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sldIdLst>
    <p:sldId id="256" r:id="rId2"/>
    <p:sldId id="313" r:id="rId3"/>
    <p:sldId id="271" r:id="rId4"/>
    <p:sldId id="314" r:id="rId5"/>
    <p:sldId id="315" r:id="rId6"/>
    <p:sldId id="272" r:id="rId7"/>
    <p:sldId id="346" r:id="rId8"/>
    <p:sldId id="320" r:id="rId9"/>
    <p:sldId id="475" r:id="rId10"/>
    <p:sldId id="319" r:id="rId11"/>
    <p:sldId id="489" r:id="rId12"/>
    <p:sldId id="490" r:id="rId13"/>
    <p:sldId id="434" r:id="rId14"/>
    <p:sldId id="318" r:id="rId15"/>
    <p:sldId id="302" r:id="rId16"/>
    <p:sldId id="457" r:id="rId17"/>
    <p:sldId id="520" r:id="rId18"/>
    <p:sldId id="458" r:id="rId19"/>
    <p:sldId id="276" r:id="rId20"/>
    <p:sldId id="519" r:id="rId21"/>
    <p:sldId id="277" r:id="rId22"/>
    <p:sldId id="278" r:id="rId23"/>
    <p:sldId id="279" r:id="rId24"/>
    <p:sldId id="280" r:id="rId25"/>
    <p:sldId id="281" r:id="rId26"/>
    <p:sldId id="435" r:id="rId27"/>
    <p:sldId id="282" r:id="rId28"/>
    <p:sldId id="283" r:id="rId29"/>
    <p:sldId id="284" r:id="rId30"/>
    <p:sldId id="322" r:id="rId31"/>
    <p:sldId id="464" r:id="rId32"/>
    <p:sldId id="436" r:id="rId33"/>
    <p:sldId id="437" r:id="rId34"/>
    <p:sldId id="326" r:id="rId35"/>
    <p:sldId id="300" r:id="rId36"/>
    <p:sldId id="327" r:id="rId37"/>
    <p:sldId id="328" r:id="rId38"/>
    <p:sldId id="329" r:id="rId39"/>
    <p:sldId id="521" r:id="rId40"/>
    <p:sldId id="330" r:id="rId41"/>
    <p:sldId id="331" r:id="rId42"/>
    <p:sldId id="460" r:id="rId43"/>
    <p:sldId id="333" r:id="rId44"/>
    <p:sldId id="334" r:id="rId45"/>
    <p:sldId id="335" r:id="rId46"/>
    <p:sldId id="336" r:id="rId47"/>
    <p:sldId id="337" r:id="rId48"/>
    <p:sldId id="338" r:id="rId49"/>
    <p:sldId id="339" r:id="rId50"/>
    <p:sldId id="454" r:id="rId51"/>
    <p:sldId id="345" r:id="rId52"/>
    <p:sldId id="340" r:id="rId53"/>
    <p:sldId id="341" r:id="rId54"/>
    <p:sldId id="342" r:id="rId55"/>
    <p:sldId id="343" r:id="rId56"/>
    <p:sldId id="347" r:id="rId57"/>
    <p:sldId id="514" r:id="rId58"/>
    <p:sldId id="515" r:id="rId59"/>
    <p:sldId id="516" r:id="rId60"/>
    <p:sldId id="517" r:id="rId61"/>
    <p:sldId id="522" r:id="rId62"/>
    <p:sldId id="523" r:id="rId63"/>
    <p:sldId id="478" r:id="rId64"/>
    <p:sldId id="491" r:id="rId65"/>
    <p:sldId id="479" r:id="rId66"/>
    <p:sldId id="480" r:id="rId67"/>
    <p:sldId id="481" r:id="rId68"/>
    <p:sldId id="482" r:id="rId69"/>
    <p:sldId id="483" r:id="rId70"/>
    <p:sldId id="484" r:id="rId71"/>
    <p:sldId id="485" r:id="rId72"/>
    <p:sldId id="486" r:id="rId73"/>
    <p:sldId id="487" r:id="rId74"/>
    <p:sldId id="452" r:id="rId75"/>
    <p:sldId id="451" r:id="rId76"/>
    <p:sldId id="366" r:id="rId77"/>
    <p:sldId id="462" r:id="rId78"/>
    <p:sldId id="367" r:id="rId79"/>
    <p:sldId id="477" r:id="rId80"/>
    <p:sldId id="386" r:id="rId81"/>
    <p:sldId id="470" r:id="rId82"/>
    <p:sldId id="409"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Minig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98" autoAdjust="0"/>
    <p:restoredTop sz="94719" autoAdjust="0"/>
  </p:normalViewPr>
  <p:slideViewPr>
    <p:cSldViewPr snapToGrid="0" snapToObjects="1">
      <p:cViewPr varScale="1">
        <p:scale>
          <a:sx n="109" d="100"/>
          <a:sy n="109" d="100"/>
        </p:scale>
        <p:origin x="1068"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smtClean="0">
              <a:latin typeface="DIN Next Rounded LT Pro" panose="020F0503020203050203" pitchFamily="34" charset="0"/>
              <a:cs typeface="Gill Sans"/>
            </a:rPr>
            <a:t>Closed-ended questions</a:t>
          </a:r>
          <a:endParaRPr lang="en-US" sz="4100" b="0" dirty="0">
            <a:latin typeface="DIN Next Rounded LT Pro" panose="020F0503020203050203" pitchFamily="34" charset="0"/>
            <a:cs typeface="Gill Sans"/>
          </a:endParaRPr>
        </a:p>
      </dgm:t>
    </dgm:pt>
    <dgm:pt modelId="{80DB3469-4255-D440-BECB-3A0D4DCB7625}" type="parTrans" cxnId="{64026328-281F-4E4B-819B-6E7E2ECFD643}">
      <dgm:prSet/>
      <dgm:spPr/>
      <dgm:t>
        <a:bodyPr/>
        <a:lstStyle/>
        <a:p>
          <a:endParaRPr lang="en-US">
            <a:latin typeface="DIN Next Rounded LT Pro" panose="020F0503020203050203" pitchFamily="34" charset="0"/>
          </a:endParaRPr>
        </a:p>
      </dgm:t>
    </dgm:pt>
    <dgm:pt modelId="{F0AF8130-90DD-6A40-BE69-CC06EEC1DDAF}" type="sibTrans" cxnId="{64026328-281F-4E4B-819B-6E7E2ECFD643}">
      <dgm:prSet/>
      <dgm:spPr/>
      <dgm:t>
        <a:bodyPr/>
        <a:lstStyle/>
        <a:p>
          <a:endParaRPr lang="en-US">
            <a:latin typeface="DIN Next Rounded LT Pro" panose="020F0503020203050203" pitchFamily="34" charset="0"/>
          </a:endParaRPr>
        </a:p>
      </dgm:t>
    </dgm:pt>
    <dgm:pt modelId="{FF1F7779-F48A-1F40-9E9D-420C87150ED4}">
      <dgm:prSet phldrT="[Tex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Advantages</a:t>
          </a:r>
          <a:endParaRPr lang="en-US" b="0" dirty="0">
            <a:latin typeface="DIN Next Rounded LT Pro" panose="020F0503020203050203" pitchFamily="34" charset="0"/>
            <a:cs typeface="Gill Sans"/>
          </a:endParaRPr>
        </a:p>
      </dgm:t>
    </dgm:pt>
    <dgm:pt modelId="{A7F55382-F9EC-094C-8A11-74EE819CF30E}" type="parTrans" cxnId="{3745D2BA-C112-5847-8166-F9EC36687BD8}">
      <dgm:prSet/>
      <dgm:spPr/>
      <dgm:t>
        <a:bodyPr/>
        <a:lstStyle/>
        <a:p>
          <a:endParaRPr lang="en-US">
            <a:latin typeface="DIN Next Rounded LT Pro" panose="020F0503020203050203" pitchFamily="34" charset="0"/>
          </a:endParaRPr>
        </a:p>
      </dgm:t>
    </dgm:pt>
    <dgm:pt modelId="{410C3502-284E-4640-BE5B-2BBC03993EC6}" type="sibTrans" cxnId="{3745D2BA-C112-5847-8166-F9EC36687BD8}">
      <dgm:prSet/>
      <dgm:spPr/>
      <dgm:t>
        <a:bodyPr/>
        <a:lstStyle/>
        <a:p>
          <a:endParaRPr lang="en-US">
            <a:latin typeface="DIN Next Rounded LT Pro" panose="020F0503020203050203" pitchFamily="34" charset="0"/>
          </a:endParaRPr>
        </a:p>
      </dgm:t>
    </dgm:pt>
    <dgm:pt modelId="{F92606C1-1CD6-BF4E-9E77-D0275FDC37C2}">
      <dgm:prSe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Disadvantages </a:t>
          </a:r>
          <a:endParaRPr lang="en-US" b="0" dirty="0">
            <a:latin typeface="DIN Next Rounded LT Pro" panose="020F0503020203050203" pitchFamily="34" charset="0"/>
            <a:cs typeface="Gill Sans"/>
          </a:endParaRPr>
        </a:p>
      </dgm:t>
    </dgm:pt>
    <dgm:pt modelId="{0D1A1D27-FBA7-E34B-B644-B2808F3E68A8}" type="parTrans" cxnId="{2697C0FA-C691-2044-83EE-E06A69D1F024}">
      <dgm:prSet/>
      <dgm:spPr/>
      <dgm:t>
        <a:bodyPr/>
        <a:lstStyle/>
        <a:p>
          <a:endParaRPr lang="en-US">
            <a:latin typeface="DIN Next Rounded LT Pro" panose="020F0503020203050203" pitchFamily="34" charset="0"/>
          </a:endParaRPr>
        </a:p>
      </dgm:t>
    </dgm:pt>
    <dgm:pt modelId="{EEB51F93-8625-064F-84B3-754FC6A26CEF}" type="sibTrans" cxnId="{2697C0FA-C691-2044-83EE-E06A69D1F024}">
      <dgm:prSet/>
      <dgm:spPr/>
      <dgm:t>
        <a:bodyPr/>
        <a:lstStyle/>
        <a:p>
          <a:endParaRPr lang="en-US">
            <a:latin typeface="DIN Next Rounded LT Pro" panose="020F0503020203050203" pitchFamily="34" charset="0"/>
          </a:endParaRPr>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X="41563" custLinFactNeighborY="-66448"/>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en-US"/>
        </a:p>
      </dgm:t>
    </dgm:pt>
  </dgm:ptLst>
  <dgm:cxnLst>
    <dgm:cxn modelId="{2697C0FA-C691-2044-83EE-E06A69D1F024}" srcId="{6AD2A03A-FC77-0649-92E9-8E6E21736820}" destId="{F92606C1-1CD6-BF4E-9E77-D0275FDC37C2}" srcOrd="1" destOrd="0" parTransId="{0D1A1D27-FBA7-E34B-B644-B2808F3E68A8}" sibTransId="{EEB51F93-8625-064F-84B3-754FC6A26CEF}"/>
    <dgm:cxn modelId="{3745D2BA-C112-5847-8166-F9EC36687BD8}" srcId="{6AD2A03A-FC77-0649-92E9-8E6E21736820}" destId="{FF1F7779-F48A-1F40-9E9D-420C87150ED4}" srcOrd="0" destOrd="0" parTransId="{A7F55382-F9EC-094C-8A11-74EE819CF30E}" sibTransId="{410C3502-284E-4640-BE5B-2BBC03993EC6}"/>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100" b="0" dirty="0" smtClean="0">
              <a:latin typeface="DIN Next Rounded LT Pro" panose="020F0503020203050203" pitchFamily="34" charset="0"/>
              <a:cs typeface="Gill Sans"/>
            </a:rPr>
            <a:t>Open-ended questions</a:t>
          </a:r>
          <a:endParaRPr lang="en-US" sz="4100" b="0" dirty="0">
            <a:latin typeface="DIN Next Rounded LT Pro" panose="020F0503020203050203" pitchFamily="34" charset="0"/>
            <a:cs typeface="Gill Sans"/>
          </a:endParaRPr>
        </a:p>
      </dgm:t>
    </dgm:pt>
    <dgm:pt modelId="{80DB3469-4255-D440-BECB-3A0D4DCB7625}" type="parTrans" cxnId="{64026328-281F-4E4B-819B-6E7E2ECFD643}">
      <dgm:prSet/>
      <dgm:spPr/>
      <dgm:t>
        <a:bodyPr/>
        <a:lstStyle/>
        <a:p>
          <a:endParaRPr lang="en-US">
            <a:latin typeface="DIN Next Rounded LT Pro" panose="020F0503020203050203" pitchFamily="34" charset="0"/>
          </a:endParaRPr>
        </a:p>
      </dgm:t>
    </dgm:pt>
    <dgm:pt modelId="{F0AF8130-90DD-6A40-BE69-CC06EEC1DDAF}" type="sibTrans" cxnId="{64026328-281F-4E4B-819B-6E7E2ECFD643}">
      <dgm:prSet/>
      <dgm:spPr/>
      <dgm:t>
        <a:bodyPr/>
        <a:lstStyle/>
        <a:p>
          <a:endParaRPr lang="en-US">
            <a:latin typeface="DIN Next Rounded LT Pro" panose="020F0503020203050203" pitchFamily="34" charset="0"/>
          </a:endParaRPr>
        </a:p>
      </dgm:t>
    </dgm:pt>
    <dgm:pt modelId="{FF1F7779-F48A-1F40-9E9D-420C87150ED4}">
      <dgm:prSet phldrT="[Tex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Advantages</a:t>
          </a:r>
          <a:endParaRPr lang="en-US" b="0" dirty="0">
            <a:latin typeface="DIN Next Rounded LT Pro" panose="020F0503020203050203" pitchFamily="34" charset="0"/>
            <a:cs typeface="Gill Sans"/>
          </a:endParaRPr>
        </a:p>
      </dgm:t>
    </dgm:pt>
    <dgm:pt modelId="{A7F55382-F9EC-094C-8A11-74EE819CF30E}" type="parTrans" cxnId="{3745D2BA-C112-5847-8166-F9EC36687BD8}">
      <dgm:prSet/>
      <dgm:spPr/>
      <dgm:t>
        <a:bodyPr/>
        <a:lstStyle/>
        <a:p>
          <a:endParaRPr lang="en-US">
            <a:latin typeface="DIN Next Rounded LT Pro" panose="020F0503020203050203" pitchFamily="34" charset="0"/>
          </a:endParaRPr>
        </a:p>
      </dgm:t>
    </dgm:pt>
    <dgm:pt modelId="{410C3502-284E-4640-BE5B-2BBC03993EC6}" type="sibTrans" cxnId="{3745D2BA-C112-5847-8166-F9EC36687BD8}">
      <dgm:prSet/>
      <dgm:spPr/>
      <dgm:t>
        <a:bodyPr/>
        <a:lstStyle/>
        <a:p>
          <a:endParaRPr lang="en-US">
            <a:latin typeface="DIN Next Rounded LT Pro" panose="020F0503020203050203" pitchFamily="34" charset="0"/>
          </a:endParaRPr>
        </a:p>
      </dgm:t>
    </dgm:pt>
    <dgm:pt modelId="{F92606C1-1CD6-BF4E-9E77-D0275FDC37C2}">
      <dgm:prSet>
        <dgm:style>
          <a:lnRef idx="2">
            <a:schemeClr val="dk1"/>
          </a:lnRef>
          <a:fillRef idx="1">
            <a:schemeClr val="lt1"/>
          </a:fillRef>
          <a:effectRef idx="0">
            <a:schemeClr val="dk1"/>
          </a:effectRef>
          <a:fontRef idx="minor">
            <a:schemeClr val="dk1"/>
          </a:fontRef>
        </dgm:style>
      </dgm:prSet>
      <dgm:spPr/>
      <dgm:t>
        <a:bodyPr/>
        <a:lstStyle/>
        <a:p>
          <a:r>
            <a:rPr lang="en-US" b="0" dirty="0" smtClean="0">
              <a:latin typeface="DIN Next Rounded LT Pro" panose="020F0503020203050203" pitchFamily="34" charset="0"/>
              <a:cs typeface="Gill Sans"/>
            </a:rPr>
            <a:t>Disadvantages </a:t>
          </a:r>
          <a:endParaRPr lang="en-US" b="0" dirty="0">
            <a:latin typeface="DIN Next Rounded LT Pro" panose="020F0503020203050203" pitchFamily="34" charset="0"/>
            <a:cs typeface="Gill Sans"/>
          </a:endParaRPr>
        </a:p>
      </dgm:t>
    </dgm:pt>
    <dgm:pt modelId="{0D1A1D27-FBA7-E34B-B644-B2808F3E68A8}" type="parTrans" cxnId="{2697C0FA-C691-2044-83EE-E06A69D1F024}">
      <dgm:prSet/>
      <dgm:spPr/>
      <dgm:t>
        <a:bodyPr/>
        <a:lstStyle/>
        <a:p>
          <a:endParaRPr lang="en-US">
            <a:latin typeface="DIN Next Rounded LT Pro" panose="020F0503020203050203" pitchFamily="34" charset="0"/>
          </a:endParaRPr>
        </a:p>
      </dgm:t>
    </dgm:pt>
    <dgm:pt modelId="{EEB51F93-8625-064F-84B3-754FC6A26CEF}" type="sibTrans" cxnId="{2697C0FA-C691-2044-83EE-E06A69D1F024}">
      <dgm:prSet/>
      <dgm:spPr/>
      <dgm:t>
        <a:bodyPr/>
        <a:lstStyle/>
        <a:p>
          <a:endParaRPr lang="en-US">
            <a:latin typeface="DIN Next Rounded LT Pro" panose="020F0503020203050203" pitchFamily="34" charset="0"/>
          </a:endParaRPr>
        </a:p>
      </dgm:t>
    </dgm:pt>
    <dgm:pt modelId="{91E99BCE-3CAA-CE4C-A763-4B42C659CC8B}" type="pres">
      <dgm:prSet presAssocID="{85CFD83C-0C6B-BC4D-842F-129DEFFFCC83}" presName="composite" presStyleCnt="0">
        <dgm:presLayoutVars>
          <dgm:chMax val="1"/>
          <dgm:dir/>
          <dgm:resizeHandles val="exact"/>
        </dgm:presLayoutVars>
      </dgm:prSet>
      <dgm:spPr/>
      <dgm:t>
        <a:bodyPr/>
        <a:lstStyle/>
        <a:p>
          <a:endParaRPr lang="en-US"/>
        </a:p>
      </dgm:t>
    </dgm:pt>
    <dgm:pt modelId="{F1305359-E89A-E248-BDAE-44B047EAF116}" type="pres">
      <dgm:prSet presAssocID="{6AD2A03A-FC77-0649-92E9-8E6E21736820}" presName="roof" presStyleLbl="dkBgShp" presStyleIdx="0" presStyleCnt="2" custLinFactNeighborX="41563" custLinFactNeighborY="-66448"/>
      <dgm:spPr/>
      <dgm:t>
        <a:bodyPr/>
        <a:lstStyle/>
        <a:p>
          <a:endParaRPr lang="en-US"/>
        </a:p>
      </dgm:t>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dgm:presLayoutVars>
          <dgm:bulletEnabled val="1"/>
        </dgm:presLayoutVars>
      </dgm:prSet>
      <dgm:spPr/>
      <dgm:t>
        <a:bodyPr/>
        <a:lstStyle/>
        <a:p>
          <a:endParaRPr lang="en-US"/>
        </a:p>
      </dgm:t>
    </dgm:pt>
    <dgm:pt modelId="{24D3949D-55D7-9843-BBF0-4DC75BF720C6}" type="pres">
      <dgm:prSet presAssocID="{F92606C1-1CD6-BF4E-9E77-D0275FDC37C2}" presName="pillarX" presStyleLbl="node1" presStyleIdx="1" presStyleCnt="2">
        <dgm:presLayoutVars>
          <dgm:bulletEnabled val="1"/>
        </dgm:presLayoutVars>
      </dgm:prSet>
      <dgm:spPr/>
      <dgm:t>
        <a:bodyPr/>
        <a:lstStyle/>
        <a:p>
          <a:endParaRPr lang="en-US"/>
        </a:p>
      </dgm:t>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en-US"/>
        </a:p>
      </dgm:t>
    </dgm:pt>
  </dgm:ptLst>
  <dgm:cxnLst>
    <dgm:cxn modelId="{2697C0FA-C691-2044-83EE-E06A69D1F024}" srcId="{6AD2A03A-FC77-0649-92E9-8E6E21736820}" destId="{F92606C1-1CD6-BF4E-9E77-D0275FDC37C2}" srcOrd="1" destOrd="0" parTransId="{0D1A1D27-FBA7-E34B-B644-B2808F3E68A8}" sibTransId="{EEB51F93-8625-064F-84B3-754FC6A26CEF}"/>
    <dgm:cxn modelId="{3745D2BA-C112-5847-8166-F9EC36687BD8}" srcId="{6AD2A03A-FC77-0649-92E9-8E6E21736820}" destId="{FF1F7779-F48A-1F40-9E9D-420C87150ED4}" srcOrd="0" destOrd="0" parTransId="{A7F55382-F9EC-094C-8A11-74EE819CF30E}" sibTransId="{410C3502-284E-4640-BE5B-2BBC03993EC6}"/>
    <dgm:cxn modelId="{64026328-281F-4E4B-819B-6E7E2ECFD643}" srcId="{85CFD83C-0C6B-BC4D-842F-129DEFFFCC83}" destId="{6AD2A03A-FC77-0649-92E9-8E6E21736820}" srcOrd="0" destOrd="0" parTransId="{80DB3469-4255-D440-BECB-3A0D4DCB7625}" sibTransId="{F0AF8130-90DD-6A40-BE69-CC06EEC1DDAF}"/>
    <dgm:cxn modelId="{C4504B1F-7431-BF44-A8A8-BC789C2FD98F}" type="presOf" srcId="{F92606C1-1CD6-BF4E-9E77-D0275FDC37C2}" destId="{24D3949D-55D7-9843-BBF0-4DC75BF720C6}"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7FB54271-B2F2-A349-963B-D477CE09C60A}" type="presOf" srcId="{FF1F7779-F48A-1F40-9E9D-420C87150ED4}" destId="{250C4737-A841-8C48-A045-BF4D4D99D3A8}" srcOrd="0" destOrd="0" presId="urn:microsoft.com/office/officeart/2005/8/layout/hList3"/>
    <dgm:cxn modelId="{07DE84E7-3F7F-BA42-BCBC-F39250B4CACA}" type="presOf" srcId="{85CFD83C-0C6B-BC4D-842F-129DEFFFCC83}" destId="{91E99BCE-3CAA-CE4C-A763-4B42C659CC8B}" srcOrd="0" destOrd="0" presId="urn:microsoft.com/office/officeart/2005/8/layout/hList3"/>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smtClean="0">
              <a:latin typeface="DIN Next Rounded LT Pro" panose="020F0503020203050203" pitchFamily="34" charset="0"/>
              <a:cs typeface="Gill Sans"/>
            </a:rPr>
            <a:t>Closed-ended questions</a:t>
          </a:r>
          <a:endParaRPr lang="en-US" sz="4100" b="0" kern="1200" dirty="0">
            <a:latin typeface="DIN Next Rounded LT Pro" panose="020F0503020203050203" pitchFamily="34" charset="0"/>
            <a:cs typeface="Gill Sans"/>
          </a:endParaRP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Advantages</a:t>
          </a:r>
          <a:endParaRPr lang="en-US" sz="3700" b="0" kern="1200" dirty="0">
            <a:latin typeface="DIN Next Rounded LT Pro" panose="020F0503020203050203" pitchFamily="34" charset="0"/>
            <a:cs typeface="Gill Sans"/>
          </a:endParaRP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Disadvantages </a:t>
          </a:r>
          <a:endParaRPr lang="en-US" sz="3700" b="0" kern="1200" dirty="0">
            <a:latin typeface="DIN Next Rounded LT Pro" panose="020F0503020203050203" pitchFamily="34" charset="0"/>
            <a:cs typeface="Gill Sans"/>
          </a:endParaRP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6676859" cy="101885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n-US" sz="4100" b="0" kern="1200" dirty="0" smtClean="0">
              <a:latin typeface="DIN Next Rounded LT Pro" panose="020F0503020203050203" pitchFamily="34" charset="0"/>
              <a:cs typeface="Gill Sans"/>
            </a:rPr>
            <a:t>Open-ended questions</a:t>
          </a:r>
          <a:endParaRPr lang="en-US" sz="4100" b="0" kern="1200" dirty="0">
            <a:latin typeface="DIN Next Rounded LT Pro" panose="020F0503020203050203" pitchFamily="34" charset="0"/>
            <a:cs typeface="Gill Sans"/>
          </a:endParaRPr>
        </a:p>
      </dsp:txBody>
      <dsp:txXfrm>
        <a:off x="0" y="0"/>
        <a:ext cx="6676859" cy="1018852"/>
      </dsp:txXfrm>
    </dsp:sp>
    <dsp:sp modelId="{250C4737-A841-8C48-A045-BF4D4D99D3A8}">
      <dsp:nvSpPr>
        <dsp:cNvPr id="0" name=""/>
        <dsp:cNvSpPr/>
      </dsp:nvSpPr>
      <dsp:spPr>
        <a:xfrm>
          <a:off x="0"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Advantages</a:t>
          </a:r>
          <a:endParaRPr lang="en-US" sz="3700" b="0" kern="1200" dirty="0">
            <a:latin typeface="DIN Next Rounded LT Pro" panose="020F0503020203050203" pitchFamily="34" charset="0"/>
            <a:cs typeface="Gill Sans"/>
          </a:endParaRPr>
        </a:p>
      </dsp:txBody>
      <dsp:txXfrm>
        <a:off x="0" y="1018852"/>
        <a:ext cx="3338429" cy="2139590"/>
      </dsp:txXfrm>
    </dsp:sp>
    <dsp:sp modelId="{24D3949D-55D7-9843-BBF0-4DC75BF720C6}">
      <dsp:nvSpPr>
        <dsp:cNvPr id="0" name=""/>
        <dsp:cNvSpPr/>
      </dsp:nvSpPr>
      <dsp:spPr>
        <a:xfrm>
          <a:off x="3338429" y="1018852"/>
          <a:ext cx="3338429" cy="213959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0" kern="1200" dirty="0" smtClean="0">
              <a:latin typeface="DIN Next Rounded LT Pro" panose="020F0503020203050203" pitchFamily="34" charset="0"/>
              <a:cs typeface="Gill Sans"/>
            </a:rPr>
            <a:t>Disadvantages </a:t>
          </a:r>
          <a:endParaRPr lang="en-US" sz="3700" b="0" kern="1200" dirty="0">
            <a:latin typeface="DIN Next Rounded LT Pro" panose="020F0503020203050203" pitchFamily="34" charset="0"/>
            <a:cs typeface="Gill Sans"/>
          </a:endParaRPr>
        </a:p>
      </dsp:txBody>
      <dsp:txXfrm>
        <a:off x="3338429" y="1018852"/>
        <a:ext cx="3338429" cy="2139590"/>
      </dsp:txXfrm>
    </dsp:sp>
    <dsp:sp modelId="{30F57DEF-DA04-AE46-8A72-E185F1E3E46F}">
      <dsp:nvSpPr>
        <dsp:cNvPr id="0" name=""/>
        <dsp:cNvSpPr/>
      </dsp:nvSpPr>
      <dsp:spPr>
        <a:xfrm>
          <a:off x="0" y="2697292"/>
          <a:ext cx="6676859" cy="237732"/>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AD8DCC-7640-4EAC-BA10-334942CFA575}" type="datetimeFigureOut">
              <a:rPr lang="en-US" smtClean="0"/>
              <a:t>8/3/2019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E5EDF3-91B4-4946-9182-E6382CABAD1E}" type="slidenum">
              <a:rPr lang="en-US" smtClean="0"/>
              <a:t>‹#›</a:t>
            </a:fld>
            <a:endParaRPr lang="en-US" dirty="0"/>
          </a:p>
        </p:txBody>
      </p:sp>
    </p:spTree>
    <p:extLst>
      <p:ext uri="{BB962C8B-B14F-4D97-AF65-F5344CB8AC3E}">
        <p14:creationId xmlns:p14="http://schemas.microsoft.com/office/powerpoint/2010/main" val="2255701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a:t>
            </a:fld>
            <a:endParaRPr lang="en-US" dirty="0"/>
          </a:p>
        </p:txBody>
      </p:sp>
    </p:spTree>
    <p:extLst>
      <p:ext uri="{BB962C8B-B14F-4D97-AF65-F5344CB8AC3E}">
        <p14:creationId xmlns:p14="http://schemas.microsoft.com/office/powerpoint/2010/main" val="1769011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92A65-78A1-4D0E-9447-83CB41B6C2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658914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7066" indent="-291179">
              <a:defRPr sz="1200">
                <a:solidFill>
                  <a:schemeClr val="tx1"/>
                </a:solidFill>
                <a:latin typeface="Calibri" charset="0"/>
                <a:ea typeface="ＭＳ Ｐゴシック" charset="0"/>
              </a:defRPr>
            </a:lvl2pPr>
            <a:lvl3pPr marL="1164717" indent="-232943">
              <a:defRPr sz="1200">
                <a:solidFill>
                  <a:schemeClr val="tx1"/>
                </a:solidFill>
                <a:latin typeface="Calibri" charset="0"/>
                <a:ea typeface="ＭＳ Ｐゴシック" charset="0"/>
              </a:defRPr>
            </a:lvl3pPr>
            <a:lvl4pPr marL="1630604" indent="-232943">
              <a:defRPr sz="1200">
                <a:solidFill>
                  <a:schemeClr val="tx1"/>
                </a:solidFill>
                <a:latin typeface="Calibri" charset="0"/>
                <a:ea typeface="ＭＳ Ｐゴシック" charset="0"/>
              </a:defRPr>
            </a:lvl4pPr>
            <a:lvl5pPr marL="2096491" indent="-232943">
              <a:defRPr sz="1200">
                <a:solidFill>
                  <a:schemeClr val="tx1"/>
                </a:solidFill>
                <a:latin typeface="Calibri" charset="0"/>
                <a:ea typeface="ＭＳ Ｐゴシック" charset="0"/>
              </a:defRPr>
            </a:lvl5pPr>
            <a:lvl6pPr marL="2562377" indent="-232943" eaLnBrk="0" fontAlgn="base" hangingPunct="0">
              <a:spcBef>
                <a:spcPct val="30000"/>
              </a:spcBef>
              <a:spcAft>
                <a:spcPct val="0"/>
              </a:spcAft>
              <a:defRPr sz="1200">
                <a:solidFill>
                  <a:schemeClr val="tx1"/>
                </a:solidFill>
                <a:latin typeface="Calibri" charset="0"/>
                <a:ea typeface="ＭＳ Ｐゴシック" charset="0"/>
              </a:defRPr>
            </a:lvl6pPr>
            <a:lvl7pPr marL="3028264" indent="-232943" eaLnBrk="0" fontAlgn="base" hangingPunct="0">
              <a:spcBef>
                <a:spcPct val="30000"/>
              </a:spcBef>
              <a:spcAft>
                <a:spcPct val="0"/>
              </a:spcAft>
              <a:defRPr sz="1200">
                <a:solidFill>
                  <a:schemeClr val="tx1"/>
                </a:solidFill>
                <a:latin typeface="Calibri" charset="0"/>
                <a:ea typeface="ＭＳ Ｐゴシック" charset="0"/>
              </a:defRPr>
            </a:lvl7pPr>
            <a:lvl8pPr marL="3494151" indent="-232943" eaLnBrk="0" fontAlgn="base" hangingPunct="0">
              <a:spcBef>
                <a:spcPct val="30000"/>
              </a:spcBef>
              <a:spcAft>
                <a:spcPct val="0"/>
              </a:spcAft>
              <a:defRPr sz="1200">
                <a:solidFill>
                  <a:schemeClr val="tx1"/>
                </a:solidFill>
                <a:latin typeface="Calibri" charset="0"/>
                <a:ea typeface="ＭＳ Ｐゴシック" charset="0"/>
              </a:defRPr>
            </a:lvl8pPr>
            <a:lvl9pPr marL="3960038" indent="-232943" eaLnBrk="0" fontAlgn="base" hangingPunct="0">
              <a:spcBef>
                <a:spcPct val="30000"/>
              </a:spcBef>
              <a:spcAft>
                <a:spcPct val="0"/>
              </a:spcAft>
              <a:defRPr sz="12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0A6D9C-B5C6-CB41-AFF5-6E829324763B}"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004264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7066" indent="-291179">
              <a:defRPr sz="1200">
                <a:solidFill>
                  <a:schemeClr val="tx1"/>
                </a:solidFill>
                <a:latin typeface="Calibri" charset="0"/>
                <a:ea typeface="ＭＳ Ｐゴシック" charset="0"/>
              </a:defRPr>
            </a:lvl2pPr>
            <a:lvl3pPr marL="1164717" indent="-232943">
              <a:defRPr sz="1200">
                <a:solidFill>
                  <a:schemeClr val="tx1"/>
                </a:solidFill>
                <a:latin typeface="Calibri" charset="0"/>
                <a:ea typeface="ＭＳ Ｐゴシック" charset="0"/>
              </a:defRPr>
            </a:lvl3pPr>
            <a:lvl4pPr marL="1630604" indent="-232943">
              <a:defRPr sz="1200">
                <a:solidFill>
                  <a:schemeClr val="tx1"/>
                </a:solidFill>
                <a:latin typeface="Calibri" charset="0"/>
                <a:ea typeface="ＭＳ Ｐゴシック" charset="0"/>
              </a:defRPr>
            </a:lvl4pPr>
            <a:lvl5pPr marL="2096491" indent="-232943">
              <a:defRPr sz="1200">
                <a:solidFill>
                  <a:schemeClr val="tx1"/>
                </a:solidFill>
                <a:latin typeface="Calibri" charset="0"/>
                <a:ea typeface="ＭＳ Ｐゴシック" charset="0"/>
              </a:defRPr>
            </a:lvl5pPr>
            <a:lvl6pPr marL="2562377" indent="-232943" eaLnBrk="0" fontAlgn="base" hangingPunct="0">
              <a:spcBef>
                <a:spcPct val="30000"/>
              </a:spcBef>
              <a:spcAft>
                <a:spcPct val="0"/>
              </a:spcAft>
              <a:defRPr sz="1200">
                <a:solidFill>
                  <a:schemeClr val="tx1"/>
                </a:solidFill>
                <a:latin typeface="Calibri" charset="0"/>
                <a:ea typeface="ＭＳ Ｐゴシック" charset="0"/>
              </a:defRPr>
            </a:lvl6pPr>
            <a:lvl7pPr marL="3028264" indent="-232943" eaLnBrk="0" fontAlgn="base" hangingPunct="0">
              <a:spcBef>
                <a:spcPct val="30000"/>
              </a:spcBef>
              <a:spcAft>
                <a:spcPct val="0"/>
              </a:spcAft>
              <a:defRPr sz="1200">
                <a:solidFill>
                  <a:schemeClr val="tx1"/>
                </a:solidFill>
                <a:latin typeface="Calibri" charset="0"/>
                <a:ea typeface="ＭＳ Ｐゴシック" charset="0"/>
              </a:defRPr>
            </a:lvl7pPr>
            <a:lvl8pPr marL="3494151" indent="-232943" eaLnBrk="0" fontAlgn="base" hangingPunct="0">
              <a:spcBef>
                <a:spcPct val="30000"/>
              </a:spcBef>
              <a:spcAft>
                <a:spcPct val="0"/>
              </a:spcAft>
              <a:defRPr sz="1200">
                <a:solidFill>
                  <a:schemeClr val="tx1"/>
                </a:solidFill>
                <a:latin typeface="Calibri" charset="0"/>
                <a:ea typeface="ＭＳ Ｐゴシック" charset="0"/>
              </a:defRPr>
            </a:lvl8pPr>
            <a:lvl9pPr marL="3960038" indent="-232943" eaLnBrk="0" fontAlgn="base" hangingPunct="0">
              <a:spcBef>
                <a:spcPct val="30000"/>
              </a:spcBef>
              <a:spcAft>
                <a:spcPct val="0"/>
              </a:spcAft>
              <a:defRPr sz="1200">
                <a:solidFill>
                  <a:schemeClr val="tx1"/>
                </a:solidFill>
                <a:latin typeface="Calibri"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0A6D9C-B5C6-CB41-AFF5-6E829324763B}" type="slidenum">
              <a:rPr kumimoji="0" lang="en-US" sz="1200" b="0" i="0" u="none" strike="noStrike" kern="1200" cap="none" spc="0" normalizeH="0" baseline="0" noProof="0">
                <a:ln>
                  <a:noFill/>
                </a:ln>
                <a:solidFill>
                  <a:prstClr val="black"/>
                </a:solidFill>
                <a:effectLst/>
                <a:uLnTx/>
                <a:uFillTx/>
                <a:latin typeface="Calibri"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charset="0"/>
            </a:endParaRPr>
          </a:p>
        </p:txBody>
      </p:sp>
    </p:spTree>
    <p:extLst>
      <p:ext uri="{BB962C8B-B14F-4D97-AF65-F5344CB8AC3E}">
        <p14:creationId xmlns:p14="http://schemas.microsoft.com/office/powerpoint/2010/main" val="199703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9A970D-EEEB-41F7-ABA4-50EC13D51A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79754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38</a:t>
            </a:fld>
            <a:endParaRPr lang="en-US"/>
          </a:p>
        </p:txBody>
      </p:sp>
    </p:spTree>
    <p:extLst>
      <p:ext uri="{BB962C8B-B14F-4D97-AF65-F5344CB8AC3E}">
        <p14:creationId xmlns:p14="http://schemas.microsoft.com/office/powerpoint/2010/main" val="2231943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39</a:t>
            </a:fld>
            <a:endParaRPr lang="en-US"/>
          </a:p>
        </p:txBody>
      </p:sp>
    </p:spTree>
    <p:extLst>
      <p:ext uri="{BB962C8B-B14F-4D97-AF65-F5344CB8AC3E}">
        <p14:creationId xmlns:p14="http://schemas.microsoft.com/office/powerpoint/2010/main" val="2626287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40</a:t>
            </a:fld>
            <a:endParaRPr lang="en-US"/>
          </a:p>
        </p:txBody>
      </p:sp>
    </p:spTree>
    <p:extLst>
      <p:ext uri="{BB962C8B-B14F-4D97-AF65-F5344CB8AC3E}">
        <p14:creationId xmlns:p14="http://schemas.microsoft.com/office/powerpoint/2010/main" val="1632416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dirty="0" smtClean="0"/>
              <a:t>Please be sure to number your new questions—they are new questions and so they should be the next two numbers in your list of questions.</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388BD8A-AA68-4788-9541-F921EC8B5F2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2107062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44</a:t>
            </a:fld>
            <a:endParaRPr lang="en-US"/>
          </a:p>
        </p:txBody>
      </p:sp>
    </p:spTree>
    <p:extLst>
      <p:ext uri="{BB962C8B-B14F-4D97-AF65-F5344CB8AC3E}">
        <p14:creationId xmlns:p14="http://schemas.microsoft.com/office/powerpoint/2010/main" val="3543081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45</a:t>
            </a:fld>
            <a:endParaRPr lang="en-US"/>
          </a:p>
        </p:txBody>
      </p:sp>
    </p:spTree>
    <p:extLst>
      <p:ext uri="{BB962C8B-B14F-4D97-AF65-F5344CB8AC3E}">
        <p14:creationId xmlns:p14="http://schemas.microsoft.com/office/powerpoint/2010/main" val="212064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7534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0C22321-DBD6-4F73-8ACE-A63BACA16E7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itchFamily="34" charset="-128"/>
              <a:cs typeface="+mn-cs"/>
            </a:endParaRPr>
          </a:p>
        </p:txBody>
      </p:sp>
    </p:spTree>
    <p:extLst>
      <p:ext uri="{BB962C8B-B14F-4D97-AF65-F5344CB8AC3E}">
        <p14:creationId xmlns:p14="http://schemas.microsoft.com/office/powerpoint/2010/main" val="1292147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47</a:t>
            </a:fld>
            <a:endParaRPr lang="en-US"/>
          </a:p>
        </p:txBody>
      </p:sp>
    </p:spTree>
    <p:extLst>
      <p:ext uri="{BB962C8B-B14F-4D97-AF65-F5344CB8AC3E}">
        <p14:creationId xmlns:p14="http://schemas.microsoft.com/office/powerpoint/2010/main" val="250097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48</a:t>
            </a:fld>
            <a:endParaRPr lang="en-US"/>
          </a:p>
        </p:txBody>
      </p:sp>
    </p:spTree>
    <p:extLst>
      <p:ext uri="{BB962C8B-B14F-4D97-AF65-F5344CB8AC3E}">
        <p14:creationId xmlns:p14="http://schemas.microsoft.com/office/powerpoint/2010/main" val="1198283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51</a:t>
            </a:fld>
            <a:endParaRPr lang="en-US"/>
          </a:p>
        </p:txBody>
      </p:sp>
    </p:spTree>
    <p:extLst>
      <p:ext uri="{BB962C8B-B14F-4D97-AF65-F5344CB8AC3E}">
        <p14:creationId xmlns:p14="http://schemas.microsoft.com/office/powerpoint/2010/main" val="1009474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D87B8818-B5A2-D44A-9742-9B9138525960}" type="slidenum">
              <a:rPr lang="en-US" smtClean="0"/>
              <a:pPr>
                <a:defRPr/>
              </a:pPr>
              <a:t>52</a:t>
            </a:fld>
            <a:endParaRPr lang="en-US" dirty="0"/>
          </a:p>
        </p:txBody>
      </p:sp>
    </p:spTree>
    <p:extLst>
      <p:ext uri="{BB962C8B-B14F-4D97-AF65-F5344CB8AC3E}">
        <p14:creationId xmlns:p14="http://schemas.microsoft.com/office/powerpoint/2010/main" val="1950913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55</a:t>
            </a:fld>
            <a:endParaRPr lang="en-US"/>
          </a:p>
        </p:txBody>
      </p:sp>
    </p:spTree>
    <p:extLst>
      <p:ext uri="{BB962C8B-B14F-4D97-AF65-F5344CB8AC3E}">
        <p14:creationId xmlns:p14="http://schemas.microsoft.com/office/powerpoint/2010/main" val="465204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it look like when students learn to ask their own questions?</a:t>
            </a:r>
            <a:endParaRPr lang="en-US" dirty="0"/>
          </a:p>
        </p:txBody>
      </p:sp>
      <p:sp>
        <p:nvSpPr>
          <p:cNvPr id="4" name="Slide Number Placeholder 3"/>
          <p:cNvSpPr>
            <a:spLocks noGrp="1"/>
          </p:cNvSpPr>
          <p:nvPr>
            <p:ph type="sldNum" sz="quarter" idx="10"/>
          </p:nvPr>
        </p:nvSpPr>
        <p:spPr/>
        <p:txBody>
          <a:bodyPr/>
          <a:lstStyle/>
          <a:p>
            <a:fld id="{89E5EDF3-91B4-4946-9182-E6382CABAD1E}" type="slidenum">
              <a:rPr lang="en-US" smtClean="0"/>
              <a:t>56</a:t>
            </a:fld>
            <a:endParaRPr lang="en-US" dirty="0"/>
          </a:p>
        </p:txBody>
      </p:sp>
    </p:spTree>
    <p:extLst>
      <p:ext uri="{BB962C8B-B14F-4D97-AF65-F5344CB8AC3E}">
        <p14:creationId xmlns:p14="http://schemas.microsoft.com/office/powerpoint/2010/main" val="1890536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923608" y="3373756"/>
            <a:ext cx="7389000" cy="2760300"/>
          </a:xfrm>
          <a:prstGeom prst="rect">
            <a:avLst/>
          </a:prstGeom>
        </p:spPr>
        <p:txBody>
          <a:bodyPr wrap="square" lIns="91425" tIns="91425" rIns="91425" bIns="91425" anchor="t" anchorCtr="0">
            <a:noAutofit/>
          </a:bodyPr>
          <a:lstStyle/>
          <a:p>
            <a:pPr marL="457200" lvl="0" indent="0" rtl="0">
              <a:spcBef>
                <a:spcPts val="0"/>
              </a:spcBef>
              <a:buNone/>
            </a:pPr>
            <a:r>
              <a:rPr lang="en-US" dirty="0" smtClean="0"/>
              <a:t>They were learning about cell biology/</a:t>
            </a:r>
            <a:r>
              <a:rPr lang="en-US" baseline="0" dirty="0" smtClean="0"/>
              <a:t> DNA/ bioethics in biology</a:t>
            </a:r>
            <a:endParaRPr lang="en-US" dirty="0"/>
          </a:p>
        </p:txBody>
      </p:sp>
      <p:sp>
        <p:nvSpPr>
          <p:cNvPr id="217" name="Shape 217"/>
          <p:cNvSpPr>
            <a:spLocks noGrp="1" noRot="1" noChangeAspect="1"/>
          </p:cNvSpPr>
          <p:nvPr>
            <p:ph type="sldImg" idx="2"/>
          </p:nvPr>
        </p:nvSpPr>
        <p:spPr>
          <a:xfrm>
            <a:off x="2516188"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8986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A1E9E-385B-4FEC-99C3-D9A27784B7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533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left, a team against the debate resolve. On the right, the team for the debate resolve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50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92A65-78A1-4D0E-9447-83CB41B6C2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25653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923608" y="3373756"/>
            <a:ext cx="7389000" cy="2760300"/>
          </a:xfrm>
          <a:prstGeom prst="rect">
            <a:avLst/>
          </a:prstGeom>
        </p:spPr>
        <p:txBody>
          <a:bodyPr wrap="square" lIns="91425" tIns="91425" rIns="91425" bIns="91425" anchor="t" anchorCtr="0">
            <a:noAutofit/>
          </a:bodyPr>
          <a:lstStyle/>
          <a:p>
            <a:r>
              <a:rPr lang="en-US" sz="1200" kern="1200" dirty="0" smtClean="0">
                <a:solidFill>
                  <a:schemeClr val="tx1"/>
                </a:solidFill>
                <a:effectLst/>
                <a:latin typeface="+mn-lt"/>
                <a:ea typeface="+mn-ea"/>
                <a:cs typeface="+mn-cs"/>
              </a:rPr>
              <a:t>Dr. Tina </a:t>
            </a:r>
            <a:r>
              <a:rPr lang="en-US" sz="1200" kern="1200" dirty="0" err="1" smtClean="0">
                <a:solidFill>
                  <a:schemeClr val="tx1"/>
                </a:solidFill>
                <a:effectLst/>
                <a:latin typeface="+mn-lt"/>
                <a:ea typeface="+mn-ea"/>
                <a:cs typeface="+mn-cs"/>
              </a:rPr>
              <a:t>Romanelli</a:t>
            </a:r>
            <a:r>
              <a:rPr lang="en-US" sz="1200" kern="1200" dirty="0" smtClean="0">
                <a:solidFill>
                  <a:schemeClr val="tx1"/>
                </a:solidFill>
                <a:effectLst/>
                <a:latin typeface="+mn-lt"/>
                <a:ea typeface="+mn-ea"/>
                <a:cs typeface="+mn-cs"/>
              </a:rPr>
              <a:t> is the Director of the Learning Center and an Instructor of English at Meredith College. Meredith College is a small, women’s liberal arts college in Raleigh, NC. When Dr. </a:t>
            </a:r>
            <a:r>
              <a:rPr lang="en-US" sz="1200" kern="1200" dirty="0" err="1" smtClean="0">
                <a:solidFill>
                  <a:schemeClr val="tx1"/>
                </a:solidFill>
                <a:effectLst/>
                <a:latin typeface="+mn-lt"/>
                <a:ea typeface="+mn-ea"/>
                <a:cs typeface="+mn-cs"/>
              </a:rPr>
              <a:t>Romanelli</a:t>
            </a:r>
            <a:r>
              <a:rPr lang="en-US" sz="1200" kern="1200" dirty="0" smtClean="0">
                <a:solidFill>
                  <a:schemeClr val="tx1"/>
                </a:solidFill>
                <a:effectLst/>
                <a:latin typeface="+mn-lt"/>
                <a:ea typeface="+mn-ea"/>
                <a:cs typeface="+mn-cs"/>
              </a:rPr>
              <a:t> first started working at Meredith College a few years ago, she found that many of the women in her courses would take at face value some of the decisions being made.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For example, in her past experience at other schools and institutions of higher education her students would question whether a quiz was necessary, whether a question on a test was fair, or whether assignments should be reframed to better meet their learning objectives. Her experience at Meredith College was that many students, she found, were raised in environments that squelched, rather than encouraged, their capacity to question authority. As a result, students did not necessarily perceive her classroom as the democratic, co-constructed space that Dr. </a:t>
            </a:r>
            <a:r>
              <a:rPr lang="en-US" sz="1200" kern="1200" dirty="0" err="1" smtClean="0">
                <a:solidFill>
                  <a:schemeClr val="tx1"/>
                </a:solidFill>
                <a:effectLst/>
                <a:latin typeface="+mn-lt"/>
                <a:ea typeface="+mn-ea"/>
                <a:cs typeface="+mn-cs"/>
              </a:rPr>
              <a:t>Romanelli</a:t>
            </a:r>
            <a:r>
              <a:rPr lang="en-US" sz="1200" kern="1200" dirty="0" smtClean="0">
                <a:solidFill>
                  <a:schemeClr val="tx1"/>
                </a:solidFill>
                <a:effectLst/>
                <a:latin typeface="+mn-lt"/>
                <a:ea typeface="+mn-ea"/>
                <a:cs typeface="+mn-cs"/>
              </a:rPr>
              <a:t> sought to foster.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help students develop for themselves the ability to participate in the decision-making process in the classroom and take more ownership over their learning, Dr. </a:t>
            </a:r>
            <a:r>
              <a:rPr lang="en-US" sz="1200" kern="1200" dirty="0" err="1" smtClean="0">
                <a:solidFill>
                  <a:schemeClr val="tx1"/>
                </a:solidFill>
                <a:effectLst/>
                <a:latin typeface="+mn-lt"/>
                <a:ea typeface="+mn-ea"/>
                <a:cs typeface="+mn-cs"/>
              </a:rPr>
              <a:t>Romanelli</a:t>
            </a:r>
            <a:r>
              <a:rPr lang="en-US" sz="1200" kern="1200" dirty="0" smtClean="0">
                <a:solidFill>
                  <a:schemeClr val="tx1"/>
                </a:solidFill>
                <a:effectLst/>
                <a:latin typeface="+mn-lt"/>
                <a:ea typeface="+mn-ea"/>
                <a:cs typeface="+mn-cs"/>
              </a:rPr>
              <a:t> believed that she needed to teach them how to ask questions. The QFT, she shared, is one of the most effective, simple ways to begin teaching the skill of question formulation to college students. She used it in two classrooms so far, once with rousing success and once with mixed results. Despite differences between those two classrooms, there has been one critical shared outcome she is observing: young women in her classroom are getting more comfortable and confident in their ability and their need to ask questions in the classroom.</a:t>
            </a:r>
            <a:endParaRPr lang="en-US" sz="1200" kern="1200" dirty="0">
              <a:solidFill>
                <a:schemeClr val="tx1"/>
              </a:solidFill>
              <a:effectLst/>
              <a:latin typeface="+mn-lt"/>
              <a:ea typeface="+mn-ea"/>
              <a:cs typeface="+mn-cs"/>
            </a:endParaRPr>
          </a:p>
        </p:txBody>
      </p:sp>
      <p:sp>
        <p:nvSpPr>
          <p:cNvPr id="217" name="Shape 217"/>
          <p:cNvSpPr>
            <a:spLocks noGrp="1" noRot="1" noChangeAspect="1"/>
          </p:cNvSpPr>
          <p:nvPr>
            <p:ph type="sldImg" idx="2"/>
          </p:nvPr>
        </p:nvSpPr>
        <p:spPr>
          <a:xfrm>
            <a:off x="2516188" y="876300"/>
            <a:ext cx="4203700" cy="23653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20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15790"/>
            <a:ext cx="5486400" cy="4183380"/>
          </a:xfrm>
          <a:prstGeom prst="rect">
            <a:avLst/>
          </a:prstGeom>
        </p:spPr>
        <p:txBody>
          <a:bodyPr lIns="91425" tIns="91425" rIns="91425" bIns="91425" anchor="t"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6273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from Brandeis University (n = 6), University Massachusetts, Lowell (n = 31), and Northeastern University (n = 48) participated in a voluntary, hour-long experience in the </a:t>
            </a:r>
            <a:r>
              <a:rPr lang="en-US" sz="1200" i="1" kern="1200" dirty="0" smtClean="0">
                <a:solidFill>
                  <a:schemeClr val="tx1"/>
                </a:solidFill>
                <a:effectLst/>
                <a:latin typeface="+mn-lt"/>
                <a:ea typeface="+mn-ea"/>
                <a:cs typeface="+mn-cs"/>
              </a:rPr>
              <a:t>Question Formulation Technique (QFT) for research</a:t>
            </a:r>
            <a:r>
              <a:rPr lang="en-US" sz="1200" kern="1200" dirty="0" smtClean="0">
                <a:solidFill>
                  <a:schemeClr val="tx1"/>
                </a:solidFill>
                <a:effectLst/>
                <a:latin typeface="+mn-lt"/>
                <a:ea typeface="+mn-ea"/>
                <a:cs typeface="+mn-cs"/>
              </a:rPr>
              <a:t>. A questionnaire was administered before and after the hour-long experience to investigate changes in students’ self-reported perceptions and beliefs on question formulation.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Paired-sample two-tailed t-tests were conducted to compare doctoral students’ agreement that they have strategies to support their question formulation skills, beliefs on question formulation behavior, and confidence in question formulation before and after going through an hour-long</a:t>
            </a:r>
            <a:r>
              <a:rPr lang="en-US" sz="1200" i="1" kern="1200" dirty="0" smtClean="0">
                <a:solidFill>
                  <a:schemeClr val="tx1"/>
                </a:solidFill>
                <a:effectLst/>
                <a:latin typeface="+mn-lt"/>
                <a:ea typeface="+mn-ea"/>
                <a:cs typeface="+mn-cs"/>
              </a:rPr>
              <a:t> QFT for</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research</a:t>
            </a:r>
            <a:r>
              <a:rPr lang="en-US" sz="1200" kern="1200" dirty="0" smtClean="0">
                <a:solidFill>
                  <a:schemeClr val="tx1"/>
                </a:solidFill>
                <a:effectLst/>
                <a:latin typeface="+mn-lt"/>
                <a:ea typeface="+mn-ea"/>
                <a:cs typeface="+mn-cs"/>
              </a:rPr>
              <a:t> experience. </a:t>
            </a:r>
            <a:endParaRPr lang="en-US" dirty="0"/>
          </a:p>
        </p:txBody>
      </p:sp>
      <p:sp>
        <p:nvSpPr>
          <p:cNvPr id="4" name="Slide Number Placeholder 3"/>
          <p:cNvSpPr>
            <a:spLocks noGrp="1"/>
          </p:cNvSpPr>
          <p:nvPr>
            <p:ph type="sldNum" sz="quarter" idx="10"/>
          </p:nvPr>
        </p:nvSpPr>
        <p:spPr/>
        <p:txBody>
          <a:bodyPr/>
          <a:lstStyle/>
          <a:p>
            <a:fld id="{89E5EDF3-91B4-4946-9182-E6382CABAD1E}" type="slidenum">
              <a:rPr lang="en-US" smtClean="0"/>
              <a:t>65</a:t>
            </a:fld>
            <a:endParaRPr lang="en-US" dirty="0"/>
          </a:p>
        </p:txBody>
      </p:sp>
    </p:spTree>
    <p:extLst>
      <p:ext uri="{BB962C8B-B14F-4D97-AF65-F5344CB8AC3E}">
        <p14:creationId xmlns:p14="http://schemas.microsoft.com/office/powerpoint/2010/main" val="970882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92A65-78A1-4D0E-9447-83CB41B6C2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768919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84DEBE5-3007-4E67-B6BF-A1F8204B3DD8}" type="slidenum">
              <a:rPr lang="en-US" altLang="en-US" smtClean="0">
                <a:latin typeface="Calibri" panose="020F0502020204030204" pitchFamily="34" charset="0"/>
              </a:rPr>
              <a:pPr/>
              <a:t>76</a:t>
            </a:fld>
            <a:endParaRPr lang="en-US" altLang="en-US">
              <a:latin typeface="Calibri" panose="020F0502020204030204" pitchFamily="34" charset="0"/>
            </a:endParaRPr>
          </a:p>
        </p:txBody>
      </p:sp>
    </p:spTree>
    <p:extLst>
      <p:ext uri="{BB962C8B-B14F-4D97-AF65-F5344CB8AC3E}">
        <p14:creationId xmlns:p14="http://schemas.microsoft.com/office/powerpoint/2010/main" val="2186839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t>We have learned a lot from people with limited education, far from power, who were parents in a low-income Massachusetts city. They</a:t>
            </a:r>
          </a:p>
          <a:p>
            <a:r>
              <a:rPr lang="en-US" altLang="en-US" dirty="0" smtClean="0"/>
              <a:t>were not participating in their children’s education because “they did not even know what questions to ask.” These parents were the</a:t>
            </a:r>
          </a:p>
          <a:p>
            <a:r>
              <a:rPr lang="en-US" altLang="en-US" dirty="0" smtClean="0"/>
              <a:t>individuals who first named the problem and made the critical insight into the importance of questions for thinking, learning, and</a:t>
            </a:r>
          </a:p>
          <a:p>
            <a:r>
              <a:rPr lang="en-US" altLang="en-US" dirty="0" smtClean="0"/>
              <a:t>participating. We have worked on this problem for nearly 30 years since.</a:t>
            </a:r>
          </a:p>
          <a:p>
            <a:r>
              <a:rPr lang="en-US" altLang="en-US" dirty="0" smtClean="0"/>
              <a:t>Yet, we are not the first people to say question formulation is critical. We see our work connecting back to the work of someone who</a:t>
            </a:r>
          </a:p>
          <a:p>
            <a:r>
              <a:rPr lang="en-US" altLang="en-US" dirty="0" smtClean="0"/>
              <a:t>you probably have never heard of but is one of the greatest educators of the 20th century.</a:t>
            </a:r>
          </a:p>
          <a:p>
            <a:r>
              <a:rPr lang="en-US" altLang="en-US" dirty="0" err="1" smtClean="0"/>
              <a:t>Septima</a:t>
            </a:r>
            <a:r>
              <a:rPr lang="en-US" altLang="en-US" dirty="0" smtClean="0"/>
              <a:t> Clark was a civil rights activist and an African American educator who worked alongside Rosa Parks. After having her</a:t>
            </a:r>
          </a:p>
          <a:p>
            <a:r>
              <a:rPr lang="en-US" altLang="en-US" dirty="0" smtClean="0"/>
              <a:t>teaching license revoked after decades or teaching service for her activism with a civil rights organization (NAACP), Clark, with her</a:t>
            </a:r>
          </a:p>
          <a:p>
            <a:r>
              <a:rPr lang="en-US" altLang="en-US" dirty="0" smtClean="0"/>
              <a:t>cousin Bernice Robinson, established citizenship schools in South Carolina. Clark began working with low people with low literacy, first</a:t>
            </a:r>
          </a:p>
          <a:p>
            <a:r>
              <a:rPr lang="en-US" altLang="en-US" dirty="0" smtClean="0"/>
              <a:t>to make sure they could vote and were not cheated out of wages, but as a part of a larger effort for people to become more effective</a:t>
            </a:r>
          </a:p>
          <a:p>
            <a:r>
              <a:rPr lang="en-US" altLang="en-US" dirty="0" smtClean="0"/>
              <a:t>participants in democracy.</a:t>
            </a:r>
          </a:p>
          <a:p>
            <a:r>
              <a:rPr lang="en-US" altLang="en-US" dirty="0" smtClean="0"/>
              <a:t>She said, “we need to be taught to study rather than to believe, to inquire rather than to affirm.” Clark saw inquiry and questioning as a</a:t>
            </a:r>
          </a:p>
          <a:p>
            <a:r>
              <a:rPr lang="en-US" altLang="en-US" dirty="0" smtClean="0"/>
              <a:t>foundational part of learning, civic participation, and advocacy. By honing this fundamental skill one is able to advance research, think</a:t>
            </a:r>
          </a:p>
          <a:p>
            <a:r>
              <a:rPr lang="en-US" altLang="en-US" dirty="0" smtClean="0"/>
              <a:t>and learn in new ways, and also to integrate this skill democratic habit of mind into their daily life.</a:t>
            </a:r>
          </a:p>
          <a:p>
            <a:r>
              <a:rPr lang="en-US" altLang="en-US" dirty="0" err="1" smtClean="0"/>
              <a:t>Septima</a:t>
            </a:r>
            <a:r>
              <a:rPr lang="en-US" altLang="en-US" dirty="0" smtClean="0"/>
              <a:t> Clark, seated center, and her cousin Bernice Robinson standing to the right.</a:t>
            </a:r>
          </a:p>
          <a:p>
            <a:r>
              <a:rPr lang="en-US" altLang="en-US" dirty="0" smtClean="0"/>
              <a:t>21</a:t>
            </a:r>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1067A16-D71D-44BC-8A70-618A03AA4D0A}" type="slidenum">
              <a:rPr lang="en-US" altLang="en-US" smtClean="0">
                <a:latin typeface="Calibri" panose="020F0502020204030204" pitchFamily="34" charset="0"/>
              </a:rPr>
              <a:pPr/>
              <a:t>77</a:t>
            </a:fld>
            <a:endParaRPr lang="en-US" altLang="en-US">
              <a:latin typeface="Calibri" panose="020F0502020204030204" pitchFamily="34" charset="0"/>
            </a:endParaRPr>
          </a:p>
        </p:txBody>
      </p:sp>
    </p:spTree>
    <p:extLst>
      <p:ext uri="{BB962C8B-B14F-4D97-AF65-F5344CB8AC3E}">
        <p14:creationId xmlns:p14="http://schemas.microsoft.com/office/powerpoint/2010/main" val="774347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smtClean="0"/>
              <a:t>We have learned a lot from people with limited education, far from power, who were parents in a low-income Massachusetts city. They</a:t>
            </a:r>
          </a:p>
          <a:p>
            <a:r>
              <a:rPr lang="en-US" altLang="en-US" dirty="0" smtClean="0"/>
              <a:t>were not participating in their children’s education because “they did not even know what questions to ask.” These parents were the</a:t>
            </a:r>
          </a:p>
          <a:p>
            <a:r>
              <a:rPr lang="en-US" altLang="en-US" dirty="0" smtClean="0"/>
              <a:t>individuals who first named the problem and made the critical insight into the importance of questions for thinking, learning, and</a:t>
            </a:r>
          </a:p>
          <a:p>
            <a:r>
              <a:rPr lang="en-US" altLang="en-US" dirty="0" smtClean="0"/>
              <a:t>participating. We have worked on this problem for nearly 30 years since.</a:t>
            </a:r>
          </a:p>
          <a:p>
            <a:r>
              <a:rPr lang="en-US" altLang="en-US" dirty="0" smtClean="0"/>
              <a:t>Yet, we are not the first people to say question formulation is critical. We see our work connecting back to the work of someone who</a:t>
            </a:r>
          </a:p>
          <a:p>
            <a:r>
              <a:rPr lang="en-US" altLang="en-US" dirty="0" smtClean="0"/>
              <a:t>you probably have never heard of but is one of the greatest educators of the 20th century.</a:t>
            </a:r>
          </a:p>
          <a:p>
            <a:r>
              <a:rPr lang="en-US" altLang="en-US" dirty="0" err="1" smtClean="0"/>
              <a:t>Septima</a:t>
            </a:r>
            <a:r>
              <a:rPr lang="en-US" altLang="en-US" dirty="0" smtClean="0"/>
              <a:t> Clark was a civil rights activist and an African American educator who worked alongside Rosa Parks. After having her</a:t>
            </a:r>
          </a:p>
          <a:p>
            <a:r>
              <a:rPr lang="en-US" altLang="en-US" dirty="0" smtClean="0"/>
              <a:t>teaching license revoked after decades or teaching service for her activism with a civil rights organization (NAACP), Clark, with her</a:t>
            </a:r>
          </a:p>
          <a:p>
            <a:r>
              <a:rPr lang="en-US" altLang="en-US" dirty="0" smtClean="0"/>
              <a:t>cousin Bernice Robinson, established citizenship schools in South Carolina. Clark began working with low people with low literacy, first</a:t>
            </a:r>
          </a:p>
          <a:p>
            <a:r>
              <a:rPr lang="en-US" altLang="en-US" dirty="0" smtClean="0"/>
              <a:t>to make sure they could vote and were not cheated out of wages, but as a part of a larger effort for people to become more effective</a:t>
            </a:r>
          </a:p>
          <a:p>
            <a:r>
              <a:rPr lang="en-US" altLang="en-US" dirty="0" smtClean="0"/>
              <a:t>participants in democracy.</a:t>
            </a:r>
          </a:p>
          <a:p>
            <a:r>
              <a:rPr lang="en-US" altLang="en-US" dirty="0" smtClean="0"/>
              <a:t>She said, “we need to be taught to study rather than to believe, to inquire rather than to affirm.” Clark saw inquiry and questioning as a</a:t>
            </a:r>
          </a:p>
          <a:p>
            <a:r>
              <a:rPr lang="en-US" altLang="en-US" dirty="0" smtClean="0"/>
              <a:t>foundational part of learning, civic participation, and advocacy. By honing this fundamental skill one is able to advance research, think</a:t>
            </a:r>
          </a:p>
          <a:p>
            <a:r>
              <a:rPr lang="en-US" altLang="en-US" dirty="0" smtClean="0"/>
              <a:t>and learn in new ways, and also to integrate this skill democratic habit of mind into their daily life.</a:t>
            </a:r>
          </a:p>
          <a:p>
            <a:r>
              <a:rPr lang="en-US" altLang="en-US" dirty="0" err="1" smtClean="0"/>
              <a:t>Septima</a:t>
            </a:r>
            <a:r>
              <a:rPr lang="en-US" altLang="en-US" dirty="0" smtClean="0"/>
              <a:t> Clark, seated center, and her cousin Bernice Robinson standing to the right.</a:t>
            </a:r>
          </a:p>
          <a:p>
            <a:r>
              <a:rPr lang="en-US" altLang="en-US" dirty="0" smtClean="0"/>
              <a:t>21</a:t>
            </a:r>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fld id="{D1067A16-D71D-44BC-8A70-618A03AA4D0A}" type="slidenum">
              <a:rPr lang="en-US" altLang="en-US" smtClean="0">
                <a:latin typeface="Calibri" panose="020F0502020204030204" pitchFamily="34" charset="0"/>
              </a:rPr>
              <a:pPr/>
              <a:t>78</a:t>
            </a:fld>
            <a:endParaRPr lang="en-US" altLang="en-US">
              <a:latin typeface="Calibri" panose="020F0502020204030204" pitchFamily="34" charset="0"/>
            </a:endParaRPr>
          </a:p>
        </p:txBody>
      </p:sp>
    </p:spTree>
    <p:extLst>
      <p:ext uri="{BB962C8B-B14F-4D97-AF65-F5344CB8AC3E}">
        <p14:creationId xmlns:p14="http://schemas.microsoft.com/office/powerpoint/2010/main" val="1650679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during discussion usually</a:t>
            </a:r>
          </a:p>
        </p:txBody>
      </p:sp>
      <p:sp>
        <p:nvSpPr>
          <p:cNvPr id="4" name="Slide Number Placeholder 3"/>
          <p:cNvSpPr>
            <a:spLocks noGrp="1"/>
          </p:cNvSpPr>
          <p:nvPr>
            <p:ph type="sldNum" sz="quarter" idx="10"/>
          </p:nvPr>
        </p:nvSpPr>
        <p:spPr/>
        <p:txBody>
          <a:bodyPr/>
          <a:lstStyle/>
          <a:p>
            <a:fld id="{DA874CE0-4909-6048-B317-2721B0FEF0DC}" type="slidenum">
              <a:rPr lang="en-US" smtClean="0"/>
              <a:t>80</a:t>
            </a:fld>
            <a:endParaRPr lang="en-US"/>
          </a:p>
        </p:txBody>
      </p:sp>
    </p:spTree>
    <p:extLst>
      <p:ext uri="{BB962C8B-B14F-4D97-AF65-F5344CB8AC3E}">
        <p14:creationId xmlns:p14="http://schemas.microsoft.com/office/powerpoint/2010/main" val="2858721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82</a:t>
            </a:fld>
            <a:endParaRPr lang="en-US" dirty="0"/>
          </a:p>
        </p:txBody>
      </p:sp>
    </p:spTree>
    <p:extLst>
      <p:ext uri="{BB962C8B-B14F-4D97-AF65-F5344CB8AC3E}">
        <p14:creationId xmlns:p14="http://schemas.microsoft.com/office/powerpoint/2010/main" val="2182694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892A65-78A1-4D0E-9447-83CB41B6C2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793149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54536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22</a:t>
            </a:fld>
            <a:endParaRPr lang="en-US" dirty="0"/>
          </a:p>
        </p:txBody>
      </p:sp>
    </p:spTree>
    <p:extLst>
      <p:ext uri="{BB962C8B-B14F-4D97-AF65-F5344CB8AC3E}">
        <p14:creationId xmlns:p14="http://schemas.microsoft.com/office/powerpoint/2010/main" val="66346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23</a:t>
            </a:fld>
            <a:endParaRPr lang="en-US" dirty="0"/>
          </a:p>
        </p:txBody>
      </p:sp>
    </p:spTree>
    <p:extLst>
      <p:ext uri="{BB962C8B-B14F-4D97-AF65-F5344CB8AC3E}">
        <p14:creationId xmlns:p14="http://schemas.microsoft.com/office/powerpoint/2010/main" val="571260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24</a:t>
            </a:fld>
            <a:endParaRPr lang="en-US" dirty="0"/>
          </a:p>
        </p:txBody>
      </p:sp>
    </p:spTree>
    <p:extLst>
      <p:ext uri="{BB962C8B-B14F-4D97-AF65-F5344CB8AC3E}">
        <p14:creationId xmlns:p14="http://schemas.microsoft.com/office/powerpoint/2010/main" val="1786922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30</a:t>
            </a:fld>
            <a:endParaRPr lang="en-US" dirty="0"/>
          </a:p>
        </p:txBody>
      </p:sp>
    </p:spTree>
    <p:extLst>
      <p:ext uri="{BB962C8B-B14F-4D97-AF65-F5344CB8AC3E}">
        <p14:creationId xmlns:p14="http://schemas.microsoft.com/office/powerpoint/2010/main" val="202556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8627" y="609599"/>
            <a:ext cx="8627165" cy="1577010"/>
          </a:xfrm>
        </p:spPr>
        <p:txBody>
          <a:bodyPr anchor="b">
            <a:normAutofit/>
          </a:bodyPr>
          <a:lstStyle>
            <a:lvl1pPr algn="l">
              <a:defRPr sz="5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sp>
        <p:nvSpPr>
          <p:cNvPr id="7" name="Subtitle 2"/>
          <p:cNvSpPr txBox="1">
            <a:spLocks/>
          </p:cNvSpPr>
          <p:nvPr userDrawn="1"/>
        </p:nvSpPr>
        <p:spPr>
          <a:xfrm>
            <a:off x="768627" y="4975654"/>
            <a:ext cx="9144000" cy="85966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600" dirty="0" smtClean="0">
                <a:latin typeface="DIN Next Rounded LT Pro" panose="020F0503020203050203" pitchFamily="34" charset="0"/>
              </a:rPr>
              <a:t>SENCER Summer Institute</a:t>
            </a:r>
          </a:p>
          <a:p>
            <a:r>
              <a:rPr lang="en-US" sz="2600" dirty="0" smtClean="0">
                <a:latin typeface="DIN Next Rounded LT Pro" panose="020F0503020203050203" pitchFamily="34" charset="0"/>
              </a:rPr>
              <a:t>August</a:t>
            </a:r>
            <a:r>
              <a:rPr lang="en-US" sz="2600" baseline="0" dirty="0" smtClean="0">
                <a:latin typeface="DIN Next Rounded LT Pro" panose="020F0503020203050203" pitchFamily="34" charset="0"/>
              </a:rPr>
              <a:t> 3</a:t>
            </a:r>
            <a:r>
              <a:rPr lang="en-US" sz="2600" dirty="0" smtClean="0">
                <a:latin typeface="DIN Next Rounded LT Pro" panose="020F0503020203050203" pitchFamily="34" charset="0"/>
              </a:rPr>
              <a:t>, 2019</a:t>
            </a:r>
            <a:endParaRPr lang="en-US" sz="2600" dirty="0">
              <a:latin typeface="DIN Next Rounded LT Pro" panose="020F0503020203050203" pitchFamily="34" charset="0"/>
            </a:endParaRPr>
          </a:p>
        </p:txBody>
      </p:sp>
      <p:cxnSp>
        <p:nvCxnSpPr>
          <p:cNvPr id="12" name="Straight Connector 11"/>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4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with Footer">
    <p:spTree>
      <p:nvGrpSpPr>
        <p:cNvPr id="1" name=""/>
        <p:cNvGrpSpPr/>
        <p:nvPr/>
      </p:nvGrpSpPr>
      <p:grpSpPr>
        <a:xfrm>
          <a:off x="0" y="0"/>
          <a:ext cx="0" cy="0"/>
          <a:chOff x="0" y="0"/>
          <a:chExt cx="0" cy="0"/>
        </a:xfrm>
      </p:grpSpPr>
      <p:sp>
        <p:nvSpPr>
          <p:cNvPr id="4" name="Rectangle 3"/>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8627" y="609599"/>
            <a:ext cx="8627165" cy="1577010"/>
          </a:xfrm>
        </p:spPr>
        <p:txBody>
          <a:bodyPr anchor="b">
            <a:normAutofit/>
          </a:bodyPr>
          <a:lstStyle>
            <a:lvl1pPr algn="l">
              <a:defRPr sz="5000" b="1">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sp>
        <p:nvSpPr>
          <p:cNvPr id="7" name="Subtitle 2"/>
          <p:cNvSpPr txBox="1">
            <a:spLocks/>
          </p:cNvSpPr>
          <p:nvPr userDrawn="1"/>
        </p:nvSpPr>
        <p:spPr>
          <a:xfrm>
            <a:off x="768627" y="3758241"/>
            <a:ext cx="9144000" cy="10257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600" dirty="0" smtClean="0">
                <a:latin typeface="DIN Next Rounded LT Pro" panose="020F0503020203050203" pitchFamily="34" charset="0"/>
              </a:rPr>
              <a:t>Location</a:t>
            </a:r>
          </a:p>
          <a:p>
            <a:r>
              <a:rPr lang="en-US" sz="2600" dirty="0" smtClean="0">
                <a:latin typeface="DIN Next Rounded LT Pro" panose="020F0503020203050203" pitchFamily="34" charset="0"/>
              </a:rPr>
              <a:t>Date</a:t>
            </a:r>
            <a:endParaRPr lang="en-US" sz="2600" dirty="0">
              <a:latin typeface="DIN Next Rounded LT Pro" panose="020F0503020203050203" pitchFamily="34" charset="0"/>
            </a:endParaRPr>
          </a:p>
        </p:txBody>
      </p:sp>
      <p:cxnSp>
        <p:nvCxnSpPr>
          <p:cNvPr id="6" name="Straight Connector 5"/>
          <p:cNvCxnSpPr/>
          <p:nvPr userDrawn="1"/>
        </p:nvCxnSpPr>
        <p:spPr>
          <a:xfrm>
            <a:off x="768627" y="2502568"/>
            <a:ext cx="10625278"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13"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6511684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0" y="5748768"/>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7"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8" name="Straight Connector 7"/>
          <p:cNvCxnSpPr/>
          <p:nvPr userDrawn="1"/>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13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0"/>
            <a:ext cx="4808096" cy="2649303"/>
          </a:xfrm>
        </p:spPr>
        <p:txBody>
          <a:bodyPr/>
          <a:lstStyle/>
          <a:p>
            <a:endParaRPr lang="en-US" dirty="0"/>
          </a:p>
        </p:txBody>
      </p:sp>
      <p:sp>
        <p:nvSpPr>
          <p:cNvPr id="5" name="Picture Placeholder 3"/>
          <p:cNvSpPr>
            <a:spLocks noGrp="1"/>
          </p:cNvSpPr>
          <p:nvPr>
            <p:ph type="pic" sz="quarter" idx="11"/>
          </p:nvPr>
        </p:nvSpPr>
        <p:spPr>
          <a:xfrm>
            <a:off x="6385301" y="1828800"/>
            <a:ext cx="4968499" cy="2649303"/>
          </a:xfrm>
        </p:spPr>
        <p:txBody>
          <a:bodyPr/>
          <a:lstStyle/>
          <a:p>
            <a:endParaRPr lang="en-US" dirty="0"/>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sp>
        <p:nvSpPr>
          <p:cNvPr id="6" name="Rectangle 5"/>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10"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11" name="Straight Connector 10"/>
          <p:cNvCxnSpPr/>
          <p:nvPr userDrawn="1"/>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437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7423151" y="1303421"/>
            <a:ext cx="3932237" cy="2578768"/>
          </a:xfrm>
        </p:spPr>
        <p:txBody>
          <a:bodyPr>
            <a:normAutofit/>
          </a:bodyPr>
          <a:lstStyle>
            <a:lvl1pPr marL="0" indent="0">
              <a:lnSpc>
                <a:spcPct val="100000"/>
              </a:lnSpc>
              <a:buNone/>
              <a:defRPr lang="en-US" sz="2800" b="0" i="0" smtClean="0">
                <a:solidFill>
                  <a:schemeClr val="tx2"/>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1" y="4070685"/>
            <a:ext cx="3932237" cy="2578768"/>
          </a:xfrm>
        </p:spPr>
        <p:txBody>
          <a:bodyPr>
            <a:normAutofit/>
          </a:bodyPr>
          <a:lstStyle>
            <a:lvl1pPr marL="0" indent="0" algn="r">
              <a:lnSpc>
                <a:spcPct val="100000"/>
              </a:lnSpc>
              <a:buNone/>
              <a:defRPr lang="en-US" sz="2200" b="0" i="0" smtClean="0">
                <a:solidFill>
                  <a:schemeClr val="tx1"/>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Quote Credit</a:t>
            </a:r>
          </a:p>
        </p:txBody>
      </p:sp>
      <p:sp>
        <p:nvSpPr>
          <p:cNvPr id="5" name="Rectangle 4"/>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9"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3557740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296858"/>
            <a:ext cx="10515600" cy="838438"/>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359958"/>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50" y="528638"/>
            <a:ext cx="6546850"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5" name="Rectangle 4"/>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8"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10" name="Straight Connector 9"/>
          <p:cNvCxnSpPr/>
          <p:nvPr userDrawn="1"/>
        </p:nvCxnSpPr>
        <p:spPr>
          <a:xfrm>
            <a:off x="810477" y="4249858"/>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5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dirty="0" smtClean="0"/>
              <a:t>Click to edit Master title style</a:t>
            </a:r>
            <a:endParaRPr lang="en-US" dirty="0"/>
          </a:p>
        </p:txBody>
      </p:sp>
      <p:sp>
        <p:nvSpPr>
          <p:cNvPr id="3" name="Rectangle 2"/>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6"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cxnSp>
        <p:nvCxnSpPr>
          <p:cNvPr id="7" name="Straight Connector 6"/>
          <p:cNvCxnSpPr/>
          <p:nvPr userDrawn="1"/>
        </p:nvCxnSpPr>
        <p:spPr>
          <a:xfrm>
            <a:off x="810477" y="1491915"/>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1583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5"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123144949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 with Footer">
    <p:spTree>
      <p:nvGrpSpPr>
        <p:cNvPr id="1" name=""/>
        <p:cNvGrpSpPr/>
        <p:nvPr/>
      </p:nvGrpSpPr>
      <p:grpSpPr>
        <a:xfrm>
          <a:off x="0" y="0"/>
          <a:ext cx="0" cy="0"/>
          <a:chOff x="0" y="0"/>
          <a:chExt cx="0" cy="0"/>
        </a:xfrm>
      </p:grpSpPr>
      <p:sp>
        <p:nvSpPr>
          <p:cNvPr id="4" name="Rectangle 3"/>
          <p:cNvSpPr/>
          <p:nvPr userDrawn="1"/>
        </p:nvSpPr>
        <p:spPr>
          <a:xfrm>
            <a:off x="0" y="5710989"/>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8627" y="609599"/>
            <a:ext cx="8627165" cy="1577010"/>
          </a:xfrm>
        </p:spPr>
        <p:txBody>
          <a:bodyPr anchor="b">
            <a:normAutofit/>
          </a:bodyPr>
          <a:lstStyle>
            <a:lvl1pPr algn="l">
              <a:defRPr sz="5000" b="1">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sp>
        <p:nvSpPr>
          <p:cNvPr id="7" name="Subtitle 2"/>
          <p:cNvSpPr txBox="1">
            <a:spLocks/>
          </p:cNvSpPr>
          <p:nvPr userDrawn="1"/>
        </p:nvSpPr>
        <p:spPr>
          <a:xfrm>
            <a:off x="768627" y="3758241"/>
            <a:ext cx="9144000" cy="10257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600" dirty="0" smtClean="0">
                <a:latin typeface="DIN Next Rounded LT Pro" panose="020F0503020203050203" pitchFamily="34" charset="0"/>
              </a:rPr>
              <a:t>Location</a:t>
            </a:r>
          </a:p>
          <a:p>
            <a:r>
              <a:rPr lang="en-US" sz="2600" dirty="0" smtClean="0">
                <a:latin typeface="DIN Next Rounded LT Pro" panose="020F0503020203050203" pitchFamily="34" charset="0"/>
              </a:rPr>
              <a:t>Date</a:t>
            </a:r>
            <a:endParaRPr lang="en-US" sz="2600" dirty="0">
              <a:latin typeface="DIN Next Rounded LT Pro" panose="020F0503020203050203"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8"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9812034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43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8627" y="347329"/>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0"/>
            <a:ext cx="4808096" cy="2649303"/>
          </a:xfrm>
        </p:spPr>
        <p:txBody>
          <a:bodyPr/>
          <a:lstStyle/>
          <a:p>
            <a:endParaRPr lang="en-US" dirty="0"/>
          </a:p>
        </p:txBody>
      </p:sp>
      <p:sp>
        <p:nvSpPr>
          <p:cNvPr id="5" name="Picture Placeholder 3"/>
          <p:cNvSpPr>
            <a:spLocks noGrp="1"/>
          </p:cNvSpPr>
          <p:nvPr>
            <p:ph type="pic" sz="quarter" idx="11"/>
          </p:nvPr>
        </p:nvSpPr>
        <p:spPr>
          <a:xfrm>
            <a:off x="6385301" y="1828800"/>
            <a:ext cx="4968499" cy="2649303"/>
          </a:xfrm>
        </p:spPr>
        <p:txBody>
          <a:bodyPr/>
          <a:lstStyle/>
          <a:p>
            <a:endParaRPr lang="en-US" dirty="0"/>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cxnSp>
        <p:nvCxnSpPr>
          <p:cNvPr id="12" name="Straight Connector 11"/>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7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7423151" y="1303421"/>
            <a:ext cx="3932237" cy="2578768"/>
          </a:xfrm>
        </p:spPr>
        <p:txBody>
          <a:bodyPr>
            <a:normAutofit/>
          </a:bodyPr>
          <a:lstStyle>
            <a:lvl1pPr marL="0" indent="0">
              <a:lnSpc>
                <a:spcPct val="100000"/>
              </a:lnSpc>
              <a:buNone/>
              <a:defRPr lang="en-US" sz="2800" b="0" i="0" smtClean="0">
                <a:solidFill>
                  <a:schemeClr val="tx2"/>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1" y="4070685"/>
            <a:ext cx="3932237" cy="2578768"/>
          </a:xfrm>
        </p:spPr>
        <p:txBody>
          <a:bodyPr>
            <a:normAutofit/>
          </a:bodyPr>
          <a:lstStyle>
            <a:lvl1pPr marL="0" indent="0" algn="r">
              <a:lnSpc>
                <a:spcPct val="100000"/>
              </a:lnSpc>
              <a:buNone/>
              <a:defRPr lang="en-US" sz="2200" b="0" i="0" smtClean="0">
                <a:solidFill>
                  <a:schemeClr val="tx1"/>
                </a:solidFill>
                <a:effectLst/>
                <a:latin typeface="DIN Next Rounded LT Pro" panose="020F0503020203050203" pitchFamily="34" charset="0"/>
                <a:ea typeface="DIN Next Rounded LT Pro" panose="020F0503020203050203"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Quote Credit</a:t>
            </a:r>
          </a:p>
        </p:txBody>
      </p:sp>
      <p:cxnSp>
        <p:nvCxnSpPr>
          <p:cNvPr id="10" name="Straight Connector 9"/>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71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296857"/>
            <a:ext cx="10515600" cy="953001"/>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359958"/>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50" y="528638"/>
            <a:ext cx="6546850"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1492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cxnSp>
        <p:nvCxnSpPr>
          <p:cNvPr id="9" name="Straight Connector 8"/>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78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27" y="5835315"/>
            <a:ext cx="1062527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77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1098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71074"/>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
        <p:nvSpPr>
          <p:cNvPr id="6" name="Rectangle 5"/>
          <p:cNvSpPr/>
          <p:nvPr userDrawn="1"/>
        </p:nvSpPr>
        <p:spPr>
          <a:xfrm>
            <a:off x="0" y="5710990"/>
            <a:ext cx="12192000" cy="121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13"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
        <p:nvSpPr>
          <p:cNvPr id="15" name="Title 1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6338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68627" y="6017665"/>
            <a:ext cx="2875722" cy="515234"/>
          </a:xfrm>
          <a:prstGeom prst="rect">
            <a:avLst/>
          </a:prstGeom>
        </p:spPr>
      </p:pic>
      <p:sp>
        <p:nvSpPr>
          <p:cNvPr id="5" name="Subtitle 2"/>
          <p:cNvSpPr txBox="1">
            <a:spLocks/>
          </p:cNvSpPr>
          <p:nvPr userDrawn="1"/>
        </p:nvSpPr>
        <p:spPr>
          <a:xfrm>
            <a:off x="4373218"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1600" dirty="0" smtClean="0">
                <a:solidFill>
                  <a:schemeClr val="tx1"/>
                </a:solidFill>
                <a:latin typeface="DIN Next Rounded LT Pro" panose="020F0503020203050203" pitchFamily="34" charset="0"/>
              </a:rPr>
              <a:t>SENCER Summer Institute</a:t>
            </a:r>
          </a:p>
        </p:txBody>
      </p:sp>
      <p:sp>
        <p:nvSpPr>
          <p:cNvPr id="6" name="Subtitle 2"/>
          <p:cNvSpPr txBox="1">
            <a:spLocks/>
          </p:cNvSpPr>
          <p:nvPr userDrawn="1"/>
        </p:nvSpPr>
        <p:spPr>
          <a:xfrm>
            <a:off x="8534401"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smtClean="0">
                <a:solidFill>
                  <a:schemeClr val="tx2"/>
                </a:solidFill>
                <a:latin typeface="DIN Next Rounded LT Pro" panose="020F0503020203050203" pitchFamily="34" charset="0"/>
              </a:rPr>
              <a:t>rightquestion.org</a:t>
            </a:r>
          </a:p>
        </p:txBody>
      </p:sp>
    </p:spTree>
    <p:extLst>
      <p:ext uri="{BB962C8B-B14F-4D97-AF65-F5344CB8AC3E}">
        <p14:creationId xmlns:p14="http://schemas.microsoft.com/office/powerpoint/2010/main" val="148485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1" r:id="rId5"/>
    <p:sldLayoutId id="2147483654" r:id="rId6"/>
    <p:sldLayoutId id="2147483655" r:id="rId7"/>
    <p:sldLayoutId id="2147483666" r:id="rId8"/>
    <p:sldLayoutId id="2147483656" r:id="rId9"/>
    <p:sldLayoutId id="2147483659" r:id="rId10"/>
    <p:sldLayoutId id="2147483660" r:id="rId11"/>
    <p:sldLayoutId id="2147483661" r:id="rId12"/>
    <p:sldLayoutId id="2147483662" r:id="rId13"/>
    <p:sldLayoutId id="2147483663" r:id="rId14"/>
    <p:sldLayoutId id="2147483664" r:id="rId15"/>
    <p:sldLayoutId id="2147483665" r:id="rId16"/>
    <p:sldLayoutId id="2147483667"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nap.edu/catalog/13165/a-framework-for-k-12-science-education-practices-crosscutting-concepts"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mailto:Andrew.Minigan@rightquestion.or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mailto:Katy.Connolly@rightquestion.or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8627" y="609599"/>
            <a:ext cx="10582242" cy="1577010"/>
          </a:xfrm>
        </p:spPr>
        <p:txBody>
          <a:bodyPr>
            <a:noAutofit/>
          </a:bodyPr>
          <a:lstStyle/>
          <a:p>
            <a:r>
              <a:rPr lang="en-US" sz="4400" b="0" dirty="0"/>
              <a:t>How Asking the Right Questions </a:t>
            </a:r>
            <a:r>
              <a:rPr lang="en-US" sz="4400" b="0" dirty="0" smtClean="0"/>
              <a:t/>
            </a:r>
            <a:br>
              <a:rPr lang="en-US" sz="4400" b="0" dirty="0" smtClean="0"/>
            </a:br>
            <a:r>
              <a:rPr lang="en-US" sz="4400" b="0" dirty="0" smtClean="0"/>
              <a:t>Can </a:t>
            </a:r>
            <a:r>
              <a:rPr lang="en-US" sz="4400" b="0" dirty="0"/>
              <a:t>Improve Learning and </a:t>
            </a:r>
            <a:r>
              <a:rPr lang="en-US" sz="4400" b="0" dirty="0" smtClean="0"/>
              <a:t/>
            </a:r>
            <a:br>
              <a:rPr lang="en-US" sz="4400" b="0" dirty="0" smtClean="0"/>
            </a:br>
            <a:r>
              <a:rPr lang="en-US" sz="4400" b="0" dirty="0" smtClean="0"/>
              <a:t>Build </a:t>
            </a:r>
            <a:r>
              <a:rPr lang="en-US" sz="4400" b="0" dirty="0"/>
              <a:t>Civic Participation</a:t>
            </a:r>
          </a:p>
        </p:txBody>
      </p:sp>
      <p:sp>
        <p:nvSpPr>
          <p:cNvPr id="3" name="Subtitle 2"/>
          <p:cNvSpPr>
            <a:spLocks noGrp="1"/>
          </p:cNvSpPr>
          <p:nvPr>
            <p:ph type="subTitle" idx="1"/>
          </p:nvPr>
        </p:nvSpPr>
        <p:spPr>
          <a:xfrm>
            <a:off x="768626" y="2804355"/>
            <a:ext cx="9535959" cy="1767645"/>
          </a:xfrm>
        </p:spPr>
        <p:txBody>
          <a:bodyPr>
            <a:noAutofit/>
          </a:bodyPr>
          <a:lstStyle/>
          <a:p>
            <a:r>
              <a:rPr lang="en-US" sz="2400" dirty="0" smtClean="0"/>
              <a:t>Andrew P. Minigan</a:t>
            </a:r>
          </a:p>
          <a:p>
            <a:r>
              <a:rPr lang="en-US" sz="2400" dirty="0" smtClean="0"/>
              <a:t>Director of Strategy, Education Program</a:t>
            </a:r>
          </a:p>
          <a:p>
            <a:r>
              <a:rPr lang="en-US" sz="2400" dirty="0" smtClean="0"/>
              <a:t>The Right Question Institute</a:t>
            </a:r>
          </a:p>
        </p:txBody>
      </p:sp>
      <p:sp>
        <p:nvSpPr>
          <p:cNvPr id="4" name="Subtitle 2"/>
          <p:cNvSpPr txBox="1">
            <a:spLocks/>
          </p:cNvSpPr>
          <p:nvPr/>
        </p:nvSpPr>
        <p:spPr>
          <a:xfrm>
            <a:off x="768625" y="4103813"/>
            <a:ext cx="5673737" cy="17676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DIN Next Rounded LT Pro" panose="020F0503020203050203" pitchFamily="34" charset="0"/>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DIN Next Rounded LT Pro" panose="020F0503020203050203" pitchFamily="34" charset="0"/>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DIN Next Rounded LT Pro" panose="020F0503020203050203" pitchFamily="34" charset="0"/>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DIN Next Rounded LT Pro" panose="020F0503020203050203" pitchFamily="34" charset="0"/>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DIN Next Rounded LT Pro" panose="020F0503020203050203" pitchFamily="34"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endParaRPr lang="en-US" sz="2400" dirty="0" smtClean="0"/>
          </a:p>
        </p:txBody>
      </p:sp>
    </p:spTree>
    <p:extLst>
      <p:ext uri="{BB962C8B-B14F-4D97-AF65-F5344CB8AC3E}">
        <p14:creationId xmlns:p14="http://schemas.microsoft.com/office/powerpoint/2010/main" val="1161478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42257" y="2127738"/>
            <a:ext cx="10713131" cy="1754451"/>
          </a:xfrm>
        </p:spPr>
        <p:txBody>
          <a:bodyPr>
            <a:normAutofit/>
          </a:bodyPr>
          <a:lstStyle/>
          <a:p>
            <a:r>
              <a:rPr lang="en-US" sz="3200" dirty="0" smtClean="0"/>
              <a:t>“There is no learning without having to pose a question.”</a:t>
            </a:r>
            <a:endParaRPr lang="en-US" sz="3200" dirty="0"/>
          </a:p>
        </p:txBody>
      </p:sp>
      <p:sp>
        <p:nvSpPr>
          <p:cNvPr id="6" name="Text Placeholder 5"/>
          <p:cNvSpPr>
            <a:spLocks noGrp="1"/>
          </p:cNvSpPr>
          <p:nvPr>
            <p:ph type="body" sz="half" idx="10"/>
          </p:nvPr>
        </p:nvSpPr>
        <p:spPr>
          <a:xfrm>
            <a:off x="5081954" y="4070685"/>
            <a:ext cx="6273435" cy="2578768"/>
          </a:xfrm>
        </p:spPr>
        <p:txBody>
          <a:bodyPr/>
          <a:lstStyle/>
          <a:p>
            <a:pPr algn="l"/>
            <a:r>
              <a:rPr lang="en-US" b="1" dirty="0" smtClean="0"/>
              <a:t>– Richard Feynman</a:t>
            </a:r>
          </a:p>
          <a:p>
            <a:pPr algn="l"/>
            <a:r>
              <a:rPr lang="en-US" sz="1800" dirty="0" smtClean="0"/>
              <a:t>Nobel Laureate, Physicist</a:t>
            </a:r>
            <a:endParaRPr lang="en-US" sz="1800" dirty="0"/>
          </a:p>
        </p:txBody>
      </p:sp>
    </p:spTree>
    <p:extLst>
      <p:ext uri="{BB962C8B-B14F-4D97-AF65-F5344CB8AC3E}">
        <p14:creationId xmlns:p14="http://schemas.microsoft.com/office/powerpoint/2010/main" val="107175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42257" y="1318846"/>
            <a:ext cx="10713131" cy="2563344"/>
          </a:xfrm>
        </p:spPr>
        <p:txBody>
          <a:bodyPr>
            <a:normAutofit lnSpcReduction="10000"/>
          </a:bodyPr>
          <a:lstStyle/>
          <a:p>
            <a:r>
              <a:rPr lang="en-US" sz="3200" dirty="0"/>
              <a:t>“If you are a researcher you are trying to figure out what the question is as well as what the answer is</a:t>
            </a:r>
            <a:r>
              <a:rPr lang="en-US" sz="3200" dirty="0" smtClean="0"/>
              <a:t>.”</a:t>
            </a:r>
            <a:endParaRPr lang="en-US" sz="3200" dirty="0"/>
          </a:p>
          <a:p>
            <a:r>
              <a:rPr lang="en-US" sz="3200" dirty="0"/>
              <a:t>“You want to find the question that is sufficiently easy that you might be able to answer it, and sufficiently hard that the answer is interesting.”</a:t>
            </a:r>
          </a:p>
        </p:txBody>
      </p:sp>
      <p:sp>
        <p:nvSpPr>
          <p:cNvPr id="6" name="Text Placeholder 5"/>
          <p:cNvSpPr>
            <a:spLocks noGrp="1"/>
          </p:cNvSpPr>
          <p:nvPr>
            <p:ph type="body" sz="half" idx="10"/>
          </p:nvPr>
        </p:nvSpPr>
        <p:spPr>
          <a:xfrm>
            <a:off x="5081954" y="4070685"/>
            <a:ext cx="6273435" cy="2578768"/>
          </a:xfrm>
        </p:spPr>
        <p:txBody>
          <a:bodyPr/>
          <a:lstStyle/>
          <a:p>
            <a:pPr algn="l"/>
            <a:r>
              <a:rPr lang="en-US" b="1" dirty="0" smtClean="0"/>
              <a:t>– Edward Witten</a:t>
            </a:r>
          </a:p>
          <a:p>
            <a:pPr algn="l"/>
            <a:r>
              <a:rPr lang="en-US" sz="1800" dirty="0" smtClean="0"/>
              <a:t>Physicist, Institute of Advanced Study</a:t>
            </a:r>
            <a:endParaRPr lang="en-US" sz="1800" dirty="0"/>
          </a:p>
        </p:txBody>
      </p:sp>
    </p:spTree>
    <p:extLst>
      <p:ext uri="{BB962C8B-B14F-4D97-AF65-F5344CB8AC3E}">
        <p14:creationId xmlns:p14="http://schemas.microsoft.com/office/powerpoint/2010/main" val="218675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42257" y="1292470"/>
            <a:ext cx="10713131" cy="2589720"/>
          </a:xfrm>
        </p:spPr>
        <p:txBody>
          <a:bodyPr>
            <a:normAutofit fontScale="92500"/>
          </a:bodyPr>
          <a:lstStyle/>
          <a:p>
            <a:r>
              <a:rPr lang="en-US" sz="3200" dirty="0"/>
              <a:t>“Today, the modern classicist begins to focus on an unanswered question or a group of related questions and spends time in libraries, museums, and archaeological sites in an attempt to find answers. This practice of inquiry—looking into and trying to answer a question—is the heart of research</a:t>
            </a:r>
            <a:r>
              <a:rPr lang="en-US" sz="3200" dirty="0" smtClean="0"/>
              <a:t>.”</a:t>
            </a:r>
            <a:endParaRPr lang="en-US" sz="3200" dirty="0"/>
          </a:p>
        </p:txBody>
      </p:sp>
      <p:sp>
        <p:nvSpPr>
          <p:cNvPr id="6" name="Text Placeholder 5"/>
          <p:cNvSpPr>
            <a:spLocks noGrp="1"/>
          </p:cNvSpPr>
          <p:nvPr>
            <p:ph type="body" sz="half" idx="10"/>
          </p:nvPr>
        </p:nvSpPr>
        <p:spPr>
          <a:xfrm>
            <a:off x="5081954" y="4070685"/>
            <a:ext cx="6273435" cy="2578768"/>
          </a:xfrm>
        </p:spPr>
        <p:txBody>
          <a:bodyPr/>
          <a:lstStyle/>
          <a:p>
            <a:pPr algn="l"/>
            <a:r>
              <a:rPr lang="en-US" b="1" dirty="0" smtClean="0"/>
              <a:t>– </a:t>
            </a:r>
            <a:r>
              <a:rPr lang="en-US" b="1" dirty="0"/>
              <a:t>Roger B. </a:t>
            </a:r>
            <a:r>
              <a:rPr lang="en-US" b="1" dirty="0" smtClean="0"/>
              <a:t>Ulrich</a:t>
            </a:r>
          </a:p>
          <a:p>
            <a:pPr algn="l"/>
            <a:r>
              <a:rPr lang="en-US" dirty="0" smtClean="0"/>
              <a:t>Professor of Classical Studies, Dartmouth College</a:t>
            </a:r>
          </a:p>
          <a:p>
            <a:pPr algn="l"/>
            <a:endParaRPr lang="en-US" dirty="0" smtClean="0"/>
          </a:p>
        </p:txBody>
      </p:sp>
    </p:spTree>
    <p:extLst>
      <p:ext uri="{BB962C8B-B14F-4D97-AF65-F5344CB8AC3E}">
        <p14:creationId xmlns:p14="http://schemas.microsoft.com/office/powerpoint/2010/main" val="486854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42257" y="2074985"/>
            <a:ext cx="10713131" cy="1807203"/>
          </a:xfrm>
        </p:spPr>
        <p:txBody>
          <a:bodyPr>
            <a:normAutofit/>
          </a:bodyPr>
          <a:lstStyle/>
          <a:p>
            <a:r>
              <a:rPr lang="en-US" sz="3200" dirty="0" smtClean="0"/>
              <a:t>“The </a:t>
            </a:r>
            <a:r>
              <a:rPr lang="en-US" sz="3200" dirty="0"/>
              <a:t>study of biology is about asking good questions about life and figuring out clever ways to find the answers</a:t>
            </a:r>
            <a:r>
              <a:rPr lang="en-US" sz="3200" dirty="0" smtClean="0"/>
              <a:t>.”</a:t>
            </a:r>
            <a:endParaRPr lang="en-US" sz="3200" dirty="0"/>
          </a:p>
        </p:txBody>
      </p:sp>
      <p:sp>
        <p:nvSpPr>
          <p:cNvPr id="6" name="Text Placeholder 5"/>
          <p:cNvSpPr>
            <a:spLocks noGrp="1"/>
          </p:cNvSpPr>
          <p:nvPr>
            <p:ph type="body" sz="half" idx="10"/>
          </p:nvPr>
        </p:nvSpPr>
        <p:spPr>
          <a:xfrm>
            <a:off x="5055577" y="4070685"/>
            <a:ext cx="6299811" cy="2578768"/>
          </a:xfrm>
        </p:spPr>
        <p:txBody>
          <a:bodyPr/>
          <a:lstStyle/>
          <a:p>
            <a:pPr algn="l"/>
            <a:r>
              <a:rPr lang="en-US" b="1" dirty="0" smtClean="0"/>
              <a:t>– Amy </a:t>
            </a:r>
            <a:r>
              <a:rPr lang="en-US" b="1" dirty="0" err="1" smtClean="0"/>
              <a:t>Gladfelter</a:t>
            </a:r>
            <a:endParaRPr lang="en-US" b="1" dirty="0" smtClean="0"/>
          </a:p>
          <a:p>
            <a:pPr algn="l"/>
            <a:r>
              <a:rPr lang="en-US" sz="1800" dirty="0" smtClean="0"/>
              <a:t>Associate Professor, University of North Carolina</a:t>
            </a:r>
            <a:endParaRPr lang="en-US" sz="1800" dirty="0"/>
          </a:p>
        </p:txBody>
      </p:sp>
    </p:spTree>
    <p:extLst>
      <p:ext uri="{BB962C8B-B14F-4D97-AF65-F5344CB8AC3E}">
        <p14:creationId xmlns:p14="http://schemas.microsoft.com/office/powerpoint/2010/main" val="62806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8893" y="1820446"/>
            <a:ext cx="10585938" cy="1569660"/>
          </a:xfrm>
          <a:prstGeom prst="rect">
            <a:avLst/>
          </a:prstGeom>
          <a:noFill/>
        </p:spPr>
        <p:txBody>
          <a:bodyPr wrap="square" rtlCol="0">
            <a:spAutoFit/>
          </a:bodyPr>
          <a:lstStyle/>
          <a:p>
            <a:pPr lvl="0">
              <a:defRPr/>
            </a:pPr>
            <a:r>
              <a:rPr lang="en-US" sz="3200" dirty="0">
                <a:solidFill>
                  <a:schemeClr val="tx2"/>
                </a:solidFill>
                <a:latin typeface="DIN Next Rounded LT Pro" panose="020F0503020203050203" pitchFamily="34" charset="0"/>
              </a:rPr>
              <a:t>“There can be no </a:t>
            </a:r>
            <a:r>
              <a:rPr lang="en-US" sz="3200" dirty="0" smtClean="0">
                <a:solidFill>
                  <a:schemeClr val="tx2"/>
                </a:solidFill>
                <a:latin typeface="DIN Next Rounded LT Pro" panose="020F0503020203050203" pitchFamily="34" charset="0"/>
              </a:rPr>
              <a:t>thinking without </a:t>
            </a:r>
            <a:r>
              <a:rPr lang="en-US" sz="3200" dirty="0">
                <a:solidFill>
                  <a:schemeClr val="tx2"/>
                </a:solidFill>
                <a:latin typeface="DIN Next Rounded LT Pro" panose="020F0503020203050203" pitchFamily="34" charset="0"/>
              </a:rPr>
              <a:t>questioning—no </a:t>
            </a:r>
            <a:r>
              <a:rPr lang="en-US" sz="3200" dirty="0" smtClean="0">
                <a:solidFill>
                  <a:schemeClr val="tx2"/>
                </a:solidFill>
                <a:latin typeface="DIN Next Rounded LT Pro" panose="020F0503020203050203" pitchFamily="34" charset="0"/>
              </a:rPr>
              <a:t>purposeful study </a:t>
            </a:r>
            <a:r>
              <a:rPr lang="en-US" sz="3200" dirty="0">
                <a:solidFill>
                  <a:schemeClr val="tx2"/>
                </a:solidFill>
                <a:latin typeface="DIN Next Rounded LT Pro" panose="020F0503020203050203" pitchFamily="34" charset="0"/>
              </a:rPr>
              <a:t>of the past, nor any serious planning</a:t>
            </a:r>
          </a:p>
          <a:p>
            <a:pPr lvl="0">
              <a:defRPr/>
            </a:pPr>
            <a:r>
              <a:rPr lang="en-US" sz="3200" dirty="0">
                <a:solidFill>
                  <a:schemeClr val="tx2"/>
                </a:solidFill>
                <a:latin typeface="DIN Next Rounded LT Pro" panose="020F0503020203050203" pitchFamily="34" charset="0"/>
              </a:rPr>
              <a:t>for the future</a:t>
            </a:r>
            <a:r>
              <a:rPr lang="en-US" sz="3200" dirty="0" smtClean="0">
                <a:solidFill>
                  <a:schemeClr val="tx2"/>
                </a:solidFill>
                <a:latin typeface="DIN Next Rounded LT Pro" panose="020F0503020203050203" pitchFamily="34" charset="0"/>
              </a:rPr>
              <a:t>.”</a:t>
            </a:r>
            <a:endParaRPr lang="en-US" dirty="0">
              <a:solidFill>
                <a:schemeClr val="tx2"/>
              </a:solidFill>
              <a:latin typeface="DIN Next Rounded LT Pro" panose="020F0503020203050203" pitchFamily="34" charset="0"/>
            </a:endParaRPr>
          </a:p>
        </p:txBody>
      </p:sp>
      <p:sp>
        <p:nvSpPr>
          <p:cNvPr id="3" name="Text Placeholder 5"/>
          <p:cNvSpPr txBox="1">
            <a:spLocks/>
          </p:cNvSpPr>
          <p:nvPr/>
        </p:nvSpPr>
        <p:spPr>
          <a:xfrm>
            <a:off x="5055577" y="4070685"/>
            <a:ext cx="6299812"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457200">
              <a:buNone/>
              <a:defRPr/>
            </a:pPr>
            <a:r>
              <a:rPr lang="en-US" sz="2200" b="1" dirty="0" smtClean="0"/>
              <a:t>– </a:t>
            </a:r>
            <a:r>
              <a:rPr lang="en-US" sz="2200" b="1" dirty="0"/>
              <a:t>David Hackett Fischer</a:t>
            </a:r>
            <a:endParaRPr lang="en-US" sz="2200" dirty="0"/>
          </a:p>
          <a:p>
            <a:pPr marL="0" indent="0">
              <a:buNone/>
              <a:defRPr/>
            </a:pPr>
            <a:r>
              <a:rPr lang="en-US" sz="1800" dirty="0"/>
              <a:t>University Professor Emeritus of </a:t>
            </a:r>
            <a:r>
              <a:rPr lang="en-US" sz="1800" dirty="0" smtClean="0"/>
              <a:t>History, </a:t>
            </a:r>
            <a:r>
              <a:rPr lang="en-US" sz="1800" dirty="0"/>
              <a:t>Brandeis University</a:t>
            </a:r>
            <a:endParaRPr lang="en-US" sz="1800" dirty="0">
              <a:solidFill>
                <a:prstClr val="black"/>
              </a:solidFill>
            </a:endParaRPr>
          </a:p>
        </p:txBody>
      </p:sp>
    </p:spTree>
    <p:extLst>
      <p:ext uri="{BB962C8B-B14F-4D97-AF65-F5344CB8AC3E}">
        <p14:creationId xmlns:p14="http://schemas.microsoft.com/office/powerpoint/2010/main" val="20781756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2186905" y="648952"/>
            <a:ext cx="3213272" cy="4853885"/>
          </a:xfrm>
        </p:spPr>
      </p:pic>
      <p:sp>
        <p:nvSpPr>
          <p:cNvPr id="5" name="Text Placeholder 4"/>
          <p:cNvSpPr>
            <a:spLocks noGrp="1"/>
          </p:cNvSpPr>
          <p:nvPr>
            <p:ph type="body" sz="half" idx="2"/>
          </p:nvPr>
        </p:nvSpPr>
        <p:spPr>
          <a:xfrm>
            <a:off x="5804452" y="1786510"/>
            <a:ext cx="5550936" cy="2578768"/>
          </a:xfrm>
        </p:spPr>
        <p:txBody>
          <a:bodyPr>
            <a:noAutofit/>
          </a:bodyPr>
          <a:lstStyle/>
          <a:p>
            <a:r>
              <a:rPr lang="en-US" sz="3600" dirty="0" smtClean="0"/>
              <a:t>“We must teach students how to think in questions, how to manage ignorance.”</a:t>
            </a:r>
            <a:endParaRPr lang="en-US" sz="3600" dirty="0"/>
          </a:p>
        </p:txBody>
      </p:sp>
      <p:sp>
        <p:nvSpPr>
          <p:cNvPr id="6" name="Text Placeholder 5"/>
          <p:cNvSpPr>
            <a:spLocks noGrp="1"/>
          </p:cNvSpPr>
          <p:nvPr>
            <p:ph type="body" sz="half" idx="10"/>
          </p:nvPr>
        </p:nvSpPr>
        <p:spPr>
          <a:xfrm>
            <a:off x="6097588" y="4070685"/>
            <a:ext cx="5257800" cy="2578768"/>
          </a:xfrm>
        </p:spPr>
        <p:txBody>
          <a:bodyPr/>
          <a:lstStyle/>
          <a:p>
            <a:pPr algn="l"/>
            <a:r>
              <a:rPr lang="en-US" b="1" dirty="0" smtClean="0"/>
              <a:t>– Stuart Firestein</a:t>
            </a:r>
          </a:p>
          <a:p>
            <a:pPr algn="l"/>
            <a:r>
              <a:rPr lang="en-US" dirty="0" smtClean="0"/>
              <a:t>Professor, Department of Biology, Columbia University</a:t>
            </a:r>
            <a:endParaRPr lang="en-US" dirty="0"/>
          </a:p>
        </p:txBody>
      </p:sp>
    </p:spTree>
    <p:extLst>
      <p:ext uri="{BB962C8B-B14F-4D97-AF65-F5344CB8AC3E}">
        <p14:creationId xmlns:p14="http://schemas.microsoft.com/office/powerpoint/2010/main" val="314990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NGSS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301" y="1729924"/>
            <a:ext cx="6566135" cy="3626742"/>
          </a:xfrm>
          <a:prstGeom prst="rect">
            <a:avLst/>
          </a:prstGeom>
        </p:spPr>
      </p:pic>
      <p:sp>
        <p:nvSpPr>
          <p:cNvPr id="8" name="Rectangle 7"/>
          <p:cNvSpPr/>
          <p:nvPr/>
        </p:nvSpPr>
        <p:spPr>
          <a:xfrm>
            <a:off x="8728436" y="5191762"/>
            <a:ext cx="3378571" cy="646331"/>
          </a:xfrm>
          <a:prstGeom prst="rect">
            <a:avLst/>
          </a:prstGeom>
        </p:spPr>
        <p:txBody>
          <a:bodyPr wrap="square">
            <a:spAutoFit/>
          </a:bodyPr>
          <a:lstStyle/>
          <a:p>
            <a:r>
              <a:rPr lang="en-US" sz="1200" dirty="0">
                <a:latin typeface="DIN Next Rounded LT Pro" panose="020F0503020203050203" pitchFamily="34" charset="0"/>
                <a:hlinkClick r:id="rId3"/>
              </a:rPr>
              <a:t>https://www.nap.edu/catalog/13165/a-framework-for-k-12-science-education-practices-crosscutting-concepts#</a:t>
            </a:r>
            <a:endParaRPr lang="en-US" sz="1200" dirty="0">
              <a:latin typeface="DIN Next Rounded LT Pro" panose="020F0503020203050203" pitchFamily="34" charset="0"/>
            </a:endParaRPr>
          </a:p>
        </p:txBody>
      </p:sp>
    </p:spTree>
    <p:extLst>
      <p:ext uri="{BB962C8B-B14F-4D97-AF65-F5344CB8AC3E}">
        <p14:creationId xmlns:p14="http://schemas.microsoft.com/office/powerpoint/2010/main" val="2855169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8863" y="2120719"/>
            <a:ext cx="4909432" cy="3559645"/>
          </a:xfrm>
        </p:spPr>
        <p:txBody>
          <a:bodyPr>
            <a:noAutofit/>
          </a:bodyPr>
          <a:lstStyle/>
          <a:p>
            <a:pPr marL="0" indent="0">
              <a:buNone/>
            </a:pPr>
            <a:r>
              <a:rPr lang="en-US" dirty="0"/>
              <a:t>“Questioning is key to student learning.” (p.17)</a:t>
            </a:r>
          </a:p>
          <a:p>
            <a:pPr marL="0" indent="0">
              <a:buNone/>
            </a:pPr>
            <a:r>
              <a:rPr lang="en-US" dirty="0"/>
              <a:t>“Central to a rich social studies experience is the capability for developing questions that can frame and advance an inquiry. ” (p. 24)</a:t>
            </a:r>
          </a:p>
        </p:txBody>
      </p:sp>
      <p:pic>
        <p:nvPicPr>
          <p:cNvPr id="5" name="Picture 4"/>
          <p:cNvPicPr>
            <a:picLocks noChangeAspect="1"/>
          </p:cNvPicPr>
          <p:nvPr/>
        </p:nvPicPr>
        <p:blipFill rotWithShape="1">
          <a:blip r:embed="rId2"/>
          <a:srcRect l="216" t="430"/>
          <a:stretch/>
        </p:blipFill>
        <p:spPr>
          <a:xfrm>
            <a:off x="2043546" y="2031424"/>
            <a:ext cx="2660073" cy="3442094"/>
          </a:xfrm>
          <a:prstGeom prst="rect">
            <a:avLst/>
          </a:prstGeom>
        </p:spPr>
      </p:pic>
      <p:sp>
        <p:nvSpPr>
          <p:cNvPr id="4" name="TextBox 3"/>
          <p:cNvSpPr txBox="1"/>
          <p:nvPr/>
        </p:nvSpPr>
        <p:spPr>
          <a:xfrm>
            <a:off x="4703619" y="5150352"/>
            <a:ext cx="7556313" cy="646331"/>
          </a:xfrm>
          <a:prstGeom prst="rect">
            <a:avLst/>
          </a:prstGeom>
          <a:noFill/>
        </p:spPr>
        <p:txBody>
          <a:bodyPr wrap="square" rtlCol="0">
            <a:spAutoFit/>
          </a:bodyPr>
          <a:lstStyle/>
          <a:p>
            <a:r>
              <a:rPr lang="en-US" sz="1200" dirty="0">
                <a:latin typeface="DIN Next Rounded LT Pro" panose="020F0503020203050203" pitchFamily="34" charset="0"/>
              </a:rPr>
              <a:t>National Council for the Social Studies, </a:t>
            </a:r>
            <a:r>
              <a:rPr lang="en-US" sz="1200" i="1" dirty="0">
                <a:latin typeface="DIN Next Rounded LT Pro" panose="020F0503020203050203" pitchFamily="34" charset="0"/>
              </a:rPr>
              <a:t>The College, Career, and Civic Life (C3) Framework for Social Studies State Standards: Guidance for Enhancing the Rigor of K-12 Civics, Economics, Geography, and History</a:t>
            </a:r>
            <a:r>
              <a:rPr lang="en-US" sz="1200" dirty="0">
                <a:latin typeface="DIN Next Rounded LT Pro" panose="020F0503020203050203" pitchFamily="34" charset="0"/>
              </a:rPr>
              <a:t> (Silver Spring, MD: National Council for the Social Studies, 2013).</a:t>
            </a:r>
          </a:p>
        </p:txBody>
      </p:sp>
      <p:sp>
        <p:nvSpPr>
          <p:cNvPr id="2" name="Title 1"/>
          <p:cNvSpPr>
            <a:spLocks noGrp="1"/>
          </p:cNvSpPr>
          <p:nvPr>
            <p:ph type="title"/>
          </p:nvPr>
        </p:nvSpPr>
        <p:spPr/>
        <p:txBody>
          <a:bodyPr/>
          <a:lstStyle/>
          <a:p>
            <a:r>
              <a:rPr lang="en-US" altLang="en-US" dirty="0"/>
              <a:t>C3 Framework</a:t>
            </a:r>
            <a:endParaRPr lang="en-US" dirty="0"/>
          </a:p>
        </p:txBody>
      </p:sp>
    </p:spTree>
    <p:extLst>
      <p:ext uri="{BB962C8B-B14F-4D97-AF65-F5344CB8AC3E}">
        <p14:creationId xmlns:p14="http://schemas.microsoft.com/office/powerpoint/2010/main" val="28554523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8863" y="2120719"/>
            <a:ext cx="5330537" cy="3559645"/>
          </a:xfrm>
        </p:spPr>
        <p:txBody>
          <a:bodyPr>
            <a:noAutofit/>
          </a:bodyPr>
          <a:lstStyle/>
          <a:p>
            <a:pPr marL="0" indent="0">
              <a:buNone/>
            </a:pPr>
            <a:r>
              <a:rPr lang="en-US" dirty="0"/>
              <a:t>Learners display curiosity by “Formulating questions about a personal interest or a curricular topic.”</a:t>
            </a:r>
          </a:p>
          <a:p>
            <a:pPr marL="0" indent="0">
              <a:buNone/>
            </a:pPr>
            <a:r>
              <a:rPr lang="en-US" dirty="0"/>
              <a:t>Learners gather information by “Systematically questioning and assessing the validity and accuracy of information.”</a:t>
            </a:r>
          </a:p>
        </p:txBody>
      </p:sp>
      <p:sp>
        <p:nvSpPr>
          <p:cNvPr id="7" name="Rectangle 6"/>
          <p:cNvSpPr/>
          <p:nvPr/>
        </p:nvSpPr>
        <p:spPr>
          <a:xfrm>
            <a:off x="5108863" y="5480309"/>
            <a:ext cx="4572000" cy="400110"/>
          </a:xfrm>
          <a:prstGeom prst="rect">
            <a:avLst/>
          </a:prstGeom>
        </p:spPr>
        <p:txBody>
          <a:bodyPr>
            <a:spAutoFit/>
          </a:bodyPr>
          <a:lstStyle/>
          <a:p>
            <a:r>
              <a:rPr lang="en-US" sz="1000" dirty="0">
                <a:latin typeface="DIN Next Rounded LT Pro" panose="020F0503020203050203" pitchFamily="34" charset="0"/>
              </a:rPr>
              <a:t>https://standards.aasl.org/wp-content/uploads/2017/11/AASL-Standards-Framework-for-Learners-pamphlet.pdf</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474" y="2429451"/>
            <a:ext cx="2509804" cy="3250913"/>
          </a:xfrm>
          <a:prstGeom prst="rect">
            <a:avLst/>
          </a:prstGeom>
        </p:spPr>
      </p:pic>
      <p:sp>
        <p:nvSpPr>
          <p:cNvPr id="2" name="Title 1"/>
          <p:cNvSpPr>
            <a:spLocks noGrp="1"/>
          </p:cNvSpPr>
          <p:nvPr>
            <p:ph type="title"/>
          </p:nvPr>
        </p:nvSpPr>
        <p:spPr/>
        <p:txBody>
          <a:bodyPr/>
          <a:lstStyle/>
          <a:p>
            <a:r>
              <a:rPr lang="en-US" altLang="en-US" dirty="0"/>
              <a:t>AASL Standards Framework for Learners</a:t>
            </a:r>
            <a:endParaRPr lang="en-US" dirty="0"/>
          </a:p>
        </p:txBody>
      </p:sp>
    </p:spTree>
    <p:extLst>
      <p:ext uri="{BB962C8B-B14F-4D97-AF65-F5344CB8AC3E}">
        <p14:creationId xmlns:p14="http://schemas.microsoft.com/office/powerpoint/2010/main" val="1930837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60563"/>
            <a:ext cx="10515600" cy="4737100"/>
          </a:xfrm>
        </p:spPr>
        <p:txBody>
          <a:bodyPr/>
          <a:lstStyle/>
          <a:p>
            <a:pPr marL="0" indent="0">
              <a:buNone/>
            </a:pPr>
            <a:r>
              <a:rPr lang="en-US" altLang="en-US" sz="2600" dirty="0"/>
              <a:t>“The primary skills should be analytical skills of interpretation and inquiry. In other words, know how to frame a question.” </a:t>
            </a:r>
          </a:p>
          <a:p>
            <a:pPr marL="0" indent="0">
              <a:buNone/>
            </a:pPr>
            <a:r>
              <a:rPr lang="en-US" altLang="en-US" sz="2600" dirty="0"/>
              <a:t>- </a:t>
            </a:r>
            <a:r>
              <a:rPr lang="en-US" altLang="en-US" sz="2600" b="1" dirty="0"/>
              <a:t>Leon Botstein</a:t>
            </a:r>
            <a:r>
              <a:rPr lang="en-US" altLang="en-US" sz="2600" dirty="0"/>
              <a:t>, President of Bard College</a:t>
            </a:r>
          </a:p>
          <a:p>
            <a:pPr marL="0" indent="0">
              <a:spcBef>
                <a:spcPts val="4000"/>
              </a:spcBef>
              <a:buNone/>
            </a:pPr>
            <a:r>
              <a:rPr lang="en-US" altLang="en-US" sz="2600" dirty="0"/>
              <a:t>“…the best we can do for students is have them ask the right questions.” </a:t>
            </a:r>
          </a:p>
          <a:p>
            <a:pPr marL="0" indent="0">
              <a:buNone/>
            </a:pPr>
            <a:r>
              <a:rPr lang="en-US" altLang="en-US" sz="2600" dirty="0"/>
              <a:t>- </a:t>
            </a:r>
            <a:r>
              <a:rPr lang="en-US" altLang="en-US" sz="2600" b="1" dirty="0"/>
              <a:t>Nancy Cantor</a:t>
            </a:r>
            <a:r>
              <a:rPr lang="en-US" altLang="en-US" sz="2600" dirty="0"/>
              <a:t>, Chancellor of University of </a:t>
            </a:r>
            <a:r>
              <a:rPr lang="en-US" altLang="en-US" sz="2600" dirty="0" smtClean="0"/>
              <a:t>Illinois</a:t>
            </a:r>
            <a:endParaRPr lang="en-US" altLang="en-US" sz="2600" dirty="0"/>
          </a:p>
        </p:txBody>
      </p:sp>
      <p:sp>
        <p:nvSpPr>
          <p:cNvPr id="2" name="Title 1"/>
          <p:cNvSpPr>
            <a:spLocks noGrp="1"/>
          </p:cNvSpPr>
          <p:nvPr>
            <p:ph type="title"/>
          </p:nvPr>
        </p:nvSpPr>
        <p:spPr/>
        <p:txBody>
          <a:bodyPr>
            <a:normAutofit/>
          </a:bodyPr>
          <a:lstStyle/>
          <a:p>
            <a:r>
              <a:rPr lang="en-US" altLang="en-US" dirty="0"/>
              <a:t>College Presidents on </a:t>
            </a:r>
            <a:r>
              <a:rPr lang="en-US" altLang="en-US" dirty="0" smtClean="0"/>
              <a:t>What College </a:t>
            </a:r>
            <a:r>
              <a:rPr lang="en-US" altLang="en-US" dirty="0"/>
              <a:t>Students Should </a:t>
            </a:r>
            <a:r>
              <a:rPr lang="en-US" altLang="en-US" dirty="0" smtClean="0"/>
              <a:t>Learn in the 21</a:t>
            </a:r>
            <a:r>
              <a:rPr lang="en-US" altLang="en-US" baseline="30000" dirty="0" smtClean="0"/>
              <a:t>st</a:t>
            </a:r>
            <a:r>
              <a:rPr lang="en-US" altLang="en-US" dirty="0" smtClean="0"/>
              <a:t>  Century</a:t>
            </a:r>
            <a:endParaRPr lang="en-US" dirty="0"/>
          </a:p>
        </p:txBody>
      </p:sp>
      <p:sp>
        <p:nvSpPr>
          <p:cNvPr id="5" name="Rectangle 4"/>
          <p:cNvSpPr/>
          <p:nvPr/>
        </p:nvSpPr>
        <p:spPr>
          <a:xfrm>
            <a:off x="7615352" y="5495165"/>
            <a:ext cx="3905877" cy="369332"/>
          </a:xfrm>
          <a:prstGeom prst="rect">
            <a:avLst/>
          </a:prstGeom>
        </p:spPr>
        <p:txBody>
          <a:bodyPr wrap="none">
            <a:spAutoFit/>
          </a:bodyPr>
          <a:lstStyle/>
          <a:p>
            <a:pPr algn="r">
              <a:spcBef>
                <a:spcPts val="4000"/>
              </a:spcBef>
            </a:pPr>
            <a:r>
              <a:rPr lang="en-US" altLang="en-US" i="1" dirty="0">
                <a:latin typeface="DIN Next Rounded LT Pro" panose="020F0503020203050203" pitchFamily="34" charset="0"/>
              </a:rPr>
              <a:t>The New York Times</a:t>
            </a:r>
            <a:r>
              <a:rPr lang="en-US" altLang="en-US" dirty="0">
                <a:latin typeface="DIN Next Rounded LT Pro" panose="020F0503020203050203" pitchFamily="34" charset="0"/>
              </a:rPr>
              <a:t>, August 4, 2002  </a:t>
            </a:r>
          </a:p>
        </p:txBody>
      </p:sp>
    </p:spTree>
    <p:extLst>
      <p:ext uri="{BB962C8B-B14F-4D97-AF65-F5344CB8AC3E}">
        <p14:creationId xmlns:p14="http://schemas.microsoft.com/office/powerpoint/2010/main" val="13146690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Who is in the room?</a:t>
            </a:r>
            <a:endParaRPr lang="en-US" dirty="0"/>
          </a:p>
        </p:txBody>
      </p:sp>
    </p:spTree>
    <p:extLst>
      <p:ext uri="{BB962C8B-B14F-4D97-AF65-F5344CB8AC3E}">
        <p14:creationId xmlns:p14="http://schemas.microsoft.com/office/powerpoint/2010/main" val="26320709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60563"/>
            <a:ext cx="10515600" cy="4737100"/>
          </a:xfrm>
        </p:spPr>
        <p:txBody>
          <a:bodyPr/>
          <a:lstStyle/>
          <a:p>
            <a:pPr marL="0" indent="0">
              <a:buNone/>
            </a:pPr>
            <a:r>
              <a:rPr lang="en-US" altLang="en-US" sz="2600" dirty="0" smtClean="0"/>
              <a:t>Someone with a college education, “is able to converse…is able to listen…can ask a question pertinently.”</a:t>
            </a:r>
            <a:endParaRPr lang="en-US" altLang="en-US" sz="2600" dirty="0"/>
          </a:p>
        </p:txBody>
      </p:sp>
      <p:sp>
        <p:nvSpPr>
          <p:cNvPr id="2" name="Title 1"/>
          <p:cNvSpPr>
            <a:spLocks noGrp="1"/>
          </p:cNvSpPr>
          <p:nvPr>
            <p:ph type="title"/>
          </p:nvPr>
        </p:nvSpPr>
        <p:spPr/>
        <p:txBody>
          <a:bodyPr/>
          <a:lstStyle/>
          <a:p>
            <a:r>
              <a:rPr lang="en-US" altLang="en-US" dirty="0" smtClean="0"/>
              <a:t>19</a:t>
            </a:r>
            <a:r>
              <a:rPr lang="en-US" altLang="en-US" baseline="30000" dirty="0" smtClean="0"/>
              <a:t>th</a:t>
            </a:r>
            <a:r>
              <a:rPr lang="en-US" altLang="en-US" dirty="0" smtClean="0"/>
              <a:t> Century Public Intellectuals on</a:t>
            </a:r>
            <a:br>
              <a:rPr lang="en-US" altLang="en-US" dirty="0" smtClean="0"/>
            </a:br>
            <a:r>
              <a:rPr lang="en-US" altLang="en-US" dirty="0" smtClean="0"/>
              <a:t>College Students’ Skills</a:t>
            </a:r>
            <a:endParaRPr lang="en-US" dirty="0"/>
          </a:p>
        </p:txBody>
      </p:sp>
      <p:sp>
        <p:nvSpPr>
          <p:cNvPr id="5" name="Rectangle 4"/>
          <p:cNvSpPr/>
          <p:nvPr/>
        </p:nvSpPr>
        <p:spPr>
          <a:xfrm>
            <a:off x="10225297" y="5495165"/>
            <a:ext cx="1295932" cy="369332"/>
          </a:xfrm>
          <a:prstGeom prst="rect">
            <a:avLst/>
          </a:prstGeom>
        </p:spPr>
        <p:txBody>
          <a:bodyPr wrap="none">
            <a:spAutoFit/>
          </a:bodyPr>
          <a:lstStyle/>
          <a:p>
            <a:pPr algn="r">
              <a:spcBef>
                <a:spcPts val="4000"/>
              </a:spcBef>
            </a:pPr>
            <a:r>
              <a:rPr lang="en-US" altLang="en-US" dirty="0" err="1" smtClean="0">
                <a:latin typeface="DIN Next Rounded LT Pro" panose="020F0503020203050203" pitchFamily="34" charset="0"/>
              </a:rPr>
              <a:t>Aoun</a:t>
            </a:r>
            <a:r>
              <a:rPr lang="en-US" altLang="en-US" dirty="0" smtClean="0">
                <a:latin typeface="DIN Next Rounded LT Pro" panose="020F0503020203050203" pitchFamily="34" charset="0"/>
              </a:rPr>
              <a:t>, 2017</a:t>
            </a:r>
            <a:endParaRPr lang="en-US" altLang="en-US" dirty="0">
              <a:latin typeface="DIN Next Rounded LT Pro" panose="020F0503020203050203" pitchFamily="34" charset="0"/>
            </a:endParaRPr>
          </a:p>
        </p:txBody>
      </p:sp>
    </p:spTree>
    <p:extLst>
      <p:ext uri="{BB962C8B-B14F-4D97-AF65-F5344CB8AC3E}">
        <p14:creationId xmlns:p14="http://schemas.microsoft.com/office/powerpoint/2010/main" val="34731685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Box 29"/>
          <p:cNvSpPr txBox="1">
            <a:spLocks noChangeArrowheads="1"/>
          </p:cNvSpPr>
          <p:nvPr/>
        </p:nvSpPr>
        <p:spPr bwMode="auto">
          <a:xfrm>
            <a:off x="9112982" y="5160865"/>
            <a:ext cx="245488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200" dirty="0">
                <a:solidFill>
                  <a:prstClr val="black"/>
                </a:solidFill>
                <a:latin typeface="DIN Next Rounded LT Pro" panose="020F0503020203050203" pitchFamily="34" charset="0"/>
              </a:rPr>
              <a:t>Alison Head </a:t>
            </a:r>
          </a:p>
          <a:p>
            <a:pPr defTabSz="457200" fontAlgn="base">
              <a:spcBef>
                <a:spcPct val="0"/>
              </a:spcBef>
              <a:spcAft>
                <a:spcPct val="0"/>
              </a:spcAft>
              <a:defRPr/>
            </a:pPr>
            <a:r>
              <a:rPr lang="en-US" altLang="en-US" sz="1200" dirty="0">
                <a:solidFill>
                  <a:prstClr val="black"/>
                </a:solidFill>
                <a:latin typeface="DIN Next Rounded LT Pro" panose="020F0503020203050203" pitchFamily="34" charset="0"/>
              </a:rPr>
              <a:t>Project Information Literacy </a:t>
            </a:r>
          </a:p>
          <a:p>
            <a:pPr defTabSz="457200" fontAlgn="base">
              <a:spcBef>
                <a:spcPct val="0"/>
              </a:spcBef>
              <a:spcAft>
                <a:spcPct val="0"/>
              </a:spcAft>
              <a:defRPr/>
            </a:pPr>
            <a:r>
              <a:rPr lang="en-US" altLang="en-US" sz="1200" dirty="0">
                <a:solidFill>
                  <a:prstClr val="black"/>
                </a:solidFill>
                <a:latin typeface="DIN Next Rounded LT Pro" panose="020F0503020203050203" pitchFamily="34" charset="0"/>
              </a:rPr>
              <a:t>at University of Washington, 2016</a:t>
            </a:r>
          </a:p>
        </p:txBody>
      </p:sp>
      <p:pic>
        <p:nvPicPr>
          <p:cNvPr id="82948" name="Content Placeholder 39" descr="College_Students__Question_Asking-5.jpg"/>
          <p:cNvPicPr>
            <a:picLocks noGrp="1" noChangeAspect="1"/>
          </p:cNvPicPr>
          <p:nvPr>
            <p:ph idx="1"/>
          </p:nvPr>
        </p:nvPicPr>
        <p:blipFill>
          <a:blip r:embed="rId3">
            <a:extLst>
              <a:ext uri="{28A0092B-C50C-407E-A947-70E740481C1C}">
                <a14:useLocalDpi xmlns:a14="http://schemas.microsoft.com/office/drawing/2010/main" val="0"/>
              </a:ext>
            </a:extLst>
          </a:blip>
          <a:srcRect t="6644" b="12093"/>
          <a:stretch>
            <a:fillRect/>
          </a:stretch>
        </p:blipFill>
        <p:spPr>
          <a:xfrm>
            <a:off x="1556482" y="1795219"/>
            <a:ext cx="7556500" cy="3884612"/>
          </a:xfrm>
        </p:spPr>
      </p:pic>
      <p:sp>
        <p:nvSpPr>
          <p:cNvPr id="2" name="Title 1"/>
          <p:cNvSpPr>
            <a:spLocks noGrp="1"/>
          </p:cNvSpPr>
          <p:nvPr>
            <p:ph type="title"/>
          </p:nvPr>
        </p:nvSpPr>
        <p:spPr/>
        <p:txBody>
          <a:bodyPr>
            <a:normAutofit fontScale="90000"/>
          </a:bodyPr>
          <a:lstStyle/>
          <a:p>
            <a:r>
              <a:rPr lang="en-US" dirty="0"/>
              <a:t>Yet, Only 27% of Graduates Believe College Taught Them How to Ask Their Own Questions</a:t>
            </a:r>
          </a:p>
        </p:txBody>
      </p:sp>
    </p:spTree>
    <p:extLst>
      <p:ext uri="{BB962C8B-B14F-4D97-AF65-F5344CB8AC3E}">
        <p14:creationId xmlns:p14="http://schemas.microsoft.com/office/powerpoint/2010/main" val="3893855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062163" y="2719388"/>
            <a:ext cx="8178800" cy="2132012"/>
          </a:xfrm>
        </p:spPr>
        <p:txBody>
          <a:bodyPr/>
          <a:lstStyle/>
          <a:p>
            <a:pPr eaLnBrk="1" hangingPunct="1"/>
            <a:r>
              <a:rPr lang="en-US" altLang="en-US" sz="4200" dirty="0"/>
              <a:t>But, the problem begins long before college... </a:t>
            </a:r>
          </a:p>
        </p:txBody>
      </p:sp>
      <p:sp>
        <p:nvSpPr>
          <p:cNvPr id="3" name="Content Placeholder 2"/>
          <p:cNvSpPr>
            <a:spLocks noGrp="1"/>
          </p:cNvSpPr>
          <p:nvPr>
            <p:ph idx="1"/>
          </p:nvPr>
        </p:nvSpPr>
        <p:spPr>
          <a:xfrm>
            <a:off x="838200" y="1960563"/>
            <a:ext cx="10515600" cy="4737100"/>
          </a:xfrm>
        </p:spPr>
        <p:txBody>
          <a:bodyPr>
            <a:normAutofit/>
          </a:bodyPr>
          <a:lstStyle/>
          <a:p>
            <a:pPr marL="0" indent="0">
              <a:buNone/>
            </a:pPr>
            <a:endParaRPr lang="en-US" altLang="en-US" sz="4400" dirty="0" smtClean="0"/>
          </a:p>
          <a:p>
            <a:pPr marL="0" indent="0">
              <a:buNone/>
            </a:pPr>
            <a:r>
              <a:rPr lang="en-US" altLang="en-US" sz="5400" dirty="0" smtClean="0">
                <a:solidFill>
                  <a:schemeClr val="tx2"/>
                </a:solidFill>
              </a:rPr>
              <a:t>But, the problem begins long before college…</a:t>
            </a:r>
            <a:endParaRPr lang="en-US" altLang="en-US" sz="5400" dirty="0">
              <a:solidFill>
                <a:schemeClr val="tx2"/>
              </a:solidFill>
            </a:endParaRPr>
          </a:p>
        </p:txBody>
      </p:sp>
    </p:spTree>
    <p:extLst>
      <p:ext uri="{BB962C8B-B14F-4D97-AF65-F5344CB8AC3E}">
        <p14:creationId xmlns:p14="http://schemas.microsoft.com/office/powerpoint/2010/main" val="1635557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James Sully dubbed age four, “the true age of inquisitiveness when question after question is fired off with wondrous rapidity and pertinacity.”</a:t>
            </a:r>
          </a:p>
          <a:p>
            <a:pPr>
              <a:buFont typeface="Arial" panose="020B0604020202020204" pitchFamily="34" charset="0"/>
              <a:buChar char="•"/>
            </a:pPr>
            <a:r>
              <a:rPr lang="en-US" sz="3200" dirty="0"/>
              <a:t>Young children ask 10,000 questions per year before they begin formal schooling.</a:t>
            </a:r>
          </a:p>
        </p:txBody>
      </p:sp>
      <p:sp>
        <p:nvSpPr>
          <p:cNvPr id="4" name="TextBox 29"/>
          <p:cNvSpPr txBox="1">
            <a:spLocks noChangeArrowheads="1"/>
          </p:cNvSpPr>
          <p:nvPr/>
        </p:nvSpPr>
        <p:spPr bwMode="auto">
          <a:xfrm>
            <a:off x="10200485" y="5220353"/>
            <a:ext cx="341759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Sully, 1896</a:t>
            </a:r>
          </a:p>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Harris, 2012</a:t>
            </a:r>
          </a:p>
        </p:txBody>
      </p:sp>
      <p:sp>
        <p:nvSpPr>
          <p:cNvPr id="5" name="Title 4"/>
          <p:cNvSpPr>
            <a:spLocks noGrp="1"/>
          </p:cNvSpPr>
          <p:nvPr>
            <p:ph type="title"/>
          </p:nvPr>
        </p:nvSpPr>
        <p:spPr/>
        <p:txBody>
          <a:bodyPr/>
          <a:lstStyle/>
          <a:p>
            <a:r>
              <a:rPr lang="en-US" dirty="0"/>
              <a:t>Age Four: </a:t>
            </a:r>
            <a:r>
              <a:rPr lang="en-US" dirty="0" smtClean="0"/>
              <a:t>“</a:t>
            </a:r>
            <a:r>
              <a:rPr lang="en-US" dirty="0"/>
              <a:t>The true age of inquisitiveness”</a:t>
            </a:r>
          </a:p>
        </p:txBody>
      </p:sp>
    </p:spTree>
    <p:extLst>
      <p:ext uri="{BB962C8B-B14F-4D97-AF65-F5344CB8AC3E}">
        <p14:creationId xmlns:p14="http://schemas.microsoft.com/office/powerpoint/2010/main" val="15930679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9"/>
          <p:cNvSpPr txBox="1">
            <a:spLocks noChangeArrowheads="1"/>
          </p:cNvSpPr>
          <p:nvPr/>
        </p:nvSpPr>
        <p:spPr bwMode="auto">
          <a:xfrm>
            <a:off x="9645001" y="5508542"/>
            <a:ext cx="34175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Dillon, 1988, p. 199</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662" y="1913021"/>
            <a:ext cx="8626756" cy="3368842"/>
          </a:xfrm>
          <a:prstGeom prst="rect">
            <a:avLst/>
          </a:prstGeom>
        </p:spPr>
      </p:pic>
      <p:sp>
        <p:nvSpPr>
          <p:cNvPr id="5" name="Title 4"/>
          <p:cNvSpPr>
            <a:spLocks noGrp="1"/>
          </p:cNvSpPr>
          <p:nvPr>
            <p:ph type="title"/>
          </p:nvPr>
        </p:nvSpPr>
        <p:spPr/>
        <p:txBody>
          <a:bodyPr/>
          <a:lstStyle/>
          <a:p>
            <a:r>
              <a:rPr lang="en-US" dirty="0"/>
              <a:t>Question Formulation by Adolescence</a:t>
            </a:r>
          </a:p>
        </p:txBody>
      </p:sp>
    </p:spTree>
    <p:extLst>
      <p:ext uri="{BB962C8B-B14F-4D97-AF65-F5344CB8AC3E}">
        <p14:creationId xmlns:p14="http://schemas.microsoft.com/office/powerpoint/2010/main" val="559568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Teachers report that getting students to ask questions feels like, “pulling teeth.”</a:t>
            </a:r>
          </a:p>
          <a:p>
            <a:pPr>
              <a:buFont typeface="Arial" panose="020B0604020202020204" pitchFamily="34" charset="0"/>
              <a:buChar char="•"/>
            </a:pPr>
            <a:r>
              <a:rPr lang="en-US" sz="3200" dirty="0"/>
              <a:t>Students ask less than 1/5th the questions educators estimated would be elicited and deemed desirable.</a:t>
            </a:r>
          </a:p>
        </p:txBody>
      </p:sp>
      <p:sp>
        <p:nvSpPr>
          <p:cNvPr id="4" name="TextBox 29"/>
          <p:cNvSpPr txBox="1">
            <a:spLocks noChangeArrowheads="1"/>
          </p:cNvSpPr>
          <p:nvPr/>
        </p:nvSpPr>
        <p:spPr bwMode="auto">
          <a:xfrm>
            <a:off x="9927924" y="5496047"/>
            <a:ext cx="34175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a:solidFill>
                  <a:prstClr val="black"/>
                </a:solidFill>
                <a:latin typeface="DIN Next Rounded LT Pro" panose="020F0503020203050203" pitchFamily="34" charset="0"/>
              </a:rPr>
              <a:t>Susskind, 1979</a:t>
            </a:r>
          </a:p>
        </p:txBody>
      </p:sp>
      <p:sp>
        <p:nvSpPr>
          <p:cNvPr id="5" name="Title 4"/>
          <p:cNvSpPr>
            <a:spLocks noGrp="1"/>
          </p:cNvSpPr>
          <p:nvPr>
            <p:ph type="title"/>
          </p:nvPr>
        </p:nvSpPr>
        <p:spPr/>
        <p:txBody>
          <a:bodyPr/>
          <a:lstStyle/>
          <a:p>
            <a:r>
              <a:rPr lang="en-US" dirty="0"/>
              <a:t>Educators Recognize the Problem</a:t>
            </a:r>
          </a:p>
        </p:txBody>
      </p:sp>
    </p:spTree>
    <p:extLst>
      <p:ext uri="{BB962C8B-B14F-4D97-AF65-F5344CB8AC3E}">
        <p14:creationId xmlns:p14="http://schemas.microsoft.com/office/powerpoint/2010/main" val="17864090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Year Students’ Engagement</a:t>
            </a:r>
            <a:endParaRPr lang="en-US" dirty="0"/>
          </a:p>
        </p:txBody>
      </p:sp>
      <p:sp>
        <p:nvSpPr>
          <p:cNvPr id="3" name="Content Placeholder 2"/>
          <p:cNvSpPr>
            <a:spLocks noGrp="1"/>
          </p:cNvSpPr>
          <p:nvPr>
            <p:ph idx="1"/>
          </p:nvPr>
        </p:nvSpPr>
        <p:spPr/>
        <p:txBody>
          <a:bodyPr/>
          <a:lstStyle/>
          <a:p>
            <a:r>
              <a:rPr lang="en-US" dirty="0"/>
              <a:t>S</a:t>
            </a:r>
            <a:r>
              <a:rPr lang="en-US" dirty="0" smtClean="0"/>
              <a:t>tudents engage in behaviors consistent with their high school behaviors.</a:t>
            </a:r>
          </a:p>
          <a:p>
            <a:r>
              <a:rPr lang="en-US" dirty="0"/>
              <a:t>S</a:t>
            </a:r>
            <a:r>
              <a:rPr lang="en-US" dirty="0" smtClean="0"/>
              <a:t>tudents who reported frequently asking questions in high school also reported doing the same in their first year of college.</a:t>
            </a:r>
          </a:p>
          <a:p>
            <a:r>
              <a:rPr lang="en-US" dirty="0" smtClean="0"/>
              <a:t>Students who tended to not ask questions in high school tended to not do so during their first year at college.</a:t>
            </a:r>
            <a:endParaRPr lang="en-US" dirty="0"/>
          </a:p>
        </p:txBody>
      </p:sp>
      <p:sp>
        <p:nvSpPr>
          <p:cNvPr id="4" name="TextBox 29"/>
          <p:cNvSpPr txBox="1">
            <a:spLocks noChangeArrowheads="1"/>
          </p:cNvSpPr>
          <p:nvPr/>
        </p:nvSpPr>
        <p:spPr bwMode="auto">
          <a:xfrm>
            <a:off x="7236069" y="5496047"/>
            <a:ext cx="53972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600" dirty="0" smtClean="0">
                <a:solidFill>
                  <a:prstClr val="black"/>
                </a:solidFill>
                <a:latin typeface="DIN Next Rounded LT Pro" panose="020F0503020203050203" pitchFamily="34" charset="0"/>
              </a:rPr>
              <a:t>National Survey of Student Engagement, 2008</a:t>
            </a:r>
            <a:endParaRPr lang="en-US" altLang="en-US" sz="1600" dirty="0">
              <a:solidFill>
                <a:prstClr val="black"/>
              </a:solidFill>
              <a:latin typeface="DIN Next Rounded LT Pro" panose="020F0503020203050203" pitchFamily="34" charset="0"/>
            </a:endParaRPr>
          </a:p>
        </p:txBody>
      </p:sp>
    </p:spTree>
    <p:extLst>
      <p:ext uri="{BB962C8B-B14F-4D97-AF65-F5344CB8AC3E}">
        <p14:creationId xmlns:p14="http://schemas.microsoft.com/office/powerpoint/2010/main" val="39536434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308" y="2713038"/>
            <a:ext cx="10585937" cy="4144963"/>
          </a:xfrm>
        </p:spPr>
        <p:txBody>
          <a:bodyPr>
            <a:normAutofit/>
          </a:bodyPr>
          <a:lstStyle/>
          <a:p>
            <a:pPr marL="0" indent="0">
              <a:buNone/>
            </a:pPr>
            <a:r>
              <a:rPr lang="en-US" sz="3200" dirty="0"/>
              <a:t>How can </a:t>
            </a:r>
            <a:r>
              <a:rPr lang="en-US" sz="3200" dirty="0" smtClean="0"/>
              <a:t>teaching </a:t>
            </a:r>
            <a:r>
              <a:rPr lang="en-US" sz="3200" dirty="0"/>
              <a:t>students to ask questions go from a feeling of “pulling teeth” to a feeling of excitement for both teachers and learners?</a:t>
            </a:r>
          </a:p>
        </p:txBody>
      </p:sp>
    </p:spTree>
    <p:extLst>
      <p:ext uri="{BB962C8B-B14F-4D97-AF65-F5344CB8AC3E}">
        <p14:creationId xmlns:p14="http://schemas.microsoft.com/office/powerpoint/2010/main" val="30745639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7347" y="5237344"/>
            <a:ext cx="7611208" cy="1611864"/>
          </a:xfrm>
        </p:spPr>
        <p:txBody>
          <a:bodyPr>
            <a:normAutofit/>
          </a:bodyPr>
          <a:lstStyle/>
          <a:p>
            <a:pPr marL="0" indent="0">
              <a:buNone/>
            </a:pPr>
            <a:r>
              <a:rPr lang="en-US" sz="1600" dirty="0"/>
              <a:t>The </a:t>
            </a:r>
            <a:r>
              <a:rPr lang="en-US" sz="1600" dirty="0" smtClean="0"/>
              <a:t>question </a:t>
            </a:r>
            <a:r>
              <a:rPr lang="en-US" sz="1600" dirty="0"/>
              <a:t>as a </a:t>
            </a:r>
            <a:r>
              <a:rPr lang="en-US" sz="1600" dirty="0" smtClean="0"/>
              <a:t>measure </a:t>
            </a:r>
            <a:r>
              <a:rPr lang="en-US" sz="1600" dirty="0"/>
              <a:t>of </a:t>
            </a:r>
            <a:r>
              <a:rPr lang="en-US" sz="1600" dirty="0" smtClean="0"/>
              <a:t>efficiency </a:t>
            </a:r>
            <a:r>
              <a:rPr lang="en-US" sz="1600" dirty="0"/>
              <a:t>in </a:t>
            </a:r>
            <a:r>
              <a:rPr lang="en-US" sz="1600" dirty="0" smtClean="0"/>
              <a:t>instruction</a:t>
            </a:r>
            <a:r>
              <a:rPr lang="en-US" sz="1600" dirty="0"/>
              <a:t>: A critical study of classroom practice. </a:t>
            </a:r>
            <a:r>
              <a:rPr lang="en-US" sz="1600" i="1" dirty="0"/>
              <a:t>Columbia University Contributions to Education, No. 48</a:t>
            </a:r>
            <a:r>
              <a:rPr lang="en-US" sz="1600" dirty="0"/>
              <a:t> </a:t>
            </a:r>
          </a:p>
          <a:p>
            <a:endParaRPr lang="en-US" dirty="0">
              <a:latin typeface="+mj-lt"/>
            </a:endParaRPr>
          </a:p>
        </p:txBody>
      </p:sp>
      <p:pic>
        <p:nvPicPr>
          <p:cNvPr id="4" name="Picture 3"/>
          <p:cNvPicPr>
            <a:picLocks noChangeAspect="1"/>
          </p:cNvPicPr>
          <p:nvPr/>
        </p:nvPicPr>
        <p:blipFill>
          <a:blip r:embed="rId2"/>
          <a:stretch>
            <a:fillRect/>
          </a:stretch>
        </p:blipFill>
        <p:spPr>
          <a:xfrm>
            <a:off x="1093177" y="1874042"/>
            <a:ext cx="2733964" cy="3856807"/>
          </a:xfrm>
          <a:prstGeom prst="rect">
            <a:avLst/>
          </a:prstGeom>
        </p:spPr>
      </p:pic>
      <p:sp>
        <p:nvSpPr>
          <p:cNvPr id="6" name="TextBox 5"/>
          <p:cNvSpPr txBox="1"/>
          <p:nvPr/>
        </p:nvSpPr>
        <p:spPr>
          <a:xfrm>
            <a:off x="4197347" y="2058681"/>
            <a:ext cx="7156453" cy="2954655"/>
          </a:xfrm>
          <a:prstGeom prst="rect">
            <a:avLst/>
          </a:prstGeom>
          <a:noFill/>
        </p:spPr>
        <p:txBody>
          <a:bodyPr wrap="square" rtlCol="0">
            <a:spAutoFit/>
          </a:bodyPr>
          <a:lstStyle/>
          <a:p>
            <a:r>
              <a:rPr lang="en-US" sz="2400" dirty="0">
                <a:latin typeface="DIN Next Rounded LT Pro" panose="020F0503020203050203" pitchFamily="34" charset="0"/>
              </a:rPr>
              <a:t>In a 1912 study Romiett Stevens observed: “an unusual lesson because twenty-five of the thirty-four questions were asked by the pupils… </a:t>
            </a:r>
            <a:r>
              <a:rPr lang="en-US" sz="2400" b="1" dirty="0">
                <a:latin typeface="DIN Next Rounded LT Pro" panose="020F0503020203050203" pitchFamily="34" charset="0"/>
              </a:rPr>
              <a:t>The result was that the lesson developed an impetus born of real interest</a:t>
            </a:r>
            <a:r>
              <a:rPr lang="en-US" sz="2400" dirty="0">
                <a:latin typeface="DIN Next Rounded LT Pro" panose="020F0503020203050203" pitchFamily="34" charset="0"/>
              </a:rPr>
              <a:t>. I mention it because this lesson was unique in the series of one hundred.”</a:t>
            </a:r>
            <a:r>
              <a:rPr lang="en-US" sz="2400" dirty="0"/>
              <a:t/>
            </a:r>
            <a:br>
              <a:rPr lang="en-US" sz="2400" dirty="0"/>
            </a:br>
            <a:endParaRPr lang="en-US" sz="2400" dirty="0"/>
          </a:p>
          <a:p>
            <a:endParaRPr lang="en-US" dirty="0"/>
          </a:p>
        </p:txBody>
      </p:sp>
      <p:sp>
        <p:nvSpPr>
          <p:cNvPr id="5" name="Title 4"/>
          <p:cNvSpPr>
            <a:spLocks noGrp="1"/>
          </p:cNvSpPr>
          <p:nvPr>
            <p:ph type="title"/>
          </p:nvPr>
        </p:nvSpPr>
        <p:spPr/>
        <p:txBody>
          <a:bodyPr/>
          <a:lstStyle/>
          <a:p>
            <a:r>
              <a:rPr lang="en-US" dirty="0"/>
              <a:t>Moving from the exception…</a:t>
            </a:r>
          </a:p>
        </p:txBody>
      </p:sp>
    </p:spTree>
    <p:extLst>
      <p:ext uri="{BB962C8B-B14F-4D97-AF65-F5344CB8AC3E}">
        <p14:creationId xmlns:p14="http://schemas.microsoft.com/office/powerpoint/2010/main" val="3803694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0999" y="2009182"/>
            <a:ext cx="2623678" cy="342826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165" y="2009181"/>
            <a:ext cx="2733964" cy="3428264"/>
          </a:xfrm>
          <a:prstGeom prst="rect">
            <a:avLst/>
          </a:prstGeom>
        </p:spPr>
      </p:pic>
      <p:sp>
        <p:nvSpPr>
          <p:cNvPr id="3" name="Title 2"/>
          <p:cNvSpPr>
            <a:spLocks noGrp="1"/>
          </p:cNvSpPr>
          <p:nvPr>
            <p:ph type="title"/>
          </p:nvPr>
        </p:nvSpPr>
        <p:spPr/>
        <p:txBody>
          <a:bodyPr/>
          <a:lstStyle/>
          <a:p>
            <a:r>
              <a:rPr lang="en-US" dirty="0" smtClean="0"/>
              <a:t>…to </a:t>
            </a:r>
            <a:r>
              <a:rPr lang="en-US" dirty="0"/>
              <a:t>the norm</a:t>
            </a:r>
          </a:p>
        </p:txBody>
      </p:sp>
    </p:spTree>
    <p:extLst>
      <p:ext uri="{BB962C8B-B14F-4D97-AF65-F5344CB8AC3E}">
        <p14:creationId xmlns:p14="http://schemas.microsoft.com/office/powerpoint/2010/main" val="2328637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Content Placeholder 2"/>
          <p:cNvSpPr>
            <a:spLocks noGrp="1"/>
          </p:cNvSpPr>
          <p:nvPr>
            <p:ph idx="1"/>
          </p:nvPr>
        </p:nvSpPr>
        <p:spPr>
          <a:xfrm>
            <a:off x="791308" y="2020456"/>
            <a:ext cx="10612315" cy="5049405"/>
          </a:xfrm>
        </p:spPr>
        <p:txBody>
          <a:bodyPr>
            <a:normAutofit/>
          </a:bodyPr>
          <a:lstStyle/>
          <a:p>
            <a:pPr marL="0" indent="0">
              <a:spcBef>
                <a:spcPts val="0"/>
              </a:spcBef>
              <a:buNone/>
            </a:pPr>
            <a:r>
              <a:rPr lang="en-US" altLang="en-US" sz="2400" dirty="0"/>
              <a:t>We are deeply grateful </a:t>
            </a:r>
            <a:r>
              <a:rPr lang="en-US" altLang="en-US" sz="2400" dirty="0" smtClean="0"/>
              <a:t>to The National Science Foundation, The Library of Congress, and The </a:t>
            </a:r>
            <a:r>
              <a:rPr lang="en-US" altLang="en-US" sz="2400" dirty="0"/>
              <a:t>Hummingbird Fund for their generous support of the Right Question Institute’s </a:t>
            </a:r>
            <a:r>
              <a:rPr lang="en-US" altLang="en-US" sz="2400" dirty="0" smtClean="0"/>
              <a:t>work in education. </a:t>
            </a:r>
          </a:p>
          <a:p>
            <a:pPr marL="0" indent="0">
              <a:spcBef>
                <a:spcPts val="0"/>
              </a:spcBef>
              <a:buNone/>
            </a:pPr>
            <a:endParaRPr lang="en-US" altLang="en-US" sz="2400" dirty="0"/>
          </a:p>
          <a:p>
            <a:pPr marL="0" indent="0">
              <a:spcBef>
                <a:spcPts val="0"/>
              </a:spcBef>
              <a:buNone/>
            </a:pPr>
            <a:r>
              <a:rPr lang="en-US" altLang="en-US" sz="2400" dirty="0" smtClean="0"/>
              <a:t>I would like to thank the RQI board of directors, and my colleagues Katy Connolly, Tomoko </a:t>
            </a:r>
            <a:r>
              <a:rPr lang="en-US" altLang="en-US" sz="2400" dirty="0" err="1" smtClean="0"/>
              <a:t>Ouchi</a:t>
            </a:r>
            <a:r>
              <a:rPr lang="en-US" altLang="en-US" sz="2400" dirty="0" smtClean="0"/>
              <a:t>, and Sarah Westbrook for all they do to make possible our work in education.</a:t>
            </a:r>
          </a:p>
          <a:p>
            <a:pPr marL="0" indent="0">
              <a:spcBef>
                <a:spcPts val="0"/>
              </a:spcBef>
              <a:buNone/>
            </a:pPr>
            <a:endParaRPr lang="en-US" altLang="en-US" sz="2400" dirty="0"/>
          </a:p>
          <a:p>
            <a:pPr marL="0" indent="0">
              <a:spcBef>
                <a:spcPts val="0"/>
              </a:spcBef>
              <a:buNone/>
            </a:pPr>
            <a:r>
              <a:rPr lang="en-US" altLang="en-US" sz="2400" dirty="0" smtClean="0"/>
              <a:t>And, I would like to thank Dr. Eliza Reilly</a:t>
            </a:r>
            <a:r>
              <a:rPr lang="en-US" altLang="en-US" sz="2400" b="1" dirty="0" smtClean="0"/>
              <a:t> </a:t>
            </a:r>
            <a:r>
              <a:rPr lang="en-US" altLang="en-US" sz="2400" dirty="0" smtClean="0"/>
              <a:t>for all of her work in making today’s experience possible, SENCER, and Case Western Reserve University.</a:t>
            </a:r>
            <a:endParaRPr lang="en-US" altLang="en-US" sz="2400" dirty="0"/>
          </a:p>
        </p:txBody>
      </p:sp>
      <p:sp>
        <p:nvSpPr>
          <p:cNvPr id="2" name="Title 1"/>
          <p:cNvSpPr>
            <a:spLocks noGrp="1"/>
          </p:cNvSpPr>
          <p:nvPr>
            <p:ph type="title"/>
          </p:nvPr>
        </p:nvSpPr>
        <p:spPr/>
        <p:txBody>
          <a:bodyPr/>
          <a:lstStyle/>
          <a:p>
            <a:r>
              <a:rPr lang="en-US" dirty="0" smtClean="0"/>
              <a:t>Acknowledgments</a:t>
            </a:r>
            <a:endParaRPr lang="en-US" dirty="0"/>
          </a:p>
        </p:txBody>
      </p:sp>
    </p:spTree>
    <p:extLst>
      <p:ext uri="{BB962C8B-B14F-4D97-AF65-F5344CB8AC3E}">
        <p14:creationId xmlns:p14="http://schemas.microsoft.com/office/powerpoint/2010/main" val="31485893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062163" y="2719388"/>
            <a:ext cx="8178800" cy="2132012"/>
          </a:xfrm>
        </p:spPr>
        <p:txBody>
          <a:bodyPr/>
          <a:lstStyle/>
          <a:p>
            <a:pPr eaLnBrk="1" hangingPunct="1"/>
            <a:r>
              <a:rPr lang="en-US" altLang="en-US" sz="4200" dirty="0"/>
              <a:t>But, the problem begins long before college... </a:t>
            </a:r>
          </a:p>
        </p:txBody>
      </p:sp>
      <p:sp>
        <p:nvSpPr>
          <p:cNvPr id="3" name="Content Placeholder 2"/>
          <p:cNvSpPr>
            <a:spLocks noGrp="1"/>
          </p:cNvSpPr>
          <p:nvPr>
            <p:ph idx="1"/>
          </p:nvPr>
        </p:nvSpPr>
        <p:spPr>
          <a:xfrm>
            <a:off x="838200" y="1960563"/>
            <a:ext cx="10515600" cy="4737100"/>
          </a:xfrm>
        </p:spPr>
        <p:txBody>
          <a:bodyPr>
            <a:normAutofit/>
          </a:bodyPr>
          <a:lstStyle/>
          <a:p>
            <a:pPr marL="0" indent="0">
              <a:buNone/>
            </a:pPr>
            <a:endParaRPr lang="en-US" altLang="en-US" sz="4400" dirty="0" smtClean="0"/>
          </a:p>
          <a:p>
            <a:pPr marL="0" indent="0">
              <a:buNone/>
            </a:pPr>
            <a:r>
              <a:rPr lang="en-US" altLang="en-US" sz="5000" dirty="0">
                <a:solidFill>
                  <a:schemeClr val="tx2"/>
                </a:solidFill>
              </a:rPr>
              <a:t>What happens when </a:t>
            </a:r>
            <a:r>
              <a:rPr lang="en-US" altLang="en-US" sz="5000" dirty="0" smtClean="0">
                <a:solidFill>
                  <a:schemeClr val="tx2"/>
                </a:solidFill>
              </a:rPr>
              <a:t>students learn how </a:t>
            </a:r>
            <a:r>
              <a:rPr lang="en-US" altLang="en-US" sz="5000" dirty="0">
                <a:solidFill>
                  <a:schemeClr val="tx2"/>
                </a:solidFill>
              </a:rPr>
              <a:t>to ask their own questions?</a:t>
            </a:r>
            <a:r>
              <a:rPr lang="en-US" altLang="en-US" sz="5400" dirty="0">
                <a:solidFill>
                  <a:schemeClr val="tx2"/>
                </a:solidFill>
              </a:rPr>
              <a:t/>
            </a:r>
            <a:br>
              <a:rPr lang="en-US" altLang="en-US" sz="5400" dirty="0">
                <a:solidFill>
                  <a:schemeClr val="tx2"/>
                </a:solidFill>
              </a:rPr>
            </a:br>
            <a:endParaRPr lang="en-US" altLang="en-US" sz="5400" dirty="0">
              <a:solidFill>
                <a:schemeClr val="tx2"/>
              </a:solidFill>
            </a:endParaRPr>
          </a:p>
        </p:txBody>
      </p:sp>
    </p:spTree>
    <p:extLst>
      <p:ext uri="{BB962C8B-B14F-4D97-AF65-F5344CB8AC3E}">
        <p14:creationId xmlns:p14="http://schemas.microsoft.com/office/powerpoint/2010/main" val="1839912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Student Reflections</a:t>
            </a:r>
            <a:endParaRPr lang="en-US" dirty="0"/>
          </a:p>
        </p:txBody>
      </p:sp>
    </p:spTree>
    <p:extLst>
      <p:ext uri="{BB962C8B-B14F-4D97-AF65-F5344CB8AC3E}">
        <p14:creationId xmlns:p14="http://schemas.microsoft.com/office/powerpoint/2010/main" val="40839080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06582" y="2618943"/>
            <a:ext cx="10647217"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Clr>
                <a:srgbClr val="76C5EF"/>
              </a:buClr>
              <a:buSzPct val="75000"/>
              <a:defRPr/>
            </a:pPr>
            <a:r>
              <a:rPr lang="en-US" sz="2800" dirty="0" smtClean="0">
                <a:solidFill>
                  <a:srgbClr val="000000"/>
                </a:solidFill>
                <a:latin typeface="DIN Next Rounded LT Pro" panose="020F0503020203050203" pitchFamily="34" charset="0"/>
              </a:rPr>
              <a:t>“The </a:t>
            </a:r>
            <a:r>
              <a:rPr lang="en-US" sz="2800" dirty="0">
                <a:solidFill>
                  <a:srgbClr val="000000"/>
                </a:solidFill>
                <a:latin typeface="DIN Next Rounded LT Pro" panose="020F0503020203050203" pitchFamily="34" charset="0"/>
              </a:rPr>
              <a:t>QFT really teaches a way of thinking so students can be thinking critically every time they read, trying to connect the concepts and deciding whether to take facts and information at face value or to dig a little deeper</a:t>
            </a:r>
            <a:r>
              <a:rPr lang="en-US" sz="2800" dirty="0" smtClean="0">
                <a:solidFill>
                  <a:srgbClr val="000000"/>
                </a:solidFill>
                <a:latin typeface="DIN Next Rounded LT Pro" panose="020F0503020203050203" pitchFamily="34" charset="0"/>
              </a:rPr>
              <a:t>.”</a:t>
            </a:r>
          </a:p>
          <a:p>
            <a:pPr>
              <a:buClr>
                <a:srgbClr val="76C5EF"/>
              </a:buClr>
              <a:buSzPct val="75000"/>
              <a:defRPr/>
            </a:pPr>
            <a:endParaRPr lang="en-US" sz="2800" dirty="0">
              <a:solidFill>
                <a:srgbClr val="000000"/>
              </a:solidFill>
              <a:latin typeface="DIN Next Rounded LT Pro" panose="020F0503020203050203" pitchFamily="34" charset="0"/>
            </a:endParaRPr>
          </a:p>
          <a:p>
            <a:pPr>
              <a:buClr>
                <a:srgbClr val="76C5EF"/>
              </a:buClr>
              <a:buSzPct val="75000"/>
              <a:defRPr/>
            </a:pPr>
            <a:r>
              <a:rPr lang="en-US" sz="2800" dirty="0">
                <a:solidFill>
                  <a:srgbClr val="000000"/>
                </a:solidFill>
                <a:latin typeface="DIN Next Rounded LT Pro" panose="020F0503020203050203" pitchFamily="34" charset="0"/>
              </a:rPr>
              <a:t>					</a:t>
            </a:r>
            <a:r>
              <a:rPr lang="en-US" sz="2800" b="1" dirty="0" smtClean="0">
                <a:solidFill>
                  <a:srgbClr val="000000"/>
                </a:solidFill>
                <a:latin typeface="DIN Next Rounded LT Pro" panose="020F0503020203050203" pitchFamily="34" charset="0"/>
              </a:rPr>
              <a:t>- Student</a:t>
            </a:r>
            <a:r>
              <a:rPr lang="en-US" sz="2800" dirty="0">
                <a:solidFill>
                  <a:srgbClr val="000000"/>
                </a:solidFill>
                <a:latin typeface="DIN Next Rounded LT Pro" panose="020F0503020203050203" pitchFamily="34" charset="0"/>
              </a:rPr>
              <a:t>, Brandeis University</a:t>
            </a:r>
          </a:p>
        </p:txBody>
      </p:sp>
      <p:sp>
        <p:nvSpPr>
          <p:cNvPr id="24579" name="Title 1"/>
          <p:cNvSpPr>
            <a:spLocks noGrp="1"/>
          </p:cNvSpPr>
          <p:nvPr>
            <p:ph type="title"/>
          </p:nvPr>
        </p:nvSpPr>
        <p:spPr/>
        <p:txBody>
          <a:bodyPr>
            <a:normAutofit/>
          </a:bodyPr>
          <a:lstStyle/>
          <a:p>
            <a:r>
              <a:rPr lang="en-US" dirty="0"/>
              <a:t>Student </a:t>
            </a:r>
            <a:r>
              <a:rPr lang="en-US" dirty="0" smtClean="0"/>
              <a:t>Reflections</a:t>
            </a:r>
            <a:endParaRPr lang="en-US" dirty="0"/>
          </a:p>
        </p:txBody>
      </p:sp>
    </p:spTree>
    <p:extLst>
      <p:ext uri="{BB962C8B-B14F-4D97-AF65-F5344CB8AC3E}">
        <p14:creationId xmlns:p14="http://schemas.microsoft.com/office/powerpoint/2010/main" val="37746056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706582" y="2618943"/>
            <a:ext cx="10647217"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800" dirty="0">
                <a:latin typeface="DIN Next Rounded LT Pro" panose="020F0503020203050203" pitchFamily="34" charset="0"/>
                <a:cs typeface="Gill Sans" charset="0"/>
              </a:rPr>
              <a:t>“I learned that by doing the question exploration it can help you not be stuck when you do not understand the material</a:t>
            </a:r>
            <a:r>
              <a:rPr lang="en-US" sz="2800" dirty="0" smtClean="0">
                <a:latin typeface="DIN Next Rounded LT Pro" panose="020F0503020203050203" pitchFamily="34" charset="0"/>
                <a:cs typeface="Gill Sans" charset="0"/>
              </a:rPr>
              <a:t>.”</a:t>
            </a:r>
          </a:p>
          <a:p>
            <a:endParaRPr lang="en-US" sz="2800" dirty="0">
              <a:latin typeface="DIN Next Rounded LT Pro" panose="020F0503020203050203" pitchFamily="34" charset="0"/>
              <a:cs typeface="Gill Sans" charset="0"/>
            </a:endParaRPr>
          </a:p>
          <a:p>
            <a:pPr>
              <a:buClr>
                <a:srgbClr val="76C5EF"/>
              </a:buClr>
              <a:buSzPct val="75000"/>
              <a:defRPr/>
            </a:pPr>
            <a:r>
              <a:rPr lang="en-US" sz="2800" dirty="0">
                <a:solidFill>
                  <a:srgbClr val="000000"/>
                </a:solidFill>
                <a:latin typeface="DIN Next Rounded LT Pro" panose="020F0503020203050203" pitchFamily="34" charset="0"/>
              </a:rPr>
              <a:t>					</a:t>
            </a:r>
            <a:r>
              <a:rPr lang="en-US" sz="2800" b="1" dirty="0" smtClean="0">
                <a:solidFill>
                  <a:srgbClr val="000000"/>
                </a:solidFill>
                <a:latin typeface="DIN Next Rounded LT Pro" panose="020F0503020203050203" pitchFamily="34" charset="0"/>
              </a:rPr>
              <a:t>- Student</a:t>
            </a:r>
            <a:r>
              <a:rPr lang="en-US" sz="2800" dirty="0">
                <a:solidFill>
                  <a:srgbClr val="000000"/>
                </a:solidFill>
                <a:latin typeface="DIN Next Rounded LT Pro" panose="020F0503020203050203" pitchFamily="34" charset="0"/>
              </a:rPr>
              <a:t>, </a:t>
            </a:r>
            <a:r>
              <a:rPr lang="en-US" sz="2800" dirty="0" smtClean="0">
                <a:solidFill>
                  <a:srgbClr val="000000"/>
                </a:solidFill>
                <a:latin typeface="DIN Next Rounded LT Pro" panose="020F0503020203050203" pitchFamily="34" charset="0"/>
              </a:rPr>
              <a:t>Mt. San Antonio College</a:t>
            </a:r>
            <a:endParaRPr lang="en-US" sz="2800" dirty="0">
              <a:solidFill>
                <a:srgbClr val="000000"/>
              </a:solidFill>
              <a:latin typeface="DIN Next Rounded LT Pro" panose="020F0503020203050203" pitchFamily="34" charset="0"/>
            </a:endParaRPr>
          </a:p>
        </p:txBody>
      </p:sp>
      <p:sp>
        <p:nvSpPr>
          <p:cNvPr id="24579" name="Title 1"/>
          <p:cNvSpPr>
            <a:spLocks noGrp="1"/>
          </p:cNvSpPr>
          <p:nvPr>
            <p:ph type="title"/>
          </p:nvPr>
        </p:nvSpPr>
        <p:spPr/>
        <p:txBody>
          <a:bodyPr>
            <a:normAutofit/>
          </a:bodyPr>
          <a:lstStyle/>
          <a:p>
            <a:r>
              <a:rPr lang="en-US" dirty="0"/>
              <a:t>Student </a:t>
            </a:r>
            <a:r>
              <a:rPr lang="en-US" dirty="0" smtClean="0"/>
              <a:t>Reflections</a:t>
            </a:r>
            <a:endParaRPr lang="en-US" dirty="0"/>
          </a:p>
        </p:txBody>
      </p:sp>
    </p:spTree>
    <p:extLst>
      <p:ext uri="{BB962C8B-B14F-4D97-AF65-F5344CB8AC3E}">
        <p14:creationId xmlns:p14="http://schemas.microsoft.com/office/powerpoint/2010/main" val="38375021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3200" dirty="0"/>
              <a:t>An </a:t>
            </a:r>
            <a:r>
              <a:rPr lang="en-US" sz="3200" dirty="0" smtClean="0"/>
              <a:t>Experience </a:t>
            </a:r>
            <a:r>
              <a:rPr lang="en-US" sz="3200" dirty="0"/>
              <a:t>in the Question </a:t>
            </a:r>
            <a:r>
              <a:rPr lang="en-US" sz="3200" dirty="0" smtClean="0"/>
              <a:t>Formulation Technique</a:t>
            </a:r>
            <a:endParaRPr lang="en-US" sz="32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423" r="3768" b="16809"/>
          <a:stretch/>
        </p:blipFill>
        <p:spPr>
          <a:xfrm>
            <a:off x="929068" y="228600"/>
            <a:ext cx="6373750" cy="4187952"/>
          </a:xfrm>
          <a:prstGeom prst="rect">
            <a:avLst/>
          </a:prstGeom>
        </p:spPr>
      </p:pic>
    </p:spTree>
    <p:extLst>
      <p:ext uri="{BB962C8B-B14F-4D97-AF65-F5344CB8AC3E}">
        <p14:creationId xmlns:p14="http://schemas.microsoft.com/office/powerpoint/2010/main" val="11377575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dirty="0" smtClean="0"/>
              <a:t>A strategy educators can use to teach students how to:</a:t>
            </a:r>
          </a:p>
          <a:p>
            <a:pPr lvl="1"/>
            <a:r>
              <a:rPr lang="en-US" dirty="0" smtClean="0"/>
              <a:t>formulate their own questions</a:t>
            </a:r>
          </a:p>
          <a:p>
            <a:pPr lvl="1"/>
            <a:r>
              <a:rPr lang="en-US" dirty="0" smtClean="0"/>
              <a:t>work with and improve their questions</a:t>
            </a:r>
          </a:p>
          <a:p>
            <a:pPr lvl="1"/>
            <a:r>
              <a:rPr lang="en-US" dirty="0" smtClean="0"/>
              <a:t>prioritize questions</a:t>
            </a:r>
          </a:p>
          <a:p>
            <a:pPr lvl="1"/>
            <a:r>
              <a:rPr lang="en-US" dirty="0" smtClean="0"/>
              <a:t>strategize on how to use questions</a:t>
            </a:r>
          </a:p>
          <a:p>
            <a:pPr lvl="1"/>
            <a:r>
              <a:rPr lang="en-US" dirty="0" smtClean="0"/>
              <a:t>reflect on their questions and the process</a:t>
            </a:r>
          </a:p>
          <a:p>
            <a:pPr lvl="1"/>
            <a:r>
              <a:rPr lang="en-US" dirty="0" smtClean="0"/>
              <a:t>use their questions to drive learning</a:t>
            </a:r>
          </a:p>
        </p:txBody>
      </p:sp>
      <p:sp>
        <p:nvSpPr>
          <p:cNvPr id="5" name="Title 4"/>
          <p:cNvSpPr>
            <a:spLocks noGrp="1"/>
          </p:cNvSpPr>
          <p:nvPr>
            <p:ph type="title"/>
          </p:nvPr>
        </p:nvSpPr>
        <p:spPr/>
        <p:txBody>
          <a:bodyPr/>
          <a:lstStyle/>
          <a:p>
            <a:r>
              <a:rPr lang="en-US" dirty="0" smtClean="0"/>
              <a:t>The Question Formulation Technique (QFT)</a:t>
            </a:r>
            <a:endParaRPr lang="en-US" dirty="0"/>
          </a:p>
        </p:txBody>
      </p:sp>
    </p:spTree>
    <p:extLst>
      <p:ext uri="{BB962C8B-B14F-4D97-AF65-F5344CB8AC3E}">
        <p14:creationId xmlns:p14="http://schemas.microsoft.com/office/powerpoint/2010/main" val="27845471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for Producing Questions</a:t>
            </a:r>
            <a:endParaRPr lang="en-US" dirty="0"/>
          </a:p>
        </p:txBody>
      </p:sp>
      <p:sp>
        <p:nvSpPr>
          <p:cNvPr id="4" name="Rectangle 3"/>
          <p:cNvSpPr/>
          <p:nvPr/>
        </p:nvSpPr>
        <p:spPr>
          <a:xfrm>
            <a:off x="838200" y="2828836"/>
            <a:ext cx="8305800" cy="2062103"/>
          </a:xfrm>
          <a:prstGeom prst="rect">
            <a:avLst/>
          </a:prstGeom>
        </p:spPr>
        <p:txBody>
          <a:bodyPr wrap="square">
            <a:spAutoFit/>
          </a:bodyPr>
          <a:lstStyle/>
          <a:p>
            <a:r>
              <a:rPr lang="en-US" sz="3200" dirty="0">
                <a:latin typeface="DIN Next Rounded LT Pro" panose="020F0503020203050203" pitchFamily="34" charset="0"/>
              </a:rPr>
              <a:t>1. Ask as many questions as you can</a:t>
            </a:r>
          </a:p>
          <a:p>
            <a:r>
              <a:rPr lang="en-US" sz="3200" dirty="0">
                <a:latin typeface="DIN Next Rounded LT Pro" panose="020F0503020203050203" pitchFamily="34" charset="0"/>
              </a:rPr>
              <a:t>2. Do not stop to answer, judge, or discuss</a:t>
            </a:r>
          </a:p>
          <a:p>
            <a:r>
              <a:rPr lang="en-US" sz="3200" dirty="0">
                <a:latin typeface="DIN Next Rounded LT Pro" panose="020F0503020203050203" pitchFamily="34" charset="0"/>
              </a:rPr>
              <a:t>3. Write down every question exactly as stated</a:t>
            </a:r>
          </a:p>
          <a:p>
            <a:r>
              <a:rPr lang="en-US" sz="3200" dirty="0">
                <a:latin typeface="DIN Next Rounded LT Pro" panose="020F0503020203050203" pitchFamily="34" charset="0"/>
              </a:rPr>
              <a:t>4. Change any statements into questions</a:t>
            </a:r>
          </a:p>
        </p:txBody>
      </p:sp>
    </p:spTree>
    <p:extLst>
      <p:ext uri="{BB962C8B-B14F-4D97-AF65-F5344CB8AC3E}">
        <p14:creationId xmlns:p14="http://schemas.microsoft.com/office/powerpoint/2010/main" val="39030451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normAutofit/>
          </a:bodyPr>
          <a:lstStyle/>
          <a:p>
            <a:pPr eaLnBrk="1" hangingPunct="1"/>
            <a:r>
              <a:rPr lang="en-US" altLang="en-US" dirty="0"/>
              <a:t>Produce </a:t>
            </a:r>
            <a:r>
              <a:rPr lang="en-US" altLang="en-US" dirty="0" smtClean="0"/>
              <a:t>Questions</a:t>
            </a:r>
            <a:endParaRPr lang="en-US" altLang="en-US" dirty="0"/>
          </a:p>
        </p:txBody>
      </p:sp>
      <p:sp>
        <p:nvSpPr>
          <p:cNvPr id="102403" name="Content Placeholder 2"/>
          <p:cNvSpPr>
            <a:spLocks noGrp="1"/>
          </p:cNvSpPr>
          <p:nvPr>
            <p:ph idx="1"/>
          </p:nvPr>
        </p:nvSpPr>
        <p:spPr>
          <a:xfrm>
            <a:off x="838200" y="2161309"/>
            <a:ext cx="10515599" cy="4461165"/>
          </a:xfrm>
        </p:spPr>
        <p:txBody>
          <a:bodyPr/>
          <a:lstStyle/>
          <a:p>
            <a:pPr marL="514350" indent="-514350">
              <a:buFont typeface="Wingdings" panose="05000000000000000000" pitchFamily="2" charset="2"/>
              <a:buAutoNum type="arabicPeriod"/>
            </a:pPr>
            <a:r>
              <a:rPr lang="en-US" altLang="en-US" sz="3200" dirty="0">
                <a:solidFill>
                  <a:srgbClr val="000000"/>
                </a:solidFill>
              </a:rPr>
              <a:t>Ask questions</a:t>
            </a:r>
          </a:p>
          <a:p>
            <a:pPr marL="514350" indent="-514350">
              <a:buFont typeface="Wingdings" panose="05000000000000000000" pitchFamily="2" charset="2"/>
              <a:buAutoNum type="arabicPeriod"/>
            </a:pPr>
            <a:r>
              <a:rPr lang="en-US" altLang="en-US" sz="3200" dirty="0">
                <a:solidFill>
                  <a:srgbClr val="000000"/>
                </a:solidFill>
              </a:rPr>
              <a:t>Follow the rules</a:t>
            </a:r>
          </a:p>
          <a:p>
            <a:pPr lvl="3" eaLnBrk="1" hangingPunct="1">
              <a:lnSpc>
                <a:spcPct val="90000"/>
              </a:lnSpc>
              <a:buFont typeface="Arial" panose="020B0604020202020204" pitchFamily="34" charset="0"/>
              <a:buChar char="•"/>
            </a:pPr>
            <a:r>
              <a:rPr lang="en-US" altLang="en-US" sz="2400" dirty="0"/>
              <a:t>Ask as many questions as you can</a:t>
            </a:r>
          </a:p>
          <a:p>
            <a:pPr lvl="3" eaLnBrk="1" hangingPunct="1">
              <a:lnSpc>
                <a:spcPct val="90000"/>
              </a:lnSpc>
              <a:buFont typeface="Arial" panose="020B0604020202020204" pitchFamily="34" charset="0"/>
              <a:buChar char="•"/>
            </a:pPr>
            <a:r>
              <a:rPr lang="en-US" altLang="en-US" sz="2400" dirty="0"/>
              <a:t>Do not stop to answer, judge, or discuss</a:t>
            </a:r>
          </a:p>
          <a:p>
            <a:pPr lvl="3" eaLnBrk="1" hangingPunct="1">
              <a:lnSpc>
                <a:spcPct val="90000"/>
              </a:lnSpc>
              <a:buFont typeface="Arial" panose="020B0604020202020204" pitchFamily="34" charset="0"/>
              <a:buChar char="•"/>
            </a:pPr>
            <a:r>
              <a:rPr lang="en-US" altLang="en-US" sz="2400" dirty="0"/>
              <a:t>Write down every question exactly as it was stated</a:t>
            </a:r>
          </a:p>
          <a:p>
            <a:pPr lvl="3" eaLnBrk="1" hangingPunct="1">
              <a:lnSpc>
                <a:spcPct val="90000"/>
              </a:lnSpc>
              <a:buFont typeface="Arial" panose="020B0604020202020204" pitchFamily="34" charset="0"/>
              <a:buChar char="•"/>
            </a:pPr>
            <a:r>
              <a:rPr lang="en-US" altLang="en-US" sz="2400" dirty="0"/>
              <a:t>Change any statements into questions</a:t>
            </a:r>
          </a:p>
          <a:p>
            <a:pPr marL="514350" indent="-514350">
              <a:buFont typeface="Wingdings" panose="05000000000000000000" pitchFamily="2" charset="2"/>
              <a:buAutoNum type="arabicPeriod"/>
            </a:pPr>
            <a:r>
              <a:rPr lang="en-US" altLang="en-US" sz="3200" dirty="0">
                <a:solidFill>
                  <a:srgbClr val="000000"/>
                </a:solidFill>
              </a:rPr>
              <a:t>Number the </a:t>
            </a:r>
            <a:r>
              <a:rPr lang="en-US" altLang="en-US" sz="3200" dirty="0" smtClean="0">
                <a:solidFill>
                  <a:srgbClr val="000000"/>
                </a:solidFill>
              </a:rPr>
              <a:t>questions as you produce them</a:t>
            </a:r>
            <a:endParaRPr lang="en-US" altLang="en-US" sz="3200" dirty="0">
              <a:solidFill>
                <a:srgbClr val="000000"/>
              </a:solidFill>
            </a:endParaRPr>
          </a:p>
          <a:p>
            <a:pPr marL="514350" indent="-514350" algn="ctr">
              <a:buFont typeface="Wingdings" panose="05000000000000000000" pitchFamily="2" charset="2"/>
              <a:buAutoNum type="arabicPeriod"/>
            </a:pPr>
            <a:endParaRPr lang="en-US" altLang="en-US" dirty="0"/>
          </a:p>
        </p:txBody>
      </p:sp>
    </p:spTree>
    <p:extLst>
      <p:ext uri="{BB962C8B-B14F-4D97-AF65-F5344CB8AC3E}">
        <p14:creationId xmlns:p14="http://schemas.microsoft.com/office/powerpoint/2010/main" val="4938994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a:xfrm>
            <a:off x="838199" y="3153295"/>
            <a:ext cx="10771910" cy="2485243"/>
          </a:xfrm>
        </p:spPr>
        <p:txBody>
          <a:bodyPr>
            <a:noAutofit/>
          </a:bodyPr>
          <a:lstStyle/>
          <a:p>
            <a:pPr marL="0" indent="0">
              <a:spcBef>
                <a:spcPts val="0"/>
              </a:spcBef>
              <a:buNone/>
            </a:pPr>
            <a:r>
              <a:rPr lang="en-US" altLang="en-US" sz="4400" dirty="0">
                <a:solidFill>
                  <a:schemeClr val="accent1"/>
                </a:solidFill>
              </a:rPr>
              <a:t>Some </a:t>
            </a:r>
            <a:r>
              <a:rPr lang="en-US" altLang="en-US" sz="4400" dirty="0" smtClean="0">
                <a:solidFill>
                  <a:schemeClr val="accent1"/>
                </a:solidFill>
              </a:rPr>
              <a:t>STEM students </a:t>
            </a:r>
            <a:r>
              <a:rPr lang="en-US" altLang="en-US" sz="4400" dirty="0">
                <a:solidFill>
                  <a:schemeClr val="accent1"/>
                </a:solidFill>
              </a:rPr>
              <a:t>are </a:t>
            </a:r>
            <a:r>
              <a:rPr lang="en-US" altLang="en-US" sz="4400" dirty="0" smtClean="0">
                <a:solidFill>
                  <a:schemeClr val="accent1"/>
                </a:solidFill>
              </a:rPr>
              <a:t>not asking questions.</a:t>
            </a:r>
            <a:endParaRPr lang="en-US" altLang="en-US" sz="4400" dirty="0">
              <a:solidFill>
                <a:schemeClr val="accent1"/>
              </a:solidFill>
            </a:endParaRPr>
          </a:p>
        </p:txBody>
      </p:sp>
      <p:sp>
        <p:nvSpPr>
          <p:cNvPr id="2" name="Title 1"/>
          <p:cNvSpPr>
            <a:spLocks noGrp="1"/>
          </p:cNvSpPr>
          <p:nvPr>
            <p:ph type="title"/>
          </p:nvPr>
        </p:nvSpPr>
        <p:spPr/>
        <p:txBody>
          <a:bodyPr/>
          <a:lstStyle/>
          <a:p>
            <a:r>
              <a:rPr lang="en-US" dirty="0" smtClean="0"/>
              <a:t>Question Focus</a:t>
            </a:r>
            <a:endParaRPr lang="en-US" dirty="0"/>
          </a:p>
        </p:txBody>
      </p:sp>
      <p:sp>
        <p:nvSpPr>
          <p:cNvPr id="4" name="Content Placeholder 2"/>
          <p:cNvSpPr txBox="1">
            <a:spLocks/>
          </p:cNvSpPr>
          <p:nvPr/>
        </p:nvSpPr>
        <p:spPr>
          <a:xfrm>
            <a:off x="838200" y="5064157"/>
            <a:ext cx="10771910" cy="24852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altLang="en-US" sz="2200" dirty="0" smtClean="0"/>
              <a:t>Please remember to follow the rules and to number your questions.</a:t>
            </a:r>
          </a:p>
          <a:p>
            <a:pPr>
              <a:spcBef>
                <a:spcPts val="0"/>
              </a:spcBef>
            </a:pPr>
            <a:r>
              <a:rPr lang="en-US" altLang="en-US" sz="2200" dirty="0" smtClean="0"/>
              <a:t>You may want to write the Question Focus at the top of your paper.</a:t>
            </a:r>
            <a:endParaRPr lang="en-US" altLang="en-US" sz="2200" dirty="0"/>
          </a:p>
        </p:txBody>
      </p:sp>
    </p:spTree>
    <p:extLst>
      <p:ext uri="{BB962C8B-B14F-4D97-AF65-F5344CB8AC3E}">
        <p14:creationId xmlns:p14="http://schemas.microsoft.com/office/powerpoint/2010/main" val="172983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a:xfrm>
            <a:off x="838199" y="3153295"/>
            <a:ext cx="10771910" cy="2485243"/>
          </a:xfrm>
        </p:spPr>
        <p:txBody>
          <a:bodyPr>
            <a:noAutofit/>
          </a:bodyPr>
          <a:lstStyle/>
          <a:p>
            <a:pPr marL="0" indent="0">
              <a:spcBef>
                <a:spcPts val="0"/>
              </a:spcBef>
              <a:buNone/>
            </a:pPr>
            <a:r>
              <a:rPr lang="en-US" altLang="en-US" sz="4400" dirty="0">
                <a:solidFill>
                  <a:schemeClr val="accent1"/>
                </a:solidFill>
              </a:rPr>
              <a:t>Some </a:t>
            </a:r>
            <a:r>
              <a:rPr lang="en-US" altLang="en-US" sz="4400" dirty="0" smtClean="0">
                <a:solidFill>
                  <a:schemeClr val="accent1"/>
                </a:solidFill>
              </a:rPr>
              <a:t>STEM students </a:t>
            </a:r>
            <a:r>
              <a:rPr lang="en-US" altLang="en-US" sz="4400" dirty="0">
                <a:solidFill>
                  <a:schemeClr val="accent1"/>
                </a:solidFill>
              </a:rPr>
              <a:t>are </a:t>
            </a:r>
            <a:r>
              <a:rPr lang="en-US" altLang="en-US" sz="4400" dirty="0" smtClean="0">
                <a:solidFill>
                  <a:schemeClr val="accent1"/>
                </a:solidFill>
              </a:rPr>
              <a:t>not asking questions of societal import.</a:t>
            </a:r>
            <a:endParaRPr lang="en-US" altLang="en-US" sz="4400" dirty="0">
              <a:solidFill>
                <a:schemeClr val="accent1"/>
              </a:solidFill>
            </a:endParaRPr>
          </a:p>
        </p:txBody>
      </p:sp>
      <p:sp>
        <p:nvSpPr>
          <p:cNvPr id="2" name="Title 1"/>
          <p:cNvSpPr>
            <a:spLocks noGrp="1"/>
          </p:cNvSpPr>
          <p:nvPr>
            <p:ph type="title"/>
          </p:nvPr>
        </p:nvSpPr>
        <p:spPr/>
        <p:txBody>
          <a:bodyPr/>
          <a:lstStyle/>
          <a:p>
            <a:r>
              <a:rPr lang="en-US" dirty="0" smtClean="0"/>
              <a:t>Question Focus</a:t>
            </a:r>
            <a:endParaRPr lang="en-US" dirty="0"/>
          </a:p>
        </p:txBody>
      </p:sp>
      <p:sp>
        <p:nvSpPr>
          <p:cNvPr id="4" name="Content Placeholder 2"/>
          <p:cNvSpPr txBox="1">
            <a:spLocks/>
          </p:cNvSpPr>
          <p:nvPr/>
        </p:nvSpPr>
        <p:spPr>
          <a:xfrm>
            <a:off x="838200" y="5064157"/>
            <a:ext cx="10771910" cy="24852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altLang="en-US" sz="2200" dirty="0" smtClean="0"/>
              <a:t>Please remember to follow the rules and to number your questions.</a:t>
            </a:r>
          </a:p>
          <a:p>
            <a:pPr>
              <a:spcBef>
                <a:spcPts val="0"/>
              </a:spcBef>
            </a:pPr>
            <a:r>
              <a:rPr lang="en-US" altLang="en-US" sz="2200" dirty="0" smtClean="0"/>
              <a:t>You may want to write the Question Focus at the top of your paper.</a:t>
            </a:r>
            <a:endParaRPr lang="en-US" altLang="en-US" sz="2200" dirty="0"/>
          </a:p>
        </p:txBody>
      </p:sp>
    </p:spTree>
    <p:extLst>
      <p:ext uri="{BB962C8B-B14F-4D97-AF65-F5344CB8AC3E}">
        <p14:creationId xmlns:p14="http://schemas.microsoft.com/office/powerpoint/2010/main" val="19202456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515599" cy="3750909"/>
          </a:xfrm>
        </p:spPr>
        <p:txBody>
          <a:bodyPr>
            <a:noAutofit/>
          </a:bodyPr>
          <a:lstStyle/>
          <a:p>
            <a:pPr marL="0" indent="0">
              <a:spcBef>
                <a:spcPts val="0"/>
              </a:spcBef>
              <a:buNone/>
              <a:defRPr/>
            </a:pPr>
            <a:r>
              <a:rPr lang="en-US" altLang="en-US" sz="2400" dirty="0" smtClean="0"/>
              <a:t>Visit to find resources from today’s experience:</a:t>
            </a:r>
            <a:endParaRPr lang="en-US" altLang="en-US" sz="2400" dirty="0"/>
          </a:p>
          <a:p>
            <a:pPr marL="0" indent="0">
              <a:spcBef>
                <a:spcPts val="0"/>
              </a:spcBef>
              <a:buNone/>
              <a:defRPr/>
            </a:pPr>
            <a:endParaRPr lang="en-US" sz="2400" dirty="0" smtClean="0"/>
          </a:p>
          <a:p>
            <a:pPr marL="0" indent="0">
              <a:spcBef>
                <a:spcPts val="0"/>
              </a:spcBef>
              <a:buNone/>
              <a:defRPr/>
            </a:pPr>
            <a:r>
              <a:rPr lang="en-US" altLang="en-US" sz="2400" dirty="0" smtClean="0"/>
              <a:t>rightquestion.org/events</a:t>
            </a:r>
          </a:p>
          <a:p>
            <a:pPr marL="0" indent="0">
              <a:spcBef>
                <a:spcPts val="0"/>
              </a:spcBef>
              <a:buNone/>
              <a:defRPr/>
            </a:pPr>
            <a:endParaRPr lang="en-US" altLang="en-US" sz="2400" dirty="0"/>
          </a:p>
          <a:p>
            <a:pPr marL="0" indent="0">
              <a:spcBef>
                <a:spcPts val="0"/>
              </a:spcBef>
              <a:buNone/>
              <a:defRPr/>
            </a:pPr>
            <a:endParaRPr lang="en-US" altLang="en-US" sz="2400" dirty="0" smtClean="0"/>
          </a:p>
          <a:p>
            <a:pPr marL="0" indent="0">
              <a:spcBef>
                <a:spcPts val="0"/>
              </a:spcBef>
              <a:buNone/>
              <a:defRPr/>
            </a:pPr>
            <a:endParaRPr lang="en-US" altLang="en-US" sz="2400" dirty="0"/>
          </a:p>
          <a:p>
            <a:pPr marL="0" indent="0">
              <a:spcBef>
                <a:spcPts val="0"/>
              </a:spcBef>
              <a:buNone/>
              <a:defRPr/>
            </a:pPr>
            <a:r>
              <a:rPr lang="en-US" altLang="en-US" sz="2400" dirty="0" smtClean="0"/>
              <a:t>You can also find</a:t>
            </a:r>
          </a:p>
          <a:p>
            <a:pPr>
              <a:spcBef>
                <a:spcPts val="0"/>
              </a:spcBef>
              <a:defRPr/>
            </a:pPr>
            <a:r>
              <a:rPr lang="en-US" altLang="en-US" sz="2400" dirty="0" smtClean="0"/>
              <a:t>Easy-to-use templates and downloadable resources</a:t>
            </a:r>
          </a:p>
          <a:p>
            <a:pPr>
              <a:spcBef>
                <a:spcPts val="0"/>
              </a:spcBef>
              <a:defRPr/>
            </a:pPr>
            <a:r>
              <a:rPr lang="en-US" altLang="en-US" sz="2400" dirty="0" smtClean="0"/>
              <a:t>Classroom examples, articles, and blogs</a:t>
            </a:r>
          </a:p>
          <a:p>
            <a:pPr>
              <a:spcBef>
                <a:spcPts val="0"/>
              </a:spcBef>
              <a:defRPr/>
            </a:pPr>
            <a:r>
              <a:rPr lang="en-US" altLang="en-US" sz="2400" dirty="0" smtClean="0"/>
              <a:t>Instructional videos</a:t>
            </a:r>
            <a:endParaRPr lang="en-US" altLang="en-US" sz="2400" dirty="0"/>
          </a:p>
          <a:p>
            <a:pPr marL="0" indent="0">
              <a:spcBef>
                <a:spcPts val="0"/>
              </a:spcBef>
              <a:buNone/>
              <a:defRPr/>
            </a:pPr>
            <a:endParaRPr lang="en-US" sz="2400" dirty="0"/>
          </a:p>
        </p:txBody>
      </p:sp>
      <p:sp>
        <p:nvSpPr>
          <p:cNvPr id="4" name="Title 3"/>
          <p:cNvSpPr>
            <a:spLocks noGrp="1"/>
          </p:cNvSpPr>
          <p:nvPr>
            <p:ph type="title"/>
          </p:nvPr>
        </p:nvSpPr>
        <p:spPr/>
        <p:txBody>
          <a:bodyPr/>
          <a:lstStyle/>
          <a:p>
            <a:r>
              <a:rPr lang="en-US" dirty="0" smtClean="0"/>
              <a:t>Access Free Resources</a:t>
            </a:r>
            <a:endParaRPr lang="en-US" dirty="0"/>
          </a:p>
        </p:txBody>
      </p:sp>
    </p:spTree>
    <p:extLst>
      <p:ext uri="{BB962C8B-B14F-4D97-AF65-F5344CB8AC3E}">
        <p14:creationId xmlns:p14="http://schemas.microsoft.com/office/powerpoint/2010/main" val="1711869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838200" y="1981201"/>
            <a:ext cx="9547225" cy="4144963"/>
          </a:xfrm>
        </p:spPr>
        <p:txBody>
          <a:bodyPr/>
          <a:lstStyle/>
          <a:p>
            <a:pPr marL="0" indent="0">
              <a:buNone/>
            </a:pPr>
            <a:r>
              <a:rPr lang="en-US" altLang="en-US" sz="3000" dirty="0">
                <a:solidFill>
                  <a:srgbClr val="000000"/>
                </a:solidFill>
              </a:rPr>
              <a:t>Definitions: </a:t>
            </a:r>
            <a:endParaRPr lang="en-US" altLang="en-US" sz="3000" b="1" dirty="0">
              <a:solidFill>
                <a:srgbClr val="000000"/>
              </a:solidFill>
            </a:endParaRPr>
          </a:p>
          <a:p>
            <a:pPr lvl="1" eaLnBrk="1" hangingPunct="1">
              <a:lnSpc>
                <a:spcPct val="90000"/>
              </a:lnSpc>
              <a:buFont typeface="Arial" panose="020B0604020202020204" pitchFamily="34" charset="0"/>
              <a:buChar char="•"/>
            </a:pPr>
            <a:r>
              <a:rPr lang="en-US" altLang="en-US" b="1" dirty="0">
                <a:solidFill>
                  <a:srgbClr val="000000"/>
                </a:solidFill>
              </a:rPr>
              <a:t>Closed-ended </a:t>
            </a:r>
            <a:r>
              <a:rPr lang="en-US" altLang="en-US" dirty="0">
                <a:solidFill>
                  <a:srgbClr val="000000"/>
                </a:solidFill>
              </a:rPr>
              <a:t>questions can be answered with a “yes” or  “no” or with a one-word</a:t>
            </a:r>
            <a:r>
              <a:rPr lang="en-US" altLang="en-US" b="1" dirty="0">
                <a:solidFill>
                  <a:srgbClr val="000000"/>
                </a:solidFill>
              </a:rPr>
              <a:t> </a:t>
            </a:r>
            <a:r>
              <a:rPr lang="en-US" altLang="en-US" dirty="0">
                <a:solidFill>
                  <a:srgbClr val="000000"/>
                </a:solidFill>
              </a:rPr>
              <a:t>answer.</a:t>
            </a:r>
          </a:p>
          <a:p>
            <a:pPr lvl="1">
              <a:buFont typeface="Arial" panose="020B0604020202020204" pitchFamily="34" charset="0"/>
              <a:buChar char="•"/>
            </a:pPr>
            <a:r>
              <a:rPr lang="en-US" altLang="en-US" b="1" dirty="0">
                <a:solidFill>
                  <a:srgbClr val="000000"/>
                </a:solidFill>
              </a:rPr>
              <a:t>Open-ended</a:t>
            </a:r>
            <a:r>
              <a:rPr lang="en-US" altLang="en-US" dirty="0">
                <a:solidFill>
                  <a:srgbClr val="000000"/>
                </a:solidFill>
              </a:rPr>
              <a:t> questions require </a:t>
            </a:r>
            <a:r>
              <a:rPr lang="en-US" altLang="en-US" dirty="0" smtClean="0">
                <a:solidFill>
                  <a:srgbClr val="000000"/>
                </a:solidFill>
              </a:rPr>
              <a:t>an explanation</a:t>
            </a:r>
            <a:r>
              <a:rPr lang="en-US" altLang="en-US" b="1" dirty="0" smtClean="0">
                <a:solidFill>
                  <a:srgbClr val="000000"/>
                </a:solidFill>
              </a:rPr>
              <a:t> </a:t>
            </a:r>
            <a:r>
              <a:rPr lang="en-US" dirty="0"/>
              <a:t>and cannot be answered with a “yes,” “no,” or with </a:t>
            </a:r>
            <a:r>
              <a:rPr lang="en-US" dirty="0" smtClean="0"/>
              <a:t>one word.</a:t>
            </a:r>
            <a:r>
              <a:rPr lang="en-US" altLang="en-US" dirty="0" smtClean="0">
                <a:solidFill>
                  <a:srgbClr val="000000"/>
                </a:solidFill>
              </a:rPr>
              <a:t> </a:t>
            </a:r>
            <a:endParaRPr lang="en-US" altLang="en-US" dirty="0">
              <a:solidFill>
                <a:srgbClr val="000000"/>
              </a:solidFill>
            </a:endParaRPr>
          </a:p>
          <a:p>
            <a:pPr marL="228600" lvl="1" indent="0">
              <a:buNone/>
            </a:pPr>
            <a:endParaRPr lang="en-US" altLang="en-US" dirty="0" smtClean="0">
              <a:solidFill>
                <a:srgbClr val="000000"/>
              </a:solidFill>
              <a:latin typeface="DIN Next Rounded LT Pro" panose="020F0503020203050203" pitchFamily="34" charset="0"/>
            </a:endParaRPr>
          </a:p>
          <a:p>
            <a:pPr marL="0" indent="0">
              <a:spcBef>
                <a:spcPct val="0"/>
              </a:spcBef>
              <a:buNone/>
            </a:pPr>
            <a:r>
              <a:rPr lang="en-US" altLang="en-US" sz="3000" dirty="0">
                <a:solidFill>
                  <a:srgbClr val="000000"/>
                </a:solidFill>
              </a:rPr>
              <a:t>Directions: </a:t>
            </a:r>
          </a:p>
          <a:p>
            <a:pPr marL="0" indent="0">
              <a:spcBef>
                <a:spcPct val="0"/>
              </a:spcBef>
              <a:buNone/>
            </a:pPr>
            <a:r>
              <a:rPr lang="en-US" altLang="en-US" sz="2400" dirty="0" smtClean="0">
                <a:solidFill>
                  <a:srgbClr val="000000"/>
                </a:solidFill>
              </a:rPr>
              <a:t>Label </a:t>
            </a:r>
            <a:r>
              <a:rPr lang="en-US" altLang="en-US" sz="2400" dirty="0">
                <a:solidFill>
                  <a:srgbClr val="000000"/>
                </a:solidFill>
              </a:rPr>
              <a:t>your </a:t>
            </a:r>
            <a:r>
              <a:rPr lang="en-US" altLang="en-US" sz="2400" dirty="0" smtClean="0">
                <a:solidFill>
                  <a:srgbClr val="000000"/>
                </a:solidFill>
              </a:rPr>
              <a:t>closed-ended questions with </a:t>
            </a:r>
            <a:r>
              <a:rPr lang="en-US" altLang="en-US" sz="2400" dirty="0">
                <a:solidFill>
                  <a:srgbClr val="000000"/>
                </a:solidFill>
              </a:rPr>
              <a:t>a </a:t>
            </a:r>
            <a:r>
              <a:rPr lang="en-US" altLang="en-US" sz="2400" b="1" dirty="0">
                <a:solidFill>
                  <a:srgbClr val="000000"/>
                </a:solidFill>
              </a:rPr>
              <a:t>“C”</a:t>
            </a:r>
            <a:r>
              <a:rPr lang="en-US" altLang="ja-JP" sz="2400" dirty="0">
                <a:solidFill>
                  <a:srgbClr val="000000"/>
                </a:solidFill>
              </a:rPr>
              <a:t> </a:t>
            </a:r>
            <a:r>
              <a:rPr lang="en-US" altLang="ja-JP" sz="2400" dirty="0" smtClean="0">
                <a:solidFill>
                  <a:srgbClr val="000000"/>
                </a:solidFill>
              </a:rPr>
              <a:t>and your open-ended questions with </a:t>
            </a:r>
            <a:r>
              <a:rPr lang="en-US" altLang="ja-JP" sz="2400" dirty="0">
                <a:solidFill>
                  <a:srgbClr val="000000"/>
                </a:solidFill>
              </a:rPr>
              <a:t>an </a:t>
            </a:r>
            <a:r>
              <a:rPr lang="en-US" altLang="en-US" sz="2400" b="1" dirty="0">
                <a:solidFill>
                  <a:srgbClr val="000000"/>
                </a:solidFill>
              </a:rPr>
              <a:t>“</a:t>
            </a:r>
            <a:r>
              <a:rPr lang="en-US" altLang="ja-JP" sz="2400" b="1" dirty="0">
                <a:solidFill>
                  <a:srgbClr val="000000"/>
                </a:solidFill>
              </a:rPr>
              <a:t>O.</a:t>
            </a:r>
            <a:r>
              <a:rPr lang="en-US" altLang="en-US" sz="2400" b="1" dirty="0">
                <a:solidFill>
                  <a:srgbClr val="000000"/>
                </a:solidFill>
              </a:rPr>
              <a:t>”</a:t>
            </a:r>
            <a:endParaRPr lang="en-US" altLang="en-US" sz="2400" dirty="0">
              <a:solidFill>
                <a:srgbClr val="000000"/>
              </a:solidFill>
            </a:endParaRPr>
          </a:p>
        </p:txBody>
      </p:sp>
      <p:sp>
        <p:nvSpPr>
          <p:cNvPr id="2" name="Title 1"/>
          <p:cNvSpPr>
            <a:spLocks noGrp="1"/>
          </p:cNvSpPr>
          <p:nvPr>
            <p:ph type="title"/>
          </p:nvPr>
        </p:nvSpPr>
        <p:spPr/>
        <p:txBody>
          <a:bodyPr/>
          <a:lstStyle/>
          <a:p>
            <a:r>
              <a:rPr lang="en-US" dirty="0"/>
              <a:t>Categorize </a:t>
            </a:r>
            <a:r>
              <a:rPr lang="en-US" dirty="0" smtClean="0"/>
              <a:t>Questions</a:t>
            </a:r>
            <a:r>
              <a:rPr lang="en-US" dirty="0"/>
              <a:t>: </a:t>
            </a:r>
            <a:r>
              <a:rPr lang="en-US" dirty="0" smtClean="0"/>
              <a:t>Closed/Open</a:t>
            </a:r>
            <a:endParaRPr lang="en-US" dirty="0"/>
          </a:p>
        </p:txBody>
      </p:sp>
    </p:spTree>
    <p:extLst>
      <p:ext uri="{BB962C8B-B14F-4D97-AF65-F5344CB8AC3E}">
        <p14:creationId xmlns:p14="http://schemas.microsoft.com/office/powerpoint/2010/main" val="2329715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082">
                                            <p:txEl>
                                              <p:pRg st="2" end="2"/>
                                            </p:txEl>
                                          </p:spTgt>
                                        </p:tgtEl>
                                        <p:attrNameLst>
                                          <p:attrName>style.visibility</p:attrName>
                                        </p:attrNameLst>
                                      </p:cBhvr>
                                      <p:to>
                                        <p:strVal val="visible"/>
                                      </p:to>
                                    </p:set>
                                    <p:animEffect transition="in" filter="fade">
                                      <p:cBhvr>
                                        <p:cTn id="12" dur="500"/>
                                        <p:tgtEl>
                                          <p:spTgt spid="4608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6082">
                                            <p:txEl>
                                              <p:pRg st="4" end="4"/>
                                            </p:txEl>
                                          </p:spTgt>
                                        </p:tgtEl>
                                        <p:attrNameLst>
                                          <p:attrName>style.visibility</p:attrName>
                                        </p:attrNameLst>
                                      </p:cBhvr>
                                      <p:to>
                                        <p:strVal val="visible"/>
                                      </p:to>
                                    </p:set>
                                    <p:animEffect transition="in" filter="fade">
                                      <p:cBhvr>
                                        <p:cTn id="17" dur="500"/>
                                        <p:tgtEl>
                                          <p:spTgt spid="4608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6082">
                                            <p:txEl>
                                              <p:pRg st="5" end="5"/>
                                            </p:txEl>
                                          </p:spTgt>
                                        </p:tgtEl>
                                        <p:attrNameLst>
                                          <p:attrName>style.visibility</p:attrName>
                                        </p:attrNameLst>
                                      </p:cBhvr>
                                      <p:to>
                                        <p:strVal val="visible"/>
                                      </p:to>
                                    </p:set>
                                    <p:animEffect transition="in" filter="fade">
                                      <p:cBhvr>
                                        <p:cTn id="20" dur="500"/>
                                        <p:tgtEl>
                                          <p:spTgt spid="460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extLst>
              <p:ext uri="{D42A27DB-BD31-4B8C-83A1-F6EECF244321}">
                <p14:modId xmlns:p14="http://schemas.microsoft.com/office/powerpoint/2010/main" val="4179202510"/>
              </p:ext>
            </p:extLst>
          </p:nvPr>
        </p:nvGraphicFramePr>
        <p:xfrm>
          <a:off x="2740062" y="2235010"/>
          <a:ext cx="6676859" cy="33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altLang="en-US" dirty="0" smtClean="0"/>
              <a:t>Discuss Advantages &amp; Disadvantages</a:t>
            </a:r>
            <a:endParaRPr lang="en-US" dirty="0"/>
          </a:p>
        </p:txBody>
      </p:sp>
    </p:spTree>
    <p:extLst>
      <p:ext uri="{BB962C8B-B14F-4D97-AF65-F5344CB8AC3E}">
        <p14:creationId xmlns:p14="http://schemas.microsoft.com/office/powerpoint/2010/main" val="15275114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extLst>
              <p:ext uri="{D42A27DB-BD31-4B8C-83A1-F6EECF244321}">
                <p14:modId xmlns:p14="http://schemas.microsoft.com/office/powerpoint/2010/main" val="3795113727"/>
              </p:ext>
            </p:extLst>
          </p:nvPr>
        </p:nvGraphicFramePr>
        <p:xfrm>
          <a:off x="2740062" y="2235010"/>
          <a:ext cx="6676859" cy="3396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altLang="en-US" dirty="0" smtClean="0"/>
              <a:t>Discuss Advantages &amp; Disadvantages</a:t>
            </a:r>
            <a:endParaRPr lang="en-US" dirty="0"/>
          </a:p>
        </p:txBody>
      </p:sp>
    </p:spTree>
    <p:extLst>
      <p:ext uri="{BB962C8B-B14F-4D97-AF65-F5344CB8AC3E}">
        <p14:creationId xmlns:p14="http://schemas.microsoft.com/office/powerpoint/2010/main" val="23995529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2386013" y="2281238"/>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57200" fontAlgn="base">
              <a:spcBef>
                <a:spcPct val="20000"/>
              </a:spcBef>
              <a:spcAft>
                <a:spcPct val="0"/>
              </a:spcAft>
              <a:buFont typeface="Arial" panose="020B0604020202020204" pitchFamily="34" charset="0"/>
              <a:buChar char="•"/>
              <a:defRPr/>
            </a:pPr>
            <a:endParaRPr lang="en-US" altLang="en-US" sz="3200" b="1">
              <a:solidFill>
                <a:prstClr val="black"/>
              </a:solidFill>
              <a:latin typeface="Arial" panose="020B0604020202020204" pitchFamily="34" charset="0"/>
            </a:endParaRPr>
          </a:p>
        </p:txBody>
      </p:sp>
      <p:sp>
        <p:nvSpPr>
          <p:cNvPr id="4" name="Content Placeholder 3"/>
          <p:cNvSpPr>
            <a:spLocks noGrp="1"/>
          </p:cNvSpPr>
          <p:nvPr>
            <p:ph idx="1"/>
          </p:nvPr>
        </p:nvSpPr>
        <p:spPr>
          <a:xfrm>
            <a:off x="838199" y="1905000"/>
            <a:ext cx="10547555" cy="4133850"/>
          </a:xfrm>
        </p:spPr>
        <p:txBody>
          <a:bodyPr>
            <a:normAutofit/>
          </a:bodyPr>
          <a:lstStyle/>
          <a:p>
            <a:pPr marL="0" indent="0">
              <a:buNone/>
            </a:pPr>
            <a:r>
              <a:rPr lang="en-US" altLang="en-US" dirty="0">
                <a:solidFill>
                  <a:srgbClr val="000000"/>
                </a:solidFill>
              </a:rPr>
              <a:t>Take one </a:t>
            </a:r>
            <a:r>
              <a:rPr lang="en-US" altLang="en-US" b="1" dirty="0"/>
              <a:t>closed-ended question</a:t>
            </a:r>
            <a:r>
              <a:rPr lang="en-US" altLang="en-US" b="1" dirty="0">
                <a:solidFill>
                  <a:srgbClr val="9D90A0"/>
                </a:solidFill>
              </a:rPr>
              <a:t> </a:t>
            </a:r>
            <a:r>
              <a:rPr lang="en-US" altLang="en-US" dirty="0">
                <a:solidFill>
                  <a:srgbClr val="000000"/>
                </a:solidFill>
              </a:rPr>
              <a:t>and change it</a:t>
            </a:r>
            <a:r>
              <a:rPr lang="en-US" altLang="en-US" b="1" dirty="0">
                <a:solidFill>
                  <a:srgbClr val="000000"/>
                </a:solidFill>
              </a:rPr>
              <a:t> </a:t>
            </a:r>
            <a:r>
              <a:rPr lang="en-US" altLang="en-US" dirty="0">
                <a:solidFill>
                  <a:srgbClr val="000000"/>
                </a:solidFill>
              </a:rPr>
              <a:t>into an </a:t>
            </a:r>
            <a:r>
              <a:rPr lang="en-US" altLang="en-US" b="1" dirty="0"/>
              <a:t>open-ended question</a:t>
            </a:r>
            <a:r>
              <a:rPr lang="en-US" altLang="en-US" dirty="0">
                <a:solidFill>
                  <a:srgbClr val="000000"/>
                </a:solidFill>
              </a:rPr>
              <a:t>.</a:t>
            </a:r>
          </a:p>
          <a:p>
            <a:pPr eaLnBrk="1" hangingPunct="1">
              <a:buFont typeface="Wingdings" panose="05000000000000000000" pitchFamily="2" charset="2"/>
              <a:buNone/>
            </a:pPr>
            <a:endParaRPr lang="en-US" altLang="en-US" dirty="0" smtClean="0">
              <a:solidFill>
                <a:srgbClr val="000000"/>
              </a:solidFill>
              <a:latin typeface="DIN Next Rounded LT Pro" panose="020F0503020203050203" pitchFamily="34" charset="0"/>
            </a:endParaRPr>
          </a:p>
          <a:p>
            <a:pPr eaLnBrk="1" hangingPunct="1">
              <a:buFont typeface="Wingdings" panose="05000000000000000000" pitchFamily="2" charset="2"/>
              <a:buNone/>
            </a:pPr>
            <a:endParaRPr lang="en-US" altLang="en-US" dirty="0" smtClean="0">
              <a:solidFill>
                <a:srgbClr val="000000"/>
              </a:solidFill>
              <a:latin typeface="DIN Next Rounded LT Pro" panose="020F0503020203050203" pitchFamily="34" charset="0"/>
            </a:endParaRPr>
          </a:p>
          <a:p>
            <a:pPr marL="0" indent="0">
              <a:buNone/>
            </a:pPr>
            <a:r>
              <a:rPr lang="en-US" altLang="en-US" dirty="0">
                <a:solidFill>
                  <a:srgbClr val="000000"/>
                </a:solidFill>
              </a:rPr>
              <a:t>Take one </a:t>
            </a:r>
            <a:r>
              <a:rPr lang="en-US" altLang="en-US" b="1" dirty="0"/>
              <a:t>open-ended question </a:t>
            </a:r>
            <a:r>
              <a:rPr lang="en-US" altLang="en-US" dirty="0">
                <a:solidFill>
                  <a:srgbClr val="000000"/>
                </a:solidFill>
              </a:rPr>
              <a:t>and change it</a:t>
            </a:r>
            <a:r>
              <a:rPr lang="en-US" altLang="en-US" b="1" dirty="0">
                <a:solidFill>
                  <a:srgbClr val="000000"/>
                </a:solidFill>
              </a:rPr>
              <a:t> </a:t>
            </a:r>
            <a:r>
              <a:rPr lang="en-US" altLang="en-US" dirty="0">
                <a:solidFill>
                  <a:srgbClr val="000000"/>
                </a:solidFill>
              </a:rPr>
              <a:t>into a </a:t>
            </a:r>
            <a:r>
              <a:rPr lang="en-US" altLang="en-US" b="1" dirty="0"/>
              <a:t>closed-ended question</a:t>
            </a:r>
            <a:r>
              <a:rPr lang="en-US" altLang="en-US" dirty="0">
                <a:solidFill>
                  <a:srgbClr val="000000"/>
                </a:solidFill>
              </a:rPr>
              <a:t>.</a:t>
            </a:r>
          </a:p>
          <a:p>
            <a:pPr eaLnBrk="1" hangingPunct="1"/>
            <a:endParaRPr lang="en-US" altLang="en-US" dirty="0" smtClean="0">
              <a:solidFill>
                <a:srgbClr val="000000"/>
              </a:solidFill>
              <a:latin typeface="DIN Next Rounded LT Pro" panose="020F0503020203050203" pitchFamily="34" charset="0"/>
            </a:endParaRPr>
          </a:p>
          <a:p>
            <a:pPr marL="0" indent="0" eaLnBrk="1" hangingPunct="1">
              <a:buNone/>
            </a:pPr>
            <a:r>
              <a:rPr lang="en-US" altLang="en-US" dirty="0" smtClean="0"/>
              <a:t>Add your new questions to the bottom of your list of questions.</a:t>
            </a:r>
            <a:endParaRPr lang="en-US" altLang="en-US" dirty="0" smtClean="0">
              <a:latin typeface="DIN Next Rounded LT Pro" panose="020F0503020203050203" pitchFamily="34" charset="0"/>
            </a:endParaRPr>
          </a:p>
        </p:txBody>
      </p:sp>
      <p:sp>
        <p:nvSpPr>
          <p:cNvPr id="3" name="TextBox 2"/>
          <p:cNvSpPr txBox="1"/>
          <p:nvPr/>
        </p:nvSpPr>
        <p:spPr>
          <a:xfrm>
            <a:off x="2624138" y="2754353"/>
            <a:ext cx="2481262" cy="584775"/>
          </a:xfrm>
          <a:prstGeom prst="rect">
            <a:avLst/>
          </a:prstGeom>
          <a:solidFill>
            <a:schemeClr val="bg2">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dirty="0">
                <a:latin typeface="DIN Next Rounded LT Pro" panose="020F0503020203050203" pitchFamily="34" charset="0"/>
              </a:rPr>
              <a:t>Closed</a:t>
            </a:r>
          </a:p>
        </p:txBody>
      </p:sp>
      <p:cxnSp>
        <p:nvCxnSpPr>
          <p:cNvPr id="6" name="Straight Arrow Connector 5"/>
          <p:cNvCxnSpPr/>
          <p:nvPr/>
        </p:nvCxnSpPr>
        <p:spPr>
          <a:xfrm flipV="1">
            <a:off x="5334001" y="3089315"/>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546975" y="2765466"/>
            <a:ext cx="180975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a:solidFill>
                  <a:srgbClr val="FFFFFF"/>
                </a:solidFill>
                <a:latin typeface="DIN Next Rounded LT Pro" panose="020F0503020203050203" pitchFamily="34" charset="0"/>
              </a:rPr>
              <a:t>Open</a:t>
            </a:r>
          </a:p>
        </p:txBody>
      </p:sp>
      <p:sp>
        <p:nvSpPr>
          <p:cNvPr id="13" name="TextBox 12"/>
          <p:cNvSpPr txBox="1"/>
          <p:nvPr/>
        </p:nvSpPr>
        <p:spPr>
          <a:xfrm>
            <a:off x="6875463" y="4506953"/>
            <a:ext cx="2481262" cy="584775"/>
          </a:xfrm>
          <a:prstGeom prst="rect">
            <a:avLst/>
          </a:prstGeom>
          <a:solidFill>
            <a:schemeClr val="bg2">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a:latin typeface="DIN Next Rounded LT Pro" panose="020F0503020203050203" pitchFamily="34" charset="0"/>
              </a:rPr>
              <a:t>Closed</a:t>
            </a:r>
          </a:p>
        </p:txBody>
      </p:sp>
      <p:cxnSp>
        <p:nvCxnSpPr>
          <p:cNvPr id="14" name="Straight Arrow Connector 13"/>
          <p:cNvCxnSpPr/>
          <p:nvPr/>
        </p:nvCxnSpPr>
        <p:spPr>
          <a:xfrm flipV="1">
            <a:off x="4718051" y="4900653"/>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624138" y="4541878"/>
            <a:ext cx="180975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algn="ctr" defTabSz="457200" fontAlgn="base">
              <a:spcBef>
                <a:spcPct val="0"/>
              </a:spcBef>
              <a:spcAft>
                <a:spcPct val="0"/>
              </a:spcAft>
              <a:defRPr/>
            </a:pPr>
            <a:r>
              <a:rPr lang="en-US" altLang="en-US" sz="3200" dirty="0">
                <a:solidFill>
                  <a:srgbClr val="FFFFFF"/>
                </a:solidFill>
                <a:latin typeface="DIN Next Rounded LT Pro" panose="020F0503020203050203" pitchFamily="34" charset="0"/>
              </a:rPr>
              <a:t>Open</a:t>
            </a:r>
          </a:p>
        </p:txBody>
      </p:sp>
      <p:sp>
        <p:nvSpPr>
          <p:cNvPr id="2" name="Title 1"/>
          <p:cNvSpPr>
            <a:spLocks noGrp="1"/>
          </p:cNvSpPr>
          <p:nvPr>
            <p:ph type="title"/>
          </p:nvPr>
        </p:nvSpPr>
        <p:spPr>
          <a:xfrm>
            <a:off x="838200" y="365125"/>
            <a:ext cx="11107994" cy="1325563"/>
          </a:xfrm>
        </p:spPr>
        <p:txBody>
          <a:bodyPr/>
          <a:lstStyle/>
          <a:p>
            <a:r>
              <a:rPr lang="en-US" dirty="0" smtClean="0"/>
              <a:t>Work with Closed and Open-ended Questions</a:t>
            </a:r>
            <a:endParaRPr lang="en-US" dirty="0"/>
          </a:p>
        </p:txBody>
      </p:sp>
    </p:spTree>
    <p:extLst>
      <p:ext uri="{BB962C8B-B14F-4D97-AF65-F5344CB8AC3E}">
        <p14:creationId xmlns:p14="http://schemas.microsoft.com/office/powerpoint/2010/main" val="38039280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3" end="3"/>
                                            </p:txEl>
                                          </p:spTgt>
                                        </p:tgtEl>
                                      </p:cBhvr>
                                    </p:animEffect>
                                  </p:childTnLst>
                                </p:cTn>
                              </p:par>
                            </p:childTnLst>
                          </p:cTn>
                        </p:par>
                        <p:par>
                          <p:cTn id="27" fill="hold">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1500"/>
                            </p:stCondLst>
                            <p:childTnLst>
                              <p:par>
                                <p:cTn id="36" presetID="9"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4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004291"/>
            <a:ext cx="10861964" cy="4927600"/>
          </a:xfrm>
        </p:spPr>
        <p:txBody>
          <a:bodyPr/>
          <a:lstStyle/>
          <a:p>
            <a:pPr marL="0" indent="0">
              <a:buNone/>
            </a:pPr>
            <a:r>
              <a:rPr lang="en-US" altLang="en-US" sz="3000" dirty="0">
                <a:solidFill>
                  <a:srgbClr val="000000"/>
                </a:solidFill>
              </a:rPr>
              <a:t>Review your list of </a:t>
            </a:r>
            <a:r>
              <a:rPr lang="en-US" altLang="en-US" sz="3000" dirty="0" smtClean="0">
                <a:solidFill>
                  <a:srgbClr val="000000"/>
                </a:solidFill>
              </a:rPr>
              <a:t>questions:</a:t>
            </a:r>
            <a:endParaRPr lang="en-US" altLang="en-US" sz="3000" dirty="0">
              <a:solidFill>
                <a:srgbClr val="000000"/>
              </a:solidFill>
            </a:endParaRPr>
          </a:p>
          <a:p>
            <a:pPr lvl="1">
              <a:spcBef>
                <a:spcPts val="800"/>
              </a:spcBef>
              <a:spcAft>
                <a:spcPts val="600"/>
              </a:spcAft>
              <a:buFont typeface="Arial" panose="020B0604020202020204" pitchFamily="34" charset="0"/>
              <a:buChar char="•"/>
            </a:pPr>
            <a:r>
              <a:rPr lang="en-US" altLang="en-US" dirty="0">
                <a:solidFill>
                  <a:srgbClr val="000000"/>
                </a:solidFill>
              </a:rPr>
              <a:t>Choose </a:t>
            </a:r>
            <a:r>
              <a:rPr lang="en-US" altLang="en-US" dirty="0" smtClean="0">
                <a:solidFill>
                  <a:srgbClr val="000000"/>
                </a:solidFill>
              </a:rPr>
              <a:t>your two most important questions.</a:t>
            </a:r>
            <a:endParaRPr lang="en-US" altLang="en-US" dirty="0">
              <a:solidFill>
                <a:srgbClr val="000000"/>
              </a:solidFill>
            </a:endParaRPr>
          </a:p>
          <a:p>
            <a:pPr lvl="1">
              <a:spcBef>
                <a:spcPts val="800"/>
              </a:spcBef>
              <a:spcAft>
                <a:spcPts val="600"/>
              </a:spcAft>
              <a:buFont typeface="Arial" panose="020B0604020202020204" pitchFamily="34" charset="0"/>
              <a:buChar char="•"/>
            </a:pPr>
            <a:r>
              <a:rPr lang="en-US" altLang="en-US" dirty="0">
                <a:solidFill>
                  <a:srgbClr val="000000"/>
                </a:solidFill>
              </a:rPr>
              <a:t>While prioritizing, </a:t>
            </a:r>
            <a:r>
              <a:rPr lang="en-US" altLang="en-US" dirty="0" smtClean="0">
                <a:solidFill>
                  <a:srgbClr val="000000"/>
                </a:solidFill>
              </a:rPr>
              <a:t>keep in mind the Question </a:t>
            </a:r>
            <a:r>
              <a:rPr lang="en-US" altLang="en-US" dirty="0">
                <a:solidFill>
                  <a:srgbClr val="000000"/>
                </a:solidFill>
              </a:rPr>
              <a:t>Focus: </a:t>
            </a:r>
            <a:r>
              <a:rPr lang="en-US" altLang="en-US" dirty="0" smtClean="0">
                <a:solidFill>
                  <a:srgbClr val="000000"/>
                </a:solidFill>
              </a:rPr>
              <a:t>Some STEM </a:t>
            </a:r>
            <a:r>
              <a:rPr lang="en-US" altLang="en-US" dirty="0">
                <a:solidFill>
                  <a:srgbClr val="000000"/>
                </a:solidFill>
              </a:rPr>
              <a:t>students are not </a:t>
            </a:r>
            <a:r>
              <a:rPr lang="en-US" altLang="en-US" dirty="0" smtClean="0">
                <a:solidFill>
                  <a:srgbClr val="000000"/>
                </a:solidFill>
              </a:rPr>
              <a:t>asking questions of societal import.</a:t>
            </a:r>
            <a:endParaRPr lang="en-US" altLang="en-US" sz="3200" dirty="0">
              <a:solidFill>
                <a:srgbClr val="000000"/>
              </a:solidFill>
            </a:endParaRPr>
          </a:p>
          <a:p>
            <a:pPr marL="0" indent="0">
              <a:buNone/>
            </a:pPr>
            <a:r>
              <a:rPr lang="en-US" altLang="en-US" sz="3000" dirty="0">
                <a:solidFill>
                  <a:srgbClr val="000000"/>
                </a:solidFill>
              </a:rPr>
              <a:t>After prioritizing consider:</a:t>
            </a:r>
          </a:p>
          <a:p>
            <a:pPr lvl="1">
              <a:spcAft>
                <a:spcPts val="600"/>
              </a:spcAft>
              <a:buFont typeface="Arial" panose="020B0604020202020204" pitchFamily="34" charset="0"/>
              <a:buChar char="•"/>
            </a:pPr>
            <a:r>
              <a:rPr lang="en-US" altLang="en-US" dirty="0"/>
              <a:t>Why did you choose those </a:t>
            </a:r>
            <a:r>
              <a:rPr lang="en-US" altLang="en-US" dirty="0" smtClean="0"/>
              <a:t>two </a:t>
            </a:r>
            <a:r>
              <a:rPr lang="en-US" altLang="en-US" dirty="0"/>
              <a:t>questions?</a:t>
            </a:r>
          </a:p>
          <a:p>
            <a:pPr lvl="1">
              <a:spcAft>
                <a:spcPts val="600"/>
              </a:spcAft>
              <a:buFont typeface="Arial" panose="020B0604020202020204" pitchFamily="34" charset="0"/>
              <a:buChar char="•"/>
            </a:pPr>
            <a:r>
              <a:rPr lang="en-US" altLang="en-US" dirty="0"/>
              <a:t>Where are your priority questions in the sequence of your entire list of questions?</a:t>
            </a:r>
          </a:p>
        </p:txBody>
      </p:sp>
      <p:sp>
        <p:nvSpPr>
          <p:cNvPr id="2" name="Title 1"/>
          <p:cNvSpPr>
            <a:spLocks noGrp="1"/>
          </p:cNvSpPr>
          <p:nvPr>
            <p:ph type="title"/>
          </p:nvPr>
        </p:nvSpPr>
        <p:spPr/>
        <p:txBody>
          <a:bodyPr/>
          <a:lstStyle/>
          <a:p>
            <a:r>
              <a:rPr lang="en-US" dirty="0" smtClean="0"/>
              <a:t>Prioritize Questions</a:t>
            </a:r>
            <a:endParaRPr lang="en-US" dirty="0"/>
          </a:p>
        </p:txBody>
      </p:sp>
    </p:spTree>
    <p:extLst>
      <p:ext uri="{BB962C8B-B14F-4D97-AF65-F5344CB8AC3E}">
        <p14:creationId xmlns:p14="http://schemas.microsoft.com/office/powerpoint/2010/main" val="256517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Content Placeholder 2"/>
          <p:cNvSpPr>
            <a:spLocks noGrp="1"/>
          </p:cNvSpPr>
          <p:nvPr>
            <p:ph idx="1"/>
          </p:nvPr>
        </p:nvSpPr>
        <p:spPr>
          <a:xfrm>
            <a:off x="838200" y="1981201"/>
            <a:ext cx="4811568" cy="4144963"/>
          </a:xfrm>
        </p:spPr>
        <p:txBody>
          <a:bodyPr/>
          <a:lstStyle/>
          <a:p>
            <a:pPr marL="0" indent="0">
              <a:buNone/>
            </a:pPr>
            <a:r>
              <a:rPr lang="en-US" altLang="en-US" dirty="0"/>
              <a:t>In order to answer your priority </a:t>
            </a:r>
            <a:r>
              <a:rPr lang="en-US" altLang="en-US" dirty="0" smtClean="0"/>
              <a:t>questions:</a:t>
            </a:r>
          </a:p>
          <a:p>
            <a:r>
              <a:rPr lang="en-US" altLang="en-US" sz="2800" dirty="0" smtClean="0"/>
              <a:t>What </a:t>
            </a:r>
            <a:r>
              <a:rPr lang="en-US" altLang="en-US" sz="2800" dirty="0"/>
              <a:t>do you need to </a:t>
            </a:r>
            <a:r>
              <a:rPr lang="en-US" altLang="en-US" sz="2800" i="1" dirty="0"/>
              <a:t>know</a:t>
            </a:r>
            <a:r>
              <a:rPr lang="en-US" altLang="en-US" sz="2800" dirty="0"/>
              <a:t>? </a:t>
            </a:r>
            <a:r>
              <a:rPr lang="en-US" altLang="en-US" sz="2800" b="1" dirty="0"/>
              <a:t>Information </a:t>
            </a:r>
            <a:endParaRPr lang="en-US" altLang="en-US" sz="2800" b="1" dirty="0" smtClean="0"/>
          </a:p>
          <a:p>
            <a:r>
              <a:rPr lang="en-US" altLang="en-US" sz="2800" dirty="0" smtClean="0"/>
              <a:t>What </a:t>
            </a:r>
            <a:r>
              <a:rPr lang="en-US" altLang="en-US" sz="2800" dirty="0"/>
              <a:t>do you need to </a:t>
            </a:r>
            <a:r>
              <a:rPr lang="en-US" altLang="en-US" sz="2800" i="1" dirty="0"/>
              <a:t>do</a:t>
            </a:r>
            <a:r>
              <a:rPr lang="en-US" altLang="en-US" sz="2800" dirty="0"/>
              <a:t>? </a:t>
            </a:r>
            <a:r>
              <a:rPr lang="en-US" altLang="en-US" sz="2800" b="1" dirty="0"/>
              <a:t>Tasks </a:t>
            </a:r>
          </a:p>
        </p:txBody>
      </p:sp>
      <p:sp>
        <p:nvSpPr>
          <p:cNvPr id="2" name="Title 1"/>
          <p:cNvSpPr>
            <a:spLocks noGrp="1"/>
          </p:cNvSpPr>
          <p:nvPr>
            <p:ph type="title"/>
          </p:nvPr>
        </p:nvSpPr>
        <p:spPr/>
        <p:txBody>
          <a:bodyPr/>
          <a:lstStyle/>
          <a:p>
            <a:r>
              <a:rPr lang="en-US" dirty="0" smtClean="0"/>
              <a:t>Create an Action </a:t>
            </a:r>
            <a:r>
              <a:rPr lang="en-US" dirty="0"/>
              <a:t>P</a:t>
            </a:r>
            <a:r>
              <a:rPr lang="en-US" dirty="0" smtClean="0"/>
              <a:t>lan</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3083149215"/>
              </p:ext>
            </p:extLst>
          </p:nvPr>
        </p:nvGraphicFramePr>
        <p:xfrm>
          <a:off x="5788314" y="1981201"/>
          <a:ext cx="5704032" cy="3208698"/>
        </p:xfrm>
        <a:graphic>
          <a:graphicData uri="http://schemas.openxmlformats.org/drawingml/2006/table">
            <a:tbl>
              <a:tblPr firstRow="1" bandRow="1">
                <a:effectLst/>
                <a:tableStyleId>{5C22544A-7EE6-4342-B048-85BDC9FD1C3A}</a:tableStyleId>
              </a:tblPr>
              <a:tblGrid>
                <a:gridCol w="2852016">
                  <a:extLst>
                    <a:ext uri="{9D8B030D-6E8A-4147-A177-3AD203B41FA5}">
                      <a16:colId xmlns:a16="http://schemas.microsoft.com/office/drawing/2014/main" val="20000"/>
                    </a:ext>
                  </a:extLst>
                </a:gridCol>
                <a:gridCol w="2852016">
                  <a:extLst>
                    <a:ext uri="{9D8B030D-6E8A-4147-A177-3AD203B41FA5}">
                      <a16:colId xmlns:a16="http://schemas.microsoft.com/office/drawing/2014/main" val="20001"/>
                    </a:ext>
                  </a:extLst>
                </a:gridCol>
              </a:tblGrid>
              <a:tr h="443134">
                <a:tc>
                  <a:txBody>
                    <a:bodyPr/>
                    <a:lstStyle/>
                    <a:p>
                      <a:pPr algn="ctr"/>
                      <a:r>
                        <a:rPr lang="en-US" sz="2400" dirty="0">
                          <a:latin typeface="DIN Next Rounded LT Pro" panose="020F0503020203050203" pitchFamily="34" charset="0"/>
                        </a:rPr>
                        <a:t>Information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2400" dirty="0" smtClean="0">
                          <a:latin typeface="DIN Next Rounded LT Pro" panose="020F0503020203050203" pitchFamily="34" charset="0"/>
                        </a:rPr>
                        <a:t>Tasks</a:t>
                      </a:r>
                      <a:endParaRPr lang="en-US" sz="2400" dirty="0">
                        <a:latin typeface="DIN Next Rounded LT Pro" panose="020F0503020203050203"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56938">
                <a:tc>
                  <a:txBody>
                    <a:bodyPr/>
                    <a:lstStyle/>
                    <a:p>
                      <a:endParaRPr lang="en-US" sz="20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20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360495">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10002"/>
                  </a:ext>
                </a:extLst>
              </a:tr>
              <a:tr h="360495">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3"/>
                  </a:ext>
                </a:extLst>
              </a:tr>
              <a:tr h="360495">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4"/>
                  </a:ext>
                </a:extLst>
              </a:tr>
              <a:tr h="360495">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5"/>
                  </a:ext>
                </a:extLst>
              </a:tr>
              <a:tr h="360495">
                <a:tc>
                  <a:txBody>
                    <a:bodyPr/>
                    <a:lstStyle/>
                    <a:p>
                      <a:endParaRPr lang="en-US" dirty="0"/>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6"/>
                  </a:ext>
                </a:extLst>
              </a:tr>
              <a:tr h="360495">
                <a:tc>
                  <a:txBody>
                    <a:bodyPr/>
                    <a:lstStyle/>
                    <a:p>
                      <a:endParaRPr lang="en-US"/>
                    </a:p>
                  </a:txBody>
                  <a:tcPr>
                    <a:lnR w="12700" cap="flat" cmpd="sng" algn="ctr">
                      <a:solidFill>
                        <a:schemeClr val="tx1"/>
                      </a:solidFill>
                      <a:prstDash val="solid"/>
                      <a:round/>
                      <a:headEnd type="none" w="med" len="med"/>
                      <a:tailEnd type="none" w="med" len="med"/>
                    </a:lnR>
                    <a:noFill/>
                  </a:tcPr>
                </a:tc>
                <a:tc>
                  <a:txBody>
                    <a:bodyPr/>
                    <a:lstStyle/>
                    <a:p>
                      <a:endParaRPr lang="en-US"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673864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Content Placeholder 2"/>
          <p:cNvSpPr>
            <a:spLocks noGrp="1"/>
          </p:cNvSpPr>
          <p:nvPr>
            <p:ph idx="1"/>
          </p:nvPr>
        </p:nvSpPr>
        <p:spPr>
          <a:xfrm>
            <a:off x="838200" y="1966913"/>
            <a:ext cx="10515600" cy="4144962"/>
          </a:xfrm>
        </p:spPr>
        <p:txBody>
          <a:bodyPr/>
          <a:lstStyle/>
          <a:p>
            <a:pPr marL="514350" indent="-514350">
              <a:buFont typeface="Wingdings" panose="05000000000000000000" pitchFamily="2" charset="2"/>
              <a:buAutoNum type="arabicPeriod"/>
            </a:pPr>
            <a:r>
              <a:rPr lang="en-US" altLang="en-US" sz="3000" dirty="0" smtClean="0">
                <a:solidFill>
                  <a:srgbClr val="000000"/>
                </a:solidFill>
              </a:rPr>
              <a:t>Your priority </a:t>
            </a:r>
            <a:r>
              <a:rPr lang="en-US" altLang="en-US" sz="3000" dirty="0">
                <a:solidFill>
                  <a:srgbClr val="000000"/>
                </a:solidFill>
              </a:rPr>
              <a:t>questions and their numbers in your original sequence</a:t>
            </a:r>
          </a:p>
          <a:p>
            <a:pPr marL="514350" indent="-514350">
              <a:buFont typeface="Wingdings" panose="05000000000000000000" pitchFamily="2" charset="2"/>
              <a:buAutoNum type="arabicPeriod"/>
            </a:pPr>
            <a:r>
              <a:rPr lang="en-US" altLang="en-US" sz="3000" dirty="0">
                <a:solidFill>
                  <a:srgbClr val="000000"/>
                </a:solidFill>
              </a:rPr>
              <a:t>Rationale for choosing priority </a:t>
            </a:r>
            <a:r>
              <a:rPr lang="en-US" altLang="en-US" sz="3000" dirty="0" smtClean="0">
                <a:solidFill>
                  <a:srgbClr val="000000"/>
                </a:solidFill>
              </a:rPr>
              <a:t>questions</a:t>
            </a:r>
            <a:endParaRPr lang="en-US" altLang="en-US" sz="3000" dirty="0">
              <a:solidFill>
                <a:srgbClr val="000000"/>
              </a:solidFill>
            </a:endParaRPr>
          </a:p>
        </p:txBody>
      </p:sp>
      <p:sp>
        <p:nvSpPr>
          <p:cNvPr id="2" name="Title 1"/>
          <p:cNvSpPr>
            <a:spLocks noGrp="1"/>
          </p:cNvSpPr>
          <p:nvPr>
            <p:ph type="title"/>
          </p:nvPr>
        </p:nvSpPr>
        <p:spPr/>
        <p:txBody>
          <a:bodyPr/>
          <a:lstStyle/>
          <a:p>
            <a:r>
              <a:rPr lang="en-US" dirty="0" smtClean="0"/>
              <a:t>Share</a:t>
            </a:r>
            <a:endParaRPr lang="en-US" dirty="0"/>
          </a:p>
        </p:txBody>
      </p:sp>
    </p:spTree>
    <p:extLst>
      <p:ext uri="{BB962C8B-B14F-4D97-AF65-F5344CB8AC3E}">
        <p14:creationId xmlns:p14="http://schemas.microsoft.com/office/powerpoint/2010/main" val="18706240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872836" y="1981201"/>
            <a:ext cx="10487891" cy="4144963"/>
          </a:xfrm>
        </p:spPr>
        <p:txBody>
          <a:bodyPr>
            <a:normAutofit/>
          </a:bodyPr>
          <a:lstStyle/>
          <a:p>
            <a:pPr eaLnBrk="1" hangingPunct="1">
              <a:buFont typeface="Arial" panose="020B0604020202020204" pitchFamily="34" charset="0"/>
              <a:buChar char="•"/>
            </a:pPr>
            <a:r>
              <a:rPr lang="en-US" altLang="en-US" sz="3200" dirty="0">
                <a:solidFill>
                  <a:srgbClr val="000000"/>
                </a:solidFill>
              </a:rPr>
              <a:t>What did you learn?</a:t>
            </a:r>
          </a:p>
          <a:p>
            <a:pPr eaLnBrk="1" hangingPunct="1">
              <a:buFont typeface="Arial" panose="020B0604020202020204" pitchFamily="34" charset="0"/>
              <a:buChar char="•"/>
            </a:pPr>
            <a:r>
              <a:rPr lang="en-US" altLang="en-US" sz="3200" dirty="0">
                <a:solidFill>
                  <a:srgbClr val="000000"/>
                </a:solidFill>
              </a:rPr>
              <a:t>How did you learn it</a:t>
            </a:r>
            <a:r>
              <a:rPr lang="en-US" altLang="en-US" sz="3200" dirty="0" smtClean="0">
                <a:solidFill>
                  <a:srgbClr val="000000"/>
                </a:solidFill>
              </a:rPr>
              <a:t>?</a:t>
            </a:r>
            <a:endParaRPr lang="en-US" altLang="en-US" sz="3200" dirty="0">
              <a:solidFill>
                <a:srgbClr val="000000"/>
              </a:solidFill>
            </a:endParaRPr>
          </a:p>
        </p:txBody>
      </p:sp>
      <p:sp>
        <p:nvSpPr>
          <p:cNvPr id="2" name="Title 1"/>
          <p:cNvSpPr>
            <a:spLocks noGrp="1"/>
          </p:cNvSpPr>
          <p:nvPr>
            <p:ph type="title"/>
          </p:nvPr>
        </p:nvSpPr>
        <p:spPr/>
        <p:txBody>
          <a:bodyPr/>
          <a:lstStyle/>
          <a:p>
            <a:r>
              <a:rPr lang="en-US" dirty="0" smtClean="0"/>
              <a:t>Reflect</a:t>
            </a:r>
            <a:endParaRPr lang="en-US" dirty="0"/>
          </a:p>
        </p:txBody>
      </p:sp>
    </p:spTree>
    <p:extLst>
      <p:ext uri="{BB962C8B-B14F-4D97-AF65-F5344CB8AC3E}">
        <p14:creationId xmlns:p14="http://schemas.microsoft.com/office/powerpoint/2010/main" val="24730132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75" y="2136198"/>
            <a:ext cx="5810250" cy="3333750"/>
          </a:xfrm>
          <a:prstGeom prst="rect">
            <a:avLst/>
          </a:prstGeom>
        </p:spPr>
      </p:pic>
      <p:sp>
        <p:nvSpPr>
          <p:cNvPr id="2" name="Title 1"/>
          <p:cNvSpPr>
            <a:spLocks noGrp="1"/>
          </p:cNvSpPr>
          <p:nvPr>
            <p:ph type="title"/>
          </p:nvPr>
        </p:nvSpPr>
        <p:spPr/>
        <p:txBody>
          <a:bodyPr/>
          <a:lstStyle/>
          <a:p>
            <a:r>
              <a:rPr lang="en-US" dirty="0" smtClean="0"/>
              <a:t>A Round of Applause</a:t>
            </a:r>
            <a:endParaRPr lang="en-US" dirty="0"/>
          </a:p>
        </p:txBody>
      </p:sp>
    </p:spTree>
    <p:extLst>
      <p:ext uri="{BB962C8B-B14F-4D97-AF65-F5344CB8AC3E}">
        <p14:creationId xmlns:p14="http://schemas.microsoft.com/office/powerpoint/2010/main" val="3767446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400" dirty="0" smtClean="0"/>
              <a:t>Unpacking the QFT </a:t>
            </a:r>
            <a:endParaRPr lang="en-US" sz="44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6" name="Picture Placeholder 3" descr="images.png"/>
          <p:cNvPicPr>
            <a:picLocks noGrp="1" noChangeAspect="1"/>
          </p:cNvPicPr>
          <p:nvPr>
            <p:ph type="pic" idx="1"/>
          </p:nvPr>
        </p:nvPicPr>
        <p:blipFill>
          <a:blip r:embed="rId2">
            <a:extLst>
              <a:ext uri="{28A0092B-C50C-407E-A947-70E740481C1C}">
                <a14:useLocalDpi xmlns:a14="http://schemas.microsoft.com/office/drawing/2010/main" val="0"/>
              </a:ext>
            </a:extLst>
          </a:blip>
          <a:srcRect l="-19675" r="-19675"/>
          <a:stretch>
            <a:fillRect/>
          </a:stretch>
        </p:blipFill>
        <p:spPr>
          <a:xfrm>
            <a:off x="831850" y="1315935"/>
            <a:ext cx="4736642" cy="3110345"/>
          </a:xfrm>
        </p:spPr>
      </p:pic>
    </p:spTree>
    <p:extLst>
      <p:ext uri="{BB962C8B-B14F-4D97-AF65-F5344CB8AC3E}">
        <p14:creationId xmlns:p14="http://schemas.microsoft.com/office/powerpoint/2010/main" val="895584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515599" cy="3750909"/>
          </a:xfrm>
        </p:spPr>
        <p:txBody>
          <a:bodyPr>
            <a:noAutofit/>
          </a:bodyPr>
          <a:lstStyle/>
          <a:p>
            <a:pPr marL="0" indent="0">
              <a:spcBef>
                <a:spcPts val="0"/>
              </a:spcBef>
              <a:buNone/>
              <a:defRPr/>
            </a:pPr>
            <a:r>
              <a:rPr lang="en-US" sz="2400" dirty="0" smtClean="0"/>
              <a:t>Share your thinking and learning from today:</a:t>
            </a:r>
          </a:p>
          <a:p>
            <a:pPr marL="0" indent="0">
              <a:spcBef>
                <a:spcPts val="0"/>
              </a:spcBef>
              <a:buNone/>
              <a:defRPr/>
            </a:pPr>
            <a:endParaRPr lang="en-US" sz="2400" dirty="0"/>
          </a:p>
          <a:p>
            <a:pPr marL="0" indent="0">
              <a:spcBef>
                <a:spcPts val="0"/>
              </a:spcBef>
              <a:buNone/>
              <a:defRPr/>
            </a:pPr>
            <a:r>
              <a:rPr lang="en-US" sz="2400" dirty="0" smtClean="0"/>
              <a:t>@</a:t>
            </a:r>
            <a:r>
              <a:rPr lang="en-US" sz="2400" dirty="0" err="1" smtClean="0"/>
              <a:t>AndrewRQI</a:t>
            </a:r>
            <a:endParaRPr lang="en-US" sz="2400" dirty="0" smtClean="0"/>
          </a:p>
          <a:p>
            <a:pPr marL="0" indent="0">
              <a:spcBef>
                <a:spcPts val="0"/>
              </a:spcBef>
              <a:buNone/>
              <a:defRPr/>
            </a:pPr>
            <a:endParaRPr lang="en-US" sz="2400" dirty="0"/>
          </a:p>
          <a:p>
            <a:pPr marL="0" indent="0">
              <a:spcBef>
                <a:spcPts val="0"/>
              </a:spcBef>
              <a:buNone/>
              <a:defRPr/>
            </a:pPr>
            <a:r>
              <a:rPr lang="en-US" sz="2400" dirty="0" smtClean="0"/>
              <a:t>@</a:t>
            </a:r>
            <a:r>
              <a:rPr lang="en-US" sz="2400" dirty="0" err="1" smtClean="0"/>
              <a:t>RightQuestion</a:t>
            </a:r>
            <a:endParaRPr lang="en-US" sz="2400" dirty="0" smtClean="0"/>
          </a:p>
          <a:p>
            <a:pPr marL="0" indent="0">
              <a:spcBef>
                <a:spcPts val="0"/>
              </a:spcBef>
              <a:buNone/>
              <a:defRPr/>
            </a:pPr>
            <a:endParaRPr lang="en-US" sz="2400" dirty="0"/>
          </a:p>
          <a:p>
            <a:pPr marL="0" indent="0">
              <a:spcBef>
                <a:spcPts val="0"/>
              </a:spcBef>
              <a:buNone/>
              <a:defRPr/>
            </a:pPr>
            <a:r>
              <a:rPr lang="en-US" sz="2400" dirty="0" smtClean="0"/>
              <a:t>#QFT</a:t>
            </a:r>
            <a:endParaRPr lang="en-US" sz="2400" dirty="0"/>
          </a:p>
        </p:txBody>
      </p:sp>
      <p:sp>
        <p:nvSpPr>
          <p:cNvPr id="4" name="Title 3"/>
          <p:cNvSpPr>
            <a:spLocks noGrp="1"/>
          </p:cNvSpPr>
          <p:nvPr>
            <p:ph type="title"/>
          </p:nvPr>
        </p:nvSpPr>
        <p:spPr/>
        <p:txBody>
          <a:bodyPr/>
          <a:lstStyle/>
          <a:p>
            <a:r>
              <a:rPr lang="en-US" dirty="0" smtClean="0"/>
              <a:t>We Tweet</a:t>
            </a:r>
            <a:endParaRPr lang="en-US" dirty="0"/>
          </a:p>
        </p:txBody>
      </p:sp>
    </p:spTree>
    <p:extLst>
      <p:ext uri="{BB962C8B-B14F-4D97-AF65-F5344CB8AC3E}">
        <p14:creationId xmlns:p14="http://schemas.microsoft.com/office/powerpoint/2010/main" val="5151781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dirty="0" smtClean="0"/>
              <a:t>A strategy educators can use to teach students how to:</a:t>
            </a:r>
          </a:p>
          <a:p>
            <a:pPr lvl="1"/>
            <a:r>
              <a:rPr lang="en-US" dirty="0" smtClean="0"/>
              <a:t>formulate their own questions</a:t>
            </a:r>
          </a:p>
          <a:p>
            <a:pPr lvl="1"/>
            <a:r>
              <a:rPr lang="en-US" dirty="0" smtClean="0"/>
              <a:t>work with and improve their questions</a:t>
            </a:r>
          </a:p>
          <a:p>
            <a:pPr lvl="1"/>
            <a:r>
              <a:rPr lang="en-US" dirty="0" smtClean="0"/>
              <a:t>prioritize questions</a:t>
            </a:r>
          </a:p>
          <a:p>
            <a:pPr lvl="1"/>
            <a:r>
              <a:rPr lang="en-US" dirty="0" smtClean="0"/>
              <a:t>strategize on how to use questions</a:t>
            </a:r>
          </a:p>
          <a:p>
            <a:pPr lvl="1"/>
            <a:r>
              <a:rPr lang="en-US" dirty="0" smtClean="0"/>
              <a:t>reflect on their questions and the process</a:t>
            </a:r>
          </a:p>
          <a:p>
            <a:pPr lvl="1"/>
            <a:r>
              <a:rPr lang="en-US" dirty="0" smtClean="0"/>
              <a:t>use their questions to drive learning</a:t>
            </a:r>
          </a:p>
        </p:txBody>
      </p:sp>
      <p:sp>
        <p:nvSpPr>
          <p:cNvPr id="5" name="Title 4"/>
          <p:cNvSpPr>
            <a:spLocks noGrp="1"/>
          </p:cNvSpPr>
          <p:nvPr>
            <p:ph type="title"/>
          </p:nvPr>
        </p:nvSpPr>
        <p:spPr/>
        <p:txBody>
          <a:bodyPr/>
          <a:lstStyle/>
          <a:p>
            <a:r>
              <a:rPr lang="en-US" dirty="0" smtClean="0"/>
              <a:t>The Question Formulation Technique (QFT)</a:t>
            </a:r>
            <a:endParaRPr lang="en-US" dirty="0"/>
          </a:p>
        </p:txBody>
      </p:sp>
    </p:spTree>
    <p:extLst>
      <p:ext uri="{BB962C8B-B14F-4D97-AF65-F5344CB8AC3E}">
        <p14:creationId xmlns:p14="http://schemas.microsoft.com/office/powerpoint/2010/main" val="7107819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Content Placeholder 2"/>
          <p:cNvSpPr>
            <a:spLocks noGrp="1"/>
          </p:cNvSpPr>
          <p:nvPr>
            <p:ph idx="1"/>
          </p:nvPr>
        </p:nvSpPr>
        <p:spPr>
          <a:xfrm>
            <a:off x="838199" y="3153295"/>
            <a:ext cx="10771910" cy="2485243"/>
          </a:xfrm>
        </p:spPr>
        <p:txBody>
          <a:bodyPr>
            <a:noAutofit/>
          </a:bodyPr>
          <a:lstStyle/>
          <a:p>
            <a:pPr marL="0" indent="0">
              <a:spcBef>
                <a:spcPts val="0"/>
              </a:spcBef>
              <a:buNone/>
            </a:pPr>
            <a:r>
              <a:rPr lang="en-US" altLang="en-US" sz="4400" dirty="0" smtClean="0">
                <a:solidFill>
                  <a:schemeClr val="accent1"/>
                </a:solidFill>
              </a:rPr>
              <a:t>Three thinking abilities, one strategy.</a:t>
            </a:r>
            <a:endParaRPr lang="en-US" altLang="en-US" sz="4400" dirty="0">
              <a:solidFill>
                <a:schemeClr val="accent1"/>
              </a:solidFill>
            </a:endParaRPr>
          </a:p>
        </p:txBody>
      </p:sp>
    </p:spTree>
    <p:extLst>
      <p:ext uri="{BB962C8B-B14F-4D97-AF65-F5344CB8AC3E}">
        <p14:creationId xmlns:p14="http://schemas.microsoft.com/office/powerpoint/2010/main" val="39738657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3480593" y="1925639"/>
            <a:ext cx="5230814" cy="3791275"/>
            <a:chOff x="1936645" y="1376010"/>
            <a:chExt cx="5445378" cy="4112260"/>
          </a:xfrm>
        </p:grpSpPr>
        <p:grpSp>
          <p:nvGrpSpPr>
            <p:cNvPr id="75779" name="Group 1"/>
            <p:cNvGrpSpPr>
              <a:grpSpLocks/>
            </p:cNvGrpSpPr>
            <p:nvPr/>
          </p:nvGrpSpPr>
          <p:grpSpPr bwMode="auto">
            <a:xfrm>
              <a:off x="1936645" y="1376010"/>
              <a:ext cx="5445378" cy="4112260"/>
              <a:chOff x="1936645" y="1376010"/>
              <a:chExt cx="5445378" cy="4112260"/>
            </a:xfrm>
          </p:grpSpPr>
          <p:sp>
            <p:nvSpPr>
              <p:cNvPr id="75781" name="AutoShape 4"/>
              <p:cNvSpPr>
                <a:spLocks/>
              </p:cNvSpPr>
              <p:nvPr/>
            </p:nvSpPr>
            <p:spPr bwMode="auto">
              <a:xfrm rot="-8700000">
                <a:off x="1952965" y="3183303"/>
                <a:ext cx="5429058"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5782" name="AutoShape 4"/>
              <p:cNvSpPr>
                <a:spLocks/>
              </p:cNvSpPr>
              <p:nvPr/>
            </p:nvSpPr>
            <p:spPr bwMode="auto">
              <a:xfrm rot="162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5783" name="AutoShape 4"/>
              <p:cNvSpPr>
                <a:spLocks/>
              </p:cNvSpPr>
              <p:nvPr/>
            </p:nvSpPr>
            <p:spPr bwMode="auto">
              <a:xfrm rot="8486795">
                <a:off x="1936645" y="3219112"/>
                <a:ext cx="5229549"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sp>
            <p:nvSpPr>
              <p:cNvPr id="75784" name="AutoShape 4"/>
              <p:cNvSpPr>
                <a:spLocks/>
              </p:cNvSpPr>
              <p:nvPr/>
            </p:nvSpPr>
            <p:spPr bwMode="auto">
              <a:xfrm>
                <a:off x="2309120" y="3226103"/>
                <a:ext cx="4433557"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algn="ctr"/>
                <a:endParaRPr lang="es-ES_tradnl">
                  <a:ea typeface="ヒラギノ角ゴ ProN W3" charset="0"/>
                  <a:cs typeface="ヒラギノ角ゴ ProN W3" charset="0"/>
                </a:endParaRPr>
              </a:p>
            </p:txBody>
          </p:sp>
        </p:grpSp>
        <p:sp>
          <p:nvSpPr>
            <p:cNvPr id="8" name="Rectangle 1"/>
            <p:cNvSpPr txBox="1">
              <a:spLocks noChangeArrowheads="1"/>
            </p:cNvSpPr>
            <p:nvPr/>
          </p:nvSpPr>
          <p:spPr>
            <a:xfrm>
              <a:off x="2414504" y="2609687"/>
              <a:ext cx="4381704" cy="1371812"/>
            </a:xfrm>
            <a:prstGeom prst="rect">
              <a:avLst/>
            </a:prstGeom>
          </p:spPr>
          <p:txBody>
            <a:bodyPr anchor="b">
              <a:normAutofit/>
            </a:bodyPr>
            <a:lstStyle/>
            <a:p>
              <a:pPr algn="ctr">
                <a:defRPr/>
              </a:pPr>
              <a:r>
                <a:rPr lang="en-US" sz="3300" b="1" dirty="0">
                  <a:latin typeface="DIN Next Rounded LT Pro" panose="020F0503020203050203" pitchFamily="34" charset="0"/>
                  <a:ea typeface="+mj-ea"/>
                  <a:cs typeface="+mj-cs"/>
                  <a:sym typeface="Gill Sans" charset="0"/>
                </a:rPr>
                <a:t>Divergent </a:t>
              </a:r>
            </a:p>
            <a:p>
              <a:pPr algn="ctr">
                <a:defRPr/>
              </a:pPr>
              <a:r>
                <a:rPr lang="en-US" sz="3300" b="1" dirty="0">
                  <a:latin typeface="DIN Next Rounded LT Pro" panose="020F0503020203050203" pitchFamily="34" charset="0"/>
                  <a:ea typeface="+mj-ea"/>
                  <a:cs typeface="+mj-cs"/>
                  <a:sym typeface="Gill Sans" charset="0"/>
                </a:rPr>
                <a:t>Thinking</a:t>
              </a:r>
              <a:endParaRPr lang="en-US" sz="3300" b="1" dirty="0">
                <a:latin typeface="DIN Next Rounded LT Pro" panose="020F0503020203050203" pitchFamily="34" charset="0"/>
                <a:ea typeface="ヒラギノ角ゴ ProN W6" charset="-128"/>
                <a:cs typeface="ヒラギノ角ゴ ProN W6" charset="-128"/>
                <a:sym typeface="Gill Sans" charset="0"/>
              </a:endParaRPr>
            </a:p>
          </p:txBody>
        </p:sp>
      </p:grpSp>
      <p:sp>
        <p:nvSpPr>
          <p:cNvPr id="2" name="Title 1"/>
          <p:cNvSpPr>
            <a:spLocks noGrp="1"/>
          </p:cNvSpPr>
          <p:nvPr>
            <p:ph type="title"/>
          </p:nvPr>
        </p:nvSpPr>
        <p:spPr/>
        <p:txBody>
          <a:bodyPr/>
          <a:lstStyle/>
          <a:p>
            <a:r>
              <a:rPr lang="en-US" dirty="0" smtClean="0"/>
              <a:t>Thinking </a:t>
            </a:r>
            <a:r>
              <a:rPr lang="en-US" dirty="0"/>
              <a:t>in many different directions</a:t>
            </a:r>
          </a:p>
        </p:txBody>
      </p:sp>
    </p:spTree>
    <p:extLst>
      <p:ext uri="{BB962C8B-B14F-4D97-AF65-F5344CB8AC3E}">
        <p14:creationId xmlns:p14="http://schemas.microsoft.com/office/powerpoint/2010/main" val="3872752559"/>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nvGrpSpPr>
        <p:grpSpPr bwMode="auto">
          <a:xfrm>
            <a:off x="3275651" y="1690688"/>
            <a:ext cx="5644285" cy="4002303"/>
            <a:chOff x="1157326" y="1744708"/>
            <a:chExt cx="6897461"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2" name="AutoShape 7"/>
            <p:cNvSpPr>
              <a:spLocks/>
            </p:cNvSpPr>
            <p:nvPr/>
          </p:nvSpPr>
          <p:spPr bwMode="auto">
            <a:xfrm rot="10800000">
              <a:off x="1157326"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a:defRPr/>
              </a:pPr>
              <a:endParaRPr lang="en-US" dirty="0">
                <a:ea typeface="ヒラギノ角ゴ ProN W3" charset="-128"/>
                <a:cs typeface="ヒラギノ角ゴ ProN W3" charset="-128"/>
              </a:endParaRPr>
            </a:p>
          </p:txBody>
        </p:sp>
        <p:sp>
          <p:nvSpPr>
            <p:cNvPr id="20" name="Rectangle 1"/>
            <p:cNvSpPr txBox="1">
              <a:spLocks noChangeArrowheads="1"/>
            </p:cNvSpPr>
            <p:nvPr/>
          </p:nvSpPr>
          <p:spPr>
            <a:xfrm>
              <a:off x="2868595" y="3565555"/>
              <a:ext cx="3584458" cy="1258876"/>
            </a:xfrm>
            <a:prstGeom prst="rect">
              <a:avLst/>
            </a:prstGeom>
          </p:spPr>
          <p:txBody>
            <a:bodyPr anchor="b">
              <a:normAutofit fontScale="92500" lnSpcReduction="10000"/>
            </a:bodyPr>
            <a:lstStyle/>
            <a:p>
              <a:pPr algn="ctr">
                <a:defRPr/>
              </a:pPr>
              <a:r>
                <a:rPr lang="en-US" sz="3300" b="1" dirty="0">
                  <a:latin typeface="DIN Next Rounded LT Pro" panose="020F0503020203050203" pitchFamily="34" charset="0"/>
                  <a:ea typeface="+mj-ea"/>
                  <a:cs typeface="+mj-cs"/>
                  <a:sym typeface="Gill Sans" charset="0"/>
                </a:rPr>
                <a:t>Convergent</a:t>
              </a:r>
            </a:p>
            <a:p>
              <a:pPr algn="ctr">
                <a:defRPr/>
              </a:pPr>
              <a:r>
                <a:rPr lang="en-US" sz="3300" b="1" dirty="0">
                  <a:latin typeface="DIN Next Rounded LT Pro" panose="020F0503020203050203" pitchFamily="34" charset="0"/>
                  <a:ea typeface="+mj-ea"/>
                  <a:cs typeface="+mj-cs"/>
                  <a:sym typeface="Gill Sans" charset="0"/>
                </a:rPr>
                <a:t>Thinking</a:t>
              </a:r>
              <a:endParaRPr lang="en-US" sz="3300" b="1" dirty="0">
                <a:latin typeface="DIN Next Rounded LT Pro" panose="020F0503020203050203" pitchFamily="34" charset="0"/>
                <a:ea typeface="ヒラギノ角ゴ ProN W6" charset="-128"/>
                <a:cs typeface="ヒラギノ角ゴ ProN W6" charset="-128"/>
                <a:sym typeface="Gill Sans" charset="0"/>
              </a:endParaRPr>
            </a:p>
          </p:txBody>
        </p:sp>
      </p:grpSp>
      <p:sp>
        <p:nvSpPr>
          <p:cNvPr id="2" name="Title 1"/>
          <p:cNvSpPr>
            <a:spLocks noGrp="1"/>
          </p:cNvSpPr>
          <p:nvPr>
            <p:ph type="title"/>
          </p:nvPr>
        </p:nvSpPr>
        <p:spPr/>
        <p:txBody>
          <a:bodyPr/>
          <a:lstStyle/>
          <a:p>
            <a:r>
              <a:rPr lang="en-US" dirty="0" smtClean="0"/>
              <a:t>Narrowing down, focusing</a:t>
            </a:r>
            <a:endParaRPr lang="en-US" dirty="0"/>
          </a:p>
        </p:txBody>
      </p:sp>
    </p:spTree>
    <p:extLst>
      <p:ext uri="{BB962C8B-B14F-4D97-AF65-F5344CB8AC3E}">
        <p14:creationId xmlns:p14="http://schemas.microsoft.com/office/powerpoint/2010/main" val="1836555820"/>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4" name="TextBox 5"/>
          <p:cNvSpPr txBox="1">
            <a:spLocks noChangeArrowheads="1"/>
          </p:cNvSpPr>
          <p:nvPr/>
        </p:nvSpPr>
        <p:spPr bwMode="auto">
          <a:xfrm>
            <a:off x="6046226" y="2874963"/>
            <a:ext cx="3366627" cy="707886"/>
          </a:xfrm>
          <a:prstGeom prst="rect">
            <a:avLst/>
          </a:prstGeom>
          <a:noFill/>
          <a:ln w="9525">
            <a:noFill/>
            <a:miter lim="800000"/>
            <a:headEnd/>
            <a:tailEnd/>
          </a:ln>
        </p:spPr>
        <p:txBody>
          <a:bodyPr wrap="none">
            <a:spAutoFit/>
          </a:bodyPr>
          <a:lstStyle/>
          <a:p>
            <a:pPr algn="ctr">
              <a:defRPr/>
            </a:pPr>
            <a:r>
              <a:rPr lang="en-US" sz="4000" b="1" dirty="0">
                <a:latin typeface="DIN Next Rounded LT Pro" panose="020F0503020203050203" pitchFamily="34" charset="0"/>
              </a:rPr>
              <a:t>Metacognition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17" y="2120571"/>
            <a:ext cx="2642849" cy="3632641"/>
          </a:xfrm>
          <a:prstGeom prst="rect">
            <a:avLst/>
          </a:prstGeom>
        </p:spPr>
      </p:pic>
      <p:sp>
        <p:nvSpPr>
          <p:cNvPr id="3" name="Title 2"/>
          <p:cNvSpPr>
            <a:spLocks noGrp="1"/>
          </p:cNvSpPr>
          <p:nvPr>
            <p:ph type="title"/>
          </p:nvPr>
        </p:nvSpPr>
        <p:spPr/>
        <p:txBody>
          <a:bodyPr/>
          <a:lstStyle/>
          <a:p>
            <a:r>
              <a:rPr lang="en-US" dirty="0" smtClean="0"/>
              <a:t>Thinking about thinking</a:t>
            </a:r>
            <a:endParaRPr lang="en-US" dirty="0"/>
          </a:p>
        </p:txBody>
      </p:sp>
    </p:spTree>
    <p:extLst>
      <p:ext uri="{BB962C8B-B14F-4D97-AF65-F5344CB8AC3E}">
        <p14:creationId xmlns:p14="http://schemas.microsoft.com/office/powerpoint/2010/main" val="4249194377"/>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1000"/>
                                        <p:tgtEl>
                                          <p:spTgt spid="99334"/>
                                        </p:tgtEl>
                                      </p:cBhvr>
                                    </p:animEffect>
                                    <p:anim calcmode="lin" valueType="num">
                                      <p:cBhvr>
                                        <p:cTn id="8" dur="1000" fill="hold"/>
                                        <p:tgtEl>
                                          <p:spTgt spid="99334"/>
                                        </p:tgtEl>
                                        <p:attrNameLst>
                                          <p:attrName>ppt_x</p:attrName>
                                        </p:attrNameLst>
                                      </p:cBhvr>
                                      <p:tavLst>
                                        <p:tav tm="0">
                                          <p:val>
                                            <p:strVal val="#ppt_x"/>
                                          </p:val>
                                        </p:tav>
                                        <p:tav tm="100000">
                                          <p:val>
                                            <p:strVal val="#ppt_x"/>
                                          </p:val>
                                        </p:tav>
                                      </p:tavLst>
                                    </p:anim>
                                    <p:anim calcmode="lin" valueType="num">
                                      <p:cBhvr>
                                        <p:cTn id="9"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77439"/>
            <a:ext cx="10515600" cy="3799523"/>
          </a:xfrm>
        </p:spPr>
        <p:txBody>
          <a:bodyPr/>
          <a:lstStyle/>
          <a:p>
            <a:pPr>
              <a:buFont typeface="Arial" panose="020B0604020202020204" pitchFamily="34" charset="0"/>
              <a:buChar char="•"/>
            </a:pPr>
            <a:r>
              <a:rPr lang="en-US" sz="3600" dirty="0"/>
              <a:t>Greater knowledge</a:t>
            </a:r>
          </a:p>
          <a:p>
            <a:pPr>
              <a:buFont typeface="Arial" panose="020B0604020202020204" pitchFamily="34" charset="0"/>
              <a:buChar char="•"/>
            </a:pPr>
            <a:r>
              <a:rPr lang="en-US" sz="3600" dirty="0"/>
              <a:t>Greater ownership</a:t>
            </a:r>
          </a:p>
          <a:p>
            <a:pPr>
              <a:buFont typeface="Arial" panose="020B0604020202020204" pitchFamily="34" charset="0"/>
              <a:buChar char="•"/>
            </a:pPr>
            <a:r>
              <a:rPr lang="en-US" sz="3600" dirty="0"/>
              <a:t>Greater intellectual rigor</a:t>
            </a:r>
          </a:p>
          <a:p>
            <a:pPr>
              <a:buFont typeface="Arial" panose="020B0604020202020204" pitchFamily="34" charset="0"/>
              <a:buChar char="•"/>
            </a:pPr>
            <a:r>
              <a:rPr lang="en-US" sz="3600" dirty="0"/>
              <a:t>Greater curiosity</a:t>
            </a:r>
          </a:p>
        </p:txBody>
      </p:sp>
      <p:sp>
        <p:nvSpPr>
          <p:cNvPr id="4" name="Title 3"/>
          <p:cNvSpPr>
            <a:spLocks noGrp="1"/>
          </p:cNvSpPr>
          <p:nvPr>
            <p:ph type="title"/>
          </p:nvPr>
        </p:nvSpPr>
        <p:spPr/>
        <p:txBody>
          <a:bodyPr/>
          <a:lstStyle/>
          <a:p>
            <a:r>
              <a:rPr lang="en-US" dirty="0" smtClean="0"/>
              <a:t>Consistent Outcomes</a:t>
            </a:r>
            <a:endParaRPr lang="en-US" dirty="0"/>
          </a:p>
        </p:txBody>
      </p:sp>
    </p:spTree>
    <p:extLst>
      <p:ext uri="{BB962C8B-B14F-4D97-AF65-F5344CB8AC3E}">
        <p14:creationId xmlns:p14="http://schemas.microsoft.com/office/powerpoint/2010/main" val="262529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a:t>Examples of </a:t>
            </a:r>
            <a:r>
              <a:rPr lang="en-US" sz="4800" dirty="0" smtClean="0"/>
              <a:t>the QFT in the Classroom</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6" name="Picture Placeholder 3" descr="Screenshot 2015-09-16 15.08.22.png"/>
          <p:cNvPicPr>
            <a:picLocks noGrp="1" noChangeAspect="1"/>
          </p:cNvPicPr>
          <p:nvPr>
            <p:ph type="pic" idx="1"/>
          </p:nvPr>
        </p:nvPicPr>
        <p:blipFill>
          <a:blip r:embed="rId3">
            <a:extLst>
              <a:ext uri="{28A0092B-C50C-407E-A947-70E740481C1C}">
                <a14:useLocalDpi xmlns:a14="http://schemas.microsoft.com/office/drawing/2010/main" val="0"/>
              </a:ext>
            </a:extLst>
          </a:blip>
          <a:srcRect l="7162" r="7162"/>
          <a:stretch>
            <a:fillRect/>
          </a:stretch>
        </p:blipFill>
        <p:spPr>
          <a:xfrm>
            <a:off x="831850" y="228600"/>
            <a:ext cx="6378388" cy="4187952"/>
          </a:xfrm>
        </p:spPr>
      </p:pic>
    </p:spTree>
    <p:extLst>
      <p:ext uri="{BB962C8B-B14F-4D97-AF65-F5344CB8AC3E}">
        <p14:creationId xmlns:p14="http://schemas.microsoft.com/office/powerpoint/2010/main" val="25439209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6" name="Title 1"/>
          <p:cNvSpPr>
            <a:spLocks noGrp="1"/>
          </p:cNvSpPr>
          <p:nvPr>
            <p:ph type="title"/>
          </p:nvPr>
        </p:nvSpPr>
        <p:spPr>
          <a:xfrm>
            <a:off x="838200" y="365125"/>
            <a:ext cx="11277600" cy="1325563"/>
          </a:xfrm>
        </p:spPr>
        <p:txBody>
          <a:bodyPr>
            <a:normAutofit/>
          </a:bodyPr>
          <a:lstStyle/>
          <a:p>
            <a:r>
              <a:rPr lang="en-US" sz="4200" dirty="0" smtClean="0"/>
              <a:t>Classroom Example: Interdisciplinary</a:t>
            </a:r>
            <a:endParaRPr lang="en-US" sz="4200" dirty="0"/>
          </a:p>
        </p:txBody>
      </p:sp>
      <p:sp>
        <p:nvSpPr>
          <p:cNvPr id="7" name="Content Placeholder 2"/>
          <p:cNvSpPr txBox="1">
            <a:spLocks/>
          </p:cNvSpPr>
          <p:nvPr/>
        </p:nvSpPr>
        <p:spPr>
          <a:xfrm>
            <a:off x="838200" y="1981201"/>
            <a:ext cx="10442331" cy="4144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en-US" sz="3000" dirty="0" smtClean="0"/>
              <a:t>Ellen </a:t>
            </a:r>
            <a:r>
              <a:rPr lang="en-US" altLang="en-US" sz="3000" dirty="0" err="1" smtClean="0"/>
              <a:t>Gammell</a:t>
            </a:r>
            <a:r>
              <a:rPr lang="en-US" altLang="en-US" sz="3000" dirty="0" smtClean="0"/>
              <a:t>, Fitchburg, MA</a:t>
            </a:r>
          </a:p>
          <a:p>
            <a:pPr marL="0" indent="0">
              <a:buFont typeface="Arial"/>
              <a:buNone/>
            </a:pPr>
            <a:r>
              <a:rPr lang="en-US" altLang="en-US" sz="3000" dirty="0" smtClean="0"/>
              <a:t>Topic: Bioethics and nonfiction (</a:t>
            </a:r>
            <a:r>
              <a:rPr lang="en-US" altLang="en-US" sz="3000" i="1" dirty="0" smtClean="0"/>
              <a:t>The Immortal Life of Henrietta Lacks)</a:t>
            </a:r>
            <a:endParaRPr lang="en-US" altLang="en-US" sz="3000" u="sng" dirty="0" smtClean="0"/>
          </a:p>
          <a:p>
            <a:pPr marL="0" indent="0">
              <a:buFont typeface="Arial"/>
              <a:buNone/>
            </a:pPr>
            <a:r>
              <a:rPr lang="en-US" altLang="en-US" sz="3000" dirty="0" smtClean="0"/>
              <a:t>Purpose: To prepare students for a debate</a:t>
            </a:r>
            <a:endParaRPr lang="en-US" altLang="en-US" sz="3000" dirty="0"/>
          </a:p>
        </p:txBody>
      </p:sp>
    </p:spTree>
    <p:extLst>
      <p:ext uri="{BB962C8B-B14F-4D97-AF65-F5344CB8AC3E}">
        <p14:creationId xmlns:p14="http://schemas.microsoft.com/office/powerpoint/2010/main" val="41150764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p>
            <a:r>
              <a:rPr lang="en-US" dirty="0" smtClean="0"/>
              <a:t>Question Focus</a:t>
            </a:r>
            <a:endParaRPr lang="en-US" dirty="0"/>
          </a:p>
        </p:txBody>
      </p:sp>
      <p:sp>
        <p:nvSpPr>
          <p:cNvPr id="2" name="Rectangle 1"/>
          <p:cNvSpPr/>
          <p:nvPr/>
        </p:nvSpPr>
        <p:spPr>
          <a:xfrm>
            <a:off x="838199" y="2967335"/>
            <a:ext cx="10515601" cy="2062103"/>
          </a:xfrm>
          <a:prstGeom prst="rect">
            <a:avLst/>
          </a:prstGeom>
        </p:spPr>
        <p:txBody>
          <a:bodyPr wrap="square">
            <a:spAutoFit/>
          </a:bodyPr>
          <a:lstStyle/>
          <a:p>
            <a:r>
              <a:rPr lang="en-US" sz="3200" dirty="0" smtClean="0">
                <a:solidFill>
                  <a:prstClr val="black"/>
                </a:solidFill>
                <a:latin typeface="DIN Next Rounded LT Pro" panose="020F0503020203050203" pitchFamily="34" charset="0"/>
              </a:rPr>
              <a:t>Debate Resolve:</a:t>
            </a:r>
          </a:p>
          <a:p>
            <a:r>
              <a:rPr lang="en-US" sz="3200" dirty="0" smtClean="0">
                <a:solidFill>
                  <a:prstClr val="black"/>
                </a:solidFill>
                <a:latin typeface="DIN Next Rounded LT Pro" panose="020F0503020203050203" pitchFamily="34" charset="0"/>
              </a:rPr>
              <a:t>Doctors </a:t>
            </a:r>
            <a:r>
              <a:rPr lang="en-US" sz="3200" dirty="0">
                <a:solidFill>
                  <a:prstClr val="black"/>
                </a:solidFill>
                <a:latin typeface="DIN Next Rounded LT Pro" panose="020F0503020203050203" pitchFamily="34" charset="0"/>
              </a:rPr>
              <a:t>should be able to do what they want with human tissue after the patient gives consent for removal of the tissue.</a:t>
            </a:r>
          </a:p>
        </p:txBody>
      </p:sp>
    </p:spTree>
    <p:extLst>
      <p:ext uri="{BB962C8B-B14F-4D97-AF65-F5344CB8AC3E}">
        <p14:creationId xmlns:p14="http://schemas.microsoft.com/office/powerpoint/2010/main" val="40819347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Students’ </a:t>
            </a:r>
            <a:r>
              <a:rPr lang="en-US" dirty="0" smtClean="0"/>
              <a:t>Questions</a:t>
            </a:r>
            <a:endParaRPr lang="en-US" dirty="0"/>
          </a:p>
        </p:txBody>
      </p:sp>
      <p:sp>
        <p:nvSpPr>
          <p:cNvPr id="7" name="Rectangle 6"/>
          <p:cNvSpPr/>
          <p:nvPr/>
        </p:nvSpPr>
        <p:spPr>
          <a:xfrm>
            <a:off x="437322" y="1690688"/>
            <a:ext cx="5658678" cy="4521238"/>
          </a:xfrm>
          <a:prstGeom prst="rect">
            <a:avLst/>
          </a:prstGeom>
        </p:spPr>
        <p:txBody>
          <a:bodyPr wrap="square">
            <a:spAutoFit/>
          </a:bodyPr>
          <a:lstStyle/>
          <a:p>
            <a:pPr marL="320040" indent="-320040">
              <a:lnSpc>
                <a:spcPct val="120000"/>
              </a:lnSpc>
              <a:buSzPct val="100000"/>
              <a:buFont typeface="+mj-lt"/>
              <a:buAutoNum type="arabicPeriod"/>
            </a:pPr>
            <a:r>
              <a:rPr lang="en-US" sz="1400" b="1" dirty="0">
                <a:solidFill>
                  <a:prstClr val="black"/>
                </a:solidFill>
                <a:latin typeface="DIN Next Rounded LT Pro" panose="020F0503020203050203" pitchFamily="34" charset="0"/>
              </a:rPr>
              <a:t>Are our bodies truly our property?</a:t>
            </a:r>
            <a:endParaRPr lang="en-US" sz="1400" dirty="0">
              <a:solidFill>
                <a:prstClr val="black"/>
              </a:solidFill>
              <a:latin typeface="DIN Next Rounded LT Pro" panose="020F0503020203050203" pitchFamily="34" charset="0"/>
            </a:endParaRPr>
          </a:p>
          <a:p>
            <a:pPr marL="320040" indent="-320040">
              <a:lnSpc>
                <a:spcPct val="120000"/>
              </a:lnSpc>
              <a:buSzPct val="100000"/>
              <a:buFont typeface="+mj-lt"/>
              <a:buAutoNum type="arabicPeriod"/>
            </a:pPr>
            <a:r>
              <a:rPr lang="en-US" sz="1400" dirty="0">
                <a:solidFill>
                  <a:prstClr val="black"/>
                </a:solidFill>
                <a:latin typeface="DIN Next Rounded LT Pro" panose="020F0503020203050203" pitchFamily="34" charset="0"/>
              </a:rPr>
              <a:t>How much consent?</a:t>
            </a:r>
          </a:p>
          <a:p>
            <a:pPr marL="320040" indent="-320040">
              <a:lnSpc>
                <a:spcPct val="120000"/>
              </a:lnSpc>
              <a:buSzPct val="100000"/>
              <a:buFont typeface="+mj-lt"/>
              <a:buAutoNum type="arabicPeriod"/>
            </a:pPr>
            <a:r>
              <a:rPr lang="en-US" sz="1400" dirty="0">
                <a:solidFill>
                  <a:prstClr val="black"/>
                </a:solidFill>
                <a:latin typeface="DIN Next Rounded LT Pro" panose="020F0503020203050203" pitchFamily="34" charset="0"/>
              </a:rPr>
              <a:t>How much information should a patient receive in order for them to give informed consent?</a:t>
            </a:r>
          </a:p>
          <a:p>
            <a:pPr marL="320040" indent="-320040">
              <a:lnSpc>
                <a:spcPct val="120000"/>
              </a:lnSpc>
              <a:buSzPct val="100000"/>
              <a:buFont typeface="+mj-lt"/>
              <a:buAutoNum type="arabicPeriod"/>
            </a:pPr>
            <a:r>
              <a:rPr lang="en-US" sz="1400" b="1" dirty="0">
                <a:solidFill>
                  <a:prstClr val="black"/>
                </a:solidFill>
                <a:latin typeface="DIN Next Rounded LT Pro" panose="020F0503020203050203" pitchFamily="34" charset="0"/>
              </a:rPr>
              <a:t>Consent for removal or consent for research?</a:t>
            </a:r>
            <a:endParaRPr lang="en-US" sz="1400" dirty="0">
              <a:solidFill>
                <a:prstClr val="black"/>
              </a:solidFill>
              <a:latin typeface="DIN Next Rounded LT Pro" panose="020F0503020203050203" pitchFamily="34" charset="0"/>
            </a:endParaRPr>
          </a:p>
          <a:p>
            <a:pPr marL="320040" indent="-320040">
              <a:lnSpc>
                <a:spcPct val="120000"/>
              </a:lnSpc>
              <a:buSzPct val="100000"/>
              <a:buFont typeface="+mj-lt"/>
              <a:buAutoNum type="arabicPeriod"/>
            </a:pPr>
            <a:r>
              <a:rPr lang="en-US" sz="1400" dirty="0">
                <a:solidFill>
                  <a:prstClr val="black"/>
                </a:solidFill>
                <a:latin typeface="DIN Next Rounded LT Pro" panose="020F0503020203050203" pitchFamily="34" charset="0"/>
              </a:rPr>
              <a:t>Should the patient be paid?</a:t>
            </a:r>
          </a:p>
          <a:p>
            <a:pPr marL="320040" indent="-320040">
              <a:lnSpc>
                <a:spcPct val="120000"/>
              </a:lnSpc>
              <a:buSzPct val="100000"/>
              <a:buFont typeface="+mj-lt"/>
              <a:buAutoNum type="arabicPeriod"/>
            </a:pPr>
            <a:r>
              <a:rPr lang="en-US" sz="1400" b="1" dirty="0">
                <a:solidFill>
                  <a:prstClr val="black"/>
                </a:solidFill>
                <a:latin typeface="DIN Next Rounded LT Pro" panose="020F0503020203050203" pitchFamily="34" charset="0"/>
              </a:rPr>
              <a:t>How should patients be paid?  What for?</a:t>
            </a:r>
            <a:endParaRPr lang="en-US" sz="1400" dirty="0">
              <a:solidFill>
                <a:prstClr val="black"/>
              </a:solidFill>
              <a:latin typeface="DIN Next Rounded LT Pro" panose="020F0503020203050203" pitchFamily="34" charset="0"/>
            </a:endParaRPr>
          </a:p>
          <a:p>
            <a:pPr marL="320040" indent="-320040">
              <a:lnSpc>
                <a:spcPct val="120000"/>
              </a:lnSpc>
              <a:buSzPct val="100000"/>
              <a:buFont typeface="+mj-lt"/>
              <a:buAutoNum type="arabicPeriod"/>
            </a:pPr>
            <a:r>
              <a:rPr lang="en-US" sz="1400" dirty="0">
                <a:solidFill>
                  <a:prstClr val="black"/>
                </a:solidFill>
                <a:latin typeface="DIN Next Rounded LT Pro" panose="020F0503020203050203" pitchFamily="34" charset="0"/>
              </a:rPr>
              <a:t>What counts as tissue?</a:t>
            </a:r>
          </a:p>
          <a:p>
            <a:pPr marL="320040" indent="-320040">
              <a:lnSpc>
                <a:spcPct val="120000"/>
              </a:lnSpc>
              <a:buSzPct val="100000"/>
              <a:buFont typeface="+mj-lt"/>
              <a:buAutoNum type="arabicPeriod"/>
            </a:pPr>
            <a:r>
              <a:rPr lang="en-US" sz="1400" dirty="0">
                <a:solidFill>
                  <a:prstClr val="black"/>
                </a:solidFill>
                <a:latin typeface="DIN Next Rounded LT Pro" panose="020F0503020203050203" pitchFamily="34" charset="0"/>
              </a:rPr>
              <a:t>Consent for removal of tissue or other body parts?</a:t>
            </a:r>
          </a:p>
          <a:p>
            <a:pPr marL="320040" indent="-320040">
              <a:lnSpc>
                <a:spcPct val="120000"/>
              </a:lnSpc>
              <a:buSzPct val="100000"/>
              <a:buFont typeface="+mj-lt"/>
              <a:buAutoNum type="arabicPeriod"/>
            </a:pPr>
            <a:r>
              <a:rPr lang="en-US" sz="1400" dirty="0">
                <a:solidFill>
                  <a:prstClr val="black"/>
                </a:solidFill>
                <a:latin typeface="DIN Next Rounded LT Pro" panose="020F0503020203050203" pitchFamily="34" charset="0"/>
              </a:rPr>
              <a:t>How about animals?</a:t>
            </a:r>
          </a:p>
          <a:p>
            <a:pPr marL="320040" indent="-320040">
              <a:lnSpc>
                <a:spcPct val="120000"/>
              </a:lnSpc>
              <a:buSzPct val="100000"/>
              <a:buFont typeface="+mj-lt"/>
              <a:buAutoNum type="arabicPeriod"/>
            </a:pPr>
            <a:r>
              <a:rPr lang="en-US" sz="1400" dirty="0">
                <a:solidFill>
                  <a:prstClr val="black"/>
                </a:solidFill>
                <a:latin typeface="DIN Next Rounded LT Pro" panose="020F0503020203050203" pitchFamily="34" charset="0"/>
              </a:rPr>
              <a:t>Are owners in charge of their pet’s tissue?</a:t>
            </a:r>
          </a:p>
          <a:p>
            <a:pPr marL="320040" indent="-320040">
              <a:lnSpc>
                <a:spcPct val="120000"/>
              </a:lnSpc>
              <a:buSzPct val="100000"/>
              <a:buFont typeface="+mj-lt"/>
              <a:buAutoNum type="arabicPeriod"/>
            </a:pPr>
            <a:r>
              <a:rPr lang="en-US" sz="1400" dirty="0">
                <a:solidFill>
                  <a:prstClr val="black"/>
                </a:solidFill>
                <a:latin typeface="DIN Next Rounded LT Pro" panose="020F0503020203050203" pitchFamily="34" charset="0"/>
              </a:rPr>
              <a:t>Are parents in charge of their kids’ tissue?</a:t>
            </a:r>
          </a:p>
          <a:p>
            <a:pPr marL="320040" indent="-320040">
              <a:lnSpc>
                <a:spcPct val="120000"/>
              </a:lnSpc>
              <a:buSzPct val="100000"/>
              <a:buFont typeface="+mj-lt"/>
              <a:buAutoNum type="arabicPeriod"/>
            </a:pPr>
            <a:r>
              <a:rPr lang="en-US" sz="1400" dirty="0">
                <a:solidFill>
                  <a:prstClr val="black"/>
                </a:solidFill>
                <a:latin typeface="DIN Next Rounded LT Pro" panose="020F0503020203050203" pitchFamily="34" charset="0"/>
              </a:rPr>
              <a:t>Can kids give informed consent?</a:t>
            </a:r>
          </a:p>
          <a:p>
            <a:pPr marL="320040" indent="-320040">
              <a:lnSpc>
                <a:spcPct val="120000"/>
              </a:lnSpc>
              <a:buSzPct val="100000"/>
              <a:buFont typeface="+mj-lt"/>
              <a:buAutoNum type="arabicPeriod"/>
            </a:pPr>
            <a:r>
              <a:rPr lang="en-US" sz="1400" dirty="0">
                <a:solidFill>
                  <a:prstClr val="black"/>
                </a:solidFill>
                <a:latin typeface="DIN Next Rounded LT Pro" panose="020F0503020203050203" pitchFamily="34" charset="0"/>
              </a:rPr>
              <a:t>Do gives give their parents consent?</a:t>
            </a:r>
          </a:p>
          <a:p>
            <a:pPr marL="320040" indent="-320040">
              <a:lnSpc>
                <a:spcPct val="120000"/>
              </a:lnSpc>
              <a:buSzPct val="100000"/>
              <a:buFont typeface="+mj-lt"/>
              <a:buAutoNum type="arabicPeriod"/>
            </a:pPr>
            <a:r>
              <a:rPr lang="en-US" sz="1400" dirty="0">
                <a:solidFill>
                  <a:prstClr val="black"/>
                </a:solidFill>
                <a:latin typeface="DIN Next Rounded LT Pro" panose="020F0503020203050203" pitchFamily="34" charset="0"/>
              </a:rPr>
              <a:t>How about teeth?</a:t>
            </a:r>
          </a:p>
          <a:p>
            <a:pPr marL="320040" indent="-320040">
              <a:lnSpc>
                <a:spcPct val="120000"/>
              </a:lnSpc>
              <a:buSzPct val="100000"/>
              <a:buFont typeface="+mj-lt"/>
              <a:buAutoNum type="arabicPeriod"/>
            </a:pPr>
            <a:r>
              <a:rPr lang="en-US" sz="1400" dirty="0">
                <a:solidFill>
                  <a:prstClr val="black"/>
                </a:solidFill>
                <a:latin typeface="DIN Next Rounded LT Pro" panose="020F0503020203050203" pitchFamily="34" charset="0"/>
              </a:rPr>
              <a:t>Do teeth count as bone donations?</a:t>
            </a:r>
          </a:p>
          <a:p>
            <a:pPr marL="341313" indent="-341313">
              <a:spcBef>
                <a:spcPts val="600"/>
              </a:spcBef>
              <a:buFont typeface="Calibri" charset="0"/>
              <a:buAutoNum type="arabicPeriod"/>
              <a:defRPr/>
            </a:pPr>
            <a:endParaRPr lang="en-US" sz="1400" b="1" dirty="0">
              <a:solidFill>
                <a:prstClr val="black"/>
              </a:solidFill>
              <a:latin typeface="DIN Next Rounded LT Pro" panose="020F0503020203050203" pitchFamily="34" charset="0"/>
              <a:ea typeface="Rockwell" charset="0"/>
              <a:cs typeface="Rockwell" charset="0"/>
            </a:endParaRPr>
          </a:p>
        </p:txBody>
      </p:sp>
      <p:sp>
        <p:nvSpPr>
          <p:cNvPr id="8" name="Rectangle 7"/>
          <p:cNvSpPr/>
          <p:nvPr/>
        </p:nvSpPr>
        <p:spPr>
          <a:xfrm>
            <a:off x="6129131" y="1690688"/>
            <a:ext cx="5300870" cy="4216539"/>
          </a:xfrm>
          <a:prstGeom prst="rect">
            <a:avLst/>
          </a:prstGeom>
        </p:spPr>
        <p:txBody>
          <a:bodyPr wrap="square">
            <a:spAutoFit/>
          </a:bodyPr>
          <a:lstStyle/>
          <a:p>
            <a:pPr marL="274320" indent="-274320">
              <a:lnSpc>
                <a:spcPct val="120000"/>
              </a:lnSpc>
              <a:buSzPct val="100000"/>
              <a:buFont typeface="+mj-lt"/>
              <a:buAutoNum type="arabicPeriod"/>
            </a:pPr>
            <a:r>
              <a:rPr lang="en-US" sz="1600" dirty="0">
                <a:solidFill>
                  <a:prstClr val="black"/>
                </a:solidFill>
                <a:latin typeface="DIN Next Rounded LT Pro" panose="020F0503020203050203" pitchFamily="34" charset="0"/>
              </a:rPr>
              <a:t>What percent of compensation should patients receive?</a:t>
            </a:r>
          </a:p>
          <a:p>
            <a:pPr marL="274320" indent="-274320">
              <a:lnSpc>
                <a:spcPct val="120000"/>
              </a:lnSpc>
              <a:buSzPct val="100000"/>
              <a:buFont typeface="+mj-lt"/>
              <a:buAutoNum type="arabicPeriod"/>
            </a:pPr>
            <a:r>
              <a:rPr lang="en-US" sz="1600" b="1" dirty="0">
                <a:solidFill>
                  <a:prstClr val="black"/>
                </a:solidFill>
                <a:latin typeface="DIN Next Rounded LT Pro" panose="020F0503020203050203" pitchFamily="34" charset="0"/>
              </a:rPr>
              <a:t>How have tissue ownership laws changed over the years?</a:t>
            </a:r>
            <a:endParaRPr lang="en-US" sz="1600" dirty="0">
              <a:solidFill>
                <a:prstClr val="black"/>
              </a:solidFill>
              <a:latin typeface="DIN Next Rounded LT Pro" panose="020F0503020203050203" pitchFamily="34" charset="0"/>
            </a:endParaRPr>
          </a:p>
          <a:p>
            <a:pPr marL="274320" indent="-274320">
              <a:lnSpc>
                <a:spcPct val="120000"/>
              </a:lnSpc>
              <a:buSzPct val="100000"/>
              <a:buFont typeface="+mj-lt"/>
              <a:buAutoNum type="arabicPeriod"/>
            </a:pPr>
            <a:r>
              <a:rPr lang="en-US" sz="1600" dirty="0">
                <a:solidFill>
                  <a:prstClr val="black"/>
                </a:solidFill>
                <a:latin typeface="DIN Next Rounded LT Pro" panose="020F0503020203050203" pitchFamily="34" charset="0"/>
              </a:rPr>
              <a:t>Is there a law?</a:t>
            </a:r>
          </a:p>
          <a:p>
            <a:pPr marL="274320" indent="-274320">
              <a:lnSpc>
                <a:spcPct val="120000"/>
              </a:lnSpc>
              <a:buSzPct val="100000"/>
              <a:buFont typeface="+mj-lt"/>
              <a:buAutoNum type="arabicPeriod"/>
            </a:pPr>
            <a:r>
              <a:rPr lang="en-US" sz="1600" dirty="0">
                <a:solidFill>
                  <a:prstClr val="black"/>
                </a:solidFill>
                <a:latin typeface="DIN Next Rounded LT Pro" panose="020F0503020203050203" pitchFamily="34" charset="0"/>
              </a:rPr>
              <a:t>Do doctors owns the tissue after patients give consent?</a:t>
            </a:r>
          </a:p>
          <a:p>
            <a:pPr marL="274320" indent="-274320">
              <a:lnSpc>
                <a:spcPct val="120000"/>
              </a:lnSpc>
              <a:buSzPct val="100000"/>
              <a:buFont typeface="+mj-lt"/>
              <a:buAutoNum type="arabicPeriod"/>
            </a:pPr>
            <a:r>
              <a:rPr lang="en-US" sz="1600" b="1" dirty="0">
                <a:solidFill>
                  <a:prstClr val="black"/>
                </a:solidFill>
                <a:latin typeface="DIN Next Rounded LT Pro" panose="020F0503020203050203" pitchFamily="34" charset="0"/>
              </a:rPr>
              <a:t>Should patients be able to perform their own research?</a:t>
            </a:r>
            <a:endParaRPr lang="en-US" sz="1600" dirty="0">
              <a:solidFill>
                <a:prstClr val="black"/>
              </a:solidFill>
              <a:latin typeface="DIN Next Rounded LT Pro" panose="020F0503020203050203" pitchFamily="34" charset="0"/>
            </a:endParaRPr>
          </a:p>
          <a:p>
            <a:pPr marL="274320" indent="-274320">
              <a:lnSpc>
                <a:spcPct val="120000"/>
              </a:lnSpc>
              <a:buSzPct val="100000"/>
              <a:buFont typeface="+mj-lt"/>
              <a:buAutoNum type="arabicPeriod"/>
            </a:pPr>
            <a:r>
              <a:rPr lang="en-US" sz="1600" dirty="0">
                <a:solidFill>
                  <a:prstClr val="black"/>
                </a:solidFill>
                <a:latin typeface="DIN Next Rounded LT Pro" panose="020F0503020203050203" pitchFamily="34" charset="0"/>
              </a:rPr>
              <a:t>Do doctors come up with the idea? (A focus)</a:t>
            </a:r>
          </a:p>
          <a:p>
            <a:pPr marL="274320" indent="-274320">
              <a:lnSpc>
                <a:spcPct val="120000"/>
              </a:lnSpc>
              <a:buSzPct val="100000"/>
              <a:buFont typeface="+mj-lt"/>
              <a:buAutoNum type="arabicPeriod"/>
            </a:pPr>
            <a:r>
              <a:rPr lang="en-US" sz="1600" dirty="0">
                <a:solidFill>
                  <a:prstClr val="black"/>
                </a:solidFill>
                <a:latin typeface="DIN Next Rounded LT Pro" panose="020F0503020203050203" pitchFamily="34" charset="0"/>
              </a:rPr>
              <a:t>Do doctors need consent for tissue that doesn't belong to humans?</a:t>
            </a:r>
          </a:p>
          <a:p>
            <a:pPr marL="274320" indent="-274320">
              <a:lnSpc>
                <a:spcPct val="120000"/>
              </a:lnSpc>
              <a:buSzPct val="100000"/>
              <a:buFont typeface="+mj-lt"/>
              <a:buAutoNum type="arabicPeriod"/>
            </a:pPr>
            <a:r>
              <a:rPr lang="en-US" sz="1600" b="1" dirty="0">
                <a:solidFill>
                  <a:prstClr val="black"/>
                </a:solidFill>
                <a:latin typeface="DIN Next Rounded LT Pro" panose="020F0503020203050203" pitchFamily="34" charset="0"/>
              </a:rPr>
              <a:t>Can patients take back consent once they find out what the doctors are doing with their tissue?</a:t>
            </a:r>
            <a:endParaRPr lang="en-US" sz="1600" b="1" dirty="0">
              <a:solidFill>
                <a:prstClr val="black"/>
              </a:solidFill>
              <a:latin typeface="DIN Next Rounded LT Pro" panose="020F0503020203050203" pitchFamily="34" charset="0"/>
              <a:ea typeface="Rockwell" charset="0"/>
              <a:cs typeface="Rockwell" charset="0"/>
            </a:endParaRPr>
          </a:p>
        </p:txBody>
      </p:sp>
    </p:spTree>
    <p:extLst>
      <p:ext uri="{BB962C8B-B14F-4D97-AF65-F5344CB8AC3E}">
        <p14:creationId xmlns:p14="http://schemas.microsoft.com/office/powerpoint/2010/main" val="17467287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10829192" cy="3750909"/>
          </a:xfrm>
        </p:spPr>
        <p:txBody>
          <a:bodyPr>
            <a:noAutofit/>
          </a:bodyPr>
          <a:lstStyle/>
          <a:p>
            <a:pPr fontAlgn="base">
              <a:buFont typeface="Arial" panose="020B0604020202020204" pitchFamily="34" charset="0"/>
              <a:buChar char="•"/>
            </a:pPr>
            <a:r>
              <a:rPr lang="en-US" sz="3200" b="1" dirty="0" smtClean="0">
                <a:solidFill>
                  <a:schemeClr val="tx1">
                    <a:lumMod val="95000"/>
                    <a:lumOff val="5000"/>
                  </a:schemeClr>
                </a:solidFill>
              </a:rPr>
              <a:t>Questions &amp; learning</a:t>
            </a:r>
            <a:endParaRPr lang="en-US" sz="3200" b="1" dirty="0">
              <a:solidFill>
                <a:schemeClr val="tx1">
                  <a:lumMod val="95000"/>
                  <a:lumOff val="5000"/>
                </a:schemeClr>
              </a:solidFill>
            </a:endParaRPr>
          </a:p>
          <a:p>
            <a:pPr fontAlgn="base">
              <a:buFont typeface="Arial" panose="020B0604020202020204" pitchFamily="34" charset="0"/>
              <a:buChar char="•"/>
            </a:pPr>
            <a:r>
              <a:rPr lang="en-US" sz="3200" dirty="0">
                <a:solidFill>
                  <a:schemeClr val="tx1">
                    <a:lumMod val="95000"/>
                    <a:lumOff val="5000"/>
                  </a:schemeClr>
                </a:solidFill>
              </a:rPr>
              <a:t>An experience in the Question Formulation </a:t>
            </a:r>
            <a:r>
              <a:rPr lang="en-US" sz="3200" dirty="0" smtClean="0">
                <a:solidFill>
                  <a:schemeClr val="tx1">
                    <a:lumMod val="95000"/>
                    <a:lumOff val="5000"/>
                  </a:schemeClr>
                </a:solidFill>
              </a:rPr>
              <a:t>Technique (QFT)</a:t>
            </a:r>
            <a:endParaRPr lang="en-US" sz="3200" dirty="0">
              <a:solidFill>
                <a:schemeClr val="tx1">
                  <a:lumMod val="95000"/>
                  <a:lumOff val="5000"/>
                </a:schemeClr>
              </a:solidFill>
            </a:endParaRPr>
          </a:p>
          <a:p>
            <a:pPr fontAlgn="base">
              <a:buFont typeface="Arial" panose="020B0604020202020204" pitchFamily="34" charset="0"/>
              <a:buChar char="•"/>
            </a:pPr>
            <a:r>
              <a:rPr lang="en-US" sz="3200" dirty="0" smtClean="0">
                <a:solidFill>
                  <a:schemeClr val="tx1">
                    <a:lumMod val="95000"/>
                    <a:lumOff val="5000"/>
                  </a:schemeClr>
                </a:solidFill>
              </a:rPr>
              <a:t>Unpacking the QFT</a:t>
            </a:r>
          </a:p>
          <a:p>
            <a:pPr fontAlgn="base">
              <a:buFont typeface="Arial" panose="020B0604020202020204" pitchFamily="34" charset="0"/>
              <a:buChar char="•"/>
            </a:pPr>
            <a:r>
              <a:rPr lang="en-US" sz="3200" dirty="0">
                <a:solidFill>
                  <a:schemeClr val="tx1">
                    <a:lumMod val="95000"/>
                    <a:lumOff val="5000"/>
                  </a:schemeClr>
                </a:solidFill>
              </a:rPr>
              <a:t>Examples of </a:t>
            </a:r>
            <a:r>
              <a:rPr lang="en-US" sz="3200" dirty="0" smtClean="0">
                <a:solidFill>
                  <a:schemeClr val="tx1">
                    <a:lumMod val="95000"/>
                    <a:lumOff val="5000"/>
                  </a:schemeClr>
                </a:solidFill>
              </a:rPr>
              <a:t>the QFT in the classroom</a:t>
            </a:r>
          </a:p>
          <a:p>
            <a:pPr fontAlgn="base">
              <a:buFont typeface="Arial" panose="020B0604020202020204" pitchFamily="34" charset="0"/>
              <a:buChar char="•"/>
            </a:pPr>
            <a:r>
              <a:rPr lang="en-US" sz="3200" dirty="0" smtClean="0">
                <a:solidFill>
                  <a:schemeClr val="tx1">
                    <a:lumMod val="95000"/>
                    <a:lumOff val="5000"/>
                  </a:schemeClr>
                </a:solidFill>
              </a:rPr>
              <a:t>Question formulation in the 21</a:t>
            </a:r>
            <a:r>
              <a:rPr lang="en-US" sz="3200" baseline="30000" dirty="0" smtClean="0">
                <a:solidFill>
                  <a:schemeClr val="tx1">
                    <a:lumMod val="95000"/>
                    <a:lumOff val="5000"/>
                  </a:schemeClr>
                </a:solidFill>
              </a:rPr>
              <a:t>st</a:t>
            </a:r>
            <a:r>
              <a:rPr lang="en-US" sz="3200" dirty="0" smtClean="0">
                <a:solidFill>
                  <a:schemeClr val="tx1">
                    <a:lumMod val="95000"/>
                    <a:lumOff val="5000"/>
                  </a:schemeClr>
                </a:solidFill>
              </a:rPr>
              <a:t> century</a:t>
            </a:r>
          </a:p>
          <a:p>
            <a:pPr fontAlgn="base">
              <a:buFont typeface="Arial" panose="020B0604020202020204" pitchFamily="34" charset="0"/>
              <a:buChar char="•"/>
            </a:pPr>
            <a:r>
              <a:rPr lang="en-US" sz="3200" dirty="0" smtClean="0">
                <a:solidFill>
                  <a:schemeClr val="tx1">
                    <a:lumMod val="95000"/>
                    <a:lumOff val="5000"/>
                  </a:schemeClr>
                </a:solidFill>
              </a:rPr>
              <a:t>Reflection &amp; Q&amp;A</a:t>
            </a:r>
            <a:endParaRPr lang="en-US" sz="3200" dirty="0">
              <a:solidFill>
                <a:schemeClr val="tx1">
                  <a:lumMod val="95000"/>
                  <a:lumOff val="5000"/>
                </a:schemeClr>
              </a:solidFill>
            </a:endParaRPr>
          </a:p>
        </p:txBody>
      </p:sp>
      <p:sp>
        <p:nvSpPr>
          <p:cNvPr id="4" name="Title 3"/>
          <p:cNvSpPr>
            <a:spLocks noGrp="1"/>
          </p:cNvSpPr>
          <p:nvPr>
            <p:ph type="title"/>
          </p:nvPr>
        </p:nvSpPr>
        <p:spPr/>
        <p:txBody>
          <a:bodyPr/>
          <a:lstStyle/>
          <a:p>
            <a:r>
              <a:rPr lang="en-US" dirty="0" smtClean="0"/>
              <a:t>Overview</a:t>
            </a:r>
            <a:endParaRPr lang="en-US" dirty="0"/>
          </a:p>
        </p:txBody>
      </p:sp>
    </p:spTree>
    <p:extLst>
      <p:ext uri="{BB962C8B-B14F-4D97-AF65-F5344CB8AC3E}">
        <p14:creationId xmlns:p14="http://schemas.microsoft.com/office/powerpoint/2010/main" val="17437934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5" name="Content Placeholder 2"/>
          <p:cNvSpPr txBox="1">
            <a:spLocks/>
          </p:cNvSpPr>
          <p:nvPr/>
        </p:nvSpPr>
        <p:spPr>
          <a:xfrm>
            <a:off x="838200" y="1960685"/>
            <a:ext cx="10442331" cy="3851030"/>
          </a:xfrm>
          <a:prstGeom prst="rect">
            <a:avLst/>
          </a:prstGeom>
          <a:extLst/>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defRPr/>
            </a:pPr>
            <a:endParaRPr lang="en-US" sz="1800" dirty="0">
              <a:cs typeface="Rockwell (Body)"/>
            </a:endParaRPr>
          </a:p>
        </p:txBody>
      </p:sp>
      <p:sp>
        <p:nvSpPr>
          <p:cNvPr id="4" name="Content Placeholder 3"/>
          <p:cNvSpPr>
            <a:spLocks noGrp="1"/>
          </p:cNvSpPr>
          <p:nvPr>
            <p:ph idx="1"/>
          </p:nvPr>
        </p:nvSpPr>
        <p:spPr>
          <a:xfrm>
            <a:off x="838200" y="1825625"/>
            <a:ext cx="4850423" cy="4351338"/>
          </a:xfrm>
        </p:spPr>
        <p:txBody>
          <a:bodyPr>
            <a:normAutofit/>
          </a:bodyPr>
          <a:lstStyle/>
          <a:p>
            <a:r>
              <a:rPr lang="en-US" dirty="0"/>
              <a:t>In teams, students researched their priority </a:t>
            </a:r>
            <a:r>
              <a:rPr lang="en-US" dirty="0" smtClean="0"/>
              <a:t>questions</a:t>
            </a:r>
          </a:p>
          <a:p>
            <a:r>
              <a:rPr lang="en-US" dirty="0" smtClean="0"/>
              <a:t>Students </a:t>
            </a:r>
            <a:r>
              <a:rPr lang="en-US" dirty="0"/>
              <a:t>prepared their debate arguments and rebuttals, using </a:t>
            </a:r>
            <a:r>
              <a:rPr lang="en-US" dirty="0" smtClean="0"/>
              <a:t>research</a:t>
            </a:r>
          </a:p>
          <a:p>
            <a:r>
              <a:rPr lang="en-US" dirty="0" smtClean="0"/>
              <a:t>Students </a:t>
            </a:r>
            <a:r>
              <a:rPr lang="en-US" dirty="0"/>
              <a:t>practiced public speaking and rhetorical skills</a:t>
            </a:r>
          </a:p>
          <a:p>
            <a:pPr>
              <a:spcBef>
                <a:spcPts val="1200"/>
              </a:spcBef>
            </a:pPr>
            <a:endParaRPr lang="en-US" dirty="0"/>
          </a:p>
          <a:p>
            <a:endParaRPr lang="en-US"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4351" y="2144888"/>
            <a:ext cx="4280452" cy="3210338"/>
          </a:xfrm>
          <a:prstGeom prst="rect">
            <a:avLst/>
          </a:prstGeom>
        </p:spPr>
      </p:pic>
    </p:spTree>
    <p:extLst>
      <p:ext uri="{BB962C8B-B14F-4D97-AF65-F5344CB8AC3E}">
        <p14:creationId xmlns:p14="http://schemas.microsoft.com/office/powerpoint/2010/main" val="704352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5" name="Content Placeholder 2"/>
          <p:cNvSpPr txBox="1">
            <a:spLocks/>
          </p:cNvSpPr>
          <p:nvPr/>
        </p:nvSpPr>
        <p:spPr>
          <a:xfrm>
            <a:off x="838200" y="1960685"/>
            <a:ext cx="10442331" cy="3851030"/>
          </a:xfrm>
          <a:prstGeom prst="rect">
            <a:avLst/>
          </a:prstGeom>
          <a:extLst/>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None/>
              <a:defRPr/>
            </a:pPr>
            <a:endParaRPr lang="en-US" sz="1800" dirty="0">
              <a:cs typeface="Rockwell (Body)"/>
            </a:endParaRPr>
          </a:p>
        </p:txBody>
      </p:sp>
      <p:sp>
        <p:nvSpPr>
          <p:cNvPr id="4" name="Content Placeholder 3"/>
          <p:cNvSpPr>
            <a:spLocks noGrp="1"/>
          </p:cNvSpPr>
          <p:nvPr>
            <p:ph idx="1"/>
          </p:nvPr>
        </p:nvSpPr>
        <p:spPr>
          <a:xfrm>
            <a:off x="838200" y="1825625"/>
            <a:ext cx="4850423" cy="4351338"/>
          </a:xfrm>
        </p:spPr>
        <p:txBody>
          <a:bodyPr>
            <a:normAutofit/>
          </a:bodyPr>
          <a:lstStyle/>
          <a:p>
            <a:r>
              <a:rPr lang="en-US" dirty="0" smtClean="0"/>
              <a:t>The </a:t>
            </a:r>
            <a:r>
              <a:rPr lang="en-US" dirty="0"/>
              <a:t>3 Judges: administrators, teachers and a former </a:t>
            </a:r>
            <a:r>
              <a:rPr lang="en-US" dirty="0" smtClean="0"/>
              <a:t>student</a:t>
            </a:r>
          </a:p>
          <a:p>
            <a:r>
              <a:rPr lang="en-US" dirty="0" smtClean="0"/>
              <a:t>The </a:t>
            </a:r>
            <a:r>
              <a:rPr lang="en-US" dirty="0"/>
              <a:t>Audience: students, parents, teachers, school &amp; district leaders</a:t>
            </a:r>
          </a:p>
          <a:p>
            <a:pPr>
              <a:spcBef>
                <a:spcPts val="1200"/>
              </a:spcBef>
            </a:pPr>
            <a:endParaRPr lang="en-US" dirty="0"/>
          </a:p>
          <a:p>
            <a:endParaRPr lang="en-US" dirty="0"/>
          </a:p>
        </p:txBody>
      </p:sp>
      <p:pic>
        <p:nvPicPr>
          <p:cNvPr id="6"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510010" y="2340764"/>
            <a:ext cx="3949133" cy="2918856"/>
          </a:xfrm>
          <a:prstGeom prst="rect">
            <a:avLst/>
          </a:prstGeom>
        </p:spPr>
      </p:pic>
    </p:spTree>
    <p:extLst>
      <p:ext uri="{BB962C8B-B14F-4D97-AF65-F5344CB8AC3E}">
        <p14:creationId xmlns:p14="http://schemas.microsoft.com/office/powerpoint/2010/main" val="29734261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6" name="Title 1"/>
          <p:cNvSpPr>
            <a:spLocks noGrp="1"/>
          </p:cNvSpPr>
          <p:nvPr>
            <p:ph type="title"/>
          </p:nvPr>
        </p:nvSpPr>
        <p:spPr>
          <a:xfrm>
            <a:off x="838200" y="365125"/>
            <a:ext cx="11277600" cy="1325563"/>
          </a:xfrm>
        </p:spPr>
        <p:txBody>
          <a:bodyPr>
            <a:normAutofit/>
          </a:bodyPr>
          <a:lstStyle/>
          <a:p>
            <a:r>
              <a:rPr lang="en-US" sz="4200" dirty="0" smtClean="0"/>
              <a:t>Classroom Example: College English</a:t>
            </a:r>
            <a:endParaRPr lang="en-US" sz="4200" dirty="0"/>
          </a:p>
        </p:txBody>
      </p:sp>
      <p:sp>
        <p:nvSpPr>
          <p:cNvPr id="7" name="Content Placeholder 2"/>
          <p:cNvSpPr txBox="1">
            <a:spLocks/>
          </p:cNvSpPr>
          <p:nvPr/>
        </p:nvSpPr>
        <p:spPr>
          <a:xfrm>
            <a:off x="838200" y="1981201"/>
            <a:ext cx="10442331" cy="4144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altLang="en-US" sz="3000" dirty="0" smtClean="0"/>
              <a:t>Tina </a:t>
            </a:r>
            <a:r>
              <a:rPr lang="en-US" altLang="en-US" sz="3000" dirty="0" err="1" smtClean="0"/>
              <a:t>Romanelli</a:t>
            </a:r>
            <a:r>
              <a:rPr lang="en-US" altLang="en-US" sz="3000" dirty="0" smtClean="0"/>
              <a:t>, PhD, Raleigh North Carolina</a:t>
            </a:r>
          </a:p>
          <a:p>
            <a:pPr marL="0" indent="0">
              <a:buFont typeface="Arial"/>
              <a:buNone/>
            </a:pPr>
            <a:r>
              <a:rPr lang="en-US" altLang="en-US" sz="3000" dirty="0" smtClean="0"/>
              <a:t>Purpose: To foster a more democratic classroom environment</a:t>
            </a:r>
            <a:endParaRPr lang="en-US" altLang="en-US" sz="3000" dirty="0"/>
          </a:p>
        </p:txBody>
      </p:sp>
    </p:spTree>
    <p:extLst>
      <p:ext uri="{BB962C8B-B14F-4D97-AF65-F5344CB8AC3E}">
        <p14:creationId xmlns:p14="http://schemas.microsoft.com/office/powerpoint/2010/main" val="16957789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smtClean="0"/>
              <a:t>Emerging Findings on Our Research</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2371640"/>
            <a:ext cx="2044911" cy="2044911"/>
          </a:xfrm>
          <a:prstGeom prst="rect">
            <a:avLst/>
          </a:prstGeom>
        </p:spPr>
      </p:pic>
    </p:spTree>
    <p:extLst>
      <p:ext uri="{BB962C8B-B14F-4D97-AF65-F5344CB8AC3E}">
        <p14:creationId xmlns:p14="http://schemas.microsoft.com/office/powerpoint/2010/main" val="6957592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9" name="Shape 489"/>
          <p:cNvSpPr txBox="1">
            <a:spLocks noGrp="1"/>
          </p:cNvSpPr>
          <p:nvPr>
            <p:ph type="body" idx="1"/>
          </p:nvPr>
        </p:nvSpPr>
        <p:spPr>
          <a:xfrm>
            <a:off x="838200" y="2067465"/>
            <a:ext cx="10314709" cy="4145100"/>
          </a:xfrm>
          <a:prstGeom prst="rect">
            <a:avLst/>
          </a:prstGeom>
          <a:noFill/>
          <a:ln>
            <a:noFill/>
          </a:ln>
        </p:spPr>
        <p:txBody>
          <a:bodyPr vert="horz" lIns="91425" tIns="45700" rIns="91425" bIns="45700" rtlCol="0" anchor="t" anchorCtr="0">
            <a:noAutofit/>
          </a:bodyPr>
          <a:lstStyle/>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Questions are more important than facts.</a:t>
            </a:r>
          </a:p>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Answers or facts are temporary; data, hypotheses (models) are provisional.</a:t>
            </a:r>
          </a:p>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Failure happens… a lot.</a:t>
            </a:r>
          </a:p>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Patience is a requirement; there is no substitute for time.</a:t>
            </a:r>
          </a:p>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Occasionally you get lucky—hopefully you recognize it.</a:t>
            </a:r>
          </a:p>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Things don’t happen in the linear or narrative way that you read about in papers or textbooks.</a:t>
            </a:r>
          </a:p>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The smooth “Arc of Discovery” is a myth; science stumbles along.</a:t>
            </a:r>
          </a:p>
          <a:p>
            <a:pPr marL="460375" indent="-457200">
              <a:lnSpc>
                <a:spcPct val="100000"/>
              </a:lnSpc>
              <a:spcBef>
                <a:spcPts val="0"/>
              </a:spcBef>
              <a:buClr>
                <a:srgbClr val="76A5AF"/>
              </a:buClr>
              <a:buSzPct val="73333"/>
            </a:pPr>
            <a:r>
              <a:rPr lang="en-US" sz="2400" dirty="0" smtClean="0">
                <a:solidFill>
                  <a:schemeClr val="dk1"/>
                </a:solidFill>
                <a:ea typeface="Rockwell" charset="0"/>
                <a:cs typeface="Rockwell" charset="0"/>
                <a:sym typeface="Rokkitt"/>
              </a:rPr>
              <a:t>If there is free food, get there early.</a:t>
            </a:r>
          </a:p>
          <a:p>
            <a:pPr>
              <a:spcBef>
                <a:spcPts val="2000"/>
              </a:spcBef>
              <a:buClr>
                <a:schemeClr val="accent1"/>
              </a:buClr>
              <a:buSzPct val="75000"/>
              <a:buNone/>
            </a:pPr>
            <a:endParaRPr sz="2400" dirty="0">
              <a:solidFill>
                <a:schemeClr val="dk1"/>
              </a:solidFill>
              <a:ea typeface="Rokkitt"/>
              <a:cs typeface="Rokkitt"/>
              <a:sym typeface="Rokkitt"/>
            </a:endParaRPr>
          </a:p>
        </p:txBody>
      </p:sp>
      <p:sp>
        <p:nvSpPr>
          <p:cNvPr id="2" name="Title 1"/>
          <p:cNvSpPr>
            <a:spLocks noGrp="1"/>
          </p:cNvSpPr>
          <p:nvPr>
            <p:ph type="title"/>
          </p:nvPr>
        </p:nvSpPr>
        <p:spPr/>
        <p:txBody>
          <a:bodyPr>
            <a:noAutofit/>
          </a:bodyPr>
          <a:lstStyle/>
          <a:p>
            <a:pPr marL="3175">
              <a:lnSpc>
                <a:spcPct val="100000"/>
              </a:lnSpc>
              <a:spcBef>
                <a:spcPts val="0"/>
              </a:spcBef>
              <a:buClr>
                <a:srgbClr val="76A5AF"/>
              </a:buClr>
              <a:buSzPct val="73333"/>
            </a:pPr>
            <a:r>
              <a:rPr lang="en-US" dirty="0" smtClean="0">
                <a:ea typeface="Rockwell" charset="0"/>
                <a:cs typeface="Rockwell" charset="0"/>
                <a:sym typeface="Rokkitt"/>
              </a:rPr>
              <a:t>A List of Things Stuart </a:t>
            </a:r>
            <a:r>
              <a:rPr lang="en-US" dirty="0" err="1" smtClean="0">
                <a:ea typeface="Rockwell" charset="0"/>
                <a:cs typeface="Rockwell" charset="0"/>
                <a:sym typeface="Rokkitt"/>
              </a:rPr>
              <a:t>Firestein</a:t>
            </a:r>
            <a:r>
              <a:rPr lang="en-US" dirty="0" smtClean="0">
                <a:ea typeface="Rockwell" charset="0"/>
                <a:cs typeface="Rockwell" charset="0"/>
                <a:sym typeface="Rokkitt"/>
              </a:rPr>
              <a:t> </a:t>
            </a:r>
            <a:br>
              <a:rPr lang="en-US" dirty="0" smtClean="0">
                <a:ea typeface="Rockwell" charset="0"/>
                <a:cs typeface="Rockwell" charset="0"/>
                <a:sym typeface="Rokkitt"/>
              </a:rPr>
            </a:br>
            <a:r>
              <a:rPr lang="en-US" dirty="0" smtClean="0">
                <a:ea typeface="Rockwell" charset="0"/>
                <a:cs typeface="Rockwell" charset="0"/>
                <a:sym typeface="Rokkitt"/>
              </a:rPr>
              <a:t>Learned </a:t>
            </a:r>
            <a:r>
              <a:rPr lang="en-US" dirty="0">
                <a:ea typeface="Rockwell" charset="0"/>
                <a:cs typeface="Rockwell" charset="0"/>
                <a:sym typeface="Rokkitt"/>
              </a:rPr>
              <a:t>in </a:t>
            </a:r>
            <a:r>
              <a:rPr lang="en-US" dirty="0" smtClean="0">
                <a:ea typeface="Rockwell" charset="0"/>
                <a:cs typeface="Rockwell" charset="0"/>
                <a:sym typeface="Rokkitt"/>
              </a:rPr>
              <a:t>Graduate School</a:t>
            </a:r>
            <a:endParaRPr lang="en-US" dirty="0">
              <a:ea typeface="Rockwell" charset="0"/>
              <a:cs typeface="Rockwell" charset="0"/>
              <a:sym typeface="Rokkitt"/>
            </a:endParaRPr>
          </a:p>
        </p:txBody>
      </p:sp>
    </p:spTree>
    <p:extLst>
      <p:ext uri="{BB962C8B-B14F-4D97-AF65-F5344CB8AC3E}">
        <p14:creationId xmlns:p14="http://schemas.microsoft.com/office/powerpoint/2010/main" val="21672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on the Research</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a:t>Students from Brandeis </a:t>
            </a:r>
            <a:r>
              <a:rPr lang="en-US" sz="2400" dirty="0" smtClean="0"/>
              <a:t>University, </a:t>
            </a:r>
            <a:r>
              <a:rPr lang="en-US" sz="2400" dirty="0"/>
              <a:t>University Massachusetts, </a:t>
            </a:r>
            <a:r>
              <a:rPr lang="en-US" sz="2400" dirty="0" smtClean="0"/>
              <a:t>Lowell, </a:t>
            </a:r>
            <a:r>
              <a:rPr lang="en-US" sz="2400" dirty="0"/>
              <a:t>and Northeastern University </a:t>
            </a:r>
            <a:r>
              <a:rPr lang="en-US" sz="2400" dirty="0" smtClean="0"/>
              <a:t>participated </a:t>
            </a:r>
            <a:r>
              <a:rPr lang="en-US" sz="2400" dirty="0"/>
              <a:t>in a voluntary, hour-long experience in the Question Formulation Technique (QFT) for research. A questionnaire was administered before and after the hour-long experience to investigate changes in students’ self-reported perceptions and beliefs on question formulation.</a:t>
            </a:r>
          </a:p>
          <a:p>
            <a:pPr marL="0" indent="0">
              <a:buNone/>
            </a:pPr>
            <a:endParaRPr lang="en-US" sz="2400" dirty="0"/>
          </a:p>
          <a:p>
            <a:pPr marL="0" indent="0">
              <a:buNone/>
            </a:pPr>
            <a:r>
              <a:rPr lang="en-US" sz="2400" dirty="0"/>
              <a:t>Paired-sample two-tailed t-tests were conducted to compare doctoral students’ agreement that they have strategies to support their question formulation skills, beliefs on question formulation behavior, and confidence in question formulation before and after going through an hour-long QFT for research experience. </a:t>
            </a:r>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181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Agreement on having strategies</a:t>
            </a:r>
          </a:p>
        </p:txBody>
      </p:sp>
      <p:sp>
        <p:nvSpPr>
          <p:cNvPr id="3" name="Content Placeholder 2"/>
          <p:cNvSpPr>
            <a:spLocks noGrp="1"/>
          </p:cNvSpPr>
          <p:nvPr>
            <p:ph idx="1"/>
          </p:nvPr>
        </p:nvSpPr>
        <p:spPr>
          <a:xfrm>
            <a:off x="838200" y="1825625"/>
            <a:ext cx="10515600" cy="4021260"/>
          </a:xfrm>
        </p:spPr>
        <p:txBody>
          <a:bodyPr>
            <a:normAutofit/>
          </a:bodyPr>
          <a:lstStyle/>
          <a:p>
            <a:pPr marL="0" indent="0">
              <a:buNone/>
            </a:pPr>
            <a:r>
              <a:rPr lang="en-US" dirty="0"/>
              <a:t>In considering what research questions…</a:t>
            </a:r>
          </a:p>
          <a:p>
            <a:r>
              <a:rPr lang="en-US" dirty="0"/>
              <a:t>to pursue, I have specific strategies that allow me to generate good questions.***</a:t>
            </a:r>
          </a:p>
          <a:p>
            <a:r>
              <a:rPr lang="en-US" dirty="0"/>
              <a:t>to investigate, I have specific strategies that allow me to prioritize which questions are the best to pursue</a:t>
            </a:r>
            <a:r>
              <a:rPr lang="en-US" dirty="0" smtClean="0"/>
              <a:t>.***</a:t>
            </a:r>
          </a:p>
          <a:p>
            <a:endParaRPr lang="en-US" dirty="0"/>
          </a:p>
          <a:p>
            <a:endParaRPr lang="en-US" dirty="0" smtClean="0"/>
          </a:p>
          <a:p>
            <a:pPr marL="0" indent="0">
              <a:buNone/>
            </a:pPr>
            <a:endParaRPr lang="en-US" sz="1400" dirty="0" smtClean="0"/>
          </a:p>
          <a:p>
            <a:pPr marL="0" indent="0">
              <a:buNone/>
            </a:pPr>
            <a:r>
              <a:rPr lang="en-US" sz="1400" dirty="0" smtClean="0"/>
              <a:t>***</a:t>
            </a:r>
            <a:r>
              <a:rPr lang="en-US" sz="1400" dirty="0"/>
              <a:t>p &lt; .001</a:t>
            </a:r>
          </a:p>
          <a:p>
            <a:pPr marL="0" indent="0">
              <a:buNone/>
            </a:pPr>
            <a:endParaRPr lang="en-US"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4130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In considering what research questions to pursue, I have specific strategies that allow me to generate good questions. </a:t>
            </a:r>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043604" y="1690689"/>
            <a:ext cx="6104792" cy="4145192"/>
          </a:xfrm>
          <a:prstGeom prst="rect">
            <a:avLst/>
          </a:prstGeom>
          <a:noFill/>
          <a:ln>
            <a:noFill/>
          </a:ln>
        </p:spPr>
      </p:pic>
    </p:spTree>
    <p:extLst>
      <p:ext uri="{BB962C8B-B14F-4D97-AF65-F5344CB8AC3E}">
        <p14:creationId xmlns:p14="http://schemas.microsoft.com/office/powerpoint/2010/main" val="2237386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1077" cy="1325563"/>
          </a:xfrm>
        </p:spPr>
        <p:txBody>
          <a:bodyPr>
            <a:normAutofit/>
          </a:bodyPr>
          <a:lstStyle/>
          <a:p>
            <a:r>
              <a:rPr lang="en-US" dirty="0"/>
              <a:t>Beliefs about question formulation behavior</a:t>
            </a:r>
          </a:p>
        </p:txBody>
      </p:sp>
      <p:sp>
        <p:nvSpPr>
          <p:cNvPr id="3" name="Content Placeholder 2"/>
          <p:cNvSpPr>
            <a:spLocks noGrp="1"/>
          </p:cNvSpPr>
          <p:nvPr>
            <p:ph idx="1"/>
          </p:nvPr>
        </p:nvSpPr>
        <p:spPr>
          <a:xfrm>
            <a:off x="838200" y="1825625"/>
            <a:ext cx="10515600" cy="3986090"/>
          </a:xfrm>
        </p:spPr>
        <p:txBody>
          <a:bodyPr>
            <a:normAutofit lnSpcReduction="10000"/>
          </a:bodyPr>
          <a:lstStyle/>
          <a:p>
            <a:r>
              <a:rPr lang="en-US" dirty="0"/>
              <a:t>Once I have a set of questions before me, I believe that it is worthwhile to take the time to revise and improve them.***</a:t>
            </a:r>
          </a:p>
          <a:p>
            <a:r>
              <a:rPr lang="en-US" dirty="0"/>
              <a:t>I am able to efficiently formulate research questions</a:t>
            </a:r>
            <a:r>
              <a:rPr lang="en-US" dirty="0" smtClean="0"/>
              <a:t>.***</a:t>
            </a:r>
          </a:p>
          <a:p>
            <a:endParaRPr lang="en-US" dirty="0"/>
          </a:p>
          <a:p>
            <a:endParaRPr lang="en-US" dirty="0" smtClean="0"/>
          </a:p>
          <a:p>
            <a:endParaRPr lang="en-US" dirty="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r>
              <a:rPr lang="en-US" sz="1400" dirty="0" smtClean="0"/>
              <a:t>***</a:t>
            </a:r>
            <a:r>
              <a:rPr lang="en-US" sz="1400" dirty="0"/>
              <a:t>p &lt; .</a:t>
            </a:r>
            <a:r>
              <a:rPr lang="en-US" sz="1400" dirty="0" smtClean="0"/>
              <a:t>001</a:t>
            </a:r>
          </a:p>
          <a:p>
            <a:pPr marL="0" indent="0">
              <a:buNone/>
            </a:pPr>
            <a:endParaRPr lang="en-US"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048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I am </a:t>
            </a:r>
            <a:r>
              <a:rPr lang="en-US" sz="2800" dirty="0" smtClean="0"/>
              <a:t>able to efficiently formulate research questions.</a:t>
            </a:r>
            <a:endParaRPr lang="en-US" sz="2800"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302977" y="1690688"/>
            <a:ext cx="5586046" cy="4147343"/>
          </a:xfrm>
          <a:prstGeom prst="rect">
            <a:avLst/>
          </a:prstGeom>
          <a:noFill/>
          <a:ln>
            <a:noFill/>
          </a:ln>
        </p:spPr>
      </p:pic>
    </p:spTree>
    <p:extLst>
      <p:ext uri="{BB962C8B-B14F-4D97-AF65-F5344CB8AC3E}">
        <p14:creationId xmlns:p14="http://schemas.microsoft.com/office/powerpoint/2010/main" val="31273337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smtClean="0"/>
              <a:t>Questions &amp; Learning</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21252411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 question formulation skills</a:t>
            </a:r>
          </a:p>
        </p:txBody>
      </p:sp>
      <p:sp>
        <p:nvSpPr>
          <p:cNvPr id="3" name="Content Placeholder 2"/>
          <p:cNvSpPr>
            <a:spLocks noGrp="1"/>
          </p:cNvSpPr>
          <p:nvPr>
            <p:ph idx="1"/>
          </p:nvPr>
        </p:nvSpPr>
        <p:spPr>
          <a:xfrm>
            <a:off x="838200" y="1825625"/>
            <a:ext cx="10515600" cy="3986090"/>
          </a:xfrm>
        </p:spPr>
        <p:txBody>
          <a:bodyPr>
            <a:normAutofit fontScale="92500"/>
          </a:bodyPr>
          <a:lstStyle/>
          <a:p>
            <a:r>
              <a:rPr lang="en-US" dirty="0"/>
              <a:t>I am confident in my ability to formulate quality research questions.***</a:t>
            </a:r>
          </a:p>
          <a:p>
            <a:r>
              <a:rPr lang="en-US" dirty="0"/>
              <a:t>In developing research questions, I believe that my skills are at a high level.***</a:t>
            </a:r>
          </a:p>
          <a:p>
            <a:r>
              <a:rPr lang="en-US" dirty="0"/>
              <a:t>It is easy to formulate quality research questions.***</a:t>
            </a:r>
          </a:p>
          <a:p>
            <a:endParaRPr lang="en-US" dirty="0"/>
          </a:p>
          <a:p>
            <a:pPr marL="0" indent="0">
              <a:buNone/>
            </a:pPr>
            <a:endParaRPr lang="en-US" sz="2000" dirty="0"/>
          </a:p>
          <a:p>
            <a:pPr marL="0" indent="0">
              <a:buNone/>
            </a:pPr>
            <a:endParaRPr lang="en-US" sz="2000" dirty="0"/>
          </a:p>
          <a:p>
            <a:pPr marL="0" indent="0">
              <a:buNone/>
            </a:pPr>
            <a:endParaRPr lang="en-US" sz="1800" dirty="0"/>
          </a:p>
          <a:p>
            <a:pPr marL="0" indent="0">
              <a:buNone/>
            </a:pPr>
            <a:endParaRPr lang="en-US" sz="1100" dirty="0"/>
          </a:p>
          <a:p>
            <a:pPr marL="0" indent="0">
              <a:buNone/>
            </a:pPr>
            <a:r>
              <a:rPr lang="en-US" sz="1100" dirty="0"/>
              <a:t>***p &lt; .001</a:t>
            </a:r>
          </a:p>
          <a:p>
            <a:pPr marL="0" indent="0">
              <a:buNone/>
            </a:pPr>
            <a:endParaRPr lang="en-US"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9560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29192" cy="1325563"/>
          </a:xfrm>
        </p:spPr>
        <p:txBody>
          <a:bodyPr>
            <a:normAutofit/>
          </a:bodyPr>
          <a:lstStyle/>
          <a:p>
            <a:r>
              <a:rPr lang="en-US" sz="2800" dirty="0"/>
              <a:t>I am confident in my ability to formulate quality research questions.</a:t>
            </a:r>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151316" y="1690688"/>
            <a:ext cx="5943600" cy="4127500"/>
          </a:xfrm>
          <a:prstGeom prst="rect">
            <a:avLst/>
          </a:prstGeom>
          <a:noFill/>
          <a:ln>
            <a:noFill/>
          </a:ln>
        </p:spPr>
      </p:pic>
    </p:spTree>
    <p:extLst>
      <p:ext uri="{BB962C8B-B14F-4D97-AF65-F5344CB8AC3E}">
        <p14:creationId xmlns:p14="http://schemas.microsoft.com/office/powerpoint/2010/main" val="27337472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did you notice about </a:t>
            </a:r>
            <a:br>
              <a:rPr lang="en-US" dirty="0" smtClean="0"/>
            </a:br>
            <a:r>
              <a:rPr lang="en-US" dirty="0" smtClean="0"/>
              <a:t>the quality of your questions?</a:t>
            </a:r>
            <a:endParaRPr lang="en-US" dirty="0"/>
          </a:p>
        </p:txBody>
      </p:sp>
      <p:sp>
        <p:nvSpPr>
          <p:cNvPr id="3" name="Content Placeholder 2"/>
          <p:cNvSpPr>
            <a:spLocks noGrp="1"/>
          </p:cNvSpPr>
          <p:nvPr>
            <p:ph idx="1"/>
          </p:nvPr>
        </p:nvSpPr>
        <p:spPr>
          <a:xfrm>
            <a:off x="838200" y="1825625"/>
            <a:ext cx="10515600" cy="3986090"/>
          </a:xfrm>
        </p:spPr>
        <p:txBody>
          <a:bodyPr>
            <a:normAutofit fontScale="85000" lnSpcReduction="20000"/>
          </a:bodyPr>
          <a:lstStyle/>
          <a:p>
            <a:pPr marL="0" indent="0">
              <a:lnSpc>
                <a:spcPct val="110000"/>
              </a:lnSpc>
              <a:spcBef>
                <a:spcPts val="0"/>
              </a:spcBef>
              <a:buNone/>
            </a:pPr>
            <a:r>
              <a:rPr lang="en-US" dirty="0"/>
              <a:t>“Improved the quality, testability, and impact.”</a:t>
            </a:r>
          </a:p>
          <a:p>
            <a:pPr marL="0" indent="0">
              <a:lnSpc>
                <a:spcPct val="110000"/>
              </a:lnSpc>
              <a:spcBef>
                <a:spcPts val="0"/>
              </a:spcBef>
              <a:buNone/>
            </a:pPr>
            <a:endParaRPr lang="en-US" dirty="0"/>
          </a:p>
          <a:p>
            <a:pPr marL="0" indent="0">
              <a:lnSpc>
                <a:spcPct val="110000"/>
              </a:lnSpc>
              <a:spcBef>
                <a:spcPts val="0"/>
              </a:spcBef>
              <a:buNone/>
            </a:pPr>
            <a:r>
              <a:rPr lang="en-US" dirty="0"/>
              <a:t>“Improved the quality and the quantity [of my questions.]”</a:t>
            </a:r>
          </a:p>
          <a:p>
            <a:pPr marL="0" indent="0">
              <a:lnSpc>
                <a:spcPct val="110000"/>
              </a:lnSpc>
              <a:spcBef>
                <a:spcPts val="0"/>
              </a:spcBef>
              <a:buNone/>
            </a:pPr>
            <a:endParaRPr lang="en-US" dirty="0"/>
          </a:p>
          <a:p>
            <a:pPr marL="0" indent="0">
              <a:lnSpc>
                <a:spcPct val="110000"/>
              </a:lnSpc>
              <a:spcBef>
                <a:spcPts val="0"/>
              </a:spcBef>
              <a:buNone/>
            </a:pPr>
            <a:r>
              <a:rPr lang="en-US" dirty="0"/>
              <a:t>“It made them more specific and allowed me to pick the best from among several similar questions.”</a:t>
            </a:r>
          </a:p>
          <a:p>
            <a:pPr marL="0" indent="0">
              <a:lnSpc>
                <a:spcPct val="110000"/>
              </a:lnSpc>
              <a:spcBef>
                <a:spcPts val="0"/>
              </a:spcBef>
              <a:buNone/>
            </a:pPr>
            <a:endParaRPr lang="en-US" dirty="0"/>
          </a:p>
          <a:p>
            <a:pPr marL="0" indent="0">
              <a:lnSpc>
                <a:spcPct val="110000"/>
              </a:lnSpc>
              <a:spcBef>
                <a:spcPts val="0"/>
              </a:spcBef>
              <a:buNone/>
            </a:pPr>
            <a:r>
              <a:rPr lang="en-US" dirty="0"/>
              <a:t>“Reworking my questions made my questions better and more complex.”</a:t>
            </a:r>
          </a:p>
          <a:p>
            <a:pPr marL="0" indent="0">
              <a:lnSpc>
                <a:spcPct val="110000"/>
              </a:lnSpc>
              <a:spcBef>
                <a:spcPts val="0"/>
              </a:spcBef>
              <a:buNone/>
            </a:pPr>
            <a:endParaRPr lang="en-US" dirty="0"/>
          </a:p>
          <a:p>
            <a:pPr marL="0" indent="0">
              <a:lnSpc>
                <a:spcPct val="110000"/>
              </a:lnSpc>
              <a:spcBef>
                <a:spcPts val="0"/>
              </a:spcBef>
              <a:buNone/>
            </a:pPr>
            <a:r>
              <a:rPr lang="en-US" dirty="0"/>
              <a:t>“Improved the quality of the question but more importantly led to new questions.”</a:t>
            </a:r>
          </a:p>
          <a:p>
            <a:pPr marL="0" indent="0">
              <a:buNone/>
            </a:pPr>
            <a:endParaRPr lang="en-US" dirty="0"/>
          </a:p>
        </p:txBody>
      </p:sp>
      <p:cxnSp>
        <p:nvCxnSpPr>
          <p:cNvPr id="4" name="Straight Connector 3"/>
          <p:cNvCxnSpPr/>
          <p:nvPr/>
        </p:nvCxnSpPr>
        <p:spPr>
          <a:xfrm>
            <a:off x="810477" y="1552073"/>
            <a:ext cx="106252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7586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60563"/>
            <a:ext cx="10515600" cy="4737100"/>
          </a:xfrm>
        </p:spPr>
        <p:txBody>
          <a:bodyPr/>
          <a:lstStyle/>
          <a:p>
            <a:r>
              <a:rPr lang="en-US" altLang="en-US" sz="2600" dirty="0" smtClean="0"/>
              <a:t>94.8</a:t>
            </a:r>
            <a:r>
              <a:rPr lang="en-US" altLang="en-US" sz="2600" dirty="0"/>
              <a:t>% of doctoral students believe the QFT for research helped them generate quality research questions. (n = 77)</a:t>
            </a:r>
          </a:p>
          <a:p>
            <a:pPr marL="0" indent="0">
              <a:buNone/>
            </a:pPr>
            <a:endParaRPr lang="en-US" altLang="en-US" sz="2600" dirty="0"/>
          </a:p>
          <a:p>
            <a:r>
              <a:rPr lang="en-US" altLang="en-US" sz="2600" dirty="0" smtClean="0"/>
              <a:t>96.1</a:t>
            </a:r>
            <a:r>
              <a:rPr lang="en-US" altLang="en-US" sz="2600" dirty="0"/>
              <a:t>% of doctoral students reported that they plan to use this process in the future. (n = 77)</a:t>
            </a:r>
          </a:p>
          <a:p>
            <a:pPr marL="0" indent="0">
              <a:buNone/>
            </a:pPr>
            <a:endParaRPr lang="en-US" altLang="en-US" sz="2600" b="1" dirty="0"/>
          </a:p>
        </p:txBody>
      </p:sp>
      <p:sp>
        <p:nvSpPr>
          <p:cNvPr id="2" name="Title 1"/>
          <p:cNvSpPr>
            <a:spLocks noGrp="1"/>
          </p:cNvSpPr>
          <p:nvPr>
            <p:ph type="title"/>
          </p:nvPr>
        </p:nvSpPr>
        <p:spPr/>
        <p:txBody>
          <a:bodyPr/>
          <a:lstStyle/>
          <a:p>
            <a:r>
              <a:rPr lang="en-US" altLang="en-US" dirty="0" smtClean="0"/>
              <a:t>Other Results</a:t>
            </a:r>
            <a:endParaRPr lang="en-US" dirty="0"/>
          </a:p>
        </p:txBody>
      </p:sp>
    </p:spTree>
    <p:extLst>
      <p:ext uri="{BB962C8B-B14F-4D97-AF65-F5344CB8AC3E}">
        <p14:creationId xmlns:p14="http://schemas.microsoft.com/office/powerpoint/2010/main" val="6651251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3200" dirty="0" smtClean="0"/>
              <a:t>Question Formulation in the 21</a:t>
            </a:r>
            <a:r>
              <a:rPr lang="en-US" sz="3200" baseline="30000" dirty="0" smtClean="0"/>
              <a:t>st</a:t>
            </a:r>
            <a:r>
              <a:rPr lang="en-US" sz="3200" dirty="0" smtClean="0"/>
              <a:t> Century</a:t>
            </a:r>
            <a:endParaRPr lang="en-US" sz="32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pic>
        <p:nvPicPr>
          <p:cNvPr id="5" name="Picture 5">
            <a:extLst>
              <a:ext uri="{FF2B5EF4-FFF2-40B4-BE49-F238E27FC236}">
                <a16:creationId xmlns:a16="http://schemas.microsoft.com/office/drawing/2014/main" id="{A1514994-CFC1-7B4C-A2F7-AE99A30EE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228600"/>
            <a:ext cx="4188558" cy="4188558"/>
          </a:xfrm>
          <a:prstGeom prst="rect">
            <a:avLst/>
          </a:prstGeom>
        </p:spPr>
      </p:pic>
    </p:spTree>
    <p:extLst>
      <p:ext uri="{BB962C8B-B14F-4D97-AF65-F5344CB8AC3E}">
        <p14:creationId xmlns:p14="http://schemas.microsoft.com/office/powerpoint/2010/main" val="3816091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2928257" y="1760977"/>
            <a:ext cx="2462337" cy="3741860"/>
          </a:xfrm>
        </p:spPr>
      </p:pic>
      <p:sp>
        <p:nvSpPr>
          <p:cNvPr id="5" name="Text Placeholder 4"/>
          <p:cNvSpPr>
            <a:spLocks noGrp="1"/>
          </p:cNvSpPr>
          <p:nvPr>
            <p:ph type="body" sz="half" idx="2"/>
          </p:nvPr>
        </p:nvSpPr>
        <p:spPr>
          <a:xfrm>
            <a:off x="6759122" y="1801655"/>
            <a:ext cx="4148364" cy="2578768"/>
          </a:xfrm>
        </p:spPr>
        <p:txBody>
          <a:bodyPr>
            <a:normAutofit fontScale="92500"/>
          </a:bodyPr>
          <a:lstStyle/>
          <a:p>
            <a:r>
              <a:rPr lang="en-US" dirty="0" smtClean="0"/>
              <a:t>“How should you respond when you get powerful new tools for finding answers?</a:t>
            </a:r>
          </a:p>
          <a:p>
            <a:endParaRPr lang="en-US" dirty="0"/>
          </a:p>
          <a:p>
            <a:r>
              <a:rPr lang="en-US" dirty="0" smtClean="0"/>
              <a:t>Think of harder questions.”</a:t>
            </a:r>
            <a:endParaRPr lang="en-US" dirty="0"/>
          </a:p>
        </p:txBody>
      </p:sp>
      <p:sp>
        <p:nvSpPr>
          <p:cNvPr id="6" name="Text Placeholder 5"/>
          <p:cNvSpPr>
            <a:spLocks noGrp="1"/>
          </p:cNvSpPr>
          <p:nvPr>
            <p:ph type="body" sz="half" idx="10"/>
          </p:nvPr>
        </p:nvSpPr>
        <p:spPr>
          <a:xfrm>
            <a:off x="6084277" y="4380423"/>
            <a:ext cx="4823210" cy="2578768"/>
          </a:xfrm>
        </p:spPr>
        <p:txBody>
          <a:bodyPr/>
          <a:lstStyle/>
          <a:p>
            <a:r>
              <a:rPr lang="en-US" b="1" dirty="0" smtClean="0"/>
              <a:t>– Clive Thompson</a:t>
            </a:r>
          </a:p>
          <a:p>
            <a:r>
              <a:rPr lang="en-US" dirty="0" smtClean="0"/>
              <a:t>Journalist and Technology Blogger</a:t>
            </a:r>
            <a:endParaRPr lang="en-US" dirty="0"/>
          </a:p>
        </p:txBody>
      </p:sp>
      <p:cxnSp>
        <p:nvCxnSpPr>
          <p:cNvPr id="7" name="Straight Connector 6"/>
          <p:cNvCxnSpPr/>
          <p:nvPr/>
        </p:nvCxnSpPr>
        <p:spPr>
          <a:xfrm>
            <a:off x="810477" y="1491915"/>
            <a:ext cx="1062527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838200" y="634188"/>
            <a:ext cx="10515600" cy="112678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a:lstStyle>
          <a:p>
            <a:r>
              <a:rPr lang="en-US" dirty="0" smtClean="0">
                <a:solidFill>
                  <a:schemeClr val="accent1"/>
                </a:solidFill>
              </a:rPr>
              <a:t>In the Age of Google</a:t>
            </a:r>
            <a:endParaRPr lang="en-US" dirty="0">
              <a:solidFill>
                <a:schemeClr val="accent1"/>
              </a:solidFill>
            </a:endParaRPr>
          </a:p>
        </p:txBody>
      </p:sp>
    </p:spTree>
    <p:extLst>
      <p:ext uri="{BB962C8B-B14F-4D97-AF65-F5344CB8AC3E}">
        <p14:creationId xmlns:p14="http://schemas.microsoft.com/office/powerpoint/2010/main" val="2858709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a:xfrm>
            <a:off x="748145" y="2216727"/>
            <a:ext cx="10654146" cy="4354862"/>
          </a:xfrm>
        </p:spPr>
        <p:txBody>
          <a:bodyPr>
            <a:normAutofit/>
          </a:bodyPr>
          <a:lstStyle/>
          <a:p>
            <a:pPr>
              <a:lnSpc>
                <a:spcPct val="90000"/>
              </a:lnSpc>
            </a:pPr>
            <a:r>
              <a:rPr lang="en-US" altLang="en-US" dirty="0"/>
              <a:t>For reframing the perception of ignorance: not a weakness, but an opportunity </a:t>
            </a:r>
          </a:p>
          <a:p>
            <a:pPr>
              <a:lnSpc>
                <a:spcPct val="90000"/>
              </a:lnSpc>
            </a:pPr>
            <a:r>
              <a:rPr lang="en-US" altLang="en-US" dirty="0"/>
              <a:t>For arriving at better answers (and more questions)</a:t>
            </a:r>
          </a:p>
          <a:p>
            <a:pPr>
              <a:lnSpc>
                <a:spcPct val="90000"/>
              </a:lnSpc>
            </a:pPr>
            <a:r>
              <a:rPr lang="en-US" altLang="en-US" dirty="0"/>
              <a:t>For increasing engagement and ownership</a:t>
            </a:r>
          </a:p>
          <a:p>
            <a:pPr>
              <a:lnSpc>
                <a:spcPct val="90000"/>
              </a:lnSpc>
            </a:pPr>
            <a:r>
              <a:rPr lang="en-US" altLang="en-US" sz="3600" b="1" dirty="0"/>
              <a:t>For a little more joy in a very demanding profession</a:t>
            </a:r>
          </a:p>
          <a:p>
            <a:pPr>
              <a:lnSpc>
                <a:spcPct val="90000"/>
              </a:lnSpc>
            </a:pPr>
            <a:r>
              <a:rPr lang="en-US" altLang="en-US" dirty="0"/>
              <a:t>And…</a:t>
            </a:r>
          </a:p>
        </p:txBody>
      </p:sp>
      <p:sp>
        <p:nvSpPr>
          <p:cNvPr id="2" name="Title 1"/>
          <p:cNvSpPr>
            <a:spLocks noGrp="1"/>
          </p:cNvSpPr>
          <p:nvPr>
            <p:ph type="title"/>
          </p:nvPr>
        </p:nvSpPr>
        <p:spPr/>
        <p:txBody>
          <a:bodyPr/>
          <a:lstStyle/>
          <a:p>
            <a:r>
              <a:rPr lang="en-US" altLang="en-US" dirty="0"/>
              <a:t>The Skill of Question Formulation</a:t>
            </a:r>
            <a:endParaRPr lang="en-US" dirty="0"/>
          </a:p>
        </p:txBody>
      </p:sp>
    </p:spTree>
    <p:extLst>
      <p:ext uri="{BB962C8B-B14F-4D97-AF65-F5344CB8AC3E}">
        <p14:creationId xmlns:p14="http://schemas.microsoft.com/office/powerpoint/2010/main" val="679502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7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37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373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37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Democracy &amp; Questions</a:t>
            </a:r>
            <a:endParaRPr lang="en-US" dirty="0"/>
          </a:p>
        </p:txBody>
      </p:sp>
      <p:pic>
        <p:nvPicPr>
          <p:cNvPr id="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3589" y="1751810"/>
            <a:ext cx="5024821" cy="3980775"/>
          </a:xfrm>
        </p:spPr>
      </p:pic>
      <p:sp>
        <p:nvSpPr>
          <p:cNvPr id="9" name="TextBox 8"/>
          <p:cNvSpPr txBox="1"/>
          <p:nvPr/>
        </p:nvSpPr>
        <p:spPr>
          <a:xfrm>
            <a:off x="9733085" y="5363252"/>
            <a:ext cx="23610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DIN Next Rounded LT Pro" panose="020F0503020203050203" pitchFamily="34" charset="0"/>
                <a:ea typeface="Meiryo"/>
              </a:rPr>
              <a:t>Image Courtesy of Highlander Research and Education Center</a:t>
            </a:r>
          </a:p>
        </p:txBody>
      </p:sp>
    </p:spTree>
    <p:extLst>
      <p:ext uri="{BB962C8B-B14F-4D97-AF65-F5344CB8AC3E}">
        <p14:creationId xmlns:p14="http://schemas.microsoft.com/office/powerpoint/2010/main" val="6712014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t="98" b="98"/>
          <a:stretch>
            <a:fillRect/>
          </a:stretch>
        </p:blipFill>
        <p:spPr>
          <a:xfrm>
            <a:off x="803564" y="1838471"/>
            <a:ext cx="6893936" cy="3781526"/>
          </a:xfrm>
        </p:spPr>
      </p:pic>
      <p:sp>
        <p:nvSpPr>
          <p:cNvPr id="2" name="TextBox 8"/>
          <p:cNvSpPr txBox="1">
            <a:spLocks noChangeArrowheads="1"/>
          </p:cNvSpPr>
          <p:nvPr/>
        </p:nvSpPr>
        <p:spPr bwMode="auto">
          <a:xfrm>
            <a:off x="7947026" y="5139898"/>
            <a:ext cx="4000789"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1400" dirty="0">
                <a:latin typeface="DIN Next Rounded LT Pro" panose="020F0503020203050203" pitchFamily="34" charset="0"/>
              </a:rPr>
              <a:t>See Chapter 6 on </a:t>
            </a:r>
            <a:r>
              <a:rPr lang="en-US" altLang="en-US" sz="1400" dirty="0" err="1">
                <a:latin typeface="DIN Next Rounded LT Pro" panose="020F0503020203050203" pitchFamily="34" charset="0"/>
              </a:rPr>
              <a:t>Septima</a:t>
            </a:r>
            <a:r>
              <a:rPr lang="en-US" altLang="en-US" sz="1400" dirty="0">
                <a:latin typeface="DIN Next Rounded LT Pro" panose="020F0503020203050203" pitchFamily="34" charset="0"/>
              </a:rPr>
              <a:t> Clark in </a:t>
            </a:r>
            <a:r>
              <a:rPr lang="en-US" altLang="en-US" sz="1400" i="1" dirty="0">
                <a:latin typeface="DIN Next Rounded LT Pro" panose="020F0503020203050203" pitchFamily="34" charset="0"/>
              </a:rPr>
              <a:t>Freedom Road: Adult Education of African Americans </a:t>
            </a:r>
            <a:r>
              <a:rPr lang="en-US" altLang="en-US" sz="1400" dirty="0">
                <a:latin typeface="DIN Next Rounded LT Pro" panose="020F0503020203050203" pitchFamily="34" charset="0"/>
              </a:rPr>
              <a:t>(Peterson, 1996).</a:t>
            </a:r>
            <a:endParaRPr lang="en-US" altLang="en-US" sz="1400" i="1" dirty="0">
              <a:latin typeface="DIN Next Rounded LT Pro" panose="020F0503020203050203" pitchFamily="34" charset="0"/>
            </a:endParaRPr>
          </a:p>
        </p:txBody>
      </p:sp>
      <p:sp>
        <p:nvSpPr>
          <p:cNvPr id="7" name="TextBox 8"/>
          <p:cNvSpPr txBox="1">
            <a:spLocks noChangeArrowheads="1"/>
          </p:cNvSpPr>
          <p:nvPr/>
        </p:nvSpPr>
        <p:spPr bwMode="auto">
          <a:xfrm>
            <a:off x="7947026" y="2349753"/>
            <a:ext cx="3676938"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eaLnBrk="1" hangingPunct="1"/>
            <a:r>
              <a:rPr lang="en-US" altLang="en-US" sz="2400" dirty="0">
                <a:latin typeface="DIN Next Rounded LT Pro" panose="020F0503020203050203" pitchFamily="34" charset="0"/>
              </a:rPr>
              <a:t>“We need to be taught to study rather than to believe, to </a:t>
            </a:r>
            <a:r>
              <a:rPr lang="en-US" altLang="en-US" sz="2400" b="1" dirty="0">
                <a:latin typeface="DIN Next Rounded LT Pro" panose="020F0503020203050203" pitchFamily="34" charset="0"/>
              </a:rPr>
              <a:t>inquire</a:t>
            </a:r>
            <a:r>
              <a:rPr lang="en-US" altLang="en-US" sz="2400" dirty="0">
                <a:latin typeface="DIN Next Rounded LT Pro" panose="020F0503020203050203" pitchFamily="34" charset="0"/>
              </a:rPr>
              <a:t> rather than to affirm.” </a:t>
            </a:r>
          </a:p>
          <a:p>
            <a:pPr algn="r" eaLnBrk="1" hangingPunct="1"/>
            <a:r>
              <a:rPr lang="en-US" altLang="en-US" sz="2400" dirty="0">
                <a:latin typeface="DIN Next Rounded LT Pro" panose="020F0503020203050203" pitchFamily="34" charset="0"/>
              </a:rPr>
              <a:t>- </a:t>
            </a:r>
            <a:r>
              <a:rPr lang="en-US" altLang="en-US" sz="2400" b="1" dirty="0" err="1">
                <a:latin typeface="DIN Next Rounded LT Pro" panose="020F0503020203050203" pitchFamily="34" charset="0"/>
              </a:rPr>
              <a:t>Septima</a:t>
            </a:r>
            <a:r>
              <a:rPr lang="en-US" altLang="en-US" sz="2400" b="1" dirty="0">
                <a:latin typeface="DIN Next Rounded LT Pro" panose="020F0503020203050203" pitchFamily="34" charset="0"/>
              </a:rPr>
              <a:t> Clark</a:t>
            </a:r>
          </a:p>
        </p:txBody>
      </p:sp>
      <p:sp>
        <p:nvSpPr>
          <p:cNvPr id="3" name="Title 2"/>
          <p:cNvSpPr>
            <a:spLocks noGrp="1"/>
          </p:cNvSpPr>
          <p:nvPr>
            <p:ph type="title"/>
          </p:nvPr>
        </p:nvSpPr>
        <p:spPr/>
        <p:txBody>
          <a:bodyPr/>
          <a:lstStyle/>
          <a:p>
            <a:r>
              <a:rPr lang="en-US" dirty="0" smtClean="0"/>
              <a:t>Democracy &amp; Questions</a:t>
            </a:r>
            <a:endParaRPr lang="en-US" dirty="0"/>
          </a:p>
        </p:txBody>
      </p:sp>
    </p:spTree>
    <p:extLst>
      <p:ext uri="{BB962C8B-B14F-4D97-AF65-F5344CB8AC3E}">
        <p14:creationId xmlns:p14="http://schemas.microsoft.com/office/powerpoint/2010/main" val="2585078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799086"/>
            <a:ext cx="10515600" cy="953001"/>
          </a:xfrm>
        </p:spPr>
        <p:txBody>
          <a:bodyPr>
            <a:noAutofit/>
          </a:bodyPr>
          <a:lstStyle/>
          <a:p>
            <a:r>
              <a:rPr lang="en-US" sz="4800" dirty="0" smtClean="0"/>
              <a:t>Reflection &amp; Q&amp;A</a:t>
            </a:r>
            <a:endParaRPr lang="en-US" sz="4800" dirty="0"/>
          </a:p>
        </p:txBody>
      </p:sp>
      <p:sp>
        <p:nvSpPr>
          <p:cNvPr id="7" name="Rectangle 6"/>
          <p:cNvSpPr/>
          <p:nvPr/>
        </p:nvSpPr>
        <p:spPr>
          <a:xfrm>
            <a:off x="9069917" y="228600"/>
            <a:ext cx="2743200" cy="2039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8" name="Rectangle 7"/>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3771052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Honoring the Original Source: </a:t>
            </a:r>
            <a:br>
              <a:rPr lang="en-US" dirty="0" smtClean="0"/>
            </a:br>
            <a:r>
              <a:rPr lang="en-US" dirty="0" smtClean="0"/>
              <a:t>Parents in Lawrence, MA 1990</a:t>
            </a:r>
            <a:endParaRPr lang="en-US" dirty="0"/>
          </a:p>
        </p:txBody>
      </p:sp>
      <p:pic>
        <p:nvPicPr>
          <p:cNvPr id="5" name="Picture 1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99" y="1802185"/>
            <a:ext cx="5241925" cy="3942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Placeholder 1"/>
          <p:cNvSpPr txBox="1">
            <a:spLocks/>
          </p:cNvSpPr>
          <p:nvPr/>
        </p:nvSpPr>
        <p:spPr>
          <a:xfrm>
            <a:off x="6965951" y="3165736"/>
            <a:ext cx="3932237"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ea typeface="ヒラギノ角ゴ ProN W3" charset="0"/>
                <a:cs typeface="ヒラギノ角ゴ ProN W3" charset="0"/>
              </a:rPr>
              <a:t>“We don’t go to the school because we don’t even know what to ask.”</a:t>
            </a:r>
            <a:endParaRPr lang="en-US" altLang="ja-JP" dirty="0">
              <a:cs typeface="Gill Sans" charset="0"/>
            </a:endParaRPr>
          </a:p>
        </p:txBody>
      </p:sp>
    </p:spTree>
    <p:extLst>
      <p:ext uri="{BB962C8B-B14F-4D97-AF65-F5344CB8AC3E}">
        <p14:creationId xmlns:p14="http://schemas.microsoft.com/office/powerpoint/2010/main" val="264301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Closing Reflections</a:t>
            </a:r>
          </a:p>
        </p:txBody>
      </p:sp>
      <p:sp>
        <p:nvSpPr>
          <p:cNvPr id="4" name="Content Placeholder 3"/>
          <p:cNvSpPr>
            <a:spLocks noGrp="1"/>
          </p:cNvSpPr>
          <p:nvPr>
            <p:ph idx="1"/>
          </p:nvPr>
        </p:nvSpPr>
        <p:spPr>
          <a:xfrm>
            <a:off x="838200" y="2637692"/>
            <a:ext cx="8740587" cy="3107472"/>
          </a:xfrm>
        </p:spPr>
        <p:txBody>
          <a:bodyPr>
            <a:noAutofit/>
          </a:bodyPr>
          <a:lstStyle/>
          <a:p>
            <a:pPr marL="457200" indent="-457200" fontAlgn="base">
              <a:buFont typeface="+mj-lt"/>
              <a:buAutoNum type="arabicPeriod"/>
            </a:pPr>
            <a:r>
              <a:rPr lang="en-US" dirty="0"/>
              <a:t>What did you learn</a:t>
            </a:r>
            <a:r>
              <a:rPr lang="en-US" dirty="0" smtClean="0"/>
              <a:t>?</a:t>
            </a:r>
          </a:p>
          <a:p>
            <a:pPr marL="457200" indent="-457200" fontAlgn="base">
              <a:buFont typeface="+mj-lt"/>
              <a:buAutoNum type="arabicPeriod"/>
            </a:pPr>
            <a:r>
              <a:rPr lang="en-US" dirty="0" smtClean="0"/>
              <a:t>How can you use what you learned?</a:t>
            </a:r>
            <a:endParaRPr lang="en-US" dirty="0"/>
          </a:p>
          <a:p>
            <a:pPr marL="457200" indent="-457200" fontAlgn="base">
              <a:buFont typeface="+mj-lt"/>
              <a:buAutoNum type="arabicPeriod"/>
            </a:pPr>
            <a:r>
              <a:rPr lang="en-US" dirty="0"/>
              <a:t>An “a-ha moment” or a meaningful take away from your experience </a:t>
            </a:r>
            <a:r>
              <a:rPr lang="en-US" dirty="0" smtClean="0"/>
              <a:t>today.</a:t>
            </a:r>
            <a:endParaRPr lang="en-US" dirty="0"/>
          </a:p>
        </p:txBody>
      </p:sp>
    </p:spTree>
    <p:extLst>
      <p:ext uri="{BB962C8B-B14F-4D97-AF65-F5344CB8AC3E}">
        <p14:creationId xmlns:p14="http://schemas.microsoft.com/office/powerpoint/2010/main" val="14260250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90346"/>
            <a:ext cx="4384431" cy="3750909"/>
          </a:xfrm>
        </p:spPr>
        <p:txBody>
          <a:bodyPr>
            <a:noAutofit/>
          </a:bodyPr>
          <a:lstStyle/>
          <a:p>
            <a:pPr marL="0" indent="0">
              <a:spcBef>
                <a:spcPts val="0"/>
              </a:spcBef>
              <a:buNone/>
              <a:defRPr/>
            </a:pPr>
            <a:r>
              <a:rPr lang="en-US" altLang="en-US" sz="2400" dirty="0" smtClean="0"/>
              <a:t>Visit to find resources from today’s experience:</a:t>
            </a:r>
            <a:endParaRPr lang="en-US" altLang="en-US" sz="2400" dirty="0"/>
          </a:p>
          <a:p>
            <a:pPr marL="0" indent="0">
              <a:spcBef>
                <a:spcPts val="0"/>
              </a:spcBef>
              <a:buNone/>
              <a:defRPr/>
            </a:pPr>
            <a:endParaRPr lang="en-US" sz="2400" dirty="0" smtClean="0"/>
          </a:p>
          <a:p>
            <a:pPr marL="0" indent="0">
              <a:spcBef>
                <a:spcPts val="0"/>
              </a:spcBef>
              <a:buNone/>
              <a:defRPr/>
            </a:pPr>
            <a:r>
              <a:rPr lang="en-US" altLang="en-US" sz="2400" dirty="0" smtClean="0"/>
              <a:t>rightquestion.org/events</a:t>
            </a:r>
          </a:p>
          <a:p>
            <a:pPr marL="0" indent="0">
              <a:spcBef>
                <a:spcPts val="0"/>
              </a:spcBef>
              <a:buNone/>
              <a:defRPr/>
            </a:pPr>
            <a:endParaRPr lang="en-US" altLang="en-US" sz="2400" dirty="0"/>
          </a:p>
          <a:p>
            <a:pPr marL="0" indent="0">
              <a:spcBef>
                <a:spcPts val="0"/>
              </a:spcBef>
              <a:buNone/>
              <a:defRPr/>
            </a:pPr>
            <a:r>
              <a:rPr lang="en-US" altLang="en-US" sz="2400" dirty="0" smtClean="0"/>
              <a:t>You can also find</a:t>
            </a:r>
          </a:p>
          <a:p>
            <a:pPr>
              <a:spcBef>
                <a:spcPts val="0"/>
              </a:spcBef>
              <a:defRPr/>
            </a:pPr>
            <a:r>
              <a:rPr lang="en-US" altLang="en-US" sz="2400" dirty="0" smtClean="0"/>
              <a:t>Easy-to-use templates and downloadable resources</a:t>
            </a:r>
          </a:p>
          <a:p>
            <a:pPr>
              <a:spcBef>
                <a:spcPts val="0"/>
              </a:spcBef>
              <a:defRPr/>
            </a:pPr>
            <a:r>
              <a:rPr lang="en-US" altLang="en-US" sz="2400" dirty="0" smtClean="0"/>
              <a:t>Classroom examples, articles, and blogs</a:t>
            </a:r>
          </a:p>
          <a:p>
            <a:pPr>
              <a:spcBef>
                <a:spcPts val="0"/>
              </a:spcBef>
              <a:defRPr/>
            </a:pPr>
            <a:r>
              <a:rPr lang="en-US" altLang="en-US" sz="2400" dirty="0" smtClean="0"/>
              <a:t>Instructional videos</a:t>
            </a:r>
          </a:p>
          <a:p>
            <a:pPr>
              <a:spcBef>
                <a:spcPts val="0"/>
              </a:spcBef>
              <a:defRPr/>
            </a:pPr>
            <a:endParaRPr lang="en-US" altLang="en-US" sz="2400" dirty="0"/>
          </a:p>
          <a:p>
            <a:pPr marL="0" indent="0">
              <a:spcBef>
                <a:spcPts val="0"/>
              </a:spcBef>
              <a:buNone/>
              <a:defRPr/>
            </a:pPr>
            <a:endParaRPr lang="en-US" altLang="en-US" sz="2400" dirty="0"/>
          </a:p>
          <a:p>
            <a:pPr marL="0" indent="0">
              <a:spcBef>
                <a:spcPts val="0"/>
              </a:spcBef>
              <a:buNone/>
              <a:defRPr/>
            </a:pPr>
            <a:endParaRPr lang="en-US" sz="2400" dirty="0"/>
          </a:p>
        </p:txBody>
      </p:sp>
      <p:sp>
        <p:nvSpPr>
          <p:cNvPr id="4" name="Title 3"/>
          <p:cNvSpPr>
            <a:spLocks noGrp="1"/>
          </p:cNvSpPr>
          <p:nvPr>
            <p:ph type="title"/>
          </p:nvPr>
        </p:nvSpPr>
        <p:spPr/>
        <p:txBody>
          <a:bodyPr/>
          <a:lstStyle/>
          <a:p>
            <a:r>
              <a:rPr lang="en-US" dirty="0" smtClean="0"/>
              <a:t>Access Free Resources</a:t>
            </a:r>
            <a:endParaRPr lang="en-US" dirty="0"/>
          </a:p>
        </p:txBody>
      </p:sp>
      <p:pic>
        <p:nvPicPr>
          <p:cNvPr id="5"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61165" y="1968661"/>
            <a:ext cx="20447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5785338" y="2730822"/>
            <a:ext cx="5996354" cy="262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We offer</a:t>
            </a:r>
            <a:r>
              <a:rPr kumimoji="0" lang="en-US" altLang="en-US" sz="2400" b="0" i="0" u="none" strike="noStrike" kern="1200" cap="none" spc="0" normalizeH="0" noProof="0" dirty="0" smtClean="0">
                <a:ln>
                  <a:noFill/>
                </a:ln>
                <a:solidFill>
                  <a:prstClr val="black"/>
                </a:solidFill>
                <a:effectLst/>
                <a:uLnTx/>
                <a:uFillTx/>
                <a:latin typeface="DIN Next Rounded LT Pro" panose="020F0503020203050203" pitchFamily="34" charset="0"/>
              </a:rPr>
              <a:t> </a:t>
            </a: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materials </a:t>
            </a:r>
            <a:r>
              <a:rPr kumimoji="0" lang="en-US" altLang="en-US" sz="2400" b="0" i="0" u="none" strike="noStrike" kern="1200" cap="none" spc="0" normalizeH="0" baseline="0" noProof="0" dirty="0">
                <a:ln>
                  <a:noFill/>
                </a:ln>
                <a:solidFill>
                  <a:prstClr val="black"/>
                </a:solidFill>
                <a:effectLst/>
                <a:uLnTx/>
                <a:uFillTx/>
                <a:latin typeface="DIN Next Rounded LT Pro" panose="020F0503020203050203" pitchFamily="34" charset="0"/>
              </a:rPr>
              <a:t>through a Creative Commons License and we encourage you to make use of and/or share </a:t>
            </a: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all resources.</a:t>
            </a:r>
            <a:r>
              <a:rPr kumimoji="0" lang="en-US" altLang="en-US" sz="2400" b="0" i="0" u="none" strike="noStrike" kern="1200" cap="none" spc="0" normalizeH="0" noProof="0" dirty="0" smtClean="0">
                <a:ln>
                  <a:noFill/>
                </a:ln>
                <a:solidFill>
                  <a:prstClr val="black"/>
                </a:solidFill>
                <a:effectLst/>
                <a:uLnTx/>
                <a:uFillTx/>
                <a:latin typeface="DIN Next Rounded LT Pro" panose="020F0503020203050203" pitchFamily="34" charset="0"/>
              </a:rPr>
              <a:t> </a:t>
            </a: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Please </a:t>
            </a:r>
            <a:r>
              <a:rPr kumimoji="0" lang="en-US" altLang="en-US" sz="2400" b="0" i="0" u="none" strike="noStrike" kern="1200" cap="none" spc="0" normalizeH="0" baseline="0" noProof="0" dirty="0">
                <a:ln>
                  <a:noFill/>
                </a:ln>
                <a:solidFill>
                  <a:prstClr val="black"/>
                </a:solidFill>
                <a:effectLst/>
                <a:uLnTx/>
                <a:uFillTx/>
                <a:latin typeface="DIN Next Rounded LT Pro" panose="020F0503020203050203" pitchFamily="34" charset="0"/>
              </a:rPr>
              <a:t>reference the Right Question Institute and </a:t>
            </a:r>
            <a:r>
              <a:rPr kumimoji="0" lang="en-US" altLang="en-US" sz="2400" b="0" i="0" strike="noStrike" kern="1200" cap="none" spc="0" normalizeH="0" baseline="0" noProof="0" dirty="0">
                <a:ln>
                  <a:noFill/>
                </a:ln>
                <a:solidFill>
                  <a:prstClr val="black"/>
                </a:solidFill>
                <a:effectLst/>
                <a:uLnTx/>
                <a:uFillTx/>
                <a:latin typeface="DIN Next Rounded LT Pro" panose="020F0503020203050203" pitchFamily="34" charset="0"/>
              </a:rPr>
              <a:t>rightquestion.org</a:t>
            </a:r>
            <a:r>
              <a:rPr kumimoji="0" lang="en-US" altLang="en-US" sz="2400" b="0" i="0" u="none" strike="noStrike" kern="1200" cap="none" spc="0" normalizeH="0" baseline="0" noProof="0" dirty="0">
                <a:ln>
                  <a:noFill/>
                </a:ln>
                <a:solidFill>
                  <a:prstClr val="black"/>
                </a:solidFill>
                <a:effectLst/>
                <a:uLnTx/>
                <a:uFillTx/>
                <a:latin typeface="DIN Next Rounded LT Pro" panose="020F0503020203050203" pitchFamily="34" charset="0"/>
              </a:rPr>
              <a:t> as the source on any materials you </a:t>
            </a:r>
            <a:r>
              <a:rPr kumimoji="0" lang="en-US" altLang="en-US" sz="2400" b="0" i="0" u="none" strike="noStrike" kern="1200" cap="none" spc="0" normalizeH="0" baseline="0" noProof="0" dirty="0" smtClean="0">
                <a:ln>
                  <a:noFill/>
                </a:ln>
                <a:solidFill>
                  <a:prstClr val="black"/>
                </a:solidFill>
                <a:effectLst/>
                <a:uLnTx/>
                <a:uFillTx/>
                <a:latin typeface="DIN Next Rounded LT Pro" panose="020F0503020203050203" pitchFamily="34" charset="0"/>
              </a:rPr>
              <a:t>use/share.</a:t>
            </a:r>
            <a:endParaRPr kumimoji="0" lang="en-US" altLang="en-US" sz="2400" b="0" i="0" u="none" strike="noStrike" kern="1200" cap="none" spc="0" normalizeH="0" baseline="0" noProof="0" dirty="0">
              <a:ln>
                <a:noFill/>
              </a:ln>
              <a:solidFill>
                <a:prstClr val="black"/>
              </a:solidFill>
              <a:effectLst/>
              <a:uLnTx/>
              <a:uFillTx/>
              <a:latin typeface="DIN Next Rounded LT Pro" panose="020F0503020203050203" pitchFamily="34" charset="0"/>
            </a:endParaRPr>
          </a:p>
          <a:p>
            <a:pPr marL="0" marR="0" lvl="0" indent="0" algn="l" defTabSz="457200" rtl="0" eaLnBrk="0" fontAlgn="base" latinLnBrk="0" hangingPunct="0">
              <a:lnSpc>
                <a:spcPct val="100000"/>
              </a:lnSpc>
              <a:spcBef>
                <a:spcPts val="2000"/>
              </a:spcBef>
              <a:spcAft>
                <a:spcPct val="0"/>
              </a:spcAft>
              <a:buClr>
                <a:srgbClr val="629DD1"/>
              </a:buClr>
              <a:buSzPct val="75000"/>
              <a:buFont typeface="Wingdings" panose="05000000000000000000" pitchFamily="2" charset="2"/>
              <a:buNone/>
              <a:tabLst/>
              <a:defRPr/>
            </a:pPr>
            <a:endParaRPr kumimoji="0" lang="en-US" altLang="en-US" sz="1050" b="0" i="0" u="none" strike="noStrike" kern="1200" cap="none" spc="0" normalizeH="0" baseline="0" noProof="0" dirty="0">
              <a:ln>
                <a:noFill/>
              </a:ln>
              <a:solidFill>
                <a:prstClr val="black"/>
              </a:solidFill>
              <a:effectLst/>
              <a:uLnTx/>
              <a:uFillTx/>
              <a:latin typeface="DIN Next Rounded LT Pro" panose="020F0503020203050203" pitchFamily="34" charset="0"/>
            </a:endParaRPr>
          </a:p>
        </p:txBody>
      </p:sp>
    </p:spTree>
    <p:extLst>
      <p:ext uri="{BB962C8B-B14F-4D97-AF65-F5344CB8AC3E}">
        <p14:creationId xmlns:p14="http://schemas.microsoft.com/office/powerpoint/2010/main" val="21628255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720969" y="2831125"/>
            <a:ext cx="10665069" cy="3042138"/>
          </a:xfrm>
        </p:spPr>
        <p:txBody>
          <a:bodyPr>
            <a:noAutofit/>
          </a:bodyPr>
          <a:lstStyle/>
          <a:p>
            <a:pPr lvl="0"/>
            <a:r>
              <a:rPr lang="en-US" dirty="0" smtClean="0">
                <a:solidFill>
                  <a:schemeClr val="tx2"/>
                </a:solidFill>
              </a:rPr>
              <a:t>Thank you. </a:t>
            </a:r>
            <a:br>
              <a:rPr lang="en-US" dirty="0" smtClean="0">
                <a:solidFill>
                  <a:schemeClr val="tx2"/>
                </a:solidFill>
              </a:rPr>
            </a:br>
            <a:r>
              <a:rPr lang="en-US" dirty="0">
                <a:solidFill>
                  <a:schemeClr val="tx2"/>
                </a:solidFill>
              </a:rPr>
              <a:t/>
            </a:r>
            <a:br>
              <a:rPr lang="en-US" dirty="0">
                <a:solidFill>
                  <a:schemeClr val="tx2"/>
                </a:solidFill>
              </a:rPr>
            </a:br>
            <a:r>
              <a:rPr lang="en-US" dirty="0" smtClean="0">
                <a:solidFill>
                  <a:schemeClr val="tx2"/>
                </a:solidFill>
              </a:rPr>
              <a:t>Now, some time for your questions.</a:t>
            </a:r>
            <a:r>
              <a:rPr lang="en-US" sz="1600" dirty="0">
                <a:solidFill>
                  <a:schemeClr val="tx2"/>
                </a:solidFill>
              </a:rPr>
              <a:t/>
            </a:r>
            <a:br>
              <a:rPr lang="en-US" sz="1600" dirty="0">
                <a:solidFill>
                  <a:schemeClr val="tx2"/>
                </a:solidFill>
              </a:rPr>
            </a:br>
            <a:r>
              <a:rPr lang="en-US" sz="1600" dirty="0" smtClean="0">
                <a:solidFill>
                  <a:schemeClr val="tx2"/>
                </a:solidFill>
              </a:rPr>
              <a:t/>
            </a:r>
            <a:br>
              <a:rPr lang="en-US" sz="1600" dirty="0" smtClean="0">
                <a:solidFill>
                  <a:schemeClr val="tx2"/>
                </a:solidFill>
              </a:rPr>
            </a:br>
            <a:r>
              <a:rPr lang="en-US" sz="2000" dirty="0" smtClean="0">
                <a:solidFill>
                  <a:schemeClr val="tx2"/>
                </a:solidFill>
              </a:rPr>
              <a:t>We are eager to connect with you and explore how we can support your work:</a:t>
            </a:r>
            <a:br>
              <a:rPr lang="en-US" sz="2000" dirty="0" smtClean="0">
                <a:solidFill>
                  <a:schemeClr val="tx2"/>
                </a:solidFill>
              </a:rPr>
            </a:br>
            <a:r>
              <a:rPr lang="en-US" sz="2000" dirty="0" smtClean="0">
                <a:solidFill>
                  <a:schemeClr val="tx2"/>
                </a:solidFill>
                <a:hlinkClick r:id="rId3"/>
              </a:rPr>
              <a:t>Andrew.Minigan@rightquestion.org</a:t>
            </a:r>
            <a:r>
              <a:rPr lang="en-US" sz="2000" dirty="0" smtClean="0">
                <a:solidFill>
                  <a:schemeClr val="tx2"/>
                </a:solidFill>
              </a:rPr>
              <a:t/>
            </a:r>
            <a:br>
              <a:rPr lang="en-US" sz="2000" dirty="0" smtClean="0">
                <a:solidFill>
                  <a:schemeClr val="tx2"/>
                </a:solidFill>
              </a:rPr>
            </a:br>
            <a:r>
              <a:rPr lang="en-US" sz="2000" dirty="0" smtClean="0">
                <a:solidFill>
                  <a:schemeClr val="tx2"/>
                </a:solidFill>
                <a:hlinkClick r:id="rId4"/>
              </a:rPr>
              <a:t>Katy.Connolly@rightquestion.org</a:t>
            </a:r>
            <a:r>
              <a:rPr lang="en-US" sz="2000" dirty="0" smtClean="0">
                <a:solidFill>
                  <a:schemeClr val="tx2"/>
                </a:solidFill>
              </a:rPr>
              <a:t/>
            </a:r>
            <a:br>
              <a:rPr lang="en-US" sz="2000" dirty="0" smtClean="0">
                <a:solidFill>
                  <a:schemeClr val="tx2"/>
                </a:solidFill>
              </a:rPr>
            </a:br>
            <a:r>
              <a:rPr lang="en-US" sz="2000" dirty="0" smtClean="0">
                <a:solidFill>
                  <a:schemeClr val="tx2"/>
                </a:solidFill>
              </a:rPr>
              <a:t/>
            </a:r>
            <a:br>
              <a:rPr lang="en-US" sz="2000" dirty="0" smtClean="0">
                <a:solidFill>
                  <a:schemeClr val="tx2"/>
                </a:solidFill>
              </a:rPr>
            </a:br>
            <a:r>
              <a:rPr lang="en-US" sz="2000" dirty="0" smtClean="0">
                <a:solidFill>
                  <a:schemeClr val="tx2"/>
                </a:solidFill>
              </a:rPr>
              <a:t>Register to access free resources over at: www.rightquestion.org</a:t>
            </a:r>
            <a:br>
              <a:rPr lang="en-US" sz="2000" dirty="0" smtClean="0">
                <a:solidFill>
                  <a:schemeClr val="tx2"/>
                </a:solidFill>
              </a:rPr>
            </a:br>
            <a:r>
              <a:rPr lang="en-US" sz="2000" dirty="0" smtClean="0">
                <a:solidFill>
                  <a:schemeClr val="tx2"/>
                </a:solidFill>
              </a:rPr>
              <a:t/>
            </a:r>
            <a:br>
              <a:rPr lang="en-US" sz="2000" dirty="0" smtClean="0">
                <a:solidFill>
                  <a:schemeClr val="tx2"/>
                </a:solidFill>
              </a:rPr>
            </a:br>
            <a:endParaRPr lang="en-US" sz="2000" dirty="0">
              <a:solidFill>
                <a:schemeClr val="tx2"/>
              </a:solidFill>
              <a:latin typeface="Rockwell" charset="0"/>
            </a:endParaRPr>
          </a:p>
        </p:txBody>
      </p:sp>
    </p:spTree>
    <p:extLst>
      <p:ext uri="{BB962C8B-B14F-4D97-AF65-F5344CB8AC3E}">
        <p14:creationId xmlns:p14="http://schemas.microsoft.com/office/powerpoint/2010/main" val="33704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Right Question Institute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4074" y="3225897"/>
            <a:ext cx="1452504" cy="145250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074" y="1690688"/>
            <a:ext cx="1452804" cy="148508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3485" y="4678401"/>
            <a:ext cx="2299590" cy="91079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7223" y="1767970"/>
            <a:ext cx="2217635" cy="97166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4678401"/>
            <a:ext cx="1817604" cy="1057488"/>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8827" y="3230811"/>
            <a:ext cx="3060348" cy="104402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1266" y="1785590"/>
            <a:ext cx="3201809" cy="849072"/>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3657" y="1804061"/>
            <a:ext cx="1397596" cy="125834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8627" y="3175775"/>
            <a:ext cx="1502626" cy="150262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3225897"/>
            <a:ext cx="3202150" cy="767182"/>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15490" y="4967654"/>
            <a:ext cx="1738310" cy="626871"/>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87223" y="4904633"/>
            <a:ext cx="1611032" cy="816861"/>
          </a:xfrm>
          <a:prstGeom prst="rect">
            <a:avLst/>
          </a:prstGeom>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82363" y="5025420"/>
            <a:ext cx="2233624" cy="432158"/>
          </a:xfrm>
          <a:prstGeom prst="rect">
            <a:avLst/>
          </a:prstGeom>
        </p:spPr>
      </p:pic>
    </p:spTree>
    <p:extLst>
      <p:ext uri="{BB962C8B-B14F-4D97-AF65-F5344CB8AC3E}">
        <p14:creationId xmlns:p14="http://schemas.microsoft.com/office/powerpoint/2010/main" val="270787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1574</TotalTime>
  <Words>3567</Words>
  <Application>Microsoft Office PowerPoint</Application>
  <PresentationFormat>Widescreen</PresentationFormat>
  <Paragraphs>437</Paragraphs>
  <Slides>82</Slides>
  <Notes>38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82</vt:i4>
      </vt:variant>
    </vt:vector>
  </HeadingPairs>
  <TitlesOfParts>
    <vt:vector size="97" baseType="lpstr">
      <vt:lpstr>MS PGothic</vt:lpstr>
      <vt:lpstr>MS PGothic</vt:lpstr>
      <vt:lpstr>Arial</vt:lpstr>
      <vt:lpstr>Arial Black</vt:lpstr>
      <vt:lpstr>Calibri</vt:lpstr>
      <vt:lpstr>DIN Next Rounded LT Pro</vt:lpstr>
      <vt:lpstr>Gill Sans</vt:lpstr>
      <vt:lpstr>Meiryo</vt:lpstr>
      <vt:lpstr>Rockwell</vt:lpstr>
      <vt:lpstr>Rockwell (Body)</vt:lpstr>
      <vt:lpstr>Rokkitt</vt:lpstr>
      <vt:lpstr>Wingdings</vt:lpstr>
      <vt:lpstr>ヒラギノ角ゴ ProN W3</vt:lpstr>
      <vt:lpstr>ヒラギノ角ゴ ProN W6</vt:lpstr>
      <vt:lpstr>Office Theme</vt:lpstr>
      <vt:lpstr>How Asking the Right Questions  Can Improve Learning and  Build Civic Participation</vt:lpstr>
      <vt:lpstr>Who is in the room?</vt:lpstr>
      <vt:lpstr>Acknowledgments</vt:lpstr>
      <vt:lpstr>Access Free Resources</vt:lpstr>
      <vt:lpstr>We Tweet</vt:lpstr>
      <vt:lpstr>Overview</vt:lpstr>
      <vt:lpstr>Questions &amp; Learning</vt:lpstr>
      <vt:lpstr>Honoring the Original Source:  Parents in Lawrence, MA 1990</vt:lpstr>
      <vt:lpstr>The Right Question Institute</vt:lpstr>
      <vt:lpstr>PowerPoint Presentation</vt:lpstr>
      <vt:lpstr>PowerPoint Presentation</vt:lpstr>
      <vt:lpstr>PowerPoint Presentation</vt:lpstr>
      <vt:lpstr>PowerPoint Presentation</vt:lpstr>
      <vt:lpstr>PowerPoint Presentation</vt:lpstr>
      <vt:lpstr>PowerPoint Presentation</vt:lpstr>
      <vt:lpstr>NGSS</vt:lpstr>
      <vt:lpstr>C3 Framework</vt:lpstr>
      <vt:lpstr>AASL Standards Framework for Learners</vt:lpstr>
      <vt:lpstr>College Presidents on What College Students Should Learn in the 21st  Century</vt:lpstr>
      <vt:lpstr>19th Century Public Intellectuals on College Students’ Skills</vt:lpstr>
      <vt:lpstr>Yet, Only 27% of Graduates Believe College Taught Them How to Ask Their Own Questions</vt:lpstr>
      <vt:lpstr>But, the problem begins long before college... </vt:lpstr>
      <vt:lpstr>Age Four: “The true age of inquisitiveness”</vt:lpstr>
      <vt:lpstr>Question Formulation by Adolescence</vt:lpstr>
      <vt:lpstr>Educators Recognize the Problem</vt:lpstr>
      <vt:lpstr>First Year Students’ Engagement</vt:lpstr>
      <vt:lpstr>PowerPoint Presentation</vt:lpstr>
      <vt:lpstr>Moving from the exception…</vt:lpstr>
      <vt:lpstr>…to the norm</vt:lpstr>
      <vt:lpstr>But, the problem begins long before college... </vt:lpstr>
      <vt:lpstr>Student Reflections</vt:lpstr>
      <vt:lpstr>Student Reflections</vt:lpstr>
      <vt:lpstr>Student Reflections</vt:lpstr>
      <vt:lpstr>An Experience in the Question Formulation Technique</vt:lpstr>
      <vt:lpstr>The Question Formulation Technique (QFT)</vt:lpstr>
      <vt:lpstr>Rules for Producing Questions</vt:lpstr>
      <vt:lpstr>Produce Questions</vt:lpstr>
      <vt:lpstr>Question Focus</vt:lpstr>
      <vt:lpstr>Question Focus</vt:lpstr>
      <vt:lpstr>Categorize Questions: Closed/Open</vt:lpstr>
      <vt:lpstr>Discuss Advantages &amp; Disadvantages</vt:lpstr>
      <vt:lpstr>Discuss Advantages &amp; Disadvantages</vt:lpstr>
      <vt:lpstr>Work with Closed and Open-ended Questions</vt:lpstr>
      <vt:lpstr>Prioritize Questions</vt:lpstr>
      <vt:lpstr>Create an Action Plan</vt:lpstr>
      <vt:lpstr>Share</vt:lpstr>
      <vt:lpstr>Reflect</vt:lpstr>
      <vt:lpstr>A Round of Applause</vt:lpstr>
      <vt:lpstr>Unpacking the QFT </vt:lpstr>
      <vt:lpstr>The Question Formulation Technique (QFT)</vt:lpstr>
      <vt:lpstr>PowerPoint Presentation</vt:lpstr>
      <vt:lpstr>Thinking in many different directions</vt:lpstr>
      <vt:lpstr>Narrowing down, focusing</vt:lpstr>
      <vt:lpstr>Thinking about thinking</vt:lpstr>
      <vt:lpstr>Consistent Outcomes</vt:lpstr>
      <vt:lpstr>Examples of the QFT in the Classroom</vt:lpstr>
      <vt:lpstr>Classroom Example: Interdisciplinary</vt:lpstr>
      <vt:lpstr>Question Focus</vt:lpstr>
      <vt:lpstr>Students’ Questions</vt:lpstr>
      <vt:lpstr>Next Steps</vt:lpstr>
      <vt:lpstr>Next Steps</vt:lpstr>
      <vt:lpstr>Classroom Example: College English</vt:lpstr>
      <vt:lpstr>Emerging Findings on Our Research</vt:lpstr>
      <vt:lpstr>A List of Things Stuart Firestein  Learned in Graduate School</vt:lpstr>
      <vt:lpstr>Background on the Research</vt:lpstr>
      <vt:lpstr>Agreement on having strategies</vt:lpstr>
      <vt:lpstr>In considering what research questions to pursue, I have specific strategies that allow me to generate good questions. </vt:lpstr>
      <vt:lpstr>Beliefs about question formulation behavior</vt:lpstr>
      <vt:lpstr>I am able to efficiently formulate research questions.</vt:lpstr>
      <vt:lpstr>Confidence in question formulation skills</vt:lpstr>
      <vt:lpstr>I am confident in my ability to formulate quality research questions.</vt:lpstr>
      <vt:lpstr>What did you notice about  the quality of your questions?</vt:lpstr>
      <vt:lpstr>Other Results</vt:lpstr>
      <vt:lpstr>Question Formulation in the 21st Century</vt:lpstr>
      <vt:lpstr>PowerPoint Presentation</vt:lpstr>
      <vt:lpstr>The Skill of Question Formulation</vt:lpstr>
      <vt:lpstr>Democracy &amp; Questions</vt:lpstr>
      <vt:lpstr>Democracy &amp; Questions</vt:lpstr>
      <vt:lpstr>Reflection &amp; Q&amp;A</vt:lpstr>
      <vt:lpstr>Closing Reflections</vt:lpstr>
      <vt:lpstr>Access Free Resources</vt:lpstr>
      <vt:lpstr>Thank you.   Now, some time for your questions.  We are eager to connect with you and explore how we can support your work: Andrew.Minigan@rightquestion.org Katy.Connolly@rightquestion.org  Register to access free resources over at: www.rightquestion.org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Danikqwa S. Rambert (Student)</dc:creator>
  <cp:lastModifiedBy>Andrew Minigan</cp:lastModifiedBy>
  <cp:revision>168</cp:revision>
  <dcterms:created xsi:type="dcterms:W3CDTF">2018-05-15T14:29:45Z</dcterms:created>
  <dcterms:modified xsi:type="dcterms:W3CDTF">2019-08-03T18:31:27Z</dcterms:modified>
</cp:coreProperties>
</file>