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6"/>
  </p:notesMasterIdLst>
  <p:sldIdLst>
    <p:sldId id="256" r:id="rId2"/>
    <p:sldId id="313" r:id="rId3"/>
    <p:sldId id="271" r:id="rId4"/>
    <p:sldId id="314" r:id="rId5"/>
    <p:sldId id="315" r:id="rId6"/>
    <p:sldId id="272" r:id="rId7"/>
    <p:sldId id="346" r:id="rId8"/>
    <p:sldId id="320" r:id="rId9"/>
    <p:sldId id="525" r:id="rId10"/>
    <p:sldId id="300" r:id="rId11"/>
    <p:sldId id="527" r:id="rId12"/>
    <p:sldId id="528" r:id="rId13"/>
    <p:sldId id="531" r:id="rId14"/>
    <p:sldId id="529" r:id="rId15"/>
    <p:sldId id="566" r:id="rId16"/>
    <p:sldId id="326" r:id="rId17"/>
    <p:sldId id="327" r:id="rId18"/>
    <p:sldId id="328" r:id="rId19"/>
    <p:sldId id="329" r:id="rId20"/>
    <p:sldId id="540" r:id="rId21"/>
    <p:sldId id="541" r:id="rId22"/>
    <p:sldId id="542" r:id="rId23"/>
    <p:sldId id="543" r:id="rId24"/>
    <p:sldId id="334" r:id="rId25"/>
    <p:sldId id="532" r:id="rId26"/>
    <p:sldId id="533" r:id="rId27"/>
    <p:sldId id="534" r:id="rId28"/>
    <p:sldId id="535" r:id="rId29"/>
    <p:sldId id="336" r:id="rId30"/>
    <p:sldId id="337" r:id="rId31"/>
    <p:sldId id="339" r:id="rId32"/>
    <p:sldId id="343" r:id="rId33"/>
    <p:sldId id="544" r:id="rId34"/>
    <p:sldId id="545" r:id="rId35"/>
    <p:sldId id="546" r:id="rId36"/>
    <p:sldId id="547" r:id="rId37"/>
    <p:sldId id="548" r:id="rId38"/>
    <p:sldId id="549" r:id="rId39"/>
    <p:sldId id="537" r:id="rId40"/>
    <p:sldId id="538" r:id="rId41"/>
    <p:sldId id="564" r:id="rId42"/>
    <p:sldId id="319" r:id="rId43"/>
    <p:sldId id="524" r:id="rId44"/>
    <p:sldId id="550" r:id="rId45"/>
    <p:sldId id="551" r:id="rId46"/>
    <p:sldId id="552" r:id="rId47"/>
    <p:sldId id="553" r:id="rId48"/>
    <p:sldId id="555" r:id="rId49"/>
    <p:sldId id="556" r:id="rId50"/>
    <p:sldId id="557" r:id="rId51"/>
    <p:sldId id="560" r:id="rId52"/>
    <p:sldId id="561" r:id="rId53"/>
    <p:sldId id="563" r:id="rId54"/>
    <p:sldId id="562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Minigan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98" autoAdjust="0"/>
    <p:restoredTop sz="94548" autoAdjust="0"/>
  </p:normalViewPr>
  <p:slideViewPr>
    <p:cSldViewPr snapToGrid="0" snapToObjects="1">
      <p:cViewPr varScale="1">
        <p:scale>
          <a:sx n="109" d="100"/>
          <a:sy n="109" d="100"/>
        </p:scale>
        <p:origin x="1068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1" d="100"/>
        <a:sy n="141" d="100"/>
      </p:scale>
      <p:origin x="0" y="29168"/>
    </p:cViewPr>
  </p:sorterViewPr>
  <p:notesViewPr>
    <p:cSldViewPr snapToGrid="0" snapToObjects="1">
      <p:cViewPr varScale="1">
        <p:scale>
          <a:sx n="56" d="100"/>
          <a:sy n="56" d="100"/>
        </p:scale>
        <p:origin x="285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ommentAuthors" Target="commentAuthor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CFD83C-0C6B-BC4D-842F-129DEFFFCC83}" type="doc">
      <dgm:prSet loTypeId="urn:microsoft.com/office/officeart/2005/8/layout/hList3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D2A03A-FC77-0649-92E9-8E6E21736820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4100" b="0" dirty="0" smtClean="0">
              <a:latin typeface="DIN Next Rounded LT Pro" panose="020F0503020203050203" pitchFamily="34" charset="0"/>
              <a:cs typeface="Gill Sans"/>
            </a:rPr>
            <a:t>Closed-ended questions</a:t>
          </a:r>
          <a:endParaRPr lang="en-US" sz="4100" b="0" dirty="0">
            <a:latin typeface="DIN Next Rounded LT Pro" panose="020F0503020203050203" pitchFamily="34" charset="0"/>
            <a:cs typeface="Gill Sans"/>
          </a:endParaRPr>
        </a:p>
      </dgm:t>
    </dgm:pt>
    <dgm:pt modelId="{80DB3469-4255-D440-BECB-3A0D4DCB7625}" type="parTrans" cxnId="{64026328-281F-4E4B-819B-6E7E2ECFD643}">
      <dgm:prSet/>
      <dgm:spPr/>
      <dgm:t>
        <a:bodyPr/>
        <a:lstStyle/>
        <a:p>
          <a:endParaRPr lang="en-US">
            <a:latin typeface="DIN Next Rounded LT Pro" panose="020F0503020203050203" pitchFamily="34" charset="0"/>
          </a:endParaRPr>
        </a:p>
      </dgm:t>
    </dgm:pt>
    <dgm:pt modelId="{F0AF8130-90DD-6A40-BE69-CC06EEC1DDAF}" type="sibTrans" cxnId="{64026328-281F-4E4B-819B-6E7E2ECFD643}">
      <dgm:prSet/>
      <dgm:spPr/>
      <dgm:t>
        <a:bodyPr/>
        <a:lstStyle/>
        <a:p>
          <a:endParaRPr lang="en-US">
            <a:latin typeface="DIN Next Rounded LT Pro" panose="020F0503020203050203" pitchFamily="34" charset="0"/>
          </a:endParaRPr>
        </a:p>
      </dgm:t>
    </dgm:pt>
    <dgm:pt modelId="{FF1F7779-F48A-1F40-9E9D-420C87150ED4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0" dirty="0" smtClean="0">
              <a:latin typeface="DIN Next Rounded LT Pro" panose="020F0503020203050203" pitchFamily="34" charset="0"/>
              <a:cs typeface="Gill Sans"/>
            </a:rPr>
            <a:t>Advantages</a:t>
          </a:r>
          <a:endParaRPr lang="en-US" b="0" dirty="0">
            <a:latin typeface="DIN Next Rounded LT Pro" panose="020F0503020203050203" pitchFamily="34" charset="0"/>
            <a:cs typeface="Gill Sans"/>
          </a:endParaRPr>
        </a:p>
      </dgm:t>
    </dgm:pt>
    <dgm:pt modelId="{A7F55382-F9EC-094C-8A11-74EE819CF30E}" type="parTrans" cxnId="{3745D2BA-C112-5847-8166-F9EC36687BD8}">
      <dgm:prSet/>
      <dgm:spPr/>
      <dgm:t>
        <a:bodyPr/>
        <a:lstStyle/>
        <a:p>
          <a:endParaRPr lang="en-US">
            <a:latin typeface="DIN Next Rounded LT Pro" panose="020F0503020203050203" pitchFamily="34" charset="0"/>
          </a:endParaRPr>
        </a:p>
      </dgm:t>
    </dgm:pt>
    <dgm:pt modelId="{410C3502-284E-4640-BE5B-2BBC03993EC6}" type="sibTrans" cxnId="{3745D2BA-C112-5847-8166-F9EC36687BD8}">
      <dgm:prSet/>
      <dgm:spPr/>
      <dgm:t>
        <a:bodyPr/>
        <a:lstStyle/>
        <a:p>
          <a:endParaRPr lang="en-US">
            <a:latin typeface="DIN Next Rounded LT Pro" panose="020F0503020203050203" pitchFamily="34" charset="0"/>
          </a:endParaRPr>
        </a:p>
      </dgm:t>
    </dgm:pt>
    <dgm:pt modelId="{F92606C1-1CD6-BF4E-9E77-D0275FDC37C2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0" dirty="0" smtClean="0">
              <a:latin typeface="DIN Next Rounded LT Pro" panose="020F0503020203050203" pitchFamily="34" charset="0"/>
              <a:cs typeface="Gill Sans"/>
            </a:rPr>
            <a:t>Disadvantages </a:t>
          </a:r>
          <a:endParaRPr lang="en-US" b="0" dirty="0">
            <a:latin typeface="DIN Next Rounded LT Pro" panose="020F0503020203050203" pitchFamily="34" charset="0"/>
            <a:cs typeface="Gill Sans"/>
          </a:endParaRPr>
        </a:p>
      </dgm:t>
    </dgm:pt>
    <dgm:pt modelId="{0D1A1D27-FBA7-E34B-B644-B2808F3E68A8}" type="parTrans" cxnId="{2697C0FA-C691-2044-83EE-E06A69D1F024}">
      <dgm:prSet/>
      <dgm:spPr/>
      <dgm:t>
        <a:bodyPr/>
        <a:lstStyle/>
        <a:p>
          <a:endParaRPr lang="en-US">
            <a:latin typeface="DIN Next Rounded LT Pro" panose="020F0503020203050203" pitchFamily="34" charset="0"/>
          </a:endParaRPr>
        </a:p>
      </dgm:t>
    </dgm:pt>
    <dgm:pt modelId="{EEB51F93-8625-064F-84B3-754FC6A26CEF}" type="sibTrans" cxnId="{2697C0FA-C691-2044-83EE-E06A69D1F024}">
      <dgm:prSet/>
      <dgm:spPr/>
      <dgm:t>
        <a:bodyPr/>
        <a:lstStyle/>
        <a:p>
          <a:endParaRPr lang="en-US">
            <a:latin typeface="DIN Next Rounded LT Pro" panose="020F0503020203050203" pitchFamily="34" charset="0"/>
          </a:endParaRPr>
        </a:p>
      </dgm:t>
    </dgm:pt>
    <dgm:pt modelId="{91E99BCE-3CAA-CE4C-A763-4B42C659CC8B}" type="pres">
      <dgm:prSet presAssocID="{85CFD83C-0C6B-BC4D-842F-129DEFFFCC8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305359-E89A-E248-BDAE-44B047EAF116}" type="pres">
      <dgm:prSet presAssocID="{6AD2A03A-FC77-0649-92E9-8E6E21736820}" presName="roof" presStyleLbl="dkBgShp" presStyleIdx="0" presStyleCnt="2" custLinFactNeighborX="41563" custLinFactNeighborY="-66448"/>
      <dgm:spPr/>
      <dgm:t>
        <a:bodyPr/>
        <a:lstStyle/>
        <a:p>
          <a:endParaRPr lang="en-US"/>
        </a:p>
      </dgm:t>
    </dgm:pt>
    <dgm:pt modelId="{AD06BE05-311D-2242-844E-E6A710FEAEE4}" type="pres">
      <dgm:prSet presAssocID="{6AD2A03A-FC77-0649-92E9-8E6E21736820}" presName="pillars" presStyleCnt="0"/>
      <dgm:spPr/>
    </dgm:pt>
    <dgm:pt modelId="{250C4737-A841-8C48-A045-BF4D4D99D3A8}" type="pres">
      <dgm:prSet presAssocID="{6AD2A03A-FC77-0649-92E9-8E6E21736820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D3949D-55D7-9843-BBF0-4DC75BF720C6}" type="pres">
      <dgm:prSet presAssocID="{F92606C1-1CD6-BF4E-9E77-D0275FDC37C2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F57DEF-DA04-AE46-8A72-E185F1E3E46F}" type="pres">
      <dgm:prSet presAssocID="{6AD2A03A-FC77-0649-92E9-8E6E21736820}" presName="base" presStyleLbl="dkBgShp" presStyleIdx="1" presStyleCnt="2" custLinFactY="-93979" custLinFactNeighborX="18794" custLinFactNeighborY="-100000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</dgm:ptLst>
  <dgm:cxnLst>
    <dgm:cxn modelId="{2697C0FA-C691-2044-83EE-E06A69D1F024}" srcId="{6AD2A03A-FC77-0649-92E9-8E6E21736820}" destId="{F92606C1-1CD6-BF4E-9E77-D0275FDC37C2}" srcOrd="1" destOrd="0" parTransId="{0D1A1D27-FBA7-E34B-B644-B2808F3E68A8}" sibTransId="{EEB51F93-8625-064F-84B3-754FC6A26CEF}"/>
    <dgm:cxn modelId="{3745D2BA-C112-5847-8166-F9EC36687BD8}" srcId="{6AD2A03A-FC77-0649-92E9-8E6E21736820}" destId="{FF1F7779-F48A-1F40-9E9D-420C87150ED4}" srcOrd="0" destOrd="0" parTransId="{A7F55382-F9EC-094C-8A11-74EE819CF30E}" sibTransId="{410C3502-284E-4640-BE5B-2BBC03993EC6}"/>
    <dgm:cxn modelId="{C4504B1F-7431-BF44-A8A8-BC789C2FD98F}" type="presOf" srcId="{F92606C1-1CD6-BF4E-9E77-D0275FDC37C2}" destId="{24D3949D-55D7-9843-BBF0-4DC75BF720C6}" srcOrd="0" destOrd="0" presId="urn:microsoft.com/office/officeart/2005/8/layout/hList3"/>
    <dgm:cxn modelId="{64026328-281F-4E4B-819B-6E7E2ECFD643}" srcId="{85CFD83C-0C6B-BC4D-842F-129DEFFFCC83}" destId="{6AD2A03A-FC77-0649-92E9-8E6E21736820}" srcOrd="0" destOrd="0" parTransId="{80DB3469-4255-D440-BECB-3A0D4DCB7625}" sibTransId="{F0AF8130-90DD-6A40-BE69-CC06EEC1DDAF}"/>
    <dgm:cxn modelId="{3E178AE8-F01C-FE48-9863-EDBF8240A236}" type="presOf" srcId="{6AD2A03A-FC77-0649-92E9-8E6E21736820}" destId="{F1305359-E89A-E248-BDAE-44B047EAF116}" srcOrd="0" destOrd="0" presId="urn:microsoft.com/office/officeart/2005/8/layout/hList3"/>
    <dgm:cxn modelId="{7FB54271-B2F2-A349-963B-D477CE09C60A}" type="presOf" srcId="{FF1F7779-F48A-1F40-9E9D-420C87150ED4}" destId="{250C4737-A841-8C48-A045-BF4D4D99D3A8}" srcOrd="0" destOrd="0" presId="urn:microsoft.com/office/officeart/2005/8/layout/hList3"/>
    <dgm:cxn modelId="{07DE84E7-3F7F-BA42-BCBC-F39250B4CACA}" type="presOf" srcId="{85CFD83C-0C6B-BC4D-842F-129DEFFFCC83}" destId="{91E99BCE-3CAA-CE4C-A763-4B42C659CC8B}" srcOrd="0" destOrd="0" presId="urn:microsoft.com/office/officeart/2005/8/layout/hList3"/>
    <dgm:cxn modelId="{74E0DDB2-A07D-F74B-9BD0-9D230BCADF19}" type="presParOf" srcId="{91E99BCE-3CAA-CE4C-A763-4B42C659CC8B}" destId="{F1305359-E89A-E248-BDAE-44B047EAF116}" srcOrd="0" destOrd="0" presId="urn:microsoft.com/office/officeart/2005/8/layout/hList3"/>
    <dgm:cxn modelId="{2360531A-E104-554A-B04A-6A4AD25C6651}" type="presParOf" srcId="{91E99BCE-3CAA-CE4C-A763-4B42C659CC8B}" destId="{AD06BE05-311D-2242-844E-E6A710FEAEE4}" srcOrd="1" destOrd="0" presId="urn:microsoft.com/office/officeart/2005/8/layout/hList3"/>
    <dgm:cxn modelId="{BB617D89-A4C8-BC40-86C3-1700F732A9E9}" type="presParOf" srcId="{AD06BE05-311D-2242-844E-E6A710FEAEE4}" destId="{250C4737-A841-8C48-A045-BF4D4D99D3A8}" srcOrd="0" destOrd="0" presId="urn:microsoft.com/office/officeart/2005/8/layout/hList3"/>
    <dgm:cxn modelId="{0DA79D3A-E33E-4D41-8217-6619F88A397E}" type="presParOf" srcId="{AD06BE05-311D-2242-844E-E6A710FEAEE4}" destId="{24D3949D-55D7-9843-BBF0-4DC75BF720C6}" srcOrd="1" destOrd="0" presId="urn:microsoft.com/office/officeart/2005/8/layout/hList3"/>
    <dgm:cxn modelId="{B48A301E-2550-504F-8173-B2FB84212D7A}" type="presParOf" srcId="{91E99BCE-3CAA-CE4C-A763-4B42C659CC8B}" destId="{30F57DEF-DA04-AE46-8A72-E185F1E3E46F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CFD83C-0C6B-BC4D-842F-129DEFFFCC83}" type="doc">
      <dgm:prSet loTypeId="urn:microsoft.com/office/officeart/2005/8/layout/hList3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D2A03A-FC77-0649-92E9-8E6E21736820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4100" b="0" dirty="0" smtClean="0">
              <a:latin typeface="DIN Next Rounded LT Pro" panose="020F0503020203050203" pitchFamily="34" charset="0"/>
              <a:cs typeface="Gill Sans"/>
            </a:rPr>
            <a:t>Open-ended questions</a:t>
          </a:r>
          <a:endParaRPr lang="en-US" sz="4100" b="0" dirty="0">
            <a:latin typeface="DIN Next Rounded LT Pro" panose="020F0503020203050203" pitchFamily="34" charset="0"/>
            <a:cs typeface="Gill Sans"/>
          </a:endParaRPr>
        </a:p>
      </dgm:t>
    </dgm:pt>
    <dgm:pt modelId="{80DB3469-4255-D440-BECB-3A0D4DCB7625}" type="parTrans" cxnId="{64026328-281F-4E4B-819B-6E7E2ECFD643}">
      <dgm:prSet/>
      <dgm:spPr/>
      <dgm:t>
        <a:bodyPr/>
        <a:lstStyle/>
        <a:p>
          <a:endParaRPr lang="en-US">
            <a:latin typeface="DIN Next Rounded LT Pro" panose="020F0503020203050203" pitchFamily="34" charset="0"/>
          </a:endParaRPr>
        </a:p>
      </dgm:t>
    </dgm:pt>
    <dgm:pt modelId="{F0AF8130-90DD-6A40-BE69-CC06EEC1DDAF}" type="sibTrans" cxnId="{64026328-281F-4E4B-819B-6E7E2ECFD643}">
      <dgm:prSet/>
      <dgm:spPr/>
      <dgm:t>
        <a:bodyPr/>
        <a:lstStyle/>
        <a:p>
          <a:endParaRPr lang="en-US">
            <a:latin typeface="DIN Next Rounded LT Pro" panose="020F0503020203050203" pitchFamily="34" charset="0"/>
          </a:endParaRPr>
        </a:p>
      </dgm:t>
    </dgm:pt>
    <dgm:pt modelId="{FF1F7779-F48A-1F40-9E9D-420C87150ED4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0" dirty="0" smtClean="0">
              <a:latin typeface="DIN Next Rounded LT Pro" panose="020F0503020203050203" pitchFamily="34" charset="0"/>
              <a:cs typeface="Gill Sans"/>
            </a:rPr>
            <a:t>Advantages</a:t>
          </a:r>
          <a:endParaRPr lang="en-US" b="0" dirty="0">
            <a:latin typeface="DIN Next Rounded LT Pro" panose="020F0503020203050203" pitchFamily="34" charset="0"/>
            <a:cs typeface="Gill Sans"/>
          </a:endParaRPr>
        </a:p>
      </dgm:t>
    </dgm:pt>
    <dgm:pt modelId="{A7F55382-F9EC-094C-8A11-74EE819CF30E}" type="parTrans" cxnId="{3745D2BA-C112-5847-8166-F9EC36687BD8}">
      <dgm:prSet/>
      <dgm:spPr/>
      <dgm:t>
        <a:bodyPr/>
        <a:lstStyle/>
        <a:p>
          <a:endParaRPr lang="en-US">
            <a:latin typeface="DIN Next Rounded LT Pro" panose="020F0503020203050203" pitchFamily="34" charset="0"/>
          </a:endParaRPr>
        </a:p>
      </dgm:t>
    </dgm:pt>
    <dgm:pt modelId="{410C3502-284E-4640-BE5B-2BBC03993EC6}" type="sibTrans" cxnId="{3745D2BA-C112-5847-8166-F9EC36687BD8}">
      <dgm:prSet/>
      <dgm:spPr/>
      <dgm:t>
        <a:bodyPr/>
        <a:lstStyle/>
        <a:p>
          <a:endParaRPr lang="en-US">
            <a:latin typeface="DIN Next Rounded LT Pro" panose="020F0503020203050203" pitchFamily="34" charset="0"/>
          </a:endParaRPr>
        </a:p>
      </dgm:t>
    </dgm:pt>
    <dgm:pt modelId="{F92606C1-1CD6-BF4E-9E77-D0275FDC37C2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0" dirty="0" smtClean="0">
              <a:latin typeface="DIN Next Rounded LT Pro" panose="020F0503020203050203" pitchFamily="34" charset="0"/>
              <a:cs typeface="Gill Sans"/>
            </a:rPr>
            <a:t>Disadvantages </a:t>
          </a:r>
          <a:endParaRPr lang="en-US" b="0" dirty="0">
            <a:latin typeface="DIN Next Rounded LT Pro" panose="020F0503020203050203" pitchFamily="34" charset="0"/>
            <a:cs typeface="Gill Sans"/>
          </a:endParaRPr>
        </a:p>
      </dgm:t>
    </dgm:pt>
    <dgm:pt modelId="{0D1A1D27-FBA7-E34B-B644-B2808F3E68A8}" type="parTrans" cxnId="{2697C0FA-C691-2044-83EE-E06A69D1F024}">
      <dgm:prSet/>
      <dgm:spPr/>
      <dgm:t>
        <a:bodyPr/>
        <a:lstStyle/>
        <a:p>
          <a:endParaRPr lang="en-US">
            <a:latin typeface="DIN Next Rounded LT Pro" panose="020F0503020203050203" pitchFamily="34" charset="0"/>
          </a:endParaRPr>
        </a:p>
      </dgm:t>
    </dgm:pt>
    <dgm:pt modelId="{EEB51F93-8625-064F-84B3-754FC6A26CEF}" type="sibTrans" cxnId="{2697C0FA-C691-2044-83EE-E06A69D1F024}">
      <dgm:prSet/>
      <dgm:spPr/>
      <dgm:t>
        <a:bodyPr/>
        <a:lstStyle/>
        <a:p>
          <a:endParaRPr lang="en-US">
            <a:latin typeface="DIN Next Rounded LT Pro" panose="020F0503020203050203" pitchFamily="34" charset="0"/>
          </a:endParaRPr>
        </a:p>
      </dgm:t>
    </dgm:pt>
    <dgm:pt modelId="{91E99BCE-3CAA-CE4C-A763-4B42C659CC8B}" type="pres">
      <dgm:prSet presAssocID="{85CFD83C-0C6B-BC4D-842F-129DEFFFCC8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305359-E89A-E248-BDAE-44B047EAF116}" type="pres">
      <dgm:prSet presAssocID="{6AD2A03A-FC77-0649-92E9-8E6E21736820}" presName="roof" presStyleLbl="dkBgShp" presStyleIdx="0" presStyleCnt="2" custLinFactNeighborX="41563" custLinFactNeighborY="-66448"/>
      <dgm:spPr/>
      <dgm:t>
        <a:bodyPr/>
        <a:lstStyle/>
        <a:p>
          <a:endParaRPr lang="en-US"/>
        </a:p>
      </dgm:t>
    </dgm:pt>
    <dgm:pt modelId="{AD06BE05-311D-2242-844E-E6A710FEAEE4}" type="pres">
      <dgm:prSet presAssocID="{6AD2A03A-FC77-0649-92E9-8E6E21736820}" presName="pillars" presStyleCnt="0"/>
      <dgm:spPr/>
    </dgm:pt>
    <dgm:pt modelId="{250C4737-A841-8C48-A045-BF4D4D99D3A8}" type="pres">
      <dgm:prSet presAssocID="{6AD2A03A-FC77-0649-92E9-8E6E21736820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D3949D-55D7-9843-BBF0-4DC75BF720C6}" type="pres">
      <dgm:prSet presAssocID="{F92606C1-1CD6-BF4E-9E77-D0275FDC37C2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F57DEF-DA04-AE46-8A72-E185F1E3E46F}" type="pres">
      <dgm:prSet presAssocID="{6AD2A03A-FC77-0649-92E9-8E6E21736820}" presName="base" presStyleLbl="dkBgShp" presStyleIdx="1" presStyleCnt="2" custLinFactY="-93979" custLinFactNeighborX="18794" custLinFactNeighborY="-100000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</dgm:ptLst>
  <dgm:cxnLst>
    <dgm:cxn modelId="{2697C0FA-C691-2044-83EE-E06A69D1F024}" srcId="{6AD2A03A-FC77-0649-92E9-8E6E21736820}" destId="{F92606C1-1CD6-BF4E-9E77-D0275FDC37C2}" srcOrd="1" destOrd="0" parTransId="{0D1A1D27-FBA7-E34B-B644-B2808F3E68A8}" sibTransId="{EEB51F93-8625-064F-84B3-754FC6A26CEF}"/>
    <dgm:cxn modelId="{3745D2BA-C112-5847-8166-F9EC36687BD8}" srcId="{6AD2A03A-FC77-0649-92E9-8E6E21736820}" destId="{FF1F7779-F48A-1F40-9E9D-420C87150ED4}" srcOrd="0" destOrd="0" parTransId="{A7F55382-F9EC-094C-8A11-74EE819CF30E}" sibTransId="{410C3502-284E-4640-BE5B-2BBC03993EC6}"/>
    <dgm:cxn modelId="{64026328-281F-4E4B-819B-6E7E2ECFD643}" srcId="{85CFD83C-0C6B-BC4D-842F-129DEFFFCC83}" destId="{6AD2A03A-FC77-0649-92E9-8E6E21736820}" srcOrd="0" destOrd="0" parTransId="{80DB3469-4255-D440-BECB-3A0D4DCB7625}" sibTransId="{F0AF8130-90DD-6A40-BE69-CC06EEC1DDAF}"/>
    <dgm:cxn modelId="{C4504B1F-7431-BF44-A8A8-BC789C2FD98F}" type="presOf" srcId="{F92606C1-1CD6-BF4E-9E77-D0275FDC37C2}" destId="{24D3949D-55D7-9843-BBF0-4DC75BF720C6}" srcOrd="0" destOrd="0" presId="urn:microsoft.com/office/officeart/2005/8/layout/hList3"/>
    <dgm:cxn modelId="{3E178AE8-F01C-FE48-9863-EDBF8240A236}" type="presOf" srcId="{6AD2A03A-FC77-0649-92E9-8E6E21736820}" destId="{F1305359-E89A-E248-BDAE-44B047EAF116}" srcOrd="0" destOrd="0" presId="urn:microsoft.com/office/officeart/2005/8/layout/hList3"/>
    <dgm:cxn modelId="{7FB54271-B2F2-A349-963B-D477CE09C60A}" type="presOf" srcId="{FF1F7779-F48A-1F40-9E9D-420C87150ED4}" destId="{250C4737-A841-8C48-A045-BF4D4D99D3A8}" srcOrd="0" destOrd="0" presId="urn:microsoft.com/office/officeart/2005/8/layout/hList3"/>
    <dgm:cxn modelId="{07DE84E7-3F7F-BA42-BCBC-F39250B4CACA}" type="presOf" srcId="{85CFD83C-0C6B-BC4D-842F-129DEFFFCC83}" destId="{91E99BCE-3CAA-CE4C-A763-4B42C659CC8B}" srcOrd="0" destOrd="0" presId="urn:microsoft.com/office/officeart/2005/8/layout/hList3"/>
    <dgm:cxn modelId="{74E0DDB2-A07D-F74B-9BD0-9D230BCADF19}" type="presParOf" srcId="{91E99BCE-3CAA-CE4C-A763-4B42C659CC8B}" destId="{F1305359-E89A-E248-BDAE-44B047EAF116}" srcOrd="0" destOrd="0" presId="urn:microsoft.com/office/officeart/2005/8/layout/hList3"/>
    <dgm:cxn modelId="{2360531A-E104-554A-B04A-6A4AD25C6651}" type="presParOf" srcId="{91E99BCE-3CAA-CE4C-A763-4B42C659CC8B}" destId="{AD06BE05-311D-2242-844E-E6A710FEAEE4}" srcOrd="1" destOrd="0" presId="urn:microsoft.com/office/officeart/2005/8/layout/hList3"/>
    <dgm:cxn modelId="{BB617D89-A4C8-BC40-86C3-1700F732A9E9}" type="presParOf" srcId="{AD06BE05-311D-2242-844E-E6A710FEAEE4}" destId="{250C4737-A841-8C48-A045-BF4D4D99D3A8}" srcOrd="0" destOrd="0" presId="urn:microsoft.com/office/officeart/2005/8/layout/hList3"/>
    <dgm:cxn modelId="{0DA79D3A-E33E-4D41-8217-6619F88A397E}" type="presParOf" srcId="{AD06BE05-311D-2242-844E-E6A710FEAEE4}" destId="{24D3949D-55D7-9843-BBF0-4DC75BF720C6}" srcOrd="1" destOrd="0" presId="urn:microsoft.com/office/officeart/2005/8/layout/hList3"/>
    <dgm:cxn modelId="{B48A301E-2550-504F-8173-B2FB84212D7A}" type="presParOf" srcId="{91E99BCE-3CAA-CE4C-A763-4B42C659CC8B}" destId="{30F57DEF-DA04-AE46-8A72-E185F1E3E46F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305359-E89A-E248-BDAE-44B047EAF116}">
      <dsp:nvSpPr>
        <dsp:cNvPr id="0" name=""/>
        <dsp:cNvSpPr/>
      </dsp:nvSpPr>
      <dsp:spPr>
        <a:xfrm>
          <a:off x="0" y="0"/>
          <a:ext cx="6676859" cy="1018852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b="0" kern="1200" dirty="0" smtClean="0">
              <a:latin typeface="DIN Next Rounded LT Pro" panose="020F0503020203050203" pitchFamily="34" charset="0"/>
              <a:cs typeface="Gill Sans"/>
            </a:rPr>
            <a:t>Closed-ended questions</a:t>
          </a:r>
          <a:endParaRPr lang="en-US" sz="4100" b="0" kern="1200" dirty="0">
            <a:latin typeface="DIN Next Rounded LT Pro" panose="020F0503020203050203" pitchFamily="34" charset="0"/>
            <a:cs typeface="Gill Sans"/>
          </a:endParaRPr>
        </a:p>
      </dsp:txBody>
      <dsp:txXfrm>
        <a:off x="0" y="0"/>
        <a:ext cx="6676859" cy="1018852"/>
      </dsp:txXfrm>
    </dsp:sp>
    <dsp:sp modelId="{250C4737-A841-8C48-A045-BF4D4D99D3A8}">
      <dsp:nvSpPr>
        <dsp:cNvPr id="0" name=""/>
        <dsp:cNvSpPr/>
      </dsp:nvSpPr>
      <dsp:spPr>
        <a:xfrm>
          <a:off x="0" y="1018852"/>
          <a:ext cx="3338429" cy="213959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0" kern="1200" dirty="0" smtClean="0">
              <a:latin typeface="DIN Next Rounded LT Pro" panose="020F0503020203050203" pitchFamily="34" charset="0"/>
              <a:cs typeface="Gill Sans"/>
            </a:rPr>
            <a:t>Advantages</a:t>
          </a:r>
          <a:endParaRPr lang="en-US" sz="3700" b="0" kern="1200" dirty="0">
            <a:latin typeface="DIN Next Rounded LT Pro" panose="020F0503020203050203" pitchFamily="34" charset="0"/>
            <a:cs typeface="Gill Sans"/>
          </a:endParaRPr>
        </a:p>
      </dsp:txBody>
      <dsp:txXfrm>
        <a:off x="0" y="1018852"/>
        <a:ext cx="3338429" cy="2139590"/>
      </dsp:txXfrm>
    </dsp:sp>
    <dsp:sp modelId="{24D3949D-55D7-9843-BBF0-4DC75BF720C6}">
      <dsp:nvSpPr>
        <dsp:cNvPr id="0" name=""/>
        <dsp:cNvSpPr/>
      </dsp:nvSpPr>
      <dsp:spPr>
        <a:xfrm>
          <a:off x="3338429" y="1018852"/>
          <a:ext cx="3338429" cy="213959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0" kern="1200" dirty="0" smtClean="0">
              <a:latin typeface="DIN Next Rounded LT Pro" panose="020F0503020203050203" pitchFamily="34" charset="0"/>
              <a:cs typeface="Gill Sans"/>
            </a:rPr>
            <a:t>Disadvantages </a:t>
          </a:r>
          <a:endParaRPr lang="en-US" sz="3700" b="0" kern="1200" dirty="0">
            <a:latin typeface="DIN Next Rounded LT Pro" panose="020F0503020203050203" pitchFamily="34" charset="0"/>
            <a:cs typeface="Gill Sans"/>
          </a:endParaRPr>
        </a:p>
      </dsp:txBody>
      <dsp:txXfrm>
        <a:off x="3338429" y="1018852"/>
        <a:ext cx="3338429" cy="2139590"/>
      </dsp:txXfrm>
    </dsp:sp>
    <dsp:sp modelId="{30F57DEF-DA04-AE46-8A72-E185F1E3E46F}">
      <dsp:nvSpPr>
        <dsp:cNvPr id="0" name=""/>
        <dsp:cNvSpPr/>
      </dsp:nvSpPr>
      <dsp:spPr>
        <a:xfrm>
          <a:off x="0" y="2697292"/>
          <a:ext cx="6676859" cy="237732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305359-E89A-E248-BDAE-44B047EAF116}">
      <dsp:nvSpPr>
        <dsp:cNvPr id="0" name=""/>
        <dsp:cNvSpPr/>
      </dsp:nvSpPr>
      <dsp:spPr>
        <a:xfrm>
          <a:off x="0" y="0"/>
          <a:ext cx="6676859" cy="1018852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b="0" kern="1200" dirty="0" smtClean="0">
              <a:latin typeface="DIN Next Rounded LT Pro" panose="020F0503020203050203" pitchFamily="34" charset="0"/>
              <a:cs typeface="Gill Sans"/>
            </a:rPr>
            <a:t>Open-ended questions</a:t>
          </a:r>
          <a:endParaRPr lang="en-US" sz="4100" b="0" kern="1200" dirty="0">
            <a:latin typeface="DIN Next Rounded LT Pro" panose="020F0503020203050203" pitchFamily="34" charset="0"/>
            <a:cs typeface="Gill Sans"/>
          </a:endParaRPr>
        </a:p>
      </dsp:txBody>
      <dsp:txXfrm>
        <a:off x="0" y="0"/>
        <a:ext cx="6676859" cy="1018852"/>
      </dsp:txXfrm>
    </dsp:sp>
    <dsp:sp modelId="{250C4737-A841-8C48-A045-BF4D4D99D3A8}">
      <dsp:nvSpPr>
        <dsp:cNvPr id="0" name=""/>
        <dsp:cNvSpPr/>
      </dsp:nvSpPr>
      <dsp:spPr>
        <a:xfrm>
          <a:off x="0" y="1018852"/>
          <a:ext cx="3338429" cy="213959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0" kern="1200" dirty="0" smtClean="0">
              <a:latin typeface="DIN Next Rounded LT Pro" panose="020F0503020203050203" pitchFamily="34" charset="0"/>
              <a:cs typeface="Gill Sans"/>
            </a:rPr>
            <a:t>Advantages</a:t>
          </a:r>
          <a:endParaRPr lang="en-US" sz="3700" b="0" kern="1200" dirty="0">
            <a:latin typeface="DIN Next Rounded LT Pro" panose="020F0503020203050203" pitchFamily="34" charset="0"/>
            <a:cs typeface="Gill Sans"/>
          </a:endParaRPr>
        </a:p>
      </dsp:txBody>
      <dsp:txXfrm>
        <a:off x="0" y="1018852"/>
        <a:ext cx="3338429" cy="2139590"/>
      </dsp:txXfrm>
    </dsp:sp>
    <dsp:sp modelId="{24D3949D-55D7-9843-BBF0-4DC75BF720C6}">
      <dsp:nvSpPr>
        <dsp:cNvPr id="0" name=""/>
        <dsp:cNvSpPr/>
      </dsp:nvSpPr>
      <dsp:spPr>
        <a:xfrm>
          <a:off x="3338429" y="1018852"/>
          <a:ext cx="3338429" cy="213959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0" kern="1200" dirty="0" smtClean="0">
              <a:latin typeface="DIN Next Rounded LT Pro" panose="020F0503020203050203" pitchFamily="34" charset="0"/>
              <a:cs typeface="Gill Sans"/>
            </a:rPr>
            <a:t>Disadvantages </a:t>
          </a:r>
          <a:endParaRPr lang="en-US" sz="3700" b="0" kern="1200" dirty="0">
            <a:latin typeface="DIN Next Rounded LT Pro" panose="020F0503020203050203" pitchFamily="34" charset="0"/>
            <a:cs typeface="Gill Sans"/>
          </a:endParaRPr>
        </a:p>
      </dsp:txBody>
      <dsp:txXfrm>
        <a:off x="3338429" y="1018852"/>
        <a:ext cx="3338429" cy="2139590"/>
      </dsp:txXfrm>
    </dsp:sp>
    <dsp:sp modelId="{30F57DEF-DA04-AE46-8A72-E185F1E3E46F}">
      <dsp:nvSpPr>
        <dsp:cNvPr id="0" name=""/>
        <dsp:cNvSpPr/>
      </dsp:nvSpPr>
      <dsp:spPr>
        <a:xfrm>
          <a:off x="0" y="2697292"/>
          <a:ext cx="6676859" cy="237732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AD8DCC-7640-4EAC-BA10-334942CFA575}" type="datetimeFigureOut">
              <a:rPr lang="en-US" smtClean="0"/>
              <a:t>8/4/2019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5EDF3-91B4-4946-9182-E6382CABAD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701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74CE0-4909-6048-B317-2721B0FEF0D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0117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Please be sure to number your new questions—they are new questions and so they should be the next two numbers in your list of questions.</a:t>
            </a:r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88BD8A-AA68-4788-9541-F921EC8B5F2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35167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74CE0-4909-6048-B317-2721B0FEF0D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081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74CE0-4909-6048-B317-2721B0FEF0D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5783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you don’t find a question quickly, come up with a new question on reason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74CE0-4909-6048-B317-2721B0FEF0D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6944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74CE0-4909-6048-B317-2721B0FEF0D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3682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74CE0-4909-6048-B317-2721B0FEF0D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2738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C22321-DBD6-4F73-8ACE-A63BACA16E7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21476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74CE0-4909-6048-B317-2721B0FEF0D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977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74CE0-4909-6048-B317-2721B0FEF0D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2044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74CE0-4909-6048-B317-2721B0FEF0D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950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this strategy, the QFT will be used as a tool for consensus building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5EDF3-91B4-4946-9182-E6382CABAD1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1030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7B8818-B5A2-D44A-9742-9B9138525960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9128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These principles can be used as criteria for accountable decision-making in a democracy.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74CE0-4909-6048-B317-2721B0FEF0D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7378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Reason corresponds with legitimacy</a:t>
            </a:r>
            <a:r>
              <a:rPr lang="en-US" sz="1200" baseline="0" dirty="0" smtClean="0"/>
              <a:t> etc. Our work was to simplify the terminology and create a strategy that helps people think on these democratic principles in ways related to their decisions.</a:t>
            </a: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74CE0-4909-6048-B317-2721B0FEF0D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6913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923608" y="3373756"/>
            <a:ext cx="7389000" cy="2760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0" rtl="0">
              <a:spcBef>
                <a:spcPts val="0"/>
              </a:spcBef>
              <a:buNone/>
            </a:pPr>
            <a:r>
              <a:rPr lang="en-US" dirty="0" smtClean="0"/>
              <a:t>Eager to have staff ask questions</a:t>
            </a:r>
            <a:endParaRPr lang="en-US" dirty="0"/>
          </a:p>
        </p:txBody>
      </p:sp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2516188" y="876300"/>
            <a:ext cx="4203700" cy="23653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27015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DA1E9E-385B-4FEC-99C3-D9A27784B7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5986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923608" y="3373756"/>
            <a:ext cx="7389000" cy="2760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0" rtl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2516188" y="876300"/>
            <a:ext cx="4203700" cy="23653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35243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923608" y="3373756"/>
            <a:ext cx="7389000" cy="2760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0" rtl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2516188" y="876300"/>
            <a:ext cx="4203700" cy="23653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57775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DA1E9E-385B-4FEC-99C3-D9A27784B7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33043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DA1E9E-385B-4FEC-99C3-D9A27784B7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1316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DA1E9E-385B-4FEC-99C3-D9A27784B7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3235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offers a</a:t>
            </a:r>
            <a:r>
              <a:rPr lang="en-US" baseline="0" dirty="0" smtClean="0"/>
              <a:t> technique when a decision is being made.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5EDF3-91B4-4946-9182-E6382CABAD1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643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72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fld id="{D84DEBE5-3007-4E67-B6BF-A1F8204B3DD8}" type="slidenum">
              <a:rPr lang="en-US" altLang="en-US" smtClean="0">
                <a:latin typeface="Calibri" panose="020F0502020204030204" pitchFamily="34" charset="0"/>
              </a:rPr>
              <a:pPr/>
              <a:t>51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2910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We have learned a lot from people with limited education, far from power, who were parents in a low-income Massachusetts city. They</a:t>
            </a:r>
          </a:p>
          <a:p>
            <a:r>
              <a:rPr lang="en-US" altLang="en-US" dirty="0" smtClean="0"/>
              <a:t>were not participating in their children’s education because “they did not even know what questions to ask.” These parents were the</a:t>
            </a:r>
          </a:p>
          <a:p>
            <a:r>
              <a:rPr lang="en-US" altLang="en-US" dirty="0" smtClean="0"/>
              <a:t>individuals who first named the problem and made the critical insight into the importance of questions for thinking, learning, and</a:t>
            </a:r>
          </a:p>
          <a:p>
            <a:r>
              <a:rPr lang="en-US" altLang="en-US" dirty="0" smtClean="0"/>
              <a:t>participating. We have worked on this problem for nearly 30 years since.</a:t>
            </a:r>
          </a:p>
          <a:p>
            <a:r>
              <a:rPr lang="en-US" altLang="en-US" dirty="0" smtClean="0"/>
              <a:t>Yet, we are not the first people to say question formulation is critical. We see our work connecting back to the work of someone who</a:t>
            </a:r>
          </a:p>
          <a:p>
            <a:r>
              <a:rPr lang="en-US" altLang="en-US" dirty="0" smtClean="0"/>
              <a:t>you probably have never heard of but is one of the greatest educators of the 20th century.</a:t>
            </a:r>
          </a:p>
          <a:p>
            <a:r>
              <a:rPr lang="en-US" altLang="en-US" dirty="0" err="1" smtClean="0"/>
              <a:t>Septima</a:t>
            </a:r>
            <a:r>
              <a:rPr lang="en-US" altLang="en-US" dirty="0" smtClean="0"/>
              <a:t> Clark was a civil rights activist and an African American educator who worked alongside Rosa Parks. After having her</a:t>
            </a:r>
          </a:p>
          <a:p>
            <a:r>
              <a:rPr lang="en-US" altLang="en-US" dirty="0" smtClean="0"/>
              <a:t>teaching license revoked after decades or teaching service for her activism with a civil rights organization (NAACP), Clark, with her</a:t>
            </a:r>
          </a:p>
          <a:p>
            <a:r>
              <a:rPr lang="en-US" altLang="en-US" dirty="0" smtClean="0"/>
              <a:t>cousin Bernice Robinson, established citizenship schools in South Carolina. Clark began working with low people with low literacy, first</a:t>
            </a:r>
          </a:p>
          <a:p>
            <a:r>
              <a:rPr lang="en-US" altLang="en-US" dirty="0" smtClean="0"/>
              <a:t>to make sure they could vote and were not cheated out of wages, but as a part of a larger effort for people to become more effective</a:t>
            </a:r>
          </a:p>
          <a:p>
            <a:r>
              <a:rPr lang="en-US" altLang="en-US" dirty="0" smtClean="0"/>
              <a:t>participants in democracy.</a:t>
            </a:r>
          </a:p>
          <a:p>
            <a:r>
              <a:rPr lang="en-US" altLang="en-US" dirty="0" smtClean="0"/>
              <a:t>She said, “we need to be taught to study rather than to believe, to inquire rather than to affirm.” Clark saw inquiry and questioning as a</a:t>
            </a:r>
          </a:p>
          <a:p>
            <a:r>
              <a:rPr lang="en-US" altLang="en-US" dirty="0" smtClean="0"/>
              <a:t>foundational part of learning, civic participation, and advocacy. By honing this fundamental skill one is able to advance research, think</a:t>
            </a:r>
          </a:p>
          <a:p>
            <a:r>
              <a:rPr lang="en-US" altLang="en-US" dirty="0" smtClean="0"/>
              <a:t>and learn in new ways, and also to integrate this skill democratic habit of mind into their daily life.</a:t>
            </a:r>
          </a:p>
          <a:p>
            <a:r>
              <a:rPr lang="en-US" altLang="en-US" dirty="0" err="1" smtClean="0"/>
              <a:t>Septima</a:t>
            </a:r>
            <a:r>
              <a:rPr lang="en-US" altLang="en-US" dirty="0" smtClean="0"/>
              <a:t> Clark, seated center, and her cousin Bernice Robinson standing to the right.</a:t>
            </a:r>
          </a:p>
          <a:p>
            <a:r>
              <a:rPr lang="en-US" altLang="en-US" dirty="0" smtClean="0"/>
              <a:t>21</a:t>
            </a:r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fld id="{D1067A16-D71D-44BC-8A70-618A03AA4D0A}" type="slidenum">
              <a:rPr lang="en-US" altLang="en-US" smtClean="0">
                <a:latin typeface="Calibri" panose="020F0502020204030204" pitchFamily="34" charset="0"/>
              </a:rPr>
              <a:pPr/>
              <a:t>52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5633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to have a decision in the </a:t>
            </a:r>
            <a:r>
              <a:rPr lang="en-US" dirty="0" err="1" smtClean="0"/>
              <a:t>Qfocus</a:t>
            </a:r>
            <a:endParaRPr lang="en-US" dirty="0" smtClean="0"/>
          </a:p>
          <a:p>
            <a:r>
              <a:rPr lang="en-US" dirty="0" smtClean="0"/>
              <a:t>User decides how</a:t>
            </a:r>
            <a:r>
              <a:rPr lang="en-US" baseline="0" dirty="0" smtClean="0"/>
              <a:t> to use it.</a:t>
            </a:r>
          </a:p>
          <a:p>
            <a:r>
              <a:rPr lang="en-US" baseline="0" dirty="0" smtClean="0"/>
              <a:t>Sometimes QFT only, sometimes you’ll want to go through this entire strategy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74CE0-4909-6048-B317-2721B0FEF0DC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44493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99497-3B62-4F8C-A892-AF6DDC86BAAB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627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review the working definition of a decision.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5EDF3-91B4-4946-9182-E6382CABAD1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589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 specifically, let’s look at the clothing</a:t>
            </a:r>
            <a:r>
              <a:rPr lang="en-US" baseline="0" dirty="0" smtClean="0"/>
              <a:t> options you had. What are some specific items you chose from? (E.G. shorts/sneakers/boots)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choosing what to wear, why did you choose what you are wearing? (Reason)</a:t>
            </a:r>
          </a:p>
          <a:p>
            <a:endParaRPr lang="en-US" baseline="0" dirty="0" smtClean="0"/>
          </a:p>
          <a:p>
            <a:r>
              <a:rPr lang="en-US" baseline="0" dirty="0" smtClean="0"/>
              <a:t>If participants talk about process during reason, mention that we’ll get there.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What did you do to inform that decision? What steps did you take to make that decision? (Process) E.G. checked the temperature.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And in thinking about the role—it seems as though everyone here was the sole decision-maker. But that isn’t always the case, and in other instances it is important to know the reasons, processes, and roles in the decision-making process. So, let’s continue to look at decisions.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5EDF3-91B4-4946-9182-E6382CABAD1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149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think about this decision. What decisions are embedded?</a:t>
            </a:r>
          </a:p>
          <a:p>
            <a:r>
              <a:rPr lang="en-US" dirty="0" smtClean="0"/>
              <a:t>Scope of the changes</a:t>
            </a:r>
          </a:p>
          <a:p>
            <a:r>
              <a:rPr lang="en-US" dirty="0" smtClean="0"/>
              <a:t>Purpose</a:t>
            </a:r>
          </a:p>
          <a:p>
            <a:r>
              <a:rPr lang="en-US" dirty="0" smtClean="0"/>
              <a:t>Timeline</a:t>
            </a:r>
          </a:p>
          <a:p>
            <a:r>
              <a:rPr lang="en-US" dirty="0" smtClean="0"/>
              <a:t>And the impact areas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5EDF3-91B4-4946-9182-E6382CABAD1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000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9A970D-EEEB-41F7-ABA4-50EC13D51AB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75469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74CE0-4909-6048-B317-2721B0FEF0D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9433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74CE0-4909-6048-B317-2721B0FEF0D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993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-17796"/>
            <a:ext cx="12192000" cy="2351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8627" y="609599"/>
            <a:ext cx="8627165" cy="1577010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8627" y="2804355"/>
            <a:ext cx="9144000" cy="641210"/>
          </a:xfrm>
        </p:spPr>
        <p:txBody>
          <a:bodyPr>
            <a:normAutofit/>
          </a:bodyPr>
          <a:lstStyle>
            <a:lvl1pPr marL="0" indent="0" algn="l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Speakers Names</a:t>
            </a:r>
            <a:endParaRPr lang="en-US" dirty="0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768627" y="4975654"/>
            <a:ext cx="9144000" cy="8596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smtClean="0">
                <a:latin typeface="DIN Next Rounded LT Pro" panose="020F0503020203050203" pitchFamily="34" charset="0"/>
              </a:rPr>
              <a:t>SENCER Summer Institute</a:t>
            </a:r>
          </a:p>
          <a:p>
            <a:r>
              <a:rPr lang="en-US" sz="2600" dirty="0" smtClean="0">
                <a:latin typeface="DIN Next Rounded LT Pro" panose="020F0503020203050203" pitchFamily="34" charset="0"/>
              </a:rPr>
              <a:t>August 4, 2019</a:t>
            </a:r>
            <a:endParaRPr lang="en-US" sz="2600" dirty="0">
              <a:latin typeface="DIN Next Rounded LT Pro" panose="020F0503020203050203" pitchFamily="34" charset="0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768627" y="5835315"/>
            <a:ext cx="1062527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666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710989"/>
            <a:ext cx="12192000" cy="1212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8627" y="609599"/>
            <a:ext cx="8627165" cy="1577010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8627" y="2804355"/>
            <a:ext cx="9144000" cy="641210"/>
          </a:xfrm>
        </p:spPr>
        <p:txBody>
          <a:bodyPr>
            <a:normAutofit/>
          </a:bodyPr>
          <a:lstStyle>
            <a:lvl1pPr marL="0" indent="0" algn="l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Speakers Names</a:t>
            </a:r>
            <a:endParaRPr lang="en-US" dirty="0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768627" y="3758241"/>
            <a:ext cx="9144000" cy="1025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smtClean="0">
                <a:latin typeface="DIN Next Rounded LT Pro" panose="020F0503020203050203" pitchFamily="34" charset="0"/>
              </a:rPr>
              <a:t>Location</a:t>
            </a:r>
          </a:p>
          <a:p>
            <a:r>
              <a:rPr lang="en-US" sz="2600" dirty="0" smtClean="0">
                <a:latin typeface="DIN Next Rounded LT Pro" panose="020F0503020203050203" pitchFamily="34" charset="0"/>
              </a:rPr>
              <a:t>Date</a:t>
            </a:r>
            <a:endParaRPr lang="en-US" sz="2600" dirty="0">
              <a:latin typeface="DIN Next Rounded LT Pro" panose="020F0503020203050203" pitchFamily="34" charset="0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768627" y="2502568"/>
            <a:ext cx="106252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27" y="6017665"/>
            <a:ext cx="2875722" cy="515234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 userDrawn="1"/>
        </p:nvSpPr>
        <p:spPr>
          <a:xfrm>
            <a:off x="8534401" y="6083055"/>
            <a:ext cx="2756452" cy="615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b="0" dirty="0" smtClean="0">
                <a:solidFill>
                  <a:schemeClr val="tx2"/>
                </a:solidFill>
                <a:latin typeface="DIN Next Rounded LT Pro" panose="020F0503020203050203" pitchFamily="34" charset="0"/>
              </a:rPr>
              <a:t>rightquestion.org</a:t>
            </a:r>
          </a:p>
        </p:txBody>
      </p:sp>
    </p:spTree>
    <p:extLst>
      <p:ext uri="{BB962C8B-B14F-4D97-AF65-F5344CB8AC3E}">
        <p14:creationId xmlns:p14="http://schemas.microsoft.com/office/powerpoint/2010/main" val="651168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 w/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5748768"/>
            <a:ext cx="12192000" cy="1212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27" y="6017665"/>
            <a:ext cx="2875722" cy="515234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 userDrawn="1"/>
        </p:nvSpPr>
        <p:spPr>
          <a:xfrm>
            <a:off x="8534401" y="6083055"/>
            <a:ext cx="2756452" cy="615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b="0" dirty="0" smtClean="0">
                <a:solidFill>
                  <a:schemeClr val="tx2"/>
                </a:solidFill>
                <a:latin typeface="DIN Next Rounded LT Pro" panose="020F0503020203050203" pitchFamily="34" charset="0"/>
              </a:rPr>
              <a:t>rightquestion.org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10477" y="1552073"/>
            <a:ext cx="106252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3921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Photo w/ Text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38725" y="1828800"/>
            <a:ext cx="4808096" cy="264930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385301" y="1828800"/>
            <a:ext cx="4968499" cy="264930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838200" y="4702766"/>
            <a:ext cx="10515600" cy="914400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b="0" i="0" baseline="0" smtClean="0">
                <a:effectLst/>
              </a:defRPr>
            </a:lvl1pPr>
          </a:lstStyle>
          <a:p>
            <a:pPr lvl="0"/>
            <a:r>
              <a:rPr lang="en-US" dirty="0" smtClean="0"/>
              <a:t>Body Text here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5710989"/>
            <a:ext cx="12192000" cy="1212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27" y="6017665"/>
            <a:ext cx="2875722" cy="515234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 userDrawn="1"/>
        </p:nvSpPr>
        <p:spPr>
          <a:xfrm>
            <a:off x="8534401" y="6083055"/>
            <a:ext cx="2756452" cy="615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b="0" dirty="0" smtClean="0">
                <a:solidFill>
                  <a:schemeClr val="tx2"/>
                </a:solidFill>
                <a:latin typeface="DIN Next Rounded LT Pro" panose="020F0503020203050203" pitchFamily="34" charset="0"/>
              </a:rPr>
              <a:t>rightquestion.org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10477" y="1552073"/>
            <a:ext cx="106252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7437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 w/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07441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423151" y="1303421"/>
            <a:ext cx="3932237" cy="257876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lang="en-US" sz="2800" b="0" i="0" smtClean="0">
                <a:solidFill>
                  <a:schemeClr val="tx2"/>
                </a:solidFill>
                <a:effectLst/>
                <a:latin typeface="DIN Next Rounded LT Pro" panose="020F0503020203050203" pitchFamily="34" charset="0"/>
                <a:ea typeface="DIN Next Rounded LT Pro" panose="020F0503020203050203" pitchFamily="34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“Lorem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justo</a:t>
            </a:r>
            <a:r>
              <a:rPr lang="en-US" dirty="0" smtClean="0"/>
              <a:t>, </a:t>
            </a:r>
            <a:r>
              <a:rPr lang="en-US" dirty="0" err="1" smtClean="0"/>
              <a:t>elementum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volutpad</a:t>
            </a:r>
            <a:r>
              <a:rPr lang="en-US" dirty="0" smtClean="0"/>
              <a:t> sed.”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7423151" y="4070685"/>
            <a:ext cx="3932237" cy="2578768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buNone/>
              <a:defRPr lang="en-US" sz="2200" b="0" i="0" smtClean="0">
                <a:solidFill>
                  <a:schemeClr val="tx1"/>
                </a:solidFill>
                <a:effectLst/>
                <a:latin typeface="DIN Next Rounded LT Pro" panose="020F0503020203050203" pitchFamily="34" charset="0"/>
                <a:ea typeface="DIN Next Rounded LT Pro" panose="020F0503020203050203" pitchFamily="34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– Quote Credit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5710989"/>
            <a:ext cx="12192000" cy="1212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27" y="6017665"/>
            <a:ext cx="2875722" cy="515234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 userDrawn="1"/>
        </p:nvSpPr>
        <p:spPr>
          <a:xfrm>
            <a:off x="8534401" y="6083055"/>
            <a:ext cx="2756452" cy="615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b="0" dirty="0" smtClean="0">
                <a:solidFill>
                  <a:schemeClr val="tx2"/>
                </a:solidFill>
                <a:latin typeface="DIN Next Rounded LT Pro" panose="020F0503020203050203" pitchFamily="34" charset="0"/>
              </a:rPr>
              <a:t>rightquestion.org</a:t>
            </a:r>
          </a:p>
        </p:txBody>
      </p:sp>
    </p:spTree>
    <p:extLst>
      <p:ext uri="{BB962C8B-B14F-4D97-AF65-F5344CB8AC3E}">
        <p14:creationId xmlns:p14="http://schemas.microsoft.com/office/powerpoint/2010/main" val="355774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296858"/>
            <a:ext cx="10515600" cy="838438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359958"/>
            <a:ext cx="10515600" cy="18152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831850" y="528638"/>
            <a:ext cx="6546850" cy="2871787"/>
          </a:xfrm>
        </p:spPr>
        <p:txBody>
          <a:bodyPr/>
          <a:lstStyle>
            <a:lvl1pPr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Insert photo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5710989"/>
            <a:ext cx="12192000" cy="1212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27" y="6017665"/>
            <a:ext cx="2875722" cy="515234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 userDrawn="1"/>
        </p:nvSpPr>
        <p:spPr>
          <a:xfrm>
            <a:off x="8534401" y="6083055"/>
            <a:ext cx="2756452" cy="615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b="0" dirty="0" smtClean="0">
                <a:solidFill>
                  <a:schemeClr val="tx2"/>
                </a:solidFill>
                <a:latin typeface="DIN Next Rounded LT Pro" panose="020F0503020203050203" pitchFamily="34" charset="0"/>
              </a:rPr>
              <a:t>rightquestion.org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10477" y="4249858"/>
            <a:ext cx="106252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047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 w/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5710989"/>
            <a:ext cx="12192000" cy="1212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27" y="6017665"/>
            <a:ext cx="2875722" cy="515234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 userDrawn="1"/>
        </p:nvSpPr>
        <p:spPr>
          <a:xfrm>
            <a:off x="8534401" y="6083055"/>
            <a:ext cx="2756452" cy="615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b="0" dirty="0" smtClean="0">
                <a:solidFill>
                  <a:schemeClr val="tx2"/>
                </a:solidFill>
                <a:latin typeface="DIN Next Rounded LT Pro" panose="020F0503020203050203" pitchFamily="34" charset="0"/>
              </a:rPr>
              <a:t>rightquestion.org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10477" y="1491915"/>
            <a:ext cx="106252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2158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710989"/>
            <a:ext cx="12192000" cy="1212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27" y="6017665"/>
            <a:ext cx="2875722" cy="515234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 userDrawn="1"/>
        </p:nvSpPr>
        <p:spPr>
          <a:xfrm>
            <a:off x="8534401" y="6083055"/>
            <a:ext cx="2756452" cy="615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b="0" dirty="0" smtClean="0">
                <a:solidFill>
                  <a:schemeClr val="tx2"/>
                </a:solidFill>
                <a:latin typeface="DIN Next Rounded LT Pro" panose="020F0503020203050203" pitchFamily="34" charset="0"/>
              </a:rPr>
              <a:t>rightquestion.org</a:t>
            </a:r>
          </a:p>
        </p:txBody>
      </p:sp>
    </p:spTree>
    <p:extLst>
      <p:ext uri="{BB962C8B-B14F-4D97-AF65-F5344CB8AC3E}">
        <p14:creationId xmlns:p14="http://schemas.microsoft.com/office/powerpoint/2010/main" val="1231449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710989"/>
            <a:ext cx="12192000" cy="1212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8627" y="609599"/>
            <a:ext cx="8627165" cy="1577010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8627" y="2804355"/>
            <a:ext cx="9144000" cy="641210"/>
          </a:xfrm>
        </p:spPr>
        <p:txBody>
          <a:bodyPr>
            <a:normAutofit/>
          </a:bodyPr>
          <a:lstStyle>
            <a:lvl1pPr marL="0" indent="0" algn="l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Speakers Names</a:t>
            </a:r>
            <a:endParaRPr lang="en-US" dirty="0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768627" y="3758241"/>
            <a:ext cx="9144000" cy="1025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smtClean="0">
                <a:latin typeface="DIN Next Rounded LT Pro" panose="020F0503020203050203" pitchFamily="34" charset="0"/>
              </a:rPr>
              <a:t>Location</a:t>
            </a:r>
          </a:p>
          <a:p>
            <a:r>
              <a:rPr lang="en-US" sz="2600" dirty="0" smtClean="0">
                <a:latin typeface="DIN Next Rounded LT Pro" panose="020F0503020203050203" pitchFamily="34" charset="0"/>
              </a:rPr>
              <a:t>Date</a:t>
            </a:r>
            <a:endParaRPr lang="en-US" sz="2600" dirty="0">
              <a:latin typeface="DIN Next Rounded LT Pro" panose="020F050302020305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27" y="6017665"/>
            <a:ext cx="2875722" cy="515234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 userDrawn="1"/>
        </p:nvSpPr>
        <p:spPr>
          <a:xfrm>
            <a:off x="8534401" y="6083055"/>
            <a:ext cx="2756452" cy="615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b="0" dirty="0" smtClean="0">
                <a:solidFill>
                  <a:schemeClr val="tx2"/>
                </a:solidFill>
                <a:latin typeface="DIN Next Rounded LT Pro" panose="020F0503020203050203" pitchFamily="34" charset="0"/>
              </a:rPr>
              <a:t>rightquestion.org</a:t>
            </a:r>
          </a:p>
        </p:txBody>
      </p:sp>
    </p:spTree>
    <p:extLst>
      <p:ext uri="{BB962C8B-B14F-4D97-AF65-F5344CB8AC3E}">
        <p14:creationId xmlns:p14="http://schemas.microsoft.com/office/powerpoint/2010/main" val="981203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7796"/>
            <a:ext cx="12192000" cy="1690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68627" y="5835315"/>
            <a:ext cx="1062527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114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-17796"/>
            <a:ext cx="12192000" cy="1690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627" y="347329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38725" y="1828800"/>
            <a:ext cx="4808096" cy="264930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385301" y="1828800"/>
            <a:ext cx="4968499" cy="264930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838200" y="4702766"/>
            <a:ext cx="10515600" cy="914400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b="0" i="0" baseline="0" smtClean="0">
                <a:effectLst/>
              </a:defRPr>
            </a:lvl1pPr>
          </a:lstStyle>
          <a:p>
            <a:pPr lvl="0"/>
            <a:r>
              <a:rPr lang="en-US" dirty="0" smtClean="0"/>
              <a:t>Body Text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768627" y="5835315"/>
            <a:ext cx="1062527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206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07441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423151" y="1303421"/>
            <a:ext cx="3932237" cy="257876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lang="en-US" sz="2800" b="0" i="0" smtClean="0">
                <a:solidFill>
                  <a:schemeClr val="tx2"/>
                </a:solidFill>
                <a:effectLst/>
                <a:latin typeface="DIN Next Rounded LT Pro" panose="020F0503020203050203" pitchFamily="34" charset="0"/>
                <a:ea typeface="DIN Next Rounded LT Pro" panose="020F0503020203050203" pitchFamily="34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“Lorem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justo</a:t>
            </a:r>
            <a:r>
              <a:rPr lang="en-US" dirty="0" smtClean="0"/>
              <a:t>, </a:t>
            </a:r>
            <a:r>
              <a:rPr lang="en-US" dirty="0" err="1" smtClean="0"/>
              <a:t>elementum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volutpad</a:t>
            </a:r>
            <a:r>
              <a:rPr lang="en-US" dirty="0" smtClean="0"/>
              <a:t> sed.”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7423151" y="4070685"/>
            <a:ext cx="3932237" cy="2578768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buNone/>
              <a:defRPr lang="en-US" sz="2200" b="0" i="0" smtClean="0">
                <a:solidFill>
                  <a:schemeClr val="tx1"/>
                </a:solidFill>
                <a:effectLst/>
                <a:latin typeface="DIN Next Rounded LT Pro" panose="020F0503020203050203" pitchFamily="34" charset="0"/>
                <a:ea typeface="DIN Next Rounded LT Pro" panose="020F0503020203050203" pitchFamily="34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– Quote Credit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768627" y="5835315"/>
            <a:ext cx="1062527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9277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296857"/>
            <a:ext cx="10515600" cy="953001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359958"/>
            <a:ext cx="10515600" cy="18152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831850" y="528638"/>
            <a:ext cx="6546850" cy="2871787"/>
          </a:xfrm>
        </p:spPr>
        <p:txBody>
          <a:bodyPr/>
          <a:lstStyle>
            <a:lvl1pPr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Insert photo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768627" y="5835315"/>
            <a:ext cx="1062527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3149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17796"/>
            <a:ext cx="12192000" cy="1690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68627" y="5835315"/>
            <a:ext cx="1062527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6357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768627" y="5835315"/>
            <a:ext cx="1062527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97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17796"/>
            <a:ext cx="12192000" cy="5636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109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1074"/>
            <a:ext cx="4569577" cy="28274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4182222"/>
            <a:ext cx="4567989" cy="1528768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Question</a:t>
            </a:r>
          </a:p>
          <a:p>
            <a:pPr lvl="0"/>
            <a:r>
              <a:rPr lang="en-US" dirty="0" smtClean="0"/>
              <a:t>Question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Question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6021388" y="1171074"/>
            <a:ext cx="4567989" cy="5101388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Question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Question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Question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Question</a:t>
            </a:r>
          </a:p>
          <a:p>
            <a:pPr lvl="0"/>
            <a:r>
              <a:rPr lang="en-US" dirty="0" smtClean="0"/>
              <a:t>Question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Question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Question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Question</a:t>
            </a:r>
          </a:p>
          <a:p>
            <a:pPr lvl="0"/>
            <a:r>
              <a:rPr lang="en-US" dirty="0" smtClean="0"/>
              <a:t>Question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Question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5710990"/>
            <a:ext cx="12192000" cy="1212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27" y="6017665"/>
            <a:ext cx="2875722" cy="515234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 userDrawn="1"/>
        </p:nvSpPr>
        <p:spPr>
          <a:xfrm>
            <a:off x="8534401" y="6083055"/>
            <a:ext cx="2756452" cy="615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b="0" dirty="0" smtClean="0">
                <a:solidFill>
                  <a:schemeClr val="tx2"/>
                </a:solidFill>
                <a:latin typeface="DIN Next Rounded LT Pro" panose="020F0503020203050203" pitchFamily="34" charset="0"/>
              </a:rPr>
              <a:t>rightquestion.org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3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27" y="6017665"/>
            <a:ext cx="2875722" cy="515234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 userDrawn="1"/>
        </p:nvSpPr>
        <p:spPr>
          <a:xfrm>
            <a:off x="4373218" y="6083055"/>
            <a:ext cx="2756452" cy="615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smtClean="0">
                <a:solidFill>
                  <a:schemeClr val="tx1"/>
                </a:solidFill>
                <a:latin typeface="DIN Next Rounded LT Pro" panose="020F0503020203050203" pitchFamily="34" charset="0"/>
              </a:rPr>
              <a:t>SENCER Summer Institute</a:t>
            </a:r>
          </a:p>
        </p:txBody>
      </p:sp>
      <p:sp>
        <p:nvSpPr>
          <p:cNvPr id="6" name="Subtitle 2"/>
          <p:cNvSpPr txBox="1">
            <a:spLocks/>
          </p:cNvSpPr>
          <p:nvPr userDrawn="1"/>
        </p:nvSpPr>
        <p:spPr>
          <a:xfrm>
            <a:off x="8534401" y="6083055"/>
            <a:ext cx="2756452" cy="615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b="0" dirty="0" smtClean="0">
                <a:solidFill>
                  <a:schemeClr val="tx2"/>
                </a:solidFill>
                <a:latin typeface="DIN Next Rounded LT Pro" panose="020F0503020203050203" pitchFamily="34" charset="0"/>
              </a:rPr>
              <a:t>rightquestion.org</a:t>
            </a:r>
          </a:p>
        </p:txBody>
      </p:sp>
    </p:spTree>
    <p:extLst>
      <p:ext uri="{BB962C8B-B14F-4D97-AF65-F5344CB8AC3E}">
        <p14:creationId xmlns:p14="http://schemas.microsoft.com/office/powerpoint/2010/main" val="1484856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7" r:id="rId4"/>
    <p:sldLayoutId id="2147483651" r:id="rId5"/>
    <p:sldLayoutId id="2147483654" r:id="rId6"/>
    <p:sldLayoutId id="2147483655" r:id="rId7"/>
    <p:sldLayoutId id="2147483666" r:id="rId8"/>
    <p:sldLayoutId id="2147483656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7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DIN Next Rounded LT Pro" panose="020F050302020305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DIN Next Rounded LT Pro" panose="020F050302020305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DIN Next Rounded LT Pro" panose="020F050302020305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DIN Next Rounded LT Pro" panose="020F050302020305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DIN Next Rounded LT Pro" panose="020F050302020305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DIN Next Rounded LT Pro" panose="020F050302020305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mailto:Andrew.Minigan@rightquestion.org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Katy.Connolly@rightquestion.or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8626" y="609599"/>
            <a:ext cx="11423373" cy="1577010"/>
          </a:xfrm>
        </p:spPr>
        <p:txBody>
          <a:bodyPr>
            <a:noAutofit/>
          </a:bodyPr>
          <a:lstStyle/>
          <a:p>
            <a:r>
              <a:rPr lang="en-US" sz="4400" b="0" dirty="0"/>
              <a:t>Build Consensus </a:t>
            </a:r>
            <a:r>
              <a:rPr lang="en-US" sz="4400" b="0" dirty="0" smtClean="0"/>
              <a:t>&amp; </a:t>
            </a:r>
            <a:br>
              <a:rPr lang="en-US" sz="4400" b="0" dirty="0" smtClean="0"/>
            </a:br>
            <a:r>
              <a:rPr lang="en-US" sz="4400" b="0" dirty="0" smtClean="0"/>
              <a:t>Facilitate Effective </a:t>
            </a:r>
            <a:r>
              <a:rPr lang="en-US" sz="4400" b="0" dirty="0"/>
              <a:t>Decision-Making </a:t>
            </a:r>
            <a:r>
              <a:rPr lang="en-US" sz="4400" b="0" dirty="0" smtClean="0"/>
              <a:t/>
            </a:r>
            <a:br>
              <a:rPr lang="en-US" sz="4400" b="0" dirty="0" smtClean="0"/>
            </a:br>
            <a:r>
              <a:rPr lang="en-US" sz="4400" b="0" dirty="0" smtClean="0"/>
              <a:t>with </a:t>
            </a:r>
            <a:r>
              <a:rPr lang="en-US" sz="4400" b="0" dirty="0"/>
              <a:t>the </a:t>
            </a:r>
            <a:r>
              <a:rPr lang="en-US" sz="4400" b="0" dirty="0" smtClean="0"/>
              <a:t>Right Question </a:t>
            </a:r>
            <a:r>
              <a:rPr lang="en-US" sz="4400" b="0" dirty="0"/>
              <a:t>Strategy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626" y="2804355"/>
            <a:ext cx="9535959" cy="1767645"/>
          </a:xfrm>
        </p:spPr>
        <p:txBody>
          <a:bodyPr>
            <a:noAutofit/>
          </a:bodyPr>
          <a:lstStyle/>
          <a:p>
            <a:r>
              <a:rPr lang="en-US" sz="2400" dirty="0" smtClean="0"/>
              <a:t>Andrew P. Minigan</a:t>
            </a:r>
          </a:p>
          <a:p>
            <a:r>
              <a:rPr lang="en-US" sz="2400" dirty="0" smtClean="0"/>
              <a:t>Director of Strategy, Education Program</a:t>
            </a:r>
          </a:p>
          <a:p>
            <a:r>
              <a:rPr lang="en-US" sz="2400" dirty="0" smtClean="0"/>
              <a:t>The Right Question Institute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68625" y="4103813"/>
            <a:ext cx="5673737" cy="17676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DIN Next Rounded LT Pro" panose="020F050302020305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DIN Next Rounded LT Pro" panose="020F050302020305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DIN Next Rounded LT Pro" panose="020F050302020305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DIN Next Rounded LT Pro" panose="020F050302020305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DIN Next Rounded LT Pro" panose="020F050302020305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16147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A technique to teach individuals how to:</a:t>
            </a:r>
          </a:p>
          <a:p>
            <a:pPr lvl="1"/>
            <a:r>
              <a:rPr lang="en-US" dirty="0" smtClean="0"/>
              <a:t>formulate their own questions</a:t>
            </a:r>
          </a:p>
          <a:p>
            <a:pPr lvl="1"/>
            <a:r>
              <a:rPr lang="en-US" dirty="0" smtClean="0"/>
              <a:t>work with and improve their questions</a:t>
            </a:r>
          </a:p>
          <a:p>
            <a:pPr lvl="1"/>
            <a:r>
              <a:rPr lang="en-US" dirty="0" smtClean="0"/>
              <a:t>prioritize questions</a:t>
            </a:r>
          </a:p>
          <a:p>
            <a:pPr lvl="1"/>
            <a:r>
              <a:rPr lang="en-US" dirty="0" smtClean="0"/>
              <a:t>strategize on how to use questions</a:t>
            </a:r>
          </a:p>
          <a:p>
            <a:pPr lvl="1"/>
            <a:r>
              <a:rPr lang="en-US" dirty="0" smtClean="0"/>
              <a:t>reflect on their questions and the </a:t>
            </a:r>
            <a:r>
              <a:rPr lang="en-US" dirty="0" smtClean="0"/>
              <a:t>process</a:t>
            </a:r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Question Formulation Technique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54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69730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 technique to teach individuals how to:</a:t>
            </a:r>
          </a:p>
          <a:p>
            <a:pPr lvl="1"/>
            <a:r>
              <a:rPr lang="en-US" dirty="0" smtClean="0"/>
              <a:t>identify decisions using a set of criteria</a:t>
            </a:r>
          </a:p>
          <a:p>
            <a:pPr lvl="1"/>
            <a:r>
              <a:rPr lang="en-US" dirty="0" smtClean="0"/>
              <a:t>participate more effectively in the decision-making process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When decisions are made, individuals should consider questions on:</a:t>
            </a:r>
          </a:p>
          <a:p>
            <a:pPr lvl="1"/>
            <a:r>
              <a:rPr lang="en-US" dirty="0" smtClean="0"/>
              <a:t>reason: the basis for a decision</a:t>
            </a:r>
          </a:p>
          <a:p>
            <a:pPr lvl="1"/>
            <a:r>
              <a:rPr lang="en-US" dirty="0" smtClean="0"/>
              <a:t>process: the steps and actions taken, people involved, information used in making the decision</a:t>
            </a:r>
          </a:p>
          <a:p>
            <a:pPr lvl="1"/>
            <a:r>
              <a:rPr lang="en-US" dirty="0" smtClean="0"/>
              <a:t>role: the part you or others play in the decision-making process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Voice in Decisions Technique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75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The selection of one option from among two or more options.</a:t>
            </a:r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a Decision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06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Make Decisions Every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the reasons, the process, and the role you played in getting dressed this morning.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79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New courses will be added to increase student success and cuts will be made to other student support programs next year.</a:t>
            </a:r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examples of decisions in this statement?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838200" y="1825625"/>
            <a:ext cx="2441331" cy="48675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997569" y="1828556"/>
            <a:ext cx="1664677" cy="48675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0" y="1828556"/>
            <a:ext cx="4533900" cy="48675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50023" y="2312377"/>
            <a:ext cx="3159369" cy="48675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266592" y="2312377"/>
            <a:ext cx="5688623" cy="48675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38200" y="2799129"/>
            <a:ext cx="1825870" cy="48675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27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When you introduce a change the questions are going to be asked anyways, but you may not hear them.</a:t>
            </a:r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value of asking questions </a:t>
            </a:r>
            <a:br>
              <a:rPr lang="en-US" dirty="0" smtClean="0"/>
            </a:br>
            <a:r>
              <a:rPr lang="en-US" dirty="0" smtClean="0"/>
              <a:t>when introducing a 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98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4799086"/>
            <a:ext cx="10515600" cy="953001"/>
          </a:xfrm>
        </p:spPr>
        <p:txBody>
          <a:bodyPr>
            <a:noAutofit/>
          </a:bodyPr>
          <a:lstStyle/>
          <a:p>
            <a:r>
              <a:rPr lang="en-US" sz="3200" dirty="0"/>
              <a:t>An </a:t>
            </a:r>
            <a:r>
              <a:rPr lang="en-US" sz="3200" dirty="0" smtClean="0"/>
              <a:t>Experience </a:t>
            </a:r>
            <a:r>
              <a:rPr lang="en-US" sz="3200" dirty="0"/>
              <a:t>in the </a:t>
            </a:r>
            <a:r>
              <a:rPr lang="en-US" sz="3200" dirty="0" smtClean="0"/>
              <a:t>Right Question Strategy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9069917" y="228600"/>
            <a:ext cx="2743200" cy="20391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69917" y="2377440"/>
            <a:ext cx="27432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3" r="3768" b="16809"/>
          <a:stretch/>
        </p:blipFill>
        <p:spPr>
          <a:xfrm>
            <a:off x="929068" y="228600"/>
            <a:ext cx="6373750" cy="418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75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for Producing Questions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2828836"/>
            <a:ext cx="8305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DIN Next Rounded LT Pro" panose="020F0503020203050203" pitchFamily="34" charset="0"/>
              </a:rPr>
              <a:t>1. Ask as many questions as you can</a:t>
            </a:r>
          </a:p>
          <a:p>
            <a:r>
              <a:rPr lang="en-US" sz="3200" dirty="0">
                <a:latin typeface="DIN Next Rounded LT Pro" panose="020F0503020203050203" pitchFamily="34" charset="0"/>
              </a:rPr>
              <a:t>2. Do not stop to answer, judge, or discuss</a:t>
            </a:r>
          </a:p>
          <a:p>
            <a:r>
              <a:rPr lang="en-US" sz="3200" dirty="0">
                <a:latin typeface="DIN Next Rounded LT Pro" panose="020F0503020203050203" pitchFamily="34" charset="0"/>
              </a:rPr>
              <a:t>3. Write down every question exactly as stated</a:t>
            </a:r>
          </a:p>
          <a:p>
            <a:r>
              <a:rPr lang="en-US" sz="3200" dirty="0">
                <a:latin typeface="DIN Next Rounded LT Pro" panose="020F0503020203050203" pitchFamily="34" charset="0"/>
              </a:rPr>
              <a:t>4. Change any statements into questions</a:t>
            </a:r>
          </a:p>
        </p:txBody>
      </p:sp>
    </p:spTree>
    <p:extLst>
      <p:ext uri="{BB962C8B-B14F-4D97-AF65-F5344CB8AC3E}">
        <p14:creationId xmlns:p14="http://schemas.microsoft.com/office/powerpoint/2010/main" val="390304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Produce </a:t>
            </a:r>
            <a:r>
              <a:rPr lang="en-US" altLang="en-US" dirty="0" smtClean="0"/>
              <a:t>Questions</a:t>
            </a:r>
            <a:endParaRPr lang="en-US" altLang="en-US" dirty="0"/>
          </a:p>
        </p:txBody>
      </p:sp>
      <p:sp>
        <p:nvSpPr>
          <p:cNvPr id="102403" name="Content Placeholder 2"/>
          <p:cNvSpPr>
            <a:spLocks noGrp="1"/>
          </p:cNvSpPr>
          <p:nvPr>
            <p:ph idx="1"/>
          </p:nvPr>
        </p:nvSpPr>
        <p:spPr>
          <a:xfrm>
            <a:off x="838200" y="2161309"/>
            <a:ext cx="10515599" cy="4461165"/>
          </a:xfrm>
        </p:spPr>
        <p:txBody>
          <a:bodyPr/>
          <a:lstStyle/>
          <a:p>
            <a:pPr marL="514350" indent="-514350">
              <a:buFont typeface="Wingdings" panose="05000000000000000000" pitchFamily="2" charset="2"/>
              <a:buAutoNum type="arabicPeriod"/>
            </a:pPr>
            <a:r>
              <a:rPr lang="en-US" altLang="en-US" sz="3200" dirty="0">
                <a:solidFill>
                  <a:srgbClr val="000000"/>
                </a:solidFill>
              </a:rPr>
              <a:t>Ask questions</a:t>
            </a:r>
          </a:p>
          <a:p>
            <a:pPr marL="514350" indent="-514350">
              <a:buFont typeface="Wingdings" panose="05000000000000000000" pitchFamily="2" charset="2"/>
              <a:buAutoNum type="arabicPeriod"/>
            </a:pPr>
            <a:r>
              <a:rPr lang="en-US" altLang="en-US" sz="3200" dirty="0">
                <a:solidFill>
                  <a:srgbClr val="000000"/>
                </a:solidFill>
              </a:rPr>
              <a:t>Follow the rules</a:t>
            </a:r>
          </a:p>
          <a:p>
            <a:pPr lvl="3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Ask as many questions as you can</a:t>
            </a:r>
          </a:p>
          <a:p>
            <a:pPr lvl="3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Do not stop to answer, judge, or discuss</a:t>
            </a:r>
          </a:p>
          <a:p>
            <a:pPr lvl="3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Write down every question exactly as it was stated</a:t>
            </a:r>
          </a:p>
          <a:p>
            <a:pPr lvl="3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Change any statements into questions</a:t>
            </a:r>
          </a:p>
          <a:p>
            <a:pPr marL="514350" indent="-514350">
              <a:buFont typeface="Wingdings" panose="05000000000000000000" pitchFamily="2" charset="2"/>
              <a:buAutoNum type="arabicPeriod"/>
            </a:pPr>
            <a:r>
              <a:rPr lang="en-US" altLang="en-US" sz="3200" dirty="0">
                <a:solidFill>
                  <a:srgbClr val="000000"/>
                </a:solidFill>
              </a:rPr>
              <a:t>Number the </a:t>
            </a:r>
            <a:r>
              <a:rPr lang="en-US" altLang="en-US" sz="3200" dirty="0" smtClean="0">
                <a:solidFill>
                  <a:srgbClr val="000000"/>
                </a:solidFill>
              </a:rPr>
              <a:t>questions as you produce them</a:t>
            </a:r>
            <a:endParaRPr lang="en-US" altLang="en-US" sz="3200" dirty="0">
              <a:solidFill>
                <a:srgbClr val="000000"/>
              </a:solidFill>
            </a:endParaRPr>
          </a:p>
          <a:p>
            <a:pPr marL="514350" indent="-514350" algn="ctr">
              <a:buFont typeface="Wingdings" panose="05000000000000000000" pitchFamily="2" charset="2"/>
              <a:buAutoNum type="arabicPeriod"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9389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Content Placeholder 2"/>
          <p:cNvSpPr>
            <a:spLocks noGrp="1"/>
          </p:cNvSpPr>
          <p:nvPr>
            <p:ph idx="1"/>
          </p:nvPr>
        </p:nvSpPr>
        <p:spPr>
          <a:xfrm>
            <a:off x="838199" y="3153295"/>
            <a:ext cx="10771910" cy="248524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4400" dirty="0" smtClean="0">
                <a:solidFill>
                  <a:schemeClr val="accent1"/>
                </a:solidFill>
              </a:rPr>
              <a:t>Instructional practices will be changed next year in order to promote inclusion.</a:t>
            </a:r>
            <a:endParaRPr lang="en-US" altLang="en-US" sz="4400" dirty="0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Focus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5064157"/>
            <a:ext cx="10771910" cy="24852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DIN Next Rounded LT Pro" panose="020F050302020305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DIN Next Rounded LT Pro" panose="020F050302020305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DIN Next Rounded LT Pro" panose="020F050302020305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DIN Next Rounded LT Pro" panose="020F050302020305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DIN Next Rounded LT Pro" panose="020F050302020305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en-US" sz="2200" dirty="0" smtClean="0"/>
              <a:t>Please remember to follow the rules and to number your questions.</a:t>
            </a:r>
          </a:p>
          <a:p>
            <a:pPr>
              <a:spcBef>
                <a:spcPts val="0"/>
              </a:spcBef>
            </a:pPr>
            <a:r>
              <a:rPr lang="en-US" altLang="en-US" sz="2200" dirty="0" smtClean="0"/>
              <a:t>You may want to write the Question Focus at the top of your paper.</a:t>
            </a:r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172983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in the room?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07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838200" y="1981201"/>
            <a:ext cx="9547225" cy="4144963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000" dirty="0">
                <a:solidFill>
                  <a:srgbClr val="000000"/>
                </a:solidFill>
              </a:rPr>
              <a:t>Definitions: </a:t>
            </a:r>
            <a:endParaRPr lang="en-US" altLang="en-US" sz="3000" b="1" dirty="0">
              <a:solidFill>
                <a:srgbClr val="000000"/>
              </a:solidFill>
            </a:endParaRP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rgbClr val="000000"/>
                </a:solidFill>
              </a:rPr>
              <a:t>Closed-ended </a:t>
            </a:r>
            <a:r>
              <a:rPr lang="en-US" altLang="en-US" dirty="0">
                <a:solidFill>
                  <a:srgbClr val="000000"/>
                </a:solidFill>
              </a:rPr>
              <a:t>questions can be answered with a “yes” or  “no” or with a one-word</a:t>
            </a:r>
            <a:r>
              <a:rPr lang="en-US" altLang="en-US" b="1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000000"/>
                </a:solidFill>
              </a:rPr>
              <a:t>answer.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rgbClr val="000000"/>
                </a:solidFill>
              </a:rPr>
              <a:t>Open-ended</a:t>
            </a:r>
            <a:r>
              <a:rPr lang="en-US" altLang="en-US" dirty="0">
                <a:solidFill>
                  <a:srgbClr val="000000"/>
                </a:solidFill>
              </a:rPr>
              <a:t> questions require </a:t>
            </a:r>
            <a:r>
              <a:rPr lang="en-US" altLang="en-US" dirty="0" smtClean="0">
                <a:solidFill>
                  <a:srgbClr val="000000"/>
                </a:solidFill>
              </a:rPr>
              <a:t>an explanation</a:t>
            </a:r>
            <a:r>
              <a:rPr lang="en-US" altLang="en-US" b="1" dirty="0" smtClean="0">
                <a:solidFill>
                  <a:srgbClr val="000000"/>
                </a:solidFill>
              </a:rPr>
              <a:t> </a:t>
            </a:r>
            <a:r>
              <a:rPr lang="en-US" dirty="0"/>
              <a:t>and cannot be answered with a “yes,” “no,” or with </a:t>
            </a:r>
            <a:r>
              <a:rPr lang="en-US" dirty="0" smtClean="0"/>
              <a:t>one word.</a:t>
            </a:r>
            <a:r>
              <a:rPr lang="en-US" altLang="en-US" dirty="0" smtClean="0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000000"/>
              </a:solidFill>
            </a:endParaRPr>
          </a:p>
          <a:p>
            <a:pPr marL="228600" lvl="1" indent="0">
              <a:buNone/>
            </a:pPr>
            <a:endParaRPr lang="en-US" altLang="en-US" dirty="0" smtClean="0">
              <a:solidFill>
                <a:srgbClr val="000000"/>
              </a:solidFill>
              <a:latin typeface="DIN Next Rounded LT Pro" panose="020F0503020203050203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3000" dirty="0">
                <a:solidFill>
                  <a:srgbClr val="000000"/>
                </a:solidFill>
              </a:rPr>
              <a:t>Directions: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400" dirty="0" smtClean="0">
                <a:solidFill>
                  <a:srgbClr val="000000"/>
                </a:solidFill>
              </a:rPr>
              <a:t>Label </a:t>
            </a:r>
            <a:r>
              <a:rPr lang="en-US" altLang="en-US" sz="2400" dirty="0">
                <a:solidFill>
                  <a:srgbClr val="000000"/>
                </a:solidFill>
              </a:rPr>
              <a:t>your </a:t>
            </a:r>
            <a:r>
              <a:rPr lang="en-US" altLang="en-US" sz="2400" dirty="0" smtClean="0">
                <a:solidFill>
                  <a:srgbClr val="000000"/>
                </a:solidFill>
              </a:rPr>
              <a:t>closed-ended questions with </a:t>
            </a:r>
            <a:r>
              <a:rPr lang="en-US" altLang="en-US" sz="2400" dirty="0">
                <a:solidFill>
                  <a:srgbClr val="000000"/>
                </a:solidFill>
              </a:rPr>
              <a:t>a </a:t>
            </a:r>
            <a:r>
              <a:rPr lang="en-US" altLang="en-US" sz="2400" b="1" dirty="0">
                <a:solidFill>
                  <a:srgbClr val="000000"/>
                </a:solidFill>
              </a:rPr>
              <a:t>“C”</a:t>
            </a:r>
            <a:r>
              <a:rPr lang="en-US" altLang="ja-JP" sz="2400" dirty="0">
                <a:solidFill>
                  <a:srgbClr val="000000"/>
                </a:solidFill>
              </a:rPr>
              <a:t> </a:t>
            </a:r>
            <a:r>
              <a:rPr lang="en-US" altLang="ja-JP" sz="2400" dirty="0" smtClean="0">
                <a:solidFill>
                  <a:srgbClr val="000000"/>
                </a:solidFill>
              </a:rPr>
              <a:t>and your open-ended questions with </a:t>
            </a:r>
            <a:r>
              <a:rPr lang="en-US" altLang="ja-JP" sz="2400" dirty="0">
                <a:solidFill>
                  <a:srgbClr val="000000"/>
                </a:solidFill>
              </a:rPr>
              <a:t>an </a:t>
            </a:r>
            <a:r>
              <a:rPr lang="en-US" altLang="en-US" sz="2400" b="1" dirty="0">
                <a:solidFill>
                  <a:srgbClr val="000000"/>
                </a:solidFill>
              </a:rPr>
              <a:t>“</a:t>
            </a:r>
            <a:r>
              <a:rPr lang="en-US" altLang="ja-JP" sz="2400" b="1" dirty="0">
                <a:solidFill>
                  <a:srgbClr val="000000"/>
                </a:solidFill>
              </a:rPr>
              <a:t>O.</a:t>
            </a:r>
            <a:r>
              <a:rPr lang="en-US" altLang="en-US" sz="2400" b="1" dirty="0">
                <a:solidFill>
                  <a:srgbClr val="000000"/>
                </a:solidFill>
              </a:rPr>
              <a:t>”</a:t>
            </a:r>
            <a:endParaRPr lang="en-US" altLang="en-US" sz="24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Categorize </a:t>
            </a:r>
            <a:r>
              <a:rPr lang="en-US" dirty="0" smtClean="0"/>
              <a:t>Questions</a:t>
            </a:r>
            <a:r>
              <a:rPr lang="en-US" dirty="0"/>
              <a:t>: </a:t>
            </a:r>
            <a:r>
              <a:rPr lang="en-US" dirty="0" smtClean="0"/>
              <a:t>Closed/Open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31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Grp="1"/>
          </p:cNvGraphicFramePr>
          <p:nvPr>
            <p:extLst/>
          </p:nvPr>
        </p:nvGraphicFramePr>
        <p:xfrm>
          <a:off x="2740062" y="2235010"/>
          <a:ext cx="6676859" cy="3396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Discuss Advantages &amp; Disadvantages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04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Grp="1"/>
          </p:cNvGraphicFramePr>
          <p:nvPr>
            <p:extLst/>
          </p:nvPr>
        </p:nvGraphicFramePr>
        <p:xfrm>
          <a:off x="2740062" y="2235010"/>
          <a:ext cx="6676859" cy="3396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Discuss Advantages &amp; Disadvantages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69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ubtitle 2"/>
          <p:cNvSpPr txBox="1">
            <a:spLocks/>
          </p:cNvSpPr>
          <p:nvPr/>
        </p:nvSpPr>
        <p:spPr bwMode="auto">
          <a:xfrm>
            <a:off x="2386013" y="2281238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altLang="en-US" sz="3200" b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199" y="1905000"/>
            <a:ext cx="10547555" cy="41338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dirty="0">
                <a:solidFill>
                  <a:srgbClr val="000000"/>
                </a:solidFill>
              </a:rPr>
              <a:t>Take one </a:t>
            </a:r>
            <a:r>
              <a:rPr lang="en-US" altLang="en-US" b="1" dirty="0"/>
              <a:t>closed-ended question</a:t>
            </a:r>
            <a:r>
              <a:rPr lang="en-US" altLang="en-US" b="1" dirty="0">
                <a:solidFill>
                  <a:srgbClr val="9D90A0"/>
                </a:solidFill>
              </a:rPr>
              <a:t> </a:t>
            </a:r>
            <a:r>
              <a:rPr lang="en-US" altLang="en-US" dirty="0">
                <a:solidFill>
                  <a:srgbClr val="000000"/>
                </a:solidFill>
              </a:rPr>
              <a:t>and change it</a:t>
            </a:r>
            <a:r>
              <a:rPr lang="en-US" altLang="en-US" b="1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000000"/>
                </a:solidFill>
              </a:rPr>
              <a:t>into an </a:t>
            </a:r>
            <a:r>
              <a:rPr lang="en-US" altLang="en-US" b="1" dirty="0"/>
              <a:t>open-ended question</a:t>
            </a:r>
            <a:r>
              <a:rPr lang="en-US" altLang="en-US" dirty="0">
                <a:solidFill>
                  <a:srgbClr val="000000"/>
                </a:solidFill>
              </a:rPr>
              <a:t>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 smtClean="0">
              <a:solidFill>
                <a:srgbClr val="000000"/>
              </a:solidFill>
              <a:latin typeface="DIN Next Rounded LT Pro" panose="020F0503020203050203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 smtClean="0">
              <a:solidFill>
                <a:srgbClr val="000000"/>
              </a:solidFill>
              <a:latin typeface="DIN Next Rounded LT Pro" panose="020F0503020203050203" pitchFamily="34" charset="0"/>
            </a:endParaRPr>
          </a:p>
          <a:p>
            <a:pPr marL="0" indent="0">
              <a:buNone/>
            </a:pPr>
            <a:r>
              <a:rPr lang="en-US" altLang="en-US" dirty="0">
                <a:solidFill>
                  <a:srgbClr val="000000"/>
                </a:solidFill>
              </a:rPr>
              <a:t>Take one </a:t>
            </a:r>
            <a:r>
              <a:rPr lang="en-US" altLang="en-US" b="1" dirty="0"/>
              <a:t>open-ended question </a:t>
            </a:r>
            <a:r>
              <a:rPr lang="en-US" altLang="en-US" dirty="0">
                <a:solidFill>
                  <a:srgbClr val="000000"/>
                </a:solidFill>
              </a:rPr>
              <a:t>and change it</a:t>
            </a:r>
            <a:r>
              <a:rPr lang="en-US" altLang="en-US" b="1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000000"/>
                </a:solidFill>
              </a:rPr>
              <a:t>into a </a:t>
            </a:r>
            <a:r>
              <a:rPr lang="en-US" altLang="en-US" b="1" dirty="0"/>
              <a:t>closed-ended question</a:t>
            </a:r>
            <a:r>
              <a:rPr lang="en-US" altLang="en-US" dirty="0">
                <a:solidFill>
                  <a:srgbClr val="000000"/>
                </a:solidFill>
              </a:rPr>
              <a:t>.</a:t>
            </a:r>
          </a:p>
          <a:p>
            <a:pPr eaLnBrk="1" hangingPunct="1"/>
            <a:endParaRPr lang="en-US" altLang="en-US" dirty="0" smtClean="0">
              <a:solidFill>
                <a:srgbClr val="000000"/>
              </a:solidFill>
              <a:latin typeface="DIN Next Rounded LT Pro" panose="020F0503020203050203" pitchFamily="34" charset="0"/>
            </a:endParaRPr>
          </a:p>
          <a:p>
            <a:pPr marL="0" indent="0" eaLnBrk="1" hangingPunct="1">
              <a:buNone/>
            </a:pPr>
            <a:r>
              <a:rPr lang="en-US" altLang="en-US" dirty="0" smtClean="0"/>
              <a:t>Add your new questions to the bottom of your list of questions.</a:t>
            </a:r>
            <a:endParaRPr lang="en-US" altLang="en-US" dirty="0" smtClean="0">
              <a:latin typeface="DIN Next Rounded LT Pro" panose="020F050302020305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4138" y="2754353"/>
            <a:ext cx="2481262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dirty="0">
                <a:latin typeface="DIN Next Rounded LT Pro" panose="020F0503020203050203" pitchFamily="34" charset="0"/>
              </a:rPr>
              <a:t>Closed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334001" y="3089315"/>
            <a:ext cx="1939925" cy="17462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546975" y="2765466"/>
            <a:ext cx="1809750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>
                <a:solidFill>
                  <a:srgbClr val="FFFFFF"/>
                </a:solidFill>
                <a:latin typeface="DIN Next Rounded LT Pro" panose="020F0503020203050203" pitchFamily="34" charset="0"/>
              </a:rPr>
              <a:t>Open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75463" y="4506953"/>
            <a:ext cx="2481262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>
                <a:latin typeface="DIN Next Rounded LT Pro" panose="020F0503020203050203" pitchFamily="34" charset="0"/>
              </a:rPr>
              <a:t>Closed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718051" y="4900653"/>
            <a:ext cx="1941513" cy="17463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624138" y="4541878"/>
            <a:ext cx="1809750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dirty="0">
                <a:solidFill>
                  <a:srgbClr val="FFFFFF"/>
                </a:solidFill>
                <a:latin typeface="DIN Next Rounded LT Pro" panose="020F0503020203050203" pitchFamily="34" charset="0"/>
              </a:rPr>
              <a:t>Open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07994" cy="1325563"/>
          </a:xfrm>
        </p:spPr>
        <p:txBody>
          <a:bodyPr/>
          <a:lstStyle/>
          <a:p>
            <a:r>
              <a:rPr lang="en-US" dirty="0" smtClean="0"/>
              <a:t>Work with Closed and Open-ended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74473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3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04291"/>
            <a:ext cx="10861964" cy="4927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000" dirty="0">
                <a:solidFill>
                  <a:srgbClr val="000000"/>
                </a:solidFill>
              </a:rPr>
              <a:t>Review your list of </a:t>
            </a:r>
            <a:r>
              <a:rPr lang="en-US" altLang="en-US" sz="3000" dirty="0" smtClean="0">
                <a:solidFill>
                  <a:srgbClr val="000000"/>
                </a:solidFill>
              </a:rPr>
              <a:t>questions:</a:t>
            </a:r>
            <a:endParaRPr lang="en-US" altLang="en-US" sz="3000" dirty="0">
              <a:solidFill>
                <a:srgbClr val="000000"/>
              </a:solidFill>
            </a:endParaRPr>
          </a:p>
          <a:p>
            <a:pPr lvl="1">
              <a:spcBef>
                <a:spcPts val="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</a:rPr>
              <a:t>Choose </a:t>
            </a:r>
            <a:r>
              <a:rPr lang="en-US" altLang="en-US" dirty="0" smtClean="0">
                <a:solidFill>
                  <a:srgbClr val="000000"/>
                </a:solidFill>
              </a:rPr>
              <a:t>your three questions you would like answered first.</a:t>
            </a:r>
            <a:endParaRPr lang="en-US" altLang="en-US" dirty="0">
              <a:solidFill>
                <a:srgbClr val="000000"/>
              </a:solidFill>
            </a:endParaRPr>
          </a:p>
          <a:p>
            <a:pPr lvl="1">
              <a:spcBef>
                <a:spcPts val="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rgbClr val="000000"/>
                </a:solidFill>
              </a:rPr>
              <a:t>While prioritizing, keep in mind the Question Focus</a:t>
            </a:r>
            <a:r>
              <a:rPr lang="en-US" altLang="en-US" dirty="0">
                <a:solidFill>
                  <a:srgbClr val="000000"/>
                </a:solidFill>
              </a:rPr>
              <a:t>: Instructional practices will be changed next year in order to promote inclusion</a:t>
            </a:r>
            <a:r>
              <a:rPr lang="en-US" altLang="en-US" dirty="0" smtClean="0">
                <a:solidFill>
                  <a:srgbClr val="000000"/>
                </a:solidFill>
              </a:rPr>
              <a:t>.</a:t>
            </a:r>
            <a:endParaRPr lang="en-US" altLang="en-US" sz="32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altLang="en-US" sz="3000" dirty="0" smtClean="0">
                <a:solidFill>
                  <a:srgbClr val="000000"/>
                </a:solidFill>
              </a:rPr>
              <a:t>After </a:t>
            </a:r>
            <a:r>
              <a:rPr lang="en-US" altLang="en-US" sz="3000" dirty="0">
                <a:solidFill>
                  <a:srgbClr val="000000"/>
                </a:solidFill>
              </a:rPr>
              <a:t>prioritizing consider: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Why did you choose those three questions?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Where are your priority questions in the sequence of your entire list of questions?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Prioritize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17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04291"/>
            <a:ext cx="10861964" cy="4927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/>
              <a:t>Using the Voice in Decisions Technique, we will review your list of questions and identify questions on:</a:t>
            </a:r>
          </a:p>
          <a:p>
            <a:r>
              <a:rPr lang="en-US" dirty="0" smtClean="0"/>
              <a:t>reason</a:t>
            </a:r>
            <a:r>
              <a:rPr lang="en-US" dirty="0"/>
              <a:t>: the basis for a </a:t>
            </a:r>
            <a:r>
              <a:rPr lang="en-US" dirty="0" smtClean="0"/>
              <a:t>decision</a:t>
            </a:r>
          </a:p>
          <a:p>
            <a:r>
              <a:rPr lang="en-US" dirty="0" smtClean="0"/>
              <a:t>process</a:t>
            </a:r>
            <a:r>
              <a:rPr lang="en-US" dirty="0"/>
              <a:t>: the steps and actions taken, people involved, information used in making the </a:t>
            </a:r>
            <a:r>
              <a:rPr lang="en-US" dirty="0" smtClean="0"/>
              <a:t>decision</a:t>
            </a:r>
          </a:p>
          <a:p>
            <a:r>
              <a:rPr lang="en-US" dirty="0" smtClean="0"/>
              <a:t>role</a:t>
            </a:r>
            <a:r>
              <a:rPr lang="en-US" dirty="0"/>
              <a:t>: the part you </a:t>
            </a:r>
            <a:r>
              <a:rPr lang="en-US" dirty="0" smtClean="0"/>
              <a:t>or others play </a:t>
            </a:r>
            <a:r>
              <a:rPr lang="en-US" dirty="0"/>
              <a:t>in the decision-making process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 Questions about Decisions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58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04291"/>
            <a:ext cx="10861964" cy="4927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/>
              <a:t>Reason: the basis for a decision</a:t>
            </a:r>
          </a:p>
          <a:p>
            <a:pPr marL="0" indent="0">
              <a:buNone/>
            </a:pPr>
            <a:endParaRPr lang="en-US" altLang="en-US" dirty="0" smtClean="0"/>
          </a:p>
          <a:p>
            <a:pPr marL="0" indent="0">
              <a:buNone/>
            </a:pPr>
            <a:r>
              <a:rPr lang="en-US" altLang="en-US" dirty="0" smtClean="0"/>
              <a:t>Directions:</a:t>
            </a:r>
          </a:p>
          <a:p>
            <a:r>
              <a:rPr lang="en-US" altLang="en-US" dirty="0" smtClean="0"/>
              <a:t>Identify one question about a reason by marking it with “reason.”</a:t>
            </a:r>
          </a:p>
          <a:p>
            <a:r>
              <a:rPr lang="en-US" altLang="en-US" dirty="0" smtClean="0"/>
              <a:t>Ask a question about a reason if you do not have one.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 Questions: Reason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90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04291"/>
            <a:ext cx="10861964" cy="4927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/>
              <a:t>Process: </a:t>
            </a:r>
            <a:r>
              <a:rPr lang="en-US" dirty="0"/>
              <a:t>the steps and actions taken, people involved, information used in making the </a:t>
            </a:r>
            <a:r>
              <a:rPr lang="en-US" dirty="0" smtClean="0"/>
              <a:t>decision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Directions:</a:t>
            </a:r>
            <a:endParaRPr lang="en-US" dirty="0"/>
          </a:p>
          <a:p>
            <a:r>
              <a:rPr lang="en-US" altLang="en-US" dirty="0" smtClean="0"/>
              <a:t> Identify one question about a process by marking it with “process.”</a:t>
            </a:r>
          </a:p>
          <a:p>
            <a:r>
              <a:rPr lang="en-US" dirty="0" smtClean="0"/>
              <a:t>Ask a question about a process if you do not have one.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 Questions: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2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04291"/>
            <a:ext cx="10861964" cy="4927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/>
              <a:t>Role: </a:t>
            </a:r>
            <a:r>
              <a:rPr lang="en-US" dirty="0" smtClean="0"/>
              <a:t>the </a:t>
            </a:r>
            <a:r>
              <a:rPr lang="en-US" dirty="0"/>
              <a:t>part </a:t>
            </a:r>
            <a:r>
              <a:rPr lang="en-US" dirty="0" smtClean="0"/>
              <a:t>you or others </a:t>
            </a:r>
            <a:r>
              <a:rPr lang="en-US" dirty="0"/>
              <a:t>play in the decision-making </a:t>
            </a:r>
            <a:r>
              <a:rPr lang="en-US" dirty="0" smtClean="0"/>
              <a:t>process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Directions:</a:t>
            </a:r>
          </a:p>
          <a:p>
            <a:r>
              <a:rPr lang="en-US" dirty="0" smtClean="0"/>
              <a:t>Identify one question about your role in the decision by marking it with “role.”</a:t>
            </a:r>
          </a:p>
          <a:p>
            <a:r>
              <a:rPr lang="en-US" dirty="0" smtClean="0"/>
              <a:t>Ask a question about your role if you do not have one.</a:t>
            </a:r>
            <a:endParaRPr lang="en-US" dirty="0"/>
          </a:p>
          <a:p>
            <a:pPr marL="0" indent="0">
              <a:buNone/>
            </a:pPr>
            <a:r>
              <a:rPr lang="en-US" alt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 Questions: Role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1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Content Placeholder 2"/>
          <p:cNvSpPr>
            <a:spLocks noGrp="1"/>
          </p:cNvSpPr>
          <p:nvPr>
            <p:ph idx="1"/>
          </p:nvPr>
        </p:nvSpPr>
        <p:spPr>
          <a:xfrm>
            <a:off x="838200" y="1966913"/>
            <a:ext cx="10515600" cy="4144962"/>
          </a:xfrm>
        </p:spPr>
        <p:txBody>
          <a:bodyPr/>
          <a:lstStyle/>
          <a:p>
            <a:pPr marL="514350" indent="-514350">
              <a:buFont typeface="Wingdings" panose="05000000000000000000" pitchFamily="2" charset="2"/>
              <a:buAutoNum type="arabicPeriod"/>
            </a:pPr>
            <a:r>
              <a:rPr lang="en-US" altLang="en-US" sz="3000" dirty="0" smtClean="0">
                <a:solidFill>
                  <a:srgbClr val="000000"/>
                </a:solidFill>
              </a:rPr>
              <a:t>Your </a:t>
            </a:r>
            <a:r>
              <a:rPr lang="en-US" altLang="en-US" sz="3000" dirty="0">
                <a:solidFill>
                  <a:srgbClr val="000000"/>
                </a:solidFill>
              </a:rPr>
              <a:t>three priority questions and their numbers in your original </a:t>
            </a:r>
            <a:r>
              <a:rPr lang="en-US" altLang="en-US" sz="3000" dirty="0" smtClean="0">
                <a:solidFill>
                  <a:srgbClr val="000000"/>
                </a:solidFill>
              </a:rPr>
              <a:t>sequence</a:t>
            </a:r>
          </a:p>
          <a:p>
            <a:pPr marL="514350" indent="-514350">
              <a:buFont typeface="Wingdings" panose="05000000000000000000" pitchFamily="2" charset="2"/>
              <a:buAutoNum type="arabicPeriod"/>
            </a:pPr>
            <a:r>
              <a:rPr lang="en-US" altLang="en-US" sz="3000" dirty="0" smtClean="0">
                <a:solidFill>
                  <a:srgbClr val="000000"/>
                </a:solidFill>
              </a:rPr>
              <a:t>Rationale for choosing priority questions</a:t>
            </a:r>
          </a:p>
          <a:p>
            <a:pPr marL="514350" indent="-514350">
              <a:buFont typeface="Wingdings" panose="05000000000000000000" pitchFamily="2" charset="2"/>
              <a:buAutoNum type="arabicPeriod"/>
            </a:pPr>
            <a:r>
              <a:rPr lang="en-US" altLang="en-US" sz="3000" dirty="0" smtClean="0">
                <a:solidFill>
                  <a:srgbClr val="000000"/>
                </a:solidFill>
              </a:rPr>
              <a:t>Your questions on:</a:t>
            </a:r>
          </a:p>
          <a:p>
            <a:pPr lvl="1"/>
            <a:r>
              <a:rPr lang="en-US" altLang="en-US" sz="2600" dirty="0" smtClean="0">
                <a:solidFill>
                  <a:srgbClr val="000000"/>
                </a:solidFill>
              </a:rPr>
              <a:t>Reason</a:t>
            </a:r>
          </a:p>
          <a:p>
            <a:pPr lvl="1"/>
            <a:r>
              <a:rPr lang="en-US" altLang="en-US" sz="2600" dirty="0" smtClean="0">
                <a:solidFill>
                  <a:srgbClr val="000000"/>
                </a:solidFill>
              </a:rPr>
              <a:t>Process</a:t>
            </a:r>
            <a:endParaRPr lang="en-US" altLang="en-US" sz="2600" dirty="0">
              <a:solidFill>
                <a:srgbClr val="000000"/>
              </a:solidFill>
            </a:endParaRPr>
          </a:p>
          <a:p>
            <a:pPr lvl="1"/>
            <a:r>
              <a:rPr lang="en-US" altLang="en-US" sz="2600" dirty="0" smtClean="0">
                <a:solidFill>
                  <a:srgbClr val="000000"/>
                </a:solidFill>
              </a:rPr>
              <a:t>Role</a:t>
            </a:r>
            <a:endParaRPr lang="en-US" altLang="en-US" sz="26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62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Content Placeholder 2"/>
          <p:cNvSpPr>
            <a:spLocks noGrp="1"/>
          </p:cNvSpPr>
          <p:nvPr>
            <p:ph idx="1"/>
          </p:nvPr>
        </p:nvSpPr>
        <p:spPr>
          <a:xfrm>
            <a:off x="791308" y="2020456"/>
            <a:ext cx="10612315" cy="504940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2400" dirty="0"/>
              <a:t>We are deeply grateful </a:t>
            </a:r>
            <a:r>
              <a:rPr lang="en-US" altLang="en-US" sz="2400" dirty="0" smtClean="0"/>
              <a:t>to The National Science Foundation, The Library of Congress, and The </a:t>
            </a:r>
            <a:r>
              <a:rPr lang="en-US" altLang="en-US" sz="2400" dirty="0"/>
              <a:t>Hummingbird Fund for their generous support of the Right Question Institute’s </a:t>
            </a:r>
            <a:r>
              <a:rPr lang="en-US" altLang="en-US" sz="2400" dirty="0" smtClean="0"/>
              <a:t>work in education. 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en-US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2400" dirty="0" smtClean="0"/>
              <a:t>I would like to thank the RQI board of directors, and my colleagues Katy Connolly, Tomoko </a:t>
            </a:r>
            <a:r>
              <a:rPr lang="en-US" altLang="en-US" sz="2400" dirty="0" err="1" smtClean="0"/>
              <a:t>Ouchi</a:t>
            </a:r>
            <a:r>
              <a:rPr lang="en-US" altLang="en-US" sz="2400" dirty="0" smtClean="0"/>
              <a:t>, and Sarah Westbrook for all they do to make possible our work in education.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en-US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2400" dirty="0" smtClean="0"/>
              <a:t>And, I would like to thank Dr. Eliza Reilly for all of her work in making possible this conference.</a:t>
            </a:r>
            <a:endParaRPr lang="en-US" alt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58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ontent Placeholder 2"/>
          <p:cNvSpPr>
            <a:spLocks noGrp="1"/>
          </p:cNvSpPr>
          <p:nvPr>
            <p:ph idx="1"/>
          </p:nvPr>
        </p:nvSpPr>
        <p:spPr>
          <a:xfrm>
            <a:off x="872836" y="1981201"/>
            <a:ext cx="10487891" cy="4144963"/>
          </a:xfrm>
        </p:spPr>
        <p:txBody>
          <a:bodyPr>
            <a:normAutofit/>
          </a:bodyPr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000000"/>
                </a:solidFill>
              </a:rPr>
              <a:t>What did you learn?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000000"/>
                </a:solidFill>
              </a:rPr>
              <a:t>How did you learn it</a:t>
            </a:r>
            <a:r>
              <a:rPr lang="en-US" altLang="en-US" sz="3200" dirty="0" smtClean="0">
                <a:solidFill>
                  <a:srgbClr val="000000"/>
                </a:solidFill>
              </a:rPr>
              <a:t>?</a:t>
            </a:r>
            <a:endParaRPr lang="en-US" altLang="en-US" sz="32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01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4799086"/>
            <a:ext cx="10515600" cy="953001"/>
          </a:xfrm>
        </p:spPr>
        <p:txBody>
          <a:bodyPr>
            <a:noAutofit/>
          </a:bodyPr>
          <a:lstStyle/>
          <a:p>
            <a:r>
              <a:rPr lang="en-US" sz="4400" dirty="0" smtClean="0"/>
              <a:t>Unpacking the Right Question Strategy </a:t>
            </a:r>
            <a:endParaRPr lang="en-US" sz="4400" dirty="0"/>
          </a:p>
        </p:txBody>
      </p:sp>
      <p:sp>
        <p:nvSpPr>
          <p:cNvPr id="7" name="Rectangle 6"/>
          <p:cNvSpPr/>
          <p:nvPr/>
        </p:nvSpPr>
        <p:spPr>
          <a:xfrm>
            <a:off x="9069917" y="228600"/>
            <a:ext cx="2743200" cy="20391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69917" y="2377440"/>
            <a:ext cx="27432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pic>
        <p:nvPicPr>
          <p:cNvPr id="6" name="Picture Placeholder 3" descr="images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675" r="-19675"/>
          <a:stretch>
            <a:fillRect/>
          </a:stretch>
        </p:blipFill>
        <p:spPr>
          <a:xfrm>
            <a:off x="831850" y="1315935"/>
            <a:ext cx="4736642" cy="3110345"/>
          </a:xfrm>
        </p:spPr>
      </p:pic>
    </p:spTree>
    <p:extLst>
      <p:ext uri="{BB962C8B-B14F-4D97-AF65-F5344CB8AC3E}">
        <p14:creationId xmlns:p14="http://schemas.microsoft.com/office/powerpoint/2010/main" val="89558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13670"/>
            <a:ext cx="10515600" cy="37995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Two core techniques:</a:t>
            </a:r>
          </a:p>
          <a:p>
            <a:r>
              <a:rPr lang="en-US" sz="3600" dirty="0" smtClean="0"/>
              <a:t>The Question Formulation Technique (QFT)</a:t>
            </a:r>
          </a:p>
          <a:p>
            <a:r>
              <a:rPr lang="en-US" sz="3600" dirty="0" smtClean="0"/>
              <a:t>The Voice in Decisions Technique</a:t>
            </a:r>
          </a:p>
          <a:p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Together, a strategy for more inclusive, equitable, collaborative decision-making and problem-solving.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Right Question Strategy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29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A technique to:</a:t>
            </a:r>
          </a:p>
          <a:p>
            <a:pPr lvl="1"/>
            <a:r>
              <a:rPr lang="en-US" dirty="0" smtClean="0"/>
              <a:t>formulate your own questions</a:t>
            </a:r>
          </a:p>
          <a:p>
            <a:pPr lvl="1"/>
            <a:r>
              <a:rPr lang="en-US" dirty="0" smtClean="0"/>
              <a:t>work with and improve questions</a:t>
            </a:r>
          </a:p>
          <a:p>
            <a:pPr lvl="1"/>
            <a:r>
              <a:rPr lang="en-US" dirty="0" smtClean="0"/>
              <a:t>prioritize questions</a:t>
            </a:r>
          </a:p>
          <a:p>
            <a:pPr lvl="1"/>
            <a:r>
              <a:rPr lang="en-US" dirty="0" smtClean="0"/>
              <a:t>strategize on how to use questions</a:t>
            </a:r>
          </a:p>
          <a:p>
            <a:pPr lvl="1"/>
            <a:r>
              <a:rPr lang="en-US" dirty="0" smtClean="0"/>
              <a:t>reflect on your questions and the </a:t>
            </a:r>
            <a:r>
              <a:rPr lang="en-US" dirty="0" smtClean="0"/>
              <a:t>process</a:t>
            </a:r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Question Formulation Technique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52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Content Placeholder 2"/>
          <p:cNvSpPr>
            <a:spLocks noGrp="1"/>
          </p:cNvSpPr>
          <p:nvPr>
            <p:ph idx="1"/>
          </p:nvPr>
        </p:nvSpPr>
        <p:spPr>
          <a:xfrm>
            <a:off x="838199" y="3153295"/>
            <a:ext cx="10771910" cy="248524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4400" dirty="0" smtClean="0">
                <a:solidFill>
                  <a:schemeClr val="accent1"/>
                </a:solidFill>
              </a:rPr>
              <a:t>Three thinking abilities, one </a:t>
            </a:r>
            <a:r>
              <a:rPr lang="en-US" altLang="en-US" sz="4400" dirty="0" smtClean="0">
                <a:solidFill>
                  <a:schemeClr val="accent1"/>
                </a:solidFill>
              </a:rPr>
              <a:t>strategy.</a:t>
            </a:r>
            <a:endParaRPr lang="en-US" altLang="en-US" sz="4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73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21" name="Group 2"/>
          <p:cNvGrpSpPr>
            <a:grpSpLocks/>
          </p:cNvGrpSpPr>
          <p:nvPr/>
        </p:nvGrpSpPr>
        <p:grpSpPr bwMode="auto">
          <a:xfrm>
            <a:off x="3480593" y="1925639"/>
            <a:ext cx="5230814" cy="3791275"/>
            <a:chOff x="1936645" y="1376010"/>
            <a:chExt cx="5445378" cy="4112260"/>
          </a:xfrm>
        </p:grpSpPr>
        <p:grpSp>
          <p:nvGrpSpPr>
            <p:cNvPr id="75779" name="Group 1"/>
            <p:cNvGrpSpPr>
              <a:grpSpLocks/>
            </p:cNvGrpSpPr>
            <p:nvPr/>
          </p:nvGrpSpPr>
          <p:grpSpPr bwMode="auto">
            <a:xfrm>
              <a:off x="1936645" y="1376010"/>
              <a:ext cx="5445378" cy="4112260"/>
              <a:chOff x="1936645" y="1376010"/>
              <a:chExt cx="5445378" cy="4112260"/>
            </a:xfrm>
          </p:grpSpPr>
          <p:sp>
            <p:nvSpPr>
              <p:cNvPr id="75781" name="AutoShape 4"/>
              <p:cNvSpPr>
                <a:spLocks/>
              </p:cNvSpPr>
              <p:nvPr/>
            </p:nvSpPr>
            <p:spPr bwMode="auto">
              <a:xfrm rot="-8700000">
                <a:off x="1952965" y="3183303"/>
                <a:ext cx="5429058" cy="469900"/>
              </a:xfrm>
              <a:prstGeom prst="leftRightArrow">
                <a:avLst>
                  <a:gd name="adj1" fmla="val 50000"/>
                  <a:gd name="adj2" fmla="val 101790"/>
                </a:avLst>
              </a:prstGeom>
              <a:solidFill>
                <a:srgbClr val="2C7C9F">
                  <a:alpha val="80783"/>
                </a:srgbClr>
              </a:solidFill>
              <a:ln w="25400">
                <a:solidFill>
                  <a:srgbClr val="3A93FF">
                    <a:alpha val="34117"/>
                  </a:srgbClr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algn="ctr"/>
                <a:endParaRPr lang="es-ES_tradnl">
                  <a:ea typeface="ヒラギノ角ゴ ProN W3" charset="0"/>
                  <a:cs typeface="ヒラギノ角ゴ ProN W3" charset="0"/>
                </a:endParaRPr>
              </a:p>
            </p:txBody>
          </p:sp>
          <p:sp>
            <p:nvSpPr>
              <p:cNvPr id="75782" name="AutoShape 4"/>
              <p:cNvSpPr>
                <a:spLocks/>
              </p:cNvSpPr>
              <p:nvPr/>
            </p:nvSpPr>
            <p:spPr bwMode="auto">
              <a:xfrm rot="16200000">
                <a:off x="2535407" y="3197190"/>
                <a:ext cx="4112260" cy="469900"/>
              </a:xfrm>
              <a:prstGeom prst="leftRightArrow">
                <a:avLst>
                  <a:gd name="adj1" fmla="val 50000"/>
                  <a:gd name="adj2" fmla="val 101775"/>
                </a:avLst>
              </a:prstGeom>
              <a:solidFill>
                <a:srgbClr val="2C7C9F">
                  <a:alpha val="80783"/>
                </a:srgbClr>
              </a:solidFill>
              <a:ln w="25400">
                <a:solidFill>
                  <a:srgbClr val="3A93FF">
                    <a:alpha val="34117"/>
                  </a:srgbClr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algn="ctr"/>
                <a:endParaRPr lang="es-ES_tradnl">
                  <a:ea typeface="ヒラギノ角ゴ ProN W3" charset="0"/>
                  <a:cs typeface="ヒラギノ角ゴ ProN W3" charset="0"/>
                </a:endParaRPr>
              </a:p>
            </p:txBody>
          </p:sp>
          <p:sp>
            <p:nvSpPr>
              <p:cNvPr id="75783" name="AutoShape 4"/>
              <p:cNvSpPr>
                <a:spLocks/>
              </p:cNvSpPr>
              <p:nvPr/>
            </p:nvSpPr>
            <p:spPr bwMode="auto">
              <a:xfrm rot="8486795">
                <a:off x="1936645" y="3219112"/>
                <a:ext cx="5229549" cy="469900"/>
              </a:xfrm>
              <a:prstGeom prst="leftRightArrow">
                <a:avLst>
                  <a:gd name="adj1" fmla="val 50000"/>
                  <a:gd name="adj2" fmla="val 101759"/>
                </a:avLst>
              </a:prstGeom>
              <a:solidFill>
                <a:srgbClr val="2C7C9F">
                  <a:alpha val="80783"/>
                </a:srgbClr>
              </a:solidFill>
              <a:ln w="25400">
                <a:solidFill>
                  <a:srgbClr val="3A93FF">
                    <a:alpha val="34117"/>
                  </a:srgbClr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algn="ctr"/>
                <a:endParaRPr lang="es-ES_tradnl">
                  <a:ea typeface="ヒラギノ角ゴ ProN W3" charset="0"/>
                  <a:cs typeface="ヒラギノ角ゴ ProN W3" charset="0"/>
                </a:endParaRPr>
              </a:p>
            </p:txBody>
          </p:sp>
          <p:sp>
            <p:nvSpPr>
              <p:cNvPr id="75784" name="AutoShape 4"/>
              <p:cNvSpPr>
                <a:spLocks/>
              </p:cNvSpPr>
              <p:nvPr/>
            </p:nvSpPr>
            <p:spPr bwMode="auto">
              <a:xfrm>
                <a:off x="2309120" y="3226103"/>
                <a:ext cx="4433557" cy="469900"/>
              </a:xfrm>
              <a:prstGeom prst="leftRightArrow">
                <a:avLst>
                  <a:gd name="adj1" fmla="val 50000"/>
                  <a:gd name="adj2" fmla="val 101777"/>
                </a:avLst>
              </a:prstGeom>
              <a:solidFill>
                <a:srgbClr val="2C7C9F">
                  <a:alpha val="80783"/>
                </a:srgbClr>
              </a:solidFill>
              <a:ln w="25400">
                <a:solidFill>
                  <a:srgbClr val="3A93FF">
                    <a:alpha val="34117"/>
                  </a:srgbClr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algn="ctr"/>
                <a:endParaRPr lang="es-ES_tradnl">
                  <a:ea typeface="ヒラギノ角ゴ ProN W3" charset="0"/>
                  <a:cs typeface="ヒラギノ角ゴ ProN W3" charset="0"/>
                </a:endParaRPr>
              </a:p>
            </p:txBody>
          </p:sp>
        </p:grpSp>
        <p:sp>
          <p:nvSpPr>
            <p:cNvPr id="8" name="Rectangle 1"/>
            <p:cNvSpPr txBox="1">
              <a:spLocks noChangeArrowheads="1"/>
            </p:cNvSpPr>
            <p:nvPr/>
          </p:nvSpPr>
          <p:spPr>
            <a:xfrm>
              <a:off x="2414504" y="2609687"/>
              <a:ext cx="4381704" cy="1371812"/>
            </a:xfrm>
            <a:prstGeom prst="rect">
              <a:avLst/>
            </a:prstGeom>
          </p:spPr>
          <p:txBody>
            <a:bodyPr anchor="b">
              <a:normAutofit/>
            </a:bodyPr>
            <a:lstStyle/>
            <a:p>
              <a:pPr algn="ctr">
                <a:defRPr/>
              </a:pPr>
              <a:r>
                <a:rPr lang="en-US" sz="3300" b="1" dirty="0">
                  <a:latin typeface="DIN Next Rounded LT Pro" panose="020F0503020203050203" pitchFamily="34" charset="0"/>
                  <a:ea typeface="+mj-ea"/>
                  <a:cs typeface="+mj-cs"/>
                  <a:sym typeface="Gill Sans" charset="0"/>
                </a:rPr>
                <a:t>Divergent </a:t>
              </a:r>
            </a:p>
            <a:p>
              <a:pPr algn="ctr">
                <a:defRPr/>
              </a:pPr>
              <a:r>
                <a:rPr lang="en-US" sz="3300" b="1" dirty="0">
                  <a:latin typeface="DIN Next Rounded LT Pro" panose="020F0503020203050203" pitchFamily="34" charset="0"/>
                  <a:ea typeface="+mj-ea"/>
                  <a:cs typeface="+mj-cs"/>
                  <a:sym typeface="Gill Sans" charset="0"/>
                </a:rPr>
                <a:t>Thinking</a:t>
              </a:r>
              <a:endParaRPr lang="en-US" sz="3300" b="1" dirty="0">
                <a:latin typeface="DIN Next Rounded LT Pro" panose="020F0503020203050203" pitchFamily="34" charset="0"/>
                <a:ea typeface="ヒラギノ角ゴ ProN W6" charset="-128"/>
                <a:cs typeface="ヒラギノ角ゴ ProN W6" charset="-128"/>
                <a:sym typeface="Gill Sans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Thinking </a:t>
            </a:r>
            <a:r>
              <a:rPr lang="en-US" dirty="0"/>
              <a:t>in many different directions</a:t>
            </a:r>
          </a:p>
        </p:txBody>
      </p:sp>
    </p:spTree>
    <p:extLst>
      <p:ext uri="{BB962C8B-B14F-4D97-AF65-F5344CB8AC3E}">
        <p14:creationId xmlns:p14="http://schemas.microsoft.com/office/powerpoint/2010/main" val="3371700351"/>
      </p:ext>
    </p:extLst>
  </p:cSld>
  <p:clrMapOvr>
    <a:masterClrMapping/>
  </p:clrMapOvr>
  <p:transition advClick="0" advTm="10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1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70" name="Group 2"/>
          <p:cNvGrpSpPr>
            <a:grpSpLocks/>
          </p:cNvGrpSpPr>
          <p:nvPr/>
        </p:nvGrpSpPr>
        <p:grpSpPr bwMode="auto">
          <a:xfrm>
            <a:off x="3275651" y="1690688"/>
            <a:ext cx="5644285" cy="4002303"/>
            <a:chOff x="1157326" y="1744708"/>
            <a:chExt cx="6897461" cy="5113292"/>
          </a:xfrm>
        </p:grpSpPr>
        <p:sp>
          <p:nvSpPr>
            <p:cNvPr id="36872" name="AutoShape 7"/>
            <p:cNvSpPr>
              <a:spLocks/>
            </p:cNvSpPr>
            <p:nvPr/>
          </p:nvSpPr>
          <p:spPr bwMode="auto">
            <a:xfrm rot="13727190">
              <a:off x="1611310" y="2536873"/>
              <a:ext cx="2225655" cy="790549"/>
            </a:xfrm>
            <a:prstGeom prst="leftArrow">
              <a:avLst>
                <a:gd name="adj1" fmla="val 50000"/>
                <a:gd name="adj2" fmla="val 80889"/>
              </a:avLst>
            </a:prstGeom>
            <a:solidFill>
              <a:srgbClr val="2C7C9F">
                <a:alpha val="80783"/>
              </a:srgbClr>
            </a:solidFill>
            <a:ln w="9525">
              <a:solidFill>
                <a:srgbClr val="3A93FF">
                  <a:alpha val="34117"/>
                </a:srgbClr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>
                <a:defRPr/>
              </a:pPr>
              <a:endParaRPr lang="en-US" dirty="0">
                <a:ea typeface="ヒラギノ角ゴ ProN W3" charset="-128"/>
                <a:cs typeface="ヒラギノ角ゴ ProN W3" charset="-128"/>
              </a:endParaRPr>
            </a:p>
          </p:txBody>
        </p:sp>
        <p:sp>
          <p:nvSpPr>
            <p:cNvPr id="12" name="AutoShape 7"/>
            <p:cNvSpPr>
              <a:spLocks/>
            </p:cNvSpPr>
            <p:nvPr/>
          </p:nvSpPr>
          <p:spPr bwMode="auto">
            <a:xfrm rot="10800000">
              <a:off x="1157326" y="3933851"/>
              <a:ext cx="2033520" cy="792155"/>
            </a:xfrm>
            <a:prstGeom prst="leftArrow">
              <a:avLst>
                <a:gd name="adj1" fmla="val 50000"/>
                <a:gd name="adj2" fmla="val 80889"/>
              </a:avLst>
            </a:prstGeom>
            <a:solidFill>
              <a:srgbClr val="2C7C9F">
                <a:alpha val="80783"/>
              </a:srgbClr>
            </a:solidFill>
            <a:ln w="9525">
              <a:solidFill>
                <a:srgbClr val="3A93FF">
                  <a:alpha val="34117"/>
                </a:srgbClr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>
                <a:defRPr/>
              </a:pPr>
              <a:endParaRPr lang="en-US" dirty="0">
                <a:ea typeface="ヒラギノ角ゴ ProN W3" charset="-128"/>
                <a:cs typeface="ヒラギノ角ゴ ProN W3" charset="-128"/>
              </a:endParaRPr>
            </a:p>
          </p:txBody>
        </p:sp>
        <p:sp>
          <p:nvSpPr>
            <p:cNvPr id="13" name="AutoShape 7"/>
            <p:cNvSpPr>
              <a:spLocks/>
            </p:cNvSpPr>
            <p:nvPr/>
          </p:nvSpPr>
          <p:spPr bwMode="auto">
            <a:xfrm>
              <a:off x="6021267" y="3933851"/>
              <a:ext cx="2033520" cy="792155"/>
            </a:xfrm>
            <a:prstGeom prst="leftArrow">
              <a:avLst>
                <a:gd name="adj1" fmla="val 50000"/>
                <a:gd name="adj2" fmla="val 80889"/>
              </a:avLst>
            </a:prstGeom>
            <a:solidFill>
              <a:srgbClr val="2C7C9F">
                <a:alpha val="80783"/>
              </a:srgbClr>
            </a:solidFill>
            <a:ln w="9525">
              <a:solidFill>
                <a:srgbClr val="3A93FF">
                  <a:alpha val="34117"/>
                </a:srgbClr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>
                <a:defRPr/>
              </a:pPr>
              <a:endParaRPr lang="en-US" dirty="0">
                <a:ea typeface="ヒラギノ角ゴ ProN W3" charset="-128"/>
                <a:cs typeface="ヒラギノ角ゴ ProN W3" charset="-128"/>
              </a:endParaRPr>
            </a:p>
          </p:txBody>
        </p:sp>
        <p:sp>
          <p:nvSpPr>
            <p:cNvPr id="14" name="AutoShape 7"/>
            <p:cNvSpPr>
              <a:spLocks/>
            </p:cNvSpPr>
            <p:nvPr/>
          </p:nvSpPr>
          <p:spPr bwMode="auto">
            <a:xfrm rot="16200000">
              <a:off x="3651976" y="2366218"/>
              <a:ext cx="2033570" cy="790549"/>
            </a:xfrm>
            <a:prstGeom prst="leftArrow">
              <a:avLst>
                <a:gd name="adj1" fmla="val 50000"/>
                <a:gd name="adj2" fmla="val 80889"/>
              </a:avLst>
            </a:prstGeom>
            <a:solidFill>
              <a:srgbClr val="2C7C9F">
                <a:alpha val="80783"/>
              </a:srgbClr>
            </a:solidFill>
            <a:ln w="9525">
              <a:solidFill>
                <a:srgbClr val="3A93FF">
                  <a:alpha val="34117"/>
                </a:srgbClr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>
                <a:defRPr/>
              </a:pPr>
              <a:endParaRPr lang="en-US" dirty="0">
                <a:ea typeface="ヒラギノ角ゴ ProN W3" charset="-128"/>
                <a:cs typeface="ヒラギノ角ゴ ProN W3" charset="-128"/>
              </a:endParaRPr>
            </a:p>
          </p:txBody>
        </p:sp>
        <p:sp>
          <p:nvSpPr>
            <p:cNvPr id="15" name="AutoShape 7"/>
            <p:cNvSpPr>
              <a:spLocks/>
            </p:cNvSpPr>
            <p:nvPr/>
          </p:nvSpPr>
          <p:spPr bwMode="auto">
            <a:xfrm rot="18794076">
              <a:off x="5668828" y="2528935"/>
              <a:ext cx="2139931" cy="790549"/>
            </a:xfrm>
            <a:prstGeom prst="leftArrow">
              <a:avLst>
                <a:gd name="adj1" fmla="val 50000"/>
                <a:gd name="adj2" fmla="val 80889"/>
              </a:avLst>
            </a:prstGeom>
            <a:solidFill>
              <a:srgbClr val="2C7C9F">
                <a:alpha val="80783"/>
              </a:srgbClr>
            </a:solidFill>
            <a:ln w="9525">
              <a:solidFill>
                <a:srgbClr val="3A93FF">
                  <a:alpha val="34117"/>
                </a:srgbClr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>
                <a:defRPr/>
              </a:pPr>
              <a:endParaRPr lang="en-US" dirty="0">
                <a:ea typeface="ヒラギノ角ゴ ProN W3" charset="-128"/>
                <a:cs typeface="ヒラギノ角ゴ ProN W3" charset="-128"/>
              </a:endParaRPr>
            </a:p>
          </p:txBody>
        </p:sp>
        <p:sp>
          <p:nvSpPr>
            <p:cNvPr id="16" name="AutoShape 7"/>
            <p:cNvSpPr>
              <a:spLocks/>
            </p:cNvSpPr>
            <p:nvPr/>
          </p:nvSpPr>
          <p:spPr bwMode="auto">
            <a:xfrm rot="7922097">
              <a:off x="1839110" y="5179242"/>
              <a:ext cx="2033570" cy="790549"/>
            </a:xfrm>
            <a:prstGeom prst="leftArrow">
              <a:avLst>
                <a:gd name="adj1" fmla="val 50000"/>
                <a:gd name="adj2" fmla="val 80889"/>
              </a:avLst>
            </a:prstGeom>
            <a:solidFill>
              <a:srgbClr val="2C7C9F">
                <a:alpha val="80783"/>
              </a:srgbClr>
            </a:solidFill>
            <a:ln w="9525">
              <a:solidFill>
                <a:srgbClr val="3A93FF">
                  <a:alpha val="34117"/>
                </a:srgbClr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>
                <a:defRPr/>
              </a:pPr>
              <a:endParaRPr lang="en-US" dirty="0">
                <a:ea typeface="ヒラギノ角ゴ ProN W3" charset="-128"/>
                <a:cs typeface="ヒラギノ角ゴ ProN W3" charset="-128"/>
              </a:endParaRPr>
            </a:p>
          </p:txBody>
        </p:sp>
        <p:sp>
          <p:nvSpPr>
            <p:cNvPr id="17" name="AutoShape 7"/>
            <p:cNvSpPr>
              <a:spLocks/>
            </p:cNvSpPr>
            <p:nvPr/>
          </p:nvSpPr>
          <p:spPr bwMode="auto">
            <a:xfrm rot="5400000">
              <a:off x="3651976" y="5445940"/>
              <a:ext cx="2033570" cy="790549"/>
            </a:xfrm>
            <a:prstGeom prst="leftArrow">
              <a:avLst>
                <a:gd name="adj1" fmla="val 50000"/>
                <a:gd name="adj2" fmla="val 80889"/>
              </a:avLst>
            </a:prstGeom>
            <a:solidFill>
              <a:srgbClr val="2C7C9F">
                <a:alpha val="80783"/>
              </a:srgbClr>
            </a:solidFill>
            <a:ln w="9525">
              <a:solidFill>
                <a:srgbClr val="3A93FF">
                  <a:alpha val="34117"/>
                </a:srgbClr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>
                <a:defRPr/>
              </a:pPr>
              <a:endParaRPr lang="en-US" dirty="0">
                <a:ea typeface="ヒラギノ角ゴ ProN W3" charset="-128"/>
                <a:cs typeface="ヒラギノ角ゴ ProN W3" charset="-128"/>
              </a:endParaRPr>
            </a:p>
          </p:txBody>
        </p:sp>
        <p:sp>
          <p:nvSpPr>
            <p:cNvPr id="18" name="AutoShape 7"/>
            <p:cNvSpPr>
              <a:spLocks/>
            </p:cNvSpPr>
            <p:nvPr/>
          </p:nvSpPr>
          <p:spPr bwMode="auto">
            <a:xfrm rot="2678492">
              <a:off x="5435498" y="5202252"/>
              <a:ext cx="2033521" cy="792156"/>
            </a:xfrm>
            <a:prstGeom prst="leftArrow">
              <a:avLst>
                <a:gd name="adj1" fmla="val 50000"/>
                <a:gd name="adj2" fmla="val 80889"/>
              </a:avLst>
            </a:prstGeom>
            <a:solidFill>
              <a:srgbClr val="2C7C9F">
                <a:alpha val="80783"/>
              </a:srgbClr>
            </a:solidFill>
            <a:ln w="9525">
              <a:solidFill>
                <a:srgbClr val="3A93FF">
                  <a:alpha val="34117"/>
                </a:srgbClr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>
                <a:defRPr/>
              </a:pPr>
              <a:endParaRPr lang="en-US" dirty="0">
                <a:ea typeface="ヒラギノ角ゴ ProN W3" charset="-128"/>
                <a:cs typeface="ヒラギノ角ゴ ProN W3" charset="-128"/>
              </a:endParaRPr>
            </a:p>
          </p:txBody>
        </p:sp>
        <p:sp>
          <p:nvSpPr>
            <p:cNvPr id="20" name="Rectangle 1"/>
            <p:cNvSpPr txBox="1">
              <a:spLocks noChangeArrowheads="1"/>
            </p:cNvSpPr>
            <p:nvPr/>
          </p:nvSpPr>
          <p:spPr>
            <a:xfrm>
              <a:off x="2868595" y="3565555"/>
              <a:ext cx="3584458" cy="1258876"/>
            </a:xfrm>
            <a:prstGeom prst="rect">
              <a:avLst/>
            </a:prstGeom>
          </p:spPr>
          <p:txBody>
            <a:bodyPr anchor="b">
              <a:normAutofit fontScale="92500" lnSpcReduction="10000"/>
            </a:bodyPr>
            <a:lstStyle/>
            <a:p>
              <a:pPr algn="ctr">
                <a:defRPr/>
              </a:pPr>
              <a:r>
                <a:rPr lang="en-US" sz="3300" b="1" dirty="0">
                  <a:latin typeface="DIN Next Rounded LT Pro" panose="020F0503020203050203" pitchFamily="34" charset="0"/>
                  <a:ea typeface="+mj-ea"/>
                  <a:cs typeface="+mj-cs"/>
                  <a:sym typeface="Gill Sans" charset="0"/>
                </a:rPr>
                <a:t>Convergent</a:t>
              </a:r>
            </a:p>
            <a:p>
              <a:pPr algn="ctr">
                <a:defRPr/>
              </a:pPr>
              <a:r>
                <a:rPr lang="en-US" sz="3300" b="1" dirty="0">
                  <a:latin typeface="DIN Next Rounded LT Pro" panose="020F0503020203050203" pitchFamily="34" charset="0"/>
                  <a:ea typeface="+mj-ea"/>
                  <a:cs typeface="+mj-cs"/>
                  <a:sym typeface="Gill Sans" charset="0"/>
                </a:rPr>
                <a:t>Thinking</a:t>
              </a:r>
              <a:endParaRPr lang="en-US" sz="3300" b="1" dirty="0">
                <a:latin typeface="DIN Next Rounded LT Pro" panose="020F0503020203050203" pitchFamily="34" charset="0"/>
                <a:ea typeface="ヒラギノ角ゴ ProN W6" charset="-128"/>
                <a:cs typeface="ヒラギノ角ゴ ProN W6" charset="-128"/>
                <a:sym typeface="Gill Sans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Narrowing down, focusing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1529"/>
      </p:ext>
    </p:extLst>
  </p:cSld>
  <p:clrMapOvr>
    <a:masterClrMapping/>
  </p:clrMapOvr>
  <p:transition advClick="0" advTm="10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4" name="TextBox 5"/>
          <p:cNvSpPr txBox="1">
            <a:spLocks noChangeArrowheads="1"/>
          </p:cNvSpPr>
          <p:nvPr/>
        </p:nvSpPr>
        <p:spPr bwMode="auto">
          <a:xfrm>
            <a:off x="6046226" y="2874963"/>
            <a:ext cx="336662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dirty="0">
                <a:latin typeface="DIN Next Rounded LT Pro" panose="020F0503020203050203" pitchFamily="34" charset="0"/>
              </a:rPr>
              <a:t>Metacognition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617" y="2120571"/>
            <a:ext cx="2642849" cy="363264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Thinking about thinking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041317"/>
      </p:ext>
    </p:extLst>
  </p:cSld>
  <p:clrMapOvr>
    <a:masterClrMapping/>
  </p:clrMapOvr>
  <p:transition advClick="0" advTm="1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3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A technique to</a:t>
            </a:r>
            <a:r>
              <a:rPr lang="en-US" sz="3200" dirty="0" smtClean="0"/>
              <a:t>:</a:t>
            </a:r>
            <a:endParaRPr lang="en-US" strike="sngStrike" dirty="0" smtClean="0"/>
          </a:p>
          <a:p>
            <a:pPr lvl="1"/>
            <a:r>
              <a:rPr lang="en-US" dirty="0" smtClean="0"/>
              <a:t>identify decisions</a:t>
            </a:r>
          </a:p>
          <a:p>
            <a:pPr lvl="1"/>
            <a:r>
              <a:rPr lang="en-US" dirty="0" smtClean="0"/>
              <a:t>define key elements in decision-making, including reason, process, and role</a:t>
            </a:r>
          </a:p>
          <a:p>
            <a:pPr lvl="1"/>
            <a:r>
              <a:rPr lang="en-US" dirty="0" smtClean="0"/>
              <a:t>identify questions on reason, process, and role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Voice in Decisions Technique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08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14945"/>
            <a:ext cx="10515600" cy="43620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In a democracy, we should expect and require that all decisions are guided by the following criteria:</a:t>
            </a:r>
          </a:p>
          <a:p>
            <a:r>
              <a:rPr lang="en-US" sz="2600" dirty="0" smtClean="0"/>
              <a:t>Legitimacy: the decisions are based on policies, standards, or rules that are fairly applied.</a:t>
            </a:r>
          </a:p>
          <a:p>
            <a:r>
              <a:rPr lang="en-US" sz="2600" dirty="0" smtClean="0"/>
              <a:t>Transparency: the process used to make the decision is visible to all.</a:t>
            </a:r>
          </a:p>
          <a:p>
            <a:r>
              <a:rPr lang="en-US" sz="2600" dirty="0" smtClean="0"/>
              <a:t>Opportunities for participation: There is a role in the decision-making process for individual(s) affected by the decision.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Accountable Decision-Making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43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90346"/>
            <a:ext cx="10515599" cy="375090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en-US" altLang="en-US" sz="2400" dirty="0" smtClean="0"/>
              <a:t>Visit to find resources from today’s experience:</a:t>
            </a:r>
            <a:endParaRPr lang="en-US" altLang="en-US" sz="2400" dirty="0"/>
          </a:p>
          <a:p>
            <a:pPr marL="0" indent="0">
              <a:spcBef>
                <a:spcPts val="0"/>
              </a:spcBef>
              <a:buNone/>
              <a:defRPr/>
            </a:pPr>
            <a:endParaRPr lang="en-US" sz="2400" dirty="0" smtClean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altLang="en-US" sz="2400" dirty="0" smtClean="0"/>
              <a:t>rightquestion.org/events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altLang="en-US" sz="2400" dirty="0"/>
          </a:p>
          <a:p>
            <a:pPr marL="0" indent="0">
              <a:spcBef>
                <a:spcPts val="0"/>
              </a:spcBef>
              <a:buNone/>
              <a:defRPr/>
            </a:pPr>
            <a:endParaRPr lang="en-US" altLang="en-US" sz="2400" dirty="0" smtClean="0"/>
          </a:p>
          <a:p>
            <a:pPr marL="0" indent="0">
              <a:spcBef>
                <a:spcPts val="0"/>
              </a:spcBef>
              <a:buNone/>
              <a:defRPr/>
            </a:pPr>
            <a:endParaRPr lang="en-US" altLang="en-US" sz="2400" dirty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altLang="en-US" sz="2400" dirty="0" smtClean="0"/>
              <a:t>You can also find</a:t>
            </a:r>
          </a:p>
          <a:p>
            <a:pPr>
              <a:spcBef>
                <a:spcPts val="0"/>
              </a:spcBef>
              <a:defRPr/>
            </a:pPr>
            <a:r>
              <a:rPr lang="en-US" altLang="en-US" sz="2400" dirty="0" smtClean="0"/>
              <a:t>Easy-to-use templates and downloadable resources</a:t>
            </a:r>
          </a:p>
          <a:p>
            <a:pPr>
              <a:spcBef>
                <a:spcPts val="0"/>
              </a:spcBef>
              <a:defRPr/>
            </a:pPr>
            <a:r>
              <a:rPr lang="en-US" altLang="en-US" sz="2400" dirty="0" smtClean="0"/>
              <a:t>Examples, articles, and blogs</a:t>
            </a:r>
          </a:p>
          <a:p>
            <a:pPr>
              <a:spcBef>
                <a:spcPts val="0"/>
              </a:spcBef>
              <a:defRPr/>
            </a:pPr>
            <a:r>
              <a:rPr lang="en-US" altLang="en-US" sz="2400" dirty="0" smtClean="0"/>
              <a:t>Instructional </a:t>
            </a:r>
            <a:r>
              <a:rPr lang="en-US" altLang="en-US" sz="2400" dirty="0" smtClean="0"/>
              <a:t>videos</a:t>
            </a:r>
            <a:endParaRPr lang="en-US" alt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Free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8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14945"/>
            <a:ext cx="10515600" cy="43620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Reason					Legitimacy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Process					Transparency</a:t>
            </a:r>
          </a:p>
          <a:p>
            <a:pPr marL="0" indent="0">
              <a:buNone/>
            </a:pPr>
            <a:r>
              <a:rPr lang="en-US" sz="3600" dirty="0" smtClean="0"/>
              <a:t>	</a:t>
            </a: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Role						Opportunities for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 smtClean="0"/>
              <a:t>					participation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Decision-Making and </a:t>
            </a:r>
            <a:br>
              <a:rPr lang="en-US" dirty="0" smtClean="0"/>
            </a:br>
            <a:r>
              <a:rPr lang="en-US" dirty="0" smtClean="0"/>
              <a:t>Democratic Principles</a:t>
            </a:r>
            <a:endParaRPr lang="en-US" dirty="0"/>
          </a:p>
        </p:txBody>
      </p:sp>
      <p:sp>
        <p:nvSpPr>
          <p:cNvPr id="2" name="Right Arrow 1"/>
          <p:cNvSpPr/>
          <p:nvPr/>
        </p:nvSpPr>
        <p:spPr>
          <a:xfrm>
            <a:off x="2909455" y="1932709"/>
            <a:ext cx="2840182" cy="4017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2909455" y="3210142"/>
            <a:ext cx="2840182" cy="4017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2909455" y="4487575"/>
            <a:ext cx="2840182" cy="4017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83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4799086"/>
            <a:ext cx="10756412" cy="953001"/>
          </a:xfrm>
        </p:spPr>
        <p:txBody>
          <a:bodyPr>
            <a:noAutofit/>
          </a:bodyPr>
          <a:lstStyle/>
          <a:p>
            <a:r>
              <a:rPr lang="en-US" sz="4800" dirty="0" smtClean="0"/>
              <a:t>Examples of the Right Question Strategy</a:t>
            </a:r>
            <a:endParaRPr lang="en-US" sz="4800" dirty="0"/>
          </a:p>
        </p:txBody>
      </p:sp>
      <p:sp>
        <p:nvSpPr>
          <p:cNvPr id="7" name="Rectangle 6"/>
          <p:cNvSpPr/>
          <p:nvPr/>
        </p:nvSpPr>
        <p:spPr>
          <a:xfrm>
            <a:off x="9069917" y="228600"/>
            <a:ext cx="2743200" cy="20391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69917" y="2377440"/>
            <a:ext cx="27432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817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642257" y="2127738"/>
            <a:ext cx="10713131" cy="1754451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 smtClean="0"/>
              <a:t>“Using </a:t>
            </a:r>
            <a:r>
              <a:rPr lang="en-US" sz="3200" dirty="0"/>
              <a:t>the </a:t>
            </a:r>
            <a:r>
              <a:rPr lang="en-US" sz="3200" dirty="0" smtClean="0"/>
              <a:t>Right Question Strategy </a:t>
            </a:r>
            <a:r>
              <a:rPr lang="en-US" sz="3200" dirty="0"/>
              <a:t>to elicit questions about school improvement initiatives and other factors related to organizational change may promote trust and collaboration by giving stakeholders the opportunity to voice their ideas in a safe, non-threatening way</a:t>
            </a:r>
            <a:r>
              <a:rPr lang="en-US" sz="3200" dirty="0" smtClean="0"/>
              <a:t>.”</a:t>
            </a:r>
            <a:endParaRPr lang="en-US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0"/>
          </p:nvPr>
        </p:nvSpPr>
        <p:spPr>
          <a:xfrm>
            <a:off x="5081954" y="4070685"/>
            <a:ext cx="6273435" cy="2578768"/>
          </a:xfrm>
        </p:spPr>
        <p:txBody>
          <a:bodyPr/>
          <a:lstStyle/>
          <a:p>
            <a:pPr algn="l"/>
            <a:r>
              <a:rPr lang="en-US" b="1" dirty="0" smtClean="0"/>
              <a:t>– Naomi Ludwig</a:t>
            </a:r>
          </a:p>
          <a:p>
            <a:pPr algn="l"/>
            <a:r>
              <a:rPr lang="en-US" sz="1800" dirty="0" smtClean="0"/>
              <a:t>District Data Coordinator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717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642257" y="2127738"/>
            <a:ext cx="10713131" cy="1754451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 smtClean="0"/>
              <a:t>“I </a:t>
            </a:r>
            <a:r>
              <a:rPr lang="en-US" sz="3200" dirty="0"/>
              <a:t>learned that introducing a subject through the </a:t>
            </a:r>
            <a:r>
              <a:rPr lang="en-US" sz="3200" dirty="0" smtClean="0"/>
              <a:t>Right Question Strategy allows individuals </a:t>
            </a:r>
            <a:r>
              <a:rPr lang="en-US" sz="3200" dirty="0"/>
              <a:t>to get inside of a subject and to have much more buy-in not only to the </a:t>
            </a:r>
            <a:r>
              <a:rPr lang="en-US" sz="3200" i="1" dirty="0" smtClean="0"/>
              <a:t>what</a:t>
            </a:r>
            <a:r>
              <a:rPr lang="en-US" sz="3200" dirty="0" smtClean="0"/>
              <a:t> </a:t>
            </a:r>
            <a:r>
              <a:rPr lang="en-US" sz="3200" dirty="0"/>
              <a:t>of the topic but to get into the </a:t>
            </a:r>
            <a:r>
              <a:rPr lang="en-US" sz="3200" i="1" dirty="0" smtClean="0"/>
              <a:t>why</a:t>
            </a:r>
            <a:r>
              <a:rPr lang="en-US" sz="3200" dirty="0" smtClean="0"/>
              <a:t> </a:t>
            </a:r>
            <a:r>
              <a:rPr lang="en-US" sz="3200" dirty="0"/>
              <a:t>and </a:t>
            </a:r>
            <a:r>
              <a:rPr lang="en-US" sz="3200" i="1" dirty="0" smtClean="0"/>
              <a:t>how</a:t>
            </a:r>
            <a:r>
              <a:rPr lang="en-US" sz="3200" dirty="0" smtClean="0"/>
              <a:t>. </a:t>
            </a:r>
            <a:r>
              <a:rPr lang="en-US" sz="3200" dirty="0"/>
              <a:t>I am excited by the call to action that this process </a:t>
            </a:r>
            <a:r>
              <a:rPr lang="en-US" sz="3200" dirty="0" smtClean="0"/>
              <a:t>began, </a:t>
            </a:r>
            <a:r>
              <a:rPr lang="en-US" sz="3200" dirty="0"/>
              <a:t>and I feel we will all learn more as part of this process</a:t>
            </a:r>
            <a:r>
              <a:rPr lang="en-US" sz="3200" dirty="0" smtClean="0"/>
              <a:t>.”</a:t>
            </a:r>
            <a:endParaRPr lang="en-US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0"/>
          </p:nvPr>
        </p:nvSpPr>
        <p:spPr>
          <a:xfrm>
            <a:off x="5081954" y="4070685"/>
            <a:ext cx="6273435" cy="2578768"/>
          </a:xfrm>
        </p:spPr>
        <p:txBody>
          <a:bodyPr/>
          <a:lstStyle/>
          <a:p>
            <a:pPr algn="l"/>
            <a:r>
              <a:rPr lang="en-US" b="1" dirty="0" smtClean="0"/>
              <a:t>– Sandy </a:t>
            </a:r>
            <a:r>
              <a:rPr lang="en-US" b="1" dirty="0" err="1" smtClean="0"/>
              <a:t>Seufert</a:t>
            </a:r>
            <a:endParaRPr lang="en-US" b="1" dirty="0" smtClean="0"/>
          </a:p>
          <a:p>
            <a:pPr algn="l"/>
            <a:r>
              <a:rPr lang="en-US" sz="1800" dirty="0" smtClean="0"/>
              <a:t>Curriculum Specialist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3095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277600" cy="1325563"/>
          </a:xfrm>
        </p:spPr>
        <p:txBody>
          <a:bodyPr>
            <a:normAutofit/>
          </a:bodyPr>
          <a:lstStyle/>
          <a:p>
            <a:r>
              <a:rPr lang="en-US" sz="4200" dirty="0" smtClean="0"/>
              <a:t>Decision-Making Example</a:t>
            </a:r>
            <a:endParaRPr lang="en-US" sz="42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1981201"/>
            <a:ext cx="10442331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DIN Next Rounded LT Pro" panose="020F050302020305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DIN Next Rounded LT Pro" panose="020F050302020305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DIN Next Rounded LT Pro" panose="020F050302020305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DIN Next Rounded LT Pro" panose="020F050302020305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DIN Next Rounded LT Pro" panose="020F050302020305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altLang="en-US" sz="3000" dirty="0" smtClean="0"/>
              <a:t>Nat Vaughn, Medfield, MA</a:t>
            </a:r>
          </a:p>
          <a:p>
            <a:pPr marL="0" indent="0">
              <a:buFont typeface="Arial"/>
              <a:buNone/>
            </a:pPr>
            <a:r>
              <a:rPr lang="en-US" altLang="en-US" sz="3000" dirty="0" smtClean="0"/>
              <a:t>Context: A school-wide faculty meeting</a:t>
            </a:r>
            <a:endParaRPr lang="en-US" altLang="en-US" sz="3000" u="sng" dirty="0" smtClean="0"/>
          </a:p>
          <a:p>
            <a:pPr marL="0" indent="0">
              <a:buFont typeface="Arial"/>
              <a:buNone/>
            </a:pPr>
            <a:r>
              <a:rPr lang="en-US" altLang="en-US" sz="3000" dirty="0" smtClean="0"/>
              <a:t>Purpose: To build consensus on creating a school-wide homework policy</a:t>
            </a:r>
            <a:endParaRPr lang="en-US" altLang="en-US" sz="3000" dirty="0"/>
          </a:p>
        </p:txBody>
      </p:sp>
    </p:spTree>
    <p:extLst>
      <p:ext uri="{BB962C8B-B14F-4D97-AF65-F5344CB8AC3E}">
        <p14:creationId xmlns:p14="http://schemas.microsoft.com/office/powerpoint/2010/main" val="352630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Question Focus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981201"/>
            <a:ext cx="10442331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DIN Next Rounded LT Pro" panose="020F050302020305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DIN Next Rounded LT Pro" panose="020F050302020305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DIN Next Rounded LT Pro" panose="020F050302020305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DIN Next Rounded LT Pro" panose="020F050302020305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DIN Next Rounded LT Pro" panose="020F050302020305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altLang="en-US" sz="3000" dirty="0" smtClean="0"/>
              <a:t>Homework practices are inconsistent at our school.</a:t>
            </a:r>
          </a:p>
          <a:p>
            <a:pPr marL="0" indent="0">
              <a:buFont typeface="Arial"/>
              <a:buNone/>
            </a:pPr>
            <a:endParaRPr lang="en-US" altLang="en-US" sz="3000" dirty="0"/>
          </a:p>
          <a:p>
            <a:pPr marL="0" indent="0">
              <a:buFont typeface="Arial"/>
              <a:buNone/>
            </a:pPr>
            <a:endParaRPr lang="en-US" altLang="en-US" sz="3000" dirty="0"/>
          </a:p>
          <a:p>
            <a:pPr marL="0" indent="0">
              <a:buFont typeface="Arial"/>
              <a:buNone/>
            </a:pPr>
            <a:r>
              <a:rPr lang="en-US" altLang="en-US" sz="3000" dirty="0" smtClean="0"/>
              <a:t>Homework practices vary at our school.</a:t>
            </a:r>
            <a:endParaRPr lang="en-US" altLang="en-US" sz="3000" dirty="0"/>
          </a:p>
        </p:txBody>
      </p:sp>
    </p:spTree>
    <p:extLst>
      <p:ext uri="{BB962C8B-B14F-4D97-AF65-F5344CB8AC3E}">
        <p14:creationId xmlns:p14="http://schemas.microsoft.com/office/powerpoint/2010/main" val="330347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277600" cy="1325563"/>
          </a:xfrm>
        </p:spPr>
        <p:txBody>
          <a:bodyPr>
            <a:normAutofit/>
          </a:bodyPr>
          <a:lstStyle/>
          <a:p>
            <a:r>
              <a:rPr lang="en-US" sz="4200" dirty="0" smtClean="0"/>
              <a:t>Practitioner Reflection</a:t>
            </a:r>
            <a:endParaRPr lang="en-US" sz="42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1981201"/>
            <a:ext cx="10442331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DIN Next Rounded LT Pro" panose="020F050302020305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DIN Next Rounded LT Pro" panose="020F050302020305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DIN Next Rounded LT Pro" panose="020F050302020305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DIN Next Rounded LT Pro" panose="020F050302020305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DIN Next Rounded LT Pro" panose="020F050302020305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altLang="en-US" sz="3000" dirty="0" smtClean="0"/>
              <a:t>“The conversations that took place resulting from the process were rich, meaningful, and productive. The simple process provided a nonjudgmental structure to address a significant issue in our school, and led us to a position of recognizing and embracing a need for change.”</a:t>
            </a:r>
            <a:endParaRPr lang="en-US" altLang="en-US" sz="3000" dirty="0"/>
          </a:p>
        </p:txBody>
      </p:sp>
    </p:spTree>
    <p:extLst>
      <p:ext uri="{BB962C8B-B14F-4D97-AF65-F5344CB8AC3E}">
        <p14:creationId xmlns:p14="http://schemas.microsoft.com/office/powerpoint/2010/main" val="349299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277600" cy="1325563"/>
          </a:xfrm>
        </p:spPr>
        <p:txBody>
          <a:bodyPr>
            <a:normAutofit/>
          </a:bodyPr>
          <a:lstStyle/>
          <a:p>
            <a:r>
              <a:rPr lang="en-US" sz="4200" dirty="0" smtClean="0"/>
              <a:t>Decision-Making Example</a:t>
            </a:r>
            <a:endParaRPr lang="en-US" sz="42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1981201"/>
            <a:ext cx="10978662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DIN Next Rounded LT Pro" panose="020F050302020305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DIN Next Rounded LT Pro" panose="020F050302020305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DIN Next Rounded LT Pro" panose="020F050302020305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DIN Next Rounded LT Pro" panose="020F050302020305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DIN Next Rounded LT Pro" panose="020F050302020305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altLang="en-US" sz="3000" dirty="0" smtClean="0"/>
              <a:t>Gerry Briscoe, SEERC</a:t>
            </a:r>
            <a:r>
              <a:rPr lang="en-US" altLang="en-US" sz="3000" dirty="0"/>
              <a:t> </a:t>
            </a:r>
            <a:r>
              <a:rPr lang="en-US" altLang="en-US" sz="3000" dirty="0" smtClean="0"/>
              <a:t>– Alaska’s Educational Resource Center, Juneau, AK</a:t>
            </a:r>
          </a:p>
          <a:p>
            <a:pPr marL="0" indent="0">
              <a:buFont typeface="Arial"/>
              <a:buNone/>
            </a:pPr>
            <a:r>
              <a:rPr lang="en-US" altLang="en-US" sz="3000" dirty="0" smtClean="0"/>
              <a:t>Context: Grant advisory board planning and strategizing session</a:t>
            </a:r>
            <a:endParaRPr lang="en-US" altLang="en-US" sz="3000" u="sng" dirty="0" smtClean="0"/>
          </a:p>
          <a:p>
            <a:pPr marL="0" indent="0">
              <a:buFont typeface="Arial"/>
              <a:buNone/>
            </a:pPr>
            <a:r>
              <a:rPr lang="en-US" altLang="en-US" sz="3000" dirty="0" smtClean="0"/>
              <a:t>Purpose: To help all stakeholders decide next steps as part of a grant with the Alaska Department of Education Advisory Board</a:t>
            </a:r>
            <a:endParaRPr lang="en-US" altLang="en-US" sz="3000" dirty="0"/>
          </a:p>
        </p:txBody>
      </p:sp>
    </p:spTree>
    <p:extLst>
      <p:ext uri="{BB962C8B-B14F-4D97-AF65-F5344CB8AC3E}">
        <p14:creationId xmlns:p14="http://schemas.microsoft.com/office/powerpoint/2010/main" val="64260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Question Focus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981201"/>
            <a:ext cx="10442331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DIN Next Rounded LT Pro" panose="020F050302020305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DIN Next Rounded LT Pro" panose="020F050302020305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DIN Next Rounded LT Pro" panose="020F050302020305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DIN Next Rounded LT Pro" panose="020F050302020305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DIN Next Rounded LT Pro" panose="020F050302020305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altLang="en-US" sz="3000" dirty="0" smtClean="0"/>
              <a:t>Culturally responsive pedagogy and marginalized students.</a:t>
            </a:r>
            <a:endParaRPr lang="en-US" altLang="en-US" sz="3000" dirty="0"/>
          </a:p>
        </p:txBody>
      </p:sp>
    </p:spTree>
    <p:extLst>
      <p:ext uri="{BB962C8B-B14F-4D97-AF65-F5344CB8AC3E}">
        <p14:creationId xmlns:p14="http://schemas.microsoft.com/office/powerpoint/2010/main" val="312941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981201"/>
            <a:ext cx="10442331" cy="4144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DIN Next Rounded LT Pro" panose="020F050302020305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DIN Next Rounded LT Pro" panose="020F050302020305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DIN Next Rounded LT Pro" panose="020F050302020305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DIN Next Rounded LT Pro" panose="020F050302020305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DIN Next Rounded LT Pro" panose="020F050302020305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000" dirty="0" smtClean="0"/>
              <a:t>Groups from the advisory board included the Alaska State Department of Education, Alaska Native organizations, teachers, and leaders in the school districts.</a:t>
            </a:r>
          </a:p>
          <a:p>
            <a:r>
              <a:rPr lang="en-US" altLang="en-US" sz="3000" dirty="0" smtClean="0"/>
              <a:t>Began to answer prioritized questions in the next session by applying them to different stakeholder groups:</a:t>
            </a:r>
          </a:p>
          <a:p>
            <a:pPr lvl="1"/>
            <a:r>
              <a:rPr lang="en-US" altLang="en-US" sz="2200" dirty="0" smtClean="0"/>
              <a:t>Teachers</a:t>
            </a:r>
          </a:p>
          <a:p>
            <a:pPr lvl="1"/>
            <a:r>
              <a:rPr lang="en-US" altLang="en-US" sz="2200" dirty="0" smtClean="0"/>
              <a:t>Principals</a:t>
            </a:r>
          </a:p>
          <a:p>
            <a:pPr lvl="1"/>
            <a:r>
              <a:rPr lang="en-US" altLang="en-US" sz="2200" dirty="0" smtClean="0"/>
              <a:t>District leaders</a:t>
            </a:r>
          </a:p>
          <a:p>
            <a:pPr lvl="1"/>
            <a:r>
              <a:rPr lang="en-US" altLang="en-US" sz="2200" dirty="0" smtClean="0"/>
              <a:t>School board members</a:t>
            </a:r>
          </a:p>
          <a:p>
            <a:pPr lvl="1"/>
            <a:r>
              <a:rPr lang="en-US" altLang="en-US" sz="2200" dirty="0" smtClean="0"/>
              <a:t>Parents</a:t>
            </a:r>
          </a:p>
          <a:p>
            <a:pPr lvl="1"/>
            <a:r>
              <a:rPr lang="en-US" altLang="en-US" sz="2200" dirty="0" smtClean="0"/>
              <a:t>Students</a:t>
            </a:r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244465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90346"/>
            <a:ext cx="10515599" cy="375090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en-US" sz="2400" dirty="0" smtClean="0"/>
              <a:t>Share your thinking and learning from today: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400" dirty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2400" dirty="0" smtClean="0"/>
              <a:t>@</a:t>
            </a:r>
            <a:r>
              <a:rPr lang="en-US" sz="2400" dirty="0" err="1" smtClean="0"/>
              <a:t>AndrewRQI</a:t>
            </a:r>
            <a:endParaRPr lang="en-US" sz="2400" dirty="0" smtClean="0"/>
          </a:p>
          <a:p>
            <a:pPr marL="0" indent="0">
              <a:spcBef>
                <a:spcPts val="0"/>
              </a:spcBef>
              <a:buNone/>
              <a:defRPr/>
            </a:pPr>
            <a:endParaRPr lang="en-US" sz="2400" dirty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2400" dirty="0"/>
              <a:t>@</a:t>
            </a:r>
            <a:r>
              <a:rPr lang="en-US" sz="2400" dirty="0" err="1" smtClean="0"/>
              <a:t>RightQuestion</a:t>
            </a:r>
            <a:endParaRPr lang="en-US" sz="2400" dirty="0" smtClean="0"/>
          </a:p>
          <a:p>
            <a:pPr marL="0" indent="0">
              <a:spcBef>
                <a:spcPts val="0"/>
              </a:spcBef>
              <a:buNone/>
              <a:defRPr/>
            </a:pPr>
            <a:endParaRPr lang="en-US" sz="2400" dirty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2400" dirty="0" smtClean="0"/>
              <a:t>#QFT</a:t>
            </a: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Tweet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17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Outcomes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981201"/>
            <a:ext cx="10442331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DIN Next Rounded LT Pro" panose="020F050302020305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DIN Next Rounded LT Pro" panose="020F050302020305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DIN Next Rounded LT Pro" panose="020F050302020305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DIN Next Rounded LT Pro" panose="020F050302020305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DIN Next Rounded LT Pro" panose="020F050302020305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000" dirty="0" smtClean="0"/>
              <a:t>Grant evaluator asked advisory board to rate the effectiveness of this strategy on a scale from 1-5. The average was 4.44.</a:t>
            </a:r>
          </a:p>
          <a:p>
            <a:r>
              <a:rPr lang="en-US" altLang="en-US" sz="3000" dirty="0" smtClean="0"/>
              <a:t>Comment from a board member:</a:t>
            </a:r>
            <a:r>
              <a:rPr lang="en-US" altLang="en-US" sz="3000" dirty="0"/>
              <a:t> </a:t>
            </a:r>
            <a:r>
              <a:rPr lang="en-US" altLang="en-US" sz="3000" dirty="0" smtClean="0"/>
              <a:t>“Great strategy! Includes all participants and reinforces understandings and challenges with an aim towards solutions.”</a:t>
            </a:r>
            <a:endParaRPr lang="en-US" alt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84106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Content Placeholder 2"/>
          <p:cNvSpPr>
            <a:spLocks noGrp="1"/>
          </p:cNvSpPr>
          <p:nvPr>
            <p:ph idx="1"/>
          </p:nvPr>
        </p:nvSpPr>
        <p:spPr>
          <a:xfrm>
            <a:off x="748145" y="2216727"/>
            <a:ext cx="10654146" cy="43548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For fostering a more inclusive decision-making process and eliciting different perspectives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For better understanding concerns of different stakeholders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For generating buy-in and reaching consensus in a change process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And…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</a:t>
            </a:r>
            <a:r>
              <a:rPr lang="en-US" altLang="en-US" dirty="0" smtClean="0"/>
              <a:t>Value of Focusing on Decisions &amp;</a:t>
            </a:r>
            <a:br>
              <a:rPr lang="en-US" altLang="en-US" dirty="0" smtClean="0"/>
            </a:br>
            <a:r>
              <a:rPr lang="en-US" altLang="en-US" dirty="0" smtClean="0"/>
              <a:t>Asking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83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9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" b="98"/>
          <a:stretch>
            <a:fillRect/>
          </a:stretch>
        </p:blipFill>
        <p:spPr>
          <a:xfrm>
            <a:off x="803564" y="1838471"/>
            <a:ext cx="6893936" cy="3781526"/>
          </a:xfrm>
        </p:spPr>
      </p:pic>
      <p:sp>
        <p:nvSpPr>
          <p:cNvPr id="2" name="TextBox 8"/>
          <p:cNvSpPr txBox="1">
            <a:spLocks noChangeArrowheads="1"/>
          </p:cNvSpPr>
          <p:nvPr/>
        </p:nvSpPr>
        <p:spPr bwMode="auto">
          <a:xfrm>
            <a:off x="7947026" y="5139898"/>
            <a:ext cx="400078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dirty="0">
                <a:latin typeface="DIN Next Rounded LT Pro" panose="020F0503020203050203" pitchFamily="34" charset="0"/>
              </a:rPr>
              <a:t>See Chapter 6 on </a:t>
            </a:r>
            <a:r>
              <a:rPr lang="en-US" altLang="en-US" sz="1400" dirty="0" err="1">
                <a:latin typeface="DIN Next Rounded LT Pro" panose="020F0503020203050203" pitchFamily="34" charset="0"/>
              </a:rPr>
              <a:t>Septima</a:t>
            </a:r>
            <a:r>
              <a:rPr lang="en-US" altLang="en-US" sz="1400" dirty="0">
                <a:latin typeface="DIN Next Rounded LT Pro" panose="020F0503020203050203" pitchFamily="34" charset="0"/>
              </a:rPr>
              <a:t> Clark in </a:t>
            </a:r>
            <a:r>
              <a:rPr lang="en-US" altLang="en-US" sz="1400" i="1" dirty="0">
                <a:latin typeface="DIN Next Rounded LT Pro" panose="020F0503020203050203" pitchFamily="34" charset="0"/>
              </a:rPr>
              <a:t>Freedom Road: Adult Education of African Americans </a:t>
            </a:r>
            <a:r>
              <a:rPr lang="en-US" altLang="en-US" sz="1400" dirty="0">
                <a:latin typeface="DIN Next Rounded LT Pro" panose="020F0503020203050203" pitchFamily="34" charset="0"/>
              </a:rPr>
              <a:t>(Peterson, 1996).</a:t>
            </a:r>
            <a:endParaRPr lang="en-US" altLang="en-US" sz="1400" i="1" dirty="0">
              <a:latin typeface="DIN Next Rounded LT Pro" panose="020F0503020203050203" pitchFamily="34" charset="0"/>
            </a:endParaRP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7947026" y="2349753"/>
            <a:ext cx="367693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 dirty="0">
                <a:latin typeface="DIN Next Rounded LT Pro" panose="020F0503020203050203" pitchFamily="34" charset="0"/>
              </a:rPr>
              <a:t>“We need to be taught to study rather than to believe, to </a:t>
            </a:r>
            <a:r>
              <a:rPr lang="en-US" altLang="en-US" sz="2400" b="1" dirty="0">
                <a:latin typeface="DIN Next Rounded LT Pro" panose="020F0503020203050203" pitchFamily="34" charset="0"/>
              </a:rPr>
              <a:t>inquire</a:t>
            </a:r>
            <a:r>
              <a:rPr lang="en-US" altLang="en-US" sz="2400" dirty="0">
                <a:latin typeface="DIN Next Rounded LT Pro" panose="020F0503020203050203" pitchFamily="34" charset="0"/>
              </a:rPr>
              <a:t> rather than to affirm.” </a:t>
            </a:r>
          </a:p>
          <a:p>
            <a:pPr algn="r" eaLnBrk="1" hangingPunct="1"/>
            <a:r>
              <a:rPr lang="en-US" altLang="en-US" sz="2400" dirty="0">
                <a:latin typeface="DIN Next Rounded LT Pro" panose="020F0503020203050203" pitchFamily="34" charset="0"/>
              </a:rPr>
              <a:t>- </a:t>
            </a:r>
            <a:r>
              <a:rPr lang="en-US" altLang="en-US" sz="2400" b="1" dirty="0" err="1">
                <a:latin typeface="DIN Next Rounded LT Pro" panose="020F0503020203050203" pitchFamily="34" charset="0"/>
              </a:rPr>
              <a:t>Septima</a:t>
            </a:r>
            <a:r>
              <a:rPr lang="en-US" altLang="en-US" sz="2400" b="1" dirty="0">
                <a:latin typeface="DIN Next Rounded LT Pro" panose="020F0503020203050203" pitchFamily="34" charset="0"/>
              </a:rPr>
              <a:t> Clark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Democracy &amp;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52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ontent Placeholder 2"/>
          <p:cNvSpPr>
            <a:spLocks noGrp="1"/>
          </p:cNvSpPr>
          <p:nvPr>
            <p:ph idx="1"/>
          </p:nvPr>
        </p:nvSpPr>
        <p:spPr>
          <a:xfrm>
            <a:off x="872836" y="1981201"/>
            <a:ext cx="10487891" cy="4144963"/>
          </a:xfrm>
        </p:spPr>
        <p:txBody>
          <a:bodyPr>
            <a:normAutofit/>
          </a:bodyPr>
          <a:lstStyle/>
          <a:p>
            <a:r>
              <a:rPr lang="en-US" altLang="en-US" sz="3000" dirty="0"/>
              <a:t>Where and how will you use what you have learned today?</a:t>
            </a:r>
          </a:p>
          <a:p>
            <a:pPr lvl="1"/>
            <a:r>
              <a:rPr lang="en-US" altLang="en-US" sz="2600" dirty="0"/>
              <a:t>Specific situations? Issues? Initiatives?</a:t>
            </a:r>
          </a:p>
          <a:p>
            <a:r>
              <a:rPr lang="en-US" altLang="en-US" sz="3000" dirty="0"/>
              <a:t>What part of the Right Question Strategy would you like to </a:t>
            </a:r>
            <a:r>
              <a:rPr lang="en-US" altLang="en-US" sz="3000" dirty="0" smtClean="0"/>
              <a:t>use?</a:t>
            </a:r>
            <a:endParaRPr lang="en-US" altLang="en-US" sz="1000" dirty="0"/>
          </a:p>
          <a:p>
            <a:r>
              <a:rPr lang="en-US" altLang="en-US" sz="3200" dirty="0" smtClean="0">
                <a:solidFill>
                  <a:srgbClr val="000000"/>
                </a:solidFill>
              </a:rPr>
              <a:t>How </a:t>
            </a:r>
            <a:r>
              <a:rPr lang="en-US" altLang="en-US" sz="3200" dirty="0" smtClean="0">
                <a:solidFill>
                  <a:srgbClr val="000000"/>
                </a:solidFill>
              </a:rPr>
              <a:t>does asking questions about decisions connect to: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rgbClr val="000000"/>
                </a:solidFill>
              </a:rPr>
              <a:t>Equity &amp; inclusivity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rgbClr val="000000"/>
                </a:solidFill>
              </a:rPr>
              <a:t>Getting buy-in for change</a:t>
            </a:r>
            <a:endParaRPr lang="en-US" altLang="en-US" sz="28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63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720969" y="2831125"/>
            <a:ext cx="10665069" cy="3042138"/>
          </a:xfrm>
        </p:spPr>
        <p:txBody>
          <a:bodyPr>
            <a:noAutofit/>
          </a:bodyPr>
          <a:lstStyle/>
          <a:p>
            <a:pPr lvl="0"/>
            <a:r>
              <a:rPr lang="en-US" dirty="0" smtClean="0">
                <a:solidFill>
                  <a:schemeClr val="tx2"/>
                </a:solidFill>
              </a:rPr>
              <a:t>Thank you. 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/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Now, some time for your questions.</a:t>
            </a:r>
            <a:r>
              <a:rPr lang="en-US" sz="1600" dirty="0">
                <a:solidFill>
                  <a:schemeClr val="tx2"/>
                </a:solidFill>
              </a:rPr>
              <a:t/>
            </a:r>
            <a:br>
              <a:rPr lang="en-US" sz="1600" dirty="0">
                <a:solidFill>
                  <a:schemeClr val="tx2"/>
                </a:solidFill>
              </a:rPr>
            </a:br>
            <a:r>
              <a:rPr lang="en-US" sz="1600" dirty="0" smtClean="0">
                <a:solidFill>
                  <a:schemeClr val="tx2"/>
                </a:solidFill>
              </a:rPr>
              <a:t/>
            </a:r>
            <a:br>
              <a:rPr lang="en-US" sz="1600" dirty="0" smtClean="0">
                <a:solidFill>
                  <a:schemeClr val="tx2"/>
                </a:solidFill>
              </a:rPr>
            </a:br>
            <a:r>
              <a:rPr lang="en-US" sz="2000" dirty="0" smtClean="0">
                <a:solidFill>
                  <a:schemeClr val="tx2"/>
                </a:solidFill>
              </a:rPr>
              <a:t>We are eager to connect with you and explore how we can support your work:</a:t>
            </a:r>
            <a:br>
              <a:rPr lang="en-US" sz="2000" dirty="0" smtClean="0">
                <a:solidFill>
                  <a:schemeClr val="tx2"/>
                </a:solidFill>
              </a:rPr>
            </a:br>
            <a:r>
              <a:rPr lang="en-US" sz="2000" dirty="0" smtClean="0">
                <a:solidFill>
                  <a:schemeClr val="tx2"/>
                </a:solidFill>
                <a:hlinkClick r:id="rId3"/>
              </a:rPr>
              <a:t>Andrew.Minigan@rightquestion.org</a:t>
            </a:r>
            <a:r>
              <a:rPr lang="en-US" sz="2000" dirty="0" smtClean="0">
                <a:solidFill>
                  <a:schemeClr val="tx2"/>
                </a:solidFill>
              </a:rPr>
              <a:t/>
            </a:r>
            <a:br>
              <a:rPr lang="en-US" sz="2000" dirty="0" smtClean="0">
                <a:solidFill>
                  <a:schemeClr val="tx2"/>
                </a:solidFill>
              </a:rPr>
            </a:br>
            <a:r>
              <a:rPr lang="en-US" sz="2000" dirty="0" smtClean="0">
                <a:solidFill>
                  <a:schemeClr val="tx2"/>
                </a:solidFill>
                <a:hlinkClick r:id="rId4"/>
              </a:rPr>
              <a:t>Katy.Connolly@rightquestion.org</a:t>
            </a:r>
            <a:r>
              <a:rPr lang="en-US" sz="2000" dirty="0" smtClean="0">
                <a:solidFill>
                  <a:schemeClr val="tx2"/>
                </a:solidFill>
              </a:rPr>
              <a:t/>
            </a:r>
            <a:br>
              <a:rPr lang="en-US" sz="2000" dirty="0" smtClean="0">
                <a:solidFill>
                  <a:schemeClr val="tx2"/>
                </a:solidFill>
              </a:rPr>
            </a:br>
            <a:r>
              <a:rPr lang="en-US" sz="2000" dirty="0" smtClean="0">
                <a:solidFill>
                  <a:schemeClr val="tx2"/>
                </a:solidFill>
              </a:rPr>
              <a:t/>
            </a:r>
            <a:br>
              <a:rPr lang="en-US" sz="2000" dirty="0" smtClean="0">
                <a:solidFill>
                  <a:schemeClr val="tx2"/>
                </a:solidFill>
              </a:rPr>
            </a:br>
            <a:r>
              <a:rPr lang="en-US" sz="2000" dirty="0" smtClean="0">
                <a:solidFill>
                  <a:schemeClr val="tx2"/>
                </a:solidFill>
              </a:rPr>
              <a:t>Register to access free resources over at: www.rightquestion.org</a:t>
            </a:r>
            <a:br>
              <a:rPr lang="en-US" sz="2000" dirty="0" smtClean="0">
                <a:solidFill>
                  <a:schemeClr val="tx2"/>
                </a:solidFill>
              </a:rPr>
            </a:br>
            <a:r>
              <a:rPr lang="en-US" sz="2000" dirty="0" smtClean="0">
                <a:solidFill>
                  <a:schemeClr val="tx2"/>
                </a:solidFill>
              </a:rPr>
              <a:t/>
            </a:r>
            <a:br>
              <a:rPr lang="en-US" sz="2000" dirty="0" smtClean="0">
                <a:solidFill>
                  <a:schemeClr val="tx2"/>
                </a:solidFill>
              </a:rPr>
            </a:br>
            <a:endParaRPr lang="en-US" sz="2000" dirty="0">
              <a:solidFill>
                <a:schemeClr val="tx2"/>
              </a:solidFill>
              <a:latin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14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90346"/>
            <a:ext cx="10829192" cy="3750909"/>
          </a:xfrm>
        </p:spPr>
        <p:txBody>
          <a:bodyPr>
            <a:no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Overview of the Right Question Strategy (RQS)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experience in the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RQS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Unpacking the RQS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Examples of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RQS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Applying the RQS to your work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Reflection &amp; Q&amp;A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79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4799086"/>
            <a:ext cx="10756412" cy="953001"/>
          </a:xfrm>
        </p:spPr>
        <p:txBody>
          <a:bodyPr>
            <a:noAutofit/>
          </a:bodyPr>
          <a:lstStyle/>
          <a:p>
            <a:r>
              <a:rPr lang="en-US" sz="4800" dirty="0" smtClean="0"/>
              <a:t>Overview of the Right Question Strategy</a:t>
            </a:r>
            <a:endParaRPr lang="en-US" sz="4800" dirty="0"/>
          </a:p>
        </p:txBody>
      </p:sp>
      <p:sp>
        <p:nvSpPr>
          <p:cNvPr id="7" name="Rectangle 6"/>
          <p:cNvSpPr/>
          <p:nvPr/>
        </p:nvSpPr>
        <p:spPr>
          <a:xfrm>
            <a:off x="9069917" y="228600"/>
            <a:ext cx="2743200" cy="20391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69917" y="2377440"/>
            <a:ext cx="27432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524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Honoring the Original Source: </a:t>
            </a:r>
            <a:br>
              <a:rPr lang="en-US" dirty="0" smtClean="0"/>
            </a:br>
            <a:r>
              <a:rPr lang="en-US" dirty="0" smtClean="0"/>
              <a:t>Parents in Lawrence, MA 1990</a:t>
            </a:r>
            <a:endParaRPr lang="en-US" dirty="0"/>
          </a:p>
        </p:txBody>
      </p:sp>
      <p:pic>
        <p:nvPicPr>
          <p:cNvPr id="5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6999" y="1802185"/>
            <a:ext cx="5241925" cy="3942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"/>
          <p:cNvSpPr txBox="1">
            <a:spLocks/>
          </p:cNvSpPr>
          <p:nvPr/>
        </p:nvSpPr>
        <p:spPr>
          <a:xfrm>
            <a:off x="6965951" y="3165736"/>
            <a:ext cx="3932237" cy="25787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DIN Next Rounded LT Pro" panose="020F050302020305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DIN Next Rounded LT Pro" panose="020F050302020305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DIN Next Rounded LT Pro" panose="020F050302020305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DIN Next Rounded LT Pro" panose="020F050302020305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DIN Next Rounded LT Pro" panose="020F050302020305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ea typeface="ヒラギノ角ゴ ProN W3" charset="0"/>
                <a:cs typeface="ヒラギノ角ゴ ProN W3" charset="0"/>
              </a:rPr>
              <a:t>“We don’t go to the school because we don’t even know what to ask.”</a:t>
            </a:r>
            <a:endParaRPr lang="en-US" altLang="ja-JP" dirty="0"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01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One strategy, two techniques:</a:t>
            </a:r>
          </a:p>
          <a:p>
            <a:r>
              <a:rPr lang="en-US" sz="3200" dirty="0" smtClean="0"/>
              <a:t>The Question Formulation Technique (QFT) </a:t>
            </a:r>
          </a:p>
          <a:p>
            <a:r>
              <a:rPr lang="en-US" sz="3200" dirty="0" smtClean="0"/>
              <a:t>The Voice in Decisions Technique</a:t>
            </a:r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Right Question Strategy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53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RQI Brand Colors (Final)">
      <a:dk1>
        <a:srgbClr val="000000"/>
      </a:dk1>
      <a:lt1>
        <a:srgbClr val="FFFFFF"/>
      </a:lt1>
      <a:dk2>
        <a:srgbClr val="59C4C7"/>
      </a:dk2>
      <a:lt2>
        <a:srgbClr val="E7E6E6"/>
      </a:lt2>
      <a:accent1>
        <a:srgbClr val="59C4C7"/>
      </a:accent1>
      <a:accent2>
        <a:srgbClr val="F6921E"/>
      </a:accent2>
      <a:accent3>
        <a:srgbClr val="74D061"/>
      </a:accent3>
      <a:accent4>
        <a:srgbClr val="156993"/>
      </a:accent4>
      <a:accent5>
        <a:srgbClr val="DD5050"/>
      </a:accent5>
      <a:accent6>
        <a:srgbClr val="7979D8"/>
      </a:accent6>
      <a:hlink>
        <a:srgbClr val="59C4C7"/>
      </a:hlink>
      <a:folHlink>
        <a:srgbClr val="59C4C7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1782</TotalTime>
  <Words>2395</Words>
  <Application>Microsoft Office PowerPoint</Application>
  <PresentationFormat>Widescreen</PresentationFormat>
  <Paragraphs>317</Paragraphs>
  <Slides>54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5" baseType="lpstr">
      <vt:lpstr>ＭＳ Ｐゴシック</vt:lpstr>
      <vt:lpstr>ＭＳ Ｐゴシック</vt:lpstr>
      <vt:lpstr>Arial</vt:lpstr>
      <vt:lpstr>Calibri</vt:lpstr>
      <vt:lpstr>DIN Next Rounded LT Pro</vt:lpstr>
      <vt:lpstr>Gill Sans</vt:lpstr>
      <vt:lpstr>Rockwell</vt:lpstr>
      <vt:lpstr>Wingdings</vt:lpstr>
      <vt:lpstr>ヒラギノ角ゴ ProN W3</vt:lpstr>
      <vt:lpstr>ヒラギノ角ゴ ProN W6</vt:lpstr>
      <vt:lpstr>Office Theme</vt:lpstr>
      <vt:lpstr>Build Consensus &amp;  Facilitate Effective Decision-Making  with the Right Question Strategy</vt:lpstr>
      <vt:lpstr>Who is in the room?</vt:lpstr>
      <vt:lpstr>Acknowledgments</vt:lpstr>
      <vt:lpstr>Access Free Resources</vt:lpstr>
      <vt:lpstr>We Tweet</vt:lpstr>
      <vt:lpstr>Overview</vt:lpstr>
      <vt:lpstr>Overview of the Right Question Strategy</vt:lpstr>
      <vt:lpstr>Honoring the Original Source:  Parents in Lawrence, MA 1990</vt:lpstr>
      <vt:lpstr>The Right Question Strategy</vt:lpstr>
      <vt:lpstr>The Question Formulation Technique</vt:lpstr>
      <vt:lpstr>The Voice in Decisions Technique</vt:lpstr>
      <vt:lpstr>Definition of a Decision</vt:lpstr>
      <vt:lpstr>We Make Decisions Every Day</vt:lpstr>
      <vt:lpstr>What are examples of decisions in this statement?</vt:lpstr>
      <vt:lpstr>The value of asking questions  when introducing a change</vt:lpstr>
      <vt:lpstr>An Experience in the Right Question Strategy</vt:lpstr>
      <vt:lpstr>Rules for Producing Questions</vt:lpstr>
      <vt:lpstr>Produce Questions</vt:lpstr>
      <vt:lpstr>Question Focus</vt:lpstr>
      <vt:lpstr>Categorize Questions: Closed/Open</vt:lpstr>
      <vt:lpstr>Discuss Advantages &amp; Disadvantages</vt:lpstr>
      <vt:lpstr>Discuss Advantages &amp; Disadvantages</vt:lpstr>
      <vt:lpstr>Work with Closed and Open-ended Questions</vt:lpstr>
      <vt:lpstr>Prioritize Questions</vt:lpstr>
      <vt:lpstr>Identify Questions about Decisions</vt:lpstr>
      <vt:lpstr>Identify Questions: Reason</vt:lpstr>
      <vt:lpstr>Identify Questions: Process</vt:lpstr>
      <vt:lpstr>Identify Questions: Role</vt:lpstr>
      <vt:lpstr>Share</vt:lpstr>
      <vt:lpstr>Reflect</vt:lpstr>
      <vt:lpstr>Unpacking the Right Question Strategy </vt:lpstr>
      <vt:lpstr>The Right Question Strategy</vt:lpstr>
      <vt:lpstr>The Question Formulation Technique</vt:lpstr>
      <vt:lpstr>PowerPoint Presentation</vt:lpstr>
      <vt:lpstr>Thinking in many different directions</vt:lpstr>
      <vt:lpstr>Narrowing down, focusing</vt:lpstr>
      <vt:lpstr>Thinking about thinking</vt:lpstr>
      <vt:lpstr>The Voice in Decisions Technique</vt:lpstr>
      <vt:lpstr>Accountable Decision-Making</vt:lpstr>
      <vt:lpstr>Decision-Making and  Democratic Principles</vt:lpstr>
      <vt:lpstr>Examples of the Right Question Strategy</vt:lpstr>
      <vt:lpstr>PowerPoint Presentation</vt:lpstr>
      <vt:lpstr>PowerPoint Presentation</vt:lpstr>
      <vt:lpstr>Decision-Making Example</vt:lpstr>
      <vt:lpstr>Question Focus</vt:lpstr>
      <vt:lpstr>Practitioner Reflection</vt:lpstr>
      <vt:lpstr>Decision-Making Example</vt:lpstr>
      <vt:lpstr>Question Focus</vt:lpstr>
      <vt:lpstr>Next Steps</vt:lpstr>
      <vt:lpstr>Outcomes</vt:lpstr>
      <vt:lpstr>The Value of Focusing on Decisions &amp; Asking Questions</vt:lpstr>
      <vt:lpstr>Democracy &amp; Questions</vt:lpstr>
      <vt:lpstr>Reflect</vt:lpstr>
      <vt:lpstr>Thank you.   Now, some time for your questions.  We are eager to connect with you and explore how we can support your work: Andrew.Minigan@rightquestion.org Katy.Connolly@rightquestion.org  Register to access free resources over at: www.rightquestion.org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Danikqwa S. Rambert (Student)</dc:creator>
  <cp:lastModifiedBy>Andrew Minigan</cp:lastModifiedBy>
  <cp:revision>190</cp:revision>
  <dcterms:created xsi:type="dcterms:W3CDTF">2018-05-15T14:29:45Z</dcterms:created>
  <dcterms:modified xsi:type="dcterms:W3CDTF">2019-08-04T11:47:40Z</dcterms:modified>
</cp:coreProperties>
</file>