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8" r:id="rId3"/>
  </p:sldMasterIdLst>
  <p:notesMasterIdLst>
    <p:notesMasterId r:id="rId42"/>
  </p:notesMasterIdLst>
  <p:handoutMasterIdLst>
    <p:handoutMasterId r:id="rId43"/>
  </p:handoutMasterIdLst>
  <p:sldIdLst>
    <p:sldId id="340" r:id="rId4"/>
    <p:sldId id="272" r:id="rId5"/>
    <p:sldId id="410" r:id="rId6"/>
    <p:sldId id="317" r:id="rId7"/>
    <p:sldId id="407" r:id="rId8"/>
    <p:sldId id="391" r:id="rId9"/>
    <p:sldId id="408" r:id="rId10"/>
    <p:sldId id="412" r:id="rId11"/>
    <p:sldId id="417" r:id="rId12"/>
    <p:sldId id="418" r:id="rId13"/>
    <p:sldId id="415" r:id="rId14"/>
    <p:sldId id="333" r:id="rId15"/>
    <p:sldId id="420" r:id="rId16"/>
    <p:sldId id="413" r:id="rId17"/>
    <p:sldId id="363" r:id="rId18"/>
    <p:sldId id="364" r:id="rId19"/>
    <p:sldId id="365" r:id="rId20"/>
    <p:sldId id="366" r:id="rId21"/>
    <p:sldId id="377" r:id="rId22"/>
    <p:sldId id="400" r:id="rId23"/>
    <p:sldId id="378" r:id="rId24"/>
    <p:sldId id="401" r:id="rId25"/>
    <p:sldId id="379" r:id="rId26"/>
    <p:sldId id="370" r:id="rId27"/>
    <p:sldId id="409" r:id="rId28"/>
    <p:sldId id="372" r:id="rId29"/>
    <p:sldId id="373" r:id="rId30"/>
    <p:sldId id="386" r:id="rId31"/>
    <p:sldId id="414" r:id="rId32"/>
    <p:sldId id="374" r:id="rId33"/>
    <p:sldId id="375" r:id="rId34"/>
    <p:sldId id="380" r:id="rId35"/>
    <p:sldId id="416" r:id="rId36"/>
    <p:sldId id="336" r:id="rId37"/>
    <p:sldId id="384" r:id="rId38"/>
    <p:sldId id="385" r:id="rId39"/>
    <p:sldId id="356" r:id="rId40"/>
    <p:sldId id="31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76749" autoAdjust="0"/>
  </p:normalViewPr>
  <p:slideViewPr>
    <p:cSldViewPr snapToGrid="0" snapToObjects="1">
      <p:cViewPr varScale="1">
        <p:scale>
          <a:sx n="53" d="100"/>
          <a:sy n="53" d="100"/>
        </p:scale>
        <p:origin x="1944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B98C09EA-C8C7-4FDA-8463-EA550CC97CC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4F0BDC6C-FE3A-4070-8A54-2047FB43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B7AD8DCC-7640-4EAC-BA10-334942CFA57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9E5EDF3-91B4-4946-9182-E6382CABA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es-MX" altLang="en-US" dirty="0"/>
              <a:t>Agradecimientos: Estamos profundamente agradecidos a la Región 9 ESC para hacer esta oportunidad posible. También estamos agradecidos al Fondo de Colibrí y el Instituto de </a:t>
            </a:r>
            <a:r>
              <a:rPr lang="es-MX" altLang="en-US" dirty="0" err="1"/>
              <a:t>Whitman</a:t>
            </a:r>
            <a:r>
              <a:rPr lang="es-MX" altLang="en-US" dirty="0"/>
              <a:t> por su generoso apoyo del Instituto de Pregunta Correcto.</a:t>
            </a:r>
          </a:p>
          <a:p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3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MX" noProof="0" dirty="0" smtClean="0">
                <a:latin typeface="Times New Roman" charset="0"/>
              </a:rPr>
              <a:t>Que podría</a:t>
            </a:r>
            <a:r>
              <a:rPr lang="es-MX" baseline="0" noProof="0" dirty="0" smtClean="0">
                <a:latin typeface="Times New Roman" charset="0"/>
              </a:rPr>
              <a:t> ser difícil sobre…</a:t>
            </a:r>
            <a:endParaRPr lang="es-MX" noProof="0" dirty="0" smtClean="0">
              <a:latin typeface="Times New Roman" charset="0"/>
            </a:endParaRPr>
          </a:p>
          <a:p>
            <a:r>
              <a:rPr lang="es-MX" dirty="0"/>
              <a:t>¿Qué regla sería la más </a:t>
            </a:r>
            <a:r>
              <a:rPr lang="es-MX" dirty="0" smtClean="0"/>
              <a:t>difícil </a:t>
            </a:r>
            <a:r>
              <a:rPr lang="es-MX" dirty="0"/>
              <a:t>de </a:t>
            </a:r>
            <a:r>
              <a:rPr lang="es-MX" dirty="0" smtClean="0"/>
              <a:t>seguir para usted?</a:t>
            </a:r>
            <a:r>
              <a:rPr lang="es-MX" noProof="0" dirty="0" smtClean="0"/>
              <a:t/>
            </a:r>
            <a:br>
              <a:rPr lang="es-MX" noProof="0" dirty="0" smtClean="0"/>
            </a:br>
            <a:r>
              <a:rPr lang="es-MX" dirty="0"/>
              <a:t>Asegúrese que escribe sus comentarios en la caja de chat.</a:t>
            </a:r>
            <a:endParaRPr lang="es-MX" noProof="0" dirty="0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EF80-9A3E-FA4F-B6F9-A5AC178A279B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Por favor, no escriba en la caja. Usted tendrá la oportunidad de compartir algunas de sus preguntas más tarde.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5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8648470" indent="-3818263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64598" indent="-23291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30437" indent="-23291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96277" indent="-23291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62115" indent="-232919" defTabSz="465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3027954" indent="-232919" defTabSz="465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93793" indent="-232919" defTabSz="465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959632" indent="-232919" defTabSz="465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65839" fontAlgn="base">
              <a:spcBef>
                <a:spcPct val="0"/>
              </a:spcBef>
              <a:spcAft>
                <a:spcPct val="0"/>
              </a:spcAft>
              <a:defRPr/>
            </a:pPr>
            <a:fld id="{F388BD8A-AA68-4788-9541-F921EC8B5F2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39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 smtClean="0"/>
              <a:t>Información</a:t>
            </a:r>
            <a:r>
              <a:rPr lang="es-MX" baseline="0" noProof="0" dirty="0" smtClean="0"/>
              <a:t> especifica que le gustaría obtener. </a:t>
            </a:r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8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5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9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2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 es una breve reseña de </a:t>
            </a:r>
            <a:r>
              <a:rPr lang="es-MX" dirty="0" err="1"/>
              <a:t>Question</a:t>
            </a:r>
            <a:r>
              <a:rPr lang="es-MX" dirty="0"/>
              <a:t> </a:t>
            </a:r>
            <a:r>
              <a:rPr lang="es-MX" dirty="0" err="1"/>
              <a:t>Formulation</a:t>
            </a:r>
            <a:r>
              <a:rPr lang="es-MX" dirty="0"/>
              <a:t> </a:t>
            </a:r>
            <a:r>
              <a:rPr lang="es-MX" dirty="0" err="1"/>
              <a:t>Technique</a:t>
            </a:r>
            <a:r>
              <a:rPr lang="es-MX" dirty="0"/>
              <a:t> (QFT), un proceso gradual para ayudar a la gente a producir, mejorar y usar sus propias preguntas. Muchos recursos más, los detalles y los ejemplos del uso del aula del QFT pueden ser encontrados en nuestro sitio web </a:t>
            </a:r>
            <a:r>
              <a:rPr lang="en-US" baseline="0" dirty="0" smtClean="0"/>
              <a:t>www.rightquestion.org/educators/resources.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1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¿Qué oportunidades existen para la integración de la estrategia? </a:t>
            </a:r>
            <a:endParaRPr lang="es-MX" noProof="0" dirty="0" smtClean="0"/>
          </a:p>
          <a:p>
            <a:r>
              <a:rPr lang="es-MX" noProof="0" dirty="0" smtClean="0"/>
              <a:t>Problemas</a:t>
            </a:r>
          </a:p>
          <a:p>
            <a:r>
              <a:rPr lang="es-MX" dirty="0"/>
              <a:t>Procesos ya en su lugar </a:t>
            </a:r>
            <a:endParaRPr lang="es-MX" noProof="0" dirty="0" smtClean="0"/>
          </a:p>
          <a:p>
            <a:r>
              <a:rPr lang="es-MX" baseline="0" noProof="0" dirty="0" smtClean="0"/>
              <a:t>Quien lo puede entregar y cuando</a:t>
            </a:r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9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80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err="1"/>
              <a:t>Septima</a:t>
            </a:r>
            <a:r>
              <a:rPr lang="es-MX" dirty="0"/>
              <a:t> Clark: Se comprometió no sólo para enseñar el alfabetismo, pero enseñar a los adultos analfabetos hablar, participar, tener una voz. Fue un cambiador animoso por una escala grande, pero se concentró en el pequeño cuadro, la gente directamente delante de ella.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http://</a:t>
            </a:r>
            <a:r>
              <a:rPr lang="en-US" dirty="0" err="1">
                <a:latin typeface="Calibri" charset="0"/>
                <a:ea typeface="MS PGothic" charset="0"/>
              </a:rPr>
              <a:t>www.scpcs.org</a:t>
            </a:r>
            <a:r>
              <a:rPr lang="en-US" dirty="0">
                <a:latin typeface="Calibri" charset="0"/>
                <a:ea typeface="MS PGothic" charset="0"/>
              </a:rPr>
              <a:t>/</a:t>
            </a:r>
            <a:r>
              <a:rPr lang="en-US" dirty="0" err="1">
                <a:latin typeface="Calibri" charset="0"/>
                <a:ea typeface="MS PGothic" charset="0"/>
              </a:rPr>
              <a:t>septima_clark.aspx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873" indent="-285721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2883" indent="-228577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036" indent="-228577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189" indent="-228577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FDF4FD4B-9025-2847-A4A3-B6753F0073DC}" type="slidenum">
              <a:rPr lang="en-US" sz="1200">
                <a:latin typeface="Calibri" charset="0"/>
              </a:rPr>
              <a:pPr/>
              <a:t>35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2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91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8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este </a:t>
            </a:r>
            <a:r>
              <a:rPr lang="es-ES" dirty="0" err="1"/>
              <a:t>Webinar</a:t>
            </a:r>
            <a:r>
              <a:rPr lang="es-ES" dirty="0"/>
              <a:t>, tendrá muchas oportunidades para pensar y trabajar activamente, así como participar.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Se dará cuenta de estos dos iconos en algunas de las diapositivas. El lápiz significa que es el momento para que usted trabaje por su cuenta, y el ordenador significa que es el momento de compartir sus pensamientos en la caja de chat.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Si tiene preguntas, le invitamos a escribirlas en la caja de chat durante la sección Q &amp; A al final.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También verá este temporizador en algunas de las diapositivas. Nos ayudará a permanecer a tiempo.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4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Después del </a:t>
            </a:r>
            <a:r>
              <a:rPr lang="es-MX" dirty="0" err="1" smtClean="0"/>
              <a:t>Webinar</a:t>
            </a:r>
            <a:r>
              <a:rPr lang="es-MX" dirty="0"/>
              <a:t>, le pedimos que: </a:t>
            </a:r>
          </a:p>
          <a:p>
            <a:pPr marL="171432" indent="-171432">
              <a:buFont typeface="Wingdings" panose="05000000000000000000" pitchFamily="2" charset="2"/>
              <a:buChar char="§"/>
            </a:pPr>
            <a:r>
              <a:rPr lang="es-MX" dirty="0"/>
              <a:t>Llene una encuesta/evaluación</a:t>
            </a:r>
          </a:p>
          <a:p>
            <a:pPr marL="171432" indent="-171432">
              <a:buFont typeface="Wingdings" panose="05000000000000000000" pitchFamily="2" charset="2"/>
              <a:buChar char="§"/>
            </a:pPr>
            <a:r>
              <a:rPr lang="es-MX" dirty="0"/>
              <a:t>Descargue recursos gratuitos. En nuestro sitio web, usted será capaz de unirse a la red RQI de forma gratuita y descargar recursos al instante. Todos los recursos relevantes para esta sesión se enumerarán en esta página enlazada.</a:t>
            </a:r>
          </a:p>
          <a:p>
            <a:pPr marL="171432" indent="-171432">
              <a:buFont typeface="Wingdings" panose="05000000000000000000" pitchFamily="2" charset="2"/>
              <a:buChar char="§"/>
            </a:pPr>
            <a:r>
              <a:rPr lang="es-MX" dirty="0"/>
              <a:t>Habrá algunas asignaciones breves para que usted complete. </a:t>
            </a:r>
          </a:p>
          <a:p>
            <a:pPr marL="171432" indent="-171432">
              <a:buFont typeface="Wingdings" panose="05000000000000000000" pitchFamily="2" charset="2"/>
              <a:buChar char="§"/>
            </a:pPr>
            <a:r>
              <a:rPr lang="es-MX" dirty="0"/>
              <a:t>Tras la presentación, recibirá una certificación de participación de nosotros para 2.5 horas de contacto.</a:t>
            </a:r>
          </a:p>
          <a:p>
            <a:pPr marL="171432" indent="-171432">
              <a:buFont typeface="Wingdings" panose="05000000000000000000" pitchFamily="2" charset="2"/>
              <a:buChar char="§"/>
            </a:pPr>
            <a:r>
              <a:rPr lang="es-MX" dirty="0"/>
              <a:t>Por último, le enviaremos más información después del seminario web, incluidas las fechas para </a:t>
            </a:r>
            <a:r>
              <a:rPr lang="es-MX" dirty="0" err="1"/>
              <a:t>webinars</a:t>
            </a:r>
            <a:r>
              <a:rPr lang="es-MX" dirty="0"/>
              <a:t> en el futuro. Por favor, le animamos quedarse en contacto o si tiene preguntas.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</a:t>
            </a:r>
            <a:r>
              <a:rPr lang="en-US" baseline="0" dirty="0" smtClean="0">
                <a:latin typeface="Calibri" charset="0"/>
              </a:rPr>
              <a:t> skill of question asking needs to be strengthened.  We ask many questions early in life.  Skills such as reading and writing begin at 0 and improve over the years. </a:t>
            </a: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89" indent="-29114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98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437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277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115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954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793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632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5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B862597-221C-F74B-A931-14AE412BFD55}" type="slidenum">
              <a:rPr lang="en-US" sz="1200">
                <a:solidFill>
                  <a:prstClr val="black"/>
                </a:solidFill>
              </a:rPr>
              <a:pPr defTabSz="45715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6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But,</a:t>
            </a:r>
            <a:r>
              <a:rPr lang="en-US" baseline="0" dirty="0" smtClean="0">
                <a:latin typeface="Calibri" charset="0"/>
              </a:rPr>
              <a:t> this is what happens to the skill of question formulation.  As children, we ask many questions.  How many of you have 2-3 year olds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they ask questions all the time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Why, why, and why.  Over the years the skill sharply declines. 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latin typeface="Calibri" charset="0"/>
              </a:rPr>
              <a:t>Asking questions is a skill that can help us communicate more effectively,  seek information and partner more efficiently and effectively with our children’s educators.  </a:t>
            </a:r>
          </a:p>
          <a:p>
            <a:pPr eaLnBrk="1" hangingPunct="1">
              <a:spcBef>
                <a:spcPct val="0"/>
              </a:spcBef>
            </a:pPr>
            <a:endParaRPr lang="en-US" b="1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latin typeface="Calibri" charset="0"/>
              </a:rPr>
              <a:t>We are aware that you already ask questions but we want to share with you today a process that can help you ask more and better questions. </a:t>
            </a:r>
            <a:endParaRPr lang="en-US" b="1" dirty="0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89" indent="-29114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98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437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277" indent="-23291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115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954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793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632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5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47FBC81-90D4-F842-83D2-3DFDB28F251D}" type="slidenum">
              <a:rPr lang="en-US" sz="1200">
                <a:solidFill>
                  <a:prstClr val="black"/>
                </a:solidFill>
              </a:rPr>
              <a:pPr defTabSz="45715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3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peace of mind for us as mothers, no question is too simple regarding the wellbeing of our children</a:t>
            </a:r>
            <a:r>
              <a:rPr lang="en-US" baseline="0" dirty="0" smtClean="0"/>
              <a:t> in school.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Para </a:t>
            </a:r>
            <a:r>
              <a:rPr lang="en-US" baseline="0" dirty="0" err="1" smtClean="0"/>
              <a:t>sentirnos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cómodas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nuestros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hijos</a:t>
            </a:r>
            <a:r>
              <a:rPr lang="en-US" baseline="0" dirty="0" smtClean="0"/>
              <a:t>, no hay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pregunta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demasiada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sencilla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bienestar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nuestros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hijos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escuela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Aprender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correctas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Técnica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Formulación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 (QFT)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9144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609599"/>
            <a:ext cx="6470374" cy="1577010"/>
          </a:xfrm>
        </p:spPr>
        <p:txBody>
          <a:bodyPr anchor="b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804355"/>
            <a:ext cx="6858000" cy="6412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1"/>
            <a:ext cx="3257550" cy="530225"/>
          </a:xfrm>
        </p:spPr>
        <p:txBody>
          <a:bodyPr anchor="b"/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75"/>
            <a:ext cx="3427183" cy="28274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4182222"/>
            <a:ext cx="3425992" cy="152876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16041" y="1171074"/>
            <a:ext cx="3425992" cy="510138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91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609599"/>
            <a:ext cx="6470374" cy="1577010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804355"/>
            <a:ext cx="6858000" cy="64121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76470" y="3758242"/>
            <a:ext cx="6858000" cy="10257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470" y="2502568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6511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748769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7858" y="1552073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7858" y="1552073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044" y="1828801"/>
            <a:ext cx="3606072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976" y="1828801"/>
            <a:ext cx="3726374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28650" y="4702766"/>
            <a:ext cx="78867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7858" y="1552073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58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7364" y="1303421"/>
            <a:ext cx="2949178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567364" y="4070685"/>
            <a:ext cx="2949178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96858"/>
            <a:ext cx="7886700" cy="838438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59959"/>
            <a:ext cx="78867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3887" y="528638"/>
            <a:ext cx="4910138" cy="2871787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7858" y="4249858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7858" y="1491915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0990"/>
            <a:ext cx="9144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609599"/>
            <a:ext cx="6470374" cy="1577010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804355"/>
            <a:ext cx="6858000" cy="64121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76470" y="3758242"/>
            <a:ext cx="6858000" cy="10257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98120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9144000" cy="1690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DEBA-46B3-C945-AD33-85498BEAB6EE}" type="datetime1">
              <a:rPr lang="en-US" smtClean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4FC9-A90A-FF40-A2B2-F3D9576556D7}" type="datetime1">
              <a:rPr lang="en-US" smtClean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7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95669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95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9144000" cy="1690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6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9144000" cy="1690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347330"/>
            <a:ext cx="7886700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044" y="1828801"/>
            <a:ext cx="3606072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976" y="1828801"/>
            <a:ext cx="3726374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28650" y="4702766"/>
            <a:ext cx="78867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58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7364" y="1303421"/>
            <a:ext cx="2949178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567364" y="4070685"/>
            <a:ext cx="2949178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96858"/>
            <a:ext cx="7886700" cy="953001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59959"/>
            <a:ext cx="78867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3887" y="528638"/>
            <a:ext cx="4910138" cy="2871787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9144000" cy="1690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6083055"/>
            <a:ext cx="2813938" cy="51523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9144000" cy="56365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400801" y="6083055"/>
            <a:ext cx="2067339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8" r:id="rId4"/>
    <p:sldLayoutId id="2147483657" r:id="rId5"/>
    <p:sldLayoutId id="2147483651" r:id="rId6"/>
    <p:sldLayoutId id="2147483654" r:id="rId7"/>
    <p:sldLayoutId id="2147483655" r:id="rId8"/>
    <p:sldLayoutId id="2147483666" r:id="rId9"/>
    <p:sldLayoutId id="2147483656" r:id="rId10"/>
    <p:sldLayoutId id="2147483659" r:id="rId11"/>
    <p:sldLayoutId id="2147483660" r:id="rId12"/>
    <p:sldLayoutId id="2147483674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  <p:sldLayoutId id="2147483671" r:id="rId20"/>
    <p:sldLayoutId id="2147483672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7" r="69891"/>
          <a:stretch/>
        </p:blipFill>
        <p:spPr>
          <a:xfrm rot="10800000">
            <a:off x="0" y="0"/>
            <a:ext cx="9144000" cy="4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ideo" Target="https://www.youtube.com/embed/aaUMHshUTbk?start=510&amp;end=558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VhZLXY2upy6v6teF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parent.org/webina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Minigan@rightquestion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://www.rightquestion.org/" TargetMode="External"/><Relationship Id="rId4" Type="http://schemas.openxmlformats.org/officeDocument/2006/relationships/hyperlink" Target="mailto:Luz@rightquesti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y2robbdp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3741060"/>
            <a:ext cx="8610600" cy="1828800"/>
          </a:xfrm>
        </p:spPr>
        <p:txBody>
          <a:bodyPr>
            <a:normAutofit/>
          </a:bodyPr>
          <a:lstStyle/>
          <a:p>
            <a:r>
              <a:rPr lang="en-US" b="0" dirty="0"/>
              <a:t> </a:t>
            </a:r>
            <a:r>
              <a:rPr lang="es-MX" dirty="0" smtClean="0"/>
              <a:t>Aprendiendo </a:t>
            </a:r>
            <a:r>
              <a:rPr lang="es-MX" dirty="0"/>
              <a:t>a</a:t>
            </a:r>
            <a:r>
              <a:rPr lang="es-MX" dirty="0" smtClean="0"/>
              <a:t> </a:t>
            </a:r>
            <a:r>
              <a:rPr lang="es-MX" dirty="0"/>
              <a:t>H</a:t>
            </a:r>
            <a:r>
              <a:rPr lang="es-MX" dirty="0" smtClean="0"/>
              <a:t>acer las </a:t>
            </a:r>
            <a:br>
              <a:rPr lang="es-MX" dirty="0" smtClean="0"/>
            </a:br>
            <a:r>
              <a:rPr lang="es-MX" dirty="0" smtClean="0"/>
              <a:t>Preguntas </a:t>
            </a:r>
            <a:r>
              <a:rPr lang="es-MX" dirty="0"/>
              <a:t>C</a:t>
            </a:r>
            <a:r>
              <a:rPr lang="es-MX" dirty="0" smtClean="0"/>
              <a:t>orrectas</a:t>
            </a:r>
            <a:endParaRPr lang="es-MX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b="34551"/>
          <a:stretch/>
        </p:blipFill>
        <p:spPr>
          <a:xfrm>
            <a:off x="0" y="-11062"/>
            <a:ext cx="9144000" cy="3569110"/>
          </a:xfrm>
          <a:prstGeom prst="rect">
            <a:avLst/>
          </a:prstGeom>
        </p:spPr>
      </p:pic>
      <p:pic>
        <p:nvPicPr>
          <p:cNvPr id="1026" name="Picture 2" descr="Texas Education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33" y="6104605"/>
            <a:ext cx="804574" cy="419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static.wixstatic.com/media/76ac8d_dc866411979c4ed9adb551c105ba6466~mv2.png/v1/fill/w_529,h_302,al_c,lg_1,q_80/76ac8d_dc866411979c4ed9adb551c105ba6466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static.wixstatic.com/media/76ac8d_788714af5d43446e94282d3b7f9c61b8~mv2.png/v1/fill/w_366,h_74,al_c,q_80,usm_0.66_1.00_0.01/76ac8d_788714af5d43446e94282d3b7f9c61b8~mv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static.wixstatic.com/media/76ac8d_788714af5d43446e94282d3b7f9c61b8~mv2.png/v1/fill/w_366,h_74,al_c,q_80,usm_0.66_1.00_0.01/76ac8d_788714af5d43446e94282d3b7f9c61b8~mv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0"/>
          <a:stretch/>
        </p:blipFill>
        <p:spPr bwMode="auto">
          <a:xfrm>
            <a:off x="3746981" y="6154986"/>
            <a:ext cx="1650038" cy="31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52872"/>
            <a:ext cx="1701721" cy="9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libri"/>
                <a:cs typeface="Calibri"/>
              </a:rPr>
              <a:t>Porcentaje</a:t>
            </a:r>
            <a:r>
              <a:rPr lang="en-US" sz="3200" dirty="0">
                <a:latin typeface="Calibri"/>
                <a:cs typeface="Calibri"/>
              </a:rPr>
              <a:t> de </a:t>
            </a:r>
            <a:r>
              <a:rPr lang="en-US" sz="3200" dirty="0" err="1">
                <a:latin typeface="Calibri"/>
                <a:cs typeface="Calibri"/>
              </a:rPr>
              <a:t>logro</a:t>
            </a:r>
            <a:r>
              <a:rPr lang="en-US" sz="3200" dirty="0">
                <a:latin typeface="Calibri"/>
                <a:cs typeface="Calibri"/>
              </a:rPr>
              <a:t> de </a:t>
            </a:r>
            <a:r>
              <a:rPr lang="en-US" sz="3200" dirty="0" err="1">
                <a:latin typeface="Calibri"/>
                <a:cs typeface="Calibri"/>
              </a:rPr>
              <a:t>habilidades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básicas</a:t>
            </a:r>
            <a:endParaRPr lang="en-US" sz="3200" dirty="0">
              <a:latin typeface="Rockwell" charset="0"/>
            </a:endParaRPr>
          </a:p>
        </p:txBody>
      </p:sp>
      <p:graphicFrame>
        <p:nvGraphicFramePr>
          <p:cNvPr id="3789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81683"/>
              </p:ext>
            </p:extLst>
          </p:nvPr>
        </p:nvGraphicFramePr>
        <p:xfrm>
          <a:off x="677863" y="1690689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690689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Fuentes: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4075" y="2822383"/>
            <a:ext cx="1891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Leer</a:t>
            </a:r>
          </a:p>
          <a:p>
            <a:r>
              <a:rPr lang="en-US" dirty="0" err="1" smtClean="0"/>
              <a:t>Escribir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81689" y="5899707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8244910" cy="1325563"/>
          </a:xfrm>
        </p:spPr>
        <p:txBody>
          <a:bodyPr/>
          <a:lstStyle/>
          <a:p>
            <a:r>
              <a:rPr lang="es-MX" sz="3600" dirty="0" smtClean="0">
                <a:latin typeface="Calibri"/>
                <a:cs typeface="Calibri"/>
              </a:rPr>
              <a:t>En esta sesión compartiremos con usted:</a:t>
            </a:r>
            <a:endParaRPr lang="es-MX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3408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dirty="0" smtClean="0">
              <a:latin typeface="Gill Sans"/>
              <a:cs typeface="Gill Sans"/>
            </a:endParaRPr>
          </a:p>
          <a:p>
            <a:pPr marL="0" indent="0" algn="ctr">
              <a:buNone/>
            </a:pPr>
            <a:endParaRPr lang="es-MX" sz="2800" dirty="0"/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Técnica de Formulación de Preguntas (QFT por sus </a:t>
            </a:r>
            <a:r>
              <a:rPr 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siglas </a:t>
            </a: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inglés)</a:t>
            </a:r>
          </a:p>
          <a:p>
            <a:pPr marL="0" indent="0" algn="ctr">
              <a:buNone/>
            </a:pPr>
            <a:endParaRPr lang="es-MX" sz="2800" dirty="0" smtClean="0"/>
          </a:p>
          <a:p>
            <a:pPr marL="0" indent="0" algn="ctr">
              <a:buNone/>
            </a:pPr>
            <a:r>
              <a:rPr lang="es-MX" sz="2400" dirty="0" smtClean="0"/>
              <a:t>Un proceso paso a paso que desarrolla </a:t>
            </a:r>
          </a:p>
          <a:p>
            <a:pPr marL="0" indent="0" algn="ctr">
              <a:buNone/>
            </a:pPr>
            <a:r>
              <a:rPr lang="es-MX" sz="2400" dirty="0" smtClean="0"/>
              <a:t>la habilidad de hacer preguntas</a:t>
            </a: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r>
              <a:rPr lang="es-MX" dirty="0"/>
              <a:t>Haremos una serie de actividades en grupos pequeños.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grupos pequeños </a:t>
            </a:r>
            <a:r>
              <a:rPr lang="es-MX" dirty="0" smtClean="0"/>
              <a:t>compartirán </a:t>
            </a:r>
            <a:r>
              <a:rPr lang="es-MX" dirty="0"/>
              <a:t>su trabajo </a:t>
            </a:r>
            <a:r>
              <a:rPr lang="es-MX" dirty="0" smtClean="0"/>
              <a:t>con el </a:t>
            </a:r>
            <a:r>
              <a:rPr lang="es-MX" dirty="0"/>
              <a:t>grupo grande.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829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882" y="5824538"/>
            <a:ext cx="7886700" cy="715962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1"/>
                </a:solidFill>
              </a:rPr>
              <a:t>Una experiencia en la Técnica de Formulación de Preguntas (QFT)</a:t>
            </a:r>
            <a:endParaRPr lang="es-MX" sz="36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3" descr="dsc_0035-version-2-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 bwMode="auto">
          <a:xfrm>
            <a:off x="576703" y="589547"/>
            <a:ext cx="7923057" cy="46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4903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6783" y="5552740"/>
            <a:ext cx="8345464" cy="988786"/>
          </a:xfrm>
        </p:spPr>
        <p:txBody>
          <a:bodyPr>
            <a:noAutofit/>
          </a:bodyPr>
          <a:lstStyle/>
          <a:p>
            <a:r>
              <a:rPr lang="en-US" sz="2900" b="1" dirty="0" err="1" smtClean="0">
                <a:solidFill>
                  <a:schemeClr val="accent1"/>
                </a:solidFill>
              </a:rPr>
              <a:t>Aprendiendo</a:t>
            </a:r>
            <a:r>
              <a:rPr lang="en-US" sz="2900" b="1" dirty="0" smtClean="0">
                <a:solidFill>
                  <a:schemeClr val="accent1"/>
                </a:solidFill>
              </a:rPr>
              <a:t> a </a:t>
            </a:r>
            <a:r>
              <a:rPr lang="en-US" sz="2900" b="1" dirty="0" err="1" smtClean="0">
                <a:solidFill>
                  <a:schemeClr val="accent1"/>
                </a:solidFill>
              </a:rPr>
              <a:t>hacer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  <a:r>
              <a:rPr lang="en-US" sz="2900" b="1" dirty="0" err="1" smtClean="0">
                <a:solidFill>
                  <a:schemeClr val="accent1"/>
                </a:solidFill>
              </a:rPr>
              <a:t>las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  <a:r>
              <a:rPr lang="en-US" sz="2900" b="1" dirty="0" err="1" smtClean="0">
                <a:solidFill>
                  <a:schemeClr val="accent1"/>
                </a:solidFill>
              </a:rPr>
              <a:t>preguntas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  <a:r>
              <a:rPr lang="en-US" sz="2900" b="1" dirty="0" err="1" smtClean="0">
                <a:solidFill>
                  <a:schemeClr val="accent1"/>
                </a:solidFill>
              </a:rPr>
              <a:t>correctas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  <a:r>
              <a:rPr lang="en-US" sz="2900" b="1" dirty="0" err="1" smtClean="0">
                <a:solidFill>
                  <a:schemeClr val="accent1"/>
                </a:solidFill>
              </a:rPr>
              <a:t>usando</a:t>
            </a:r>
            <a:r>
              <a:rPr lang="en-US" sz="2900" b="1" dirty="0" smtClean="0">
                <a:solidFill>
                  <a:schemeClr val="accent1"/>
                </a:solidFill>
              </a:rPr>
              <a:t> la </a:t>
            </a:r>
            <a:r>
              <a:rPr lang="en-US" sz="2900" b="1" dirty="0" err="1" smtClean="0">
                <a:solidFill>
                  <a:schemeClr val="accent1"/>
                </a:solidFill>
              </a:rPr>
              <a:t>Técnica</a:t>
            </a:r>
            <a:r>
              <a:rPr lang="en-US" sz="2900" b="1" dirty="0" smtClean="0">
                <a:solidFill>
                  <a:schemeClr val="accent1"/>
                </a:solidFill>
              </a:rPr>
              <a:t> de </a:t>
            </a:r>
            <a:r>
              <a:rPr lang="en-US" sz="2900" b="1" dirty="0" err="1" smtClean="0">
                <a:solidFill>
                  <a:schemeClr val="accent1"/>
                </a:solidFill>
              </a:rPr>
              <a:t>Formulación</a:t>
            </a:r>
            <a:r>
              <a:rPr lang="en-US" sz="2900" b="1" dirty="0" smtClean="0">
                <a:solidFill>
                  <a:schemeClr val="accent1"/>
                </a:solidFill>
              </a:rPr>
              <a:t> de </a:t>
            </a:r>
            <a:r>
              <a:rPr lang="en-US" sz="2900" b="1" dirty="0" err="1" smtClean="0">
                <a:solidFill>
                  <a:schemeClr val="accent1"/>
                </a:solidFill>
              </a:rPr>
              <a:t>Preguntas</a:t>
            </a:r>
            <a:r>
              <a:rPr lang="en-US" sz="2900" b="1" dirty="0" smtClean="0">
                <a:solidFill>
                  <a:schemeClr val="accent1"/>
                </a:solidFill>
              </a:rPr>
              <a:t> (QFT)</a:t>
            </a:r>
            <a:endParaRPr lang="en-US" sz="29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3" y="439563"/>
            <a:ext cx="8645384" cy="4835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2565" y="3026222"/>
            <a:ext cx="499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sentirnos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cómodas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madres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no hay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pregunta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demasiada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sencilla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tiene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ver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con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bienestar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nuestros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hijos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en la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escuela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6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Alguna vez 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¿</a:t>
            </a:r>
            <a:r>
              <a:rPr lang="es-MX" sz="3200" dirty="0" smtClean="0"/>
              <a:t>Ha </a:t>
            </a:r>
            <a:r>
              <a:rPr lang="es-MX" sz="3200" dirty="0"/>
              <a:t>estado en </a:t>
            </a:r>
            <a:r>
              <a:rPr lang="es-MX" sz="3200" dirty="0" smtClean="0"/>
              <a:t>alguna </a:t>
            </a:r>
            <a:r>
              <a:rPr lang="es-MX" sz="3200" dirty="0"/>
              <a:t>situación en la que no </a:t>
            </a:r>
            <a:r>
              <a:rPr lang="es-MX" sz="3200" dirty="0" smtClean="0"/>
              <a:t>sabía </a:t>
            </a:r>
            <a:r>
              <a:rPr lang="es-MX" sz="3200" dirty="0"/>
              <a:t>qué preguntar? </a:t>
            </a:r>
            <a:endParaRPr lang="es-MX" sz="3200" dirty="0" smtClean="0"/>
          </a:p>
          <a:p>
            <a:pPr marL="0" indent="0">
              <a:buNone/>
            </a:pPr>
            <a:endParaRPr lang="es-MX" sz="3200" dirty="0" smtClean="0"/>
          </a:p>
          <a:p>
            <a:r>
              <a:rPr lang="es-MX" sz="3200" dirty="0" smtClean="0"/>
              <a:t>¿Ha descubierto demasiado tarde que habia una pregunta que debería haber hecho, pero no lo hizo?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35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557214" y="3086100"/>
            <a:ext cx="8586787" cy="11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04839" y="4000500"/>
            <a:ext cx="8539162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0" name="Rectangle 3"/>
          <p:cNvSpPr>
            <a:spLocks/>
          </p:cNvSpPr>
          <p:nvPr/>
        </p:nvSpPr>
        <p:spPr bwMode="auto">
          <a:xfrm>
            <a:off x="485776" y="4876800"/>
            <a:ext cx="8348663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900">
                <a:latin typeface="Rockwell" charset="0"/>
                <a:ea typeface="Rockwell" charset="0"/>
                <a:cs typeface="Rockwell" charset="0"/>
                <a:sym typeface="Gill Sans Light" charset="0"/>
              </a:rPr>
              <a:t>	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514350" y="2209800"/>
            <a:ext cx="830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71501" y="762001"/>
            <a:ext cx="8201025" cy="1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prstTxWarp prst="textNoShape">
              <a:avLst/>
            </a:prstTxWarp>
            <a:spAutoFit/>
          </a:bodyPr>
          <a:lstStyle/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pPr algn="ctr"/>
            <a:endParaRPr lang="fr-FR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ea typeface="Rockwell" charset="0"/>
              </a:rPr>
              <a:t>Reglas para Elaborar Preguntas</a:t>
            </a:r>
            <a:endParaRPr lang="es-MX" b="1" dirty="0">
              <a:ea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762"/>
            <a:ext cx="7886700" cy="4351338"/>
          </a:xfrm>
        </p:spPr>
        <p:txBody>
          <a:bodyPr>
            <a:noAutofit/>
          </a:bodyPr>
          <a:lstStyle/>
          <a:p>
            <a:pPr marL="334963" indent="-334963">
              <a:lnSpc>
                <a:spcPct val="150000"/>
              </a:lnSpc>
              <a:buFont typeface="Gill Sans Light" charset="0"/>
              <a:buAutoNum type="arabicPeriod"/>
            </a:pP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HAGA </a:t>
            </a:r>
            <a:r>
              <a:rPr lang="es-MX" sz="2400" b="1" u="sng" dirty="0" smtClean="0">
                <a:solidFill>
                  <a:srgbClr val="000000"/>
                </a:solidFill>
                <a:ea typeface="Rockwell" charset="0"/>
              </a:rPr>
              <a:t>TODAS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 LAS PREGUNTAS QUE PUEDA </a:t>
            </a:r>
          </a:p>
          <a:p>
            <a:pPr marL="334963" indent="-334963">
              <a:lnSpc>
                <a:spcPct val="110000"/>
              </a:lnSpc>
              <a:buFont typeface="Gill Sans Light" charset="0"/>
              <a:buAutoNum type="arabicPeriod"/>
            </a:pPr>
            <a:r>
              <a:rPr lang="es-MX" sz="2400" b="1" u="sng" dirty="0" smtClean="0">
                <a:solidFill>
                  <a:srgbClr val="000000"/>
                </a:solidFill>
                <a:ea typeface="Rockwell" charset="0"/>
              </a:rPr>
              <a:t>NO SE DETENGA 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PARA TRATAR DE CONTESTAR</a:t>
            </a:r>
            <a:r>
              <a:rPr lang="es-MX" sz="2400" dirty="0">
                <a:solidFill>
                  <a:srgbClr val="000000"/>
                </a:solidFill>
                <a:ea typeface="Rockwell" charset="0"/>
              </a:rPr>
              <a:t> 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O JUZGAR LAS PREGUNTAS</a:t>
            </a:r>
          </a:p>
          <a:p>
            <a:pPr marL="334963" indent="-334963">
              <a:lnSpc>
                <a:spcPct val="110000"/>
              </a:lnSpc>
              <a:buFont typeface="Gill Sans Light" charset="0"/>
              <a:buAutoNum type="arabicPeriod"/>
            </a:pP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ESCRIBA CADA PREGUNTA </a:t>
            </a:r>
            <a:r>
              <a:rPr lang="es-MX" sz="2400" b="1" u="sng" dirty="0" smtClean="0">
                <a:solidFill>
                  <a:srgbClr val="000000"/>
                </a:solidFill>
                <a:ea typeface="Rockwell" charset="0"/>
              </a:rPr>
              <a:t>EXACTAMENTE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 COMO LE VIENE A LA MENTE</a:t>
            </a:r>
          </a:p>
          <a:p>
            <a:pPr marL="334963" indent="-334963">
              <a:lnSpc>
                <a:spcPct val="110000"/>
              </a:lnSpc>
              <a:buFont typeface="Gill Sans Light" charset="0"/>
              <a:buAutoNum type="arabicPeriod"/>
            </a:pPr>
            <a:r>
              <a:rPr lang="es-MX" sz="2400" b="1" u="sng" dirty="0" smtClean="0">
                <a:solidFill>
                  <a:srgbClr val="000000"/>
                </a:solidFill>
                <a:ea typeface="Rockwell" charset="0"/>
              </a:rPr>
              <a:t>CAMBIE 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CUALQUIER PENSAMIENTO O DECLARACIÓN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sz="2400" dirty="0">
                <a:solidFill>
                  <a:srgbClr val="000000"/>
                </a:solidFill>
                <a:ea typeface="Rockwell" charset="0"/>
              </a:rPr>
              <a:t> 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   A PREGUNTAS</a:t>
            </a:r>
          </a:p>
          <a:p>
            <a:pPr marL="0" indent="0">
              <a:buNone/>
            </a:pPr>
            <a:endParaRPr lang="es-MX" sz="2400" dirty="0" smtClean="0">
              <a:solidFill>
                <a:srgbClr val="000000"/>
              </a:solidFill>
              <a:ea typeface="Rockwell" charset="0"/>
            </a:endParaRPr>
          </a:p>
          <a:p>
            <a:pPr marL="0" indent="0">
              <a:buNone/>
            </a:pPr>
            <a:r>
              <a:rPr lang="es-MX" sz="2400" dirty="0"/>
              <a:t>¿Qué </a:t>
            </a:r>
            <a:r>
              <a:rPr lang="es-MX" sz="2400" dirty="0" smtClean="0"/>
              <a:t>podría </a:t>
            </a:r>
            <a:r>
              <a:rPr lang="es-MX" sz="2400" dirty="0"/>
              <a:t>ser difícil </a:t>
            </a:r>
            <a:r>
              <a:rPr lang="es-MX" sz="2400" dirty="0" smtClean="0"/>
              <a:t>en </a:t>
            </a:r>
            <a:r>
              <a:rPr lang="es-MX" sz="2400" dirty="0"/>
              <a:t>seguir estas </a:t>
            </a:r>
            <a:r>
              <a:rPr lang="es-MX" sz="2400" dirty="0" smtClean="0"/>
              <a:t>reglas?</a:t>
            </a:r>
            <a:endParaRPr lang="es-MX" sz="2400" dirty="0">
              <a:solidFill>
                <a:srgbClr val="000000"/>
              </a:solidFill>
              <a:ea typeface="Rockwel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18" y="5182686"/>
            <a:ext cx="653016" cy="6974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2447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36188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a typeface="Rockwell" charset="0"/>
              </a:rPr>
              <a:t>El Foco de la Pregunta (QFocus)</a:t>
            </a:r>
            <a:endParaRPr lang="es-MX" b="1" dirty="0">
              <a:ea typeface="Rockwel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MX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801" y="2583393"/>
            <a:ext cx="8013700" cy="224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600" dirty="0" smtClean="0">
                <a:solidFill>
                  <a:srgbClr val="000000"/>
                </a:solidFill>
                <a:latin typeface="Calibri" panose="020F0502020204030204" pitchFamily="34" charset="0"/>
                <a:ea typeface="Rockwell" charset="0"/>
                <a:cs typeface="Calibri" panose="020F0502020204030204" pitchFamily="34" charset="0"/>
              </a:rPr>
              <a:t>Su hijo ha sido referido para una evaluación.</a:t>
            </a:r>
            <a:endParaRPr lang="es-MX" sz="3600" dirty="0">
              <a:solidFill>
                <a:srgbClr val="000000"/>
              </a:solidFill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1421" y="1213031"/>
            <a:ext cx="8302330" cy="1325563"/>
          </a:xfrm>
        </p:spPr>
        <p:txBody>
          <a:bodyPr anchor="t"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2"/>
                </a:solidFill>
                <a:ea typeface="Rockwell" charset="0"/>
              </a:rPr>
              <a:t>Su hijo ha sido referido para una evaluación</a:t>
            </a:r>
            <a:endParaRPr lang="es-MX" sz="3600" b="1" dirty="0">
              <a:solidFill>
                <a:schemeClr val="tx2"/>
              </a:solidFill>
              <a:ea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7051" y="2339070"/>
            <a:ext cx="7886700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MX" sz="3000" dirty="0" smtClean="0">
                <a:ea typeface="Rockwell" charset="0"/>
              </a:rPr>
              <a:t>Siga las reglas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a typeface="Rockwell" charset="0"/>
              </a:rPr>
              <a:t>H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aga todas las preguntas que pueda.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a typeface="Rockwell" charset="0"/>
              </a:rPr>
              <a:t>N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o se detenga para tratar de contestar o juzgar las preguntas.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Escriba cada pregunta exactamente como le viene a la mente.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Cambie</a:t>
            </a:r>
            <a:r>
              <a:rPr lang="es-MX" sz="2400" dirty="0">
                <a:solidFill>
                  <a:srgbClr val="000000"/>
                </a:solidFill>
                <a:ea typeface="Rockwell" charset="0"/>
              </a:rPr>
              <a:t> </a:t>
            </a:r>
            <a:r>
              <a:rPr lang="es-MX" sz="2400" dirty="0" smtClean="0">
                <a:solidFill>
                  <a:srgbClr val="000000"/>
                </a:solidFill>
                <a:ea typeface="Rockwell" charset="0"/>
              </a:rPr>
              <a:t>cualquier pensamiento o declaración a preguntas.</a:t>
            </a:r>
          </a:p>
          <a:p>
            <a:pPr marL="1028700" lvl="3" indent="0">
              <a:buClr>
                <a:schemeClr val="accent1"/>
              </a:buClr>
              <a:buNone/>
            </a:pPr>
            <a:endParaRPr lang="en-US" sz="2200" dirty="0">
              <a:ea typeface="Rockwell" charset="0"/>
            </a:endParaRPr>
          </a:p>
          <a:p>
            <a:pPr>
              <a:defRPr/>
            </a:pPr>
            <a:r>
              <a:rPr lang="es-MX" sz="3000" dirty="0" smtClean="0">
                <a:ea typeface="Rockwell" charset="0"/>
              </a:rPr>
              <a:t>Numere las preguntas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30" y="241303"/>
            <a:ext cx="8013700" cy="316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3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Rectangle 3"/>
          <p:cNvSpPr/>
          <p:nvPr/>
        </p:nvSpPr>
        <p:spPr>
          <a:xfrm rot="4278620">
            <a:off x="974507" y="191688"/>
            <a:ext cx="615553" cy="12774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Rockwell" charset="0"/>
                <a:cs typeface="Calibri" panose="020F0502020204030204" pitchFamily="34" charset="0"/>
              </a:rPr>
              <a:t>QFocus:</a:t>
            </a:r>
            <a:endParaRPr lang="en-US" sz="2800" dirty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08" y="5427431"/>
            <a:ext cx="547944" cy="55023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ounded Rectangle 15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2068" y="6262424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4699" y="6232647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7026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12442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7778E-7 0 L -2.77778E-7 -0.3407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8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19489" cy="1325563"/>
          </a:xfrm>
        </p:spPr>
        <p:txBody>
          <a:bodyPr>
            <a:normAutofit/>
          </a:bodyPr>
          <a:lstStyle/>
          <a:p>
            <a:r>
              <a:rPr lang="es-MX" b="1" dirty="0" smtClean="0"/>
              <a:t>Mejorar las preguntas: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2500" b="1" spc="0" dirty="0" smtClean="0"/>
              <a:t>Identifique las preguntas cerradas y las preguntas abiertas</a:t>
            </a:r>
            <a:endParaRPr lang="es-MX" sz="2500" b="1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altLang="en-US" sz="2400" dirty="0" smtClean="0"/>
              <a:t>Definiciones: </a:t>
            </a:r>
            <a:endParaRPr lang="es-MX" altLang="en-US" sz="2400" b="1" dirty="0" smtClean="0"/>
          </a:p>
          <a:p>
            <a:pPr lvl="1">
              <a:lnSpc>
                <a:spcPct val="90000"/>
              </a:lnSpc>
            </a:pPr>
            <a:r>
              <a:rPr lang="es-MX" altLang="en-US" sz="2400" dirty="0" smtClean="0"/>
              <a:t>Las </a:t>
            </a:r>
            <a:r>
              <a:rPr lang="es-MX" altLang="en-US" sz="2400" b="1" dirty="0" smtClean="0"/>
              <a:t>preguntas cerradas </a:t>
            </a:r>
            <a:r>
              <a:rPr lang="es-MX" altLang="en-US" sz="2400" dirty="0" smtClean="0"/>
              <a:t>pueden contestarse con un “si” o “no” o con </a:t>
            </a:r>
            <a:r>
              <a:rPr lang="es-MX" altLang="en-US" sz="2400" b="1" dirty="0" smtClean="0"/>
              <a:t>una </a:t>
            </a:r>
            <a:r>
              <a:rPr lang="es-MX" altLang="en-US" sz="2400" dirty="0" smtClean="0"/>
              <a:t>palabra.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s-MX" altLang="en-US" sz="2400" dirty="0" smtClean="0"/>
              <a:t>Las </a:t>
            </a:r>
            <a:r>
              <a:rPr lang="es-MX" altLang="en-US" sz="2400" b="1" dirty="0" smtClean="0"/>
              <a:t>preguntas abiertas </a:t>
            </a:r>
            <a:r>
              <a:rPr lang="es-MX" altLang="en-US" sz="2400" dirty="0" smtClean="0"/>
              <a:t>requieren más </a:t>
            </a:r>
            <a:r>
              <a:rPr lang="es-MX" altLang="en-US" sz="2400" b="1" dirty="0" smtClean="0"/>
              <a:t>explicación</a:t>
            </a:r>
            <a:r>
              <a:rPr lang="es-MX" altLang="en-US" sz="2400" dirty="0" smtClean="0"/>
              <a:t>. </a:t>
            </a:r>
          </a:p>
          <a:p>
            <a:pPr marL="342900" lvl="1" indent="0">
              <a:lnSpc>
                <a:spcPct val="90000"/>
              </a:lnSpc>
              <a:spcBef>
                <a:spcPts val="1800"/>
              </a:spcBef>
              <a:buNone/>
            </a:pPr>
            <a:endParaRPr lang="es-MX" altLang="en-US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s-MX" dirty="0" smtClean="0"/>
              <a:t>Identifique sus preguntas como cerradas o abiertas </a:t>
            </a:r>
            <a:r>
              <a:rPr lang="es-MX" b="1" dirty="0" smtClean="0"/>
              <a:t>marcándolas con </a:t>
            </a:r>
            <a:r>
              <a:rPr lang="es-MX" dirty="0" smtClean="0"/>
              <a:t>una "</a:t>
            </a:r>
            <a:r>
              <a:rPr lang="es-MX" b="1" dirty="0" smtClean="0"/>
              <a:t>C</a:t>
            </a:r>
            <a:r>
              <a:rPr lang="es-MX" dirty="0" smtClean="0"/>
              <a:t>" (cerrada) o una “</a:t>
            </a:r>
            <a:r>
              <a:rPr lang="es-MX" b="1" dirty="0" smtClean="0"/>
              <a:t>A</a:t>
            </a:r>
            <a:r>
              <a:rPr lang="es-MX" dirty="0" smtClean="0"/>
              <a:t>” (abierta). </a:t>
            </a:r>
            <a:endParaRPr lang="es-MX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08" y="5427431"/>
            <a:ext cx="547944" cy="55023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5414" y="6254315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26170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Ventajas y Desventajas</a:t>
            </a:r>
            <a:endParaRPr lang="es-MX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7908" y="2709350"/>
            <a:ext cx="5888182" cy="764139"/>
            <a:chOff x="0" y="0"/>
            <a:chExt cx="5888182" cy="764139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1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Preguntas cerradas</a:t>
              </a:r>
              <a:endParaRPr lang="es-MX" sz="4100" b="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3473489"/>
            <a:ext cx="2944090" cy="1604693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Ventajas</a:t>
              </a: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3473489"/>
            <a:ext cx="2944090" cy="1604693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5078182"/>
            <a:ext cx="5888182" cy="178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5" y="5272368"/>
            <a:ext cx="653016" cy="6974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ounded Rectangle 21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6537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20109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0916"/>
            <a:ext cx="7886700" cy="427496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s-MX" sz="2400" dirty="0" smtClean="0">
              <a:solidFill>
                <a:srgbClr val="FF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/>
              <a:t>Algunos asuntos antes de empezar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/>
              <a:t>Sobre la Estrategia de la Pregunta Correcta para Desarrollar Alianzas  entre la Escuela y las Familias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xperiencia en la Técnica de Formulación de Preguntas (QFT siglas en inglés)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qué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unciona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Técnica?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Aplicando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 Técnica 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QFT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Observaciones Finales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Preguntas y Respuestas</a:t>
            </a:r>
          </a:p>
          <a:p>
            <a:pPr marL="0" indent="0" fontAlgn="base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Información General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37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Ventajas y Desventajas</a:t>
            </a:r>
            <a:endParaRPr lang="es-MX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7908" y="2709350"/>
            <a:ext cx="5888182" cy="764139"/>
            <a:chOff x="0" y="0"/>
            <a:chExt cx="5888182" cy="764139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Preguntas cerradas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3473489"/>
            <a:ext cx="2944090" cy="1604693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3473489"/>
            <a:ext cx="2944090" cy="1604693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Desventajas </a:t>
              </a: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5078182"/>
            <a:ext cx="5888182" cy="178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5" y="5272368"/>
            <a:ext cx="653016" cy="6974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ounded Rectangle 21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2447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29823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Ventajas y Desventajas</a:t>
            </a:r>
            <a:endParaRPr lang="es-MX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7908" y="1690689"/>
            <a:ext cx="5888182" cy="2075851"/>
            <a:chOff x="0" y="-119306"/>
            <a:chExt cx="5888182" cy="1018661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-119306"/>
              <a:ext cx="5888182" cy="101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1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Preguntas abiertas</a:t>
              </a:r>
              <a:endParaRPr lang="es-MX" sz="2000" b="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3473489"/>
            <a:ext cx="2944090" cy="1604693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Ventajas</a:t>
              </a: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3473489"/>
            <a:ext cx="2944090" cy="1604693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5078182"/>
            <a:ext cx="5888182" cy="178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9" y="5256481"/>
            <a:ext cx="653016" cy="6974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ounded Rectangle 21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9736" y="6254315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23424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Ventajas y Desventajas</a:t>
            </a:r>
            <a:endParaRPr lang="es-MX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7906" y="1690689"/>
            <a:ext cx="5888183" cy="2097931"/>
            <a:chOff x="0" y="-603980"/>
            <a:chExt cx="5888182" cy="1601771"/>
          </a:xfrm>
        </p:grpSpPr>
        <p:sp>
          <p:nvSpPr>
            <p:cNvPr id="18" name="Rectangle 17"/>
            <p:cNvSpPr/>
            <p:nvPr/>
          </p:nvSpPr>
          <p:spPr>
            <a:xfrm>
              <a:off x="0" y="-423730"/>
              <a:ext cx="5888182" cy="11878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-603980"/>
              <a:ext cx="5888182" cy="1601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1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Preguntas abiertas</a:t>
              </a:r>
              <a:endParaRPr lang="es-MX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3473489"/>
            <a:ext cx="2944090" cy="1604693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3473489"/>
            <a:ext cx="2944090" cy="1604693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Desventajas </a:t>
              </a:r>
              <a:endParaRPr lang="es-MX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5078182"/>
            <a:ext cx="5888182" cy="178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9" y="5256481"/>
            <a:ext cx="653016" cy="6974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ounded Rectangle 21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4083" y="6254315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119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1789510" y="2568179"/>
            <a:ext cx="4800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alt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Trabaje con las preguntas cerradas y las preguntas abiertas</a:t>
            </a:r>
            <a:endParaRPr lang="es-MX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altLang="en-US" sz="2400" dirty="0" smtClean="0">
                <a:solidFill>
                  <a:srgbClr val="000000"/>
                </a:solidFill>
              </a:rPr>
              <a:t>Cambie una pregunta cerrada a una pregunta abierta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n-US" sz="2400" dirty="0" smtClean="0">
              <a:solidFill>
                <a:srgbClr val="000000"/>
              </a:solidFill>
            </a:endParaRPr>
          </a:p>
          <a:p>
            <a:r>
              <a:rPr lang="es-MX" altLang="en-US" sz="2400" dirty="0" smtClean="0">
                <a:solidFill>
                  <a:srgbClr val="000000"/>
                </a:solidFill>
              </a:rPr>
              <a:t>Cambie una pregunta abierta a una pregunta cerrada</a:t>
            </a:r>
          </a:p>
          <a:p>
            <a:endParaRPr lang="es-MX" altLang="en-US" sz="2000" dirty="0" smtClean="0">
              <a:solidFill>
                <a:srgbClr val="000000"/>
              </a:solidFill>
            </a:endParaRPr>
          </a:p>
          <a:p>
            <a:endParaRPr lang="es-MX" alt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alt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alt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MX" altLang="en-US" sz="2400" dirty="0" smtClean="0">
                <a:solidFill>
                  <a:srgbClr val="000000"/>
                </a:solidFill>
              </a:rPr>
              <a:t>Agregue las nuevas preguntas al final de su lista de preguntas. </a:t>
            </a:r>
            <a:endParaRPr lang="es-MX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247" y="2579661"/>
            <a:ext cx="186094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Cerrada </a:t>
            </a:r>
            <a:endParaRPr lang="es-MX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07645" y="2830882"/>
            <a:ext cx="1454944" cy="1309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67375" y="2587996"/>
            <a:ext cx="135731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Abierta</a:t>
            </a:r>
            <a:endParaRPr lang="es-MX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741" y="4193511"/>
            <a:ext cx="186094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Cerrada</a:t>
            </a:r>
            <a:endParaRPr lang="es-MX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45683" y="4499811"/>
            <a:ext cx="1483517" cy="207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5247" y="4219704"/>
            <a:ext cx="135731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Abierta</a:t>
            </a:r>
            <a:endParaRPr lang="es-MX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1" y="5451137"/>
            <a:ext cx="547944" cy="55023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ounded Rectangle 17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8592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2703" y="6254315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1870511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9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Priorizar las Preguntas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altLang="en-US" sz="2400" b="1" dirty="0" smtClean="0"/>
              <a:t>Revise su lista de preguntas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</a:pPr>
            <a:r>
              <a:rPr lang="es-MX" altLang="en-US" sz="2400" dirty="0" smtClean="0"/>
              <a:t> Elija las tres preguntas más importantes para usted.</a:t>
            </a:r>
          </a:p>
          <a:p>
            <a:pPr marL="0" indent="0">
              <a:spcBef>
                <a:spcPts val="800"/>
              </a:spcBef>
            </a:pPr>
            <a:r>
              <a:rPr lang="es-MX" altLang="en-US" sz="2400" dirty="0" smtClean="0"/>
              <a:t> Mantenga en mente el foco: </a:t>
            </a:r>
            <a:r>
              <a:rPr lang="es-MX" sz="2400" i="1" dirty="0">
                <a:solidFill>
                  <a:srgbClr val="000000"/>
                </a:solidFill>
                <a:ea typeface="Rockwell" charset="0"/>
              </a:rPr>
              <a:t>Su hijo ha sido referido para una </a:t>
            </a:r>
            <a:r>
              <a:rPr lang="es-MX" sz="2400" i="1" dirty="0" smtClean="0">
                <a:solidFill>
                  <a:srgbClr val="000000"/>
                </a:solidFill>
                <a:ea typeface="Rockwell" charset="0"/>
              </a:rPr>
              <a:t>evaluación.</a:t>
            </a:r>
            <a:endParaRPr lang="es-MX" altLang="en-US" sz="24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6123" y="3908321"/>
            <a:ext cx="7971754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Después de priorizar, considere…</a:t>
            </a:r>
          </a:p>
          <a:p>
            <a:pPr lvl="0" defTabSz="68580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Arial"/>
              <a:buChar char="•"/>
            </a:pPr>
            <a:r>
              <a:rPr lang="es-MX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¿Por qué eligió esas tres preguntas? </a:t>
            </a:r>
          </a:p>
          <a:p>
            <a:pPr lvl="0" defTabSz="68580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Arial"/>
              <a:buChar char="•"/>
            </a:pPr>
            <a:r>
              <a:rPr lang="es-MX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¿Dónde están sus preguntas de prioridad en la secuencia de</a:t>
            </a:r>
          </a:p>
          <a:p>
            <a:pPr lvl="0" defTabSz="68580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su lista completa de preguntas?</a:t>
            </a:r>
            <a:endParaRPr lang="es-MX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1" y="5451137"/>
            <a:ext cx="547944" cy="5502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ounded Rectangle 6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8592" y="6285548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0835" y="6270971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4047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05" y="364240"/>
            <a:ext cx="8229600" cy="1188720"/>
          </a:xfrm>
        </p:spPr>
        <p:txBody>
          <a:bodyPr>
            <a:noAutofit/>
          </a:bodyPr>
          <a:lstStyle/>
          <a:p>
            <a:r>
              <a:rPr lang="es-MX" dirty="0" smtClean="0"/>
              <a:t>Plan de Acción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12" y="1970802"/>
            <a:ext cx="8342193" cy="3439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smtClean="0"/>
              <a:t>Siguientes pasos:</a:t>
            </a:r>
          </a:p>
          <a:p>
            <a:pPr marL="0" indent="0">
              <a:buNone/>
            </a:pPr>
            <a:endParaRPr lang="es-MX" sz="3200" dirty="0" smtClean="0"/>
          </a:p>
          <a:p>
            <a:pPr>
              <a:buClrTx/>
              <a:buSzPct val="100000"/>
            </a:pPr>
            <a:r>
              <a:rPr lang="es-MX" sz="3200" dirty="0" smtClean="0"/>
              <a:t>   ¿Qué información necesita?</a:t>
            </a:r>
          </a:p>
          <a:p>
            <a:pPr marL="0" indent="0">
              <a:buClrTx/>
              <a:buSzPct val="100000"/>
              <a:buNone/>
            </a:pPr>
            <a:endParaRPr lang="es-MX" sz="3200" dirty="0" smtClean="0"/>
          </a:p>
          <a:p>
            <a:pPr>
              <a:buClrTx/>
              <a:buSzPct val="100000"/>
            </a:pPr>
            <a:r>
              <a:rPr lang="es-MX" sz="3200" dirty="0" smtClean="0"/>
              <a:t>    ¿Cuáles son algunas cosas específicas que hará para obtener la información?</a:t>
            </a:r>
            <a:endParaRPr lang="es-MX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ounded Rectangle 7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862068" y="627306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699" y="627374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092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1" y="5451137"/>
            <a:ext cx="547944" cy="5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a typeface="Segoe UI" pitchFamily="34" charset="0"/>
              </a:rPr>
              <a:t>Comparta su Trabajo </a:t>
            </a:r>
            <a:endParaRPr lang="es-MX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49" y="1618444"/>
            <a:ext cx="83709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>
                <a:solidFill>
                  <a:schemeClr val="tx2"/>
                </a:solidFill>
              </a:rPr>
              <a:t>Favor de compartir:</a:t>
            </a:r>
            <a:endParaRPr lang="es-MX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2800" dirty="0" smtClean="0"/>
              <a:t>Sus tres preguntas más importantes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2800" dirty="0" smtClean="0"/>
              <a:t>Su plan de acción</a:t>
            </a:r>
          </a:p>
          <a:p>
            <a:endParaRPr lang="es-MX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725130" y="6359793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ounded Rectangle 13"/>
          <p:cNvSpPr/>
          <p:nvPr/>
        </p:nvSpPr>
        <p:spPr>
          <a:xfrm>
            <a:off x="725130" y="6359793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862068" y="6322899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585" y="6330952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6513" y="6323579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92" y="5272368"/>
            <a:ext cx="653016" cy="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1063"/>
            <a:ext cx="7886700" cy="1325563"/>
          </a:xfrm>
        </p:spPr>
        <p:txBody>
          <a:bodyPr>
            <a:noAutofit/>
          </a:bodyPr>
          <a:lstStyle/>
          <a:p>
            <a:pPr marL="0" indent="0"/>
            <a:r>
              <a:rPr lang="es-MX" b="1" dirty="0" smtClean="0"/>
              <a:t>Reflexionar: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3919"/>
            <a:ext cx="7886700" cy="4351338"/>
          </a:xfrm>
        </p:spPr>
        <p:txBody>
          <a:bodyPr>
            <a:normAutofit/>
          </a:bodyPr>
          <a:lstStyle/>
          <a:p>
            <a:r>
              <a:rPr lang="es-MX" sz="2800" dirty="0" smtClean="0"/>
              <a:t>¿Qué aprendió?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¿Cómo puede utilizarlo?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¿Qué importancia tiene para asociarse con la escuela de su hijo?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03" y="732023"/>
            <a:ext cx="653016" cy="6974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0" y="2709436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2709436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1051338" y="2672542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Tiempo: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3969" y="2673222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468" y="2673222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430070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ounded Rectangle 10"/>
          <p:cNvSpPr/>
          <p:nvPr/>
        </p:nvSpPr>
        <p:spPr>
          <a:xfrm>
            <a:off x="914400" y="430070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1051338" y="426380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3969" y="4264486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468" y="426448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6102295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6113174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TextBox 16"/>
          <p:cNvSpPr txBox="1"/>
          <p:nvPr/>
        </p:nvSpPr>
        <p:spPr>
          <a:xfrm>
            <a:off x="1051338" y="6076287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3969" y="6066081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7468" y="6066081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</a:p>
        </p:txBody>
      </p:sp>
    </p:spTree>
    <p:extLst>
      <p:ext uri="{BB962C8B-B14F-4D97-AF65-F5344CB8AC3E}">
        <p14:creationId xmlns:p14="http://schemas.microsoft.com/office/powerpoint/2010/main" val="6193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6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0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5" grpId="1" uiExpand="1" animBg="1"/>
      <p:bldP spid="6" grpId="0" uiExpand="1" animBg="1"/>
      <p:bldP spid="6" grpId="1" uiExpand="1" animBg="1"/>
      <p:bldP spid="7" grpId="0" uiExpand="1"/>
      <p:bldP spid="7" grpId="1" uiExpand="1"/>
      <p:bldP spid="7" grpId="2" uiExpand="1"/>
      <p:bldP spid="8" grpId="0" uiExpand="1"/>
      <p:bldP spid="8" grpId="1" uiExpand="1"/>
      <p:bldP spid="8" grpId="2" uiExpand="1"/>
      <p:bldP spid="9" grpId="0" uiExpand="1"/>
      <p:bldP spid="9" grpId="1" uiExpand="1"/>
      <p:bldP spid="9" grpId="2" uiExpan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Reflexión de los padres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22845" cy="3359986"/>
          </a:xfrm>
        </p:spPr>
        <p:txBody>
          <a:bodyPr>
            <a:normAutofit fontScale="92500" lnSpcReduction="20000"/>
          </a:bodyPr>
          <a:lstStyle/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s-MX" sz="2600" dirty="0" smtClean="0"/>
              <a:t>Hacer las preguntas correctas para estar seguro de que entiendo los estándares que se esperan de mi hijo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s-MX" sz="2600" dirty="0" smtClean="0"/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s-MX" sz="2600" dirty="0" smtClean="0"/>
              <a:t>Comunicarme mejor con los maestros de mi hijo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s-MX" sz="2600" dirty="0" smtClean="0"/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s-MX" sz="2600" dirty="0" smtClean="0"/>
              <a:t>Tener un plan de acción para la educación de mi hijo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s-MX" sz="2600" dirty="0" smtClean="0"/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s-MX" sz="2600" dirty="0" smtClean="0"/>
              <a:t>Monitorizar la educación de mi hijo más de cerca y hacer preguntas para obtener respuestas</a:t>
            </a: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402772" y="5148942"/>
            <a:ext cx="799011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Como resultado de este taller, planeo: Hacer lo necesario para obtener la información que necesito.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75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ideo</a:t>
            </a:r>
            <a:endParaRPr lang="en-US" dirty="0"/>
          </a:p>
        </p:txBody>
      </p:sp>
      <p:pic>
        <p:nvPicPr>
          <p:cNvPr id="6" name="aaUMHshUTbk"/>
          <p:cNvPicPr>
            <a:picLocks noGrp="1" noRot="1" noChangeAspect="1"/>
          </p:cNvPicPr>
          <p:nvPr>
            <p:ph idx="1"/>
            <a:videoFile r:link="rId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889" y="1690689"/>
            <a:ext cx="8466221" cy="4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 Gratis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Right Question Institute (Instituto de la Pregunta Correcta) ofrece muchos de nuestros materiales bajo una licencia de Creative Commons (licensia de bienes comunes creativos) y le animamos a usar y/o compartir este recurso.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/>
              <a:t>Por favor refiérase al Right Question Institute </a:t>
            </a:r>
            <a:r>
              <a:rPr lang="es-MX" dirty="0" smtClean="0"/>
              <a:t>como la fuente de cualquier material que utilice. </a:t>
            </a:r>
          </a:p>
          <a:p>
            <a:pPr marL="0" indent="0">
              <a:buNone/>
            </a:pPr>
            <a:r>
              <a:rPr lang="es-MX" dirty="0" smtClean="0"/>
              <a:t> </a:t>
            </a:r>
          </a:p>
          <a:p>
            <a:pPr marL="0" indent="0">
              <a:buNone/>
            </a:pPr>
            <a:r>
              <a:rPr lang="es-MX" dirty="0" smtClean="0"/>
              <a:t>Fuente: www.rightquestion.org</a:t>
            </a:r>
          </a:p>
          <a:p>
            <a:pPr marL="0" indent="0">
              <a:buNone/>
            </a:pPr>
            <a:r>
              <a:rPr lang="es-MX" dirty="0" smtClean="0"/>
              <a:t> 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281516" y="2133600"/>
            <a:ext cx="2286000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539190" y="4933335"/>
            <a:ext cx="8229600" cy="1189038"/>
          </a:xfrm>
        </p:spPr>
        <p:txBody>
          <a:bodyPr/>
          <a:lstStyle/>
          <a:p>
            <a:pPr algn="ctr"/>
            <a:r>
              <a:rPr lang="es-MX" sz="4000" dirty="0">
                <a:ea typeface="MS PGothic" charset="0"/>
              </a:rPr>
              <a:t>¿Por </a:t>
            </a:r>
            <a:r>
              <a:rPr lang="es-MX" sz="4000" dirty="0" smtClean="0">
                <a:ea typeface="MS PGothic" charset="0"/>
              </a:rPr>
              <a:t>qué funciona?</a:t>
            </a:r>
            <a:endParaRPr lang="es-MX" sz="4000" dirty="0">
              <a:ea typeface="MS PGothic" charset="0"/>
            </a:endParaRP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-42" r="884"/>
          <a:stretch/>
        </p:blipFill>
        <p:spPr>
          <a:xfrm>
            <a:off x="3015690" y="1892588"/>
            <a:ext cx="3276600" cy="2743200"/>
          </a:xfrm>
        </p:spPr>
      </p:pic>
      <p:sp>
        <p:nvSpPr>
          <p:cNvPr id="2" name="TextBox 1"/>
          <p:cNvSpPr txBox="1"/>
          <p:nvPr/>
        </p:nvSpPr>
        <p:spPr>
          <a:xfrm>
            <a:off x="279830" y="685800"/>
            <a:ext cx="86917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Técnica de Formulación de Preguntas (QFT) </a:t>
            </a:r>
            <a:endParaRPr lang="es-MX" sz="3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47732"/>
            <a:ext cx="7556500" cy="909923"/>
          </a:xfrm>
        </p:spPr>
        <p:txBody>
          <a:bodyPr>
            <a:normAutofit/>
          </a:bodyPr>
          <a:lstStyle/>
          <a:p>
            <a:r>
              <a:rPr lang="es-MX" sz="3200" dirty="0" smtClean="0"/>
              <a:t>El QFT, en una página…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788131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800" dirty="0" smtClean="0"/>
              <a:t>El Foco de la pregunta</a:t>
            </a:r>
            <a:endParaRPr lang="es-MX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800" dirty="0" smtClean="0"/>
              <a:t>Produzca sus preguntas</a:t>
            </a:r>
            <a:endParaRPr lang="es-MX" sz="2800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 smtClean="0"/>
              <a:t>Sigue las reglas</a:t>
            </a:r>
            <a:endParaRPr lang="es-MX" sz="2000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 smtClean="0"/>
              <a:t>Numere sus preguntas</a:t>
            </a:r>
            <a:endParaRPr lang="es-MX" sz="20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s-MX" sz="2800" dirty="0" smtClean="0"/>
              <a:t>Mejore sus preguntas</a:t>
            </a:r>
            <a:endParaRPr lang="es-MX" sz="2800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 smtClean="0"/>
              <a:t>Marque las preguntas como cerradas o abiertas</a:t>
            </a:r>
            <a:endParaRPr lang="es-MX" sz="2000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tx1"/>
                </a:solidFill>
              </a:rPr>
              <a:t>Cambie las peguntas de un tipo al otro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MX" sz="2800" dirty="0" smtClean="0">
                <a:solidFill>
                  <a:schemeClr val="tx1"/>
                </a:solidFill>
              </a:rPr>
              <a:t>Priorice su</a:t>
            </a:r>
            <a:r>
              <a:rPr lang="es-MX" sz="2800" dirty="0" smtClean="0"/>
              <a:t>s preguntas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s-MX" sz="2800" dirty="0" smtClean="0"/>
              <a:t>Comparta y discuta los próximos pasos</a:t>
            </a:r>
            <a:endParaRPr lang="es-MX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s-MX" sz="2800" dirty="0" smtClean="0">
                <a:solidFill>
                  <a:schemeClr val="tx1"/>
                </a:solidFill>
              </a:rPr>
              <a:t>Reflexione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3" y="671153"/>
            <a:ext cx="3186545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Haga todas las preguntas que pueda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No se detenga para tratar de discutir, contestar o juzgar las preguntas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Escriba cada pregunta exactamente como se le viene a la mente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Cambie cualquier pensamiento o declaración a preguntas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19462" y="2856975"/>
            <a:ext cx="19894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6605" y="4799767"/>
            <a:ext cx="2657395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Cerradas: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Se responde con “si”, “no,” o una palabra</a:t>
            </a:r>
          </a:p>
          <a:p>
            <a:endParaRPr lang="es-MX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Abiertas: 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Requiere de una explicación mas larga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12444" y="4171112"/>
            <a:ext cx="981082" cy="489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0" y="2281500"/>
            <a:ext cx="5394130" cy="2925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Oportunidades de Integración</a:t>
            </a:r>
            <a:r>
              <a:rPr lang="es-MX" b="1" dirty="0" smtClean="0"/>
              <a:t>…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111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3105835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Desarrollo de Alianzas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59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56565"/>
            <a:ext cx="7886700" cy="714751"/>
          </a:xfrm>
        </p:spPr>
        <p:txBody>
          <a:bodyPr>
            <a:noAutofit/>
          </a:bodyPr>
          <a:lstStyle/>
          <a:p>
            <a:r>
              <a:rPr lang="es-MX" sz="3600" b="1" dirty="0" smtClean="0"/>
              <a:t>Unas </a:t>
            </a:r>
            <a:r>
              <a:rPr lang="es-MX" sz="3600" b="1" dirty="0"/>
              <a:t>p</a:t>
            </a:r>
            <a:r>
              <a:rPr lang="es-MX" sz="3600" b="1" dirty="0" smtClean="0"/>
              <a:t>alabras para cerrar</a:t>
            </a:r>
            <a:endParaRPr lang="es-MX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802438" y="1028700"/>
            <a:ext cx="2057400" cy="15293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s-MX" sz="135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64033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s-MX" sz="135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949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37648" y="1940523"/>
            <a:ext cx="822960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4800" b="1" dirty="0" err="1" smtClean="0">
                <a:solidFill>
                  <a:schemeClr val="bg1"/>
                </a:solidFill>
                <a:ea typeface="MS PGothic" charset="0"/>
              </a:rPr>
              <a:t>Democracy</a:t>
            </a:r>
            <a:endParaRPr lang="es-MX" sz="4800" b="1" dirty="0">
              <a:solidFill>
                <a:schemeClr val="bg1"/>
              </a:solidFill>
              <a:ea typeface="MS PGothic" charset="0"/>
            </a:endParaRPr>
          </a:p>
        </p:txBody>
      </p:sp>
      <p:pic>
        <p:nvPicPr>
          <p:cNvPr id="4813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4" y="451121"/>
            <a:ext cx="8037512" cy="5105400"/>
          </a:xfrm>
        </p:spPr>
      </p:pic>
      <p:sp>
        <p:nvSpPr>
          <p:cNvPr id="48131" name="TextBox 8"/>
          <p:cNvSpPr txBox="1">
            <a:spLocks noChangeArrowheads="1"/>
          </p:cNvSpPr>
          <p:nvPr/>
        </p:nvSpPr>
        <p:spPr bwMode="auto">
          <a:xfrm>
            <a:off x="537644" y="98200"/>
            <a:ext cx="5982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Vea el Capitulo 6 </a:t>
            </a:r>
            <a:r>
              <a:rPr lang="es-MX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soblre</a:t>
            </a:r>
            <a:r>
              <a:rPr lang="es-MX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Septima</a:t>
            </a:r>
            <a:r>
              <a:rPr lang="es-MX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Clark en </a:t>
            </a:r>
            <a:r>
              <a:rPr lang="es-MX" sz="1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es-MX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Road: </a:t>
            </a:r>
            <a:r>
              <a:rPr lang="es-MX" sz="1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es-MX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s-MX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MX" sz="1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African</a:t>
            </a:r>
            <a:r>
              <a:rPr lang="es-MX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Americans</a:t>
            </a:r>
            <a:r>
              <a:rPr lang="es-MX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(Peterson, 1996).</a:t>
            </a:r>
            <a:endParaRPr lang="es-MX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443" y="5657671"/>
            <a:ext cx="7477914" cy="120032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“Necesitamos que se nos enseñe a estudiar más que a creer, a preguntar más que a afirmar.”</a:t>
            </a:r>
          </a:p>
          <a:p>
            <a:pPr algn="ctr" eaLnBrk="1" hangingPunct="1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MX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Septima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 Clark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8131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Completar la evaluación</a:t>
            </a:r>
            <a:endParaRPr lang="es-MX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0072" y="324217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forms.gle/VhZLXY2upy6v6teFA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24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Próximos programas de </a:t>
            </a:r>
            <a:r>
              <a:rPr lang="es-MX" dirty="0" err="1" smtClean="0"/>
              <a:t>Webinar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260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Serie de Webinar: </a:t>
            </a: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Construyendo Asociaciones Escolares-Familiares Más Fuertes </a:t>
            </a:r>
          </a:p>
          <a:p>
            <a:pPr marL="0" indent="0">
              <a:buNone/>
            </a:pPr>
            <a:r>
              <a:rPr lang="es-MX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Presentadoras: </a:t>
            </a:r>
            <a:r>
              <a:rPr 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Luz Santana &amp; Siyi Chu </a:t>
            </a:r>
          </a:p>
          <a:p>
            <a:r>
              <a:rPr lang="es-MX" sz="2600" b="1" dirty="0" smtClean="0">
                <a:solidFill>
                  <a:srgbClr val="FF0000"/>
                </a:solidFill>
              </a:rPr>
              <a:t>El Modelo de Apoyar, </a:t>
            </a:r>
            <a:r>
              <a:rPr lang="es-MX" sz="2600" b="1" dirty="0" err="1" smtClean="0">
                <a:solidFill>
                  <a:srgbClr val="FF0000"/>
                </a:solidFill>
              </a:rPr>
              <a:t>Monitorar</a:t>
            </a:r>
            <a:r>
              <a:rPr lang="es-MX" sz="2600" b="1" dirty="0" smtClean="0">
                <a:solidFill>
                  <a:srgbClr val="FF0000"/>
                </a:solidFill>
              </a:rPr>
              <a:t> y Abogar</a:t>
            </a:r>
          </a:p>
          <a:p>
            <a:pPr lvl="1"/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inglés: lunes, el 29 de abril, 4:00-5:00 pm</a:t>
            </a:r>
          </a:p>
          <a:p>
            <a:pPr lvl="1"/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español: martes, el 7 de mayo, 4:00-5:00 pm</a:t>
            </a:r>
          </a:p>
          <a:p>
            <a:pPr lvl="1"/>
            <a:r>
              <a:rPr lang="es-MX" sz="2200" dirty="0" smtClean="0"/>
              <a:t>Regístrese ahora!</a:t>
            </a:r>
          </a:p>
          <a:p>
            <a:pPr marL="57150" indent="0">
              <a:buNone/>
            </a:pPr>
            <a:endParaRPr lang="es-MX" sz="2800" dirty="0" smtClean="0"/>
          </a:p>
          <a:p>
            <a:pPr marL="57150" indent="0">
              <a:buNone/>
            </a:pP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más información: </a:t>
            </a:r>
            <a:r>
              <a:rPr lang="es-MX" sz="2800" dirty="0" smtClean="0">
                <a:hlinkClick r:id="rId3"/>
              </a:rPr>
              <a:t>https://www.texasparent.org/webinar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789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40727" y="1914525"/>
            <a:ext cx="7998802" cy="3170324"/>
          </a:xfrm>
        </p:spPr>
        <p:txBody>
          <a:bodyPr>
            <a:noAutofit/>
          </a:bodyPr>
          <a:lstStyle/>
          <a:p>
            <a:pPr lvl="0"/>
            <a:r>
              <a:rPr lang="es-MX" dirty="0" smtClean="0">
                <a:solidFill>
                  <a:schemeClr val="tx1"/>
                </a:solidFill>
              </a:rPr>
              <a:t>Muchas gracias.</a:t>
            </a:r>
            <a:r>
              <a:rPr lang="es-MX" dirty="0" smtClean="0">
                <a:solidFill>
                  <a:schemeClr val="tx2"/>
                </a:solidFill>
              </a:rPr>
              <a:t/>
            </a:r>
            <a:br>
              <a:rPr lang="es-MX" dirty="0" smtClean="0">
                <a:solidFill>
                  <a:schemeClr val="tx2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Ahora, tiempo para sus preguntas.</a:t>
            </a:r>
            <a:r>
              <a:rPr lang="es-MX" sz="1200" dirty="0" smtClean="0">
                <a:solidFill>
                  <a:schemeClr val="tx1"/>
                </a:solidFill>
              </a:rPr>
              <a:t/>
            </a:r>
            <a:br>
              <a:rPr lang="es-MX" sz="1200" dirty="0" smtClean="0">
                <a:solidFill>
                  <a:schemeClr val="tx1"/>
                </a:solidFill>
              </a:rPr>
            </a:br>
            <a:r>
              <a:rPr lang="es-MX" sz="1200" dirty="0" smtClean="0">
                <a:solidFill>
                  <a:schemeClr val="tx1"/>
                </a:solidFill>
              </a:rPr>
              <a:t/>
            </a:r>
            <a:br>
              <a:rPr lang="es-MX" sz="1200" dirty="0" smtClean="0">
                <a:solidFill>
                  <a:schemeClr val="tx1"/>
                </a:solidFill>
              </a:rPr>
            </a:br>
            <a:r>
              <a:rPr lang="es-MX" sz="1500" b="0" dirty="0" smtClean="0">
                <a:solidFill>
                  <a:schemeClr val="tx1"/>
                </a:solidFill>
              </a:rPr>
              <a:t>Estamos ansiosos por conectar con usted y explorar cómo podemos apoyar su trabajo:</a:t>
            </a:r>
            <a:r>
              <a:rPr lang="es-MX" sz="1500" dirty="0" smtClean="0">
                <a:solidFill>
                  <a:schemeClr val="tx1"/>
                </a:solidFill>
              </a:rPr>
              <a:t/>
            </a:r>
            <a:br>
              <a:rPr lang="es-MX" sz="1500" dirty="0" smtClean="0">
                <a:solidFill>
                  <a:schemeClr val="tx1"/>
                </a:solidFill>
              </a:rPr>
            </a:br>
            <a:r>
              <a:rPr lang="es-MX" sz="1500" dirty="0" smtClean="0">
                <a:solidFill>
                  <a:schemeClr val="tx1"/>
                </a:solidFill>
                <a:hlinkClick r:id="rId3"/>
              </a:rPr>
              <a:t>Siyi.Chu@rightquestion.org</a:t>
            </a:r>
            <a:r>
              <a:rPr lang="es-MX" sz="1500" dirty="0" smtClean="0">
                <a:solidFill>
                  <a:schemeClr val="tx1"/>
                </a:solidFill>
              </a:rPr>
              <a:t/>
            </a:r>
            <a:br>
              <a:rPr lang="es-MX" sz="1500" dirty="0" smtClean="0">
                <a:solidFill>
                  <a:schemeClr val="tx1"/>
                </a:solidFill>
              </a:rPr>
            </a:br>
            <a:r>
              <a:rPr lang="es-MX" sz="1500" dirty="0" smtClean="0">
                <a:solidFill>
                  <a:schemeClr val="tx1"/>
                </a:solidFill>
                <a:hlinkClick r:id="rId4"/>
              </a:rPr>
              <a:t>Luz@rightquestion.org</a:t>
            </a:r>
            <a:r>
              <a:rPr lang="es-MX" sz="1500" dirty="0" smtClean="0">
                <a:solidFill>
                  <a:schemeClr val="tx1"/>
                </a:solidFill>
              </a:rPr>
              <a:t/>
            </a:r>
            <a:br>
              <a:rPr lang="es-MX" sz="1500" dirty="0" smtClean="0">
                <a:solidFill>
                  <a:schemeClr val="tx1"/>
                </a:solidFill>
              </a:rPr>
            </a:br>
            <a:r>
              <a:rPr lang="es-MX" sz="1500" b="0" dirty="0" smtClean="0">
                <a:solidFill>
                  <a:schemeClr val="tx1"/>
                </a:solidFill>
              </a:rPr>
              <a:t/>
            </a:r>
            <a:br>
              <a:rPr lang="es-MX" sz="1500" b="0" dirty="0" smtClean="0">
                <a:solidFill>
                  <a:schemeClr val="tx1"/>
                </a:solidFill>
              </a:rPr>
            </a:br>
            <a:r>
              <a:rPr lang="es-MX" sz="1500" b="0" dirty="0" smtClean="0">
                <a:solidFill>
                  <a:schemeClr val="tx1"/>
                </a:solidFill>
              </a:rPr>
              <a:t>Regístrese para tener acceso a recursos gratis en: </a:t>
            </a:r>
            <a:r>
              <a:rPr lang="es-MX" sz="1500" b="0" dirty="0" smtClean="0">
                <a:solidFill>
                  <a:schemeClr val="tx1"/>
                </a:solidFill>
                <a:hlinkClick r:id="rId5"/>
              </a:rPr>
              <a:t>www.rightquestion.org</a:t>
            </a:r>
            <a:r>
              <a:rPr lang="es-MX" sz="1500" b="0" dirty="0" smtClean="0">
                <a:solidFill>
                  <a:schemeClr val="tx1"/>
                </a:solidFill>
              </a:rPr>
              <a:t> </a:t>
            </a:r>
            <a:r>
              <a:rPr lang="es-MX" sz="1500" dirty="0" smtClean="0">
                <a:solidFill>
                  <a:schemeClr val="tx1"/>
                </a:solidFill>
              </a:rPr>
              <a:t/>
            </a:r>
            <a:br>
              <a:rPr lang="es-MX" sz="1500" dirty="0" smtClean="0">
                <a:solidFill>
                  <a:schemeClr val="tx1"/>
                </a:solidFill>
              </a:rPr>
            </a:br>
            <a:r>
              <a:rPr lang="es-MX" sz="1500" dirty="0" smtClean="0">
                <a:solidFill>
                  <a:schemeClr val="tx1"/>
                </a:solidFill>
              </a:rPr>
              <a:t/>
            </a:r>
            <a:br>
              <a:rPr lang="es-MX" sz="1500" dirty="0" smtClean="0">
                <a:solidFill>
                  <a:schemeClr val="tx1"/>
                </a:solidFill>
              </a:rPr>
            </a:br>
            <a:endParaRPr lang="es-MX" sz="1500" dirty="0">
              <a:solidFill>
                <a:schemeClr val="tx1"/>
              </a:solidFill>
              <a:latin typeface="Rockwel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22" y="5084849"/>
            <a:ext cx="653016" cy="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 webinar </a:t>
            </a:r>
            <a:r>
              <a:rPr lang="es-MX" dirty="0"/>
              <a:t>i</a:t>
            </a:r>
            <a:r>
              <a:rPr lang="es-MX" dirty="0" smtClean="0"/>
              <a:t>nteractivo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3" y="2280774"/>
            <a:ext cx="2028679" cy="203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86" y="2420630"/>
            <a:ext cx="1980169" cy="211479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5130" y="6309960"/>
            <a:ext cx="7785342" cy="3892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2068" y="6242969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699" y="6248424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637" y="6273746"/>
            <a:ext cx="301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¡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acabó el tiempo!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>
          <a:xfrm>
            <a:off x="862068" y="4752919"/>
            <a:ext cx="7530108" cy="12018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9649" y="5267378"/>
            <a:ext cx="763993" cy="86500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¡Veamos quién está aquí!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b="1" dirty="0" smtClean="0">
                <a:solidFill>
                  <a:schemeClr val="tx2"/>
                </a:solidFill>
              </a:rPr>
              <a:t>Por favor comparta en el cuadro de Chat:</a:t>
            </a:r>
          </a:p>
          <a:p>
            <a:endParaRPr lang="es-MX" sz="2400" dirty="0" smtClean="0"/>
          </a:p>
          <a:p>
            <a:r>
              <a:rPr lang="es-MX" sz="2400" dirty="0" smtClean="0"/>
              <a:t>Su nombre</a:t>
            </a:r>
          </a:p>
          <a:p>
            <a:endParaRPr lang="es-MX" sz="2400" dirty="0" smtClean="0"/>
          </a:p>
          <a:p>
            <a:r>
              <a:rPr lang="es-MX" sz="2400" dirty="0" smtClean="0"/>
              <a:t>La región de dónde viene</a:t>
            </a:r>
          </a:p>
          <a:p>
            <a:pPr marL="0" indent="0">
              <a:buNone/>
            </a:pPr>
            <a:endParaRPr lang="es-MX" sz="2400" dirty="0" smtClean="0"/>
          </a:p>
          <a:p>
            <a:r>
              <a:rPr lang="es-MX" sz="2400" dirty="0" smtClean="0"/>
              <a:t>El número de webinars en los que ha participado (incluso este)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¡Asegúrese </a:t>
            </a:r>
            <a:r>
              <a:rPr lang="es-MX" dirty="0"/>
              <a:t>de enviar el mensaje a todos!</a:t>
            </a:r>
            <a:endParaRPr lang="es-MX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9" y="5256481"/>
            <a:ext cx="653016" cy="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Después del </a:t>
            </a:r>
            <a:r>
              <a:rPr lang="es-MX" dirty="0" err="1" smtClean="0"/>
              <a:t>Webinar</a:t>
            </a:r>
            <a:endParaRPr lang="es-MX" dirty="0"/>
          </a:p>
        </p:txBody>
      </p:sp>
      <p:pic>
        <p:nvPicPr>
          <p:cNvPr id="2050" name="Picture 2" descr="http://cdn.onlinewebfonts.com/svg/img_145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69" y="2557472"/>
            <a:ext cx="800873" cy="833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ai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62" y="2557472"/>
            <a:ext cx="833740" cy="83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ools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9001"/>
          <a:stretch/>
        </p:blipFill>
        <p:spPr bwMode="auto">
          <a:xfrm>
            <a:off x="3873573" y="2588014"/>
            <a:ext cx="979868" cy="802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5554" y="3653224"/>
            <a:ext cx="190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Llene la evaluación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0946" y="3675221"/>
            <a:ext cx="2507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Descargue los recursos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gratis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tinyurl.com/y2robbdp</a:t>
            </a:r>
            <a:endParaRPr lang="es-MX" sz="2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2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4782" y="3645829"/>
            <a:ext cx="2605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Busque un correo electrónico con su certificado y manténgase en contacto!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58" y="583297"/>
            <a:ext cx="7886700" cy="994172"/>
          </a:xfrm>
        </p:spPr>
        <p:txBody>
          <a:bodyPr>
            <a:noAutofit/>
          </a:bodyPr>
          <a:lstStyle/>
          <a:p>
            <a:r>
              <a:rPr lang="es-MX" dirty="0" smtClean="0"/>
              <a:t>En honor de la fuente </a:t>
            </a:r>
            <a:r>
              <a:rPr lang="es-MX" dirty="0"/>
              <a:t>o</a:t>
            </a:r>
            <a:r>
              <a:rPr lang="es-MX" dirty="0" smtClean="0"/>
              <a:t>riginal: </a:t>
            </a:r>
            <a:br>
              <a:rPr lang="es-MX" dirty="0" smtClean="0"/>
            </a:br>
            <a:r>
              <a:rPr lang="es-MX" dirty="0" smtClean="0"/>
              <a:t>Padres en Lawrence, Massachusetts, 1990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5" y="2436290"/>
            <a:ext cx="4226702" cy="3175461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5136031" y="2896170"/>
            <a:ext cx="3671085" cy="15365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Meiryo"/>
                <a:cs typeface="Calibri" panose="020F0502020204030204" pitchFamily="34" charset="0"/>
              </a:rPr>
              <a:t>“</a:t>
            </a:r>
            <a:r>
              <a:rPr lang="es-MX" sz="2400" dirty="0" smtClean="0">
                <a:solidFill>
                  <a:srgbClr val="000000"/>
                </a:solidFill>
                <a:latin typeface="Calibri" panose="020F0502020204030204" pitchFamily="34" charset="0"/>
                <a:ea typeface="Meiryo"/>
                <a:cs typeface="Calibri" panose="020F0502020204030204" pitchFamily="34" charset="0"/>
              </a:rPr>
              <a:t>No vamos a la escuela porque no sabemos qué preguntar.”</a:t>
            </a:r>
            <a:endParaRPr lang="es-MX" sz="2400" dirty="0">
              <a:solidFill>
                <a:srgbClr val="000000"/>
              </a:solidFill>
              <a:latin typeface="Calibri" panose="020F0502020204030204" pitchFamily="34" charset="0"/>
              <a:ea typeface="Meiry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Pero luego aprendimos que los padres: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14383"/>
            <a:ext cx="7886700" cy="4351338"/>
          </a:xfrm>
        </p:spPr>
        <p:txBody>
          <a:bodyPr>
            <a:normAutofit/>
          </a:bodyPr>
          <a:lstStyle/>
          <a:p>
            <a:r>
              <a:rPr lang="es-MX" sz="2800" dirty="0"/>
              <a:t>n</a:t>
            </a:r>
            <a:r>
              <a:rPr lang="es-MX" sz="2800" dirty="0" smtClean="0"/>
              <a:t>ecesitaban ser capaces de formular sus propias preguntas en todas las situaciones.</a:t>
            </a:r>
          </a:p>
          <a:p>
            <a:endParaRPr lang="es-MX" sz="2800" dirty="0" smtClean="0"/>
          </a:p>
          <a:p>
            <a:r>
              <a:rPr lang="es-MX" sz="2800" dirty="0" smtClean="0"/>
              <a:t>eran mas eficazes cuando hacian preguntas sobre las decisiones.</a:t>
            </a:r>
          </a:p>
          <a:p>
            <a:endParaRPr lang="es-MX" sz="2800" dirty="0" smtClean="0"/>
          </a:p>
          <a:p>
            <a:r>
              <a:rPr lang="es-MX" sz="2800" dirty="0"/>
              <a:t>a</a:t>
            </a:r>
            <a:r>
              <a:rPr lang="es-MX" sz="2800" dirty="0" smtClean="0"/>
              <a:t>plicaban  las mismas habilidades en otras situaciones.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202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095283"/>
              </p:ext>
            </p:extLst>
          </p:nvPr>
        </p:nvGraphicFramePr>
        <p:xfrm>
          <a:off x="665163" y="1690688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90688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alibri"/>
                <a:cs typeface="Calibri"/>
              </a:rPr>
              <a:t>Porcentaje</a:t>
            </a:r>
            <a:r>
              <a:rPr lang="en-US" sz="3200" dirty="0" smtClean="0">
                <a:latin typeface="Calibri"/>
                <a:cs typeface="Calibri"/>
              </a:rPr>
              <a:t> de </a:t>
            </a:r>
            <a:r>
              <a:rPr lang="en-US" sz="3200" dirty="0" err="1" smtClean="0">
                <a:latin typeface="Calibri"/>
                <a:cs typeface="Calibri"/>
              </a:rPr>
              <a:t>logro</a:t>
            </a:r>
            <a:r>
              <a:rPr lang="en-US" sz="3200" dirty="0" smtClean="0">
                <a:latin typeface="Calibri"/>
                <a:cs typeface="Calibri"/>
              </a:rPr>
              <a:t> de </a:t>
            </a:r>
            <a:r>
              <a:rPr lang="en-US" sz="3200" dirty="0" err="1" smtClean="0">
                <a:latin typeface="Calibri"/>
                <a:cs typeface="Calibri"/>
              </a:rPr>
              <a:t>habilidades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básicas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Fuentes: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9347" y="2696944"/>
            <a:ext cx="954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Leer</a:t>
            </a:r>
          </a:p>
          <a:p>
            <a:r>
              <a:rPr lang="en-US" dirty="0" err="1" smtClean="0"/>
              <a:t>Escribir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81689" y="5759824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986c1ec5-bdc9-4564-84d4-37fb87d564de"/>
</p:tagLst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line Lear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C a p t i o n I t e m s L i s t   x m l n s : x s d = " h t t p : / / w w w . w 3 . o r g / 2 0 0 1 / X M L S c h e m a "   x m l n s : x s i = " h t t p : / / w w w . w 3 . o r g / 2 0 0 1 / X M L S c h e m a - i n s t a n c e " > < I d > e 2 5 e 8 6 2 1 - 8 a 9 e - 4 a b c - b 0 3 d - 8 8 8 5 0 3 3 c 1 5 6 f < / I d > < C a p t i o n I t e m s > < C a p t i o n I t e m > < I n t e r n a l I d > 6 e c 4 0 3 a 5 - f 7 3 b - 4 3 f 3 - a 7 a 5 - 7 d 6 e e 3 a c 1 f a 2 < / I n t e r n a l I d > < N a m e > F o r g i n g   a   P a r t n e r s h i p   w i t h   T e a c h e r s   -   A l i c i a M i h i j o h a 0 0 : 0 0 : 0 0 . 0 - 0 0 : 0 0 : 0 7 . 2 < / N a m e > < T e x t > M i   h i j o   h a   t e n i d o   u n   p r o b l e m a   p a r a   m e j o r a r   s u s   c a l i f i c a c i o n e s .   < / T e x t > < B o o k M a r k E n t r y N a m e > F o r g i n g   a   P a r t n e r s h i p   w i t h   T e a c h e r s   -   A l i c i a 0 0 : 0 0 : 0 0 . 0 < / B o o k M a r k E n t r y N a m e > < B o o k M a r k E x i t N a m e > F o r g i n g   a   P a r t n e r s h i p   w i t h   T e a c h e r s   -   A l i c i a 0 0 : 0 0 : 0 7 . 2 < / B o o k M a r k E x i t N a m e > < B o o k M a r k E n t r y P o s i t i o n > 0 < / B o o k M a r k E n t r y P o s i t i o n > < B o o k M a r k E x i t P o s i t i o n > 7 2 0 0 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 5 e b e a 9 5 3 - c 8 7 f - 4 0 d b - 9 6 a d - 1 a 5 d 3 c f d f 1 0 4 < / I n t e r n a l I d > < N a m e > F o r g i n g   a   P a r t n e r s h i p   w i t h   T e a c h e r s   -   A l i c i a E s t a b a t e n i e n d o a l g u n o s 0 0 : 0 0 : 0 7 . 2 - 0 0 : 0 0 : 1 0 . 9 < / N a m e > < T e x t > E s t a b a   t e n i e n d o   a l g u n o s   p r o b l e m a s .   � l   e s t �   e n   e l   c u a r t o   g r a d o .   < / T e x t > < B o o k M a r k E n t r y N a m e > F o r g i n g   a   P a r t n e r s h i p   w i t h   T e a c h e r s   -   A l i c i a 0 0 : 0 0 : 0 7 . 2 < / B o o k M a r k E n t r y N a m e > < B o o k M a r k E x i t N a m e > F o r g i n g   a   P a r t n e r s h i p   w i t h   T e a c h e r s   -   A l i c i a 0 0 : 0 0 : 1 0 . 9 < / B o o k M a r k E x i t N a m e > < B o o k M a r k E n t r y P o s i t i o n > 7 2 9 5 < / B o o k M a r k E n t r y P o s i t i o n > < B o o k M a r k E x i t P o s i t i o n > 1 0 9 7 5 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 5 5 8 6 6 b c d - 0 e d 4 - 4 5 8 d - 8 e d b - 9 6 8 c a e f f e a 7 4 < / I n t e r n a l I d > < N a m e > F o r g i n g   a   P a r t n e r s h i p   w i t h   T e a c h e r s   -   A l i c i a E s t a b a r e v i s a n d o s u 0 0 : 0 0 : 1 0 . 9 - 0 0 : 0 0 : 1 7 . 6 < / N a m e > < T e x t > E s t a b a   r e v i s a n d o   s u   m o c h i l a   y   l o s   p a p e l e s   t o d a v � a   e s t a b a n   e n   e l l a . < / T e x t > < B o o k M a r k E n t r y N a m e > F o r g i n g   a   P a r t n e r s h i p   w i t h   T e a c h e r s   -   A l i c i a 0 0 : 0 0 : 1 0 . 9 < / B o o k M a r k E n t r y N a m e > < B o o k M a r k E x i t N a m e > F o r g i n g   a   P a r t n e r s h i p   w i t h   T e a c h e r s   -   A l i c i a 0 0 : 0 0 : 1 7 . 6 < / B o o k M a r k E x i t N a m e > < B o o k M a r k E n t r y P o s i t i o n > 1 0 9 7 5 < / B o o k M a r k E n t r y P o s i t i o n > < B o o k M a r k E x i t P o s i t i o n > 1 7 6 2 9 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 f 1 9 a 0 6 d a - 2 2 a e - 4 8 7 9 - 8 e 5 e - 9 0 c 5 e f 6 3 d 8 e 3 < / I n t e r n a l I d > < N a m e > F o r g i n g   a   P a r t n e r s h i p   w i t h   T e a c h e r s   -   A l i c i a N o p o d � a e n t e n d e r 0 0 : 0 0 : 1 7 . 6 - 0 0 : 0 0 : 2 1 . 1 < / N a m e > < T e x t > N o   p o d � a   e n t e n d e r   p o r   q u �   n o   e s t a b a   e n t r e g a n d o   e l   t r a b a j o < / T e x t > < B o o k M a r k E n t r y N a m e > F o r g i n g   a   P a r t n e r s h i p   w i t h   T e a c h e r s   -   A l i c i a 0 0 : 0 0 : 1 7 . 6 < / B o o k M a r k E n t r y N a m e > < B o o k M a r k E x i t N a m e > F o r g i n g   a   P a r t n e r s h i p   w i t h   T e a c h e r s   -   A l i c i a 0 0 : 0 0 : 2 1 . 1 < / B o o k M a r k E x i t N a m e > < B o o k M a r k E n t r y P o s i t i o n > 1 7 6 2 9 < / B o o k M a r k E n t r y P o s i t i o n > < B o o k M a r k E x i t P o s i t i o n > 2 1 1 6 9 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 1 a 2 9 3 2 8 7 - b 3 3 5 - 4 c c 5 - a d 4 0 - 0 5 a f f 0 7 6 8 0 e f < / I n t e r n a l I d > < N a m e > F o r g i n g   a   P a r t n e r s h i p   w i t h   T e a c h e r s   -   A l i c i a y s u s c a l i f i c a c i o n e s 0 0 : 0 0 : 2 1 . 1 - 0 0 : 0 1 : 0 0 . 5 < / N a m e > < T e x t > y   s u s   c a l i f i c a c i o n e s   e s t a b a n   b a j a n d o . < / T e x t > < B o o k M a r k E n t r y N a m e > F o r g i n g   a   P a r t n e r s h i p   w i t h   T e a c h e r s   -   A l i c i a 0 0 : 0 0 : 2 1 . 1 < / B o o k M a r k E n t r y N a m e > < B o o k M a r k E x i t N a m e > F o r g i n g   a   P a r t n e r s h i p   w i t h   T e a c h e r s   -   A l i c i a 0 0 : 0 1 : 0 0 . 5 < / B o o k M a r k E x i t N a m e > < B o o k M a r k E n t r y P o s i t i o n > 2 1 1 6 9 < / B o o k M a r k E n t r y P o s i t i o n > < B o o k M a r k E x i t P o s i t i o n > 6 0 5 7 1 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 b 6 4 9 d 3 8 8 - c 1 5 c - 4 9 8 3 - b 6 a d - c e 3 0 6 f e 5 5 d c 6 < / I n t e r n a l I d > < N a m e > F o r g i n g   a   P a r t n e r s h i p   w i t h   T e a c h e r s   -   A l i c i a A s � q u e p r o g r a m � 0 0 : 0 0 : 2 3 . 7 - 0 0 : 0 0 : 2 5 . 1 < / N a m e > < T e x t > A s �   q u e   p r o g r a m �   u n a   c o n f e r e n c i a . < / T e x t > < B o o k M a r k E n t r y N a m e > F o r g i n g   a   P a r t n e r s h i p   w i t h   T e a c h e r s   -   A l i c i a 0 0 : 0 0 : 2 3 . 7 < / B o o k M a r k E n t r y N a m e > < B o o k M a r k E x i t N a m e > F o r g i n g   a   P a r t n e r s h i p   w i t h   T e a c h e r s   -   A l i c i a 0 0 : 0 0 : 2 5 . 1 < / B o o k M a r k E x i t N a m e > < B o o k M a r k E n t r y P o s i t i o n > 2 3 7 8 2 < / B o o k M a r k E n t r y P o s i t i o n > < B o o k M a r k E x i t P o s i t i o n > 2 5 1 0 2 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 c c c 2 8 7 0 3 - 0 d 8 0 - 4 d 8 4 - a 2 3 6 - 2 4 2 a d f 2 7 7 7 0 0 < / I n t e r n a l I d > < N a m e > F o r g i n g   a   P a r t n e r s h i p   w i t h   T e a c h e r s   -   A l i c i a Y l o q u e 0 0 : 0 0 : 2 5 . 1 - 0 0 : 0 0 : 3 0 . 4 < / N a m e > < T e x t > Y   l o   q u e   h i c e   f u e   r e c o l e c t a r   t o d o   e l   t r a b a j o   q u e   e s t a b a   e n c o n t r a n d o . < / T e x t > < B o o k M a r k E n t r y N a m e > F o r g i n g   a   P a r t n e r s h i p   w i t h   T e a c h e r s   -   A l i c i a 0 0 : 0 0 : 2 5 . 1 < / B o o k M a r k E n t r y N a m e > < B o o k M a r k E x i t N a m e > F o r g i n g   a   P a r t n e r s h i p   w i t h   T e a c h e r s   -   A l i c i a 0 0 : 0 0 : 3 0 . 4 < / B o o k M a r k E x i t N a m e > < B o o k M a r k E n t r y P o s i t i o n > 2 5 1 0 2 < / B o o k M a r k E n t r y P o s i t i o n > < B o o k M a r k E x i t P o s i t i o n > 3 0 4 6 1 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 6 b a b 6 4 c 7 - 2 e 7 9 - 4 e 8 4 - b 6 3 3 - a c 6 7 e 5 7 9 9 5 8 e < / I n t e r n a l I d > < N a m e > F o r g i n g   a   P a r t n e r s h i p   w i t h   T e a c h e r s   -   A l i c i a L o l l e v � a 0 0 : 0 0 : 3 0 . 2 - 0 0 : 0 0 : 3 5 . 8 < / N a m e > < T e x t > L o   l l e v �   a   l a   r e u n i � n   y   t e n � a   u n a   p e q u e � a   l i s t a   d e   c o s a s   q u e   q u e r � a   a s e g u r a r m e   d e   c u b r i r .   < / T e x t > < B o o k M a r k E n t r y N a m e > F o r g i n g   a   P a r t n e r s h i p   w i t h   T e a c h e r s   -   A l i c i a 0 0 : 0 0 : 3 0 . 2 < / B o o k M a r k E n t r y N a m e > < B o o k M a r k E x i t N a m e > F o r g i n g   a   P a r t n e r s h i p   w i t h   T e a c h e r s   -   A l i c i a 0 0 : 0 0 : 3 5 . 8 < / B o o k M a r k E x i t N a m e > < B o o k M a r k E n t r y P o s i t i o n > 3 0 2 4 1 < / B o o k M a r k E n t r y P o s i t i o n > < B o o k M a r k E x i t P o s i t i o n > 3 5 8 7 1 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 1 3 c 3 3 b 7 b - 1 6 f 6 - 4 4 c 0 - 8 4 1 e - 6 3 f 9 a 5 3 c d 4 6 c < / I n t e r n a l I d > < N a m e > F o r g i n g   a   P a r t n e r s h i p   w i t h   T e a c h e r s   -   A l i c i a Y j u n t o a 0 0 : 0 0 : 3 6 . 2 - 0 0 : 0 0 : 4 2 . 6 < / N a m e > < T e x t > Y   j u n t o   a   e l l a s   t e n � a   m i s   p e q u e � a s   p r e g u n t a s   q u e   e s p e c � f i c a m e n t e   q u e r � a   p r e g u n t a r . < / T e x t > < B o o k M a r k E n t r y N a m e > F o r g i n g   a   P a r t n e r s h i p   w i t h   T e a c h e r s   -   A l i c i a 0 0 : 0 0 : 3 6 . 2 < / B o o k M a r k E n t r y N a m e > < B o o k M a r k E x i t N a m e > F o r g i n g   a   P a r t n e r s h i p   w i t h   T e a c h e r s   -   A l i c i a 0 0 : 0 0 : 4 2 . 6 < / B o o k M a r k E x i t N a m e > < B o o k M a r k E n t r y P o s i t i o n > 3 6 2 1 1 < / B o o k M a r k E n t r y P o s i t i o n > < B o o k M a r k E x i t P o s i t i o n > 4 2 6 6 1 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 e 1 a 9 3 e 2 0 - f 0 2 6 - 4 f e 6 - 8 8 b 4 - 3 3 a 1 d 8 a 3 6 c f 2 < / I n t e r n a l I d > < N a m e > F o r g i n g   a   P a r t n e r s h i p   w i t h   T e a c h e r s   -   A l i c i a " � E s t � m i h i j o 0 0 : 0 0 : 4 2 . 6 - 0 0 : 0 0 : 4 7 . 4 < / N a m e > < T e x t > " � E s t �   m i   h i j o   e n   p e l i g r o   d e   f a l l a r ? " ,   F u e   l a   p r i m e r a   p r e g u n t a .   < / T e x t > < B o o k M a r k E n t r y N a m e > F o r g i n g   a   P a r t n e r s h i p   w i t h   T e a c h e r s   -   A l i c i a 0 0 : 0 0 : 4 2 . 6 < / B o o k M a r k E n t r y N a m e > < B o o k M a r k E x i t N a m e > F o r g i n g   a   P a r t n e r s h i p   w i t h   T e a c h e r s   -   A l i c i a 0 0 : 0 0 : 4 7 . 4 < / B o o k M a r k E x i t N a m e > < B o o k M a r k E n t r y P o s i t i o n > 4 2 6 6 1 < / B o o k M a r k E n t r y P o s i t i o n > < B o o k M a r k E x i t P o s i t i o n > 4 7 4 2 1 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 b 1 e 1 b 6 d a - 7 b d 8 - 4 1 d 5 - 9 6 6 6 - 2 4 d e 4 7 8 4 b 1 1 a < / I n t e r n a l I d > < N a m e > F o r g i n g   a   P a r t n e r s h i p   w i t h   T e a c h e r s   -   A l i c i a � C � m o p o d e m o s m e j o r a r 0 0 : 0 0 : 4 7 . 4 - 0 0 : 0 0 : 5 1 . 7 < / N a m e > < T e x t > � C � m o   p o d e m o s   m e j o r a r   s u s   n o t a s ?   < / T e x t > < B o o k M a r k E n t r y N a m e > F o r g i n g   a   P a r t n e r s h i p   w i t h   T e a c h e r s   -   A l i c i a 0 0 : 0 0 : 4 7 . 4 < / B o o k M a r k E n t r y N a m e > < B o o k M a r k E x i t N a m e > F o r g i n g   a   P a r t n e r s h i p   w i t h   T e a c h e r s   -   A l i c i a 0 0 : 0 0 : 5 1 . 7 < / B o o k M a r k E x i t N a m e > < B o o k M a r k E n t r y P o s i t i o n > 4 7 4 2 1 < / B o o k M a r k E n t r y P o s i t i o n > < B o o k M a r k E x i t P o s i t i o n > 5 1 7 0 1 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 6 f 6 9 8 9 e 9 - d 0 b c - 4 b f f - 8 a d 2 - 1 2 f a a 1 d 5 9 1 9 1 < / I n t e r n a l I d > < N a m e > F o r g i n g   a   P a r t n e r s h i p   w i t h   T e a c h e r s   -   A l i c i a � H a y a l g � n s e r v i c i o 0 0 : 0 0 : 5 1 . 7 - 0 0 : 0 0 : 5 6 . 1 < / N a m e > < T e x t > � H a y   a l g � n   s e r v i c i o   e s p e c i a l   q u e   u s t e d   p u e d e   s o l i c i t a r   q u e   � l   t e n g a ?   < / T e x t > < B o o k M a r k E n t r y N a m e > F o r g i n g   a   P a r t n e r s h i p   w i t h   T e a c h e r s   -   A l i c i a 0 0 : 0 0 : 5 1 . 7 < / B o o k M a r k E n t r y N a m e > < B o o k M a r k E x i t N a m e > F o r g i n g   a   P a r t n e r s h i p   w i t h   T e a c h e r s   -   A l i c i a 0 0 : 0 0 : 5 6 . 1 < / B o o k M a r k E x i t N a m e > < B o o k M a r k E n t r y P o s i t i o n > 5 1 7 0 1 < / B o o k M a r k E n t r y P o s i t i o n > < B o o k M a r k E x i t P o s i t i o n > 5 6 1 5 1 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 2 c 3 d d 0 5 3 - 2 c 8 4 - 4 c a 5 - 8 d a f - 2 6 9 3 1 9 2 c f c e d < / I n t e r n a l I d > < N a m e > F o r g i n g   a   P a r t n e r s h i p   w i t h   T e a c h e r s   -   A l i c i a � H a y a l g u n a t u t o r � a 0 0 : 0 0 : 5 6 . 1 - 0 0 : 0 1 : 0 0 . 9 < / N a m e > < T e x t > � H a y   a l g u n a   t u t o r � a   e x t r a   q u e   p u e d a   o f r e c e r l e ?   < / T e x t > < B o o k M a r k E n t r y N a m e > F o r g i n g   a   P a r t n e r s h i p   w i t h   T e a c h e r s   -   A l i c i a 0 0 : 0 0 : 5 6 . 1 < / B o o k M a r k E n t r y N a m e > < B o o k M a r k E x i t N a m e > F o r g i n g   a   P a r t n e r s h i p   w i t h   T e a c h e r s   -   A l i c i a 0 0 : 0 1 : 0 0 . 9 < / B o o k M a r k E x i t N a m e > < B o o k M a r k E n t r y P o s i t i o n > 5 6 1 5 1 < / B o o k M a r k E n t r y P o s i t i o n > < B o o k M a r k E x i t P o s i t i o n > 6 0 9 5 0 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 d 3 6 3 d 4 6 4 - d b e 0 - 4 7 6 2 - a f 0 6 - 2 c e f 9 b 2 b b e d 8 < / I n t e r n a l I d > < N a m e > F o r g i n g   a   P a r t n e r s h i p   w i t h   T e a c h e r s   -   A l i c i a � D e b e r � a s e r t r a s l a d a d o 0 0 : 0 1 : 0 0 . 9 - 0 0 : 0 1 : 0 5 . 0 < / N a m e > < T e x t > � D e b e r � a   s e r   t r a s l a d a d o   a   o t r a   c l a s e ? < / T e x t > < B o o k M a r k E n t r y N a m e > F o r g i n g   a   P a r t n e r s h i p   w i t h   T e a c h e r s   -   A l i c i a 0 0 : 0 1 : 0 0 . 9 < / B o o k M a r k E n t r y N a m e > < B o o k M a r k E x i t N a m e > F o r g i n g   a   P a r t n e r s h i p   w i t h   T e a c h e r s   -   A l i c i a 0 0 : 0 1 : 0 5 . 0 < / B o o k M a r k E x i t N a m e > < B o o k M a r k E n t r y P o s i t i o n > 6 0 9 5 0 < / B o o k M a r k E n t r y P o s i t i o n > < B o o k M a r k E x i t P o s i t i o n > 6 5 0 8 0 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 1 2 3 0 9 9 1 7 - 7 b f 2 - 4 5 e 9 - 8 f 6 6 - 6 f 6 c e 2 2 d 9 4 1 8 < / I n t e r n a l I d > < N a m e > F o r g i n g   a   P a r t n e r s h i p   w i t h   T e a c h e r s   -   A l i c i a Y e s t a b l e c � u n 0 0 : 0 1 : 0 5 . 0 - 0 0 : 0 1 : 1 3 . 1 < / N a m e > < T e x t > Y   e s t a b l e c �   u n   a c u e r d o   c o n   s u   m a e s t r o   d o n d e   d e s a r r o l l a m o s   u n   l i b r o   d e   c o m u n i c a c i � n , < / T e x t > < B o o k M a r k E n t r y N a m e > F o r g i n g   a   P a r t n e r s h i p   w i t h   T e a c h e r s   -   A l i c i a 0 0 : 0 1 : 0 5 . 0 < / B o o k M a r k E n t r y N a m e > < B o o k M a r k E x i t N a m e > F o r g i n g   a   P a r t n e r s h i p   w i t h   T e a c h e r s   -   A l i c i a 0 0 : 0 1 : 1 3 . 1 < / B o o k M a r k E x i t N a m e > < B o o k M a r k E n t r y P o s i t i o n > 6 5 0 8 0 < / B o o k M a r k E n t r y P o s i t i o n > < B o o k M a r k E x i t P o s i t i o n > 7 3 1 3 8 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 1 1 2 b 9 0 d f - 9 9 8 d - 4 5 e 5 - b e 1 5 - b 6 e f 7 8 f 8 c 4 f f < / I n t e r n a l I d > < N a m e > F o r g i n g   a   P a r t n e r s h i p   w i t h   T e a c h e r s   -   A l i c i a u n r e g i s t r o , d o n d e 0 0 : 0 1 : 1 3 . 1 - 0 0 : 0 1 : 1 8 . 7 < / N a m e > < T e x t > u n   r e g i s t r o ,   d o n d e   e n v i a r � a m o s   n o t a s   y   p r o g r e s o   a   d i a r i o . < / T e x t > < B o o k M a r k E n t r y N a m e > F o r g i n g   a   P a r t n e r s h i p   w i t h   T e a c h e r s   -   A l i c i a 0 0 : 0 1 : 1 3 . 1 < / B o o k M a r k E n t r y N a m e > < B o o k M a r k E x i t N a m e > F o r g i n g   a   P a r t n e r s h i p   w i t h   T e a c h e r s   -   A l i c i a 0 0 : 0 1 : 1 8 . 7 < / B o o k M a r k E x i t N a m e > < B o o k M a r k E n t r y P o s i t i o n > 7 3 1 3 8 < / B o o k M a r k E n t r y P o s i t i o n > < B o o k M a r k E x i t P o s i t i o n > 7 8 7 8 8 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 6 e d 7 6 6 5 c - 3 d 9 0 - 4 0 f f - 8 e 8 e - 8 6 a 2 6 8 3 9 9 2 6 1 < / I n t e r n a l I d > < N a m e > F o r g i n g   a   P a r t n e r s h i p   w i t h   T e a c h e r s   -   A l i c i a S i f a l t a r a a l g o , 0 0 : 0 1 : 1 8 . 7 - 0 0 : 0 1 : 2 3 . 9 < / N a m e > < T e x t > S i   f a l t a r a   a l g o ,   e l l a   l o   e s c r i b i r � a     e n   l a   n o t a   d e   e s e     d � a   y   l o   e n v i a r � a   a   l a   c a s a , < / T e x t > < B o o k M a r k E n t r y N a m e > F o r g i n g   a   P a r t n e r s h i p   w i t h   T e a c h e r s   -   A l i c i a 0 0 : 0 1 : 1 8 . 7 < / B o o k M a r k E n t r y N a m e > < B o o k M a r k E x i t N a m e > F o r g i n g   a   P a r t n e r s h i p   w i t h   T e a c h e r s   -   A l i c i a 0 0 : 0 1 : 2 3 . 9 < / B o o k M a r k E x i t N a m e > < B o o k M a r k E n t r y P o s i t i o n > 7 8 7 8 8 < / B o o k M a r k E n t r y P o s i t i o n > < B o o k M a r k E x i t P o s i t i o n > 8 3 9 3 8 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 c b f 5 d a 0 9 - 8 d 2 a - 4 0 2 3 - a 5 1 d - d 1 f 5 3 0 7 d 9 d 8 d < / I n t e r n a l I d > < N a m e > F o r g i n g   a   P a r t n e r s h i p   w i t h   T e a c h e r s   -   A l i c i a y m i t r a b a j o 0 0 : 0 1 : 2 3 . 9 - 0 0 : 0 1 : 2 7 . 2 < / N a m e > < T e x t > y   m i   t r a b a j o   e r a   r e s p o n d e r l e .   < / T e x t > < B o o k M a r k E n t r y N a m e > F o r g i n g   a   P a r t n e r s h i p   w i t h   T e a c h e r s   -   A l i c i a 0 0 : 0 1 : 2 3 . 9 < / B o o k M a r k E n t r y N a m e > < B o o k M a r k E x i t N a m e > F o r g i n g   a   P a r t n e r s h i p   w i t h   T e a c h e r s   -   A l i c i a 0 0 : 0 1 : 2 7 . 2 < / B o o k M a r k E x i t N a m e > < B o o k M a r k E n t r y P o s i t i o n > 8 3 9 3 8 < / B o o k M a r k E n t r y P o s i t i o n > < B o o k M a r k E x i t P o s i t i o n > 8 7 2 0 8 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 8 c 5 a a a b 4 - a 0 9 7 - 4 0 8 c - 8 2 5 3 - b c 4 6 0 1 6 3 a 2 6 5 < / I n t e r n a l I d > < N a m e > F o r g i n g   a   P a r t n e r s h i p   w i t h   T e a c h e r s   -   A l i c i a Y a s a b e , m i 0 0 : 0 1 : 2 7 . 2 - 0 0 : 0 1 : 3 1 . 5 < / N a m e > < T e x t > Y a   s a b e ,   m i   p r e g u n t a   o r i g i n a l ,   n e c e s i t a m o s   p o d e r   c o m u n i c a r n o s   . . .   < / T e x t > < B o o k M a r k E n t r y N a m e > F o r g i n g   a   P a r t n e r s h i p   w i t h   T e a c h e r s   -   A l i c i a 0 0 : 0 1 : 2 7 . 2 < / B o o k M a r k E n t r y N a m e > < B o o k M a r k E x i t N a m e > F o r g i n g   a   P a r t n e r s h i p   w i t h   T e a c h e r s   -   A l i c i a 0 0 : 0 1 : 3 1 . 5 < / B o o k M a r k E x i t N a m e > < B o o k M a r k E n t r y P o s i t i o n > 8 7 2 0 8 < / B o o k M a r k E n t r y P o s i t i o n > < B o o k M a r k E x i t P o s i t i o n > 9 1 5 8 8 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 b 5 5 9 b 6 f 3 - f e 2 1 - 4 6 2 e - 8 b a b - 9 0 2 4 1 8 a 5 1 3 8 1 < / I n t e r n a l I d > < N a m e > F o r g i n g   a   P a r t n e r s h i p   w i t h   T e a c h e r s   -   A l i c i a � C � m o n o s c o m u n i c a m o s 0 0 : 0 1 : 3 1 . 5 - 0 0 : 0 1 : 3 4 . 0 < / N a m e > < T e x t > � C � m o   n o s   c o m u n i c a m o s   d i a r i a m e n t e ?   < / T e x t > < B o o k M a r k E n t r y N a m e > F o r g i n g   a   P a r t n e r s h i p   w i t h   T e a c h e r s   -   A l i c i a 0 0 : 0 1 : 3 1 . 5 < / B o o k M a r k E n t r y N a m e > < B o o k M a r k E x i t N a m e > F o r g i n g   a   P a r t n e r s h i p   w i t h   T e a c h e r s   -   A l i c i a 0 0 : 0 1 : 3 4 . 0 < / B o o k M a r k E x i t N a m e > < B o o k M a r k E n t r y P o s i t i o n > 9 1 5 8 8 < / B o o k M a r k E n t r y P o s i t i o n > < B o o k M a r k E x i t P o s i t i o n > 9 4 0 4 8 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 c c d 4 8 2 2 2 - 9 2 a b - 4 1 b 8 - a 9 9 1 - 3 c d b c 3 6 a e 7 4 b < / I n t e r n a l I d > < N a m e > F o r g i n g   a   P a r t n e r s h i p   w i t h   T e a c h e r s   -   A l i c i a A y u d � a q u e 0 0 : 0 1 : 3 4 . 0 - 0 0 : 0 1 : 4 0 . 4 < / N a m e > < T e x t > A y u d �   a   q u e   l a   p r e g u n t a   c o r r e c t a   d e s a r r o l l a r a   l a   p r e g u n t a < / T e x t > < B o o k M a r k E n t r y N a m e > F o r g i n g   a   P a r t n e r s h i p   w i t h   T e a c h e r s   -   A l i c i a 0 0 : 0 1 : 3 4 . 0 < / B o o k M a r k E n t r y N a m e > < B o o k M a r k E x i t N a m e > F o r g i n g   a   P a r t n e r s h i p   w i t h   T e a c h e r s   -   A l i c i a 0 0 : 0 1 : 4 0 . 4 < / B o o k M a r k E x i t N a m e > < B o o k M a r k E n t r y P o s i t i o n > 9 4 0 4 8 < / B o o k M a r k E n t r y P o s i t i o n > < B o o k M a r k E x i t P o s i t i o n > 1 0 0 4 8 8 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 0 1 b d 9 2 8 d - c e 4 3 - 4 7 8 d - 9 8 d e - a 1 0 0 c f 5 1 3 2 c 2 < / I n t e r n a l I d > < N a m e > F o r g i n g   a   P a r t n e r s h i p   w i t h   T e a c h e r s   -   A l i c i a q u e s e c o n v i r t i � 0 0 : 0 1 : 4 0 . 4 - 0 0 : 0 1 : 4 4 . 5 < / N a m e > < T e x t > q u e   s e   c o n v i r t i �   e n   u n   p r o c e s o   d e   c o m u n i c a c i � n   d e   u n   a � o   d e   d u r a c i � n . < / T e x t > < B o o k M a r k E n t r y N a m e > F o r g i n g   a   P a r t n e r s h i p   w i t h   T e a c h e r s   -   A l i c i a 0 0 : 0 1 : 4 0 . 4 < / B o o k M a r k E n t r y N a m e > < B o o k M a r k E x i t N a m e > F o r g i n g   a   P a r t n e r s h i p   w i t h   T e a c h e r s   -   A l i c i a 0 0 : 0 1 : 4 4 . 5 < / B o o k M a r k E x i t N a m e > < B o o k M a r k E n t r y P o s i t i o n > 1 0 0 4 8 8 < / B o o k M a r k E n t r y P o s i t i o n > < B o o k M a r k E x i t P o s i t i o n > 1 0 4 5 3 3 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 b e 3 8 2 0 5 3 - 8 a e d - 4 d 6 a - b 1 c f - e f 3 9 5 7 0 d 0 2 c f < / I n t e r n a l I d > < N a m e > F o r g i n g   a   P a r t n e r s h i p   w i t h   T e a c h e r s   -   A l i c i a A s � q u e , a y u d � . 0 0 : 0 1 : 4 5 . 5 - 0 0 : 0 1 : 4 6 . 9 < / N a m e > < T e x t > A s �   q u e ,   a y u d � .   < / T e x t > < B o o k M a r k E n t r y N a m e > F o r g i n g   a   P a r t n e r s h i p   w i t h   T e a c h e r s   -   A l i c i a 0 0 : 0 1 : 4 5 . 5 < / B o o k M a r k E n t r y N a m e > < B o o k M a r k E x i t N a m e > F o r g i n g   a   P a r t n e r s h i p   w i t h   T e a c h e r s   -   A l i c i a 0 0 : 0 1 : 4 6 . 9 < / B o o k M a r k E x i t N a m e > < B o o k M a r k E n t r y P o s i t i o n > 1 0 5 5 5 8 < / B o o k M a r k E n t r y P o s i t i o n > < B o o k M a r k E x i t P o s i t i o n > 1 0 6 9 4 8 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C a p t i o n I t e m > < I n t e r n a l I d > c 2 8 0 4 d 9 2 - 0 7 8 e - 4 8 3 6 - 8 8 5 b - c 0 e e a a 0 7 8 d 8 f < / I n t e r n a l I d > < N a m e > F o r g i n g   a   P a r t n e r s h i p   w i t h   T e a c h e r s   -   A l i c i a A s � q u e , a y u d � . 0 0 : 0 1 : 4 6 . 9 - 0 0 : 0 1 : 5 2 . 7 < / N a m e > < T e x t > A s �   q u e ,   a y u d � .   L a s   c a l i f i c a c i o n e s   d e   m i   h i j o   m e j o r a r o n   y   a h o r a   v a   a l   q u i n t o   g r a d o . < / T e x t > < B o o k M a r k E n t r y N a m e > F o r g i n g   a   P a r t n e r s h i p   w i t h   T e a c h e r s   -   A l i c i a 0 0 : 0 1 : 4 6 . 9 < / B o o k M a r k E n t r y N a m e > < B o o k M a r k E x i t N a m e > F o r g i n g   a   P a r t n e r s h i p   w i t h   T e a c h e r s   -   A l i c i a 0 0 : 0 1 : 5 2 . 7 < / B o o k M a r k E x i t N a m e > < B o o k M a r k E n t r y P o s i t i o n > 1 0 6 9 4 8 < / B o o k M a r k E n t r y P o s i t i o n > < B o o k M a r k E x i t P o s i t i o n > 1 1 2 7 0 8 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 c e n t e r 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 2 4 < / V a l u e > < U n i t > P o i n t < / U n i t > < / F o n t S i z e > < / C a p t i o n S t y l e > < / C a p t i o n I t e m > < / C a p t i o n I t e m s > < / C a p t i o n I t e m s L i s t > 
</file>

<file path=customXml/itemProps1.xml><?xml version="1.0" encoding="utf-8"?>
<ds:datastoreItem xmlns:ds="http://schemas.openxmlformats.org/officeDocument/2006/customXml" ds:itemID="{CE936593-56F4-4A3C-95DE-38934688C47C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9706</TotalTime>
  <Words>1865</Words>
  <Application>Microsoft Office PowerPoint</Application>
  <PresentationFormat>On-screen Show (4:3)</PresentationFormat>
  <Paragraphs>320</Paragraphs>
  <Slides>38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Gill Sans</vt:lpstr>
      <vt:lpstr>Gill Sans Light</vt:lpstr>
      <vt:lpstr>Lucida Grande</vt:lpstr>
      <vt:lpstr>Mangal</vt:lpstr>
      <vt:lpstr>Meiryo</vt:lpstr>
      <vt:lpstr>MS PGothic</vt:lpstr>
      <vt:lpstr>MS PGothic</vt:lpstr>
      <vt:lpstr>Arial</vt:lpstr>
      <vt:lpstr>Calibri</vt:lpstr>
      <vt:lpstr>Rockwell</vt:lpstr>
      <vt:lpstr>Segoe UI</vt:lpstr>
      <vt:lpstr>Tahoma</vt:lpstr>
      <vt:lpstr>Times New Roman</vt:lpstr>
      <vt:lpstr>Verdana</vt:lpstr>
      <vt:lpstr>Wingdings</vt:lpstr>
      <vt:lpstr>Wingdings 2</vt:lpstr>
      <vt:lpstr>Office Theme</vt:lpstr>
      <vt:lpstr>Online Learning</vt:lpstr>
      <vt:lpstr>Chart</vt:lpstr>
      <vt:lpstr> Aprendiendo a Hacer las  Preguntas Correctas</vt:lpstr>
      <vt:lpstr>Información General</vt:lpstr>
      <vt:lpstr>Recursos Gratis</vt:lpstr>
      <vt:lpstr>Un webinar interactivo</vt:lpstr>
      <vt:lpstr>¡Veamos quién está aquí!</vt:lpstr>
      <vt:lpstr>Después del Webinar</vt:lpstr>
      <vt:lpstr>En honor de la fuente original:  Padres en Lawrence, Massachusetts, 1990</vt:lpstr>
      <vt:lpstr>Pero luego aprendimos que los padres:</vt:lpstr>
      <vt:lpstr>Porcentaje de logro de habilidades básicas</vt:lpstr>
      <vt:lpstr>Porcentaje de logro de habilidades básicas</vt:lpstr>
      <vt:lpstr>En esta sesión compartiremos con usted:</vt:lpstr>
      <vt:lpstr>Una experiencia en la Técnica de Formulación de Preguntas (QFT)</vt:lpstr>
      <vt:lpstr>Aprendiendo a hacer las preguntas correctas usando la Técnica de Formulación de Preguntas (QFT)</vt:lpstr>
      <vt:lpstr>Alguna vez …</vt:lpstr>
      <vt:lpstr>Reglas para Elaborar Preguntas</vt:lpstr>
      <vt:lpstr>El Foco de la Pregunta (QFocus)</vt:lpstr>
      <vt:lpstr>Su hijo ha sido referido para una evaluación</vt:lpstr>
      <vt:lpstr>Mejorar las preguntas: Identifique las preguntas cerradas y las preguntas abiertas</vt:lpstr>
      <vt:lpstr>Ventajas y Desventajas</vt:lpstr>
      <vt:lpstr>Ventajas y Desventajas</vt:lpstr>
      <vt:lpstr>Ventajas y Desventajas</vt:lpstr>
      <vt:lpstr>Ventajas y Desventajas</vt:lpstr>
      <vt:lpstr>Trabaje con las preguntas cerradas y las preguntas abiertas</vt:lpstr>
      <vt:lpstr>Priorizar las Preguntas</vt:lpstr>
      <vt:lpstr>Plan de Acción</vt:lpstr>
      <vt:lpstr>Comparta su Trabajo </vt:lpstr>
      <vt:lpstr>Reflexionar:</vt:lpstr>
      <vt:lpstr>Reflexión de los padres</vt:lpstr>
      <vt:lpstr>Video</vt:lpstr>
      <vt:lpstr>¿Por qué funciona?</vt:lpstr>
      <vt:lpstr>El QFT, en una página…</vt:lpstr>
      <vt:lpstr>Oportunidades de Integración…</vt:lpstr>
      <vt:lpstr>Desarrollo de Alianzas</vt:lpstr>
      <vt:lpstr>Unas palabras para cerrar</vt:lpstr>
      <vt:lpstr>PowerPoint Presentation</vt:lpstr>
      <vt:lpstr>Completar la evaluación</vt:lpstr>
      <vt:lpstr>Próximos programas de Webinar</vt:lpstr>
      <vt:lpstr>Muchas gracias. Ahora, tiempo para sus preguntas.  Estamos ansiosos por conectar con usted y explorar cómo podemos apoyar su trabajo: Siyi.Chu@rightquestion.org Luz@rightquestion.org  Regístrese para tener acceso a recursos gratis en: www.rightquestion.org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Danikqwa S. Rambert (Student)</dc:creator>
  <cp:lastModifiedBy>Windows User</cp:lastModifiedBy>
  <cp:revision>325</cp:revision>
  <cp:lastPrinted>2019-04-11T18:50:05Z</cp:lastPrinted>
  <dcterms:created xsi:type="dcterms:W3CDTF">2018-05-15T14:29:45Z</dcterms:created>
  <dcterms:modified xsi:type="dcterms:W3CDTF">2019-04-12T16:15:50Z</dcterms:modified>
</cp:coreProperties>
</file>