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16"/>
  </p:notesMasterIdLst>
  <p:sldIdLst>
    <p:sldId id="256" r:id="rId2"/>
    <p:sldId id="533" r:id="rId3"/>
    <p:sldId id="313" r:id="rId4"/>
    <p:sldId id="271" r:id="rId5"/>
    <p:sldId id="314" r:id="rId6"/>
    <p:sldId id="315" r:id="rId7"/>
    <p:sldId id="272" r:id="rId8"/>
    <p:sldId id="346" r:id="rId9"/>
    <p:sldId id="320" r:id="rId10"/>
    <p:sldId id="475" r:id="rId11"/>
    <p:sldId id="319" r:id="rId12"/>
    <p:sldId id="434" r:id="rId13"/>
    <p:sldId id="318" r:id="rId14"/>
    <p:sldId id="325" r:id="rId15"/>
    <p:sldId id="302" r:id="rId16"/>
    <p:sldId id="525" r:id="rId17"/>
    <p:sldId id="276" r:id="rId18"/>
    <p:sldId id="277" r:id="rId19"/>
    <p:sldId id="278" r:id="rId20"/>
    <p:sldId id="279" r:id="rId21"/>
    <p:sldId id="280" r:id="rId22"/>
    <p:sldId id="281" r:id="rId23"/>
    <p:sldId id="435" r:id="rId24"/>
    <p:sldId id="282" r:id="rId25"/>
    <p:sldId id="283" r:id="rId26"/>
    <p:sldId id="284" r:id="rId27"/>
    <p:sldId id="322" r:id="rId28"/>
    <p:sldId id="323" r:id="rId29"/>
    <p:sldId id="324" r:id="rId30"/>
    <p:sldId id="436" r:id="rId31"/>
    <p:sldId id="437" r:id="rId32"/>
    <p:sldId id="326" r:id="rId33"/>
    <p:sldId id="300" r:id="rId34"/>
    <p:sldId id="327" r:id="rId35"/>
    <p:sldId id="328" r:id="rId36"/>
    <p:sldId id="329" r:id="rId37"/>
    <p:sldId id="330" r:id="rId38"/>
    <p:sldId id="331" r:id="rId39"/>
    <p:sldId id="460" r:id="rId40"/>
    <p:sldId id="333" r:id="rId41"/>
    <p:sldId id="334" r:id="rId42"/>
    <p:sldId id="335" r:id="rId43"/>
    <p:sldId id="336" r:id="rId44"/>
    <p:sldId id="337" r:id="rId45"/>
    <p:sldId id="338" r:id="rId46"/>
    <p:sldId id="339" r:id="rId47"/>
    <p:sldId id="454" r:id="rId48"/>
    <p:sldId id="345" r:id="rId49"/>
    <p:sldId id="340" r:id="rId50"/>
    <p:sldId id="341" r:id="rId51"/>
    <p:sldId id="342" r:id="rId52"/>
    <p:sldId id="343" r:id="rId53"/>
    <p:sldId id="347" r:id="rId54"/>
    <p:sldId id="419" r:id="rId55"/>
    <p:sldId id="352" r:id="rId56"/>
    <p:sldId id="286" r:id="rId57"/>
    <p:sldId id="439" r:id="rId58"/>
    <p:sldId id="440" r:id="rId59"/>
    <p:sldId id="441" r:id="rId60"/>
    <p:sldId id="405" r:id="rId61"/>
    <p:sldId id="443" r:id="rId62"/>
    <p:sldId id="287" r:id="rId63"/>
    <p:sldId id="288" r:id="rId64"/>
    <p:sldId id="289" r:id="rId65"/>
    <p:sldId id="290" r:id="rId66"/>
    <p:sldId id="291" r:id="rId67"/>
    <p:sldId id="532" r:id="rId68"/>
    <p:sldId id="448" r:id="rId69"/>
    <p:sldId id="449" r:id="rId70"/>
    <p:sldId id="456" r:id="rId71"/>
    <p:sldId id="450" r:id="rId72"/>
    <p:sldId id="455" r:id="rId73"/>
    <p:sldId id="452" r:id="rId74"/>
    <p:sldId id="451" r:id="rId75"/>
    <p:sldId id="366" r:id="rId76"/>
    <p:sldId id="462" r:id="rId77"/>
    <p:sldId id="367" r:id="rId78"/>
    <p:sldId id="418" r:id="rId79"/>
    <p:sldId id="488" r:id="rId80"/>
    <p:sldId id="489" r:id="rId81"/>
    <p:sldId id="490" r:id="rId82"/>
    <p:sldId id="491" r:id="rId83"/>
    <p:sldId id="492" r:id="rId84"/>
    <p:sldId id="493" r:id="rId85"/>
    <p:sldId id="494" r:id="rId86"/>
    <p:sldId id="495" r:id="rId87"/>
    <p:sldId id="496" r:id="rId88"/>
    <p:sldId id="497" r:id="rId89"/>
    <p:sldId id="498" r:id="rId90"/>
    <p:sldId id="499" r:id="rId91"/>
    <p:sldId id="500" r:id="rId92"/>
    <p:sldId id="501" r:id="rId93"/>
    <p:sldId id="502" r:id="rId94"/>
    <p:sldId id="503" r:id="rId95"/>
    <p:sldId id="504" r:id="rId96"/>
    <p:sldId id="505" r:id="rId97"/>
    <p:sldId id="506" r:id="rId98"/>
    <p:sldId id="507" r:id="rId99"/>
    <p:sldId id="508" r:id="rId100"/>
    <p:sldId id="478" r:id="rId101"/>
    <p:sldId id="479" r:id="rId102"/>
    <p:sldId id="480" r:id="rId103"/>
    <p:sldId id="481" r:id="rId104"/>
    <p:sldId id="482" r:id="rId105"/>
    <p:sldId id="483" r:id="rId106"/>
    <p:sldId id="484" r:id="rId107"/>
    <p:sldId id="485" r:id="rId108"/>
    <p:sldId id="486" r:id="rId109"/>
    <p:sldId id="487" r:id="rId110"/>
    <p:sldId id="477" r:id="rId111"/>
    <p:sldId id="534" r:id="rId112"/>
    <p:sldId id="386" r:id="rId113"/>
    <p:sldId id="470" r:id="rId114"/>
    <p:sldId id="409" r:id="rId1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ndrew Minigan" initials="" lastIdx="0"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098" autoAdjust="0"/>
    <p:restoredTop sz="94719" autoAdjust="0"/>
  </p:normalViewPr>
  <p:slideViewPr>
    <p:cSldViewPr snapToGrid="0" snapToObjects="1">
      <p:cViewPr varScale="1">
        <p:scale>
          <a:sx n="69" d="100"/>
          <a:sy n="69" d="100"/>
        </p:scale>
        <p:origin x="1062" y="72"/>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snapToObjects="1">
      <p:cViewPr varScale="1">
        <p:scale>
          <a:sx n="88" d="100"/>
          <a:sy n="88" d="100"/>
        </p:scale>
        <p:origin x="3822" y="72"/>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commentAuthors" Target="commentAuthors.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presProps" Target="presProps.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viewProps" Target="viewProps.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tableStyles" Target="tableStyles.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5CFD83C-0C6B-BC4D-842F-129DEFFFCC83}" type="doc">
      <dgm:prSet loTypeId="urn:microsoft.com/office/officeart/2005/8/layout/hList3" loCatId="list" qsTypeId="urn:microsoft.com/office/officeart/2005/8/quickstyle/simple4" qsCatId="simple" csTypeId="urn:microsoft.com/office/officeart/2005/8/colors/accent1_2" csCatId="accent1" phldr="1"/>
      <dgm:spPr/>
      <dgm:t>
        <a:bodyPr/>
        <a:lstStyle/>
        <a:p>
          <a:endParaRPr lang="en-US"/>
        </a:p>
      </dgm:t>
    </dgm:pt>
    <dgm:pt modelId="{6AD2A03A-FC77-0649-92E9-8E6E21736820}">
      <dgm:prSet phldrT="[Text]" custT="1">
        <dgm:style>
          <a:lnRef idx="2">
            <a:schemeClr val="accent1">
              <a:shade val="50000"/>
            </a:schemeClr>
          </a:lnRef>
          <a:fillRef idx="1">
            <a:schemeClr val="accent1"/>
          </a:fillRef>
          <a:effectRef idx="0">
            <a:schemeClr val="accent1"/>
          </a:effectRef>
          <a:fontRef idx="minor">
            <a:schemeClr val="lt1"/>
          </a:fontRef>
        </dgm:style>
      </dgm:prSet>
      <dgm:spPr/>
      <dgm:t>
        <a:bodyPr/>
        <a:lstStyle/>
        <a:p>
          <a:r>
            <a:rPr lang="en-US" sz="4100" b="0" dirty="0" smtClean="0">
              <a:latin typeface="DIN Next Rounded LT Pro" panose="020F0503020203050203" pitchFamily="34" charset="0"/>
              <a:cs typeface="Gill Sans"/>
            </a:rPr>
            <a:t>Closed-ended questions</a:t>
          </a:r>
          <a:endParaRPr lang="en-US" sz="4100" b="0" dirty="0">
            <a:latin typeface="DIN Next Rounded LT Pro" panose="020F0503020203050203" pitchFamily="34" charset="0"/>
            <a:cs typeface="Gill Sans"/>
          </a:endParaRPr>
        </a:p>
      </dgm:t>
    </dgm:pt>
    <dgm:pt modelId="{80DB3469-4255-D440-BECB-3A0D4DCB7625}" type="parTrans" cxnId="{64026328-281F-4E4B-819B-6E7E2ECFD643}">
      <dgm:prSet/>
      <dgm:spPr/>
      <dgm:t>
        <a:bodyPr/>
        <a:lstStyle/>
        <a:p>
          <a:endParaRPr lang="en-US">
            <a:latin typeface="DIN Next Rounded LT Pro" panose="020F0503020203050203" pitchFamily="34" charset="0"/>
          </a:endParaRPr>
        </a:p>
      </dgm:t>
    </dgm:pt>
    <dgm:pt modelId="{F0AF8130-90DD-6A40-BE69-CC06EEC1DDAF}" type="sibTrans" cxnId="{64026328-281F-4E4B-819B-6E7E2ECFD643}">
      <dgm:prSet/>
      <dgm:spPr/>
      <dgm:t>
        <a:bodyPr/>
        <a:lstStyle/>
        <a:p>
          <a:endParaRPr lang="en-US">
            <a:latin typeface="DIN Next Rounded LT Pro" panose="020F0503020203050203" pitchFamily="34" charset="0"/>
          </a:endParaRPr>
        </a:p>
      </dgm:t>
    </dgm:pt>
    <dgm:pt modelId="{FF1F7779-F48A-1F40-9E9D-420C87150ED4}">
      <dgm:prSet phldrT="[Text]">
        <dgm:style>
          <a:lnRef idx="2">
            <a:schemeClr val="dk1"/>
          </a:lnRef>
          <a:fillRef idx="1">
            <a:schemeClr val="lt1"/>
          </a:fillRef>
          <a:effectRef idx="0">
            <a:schemeClr val="dk1"/>
          </a:effectRef>
          <a:fontRef idx="minor">
            <a:schemeClr val="dk1"/>
          </a:fontRef>
        </dgm:style>
      </dgm:prSet>
      <dgm:spPr/>
      <dgm:t>
        <a:bodyPr/>
        <a:lstStyle/>
        <a:p>
          <a:r>
            <a:rPr lang="en-US" b="0" dirty="0" smtClean="0">
              <a:latin typeface="DIN Next Rounded LT Pro" panose="020F0503020203050203" pitchFamily="34" charset="0"/>
              <a:cs typeface="Gill Sans"/>
            </a:rPr>
            <a:t>Advantages</a:t>
          </a:r>
          <a:endParaRPr lang="en-US" b="0" dirty="0">
            <a:latin typeface="DIN Next Rounded LT Pro" panose="020F0503020203050203" pitchFamily="34" charset="0"/>
            <a:cs typeface="Gill Sans"/>
          </a:endParaRPr>
        </a:p>
      </dgm:t>
    </dgm:pt>
    <dgm:pt modelId="{A7F55382-F9EC-094C-8A11-74EE819CF30E}" type="parTrans" cxnId="{3745D2BA-C112-5847-8166-F9EC36687BD8}">
      <dgm:prSet/>
      <dgm:spPr/>
      <dgm:t>
        <a:bodyPr/>
        <a:lstStyle/>
        <a:p>
          <a:endParaRPr lang="en-US">
            <a:latin typeface="DIN Next Rounded LT Pro" panose="020F0503020203050203" pitchFamily="34" charset="0"/>
          </a:endParaRPr>
        </a:p>
      </dgm:t>
    </dgm:pt>
    <dgm:pt modelId="{410C3502-284E-4640-BE5B-2BBC03993EC6}" type="sibTrans" cxnId="{3745D2BA-C112-5847-8166-F9EC36687BD8}">
      <dgm:prSet/>
      <dgm:spPr/>
      <dgm:t>
        <a:bodyPr/>
        <a:lstStyle/>
        <a:p>
          <a:endParaRPr lang="en-US">
            <a:latin typeface="DIN Next Rounded LT Pro" panose="020F0503020203050203" pitchFamily="34" charset="0"/>
          </a:endParaRPr>
        </a:p>
      </dgm:t>
    </dgm:pt>
    <dgm:pt modelId="{F92606C1-1CD6-BF4E-9E77-D0275FDC37C2}">
      <dgm:prSet>
        <dgm:style>
          <a:lnRef idx="2">
            <a:schemeClr val="dk1"/>
          </a:lnRef>
          <a:fillRef idx="1">
            <a:schemeClr val="lt1"/>
          </a:fillRef>
          <a:effectRef idx="0">
            <a:schemeClr val="dk1"/>
          </a:effectRef>
          <a:fontRef idx="minor">
            <a:schemeClr val="dk1"/>
          </a:fontRef>
        </dgm:style>
      </dgm:prSet>
      <dgm:spPr/>
      <dgm:t>
        <a:bodyPr/>
        <a:lstStyle/>
        <a:p>
          <a:r>
            <a:rPr lang="en-US" b="0" dirty="0" smtClean="0">
              <a:latin typeface="DIN Next Rounded LT Pro" panose="020F0503020203050203" pitchFamily="34" charset="0"/>
              <a:cs typeface="Gill Sans"/>
            </a:rPr>
            <a:t>Disadvantages </a:t>
          </a:r>
          <a:endParaRPr lang="en-US" b="0" dirty="0">
            <a:latin typeface="DIN Next Rounded LT Pro" panose="020F0503020203050203" pitchFamily="34" charset="0"/>
            <a:cs typeface="Gill Sans"/>
          </a:endParaRPr>
        </a:p>
      </dgm:t>
    </dgm:pt>
    <dgm:pt modelId="{0D1A1D27-FBA7-E34B-B644-B2808F3E68A8}" type="parTrans" cxnId="{2697C0FA-C691-2044-83EE-E06A69D1F024}">
      <dgm:prSet/>
      <dgm:spPr/>
      <dgm:t>
        <a:bodyPr/>
        <a:lstStyle/>
        <a:p>
          <a:endParaRPr lang="en-US">
            <a:latin typeface="DIN Next Rounded LT Pro" panose="020F0503020203050203" pitchFamily="34" charset="0"/>
          </a:endParaRPr>
        </a:p>
      </dgm:t>
    </dgm:pt>
    <dgm:pt modelId="{EEB51F93-8625-064F-84B3-754FC6A26CEF}" type="sibTrans" cxnId="{2697C0FA-C691-2044-83EE-E06A69D1F024}">
      <dgm:prSet/>
      <dgm:spPr/>
      <dgm:t>
        <a:bodyPr/>
        <a:lstStyle/>
        <a:p>
          <a:endParaRPr lang="en-US">
            <a:latin typeface="DIN Next Rounded LT Pro" panose="020F0503020203050203" pitchFamily="34" charset="0"/>
          </a:endParaRPr>
        </a:p>
      </dgm:t>
    </dgm:pt>
    <dgm:pt modelId="{91E99BCE-3CAA-CE4C-A763-4B42C659CC8B}" type="pres">
      <dgm:prSet presAssocID="{85CFD83C-0C6B-BC4D-842F-129DEFFFCC83}" presName="composite" presStyleCnt="0">
        <dgm:presLayoutVars>
          <dgm:chMax val="1"/>
          <dgm:dir/>
          <dgm:resizeHandles val="exact"/>
        </dgm:presLayoutVars>
      </dgm:prSet>
      <dgm:spPr/>
      <dgm:t>
        <a:bodyPr/>
        <a:lstStyle/>
        <a:p>
          <a:endParaRPr lang="en-US"/>
        </a:p>
      </dgm:t>
    </dgm:pt>
    <dgm:pt modelId="{F1305359-E89A-E248-BDAE-44B047EAF116}" type="pres">
      <dgm:prSet presAssocID="{6AD2A03A-FC77-0649-92E9-8E6E21736820}" presName="roof" presStyleLbl="dkBgShp" presStyleIdx="0" presStyleCnt="2" custLinFactNeighborX="41563" custLinFactNeighborY="-66448"/>
      <dgm:spPr/>
      <dgm:t>
        <a:bodyPr/>
        <a:lstStyle/>
        <a:p>
          <a:endParaRPr lang="en-US"/>
        </a:p>
      </dgm:t>
    </dgm:pt>
    <dgm:pt modelId="{AD06BE05-311D-2242-844E-E6A710FEAEE4}" type="pres">
      <dgm:prSet presAssocID="{6AD2A03A-FC77-0649-92E9-8E6E21736820}" presName="pillars" presStyleCnt="0"/>
      <dgm:spPr/>
    </dgm:pt>
    <dgm:pt modelId="{250C4737-A841-8C48-A045-BF4D4D99D3A8}" type="pres">
      <dgm:prSet presAssocID="{6AD2A03A-FC77-0649-92E9-8E6E21736820}" presName="pillar1" presStyleLbl="node1" presStyleIdx="0" presStyleCnt="2">
        <dgm:presLayoutVars>
          <dgm:bulletEnabled val="1"/>
        </dgm:presLayoutVars>
      </dgm:prSet>
      <dgm:spPr/>
      <dgm:t>
        <a:bodyPr/>
        <a:lstStyle/>
        <a:p>
          <a:endParaRPr lang="en-US"/>
        </a:p>
      </dgm:t>
    </dgm:pt>
    <dgm:pt modelId="{24D3949D-55D7-9843-BBF0-4DC75BF720C6}" type="pres">
      <dgm:prSet presAssocID="{F92606C1-1CD6-BF4E-9E77-D0275FDC37C2}" presName="pillarX" presStyleLbl="node1" presStyleIdx="1" presStyleCnt="2">
        <dgm:presLayoutVars>
          <dgm:bulletEnabled val="1"/>
        </dgm:presLayoutVars>
      </dgm:prSet>
      <dgm:spPr/>
      <dgm:t>
        <a:bodyPr/>
        <a:lstStyle/>
        <a:p>
          <a:endParaRPr lang="en-US"/>
        </a:p>
      </dgm:t>
    </dgm:pt>
    <dgm:pt modelId="{30F57DEF-DA04-AE46-8A72-E185F1E3E46F}" type="pres">
      <dgm:prSet presAssocID="{6AD2A03A-FC77-0649-92E9-8E6E21736820}" presName="base" presStyleLbl="dkBgShp" presStyleIdx="1" presStyleCnt="2" custLinFactY="-93979" custLinFactNeighborX="18794" custLinFactNeighborY="-100000">
        <dgm:style>
          <a:lnRef idx="2">
            <a:schemeClr val="accent1">
              <a:shade val="50000"/>
            </a:schemeClr>
          </a:lnRef>
          <a:fillRef idx="1">
            <a:schemeClr val="accent1"/>
          </a:fillRef>
          <a:effectRef idx="0">
            <a:schemeClr val="accent1"/>
          </a:effectRef>
          <a:fontRef idx="minor">
            <a:schemeClr val="lt1"/>
          </a:fontRef>
        </dgm:style>
      </dgm:prSet>
      <dgm:spPr/>
      <dgm:t>
        <a:bodyPr/>
        <a:lstStyle/>
        <a:p>
          <a:endParaRPr lang="en-US"/>
        </a:p>
      </dgm:t>
    </dgm:pt>
  </dgm:ptLst>
  <dgm:cxnLst>
    <dgm:cxn modelId="{2697C0FA-C691-2044-83EE-E06A69D1F024}" srcId="{6AD2A03A-FC77-0649-92E9-8E6E21736820}" destId="{F92606C1-1CD6-BF4E-9E77-D0275FDC37C2}" srcOrd="1" destOrd="0" parTransId="{0D1A1D27-FBA7-E34B-B644-B2808F3E68A8}" sibTransId="{EEB51F93-8625-064F-84B3-754FC6A26CEF}"/>
    <dgm:cxn modelId="{3745D2BA-C112-5847-8166-F9EC36687BD8}" srcId="{6AD2A03A-FC77-0649-92E9-8E6E21736820}" destId="{FF1F7779-F48A-1F40-9E9D-420C87150ED4}" srcOrd="0" destOrd="0" parTransId="{A7F55382-F9EC-094C-8A11-74EE819CF30E}" sibTransId="{410C3502-284E-4640-BE5B-2BBC03993EC6}"/>
    <dgm:cxn modelId="{C4504B1F-7431-BF44-A8A8-BC789C2FD98F}" type="presOf" srcId="{F92606C1-1CD6-BF4E-9E77-D0275FDC37C2}" destId="{24D3949D-55D7-9843-BBF0-4DC75BF720C6}" srcOrd="0" destOrd="0" presId="urn:microsoft.com/office/officeart/2005/8/layout/hList3"/>
    <dgm:cxn modelId="{64026328-281F-4E4B-819B-6E7E2ECFD643}" srcId="{85CFD83C-0C6B-BC4D-842F-129DEFFFCC83}" destId="{6AD2A03A-FC77-0649-92E9-8E6E21736820}" srcOrd="0" destOrd="0" parTransId="{80DB3469-4255-D440-BECB-3A0D4DCB7625}" sibTransId="{F0AF8130-90DD-6A40-BE69-CC06EEC1DDAF}"/>
    <dgm:cxn modelId="{3E178AE8-F01C-FE48-9863-EDBF8240A236}" type="presOf" srcId="{6AD2A03A-FC77-0649-92E9-8E6E21736820}" destId="{F1305359-E89A-E248-BDAE-44B047EAF116}" srcOrd="0" destOrd="0" presId="urn:microsoft.com/office/officeart/2005/8/layout/hList3"/>
    <dgm:cxn modelId="{7FB54271-B2F2-A349-963B-D477CE09C60A}" type="presOf" srcId="{FF1F7779-F48A-1F40-9E9D-420C87150ED4}" destId="{250C4737-A841-8C48-A045-BF4D4D99D3A8}" srcOrd="0" destOrd="0" presId="urn:microsoft.com/office/officeart/2005/8/layout/hList3"/>
    <dgm:cxn modelId="{07DE84E7-3F7F-BA42-BCBC-F39250B4CACA}" type="presOf" srcId="{85CFD83C-0C6B-BC4D-842F-129DEFFFCC83}" destId="{91E99BCE-3CAA-CE4C-A763-4B42C659CC8B}" srcOrd="0" destOrd="0" presId="urn:microsoft.com/office/officeart/2005/8/layout/hList3"/>
    <dgm:cxn modelId="{74E0DDB2-A07D-F74B-9BD0-9D230BCADF19}" type="presParOf" srcId="{91E99BCE-3CAA-CE4C-A763-4B42C659CC8B}" destId="{F1305359-E89A-E248-BDAE-44B047EAF116}" srcOrd="0" destOrd="0" presId="urn:microsoft.com/office/officeart/2005/8/layout/hList3"/>
    <dgm:cxn modelId="{2360531A-E104-554A-B04A-6A4AD25C6651}" type="presParOf" srcId="{91E99BCE-3CAA-CE4C-A763-4B42C659CC8B}" destId="{AD06BE05-311D-2242-844E-E6A710FEAEE4}" srcOrd="1" destOrd="0" presId="urn:microsoft.com/office/officeart/2005/8/layout/hList3"/>
    <dgm:cxn modelId="{BB617D89-A4C8-BC40-86C3-1700F732A9E9}" type="presParOf" srcId="{AD06BE05-311D-2242-844E-E6A710FEAEE4}" destId="{250C4737-A841-8C48-A045-BF4D4D99D3A8}" srcOrd="0" destOrd="0" presId="urn:microsoft.com/office/officeart/2005/8/layout/hList3"/>
    <dgm:cxn modelId="{0DA79D3A-E33E-4D41-8217-6619F88A397E}" type="presParOf" srcId="{AD06BE05-311D-2242-844E-E6A710FEAEE4}" destId="{24D3949D-55D7-9843-BBF0-4DC75BF720C6}" srcOrd="1" destOrd="0" presId="urn:microsoft.com/office/officeart/2005/8/layout/hList3"/>
    <dgm:cxn modelId="{B48A301E-2550-504F-8173-B2FB84212D7A}" type="presParOf" srcId="{91E99BCE-3CAA-CE4C-A763-4B42C659CC8B}" destId="{30F57DEF-DA04-AE46-8A72-E185F1E3E46F}" srcOrd="2" destOrd="0" presId="urn:microsoft.com/office/officeart/2005/8/layout/h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5CFD83C-0C6B-BC4D-842F-129DEFFFCC83}" type="doc">
      <dgm:prSet loTypeId="urn:microsoft.com/office/officeart/2005/8/layout/hList3" loCatId="list" qsTypeId="urn:microsoft.com/office/officeart/2005/8/quickstyle/simple4" qsCatId="simple" csTypeId="urn:microsoft.com/office/officeart/2005/8/colors/accent1_2" csCatId="accent1" phldr="1"/>
      <dgm:spPr/>
      <dgm:t>
        <a:bodyPr/>
        <a:lstStyle/>
        <a:p>
          <a:endParaRPr lang="en-US"/>
        </a:p>
      </dgm:t>
    </dgm:pt>
    <dgm:pt modelId="{6AD2A03A-FC77-0649-92E9-8E6E21736820}">
      <dgm:prSet phldrT="[Text]" custT="1">
        <dgm:style>
          <a:lnRef idx="2">
            <a:schemeClr val="accent1">
              <a:shade val="50000"/>
            </a:schemeClr>
          </a:lnRef>
          <a:fillRef idx="1">
            <a:schemeClr val="accent1"/>
          </a:fillRef>
          <a:effectRef idx="0">
            <a:schemeClr val="accent1"/>
          </a:effectRef>
          <a:fontRef idx="minor">
            <a:schemeClr val="lt1"/>
          </a:fontRef>
        </dgm:style>
      </dgm:prSet>
      <dgm:spPr/>
      <dgm:t>
        <a:bodyPr/>
        <a:lstStyle/>
        <a:p>
          <a:r>
            <a:rPr lang="en-US" sz="4100" b="0" dirty="0" smtClean="0">
              <a:latin typeface="DIN Next Rounded LT Pro" panose="020F0503020203050203" pitchFamily="34" charset="0"/>
              <a:cs typeface="Gill Sans"/>
            </a:rPr>
            <a:t>Open-ended questions</a:t>
          </a:r>
          <a:endParaRPr lang="en-US" sz="4100" b="0" dirty="0">
            <a:latin typeface="DIN Next Rounded LT Pro" panose="020F0503020203050203" pitchFamily="34" charset="0"/>
            <a:cs typeface="Gill Sans"/>
          </a:endParaRPr>
        </a:p>
      </dgm:t>
    </dgm:pt>
    <dgm:pt modelId="{80DB3469-4255-D440-BECB-3A0D4DCB7625}" type="parTrans" cxnId="{64026328-281F-4E4B-819B-6E7E2ECFD643}">
      <dgm:prSet/>
      <dgm:spPr/>
      <dgm:t>
        <a:bodyPr/>
        <a:lstStyle/>
        <a:p>
          <a:endParaRPr lang="en-US">
            <a:latin typeface="DIN Next Rounded LT Pro" panose="020F0503020203050203" pitchFamily="34" charset="0"/>
          </a:endParaRPr>
        </a:p>
      </dgm:t>
    </dgm:pt>
    <dgm:pt modelId="{F0AF8130-90DD-6A40-BE69-CC06EEC1DDAF}" type="sibTrans" cxnId="{64026328-281F-4E4B-819B-6E7E2ECFD643}">
      <dgm:prSet/>
      <dgm:spPr/>
      <dgm:t>
        <a:bodyPr/>
        <a:lstStyle/>
        <a:p>
          <a:endParaRPr lang="en-US">
            <a:latin typeface="DIN Next Rounded LT Pro" panose="020F0503020203050203" pitchFamily="34" charset="0"/>
          </a:endParaRPr>
        </a:p>
      </dgm:t>
    </dgm:pt>
    <dgm:pt modelId="{FF1F7779-F48A-1F40-9E9D-420C87150ED4}">
      <dgm:prSet phldrT="[Text]">
        <dgm:style>
          <a:lnRef idx="2">
            <a:schemeClr val="dk1"/>
          </a:lnRef>
          <a:fillRef idx="1">
            <a:schemeClr val="lt1"/>
          </a:fillRef>
          <a:effectRef idx="0">
            <a:schemeClr val="dk1"/>
          </a:effectRef>
          <a:fontRef idx="minor">
            <a:schemeClr val="dk1"/>
          </a:fontRef>
        </dgm:style>
      </dgm:prSet>
      <dgm:spPr/>
      <dgm:t>
        <a:bodyPr/>
        <a:lstStyle/>
        <a:p>
          <a:r>
            <a:rPr lang="en-US" b="0" dirty="0" smtClean="0">
              <a:latin typeface="DIN Next Rounded LT Pro" panose="020F0503020203050203" pitchFamily="34" charset="0"/>
              <a:cs typeface="Gill Sans"/>
            </a:rPr>
            <a:t>Advantages</a:t>
          </a:r>
          <a:endParaRPr lang="en-US" b="0" dirty="0">
            <a:latin typeface="DIN Next Rounded LT Pro" panose="020F0503020203050203" pitchFamily="34" charset="0"/>
            <a:cs typeface="Gill Sans"/>
          </a:endParaRPr>
        </a:p>
      </dgm:t>
    </dgm:pt>
    <dgm:pt modelId="{A7F55382-F9EC-094C-8A11-74EE819CF30E}" type="parTrans" cxnId="{3745D2BA-C112-5847-8166-F9EC36687BD8}">
      <dgm:prSet/>
      <dgm:spPr/>
      <dgm:t>
        <a:bodyPr/>
        <a:lstStyle/>
        <a:p>
          <a:endParaRPr lang="en-US">
            <a:latin typeface="DIN Next Rounded LT Pro" panose="020F0503020203050203" pitchFamily="34" charset="0"/>
          </a:endParaRPr>
        </a:p>
      </dgm:t>
    </dgm:pt>
    <dgm:pt modelId="{410C3502-284E-4640-BE5B-2BBC03993EC6}" type="sibTrans" cxnId="{3745D2BA-C112-5847-8166-F9EC36687BD8}">
      <dgm:prSet/>
      <dgm:spPr/>
      <dgm:t>
        <a:bodyPr/>
        <a:lstStyle/>
        <a:p>
          <a:endParaRPr lang="en-US">
            <a:latin typeface="DIN Next Rounded LT Pro" panose="020F0503020203050203" pitchFamily="34" charset="0"/>
          </a:endParaRPr>
        </a:p>
      </dgm:t>
    </dgm:pt>
    <dgm:pt modelId="{F92606C1-1CD6-BF4E-9E77-D0275FDC37C2}">
      <dgm:prSet>
        <dgm:style>
          <a:lnRef idx="2">
            <a:schemeClr val="dk1"/>
          </a:lnRef>
          <a:fillRef idx="1">
            <a:schemeClr val="lt1"/>
          </a:fillRef>
          <a:effectRef idx="0">
            <a:schemeClr val="dk1"/>
          </a:effectRef>
          <a:fontRef idx="minor">
            <a:schemeClr val="dk1"/>
          </a:fontRef>
        </dgm:style>
      </dgm:prSet>
      <dgm:spPr/>
      <dgm:t>
        <a:bodyPr/>
        <a:lstStyle/>
        <a:p>
          <a:r>
            <a:rPr lang="en-US" b="0" dirty="0" smtClean="0">
              <a:latin typeface="DIN Next Rounded LT Pro" panose="020F0503020203050203" pitchFamily="34" charset="0"/>
              <a:cs typeface="Gill Sans"/>
            </a:rPr>
            <a:t>Disadvantages </a:t>
          </a:r>
          <a:endParaRPr lang="en-US" b="0" dirty="0">
            <a:latin typeface="DIN Next Rounded LT Pro" panose="020F0503020203050203" pitchFamily="34" charset="0"/>
            <a:cs typeface="Gill Sans"/>
          </a:endParaRPr>
        </a:p>
      </dgm:t>
    </dgm:pt>
    <dgm:pt modelId="{0D1A1D27-FBA7-E34B-B644-B2808F3E68A8}" type="parTrans" cxnId="{2697C0FA-C691-2044-83EE-E06A69D1F024}">
      <dgm:prSet/>
      <dgm:spPr/>
      <dgm:t>
        <a:bodyPr/>
        <a:lstStyle/>
        <a:p>
          <a:endParaRPr lang="en-US">
            <a:latin typeface="DIN Next Rounded LT Pro" panose="020F0503020203050203" pitchFamily="34" charset="0"/>
          </a:endParaRPr>
        </a:p>
      </dgm:t>
    </dgm:pt>
    <dgm:pt modelId="{EEB51F93-8625-064F-84B3-754FC6A26CEF}" type="sibTrans" cxnId="{2697C0FA-C691-2044-83EE-E06A69D1F024}">
      <dgm:prSet/>
      <dgm:spPr/>
      <dgm:t>
        <a:bodyPr/>
        <a:lstStyle/>
        <a:p>
          <a:endParaRPr lang="en-US">
            <a:latin typeface="DIN Next Rounded LT Pro" panose="020F0503020203050203" pitchFamily="34" charset="0"/>
          </a:endParaRPr>
        </a:p>
      </dgm:t>
    </dgm:pt>
    <dgm:pt modelId="{91E99BCE-3CAA-CE4C-A763-4B42C659CC8B}" type="pres">
      <dgm:prSet presAssocID="{85CFD83C-0C6B-BC4D-842F-129DEFFFCC83}" presName="composite" presStyleCnt="0">
        <dgm:presLayoutVars>
          <dgm:chMax val="1"/>
          <dgm:dir/>
          <dgm:resizeHandles val="exact"/>
        </dgm:presLayoutVars>
      </dgm:prSet>
      <dgm:spPr/>
      <dgm:t>
        <a:bodyPr/>
        <a:lstStyle/>
        <a:p>
          <a:endParaRPr lang="en-US"/>
        </a:p>
      </dgm:t>
    </dgm:pt>
    <dgm:pt modelId="{F1305359-E89A-E248-BDAE-44B047EAF116}" type="pres">
      <dgm:prSet presAssocID="{6AD2A03A-FC77-0649-92E9-8E6E21736820}" presName="roof" presStyleLbl="dkBgShp" presStyleIdx="0" presStyleCnt="2" custLinFactNeighborX="41563" custLinFactNeighborY="-66448"/>
      <dgm:spPr/>
      <dgm:t>
        <a:bodyPr/>
        <a:lstStyle/>
        <a:p>
          <a:endParaRPr lang="en-US"/>
        </a:p>
      </dgm:t>
    </dgm:pt>
    <dgm:pt modelId="{AD06BE05-311D-2242-844E-E6A710FEAEE4}" type="pres">
      <dgm:prSet presAssocID="{6AD2A03A-FC77-0649-92E9-8E6E21736820}" presName="pillars" presStyleCnt="0"/>
      <dgm:spPr/>
    </dgm:pt>
    <dgm:pt modelId="{250C4737-A841-8C48-A045-BF4D4D99D3A8}" type="pres">
      <dgm:prSet presAssocID="{6AD2A03A-FC77-0649-92E9-8E6E21736820}" presName="pillar1" presStyleLbl="node1" presStyleIdx="0" presStyleCnt="2">
        <dgm:presLayoutVars>
          <dgm:bulletEnabled val="1"/>
        </dgm:presLayoutVars>
      </dgm:prSet>
      <dgm:spPr/>
      <dgm:t>
        <a:bodyPr/>
        <a:lstStyle/>
        <a:p>
          <a:endParaRPr lang="en-US"/>
        </a:p>
      </dgm:t>
    </dgm:pt>
    <dgm:pt modelId="{24D3949D-55D7-9843-BBF0-4DC75BF720C6}" type="pres">
      <dgm:prSet presAssocID="{F92606C1-1CD6-BF4E-9E77-D0275FDC37C2}" presName="pillarX" presStyleLbl="node1" presStyleIdx="1" presStyleCnt="2">
        <dgm:presLayoutVars>
          <dgm:bulletEnabled val="1"/>
        </dgm:presLayoutVars>
      </dgm:prSet>
      <dgm:spPr/>
      <dgm:t>
        <a:bodyPr/>
        <a:lstStyle/>
        <a:p>
          <a:endParaRPr lang="en-US"/>
        </a:p>
      </dgm:t>
    </dgm:pt>
    <dgm:pt modelId="{30F57DEF-DA04-AE46-8A72-E185F1E3E46F}" type="pres">
      <dgm:prSet presAssocID="{6AD2A03A-FC77-0649-92E9-8E6E21736820}" presName="base" presStyleLbl="dkBgShp" presStyleIdx="1" presStyleCnt="2" custLinFactY="-93979" custLinFactNeighborX="18794" custLinFactNeighborY="-100000">
        <dgm:style>
          <a:lnRef idx="2">
            <a:schemeClr val="accent1">
              <a:shade val="50000"/>
            </a:schemeClr>
          </a:lnRef>
          <a:fillRef idx="1">
            <a:schemeClr val="accent1"/>
          </a:fillRef>
          <a:effectRef idx="0">
            <a:schemeClr val="accent1"/>
          </a:effectRef>
          <a:fontRef idx="minor">
            <a:schemeClr val="lt1"/>
          </a:fontRef>
        </dgm:style>
      </dgm:prSet>
      <dgm:spPr/>
      <dgm:t>
        <a:bodyPr/>
        <a:lstStyle/>
        <a:p>
          <a:endParaRPr lang="en-US"/>
        </a:p>
      </dgm:t>
    </dgm:pt>
  </dgm:ptLst>
  <dgm:cxnLst>
    <dgm:cxn modelId="{2697C0FA-C691-2044-83EE-E06A69D1F024}" srcId="{6AD2A03A-FC77-0649-92E9-8E6E21736820}" destId="{F92606C1-1CD6-BF4E-9E77-D0275FDC37C2}" srcOrd="1" destOrd="0" parTransId="{0D1A1D27-FBA7-E34B-B644-B2808F3E68A8}" sibTransId="{EEB51F93-8625-064F-84B3-754FC6A26CEF}"/>
    <dgm:cxn modelId="{3745D2BA-C112-5847-8166-F9EC36687BD8}" srcId="{6AD2A03A-FC77-0649-92E9-8E6E21736820}" destId="{FF1F7779-F48A-1F40-9E9D-420C87150ED4}" srcOrd="0" destOrd="0" parTransId="{A7F55382-F9EC-094C-8A11-74EE819CF30E}" sibTransId="{410C3502-284E-4640-BE5B-2BBC03993EC6}"/>
    <dgm:cxn modelId="{64026328-281F-4E4B-819B-6E7E2ECFD643}" srcId="{85CFD83C-0C6B-BC4D-842F-129DEFFFCC83}" destId="{6AD2A03A-FC77-0649-92E9-8E6E21736820}" srcOrd="0" destOrd="0" parTransId="{80DB3469-4255-D440-BECB-3A0D4DCB7625}" sibTransId="{F0AF8130-90DD-6A40-BE69-CC06EEC1DDAF}"/>
    <dgm:cxn modelId="{C4504B1F-7431-BF44-A8A8-BC789C2FD98F}" type="presOf" srcId="{F92606C1-1CD6-BF4E-9E77-D0275FDC37C2}" destId="{24D3949D-55D7-9843-BBF0-4DC75BF720C6}" srcOrd="0" destOrd="0" presId="urn:microsoft.com/office/officeart/2005/8/layout/hList3"/>
    <dgm:cxn modelId="{3E178AE8-F01C-FE48-9863-EDBF8240A236}" type="presOf" srcId="{6AD2A03A-FC77-0649-92E9-8E6E21736820}" destId="{F1305359-E89A-E248-BDAE-44B047EAF116}" srcOrd="0" destOrd="0" presId="urn:microsoft.com/office/officeart/2005/8/layout/hList3"/>
    <dgm:cxn modelId="{7FB54271-B2F2-A349-963B-D477CE09C60A}" type="presOf" srcId="{FF1F7779-F48A-1F40-9E9D-420C87150ED4}" destId="{250C4737-A841-8C48-A045-BF4D4D99D3A8}" srcOrd="0" destOrd="0" presId="urn:microsoft.com/office/officeart/2005/8/layout/hList3"/>
    <dgm:cxn modelId="{07DE84E7-3F7F-BA42-BCBC-F39250B4CACA}" type="presOf" srcId="{85CFD83C-0C6B-BC4D-842F-129DEFFFCC83}" destId="{91E99BCE-3CAA-CE4C-A763-4B42C659CC8B}" srcOrd="0" destOrd="0" presId="urn:microsoft.com/office/officeart/2005/8/layout/hList3"/>
    <dgm:cxn modelId="{74E0DDB2-A07D-F74B-9BD0-9D230BCADF19}" type="presParOf" srcId="{91E99BCE-3CAA-CE4C-A763-4B42C659CC8B}" destId="{F1305359-E89A-E248-BDAE-44B047EAF116}" srcOrd="0" destOrd="0" presId="urn:microsoft.com/office/officeart/2005/8/layout/hList3"/>
    <dgm:cxn modelId="{2360531A-E104-554A-B04A-6A4AD25C6651}" type="presParOf" srcId="{91E99BCE-3CAA-CE4C-A763-4B42C659CC8B}" destId="{AD06BE05-311D-2242-844E-E6A710FEAEE4}" srcOrd="1" destOrd="0" presId="urn:microsoft.com/office/officeart/2005/8/layout/hList3"/>
    <dgm:cxn modelId="{BB617D89-A4C8-BC40-86C3-1700F732A9E9}" type="presParOf" srcId="{AD06BE05-311D-2242-844E-E6A710FEAEE4}" destId="{250C4737-A841-8C48-A045-BF4D4D99D3A8}" srcOrd="0" destOrd="0" presId="urn:microsoft.com/office/officeart/2005/8/layout/hList3"/>
    <dgm:cxn modelId="{0DA79D3A-E33E-4D41-8217-6619F88A397E}" type="presParOf" srcId="{AD06BE05-311D-2242-844E-E6A710FEAEE4}" destId="{24D3949D-55D7-9843-BBF0-4DC75BF720C6}" srcOrd="1" destOrd="0" presId="urn:microsoft.com/office/officeart/2005/8/layout/hList3"/>
    <dgm:cxn modelId="{B48A301E-2550-504F-8173-B2FB84212D7A}" type="presParOf" srcId="{91E99BCE-3CAA-CE4C-A763-4B42C659CC8B}" destId="{30F57DEF-DA04-AE46-8A72-E185F1E3E46F}" srcOrd="2" destOrd="0" presId="urn:microsoft.com/office/officeart/2005/8/layout/h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5CFD83C-0C6B-BC4D-842F-129DEFFFCC83}" type="doc">
      <dgm:prSet loTypeId="urn:microsoft.com/office/officeart/2005/8/layout/hList3" loCatId="list" qsTypeId="urn:microsoft.com/office/officeart/2005/8/quickstyle/simple4" qsCatId="simple" csTypeId="urn:microsoft.com/office/officeart/2005/8/colors/accent1_2" csCatId="accent1" phldr="1"/>
      <dgm:spPr/>
      <dgm:t>
        <a:bodyPr/>
        <a:lstStyle/>
        <a:p>
          <a:endParaRPr lang="en-US"/>
        </a:p>
      </dgm:t>
    </dgm:pt>
    <dgm:pt modelId="{6AD2A03A-FC77-0649-92E9-8E6E21736820}">
      <dgm:prSet phldrT="[Text]" custT="1">
        <dgm:style>
          <a:lnRef idx="2">
            <a:schemeClr val="accent1">
              <a:shade val="50000"/>
            </a:schemeClr>
          </a:lnRef>
          <a:fillRef idx="1">
            <a:schemeClr val="accent1"/>
          </a:fillRef>
          <a:effectRef idx="0">
            <a:schemeClr val="accent1"/>
          </a:effectRef>
          <a:fontRef idx="minor">
            <a:schemeClr val="lt1"/>
          </a:fontRef>
        </dgm:style>
      </dgm:prSet>
      <dgm:spPr/>
      <dgm:t>
        <a:bodyPr/>
        <a:lstStyle/>
        <a:p>
          <a:r>
            <a:rPr lang="en-US" sz="4100" b="0" dirty="0" smtClean="0">
              <a:latin typeface="DIN Next Rounded LT Pro" panose="020F0503020203050203" pitchFamily="34" charset="0"/>
              <a:cs typeface="Gill Sans"/>
            </a:rPr>
            <a:t>Closed-ended questions</a:t>
          </a:r>
          <a:endParaRPr lang="en-US" sz="4100" b="0" dirty="0">
            <a:latin typeface="DIN Next Rounded LT Pro" panose="020F0503020203050203" pitchFamily="34" charset="0"/>
            <a:cs typeface="Gill Sans"/>
          </a:endParaRPr>
        </a:p>
      </dgm:t>
    </dgm:pt>
    <dgm:pt modelId="{80DB3469-4255-D440-BECB-3A0D4DCB7625}" type="parTrans" cxnId="{64026328-281F-4E4B-819B-6E7E2ECFD643}">
      <dgm:prSet/>
      <dgm:spPr/>
      <dgm:t>
        <a:bodyPr/>
        <a:lstStyle/>
        <a:p>
          <a:endParaRPr lang="en-US">
            <a:latin typeface="DIN Next Rounded LT Pro" panose="020F0503020203050203" pitchFamily="34" charset="0"/>
          </a:endParaRPr>
        </a:p>
      </dgm:t>
    </dgm:pt>
    <dgm:pt modelId="{F0AF8130-90DD-6A40-BE69-CC06EEC1DDAF}" type="sibTrans" cxnId="{64026328-281F-4E4B-819B-6E7E2ECFD643}">
      <dgm:prSet/>
      <dgm:spPr/>
      <dgm:t>
        <a:bodyPr/>
        <a:lstStyle/>
        <a:p>
          <a:endParaRPr lang="en-US">
            <a:latin typeface="DIN Next Rounded LT Pro" panose="020F0503020203050203" pitchFamily="34" charset="0"/>
          </a:endParaRPr>
        </a:p>
      </dgm:t>
    </dgm:pt>
    <dgm:pt modelId="{FF1F7779-F48A-1F40-9E9D-420C87150ED4}">
      <dgm:prSet phldrT="[Text]">
        <dgm:style>
          <a:lnRef idx="2">
            <a:schemeClr val="dk1"/>
          </a:lnRef>
          <a:fillRef idx="1">
            <a:schemeClr val="lt1"/>
          </a:fillRef>
          <a:effectRef idx="0">
            <a:schemeClr val="dk1"/>
          </a:effectRef>
          <a:fontRef idx="minor">
            <a:schemeClr val="dk1"/>
          </a:fontRef>
        </dgm:style>
      </dgm:prSet>
      <dgm:spPr/>
      <dgm:t>
        <a:bodyPr/>
        <a:lstStyle/>
        <a:p>
          <a:r>
            <a:rPr lang="en-US" b="0" dirty="0" smtClean="0">
              <a:latin typeface="DIN Next Rounded LT Pro" panose="020F0503020203050203" pitchFamily="34" charset="0"/>
              <a:cs typeface="Gill Sans"/>
            </a:rPr>
            <a:t>Advantages</a:t>
          </a:r>
          <a:endParaRPr lang="en-US" b="0" dirty="0">
            <a:latin typeface="DIN Next Rounded LT Pro" panose="020F0503020203050203" pitchFamily="34" charset="0"/>
            <a:cs typeface="Gill Sans"/>
          </a:endParaRPr>
        </a:p>
      </dgm:t>
    </dgm:pt>
    <dgm:pt modelId="{A7F55382-F9EC-094C-8A11-74EE819CF30E}" type="parTrans" cxnId="{3745D2BA-C112-5847-8166-F9EC36687BD8}">
      <dgm:prSet/>
      <dgm:spPr/>
      <dgm:t>
        <a:bodyPr/>
        <a:lstStyle/>
        <a:p>
          <a:endParaRPr lang="en-US">
            <a:latin typeface="DIN Next Rounded LT Pro" panose="020F0503020203050203" pitchFamily="34" charset="0"/>
          </a:endParaRPr>
        </a:p>
      </dgm:t>
    </dgm:pt>
    <dgm:pt modelId="{410C3502-284E-4640-BE5B-2BBC03993EC6}" type="sibTrans" cxnId="{3745D2BA-C112-5847-8166-F9EC36687BD8}">
      <dgm:prSet/>
      <dgm:spPr/>
      <dgm:t>
        <a:bodyPr/>
        <a:lstStyle/>
        <a:p>
          <a:endParaRPr lang="en-US">
            <a:latin typeface="DIN Next Rounded LT Pro" panose="020F0503020203050203" pitchFamily="34" charset="0"/>
          </a:endParaRPr>
        </a:p>
      </dgm:t>
    </dgm:pt>
    <dgm:pt modelId="{F92606C1-1CD6-BF4E-9E77-D0275FDC37C2}">
      <dgm:prSet>
        <dgm:style>
          <a:lnRef idx="2">
            <a:schemeClr val="dk1"/>
          </a:lnRef>
          <a:fillRef idx="1">
            <a:schemeClr val="lt1"/>
          </a:fillRef>
          <a:effectRef idx="0">
            <a:schemeClr val="dk1"/>
          </a:effectRef>
          <a:fontRef idx="minor">
            <a:schemeClr val="dk1"/>
          </a:fontRef>
        </dgm:style>
      </dgm:prSet>
      <dgm:spPr/>
      <dgm:t>
        <a:bodyPr/>
        <a:lstStyle/>
        <a:p>
          <a:r>
            <a:rPr lang="en-US" b="0" dirty="0" smtClean="0">
              <a:latin typeface="DIN Next Rounded LT Pro" panose="020F0503020203050203" pitchFamily="34" charset="0"/>
              <a:cs typeface="Gill Sans"/>
            </a:rPr>
            <a:t>Disadvantages </a:t>
          </a:r>
          <a:endParaRPr lang="en-US" b="0" dirty="0">
            <a:latin typeface="DIN Next Rounded LT Pro" panose="020F0503020203050203" pitchFamily="34" charset="0"/>
            <a:cs typeface="Gill Sans"/>
          </a:endParaRPr>
        </a:p>
      </dgm:t>
    </dgm:pt>
    <dgm:pt modelId="{0D1A1D27-FBA7-E34B-B644-B2808F3E68A8}" type="parTrans" cxnId="{2697C0FA-C691-2044-83EE-E06A69D1F024}">
      <dgm:prSet/>
      <dgm:spPr/>
      <dgm:t>
        <a:bodyPr/>
        <a:lstStyle/>
        <a:p>
          <a:endParaRPr lang="en-US">
            <a:latin typeface="DIN Next Rounded LT Pro" panose="020F0503020203050203" pitchFamily="34" charset="0"/>
          </a:endParaRPr>
        </a:p>
      </dgm:t>
    </dgm:pt>
    <dgm:pt modelId="{EEB51F93-8625-064F-84B3-754FC6A26CEF}" type="sibTrans" cxnId="{2697C0FA-C691-2044-83EE-E06A69D1F024}">
      <dgm:prSet/>
      <dgm:spPr/>
      <dgm:t>
        <a:bodyPr/>
        <a:lstStyle/>
        <a:p>
          <a:endParaRPr lang="en-US">
            <a:latin typeface="DIN Next Rounded LT Pro" panose="020F0503020203050203" pitchFamily="34" charset="0"/>
          </a:endParaRPr>
        </a:p>
      </dgm:t>
    </dgm:pt>
    <dgm:pt modelId="{91E99BCE-3CAA-CE4C-A763-4B42C659CC8B}" type="pres">
      <dgm:prSet presAssocID="{85CFD83C-0C6B-BC4D-842F-129DEFFFCC83}" presName="composite" presStyleCnt="0">
        <dgm:presLayoutVars>
          <dgm:chMax val="1"/>
          <dgm:dir/>
          <dgm:resizeHandles val="exact"/>
        </dgm:presLayoutVars>
      </dgm:prSet>
      <dgm:spPr/>
      <dgm:t>
        <a:bodyPr/>
        <a:lstStyle/>
        <a:p>
          <a:endParaRPr lang="en-US"/>
        </a:p>
      </dgm:t>
    </dgm:pt>
    <dgm:pt modelId="{F1305359-E89A-E248-BDAE-44B047EAF116}" type="pres">
      <dgm:prSet presAssocID="{6AD2A03A-FC77-0649-92E9-8E6E21736820}" presName="roof" presStyleLbl="dkBgShp" presStyleIdx="0" presStyleCnt="2" custLinFactNeighborX="41563" custLinFactNeighborY="-66448"/>
      <dgm:spPr/>
      <dgm:t>
        <a:bodyPr/>
        <a:lstStyle/>
        <a:p>
          <a:endParaRPr lang="en-US"/>
        </a:p>
      </dgm:t>
    </dgm:pt>
    <dgm:pt modelId="{AD06BE05-311D-2242-844E-E6A710FEAEE4}" type="pres">
      <dgm:prSet presAssocID="{6AD2A03A-FC77-0649-92E9-8E6E21736820}" presName="pillars" presStyleCnt="0"/>
      <dgm:spPr/>
    </dgm:pt>
    <dgm:pt modelId="{250C4737-A841-8C48-A045-BF4D4D99D3A8}" type="pres">
      <dgm:prSet presAssocID="{6AD2A03A-FC77-0649-92E9-8E6E21736820}" presName="pillar1" presStyleLbl="node1" presStyleIdx="0" presStyleCnt="2">
        <dgm:presLayoutVars>
          <dgm:bulletEnabled val="1"/>
        </dgm:presLayoutVars>
      </dgm:prSet>
      <dgm:spPr/>
      <dgm:t>
        <a:bodyPr/>
        <a:lstStyle/>
        <a:p>
          <a:endParaRPr lang="en-US"/>
        </a:p>
      </dgm:t>
    </dgm:pt>
    <dgm:pt modelId="{24D3949D-55D7-9843-BBF0-4DC75BF720C6}" type="pres">
      <dgm:prSet presAssocID="{F92606C1-1CD6-BF4E-9E77-D0275FDC37C2}" presName="pillarX" presStyleLbl="node1" presStyleIdx="1" presStyleCnt="2">
        <dgm:presLayoutVars>
          <dgm:bulletEnabled val="1"/>
        </dgm:presLayoutVars>
      </dgm:prSet>
      <dgm:spPr/>
      <dgm:t>
        <a:bodyPr/>
        <a:lstStyle/>
        <a:p>
          <a:endParaRPr lang="en-US"/>
        </a:p>
      </dgm:t>
    </dgm:pt>
    <dgm:pt modelId="{30F57DEF-DA04-AE46-8A72-E185F1E3E46F}" type="pres">
      <dgm:prSet presAssocID="{6AD2A03A-FC77-0649-92E9-8E6E21736820}" presName="base" presStyleLbl="dkBgShp" presStyleIdx="1" presStyleCnt="2" custLinFactY="-93979" custLinFactNeighborX="18794" custLinFactNeighborY="-100000">
        <dgm:style>
          <a:lnRef idx="2">
            <a:schemeClr val="accent1">
              <a:shade val="50000"/>
            </a:schemeClr>
          </a:lnRef>
          <a:fillRef idx="1">
            <a:schemeClr val="accent1"/>
          </a:fillRef>
          <a:effectRef idx="0">
            <a:schemeClr val="accent1"/>
          </a:effectRef>
          <a:fontRef idx="minor">
            <a:schemeClr val="lt1"/>
          </a:fontRef>
        </dgm:style>
      </dgm:prSet>
      <dgm:spPr/>
      <dgm:t>
        <a:bodyPr/>
        <a:lstStyle/>
        <a:p>
          <a:endParaRPr lang="en-US"/>
        </a:p>
      </dgm:t>
    </dgm:pt>
  </dgm:ptLst>
  <dgm:cxnLst>
    <dgm:cxn modelId="{2697C0FA-C691-2044-83EE-E06A69D1F024}" srcId="{6AD2A03A-FC77-0649-92E9-8E6E21736820}" destId="{F92606C1-1CD6-BF4E-9E77-D0275FDC37C2}" srcOrd="1" destOrd="0" parTransId="{0D1A1D27-FBA7-E34B-B644-B2808F3E68A8}" sibTransId="{EEB51F93-8625-064F-84B3-754FC6A26CEF}"/>
    <dgm:cxn modelId="{3745D2BA-C112-5847-8166-F9EC36687BD8}" srcId="{6AD2A03A-FC77-0649-92E9-8E6E21736820}" destId="{FF1F7779-F48A-1F40-9E9D-420C87150ED4}" srcOrd="0" destOrd="0" parTransId="{A7F55382-F9EC-094C-8A11-74EE819CF30E}" sibTransId="{410C3502-284E-4640-BE5B-2BBC03993EC6}"/>
    <dgm:cxn modelId="{64026328-281F-4E4B-819B-6E7E2ECFD643}" srcId="{85CFD83C-0C6B-BC4D-842F-129DEFFFCC83}" destId="{6AD2A03A-FC77-0649-92E9-8E6E21736820}" srcOrd="0" destOrd="0" parTransId="{80DB3469-4255-D440-BECB-3A0D4DCB7625}" sibTransId="{F0AF8130-90DD-6A40-BE69-CC06EEC1DDAF}"/>
    <dgm:cxn modelId="{C4504B1F-7431-BF44-A8A8-BC789C2FD98F}" type="presOf" srcId="{F92606C1-1CD6-BF4E-9E77-D0275FDC37C2}" destId="{24D3949D-55D7-9843-BBF0-4DC75BF720C6}" srcOrd="0" destOrd="0" presId="urn:microsoft.com/office/officeart/2005/8/layout/hList3"/>
    <dgm:cxn modelId="{3E178AE8-F01C-FE48-9863-EDBF8240A236}" type="presOf" srcId="{6AD2A03A-FC77-0649-92E9-8E6E21736820}" destId="{F1305359-E89A-E248-BDAE-44B047EAF116}" srcOrd="0" destOrd="0" presId="urn:microsoft.com/office/officeart/2005/8/layout/hList3"/>
    <dgm:cxn modelId="{7FB54271-B2F2-A349-963B-D477CE09C60A}" type="presOf" srcId="{FF1F7779-F48A-1F40-9E9D-420C87150ED4}" destId="{250C4737-A841-8C48-A045-BF4D4D99D3A8}" srcOrd="0" destOrd="0" presId="urn:microsoft.com/office/officeart/2005/8/layout/hList3"/>
    <dgm:cxn modelId="{07DE84E7-3F7F-BA42-BCBC-F39250B4CACA}" type="presOf" srcId="{85CFD83C-0C6B-BC4D-842F-129DEFFFCC83}" destId="{91E99BCE-3CAA-CE4C-A763-4B42C659CC8B}" srcOrd="0" destOrd="0" presId="urn:microsoft.com/office/officeart/2005/8/layout/hList3"/>
    <dgm:cxn modelId="{74E0DDB2-A07D-F74B-9BD0-9D230BCADF19}" type="presParOf" srcId="{91E99BCE-3CAA-CE4C-A763-4B42C659CC8B}" destId="{F1305359-E89A-E248-BDAE-44B047EAF116}" srcOrd="0" destOrd="0" presId="urn:microsoft.com/office/officeart/2005/8/layout/hList3"/>
    <dgm:cxn modelId="{2360531A-E104-554A-B04A-6A4AD25C6651}" type="presParOf" srcId="{91E99BCE-3CAA-CE4C-A763-4B42C659CC8B}" destId="{AD06BE05-311D-2242-844E-E6A710FEAEE4}" srcOrd="1" destOrd="0" presId="urn:microsoft.com/office/officeart/2005/8/layout/hList3"/>
    <dgm:cxn modelId="{BB617D89-A4C8-BC40-86C3-1700F732A9E9}" type="presParOf" srcId="{AD06BE05-311D-2242-844E-E6A710FEAEE4}" destId="{250C4737-A841-8C48-A045-BF4D4D99D3A8}" srcOrd="0" destOrd="0" presId="urn:microsoft.com/office/officeart/2005/8/layout/hList3"/>
    <dgm:cxn modelId="{0DA79D3A-E33E-4D41-8217-6619F88A397E}" type="presParOf" srcId="{AD06BE05-311D-2242-844E-E6A710FEAEE4}" destId="{24D3949D-55D7-9843-BBF0-4DC75BF720C6}" srcOrd="1" destOrd="0" presId="urn:microsoft.com/office/officeart/2005/8/layout/hList3"/>
    <dgm:cxn modelId="{B48A301E-2550-504F-8173-B2FB84212D7A}" type="presParOf" srcId="{91E99BCE-3CAA-CE4C-A763-4B42C659CC8B}" destId="{30F57DEF-DA04-AE46-8A72-E185F1E3E46F}" srcOrd="2" destOrd="0" presId="urn:microsoft.com/office/officeart/2005/8/layout/h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5CFD83C-0C6B-BC4D-842F-129DEFFFCC83}" type="doc">
      <dgm:prSet loTypeId="urn:microsoft.com/office/officeart/2005/8/layout/hList3" loCatId="list" qsTypeId="urn:microsoft.com/office/officeart/2005/8/quickstyle/simple4" qsCatId="simple" csTypeId="urn:microsoft.com/office/officeart/2005/8/colors/accent1_2" csCatId="accent1" phldr="1"/>
      <dgm:spPr/>
      <dgm:t>
        <a:bodyPr/>
        <a:lstStyle/>
        <a:p>
          <a:endParaRPr lang="en-US"/>
        </a:p>
      </dgm:t>
    </dgm:pt>
    <dgm:pt modelId="{6AD2A03A-FC77-0649-92E9-8E6E21736820}">
      <dgm:prSet phldrT="[Text]" custT="1">
        <dgm:style>
          <a:lnRef idx="2">
            <a:schemeClr val="accent1">
              <a:shade val="50000"/>
            </a:schemeClr>
          </a:lnRef>
          <a:fillRef idx="1">
            <a:schemeClr val="accent1"/>
          </a:fillRef>
          <a:effectRef idx="0">
            <a:schemeClr val="accent1"/>
          </a:effectRef>
          <a:fontRef idx="minor">
            <a:schemeClr val="lt1"/>
          </a:fontRef>
        </dgm:style>
      </dgm:prSet>
      <dgm:spPr/>
      <dgm:t>
        <a:bodyPr/>
        <a:lstStyle/>
        <a:p>
          <a:r>
            <a:rPr lang="en-US" sz="4100" b="0" dirty="0" smtClean="0">
              <a:latin typeface="DIN Next Rounded LT Pro" panose="020F0503020203050203" pitchFamily="34" charset="0"/>
              <a:cs typeface="Gill Sans"/>
            </a:rPr>
            <a:t>Open-ended questions</a:t>
          </a:r>
          <a:endParaRPr lang="en-US" sz="4100" b="0" dirty="0">
            <a:latin typeface="DIN Next Rounded LT Pro" panose="020F0503020203050203" pitchFamily="34" charset="0"/>
            <a:cs typeface="Gill Sans"/>
          </a:endParaRPr>
        </a:p>
      </dgm:t>
    </dgm:pt>
    <dgm:pt modelId="{80DB3469-4255-D440-BECB-3A0D4DCB7625}" type="parTrans" cxnId="{64026328-281F-4E4B-819B-6E7E2ECFD643}">
      <dgm:prSet/>
      <dgm:spPr/>
      <dgm:t>
        <a:bodyPr/>
        <a:lstStyle/>
        <a:p>
          <a:endParaRPr lang="en-US">
            <a:latin typeface="DIN Next Rounded LT Pro" panose="020F0503020203050203" pitchFamily="34" charset="0"/>
          </a:endParaRPr>
        </a:p>
      </dgm:t>
    </dgm:pt>
    <dgm:pt modelId="{F0AF8130-90DD-6A40-BE69-CC06EEC1DDAF}" type="sibTrans" cxnId="{64026328-281F-4E4B-819B-6E7E2ECFD643}">
      <dgm:prSet/>
      <dgm:spPr/>
      <dgm:t>
        <a:bodyPr/>
        <a:lstStyle/>
        <a:p>
          <a:endParaRPr lang="en-US">
            <a:latin typeface="DIN Next Rounded LT Pro" panose="020F0503020203050203" pitchFamily="34" charset="0"/>
          </a:endParaRPr>
        </a:p>
      </dgm:t>
    </dgm:pt>
    <dgm:pt modelId="{FF1F7779-F48A-1F40-9E9D-420C87150ED4}">
      <dgm:prSet phldrT="[Text]">
        <dgm:style>
          <a:lnRef idx="2">
            <a:schemeClr val="dk1"/>
          </a:lnRef>
          <a:fillRef idx="1">
            <a:schemeClr val="lt1"/>
          </a:fillRef>
          <a:effectRef idx="0">
            <a:schemeClr val="dk1"/>
          </a:effectRef>
          <a:fontRef idx="minor">
            <a:schemeClr val="dk1"/>
          </a:fontRef>
        </dgm:style>
      </dgm:prSet>
      <dgm:spPr/>
      <dgm:t>
        <a:bodyPr/>
        <a:lstStyle/>
        <a:p>
          <a:r>
            <a:rPr lang="en-US" b="0" dirty="0" smtClean="0">
              <a:latin typeface="DIN Next Rounded LT Pro" panose="020F0503020203050203" pitchFamily="34" charset="0"/>
              <a:cs typeface="Gill Sans"/>
            </a:rPr>
            <a:t>Advantages</a:t>
          </a:r>
          <a:endParaRPr lang="en-US" b="0" dirty="0">
            <a:latin typeface="DIN Next Rounded LT Pro" panose="020F0503020203050203" pitchFamily="34" charset="0"/>
            <a:cs typeface="Gill Sans"/>
          </a:endParaRPr>
        </a:p>
      </dgm:t>
    </dgm:pt>
    <dgm:pt modelId="{A7F55382-F9EC-094C-8A11-74EE819CF30E}" type="parTrans" cxnId="{3745D2BA-C112-5847-8166-F9EC36687BD8}">
      <dgm:prSet/>
      <dgm:spPr/>
      <dgm:t>
        <a:bodyPr/>
        <a:lstStyle/>
        <a:p>
          <a:endParaRPr lang="en-US">
            <a:latin typeface="DIN Next Rounded LT Pro" panose="020F0503020203050203" pitchFamily="34" charset="0"/>
          </a:endParaRPr>
        </a:p>
      </dgm:t>
    </dgm:pt>
    <dgm:pt modelId="{410C3502-284E-4640-BE5B-2BBC03993EC6}" type="sibTrans" cxnId="{3745D2BA-C112-5847-8166-F9EC36687BD8}">
      <dgm:prSet/>
      <dgm:spPr/>
      <dgm:t>
        <a:bodyPr/>
        <a:lstStyle/>
        <a:p>
          <a:endParaRPr lang="en-US">
            <a:latin typeface="DIN Next Rounded LT Pro" panose="020F0503020203050203" pitchFamily="34" charset="0"/>
          </a:endParaRPr>
        </a:p>
      </dgm:t>
    </dgm:pt>
    <dgm:pt modelId="{F92606C1-1CD6-BF4E-9E77-D0275FDC37C2}">
      <dgm:prSet>
        <dgm:style>
          <a:lnRef idx="2">
            <a:schemeClr val="dk1"/>
          </a:lnRef>
          <a:fillRef idx="1">
            <a:schemeClr val="lt1"/>
          </a:fillRef>
          <a:effectRef idx="0">
            <a:schemeClr val="dk1"/>
          </a:effectRef>
          <a:fontRef idx="minor">
            <a:schemeClr val="dk1"/>
          </a:fontRef>
        </dgm:style>
      </dgm:prSet>
      <dgm:spPr/>
      <dgm:t>
        <a:bodyPr/>
        <a:lstStyle/>
        <a:p>
          <a:r>
            <a:rPr lang="en-US" b="0" dirty="0" smtClean="0">
              <a:latin typeface="DIN Next Rounded LT Pro" panose="020F0503020203050203" pitchFamily="34" charset="0"/>
              <a:cs typeface="Gill Sans"/>
            </a:rPr>
            <a:t>Disadvantages </a:t>
          </a:r>
          <a:endParaRPr lang="en-US" b="0" dirty="0">
            <a:latin typeface="DIN Next Rounded LT Pro" panose="020F0503020203050203" pitchFamily="34" charset="0"/>
            <a:cs typeface="Gill Sans"/>
          </a:endParaRPr>
        </a:p>
      </dgm:t>
    </dgm:pt>
    <dgm:pt modelId="{0D1A1D27-FBA7-E34B-B644-B2808F3E68A8}" type="parTrans" cxnId="{2697C0FA-C691-2044-83EE-E06A69D1F024}">
      <dgm:prSet/>
      <dgm:spPr/>
      <dgm:t>
        <a:bodyPr/>
        <a:lstStyle/>
        <a:p>
          <a:endParaRPr lang="en-US">
            <a:latin typeface="DIN Next Rounded LT Pro" panose="020F0503020203050203" pitchFamily="34" charset="0"/>
          </a:endParaRPr>
        </a:p>
      </dgm:t>
    </dgm:pt>
    <dgm:pt modelId="{EEB51F93-8625-064F-84B3-754FC6A26CEF}" type="sibTrans" cxnId="{2697C0FA-C691-2044-83EE-E06A69D1F024}">
      <dgm:prSet/>
      <dgm:spPr/>
      <dgm:t>
        <a:bodyPr/>
        <a:lstStyle/>
        <a:p>
          <a:endParaRPr lang="en-US">
            <a:latin typeface="DIN Next Rounded LT Pro" panose="020F0503020203050203" pitchFamily="34" charset="0"/>
          </a:endParaRPr>
        </a:p>
      </dgm:t>
    </dgm:pt>
    <dgm:pt modelId="{91E99BCE-3CAA-CE4C-A763-4B42C659CC8B}" type="pres">
      <dgm:prSet presAssocID="{85CFD83C-0C6B-BC4D-842F-129DEFFFCC83}" presName="composite" presStyleCnt="0">
        <dgm:presLayoutVars>
          <dgm:chMax val="1"/>
          <dgm:dir/>
          <dgm:resizeHandles val="exact"/>
        </dgm:presLayoutVars>
      </dgm:prSet>
      <dgm:spPr/>
      <dgm:t>
        <a:bodyPr/>
        <a:lstStyle/>
        <a:p>
          <a:endParaRPr lang="en-US"/>
        </a:p>
      </dgm:t>
    </dgm:pt>
    <dgm:pt modelId="{F1305359-E89A-E248-BDAE-44B047EAF116}" type="pres">
      <dgm:prSet presAssocID="{6AD2A03A-FC77-0649-92E9-8E6E21736820}" presName="roof" presStyleLbl="dkBgShp" presStyleIdx="0" presStyleCnt="2" custLinFactNeighborX="41563" custLinFactNeighborY="-66448"/>
      <dgm:spPr/>
      <dgm:t>
        <a:bodyPr/>
        <a:lstStyle/>
        <a:p>
          <a:endParaRPr lang="en-US"/>
        </a:p>
      </dgm:t>
    </dgm:pt>
    <dgm:pt modelId="{AD06BE05-311D-2242-844E-E6A710FEAEE4}" type="pres">
      <dgm:prSet presAssocID="{6AD2A03A-FC77-0649-92E9-8E6E21736820}" presName="pillars" presStyleCnt="0"/>
      <dgm:spPr/>
    </dgm:pt>
    <dgm:pt modelId="{250C4737-A841-8C48-A045-BF4D4D99D3A8}" type="pres">
      <dgm:prSet presAssocID="{6AD2A03A-FC77-0649-92E9-8E6E21736820}" presName="pillar1" presStyleLbl="node1" presStyleIdx="0" presStyleCnt="2">
        <dgm:presLayoutVars>
          <dgm:bulletEnabled val="1"/>
        </dgm:presLayoutVars>
      </dgm:prSet>
      <dgm:spPr/>
      <dgm:t>
        <a:bodyPr/>
        <a:lstStyle/>
        <a:p>
          <a:endParaRPr lang="en-US"/>
        </a:p>
      </dgm:t>
    </dgm:pt>
    <dgm:pt modelId="{24D3949D-55D7-9843-BBF0-4DC75BF720C6}" type="pres">
      <dgm:prSet presAssocID="{F92606C1-1CD6-BF4E-9E77-D0275FDC37C2}" presName="pillarX" presStyleLbl="node1" presStyleIdx="1" presStyleCnt="2">
        <dgm:presLayoutVars>
          <dgm:bulletEnabled val="1"/>
        </dgm:presLayoutVars>
      </dgm:prSet>
      <dgm:spPr/>
      <dgm:t>
        <a:bodyPr/>
        <a:lstStyle/>
        <a:p>
          <a:endParaRPr lang="en-US"/>
        </a:p>
      </dgm:t>
    </dgm:pt>
    <dgm:pt modelId="{30F57DEF-DA04-AE46-8A72-E185F1E3E46F}" type="pres">
      <dgm:prSet presAssocID="{6AD2A03A-FC77-0649-92E9-8E6E21736820}" presName="base" presStyleLbl="dkBgShp" presStyleIdx="1" presStyleCnt="2" custLinFactY="-93979" custLinFactNeighborX="18794" custLinFactNeighborY="-100000">
        <dgm:style>
          <a:lnRef idx="2">
            <a:schemeClr val="accent1">
              <a:shade val="50000"/>
            </a:schemeClr>
          </a:lnRef>
          <a:fillRef idx="1">
            <a:schemeClr val="accent1"/>
          </a:fillRef>
          <a:effectRef idx="0">
            <a:schemeClr val="accent1"/>
          </a:effectRef>
          <a:fontRef idx="minor">
            <a:schemeClr val="lt1"/>
          </a:fontRef>
        </dgm:style>
      </dgm:prSet>
      <dgm:spPr/>
      <dgm:t>
        <a:bodyPr/>
        <a:lstStyle/>
        <a:p>
          <a:endParaRPr lang="en-US"/>
        </a:p>
      </dgm:t>
    </dgm:pt>
  </dgm:ptLst>
  <dgm:cxnLst>
    <dgm:cxn modelId="{2697C0FA-C691-2044-83EE-E06A69D1F024}" srcId="{6AD2A03A-FC77-0649-92E9-8E6E21736820}" destId="{F92606C1-1CD6-BF4E-9E77-D0275FDC37C2}" srcOrd="1" destOrd="0" parTransId="{0D1A1D27-FBA7-E34B-B644-B2808F3E68A8}" sibTransId="{EEB51F93-8625-064F-84B3-754FC6A26CEF}"/>
    <dgm:cxn modelId="{3745D2BA-C112-5847-8166-F9EC36687BD8}" srcId="{6AD2A03A-FC77-0649-92E9-8E6E21736820}" destId="{FF1F7779-F48A-1F40-9E9D-420C87150ED4}" srcOrd="0" destOrd="0" parTransId="{A7F55382-F9EC-094C-8A11-74EE819CF30E}" sibTransId="{410C3502-284E-4640-BE5B-2BBC03993EC6}"/>
    <dgm:cxn modelId="{C4504B1F-7431-BF44-A8A8-BC789C2FD98F}" type="presOf" srcId="{F92606C1-1CD6-BF4E-9E77-D0275FDC37C2}" destId="{24D3949D-55D7-9843-BBF0-4DC75BF720C6}" srcOrd="0" destOrd="0" presId="urn:microsoft.com/office/officeart/2005/8/layout/hList3"/>
    <dgm:cxn modelId="{64026328-281F-4E4B-819B-6E7E2ECFD643}" srcId="{85CFD83C-0C6B-BC4D-842F-129DEFFFCC83}" destId="{6AD2A03A-FC77-0649-92E9-8E6E21736820}" srcOrd="0" destOrd="0" parTransId="{80DB3469-4255-D440-BECB-3A0D4DCB7625}" sibTransId="{F0AF8130-90DD-6A40-BE69-CC06EEC1DDAF}"/>
    <dgm:cxn modelId="{3E178AE8-F01C-FE48-9863-EDBF8240A236}" type="presOf" srcId="{6AD2A03A-FC77-0649-92E9-8E6E21736820}" destId="{F1305359-E89A-E248-BDAE-44B047EAF116}" srcOrd="0" destOrd="0" presId="urn:microsoft.com/office/officeart/2005/8/layout/hList3"/>
    <dgm:cxn modelId="{7FB54271-B2F2-A349-963B-D477CE09C60A}" type="presOf" srcId="{FF1F7779-F48A-1F40-9E9D-420C87150ED4}" destId="{250C4737-A841-8C48-A045-BF4D4D99D3A8}" srcOrd="0" destOrd="0" presId="urn:microsoft.com/office/officeart/2005/8/layout/hList3"/>
    <dgm:cxn modelId="{07DE84E7-3F7F-BA42-BCBC-F39250B4CACA}" type="presOf" srcId="{85CFD83C-0C6B-BC4D-842F-129DEFFFCC83}" destId="{91E99BCE-3CAA-CE4C-A763-4B42C659CC8B}" srcOrd="0" destOrd="0" presId="urn:microsoft.com/office/officeart/2005/8/layout/hList3"/>
    <dgm:cxn modelId="{74E0DDB2-A07D-F74B-9BD0-9D230BCADF19}" type="presParOf" srcId="{91E99BCE-3CAA-CE4C-A763-4B42C659CC8B}" destId="{F1305359-E89A-E248-BDAE-44B047EAF116}" srcOrd="0" destOrd="0" presId="urn:microsoft.com/office/officeart/2005/8/layout/hList3"/>
    <dgm:cxn modelId="{2360531A-E104-554A-B04A-6A4AD25C6651}" type="presParOf" srcId="{91E99BCE-3CAA-CE4C-A763-4B42C659CC8B}" destId="{AD06BE05-311D-2242-844E-E6A710FEAEE4}" srcOrd="1" destOrd="0" presId="urn:microsoft.com/office/officeart/2005/8/layout/hList3"/>
    <dgm:cxn modelId="{BB617D89-A4C8-BC40-86C3-1700F732A9E9}" type="presParOf" srcId="{AD06BE05-311D-2242-844E-E6A710FEAEE4}" destId="{250C4737-A841-8C48-A045-BF4D4D99D3A8}" srcOrd="0" destOrd="0" presId="urn:microsoft.com/office/officeart/2005/8/layout/hList3"/>
    <dgm:cxn modelId="{0DA79D3A-E33E-4D41-8217-6619F88A397E}" type="presParOf" srcId="{AD06BE05-311D-2242-844E-E6A710FEAEE4}" destId="{24D3949D-55D7-9843-BBF0-4DC75BF720C6}" srcOrd="1" destOrd="0" presId="urn:microsoft.com/office/officeart/2005/8/layout/hList3"/>
    <dgm:cxn modelId="{B48A301E-2550-504F-8173-B2FB84212D7A}" type="presParOf" srcId="{91E99BCE-3CAA-CE4C-A763-4B42C659CC8B}" destId="{30F57DEF-DA04-AE46-8A72-E185F1E3E46F}" srcOrd="2" destOrd="0" presId="urn:microsoft.com/office/officeart/2005/8/layout/h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1305359-E89A-E248-BDAE-44B047EAF116}">
      <dsp:nvSpPr>
        <dsp:cNvPr id="0" name=""/>
        <dsp:cNvSpPr/>
      </dsp:nvSpPr>
      <dsp:spPr>
        <a:xfrm>
          <a:off x="0" y="0"/>
          <a:ext cx="6676859" cy="1018852"/>
        </a:xfrm>
        <a:prstGeom prst="rect">
          <a:avLst/>
        </a:prstGeom>
        <a:solidFill>
          <a:schemeClr val="accent1"/>
        </a:solidFill>
        <a:ln w="12700" cap="flat" cmpd="sng" algn="ctr">
          <a:solidFill>
            <a:schemeClr val="accent1">
              <a:shade val="50000"/>
            </a:schemeClr>
          </a:solidFill>
          <a:prstDash val="solid"/>
          <a:miter lim="800000"/>
        </a:ln>
        <a:effectLst/>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156210" tIns="156210" rIns="156210" bIns="156210" numCol="1" spcCol="1270" anchor="ctr" anchorCtr="0">
          <a:noAutofit/>
        </a:bodyPr>
        <a:lstStyle/>
        <a:p>
          <a:pPr lvl="0" algn="ctr" defTabSz="1822450">
            <a:lnSpc>
              <a:spcPct val="90000"/>
            </a:lnSpc>
            <a:spcBef>
              <a:spcPct val="0"/>
            </a:spcBef>
            <a:spcAft>
              <a:spcPct val="35000"/>
            </a:spcAft>
          </a:pPr>
          <a:r>
            <a:rPr lang="en-US" sz="4100" b="0" kern="1200" dirty="0" smtClean="0">
              <a:latin typeface="DIN Next Rounded LT Pro" panose="020F0503020203050203" pitchFamily="34" charset="0"/>
              <a:cs typeface="Gill Sans"/>
            </a:rPr>
            <a:t>Closed-ended questions</a:t>
          </a:r>
          <a:endParaRPr lang="en-US" sz="4100" b="0" kern="1200" dirty="0">
            <a:latin typeface="DIN Next Rounded LT Pro" panose="020F0503020203050203" pitchFamily="34" charset="0"/>
            <a:cs typeface="Gill Sans"/>
          </a:endParaRPr>
        </a:p>
      </dsp:txBody>
      <dsp:txXfrm>
        <a:off x="0" y="0"/>
        <a:ext cx="6676859" cy="1018852"/>
      </dsp:txXfrm>
    </dsp:sp>
    <dsp:sp modelId="{250C4737-A841-8C48-A045-BF4D4D99D3A8}">
      <dsp:nvSpPr>
        <dsp:cNvPr id="0" name=""/>
        <dsp:cNvSpPr/>
      </dsp:nvSpPr>
      <dsp:spPr>
        <a:xfrm>
          <a:off x="0" y="1018852"/>
          <a:ext cx="3338429" cy="2139590"/>
        </a:xfrm>
        <a:prstGeom prst="rect">
          <a:avLst/>
        </a:prstGeom>
        <a:solidFill>
          <a:schemeClr val="lt1"/>
        </a:solidFill>
        <a:ln w="12700" cap="flat" cmpd="sng" algn="ctr">
          <a:solidFill>
            <a:schemeClr val="dk1"/>
          </a:solidFill>
          <a:prstDash val="solid"/>
          <a:miter lim="800000"/>
        </a:ln>
        <a:effectLst/>
      </dsp:spPr>
      <dsp:style>
        <a:lnRef idx="2">
          <a:schemeClr val="dk1"/>
        </a:lnRef>
        <a:fillRef idx="1">
          <a:schemeClr val="lt1"/>
        </a:fillRef>
        <a:effectRef idx="0">
          <a:schemeClr val="dk1"/>
        </a:effectRef>
        <a:fontRef idx="minor">
          <a:schemeClr val="dk1"/>
        </a:fontRef>
      </dsp:style>
      <dsp:txBody>
        <a:bodyPr spcFirstLastPara="0" vert="horz" wrap="square" lIns="140970" tIns="140970" rIns="140970" bIns="140970" numCol="1" spcCol="1270" anchor="ctr" anchorCtr="0">
          <a:noAutofit/>
        </a:bodyPr>
        <a:lstStyle/>
        <a:p>
          <a:pPr lvl="0" algn="ctr" defTabSz="1644650">
            <a:lnSpc>
              <a:spcPct val="90000"/>
            </a:lnSpc>
            <a:spcBef>
              <a:spcPct val="0"/>
            </a:spcBef>
            <a:spcAft>
              <a:spcPct val="35000"/>
            </a:spcAft>
          </a:pPr>
          <a:r>
            <a:rPr lang="en-US" sz="3700" b="0" kern="1200" dirty="0" smtClean="0">
              <a:latin typeface="DIN Next Rounded LT Pro" panose="020F0503020203050203" pitchFamily="34" charset="0"/>
              <a:cs typeface="Gill Sans"/>
            </a:rPr>
            <a:t>Advantages</a:t>
          </a:r>
          <a:endParaRPr lang="en-US" sz="3700" b="0" kern="1200" dirty="0">
            <a:latin typeface="DIN Next Rounded LT Pro" panose="020F0503020203050203" pitchFamily="34" charset="0"/>
            <a:cs typeface="Gill Sans"/>
          </a:endParaRPr>
        </a:p>
      </dsp:txBody>
      <dsp:txXfrm>
        <a:off x="0" y="1018852"/>
        <a:ext cx="3338429" cy="2139590"/>
      </dsp:txXfrm>
    </dsp:sp>
    <dsp:sp modelId="{24D3949D-55D7-9843-BBF0-4DC75BF720C6}">
      <dsp:nvSpPr>
        <dsp:cNvPr id="0" name=""/>
        <dsp:cNvSpPr/>
      </dsp:nvSpPr>
      <dsp:spPr>
        <a:xfrm>
          <a:off x="3338429" y="1018852"/>
          <a:ext cx="3338429" cy="2139590"/>
        </a:xfrm>
        <a:prstGeom prst="rect">
          <a:avLst/>
        </a:prstGeom>
        <a:solidFill>
          <a:schemeClr val="lt1"/>
        </a:solidFill>
        <a:ln w="12700" cap="flat" cmpd="sng" algn="ctr">
          <a:solidFill>
            <a:schemeClr val="dk1"/>
          </a:solidFill>
          <a:prstDash val="solid"/>
          <a:miter lim="800000"/>
        </a:ln>
        <a:effectLst/>
      </dsp:spPr>
      <dsp:style>
        <a:lnRef idx="2">
          <a:schemeClr val="dk1"/>
        </a:lnRef>
        <a:fillRef idx="1">
          <a:schemeClr val="lt1"/>
        </a:fillRef>
        <a:effectRef idx="0">
          <a:schemeClr val="dk1"/>
        </a:effectRef>
        <a:fontRef idx="minor">
          <a:schemeClr val="dk1"/>
        </a:fontRef>
      </dsp:style>
      <dsp:txBody>
        <a:bodyPr spcFirstLastPara="0" vert="horz" wrap="square" lIns="140970" tIns="140970" rIns="140970" bIns="140970" numCol="1" spcCol="1270" anchor="ctr" anchorCtr="0">
          <a:noAutofit/>
        </a:bodyPr>
        <a:lstStyle/>
        <a:p>
          <a:pPr lvl="0" algn="ctr" defTabSz="1644650">
            <a:lnSpc>
              <a:spcPct val="90000"/>
            </a:lnSpc>
            <a:spcBef>
              <a:spcPct val="0"/>
            </a:spcBef>
            <a:spcAft>
              <a:spcPct val="35000"/>
            </a:spcAft>
          </a:pPr>
          <a:r>
            <a:rPr lang="en-US" sz="3700" b="0" kern="1200" dirty="0" smtClean="0">
              <a:latin typeface="DIN Next Rounded LT Pro" panose="020F0503020203050203" pitchFamily="34" charset="0"/>
              <a:cs typeface="Gill Sans"/>
            </a:rPr>
            <a:t>Disadvantages </a:t>
          </a:r>
          <a:endParaRPr lang="en-US" sz="3700" b="0" kern="1200" dirty="0">
            <a:latin typeface="DIN Next Rounded LT Pro" panose="020F0503020203050203" pitchFamily="34" charset="0"/>
            <a:cs typeface="Gill Sans"/>
          </a:endParaRPr>
        </a:p>
      </dsp:txBody>
      <dsp:txXfrm>
        <a:off x="3338429" y="1018852"/>
        <a:ext cx="3338429" cy="2139590"/>
      </dsp:txXfrm>
    </dsp:sp>
    <dsp:sp modelId="{30F57DEF-DA04-AE46-8A72-E185F1E3E46F}">
      <dsp:nvSpPr>
        <dsp:cNvPr id="0" name=""/>
        <dsp:cNvSpPr/>
      </dsp:nvSpPr>
      <dsp:spPr>
        <a:xfrm>
          <a:off x="0" y="2697292"/>
          <a:ext cx="6676859" cy="237732"/>
        </a:xfrm>
        <a:prstGeom prst="rect">
          <a:avLst/>
        </a:prstGeom>
        <a:solidFill>
          <a:schemeClr val="accent1"/>
        </a:solidFill>
        <a:ln w="12700" cap="flat" cmpd="sng" algn="ctr">
          <a:solidFill>
            <a:schemeClr val="accent1">
              <a:shade val="50000"/>
            </a:schemeClr>
          </a:solidFill>
          <a:prstDash val="solid"/>
          <a:miter lim="800000"/>
        </a:ln>
        <a:effectLst/>
      </dsp:spPr>
      <dsp:style>
        <a:lnRef idx="2">
          <a:schemeClr val="accent1">
            <a:shade val="50000"/>
          </a:schemeClr>
        </a:lnRef>
        <a:fillRef idx="1">
          <a:schemeClr val="accent1"/>
        </a:fillRef>
        <a:effectRef idx="0">
          <a:schemeClr val="accent1"/>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1305359-E89A-E248-BDAE-44B047EAF116}">
      <dsp:nvSpPr>
        <dsp:cNvPr id="0" name=""/>
        <dsp:cNvSpPr/>
      </dsp:nvSpPr>
      <dsp:spPr>
        <a:xfrm>
          <a:off x="0" y="0"/>
          <a:ext cx="6676859" cy="1018852"/>
        </a:xfrm>
        <a:prstGeom prst="rect">
          <a:avLst/>
        </a:prstGeom>
        <a:solidFill>
          <a:schemeClr val="accent1"/>
        </a:solidFill>
        <a:ln w="12700" cap="flat" cmpd="sng" algn="ctr">
          <a:solidFill>
            <a:schemeClr val="accent1">
              <a:shade val="50000"/>
            </a:schemeClr>
          </a:solidFill>
          <a:prstDash val="solid"/>
          <a:miter lim="800000"/>
        </a:ln>
        <a:effectLst/>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156210" tIns="156210" rIns="156210" bIns="156210" numCol="1" spcCol="1270" anchor="ctr" anchorCtr="0">
          <a:noAutofit/>
        </a:bodyPr>
        <a:lstStyle/>
        <a:p>
          <a:pPr lvl="0" algn="ctr" defTabSz="1822450">
            <a:lnSpc>
              <a:spcPct val="90000"/>
            </a:lnSpc>
            <a:spcBef>
              <a:spcPct val="0"/>
            </a:spcBef>
            <a:spcAft>
              <a:spcPct val="35000"/>
            </a:spcAft>
          </a:pPr>
          <a:r>
            <a:rPr lang="en-US" sz="4100" b="0" kern="1200" dirty="0" smtClean="0">
              <a:latin typeface="DIN Next Rounded LT Pro" panose="020F0503020203050203" pitchFamily="34" charset="0"/>
              <a:cs typeface="Gill Sans"/>
            </a:rPr>
            <a:t>Open-ended questions</a:t>
          </a:r>
          <a:endParaRPr lang="en-US" sz="4100" b="0" kern="1200" dirty="0">
            <a:latin typeface="DIN Next Rounded LT Pro" panose="020F0503020203050203" pitchFamily="34" charset="0"/>
            <a:cs typeface="Gill Sans"/>
          </a:endParaRPr>
        </a:p>
      </dsp:txBody>
      <dsp:txXfrm>
        <a:off x="0" y="0"/>
        <a:ext cx="6676859" cy="1018852"/>
      </dsp:txXfrm>
    </dsp:sp>
    <dsp:sp modelId="{250C4737-A841-8C48-A045-BF4D4D99D3A8}">
      <dsp:nvSpPr>
        <dsp:cNvPr id="0" name=""/>
        <dsp:cNvSpPr/>
      </dsp:nvSpPr>
      <dsp:spPr>
        <a:xfrm>
          <a:off x="0" y="1018852"/>
          <a:ext cx="3338429" cy="2139590"/>
        </a:xfrm>
        <a:prstGeom prst="rect">
          <a:avLst/>
        </a:prstGeom>
        <a:solidFill>
          <a:schemeClr val="lt1"/>
        </a:solidFill>
        <a:ln w="12700" cap="flat" cmpd="sng" algn="ctr">
          <a:solidFill>
            <a:schemeClr val="dk1"/>
          </a:solidFill>
          <a:prstDash val="solid"/>
          <a:miter lim="800000"/>
        </a:ln>
        <a:effectLst/>
      </dsp:spPr>
      <dsp:style>
        <a:lnRef idx="2">
          <a:schemeClr val="dk1"/>
        </a:lnRef>
        <a:fillRef idx="1">
          <a:schemeClr val="lt1"/>
        </a:fillRef>
        <a:effectRef idx="0">
          <a:schemeClr val="dk1"/>
        </a:effectRef>
        <a:fontRef idx="minor">
          <a:schemeClr val="dk1"/>
        </a:fontRef>
      </dsp:style>
      <dsp:txBody>
        <a:bodyPr spcFirstLastPara="0" vert="horz" wrap="square" lIns="140970" tIns="140970" rIns="140970" bIns="140970" numCol="1" spcCol="1270" anchor="ctr" anchorCtr="0">
          <a:noAutofit/>
        </a:bodyPr>
        <a:lstStyle/>
        <a:p>
          <a:pPr lvl="0" algn="ctr" defTabSz="1644650">
            <a:lnSpc>
              <a:spcPct val="90000"/>
            </a:lnSpc>
            <a:spcBef>
              <a:spcPct val="0"/>
            </a:spcBef>
            <a:spcAft>
              <a:spcPct val="35000"/>
            </a:spcAft>
          </a:pPr>
          <a:r>
            <a:rPr lang="en-US" sz="3700" b="0" kern="1200" dirty="0" smtClean="0">
              <a:latin typeface="DIN Next Rounded LT Pro" panose="020F0503020203050203" pitchFamily="34" charset="0"/>
              <a:cs typeface="Gill Sans"/>
            </a:rPr>
            <a:t>Advantages</a:t>
          </a:r>
          <a:endParaRPr lang="en-US" sz="3700" b="0" kern="1200" dirty="0">
            <a:latin typeface="DIN Next Rounded LT Pro" panose="020F0503020203050203" pitchFamily="34" charset="0"/>
            <a:cs typeface="Gill Sans"/>
          </a:endParaRPr>
        </a:p>
      </dsp:txBody>
      <dsp:txXfrm>
        <a:off x="0" y="1018852"/>
        <a:ext cx="3338429" cy="2139590"/>
      </dsp:txXfrm>
    </dsp:sp>
    <dsp:sp modelId="{24D3949D-55D7-9843-BBF0-4DC75BF720C6}">
      <dsp:nvSpPr>
        <dsp:cNvPr id="0" name=""/>
        <dsp:cNvSpPr/>
      </dsp:nvSpPr>
      <dsp:spPr>
        <a:xfrm>
          <a:off x="3338429" y="1018852"/>
          <a:ext cx="3338429" cy="2139590"/>
        </a:xfrm>
        <a:prstGeom prst="rect">
          <a:avLst/>
        </a:prstGeom>
        <a:solidFill>
          <a:schemeClr val="lt1"/>
        </a:solidFill>
        <a:ln w="12700" cap="flat" cmpd="sng" algn="ctr">
          <a:solidFill>
            <a:schemeClr val="dk1"/>
          </a:solidFill>
          <a:prstDash val="solid"/>
          <a:miter lim="800000"/>
        </a:ln>
        <a:effectLst/>
      </dsp:spPr>
      <dsp:style>
        <a:lnRef idx="2">
          <a:schemeClr val="dk1"/>
        </a:lnRef>
        <a:fillRef idx="1">
          <a:schemeClr val="lt1"/>
        </a:fillRef>
        <a:effectRef idx="0">
          <a:schemeClr val="dk1"/>
        </a:effectRef>
        <a:fontRef idx="minor">
          <a:schemeClr val="dk1"/>
        </a:fontRef>
      </dsp:style>
      <dsp:txBody>
        <a:bodyPr spcFirstLastPara="0" vert="horz" wrap="square" lIns="140970" tIns="140970" rIns="140970" bIns="140970" numCol="1" spcCol="1270" anchor="ctr" anchorCtr="0">
          <a:noAutofit/>
        </a:bodyPr>
        <a:lstStyle/>
        <a:p>
          <a:pPr lvl="0" algn="ctr" defTabSz="1644650">
            <a:lnSpc>
              <a:spcPct val="90000"/>
            </a:lnSpc>
            <a:spcBef>
              <a:spcPct val="0"/>
            </a:spcBef>
            <a:spcAft>
              <a:spcPct val="35000"/>
            </a:spcAft>
          </a:pPr>
          <a:r>
            <a:rPr lang="en-US" sz="3700" b="0" kern="1200" dirty="0" smtClean="0">
              <a:latin typeface="DIN Next Rounded LT Pro" panose="020F0503020203050203" pitchFamily="34" charset="0"/>
              <a:cs typeface="Gill Sans"/>
            </a:rPr>
            <a:t>Disadvantages </a:t>
          </a:r>
          <a:endParaRPr lang="en-US" sz="3700" b="0" kern="1200" dirty="0">
            <a:latin typeface="DIN Next Rounded LT Pro" panose="020F0503020203050203" pitchFamily="34" charset="0"/>
            <a:cs typeface="Gill Sans"/>
          </a:endParaRPr>
        </a:p>
      </dsp:txBody>
      <dsp:txXfrm>
        <a:off x="3338429" y="1018852"/>
        <a:ext cx="3338429" cy="2139590"/>
      </dsp:txXfrm>
    </dsp:sp>
    <dsp:sp modelId="{30F57DEF-DA04-AE46-8A72-E185F1E3E46F}">
      <dsp:nvSpPr>
        <dsp:cNvPr id="0" name=""/>
        <dsp:cNvSpPr/>
      </dsp:nvSpPr>
      <dsp:spPr>
        <a:xfrm>
          <a:off x="0" y="2697292"/>
          <a:ext cx="6676859" cy="237732"/>
        </a:xfrm>
        <a:prstGeom prst="rect">
          <a:avLst/>
        </a:prstGeom>
        <a:solidFill>
          <a:schemeClr val="accent1"/>
        </a:solidFill>
        <a:ln w="12700" cap="flat" cmpd="sng" algn="ctr">
          <a:solidFill>
            <a:schemeClr val="accent1">
              <a:shade val="50000"/>
            </a:schemeClr>
          </a:solidFill>
          <a:prstDash val="solid"/>
          <a:miter lim="800000"/>
        </a:ln>
        <a:effectLst/>
      </dsp:spPr>
      <dsp:style>
        <a:lnRef idx="2">
          <a:schemeClr val="accent1">
            <a:shade val="50000"/>
          </a:schemeClr>
        </a:lnRef>
        <a:fillRef idx="1">
          <a:schemeClr val="accent1"/>
        </a:fillRef>
        <a:effectRef idx="0">
          <a:schemeClr val="accent1"/>
        </a:effectRef>
        <a:fontRef idx="minor">
          <a:schemeClr val="lt1"/>
        </a:fontRef>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1305359-E89A-E248-BDAE-44B047EAF116}">
      <dsp:nvSpPr>
        <dsp:cNvPr id="0" name=""/>
        <dsp:cNvSpPr/>
      </dsp:nvSpPr>
      <dsp:spPr>
        <a:xfrm>
          <a:off x="0" y="0"/>
          <a:ext cx="6676859" cy="1018852"/>
        </a:xfrm>
        <a:prstGeom prst="rect">
          <a:avLst/>
        </a:prstGeom>
        <a:solidFill>
          <a:schemeClr val="accent1"/>
        </a:solidFill>
        <a:ln w="12700" cap="flat" cmpd="sng" algn="ctr">
          <a:solidFill>
            <a:schemeClr val="accent1">
              <a:shade val="50000"/>
            </a:schemeClr>
          </a:solidFill>
          <a:prstDash val="solid"/>
          <a:miter lim="800000"/>
        </a:ln>
        <a:effectLst/>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156210" tIns="156210" rIns="156210" bIns="156210" numCol="1" spcCol="1270" anchor="ctr" anchorCtr="0">
          <a:noAutofit/>
        </a:bodyPr>
        <a:lstStyle/>
        <a:p>
          <a:pPr lvl="0" algn="ctr" defTabSz="1822450">
            <a:lnSpc>
              <a:spcPct val="90000"/>
            </a:lnSpc>
            <a:spcBef>
              <a:spcPct val="0"/>
            </a:spcBef>
            <a:spcAft>
              <a:spcPct val="35000"/>
            </a:spcAft>
          </a:pPr>
          <a:r>
            <a:rPr lang="en-US" sz="4100" b="0" kern="1200" dirty="0" smtClean="0">
              <a:latin typeface="DIN Next Rounded LT Pro" panose="020F0503020203050203" pitchFamily="34" charset="0"/>
              <a:cs typeface="Gill Sans"/>
            </a:rPr>
            <a:t>Closed-ended questions</a:t>
          </a:r>
          <a:endParaRPr lang="en-US" sz="4100" b="0" kern="1200" dirty="0">
            <a:latin typeface="DIN Next Rounded LT Pro" panose="020F0503020203050203" pitchFamily="34" charset="0"/>
            <a:cs typeface="Gill Sans"/>
          </a:endParaRPr>
        </a:p>
      </dsp:txBody>
      <dsp:txXfrm>
        <a:off x="0" y="0"/>
        <a:ext cx="6676859" cy="1018852"/>
      </dsp:txXfrm>
    </dsp:sp>
    <dsp:sp modelId="{250C4737-A841-8C48-A045-BF4D4D99D3A8}">
      <dsp:nvSpPr>
        <dsp:cNvPr id="0" name=""/>
        <dsp:cNvSpPr/>
      </dsp:nvSpPr>
      <dsp:spPr>
        <a:xfrm>
          <a:off x="0" y="1018852"/>
          <a:ext cx="3338429" cy="2139590"/>
        </a:xfrm>
        <a:prstGeom prst="rect">
          <a:avLst/>
        </a:prstGeom>
        <a:solidFill>
          <a:schemeClr val="lt1"/>
        </a:solidFill>
        <a:ln w="12700" cap="flat" cmpd="sng" algn="ctr">
          <a:solidFill>
            <a:schemeClr val="dk1"/>
          </a:solidFill>
          <a:prstDash val="solid"/>
          <a:miter lim="800000"/>
        </a:ln>
        <a:effectLst/>
      </dsp:spPr>
      <dsp:style>
        <a:lnRef idx="2">
          <a:schemeClr val="dk1"/>
        </a:lnRef>
        <a:fillRef idx="1">
          <a:schemeClr val="lt1"/>
        </a:fillRef>
        <a:effectRef idx="0">
          <a:schemeClr val="dk1"/>
        </a:effectRef>
        <a:fontRef idx="minor">
          <a:schemeClr val="dk1"/>
        </a:fontRef>
      </dsp:style>
      <dsp:txBody>
        <a:bodyPr spcFirstLastPara="0" vert="horz" wrap="square" lIns="140970" tIns="140970" rIns="140970" bIns="140970" numCol="1" spcCol="1270" anchor="ctr" anchorCtr="0">
          <a:noAutofit/>
        </a:bodyPr>
        <a:lstStyle/>
        <a:p>
          <a:pPr lvl="0" algn="ctr" defTabSz="1644650">
            <a:lnSpc>
              <a:spcPct val="90000"/>
            </a:lnSpc>
            <a:spcBef>
              <a:spcPct val="0"/>
            </a:spcBef>
            <a:spcAft>
              <a:spcPct val="35000"/>
            </a:spcAft>
          </a:pPr>
          <a:r>
            <a:rPr lang="en-US" sz="3700" b="0" kern="1200" dirty="0" smtClean="0">
              <a:latin typeface="DIN Next Rounded LT Pro" panose="020F0503020203050203" pitchFamily="34" charset="0"/>
              <a:cs typeface="Gill Sans"/>
            </a:rPr>
            <a:t>Advantages</a:t>
          </a:r>
          <a:endParaRPr lang="en-US" sz="3700" b="0" kern="1200" dirty="0">
            <a:latin typeface="DIN Next Rounded LT Pro" panose="020F0503020203050203" pitchFamily="34" charset="0"/>
            <a:cs typeface="Gill Sans"/>
          </a:endParaRPr>
        </a:p>
      </dsp:txBody>
      <dsp:txXfrm>
        <a:off x="0" y="1018852"/>
        <a:ext cx="3338429" cy="2139590"/>
      </dsp:txXfrm>
    </dsp:sp>
    <dsp:sp modelId="{24D3949D-55D7-9843-BBF0-4DC75BF720C6}">
      <dsp:nvSpPr>
        <dsp:cNvPr id="0" name=""/>
        <dsp:cNvSpPr/>
      </dsp:nvSpPr>
      <dsp:spPr>
        <a:xfrm>
          <a:off x="3338429" y="1018852"/>
          <a:ext cx="3338429" cy="2139590"/>
        </a:xfrm>
        <a:prstGeom prst="rect">
          <a:avLst/>
        </a:prstGeom>
        <a:solidFill>
          <a:schemeClr val="lt1"/>
        </a:solidFill>
        <a:ln w="12700" cap="flat" cmpd="sng" algn="ctr">
          <a:solidFill>
            <a:schemeClr val="dk1"/>
          </a:solidFill>
          <a:prstDash val="solid"/>
          <a:miter lim="800000"/>
        </a:ln>
        <a:effectLst/>
      </dsp:spPr>
      <dsp:style>
        <a:lnRef idx="2">
          <a:schemeClr val="dk1"/>
        </a:lnRef>
        <a:fillRef idx="1">
          <a:schemeClr val="lt1"/>
        </a:fillRef>
        <a:effectRef idx="0">
          <a:schemeClr val="dk1"/>
        </a:effectRef>
        <a:fontRef idx="minor">
          <a:schemeClr val="dk1"/>
        </a:fontRef>
      </dsp:style>
      <dsp:txBody>
        <a:bodyPr spcFirstLastPara="0" vert="horz" wrap="square" lIns="140970" tIns="140970" rIns="140970" bIns="140970" numCol="1" spcCol="1270" anchor="ctr" anchorCtr="0">
          <a:noAutofit/>
        </a:bodyPr>
        <a:lstStyle/>
        <a:p>
          <a:pPr lvl="0" algn="ctr" defTabSz="1644650">
            <a:lnSpc>
              <a:spcPct val="90000"/>
            </a:lnSpc>
            <a:spcBef>
              <a:spcPct val="0"/>
            </a:spcBef>
            <a:spcAft>
              <a:spcPct val="35000"/>
            </a:spcAft>
          </a:pPr>
          <a:r>
            <a:rPr lang="en-US" sz="3700" b="0" kern="1200" dirty="0" smtClean="0">
              <a:latin typeface="DIN Next Rounded LT Pro" panose="020F0503020203050203" pitchFamily="34" charset="0"/>
              <a:cs typeface="Gill Sans"/>
            </a:rPr>
            <a:t>Disadvantages </a:t>
          </a:r>
          <a:endParaRPr lang="en-US" sz="3700" b="0" kern="1200" dirty="0">
            <a:latin typeface="DIN Next Rounded LT Pro" panose="020F0503020203050203" pitchFamily="34" charset="0"/>
            <a:cs typeface="Gill Sans"/>
          </a:endParaRPr>
        </a:p>
      </dsp:txBody>
      <dsp:txXfrm>
        <a:off x="3338429" y="1018852"/>
        <a:ext cx="3338429" cy="2139590"/>
      </dsp:txXfrm>
    </dsp:sp>
    <dsp:sp modelId="{30F57DEF-DA04-AE46-8A72-E185F1E3E46F}">
      <dsp:nvSpPr>
        <dsp:cNvPr id="0" name=""/>
        <dsp:cNvSpPr/>
      </dsp:nvSpPr>
      <dsp:spPr>
        <a:xfrm>
          <a:off x="0" y="2697292"/>
          <a:ext cx="6676859" cy="237732"/>
        </a:xfrm>
        <a:prstGeom prst="rect">
          <a:avLst/>
        </a:prstGeom>
        <a:solidFill>
          <a:schemeClr val="accent1"/>
        </a:solidFill>
        <a:ln w="12700" cap="flat" cmpd="sng" algn="ctr">
          <a:solidFill>
            <a:schemeClr val="accent1">
              <a:shade val="50000"/>
            </a:schemeClr>
          </a:solidFill>
          <a:prstDash val="solid"/>
          <a:miter lim="800000"/>
        </a:ln>
        <a:effectLst/>
      </dsp:spPr>
      <dsp:style>
        <a:lnRef idx="2">
          <a:schemeClr val="accent1">
            <a:shade val="50000"/>
          </a:schemeClr>
        </a:lnRef>
        <a:fillRef idx="1">
          <a:schemeClr val="accent1"/>
        </a:fillRef>
        <a:effectRef idx="0">
          <a:schemeClr val="accent1"/>
        </a:effectRef>
        <a:fontRef idx="minor">
          <a:schemeClr val="lt1"/>
        </a:fontRef>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1305359-E89A-E248-BDAE-44B047EAF116}">
      <dsp:nvSpPr>
        <dsp:cNvPr id="0" name=""/>
        <dsp:cNvSpPr/>
      </dsp:nvSpPr>
      <dsp:spPr>
        <a:xfrm>
          <a:off x="0" y="0"/>
          <a:ext cx="6676859" cy="1018852"/>
        </a:xfrm>
        <a:prstGeom prst="rect">
          <a:avLst/>
        </a:prstGeom>
        <a:solidFill>
          <a:schemeClr val="accent1"/>
        </a:solidFill>
        <a:ln w="12700" cap="flat" cmpd="sng" algn="ctr">
          <a:solidFill>
            <a:schemeClr val="accent1">
              <a:shade val="50000"/>
            </a:schemeClr>
          </a:solidFill>
          <a:prstDash val="solid"/>
          <a:miter lim="800000"/>
        </a:ln>
        <a:effectLst/>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156210" tIns="156210" rIns="156210" bIns="156210" numCol="1" spcCol="1270" anchor="ctr" anchorCtr="0">
          <a:noAutofit/>
        </a:bodyPr>
        <a:lstStyle/>
        <a:p>
          <a:pPr lvl="0" algn="ctr" defTabSz="1822450">
            <a:lnSpc>
              <a:spcPct val="90000"/>
            </a:lnSpc>
            <a:spcBef>
              <a:spcPct val="0"/>
            </a:spcBef>
            <a:spcAft>
              <a:spcPct val="35000"/>
            </a:spcAft>
          </a:pPr>
          <a:r>
            <a:rPr lang="en-US" sz="4100" b="0" kern="1200" dirty="0" smtClean="0">
              <a:latin typeface="DIN Next Rounded LT Pro" panose="020F0503020203050203" pitchFamily="34" charset="0"/>
              <a:cs typeface="Gill Sans"/>
            </a:rPr>
            <a:t>Open-ended questions</a:t>
          </a:r>
          <a:endParaRPr lang="en-US" sz="4100" b="0" kern="1200" dirty="0">
            <a:latin typeface="DIN Next Rounded LT Pro" panose="020F0503020203050203" pitchFamily="34" charset="0"/>
            <a:cs typeface="Gill Sans"/>
          </a:endParaRPr>
        </a:p>
      </dsp:txBody>
      <dsp:txXfrm>
        <a:off x="0" y="0"/>
        <a:ext cx="6676859" cy="1018852"/>
      </dsp:txXfrm>
    </dsp:sp>
    <dsp:sp modelId="{250C4737-A841-8C48-A045-BF4D4D99D3A8}">
      <dsp:nvSpPr>
        <dsp:cNvPr id="0" name=""/>
        <dsp:cNvSpPr/>
      </dsp:nvSpPr>
      <dsp:spPr>
        <a:xfrm>
          <a:off x="0" y="1018852"/>
          <a:ext cx="3338429" cy="2139590"/>
        </a:xfrm>
        <a:prstGeom prst="rect">
          <a:avLst/>
        </a:prstGeom>
        <a:solidFill>
          <a:schemeClr val="lt1"/>
        </a:solidFill>
        <a:ln w="12700" cap="flat" cmpd="sng" algn="ctr">
          <a:solidFill>
            <a:schemeClr val="dk1"/>
          </a:solidFill>
          <a:prstDash val="solid"/>
          <a:miter lim="800000"/>
        </a:ln>
        <a:effectLst/>
      </dsp:spPr>
      <dsp:style>
        <a:lnRef idx="2">
          <a:schemeClr val="dk1"/>
        </a:lnRef>
        <a:fillRef idx="1">
          <a:schemeClr val="lt1"/>
        </a:fillRef>
        <a:effectRef idx="0">
          <a:schemeClr val="dk1"/>
        </a:effectRef>
        <a:fontRef idx="minor">
          <a:schemeClr val="dk1"/>
        </a:fontRef>
      </dsp:style>
      <dsp:txBody>
        <a:bodyPr spcFirstLastPara="0" vert="horz" wrap="square" lIns="140970" tIns="140970" rIns="140970" bIns="140970" numCol="1" spcCol="1270" anchor="ctr" anchorCtr="0">
          <a:noAutofit/>
        </a:bodyPr>
        <a:lstStyle/>
        <a:p>
          <a:pPr lvl="0" algn="ctr" defTabSz="1644650">
            <a:lnSpc>
              <a:spcPct val="90000"/>
            </a:lnSpc>
            <a:spcBef>
              <a:spcPct val="0"/>
            </a:spcBef>
            <a:spcAft>
              <a:spcPct val="35000"/>
            </a:spcAft>
          </a:pPr>
          <a:r>
            <a:rPr lang="en-US" sz="3700" b="0" kern="1200" dirty="0" smtClean="0">
              <a:latin typeface="DIN Next Rounded LT Pro" panose="020F0503020203050203" pitchFamily="34" charset="0"/>
              <a:cs typeface="Gill Sans"/>
            </a:rPr>
            <a:t>Advantages</a:t>
          </a:r>
          <a:endParaRPr lang="en-US" sz="3700" b="0" kern="1200" dirty="0">
            <a:latin typeface="DIN Next Rounded LT Pro" panose="020F0503020203050203" pitchFamily="34" charset="0"/>
            <a:cs typeface="Gill Sans"/>
          </a:endParaRPr>
        </a:p>
      </dsp:txBody>
      <dsp:txXfrm>
        <a:off x="0" y="1018852"/>
        <a:ext cx="3338429" cy="2139590"/>
      </dsp:txXfrm>
    </dsp:sp>
    <dsp:sp modelId="{24D3949D-55D7-9843-BBF0-4DC75BF720C6}">
      <dsp:nvSpPr>
        <dsp:cNvPr id="0" name=""/>
        <dsp:cNvSpPr/>
      </dsp:nvSpPr>
      <dsp:spPr>
        <a:xfrm>
          <a:off x="3338429" y="1018852"/>
          <a:ext cx="3338429" cy="2139590"/>
        </a:xfrm>
        <a:prstGeom prst="rect">
          <a:avLst/>
        </a:prstGeom>
        <a:solidFill>
          <a:schemeClr val="lt1"/>
        </a:solidFill>
        <a:ln w="12700" cap="flat" cmpd="sng" algn="ctr">
          <a:solidFill>
            <a:schemeClr val="dk1"/>
          </a:solidFill>
          <a:prstDash val="solid"/>
          <a:miter lim="800000"/>
        </a:ln>
        <a:effectLst/>
      </dsp:spPr>
      <dsp:style>
        <a:lnRef idx="2">
          <a:schemeClr val="dk1"/>
        </a:lnRef>
        <a:fillRef idx="1">
          <a:schemeClr val="lt1"/>
        </a:fillRef>
        <a:effectRef idx="0">
          <a:schemeClr val="dk1"/>
        </a:effectRef>
        <a:fontRef idx="minor">
          <a:schemeClr val="dk1"/>
        </a:fontRef>
      </dsp:style>
      <dsp:txBody>
        <a:bodyPr spcFirstLastPara="0" vert="horz" wrap="square" lIns="140970" tIns="140970" rIns="140970" bIns="140970" numCol="1" spcCol="1270" anchor="ctr" anchorCtr="0">
          <a:noAutofit/>
        </a:bodyPr>
        <a:lstStyle/>
        <a:p>
          <a:pPr lvl="0" algn="ctr" defTabSz="1644650">
            <a:lnSpc>
              <a:spcPct val="90000"/>
            </a:lnSpc>
            <a:spcBef>
              <a:spcPct val="0"/>
            </a:spcBef>
            <a:spcAft>
              <a:spcPct val="35000"/>
            </a:spcAft>
          </a:pPr>
          <a:r>
            <a:rPr lang="en-US" sz="3700" b="0" kern="1200" dirty="0" smtClean="0">
              <a:latin typeface="DIN Next Rounded LT Pro" panose="020F0503020203050203" pitchFamily="34" charset="0"/>
              <a:cs typeface="Gill Sans"/>
            </a:rPr>
            <a:t>Disadvantages </a:t>
          </a:r>
          <a:endParaRPr lang="en-US" sz="3700" b="0" kern="1200" dirty="0">
            <a:latin typeface="DIN Next Rounded LT Pro" panose="020F0503020203050203" pitchFamily="34" charset="0"/>
            <a:cs typeface="Gill Sans"/>
          </a:endParaRPr>
        </a:p>
      </dsp:txBody>
      <dsp:txXfrm>
        <a:off x="3338429" y="1018852"/>
        <a:ext cx="3338429" cy="2139590"/>
      </dsp:txXfrm>
    </dsp:sp>
    <dsp:sp modelId="{30F57DEF-DA04-AE46-8A72-E185F1E3E46F}">
      <dsp:nvSpPr>
        <dsp:cNvPr id="0" name=""/>
        <dsp:cNvSpPr/>
      </dsp:nvSpPr>
      <dsp:spPr>
        <a:xfrm>
          <a:off x="0" y="2697292"/>
          <a:ext cx="6676859" cy="237732"/>
        </a:xfrm>
        <a:prstGeom prst="rect">
          <a:avLst/>
        </a:prstGeom>
        <a:solidFill>
          <a:schemeClr val="accent1"/>
        </a:solidFill>
        <a:ln w="12700" cap="flat" cmpd="sng" algn="ctr">
          <a:solidFill>
            <a:schemeClr val="accent1">
              <a:shade val="50000"/>
            </a:schemeClr>
          </a:solidFill>
          <a:prstDash val="solid"/>
          <a:miter lim="800000"/>
        </a:ln>
        <a:effectLst/>
      </dsp:spPr>
      <dsp:style>
        <a:lnRef idx="2">
          <a:schemeClr val="accent1">
            <a:shade val="50000"/>
          </a:schemeClr>
        </a:lnRef>
        <a:fillRef idx="1">
          <a:schemeClr val="accent1"/>
        </a:fillRef>
        <a:effectRef idx="0">
          <a:schemeClr val="accent1"/>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hList3">
  <dgm:title val=""/>
  <dgm:desc val=""/>
  <dgm:catLst>
    <dgm:cat type="list" pri="1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1" destId="2" srcOrd="0" destOrd="0"/>
        <dgm:cxn modelId="7" srcId="1" destId="3" srcOrd="1" destOrd="0"/>
        <dgm:cxn modelId="8" srcId="1" destId="4" srcOrd="2" destOrd="0"/>
      </dgm:cxnLst>
      <dgm:bg/>
      <dgm:whole/>
    </dgm:dataModel>
  </dgm:sampData>
  <dgm:styleData>
    <dgm:dataModel>
      <dgm:ptLst>
        <dgm:pt modelId="0" type="doc"/>
        <dgm:pt modelId="1"/>
        <dgm:pt modelId="2"/>
        <dgm:pt modelId="3"/>
      </dgm:ptLst>
      <dgm:cxnLst>
        <dgm:cxn modelId="5" srcId="0" destId="1" srcOrd="0" destOrd="0"/>
        <dgm:cxn modelId="6" srcId="1" destId="2" srcOrd="0" destOrd="0"/>
        <dgm:cxn modelId="7" srcId="1" destId="3" srcOrd="1" destOrd="0"/>
      </dgm:cxnLst>
      <dgm:bg/>
      <dgm:whole/>
    </dgm:dataModel>
  </dgm:styleData>
  <dgm:clrData>
    <dgm:dataModel>
      <dgm:ptLst>
        <dgm:pt modelId="0" type="doc"/>
        <dgm:pt modelId="1"/>
        <dgm:pt modelId="2"/>
        <dgm:pt modelId="3"/>
        <dgm:pt modelId="4"/>
        <dgm:pt modelId="5"/>
      </dgm:ptLst>
      <dgm:cxnLst>
        <dgm:cxn modelId="6" srcId="0" destId="1" srcOrd="0" destOrd="0"/>
        <dgm:cxn modelId="7" srcId="1" destId="2" srcOrd="0" destOrd="0"/>
        <dgm:cxn modelId="8" srcId="1" destId="3" srcOrd="1" destOrd="0"/>
        <dgm:cxn modelId="9" srcId="1" destId="4" srcOrd="2" destOrd="0"/>
        <dgm:cxn modelId="10" srcId="1" destId="5" srcOrd="3" destOrd="0"/>
      </dgm:cxnLst>
      <dgm:bg/>
      <dgm:whole/>
    </dgm:dataModel>
  </dgm:clrData>
  <dgm:layoutNode name="composite">
    <dgm:varLst>
      <dgm:chMax val="1"/>
      <dgm:dir/>
      <dgm:resizeHandles val="exact"/>
    </dgm:varLst>
    <dgm:alg type="composite"/>
    <dgm:shape xmlns:r="http://schemas.openxmlformats.org/officeDocument/2006/relationships" r:blip="">
      <dgm:adjLst/>
    </dgm:shape>
    <dgm:presOf/>
    <dgm:constrLst>
      <dgm:constr type="w" for="ch" forName="roof" refType="w"/>
      <dgm:constr type="h" for="ch" forName="roof" refType="h" fact="0.3"/>
      <dgm:constr type="primFontSz" for="ch" forName="roof" val="65"/>
      <dgm:constr type="w" for="ch" forName="pillars" refType="w"/>
      <dgm:constr type="h" for="ch" forName="pillars" refType="h" fact="0.63"/>
      <dgm:constr type="t" for="ch" forName="pillars" refType="h" fact="0.3"/>
      <dgm:constr type="primFontSz" for="des" forName="pillar1" val="65"/>
      <dgm:constr type="primFontSz" for="des" forName="pillarX" refType="primFontSz" refFor="des" refForName="pillar1" op="equ"/>
      <dgm:constr type="w" for="ch" forName="base" refType="w"/>
      <dgm:constr type="h" for="ch" forName="base" refType="h" fact="0.07"/>
      <dgm:constr type="t" for="ch" forName="base" refType="h" fact="0.93"/>
    </dgm:constrLst>
    <dgm:ruleLst/>
    <dgm:forEach name="Name0" axis="ch" ptType="node" cnt="1">
      <dgm:layoutNode name="roof" styleLbl="dkBgShp">
        <dgm:alg type="tx"/>
        <dgm:shape xmlns:r="http://schemas.openxmlformats.org/officeDocument/2006/relationships" type="rect" r:blip="">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illars" styleLbl="node1">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pillar1" refType="w"/>
          <dgm:constr type="h" for="ch" forName="pillar1" refType="h"/>
          <dgm:constr type="w" for="ch" forName="pillarX" refType="w"/>
          <dgm:constr type="h" for="ch" forName="pillarX" refType="h"/>
        </dgm:constrLst>
        <dgm:ruleLst/>
        <dgm:layoutNode name="pillar1" styleLbl="node1">
          <dgm:varLst>
            <dgm:bulletEnabled val="1"/>
          </dgm:varLst>
          <dgm:alg type="tx"/>
          <dgm:shape xmlns:r="http://schemas.openxmlformats.org/officeDocument/2006/relationships" type="rect" r:blip="">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ch" ptType="node" st="2">
          <dgm:layoutNode name="pillarX" styleLbl="node1">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layoutNode>
      <dgm:layoutNode name="base" styleLbl="dkBgShp">
        <dgm:alg type="sp"/>
        <dgm:shape xmlns:r="http://schemas.openxmlformats.org/officeDocument/2006/relationships" type="rect" r:blip="">
          <dgm:adjLst/>
        </dgm:shape>
        <dgm:presOf/>
        <dgm:constrLst/>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hList3">
  <dgm:title val=""/>
  <dgm:desc val=""/>
  <dgm:catLst>
    <dgm:cat type="list" pri="1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1" destId="2" srcOrd="0" destOrd="0"/>
        <dgm:cxn modelId="7" srcId="1" destId="3" srcOrd="1" destOrd="0"/>
        <dgm:cxn modelId="8" srcId="1" destId="4" srcOrd="2" destOrd="0"/>
      </dgm:cxnLst>
      <dgm:bg/>
      <dgm:whole/>
    </dgm:dataModel>
  </dgm:sampData>
  <dgm:styleData>
    <dgm:dataModel>
      <dgm:ptLst>
        <dgm:pt modelId="0" type="doc"/>
        <dgm:pt modelId="1"/>
        <dgm:pt modelId="2"/>
        <dgm:pt modelId="3"/>
      </dgm:ptLst>
      <dgm:cxnLst>
        <dgm:cxn modelId="5" srcId="0" destId="1" srcOrd="0" destOrd="0"/>
        <dgm:cxn modelId="6" srcId="1" destId="2" srcOrd="0" destOrd="0"/>
        <dgm:cxn modelId="7" srcId="1" destId="3" srcOrd="1" destOrd="0"/>
      </dgm:cxnLst>
      <dgm:bg/>
      <dgm:whole/>
    </dgm:dataModel>
  </dgm:styleData>
  <dgm:clrData>
    <dgm:dataModel>
      <dgm:ptLst>
        <dgm:pt modelId="0" type="doc"/>
        <dgm:pt modelId="1"/>
        <dgm:pt modelId="2"/>
        <dgm:pt modelId="3"/>
        <dgm:pt modelId="4"/>
        <dgm:pt modelId="5"/>
      </dgm:ptLst>
      <dgm:cxnLst>
        <dgm:cxn modelId="6" srcId="0" destId="1" srcOrd="0" destOrd="0"/>
        <dgm:cxn modelId="7" srcId="1" destId="2" srcOrd="0" destOrd="0"/>
        <dgm:cxn modelId="8" srcId="1" destId="3" srcOrd="1" destOrd="0"/>
        <dgm:cxn modelId="9" srcId="1" destId="4" srcOrd="2" destOrd="0"/>
        <dgm:cxn modelId="10" srcId="1" destId="5" srcOrd="3" destOrd="0"/>
      </dgm:cxnLst>
      <dgm:bg/>
      <dgm:whole/>
    </dgm:dataModel>
  </dgm:clrData>
  <dgm:layoutNode name="composite">
    <dgm:varLst>
      <dgm:chMax val="1"/>
      <dgm:dir/>
      <dgm:resizeHandles val="exact"/>
    </dgm:varLst>
    <dgm:alg type="composite"/>
    <dgm:shape xmlns:r="http://schemas.openxmlformats.org/officeDocument/2006/relationships" r:blip="">
      <dgm:adjLst/>
    </dgm:shape>
    <dgm:presOf/>
    <dgm:constrLst>
      <dgm:constr type="w" for="ch" forName="roof" refType="w"/>
      <dgm:constr type="h" for="ch" forName="roof" refType="h" fact="0.3"/>
      <dgm:constr type="primFontSz" for="ch" forName="roof" val="65"/>
      <dgm:constr type="w" for="ch" forName="pillars" refType="w"/>
      <dgm:constr type="h" for="ch" forName="pillars" refType="h" fact="0.63"/>
      <dgm:constr type="t" for="ch" forName="pillars" refType="h" fact="0.3"/>
      <dgm:constr type="primFontSz" for="des" forName="pillar1" val="65"/>
      <dgm:constr type="primFontSz" for="des" forName="pillarX" refType="primFontSz" refFor="des" refForName="pillar1" op="equ"/>
      <dgm:constr type="w" for="ch" forName="base" refType="w"/>
      <dgm:constr type="h" for="ch" forName="base" refType="h" fact="0.07"/>
      <dgm:constr type="t" for="ch" forName="base" refType="h" fact="0.93"/>
    </dgm:constrLst>
    <dgm:ruleLst/>
    <dgm:forEach name="Name0" axis="ch" ptType="node" cnt="1">
      <dgm:layoutNode name="roof" styleLbl="dkBgShp">
        <dgm:alg type="tx"/>
        <dgm:shape xmlns:r="http://schemas.openxmlformats.org/officeDocument/2006/relationships" type="rect" r:blip="">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illars" styleLbl="node1">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pillar1" refType="w"/>
          <dgm:constr type="h" for="ch" forName="pillar1" refType="h"/>
          <dgm:constr type="w" for="ch" forName="pillarX" refType="w"/>
          <dgm:constr type="h" for="ch" forName="pillarX" refType="h"/>
        </dgm:constrLst>
        <dgm:ruleLst/>
        <dgm:layoutNode name="pillar1" styleLbl="node1">
          <dgm:varLst>
            <dgm:bulletEnabled val="1"/>
          </dgm:varLst>
          <dgm:alg type="tx"/>
          <dgm:shape xmlns:r="http://schemas.openxmlformats.org/officeDocument/2006/relationships" type="rect" r:blip="">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ch" ptType="node" st="2">
          <dgm:layoutNode name="pillarX" styleLbl="node1">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layoutNode>
      <dgm:layoutNode name="base" styleLbl="dkBgShp">
        <dgm:alg type="sp"/>
        <dgm:shape xmlns:r="http://schemas.openxmlformats.org/officeDocument/2006/relationships" type="rect" r:blip="">
          <dgm:adjLst/>
        </dgm:shape>
        <dgm:presOf/>
        <dgm:constrLst/>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hList3">
  <dgm:title val=""/>
  <dgm:desc val=""/>
  <dgm:catLst>
    <dgm:cat type="list" pri="1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1" destId="2" srcOrd="0" destOrd="0"/>
        <dgm:cxn modelId="7" srcId="1" destId="3" srcOrd="1" destOrd="0"/>
        <dgm:cxn modelId="8" srcId="1" destId="4" srcOrd="2" destOrd="0"/>
      </dgm:cxnLst>
      <dgm:bg/>
      <dgm:whole/>
    </dgm:dataModel>
  </dgm:sampData>
  <dgm:styleData>
    <dgm:dataModel>
      <dgm:ptLst>
        <dgm:pt modelId="0" type="doc"/>
        <dgm:pt modelId="1"/>
        <dgm:pt modelId="2"/>
        <dgm:pt modelId="3"/>
      </dgm:ptLst>
      <dgm:cxnLst>
        <dgm:cxn modelId="5" srcId="0" destId="1" srcOrd="0" destOrd="0"/>
        <dgm:cxn modelId="6" srcId="1" destId="2" srcOrd="0" destOrd="0"/>
        <dgm:cxn modelId="7" srcId="1" destId="3" srcOrd="1" destOrd="0"/>
      </dgm:cxnLst>
      <dgm:bg/>
      <dgm:whole/>
    </dgm:dataModel>
  </dgm:styleData>
  <dgm:clrData>
    <dgm:dataModel>
      <dgm:ptLst>
        <dgm:pt modelId="0" type="doc"/>
        <dgm:pt modelId="1"/>
        <dgm:pt modelId="2"/>
        <dgm:pt modelId="3"/>
        <dgm:pt modelId="4"/>
        <dgm:pt modelId="5"/>
      </dgm:ptLst>
      <dgm:cxnLst>
        <dgm:cxn modelId="6" srcId="0" destId="1" srcOrd="0" destOrd="0"/>
        <dgm:cxn modelId="7" srcId="1" destId="2" srcOrd="0" destOrd="0"/>
        <dgm:cxn modelId="8" srcId="1" destId="3" srcOrd="1" destOrd="0"/>
        <dgm:cxn modelId="9" srcId="1" destId="4" srcOrd="2" destOrd="0"/>
        <dgm:cxn modelId="10" srcId="1" destId="5" srcOrd="3" destOrd="0"/>
      </dgm:cxnLst>
      <dgm:bg/>
      <dgm:whole/>
    </dgm:dataModel>
  </dgm:clrData>
  <dgm:layoutNode name="composite">
    <dgm:varLst>
      <dgm:chMax val="1"/>
      <dgm:dir/>
      <dgm:resizeHandles val="exact"/>
    </dgm:varLst>
    <dgm:alg type="composite"/>
    <dgm:shape xmlns:r="http://schemas.openxmlformats.org/officeDocument/2006/relationships" r:blip="">
      <dgm:adjLst/>
    </dgm:shape>
    <dgm:presOf/>
    <dgm:constrLst>
      <dgm:constr type="w" for="ch" forName="roof" refType="w"/>
      <dgm:constr type="h" for="ch" forName="roof" refType="h" fact="0.3"/>
      <dgm:constr type="primFontSz" for="ch" forName="roof" val="65"/>
      <dgm:constr type="w" for="ch" forName="pillars" refType="w"/>
      <dgm:constr type="h" for="ch" forName="pillars" refType="h" fact="0.63"/>
      <dgm:constr type="t" for="ch" forName="pillars" refType="h" fact="0.3"/>
      <dgm:constr type="primFontSz" for="des" forName="pillar1" val="65"/>
      <dgm:constr type="primFontSz" for="des" forName="pillarX" refType="primFontSz" refFor="des" refForName="pillar1" op="equ"/>
      <dgm:constr type="w" for="ch" forName="base" refType="w"/>
      <dgm:constr type="h" for="ch" forName="base" refType="h" fact="0.07"/>
      <dgm:constr type="t" for="ch" forName="base" refType="h" fact="0.93"/>
    </dgm:constrLst>
    <dgm:ruleLst/>
    <dgm:forEach name="Name0" axis="ch" ptType="node" cnt="1">
      <dgm:layoutNode name="roof" styleLbl="dkBgShp">
        <dgm:alg type="tx"/>
        <dgm:shape xmlns:r="http://schemas.openxmlformats.org/officeDocument/2006/relationships" type="rect" r:blip="">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illars" styleLbl="node1">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pillar1" refType="w"/>
          <dgm:constr type="h" for="ch" forName="pillar1" refType="h"/>
          <dgm:constr type="w" for="ch" forName="pillarX" refType="w"/>
          <dgm:constr type="h" for="ch" forName="pillarX" refType="h"/>
        </dgm:constrLst>
        <dgm:ruleLst/>
        <dgm:layoutNode name="pillar1" styleLbl="node1">
          <dgm:varLst>
            <dgm:bulletEnabled val="1"/>
          </dgm:varLst>
          <dgm:alg type="tx"/>
          <dgm:shape xmlns:r="http://schemas.openxmlformats.org/officeDocument/2006/relationships" type="rect" r:blip="">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ch" ptType="node" st="2">
          <dgm:layoutNode name="pillarX" styleLbl="node1">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layoutNode>
      <dgm:layoutNode name="base" styleLbl="dkBgShp">
        <dgm:alg type="sp"/>
        <dgm:shape xmlns:r="http://schemas.openxmlformats.org/officeDocument/2006/relationships" type="rect" r:blip="">
          <dgm:adjLst/>
        </dgm:shape>
        <dgm:presOf/>
        <dgm:constrLst/>
        <dgm:ruleLst/>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hList3">
  <dgm:title val=""/>
  <dgm:desc val=""/>
  <dgm:catLst>
    <dgm:cat type="list" pri="1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1" destId="2" srcOrd="0" destOrd="0"/>
        <dgm:cxn modelId="7" srcId="1" destId="3" srcOrd="1" destOrd="0"/>
        <dgm:cxn modelId="8" srcId="1" destId="4" srcOrd="2" destOrd="0"/>
      </dgm:cxnLst>
      <dgm:bg/>
      <dgm:whole/>
    </dgm:dataModel>
  </dgm:sampData>
  <dgm:styleData>
    <dgm:dataModel>
      <dgm:ptLst>
        <dgm:pt modelId="0" type="doc"/>
        <dgm:pt modelId="1"/>
        <dgm:pt modelId="2"/>
        <dgm:pt modelId="3"/>
      </dgm:ptLst>
      <dgm:cxnLst>
        <dgm:cxn modelId="5" srcId="0" destId="1" srcOrd="0" destOrd="0"/>
        <dgm:cxn modelId="6" srcId="1" destId="2" srcOrd="0" destOrd="0"/>
        <dgm:cxn modelId="7" srcId="1" destId="3" srcOrd="1" destOrd="0"/>
      </dgm:cxnLst>
      <dgm:bg/>
      <dgm:whole/>
    </dgm:dataModel>
  </dgm:styleData>
  <dgm:clrData>
    <dgm:dataModel>
      <dgm:ptLst>
        <dgm:pt modelId="0" type="doc"/>
        <dgm:pt modelId="1"/>
        <dgm:pt modelId="2"/>
        <dgm:pt modelId="3"/>
        <dgm:pt modelId="4"/>
        <dgm:pt modelId="5"/>
      </dgm:ptLst>
      <dgm:cxnLst>
        <dgm:cxn modelId="6" srcId="0" destId="1" srcOrd="0" destOrd="0"/>
        <dgm:cxn modelId="7" srcId="1" destId="2" srcOrd="0" destOrd="0"/>
        <dgm:cxn modelId="8" srcId="1" destId="3" srcOrd="1" destOrd="0"/>
        <dgm:cxn modelId="9" srcId="1" destId="4" srcOrd="2" destOrd="0"/>
        <dgm:cxn modelId="10" srcId="1" destId="5" srcOrd="3" destOrd="0"/>
      </dgm:cxnLst>
      <dgm:bg/>
      <dgm:whole/>
    </dgm:dataModel>
  </dgm:clrData>
  <dgm:layoutNode name="composite">
    <dgm:varLst>
      <dgm:chMax val="1"/>
      <dgm:dir/>
      <dgm:resizeHandles val="exact"/>
    </dgm:varLst>
    <dgm:alg type="composite"/>
    <dgm:shape xmlns:r="http://schemas.openxmlformats.org/officeDocument/2006/relationships" r:blip="">
      <dgm:adjLst/>
    </dgm:shape>
    <dgm:presOf/>
    <dgm:constrLst>
      <dgm:constr type="w" for="ch" forName="roof" refType="w"/>
      <dgm:constr type="h" for="ch" forName="roof" refType="h" fact="0.3"/>
      <dgm:constr type="primFontSz" for="ch" forName="roof" val="65"/>
      <dgm:constr type="w" for="ch" forName="pillars" refType="w"/>
      <dgm:constr type="h" for="ch" forName="pillars" refType="h" fact="0.63"/>
      <dgm:constr type="t" for="ch" forName="pillars" refType="h" fact="0.3"/>
      <dgm:constr type="primFontSz" for="des" forName="pillar1" val="65"/>
      <dgm:constr type="primFontSz" for="des" forName="pillarX" refType="primFontSz" refFor="des" refForName="pillar1" op="equ"/>
      <dgm:constr type="w" for="ch" forName="base" refType="w"/>
      <dgm:constr type="h" for="ch" forName="base" refType="h" fact="0.07"/>
      <dgm:constr type="t" for="ch" forName="base" refType="h" fact="0.93"/>
    </dgm:constrLst>
    <dgm:ruleLst/>
    <dgm:forEach name="Name0" axis="ch" ptType="node" cnt="1">
      <dgm:layoutNode name="roof" styleLbl="dkBgShp">
        <dgm:alg type="tx"/>
        <dgm:shape xmlns:r="http://schemas.openxmlformats.org/officeDocument/2006/relationships" type="rect" r:blip="">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illars" styleLbl="node1">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pillar1" refType="w"/>
          <dgm:constr type="h" for="ch" forName="pillar1" refType="h"/>
          <dgm:constr type="w" for="ch" forName="pillarX" refType="w"/>
          <dgm:constr type="h" for="ch" forName="pillarX" refType="h"/>
        </dgm:constrLst>
        <dgm:ruleLst/>
        <dgm:layoutNode name="pillar1" styleLbl="node1">
          <dgm:varLst>
            <dgm:bulletEnabled val="1"/>
          </dgm:varLst>
          <dgm:alg type="tx"/>
          <dgm:shape xmlns:r="http://schemas.openxmlformats.org/officeDocument/2006/relationships" type="rect" r:blip="">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ch" ptType="node" st="2">
          <dgm:layoutNode name="pillarX" styleLbl="node1">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layoutNode>
      <dgm:layoutNode name="base" styleLbl="dkBgShp">
        <dgm:alg type="sp"/>
        <dgm:shape xmlns:r="http://schemas.openxmlformats.org/officeDocument/2006/relationships" type="rect" r:blip="">
          <dgm:adjLst/>
        </dgm:shape>
        <dgm:presOf/>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7AD8DCC-7640-4EAC-BA10-334942CFA575}" type="datetimeFigureOut">
              <a:rPr lang="en-US" smtClean="0"/>
              <a:t>8/29/2019</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9E5EDF3-91B4-4946-9182-E6382CABAD1E}" type="slidenum">
              <a:rPr lang="en-US" smtClean="0"/>
              <a:t>‹#›</a:t>
            </a:fld>
            <a:endParaRPr lang="en-US" dirty="0"/>
          </a:p>
        </p:txBody>
      </p:sp>
    </p:spTree>
    <p:extLst>
      <p:ext uri="{BB962C8B-B14F-4D97-AF65-F5344CB8AC3E}">
        <p14:creationId xmlns:p14="http://schemas.microsoft.com/office/powerpoint/2010/main" val="22557016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A874CE0-4909-6048-B317-2721B0FEF0DC}" type="slidenum">
              <a:rPr lang="en-US" smtClean="0"/>
              <a:t>2</a:t>
            </a:fld>
            <a:endParaRPr lang="en-US" dirty="0"/>
          </a:p>
        </p:txBody>
      </p:sp>
    </p:spTree>
    <p:extLst>
      <p:ext uri="{BB962C8B-B14F-4D97-AF65-F5344CB8AC3E}">
        <p14:creationId xmlns:p14="http://schemas.microsoft.com/office/powerpoint/2010/main" val="38283220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A874CE0-4909-6048-B317-2721B0FEF0DC}" type="slidenum">
              <a:rPr lang="en-US" smtClean="0"/>
              <a:t>21</a:t>
            </a:fld>
            <a:endParaRPr lang="en-US" dirty="0"/>
          </a:p>
        </p:txBody>
      </p:sp>
    </p:spTree>
    <p:extLst>
      <p:ext uri="{BB962C8B-B14F-4D97-AF65-F5344CB8AC3E}">
        <p14:creationId xmlns:p14="http://schemas.microsoft.com/office/powerpoint/2010/main" val="17869226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A874CE0-4909-6048-B317-2721B0FEF0DC}" type="slidenum">
              <a:rPr lang="en-US" smtClean="0"/>
              <a:t>27</a:t>
            </a:fld>
            <a:endParaRPr lang="en-US" dirty="0"/>
          </a:p>
        </p:txBody>
      </p:sp>
    </p:spTree>
    <p:extLst>
      <p:ext uri="{BB962C8B-B14F-4D97-AF65-F5344CB8AC3E}">
        <p14:creationId xmlns:p14="http://schemas.microsoft.com/office/powerpoint/2010/main" val="2025561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FAE9400-0BE6-3740-9429-28FD44C8FFA2}" type="slidenum">
              <a:rPr lang="en-US" smtClean="0"/>
              <a:t>28</a:t>
            </a:fld>
            <a:endParaRPr lang="en-US"/>
          </a:p>
        </p:txBody>
      </p:sp>
    </p:spTree>
    <p:extLst>
      <p:ext uri="{BB962C8B-B14F-4D97-AF65-F5344CB8AC3E}">
        <p14:creationId xmlns:p14="http://schemas.microsoft.com/office/powerpoint/2010/main" val="26797920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Lst>
        </p:spPr>
      </p:sp>
      <p:sp>
        <p:nvSpPr>
          <p:cNvPr id="25603" name="Notes Placeholder 2"/>
          <p:cNvSpPr>
            <a:spLocks noGrp="1"/>
          </p:cNvSpPr>
          <p:nvPr>
            <p:ph type="body" idx="1"/>
          </p:nvPr>
        </p:nvSpPr>
        <p:spPr bwMode="auto">
          <a:noFill/>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dirty="0">
              <a:latin typeface="Calibri" charset="0"/>
            </a:endParaRPr>
          </a:p>
        </p:txBody>
      </p:sp>
      <p:sp>
        <p:nvSpPr>
          <p:cNvPr id="25604"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200">
                <a:solidFill>
                  <a:schemeClr val="tx1"/>
                </a:solidFill>
                <a:latin typeface="Calibri" charset="0"/>
                <a:ea typeface="ＭＳ Ｐゴシック" charset="0"/>
                <a:cs typeface="ＭＳ Ｐゴシック" charset="0"/>
              </a:defRPr>
            </a:lvl1pPr>
            <a:lvl2pPr marL="757066" indent="-291179">
              <a:defRPr sz="1200">
                <a:solidFill>
                  <a:schemeClr val="tx1"/>
                </a:solidFill>
                <a:latin typeface="Calibri" charset="0"/>
                <a:ea typeface="ＭＳ Ｐゴシック" charset="0"/>
              </a:defRPr>
            </a:lvl2pPr>
            <a:lvl3pPr marL="1164717" indent="-232943">
              <a:defRPr sz="1200">
                <a:solidFill>
                  <a:schemeClr val="tx1"/>
                </a:solidFill>
                <a:latin typeface="Calibri" charset="0"/>
                <a:ea typeface="ＭＳ Ｐゴシック" charset="0"/>
              </a:defRPr>
            </a:lvl3pPr>
            <a:lvl4pPr marL="1630604" indent="-232943">
              <a:defRPr sz="1200">
                <a:solidFill>
                  <a:schemeClr val="tx1"/>
                </a:solidFill>
                <a:latin typeface="Calibri" charset="0"/>
                <a:ea typeface="ＭＳ Ｐゴシック" charset="0"/>
              </a:defRPr>
            </a:lvl4pPr>
            <a:lvl5pPr marL="2096491" indent="-232943">
              <a:defRPr sz="1200">
                <a:solidFill>
                  <a:schemeClr val="tx1"/>
                </a:solidFill>
                <a:latin typeface="Calibri" charset="0"/>
                <a:ea typeface="ＭＳ Ｐゴシック" charset="0"/>
              </a:defRPr>
            </a:lvl5pPr>
            <a:lvl6pPr marL="2562377" indent="-232943" eaLnBrk="0" fontAlgn="base" hangingPunct="0">
              <a:spcBef>
                <a:spcPct val="30000"/>
              </a:spcBef>
              <a:spcAft>
                <a:spcPct val="0"/>
              </a:spcAft>
              <a:defRPr sz="1200">
                <a:solidFill>
                  <a:schemeClr val="tx1"/>
                </a:solidFill>
                <a:latin typeface="Calibri" charset="0"/>
                <a:ea typeface="ＭＳ Ｐゴシック" charset="0"/>
              </a:defRPr>
            </a:lvl6pPr>
            <a:lvl7pPr marL="3028264" indent="-232943" eaLnBrk="0" fontAlgn="base" hangingPunct="0">
              <a:spcBef>
                <a:spcPct val="30000"/>
              </a:spcBef>
              <a:spcAft>
                <a:spcPct val="0"/>
              </a:spcAft>
              <a:defRPr sz="1200">
                <a:solidFill>
                  <a:schemeClr val="tx1"/>
                </a:solidFill>
                <a:latin typeface="Calibri" charset="0"/>
                <a:ea typeface="ＭＳ Ｐゴシック" charset="0"/>
              </a:defRPr>
            </a:lvl7pPr>
            <a:lvl8pPr marL="3494151" indent="-232943" eaLnBrk="0" fontAlgn="base" hangingPunct="0">
              <a:spcBef>
                <a:spcPct val="30000"/>
              </a:spcBef>
              <a:spcAft>
                <a:spcPct val="0"/>
              </a:spcAft>
              <a:defRPr sz="1200">
                <a:solidFill>
                  <a:schemeClr val="tx1"/>
                </a:solidFill>
                <a:latin typeface="Calibri" charset="0"/>
                <a:ea typeface="ＭＳ Ｐゴシック" charset="0"/>
              </a:defRPr>
            </a:lvl8pPr>
            <a:lvl9pPr marL="3960038" indent="-232943" eaLnBrk="0" fontAlgn="base" hangingPunct="0">
              <a:spcBef>
                <a:spcPct val="30000"/>
              </a:spcBef>
              <a:spcAft>
                <a:spcPct val="0"/>
              </a:spcAft>
              <a:defRPr sz="1200">
                <a:solidFill>
                  <a:schemeClr val="tx1"/>
                </a:solidFill>
                <a:latin typeface="Calibri"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C0A6D9C-B5C6-CB41-AFF5-6E829324763B}" type="slidenum">
              <a:rPr kumimoji="0" lang="en-US" sz="1200" b="0" i="0" u="none" strike="noStrike" kern="1200" cap="none" spc="0" normalizeH="0" baseline="0" noProof="0">
                <a:ln>
                  <a:noFill/>
                </a:ln>
                <a:solidFill>
                  <a:prstClr val="black"/>
                </a:solidFill>
                <a:effectLst/>
                <a:uLnTx/>
                <a:uFillTx/>
                <a:latin typeface="Calibri" charset="0"/>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charset="0"/>
            </a:endParaRPr>
          </a:p>
        </p:txBody>
      </p:sp>
    </p:spTree>
    <p:extLst>
      <p:ext uri="{BB962C8B-B14F-4D97-AF65-F5344CB8AC3E}">
        <p14:creationId xmlns:p14="http://schemas.microsoft.com/office/powerpoint/2010/main" val="9166805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Lst>
        </p:spPr>
      </p:sp>
      <p:sp>
        <p:nvSpPr>
          <p:cNvPr id="25603" name="Notes Placeholder 2"/>
          <p:cNvSpPr>
            <a:spLocks noGrp="1"/>
          </p:cNvSpPr>
          <p:nvPr>
            <p:ph type="body" idx="1"/>
          </p:nvPr>
        </p:nvSpPr>
        <p:spPr bwMode="auto">
          <a:noFill/>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dirty="0">
              <a:latin typeface="Calibri" charset="0"/>
            </a:endParaRPr>
          </a:p>
        </p:txBody>
      </p:sp>
      <p:sp>
        <p:nvSpPr>
          <p:cNvPr id="25604"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200">
                <a:solidFill>
                  <a:schemeClr val="tx1"/>
                </a:solidFill>
                <a:latin typeface="Calibri" charset="0"/>
                <a:ea typeface="ＭＳ Ｐゴシック" charset="0"/>
                <a:cs typeface="ＭＳ Ｐゴシック" charset="0"/>
              </a:defRPr>
            </a:lvl1pPr>
            <a:lvl2pPr marL="757066" indent="-291179">
              <a:defRPr sz="1200">
                <a:solidFill>
                  <a:schemeClr val="tx1"/>
                </a:solidFill>
                <a:latin typeface="Calibri" charset="0"/>
                <a:ea typeface="ＭＳ Ｐゴシック" charset="0"/>
              </a:defRPr>
            </a:lvl2pPr>
            <a:lvl3pPr marL="1164717" indent="-232943">
              <a:defRPr sz="1200">
                <a:solidFill>
                  <a:schemeClr val="tx1"/>
                </a:solidFill>
                <a:latin typeface="Calibri" charset="0"/>
                <a:ea typeface="ＭＳ Ｐゴシック" charset="0"/>
              </a:defRPr>
            </a:lvl3pPr>
            <a:lvl4pPr marL="1630604" indent="-232943">
              <a:defRPr sz="1200">
                <a:solidFill>
                  <a:schemeClr val="tx1"/>
                </a:solidFill>
                <a:latin typeface="Calibri" charset="0"/>
                <a:ea typeface="ＭＳ Ｐゴシック" charset="0"/>
              </a:defRPr>
            </a:lvl4pPr>
            <a:lvl5pPr marL="2096491" indent="-232943">
              <a:defRPr sz="1200">
                <a:solidFill>
                  <a:schemeClr val="tx1"/>
                </a:solidFill>
                <a:latin typeface="Calibri" charset="0"/>
                <a:ea typeface="ＭＳ Ｐゴシック" charset="0"/>
              </a:defRPr>
            </a:lvl5pPr>
            <a:lvl6pPr marL="2562377" indent="-232943" eaLnBrk="0" fontAlgn="base" hangingPunct="0">
              <a:spcBef>
                <a:spcPct val="30000"/>
              </a:spcBef>
              <a:spcAft>
                <a:spcPct val="0"/>
              </a:spcAft>
              <a:defRPr sz="1200">
                <a:solidFill>
                  <a:schemeClr val="tx1"/>
                </a:solidFill>
                <a:latin typeface="Calibri" charset="0"/>
                <a:ea typeface="ＭＳ Ｐゴシック" charset="0"/>
              </a:defRPr>
            </a:lvl6pPr>
            <a:lvl7pPr marL="3028264" indent="-232943" eaLnBrk="0" fontAlgn="base" hangingPunct="0">
              <a:spcBef>
                <a:spcPct val="30000"/>
              </a:spcBef>
              <a:spcAft>
                <a:spcPct val="0"/>
              </a:spcAft>
              <a:defRPr sz="1200">
                <a:solidFill>
                  <a:schemeClr val="tx1"/>
                </a:solidFill>
                <a:latin typeface="Calibri" charset="0"/>
                <a:ea typeface="ＭＳ Ｐゴシック" charset="0"/>
              </a:defRPr>
            </a:lvl7pPr>
            <a:lvl8pPr marL="3494151" indent="-232943" eaLnBrk="0" fontAlgn="base" hangingPunct="0">
              <a:spcBef>
                <a:spcPct val="30000"/>
              </a:spcBef>
              <a:spcAft>
                <a:spcPct val="0"/>
              </a:spcAft>
              <a:defRPr sz="1200">
                <a:solidFill>
                  <a:schemeClr val="tx1"/>
                </a:solidFill>
                <a:latin typeface="Calibri" charset="0"/>
                <a:ea typeface="ＭＳ Ｐゴシック" charset="0"/>
              </a:defRPr>
            </a:lvl8pPr>
            <a:lvl9pPr marL="3960038" indent="-232943" eaLnBrk="0" fontAlgn="base" hangingPunct="0">
              <a:spcBef>
                <a:spcPct val="30000"/>
              </a:spcBef>
              <a:spcAft>
                <a:spcPct val="0"/>
              </a:spcAft>
              <a:defRPr sz="1200">
                <a:solidFill>
                  <a:schemeClr val="tx1"/>
                </a:solidFill>
                <a:latin typeface="Calibri"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C0A6D9C-B5C6-CB41-AFF5-6E829324763B}" type="slidenum">
              <a:rPr kumimoji="0" lang="en-US" sz="1200" b="0" i="0" u="none" strike="noStrike" kern="1200" cap="none" spc="0" normalizeH="0" baseline="0" noProof="0">
                <a:ln>
                  <a:noFill/>
                </a:ln>
                <a:solidFill>
                  <a:prstClr val="black"/>
                </a:solidFill>
                <a:effectLst/>
                <a:uLnTx/>
                <a:uFillTx/>
                <a:latin typeface="Calibri" charset="0"/>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charset="0"/>
            </a:endParaRPr>
          </a:p>
        </p:txBody>
      </p:sp>
    </p:spTree>
    <p:extLst>
      <p:ext uri="{BB962C8B-B14F-4D97-AF65-F5344CB8AC3E}">
        <p14:creationId xmlns:p14="http://schemas.microsoft.com/office/powerpoint/2010/main" val="10042645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Lst>
        </p:spPr>
      </p:sp>
      <p:sp>
        <p:nvSpPr>
          <p:cNvPr id="25603" name="Notes Placeholder 2"/>
          <p:cNvSpPr>
            <a:spLocks noGrp="1"/>
          </p:cNvSpPr>
          <p:nvPr>
            <p:ph type="body" idx="1"/>
          </p:nvPr>
        </p:nvSpPr>
        <p:spPr bwMode="auto">
          <a:noFill/>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dirty="0">
              <a:latin typeface="Calibri" charset="0"/>
            </a:endParaRPr>
          </a:p>
        </p:txBody>
      </p:sp>
      <p:sp>
        <p:nvSpPr>
          <p:cNvPr id="25604"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200">
                <a:solidFill>
                  <a:schemeClr val="tx1"/>
                </a:solidFill>
                <a:latin typeface="Calibri" charset="0"/>
                <a:ea typeface="ＭＳ Ｐゴシック" charset="0"/>
                <a:cs typeface="ＭＳ Ｐゴシック" charset="0"/>
              </a:defRPr>
            </a:lvl1pPr>
            <a:lvl2pPr marL="757066" indent="-291179">
              <a:defRPr sz="1200">
                <a:solidFill>
                  <a:schemeClr val="tx1"/>
                </a:solidFill>
                <a:latin typeface="Calibri" charset="0"/>
                <a:ea typeface="ＭＳ Ｐゴシック" charset="0"/>
              </a:defRPr>
            </a:lvl2pPr>
            <a:lvl3pPr marL="1164717" indent="-232943">
              <a:defRPr sz="1200">
                <a:solidFill>
                  <a:schemeClr val="tx1"/>
                </a:solidFill>
                <a:latin typeface="Calibri" charset="0"/>
                <a:ea typeface="ＭＳ Ｐゴシック" charset="0"/>
              </a:defRPr>
            </a:lvl3pPr>
            <a:lvl4pPr marL="1630604" indent="-232943">
              <a:defRPr sz="1200">
                <a:solidFill>
                  <a:schemeClr val="tx1"/>
                </a:solidFill>
                <a:latin typeface="Calibri" charset="0"/>
                <a:ea typeface="ＭＳ Ｐゴシック" charset="0"/>
              </a:defRPr>
            </a:lvl4pPr>
            <a:lvl5pPr marL="2096491" indent="-232943">
              <a:defRPr sz="1200">
                <a:solidFill>
                  <a:schemeClr val="tx1"/>
                </a:solidFill>
                <a:latin typeface="Calibri" charset="0"/>
                <a:ea typeface="ＭＳ Ｐゴシック" charset="0"/>
              </a:defRPr>
            </a:lvl5pPr>
            <a:lvl6pPr marL="2562377" indent="-232943" eaLnBrk="0" fontAlgn="base" hangingPunct="0">
              <a:spcBef>
                <a:spcPct val="30000"/>
              </a:spcBef>
              <a:spcAft>
                <a:spcPct val="0"/>
              </a:spcAft>
              <a:defRPr sz="1200">
                <a:solidFill>
                  <a:schemeClr val="tx1"/>
                </a:solidFill>
                <a:latin typeface="Calibri" charset="0"/>
                <a:ea typeface="ＭＳ Ｐゴシック" charset="0"/>
              </a:defRPr>
            </a:lvl6pPr>
            <a:lvl7pPr marL="3028264" indent="-232943" eaLnBrk="0" fontAlgn="base" hangingPunct="0">
              <a:spcBef>
                <a:spcPct val="30000"/>
              </a:spcBef>
              <a:spcAft>
                <a:spcPct val="0"/>
              </a:spcAft>
              <a:defRPr sz="1200">
                <a:solidFill>
                  <a:schemeClr val="tx1"/>
                </a:solidFill>
                <a:latin typeface="Calibri" charset="0"/>
                <a:ea typeface="ＭＳ Ｐゴシック" charset="0"/>
              </a:defRPr>
            </a:lvl7pPr>
            <a:lvl8pPr marL="3494151" indent="-232943" eaLnBrk="0" fontAlgn="base" hangingPunct="0">
              <a:spcBef>
                <a:spcPct val="30000"/>
              </a:spcBef>
              <a:spcAft>
                <a:spcPct val="0"/>
              </a:spcAft>
              <a:defRPr sz="1200">
                <a:solidFill>
                  <a:schemeClr val="tx1"/>
                </a:solidFill>
                <a:latin typeface="Calibri" charset="0"/>
                <a:ea typeface="ＭＳ Ｐゴシック" charset="0"/>
              </a:defRPr>
            </a:lvl8pPr>
            <a:lvl9pPr marL="3960038" indent="-232943" eaLnBrk="0" fontAlgn="base" hangingPunct="0">
              <a:spcBef>
                <a:spcPct val="30000"/>
              </a:spcBef>
              <a:spcAft>
                <a:spcPct val="0"/>
              </a:spcAft>
              <a:defRPr sz="1200">
                <a:solidFill>
                  <a:schemeClr val="tx1"/>
                </a:solidFill>
                <a:latin typeface="Calibri"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C0A6D9C-B5C6-CB41-AFF5-6E829324763B}" type="slidenum">
              <a:rPr kumimoji="0" lang="en-US" sz="1200" b="0" i="0" u="none" strike="noStrike" kern="1200" cap="none" spc="0" normalizeH="0" baseline="0" noProof="0">
                <a:ln>
                  <a:noFill/>
                </a:ln>
                <a:solidFill>
                  <a:prstClr val="black"/>
                </a:solidFill>
                <a:effectLst/>
                <a:uLnTx/>
                <a:uFillTx/>
                <a:latin typeface="Calibri" charset="0"/>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charset="0"/>
            </a:endParaRPr>
          </a:p>
        </p:txBody>
      </p:sp>
    </p:spTree>
    <p:extLst>
      <p:ext uri="{BB962C8B-B14F-4D97-AF65-F5344CB8AC3E}">
        <p14:creationId xmlns:p14="http://schemas.microsoft.com/office/powerpoint/2010/main" val="1997033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03427"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spcBef>
                <a:spcPct val="0"/>
              </a:spcBef>
            </a:pPr>
            <a:endParaRPr lang="en-US" altLang="en-US" smtClean="0"/>
          </a:p>
        </p:txBody>
      </p:sp>
      <p:sp>
        <p:nvSpPr>
          <p:cNvPr id="103428"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Rockwell" panose="02060603020205020403" pitchFamily="18" charset="0"/>
                <a:ea typeface="MS PGothic" panose="020B0600070205080204" pitchFamily="34" charset="-128"/>
              </a:defRPr>
            </a:lvl1pPr>
            <a:lvl2pPr marL="37931725" indent="-37474525">
              <a:defRPr>
                <a:solidFill>
                  <a:schemeClr val="tx1"/>
                </a:solidFill>
                <a:latin typeface="Rockwell" panose="02060603020205020403" pitchFamily="18" charset="0"/>
                <a:ea typeface="MS PGothic" panose="020B0600070205080204" pitchFamily="34" charset="-128"/>
              </a:defRPr>
            </a:lvl2pPr>
            <a:lvl3pPr marL="1143000" indent="-228600">
              <a:defRPr>
                <a:solidFill>
                  <a:schemeClr val="tx1"/>
                </a:solidFill>
                <a:latin typeface="Rockwell" panose="02060603020205020403" pitchFamily="18" charset="0"/>
                <a:ea typeface="MS PGothic" panose="020B0600070205080204" pitchFamily="34" charset="-128"/>
              </a:defRPr>
            </a:lvl3pPr>
            <a:lvl4pPr marL="1600200" indent="-228600">
              <a:defRPr>
                <a:solidFill>
                  <a:schemeClr val="tx1"/>
                </a:solidFill>
                <a:latin typeface="Rockwell" panose="02060603020205020403" pitchFamily="18" charset="0"/>
                <a:ea typeface="MS PGothic" panose="020B0600070205080204" pitchFamily="34" charset="-128"/>
              </a:defRPr>
            </a:lvl4pPr>
            <a:lvl5pPr marL="2057400" indent="-228600">
              <a:defRPr>
                <a:solidFill>
                  <a:schemeClr val="tx1"/>
                </a:solidFill>
                <a:latin typeface="Rockwell" panose="02060603020205020403" pitchFamily="18"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0E9A970D-EEEB-41F7-ABA4-50EC13D51AB9}"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35</a:t>
            </a:fld>
            <a:endPar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Tree>
    <p:extLst>
      <p:ext uri="{BB962C8B-B14F-4D97-AF65-F5344CB8AC3E}">
        <p14:creationId xmlns:p14="http://schemas.microsoft.com/office/powerpoint/2010/main" val="37975469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A874CE0-4909-6048-B317-2721B0FEF0DC}" type="slidenum">
              <a:rPr lang="en-US" smtClean="0"/>
              <a:t>36</a:t>
            </a:fld>
            <a:endParaRPr lang="en-US"/>
          </a:p>
        </p:txBody>
      </p:sp>
    </p:spTree>
    <p:extLst>
      <p:ext uri="{BB962C8B-B14F-4D97-AF65-F5344CB8AC3E}">
        <p14:creationId xmlns:p14="http://schemas.microsoft.com/office/powerpoint/2010/main" val="22319433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A874CE0-4909-6048-B317-2721B0FEF0DC}" type="slidenum">
              <a:rPr lang="en-US" smtClean="0"/>
              <a:t>37</a:t>
            </a:fld>
            <a:endParaRPr lang="en-US"/>
          </a:p>
        </p:txBody>
      </p:sp>
    </p:spTree>
    <p:extLst>
      <p:ext uri="{BB962C8B-B14F-4D97-AF65-F5344CB8AC3E}">
        <p14:creationId xmlns:p14="http://schemas.microsoft.com/office/powerpoint/2010/main" val="16324160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09571"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spcBef>
                <a:spcPct val="0"/>
              </a:spcBef>
            </a:pPr>
            <a:r>
              <a:rPr lang="en-US" altLang="en-US" dirty="0" smtClean="0"/>
              <a:t>Please be sure to number your new questions—they are new questions and so they should be the next two numbers in your list of questions.</a:t>
            </a:r>
          </a:p>
        </p:txBody>
      </p:sp>
      <p:sp>
        <p:nvSpPr>
          <p:cNvPr id="109572"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Rockwell" panose="02060603020205020403" pitchFamily="18" charset="0"/>
                <a:ea typeface="MS PGothic" pitchFamily="34" charset="-128"/>
              </a:defRPr>
            </a:lvl1pPr>
            <a:lvl2pPr marL="37931725" indent="-37474525">
              <a:defRPr>
                <a:solidFill>
                  <a:schemeClr val="tx1"/>
                </a:solidFill>
                <a:latin typeface="Rockwell" panose="02060603020205020403" pitchFamily="18" charset="0"/>
                <a:ea typeface="MS PGothic" pitchFamily="34" charset="-128"/>
              </a:defRPr>
            </a:lvl2pPr>
            <a:lvl3pPr marL="1143000" indent="-228600">
              <a:defRPr>
                <a:solidFill>
                  <a:schemeClr val="tx1"/>
                </a:solidFill>
                <a:latin typeface="Rockwell" panose="02060603020205020403" pitchFamily="18" charset="0"/>
                <a:ea typeface="MS PGothic" pitchFamily="34" charset="-128"/>
              </a:defRPr>
            </a:lvl3pPr>
            <a:lvl4pPr marL="1600200" indent="-228600">
              <a:defRPr>
                <a:solidFill>
                  <a:schemeClr val="tx1"/>
                </a:solidFill>
                <a:latin typeface="Rockwell" panose="02060603020205020403" pitchFamily="18" charset="0"/>
                <a:ea typeface="MS PGothic" pitchFamily="34" charset="-128"/>
              </a:defRPr>
            </a:lvl4pPr>
            <a:lvl5pPr marL="2057400" indent="-228600">
              <a:defRPr>
                <a:solidFill>
                  <a:schemeClr val="tx1"/>
                </a:solidFill>
                <a:latin typeface="Rockwell" panose="02060603020205020403" pitchFamily="18" charset="0"/>
                <a:ea typeface="MS PGothic" pitchFamily="34" charset="-128"/>
              </a:defRPr>
            </a:lvl5pPr>
            <a:lvl6pPr marL="2514600" indent="-228600" defTabSz="457200" eaLnBrk="0" fontAlgn="base" hangingPunct="0">
              <a:spcBef>
                <a:spcPct val="0"/>
              </a:spcBef>
              <a:spcAft>
                <a:spcPct val="0"/>
              </a:spcAft>
              <a:defRPr>
                <a:solidFill>
                  <a:schemeClr val="tx1"/>
                </a:solidFill>
                <a:latin typeface="Rockwell" panose="02060603020205020403" pitchFamily="18" charset="0"/>
                <a:ea typeface="MS PGothic" pitchFamily="34" charset="-128"/>
              </a:defRPr>
            </a:lvl6pPr>
            <a:lvl7pPr marL="2971800" indent="-228600" defTabSz="457200" eaLnBrk="0" fontAlgn="base" hangingPunct="0">
              <a:spcBef>
                <a:spcPct val="0"/>
              </a:spcBef>
              <a:spcAft>
                <a:spcPct val="0"/>
              </a:spcAft>
              <a:defRPr>
                <a:solidFill>
                  <a:schemeClr val="tx1"/>
                </a:solidFill>
                <a:latin typeface="Rockwell" panose="02060603020205020403" pitchFamily="18" charset="0"/>
                <a:ea typeface="MS PGothic" pitchFamily="34" charset="-128"/>
              </a:defRPr>
            </a:lvl7pPr>
            <a:lvl8pPr marL="3429000" indent="-228600" defTabSz="457200" eaLnBrk="0" fontAlgn="base" hangingPunct="0">
              <a:spcBef>
                <a:spcPct val="0"/>
              </a:spcBef>
              <a:spcAft>
                <a:spcPct val="0"/>
              </a:spcAft>
              <a:defRPr>
                <a:solidFill>
                  <a:schemeClr val="tx1"/>
                </a:solidFill>
                <a:latin typeface="Rockwell" panose="02060603020205020403" pitchFamily="18" charset="0"/>
                <a:ea typeface="MS PGothic" pitchFamily="34" charset="-128"/>
              </a:defRPr>
            </a:lvl8pPr>
            <a:lvl9pPr marL="3886200" indent="-228600" defTabSz="457200" eaLnBrk="0" fontAlgn="base" hangingPunct="0">
              <a:spcBef>
                <a:spcPct val="0"/>
              </a:spcBef>
              <a:spcAft>
                <a:spcPct val="0"/>
              </a:spcAft>
              <a:defRPr>
                <a:solidFill>
                  <a:schemeClr val="tx1"/>
                </a:solidFill>
                <a:latin typeface="Rockwell" panose="02060603020205020403" pitchFamily="18" charset="0"/>
                <a:ea typeface="MS PGothic"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F388BD8A-AA68-4788-9541-F921EC8B5F2E}"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S PGothic"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40</a:t>
            </a:fld>
            <a:endPar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S PGothic" pitchFamily="34" charset="-128"/>
              <a:cs typeface="+mn-cs"/>
            </a:endParaRPr>
          </a:p>
        </p:txBody>
      </p:sp>
    </p:spTree>
    <p:extLst>
      <p:ext uri="{BB962C8B-B14F-4D97-AF65-F5344CB8AC3E}">
        <p14:creationId xmlns:p14="http://schemas.microsoft.com/office/powerpoint/2010/main" val="21070628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A874CE0-4909-6048-B317-2721B0FEF0DC}" type="slidenum">
              <a:rPr lang="en-US" smtClean="0"/>
              <a:t>4</a:t>
            </a:fld>
            <a:endParaRPr lang="en-US" dirty="0"/>
          </a:p>
        </p:txBody>
      </p:sp>
    </p:spTree>
    <p:extLst>
      <p:ext uri="{BB962C8B-B14F-4D97-AF65-F5344CB8AC3E}">
        <p14:creationId xmlns:p14="http://schemas.microsoft.com/office/powerpoint/2010/main" val="176901176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A874CE0-4909-6048-B317-2721B0FEF0DC}" type="slidenum">
              <a:rPr lang="en-US" smtClean="0"/>
              <a:t>41</a:t>
            </a:fld>
            <a:endParaRPr lang="en-US"/>
          </a:p>
        </p:txBody>
      </p:sp>
    </p:spTree>
    <p:extLst>
      <p:ext uri="{BB962C8B-B14F-4D97-AF65-F5344CB8AC3E}">
        <p14:creationId xmlns:p14="http://schemas.microsoft.com/office/powerpoint/2010/main" val="354308158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A874CE0-4909-6048-B317-2721B0FEF0DC}" type="slidenum">
              <a:rPr lang="en-US" smtClean="0"/>
              <a:t>42</a:t>
            </a:fld>
            <a:endParaRPr lang="en-US"/>
          </a:p>
        </p:txBody>
      </p:sp>
    </p:spTree>
    <p:extLst>
      <p:ext uri="{BB962C8B-B14F-4D97-AF65-F5344CB8AC3E}">
        <p14:creationId xmlns:p14="http://schemas.microsoft.com/office/powerpoint/2010/main" val="212064856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13667"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spcBef>
                <a:spcPct val="0"/>
              </a:spcBef>
            </a:pPr>
            <a:endParaRPr lang="en-US" altLang="en-US" dirty="0" smtClean="0"/>
          </a:p>
        </p:txBody>
      </p:sp>
      <p:sp>
        <p:nvSpPr>
          <p:cNvPr id="113668"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Rockwell" panose="02060603020205020403" pitchFamily="18" charset="0"/>
                <a:ea typeface="MS PGothic" pitchFamily="34" charset="-128"/>
              </a:defRPr>
            </a:lvl1pPr>
            <a:lvl2pPr marL="37931725" indent="-37474525">
              <a:defRPr>
                <a:solidFill>
                  <a:schemeClr val="tx1"/>
                </a:solidFill>
                <a:latin typeface="Rockwell" panose="02060603020205020403" pitchFamily="18" charset="0"/>
                <a:ea typeface="MS PGothic" pitchFamily="34" charset="-128"/>
              </a:defRPr>
            </a:lvl2pPr>
            <a:lvl3pPr marL="1143000" indent="-228600">
              <a:defRPr>
                <a:solidFill>
                  <a:schemeClr val="tx1"/>
                </a:solidFill>
                <a:latin typeface="Rockwell" panose="02060603020205020403" pitchFamily="18" charset="0"/>
                <a:ea typeface="MS PGothic" pitchFamily="34" charset="-128"/>
              </a:defRPr>
            </a:lvl3pPr>
            <a:lvl4pPr marL="1600200" indent="-228600">
              <a:defRPr>
                <a:solidFill>
                  <a:schemeClr val="tx1"/>
                </a:solidFill>
                <a:latin typeface="Rockwell" panose="02060603020205020403" pitchFamily="18" charset="0"/>
                <a:ea typeface="MS PGothic" pitchFamily="34" charset="-128"/>
              </a:defRPr>
            </a:lvl4pPr>
            <a:lvl5pPr marL="2057400" indent="-228600">
              <a:defRPr>
                <a:solidFill>
                  <a:schemeClr val="tx1"/>
                </a:solidFill>
                <a:latin typeface="Rockwell" panose="02060603020205020403" pitchFamily="18" charset="0"/>
                <a:ea typeface="MS PGothic" pitchFamily="34" charset="-128"/>
              </a:defRPr>
            </a:lvl5pPr>
            <a:lvl6pPr marL="2514600" indent="-228600" defTabSz="457200" eaLnBrk="0" fontAlgn="base" hangingPunct="0">
              <a:spcBef>
                <a:spcPct val="0"/>
              </a:spcBef>
              <a:spcAft>
                <a:spcPct val="0"/>
              </a:spcAft>
              <a:defRPr>
                <a:solidFill>
                  <a:schemeClr val="tx1"/>
                </a:solidFill>
                <a:latin typeface="Rockwell" panose="02060603020205020403" pitchFamily="18" charset="0"/>
                <a:ea typeface="MS PGothic" pitchFamily="34" charset="-128"/>
              </a:defRPr>
            </a:lvl6pPr>
            <a:lvl7pPr marL="2971800" indent="-228600" defTabSz="457200" eaLnBrk="0" fontAlgn="base" hangingPunct="0">
              <a:spcBef>
                <a:spcPct val="0"/>
              </a:spcBef>
              <a:spcAft>
                <a:spcPct val="0"/>
              </a:spcAft>
              <a:defRPr>
                <a:solidFill>
                  <a:schemeClr val="tx1"/>
                </a:solidFill>
                <a:latin typeface="Rockwell" panose="02060603020205020403" pitchFamily="18" charset="0"/>
                <a:ea typeface="MS PGothic" pitchFamily="34" charset="-128"/>
              </a:defRPr>
            </a:lvl7pPr>
            <a:lvl8pPr marL="3429000" indent="-228600" defTabSz="457200" eaLnBrk="0" fontAlgn="base" hangingPunct="0">
              <a:spcBef>
                <a:spcPct val="0"/>
              </a:spcBef>
              <a:spcAft>
                <a:spcPct val="0"/>
              </a:spcAft>
              <a:defRPr>
                <a:solidFill>
                  <a:schemeClr val="tx1"/>
                </a:solidFill>
                <a:latin typeface="Rockwell" panose="02060603020205020403" pitchFamily="18" charset="0"/>
                <a:ea typeface="MS PGothic" pitchFamily="34" charset="-128"/>
              </a:defRPr>
            </a:lvl8pPr>
            <a:lvl9pPr marL="3886200" indent="-228600" defTabSz="457200" eaLnBrk="0" fontAlgn="base" hangingPunct="0">
              <a:spcBef>
                <a:spcPct val="0"/>
              </a:spcBef>
              <a:spcAft>
                <a:spcPct val="0"/>
              </a:spcAft>
              <a:defRPr>
                <a:solidFill>
                  <a:schemeClr val="tx1"/>
                </a:solidFill>
                <a:latin typeface="Rockwell" panose="02060603020205020403" pitchFamily="18" charset="0"/>
                <a:ea typeface="MS PGothic"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C0C22321-DBD6-4F73-8ACE-A63BACA16E71}"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S PGothic"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43</a:t>
            </a:fld>
            <a:endPar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S PGothic" pitchFamily="34" charset="-128"/>
              <a:cs typeface="+mn-cs"/>
            </a:endParaRPr>
          </a:p>
        </p:txBody>
      </p:sp>
    </p:spTree>
    <p:extLst>
      <p:ext uri="{BB962C8B-B14F-4D97-AF65-F5344CB8AC3E}">
        <p14:creationId xmlns:p14="http://schemas.microsoft.com/office/powerpoint/2010/main" val="129214761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A874CE0-4909-6048-B317-2721B0FEF0DC}" type="slidenum">
              <a:rPr lang="en-US" smtClean="0"/>
              <a:t>44</a:t>
            </a:fld>
            <a:endParaRPr lang="en-US"/>
          </a:p>
        </p:txBody>
      </p:sp>
    </p:spTree>
    <p:extLst>
      <p:ext uri="{BB962C8B-B14F-4D97-AF65-F5344CB8AC3E}">
        <p14:creationId xmlns:p14="http://schemas.microsoft.com/office/powerpoint/2010/main" val="25009771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A874CE0-4909-6048-B317-2721B0FEF0DC}" type="slidenum">
              <a:rPr lang="en-US" smtClean="0"/>
              <a:t>45</a:t>
            </a:fld>
            <a:endParaRPr lang="en-US"/>
          </a:p>
        </p:txBody>
      </p:sp>
    </p:spTree>
    <p:extLst>
      <p:ext uri="{BB962C8B-B14F-4D97-AF65-F5344CB8AC3E}">
        <p14:creationId xmlns:p14="http://schemas.microsoft.com/office/powerpoint/2010/main" val="119828304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A874CE0-4909-6048-B317-2721B0FEF0DC}" type="slidenum">
              <a:rPr lang="en-US" smtClean="0"/>
              <a:t>48</a:t>
            </a:fld>
            <a:endParaRPr lang="en-US"/>
          </a:p>
        </p:txBody>
      </p:sp>
    </p:spTree>
    <p:extLst>
      <p:ext uri="{BB962C8B-B14F-4D97-AF65-F5344CB8AC3E}">
        <p14:creationId xmlns:p14="http://schemas.microsoft.com/office/powerpoint/2010/main" val="100947477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76802"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endParaRPr lang="en-US">
              <a:latin typeface="Calibri" charset="0"/>
            </a:endParaRPr>
          </a:p>
        </p:txBody>
      </p:sp>
      <p:sp>
        <p:nvSpPr>
          <p:cNvPr id="4" name="Slide Number Placeholder 3"/>
          <p:cNvSpPr>
            <a:spLocks noGrp="1"/>
          </p:cNvSpPr>
          <p:nvPr>
            <p:ph type="sldNum" sz="quarter" idx="5"/>
          </p:nvPr>
        </p:nvSpPr>
        <p:spPr/>
        <p:txBody>
          <a:bodyPr/>
          <a:lstStyle/>
          <a:p>
            <a:pPr>
              <a:defRPr/>
            </a:pPr>
            <a:fld id="{D87B8818-B5A2-D44A-9742-9B9138525960}" type="slidenum">
              <a:rPr lang="en-US" smtClean="0"/>
              <a:pPr>
                <a:defRPr/>
              </a:pPr>
              <a:t>49</a:t>
            </a:fld>
            <a:endParaRPr lang="en-US" dirty="0"/>
          </a:p>
        </p:txBody>
      </p:sp>
    </p:spTree>
    <p:extLst>
      <p:ext uri="{BB962C8B-B14F-4D97-AF65-F5344CB8AC3E}">
        <p14:creationId xmlns:p14="http://schemas.microsoft.com/office/powerpoint/2010/main" val="195091326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A874CE0-4909-6048-B317-2721B0FEF0DC}" type="slidenum">
              <a:rPr lang="en-US" smtClean="0"/>
              <a:t>52</a:t>
            </a:fld>
            <a:endParaRPr lang="en-US"/>
          </a:p>
        </p:txBody>
      </p:sp>
    </p:spTree>
    <p:extLst>
      <p:ext uri="{BB962C8B-B14F-4D97-AF65-F5344CB8AC3E}">
        <p14:creationId xmlns:p14="http://schemas.microsoft.com/office/powerpoint/2010/main" val="46520441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 does it look like when students learn to ask their own questions?</a:t>
            </a:r>
            <a:endParaRPr lang="en-US" dirty="0"/>
          </a:p>
        </p:txBody>
      </p:sp>
      <p:sp>
        <p:nvSpPr>
          <p:cNvPr id="4" name="Slide Number Placeholder 3"/>
          <p:cNvSpPr>
            <a:spLocks noGrp="1"/>
          </p:cNvSpPr>
          <p:nvPr>
            <p:ph type="sldNum" sz="quarter" idx="10"/>
          </p:nvPr>
        </p:nvSpPr>
        <p:spPr/>
        <p:txBody>
          <a:bodyPr/>
          <a:lstStyle/>
          <a:p>
            <a:fld id="{89E5EDF3-91B4-4946-9182-E6382CABAD1E}" type="slidenum">
              <a:rPr lang="en-US" smtClean="0"/>
              <a:t>53</a:t>
            </a:fld>
            <a:endParaRPr lang="en-US" dirty="0"/>
          </a:p>
        </p:txBody>
      </p:sp>
    </p:spTree>
    <p:extLst>
      <p:ext uri="{BB962C8B-B14F-4D97-AF65-F5344CB8AC3E}">
        <p14:creationId xmlns:p14="http://schemas.microsoft.com/office/powerpoint/2010/main" val="189053668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4"/>
        <p:cNvGrpSpPr/>
        <p:nvPr/>
      </p:nvGrpSpPr>
      <p:grpSpPr>
        <a:xfrm>
          <a:off x="0" y="0"/>
          <a:ext cx="0" cy="0"/>
          <a:chOff x="0" y="0"/>
          <a:chExt cx="0" cy="0"/>
        </a:xfrm>
      </p:grpSpPr>
      <p:sp>
        <p:nvSpPr>
          <p:cNvPr id="485" name="Shape 485"/>
          <p:cNvSpPr txBox="1">
            <a:spLocks noGrp="1"/>
          </p:cNvSpPr>
          <p:nvPr>
            <p:ph type="body" idx="1"/>
          </p:nvPr>
        </p:nvSpPr>
        <p:spPr>
          <a:xfrm>
            <a:off x="685800" y="4415790"/>
            <a:ext cx="5486400" cy="4183380"/>
          </a:xfrm>
          <a:prstGeom prst="rect">
            <a:avLst/>
          </a:prstGeom>
        </p:spPr>
        <p:txBody>
          <a:bodyPr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https://vimeo.com/116974103</a:t>
            </a:r>
          </a:p>
          <a:p>
            <a:pPr lvl="0" rtl="0">
              <a:spcBef>
                <a:spcPts val="0"/>
              </a:spcBef>
              <a:buNone/>
            </a:pPr>
            <a:endParaRPr dirty="0"/>
          </a:p>
        </p:txBody>
      </p:sp>
      <p:sp>
        <p:nvSpPr>
          <p:cNvPr id="486" name="Shape 486"/>
          <p:cNvSpPr>
            <a:spLocks noGrp="1" noRot="1" noChangeAspect="1"/>
          </p:cNvSpPr>
          <p:nvPr>
            <p:ph type="sldImg" idx="2"/>
          </p:nvPr>
        </p:nvSpPr>
        <p:spPr>
          <a:xfrm>
            <a:off x="3302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846125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A5B7545-9F60-E947-BEC7-08664EAF44B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8753436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Showed a video</a:t>
            </a:r>
          </a:p>
          <a:p>
            <a:r>
              <a:rPr lang="en-US" sz="1200" kern="1200" dirty="0" smtClean="0">
                <a:solidFill>
                  <a:schemeClr val="tx1"/>
                </a:solidFill>
                <a:effectLst/>
                <a:latin typeface="+mn-lt"/>
                <a:ea typeface="+mn-ea"/>
                <a:cs typeface="+mn-cs"/>
              </a:rPr>
              <a:t>Framed – pay attention to what the students are doing and what teacher is doing and I’ll ask after</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Take a few comments.</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A lot of what you’re naming is what we see time and time again that works really well—through observations with this teacher and teachers across the country, we’ve distilled down to four principles to guide facilitation</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Stand up and find one new person not at their table to discuss the principles. On the back of the lesson planning workbook.</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What would be challenging but why would it be important.</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Find someone new.</a:t>
            </a:r>
          </a:p>
        </p:txBody>
      </p:sp>
      <p:sp>
        <p:nvSpPr>
          <p:cNvPr id="4" name="Slide Number Placeholder 3"/>
          <p:cNvSpPr>
            <a:spLocks noGrp="1"/>
          </p:cNvSpPr>
          <p:nvPr>
            <p:ph type="sldNum" sz="quarter" idx="10"/>
          </p:nvPr>
        </p:nvSpPr>
        <p:spPr/>
        <p:txBody>
          <a:bodyPr/>
          <a:lstStyle/>
          <a:p>
            <a:fld id="{DA874CE0-4909-6048-B317-2721B0FEF0DC}" type="slidenum">
              <a:rPr lang="en-US" smtClean="0"/>
              <a:t>55</a:t>
            </a:fld>
            <a:endParaRPr lang="en-US"/>
          </a:p>
        </p:txBody>
      </p:sp>
    </p:spTree>
    <p:extLst>
      <p:ext uri="{BB962C8B-B14F-4D97-AF65-F5344CB8AC3E}">
        <p14:creationId xmlns:p14="http://schemas.microsoft.com/office/powerpoint/2010/main" val="220268495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0240497-6B8F-4C75-A75D-632587D0587C}" type="slidenum">
              <a:rPr lang="en-US" smtClean="0"/>
              <a:t>64</a:t>
            </a:fld>
            <a:endParaRPr lang="en-US" dirty="0"/>
          </a:p>
        </p:txBody>
      </p:sp>
    </p:spTree>
    <p:extLst>
      <p:ext uri="{BB962C8B-B14F-4D97-AF65-F5344CB8AC3E}">
        <p14:creationId xmlns:p14="http://schemas.microsoft.com/office/powerpoint/2010/main" val="339978756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Shape 216"/>
          <p:cNvSpPr txBox="1">
            <a:spLocks noGrp="1"/>
          </p:cNvSpPr>
          <p:nvPr>
            <p:ph type="body" idx="1"/>
          </p:nvPr>
        </p:nvSpPr>
        <p:spPr>
          <a:xfrm>
            <a:off x="923608" y="3373756"/>
            <a:ext cx="7389000" cy="2760300"/>
          </a:xfrm>
          <a:prstGeom prst="rect">
            <a:avLst/>
          </a:prstGeom>
        </p:spPr>
        <p:txBody>
          <a:bodyPr wrap="square" lIns="91425" tIns="91425" rIns="91425" bIns="91425" anchor="t" anchorCtr="0">
            <a:noAutofit/>
          </a:bodyPr>
          <a:lstStyle/>
          <a:p>
            <a:r>
              <a:rPr lang="en-US" sz="1200" kern="1200" dirty="0" smtClean="0">
                <a:solidFill>
                  <a:schemeClr val="tx1"/>
                </a:solidFill>
                <a:effectLst/>
                <a:latin typeface="+mn-lt"/>
                <a:ea typeface="+mn-ea"/>
                <a:cs typeface="+mn-cs"/>
              </a:rPr>
              <a:t>Dr. Tina </a:t>
            </a:r>
            <a:r>
              <a:rPr lang="en-US" sz="1200" kern="1200" dirty="0" err="1" smtClean="0">
                <a:solidFill>
                  <a:schemeClr val="tx1"/>
                </a:solidFill>
                <a:effectLst/>
                <a:latin typeface="+mn-lt"/>
                <a:ea typeface="+mn-ea"/>
                <a:cs typeface="+mn-cs"/>
              </a:rPr>
              <a:t>Romanelli</a:t>
            </a:r>
            <a:r>
              <a:rPr lang="en-US" sz="1200" kern="1200" dirty="0" smtClean="0">
                <a:solidFill>
                  <a:schemeClr val="tx1"/>
                </a:solidFill>
                <a:effectLst/>
                <a:latin typeface="+mn-lt"/>
                <a:ea typeface="+mn-ea"/>
                <a:cs typeface="+mn-cs"/>
              </a:rPr>
              <a:t> is the Director of the Learning Center and an Instructor of English at Meredith College. Meredith College is a small, women’s liberal arts college in Raleigh, NC. When Dr. </a:t>
            </a:r>
            <a:r>
              <a:rPr lang="en-US" sz="1200" kern="1200" dirty="0" err="1" smtClean="0">
                <a:solidFill>
                  <a:schemeClr val="tx1"/>
                </a:solidFill>
                <a:effectLst/>
                <a:latin typeface="+mn-lt"/>
                <a:ea typeface="+mn-ea"/>
                <a:cs typeface="+mn-cs"/>
              </a:rPr>
              <a:t>Romanelli</a:t>
            </a:r>
            <a:r>
              <a:rPr lang="en-US" sz="1200" kern="1200" dirty="0" smtClean="0">
                <a:solidFill>
                  <a:schemeClr val="tx1"/>
                </a:solidFill>
                <a:effectLst/>
                <a:latin typeface="+mn-lt"/>
                <a:ea typeface="+mn-ea"/>
                <a:cs typeface="+mn-cs"/>
              </a:rPr>
              <a:t> first started working at Meredith College a few years ago, she found that many of the women in her courses would take at face value some of the decisions being made.</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For example, in her past experience at other schools and institutions of higher education her students would question whether a quiz was necessary, whether a question on a test was fair, or whether assignments should be reframed to better meet their learning objectives. Her experience at Meredith College was that many students, she found, were raised in environments that squelched, rather than encouraged, their capacity to question authority. As a result, students did not necessarily perceive her classroom as the democratic, co-constructed space that Dr. </a:t>
            </a:r>
            <a:r>
              <a:rPr lang="en-US" sz="1200" kern="1200" dirty="0" err="1" smtClean="0">
                <a:solidFill>
                  <a:schemeClr val="tx1"/>
                </a:solidFill>
                <a:effectLst/>
                <a:latin typeface="+mn-lt"/>
                <a:ea typeface="+mn-ea"/>
                <a:cs typeface="+mn-cs"/>
              </a:rPr>
              <a:t>Romanelli</a:t>
            </a:r>
            <a:r>
              <a:rPr lang="en-US" sz="1200" kern="1200" dirty="0" smtClean="0">
                <a:solidFill>
                  <a:schemeClr val="tx1"/>
                </a:solidFill>
                <a:effectLst/>
                <a:latin typeface="+mn-lt"/>
                <a:ea typeface="+mn-ea"/>
                <a:cs typeface="+mn-cs"/>
              </a:rPr>
              <a:t> sought to foster.</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To help students develop for themselves the ability to participate in the decision-making process in the classroom and take more ownership over their learning, Dr. </a:t>
            </a:r>
            <a:r>
              <a:rPr lang="en-US" sz="1200" kern="1200" dirty="0" err="1" smtClean="0">
                <a:solidFill>
                  <a:schemeClr val="tx1"/>
                </a:solidFill>
                <a:effectLst/>
                <a:latin typeface="+mn-lt"/>
                <a:ea typeface="+mn-ea"/>
                <a:cs typeface="+mn-cs"/>
              </a:rPr>
              <a:t>Romanelli</a:t>
            </a:r>
            <a:r>
              <a:rPr lang="en-US" sz="1200" kern="1200" dirty="0" smtClean="0">
                <a:solidFill>
                  <a:schemeClr val="tx1"/>
                </a:solidFill>
                <a:effectLst/>
                <a:latin typeface="+mn-lt"/>
                <a:ea typeface="+mn-ea"/>
                <a:cs typeface="+mn-cs"/>
              </a:rPr>
              <a:t> believed that she needed to teach them how to ask questions. The QFT, she shared, is one of the most effective, simple ways to begin teaching the skill of question formulation to college students. She used it in two classrooms so far, once with rousing success and once with mixed results. Despite differences between those two classrooms, there has been one critical shared outcome she is observing: young women in her classroom are getting more comfortable and confident in their ability and their need to ask questions in the classroom.</a:t>
            </a:r>
            <a:endParaRPr lang="en-US" sz="1200" kern="1200" dirty="0">
              <a:solidFill>
                <a:schemeClr val="tx1"/>
              </a:solidFill>
              <a:effectLst/>
              <a:latin typeface="+mn-lt"/>
              <a:ea typeface="+mn-ea"/>
              <a:cs typeface="+mn-cs"/>
            </a:endParaRPr>
          </a:p>
        </p:txBody>
      </p:sp>
      <p:sp>
        <p:nvSpPr>
          <p:cNvPr id="217" name="Shape 217"/>
          <p:cNvSpPr>
            <a:spLocks noGrp="1" noRot="1" noChangeAspect="1"/>
          </p:cNvSpPr>
          <p:nvPr>
            <p:ph type="sldImg" idx="2"/>
          </p:nvPr>
        </p:nvSpPr>
        <p:spPr>
          <a:xfrm>
            <a:off x="2516188" y="876300"/>
            <a:ext cx="4203700" cy="2365375"/>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4420275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0240497-6B8F-4C75-A75D-632587D0587C}" type="slidenum">
              <a:rPr lang="en-US" smtClean="0"/>
              <a:t>68</a:t>
            </a:fld>
            <a:endParaRPr lang="en-US" dirty="0"/>
          </a:p>
        </p:txBody>
      </p:sp>
    </p:spTree>
    <p:extLst>
      <p:ext uri="{BB962C8B-B14F-4D97-AF65-F5344CB8AC3E}">
        <p14:creationId xmlns:p14="http://schemas.microsoft.com/office/powerpoint/2010/main" val="34811170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Before the </a:t>
            </a:r>
            <a:r>
              <a:rPr lang="en-US" dirty="0" err="1" smtClean="0"/>
              <a:t>QFocus</a:t>
            </a:r>
            <a:r>
              <a:rPr lang="en-US" dirty="0" smtClean="0"/>
              <a:t>: She asked: “What </a:t>
            </a:r>
            <a:r>
              <a:rPr lang="en-US" sz="1200" b="0" i="0" u="none" strike="noStrike" kern="1200" dirty="0" smtClean="0">
                <a:solidFill>
                  <a:schemeClr val="tx1"/>
                </a:solidFill>
                <a:effectLst/>
                <a:latin typeface="+mn-lt"/>
                <a:ea typeface="+mn-ea"/>
                <a:cs typeface="+mn-cs"/>
              </a:rPr>
              <a:t>related to specific topics of interest. do you want to learn more about before you graduate and will help you to elevate your project?” and then</a:t>
            </a:r>
            <a:r>
              <a:rPr lang="en-US" sz="1200" b="0" i="0" u="none" strike="noStrike" kern="1200" baseline="0" dirty="0" smtClean="0">
                <a:solidFill>
                  <a:schemeClr val="tx1"/>
                </a:solidFill>
                <a:effectLst/>
                <a:latin typeface="+mn-lt"/>
                <a:ea typeface="+mn-ea"/>
                <a:cs typeface="+mn-cs"/>
              </a:rPr>
              <a:t> adds</a:t>
            </a:r>
            <a:r>
              <a:rPr lang="en-US" sz="1200" b="0" i="0" u="none" strike="noStrike" kern="1200" dirty="0" smtClean="0">
                <a:solidFill>
                  <a:schemeClr val="tx1"/>
                </a:solidFill>
                <a:effectLst/>
                <a:latin typeface="+mn-lt"/>
                <a:ea typeface="+mn-ea"/>
                <a:cs typeface="+mn-cs"/>
              </a:rPr>
              <a:t> lessons or brings in a guest speaker based</a:t>
            </a:r>
            <a:r>
              <a:rPr lang="en-US" sz="1200" b="0" i="0" u="none" strike="noStrike" kern="1200" baseline="0" dirty="0" smtClean="0">
                <a:solidFill>
                  <a:schemeClr val="tx1"/>
                </a:solidFill>
                <a:effectLst/>
                <a:latin typeface="+mn-lt"/>
                <a:ea typeface="+mn-ea"/>
                <a:cs typeface="+mn-cs"/>
              </a:rPr>
              <a:t> on what they respond. They said, “analytics and Google analytics.”</a:t>
            </a:r>
            <a:endParaRPr lang="en-US" dirty="0" smtClean="0"/>
          </a:p>
        </p:txBody>
      </p:sp>
      <p:sp>
        <p:nvSpPr>
          <p:cNvPr id="4" name="Slide Number Placeholder 3"/>
          <p:cNvSpPr>
            <a:spLocks noGrp="1"/>
          </p:cNvSpPr>
          <p:nvPr>
            <p:ph type="sldNum" sz="quarter" idx="10"/>
          </p:nvPr>
        </p:nvSpPr>
        <p:spPr/>
        <p:txBody>
          <a:bodyPr/>
          <a:lstStyle/>
          <a:p>
            <a:fld id="{89E5EDF3-91B4-4946-9182-E6382CABAD1E}" type="slidenum">
              <a:rPr lang="en-US" smtClean="0"/>
              <a:t>69</a:t>
            </a:fld>
            <a:endParaRPr lang="en-US" dirty="0"/>
          </a:p>
        </p:txBody>
      </p:sp>
    </p:spTree>
    <p:extLst>
      <p:ext uri="{BB962C8B-B14F-4D97-AF65-F5344CB8AC3E}">
        <p14:creationId xmlns:p14="http://schemas.microsoft.com/office/powerpoint/2010/main" val="303015971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20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1720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Rockwell" panose="02060603020205020403" pitchFamily="18" charset="0"/>
                <a:ea typeface="MS PGothic" panose="020B0600070205080204" pitchFamily="34" charset="-128"/>
              </a:defRPr>
            </a:lvl1pPr>
            <a:lvl2pPr marL="37931725" indent="-37474525">
              <a:defRPr>
                <a:solidFill>
                  <a:schemeClr val="tx1"/>
                </a:solidFill>
                <a:latin typeface="Rockwell" panose="02060603020205020403" pitchFamily="18" charset="0"/>
                <a:ea typeface="MS PGothic" panose="020B0600070205080204" pitchFamily="34" charset="-128"/>
              </a:defRPr>
            </a:lvl2pPr>
            <a:lvl3pPr marL="1143000" indent="-228600">
              <a:defRPr>
                <a:solidFill>
                  <a:schemeClr val="tx1"/>
                </a:solidFill>
                <a:latin typeface="Rockwell" panose="02060603020205020403" pitchFamily="18" charset="0"/>
                <a:ea typeface="MS PGothic" panose="020B0600070205080204" pitchFamily="34" charset="-128"/>
              </a:defRPr>
            </a:lvl3pPr>
            <a:lvl4pPr marL="1600200" indent="-228600">
              <a:defRPr>
                <a:solidFill>
                  <a:schemeClr val="tx1"/>
                </a:solidFill>
                <a:latin typeface="Rockwell" panose="02060603020205020403" pitchFamily="18" charset="0"/>
                <a:ea typeface="MS PGothic" panose="020B0600070205080204" pitchFamily="34" charset="-128"/>
              </a:defRPr>
            </a:lvl4pPr>
            <a:lvl5pPr marL="2057400" indent="-228600">
              <a:defRPr>
                <a:solidFill>
                  <a:schemeClr val="tx1"/>
                </a:solidFill>
                <a:latin typeface="Rockwell" panose="02060603020205020403" pitchFamily="18"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9pPr>
          </a:lstStyle>
          <a:p>
            <a:fld id="{D84DEBE5-3007-4E67-B6BF-A1F8204B3DD8}" type="slidenum">
              <a:rPr lang="en-US" altLang="en-US" smtClean="0">
                <a:latin typeface="Calibri" panose="020F0502020204030204" pitchFamily="34" charset="0"/>
              </a:rPr>
              <a:pPr/>
              <a:t>75</a:t>
            </a:fld>
            <a:endParaRPr lang="en-US" altLang="en-US">
              <a:latin typeface="Calibri" panose="020F0502020204030204" pitchFamily="34" charset="0"/>
            </a:endParaRPr>
          </a:p>
        </p:txBody>
      </p:sp>
    </p:spTree>
    <p:extLst>
      <p:ext uri="{BB962C8B-B14F-4D97-AF65-F5344CB8AC3E}">
        <p14:creationId xmlns:p14="http://schemas.microsoft.com/office/powerpoint/2010/main" val="218683977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74083"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tLang="en-US" dirty="0" smtClean="0"/>
              <a:t>We have learned a lot from people with limited education, far from power, who were parents in a low-income Massachusetts city. They</a:t>
            </a:r>
          </a:p>
          <a:p>
            <a:r>
              <a:rPr lang="en-US" altLang="en-US" dirty="0" smtClean="0"/>
              <a:t>were not participating in their children’s education because “they did not even know what questions to ask.” These parents were the</a:t>
            </a:r>
          </a:p>
          <a:p>
            <a:r>
              <a:rPr lang="en-US" altLang="en-US" dirty="0" smtClean="0"/>
              <a:t>individuals who first named the problem and made the critical insight into the importance of questions for thinking, learning, and</a:t>
            </a:r>
          </a:p>
          <a:p>
            <a:r>
              <a:rPr lang="en-US" altLang="en-US" dirty="0" smtClean="0"/>
              <a:t>participating. We have worked on this problem for nearly 30 years since.</a:t>
            </a:r>
          </a:p>
          <a:p>
            <a:r>
              <a:rPr lang="en-US" altLang="en-US" dirty="0" smtClean="0"/>
              <a:t>Yet, we are not the first people to say question formulation is critical. We see our work connecting back to the work of someone who</a:t>
            </a:r>
          </a:p>
          <a:p>
            <a:r>
              <a:rPr lang="en-US" altLang="en-US" dirty="0" smtClean="0"/>
              <a:t>you probably have never heard of but is one of the greatest educators of the 20th century.</a:t>
            </a:r>
          </a:p>
          <a:p>
            <a:r>
              <a:rPr lang="en-US" altLang="en-US" dirty="0" err="1" smtClean="0"/>
              <a:t>Septima</a:t>
            </a:r>
            <a:r>
              <a:rPr lang="en-US" altLang="en-US" dirty="0" smtClean="0"/>
              <a:t> Clark was a civil rights activist and an African American educator who worked alongside Rosa Parks. After having her</a:t>
            </a:r>
          </a:p>
          <a:p>
            <a:r>
              <a:rPr lang="en-US" altLang="en-US" dirty="0" smtClean="0"/>
              <a:t>teaching license revoked after decades or teaching service for her activism with a civil rights organization (NAACP), Clark, with her</a:t>
            </a:r>
          </a:p>
          <a:p>
            <a:r>
              <a:rPr lang="en-US" altLang="en-US" dirty="0" smtClean="0"/>
              <a:t>cousin Bernice Robinson, established citizenship schools in South Carolina. Clark began working with low people with low literacy, first</a:t>
            </a:r>
          </a:p>
          <a:p>
            <a:r>
              <a:rPr lang="en-US" altLang="en-US" dirty="0" smtClean="0"/>
              <a:t>to make sure they could vote and were not cheated out of wages, but as a part of a larger effort for people to become more effective</a:t>
            </a:r>
          </a:p>
          <a:p>
            <a:r>
              <a:rPr lang="en-US" altLang="en-US" dirty="0" smtClean="0"/>
              <a:t>participants in democracy.</a:t>
            </a:r>
          </a:p>
          <a:p>
            <a:r>
              <a:rPr lang="en-US" altLang="en-US" dirty="0" smtClean="0"/>
              <a:t>She said, “we need to be taught to study rather than to believe, to inquire rather than to affirm.” Clark saw inquiry and questioning as a</a:t>
            </a:r>
          </a:p>
          <a:p>
            <a:r>
              <a:rPr lang="en-US" altLang="en-US" dirty="0" smtClean="0"/>
              <a:t>foundational part of learning, civic participation, and advocacy. By honing this fundamental skill one is able to advance research, think</a:t>
            </a:r>
          </a:p>
          <a:p>
            <a:r>
              <a:rPr lang="en-US" altLang="en-US" dirty="0" smtClean="0"/>
              <a:t>and learn in new ways, and also to integrate this skill democratic habit of mind into their daily life.</a:t>
            </a:r>
          </a:p>
          <a:p>
            <a:r>
              <a:rPr lang="en-US" altLang="en-US" dirty="0" err="1" smtClean="0"/>
              <a:t>Septima</a:t>
            </a:r>
            <a:r>
              <a:rPr lang="en-US" altLang="en-US" dirty="0" smtClean="0"/>
              <a:t> Clark, seated center, and her cousin Bernice Robinson standing to the right.</a:t>
            </a:r>
          </a:p>
          <a:p>
            <a:r>
              <a:rPr lang="en-US" altLang="en-US" dirty="0" smtClean="0"/>
              <a:t>21</a:t>
            </a:r>
          </a:p>
        </p:txBody>
      </p:sp>
      <p:sp>
        <p:nvSpPr>
          <p:cNvPr id="174084"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Rockwell" panose="02060603020205020403" pitchFamily="18" charset="0"/>
                <a:ea typeface="MS PGothic" panose="020B0600070205080204" pitchFamily="34" charset="-128"/>
              </a:defRPr>
            </a:lvl1pPr>
            <a:lvl2pPr marL="37931725" indent="-37474525">
              <a:defRPr>
                <a:solidFill>
                  <a:schemeClr val="tx1"/>
                </a:solidFill>
                <a:latin typeface="Rockwell" panose="02060603020205020403" pitchFamily="18" charset="0"/>
                <a:ea typeface="MS PGothic" panose="020B0600070205080204" pitchFamily="34" charset="-128"/>
              </a:defRPr>
            </a:lvl2pPr>
            <a:lvl3pPr marL="1143000" indent="-228600">
              <a:defRPr>
                <a:solidFill>
                  <a:schemeClr val="tx1"/>
                </a:solidFill>
                <a:latin typeface="Rockwell" panose="02060603020205020403" pitchFamily="18" charset="0"/>
                <a:ea typeface="MS PGothic" panose="020B0600070205080204" pitchFamily="34" charset="-128"/>
              </a:defRPr>
            </a:lvl3pPr>
            <a:lvl4pPr marL="1600200" indent="-228600">
              <a:defRPr>
                <a:solidFill>
                  <a:schemeClr val="tx1"/>
                </a:solidFill>
                <a:latin typeface="Rockwell" panose="02060603020205020403" pitchFamily="18" charset="0"/>
                <a:ea typeface="MS PGothic" panose="020B0600070205080204" pitchFamily="34" charset="-128"/>
              </a:defRPr>
            </a:lvl4pPr>
            <a:lvl5pPr marL="2057400" indent="-228600">
              <a:defRPr>
                <a:solidFill>
                  <a:schemeClr val="tx1"/>
                </a:solidFill>
                <a:latin typeface="Rockwell" panose="02060603020205020403" pitchFamily="18"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9pPr>
          </a:lstStyle>
          <a:p>
            <a:fld id="{D1067A16-D71D-44BC-8A70-618A03AA4D0A}" type="slidenum">
              <a:rPr lang="en-US" altLang="en-US" smtClean="0">
                <a:latin typeface="Calibri" panose="020F0502020204030204" pitchFamily="34" charset="0"/>
              </a:rPr>
              <a:pPr/>
              <a:t>76</a:t>
            </a:fld>
            <a:endParaRPr lang="en-US" altLang="en-US">
              <a:latin typeface="Calibri" panose="020F0502020204030204" pitchFamily="34" charset="0"/>
            </a:endParaRPr>
          </a:p>
        </p:txBody>
      </p:sp>
    </p:spTree>
    <p:extLst>
      <p:ext uri="{BB962C8B-B14F-4D97-AF65-F5344CB8AC3E}">
        <p14:creationId xmlns:p14="http://schemas.microsoft.com/office/powerpoint/2010/main" val="77434704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74083"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tLang="en-US" dirty="0" smtClean="0"/>
              <a:t>We have learned a lot from people with limited education, far from power, who were parents in a low-income Massachusetts city. They</a:t>
            </a:r>
          </a:p>
          <a:p>
            <a:r>
              <a:rPr lang="en-US" altLang="en-US" dirty="0" smtClean="0"/>
              <a:t>were not participating in their children’s education because “they did not even know what questions to ask.” These parents were the</a:t>
            </a:r>
          </a:p>
          <a:p>
            <a:r>
              <a:rPr lang="en-US" altLang="en-US" dirty="0" smtClean="0"/>
              <a:t>individuals who first named the problem and made the critical insight into the importance of questions for thinking, learning, and</a:t>
            </a:r>
          </a:p>
          <a:p>
            <a:r>
              <a:rPr lang="en-US" altLang="en-US" dirty="0" smtClean="0"/>
              <a:t>participating. We have worked on this problem for nearly 30 years since.</a:t>
            </a:r>
          </a:p>
          <a:p>
            <a:r>
              <a:rPr lang="en-US" altLang="en-US" dirty="0" smtClean="0"/>
              <a:t>Yet, we are not the first people to say question formulation is critical. We see our work connecting back to the work of someone who</a:t>
            </a:r>
          </a:p>
          <a:p>
            <a:r>
              <a:rPr lang="en-US" altLang="en-US" dirty="0" smtClean="0"/>
              <a:t>you probably have never heard of but is one of the greatest educators of the 20th century.</a:t>
            </a:r>
          </a:p>
          <a:p>
            <a:r>
              <a:rPr lang="en-US" altLang="en-US" dirty="0" err="1" smtClean="0"/>
              <a:t>Septima</a:t>
            </a:r>
            <a:r>
              <a:rPr lang="en-US" altLang="en-US" dirty="0" smtClean="0"/>
              <a:t> Clark was a civil rights activist and an African American educator who worked alongside Rosa Parks. After having her</a:t>
            </a:r>
          </a:p>
          <a:p>
            <a:r>
              <a:rPr lang="en-US" altLang="en-US" dirty="0" smtClean="0"/>
              <a:t>teaching license revoked after decades or teaching service for her activism with a civil rights organization (NAACP), Clark, with her</a:t>
            </a:r>
          </a:p>
          <a:p>
            <a:r>
              <a:rPr lang="en-US" altLang="en-US" dirty="0" smtClean="0"/>
              <a:t>cousin Bernice Robinson, established citizenship schools in South Carolina. Clark began working with low people with low literacy, first</a:t>
            </a:r>
          </a:p>
          <a:p>
            <a:r>
              <a:rPr lang="en-US" altLang="en-US" dirty="0" smtClean="0"/>
              <a:t>to make sure they could vote and were not cheated out of wages, but as a part of a larger effort for people to become more effective</a:t>
            </a:r>
          </a:p>
          <a:p>
            <a:r>
              <a:rPr lang="en-US" altLang="en-US" dirty="0" smtClean="0"/>
              <a:t>participants in democracy.</a:t>
            </a:r>
          </a:p>
          <a:p>
            <a:r>
              <a:rPr lang="en-US" altLang="en-US" dirty="0" smtClean="0"/>
              <a:t>She said, “we need to be taught to study rather than to believe, to inquire rather than to affirm.” Clark saw inquiry and questioning as a</a:t>
            </a:r>
          </a:p>
          <a:p>
            <a:r>
              <a:rPr lang="en-US" altLang="en-US" dirty="0" smtClean="0"/>
              <a:t>foundational part of learning, civic participation, and advocacy. By honing this fundamental skill one is able to advance research, think</a:t>
            </a:r>
          </a:p>
          <a:p>
            <a:r>
              <a:rPr lang="en-US" altLang="en-US" dirty="0" smtClean="0"/>
              <a:t>and learn in new ways, and also to integrate this skill democratic habit of mind into their daily life.</a:t>
            </a:r>
          </a:p>
          <a:p>
            <a:r>
              <a:rPr lang="en-US" altLang="en-US" dirty="0" err="1" smtClean="0"/>
              <a:t>Septima</a:t>
            </a:r>
            <a:r>
              <a:rPr lang="en-US" altLang="en-US" dirty="0" smtClean="0"/>
              <a:t> Clark, seated center, and her cousin Bernice Robinson standing to the right.</a:t>
            </a:r>
          </a:p>
          <a:p>
            <a:r>
              <a:rPr lang="en-US" altLang="en-US" dirty="0" smtClean="0"/>
              <a:t>21</a:t>
            </a:r>
          </a:p>
        </p:txBody>
      </p:sp>
      <p:sp>
        <p:nvSpPr>
          <p:cNvPr id="174084"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Rockwell" panose="02060603020205020403" pitchFamily="18" charset="0"/>
                <a:ea typeface="MS PGothic" panose="020B0600070205080204" pitchFamily="34" charset="-128"/>
              </a:defRPr>
            </a:lvl1pPr>
            <a:lvl2pPr marL="37931725" indent="-37474525">
              <a:defRPr>
                <a:solidFill>
                  <a:schemeClr val="tx1"/>
                </a:solidFill>
                <a:latin typeface="Rockwell" panose="02060603020205020403" pitchFamily="18" charset="0"/>
                <a:ea typeface="MS PGothic" panose="020B0600070205080204" pitchFamily="34" charset="-128"/>
              </a:defRPr>
            </a:lvl2pPr>
            <a:lvl3pPr marL="1143000" indent="-228600">
              <a:defRPr>
                <a:solidFill>
                  <a:schemeClr val="tx1"/>
                </a:solidFill>
                <a:latin typeface="Rockwell" panose="02060603020205020403" pitchFamily="18" charset="0"/>
                <a:ea typeface="MS PGothic" panose="020B0600070205080204" pitchFamily="34" charset="-128"/>
              </a:defRPr>
            </a:lvl3pPr>
            <a:lvl4pPr marL="1600200" indent="-228600">
              <a:defRPr>
                <a:solidFill>
                  <a:schemeClr val="tx1"/>
                </a:solidFill>
                <a:latin typeface="Rockwell" panose="02060603020205020403" pitchFamily="18" charset="0"/>
                <a:ea typeface="MS PGothic" panose="020B0600070205080204" pitchFamily="34" charset="-128"/>
              </a:defRPr>
            </a:lvl4pPr>
            <a:lvl5pPr marL="2057400" indent="-228600">
              <a:defRPr>
                <a:solidFill>
                  <a:schemeClr val="tx1"/>
                </a:solidFill>
                <a:latin typeface="Rockwell" panose="02060603020205020403" pitchFamily="18"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9pPr>
          </a:lstStyle>
          <a:p>
            <a:fld id="{D1067A16-D71D-44BC-8A70-618A03AA4D0A}" type="slidenum">
              <a:rPr lang="en-US" altLang="en-US" smtClean="0">
                <a:latin typeface="Calibri" panose="020F0502020204030204" pitchFamily="34" charset="0"/>
              </a:rPr>
              <a:pPr/>
              <a:t>77</a:t>
            </a:fld>
            <a:endParaRPr lang="en-US" altLang="en-US">
              <a:latin typeface="Calibri" panose="020F0502020204030204" pitchFamily="34" charset="0"/>
            </a:endParaRPr>
          </a:p>
        </p:txBody>
      </p:sp>
    </p:spTree>
    <p:extLst>
      <p:ext uri="{BB962C8B-B14F-4D97-AF65-F5344CB8AC3E}">
        <p14:creationId xmlns:p14="http://schemas.microsoft.com/office/powerpoint/2010/main" val="165067994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4"/>
        <p:cNvGrpSpPr/>
        <p:nvPr/>
      </p:nvGrpSpPr>
      <p:grpSpPr>
        <a:xfrm>
          <a:off x="0" y="0"/>
          <a:ext cx="0" cy="0"/>
          <a:chOff x="0" y="0"/>
          <a:chExt cx="0" cy="0"/>
        </a:xfrm>
      </p:grpSpPr>
      <p:sp>
        <p:nvSpPr>
          <p:cNvPr id="485" name="Shape 485"/>
          <p:cNvSpPr txBox="1">
            <a:spLocks noGrp="1"/>
          </p:cNvSpPr>
          <p:nvPr>
            <p:ph type="body" idx="1"/>
          </p:nvPr>
        </p:nvSpPr>
        <p:spPr>
          <a:xfrm>
            <a:off x="685800" y="4415790"/>
            <a:ext cx="5486400" cy="4183380"/>
          </a:xfrm>
          <a:prstGeom prst="rect">
            <a:avLst/>
          </a:prstGeom>
        </p:spPr>
        <p:txBody>
          <a:bodyPr lIns="91425" tIns="91425" rIns="91425" bIns="91425" anchor="t" anchorCtr="0">
            <a:noAutofit/>
          </a:bodyPr>
          <a:lstStyle/>
          <a:p>
            <a:pPr lvl="0" rtl="0">
              <a:spcBef>
                <a:spcPts val="0"/>
              </a:spcBef>
              <a:buNone/>
            </a:pPr>
            <a:endParaRPr/>
          </a:p>
        </p:txBody>
      </p:sp>
      <p:sp>
        <p:nvSpPr>
          <p:cNvPr id="486" name="Shape 486"/>
          <p:cNvSpPr>
            <a:spLocks noGrp="1" noRot="1" noChangeAspect="1"/>
          </p:cNvSpPr>
          <p:nvPr>
            <p:ph type="sldImg" idx="2"/>
          </p:nvPr>
        </p:nvSpPr>
        <p:spPr>
          <a:xfrm>
            <a:off x="3302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0627335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09571"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spcBef>
                <a:spcPct val="0"/>
              </a:spcBef>
            </a:pPr>
            <a:r>
              <a:rPr lang="en-US" altLang="en-US" dirty="0" smtClean="0"/>
              <a:t>Please be sure to number your new questions—they are new questions and so they should be the next two numbers in your list of questions.</a:t>
            </a:r>
          </a:p>
        </p:txBody>
      </p:sp>
      <p:sp>
        <p:nvSpPr>
          <p:cNvPr id="109572"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Rockwell" panose="02060603020205020403" pitchFamily="18" charset="0"/>
                <a:ea typeface="MS PGothic" pitchFamily="34" charset="-128"/>
              </a:defRPr>
            </a:lvl1pPr>
            <a:lvl2pPr marL="37931725" indent="-37474525">
              <a:defRPr>
                <a:solidFill>
                  <a:schemeClr val="tx1"/>
                </a:solidFill>
                <a:latin typeface="Rockwell" panose="02060603020205020403" pitchFamily="18" charset="0"/>
                <a:ea typeface="MS PGothic" pitchFamily="34" charset="-128"/>
              </a:defRPr>
            </a:lvl2pPr>
            <a:lvl3pPr marL="1143000" indent="-228600">
              <a:defRPr>
                <a:solidFill>
                  <a:schemeClr val="tx1"/>
                </a:solidFill>
                <a:latin typeface="Rockwell" panose="02060603020205020403" pitchFamily="18" charset="0"/>
                <a:ea typeface="MS PGothic" pitchFamily="34" charset="-128"/>
              </a:defRPr>
            </a:lvl3pPr>
            <a:lvl4pPr marL="1600200" indent="-228600">
              <a:defRPr>
                <a:solidFill>
                  <a:schemeClr val="tx1"/>
                </a:solidFill>
                <a:latin typeface="Rockwell" panose="02060603020205020403" pitchFamily="18" charset="0"/>
                <a:ea typeface="MS PGothic" pitchFamily="34" charset="-128"/>
              </a:defRPr>
            </a:lvl4pPr>
            <a:lvl5pPr marL="2057400" indent="-228600">
              <a:defRPr>
                <a:solidFill>
                  <a:schemeClr val="tx1"/>
                </a:solidFill>
                <a:latin typeface="Rockwell" panose="02060603020205020403" pitchFamily="18" charset="0"/>
                <a:ea typeface="MS PGothic" pitchFamily="34" charset="-128"/>
              </a:defRPr>
            </a:lvl5pPr>
            <a:lvl6pPr marL="2514600" indent="-228600" defTabSz="457200" eaLnBrk="0" fontAlgn="base" hangingPunct="0">
              <a:spcBef>
                <a:spcPct val="0"/>
              </a:spcBef>
              <a:spcAft>
                <a:spcPct val="0"/>
              </a:spcAft>
              <a:defRPr>
                <a:solidFill>
                  <a:schemeClr val="tx1"/>
                </a:solidFill>
                <a:latin typeface="Rockwell" panose="02060603020205020403" pitchFamily="18" charset="0"/>
                <a:ea typeface="MS PGothic" pitchFamily="34" charset="-128"/>
              </a:defRPr>
            </a:lvl6pPr>
            <a:lvl7pPr marL="2971800" indent="-228600" defTabSz="457200" eaLnBrk="0" fontAlgn="base" hangingPunct="0">
              <a:spcBef>
                <a:spcPct val="0"/>
              </a:spcBef>
              <a:spcAft>
                <a:spcPct val="0"/>
              </a:spcAft>
              <a:defRPr>
                <a:solidFill>
                  <a:schemeClr val="tx1"/>
                </a:solidFill>
                <a:latin typeface="Rockwell" panose="02060603020205020403" pitchFamily="18" charset="0"/>
                <a:ea typeface="MS PGothic" pitchFamily="34" charset="-128"/>
              </a:defRPr>
            </a:lvl7pPr>
            <a:lvl8pPr marL="3429000" indent="-228600" defTabSz="457200" eaLnBrk="0" fontAlgn="base" hangingPunct="0">
              <a:spcBef>
                <a:spcPct val="0"/>
              </a:spcBef>
              <a:spcAft>
                <a:spcPct val="0"/>
              </a:spcAft>
              <a:defRPr>
                <a:solidFill>
                  <a:schemeClr val="tx1"/>
                </a:solidFill>
                <a:latin typeface="Rockwell" panose="02060603020205020403" pitchFamily="18" charset="0"/>
                <a:ea typeface="MS PGothic" pitchFamily="34" charset="-128"/>
              </a:defRPr>
            </a:lvl8pPr>
            <a:lvl9pPr marL="3886200" indent="-228600" defTabSz="457200" eaLnBrk="0" fontAlgn="base" hangingPunct="0">
              <a:spcBef>
                <a:spcPct val="0"/>
              </a:spcBef>
              <a:spcAft>
                <a:spcPct val="0"/>
              </a:spcAft>
              <a:defRPr>
                <a:solidFill>
                  <a:schemeClr val="tx1"/>
                </a:solidFill>
                <a:latin typeface="Rockwell" panose="02060603020205020403" pitchFamily="18" charset="0"/>
                <a:ea typeface="MS PGothic"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F388BD8A-AA68-4788-9541-F921EC8B5F2E}"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S PGothic"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90</a:t>
            </a:fld>
            <a:endPar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S PGothic" pitchFamily="34" charset="-128"/>
              <a:cs typeface="+mn-cs"/>
            </a:endParaRPr>
          </a:p>
        </p:txBody>
      </p:sp>
    </p:spTree>
    <p:extLst>
      <p:ext uri="{BB962C8B-B14F-4D97-AF65-F5344CB8AC3E}">
        <p14:creationId xmlns:p14="http://schemas.microsoft.com/office/powerpoint/2010/main" val="29299371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A5B7545-9F60-E947-BEC7-08664EAF44B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3806906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Students from Brandeis University (n = 6), University Massachusetts, Lowell (n = 31), and Northeastern University (n = 48) participated in a voluntary, hour-long experience in the </a:t>
            </a:r>
            <a:r>
              <a:rPr lang="en-US" sz="1200" i="1" kern="1200" dirty="0" smtClean="0">
                <a:solidFill>
                  <a:schemeClr val="tx1"/>
                </a:solidFill>
                <a:effectLst/>
                <a:latin typeface="+mn-lt"/>
                <a:ea typeface="+mn-ea"/>
                <a:cs typeface="+mn-cs"/>
              </a:rPr>
              <a:t>Question Formulation Technique (QFT) for research</a:t>
            </a:r>
            <a:r>
              <a:rPr lang="en-US" sz="1200" kern="1200" dirty="0" smtClean="0">
                <a:solidFill>
                  <a:schemeClr val="tx1"/>
                </a:solidFill>
                <a:effectLst/>
                <a:latin typeface="+mn-lt"/>
                <a:ea typeface="+mn-ea"/>
                <a:cs typeface="+mn-cs"/>
              </a:rPr>
              <a:t>. A questionnaire was administered before and after the hour-long experience to investigate changes in students’ self-reported perceptions and beliefs on question formulation.</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Paired-sample two-tailed t-tests were conducted to compare doctoral students’ agreement that they have strategies to support their question formulation skills, beliefs on question formulation behavior, and confidence in question formulation before and after going through an hour-long</a:t>
            </a:r>
            <a:r>
              <a:rPr lang="en-US" sz="1200" i="1" kern="1200" dirty="0" smtClean="0">
                <a:solidFill>
                  <a:schemeClr val="tx1"/>
                </a:solidFill>
                <a:effectLst/>
                <a:latin typeface="+mn-lt"/>
                <a:ea typeface="+mn-ea"/>
                <a:cs typeface="+mn-cs"/>
              </a:rPr>
              <a:t> QFT for</a:t>
            </a:r>
            <a:r>
              <a:rPr lang="en-US" sz="1200" kern="1200" dirty="0" smtClean="0">
                <a:solidFill>
                  <a:schemeClr val="tx1"/>
                </a:solidFill>
                <a:effectLst/>
                <a:latin typeface="+mn-lt"/>
                <a:ea typeface="+mn-ea"/>
                <a:cs typeface="+mn-cs"/>
              </a:rPr>
              <a:t> </a:t>
            </a:r>
            <a:r>
              <a:rPr lang="en-US" sz="1200" i="1" kern="1200" dirty="0" smtClean="0">
                <a:solidFill>
                  <a:schemeClr val="tx1"/>
                </a:solidFill>
                <a:effectLst/>
                <a:latin typeface="+mn-lt"/>
                <a:ea typeface="+mn-ea"/>
                <a:cs typeface="+mn-cs"/>
              </a:rPr>
              <a:t>research</a:t>
            </a:r>
            <a:r>
              <a:rPr lang="en-US" sz="1200" kern="1200" dirty="0" smtClean="0">
                <a:solidFill>
                  <a:schemeClr val="tx1"/>
                </a:solidFill>
                <a:effectLst/>
                <a:latin typeface="+mn-lt"/>
                <a:ea typeface="+mn-ea"/>
                <a:cs typeface="+mn-cs"/>
              </a:rPr>
              <a:t> experience. </a:t>
            </a:r>
            <a:endParaRPr lang="en-US" dirty="0"/>
          </a:p>
        </p:txBody>
      </p:sp>
      <p:sp>
        <p:nvSpPr>
          <p:cNvPr id="4" name="Slide Number Placeholder 3"/>
          <p:cNvSpPr>
            <a:spLocks noGrp="1"/>
          </p:cNvSpPr>
          <p:nvPr>
            <p:ph type="sldNum" sz="quarter" idx="10"/>
          </p:nvPr>
        </p:nvSpPr>
        <p:spPr/>
        <p:txBody>
          <a:bodyPr/>
          <a:lstStyle/>
          <a:p>
            <a:fld id="{89E5EDF3-91B4-4946-9182-E6382CABAD1E}" type="slidenum">
              <a:rPr lang="en-US" smtClean="0"/>
              <a:t>101</a:t>
            </a:fld>
            <a:endParaRPr lang="en-US" dirty="0"/>
          </a:p>
        </p:txBody>
      </p:sp>
    </p:spTree>
    <p:extLst>
      <p:ext uri="{BB962C8B-B14F-4D97-AF65-F5344CB8AC3E}">
        <p14:creationId xmlns:p14="http://schemas.microsoft.com/office/powerpoint/2010/main" val="97088271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81923"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spcBef>
                <a:spcPct val="0"/>
              </a:spcBef>
            </a:pPr>
            <a:endParaRPr lang="en-US" altLang="en-US" dirty="0" smtClean="0"/>
          </a:p>
        </p:txBody>
      </p:sp>
      <p:sp>
        <p:nvSpPr>
          <p:cNvPr id="81924"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Rockwell" panose="02060603020205020403" pitchFamily="18" charset="0"/>
                <a:ea typeface="MS PGothic" panose="020B0600070205080204" pitchFamily="34" charset="-128"/>
              </a:defRPr>
            </a:lvl1pPr>
            <a:lvl2pPr marL="37931725" indent="-37474525">
              <a:defRPr>
                <a:solidFill>
                  <a:schemeClr val="tx1"/>
                </a:solidFill>
                <a:latin typeface="Rockwell" panose="02060603020205020403" pitchFamily="18" charset="0"/>
                <a:ea typeface="MS PGothic" panose="020B0600070205080204" pitchFamily="34" charset="-128"/>
              </a:defRPr>
            </a:lvl2pPr>
            <a:lvl3pPr marL="1143000" indent="-228600">
              <a:defRPr>
                <a:solidFill>
                  <a:schemeClr val="tx1"/>
                </a:solidFill>
                <a:latin typeface="Rockwell" panose="02060603020205020403" pitchFamily="18" charset="0"/>
                <a:ea typeface="MS PGothic" panose="020B0600070205080204" pitchFamily="34" charset="-128"/>
              </a:defRPr>
            </a:lvl3pPr>
            <a:lvl4pPr marL="1600200" indent="-228600">
              <a:defRPr>
                <a:solidFill>
                  <a:schemeClr val="tx1"/>
                </a:solidFill>
                <a:latin typeface="Rockwell" panose="02060603020205020403" pitchFamily="18" charset="0"/>
                <a:ea typeface="MS PGothic" panose="020B0600070205080204" pitchFamily="34" charset="-128"/>
              </a:defRPr>
            </a:lvl4pPr>
            <a:lvl5pPr marL="2057400" indent="-228600">
              <a:defRPr>
                <a:solidFill>
                  <a:schemeClr val="tx1"/>
                </a:solidFill>
                <a:latin typeface="Rockwell" panose="02060603020205020403" pitchFamily="18"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81892A65-78A1-4D0E-9447-83CB41B6C276}"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109</a:t>
            </a:fld>
            <a:endParaRPr kumimoji="0" lang="en-US" altLang="en-US" sz="1200" b="0" i="0" u="none" strike="noStrike" kern="1200" cap="none" spc="0" normalizeH="0" baseline="0" noProof="0" dirty="0" smtClean="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Tree>
    <p:extLst>
      <p:ext uri="{BB962C8B-B14F-4D97-AF65-F5344CB8AC3E}">
        <p14:creationId xmlns:p14="http://schemas.microsoft.com/office/powerpoint/2010/main" val="76891955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A874CE0-4909-6048-B317-2721B0FEF0DC}" type="slidenum">
              <a:rPr lang="en-US" smtClean="0"/>
              <a:t>111</a:t>
            </a:fld>
            <a:endParaRPr lang="en-US" dirty="0"/>
          </a:p>
        </p:txBody>
      </p:sp>
    </p:spTree>
    <p:extLst>
      <p:ext uri="{BB962C8B-B14F-4D97-AF65-F5344CB8AC3E}">
        <p14:creationId xmlns:p14="http://schemas.microsoft.com/office/powerpoint/2010/main" val="367650490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use during discussion usually</a:t>
            </a:r>
          </a:p>
        </p:txBody>
      </p:sp>
      <p:sp>
        <p:nvSpPr>
          <p:cNvPr id="4" name="Slide Number Placeholder 3"/>
          <p:cNvSpPr>
            <a:spLocks noGrp="1"/>
          </p:cNvSpPr>
          <p:nvPr>
            <p:ph type="sldNum" sz="quarter" idx="10"/>
          </p:nvPr>
        </p:nvSpPr>
        <p:spPr/>
        <p:txBody>
          <a:bodyPr/>
          <a:lstStyle/>
          <a:p>
            <a:fld id="{DA874CE0-4909-6048-B317-2721B0FEF0DC}" type="slidenum">
              <a:rPr lang="en-US" smtClean="0"/>
              <a:t>112</a:t>
            </a:fld>
            <a:endParaRPr lang="en-US"/>
          </a:p>
        </p:txBody>
      </p:sp>
    </p:spTree>
    <p:extLst>
      <p:ext uri="{BB962C8B-B14F-4D97-AF65-F5344CB8AC3E}">
        <p14:creationId xmlns:p14="http://schemas.microsoft.com/office/powerpoint/2010/main" val="285872119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0D99497-3B62-4F8C-A892-AF6DDC86BAAB}" type="slidenum">
              <a:rPr lang="en-US" smtClean="0"/>
              <a:t>114</a:t>
            </a:fld>
            <a:endParaRPr lang="en-US" dirty="0"/>
          </a:p>
        </p:txBody>
      </p:sp>
    </p:spTree>
    <p:extLst>
      <p:ext uri="{BB962C8B-B14F-4D97-AF65-F5344CB8AC3E}">
        <p14:creationId xmlns:p14="http://schemas.microsoft.com/office/powerpoint/2010/main" val="21826946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81923"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spcBef>
                <a:spcPct val="0"/>
              </a:spcBef>
            </a:pPr>
            <a:endParaRPr lang="en-US" altLang="en-US" dirty="0" smtClean="0"/>
          </a:p>
        </p:txBody>
      </p:sp>
      <p:sp>
        <p:nvSpPr>
          <p:cNvPr id="81924"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Rockwell" panose="02060603020205020403" pitchFamily="18" charset="0"/>
                <a:ea typeface="MS PGothic" panose="020B0600070205080204" pitchFamily="34" charset="-128"/>
              </a:defRPr>
            </a:lvl1pPr>
            <a:lvl2pPr marL="37931725" indent="-37474525">
              <a:defRPr>
                <a:solidFill>
                  <a:schemeClr val="tx1"/>
                </a:solidFill>
                <a:latin typeface="Rockwell" panose="02060603020205020403" pitchFamily="18" charset="0"/>
                <a:ea typeface="MS PGothic" panose="020B0600070205080204" pitchFamily="34" charset="-128"/>
              </a:defRPr>
            </a:lvl2pPr>
            <a:lvl3pPr marL="1143000" indent="-228600">
              <a:defRPr>
                <a:solidFill>
                  <a:schemeClr val="tx1"/>
                </a:solidFill>
                <a:latin typeface="Rockwell" panose="02060603020205020403" pitchFamily="18" charset="0"/>
                <a:ea typeface="MS PGothic" panose="020B0600070205080204" pitchFamily="34" charset="-128"/>
              </a:defRPr>
            </a:lvl3pPr>
            <a:lvl4pPr marL="1600200" indent="-228600">
              <a:defRPr>
                <a:solidFill>
                  <a:schemeClr val="tx1"/>
                </a:solidFill>
                <a:latin typeface="Rockwell" panose="02060603020205020403" pitchFamily="18" charset="0"/>
                <a:ea typeface="MS PGothic" panose="020B0600070205080204" pitchFamily="34" charset="-128"/>
              </a:defRPr>
            </a:lvl4pPr>
            <a:lvl5pPr marL="2057400" indent="-228600">
              <a:defRPr>
                <a:solidFill>
                  <a:schemeClr val="tx1"/>
                </a:solidFill>
                <a:latin typeface="Rockwell" panose="02060603020205020403" pitchFamily="18"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81892A65-78A1-4D0E-9447-83CB41B6C276}"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16</a:t>
            </a:fld>
            <a:endParaRPr kumimoji="0" lang="en-US" altLang="en-US" sz="1200" b="0" i="0" u="none" strike="noStrike" kern="1200" cap="none" spc="0" normalizeH="0" baseline="0" noProof="0" dirty="0" smtClean="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Tree>
    <p:extLst>
      <p:ext uri="{BB962C8B-B14F-4D97-AF65-F5344CB8AC3E}">
        <p14:creationId xmlns:p14="http://schemas.microsoft.com/office/powerpoint/2010/main" val="19724999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81923"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spcBef>
                <a:spcPct val="0"/>
              </a:spcBef>
            </a:pPr>
            <a:endParaRPr lang="en-US" altLang="en-US" dirty="0" smtClean="0"/>
          </a:p>
        </p:txBody>
      </p:sp>
      <p:sp>
        <p:nvSpPr>
          <p:cNvPr id="81924"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Rockwell" panose="02060603020205020403" pitchFamily="18" charset="0"/>
                <a:ea typeface="MS PGothic" panose="020B0600070205080204" pitchFamily="34" charset="-128"/>
              </a:defRPr>
            </a:lvl1pPr>
            <a:lvl2pPr marL="37931725" indent="-37474525">
              <a:defRPr>
                <a:solidFill>
                  <a:schemeClr val="tx1"/>
                </a:solidFill>
                <a:latin typeface="Rockwell" panose="02060603020205020403" pitchFamily="18" charset="0"/>
                <a:ea typeface="MS PGothic" panose="020B0600070205080204" pitchFamily="34" charset="-128"/>
              </a:defRPr>
            </a:lvl2pPr>
            <a:lvl3pPr marL="1143000" indent="-228600">
              <a:defRPr>
                <a:solidFill>
                  <a:schemeClr val="tx1"/>
                </a:solidFill>
                <a:latin typeface="Rockwell" panose="02060603020205020403" pitchFamily="18" charset="0"/>
                <a:ea typeface="MS PGothic" panose="020B0600070205080204" pitchFamily="34" charset="-128"/>
              </a:defRPr>
            </a:lvl3pPr>
            <a:lvl4pPr marL="1600200" indent="-228600">
              <a:defRPr>
                <a:solidFill>
                  <a:schemeClr val="tx1"/>
                </a:solidFill>
                <a:latin typeface="Rockwell" panose="02060603020205020403" pitchFamily="18" charset="0"/>
                <a:ea typeface="MS PGothic" panose="020B0600070205080204" pitchFamily="34" charset="-128"/>
              </a:defRPr>
            </a:lvl4pPr>
            <a:lvl5pPr marL="2057400" indent="-228600">
              <a:defRPr>
                <a:solidFill>
                  <a:schemeClr val="tx1"/>
                </a:solidFill>
                <a:latin typeface="Rockwell" panose="02060603020205020403" pitchFamily="18"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81892A65-78A1-4D0E-9447-83CB41B6C276}"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17</a:t>
            </a:fld>
            <a:endParaRPr kumimoji="0" lang="en-US" altLang="en-US" sz="1200" b="0" i="0" u="none" strike="noStrike" kern="1200" cap="none" spc="0" normalizeH="0" baseline="0" noProof="0" dirty="0" smtClean="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Tree>
    <p:extLst>
      <p:ext uri="{BB962C8B-B14F-4D97-AF65-F5344CB8AC3E}">
        <p14:creationId xmlns:p14="http://schemas.microsoft.com/office/powerpoint/2010/main" val="32256530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83971"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spcBef>
                <a:spcPct val="0"/>
              </a:spcBef>
            </a:pPr>
            <a:endParaRPr lang="en-US" altLang="en-US" dirty="0" smtClean="0"/>
          </a:p>
        </p:txBody>
      </p:sp>
      <p:sp>
        <p:nvSpPr>
          <p:cNvPr id="83972"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Rockwell" panose="02060603020205020403" pitchFamily="18" charset="0"/>
                <a:ea typeface="MS PGothic" panose="020B0600070205080204" pitchFamily="34" charset="-128"/>
              </a:defRPr>
            </a:lvl1pPr>
            <a:lvl2pPr marL="37931725" indent="-37474525">
              <a:defRPr>
                <a:solidFill>
                  <a:schemeClr val="tx1"/>
                </a:solidFill>
                <a:latin typeface="Rockwell" panose="02060603020205020403" pitchFamily="18" charset="0"/>
                <a:ea typeface="MS PGothic" panose="020B0600070205080204" pitchFamily="34" charset="-128"/>
              </a:defRPr>
            </a:lvl2pPr>
            <a:lvl3pPr marL="1143000" indent="-228600">
              <a:defRPr>
                <a:solidFill>
                  <a:schemeClr val="tx1"/>
                </a:solidFill>
                <a:latin typeface="Rockwell" panose="02060603020205020403" pitchFamily="18" charset="0"/>
                <a:ea typeface="MS PGothic" panose="020B0600070205080204" pitchFamily="34" charset="-128"/>
              </a:defRPr>
            </a:lvl3pPr>
            <a:lvl4pPr marL="1600200" indent="-228600">
              <a:defRPr>
                <a:solidFill>
                  <a:schemeClr val="tx1"/>
                </a:solidFill>
                <a:latin typeface="Rockwell" panose="02060603020205020403" pitchFamily="18" charset="0"/>
                <a:ea typeface="MS PGothic" panose="020B0600070205080204" pitchFamily="34" charset="-128"/>
              </a:defRPr>
            </a:lvl4pPr>
            <a:lvl5pPr marL="2057400" indent="-228600">
              <a:defRPr>
                <a:solidFill>
                  <a:schemeClr val="tx1"/>
                </a:solidFill>
                <a:latin typeface="Rockwell" panose="02060603020205020403" pitchFamily="18"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94F6C5C9-C46E-4162-BB0E-FD5F99128712}"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18</a:t>
            </a:fld>
            <a:endParaRPr kumimoji="0" lang="en-US" altLang="en-US" sz="1200" b="0" i="0" u="none" strike="noStrike" kern="1200" cap="none" spc="0" normalizeH="0" baseline="0" noProof="0" dirty="0" smtClean="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Tree>
    <p:extLst>
      <p:ext uri="{BB962C8B-B14F-4D97-AF65-F5344CB8AC3E}">
        <p14:creationId xmlns:p14="http://schemas.microsoft.com/office/powerpoint/2010/main" val="4545362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A874CE0-4909-6048-B317-2721B0FEF0DC}" type="slidenum">
              <a:rPr lang="en-US" smtClean="0"/>
              <a:t>19</a:t>
            </a:fld>
            <a:endParaRPr lang="en-US" dirty="0"/>
          </a:p>
        </p:txBody>
      </p:sp>
    </p:spTree>
    <p:extLst>
      <p:ext uri="{BB962C8B-B14F-4D97-AF65-F5344CB8AC3E}">
        <p14:creationId xmlns:p14="http://schemas.microsoft.com/office/powerpoint/2010/main" val="6634699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A874CE0-4909-6048-B317-2721B0FEF0DC}" type="slidenum">
              <a:rPr lang="en-US" smtClean="0"/>
              <a:t>20</a:t>
            </a:fld>
            <a:endParaRPr lang="en-US" dirty="0"/>
          </a:p>
        </p:txBody>
      </p:sp>
    </p:spTree>
    <p:extLst>
      <p:ext uri="{BB962C8B-B14F-4D97-AF65-F5344CB8AC3E}">
        <p14:creationId xmlns:p14="http://schemas.microsoft.com/office/powerpoint/2010/main" val="5712605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1" name="Rectangle 10"/>
          <p:cNvSpPr/>
          <p:nvPr userDrawn="1"/>
        </p:nvSpPr>
        <p:spPr>
          <a:xfrm>
            <a:off x="0" y="-17796"/>
            <a:ext cx="12192000" cy="235192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p:nvPr>
        </p:nvSpPr>
        <p:spPr>
          <a:xfrm>
            <a:off x="768627" y="609599"/>
            <a:ext cx="8627165" cy="1577010"/>
          </a:xfrm>
        </p:spPr>
        <p:txBody>
          <a:bodyPr anchor="b">
            <a:normAutofit/>
          </a:bodyPr>
          <a:lstStyle>
            <a:lvl1pPr algn="l">
              <a:defRPr sz="5000" b="1">
                <a:solidFill>
                  <a:schemeClr val="bg1"/>
                </a:solidFill>
              </a:defRPr>
            </a:lvl1pPr>
          </a:lstStyle>
          <a:p>
            <a:r>
              <a:rPr lang="en-US" dirty="0" smtClean="0"/>
              <a:t>Click to edit Master title style</a:t>
            </a:r>
            <a:endParaRPr lang="en-US" dirty="0"/>
          </a:p>
        </p:txBody>
      </p:sp>
      <p:sp>
        <p:nvSpPr>
          <p:cNvPr id="3" name="Subtitle 2"/>
          <p:cNvSpPr>
            <a:spLocks noGrp="1"/>
          </p:cNvSpPr>
          <p:nvPr>
            <p:ph type="subTitle" idx="1" hasCustomPrompt="1"/>
          </p:nvPr>
        </p:nvSpPr>
        <p:spPr>
          <a:xfrm>
            <a:off x="768627" y="2804355"/>
            <a:ext cx="9144000" cy="641210"/>
          </a:xfrm>
        </p:spPr>
        <p:txBody>
          <a:bodyPr>
            <a:normAutofit/>
          </a:bodyPr>
          <a:lstStyle>
            <a:lvl1pPr marL="0" indent="0" algn="l">
              <a:buNone/>
              <a:defRPr sz="3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Speakers Names</a:t>
            </a:r>
            <a:endParaRPr lang="en-US" dirty="0"/>
          </a:p>
        </p:txBody>
      </p:sp>
      <p:sp>
        <p:nvSpPr>
          <p:cNvPr id="7" name="Subtitle 2"/>
          <p:cNvSpPr txBox="1">
            <a:spLocks/>
          </p:cNvSpPr>
          <p:nvPr userDrawn="1"/>
        </p:nvSpPr>
        <p:spPr>
          <a:xfrm>
            <a:off x="768627" y="4975654"/>
            <a:ext cx="9144000" cy="859662"/>
          </a:xfrm>
          <a:prstGeom prst="rect">
            <a:avLst/>
          </a:prstGeom>
        </p:spPr>
        <p:txBody>
          <a:bodyPr vert="horz" lIns="91440" tIns="45720" rIns="91440" bIns="45720" rtlCol="0">
            <a:normAutofit lnSpcReduction="10000"/>
          </a:bodyPr>
          <a:lstStyle>
            <a:lvl1pPr marL="0" indent="0" algn="l" defTabSz="914400" rtl="0" eaLnBrk="1" latinLnBrk="0" hangingPunct="1">
              <a:lnSpc>
                <a:spcPct val="90000"/>
              </a:lnSpc>
              <a:spcBef>
                <a:spcPts val="1000"/>
              </a:spcBef>
              <a:buFont typeface="Arial"/>
              <a:buNone/>
              <a:defRPr sz="32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r>
              <a:rPr lang="en-US" sz="2600" dirty="0" smtClean="0">
                <a:latin typeface="DIN Next Rounded LT Pro" panose="020F0503020203050203" pitchFamily="34" charset="0"/>
              </a:rPr>
              <a:t>Columbus State</a:t>
            </a:r>
            <a:r>
              <a:rPr lang="en-US" sz="2600" baseline="0" dirty="0" smtClean="0">
                <a:latin typeface="DIN Next Rounded LT Pro" panose="020F0503020203050203" pitchFamily="34" charset="0"/>
              </a:rPr>
              <a:t> University</a:t>
            </a:r>
            <a:endParaRPr lang="en-US" sz="2600" dirty="0" smtClean="0">
              <a:latin typeface="DIN Next Rounded LT Pro" panose="020F0503020203050203" pitchFamily="34" charset="0"/>
            </a:endParaRPr>
          </a:p>
          <a:p>
            <a:r>
              <a:rPr lang="en-US" sz="2600" dirty="0" smtClean="0">
                <a:latin typeface="DIN Next Rounded LT Pro" panose="020F0503020203050203" pitchFamily="34" charset="0"/>
              </a:rPr>
              <a:t>August 29, 2019</a:t>
            </a:r>
            <a:endParaRPr lang="en-US" sz="2600" dirty="0">
              <a:latin typeface="DIN Next Rounded LT Pro" panose="020F0503020203050203" pitchFamily="34" charset="0"/>
            </a:endParaRPr>
          </a:p>
        </p:txBody>
      </p:sp>
      <p:cxnSp>
        <p:nvCxnSpPr>
          <p:cNvPr id="12" name="Straight Connector 11"/>
          <p:cNvCxnSpPr/>
          <p:nvPr userDrawn="1"/>
        </p:nvCxnSpPr>
        <p:spPr>
          <a:xfrm>
            <a:off x="768627" y="5835315"/>
            <a:ext cx="10625278"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3666452"/>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1_Title Slide with Footer">
    <p:spTree>
      <p:nvGrpSpPr>
        <p:cNvPr id="1" name=""/>
        <p:cNvGrpSpPr/>
        <p:nvPr/>
      </p:nvGrpSpPr>
      <p:grpSpPr>
        <a:xfrm>
          <a:off x="0" y="0"/>
          <a:ext cx="0" cy="0"/>
          <a:chOff x="0" y="0"/>
          <a:chExt cx="0" cy="0"/>
        </a:xfrm>
      </p:grpSpPr>
      <p:sp>
        <p:nvSpPr>
          <p:cNvPr id="4" name="Rectangle 3"/>
          <p:cNvSpPr/>
          <p:nvPr userDrawn="1"/>
        </p:nvSpPr>
        <p:spPr>
          <a:xfrm>
            <a:off x="0" y="5710989"/>
            <a:ext cx="12192000" cy="12123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p:nvPr>
        </p:nvSpPr>
        <p:spPr>
          <a:xfrm>
            <a:off x="768627" y="609599"/>
            <a:ext cx="8627165" cy="1577010"/>
          </a:xfrm>
        </p:spPr>
        <p:txBody>
          <a:bodyPr anchor="b">
            <a:normAutofit/>
          </a:bodyPr>
          <a:lstStyle>
            <a:lvl1pPr algn="l">
              <a:defRPr sz="5000" b="1">
                <a:solidFill>
                  <a:schemeClr val="tx2"/>
                </a:solidFill>
              </a:defRPr>
            </a:lvl1pPr>
          </a:lstStyle>
          <a:p>
            <a:r>
              <a:rPr lang="en-US" dirty="0" smtClean="0"/>
              <a:t>Click to edit Master title style</a:t>
            </a:r>
            <a:endParaRPr lang="en-US" dirty="0"/>
          </a:p>
        </p:txBody>
      </p:sp>
      <p:sp>
        <p:nvSpPr>
          <p:cNvPr id="3" name="Subtitle 2"/>
          <p:cNvSpPr>
            <a:spLocks noGrp="1"/>
          </p:cNvSpPr>
          <p:nvPr>
            <p:ph type="subTitle" idx="1" hasCustomPrompt="1"/>
          </p:nvPr>
        </p:nvSpPr>
        <p:spPr>
          <a:xfrm>
            <a:off x="768627" y="2804355"/>
            <a:ext cx="9144000" cy="641210"/>
          </a:xfrm>
        </p:spPr>
        <p:txBody>
          <a:bodyPr>
            <a:normAutofit/>
          </a:bodyPr>
          <a:lstStyle>
            <a:lvl1pPr marL="0" indent="0" algn="l">
              <a:buNone/>
              <a:defRPr sz="3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Speakers Names</a:t>
            </a:r>
            <a:endParaRPr lang="en-US" dirty="0"/>
          </a:p>
        </p:txBody>
      </p:sp>
      <p:sp>
        <p:nvSpPr>
          <p:cNvPr id="7" name="Subtitle 2"/>
          <p:cNvSpPr txBox="1">
            <a:spLocks/>
          </p:cNvSpPr>
          <p:nvPr userDrawn="1"/>
        </p:nvSpPr>
        <p:spPr>
          <a:xfrm>
            <a:off x="768627" y="3758241"/>
            <a:ext cx="9144000" cy="1025793"/>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a:buNone/>
              <a:defRPr sz="32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r>
              <a:rPr lang="en-US" sz="2600" dirty="0" smtClean="0">
                <a:latin typeface="DIN Next Rounded LT Pro" panose="020F0503020203050203" pitchFamily="34" charset="0"/>
              </a:rPr>
              <a:t>Location</a:t>
            </a:r>
          </a:p>
          <a:p>
            <a:r>
              <a:rPr lang="en-US" sz="2600" dirty="0" smtClean="0">
                <a:latin typeface="DIN Next Rounded LT Pro" panose="020F0503020203050203" pitchFamily="34" charset="0"/>
              </a:rPr>
              <a:t>Date</a:t>
            </a:r>
            <a:endParaRPr lang="en-US" sz="2600" dirty="0">
              <a:latin typeface="DIN Next Rounded LT Pro" panose="020F0503020203050203" pitchFamily="34" charset="0"/>
            </a:endParaRPr>
          </a:p>
        </p:txBody>
      </p:sp>
      <p:cxnSp>
        <p:nvCxnSpPr>
          <p:cNvPr id="6" name="Straight Connector 5"/>
          <p:cNvCxnSpPr/>
          <p:nvPr userDrawn="1"/>
        </p:nvCxnSpPr>
        <p:spPr>
          <a:xfrm>
            <a:off x="768627" y="2502568"/>
            <a:ext cx="10625278" cy="0"/>
          </a:xfrm>
          <a:prstGeom prst="line">
            <a:avLst/>
          </a:prstGeom>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8627" y="6017665"/>
            <a:ext cx="2875722" cy="515234"/>
          </a:xfrm>
          <a:prstGeom prst="rect">
            <a:avLst/>
          </a:prstGeom>
        </p:spPr>
      </p:pic>
      <p:sp>
        <p:nvSpPr>
          <p:cNvPr id="13" name="Subtitle 2"/>
          <p:cNvSpPr txBox="1">
            <a:spLocks/>
          </p:cNvSpPr>
          <p:nvPr userDrawn="1"/>
        </p:nvSpPr>
        <p:spPr>
          <a:xfrm>
            <a:off x="8534401" y="6083055"/>
            <a:ext cx="2756452" cy="61559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a:buNone/>
              <a:defRPr sz="32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r"/>
            <a:r>
              <a:rPr lang="en-US" sz="1600" b="0" dirty="0" smtClean="0">
                <a:solidFill>
                  <a:schemeClr val="tx2"/>
                </a:solidFill>
                <a:latin typeface="DIN Next Rounded LT Pro" panose="020F0503020203050203" pitchFamily="34" charset="0"/>
              </a:rPr>
              <a:t>rightquestion.org</a:t>
            </a:r>
          </a:p>
        </p:txBody>
      </p:sp>
    </p:spTree>
    <p:extLst>
      <p:ext uri="{BB962C8B-B14F-4D97-AF65-F5344CB8AC3E}">
        <p14:creationId xmlns:p14="http://schemas.microsoft.com/office/powerpoint/2010/main" val="651168460"/>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2_Title and Content w/ Foote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3"/>
          <p:cNvSpPr/>
          <p:nvPr userDrawn="1"/>
        </p:nvSpPr>
        <p:spPr>
          <a:xfrm>
            <a:off x="0" y="5748768"/>
            <a:ext cx="12192000" cy="12123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8627" y="6017665"/>
            <a:ext cx="2875722" cy="515234"/>
          </a:xfrm>
          <a:prstGeom prst="rect">
            <a:avLst/>
          </a:prstGeom>
        </p:spPr>
      </p:pic>
      <p:sp>
        <p:nvSpPr>
          <p:cNvPr id="7" name="Subtitle 2"/>
          <p:cNvSpPr txBox="1">
            <a:spLocks/>
          </p:cNvSpPr>
          <p:nvPr userDrawn="1"/>
        </p:nvSpPr>
        <p:spPr>
          <a:xfrm>
            <a:off x="8534401" y="6083055"/>
            <a:ext cx="2756452" cy="61559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a:buNone/>
              <a:defRPr sz="32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r"/>
            <a:r>
              <a:rPr lang="en-US" sz="1600" b="0" dirty="0" smtClean="0">
                <a:solidFill>
                  <a:schemeClr val="tx2"/>
                </a:solidFill>
                <a:latin typeface="DIN Next Rounded LT Pro" panose="020F0503020203050203" pitchFamily="34" charset="0"/>
              </a:rPr>
              <a:t>rightquestion.org</a:t>
            </a:r>
          </a:p>
        </p:txBody>
      </p:sp>
      <p:cxnSp>
        <p:nvCxnSpPr>
          <p:cNvPr id="8" name="Straight Connector 7"/>
          <p:cNvCxnSpPr/>
          <p:nvPr userDrawn="1"/>
        </p:nvCxnSpPr>
        <p:spPr>
          <a:xfrm>
            <a:off x="810477" y="1552073"/>
            <a:ext cx="10625278"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53921380"/>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_Two Photo w/ Text and Foote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dirty="0" smtClean="0"/>
              <a:t>Click to edit Master title style</a:t>
            </a:r>
            <a:endParaRPr lang="en-US" dirty="0"/>
          </a:p>
        </p:txBody>
      </p:sp>
      <p:sp>
        <p:nvSpPr>
          <p:cNvPr id="4" name="Picture Placeholder 3"/>
          <p:cNvSpPr>
            <a:spLocks noGrp="1"/>
          </p:cNvSpPr>
          <p:nvPr>
            <p:ph type="pic" sz="quarter" idx="10"/>
          </p:nvPr>
        </p:nvSpPr>
        <p:spPr>
          <a:xfrm>
            <a:off x="838725" y="1828800"/>
            <a:ext cx="4808096" cy="2649303"/>
          </a:xfrm>
        </p:spPr>
        <p:txBody>
          <a:bodyPr/>
          <a:lstStyle/>
          <a:p>
            <a:endParaRPr lang="en-US" dirty="0"/>
          </a:p>
        </p:txBody>
      </p:sp>
      <p:sp>
        <p:nvSpPr>
          <p:cNvPr id="5" name="Picture Placeholder 3"/>
          <p:cNvSpPr>
            <a:spLocks noGrp="1"/>
          </p:cNvSpPr>
          <p:nvPr>
            <p:ph type="pic" sz="quarter" idx="11"/>
          </p:nvPr>
        </p:nvSpPr>
        <p:spPr>
          <a:xfrm>
            <a:off x="6385301" y="1828800"/>
            <a:ext cx="4968499" cy="2649303"/>
          </a:xfrm>
        </p:spPr>
        <p:txBody>
          <a:bodyPr/>
          <a:lstStyle/>
          <a:p>
            <a:endParaRPr lang="en-US" dirty="0"/>
          </a:p>
        </p:txBody>
      </p:sp>
      <p:sp>
        <p:nvSpPr>
          <p:cNvPr id="7" name="Content Placeholder 6"/>
          <p:cNvSpPr>
            <a:spLocks noGrp="1"/>
          </p:cNvSpPr>
          <p:nvPr>
            <p:ph sz="quarter" idx="12" hasCustomPrompt="1"/>
          </p:nvPr>
        </p:nvSpPr>
        <p:spPr>
          <a:xfrm>
            <a:off x="838200" y="4702766"/>
            <a:ext cx="10515600" cy="914400"/>
          </a:xfrm>
        </p:spPr>
        <p:txBody>
          <a:bodyPr/>
          <a:lstStyle>
            <a:lvl1pPr marL="228600" marR="0" indent="-228600" algn="l" defTabSz="914400" rtl="0" eaLnBrk="1" fontAlgn="auto" latinLnBrk="0" hangingPunct="1">
              <a:lnSpc>
                <a:spcPct val="90000"/>
              </a:lnSpc>
              <a:spcBef>
                <a:spcPts val="1000"/>
              </a:spcBef>
              <a:spcAft>
                <a:spcPts val="0"/>
              </a:spcAft>
              <a:buClrTx/>
              <a:buSzTx/>
              <a:buFont typeface="Arial"/>
              <a:buNone/>
              <a:tabLst/>
              <a:defRPr lang="en-US" b="0" i="0" baseline="0" smtClean="0">
                <a:effectLst/>
              </a:defRPr>
            </a:lvl1pPr>
          </a:lstStyle>
          <a:p>
            <a:pPr lvl="0"/>
            <a:r>
              <a:rPr lang="en-US" dirty="0" smtClean="0"/>
              <a:t>Body Text here</a:t>
            </a:r>
          </a:p>
        </p:txBody>
      </p:sp>
      <p:sp>
        <p:nvSpPr>
          <p:cNvPr id="6" name="Rectangle 5"/>
          <p:cNvSpPr/>
          <p:nvPr userDrawn="1"/>
        </p:nvSpPr>
        <p:spPr>
          <a:xfrm>
            <a:off x="0" y="5710989"/>
            <a:ext cx="12192000" cy="12123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8627" y="6017665"/>
            <a:ext cx="2875722" cy="515234"/>
          </a:xfrm>
          <a:prstGeom prst="rect">
            <a:avLst/>
          </a:prstGeom>
        </p:spPr>
      </p:pic>
      <p:sp>
        <p:nvSpPr>
          <p:cNvPr id="10" name="Subtitle 2"/>
          <p:cNvSpPr txBox="1">
            <a:spLocks/>
          </p:cNvSpPr>
          <p:nvPr userDrawn="1"/>
        </p:nvSpPr>
        <p:spPr>
          <a:xfrm>
            <a:off x="8534401" y="6083055"/>
            <a:ext cx="2756452" cy="61559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a:buNone/>
              <a:defRPr sz="32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r"/>
            <a:r>
              <a:rPr lang="en-US" sz="1600" b="0" dirty="0" smtClean="0">
                <a:solidFill>
                  <a:schemeClr val="tx2"/>
                </a:solidFill>
                <a:latin typeface="DIN Next Rounded LT Pro" panose="020F0503020203050203" pitchFamily="34" charset="0"/>
              </a:rPr>
              <a:t>rightquestion.org</a:t>
            </a:r>
          </a:p>
        </p:txBody>
      </p:sp>
      <p:cxnSp>
        <p:nvCxnSpPr>
          <p:cNvPr id="11" name="Straight Connector 10"/>
          <p:cNvCxnSpPr/>
          <p:nvPr userDrawn="1"/>
        </p:nvCxnSpPr>
        <p:spPr>
          <a:xfrm>
            <a:off x="810477" y="1552073"/>
            <a:ext cx="10625278"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77437367"/>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4_Picture with Caption w/ footer">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707441"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hasCustomPrompt="1"/>
          </p:nvPr>
        </p:nvSpPr>
        <p:spPr>
          <a:xfrm>
            <a:off x="7423151" y="1303421"/>
            <a:ext cx="3932237" cy="2578768"/>
          </a:xfrm>
        </p:spPr>
        <p:txBody>
          <a:bodyPr>
            <a:normAutofit/>
          </a:bodyPr>
          <a:lstStyle>
            <a:lvl1pPr marL="0" indent="0">
              <a:lnSpc>
                <a:spcPct val="100000"/>
              </a:lnSpc>
              <a:buNone/>
              <a:defRPr lang="en-US" sz="2800" b="0" i="0" smtClean="0">
                <a:solidFill>
                  <a:schemeClr val="tx2"/>
                </a:solidFill>
                <a:effectLst/>
                <a:latin typeface="DIN Next Rounded LT Pro" panose="020F0503020203050203" pitchFamily="34" charset="0"/>
                <a:ea typeface="DIN Next Rounded LT Pro" panose="020F0503020203050203" pitchFamily="34" charset="0"/>
                <a:cs typeface="Arial"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smtClean="0"/>
              <a:t>“Lorem ipsum dolor sit </a:t>
            </a:r>
            <a:r>
              <a:rPr lang="en-US" dirty="0" err="1" smtClean="0"/>
              <a:t>amet</a:t>
            </a:r>
            <a:r>
              <a:rPr lang="en-US" dirty="0" smtClean="0"/>
              <a:t>, </a:t>
            </a:r>
            <a:r>
              <a:rPr lang="en-US" dirty="0" err="1" smtClean="0"/>
              <a:t>consectur</a:t>
            </a:r>
            <a:r>
              <a:rPr lang="en-US" dirty="0" smtClean="0"/>
              <a:t> </a:t>
            </a:r>
            <a:r>
              <a:rPr lang="en-US" dirty="0" err="1" smtClean="0"/>
              <a:t>adipiscing</a:t>
            </a:r>
            <a:r>
              <a:rPr lang="en-US" dirty="0" smtClean="0"/>
              <a:t> </a:t>
            </a:r>
            <a:r>
              <a:rPr lang="en-US" dirty="0" err="1" smtClean="0"/>
              <a:t>elit</a:t>
            </a:r>
            <a:r>
              <a:rPr lang="en-US" dirty="0" smtClean="0"/>
              <a:t>. </a:t>
            </a:r>
            <a:r>
              <a:rPr lang="en-US" dirty="0" err="1" smtClean="0"/>
              <a:t>Mauris</a:t>
            </a:r>
            <a:r>
              <a:rPr lang="en-US" dirty="0" smtClean="0"/>
              <a:t> </a:t>
            </a:r>
            <a:r>
              <a:rPr lang="en-US" dirty="0" err="1" smtClean="0"/>
              <a:t>nulla</a:t>
            </a:r>
            <a:r>
              <a:rPr lang="en-US" dirty="0" smtClean="0"/>
              <a:t> </a:t>
            </a:r>
            <a:r>
              <a:rPr lang="en-US" dirty="0" err="1" smtClean="0"/>
              <a:t>justo</a:t>
            </a:r>
            <a:r>
              <a:rPr lang="en-US" dirty="0" smtClean="0"/>
              <a:t>, </a:t>
            </a:r>
            <a:r>
              <a:rPr lang="en-US" dirty="0" err="1" smtClean="0"/>
              <a:t>elementum</a:t>
            </a:r>
            <a:r>
              <a:rPr lang="en-US" dirty="0" smtClean="0"/>
              <a:t> </a:t>
            </a:r>
            <a:r>
              <a:rPr lang="en-US" dirty="0" err="1" smtClean="0"/>
              <a:t>nec</a:t>
            </a:r>
            <a:r>
              <a:rPr lang="en-US" dirty="0" smtClean="0"/>
              <a:t> </a:t>
            </a:r>
            <a:r>
              <a:rPr lang="en-US" dirty="0" err="1" smtClean="0"/>
              <a:t>volutpad</a:t>
            </a:r>
            <a:r>
              <a:rPr lang="en-US" dirty="0" smtClean="0"/>
              <a:t> sed.”</a:t>
            </a:r>
          </a:p>
        </p:txBody>
      </p:sp>
      <p:sp>
        <p:nvSpPr>
          <p:cNvPr id="8" name="Text Placeholder 3"/>
          <p:cNvSpPr>
            <a:spLocks noGrp="1"/>
          </p:cNvSpPr>
          <p:nvPr>
            <p:ph type="body" sz="half" idx="10" hasCustomPrompt="1"/>
          </p:nvPr>
        </p:nvSpPr>
        <p:spPr>
          <a:xfrm>
            <a:off x="7423151" y="4070685"/>
            <a:ext cx="3932237" cy="2578768"/>
          </a:xfrm>
        </p:spPr>
        <p:txBody>
          <a:bodyPr>
            <a:normAutofit/>
          </a:bodyPr>
          <a:lstStyle>
            <a:lvl1pPr marL="0" indent="0" algn="r">
              <a:lnSpc>
                <a:spcPct val="100000"/>
              </a:lnSpc>
              <a:buNone/>
              <a:defRPr lang="en-US" sz="2200" b="0" i="0" smtClean="0">
                <a:solidFill>
                  <a:schemeClr val="tx1"/>
                </a:solidFill>
                <a:effectLst/>
                <a:latin typeface="DIN Next Rounded LT Pro" panose="020F0503020203050203" pitchFamily="34" charset="0"/>
                <a:ea typeface="DIN Next Rounded LT Pro" panose="020F0503020203050203" pitchFamily="34" charset="0"/>
                <a:cs typeface="Arial"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smtClean="0"/>
              <a:t>– Quote Credit</a:t>
            </a:r>
          </a:p>
        </p:txBody>
      </p:sp>
      <p:sp>
        <p:nvSpPr>
          <p:cNvPr id="5" name="Rectangle 4"/>
          <p:cNvSpPr/>
          <p:nvPr userDrawn="1"/>
        </p:nvSpPr>
        <p:spPr>
          <a:xfrm>
            <a:off x="0" y="5710989"/>
            <a:ext cx="12192000" cy="12123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8627" y="6017665"/>
            <a:ext cx="2875722" cy="515234"/>
          </a:xfrm>
          <a:prstGeom prst="rect">
            <a:avLst/>
          </a:prstGeom>
        </p:spPr>
      </p:pic>
      <p:sp>
        <p:nvSpPr>
          <p:cNvPr id="9" name="Subtitle 2"/>
          <p:cNvSpPr txBox="1">
            <a:spLocks/>
          </p:cNvSpPr>
          <p:nvPr userDrawn="1"/>
        </p:nvSpPr>
        <p:spPr>
          <a:xfrm>
            <a:off x="8534401" y="6083055"/>
            <a:ext cx="2756452" cy="61559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a:buNone/>
              <a:defRPr sz="32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r"/>
            <a:r>
              <a:rPr lang="en-US" sz="1600" b="0" dirty="0" smtClean="0">
                <a:solidFill>
                  <a:schemeClr val="tx2"/>
                </a:solidFill>
                <a:latin typeface="DIN Next Rounded LT Pro" panose="020F0503020203050203" pitchFamily="34" charset="0"/>
              </a:rPr>
              <a:t>rightquestion.org</a:t>
            </a:r>
          </a:p>
        </p:txBody>
      </p:sp>
    </p:spTree>
    <p:extLst>
      <p:ext uri="{BB962C8B-B14F-4D97-AF65-F5344CB8AC3E}">
        <p14:creationId xmlns:p14="http://schemas.microsoft.com/office/powerpoint/2010/main" val="355774031"/>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5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3296858"/>
            <a:ext cx="10515600" cy="838438"/>
          </a:xfrm>
        </p:spPr>
        <p:txBody>
          <a:bodyPr anchor="b">
            <a:normAutofit/>
          </a:bodyPr>
          <a:lstStyle>
            <a:lvl1pPr>
              <a:defRPr sz="4000">
                <a:solidFill>
                  <a:schemeClr val="tx2"/>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831850" y="4359958"/>
            <a:ext cx="10515600" cy="181522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9" name="Picture Placeholder 8"/>
          <p:cNvSpPr>
            <a:spLocks noGrp="1"/>
          </p:cNvSpPr>
          <p:nvPr>
            <p:ph type="pic" sz="quarter" idx="10" hasCustomPrompt="1"/>
          </p:nvPr>
        </p:nvSpPr>
        <p:spPr>
          <a:xfrm>
            <a:off x="831850" y="528638"/>
            <a:ext cx="6546850" cy="2871787"/>
          </a:xfrm>
        </p:spPr>
        <p:txBody>
          <a:bodyPr/>
          <a:lstStyle>
            <a:lvl1pPr>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smtClean="0"/>
              <a:t>Insert photo</a:t>
            </a:r>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endParaRPr lang="en-US" dirty="0" smtClean="0"/>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endParaRPr lang="en-US" dirty="0"/>
          </a:p>
        </p:txBody>
      </p:sp>
      <p:sp>
        <p:nvSpPr>
          <p:cNvPr id="5" name="Rectangle 4"/>
          <p:cNvSpPr/>
          <p:nvPr userDrawn="1"/>
        </p:nvSpPr>
        <p:spPr>
          <a:xfrm>
            <a:off x="0" y="5710989"/>
            <a:ext cx="12192000" cy="12123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8627" y="6017665"/>
            <a:ext cx="2875722" cy="515234"/>
          </a:xfrm>
          <a:prstGeom prst="rect">
            <a:avLst/>
          </a:prstGeom>
        </p:spPr>
      </p:pic>
      <p:sp>
        <p:nvSpPr>
          <p:cNvPr id="8" name="Subtitle 2"/>
          <p:cNvSpPr txBox="1">
            <a:spLocks/>
          </p:cNvSpPr>
          <p:nvPr userDrawn="1"/>
        </p:nvSpPr>
        <p:spPr>
          <a:xfrm>
            <a:off x="8534401" y="6083055"/>
            <a:ext cx="2756452" cy="61559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a:buNone/>
              <a:defRPr sz="32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r"/>
            <a:r>
              <a:rPr lang="en-US" sz="1600" b="0" dirty="0" smtClean="0">
                <a:solidFill>
                  <a:schemeClr val="tx2"/>
                </a:solidFill>
                <a:latin typeface="DIN Next Rounded LT Pro" panose="020F0503020203050203" pitchFamily="34" charset="0"/>
              </a:rPr>
              <a:t>rightquestion.org</a:t>
            </a:r>
          </a:p>
        </p:txBody>
      </p:sp>
      <p:cxnSp>
        <p:nvCxnSpPr>
          <p:cNvPr id="10" name="Straight Connector 9"/>
          <p:cNvCxnSpPr/>
          <p:nvPr userDrawn="1"/>
        </p:nvCxnSpPr>
        <p:spPr>
          <a:xfrm>
            <a:off x="810477" y="4249858"/>
            <a:ext cx="10625278"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3047523"/>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1_Title Only w/ Foote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solidFill>
                  <a:schemeClr val="tx2"/>
                </a:solidFill>
              </a:defRPr>
            </a:lvl1pPr>
          </a:lstStyle>
          <a:p>
            <a:r>
              <a:rPr lang="en-US" dirty="0" smtClean="0"/>
              <a:t>Click to edit Master title style</a:t>
            </a:r>
            <a:endParaRPr lang="en-US" dirty="0"/>
          </a:p>
        </p:txBody>
      </p:sp>
      <p:sp>
        <p:nvSpPr>
          <p:cNvPr id="3" name="Rectangle 2"/>
          <p:cNvSpPr/>
          <p:nvPr userDrawn="1"/>
        </p:nvSpPr>
        <p:spPr>
          <a:xfrm>
            <a:off x="0" y="5710989"/>
            <a:ext cx="12192000" cy="12123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8627" y="6017665"/>
            <a:ext cx="2875722" cy="515234"/>
          </a:xfrm>
          <a:prstGeom prst="rect">
            <a:avLst/>
          </a:prstGeom>
        </p:spPr>
      </p:pic>
      <p:sp>
        <p:nvSpPr>
          <p:cNvPr id="6" name="Subtitle 2"/>
          <p:cNvSpPr txBox="1">
            <a:spLocks/>
          </p:cNvSpPr>
          <p:nvPr userDrawn="1"/>
        </p:nvSpPr>
        <p:spPr>
          <a:xfrm>
            <a:off x="8534401" y="6083055"/>
            <a:ext cx="2756452" cy="61559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a:buNone/>
              <a:defRPr sz="32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r"/>
            <a:r>
              <a:rPr lang="en-US" sz="1600" b="0" dirty="0" smtClean="0">
                <a:solidFill>
                  <a:schemeClr val="tx2"/>
                </a:solidFill>
                <a:latin typeface="DIN Next Rounded LT Pro" panose="020F0503020203050203" pitchFamily="34" charset="0"/>
              </a:rPr>
              <a:t>rightquestion.org</a:t>
            </a:r>
          </a:p>
        </p:txBody>
      </p:sp>
      <p:cxnSp>
        <p:nvCxnSpPr>
          <p:cNvPr id="7" name="Straight Connector 6"/>
          <p:cNvCxnSpPr/>
          <p:nvPr userDrawn="1"/>
        </p:nvCxnSpPr>
        <p:spPr>
          <a:xfrm>
            <a:off x="810477" y="1491915"/>
            <a:ext cx="10625278"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82158399"/>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Rectangle 1"/>
          <p:cNvSpPr/>
          <p:nvPr userDrawn="1"/>
        </p:nvSpPr>
        <p:spPr>
          <a:xfrm>
            <a:off x="0" y="5710989"/>
            <a:ext cx="12192000" cy="12123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8627" y="6017665"/>
            <a:ext cx="2875722" cy="515234"/>
          </a:xfrm>
          <a:prstGeom prst="rect">
            <a:avLst/>
          </a:prstGeom>
        </p:spPr>
      </p:pic>
      <p:sp>
        <p:nvSpPr>
          <p:cNvPr id="5" name="Subtitle 2"/>
          <p:cNvSpPr txBox="1">
            <a:spLocks/>
          </p:cNvSpPr>
          <p:nvPr userDrawn="1"/>
        </p:nvSpPr>
        <p:spPr>
          <a:xfrm>
            <a:off x="8534401" y="6083055"/>
            <a:ext cx="2756452" cy="61559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a:buNone/>
              <a:defRPr sz="32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r"/>
            <a:r>
              <a:rPr lang="en-US" sz="1600" b="0" dirty="0" smtClean="0">
                <a:solidFill>
                  <a:schemeClr val="tx2"/>
                </a:solidFill>
                <a:latin typeface="DIN Next Rounded LT Pro" panose="020F0503020203050203" pitchFamily="34" charset="0"/>
              </a:rPr>
              <a:t>rightquestion.org</a:t>
            </a:r>
          </a:p>
        </p:txBody>
      </p:sp>
    </p:spTree>
    <p:extLst>
      <p:ext uri="{BB962C8B-B14F-4D97-AF65-F5344CB8AC3E}">
        <p14:creationId xmlns:p14="http://schemas.microsoft.com/office/powerpoint/2010/main" val="1231449492"/>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2_Title Slide with Footer">
    <p:spTree>
      <p:nvGrpSpPr>
        <p:cNvPr id="1" name=""/>
        <p:cNvGrpSpPr/>
        <p:nvPr/>
      </p:nvGrpSpPr>
      <p:grpSpPr>
        <a:xfrm>
          <a:off x="0" y="0"/>
          <a:ext cx="0" cy="0"/>
          <a:chOff x="0" y="0"/>
          <a:chExt cx="0" cy="0"/>
        </a:xfrm>
      </p:grpSpPr>
      <p:sp>
        <p:nvSpPr>
          <p:cNvPr id="4" name="Rectangle 3"/>
          <p:cNvSpPr/>
          <p:nvPr userDrawn="1"/>
        </p:nvSpPr>
        <p:spPr>
          <a:xfrm>
            <a:off x="0" y="5710989"/>
            <a:ext cx="12192000" cy="12123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p:nvPr>
        </p:nvSpPr>
        <p:spPr>
          <a:xfrm>
            <a:off x="768627" y="609599"/>
            <a:ext cx="8627165" cy="1577010"/>
          </a:xfrm>
        </p:spPr>
        <p:txBody>
          <a:bodyPr anchor="b">
            <a:normAutofit/>
          </a:bodyPr>
          <a:lstStyle>
            <a:lvl1pPr algn="l">
              <a:defRPr sz="5000" b="1">
                <a:solidFill>
                  <a:schemeClr val="tx2"/>
                </a:solidFill>
              </a:defRPr>
            </a:lvl1pPr>
          </a:lstStyle>
          <a:p>
            <a:r>
              <a:rPr lang="en-US" dirty="0" smtClean="0"/>
              <a:t>Click to edit Master title style</a:t>
            </a:r>
            <a:endParaRPr lang="en-US" dirty="0"/>
          </a:p>
        </p:txBody>
      </p:sp>
      <p:sp>
        <p:nvSpPr>
          <p:cNvPr id="3" name="Subtitle 2"/>
          <p:cNvSpPr>
            <a:spLocks noGrp="1"/>
          </p:cNvSpPr>
          <p:nvPr>
            <p:ph type="subTitle" idx="1" hasCustomPrompt="1"/>
          </p:nvPr>
        </p:nvSpPr>
        <p:spPr>
          <a:xfrm>
            <a:off x="768627" y="2804355"/>
            <a:ext cx="9144000" cy="641210"/>
          </a:xfrm>
        </p:spPr>
        <p:txBody>
          <a:bodyPr>
            <a:normAutofit/>
          </a:bodyPr>
          <a:lstStyle>
            <a:lvl1pPr marL="0" indent="0" algn="l">
              <a:buNone/>
              <a:defRPr sz="3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Speakers Names</a:t>
            </a:r>
            <a:endParaRPr lang="en-US" dirty="0"/>
          </a:p>
        </p:txBody>
      </p:sp>
      <p:sp>
        <p:nvSpPr>
          <p:cNvPr id="7" name="Subtitle 2"/>
          <p:cNvSpPr txBox="1">
            <a:spLocks/>
          </p:cNvSpPr>
          <p:nvPr userDrawn="1"/>
        </p:nvSpPr>
        <p:spPr>
          <a:xfrm>
            <a:off x="768627" y="3758241"/>
            <a:ext cx="9144000" cy="1025793"/>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a:buNone/>
              <a:defRPr sz="32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r>
              <a:rPr lang="en-US" sz="2600" dirty="0" smtClean="0">
                <a:latin typeface="DIN Next Rounded LT Pro" panose="020F0503020203050203" pitchFamily="34" charset="0"/>
              </a:rPr>
              <a:t>Location</a:t>
            </a:r>
          </a:p>
          <a:p>
            <a:r>
              <a:rPr lang="en-US" sz="2600" dirty="0" smtClean="0">
                <a:latin typeface="DIN Next Rounded LT Pro" panose="020F0503020203050203" pitchFamily="34" charset="0"/>
              </a:rPr>
              <a:t>Date</a:t>
            </a:r>
            <a:endParaRPr lang="en-US" sz="2600" dirty="0">
              <a:latin typeface="DIN Next Rounded LT Pro" panose="020F0503020203050203" pitchFamily="34" charset="0"/>
            </a:endParaRP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8627" y="6017665"/>
            <a:ext cx="2875722" cy="515234"/>
          </a:xfrm>
          <a:prstGeom prst="rect">
            <a:avLst/>
          </a:prstGeom>
        </p:spPr>
      </p:pic>
      <p:sp>
        <p:nvSpPr>
          <p:cNvPr id="8" name="Subtitle 2"/>
          <p:cNvSpPr txBox="1">
            <a:spLocks/>
          </p:cNvSpPr>
          <p:nvPr userDrawn="1"/>
        </p:nvSpPr>
        <p:spPr>
          <a:xfrm>
            <a:off x="8534401" y="6083055"/>
            <a:ext cx="2756452" cy="61559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a:buNone/>
              <a:defRPr sz="32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r"/>
            <a:r>
              <a:rPr lang="en-US" sz="1600" b="0" dirty="0" smtClean="0">
                <a:solidFill>
                  <a:schemeClr val="tx2"/>
                </a:solidFill>
                <a:latin typeface="DIN Next Rounded LT Pro" panose="020F0503020203050203" pitchFamily="34" charset="0"/>
              </a:rPr>
              <a:t>rightquestion.org</a:t>
            </a:r>
          </a:p>
        </p:txBody>
      </p:sp>
    </p:spTree>
    <p:extLst>
      <p:ext uri="{BB962C8B-B14F-4D97-AF65-F5344CB8AC3E}">
        <p14:creationId xmlns:p14="http://schemas.microsoft.com/office/powerpoint/2010/main" val="981203497"/>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Rectangle 3"/>
          <p:cNvSpPr/>
          <p:nvPr userDrawn="1"/>
        </p:nvSpPr>
        <p:spPr>
          <a:xfrm>
            <a:off x="0" y="-17796"/>
            <a:ext cx="12192000" cy="16906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p:txBody>
          <a:bodyPr/>
          <a:lstStyle>
            <a:lvl1pPr>
              <a:defRPr>
                <a:solidFill>
                  <a:schemeClr val="bg1"/>
                </a:solidFill>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cxnSp>
        <p:nvCxnSpPr>
          <p:cNvPr id="8" name="Straight Connector 7"/>
          <p:cNvCxnSpPr/>
          <p:nvPr userDrawn="1"/>
        </p:nvCxnSpPr>
        <p:spPr>
          <a:xfrm>
            <a:off x="768627" y="5835315"/>
            <a:ext cx="10625278"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6114335"/>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11" name="Rectangle 10"/>
          <p:cNvSpPr/>
          <p:nvPr userDrawn="1"/>
        </p:nvSpPr>
        <p:spPr>
          <a:xfrm>
            <a:off x="0" y="-17796"/>
            <a:ext cx="12192000" cy="16906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768627" y="347329"/>
            <a:ext cx="10515600" cy="1325563"/>
          </a:xfrm>
        </p:spPr>
        <p:txBody>
          <a:bodyPr/>
          <a:lstStyle>
            <a:lvl1pPr>
              <a:defRPr>
                <a:solidFill>
                  <a:schemeClr val="bg1"/>
                </a:solidFill>
              </a:defRPr>
            </a:lvl1pPr>
          </a:lstStyle>
          <a:p>
            <a:r>
              <a:rPr lang="en-US" dirty="0" smtClean="0"/>
              <a:t>Click to edit Master title style</a:t>
            </a:r>
            <a:endParaRPr lang="en-US" dirty="0"/>
          </a:p>
        </p:txBody>
      </p:sp>
      <p:sp>
        <p:nvSpPr>
          <p:cNvPr id="4" name="Picture Placeholder 3"/>
          <p:cNvSpPr>
            <a:spLocks noGrp="1"/>
          </p:cNvSpPr>
          <p:nvPr>
            <p:ph type="pic" sz="quarter" idx="10"/>
          </p:nvPr>
        </p:nvSpPr>
        <p:spPr>
          <a:xfrm>
            <a:off x="838725" y="1828800"/>
            <a:ext cx="4808096" cy="2649303"/>
          </a:xfrm>
        </p:spPr>
        <p:txBody>
          <a:bodyPr/>
          <a:lstStyle/>
          <a:p>
            <a:endParaRPr lang="en-US" dirty="0"/>
          </a:p>
        </p:txBody>
      </p:sp>
      <p:sp>
        <p:nvSpPr>
          <p:cNvPr id="5" name="Picture Placeholder 3"/>
          <p:cNvSpPr>
            <a:spLocks noGrp="1"/>
          </p:cNvSpPr>
          <p:nvPr>
            <p:ph type="pic" sz="quarter" idx="11"/>
          </p:nvPr>
        </p:nvSpPr>
        <p:spPr>
          <a:xfrm>
            <a:off x="6385301" y="1828800"/>
            <a:ext cx="4968499" cy="2649303"/>
          </a:xfrm>
        </p:spPr>
        <p:txBody>
          <a:bodyPr/>
          <a:lstStyle/>
          <a:p>
            <a:endParaRPr lang="en-US" dirty="0"/>
          </a:p>
        </p:txBody>
      </p:sp>
      <p:sp>
        <p:nvSpPr>
          <p:cNvPr id="7" name="Content Placeholder 6"/>
          <p:cNvSpPr>
            <a:spLocks noGrp="1"/>
          </p:cNvSpPr>
          <p:nvPr>
            <p:ph sz="quarter" idx="12" hasCustomPrompt="1"/>
          </p:nvPr>
        </p:nvSpPr>
        <p:spPr>
          <a:xfrm>
            <a:off x="838200" y="4702766"/>
            <a:ext cx="10515600" cy="914400"/>
          </a:xfrm>
        </p:spPr>
        <p:txBody>
          <a:bodyPr/>
          <a:lstStyle>
            <a:lvl1pPr marL="228600" marR="0" indent="-228600" algn="l" defTabSz="914400" rtl="0" eaLnBrk="1" fontAlgn="auto" latinLnBrk="0" hangingPunct="1">
              <a:lnSpc>
                <a:spcPct val="90000"/>
              </a:lnSpc>
              <a:spcBef>
                <a:spcPts val="1000"/>
              </a:spcBef>
              <a:spcAft>
                <a:spcPts val="0"/>
              </a:spcAft>
              <a:buClrTx/>
              <a:buSzTx/>
              <a:buFont typeface="Arial"/>
              <a:buNone/>
              <a:tabLst/>
              <a:defRPr lang="en-US" b="0" i="0" baseline="0" smtClean="0">
                <a:effectLst/>
              </a:defRPr>
            </a:lvl1pPr>
          </a:lstStyle>
          <a:p>
            <a:pPr lvl="0"/>
            <a:r>
              <a:rPr lang="en-US" dirty="0" smtClean="0"/>
              <a:t>Body Text here</a:t>
            </a:r>
          </a:p>
        </p:txBody>
      </p:sp>
      <p:cxnSp>
        <p:nvCxnSpPr>
          <p:cNvPr id="12" name="Straight Connector 11"/>
          <p:cNvCxnSpPr/>
          <p:nvPr userDrawn="1"/>
        </p:nvCxnSpPr>
        <p:spPr>
          <a:xfrm>
            <a:off x="768627" y="5835315"/>
            <a:ext cx="10625278"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5206766"/>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707441"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hasCustomPrompt="1"/>
          </p:nvPr>
        </p:nvSpPr>
        <p:spPr>
          <a:xfrm>
            <a:off x="7423151" y="1303421"/>
            <a:ext cx="3932237" cy="2578768"/>
          </a:xfrm>
        </p:spPr>
        <p:txBody>
          <a:bodyPr>
            <a:normAutofit/>
          </a:bodyPr>
          <a:lstStyle>
            <a:lvl1pPr marL="0" indent="0">
              <a:lnSpc>
                <a:spcPct val="100000"/>
              </a:lnSpc>
              <a:buNone/>
              <a:defRPr lang="en-US" sz="2800" b="0" i="0" smtClean="0">
                <a:solidFill>
                  <a:schemeClr val="tx2"/>
                </a:solidFill>
                <a:effectLst/>
                <a:latin typeface="DIN Next Rounded LT Pro" panose="020F0503020203050203" pitchFamily="34" charset="0"/>
                <a:ea typeface="DIN Next Rounded LT Pro" panose="020F0503020203050203" pitchFamily="34" charset="0"/>
                <a:cs typeface="Arial"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smtClean="0"/>
              <a:t>“Lorem ipsum dolor sit </a:t>
            </a:r>
            <a:r>
              <a:rPr lang="en-US" dirty="0" err="1" smtClean="0"/>
              <a:t>amet</a:t>
            </a:r>
            <a:r>
              <a:rPr lang="en-US" dirty="0" smtClean="0"/>
              <a:t>, </a:t>
            </a:r>
            <a:r>
              <a:rPr lang="en-US" dirty="0" err="1" smtClean="0"/>
              <a:t>consectur</a:t>
            </a:r>
            <a:r>
              <a:rPr lang="en-US" dirty="0" smtClean="0"/>
              <a:t> </a:t>
            </a:r>
            <a:r>
              <a:rPr lang="en-US" dirty="0" err="1" smtClean="0"/>
              <a:t>adipiscing</a:t>
            </a:r>
            <a:r>
              <a:rPr lang="en-US" dirty="0" smtClean="0"/>
              <a:t> </a:t>
            </a:r>
            <a:r>
              <a:rPr lang="en-US" dirty="0" err="1" smtClean="0"/>
              <a:t>elit</a:t>
            </a:r>
            <a:r>
              <a:rPr lang="en-US" dirty="0" smtClean="0"/>
              <a:t>. </a:t>
            </a:r>
            <a:r>
              <a:rPr lang="en-US" dirty="0" err="1" smtClean="0"/>
              <a:t>Mauris</a:t>
            </a:r>
            <a:r>
              <a:rPr lang="en-US" dirty="0" smtClean="0"/>
              <a:t> </a:t>
            </a:r>
            <a:r>
              <a:rPr lang="en-US" dirty="0" err="1" smtClean="0"/>
              <a:t>nulla</a:t>
            </a:r>
            <a:r>
              <a:rPr lang="en-US" dirty="0" smtClean="0"/>
              <a:t> </a:t>
            </a:r>
            <a:r>
              <a:rPr lang="en-US" dirty="0" err="1" smtClean="0"/>
              <a:t>justo</a:t>
            </a:r>
            <a:r>
              <a:rPr lang="en-US" dirty="0" smtClean="0"/>
              <a:t>, </a:t>
            </a:r>
            <a:r>
              <a:rPr lang="en-US" dirty="0" err="1" smtClean="0"/>
              <a:t>elementum</a:t>
            </a:r>
            <a:r>
              <a:rPr lang="en-US" dirty="0" smtClean="0"/>
              <a:t> </a:t>
            </a:r>
            <a:r>
              <a:rPr lang="en-US" dirty="0" err="1" smtClean="0"/>
              <a:t>nec</a:t>
            </a:r>
            <a:r>
              <a:rPr lang="en-US" dirty="0" smtClean="0"/>
              <a:t> </a:t>
            </a:r>
            <a:r>
              <a:rPr lang="en-US" dirty="0" err="1" smtClean="0"/>
              <a:t>volutpad</a:t>
            </a:r>
            <a:r>
              <a:rPr lang="en-US" dirty="0" smtClean="0"/>
              <a:t> sed.”</a:t>
            </a:r>
          </a:p>
        </p:txBody>
      </p:sp>
      <p:sp>
        <p:nvSpPr>
          <p:cNvPr id="8" name="Text Placeholder 3"/>
          <p:cNvSpPr>
            <a:spLocks noGrp="1"/>
          </p:cNvSpPr>
          <p:nvPr>
            <p:ph type="body" sz="half" idx="10" hasCustomPrompt="1"/>
          </p:nvPr>
        </p:nvSpPr>
        <p:spPr>
          <a:xfrm>
            <a:off x="7423151" y="4070685"/>
            <a:ext cx="3932237" cy="2578768"/>
          </a:xfrm>
        </p:spPr>
        <p:txBody>
          <a:bodyPr>
            <a:normAutofit/>
          </a:bodyPr>
          <a:lstStyle>
            <a:lvl1pPr marL="0" indent="0" algn="r">
              <a:lnSpc>
                <a:spcPct val="100000"/>
              </a:lnSpc>
              <a:buNone/>
              <a:defRPr lang="en-US" sz="2200" b="0" i="0" smtClean="0">
                <a:solidFill>
                  <a:schemeClr val="tx1"/>
                </a:solidFill>
                <a:effectLst/>
                <a:latin typeface="DIN Next Rounded LT Pro" panose="020F0503020203050203" pitchFamily="34" charset="0"/>
                <a:ea typeface="DIN Next Rounded LT Pro" panose="020F0503020203050203" pitchFamily="34" charset="0"/>
                <a:cs typeface="Arial"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smtClean="0"/>
              <a:t>– Quote Credit</a:t>
            </a:r>
          </a:p>
        </p:txBody>
      </p:sp>
      <p:cxnSp>
        <p:nvCxnSpPr>
          <p:cNvPr id="10" name="Straight Connector 9"/>
          <p:cNvCxnSpPr/>
          <p:nvPr userDrawn="1"/>
        </p:nvCxnSpPr>
        <p:spPr>
          <a:xfrm>
            <a:off x="768627" y="5835315"/>
            <a:ext cx="10625278"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59277145"/>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3296857"/>
            <a:ext cx="10515600" cy="953001"/>
          </a:xfrm>
        </p:spPr>
        <p:txBody>
          <a:bodyPr anchor="b">
            <a:normAutofit/>
          </a:bodyPr>
          <a:lstStyle>
            <a:lvl1pPr>
              <a:defRPr sz="4000">
                <a:solidFill>
                  <a:schemeClr val="tx2"/>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831850" y="4359958"/>
            <a:ext cx="10515600" cy="181522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9" name="Picture Placeholder 8"/>
          <p:cNvSpPr>
            <a:spLocks noGrp="1"/>
          </p:cNvSpPr>
          <p:nvPr>
            <p:ph type="pic" sz="quarter" idx="10" hasCustomPrompt="1"/>
          </p:nvPr>
        </p:nvSpPr>
        <p:spPr>
          <a:xfrm>
            <a:off x="831850" y="528638"/>
            <a:ext cx="6546850" cy="2871787"/>
          </a:xfrm>
        </p:spPr>
        <p:txBody>
          <a:bodyPr/>
          <a:lstStyle>
            <a:lvl1pPr>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smtClean="0"/>
              <a:t>Insert photo</a:t>
            </a:r>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endParaRPr lang="en-US" dirty="0" smtClean="0"/>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endParaRPr lang="en-US" dirty="0"/>
          </a:p>
        </p:txBody>
      </p:sp>
      <p:cxnSp>
        <p:nvCxnSpPr>
          <p:cNvPr id="10" name="Straight Connector 9"/>
          <p:cNvCxnSpPr/>
          <p:nvPr userDrawn="1"/>
        </p:nvCxnSpPr>
        <p:spPr>
          <a:xfrm>
            <a:off x="768627" y="5835315"/>
            <a:ext cx="10625278"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93149247"/>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7" name="Rectangle 6"/>
          <p:cNvSpPr/>
          <p:nvPr userDrawn="1"/>
        </p:nvSpPr>
        <p:spPr>
          <a:xfrm>
            <a:off x="0" y="-17796"/>
            <a:ext cx="12192000" cy="16906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p:txBody>
          <a:bodyPr/>
          <a:lstStyle>
            <a:lvl1pPr>
              <a:defRPr b="1">
                <a:solidFill>
                  <a:schemeClr val="bg1"/>
                </a:solidFill>
              </a:defRPr>
            </a:lvl1pPr>
          </a:lstStyle>
          <a:p>
            <a:r>
              <a:rPr lang="en-US" dirty="0" smtClean="0"/>
              <a:t>Click to edit Master title style</a:t>
            </a:r>
            <a:endParaRPr lang="en-US" dirty="0"/>
          </a:p>
        </p:txBody>
      </p:sp>
      <p:cxnSp>
        <p:nvCxnSpPr>
          <p:cNvPr id="9" name="Straight Connector 8"/>
          <p:cNvCxnSpPr/>
          <p:nvPr userDrawn="1"/>
        </p:nvCxnSpPr>
        <p:spPr>
          <a:xfrm>
            <a:off x="768627" y="5835315"/>
            <a:ext cx="10625278"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66357865"/>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cxnSp>
        <p:nvCxnSpPr>
          <p:cNvPr id="6" name="Straight Connector 5"/>
          <p:cNvCxnSpPr/>
          <p:nvPr userDrawn="1"/>
        </p:nvCxnSpPr>
        <p:spPr>
          <a:xfrm>
            <a:off x="768627" y="5835315"/>
            <a:ext cx="10625278"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1097771"/>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6" name="Rectangle 5"/>
          <p:cNvSpPr/>
          <p:nvPr userDrawn="1"/>
        </p:nvSpPr>
        <p:spPr>
          <a:xfrm>
            <a:off x="0" y="-17796"/>
            <a:ext cx="12192000" cy="563654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443109830"/>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171074"/>
            <a:ext cx="4569577" cy="28274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hasCustomPrompt="1"/>
          </p:nvPr>
        </p:nvSpPr>
        <p:spPr>
          <a:xfrm>
            <a:off x="839788" y="4182222"/>
            <a:ext cx="4567989" cy="1528768"/>
          </a:xfrm>
        </p:spPr>
        <p:txBody>
          <a:bodyPr>
            <a:normAutofit/>
          </a:bodyPr>
          <a:lstStyle>
            <a:lvl1pPr marL="285750" marR="0" indent="-285750" algn="l" defTabSz="914400" rtl="0" eaLnBrk="1" fontAlgn="auto" latinLnBrk="0" hangingPunct="1">
              <a:lnSpc>
                <a:spcPct val="90000"/>
              </a:lnSpc>
              <a:spcBef>
                <a:spcPts val="1000"/>
              </a:spcBef>
              <a:spcAft>
                <a:spcPts val="0"/>
              </a:spcAft>
              <a:buClrTx/>
              <a:buSzTx/>
              <a:buFont typeface="Arial" charset="0"/>
              <a:buChar char="•"/>
              <a:tabLst/>
              <a:defRPr sz="2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smtClean="0"/>
              <a:t>Question</a:t>
            </a:r>
          </a:p>
          <a:p>
            <a:pPr lvl="0"/>
            <a:r>
              <a:rPr lang="en-US" dirty="0" smtClean="0"/>
              <a:t>Question</a:t>
            </a:r>
          </a:p>
          <a:p>
            <a:pPr marL="285750" marR="0" lvl="0" indent="-285750" algn="l" defTabSz="914400" rtl="0" eaLnBrk="1" fontAlgn="auto" latinLnBrk="0" hangingPunct="1">
              <a:lnSpc>
                <a:spcPct val="90000"/>
              </a:lnSpc>
              <a:spcBef>
                <a:spcPts val="1000"/>
              </a:spcBef>
              <a:spcAft>
                <a:spcPts val="0"/>
              </a:spcAft>
              <a:buClrTx/>
              <a:buSzTx/>
              <a:buFont typeface="Arial" charset="0"/>
              <a:buChar char="•"/>
              <a:tabLst/>
              <a:defRPr/>
            </a:pPr>
            <a:r>
              <a:rPr lang="en-US" dirty="0" smtClean="0"/>
              <a:t>Question</a:t>
            </a:r>
          </a:p>
        </p:txBody>
      </p:sp>
      <p:sp>
        <p:nvSpPr>
          <p:cNvPr id="8" name="Text Placeholder 3"/>
          <p:cNvSpPr>
            <a:spLocks noGrp="1"/>
          </p:cNvSpPr>
          <p:nvPr>
            <p:ph type="body" sz="half" idx="13" hasCustomPrompt="1"/>
          </p:nvPr>
        </p:nvSpPr>
        <p:spPr>
          <a:xfrm>
            <a:off x="6021388" y="1171074"/>
            <a:ext cx="4567989" cy="5101388"/>
          </a:xfrm>
        </p:spPr>
        <p:txBody>
          <a:bodyPr>
            <a:normAutofit/>
          </a:bodyPr>
          <a:lstStyle>
            <a:lvl1pPr marL="285750" marR="0" indent="-285750" algn="l" defTabSz="914400" rtl="0" eaLnBrk="1" fontAlgn="auto" latinLnBrk="0" hangingPunct="1">
              <a:lnSpc>
                <a:spcPct val="90000"/>
              </a:lnSpc>
              <a:spcBef>
                <a:spcPts val="1000"/>
              </a:spcBef>
              <a:spcAft>
                <a:spcPts val="0"/>
              </a:spcAft>
              <a:buClrTx/>
              <a:buSzTx/>
              <a:buFont typeface="Arial" charset="0"/>
              <a:buChar char="•"/>
              <a:tabLst/>
              <a:defRPr sz="2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smtClean="0"/>
              <a:t>Question</a:t>
            </a:r>
          </a:p>
          <a:p>
            <a:pPr marL="285750" marR="0" lvl="0" indent="-285750" algn="l" defTabSz="914400" rtl="0" eaLnBrk="1" fontAlgn="auto" latinLnBrk="0" hangingPunct="1">
              <a:lnSpc>
                <a:spcPct val="90000"/>
              </a:lnSpc>
              <a:spcBef>
                <a:spcPts val="1000"/>
              </a:spcBef>
              <a:spcAft>
                <a:spcPts val="0"/>
              </a:spcAft>
              <a:buClrTx/>
              <a:buSzTx/>
              <a:buFont typeface="Arial" charset="0"/>
              <a:buChar char="•"/>
              <a:tabLst/>
              <a:defRPr/>
            </a:pPr>
            <a:r>
              <a:rPr lang="en-US" dirty="0" smtClean="0"/>
              <a:t>Question</a:t>
            </a:r>
          </a:p>
          <a:p>
            <a:pPr marL="285750" marR="0" lvl="0" indent="-285750" algn="l" defTabSz="914400" rtl="0" eaLnBrk="1" fontAlgn="auto" latinLnBrk="0" hangingPunct="1">
              <a:lnSpc>
                <a:spcPct val="90000"/>
              </a:lnSpc>
              <a:spcBef>
                <a:spcPts val="1000"/>
              </a:spcBef>
              <a:spcAft>
                <a:spcPts val="0"/>
              </a:spcAft>
              <a:buClrTx/>
              <a:buSzTx/>
              <a:buFont typeface="Arial" charset="0"/>
              <a:buChar char="•"/>
              <a:tabLst/>
              <a:defRPr/>
            </a:pPr>
            <a:r>
              <a:rPr lang="en-US" dirty="0" smtClean="0"/>
              <a:t>Question</a:t>
            </a:r>
          </a:p>
          <a:p>
            <a:pPr marL="285750" marR="0" lvl="0" indent="-285750" algn="l" defTabSz="914400" rtl="0" eaLnBrk="1" fontAlgn="auto" latinLnBrk="0" hangingPunct="1">
              <a:lnSpc>
                <a:spcPct val="90000"/>
              </a:lnSpc>
              <a:spcBef>
                <a:spcPts val="1000"/>
              </a:spcBef>
              <a:spcAft>
                <a:spcPts val="0"/>
              </a:spcAft>
              <a:buClrTx/>
              <a:buSzTx/>
              <a:buFont typeface="Arial" charset="0"/>
              <a:buChar char="•"/>
              <a:tabLst/>
              <a:defRPr/>
            </a:pPr>
            <a:r>
              <a:rPr lang="en-US" dirty="0" smtClean="0"/>
              <a:t>Question</a:t>
            </a:r>
          </a:p>
          <a:p>
            <a:pPr lvl="0"/>
            <a:r>
              <a:rPr lang="en-US" dirty="0" smtClean="0"/>
              <a:t>Question</a:t>
            </a:r>
          </a:p>
          <a:p>
            <a:pPr marL="285750" marR="0" lvl="0" indent="-285750" algn="l" defTabSz="914400" rtl="0" eaLnBrk="1" fontAlgn="auto" latinLnBrk="0" hangingPunct="1">
              <a:lnSpc>
                <a:spcPct val="90000"/>
              </a:lnSpc>
              <a:spcBef>
                <a:spcPts val="1000"/>
              </a:spcBef>
              <a:spcAft>
                <a:spcPts val="0"/>
              </a:spcAft>
              <a:buClrTx/>
              <a:buSzTx/>
              <a:buFont typeface="Arial" charset="0"/>
              <a:buChar char="•"/>
              <a:tabLst/>
              <a:defRPr/>
            </a:pPr>
            <a:r>
              <a:rPr lang="en-US" dirty="0" smtClean="0"/>
              <a:t>Question</a:t>
            </a:r>
          </a:p>
          <a:p>
            <a:pPr marL="285750" marR="0" lvl="0" indent="-285750" algn="l" defTabSz="914400" rtl="0" eaLnBrk="1" fontAlgn="auto" latinLnBrk="0" hangingPunct="1">
              <a:lnSpc>
                <a:spcPct val="90000"/>
              </a:lnSpc>
              <a:spcBef>
                <a:spcPts val="1000"/>
              </a:spcBef>
              <a:spcAft>
                <a:spcPts val="0"/>
              </a:spcAft>
              <a:buClrTx/>
              <a:buSzTx/>
              <a:buFont typeface="Arial" charset="0"/>
              <a:buChar char="•"/>
              <a:tabLst/>
              <a:defRPr/>
            </a:pPr>
            <a:r>
              <a:rPr lang="en-US" dirty="0" smtClean="0"/>
              <a:t>Question</a:t>
            </a:r>
          </a:p>
          <a:p>
            <a:pPr marL="285750" marR="0" lvl="0" indent="-285750" algn="l" defTabSz="914400" rtl="0" eaLnBrk="1" fontAlgn="auto" latinLnBrk="0" hangingPunct="1">
              <a:lnSpc>
                <a:spcPct val="90000"/>
              </a:lnSpc>
              <a:spcBef>
                <a:spcPts val="1000"/>
              </a:spcBef>
              <a:spcAft>
                <a:spcPts val="0"/>
              </a:spcAft>
              <a:buClrTx/>
              <a:buSzTx/>
              <a:buFont typeface="Arial" charset="0"/>
              <a:buChar char="•"/>
              <a:tabLst/>
              <a:defRPr/>
            </a:pPr>
            <a:r>
              <a:rPr lang="en-US" dirty="0" smtClean="0"/>
              <a:t>Question</a:t>
            </a:r>
          </a:p>
          <a:p>
            <a:pPr lvl="0"/>
            <a:r>
              <a:rPr lang="en-US" dirty="0" smtClean="0"/>
              <a:t>Question</a:t>
            </a:r>
          </a:p>
          <a:p>
            <a:pPr marL="285750" marR="0" lvl="0" indent="-285750" algn="l" defTabSz="914400" rtl="0" eaLnBrk="1" fontAlgn="auto" latinLnBrk="0" hangingPunct="1">
              <a:lnSpc>
                <a:spcPct val="90000"/>
              </a:lnSpc>
              <a:spcBef>
                <a:spcPts val="1000"/>
              </a:spcBef>
              <a:spcAft>
                <a:spcPts val="0"/>
              </a:spcAft>
              <a:buClrTx/>
              <a:buSzTx/>
              <a:buFont typeface="Arial" charset="0"/>
              <a:buChar char="•"/>
              <a:tabLst/>
              <a:defRPr/>
            </a:pPr>
            <a:r>
              <a:rPr lang="en-US" dirty="0" smtClean="0"/>
              <a:t>Question</a:t>
            </a:r>
          </a:p>
        </p:txBody>
      </p:sp>
      <p:sp>
        <p:nvSpPr>
          <p:cNvPr id="6" name="Rectangle 5"/>
          <p:cNvSpPr/>
          <p:nvPr userDrawn="1"/>
        </p:nvSpPr>
        <p:spPr>
          <a:xfrm>
            <a:off x="0" y="5710990"/>
            <a:ext cx="12192000" cy="12123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8627" y="6017665"/>
            <a:ext cx="2875722" cy="515234"/>
          </a:xfrm>
          <a:prstGeom prst="rect">
            <a:avLst/>
          </a:prstGeom>
        </p:spPr>
      </p:pic>
      <p:sp>
        <p:nvSpPr>
          <p:cNvPr id="13" name="Subtitle 2"/>
          <p:cNvSpPr txBox="1">
            <a:spLocks/>
          </p:cNvSpPr>
          <p:nvPr userDrawn="1"/>
        </p:nvSpPr>
        <p:spPr>
          <a:xfrm>
            <a:off x="8534401" y="6083055"/>
            <a:ext cx="2756452" cy="61559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a:buNone/>
              <a:defRPr sz="32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r"/>
            <a:r>
              <a:rPr lang="en-US" sz="1600" b="0" dirty="0" smtClean="0">
                <a:solidFill>
                  <a:schemeClr val="tx2"/>
                </a:solidFill>
                <a:latin typeface="DIN Next Rounded LT Pro" panose="020F0503020203050203" pitchFamily="34" charset="0"/>
              </a:rPr>
              <a:t>rightquestion.org</a:t>
            </a:r>
          </a:p>
        </p:txBody>
      </p:sp>
      <p:sp>
        <p:nvSpPr>
          <p:cNvPr id="15" name="Title 14"/>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59633864"/>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4" name="Picture 3"/>
          <p:cNvPicPr>
            <a:picLocks noChangeAspect="1"/>
          </p:cNvPicPr>
          <p:nvPr userDrawn="1"/>
        </p:nvPicPr>
        <p:blipFill>
          <a:blip r:embed="rId19">
            <a:extLst>
              <a:ext uri="{28A0092B-C50C-407E-A947-70E740481C1C}">
                <a14:useLocalDpi xmlns:a14="http://schemas.microsoft.com/office/drawing/2010/main" val="0"/>
              </a:ext>
            </a:extLst>
          </a:blip>
          <a:stretch>
            <a:fillRect/>
          </a:stretch>
        </p:blipFill>
        <p:spPr>
          <a:xfrm>
            <a:off x="768627" y="6017665"/>
            <a:ext cx="2875722" cy="515234"/>
          </a:xfrm>
          <a:prstGeom prst="rect">
            <a:avLst/>
          </a:prstGeom>
        </p:spPr>
      </p:pic>
      <p:sp>
        <p:nvSpPr>
          <p:cNvPr id="5" name="Subtitle 2"/>
          <p:cNvSpPr txBox="1">
            <a:spLocks/>
          </p:cNvSpPr>
          <p:nvPr userDrawn="1"/>
        </p:nvSpPr>
        <p:spPr>
          <a:xfrm>
            <a:off x="4373218" y="6083055"/>
            <a:ext cx="2756452" cy="61559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a:buNone/>
              <a:defRPr sz="32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r>
              <a:rPr lang="en-US" sz="1600" dirty="0" smtClean="0">
                <a:solidFill>
                  <a:schemeClr val="tx1"/>
                </a:solidFill>
                <a:latin typeface="DIN Next Rounded LT Pro" panose="020F0503020203050203" pitchFamily="34" charset="0"/>
              </a:rPr>
              <a:t>Columbus State University</a:t>
            </a:r>
          </a:p>
        </p:txBody>
      </p:sp>
      <p:sp>
        <p:nvSpPr>
          <p:cNvPr id="6" name="Subtitle 2"/>
          <p:cNvSpPr txBox="1">
            <a:spLocks/>
          </p:cNvSpPr>
          <p:nvPr userDrawn="1"/>
        </p:nvSpPr>
        <p:spPr>
          <a:xfrm>
            <a:off x="8534401" y="6083055"/>
            <a:ext cx="2756452" cy="61559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a:buNone/>
              <a:defRPr sz="32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r"/>
            <a:r>
              <a:rPr lang="en-US" sz="1600" b="0" dirty="0" smtClean="0">
                <a:solidFill>
                  <a:schemeClr val="tx2"/>
                </a:solidFill>
                <a:latin typeface="DIN Next Rounded LT Pro" panose="020F0503020203050203" pitchFamily="34" charset="0"/>
              </a:rPr>
              <a:t>rightquestion.org</a:t>
            </a:r>
          </a:p>
        </p:txBody>
      </p:sp>
    </p:spTree>
    <p:extLst>
      <p:ext uri="{BB962C8B-B14F-4D97-AF65-F5344CB8AC3E}">
        <p14:creationId xmlns:p14="http://schemas.microsoft.com/office/powerpoint/2010/main" val="148485637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8" r:id="rId3"/>
    <p:sldLayoutId id="2147483657" r:id="rId4"/>
    <p:sldLayoutId id="2147483651" r:id="rId5"/>
    <p:sldLayoutId id="2147483654" r:id="rId6"/>
    <p:sldLayoutId id="2147483655" r:id="rId7"/>
    <p:sldLayoutId id="2147483666" r:id="rId8"/>
    <p:sldLayoutId id="2147483656" r:id="rId9"/>
    <p:sldLayoutId id="2147483659" r:id="rId10"/>
    <p:sldLayoutId id="2147483660" r:id="rId11"/>
    <p:sldLayoutId id="2147483661" r:id="rId12"/>
    <p:sldLayoutId id="2147483662" r:id="rId13"/>
    <p:sldLayoutId id="2147483663" r:id="rId14"/>
    <p:sldLayoutId id="2147483664" r:id="rId15"/>
    <p:sldLayoutId id="2147483665" r:id="rId16"/>
    <p:sldLayoutId id="2147483667" r:id="rId17"/>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DIN Next Rounded LT Pro" panose="020F0503020203050203" pitchFamily="34" charset="0"/>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DIN Next Rounded LT Pro" panose="020F0503020203050203" pitchFamily="34" charset="0"/>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DIN Next Rounded LT Pro" panose="020F0503020203050203" pitchFamily="34" charset="0"/>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DIN Next Rounded LT Pro" panose="020F0503020203050203" pitchFamily="34" charset="0"/>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DIN Next Rounded LT Pro" panose="020F0503020203050203" pitchFamily="34" charset="0"/>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DIN Next Rounded LT Pro" panose="020F0503020203050203" pitchFamily="34"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9.jpg"/><Relationship Id="rId13" Type="http://schemas.openxmlformats.org/officeDocument/2006/relationships/image" Target="../media/image14.jp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3.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image" Target="../media/image12.jpg"/><Relationship Id="rId5" Type="http://schemas.openxmlformats.org/officeDocument/2006/relationships/image" Target="../media/image6.jp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jpg"/><Relationship Id="rId14" Type="http://schemas.openxmlformats.org/officeDocument/2006/relationships/image" Target="../media/image15.png"/></Relationships>
</file>

<file path=ppt/slides/_rels/slide10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5.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hyperlink" Target="mailto:Andrew.Minigan@rightquestion.org" TargetMode="External"/><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hyperlink" Target="mailto:Katy.Connolly@rightquestion.org"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9.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4.gif"/><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5.xml"/></Relationships>
</file>

<file path=ppt/slides/_rels/slide7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30.gif"/><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89.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68627" y="609599"/>
            <a:ext cx="10582242" cy="1577010"/>
          </a:xfrm>
        </p:spPr>
        <p:txBody>
          <a:bodyPr>
            <a:noAutofit/>
          </a:bodyPr>
          <a:lstStyle/>
          <a:p>
            <a:r>
              <a:rPr lang="en-US" sz="4200" b="0" dirty="0"/>
              <a:t>Teach Undergraduate and Graduate Researchers How to Develop and Hone </a:t>
            </a:r>
            <a:br>
              <a:rPr lang="en-US" sz="4200" b="0" dirty="0"/>
            </a:br>
            <a:r>
              <a:rPr lang="en-US" sz="4200" b="0" dirty="0"/>
              <a:t>Their Question Formulation Skills</a:t>
            </a:r>
          </a:p>
        </p:txBody>
      </p:sp>
      <p:sp>
        <p:nvSpPr>
          <p:cNvPr id="3" name="Subtitle 2"/>
          <p:cNvSpPr>
            <a:spLocks noGrp="1"/>
          </p:cNvSpPr>
          <p:nvPr>
            <p:ph type="subTitle" idx="1"/>
          </p:nvPr>
        </p:nvSpPr>
        <p:spPr>
          <a:xfrm>
            <a:off x="768626" y="2804355"/>
            <a:ext cx="9535959" cy="1767645"/>
          </a:xfrm>
        </p:spPr>
        <p:txBody>
          <a:bodyPr>
            <a:noAutofit/>
          </a:bodyPr>
          <a:lstStyle/>
          <a:p>
            <a:r>
              <a:rPr lang="en-US" sz="2400" dirty="0" smtClean="0"/>
              <a:t>Andrew P. Minigan</a:t>
            </a:r>
          </a:p>
          <a:p>
            <a:r>
              <a:rPr lang="en-US" sz="2400" dirty="0" smtClean="0"/>
              <a:t>Director of Strategy, Education Program</a:t>
            </a:r>
          </a:p>
          <a:p>
            <a:r>
              <a:rPr lang="en-US" sz="2400" dirty="0" smtClean="0"/>
              <a:t>The Right Question Institute</a:t>
            </a:r>
          </a:p>
        </p:txBody>
      </p:sp>
      <p:sp>
        <p:nvSpPr>
          <p:cNvPr id="4" name="Subtitle 2"/>
          <p:cNvSpPr txBox="1">
            <a:spLocks/>
          </p:cNvSpPr>
          <p:nvPr/>
        </p:nvSpPr>
        <p:spPr>
          <a:xfrm>
            <a:off x="768625" y="4103813"/>
            <a:ext cx="5673737" cy="1767645"/>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3200" kern="1200">
                <a:solidFill>
                  <a:schemeClr val="tx1"/>
                </a:solidFill>
                <a:latin typeface="DIN Next Rounded LT Pro" panose="020F0503020203050203" pitchFamily="34" charset="0"/>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DIN Next Rounded LT Pro" panose="020F0503020203050203" pitchFamily="34" charset="0"/>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DIN Next Rounded LT Pro" panose="020F0503020203050203" pitchFamily="34" charset="0"/>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DIN Next Rounded LT Pro" panose="020F0503020203050203" pitchFamily="34" charset="0"/>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DIN Next Rounded LT Pro" panose="020F0503020203050203" pitchFamily="34" charset="0"/>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endParaRPr lang="en-US" sz="2400" dirty="0" smtClean="0"/>
          </a:p>
        </p:txBody>
      </p:sp>
    </p:spTree>
    <p:extLst>
      <p:ext uri="{BB962C8B-B14F-4D97-AF65-F5344CB8AC3E}">
        <p14:creationId xmlns:p14="http://schemas.microsoft.com/office/powerpoint/2010/main" val="116147809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The Right Question Institute</a:t>
            </a:r>
            <a:endParaRPr lang="en-US"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64074" y="3225897"/>
            <a:ext cx="1452504" cy="1452504"/>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64074" y="1690688"/>
            <a:ext cx="1452804" cy="1485087"/>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83485" y="4678401"/>
            <a:ext cx="2299590" cy="910793"/>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87223" y="1767970"/>
            <a:ext cx="2217635" cy="971668"/>
          </a:xfrm>
          <a:prstGeom prst="rect">
            <a:avLst/>
          </a:prstGeom>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8200" y="4678401"/>
            <a:ext cx="1817604" cy="1057488"/>
          </a:xfrm>
          <a:prstGeom prst="rect">
            <a:avLst/>
          </a:prstGeom>
        </p:spPr>
      </p:pic>
      <p:pic>
        <p:nvPicPr>
          <p:cNvPr id="12" name="Picture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38827" y="3230811"/>
            <a:ext cx="3060348" cy="1044025"/>
          </a:xfrm>
          <a:prstGeom prst="rect">
            <a:avLst/>
          </a:prstGeom>
        </p:spPr>
      </p:pic>
      <p:pic>
        <p:nvPicPr>
          <p:cNvPr id="13" name="Picture 1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081266" y="1785590"/>
            <a:ext cx="3201809" cy="849072"/>
          </a:xfrm>
          <a:prstGeom prst="rect">
            <a:avLst/>
          </a:prstGeom>
        </p:spPr>
      </p:pic>
      <p:pic>
        <p:nvPicPr>
          <p:cNvPr id="14" name="Picture 1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73657" y="1804061"/>
            <a:ext cx="1397596" cy="1258340"/>
          </a:xfrm>
          <a:prstGeom prst="rect">
            <a:avLst/>
          </a:prstGeom>
        </p:spPr>
      </p:pic>
      <p:pic>
        <p:nvPicPr>
          <p:cNvPr id="15" name="Picture 1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68627" y="3175775"/>
            <a:ext cx="1502626" cy="1502626"/>
          </a:xfrm>
          <a:prstGeom prst="rect">
            <a:avLst/>
          </a:prstGeom>
        </p:spPr>
      </p:pic>
      <p:pic>
        <p:nvPicPr>
          <p:cNvPr id="16" name="Picture 1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096000" y="3225897"/>
            <a:ext cx="3202150" cy="767182"/>
          </a:xfrm>
          <a:prstGeom prst="rect">
            <a:avLst/>
          </a:prstGeom>
        </p:spPr>
      </p:pic>
      <p:pic>
        <p:nvPicPr>
          <p:cNvPr id="17" name="Picture 16"/>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615490" y="4967654"/>
            <a:ext cx="1738310" cy="626871"/>
          </a:xfrm>
          <a:prstGeom prst="rect">
            <a:avLst/>
          </a:prstGeom>
        </p:spPr>
      </p:pic>
      <p:pic>
        <p:nvPicPr>
          <p:cNvPr id="18" name="Picture 17"/>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787223" y="4904633"/>
            <a:ext cx="1611032" cy="816861"/>
          </a:xfrm>
          <a:prstGeom prst="rect">
            <a:avLst/>
          </a:prstGeom>
        </p:spPr>
      </p:pic>
      <p:pic>
        <p:nvPicPr>
          <p:cNvPr id="2" name="Picture 1"/>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724056" y="4639437"/>
            <a:ext cx="1933627" cy="988719"/>
          </a:xfrm>
          <a:prstGeom prst="rect">
            <a:avLst/>
          </a:prstGeom>
        </p:spPr>
      </p:pic>
    </p:spTree>
    <p:extLst>
      <p:ext uri="{BB962C8B-B14F-4D97-AF65-F5344CB8AC3E}">
        <p14:creationId xmlns:p14="http://schemas.microsoft.com/office/powerpoint/2010/main" val="2707875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850" y="4799086"/>
            <a:ext cx="10515600" cy="953001"/>
          </a:xfrm>
        </p:spPr>
        <p:txBody>
          <a:bodyPr>
            <a:noAutofit/>
          </a:bodyPr>
          <a:lstStyle/>
          <a:p>
            <a:r>
              <a:rPr lang="en-US" sz="4800" dirty="0" smtClean="0"/>
              <a:t>Emerging Findings on Our Research</a:t>
            </a:r>
            <a:endParaRPr lang="en-US" sz="4800" dirty="0"/>
          </a:p>
        </p:txBody>
      </p:sp>
      <p:sp>
        <p:nvSpPr>
          <p:cNvPr id="7" name="Rectangle 6"/>
          <p:cNvSpPr/>
          <p:nvPr/>
        </p:nvSpPr>
        <p:spPr>
          <a:xfrm>
            <a:off x="9069917" y="228600"/>
            <a:ext cx="2743200" cy="2039112"/>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Rockwell"/>
              <a:ea typeface="+mn-ea"/>
              <a:cs typeface="+mn-cs"/>
            </a:endParaRPr>
          </a:p>
        </p:txBody>
      </p:sp>
      <p:sp>
        <p:nvSpPr>
          <p:cNvPr id="8" name="Rectangle 7"/>
          <p:cNvSpPr/>
          <p:nvPr/>
        </p:nvSpPr>
        <p:spPr>
          <a:xfrm>
            <a:off x="9069917" y="2377440"/>
            <a:ext cx="2743200" cy="20391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Rockwell"/>
              <a:ea typeface="+mn-ea"/>
              <a:cs typeface="+mn-cs"/>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1850" y="2371640"/>
            <a:ext cx="2044911" cy="2044911"/>
          </a:xfrm>
          <a:prstGeom prst="rect">
            <a:avLst/>
          </a:prstGeom>
        </p:spPr>
      </p:pic>
    </p:spTree>
    <p:extLst>
      <p:ext uri="{BB962C8B-B14F-4D97-AF65-F5344CB8AC3E}">
        <p14:creationId xmlns:p14="http://schemas.microsoft.com/office/powerpoint/2010/main" val="695759294"/>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Background on the Research</a:t>
            </a:r>
            <a:endParaRPr lang="en-US" dirty="0"/>
          </a:p>
        </p:txBody>
      </p:sp>
      <p:sp>
        <p:nvSpPr>
          <p:cNvPr id="3" name="Content Placeholder 2"/>
          <p:cNvSpPr>
            <a:spLocks noGrp="1"/>
          </p:cNvSpPr>
          <p:nvPr>
            <p:ph idx="1"/>
          </p:nvPr>
        </p:nvSpPr>
        <p:spPr/>
        <p:txBody>
          <a:bodyPr>
            <a:normAutofit/>
          </a:bodyPr>
          <a:lstStyle/>
          <a:p>
            <a:pPr marL="0" indent="0">
              <a:buNone/>
            </a:pPr>
            <a:r>
              <a:rPr lang="en-US" sz="2400" dirty="0"/>
              <a:t>Students from Brandeis </a:t>
            </a:r>
            <a:r>
              <a:rPr lang="en-US" sz="2400" dirty="0" smtClean="0"/>
              <a:t>University, </a:t>
            </a:r>
            <a:r>
              <a:rPr lang="en-US" sz="2400" dirty="0"/>
              <a:t>University Massachusetts, </a:t>
            </a:r>
            <a:r>
              <a:rPr lang="en-US" sz="2400" dirty="0" smtClean="0"/>
              <a:t>Lowell, </a:t>
            </a:r>
            <a:r>
              <a:rPr lang="en-US" sz="2400" dirty="0"/>
              <a:t>and Northeastern University </a:t>
            </a:r>
            <a:r>
              <a:rPr lang="en-US" sz="2400" dirty="0" smtClean="0"/>
              <a:t>participated </a:t>
            </a:r>
            <a:r>
              <a:rPr lang="en-US" sz="2400" dirty="0"/>
              <a:t>in a voluntary, hour-long experience in the Question Formulation Technique (QFT) for research. A questionnaire was administered before and after the hour-long experience to investigate changes in students’ self-reported perceptions and beliefs on question formulation.</a:t>
            </a:r>
          </a:p>
          <a:p>
            <a:pPr marL="0" indent="0">
              <a:buNone/>
            </a:pPr>
            <a:endParaRPr lang="en-US" sz="2400" dirty="0"/>
          </a:p>
          <a:p>
            <a:pPr marL="0" indent="0">
              <a:buNone/>
            </a:pPr>
            <a:r>
              <a:rPr lang="en-US" sz="2400" dirty="0"/>
              <a:t>Paired-sample two-tailed t-tests were conducted to compare doctoral students’ agreement that they have strategies to support their question formulation skills, beliefs on question formulation behavior, and confidence in question formulation before and after going through an hour-long QFT for research experience. </a:t>
            </a:r>
          </a:p>
        </p:txBody>
      </p:sp>
      <p:cxnSp>
        <p:nvCxnSpPr>
          <p:cNvPr id="4" name="Straight Connector 3"/>
          <p:cNvCxnSpPr/>
          <p:nvPr/>
        </p:nvCxnSpPr>
        <p:spPr>
          <a:xfrm>
            <a:off x="810477" y="1552073"/>
            <a:ext cx="10625278"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6218121"/>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Agreement on having strategies</a:t>
            </a:r>
          </a:p>
        </p:txBody>
      </p:sp>
      <p:sp>
        <p:nvSpPr>
          <p:cNvPr id="3" name="Content Placeholder 2"/>
          <p:cNvSpPr>
            <a:spLocks noGrp="1"/>
          </p:cNvSpPr>
          <p:nvPr>
            <p:ph idx="1"/>
          </p:nvPr>
        </p:nvSpPr>
        <p:spPr>
          <a:xfrm>
            <a:off x="838200" y="1825625"/>
            <a:ext cx="10515600" cy="4021260"/>
          </a:xfrm>
        </p:spPr>
        <p:txBody>
          <a:bodyPr>
            <a:normAutofit/>
          </a:bodyPr>
          <a:lstStyle/>
          <a:p>
            <a:pPr marL="0" indent="0">
              <a:buNone/>
            </a:pPr>
            <a:r>
              <a:rPr lang="en-US" dirty="0"/>
              <a:t>In considering what research questions…</a:t>
            </a:r>
          </a:p>
          <a:p>
            <a:r>
              <a:rPr lang="en-US" dirty="0"/>
              <a:t>to pursue, I have specific strategies that allow me to generate good questions.***</a:t>
            </a:r>
          </a:p>
          <a:p>
            <a:r>
              <a:rPr lang="en-US" dirty="0"/>
              <a:t>to investigate, I have specific strategies that allow me to prioritize which questions are the best to pursue</a:t>
            </a:r>
            <a:r>
              <a:rPr lang="en-US" dirty="0" smtClean="0"/>
              <a:t>.***</a:t>
            </a:r>
          </a:p>
          <a:p>
            <a:endParaRPr lang="en-US" dirty="0"/>
          </a:p>
          <a:p>
            <a:endParaRPr lang="en-US" dirty="0" smtClean="0"/>
          </a:p>
          <a:p>
            <a:pPr marL="0" indent="0">
              <a:buNone/>
            </a:pPr>
            <a:endParaRPr lang="en-US" sz="1400" dirty="0" smtClean="0"/>
          </a:p>
          <a:p>
            <a:pPr marL="0" indent="0">
              <a:buNone/>
            </a:pPr>
            <a:r>
              <a:rPr lang="en-US" sz="1400" dirty="0" smtClean="0"/>
              <a:t>***</a:t>
            </a:r>
            <a:r>
              <a:rPr lang="en-US" sz="1400" dirty="0"/>
              <a:t>p &lt; .001</a:t>
            </a:r>
          </a:p>
          <a:p>
            <a:pPr marL="0" indent="0">
              <a:buNone/>
            </a:pPr>
            <a:endParaRPr lang="en-US" dirty="0"/>
          </a:p>
        </p:txBody>
      </p:sp>
      <p:cxnSp>
        <p:nvCxnSpPr>
          <p:cNvPr id="4" name="Straight Connector 3"/>
          <p:cNvCxnSpPr/>
          <p:nvPr/>
        </p:nvCxnSpPr>
        <p:spPr>
          <a:xfrm>
            <a:off x="810477" y="1552073"/>
            <a:ext cx="10625278"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20413088"/>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a:t>In considering what research questions to pursue, I have specific strategies that allow me to generate good questions. </a:t>
            </a:r>
          </a:p>
        </p:txBody>
      </p:sp>
      <p:cxnSp>
        <p:nvCxnSpPr>
          <p:cNvPr id="4" name="Straight Connector 3"/>
          <p:cNvCxnSpPr/>
          <p:nvPr/>
        </p:nvCxnSpPr>
        <p:spPr>
          <a:xfrm>
            <a:off x="810477" y="1552073"/>
            <a:ext cx="10625278" cy="0"/>
          </a:xfrm>
          <a:prstGeom prst="line">
            <a:avLst/>
          </a:prstGeom>
        </p:spPr>
        <p:style>
          <a:lnRef idx="1">
            <a:schemeClr val="accent1"/>
          </a:lnRef>
          <a:fillRef idx="0">
            <a:schemeClr val="accent1"/>
          </a:fillRef>
          <a:effectRef idx="0">
            <a:schemeClr val="accent1"/>
          </a:effectRef>
          <a:fontRef idx="minor">
            <a:schemeClr val="tx1"/>
          </a:fontRef>
        </p:style>
      </p:cxnSp>
      <p:pic>
        <p:nvPicPr>
          <p:cNvPr id="6" name="Picture 5"/>
          <p:cNvPicPr/>
          <p:nvPr/>
        </p:nvPicPr>
        <p:blipFill>
          <a:blip r:embed="rId2">
            <a:extLst>
              <a:ext uri="{28A0092B-C50C-407E-A947-70E740481C1C}">
                <a14:useLocalDpi xmlns:a14="http://schemas.microsoft.com/office/drawing/2010/main" val="0"/>
              </a:ext>
            </a:extLst>
          </a:blip>
          <a:srcRect/>
          <a:stretch>
            <a:fillRect/>
          </a:stretch>
        </p:blipFill>
        <p:spPr bwMode="auto">
          <a:xfrm>
            <a:off x="3043604" y="1690689"/>
            <a:ext cx="6104792" cy="4145192"/>
          </a:xfrm>
          <a:prstGeom prst="rect">
            <a:avLst/>
          </a:prstGeom>
          <a:noFill/>
          <a:ln>
            <a:noFill/>
          </a:ln>
        </p:spPr>
      </p:pic>
    </p:spTree>
    <p:extLst>
      <p:ext uri="{BB962C8B-B14F-4D97-AF65-F5344CB8AC3E}">
        <p14:creationId xmlns:p14="http://schemas.microsoft.com/office/powerpoint/2010/main" val="223738647"/>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365125"/>
            <a:ext cx="10961077" cy="1325563"/>
          </a:xfrm>
        </p:spPr>
        <p:txBody>
          <a:bodyPr>
            <a:normAutofit/>
          </a:bodyPr>
          <a:lstStyle/>
          <a:p>
            <a:r>
              <a:rPr lang="en-US" dirty="0"/>
              <a:t>Beliefs about question formulation behavior</a:t>
            </a:r>
          </a:p>
        </p:txBody>
      </p:sp>
      <p:sp>
        <p:nvSpPr>
          <p:cNvPr id="3" name="Content Placeholder 2"/>
          <p:cNvSpPr>
            <a:spLocks noGrp="1"/>
          </p:cNvSpPr>
          <p:nvPr>
            <p:ph idx="1"/>
          </p:nvPr>
        </p:nvSpPr>
        <p:spPr>
          <a:xfrm>
            <a:off x="838200" y="1825625"/>
            <a:ext cx="10515600" cy="3986090"/>
          </a:xfrm>
        </p:spPr>
        <p:txBody>
          <a:bodyPr>
            <a:normAutofit lnSpcReduction="10000"/>
          </a:bodyPr>
          <a:lstStyle/>
          <a:p>
            <a:r>
              <a:rPr lang="en-US" dirty="0"/>
              <a:t>Once I have a set of questions before me, I believe that it is worthwhile to take the time to revise and improve them.***</a:t>
            </a:r>
          </a:p>
          <a:p>
            <a:r>
              <a:rPr lang="en-US" dirty="0"/>
              <a:t>I am able to efficiently formulate research questions</a:t>
            </a:r>
            <a:r>
              <a:rPr lang="en-US" dirty="0" smtClean="0"/>
              <a:t>.***</a:t>
            </a:r>
          </a:p>
          <a:p>
            <a:endParaRPr lang="en-US" dirty="0"/>
          </a:p>
          <a:p>
            <a:endParaRPr lang="en-US" dirty="0" smtClean="0"/>
          </a:p>
          <a:p>
            <a:endParaRPr lang="en-US" dirty="0"/>
          </a:p>
          <a:p>
            <a:pPr marL="0" indent="0">
              <a:buNone/>
            </a:pPr>
            <a:endParaRPr lang="en-US" sz="1400" dirty="0" smtClean="0"/>
          </a:p>
          <a:p>
            <a:pPr marL="0" indent="0">
              <a:buNone/>
            </a:pPr>
            <a:endParaRPr lang="en-US" sz="1400" dirty="0"/>
          </a:p>
          <a:p>
            <a:pPr marL="0" indent="0">
              <a:buNone/>
            </a:pPr>
            <a:endParaRPr lang="en-US" sz="1400" dirty="0" smtClean="0"/>
          </a:p>
          <a:p>
            <a:pPr marL="0" indent="0">
              <a:buNone/>
            </a:pPr>
            <a:r>
              <a:rPr lang="en-US" sz="1400" dirty="0" smtClean="0"/>
              <a:t>***</a:t>
            </a:r>
            <a:r>
              <a:rPr lang="en-US" sz="1400" dirty="0"/>
              <a:t>p &lt; .</a:t>
            </a:r>
            <a:r>
              <a:rPr lang="en-US" sz="1400" dirty="0" smtClean="0"/>
              <a:t>001</a:t>
            </a:r>
          </a:p>
          <a:p>
            <a:pPr marL="0" indent="0">
              <a:buNone/>
            </a:pPr>
            <a:endParaRPr lang="en-US" dirty="0"/>
          </a:p>
        </p:txBody>
      </p:sp>
      <p:cxnSp>
        <p:nvCxnSpPr>
          <p:cNvPr id="4" name="Straight Connector 3"/>
          <p:cNvCxnSpPr/>
          <p:nvPr/>
        </p:nvCxnSpPr>
        <p:spPr>
          <a:xfrm>
            <a:off x="810477" y="1552073"/>
            <a:ext cx="10625278"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7804851"/>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a:t>I am </a:t>
            </a:r>
            <a:r>
              <a:rPr lang="en-US" sz="2800" dirty="0" smtClean="0"/>
              <a:t>able to efficiently formulate research questions.</a:t>
            </a:r>
            <a:endParaRPr lang="en-US" sz="2800" dirty="0"/>
          </a:p>
        </p:txBody>
      </p:sp>
      <p:cxnSp>
        <p:nvCxnSpPr>
          <p:cNvPr id="4" name="Straight Connector 3"/>
          <p:cNvCxnSpPr/>
          <p:nvPr/>
        </p:nvCxnSpPr>
        <p:spPr>
          <a:xfrm>
            <a:off x="810477" y="1552073"/>
            <a:ext cx="10625278" cy="0"/>
          </a:xfrm>
          <a:prstGeom prst="line">
            <a:avLst/>
          </a:prstGeom>
        </p:spPr>
        <p:style>
          <a:lnRef idx="1">
            <a:schemeClr val="accent1"/>
          </a:lnRef>
          <a:fillRef idx="0">
            <a:schemeClr val="accent1"/>
          </a:fillRef>
          <a:effectRef idx="0">
            <a:schemeClr val="accent1"/>
          </a:effectRef>
          <a:fontRef idx="minor">
            <a:schemeClr val="tx1"/>
          </a:fontRef>
        </p:style>
      </p:cxnSp>
      <p:pic>
        <p:nvPicPr>
          <p:cNvPr id="6" name="Picture 5"/>
          <p:cNvPicPr/>
          <p:nvPr/>
        </p:nvPicPr>
        <p:blipFill>
          <a:blip r:embed="rId2">
            <a:extLst>
              <a:ext uri="{28A0092B-C50C-407E-A947-70E740481C1C}">
                <a14:useLocalDpi xmlns:a14="http://schemas.microsoft.com/office/drawing/2010/main" val="0"/>
              </a:ext>
            </a:extLst>
          </a:blip>
          <a:srcRect/>
          <a:stretch>
            <a:fillRect/>
          </a:stretch>
        </p:blipFill>
        <p:spPr bwMode="auto">
          <a:xfrm>
            <a:off x="3302977" y="1690688"/>
            <a:ext cx="5586046" cy="4147343"/>
          </a:xfrm>
          <a:prstGeom prst="rect">
            <a:avLst/>
          </a:prstGeom>
          <a:noFill/>
          <a:ln>
            <a:noFill/>
          </a:ln>
        </p:spPr>
      </p:pic>
    </p:spTree>
    <p:extLst>
      <p:ext uri="{BB962C8B-B14F-4D97-AF65-F5344CB8AC3E}">
        <p14:creationId xmlns:p14="http://schemas.microsoft.com/office/powerpoint/2010/main" val="3127333763"/>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Confidence in question formulation skills</a:t>
            </a:r>
          </a:p>
        </p:txBody>
      </p:sp>
      <p:sp>
        <p:nvSpPr>
          <p:cNvPr id="3" name="Content Placeholder 2"/>
          <p:cNvSpPr>
            <a:spLocks noGrp="1"/>
          </p:cNvSpPr>
          <p:nvPr>
            <p:ph idx="1"/>
          </p:nvPr>
        </p:nvSpPr>
        <p:spPr>
          <a:xfrm>
            <a:off x="838200" y="1825625"/>
            <a:ext cx="10515600" cy="3986090"/>
          </a:xfrm>
        </p:spPr>
        <p:txBody>
          <a:bodyPr>
            <a:normAutofit fontScale="92500"/>
          </a:bodyPr>
          <a:lstStyle/>
          <a:p>
            <a:r>
              <a:rPr lang="en-US" dirty="0"/>
              <a:t>I am confident in my ability to formulate quality research questions.***</a:t>
            </a:r>
          </a:p>
          <a:p>
            <a:r>
              <a:rPr lang="en-US" dirty="0"/>
              <a:t>In developing research questions, I believe that my skills are at a high level.***</a:t>
            </a:r>
          </a:p>
          <a:p>
            <a:r>
              <a:rPr lang="en-US" dirty="0"/>
              <a:t>It is easy to formulate quality research questions.***</a:t>
            </a:r>
          </a:p>
          <a:p>
            <a:endParaRPr lang="en-US" dirty="0"/>
          </a:p>
          <a:p>
            <a:pPr marL="0" indent="0">
              <a:buNone/>
            </a:pPr>
            <a:endParaRPr lang="en-US" sz="2000" dirty="0"/>
          </a:p>
          <a:p>
            <a:pPr marL="0" indent="0">
              <a:buNone/>
            </a:pPr>
            <a:endParaRPr lang="en-US" sz="2000" dirty="0"/>
          </a:p>
          <a:p>
            <a:pPr marL="0" indent="0">
              <a:buNone/>
            </a:pPr>
            <a:endParaRPr lang="en-US" sz="1800" dirty="0"/>
          </a:p>
          <a:p>
            <a:pPr marL="0" indent="0">
              <a:buNone/>
            </a:pPr>
            <a:endParaRPr lang="en-US" sz="1100" dirty="0"/>
          </a:p>
          <a:p>
            <a:pPr marL="0" indent="0">
              <a:buNone/>
            </a:pPr>
            <a:r>
              <a:rPr lang="en-US" sz="1100" dirty="0"/>
              <a:t>***p &lt; .001</a:t>
            </a:r>
          </a:p>
          <a:p>
            <a:pPr marL="0" indent="0">
              <a:buNone/>
            </a:pPr>
            <a:endParaRPr lang="en-US" dirty="0"/>
          </a:p>
        </p:txBody>
      </p:sp>
      <p:cxnSp>
        <p:nvCxnSpPr>
          <p:cNvPr id="4" name="Straight Connector 3"/>
          <p:cNvCxnSpPr/>
          <p:nvPr/>
        </p:nvCxnSpPr>
        <p:spPr>
          <a:xfrm>
            <a:off x="810477" y="1552073"/>
            <a:ext cx="10625278"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02956040"/>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829192" cy="1325563"/>
          </a:xfrm>
        </p:spPr>
        <p:txBody>
          <a:bodyPr>
            <a:normAutofit/>
          </a:bodyPr>
          <a:lstStyle/>
          <a:p>
            <a:r>
              <a:rPr lang="en-US" sz="2800" dirty="0"/>
              <a:t>I am confident in my ability to formulate quality research questions.</a:t>
            </a:r>
          </a:p>
        </p:txBody>
      </p:sp>
      <p:cxnSp>
        <p:nvCxnSpPr>
          <p:cNvPr id="4" name="Straight Connector 3"/>
          <p:cNvCxnSpPr/>
          <p:nvPr/>
        </p:nvCxnSpPr>
        <p:spPr>
          <a:xfrm>
            <a:off x="810477" y="1552073"/>
            <a:ext cx="10625278" cy="0"/>
          </a:xfrm>
          <a:prstGeom prst="line">
            <a:avLst/>
          </a:prstGeom>
        </p:spPr>
        <p:style>
          <a:lnRef idx="1">
            <a:schemeClr val="accent1"/>
          </a:lnRef>
          <a:fillRef idx="0">
            <a:schemeClr val="accent1"/>
          </a:fillRef>
          <a:effectRef idx="0">
            <a:schemeClr val="accent1"/>
          </a:effectRef>
          <a:fontRef idx="minor">
            <a:schemeClr val="tx1"/>
          </a:fontRef>
        </p:style>
      </p:cxnSp>
      <p:pic>
        <p:nvPicPr>
          <p:cNvPr id="5" name="Picture 4"/>
          <p:cNvPicPr/>
          <p:nvPr/>
        </p:nvPicPr>
        <p:blipFill>
          <a:blip r:embed="rId2">
            <a:extLst>
              <a:ext uri="{28A0092B-C50C-407E-A947-70E740481C1C}">
                <a14:useLocalDpi xmlns:a14="http://schemas.microsoft.com/office/drawing/2010/main" val="0"/>
              </a:ext>
            </a:extLst>
          </a:blip>
          <a:srcRect/>
          <a:stretch>
            <a:fillRect/>
          </a:stretch>
        </p:blipFill>
        <p:spPr bwMode="auto">
          <a:xfrm>
            <a:off x="3151316" y="1690688"/>
            <a:ext cx="5943600" cy="4127500"/>
          </a:xfrm>
          <a:prstGeom prst="rect">
            <a:avLst/>
          </a:prstGeom>
          <a:noFill/>
          <a:ln>
            <a:noFill/>
          </a:ln>
        </p:spPr>
      </p:pic>
    </p:spTree>
    <p:extLst>
      <p:ext uri="{BB962C8B-B14F-4D97-AF65-F5344CB8AC3E}">
        <p14:creationId xmlns:p14="http://schemas.microsoft.com/office/powerpoint/2010/main" val="2733747287"/>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What did you notice about </a:t>
            </a:r>
            <a:br>
              <a:rPr lang="en-US" dirty="0" smtClean="0"/>
            </a:br>
            <a:r>
              <a:rPr lang="en-US" dirty="0" smtClean="0"/>
              <a:t>the quality of your questions?</a:t>
            </a:r>
            <a:endParaRPr lang="en-US" dirty="0"/>
          </a:p>
        </p:txBody>
      </p:sp>
      <p:sp>
        <p:nvSpPr>
          <p:cNvPr id="3" name="Content Placeholder 2"/>
          <p:cNvSpPr>
            <a:spLocks noGrp="1"/>
          </p:cNvSpPr>
          <p:nvPr>
            <p:ph idx="1"/>
          </p:nvPr>
        </p:nvSpPr>
        <p:spPr>
          <a:xfrm>
            <a:off x="838200" y="1825625"/>
            <a:ext cx="10515600" cy="3986090"/>
          </a:xfrm>
        </p:spPr>
        <p:txBody>
          <a:bodyPr>
            <a:normAutofit fontScale="85000" lnSpcReduction="20000"/>
          </a:bodyPr>
          <a:lstStyle/>
          <a:p>
            <a:pPr marL="0" indent="0">
              <a:lnSpc>
                <a:spcPct val="110000"/>
              </a:lnSpc>
              <a:spcBef>
                <a:spcPts val="0"/>
              </a:spcBef>
              <a:buNone/>
            </a:pPr>
            <a:r>
              <a:rPr lang="en-US" dirty="0"/>
              <a:t>“Improved the quality, testability, and impact.”</a:t>
            </a:r>
          </a:p>
          <a:p>
            <a:pPr marL="0" indent="0">
              <a:lnSpc>
                <a:spcPct val="110000"/>
              </a:lnSpc>
              <a:spcBef>
                <a:spcPts val="0"/>
              </a:spcBef>
              <a:buNone/>
            </a:pPr>
            <a:endParaRPr lang="en-US" dirty="0"/>
          </a:p>
          <a:p>
            <a:pPr marL="0" indent="0">
              <a:lnSpc>
                <a:spcPct val="110000"/>
              </a:lnSpc>
              <a:spcBef>
                <a:spcPts val="0"/>
              </a:spcBef>
              <a:buNone/>
            </a:pPr>
            <a:r>
              <a:rPr lang="en-US" dirty="0"/>
              <a:t>“Improved the quality and the quantity [of my questions.]”</a:t>
            </a:r>
          </a:p>
          <a:p>
            <a:pPr marL="0" indent="0">
              <a:lnSpc>
                <a:spcPct val="110000"/>
              </a:lnSpc>
              <a:spcBef>
                <a:spcPts val="0"/>
              </a:spcBef>
              <a:buNone/>
            </a:pPr>
            <a:endParaRPr lang="en-US" dirty="0"/>
          </a:p>
          <a:p>
            <a:pPr marL="0" indent="0">
              <a:lnSpc>
                <a:spcPct val="110000"/>
              </a:lnSpc>
              <a:spcBef>
                <a:spcPts val="0"/>
              </a:spcBef>
              <a:buNone/>
            </a:pPr>
            <a:r>
              <a:rPr lang="en-US" dirty="0"/>
              <a:t>“It made them more specific and allowed me to pick the best from among several similar questions.”</a:t>
            </a:r>
          </a:p>
          <a:p>
            <a:pPr marL="0" indent="0">
              <a:lnSpc>
                <a:spcPct val="110000"/>
              </a:lnSpc>
              <a:spcBef>
                <a:spcPts val="0"/>
              </a:spcBef>
              <a:buNone/>
            </a:pPr>
            <a:endParaRPr lang="en-US" dirty="0"/>
          </a:p>
          <a:p>
            <a:pPr marL="0" indent="0">
              <a:lnSpc>
                <a:spcPct val="110000"/>
              </a:lnSpc>
              <a:spcBef>
                <a:spcPts val="0"/>
              </a:spcBef>
              <a:buNone/>
            </a:pPr>
            <a:r>
              <a:rPr lang="en-US" dirty="0"/>
              <a:t>“Reworking my questions made my questions better and more complex.”</a:t>
            </a:r>
          </a:p>
          <a:p>
            <a:pPr marL="0" indent="0">
              <a:lnSpc>
                <a:spcPct val="110000"/>
              </a:lnSpc>
              <a:spcBef>
                <a:spcPts val="0"/>
              </a:spcBef>
              <a:buNone/>
            </a:pPr>
            <a:endParaRPr lang="en-US" dirty="0"/>
          </a:p>
          <a:p>
            <a:pPr marL="0" indent="0">
              <a:lnSpc>
                <a:spcPct val="110000"/>
              </a:lnSpc>
              <a:spcBef>
                <a:spcPts val="0"/>
              </a:spcBef>
              <a:buNone/>
            </a:pPr>
            <a:r>
              <a:rPr lang="en-US" dirty="0"/>
              <a:t>“Improved the quality of the question but more importantly led to new questions.”</a:t>
            </a:r>
          </a:p>
          <a:p>
            <a:pPr marL="0" indent="0">
              <a:buNone/>
            </a:pPr>
            <a:endParaRPr lang="en-US" dirty="0"/>
          </a:p>
        </p:txBody>
      </p:sp>
      <p:cxnSp>
        <p:nvCxnSpPr>
          <p:cNvPr id="4" name="Straight Connector 3"/>
          <p:cNvCxnSpPr/>
          <p:nvPr/>
        </p:nvCxnSpPr>
        <p:spPr>
          <a:xfrm>
            <a:off x="810477" y="1552073"/>
            <a:ext cx="10625278"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91758626"/>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960563"/>
            <a:ext cx="10515600" cy="4737100"/>
          </a:xfrm>
        </p:spPr>
        <p:txBody>
          <a:bodyPr/>
          <a:lstStyle/>
          <a:p>
            <a:r>
              <a:rPr lang="en-US" altLang="en-US" sz="2600" dirty="0" smtClean="0"/>
              <a:t>94.8</a:t>
            </a:r>
            <a:r>
              <a:rPr lang="en-US" altLang="en-US" sz="2600" dirty="0"/>
              <a:t>% of doctoral students believe the QFT for research helped them generate quality research questions. (n = 77)</a:t>
            </a:r>
          </a:p>
          <a:p>
            <a:pPr marL="0" indent="0">
              <a:buNone/>
            </a:pPr>
            <a:endParaRPr lang="en-US" altLang="en-US" sz="2600" dirty="0"/>
          </a:p>
          <a:p>
            <a:r>
              <a:rPr lang="en-US" altLang="en-US" sz="2600" dirty="0" smtClean="0"/>
              <a:t>96.1</a:t>
            </a:r>
            <a:r>
              <a:rPr lang="en-US" altLang="en-US" sz="2600" dirty="0"/>
              <a:t>% of doctoral students reported that they plan to use this process in the future. (n = 77)</a:t>
            </a:r>
          </a:p>
          <a:p>
            <a:pPr marL="0" indent="0">
              <a:buNone/>
            </a:pPr>
            <a:endParaRPr lang="en-US" altLang="en-US" sz="2600" b="1" dirty="0"/>
          </a:p>
        </p:txBody>
      </p:sp>
      <p:sp>
        <p:nvSpPr>
          <p:cNvPr id="2" name="Title 1"/>
          <p:cNvSpPr>
            <a:spLocks noGrp="1"/>
          </p:cNvSpPr>
          <p:nvPr>
            <p:ph type="title"/>
          </p:nvPr>
        </p:nvSpPr>
        <p:spPr/>
        <p:txBody>
          <a:bodyPr/>
          <a:lstStyle/>
          <a:p>
            <a:r>
              <a:rPr lang="en-US" altLang="en-US" dirty="0" smtClean="0"/>
              <a:t>Other Results</a:t>
            </a:r>
            <a:endParaRPr lang="en-US" dirty="0"/>
          </a:p>
        </p:txBody>
      </p:sp>
    </p:spTree>
    <p:extLst>
      <p:ext uri="{BB962C8B-B14F-4D97-AF65-F5344CB8AC3E}">
        <p14:creationId xmlns:p14="http://schemas.microsoft.com/office/powerpoint/2010/main" val="66512515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half" idx="2"/>
          </p:nvPr>
        </p:nvSpPr>
        <p:spPr>
          <a:xfrm>
            <a:off x="642257" y="2127738"/>
            <a:ext cx="10713131" cy="1754451"/>
          </a:xfrm>
        </p:spPr>
        <p:txBody>
          <a:bodyPr>
            <a:normAutofit/>
          </a:bodyPr>
          <a:lstStyle/>
          <a:p>
            <a:r>
              <a:rPr lang="en-US" sz="3200" dirty="0" smtClean="0"/>
              <a:t>“There is no learning without having to pose a question.”</a:t>
            </a:r>
            <a:endParaRPr lang="en-US" sz="3200" dirty="0"/>
          </a:p>
        </p:txBody>
      </p:sp>
      <p:sp>
        <p:nvSpPr>
          <p:cNvPr id="6" name="Text Placeholder 5"/>
          <p:cNvSpPr>
            <a:spLocks noGrp="1"/>
          </p:cNvSpPr>
          <p:nvPr>
            <p:ph type="body" sz="half" idx="10"/>
          </p:nvPr>
        </p:nvSpPr>
        <p:spPr>
          <a:xfrm>
            <a:off x="5081954" y="4070685"/>
            <a:ext cx="6273435" cy="2578768"/>
          </a:xfrm>
        </p:spPr>
        <p:txBody>
          <a:bodyPr/>
          <a:lstStyle/>
          <a:p>
            <a:pPr algn="l"/>
            <a:r>
              <a:rPr lang="en-US" b="1" dirty="0" smtClean="0"/>
              <a:t>– Richard Feynman</a:t>
            </a:r>
          </a:p>
          <a:p>
            <a:pPr algn="l"/>
            <a:r>
              <a:rPr lang="en-US" sz="1800" dirty="0" smtClean="0"/>
              <a:t>Nobel Laureate, Physicist</a:t>
            </a:r>
            <a:endParaRPr lang="en-US" sz="1800" dirty="0"/>
          </a:p>
        </p:txBody>
      </p:sp>
    </p:spTree>
    <p:extLst>
      <p:ext uri="{BB962C8B-B14F-4D97-AF65-F5344CB8AC3E}">
        <p14:creationId xmlns:p14="http://schemas.microsoft.com/office/powerpoint/2010/main" val="107175323"/>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850" y="4799086"/>
            <a:ext cx="10515600" cy="953001"/>
          </a:xfrm>
        </p:spPr>
        <p:txBody>
          <a:bodyPr>
            <a:noAutofit/>
          </a:bodyPr>
          <a:lstStyle/>
          <a:p>
            <a:r>
              <a:rPr lang="en-US" sz="4800" dirty="0" smtClean="0"/>
              <a:t>Reflection &amp; Q&amp;A</a:t>
            </a:r>
            <a:endParaRPr lang="en-US" sz="4800" dirty="0"/>
          </a:p>
        </p:txBody>
      </p:sp>
      <p:sp>
        <p:nvSpPr>
          <p:cNvPr id="7" name="Rectangle 6"/>
          <p:cNvSpPr/>
          <p:nvPr/>
        </p:nvSpPr>
        <p:spPr>
          <a:xfrm>
            <a:off x="9069917" y="228600"/>
            <a:ext cx="2743200" cy="2039112"/>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Rockwell"/>
              <a:ea typeface="+mn-ea"/>
              <a:cs typeface="+mn-cs"/>
            </a:endParaRPr>
          </a:p>
        </p:txBody>
      </p:sp>
      <p:sp>
        <p:nvSpPr>
          <p:cNvPr id="8" name="Rectangle 7"/>
          <p:cNvSpPr/>
          <p:nvPr/>
        </p:nvSpPr>
        <p:spPr>
          <a:xfrm>
            <a:off x="9069917" y="2377440"/>
            <a:ext cx="2743200" cy="20391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Rockwell"/>
              <a:ea typeface="+mn-ea"/>
              <a:cs typeface="+mn-cs"/>
            </a:endParaRPr>
          </a:p>
        </p:txBody>
      </p:sp>
    </p:spTree>
    <p:extLst>
      <p:ext uri="{BB962C8B-B14F-4D97-AF65-F5344CB8AC3E}">
        <p14:creationId xmlns:p14="http://schemas.microsoft.com/office/powerpoint/2010/main" val="3771052093"/>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9" name="Content Placeholder 2"/>
          <p:cNvSpPr>
            <a:spLocks noGrp="1"/>
          </p:cNvSpPr>
          <p:nvPr>
            <p:ph idx="1"/>
          </p:nvPr>
        </p:nvSpPr>
        <p:spPr>
          <a:xfrm>
            <a:off x="791308" y="2020456"/>
            <a:ext cx="10612315" cy="5049405"/>
          </a:xfrm>
        </p:spPr>
        <p:txBody>
          <a:bodyPr>
            <a:normAutofit/>
          </a:bodyPr>
          <a:lstStyle/>
          <a:p>
            <a:pPr marL="0" indent="0">
              <a:spcBef>
                <a:spcPts val="0"/>
              </a:spcBef>
              <a:buNone/>
            </a:pPr>
            <a:r>
              <a:rPr lang="en-US" altLang="en-US" sz="2400" dirty="0" smtClean="0"/>
              <a:t>1. I have specific strategies to teach students how to ask their own questions.</a:t>
            </a:r>
          </a:p>
          <a:p>
            <a:pPr marL="0" indent="0">
              <a:spcBef>
                <a:spcPts val="0"/>
              </a:spcBef>
              <a:buNone/>
            </a:pPr>
            <a:endParaRPr lang="en-US" altLang="en-US" sz="2400" dirty="0" smtClean="0"/>
          </a:p>
          <a:p>
            <a:pPr marL="0" indent="0">
              <a:spcBef>
                <a:spcPts val="0"/>
              </a:spcBef>
              <a:buNone/>
            </a:pPr>
            <a:r>
              <a:rPr lang="en-US" altLang="en-US" sz="2400" dirty="0" smtClean="0"/>
              <a:t>2. I have a clear sense of how to integrate question formulation strategies into my work with students.</a:t>
            </a:r>
          </a:p>
          <a:p>
            <a:pPr marL="0" indent="0">
              <a:spcBef>
                <a:spcPts val="0"/>
              </a:spcBef>
              <a:buNone/>
            </a:pPr>
            <a:endParaRPr lang="en-US" altLang="en-US" sz="2400" dirty="0" smtClean="0"/>
          </a:p>
          <a:p>
            <a:pPr marL="0" indent="0">
              <a:spcBef>
                <a:spcPts val="0"/>
              </a:spcBef>
              <a:buNone/>
            </a:pPr>
            <a:r>
              <a:rPr lang="en-US" altLang="en-US" sz="2400" dirty="0" smtClean="0"/>
              <a:t>1 Strongly Disagree</a:t>
            </a:r>
          </a:p>
          <a:p>
            <a:pPr marL="0" indent="0">
              <a:spcBef>
                <a:spcPts val="0"/>
              </a:spcBef>
              <a:buNone/>
            </a:pPr>
            <a:r>
              <a:rPr lang="en-US" altLang="en-US" sz="2400" dirty="0" smtClean="0"/>
              <a:t>2 Disagree</a:t>
            </a:r>
          </a:p>
          <a:p>
            <a:pPr marL="0" indent="0">
              <a:spcBef>
                <a:spcPts val="0"/>
              </a:spcBef>
              <a:buNone/>
            </a:pPr>
            <a:r>
              <a:rPr lang="en-US" altLang="en-US" sz="2400" dirty="0" smtClean="0"/>
              <a:t>3 Somewhat Disagree</a:t>
            </a:r>
          </a:p>
          <a:p>
            <a:pPr marL="0" indent="0">
              <a:spcBef>
                <a:spcPts val="0"/>
              </a:spcBef>
              <a:buNone/>
            </a:pPr>
            <a:r>
              <a:rPr lang="en-US" altLang="en-US" sz="2400" dirty="0" smtClean="0"/>
              <a:t>4 Somewhat Agree</a:t>
            </a:r>
          </a:p>
          <a:p>
            <a:pPr marL="0" indent="0">
              <a:spcBef>
                <a:spcPts val="0"/>
              </a:spcBef>
              <a:buNone/>
            </a:pPr>
            <a:r>
              <a:rPr lang="en-US" altLang="en-US" sz="2400" dirty="0" smtClean="0"/>
              <a:t>5 Agree</a:t>
            </a:r>
          </a:p>
          <a:p>
            <a:pPr marL="0" indent="0">
              <a:spcBef>
                <a:spcPts val="0"/>
              </a:spcBef>
              <a:buNone/>
            </a:pPr>
            <a:r>
              <a:rPr lang="en-US" altLang="en-US" sz="2400" dirty="0" smtClean="0"/>
              <a:t>6 Strongly Agree</a:t>
            </a:r>
          </a:p>
          <a:p>
            <a:pPr marL="0" indent="0">
              <a:spcBef>
                <a:spcPts val="0"/>
              </a:spcBef>
              <a:buNone/>
            </a:pPr>
            <a:endParaRPr lang="en-US" altLang="en-US" sz="2400" dirty="0"/>
          </a:p>
        </p:txBody>
      </p:sp>
      <p:sp>
        <p:nvSpPr>
          <p:cNvPr id="2" name="Title 1"/>
          <p:cNvSpPr>
            <a:spLocks noGrp="1"/>
          </p:cNvSpPr>
          <p:nvPr>
            <p:ph type="title"/>
          </p:nvPr>
        </p:nvSpPr>
        <p:spPr/>
        <p:txBody>
          <a:bodyPr/>
          <a:lstStyle/>
          <a:p>
            <a:r>
              <a:rPr lang="en-US" dirty="0" smtClean="0"/>
              <a:t>Quick Reflection Questions</a:t>
            </a:r>
            <a:endParaRPr lang="en-US" dirty="0"/>
          </a:p>
        </p:txBody>
      </p:sp>
    </p:spTree>
    <p:extLst>
      <p:ext uri="{BB962C8B-B14F-4D97-AF65-F5344CB8AC3E}">
        <p14:creationId xmlns:p14="http://schemas.microsoft.com/office/powerpoint/2010/main" val="571416254"/>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t>Closing Reflections</a:t>
            </a:r>
          </a:p>
        </p:txBody>
      </p:sp>
      <p:sp>
        <p:nvSpPr>
          <p:cNvPr id="4" name="Content Placeholder 3"/>
          <p:cNvSpPr>
            <a:spLocks noGrp="1"/>
          </p:cNvSpPr>
          <p:nvPr>
            <p:ph idx="1"/>
          </p:nvPr>
        </p:nvSpPr>
        <p:spPr>
          <a:xfrm>
            <a:off x="838200" y="2637692"/>
            <a:ext cx="8740587" cy="3107472"/>
          </a:xfrm>
        </p:spPr>
        <p:txBody>
          <a:bodyPr>
            <a:noAutofit/>
          </a:bodyPr>
          <a:lstStyle/>
          <a:p>
            <a:pPr marL="0" indent="0" fontAlgn="base">
              <a:buNone/>
            </a:pPr>
            <a:endParaRPr lang="en-US" dirty="0"/>
          </a:p>
        </p:txBody>
      </p:sp>
    </p:spTree>
    <p:extLst>
      <p:ext uri="{BB962C8B-B14F-4D97-AF65-F5344CB8AC3E}">
        <p14:creationId xmlns:p14="http://schemas.microsoft.com/office/powerpoint/2010/main" val="1426025053"/>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890346"/>
            <a:ext cx="4384431" cy="3750909"/>
          </a:xfrm>
        </p:spPr>
        <p:txBody>
          <a:bodyPr>
            <a:noAutofit/>
          </a:bodyPr>
          <a:lstStyle/>
          <a:p>
            <a:pPr marL="0" indent="0">
              <a:spcBef>
                <a:spcPts val="0"/>
              </a:spcBef>
              <a:buNone/>
              <a:defRPr/>
            </a:pPr>
            <a:r>
              <a:rPr lang="en-US" altLang="en-US" sz="2400" dirty="0" smtClean="0"/>
              <a:t>Visit to find resources from today’s experience:</a:t>
            </a:r>
            <a:endParaRPr lang="en-US" altLang="en-US" sz="2400" dirty="0"/>
          </a:p>
          <a:p>
            <a:pPr marL="0" indent="0">
              <a:spcBef>
                <a:spcPts val="0"/>
              </a:spcBef>
              <a:buNone/>
              <a:defRPr/>
            </a:pPr>
            <a:endParaRPr lang="en-US" sz="2400" dirty="0" smtClean="0"/>
          </a:p>
          <a:p>
            <a:pPr marL="0" indent="0">
              <a:spcBef>
                <a:spcPts val="0"/>
              </a:spcBef>
              <a:buNone/>
              <a:defRPr/>
            </a:pPr>
            <a:r>
              <a:rPr lang="en-US" altLang="en-US" sz="2400" dirty="0" smtClean="0"/>
              <a:t>rightquestion.org/events</a:t>
            </a:r>
          </a:p>
          <a:p>
            <a:pPr marL="0" indent="0">
              <a:spcBef>
                <a:spcPts val="0"/>
              </a:spcBef>
              <a:buNone/>
              <a:defRPr/>
            </a:pPr>
            <a:endParaRPr lang="en-US" altLang="en-US" sz="2400" dirty="0"/>
          </a:p>
          <a:p>
            <a:pPr marL="0" indent="0">
              <a:spcBef>
                <a:spcPts val="0"/>
              </a:spcBef>
              <a:buNone/>
              <a:defRPr/>
            </a:pPr>
            <a:r>
              <a:rPr lang="en-US" altLang="en-US" sz="2400" dirty="0" smtClean="0"/>
              <a:t>You can also find</a:t>
            </a:r>
          </a:p>
          <a:p>
            <a:pPr>
              <a:spcBef>
                <a:spcPts val="0"/>
              </a:spcBef>
              <a:defRPr/>
            </a:pPr>
            <a:r>
              <a:rPr lang="en-US" altLang="en-US" sz="2400" dirty="0" smtClean="0"/>
              <a:t>Easy-to-use templates and downloadable resources</a:t>
            </a:r>
          </a:p>
          <a:p>
            <a:pPr>
              <a:spcBef>
                <a:spcPts val="0"/>
              </a:spcBef>
              <a:defRPr/>
            </a:pPr>
            <a:r>
              <a:rPr lang="en-US" altLang="en-US" sz="2400" dirty="0" smtClean="0"/>
              <a:t>Classroom examples, articles, and blogs</a:t>
            </a:r>
          </a:p>
          <a:p>
            <a:pPr>
              <a:spcBef>
                <a:spcPts val="0"/>
              </a:spcBef>
              <a:defRPr/>
            </a:pPr>
            <a:r>
              <a:rPr lang="en-US" altLang="en-US" sz="2400" dirty="0" smtClean="0"/>
              <a:t>Instructional videos</a:t>
            </a:r>
          </a:p>
          <a:p>
            <a:pPr>
              <a:spcBef>
                <a:spcPts val="0"/>
              </a:spcBef>
              <a:defRPr/>
            </a:pPr>
            <a:endParaRPr lang="en-US" altLang="en-US" sz="2400" dirty="0"/>
          </a:p>
          <a:p>
            <a:pPr marL="0" indent="0">
              <a:spcBef>
                <a:spcPts val="0"/>
              </a:spcBef>
              <a:buNone/>
              <a:defRPr/>
            </a:pPr>
            <a:endParaRPr lang="en-US" altLang="en-US" sz="2400" dirty="0"/>
          </a:p>
          <a:p>
            <a:pPr marL="0" indent="0">
              <a:spcBef>
                <a:spcPts val="0"/>
              </a:spcBef>
              <a:buNone/>
              <a:defRPr/>
            </a:pPr>
            <a:endParaRPr lang="en-US" sz="2400" dirty="0"/>
          </a:p>
        </p:txBody>
      </p:sp>
      <p:sp>
        <p:nvSpPr>
          <p:cNvPr id="4" name="Title 3"/>
          <p:cNvSpPr>
            <a:spLocks noGrp="1"/>
          </p:cNvSpPr>
          <p:nvPr>
            <p:ph type="title"/>
          </p:nvPr>
        </p:nvSpPr>
        <p:spPr/>
        <p:txBody>
          <a:bodyPr/>
          <a:lstStyle/>
          <a:p>
            <a:r>
              <a:rPr lang="en-US" dirty="0" smtClean="0"/>
              <a:t>Access Free Resources</a:t>
            </a:r>
            <a:endParaRPr lang="en-US" dirty="0"/>
          </a:p>
        </p:txBody>
      </p:sp>
      <p:pic>
        <p:nvPicPr>
          <p:cNvPr id="5" name="Picture 11"/>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7761165" y="1968661"/>
            <a:ext cx="2044700" cy="48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ontent Placeholder 2"/>
          <p:cNvSpPr txBox="1">
            <a:spLocks/>
          </p:cNvSpPr>
          <p:nvPr/>
        </p:nvSpPr>
        <p:spPr bwMode="auto">
          <a:xfrm>
            <a:off x="5785338" y="2730822"/>
            <a:ext cx="5996354" cy="26275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28600" indent="-228600" algn="l" rtl="0" eaLnBrk="0" fontAlgn="base" hangingPunct="0">
              <a:spcBef>
                <a:spcPts val="2000"/>
              </a:spcBef>
              <a:spcAft>
                <a:spcPct val="0"/>
              </a:spcAft>
              <a:buClr>
                <a:schemeClr val="accent1"/>
              </a:buClr>
              <a:buSzPct val="75000"/>
              <a:buFont typeface="Wingdings" panose="05000000000000000000" pitchFamily="2" charset="2"/>
              <a:buChar char="n"/>
              <a:defRPr sz="2000" kern="1200">
                <a:solidFill>
                  <a:srgbClr val="595959"/>
                </a:solidFill>
                <a:latin typeface="+mn-lt"/>
                <a:ea typeface="MS PGothic" panose="020B0600070205080204" pitchFamily="34" charset="-128"/>
                <a:cs typeface="MS PGothic" charset="0"/>
              </a:defRPr>
            </a:lvl1pPr>
            <a:lvl2pPr marL="457200" indent="-228600" algn="l" rtl="0" eaLnBrk="0" fontAlgn="base" hangingPunct="0">
              <a:spcBef>
                <a:spcPts val="600"/>
              </a:spcBef>
              <a:spcAft>
                <a:spcPct val="0"/>
              </a:spcAft>
              <a:buClr>
                <a:srgbClr val="A1C4E3"/>
              </a:buClr>
              <a:buSzPct val="75000"/>
              <a:buFont typeface="Wingdings" panose="05000000000000000000" pitchFamily="2" charset="2"/>
              <a:buChar char="n"/>
              <a:defRPr sz="2800" kern="1200">
                <a:solidFill>
                  <a:srgbClr val="595959"/>
                </a:solidFill>
                <a:latin typeface="+mn-lt"/>
                <a:ea typeface="MS PGothic" panose="020B0600070205080204" pitchFamily="34" charset="-128"/>
                <a:cs typeface="MS PGothic" charset="0"/>
              </a:defRPr>
            </a:lvl2pPr>
            <a:lvl3pPr marL="685800" indent="-228600" algn="l" rtl="0" eaLnBrk="0" fontAlgn="base" hangingPunct="0">
              <a:spcBef>
                <a:spcPts val="600"/>
              </a:spcBef>
              <a:spcAft>
                <a:spcPct val="0"/>
              </a:spcAft>
              <a:buClr>
                <a:schemeClr val="accent1"/>
              </a:buClr>
              <a:buSzPct val="75000"/>
              <a:buFont typeface="Wingdings" panose="05000000000000000000" pitchFamily="2" charset="2"/>
              <a:buChar char="n"/>
              <a:defRPr sz="2400" kern="1200">
                <a:solidFill>
                  <a:srgbClr val="595959"/>
                </a:solidFill>
                <a:latin typeface="+mn-lt"/>
                <a:ea typeface="MS PGothic" panose="020B0600070205080204" pitchFamily="34" charset="-128"/>
                <a:cs typeface="MS PGothic" charset="0"/>
              </a:defRPr>
            </a:lvl3pPr>
            <a:lvl4pPr marL="914400" indent="-228600" algn="l" rtl="0" eaLnBrk="0" fontAlgn="base" hangingPunct="0">
              <a:spcBef>
                <a:spcPts val="600"/>
              </a:spcBef>
              <a:spcAft>
                <a:spcPct val="0"/>
              </a:spcAft>
              <a:buClr>
                <a:srgbClr val="A1C4E3"/>
              </a:buClr>
              <a:buSzPct val="75000"/>
              <a:buFont typeface="Wingdings" panose="05000000000000000000" pitchFamily="2" charset="2"/>
              <a:buChar char="n"/>
              <a:defRPr sz="2000" kern="1200">
                <a:solidFill>
                  <a:srgbClr val="595959"/>
                </a:solidFill>
                <a:latin typeface="+mn-lt"/>
                <a:ea typeface="MS PGothic" panose="020B0600070205080204" pitchFamily="34" charset="-128"/>
                <a:cs typeface="MS PGothic" charset="0"/>
              </a:defRPr>
            </a:lvl4pPr>
            <a:lvl5pPr marL="1143000" indent="-228600" algn="l" rtl="0" eaLnBrk="0" fontAlgn="base" hangingPunct="0">
              <a:spcBef>
                <a:spcPts val="600"/>
              </a:spcBef>
              <a:spcAft>
                <a:spcPct val="0"/>
              </a:spcAft>
              <a:buClr>
                <a:schemeClr val="accent1"/>
              </a:buClr>
              <a:buSzPct val="75000"/>
              <a:buFont typeface="Wingdings" panose="05000000000000000000" pitchFamily="2" charset="2"/>
              <a:buChar char="n"/>
              <a:defRPr sz="2000" kern="1200">
                <a:solidFill>
                  <a:srgbClr val="595959"/>
                </a:solidFill>
                <a:latin typeface="+mn-lt"/>
                <a:ea typeface="MS PGothic" panose="020B0600070205080204" pitchFamily="34" charset="-128"/>
                <a:cs typeface="MS PGothic" charset="0"/>
              </a:defRPr>
            </a:lvl5pPr>
            <a:lvl6pPr marL="1377950"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dirty="0" smtClean="0">
                <a:solidFill>
                  <a:schemeClr val="tx1">
                    <a:lumMod val="65000"/>
                    <a:lumOff val="35000"/>
                  </a:schemeClr>
                </a:solidFill>
                <a:latin typeface="+mn-lt"/>
                <a:ea typeface="+mn-ea"/>
                <a:cs typeface="+mn-cs"/>
              </a:defRPr>
            </a:lvl6pPr>
            <a:lvl7pPr marL="1603375" indent="-228600" algn="l" defTabSz="914400" rtl="0" eaLnBrk="1" latinLnBrk="0" hangingPunct="1">
              <a:spcBef>
                <a:spcPct val="20000"/>
              </a:spcBef>
              <a:buClr>
                <a:schemeClr val="accent1"/>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7pPr>
            <a:lvl8pPr marL="1830388"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8pPr>
            <a:lvl9pPr marL="2057400" indent="-228600" algn="l" defTabSz="914400" rtl="0" eaLnBrk="1" latinLnBrk="0" hangingPunct="1">
              <a:spcBef>
                <a:spcPct val="20000"/>
              </a:spcBef>
              <a:buClr>
                <a:schemeClr val="accent1"/>
              </a:buClr>
              <a:buSzPct val="75000"/>
              <a:buFont typeface="Wingdings" pitchFamily="2" charset="2"/>
              <a:buChar char=""/>
              <a:defRPr lang="en-US" sz="1800" kern="1200" baseline="0" dirty="0">
                <a:solidFill>
                  <a:schemeClr val="tx1">
                    <a:lumMod val="65000"/>
                    <a:lumOff val="35000"/>
                  </a:schemeClr>
                </a:solidFill>
                <a:latin typeface="+mn-lt"/>
                <a:ea typeface="+mn-ea"/>
                <a:cs typeface="+mn-cs"/>
              </a:defRPr>
            </a:lvl9pPr>
          </a:lstStyle>
          <a:p>
            <a:pPr marL="0" marR="0" lvl="0" indent="0" algn="l" defTabSz="457200" rtl="0" eaLnBrk="0" fontAlgn="base" latinLnBrk="0" hangingPunct="0">
              <a:lnSpc>
                <a:spcPct val="100000"/>
              </a:lnSpc>
              <a:spcBef>
                <a:spcPts val="2000"/>
              </a:spcBef>
              <a:spcAft>
                <a:spcPct val="0"/>
              </a:spcAft>
              <a:buClr>
                <a:srgbClr val="629DD1"/>
              </a:buClr>
              <a:buSzPct val="75000"/>
              <a:buFont typeface="Wingdings" panose="05000000000000000000" pitchFamily="2" charset="2"/>
              <a:buNone/>
              <a:tabLst/>
              <a:defRPr/>
            </a:pPr>
            <a:r>
              <a:rPr kumimoji="0" lang="en-US" altLang="en-US" sz="2400" b="0" i="0" u="none" strike="noStrike" kern="1200" cap="none" spc="0" normalizeH="0" baseline="0" noProof="0" dirty="0" smtClean="0">
                <a:ln>
                  <a:noFill/>
                </a:ln>
                <a:solidFill>
                  <a:prstClr val="black"/>
                </a:solidFill>
                <a:effectLst/>
                <a:uLnTx/>
                <a:uFillTx/>
                <a:latin typeface="DIN Next Rounded LT Pro" panose="020F0503020203050203" pitchFamily="34" charset="0"/>
              </a:rPr>
              <a:t>We offer</a:t>
            </a:r>
            <a:r>
              <a:rPr kumimoji="0" lang="en-US" altLang="en-US" sz="2400" b="0" i="0" u="none" strike="noStrike" kern="1200" cap="none" spc="0" normalizeH="0" noProof="0" dirty="0" smtClean="0">
                <a:ln>
                  <a:noFill/>
                </a:ln>
                <a:solidFill>
                  <a:prstClr val="black"/>
                </a:solidFill>
                <a:effectLst/>
                <a:uLnTx/>
                <a:uFillTx/>
                <a:latin typeface="DIN Next Rounded LT Pro" panose="020F0503020203050203" pitchFamily="34" charset="0"/>
              </a:rPr>
              <a:t> </a:t>
            </a:r>
            <a:r>
              <a:rPr kumimoji="0" lang="en-US" altLang="en-US" sz="2400" b="0" i="0" u="none" strike="noStrike" kern="1200" cap="none" spc="0" normalizeH="0" baseline="0" noProof="0" dirty="0" smtClean="0">
                <a:ln>
                  <a:noFill/>
                </a:ln>
                <a:solidFill>
                  <a:prstClr val="black"/>
                </a:solidFill>
                <a:effectLst/>
                <a:uLnTx/>
                <a:uFillTx/>
                <a:latin typeface="DIN Next Rounded LT Pro" panose="020F0503020203050203" pitchFamily="34" charset="0"/>
              </a:rPr>
              <a:t>materials </a:t>
            </a:r>
            <a:r>
              <a:rPr kumimoji="0" lang="en-US" altLang="en-US" sz="2400" b="0" i="0" u="none" strike="noStrike" kern="1200" cap="none" spc="0" normalizeH="0" baseline="0" noProof="0" dirty="0">
                <a:ln>
                  <a:noFill/>
                </a:ln>
                <a:solidFill>
                  <a:prstClr val="black"/>
                </a:solidFill>
                <a:effectLst/>
                <a:uLnTx/>
                <a:uFillTx/>
                <a:latin typeface="DIN Next Rounded LT Pro" panose="020F0503020203050203" pitchFamily="34" charset="0"/>
              </a:rPr>
              <a:t>through a Creative Commons License and we encourage you to make use of and/or share </a:t>
            </a:r>
            <a:r>
              <a:rPr kumimoji="0" lang="en-US" altLang="en-US" sz="2400" b="0" i="0" u="none" strike="noStrike" kern="1200" cap="none" spc="0" normalizeH="0" baseline="0" noProof="0" dirty="0" smtClean="0">
                <a:ln>
                  <a:noFill/>
                </a:ln>
                <a:solidFill>
                  <a:prstClr val="black"/>
                </a:solidFill>
                <a:effectLst/>
                <a:uLnTx/>
                <a:uFillTx/>
                <a:latin typeface="DIN Next Rounded LT Pro" panose="020F0503020203050203" pitchFamily="34" charset="0"/>
              </a:rPr>
              <a:t>all resources.</a:t>
            </a:r>
            <a:r>
              <a:rPr kumimoji="0" lang="en-US" altLang="en-US" sz="2400" b="0" i="0" u="none" strike="noStrike" kern="1200" cap="none" spc="0" normalizeH="0" noProof="0" dirty="0" smtClean="0">
                <a:ln>
                  <a:noFill/>
                </a:ln>
                <a:solidFill>
                  <a:prstClr val="black"/>
                </a:solidFill>
                <a:effectLst/>
                <a:uLnTx/>
                <a:uFillTx/>
                <a:latin typeface="DIN Next Rounded LT Pro" panose="020F0503020203050203" pitchFamily="34" charset="0"/>
              </a:rPr>
              <a:t> </a:t>
            </a:r>
          </a:p>
          <a:p>
            <a:pPr marL="0" marR="0" lvl="0" indent="0" algn="l" defTabSz="457200" rtl="0" eaLnBrk="0" fontAlgn="base" latinLnBrk="0" hangingPunct="0">
              <a:lnSpc>
                <a:spcPct val="100000"/>
              </a:lnSpc>
              <a:spcBef>
                <a:spcPts val="2000"/>
              </a:spcBef>
              <a:spcAft>
                <a:spcPct val="0"/>
              </a:spcAft>
              <a:buClr>
                <a:srgbClr val="629DD1"/>
              </a:buClr>
              <a:buSzPct val="75000"/>
              <a:buFont typeface="Wingdings" panose="05000000000000000000" pitchFamily="2" charset="2"/>
              <a:buNone/>
              <a:tabLst/>
              <a:defRPr/>
            </a:pPr>
            <a:r>
              <a:rPr kumimoji="0" lang="en-US" altLang="en-US" sz="2400" b="0" i="0" u="none" strike="noStrike" kern="1200" cap="none" spc="0" normalizeH="0" baseline="0" noProof="0" dirty="0" smtClean="0">
                <a:ln>
                  <a:noFill/>
                </a:ln>
                <a:solidFill>
                  <a:prstClr val="black"/>
                </a:solidFill>
                <a:effectLst/>
                <a:uLnTx/>
                <a:uFillTx/>
                <a:latin typeface="DIN Next Rounded LT Pro" panose="020F0503020203050203" pitchFamily="34" charset="0"/>
              </a:rPr>
              <a:t>Please </a:t>
            </a:r>
            <a:r>
              <a:rPr kumimoji="0" lang="en-US" altLang="en-US" sz="2400" b="0" i="0" u="none" strike="noStrike" kern="1200" cap="none" spc="0" normalizeH="0" baseline="0" noProof="0" dirty="0">
                <a:ln>
                  <a:noFill/>
                </a:ln>
                <a:solidFill>
                  <a:prstClr val="black"/>
                </a:solidFill>
                <a:effectLst/>
                <a:uLnTx/>
                <a:uFillTx/>
                <a:latin typeface="DIN Next Rounded LT Pro" panose="020F0503020203050203" pitchFamily="34" charset="0"/>
              </a:rPr>
              <a:t>reference the Right Question Institute and </a:t>
            </a:r>
            <a:r>
              <a:rPr kumimoji="0" lang="en-US" altLang="en-US" sz="2400" b="0" i="0" strike="noStrike" kern="1200" cap="none" spc="0" normalizeH="0" baseline="0" noProof="0" dirty="0">
                <a:ln>
                  <a:noFill/>
                </a:ln>
                <a:solidFill>
                  <a:prstClr val="black"/>
                </a:solidFill>
                <a:effectLst/>
                <a:uLnTx/>
                <a:uFillTx/>
                <a:latin typeface="DIN Next Rounded LT Pro" panose="020F0503020203050203" pitchFamily="34" charset="0"/>
              </a:rPr>
              <a:t>rightquestion.org</a:t>
            </a:r>
            <a:r>
              <a:rPr kumimoji="0" lang="en-US" altLang="en-US" sz="2400" b="0" i="0" u="none" strike="noStrike" kern="1200" cap="none" spc="0" normalizeH="0" baseline="0" noProof="0" dirty="0">
                <a:ln>
                  <a:noFill/>
                </a:ln>
                <a:solidFill>
                  <a:prstClr val="black"/>
                </a:solidFill>
                <a:effectLst/>
                <a:uLnTx/>
                <a:uFillTx/>
                <a:latin typeface="DIN Next Rounded LT Pro" panose="020F0503020203050203" pitchFamily="34" charset="0"/>
              </a:rPr>
              <a:t> as the source on any materials you </a:t>
            </a:r>
            <a:r>
              <a:rPr kumimoji="0" lang="en-US" altLang="en-US" sz="2400" b="0" i="0" u="none" strike="noStrike" kern="1200" cap="none" spc="0" normalizeH="0" baseline="0" noProof="0" dirty="0" smtClean="0">
                <a:ln>
                  <a:noFill/>
                </a:ln>
                <a:solidFill>
                  <a:prstClr val="black"/>
                </a:solidFill>
                <a:effectLst/>
                <a:uLnTx/>
                <a:uFillTx/>
                <a:latin typeface="DIN Next Rounded LT Pro" panose="020F0503020203050203" pitchFamily="34" charset="0"/>
              </a:rPr>
              <a:t>use/share.</a:t>
            </a:r>
            <a:endParaRPr kumimoji="0" lang="en-US" altLang="en-US" sz="2400" b="0" i="0" u="none" strike="noStrike" kern="1200" cap="none" spc="0" normalizeH="0" baseline="0" noProof="0" dirty="0">
              <a:ln>
                <a:noFill/>
              </a:ln>
              <a:solidFill>
                <a:prstClr val="black"/>
              </a:solidFill>
              <a:effectLst/>
              <a:uLnTx/>
              <a:uFillTx/>
              <a:latin typeface="DIN Next Rounded LT Pro" panose="020F0503020203050203" pitchFamily="34" charset="0"/>
            </a:endParaRPr>
          </a:p>
          <a:p>
            <a:pPr marL="0" marR="0" lvl="0" indent="0" algn="l" defTabSz="457200" rtl="0" eaLnBrk="0" fontAlgn="base" latinLnBrk="0" hangingPunct="0">
              <a:lnSpc>
                <a:spcPct val="100000"/>
              </a:lnSpc>
              <a:spcBef>
                <a:spcPts val="2000"/>
              </a:spcBef>
              <a:spcAft>
                <a:spcPct val="0"/>
              </a:spcAft>
              <a:buClr>
                <a:srgbClr val="629DD1"/>
              </a:buClr>
              <a:buSzPct val="75000"/>
              <a:buFont typeface="Wingdings" panose="05000000000000000000" pitchFamily="2" charset="2"/>
              <a:buNone/>
              <a:tabLst/>
              <a:defRPr/>
            </a:pPr>
            <a:endParaRPr kumimoji="0" lang="en-US" altLang="en-US" sz="1050" b="0" i="0" u="none" strike="noStrike" kern="1200" cap="none" spc="0" normalizeH="0" baseline="0" noProof="0" dirty="0">
              <a:ln>
                <a:noFill/>
              </a:ln>
              <a:solidFill>
                <a:prstClr val="black"/>
              </a:solidFill>
              <a:effectLst/>
              <a:uLnTx/>
              <a:uFillTx/>
              <a:latin typeface="DIN Next Rounded LT Pro" panose="020F0503020203050203" pitchFamily="34" charset="0"/>
            </a:endParaRPr>
          </a:p>
        </p:txBody>
      </p:sp>
    </p:spTree>
    <p:extLst>
      <p:ext uri="{BB962C8B-B14F-4D97-AF65-F5344CB8AC3E}">
        <p14:creationId xmlns:p14="http://schemas.microsoft.com/office/powerpoint/2010/main" val="2162825579"/>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p:cNvSpPr>
            <a:spLocks noGrp="1"/>
          </p:cNvSpPr>
          <p:nvPr>
            <p:ph type="title"/>
          </p:nvPr>
        </p:nvSpPr>
        <p:spPr>
          <a:xfrm>
            <a:off x="720969" y="2831125"/>
            <a:ext cx="10665069" cy="3042138"/>
          </a:xfrm>
        </p:spPr>
        <p:txBody>
          <a:bodyPr>
            <a:noAutofit/>
          </a:bodyPr>
          <a:lstStyle/>
          <a:p>
            <a:pPr lvl="0"/>
            <a:r>
              <a:rPr lang="en-US" dirty="0" smtClean="0">
                <a:solidFill>
                  <a:schemeClr val="tx2"/>
                </a:solidFill>
              </a:rPr>
              <a:t>Thank you. </a:t>
            </a:r>
            <a:br>
              <a:rPr lang="en-US" dirty="0" smtClean="0">
                <a:solidFill>
                  <a:schemeClr val="tx2"/>
                </a:solidFill>
              </a:rPr>
            </a:br>
            <a:r>
              <a:rPr lang="en-US" dirty="0">
                <a:solidFill>
                  <a:schemeClr val="tx2"/>
                </a:solidFill>
              </a:rPr>
              <a:t/>
            </a:r>
            <a:br>
              <a:rPr lang="en-US" dirty="0">
                <a:solidFill>
                  <a:schemeClr val="tx2"/>
                </a:solidFill>
              </a:rPr>
            </a:br>
            <a:r>
              <a:rPr lang="en-US" dirty="0" smtClean="0">
                <a:solidFill>
                  <a:schemeClr val="tx2"/>
                </a:solidFill>
              </a:rPr>
              <a:t>Now, some time for your questions.</a:t>
            </a:r>
            <a:r>
              <a:rPr lang="en-US" sz="1600" dirty="0">
                <a:solidFill>
                  <a:schemeClr val="tx2"/>
                </a:solidFill>
              </a:rPr>
              <a:t/>
            </a:r>
            <a:br>
              <a:rPr lang="en-US" sz="1600" dirty="0">
                <a:solidFill>
                  <a:schemeClr val="tx2"/>
                </a:solidFill>
              </a:rPr>
            </a:br>
            <a:r>
              <a:rPr lang="en-US" sz="1600" dirty="0" smtClean="0">
                <a:solidFill>
                  <a:schemeClr val="tx2"/>
                </a:solidFill>
              </a:rPr>
              <a:t/>
            </a:r>
            <a:br>
              <a:rPr lang="en-US" sz="1600" dirty="0" smtClean="0">
                <a:solidFill>
                  <a:schemeClr val="tx2"/>
                </a:solidFill>
              </a:rPr>
            </a:br>
            <a:r>
              <a:rPr lang="en-US" sz="2000" dirty="0" smtClean="0">
                <a:solidFill>
                  <a:schemeClr val="tx2"/>
                </a:solidFill>
              </a:rPr>
              <a:t>We are eager to connect with you and explore how we can support your work:</a:t>
            </a:r>
            <a:br>
              <a:rPr lang="en-US" sz="2000" dirty="0" smtClean="0">
                <a:solidFill>
                  <a:schemeClr val="tx2"/>
                </a:solidFill>
              </a:rPr>
            </a:br>
            <a:r>
              <a:rPr lang="en-US" sz="2000" dirty="0" smtClean="0">
                <a:solidFill>
                  <a:schemeClr val="tx2"/>
                </a:solidFill>
                <a:hlinkClick r:id="rId3"/>
              </a:rPr>
              <a:t>Andrew.Minigan@rightquestion.org</a:t>
            </a:r>
            <a:r>
              <a:rPr lang="en-US" sz="2000" dirty="0" smtClean="0">
                <a:solidFill>
                  <a:schemeClr val="tx2"/>
                </a:solidFill>
              </a:rPr>
              <a:t/>
            </a:r>
            <a:br>
              <a:rPr lang="en-US" sz="2000" dirty="0" smtClean="0">
                <a:solidFill>
                  <a:schemeClr val="tx2"/>
                </a:solidFill>
              </a:rPr>
            </a:br>
            <a:r>
              <a:rPr lang="en-US" sz="2000" dirty="0" smtClean="0">
                <a:solidFill>
                  <a:schemeClr val="tx2"/>
                </a:solidFill>
                <a:hlinkClick r:id="rId4"/>
              </a:rPr>
              <a:t>Katy.Connolly@rightquestion.org</a:t>
            </a:r>
            <a:r>
              <a:rPr lang="en-US" sz="2000" dirty="0" smtClean="0">
                <a:solidFill>
                  <a:schemeClr val="tx2"/>
                </a:solidFill>
              </a:rPr>
              <a:t/>
            </a:r>
            <a:br>
              <a:rPr lang="en-US" sz="2000" dirty="0" smtClean="0">
                <a:solidFill>
                  <a:schemeClr val="tx2"/>
                </a:solidFill>
              </a:rPr>
            </a:br>
            <a:r>
              <a:rPr lang="en-US" sz="2000" dirty="0" smtClean="0">
                <a:solidFill>
                  <a:schemeClr val="tx2"/>
                </a:solidFill>
              </a:rPr>
              <a:t/>
            </a:r>
            <a:br>
              <a:rPr lang="en-US" sz="2000" dirty="0" smtClean="0">
                <a:solidFill>
                  <a:schemeClr val="tx2"/>
                </a:solidFill>
              </a:rPr>
            </a:br>
            <a:r>
              <a:rPr lang="en-US" sz="2000" dirty="0" smtClean="0">
                <a:solidFill>
                  <a:schemeClr val="tx2"/>
                </a:solidFill>
              </a:rPr>
              <a:t>Register to access free resources over at: www.rightquestion.org</a:t>
            </a:r>
            <a:br>
              <a:rPr lang="en-US" sz="2000" dirty="0" smtClean="0">
                <a:solidFill>
                  <a:schemeClr val="tx2"/>
                </a:solidFill>
              </a:rPr>
            </a:br>
            <a:r>
              <a:rPr lang="en-US" sz="2000" dirty="0" smtClean="0">
                <a:solidFill>
                  <a:schemeClr val="tx2"/>
                </a:solidFill>
              </a:rPr>
              <a:t/>
            </a:r>
            <a:br>
              <a:rPr lang="en-US" sz="2000" dirty="0" smtClean="0">
                <a:solidFill>
                  <a:schemeClr val="tx2"/>
                </a:solidFill>
              </a:rPr>
            </a:br>
            <a:endParaRPr lang="en-US" sz="2000" dirty="0">
              <a:solidFill>
                <a:schemeClr val="tx2"/>
              </a:solidFill>
              <a:latin typeface="Rockwell" charset="0"/>
            </a:endParaRPr>
          </a:p>
        </p:txBody>
      </p:sp>
    </p:spTree>
    <p:extLst>
      <p:ext uri="{BB962C8B-B14F-4D97-AF65-F5344CB8AC3E}">
        <p14:creationId xmlns:p14="http://schemas.microsoft.com/office/powerpoint/2010/main" val="3370406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half" idx="2"/>
          </p:nvPr>
        </p:nvSpPr>
        <p:spPr>
          <a:xfrm>
            <a:off x="642257" y="2074985"/>
            <a:ext cx="10713131" cy="1807203"/>
          </a:xfrm>
        </p:spPr>
        <p:txBody>
          <a:bodyPr>
            <a:normAutofit/>
          </a:bodyPr>
          <a:lstStyle/>
          <a:p>
            <a:r>
              <a:rPr lang="en-US" sz="3200" dirty="0" smtClean="0"/>
              <a:t>“The </a:t>
            </a:r>
            <a:r>
              <a:rPr lang="en-US" sz="3200" dirty="0"/>
              <a:t>study of biology is about asking good questions about life and figuring out clever ways to find the answers</a:t>
            </a:r>
            <a:r>
              <a:rPr lang="en-US" sz="3200" dirty="0" smtClean="0"/>
              <a:t>.”</a:t>
            </a:r>
            <a:endParaRPr lang="en-US" sz="3200" dirty="0"/>
          </a:p>
        </p:txBody>
      </p:sp>
      <p:sp>
        <p:nvSpPr>
          <p:cNvPr id="6" name="Text Placeholder 5"/>
          <p:cNvSpPr>
            <a:spLocks noGrp="1"/>
          </p:cNvSpPr>
          <p:nvPr>
            <p:ph type="body" sz="half" idx="10"/>
          </p:nvPr>
        </p:nvSpPr>
        <p:spPr>
          <a:xfrm>
            <a:off x="5055577" y="4070685"/>
            <a:ext cx="6299811" cy="2578768"/>
          </a:xfrm>
        </p:spPr>
        <p:txBody>
          <a:bodyPr/>
          <a:lstStyle/>
          <a:p>
            <a:pPr algn="l"/>
            <a:r>
              <a:rPr lang="en-US" b="1" dirty="0" smtClean="0"/>
              <a:t>– Amy </a:t>
            </a:r>
            <a:r>
              <a:rPr lang="en-US" b="1" dirty="0" err="1" smtClean="0"/>
              <a:t>Gladfelter</a:t>
            </a:r>
            <a:endParaRPr lang="en-US" b="1" dirty="0" smtClean="0"/>
          </a:p>
          <a:p>
            <a:pPr algn="l"/>
            <a:r>
              <a:rPr lang="en-US" sz="1800" dirty="0" smtClean="0"/>
              <a:t>Associate Professor, University of North Carolina</a:t>
            </a:r>
            <a:endParaRPr lang="en-US" sz="1800" dirty="0"/>
          </a:p>
        </p:txBody>
      </p:sp>
    </p:spTree>
    <p:extLst>
      <p:ext uri="{BB962C8B-B14F-4D97-AF65-F5344CB8AC3E}">
        <p14:creationId xmlns:p14="http://schemas.microsoft.com/office/powerpoint/2010/main" val="6280699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08893" y="1820446"/>
            <a:ext cx="10585938" cy="1569660"/>
          </a:xfrm>
          <a:prstGeom prst="rect">
            <a:avLst/>
          </a:prstGeom>
          <a:noFill/>
        </p:spPr>
        <p:txBody>
          <a:bodyPr wrap="square" rtlCol="0">
            <a:spAutoFit/>
          </a:bodyPr>
          <a:lstStyle/>
          <a:p>
            <a:pPr lvl="0">
              <a:defRPr/>
            </a:pPr>
            <a:r>
              <a:rPr lang="en-US" sz="3200" dirty="0">
                <a:solidFill>
                  <a:schemeClr val="tx2"/>
                </a:solidFill>
                <a:latin typeface="DIN Next Rounded LT Pro" panose="020F0503020203050203" pitchFamily="34" charset="0"/>
              </a:rPr>
              <a:t>“There can be no </a:t>
            </a:r>
            <a:r>
              <a:rPr lang="en-US" sz="3200" dirty="0" smtClean="0">
                <a:solidFill>
                  <a:schemeClr val="tx2"/>
                </a:solidFill>
                <a:latin typeface="DIN Next Rounded LT Pro" panose="020F0503020203050203" pitchFamily="34" charset="0"/>
              </a:rPr>
              <a:t>thinking without </a:t>
            </a:r>
            <a:r>
              <a:rPr lang="en-US" sz="3200" dirty="0">
                <a:solidFill>
                  <a:schemeClr val="tx2"/>
                </a:solidFill>
                <a:latin typeface="DIN Next Rounded LT Pro" panose="020F0503020203050203" pitchFamily="34" charset="0"/>
              </a:rPr>
              <a:t>questioning—no </a:t>
            </a:r>
            <a:r>
              <a:rPr lang="en-US" sz="3200" dirty="0" smtClean="0">
                <a:solidFill>
                  <a:schemeClr val="tx2"/>
                </a:solidFill>
                <a:latin typeface="DIN Next Rounded LT Pro" panose="020F0503020203050203" pitchFamily="34" charset="0"/>
              </a:rPr>
              <a:t>purposeful study </a:t>
            </a:r>
            <a:r>
              <a:rPr lang="en-US" sz="3200" dirty="0">
                <a:solidFill>
                  <a:schemeClr val="tx2"/>
                </a:solidFill>
                <a:latin typeface="DIN Next Rounded LT Pro" panose="020F0503020203050203" pitchFamily="34" charset="0"/>
              </a:rPr>
              <a:t>of the past, nor any serious planning</a:t>
            </a:r>
          </a:p>
          <a:p>
            <a:pPr lvl="0">
              <a:defRPr/>
            </a:pPr>
            <a:r>
              <a:rPr lang="en-US" sz="3200" dirty="0">
                <a:solidFill>
                  <a:schemeClr val="tx2"/>
                </a:solidFill>
                <a:latin typeface="DIN Next Rounded LT Pro" panose="020F0503020203050203" pitchFamily="34" charset="0"/>
              </a:rPr>
              <a:t>for the future</a:t>
            </a:r>
            <a:r>
              <a:rPr lang="en-US" sz="3200" dirty="0" smtClean="0">
                <a:solidFill>
                  <a:schemeClr val="tx2"/>
                </a:solidFill>
                <a:latin typeface="DIN Next Rounded LT Pro" panose="020F0503020203050203" pitchFamily="34" charset="0"/>
              </a:rPr>
              <a:t>.”</a:t>
            </a:r>
            <a:endParaRPr lang="en-US" dirty="0">
              <a:solidFill>
                <a:schemeClr val="tx2"/>
              </a:solidFill>
              <a:latin typeface="DIN Next Rounded LT Pro" panose="020F0503020203050203" pitchFamily="34" charset="0"/>
            </a:endParaRPr>
          </a:p>
        </p:txBody>
      </p:sp>
      <p:sp>
        <p:nvSpPr>
          <p:cNvPr id="3" name="Text Placeholder 5"/>
          <p:cNvSpPr txBox="1">
            <a:spLocks/>
          </p:cNvSpPr>
          <p:nvPr/>
        </p:nvSpPr>
        <p:spPr>
          <a:xfrm>
            <a:off x="5055577" y="4070685"/>
            <a:ext cx="6299812" cy="2578768"/>
          </a:xfrm>
          <a:prstGeom prst="rect">
            <a:avLst/>
          </a:prstGeom>
        </p:spPr>
        <p:txBody>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DIN Next Rounded LT Pro" panose="020F0503020203050203" pitchFamily="34" charset="0"/>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DIN Next Rounded LT Pro" panose="020F0503020203050203" pitchFamily="34" charset="0"/>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DIN Next Rounded LT Pro" panose="020F0503020203050203" pitchFamily="34" charset="0"/>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DIN Next Rounded LT Pro" panose="020F0503020203050203" pitchFamily="34" charset="0"/>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DIN Next Rounded LT Pro" panose="020F0503020203050203" pitchFamily="34"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defTabSz="457200">
              <a:buNone/>
              <a:defRPr/>
            </a:pPr>
            <a:r>
              <a:rPr lang="en-US" sz="2200" b="1" dirty="0" smtClean="0"/>
              <a:t>– </a:t>
            </a:r>
            <a:r>
              <a:rPr lang="en-US" sz="2200" b="1" dirty="0"/>
              <a:t>David Hackett Fischer</a:t>
            </a:r>
            <a:endParaRPr lang="en-US" sz="2200" dirty="0"/>
          </a:p>
          <a:p>
            <a:pPr marL="0" indent="0">
              <a:buNone/>
              <a:defRPr/>
            </a:pPr>
            <a:r>
              <a:rPr lang="en-US" sz="1800" dirty="0"/>
              <a:t>University Professor Emeritus of </a:t>
            </a:r>
            <a:r>
              <a:rPr lang="en-US" sz="1800" dirty="0" smtClean="0"/>
              <a:t>History, </a:t>
            </a:r>
            <a:r>
              <a:rPr lang="en-US" sz="1800" dirty="0"/>
              <a:t>Brandeis University</a:t>
            </a:r>
            <a:endParaRPr lang="en-US" sz="1800" dirty="0">
              <a:solidFill>
                <a:prstClr val="black"/>
              </a:solidFill>
            </a:endParaRPr>
          </a:p>
        </p:txBody>
      </p:sp>
    </p:spTree>
    <p:extLst>
      <p:ext uri="{BB962C8B-B14F-4D97-AF65-F5344CB8AC3E}">
        <p14:creationId xmlns:p14="http://schemas.microsoft.com/office/powerpoint/2010/main" val="207817568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08893" y="1820446"/>
            <a:ext cx="10585938" cy="1077218"/>
          </a:xfrm>
          <a:prstGeom prst="rect">
            <a:avLst/>
          </a:prstGeom>
          <a:noFill/>
        </p:spPr>
        <p:txBody>
          <a:bodyPr wrap="square" rtlCol="0">
            <a:spAutoFit/>
          </a:bodyPr>
          <a:lstStyle/>
          <a:p>
            <a:pPr lvl="0">
              <a:defRPr/>
            </a:pPr>
            <a:r>
              <a:rPr lang="en-US" sz="3200" dirty="0">
                <a:solidFill>
                  <a:schemeClr val="tx2"/>
                </a:solidFill>
                <a:latin typeface="DIN Next Rounded LT Pro" panose="020F0503020203050203" pitchFamily="34" charset="0"/>
              </a:rPr>
              <a:t>“In mathematics, the art of posing a question must be held of higher value than solving it.” </a:t>
            </a:r>
          </a:p>
        </p:txBody>
      </p:sp>
      <p:sp>
        <p:nvSpPr>
          <p:cNvPr id="3" name="Text Placeholder 5"/>
          <p:cNvSpPr txBox="1">
            <a:spLocks/>
          </p:cNvSpPr>
          <p:nvPr/>
        </p:nvSpPr>
        <p:spPr>
          <a:xfrm>
            <a:off x="5055577" y="4070685"/>
            <a:ext cx="6299811" cy="2578768"/>
          </a:xfrm>
          <a:prstGeom prst="rect">
            <a:avLst/>
          </a:prstGeom>
        </p:spPr>
        <p:txBody>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DIN Next Rounded LT Pro" panose="020F0503020203050203" pitchFamily="34" charset="0"/>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DIN Next Rounded LT Pro" panose="020F0503020203050203" pitchFamily="34" charset="0"/>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DIN Next Rounded LT Pro" panose="020F0503020203050203" pitchFamily="34" charset="0"/>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DIN Next Rounded LT Pro" panose="020F0503020203050203" pitchFamily="34" charset="0"/>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DIN Next Rounded LT Pro" panose="020F0503020203050203" pitchFamily="34"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defTabSz="457200">
              <a:buNone/>
              <a:defRPr/>
            </a:pPr>
            <a:r>
              <a:rPr lang="en-US" sz="2200" b="1" dirty="0" smtClean="0"/>
              <a:t>– George Cantor</a:t>
            </a:r>
            <a:endParaRPr lang="en-US" sz="2200" dirty="0"/>
          </a:p>
          <a:p>
            <a:pPr marL="0" indent="0">
              <a:buNone/>
              <a:defRPr/>
            </a:pPr>
            <a:r>
              <a:rPr lang="en-US" sz="1800" dirty="0" smtClean="0"/>
              <a:t>Creator of Set Theory (1867)</a:t>
            </a:r>
            <a:endParaRPr lang="en-US" sz="1800" dirty="0">
              <a:solidFill>
                <a:prstClr val="black"/>
              </a:solidFill>
            </a:endParaRPr>
          </a:p>
        </p:txBody>
      </p:sp>
    </p:spTree>
    <p:extLst>
      <p:ext uri="{BB962C8B-B14F-4D97-AF65-F5344CB8AC3E}">
        <p14:creationId xmlns:p14="http://schemas.microsoft.com/office/powerpoint/2010/main" val="188141237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Placeholder 1"/>
          <p:cNvPicPr>
            <a:picLocks noGrp="1" noChangeAspect="1"/>
          </p:cNvPicPr>
          <p:nvPr>
            <p:ph type="pic" idx="1"/>
          </p:nvPr>
        </p:nvPicPr>
        <p:blipFill>
          <a:blip r:embed="rId2">
            <a:extLst>
              <a:ext uri="{28A0092B-C50C-407E-A947-70E740481C1C}">
                <a14:useLocalDpi xmlns:a14="http://schemas.microsoft.com/office/drawing/2010/main" val="0"/>
              </a:ext>
            </a:extLst>
          </a:blip>
          <a:stretch>
            <a:fillRect/>
          </a:stretch>
        </p:blipFill>
        <p:spPr>
          <a:xfrm>
            <a:off x="2186905" y="648952"/>
            <a:ext cx="3213272" cy="4853885"/>
          </a:xfrm>
        </p:spPr>
      </p:pic>
      <p:sp>
        <p:nvSpPr>
          <p:cNvPr id="5" name="Text Placeholder 4"/>
          <p:cNvSpPr>
            <a:spLocks noGrp="1"/>
          </p:cNvSpPr>
          <p:nvPr>
            <p:ph type="body" sz="half" idx="2"/>
          </p:nvPr>
        </p:nvSpPr>
        <p:spPr>
          <a:xfrm>
            <a:off x="5804452" y="1786510"/>
            <a:ext cx="5550936" cy="2578768"/>
          </a:xfrm>
        </p:spPr>
        <p:txBody>
          <a:bodyPr>
            <a:noAutofit/>
          </a:bodyPr>
          <a:lstStyle/>
          <a:p>
            <a:r>
              <a:rPr lang="en-US" sz="3600" dirty="0" smtClean="0"/>
              <a:t>“We must teach students how to think in questions, how to manage ignorance.”</a:t>
            </a:r>
            <a:endParaRPr lang="en-US" sz="3600" dirty="0"/>
          </a:p>
        </p:txBody>
      </p:sp>
      <p:sp>
        <p:nvSpPr>
          <p:cNvPr id="6" name="Text Placeholder 5"/>
          <p:cNvSpPr>
            <a:spLocks noGrp="1"/>
          </p:cNvSpPr>
          <p:nvPr>
            <p:ph type="body" sz="half" idx="10"/>
          </p:nvPr>
        </p:nvSpPr>
        <p:spPr>
          <a:xfrm>
            <a:off x="6097588" y="4070685"/>
            <a:ext cx="5257800" cy="2578768"/>
          </a:xfrm>
        </p:spPr>
        <p:txBody>
          <a:bodyPr/>
          <a:lstStyle/>
          <a:p>
            <a:pPr algn="l"/>
            <a:r>
              <a:rPr lang="en-US" b="1" dirty="0" smtClean="0"/>
              <a:t>– Stuart Firestein</a:t>
            </a:r>
          </a:p>
          <a:p>
            <a:pPr algn="l"/>
            <a:r>
              <a:rPr lang="en-US" dirty="0" smtClean="0"/>
              <a:t>Professor, Department of Biology, Columbia University</a:t>
            </a:r>
            <a:endParaRPr lang="en-US" dirty="0"/>
          </a:p>
        </p:txBody>
      </p:sp>
    </p:spTree>
    <p:extLst>
      <p:ext uri="{BB962C8B-B14F-4D97-AF65-F5344CB8AC3E}">
        <p14:creationId xmlns:p14="http://schemas.microsoft.com/office/powerpoint/2010/main" val="3149908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6" grpId="0" uiExpand="1"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960563"/>
            <a:ext cx="10515600" cy="4737100"/>
          </a:xfrm>
        </p:spPr>
        <p:txBody>
          <a:bodyPr/>
          <a:lstStyle/>
          <a:p>
            <a:pPr marL="0" indent="0">
              <a:buNone/>
            </a:pPr>
            <a:r>
              <a:rPr lang="en-US" altLang="en-US" sz="2600" dirty="0" smtClean="0"/>
              <a:t>Someone with a college education, “is able to converse…is able to listen…can ask a question pertinently.”</a:t>
            </a:r>
            <a:endParaRPr lang="en-US" altLang="en-US" sz="2600" dirty="0"/>
          </a:p>
        </p:txBody>
      </p:sp>
      <p:sp>
        <p:nvSpPr>
          <p:cNvPr id="2" name="Title 1"/>
          <p:cNvSpPr>
            <a:spLocks noGrp="1"/>
          </p:cNvSpPr>
          <p:nvPr>
            <p:ph type="title"/>
          </p:nvPr>
        </p:nvSpPr>
        <p:spPr/>
        <p:txBody>
          <a:bodyPr/>
          <a:lstStyle/>
          <a:p>
            <a:r>
              <a:rPr lang="en-US" altLang="en-US" dirty="0" smtClean="0"/>
              <a:t>19</a:t>
            </a:r>
            <a:r>
              <a:rPr lang="en-US" altLang="en-US" baseline="30000" dirty="0" smtClean="0"/>
              <a:t>th</a:t>
            </a:r>
            <a:r>
              <a:rPr lang="en-US" altLang="en-US" dirty="0" smtClean="0"/>
              <a:t> Century Public Intellectuals on</a:t>
            </a:r>
            <a:br>
              <a:rPr lang="en-US" altLang="en-US" dirty="0" smtClean="0"/>
            </a:br>
            <a:r>
              <a:rPr lang="en-US" altLang="en-US" dirty="0" smtClean="0"/>
              <a:t>College Students’ Skills</a:t>
            </a:r>
            <a:endParaRPr lang="en-US" dirty="0"/>
          </a:p>
        </p:txBody>
      </p:sp>
      <p:sp>
        <p:nvSpPr>
          <p:cNvPr id="5" name="Rectangle 4"/>
          <p:cNvSpPr/>
          <p:nvPr/>
        </p:nvSpPr>
        <p:spPr>
          <a:xfrm>
            <a:off x="10225297" y="5495165"/>
            <a:ext cx="1295932" cy="369332"/>
          </a:xfrm>
          <a:prstGeom prst="rect">
            <a:avLst/>
          </a:prstGeom>
        </p:spPr>
        <p:txBody>
          <a:bodyPr wrap="none">
            <a:spAutoFit/>
          </a:bodyPr>
          <a:lstStyle/>
          <a:p>
            <a:pPr algn="r">
              <a:spcBef>
                <a:spcPts val="4000"/>
              </a:spcBef>
            </a:pPr>
            <a:r>
              <a:rPr lang="en-US" altLang="en-US" dirty="0" err="1" smtClean="0">
                <a:latin typeface="DIN Next Rounded LT Pro" panose="020F0503020203050203" pitchFamily="34" charset="0"/>
              </a:rPr>
              <a:t>Aoun</a:t>
            </a:r>
            <a:r>
              <a:rPr lang="en-US" altLang="en-US" dirty="0" smtClean="0">
                <a:latin typeface="DIN Next Rounded LT Pro" panose="020F0503020203050203" pitchFamily="34" charset="0"/>
              </a:rPr>
              <a:t>, 2017</a:t>
            </a:r>
            <a:endParaRPr lang="en-US" altLang="en-US" dirty="0">
              <a:latin typeface="DIN Next Rounded LT Pro" panose="020F0503020203050203" pitchFamily="34" charset="0"/>
            </a:endParaRPr>
          </a:p>
        </p:txBody>
      </p:sp>
    </p:spTree>
    <p:extLst>
      <p:ext uri="{BB962C8B-B14F-4D97-AF65-F5344CB8AC3E}">
        <p14:creationId xmlns:p14="http://schemas.microsoft.com/office/powerpoint/2010/main" val="22175388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960563"/>
            <a:ext cx="10515600" cy="4737100"/>
          </a:xfrm>
        </p:spPr>
        <p:txBody>
          <a:bodyPr/>
          <a:lstStyle/>
          <a:p>
            <a:pPr marL="0" indent="0">
              <a:buNone/>
            </a:pPr>
            <a:r>
              <a:rPr lang="en-US" altLang="en-US" sz="2600" dirty="0"/>
              <a:t>“The primary skills should be analytical skills of interpretation and inquiry. In other words, know how to frame a question.” </a:t>
            </a:r>
          </a:p>
          <a:p>
            <a:pPr marL="0" indent="0">
              <a:buNone/>
            </a:pPr>
            <a:r>
              <a:rPr lang="en-US" altLang="en-US" sz="2600" dirty="0"/>
              <a:t>- </a:t>
            </a:r>
            <a:r>
              <a:rPr lang="en-US" altLang="en-US" sz="2600" b="1" dirty="0"/>
              <a:t>Leon Botstein</a:t>
            </a:r>
            <a:r>
              <a:rPr lang="en-US" altLang="en-US" sz="2600" dirty="0"/>
              <a:t>, President of Bard College</a:t>
            </a:r>
          </a:p>
          <a:p>
            <a:pPr marL="0" indent="0">
              <a:spcBef>
                <a:spcPts val="4000"/>
              </a:spcBef>
              <a:buNone/>
            </a:pPr>
            <a:r>
              <a:rPr lang="en-US" altLang="en-US" sz="2600" dirty="0"/>
              <a:t>“…the best we can do for students is have them ask the right questions.” </a:t>
            </a:r>
          </a:p>
          <a:p>
            <a:pPr marL="0" indent="0">
              <a:buNone/>
            </a:pPr>
            <a:r>
              <a:rPr lang="en-US" altLang="en-US" sz="2600" dirty="0"/>
              <a:t>- </a:t>
            </a:r>
            <a:r>
              <a:rPr lang="en-US" altLang="en-US" sz="2600" b="1" dirty="0"/>
              <a:t>Nancy Cantor</a:t>
            </a:r>
            <a:r>
              <a:rPr lang="en-US" altLang="en-US" sz="2600" dirty="0"/>
              <a:t>, Chancellor of University of </a:t>
            </a:r>
            <a:r>
              <a:rPr lang="en-US" altLang="en-US" sz="2600" dirty="0" smtClean="0"/>
              <a:t>Illinois</a:t>
            </a:r>
            <a:endParaRPr lang="en-US" altLang="en-US" sz="2600" dirty="0"/>
          </a:p>
        </p:txBody>
      </p:sp>
      <p:sp>
        <p:nvSpPr>
          <p:cNvPr id="2" name="Title 1"/>
          <p:cNvSpPr>
            <a:spLocks noGrp="1"/>
          </p:cNvSpPr>
          <p:nvPr>
            <p:ph type="title"/>
          </p:nvPr>
        </p:nvSpPr>
        <p:spPr/>
        <p:txBody>
          <a:bodyPr/>
          <a:lstStyle/>
          <a:p>
            <a:r>
              <a:rPr lang="en-US" altLang="en-US" dirty="0"/>
              <a:t>College Presidents on </a:t>
            </a:r>
            <a:r>
              <a:rPr lang="en-US" altLang="en-US" dirty="0" smtClean="0"/>
              <a:t/>
            </a:r>
            <a:br>
              <a:rPr lang="en-US" altLang="en-US" dirty="0" smtClean="0"/>
            </a:br>
            <a:r>
              <a:rPr lang="en-US" altLang="en-US" dirty="0" smtClean="0"/>
              <a:t>What College </a:t>
            </a:r>
            <a:r>
              <a:rPr lang="en-US" altLang="en-US" dirty="0"/>
              <a:t>Students Should Learn</a:t>
            </a:r>
            <a:endParaRPr lang="en-US" dirty="0"/>
          </a:p>
        </p:txBody>
      </p:sp>
      <p:sp>
        <p:nvSpPr>
          <p:cNvPr id="5" name="Rectangle 4"/>
          <p:cNvSpPr/>
          <p:nvPr/>
        </p:nvSpPr>
        <p:spPr>
          <a:xfrm>
            <a:off x="7615352" y="5495165"/>
            <a:ext cx="3905877" cy="369332"/>
          </a:xfrm>
          <a:prstGeom prst="rect">
            <a:avLst/>
          </a:prstGeom>
        </p:spPr>
        <p:txBody>
          <a:bodyPr wrap="none">
            <a:spAutoFit/>
          </a:bodyPr>
          <a:lstStyle/>
          <a:p>
            <a:pPr algn="r">
              <a:spcBef>
                <a:spcPts val="4000"/>
              </a:spcBef>
            </a:pPr>
            <a:r>
              <a:rPr lang="en-US" altLang="en-US" i="1" dirty="0">
                <a:latin typeface="DIN Next Rounded LT Pro" panose="020F0503020203050203" pitchFamily="34" charset="0"/>
              </a:rPr>
              <a:t>The New York Times</a:t>
            </a:r>
            <a:r>
              <a:rPr lang="en-US" altLang="en-US" dirty="0">
                <a:latin typeface="DIN Next Rounded LT Pro" panose="020F0503020203050203" pitchFamily="34" charset="0"/>
              </a:rPr>
              <a:t>, August 4, 2002  </a:t>
            </a:r>
          </a:p>
        </p:txBody>
      </p:sp>
    </p:spTree>
    <p:extLst>
      <p:ext uri="{BB962C8B-B14F-4D97-AF65-F5344CB8AC3E}">
        <p14:creationId xmlns:p14="http://schemas.microsoft.com/office/powerpoint/2010/main" val="131466902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7" name="TextBox 29"/>
          <p:cNvSpPr txBox="1">
            <a:spLocks noChangeArrowheads="1"/>
          </p:cNvSpPr>
          <p:nvPr/>
        </p:nvSpPr>
        <p:spPr bwMode="auto">
          <a:xfrm>
            <a:off x="9112982" y="5160865"/>
            <a:ext cx="2454884"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a:solidFill>
                  <a:schemeClr val="tx1"/>
                </a:solidFill>
                <a:latin typeface="Rockwell" panose="02060603020205020403" pitchFamily="18" charset="0"/>
                <a:ea typeface="MS PGothic" panose="020B0600070205080204" pitchFamily="34" charset="-128"/>
              </a:defRPr>
            </a:lvl1pPr>
            <a:lvl2pPr marL="37931725" indent="-37474525">
              <a:defRPr>
                <a:solidFill>
                  <a:schemeClr val="tx1"/>
                </a:solidFill>
                <a:latin typeface="Rockwell" panose="02060603020205020403" pitchFamily="18" charset="0"/>
                <a:ea typeface="MS PGothic" panose="020B0600070205080204" pitchFamily="34" charset="-128"/>
              </a:defRPr>
            </a:lvl2pPr>
            <a:lvl3pPr marL="1143000" indent="-228600">
              <a:defRPr>
                <a:solidFill>
                  <a:schemeClr val="tx1"/>
                </a:solidFill>
                <a:latin typeface="Rockwell" panose="02060603020205020403" pitchFamily="18" charset="0"/>
                <a:ea typeface="MS PGothic" panose="020B0600070205080204" pitchFamily="34" charset="-128"/>
              </a:defRPr>
            </a:lvl3pPr>
            <a:lvl4pPr marL="1600200" indent="-228600">
              <a:defRPr>
                <a:solidFill>
                  <a:schemeClr val="tx1"/>
                </a:solidFill>
                <a:latin typeface="Rockwell" panose="02060603020205020403" pitchFamily="18" charset="0"/>
                <a:ea typeface="MS PGothic" panose="020B0600070205080204" pitchFamily="34" charset="-128"/>
              </a:defRPr>
            </a:lvl4pPr>
            <a:lvl5pPr marL="2057400" indent="-228600">
              <a:defRPr>
                <a:solidFill>
                  <a:schemeClr val="tx1"/>
                </a:solidFill>
                <a:latin typeface="Rockwell" panose="02060603020205020403" pitchFamily="18"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9pPr>
          </a:lstStyle>
          <a:p>
            <a:pPr defTabSz="457200" fontAlgn="base">
              <a:spcBef>
                <a:spcPct val="0"/>
              </a:spcBef>
              <a:spcAft>
                <a:spcPct val="0"/>
              </a:spcAft>
              <a:defRPr/>
            </a:pPr>
            <a:r>
              <a:rPr lang="en-US" altLang="en-US" sz="1200" dirty="0">
                <a:solidFill>
                  <a:prstClr val="black"/>
                </a:solidFill>
                <a:latin typeface="DIN Next Rounded LT Pro" panose="020F0503020203050203" pitchFamily="34" charset="0"/>
              </a:rPr>
              <a:t>Alison Head </a:t>
            </a:r>
          </a:p>
          <a:p>
            <a:pPr defTabSz="457200" fontAlgn="base">
              <a:spcBef>
                <a:spcPct val="0"/>
              </a:spcBef>
              <a:spcAft>
                <a:spcPct val="0"/>
              </a:spcAft>
              <a:defRPr/>
            </a:pPr>
            <a:r>
              <a:rPr lang="en-US" altLang="en-US" sz="1200" dirty="0">
                <a:solidFill>
                  <a:prstClr val="black"/>
                </a:solidFill>
                <a:latin typeface="DIN Next Rounded LT Pro" panose="020F0503020203050203" pitchFamily="34" charset="0"/>
              </a:rPr>
              <a:t>Project Information Literacy </a:t>
            </a:r>
          </a:p>
          <a:p>
            <a:pPr defTabSz="457200" fontAlgn="base">
              <a:spcBef>
                <a:spcPct val="0"/>
              </a:spcBef>
              <a:spcAft>
                <a:spcPct val="0"/>
              </a:spcAft>
              <a:defRPr/>
            </a:pPr>
            <a:r>
              <a:rPr lang="en-US" altLang="en-US" sz="1200" dirty="0">
                <a:solidFill>
                  <a:prstClr val="black"/>
                </a:solidFill>
                <a:latin typeface="DIN Next Rounded LT Pro" panose="020F0503020203050203" pitchFamily="34" charset="0"/>
              </a:rPr>
              <a:t>at University of Washington, 2016</a:t>
            </a:r>
          </a:p>
        </p:txBody>
      </p:sp>
      <p:pic>
        <p:nvPicPr>
          <p:cNvPr id="82948" name="Content Placeholder 39" descr="College_Students__Question_Asking-5.jpg"/>
          <p:cNvPicPr>
            <a:picLocks noGrp="1" noChangeAspect="1"/>
          </p:cNvPicPr>
          <p:nvPr>
            <p:ph idx="1"/>
          </p:nvPr>
        </p:nvPicPr>
        <p:blipFill>
          <a:blip r:embed="rId3">
            <a:extLst>
              <a:ext uri="{28A0092B-C50C-407E-A947-70E740481C1C}">
                <a14:useLocalDpi xmlns:a14="http://schemas.microsoft.com/office/drawing/2010/main" val="0"/>
              </a:ext>
            </a:extLst>
          </a:blip>
          <a:srcRect t="6644" b="12093"/>
          <a:stretch>
            <a:fillRect/>
          </a:stretch>
        </p:blipFill>
        <p:spPr>
          <a:xfrm>
            <a:off x="1556482" y="1795219"/>
            <a:ext cx="7556500" cy="3884612"/>
          </a:xfrm>
        </p:spPr>
      </p:pic>
      <p:sp>
        <p:nvSpPr>
          <p:cNvPr id="2" name="Title 1"/>
          <p:cNvSpPr>
            <a:spLocks noGrp="1"/>
          </p:cNvSpPr>
          <p:nvPr>
            <p:ph type="title"/>
          </p:nvPr>
        </p:nvSpPr>
        <p:spPr/>
        <p:txBody>
          <a:bodyPr>
            <a:normAutofit fontScale="90000"/>
          </a:bodyPr>
          <a:lstStyle/>
          <a:p>
            <a:r>
              <a:rPr lang="en-US" dirty="0"/>
              <a:t>Yet, Only 27% of Graduates Believe College Taught Them How to Ask Their Own Questions</a:t>
            </a:r>
          </a:p>
        </p:txBody>
      </p:sp>
    </p:spTree>
    <p:extLst>
      <p:ext uri="{BB962C8B-B14F-4D97-AF65-F5344CB8AC3E}">
        <p14:creationId xmlns:p14="http://schemas.microsoft.com/office/powerpoint/2010/main" val="389385587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Title 1"/>
          <p:cNvSpPr>
            <a:spLocks noGrp="1"/>
          </p:cNvSpPr>
          <p:nvPr>
            <p:ph type="title"/>
          </p:nvPr>
        </p:nvSpPr>
        <p:spPr>
          <a:xfrm>
            <a:off x="2062163" y="2719388"/>
            <a:ext cx="8178800" cy="2132012"/>
          </a:xfrm>
        </p:spPr>
        <p:txBody>
          <a:bodyPr/>
          <a:lstStyle/>
          <a:p>
            <a:pPr eaLnBrk="1" hangingPunct="1"/>
            <a:r>
              <a:rPr lang="en-US" altLang="en-US" sz="4200" dirty="0"/>
              <a:t>But, the problem begins long before college... </a:t>
            </a:r>
          </a:p>
        </p:txBody>
      </p:sp>
      <p:sp>
        <p:nvSpPr>
          <p:cNvPr id="3" name="Content Placeholder 2"/>
          <p:cNvSpPr>
            <a:spLocks noGrp="1"/>
          </p:cNvSpPr>
          <p:nvPr>
            <p:ph idx="1"/>
          </p:nvPr>
        </p:nvSpPr>
        <p:spPr>
          <a:xfrm>
            <a:off x="838200" y="1960563"/>
            <a:ext cx="10515600" cy="4737100"/>
          </a:xfrm>
        </p:spPr>
        <p:txBody>
          <a:bodyPr>
            <a:normAutofit/>
          </a:bodyPr>
          <a:lstStyle/>
          <a:p>
            <a:pPr marL="0" indent="0">
              <a:buNone/>
            </a:pPr>
            <a:endParaRPr lang="en-US" altLang="en-US" sz="4400" dirty="0" smtClean="0"/>
          </a:p>
          <a:p>
            <a:pPr marL="0" indent="0">
              <a:buNone/>
            </a:pPr>
            <a:r>
              <a:rPr lang="en-US" altLang="en-US" sz="5400" dirty="0" smtClean="0">
                <a:solidFill>
                  <a:schemeClr val="tx2"/>
                </a:solidFill>
              </a:rPr>
              <a:t>But, the problem begins long before college…</a:t>
            </a:r>
            <a:endParaRPr lang="en-US" altLang="en-US" sz="5400" dirty="0">
              <a:solidFill>
                <a:schemeClr val="tx2"/>
              </a:solidFill>
            </a:endParaRPr>
          </a:p>
        </p:txBody>
      </p:sp>
    </p:spTree>
    <p:extLst>
      <p:ext uri="{BB962C8B-B14F-4D97-AF65-F5344CB8AC3E}">
        <p14:creationId xmlns:p14="http://schemas.microsoft.com/office/powerpoint/2010/main" val="163555758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9" name="Content Placeholder 2"/>
          <p:cNvSpPr>
            <a:spLocks noGrp="1"/>
          </p:cNvSpPr>
          <p:nvPr>
            <p:ph idx="1"/>
          </p:nvPr>
        </p:nvSpPr>
        <p:spPr>
          <a:xfrm>
            <a:off x="791308" y="2020456"/>
            <a:ext cx="10612315" cy="5049405"/>
          </a:xfrm>
        </p:spPr>
        <p:txBody>
          <a:bodyPr>
            <a:normAutofit/>
          </a:bodyPr>
          <a:lstStyle/>
          <a:p>
            <a:pPr marL="0" indent="0">
              <a:spcBef>
                <a:spcPts val="0"/>
              </a:spcBef>
              <a:buNone/>
            </a:pPr>
            <a:r>
              <a:rPr lang="en-US" altLang="en-US" sz="2400" dirty="0" smtClean="0"/>
              <a:t>1. I have specific strategies to teach students how to ask their own questions.</a:t>
            </a:r>
          </a:p>
          <a:p>
            <a:pPr marL="0" indent="0">
              <a:spcBef>
                <a:spcPts val="0"/>
              </a:spcBef>
              <a:buNone/>
            </a:pPr>
            <a:endParaRPr lang="en-US" altLang="en-US" sz="2400" dirty="0" smtClean="0"/>
          </a:p>
          <a:p>
            <a:pPr marL="0" indent="0">
              <a:spcBef>
                <a:spcPts val="0"/>
              </a:spcBef>
              <a:buNone/>
            </a:pPr>
            <a:r>
              <a:rPr lang="en-US" altLang="en-US" sz="2400" dirty="0" smtClean="0"/>
              <a:t>2. I have a clear sense of how to integrate question formulation strategies into my work with students.</a:t>
            </a:r>
          </a:p>
          <a:p>
            <a:pPr marL="0" indent="0">
              <a:spcBef>
                <a:spcPts val="0"/>
              </a:spcBef>
              <a:buNone/>
            </a:pPr>
            <a:endParaRPr lang="en-US" altLang="en-US" sz="2400" dirty="0" smtClean="0"/>
          </a:p>
          <a:p>
            <a:pPr marL="0" indent="0">
              <a:spcBef>
                <a:spcPts val="0"/>
              </a:spcBef>
              <a:buNone/>
            </a:pPr>
            <a:r>
              <a:rPr lang="en-US" altLang="en-US" sz="2400" dirty="0" smtClean="0"/>
              <a:t>1 Strongly Disagree</a:t>
            </a:r>
          </a:p>
          <a:p>
            <a:pPr marL="0" indent="0">
              <a:spcBef>
                <a:spcPts val="0"/>
              </a:spcBef>
              <a:buNone/>
            </a:pPr>
            <a:r>
              <a:rPr lang="en-US" altLang="en-US" sz="2400" dirty="0" smtClean="0"/>
              <a:t>2 Disagree</a:t>
            </a:r>
          </a:p>
          <a:p>
            <a:pPr marL="0" indent="0">
              <a:spcBef>
                <a:spcPts val="0"/>
              </a:spcBef>
              <a:buNone/>
            </a:pPr>
            <a:r>
              <a:rPr lang="en-US" altLang="en-US" sz="2400" dirty="0" smtClean="0"/>
              <a:t>3 Somewhat Disagree</a:t>
            </a:r>
          </a:p>
          <a:p>
            <a:pPr marL="0" indent="0">
              <a:spcBef>
                <a:spcPts val="0"/>
              </a:spcBef>
              <a:buNone/>
            </a:pPr>
            <a:r>
              <a:rPr lang="en-US" altLang="en-US" sz="2400" dirty="0" smtClean="0"/>
              <a:t>4 Somewhat Agree</a:t>
            </a:r>
          </a:p>
          <a:p>
            <a:pPr marL="0" indent="0">
              <a:spcBef>
                <a:spcPts val="0"/>
              </a:spcBef>
              <a:buNone/>
            </a:pPr>
            <a:r>
              <a:rPr lang="en-US" altLang="en-US" sz="2400" dirty="0" smtClean="0"/>
              <a:t>5 Agree</a:t>
            </a:r>
          </a:p>
          <a:p>
            <a:pPr marL="0" indent="0">
              <a:spcBef>
                <a:spcPts val="0"/>
              </a:spcBef>
              <a:buNone/>
            </a:pPr>
            <a:r>
              <a:rPr lang="en-US" altLang="en-US" sz="2400" dirty="0" smtClean="0"/>
              <a:t>6 Strongly Agree</a:t>
            </a:r>
          </a:p>
          <a:p>
            <a:pPr marL="0" indent="0">
              <a:spcBef>
                <a:spcPts val="0"/>
              </a:spcBef>
              <a:buNone/>
            </a:pPr>
            <a:endParaRPr lang="en-US" altLang="en-US" sz="2400" dirty="0"/>
          </a:p>
        </p:txBody>
      </p:sp>
      <p:sp>
        <p:nvSpPr>
          <p:cNvPr id="2" name="Title 1"/>
          <p:cNvSpPr>
            <a:spLocks noGrp="1"/>
          </p:cNvSpPr>
          <p:nvPr>
            <p:ph type="title"/>
          </p:nvPr>
        </p:nvSpPr>
        <p:spPr/>
        <p:txBody>
          <a:bodyPr/>
          <a:lstStyle/>
          <a:p>
            <a:r>
              <a:rPr lang="en-US" dirty="0" smtClean="0"/>
              <a:t>Quick Reflection Questions</a:t>
            </a:r>
            <a:endParaRPr lang="en-US" dirty="0"/>
          </a:p>
        </p:txBody>
      </p:sp>
    </p:spTree>
    <p:extLst>
      <p:ext uri="{BB962C8B-B14F-4D97-AF65-F5344CB8AC3E}">
        <p14:creationId xmlns:p14="http://schemas.microsoft.com/office/powerpoint/2010/main" val="280031624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a:buFont typeface="Arial" panose="020B0604020202020204" pitchFamily="34" charset="0"/>
              <a:buChar char="•"/>
            </a:pPr>
            <a:r>
              <a:rPr lang="en-US" sz="3200" dirty="0"/>
              <a:t>James Sully dubbed age four, “the true age of inquisitiveness when question after question is fired off with wondrous rapidity and pertinacity.”</a:t>
            </a:r>
          </a:p>
          <a:p>
            <a:pPr>
              <a:buFont typeface="Arial" panose="020B0604020202020204" pitchFamily="34" charset="0"/>
              <a:buChar char="•"/>
            </a:pPr>
            <a:r>
              <a:rPr lang="en-US" sz="3200" dirty="0"/>
              <a:t>Young children ask 10,000 questions per year before they begin formal schooling.</a:t>
            </a:r>
          </a:p>
        </p:txBody>
      </p:sp>
      <p:sp>
        <p:nvSpPr>
          <p:cNvPr id="4" name="TextBox 29"/>
          <p:cNvSpPr txBox="1">
            <a:spLocks noChangeArrowheads="1"/>
          </p:cNvSpPr>
          <p:nvPr/>
        </p:nvSpPr>
        <p:spPr bwMode="auto">
          <a:xfrm>
            <a:off x="10200485" y="5220353"/>
            <a:ext cx="3417598"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a:solidFill>
                  <a:schemeClr val="tx1"/>
                </a:solidFill>
                <a:latin typeface="Rockwell" panose="02060603020205020403" pitchFamily="18" charset="0"/>
                <a:ea typeface="MS PGothic" panose="020B0600070205080204" pitchFamily="34" charset="-128"/>
              </a:defRPr>
            </a:lvl1pPr>
            <a:lvl2pPr marL="37931725" indent="-37474525">
              <a:defRPr>
                <a:solidFill>
                  <a:schemeClr val="tx1"/>
                </a:solidFill>
                <a:latin typeface="Rockwell" panose="02060603020205020403" pitchFamily="18" charset="0"/>
                <a:ea typeface="MS PGothic" panose="020B0600070205080204" pitchFamily="34" charset="-128"/>
              </a:defRPr>
            </a:lvl2pPr>
            <a:lvl3pPr marL="1143000" indent="-228600">
              <a:defRPr>
                <a:solidFill>
                  <a:schemeClr val="tx1"/>
                </a:solidFill>
                <a:latin typeface="Rockwell" panose="02060603020205020403" pitchFamily="18" charset="0"/>
                <a:ea typeface="MS PGothic" panose="020B0600070205080204" pitchFamily="34" charset="-128"/>
              </a:defRPr>
            </a:lvl3pPr>
            <a:lvl4pPr marL="1600200" indent="-228600">
              <a:defRPr>
                <a:solidFill>
                  <a:schemeClr val="tx1"/>
                </a:solidFill>
                <a:latin typeface="Rockwell" panose="02060603020205020403" pitchFamily="18" charset="0"/>
                <a:ea typeface="MS PGothic" panose="020B0600070205080204" pitchFamily="34" charset="-128"/>
              </a:defRPr>
            </a:lvl4pPr>
            <a:lvl5pPr marL="2057400" indent="-228600">
              <a:defRPr>
                <a:solidFill>
                  <a:schemeClr val="tx1"/>
                </a:solidFill>
                <a:latin typeface="Rockwell" panose="02060603020205020403" pitchFamily="18"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9pPr>
          </a:lstStyle>
          <a:p>
            <a:pPr defTabSz="457200" fontAlgn="base">
              <a:spcBef>
                <a:spcPct val="0"/>
              </a:spcBef>
              <a:spcAft>
                <a:spcPct val="0"/>
              </a:spcAft>
              <a:defRPr/>
            </a:pPr>
            <a:r>
              <a:rPr lang="en-US" altLang="en-US" sz="1600" dirty="0">
                <a:solidFill>
                  <a:prstClr val="black"/>
                </a:solidFill>
                <a:latin typeface="DIN Next Rounded LT Pro" panose="020F0503020203050203" pitchFamily="34" charset="0"/>
              </a:rPr>
              <a:t>Sully, 1896</a:t>
            </a:r>
          </a:p>
          <a:p>
            <a:pPr defTabSz="457200" fontAlgn="base">
              <a:spcBef>
                <a:spcPct val="0"/>
              </a:spcBef>
              <a:spcAft>
                <a:spcPct val="0"/>
              </a:spcAft>
              <a:defRPr/>
            </a:pPr>
            <a:r>
              <a:rPr lang="en-US" altLang="en-US" sz="1600" dirty="0">
                <a:solidFill>
                  <a:prstClr val="black"/>
                </a:solidFill>
                <a:latin typeface="DIN Next Rounded LT Pro" panose="020F0503020203050203" pitchFamily="34" charset="0"/>
              </a:rPr>
              <a:t>Harris, 2012</a:t>
            </a:r>
          </a:p>
        </p:txBody>
      </p:sp>
      <p:sp>
        <p:nvSpPr>
          <p:cNvPr id="5" name="Title 4"/>
          <p:cNvSpPr>
            <a:spLocks noGrp="1"/>
          </p:cNvSpPr>
          <p:nvPr>
            <p:ph type="title"/>
          </p:nvPr>
        </p:nvSpPr>
        <p:spPr/>
        <p:txBody>
          <a:bodyPr/>
          <a:lstStyle/>
          <a:p>
            <a:r>
              <a:rPr lang="en-US" dirty="0"/>
              <a:t>Age Four: </a:t>
            </a:r>
            <a:r>
              <a:rPr lang="en-US" dirty="0" smtClean="0"/>
              <a:t>“</a:t>
            </a:r>
            <a:r>
              <a:rPr lang="en-US" dirty="0"/>
              <a:t>The true age of inquisitiveness”</a:t>
            </a:r>
          </a:p>
        </p:txBody>
      </p:sp>
    </p:spTree>
    <p:extLst>
      <p:ext uri="{BB962C8B-B14F-4D97-AF65-F5344CB8AC3E}">
        <p14:creationId xmlns:p14="http://schemas.microsoft.com/office/powerpoint/2010/main" val="159306798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29"/>
          <p:cNvSpPr txBox="1">
            <a:spLocks noChangeArrowheads="1"/>
          </p:cNvSpPr>
          <p:nvPr/>
        </p:nvSpPr>
        <p:spPr bwMode="auto">
          <a:xfrm>
            <a:off x="9645001" y="5508542"/>
            <a:ext cx="3417598"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a:solidFill>
                  <a:schemeClr val="tx1"/>
                </a:solidFill>
                <a:latin typeface="Rockwell" panose="02060603020205020403" pitchFamily="18" charset="0"/>
                <a:ea typeface="MS PGothic" panose="020B0600070205080204" pitchFamily="34" charset="-128"/>
              </a:defRPr>
            </a:lvl1pPr>
            <a:lvl2pPr marL="37931725" indent="-37474525">
              <a:defRPr>
                <a:solidFill>
                  <a:schemeClr val="tx1"/>
                </a:solidFill>
                <a:latin typeface="Rockwell" panose="02060603020205020403" pitchFamily="18" charset="0"/>
                <a:ea typeface="MS PGothic" panose="020B0600070205080204" pitchFamily="34" charset="-128"/>
              </a:defRPr>
            </a:lvl2pPr>
            <a:lvl3pPr marL="1143000" indent="-228600">
              <a:defRPr>
                <a:solidFill>
                  <a:schemeClr val="tx1"/>
                </a:solidFill>
                <a:latin typeface="Rockwell" panose="02060603020205020403" pitchFamily="18" charset="0"/>
                <a:ea typeface="MS PGothic" panose="020B0600070205080204" pitchFamily="34" charset="-128"/>
              </a:defRPr>
            </a:lvl3pPr>
            <a:lvl4pPr marL="1600200" indent="-228600">
              <a:defRPr>
                <a:solidFill>
                  <a:schemeClr val="tx1"/>
                </a:solidFill>
                <a:latin typeface="Rockwell" panose="02060603020205020403" pitchFamily="18" charset="0"/>
                <a:ea typeface="MS PGothic" panose="020B0600070205080204" pitchFamily="34" charset="-128"/>
              </a:defRPr>
            </a:lvl4pPr>
            <a:lvl5pPr marL="2057400" indent="-228600">
              <a:defRPr>
                <a:solidFill>
                  <a:schemeClr val="tx1"/>
                </a:solidFill>
                <a:latin typeface="Rockwell" panose="02060603020205020403" pitchFamily="18"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9pPr>
          </a:lstStyle>
          <a:p>
            <a:pPr defTabSz="457200" fontAlgn="base">
              <a:spcBef>
                <a:spcPct val="0"/>
              </a:spcBef>
              <a:spcAft>
                <a:spcPct val="0"/>
              </a:spcAft>
              <a:defRPr/>
            </a:pPr>
            <a:r>
              <a:rPr lang="en-US" altLang="en-US" sz="1600" dirty="0">
                <a:solidFill>
                  <a:prstClr val="black"/>
                </a:solidFill>
                <a:latin typeface="DIN Next Rounded LT Pro" panose="020F0503020203050203" pitchFamily="34" charset="0"/>
              </a:rPr>
              <a:t>Dillon, 1988, p. 199</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01662" y="1913021"/>
            <a:ext cx="8626756" cy="3368842"/>
          </a:xfrm>
          <a:prstGeom prst="rect">
            <a:avLst/>
          </a:prstGeom>
        </p:spPr>
      </p:pic>
      <p:sp>
        <p:nvSpPr>
          <p:cNvPr id="5" name="Title 4"/>
          <p:cNvSpPr>
            <a:spLocks noGrp="1"/>
          </p:cNvSpPr>
          <p:nvPr>
            <p:ph type="title"/>
          </p:nvPr>
        </p:nvSpPr>
        <p:spPr/>
        <p:txBody>
          <a:bodyPr/>
          <a:lstStyle/>
          <a:p>
            <a:r>
              <a:rPr lang="en-US" dirty="0"/>
              <a:t>Question Formulation by Adolescence</a:t>
            </a:r>
          </a:p>
        </p:txBody>
      </p:sp>
    </p:spTree>
    <p:extLst>
      <p:ext uri="{BB962C8B-B14F-4D97-AF65-F5344CB8AC3E}">
        <p14:creationId xmlns:p14="http://schemas.microsoft.com/office/powerpoint/2010/main" val="55956861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a:buFont typeface="Arial" panose="020B0604020202020204" pitchFamily="34" charset="0"/>
              <a:buChar char="•"/>
            </a:pPr>
            <a:r>
              <a:rPr lang="en-US" sz="3200" dirty="0"/>
              <a:t>Teachers report that getting students to ask questions feels like, “pulling teeth.”</a:t>
            </a:r>
          </a:p>
          <a:p>
            <a:pPr>
              <a:buFont typeface="Arial" panose="020B0604020202020204" pitchFamily="34" charset="0"/>
              <a:buChar char="•"/>
            </a:pPr>
            <a:r>
              <a:rPr lang="en-US" sz="3200" dirty="0"/>
              <a:t>Students ask less than 1/5th the questions educators estimated would be elicited and deemed desirable.</a:t>
            </a:r>
          </a:p>
        </p:txBody>
      </p:sp>
      <p:sp>
        <p:nvSpPr>
          <p:cNvPr id="4" name="TextBox 29"/>
          <p:cNvSpPr txBox="1">
            <a:spLocks noChangeArrowheads="1"/>
          </p:cNvSpPr>
          <p:nvPr/>
        </p:nvSpPr>
        <p:spPr bwMode="auto">
          <a:xfrm>
            <a:off x="9927924" y="5496047"/>
            <a:ext cx="3417598"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a:solidFill>
                  <a:schemeClr val="tx1"/>
                </a:solidFill>
                <a:latin typeface="Rockwell" panose="02060603020205020403" pitchFamily="18" charset="0"/>
                <a:ea typeface="MS PGothic" panose="020B0600070205080204" pitchFamily="34" charset="-128"/>
              </a:defRPr>
            </a:lvl1pPr>
            <a:lvl2pPr marL="37931725" indent="-37474525">
              <a:defRPr>
                <a:solidFill>
                  <a:schemeClr val="tx1"/>
                </a:solidFill>
                <a:latin typeface="Rockwell" panose="02060603020205020403" pitchFamily="18" charset="0"/>
                <a:ea typeface="MS PGothic" panose="020B0600070205080204" pitchFamily="34" charset="-128"/>
              </a:defRPr>
            </a:lvl2pPr>
            <a:lvl3pPr marL="1143000" indent="-228600">
              <a:defRPr>
                <a:solidFill>
                  <a:schemeClr val="tx1"/>
                </a:solidFill>
                <a:latin typeface="Rockwell" panose="02060603020205020403" pitchFamily="18" charset="0"/>
                <a:ea typeface="MS PGothic" panose="020B0600070205080204" pitchFamily="34" charset="-128"/>
              </a:defRPr>
            </a:lvl3pPr>
            <a:lvl4pPr marL="1600200" indent="-228600">
              <a:defRPr>
                <a:solidFill>
                  <a:schemeClr val="tx1"/>
                </a:solidFill>
                <a:latin typeface="Rockwell" panose="02060603020205020403" pitchFamily="18" charset="0"/>
                <a:ea typeface="MS PGothic" panose="020B0600070205080204" pitchFamily="34" charset="-128"/>
              </a:defRPr>
            </a:lvl4pPr>
            <a:lvl5pPr marL="2057400" indent="-228600">
              <a:defRPr>
                <a:solidFill>
                  <a:schemeClr val="tx1"/>
                </a:solidFill>
                <a:latin typeface="Rockwell" panose="02060603020205020403" pitchFamily="18"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9pPr>
          </a:lstStyle>
          <a:p>
            <a:pPr defTabSz="457200" fontAlgn="base">
              <a:spcBef>
                <a:spcPct val="0"/>
              </a:spcBef>
              <a:spcAft>
                <a:spcPct val="0"/>
              </a:spcAft>
              <a:defRPr/>
            </a:pPr>
            <a:r>
              <a:rPr lang="en-US" altLang="en-US" sz="1600" dirty="0">
                <a:solidFill>
                  <a:prstClr val="black"/>
                </a:solidFill>
                <a:latin typeface="DIN Next Rounded LT Pro" panose="020F0503020203050203" pitchFamily="34" charset="0"/>
              </a:rPr>
              <a:t>Susskind, 1979</a:t>
            </a:r>
          </a:p>
        </p:txBody>
      </p:sp>
      <p:sp>
        <p:nvSpPr>
          <p:cNvPr id="5" name="Title 4"/>
          <p:cNvSpPr>
            <a:spLocks noGrp="1"/>
          </p:cNvSpPr>
          <p:nvPr>
            <p:ph type="title"/>
          </p:nvPr>
        </p:nvSpPr>
        <p:spPr/>
        <p:txBody>
          <a:bodyPr/>
          <a:lstStyle/>
          <a:p>
            <a:r>
              <a:rPr lang="en-US" dirty="0"/>
              <a:t>Educators Recognize the Problem</a:t>
            </a:r>
          </a:p>
        </p:txBody>
      </p:sp>
    </p:spTree>
    <p:extLst>
      <p:ext uri="{BB962C8B-B14F-4D97-AF65-F5344CB8AC3E}">
        <p14:creationId xmlns:p14="http://schemas.microsoft.com/office/powerpoint/2010/main" val="178640908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First Year Students’ Engagement</a:t>
            </a:r>
            <a:endParaRPr lang="en-US" dirty="0"/>
          </a:p>
        </p:txBody>
      </p:sp>
      <p:sp>
        <p:nvSpPr>
          <p:cNvPr id="3" name="Content Placeholder 2"/>
          <p:cNvSpPr>
            <a:spLocks noGrp="1"/>
          </p:cNvSpPr>
          <p:nvPr>
            <p:ph idx="1"/>
          </p:nvPr>
        </p:nvSpPr>
        <p:spPr/>
        <p:txBody>
          <a:bodyPr/>
          <a:lstStyle/>
          <a:p>
            <a:r>
              <a:rPr lang="en-US" dirty="0"/>
              <a:t>S</a:t>
            </a:r>
            <a:r>
              <a:rPr lang="en-US" dirty="0" smtClean="0"/>
              <a:t>tudents engage in behaviors consistent with their high school behaviors.</a:t>
            </a:r>
          </a:p>
          <a:p>
            <a:r>
              <a:rPr lang="en-US" dirty="0"/>
              <a:t>S</a:t>
            </a:r>
            <a:r>
              <a:rPr lang="en-US" dirty="0" smtClean="0"/>
              <a:t>tudents who reported frequently asking questions in high school also reported doing the same in their first year of college.</a:t>
            </a:r>
          </a:p>
          <a:p>
            <a:r>
              <a:rPr lang="en-US" dirty="0" smtClean="0"/>
              <a:t>Students who tended to not ask questions in high school tended to not do so during their first year at college.</a:t>
            </a:r>
            <a:endParaRPr lang="en-US" dirty="0"/>
          </a:p>
        </p:txBody>
      </p:sp>
      <p:sp>
        <p:nvSpPr>
          <p:cNvPr id="4" name="TextBox 29"/>
          <p:cNvSpPr txBox="1">
            <a:spLocks noChangeArrowheads="1"/>
          </p:cNvSpPr>
          <p:nvPr/>
        </p:nvSpPr>
        <p:spPr bwMode="auto">
          <a:xfrm>
            <a:off x="7236069" y="5496047"/>
            <a:ext cx="5397276"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a:solidFill>
                  <a:schemeClr val="tx1"/>
                </a:solidFill>
                <a:latin typeface="Rockwell" panose="02060603020205020403" pitchFamily="18" charset="0"/>
                <a:ea typeface="MS PGothic" panose="020B0600070205080204" pitchFamily="34" charset="-128"/>
              </a:defRPr>
            </a:lvl1pPr>
            <a:lvl2pPr marL="37931725" indent="-37474525">
              <a:defRPr>
                <a:solidFill>
                  <a:schemeClr val="tx1"/>
                </a:solidFill>
                <a:latin typeface="Rockwell" panose="02060603020205020403" pitchFamily="18" charset="0"/>
                <a:ea typeface="MS PGothic" panose="020B0600070205080204" pitchFamily="34" charset="-128"/>
              </a:defRPr>
            </a:lvl2pPr>
            <a:lvl3pPr marL="1143000" indent="-228600">
              <a:defRPr>
                <a:solidFill>
                  <a:schemeClr val="tx1"/>
                </a:solidFill>
                <a:latin typeface="Rockwell" panose="02060603020205020403" pitchFamily="18" charset="0"/>
                <a:ea typeface="MS PGothic" panose="020B0600070205080204" pitchFamily="34" charset="-128"/>
              </a:defRPr>
            </a:lvl3pPr>
            <a:lvl4pPr marL="1600200" indent="-228600">
              <a:defRPr>
                <a:solidFill>
                  <a:schemeClr val="tx1"/>
                </a:solidFill>
                <a:latin typeface="Rockwell" panose="02060603020205020403" pitchFamily="18" charset="0"/>
                <a:ea typeface="MS PGothic" panose="020B0600070205080204" pitchFamily="34" charset="-128"/>
              </a:defRPr>
            </a:lvl4pPr>
            <a:lvl5pPr marL="2057400" indent="-228600">
              <a:defRPr>
                <a:solidFill>
                  <a:schemeClr val="tx1"/>
                </a:solidFill>
                <a:latin typeface="Rockwell" panose="02060603020205020403" pitchFamily="18"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9pPr>
          </a:lstStyle>
          <a:p>
            <a:pPr defTabSz="457200" fontAlgn="base">
              <a:spcBef>
                <a:spcPct val="0"/>
              </a:spcBef>
              <a:spcAft>
                <a:spcPct val="0"/>
              </a:spcAft>
              <a:defRPr/>
            </a:pPr>
            <a:r>
              <a:rPr lang="en-US" altLang="en-US" sz="1600" dirty="0" smtClean="0">
                <a:solidFill>
                  <a:prstClr val="black"/>
                </a:solidFill>
                <a:latin typeface="DIN Next Rounded LT Pro" panose="020F0503020203050203" pitchFamily="34" charset="0"/>
              </a:rPr>
              <a:t>National Survey of Student Engagement, 2008</a:t>
            </a:r>
            <a:endParaRPr lang="en-US" altLang="en-US" sz="1600" dirty="0">
              <a:solidFill>
                <a:prstClr val="black"/>
              </a:solidFill>
              <a:latin typeface="DIN Next Rounded LT Pro" panose="020F0503020203050203" pitchFamily="34" charset="0"/>
            </a:endParaRPr>
          </a:p>
        </p:txBody>
      </p:sp>
    </p:spTree>
    <p:extLst>
      <p:ext uri="{BB962C8B-B14F-4D97-AF65-F5344CB8AC3E}">
        <p14:creationId xmlns:p14="http://schemas.microsoft.com/office/powerpoint/2010/main" val="395364341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91308" y="2713038"/>
            <a:ext cx="10585937" cy="4144963"/>
          </a:xfrm>
        </p:spPr>
        <p:txBody>
          <a:bodyPr>
            <a:normAutofit/>
          </a:bodyPr>
          <a:lstStyle/>
          <a:p>
            <a:pPr marL="0" indent="0">
              <a:buNone/>
            </a:pPr>
            <a:r>
              <a:rPr lang="en-US" sz="3200" dirty="0"/>
              <a:t>How can </a:t>
            </a:r>
            <a:r>
              <a:rPr lang="en-US" sz="3200" dirty="0" smtClean="0"/>
              <a:t>teaching </a:t>
            </a:r>
            <a:r>
              <a:rPr lang="en-US" sz="3200" dirty="0"/>
              <a:t>students to ask questions go from a feeling of “pulling teeth” to a feeling of excitement for both teachers and learners?</a:t>
            </a:r>
          </a:p>
        </p:txBody>
      </p:sp>
    </p:spTree>
    <p:extLst>
      <p:ext uri="{BB962C8B-B14F-4D97-AF65-F5344CB8AC3E}">
        <p14:creationId xmlns:p14="http://schemas.microsoft.com/office/powerpoint/2010/main" val="307456392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197347" y="5237344"/>
            <a:ext cx="7611208" cy="1611864"/>
          </a:xfrm>
        </p:spPr>
        <p:txBody>
          <a:bodyPr>
            <a:normAutofit/>
          </a:bodyPr>
          <a:lstStyle/>
          <a:p>
            <a:pPr marL="0" indent="0">
              <a:buNone/>
            </a:pPr>
            <a:r>
              <a:rPr lang="en-US" sz="1600" dirty="0"/>
              <a:t>The </a:t>
            </a:r>
            <a:r>
              <a:rPr lang="en-US" sz="1600" dirty="0" smtClean="0"/>
              <a:t>question </a:t>
            </a:r>
            <a:r>
              <a:rPr lang="en-US" sz="1600" dirty="0"/>
              <a:t>as a </a:t>
            </a:r>
            <a:r>
              <a:rPr lang="en-US" sz="1600" dirty="0" smtClean="0"/>
              <a:t>measure </a:t>
            </a:r>
            <a:r>
              <a:rPr lang="en-US" sz="1600" dirty="0"/>
              <a:t>of </a:t>
            </a:r>
            <a:r>
              <a:rPr lang="en-US" sz="1600" dirty="0" smtClean="0"/>
              <a:t>efficiency </a:t>
            </a:r>
            <a:r>
              <a:rPr lang="en-US" sz="1600" dirty="0"/>
              <a:t>in </a:t>
            </a:r>
            <a:r>
              <a:rPr lang="en-US" sz="1600" dirty="0" smtClean="0"/>
              <a:t>instruction</a:t>
            </a:r>
            <a:r>
              <a:rPr lang="en-US" sz="1600" dirty="0"/>
              <a:t>: A critical study of classroom practice. </a:t>
            </a:r>
            <a:r>
              <a:rPr lang="en-US" sz="1600" i="1" dirty="0"/>
              <a:t>Columbia University Contributions to Education, No. 48</a:t>
            </a:r>
            <a:r>
              <a:rPr lang="en-US" sz="1600" dirty="0"/>
              <a:t> </a:t>
            </a:r>
          </a:p>
          <a:p>
            <a:endParaRPr lang="en-US" dirty="0">
              <a:latin typeface="+mj-lt"/>
            </a:endParaRPr>
          </a:p>
        </p:txBody>
      </p:sp>
      <p:pic>
        <p:nvPicPr>
          <p:cNvPr id="4" name="Picture 3"/>
          <p:cNvPicPr>
            <a:picLocks noChangeAspect="1"/>
          </p:cNvPicPr>
          <p:nvPr/>
        </p:nvPicPr>
        <p:blipFill>
          <a:blip r:embed="rId2"/>
          <a:stretch>
            <a:fillRect/>
          </a:stretch>
        </p:blipFill>
        <p:spPr>
          <a:xfrm>
            <a:off x="1093177" y="1874042"/>
            <a:ext cx="2733964" cy="3856807"/>
          </a:xfrm>
          <a:prstGeom prst="rect">
            <a:avLst/>
          </a:prstGeom>
        </p:spPr>
      </p:pic>
      <p:sp>
        <p:nvSpPr>
          <p:cNvPr id="6" name="TextBox 5"/>
          <p:cNvSpPr txBox="1"/>
          <p:nvPr/>
        </p:nvSpPr>
        <p:spPr>
          <a:xfrm>
            <a:off x="4197347" y="2058681"/>
            <a:ext cx="7156453" cy="2954655"/>
          </a:xfrm>
          <a:prstGeom prst="rect">
            <a:avLst/>
          </a:prstGeom>
          <a:noFill/>
        </p:spPr>
        <p:txBody>
          <a:bodyPr wrap="square" rtlCol="0">
            <a:spAutoFit/>
          </a:bodyPr>
          <a:lstStyle/>
          <a:p>
            <a:r>
              <a:rPr lang="en-US" sz="2400" dirty="0">
                <a:latin typeface="DIN Next Rounded LT Pro" panose="020F0503020203050203" pitchFamily="34" charset="0"/>
              </a:rPr>
              <a:t>In a 1912 study Romiett Stevens observed: “an unusual lesson because twenty-five of the thirty-four questions were asked by the pupils… </a:t>
            </a:r>
            <a:r>
              <a:rPr lang="en-US" sz="2400" b="1" dirty="0">
                <a:latin typeface="DIN Next Rounded LT Pro" panose="020F0503020203050203" pitchFamily="34" charset="0"/>
              </a:rPr>
              <a:t>The result was that the lesson developed an impetus born of real interest</a:t>
            </a:r>
            <a:r>
              <a:rPr lang="en-US" sz="2400" dirty="0">
                <a:latin typeface="DIN Next Rounded LT Pro" panose="020F0503020203050203" pitchFamily="34" charset="0"/>
              </a:rPr>
              <a:t>. I mention it because this lesson was unique in the series of one hundred.”</a:t>
            </a:r>
            <a:r>
              <a:rPr lang="en-US" sz="2400" dirty="0"/>
              <a:t/>
            </a:r>
            <a:br>
              <a:rPr lang="en-US" sz="2400" dirty="0"/>
            </a:br>
            <a:endParaRPr lang="en-US" sz="2400" dirty="0"/>
          </a:p>
          <a:p>
            <a:endParaRPr lang="en-US" dirty="0"/>
          </a:p>
        </p:txBody>
      </p:sp>
      <p:sp>
        <p:nvSpPr>
          <p:cNvPr id="5" name="Title 4"/>
          <p:cNvSpPr>
            <a:spLocks noGrp="1"/>
          </p:cNvSpPr>
          <p:nvPr>
            <p:ph type="title"/>
          </p:nvPr>
        </p:nvSpPr>
        <p:spPr/>
        <p:txBody>
          <a:bodyPr/>
          <a:lstStyle/>
          <a:p>
            <a:r>
              <a:rPr lang="en-US" dirty="0"/>
              <a:t>Moving from the exception…</a:t>
            </a:r>
          </a:p>
        </p:txBody>
      </p:sp>
    </p:spTree>
    <p:extLst>
      <p:ext uri="{BB962C8B-B14F-4D97-AF65-F5344CB8AC3E}">
        <p14:creationId xmlns:p14="http://schemas.microsoft.com/office/powerpoint/2010/main" val="380369444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90999" y="2009182"/>
            <a:ext cx="2623678" cy="3428264"/>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55165" y="2009181"/>
            <a:ext cx="2733964" cy="3428264"/>
          </a:xfrm>
          <a:prstGeom prst="rect">
            <a:avLst/>
          </a:prstGeom>
        </p:spPr>
      </p:pic>
      <p:sp>
        <p:nvSpPr>
          <p:cNvPr id="3" name="Title 2"/>
          <p:cNvSpPr>
            <a:spLocks noGrp="1"/>
          </p:cNvSpPr>
          <p:nvPr>
            <p:ph type="title"/>
          </p:nvPr>
        </p:nvSpPr>
        <p:spPr/>
        <p:txBody>
          <a:bodyPr/>
          <a:lstStyle/>
          <a:p>
            <a:r>
              <a:rPr lang="en-US" dirty="0" smtClean="0"/>
              <a:t>…to </a:t>
            </a:r>
            <a:r>
              <a:rPr lang="en-US" dirty="0"/>
              <a:t>the norm</a:t>
            </a:r>
          </a:p>
        </p:txBody>
      </p:sp>
    </p:spTree>
    <p:extLst>
      <p:ext uri="{BB962C8B-B14F-4D97-AF65-F5344CB8AC3E}">
        <p14:creationId xmlns:p14="http://schemas.microsoft.com/office/powerpoint/2010/main" val="232863738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Title 1"/>
          <p:cNvSpPr>
            <a:spLocks noGrp="1"/>
          </p:cNvSpPr>
          <p:nvPr>
            <p:ph type="title"/>
          </p:nvPr>
        </p:nvSpPr>
        <p:spPr>
          <a:xfrm>
            <a:off x="2062163" y="2719388"/>
            <a:ext cx="8178800" cy="2132012"/>
          </a:xfrm>
        </p:spPr>
        <p:txBody>
          <a:bodyPr/>
          <a:lstStyle/>
          <a:p>
            <a:pPr eaLnBrk="1" hangingPunct="1"/>
            <a:r>
              <a:rPr lang="en-US" altLang="en-US" sz="4200" dirty="0"/>
              <a:t>But, the problem begins long before college... </a:t>
            </a:r>
          </a:p>
        </p:txBody>
      </p:sp>
      <p:sp>
        <p:nvSpPr>
          <p:cNvPr id="3" name="Content Placeholder 2"/>
          <p:cNvSpPr>
            <a:spLocks noGrp="1"/>
          </p:cNvSpPr>
          <p:nvPr>
            <p:ph idx="1"/>
          </p:nvPr>
        </p:nvSpPr>
        <p:spPr>
          <a:xfrm>
            <a:off x="838200" y="1960563"/>
            <a:ext cx="10515600" cy="4737100"/>
          </a:xfrm>
        </p:spPr>
        <p:txBody>
          <a:bodyPr>
            <a:normAutofit/>
          </a:bodyPr>
          <a:lstStyle/>
          <a:p>
            <a:pPr marL="0" indent="0">
              <a:buNone/>
            </a:pPr>
            <a:endParaRPr lang="en-US" altLang="en-US" sz="4400" dirty="0" smtClean="0"/>
          </a:p>
          <a:p>
            <a:pPr marL="0" indent="0">
              <a:buNone/>
            </a:pPr>
            <a:r>
              <a:rPr lang="en-US" altLang="en-US" sz="5000" dirty="0">
                <a:solidFill>
                  <a:schemeClr val="tx2"/>
                </a:solidFill>
              </a:rPr>
              <a:t>What happens when </a:t>
            </a:r>
            <a:r>
              <a:rPr lang="en-US" altLang="en-US" sz="5000" dirty="0" smtClean="0">
                <a:solidFill>
                  <a:schemeClr val="tx2"/>
                </a:solidFill>
              </a:rPr>
              <a:t>students learn how </a:t>
            </a:r>
            <a:r>
              <a:rPr lang="en-US" altLang="en-US" sz="5000" dirty="0">
                <a:solidFill>
                  <a:schemeClr val="tx2"/>
                </a:solidFill>
              </a:rPr>
              <a:t>to ask their own questions?</a:t>
            </a:r>
            <a:r>
              <a:rPr lang="en-US" altLang="en-US" sz="5400" dirty="0">
                <a:solidFill>
                  <a:schemeClr val="tx2"/>
                </a:solidFill>
              </a:rPr>
              <a:t/>
            </a:r>
            <a:br>
              <a:rPr lang="en-US" altLang="en-US" sz="5400" dirty="0">
                <a:solidFill>
                  <a:schemeClr val="tx2"/>
                </a:solidFill>
              </a:rPr>
            </a:br>
            <a:endParaRPr lang="en-US" altLang="en-US" sz="5400" dirty="0">
              <a:solidFill>
                <a:schemeClr val="tx2"/>
              </a:solidFill>
            </a:endParaRPr>
          </a:p>
        </p:txBody>
      </p:sp>
    </p:spTree>
    <p:extLst>
      <p:ext uri="{BB962C8B-B14F-4D97-AF65-F5344CB8AC3E}">
        <p14:creationId xmlns:p14="http://schemas.microsoft.com/office/powerpoint/2010/main" val="183991210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Title 1"/>
          <p:cNvSpPr>
            <a:spLocks noGrp="1"/>
          </p:cNvSpPr>
          <p:nvPr>
            <p:ph type="title"/>
          </p:nvPr>
        </p:nvSpPr>
        <p:spPr/>
        <p:txBody>
          <a:bodyPr>
            <a:normAutofit/>
          </a:bodyPr>
          <a:lstStyle/>
          <a:p>
            <a:r>
              <a:rPr lang="en-US" altLang="en-US" dirty="0" smtClean="0"/>
              <a:t>Q</a:t>
            </a:r>
            <a:r>
              <a:rPr lang="en-US" altLang="en-US" dirty="0" smtClean="0">
                <a:latin typeface="DIN Next Rounded LT Pro" panose="020F0503020203050203" pitchFamily="34" charset="0"/>
              </a:rPr>
              <a:t>uestion </a:t>
            </a:r>
            <a:r>
              <a:rPr lang="en-US" altLang="en-US" dirty="0"/>
              <a:t>F</a:t>
            </a:r>
            <a:r>
              <a:rPr lang="en-US" altLang="en-US" dirty="0" smtClean="0">
                <a:latin typeface="DIN Next Rounded LT Pro" panose="020F0503020203050203" pitchFamily="34" charset="0"/>
              </a:rPr>
              <a:t>ormulation &amp; </a:t>
            </a:r>
            <a:br>
              <a:rPr lang="en-US" altLang="en-US" dirty="0" smtClean="0">
                <a:latin typeface="DIN Next Rounded LT Pro" panose="020F0503020203050203" pitchFamily="34" charset="0"/>
              </a:rPr>
            </a:br>
            <a:r>
              <a:rPr lang="en-US" altLang="en-US" dirty="0" smtClean="0">
                <a:latin typeface="DIN Next Rounded LT Pro" panose="020F0503020203050203" pitchFamily="34" charset="0"/>
              </a:rPr>
              <a:t>Metacognitive Learning</a:t>
            </a:r>
          </a:p>
        </p:txBody>
      </p:sp>
      <p:sp>
        <p:nvSpPr>
          <p:cNvPr id="97283" name="Content Placeholder 2"/>
          <p:cNvSpPr>
            <a:spLocks noGrp="1"/>
          </p:cNvSpPr>
          <p:nvPr>
            <p:ph idx="1"/>
          </p:nvPr>
        </p:nvSpPr>
        <p:spPr>
          <a:xfrm>
            <a:off x="734291" y="2474496"/>
            <a:ext cx="10619509" cy="4144963"/>
          </a:xfrm>
        </p:spPr>
        <p:txBody>
          <a:bodyPr>
            <a:normAutofit/>
          </a:bodyPr>
          <a:lstStyle/>
          <a:p>
            <a:pPr>
              <a:buFont typeface="Arial" panose="020B0604020202020204" pitchFamily="34" charset="0"/>
              <a:buChar char="•"/>
            </a:pPr>
            <a:r>
              <a:rPr lang="en-US" altLang="en-US" sz="3000" dirty="0"/>
              <a:t>Student question formulation is one of the most effective metacognitive strategies </a:t>
            </a:r>
          </a:p>
          <a:p>
            <a:pPr>
              <a:buFont typeface="Arial" panose="020B0604020202020204" pitchFamily="34" charset="0"/>
              <a:buChar char="•"/>
            </a:pPr>
            <a:r>
              <a:rPr lang="en-US" altLang="en-US" sz="3000" dirty="0"/>
              <a:t>Engaging in pre-lesson self-questioning improved students rate of learning by nearly 50% (p.193)</a:t>
            </a:r>
          </a:p>
          <a:p>
            <a:pPr marL="0" indent="0" algn="r">
              <a:buNone/>
            </a:pPr>
            <a:endParaRPr lang="en-US" altLang="en-US" sz="1800" i="1" dirty="0"/>
          </a:p>
          <a:p>
            <a:pPr marL="0" indent="0" algn="r">
              <a:spcBef>
                <a:spcPct val="0"/>
              </a:spcBef>
              <a:buNone/>
            </a:pPr>
            <a:endParaRPr lang="en-US" altLang="en-US" sz="1600" dirty="0"/>
          </a:p>
          <a:p>
            <a:pPr marL="0" indent="0" algn="r">
              <a:spcBef>
                <a:spcPct val="0"/>
              </a:spcBef>
              <a:buNone/>
            </a:pPr>
            <a:endParaRPr lang="en-US" altLang="en-US" sz="1600" dirty="0"/>
          </a:p>
          <a:p>
            <a:pPr marL="0" indent="0">
              <a:buNone/>
            </a:pPr>
            <a:endParaRPr lang="en-US" altLang="en-US" sz="1600" dirty="0"/>
          </a:p>
        </p:txBody>
      </p:sp>
      <p:sp>
        <p:nvSpPr>
          <p:cNvPr id="4" name="TextBox 29"/>
          <p:cNvSpPr txBox="1">
            <a:spLocks noChangeArrowheads="1"/>
          </p:cNvSpPr>
          <p:nvPr/>
        </p:nvSpPr>
        <p:spPr bwMode="auto">
          <a:xfrm>
            <a:off x="7192108" y="5062091"/>
            <a:ext cx="4360984"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a:solidFill>
                  <a:schemeClr val="tx1"/>
                </a:solidFill>
                <a:latin typeface="Rockwell" panose="02060603020205020403" pitchFamily="18" charset="0"/>
                <a:ea typeface="MS PGothic" panose="020B0600070205080204" pitchFamily="34" charset="-128"/>
              </a:defRPr>
            </a:lvl1pPr>
            <a:lvl2pPr marL="37931725" indent="-37474525">
              <a:defRPr>
                <a:solidFill>
                  <a:schemeClr val="tx1"/>
                </a:solidFill>
                <a:latin typeface="Rockwell" panose="02060603020205020403" pitchFamily="18" charset="0"/>
                <a:ea typeface="MS PGothic" panose="020B0600070205080204" pitchFamily="34" charset="-128"/>
              </a:defRPr>
            </a:lvl2pPr>
            <a:lvl3pPr marL="1143000" indent="-228600">
              <a:defRPr>
                <a:solidFill>
                  <a:schemeClr val="tx1"/>
                </a:solidFill>
                <a:latin typeface="Rockwell" panose="02060603020205020403" pitchFamily="18" charset="0"/>
                <a:ea typeface="MS PGothic" panose="020B0600070205080204" pitchFamily="34" charset="-128"/>
              </a:defRPr>
            </a:lvl3pPr>
            <a:lvl4pPr marL="1600200" indent="-228600">
              <a:defRPr>
                <a:solidFill>
                  <a:schemeClr val="tx1"/>
                </a:solidFill>
                <a:latin typeface="Rockwell" panose="02060603020205020403" pitchFamily="18" charset="0"/>
                <a:ea typeface="MS PGothic" panose="020B0600070205080204" pitchFamily="34" charset="-128"/>
              </a:defRPr>
            </a:lvl4pPr>
            <a:lvl5pPr marL="2057400" indent="-228600">
              <a:defRPr>
                <a:solidFill>
                  <a:schemeClr val="tx1"/>
                </a:solidFill>
                <a:latin typeface="Rockwell" panose="02060603020205020403" pitchFamily="18"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9pPr>
          </a:lstStyle>
          <a:p>
            <a:pPr defTabSz="457200" fontAlgn="base">
              <a:spcBef>
                <a:spcPct val="0"/>
              </a:spcBef>
              <a:spcAft>
                <a:spcPct val="0"/>
              </a:spcAft>
              <a:defRPr/>
            </a:pPr>
            <a:r>
              <a:rPr lang="en-US" altLang="en-US" sz="1600" dirty="0">
                <a:solidFill>
                  <a:prstClr val="black"/>
                </a:solidFill>
                <a:latin typeface="DIN Next Rounded LT Pro" panose="020F0503020203050203" pitchFamily="34" charset="0"/>
              </a:rPr>
              <a:t>John Hattie</a:t>
            </a:r>
          </a:p>
          <a:p>
            <a:pPr defTabSz="457200" fontAlgn="base">
              <a:spcBef>
                <a:spcPct val="0"/>
              </a:spcBef>
              <a:spcAft>
                <a:spcPct val="0"/>
              </a:spcAft>
              <a:defRPr/>
            </a:pPr>
            <a:r>
              <a:rPr lang="en-US" altLang="en-US" sz="1600" dirty="0">
                <a:solidFill>
                  <a:prstClr val="black"/>
                </a:solidFill>
                <a:latin typeface="DIN Next Rounded LT Pro" panose="020F0503020203050203" pitchFamily="34" charset="0"/>
              </a:rPr>
              <a:t>Visible Learning: A Synthesis of Over 800 </a:t>
            </a:r>
          </a:p>
          <a:p>
            <a:pPr defTabSz="457200" fontAlgn="base">
              <a:spcBef>
                <a:spcPct val="0"/>
              </a:spcBef>
              <a:spcAft>
                <a:spcPct val="0"/>
              </a:spcAft>
              <a:defRPr/>
            </a:pPr>
            <a:r>
              <a:rPr lang="en-US" altLang="en-US" sz="1600" dirty="0">
                <a:solidFill>
                  <a:prstClr val="black"/>
                </a:solidFill>
                <a:latin typeface="DIN Next Rounded LT Pro" panose="020F0503020203050203" pitchFamily="34" charset="0"/>
              </a:rPr>
              <a:t>meta-Analyses Relating to Achievement, 2008</a:t>
            </a:r>
          </a:p>
        </p:txBody>
      </p:sp>
    </p:spTree>
    <p:extLst>
      <p:ext uri="{BB962C8B-B14F-4D97-AF65-F5344CB8AC3E}">
        <p14:creationId xmlns:p14="http://schemas.microsoft.com/office/powerpoint/2010/main" val="365235846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Title 1"/>
          <p:cNvSpPr>
            <a:spLocks noGrp="1"/>
          </p:cNvSpPr>
          <p:nvPr>
            <p:ph type="title"/>
          </p:nvPr>
        </p:nvSpPr>
        <p:spPr/>
        <p:txBody>
          <a:bodyPr>
            <a:normAutofit/>
          </a:bodyPr>
          <a:lstStyle/>
          <a:p>
            <a:r>
              <a:rPr lang="en-US" dirty="0"/>
              <a:t>Student </a:t>
            </a:r>
            <a:r>
              <a:rPr lang="en-US" dirty="0" smtClean="0"/>
              <a:t>Reflections</a:t>
            </a:r>
            <a:endParaRPr lang="en-US" dirty="0"/>
          </a:p>
        </p:txBody>
      </p:sp>
      <p:pic>
        <p:nvPicPr>
          <p:cNvPr id="4" name="Picture 10"/>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838200" y="2286105"/>
            <a:ext cx="7027863" cy="27987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Rectangle 4"/>
          <p:cNvSpPr>
            <a:spLocks noChangeArrowheads="1"/>
          </p:cNvSpPr>
          <p:nvPr/>
        </p:nvSpPr>
        <p:spPr bwMode="auto">
          <a:xfrm>
            <a:off x="8063346" y="2669823"/>
            <a:ext cx="3491345" cy="253915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pPr lvl="0" defTabSz="457200">
              <a:defRPr/>
            </a:pPr>
            <a:r>
              <a:rPr lang="en-US" sz="2400" dirty="0">
                <a:solidFill>
                  <a:srgbClr val="000000"/>
                </a:solidFill>
                <a:latin typeface="DIN Next Rounded LT Pro" panose="020F0503020203050203" pitchFamily="34" charset="0"/>
              </a:rPr>
              <a:t>“The way it made me feel was smart because I was asking good questions and giving good answers</a:t>
            </a:r>
            <a:r>
              <a:rPr lang="en-US" sz="2400" dirty="0" smtClean="0">
                <a:solidFill>
                  <a:srgbClr val="000000"/>
                </a:solidFill>
                <a:latin typeface="DIN Next Rounded LT Pro" panose="020F0503020203050203" pitchFamily="34" charset="0"/>
              </a:rPr>
              <a:t>.”</a:t>
            </a:r>
          </a:p>
          <a:p>
            <a:pPr lvl="0" defTabSz="457200">
              <a:defRPr/>
            </a:pPr>
            <a:endParaRPr lang="en-US" sz="2400" dirty="0">
              <a:solidFill>
                <a:srgbClr val="000000"/>
              </a:solidFill>
              <a:latin typeface="DIN Next Rounded LT Pro" panose="020F0503020203050203" pitchFamily="34" charset="0"/>
            </a:endParaRPr>
          </a:p>
          <a:p>
            <a:pPr algn="r">
              <a:buClr>
                <a:srgbClr val="76C5EF"/>
              </a:buClr>
              <a:buSzPct val="75000"/>
              <a:defRPr/>
            </a:pPr>
            <a:r>
              <a:rPr lang="en-US" sz="1500" b="1" dirty="0" smtClean="0">
                <a:solidFill>
                  <a:srgbClr val="000000"/>
                </a:solidFill>
                <a:latin typeface="DIN Next Rounded LT Pro" panose="020F0503020203050203" pitchFamily="34" charset="0"/>
              </a:rPr>
              <a:t>- 9</a:t>
            </a:r>
            <a:r>
              <a:rPr lang="en-US" sz="1500" b="1" baseline="30000" dirty="0" smtClean="0">
                <a:solidFill>
                  <a:srgbClr val="000000"/>
                </a:solidFill>
                <a:latin typeface="DIN Next Rounded LT Pro" panose="020F0503020203050203" pitchFamily="34" charset="0"/>
              </a:rPr>
              <a:t>th</a:t>
            </a:r>
            <a:r>
              <a:rPr lang="en-US" sz="1500" b="1" dirty="0" smtClean="0">
                <a:solidFill>
                  <a:srgbClr val="000000"/>
                </a:solidFill>
                <a:latin typeface="DIN Next Rounded LT Pro" panose="020F0503020203050203" pitchFamily="34" charset="0"/>
              </a:rPr>
              <a:t> </a:t>
            </a:r>
            <a:r>
              <a:rPr lang="en-US" sz="1500" b="1" dirty="0">
                <a:solidFill>
                  <a:srgbClr val="000000"/>
                </a:solidFill>
                <a:latin typeface="DIN Next Rounded LT Pro" panose="020F0503020203050203" pitchFamily="34" charset="0"/>
              </a:rPr>
              <a:t>Grader</a:t>
            </a:r>
            <a:r>
              <a:rPr lang="en-US" sz="1500" dirty="0">
                <a:solidFill>
                  <a:srgbClr val="000000"/>
                </a:solidFill>
                <a:latin typeface="DIN Next Rounded LT Pro" panose="020F0503020203050203" pitchFamily="34" charset="0"/>
              </a:rPr>
              <a:t>, </a:t>
            </a:r>
            <a:r>
              <a:rPr lang="en-US" sz="1500" dirty="0" smtClean="0">
                <a:solidFill>
                  <a:srgbClr val="000000"/>
                </a:solidFill>
                <a:latin typeface="DIN Next Rounded LT Pro" panose="020F0503020203050203" pitchFamily="34" charset="0"/>
              </a:rPr>
              <a:t>Boston</a:t>
            </a:r>
            <a:r>
              <a:rPr lang="en-US" sz="1500" smtClean="0">
                <a:solidFill>
                  <a:srgbClr val="000000"/>
                </a:solidFill>
                <a:latin typeface="DIN Next Rounded LT Pro" panose="020F0503020203050203" pitchFamily="34" charset="0"/>
              </a:rPr>
              <a:t>, MA</a:t>
            </a:r>
            <a:endParaRPr lang="en-US" sz="1500" dirty="0" smtClean="0">
              <a:solidFill>
                <a:srgbClr val="000000"/>
              </a:solidFill>
              <a:latin typeface="DIN Next Rounded LT Pro" panose="020F0503020203050203" pitchFamily="34" charset="0"/>
            </a:endParaRPr>
          </a:p>
        </p:txBody>
      </p:sp>
    </p:spTree>
    <p:extLst>
      <p:ext uri="{BB962C8B-B14F-4D97-AF65-F5344CB8AC3E}">
        <p14:creationId xmlns:p14="http://schemas.microsoft.com/office/powerpoint/2010/main" val="48064249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Who is in the room?</a:t>
            </a:r>
            <a:endParaRPr lang="en-US" dirty="0"/>
          </a:p>
        </p:txBody>
      </p:sp>
    </p:spTree>
    <p:extLst>
      <p:ext uri="{BB962C8B-B14F-4D97-AF65-F5344CB8AC3E}">
        <p14:creationId xmlns:p14="http://schemas.microsoft.com/office/powerpoint/2010/main" val="263207091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706582" y="2618943"/>
            <a:ext cx="10647217" cy="26776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pPr>
              <a:buClr>
                <a:srgbClr val="76C5EF"/>
              </a:buClr>
              <a:buSzPct val="75000"/>
              <a:defRPr/>
            </a:pPr>
            <a:r>
              <a:rPr lang="en-US" sz="2800" dirty="0" smtClean="0">
                <a:solidFill>
                  <a:srgbClr val="000000"/>
                </a:solidFill>
                <a:latin typeface="DIN Next Rounded LT Pro" panose="020F0503020203050203" pitchFamily="34" charset="0"/>
              </a:rPr>
              <a:t>“The </a:t>
            </a:r>
            <a:r>
              <a:rPr lang="en-US" sz="2800" dirty="0">
                <a:solidFill>
                  <a:srgbClr val="000000"/>
                </a:solidFill>
                <a:latin typeface="DIN Next Rounded LT Pro" panose="020F0503020203050203" pitchFamily="34" charset="0"/>
              </a:rPr>
              <a:t>QFT really teaches a way of thinking so students can be thinking critically every time they read, trying to connect the concepts and deciding whether to take facts and information at face value or to dig a little deeper</a:t>
            </a:r>
            <a:r>
              <a:rPr lang="en-US" sz="2800" dirty="0" smtClean="0">
                <a:solidFill>
                  <a:srgbClr val="000000"/>
                </a:solidFill>
                <a:latin typeface="DIN Next Rounded LT Pro" panose="020F0503020203050203" pitchFamily="34" charset="0"/>
              </a:rPr>
              <a:t>.”</a:t>
            </a:r>
          </a:p>
          <a:p>
            <a:pPr>
              <a:buClr>
                <a:srgbClr val="76C5EF"/>
              </a:buClr>
              <a:buSzPct val="75000"/>
              <a:defRPr/>
            </a:pPr>
            <a:endParaRPr lang="en-US" sz="2800" dirty="0">
              <a:solidFill>
                <a:srgbClr val="000000"/>
              </a:solidFill>
              <a:latin typeface="DIN Next Rounded LT Pro" panose="020F0503020203050203" pitchFamily="34" charset="0"/>
            </a:endParaRPr>
          </a:p>
          <a:p>
            <a:pPr>
              <a:buClr>
                <a:srgbClr val="76C5EF"/>
              </a:buClr>
              <a:buSzPct val="75000"/>
              <a:defRPr/>
            </a:pPr>
            <a:r>
              <a:rPr lang="en-US" sz="2800" dirty="0">
                <a:solidFill>
                  <a:srgbClr val="000000"/>
                </a:solidFill>
                <a:latin typeface="DIN Next Rounded LT Pro" panose="020F0503020203050203" pitchFamily="34" charset="0"/>
              </a:rPr>
              <a:t>					</a:t>
            </a:r>
            <a:r>
              <a:rPr lang="en-US" sz="2800" b="1" dirty="0" smtClean="0">
                <a:solidFill>
                  <a:srgbClr val="000000"/>
                </a:solidFill>
                <a:latin typeface="DIN Next Rounded LT Pro" panose="020F0503020203050203" pitchFamily="34" charset="0"/>
              </a:rPr>
              <a:t>- Student</a:t>
            </a:r>
            <a:r>
              <a:rPr lang="en-US" sz="2800" dirty="0">
                <a:solidFill>
                  <a:srgbClr val="000000"/>
                </a:solidFill>
                <a:latin typeface="DIN Next Rounded LT Pro" panose="020F0503020203050203" pitchFamily="34" charset="0"/>
              </a:rPr>
              <a:t>, Brandeis University</a:t>
            </a:r>
          </a:p>
        </p:txBody>
      </p:sp>
      <p:sp>
        <p:nvSpPr>
          <p:cNvPr id="24579" name="Title 1"/>
          <p:cNvSpPr>
            <a:spLocks noGrp="1"/>
          </p:cNvSpPr>
          <p:nvPr>
            <p:ph type="title"/>
          </p:nvPr>
        </p:nvSpPr>
        <p:spPr/>
        <p:txBody>
          <a:bodyPr>
            <a:normAutofit/>
          </a:bodyPr>
          <a:lstStyle/>
          <a:p>
            <a:r>
              <a:rPr lang="en-US" dirty="0"/>
              <a:t>Student </a:t>
            </a:r>
            <a:r>
              <a:rPr lang="en-US" dirty="0" smtClean="0"/>
              <a:t>Reflections</a:t>
            </a:r>
            <a:endParaRPr lang="en-US" dirty="0"/>
          </a:p>
        </p:txBody>
      </p:sp>
    </p:spTree>
    <p:extLst>
      <p:ext uri="{BB962C8B-B14F-4D97-AF65-F5344CB8AC3E}">
        <p14:creationId xmlns:p14="http://schemas.microsoft.com/office/powerpoint/2010/main" val="377460560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706582" y="2618943"/>
            <a:ext cx="10647217" cy="181588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r>
              <a:rPr lang="en-US" sz="2800" dirty="0">
                <a:latin typeface="DIN Next Rounded LT Pro" panose="020F0503020203050203" pitchFamily="34" charset="0"/>
                <a:cs typeface="Gill Sans" charset="0"/>
              </a:rPr>
              <a:t>“I learned that by doing the question exploration it can help you not be stuck when you do not understand the material</a:t>
            </a:r>
            <a:r>
              <a:rPr lang="en-US" sz="2800" dirty="0" smtClean="0">
                <a:latin typeface="DIN Next Rounded LT Pro" panose="020F0503020203050203" pitchFamily="34" charset="0"/>
                <a:cs typeface="Gill Sans" charset="0"/>
              </a:rPr>
              <a:t>.”</a:t>
            </a:r>
          </a:p>
          <a:p>
            <a:endParaRPr lang="en-US" sz="2800" dirty="0">
              <a:latin typeface="DIN Next Rounded LT Pro" panose="020F0503020203050203" pitchFamily="34" charset="0"/>
              <a:cs typeface="Gill Sans" charset="0"/>
            </a:endParaRPr>
          </a:p>
          <a:p>
            <a:pPr>
              <a:buClr>
                <a:srgbClr val="76C5EF"/>
              </a:buClr>
              <a:buSzPct val="75000"/>
              <a:defRPr/>
            </a:pPr>
            <a:r>
              <a:rPr lang="en-US" sz="2800" dirty="0">
                <a:solidFill>
                  <a:srgbClr val="000000"/>
                </a:solidFill>
                <a:latin typeface="DIN Next Rounded LT Pro" panose="020F0503020203050203" pitchFamily="34" charset="0"/>
              </a:rPr>
              <a:t>					</a:t>
            </a:r>
            <a:r>
              <a:rPr lang="en-US" sz="2800" b="1" dirty="0" smtClean="0">
                <a:solidFill>
                  <a:srgbClr val="000000"/>
                </a:solidFill>
                <a:latin typeface="DIN Next Rounded LT Pro" panose="020F0503020203050203" pitchFamily="34" charset="0"/>
              </a:rPr>
              <a:t>- Student</a:t>
            </a:r>
            <a:r>
              <a:rPr lang="en-US" sz="2800" dirty="0">
                <a:solidFill>
                  <a:srgbClr val="000000"/>
                </a:solidFill>
                <a:latin typeface="DIN Next Rounded LT Pro" panose="020F0503020203050203" pitchFamily="34" charset="0"/>
              </a:rPr>
              <a:t>, </a:t>
            </a:r>
            <a:r>
              <a:rPr lang="en-US" sz="2800" dirty="0" smtClean="0">
                <a:solidFill>
                  <a:srgbClr val="000000"/>
                </a:solidFill>
                <a:latin typeface="DIN Next Rounded LT Pro" panose="020F0503020203050203" pitchFamily="34" charset="0"/>
              </a:rPr>
              <a:t>Mt. San Antonio College</a:t>
            </a:r>
            <a:endParaRPr lang="en-US" sz="2800" dirty="0">
              <a:solidFill>
                <a:srgbClr val="000000"/>
              </a:solidFill>
              <a:latin typeface="DIN Next Rounded LT Pro" panose="020F0503020203050203" pitchFamily="34" charset="0"/>
            </a:endParaRPr>
          </a:p>
        </p:txBody>
      </p:sp>
      <p:sp>
        <p:nvSpPr>
          <p:cNvPr id="24579" name="Title 1"/>
          <p:cNvSpPr>
            <a:spLocks noGrp="1"/>
          </p:cNvSpPr>
          <p:nvPr>
            <p:ph type="title"/>
          </p:nvPr>
        </p:nvSpPr>
        <p:spPr/>
        <p:txBody>
          <a:bodyPr>
            <a:normAutofit/>
          </a:bodyPr>
          <a:lstStyle/>
          <a:p>
            <a:r>
              <a:rPr lang="en-US" dirty="0"/>
              <a:t>Student </a:t>
            </a:r>
            <a:r>
              <a:rPr lang="en-US" dirty="0" smtClean="0"/>
              <a:t>Reflections</a:t>
            </a:r>
            <a:endParaRPr lang="en-US" dirty="0"/>
          </a:p>
        </p:txBody>
      </p:sp>
    </p:spTree>
    <p:extLst>
      <p:ext uri="{BB962C8B-B14F-4D97-AF65-F5344CB8AC3E}">
        <p14:creationId xmlns:p14="http://schemas.microsoft.com/office/powerpoint/2010/main" val="383750211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850" y="4799086"/>
            <a:ext cx="10515600" cy="953001"/>
          </a:xfrm>
        </p:spPr>
        <p:txBody>
          <a:bodyPr>
            <a:noAutofit/>
          </a:bodyPr>
          <a:lstStyle/>
          <a:p>
            <a:r>
              <a:rPr lang="en-US" sz="3200" dirty="0"/>
              <a:t>An </a:t>
            </a:r>
            <a:r>
              <a:rPr lang="en-US" sz="3200" dirty="0" smtClean="0"/>
              <a:t>Experience </a:t>
            </a:r>
            <a:r>
              <a:rPr lang="en-US" sz="3200" dirty="0"/>
              <a:t>in the Question </a:t>
            </a:r>
            <a:r>
              <a:rPr lang="en-US" sz="3200" dirty="0" smtClean="0"/>
              <a:t>Formulation Technique</a:t>
            </a:r>
            <a:endParaRPr lang="en-US" sz="3200" dirty="0"/>
          </a:p>
        </p:txBody>
      </p:sp>
      <p:sp>
        <p:nvSpPr>
          <p:cNvPr id="7" name="Rectangle 6"/>
          <p:cNvSpPr/>
          <p:nvPr/>
        </p:nvSpPr>
        <p:spPr>
          <a:xfrm>
            <a:off x="9069917" y="228600"/>
            <a:ext cx="2743200" cy="2039112"/>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Rockwell"/>
              <a:ea typeface="+mn-ea"/>
              <a:cs typeface="+mn-cs"/>
            </a:endParaRPr>
          </a:p>
        </p:txBody>
      </p:sp>
      <p:sp>
        <p:nvSpPr>
          <p:cNvPr id="8" name="Rectangle 7"/>
          <p:cNvSpPr/>
          <p:nvPr/>
        </p:nvSpPr>
        <p:spPr>
          <a:xfrm>
            <a:off x="9069917" y="2377440"/>
            <a:ext cx="2743200" cy="20391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Rockwell"/>
              <a:ea typeface="+mn-ea"/>
              <a:cs typeface="+mn-cs"/>
            </a:endParaRPr>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3423" r="3768" b="16809"/>
          <a:stretch/>
        </p:blipFill>
        <p:spPr>
          <a:xfrm>
            <a:off x="929068" y="228600"/>
            <a:ext cx="6373750" cy="4187952"/>
          </a:xfrm>
          <a:prstGeom prst="rect">
            <a:avLst/>
          </a:prstGeom>
        </p:spPr>
      </p:pic>
    </p:spTree>
    <p:extLst>
      <p:ext uri="{BB962C8B-B14F-4D97-AF65-F5344CB8AC3E}">
        <p14:creationId xmlns:p14="http://schemas.microsoft.com/office/powerpoint/2010/main" val="113775755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0" indent="0">
              <a:buNone/>
            </a:pPr>
            <a:r>
              <a:rPr lang="en-US" sz="3200" dirty="0" smtClean="0"/>
              <a:t>A strategy educators can use to teach students how to:</a:t>
            </a:r>
          </a:p>
          <a:p>
            <a:pPr lvl="1"/>
            <a:r>
              <a:rPr lang="en-US" dirty="0" smtClean="0"/>
              <a:t>formulate their own questions</a:t>
            </a:r>
          </a:p>
          <a:p>
            <a:pPr lvl="1"/>
            <a:r>
              <a:rPr lang="en-US" dirty="0" smtClean="0"/>
              <a:t>work with and improve their questions</a:t>
            </a:r>
          </a:p>
          <a:p>
            <a:pPr lvl="1"/>
            <a:r>
              <a:rPr lang="en-US" dirty="0" smtClean="0"/>
              <a:t>prioritize questions</a:t>
            </a:r>
          </a:p>
          <a:p>
            <a:pPr lvl="1"/>
            <a:r>
              <a:rPr lang="en-US" dirty="0" smtClean="0"/>
              <a:t>strategize on how to use questions</a:t>
            </a:r>
          </a:p>
          <a:p>
            <a:pPr lvl="1"/>
            <a:r>
              <a:rPr lang="en-US" dirty="0" smtClean="0"/>
              <a:t>reflect on their questions and the process</a:t>
            </a:r>
          </a:p>
          <a:p>
            <a:pPr lvl="1"/>
            <a:r>
              <a:rPr lang="en-US" dirty="0" smtClean="0"/>
              <a:t>use their questions to drive learning</a:t>
            </a:r>
          </a:p>
        </p:txBody>
      </p:sp>
      <p:sp>
        <p:nvSpPr>
          <p:cNvPr id="5" name="Title 4"/>
          <p:cNvSpPr>
            <a:spLocks noGrp="1"/>
          </p:cNvSpPr>
          <p:nvPr>
            <p:ph type="title"/>
          </p:nvPr>
        </p:nvSpPr>
        <p:spPr/>
        <p:txBody>
          <a:bodyPr/>
          <a:lstStyle/>
          <a:p>
            <a:r>
              <a:rPr lang="en-US" dirty="0" smtClean="0"/>
              <a:t>The Question Formulation Technique (QFT)</a:t>
            </a:r>
            <a:endParaRPr lang="en-US" dirty="0"/>
          </a:p>
        </p:txBody>
      </p:sp>
    </p:spTree>
    <p:extLst>
      <p:ext uri="{BB962C8B-B14F-4D97-AF65-F5344CB8AC3E}">
        <p14:creationId xmlns:p14="http://schemas.microsoft.com/office/powerpoint/2010/main" val="278454710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Rules for Producing Questions</a:t>
            </a:r>
            <a:endParaRPr lang="en-US" dirty="0"/>
          </a:p>
        </p:txBody>
      </p:sp>
      <p:sp>
        <p:nvSpPr>
          <p:cNvPr id="4" name="Rectangle 3"/>
          <p:cNvSpPr/>
          <p:nvPr/>
        </p:nvSpPr>
        <p:spPr>
          <a:xfrm>
            <a:off x="838200" y="2828836"/>
            <a:ext cx="8305800" cy="2062103"/>
          </a:xfrm>
          <a:prstGeom prst="rect">
            <a:avLst/>
          </a:prstGeom>
        </p:spPr>
        <p:txBody>
          <a:bodyPr wrap="square">
            <a:spAutoFit/>
          </a:bodyPr>
          <a:lstStyle/>
          <a:p>
            <a:r>
              <a:rPr lang="en-US" sz="3200" dirty="0">
                <a:latin typeface="DIN Next Rounded LT Pro" panose="020F0503020203050203" pitchFamily="34" charset="0"/>
              </a:rPr>
              <a:t>1. Ask as many questions as you can</a:t>
            </a:r>
          </a:p>
          <a:p>
            <a:r>
              <a:rPr lang="en-US" sz="3200" dirty="0">
                <a:latin typeface="DIN Next Rounded LT Pro" panose="020F0503020203050203" pitchFamily="34" charset="0"/>
              </a:rPr>
              <a:t>2. Do not stop to answer, judge, or discuss</a:t>
            </a:r>
          </a:p>
          <a:p>
            <a:r>
              <a:rPr lang="en-US" sz="3200" dirty="0">
                <a:latin typeface="DIN Next Rounded LT Pro" panose="020F0503020203050203" pitchFamily="34" charset="0"/>
              </a:rPr>
              <a:t>3. Write down every question exactly as stated</a:t>
            </a:r>
          </a:p>
          <a:p>
            <a:r>
              <a:rPr lang="en-US" sz="3200" dirty="0">
                <a:latin typeface="DIN Next Rounded LT Pro" panose="020F0503020203050203" pitchFamily="34" charset="0"/>
              </a:rPr>
              <a:t>4. Change any statements into questions</a:t>
            </a:r>
          </a:p>
        </p:txBody>
      </p:sp>
    </p:spTree>
    <p:extLst>
      <p:ext uri="{BB962C8B-B14F-4D97-AF65-F5344CB8AC3E}">
        <p14:creationId xmlns:p14="http://schemas.microsoft.com/office/powerpoint/2010/main" val="390304516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Title 1"/>
          <p:cNvSpPr>
            <a:spLocks noGrp="1"/>
          </p:cNvSpPr>
          <p:nvPr>
            <p:ph type="title"/>
          </p:nvPr>
        </p:nvSpPr>
        <p:spPr/>
        <p:txBody>
          <a:bodyPr>
            <a:normAutofit/>
          </a:bodyPr>
          <a:lstStyle/>
          <a:p>
            <a:pPr eaLnBrk="1" hangingPunct="1"/>
            <a:r>
              <a:rPr lang="en-US" altLang="en-US" dirty="0"/>
              <a:t>Produce </a:t>
            </a:r>
            <a:r>
              <a:rPr lang="en-US" altLang="en-US" dirty="0" smtClean="0"/>
              <a:t>Questions</a:t>
            </a:r>
            <a:endParaRPr lang="en-US" altLang="en-US" dirty="0"/>
          </a:p>
        </p:txBody>
      </p:sp>
      <p:sp>
        <p:nvSpPr>
          <p:cNvPr id="102403" name="Content Placeholder 2"/>
          <p:cNvSpPr>
            <a:spLocks noGrp="1"/>
          </p:cNvSpPr>
          <p:nvPr>
            <p:ph idx="1"/>
          </p:nvPr>
        </p:nvSpPr>
        <p:spPr>
          <a:xfrm>
            <a:off x="838200" y="2161309"/>
            <a:ext cx="10515599" cy="4461165"/>
          </a:xfrm>
        </p:spPr>
        <p:txBody>
          <a:bodyPr/>
          <a:lstStyle/>
          <a:p>
            <a:pPr marL="514350" indent="-514350">
              <a:buFont typeface="Wingdings" panose="05000000000000000000" pitchFamily="2" charset="2"/>
              <a:buAutoNum type="arabicPeriod"/>
            </a:pPr>
            <a:r>
              <a:rPr lang="en-US" altLang="en-US" sz="3200" dirty="0">
                <a:solidFill>
                  <a:srgbClr val="000000"/>
                </a:solidFill>
              </a:rPr>
              <a:t>Ask questions</a:t>
            </a:r>
          </a:p>
          <a:p>
            <a:pPr marL="514350" indent="-514350">
              <a:buFont typeface="Wingdings" panose="05000000000000000000" pitchFamily="2" charset="2"/>
              <a:buAutoNum type="arabicPeriod"/>
            </a:pPr>
            <a:r>
              <a:rPr lang="en-US" altLang="en-US" sz="3200" dirty="0">
                <a:solidFill>
                  <a:srgbClr val="000000"/>
                </a:solidFill>
              </a:rPr>
              <a:t>Follow the rules</a:t>
            </a:r>
          </a:p>
          <a:p>
            <a:pPr lvl="3" eaLnBrk="1" hangingPunct="1">
              <a:lnSpc>
                <a:spcPct val="90000"/>
              </a:lnSpc>
              <a:buFont typeface="Arial" panose="020B0604020202020204" pitchFamily="34" charset="0"/>
              <a:buChar char="•"/>
            </a:pPr>
            <a:r>
              <a:rPr lang="en-US" altLang="en-US" sz="2400" dirty="0"/>
              <a:t>Ask as many questions as you can</a:t>
            </a:r>
          </a:p>
          <a:p>
            <a:pPr lvl="3" eaLnBrk="1" hangingPunct="1">
              <a:lnSpc>
                <a:spcPct val="90000"/>
              </a:lnSpc>
              <a:buFont typeface="Arial" panose="020B0604020202020204" pitchFamily="34" charset="0"/>
              <a:buChar char="•"/>
            </a:pPr>
            <a:r>
              <a:rPr lang="en-US" altLang="en-US" sz="2400" dirty="0"/>
              <a:t>Do not stop to answer, judge, or discuss</a:t>
            </a:r>
          </a:p>
          <a:p>
            <a:pPr lvl="3" eaLnBrk="1" hangingPunct="1">
              <a:lnSpc>
                <a:spcPct val="90000"/>
              </a:lnSpc>
              <a:buFont typeface="Arial" panose="020B0604020202020204" pitchFamily="34" charset="0"/>
              <a:buChar char="•"/>
            </a:pPr>
            <a:r>
              <a:rPr lang="en-US" altLang="en-US" sz="2400" dirty="0"/>
              <a:t>Write down every question exactly as it was stated</a:t>
            </a:r>
          </a:p>
          <a:p>
            <a:pPr lvl="3" eaLnBrk="1" hangingPunct="1">
              <a:lnSpc>
                <a:spcPct val="90000"/>
              </a:lnSpc>
              <a:buFont typeface="Arial" panose="020B0604020202020204" pitchFamily="34" charset="0"/>
              <a:buChar char="•"/>
            </a:pPr>
            <a:r>
              <a:rPr lang="en-US" altLang="en-US" sz="2400" dirty="0"/>
              <a:t>Change any statements into questions</a:t>
            </a:r>
          </a:p>
          <a:p>
            <a:pPr marL="514350" indent="-514350">
              <a:buFont typeface="Wingdings" panose="05000000000000000000" pitchFamily="2" charset="2"/>
              <a:buAutoNum type="arabicPeriod"/>
            </a:pPr>
            <a:r>
              <a:rPr lang="en-US" altLang="en-US" sz="3200" dirty="0">
                <a:solidFill>
                  <a:srgbClr val="000000"/>
                </a:solidFill>
              </a:rPr>
              <a:t>Number the </a:t>
            </a:r>
            <a:r>
              <a:rPr lang="en-US" altLang="en-US" sz="3200" dirty="0" smtClean="0">
                <a:solidFill>
                  <a:srgbClr val="000000"/>
                </a:solidFill>
              </a:rPr>
              <a:t>questions as you produce them</a:t>
            </a:r>
            <a:endParaRPr lang="en-US" altLang="en-US" sz="3200" dirty="0">
              <a:solidFill>
                <a:srgbClr val="000000"/>
              </a:solidFill>
            </a:endParaRPr>
          </a:p>
          <a:p>
            <a:pPr marL="514350" indent="-514350" algn="ctr">
              <a:buFont typeface="Wingdings" panose="05000000000000000000" pitchFamily="2" charset="2"/>
              <a:buAutoNum type="arabicPeriod"/>
            </a:pPr>
            <a:endParaRPr lang="en-US" altLang="en-US" dirty="0"/>
          </a:p>
        </p:txBody>
      </p:sp>
    </p:spTree>
    <p:extLst>
      <p:ext uri="{BB962C8B-B14F-4D97-AF65-F5344CB8AC3E}">
        <p14:creationId xmlns:p14="http://schemas.microsoft.com/office/powerpoint/2010/main" val="49389948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1" name="Content Placeholder 2"/>
          <p:cNvSpPr>
            <a:spLocks noGrp="1"/>
          </p:cNvSpPr>
          <p:nvPr>
            <p:ph idx="1"/>
          </p:nvPr>
        </p:nvSpPr>
        <p:spPr>
          <a:xfrm>
            <a:off x="838199" y="3153295"/>
            <a:ext cx="10771910" cy="2485243"/>
          </a:xfrm>
        </p:spPr>
        <p:txBody>
          <a:bodyPr>
            <a:noAutofit/>
          </a:bodyPr>
          <a:lstStyle/>
          <a:p>
            <a:pPr marL="0" indent="0">
              <a:spcBef>
                <a:spcPts val="0"/>
              </a:spcBef>
              <a:buNone/>
            </a:pPr>
            <a:r>
              <a:rPr lang="en-US" altLang="en-US" sz="4400" dirty="0">
                <a:solidFill>
                  <a:schemeClr val="accent1"/>
                </a:solidFill>
              </a:rPr>
              <a:t>Some students are </a:t>
            </a:r>
            <a:r>
              <a:rPr lang="en-US" altLang="en-US" sz="4400" dirty="0" smtClean="0">
                <a:solidFill>
                  <a:schemeClr val="accent1"/>
                </a:solidFill>
              </a:rPr>
              <a:t>not asking questions.</a:t>
            </a:r>
            <a:endParaRPr lang="en-US" altLang="en-US" sz="4400" dirty="0">
              <a:solidFill>
                <a:schemeClr val="accent1"/>
              </a:solidFill>
            </a:endParaRPr>
          </a:p>
        </p:txBody>
      </p:sp>
      <p:sp>
        <p:nvSpPr>
          <p:cNvPr id="2" name="Title 1"/>
          <p:cNvSpPr>
            <a:spLocks noGrp="1"/>
          </p:cNvSpPr>
          <p:nvPr>
            <p:ph type="title"/>
          </p:nvPr>
        </p:nvSpPr>
        <p:spPr/>
        <p:txBody>
          <a:bodyPr/>
          <a:lstStyle/>
          <a:p>
            <a:r>
              <a:rPr lang="en-US" dirty="0" smtClean="0"/>
              <a:t>Question Focus</a:t>
            </a:r>
            <a:endParaRPr lang="en-US" dirty="0"/>
          </a:p>
        </p:txBody>
      </p:sp>
      <p:sp>
        <p:nvSpPr>
          <p:cNvPr id="4" name="Content Placeholder 2"/>
          <p:cNvSpPr txBox="1">
            <a:spLocks/>
          </p:cNvSpPr>
          <p:nvPr/>
        </p:nvSpPr>
        <p:spPr>
          <a:xfrm>
            <a:off x="838200" y="5064157"/>
            <a:ext cx="10771910" cy="248524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DIN Next Rounded LT Pro" panose="020F0503020203050203" pitchFamily="34" charset="0"/>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DIN Next Rounded LT Pro" panose="020F0503020203050203" pitchFamily="34" charset="0"/>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DIN Next Rounded LT Pro" panose="020F0503020203050203" pitchFamily="34" charset="0"/>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DIN Next Rounded LT Pro" panose="020F0503020203050203" pitchFamily="34" charset="0"/>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DIN Next Rounded LT Pro" panose="020F0503020203050203" pitchFamily="34"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spcBef>
                <a:spcPts val="0"/>
              </a:spcBef>
            </a:pPr>
            <a:r>
              <a:rPr lang="en-US" altLang="en-US" sz="2200" dirty="0" smtClean="0"/>
              <a:t>Please remember to follow the rules and to number your questions.</a:t>
            </a:r>
          </a:p>
          <a:p>
            <a:pPr>
              <a:spcBef>
                <a:spcPts val="0"/>
              </a:spcBef>
            </a:pPr>
            <a:r>
              <a:rPr lang="en-US" altLang="en-US" sz="2200" dirty="0" smtClean="0"/>
              <a:t>You may want to write the Question Focus at the top of your paper.</a:t>
            </a:r>
            <a:endParaRPr lang="en-US" altLang="en-US" sz="2200" dirty="0"/>
          </a:p>
        </p:txBody>
      </p:sp>
    </p:spTree>
    <p:extLst>
      <p:ext uri="{BB962C8B-B14F-4D97-AF65-F5344CB8AC3E}">
        <p14:creationId xmlns:p14="http://schemas.microsoft.com/office/powerpoint/2010/main" val="1729834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Content Placeholder 2"/>
          <p:cNvSpPr>
            <a:spLocks noGrp="1"/>
          </p:cNvSpPr>
          <p:nvPr>
            <p:ph idx="1"/>
          </p:nvPr>
        </p:nvSpPr>
        <p:spPr>
          <a:xfrm>
            <a:off x="838200" y="1981201"/>
            <a:ext cx="9547225" cy="4144963"/>
          </a:xfrm>
        </p:spPr>
        <p:txBody>
          <a:bodyPr/>
          <a:lstStyle/>
          <a:p>
            <a:pPr marL="0" indent="0">
              <a:buNone/>
            </a:pPr>
            <a:r>
              <a:rPr lang="en-US" altLang="en-US" sz="3000" dirty="0">
                <a:solidFill>
                  <a:srgbClr val="000000"/>
                </a:solidFill>
              </a:rPr>
              <a:t>Definitions: </a:t>
            </a:r>
            <a:endParaRPr lang="en-US" altLang="en-US" sz="3000" b="1" dirty="0">
              <a:solidFill>
                <a:srgbClr val="000000"/>
              </a:solidFill>
            </a:endParaRPr>
          </a:p>
          <a:p>
            <a:pPr lvl="1" eaLnBrk="1" hangingPunct="1">
              <a:lnSpc>
                <a:spcPct val="90000"/>
              </a:lnSpc>
              <a:buFont typeface="Arial" panose="020B0604020202020204" pitchFamily="34" charset="0"/>
              <a:buChar char="•"/>
            </a:pPr>
            <a:r>
              <a:rPr lang="en-US" altLang="en-US" b="1" dirty="0">
                <a:solidFill>
                  <a:srgbClr val="000000"/>
                </a:solidFill>
              </a:rPr>
              <a:t>Closed-ended </a:t>
            </a:r>
            <a:r>
              <a:rPr lang="en-US" altLang="en-US" dirty="0">
                <a:solidFill>
                  <a:srgbClr val="000000"/>
                </a:solidFill>
              </a:rPr>
              <a:t>questions can be answered with a “yes” or  “no” or with a one-word</a:t>
            </a:r>
            <a:r>
              <a:rPr lang="en-US" altLang="en-US" b="1" dirty="0">
                <a:solidFill>
                  <a:srgbClr val="000000"/>
                </a:solidFill>
              </a:rPr>
              <a:t> </a:t>
            </a:r>
            <a:r>
              <a:rPr lang="en-US" altLang="en-US" dirty="0">
                <a:solidFill>
                  <a:srgbClr val="000000"/>
                </a:solidFill>
              </a:rPr>
              <a:t>answer.</a:t>
            </a:r>
          </a:p>
          <a:p>
            <a:pPr lvl="1">
              <a:buFont typeface="Arial" panose="020B0604020202020204" pitchFamily="34" charset="0"/>
              <a:buChar char="•"/>
            </a:pPr>
            <a:r>
              <a:rPr lang="en-US" altLang="en-US" b="1" dirty="0">
                <a:solidFill>
                  <a:srgbClr val="000000"/>
                </a:solidFill>
              </a:rPr>
              <a:t>Open-ended</a:t>
            </a:r>
            <a:r>
              <a:rPr lang="en-US" altLang="en-US" dirty="0">
                <a:solidFill>
                  <a:srgbClr val="000000"/>
                </a:solidFill>
              </a:rPr>
              <a:t> questions require </a:t>
            </a:r>
            <a:r>
              <a:rPr lang="en-US" altLang="en-US" dirty="0" smtClean="0">
                <a:solidFill>
                  <a:srgbClr val="000000"/>
                </a:solidFill>
              </a:rPr>
              <a:t>an explanation</a:t>
            </a:r>
            <a:r>
              <a:rPr lang="en-US" altLang="en-US" b="1" dirty="0" smtClean="0">
                <a:solidFill>
                  <a:srgbClr val="000000"/>
                </a:solidFill>
              </a:rPr>
              <a:t> </a:t>
            </a:r>
            <a:r>
              <a:rPr lang="en-US" dirty="0"/>
              <a:t>and cannot be answered with a “yes,” “no,” or with </a:t>
            </a:r>
            <a:r>
              <a:rPr lang="en-US" dirty="0" smtClean="0"/>
              <a:t>one word.</a:t>
            </a:r>
            <a:r>
              <a:rPr lang="en-US" altLang="en-US" dirty="0" smtClean="0">
                <a:solidFill>
                  <a:srgbClr val="000000"/>
                </a:solidFill>
              </a:rPr>
              <a:t> </a:t>
            </a:r>
            <a:endParaRPr lang="en-US" altLang="en-US" dirty="0">
              <a:solidFill>
                <a:srgbClr val="000000"/>
              </a:solidFill>
            </a:endParaRPr>
          </a:p>
          <a:p>
            <a:pPr marL="228600" lvl="1" indent="0">
              <a:buNone/>
            </a:pPr>
            <a:endParaRPr lang="en-US" altLang="en-US" dirty="0" smtClean="0">
              <a:solidFill>
                <a:srgbClr val="000000"/>
              </a:solidFill>
              <a:latin typeface="DIN Next Rounded LT Pro" panose="020F0503020203050203" pitchFamily="34" charset="0"/>
            </a:endParaRPr>
          </a:p>
          <a:p>
            <a:pPr marL="0" indent="0">
              <a:spcBef>
                <a:spcPct val="0"/>
              </a:spcBef>
              <a:buNone/>
            </a:pPr>
            <a:r>
              <a:rPr lang="en-US" altLang="en-US" sz="3000" dirty="0">
                <a:solidFill>
                  <a:srgbClr val="000000"/>
                </a:solidFill>
              </a:rPr>
              <a:t>Directions: </a:t>
            </a:r>
          </a:p>
          <a:p>
            <a:pPr marL="0" indent="0">
              <a:spcBef>
                <a:spcPct val="0"/>
              </a:spcBef>
              <a:buNone/>
            </a:pPr>
            <a:r>
              <a:rPr lang="en-US" altLang="en-US" sz="2400" dirty="0" smtClean="0">
                <a:solidFill>
                  <a:srgbClr val="000000"/>
                </a:solidFill>
              </a:rPr>
              <a:t>Label </a:t>
            </a:r>
            <a:r>
              <a:rPr lang="en-US" altLang="en-US" sz="2400" dirty="0">
                <a:solidFill>
                  <a:srgbClr val="000000"/>
                </a:solidFill>
              </a:rPr>
              <a:t>your </a:t>
            </a:r>
            <a:r>
              <a:rPr lang="en-US" altLang="en-US" sz="2400" dirty="0" smtClean="0">
                <a:solidFill>
                  <a:srgbClr val="000000"/>
                </a:solidFill>
              </a:rPr>
              <a:t>closed-ended questions with </a:t>
            </a:r>
            <a:r>
              <a:rPr lang="en-US" altLang="en-US" sz="2400" dirty="0">
                <a:solidFill>
                  <a:srgbClr val="000000"/>
                </a:solidFill>
              </a:rPr>
              <a:t>a </a:t>
            </a:r>
            <a:r>
              <a:rPr lang="en-US" altLang="en-US" sz="2400" b="1" dirty="0">
                <a:solidFill>
                  <a:srgbClr val="000000"/>
                </a:solidFill>
              </a:rPr>
              <a:t>“C”</a:t>
            </a:r>
            <a:r>
              <a:rPr lang="en-US" altLang="ja-JP" sz="2400" dirty="0">
                <a:solidFill>
                  <a:srgbClr val="000000"/>
                </a:solidFill>
              </a:rPr>
              <a:t> </a:t>
            </a:r>
            <a:r>
              <a:rPr lang="en-US" altLang="ja-JP" sz="2400" dirty="0" smtClean="0">
                <a:solidFill>
                  <a:srgbClr val="000000"/>
                </a:solidFill>
              </a:rPr>
              <a:t>and your open-ended questions with </a:t>
            </a:r>
            <a:r>
              <a:rPr lang="en-US" altLang="ja-JP" sz="2400" dirty="0">
                <a:solidFill>
                  <a:srgbClr val="000000"/>
                </a:solidFill>
              </a:rPr>
              <a:t>an </a:t>
            </a:r>
            <a:r>
              <a:rPr lang="en-US" altLang="en-US" sz="2400" b="1" dirty="0">
                <a:solidFill>
                  <a:srgbClr val="000000"/>
                </a:solidFill>
              </a:rPr>
              <a:t>“</a:t>
            </a:r>
            <a:r>
              <a:rPr lang="en-US" altLang="ja-JP" sz="2400" b="1" dirty="0">
                <a:solidFill>
                  <a:srgbClr val="000000"/>
                </a:solidFill>
              </a:rPr>
              <a:t>O.</a:t>
            </a:r>
            <a:r>
              <a:rPr lang="en-US" altLang="en-US" sz="2400" b="1" dirty="0">
                <a:solidFill>
                  <a:srgbClr val="000000"/>
                </a:solidFill>
              </a:rPr>
              <a:t>”</a:t>
            </a:r>
            <a:endParaRPr lang="en-US" altLang="en-US" sz="2400" dirty="0">
              <a:solidFill>
                <a:srgbClr val="000000"/>
              </a:solidFill>
            </a:endParaRPr>
          </a:p>
        </p:txBody>
      </p:sp>
      <p:sp>
        <p:nvSpPr>
          <p:cNvPr id="2" name="Title 1"/>
          <p:cNvSpPr>
            <a:spLocks noGrp="1"/>
          </p:cNvSpPr>
          <p:nvPr>
            <p:ph type="title"/>
          </p:nvPr>
        </p:nvSpPr>
        <p:spPr/>
        <p:txBody>
          <a:bodyPr/>
          <a:lstStyle/>
          <a:p>
            <a:r>
              <a:rPr lang="en-US" dirty="0"/>
              <a:t>Categorize </a:t>
            </a:r>
            <a:r>
              <a:rPr lang="en-US" dirty="0" smtClean="0"/>
              <a:t>Questions</a:t>
            </a:r>
            <a:r>
              <a:rPr lang="en-US" dirty="0"/>
              <a:t>: </a:t>
            </a:r>
            <a:r>
              <a:rPr lang="en-US" dirty="0" smtClean="0"/>
              <a:t>Closed/Open</a:t>
            </a:r>
            <a:endParaRPr lang="en-US" dirty="0"/>
          </a:p>
        </p:txBody>
      </p:sp>
    </p:spTree>
    <p:extLst>
      <p:ext uri="{BB962C8B-B14F-4D97-AF65-F5344CB8AC3E}">
        <p14:creationId xmlns:p14="http://schemas.microsoft.com/office/powerpoint/2010/main" val="232971585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46082">
                                            <p:txEl>
                                              <p:pRg st="1" end="1"/>
                                            </p:txEl>
                                          </p:spTgt>
                                        </p:tgtEl>
                                        <p:attrNameLst>
                                          <p:attrName>style.visibility</p:attrName>
                                        </p:attrNameLst>
                                      </p:cBhvr>
                                      <p:to>
                                        <p:strVal val="visible"/>
                                      </p:to>
                                    </p:set>
                                    <p:animEffect transition="in" filter="fade">
                                      <p:cBhvr>
                                        <p:cTn id="7" dur="500"/>
                                        <p:tgtEl>
                                          <p:spTgt spid="4608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6082">
                                            <p:txEl>
                                              <p:pRg st="2" end="2"/>
                                            </p:txEl>
                                          </p:spTgt>
                                        </p:tgtEl>
                                        <p:attrNameLst>
                                          <p:attrName>style.visibility</p:attrName>
                                        </p:attrNameLst>
                                      </p:cBhvr>
                                      <p:to>
                                        <p:strVal val="visible"/>
                                      </p:to>
                                    </p:set>
                                    <p:animEffect transition="in" filter="fade">
                                      <p:cBhvr>
                                        <p:cTn id="12" dur="500"/>
                                        <p:tgtEl>
                                          <p:spTgt spid="46082">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46082">
                                            <p:txEl>
                                              <p:pRg st="4" end="4"/>
                                            </p:txEl>
                                          </p:spTgt>
                                        </p:tgtEl>
                                        <p:attrNameLst>
                                          <p:attrName>style.visibility</p:attrName>
                                        </p:attrNameLst>
                                      </p:cBhvr>
                                      <p:to>
                                        <p:strVal val="visible"/>
                                      </p:to>
                                    </p:set>
                                    <p:animEffect transition="in" filter="fade">
                                      <p:cBhvr>
                                        <p:cTn id="17" dur="500"/>
                                        <p:tgtEl>
                                          <p:spTgt spid="46082">
                                            <p:txEl>
                                              <p:pRg st="4" end="4"/>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46082">
                                            <p:txEl>
                                              <p:pRg st="5" end="5"/>
                                            </p:txEl>
                                          </p:spTgt>
                                        </p:tgtEl>
                                        <p:attrNameLst>
                                          <p:attrName>style.visibility</p:attrName>
                                        </p:attrNameLst>
                                      </p:cBhvr>
                                      <p:to>
                                        <p:strVal val="visible"/>
                                      </p:to>
                                    </p:set>
                                    <p:animEffect transition="in" filter="fade">
                                      <p:cBhvr>
                                        <p:cTn id="20" dur="500"/>
                                        <p:tgtEl>
                                          <p:spTgt spid="4608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3"/>
          <p:cNvGraphicFramePr>
            <a:graphicFrameLocks noGrp="1"/>
          </p:cNvGraphicFramePr>
          <p:nvPr>
            <p:extLst>
              <p:ext uri="{D42A27DB-BD31-4B8C-83A1-F6EECF244321}">
                <p14:modId xmlns:p14="http://schemas.microsoft.com/office/powerpoint/2010/main" val="4179202510"/>
              </p:ext>
            </p:extLst>
          </p:nvPr>
        </p:nvGraphicFramePr>
        <p:xfrm>
          <a:off x="2740062" y="2235010"/>
          <a:ext cx="6676859" cy="339617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itle 1"/>
          <p:cNvSpPr>
            <a:spLocks noGrp="1"/>
          </p:cNvSpPr>
          <p:nvPr>
            <p:ph type="title"/>
          </p:nvPr>
        </p:nvSpPr>
        <p:spPr/>
        <p:txBody>
          <a:bodyPr/>
          <a:lstStyle/>
          <a:p>
            <a:r>
              <a:rPr lang="en-US" altLang="en-US" dirty="0" smtClean="0"/>
              <a:t>Discuss Advantages &amp; Disadvantages</a:t>
            </a:r>
            <a:endParaRPr lang="en-US" dirty="0"/>
          </a:p>
        </p:txBody>
      </p:sp>
    </p:spTree>
    <p:extLst>
      <p:ext uri="{BB962C8B-B14F-4D97-AF65-F5344CB8AC3E}">
        <p14:creationId xmlns:p14="http://schemas.microsoft.com/office/powerpoint/2010/main" val="152751149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3"/>
          <p:cNvGraphicFramePr>
            <a:graphicFrameLocks noGrp="1"/>
          </p:cNvGraphicFramePr>
          <p:nvPr>
            <p:extLst>
              <p:ext uri="{D42A27DB-BD31-4B8C-83A1-F6EECF244321}">
                <p14:modId xmlns:p14="http://schemas.microsoft.com/office/powerpoint/2010/main" val="3795113727"/>
              </p:ext>
            </p:extLst>
          </p:nvPr>
        </p:nvGraphicFramePr>
        <p:xfrm>
          <a:off x="2740062" y="2235010"/>
          <a:ext cx="6676859" cy="339617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itle 1"/>
          <p:cNvSpPr>
            <a:spLocks noGrp="1"/>
          </p:cNvSpPr>
          <p:nvPr>
            <p:ph type="title"/>
          </p:nvPr>
        </p:nvSpPr>
        <p:spPr/>
        <p:txBody>
          <a:bodyPr/>
          <a:lstStyle/>
          <a:p>
            <a:r>
              <a:rPr lang="en-US" altLang="en-US" dirty="0" smtClean="0"/>
              <a:t>Discuss Advantages &amp; Disadvantages</a:t>
            </a:r>
            <a:endParaRPr lang="en-US" dirty="0"/>
          </a:p>
        </p:txBody>
      </p:sp>
    </p:spTree>
    <p:extLst>
      <p:ext uri="{BB962C8B-B14F-4D97-AF65-F5344CB8AC3E}">
        <p14:creationId xmlns:p14="http://schemas.microsoft.com/office/powerpoint/2010/main" val="239955297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9" name="Content Placeholder 2"/>
          <p:cNvSpPr>
            <a:spLocks noGrp="1"/>
          </p:cNvSpPr>
          <p:nvPr>
            <p:ph idx="1"/>
          </p:nvPr>
        </p:nvSpPr>
        <p:spPr>
          <a:xfrm>
            <a:off x="791308" y="2020456"/>
            <a:ext cx="10612315" cy="5049405"/>
          </a:xfrm>
        </p:spPr>
        <p:txBody>
          <a:bodyPr>
            <a:normAutofit/>
          </a:bodyPr>
          <a:lstStyle/>
          <a:p>
            <a:pPr marL="0" indent="0">
              <a:spcBef>
                <a:spcPts val="0"/>
              </a:spcBef>
              <a:buNone/>
            </a:pPr>
            <a:r>
              <a:rPr lang="en-US" altLang="en-US" sz="2400" dirty="0"/>
              <a:t>We are deeply grateful </a:t>
            </a:r>
            <a:r>
              <a:rPr lang="en-US" altLang="en-US" sz="2400" dirty="0" smtClean="0"/>
              <a:t>to The National Science Foundation, The Library of Congress, and The </a:t>
            </a:r>
            <a:r>
              <a:rPr lang="en-US" altLang="en-US" sz="2400" dirty="0"/>
              <a:t>Hummingbird Fund for their generous support of the Right Question Institute’s </a:t>
            </a:r>
            <a:r>
              <a:rPr lang="en-US" altLang="en-US" sz="2400" dirty="0" smtClean="0"/>
              <a:t>work in education. </a:t>
            </a:r>
          </a:p>
          <a:p>
            <a:pPr marL="0" indent="0">
              <a:spcBef>
                <a:spcPts val="0"/>
              </a:spcBef>
              <a:buNone/>
            </a:pPr>
            <a:endParaRPr lang="en-US" altLang="en-US" sz="2400" dirty="0"/>
          </a:p>
          <a:p>
            <a:pPr marL="0" indent="0">
              <a:spcBef>
                <a:spcPts val="0"/>
              </a:spcBef>
              <a:buNone/>
            </a:pPr>
            <a:r>
              <a:rPr lang="en-US" altLang="en-US" sz="2400" dirty="0" smtClean="0"/>
              <a:t>I would like to thank the RQI board of directors, and my colleagues Katy Connolly, Tomoko </a:t>
            </a:r>
            <a:r>
              <a:rPr lang="en-US" altLang="en-US" sz="2400" dirty="0" err="1" smtClean="0"/>
              <a:t>Ouchi</a:t>
            </a:r>
            <a:r>
              <a:rPr lang="en-US" altLang="en-US" sz="2400" dirty="0" smtClean="0"/>
              <a:t>, and Sarah Westbrook for all they do to make possible our work in education.</a:t>
            </a:r>
          </a:p>
          <a:p>
            <a:pPr marL="0" indent="0">
              <a:spcBef>
                <a:spcPts val="0"/>
              </a:spcBef>
              <a:buNone/>
            </a:pPr>
            <a:endParaRPr lang="en-US" altLang="en-US" sz="2400" dirty="0"/>
          </a:p>
          <a:p>
            <a:pPr marL="0" indent="0">
              <a:spcBef>
                <a:spcPts val="0"/>
              </a:spcBef>
              <a:buNone/>
            </a:pPr>
            <a:r>
              <a:rPr lang="en-US" altLang="en-US" sz="2400" dirty="0" smtClean="0"/>
              <a:t>And, I would like to thank Dr. Mariko Izumi for all of their work in making today’s experience possible.</a:t>
            </a:r>
            <a:endParaRPr lang="en-US" altLang="en-US" sz="2400" dirty="0"/>
          </a:p>
        </p:txBody>
      </p:sp>
      <p:sp>
        <p:nvSpPr>
          <p:cNvPr id="2" name="Title 1"/>
          <p:cNvSpPr>
            <a:spLocks noGrp="1"/>
          </p:cNvSpPr>
          <p:nvPr>
            <p:ph type="title"/>
          </p:nvPr>
        </p:nvSpPr>
        <p:spPr/>
        <p:txBody>
          <a:bodyPr/>
          <a:lstStyle/>
          <a:p>
            <a:r>
              <a:rPr lang="en-US" dirty="0" smtClean="0"/>
              <a:t>Acknowledgments</a:t>
            </a:r>
            <a:endParaRPr lang="en-US" dirty="0"/>
          </a:p>
        </p:txBody>
      </p:sp>
    </p:spTree>
    <p:extLst>
      <p:ext uri="{BB962C8B-B14F-4D97-AF65-F5344CB8AC3E}">
        <p14:creationId xmlns:p14="http://schemas.microsoft.com/office/powerpoint/2010/main" val="314858934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ubtitle 2"/>
          <p:cNvSpPr txBox="1">
            <a:spLocks/>
          </p:cNvSpPr>
          <p:nvPr/>
        </p:nvSpPr>
        <p:spPr bwMode="auto">
          <a:xfrm>
            <a:off x="2386013" y="2281238"/>
            <a:ext cx="6400800" cy="1752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342900" indent="-342900">
              <a:defRPr>
                <a:solidFill>
                  <a:schemeClr val="tx1"/>
                </a:solidFill>
                <a:latin typeface="Rockwell" panose="02060603020205020403" pitchFamily="18" charset="0"/>
                <a:ea typeface="MS PGothic" pitchFamily="34" charset="-128"/>
              </a:defRPr>
            </a:lvl1pPr>
            <a:lvl2pPr marL="37931725" indent="-37474525">
              <a:defRPr>
                <a:solidFill>
                  <a:schemeClr val="tx1"/>
                </a:solidFill>
                <a:latin typeface="Rockwell" panose="02060603020205020403" pitchFamily="18" charset="0"/>
                <a:ea typeface="MS PGothic" pitchFamily="34" charset="-128"/>
              </a:defRPr>
            </a:lvl2pPr>
            <a:lvl3pPr marL="1143000" indent="-228600">
              <a:defRPr>
                <a:solidFill>
                  <a:schemeClr val="tx1"/>
                </a:solidFill>
                <a:latin typeface="Rockwell" panose="02060603020205020403" pitchFamily="18" charset="0"/>
                <a:ea typeface="MS PGothic" pitchFamily="34" charset="-128"/>
              </a:defRPr>
            </a:lvl3pPr>
            <a:lvl4pPr marL="1600200" indent="-228600">
              <a:defRPr>
                <a:solidFill>
                  <a:schemeClr val="tx1"/>
                </a:solidFill>
                <a:latin typeface="Rockwell" panose="02060603020205020403" pitchFamily="18" charset="0"/>
                <a:ea typeface="MS PGothic" pitchFamily="34" charset="-128"/>
              </a:defRPr>
            </a:lvl4pPr>
            <a:lvl5pPr marL="2057400" indent="-228600">
              <a:defRPr>
                <a:solidFill>
                  <a:schemeClr val="tx1"/>
                </a:solidFill>
                <a:latin typeface="Rockwell" panose="02060603020205020403" pitchFamily="18" charset="0"/>
                <a:ea typeface="MS PGothic" pitchFamily="34" charset="-128"/>
              </a:defRPr>
            </a:lvl5pPr>
            <a:lvl6pPr marL="2514600" indent="-228600" defTabSz="457200" eaLnBrk="0" fontAlgn="base" hangingPunct="0">
              <a:spcBef>
                <a:spcPct val="0"/>
              </a:spcBef>
              <a:spcAft>
                <a:spcPct val="0"/>
              </a:spcAft>
              <a:defRPr>
                <a:solidFill>
                  <a:schemeClr val="tx1"/>
                </a:solidFill>
                <a:latin typeface="Rockwell" panose="02060603020205020403" pitchFamily="18" charset="0"/>
                <a:ea typeface="MS PGothic" pitchFamily="34" charset="-128"/>
              </a:defRPr>
            </a:lvl6pPr>
            <a:lvl7pPr marL="2971800" indent="-228600" defTabSz="457200" eaLnBrk="0" fontAlgn="base" hangingPunct="0">
              <a:spcBef>
                <a:spcPct val="0"/>
              </a:spcBef>
              <a:spcAft>
                <a:spcPct val="0"/>
              </a:spcAft>
              <a:defRPr>
                <a:solidFill>
                  <a:schemeClr val="tx1"/>
                </a:solidFill>
                <a:latin typeface="Rockwell" panose="02060603020205020403" pitchFamily="18" charset="0"/>
                <a:ea typeface="MS PGothic" pitchFamily="34" charset="-128"/>
              </a:defRPr>
            </a:lvl7pPr>
            <a:lvl8pPr marL="3429000" indent="-228600" defTabSz="457200" eaLnBrk="0" fontAlgn="base" hangingPunct="0">
              <a:spcBef>
                <a:spcPct val="0"/>
              </a:spcBef>
              <a:spcAft>
                <a:spcPct val="0"/>
              </a:spcAft>
              <a:defRPr>
                <a:solidFill>
                  <a:schemeClr val="tx1"/>
                </a:solidFill>
                <a:latin typeface="Rockwell" panose="02060603020205020403" pitchFamily="18" charset="0"/>
                <a:ea typeface="MS PGothic" pitchFamily="34" charset="-128"/>
              </a:defRPr>
            </a:lvl8pPr>
            <a:lvl9pPr marL="3886200" indent="-228600" defTabSz="457200" eaLnBrk="0" fontAlgn="base" hangingPunct="0">
              <a:spcBef>
                <a:spcPct val="0"/>
              </a:spcBef>
              <a:spcAft>
                <a:spcPct val="0"/>
              </a:spcAft>
              <a:defRPr>
                <a:solidFill>
                  <a:schemeClr val="tx1"/>
                </a:solidFill>
                <a:latin typeface="Rockwell" panose="02060603020205020403" pitchFamily="18" charset="0"/>
                <a:ea typeface="MS PGothic" pitchFamily="34" charset="-128"/>
              </a:defRPr>
            </a:lvl9pPr>
          </a:lstStyle>
          <a:p>
            <a:pPr defTabSz="457200" fontAlgn="base">
              <a:spcBef>
                <a:spcPct val="20000"/>
              </a:spcBef>
              <a:spcAft>
                <a:spcPct val="0"/>
              </a:spcAft>
              <a:buFont typeface="Arial" panose="020B0604020202020204" pitchFamily="34" charset="0"/>
              <a:buChar char="•"/>
              <a:defRPr/>
            </a:pPr>
            <a:endParaRPr lang="en-US" altLang="en-US" sz="3200" b="1">
              <a:solidFill>
                <a:prstClr val="black"/>
              </a:solidFill>
              <a:latin typeface="Arial" panose="020B0604020202020204" pitchFamily="34" charset="0"/>
            </a:endParaRPr>
          </a:p>
        </p:txBody>
      </p:sp>
      <p:sp>
        <p:nvSpPr>
          <p:cNvPr id="4" name="Content Placeholder 3"/>
          <p:cNvSpPr>
            <a:spLocks noGrp="1"/>
          </p:cNvSpPr>
          <p:nvPr>
            <p:ph idx="1"/>
          </p:nvPr>
        </p:nvSpPr>
        <p:spPr>
          <a:xfrm>
            <a:off x="838199" y="1905000"/>
            <a:ext cx="10547555" cy="4133850"/>
          </a:xfrm>
        </p:spPr>
        <p:txBody>
          <a:bodyPr>
            <a:normAutofit/>
          </a:bodyPr>
          <a:lstStyle/>
          <a:p>
            <a:pPr marL="0" indent="0">
              <a:buNone/>
            </a:pPr>
            <a:r>
              <a:rPr lang="en-US" altLang="en-US" dirty="0">
                <a:solidFill>
                  <a:srgbClr val="000000"/>
                </a:solidFill>
              </a:rPr>
              <a:t>Take one </a:t>
            </a:r>
            <a:r>
              <a:rPr lang="en-US" altLang="en-US" b="1" dirty="0"/>
              <a:t>closed-ended question</a:t>
            </a:r>
            <a:r>
              <a:rPr lang="en-US" altLang="en-US" b="1" dirty="0">
                <a:solidFill>
                  <a:srgbClr val="9D90A0"/>
                </a:solidFill>
              </a:rPr>
              <a:t> </a:t>
            </a:r>
            <a:r>
              <a:rPr lang="en-US" altLang="en-US" dirty="0">
                <a:solidFill>
                  <a:srgbClr val="000000"/>
                </a:solidFill>
              </a:rPr>
              <a:t>and change it</a:t>
            </a:r>
            <a:r>
              <a:rPr lang="en-US" altLang="en-US" b="1" dirty="0">
                <a:solidFill>
                  <a:srgbClr val="000000"/>
                </a:solidFill>
              </a:rPr>
              <a:t> </a:t>
            </a:r>
            <a:r>
              <a:rPr lang="en-US" altLang="en-US" dirty="0">
                <a:solidFill>
                  <a:srgbClr val="000000"/>
                </a:solidFill>
              </a:rPr>
              <a:t>into an </a:t>
            </a:r>
            <a:r>
              <a:rPr lang="en-US" altLang="en-US" b="1" dirty="0"/>
              <a:t>open-ended question</a:t>
            </a:r>
            <a:r>
              <a:rPr lang="en-US" altLang="en-US" dirty="0">
                <a:solidFill>
                  <a:srgbClr val="000000"/>
                </a:solidFill>
              </a:rPr>
              <a:t>.</a:t>
            </a:r>
          </a:p>
          <a:p>
            <a:pPr eaLnBrk="1" hangingPunct="1">
              <a:buFont typeface="Wingdings" panose="05000000000000000000" pitchFamily="2" charset="2"/>
              <a:buNone/>
            </a:pPr>
            <a:endParaRPr lang="en-US" altLang="en-US" dirty="0" smtClean="0">
              <a:solidFill>
                <a:srgbClr val="000000"/>
              </a:solidFill>
              <a:latin typeface="DIN Next Rounded LT Pro" panose="020F0503020203050203" pitchFamily="34" charset="0"/>
            </a:endParaRPr>
          </a:p>
          <a:p>
            <a:pPr eaLnBrk="1" hangingPunct="1">
              <a:buFont typeface="Wingdings" panose="05000000000000000000" pitchFamily="2" charset="2"/>
              <a:buNone/>
            </a:pPr>
            <a:endParaRPr lang="en-US" altLang="en-US" dirty="0" smtClean="0">
              <a:solidFill>
                <a:srgbClr val="000000"/>
              </a:solidFill>
              <a:latin typeface="DIN Next Rounded LT Pro" panose="020F0503020203050203" pitchFamily="34" charset="0"/>
            </a:endParaRPr>
          </a:p>
          <a:p>
            <a:pPr marL="0" indent="0">
              <a:buNone/>
            </a:pPr>
            <a:r>
              <a:rPr lang="en-US" altLang="en-US" dirty="0">
                <a:solidFill>
                  <a:srgbClr val="000000"/>
                </a:solidFill>
              </a:rPr>
              <a:t>Take one </a:t>
            </a:r>
            <a:r>
              <a:rPr lang="en-US" altLang="en-US" b="1" dirty="0"/>
              <a:t>open-ended question </a:t>
            </a:r>
            <a:r>
              <a:rPr lang="en-US" altLang="en-US" dirty="0">
                <a:solidFill>
                  <a:srgbClr val="000000"/>
                </a:solidFill>
              </a:rPr>
              <a:t>and change it</a:t>
            </a:r>
            <a:r>
              <a:rPr lang="en-US" altLang="en-US" b="1" dirty="0">
                <a:solidFill>
                  <a:srgbClr val="000000"/>
                </a:solidFill>
              </a:rPr>
              <a:t> </a:t>
            </a:r>
            <a:r>
              <a:rPr lang="en-US" altLang="en-US" dirty="0">
                <a:solidFill>
                  <a:srgbClr val="000000"/>
                </a:solidFill>
              </a:rPr>
              <a:t>into a </a:t>
            </a:r>
            <a:r>
              <a:rPr lang="en-US" altLang="en-US" b="1" dirty="0"/>
              <a:t>closed-ended question</a:t>
            </a:r>
            <a:r>
              <a:rPr lang="en-US" altLang="en-US" dirty="0">
                <a:solidFill>
                  <a:srgbClr val="000000"/>
                </a:solidFill>
              </a:rPr>
              <a:t>.</a:t>
            </a:r>
          </a:p>
          <a:p>
            <a:pPr eaLnBrk="1" hangingPunct="1"/>
            <a:endParaRPr lang="en-US" altLang="en-US" dirty="0" smtClean="0">
              <a:solidFill>
                <a:srgbClr val="000000"/>
              </a:solidFill>
              <a:latin typeface="DIN Next Rounded LT Pro" panose="020F0503020203050203" pitchFamily="34" charset="0"/>
            </a:endParaRPr>
          </a:p>
          <a:p>
            <a:pPr marL="0" indent="0" eaLnBrk="1" hangingPunct="1">
              <a:buNone/>
            </a:pPr>
            <a:r>
              <a:rPr lang="en-US" altLang="en-US" dirty="0" smtClean="0"/>
              <a:t>Add your new questions to the bottom of your list of questions.</a:t>
            </a:r>
            <a:endParaRPr lang="en-US" altLang="en-US" dirty="0" smtClean="0">
              <a:latin typeface="DIN Next Rounded LT Pro" panose="020F0503020203050203" pitchFamily="34" charset="0"/>
            </a:endParaRPr>
          </a:p>
        </p:txBody>
      </p:sp>
      <p:sp>
        <p:nvSpPr>
          <p:cNvPr id="3" name="TextBox 2"/>
          <p:cNvSpPr txBox="1"/>
          <p:nvPr/>
        </p:nvSpPr>
        <p:spPr>
          <a:xfrm>
            <a:off x="2624138" y="2754353"/>
            <a:ext cx="2481262" cy="584775"/>
          </a:xfrm>
          <a:prstGeom prst="rect">
            <a:avLst/>
          </a:prstGeom>
          <a:solidFill>
            <a:schemeClr val="bg2">
              <a:lumMod val="90000"/>
            </a:schemeClr>
          </a:solidFill>
        </p:spPr>
        <p:style>
          <a:lnRef idx="2">
            <a:schemeClr val="accent6">
              <a:shade val="50000"/>
            </a:schemeClr>
          </a:lnRef>
          <a:fillRef idx="1">
            <a:schemeClr val="accent6"/>
          </a:fillRef>
          <a:effectRef idx="0">
            <a:schemeClr val="accent6"/>
          </a:effectRef>
          <a:fontRef idx="minor">
            <a:schemeClr val="lt1"/>
          </a:fontRef>
        </p:style>
        <p:txBody>
          <a:bodyPr>
            <a:spAutoFit/>
          </a:bodyPr>
          <a:lstStyle>
            <a:lvl1pPr>
              <a:defRPr sz="2400">
                <a:solidFill>
                  <a:schemeClr val="tx1"/>
                </a:solidFill>
                <a:latin typeface="Rockwell" panose="02060603020205020403" pitchFamily="18" charset="0"/>
                <a:ea typeface="MS PGothic" pitchFamily="34" charset="-128"/>
              </a:defRPr>
            </a:lvl1pPr>
            <a:lvl2pPr marL="37931725" indent="-37474525">
              <a:defRPr sz="2400">
                <a:solidFill>
                  <a:schemeClr val="tx1"/>
                </a:solidFill>
                <a:latin typeface="Rockwell" panose="02060603020205020403" pitchFamily="18" charset="0"/>
                <a:ea typeface="MS PGothic" pitchFamily="34" charset="-128"/>
              </a:defRPr>
            </a:lvl2pPr>
            <a:lvl3pPr>
              <a:defRPr sz="2400">
                <a:solidFill>
                  <a:schemeClr val="tx1"/>
                </a:solidFill>
                <a:latin typeface="Rockwell" panose="02060603020205020403" pitchFamily="18" charset="0"/>
                <a:ea typeface="MS PGothic" pitchFamily="34" charset="-128"/>
              </a:defRPr>
            </a:lvl3pPr>
            <a:lvl4pPr>
              <a:defRPr sz="2400">
                <a:solidFill>
                  <a:schemeClr val="tx1"/>
                </a:solidFill>
                <a:latin typeface="Rockwell" panose="02060603020205020403" pitchFamily="18" charset="0"/>
                <a:ea typeface="MS PGothic" pitchFamily="34" charset="-128"/>
              </a:defRPr>
            </a:lvl4pPr>
            <a:lvl5pPr>
              <a:defRPr sz="2400">
                <a:solidFill>
                  <a:schemeClr val="tx1"/>
                </a:solidFill>
                <a:latin typeface="Rockwell" panose="02060603020205020403" pitchFamily="18" charset="0"/>
                <a:ea typeface="MS PGothic" pitchFamily="34" charset="-128"/>
              </a:defRPr>
            </a:lvl5pPr>
            <a:lvl6pPr marL="4572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6pPr>
            <a:lvl7pPr marL="9144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7pPr>
            <a:lvl8pPr marL="13716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8pPr>
            <a:lvl9pPr marL="18288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9pPr>
          </a:lstStyle>
          <a:p>
            <a:pPr algn="ctr" defTabSz="457200" fontAlgn="base">
              <a:spcBef>
                <a:spcPct val="0"/>
              </a:spcBef>
              <a:spcAft>
                <a:spcPct val="0"/>
              </a:spcAft>
              <a:defRPr/>
            </a:pPr>
            <a:r>
              <a:rPr lang="en-US" altLang="en-US" sz="3200" dirty="0">
                <a:latin typeface="DIN Next Rounded LT Pro" panose="020F0503020203050203" pitchFamily="34" charset="0"/>
              </a:rPr>
              <a:t>Closed</a:t>
            </a:r>
          </a:p>
        </p:txBody>
      </p:sp>
      <p:cxnSp>
        <p:nvCxnSpPr>
          <p:cNvPr id="6" name="Straight Arrow Connector 5"/>
          <p:cNvCxnSpPr/>
          <p:nvPr/>
        </p:nvCxnSpPr>
        <p:spPr>
          <a:xfrm flipV="1">
            <a:off x="5334001" y="3089315"/>
            <a:ext cx="1939925" cy="17462"/>
          </a:xfrm>
          <a:prstGeom prst="straightConnector1">
            <a:avLst/>
          </a:prstGeom>
          <a:ln w="57150" cmpd="sng">
            <a:tailEnd type="arrow"/>
          </a:ln>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7546975" y="2765466"/>
            <a:ext cx="1809750" cy="5847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spAutoFit/>
          </a:bodyPr>
          <a:lstStyle>
            <a:lvl1pPr>
              <a:defRPr sz="2400">
                <a:solidFill>
                  <a:schemeClr val="tx1"/>
                </a:solidFill>
                <a:latin typeface="Rockwell" panose="02060603020205020403" pitchFamily="18" charset="0"/>
                <a:ea typeface="MS PGothic" pitchFamily="34" charset="-128"/>
              </a:defRPr>
            </a:lvl1pPr>
            <a:lvl2pPr marL="37931725" indent="-37474525">
              <a:defRPr sz="2400">
                <a:solidFill>
                  <a:schemeClr val="tx1"/>
                </a:solidFill>
                <a:latin typeface="Rockwell" panose="02060603020205020403" pitchFamily="18" charset="0"/>
                <a:ea typeface="MS PGothic" pitchFamily="34" charset="-128"/>
              </a:defRPr>
            </a:lvl2pPr>
            <a:lvl3pPr>
              <a:defRPr sz="2400">
                <a:solidFill>
                  <a:schemeClr val="tx1"/>
                </a:solidFill>
                <a:latin typeface="Rockwell" panose="02060603020205020403" pitchFamily="18" charset="0"/>
                <a:ea typeface="MS PGothic" pitchFamily="34" charset="-128"/>
              </a:defRPr>
            </a:lvl3pPr>
            <a:lvl4pPr>
              <a:defRPr sz="2400">
                <a:solidFill>
                  <a:schemeClr val="tx1"/>
                </a:solidFill>
                <a:latin typeface="Rockwell" panose="02060603020205020403" pitchFamily="18" charset="0"/>
                <a:ea typeface="MS PGothic" pitchFamily="34" charset="-128"/>
              </a:defRPr>
            </a:lvl4pPr>
            <a:lvl5pPr>
              <a:defRPr sz="2400">
                <a:solidFill>
                  <a:schemeClr val="tx1"/>
                </a:solidFill>
                <a:latin typeface="Rockwell" panose="02060603020205020403" pitchFamily="18" charset="0"/>
                <a:ea typeface="MS PGothic" pitchFamily="34" charset="-128"/>
              </a:defRPr>
            </a:lvl5pPr>
            <a:lvl6pPr marL="4572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6pPr>
            <a:lvl7pPr marL="9144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7pPr>
            <a:lvl8pPr marL="13716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8pPr>
            <a:lvl9pPr marL="18288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9pPr>
          </a:lstStyle>
          <a:p>
            <a:pPr algn="ctr" defTabSz="457200" fontAlgn="base">
              <a:spcBef>
                <a:spcPct val="0"/>
              </a:spcBef>
              <a:spcAft>
                <a:spcPct val="0"/>
              </a:spcAft>
              <a:defRPr/>
            </a:pPr>
            <a:r>
              <a:rPr lang="en-US" altLang="en-US" sz="3200">
                <a:solidFill>
                  <a:srgbClr val="FFFFFF"/>
                </a:solidFill>
                <a:latin typeface="DIN Next Rounded LT Pro" panose="020F0503020203050203" pitchFamily="34" charset="0"/>
              </a:rPr>
              <a:t>Open</a:t>
            </a:r>
          </a:p>
        </p:txBody>
      </p:sp>
      <p:sp>
        <p:nvSpPr>
          <p:cNvPr id="13" name="TextBox 12"/>
          <p:cNvSpPr txBox="1"/>
          <p:nvPr/>
        </p:nvSpPr>
        <p:spPr>
          <a:xfrm>
            <a:off x="6875463" y="4506953"/>
            <a:ext cx="2481262" cy="584775"/>
          </a:xfrm>
          <a:prstGeom prst="rect">
            <a:avLst/>
          </a:prstGeom>
          <a:solidFill>
            <a:schemeClr val="bg2">
              <a:lumMod val="90000"/>
            </a:schemeClr>
          </a:solidFill>
        </p:spPr>
        <p:style>
          <a:lnRef idx="2">
            <a:schemeClr val="accent6">
              <a:shade val="50000"/>
            </a:schemeClr>
          </a:lnRef>
          <a:fillRef idx="1">
            <a:schemeClr val="accent6"/>
          </a:fillRef>
          <a:effectRef idx="0">
            <a:schemeClr val="accent6"/>
          </a:effectRef>
          <a:fontRef idx="minor">
            <a:schemeClr val="lt1"/>
          </a:fontRef>
        </p:style>
        <p:txBody>
          <a:bodyPr>
            <a:spAutoFit/>
          </a:bodyPr>
          <a:lstStyle>
            <a:lvl1pPr>
              <a:defRPr sz="2400">
                <a:solidFill>
                  <a:schemeClr val="tx1"/>
                </a:solidFill>
                <a:latin typeface="Rockwell" panose="02060603020205020403" pitchFamily="18" charset="0"/>
                <a:ea typeface="MS PGothic" pitchFamily="34" charset="-128"/>
              </a:defRPr>
            </a:lvl1pPr>
            <a:lvl2pPr marL="37931725" indent="-37474525">
              <a:defRPr sz="2400">
                <a:solidFill>
                  <a:schemeClr val="tx1"/>
                </a:solidFill>
                <a:latin typeface="Rockwell" panose="02060603020205020403" pitchFamily="18" charset="0"/>
                <a:ea typeface="MS PGothic" pitchFamily="34" charset="-128"/>
              </a:defRPr>
            </a:lvl2pPr>
            <a:lvl3pPr>
              <a:defRPr sz="2400">
                <a:solidFill>
                  <a:schemeClr val="tx1"/>
                </a:solidFill>
                <a:latin typeface="Rockwell" panose="02060603020205020403" pitchFamily="18" charset="0"/>
                <a:ea typeface="MS PGothic" pitchFamily="34" charset="-128"/>
              </a:defRPr>
            </a:lvl3pPr>
            <a:lvl4pPr>
              <a:defRPr sz="2400">
                <a:solidFill>
                  <a:schemeClr val="tx1"/>
                </a:solidFill>
                <a:latin typeface="Rockwell" panose="02060603020205020403" pitchFamily="18" charset="0"/>
                <a:ea typeface="MS PGothic" pitchFamily="34" charset="-128"/>
              </a:defRPr>
            </a:lvl4pPr>
            <a:lvl5pPr>
              <a:defRPr sz="2400">
                <a:solidFill>
                  <a:schemeClr val="tx1"/>
                </a:solidFill>
                <a:latin typeface="Rockwell" panose="02060603020205020403" pitchFamily="18" charset="0"/>
                <a:ea typeface="MS PGothic" pitchFamily="34" charset="-128"/>
              </a:defRPr>
            </a:lvl5pPr>
            <a:lvl6pPr marL="4572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6pPr>
            <a:lvl7pPr marL="9144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7pPr>
            <a:lvl8pPr marL="13716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8pPr>
            <a:lvl9pPr marL="18288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9pPr>
          </a:lstStyle>
          <a:p>
            <a:pPr algn="ctr" defTabSz="457200" fontAlgn="base">
              <a:spcBef>
                <a:spcPct val="0"/>
              </a:spcBef>
              <a:spcAft>
                <a:spcPct val="0"/>
              </a:spcAft>
              <a:defRPr/>
            </a:pPr>
            <a:r>
              <a:rPr lang="en-US" altLang="en-US" sz="3200">
                <a:latin typeface="DIN Next Rounded LT Pro" panose="020F0503020203050203" pitchFamily="34" charset="0"/>
              </a:rPr>
              <a:t>Closed</a:t>
            </a:r>
          </a:p>
        </p:txBody>
      </p:sp>
      <p:cxnSp>
        <p:nvCxnSpPr>
          <p:cNvPr id="14" name="Straight Arrow Connector 13"/>
          <p:cNvCxnSpPr/>
          <p:nvPr/>
        </p:nvCxnSpPr>
        <p:spPr>
          <a:xfrm flipV="1">
            <a:off x="4718051" y="4900653"/>
            <a:ext cx="1941513" cy="17463"/>
          </a:xfrm>
          <a:prstGeom prst="straightConnector1">
            <a:avLst/>
          </a:prstGeom>
          <a:ln w="57150" cmpd="sng">
            <a:tailEnd type="arrow"/>
          </a:ln>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2624138" y="4541878"/>
            <a:ext cx="1809750" cy="5847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spAutoFit/>
          </a:bodyPr>
          <a:lstStyle>
            <a:lvl1pPr>
              <a:defRPr sz="2400">
                <a:solidFill>
                  <a:schemeClr val="tx1"/>
                </a:solidFill>
                <a:latin typeface="Rockwell" panose="02060603020205020403" pitchFamily="18" charset="0"/>
                <a:ea typeface="MS PGothic" pitchFamily="34" charset="-128"/>
              </a:defRPr>
            </a:lvl1pPr>
            <a:lvl2pPr marL="37931725" indent="-37474525">
              <a:defRPr sz="2400">
                <a:solidFill>
                  <a:schemeClr val="tx1"/>
                </a:solidFill>
                <a:latin typeface="Rockwell" panose="02060603020205020403" pitchFamily="18" charset="0"/>
                <a:ea typeface="MS PGothic" pitchFamily="34" charset="-128"/>
              </a:defRPr>
            </a:lvl2pPr>
            <a:lvl3pPr>
              <a:defRPr sz="2400">
                <a:solidFill>
                  <a:schemeClr val="tx1"/>
                </a:solidFill>
                <a:latin typeface="Rockwell" panose="02060603020205020403" pitchFamily="18" charset="0"/>
                <a:ea typeface="MS PGothic" pitchFamily="34" charset="-128"/>
              </a:defRPr>
            </a:lvl3pPr>
            <a:lvl4pPr>
              <a:defRPr sz="2400">
                <a:solidFill>
                  <a:schemeClr val="tx1"/>
                </a:solidFill>
                <a:latin typeface="Rockwell" panose="02060603020205020403" pitchFamily="18" charset="0"/>
                <a:ea typeface="MS PGothic" pitchFamily="34" charset="-128"/>
              </a:defRPr>
            </a:lvl4pPr>
            <a:lvl5pPr>
              <a:defRPr sz="2400">
                <a:solidFill>
                  <a:schemeClr val="tx1"/>
                </a:solidFill>
                <a:latin typeface="Rockwell" panose="02060603020205020403" pitchFamily="18" charset="0"/>
                <a:ea typeface="MS PGothic" pitchFamily="34" charset="-128"/>
              </a:defRPr>
            </a:lvl5pPr>
            <a:lvl6pPr marL="4572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6pPr>
            <a:lvl7pPr marL="9144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7pPr>
            <a:lvl8pPr marL="13716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8pPr>
            <a:lvl9pPr marL="18288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9pPr>
          </a:lstStyle>
          <a:p>
            <a:pPr algn="ctr" defTabSz="457200" fontAlgn="base">
              <a:spcBef>
                <a:spcPct val="0"/>
              </a:spcBef>
              <a:spcAft>
                <a:spcPct val="0"/>
              </a:spcAft>
              <a:defRPr/>
            </a:pPr>
            <a:r>
              <a:rPr lang="en-US" altLang="en-US" sz="3200" dirty="0">
                <a:solidFill>
                  <a:srgbClr val="FFFFFF"/>
                </a:solidFill>
                <a:latin typeface="DIN Next Rounded LT Pro" panose="020F0503020203050203" pitchFamily="34" charset="0"/>
              </a:rPr>
              <a:t>Open</a:t>
            </a:r>
          </a:p>
        </p:txBody>
      </p:sp>
      <p:sp>
        <p:nvSpPr>
          <p:cNvPr id="2" name="Title 1"/>
          <p:cNvSpPr>
            <a:spLocks noGrp="1"/>
          </p:cNvSpPr>
          <p:nvPr>
            <p:ph type="title"/>
          </p:nvPr>
        </p:nvSpPr>
        <p:spPr>
          <a:xfrm>
            <a:off x="838200" y="365125"/>
            <a:ext cx="11107994" cy="1325563"/>
          </a:xfrm>
        </p:spPr>
        <p:txBody>
          <a:bodyPr/>
          <a:lstStyle/>
          <a:p>
            <a:r>
              <a:rPr lang="en-US" dirty="0" smtClean="0"/>
              <a:t>Work with Closed and Open-ended Questions</a:t>
            </a:r>
            <a:endParaRPr lang="en-US" dirty="0"/>
          </a:p>
        </p:txBody>
      </p:sp>
    </p:spTree>
    <p:extLst>
      <p:ext uri="{BB962C8B-B14F-4D97-AF65-F5344CB8AC3E}">
        <p14:creationId xmlns:p14="http://schemas.microsoft.com/office/powerpoint/2010/main" val="3803928090"/>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p:tgtEl>
                                          <p:spTgt spid="4">
                                            <p:txEl>
                                              <p:pRg st="0" end="0"/>
                                            </p:txEl>
                                          </p:spTgt>
                                        </p:tgtEl>
                                        <p:attrNameLst>
                                          <p:attrName>ppt_y</p:attrName>
                                        </p:attrNameLst>
                                      </p:cBhvr>
                                      <p:tavLst>
                                        <p:tav tm="0">
                                          <p:val>
                                            <p:strVal val="#ppt_y+#ppt_h*1.125000"/>
                                          </p:val>
                                        </p:tav>
                                        <p:tav tm="100000">
                                          <p:val>
                                            <p:strVal val="#ppt_y"/>
                                          </p:val>
                                        </p:tav>
                                      </p:tavLst>
                                    </p:anim>
                                    <p:animEffect transition="in" filter="wipe(up)">
                                      <p:cBhvr>
                                        <p:cTn id="8" dur="500"/>
                                        <p:tgtEl>
                                          <p:spTgt spid="4">
                                            <p:txEl>
                                              <p:pRg st="0" end="0"/>
                                            </p:txEl>
                                          </p:spTgt>
                                        </p:tgtEl>
                                      </p:cBhvr>
                                    </p:animEffect>
                                  </p:childTnLst>
                                </p:cTn>
                              </p:par>
                            </p:childTnLst>
                          </p:cTn>
                        </p:par>
                        <p:par>
                          <p:cTn id="9" fill="hold" nodeType="afterGroup">
                            <p:stCondLst>
                              <p:cond delay="500"/>
                            </p:stCondLst>
                            <p:childTnLst>
                              <p:par>
                                <p:cTn id="10" presetID="9" presetClass="entr" presetSubtype="0"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dissolve">
                                      <p:cBhvr>
                                        <p:cTn id="12" dur="500"/>
                                        <p:tgtEl>
                                          <p:spTgt spid="3"/>
                                        </p:tgtEl>
                                      </p:cBhvr>
                                    </p:animEffect>
                                  </p:childTnLst>
                                </p:cTn>
                              </p:par>
                            </p:childTnLst>
                          </p:cTn>
                        </p:par>
                        <p:par>
                          <p:cTn id="13" fill="hold" nodeType="afterGroup">
                            <p:stCondLst>
                              <p:cond delay="1000"/>
                            </p:stCondLst>
                            <p:childTnLst>
                              <p:par>
                                <p:cTn id="14" presetID="22" presetClass="entr" presetSubtype="8" fill="hold"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left)">
                                      <p:cBhvr>
                                        <p:cTn id="16" dur="500"/>
                                        <p:tgtEl>
                                          <p:spTgt spid="6"/>
                                        </p:tgtEl>
                                      </p:cBhvr>
                                    </p:animEffect>
                                  </p:childTnLst>
                                </p:cTn>
                              </p:par>
                            </p:childTnLst>
                          </p:cTn>
                        </p:par>
                        <p:par>
                          <p:cTn id="17" fill="hold" nodeType="afterGroup">
                            <p:stCondLst>
                              <p:cond delay="1500"/>
                            </p:stCondLst>
                            <p:childTnLst>
                              <p:par>
                                <p:cTn id="18" presetID="9" presetClass="entr" presetSubtype="0" fill="hold" grpId="0" nodeType="after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dissolve">
                                      <p:cBhvr>
                                        <p:cTn id="20" dur="500"/>
                                        <p:tgtEl>
                                          <p:spTgt spid="11"/>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2" presetClass="entr" presetSubtype="4" fill="hold" nodeType="click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anim calcmode="lin" valueType="num">
                                      <p:cBhvr additive="base">
                                        <p:cTn id="25" dur="500"/>
                                        <p:tgtEl>
                                          <p:spTgt spid="4">
                                            <p:txEl>
                                              <p:pRg st="3" end="3"/>
                                            </p:txEl>
                                          </p:spTgt>
                                        </p:tgtEl>
                                        <p:attrNameLst>
                                          <p:attrName>ppt_y</p:attrName>
                                        </p:attrNameLst>
                                      </p:cBhvr>
                                      <p:tavLst>
                                        <p:tav tm="0">
                                          <p:val>
                                            <p:strVal val="#ppt_y+#ppt_h*1.125000"/>
                                          </p:val>
                                        </p:tav>
                                        <p:tav tm="100000">
                                          <p:val>
                                            <p:strVal val="#ppt_y"/>
                                          </p:val>
                                        </p:tav>
                                      </p:tavLst>
                                    </p:anim>
                                    <p:animEffect transition="in" filter="wipe(up)">
                                      <p:cBhvr>
                                        <p:cTn id="26" dur="500"/>
                                        <p:tgtEl>
                                          <p:spTgt spid="4">
                                            <p:txEl>
                                              <p:pRg st="3" end="3"/>
                                            </p:txEl>
                                          </p:spTgt>
                                        </p:tgtEl>
                                      </p:cBhvr>
                                    </p:animEffect>
                                  </p:childTnLst>
                                </p:cTn>
                              </p:par>
                            </p:childTnLst>
                          </p:cTn>
                        </p:par>
                        <p:par>
                          <p:cTn id="27" fill="hold">
                            <p:stCondLst>
                              <p:cond delay="500"/>
                            </p:stCondLst>
                            <p:childTnLst>
                              <p:par>
                                <p:cTn id="28" presetID="9" presetClass="entr" presetSubtype="0" fill="hold" grpId="0" nodeType="after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dissolve">
                                      <p:cBhvr>
                                        <p:cTn id="30" dur="500"/>
                                        <p:tgtEl>
                                          <p:spTgt spid="15"/>
                                        </p:tgtEl>
                                      </p:cBhvr>
                                    </p:animEffect>
                                  </p:childTnLst>
                                </p:cTn>
                              </p:par>
                            </p:childTnLst>
                          </p:cTn>
                        </p:par>
                        <p:par>
                          <p:cTn id="31" fill="hold">
                            <p:stCondLst>
                              <p:cond delay="1000"/>
                            </p:stCondLst>
                            <p:childTnLst>
                              <p:par>
                                <p:cTn id="32" presetID="22" presetClass="entr" presetSubtype="8" fill="hold" nodeType="after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wipe(left)">
                                      <p:cBhvr>
                                        <p:cTn id="34" dur="500"/>
                                        <p:tgtEl>
                                          <p:spTgt spid="14"/>
                                        </p:tgtEl>
                                      </p:cBhvr>
                                    </p:animEffect>
                                  </p:childTnLst>
                                </p:cTn>
                              </p:par>
                            </p:childTnLst>
                          </p:cTn>
                        </p:par>
                        <p:par>
                          <p:cTn id="35" fill="hold">
                            <p:stCondLst>
                              <p:cond delay="1500"/>
                            </p:stCondLst>
                            <p:childTnLst>
                              <p:par>
                                <p:cTn id="36" presetID="9" presetClass="entr" presetSubtype="0" fill="hold" grpId="0" nodeType="after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dissolve">
                                      <p:cBhvr>
                                        <p:cTn id="38" dur="500"/>
                                        <p:tgtEl>
                                          <p:spTgt spid="13"/>
                                        </p:tgtEl>
                                      </p:cBhvr>
                                    </p:animEffect>
                                  </p:childTnLst>
                                </p:cTn>
                              </p:par>
                            </p:childTnLst>
                          </p:cTn>
                        </p:par>
                      </p:childTnLst>
                    </p:cTn>
                  </p:par>
                  <p:par>
                    <p:cTn id="39" fill="hold">
                      <p:stCondLst>
                        <p:cond delay="indefinite"/>
                      </p:stCondLst>
                      <p:childTnLst>
                        <p:par>
                          <p:cTn id="40" fill="hold">
                            <p:stCondLst>
                              <p:cond delay="0"/>
                            </p:stCondLst>
                            <p:childTnLst>
                              <p:par>
                                <p:cTn id="41" presetID="12" presetClass="entr" presetSubtype="4" fill="hold" nodeType="clickEffect">
                                  <p:stCondLst>
                                    <p:cond delay="0"/>
                                  </p:stCondLst>
                                  <p:childTnLst>
                                    <p:set>
                                      <p:cBhvr>
                                        <p:cTn id="42" dur="1" fill="hold">
                                          <p:stCondLst>
                                            <p:cond delay="0"/>
                                          </p:stCondLst>
                                        </p:cTn>
                                        <p:tgtEl>
                                          <p:spTgt spid="4">
                                            <p:txEl>
                                              <p:pRg st="5" end="5"/>
                                            </p:txEl>
                                          </p:spTgt>
                                        </p:tgtEl>
                                        <p:attrNameLst>
                                          <p:attrName>style.visibility</p:attrName>
                                        </p:attrNameLst>
                                      </p:cBhvr>
                                      <p:to>
                                        <p:strVal val="visible"/>
                                      </p:to>
                                    </p:set>
                                    <p:anim calcmode="lin" valueType="num">
                                      <p:cBhvr additive="base">
                                        <p:cTn id="43" dur="500"/>
                                        <p:tgtEl>
                                          <p:spTgt spid="4">
                                            <p:txEl>
                                              <p:pRg st="5" end="5"/>
                                            </p:txEl>
                                          </p:spTgt>
                                        </p:tgtEl>
                                        <p:attrNameLst>
                                          <p:attrName>ppt_y</p:attrName>
                                        </p:attrNameLst>
                                      </p:cBhvr>
                                      <p:tavLst>
                                        <p:tav tm="0">
                                          <p:val>
                                            <p:strVal val="#ppt_y+#ppt_h*1.125000"/>
                                          </p:val>
                                        </p:tav>
                                        <p:tav tm="100000">
                                          <p:val>
                                            <p:strVal val="#ppt_y"/>
                                          </p:val>
                                        </p:tav>
                                      </p:tavLst>
                                    </p:anim>
                                    <p:animEffect transition="in" filter="wipe(up)">
                                      <p:cBhvr>
                                        <p:cTn id="44" dur="5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animBg="1"/>
      <p:bldP spid="13" grpId="0" animBg="1"/>
      <p:bldP spid="15"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2004291"/>
            <a:ext cx="10861964" cy="4927600"/>
          </a:xfrm>
        </p:spPr>
        <p:txBody>
          <a:bodyPr/>
          <a:lstStyle/>
          <a:p>
            <a:pPr marL="0" indent="0">
              <a:buNone/>
            </a:pPr>
            <a:r>
              <a:rPr lang="en-US" altLang="en-US" sz="3000" dirty="0">
                <a:solidFill>
                  <a:srgbClr val="000000"/>
                </a:solidFill>
              </a:rPr>
              <a:t>Review your list of </a:t>
            </a:r>
            <a:r>
              <a:rPr lang="en-US" altLang="en-US" sz="3000" dirty="0" smtClean="0">
                <a:solidFill>
                  <a:srgbClr val="000000"/>
                </a:solidFill>
              </a:rPr>
              <a:t>questions:</a:t>
            </a:r>
            <a:endParaRPr lang="en-US" altLang="en-US" sz="3000" dirty="0">
              <a:solidFill>
                <a:srgbClr val="000000"/>
              </a:solidFill>
            </a:endParaRPr>
          </a:p>
          <a:p>
            <a:pPr lvl="1">
              <a:spcBef>
                <a:spcPts val="800"/>
              </a:spcBef>
              <a:spcAft>
                <a:spcPts val="600"/>
              </a:spcAft>
              <a:buFont typeface="Arial" panose="020B0604020202020204" pitchFamily="34" charset="0"/>
              <a:buChar char="•"/>
            </a:pPr>
            <a:r>
              <a:rPr lang="en-US" altLang="en-US" dirty="0">
                <a:solidFill>
                  <a:srgbClr val="000000"/>
                </a:solidFill>
              </a:rPr>
              <a:t>Choose </a:t>
            </a:r>
            <a:r>
              <a:rPr lang="en-US" altLang="en-US" dirty="0" smtClean="0">
                <a:solidFill>
                  <a:srgbClr val="000000"/>
                </a:solidFill>
              </a:rPr>
              <a:t>your three most important questions.</a:t>
            </a:r>
            <a:endParaRPr lang="en-US" altLang="en-US" dirty="0">
              <a:solidFill>
                <a:srgbClr val="000000"/>
              </a:solidFill>
            </a:endParaRPr>
          </a:p>
          <a:p>
            <a:pPr lvl="1">
              <a:spcBef>
                <a:spcPts val="800"/>
              </a:spcBef>
              <a:spcAft>
                <a:spcPts val="600"/>
              </a:spcAft>
              <a:buFont typeface="Arial" panose="020B0604020202020204" pitchFamily="34" charset="0"/>
              <a:buChar char="•"/>
            </a:pPr>
            <a:r>
              <a:rPr lang="en-US" altLang="en-US" dirty="0">
                <a:solidFill>
                  <a:srgbClr val="000000"/>
                </a:solidFill>
              </a:rPr>
              <a:t>While prioritizing, </a:t>
            </a:r>
            <a:r>
              <a:rPr lang="en-US" altLang="en-US" dirty="0" smtClean="0">
                <a:solidFill>
                  <a:srgbClr val="000000"/>
                </a:solidFill>
              </a:rPr>
              <a:t>keep in mind the Question </a:t>
            </a:r>
            <a:r>
              <a:rPr lang="en-US" altLang="en-US" dirty="0">
                <a:solidFill>
                  <a:srgbClr val="000000"/>
                </a:solidFill>
              </a:rPr>
              <a:t>Focus: Some students are not </a:t>
            </a:r>
            <a:r>
              <a:rPr lang="en-US" altLang="en-US" dirty="0" smtClean="0">
                <a:solidFill>
                  <a:srgbClr val="000000"/>
                </a:solidFill>
              </a:rPr>
              <a:t>asking questions.</a:t>
            </a:r>
            <a:endParaRPr lang="en-US" altLang="en-US" sz="3200" dirty="0">
              <a:solidFill>
                <a:srgbClr val="000000"/>
              </a:solidFill>
            </a:endParaRPr>
          </a:p>
          <a:p>
            <a:pPr marL="0" indent="0">
              <a:buNone/>
            </a:pPr>
            <a:r>
              <a:rPr lang="en-US" altLang="en-US" sz="3000" dirty="0">
                <a:solidFill>
                  <a:srgbClr val="000000"/>
                </a:solidFill>
              </a:rPr>
              <a:t>After prioritizing consider:</a:t>
            </a:r>
          </a:p>
          <a:p>
            <a:pPr lvl="1">
              <a:spcAft>
                <a:spcPts val="600"/>
              </a:spcAft>
              <a:buFont typeface="Arial" panose="020B0604020202020204" pitchFamily="34" charset="0"/>
              <a:buChar char="•"/>
            </a:pPr>
            <a:r>
              <a:rPr lang="en-US" altLang="en-US" dirty="0"/>
              <a:t>Why did you choose those three questions?</a:t>
            </a:r>
          </a:p>
          <a:p>
            <a:pPr lvl="1">
              <a:spcAft>
                <a:spcPts val="600"/>
              </a:spcAft>
              <a:buFont typeface="Arial" panose="020B0604020202020204" pitchFamily="34" charset="0"/>
              <a:buChar char="•"/>
            </a:pPr>
            <a:r>
              <a:rPr lang="en-US" altLang="en-US" dirty="0"/>
              <a:t>Where are your priority questions in the sequence of your entire list of questions?</a:t>
            </a:r>
          </a:p>
        </p:txBody>
      </p:sp>
      <p:sp>
        <p:nvSpPr>
          <p:cNvPr id="2" name="Title 1"/>
          <p:cNvSpPr>
            <a:spLocks noGrp="1"/>
          </p:cNvSpPr>
          <p:nvPr>
            <p:ph type="title"/>
          </p:nvPr>
        </p:nvSpPr>
        <p:spPr/>
        <p:txBody>
          <a:bodyPr/>
          <a:lstStyle/>
          <a:p>
            <a:r>
              <a:rPr lang="en-US" dirty="0" smtClean="0"/>
              <a:t>Prioritize Questions</a:t>
            </a:r>
            <a:endParaRPr lang="en-US" dirty="0"/>
          </a:p>
        </p:txBody>
      </p:sp>
    </p:spTree>
    <p:extLst>
      <p:ext uri="{BB962C8B-B14F-4D97-AF65-F5344CB8AC3E}">
        <p14:creationId xmlns:p14="http://schemas.microsoft.com/office/powerpoint/2010/main" val="2565176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9" name="Content Placeholder 2"/>
          <p:cNvSpPr>
            <a:spLocks noGrp="1"/>
          </p:cNvSpPr>
          <p:nvPr>
            <p:ph idx="1"/>
          </p:nvPr>
        </p:nvSpPr>
        <p:spPr>
          <a:xfrm>
            <a:off x="838200" y="1981201"/>
            <a:ext cx="4811568" cy="4144963"/>
          </a:xfrm>
        </p:spPr>
        <p:txBody>
          <a:bodyPr/>
          <a:lstStyle/>
          <a:p>
            <a:pPr marL="0" indent="0">
              <a:buNone/>
            </a:pPr>
            <a:r>
              <a:rPr lang="en-US" altLang="en-US" dirty="0"/>
              <a:t>In order to answer your priority </a:t>
            </a:r>
            <a:r>
              <a:rPr lang="en-US" altLang="en-US" dirty="0" smtClean="0"/>
              <a:t>questions:</a:t>
            </a:r>
          </a:p>
          <a:p>
            <a:r>
              <a:rPr lang="en-US" altLang="en-US" sz="2800" dirty="0" smtClean="0"/>
              <a:t>What </a:t>
            </a:r>
            <a:r>
              <a:rPr lang="en-US" altLang="en-US" sz="2800" dirty="0"/>
              <a:t>do you need to </a:t>
            </a:r>
            <a:r>
              <a:rPr lang="en-US" altLang="en-US" sz="2800" i="1" dirty="0"/>
              <a:t>know</a:t>
            </a:r>
            <a:r>
              <a:rPr lang="en-US" altLang="en-US" sz="2800" dirty="0"/>
              <a:t>? </a:t>
            </a:r>
            <a:r>
              <a:rPr lang="en-US" altLang="en-US" sz="2800" b="1" dirty="0"/>
              <a:t>Information </a:t>
            </a:r>
            <a:endParaRPr lang="en-US" altLang="en-US" sz="2800" b="1" dirty="0" smtClean="0"/>
          </a:p>
          <a:p>
            <a:r>
              <a:rPr lang="en-US" altLang="en-US" sz="2800" dirty="0" smtClean="0"/>
              <a:t>What </a:t>
            </a:r>
            <a:r>
              <a:rPr lang="en-US" altLang="en-US" sz="2800" dirty="0"/>
              <a:t>do you need to </a:t>
            </a:r>
            <a:r>
              <a:rPr lang="en-US" altLang="en-US" sz="2800" i="1" dirty="0"/>
              <a:t>do</a:t>
            </a:r>
            <a:r>
              <a:rPr lang="en-US" altLang="en-US" sz="2800" dirty="0"/>
              <a:t>? </a:t>
            </a:r>
            <a:r>
              <a:rPr lang="en-US" altLang="en-US" sz="2800" b="1" dirty="0"/>
              <a:t>Tasks </a:t>
            </a:r>
          </a:p>
        </p:txBody>
      </p:sp>
      <p:sp>
        <p:nvSpPr>
          <p:cNvPr id="2" name="Title 1"/>
          <p:cNvSpPr>
            <a:spLocks noGrp="1"/>
          </p:cNvSpPr>
          <p:nvPr>
            <p:ph type="title"/>
          </p:nvPr>
        </p:nvSpPr>
        <p:spPr/>
        <p:txBody>
          <a:bodyPr/>
          <a:lstStyle/>
          <a:p>
            <a:r>
              <a:rPr lang="en-US" dirty="0" smtClean="0"/>
              <a:t>Create an Action </a:t>
            </a:r>
            <a:r>
              <a:rPr lang="en-US" dirty="0"/>
              <a:t>P</a:t>
            </a:r>
            <a:r>
              <a:rPr lang="en-US" dirty="0" smtClean="0"/>
              <a:t>lan</a:t>
            </a:r>
            <a:endParaRPr lang="en-US" dirty="0"/>
          </a:p>
        </p:txBody>
      </p:sp>
      <p:graphicFrame>
        <p:nvGraphicFramePr>
          <p:cNvPr id="5" name="Content Placeholder 3"/>
          <p:cNvGraphicFramePr>
            <a:graphicFrameLocks/>
          </p:cNvGraphicFramePr>
          <p:nvPr>
            <p:extLst>
              <p:ext uri="{D42A27DB-BD31-4B8C-83A1-F6EECF244321}">
                <p14:modId xmlns:p14="http://schemas.microsoft.com/office/powerpoint/2010/main" val="3083149215"/>
              </p:ext>
            </p:extLst>
          </p:nvPr>
        </p:nvGraphicFramePr>
        <p:xfrm>
          <a:off x="5788314" y="1981201"/>
          <a:ext cx="5704032" cy="3208698"/>
        </p:xfrm>
        <a:graphic>
          <a:graphicData uri="http://schemas.openxmlformats.org/drawingml/2006/table">
            <a:tbl>
              <a:tblPr firstRow="1" bandRow="1">
                <a:effectLst/>
                <a:tableStyleId>{5C22544A-7EE6-4342-B048-85BDC9FD1C3A}</a:tableStyleId>
              </a:tblPr>
              <a:tblGrid>
                <a:gridCol w="2852016">
                  <a:extLst>
                    <a:ext uri="{9D8B030D-6E8A-4147-A177-3AD203B41FA5}">
                      <a16:colId xmlns:a16="http://schemas.microsoft.com/office/drawing/2014/main" val="20000"/>
                    </a:ext>
                  </a:extLst>
                </a:gridCol>
                <a:gridCol w="2852016">
                  <a:extLst>
                    <a:ext uri="{9D8B030D-6E8A-4147-A177-3AD203B41FA5}">
                      <a16:colId xmlns:a16="http://schemas.microsoft.com/office/drawing/2014/main" val="20001"/>
                    </a:ext>
                  </a:extLst>
                </a:gridCol>
              </a:tblGrid>
              <a:tr h="443134">
                <a:tc>
                  <a:txBody>
                    <a:bodyPr/>
                    <a:lstStyle/>
                    <a:p>
                      <a:pPr algn="ctr"/>
                      <a:r>
                        <a:rPr lang="en-US" sz="2400" dirty="0">
                          <a:latin typeface="DIN Next Rounded LT Pro" panose="020F0503020203050203" pitchFamily="34" charset="0"/>
                        </a:rPr>
                        <a:t>Information</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r>
                        <a:rPr lang="en-US" sz="2400" dirty="0" smtClean="0">
                          <a:latin typeface="DIN Next Rounded LT Pro" panose="020F0503020203050203" pitchFamily="34" charset="0"/>
                        </a:rPr>
                        <a:t>Tasks</a:t>
                      </a:r>
                      <a:endParaRPr lang="en-US" sz="2400" dirty="0">
                        <a:latin typeface="DIN Next Rounded LT Pro" panose="020F0503020203050203"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556938">
                <a:tc>
                  <a:txBody>
                    <a:bodyPr/>
                    <a:lstStyle/>
                    <a:p>
                      <a:endParaRPr lang="en-US" sz="2000" dirty="0"/>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2000" dirty="0"/>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10001"/>
                  </a:ext>
                </a:extLst>
              </a:tr>
              <a:tr h="360495">
                <a:tc>
                  <a:txBody>
                    <a:bodyPr/>
                    <a:lstStyle/>
                    <a:p>
                      <a:endParaRPr lang="en-US" dirty="0"/>
                    </a:p>
                  </a:txBody>
                  <a:tcPr>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noFill/>
                  </a:tcPr>
                </a:tc>
                <a:tc>
                  <a:txBody>
                    <a:bodyPr/>
                    <a:lstStyle/>
                    <a:p>
                      <a:endParaRPr lang="en-US" dirty="0"/>
                    </a:p>
                  </a:txBody>
                  <a:tcPr>
                    <a:lnL w="12700" cap="flat" cmpd="sng" algn="ctr">
                      <a:solidFill>
                        <a:schemeClr val="tx1"/>
                      </a:solidFill>
                      <a:prstDash val="solid"/>
                      <a:round/>
                      <a:headEnd type="none" w="med" len="med"/>
                      <a:tailEnd type="none" w="med" len="med"/>
                    </a:lnL>
                    <a:lnT w="12700" cap="flat" cmpd="sng" algn="ctr">
                      <a:noFill/>
                      <a:prstDash val="solid"/>
                      <a:round/>
                      <a:headEnd type="none" w="med" len="med"/>
                      <a:tailEnd type="none" w="med" len="med"/>
                    </a:lnT>
                    <a:noFill/>
                  </a:tcPr>
                </a:tc>
                <a:extLst>
                  <a:ext uri="{0D108BD9-81ED-4DB2-BD59-A6C34878D82A}">
                    <a16:rowId xmlns:a16="http://schemas.microsoft.com/office/drawing/2014/main" val="10002"/>
                  </a:ext>
                </a:extLst>
              </a:tr>
              <a:tr h="360495">
                <a:tc>
                  <a:txBody>
                    <a:bodyPr/>
                    <a:lstStyle/>
                    <a:p>
                      <a:endParaRPr lang="en-US"/>
                    </a:p>
                  </a:txBody>
                  <a:tcPr>
                    <a:lnR w="12700" cap="flat" cmpd="sng" algn="ctr">
                      <a:solidFill>
                        <a:schemeClr val="tx1"/>
                      </a:solidFill>
                      <a:prstDash val="solid"/>
                      <a:round/>
                      <a:headEnd type="none" w="med" len="med"/>
                      <a:tailEnd type="none" w="med" len="med"/>
                    </a:lnR>
                    <a:noFill/>
                  </a:tcPr>
                </a:tc>
                <a:tc>
                  <a:txBody>
                    <a:bodyPr/>
                    <a:lstStyle/>
                    <a:p>
                      <a:endParaRPr lang="en-US" dirty="0"/>
                    </a:p>
                  </a:txBody>
                  <a:tcPr>
                    <a:lnL w="12700" cap="flat" cmpd="sng" algn="ctr">
                      <a:solidFill>
                        <a:schemeClr val="tx1"/>
                      </a:solidFill>
                      <a:prstDash val="solid"/>
                      <a:round/>
                      <a:headEnd type="none" w="med" len="med"/>
                      <a:tailEnd type="none" w="med" len="med"/>
                    </a:lnL>
                    <a:noFill/>
                  </a:tcPr>
                </a:tc>
                <a:extLst>
                  <a:ext uri="{0D108BD9-81ED-4DB2-BD59-A6C34878D82A}">
                    <a16:rowId xmlns:a16="http://schemas.microsoft.com/office/drawing/2014/main" val="10003"/>
                  </a:ext>
                </a:extLst>
              </a:tr>
              <a:tr h="360495">
                <a:tc>
                  <a:txBody>
                    <a:bodyPr/>
                    <a:lstStyle/>
                    <a:p>
                      <a:endParaRPr lang="en-US" dirty="0"/>
                    </a:p>
                  </a:txBody>
                  <a:tcPr>
                    <a:lnR w="12700" cap="flat" cmpd="sng" algn="ctr">
                      <a:solidFill>
                        <a:schemeClr val="tx1"/>
                      </a:solidFill>
                      <a:prstDash val="solid"/>
                      <a:round/>
                      <a:headEnd type="none" w="med" len="med"/>
                      <a:tailEnd type="none" w="med" len="med"/>
                    </a:lnR>
                    <a:noFill/>
                  </a:tcPr>
                </a:tc>
                <a:tc>
                  <a:txBody>
                    <a:bodyPr/>
                    <a:lstStyle/>
                    <a:p>
                      <a:endParaRPr lang="en-US" dirty="0"/>
                    </a:p>
                  </a:txBody>
                  <a:tcPr>
                    <a:lnL w="12700" cap="flat" cmpd="sng" algn="ctr">
                      <a:solidFill>
                        <a:schemeClr val="tx1"/>
                      </a:solidFill>
                      <a:prstDash val="solid"/>
                      <a:round/>
                      <a:headEnd type="none" w="med" len="med"/>
                      <a:tailEnd type="none" w="med" len="med"/>
                    </a:lnL>
                    <a:noFill/>
                  </a:tcPr>
                </a:tc>
                <a:extLst>
                  <a:ext uri="{0D108BD9-81ED-4DB2-BD59-A6C34878D82A}">
                    <a16:rowId xmlns:a16="http://schemas.microsoft.com/office/drawing/2014/main" val="10004"/>
                  </a:ext>
                </a:extLst>
              </a:tr>
              <a:tr h="360495">
                <a:tc>
                  <a:txBody>
                    <a:bodyPr/>
                    <a:lstStyle/>
                    <a:p>
                      <a:endParaRPr lang="en-US"/>
                    </a:p>
                  </a:txBody>
                  <a:tcPr>
                    <a:lnR w="12700" cap="flat" cmpd="sng" algn="ctr">
                      <a:solidFill>
                        <a:schemeClr val="tx1"/>
                      </a:solidFill>
                      <a:prstDash val="solid"/>
                      <a:round/>
                      <a:headEnd type="none" w="med" len="med"/>
                      <a:tailEnd type="none" w="med" len="med"/>
                    </a:lnR>
                    <a:noFill/>
                  </a:tcPr>
                </a:tc>
                <a:tc>
                  <a:txBody>
                    <a:bodyPr/>
                    <a:lstStyle/>
                    <a:p>
                      <a:endParaRPr lang="en-US" dirty="0"/>
                    </a:p>
                  </a:txBody>
                  <a:tcPr>
                    <a:lnL w="12700" cap="flat" cmpd="sng" algn="ctr">
                      <a:solidFill>
                        <a:schemeClr val="tx1"/>
                      </a:solidFill>
                      <a:prstDash val="solid"/>
                      <a:round/>
                      <a:headEnd type="none" w="med" len="med"/>
                      <a:tailEnd type="none" w="med" len="med"/>
                    </a:lnL>
                    <a:noFill/>
                  </a:tcPr>
                </a:tc>
                <a:extLst>
                  <a:ext uri="{0D108BD9-81ED-4DB2-BD59-A6C34878D82A}">
                    <a16:rowId xmlns:a16="http://schemas.microsoft.com/office/drawing/2014/main" val="10005"/>
                  </a:ext>
                </a:extLst>
              </a:tr>
              <a:tr h="360495">
                <a:tc>
                  <a:txBody>
                    <a:bodyPr/>
                    <a:lstStyle/>
                    <a:p>
                      <a:endParaRPr lang="en-US" dirty="0"/>
                    </a:p>
                  </a:txBody>
                  <a:tcPr>
                    <a:lnR w="12700" cap="flat" cmpd="sng" algn="ctr">
                      <a:solidFill>
                        <a:schemeClr val="tx1"/>
                      </a:solidFill>
                      <a:prstDash val="solid"/>
                      <a:round/>
                      <a:headEnd type="none" w="med" len="med"/>
                      <a:tailEnd type="none" w="med" len="med"/>
                    </a:lnR>
                    <a:noFill/>
                  </a:tcPr>
                </a:tc>
                <a:tc>
                  <a:txBody>
                    <a:bodyPr/>
                    <a:lstStyle/>
                    <a:p>
                      <a:endParaRPr lang="en-US" dirty="0"/>
                    </a:p>
                  </a:txBody>
                  <a:tcPr>
                    <a:lnL w="12700" cap="flat" cmpd="sng" algn="ctr">
                      <a:solidFill>
                        <a:schemeClr val="tx1"/>
                      </a:solidFill>
                      <a:prstDash val="solid"/>
                      <a:round/>
                      <a:headEnd type="none" w="med" len="med"/>
                      <a:tailEnd type="none" w="med" len="med"/>
                    </a:lnL>
                    <a:noFill/>
                  </a:tcPr>
                </a:tc>
                <a:extLst>
                  <a:ext uri="{0D108BD9-81ED-4DB2-BD59-A6C34878D82A}">
                    <a16:rowId xmlns:a16="http://schemas.microsoft.com/office/drawing/2014/main" val="10006"/>
                  </a:ext>
                </a:extLst>
              </a:tr>
              <a:tr h="360495">
                <a:tc>
                  <a:txBody>
                    <a:bodyPr/>
                    <a:lstStyle/>
                    <a:p>
                      <a:endParaRPr lang="en-US"/>
                    </a:p>
                  </a:txBody>
                  <a:tcPr>
                    <a:lnR w="12700" cap="flat" cmpd="sng" algn="ctr">
                      <a:solidFill>
                        <a:schemeClr val="tx1"/>
                      </a:solidFill>
                      <a:prstDash val="solid"/>
                      <a:round/>
                      <a:headEnd type="none" w="med" len="med"/>
                      <a:tailEnd type="none" w="med" len="med"/>
                    </a:lnR>
                    <a:noFill/>
                  </a:tcPr>
                </a:tc>
                <a:tc>
                  <a:txBody>
                    <a:bodyPr/>
                    <a:lstStyle/>
                    <a:p>
                      <a:endParaRPr lang="en-US" dirty="0"/>
                    </a:p>
                  </a:txBody>
                  <a:tcPr>
                    <a:lnL w="12700" cap="flat" cmpd="sng" algn="ctr">
                      <a:solidFill>
                        <a:schemeClr val="tx1"/>
                      </a:solidFill>
                      <a:prstDash val="solid"/>
                      <a:round/>
                      <a:headEnd type="none" w="med" len="med"/>
                      <a:tailEnd type="none" w="med" len="med"/>
                    </a:lnL>
                    <a:noFill/>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306738640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3" name="Content Placeholder 2"/>
          <p:cNvSpPr>
            <a:spLocks noGrp="1"/>
          </p:cNvSpPr>
          <p:nvPr>
            <p:ph idx="1"/>
          </p:nvPr>
        </p:nvSpPr>
        <p:spPr>
          <a:xfrm>
            <a:off x="838200" y="1966913"/>
            <a:ext cx="10515600" cy="4144962"/>
          </a:xfrm>
        </p:spPr>
        <p:txBody>
          <a:bodyPr/>
          <a:lstStyle/>
          <a:p>
            <a:pPr marL="514350" indent="-514350">
              <a:buFont typeface="Rockwell" panose="02060603020205020403" pitchFamily="18" charset="0"/>
              <a:buAutoNum type="arabicPeriod"/>
            </a:pPr>
            <a:r>
              <a:rPr lang="en-US" altLang="en-US" sz="3000" dirty="0">
                <a:solidFill>
                  <a:srgbClr val="000000"/>
                </a:solidFill>
              </a:rPr>
              <a:t>Questions you changed from </a:t>
            </a:r>
            <a:r>
              <a:rPr lang="en-US" altLang="en-US" sz="3000" dirty="0" smtClean="0">
                <a:solidFill>
                  <a:srgbClr val="000000"/>
                </a:solidFill>
              </a:rPr>
              <a:t>open/closed</a:t>
            </a:r>
            <a:endParaRPr lang="en-US" altLang="en-US" sz="3000" dirty="0">
              <a:solidFill>
                <a:srgbClr val="000000"/>
              </a:solidFill>
            </a:endParaRPr>
          </a:p>
          <a:p>
            <a:pPr marL="514350" indent="-514350">
              <a:buFont typeface="Wingdings" panose="05000000000000000000" pitchFamily="2" charset="2"/>
              <a:buAutoNum type="arabicPeriod"/>
            </a:pPr>
            <a:r>
              <a:rPr lang="en-US" altLang="en-US" sz="3000" dirty="0">
                <a:solidFill>
                  <a:srgbClr val="000000"/>
                </a:solidFill>
              </a:rPr>
              <a:t>Your three priority questions and their numbers in your original sequence</a:t>
            </a:r>
          </a:p>
          <a:p>
            <a:pPr marL="514350" indent="-514350">
              <a:buFont typeface="Wingdings" panose="05000000000000000000" pitchFamily="2" charset="2"/>
              <a:buAutoNum type="arabicPeriod"/>
            </a:pPr>
            <a:r>
              <a:rPr lang="en-US" altLang="en-US" sz="3000" dirty="0">
                <a:solidFill>
                  <a:srgbClr val="000000"/>
                </a:solidFill>
              </a:rPr>
              <a:t>Rationale for choosing priority questions</a:t>
            </a:r>
          </a:p>
          <a:p>
            <a:pPr marL="514350" indent="-514350">
              <a:buFont typeface="Wingdings" panose="05000000000000000000" pitchFamily="2" charset="2"/>
              <a:buAutoNum type="arabicPeriod"/>
            </a:pPr>
            <a:r>
              <a:rPr lang="en-US" altLang="en-US" sz="3000" dirty="0">
                <a:solidFill>
                  <a:srgbClr val="000000"/>
                </a:solidFill>
              </a:rPr>
              <a:t>Next steps</a:t>
            </a:r>
          </a:p>
        </p:txBody>
      </p:sp>
      <p:sp>
        <p:nvSpPr>
          <p:cNvPr id="2" name="Title 1"/>
          <p:cNvSpPr>
            <a:spLocks noGrp="1"/>
          </p:cNvSpPr>
          <p:nvPr>
            <p:ph type="title"/>
          </p:nvPr>
        </p:nvSpPr>
        <p:spPr/>
        <p:txBody>
          <a:bodyPr/>
          <a:lstStyle/>
          <a:p>
            <a:r>
              <a:rPr lang="en-US" dirty="0" smtClean="0"/>
              <a:t>Share</a:t>
            </a:r>
            <a:endParaRPr lang="en-US" dirty="0"/>
          </a:p>
        </p:txBody>
      </p:sp>
    </p:spTree>
    <p:extLst>
      <p:ext uri="{BB962C8B-B14F-4D97-AF65-F5344CB8AC3E}">
        <p14:creationId xmlns:p14="http://schemas.microsoft.com/office/powerpoint/2010/main" val="187062406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Content Placeholder 2"/>
          <p:cNvSpPr>
            <a:spLocks noGrp="1"/>
          </p:cNvSpPr>
          <p:nvPr>
            <p:ph idx="1"/>
          </p:nvPr>
        </p:nvSpPr>
        <p:spPr>
          <a:xfrm>
            <a:off x="872836" y="1981201"/>
            <a:ext cx="10487891" cy="4144963"/>
          </a:xfrm>
        </p:spPr>
        <p:txBody>
          <a:bodyPr>
            <a:normAutofit/>
          </a:bodyPr>
          <a:lstStyle/>
          <a:p>
            <a:pPr eaLnBrk="1" hangingPunct="1">
              <a:buFont typeface="Arial" panose="020B0604020202020204" pitchFamily="34" charset="0"/>
              <a:buChar char="•"/>
            </a:pPr>
            <a:r>
              <a:rPr lang="en-US" altLang="en-US" sz="3200" dirty="0">
                <a:solidFill>
                  <a:srgbClr val="000000"/>
                </a:solidFill>
              </a:rPr>
              <a:t>What did you learn?</a:t>
            </a:r>
          </a:p>
          <a:p>
            <a:pPr eaLnBrk="1" hangingPunct="1">
              <a:buFont typeface="Arial" panose="020B0604020202020204" pitchFamily="34" charset="0"/>
              <a:buChar char="•"/>
            </a:pPr>
            <a:r>
              <a:rPr lang="en-US" altLang="en-US" sz="3200" dirty="0">
                <a:solidFill>
                  <a:srgbClr val="000000"/>
                </a:solidFill>
              </a:rPr>
              <a:t>How did you learn it</a:t>
            </a:r>
            <a:r>
              <a:rPr lang="en-US" altLang="en-US" sz="3200" dirty="0" smtClean="0">
                <a:solidFill>
                  <a:srgbClr val="000000"/>
                </a:solidFill>
              </a:rPr>
              <a:t>?</a:t>
            </a:r>
            <a:endParaRPr lang="en-US" altLang="en-US" sz="3200" dirty="0">
              <a:solidFill>
                <a:srgbClr val="000000"/>
              </a:solidFill>
            </a:endParaRPr>
          </a:p>
        </p:txBody>
      </p:sp>
      <p:sp>
        <p:nvSpPr>
          <p:cNvPr id="2" name="Title 1"/>
          <p:cNvSpPr>
            <a:spLocks noGrp="1"/>
          </p:cNvSpPr>
          <p:nvPr>
            <p:ph type="title"/>
          </p:nvPr>
        </p:nvSpPr>
        <p:spPr/>
        <p:txBody>
          <a:bodyPr/>
          <a:lstStyle/>
          <a:p>
            <a:r>
              <a:rPr lang="en-US" dirty="0" smtClean="0"/>
              <a:t>Reflect</a:t>
            </a:r>
            <a:endParaRPr lang="en-US" dirty="0"/>
          </a:p>
        </p:txBody>
      </p:sp>
    </p:spTree>
    <p:extLst>
      <p:ext uri="{BB962C8B-B14F-4D97-AF65-F5344CB8AC3E}">
        <p14:creationId xmlns:p14="http://schemas.microsoft.com/office/powerpoint/2010/main" val="247301327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90875" y="2136198"/>
            <a:ext cx="5810250" cy="3333750"/>
          </a:xfrm>
          <a:prstGeom prst="rect">
            <a:avLst/>
          </a:prstGeom>
        </p:spPr>
      </p:pic>
      <p:sp>
        <p:nvSpPr>
          <p:cNvPr id="2" name="Title 1"/>
          <p:cNvSpPr>
            <a:spLocks noGrp="1"/>
          </p:cNvSpPr>
          <p:nvPr>
            <p:ph type="title"/>
          </p:nvPr>
        </p:nvSpPr>
        <p:spPr/>
        <p:txBody>
          <a:bodyPr/>
          <a:lstStyle/>
          <a:p>
            <a:r>
              <a:rPr lang="en-US" dirty="0" smtClean="0"/>
              <a:t>A Round of Applause</a:t>
            </a:r>
            <a:endParaRPr lang="en-US" dirty="0"/>
          </a:p>
        </p:txBody>
      </p:sp>
    </p:spTree>
    <p:extLst>
      <p:ext uri="{BB962C8B-B14F-4D97-AF65-F5344CB8AC3E}">
        <p14:creationId xmlns:p14="http://schemas.microsoft.com/office/powerpoint/2010/main" val="37674469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850" y="4799086"/>
            <a:ext cx="10515600" cy="953001"/>
          </a:xfrm>
        </p:spPr>
        <p:txBody>
          <a:bodyPr>
            <a:noAutofit/>
          </a:bodyPr>
          <a:lstStyle/>
          <a:p>
            <a:r>
              <a:rPr lang="en-US" sz="4400" dirty="0" smtClean="0"/>
              <a:t>Unpacking the QFT </a:t>
            </a:r>
            <a:endParaRPr lang="en-US" sz="4400" dirty="0"/>
          </a:p>
        </p:txBody>
      </p:sp>
      <p:sp>
        <p:nvSpPr>
          <p:cNvPr id="7" name="Rectangle 6"/>
          <p:cNvSpPr/>
          <p:nvPr/>
        </p:nvSpPr>
        <p:spPr>
          <a:xfrm>
            <a:off x="9069917" y="228600"/>
            <a:ext cx="2743200" cy="2039112"/>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Rockwell"/>
              <a:ea typeface="+mn-ea"/>
              <a:cs typeface="+mn-cs"/>
            </a:endParaRPr>
          </a:p>
        </p:txBody>
      </p:sp>
      <p:sp>
        <p:nvSpPr>
          <p:cNvPr id="8" name="Rectangle 7"/>
          <p:cNvSpPr/>
          <p:nvPr/>
        </p:nvSpPr>
        <p:spPr>
          <a:xfrm>
            <a:off x="9069917" y="2377440"/>
            <a:ext cx="2743200" cy="20391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Rockwell"/>
              <a:ea typeface="+mn-ea"/>
              <a:cs typeface="+mn-cs"/>
            </a:endParaRPr>
          </a:p>
        </p:txBody>
      </p:sp>
      <p:pic>
        <p:nvPicPr>
          <p:cNvPr id="6" name="Picture Placeholder 3" descr="images.png"/>
          <p:cNvPicPr>
            <a:picLocks noGrp="1" noChangeAspect="1"/>
          </p:cNvPicPr>
          <p:nvPr>
            <p:ph type="pic" idx="1"/>
          </p:nvPr>
        </p:nvPicPr>
        <p:blipFill>
          <a:blip r:embed="rId2">
            <a:extLst>
              <a:ext uri="{28A0092B-C50C-407E-A947-70E740481C1C}">
                <a14:useLocalDpi xmlns:a14="http://schemas.microsoft.com/office/drawing/2010/main" val="0"/>
              </a:ext>
            </a:extLst>
          </a:blip>
          <a:srcRect l="-19675" r="-19675"/>
          <a:stretch>
            <a:fillRect/>
          </a:stretch>
        </p:blipFill>
        <p:spPr>
          <a:xfrm>
            <a:off x="831850" y="1315935"/>
            <a:ext cx="4736642" cy="3110345"/>
          </a:xfrm>
        </p:spPr>
      </p:pic>
    </p:spTree>
    <p:extLst>
      <p:ext uri="{BB962C8B-B14F-4D97-AF65-F5344CB8AC3E}">
        <p14:creationId xmlns:p14="http://schemas.microsoft.com/office/powerpoint/2010/main" val="89558403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0" indent="0">
              <a:buNone/>
            </a:pPr>
            <a:r>
              <a:rPr lang="en-US" sz="3200" dirty="0" smtClean="0"/>
              <a:t>A strategy educators can use to teach students how to:</a:t>
            </a:r>
          </a:p>
          <a:p>
            <a:pPr lvl="1"/>
            <a:r>
              <a:rPr lang="en-US" dirty="0" smtClean="0"/>
              <a:t>formulate their own questions</a:t>
            </a:r>
          </a:p>
          <a:p>
            <a:pPr lvl="1"/>
            <a:r>
              <a:rPr lang="en-US" dirty="0" smtClean="0"/>
              <a:t>work with and improve their questions</a:t>
            </a:r>
          </a:p>
          <a:p>
            <a:pPr lvl="1"/>
            <a:r>
              <a:rPr lang="en-US" dirty="0" smtClean="0"/>
              <a:t>prioritize questions</a:t>
            </a:r>
          </a:p>
          <a:p>
            <a:pPr lvl="1"/>
            <a:r>
              <a:rPr lang="en-US" dirty="0" smtClean="0"/>
              <a:t>strategize on how to use questions</a:t>
            </a:r>
          </a:p>
          <a:p>
            <a:pPr lvl="1"/>
            <a:r>
              <a:rPr lang="en-US" dirty="0" smtClean="0"/>
              <a:t>reflect on their questions and the process</a:t>
            </a:r>
          </a:p>
          <a:p>
            <a:pPr lvl="1"/>
            <a:r>
              <a:rPr lang="en-US" dirty="0" smtClean="0"/>
              <a:t>use their questions to drive learning</a:t>
            </a:r>
          </a:p>
        </p:txBody>
      </p:sp>
      <p:sp>
        <p:nvSpPr>
          <p:cNvPr id="5" name="Title 4"/>
          <p:cNvSpPr>
            <a:spLocks noGrp="1"/>
          </p:cNvSpPr>
          <p:nvPr>
            <p:ph type="title"/>
          </p:nvPr>
        </p:nvSpPr>
        <p:spPr/>
        <p:txBody>
          <a:bodyPr/>
          <a:lstStyle/>
          <a:p>
            <a:r>
              <a:rPr lang="en-US" dirty="0" smtClean="0"/>
              <a:t>The Question Formulation Technique (QFT)</a:t>
            </a:r>
            <a:endParaRPr lang="en-US" dirty="0"/>
          </a:p>
        </p:txBody>
      </p:sp>
    </p:spTree>
    <p:extLst>
      <p:ext uri="{BB962C8B-B14F-4D97-AF65-F5344CB8AC3E}">
        <p14:creationId xmlns:p14="http://schemas.microsoft.com/office/powerpoint/2010/main" val="71078192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1" name="Content Placeholder 2"/>
          <p:cNvSpPr>
            <a:spLocks noGrp="1"/>
          </p:cNvSpPr>
          <p:nvPr>
            <p:ph idx="1"/>
          </p:nvPr>
        </p:nvSpPr>
        <p:spPr>
          <a:xfrm>
            <a:off x="838199" y="3153295"/>
            <a:ext cx="10771910" cy="2485243"/>
          </a:xfrm>
        </p:spPr>
        <p:txBody>
          <a:bodyPr>
            <a:noAutofit/>
          </a:bodyPr>
          <a:lstStyle/>
          <a:p>
            <a:pPr marL="0" indent="0">
              <a:spcBef>
                <a:spcPts val="0"/>
              </a:spcBef>
              <a:buNone/>
            </a:pPr>
            <a:r>
              <a:rPr lang="en-US" altLang="en-US" sz="4400" dirty="0" smtClean="0">
                <a:solidFill>
                  <a:schemeClr val="accent1"/>
                </a:solidFill>
              </a:rPr>
              <a:t>Three thinking abilities, one strategy.</a:t>
            </a:r>
            <a:endParaRPr lang="en-US" altLang="en-US" sz="4400" dirty="0">
              <a:solidFill>
                <a:schemeClr val="accent1"/>
              </a:solidFill>
            </a:endParaRPr>
          </a:p>
        </p:txBody>
      </p:sp>
    </p:spTree>
    <p:extLst>
      <p:ext uri="{BB962C8B-B14F-4D97-AF65-F5344CB8AC3E}">
        <p14:creationId xmlns:p14="http://schemas.microsoft.com/office/powerpoint/2010/main" val="397386577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1921" name="Group 2"/>
          <p:cNvGrpSpPr>
            <a:grpSpLocks/>
          </p:cNvGrpSpPr>
          <p:nvPr/>
        </p:nvGrpSpPr>
        <p:grpSpPr bwMode="auto">
          <a:xfrm>
            <a:off x="3480593" y="1925639"/>
            <a:ext cx="5230814" cy="3791275"/>
            <a:chOff x="1936645" y="1376010"/>
            <a:chExt cx="5445378" cy="4112260"/>
          </a:xfrm>
        </p:grpSpPr>
        <p:grpSp>
          <p:nvGrpSpPr>
            <p:cNvPr id="75779" name="Group 1"/>
            <p:cNvGrpSpPr>
              <a:grpSpLocks/>
            </p:cNvGrpSpPr>
            <p:nvPr/>
          </p:nvGrpSpPr>
          <p:grpSpPr bwMode="auto">
            <a:xfrm>
              <a:off x="1936645" y="1376010"/>
              <a:ext cx="5445378" cy="4112260"/>
              <a:chOff x="1936645" y="1376010"/>
              <a:chExt cx="5445378" cy="4112260"/>
            </a:xfrm>
          </p:grpSpPr>
          <p:sp>
            <p:nvSpPr>
              <p:cNvPr id="75781" name="AutoShape 4"/>
              <p:cNvSpPr>
                <a:spLocks/>
              </p:cNvSpPr>
              <p:nvPr/>
            </p:nvSpPr>
            <p:spPr bwMode="auto">
              <a:xfrm rot="-8700000">
                <a:off x="1952965" y="3183303"/>
                <a:ext cx="5429058" cy="469900"/>
              </a:xfrm>
              <a:prstGeom prst="leftRightArrow">
                <a:avLst>
                  <a:gd name="adj1" fmla="val 50000"/>
                  <a:gd name="adj2" fmla="val 101790"/>
                </a:avLst>
              </a:prstGeom>
              <a:solidFill>
                <a:srgbClr val="2C7C9F">
                  <a:alpha val="80783"/>
                </a:srgbClr>
              </a:solidFill>
              <a:ln w="25400">
                <a:solidFill>
                  <a:srgbClr val="3A93FF">
                    <a:alpha val="34117"/>
                  </a:srgbClr>
                </a:solidFill>
                <a:round/>
                <a:headEnd/>
                <a:tailEnd/>
              </a:ln>
            </p:spPr>
            <p:txBody>
              <a:bodyPr lIns="0" tIns="0" rIns="0" bIns="0"/>
              <a:lstStyle/>
              <a:p>
                <a:pPr algn="ctr"/>
                <a:endParaRPr lang="es-ES_tradnl">
                  <a:ea typeface="ヒラギノ角ゴ ProN W3" charset="0"/>
                  <a:cs typeface="ヒラギノ角ゴ ProN W3" charset="0"/>
                </a:endParaRPr>
              </a:p>
            </p:txBody>
          </p:sp>
          <p:sp>
            <p:nvSpPr>
              <p:cNvPr id="75782" name="AutoShape 4"/>
              <p:cNvSpPr>
                <a:spLocks/>
              </p:cNvSpPr>
              <p:nvPr/>
            </p:nvSpPr>
            <p:spPr bwMode="auto">
              <a:xfrm rot="16200000">
                <a:off x="2535407" y="3197190"/>
                <a:ext cx="4112260" cy="469900"/>
              </a:xfrm>
              <a:prstGeom prst="leftRightArrow">
                <a:avLst>
                  <a:gd name="adj1" fmla="val 50000"/>
                  <a:gd name="adj2" fmla="val 101775"/>
                </a:avLst>
              </a:prstGeom>
              <a:solidFill>
                <a:srgbClr val="2C7C9F">
                  <a:alpha val="80783"/>
                </a:srgbClr>
              </a:solidFill>
              <a:ln w="25400">
                <a:solidFill>
                  <a:srgbClr val="3A93FF">
                    <a:alpha val="34117"/>
                  </a:srgbClr>
                </a:solidFill>
                <a:round/>
                <a:headEnd/>
                <a:tailEnd/>
              </a:ln>
            </p:spPr>
            <p:txBody>
              <a:bodyPr lIns="0" tIns="0" rIns="0" bIns="0"/>
              <a:lstStyle/>
              <a:p>
                <a:pPr algn="ctr"/>
                <a:endParaRPr lang="es-ES_tradnl">
                  <a:ea typeface="ヒラギノ角ゴ ProN W3" charset="0"/>
                  <a:cs typeface="ヒラギノ角ゴ ProN W3" charset="0"/>
                </a:endParaRPr>
              </a:p>
            </p:txBody>
          </p:sp>
          <p:sp>
            <p:nvSpPr>
              <p:cNvPr id="75783" name="AutoShape 4"/>
              <p:cNvSpPr>
                <a:spLocks/>
              </p:cNvSpPr>
              <p:nvPr/>
            </p:nvSpPr>
            <p:spPr bwMode="auto">
              <a:xfrm rot="8486795">
                <a:off x="1936645" y="3219112"/>
                <a:ext cx="5229549" cy="469900"/>
              </a:xfrm>
              <a:prstGeom prst="leftRightArrow">
                <a:avLst>
                  <a:gd name="adj1" fmla="val 50000"/>
                  <a:gd name="adj2" fmla="val 101759"/>
                </a:avLst>
              </a:prstGeom>
              <a:solidFill>
                <a:srgbClr val="2C7C9F">
                  <a:alpha val="80783"/>
                </a:srgbClr>
              </a:solidFill>
              <a:ln w="25400">
                <a:solidFill>
                  <a:srgbClr val="3A93FF">
                    <a:alpha val="34117"/>
                  </a:srgbClr>
                </a:solidFill>
                <a:round/>
                <a:headEnd/>
                <a:tailEnd/>
              </a:ln>
            </p:spPr>
            <p:txBody>
              <a:bodyPr lIns="0" tIns="0" rIns="0" bIns="0"/>
              <a:lstStyle/>
              <a:p>
                <a:pPr algn="ctr"/>
                <a:endParaRPr lang="es-ES_tradnl">
                  <a:ea typeface="ヒラギノ角ゴ ProN W3" charset="0"/>
                  <a:cs typeface="ヒラギノ角ゴ ProN W3" charset="0"/>
                </a:endParaRPr>
              </a:p>
            </p:txBody>
          </p:sp>
          <p:sp>
            <p:nvSpPr>
              <p:cNvPr id="75784" name="AutoShape 4"/>
              <p:cNvSpPr>
                <a:spLocks/>
              </p:cNvSpPr>
              <p:nvPr/>
            </p:nvSpPr>
            <p:spPr bwMode="auto">
              <a:xfrm>
                <a:off x="2309120" y="3226103"/>
                <a:ext cx="4433557" cy="469900"/>
              </a:xfrm>
              <a:prstGeom prst="leftRightArrow">
                <a:avLst>
                  <a:gd name="adj1" fmla="val 50000"/>
                  <a:gd name="adj2" fmla="val 101777"/>
                </a:avLst>
              </a:prstGeom>
              <a:solidFill>
                <a:srgbClr val="2C7C9F">
                  <a:alpha val="80783"/>
                </a:srgbClr>
              </a:solidFill>
              <a:ln w="25400">
                <a:solidFill>
                  <a:srgbClr val="3A93FF">
                    <a:alpha val="34117"/>
                  </a:srgbClr>
                </a:solidFill>
                <a:round/>
                <a:headEnd/>
                <a:tailEnd/>
              </a:ln>
            </p:spPr>
            <p:txBody>
              <a:bodyPr lIns="0" tIns="0" rIns="0" bIns="0"/>
              <a:lstStyle/>
              <a:p>
                <a:pPr algn="ctr"/>
                <a:endParaRPr lang="es-ES_tradnl">
                  <a:ea typeface="ヒラギノ角ゴ ProN W3" charset="0"/>
                  <a:cs typeface="ヒラギノ角ゴ ProN W3" charset="0"/>
                </a:endParaRPr>
              </a:p>
            </p:txBody>
          </p:sp>
        </p:grpSp>
        <p:sp>
          <p:nvSpPr>
            <p:cNvPr id="8" name="Rectangle 1"/>
            <p:cNvSpPr txBox="1">
              <a:spLocks noChangeArrowheads="1"/>
            </p:cNvSpPr>
            <p:nvPr/>
          </p:nvSpPr>
          <p:spPr>
            <a:xfrm>
              <a:off x="2414504" y="2609687"/>
              <a:ext cx="4381704" cy="1371812"/>
            </a:xfrm>
            <a:prstGeom prst="rect">
              <a:avLst/>
            </a:prstGeom>
          </p:spPr>
          <p:txBody>
            <a:bodyPr anchor="b">
              <a:normAutofit/>
            </a:bodyPr>
            <a:lstStyle/>
            <a:p>
              <a:pPr algn="ctr">
                <a:defRPr/>
              </a:pPr>
              <a:r>
                <a:rPr lang="en-US" sz="3300" b="1" dirty="0">
                  <a:latin typeface="DIN Next Rounded LT Pro" panose="020F0503020203050203" pitchFamily="34" charset="0"/>
                  <a:ea typeface="+mj-ea"/>
                  <a:cs typeface="+mj-cs"/>
                  <a:sym typeface="Gill Sans" charset="0"/>
                </a:rPr>
                <a:t>Divergent </a:t>
              </a:r>
            </a:p>
            <a:p>
              <a:pPr algn="ctr">
                <a:defRPr/>
              </a:pPr>
              <a:r>
                <a:rPr lang="en-US" sz="3300" b="1" dirty="0">
                  <a:latin typeface="DIN Next Rounded LT Pro" panose="020F0503020203050203" pitchFamily="34" charset="0"/>
                  <a:ea typeface="+mj-ea"/>
                  <a:cs typeface="+mj-cs"/>
                  <a:sym typeface="Gill Sans" charset="0"/>
                </a:rPr>
                <a:t>Thinking</a:t>
              </a:r>
              <a:endParaRPr lang="en-US" sz="3300" b="1" dirty="0">
                <a:latin typeface="DIN Next Rounded LT Pro" panose="020F0503020203050203" pitchFamily="34" charset="0"/>
                <a:ea typeface="ヒラギノ角ゴ ProN W6" charset="-128"/>
                <a:cs typeface="ヒラギノ角ゴ ProN W6" charset="-128"/>
                <a:sym typeface="Gill Sans" charset="0"/>
              </a:endParaRPr>
            </a:p>
          </p:txBody>
        </p:sp>
      </p:grpSp>
      <p:sp>
        <p:nvSpPr>
          <p:cNvPr id="2" name="Title 1"/>
          <p:cNvSpPr>
            <a:spLocks noGrp="1"/>
          </p:cNvSpPr>
          <p:nvPr>
            <p:ph type="title"/>
          </p:nvPr>
        </p:nvSpPr>
        <p:spPr/>
        <p:txBody>
          <a:bodyPr/>
          <a:lstStyle/>
          <a:p>
            <a:r>
              <a:rPr lang="en-US" dirty="0" smtClean="0"/>
              <a:t>Thinking </a:t>
            </a:r>
            <a:r>
              <a:rPr lang="en-US" dirty="0"/>
              <a:t>in many different directions</a:t>
            </a:r>
          </a:p>
        </p:txBody>
      </p:sp>
    </p:spTree>
    <p:extLst>
      <p:ext uri="{BB962C8B-B14F-4D97-AF65-F5344CB8AC3E}">
        <p14:creationId xmlns:p14="http://schemas.microsoft.com/office/powerpoint/2010/main" val="3872752559"/>
      </p:ext>
    </p:extLst>
  </p:cSld>
  <p:clrMapOvr>
    <a:masterClrMapping/>
  </p:clrMapOvr>
  <p:transition advClick="0" advTm="10700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 presetClass="entr" presetSubtype="32" fill="hold" nodeType="withEffect">
                                  <p:stCondLst>
                                    <p:cond delay="0"/>
                                  </p:stCondLst>
                                  <p:childTnLst>
                                    <p:set>
                                      <p:cBhvr>
                                        <p:cTn id="6" dur="1" fill="hold">
                                          <p:stCondLst>
                                            <p:cond delay="0"/>
                                          </p:stCondLst>
                                        </p:cTn>
                                        <p:tgtEl>
                                          <p:spTgt spid="81921"/>
                                        </p:tgtEl>
                                        <p:attrNameLst>
                                          <p:attrName>style.visibility</p:attrName>
                                        </p:attrNameLst>
                                      </p:cBhvr>
                                      <p:to>
                                        <p:strVal val="visible"/>
                                      </p:to>
                                    </p:set>
                                    <p:animEffect transition="in" filter="circle(out)">
                                      <p:cBhvr>
                                        <p:cTn id="7" dur="2000"/>
                                        <p:tgtEl>
                                          <p:spTgt spid="819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890346"/>
            <a:ext cx="10515599" cy="3750909"/>
          </a:xfrm>
        </p:spPr>
        <p:txBody>
          <a:bodyPr>
            <a:noAutofit/>
          </a:bodyPr>
          <a:lstStyle/>
          <a:p>
            <a:pPr marL="0" indent="0">
              <a:spcBef>
                <a:spcPts val="0"/>
              </a:spcBef>
              <a:buNone/>
              <a:defRPr/>
            </a:pPr>
            <a:r>
              <a:rPr lang="en-US" altLang="en-US" sz="2400" dirty="0" smtClean="0"/>
              <a:t>Visit to find resources from today’s experience:</a:t>
            </a:r>
            <a:endParaRPr lang="en-US" altLang="en-US" sz="2400" dirty="0"/>
          </a:p>
          <a:p>
            <a:pPr marL="0" indent="0">
              <a:spcBef>
                <a:spcPts val="0"/>
              </a:spcBef>
              <a:buNone/>
              <a:defRPr/>
            </a:pPr>
            <a:endParaRPr lang="en-US" sz="2400" dirty="0" smtClean="0"/>
          </a:p>
          <a:p>
            <a:pPr marL="0" indent="0">
              <a:spcBef>
                <a:spcPts val="0"/>
              </a:spcBef>
              <a:buNone/>
              <a:defRPr/>
            </a:pPr>
            <a:r>
              <a:rPr lang="en-US" altLang="en-US" sz="2400" dirty="0" smtClean="0"/>
              <a:t>rightquestion.org/events</a:t>
            </a:r>
          </a:p>
          <a:p>
            <a:pPr marL="0" indent="0">
              <a:spcBef>
                <a:spcPts val="0"/>
              </a:spcBef>
              <a:buNone/>
              <a:defRPr/>
            </a:pPr>
            <a:endParaRPr lang="en-US" altLang="en-US" sz="2400" dirty="0"/>
          </a:p>
          <a:p>
            <a:pPr marL="0" indent="0">
              <a:spcBef>
                <a:spcPts val="0"/>
              </a:spcBef>
              <a:buNone/>
              <a:defRPr/>
            </a:pPr>
            <a:endParaRPr lang="en-US" altLang="en-US" sz="2400" dirty="0" smtClean="0"/>
          </a:p>
          <a:p>
            <a:pPr marL="0" indent="0">
              <a:spcBef>
                <a:spcPts val="0"/>
              </a:spcBef>
              <a:buNone/>
              <a:defRPr/>
            </a:pPr>
            <a:endParaRPr lang="en-US" altLang="en-US" sz="2400" dirty="0"/>
          </a:p>
          <a:p>
            <a:pPr marL="0" indent="0">
              <a:spcBef>
                <a:spcPts val="0"/>
              </a:spcBef>
              <a:buNone/>
              <a:defRPr/>
            </a:pPr>
            <a:r>
              <a:rPr lang="en-US" altLang="en-US" sz="2400" dirty="0" smtClean="0"/>
              <a:t>You can also find</a:t>
            </a:r>
          </a:p>
          <a:p>
            <a:pPr>
              <a:spcBef>
                <a:spcPts val="0"/>
              </a:spcBef>
              <a:defRPr/>
            </a:pPr>
            <a:r>
              <a:rPr lang="en-US" altLang="en-US" sz="2400" dirty="0" smtClean="0"/>
              <a:t>Easy-to-use templates and downloadable resources</a:t>
            </a:r>
          </a:p>
          <a:p>
            <a:pPr>
              <a:spcBef>
                <a:spcPts val="0"/>
              </a:spcBef>
              <a:defRPr/>
            </a:pPr>
            <a:r>
              <a:rPr lang="en-US" altLang="en-US" sz="2400" dirty="0" smtClean="0"/>
              <a:t>Classroom examples, articles, and blogs</a:t>
            </a:r>
          </a:p>
          <a:p>
            <a:pPr>
              <a:spcBef>
                <a:spcPts val="0"/>
              </a:spcBef>
              <a:defRPr/>
            </a:pPr>
            <a:r>
              <a:rPr lang="en-US" altLang="en-US" sz="2400" dirty="0" smtClean="0"/>
              <a:t>Instructional videos</a:t>
            </a:r>
            <a:endParaRPr lang="en-US" altLang="en-US" sz="2400" dirty="0"/>
          </a:p>
          <a:p>
            <a:pPr marL="0" indent="0">
              <a:spcBef>
                <a:spcPts val="0"/>
              </a:spcBef>
              <a:buNone/>
              <a:defRPr/>
            </a:pPr>
            <a:endParaRPr lang="en-US" sz="2400" dirty="0"/>
          </a:p>
        </p:txBody>
      </p:sp>
      <p:sp>
        <p:nvSpPr>
          <p:cNvPr id="4" name="Title 3"/>
          <p:cNvSpPr>
            <a:spLocks noGrp="1"/>
          </p:cNvSpPr>
          <p:nvPr>
            <p:ph type="title"/>
          </p:nvPr>
        </p:nvSpPr>
        <p:spPr/>
        <p:txBody>
          <a:bodyPr/>
          <a:lstStyle/>
          <a:p>
            <a:r>
              <a:rPr lang="en-US" dirty="0" smtClean="0"/>
              <a:t>Access Free Resources</a:t>
            </a:r>
            <a:endParaRPr lang="en-US" dirty="0"/>
          </a:p>
        </p:txBody>
      </p:sp>
    </p:spTree>
    <p:extLst>
      <p:ext uri="{BB962C8B-B14F-4D97-AF65-F5344CB8AC3E}">
        <p14:creationId xmlns:p14="http://schemas.microsoft.com/office/powerpoint/2010/main" val="171186937"/>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3970" name="Group 2"/>
          <p:cNvGrpSpPr>
            <a:grpSpLocks/>
          </p:cNvGrpSpPr>
          <p:nvPr/>
        </p:nvGrpSpPr>
        <p:grpSpPr bwMode="auto">
          <a:xfrm>
            <a:off x="3275651" y="1690688"/>
            <a:ext cx="5644285" cy="4002303"/>
            <a:chOff x="1157326" y="1744708"/>
            <a:chExt cx="6897461" cy="5113292"/>
          </a:xfrm>
        </p:grpSpPr>
        <p:sp>
          <p:nvSpPr>
            <p:cNvPr id="36872" name="AutoShape 7"/>
            <p:cNvSpPr>
              <a:spLocks/>
            </p:cNvSpPr>
            <p:nvPr/>
          </p:nvSpPr>
          <p:spPr bwMode="auto">
            <a:xfrm rot="13727190">
              <a:off x="1611310" y="2536873"/>
              <a:ext cx="2225655" cy="790549"/>
            </a:xfrm>
            <a:prstGeom prst="leftArrow">
              <a:avLst>
                <a:gd name="adj1" fmla="val 50000"/>
                <a:gd name="adj2" fmla="val 80889"/>
              </a:avLst>
            </a:prstGeom>
            <a:solidFill>
              <a:srgbClr val="2C7C9F">
                <a:alpha val="80783"/>
              </a:srgbClr>
            </a:solidFill>
            <a:ln w="9525">
              <a:solidFill>
                <a:srgbClr val="3A93FF">
                  <a:alpha val="34117"/>
                </a:srgbClr>
              </a:solidFill>
              <a:round/>
              <a:headEnd/>
              <a:tailEnd/>
            </a:ln>
            <a:effectLst>
              <a:outerShdw blurRad="63500" dist="23000" dir="5400000" algn="ctr" rotWithShape="0">
                <a:schemeClr val="bg2">
                  <a:alpha val="34998"/>
                </a:schemeClr>
              </a:outerShdw>
            </a:effectLst>
          </p:spPr>
          <p:txBody>
            <a:bodyPr lIns="0" tIns="0" rIns="0" bIns="0"/>
            <a:lstStyle/>
            <a:p>
              <a:pPr algn="ctr">
                <a:defRPr/>
              </a:pPr>
              <a:endParaRPr lang="en-US" dirty="0">
                <a:ea typeface="ヒラギノ角ゴ ProN W3" charset="-128"/>
                <a:cs typeface="ヒラギノ角ゴ ProN W3" charset="-128"/>
              </a:endParaRPr>
            </a:p>
          </p:txBody>
        </p:sp>
        <p:sp>
          <p:nvSpPr>
            <p:cNvPr id="12" name="AutoShape 7"/>
            <p:cNvSpPr>
              <a:spLocks/>
            </p:cNvSpPr>
            <p:nvPr/>
          </p:nvSpPr>
          <p:spPr bwMode="auto">
            <a:xfrm rot="10800000">
              <a:off x="1157326" y="3933851"/>
              <a:ext cx="2033520" cy="792155"/>
            </a:xfrm>
            <a:prstGeom prst="leftArrow">
              <a:avLst>
                <a:gd name="adj1" fmla="val 50000"/>
                <a:gd name="adj2" fmla="val 80889"/>
              </a:avLst>
            </a:prstGeom>
            <a:solidFill>
              <a:srgbClr val="2C7C9F">
                <a:alpha val="80783"/>
              </a:srgbClr>
            </a:solidFill>
            <a:ln w="9525">
              <a:solidFill>
                <a:srgbClr val="3A93FF">
                  <a:alpha val="34117"/>
                </a:srgbClr>
              </a:solidFill>
              <a:round/>
              <a:headEnd/>
              <a:tailEnd/>
            </a:ln>
            <a:effectLst>
              <a:outerShdw blurRad="63500" dist="23000" dir="5400000" algn="ctr" rotWithShape="0">
                <a:schemeClr val="bg2">
                  <a:alpha val="34998"/>
                </a:schemeClr>
              </a:outerShdw>
            </a:effectLst>
          </p:spPr>
          <p:txBody>
            <a:bodyPr lIns="0" tIns="0" rIns="0" bIns="0"/>
            <a:lstStyle/>
            <a:p>
              <a:pPr algn="ctr">
                <a:defRPr/>
              </a:pPr>
              <a:endParaRPr lang="en-US" dirty="0">
                <a:ea typeface="ヒラギノ角ゴ ProN W3" charset="-128"/>
                <a:cs typeface="ヒラギノ角ゴ ProN W3" charset="-128"/>
              </a:endParaRPr>
            </a:p>
          </p:txBody>
        </p:sp>
        <p:sp>
          <p:nvSpPr>
            <p:cNvPr id="13" name="AutoShape 7"/>
            <p:cNvSpPr>
              <a:spLocks/>
            </p:cNvSpPr>
            <p:nvPr/>
          </p:nvSpPr>
          <p:spPr bwMode="auto">
            <a:xfrm>
              <a:off x="6021267" y="3933851"/>
              <a:ext cx="2033520" cy="792155"/>
            </a:xfrm>
            <a:prstGeom prst="leftArrow">
              <a:avLst>
                <a:gd name="adj1" fmla="val 50000"/>
                <a:gd name="adj2" fmla="val 80889"/>
              </a:avLst>
            </a:prstGeom>
            <a:solidFill>
              <a:srgbClr val="2C7C9F">
                <a:alpha val="80783"/>
              </a:srgbClr>
            </a:solidFill>
            <a:ln w="9525">
              <a:solidFill>
                <a:srgbClr val="3A93FF">
                  <a:alpha val="34117"/>
                </a:srgbClr>
              </a:solidFill>
              <a:round/>
              <a:headEnd/>
              <a:tailEnd/>
            </a:ln>
            <a:effectLst>
              <a:outerShdw blurRad="63500" dist="23000" dir="5400000" algn="ctr" rotWithShape="0">
                <a:schemeClr val="bg2">
                  <a:alpha val="34998"/>
                </a:schemeClr>
              </a:outerShdw>
            </a:effectLst>
          </p:spPr>
          <p:txBody>
            <a:bodyPr lIns="0" tIns="0" rIns="0" bIns="0"/>
            <a:lstStyle/>
            <a:p>
              <a:pPr algn="ctr">
                <a:defRPr/>
              </a:pPr>
              <a:endParaRPr lang="en-US" dirty="0">
                <a:ea typeface="ヒラギノ角ゴ ProN W3" charset="-128"/>
                <a:cs typeface="ヒラギノ角ゴ ProN W3" charset="-128"/>
              </a:endParaRPr>
            </a:p>
          </p:txBody>
        </p:sp>
        <p:sp>
          <p:nvSpPr>
            <p:cNvPr id="14" name="AutoShape 7"/>
            <p:cNvSpPr>
              <a:spLocks/>
            </p:cNvSpPr>
            <p:nvPr/>
          </p:nvSpPr>
          <p:spPr bwMode="auto">
            <a:xfrm rot="16200000">
              <a:off x="3651976" y="2366218"/>
              <a:ext cx="2033570" cy="790549"/>
            </a:xfrm>
            <a:prstGeom prst="leftArrow">
              <a:avLst>
                <a:gd name="adj1" fmla="val 50000"/>
                <a:gd name="adj2" fmla="val 80889"/>
              </a:avLst>
            </a:prstGeom>
            <a:solidFill>
              <a:srgbClr val="2C7C9F">
                <a:alpha val="80783"/>
              </a:srgbClr>
            </a:solidFill>
            <a:ln w="9525">
              <a:solidFill>
                <a:srgbClr val="3A93FF">
                  <a:alpha val="34117"/>
                </a:srgbClr>
              </a:solidFill>
              <a:round/>
              <a:headEnd/>
              <a:tailEnd/>
            </a:ln>
            <a:effectLst>
              <a:outerShdw blurRad="63500" dist="23000" dir="5400000" algn="ctr" rotWithShape="0">
                <a:schemeClr val="bg2">
                  <a:alpha val="34998"/>
                </a:schemeClr>
              </a:outerShdw>
            </a:effectLst>
          </p:spPr>
          <p:txBody>
            <a:bodyPr lIns="0" tIns="0" rIns="0" bIns="0"/>
            <a:lstStyle/>
            <a:p>
              <a:pPr algn="ctr">
                <a:defRPr/>
              </a:pPr>
              <a:endParaRPr lang="en-US" dirty="0">
                <a:ea typeface="ヒラギノ角ゴ ProN W3" charset="-128"/>
                <a:cs typeface="ヒラギノ角ゴ ProN W3" charset="-128"/>
              </a:endParaRPr>
            </a:p>
          </p:txBody>
        </p:sp>
        <p:sp>
          <p:nvSpPr>
            <p:cNvPr id="15" name="AutoShape 7"/>
            <p:cNvSpPr>
              <a:spLocks/>
            </p:cNvSpPr>
            <p:nvPr/>
          </p:nvSpPr>
          <p:spPr bwMode="auto">
            <a:xfrm rot="18794076">
              <a:off x="5668828" y="2528935"/>
              <a:ext cx="2139931" cy="790549"/>
            </a:xfrm>
            <a:prstGeom prst="leftArrow">
              <a:avLst>
                <a:gd name="adj1" fmla="val 50000"/>
                <a:gd name="adj2" fmla="val 80889"/>
              </a:avLst>
            </a:prstGeom>
            <a:solidFill>
              <a:srgbClr val="2C7C9F">
                <a:alpha val="80783"/>
              </a:srgbClr>
            </a:solidFill>
            <a:ln w="9525">
              <a:solidFill>
                <a:srgbClr val="3A93FF">
                  <a:alpha val="34117"/>
                </a:srgbClr>
              </a:solidFill>
              <a:round/>
              <a:headEnd/>
              <a:tailEnd/>
            </a:ln>
            <a:effectLst>
              <a:outerShdw blurRad="63500" dist="23000" dir="5400000" algn="ctr" rotWithShape="0">
                <a:schemeClr val="bg2">
                  <a:alpha val="34998"/>
                </a:schemeClr>
              </a:outerShdw>
            </a:effectLst>
          </p:spPr>
          <p:txBody>
            <a:bodyPr lIns="0" tIns="0" rIns="0" bIns="0"/>
            <a:lstStyle/>
            <a:p>
              <a:pPr algn="ctr">
                <a:defRPr/>
              </a:pPr>
              <a:endParaRPr lang="en-US" dirty="0">
                <a:ea typeface="ヒラギノ角ゴ ProN W3" charset="-128"/>
                <a:cs typeface="ヒラギノ角ゴ ProN W3" charset="-128"/>
              </a:endParaRPr>
            </a:p>
          </p:txBody>
        </p:sp>
        <p:sp>
          <p:nvSpPr>
            <p:cNvPr id="16" name="AutoShape 7"/>
            <p:cNvSpPr>
              <a:spLocks/>
            </p:cNvSpPr>
            <p:nvPr/>
          </p:nvSpPr>
          <p:spPr bwMode="auto">
            <a:xfrm rot="7922097">
              <a:off x="1839110" y="5179242"/>
              <a:ext cx="2033570" cy="790549"/>
            </a:xfrm>
            <a:prstGeom prst="leftArrow">
              <a:avLst>
                <a:gd name="adj1" fmla="val 50000"/>
                <a:gd name="adj2" fmla="val 80889"/>
              </a:avLst>
            </a:prstGeom>
            <a:solidFill>
              <a:srgbClr val="2C7C9F">
                <a:alpha val="80783"/>
              </a:srgbClr>
            </a:solidFill>
            <a:ln w="9525">
              <a:solidFill>
                <a:srgbClr val="3A93FF">
                  <a:alpha val="34117"/>
                </a:srgbClr>
              </a:solidFill>
              <a:round/>
              <a:headEnd/>
              <a:tailEnd/>
            </a:ln>
            <a:effectLst>
              <a:outerShdw blurRad="63500" dist="23000" dir="5400000" algn="ctr" rotWithShape="0">
                <a:schemeClr val="bg2">
                  <a:alpha val="34998"/>
                </a:schemeClr>
              </a:outerShdw>
            </a:effectLst>
          </p:spPr>
          <p:txBody>
            <a:bodyPr lIns="0" tIns="0" rIns="0" bIns="0"/>
            <a:lstStyle/>
            <a:p>
              <a:pPr algn="ctr">
                <a:defRPr/>
              </a:pPr>
              <a:endParaRPr lang="en-US" dirty="0">
                <a:ea typeface="ヒラギノ角ゴ ProN W3" charset="-128"/>
                <a:cs typeface="ヒラギノ角ゴ ProN W3" charset="-128"/>
              </a:endParaRPr>
            </a:p>
          </p:txBody>
        </p:sp>
        <p:sp>
          <p:nvSpPr>
            <p:cNvPr id="17" name="AutoShape 7"/>
            <p:cNvSpPr>
              <a:spLocks/>
            </p:cNvSpPr>
            <p:nvPr/>
          </p:nvSpPr>
          <p:spPr bwMode="auto">
            <a:xfrm rot="5400000">
              <a:off x="3651976" y="5445940"/>
              <a:ext cx="2033570" cy="790549"/>
            </a:xfrm>
            <a:prstGeom prst="leftArrow">
              <a:avLst>
                <a:gd name="adj1" fmla="val 50000"/>
                <a:gd name="adj2" fmla="val 80889"/>
              </a:avLst>
            </a:prstGeom>
            <a:solidFill>
              <a:srgbClr val="2C7C9F">
                <a:alpha val="80783"/>
              </a:srgbClr>
            </a:solidFill>
            <a:ln w="9525">
              <a:solidFill>
                <a:srgbClr val="3A93FF">
                  <a:alpha val="34117"/>
                </a:srgbClr>
              </a:solidFill>
              <a:round/>
              <a:headEnd/>
              <a:tailEnd/>
            </a:ln>
            <a:effectLst>
              <a:outerShdw blurRad="63500" dist="23000" dir="5400000" algn="ctr" rotWithShape="0">
                <a:schemeClr val="bg2">
                  <a:alpha val="34998"/>
                </a:schemeClr>
              </a:outerShdw>
            </a:effectLst>
          </p:spPr>
          <p:txBody>
            <a:bodyPr lIns="0" tIns="0" rIns="0" bIns="0"/>
            <a:lstStyle/>
            <a:p>
              <a:pPr algn="ctr">
                <a:defRPr/>
              </a:pPr>
              <a:endParaRPr lang="en-US" dirty="0">
                <a:ea typeface="ヒラギノ角ゴ ProN W3" charset="-128"/>
                <a:cs typeface="ヒラギノ角ゴ ProN W3" charset="-128"/>
              </a:endParaRPr>
            </a:p>
          </p:txBody>
        </p:sp>
        <p:sp>
          <p:nvSpPr>
            <p:cNvPr id="18" name="AutoShape 7"/>
            <p:cNvSpPr>
              <a:spLocks/>
            </p:cNvSpPr>
            <p:nvPr/>
          </p:nvSpPr>
          <p:spPr bwMode="auto">
            <a:xfrm rot="2678492">
              <a:off x="5435498" y="5202252"/>
              <a:ext cx="2033521" cy="792156"/>
            </a:xfrm>
            <a:prstGeom prst="leftArrow">
              <a:avLst>
                <a:gd name="adj1" fmla="val 50000"/>
                <a:gd name="adj2" fmla="val 80889"/>
              </a:avLst>
            </a:prstGeom>
            <a:solidFill>
              <a:srgbClr val="2C7C9F">
                <a:alpha val="80783"/>
              </a:srgbClr>
            </a:solidFill>
            <a:ln w="9525">
              <a:solidFill>
                <a:srgbClr val="3A93FF">
                  <a:alpha val="34117"/>
                </a:srgbClr>
              </a:solidFill>
              <a:round/>
              <a:headEnd/>
              <a:tailEnd/>
            </a:ln>
            <a:effectLst>
              <a:outerShdw blurRad="63500" dist="23000" dir="5400000" algn="ctr" rotWithShape="0">
                <a:schemeClr val="bg2">
                  <a:alpha val="34998"/>
                </a:schemeClr>
              </a:outerShdw>
            </a:effectLst>
          </p:spPr>
          <p:txBody>
            <a:bodyPr lIns="0" tIns="0" rIns="0" bIns="0"/>
            <a:lstStyle/>
            <a:p>
              <a:pPr algn="ctr">
                <a:defRPr/>
              </a:pPr>
              <a:endParaRPr lang="en-US" dirty="0">
                <a:ea typeface="ヒラギノ角ゴ ProN W3" charset="-128"/>
                <a:cs typeface="ヒラギノ角ゴ ProN W3" charset="-128"/>
              </a:endParaRPr>
            </a:p>
          </p:txBody>
        </p:sp>
        <p:sp>
          <p:nvSpPr>
            <p:cNvPr id="20" name="Rectangle 1"/>
            <p:cNvSpPr txBox="1">
              <a:spLocks noChangeArrowheads="1"/>
            </p:cNvSpPr>
            <p:nvPr/>
          </p:nvSpPr>
          <p:spPr>
            <a:xfrm>
              <a:off x="2868595" y="3565555"/>
              <a:ext cx="3584458" cy="1258876"/>
            </a:xfrm>
            <a:prstGeom prst="rect">
              <a:avLst/>
            </a:prstGeom>
          </p:spPr>
          <p:txBody>
            <a:bodyPr anchor="b">
              <a:normAutofit fontScale="92500" lnSpcReduction="10000"/>
            </a:bodyPr>
            <a:lstStyle/>
            <a:p>
              <a:pPr algn="ctr">
                <a:defRPr/>
              </a:pPr>
              <a:r>
                <a:rPr lang="en-US" sz="3300" b="1" dirty="0">
                  <a:latin typeface="DIN Next Rounded LT Pro" panose="020F0503020203050203" pitchFamily="34" charset="0"/>
                  <a:ea typeface="+mj-ea"/>
                  <a:cs typeface="+mj-cs"/>
                  <a:sym typeface="Gill Sans" charset="0"/>
                </a:rPr>
                <a:t>Convergent</a:t>
              </a:r>
            </a:p>
            <a:p>
              <a:pPr algn="ctr">
                <a:defRPr/>
              </a:pPr>
              <a:r>
                <a:rPr lang="en-US" sz="3300" b="1" dirty="0">
                  <a:latin typeface="DIN Next Rounded LT Pro" panose="020F0503020203050203" pitchFamily="34" charset="0"/>
                  <a:ea typeface="+mj-ea"/>
                  <a:cs typeface="+mj-cs"/>
                  <a:sym typeface="Gill Sans" charset="0"/>
                </a:rPr>
                <a:t>Thinking</a:t>
              </a:r>
              <a:endParaRPr lang="en-US" sz="3300" b="1" dirty="0">
                <a:latin typeface="DIN Next Rounded LT Pro" panose="020F0503020203050203" pitchFamily="34" charset="0"/>
                <a:ea typeface="ヒラギノ角ゴ ProN W6" charset="-128"/>
                <a:cs typeface="ヒラギノ角ゴ ProN W6" charset="-128"/>
                <a:sym typeface="Gill Sans" charset="0"/>
              </a:endParaRPr>
            </a:p>
          </p:txBody>
        </p:sp>
      </p:grpSp>
      <p:sp>
        <p:nvSpPr>
          <p:cNvPr id="2" name="Title 1"/>
          <p:cNvSpPr>
            <a:spLocks noGrp="1"/>
          </p:cNvSpPr>
          <p:nvPr>
            <p:ph type="title"/>
          </p:nvPr>
        </p:nvSpPr>
        <p:spPr/>
        <p:txBody>
          <a:bodyPr/>
          <a:lstStyle/>
          <a:p>
            <a:r>
              <a:rPr lang="en-US" dirty="0" smtClean="0"/>
              <a:t>Narrowing down, focusing</a:t>
            </a:r>
            <a:endParaRPr lang="en-US" dirty="0"/>
          </a:p>
        </p:txBody>
      </p:sp>
    </p:spTree>
    <p:extLst>
      <p:ext uri="{BB962C8B-B14F-4D97-AF65-F5344CB8AC3E}">
        <p14:creationId xmlns:p14="http://schemas.microsoft.com/office/powerpoint/2010/main" val="1836555820"/>
      </p:ext>
    </p:extLst>
  </p:cSld>
  <p:clrMapOvr>
    <a:masterClrMapping/>
  </p:clrMapOvr>
  <p:transition advClick="0" advTm="10900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 presetClass="entr" presetSubtype="16" fill="hold" nodeType="withEffect">
                                  <p:stCondLst>
                                    <p:cond delay="0"/>
                                  </p:stCondLst>
                                  <p:childTnLst>
                                    <p:set>
                                      <p:cBhvr>
                                        <p:cTn id="6" dur="1" fill="hold">
                                          <p:stCondLst>
                                            <p:cond delay="0"/>
                                          </p:stCondLst>
                                        </p:cTn>
                                        <p:tgtEl>
                                          <p:spTgt spid="83970"/>
                                        </p:tgtEl>
                                        <p:attrNameLst>
                                          <p:attrName>style.visibility</p:attrName>
                                        </p:attrNameLst>
                                      </p:cBhvr>
                                      <p:to>
                                        <p:strVal val="visible"/>
                                      </p:to>
                                    </p:set>
                                    <p:animEffect transition="in" filter="circle(in)">
                                      <p:cBhvr>
                                        <p:cTn id="7" dur="2000"/>
                                        <p:tgtEl>
                                          <p:spTgt spid="839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4" name="TextBox 5"/>
          <p:cNvSpPr txBox="1">
            <a:spLocks noChangeArrowheads="1"/>
          </p:cNvSpPr>
          <p:nvPr/>
        </p:nvSpPr>
        <p:spPr bwMode="auto">
          <a:xfrm>
            <a:off x="6046226" y="2874963"/>
            <a:ext cx="3366627" cy="707886"/>
          </a:xfrm>
          <a:prstGeom prst="rect">
            <a:avLst/>
          </a:prstGeom>
          <a:noFill/>
          <a:ln w="9525">
            <a:noFill/>
            <a:miter lim="800000"/>
            <a:headEnd/>
            <a:tailEnd/>
          </a:ln>
        </p:spPr>
        <p:txBody>
          <a:bodyPr wrap="none">
            <a:spAutoFit/>
          </a:bodyPr>
          <a:lstStyle/>
          <a:p>
            <a:pPr algn="ctr">
              <a:defRPr/>
            </a:pPr>
            <a:r>
              <a:rPr lang="en-US" sz="4000" b="1" dirty="0">
                <a:latin typeface="DIN Next Rounded LT Pro" panose="020F0503020203050203" pitchFamily="34" charset="0"/>
              </a:rPr>
              <a:t>Metacognition</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98617" y="2120571"/>
            <a:ext cx="2642849" cy="3632641"/>
          </a:xfrm>
          <a:prstGeom prst="rect">
            <a:avLst/>
          </a:prstGeom>
        </p:spPr>
      </p:pic>
      <p:sp>
        <p:nvSpPr>
          <p:cNvPr id="3" name="Title 2"/>
          <p:cNvSpPr>
            <a:spLocks noGrp="1"/>
          </p:cNvSpPr>
          <p:nvPr>
            <p:ph type="title"/>
          </p:nvPr>
        </p:nvSpPr>
        <p:spPr/>
        <p:txBody>
          <a:bodyPr/>
          <a:lstStyle/>
          <a:p>
            <a:r>
              <a:rPr lang="en-US" dirty="0" smtClean="0"/>
              <a:t>Thinking about thinking</a:t>
            </a:r>
            <a:endParaRPr lang="en-US" dirty="0"/>
          </a:p>
        </p:txBody>
      </p:sp>
    </p:spTree>
    <p:extLst>
      <p:ext uri="{BB962C8B-B14F-4D97-AF65-F5344CB8AC3E}">
        <p14:creationId xmlns:p14="http://schemas.microsoft.com/office/powerpoint/2010/main" val="4249194377"/>
      </p:ext>
    </p:extLst>
  </p:cSld>
  <p:clrMapOvr>
    <a:masterClrMapping/>
  </p:clrMapOvr>
  <p:transition advClick="0" advTm="11200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0" nodeType="withEffect">
                                  <p:stCondLst>
                                    <p:cond delay="0"/>
                                  </p:stCondLst>
                                  <p:childTnLst>
                                    <p:set>
                                      <p:cBhvr>
                                        <p:cTn id="6" dur="1" fill="hold">
                                          <p:stCondLst>
                                            <p:cond delay="0"/>
                                          </p:stCondLst>
                                        </p:cTn>
                                        <p:tgtEl>
                                          <p:spTgt spid="99334"/>
                                        </p:tgtEl>
                                        <p:attrNameLst>
                                          <p:attrName>style.visibility</p:attrName>
                                        </p:attrNameLst>
                                      </p:cBhvr>
                                      <p:to>
                                        <p:strVal val="visible"/>
                                      </p:to>
                                    </p:set>
                                    <p:animEffect transition="in" filter="fade">
                                      <p:cBhvr>
                                        <p:cTn id="7" dur="1000"/>
                                        <p:tgtEl>
                                          <p:spTgt spid="99334"/>
                                        </p:tgtEl>
                                      </p:cBhvr>
                                    </p:animEffect>
                                    <p:anim calcmode="lin" valueType="num">
                                      <p:cBhvr>
                                        <p:cTn id="8" dur="1000" fill="hold"/>
                                        <p:tgtEl>
                                          <p:spTgt spid="99334"/>
                                        </p:tgtEl>
                                        <p:attrNameLst>
                                          <p:attrName>ppt_x</p:attrName>
                                        </p:attrNameLst>
                                      </p:cBhvr>
                                      <p:tavLst>
                                        <p:tav tm="0">
                                          <p:val>
                                            <p:strVal val="#ppt_x"/>
                                          </p:val>
                                        </p:tav>
                                        <p:tav tm="100000">
                                          <p:val>
                                            <p:strVal val="#ppt_x"/>
                                          </p:val>
                                        </p:tav>
                                      </p:tavLst>
                                    </p:anim>
                                    <p:anim calcmode="lin" valueType="num">
                                      <p:cBhvr>
                                        <p:cTn id="9" dur="1000" fill="hold"/>
                                        <p:tgtEl>
                                          <p:spTgt spid="9933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334"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2377439"/>
            <a:ext cx="10515600" cy="3799523"/>
          </a:xfrm>
        </p:spPr>
        <p:txBody>
          <a:bodyPr/>
          <a:lstStyle/>
          <a:p>
            <a:pPr>
              <a:buFont typeface="Arial" panose="020B0604020202020204" pitchFamily="34" charset="0"/>
              <a:buChar char="•"/>
            </a:pPr>
            <a:r>
              <a:rPr lang="en-US" sz="3600" dirty="0"/>
              <a:t>Greater knowledge</a:t>
            </a:r>
          </a:p>
          <a:p>
            <a:pPr>
              <a:buFont typeface="Arial" panose="020B0604020202020204" pitchFamily="34" charset="0"/>
              <a:buChar char="•"/>
            </a:pPr>
            <a:r>
              <a:rPr lang="en-US" sz="3600" dirty="0"/>
              <a:t>Greater ownership</a:t>
            </a:r>
          </a:p>
          <a:p>
            <a:pPr>
              <a:buFont typeface="Arial" panose="020B0604020202020204" pitchFamily="34" charset="0"/>
              <a:buChar char="•"/>
            </a:pPr>
            <a:r>
              <a:rPr lang="en-US" sz="3600" dirty="0"/>
              <a:t>Greater intellectual rigor</a:t>
            </a:r>
          </a:p>
          <a:p>
            <a:pPr>
              <a:buFont typeface="Arial" panose="020B0604020202020204" pitchFamily="34" charset="0"/>
              <a:buChar char="•"/>
            </a:pPr>
            <a:r>
              <a:rPr lang="en-US" sz="3600" dirty="0"/>
              <a:t>Greater curiosity</a:t>
            </a:r>
          </a:p>
        </p:txBody>
      </p:sp>
      <p:sp>
        <p:nvSpPr>
          <p:cNvPr id="4" name="Title 3"/>
          <p:cNvSpPr>
            <a:spLocks noGrp="1"/>
          </p:cNvSpPr>
          <p:nvPr>
            <p:ph type="title"/>
          </p:nvPr>
        </p:nvSpPr>
        <p:spPr/>
        <p:txBody>
          <a:bodyPr/>
          <a:lstStyle/>
          <a:p>
            <a:r>
              <a:rPr lang="en-US" dirty="0" smtClean="0"/>
              <a:t>Consistent Outcomes</a:t>
            </a:r>
            <a:endParaRPr lang="en-US" dirty="0"/>
          </a:p>
        </p:txBody>
      </p:sp>
    </p:spTree>
    <p:extLst>
      <p:ext uri="{BB962C8B-B14F-4D97-AF65-F5344CB8AC3E}">
        <p14:creationId xmlns:p14="http://schemas.microsoft.com/office/powerpoint/2010/main" val="26252989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850" y="4799086"/>
            <a:ext cx="10515600" cy="953001"/>
          </a:xfrm>
        </p:spPr>
        <p:txBody>
          <a:bodyPr>
            <a:noAutofit/>
          </a:bodyPr>
          <a:lstStyle/>
          <a:p>
            <a:r>
              <a:rPr lang="en-US" sz="4800" dirty="0"/>
              <a:t>Examples of </a:t>
            </a:r>
            <a:r>
              <a:rPr lang="en-US" sz="4800" dirty="0" smtClean="0"/>
              <a:t>the QFT in the Classroom</a:t>
            </a:r>
            <a:endParaRPr lang="en-US" sz="4800" dirty="0"/>
          </a:p>
        </p:txBody>
      </p:sp>
      <p:sp>
        <p:nvSpPr>
          <p:cNvPr id="7" name="Rectangle 6"/>
          <p:cNvSpPr/>
          <p:nvPr/>
        </p:nvSpPr>
        <p:spPr>
          <a:xfrm>
            <a:off x="9069917" y="228600"/>
            <a:ext cx="2743200" cy="2039112"/>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Rockwell"/>
              <a:ea typeface="+mn-ea"/>
              <a:cs typeface="+mn-cs"/>
            </a:endParaRPr>
          </a:p>
        </p:txBody>
      </p:sp>
      <p:sp>
        <p:nvSpPr>
          <p:cNvPr id="8" name="Rectangle 7"/>
          <p:cNvSpPr/>
          <p:nvPr/>
        </p:nvSpPr>
        <p:spPr>
          <a:xfrm>
            <a:off x="9069917" y="2377440"/>
            <a:ext cx="2743200" cy="20391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Rockwell"/>
              <a:ea typeface="+mn-ea"/>
              <a:cs typeface="+mn-cs"/>
            </a:endParaRPr>
          </a:p>
        </p:txBody>
      </p:sp>
      <p:pic>
        <p:nvPicPr>
          <p:cNvPr id="6" name="Picture Placeholder 3" descr="Screenshot 2015-09-16 15.08.22.png"/>
          <p:cNvPicPr>
            <a:picLocks noGrp="1" noChangeAspect="1"/>
          </p:cNvPicPr>
          <p:nvPr>
            <p:ph type="pic" idx="1"/>
          </p:nvPr>
        </p:nvPicPr>
        <p:blipFill>
          <a:blip r:embed="rId3">
            <a:extLst>
              <a:ext uri="{28A0092B-C50C-407E-A947-70E740481C1C}">
                <a14:useLocalDpi xmlns:a14="http://schemas.microsoft.com/office/drawing/2010/main" val="0"/>
              </a:ext>
            </a:extLst>
          </a:blip>
          <a:srcRect l="7162" r="7162"/>
          <a:stretch>
            <a:fillRect/>
          </a:stretch>
        </p:blipFill>
        <p:spPr>
          <a:xfrm>
            <a:off x="831850" y="228600"/>
            <a:ext cx="6378388" cy="4187952"/>
          </a:xfrm>
        </p:spPr>
      </p:pic>
    </p:spTree>
    <p:extLst>
      <p:ext uri="{BB962C8B-B14F-4D97-AF65-F5344CB8AC3E}">
        <p14:creationId xmlns:p14="http://schemas.microsoft.com/office/powerpoint/2010/main" val="2543920994"/>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487"/>
        <p:cNvGrpSpPr/>
        <p:nvPr/>
      </p:nvGrpSpPr>
      <p:grpSpPr>
        <a:xfrm>
          <a:off x="0" y="0"/>
          <a:ext cx="0" cy="0"/>
          <a:chOff x="0" y="0"/>
          <a:chExt cx="0" cy="0"/>
        </a:xfrm>
      </p:grpSpPr>
      <p:sp>
        <p:nvSpPr>
          <p:cNvPr id="2" name="Title 1"/>
          <p:cNvSpPr>
            <a:spLocks noGrp="1"/>
          </p:cNvSpPr>
          <p:nvPr>
            <p:ph type="title"/>
          </p:nvPr>
        </p:nvSpPr>
        <p:spPr/>
        <p:txBody>
          <a:bodyPr>
            <a:normAutofit/>
          </a:bodyPr>
          <a:lstStyle/>
          <a:p>
            <a:pPr>
              <a:lnSpc>
                <a:spcPct val="100000"/>
              </a:lnSpc>
              <a:spcBef>
                <a:spcPts val="0"/>
              </a:spcBef>
            </a:pPr>
            <a:r>
              <a:rPr lang="en-US" dirty="0">
                <a:ea typeface="MS PGothic" panose="020B0600070205080204" pitchFamily="34" charset="-128"/>
                <a:cs typeface="Arial"/>
              </a:rPr>
              <a:t>Classroom </a:t>
            </a:r>
            <a:r>
              <a:rPr lang="en-US" dirty="0" smtClean="0">
                <a:ea typeface="MS PGothic" panose="020B0600070205080204" pitchFamily="34" charset="-128"/>
                <a:cs typeface="Arial"/>
              </a:rPr>
              <a:t>Example: High School English</a:t>
            </a:r>
            <a:endParaRPr lang="en-US" dirty="0"/>
          </a:p>
        </p:txBody>
      </p:sp>
    </p:spTree>
    <p:extLst>
      <p:ext uri="{BB962C8B-B14F-4D97-AF65-F5344CB8AC3E}">
        <p14:creationId xmlns:p14="http://schemas.microsoft.com/office/powerpoint/2010/main" val="1839416034"/>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56138" y="2698582"/>
            <a:ext cx="8822649" cy="1015663"/>
          </a:xfrm>
          <a:prstGeom prst="rect">
            <a:avLst/>
          </a:prstGeom>
          <a:noFill/>
        </p:spPr>
        <p:txBody>
          <a:bodyPr wrap="square" rtlCol="0">
            <a:spAutoFit/>
          </a:bodyPr>
          <a:lstStyle/>
          <a:p>
            <a:pPr defTabSz="457200">
              <a:defRPr/>
            </a:pPr>
            <a:r>
              <a:rPr lang="en-US" sz="6000" dirty="0" smtClean="0">
                <a:solidFill>
                  <a:prstClr val="black"/>
                </a:solidFill>
                <a:latin typeface="DIN Next Rounded LT Pro" panose="020F0503020203050203" pitchFamily="34" charset="0"/>
              </a:rPr>
              <a:t>What did you notice?</a:t>
            </a:r>
            <a:endParaRPr lang="en-US" sz="6000" dirty="0">
              <a:solidFill>
                <a:prstClr val="black"/>
              </a:solidFill>
              <a:latin typeface="DIN Next Rounded LT Pro" panose="020F0503020203050203" pitchFamily="34" charset="0"/>
            </a:endParaRPr>
          </a:p>
        </p:txBody>
      </p:sp>
      <p:sp>
        <p:nvSpPr>
          <p:cNvPr id="3" name="Title 2"/>
          <p:cNvSpPr>
            <a:spLocks noGrp="1"/>
          </p:cNvSpPr>
          <p:nvPr>
            <p:ph type="title"/>
          </p:nvPr>
        </p:nvSpPr>
        <p:spPr/>
        <p:txBody>
          <a:bodyPr/>
          <a:lstStyle/>
          <a:p>
            <a:endParaRPr lang="en-US"/>
          </a:p>
        </p:txBody>
      </p:sp>
    </p:spTree>
    <p:extLst>
      <p:ext uri="{BB962C8B-B14F-4D97-AF65-F5344CB8AC3E}">
        <p14:creationId xmlns:p14="http://schemas.microsoft.com/office/powerpoint/2010/main" val="118394975"/>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F973078-16E5-6148-B3F9-212A2C96CACB}"/>
              </a:ext>
            </a:extLst>
          </p:cNvPr>
          <p:cNvSpPr>
            <a:spLocks noGrp="1"/>
          </p:cNvSpPr>
          <p:nvPr>
            <p:ph idx="1"/>
          </p:nvPr>
        </p:nvSpPr>
        <p:spPr>
          <a:xfrm>
            <a:off x="838200" y="1811215"/>
            <a:ext cx="10515600" cy="3261947"/>
          </a:xfrm>
        </p:spPr>
        <p:txBody>
          <a:bodyPr>
            <a:noAutofit/>
          </a:bodyPr>
          <a:lstStyle/>
          <a:p>
            <a:pPr>
              <a:buNone/>
            </a:pPr>
            <a:r>
              <a:rPr lang="en-US" dirty="0" smtClean="0">
                <a:cs typeface="Gill Sans" charset="0"/>
              </a:rPr>
              <a:t>Sun </a:t>
            </a:r>
            <a:r>
              <a:rPr lang="en-US" dirty="0" err="1">
                <a:cs typeface="Gill Sans" charset="0"/>
              </a:rPr>
              <a:t>Ezzell</a:t>
            </a:r>
            <a:r>
              <a:rPr lang="en-US" dirty="0">
                <a:cs typeface="Gill Sans" charset="0"/>
              </a:rPr>
              <a:t>, Professor of English, Mt. San Antonio College</a:t>
            </a:r>
          </a:p>
          <a:p>
            <a:pPr marL="0" indent="0">
              <a:lnSpc>
                <a:spcPct val="100000"/>
              </a:lnSpc>
              <a:spcBef>
                <a:spcPts val="0"/>
              </a:spcBef>
              <a:buNone/>
            </a:pPr>
            <a:endParaRPr lang="en-US" u="sng" dirty="0" smtClean="0"/>
          </a:p>
          <a:p>
            <a:pPr>
              <a:buNone/>
            </a:pPr>
            <a:r>
              <a:rPr lang="en-US" dirty="0">
                <a:cs typeface="Gill Sans" charset="0"/>
              </a:rPr>
              <a:t>Topic: Grades</a:t>
            </a:r>
          </a:p>
          <a:p>
            <a:pPr marL="0" indent="0">
              <a:lnSpc>
                <a:spcPct val="100000"/>
              </a:lnSpc>
              <a:spcBef>
                <a:spcPts val="0"/>
              </a:spcBef>
              <a:buNone/>
            </a:pPr>
            <a:endParaRPr lang="en-US" u="sng" dirty="0" smtClean="0"/>
          </a:p>
          <a:p>
            <a:pPr>
              <a:buNone/>
            </a:pPr>
            <a:r>
              <a:rPr lang="en-US" dirty="0" smtClean="0">
                <a:cs typeface="Gill Sans" charset="0"/>
              </a:rPr>
              <a:t>Purpose:  </a:t>
            </a:r>
            <a:endParaRPr lang="en-US" dirty="0">
              <a:cs typeface="Gill Sans" charset="0"/>
            </a:endParaRPr>
          </a:p>
          <a:p>
            <a:r>
              <a:rPr lang="en-US" dirty="0">
                <a:cs typeface="Gill Sans" charset="0"/>
              </a:rPr>
              <a:t>Students use their questions to spark discussion on the article &amp; write a response to article.</a:t>
            </a:r>
          </a:p>
          <a:p>
            <a:r>
              <a:rPr lang="en-US" dirty="0">
                <a:cs typeface="Gill Sans" charset="0"/>
              </a:rPr>
              <a:t>Students consider whether they should switch from letter grade to pass/no pass. </a:t>
            </a:r>
          </a:p>
          <a:p>
            <a:pPr marL="0" indent="0">
              <a:lnSpc>
                <a:spcPct val="100000"/>
              </a:lnSpc>
              <a:spcBef>
                <a:spcPts val="0"/>
              </a:spcBef>
              <a:buNone/>
            </a:pPr>
            <a:r>
              <a:rPr lang="en-US" dirty="0"/>
              <a:t/>
            </a:r>
            <a:br>
              <a:rPr lang="en-US" dirty="0"/>
            </a:br>
            <a:endParaRPr lang="en-US" dirty="0"/>
          </a:p>
        </p:txBody>
      </p:sp>
      <p:sp>
        <p:nvSpPr>
          <p:cNvPr id="4" name="Title 3"/>
          <p:cNvSpPr>
            <a:spLocks noGrp="1"/>
          </p:cNvSpPr>
          <p:nvPr>
            <p:ph type="title"/>
          </p:nvPr>
        </p:nvSpPr>
        <p:spPr>
          <a:xfrm>
            <a:off x="838199" y="365125"/>
            <a:ext cx="10961077" cy="1325563"/>
          </a:xfrm>
        </p:spPr>
        <p:txBody>
          <a:bodyPr>
            <a:normAutofit/>
          </a:bodyPr>
          <a:lstStyle/>
          <a:p>
            <a:r>
              <a:rPr lang="en-US" dirty="0"/>
              <a:t>Classroom Example: Writing Fundamentals</a:t>
            </a:r>
          </a:p>
        </p:txBody>
      </p:sp>
    </p:spTree>
    <p:extLst>
      <p:ext uri="{BB962C8B-B14F-4D97-AF65-F5344CB8AC3E}">
        <p14:creationId xmlns:p14="http://schemas.microsoft.com/office/powerpoint/2010/main" val="3943626120"/>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 Foci</a:t>
            </a:r>
            <a:endParaRPr lang="en-US" dirty="0"/>
          </a:p>
        </p:txBody>
      </p:sp>
      <p:sp>
        <p:nvSpPr>
          <p:cNvPr id="3" name="Content Placeholder 2"/>
          <p:cNvSpPr>
            <a:spLocks noGrp="1"/>
          </p:cNvSpPr>
          <p:nvPr>
            <p:ph idx="1"/>
          </p:nvPr>
        </p:nvSpPr>
        <p:spPr/>
        <p:txBody>
          <a:bodyPr>
            <a:noAutofit/>
          </a:bodyPr>
          <a:lstStyle/>
          <a:p>
            <a:pPr marL="0" indent="0">
              <a:lnSpc>
                <a:spcPct val="100000"/>
              </a:lnSpc>
              <a:spcBef>
                <a:spcPts val="0"/>
              </a:spcBef>
              <a:buNone/>
            </a:pPr>
            <a:r>
              <a:rPr lang="en-US" sz="4000" dirty="0" smtClean="0"/>
              <a:t>the </a:t>
            </a:r>
            <a:r>
              <a:rPr lang="en-US" sz="4000" dirty="0"/>
              <a:t>case against </a:t>
            </a:r>
            <a:r>
              <a:rPr lang="en-US" sz="4000" dirty="0" smtClean="0"/>
              <a:t>grades </a:t>
            </a:r>
            <a:r>
              <a:rPr lang="en-US" sz="2400" dirty="0"/>
              <a:t>(for students who read the article)</a:t>
            </a:r>
            <a:br>
              <a:rPr lang="en-US" sz="2400" dirty="0"/>
            </a:br>
            <a:endParaRPr lang="en-US" sz="2400" dirty="0"/>
          </a:p>
          <a:p>
            <a:pPr marL="0" indent="0">
              <a:lnSpc>
                <a:spcPct val="100000"/>
              </a:lnSpc>
              <a:spcBef>
                <a:spcPts val="0"/>
              </a:spcBef>
              <a:buNone/>
            </a:pPr>
            <a:r>
              <a:rPr lang="en-US" sz="4000" dirty="0"/>
              <a:t>or </a:t>
            </a:r>
          </a:p>
          <a:p>
            <a:pPr marL="0" indent="0">
              <a:lnSpc>
                <a:spcPct val="100000"/>
              </a:lnSpc>
              <a:spcBef>
                <a:spcPts val="0"/>
              </a:spcBef>
              <a:buNone/>
            </a:pPr>
            <a:endParaRPr lang="en-US" sz="4000" dirty="0"/>
          </a:p>
          <a:p>
            <a:pPr marL="0" indent="0">
              <a:lnSpc>
                <a:spcPct val="100000"/>
              </a:lnSpc>
              <a:spcBef>
                <a:spcPts val="0"/>
              </a:spcBef>
              <a:buNone/>
            </a:pPr>
            <a:r>
              <a:rPr lang="en-US" sz="4000" dirty="0" smtClean="0"/>
              <a:t>grades </a:t>
            </a:r>
            <a:r>
              <a:rPr lang="en-US" sz="2400" dirty="0"/>
              <a:t>(for students who did not read)</a:t>
            </a:r>
          </a:p>
        </p:txBody>
      </p:sp>
    </p:spTree>
    <p:extLst>
      <p:ext uri="{BB962C8B-B14F-4D97-AF65-F5344CB8AC3E}">
        <p14:creationId xmlns:p14="http://schemas.microsoft.com/office/powerpoint/2010/main" val="2725213342"/>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905733"/>
            <a:ext cx="4489938" cy="3657600"/>
          </a:xfrm>
        </p:spPr>
        <p:txBody>
          <a:bodyPr>
            <a:noAutofit/>
          </a:bodyPr>
          <a:lstStyle/>
          <a:p>
            <a:pPr marL="342900" indent="-342900">
              <a:buClr>
                <a:schemeClr val="tx2"/>
              </a:buClr>
              <a:buAutoNum type="arabicPeriod"/>
            </a:pPr>
            <a:r>
              <a:rPr lang="en-US" sz="2000" dirty="0"/>
              <a:t>Why are students intimidated against grades?</a:t>
            </a:r>
          </a:p>
          <a:p>
            <a:pPr marL="342900" indent="-342900">
              <a:buClr>
                <a:schemeClr val="tx2"/>
              </a:buClr>
              <a:buAutoNum type="arabicPeriod"/>
            </a:pPr>
            <a:r>
              <a:rPr lang="en-US" sz="2000" dirty="0"/>
              <a:t>Is the grading process needed?</a:t>
            </a:r>
          </a:p>
          <a:p>
            <a:pPr marL="342900" indent="-342900">
              <a:buClr>
                <a:schemeClr val="tx2"/>
              </a:buClr>
              <a:buAutoNum type="arabicPeriod"/>
            </a:pPr>
            <a:r>
              <a:rPr lang="en-US" sz="2000" dirty="0"/>
              <a:t>How does the grading system affect students?</a:t>
            </a:r>
          </a:p>
          <a:p>
            <a:pPr marL="342900" indent="-342900">
              <a:buClr>
                <a:schemeClr val="tx2"/>
              </a:buClr>
              <a:buAutoNum type="arabicPeriod"/>
            </a:pPr>
            <a:r>
              <a:rPr lang="en-US" sz="2000" dirty="0"/>
              <a:t>Why do we have a grading system?</a:t>
            </a:r>
          </a:p>
          <a:p>
            <a:pPr marL="342900" indent="-342900">
              <a:buClr>
                <a:schemeClr val="tx2"/>
              </a:buClr>
              <a:buAutoNum type="arabicPeriod"/>
            </a:pPr>
            <a:r>
              <a:rPr lang="en-US" sz="2000" dirty="0"/>
              <a:t>Does the grading system need improvement?</a:t>
            </a:r>
          </a:p>
          <a:p>
            <a:pPr marL="342900" indent="-342900">
              <a:buClr>
                <a:schemeClr val="tx2"/>
              </a:buClr>
              <a:buAutoNum type="arabicPeriod"/>
            </a:pPr>
            <a:r>
              <a:rPr lang="en-US" sz="2000" dirty="0"/>
              <a:t>Why is it challenging to get good grades?</a:t>
            </a:r>
          </a:p>
        </p:txBody>
      </p:sp>
      <p:sp>
        <p:nvSpPr>
          <p:cNvPr id="5" name="Content Placeholder 2"/>
          <p:cNvSpPr txBox="1">
            <a:spLocks/>
          </p:cNvSpPr>
          <p:nvPr/>
        </p:nvSpPr>
        <p:spPr>
          <a:xfrm>
            <a:off x="5706208" y="1905733"/>
            <a:ext cx="5647592" cy="3657600"/>
          </a:xfrm>
          <a:prstGeom prst="rect">
            <a:avLst/>
          </a:prstGeom>
        </p:spPr>
        <p:txBody>
          <a:bodyPr vert="horz" lIns="68580" tIns="34290" rIns="68580" bIns="34290" rtlCol="0">
            <a:noAutofit/>
          </a:bodyPr>
          <a:lstStyle>
            <a:lvl1pPr marL="228600" indent="-228600" algn="l" defTabSz="914400" rtl="0" eaLnBrk="1" latinLnBrk="0" hangingPunct="1">
              <a:spcBef>
                <a:spcPts val="2000"/>
              </a:spcBef>
              <a:buClr>
                <a:schemeClr val="accent1"/>
              </a:buClr>
              <a:buSzPct val="75000"/>
              <a:buFont typeface="Wingdings" pitchFamily="2" charset="2"/>
              <a:buChar char="n"/>
              <a:defRPr sz="2000" kern="1200">
                <a:solidFill>
                  <a:schemeClr val="tx1">
                    <a:lumMod val="65000"/>
                    <a:lumOff val="35000"/>
                  </a:schemeClr>
                </a:solidFill>
                <a:latin typeface="+mn-lt"/>
                <a:ea typeface="+mn-ea"/>
                <a:cs typeface="+mn-cs"/>
              </a:defRPr>
            </a:lvl1pPr>
            <a:lvl2pPr marL="457200" indent="-228600" algn="l" defTabSz="914400" rtl="0" eaLnBrk="1" latinLnBrk="0" hangingPunct="1">
              <a:spcBef>
                <a:spcPts val="600"/>
              </a:spcBef>
              <a:buClr>
                <a:schemeClr val="accent1">
                  <a:lumMod val="60000"/>
                  <a:lumOff val="40000"/>
                </a:schemeClr>
              </a:buClr>
              <a:buSzPct val="75000"/>
              <a:buFont typeface="Wingdings" pitchFamily="2" charset="2"/>
              <a:buChar char="n"/>
              <a:defRPr sz="1800" kern="1200">
                <a:solidFill>
                  <a:schemeClr val="tx1">
                    <a:lumMod val="65000"/>
                    <a:lumOff val="35000"/>
                  </a:schemeClr>
                </a:solidFill>
                <a:latin typeface="+mn-lt"/>
                <a:ea typeface="+mn-ea"/>
                <a:cs typeface="+mn-cs"/>
              </a:defRPr>
            </a:lvl2pPr>
            <a:lvl3pPr marL="685800" indent="-228600" algn="l" defTabSz="914400" rtl="0" eaLnBrk="1" latinLnBrk="0" hangingPunct="1">
              <a:spcBef>
                <a:spcPts val="600"/>
              </a:spcBef>
              <a:buClr>
                <a:schemeClr val="accent1"/>
              </a:buClr>
              <a:buSzPct val="75000"/>
              <a:buFont typeface="Wingdings" pitchFamily="2" charset="2"/>
              <a:buChar char="n"/>
              <a:defRPr sz="1800" kern="1200">
                <a:solidFill>
                  <a:schemeClr val="tx1">
                    <a:lumMod val="65000"/>
                    <a:lumOff val="35000"/>
                  </a:schemeClr>
                </a:solidFill>
                <a:latin typeface="+mn-lt"/>
                <a:ea typeface="+mn-ea"/>
                <a:cs typeface="+mn-cs"/>
              </a:defRPr>
            </a:lvl3pPr>
            <a:lvl4pPr marL="914400" indent="-228600" algn="l" defTabSz="914400" rtl="0" eaLnBrk="1" latinLnBrk="0" hangingPunct="1">
              <a:spcBef>
                <a:spcPts val="600"/>
              </a:spcBef>
              <a:buClr>
                <a:schemeClr val="accent1">
                  <a:lumMod val="60000"/>
                  <a:lumOff val="40000"/>
                </a:schemeClr>
              </a:buClr>
              <a:buSzPct val="75000"/>
              <a:buFont typeface="Wingdings" pitchFamily="2" charset="2"/>
              <a:buChar char="n"/>
              <a:defRPr sz="1800" kern="1200">
                <a:solidFill>
                  <a:schemeClr val="tx1">
                    <a:lumMod val="65000"/>
                    <a:lumOff val="35000"/>
                  </a:schemeClr>
                </a:solidFill>
                <a:latin typeface="+mn-lt"/>
                <a:ea typeface="+mn-ea"/>
                <a:cs typeface="+mn-cs"/>
              </a:defRPr>
            </a:lvl4pPr>
            <a:lvl5pPr marL="1143000" indent="-228600" algn="l" defTabSz="914400" rtl="0" eaLnBrk="1" latinLnBrk="0" hangingPunct="1">
              <a:spcBef>
                <a:spcPts val="600"/>
              </a:spcBef>
              <a:buClr>
                <a:schemeClr val="accent1"/>
              </a:buClr>
              <a:buSzPct val="75000"/>
              <a:buFont typeface="Wingdings" pitchFamily="2" charset="2"/>
              <a:buChar char="n"/>
              <a:defRPr sz="1800" kern="1200">
                <a:solidFill>
                  <a:schemeClr val="tx1">
                    <a:lumMod val="65000"/>
                    <a:lumOff val="35000"/>
                  </a:schemeClr>
                </a:solidFill>
                <a:latin typeface="+mn-lt"/>
                <a:ea typeface="+mn-ea"/>
                <a:cs typeface="+mn-cs"/>
              </a:defRPr>
            </a:lvl5pPr>
            <a:lvl6pPr marL="1377950"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dirty="0" smtClean="0">
                <a:solidFill>
                  <a:schemeClr val="tx1">
                    <a:lumMod val="65000"/>
                    <a:lumOff val="35000"/>
                  </a:schemeClr>
                </a:solidFill>
                <a:latin typeface="+mn-lt"/>
                <a:ea typeface="+mn-ea"/>
                <a:cs typeface="+mn-cs"/>
              </a:defRPr>
            </a:lvl6pPr>
            <a:lvl7pPr marL="1603375" indent="-228600" algn="l" defTabSz="914400" rtl="0" eaLnBrk="1" latinLnBrk="0" hangingPunct="1">
              <a:spcBef>
                <a:spcPct val="20000"/>
              </a:spcBef>
              <a:buClr>
                <a:schemeClr val="accent1"/>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7pPr>
            <a:lvl8pPr marL="1830388"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8pPr>
            <a:lvl9pPr marL="2057400" indent="-228600" algn="l" defTabSz="914400" rtl="0" eaLnBrk="1" latinLnBrk="0" hangingPunct="1">
              <a:spcBef>
                <a:spcPct val="20000"/>
              </a:spcBef>
              <a:buClr>
                <a:schemeClr val="accent1"/>
              </a:buClr>
              <a:buSzPct val="75000"/>
              <a:buFont typeface="Wingdings" pitchFamily="2" charset="2"/>
              <a:buChar char=""/>
              <a:defRPr lang="en-US" sz="1800" kern="1200" baseline="0" dirty="0">
                <a:solidFill>
                  <a:schemeClr val="tx1">
                    <a:lumMod val="65000"/>
                    <a:lumOff val="35000"/>
                  </a:schemeClr>
                </a:solidFill>
                <a:latin typeface="+mn-lt"/>
                <a:ea typeface="+mn-ea"/>
                <a:cs typeface="+mn-cs"/>
              </a:defRPr>
            </a:lvl9pPr>
          </a:lstStyle>
          <a:p>
            <a:pPr marL="342900" indent="-342900">
              <a:spcBef>
                <a:spcPts val="750"/>
              </a:spcBef>
              <a:buSzPct val="100000"/>
              <a:buFont typeface="+mj-lt"/>
              <a:buAutoNum type="arabicPeriod" startAt="7"/>
            </a:pPr>
            <a:r>
              <a:rPr lang="en-US" dirty="0">
                <a:solidFill>
                  <a:schemeClr val="tx1"/>
                </a:solidFill>
                <a:latin typeface="DIN Next Rounded LT Pro" panose="020F0503020203050203" pitchFamily="34" charset="0"/>
                <a:cs typeface="Times New Roman" panose="02020603050405020304" pitchFamily="18" charset="0"/>
              </a:rPr>
              <a:t>Why do students think school is challenging?</a:t>
            </a:r>
          </a:p>
          <a:p>
            <a:pPr marL="342900" indent="-342900">
              <a:spcBef>
                <a:spcPts val="750"/>
              </a:spcBef>
              <a:buFont typeface="+mj-lt"/>
              <a:buAutoNum type="arabicPeriod" startAt="7"/>
            </a:pPr>
            <a:r>
              <a:rPr lang="en-US" dirty="0">
                <a:solidFill>
                  <a:schemeClr val="tx1"/>
                </a:solidFill>
                <a:latin typeface="DIN Next Rounded LT Pro" panose="020F0503020203050203" pitchFamily="34" charset="0"/>
                <a:cs typeface="Times New Roman" panose="02020603050405020304" pitchFamily="18" charset="0"/>
              </a:rPr>
              <a:t>Why do students focus more on grading than learning?</a:t>
            </a:r>
          </a:p>
          <a:p>
            <a:pPr marL="342900" indent="-342900">
              <a:spcBef>
                <a:spcPts val="750"/>
              </a:spcBef>
              <a:buFont typeface="+mj-lt"/>
              <a:buAutoNum type="arabicPeriod" startAt="7"/>
            </a:pPr>
            <a:r>
              <a:rPr lang="en-US" dirty="0">
                <a:solidFill>
                  <a:schemeClr val="tx1"/>
                </a:solidFill>
                <a:latin typeface="DIN Next Rounded LT Pro" panose="020F0503020203050203" pitchFamily="34" charset="0"/>
                <a:cs typeface="Times New Roman" panose="02020603050405020304" pitchFamily="18" charset="0"/>
              </a:rPr>
              <a:t>Does the grading system help students in life?</a:t>
            </a:r>
          </a:p>
          <a:p>
            <a:pPr marL="342900" indent="-342900">
              <a:spcBef>
                <a:spcPts val="750"/>
              </a:spcBef>
              <a:buFont typeface="+mj-lt"/>
              <a:buAutoNum type="arabicPeriod" startAt="7"/>
            </a:pPr>
            <a:r>
              <a:rPr lang="en-US" dirty="0">
                <a:solidFill>
                  <a:schemeClr val="tx1"/>
                </a:solidFill>
                <a:latin typeface="DIN Next Rounded LT Pro" panose="020F0503020203050203" pitchFamily="34" charset="0"/>
                <a:cs typeface="Times New Roman" panose="02020603050405020304" pitchFamily="18" charset="0"/>
              </a:rPr>
              <a:t>What are your thoughts on our grading system?</a:t>
            </a:r>
          </a:p>
          <a:p>
            <a:pPr marL="342900" indent="-342900">
              <a:spcBef>
                <a:spcPts val="750"/>
              </a:spcBef>
              <a:buFont typeface="+mj-lt"/>
              <a:buAutoNum type="arabicPeriod" startAt="7"/>
            </a:pPr>
            <a:r>
              <a:rPr lang="en-US" dirty="0">
                <a:solidFill>
                  <a:schemeClr val="tx1"/>
                </a:solidFill>
                <a:latin typeface="DIN Next Rounded LT Pro" panose="020F0503020203050203" pitchFamily="34" charset="0"/>
                <a:cs typeface="Times New Roman" panose="02020603050405020304" pitchFamily="18" charset="0"/>
              </a:rPr>
              <a:t>Do students focus more on grading than learning?</a:t>
            </a:r>
          </a:p>
        </p:txBody>
      </p:sp>
      <p:sp>
        <p:nvSpPr>
          <p:cNvPr id="6" name="Title 5"/>
          <p:cNvSpPr>
            <a:spLocks noGrp="1"/>
          </p:cNvSpPr>
          <p:nvPr>
            <p:ph type="title"/>
          </p:nvPr>
        </p:nvSpPr>
        <p:spPr/>
        <p:txBody>
          <a:bodyPr/>
          <a:lstStyle/>
          <a:p>
            <a:r>
              <a:rPr lang="en-US" dirty="0" smtClean="0"/>
              <a:t>Students’ Questions</a:t>
            </a:r>
            <a:endParaRPr lang="en-US" dirty="0"/>
          </a:p>
        </p:txBody>
      </p:sp>
    </p:spTree>
    <p:extLst>
      <p:ext uri="{BB962C8B-B14F-4D97-AF65-F5344CB8AC3E}">
        <p14:creationId xmlns:p14="http://schemas.microsoft.com/office/powerpoint/2010/main" val="2585663035"/>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Autofit/>
          </a:bodyPr>
          <a:lstStyle/>
          <a:p>
            <a:endParaRPr lang="en-US" sz="2400" dirty="0">
              <a:cs typeface="Gill Sans" charset="0"/>
            </a:endParaRPr>
          </a:p>
          <a:p>
            <a:r>
              <a:rPr lang="en-US" sz="2400" dirty="0">
                <a:cs typeface="Gill Sans" charset="0"/>
              </a:rPr>
              <a:t>After the activity, some students decided to switch from letter grades to pass/no pass</a:t>
            </a:r>
          </a:p>
          <a:p>
            <a:r>
              <a:rPr lang="en-US" sz="2400" dirty="0">
                <a:cs typeface="Gill Sans" charset="0"/>
              </a:rPr>
              <a:t>Led to discussion about feedback and how they can use/ share feedback for learning.</a:t>
            </a:r>
          </a:p>
          <a:p>
            <a:r>
              <a:rPr lang="en-US" sz="2400" dirty="0" smtClean="0">
                <a:cs typeface="Gill Sans" charset="0"/>
              </a:rPr>
              <a:t>Professor </a:t>
            </a:r>
            <a:r>
              <a:rPr lang="en-US" sz="2400" dirty="0" err="1" smtClean="0">
                <a:cs typeface="Gill Sans" charset="0"/>
              </a:rPr>
              <a:t>Ezzell</a:t>
            </a:r>
            <a:r>
              <a:rPr lang="en-US" sz="2400" dirty="0" smtClean="0">
                <a:cs typeface="Gill Sans" charset="0"/>
              </a:rPr>
              <a:t> </a:t>
            </a:r>
            <a:r>
              <a:rPr lang="en-US" sz="2400" dirty="0">
                <a:cs typeface="Gill Sans" charset="0"/>
              </a:rPr>
              <a:t>gained insight into student thinking</a:t>
            </a:r>
          </a:p>
        </p:txBody>
      </p:sp>
      <p:sp>
        <p:nvSpPr>
          <p:cNvPr id="4" name="Title 3"/>
          <p:cNvSpPr>
            <a:spLocks noGrp="1"/>
          </p:cNvSpPr>
          <p:nvPr>
            <p:ph type="title"/>
          </p:nvPr>
        </p:nvSpPr>
        <p:spPr/>
        <p:txBody>
          <a:bodyPr/>
          <a:lstStyle/>
          <a:p>
            <a:r>
              <a:rPr lang="en-US" dirty="0" smtClean="0"/>
              <a:t>Next Steps</a:t>
            </a:r>
            <a:endParaRPr lang="en-US" dirty="0"/>
          </a:p>
        </p:txBody>
      </p:sp>
    </p:spTree>
    <p:extLst>
      <p:ext uri="{BB962C8B-B14F-4D97-AF65-F5344CB8AC3E}">
        <p14:creationId xmlns:p14="http://schemas.microsoft.com/office/powerpoint/2010/main" val="172225434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890346"/>
            <a:ext cx="10515599" cy="3750909"/>
          </a:xfrm>
        </p:spPr>
        <p:txBody>
          <a:bodyPr>
            <a:noAutofit/>
          </a:bodyPr>
          <a:lstStyle/>
          <a:p>
            <a:pPr marL="0" indent="0">
              <a:spcBef>
                <a:spcPts val="0"/>
              </a:spcBef>
              <a:buNone/>
              <a:defRPr/>
            </a:pPr>
            <a:r>
              <a:rPr lang="en-US" sz="2400" dirty="0" smtClean="0"/>
              <a:t>Share your thinking and learning from today:</a:t>
            </a:r>
          </a:p>
          <a:p>
            <a:pPr marL="0" indent="0">
              <a:spcBef>
                <a:spcPts val="0"/>
              </a:spcBef>
              <a:buNone/>
              <a:defRPr/>
            </a:pPr>
            <a:endParaRPr lang="en-US" sz="2400" dirty="0"/>
          </a:p>
          <a:p>
            <a:pPr marL="0" indent="0">
              <a:spcBef>
                <a:spcPts val="0"/>
              </a:spcBef>
              <a:buNone/>
              <a:defRPr/>
            </a:pPr>
            <a:r>
              <a:rPr lang="en-US" sz="2400" dirty="0" smtClean="0"/>
              <a:t>@</a:t>
            </a:r>
            <a:r>
              <a:rPr lang="en-US" sz="2400" dirty="0" err="1" smtClean="0"/>
              <a:t>AndrewRQI</a:t>
            </a:r>
            <a:endParaRPr lang="en-US" sz="2400" dirty="0" smtClean="0"/>
          </a:p>
          <a:p>
            <a:pPr marL="0" indent="0">
              <a:spcBef>
                <a:spcPts val="0"/>
              </a:spcBef>
              <a:buNone/>
              <a:defRPr/>
            </a:pPr>
            <a:endParaRPr lang="en-US" sz="2400" dirty="0"/>
          </a:p>
          <a:p>
            <a:pPr marL="0" indent="0">
              <a:spcBef>
                <a:spcPts val="0"/>
              </a:spcBef>
              <a:buNone/>
              <a:defRPr/>
            </a:pPr>
            <a:r>
              <a:rPr lang="en-US" sz="2400" dirty="0" smtClean="0"/>
              <a:t>@</a:t>
            </a:r>
            <a:r>
              <a:rPr lang="en-US" sz="2400" dirty="0" err="1" smtClean="0"/>
              <a:t>RightQuestion</a:t>
            </a:r>
            <a:endParaRPr lang="en-US" sz="2400" dirty="0" smtClean="0"/>
          </a:p>
          <a:p>
            <a:pPr marL="0" indent="0">
              <a:spcBef>
                <a:spcPts val="0"/>
              </a:spcBef>
              <a:buNone/>
              <a:defRPr/>
            </a:pPr>
            <a:endParaRPr lang="en-US" sz="2400" dirty="0"/>
          </a:p>
          <a:p>
            <a:pPr marL="0" indent="0">
              <a:spcBef>
                <a:spcPts val="0"/>
              </a:spcBef>
              <a:buNone/>
              <a:defRPr/>
            </a:pPr>
            <a:r>
              <a:rPr lang="en-US" sz="2400" dirty="0" smtClean="0"/>
              <a:t>#QFT</a:t>
            </a:r>
            <a:endParaRPr lang="en-US" sz="2400" dirty="0"/>
          </a:p>
        </p:txBody>
      </p:sp>
      <p:sp>
        <p:nvSpPr>
          <p:cNvPr id="4" name="Title 3"/>
          <p:cNvSpPr>
            <a:spLocks noGrp="1"/>
          </p:cNvSpPr>
          <p:nvPr>
            <p:ph type="title"/>
          </p:nvPr>
        </p:nvSpPr>
        <p:spPr/>
        <p:txBody>
          <a:bodyPr/>
          <a:lstStyle/>
          <a:p>
            <a:r>
              <a:rPr lang="en-US" dirty="0" smtClean="0"/>
              <a:t>We Tweet</a:t>
            </a:r>
            <a:endParaRPr lang="en-US" dirty="0"/>
          </a:p>
        </p:txBody>
      </p:sp>
    </p:spTree>
    <p:extLst>
      <p:ext uri="{BB962C8B-B14F-4D97-AF65-F5344CB8AC3E}">
        <p14:creationId xmlns:p14="http://schemas.microsoft.com/office/powerpoint/2010/main" val="515178121"/>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Content Placeholder 2"/>
          <p:cNvSpPr txBox="1">
            <a:spLocks/>
          </p:cNvSpPr>
          <p:nvPr/>
        </p:nvSpPr>
        <p:spPr bwMode="auto">
          <a:xfrm>
            <a:off x="2019300" y="2597150"/>
            <a:ext cx="8255000" cy="4260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spcBef>
                <a:spcPts val="2000"/>
              </a:spcBef>
              <a:buClr>
                <a:schemeClr val="accent1"/>
              </a:buClr>
            </a:pPr>
            <a:endParaRPr lang="en-US" sz="2800" dirty="0">
              <a:solidFill>
                <a:srgbClr val="595959"/>
              </a:solidFill>
              <a:latin typeface="Helvetica Neue Light" charset="0"/>
              <a:cs typeface="Helvetica Neue Light" charset="0"/>
            </a:endParaRPr>
          </a:p>
          <a:p>
            <a:pPr algn="ctr" eaLnBrk="1" hangingPunct="1">
              <a:spcBef>
                <a:spcPts val="2000"/>
              </a:spcBef>
              <a:buClr>
                <a:schemeClr val="accent1"/>
              </a:buClr>
            </a:pPr>
            <a:endParaRPr lang="en-US" sz="2800" dirty="0">
              <a:solidFill>
                <a:srgbClr val="595959"/>
              </a:solidFill>
              <a:latin typeface="Helvetica Neue Light" charset="0"/>
              <a:cs typeface="Helvetica Neue Light" charset="0"/>
            </a:endParaRPr>
          </a:p>
        </p:txBody>
      </p:sp>
      <p:sp>
        <p:nvSpPr>
          <p:cNvPr id="4" name="TextBox 3"/>
          <p:cNvSpPr txBox="1">
            <a:spLocks noChangeArrowheads="1"/>
          </p:cNvSpPr>
          <p:nvPr/>
        </p:nvSpPr>
        <p:spPr bwMode="auto">
          <a:xfrm>
            <a:off x="747346" y="1905588"/>
            <a:ext cx="10691446" cy="34163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dirty="0">
                <a:latin typeface="DIN Next Rounded LT Pro" panose="020F0503020203050203" pitchFamily="34" charset="0"/>
                <a:cs typeface="Gill Sans" charset="0"/>
              </a:rPr>
              <a:t>“I discovered that by asking questions about the article it was easier to understand the article</a:t>
            </a:r>
            <a:r>
              <a:rPr lang="en-US" b="1" dirty="0">
                <a:latin typeface="DIN Next Rounded LT Pro" panose="020F0503020203050203" pitchFamily="34" charset="0"/>
                <a:cs typeface="Gill Sans" charset="0"/>
              </a:rPr>
              <a:t> </a:t>
            </a:r>
            <a:r>
              <a:rPr lang="en-US" dirty="0">
                <a:latin typeface="DIN Next Rounded LT Pro" panose="020F0503020203050203" pitchFamily="34" charset="0"/>
                <a:cs typeface="Gill Sans" charset="0"/>
              </a:rPr>
              <a:t>and the meaning behind it.”</a:t>
            </a:r>
          </a:p>
          <a:p>
            <a:pPr eaLnBrk="1" hangingPunct="1"/>
            <a:endParaRPr lang="en-US" i="1" dirty="0">
              <a:latin typeface="DIN Next Rounded LT Pro" panose="020F0503020203050203" pitchFamily="34" charset="0"/>
              <a:cs typeface="Gill Sans" charset="0"/>
            </a:endParaRPr>
          </a:p>
          <a:p>
            <a:pPr eaLnBrk="1" hangingPunct="1"/>
            <a:r>
              <a:rPr lang="en-US" dirty="0">
                <a:latin typeface="DIN Next Rounded LT Pro" panose="020F0503020203050203" pitchFamily="34" charset="0"/>
                <a:cs typeface="Gill Sans" charset="0"/>
              </a:rPr>
              <a:t>“The [QFT] was an amazing group activity</a:t>
            </a:r>
            <a:r>
              <a:rPr lang="en-US" dirty="0" smtClean="0">
                <a:latin typeface="DIN Next Rounded LT Pro" panose="020F0503020203050203" pitchFamily="34" charset="0"/>
                <a:cs typeface="Gill Sans" charset="0"/>
              </a:rPr>
              <a:t>...I </a:t>
            </a:r>
            <a:r>
              <a:rPr lang="en-US" dirty="0">
                <a:latin typeface="DIN Next Rounded LT Pro" panose="020F0503020203050203" pitchFamily="34" charset="0"/>
                <a:cs typeface="Gill Sans" charset="0"/>
              </a:rPr>
              <a:t>loved that no one was excluded...”</a:t>
            </a:r>
          </a:p>
          <a:p>
            <a:pPr eaLnBrk="1" hangingPunct="1"/>
            <a:endParaRPr lang="en-US" dirty="0">
              <a:latin typeface="DIN Next Rounded LT Pro" panose="020F0503020203050203" pitchFamily="34" charset="0"/>
              <a:cs typeface="Gill Sans" charset="0"/>
            </a:endParaRPr>
          </a:p>
          <a:p>
            <a:pPr eaLnBrk="1" hangingPunct="1"/>
            <a:r>
              <a:rPr lang="en-US" dirty="0">
                <a:latin typeface="DIN Next Rounded LT Pro" panose="020F0503020203050203" pitchFamily="34" charset="0"/>
                <a:cs typeface="Gill Sans" charset="0"/>
              </a:rPr>
              <a:t>“I learned I can come up with questions very quickly which is good because it means thinking and creativity is improving and growing.”</a:t>
            </a:r>
          </a:p>
          <a:p>
            <a:pPr eaLnBrk="1" hangingPunct="1"/>
            <a:endParaRPr lang="en-US" dirty="0">
              <a:latin typeface="DIN Next Rounded LT Pro" panose="020F0503020203050203" pitchFamily="34" charset="0"/>
              <a:cs typeface="Gill Sans" charset="0"/>
            </a:endParaRPr>
          </a:p>
          <a:p>
            <a:pPr eaLnBrk="1" hangingPunct="1"/>
            <a:r>
              <a:rPr lang="en-US" dirty="0">
                <a:latin typeface="DIN Next Rounded LT Pro" panose="020F0503020203050203" pitchFamily="34" charset="0"/>
                <a:cs typeface="Gill Sans" charset="0"/>
              </a:rPr>
              <a:t>“When we come up with our own questions, we think more deeply</a:t>
            </a:r>
            <a:r>
              <a:rPr lang="en-US" dirty="0" smtClean="0">
                <a:latin typeface="DIN Next Rounded LT Pro" panose="020F0503020203050203" pitchFamily="34" charset="0"/>
                <a:cs typeface="Gill Sans" charset="0"/>
              </a:rPr>
              <a:t>.”</a:t>
            </a:r>
            <a:endParaRPr lang="en-US" dirty="0">
              <a:solidFill>
                <a:srgbClr val="595959"/>
              </a:solidFill>
              <a:latin typeface="DIN Next Rounded LT Pro" panose="020F0503020203050203" pitchFamily="34" charset="0"/>
              <a:cs typeface="Gill Sans" charset="0"/>
            </a:endParaRPr>
          </a:p>
        </p:txBody>
      </p:sp>
      <p:sp>
        <p:nvSpPr>
          <p:cNvPr id="3" name="Title 2"/>
          <p:cNvSpPr>
            <a:spLocks noGrp="1"/>
          </p:cNvSpPr>
          <p:nvPr>
            <p:ph type="title"/>
          </p:nvPr>
        </p:nvSpPr>
        <p:spPr/>
        <p:txBody>
          <a:bodyPr/>
          <a:lstStyle/>
          <a:p>
            <a:r>
              <a:rPr lang="en-US" dirty="0" smtClean="0"/>
              <a:t>Student Reflections</a:t>
            </a:r>
            <a:endParaRPr lang="en-US" dirty="0"/>
          </a:p>
        </p:txBody>
      </p:sp>
    </p:spTree>
    <p:extLst>
      <p:ext uri="{BB962C8B-B14F-4D97-AF65-F5344CB8AC3E}">
        <p14:creationId xmlns:p14="http://schemas.microsoft.com/office/powerpoint/2010/main" val="4236661856"/>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F973078-16E5-6148-B3F9-212A2C96CACB}"/>
              </a:ext>
            </a:extLst>
          </p:cNvPr>
          <p:cNvSpPr>
            <a:spLocks noGrp="1"/>
          </p:cNvSpPr>
          <p:nvPr>
            <p:ph idx="1"/>
          </p:nvPr>
        </p:nvSpPr>
        <p:spPr>
          <a:xfrm>
            <a:off x="838200" y="1336431"/>
            <a:ext cx="10515600" cy="3736732"/>
          </a:xfrm>
        </p:spPr>
        <p:txBody>
          <a:bodyPr>
            <a:noAutofit/>
          </a:bodyPr>
          <a:lstStyle/>
          <a:p>
            <a:pPr marL="0" indent="0">
              <a:lnSpc>
                <a:spcPct val="100000"/>
              </a:lnSpc>
              <a:spcBef>
                <a:spcPts val="0"/>
              </a:spcBef>
              <a:buNone/>
            </a:pPr>
            <a:endParaRPr lang="en-US" sz="3200" u="sng" dirty="0" smtClean="0"/>
          </a:p>
          <a:p>
            <a:pPr marL="0" indent="0">
              <a:lnSpc>
                <a:spcPct val="100000"/>
              </a:lnSpc>
              <a:spcBef>
                <a:spcPts val="0"/>
              </a:spcBef>
              <a:buNone/>
            </a:pPr>
            <a:r>
              <a:rPr lang="en-US" sz="3200" dirty="0" smtClean="0"/>
              <a:t>Rachel </a:t>
            </a:r>
            <a:r>
              <a:rPr lang="en-US" sz="3200" dirty="0"/>
              <a:t>Woodruff, Ph.D. Assistant Professor of Biology, Brandeis University </a:t>
            </a:r>
            <a:endParaRPr lang="en-US" sz="3200" dirty="0" smtClean="0"/>
          </a:p>
          <a:p>
            <a:pPr marL="0" indent="0">
              <a:lnSpc>
                <a:spcPct val="100000"/>
              </a:lnSpc>
              <a:spcBef>
                <a:spcPts val="0"/>
              </a:spcBef>
              <a:buNone/>
            </a:pPr>
            <a:endParaRPr lang="en-US" sz="3200" u="sng" dirty="0" smtClean="0"/>
          </a:p>
          <a:p>
            <a:pPr marL="0" indent="0">
              <a:lnSpc>
                <a:spcPct val="100000"/>
              </a:lnSpc>
              <a:spcBef>
                <a:spcPts val="0"/>
              </a:spcBef>
              <a:buNone/>
            </a:pPr>
            <a:r>
              <a:rPr lang="en-US" sz="3200" dirty="0" smtClean="0"/>
              <a:t>Topic</a:t>
            </a:r>
            <a:r>
              <a:rPr lang="en-US" sz="3200" dirty="0"/>
              <a:t>: Molecular Biology</a:t>
            </a:r>
          </a:p>
          <a:p>
            <a:pPr marL="0" indent="0">
              <a:lnSpc>
                <a:spcPct val="100000"/>
              </a:lnSpc>
              <a:spcBef>
                <a:spcPts val="0"/>
              </a:spcBef>
              <a:buNone/>
            </a:pPr>
            <a:endParaRPr lang="en-US" sz="3200" u="sng" dirty="0" smtClean="0"/>
          </a:p>
          <a:p>
            <a:pPr marL="0" indent="0">
              <a:lnSpc>
                <a:spcPct val="100000"/>
              </a:lnSpc>
              <a:spcBef>
                <a:spcPts val="0"/>
              </a:spcBef>
              <a:buNone/>
            </a:pPr>
            <a:r>
              <a:rPr lang="en-US" sz="3200" dirty="0" smtClean="0"/>
              <a:t>Purpose</a:t>
            </a:r>
            <a:r>
              <a:rPr lang="en-US" sz="3200" dirty="0"/>
              <a:t>: To build students’ research skills and prepare them to develop their own </a:t>
            </a:r>
            <a:r>
              <a:rPr lang="en-US" sz="3200" dirty="0" smtClean="0"/>
              <a:t>proposal </a:t>
            </a:r>
            <a:r>
              <a:rPr lang="en-US" sz="3200" dirty="0"/>
              <a:t>later in the </a:t>
            </a:r>
            <a:r>
              <a:rPr lang="en-US" sz="3200" dirty="0" smtClean="0"/>
              <a:t>semester</a:t>
            </a:r>
            <a:r>
              <a:rPr lang="en-US" sz="3200" dirty="0"/>
              <a:t/>
            </a:r>
            <a:br>
              <a:rPr lang="en-US" sz="3200" dirty="0"/>
            </a:br>
            <a:endParaRPr lang="en-US" sz="3200" dirty="0"/>
          </a:p>
        </p:txBody>
      </p:sp>
      <p:sp>
        <p:nvSpPr>
          <p:cNvPr id="4" name="Title 3"/>
          <p:cNvSpPr>
            <a:spLocks noGrp="1"/>
          </p:cNvSpPr>
          <p:nvPr>
            <p:ph type="title"/>
          </p:nvPr>
        </p:nvSpPr>
        <p:spPr/>
        <p:txBody>
          <a:bodyPr>
            <a:normAutofit/>
          </a:bodyPr>
          <a:lstStyle/>
          <a:p>
            <a:r>
              <a:rPr lang="en-US" dirty="0"/>
              <a:t>Classroom </a:t>
            </a:r>
            <a:r>
              <a:rPr lang="en-US" dirty="0" smtClean="0"/>
              <a:t>Example: College Biology</a:t>
            </a:r>
            <a:endParaRPr lang="en-US" dirty="0"/>
          </a:p>
        </p:txBody>
      </p:sp>
    </p:spTree>
    <p:extLst>
      <p:ext uri="{BB962C8B-B14F-4D97-AF65-F5344CB8AC3E}">
        <p14:creationId xmlns:p14="http://schemas.microsoft.com/office/powerpoint/2010/main" val="1231134281"/>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6C63890-F544-A143-9722-67A0DE4E29FE}"/>
              </a:ext>
            </a:extLst>
          </p:cNvPr>
          <p:cNvSpPr>
            <a:spLocks noGrp="1"/>
          </p:cNvSpPr>
          <p:nvPr>
            <p:ph idx="1"/>
          </p:nvPr>
        </p:nvSpPr>
        <p:spPr>
          <a:xfrm>
            <a:off x="703384" y="1822450"/>
            <a:ext cx="10785231" cy="4351338"/>
          </a:xfrm>
        </p:spPr>
        <p:txBody>
          <a:bodyPr>
            <a:normAutofit/>
          </a:bodyPr>
          <a:lstStyle/>
          <a:p>
            <a:pPr marL="0" indent="0">
              <a:buNone/>
            </a:pPr>
            <a:endParaRPr lang="en-US" sz="3200" dirty="0" smtClean="0"/>
          </a:p>
          <a:p>
            <a:pPr marL="0" indent="0">
              <a:buNone/>
            </a:pPr>
            <a:endParaRPr lang="en-US" sz="3200" dirty="0"/>
          </a:p>
          <a:p>
            <a:pPr marL="0" indent="0">
              <a:buNone/>
            </a:pPr>
            <a:r>
              <a:rPr lang="en-US" sz="3200" dirty="0" smtClean="0"/>
              <a:t>Students </a:t>
            </a:r>
            <a:r>
              <a:rPr lang="en-US" sz="3200" dirty="0"/>
              <a:t>were assigned a complex molecular biology </a:t>
            </a:r>
            <a:r>
              <a:rPr lang="en-US" sz="3200" dirty="0" smtClean="0"/>
              <a:t>article</a:t>
            </a:r>
            <a:endParaRPr lang="en-US" sz="3200" dirty="0"/>
          </a:p>
          <a:p>
            <a:pPr marL="0" indent="0" algn="ctr">
              <a:buNone/>
            </a:pPr>
            <a:endParaRPr lang="en-US" sz="3200" i="1" dirty="0"/>
          </a:p>
          <a:p>
            <a:pPr marL="0" indent="0">
              <a:buNone/>
            </a:pPr>
            <a:r>
              <a:rPr lang="en-US" sz="3200" i="1" dirty="0" smtClean="0"/>
              <a:t>Ask </a:t>
            </a:r>
            <a:r>
              <a:rPr lang="en-US" sz="3200" i="1" dirty="0"/>
              <a:t>as many questions as you can about the reading</a:t>
            </a:r>
            <a:endParaRPr lang="en-US" sz="3200" dirty="0"/>
          </a:p>
          <a:p>
            <a:pPr marL="0" indent="0" algn="ctr">
              <a:buNone/>
            </a:pPr>
            <a:r>
              <a:rPr lang="en-US" sz="3200" dirty="0"/>
              <a:t/>
            </a:r>
            <a:br>
              <a:rPr lang="en-US" sz="3200" dirty="0"/>
            </a:br>
            <a:endParaRPr lang="en-US" sz="3200" dirty="0"/>
          </a:p>
        </p:txBody>
      </p:sp>
      <p:sp>
        <p:nvSpPr>
          <p:cNvPr id="4" name="Title 3"/>
          <p:cNvSpPr>
            <a:spLocks noGrp="1"/>
          </p:cNvSpPr>
          <p:nvPr>
            <p:ph type="title"/>
          </p:nvPr>
        </p:nvSpPr>
        <p:spPr/>
        <p:txBody>
          <a:bodyPr>
            <a:normAutofit/>
          </a:bodyPr>
          <a:lstStyle/>
          <a:p>
            <a:r>
              <a:rPr lang="en-US" dirty="0"/>
              <a:t>Question </a:t>
            </a:r>
            <a:r>
              <a:rPr lang="en-US" dirty="0" smtClean="0"/>
              <a:t>Focus</a:t>
            </a:r>
            <a:endParaRPr lang="en-US" dirty="0"/>
          </a:p>
        </p:txBody>
      </p:sp>
    </p:spTree>
    <p:extLst>
      <p:ext uri="{BB962C8B-B14F-4D97-AF65-F5344CB8AC3E}">
        <p14:creationId xmlns:p14="http://schemas.microsoft.com/office/powerpoint/2010/main" val="437668955"/>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1467FE-A3C9-634D-AD14-D097BD5C73C9}"/>
              </a:ext>
            </a:extLst>
          </p:cNvPr>
          <p:cNvSpPr>
            <a:spLocks noGrp="1"/>
          </p:cNvSpPr>
          <p:nvPr>
            <p:ph type="title"/>
          </p:nvPr>
        </p:nvSpPr>
        <p:spPr/>
        <p:txBody>
          <a:bodyPr>
            <a:normAutofit/>
          </a:bodyPr>
          <a:lstStyle/>
          <a:p>
            <a:r>
              <a:rPr lang="en-US" dirty="0"/>
              <a:t>Next </a:t>
            </a:r>
            <a:r>
              <a:rPr lang="en-US" dirty="0" smtClean="0"/>
              <a:t>Steps</a:t>
            </a:r>
            <a:endParaRPr lang="en-US" dirty="0"/>
          </a:p>
        </p:txBody>
      </p:sp>
      <p:sp>
        <p:nvSpPr>
          <p:cNvPr id="3" name="Content Placeholder 2">
            <a:extLst>
              <a:ext uri="{FF2B5EF4-FFF2-40B4-BE49-F238E27FC236}">
                <a16:creationId xmlns:a16="http://schemas.microsoft.com/office/drawing/2014/main" id="{9AB884BF-5A28-9D4C-A88B-08AB33D537A4}"/>
              </a:ext>
            </a:extLst>
          </p:cNvPr>
          <p:cNvSpPr>
            <a:spLocks noGrp="1"/>
          </p:cNvSpPr>
          <p:nvPr>
            <p:ph idx="1"/>
          </p:nvPr>
        </p:nvSpPr>
        <p:spPr>
          <a:xfrm>
            <a:off x="838200" y="2124564"/>
            <a:ext cx="10515600" cy="4351338"/>
          </a:xfrm>
        </p:spPr>
        <p:txBody>
          <a:bodyPr>
            <a:normAutofit/>
          </a:bodyPr>
          <a:lstStyle/>
          <a:p>
            <a:pPr fontAlgn="base">
              <a:buFont typeface="Arial" panose="020B0604020202020204" pitchFamily="34" charset="0"/>
              <a:buChar char="•"/>
            </a:pPr>
            <a:r>
              <a:rPr lang="en-US" sz="3200" dirty="0"/>
              <a:t>Students generate questions about a complex article on their own</a:t>
            </a:r>
          </a:p>
          <a:p>
            <a:pPr fontAlgn="base">
              <a:buFont typeface="Arial" panose="020B0604020202020204" pitchFamily="34" charset="0"/>
              <a:buChar char="•"/>
            </a:pPr>
            <a:r>
              <a:rPr lang="en-US" sz="3200" dirty="0"/>
              <a:t>Students discuss the key attributes of a good biological research question and compare to other types of questions</a:t>
            </a:r>
          </a:p>
          <a:p>
            <a:pPr fontAlgn="base">
              <a:buFont typeface="Arial" panose="020B0604020202020204" pitchFamily="34" charset="0"/>
              <a:buChar char="•"/>
            </a:pPr>
            <a:r>
              <a:rPr lang="en-US" sz="3200" dirty="0"/>
              <a:t>Students form groups and improve their </a:t>
            </a:r>
            <a:r>
              <a:rPr lang="en-US" sz="3200" dirty="0" smtClean="0"/>
              <a:t>questions </a:t>
            </a:r>
            <a:r>
              <a:rPr lang="en-US" sz="3200" dirty="0"/>
              <a:t>based on these attributes</a:t>
            </a:r>
          </a:p>
          <a:p>
            <a:endParaRPr lang="en-US" sz="3200" dirty="0"/>
          </a:p>
        </p:txBody>
      </p:sp>
    </p:spTree>
    <p:extLst>
      <p:ext uri="{BB962C8B-B14F-4D97-AF65-F5344CB8AC3E}">
        <p14:creationId xmlns:p14="http://schemas.microsoft.com/office/powerpoint/2010/main" val="3625343525"/>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t>Classroom </a:t>
            </a:r>
            <a:r>
              <a:rPr lang="en-US" sz="4000" dirty="0" smtClean="0"/>
              <a:t>Example:</a:t>
            </a:r>
            <a:r>
              <a:rPr lang="en-US" sz="4000" dirty="0"/>
              <a:t> </a:t>
            </a:r>
            <a:r>
              <a:rPr lang="en-US" sz="4000" dirty="0" smtClean="0"/>
              <a:t>College </a:t>
            </a:r>
            <a:r>
              <a:rPr lang="en-US" sz="4000" dirty="0"/>
              <a:t>Biology </a:t>
            </a:r>
          </a:p>
        </p:txBody>
      </p:sp>
      <p:sp>
        <p:nvSpPr>
          <p:cNvPr id="3" name="Content Placeholder 2"/>
          <p:cNvSpPr>
            <a:spLocks noGrp="1"/>
          </p:cNvSpPr>
          <p:nvPr>
            <p:ph idx="1"/>
          </p:nvPr>
        </p:nvSpPr>
        <p:spPr>
          <a:xfrm>
            <a:off x="838201" y="2092569"/>
            <a:ext cx="10611678" cy="4043187"/>
          </a:xfrm>
        </p:spPr>
        <p:txBody>
          <a:bodyPr>
            <a:noAutofit/>
          </a:bodyPr>
          <a:lstStyle/>
          <a:p>
            <a:pPr marL="0" indent="0">
              <a:lnSpc>
                <a:spcPct val="100000"/>
              </a:lnSpc>
              <a:spcBef>
                <a:spcPts val="0"/>
              </a:spcBef>
              <a:buNone/>
            </a:pPr>
            <a:r>
              <a:rPr lang="en-US" sz="3200" dirty="0" smtClean="0">
                <a:solidFill>
                  <a:schemeClr val="tx1"/>
                </a:solidFill>
                <a:ea typeface="Rockwell" charset="0"/>
                <a:cs typeface="Rockwell" charset="0"/>
              </a:rPr>
              <a:t>Emily </a:t>
            </a:r>
            <a:r>
              <a:rPr lang="en-US" sz="3200" dirty="0">
                <a:solidFill>
                  <a:schemeClr val="tx1"/>
                </a:solidFill>
                <a:ea typeface="Rockwell" charset="0"/>
                <a:cs typeface="Rockwell" charset="0"/>
              </a:rPr>
              <a:t>Westover, Ph.D., </a:t>
            </a:r>
            <a:r>
              <a:rPr lang="en-US" sz="3200" dirty="0" smtClean="0">
                <a:solidFill>
                  <a:schemeClr val="tx1"/>
                </a:solidFill>
                <a:ea typeface="Rockwell" charset="0"/>
                <a:cs typeface="Rockwell" charset="0"/>
              </a:rPr>
              <a:t>Brandeis </a:t>
            </a:r>
            <a:r>
              <a:rPr lang="en-US" sz="3200" dirty="0">
                <a:solidFill>
                  <a:schemeClr val="tx1"/>
                </a:solidFill>
                <a:ea typeface="Rockwell" charset="0"/>
                <a:cs typeface="Rockwell" charset="0"/>
              </a:rPr>
              <a:t>University </a:t>
            </a:r>
            <a:endParaRPr lang="en-US" sz="3200" u="sng" dirty="0">
              <a:solidFill>
                <a:schemeClr val="tx1"/>
              </a:solidFill>
              <a:ea typeface="Rockwell" charset="0"/>
              <a:cs typeface="Rockwell" charset="0"/>
            </a:endParaRPr>
          </a:p>
          <a:p>
            <a:pPr marL="0" indent="0">
              <a:lnSpc>
                <a:spcPct val="100000"/>
              </a:lnSpc>
              <a:spcBef>
                <a:spcPts val="0"/>
              </a:spcBef>
              <a:buNone/>
            </a:pPr>
            <a:endParaRPr lang="en-US" sz="3200" u="sng" dirty="0" smtClean="0">
              <a:solidFill>
                <a:schemeClr val="tx1"/>
              </a:solidFill>
              <a:ea typeface="Rockwell" charset="0"/>
              <a:cs typeface="Rockwell" charset="0"/>
            </a:endParaRPr>
          </a:p>
          <a:p>
            <a:pPr marL="0" indent="0">
              <a:lnSpc>
                <a:spcPct val="100000"/>
              </a:lnSpc>
              <a:spcBef>
                <a:spcPts val="0"/>
              </a:spcBef>
              <a:buNone/>
            </a:pPr>
            <a:r>
              <a:rPr lang="en-US" sz="3200" dirty="0" smtClean="0">
                <a:solidFill>
                  <a:schemeClr val="tx1"/>
                </a:solidFill>
                <a:ea typeface="Rockwell" charset="0"/>
                <a:cs typeface="Rockwell" charset="0"/>
              </a:rPr>
              <a:t>Topic: Post-Exam Review</a:t>
            </a:r>
          </a:p>
          <a:p>
            <a:pPr marL="0" indent="0">
              <a:lnSpc>
                <a:spcPct val="100000"/>
              </a:lnSpc>
              <a:spcBef>
                <a:spcPts val="0"/>
              </a:spcBef>
              <a:buNone/>
            </a:pPr>
            <a:endParaRPr lang="en-US" sz="3200" u="sng" dirty="0" smtClean="0">
              <a:solidFill>
                <a:schemeClr val="tx1"/>
              </a:solidFill>
              <a:ea typeface="Rockwell" charset="0"/>
              <a:cs typeface="Rockwell" charset="0"/>
            </a:endParaRPr>
          </a:p>
          <a:p>
            <a:pPr marL="0" indent="0">
              <a:lnSpc>
                <a:spcPct val="100000"/>
              </a:lnSpc>
              <a:spcBef>
                <a:spcPts val="0"/>
              </a:spcBef>
              <a:buNone/>
            </a:pPr>
            <a:r>
              <a:rPr lang="en-US" sz="3200" dirty="0" smtClean="0">
                <a:solidFill>
                  <a:schemeClr val="tx1"/>
                </a:solidFill>
                <a:ea typeface="Rockwell" charset="0"/>
                <a:cs typeface="Rockwell" charset="0"/>
              </a:rPr>
              <a:t>Purpose: To assess what students did not understand about the content. They performed poorly on a particular question on an exam.</a:t>
            </a:r>
            <a:endParaRPr lang="en-US" sz="3600" dirty="0"/>
          </a:p>
        </p:txBody>
      </p:sp>
    </p:spTree>
    <p:extLst>
      <p:ext uri="{BB962C8B-B14F-4D97-AF65-F5344CB8AC3E}">
        <p14:creationId xmlns:p14="http://schemas.microsoft.com/office/powerpoint/2010/main" val="3449308745"/>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36108" y="2838452"/>
            <a:ext cx="10075084" cy="1362074"/>
          </a:xfrm>
        </p:spPr>
        <p:txBody>
          <a:bodyPr>
            <a:normAutofit/>
          </a:bodyPr>
          <a:lstStyle/>
          <a:p>
            <a:pPr marL="0" indent="0">
              <a:buNone/>
            </a:pPr>
            <a:r>
              <a:rPr lang="en-US" sz="4000" dirty="0" smtClean="0">
                <a:solidFill>
                  <a:schemeClr val="tx1"/>
                </a:solidFill>
              </a:rPr>
              <a:t>Ask </a:t>
            </a:r>
            <a:r>
              <a:rPr lang="en-US" sz="4000" dirty="0">
                <a:solidFill>
                  <a:schemeClr val="tx1"/>
                </a:solidFill>
              </a:rPr>
              <a:t>as many questions as you can about </a:t>
            </a:r>
            <a:r>
              <a:rPr lang="en-US" sz="4000" dirty="0" smtClean="0">
                <a:solidFill>
                  <a:schemeClr val="tx1"/>
                </a:solidFill>
              </a:rPr>
              <a:t>[the exam question]</a:t>
            </a:r>
            <a:endParaRPr lang="en-US" sz="4000" dirty="0">
              <a:solidFill>
                <a:schemeClr val="tx1"/>
              </a:solidFill>
            </a:endParaRPr>
          </a:p>
        </p:txBody>
      </p:sp>
      <p:sp>
        <p:nvSpPr>
          <p:cNvPr id="4" name="Title 3"/>
          <p:cNvSpPr>
            <a:spLocks noGrp="1"/>
          </p:cNvSpPr>
          <p:nvPr>
            <p:ph type="title"/>
          </p:nvPr>
        </p:nvSpPr>
        <p:spPr/>
        <p:txBody>
          <a:bodyPr/>
          <a:lstStyle/>
          <a:p>
            <a:r>
              <a:rPr lang="en-US" dirty="0" smtClean="0"/>
              <a:t>Question Focus</a:t>
            </a:r>
            <a:endParaRPr lang="en-US" dirty="0"/>
          </a:p>
        </p:txBody>
      </p:sp>
    </p:spTree>
    <p:extLst>
      <p:ext uri="{BB962C8B-B14F-4D97-AF65-F5344CB8AC3E}">
        <p14:creationId xmlns:p14="http://schemas.microsoft.com/office/powerpoint/2010/main" val="3420550872"/>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Educator Reflections</a:t>
            </a:r>
            <a:endParaRPr lang="en-US" dirty="0"/>
          </a:p>
        </p:txBody>
      </p:sp>
      <p:sp>
        <p:nvSpPr>
          <p:cNvPr id="3" name="Content Placeholder 2"/>
          <p:cNvSpPr>
            <a:spLocks noGrp="1"/>
          </p:cNvSpPr>
          <p:nvPr>
            <p:ph idx="1"/>
          </p:nvPr>
        </p:nvSpPr>
        <p:spPr>
          <a:xfrm>
            <a:off x="664633" y="2286001"/>
            <a:ext cx="10612967" cy="4144963"/>
          </a:xfrm>
        </p:spPr>
        <p:txBody>
          <a:bodyPr>
            <a:normAutofit/>
          </a:bodyPr>
          <a:lstStyle/>
          <a:p>
            <a:r>
              <a:rPr lang="en-US" sz="3200" dirty="0">
                <a:solidFill>
                  <a:schemeClr val="tx1"/>
                </a:solidFill>
              </a:rPr>
              <a:t>Students were thinking more deeply about the exam question</a:t>
            </a:r>
          </a:p>
          <a:p>
            <a:r>
              <a:rPr lang="en-US" sz="3200" dirty="0">
                <a:solidFill>
                  <a:schemeClr val="tx1"/>
                </a:solidFill>
              </a:rPr>
              <a:t>Professor Westover was able to gather insight into why they may have had difficulty with the exam question </a:t>
            </a:r>
          </a:p>
        </p:txBody>
      </p:sp>
    </p:spTree>
    <p:extLst>
      <p:ext uri="{BB962C8B-B14F-4D97-AF65-F5344CB8AC3E}">
        <p14:creationId xmlns:p14="http://schemas.microsoft.com/office/powerpoint/2010/main" val="3151772121"/>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sp>
        <p:nvSpPr>
          <p:cNvPr id="6" name="Title 1"/>
          <p:cNvSpPr>
            <a:spLocks noGrp="1"/>
          </p:cNvSpPr>
          <p:nvPr>
            <p:ph type="title"/>
          </p:nvPr>
        </p:nvSpPr>
        <p:spPr>
          <a:xfrm>
            <a:off x="838200" y="365125"/>
            <a:ext cx="11277600" cy="1325563"/>
          </a:xfrm>
        </p:spPr>
        <p:txBody>
          <a:bodyPr>
            <a:normAutofit/>
          </a:bodyPr>
          <a:lstStyle/>
          <a:p>
            <a:r>
              <a:rPr lang="en-US" sz="4200" dirty="0" smtClean="0"/>
              <a:t>Classroom Example: College English</a:t>
            </a:r>
            <a:endParaRPr lang="en-US" sz="4200" dirty="0"/>
          </a:p>
        </p:txBody>
      </p:sp>
      <p:sp>
        <p:nvSpPr>
          <p:cNvPr id="7" name="Content Placeholder 2"/>
          <p:cNvSpPr txBox="1">
            <a:spLocks/>
          </p:cNvSpPr>
          <p:nvPr/>
        </p:nvSpPr>
        <p:spPr>
          <a:xfrm>
            <a:off x="838200" y="1981201"/>
            <a:ext cx="10442331" cy="41449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DIN Next Rounded LT Pro" panose="020F0503020203050203" pitchFamily="34" charset="0"/>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DIN Next Rounded LT Pro" panose="020F0503020203050203" pitchFamily="34" charset="0"/>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DIN Next Rounded LT Pro" panose="020F0503020203050203" pitchFamily="34" charset="0"/>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DIN Next Rounded LT Pro" panose="020F0503020203050203" pitchFamily="34" charset="0"/>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DIN Next Rounded LT Pro" panose="020F0503020203050203" pitchFamily="34"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Arial"/>
              <a:buNone/>
            </a:pPr>
            <a:r>
              <a:rPr lang="en-US" altLang="en-US" sz="3000" dirty="0" smtClean="0"/>
              <a:t>Tina </a:t>
            </a:r>
            <a:r>
              <a:rPr lang="en-US" altLang="en-US" sz="3000" dirty="0" err="1" smtClean="0"/>
              <a:t>Romanelli</a:t>
            </a:r>
            <a:r>
              <a:rPr lang="en-US" altLang="en-US" sz="3000" dirty="0" smtClean="0"/>
              <a:t>, PhD, Raleigh North Carolina</a:t>
            </a:r>
          </a:p>
          <a:p>
            <a:pPr marL="0" indent="0">
              <a:buFont typeface="Arial"/>
              <a:buNone/>
            </a:pPr>
            <a:r>
              <a:rPr lang="en-US" altLang="en-US" sz="3000" dirty="0" smtClean="0"/>
              <a:t>Purpose: To foster a more democratic classroom environment</a:t>
            </a:r>
            <a:endParaRPr lang="en-US" altLang="en-US" sz="3000" dirty="0"/>
          </a:p>
        </p:txBody>
      </p:sp>
    </p:spTree>
    <p:extLst>
      <p:ext uri="{BB962C8B-B14F-4D97-AF65-F5344CB8AC3E}">
        <p14:creationId xmlns:p14="http://schemas.microsoft.com/office/powerpoint/2010/main" val="1375637281"/>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t>Classroom </a:t>
            </a:r>
            <a:r>
              <a:rPr lang="en-US" sz="4000" dirty="0" smtClean="0"/>
              <a:t>Example:</a:t>
            </a:r>
            <a:r>
              <a:rPr lang="en-US" sz="4000" dirty="0"/>
              <a:t> </a:t>
            </a:r>
            <a:r>
              <a:rPr lang="en-US" sz="4000" dirty="0" smtClean="0"/>
              <a:t>Business Marketing</a:t>
            </a:r>
            <a:endParaRPr lang="en-US" sz="4000" dirty="0"/>
          </a:p>
        </p:txBody>
      </p:sp>
      <p:sp>
        <p:nvSpPr>
          <p:cNvPr id="3" name="Content Placeholder 2"/>
          <p:cNvSpPr>
            <a:spLocks noGrp="1"/>
          </p:cNvSpPr>
          <p:nvPr>
            <p:ph idx="1"/>
          </p:nvPr>
        </p:nvSpPr>
        <p:spPr>
          <a:xfrm>
            <a:off x="838201" y="2092569"/>
            <a:ext cx="10611678" cy="4043187"/>
          </a:xfrm>
        </p:spPr>
        <p:txBody>
          <a:bodyPr>
            <a:noAutofit/>
          </a:bodyPr>
          <a:lstStyle/>
          <a:p>
            <a:pPr marL="0" indent="0">
              <a:lnSpc>
                <a:spcPct val="100000"/>
              </a:lnSpc>
              <a:spcBef>
                <a:spcPts val="0"/>
              </a:spcBef>
              <a:buNone/>
            </a:pPr>
            <a:r>
              <a:rPr lang="en-US" sz="3200" dirty="0" smtClean="0">
                <a:solidFill>
                  <a:schemeClr val="tx1"/>
                </a:solidFill>
                <a:ea typeface="Rockwell" charset="0"/>
                <a:cs typeface="Rockwell" charset="0"/>
              </a:rPr>
              <a:t>Kelly La Venture, </a:t>
            </a:r>
            <a:r>
              <a:rPr lang="en-US" sz="3200" dirty="0" err="1" smtClean="0">
                <a:solidFill>
                  <a:schemeClr val="tx1"/>
                </a:solidFill>
                <a:ea typeface="Rockwell" charset="0"/>
                <a:cs typeface="Rockwell" charset="0"/>
              </a:rPr>
              <a:t>Ed.D</a:t>
            </a:r>
            <a:r>
              <a:rPr lang="en-US" sz="3200" dirty="0">
                <a:solidFill>
                  <a:schemeClr val="tx1"/>
                </a:solidFill>
                <a:ea typeface="Rockwell" charset="0"/>
                <a:cs typeface="Rockwell" charset="0"/>
              </a:rPr>
              <a:t>., </a:t>
            </a:r>
            <a:r>
              <a:rPr lang="en-US" sz="3200" dirty="0" smtClean="0">
                <a:solidFill>
                  <a:schemeClr val="tx1"/>
                </a:solidFill>
                <a:ea typeface="Rockwell" charset="0"/>
                <a:cs typeface="Rockwell" charset="0"/>
              </a:rPr>
              <a:t>Bemidji State University</a:t>
            </a:r>
            <a:endParaRPr lang="en-US" sz="3200" u="sng" dirty="0">
              <a:solidFill>
                <a:schemeClr val="tx1"/>
              </a:solidFill>
              <a:ea typeface="Rockwell" charset="0"/>
              <a:cs typeface="Rockwell" charset="0"/>
            </a:endParaRPr>
          </a:p>
          <a:p>
            <a:pPr marL="0" indent="0">
              <a:lnSpc>
                <a:spcPct val="100000"/>
              </a:lnSpc>
              <a:spcBef>
                <a:spcPts val="0"/>
              </a:spcBef>
              <a:buNone/>
            </a:pPr>
            <a:endParaRPr lang="en-US" sz="3200" u="sng" dirty="0" smtClean="0">
              <a:solidFill>
                <a:schemeClr val="tx1"/>
              </a:solidFill>
              <a:ea typeface="Rockwell" charset="0"/>
              <a:cs typeface="Rockwell" charset="0"/>
            </a:endParaRPr>
          </a:p>
          <a:p>
            <a:pPr marL="0" indent="0">
              <a:lnSpc>
                <a:spcPct val="100000"/>
              </a:lnSpc>
              <a:spcBef>
                <a:spcPts val="0"/>
              </a:spcBef>
              <a:buNone/>
            </a:pPr>
            <a:r>
              <a:rPr lang="en-US" sz="3200" dirty="0" smtClean="0">
                <a:solidFill>
                  <a:schemeClr val="tx1"/>
                </a:solidFill>
                <a:ea typeface="Rockwell" charset="0"/>
                <a:cs typeface="Rockwell" charset="0"/>
              </a:rPr>
              <a:t>Topic: Marketing Analytics</a:t>
            </a:r>
          </a:p>
          <a:p>
            <a:pPr marL="0" indent="0">
              <a:lnSpc>
                <a:spcPct val="100000"/>
              </a:lnSpc>
              <a:spcBef>
                <a:spcPts val="0"/>
              </a:spcBef>
              <a:buNone/>
            </a:pPr>
            <a:endParaRPr lang="en-US" sz="3200" u="sng" dirty="0" smtClean="0">
              <a:solidFill>
                <a:schemeClr val="tx1"/>
              </a:solidFill>
              <a:ea typeface="Rockwell" charset="0"/>
              <a:cs typeface="Rockwell" charset="0"/>
            </a:endParaRPr>
          </a:p>
          <a:p>
            <a:pPr marL="0" indent="0">
              <a:buNone/>
            </a:pPr>
            <a:r>
              <a:rPr lang="en-US" sz="3200" dirty="0" smtClean="0">
                <a:solidFill>
                  <a:schemeClr val="tx1"/>
                </a:solidFill>
                <a:ea typeface="Rockwell" charset="0"/>
                <a:cs typeface="Rockwell" charset="0"/>
              </a:rPr>
              <a:t>Purpose: </a:t>
            </a:r>
            <a:r>
              <a:rPr lang="en-US" sz="3200" dirty="0">
                <a:latin typeface="DIN Next Rounded LT Pro" panose="020F0503020203050203"/>
              </a:rPr>
              <a:t>To prepare for a guest speaker on a topic students identified as </a:t>
            </a:r>
            <a:r>
              <a:rPr lang="en-US" sz="3200" dirty="0" smtClean="0">
                <a:latin typeface="DIN Next Rounded LT Pro" panose="020F0503020203050203"/>
              </a:rPr>
              <a:t>important </a:t>
            </a:r>
            <a:r>
              <a:rPr lang="en-US" sz="3200" dirty="0">
                <a:latin typeface="DIN Next Rounded LT Pro" panose="020F0503020203050203"/>
              </a:rPr>
              <a:t>for their learning </a:t>
            </a:r>
            <a:r>
              <a:rPr lang="en-US" sz="3200" dirty="0" smtClean="0">
                <a:latin typeface="DIN Next Rounded LT Pro" panose="020F0503020203050203"/>
              </a:rPr>
              <a:t>and career interests</a:t>
            </a:r>
            <a:endParaRPr lang="en-US" sz="3200" dirty="0">
              <a:solidFill>
                <a:schemeClr val="dk1"/>
              </a:solidFill>
              <a:latin typeface="DIN Next Rounded LT Pro" panose="020F0503020203050203"/>
              <a:ea typeface="Rokkitt"/>
              <a:cs typeface="Rokkitt"/>
              <a:sym typeface="Rokkitt"/>
            </a:endParaRPr>
          </a:p>
        </p:txBody>
      </p:sp>
    </p:spTree>
    <p:extLst>
      <p:ext uri="{BB962C8B-B14F-4D97-AF65-F5344CB8AC3E}">
        <p14:creationId xmlns:p14="http://schemas.microsoft.com/office/powerpoint/2010/main" val="243048014"/>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36108" y="2838452"/>
            <a:ext cx="10075084" cy="1362074"/>
          </a:xfrm>
        </p:spPr>
        <p:txBody>
          <a:bodyPr>
            <a:normAutofit/>
          </a:bodyPr>
          <a:lstStyle/>
          <a:p>
            <a:pPr marL="0" indent="0">
              <a:buNone/>
            </a:pPr>
            <a:r>
              <a:rPr lang="en-US" sz="4000" dirty="0" smtClean="0">
                <a:solidFill>
                  <a:schemeClr val="tx1"/>
                </a:solidFill>
              </a:rPr>
              <a:t>Marketing Analytics</a:t>
            </a:r>
            <a:endParaRPr lang="en-US" sz="4000" dirty="0">
              <a:solidFill>
                <a:schemeClr val="tx1"/>
              </a:solidFill>
            </a:endParaRPr>
          </a:p>
        </p:txBody>
      </p:sp>
      <p:sp>
        <p:nvSpPr>
          <p:cNvPr id="4" name="Title 3"/>
          <p:cNvSpPr>
            <a:spLocks noGrp="1"/>
          </p:cNvSpPr>
          <p:nvPr>
            <p:ph type="title"/>
          </p:nvPr>
        </p:nvSpPr>
        <p:spPr/>
        <p:txBody>
          <a:bodyPr/>
          <a:lstStyle/>
          <a:p>
            <a:r>
              <a:rPr lang="en-US" dirty="0" smtClean="0"/>
              <a:t>Question Focus</a:t>
            </a:r>
            <a:endParaRPr lang="en-US" dirty="0"/>
          </a:p>
        </p:txBody>
      </p:sp>
    </p:spTree>
    <p:extLst>
      <p:ext uri="{BB962C8B-B14F-4D97-AF65-F5344CB8AC3E}">
        <p14:creationId xmlns:p14="http://schemas.microsoft.com/office/powerpoint/2010/main" val="36439990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890346"/>
            <a:ext cx="10829192" cy="3750909"/>
          </a:xfrm>
        </p:spPr>
        <p:txBody>
          <a:bodyPr>
            <a:noAutofit/>
          </a:bodyPr>
          <a:lstStyle/>
          <a:p>
            <a:pPr fontAlgn="base">
              <a:buFont typeface="Arial" panose="020B0604020202020204" pitchFamily="34" charset="0"/>
              <a:buChar char="•"/>
            </a:pPr>
            <a:r>
              <a:rPr lang="en-US" sz="3200" b="1" dirty="0" smtClean="0">
                <a:solidFill>
                  <a:schemeClr val="tx1">
                    <a:lumMod val="95000"/>
                    <a:lumOff val="5000"/>
                  </a:schemeClr>
                </a:solidFill>
              </a:rPr>
              <a:t>Questions &amp; learning</a:t>
            </a:r>
            <a:endParaRPr lang="en-US" sz="3200" b="1" dirty="0">
              <a:solidFill>
                <a:schemeClr val="tx1">
                  <a:lumMod val="95000"/>
                  <a:lumOff val="5000"/>
                </a:schemeClr>
              </a:solidFill>
            </a:endParaRPr>
          </a:p>
          <a:p>
            <a:pPr fontAlgn="base">
              <a:buFont typeface="Arial" panose="020B0604020202020204" pitchFamily="34" charset="0"/>
              <a:buChar char="•"/>
            </a:pPr>
            <a:r>
              <a:rPr lang="en-US" sz="3200" dirty="0">
                <a:solidFill>
                  <a:schemeClr val="tx1">
                    <a:lumMod val="95000"/>
                    <a:lumOff val="5000"/>
                  </a:schemeClr>
                </a:solidFill>
              </a:rPr>
              <a:t>An experience in the Question Formulation </a:t>
            </a:r>
            <a:r>
              <a:rPr lang="en-US" sz="3200" dirty="0" smtClean="0">
                <a:solidFill>
                  <a:schemeClr val="tx1">
                    <a:lumMod val="95000"/>
                    <a:lumOff val="5000"/>
                  </a:schemeClr>
                </a:solidFill>
              </a:rPr>
              <a:t>Technique (QFT)</a:t>
            </a:r>
            <a:endParaRPr lang="en-US" sz="3200" dirty="0">
              <a:solidFill>
                <a:schemeClr val="tx1">
                  <a:lumMod val="95000"/>
                  <a:lumOff val="5000"/>
                </a:schemeClr>
              </a:solidFill>
            </a:endParaRPr>
          </a:p>
          <a:p>
            <a:pPr fontAlgn="base">
              <a:buFont typeface="Arial" panose="020B0604020202020204" pitchFamily="34" charset="0"/>
              <a:buChar char="•"/>
            </a:pPr>
            <a:r>
              <a:rPr lang="en-US" sz="3200" dirty="0" smtClean="0">
                <a:solidFill>
                  <a:schemeClr val="tx1">
                    <a:lumMod val="95000"/>
                    <a:lumOff val="5000"/>
                  </a:schemeClr>
                </a:solidFill>
              </a:rPr>
              <a:t>Unpacking the QFT</a:t>
            </a:r>
          </a:p>
          <a:p>
            <a:pPr fontAlgn="base">
              <a:buFont typeface="Arial" panose="020B0604020202020204" pitchFamily="34" charset="0"/>
              <a:buChar char="•"/>
            </a:pPr>
            <a:r>
              <a:rPr lang="en-US" sz="3200" dirty="0">
                <a:solidFill>
                  <a:schemeClr val="tx1">
                    <a:lumMod val="95000"/>
                    <a:lumOff val="5000"/>
                  </a:schemeClr>
                </a:solidFill>
              </a:rPr>
              <a:t>Examples of </a:t>
            </a:r>
            <a:r>
              <a:rPr lang="en-US" sz="3200" dirty="0" smtClean="0">
                <a:solidFill>
                  <a:schemeClr val="tx1">
                    <a:lumMod val="95000"/>
                    <a:lumOff val="5000"/>
                  </a:schemeClr>
                </a:solidFill>
              </a:rPr>
              <a:t>the QFT in the classroom</a:t>
            </a:r>
          </a:p>
          <a:p>
            <a:pPr fontAlgn="base">
              <a:buFont typeface="Arial" panose="020B0604020202020204" pitchFamily="34" charset="0"/>
              <a:buChar char="•"/>
            </a:pPr>
            <a:r>
              <a:rPr lang="en-US" sz="3200" dirty="0" smtClean="0">
                <a:solidFill>
                  <a:schemeClr val="tx1">
                    <a:lumMod val="95000"/>
                    <a:lumOff val="5000"/>
                  </a:schemeClr>
                </a:solidFill>
              </a:rPr>
              <a:t>Question formulation in the 21</a:t>
            </a:r>
            <a:r>
              <a:rPr lang="en-US" sz="3200" baseline="30000" dirty="0" smtClean="0">
                <a:solidFill>
                  <a:schemeClr val="tx1">
                    <a:lumMod val="95000"/>
                    <a:lumOff val="5000"/>
                  </a:schemeClr>
                </a:solidFill>
              </a:rPr>
              <a:t>st</a:t>
            </a:r>
            <a:r>
              <a:rPr lang="en-US" sz="3200" dirty="0" smtClean="0">
                <a:solidFill>
                  <a:schemeClr val="tx1">
                    <a:lumMod val="95000"/>
                    <a:lumOff val="5000"/>
                  </a:schemeClr>
                </a:solidFill>
              </a:rPr>
              <a:t> century</a:t>
            </a:r>
          </a:p>
          <a:p>
            <a:pPr fontAlgn="base">
              <a:buFont typeface="Arial" panose="020B0604020202020204" pitchFamily="34" charset="0"/>
              <a:buChar char="•"/>
            </a:pPr>
            <a:r>
              <a:rPr lang="en-US" sz="3200" dirty="0" smtClean="0">
                <a:solidFill>
                  <a:schemeClr val="tx1">
                    <a:lumMod val="95000"/>
                    <a:lumOff val="5000"/>
                  </a:schemeClr>
                </a:solidFill>
              </a:rPr>
              <a:t>Questions &amp; researching</a:t>
            </a:r>
          </a:p>
          <a:p>
            <a:pPr fontAlgn="base">
              <a:buFont typeface="Arial" panose="020B0604020202020204" pitchFamily="34" charset="0"/>
              <a:buChar char="•"/>
            </a:pPr>
            <a:r>
              <a:rPr lang="en-US" sz="3200" dirty="0" smtClean="0">
                <a:solidFill>
                  <a:schemeClr val="tx1">
                    <a:lumMod val="95000"/>
                    <a:lumOff val="5000"/>
                  </a:schemeClr>
                </a:solidFill>
              </a:rPr>
              <a:t>Reflection &amp; Q&amp;A</a:t>
            </a:r>
            <a:endParaRPr lang="en-US" sz="3200" dirty="0">
              <a:solidFill>
                <a:schemeClr val="tx1">
                  <a:lumMod val="95000"/>
                  <a:lumOff val="5000"/>
                </a:schemeClr>
              </a:solidFill>
            </a:endParaRPr>
          </a:p>
        </p:txBody>
      </p:sp>
      <p:sp>
        <p:nvSpPr>
          <p:cNvPr id="4" name="Title 3"/>
          <p:cNvSpPr>
            <a:spLocks noGrp="1"/>
          </p:cNvSpPr>
          <p:nvPr>
            <p:ph type="title"/>
          </p:nvPr>
        </p:nvSpPr>
        <p:spPr/>
        <p:txBody>
          <a:bodyPr/>
          <a:lstStyle/>
          <a:p>
            <a:r>
              <a:rPr lang="en-US" dirty="0" smtClean="0"/>
              <a:t>Overview</a:t>
            </a:r>
            <a:endParaRPr lang="en-US" dirty="0"/>
          </a:p>
        </p:txBody>
      </p:sp>
    </p:spTree>
    <p:extLst>
      <p:ext uri="{BB962C8B-B14F-4D97-AF65-F5344CB8AC3E}">
        <p14:creationId xmlns:p14="http://schemas.microsoft.com/office/powerpoint/2010/main" val="1743793427"/>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741245"/>
            <a:ext cx="4489938" cy="4184770"/>
          </a:xfrm>
        </p:spPr>
        <p:txBody>
          <a:bodyPr>
            <a:noAutofit/>
          </a:bodyPr>
          <a:lstStyle/>
          <a:p>
            <a:pPr marL="342900" indent="-342900">
              <a:buClr>
                <a:schemeClr val="tx2"/>
              </a:buClr>
              <a:buAutoNum type="arabicPeriod"/>
            </a:pPr>
            <a:r>
              <a:rPr lang="en-US" sz="2000" dirty="0"/>
              <a:t>What are marketing analytics?</a:t>
            </a:r>
          </a:p>
          <a:p>
            <a:pPr marL="342900" indent="-342900">
              <a:buClr>
                <a:schemeClr val="tx2"/>
              </a:buClr>
              <a:buAutoNum type="arabicPeriod"/>
            </a:pPr>
            <a:r>
              <a:rPr lang="en-US" sz="2000" dirty="0"/>
              <a:t>How do you use them?</a:t>
            </a:r>
          </a:p>
          <a:p>
            <a:pPr marL="342900" indent="-342900">
              <a:buClr>
                <a:schemeClr val="tx2"/>
              </a:buClr>
              <a:buAutoNum type="arabicPeriod"/>
            </a:pPr>
            <a:r>
              <a:rPr lang="en-US" sz="2000" dirty="0"/>
              <a:t>What are analytics?</a:t>
            </a:r>
          </a:p>
          <a:p>
            <a:pPr marL="342900" indent="-342900">
              <a:buClr>
                <a:schemeClr val="tx2"/>
              </a:buClr>
              <a:buAutoNum type="arabicPeriod"/>
            </a:pPr>
            <a:r>
              <a:rPr lang="en-US" sz="2000" dirty="0"/>
              <a:t>Why are they important?</a:t>
            </a:r>
          </a:p>
          <a:p>
            <a:pPr marL="342900" indent="-342900">
              <a:buClr>
                <a:schemeClr val="tx2"/>
              </a:buClr>
              <a:buAutoNum type="arabicPeriod"/>
            </a:pPr>
            <a:r>
              <a:rPr lang="en-US" sz="2000" dirty="0"/>
              <a:t>How can you use them?</a:t>
            </a:r>
          </a:p>
          <a:p>
            <a:pPr marL="342900" indent="-342900">
              <a:buClr>
                <a:schemeClr val="tx2"/>
              </a:buClr>
              <a:buAutoNum type="arabicPeriod"/>
            </a:pPr>
            <a:r>
              <a:rPr lang="en-US" sz="2000" dirty="0"/>
              <a:t>What are their benefits?</a:t>
            </a:r>
          </a:p>
          <a:p>
            <a:pPr marL="342900" indent="-342900">
              <a:buClr>
                <a:schemeClr val="tx2"/>
              </a:buClr>
              <a:buAutoNum type="arabicPeriod"/>
            </a:pPr>
            <a:r>
              <a:rPr lang="en-US" sz="2000" dirty="0"/>
              <a:t>What are their weaknesses?</a:t>
            </a:r>
          </a:p>
          <a:p>
            <a:pPr marL="342900" indent="-342900">
              <a:buClr>
                <a:schemeClr val="tx2"/>
              </a:buClr>
              <a:buAutoNum type="arabicPeriod"/>
            </a:pPr>
            <a:r>
              <a:rPr lang="en-US" sz="2000" dirty="0"/>
              <a:t>Why should I use them?</a:t>
            </a:r>
          </a:p>
          <a:p>
            <a:pPr marL="342900" indent="-342900">
              <a:buClr>
                <a:schemeClr val="tx2"/>
              </a:buClr>
              <a:buAutoNum type="arabicPeriod"/>
            </a:pPr>
            <a:r>
              <a:rPr lang="en-US" sz="2000" dirty="0"/>
              <a:t>Who should be using </a:t>
            </a:r>
            <a:r>
              <a:rPr lang="en-US" sz="2000" dirty="0" smtClean="0"/>
              <a:t>them?</a:t>
            </a:r>
          </a:p>
          <a:p>
            <a:pPr marL="342900" indent="-342900">
              <a:buClr>
                <a:schemeClr val="tx2"/>
              </a:buClr>
              <a:buAutoNum type="arabicPeriod"/>
            </a:pPr>
            <a:r>
              <a:rPr lang="en-US" sz="2000" dirty="0" smtClean="0"/>
              <a:t> When </a:t>
            </a:r>
            <a:r>
              <a:rPr lang="en-US" sz="2000" dirty="0"/>
              <a:t>should you use them</a:t>
            </a:r>
            <a:r>
              <a:rPr lang="en-US" sz="2000" dirty="0" smtClean="0"/>
              <a:t>?</a:t>
            </a:r>
            <a:endParaRPr lang="en-US" sz="2000" dirty="0"/>
          </a:p>
        </p:txBody>
      </p:sp>
      <p:sp>
        <p:nvSpPr>
          <p:cNvPr id="5" name="Content Placeholder 2"/>
          <p:cNvSpPr txBox="1">
            <a:spLocks/>
          </p:cNvSpPr>
          <p:nvPr/>
        </p:nvSpPr>
        <p:spPr>
          <a:xfrm>
            <a:off x="5706208" y="1690688"/>
            <a:ext cx="5647592" cy="3657600"/>
          </a:xfrm>
          <a:prstGeom prst="rect">
            <a:avLst/>
          </a:prstGeom>
        </p:spPr>
        <p:txBody>
          <a:bodyPr vert="horz" lIns="68580" tIns="34290" rIns="68580" bIns="34290" rtlCol="0">
            <a:noAutofit/>
          </a:bodyPr>
          <a:lstStyle>
            <a:lvl1pPr marL="228600" indent="-228600" algn="l" defTabSz="914400" rtl="0" eaLnBrk="1" latinLnBrk="0" hangingPunct="1">
              <a:spcBef>
                <a:spcPts val="2000"/>
              </a:spcBef>
              <a:buClr>
                <a:schemeClr val="accent1"/>
              </a:buClr>
              <a:buSzPct val="75000"/>
              <a:buFont typeface="Wingdings" pitchFamily="2" charset="2"/>
              <a:buChar char="n"/>
              <a:defRPr sz="2000" kern="1200">
                <a:solidFill>
                  <a:schemeClr val="tx1">
                    <a:lumMod val="65000"/>
                    <a:lumOff val="35000"/>
                  </a:schemeClr>
                </a:solidFill>
                <a:latin typeface="+mn-lt"/>
                <a:ea typeface="+mn-ea"/>
                <a:cs typeface="+mn-cs"/>
              </a:defRPr>
            </a:lvl1pPr>
            <a:lvl2pPr marL="457200" indent="-228600" algn="l" defTabSz="914400" rtl="0" eaLnBrk="1" latinLnBrk="0" hangingPunct="1">
              <a:spcBef>
                <a:spcPts val="600"/>
              </a:spcBef>
              <a:buClr>
                <a:schemeClr val="accent1">
                  <a:lumMod val="60000"/>
                  <a:lumOff val="40000"/>
                </a:schemeClr>
              </a:buClr>
              <a:buSzPct val="75000"/>
              <a:buFont typeface="Wingdings" pitchFamily="2" charset="2"/>
              <a:buChar char="n"/>
              <a:defRPr sz="1800" kern="1200">
                <a:solidFill>
                  <a:schemeClr val="tx1">
                    <a:lumMod val="65000"/>
                    <a:lumOff val="35000"/>
                  </a:schemeClr>
                </a:solidFill>
                <a:latin typeface="+mn-lt"/>
                <a:ea typeface="+mn-ea"/>
                <a:cs typeface="+mn-cs"/>
              </a:defRPr>
            </a:lvl2pPr>
            <a:lvl3pPr marL="685800" indent="-228600" algn="l" defTabSz="914400" rtl="0" eaLnBrk="1" latinLnBrk="0" hangingPunct="1">
              <a:spcBef>
                <a:spcPts val="600"/>
              </a:spcBef>
              <a:buClr>
                <a:schemeClr val="accent1"/>
              </a:buClr>
              <a:buSzPct val="75000"/>
              <a:buFont typeface="Wingdings" pitchFamily="2" charset="2"/>
              <a:buChar char="n"/>
              <a:defRPr sz="1800" kern="1200">
                <a:solidFill>
                  <a:schemeClr val="tx1">
                    <a:lumMod val="65000"/>
                    <a:lumOff val="35000"/>
                  </a:schemeClr>
                </a:solidFill>
                <a:latin typeface="+mn-lt"/>
                <a:ea typeface="+mn-ea"/>
                <a:cs typeface="+mn-cs"/>
              </a:defRPr>
            </a:lvl3pPr>
            <a:lvl4pPr marL="914400" indent="-228600" algn="l" defTabSz="914400" rtl="0" eaLnBrk="1" latinLnBrk="0" hangingPunct="1">
              <a:spcBef>
                <a:spcPts val="600"/>
              </a:spcBef>
              <a:buClr>
                <a:schemeClr val="accent1">
                  <a:lumMod val="60000"/>
                  <a:lumOff val="40000"/>
                </a:schemeClr>
              </a:buClr>
              <a:buSzPct val="75000"/>
              <a:buFont typeface="Wingdings" pitchFamily="2" charset="2"/>
              <a:buChar char="n"/>
              <a:defRPr sz="1800" kern="1200">
                <a:solidFill>
                  <a:schemeClr val="tx1">
                    <a:lumMod val="65000"/>
                    <a:lumOff val="35000"/>
                  </a:schemeClr>
                </a:solidFill>
                <a:latin typeface="+mn-lt"/>
                <a:ea typeface="+mn-ea"/>
                <a:cs typeface="+mn-cs"/>
              </a:defRPr>
            </a:lvl4pPr>
            <a:lvl5pPr marL="1143000" indent="-228600" algn="l" defTabSz="914400" rtl="0" eaLnBrk="1" latinLnBrk="0" hangingPunct="1">
              <a:spcBef>
                <a:spcPts val="600"/>
              </a:spcBef>
              <a:buClr>
                <a:schemeClr val="accent1"/>
              </a:buClr>
              <a:buSzPct val="75000"/>
              <a:buFont typeface="Wingdings" pitchFamily="2" charset="2"/>
              <a:buChar char="n"/>
              <a:defRPr sz="1800" kern="1200">
                <a:solidFill>
                  <a:schemeClr val="tx1">
                    <a:lumMod val="65000"/>
                    <a:lumOff val="35000"/>
                  </a:schemeClr>
                </a:solidFill>
                <a:latin typeface="+mn-lt"/>
                <a:ea typeface="+mn-ea"/>
                <a:cs typeface="+mn-cs"/>
              </a:defRPr>
            </a:lvl5pPr>
            <a:lvl6pPr marL="1377950"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dirty="0" smtClean="0">
                <a:solidFill>
                  <a:schemeClr val="tx1">
                    <a:lumMod val="65000"/>
                    <a:lumOff val="35000"/>
                  </a:schemeClr>
                </a:solidFill>
                <a:latin typeface="+mn-lt"/>
                <a:ea typeface="+mn-ea"/>
                <a:cs typeface="+mn-cs"/>
              </a:defRPr>
            </a:lvl6pPr>
            <a:lvl7pPr marL="1603375" indent="-228600" algn="l" defTabSz="914400" rtl="0" eaLnBrk="1" latinLnBrk="0" hangingPunct="1">
              <a:spcBef>
                <a:spcPct val="20000"/>
              </a:spcBef>
              <a:buClr>
                <a:schemeClr val="accent1"/>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7pPr>
            <a:lvl8pPr marL="1830388"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8pPr>
            <a:lvl9pPr marL="2057400" indent="-228600" algn="l" defTabSz="914400" rtl="0" eaLnBrk="1" latinLnBrk="0" hangingPunct="1">
              <a:spcBef>
                <a:spcPct val="20000"/>
              </a:spcBef>
              <a:buClr>
                <a:schemeClr val="accent1"/>
              </a:buClr>
              <a:buSzPct val="75000"/>
              <a:buFont typeface="Wingdings" pitchFamily="2" charset="2"/>
              <a:buChar char=""/>
              <a:defRPr lang="en-US" sz="1800" kern="1200" baseline="0" dirty="0">
                <a:solidFill>
                  <a:schemeClr val="tx1">
                    <a:lumMod val="65000"/>
                    <a:lumOff val="35000"/>
                  </a:schemeClr>
                </a:solidFill>
                <a:latin typeface="+mn-lt"/>
                <a:ea typeface="+mn-ea"/>
                <a:cs typeface="+mn-cs"/>
              </a:defRPr>
            </a:lvl9pPr>
          </a:lstStyle>
          <a:p>
            <a:pPr marL="457200" indent="-457200">
              <a:spcBef>
                <a:spcPts val="750"/>
              </a:spcBef>
              <a:buSzPct val="100000"/>
              <a:buFont typeface="+mj-lt"/>
              <a:buAutoNum type="arabicPeriod" startAt="11"/>
            </a:pPr>
            <a:r>
              <a:rPr lang="en-US" dirty="0">
                <a:solidFill>
                  <a:schemeClr val="tx1"/>
                </a:solidFill>
                <a:latin typeface="DIN Next Rounded LT Pro" panose="020F0503020203050203" pitchFamily="34" charset="0"/>
                <a:cs typeface="Times New Roman" panose="02020603050405020304" pitchFamily="18" charset="0"/>
              </a:rPr>
              <a:t>How can I use marketing analytics to benefit my </a:t>
            </a:r>
            <a:r>
              <a:rPr lang="en-US" dirty="0" smtClean="0">
                <a:solidFill>
                  <a:schemeClr val="tx1"/>
                </a:solidFill>
                <a:latin typeface="DIN Next Rounded LT Pro" panose="020F0503020203050203" pitchFamily="34" charset="0"/>
                <a:cs typeface="Times New Roman" panose="02020603050405020304" pitchFamily="18" charset="0"/>
              </a:rPr>
              <a:t>company?</a:t>
            </a:r>
          </a:p>
          <a:p>
            <a:pPr marL="457200" indent="-457200">
              <a:spcBef>
                <a:spcPts val="750"/>
              </a:spcBef>
              <a:buSzPct val="100000"/>
              <a:buFont typeface="+mj-lt"/>
              <a:buAutoNum type="arabicPeriod" startAt="11"/>
            </a:pPr>
            <a:r>
              <a:rPr lang="en-US" b="1" dirty="0" smtClean="0">
                <a:solidFill>
                  <a:schemeClr val="tx1"/>
                </a:solidFill>
                <a:latin typeface="DIN Next Rounded LT Pro" panose="020F0503020203050203" pitchFamily="34" charset="0"/>
                <a:cs typeface="Times New Roman" panose="02020603050405020304" pitchFamily="18" charset="0"/>
              </a:rPr>
              <a:t>How </a:t>
            </a:r>
            <a:r>
              <a:rPr lang="en-US" b="1" dirty="0">
                <a:solidFill>
                  <a:schemeClr val="tx1"/>
                </a:solidFill>
                <a:latin typeface="DIN Next Rounded LT Pro" panose="020F0503020203050203" pitchFamily="34" charset="0"/>
                <a:cs typeface="Times New Roman" panose="02020603050405020304" pitchFamily="18" charset="0"/>
              </a:rPr>
              <a:t>often should a company use marketing analytics to their </a:t>
            </a:r>
            <a:r>
              <a:rPr lang="en-US" b="1" dirty="0" smtClean="0">
                <a:solidFill>
                  <a:schemeClr val="tx1"/>
                </a:solidFill>
                <a:latin typeface="DIN Next Rounded LT Pro" panose="020F0503020203050203" pitchFamily="34" charset="0"/>
                <a:cs typeface="Times New Roman" panose="02020603050405020304" pitchFamily="18" charset="0"/>
              </a:rPr>
              <a:t>benefit?</a:t>
            </a:r>
          </a:p>
          <a:p>
            <a:pPr marL="457200" indent="-457200">
              <a:spcBef>
                <a:spcPts val="750"/>
              </a:spcBef>
              <a:buSzPct val="100000"/>
              <a:buFont typeface="+mj-lt"/>
              <a:buAutoNum type="arabicPeriod" startAt="11"/>
            </a:pPr>
            <a:r>
              <a:rPr lang="en-US" dirty="0" smtClean="0">
                <a:solidFill>
                  <a:schemeClr val="tx1"/>
                </a:solidFill>
                <a:latin typeface="DIN Next Rounded LT Pro" panose="020F0503020203050203" pitchFamily="34" charset="0"/>
                <a:cs typeface="Times New Roman" panose="02020603050405020304" pitchFamily="18" charset="0"/>
              </a:rPr>
              <a:t>What </a:t>
            </a:r>
            <a:r>
              <a:rPr lang="en-US" dirty="0">
                <a:solidFill>
                  <a:schemeClr val="tx1"/>
                </a:solidFill>
                <a:latin typeface="DIN Next Rounded LT Pro" panose="020F0503020203050203" pitchFamily="34" charset="0"/>
                <a:cs typeface="Times New Roman" panose="02020603050405020304" pitchFamily="18" charset="0"/>
              </a:rPr>
              <a:t>is the best way to use marketing </a:t>
            </a:r>
            <a:r>
              <a:rPr lang="en-US" dirty="0" smtClean="0">
                <a:solidFill>
                  <a:schemeClr val="tx1"/>
                </a:solidFill>
                <a:latin typeface="DIN Next Rounded LT Pro" panose="020F0503020203050203" pitchFamily="34" charset="0"/>
                <a:cs typeface="Times New Roman" panose="02020603050405020304" pitchFamily="18" charset="0"/>
              </a:rPr>
              <a:t>analytics?</a:t>
            </a:r>
          </a:p>
          <a:p>
            <a:pPr marL="457200" indent="-457200">
              <a:spcBef>
                <a:spcPts val="750"/>
              </a:spcBef>
              <a:buSzPct val="100000"/>
              <a:buFont typeface="+mj-lt"/>
              <a:buAutoNum type="arabicPeriod" startAt="11"/>
            </a:pPr>
            <a:r>
              <a:rPr lang="en-US" dirty="0" smtClean="0">
                <a:solidFill>
                  <a:schemeClr val="tx1"/>
                </a:solidFill>
                <a:latin typeface="DIN Next Rounded LT Pro" panose="020F0503020203050203" pitchFamily="34" charset="0"/>
                <a:cs typeface="Times New Roman" panose="02020603050405020304" pitchFamily="18" charset="0"/>
              </a:rPr>
              <a:t>Is </a:t>
            </a:r>
            <a:r>
              <a:rPr lang="en-US" dirty="0">
                <a:solidFill>
                  <a:schemeClr val="tx1"/>
                </a:solidFill>
                <a:latin typeface="DIN Next Rounded LT Pro" panose="020F0503020203050203" pitchFamily="34" charset="0"/>
                <a:cs typeface="Times New Roman" panose="02020603050405020304" pitchFamily="18" charset="0"/>
              </a:rPr>
              <a:t>there a time and place to use marketing </a:t>
            </a:r>
            <a:r>
              <a:rPr lang="en-US" dirty="0" smtClean="0">
                <a:solidFill>
                  <a:schemeClr val="tx1"/>
                </a:solidFill>
                <a:latin typeface="DIN Next Rounded LT Pro" panose="020F0503020203050203" pitchFamily="34" charset="0"/>
                <a:cs typeface="Times New Roman" panose="02020603050405020304" pitchFamily="18" charset="0"/>
              </a:rPr>
              <a:t>analytics?</a:t>
            </a:r>
          </a:p>
          <a:p>
            <a:pPr marL="457200" indent="-457200">
              <a:spcBef>
                <a:spcPts val="750"/>
              </a:spcBef>
              <a:buSzPct val="100000"/>
              <a:buFont typeface="+mj-lt"/>
              <a:buAutoNum type="arabicPeriod" startAt="11"/>
            </a:pPr>
            <a:r>
              <a:rPr lang="en-US" b="1" dirty="0" smtClean="0">
                <a:solidFill>
                  <a:schemeClr val="tx1"/>
                </a:solidFill>
                <a:latin typeface="DIN Next Rounded LT Pro" panose="020F0503020203050203" pitchFamily="34" charset="0"/>
                <a:cs typeface="Times New Roman" panose="02020603050405020304" pitchFamily="18" charset="0"/>
              </a:rPr>
              <a:t>How </a:t>
            </a:r>
            <a:r>
              <a:rPr lang="en-US" b="1" dirty="0">
                <a:solidFill>
                  <a:schemeClr val="tx1"/>
                </a:solidFill>
                <a:latin typeface="DIN Next Rounded LT Pro" panose="020F0503020203050203" pitchFamily="34" charset="0"/>
                <a:cs typeface="Times New Roman" panose="02020603050405020304" pitchFamily="18" charset="0"/>
              </a:rPr>
              <a:t>can I use social media and marketing analytics </a:t>
            </a:r>
            <a:r>
              <a:rPr lang="en-US" b="1" dirty="0" smtClean="0">
                <a:solidFill>
                  <a:schemeClr val="tx1"/>
                </a:solidFill>
                <a:latin typeface="DIN Next Rounded LT Pro" panose="020F0503020203050203" pitchFamily="34" charset="0"/>
                <a:cs typeface="Times New Roman" panose="02020603050405020304" pitchFamily="18" charset="0"/>
              </a:rPr>
              <a:t>together?</a:t>
            </a:r>
          </a:p>
          <a:p>
            <a:pPr marL="457200" indent="-457200">
              <a:spcBef>
                <a:spcPts val="750"/>
              </a:spcBef>
              <a:buSzPct val="100000"/>
              <a:buFont typeface="+mj-lt"/>
              <a:buAutoNum type="arabicPeriod" startAt="11"/>
            </a:pPr>
            <a:r>
              <a:rPr lang="en-US" b="1" dirty="0" smtClean="0">
                <a:solidFill>
                  <a:schemeClr val="tx1"/>
                </a:solidFill>
                <a:latin typeface="DIN Next Rounded LT Pro" panose="020F0503020203050203" pitchFamily="34" charset="0"/>
                <a:cs typeface="Times New Roman" panose="02020603050405020304" pitchFamily="18" charset="0"/>
              </a:rPr>
              <a:t>With </a:t>
            </a:r>
            <a:r>
              <a:rPr lang="en-US" b="1" dirty="0">
                <a:solidFill>
                  <a:schemeClr val="tx1"/>
                </a:solidFill>
                <a:latin typeface="DIN Next Rounded LT Pro" panose="020F0503020203050203" pitchFamily="34" charset="0"/>
                <a:cs typeface="Times New Roman" panose="02020603050405020304" pitchFamily="18" charset="0"/>
              </a:rPr>
              <a:t>marketing analytics how can I analyze my competition?</a:t>
            </a:r>
          </a:p>
        </p:txBody>
      </p:sp>
      <p:sp>
        <p:nvSpPr>
          <p:cNvPr id="6" name="Title 5"/>
          <p:cNvSpPr>
            <a:spLocks noGrp="1"/>
          </p:cNvSpPr>
          <p:nvPr>
            <p:ph type="title"/>
          </p:nvPr>
        </p:nvSpPr>
        <p:spPr/>
        <p:txBody>
          <a:bodyPr/>
          <a:lstStyle/>
          <a:p>
            <a:r>
              <a:rPr lang="en-US" dirty="0" smtClean="0"/>
              <a:t>Students’ Questions</a:t>
            </a:r>
            <a:endParaRPr lang="en-US" dirty="0"/>
          </a:p>
        </p:txBody>
      </p:sp>
    </p:spTree>
    <p:extLst>
      <p:ext uri="{BB962C8B-B14F-4D97-AF65-F5344CB8AC3E}">
        <p14:creationId xmlns:p14="http://schemas.microsoft.com/office/powerpoint/2010/main" val="2909671034"/>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Educator Reflections</a:t>
            </a:r>
            <a:endParaRPr lang="en-US" dirty="0"/>
          </a:p>
        </p:txBody>
      </p:sp>
      <p:sp>
        <p:nvSpPr>
          <p:cNvPr id="3" name="Content Placeholder 2"/>
          <p:cNvSpPr>
            <a:spLocks noGrp="1"/>
          </p:cNvSpPr>
          <p:nvPr>
            <p:ph idx="1"/>
          </p:nvPr>
        </p:nvSpPr>
        <p:spPr>
          <a:xfrm>
            <a:off x="664633" y="1820009"/>
            <a:ext cx="10612967" cy="4158760"/>
          </a:xfrm>
        </p:spPr>
        <p:txBody>
          <a:bodyPr>
            <a:normAutofit fontScale="77500" lnSpcReduction="20000"/>
          </a:bodyPr>
          <a:lstStyle/>
          <a:p>
            <a:pPr marL="0" indent="0">
              <a:lnSpc>
                <a:spcPct val="120000"/>
              </a:lnSpc>
              <a:spcBef>
                <a:spcPts val="0"/>
              </a:spcBef>
              <a:buNone/>
            </a:pPr>
            <a:r>
              <a:rPr lang="en-US" sz="3200" dirty="0">
                <a:latin typeface="DIN Next Rounded LT Pro" panose="020F0503020203050203"/>
              </a:rPr>
              <a:t>“Not only were students highly engaged in the QFT process the </a:t>
            </a:r>
            <a:r>
              <a:rPr lang="en-US" sz="3200" dirty="0" smtClean="0">
                <a:latin typeface="DIN Next Rounded LT Pro" panose="020F0503020203050203"/>
              </a:rPr>
              <a:t>whole 90 minute </a:t>
            </a:r>
            <a:r>
              <a:rPr lang="en-US" sz="3200" dirty="0">
                <a:latin typeface="DIN Next Rounded LT Pro" panose="020F0503020203050203"/>
              </a:rPr>
              <a:t>class </a:t>
            </a:r>
            <a:r>
              <a:rPr lang="en-US" sz="3200" dirty="0" smtClean="0">
                <a:latin typeface="DIN Next Rounded LT Pro" panose="020F0503020203050203"/>
              </a:rPr>
              <a:t>period, </a:t>
            </a:r>
            <a:r>
              <a:rPr lang="en-US" sz="3200" dirty="0">
                <a:latin typeface="DIN Next Rounded LT Pro" panose="020F0503020203050203"/>
              </a:rPr>
              <a:t>but student after </a:t>
            </a:r>
            <a:r>
              <a:rPr lang="en-US" sz="3200" dirty="0" smtClean="0">
                <a:latin typeface="DIN Next Rounded LT Pro" panose="020F0503020203050203"/>
              </a:rPr>
              <a:t>student, not </a:t>
            </a:r>
            <a:r>
              <a:rPr lang="en-US" sz="3200" dirty="0">
                <a:latin typeface="DIN Next Rounded LT Pro" panose="020F0503020203050203"/>
              </a:rPr>
              <a:t>just the same </a:t>
            </a:r>
            <a:r>
              <a:rPr lang="en-US" sz="3200" dirty="0" smtClean="0">
                <a:latin typeface="DIN Next Rounded LT Pro" panose="020F0503020203050203"/>
              </a:rPr>
              <a:t>students, </a:t>
            </a:r>
            <a:r>
              <a:rPr lang="en-US" sz="3200" dirty="0">
                <a:latin typeface="DIN Next Rounded LT Pro" panose="020F0503020203050203"/>
              </a:rPr>
              <a:t>asked question after question </a:t>
            </a:r>
            <a:r>
              <a:rPr lang="en-US" sz="3200" dirty="0" smtClean="0">
                <a:latin typeface="DIN Next Rounded LT Pro" panose="020F0503020203050203"/>
              </a:rPr>
              <a:t>of </a:t>
            </a:r>
            <a:r>
              <a:rPr lang="en-US" sz="3200" dirty="0">
                <a:latin typeface="DIN Next Rounded LT Pro" panose="020F0503020203050203"/>
              </a:rPr>
              <a:t>the guest speaker and didn’t move from their seats when </a:t>
            </a:r>
            <a:r>
              <a:rPr lang="en-US" sz="3200" dirty="0" smtClean="0">
                <a:latin typeface="DIN Next Rounded LT Pro" panose="020F0503020203050203"/>
              </a:rPr>
              <a:t>class was over – </a:t>
            </a:r>
            <a:r>
              <a:rPr lang="en-US" sz="3200" dirty="0">
                <a:latin typeface="DIN Next Rounded LT Pro" panose="020F0503020203050203"/>
              </a:rPr>
              <a:t>they stayed about 15 more minutes to keep asking questions.”</a:t>
            </a:r>
          </a:p>
          <a:p>
            <a:pPr marL="0" indent="0">
              <a:lnSpc>
                <a:spcPct val="120000"/>
              </a:lnSpc>
              <a:spcBef>
                <a:spcPts val="0"/>
              </a:spcBef>
              <a:buNone/>
            </a:pPr>
            <a:endParaRPr lang="en-US" sz="3200" dirty="0">
              <a:latin typeface="DIN Next Rounded LT Pro" panose="020F0503020203050203"/>
            </a:endParaRPr>
          </a:p>
          <a:p>
            <a:pPr marL="0" indent="0">
              <a:lnSpc>
                <a:spcPct val="120000"/>
              </a:lnSpc>
              <a:spcBef>
                <a:spcPts val="0"/>
              </a:spcBef>
              <a:buNone/>
            </a:pPr>
            <a:r>
              <a:rPr lang="en-US" sz="3200" dirty="0" smtClean="0">
                <a:latin typeface="DIN Next Rounded LT Pro" panose="020F0503020203050203"/>
              </a:rPr>
              <a:t>“I had a ‘holy cow’ moment. We did the QFT last Tuesday, then on </a:t>
            </a:r>
            <a:r>
              <a:rPr lang="en-US" sz="3200" dirty="0">
                <a:latin typeface="DIN Next Rounded LT Pro" panose="020F0503020203050203"/>
              </a:rPr>
              <a:t>Thursday </a:t>
            </a:r>
            <a:r>
              <a:rPr lang="en-US" sz="3200" dirty="0" smtClean="0">
                <a:latin typeface="DIN Next Rounded LT Pro" panose="020F0503020203050203"/>
              </a:rPr>
              <a:t>we had the </a:t>
            </a:r>
            <a:r>
              <a:rPr lang="en-US" sz="3200" dirty="0">
                <a:latin typeface="DIN Next Rounded LT Pro" panose="020F0503020203050203"/>
              </a:rPr>
              <a:t>guest speaker, and </a:t>
            </a:r>
            <a:r>
              <a:rPr lang="en-US" sz="3200" dirty="0" smtClean="0">
                <a:latin typeface="DIN Next Rounded LT Pro" panose="020F0503020203050203"/>
              </a:rPr>
              <a:t>this </a:t>
            </a:r>
            <a:r>
              <a:rPr lang="en-US" sz="3200" dirty="0">
                <a:latin typeface="DIN Next Rounded LT Pro" panose="020F0503020203050203"/>
              </a:rPr>
              <a:t>week the students approached me </a:t>
            </a:r>
            <a:r>
              <a:rPr lang="en-US" sz="3200" dirty="0" smtClean="0">
                <a:latin typeface="DIN Next Rounded LT Pro" panose="020F0503020203050203"/>
              </a:rPr>
              <a:t>unsolicited </a:t>
            </a:r>
            <a:r>
              <a:rPr lang="en-US" sz="3200" dirty="0">
                <a:latin typeface="DIN Next Rounded LT Pro" panose="020F0503020203050203"/>
              </a:rPr>
              <a:t>to </a:t>
            </a:r>
            <a:r>
              <a:rPr lang="en-US" sz="3200" dirty="0" smtClean="0">
                <a:latin typeface="DIN Next Rounded LT Pro" panose="020F0503020203050203"/>
              </a:rPr>
              <a:t>share </a:t>
            </a:r>
            <a:r>
              <a:rPr lang="en-US" sz="3200" dirty="0">
                <a:latin typeface="DIN Next Rounded LT Pro" panose="020F0503020203050203"/>
              </a:rPr>
              <a:t>how much they liked </a:t>
            </a:r>
            <a:r>
              <a:rPr lang="en-US" sz="3200" dirty="0" smtClean="0">
                <a:latin typeface="DIN Next Rounded LT Pro" panose="020F0503020203050203"/>
              </a:rPr>
              <a:t>the QFT and asked to do it again.”</a:t>
            </a:r>
            <a:endParaRPr lang="en-US" sz="3200" dirty="0">
              <a:latin typeface="DIN Next Rounded LT Pro" panose="020F0503020203050203"/>
            </a:endParaRPr>
          </a:p>
        </p:txBody>
      </p:sp>
    </p:spTree>
    <p:extLst>
      <p:ext uri="{BB962C8B-B14F-4D97-AF65-F5344CB8AC3E}">
        <p14:creationId xmlns:p14="http://schemas.microsoft.com/office/powerpoint/2010/main" val="302398200"/>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Content Placeholder 2"/>
          <p:cNvSpPr txBox="1">
            <a:spLocks/>
          </p:cNvSpPr>
          <p:nvPr/>
        </p:nvSpPr>
        <p:spPr bwMode="auto">
          <a:xfrm>
            <a:off x="2019300" y="2597150"/>
            <a:ext cx="8255000" cy="4260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spcBef>
                <a:spcPts val="2000"/>
              </a:spcBef>
              <a:buClr>
                <a:schemeClr val="accent1"/>
              </a:buClr>
            </a:pPr>
            <a:endParaRPr lang="en-US" sz="2800" dirty="0">
              <a:solidFill>
                <a:srgbClr val="595959"/>
              </a:solidFill>
              <a:latin typeface="Helvetica Neue Light" charset="0"/>
              <a:cs typeface="Helvetica Neue Light" charset="0"/>
            </a:endParaRPr>
          </a:p>
          <a:p>
            <a:pPr algn="ctr" eaLnBrk="1" hangingPunct="1">
              <a:spcBef>
                <a:spcPts val="2000"/>
              </a:spcBef>
              <a:buClr>
                <a:schemeClr val="accent1"/>
              </a:buClr>
            </a:pPr>
            <a:endParaRPr lang="en-US" sz="2800" dirty="0">
              <a:solidFill>
                <a:srgbClr val="595959"/>
              </a:solidFill>
              <a:latin typeface="Helvetica Neue Light" charset="0"/>
              <a:cs typeface="Helvetica Neue Light" charset="0"/>
            </a:endParaRPr>
          </a:p>
        </p:txBody>
      </p:sp>
      <p:sp>
        <p:nvSpPr>
          <p:cNvPr id="4" name="TextBox 3"/>
          <p:cNvSpPr txBox="1">
            <a:spLocks noChangeArrowheads="1"/>
          </p:cNvSpPr>
          <p:nvPr/>
        </p:nvSpPr>
        <p:spPr bwMode="auto">
          <a:xfrm>
            <a:off x="747346" y="1905588"/>
            <a:ext cx="10691446" cy="26776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dirty="0" smtClean="0">
                <a:latin typeface="DIN Next Rounded LT Pro" panose="020F0503020203050203" pitchFamily="34" charset="0"/>
                <a:cs typeface="Gill Sans" charset="0"/>
              </a:rPr>
              <a:t>“The QFT can </a:t>
            </a:r>
            <a:r>
              <a:rPr lang="en-US" dirty="0">
                <a:latin typeface="DIN Next Rounded LT Pro" panose="020F0503020203050203" pitchFamily="34" charset="0"/>
                <a:cs typeface="Gill Sans" charset="0"/>
              </a:rPr>
              <a:t>help us develop deeper </a:t>
            </a:r>
            <a:r>
              <a:rPr lang="en-US" dirty="0" smtClean="0">
                <a:latin typeface="DIN Next Rounded LT Pro" panose="020F0503020203050203" pitchFamily="34" charset="0"/>
                <a:cs typeface="Gill Sans" charset="0"/>
              </a:rPr>
              <a:t>questions.”</a:t>
            </a:r>
          </a:p>
          <a:p>
            <a:pPr eaLnBrk="1" hangingPunct="1"/>
            <a:endParaRPr lang="en-US" dirty="0">
              <a:latin typeface="DIN Next Rounded LT Pro" panose="020F0503020203050203" pitchFamily="34" charset="0"/>
              <a:cs typeface="Gill Sans" charset="0"/>
            </a:endParaRPr>
          </a:p>
          <a:p>
            <a:pPr eaLnBrk="1" hangingPunct="1"/>
            <a:r>
              <a:rPr lang="en-US" dirty="0">
                <a:latin typeface="DIN Next Rounded LT Pro" panose="020F0503020203050203" pitchFamily="34" charset="0"/>
                <a:cs typeface="Gill Sans" charset="0"/>
              </a:rPr>
              <a:t>“Changing one word in the question can change the entire </a:t>
            </a:r>
            <a:r>
              <a:rPr lang="en-US" dirty="0" smtClean="0">
                <a:latin typeface="DIN Next Rounded LT Pro" panose="020F0503020203050203" pitchFamily="34" charset="0"/>
                <a:cs typeface="Gill Sans" charset="0"/>
              </a:rPr>
              <a:t>question.”</a:t>
            </a:r>
          </a:p>
          <a:p>
            <a:pPr eaLnBrk="1" hangingPunct="1"/>
            <a:endParaRPr lang="en-US" dirty="0">
              <a:latin typeface="DIN Next Rounded LT Pro" panose="020F0503020203050203" pitchFamily="34" charset="0"/>
              <a:cs typeface="Gill Sans" charset="0"/>
            </a:endParaRPr>
          </a:p>
          <a:p>
            <a:pPr eaLnBrk="1" hangingPunct="1"/>
            <a:r>
              <a:rPr lang="en-US" dirty="0">
                <a:latin typeface="DIN Next Rounded LT Pro" panose="020F0503020203050203" pitchFamily="34" charset="0"/>
                <a:cs typeface="Gill Sans" charset="0"/>
              </a:rPr>
              <a:t>“We have more/better questions the longer we thought about </a:t>
            </a:r>
            <a:r>
              <a:rPr lang="en-US" dirty="0" smtClean="0">
                <a:latin typeface="DIN Next Rounded LT Pro" panose="020F0503020203050203" pitchFamily="34" charset="0"/>
                <a:cs typeface="Gill Sans" charset="0"/>
              </a:rPr>
              <a:t>it.”</a:t>
            </a:r>
          </a:p>
          <a:p>
            <a:pPr eaLnBrk="1" hangingPunct="1"/>
            <a:endParaRPr lang="en-US" dirty="0" smtClean="0">
              <a:latin typeface="DIN Next Rounded LT Pro" panose="020F0503020203050203" pitchFamily="34" charset="0"/>
              <a:cs typeface="Gill Sans" charset="0"/>
            </a:endParaRPr>
          </a:p>
          <a:p>
            <a:pPr eaLnBrk="1" hangingPunct="1"/>
            <a:r>
              <a:rPr lang="en-US" dirty="0" smtClean="0">
                <a:latin typeface="DIN Next Rounded LT Pro" panose="020F0503020203050203" pitchFamily="34" charset="0"/>
                <a:cs typeface="Gill Sans" charset="0"/>
              </a:rPr>
              <a:t>“</a:t>
            </a:r>
            <a:r>
              <a:rPr lang="en-US" dirty="0">
                <a:latin typeface="DIN Next Rounded LT Pro" panose="020F0503020203050203" pitchFamily="34" charset="0"/>
                <a:cs typeface="Gill Sans" charset="0"/>
              </a:rPr>
              <a:t>How to change closed </a:t>
            </a:r>
            <a:r>
              <a:rPr lang="en-US" dirty="0" smtClean="0">
                <a:latin typeface="DIN Next Rounded LT Pro" panose="020F0503020203050203" pitchFamily="34" charset="0"/>
                <a:cs typeface="Gill Sans" charset="0"/>
              </a:rPr>
              <a:t>questions </a:t>
            </a:r>
            <a:r>
              <a:rPr lang="en-US" dirty="0">
                <a:latin typeface="DIN Next Rounded LT Pro" panose="020F0503020203050203" pitchFamily="34" charset="0"/>
                <a:cs typeface="Gill Sans" charset="0"/>
              </a:rPr>
              <a:t>to </a:t>
            </a:r>
            <a:r>
              <a:rPr lang="en-US" dirty="0" smtClean="0">
                <a:latin typeface="DIN Next Rounded LT Pro" panose="020F0503020203050203" pitchFamily="34" charset="0"/>
                <a:cs typeface="Gill Sans" charset="0"/>
              </a:rPr>
              <a:t>open.”</a:t>
            </a:r>
            <a:endParaRPr lang="en-US" dirty="0">
              <a:latin typeface="DIN Next Rounded LT Pro" panose="020F0503020203050203" pitchFamily="34" charset="0"/>
              <a:cs typeface="Gill Sans" charset="0"/>
            </a:endParaRPr>
          </a:p>
        </p:txBody>
      </p:sp>
      <p:sp>
        <p:nvSpPr>
          <p:cNvPr id="3" name="Title 2"/>
          <p:cNvSpPr>
            <a:spLocks noGrp="1"/>
          </p:cNvSpPr>
          <p:nvPr>
            <p:ph type="title"/>
          </p:nvPr>
        </p:nvSpPr>
        <p:spPr>
          <a:xfrm>
            <a:off x="838200" y="365125"/>
            <a:ext cx="10943492" cy="1325563"/>
          </a:xfrm>
        </p:spPr>
        <p:txBody>
          <a:bodyPr/>
          <a:lstStyle/>
          <a:p>
            <a:r>
              <a:rPr lang="en-US" dirty="0" smtClean="0"/>
              <a:t>Student Reflections</a:t>
            </a:r>
            <a:endParaRPr lang="en-US" dirty="0"/>
          </a:p>
        </p:txBody>
      </p:sp>
    </p:spTree>
    <p:extLst>
      <p:ext uri="{BB962C8B-B14F-4D97-AF65-F5344CB8AC3E}">
        <p14:creationId xmlns:p14="http://schemas.microsoft.com/office/powerpoint/2010/main" val="2224788753"/>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850" y="4799086"/>
            <a:ext cx="10515600" cy="953001"/>
          </a:xfrm>
        </p:spPr>
        <p:txBody>
          <a:bodyPr>
            <a:noAutofit/>
          </a:bodyPr>
          <a:lstStyle/>
          <a:p>
            <a:r>
              <a:rPr lang="en-US" sz="3200" dirty="0" smtClean="0"/>
              <a:t>Question Formulation in the 21</a:t>
            </a:r>
            <a:r>
              <a:rPr lang="en-US" sz="3200" baseline="30000" dirty="0" smtClean="0"/>
              <a:t>st</a:t>
            </a:r>
            <a:r>
              <a:rPr lang="en-US" sz="3200" dirty="0" smtClean="0"/>
              <a:t> Century</a:t>
            </a:r>
            <a:endParaRPr lang="en-US" sz="3200" dirty="0"/>
          </a:p>
        </p:txBody>
      </p:sp>
      <p:sp>
        <p:nvSpPr>
          <p:cNvPr id="7" name="Rectangle 6"/>
          <p:cNvSpPr/>
          <p:nvPr/>
        </p:nvSpPr>
        <p:spPr>
          <a:xfrm>
            <a:off x="9069917" y="228600"/>
            <a:ext cx="2743200" cy="2039112"/>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Rockwell"/>
              <a:ea typeface="+mn-ea"/>
              <a:cs typeface="+mn-cs"/>
            </a:endParaRPr>
          </a:p>
        </p:txBody>
      </p:sp>
      <p:sp>
        <p:nvSpPr>
          <p:cNvPr id="8" name="Rectangle 7"/>
          <p:cNvSpPr/>
          <p:nvPr/>
        </p:nvSpPr>
        <p:spPr>
          <a:xfrm>
            <a:off x="9069917" y="2377440"/>
            <a:ext cx="2743200" cy="20391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Rockwell"/>
              <a:ea typeface="+mn-ea"/>
              <a:cs typeface="+mn-cs"/>
            </a:endParaRPr>
          </a:p>
        </p:txBody>
      </p:sp>
      <p:pic>
        <p:nvPicPr>
          <p:cNvPr id="5" name="Picture 5">
            <a:extLst>
              <a:ext uri="{FF2B5EF4-FFF2-40B4-BE49-F238E27FC236}">
                <a16:creationId xmlns:a16="http://schemas.microsoft.com/office/drawing/2014/main" id="{A1514994-CFC1-7B4C-A2F7-AE99A30EEE9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1850" y="228600"/>
            <a:ext cx="4188558" cy="4188558"/>
          </a:xfrm>
          <a:prstGeom prst="rect">
            <a:avLst/>
          </a:prstGeom>
        </p:spPr>
      </p:pic>
    </p:spTree>
    <p:extLst>
      <p:ext uri="{BB962C8B-B14F-4D97-AF65-F5344CB8AC3E}">
        <p14:creationId xmlns:p14="http://schemas.microsoft.com/office/powerpoint/2010/main" val="381609115"/>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Placeholder 1"/>
          <p:cNvPicPr>
            <a:picLocks noGrp="1" noChangeAspect="1"/>
          </p:cNvPicPr>
          <p:nvPr>
            <p:ph type="pic" idx="1"/>
          </p:nvPr>
        </p:nvPicPr>
        <p:blipFill>
          <a:blip r:embed="rId2">
            <a:extLst>
              <a:ext uri="{28A0092B-C50C-407E-A947-70E740481C1C}">
                <a14:useLocalDpi xmlns:a14="http://schemas.microsoft.com/office/drawing/2010/main" val="0"/>
              </a:ext>
            </a:extLst>
          </a:blip>
          <a:stretch>
            <a:fillRect/>
          </a:stretch>
        </p:blipFill>
        <p:spPr>
          <a:xfrm>
            <a:off x="2928257" y="1760977"/>
            <a:ext cx="2462337" cy="3741860"/>
          </a:xfrm>
        </p:spPr>
      </p:pic>
      <p:sp>
        <p:nvSpPr>
          <p:cNvPr id="5" name="Text Placeholder 4"/>
          <p:cNvSpPr>
            <a:spLocks noGrp="1"/>
          </p:cNvSpPr>
          <p:nvPr>
            <p:ph type="body" sz="half" idx="2"/>
          </p:nvPr>
        </p:nvSpPr>
        <p:spPr>
          <a:xfrm>
            <a:off x="6759122" y="1801655"/>
            <a:ext cx="4148364" cy="2578768"/>
          </a:xfrm>
        </p:spPr>
        <p:txBody>
          <a:bodyPr>
            <a:normAutofit fontScale="92500"/>
          </a:bodyPr>
          <a:lstStyle/>
          <a:p>
            <a:r>
              <a:rPr lang="en-US" dirty="0" smtClean="0"/>
              <a:t>“How should you respond when you get powerful new tools for finding answers?</a:t>
            </a:r>
          </a:p>
          <a:p>
            <a:endParaRPr lang="en-US" dirty="0"/>
          </a:p>
          <a:p>
            <a:r>
              <a:rPr lang="en-US" dirty="0" smtClean="0"/>
              <a:t>Think of harder questions.”</a:t>
            </a:r>
            <a:endParaRPr lang="en-US" dirty="0"/>
          </a:p>
        </p:txBody>
      </p:sp>
      <p:sp>
        <p:nvSpPr>
          <p:cNvPr id="6" name="Text Placeholder 5"/>
          <p:cNvSpPr>
            <a:spLocks noGrp="1"/>
          </p:cNvSpPr>
          <p:nvPr>
            <p:ph type="body" sz="half" idx="10"/>
          </p:nvPr>
        </p:nvSpPr>
        <p:spPr>
          <a:xfrm>
            <a:off x="6084277" y="4380423"/>
            <a:ext cx="4823210" cy="2578768"/>
          </a:xfrm>
        </p:spPr>
        <p:txBody>
          <a:bodyPr/>
          <a:lstStyle/>
          <a:p>
            <a:r>
              <a:rPr lang="en-US" b="1" dirty="0" smtClean="0"/>
              <a:t>– Clive Thompson</a:t>
            </a:r>
          </a:p>
          <a:p>
            <a:r>
              <a:rPr lang="en-US" dirty="0" smtClean="0"/>
              <a:t>Journalist and Technology Blogger</a:t>
            </a:r>
            <a:endParaRPr lang="en-US" dirty="0"/>
          </a:p>
        </p:txBody>
      </p:sp>
      <p:cxnSp>
        <p:nvCxnSpPr>
          <p:cNvPr id="7" name="Straight Connector 6"/>
          <p:cNvCxnSpPr/>
          <p:nvPr/>
        </p:nvCxnSpPr>
        <p:spPr>
          <a:xfrm>
            <a:off x="810477" y="1491915"/>
            <a:ext cx="10625278" cy="0"/>
          </a:xfrm>
          <a:prstGeom prst="line">
            <a:avLst/>
          </a:prstGeom>
        </p:spPr>
        <p:style>
          <a:lnRef idx="1">
            <a:schemeClr val="accent1"/>
          </a:lnRef>
          <a:fillRef idx="0">
            <a:schemeClr val="accent1"/>
          </a:fillRef>
          <a:effectRef idx="0">
            <a:schemeClr val="accent1"/>
          </a:effectRef>
          <a:fontRef idx="minor">
            <a:schemeClr val="tx1"/>
          </a:fontRef>
        </p:style>
      </p:cxnSp>
      <p:sp>
        <p:nvSpPr>
          <p:cNvPr id="8" name="Title 1"/>
          <p:cNvSpPr txBox="1">
            <a:spLocks/>
          </p:cNvSpPr>
          <p:nvPr/>
        </p:nvSpPr>
        <p:spPr>
          <a:xfrm>
            <a:off x="838200" y="634188"/>
            <a:ext cx="10515600" cy="1126789"/>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DIN Next Rounded LT Pro" panose="020F0503020203050203" pitchFamily="34" charset="0"/>
                <a:ea typeface="+mj-ea"/>
                <a:cs typeface="+mj-cs"/>
              </a:defRPr>
            </a:lvl1pPr>
          </a:lstStyle>
          <a:p>
            <a:r>
              <a:rPr lang="en-US" dirty="0" smtClean="0">
                <a:solidFill>
                  <a:schemeClr val="accent1"/>
                </a:solidFill>
              </a:rPr>
              <a:t>In the Age of Google</a:t>
            </a:r>
            <a:endParaRPr lang="en-US" dirty="0">
              <a:solidFill>
                <a:schemeClr val="accent1"/>
              </a:solidFill>
            </a:endParaRPr>
          </a:p>
        </p:txBody>
      </p:sp>
    </p:spTree>
    <p:extLst>
      <p:ext uri="{BB962C8B-B14F-4D97-AF65-F5344CB8AC3E}">
        <p14:creationId xmlns:p14="http://schemas.microsoft.com/office/powerpoint/2010/main" val="28587098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Content Placeholder 2"/>
          <p:cNvSpPr>
            <a:spLocks noGrp="1"/>
          </p:cNvSpPr>
          <p:nvPr>
            <p:ph idx="1"/>
          </p:nvPr>
        </p:nvSpPr>
        <p:spPr>
          <a:xfrm>
            <a:off x="748145" y="2216727"/>
            <a:ext cx="10654146" cy="4354862"/>
          </a:xfrm>
        </p:spPr>
        <p:txBody>
          <a:bodyPr>
            <a:normAutofit/>
          </a:bodyPr>
          <a:lstStyle/>
          <a:p>
            <a:pPr>
              <a:lnSpc>
                <a:spcPct val="90000"/>
              </a:lnSpc>
            </a:pPr>
            <a:r>
              <a:rPr lang="en-US" altLang="en-US" dirty="0"/>
              <a:t>For reframing the perception of ignorance: not a weakness, but an opportunity </a:t>
            </a:r>
          </a:p>
          <a:p>
            <a:pPr>
              <a:lnSpc>
                <a:spcPct val="90000"/>
              </a:lnSpc>
            </a:pPr>
            <a:r>
              <a:rPr lang="en-US" altLang="en-US" dirty="0"/>
              <a:t>For arriving at better answers (and more questions)</a:t>
            </a:r>
          </a:p>
          <a:p>
            <a:pPr>
              <a:lnSpc>
                <a:spcPct val="90000"/>
              </a:lnSpc>
            </a:pPr>
            <a:r>
              <a:rPr lang="en-US" altLang="en-US" dirty="0"/>
              <a:t>For increasing engagement and ownership</a:t>
            </a:r>
          </a:p>
          <a:p>
            <a:pPr>
              <a:lnSpc>
                <a:spcPct val="90000"/>
              </a:lnSpc>
            </a:pPr>
            <a:r>
              <a:rPr lang="en-US" altLang="en-US" sz="3600" b="1" dirty="0"/>
              <a:t>For a little more joy in a very demanding profession</a:t>
            </a:r>
          </a:p>
          <a:p>
            <a:pPr>
              <a:lnSpc>
                <a:spcPct val="90000"/>
              </a:lnSpc>
            </a:pPr>
            <a:r>
              <a:rPr lang="en-US" altLang="en-US" dirty="0"/>
              <a:t>And…</a:t>
            </a:r>
          </a:p>
        </p:txBody>
      </p:sp>
      <p:sp>
        <p:nvSpPr>
          <p:cNvPr id="2" name="Title 1"/>
          <p:cNvSpPr>
            <a:spLocks noGrp="1"/>
          </p:cNvSpPr>
          <p:nvPr>
            <p:ph type="title"/>
          </p:nvPr>
        </p:nvSpPr>
        <p:spPr/>
        <p:txBody>
          <a:bodyPr/>
          <a:lstStyle/>
          <a:p>
            <a:r>
              <a:rPr lang="en-US" altLang="en-US" dirty="0"/>
              <a:t>The Skill of Question Formulation</a:t>
            </a:r>
            <a:endParaRPr lang="en-US" dirty="0"/>
          </a:p>
        </p:txBody>
      </p:sp>
    </p:spTree>
    <p:extLst>
      <p:ext uri="{BB962C8B-B14F-4D97-AF65-F5344CB8AC3E}">
        <p14:creationId xmlns:p14="http://schemas.microsoft.com/office/powerpoint/2010/main" val="67950284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373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3730">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73730">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73730">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73730">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Democracy &amp; Questions</a:t>
            </a:r>
            <a:endParaRPr lang="en-US" dirty="0"/>
          </a:p>
        </p:txBody>
      </p:sp>
      <p:pic>
        <p:nvPicPr>
          <p:cNvPr id="8"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583589" y="1751810"/>
            <a:ext cx="5024821" cy="3980775"/>
          </a:xfrm>
        </p:spPr>
      </p:pic>
      <p:sp>
        <p:nvSpPr>
          <p:cNvPr id="9" name="TextBox 8"/>
          <p:cNvSpPr txBox="1"/>
          <p:nvPr/>
        </p:nvSpPr>
        <p:spPr>
          <a:xfrm>
            <a:off x="9733085" y="5363252"/>
            <a:ext cx="236107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DIN Next Rounded LT Pro" panose="020F0503020203050203" pitchFamily="34" charset="0"/>
                <a:ea typeface="Meiryo"/>
              </a:rPr>
              <a:t>Image Courtesy of Highlander Research and Education Center</a:t>
            </a:r>
          </a:p>
        </p:txBody>
      </p:sp>
    </p:spTree>
    <p:extLst>
      <p:ext uri="{BB962C8B-B14F-4D97-AF65-F5344CB8AC3E}">
        <p14:creationId xmlns:p14="http://schemas.microsoft.com/office/powerpoint/2010/main" val="671201452"/>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3059" name="Content Placeholder 6"/>
          <p:cNvPicPr>
            <a:picLocks noGrp="1" noChangeAspect="1"/>
          </p:cNvPicPr>
          <p:nvPr>
            <p:ph idx="1"/>
          </p:nvPr>
        </p:nvPicPr>
        <p:blipFill>
          <a:blip r:embed="rId3">
            <a:extLst>
              <a:ext uri="{28A0092B-C50C-407E-A947-70E740481C1C}">
                <a14:useLocalDpi xmlns:a14="http://schemas.microsoft.com/office/drawing/2010/main" val="0"/>
              </a:ext>
            </a:extLst>
          </a:blip>
          <a:srcRect t="98" b="98"/>
          <a:stretch>
            <a:fillRect/>
          </a:stretch>
        </p:blipFill>
        <p:spPr>
          <a:xfrm>
            <a:off x="803564" y="1838471"/>
            <a:ext cx="6893936" cy="3781526"/>
          </a:xfrm>
        </p:spPr>
      </p:pic>
      <p:sp>
        <p:nvSpPr>
          <p:cNvPr id="2" name="TextBox 8"/>
          <p:cNvSpPr txBox="1">
            <a:spLocks noChangeArrowheads="1"/>
          </p:cNvSpPr>
          <p:nvPr/>
        </p:nvSpPr>
        <p:spPr bwMode="auto">
          <a:xfrm>
            <a:off x="7947026" y="5139898"/>
            <a:ext cx="4000789" cy="7386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a:solidFill>
                  <a:schemeClr val="tx1"/>
                </a:solidFill>
                <a:latin typeface="Rockwell" panose="02060603020205020403" pitchFamily="18" charset="0"/>
                <a:ea typeface="MS PGothic" panose="020B0600070205080204" pitchFamily="34" charset="-128"/>
              </a:defRPr>
            </a:lvl1pPr>
            <a:lvl2pPr marL="37931725" indent="-37474525">
              <a:defRPr>
                <a:solidFill>
                  <a:schemeClr val="tx1"/>
                </a:solidFill>
                <a:latin typeface="Rockwell" panose="02060603020205020403" pitchFamily="18" charset="0"/>
                <a:ea typeface="MS PGothic" panose="020B0600070205080204" pitchFamily="34" charset="-128"/>
              </a:defRPr>
            </a:lvl2pPr>
            <a:lvl3pPr marL="1143000" indent="-228600">
              <a:defRPr>
                <a:solidFill>
                  <a:schemeClr val="tx1"/>
                </a:solidFill>
                <a:latin typeface="Rockwell" panose="02060603020205020403" pitchFamily="18" charset="0"/>
                <a:ea typeface="MS PGothic" panose="020B0600070205080204" pitchFamily="34" charset="-128"/>
              </a:defRPr>
            </a:lvl3pPr>
            <a:lvl4pPr marL="1600200" indent="-228600">
              <a:defRPr>
                <a:solidFill>
                  <a:schemeClr val="tx1"/>
                </a:solidFill>
                <a:latin typeface="Rockwell" panose="02060603020205020403" pitchFamily="18" charset="0"/>
                <a:ea typeface="MS PGothic" panose="020B0600070205080204" pitchFamily="34" charset="-128"/>
              </a:defRPr>
            </a:lvl4pPr>
            <a:lvl5pPr marL="2057400" indent="-228600">
              <a:defRPr>
                <a:solidFill>
                  <a:schemeClr val="tx1"/>
                </a:solidFill>
                <a:latin typeface="Rockwell" panose="02060603020205020403" pitchFamily="18"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9pPr>
          </a:lstStyle>
          <a:p>
            <a:pPr eaLnBrk="1" hangingPunct="1"/>
            <a:r>
              <a:rPr lang="en-US" altLang="en-US" sz="1400" dirty="0">
                <a:latin typeface="DIN Next Rounded LT Pro" panose="020F0503020203050203" pitchFamily="34" charset="0"/>
              </a:rPr>
              <a:t>See Chapter 6 on </a:t>
            </a:r>
            <a:r>
              <a:rPr lang="en-US" altLang="en-US" sz="1400" dirty="0" err="1">
                <a:latin typeface="DIN Next Rounded LT Pro" panose="020F0503020203050203" pitchFamily="34" charset="0"/>
              </a:rPr>
              <a:t>Septima</a:t>
            </a:r>
            <a:r>
              <a:rPr lang="en-US" altLang="en-US" sz="1400" dirty="0">
                <a:latin typeface="DIN Next Rounded LT Pro" panose="020F0503020203050203" pitchFamily="34" charset="0"/>
              </a:rPr>
              <a:t> Clark in </a:t>
            </a:r>
            <a:r>
              <a:rPr lang="en-US" altLang="en-US" sz="1400" i="1" dirty="0">
                <a:latin typeface="DIN Next Rounded LT Pro" panose="020F0503020203050203" pitchFamily="34" charset="0"/>
              </a:rPr>
              <a:t>Freedom Road: Adult Education of African Americans </a:t>
            </a:r>
            <a:r>
              <a:rPr lang="en-US" altLang="en-US" sz="1400" dirty="0">
                <a:latin typeface="DIN Next Rounded LT Pro" panose="020F0503020203050203" pitchFamily="34" charset="0"/>
              </a:rPr>
              <a:t>(Peterson, 1996).</a:t>
            </a:r>
            <a:endParaRPr lang="en-US" altLang="en-US" sz="1400" i="1" dirty="0">
              <a:latin typeface="DIN Next Rounded LT Pro" panose="020F0503020203050203" pitchFamily="34" charset="0"/>
            </a:endParaRPr>
          </a:p>
        </p:txBody>
      </p:sp>
      <p:sp>
        <p:nvSpPr>
          <p:cNvPr id="7" name="TextBox 8"/>
          <p:cNvSpPr txBox="1">
            <a:spLocks noChangeArrowheads="1"/>
          </p:cNvSpPr>
          <p:nvPr/>
        </p:nvSpPr>
        <p:spPr bwMode="auto">
          <a:xfrm>
            <a:off x="7947026" y="2349753"/>
            <a:ext cx="3676938" cy="19389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a:solidFill>
                  <a:schemeClr val="tx1"/>
                </a:solidFill>
                <a:latin typeface="Rockwell" panose="02060603020205020403" pitchFamily="18" charset="0"/>
                <a:ea typeface="MS PGothic" panose="020B0600070205080204" pitchFamily="34" charset="-128"/>
              </a:defRPr>
            </a:lvl1pPr>
            <a:lvl2pPr marL="37931725" indent="-37474525">
              <a:defRPr>
                <a:solidFill>
                  <a:schemeClr val="tx1"/>
                </a:solidFill>
                <a:latin typeface="Rockwell" panose="02060603020205020403" pitchFamily="18" charset="0"/>
                <a:ea typeface="MS PGothic" panose="020B0600070205080204" pitchFamily="34" charset="-128"/>
              </a:defRPr>
            </a:lvl2pPr>
            <a:lvl3pPr marL="1143000" indent="-228600">
              <a:defRPr>
                <a:solidFill>
                  <a:schemeClr val="tx1"/>
                </a:solidFill>
                <a:latin typeface="Rockwell" panose="02060603020205020403" pitchFamily="18" charset="0"/>
                <a:ea typeface="MS PGothic" panose="020B0600070205080204" pitchFamily="34" charset="-128"/>
              </a:defRPr>
            </a:lvl3pPr>
            <a:lvl4pPr marL="1600200" indent="-228600">
              <a:defRPr>
                <a:solidFill>
                  <a:schemeClr val="tx1"/>
                </a:solidFill>
                <a:latin typeface="Rockwell" panose="02060603020205020403" pitchFamily="18" charset="0"/>
                <a:ea typeface="MS PGothic" panose="020B0600070205080204" pitchFamily="34" charset="-128"/>
              </a:defRPr>
            </a:lvl4pPr>
            <a:lvl5pPr marL="2057400" indent="-228600">
              <a:defRPr>
                <a:solidFill>
                  <a:schemeClr val="tx1"/>
                </a:solidFill>
                <a:latin typeface="Rockwell" panose="02060603020205020403" pitchFamily="18"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9pPr>
          </a:lstStyle>
          <a:p>
            <a:pPr eaLnBrk="1" hangingPunct="1"/>
            <a:r>
              <a:rPr lang="en-US" altLang="en-US" sz="2400" dirty="0">
                <a:latin typeface="DIN Next Rounded LT Pro" panose="020F0503020203050203" pitchFamily="34" charset="0"/>
              </a:rPr>
              <a:t>“We need to be taught to study rather than to believe, to </a:t>
            </a:r>
            <a:r>
              <a:rPr lang="en-US" altLang="en-US" sz="2400" b="1" dirty="0">
                <a:latin typeface="DIN Next Rounded LT Pro" panose="020F0503020203050203" pitchFamily="34" charset="0"/>
              </a:rPr>
              <a:t>inquire</a:t>
            </a:r>
            <a:r>
              <a:rPr lang="en-US" altLang="en-US" sz="2400" dirty="0">
                <a:latin typeface="DIN Next Rounded LT Pro" panose="020F0503020203050203" pitchFamily="34" charset="0"/>
              </a:rPr>
              <a:t> rather than to affirm.” </a:t>
            </a:r>
          </a:p>
          <a:p>
            <a:pPr algn="r" eaLnBrk="1" hangingPunct="1"/>
            <a:r>
              <a:rPr lang="en-US" altLang="en-US" sz="2400" dirty="0">
                <a:latin typeface="DIN Next Rounded LT Pro" panose="020F0503020203050203" pitchFamily="34" charset="0"/>
              </a:rPr>
              <a:t>- </a:t>
            </a:r>
            <a:r>
              <a:rPr lang="en-US" altLang="en-US" sz="2400" b="1" dirty="0" err="1">
                <a:latin typeface="DIN Next Rounded LT Pro" panose="020F0503020203050203" pitchFamily="34" charset="0"/>
              </a:rPr>
              <a:t>Septima</a:t>
            </a:r>
            <a:r>
              <a:rPr lang="en-US" altLang="en-US" sz="2400" b="1" dirty="0">
                <a:latin typeface="DIN Next Rounded LT Pro" panose="020F0503020203050203" pitchFamily="34" charset="0"/>
              </a:rPr>
              <a:t> Clark</a:t>
            </a:r>
          </a:p>
        </p:txBody>
      </p:sp>
      <p:sp>
        <p:nvSpPr>
          <p:cNvPr id="3" name="Title 2"/>
          <p:cNvSpPr>
            <a:spLocks noGrp="1"/>
          </p:cNvSpPr>
          <p:nvPr>
            <p:ph type="title"/>
          </p:nvPr>
        </p:nvSpPr>
        <p:spPr/>
        <p:txBody>
          <a:bodyPr/>
          <a:lstStyle/>
          <a:p>
            <a:r>
              <a:rPr lang="en-US" dirty="0" smtClean="0"/>
              <a:t>Democracy &amp; Questions</a:t>
            </a:r>
            <a:endParaRPr lang="en-US" dirty="0"/>
          </a:p>
        </p:txBody>
      </p:sp>
    </p:spTree>
    <p:extLst>
      <p:ext uri="{BB962C8B-B14F-4D97-AF65-F5344CB8AC3E}">
        <p14:creationId xmlns:p14="http://schemas.microsoft.com/office/powerpoint/2010/main" val="258507833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890346"/>
            <a:ext cx="10515599" cy="3750909"/>
          </a:xfrm>
        </p:spPr>
        <p:txBody>
          <a:bodyPr>
            <a:noAutofit/>
          </a:bodyPr>
          <a:lstStyle/>
          <a:p>
            <a:pPr fontAlgn="base">
              <a:buFont typeface="Arial" panose="020B0604020202020204" pitchFamily="34" charset="0"/>
              <a:buChar char="•"/>
            </a:pPr>
            <a:r>
              <a:rPr lang="en-US" sz="3200" dirty="0" smtClean="0">
                <a:solidFill>
                  <a:schemeClr val="tx1">
                    <a:lumMod val="95000"/>
                    <a:lumOff val="5000"/>
                  </a:schemeClr>
                </a:solidFill>
              </a:rPr>
              <a:t>Questions &amp; learning</a:t>
            </a:r>
            <a:endParaRPr lang="en-US" sz="3200" dirty="0">
              <a:solidFill>
                <a:schemeClr val="tx1">
                  <a:lumMod val="95000"/>
                  <a:lumOff val="5000"/>
                </a:schemeClr>
              </a:solidFill>
            </a:endParaRPr>
          </a:p>
          <a:p>
            <a:pPr fontAlgn="base">
              <a:buFont typeface="Arial" panose="020B0604020202020204" pitchFamily="34" charset="0"/>
              <a:buChar char="•"/>
            </a:pPr>
            <a:r>
              <a:rPr lang="en-US" sz="3200" dirty="0">
                <a:solidFill>
                  <a:schemeClr val="tx1">
                    <a:lumMod val="95000"/>
                    <a:lumOff val="5000"/>
                  </a:schemeClr>
                </a:solidFill>
              </a:rPr>
              <a:t>An experience in the Question Formulation Technique</a:t>
            </a:r>
          </a:p>
          <a:p>
            <a:pPr fontAlgn="base">
              <a:buFont typeface="Arial" panose="020B0604020202020204" pitchFamily="34" charset="0"/>
              <a:buChar char="•"/>
            </a:pPr>
            <a:r>
              <a:rPr lang="en-US" sz="3200" dirty="0" smtClean="0">
                <a:solidFill>
                  <a:schemeClr val="tx1">
                    <a:lumMod val="95000"/>
                    <a:lumOff val="5000"/>
                  </a:schemeClr>
                </a:solidFill>
              </a:rPr>
              <a:t>Unpacking the QFT</a:t>
            </a:r>
          </a:p>
          <a:p>
            <a:pPr fontAlgn="base">
              <a:buFont typeface="Arial" panose="020B0604020202020204" pitchFamily="34" charset="0"/>
              <a:buChar char="•"/>
            </a:pPr>
            <a:r>
              <a:rPr lang="en-US" sz="3200" dirty="0">
                <a:solidFill>
                  <a:schemeClr val="tx1">
                    <a:lumMod val="95000"/>
                    <a:lumOff val="5000"/>
                  </a:schemeClr>
                </a:solidFill>
              </a:rPr>
              <a:t>Examples of </a:t>
            </a:r>
            <a:r>
              <a:rPr lang="en-US" sz="3200" dirty="0" smtClean="0">
                <a:solidFill>
                  <a:schemeClr val="tx1">
                    <a:lumMod val="95000"/>
                    <a:lumOff val="5000"/>
                  </a:schemeClr>
                </a:solidFill>
              </a:rPr>
              <a:t>the QFT in the classroom</a:t>
            </a:r>
          </a:p>
          <a:p>
            <a:pPr fontAlgn="base">
              <a:buFont typeface="Arial" panose="020B0604020202020204" pitchFamily="34" charset="0"/>
              <a:buChar char="•"/>
            </a:pPr>
            <a:r>
              <a:rPr lang="en-US" sz="3200" dirty="0" smtClean="0">
                <a:solidFill>
                  <a:schemeClr val="tx1">
                    <a:lumMod val="95000"/>
                    <a:lumOff val="5000"/>
                  </a:schemeClr>
                </a:solidFill>
              </a:rPr>
              <a:t>Question formulation in </a:t>
            </a:r>
            <a:r>
              <a:rPr lang="en-US" sz="3200" dirty="0">
                <a:solidFill>
                  <a:schemeClr val="tx1">
                    <a:lumMod val="95000"/>
                    <a:lumOff val="5000"/>
                  </a:schemeClr>
                </a:solidFill>
              </a:rPr>
              <a:t>the 21</a:t>
            </a:r>
            <a:r>
              <a:rPr lang="en-US" sz="3200" baseline="30000" dirty="0">
                <a:solidFill>
                  <a:schemeClr val="tx1">
                    <a:lumMod val="95000"/>
                    <a:lumOff val="5000"/>
                  </a:schemeClr>
                </a:solidFill>
              </a:rPr>
              <a:t>st</a:t>
            </a:r>
            <a:r>
              <a:rPr lang="en-US" sz="3200" dirty="0">
                <a:solidFill>
                  <a:schemeClr val="tx1">
                    <a:lumMod val="95000"/>
                    <a:lumOff val="5000"/>
                  </a:schemeClr>
                </a:solidFill>
              </a:rPr>
              <a:t> </a:t>
            </a:r>
            <a:r>
              <a:rPr lang="en-US" sz="3200" dirty="0" smtClean="0">
                <a:solidFill>
                  <a:schemeClr val="tx1">
                    <a:lumMod val="95000"/>
                    <a:lumOff val="5000"/>
                  </a:schemeClr>
                </a:solidFill>
              </a:rPr>
              <a:t>century</a:t>
            </a:r>
          </a:p>
          <a:p>
            <a:pPr fontAlgn="base">
              <a:buFont typeface="Arial" panose="020B0604020202020204" pitchFamily="34" charset="0"/>
              <a:buChar char="•"/>
            </a:pPr>
            <a:r>
              <a:rPr lang="en-US" sz="3200" b="1" dirty="0" smtClean="0">
                <a:solidFill>
                  <a:schemeClr val="tx1">
                    <a:lumMod val="95000"/>
                    <a:lumOff val="5000"/>
                  </a:schemeClr>
                </a:solidFill>
              </a:rPr>
              <a:t>Questions &amp; researching</a:t>
            </a:r>
          </a:p>
          <a:p>
            <a:pPr fontAlgn="base">
              <a:buFont typeface="Arial" panose="020B0604020202020204" pitchFamily="34" charset="0"/>
              <a:buChar char="•"/>
            </a:pPr>
            <a:r>
              <a:rPr lang="en-US" sz="3200" dirty="0" smtClean="0">
                <a:solidFill>
                  <a:schemeClr val="tx1">
                    <a:lumMod val="95000"/>
                    <a:lumOff val="5000"/>
                  </a:schemeClr>
                </a:solidFill>
              </a:rPr>
              <a:t>Reflection &amp; Q&amp;A</a:t>
            </a:r>
            <a:endParaRPr lang="en-US" sz="3200" dirty="0">
              <a:solidFill>
                <a:schemeClr val="tx1">
                  <a:lumMod val="95000"/>
                  <a:lumOff val="5000"/>
                </a:schemeClr>
              </a:solidFill>
            </a:endParaRPr>
          </a:p>
        </p:txBody>
      </p:sp>
      <p:sp>
        <p:nvSpPr>
          <p:cNvPr id="4" name="Title 3"/>
          <p:cNvSpPr>
            <a:spLocks noGrp="1"/>
          </p:cNvSpPr>
          <p:nvPr>
            <p:ph type="title"/>
          </p:nvPr>
        </p:nvSpPr>
        <p:spPr/>
        <p:txBody>
          <a:bodyPr/>
          <a:lstStyle/>
          <a:p>
            <a:r>
              <a:rPr lang="en-US" dirty="0" smtClean="0"/>
              <a:t>Overview</a:t>
            </a:r>
            <a:endParaRPr lang="en-US" dirty="0"/>
          </a:p>
        </p:txBody>
      </p:sp>
    </p:spTree>
    <p:extLst>
      <p:ext uri="{BB962C8B-B14F-4D97-AF65-F5344CB8AC3E}">
        <p14:creationId xmlns:p14="http://schemas.microsoft.com/office/powerpoint/2010/main" val="997271571"/>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850" y="4799086"/>
            <a:ext cx="10515600" cy="953001"/>
          </a:xfrm>
        </p:spPr>
        <p:txBody>
          <a:bodyPr>
            <a:noAutofit/>
          </a:bodyPr>
          <a:lstStyle/>
          <a:p>
            <a:r>
              <a:rPr lang="en-US" sz="4800" dirty="0" smtClean="0"/>
              <a:t>Questions &amp; Researching</a:t>
            </a:r>
            <a:endParaRPr lang="en-US" sz="4800" dirty="0"/>
          </a:p>
        </p:txBody>
      </p:sp>
      <p:sp>
        <p:nvSpPr>
          <p:cNvPr id="7" name="Rectangle 6"/>
          <p:cNvSpPr/>
          <p:nvPr/>
        </p:nvSpPr>
        <p:spPr>
          <a:xfrm>
            <a:off x="9069917" y="228600"/>
            <a:ext cx="2743200" cy="2039112"/>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Rockwell"/>
              <a:ea typeface="+mn-ea"/>
              <a:cs typeface="+mn-cs"/>
            </a:endParaRPr>
          </a:p>
        </p:txBody>
      </p:sp>
      <p:sp>
        <p:nvSpPr>
          <p:cNvPr id="8" name="Rectangle 7"/>
          <p:cNvSpPr/>
          <p:nvPr/>
        </p:nvSpPr>
        <p:spPr>
          <a:xfrm>
            <a:off x="9069917" y="2377440"/>
            <a:ext cx="2743200" cy="20391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Rockwell"/>
              <a:ea typeface="+mn-ea"/>
              <a:cs typeface="+mn-cs"/>
            </a:endParaRPr>
          </a:p>
        </p:txBody>
      </p:sp>
    </p:spTree>
    <p:extLst>
      <p:ext uri="{BB962C8B-B14F-4D97-AF65-F5344CB8AC3E}">
        <p14:creationId xmlns:p14="http://schemas.microsoft.com/office/powerpoint/2010/main" val="117501513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850" y="4799086"/>
            <a:ext cx="10515600" cy="953001"/>
          </a:xfrm>
        </p:spPr>
        <p:txBody>
          <a:bodyPr>
            <a:noAutofit/>
          </a:bodyPr>
          <a:lstStyle/>
          <a:p>
            <a:r>
              <a:rPr lang="en-US" sz="4800" dirty="0" smtClean="0"/>
              <a:t>Questions &amp; Learning</a:t>
            </a:r>
            <a:endParaRPr lang="en-US" sz="4800" dirty="0"/>
          </a:p>
        </p:txBody>
      </p:sp>
      <p:sp>
        <p:nvSpPr>
          <p:cNvPr id="7" name="Rectangle 6"/>
          <p:cNvSpPr/>
          <p:nvPr/>
        </p:nvSpPr>
        <p:spPr>
          <a:xfrm>
            <a:off x="9069917" y="228600"/>
            <a:ext cx="2743200" cy="2039112"/>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Rockwell"/>
              <a:ea typeface="+mn-ea"/>
              <a:cs typeface="+mn-cs"/>
            </a:endParaRPr>
          </a:p>
        </p:txBody>
      </p:sp>
      <p:sp>
        <p:nvSpPr>
          <p:cNvPr id="8" name="Rectangle 7"/>
          <p:cNvSpPr/>
          <p:nvPr/>
        </p:nvSpPr>
        <p:spPr>
          <a:xfrm>
            <a:off x="9069917" y="2377440"/>
            <a:ext cx="2743200" cy="20391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Rockwell"/>
              <a:ea typeface="+mn-ea"/>
              <a:cs typeface="+mn-cs"/>
            </a:endParaRPr>
          </a:p>
        </p:txBody>
      </p:sp>
    </p:spTree>
    <p:extLst>
      <p:ext uri="{BB962C8B-B14F-4D97-AF65-F5344CB8AC3E}">
        <p14:creationId xmlns:p14="http://schemas.microsoft.com/office/powerpoint/2010/main" val="2125241121"/>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half" idx="2"/>
          </p:nvPr>
        </p:nvSpPr>
        <p:spPr>
          <a:xfrm>
            <a:off x="642257" y="1318846"/>
            <a:ext cx="10713131" cy="2563344"/>
          </a:xfrm>
        </p:spPr>
        <p:txBody>
          <a:bodyPr>
            <a:normAutofit lnSpcReduction="10000"/>
          </a:bodyPr>
          <a:lstStyle/>
          <a:p>
            <a:r>
              <a:rPr lang="en-US" sz="3200" dirty="0"/>
              <a:t>“If you are a researcher you are trying to figure out what the question is as well as what the answer is</a:t>
            </a:r>
            <a:r>
              <a:rPr lang="en-US" sz="3200" dirty="0" smtClean="0"/>
              <a:t>.”</a:t>
            </a:r>
            <a:endParaRPr lang="en-US" sz="3200" dirty="0"/>
          </a:p>
          <a:p>
            <a:r>
              <a:rPr lang="en-US" sz="3200" dirty="0"/>
              <a:t>“You want to find the question that is sufficiently easy that you might be able to answer it, and sufficiently hard that the answer is interesting.”</a:t>
            </a:r>
          </a:p>
        </p:txBody>
      </p:sp>
      <p:sp>
        <p:nvSpPr>
          <p:cNvPr id="6" name="Text Placeholder 5"/>
          <p:cNvSpPr>
            <a:spLocks noGrp="1"/>
          </p:cNvSpPr>
          <p:nvPr>
            <p:ph type="body" sz="half" idx="10"/>
          </p:nvPr>
        </p:nvSpPr>
        <p:spPr>
          <a:xfrm>
            <a:off x="5081954" y="4070685"/>
            <a:ext cx="6273435" cy="2578768"/>
          </a:xfrm>
        </p:spPr>
        <p:txBody>
          <a:bodyPr/>
          <a:lstStyle/>
          <a:p>
            <a:pPr algn="l"/>
            <a:r>
              <a:rPr lang="en-US" b="1" dirty="0" smtClean="0"/>
              <a:t>– Edward Witten</a:t>
            </a:r>
          </a:p>
          <a:p>
            <a:pPr algn="l"/>
            <a:r>
              <a:rPr lang="en-US" sz="1800" dirty="0" smtClean="0"/>
              <a:t>Physicist, Institute of Advanced Study</a:t>
            </a:r>
            <a:endParaRPr lang="en-US" sz="1800" dirty="0"/>
          </a:p>
        </p:txBody>
      </p:sp>
    </p:spTree>
    <p:extLst>
      <p:ext uri="{BB962C8B-B14F-4D97-AF65-F5344CB8AC3E}">
        <p14:creationId xmlns:p14="http://schemas.microsoft.com/office/powerpoint/2010/main" val="218675653"/>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half" idx="2"/>
          </p:nvPr>
        </p:nvSpPr>
        <p:spPr>
          <a:xfrm>
            <a:off x="642257" y="1292470"/>
            <a:ext cx="10713131" cy="2589720"/>
          </a:xfrm>
        </p:spPr>
        <p:txBody>
          <a:bodyPr>
            <a:normAutofit fontScale="92500"/>
          </a:bodyPr>
          <a:lstStyle/>
          <a:p>
            <a:r>
              <a:rPr lang="en-US" sz="3200" dirty="0"/>
              <a:t>“Today, the modern classicist begins to focus on an unanswered question or a group of related questions and spends time in libraries, museums, and archaeological sites in an attempt to find answers. This practice of inquiry—looking into and trying to answer a question—is the heart of research</a:t>
            </a:r>
            <a:r>
              <a:rPr lang="en-US" sz="3200" dirty="0" smtClean="0"/>
              <a:t>.”</a:t>
            </a:r>
            <a:endParaRPr lang="en-US" sz="3200" dirty="0"/>
          </a:p>
        </p:txBody>
      </p:sp>
      <p:sp>
        <p:nvSpPr>
          <p:cNvPr id="6" name="Text Placeholder 5"/>
          <p:cNvSpPr>
            <a:spLocks noGrp="1"/>
          </p:cNvSpPr>
          <p:nvPr>
            <p:ph type="body" sz="half" idx="10"/>
          </p:nvPr>
        </p:nvSpPr>
        <p:spPr>
          <a:xfrm>
            <a:off x="5081954" y="4070685"/>
            <a:ext cx="6273435" cy="2578768"/>
          </a:xfrm>
        </p:spPr>
        <p:txBody>
          <a:bodyPr/>
          <a:lstStyle/>
          <a:p>
            <a:pPr algn="l"/>
            <a:r>
              <a:rPr lang="en-US" b="1" dirty="0" smtClean="0"/>
              <a:t>– </a:t>
            </a:r>
            <a:r>
              <a:rPr lang="en-US" b="1" dirty="0"/>
              <a:t>Roger B. </a:t>
            </a:r>
            <a:r>
              <a:rPr lang="en-US" b="1" dirty="0" smtClean="0"/>
              <a:t>Ulrich</a:t>
            </a:r>
          </a:p>
          <a:p>
            <a:pPr algn="l"/>
            <a:r>
              <a:rPr lang="en-US" dirty="0" smtClean="0"/>
              <a:t>Professor of Classical Studies, Dartmouth College</a:t>
            </a:r>
          </a:p>
          <a:p>
            <a:pPr algn="l"/>
            <a:endParaRPr lang="en-US" dirty="0" smtClean="0"/>
          </a:p>
        </p:txBody>
      </p:sp>
    </p:spTree>
    <p:extLst>
      <p:ext uri="{BB962C8B-B14F-4D97-AF65-F5344CB8AC3E}">
        <p14:creationId xmlns:p14="http://schemas.microsoft.com/office/powerpoint/2010/main" val="486854011"/>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487"/>
        <p:cNvGrpSpPr/>
        <p:nvPr/>
      </p:nvGrpSpPr>
      <p:grpSpPr>
        <a:xfrm>
          <a:off x="0" y="0"/>
          <a:ext cx="0" cy="0"/>
          <a:chOff x="0" y="0"/>
          <a:chExt cx="0" cy="0"/>
        </a:xfrm>
      </p:grpSpPr>
      <p:sp>
        <p:nvSpPr>
          <p:cNvPr id="489" name="Shape 489"/>
          <p:cNvSpPr txBox="1">
            <a:spLocks noGrp="1"/>
          </p:cNvSpPr>
          <p:nvPr>
            <p:ph type="body" idx="1"/>
          </p:nvPr>
        </p:nvSpPr>
        <p:spPr>
          <a:xfrm>
            <a:off x="838200" y="2067465"/>
            <a:ext cx="10314709" cy="4145100"/>
          </a:xfrm>
          <a:prstGeom prst="rect">
            <a:avLst/>
          </a:prstGeom>
          <a:noFill/>
          <a:ln>
            <a:noFill/>
          </a:ln>
        </p:spPr>
        <p:txBody>
          <a:bodyPr vert="horz" lIns="91425" tIns="45700" rIns="91425" bIns="45700" rtlCol="0" anchor="t" anchorCtr="0">
            <a:noAutofit/>
          </a:bodyPr>
          <a:lstStyle/>
          <a:p>
            <a:pPr marL="460375" indent="-457200">
              <a:lnSpc>
                <a:spcPct val="100000"/>
              </a:lnSpc>
              <a:spcBef>
                <a:spcPts val="0"/>
              </a:spcBef>
              <a:buClr>
                <a:srgbClr val="76A5AF"/>
              </a:buClr>
              <a:buSzPct val="73333"/>
            </a:pPr>
            <a:r>
              <a:rPr lang="en-US" sz="2400" dirty="0" smtClean="0">
                <a:solidFill>
                  <a:schemeClr val="dk1"/>
                </a:solidFill>
                <a:ea typeface="Rockwell" charset="0"/>
                <a:cs typeface="Rockwell" charset="0"/>
                <a:sym typeface="Rokkitt"/>
              </a:rPr>
              <a:t>Questions are more important than facts.</a:t>
            </a:r>
          </a:p>
          <a:p>
            <a:pPr marL="460375" indent="-457200">
              <a:lnSpc>
                <a:spcPct val="100000"/>
              </a:lnSpc>
              <a:spcBef>
                <a:spcPts val="0"/>
              </a:spcBef>
              <a:buClr>
                <a:srgbClr val="76A5AF"/>
              </a:buClr>
              <a:buSzPct val="73333"/>
            </a:pPr>
            <a:r>
              <a:rPr lang="en-US" sz="2400" dirty="0" smtClean="0">
                <a:solidFill>
                  <a:schemeClr val="dk1"/>
                </a:solidFill>
                <a:ea typeface="Rockwell" charset="0"/>
                <a:cs typeface="Rockwell" charset="0"/>
                <a:sym typeface="Rokkitt"/>
              </a:rPr>
              <a:t>Answers or facts are temporary; data, hypotheses (models) are provisional.</a:t>
            </a:r>
          </a:p>
          <a:p>
            <a:pPr marL="460375" indent="-457200">
              <a:lnSpc>
                <a:spcPct val="100000"/>
              </a:lnSpc>
              <a:spcBef>
                <a:spcPts val="0"/>
              </a:spcBef>
              <a:buClr>
                <a:srgbClr val="76A5AF"/>
              </a:buClr>
              <a:buSzPct val="73333"/>
            </a:pPr>
            <a:r>
              <a:rPr lang="en-US" sz="2400" dirty="0" smtClean="0">
                <a:solidFill>
                  <a:schemeClr val="dk1"/>
                </a:solidFill>
                <a:ea typeface="Rockwell" charset="0"/>
                <a:cs typeface="Rockwell" charset="0"/>
                <a:sym typeface="Rokkitt"/>
              </a:rPr>
              <a:t>Failure happens… a lot.</a:t>
            </a:r>
          </a:p>
          <a:p>
            <a:pPr marL="460375" indent="-457200">
              <a:lnSpc>
                <a:spcPct val="100000"/>
              </a:lnSpc>
              <a:spcBef>
                <a:spcPts val="0"/>
              </a:spcBef>
              <a:buClr>
                <a:srgbClr val="76A5AF"/>
              </a:buClr>
              <a:buSzPct val="73333"/>
            </a:pPr>
            <a:r>
              <a:rPr lang="en-US" sz="2400" dirty="0" smtClean="0">
                <a:solidFill>
                  <a:schemeClr val="dk1"/>
                </a:solidFill>
                <a:ea typeface="Rockwell" charset="0"/>
                <a:cs typeface="Rockwell" charset="0"/>
                <a:sym typeface="Rokkitt"/>
              </a:rPr>
              <a:t>Patience is a requirement; there is no substitute for time.</a:t>
            </a:r>
          </a:p>
          <a:p>
            <a:pPr marL="460375" indent="-457200">
              <a:lnSpc>
                <a:spcPct val="100000"/>
              </a:lnSpc>
              <a:spcBef>
                <a:spcPts val="0"/>
              </a:spcBef>
              <a:buClr>
                <a:srgbClr val="76A5AF"/>
              </a:buClr>
              <a:buSzPct val="73333"/>
            </a:pPr>
            <a:r>
              <a:rPr lang="en-US" sz="2400" dirty="0" smtClean="0">
                <a:solidFill>
                  <a:schemeClr val="dk1"/>
                </a:solidFill>
                <a:ea typeface="Rockwell" charset="0"/>
                <a:cs typeface="Rockwell" charset="0"/>
                <a:sym typeface="Rokkitt"/>
              </a:rPr>
              <a:t>Occasionally you get lucky—hopefully you recognize it.</a:t>
            </a:r>
          </a:p>
          <a:p>
            <a:pPr marL="460375" indent="-457200">
              <a:lnSpc>
                <a:spcPct val="100000"/>
              </a:lnSpc>
              <a:spcBef>
                <a:spcPts val="0"/>
              </a:spcBef>
              <a:buClr>
                <a:srgbClr val="76A5AF"/>
              </a:buClr>
              <a:buSzPct val="73333"/>
            </a:pPr>
            <a:r>
              <a:rPr lang="en-US" sz="2400" dirty="0" smtClean="0">
                <a:solidFill>
                  <a:schemeClr val="dk1"/>
                </a:solidFill>
                <a:ea typeface="Rockwell" charset="0"/>
                <a:cs typeface="Rockwell" charset="0"/>
                <a:sym typeface="Rokkitt"/>
              </a:rPr>
              <a:t>Things don’t happen in the linear or narrative way that you read about in papers or textbooks.</a:t>
            </a:r>
          </a:p>
          <a:p>
            <a:pPr marL="460375" indent="-457200">
              <a:lnSpc>
                <a:spcPct val="100000"/>
              </a:lnSpc>
              <a:spcBef>
                <a:spcPts val="0"/>
              </a:spcBef>
              <a:buClr>
                <a:srgbClr val="76A5AF"/>
              </a:buClr>
              <a:buSzPct val="73333"/>
            </a:pPr>
            <a:r>
              <a:rPr lang="en-US" sz="2400" dirty="0" smtClean="0">
                <a:solidFill>
                  <a:schemeClr val="dk1"/>
                </a:solidFill>
                <a:ea typeface="Rockwell" charset="0"/>
                <a:cs typeface="Rockwell" charset="0"/>
                <a:sym typeface="Rokkitt"/>
              </a:rPr>
              <a:t>The smooth “Arc of Discovery” is a myth; science stumbles along.</a:t>
            </a:r>
          </a:p>
          <a:p>
            <a:pPr marL="460375" indent="-457200">
              <a:lnSpc>
                <a:spcPct val="100000"/>
              </a:lnSpc>
              <a:spcBef>
                <a:spcPts val="0"/>
              </a:spcBef>
              <a:buClr>
                <a:srgbClr val="76A5AF"/>
              </a:buClr>
              <a:buSzPct val="73333"/>
            </a:pPr>
            <a:r>
              <a:rPr lang="en-US" sz="2400" dirty="0" smtClean="0">
                <a:solidFill>
                  <a:schemeClr val="dk1"/>
                </a:solidFill>
                <a:ea typeface="Rockwell" charset="0"/>
                <a:cs typeface="Rockwell" charset="0"/>
                <a:sym typeface="Rokkitt"/>
              </a:rPr>
              <a:t>If there is free food, get there early.</a:t>
            </a:r>
          </a:p>
          <a:p>
            <a:pPr>
              <a:spcBef>
                <a:spcPts val="2000"/>
              </a:spcBef>
              <a:buClr>
                <a:schemeClr val="accent1"/>
              </a:buClr>
              <a:buSzPct val="75000"/>
              <a:buNone/>
            </a:pPr>
            <a:endParaRPr sz="2400" dirty="0">
              <a:solidFill>
                <a:schemeClr val="dk1"/>
              </a:solidFill>
              <a:ea typeface="Rokkitt"/>
              <a:cs typeface="Rokkitt"/>
              <a:sym typeface="Rokkitt"/>
            </a:endParaRPr>
          </a:p>
        </p:txBody>
      </p:sp>
      <p:sp>
        <p:nvSpPr>
          <p:cNvPr id="2" name="Title 1"/>
          <p:cNvSpPr>
            <a:spLocks noGrp="1"/>
          </p:cNvSpPr>
          <p:nvPr>
            <p:ph type="title"/>
          </p:nvPr>
        </p:nvSpPr>
        <p:spPr/>
        <p:txBody>
          <a:bodyPr>
            <a:noAutofit/>
          </a:bodyPr>
          <a:lstStyle/>
          <a:p>
            <a:pPr marL="3175">
              <a:lnSpc>
                <a:spcPct val="100000"/>
              </a:lnSpc>
              <a:spcBef>
                <a:spcPts val="0"/>
              </a:spcBef>
              <a:buClr>
                <a:srgbClr val="76A5AF"/>
              </a:buClr>
              <a:buSzPct val="73333"/>
            </a:pPr>
            <a:r>
              <a:rPr lang="en-US" dirty="0" smtClean="0">
                <a:ea typeface="Rockwell" charset="0"/>
                <a:cs typeface="Rockwell" charset="0"/>
                <a:sym typeface="Rokkitt"/>
              </a:rPr>
              <a:t>A List of Things Stuart </a:t>
            </a:r>
            <a:r>
              <a:rPr lang="en-US" dirty="0" err="1" smtClean="0">
                <a:ea typeface="Rockwell" charset="0"/>
                <a:cs typeface="Rockwell" charset="0"/>
                <a:sym typeface="Rokkitt"/>
              </a:rPr>
              <a:t>Firestein</a:t>
            </a:r>
            <a:r>
              <a:rPr lang="en-US" dirty="0" smtClean="0">
                <a:ea typeface="Rockwell" charset="0"/>
                <a:cs typeface="Rockwell" charset="0"/>
                <a:sym typeface="Rokkitt"/>
              </a:rPr>
              <a:t> </a:t>
            </a:r>
            <a:br>
              <a:rPr lang="en-US" dirty="0" smtClean="0">
                <a:ea typeface="Rockwell" charset="0"/>
                <a:cs typeface="Rockwell" charset="0"/>
                <a:sym typeface="Rokkitt"/>
              </a:rPr>
            </a:br>
            <a:r>
              <a:rPr lang="en-US" dirty="0" smtClean="0">
                <a:ea typeface="Rockwell" charset="0"/>
                <a:cs typeface="Rockwell" charset="0"/>
                <a:sym typeface="Rokkitt"/>
              </a:rPr>
              <a:t>Learned </a:t>
            </a:r>
            <a:r>
              <a:rPr lang="en-US" dirty="0">
                <a:ea typeface="Rockwell" charset="0"/>
                <a:cs typeface="Rockwell" charset="0"/>
                <a:sym typeface="Rokkitt"/>
              </a:rPr>
              <a:t>in </a:t>
            </a:r>
            <a:r>
              <a:rPr lang="en-US" dirty="0" smtClean="0">
                <a:ea typeface="Rockwell" charset="0"/>
                <a:cs typeface="Rockwell" charset="0"/>
                <a:sym typeface="Rokkitt"/>
              </a:rPr>
              <a:t>Graduate School</a:t>
            </a:r>
            <a:endParaRPr lang="en-US" dirty="0">
              <a:ea typeface="Rockwell" charset="0"/>
              <a:cs typeface="Rockwell" charset="0"/>
              <a:sym typeface="Rokkitt"/>
            </a:endParaRPr>
          </a:p>
        </p:txBody>
      </p:sp>
    </p:spTree>
    <p:extLst>
      <p:ext uri="{BB962C8B-B14F-4D97-AF65-F5344CB8AC3E}">
        <p14:creationId xmlns:p14="http://schemas.microsoft.com/office/powerpoint/2010/main" val="216727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8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89">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89">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89">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89">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89">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89">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89">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850" y="4799086"/>
            <a:ext cx="10515600" cy="953001"/>
          </a:xfrm>
        </p:spPr>
        <p:txBody>
          <a:bodyPr>
            <a:noAutofit/>
          </a:bodyPr>
          <a:lstStyle/>
          <a:p>
            <a:r>
              <a:rPr lang="en-US" sz="4800" dirty="0" smtClean="0"/>
              <a:t>An Experience in the QFT for Research</a:t>
            </a:r>
            <a:endParaRPr lang="en-US" sz="4800" dirty="0"/>
          </a:p>
        </p:txBody>
      </p:sp>
      <p:sp>
        <p:nvSpPr>
          <p:cNvPr id="7" name="Rectangle 6"/>
          <p:cNvSpPr/>
          <p:nvPr/>
        </p:nvSpPr>
        <p:spPr>
          <a:xfrm>
            <a:off x="9069917" y="228600"/>
            <a:ext cx="2743200" cy="2039112"/>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Rockwell"/>
              <a:ea typeface="+mn-ea"/>
              <a:cs typeface="+mn-cs"/>
            </a:endParaRPr>
          </a:p>
        </p:txBody>
      </p:sp>
      <p:sp>
        <p:nvSpPr>
          <p:cNvPr id="8" name="Rectangle 7"/>
          <p:cNvSpPr/>
          <p:nvPr/>
        </p:nvSpPr>
        <p:spPr>
          <a:xfrm>
            <a:off x="9069917" y="2377440"/>
            <a:ext cx="2743200" cy="20391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Rockwell"/>
              <a:ea typeface="+mn-ea"/>
              <a:cs typeface="+mn-cs"/>
            </a:endParaRPr>
          </a:p>
        </p:txBody>
      </p:sp>
    </p:spTree>
    <p:extLst>
      <p:ext uri="{BB962C8B-B14F-4D97-AF65-F5344CB8AC3E}">
        <p14:creationId xmlns:p14="http://schemas.microsoft.com/office/powerpoint/2010/main" val="633959428"/>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Identify Research Topic</a:t>
            </a:r>
            <a:endParaRPr lang="en-US" dirty="0"/>
          </a:p>
        </p:txBody>
      </p:sp>
      <p:sp>
        <p:nvSpPr>
          <p:cNvPr id="3" name="Content Placeholder 2"/>
          <p:cNvSpPr>
            <a:spLocks noGrp="1"/>
          </p:cNvSpPr>
          <p:nvPr>
            <p:ph idx="1"/>
          </p:nvPr>
        </p:nvSpPr>
        <p:spPr/>
        <p:txBody>
          <a:bodyPr>
            <a:normAutofit/>
          </a:bodyPr>
          <a:lstStyle/>
          <a:p>
            <a:pPr marL="514350" indent="-514350">
              <a:buAutoNum type="arabicPeriod"/>
            </a:pPr>
            <a:r>
              <a:rPr lang="en-US" sz="3200" dirty="0" smtClean="0"/>
              <a:t>Field of study</a:t>
            </a:r>
          </a:p>
          <a:p>
            <a:pPr marL="514350" indent="-514350">
              <a:buAutoNum type="arabicPeriod"/>
            </a:pPr>
            <a:r>
              <a:rPr lang="en-US" sz="3200" dirty="0" smtClean="0"/>
              <a:t>Research topics or ideas that have piqued your interest</a:t>
            </a:r>
          </a:p>
          <a:p>
            <a:pPr marL="514350" indent="-514350">
              <a:buAutoNum type="arabicPeriod"/>
            </a:pPr>
            <a:r>
              <a:rPr lang="en-US" sz="3200" dirty="0" smtClean="0"/>
              <a:t>Topics you might consider for research</a:t>
            </a:r>
          </a:p>
          <a:p>
            <a:pPr marL="514350" indent="-514350">
              <a:buAutoNum type="arabicPeriod"/>
            </a:pPr>
            <a:r>
              <a:rPr lang="en-US" sz="3200" dirty="0" smtClean="0"/>
              <a:t>Choose one topic</a:t>
            </a:r>
            <a:endParaRPr lang="en-US" sz="3200" dirty="0"/>
          </a:p>
        </p:txBody>
      </p:sp>
      <p:cxnSp>
        <p:nvCxnSpPr>
          <p:cNvPr id="4" name="Straight Connector 3"/>
          <p:cNvCxnSpPr/>
          <p:nvPr/>
        </p:nvCxnSpPr>
        <p:spPr>
          <a:xfrm>
            <a:off x="810477" y="1552073"/>
            <a:ext cx="10625278"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92863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Rules for Producing Questions</a:t>
            </a:r>
            <a:endParaRPr lang="en-US" dirty="0"/>
          </a:p>
        </p:txBody>
      </p:sp>
      <p:sp>
        <p:nvSpPr>
          <p:cNvPr id="3" name="Content Placeholder 2"/>
          <p:cNvSpPr>
            <a:spLocks noGrp="1"/>
          </p:cNvSpPr>
          <p:nvPr>
            <p:ph idx="1"/>
          </p:nvPr>
        </p:nvSpPr>
        <p:spPr>
          <a:xfrm>
            <a:off x="838200" y="1825625"/>
            <a:ext cx="11353800" cy="4351338"/>
          </a:xfrm>
        </p:spPr>
        <p:txBody>
          <a:bodyPr>
            <a:noAutofit/>
          </a:bodyPr>
          <a:lstStyle/>
          <a:p>
            <a:r>
              <a:rPr lang="en-US" sz="3000" dirty="0" smtClean="0"/>
              <a:t>Ask as many questions as you can about your research topic</a:t>
            </a:r>
          </a:p>
          <a:p>
            <a:r>
              <a:rPr lang="en-US" sz="3000" dirty="0" smtClean="0"/>
              <a:t>Do not stop to answer, analyze, or judge questions</a:t>
            </a:r>
          </a:p>
          <a:p>
            <a:r>
              <a:rPr lang="en-US" sz="3000" dirty="0" smtClean="0"/>
              <a:t>Write down every question exactly as it comes to mind</a:t>
            </a:r>
          </a:p>
          <a:p>
            <a:r>
              <a:rPr lang="en-US" sz="3000" dirty="0" smtClean="0"/>
              <a:t>Change any statements into questions</a:t>
            </a:r>
          </a:p>
          <a:p>
            <a:pPr marL="0" indent="0">
              <a:buNone/>
            </a:pPr>
            <a:endParaRPr lang="en-US" sz="3200" dirty="0" smtClean="0"/>
          </a:p>
          <a:p>
            <a:pPr marL="0" indent="0">
              <a:buNone/>
            </a:pPr>
            <a:r>
              <a:rPr lang="en-US" sz="3200" dirty="0" smtClean="0"/>
              <a:t>1. How might following these rules be different from how you usually produce questions?</a:t>
            </a:r>
            <a:endParaRPr lang="en-US" sz="3200" dirty="0"/>
          </a:p>
        </p:txBody>
      </p:sp>
      <p:cxnSp>
        <p:nvCxnSpPr>
          <p:cNvPr id="4" name="Straight Connector 3"/>
          <p:cNvCxnSpPr/>
          <p:nvPr/>
        </p:nvCxnSpPr>
        <p:spPr>
          <a:xfrm>
            <a:off x="810477" y="1552073"/>
            <a:ext cx="10625278"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48087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Produce Questions</a:t>
            </a:r>
            <a:endParaRPr lang="en-US" dirty="0"/>
          </a:p>
        </p:txBody>
      </p:sp>
      <p:sp>
        <p:nvSpPr>
          <p:cNvPr id="3" name="Content Placeholder 2"/>
          <p:cNvSpPr>
            <a:spLocks noGrp="1"/>
          </p:cNvSpPr>
          <p:nvPr>
            <p:ph idx="1"/>
          </p:nvPr>
        </p:nvSpPr>
        <p:spPr>
          <a:xfrm>
            <a:off x="838200" y="1825625"/>
            <a:ext cx="8001000" cy="4351338"/>
          </a:xfrm>
        </p:spPr>
        <p:txBody>
          <a:bodyPr/>
          <a:lstStyle/>
          <a:p>
            <a:pPr marL="0" indent="0">
              <a:buNone/>
            </a:pPr>
            <a:r>
              <a:rPr lang="en-US" dirty="0" smtClean="0"/>
              <a:t>2. Ask questions about the topic you chose</a:t>
            </a:r>
          </a:p>
          <a:p>
            <a:r>
              <a:rPr lang="en-US" dirty="0" smtClean="0"/>
              <a:t>Follow the rules</a:t>
            </a:r>
          </a:p>
          <a:p>
            <a:r>
              <a:rPr lang="en-US" dirty="0" smtClean="0"/>
              <a:t>Number the questions</a:t>
            </a: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96314" y="2411896"/>
            <a:ext cx="7295686" cy="3282596"/>
          </a:xfrm>
          <a:prstGeom prst="rect">
            <a:avLst/>
          </a:prstGeom>
        </p:spPr>
      </p:pic>
      <p:cxnSp>
        <p:nvCxnSpPr>
          <p:cNvPr id="6" name="Straight Connector 5"/>
          <p:cNvCxnSpPr/>
          <p:nvPr/>
        </p:nvCxnSpPr>
        <p:spPr>
          <a:xfrm>
            <a:off x="810477" y="1552073"/>
            <a:ext cx="10625278"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85866244"/>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365125"/>
            <a:ext cx="11081657" cy="1325563"/>
          </a:xfrm>
        </p:spPr>
        <p:txBody>
          <a:bodyPr>
            <a:normAutofit/>
          </a:bodyPr>
          <a:lstStyle/>
          <a:p>
            <a:r>
              <a:rPr lang="en-US" dirty="0" smtClean="0"/>
              <a:t>Work with Closed and Open-ended Questions</a:t>
            </a:r>
            <a:endParaRPr lang="en-US" dirty="0"/>
          </a:p>
        </p:txBody>
      </p:sp>
      <p:sp>
        <p:nvSpPr>
          <p:cNvPr id="3" name="Content Placeholder 2"/>
          <p:cNvSpPr>
            <a:spLocks noGrp="1"/>
          </p:cNvSpPr>
          <p:nvPr>
            <p:ph idx="1"/>
          </p:nvPr>
        </p:nvSpPr>
        <p:spPr>
          <a:xfrm>
            <a:off x="838200" y="1825625"/>
            <a:ext cx="10597555" cy="4351338"/>
          </a:xfrm>
        </p:spPr>
        <p:txBody>
          <a:bodyPr/>
          <a:lstStyle/>
          <a:p>
            <a:pPr marL="0" indent="0">
              <a:buNone/>
            </a:pPr>
            <a:r>
              <a:rPr lang="en-US" u="sng" dirty="0" smtClean="0"/>
              <a:t>Definitions</a:t>
            </a:r>
          </a:p>
          <a:p>
            <a:r>
              <a:rPr lang="en-US" b="1" dirty="0" smtClean="0"/>
              <a:t>Closed-ended</a:t>
            </a:r>
            <a:r>
              <a:rPr lang="en-US" dirty="0" smtClean="0"/>
              <a:t> questions can be answered with a “yes,” “no,” or with a one-word answer.</a:t>
            </a:r>
          </a:p>
          <a:p>
            <a:r>
              <a:rPr lang="en-US" b="1" dirty="0" smtClean="0"/>
              <a:t>Open-ended </a:t>
            </a:r>
            <a:r>
              <a:rPr lang="en-US" dirty="0" smtClean="0"/>
              <a:t>questions require more explanation and cannot be answered with a “yes,” “no,” or with one-word.</a:t>
            </a:r>
          </a:p>
          <a:p>
            <a:pPr marL="0" indent="0">
              <a:buNone/>
            </a:pPr>
            <a:endParaRPr lang="en-US" dirty="0" smtClean="0"/>
          </a:p>
          <a:p>
            <a:pPr marL="0" indent="0">
              <a:buNone/>
            </a:pPr>
            <a:r>
              <a:rPr lang="en-US" dirty="0" smtClean="0"/>
              <a:t>1. Label your closed-ended questions with a “</a:t>
            </a:r>
            <a:r>
              <a:rPr lang="en-US" b="1" dirty="0" smtClean="0"/>
              <a:t>C</a:t>
            </a:r>
            <a:r>
              <a:rPr lang="en-US" dirty="0" smtClean="0"/>
              <a:t>” and your open-ended questions with an “</a:t>
            </a:r>
            <a:r>
              <a:rPr lang="en-US" b="1" dirty="0" smtClean="0"/>
              <a:t>O</a:t>
            </a:r>
            <a:r>
              <a:rPr lang="en-US" dirty="0" smtClean="0"/>
              <a:t>.”</a:t>
            </a:r>
            <a:endParaRPr lang="en-US" dirty="0"/>
          </a:p>
        </p:txBody>
      </p:sp>
      <p:cxnSp>
        <p:nvCxnSpPr>
          <p:cNvPr id="6" name="Straight Connector 5"/>
          <p:cNvCxnSpPr/>
          <p:nvPr/>
        </p:nvCxnSpPr>
        <p:spPr>
          <a:xfrm>
            <a:off x="810477" y="1552073"/>
            <a:ext cx="10625278"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4842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3"/>
          <p:cNvGraphicFramePr>
            <a:graphicFrameLocks noGrp="1"/>
          </p:cNvGraphicFramePr>
          <p:nvPr>
            <p:extLst/>
          </p:nvPr>
        </p:nvGraphicFramePr>
        <p:xfrm>
          <a:off x="2740062" y="2235010"/>
          <a:ext cx="6676859" cy="339617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itle 1"/>
          <p:cNvSpPr>
            <a:spLocks noGrp="1"/>
          </p:cNvSpPr>
          <p:nvPr>
            <p:ph type="title"/>
          </p:nvPr>
        </p:nvSpPr>
        <p:spPr>
          <a:xfrm>
            <a:off x="838199" y="365125"/>
            <a:ext cx="11066585" cy="1325563"/>
          </a:xfrm>
        </p:spPr>
        <p:txBody>
          <a:bodyPr>
            <a:normAutofit/>
          </a:bodyPr>
          <a:lstStyle/>
          <a:p>
            <a:r>
              <a:rPr lang="en-US" dirty="0"/>
              <a:t>Work with Closed and Open-ended Questions</a:t>
            </a:r>
          </a:p>
        </p:txBody>
      </p:sp>
    </p:spTree>
    <p:extLst>
      <p:ext uri="{BB962C8B-B14F-4D97-AF65-F5344CB8AC3E}">
        <p14:creationId xmlns:p14="http://schemas.microsoft.com/office/powerpoint/2010/main" val="2181752930"/>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3"/>
          <p:cNvGraphicFramePr>
            <a:graphicFrameLocks noGrp="1"/>
          </p:cNvGraphicFramePr>
          <p:nvPr>
            <p:extLst/>
          </p:nvPr>
        </p:nvGraphicFramePr>
        <p:xfrm>
          <a:off x="2740062" y="2235010"/>
          <a:ext cx="6676859" cy="339617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itle 1"/>
          <p:cNvSpPr>
            <a:spLocks noGrp="1"/>
          </p:cNvSpPr>
          <p:nvPr>
            <p:ph type="title"/>
          </p:nvPr>
        </p:nvSpPr>
        <p:spPr>
          <a:xfrm>
            <a:off x="838200" y="365125"/>
            <a:ext cx="11092962" cy="1325563"/>
          </a:xfrm>
        </p:spPr>
        <p:txBody>
          <a:bodyPr>
            <a:normAutofit/>
          </a:bodyPr>
          <a:lstStyle/>
          <a:p>
            <a:r>
              <a:rPr lang="en-US" dirty="0"/>
              <a:t>Work with Closed and Open-ended Questions</a:t>
            </a:r>
          </a:p>
        </p:txBody>
      </p:sp>
    </p:spTree>
    <p:extLst>
      <p:ext uri="{BB962C8B-B14F-4D97-AF65-F5344CB8AC3E}">
        <p14:creationId xmlns:p14="http://schemas.microsoft.com/office/powerpoint/2010/main" val="151839587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Honoring the Original Source: </a:t>
            </a:r>
            <a:br>
              <a:rPr lang="en-US" dirty="0" smtClean="0"/>
            </a:br>
            <a:r>
              <a:rPr lang="en-US" dirty="0" smtClean="0"/>
              <a:t>Parents in Lawrence, MA 1990</a:t>
            </a:r>
            <a:endParaRPr lang="en-US" dirty="0"/>
          </a:p>
        </p:txBody>
      </p:sp>
      <p:pic>
        <p:nvPicPr>
          <p:cNvPr id="5" name="Picture 12"/>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916999" y="1802185"/>
            <a:ext cx="5241925" cy="39423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Text Placeholder 1"/>
          <p:cNvSpPr txBox="1">
            <a:spLocks/>
          </p:cNvSpPr>
          <p:nvPr/>
        </p:nvSpPr>
        <p:spPr>
          <a:xfrm>
            <a:off x="6965951" y="3165736"/>
            <a:ext cx="3932237" cy="2578768"/>
          </a:xfrm>
          <a:prstGeom prst="rect">
            <a:avLst/>
          </a:prstGeom>
        </p:spPr>
        <p:txBody>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DIN Next Rounded LT Pro" panose="020F0503020203050203" pitchFamily="34" charset="0"/>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DIN Next Rounded LT Pro" panose="020F0503020203050203" pitchFamily="34" charset="0"/>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DIN Next Rounded LT Pro" panose="020F0503020203050203" pitchFamily="34" charset="0"/>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DIN Next Rounded LT Pro" panose="020F0503020203050203" pitchFamily="34" charset="0"/>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DIN Next Rounded LT Pro" panose="020F0503020203050203" pitchFamily="34"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dirty="0" smtClean="0">
                <a:ea typeface="ヒラギノ角ゴ ProN W3" charset="0"/>
                <a:cs typeface="ヒラギノ角ゴ ProN W3" charset="0"/>
              </a:rPr>
              <a:t>“We don’t go to the school because we don’t even know what to ask.”</a:t>
            </a:r>
            <a:endParaRPr lang="en-US" altLang="ja-JP" dirty="0">
              <a:cs typeface="Gill Sans" charset="0"/>
            </a:endParaRPr>
          </a:p>
        </p:txBody>
      </p:sp>
    </p:spTree>
    <p:extLst>
      <p:ext uri="{BB962C8B-B14F-4D97-AF65-F5344CB8AC3E}">
        <p14:creationId xmlns:p14="http://schemas.microsoft.com/office/powerpoint/2010/main" val="2643011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ubtitle 2"/>
          <p:cNvSpPr txBox="1">
            <a:spLocks/>
          </p:cNvSpPr>
          <p:nvPr/>
        </p:nvSpPr>
        <p:spPr bwMode="auto">
          <a:xfrm>
            <a:off x="2386013" y="2281238"/>
            <a:ext cx="6400800" cy="1752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342900" indent="-342900">
              <a:defRPr>
                <a:solidFill>
                  <a:schemeClr val="tx1"/>
                </a:solidFill>
                <a:latin typeface="Rockwell" panose="02060603020205020403" pitchFamily="18" charset="0"/>
                <a:ea typeface="MS PGothic" pitchFamily="34" charset="-128"/>
              </a:defRPr>
            </a:lvl1pPr>
            <a:lvl2pPr marL="37931725" indent="-37474525">
              <a:defRPr>
                <a:solidFill>
                  <a:schemeClr val="tx1"/>
                </a:solidFill>
                <a:latin typeface="Rockwell" panose="02060603020205020403" pitchFamily="18" charset="0"/>
                <a:ea typeface="MS PGothic" pitchFamily="34" charset="-128"/>
              </a:defRPr>
            </a:lvl2pPr>
            <a:lvl3pPr marL="1143000" indent="-228600">
              <a:defRPr>
                <a:solidFill>
                  <a:schemeClr val="tx1"/>
                </a:solidFill>
                <a:latin typeface="Rockwell" panose="02060603020205020403" pitchFamily="18" charset="0"/>
                <a:ea typeface="MS PGothic" pitchFamily="34" charset="-128"/>
              </a:defRPr>
            </a:lvl3pPr>
            <a:lvl4pPr marL="1600200" indent="-228600">
              <a:defRPr>
                <a:solidFill>
                  <a:schemeClr val="tx1"/>
                </a:solidFill>
                <a:latin typeface="Rockwell" panose="02060603020205020403" pitchFamily="18" charset="0"/>
                <a:ea typeface="MS PGothic" pitchFamily="34" charset="-128"/>
              </a:defRPr>
            </a:lvl4pPr>
            <a:lvl5pPr marL="2057400" indent="-228600">
              <a:defRPr>
                <a:solidFill>
                  <a:schemeClr val="tx1"/>
                </a:solidFill>
                <a:latin typeface="Rockwell" panose="02060603020205020403" pitchFamily="18" charset="0"/>
                <a:ea typeface="MS PGothic" pitchFamily="34" charset="-128"/>
              </a:defRPr>
            </a:lvl5pPr>
            <a:lvl6pPr marL="2514600" indent="-228600" defTabSz="457200" eaLnBrk="0" fontAlgn="base" hangingPunct="0">
              <a:spcBef>
                <a:spcPct val="0"/>
              </a:spcBef>
              <a:spcAft>
                <a:spcPct val="0"/>
              </a:spcAft>
              <a:defRPr>
                <a:solidFill>
                  <a:schemeClr val="tx1"/>
                </a:solidFill>
                <a:latin typeface="Rockwell" panose="02060603020205020403" pitchFamily="18" charset="0"/>
                <a:ea typeface="MS PGothic" pitchFamily="34" charset="-128"/>
              </a:defRPr>
            </a:lvl6pPr>
            <a:lvl7pPr marL="2971800" indent="-228600" defTabSz="457200" eaLnBrk="0" fontAlgn="base" hangingPunct="0">
              <a:spcBef>
                <a:spcPct val="0"/>
              </a:spcBef>
              <a:spcAft>
                <a:spcPct val="0"/>
              </a:spcAft>
              <a:defRPr>
                <a:solidFill>
                  <a:schemeClr val="tx1"/>
                </a:solidFill>
                <a:latin typeface="Rockwell" panose="02060603020205020403" pitchFamily="18" charset="0"/>
                <a:ea typeface="MS PGothic" pitchFamily="34" charset="-128"/>
              </a:defRPr>
            </a:lvl7pPr>
            <a:lvl8pPr marL="3429000" indent="-228600" defTabSz="457200" eaLnBrk="0" fontAlgn="base" hangingPunct="0">
              <a:spcBef>
                <a:spcPct val="0"/>
              </a:spcBef>
              <a:spcAft>
                <a:spcPct val="0"/>
              </a:spcAft>
              <a:defRPr>
                <a:solidFill>
                  <a:schemeClr val="tx1"/>
                </a:solidFill>
                <a:latin typeface="Rockwell" panose="02060603020205020403" pitchFamily="18" charset="0"/>
                <a:ea typeface="MS PGothic" pitchFamily="34" charset="-128"/>
              </a:defRPr>
            </a:lvl8pPr>
            <a:lvl9pPr marL="3886200" indent="-228600" defTabSz="457200" eaLnBrk="0" fontAlgn="base" hangingPunct="0">
              <a:spcBef>
                <a:spcPct val="0"/>
              </a:spcBef>
              <a:spcAft>
                <a:spcPct val="0"/>
              </a:spcAft>
              <a:defRPr>
                <a:solidFill>
                  <a:schemeClr val="tx1"/>
                </a:solidFill>
                <a:latin typeface="Rockwell" panose="02060603020205020403" pitchFamily="18" charset="0"/>
                <a:ea typeface="MS PGothic" pitchFamily="34" charset="-128"/>
              </a:defRPr>
            </a:lvl9pPr>
          </a:lstStyle>
          <a:p>
            <a:pPr defTabSz="457200" fontAlgn="base">
              <a:spcBef>
                <a:spcPct val="20000"/>
              </a:spcBef>
              <a:spcAft>
                <a:spcPct val="0"/>
              </a:spcAft>
              <a:buFont typeface="Arial" panose="020B0604020202020204" pitchFamily="34" charset="0"/>
              <a:buChar char="•"/>
              <a:defRPr/>
            </a:pPr>
            <a:endParaRPr lang="en-US" altLang="en-US" sz="3200" b="1">
              <a:solidFill>
                <a:prstClr val="black"/>
              </a:solidFill>
              <a:latin typeface="Arial" panose="020B0604020202020204" pitchFamily="34" charset="0"/>
            </a:endParaRPr>
          </a:p>
        </p:txBody>
      </p:sp>
      <p:sp>
        <p:nvSpPr>
          <p:cNvPr id="4" name="Content Placeholder 3"/>
          <p:cNvSpPr>
            <a:spLocks noGrp="1"/>
          </p:cNvSpPr>
          <p:nvPr>
            <p:ph idx="1"/>
          </p:nvPr>
        </p:nvSpPr>
        <p:spPr>
          <a:xfrm>
            <a:off x="838199" y="1905000"/>
            <a:ext cx="10547555" cy="4133850"/>
          </a:xfrm>
        </p:spPr>
        <p:txBody>
          <a:bodyPr>
            <a:normAutofit/>
          </a:bodyPr>
          <a:lstStyle/>
          <a:p>
            <a:pPr marL="0" indent="0">
              <a:buNone/>
            </a:pPr>
            <a:r>
              <a:rPr lang="en-US" altLang="en-US" dirty="0">
                <a:solidFill>
                  <a:srgbClr val="000000"/>
                </a:solidFill>
              </a:rPr>
              <a:t>Take one </a:t>
            </a:r>
            <a:r>
              <a:rPr lang="en-US" altLang="en-US" b="1" dirty="0"/>
              <a:t>closed-ended question</a:t>
            </a:r>
            <a:r>
              <a:rPr lang="en-US" altLang="en-US" b="1" dirty="0">
                <a:solidFill>
                  <a:srgbClr val="9D90A0"/>
                </a:solidFill>
              </a:rPr>
              <a:t> </a:t>
            </a:r>
            <a:r>
              <a:rPr lang="en-US" altLang="en-US" dirty="0">
                <a:solidFill>
                  <a:srgbClr val="000000"/>
                </a:solidFill>
              </a:rPr>
              <a:t>and change it</a:t>
            </a:r>
            <a:r>
              <a:rPr lang="en-US" altLang="en-US" b="1" dirty="0">
                <a:solidFill>
                  <a:srgbClr val="000000"/>
                </a:solidFill>
              </a:rPr>
              <a:t> </a:t>
            </a:r>
            <a:r>
              <a:rPr lang="en-US" altLang="en-US" dirty="0">
                <a:solidFill>
                  <a:srgbClr val="000000"/>
                </a:solidFill>
              </a:rPr>
              <a:t>into an </a:t>
            </a:r>
            <a:r>
              <a:rPr lang="en-US" altLang="en-US" b="1" dirty="0"/>
              <a:t>open-ended question</a:t>
            </a:r>
            <a:r>
              <a:rPr lang="en-US" altLang="en-US" dirty="0">
                <a:solidFill>
                  <a:srgbClr val="000000"/>
                </a:solidFill>
              </a:rPr>
              <a:t>.</a:t>
            </a:r>
          </a:p>
          <a:p>
            <a:pPr eaLnBrk="1" hangingPunct="1">
              <a:buFont typeface="Wingdings" panose="05000000000000000000" pitchFamily="2" charset="2"/>
              <a:buNone/>
            </a:pPr>
            <a:endParaRPr lang="en-US" altLang="en-US" dirty="0" smtClean="0">
              <a:solidFill>
                <a:srgbClr val="000000"/>
              </a:solidFill>
              <a:latin typeface="DIN Next Rounded LT Pro" panose="020F0503020203050203" pitchFamily="34" charset="0"/>
            </a:endParaRPr>
          </a:p>
          <a:p>
            <a:pPr eaLnBrk="1" hangingPunct="1">
              <a:buFont typeface="Wingdings" panose="05000000000000000000" pitchFamily="2" charset="2"/>
              <a:buNone/>
            </a:pPr>
            <a:endParaRPr lang="en-US" altLang="en-US" dirty="0" smtClean="0">
              <a:solidFill>
                <a:srgbClr val="000000"/>
              </a:solidFill>
              <a:latin typeface="DIN Next Rounded LT Pro" panose="020F0503020203050203" pitchFamily="34" charset="0"/>
            </a:endParaRPr>
          </a:p>
          <a:p>
            <a:pPr marL="0" indent="0">
              <a:buNone/>
            </a:pPr>
            <a:r>
              <a:rPr lang="en-US" altLang="en-US" dirty="0">
                <a:solidFill>
                  <a:srgbClr val="000000"/>
                </a:solidFill>
              </a:rPr>
              <a:t>Take one </a:t>
            </a:r>
            <a:r>
              <a:rPr lang="en-US" altLang="en-US" b="1" dirty="0"/>
              <a:t>open-ended question </a:t>
            </a:r>
            <a:r>
              <a:rPr lang="en-US" altLang="en-US" dirty="0">
                <a:solidFill>
                  <a:srgbClr val="000000"/>
                </a:solidFill>
              </a:rPr>
              <a:t>and change it</a:t>
            </a:r>
            <a:r>
              <a:rPr lang="en-US" altLang="en-US" b="1" dirty="0">
                <a:solidFill>
                  <a:srgbClr val="000000"/>
                </a:solidFill>
              </a:rPr>
              <a:t> </a:t>
            </a:r>
            <a:r>
              <a:rPr lang="en-US" altLang="en-US" dirty="0">
                <a:solidFill>
                  <a:srgbClr val="000000"/>
                </a:solidFill>
              </a:rPr>
              <a:t>into a </a:t>
            </a:r>
            <a:r>
              <a:rPr lang="en-US" altLang="en-US" b="1" dirty="0"/>
              <a:t>closed-ended question</a:t>
            </a:r>
            <a:r>
              <a:rPr lang="en-US" altLang="en-US" dirty="0">
                <a:solidFill>
                  <a:srgbClr val="000000"/>
                </a:solidFill>
              </a:rPr>
              <a:t>.</a:t>
            </a:r>
          </a:p>
          <a:p>
            <a:pPr eaLnBrk="1" hangingPunct="1"/>
            <a:endParaRPr lang="en-US" altLang="en-US" dirty="0" smtClean="0">
              <a:solidFill>
                <a:srgbClr val="000000"/>
              </a:solidFill>
              <a:latin typeface="DIN Next Rounded LT Pro" panose="020F0503020203050203" pitchFamily="34" charset="0"/>
            </a:endParaRPr>
          </a:p>
          <a:p>
            <a:pPr marL="0" indent="0" eaLnBrk="1" hangingPunct="1">
              <a:buNone/>
            </a:pPr>
            <a:r>
              <a:rPr lang="en-US" altLang="en-US" dirty="0" smtClean="0"/>
              <a:t>Add your new questions to the bottom of your list of questions.</a:t>
            </a:r>
            <a:endParaRPr lang="en-US" altLang="en-US" dirty="0" smtClean="0">
              <a:latin typeface="DIN Next Rounded LT Pro" panose="020F0503020203050203" pitchFamily="34" charset="0"/>
            </a:endParaRPr>
          </a:p>
        </p:txBody>
      </p:sp>
      <p:sp>
        <p:nvSpPr>
          <p:cNvPr id="3" name="TextBox 2"/>
          <p:cNvSpPr txBox="1"/>
          <p:nvPr/>
        </p:nvSpPr>
        <p:spPr>
          <a:xfrm>
            <a:off x="2624138" y="2754353"/>
            <a:ext cx="2481262" cy="584775"/>
          </a:xfrm>
          <a:prstGeom prst="rect">
            <a:avLst/>
          </a:prstGeom>
          <a:solidFill>
            <a:schemeClr val="bg2">
              <a:lumMod val="90000"/>
            </a:schemeClr>
          </a:solidFill>
        </p:spPr>
        <p:style>
          <a:lnRef idx="2">
            <a:schemeClr val="accent6">
              <a:shade val="50000"/>
            </a:schemeClr>
          </a:lnRef>
          <a:fillRef idx="1">
            <a:schemeClr val="accent6"/>
          </a:fillRef>
          <a:effectRef idx="0">
            <a:schemeClr val="accent6"/>
          </a:effectRef>
          <a:fontRef idx="minor">
            <a:schemeClr val="lt1"/>
          </a:fontRef>
        </p:style>
        <p:txBody>
          <a:bodyPr>
            <a:spAutoFit/>
          </a:bodyPr>
          <a:lstStyle>
            <a:lvl1pPr>
              <a:defRPr sz="2400">
                <a:solidFill>
                  <a:schemeClr val="tx1"/>
                </a:solidFill>
                <a:latin typeface="Rockwell" panose="02060603020205020403" pitchFamily="18" charset="0"/>
                <a:ea typeface="MS PGothic" pitchFamily="34" charset="-128"/>
              </a:defRPr>
            </a:lvl1pPr>
            <a:lvl2pPr marL="37931725" indent="-37474525">
              <a:defRPr sz="2400">
                <a:solidFill>
                  <a:schemeClr val="tx1"/>
                </a:solidFill>
                <a:latin typeface="Rockwell" panose="02060603020205020403" pitchFamily="18" charset="0"/>
                <a:ea typeface="MS PGothic" pitchFamily="34" charset="-128"/>
              </a:defRPr>
            </a:lvl2pPr>
            <a:lvl3pPr>
              <a:defRPr sz="2400">
                <a:solidFill>
                  <a:schemeClr val="tx1"/>
                </a:solidFill>
                <a:latin typeface="Rockwell" panose="02060603020205020403" pitchFamily="18" charset="0"/>
                <a:ea typeface="MS PGothic" pitchFamily="34" charset="-128"/>
              </a:defRPr>
            </a:lvl3pPr>
            <a:lvl4pPr>
              <a:defRPr sz="2400">
                <a:solidFill>
                  <a:schemeClr val="tx1"/>
                </a:solidFill>
                <a:latin typeface="Rockwell" panose="02060603020205020403" pitchFamily="18" charset="0"/>
                <a:ea typeface="MS PGothic" pitchFamily="34" charset="-128"/>
              </a:defRPr>
            </a:lvl4pPr>
            <a:lvl5pPr>
              <a:defRPr sz="2400">
                <a:solidFill>
                  <a:schemeClr val="tx1"/>
                </a:solidFill>
                <a:latin typeface="Rockwell" panose="02060603020205020403" pitchFamily="18" charset="0"/>
                <a:ea typeface="MS PGothic" pitchFamily="34" charset="-128"/>
              </a:defRPr>
            </a:lvl5pPr>
            <a:lvl6pPr marL="4572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6pPr>
            <a:lvl7pPr marL="9144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7pPr>
            <a:lvl8pPr marL="13716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8pPr>
            <a:lvl9pPr marL="18288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9pPr>
          </a:lstStyle>
          <a:p>
            <a:pPr algn="ctr" defTabSz="457200" fontAlgn="base">
              <a:spcBef>
                <a:spcPct val="0"/>
              </a:spcBef>
              <a:spcAft>
                <a:spcPct val="0"/>
              </a:spcAft>
              <a:defRPr/>
            </a:pPr>
            <a:r>
              <a:rPr lang="en-US" altLang="en-US" sz="3200" dirty="0">
                <a:latin typeface="DIN Next Rounded LT Pro" panose="020F0503020203050203" pitchFamily="34" charset="0"/>
              </a:rPr>
              <a:t>Closed</a:t>
            </a:r>
          </a:p>
        </p:txBody>
      </p:sp>
      <p:cxnSp>
        <p:nvCxnSpPr>
          <p:cNvPr id="6" name="Straight Arrow Connector 5"/>
          <p:cNvCxnSpPr/>
          <p:nvPr/>
        </p:nvCxnSpPr>
        <p:spPr>
          <a:xfrm flipV="1">
            <a:off x="5334001" y="3089315"/>
            <a:ext cx="1939925" cy="17462"/>
          </a:xfrm>
          <a:prstGeom prst="straightConnector1">
            <a:avLst/>
          </a:prstGeom>
          <a:ln w="57150" cmpd="sng">
            <a:tailEnd type="arrow"/>
          </a:ln>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7546975" y="2765466"/>
            <a:ext cx="1809750" cy="5847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spAutoFit/>
          </a:bodyPr>
          <a:lstStyle>
            <a:lvl1pPr>
              <a:defRPr sz="2400">
                <a:solidFill>
                  <a:schemeClr val="tx1"/>
                </a:solidFill>
                <a:latin typeface="Rockwell" panose="02060603020205020403" pitchFamily="18" charset="0"/>
                <a:ea typeface="MS PGothic" pitchFamily="34" charset="-128"/>
              </a:defRPr>
            </a:lvl1pPr>
            <a:lvl2pPr marL="37931725" indent="-37474525">
              <a:defRPr sz="2400">
                <a:solidFill>
                  <a:schemeClr val="tx1"/>
                </a:solidFill>
                <a:latin typeface="Rockwell" panose="02060603020205020403" pitchFamily="18" charset="0"/>
                <a:ea typeface="MS PGothic" pitchFamily="34" charset="-128"/>
              </a:defRPr>
            </a:lvl2pPr>
            <a:lvl3pPr>
              <a:defRPr sz="2400">
                <a:solidFill>
                  <a:schemeClr val="tx1"/>
                </a:solidFill>
                <a:latin typeface="Rockwell" panose="02060603020205020403" pitchFamily="18" charset="0"/>
                <a:ea typeface="MS PGothic" pitchFamily="34" charset="-128"/>
              </a:defRPr>
            </a:lvl3pPr>
            <a:lvl4pPr>
              <a:defRPr sz="2400">
                <a:solidFill>
                  <a:schemeClr val="tx1"/>
                </a:solidFill>
                <a:latin typeface="Rockwell" panose="02060603020205020403" pitchFamily="18" charset="0"/>
                <a:ea typeface="MS PGothic" pitchFamily="34" charset="-128"/>
              </a:defRPr>
            </a:lvl4pPr>
            <a:lvl5pPr>
              <a:defRPr sz="2400">
                <a:solidFill>
                  <a:schemeClr val="tx1"/>
                </a:solidFill>
                <a:latin typeface="Rockwell" panose="02060603020205020403" pitchFamily="18" charset="0"/>
                <a:ea typeface="MS PGothic" pitchFamily="34" charset="-128"/>
              </a:defRPr>
            </a:lvl5pPr>
            <a:lvl6pPr marL="4572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6pPr>
            <a:lvl7pPr marL="9144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7pPr>
            <a:lvl8pPr marL="13716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8pPr>
            <a:lvl9pPr marL="18288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9pPr>
          </a:lstStyle>
          <a:p>
            <a:pPr algn="ctr" defTabSz="457200" fontAlgn="base">
              <a:spcBef>
                <a:spcPct val="0"/>
              </a:spcBef>
              <a:spcAft>
                <a:spcPct val="0"/>
              </a:spcAft>
              <a:defRPr/>
            </a:pPr>
            <a:r>
              <a:rPr lang="en-US" altLang="en-US" sz="3200">
                <a:solidFill>
                  <a:srgbClr val="FFFFFF"/>
                </a:solidFill>
                <a:latin typeface="DIN Next Rounded LT Pro" panose="020F0503020203050203" pitchFamily="34" charset="0"/>
              </a:rPr>
              <a:t>Open</a:t>
            </a:r>
          </a:p>
        </p:txBody>
      </p:sp>
      <p:sp>
        <p:nvSpPr>
          <p:cNvPr id="13" name="TextBox 12"/>
          <p:cNvSpPr txBox="1"/>
          <p:nvPr/>
        </p:nvSpPr>
        <p:spPr>
          <a:xfrm>
            <a:off x="6875463" y="4506953"/>
            <a:ext cx="2481262" cy="584775"/>
          </a:xfrm>
          <a:prstGeom prst="rect">
            <a:avLst/>
          </a:prstGeom>
          <a:solidFill>
            <a:schemeClr val="bg2">
              <a:lumMod val="90000"/>
            </a:schemeClr>
          </a:solidFill>
        </p:spPr>
        <p:style>
          <a:lnRef idx="2">
            <a:schemeClr val="accent6">
              <a:shade val="50000"/>
            </a:schemeClr>
          </a:lnRef>
          <a:fillRef idx="1">
            <a:schemeClr val="accent6"/>
          </a:fillRef>
          <a:effectRef idx="0">
            <a:schemeClr val="accent6"/>
          </a:effectRef>
          <a:fontRef idx="minor">
            <a:schemeClr val="lt1"/>
          </a:fontRef>
        </p:style>
        <p:txBody>
          <a:bodyPr>
            <a:spAutoFit/>
          </a:bodyPr>
          <a:lstStyle>
            <a:lvl1pPr>
              <a:defRPr sz="2400">
                <a:solidFill>
                  <a:schemeClr val="tx1"/>
                </a:solidFill>
                <a:latin typeface="Rockwell" panose="02060603020205020403" pitchFamily="18" charset="0"/>
                <a:ea typeface="MS PGothic" pitchFamily="34" charset="-128"/>
              </a:defRPr>
            </a:lvl1pPr>
            <a:lvl2pPr marL="37931725" indent="-37474525">
              <a:defRPr sz="2400">
                <a:solidFill>
                  <a:schemeClr val="tx1"/>
                </a:solidFill>
                <a:latin typeface="Rockwell" panose="02060603020205020403" pitchFamily="18" charset="0"/>
                <a:ea typeface="MS PGothic" pitchFamily="34" charset="-128"/>
              </a:defRPr>
            </a:lvl2pPr>
            <a:lvl3pPr>
              <a:defRPr sz="2400">
                <a:solidFill>
                  <a:schemeClr val="tx1"/>
                </a:solidFill>
                <a:latin typeface="Rockwell" panose="02060603020205020403" pitchFamily="18" charset="0"/>
                <a:ea typeface="MS PGothic" pitchFamily="34" charset="-128"/>
              </a:defRPr>
            </a:lvl3pPr>
            <a:lvl4pPr>
              <a:defRPr sz="2400">
                <a:solidFill>
                  <a:schemeClr val="tx1"/>
                </a:solidFill>
                <a:latin typeface="Rockwell" panose="02060603020205020403" pitchFamily="18" charset="0"/>
                <a:ea typeface="MS PGothic" pitchFamily="34" charset="-128"/>
              </a:defRPr>
            </a:lvl4pPr>
            <a:lvl5pPr>
              <a:defRPr sz="2400">
                <a:solidFill>
                  <a:schemeClr val="tx1"/>
                </a:solidFill>
                <a:latin typeface="Rockwell" panose="02060603020205020403" pitchFamily="18" charset="0"/>
                <a:ea typeface="MS PGothic" pitchFamily="34" charset="-128"/>
              </a:defRPr>
            </a:lvl5pPr>
            <a:lvl6pPr marL="4572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6pPr>
            <a:lvl7pPr marL="9144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7pPr>
            <a:lvl8pPr marL="13716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8pPr>
            <a:lvl9pPr marL="18288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9pPr>
          </a:lstStyle>
          <a:p>
            <a:pPr algn="ctr" defTabSz="457200" fontAlgn="base">
              <a:spcBef>
                <a:spcPct val="0"/>
              </a:spcBef>
              <a:spcAft>
                <a:spcPct val="0"/>
              </a:spcAft>
              <a:defRPr/>
            </a:pPr>
            <a:r>
              <a:rPr lang="en-US" altLang="en-US" sz="3200">
                <a:latin typeface="DIN Next Rounded LT Pro" panose="020F0503020203050203" pitchFamily="34" charset="0"/>
              </a:rPr>
              <a:t>Closed</a:t>
            </a:r>
          </a:p>
        </p:txBody>
      </p:sp>
      <p:cxnSp>
        <p:nvCxnSpPr>
          <p:cNvPr id="14" name="Straight Arrow Connector 13"/>
          <p:cNvCxnSpPr/>
          <p:nvPr/>
        </p:nvCxnSpPr>
        <p:spPr>
          <a:xfrm flipV="1">
            <a:off x="4718051" y="4900653"/>
            <a:ext cx="1941513" cy="17463"/>
          </a:xfrm>
          <a:prstGeom prst="straightConnector1">
            <a:avLst/>
          </a:prstGeom>
          <a:ln w="57150" cmpd="sng">
            <a:tailEnd type="arrow"/>
          </a:ln>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2624138" y="4541878"/>
            <a:ext cx="1809750" cy="5847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spAutoFit/>
          </a:bodyPr>
          <a:lstStyle>
            <a:lvl1pPr>
              <a:defRPr sz="2400">
                <a:solidFill>
                  <a:schemeClr val="tx1"/>
                </a:solidFill>
                <a:latin typeface="Rockwell" panose="02060603020205020403" pitchFamily="18" charset="0"/>
                <a:ea typeface="MS PGothic" pitchFamily="34" charset="-128"/>
              </a:defRPr>
            </a:lvl1pPr>
            <a:lvl2pPr marL="37931725" indent="-37474525">
              <a:defRPr sz="2400">
                <a:solidFill>
                  <a:schemeClr val="tx1"/>
                </a:solidFill>
                <a:latin typeface="Rockwell" panose="02060603020205020403" pitchFamily="18" charset="0"/>
                <a:ea typeface="MS PGothic" pitchFamily="34" charset="-128"/>
              </a:defRPr>
            </a:lvl2pPr>
            <a:lvl3pPr>
              <a:defRPr sz="2400">
                <a:solidFill>
                  <a:schemeClr val="tx1"/>
                </a:solidFill>
                <a:latin typeface="Rockwell" panose="02060603020205020403" pitchFamily="18" charset="0"/>
                <a:ea typeface="MS PGothic" pitchFamily="34" charset="-128"/>
              </a:defRPr>
            </a:lvl3pPr>
            <a:lvl4pPr>
              <a:defRPr sz="2400">
                <a:solidFill>
                  <a:schemeClr val="tx1"/>
                </a:solidFill>
                <a:latin typeface="Rockwell" panose="02060603020205020403" pitchFamily="18" charset="0"/>
                <a:ea typeface="MS PGothic" pitchFamily="34" charset="-128"/>
              </a:defRPr>
            </a:lvl4pPr>
            <a:lvl5pPr>
              <a:defRPr sz="2400">
                <a:solidFill>
                  <a:schemeClr val="tx1"/>
                </a:solidFill>
                <a:latin typeface="Rockwell" panose="02060603020205020403" pitchFamily="18" charset="0"/>
                <a:ea typeface="MS PGothic" pitchFamily="34" charset="-128"/>
              </a:defRPr>
            </a:lvl5pPr>
            <a:lvl6pPr marL="4572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6pPr>
            <a:lvl7pPr marL="9144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7pPr>
            <a:lvl8pPr marL="13716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8pPr>
            <a:lvl9pPr marL="18288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9pPr>
          </a:lstStyle>
          <a:p>
            <a:pPr algn="ctr" defTabSz="457200" fontAlgn="base">
              <a:spcBef>
                <a:spcPct val="0"/>
              </a:spcBef>
              <a:spcAft>
                <a:spcPct val="0"/>
              </a:spcAft>
              <a:defRPr/>
            </a:pPr>
            <a:r>
              <a:rPr lang="en-US" altLang="en-US" sz="3200" dirty="0">
                <a:solidFill>
                  <a:srgbClr val="FFFFFF"/>
                </a:solidFill>
                <a:latin typeface="DIN Next Rounded LT Pro" panose="020F0503020203050203" pitchFamily="34" charset="0"/>
              </a:rPr>
              <a:t>Open</a:t>
            </a:r>
          </a:p>
        </p:txBody>
      </p:sp>
      <p:sp>
        <p:nvSpPr>
          <p:cNvPr id="2" name="Title 1"/>
          <p:cNvSpPr>
            <a:spLocks noGrp="1"/>
          </p:cNvSpPr>
          <p:nvPr>
            <p:ph type="title"/>
          </p:nvPr>
        </p:nvSpPr>
        <p:spPr>
          <a:xfrm>
            <a:off x="838200" y="365125"/>
            <a:ext cx="11107994" cy="1325563"/>
          </a:xfrm>
        </p:spPr>
        <p:txBody>
          <a:bodyPr/>
          <a:lstStyle/>
          <a:p>
            <a:r>
              <a:rPr lang="en-US" dirty="0" smtClean="0"/>
              <a:t>Work with Closed and Open-ended Questions</a:t>
            </a:r>
            <a:endParaRPr lang="en-US" dirty="0"/>
          </a:p>
        </p:txBody>
      </p:sp>
    </p:spTree>
    <p:extLst>
      <p:ext uri="{BB962C8B-B14F-4D97-AF65-F5344CB8AC3E}">
        <p14:creationId xmlns:p14="http://schemas.microsoft.com/office/powerpoint/2010/main" val="3261458611"/>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p:tgtEl>
                                          <p:spTgt spid="4">
                                            <p:txEl>
                                              <p:pRg st="0" end="0"/>
                                            </p:txEl>
                                          </p:spTgt>
                                        </p:tgtEl>
                                        <p:attrNameLst>
                                          <p:attrName>ppt_y</p:attrName>
                                        </p:attrNameLst>
                                      </p:cBhvr>
                                      <p:tavLst>
                                        <p:tav tm="0">
                                          <p:val>
                                            <p:strVal val="#ppt_y+#ppt_h*1.125000"/>
                                          </p:val>
                                        </p:tav>
                                        <p:tav tm="100000">
                                          <p:val>
                                            <p:strVal val="#ppt_y"/>
                                          </p:val>
                                        </p:tav>
                                      </p:tavLst>
                                    </p:anim>
                                    <p:animEffect transition="in" filter="wipe(up)">
                                      <p:cBhvr>
                                        <p:cTn id="8" dur="500"/>
                                        <p:tgtEl>
                                          <p:spTgt spid="4">
                                            <p:txEl>
                                              <p:pRg st="0" end="0"/>
                                            </p:txEl>
                                          </p:spTgt>
                                        </p:tgtEl>
                                      </p:cBhvr>
                                    </p:animEffect>
                                  </p:childTnLst>
                                </p:cTn>
                              </p:par>
                            </p:childTnLst>
                          </p:cTn>
                        </p:par>
                        <p:par>
                          <p:cTn id="9" fill="hold" nodeType="afterGroup">
                            <p:stCondLst>
                              <p:cond delay="500"/>
                            </p:stCondLst>
                            <p:childTnLst>
                              <p:par>
                                <p:cTn id="10" presetID="9" presetClass="entr" presetSubtype="0"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dissolve">
                                      <p:cBhvr>
                                        <p:cTn id="12" dur="500"/>
                                        <p:tgtEl>
                                          <p:spTgt spid="3"/>
                                        </p:tgtEl>
                                      </p:cBhvr>
                                    </p:animEffect>
                                  </p:childTnLst>
                                </p:cTn>
                              </p:par>
                            </p:childTnLst>
                          </p:cTn>
                        </p:par>
                        <p:par>
                          <p:cTn id="13" fill="hold" nodeType="afterGroup">
                            <p:stCondLst>
                              <p:cond delay="1000"/>
                            </p:stCondLst>
                            <p:childTnLst>
                              <p:par>
                                <p:cTn id="14" presetID="22" presetClass="entr" presetSubtype="8" fill="hold"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left)">
                                      <p:cBhvr>
                                        <p:cTn id="16" dur="500"/>
                                        <p:tgtEl>
                                          <p:spTgt spid="6"/>
                                        </p:tgtEl>
                                      </p:cBhvr>
                                    </p:animEffect>
                                  </p:childTnLst>
                                </p:cTn>
                              </p:par>
                            </p:childTnLst>
                          </p:cTn>
                        </p:par>
                        <p:par>
                          <p:cTn id="17" fill="hold" nodeType="afterGroup">
                            <p:stCondLst>
                              <p:cond delay="1500"/>
                            </p:stCondLst>
                            <p:childTnLst>
                              <p:par>
                                <p:cTn id="18" presetID="9" presetClass="entr" presetSubtype="0" fill="hold" grpId="0" nodeType="after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dissolve">
                                      <p:cBhvr>
                                        <p:cTn id="20" dur="500"/>
                                        <p:tgtEl>
                                          <p:spTgt spid="11"/>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2" presetClass="entr" presetSubtype="4" fill="hold" nodeType="click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anim calcmode="lin" valueType="num">
                                      <p:cBhvr additive="base">
                                        <p:cTn id="25" dur="500"/>
                                        <p:tgtEl>
                                          <p:spTgt spid="4">
                                            <p:txEl>
                                              <p:pRg st="3" end="3"/>
                                            </p:txEl>
                                          </p:spTgt>
                                        </p:tgtEl>
                                        <p:attrNameLst>
                                          <p:attrName>ppt_y</p:attrName>
                                        </p:attrNameLst>
                                      </p:cBhvr>
                                      <p:tavLst>
                                        <p:tav tm="0">
                                          <p:val>
                                            <p:strVal val="#ppt_y+#ppt_h*1.125000"/>
                                          </p:val>
                                        </p:tav>
                                        <p:tav tm="100000">
                                          <p:val>
                                            <p:strVal val="#ppt_y"/>
                                          </p:val>
                                        </p:tav>
                                      </p:tavLst>
                                    </p:anim>
                                    <p:animEffect transition="in" filter="wipe(up)">
                                      <p:cBhvr>
                                        <p:cTn id="26" dur="500"/>
                                        <p:tgtEl>
                                          <p:spTgt spid="4">
                                            <p:txEl>
                                              <p:pRg st="3" end="3"/>
                                            </p:txEl>
                                          </p:spTgt>
                                        </p:tgtEl>
                                      </p:cBhvr>
                                    </p:animEffect>
                                  </p:childTnLst>
                                </p:cTn>
                              </p:par>
                            </p:childTnLst>
                          </p:cTn>
                        </p:par>
                        <p:par>
                          <p:cTn id="27" fill="hold">
                            <p:stCondLst>
                              <p:cond delay="500"/>
                            </p:stCondLst>
                            <p:childTnLst>
                              <p:par>
                                <p:cTn id="28" presetID="9" presetClass="entr" presetSubtype="0" fill="hold" grpId="0" nodeType="after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dissolve">
                                      <p:cBhvr>
                                        <p:cTn id="30" dur="500"/>
                                        <p:tgtEl>
                                          <p:spTgt spid="15"/>
                                        </p:tgtEl>
                                      </p:cBhvr>
                                    </p:animEffect>
                                  </p:childTnLst>
                                </p:cTn>
                              </p:par>
                            </p:childTnLst>
                          </p:cTn>
                        </p:par>
                        <p:par>
                          <p:cTn id="31" fill="hold">
                            <p:stCondLst>
                              <p:cond delay="1000"/>
                            </p:stCondLst>
                            <p:childTnLst>
                              <p:par>
                                <p:cTn id="32" presetID="22" presetClass="entr" presetSubtype="8" fill="hold" nodeType="after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wipe(left)">
                                      <p:cBhvr>
                                        <p:cTn id="34" dur="500"/>
                                        <p:tgtEl>
                                          <p:spTgt spid="14"/>
                                        </p:tgtEl>
                                      </p:cBhvr>
                                    </p:animEffect>
                                  </p:childTnLst>
                                </p:cTn>
                              </p:par>
                            </p:childTnLst>
                          </p:cTn>
                        </p:par>
                        <p:par>
                          <p:cTn id="35" fill="hold">
                            <p:stCondLst>
                              <p:cond delay="1500"/>
                            </p:stCondLst>
                            <p:childTnLst>
                              <p:par>
                                <p:cTn id="36" presetID="9" presetClass="entr" presetSubtype="0" fill="hold" grpId="0" nodeType="after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dissolve">
                                      <p:cBhvr>
                                        <p:cTn id="38" dur="500"/>
                                        <p:tgtEl>
                                          <p:spTgt spid="13"/>
                                        </p:tgtEl>
                                      </p:cBhvr>
                                    </p:animEffect>
                                  </p:childTnLst>
                                </p:cTn>
                              </p:par>
                            </p:childTnLst>
                          </p:cTn>
                        </p:par>
                      </p:childTnLst>
                    </p:cTn>
                  </p:par>
                  <p:par>
                    <p:cTn id="39" fill="hold">
                      <p:stCondLst>
                        <p:cond delay="indefinite"/>
                      </p:stCondLst>
                      <p:childTnLst>
                        <p:par>
                          <p:cTn id="40" fill="hold">
                            <p:stCondLst>
                              <p:cond delay="0"/>
                            </p:stCondLst>
                            <p:childTnLst>
                              <p:par>
                                <p:cTn id="41" presetID="12" presetClass="entr" presetSubtype="4" fill="hold" nodeType="clickEffect">
                                  <p:stCondLst>
                                    <p:cond delay="0"/>
                                  </p:stCondLst>
                                  <p:childTnLst>
                                    <p:set>
                                      <p:cBhvr>
                                        <p:cTn id="42" dur="1" fill="hold">
                                          <p:stCondLst>
                                            <p:cond delay="0"/>
                                          </p:stCondLst>
                                        </p:cTn>
                                        <p:tgtEl>
                                          <p:spTgt spid="4">
                                            <p:txEl>
                                              <p:pRg st="5" end="5"/>
                                            </p:txEl>
                                          </p:spTgt>
                                        </p:tgtEl>
                                        <p:attrNameLst>
                                          <p:attrName>style.visibility</p:attrName>
                                        </p:attrNameLst>
                                      </p:cBhvr>
                                      <p:to>
                                        <p:strVal val="visible"/>
                                      </p:to>
                                    </p:set>
                                    <p:anim calcmode="lin" valueType="num">
                                      <p:cBhvr additive="base">
                                        <p:cTn id="43" dur="500"/>
                                        <p:tgtEl>
                                          <p:spTgt spid="4">
                                            <p:txEl>
                                              <p:pRg st="5" end="5"/>
                                            </p:txEl>
                                          </p:spTgt>
                                        </p:tgtEl>
                                        <p:attrNameLst>
                                          <p:attrName>ppt_y</p:attrName>
                                        </p:attrNameLst>
                                      </p:cBhvr>
                                      <p:tavLst>
                                        <p:tav tm="0">
                                          <p:val>
                                            <p:strVal val="#ppt_y+#ppt_h*1.125000"/>
                                          </p:val>
                                        </p:tav>
                                        <p:tav tm="100000">
                                          <p:val>
                                            <p:strVal val="#ppt_y"/>
                                          </p:val>
                                        </p:tav>
                                      </p:tavLst>
                                    </p:anim>
                                    <p:animEffect transition="in" filter="wipe(up)">
                                      <p:cBhvr>
                                        <p:cTn id="44" dur="5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animBg="1"/>
      <p:bldP spid="13" grpId="0" animBg="1"/>
      <p:bldP spid="15" grpId="0" animBg="1"/>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Rework Your Questions</a:t>
            </a:r>
            <a:endParaRPr lang="en-US" dirty="0"/>
          </a:p>
        </p:txBody>
      </p:sp>
      <p:sp>
        <p:nvSpPr>
          <p:cNvPr id="3" name="Content Placeholder 2"/>
          <p:cNvSpPr>
            <a:spLocks noGrp="1"/>
          </p:cNvSpPr>
          <p:nvPr>
            <p:ph idx="1"/>
          </p:nvPr>
        </p:nvSpPr>
        <p:spPr/>
        <p:txBody>
          <a:bodyPr/>
          <a:lstStyle/>
          <a:p>
            <a:pPr marL="0" indent="0">
              <a:buNone/>
            </a:pPr>
            <a:endParaRPr lang="en-US" dirty="0" smtClean="0"/>
          </a:p>
          <a:p>
            <a:pPr marL="0" indent="0">
              <a:buNone/>
            </a:pPr>
            <a:r>
              <a:rPr lang="en-US" dirty="0" smtClean="0"/>
              <a:t>1. Do you have questions that you would like to rework?</a:t>
            </a:r>
          </a:p>
          <a:p>
            <a:pPr marL="0" indent="0">
              <a:buNone/>
            </a:pPr>
            <a:endParaRPr lang="en-US" dirty="0"/>
          </a:p>
          <a:p>
            <a:pPr marL="0" indent="0">
              <a:buNone/>
            </a:pPr>
            <a:r>
              <a:rPr lang="en-US" dirty="0"/>
              <a:t>If so, rework your questions and add them to the bottom of your list.</a:t>
            </a:r>
          </a:p>
        </p:txBody>
      </p:sp>
      <p:cxnSp>
        <p:nvCxnSpPr>
          <p:cNvPr id="4" name="Straight Connector 3"/>
          <p:cNvCxnSpPr/>
          <p:nvPr/>
        </p:nvCxnSpPr>
        <p:spPr>
          <a:xfrm>
            <a:off x="810477" y="1552073"/>
            <a:ext cx="10625278"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6205015"/>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Prioritize</a:t>
            </a:r>
            <a:endParaRPr lang="en-US" dirty="0"/>
          </a:p>
        </p:txBody>
      </p:sp>
      <p:sp>
        <p:nvSpPr>
          <p:cNvPr id="3" name="Content Placeholder 2"/>
          <p:cNvSpPr>
            <a:spLocks noGrp="1"/>
          </p:cNvSpPr>
          <p:nvPr>
            <p:ph idx="1"/>
          </p:nvPr>
        </p:nvSpPr>
        <p:spPr>
          <a:xfrm>
            <a:off x="838200" y="1825625"/>
            <a:ext cx="11194774" cy="4351338"/>
          </a:xfrm>
        </p:spPr>
        <p:txBody>
          <a:bodyPr/>
          <a:lstStyle/>
          <a:p>
            <a:pPr marL="0" indent="0">
              <a:buNone/>
            </a:pPr>
            <a:r>
              <a:rPr lang="en-US" dirty="0" smtClean="0"/>
              <a:t>1. Choose three priority questions you are most interested in using to guide a research project.</a:t>
            </a:r>
            <a:endParaRPr lang="en-US" dirty="0"/>
          </a:p>
          <a:p>
            <a:r>
              <a:rPr lang="en-US" dirty="0" smtClean="0"/>
              <a:t>Star your three priority questions.</a:t>
            </a:r>
          </a:p>
          <a:p>
            <a:pPr marL="0" indent="0">
              <a:buNone/>
            </a:pPr>
            <a:endParaRPr lang="en-US" dirty="0" smtClean="0"/>
          </a:p>
          <a:p>
            <a:pPr marL="0" indent="0">
              <a:buNone/>
            </a:pPr>
            <a:r>
              <a:rPr lang="en-US" dirty="0" smtClean="0"/>
              <a:t>2. Why did you choose these questions?</a:t>
            </a:r>
          </a:p>
        </p:txBody>
      </p:sp>
      <p:cxnSp>
        <p:nvCxnSpPr>
          <p:cNvPr id="4" name="Straight Connector 3"/>
          <p:cNvCxnSpPr/>
          <p:nvPr/>
        </p:nvCxnSpPr>
        <p:spPr>
          <a:xfrm>
            <a:off x="810477" y="1552073"/>
            <a:ext cx="10625278"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71087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Prioritize</a:t>
            </a:r>
            <a:endParaRPr lang="en-US" dirty="0"/>
          </a:p>
        </p:txBody>
      </p:sp>
      <p:sp>
        <p:nvSpPr>
          <p:cNvPr id="3" name="Content Placeholder 2"/>
          <p:cNvSpPr>
            <a:spLocks noGrp="1"/>
          </p:cNvSpPr>
          <p:nvPr>
            <p:ph idx="1"/>
          </p:nvPr>
        </p:nvSpPr>
        <p:spPr>
          <a:xfrm>
            <a:off x="838200" y="1825625"/>
            <a:ext cx="11194774" cy="4351338"/>
          </a:xfrm>
        </p:spPr>
        <p:txBody>
          <a:bodyPr>
            <a:normAutofit/>
          </a:bodyPr>
          <a:lstStyle/>
          <a:p>
            <a:pPr marL="0" indent="0">
              <a:buNone/>
            </a:pPr>
            <a:r>
              <a:rPr lang="en-US" dirty="0" smtClean="0"/>
              <a:t>Share: Why did you choose these questions?</a:t>
            </a:r>
          </a:p>
          <a:p>
            <a:pPr marL="0" indent="0">
              <a:buNone/>
            </a:pPr>
            <a:endParaRPr lang="en-US" dirty="0"/>
          </a:p>
        </p:txBody>
      </p:sp>
      <p:cxnSp>
        <p:nvCxnSpPr>
          <p:cNvPr id="4" name="Straight Connector 3"/>
          <p:cNvCxnSpPr/>
          <p:nvPr/>
        </p:nvCxnSpPr>
        <p:spPr>
          <a:xfrm>
            <a:off x="810477" y="1552073"/>
            <a:ext cx="10625278"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79758463"/>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Prioritize</a:t>
            </a:r>
            <a:endParaRPr lang="en-US" dirty="0"/>
          </a:p>
        </p:txBody>
      </p:sp>
      <p:sp>
        <p:nvSpPr>
          <p:cNvPr id="3" name="Content Placeholder 2"/>
          <p:cNvSpPr>
            <a:spLocks noGrp="1"/>
          </p:cNvSpPr>
          <p:nvPr>
            <p:ph idx="1"/>
          </p:nvPr>
        </p:nvSpPr>
        <p:spPr>
          <a:xfrm>
            <a:off x="838200" y="1825625"/>
            <a:ext cx="11194774" cy="4351338"/>
          </a:xfrm>
        </p:spPr>
        <p:txBody>
          <a:bodyPr>
            <a:normAutofit/>
          </a:bodyPr>
          <a:lstStyle/>
          <a:p>
            <a:pPr marL="0" indent="0">
              <a:buNone/>
            </a:pPr>
            <a:r>
              <a:rPr lang="en-US" dirty="0" smtClean="0"/>
              <a:t>3. How many questions did you ask?</a:t>
            </a:r>
          </a:p>
          <a:p>
            <a:pPr marL="0" indent="0">
              <a:buNone/>
            </a:pPr>
            <a:endParaRPr lang="en-US" dirty="0" smtClean="0"/>
          </a:p>
          <a:p>
            <a:pPr marL="0" indent="0">
              <a:buNone/>
            </a:pPr>
            <a:r>
              <a:rPr lang="en-US" dirty="0" smtClean="0"/>
              <a:t>4. Where are your priority questions in the sequence of your questions?</a:t>
            </a:r>
          </a:p>
          <a:p>
            <a:pPr marL="0" indent="0">
              <a:buNone/>
            </a:pPr>
            <a:endParaRPr lang="en-US" dirty="0"/>
          </a:p>
        </p:txBody>
      </p:sp>
      <p:cxnSp>
        <p:nvCxnSpPr>
          <p:cNvPr id="4" name="Straight Connector 3"/>
          <p:cNvCxnSpPr/>
          <p:nvPr/>
        </p:nvCxnSpPr>
        <p:spPr>
          <a:xfrm>
            <a:off x="810477" y="1552073"/>
            <a:ext cx="10625278"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31721256"/>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Further Explore</a:t>
            </a:r>
            <a:endParaRPr lang="en-US" dirty="0"/>
          </a:p>
        </p:txBody>
      </p:sp>
      <p:sp>
        <p:nvSpPr>
          <p:cNvPr id="3" name="Content Placeholder 2"/>
          <p:cNvSpPr>
            <a:spLocks noGrp="1"/>
          </p:cNvSpPr>
          <p:nvPr>
            <p:ph idx="1"/>
          </p:nvPr>
        </p:nvSpPr>
        <p:spPr/>
        <p:txBody>
          <a:bodyPr/>
          <a:lstStyle/>
          <a:p>
            <a:pPr marL="0" indent="0">
              <a:buNone/>
            </a:pPr>
            <a:r>
              <a:rPr lang="en-US" dirty="0" smtClean="0"/>
              <a:t>1. Choose </a:t>
            </a:r>
            <a:r>
              <a:rPr lang="en-US" b="1" dirty="0" smtClean="0"/>
              <a:t>one </a:t>
            </a:r>
            <a:r>
              <a:rPr lang="en-US" dirty="0" smtClean="0"/>
              <a:t>priority question.</a:t>
            </a:r>
          </a:p>
          <a:p>
            <a:pPr marL="514350" indent="-514350">
              <a:buAutoNum type="arabicPeriod"/>
            </a:pPr>
            <a:endParaRPr lang="en-US" dirty="0" smtClean="0"/>
          </a:p>
          <a:p>
            <a:pPr marL="0" indent="0">
              <a:buNone/>
            </a:pPr>
            <a:r>
              <a:rPr lang="en-US" dirty="0" smtClean="0"/>
              <a:t>2. Produce questions about your priority question</a:t>
            </a:r>
          </a:p>
          <a:p>
            <a:pPr>
              <a:buFont typeface="Arial" panose="020B0604020202020204" pitchFamily="34" charset="0"/>
              <a:buChar char="•"/>
            </a:pPr>
            <a:r>
              <a:rPr lang="en-US" dirty="0" smtClean="0"/>
              <a:t>Follow the rules</a:t>
            </a:r>
          </a:p>
          <a:p>
            <a:pPr>
              <a:buFont typeface="Arial" panose="020B0604020202020204" pitchFamily="34" charset="0"/>
              <a:buChar char="•"/>
            </a:pPr>
            <a:r>
              <a:rPr lang="en-US" dirty="0" smtClean="0"/>
              <a:t>Number the questions</a:t>
            </a:r>
            <a:endParaRPr lang="en-US" dirty="0"/>
          </a:p>
        </p:txBody>
      </p:sp>
      <p:cxnSp>
        <p:nvCxnSpPr>
          <p:cNvPr id="4" name="Straight Connector 3"/>
          <p:cNvCxnSpPr/>
          <p:nvPr/>
        </p:nvCxnSpPr>
        <p:spPr>
          <a:xfrm>
            <a:off x="810477" y="1552073"/>
            <a:ext cx="10625278" cy="0"/>
          </a:xfrm>
          <a:prstGeom prst="line">
            <a:avLst/>
          </a:prstGeom>
        </p:spPr>
        <p:style>
          <a:lnRef idx="1">
            <a:schemeClr val="accent1"/>
          </a:lnRef>
          <a:fillRef idx="0">
            <a:schemeClr val="accent1"/>
          </a:fillRef>
          <a:effectRef idx="0">
            <a:schemeClr val="accent1"/>
          </a:effectRef>
          <a:fontRef idx="minor">
            <a:schemeClr val="tx1"/>
          </a:fontRef>
        </p:style>
      </p:cxnSp>
      <p:sp>
        <p:nvSpPr>
          <p:cNvPr id="27" name="Oval 26"/>
          <p:cNvSpPr/>
          <p:nvPr/>
        </p:nvSpPr>
        <p:spPr>
          <a:xfrm>
            <a:off x="6919851" y="4789302"/>
            <a:ext cx="860989" cy="860989"/>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TextBox 27"/>
          <p:cNvSpPr txBox="1"/>
          <p:nvPr/>
        </p:nvSpPr>
        <p:spPr>
          <a:xfrm>
            <a:off x="7121745" y="4848895"/>
            <a:ext cx="457200" cy="769441"/>
          </a:xfrm>
          <a:prstGeom prst="rect">
            <a:avLst/>
          </a:prstGeom>
          <a:noFill/>
        </p:spPr>
        <p:txBody>
          <a:bodyPr wrap="square" rtlCol="0">
            <a:spAutoFit/>
          </a:bodyPr>
          <a:lstStyle/>
          <a:p>
            <a:r>
              <a:rPr lang="en-US" sz="4400" b="1" dirty="0" smtClean="0">
                <a:solidFill>
                  <a:schemeClr val="bg1"/>
                </a:solidFill>
                <a:latin typeface="DIN Next Rounded LT Pro" panose="020F0503020203050203" pitchFamily="34" charset="0"/>
              </a:rPr>
              <a:t>?</a:t>
            </a:r>
            <a:endParaRPr lang="en-US" sz="2400" b="1" dirty="0">
              <a:solidFill>
                <a:schemeClr val="bg1"/>
              </a:solidFill>
              <a:latin typeface="DIN Next Rounded LT Pro" panose="020F0503020203050203" pitchFamily="34" charset="0"/>
            </a:endParaRPr>
          </a:p>
        </p:txBody>
      </p:sp>
      <p:sp>
        <p:nvSpPr>
          <p:cNvPr id="29" name="Oval 28"/>
          <p:cNvSpPr/>
          <p:nvPr/>
        </p:nvSpPr>
        <p:spPr>
          <a:xfrm>
            <a:off x="7887172" y="4867308"/>
            <a:ext cx="156919" cy="156919"/>
          </a:xfrm>
          <a:prstGeom prst="ellipse">
            <a:avLst/>
          </a:prstGeom>
          <a:noFill/>
          <a:ln w="57150">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Rounded MT Bold" panose="020F0704030504030204" pitchFamily="34" charset="0"/>
            </a:endParaRPr>
          </a:p>
        </p:txBody>
      </p:sp>
      <p:sp>
        <p:nvSpPr>
          <p:cNvPr id="30" name="Oval 29"/>
          <p:cNvSpPr/>
          <p:nvPr/>
        </p:nvSpPr>
        <p:spPr>
          <a:xfrm>
            <a:off x="8136183" y="4738016"/>
            <a:ext cx="242264" cy="242264"/>
          </a:xfrm>
          <a:prstGeom prst="ellipse">
            <a:avLst/>
          </a:prstGeom>
          <a:noFill/>
          <a:ln w="57150">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accent3"/>
              </a:solidFill>
              <a:latin typeface="Arial Rounded MT Bold" panose="020F0704030504030204" pitchFamily="34" charset="0"/>
            </a:endParaRPr>
          </a:p>
        </p:txBody>
      </p:sp>
      <p:sp>
        <p:nvSpPr>
          <p:cNvPr id="31" name="Oval 30"/>
          <p:cNvSpPr/>
          <p:nvPr/>
        </p:nvSpPr>
        <p:spPr>
          <a:xfrm>
            <a:off x="8470539" y="4001294"/>
            <a:ext cx="1506704" cy="1119521"/>
          </a:xfrm>
          <a:prstGeom prst="ellipse">
            <a:avLst/>
          </a:prstGeom>
          <a:noFill/>
          <a:ln w="57150">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TextBox 31"/>
          <p:cNvSpPr txBox="1"/>
          <p:nvPr/>
        </p:nvSpPr>
        <p:spPr>
          <a:xfrm>
            <a:off x="8714225" y="4078148"/>
            <a:ext cx="522941" cy="584775"/>
          </a:xfrm>
          <a:prstGeom prst="rect">
            <a:avLst/>
          </a:prstGeom>
          <a:noFill/>
        </p:spPr>
        <p:txBody>
          <a:bodyPr wrap="square" rtlCol="0">
            <a:spAutoFit/>
          </a:bodyPr>
          <a:lstStyle/>
          <a:p>
            <a:r>
              <a:rPr lang="en-US" sz="3200" b="1" dirty="0" smtClean="0">
                <a:solidFill>
                  <a:schemeClr val="accent1"/>
                </a:solidFill>
                <a:latin typeface="DIN Next Rounded LT Pro" panose="020F0503020203050203" pitchFamily="34" charset="0"/>
              </a:rPr>
              <a:t>?</a:t>
            </a:r>
            <a:endParaRPr lang="en-US" sz="2000" b="1" dirty="0">
              <a:solidFill>
                <a:schemeClr val="accent1"/>
              </a:solidFill>
              <a:latin typeface="DIN Next Rounded LT Pro" panose="020F0503020203050203" pitchFamily="34" charset="0"/>
            </a:endParaRPr>
          </a:p>
        </p:txBody>
      </p:sp>
      <p:sp>
        <p:nvSpPr>
          <p:cNvPr id="33" name="TextBox 32"/>
          <p:cNvSpPr txBox="1"/>
          <p:nvPr/>
        </p:nvSpPr>
        <p:spPr>
          <a:xfrm>
            <a:off x="9042122" y="4630251"/>
            <a:ext cx="565951" cy="523220"/>
          </a:xfrm>
          <a:prstGeom prst="rect">
            <a:avLst/>
          </a:prstGeom>
          <a:noFill/>
        </p:spPr>
        <p:txBody>
          <a:bodyPr wrap="square" rtlCol="0">
            <a:spAutoFit/>
          </a:bodyPr>
          <a:lstStyle/>
          <a:p>
            <a:r>
              <a:rPr lang="en-US" sz="2800" b="1" dirty="0" smtClean="0">
                <a:solidFill>
                  <a:schemeClr val="accent1"/>
                </a:solidFill>
                <a:latin typeface="DIN Next Rounded LT Pro" panose="020F0503020203050203" pitchFamily="34" charset="0"/>
              </a:rPr>
              <a:t>?</a:t>
            </a:r>
            <a:endParaRPr lang="en-US" b="1" dirty="0">
              <a:solidFill>
                <a:schemeClr val="accent1"/>
              </a:solidFill>
              <a:latin typeface="DIN Next Rounded LT Pro" panose="020F0503020203050203" pitchFamily="34" charset="0"/>
            </a:endParaRPr>
          </a:p>
        </p:txBody>
      </p:sp>
      <p:sp>
        <p:nvSpPr>
          <p:cNvPr id="34" name="TextBox 33"/>
          <p:cNvSpPr txBox="1"/>
          <p:nvPr/>
        </p:nvSpPr>
        <p:spPr>
          <a:xfrm>
            <a:off x="9503576" y="4209745"/>
            <a:ext cx="522941" cy="584775"/>
          </a:xfrm>
          <a:prstGeom prst="rect">
            <a:avLst/>
          </a:prstGeom>
          <a:noFill/>
        </p:spPr>
        <p:txBody>
          <a:bodyPr wrap="square" rtlCol="0">
            <a:spAutoFit/>
          </a:bodyPr>
          <a:lstStyle/>
          <a:p>
            <a:r>
              <a:rPr lang="en-US" sz="3200" b="1" dirty="0" smtClean="0">
                <a:solidFill>
                  <a:schemeClr val="accent1"/>
                </a:solidFill>
                <a:latin typeface="DIN Next Rounded LT Pro" panose="020F0503020203050203" pitchFamily="34" charset="0"/>
              </a:rPr>
              <a:t>?</a:t>
            </a:r>
            <a:endParaRPr lang="en-US" sz="2000" b="1" dirty="0">
              <a:solidFill>
                <a:schemeClr val="accent1"/>
              </a:solidFill>
              <a:latin typeface="DIN Next Rounded LT Pro" panose="020F0503020203050203" pitchFamily="34" charset="0"/>
            </a:endParaRPr>
          </a:p>
        </p:txBody>
      </p:sp>
      <p:sp>
        <p:nvSpPr>
          <p:cNvPr id="35" name="TextBox 34"/>
          <p:cNvSpPr txBox="1"/>
          <p:nvPr/>
        </p:nvSpPr>
        <p:spPr>
          <a:xfrm>
            <a:off x="8638459" y="4480430"/>
            <a:ext cx="381772" cy="523220"/>
          </a:xfrm>
          <a:prstGeom prst="rect">
            <a:avLst/>
          </a:prstGeom>
          <a:noFill/>
        </p:spPr>
        <p:txBody>
          <a:bodyPr wrap="square" rtlCol="0">
            <a:spAutoFit/>
          </a:bodyPr>
          <a:lstStyle/>
          <a:p>
            <a:r>
              <a:rPr lang="en-US" sz="2800" b="1" dirty="0" smtClean="0">
                <a:solidFill>
                  <a:schemeClr val="accent1"/>
                </a:solidFill>
                <a:latin typeface="DIN Next Rounded LT Pro" panose="020F0503020203050203" pitchFamily="34" charset="0"/>
              </a:rPr>
              <a:t>?</a:t>
            </a:r>
            <a:endParaRPr lang="en-US" b="1" dirty="0">
              <a:solidFill>
                <a:schemeClr val="accent1"/>
              </a:solidFill>
              <a:latin typeface="DIN Next Rounded LT Pro" panose="020F0503020203050203" pitchFamily="34" charset="0"/>
            </a:endParaRPr>
          </a:p>
        </p:txBody>
      </p:sp>
      <p:sp>
        <p:nvSpPr>
          <p:cNvPr id="36" name="TextBox 35"/>
          <p:cNvSpPr txBox="1"/>
          <p:nvPr/>
        </p:nvSpPr>
        <p:spPr>
          <a:xfrm>
            <a:off x="9218914" y="4058728"/>
            <a:ext cx="522941" cy="523220"/>
          </a:xfrm>
          <a:prstGeom prst="rect">
            <a:avLst/>
          </a:prstGeom>
          <a:noFill/>
        </p:spPr>
        <p:txBody>
          <a:bodyPr wrap="square" rtlCol="0">
            <a:spAutoFit/>
          </a:bodyPr>
          <a:lstStyle/>
          <a:p>
            <a:r>
              <a:rPr lang="en-US" sz="2800" b="1" dirty="0" smtClean="0">
                <a:solidFill>
                  <a:schemeClr val="accent1"/>
                </a:solidFill>
                <a:latin typeface="DIN Next Rounded LT Pro" panose="020F0503020203050203" pitchFamily="34" charset="0"/>
              </a:rPr>
              <a:t>?</a:t>
            </a:r>
            <a:endParaRPr lang="en-US" b="1" dirty="0">
              <a:solidFill>
                <a:schemeClr val="accent1"/>
              </a:solidFill>
              <a:latin typeface="DIN Next Rounded LT Pro" panose="020F0503020203050203" pitchFamily="34" charset="0"/>
            </a:endParaRPr>
          </a:p>
        </p:txBody>
      </p:sp>
      <p:sp>
        <p:nvSpPr>
          <p:cNvPr id="37" name="TextBox 36"/>
          <p:cNvSpPr txBox="1"/>
          <p:nvPr/>
        </p:nvSpPr>
        <p:spPr>
          <a:xfrm>
            <a:off x="9273519" y="4404427"/>
            <a:ext cx="348799" cy="584775"/>
          </a:xfrm>
          <a:prstGeom prst="rect">
            <a:avLst/>
          </a:prstGeom>
          <a:noFill/>
        </p:spPr>
        <p:txBody>
          <a:bodyPr wrap="square" rtlCol="0">
            <a:spAutoFit/>
          </a:bodyPr>
          <a:lstStyle/>
          <a:p>
            <a:r>
              <a:rPr lang="en-US" sz="3200" b="1" dirty="0" smtClean="0">
                <a:solidFill>
                  <a:schemeClr val="accent1"/>
                </a:solidFill>
                <a:latin typeface="DIN Next Rounded LT Pro" panose="020F0503020203050203" pitchFamily="34" charset="0"/>
              </a:rPr>
              <a:t>?</a:t>
            </a:r>
            <a:endParaRPr lang="en-US" b="1" dirty="0">
              <a:solidFill>
                <a:schemeClr val="accent1"/>
              </a:solidFill>
              <a:latin typeface="DIN Next Rounded LT Pro" panose="020F0503020203050203" pitchFamily="34" charset="0"/>
            </a:endParaRPr>
          </a:p>
        </p:txBody>
      </p:sp>
      <p:sp>
        <p:nvSpPr>
          <p:cNvPr id="38" name="TextBox 37"/>
          <p:cNvSpPr txBox="1"/>
          <p:nvPr/>
        </p:nvSpPr>
        <p:spPr>
          <a:xfrm>
            <a:off x="8948446" y="4325675"/>
            <a:ext cx="413501" cy="523220"/>
          </a:xfrm>
          <a:prstGeom prst="rect">
            <a:avLst/>
          </a:prstGeom>
          <a:noFill/>
        </p:spPr>
        <p:txBody>
          <a:bodyPr wrap="square" rtlCol="0">
            <a:spAutoFit/>
          </a:bodyPr>
          <a:lstStyle/>
          <a:p>
            <a:r>
              <a:rPr lang="en-US" sz="2800" b="1" dirty="0" smtClean="0">
                <a:solidFill>
                  <a:schemeClr val="accent1"/>
                </a:solidFill>
                <a:latin typeface="DIN Next Rounded LT Pro" panose="020F0503020203050203" pitchFamily="34" charset="0"/>
              </a:rPr>
              <a:t>?</a:t>
            </a:r>
            <a:endParaRPr lang="en-US" b="1" dirty="0">
              <a:solidFill>
                <a:schemeClr val="accent1"/>
              </a:solidFill>
              <a:latin typeface="DIN Next Rounded LT Pro" panose="020F0503020203050203" pitchFamily="34" charset="0"/>
            </a:endParaRPr>
          </a:p>
        </p:txBody>
      </p:sp>
    </p:spTree>
    <p:extLst>
      <p:ext uri="{BB962C8B-B14F-4D97-AF65-F5344CB8AC3E}">
        <p14:creationId xmlns:p14="http://schemas.microsoft.com/office/powerpoint/2010/main" val="3116123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0" presetClass="entr" presetSubtype="0" fill="hold" grpId="0" nodeType="with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fade">
                                      <p:cBhvr>
                                        <p:cTn id="13" dur="500"/>
                                        <p:tgtEl>
                                          <p:spTgt spid="2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fade">
                                      <p:cBhvr>
                                        <p:cTn id="16" dur="500"/>
                                        <p:tgtEl>
                                          <p:spTgt spid="27"/>
                                        </p:tgtEl>
                                      </p:cBhvr>
                                    </p:animEffect>
                                  </p:childTnLst>
                                </p:cTn>
                              </p:par>
                            </p:childTnLst>
                          </p:cTn>
                        </p:par>
                        <p:par>
                          <p:cTn id="17" fill="hold">
                            <p:stCondLst>
                              <p:cond delay="500"/>
                            </p:stCondLst>
                            <p:childTnLst>
                              <p:par>
                                <p:cTn id="18" presetID="1" presetClass="entr" presetSubtype="0" fill="hold" grpId="0" nodeType="afterEffect">
                                  <p:stCondLst>
                                    <p:cond delay="0"/>
                                  </p:stCondLst>
                                  <p:childTnLst>
                                    <p:set>
                                      <p:cBhvr>
                                        <p:cTn id="19" dur="1" fill="hold">
                                          <p:stCondLst>
                                            <p:cond delay="0"/>
                                          </p:stCondLst>
                                        </p:cTn>
                                        <p:tgtEl>
                                          <p:spTgt spid="29"/>
                                        </p:tgtEl>
                                        <p:attrNameLst>
                                          <p:attrName>style.visibility</p:attrName>
                                        </p:attrNameLst>
                                      </p:cBhvr>
                                      <p:to>
                                        <p:strVal val="visible"/>
                                      </p:to>
                                    </p:set>
                                  </p:childTnLst>
                                </p:cTn>
                              </p:par>
                            </p:childTnLst>
                          </p:cTn>
                        </p:par>
                        <p:par>
                          <p:cTn id="20" fill="hold">
                            <p:stCondLst>
                              <p:cond delay="500"/>
                            </p:stCondLst>
                            <p:childTnLst>
                              <p:par>
                                <p:cTn id="21" presetID="1" presetClass="entr" presetSubtype="0" fill="hold" grpId="0" nodeType="afterEffect">
                                  <p:stCondLst>
                                    <p:cond delay="0"/>
                                  </p:stCondLst>
                                  <p:childTnLst>
                                    <p:set>
                                      <p:cBhvr>
                                        <p:cTn id="22" dur="1" fill="hold">
                                          <p:stCondLst>
                                            <p:cond delay="0"/>
                                          </p:stCondLst>
                                        </p:cTn>
                                        <p:tgtEl>
                                          <p:spTgt spid="30"/>
                                        </p:tgtEl>
                                        <p:attrNameLst>
                                          <p:attrName>style.visibility</p:attrName>
                                        </p:attrNameLst>
                                      </p:cBhvr>
                                      <p:to>
                                        <p:strVal val="visible"/>
                                      </p:to>
                                    </p:set>
                                  </p:childTnLst>
                                </p:cTn>
                              </p:par>
                            </p:childTnLst>
                          </p:cTn>
                        </p:par>
                        <p:par>
                          <p:cTn id="23" fill="hold">
                            <p:stCondLst>
                              <p:cond delay="500"/>
                            </p:stCondLst>
                            <p:childTnLst>
                              <p:par>
                                <p:cTn id="24" presetID="10" presetClass="entr" presetSubtype="0" fill="hold" grpId="0" nodeType="afterEffect">
                                  <p:stCondLst>
                                    <p:cond delay="0"/>
                                  </p:stCondLst>
                                  <p:childTnLst>
                                    <p:set>
                                      <p:cBhvr>
                                        <p:cTn id="25" dur="1" fill="hold">
                                          <p:stCondLst>
                                            <p:cond delay="0"/>
                                          </p:stCondLst>
                                        </p:cTn>
                                        <p:tgtEl>
                                          <p:spTgt spid="31"/>
                                        </p:tgtEl>
                                        <p:attrNameLst>
                                          <p:attrName>style.visibility</p:attrName>
                                        </p:attrNameLst>
                                      </p:cBhvr>
                                      <p:to>
                                        <p:strVal val="visible"/>
                                      </p:to>
                                    </p:set>
                                    <p:animEffect transition="in" filter="fade">
                                      <p:cBhvr>
                                        <p:cTn id="26" dur="500"/>
                                        <p:tgtEl>
                                          <p:spTgt spid="31"/>
                                        </p:tgtEl>
                                      </p:cBhvr>
                                    </p:animEffect>
                                  </p:childTnLst>
                                </p:cTn>
                              </p:par>
                            </p:childTnLst>
                          </p:cTn>
                        </p:par>
                        <p:par>
                          <p:cTn id="27" fill="hold">
                            <p:stCondLst>
                              <p:cond delay="1000"/>
                            </p:stCondLst>
                            <p:childTnLst>
                              <p:par>
                                <p:cTn id="28" presetID="10" presetClass="entr" presetSubtype="0" fill="hold" grpId="0" nodeType="afterEffect">
                                  <p:stCondLst>
                                    <p:cond delay="0"/>
                                  </p:stCondLst>
                                  <p:childTnLst>
                                    <p:set>
                                      <p:cBhvr>
                                        <p:cTn id="29" dur="1" fill="hold">
                                          <p:stCondLst>
                                            <p:cond delay="0"/>
                                          </p:stCondLst>
                                        </p:cTn>
                                        <p:tgtEl>
                                          <p:spTgt spid="37"/>
                                        </p:tgtEl>
                                        <p:attrNameLst>
                                          <p:attrName>style.visibility</p:attrName>
                                        </p:attrNameLst>
                                      </p:cBhvr>
                                      <p:to>
                                        <p:strVal val="visible"/>
                                      </p:to>
                                    </p:set>
                                    <p:animEffect transition="in" filter="fade">
                                      <p:cBhvr>
                                        <p:cTn id="30" dur="500"/>
                                        <p:tgtEl>
                                          <p:spTgt spid="37"/>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32"/>
                                        </p:tgtEl>
                                        <p:attrNameLst>
                                          <p:attrName>style.visibility</p:attrName>
                                        </p:attrNameLst>
                                      </p:cBhvr>
                                      <p:to>
                                        <p:strVal val="visible"/>
                                      </p:to>
                                    </p:set>
                                    <p:animEffect transition="in" filter="fade">
                                      <p:cBhvr>
                                        <p:cTn id="33" dur="500"/>
                                        <p:tgtEl>
                                          <p:spTgt spid="32"/>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34"/>
                                        </p:tgtEl>
                                        <p:attrNameLst>
                                          <p:attrName>style.visibility</p:attrName>
                                        </p:attrNameLst>
                                      </p:cBhvr>
                                      <p:to>
                                        <p:strVal val="visible"/>
                                      </p:to>
                                    </p:set>
                                    <p:animEffect transition="in" filter="fade">
                                      <p:cBhvr>
                                        <p:cTn id="36" dur="500"/>
                                        <p:tgtEl>
                                          <p:spTgt spid="34"/>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36"/>
                                        </p:tgtEl>
                                        <p:attrNameLst>
                                          <p:attrName>style.visibility</p:attrName>
                                        </p:attrNameLst>
                                      </p:cBhvr>
                                      <p:to>
                                        <p:strVal val="visible"/>
                                      </p:to>
                                    </p:set>
                                    <p:animEffect transition="in" filter="fade">
                                      <p:cBhvr>
                                        <p:cTn id="39" dur="500"/>
                                        <p:tgtEl>
                                          <p:spTgt spid="36"/>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35"/>
                                        </p:tgtEl>
                                        <p:attrNameLst>
                                          <p:attrName>style.visibility</p:attrName>
                                        </p:attrNameLst>
                                      </p:cBhvr>
                                      <p:to>
                                        <p:strVal val="visible"/>
                                      </p:to>
                                    </p:set>
                                    <p:animEffect transition="in" filter="fade">
                                      <p:cBhvr>
                                        <p:cTn id="42" dur="500"/>
                                        <p:tgtEl>
                                          <p:spTgt spid="35"/>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33"/>
                                        </p:tgtEl>
                                        <p:attrNameLst>
                                          <p:attrName>style.visibility</p:attrName>
                                        </p:attrNameLst>
                                      </p:cBhvr>
                                      <p:to>
                                        <p:strVal val="visible"/>
                                      </p:to>
                                    </p:set>
                                    <p:animEffect transition="in" filter="fade">
                                      <p:cBhvr>
                                        <p:cTn id="45" dur="500"/>
                                        <p:tgtEl>
                                          <p:spTgt spid="33"/>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38"/>
                                        </p:tgtEl>
                                        <p:attrNameLst>
                                          <p:attrName>style.visibility</p:attrName>
                                        </p:attrNameLst>
                                      </p:cBhvr>
                                      <p:to>
                                        <p:strVal val="visible"/>
                                      </p:to>
                                    </p:set>
                                    <p:animEffect transition="in" filter="fade">
                                      <p:cBhvr>
                                        <p:cTn id="48"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p:bldP spid="29" grpId="0" animBg="1"/>
      <p:bldP spid="30" grpId="0" animBg="1"/>
      <p:bldP spid="31" grpId="0" animBg="1"/>
      <p:bldP spid="32" grpId="0"/>
      <p:bldP spid="33" grpId="0"/>
      <p:bldP spid="34" grpId="0"/>
      <p:bldP spid="35" grpId="0"/>
      <p:bldP spid="36" grpId="0"/>
      <p:bldP spid="37" grpId="0"/>
      <p:bldP spid="38" grpId="0"/>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Develop Your Research Questions </a:t>
            </a:r>
            <a:br>
              <a:rPr lang="en-US" dirty="0" smtClean="0"/>
            </a:br>
            <a:r>
              <a:rPr lang="en-US" dirty="0" smtClean="0"/>
              <a:t>and Research Agenda</a:t>
            </a:r>
            <a:endParaRPr lang="en-US" dirty="0"/>
          </a:p>
        </p:txBody>
      </p:sp>
      <p:sp>
        <p:nvSpPr>
          <p:cNvPr id="3" name="Content Placeholder 2"/>
          <p:cNvSpPr>
            <a:spLocks noGrp="1"/>
          </p:cNvSpPr>
          <p:nvPr>
            <p:ph idx="1"/>
          </p:nvPr>
        </p:nvSpPr>
        <p:spPr/>
        <p:txBody>
          <a:bodyPr/>
          <a:lstStyle/>
          <a:p>
            <a:pPr marL="0" indent="0">
              <a:buNone/>
            </a:pPr>
            <a:r>
              <a:rPr lang="en-US" dirty="0" smtClean="0"/>
              <a:t>3. Review your list of questions</a:t>
            </a:r>
          </a:p>
          <a:p>
            <a:r>
              <a:rPr lang="en-US" dirty="0" smtClean="0"/>
              <a:t>Write down any new or reworked questions</a:t>
            </a:r>
            <a:endParaRPr lang="en-US" dirty="0"/>
          </a:p>
        </p:txBody>
      </p:sp>
      <p:cxnSp>
        <p:nvCxnSpPr>
          <p:cNvPr id="4" name="Straight Connector 3"/>
          <p:cNvCxnSpPr/>
          <p:nvPr/>
        </p:nvCxnSpPr>
        <p:spPr>
          <a:xfrm>
            <a:off x="810477" y="1552073"/>
            <a:ext cx="10625278"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87206798"/>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Develop Your Research Questions </a:t>
            </a:r>
            <a:br>
              <a:rPr lang="en-US" dirty="0" smtClean="0"/>
            </a:br>
            <a:r>
              <a:rPr lang="en-US" dirty="0" smtClean="0"/>
              <a:t>and Research Agenda</a:t>
            </a:r>
            <a:endParaRPr lang="en-US" dirty="0"/>
          </a:p>
        </p:txBody>
      </p:sp>
      <p:sp>
        <p:nvSpPr>
          <p:cNvPr id="3" name="Content Placeholder 2"/>
          <p:cNvSpPr>
            <a:spLocks noGrp="1"/>
          </p:cNvSpPr>
          <p:nvPr>
            <p:ph idx="1"/>
          </p:nvPr>
        </p:nvSpPr>
        <p:spPr/>
        <p:txBody>
          <a:bodyPr>
            <a:normAutofit/>
          </a:bodyPr>
          <a:lstStyle/>
          <a:p>
            <a:pPr marL="0" indent="0">
              <a:buNone/>
            </a:pPr>
            <a:r>
              <a:rPr lang="en-US" dirty="0" smtClean="0"/>
              <a:t>4. Identify:</a:t>
            </a:r>
          </a:p>
          <a:p>
            <a:r>
              <a:rPr lang="en-US" dirty="0" smtClean="0"/>
              <a:t>Three questions you are </a:t>
            </a:r>
            <a:r>
              <a:rPr lang="en-US" b="1" dirty="0" smtClean="0"/>
              <a:t>glad</a:t>
            </a:r>
            <a:r>
              <a:rPr lang="en-US" dirty="0" smtClean="0"/>
              <a:t> you generated through the process</a:t>
            </a:r>
          </a:p>
          <a:p>
            <a:pPr marL="0" indent="0">
              <a:buNone/>
            </a:pPr>
            <a:endParaRPr lang="en-US" dirty="0" smtClean="0"/>
          </a:p>
          <a:p>
            <a:pPr marL="0" indent="0">
              <a:buNone/>
            </a:pPr>
            <a:r>
              <a:rPr lang="en-US" dirty="0" smtClean="0"/>
              <a:t>5. Identify:</a:t>
            </a:r>
          </a:p>
          <a:p>
            <a:r>
              <a:rPr lang="en-US" dirty="0" smtClean="0"/>
              <a:t>Three questions that may help you </a:t>
            </a:r>
            <a:r>
              <a:rPr lang="en-US" b="1" dirty="0" smtClean="0"/>
              <a:t>advance</a:t>
            </a:r>
            <a:r>
              <a:rPr lang="en-US" dirty="0" smtClean="0"/>
              <a:t> your research</a:t>
            </a:r>
          </a:p>
          <a:p>
            <a:pPr marL="0" indent="0">
              <a:buNone/>
            </a:pPr>
            <a:endParaRPr lang="en-US" dirty="0" smtClean="0"/>
          </a:p>
          <a:p>
            <a:pPr marL="0" indent="0">
              <a:buNone/>
            </a:pPr>
            <a:r>
              <a:rPr lang="en-US" dirty="0" smtClean="0"/>
              <a:t>6. Why did you choose these six questions?</a:t>
            </a:r>
            <a:endParaRPr lang="en-US" dirty="0"/>
          </a:p>
        </p:txBody>
      </p:sp>
      <p:cxnSp>
        <p:nvCxnSpPr>
          <p:cNvPr id="4" name="Straight Connector 3"/>
          <p:cNvCxnSpPr/>
          <p:nvPr/>
        </p:nvCxnSpPr>
        <p:spPr>
          <a:xfrm>
            <a:off x="810477" y="1552073"/>
            <a:ext cx="10625278"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51818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Reflect</a:t>
            </a:r>
            <a:endParaRPr lang="en-US" dirty="0"/>
          </a:p>
        </p:txBody>
      </p:sp>
      <p:cxnSp>
        <p:nvCxnSpPr>
          <p:cNvPr id="4" name="Straight Connector 3"/>
          <p:cNvCxnSpPr/>
          <p:nvPr/>
        </p:nvCxnSpPr>
        <p:spPr>
          <a:xfrm>
            <a:off x="810477" y="1552073"/>
            <a:ext cx="10625278"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67859874"/>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947910" y="463550"/>
            <a:ext cx="10376581" cy="911225"/>
          </a:xfrm>
        </p:spPr>
        <p:txBody>
          <a:bodyPr>
            <a:normAutofit/>
          </a:bodyPr>
          <a:lstStyle/>
          <a:p>
            <a:r>
              <a:rPr lang="en-US" dirty="0" smtClean="0">
                <a:solidFill>
                  <a:schemeClr val="accent1"/>
                </a:solidFill>
              </a:rPr>
              <a:t>The QFT For Research on </a:t>
            </a:r>
            <a:r>
              <a:rPr lang="en-US" dirty="0">
                <a:solidFill>
                  <a:schemeClr val="accent1"/>
                </a:solidFill>
              </a:rPr>
              <a:t>O</a:t>
            </a:r>
            <a:r>
              <a:rPr lang="en-US" dirty="0" smtClean="0">
                <a:solidFill>
                  <a:schemeClr val="accent1"/>
                </a:solidFill>
              </a:rPr>
              <a:t>ne </a:t>
            </a:r>
            <a:r>
              <a:rPr lang="en-US" dirty="0">
                <a:solidFill>
                  <a:schemeClr val="accent1"/>
                </a:solidFill>
              </a:rPr>
              <a:t>S</a:t>
            </a:r>
            <a:r>
              <a:rPr lang="en-US" dirty="0" smtClean="0">
                <a:solidFill>
                  <a:schemeClr val="accent1"/>
                </a:solidFill>
              </a:rPr>
              <a:t>lide</a:t>
            </a:r>
            <a:endParaRPr lang="en-US" dirty="0">
              <a:solidFill>
                <a:schemeClr val="accent1"/>
              </a:solidFill>
            </a:endParaRPr>
          </a:p>
        </p:txBody>
      </p:sp>
      <p:grpSp>
        <p:nvGrpSpPr>
          <p:cNvPr id="14" name="Group 13"/>
          <p:cNvGrpSpPr/>
          <p:nvPr/>
        </p:nvGrpSpPr>
        <p:grpSpPr>
          <a:xfrm>
            <a:off x="699390" y="1448369"/>
            <a:ext cx="310262" cy="4125118"/>
            <a:chOff x="4590621" y="1448367"/>
            <a:chExt cx="358997" cy="5221885"/>
          </a:xfrm>
        </p:grpSpPr>
        <p:sp>
          <p:nvSpPr>
            <p:cNvPr id="15" name="Right Arrow 14"/>
            <p:cNvSpPr/>
            <p:nvPr/>
          </p:nvSpPr>
          <p:spPr>
            <a:xfrm rot="5400000">
              <a:off x="2227610" y="3876760"/>
              <a:ext cx="5085019" cy="228233"/>
            </a:xfrm>
            <a:prstGeom prst="rightArrow">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Isosceles Triangle 15"/>
            <p:cNvSpPr/>
            <p:nvPr/>
          </p:nvSpPr>
          <p:spPr>
            <a:xfrm rot="10800000">
              <a:off x="4590621" y="6263852"/>
              <a:ext cx="358997" cy="406400"/>
            </a:xfrm>
            <a:prstGeom prst="triangl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5" name="TextBox 4"/>
          <p:cNvSpPr txBox="1"/>
          <p:nvPr/>
        </p:nvSpPr>
        <p:spPr>
          <a:xfrm>
            <a:off x="1422400" y="1549400"/>
            <a:ext cx="9239250" cy="4241161"/>
          </a:xfrm>
          <a:prstGeom prst="rect">
            <a:avLst/>
          </a:prstGeom>
          <a:noFill/>
        </p:spPr>
        <p:txBody>
          <a:bodyPr wrap="square" rtlCol="0">
            <a:spAutoFit/>
          </a:bodyPr>
          <a:lstStyle/>
          <a:p>
            <a:pPr>
              <a:lnSpc>
                <a:spcPct val="90000"/>
              </a:lnSpc>
              <a:spcBef>
                <a:spcPts val="1000"/>
              </a:spcBef>
            </a:pPr>
            <a:r>
              <a:rPr lang="en-US" sz="3200" dirty="0">
                <a:latin typeface="DIN Next Rounded LT Pro" panose="020F0503020203050203" pitchFamily="34" charset="0"/>
              </a:rPr>
              <a:t>Identify research topic</a:t>
            </a:r>
          </a:p>
          <a:p>
            <a:pPr>
              <a:lnSpc>
                <a:spcPct val="90000"/>
              </a:lnSpc>
              <a:spcBef>
                <a:spcPts val="1000"/>
              </a:spcBef>
            </a:pPr>
            <a:r>
              <a:rPr lang="en-US" sz="3200" dirty="0">
                <a:latin typeface="DIN Next Rounded LT Pro" panose="020F0503020203050203" pitchFamily="34" charset="0"/>
              </a:rPr>
              <a:t>Produce questions</a:t>
            </a:r>
          </a:p>
          <a:p>
            <a:pPr>
              <a:lnSpc>
                <a:spcPct val="90000"/>
              </a:lnSpc>
              <a:spcBef>
                <a:spcPts val="1000"/>
              </a:spcBef>
            </a:pPr>
            <a:r>
              <a:rPr lang="en-US" sz="3200" dirty="0">
                <a:latin typeface="DIN Next Rounded LT Pro" panose="020F0503020203050203" pitchFamily="34" charset="0"/>
              </a:rPr>
              <a:t>Work with questions </a:t>
            </a:r>
          </a:p>
          <a:p>
            <a:pPr>
              <a:lnSpc>
                <a:spcPct val="90000"/>
              </a:lnSpc>
              <a:spcBef>
                <a:spcPts val="1000"/>
              </a:spcBef>
            </a:pPr>
            <a:r>
              <a:rPr lang="en-US" sz="3200" dirty="0">
                <a:latin typeface="DIN Next Rounded LT Pro" panose="020F0503020203050203" pitchFamily="34" charset="0"/>
              </a:rPr>
              <a:t>Rework questions</a:t>
            </a:r>
          </a:p>
          <a:p>
            <a:pPr>
              <a:lnSpc>
                <a:spcPct val="90000"/>
              </a:lnSpc>
              <a:spcBef>
                <a:spcPts val="1000"/>
              </a:spcBef>
            </a:pPr>
            <a:r>
              <a:rPr lang="en-US" sz="3200" dirty="0">
                <a:latin typeface="DIN Next Rounded LT Pro" panose="020F0503020203050203" pitchFamily="34" charset="0"/>
              </a:rPr>
              <a:t>Prioritize and further explore</a:t>
            </a:r>
          </a:p>
          <a:p>
            <a:pPr>
              <a:lnSpc>
                <a:spcPct val="90000"/>
              </a:lnSpc>
              <a:spcBef>
                <a:spcPts val="1000"/>
              </a:spcBef>
            </a:pPr>
            <a:r>
              <a:rPr lang="en-US" sz="3200" dirty="0">
                <a:latin typeface="DIN Next Rounded LT Pro" panose="020F0503020203050203" pitchFamily="34" charset="0"/>
              </a:rPr>
              <a:t>Develop </a:t>
            </a:r>
            <a:r>
              <a:rPr lang="en-US" sz="3200" dirty="0" smtClean="0">
                <a:latin typeface="DIN Next Rounded LT Pro" panose="020F0503020203050203" pitchFamily="34" charset="0"/>
              </a:rPr>
              <a:t>research </a:t>
            </a:r>
            <a:r>
              <a:rPr lang="en-US" sz="3200" dirty="0">
                <a:latin typeface="DIN Next Rounded LT Pro" panose="020F0503020203050203" pitchFamily="34" charset="0"/>
              </a:rPr>
              <a:t>questions and </a:t>
            </a:r>
            <a:r>
              <a:rPr lang="en-US" sz="3200" dirty="0" smtClean="0">
                <a:latin typeface="DIN Next Rounded LT Pro" panose="020F0503020203050203" pitchFamily="34" charset="0"/>
              </a:rPr>
              <a:t>agenda</a:t>
            </a:r>
            <a:endParaRPr lang="en-US" sz="3200" dirty="0">
              <a:latin typeface="DIN Next Rounded LT Pro" panose="020F0503020203050203" pitchFamily="34" charset="0"/>
            </a:endParaRPr>
          </a:p>
          <a:p>
            <a:pPr>
              <a:lnSpc>
                <a:spcPct val="90000"/>
              </a:lnSpc>
              <a:spcBef>
                <a:spcPts val="1000"/>
              </a:spcBef>
            </a:pPr>
            <a:r>
              <a:rPr lang="en-US" sz="3200" dirty="0">
                <a:latin typeface="DIN Next Rounded LT Pro" panose="020F0503020203050203" pitchFamily="34" charset="0"/>
              </a:rPr>
              <a:t>Reflect</a:t>
            </a:r>
          </a:p>
          <a:p>
            <a:endParaRPr lang="en-US" dirty="0">
              <a:latin typeface="DIN Next Rounded LT Pro" panose="020F0503020203050203" pitchFamily="34" charset="0"/>
            </a:endParaRPr>
          </a:p>
        </p:txBody>
      </p:sp>
    </p:spTree>
    <p:extLst>
      <p:ext uri="{BB962C8B-B14F-4D97-AF65-F5344CB8AC3E}">
        <p14:creationId xmlns:p14="http://schemas.microsoft.com/office/powerpoint/2010/main" val="4079169549"/>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RQI Brand Colors (Final)">
      <a:dk1>
        <a:srgbClr val="000000"/>
      </a:dk1>
      <a:lt1>
        <a:srgbClr val="FFFFFF"/>
      </a:lt1>
      <a:dk2>
        <a:srgbClr val="59C4C7"/>
      </a:dk2>
      <a:lt2>
        <a:srgbClr val="E7E6E6"/>
      </a:lt2>
      <a:accent1>
        <a:srgbClr val="59C4C7"/>
      </a:accent1>
      <a:accent2>
        <a:srgbClr val="F6921E"/>
      </a:accent2>
      <a:accent3>
        <a:srgbClr val="74D061"/>
      </a:accent3>
      <a:accent4>
        <a:srgbClr val="156993"/>
      </a:accent4>
      <a:accent5>
        <a:srgbClr val="DD5050"/>
      </a:accent5>
      <a:accent6>
        <a:srgbClr val="7979D8"/>
      </a:accent6>
      <a:hlink>
        <a:srgbClr val="59C4C7"/>
      </a:hlink>
      <a:folHlink>
        <a:srgbClr val="59C4C7"/>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1511</TotalTime>
  <Words>4751</Words>
  <Application>Microsoft Office PowerPoint</Application>
  <PresentationFormat>Widescreen</PresentationFormat>
  <Paragraphs>648</Paragraphs>
  <Slides>114</Slides>
  <Notes>44</Notes>
  <HiddenSlides>0</HiddenSlides>
  <MMClips>0</MMClips>
  <ScaleCrop>false</ScaleCrop>
  <HeadingPairs>
    <vt:vector size="6" baseType="variant">
      <vt:variant>
        <vt:lpstr>Fonts Used</vt:lpstr>
      </vt:variant>
      <vt:variant>
        <vt:i4>16</vt:i4>
      </vt:variant>
      <vt:variant>
        <vt:lpstr>Theme</vt:lpstr>
      </vt:variant>
      <vt:variant>
        <vt:i4>1</vt:i4>
      </vt:variant>
      <vt:variant>
        <vt:lpstr>Slide Titles</vt:lpstr>
      </vt:variant>
      <vt:variant>
        <vt:i4>114</vt:i4>
      </vt:variant>
    </vt:vector>
  </HeadingPairs>
  <TitlesOfParts>
    <vt:vector size="131" baseType="lpstr">
      <vt:lpstr>ＭＳ Ｐゴシック</vt:lpstr>
      <vt:lpstr>ＭＳ Ｐゴシック</vt:lpstr>
      <vt:lpstr>Arial</vt:lpstr>
      <vt:lpstr>Arial Black</vt:lpstr>
      <vt:lpstr>Arial Rounded MT Bold</vt:lpstr>
      <vt:lpstr>Calibri</vt:lpstr>
      <vt:lpstr>DIN Next Rounded LT Pro</vt:lpstr>
      <vt:lpstr>Gill Sans</vt:lpstr>
      <vt:lpstr>Helvetica Neue Light</vt:lpstr>
      <vt:lpstr>Meiryo</vt:lpstr>
      <vt:lpstr>Rockwell</vt:lpstr>
      <vt:lpstr>Rokkitt</vt:lpstr>
      <vt:lpstr>Times New Roman</vt:lpstr>
      <vt:lpstr>Wingdings</vt:lpstr>
      <vt:lpstr>ヒラギノ角ゴ ProN W3</vt:lpstr>
      <vt:lpstr>ヒラギノ角ゴ ProN W6</vt:lpstr>
      <vt:lpstr>Office Theme</vt:lpstr>
      <vt:lpstr>Teach Undergraduate and Graduate Researchers How to Develop and Hone  Their Question Formulation Skills</vt:lpstr>
      <vt:lpstr>Quick Reflection Questions</vt:lpstr>
      <vt:lpstr>Who is in the room?</vt:lpstr>
      <vt:lpstr>Acknowledgments</vt:lpstr>
      <vt:lpstr>Access Free Resources</vt:lpstr>
      <vt:lpstr>We Tweet</vt:lpstr>
      <vt:lpstr>Overview</vt:lpstr>
      <vt:lpstr>Questions &amp; Learning</vt:lpstr>
      <vt:lpstr>Honoring the Original Source:  Parents in Lawrence, MA 1990</vt:lpstr>
      <vt:lpstr>The Right Question Institute</vt:lpstr>
      <vt:lpstr>PowerPoint Presentation</vt:lpstr>
      <vt:lpstr>PowerPoint Presentation</vt:lpstr>
      <vt:lpstr>PowerPoint Presentation</vt:lpstr>
      <vt:lpstr>PowerPoint Presentation</vt:lpstr>
      <vt:lpstr>PowerPoint Presentation</vt:lpstr>
      <vt:lpstr>19th Century Public Intellectuals on College Students’ Skills</vt:lpstr>
      <vt:lpstr>College Presidents on  What College Students Should Learn</vt:lpstr>
      <vt:lpstr>Yet, Only 27% of Graduates Believe College Taught Them How to Ask Their Own Questions</vt:lpstr>
      <vt:lpstr>But, the problem begins long before college... </vt:lpstr>
      <vt:lpstr>Age Four: “The true age of inquisitiveness”</vt:lpstr>
      <vt:lpstr>Question Formulation by Adolescence</vt:lpstr>
      <vt:lpstr>Educators Recognize the Problem</vt:lpstr>
      <vt:lpstr>First Year Students’ Engagement</vt:lpstr>
      <vt:lpstr>PowerPoint Presentation</vt:lpstr>
      <vt:lpstr>Moving from the exception…</vt:lpstr>
      <vt:lpstr>…to the norm</vt:lpstr>
      <vt:lpstr>But, the problem begins long before college... </vt:lpstr>
      <vt:lpstr>Question Formulation &amp;  Metacognitive Learning</vt:lpstr>
      <vt:lpstr>Student Reflections</vt:lpstr>
      <vt:lpstr>Student Reflections</vt:lpstr>
      <vt:lpstr>Student Reflections</vt:lpstr>
      <vt:lpstr>An Experience in the Question Formulation Technique</vt:lpstr>
      <vt:lpstr>The Question Formulation Technique (QFT)</vt:lpstr>
      <vt:lpstr>Rules for Producing Questions</vt:lpstr>
      <vt:lpstr>Produce Questions</vt:lpstr>
      <vt:lpstr>Question Focus</vt:lpstr>
      <vt:lpstr>Categorize Questions: Closed/Open</vt:lpstr>
      <vt:lpstr>Discuss Advantages &amp; Disadvantages</vt:lpstr>
      <vt:lpstr>Discuss Advantages &amp; Disadvantages</vt:lpstr>
      <vt:lpstr>Work with Closed and Open-ended Questions</vt:lpstr>
      <vt:lpstr>Prioritize Questions</vt:lpstr>
      <vt:lpstr>Create an Action Plan</vt:lpstr>
      <vt:lpstr>Share</vt:lpstr>
      <vt:lpstr>Reflect</vt:lpstr>
      <vt:lpstr>A Round of Applause</vt:lpstr>
      <vt:lpstr>Unpacking the QFT </vt:lpstr>
      <vt:lpstr>The Question Formulation Technique (QFT)</vt:lpstr>
      <vt:lpstr>PowerPoint Presentation</vt:lpstr>
      <vt:lpstr>Thinking in many different directions</vt:lpstr>
      <vt:lpstr>Narrowing down, focusing</vt:lpstr>
      <vt:lpstr>Thinking about thinking</vt:lpstr>
      <vt:lpstr>Consistent Outcomes</vt:lpstr>
      <vt:lpstr>Examples of the QFT in the Classroom</vt:lpstr>
      <vt:lpstr>Classroom Example: High School English</vt:lpstr>
      <vt:lpstr>PowerPoint Presentation</vt:lpstr>
      <vt:lpstr>Classroom Example: Writing Fundamentals</vt:lpstr>
      <vt:lpstr>Question Foci</vt:lpstr>
      <vt:lpstr>Students’ Questions</vt:lpstr>
      <vt:lpstr>Next Steps</vt:lpstr>
      <vt:lpstr>Student Reflections</vt:lpstr>
      <vt:lpstr>Classroom Example: College Biology</vt:lpstr>
      <vt:lpstr>Question Focus</vt:lpstr>
      <vt:lpstr>Next Steps</vt:lpstr>
      <vt:lpstr>Classroom Example: College Biology </vt:lpstr>
      <vt:lpstr>Question Focus</vt:lpstr>
      <vt:lpstr>Educator Reflections</vt:lpstr>
      <vt:lpstr>Classroom Example: College English</vt:lpstr>
      <vt:lpstr>Classroom Example: Business Marketing</vt:lpstr>
      <vt:lpstr>Question Focus</vt:lpstr>
      <vt:lpstr>Students’ Questions</vt:lpstr>
      <vt:lpstr>Educator Reflections</vt:lpstr>
      <vt:lpstr>Student Reflections</vt:lpstr>
      <vt:lpstr>Question Formulation in the 21st Century</vt:lpstr>
      <vt:lpstr>PowerPoint Presentation</vt:lpstr>
      <vt:lpstr>The Skill of Question Formulation</vt:lpstr>
      <vt:lpstr>Democracy &amp; Questions</vt:lpstr>
      <vt:lpstr>Democracy &amp; Questions</vt:lpstr>
      <vt:lpstr>Overview</vt:lpstr>
      <vt:lpstr>Questions &amp; Researching</vt:lpstr>
      <vt:lpstr>PowerPoint Presentation</vt:lpstr>
      <vt:lpstr>PowerPoint Presentation</vt:lpstr>
      <vt:lpstr>A List of Things Stuart Firestein  Learned in Graduate School</vt:lpstr>
      <vt:lpstr>An Experience in the QFT for Research</vt:lpstr>
      <vt:lpstr>Identify Research Topic</vt:lpstr>
      <vt:lpstr>Rules for Producing Questions</vt:lpstr>
      <vt:lpstr>Produce Questions</vt:lpstr>
      <vt:lpstr>Work with Closed and Open-ended Questions</vt:lpstr>
      <vt:lpstr>Work with Closed and Open-ended Questions</vt:lpstr>
      <vt:lpstr>Work with Closed and Open-ended Questions</vt:lpstr>
      <vt:lpstr>Work with Closed and Open-ended Questions</vt:lpstr>
      <vt:lpstr>Rework Your Questions</vt:lpstr>
      <vt:lpstr>Prioritize</vt:lpstr>
      <vt:lpstr>Prioritize</vt:lpstr>
      <vt:lpstr>Prioritize</vt:lpstr>
      <vt:lpstr>Further Explore</vt:lpstr>
      <vt:lpstr>Develop Your Research Questions  and Research Agenda</vt:lpstr>
      <vt:lpstr>Develop Your Research Questions  and Research Agenda</vt:lpstr>
      <vt:lpstr>Reflect</vt:lpstr>
      <vt:lpstr>The QFT For Research on One Slide</vt:lpstr>
      <vt:lpstr>Emerging Findings on Our Research</vt:lpstr>
      <vt:lpstr>Background on the Research</vt:lpstr>
      <vt:lpstr>Agreement on having strategies</vt:lpstr>
      <vt:lpstr>In considering what research questions to pursue, I have specific strategies that allow me to generate good questions. </vt:lpstr>
      <vt:lpstr>Beliefs about question formulation behavior</vt:lpstr>
      <vt:lpstr>I am able to efficiently formulate research questions.</vt:lpstr>
      <vt:lpstr>Confidence in question formulation skills</vt:lpstr>
      <vt:lpstr>I am confident in my ability to formulate quality research questions.</vt:lpstr>
      <vt:lpstr>What did you notice about  the quality of your questions?</vt:lpstr>
      <vt:lpstr>Other Results</vt:lpstr>
      <vt:lpstr>Reflection &amp; Q&amp;A</vt:lpstr>
      <vt:lpstr>Quick Reflection Questions</vt:lpstr>
      <vt:lpstr>Closing Reflections</vt:lpstr>
      <vt:lpstr>Access Free Resources</vt:lpstr>
      <vt:lpstr>Thank you.   Now, some time for your questions.  We are eager to connect with you and explore how we can support your work: Andrew.Minigan@rightquestion.org Katy.Connolly@rightquestion.org  Register to access free resources over at: www.rightquestion.org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Danikqwa S. Rambert (Student)</dc:creator>
  <cp:lastModifiedBy>Andrew Minigan</cp:lastModifiedBy>
  <cp:revision>166</cp:revision>
  <dcterms:created xsi:type="dcterms:W3CDTF">2018-05-15T14:29:45Z</dcterms:created>
  <dcterms:modified xsi:type="dcterms:W3CDTF">2019-08-29T11:38:35Z</dcterms:modified>
</cp:coreProperties>
</file>