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96" r:id="rId4"/>
    <p:sldMasterId id="2147483717" r:id="rId5"/>
    <p:sldMasterId id="2147483738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4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3"/>
    <p:restoredTop sz="94700"/>
  </p:normalViewPr>
  <p:slideViewPr>
    <p:cSldViewPr snapToGrid="0" snapToObjects="1">
      <p:cViewPr varScale="1">
        <p:scale>
          <a:sx n="105" d="100"/>
          <a:sy n="105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4T12:25:44.816" idx="1">
    <p:pos x="10" y="10"/>
    <p:text>move to social studies section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2F34-404F-A743-B454-2E1C0E0E8B38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ABD8-5BB3-2646-BA0C-64F867A8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74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01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53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7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9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6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64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defTabSz="457200">
              <a:buSzPct val="25000"/>
              <a:defRPr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defTabSz="457200">
                <a:buSzPct val="25000"/>
                <a:defRPr/>
              </a:pPr>
              <a:t>20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2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5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4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31789" algn="l" rtl="0">
              <a:spcBef>
                <a:spcPts val="2667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667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1219170" marR="0" lvl="1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828754" marR="0" lvl="2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2438339" marR="0" lvl="3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3047924" marR="0" lvl="4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3657509" marR="0" lvl="5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4267093" marR="0" lvl="6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876678" marR="0" lvl="7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5486263" marR="0" lvl="8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9FC3E3"/>
              </a:buClr>
              <a:buSzPts val="3600"/>
              <a:buFont typeface="Rockwell"/>
              <a:buNone/>
            </a:pPr>
            <a:r>
              <a:rPr lang="en" sz="4800" b="1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2400">
              <a:solidFill>
                <a:prstClr val="black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9FC3E3"/>
              </a:buClr>
              <a:buSzPts val="3600"/>
              <a:buFont typeface="Rockwell"/>
              <a:buNone/>
            </a:pPr>
            <a:r>
              <a:rPr lang="en" sz="4800" b="1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2400">
              <a:solidFill>
                <a:prstClr val="black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4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19090" algn="l" rtl="0">
              <a:spcBef>
                <a:spcPts val="2667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1219170" marR="0" lvl="1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828754" marR="0" lvl="2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2438339" marR="0" lvl="3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3047924" marR="0" lvl="4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3657509" marR="0" lvl="5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4267093" marR="0" lvl="6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876678" marR="0" lvl="7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5486263" marR="0" lvl="8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19090" algn="l" rtl="0">
              <a:spcBef>
                <a:spcPts val="2667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1219170" marR="0" lvl="1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828754" marR="0" lvl="2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2438339" marR="0" lvl="3" indent="-419090" algn="l" rtl="0">
              <a:spcBef>
                <a:spcPts val="8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3047924" marR="0" lvl="4" indent="-41909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3657509" marR="0" lvl="5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4267093" marR="0" lvl="6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876678" marR="0" lvl="7" indent="-419090" algn="l" rtl="0">
              <a:spcBef>
                <a:spcPts val="48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5486263" marR="0" lvl="8" indent="-41909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40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94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>
              <a:solidFill>
                <a:srgbClr val="FFFFFF"/>
              </a:solidFill>
              <a:ea typeface="Rockwell"/>
              <a:cs typeface="Rockwell"/>
              <a:sym typeface="Rockwell"/>
            </a:endParaRPr>
          </a:p>
        </p:txBody>
      </p:sp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dt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ft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94" name="Google Shape;294;p35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>
                <a:solidFill>
                  <a:srgbClr val="9FC3E3"/>
                </a:solidFill>
                <a:ea typeface="Rockwell"/>
                <a:cs typeface="Rockwell"/>
                <a:sym typeface="Rockwell"/>
              </a:rPr>
              <a:t>+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ckwell"/>
              <a:buNone/>
            </a:pPr>
            <a:endParaRPr>
              <a:solidFill>
                <a:srgbClr val="FFFFFF"/>
              </a:solidFill>
              <a:ea typeface="Rockwell"/>
              <a:cs typeface="Rockwell"/>
              <a:sym typeface="Rockwell"/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2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40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1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40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white"/>
                </a:solidFill>
              </a:rPr>
              <a:pPr defTabSz="457200"/>
              <a:t>10/24/19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54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2400" b="1">
                <a:solidFill>
                  <a:srgbClr val="629DD1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5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85.xml"/><Relationship Id="rId21" Type="http://schemas.openxmlformats.org/officeDocument/2006/relationships/theme" Target="../theme/theme5.xml"/><Relationship Id="rId1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B102-2DDF-534D-A815-51EE6068D84F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1F34-043B-9C42-8DE2-D0D81ECC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877-3565-42F4-A033-91EAB10C3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7384-CF97-4BAD-A47E-BB33E9E7F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15E84564-75FE-D847-AF71-AE7C252681ED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8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3F3564F-B20B-BD46-9096-B0DE9C0D21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BA3BA9-FC29-5B4F-AB65-94D11C3B5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hyperlink" Target="http://www.loc.gov/pictures/item/98506956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hyperlink" Target="http://rightquestion.org/blog/my-qft-journey-putting-students-minds-into-motion-with-their-questio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XEf0nG51I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835" y="2657945"/>
            <a:ext cx="6974911" cy="1325563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Social Studies Examples</a:t>
            </a: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233"/>
          <p:cNvSpPr txBox="1">
            <a:spLocks noGrp="1"/>
          </p:cNvSpPr>
          <p:nvPr>
            <p:ph type="title"/>
          </p:nvPr>
        </p:nvSpPr>
        <p:spPr>
          <a:xfrm>
            <a:off x="836612" y="598395"/>
            <a:ext cx="8478837" cy="9290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000"/>
            </a:pPr>
            <a:r>
              <a:rPr lang="en-US" sz="4000" dirty="0"/>
              <a:t>Next </a:t>
            </a:r>
            <a:r>
              <a:rPr lang="en-US" sz="4000" dirty="0" smtClean="0"/>
              <a:t>Steps with Student Questions</a:t>
            </a:r>
            <a:endParaRPr dirty="0"/>
          </a:p>
        </p:txBody>
      </p:sp>
      <p:sp>
        <p:nvSpPr>
          <p:cNvPr id="1966" name="Google Shape;1966;p233"/>
          <p:cNvSpPr txBox="1">
            <a:spLocks noGrp="1"/>
          </p:cNvSpPr>
          <p:nvPr>
            <p:ph type="body" idx="1"/>
          </p:nvPr>
        </p:nvSpPr>
        <p:spPr>
          <a:xfrm>
            <a:off x="836612" y="2209801"/>
            <a:ext cx="9750425" cy="2533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SzPts val="2100"/>
              <a:buFont typeface="Noto Sans Symbols"/>
              <a:buChar char="❖"/>
            </a:pPr>
            <a:r>
              <a:rPr lang="en-US" sz="3200" dirty="0">
                <a:solidFill>
                  <a:schemeClr val="dk1"/>
                </a:solidFill>
              </a:rPr>
              <a:t> Teacher collected questions and created         final unit test. </a:t>
            </a:r>
            <a:endParaRPr sz="3200" dirty="0"/>
          </a:p>
          <a:p>
            <a:pPr marL="228600" indent="-228600">
              <a:lnSpc>
                <a:spcPct val="90000"/>
              </a:lnSpc>
              <a:buSzPts val="2100"/>
              <a:buFont typeface="Noto Sans Symbols"/>
              <a:buChar char="❖"/>
            </a:pPr>
            <a:r>
              <a:rPr lang="en-US" sz="3200" dirty="0">
                <a:solidFill>
                  <a:schemeClr val="dk1"/>
                </a:solidFill>
              </a:rPr>
              <a:t> 9 of the 10 questions on the test were student-generated.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594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856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High </a:t>
            </a:r>
            <a:r>
              <a:rPr lang="en-US" sz="4000" dirty="0">
                <a:latin typeface="Rockwell" charset="0"/>
              </a:rPr>
              <a:t>School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537638" y="2521792"/>
            <a:ext cx="8618298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Connie Williams, Petaluma,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Rockwell" charset="0"/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Debate Team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Purpose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To anticipate the information necessary to research before a debate</a:t>
            </a:r>
            <a:endParaRPr lang="en-US" sz="32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985" y="2937080"/>
            <a:ext cx="9745804" cy="1256968"/>
          </a:xfrm>
          <a:ln w="285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Resolved 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that the United States screen immigrants for extremist ideological views</a:t>
            </a:r>
            <a:r>
              <a:rPr lang="en-US" sz="3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.</a:t>
            </a: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81" y="194727"/>
            <a:ext cx="5122709" cy="827684"/>
          </a:xfrm>
        </p:spPr>
        <p:txBody>
          <a:bodyPr/>
          <a:lstStyle/>
          <a:p>
            <a:r>
              <a:rPr lang="en-US" sz="4000" dirty="0" smtClean="0"/>
              <a:t>Student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64" y="1340463"/>
            <a:ext cx="5174788" cy="5412657"/>
          </a:xfrm>
        </p:spPr>
        <p:txBody>
          <a:bodyPr>
            <a:noAutofit/>
          </a:bodyPr>
          <a:lstStyle/>
          <a:p>
            <a:pPr marL="457200" indent="-457200" defTabSz="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What </a:t>
            </a:r>
            <a:r>
              <a:rPr lang="en-US" sz="2400" dirty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are extremist views?</a:t>
            </a:r>
          </a:p>
          <a:p>
            <a:pPr marL="457200" indent="-457200" defTabSz="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How </a:t>
            </a:r>
            <a:r>
              <a:rPr lang="en-US" sz="2400" dirty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are we screening now?</a:t>
            </a:r>
          </a:p>
          <a:p>
            <a:pPr marL="457200" indent="-457200" defTabSz="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What </a:t>
            </a:r>
            <a:r>
              <a:rPr lang="en-US" sz="2400" dirty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kinds of extremist views are there?</a:t>
            </a:r>
          </a:p>
          <a:p>
            <a:pPr marL="457200" indent="-457200" defTabSz="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What </a:t>
            </a:r>
            <a:r>
              <a:rPr lang="en-US" sz="2400" dirty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about homegrown extremist views?</a:t>
            </a:r>
          </a:p>
          <a:p>
            <a:pPr marL="457200" indent="-457200" defTabSz="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How </a:t>
            </a:r>
            <a:r>
              <a:rPr lang="en-US" sz="2400" dirty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might we screen immigrants differently?</a:t>
            </a:r>
          </a:p>
          <a:p>
            <a:pPr defTabSz="45720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5670" y="1340463"/>
            <a:ext cx="52743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+mj-lt"/>
              <a:buAutoNum type="arabicPeriod" startAt="6"/>
            </a:pPr>
            <a:r>
              <a:rPr lang="en-US" sz="2400" dirty="0">
                <a:solidFill>
                  <a:prstClr val="black"/>
                </a:solidFill>
              </a:rPr>
              <a:t>What would happen if we didn’t let anyone in anymore?</a:t>
            </a:r>
          </a:p>
          <a:p>
            <a:pPr marL="457200" indent="-457200" defTabSz="457200">
              <a:buFont typeface="+mj-lt"/>
              <a:buAutoNum type="arabicPeriod" startAt="6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 defTabSz="457200">
              <a:buFont typeface="+mj-lt"/>
              <a:buAutoNum type="arabicPeriod" startAt="6"/>
            </a:pPr>
            <a:r>
              <a:rPr lang="en-US" sz="2400" dirty="0">
                <a:solidFill>
                  <a:prstClr val="black"/>
                </a:solidFill>
              </a:rPr>
              <a:t>Don’t we already have a good system?</a:t>
            </a:r>
          </a:p>
          <a:p>
            <a:pPr marL="457200" indent="-457200" defTabSz="457200">
              <a:buFont typeface="+mj-lt"/>
              <a:buAutoNum type="arabicPeriod" startAt="6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 defTabSz="457200">
              <a:buFont typeface="+mj-lt"/>
              <a:buAutoNum type="arabicPeriod" startAt="6"/>
            </a:pPr>
            <a:r>
              <a:rPr lang="en-US" sz="2400" dirty="0">
                <a:solidFill>
                  <a:prstClr val="black"/>
                </a:solidFill>
              </a:rPr>
              <a:t>Why are we re-building something that isn’t broken?</a:t>
            </a:r>
          </a:p>
          <a:p>
            <a:pPr marL="457200" indent="-457200" defTabSz="457200">
              <a:buFont typeface="+mj-lt"/>
              <a:buAutoNum type="arabicPeriod" startAt="6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 defTabSz="457200">
              <a:buFont typeface="+mj-lt"/>
              <a:buAutoNum type="arabicPeriod" startAt="6"/>
            </a:pPr>
            <a:r>
              <a:rPr lang="en-US" sz="2400" dirty="0">
                <a:solidFill>
                  <a:prstClr val="black"/>
                </a:solidFill>
              </a:rPr>
              <a:t>How do we know if it’s broken or not?</a:t>
            </a:r>
          </a:p>
        </p:txBody>
      </p:sp>
    </p:spTree>
    <p:extLst>
      <p:ext uri="{BB962C8B-B14F-4D97-AF65-F5344CB8AC3E}">
        <p14:creationId xmlns:p14="http://schemas.microsoft.com/office/powerpoint/2010/main" val="7162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Rockwell" charset="0"/>
                <a:ea typeface="Rockwell" charset="0"/>
                <a:cs typeface="Rockwell" charset="0"/>
              </a:rPr>
              <a:t>Next </a:t>
            </a:r>
            <a:r>
              <a:rPr lang="en-US" sz="4000" dirty="0" smtClean="0">
                <a:latin typeface="Rockwell" charset="0"/>
                <a:ea typeface="Rockwell" charset="0"/>
                <a:cs typeface="Rockwell" charset="0"/>
              </a:rPr>
              <a:t>Steps with Student Questions:</a:t>
            </a:r>
            <a:endParaRPr lang="en-US" sz="40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9" y="1361661"/>
            <a:ext cx="10075084" cy="4933122"/>
          </a:xfrm>
        </p:spPr>
        <p:txBody>
          <a:bodyPr>
            <a:normAutofit fontScale="62500" lnSpcReduction="20000"/>
          </a:bodyPr>
          <a:lstStyle/>
          <a:p>
            <a:pPr defTabSz="457200">
              <a:buFont typeface="Wingdings" charset="2"/>
              <a:buChar char="v"/>
            </a:pPr>
            <a:r>
              <a:rPr lang="en-US" sz="4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4600" dirty="0" smtClean="0">
                <a:solidFill>
                  <a:prstClr val="black"/>
                </a:solidFill>
                <a:latin typeface="Rockwell" charset="0"/>
                <a:ea typeface="Rockwell" charset="0"/>
                <a:cs typeface="Rockwell" charset="0"/>
              </a:rPr>
              <a:t>Students created questions for the evaluation of the sources they were using: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 smtClean="0">
                <a:solidFill>
                  <a:prstClr val="black"/>
                </a:solidFill>
              </a:rPr>
              <a:t>Who </a:t>
            </a:r>
            <a:r>
              <a:rPr lang="en-US" sz="4000" dirty="0">
                <a:solidFill>
                  <a:prstClr val="black"/>
                </a:solidFill>
              </a:rPr>
              <a:t>wrote this?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For what purpose was this written?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How do they want me to feel?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How do they want me to act?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What are the sources of their numbers, charts, or other evidence?</a:t>
            </a:r>
          </a:p>
          <a:p>
            <a:pPr defTabSz="457200">
              <a:buFont typeface="Wingdings" charset="2"/>
              <a:buChar char="§"/>
            </a:pPr>
            <a:r>
              <a:rPr lang="en-US" sz="4000" dirty="0">
                <a:solidFill>
                  <a:prstClr val="black"/>
                </a:solidFill>
              </a:rPr>
              <a:t>Can we trace them back to their creator?… and then question the purpose and authority of those numbers also.</a:t>
            </a:r>
          </a:p>
          <a:p>
            <a:pPr lvl="0" defTabSz="457200">
              <a:spcBef>
                <a:spcPts val="0"/>
              </a:spcBef>
              <a:buSzTx/>
              <a:buFont typeface="Wingdings" charset="2"/>
              <a:buChar char="v"/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856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11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 U.S. History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312880" y="2514900"/>
            <a:ext cx="9633415" cy="2984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Kelly </a:t>
            </a:r>
            <a:r>
              <a:rPr lang="en-US" sz="3200" dirty="0" err="1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Grotrian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, East Brunswick, NJ</a:t>
            </a:r>
            <a:endParaRPr lang="en-US" sz="3200" dirty="0" smtClean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The End of World War II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Purpose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cs typeface="MS PGothic" pitchFamily="34" charset="-128"/>
              </a:rPr>
              <a:t>To prepare for a </a:t>
            </a:r>
            <a:r>
              <a:rPr lang="en-US" sz="3200" dirty="0">
                <a:solidFill>
                  <a:schemeClr val="tx1"/>
                </a:solidFill>
                <a:cs typeface="MS PGothic" pitchFamily="34" charset="-128"/>
              </a:rPr>
              <a:t>debate about whether the United States was justified in dropping the atomic bomb. 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MS PGothic" pitchFamily="34" charset="-128"/>
              </a:rPr>
              <a:t>Question Focus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5816" y="1600200"/>
            <a:ext cx="5151021" cy="4144963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02175" y="5884587"/>
            <a:ext cx="28312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100">
                <a:solidFill>
                  <a:prstClr val="black"/>
                </a:solidFill>
                <a:latin typeface="Calibri"/>
                <a:hlinkClick r:id="rId3"/>
              </a:rPr>
              <a:t>http://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3"/>
              </a:rPr>
              <a:t>www.loc.gov/pictures/item/98506956/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4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Students’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574" y="1600200"/>
            <a:ext cx="56586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What is this?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Who did this?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How did this affect people?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What were the environmental &amp; economic implications of dropping the bomb?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How many people were hurt?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Is that a plane wing in the bottom right?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Did the people in that plane drop the bomb?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Did the people dropping the bomb know what they were doing? 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Did they make the bomb?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Who was responsible for dropping the bomb?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What led to this event?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1530" y="2995581"/>
            <a:ext cx="530087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What happened as a result of dropping the bomb?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Where was the bomb dropped?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Had people been given warning?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How long did it take to notice effects of the bomb?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dirty="0">
                <a:solidFill>
                  <a:prstClr val="black"/>
                </a:solidFill>
                <a:ea typeface="Rockwell" charset="0"/>
                <a:cs typeface="Rockwell" charset="0"/>
              </a:rPr>
              <a:t>When did this happen (at what point in the war)?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12"/>
              <a:defRPr/>
            </a:pPr>
            <a:r>
              <a:rPr lang="en-US" b="1" dirty="0">
                <a:solidFill>
                  <a:prstClr val="black"/>
                </a:solidFill>
                <a:ea typeface="Rockwell" charset="0"/>
                <a:cs typeface="Rockwell" charset="0"/>
              </a:rPr>
              <a:t>How many lives were lost as a result?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8852" y="343020"/>
            <a:ext cx="3339548" cy="251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24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022475" y="484188"/>
            <a:ext cx="7556400" cy="132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Classroom Example: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000" dirty="0"/>
              <a:t>High School </a:t>
            </a: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4000" dirty="0">
                <a:latin typeface="Rockwell"/>
                <a:ea typeface="Rockwell"/>
                <a:cs typeface="Rockwell"/>
                <a:sym typeface="Rockwell"/>
              </a:rPr>
            </a:br>
            <a:endParaRPr lang="en-US" sz="4000" dirty="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981200" y="2126550"/>
            <a:ext cx="7957930" cy="4548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Teacher</a:t>
            </a:r>
            <a:r>
              <a:rPr lang="en-US" sz="3200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: </a:t>
            </a:r>
            <a:r>
              <a:rPr lang="en-US" sz="3200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</a:rPr>
              <a:t>Isabel Morales, Los Angeles, CA</a:t>
            </a:r>
          </a:p>
          <a:p>
            <a:pPr marL="0" indent="0">
              <a:buSzPct val="25000"/>
              <a:buNone/>
            </a:pPr>
            <a:r>
              <a:rPr lang="en-US" sz="320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Topic</a:t>
            </a:r>
            <a:r>
              <a:rPr lang="en-US" sz="3200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:  Social Justice</a:t>
            </a:r>
            <a:endParaRPr lang="en-US" sz="3200" dirty="0">
              <a:solidFill>
                <a:schemeClr val="dk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SzPct val="25000"/>
              <a:buNone/>
            </a:pPr>
            <a:r>
              <a:rPr lang="en-US" sz="320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Purpose</a:t>
            </a:r>
            <a:r>
              <a:rPr lang="en-US" sz="3200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: Engage students in thinking about systemic </a:t>
            </a:r>
            <a:r>
              <a:rPr lang="en-US" sz="3200" dirty="0" smtClean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ckwell"/>
              </a:rPr>
              <a:t>injustice at the start of a multi-disciplinary unit</a:t>
            </a:r>
            <a:endParaRPr lang="en-US" sz="3200" dirty="0">
              <a:solidFill>
                <a:schemeClr val="dk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MS PGothic" pitchFamily="34" charset="-128"/>
              </a:rPr>
              <a:t>Question Focus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24766" y="1269341"/>
            <a:ext cx="95548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“The disciplinary policies of our society perpetuate injustice.”</a:t>
            </a:r>
          </a:p>
          <a:p>
            <a:pPr algn="ctr"/>
            <a:endParaRPr lang="en-US" sz="4400" i="1" dirty="0">
              <a:solidFill>
                <a:prstClr val="black"/>
              </a:solidFill>
            </a:endParaRPr>
          </a:p>
        </p:txBody>
      </p:sp>
      <p:pic>
        <p:nvPicPr>
          <p:cNvPr id="5" name="Picture 3" descr="School to P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21" y="2889861"/>
            <a:ext cx="28162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0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856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>
                <a:latin typeface="Rockwell" charset="0"/>
              </a:rPr>
              <a:t>Middle School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856221" y="2369126"/>
            <a:ext cx="8382289" cy="289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Teacher: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 Megan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Harvell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, Boston, MA</a:t>
            </a:r>
          </a:p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American History –The Civil War</a:t>
            </a:r>
          </a:p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Pre-reading activity to engage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students in the unit and to build primary source reading &amp; interpretation skills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70752" y="346147"/>
            <a:ext cx="5093943" cy="1116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Student Questions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187586" y="1032160"/>
            <a:ext cx="8936181" cy="582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2" rtlCol="0" anchor="t" anchorCtr="0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Why are student of color targeted the most?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Do teachers nationwide take notice of these stats?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can teachers develop better &amp; effective disciplinary policies?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Why do people see the stats &amp; data as a coincidence?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does a kid learn about the system once in jail?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do </a:t>
            </a:r>
            <a:r>
              <a:rPr lang="en-US" sz="1700" dirty="0" smtClean="0">
                <a:solidFill>
                  <a:schemeClr val="tx1"/>
                </a:solidFill>
              </a:rPr>
              <a:t>people </a:t>
            </a:r>
            <a:r>
              <a:rPr lang="en-US" sz="1700" dirty="0">
                <a:solidFill>
                  <a:schemeClr val="tx1"/>
                </a:solidFill>
              </a:rPr>
              <a:t>believe expulsion will teach the students?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Does going to jury have a long-term effect on younger students about education?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When will it get better?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are some ways to improve behavior?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type of training will teachers go through that’ll bring justice to classrooms?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Why is there a law?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Shouldn’t school police officers be trained like teachers?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is considered a criminal offense in school?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Isn’t it the teacher’s job to keep the students “in line”?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should disruption in class be handled?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Shouldn’t school officers be punished as well?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is the difference between a school officer and a regular police officer?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come there aren’t any policies keeping students out of prison?</a:t>
            </a:r>
          </a:p>
        </p:txBody>
      </p:sp>
    </p:spTree>
    <p:extLst>
      <p:ext uri="{BB962C8B-B14F-4D97-AF65-F5344CB8AC3E}">
        <p14:creationId xmlns:p14="http://schemas.microsoft.com/office/powerpoint/2010/main" val="7784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smtClean="0">
                <a:ea typeface="+mj-ea"/>
                <a:cs typeface="+mj-cs"/>
              </a:rPr>
              <a:t>Student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5" y="1826203"/>
            <a:ext cx="8369079" cy="485104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“Asking questions is important because it opens up discussions and debate about issues.”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    - Leslie S., 12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grader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“Asking questions is a step in creating change.”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    - Jonathan S., 11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grader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“Questions can help focus on a problem and think of solutions.”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    - Jason S., 11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grader</a:t>
            </a:r>
          </a:p>
        </p:txBody>
      </p:sp>
    </p:spTree>
    <p:extLst>
      <p:ext uri="{BB962C8B-B14F-4D97-AF65-F5344CB8AC3E}">
        <p14:creationId xmlns:p14="http://schemas.microsoft.com/office/powerpoint/2010/main" val="963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Rockwell" charset="0"/>
                <a:ea typeface="Rockwell" charset="0"/>
                <a:cs typeface="Rockwell" charset="0"/>
              </a:rPr>
              <a:t>Additional History Resources &amp; Examples</a:t>
            </a:r>
            <a:endParaRPr lang="en-US" sz="40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  <a:hlinkClick r:id="rId2"/>
              </a:rPr>
              <a:t>http://rightquestion.org/blog/my-qft-journey-putting-students-minds-into-motion-with-their-questions</a:t>
            </a:r>
            <a:r>
              <a:rPr lang="en-US" dirty="0" smtClean="0">
                <a:latin typeface="Rockwell" panose="02060603020205020403" pitchFamily="18" charset="0"/>
                <a:hlinkClick r:id="rId2"/>
              </a:rPr>
              <a:t>/</a:t>
            </a:r>
            <a:endParaRPr lang="en-US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Texas social studies teacher, James Brewster, reflects on the large scale cultural changes in his classroom after a year with the QFT and offers several specific lessons, using political cartoons as QFocus prompts.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5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 charset="0"/>
              </a:rPr>
              <a:t>Question Focus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8" y="1666875"/>
            <a:ext cx="6361425" cy="4165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1237" y="6331528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Image by John L. Magee, 1856</a:t>
            </a:r>
          </a:p>
        </p:txBody>
      </p:sp>
    </p:spTree>
    <p:extLst>
      <p:ext uri="{BB962C8B-B14F-4D97-AF65-F5344CB8AC3E}">
        <p14:creationId xmlns:p14="http://schemas.microsoft.com/office/powerpoint/2010/main" val="10214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410769"/>
            <a:ext cx="5244043" cy="4732337"/>
          </a:xfrm>
        </p:spPr>
        <p:txBody>
          <a:bodyPr>
            <a:noAutofit/>
          </a:bodyPr>
          <a:lstStyle/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Why are they fighting? 	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Are they fighting?  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Are they part of the government?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Where were they?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Who are they?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Were they signing anything?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Who else was there?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Why are you hitting him?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Why didn’t they call 911?</a:t>
            </a:r>
            <a:endParaRPr lang="en-US" sz="2400" dirty="0">
              <a:solidFill>
                <a:schemeClr val="tx1"/>
              </a:solidFill>
            </a:endParaRP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Was this related to slavery?</a:t>
            </a:r>
          </a:p>
          <a:p>
            <a:pPr marL="341313" indent="-341313">
              <a:lnSpc>
                <a:spcPct val="60000"/>
              </a:lnSpc>
              <a:buClr>
                <a:schemeClr val="tx1"/>
              </a:buClr>
              <a:buSzPct val="100000"/>
              <a:buFont typeface="Calibri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 charset="0"/>
              </a:rPr>
              <a:t>Why is he hitting him with a bat?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85" y="3891238"/>
            <a:ext cx="3923867" cy="2569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8306" y="874320"/>
            <a:ext cx="4433118" cy="2795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en-US" sz="2400" dirty="0">
                <a:solidFill>
                  <a:prstClr val="black"/>
                </a:solidFill>
              </a:rPr>
              <a:t>Why are you taking a pen?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en-US" sz="2400" dirty="0">
                <a:solidFill>
                  <a:prstClr val="black"/>
                </a:solidFill>
              </a:rPr>
              <a:t>Why are they in court?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en-US" sz="2400" dirty="0">
                <a:solidFill>
                  <a:prstClr val="black"/>
                </a:solidFill>
              </a:rPr>
              <a:t>Who hit who first?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en-US" sz="2400" dirty="0">
                <a:solidFill>
                  <a:prstClr val="black"/>
                </a:solidFill>
              </a:rPr>
              <a:t>Who died?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en-US" sz="2400" dirty="0">
                <a:solidFill>
                  <a:prstClr val="black"/>
                </a:solidFill>
              </a:rPr>
              <a:t>Why are they smiling?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-webkit-standard" charset="0"/>
              </a:rPr>
              <a:t> </a:t>
            </a:r>
            <a:r>
              <a:rPr lang="sk-SK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228"/>
          <p:cNvSpPr txBox="1">
            <a:spLocks noGrp="1"/>
          </p:cNvSpPr>
          <p:nvPr>
            <p:ph type="title"/>
          </p:nvPr>
        </p:nvSpPr>
        <p:spPr>
          <a:xfrm>
            <a:off x="2022475" y="484188"/>
            <a:ext cx="75565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buSzPts val="4000"/>
            </a:pPr>
            <a:r>
              <a:rPr lang="en-US" sz="4000" dirty="0"/>
              <a:t>Classroom Example:</a:t>
            </a:r>
            <a:br>
              <a:rPr lang="en-US" sz="4000" dirty="0"/>
            </a:br>
            <a:r>
              <a:rPr lang="en-US" sz="4000" dirty="0"/>
              <a:t>8</a:t>
            </a:r>
            <a:r>
              <a:rPr lang="en-US" sz="4000" baseline="30000" dirty="0"/>
              <a:t>th</a:t>
            </a:r>
            <a:r>
              <a:rPr lang="en-US" sz="4000" dirty="0"/>
              <a:t> Grade</a:t>
            </a:r>
            <a:endParaRPr dirty="0"/>
          </a:p>
        </p:txBody>
      </p:sp>
      <p:sp>
        <p:nvSpPr>
          <p:cNvPr id="1934" name="Google Shape;1934;p228"/>
          <p:cNvSpPr txBox="1">
            <a:spLocks noGrp="1"/>
          </p:cNvSpPr>
          <p:nvPr>
            <p:ph type="body" idx="1"/>
          </p:nvPr>
        </p:nvSpPr>
        <p:spPr>
          <a:xfrm>
            <a:off x="1323975" y="2419351"/>
            <a:ext cx="93345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250"/>
              <a:buNone/>
            </a:pPr>
            <a:r>
              <a:rPr lang="en-US" sz="3200" u="sng" dirty="0">
                <a:solidFill>
                  <a:schemeClr val="dk1"/>
                </a:solidFill>
              </a:rPr>
              <a:t>Teacher</a:t>
            </a:r>
            <a:r>
              <a:rPr lang="en-US" sz="3200" dirty="0">
                <a:solidFill>
                  <a:schemeClr val="dk1"/>
                </a:solidFill>
              </a:rPr>
              <a:t>: Joshua Beer, </a:t>
            </a:r>
            <a:r>
              <a:rPr lang="en-US" sz="3200" dirty="0" err="1">
                <a:solidFill>
                  <a:schemeClr val="dk1"/>
                </a:solidFill>
              </a:rPr>
              <a:t>Lempster</a:t>
            </a:r>
            <a:r>
              <a:rPr lang="en-US" sz="3200" dirty="0">
                <a:solidFill>
                  <a:schemeClr val="dk1"/>
                </a:solidFill>
              </a:rPr>
              <a:t>, NH</a:t>
            </a:r>
            <a:endParaRPr sz="3200" dirty="0"/>
          </a:p>
          <a:p>
            <a:pPr marL="0" indent="0">
              <a:buSzPts val="2250"/>
              <a:buNone/>
            </a:pPr>
            <a:r>
              <a:rPr lang="en-US" sz="3200" u="sng" dirty="0">
                <a:solidFill>
                  <a:schemeClr val="dk1"/>
                </a:solidFill>
              </a:rPr>
              <a:t>Topic</a:t>
            </a:r>
            <a:r>
              <a:rPr lang="en-US" sz="3200" dirty="0">
                <a:solidFill>
                  <a:schemeClr val="dk1"/>
                </a:solidFill>
              </a:rPr>
              <a:t>: American History, Imperialism unit</a:t>
            </a:r>
            <a:endParaRPr sz="3200" u="sng" dirty="0">
              <a:solidFill>
                <a:schemeClr val="dk1"/>
              </a:solidFill>
            </a:endParaRPr>
          </a:p>
          <a:p>
            <a:pPr marL="0" indent="0">
              <a:buSzPts val="2250"/>
              <a:buNone/>
            </a:pPr>
            <a:r>
              <a:rPr lang="en-US" sz="3200" u="sng" dirty="0">
                <a:solidFill>
                  <a:schemeClr val="dk1"/>
                </a:solidFill>
              </a:rPr>
              <a:t>Purpose</a:t>
            </a:r>
            <a:r>
              <a:rPr lang="en-US" sz="3200" dirty="0">
                <a:solidFill>
                  <a:schemeClr val="dk1"/>
                </a:solidFill>
              </a:rPr>
              <a:t>: To conclude unit and use student questions to create a summative assessment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5951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229"/>
          <p:cNvSpPr txBox="1">
            <a:spLocks noGrp="1"/>
          </p:cNvSpPr>
          <p:nvPr>
            <p:ph type="title"/>
          </p:nvPr>
        </p:nvSpPr>
        <p:spPr>
          <a:xfrm>
            <a:off x="693738" y="612777"/>
            <a:ext cx="9321800" cy="169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r>
              <a:rPr lang="en-US" sz="4000" dirty="0"/>
              <a:t>The Question Formulation Technique (QFT) in Action</a:t>
            </a:r>
            <a:endParaRPr sz="4000" dirty="0"/>
          </a:p>
        </p:txBody>
      </p:sp>
      <p:sp>
        <p:nvSpPr>
          <p:cNvPr id="1940" name="Google Shape;1940;p229"/>
          <p:cNvSpPr txBox="1">
            <a:spLocks noGrp="1"/>
          </p:cNvSpPr>
          <p:nvPr>
            <p:ph type="body" idx="1"/>
          </p:nvPr>
        </p:nvSpPr>
        <p:spPr>
          <a:xfrm>
            <a:off x="7185026" y="3629026"/>
            <a:ext cx="3659187" cy="10429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https://www.youtube.com/watch?v=lfXEf0nG51I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1941" name="Google Shape;1941;p229" descr="Screenshot 2015-10-05 12.29.2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5" y="2583657"/>
            <a:ext cx="5178136" cy="310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3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230"/>
          <p:cNvSpPr txBox="1">
            <a:spLocks noGrp="1"/>
          </p:cNvSpPr>
          <p:nvPr>
            <p:ph type="title"/>
          </p:nvPr>
        </p:nvSpPr>
        <p:spPr>
          <a:xfrm>
            <a:off x="722313" y="555532"/>
            <a:ext cx="48498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400"/>
            </a:pPr>
            <a:r>
              <a:rPr lang="en-US" sz="4000" dirty="0"/>
              <a:t>Question Focus:</a:t>
            </a:r>
            <a:endParaRPr sz="4000" dirty="0"/>
          </a:p>
        </p:txBody>
      </p:sp>
      <p:sp>
        <p:nvSpPr>
          <p:cNvPr id="1947" name="Google Shape;1947;p230"/>
          <p:cNvSpPr txBox="1">
            <a:spLocks noGrp="1"/>
          </p:cNvSpPr>
          <p:nvPr>
            <p:ph type="body" idx="1"/>
          </p:nvPr>
        </p:nvSpPr>
        <p:spPr>
          <a:xfrm>
            <a:off x="1751012" y="2152651"/>
            <a:ext cx="8293100" cy="2147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3000"/>
              <a:buNone/>
            </a:pPr>
            <a:r>
              <a:rPr lang="en-US" sz="3600" dirty="0">
                <a:solidFill>
                  <a:schemeClr val="dk1"/>
                </a:solidFill>
              </a:rPr>
              <a:t>Questions that should be asked about American Imperialism at the turn of the 20</a:t>
            </a:r>
            <a:r>
              <a:rPr lang="en-US" sz="3600" baseline="30000" dirty="0">
                <a:solidFill>
                  <a:schemeClr val="dk1"/>
                </a:solidFill>
              </a:rPr>
              <a:t>th</a:t>
            </a:r>
            <a:r>
              <a:rPr lang="en-US" sz="3600" dirty="0">
                <a:solidFill>
                  <a:schemeClr val="dk1"/>
                </a:solidFill>
              </a:rPr>
              <a:t> century</a:t>
            </a:r>
            <a:endParaRPr sz="360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72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31"/>
          <p:cNvSpPr txBox="1">
            <a:spLocks noGrp="1"/>
          </p:cNvSpPr>
          <p:nvPr>
            <p:ph type="title"/>
          </p:nvPr>
        </p:nvSpPr>
        <p:spPr>
          <a:xfrm>
            <a:off x="736600" y="7126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000"/>
            </a:pPr>
            <a:r>
              <a:rPr lang="en-US" sz="4000" dirty="0"/>
              <a:t>Prioritization Instructions</a:t>
            </a:r>
            <a:endParaRPr dirty="0"/>
          </a:p>
        </p:txBody>
      </p:sp>
      <p:sp>
        <p:nvSpPr>
          <p:cNvPr id="1953" name="Google Shape;1953;p231"/>
          <p:cNvSpPr txBox="1">
            <a:spLocks noGrp="1"/>
          </p:cNvSpPr>
          <p:nvPr>
            <p:ph type="body" idx="1"/>
          </p:nvPr>
        </p:nvSpPr>
        <p:spPr>
          <a:xfrm>
            <a:off x="1736725" y="2538414"/>
            <a:ext cx="8621713" cy="1733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3200">
                <a:solidFill>
                  <a:schemeClr val="dk1"/>
                </a:solidFill>
              </a:rPr>
              <a:t>Choose 3 questions you think are most important for understanding American Imperialism at the turn of the 20</a:t>
            </a:r>
            <a:r>
              <a:rPr lang="en-US" sz="3200" baseline="30000">
                <a:solidFill>
                  <a:schemeClr val="dk1"/>
                </a:solidFill>
              </a:rPr>
              <a:t>th</a:t>
            </a:r>
            <a:r>
              <a:rPr lang="en-US" sz="3200">
                <a:solidFill>
                  <a:schemeClr val="dk1"/>
                </a:solidFill>
              </a:rPr>
              <a:t> century</a:t>
            </a:r>
            <a:endParaRPr sz="3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4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32"/>
          <p:cNvSpPr txBox="1">
            <a:spLocks noGrp="1"/>
          </p:cNvSpPr>
          <p:nvPr>
            <p:ph type="title"/>
          </p:nvPr>
        </p:nvSpPr>
        <p:spPr>
          <a:xfrm>
            <a:off x="646632" y="42694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000"/>
            </a:pPr>
            <a:r>
              <a:rPr lang="en-US" sz="4000"/>
              <a:t>Selected Student Questions</a:t>
            </a:r>
            <a:endParaRPr/>
          </a:p>
        </p:txBody>
      </p:sp>
      <p:sp>
        <p:nvSpPr>
          <p:cNvPr id="1959" name="Google Shape;1959;p232"/>
          <p:cNvSpPr txBox="1">
            <a:spLocks noGrp="1"/>
          </p:cNvSpPr>
          <p:nvPr>
            <p:ph type="body" idx="1"/>
          </p:nvPr>
        </p:nvSpPr>
        <p:spPr>
          <a:xfrm>
            <a:off x="555981" y="1257301"/>
            <a:ext cx="5359044" cy="47187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1. Why did the United States want to annex Hawaii?</a:t>
            </a:r>
            <a:endParaRPr sz="2400" dirty="0"/>
          </a:p>
          <a:p>
            <a:pPr marL="0" indent="0">
              <a:spcBef>
                <a:spcPts val="1200"/>
              </a:spcBef>
              <a:buClr>
                <a:srgbClr val="000000"/>
              </a:buClr>
              <a:buSzPts val="1800"/>
              <a:buNone/>
            </a:pPr>
            <a:r>
              <a:rPr lang="en-US" sz="2400" b="1" dirty="0">
                <a:solidFill>
                  <a:srgbClr val="000000"/>
                </a:solidFill>
              </a:rPr>
              <a:t>2. Why did the Hawaiian natives and queen </a:t>
            </a:r>
            <a:r>
              <a:rPr lang="en-US" sz="2400" b="1" dirty="0" err="1">
                <a:solidFill>
                  <a:srgbClr val="000000"/>
                </a:solidFill>
              </a:rPr>
              <a:t>Liloukalani</a:t>
            </a:r>
            <a:r>
              <a:rPr lang="en-US" sz="2400" b="1" dirty="0">
                <a:solidFill>
                  <a:srgbClr val="000000"/>
                </a:solidFill>
              </a:rPr>
              <a:t> not want the United States to annex Hawaii? </a:t>
            </a:r>
            <a:endParaRPr sz="2400" dirty="0"/>
          </a:p>
          <a:p>
            <a:pPr marL="0" indent="0">
              <a:spcBef>
                <a:spcPts val="1200"/>
              </a:spcBef>
              <a:buClr>
                <a:srgbClr val="000000"/>
              </a:buClr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5. How was Alfred Thayer Mahan’s book influential towards imperialism? </a:t>
            </a:r>
            <a:endParaRPr sz="2400" dirty="0"/>
          </a:p>
          <a:p>
            <a:pPr marL="0" indent="0">
              <a:spcBef>
                <a:spcPts val="1200"/>
              </a:spcBef>
              <a:buClr>
                <a:srgbClr val="000000"/>
              </a:buClr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6. What was Alfred Thayer Mahan’s stance on imperialism? </a:t>
            </a:r>
            <a:endParaRPr sz="2400" dirty="0"/>
          </a:p>
          <a:p>
            <a:pPr marL="0" indent="0">
              <a:spcBef>
                <a:spcPts val="1200"/>
              </a:spcBef>
              <a:buClr>
                <a:srgbClr val="000000"/>
              </a:buClr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7. Why is it so important for America to have overseas bases?  </a:t>
            </a:r>
            <a:endParaRPr sz="2400" dirty="0"/>
          </a:p>
          <a:p>
            <a:pPr marL="0" indent="0">
              <a:spcBef>
                <a:spcPts val="1200"/>
              </a:spcBef>
              <a:buClr>
                <a:srgbClr val="595959"/>
              </a:buClr>
              <a:buSzPts val="18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indent="0">
              <a:spcBef>
                <a:spcPts val="3200"/>
              </a:spcBef>
              <a:buNone/>
            </a:pPr>
            <a:endParaRPr dirty="0"/>
          </a:p>
        </p:txBody>
      </p:sp>
      <p:sp>
        <p:nvSpPr>
          <p:cNvPr id="1960" name="Google Shape;1960;p232"/>
          <p:cNvSpPr txBox="1"/>
          <p:nvPr/>
        </p:nvSpPr>
        <p:spPr>
          <a:xfrm>
            <a:off x="5915025" y="1790253"/>
            <a:ext cx="5873728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8. What started the Spanish-American war? </a:t>
            </a:r>
            <a:endParaRPr sz="2400" b="1" dirty="0">
              <a:solidFill>
                <a:srgbClr val="000000"/>
              </a:solidFill>
              <a:ea typeface="Rockwell"/>
              <a:cs typeface="Rockwell"/>
              <a:sym typeface="Rockwell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9. Why was Spain mistreating Cubans &amp; </a:t>
            </a:r>
            <a:r>
              <a:rPr lang="en-US" sz="2400" dirty="0" err="1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Phillipinos</a:t>
            </a:r>
            <a:r>
              <a:rPr lang="en-US" sz="2400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?</a:t>
            </a:r>
            <a:r>
              <a:rPr lang="en-US" sz="2400" b="1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 </a:t>
            </a:r>
            <a:endParaRPr sz="2400" dirty="0">
              <a:solidFill>
                <a:srgbClr val="000000"/>
              </a:solidFill>
              <a:ea typeface="Rockwell"/>
              <a:cs typeface="Rockwell"/>
              <a:sym typeface="Rockwell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SzPts val="1800"/>
            </a:pPr>
            <a:r>
              <a:rPr lang="en-US" sz="2400" b="1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10. How did the Spanish-American war affect America? </a:t>
            </a:r>
            <a:endParaRPr sz="24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SzPts val="1800"/>
            </a:pPr>
            <a:r>
              <a:rPr lang="en-US" sz="2400" b="1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6→12. Why did Alfred Thayer Mahan have the stance that he did on imperialism?</a:t>
            </a:r>
            <a:endParaRPr sz="2400" dirty="0">
              <a:solidFill>
                <a:srgbClr val="000000"/>
              </a:solidFill>
              <a:ea typeface="Rockwell"/>
              <a:cs typeface="Rockwell"/>
              <a:sym typeface="Rockwell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ea typeface="Rockwell"/>
                <a:cs typeface="Rockwell"/>
                <a:sym typeface="Rockwell"/>
              </a:rPr>
              <a:t>5→13. Did Alfred Thayer Mahan’s book influence imperialism? </a:t>
            </a:r>
            <a:endParaRPr sz="24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buClr>
                <a:prstClr val="black"/>
              </a:buClr>
              <a:buSzPts val="1800"/>
            </a:pPr>
            <a:endParaRPr dirty="0">
              <a:solidFill>
                <a:srgbClr val="000000"/>
              </a:solidFill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4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4.xml><?xml version="1.0" encoding="utf-8"?>
<a:theme xmlns:a="http://schemas.openxmlformats.org/drawingml/2006/main" name="3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5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1045</Words>
  <Application>Microsoft Macintosh PowerPoint</Application>
  <PresentationFormat>Widescreen</PresentationFormat>
  <Paragraphs>139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-webkit-standard</vt:lpstr>
      <vt:lpstr>Calibri</vt:lpstr>
      <vt:lpstr>Calibri Light</vt:lpstr>
      <vt:lpstr>Gill Sans</vt:lpstr>
      <vt:lpstr>MS PGothic</vt:lpstr>
      <vt:lpstr>Noto Sans Symbols</vt:lpstr>
      <vt:lpstr>Rockwell</vt:lpstr>
      <vt:lpstr>Wingdings</vt:lpstr>
      <vt:lpstr>Arial</vt:lpstr>
      <vt:lpstr>Office Theme</vt:lpstr>
      <vt:lpstr>1_Office Theme</vt:lpstr>
      <vt:lpstr>Advantage</vt:lpstr>
      <vt:lpstr>3_Advantage</vt:lpstr>
      <vt:lpstr>1_Advantage</vt:lpstr>
      <vt:lpstr>2_Office Theme</vt:lpstr>
      <vt:lpstr>Social Studies Examples</vt:lpstr>
      <vt:lpstr>Classroom Example: Middle School</vt:lpstr>
      <vt:lpstr>Question Focus</vt:lpstr>
      <vt:lpstr>Student Questions</vt:lpstr>
      <vt:lpstr>Classroom Example: 8th Grade</vt:lpstr>
      <vt:lpstr>The Question Formulation Technique (QFT) in Action</vt:lpstr>
      <vt:lpstr>Question Focus:</vt:lpstr>
      <vt:lpstr>Prioritization Instructions</vt:lpstr>
      <vt:lpstr>Selected Student Questions</vt:lpstr>
      <vt:lpstr>Next Steps with Student Questions</vt:lpstr>
      <vt:lpstr>Classroom Example: High School</vt:lpstr>
      <vt:lpstr>Question Focus</vt:lpstr>
      <vt:lpstr>Student Questions</vt:lpstr>
      <vt:lpstr>Next Steps with Student Questions:</vt:lpstr>
      <vt:lpstr>Classroom Example: 11th Grade U.S. History</vt:lpstr>
      <vt:lpstr>Question Focus</vt:lpstr>
      <vt:lpstr>Students’ Questions</vt:lpstr>
      <vt:lpstr>Classroom Example: High School  </vt:lpstr>
      <vt:lpstr>Question Focus</vt:lpstr>
      <vt:lpstr>Student Questions</vt:lpstr>
      <vt:lpstr>Student Reflections</vt:lpstr>
      <vt:lpstr>Additional History Resources &amp; Examples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Examples</dc:title>
  <dc:creator>Microsoft Office User</dc:creator>
  <cp:lastModifiedBy>Microsoft Office User</cp:lastModifiedBy>
  <cp:revision>1</cp:revision>
  <dcterms:created xsi:type="dcterms:W3CDTF">2019-10-24T19:20:54Z</dcterms:created>
  <dcterms:modified xsi:type="dcterms:W3CDTF">2019-10-24T19:40:04Z</dcterms:modified>
</cp:coreProperties>
</file>