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89" r:id="rId2"/>
    <p:sldMasterId id="2147483711" r:id="rId3"/>
    <p:sldMasterId id="2147483734" r:id="rId4"/>
  </p:sldMasterIdLst>
  <p:notesMasterIdLst>
    <p:notesMasterId r:id="rId110"/>
  </p:notesMasterIdLst>
  <p:sldIdLst>
    <p:sldId id="428" r:id="rId5"/>
    <p:sldId id="340" r:id="rId6"/>
    <p:sldId id="513" r:id="rId7"/>
    <p:sldId id="341" r:id="rId8"/>
    <p:sldId id="533" r:id="rId9"/>
    <p:sldId id="342" r:id="rId10"/>
    <p:sldId id="343" r:id="rId11"/>
    <p:sldId id="344" r:id="rId12"/>
    <p:sldId id="345" r:id="rId13"/>
    <p:sldId id="346" r:id="rId14"/>
    <p:sldId id="347" r:id="rId15"/>
    <p:sldId id="348" r:id="rId16"/>
    <p:sldId id="349" r:id="rId17"/>
    <p:sldId id="350" r:id="rId18"/>
    <p:sldId id="422" r:id="rId19"/>
    <p:sldId id="423" r:id="rId20"/>
    <p:sldId id="424" r:id="rId21"/>
    <p:sldId id="358" r:id="rId22"/>
    <p:sldId id="359" r:id="rId23"/>
    <p:sldId id="360" r:id="rId24"/>
    <p:sldId id="361" r:id="rId25"/>
    <p:sldId id="362" r:id="rId26"/>
    <p:sldId id="363" r:id="rId27"/>
    <p:sldId id="364" r:id="rId28"/>
    <p:sldId id="365" r:id="rId29"/>
    <p:sldId id="366" r:id="rId30"/>
    <p:sldId id="367" r:id="rId31"/>
    <p:sldId id="368" r:id="rId32"/>
    <p:sldId id="369" r:id="rId33"/>
    <p:sldId id="370" r:id="rId34"/>
    <p:sldId id="371" r:id="rId35"/>
    <p:sldId id="372" r:id="rId36"/>
    <p:sldId id="373" r:id="rId37"/>
    <p:sldId id="374" r:id="rId38"/>
    <p:sldId id="375" r:id="rId39"/>
    <p:sldId id="376" r:id="rId40"/>
    <p:sldId id="377" r:id="rId41"/>
    <p:sldId id="378" r:id="rId42"/>
    <p:sldId id="379" r:id="rId43"/>
    <p:sldId id="380" r:id="rId44"/>
    <p:sldId id="381" r:id="rId45"/>
    <p:sldId id="382" r:id="rId46"/>
    <p:sldId id="383" r:id="rId47"/>
    <p:sldId id="474" r:id="rId48"/>
    <p:sldId id="475" r:id="rId49"/>
    <p:sldId id="476" r:id="rId50"/>
    <p:sldId id="517" r:id="rId51"/>
    <p:sldId id="518" r:id="rId52"/>
    <p:sldId id="519" r:id="rId53"/>
    <p:sldId id="520" r:id="rId54"/>
    <p:sldId id="429" r:id="rId55"/>
    <p:sldId id="430" r:id="rId56"/>
    <p:sldId id="431" r:id="rId57"/>
    <p:sldId id="432" r:id="rId58"/>
    <p:sldId id="433" r:id="rId59"/>
    <p:sldId id="434" r:id="rId60"/>
    <p:sldId id="436" r:id="rId61"/>
    <p:sldId id="437" r:id="rId62"/>
    <p:sldId id="439" r:id="rId63"/>
    <p:sldId id="543" r:id="rId64"/>
    <p:sldId id="544" r:id="rId65"/>
    <p:sldId id="545" r:id="rId66"/>
    <p:sldId id="546" r:id="rId67"/>
    <p:sldId id="547" r:id="rId68"/>
    <p:sldId id="493" r:id="rId69"/>
    <p:sldId id="406" r:id="rId70"/>
    <p:sldId id="534" r:id="rId71"/>
    <p:sldId id="537" r:id="rId72"/>
    <p:sldId id="538" r:id="rId73"/>
    <p:sldId id="407" r:id="rId74"/>
    <p:sldId id="531" r:id="rId75"/>
    <p:sldId id="408" r:id="rId76"/>
    <p:sldId id="515" r:id="rId77"/>
    <p:sldId id="452" r:id="rId78"/>
    <p:sldId id="454" r:id="rId79"/>
    <p:sldId id="548" r:id="rId80"/>
    <p:sldId id="550" r:id="rId81"/>
    <p:sldId id="551" r:id="rId82"/>
    <p:sldId id="552" r:id="rId83"/>
    <p:sldId id="457" r:id="rId84"/>
    <p:sldId id="458" r:id="rId85"/>
    <p:sldId id="459" r:id="rId86"/>
    <p:sldId id="460" r:id="rId87"/>
    <p:sldId id="461" r:id="rId88"/>
    <p:sldId id="462" r:id="rId89"/>
    <p:sldId id="463" r:id="rId90"/>
    <p:sldId id="464" r:id="rId91"/>
    <p:sldId id="512" r:id="rId92"/>
    <p:sldId id="465" r:id="rId93"/>
    <p:sldId id="504" r:id="rId94"/>
    <p:sldId id="505" r:id="rId95"/>
    <p:sldId id="410" r:id="rId96"/>
    <p:sldId id="549" r:id="rId97"/>
    <p:sldId id="541" r:id="rId98"/>
    <p:sldId id="539" r:id="rId99"/>
    <p:sldId id="540" r:id="rId100"/>
    <p:sldId id="413" r:id="rId101"/>
    <p:sldId id="414" r:id="rId102"/>
    <p:sldId id="511" r:id="rId103"/>
    <p:sldId id="417" r:id="rId104"/>
    <p:sldId id="516" r:id="rId105"/>
    <p:sldId id="553" r:id="rId106"/>
    <p:sldId id="554" r:id="rId107"/>
    <p:sldId id="555" r:id="rId108"/>
    <p:sldId id="556"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21" clrIdx="0">
    <p:extLst/>
  </p:cmAuthor>
  <p:cmAuthor id="2" name="Microsoft Office User" initials="Office" lastIdx="1" clrIdx="1">
    <p:extLst/>
  </p:cmAuthor>
  <p:cmAuthor id="3" name="Microsoft Office User" initials="Office [2]" lastIdx="1" clrIdx="2">
    <p:extLst/>
  </p:cmAuthor>
  <p:cmAuthor id="4" name="Microsoft Office User" initials="Office [3]" lastIdx="1" clrIdx="3">
    <p:extLst/>
  </p:cmAuthor>
  <p:cmAuthor id="5" name="Microsoft Office User" initials="Office [4]" lastIdx="1" clrIdx="4">
    <p:extLst/>
  </p:cmAuthor>
  <p:cmAuthor id="6" name="Microsoft Office User" initials="Office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08" autoAdjust="0"/>
    <p:restoredTop sz="77628" autoAdjust="0"/>
  </p:normalViewPr>
  <p:slideViewPr>
    <p:cSldViewPr snapToGrid="0">
      <p:cViewPr varScale="1">
        <p:scale>
          <a:sx n="65" d="100"/>
          <a:sy n="65" d="100"/>
        </p:scale>
        <p:origin x="1498" y="48"/>
      </p:cViewPr>
      <p:guideLst>
        <p:guide orient="horz" pos="2160"/>
        <p:guide pos="3840"/>
      </p:guideLst>
    </p:cSldViewPr>
  </p:slideViewPr>
  <p:notesTextViewPr>
    <p:cViewPr>
      <p:scale>
        <a:sx n="1" d="1"/>
        <a:sy n="1" d="1"/>
      </p:scale>
      <p:origin x="0" y="0"/>
    </p:cViewPr>
  </p:notesTextViewPr>
  <p:sorterViewPr>
    <p:cViewPr>
      <p:scale>
        <a:sx n="51" d="100"/>
        <a:sy n="51" d="100"/>
      </p:scale>
      <p:origin x="0" y="-57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1" Type="http://schemas.openxmlformats.org/officeDocument/2006/relationships/image" Target="../media/image15.jpeg"/></Relationships>
</file>

<file path=ppt/diagrams/_rels/data2.xml.rels><?xml version="1.0" encoding="UTF-8" standalone="yes"?>
<Relationships xmlns="http://schemas.openxmlformats.org/package/2006/relationships"><Relationship Id="rId1" Type="http://schemas.openxmlformats.org/officeDocument/2006/relationships/image" Target="../media/image15.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smtClean="0">
              <a:latin typeface="Rockwell" panose="02060603020205020403" pitchFamily="18" charset="0"/>
              <a:cs typeface="Gill Sans"/>
            </a:rPr>
            <a:t>Closed-ended Questions</a:t>
          </a:r>
          <a:endParaRPr lang="en-US" sz="4400" b="0" dirty="0">
            <a:latin typeface="Rockwell" panose="02060603020205020403" pitchFamily="18" charset="0"/>
            <a:cs typeface="Gill Sans"/>
          </a:endParaRP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Rockwell" panose="02060603020205020403" pitchFamily="18" charset="0"/>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tile tx="0" ty="0" sx="100000" sy="100000" flip="none" algn="tl"/>
        </a:blipFill>
        <a:ln>
          <a:solidFill>
            <a:schemeClr val="accent1">
              <a:lumMod val="20000"/>
              <a:lumOff val="80000"/>
            </a:schemeClr>
          </a:solidFill>
        </a:ln>
      </dgm:spPr>
      <dgm:t>
        <a:bodyPr/>
        <a:lstStyle/>
        <a:p>
          <a:r>
            <a:rPr lang="en-US" b="0" dirty="0">
              <a:latin typeface="Rockwell" panose="02060603020205020403" pitchFamily="18" charset="0"/>
              <a:cs typeface="Gill Sans"/>
            </a:rPr>
            <a:t>Disadvantages</a:t>
          </a:r>
          <a:r>
            <a:rPr lang="en-US" b="0" dirty="0">
              <a:latin typeface="+mj-lt"/>
              <a:cs typeface="Gill Sans"/>
            </a:rPr>
            <a:t>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kumimoji="1" lang="ja-JP" altLang="en-US"/>
        </a:p>
      </dgm:t>
    </dgm:pt>
    <dgm:pt modelId="{F1305359-E89A-E248-BDAE-44B047EAF116}" type="pres">
      <dgm:prSet presAssocID="{6AD2A03A-FC77-0649-92E9-8E6E21736820}" presName="roof" presStyleLbl="dkBgShp" presStyleIdx="0" presStyleCnt="2" custLinFactNeighborX="-214"/>
      <dgm:spPr/>
      <dgm:t>
        <a:bodyPr/>
        <a:lstStyle/>
        <a:p>
          <a:endParaRPr kumimoji="1" lang="ja-JP" alt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t>
        <a:bodyPr/>
        <a:lstStyle/>
        <a:p>
          <a:endParaRPr kumimoji="1" lang="ja-JP" altLang="en-US"/>
        </a:p>
      </dgm:t>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t>
        <a:bodyPr/>
        <a:lstStyle/>
        <a:p>
          <a:endParaRPr kumimoji="1" lang="ja-JP" alt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2697C0FA-C691-2044-83EE-E06A69D1F024}" srcId="{6AD2A03A-FC77-0649-92E9-8E6E21736820}" destId="{F92606C1-1CD6-BF4E-9E77-D0275FDC37C2}" srcOrd="1" destOrd="0" parTransId="{0D1A1D27-FBA7-E34B-B644-B2808F3E68A8}" sibTransId="{EEB51F93-8625-064F-84B3-754FC6A26CEF}"/>
    <dgm:cxn modelId="{C4504B1F-7431-BF44-A8A8-BC789C2FD98F}" type="presOf" srcId="{F92606C1-1CD6-BF4E-9E77-D0275FDC37C2}" destId="{24D3949D-55D7-9843-BBF0-4DC75BF720C6}"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64026328-281F-4E4B-819B-6E7E2ECFD643}" srcId="{85CFD83C-0C6B-BC4D-842F-129DEFFFCC83}" destId="{6AD2A03A-FC77-0649-92E9-8E6E21736820}" srcOrd="0" destOrd="0" parTransId="{80DB3469-4255-D440-BECB-3A0D4DCB7625}" sibTransId="{F0AF8130-90DD-6A40-BE69-CC06EEC1DDAF}"/>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smtClean="0">
              <a:latin typeface="Rockwell" panose="02060603020205020403" pitchFamily="18" charset="0"/>
              <a:cs typeface="Gill Sans"/>
            </a:rPr>
            <a:t>Open-ended </a:t>
          </a:r>
          <a:r>
            <a:rPr lang="en-US" sz="4400" b="0" dirty="0">
              <a:latin typeface="Rockwell" panose="02060603020205020403" pitchFamily="18" charset="0"/>
              <a:cs typeface="Gill Sans"/>
            </a:rPr>
            <a:t>Questions</a:t>
          </a: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Rockwell" panose="02060603020205020403" pitchFamily="18" charset="0"/>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tile tx="0" ty="0" sx="100000" sy="100000" flip="none" algn="tl"/>
        </a:blipFill>
        <a:ln>
          <a:solidFill>
            <a:schemeClr val="accent1">
              <a:lumMod val="20000"/>
              <a:lumOff val="80000"/>
            </a:schemeClr>
          </a:solidFill>
        </a:ln>
      </dgm:spPr>
      <dgm:t>
        <a:bodyPr/>
        <a:lstStyle/>
        <a:p>
          <a:r>
            <a:rPr lang="en-US" b="0" dirty="0">
              <a:latin typeface="Rockwell" panose="02060603020205020403" pitchFamily="18" charset="0"/>
              <a:cs typeface="Gill Sans"/>
            </a:rPr>
            <a:t>Disadvantages</a:t>
          </a:r>
          <a:r>
            <a:rPr lang="en-US" b="0" dirty="0">
              <a:latin typeface="+mj-lt"/>
              <a:cs typeface="Gill Sans"/>
            </a:rPr>
            <a:t>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kumimoji="1" lang="ja-JP" altLang="en-US"/>
        </a:p>
      </dgm:t>
    </dgm:pt>
    <dgm:pt modelId="{F1305359-E89A-E248-BDAE-44B047EAF116}" type="pres">
      <dgm:prSet presAssocID="{6AD2A03A-FC77-0649-92E9-8E6E21736820}" presName="roof" presStyleLbl="dkBgShp" presStyleIdx="0" presStyleCnt="2" custLinFactNeighborY="1230"/>
      <dgm:spPr/>
      <dgm:t>
        <a:bodyPr/>
        <a:lstStyle/>
        <a:p>
          <a:endParaRPr kumimoji="1" lang="ja-JP" alt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t>
        <a:bodyPr/>
        <a:lstStyle/>
        <a:p>
          <a:endParaRPr kumimoji="1" lang="ja-JP" altLang="en-US"/>
        </a:p>
      </dgm:t>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t>
        <a:bodyPr/>
        <a:lstStyle/>
        <a:p>
          <a:endParaRPr kumimoji="1" lang="ja-JP" alt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2697C0FA-C691-2044-83EE-E06A69D1F024}" srcId="{6AD2A03A-FC77-0649-92E9-8E6E21736820}" destId="{F92606C1-1CD6-BF4E-9E77-D0275FDC37C2}" srcOrd="1" destOrd="0" parTransId="{0D1A1D27-FBA7-E34B-B644-B2808F3E68A8}" sibTransId="{EEB51F93-8625-064F-84B3-754FC6A26CEF}"/>
    <dgm:cxn modelId="{C4504B1F-7431-BF44-A8A8-BC789C2FD98F}" type="presOf" srcId="{F92606C1-1CD6-BF4E-9E77-D0275FDC37C2}" destId="{24D3949D-55D7-9843-BBF0-4DC75BF720C6}"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64026328-281F-4E4B-819B-6E7E2ECFD643}" srcId="{85CFD83C-0C6B-BC4D-842F-129DEFFFCC83}" destId="{6AD2A03A-FC77-0649-92E9-8E6E21736820}" srcOrd="0" destOrd="0" parTransId="{80DB3469-4255-D440-BECB-3A0D4DCB7625}" sibTransId="{F0AF8130-90DD-6A40-BE69-CC06EEC1DDAF}"/>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7075802" cy="1121260"/>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0" kern="1200" dirty="0" smtClean="0">
              <a:latin typeface="Rockwell" panose="02060603020205020403" pitchFamily="18" charset="0"/>
              <a:cs typeface="Gill Sans"/>
            </a:rPr>
            <a:t>Closed-ended Questions</a:t>
          </a:r>
          <a:endParaRPr lang="en-US" sz="4400" b="0" kern="1200" dirty="0">
            <a:latin typeface="Rockwell" panose="02060603020205020403" pitchFamily="18" charset="0"/>
            <a:cs typeface="Gill Sans"/>
          </a:endParaRPr>
        </a:p>
      </dsp:txBody>
      <dsp:txXfrm>
        <a:off x="0" y="0"/>
        <a:ext cx="7075802" cy="1121260"/>
      </dsp:txXfrm>
    </dsp:sp>
    <dsp:sp modelId="{250C4737-A841-8C48-A045-BF4D4D99D3A8}">
      <dsp:nvSpPr>
        <dsp:cNvPr id="0" name=""/>
        <dsp:cNvSpPr/>
      </dsp:nvSpPr>
      <dsp:spPr>
        <a:xfrm>
          <a:off x="0" y="1144830"/>
          <a:ext cx="3537900" cy="2354647"/>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0" kern="1200" dirty="0">
              <a:latin typeface="Rockwell" panose="02060603020205020403" pitchFamily="18" charset="0"/>
              <a:cs typeface="Gill Sans"/>
            </a:rPr>
            <a:t>Advantages</a:t>
          </a:r>
        </a:p>
      </dsp:txBody>
      <dsp:txXfrm>
        <a:off x="0" y="1144830"/>
        <a:ext cx="3537900" cy="2354647"/>
      </dsp:txXfrm>
    </dsp:sp>
    <dsp:sp modelId="{24D3949D-55D7-9843-BBF0-4DC75BF720C6}">
      <dsp:nvSpPr>
        <dsp:cNvPr id="0" name=""/>
        <dsp:cNvSpPr/>
      </dsp:nvSpPr>
      <dsp:spPr>
        <a:xfrm>
          <a:off x="3537901" y="1144830"/>
          <a:ext cx="3537900" cy="2354647"/>
        </a:xfrm>
        <a:prstGeom prst="rect">
          <a:avLst/>
        </a:prstGeom>
        <a:blipFill rotWithShape="0">
          <a:blip xmlns:r="http://schemas.openxmlformats.org/officeDocument/2006/relationships" r:embed="rId1"/>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0" kern="1200" dirty="0">
              <a:latin typeface="Rockwell" panose="02060603020205020403" pitchFamily="18" charset="0"/>
              <a:cs typeface="Gill Sans"/>
            </a:rPr>
            <a:t>Disadvantages</a:t>
          </a:r>
          <a:r>
            <a:rPr lang="en-US" sz="3800" b="0" kern="1200" dirty="0">
              <a:latin typeface="+mj-lt"/>
              <a:cs typeface="Gill Sans"/>
            </a:rPr>
            <a:t> </a:t>
          </a:r>
        </a:p>
      </dsp:txBody>
      <dsp:txXfrm>
        <a:off x="3537901" y="1144830"/>
        <a:ext cx="3537900" cy="2354647"/>
      </dsp:txXfrm>
    </dsp:sp>
    <dsp:sp modelId="{30F57DEF-DA04-AE46-8A72-E185F1E3E46F}">
      <dsp:nvSpPr>
        <dsp:cNvPr id="0" name=""/>
        <dsp:cNvSpPr/>
      </dsp:nvSpPr>
      <dsp:spPr>
        <a:xfrm>
          <a:off x="0" y="2968405"/>
          <a:ext cx="7075802" cy="26162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14228"/>
          <a:ext cx="7107623" cy="115680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0" kern="1200" dirty="0" smtClean="0">
              <a:latin typeface="Rockwell" panose="02060603020205020403" pitchFamily="18" charset="0"/>
              <a:cs typeface="Gill Sans"/>
            </a:rPr>
            <a:t>Open-ended </a:t>
          </a:r>
          <a:r>
            <a:rPr lang="en-US" sz="4400" b="0" kern="1200" dirty="0">
              <a:latin typeface="Rockwell" panose="02060603020205020403" pitchFamily="18" charset="0"/>
              <a:cs typeface="Gill Sans"/>
            </a:rPr>
            <a:t>Questions</a:t>
          </a:r>
        </a:p>
      </dsp:txBody>
      <dsp:txXfrm>
        <a:off x="0" y="14228"/>
        <a:ext cx="7107623" cy="1156807"/>
      </dsp:txXfrm>
    </dsp:sp>
    <dsp:sp modelId="{250C4737-A841-8C48-A045-BF4D4D99D3A8}">
      <dsp:nvSpPr>
        <dsp:cNvPr id="0" name=""/>
        <dsp:cNvSpPr/>
      </dsp:nvSpPr>
      <dsp:spPr>
        <a:xfrm>
          <a:off x="0" y="1181125"/>
          <a:ext cx="3553811" cy="2429296"/>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0" kern="1200" dirty="0">
              <a:latin typeface="Rockwell" panose="02060603020205020403" pitchFamily="18" charset="0"/>
              <a:cs typeface="Gill Sans"/>
            </a:rPr>
            <a:t>Advantages</a:t>
          </a:r>
        </a:p>
      </dsp:txBody>
      <dsp:txXfrm>
        <a:off x="0" y="1181125"/>
        <a:ext cx="3553811" cy="2429296"/>
      </dsp:txXfrm>
    </dsp:sp>
    <dsp:sp modelId="{24D3949D-55D7-9843-BBF0-4DC75BF720C6}">
      <dsp:nvSpPr>
        <dsp:cNvPr id="0" name=""/>
        <dsp:cNvSpPr/>
      </dsp:nvSpPr>
      <dsp:spPr>
        <a:xfrm>
          <a:off x="3553811" y="1181125"/>
          <a:ext cx="3553811" cy="2429296"/>
        </a:xfrm>
        <a:prstGeom prst="rect">
          <a:avLst/>
        </a:prstGeom>
        <a:blipFill rotWithShape="0">
          <a:blip xmlns:r="http://schemas.openxmlformats.org/officeDocument/2006/relationships" r:embed="rId1"/>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0" kern="1200" dirty="0">
              <a:latin typeface="Rockwell" panose="02060603020205020403" pitchFamily="18" charset="0"/>
              <a:cs typeface="Gill Sans"/>
            </a:rPr>
            <a:t>Disadvantages</a:t>
          </a:r>
          <a:r>
            <a:rPr lang="en-US" sz="3800" b="0" kern="1200" dirty="0">
              <a:latin typeface="+mj-lt"/>
              <a:cs typeface="Gill Sans"/>
            </a:rPr>
            <a:t> </a:t>
          </a:r>
        </a:p>
      </dsp:txBody>
      <dsp:txXfrm>
        <a:off x="3553811" y="1181125"/>
        <a:ext cx="3553811" cy="2429296"/>
      </dsp:txXfrm>
    </dsp:sp>
    <dsp:sp modelId="{30F57DEF-DA04-AE46-8A72-E185F1E3E46F}">
      <dsp:nvSpPr>
        <dsp:cNvPr id="0" name=""/>
        <dsp:cNvSpPr/>
      </dsp:nvSpPr>
      <dsp:spPr>
        <a:xfrm>
          <a:off x="0" y="3062512"/>
          <a:ext cx="7107623" cy="269921"/>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58E78-1461-40AA-B7CB-7497BCA4AE5D}" type="datetimeFigureOut">
              <a:rPr lang="en-US" smtClean="0"/>
              <a:t>8/15/2019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FA5E18-1369-4B73-8DAA-79F605795AAE}" type="slidenum">
              <a:rPr lang="en-US" smtClean="0"/>
              <a:t>‹#›</a:t>
            </a:fld>
            <a:endParaRPr lang="en-US"/>
          </a:p>
        </p:txBody>
      </p:sp>
    </p:spTree>
    <p:extLst>
      <p:ext uri="{BB962C8B-B14F-4D97-AF65-F5344CB8AC3E}">
        <p14:creationId xmlns:p14="http://schemas.microsoft.com/office/powerpoint/2010/main" val="1403798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files.eric.ed.gov/fulltext/EJ746291.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research.msu.edu/survey-shows-scientists-value-honesty-curiosity/"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2</a:t>
            </a:fld>
            <a:endParaRPr lang="en-US"/>
          </a:p>
        </p:txBody>
      </p:sp>
    </p:spTree>
    <p:extLst>
      <p:ext uri="{BB962C8B-B14F-4D97-AF65-F5344CB8AC3E}">
        <p14:creationId xmlns:p14="http://schemas.microsoft.com/office/powerpoint/2010/main" val="1268964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9A970D-EEEB-41F7-ABA4-50EC13D51AB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350375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968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7496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388BD8A-AA68-4788-9541-F921EC8B5F2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2119496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0C22321-DBD6-4F73-8ACE-A63BACA16E7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4011210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F94A3-515B-42C9-A632-CD81543512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5260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680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7B8818-B5A2-D44A-9742-9B91385259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857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F94A3-515B-42C9-A632-CD81543512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2880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2" name="Google Shape;1042;p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93537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8" name="Google Shape;104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6875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3</a:t>
            </a:fld>
            <a:endParaRPr lang="en-US"/>
          </a:p>
        </p:txBody>
      </p:sp>
    </p:spTree>
    <p:extLst>
      <p:ext uri="{BB962C8B-B14F-4D97-AF65-F5344CB8AC3E}">
        <p14:creationId xmlns:p14="http://schemas.microsoft.com/office/powerpoint/2010/main" val="3202896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7" name="Shape 4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8968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453" name="Shape 4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2303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482b4c04f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0" name="Google Shape;1130;g482b4c04f9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GT - English</a:t>
            </a:r>
            <a:endParaRPr dirty="0"/>
          </a:p>
        </p:txBody>
      </p:sp>
      <p:sp>
        <p:nvSpPr>
          <p:cNvPr id="1131" name="Google Shape;1131;g482b4c04f9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extLst>
      <p:ext uri="{BB962C8B-B14F-4D97-AF65-F5344CB8AC3E}">
        <p14:creationId xmlns:p14="http://schemas.microsoft.com/office/powerpoint/2010/main" val="1894935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482b4c04f9_0_2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rtl="0"/>
            <a:r>
              <a:rPr lang="en-US" sz="1200" b="0" i="0" u="none" strike="noStrike" kern="1200" dirty="0" smtClean="0">
                <a:solidFill>
                  <a:schemeClr val="tx1"/>
                </a:solidFill>
                <a:effectLst/>
                <a:latin typeface="+mn-lt"/>
                <a:ea typeface="+mn-ea"/>
                <a:cs typeface="+mn-cs"/>
              </a:rPr>
              <a:t>6th: Nutrition Focus</a:t>
            </a:r>
            <a:endParaRPr lang="en-US" b="0" dirty="0" smtClean="0">
              <a:effectLst/>
            </a:endParaRPr>
          </a:p>
          <a:p>
            <a:pPr rtl="0"/>
            <a:r>
              <a:rPr lang="en-US" sz="1200" b="0" i="0" u="none" strike="noStrike" kern="1200" dirty="0" smtClean="0">
                <a:solidFill>
                  <a:schemeClr val="tx1"/>
                </a:solidFill>
                <a:effectLst/>
                <a:latin typeface="+mn-lt"/>
                <a:ea typeface="+mn-ea"/>
                <a:cs typeface="+mn-cs"/>
              </a:rPr>
              <a:t>7th: For/Against; Social/Cultural Attitudes Focus</a:t>
            </a:r>
            <a:endParaRPr lang="en-US" b="0" dirty="0" smtClean="0">
              <a:effectLst/>
            </a:endParaRPr>
          </a:p>
          <a:p>
            <a:pPr rtl="0"/>
            <a:r>
              <a:rPr lang="en-US" sz="1200" b="0" i="0" u="none" strike="noStrike" kern="1200" dirty="0" smtClean="0">
                <a:solidFill>
                  <a:schemeClr val="tx1"/>
                </a:solidFill>
                <a:effectLst/>
                <a:latin typeface="+mn-lt"/>
                <a:ea typeface="+mn-ea"/>
                <a:cs typeface="+mn-cs"/>
              </a:rPr>
              <a:t>8th: Sustainability/Ecological Focus</a:t>
            </a:r>
            <a:endParaRPr lang="en-US" b="0" dirty="0" smtClean="0">
              <a:effectLst/>
            </a:endParaRPr>
          </a:p>
          <a:p>
            <a:r>
              <a:rPr lang="en-US" dirty="0" smtClean="0"/>
              <a:t/>
            </a:r>
            <a:br>
              <a:rPr lang="en-US" dirty="0" smtClean="0"/>
            </a:br>
            <a:endParaRPr dirty="0"/>
          </a:p>
        </p:txBody>
      </p:sp>
      <p:sp>
        <p:nvSpPr>
          <p:cNvPr id="1137" name="Google Shape;1137;g482b4c04f9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9126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482b4c04f9_0_4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3" name="Google Shape;1143;g482b4c04f9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148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482b4c04f9_0_6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9" name="Google Shape;1149;g482b4c04f9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9120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482b4c04f9_0_9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g482b4c04f9_0_9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39700" lvl="0" indent="0" algn="l" rtl="0">
              <a:lnSpc>
                <a:spcPct val="115000"/>
              </a:lnSpc>
              <a:spcBef>
                <a:spcPts val="0"/>
              </a:spcBef>
              <a:spcAft>
                <a:spcPts val="0"/>
              </a:spcAft>
              <a:buClr>
                <a:schemeClr val="dk1"/>
              </a:buClr>
              <a:buSzPts val="1400"/>
              <a:buFont typeface="Rockwell"/>
              <a:buNone/>
            </a:pPr>
            <a:r>
              <a:rPr lang="en-US" dirty="0" smtClean="0">
                <a:solidFill>
                  <a:schemeClr val="dk1"/>
                </a:solidFill>
                <a:latin typeface="Rockwell"/>
                <a:ea typeface="Rockwell"/>
                <a:cs typeface="Rockwell"/>
                <a:sym typeface="Rockwell"/>
              </a:rPr>
              <a:t>Full list of questions:</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How can we change our perception of bugs?</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How many bugs will we need to get our daily food intake?</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Could eating bugs damage other animals in the ecosystem? </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Is eating bugs even the best option?</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If we change ways to cook the bugs, would it produce more protein? </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If a bug eats healthy, is it healthy to eat? </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What will be the impact on the world by switching to bugs? </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Would vegans be willing to eat insects, too? </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What health problems can some insects cause? </a:t>
            </a:r>
          </a:p>
          <a:p>
            <a:pPr marL="457200" lvl="0" indent="-317500" algn="l" rtl="0">
              <a:lnSpc>
                <a:spcPct val="115000"/>
              </a:lnSpc>
              <a:spcBef>
                <a:spcPts val="0"/>
              </a:spcBef>
              <a:spcAft>
                <a:spcPts val="0"/>
              </a:spcAft>
              <a:buClr>
                <a:schemeClr val="dk1"/>
              </a:buClr>
              <a:buSzPts val="1400"/>
              <a:buFont typeface="Rockwell"/>
              <a:buAutoNum type="arabicPeriod"/>
            </a:pPr>
            <a:endParaRPr lang="en-US" dirty="0" smtClean="0">
              <a:solidFill>
                <a:schemeClr val="dk1"/>
              </a:solidFill>
              <a:latin typeface="Rockwell"/>
              <a:ea typeface="Rockwell"/>
              <a:cs typeface="Rockwell"/>
              <a:sym typeface="Rockwell"/>
            </a:endParaRP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Are there any other health benefits besides protein in bugs? </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Can bugs solve world hunger?</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How will the earth sustain 9 billion people? </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How did the U.N. arrive at this conclusion?</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Will bugs become the new burger? </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What happens if we refuse to eat bugs? </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Will bugs be able to keep us going or will we lack certain nutrients?  </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What other food production would have to increase?</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Would this cause more people to go vegan or vegetarian? </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Will we be prepared for 2050?</a:t>
            </a:r>
          </a:p>
          <a:p>
            <a:pPr marL="457200" lvl="0" indent="-317500" algn="l" rtl="0">
              <a:lnSpc>
                <a:spcPct val="115000"/>
              </a:lnSpc>
              <a:spcBef>
                <a:spcPts val="0"/>
              </a:spcBef>
              <a:spcAft>
                <a:spcPts val="0"/>
              </a:spcAft>
              <a:buClr>
                <a:schemeClr val="dk1"/>
              </a:buClr>
              <a:buSzPts val="1400"/>
              <a:buFont typeface="Rockwell"/>
              <a:buAutoNum type="arabicPeriod"/>
            </a:pPr>
            <a:r>
              <a:rPr lang="en-US" dirty="0" smtClean="0">
                <a:solidFill>
                  <a:schemeClr val="dk1"/>
                </a:solidFill>
                <a:latin typeface="Rockwell"/>
                <a:ea typeface="Rockwell"/>
                <a:cs typeface="Rockwell"/>
                <a:sym typeface="Rockwell"/>
              </a:rPr>
              <a:t>If we start using bugs as a critical source of protein, will we still use other meats as main protein sources as much as we do today?</a:t>
            </a:r>
          </a:p>
          <a:p>
            <a:pPr marL="0" lvl="0" indent="0" algn="l" rtl="0">
              <a:lnSpc>
                <a:spcPct val="115000"/>
              </a:lnSpc>
              <a:spcBef>
                <a:spcPts val="0"/>
              </a:spcBef>
              <a:spcAft>
                <a:spcPts val="0"/>
              </a:spcAft>
              <a:buNone/>
            </a:pPr>
            <a:endParaRPr lang="en-US" sz="1100" dirty="0" smtClean="0">
              <a:solidFill>
                <a:schemeClr val="dk1"/>
              </a:solidFill>
              <a:latin typeface="Rockwell"/>
              <a:ea typeface="Rockwell"/>
              <a:cs typeface="Rockwell"/>
              <a:sym typeface="Rockwell"/>
            </a:endParaRPr>
          </a:p>
          <a:p>
            <a:pPr marL="457200" lvl="0" indent="-317500" algn="l" rtl="0">
              <a:lnSpc>
                <a:spcPct val="115000"/>
              </a:lnSpc>
              <a:spcBef>
                <a:spcPts val="0"/>
              </a:spcBef>
              <a:spcAft>
                <a:spcPts val="0"/>
              </a:spcAft>
              <a:buClr>
                <a:schemeClr val="dk1"/>
              </a:buClr>
              <a:buSzPts val="1400"/>
              <a:buFont typeface="Rockwell"/>
              <a:buAutoNum type="arabicPeriod"/>
            </a:pPr>
            <a:endParaRPr lang="en-US" dirty="0" smtClean="0">
              <a:solidFill>
                <a:schemeClr val="dk1"/>
              </a:solidFill>
              <a:latin typeface="Rockwell"/>
              <a:ea typeface="Rockwell"/>
              <a:cs typeface="Rockwell"/>
              <a:sym typeface="Rockwell"/>
            </a:endParaRPr>
          </a:p>
          <a:p>
            <a:pPr marL="0" marR="0" lvl="0" indent="0" algn="l" rtl="0">
              <a:spcBef>
                <a:spcPts val="0"/>
              </a:spcBef>
              <a:spcAft>
                <a:spcPts val="0"/>
              </a:spcAft>
              <a:buNone/>
            </a:pPr>
            <a:endParaRPr dirty="0"/>
          </a:p>
        </p:txBody>
      </p:sp>
      <p:sp>
        <p:nvSpPr>
          <p:cNvPr id="1157" name="Google Shape;1157;g482b4c04f9_0_9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9673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482b4c04f9_0_1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g482b4c04f9_0_1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 Mini Search</a:t>
            </a:r>
            <a:r>
              <a:rPr lang="en-US" baseline="0" dirty="0" smtClean="0"/>
              <a:t> Challenge: </a:t>
            </a:r>
            <a:r>
              <a:rPr lang="en-US" dirty="0" smtClean="0"/>
              <a:t>to identify 3 reliable sources that could answer their groups’ priority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 As grade-level teams, they crowd-sourced their sources, did further field research, and created a variety of individual projects</a:t>
            </a:r>
          </a:p>
          <a:p>
            <a:pPr marL="0" indent="0">
              <a:buFont typeface="Arial" panose="020B0604020202020204" pitchFamily="34" charset="0"/>
              <a:buNone/>
            </a:pPr>
            <a:r>
              <a:rPr lang="en-US" dirty="0" smtClean="0">
                <a:solidFill>
                  <a:schemeClr val="dk1"/>
                </a:solidFill>
                <a:ea typeface="Rockwell"/>
                <a:cs typeface="Rockwell"/>
                <a:sym typeface="Rockwell"/>
              </a:rPr>
              <a:t>3. They shared with the community at ENTOMOPH-A-CON!</a:t>
            </a:r>
            <a:r>
              <a:rPr lang="en-US" baseline="0" dirty="0" smtClean="0">
                <a:solidFill>
                  <a:schemeClr val="dk1"/>
                </a:solidFill>
                <a:ea typeface="Rockwell"/>
                <a:cs typeface="Rockwell"/>
                <a:sym typeface="Rockwell"/>
              </a:rPr>
              <a:t> </a:t>
            </a:r>
            <a:r>
              <a:rPr lang="en-US" dirty="0" smtClean="0">
                <a:solidFill>
                  <a:schemeClr val="dk1"/>
                </a:solidFill>
                <a:ea typeface="Rockwell"/>
                <a:cs typeface="Rockwell"/>
                <a:sym typeface="Rockwell"/>
              </a:rPr>
              <a:t>with the goal of bringing the idea of eating insects into the mainstream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rtl="0">
              <a:spcBef>
                <a:spcPts val="0"/>
              </a:spcBef>
              <a:spcAft>
                <a:spcPts val="0"/>
              </a:spcAft>
              <a:buNone/>
            </a:pPr>
            <a:endParaRPr dirty="0"/>
          </a:p>
        </p:txBody>
      </p:sp>
      <p:sp>
        <p:nvSpPr>
          <p:cNvPr id="1165" name="Google Shape;1165;g482b4c04f9_0_1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7206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57</a:t>
            </a:fld>
            <a:endParaRPr lang="en-US"/>
          </a:p>
        </p:txBody>
      </p:sp>
    </p:spTree>
    <p:extLst>
      <p:ext uri="{BB962C8B-B14F-4D97-AF65-F5344CB8AC3E}">
        <p14:creationId xmlns:p14="http://schemas.microsoft.com/office/powerpoint/2010/main" val="1928537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59</a:t>
            </a:fld>
            <a:endParaRPr lang="en-US"/>
          </a:p>
        </p:txBody>
      </p:sp>
    </p:spTree>
    <p:extLst>
      <p:ext uri="{BB962C8B-B14F-4D97-AF65-F5344CB8AC3E}">
        <p14:creationId xmlns:p14="http://schemas.microsoft.com/office/powerpoint/2010/main" val="3009803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626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923608" y="3373756"/>
            <a:ext cx="7389000" cy="2760300"/>
          </a:xfrm>
          <a:prstGeom prst="rect">
            <a:avLst/>
          </a:prstGeom>
        </p:spPr>
        <p:txBody>
          <a:bodyPr wrap="square" lIns="91425" tIns="91425" rIns="91425" bIns="91425" anchor="t" anchorCtr="0">
            <a:noAutofit/>
          </a:bodyPr>
          <a:lstStyle/>
          <a:p>
            <a:pPr marL="457200" lvl="0" indent="0" rtl="0">
              <a:spcBef>
                <a:spcPts val="0"/>
              </a:spcBef>
              <a:buNone/>
            </a:pPr>
            <a:endParaRPr lang="en-US" dirty="0"/>
          </a:p>
        </p:txBody>
      </p:sp>
      <p:sp>
        <p:nvSpPr>
          <p:cNvPr id="217" name="Shape 217"/>
          <p:cNvSpPr>
            <a:spLocks noGrp="1" noRot="1" noChangeAspect="1"/>
          </p:cNvSpPr>
          <p:nvPr>
            <p:ph type="sldImg" idx="2"/>
          </p:nvPr>
        </p:nvSpPr>
        <p:spPr>
          <a:xfrm>
            <a:off x="2516188" y="876300"/>
            <a:ext cx="4203700"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0163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923608" y="3373756"/>
            <a:ext cx="7388860" cy="2760345"/>
          </a:xfrm>
          <a:prstGeom prst="rect">
            <a:avLst/>
          </a:prstGeom>
        </p:spPr>
        <p:txBody>
          <a:bodyPr wrap="square" lIns="91425" tIns="91425" rIns="91425" bIns="91425" anchor="t" anchorCtr="0">
            <a:noAutofit/>
          </a:bodyPr>
          <a:lstStyle/>
          <a:p>
            <a:pPr lvl="0">
              <a:spcBef>
                <a:spcPts val="0"/>
              </a:spcBef>
              <a:buNone/>
            </a:pPr>
            <a:endParaRPr lang="en-US" dirty="0"/>
          </a:p>
        </p:txBody>
      </p:sp>
      <p:sp>
        <p:nvSpPr>
          <p:cNvPr id="223" name="Shape 223"/>
          <p:cNvSpPr>
            <a:spLocks noGrp="1" noRot="1" noChangeAspect="1"/>
          </p:cNvSpPr>
          <p:nvPr>
            <p:ph type="sldImg" idx="2"/>
          </p:nvPr>
        </p:nvSpPr>
        <p:spPr>
          <a:xfrm>
            <a:off x="2516188" y="876300"/>
            <a:ext cx="4203700"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7832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2516188" y="876300"/>
            <a:ext cx="4203700" cy="23653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923608" y="3373756"/>
            <a:ext cx="7388860" cy="2760345"/>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lang="en-US" dirty="0"/>
          </a:p>
        </p:txBody>
      </p:sp>
      <p:sp>
        <p:nvSpPr>
          <p:cNvPr id="231" name="Shape 231"/>
          <p:cNvSpPr txBox="1">
            <a:spLocks noGrp="1"/>
          </p:cNvSpPr>
          <p:nvPr>
            <p:ph type="sldNum" idx="12"/>
          </p:nvPr>
        </p:nvSpPr>
        <p:spPr>
          <a:xfrm>
            <a:off x="5231639" y="6658665"/>
            <a:ext cx="4002299" cy="351736"/>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538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8630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3FA5E18-1369-4B73-8DAA-79F605795AAE}" type="slidenum">
              <a:rPr lang="en-US" smtClean="0"/>
              <a:t>67</a:t>
            </a:fld>
            <a:endParaRPr lang="en-US"/>
          </a:p>
        </p:txBody>
      </p:sp>
    </p:spTree>
    <p:extLst>
      <p:ext uri="{BB962C8B-B14F-4D97-AF65-F5344CB8AC3E}">
        <p14:creationId xmlns:p14="http://schemas.microsoft.com/office/powerpoint/2010/main" val="630986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DIN Next Rounded LT Pro" panose="020F0503020203050203" pitchFamily="34" charset="0"/>
              </a:rPr>
              <a:t>https://</a:t>
            </a:r>
            <a:r>
              <a:rPr lang="en-US" sz="1200" dirty="0" err="1" smtClean="0">
                <a:latin typeface="DIN Next Rounded LT Pro" panose="020F0503020203050203" pitchFamily="34" charset="0"/>
              </a:rPr>
              <a:t>standards.aasl.org</a:t>
            </a:r>
            <a:r>
              <a:rPr lang="en-US" sz="1200" dirty="0" smtClean="0">
                <a:latin typeface="DIN Next Rounded LT Pro" panose="020F0503020203050203" pitchFamily="34" charset="0"/>
              </a:rPr>
              <a:t>/</a:t>
            </a:r>
            <a:r>
              <a:rPr lang="en-US" sz="1200" dirty="0" err="1" smtClean="0">
                <a:latin typeface="DIN Next Rounded LT Pro" panose="020F0503020203050203" pitchFamily="34" charset="0"/>
              </a:rPr>
              <a:t>wp</a:t>
            </a:r>
            <a:r>
              <a:rPr lang="en-US" sz="1200" dirty="0" smtClean="0">
                <a:latin typeface="DIN Next Rounded LT Pro" panose="020F0503020203050203" pitchFamily="34" charset="0"/>
              </a:rPr>
              <a:t>-content/uploads/2017/11/AASL-Standards-Framework-for-Learners-</a:t>
            </a:r>
            <a:r>
              <a:rPr lang="en-US" sz="1200" dirty="0" err="1" smtClean="0">
                <a:latin typeface="DIN Next Rounded LT Pro" panose="020F0503020203050203" pitchFamily="34" charset="0"/>
              </a:rPr>
              <a:t>pamphlet.pdf</a:t>
            </a:r>
            <a:endParaRPr lang="en-US" sz="1200" dirty="0" smtClean="0">
              <a:latin typeface="DIN Next Rounded LT Pro" panose="020F0503020203050203" pitchFamily="34" charset="0"/>
            </a:endParaRPr>
          </a:p>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68</a:t>
            </a:fld>
            <a:endParaRPr lang="en-US"/>
          </a:p>
        </p:txBody>
      </p:sp>
    </p:spTree>
    <p:extLst>
      <p:ext uri="{BB962C8B-B14F-4D97-AF65-F5344CB8AC3E}">
        <p14:creationId xmlns:p14="http://schemas.microsoft.com/office/powerpoint/2010/main" val="1124422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69</a:t>
            </a:fld>
            <a:endParaRPr lang="en-US"/>
          </a:p>
        </p:txBody>
      </p:sp>
    </p:spTree>
    <p:extLst>
      <p:ext uri="{BB962C8B-B14F-4D97-AF65-F5344CB8AC3E}">
        <p14:creationId xmlns:p14="http://schemas.microsoft.com/office/powerpoint/2010/main" val="689804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71</a:t>
            </a:fld>
            <a:endParaRPr lang="en-US"/>
          </a:p>
        </p:txBody>
      </p:sp>
    </p:spTree>
    <p:extLst>
      <p:ext uri="{BB962C8B-B14F-4D97-AF65-F5344CB8AC3E}">
        <p14:creationId xmlns:p14="http://schemas.microsoft.com/office/powerpoint/2010/main" val="1821385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71690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MS PGothic" charset="0"/>
              </a:rPr>
              <a:t>Put a space after each bullet.</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charset="0"/>
                <a:ea typeface="MS PGothic" charset="0"/>
                <a:cs typeface="MS PGothic" charset="0"/>
              </a:defRPr>
            </a:lvl1pPr>
            <a:lvl2pPr marL="788257" indent="-303176">
              <a:defRPr>
                <a:solidFill>
                  <a:schemeClr val="tx1"/>
                </a:solidFill>
                <a:latin typeface="Rockwell" charset="0"/>
                <a:ea typeface="MS PGothic" charset="0"/>
                <a:cs typeface="MS PGothic" charset="0"/>
              </a:defRPr>
            </a:lvl2pPr>
            <a:lvl3pPr marL="1212703" indent="-242540">
              <a:defRPr>
                <a:solidFill>
                  <a:schemeClr val="tx1"/>
                </a:solidFill>
                <a:latin typeface="Rockwell" charset="0"/>
                <a:ea typeface="MS PGothic" charset="0"/>
                <a:cs typeface="MS PGothic" charset="0"/>
              </a:defRPr>
            </a:lvl3pPr>
            <a:lvl4pPr marL="1697785" indent="-242540">
              <a:defRPr>
                <a:solidFill>
                  <a:schemeClr val="tx1"/>
                </a:solidFill>
                <a:latin typeface="Rockwell" charset="0"/>
                <a:ea typeface="MS PGothic" charset="0"/>
                <a:cs typeface="MS PGothic" charset="0"/>
              </a:defRPr>
            </a:lvl4pPr>
            <a:lvl5pPr marL="2182866" indent="-242540">
              <a:defRPr>
                <a:solidFill>
                  <a:schemeClr val="tx1"/>
                </a:solidFill>
                <a:latin typeface="Rockwell" charset="0"/>
                <a:ea typeface="MS PGothic" charset="0"/>
                <a:cs typeface="MS PGothic" charset="0"/>
              </a:defRPr>
            </a:lvl5pPr>
            <a:lvl6pPr marL="2667947" indent="-242540" eaLnBrk="0" fontAlgn="base" hangingPunct="0">
              <a:spcBef>
                <a:spcPct val="0"/>
              </a:spcBef>
              <a:spcAft>
                <a:spcPct val="0"/>
              </a:spcAft>
              <a:defRPr>
                <a:solidFill>
                  <a:schemeClr val="tx1"/>
                </a:solidFill>
                <a:latin typeface="Rockwell" charset="0"/>
                <a:ea typeface="MS PGothic" charset="0"/>
                <a:cs typeface="MS PGothic" charset="0"/>
              </a:defRPr>
            </a:lvl6pPr>
            <a:lvl7pPr marL="3153028" indent="-242540" eaLnBrk="0" fontAlgn="base" hangingPunct="0">
              <a:spcBef>
                <a:spcPct val="0"/>
              </a:spcBef>
              <a:spcAft>
                <a:spcPct val="0"/>
              </a:spcAft>
              <a:defRPr>
                <a:solidFill>
                  <a:schemeClr val="tx1"/>
                </a:solidFill>
                <a:latin typeface="Rockwell" charset="0"/>
                <a:ea typeface="MS PGothic" charset="0"/>
                <a:cs typeface="MS PGothic" charset="0"/>
              </a:defRPr>
            </a:lvl7pPr>
            <a:lvl8pPr marL="3638110" indent="-242540" eaLnBrk="0" fontAlgn="base" hangingPunct="0">
              <a:spcBef>
                <a:spcPct val="0"/>
              </a:spcBef>
              <a:spcAft>
                <a:spcPct val="0"/>
              </a:spcAft>
              <a:defRPr>
                <a:solidFill>
                  <a:schemeClr val="tx1"/>
                </a:solidFill>
                <a:latin typeface="Rockwell" charset="0"/>
                <a:ea typeface="MS PGothic" charset="0"/>
                <a:cs typeface="MS PGothic" charset="0"/>
              </a:defRPr>
            </a:lvl8pPr>
            <a:lvl9pPr marL="4123192" indent="-242540" eaLnBrk="0" fontAlgn="base" hangingPunct="0">
              <a:spcBef>
                <a:spcPct val="0"/>
              </a:spcBef>
              <a:spcAft>
                <a:spcPct val="0"/>
              </a:spcAft>
              <a:defRPr>
                <a:solidFill>
                  <a:schemeClr val="tx1"/>
                </a:solidFill>
                <a:latin typeface="Rockwell" charset="0"/>
                <a:ea typeface="MS PGothic" charset="0"/>
                <a:cs typeface="MS PGothic" charset="0"/>
              </a:defRPr>
            </a:lvl9pPr>
          </a:lstStyle>
          <a:p>
            <a:fld id="{EFA0884B-6978-FB42-9167-D0C0F66C69AC}" type="slidenum">
              <a:rPr lang="en-US">
                <a:latin typeface="Calibri" charset="0"/>
              </a:rPr>
              <a:pPr/>
              <a:t>75</a:t>
            </a:fld>
            <a:endParaRPr lang="en-US">
              <a:latin typeface="Calibri" charset="0"/>
            </a:endParaRPr>
          </a:p>
        </p:txBody>
      </p:sp>
    </p:spTree>
    <p:extLst>
      <p:ext uri="{BB962C8B-B14F-4D97-AF65-F5344CB8AC3E}">
        <p14:creationId xmlns:p14="http://schemas.microsoft.com/office/powerpoint/2010/main" val="672229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solidFill>
              </a:rPr>
              <a:t>*You can also find this link at your tables</a:t>
            </a:r>
          </a:p>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7</a:t>
            </a:fld>
            <a:endParaRPr lang="en-US"/>
          </a:p>
        </p:txBody>
      </p:sp>
    </p:spTree>
    <p:extLst>
      <p:ext uri="{BB962C8B-B14F-4D97-AF65-F5344CB8AC3E}">
        <p14:creationId xmlns:p14="http://schemas.microsoft.com/office/powerpoint/2010/main" val="1846301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to change your mind once you see what you get; but try</a:t>
            </a:r>
            <a:r>
              <a:rPr lang="en-US" baseline="0" dirty="0" smtClean="0"/>
              <a:t> to be transparent with students, show them how/why their questions matter (rather than one off activity)</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76</a:t>
            </a:fld>
            <a:endParaRPr lang="en-US"/>
          </a:p>
        </p:txBody>
      </p:sp>
    </p:spTree>
    <p:extLst>
      <p:ext uri="{BB962C8B-B14F-4D97-AF65-F5344CB8AC3E}">
        <p14:creationId xmlns:p14="http://schemas.microsoft.com/office/powerpoint/2010/main" val="17896688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77</a:t>
            </a:fld>
            <a:endParaRPr lang="en-US"/>
          </a:p>
        </p:txBody>
      </p:sp>
    </p:spTree>
    <p:extLst>
      <p:ext uri="{BB962C8B-B14F-4D97-AF65-F5344CB8AC3E}">
        <p14:creationId xmlns:p14="http://schemas.microsoft.com/office/powerpoint/2010/main" val="1655201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79</a:t>
            </a:fld>
            <a:endParaRPr lang="en-US"/>
          </a:p>
        </p:txBody>
      </p:sp>
    </p:spTree>
    <p:extLst>
      <p:ext uri="{BB962C8B-B14F-4D97-AF65-F5344CB8AC3E}">
        <p14:creationId xmlns:p14="http://schemas.microsoft.com/office/powerpoint/2010/main" val="575469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r>
              <a:rPr lang="en-US" sz="1200" b="1" dirty="0" smtClean="0">
                <a:solidFill>
                  <a:schemeClr val="tx1"/>
                </a:solidFill>
                <a:latin typeface="Rockwell" charset="0"/>
                <a:ea typeface="Rockwell" charset="0"/>
                <a:cs typeface="Rockwell" charset="0"/>
              </a:rPr>
              <a:t>Topic</a:t>
            </a:r>
            <a:r>
              <a:rPr lang="en-US" sz="1200" b="1" dirty="0">
                <a:solidFill>
                  <a:schemeClr val="tx1"/>
                </a:solidFill>
                <a:latin typeface="Rockwell" charset="0"/>
                <a:ea typeface="Rockwell" charset="0"/>
                <a:cs typeface="Rockwell" charset="0"/>
              </a:rPr>
              <a:t>: </a:t>
            </a:r>
            <a:r>
              <a:rPr lang="en-US" sz="1200" dirty="0">
                <a:solidFill>
                  <a:schemeClr val="tx1"/>
                </a:solidFill>
                <a:latin typeface="Rockwell" charset="0"/>
                <a:ea typeface="Rockwell" charset="0"/>
                <a:cs typeface="Rockwell" charset="0"/>
              </a:rPr>
              <a:t>Albert Camus’s The Plague </a:t>
            </a:r>
          </a:p>
          <a:p>
            <a:pPr marL="0" indent="0">
              <a:buNone/>
            </a:pPr>
            <a:r>
              <a:rPr lang="en-US" sz="1200" b="1" dirty="0">
                <a:solidFill>
                  <a:schemeClr val="tx1"/>
                </a:solidFill>
                <a:latin typeface="Rockwell" charset="0"/>
                <a:ea typeface="Rockwell" charset="0"/>
                <a:cs typeface="Rockwell" charset="0"/>
              </a:rPr>
              <a:t>Purpose: </a:t>
            </a:r>
            <a:r>
              <a:rPr lang="en-US" sz="1200" dirty="0">
                <a:solidFill>
                  <a:schemeClr val="tx1"/>
                </a:solidFill>
                <a:latin typeface="Rockwell" charset="0"/>
                <a:ea typeface="Rockwell" charset="0"/>
                <a:cs typeface="Rockwell" charset="0"/>
              </a:rPr>
              <a:t>Pre-reading</a:t>
            </a:r>
            <a:r>
              <a:rPr lang="en-US" sz="1200" b="1" dirty="0">
                <a:solidFill>
                  <a:schemeClr val="tx1"/>
                </a:solidFill>
                <a:latin typeface="Rockwell" charset="0"/>
                <a:ea typeface="Rockwell" charset="0"/>
                <a:cs typeface="Rockwell" charset="0"/>
              </a:rPr>
              <a:t> </a:t>
            </a:r>
            <a:r>
              <a:rPr lang="en-US" sz="1200" dirty="0">
                <a:solidFill>
                  <a:schemeClr val="tx1"/>
                </a:solidFill>
                <a:latin typeface="Rockwell" charset="0"/>
                <a:ea typeface="Rockwell" charset="0"/>
                <a:cs typeface="Rockwell" charset="0"/>
              </a:rPr>
              <a:t>engagement and prediction of central themes going into the </a:t>
            </a:r>
            <a:r>
              <a:rPr lang="en-US" sz="1200" dirty="0" smtClean="0">
                <a:solidFill>
                  <a:schemeClr val="tx1"/>
                </a:solidFill>
                <a:latin typeface="Rockwell" charset="0"/>
                <a:ea typeface="Rockwell" charset="0"/>
                <a:cs typeface="Rockwell" charset="0"/>
              </a:rPr>
              <a:t>text</a:t>
            </a:r>
            <a:endParaRPr lang="en-US" sz="1200" dirty="0">
              <a:solidFill>
                <a:schemeClr val="tx1"/>
              </a:solidFill>
              <a:latin typeface="Rockwell" charset="0"/>
              <a:ea typeface="Rockwell" charset="0"/>
              <a:cs typeface="Rockwell" charset="0"/>
            </a:endParaRPr>
          </a:p>
        </p:txBody>
      </p:sp>
      <p:sp>
        <p:nvSpPr>
          <p:cNvPr id="1177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757066" indent="-291179">
              <a:defRPr>
                <a:solidFill>
                  <a:schemeClr val="tx1"/>
                </a:solidFill>
                <a:latin typeface="Rockwell" panose="02060603020205020403" pitchFamily="18" charset="0"/>
                <a:ea typeface="MS PGothic" panose="020B0600070205080204" pitchFamily="34" charset="-128"/>
              </a:defRPr>
            </a:lvl2pPr>
            <a:lvl3pPr marL="1164717" indent="-232943">
              <a:defRPr>
                <a:solidFill>
                  <a:schemeClr val="tx1"/>
                </a:solidFill>
                <a:latin typeface="Rockwell" panose="02060603020205020403" pitchFamily="18" charset="0"/>
                <a:ea typeface="MS PGothic" panose="020B0600070205080204" pitchFamily="34" charset="-128"/>
              </a:defRPr>
            </a:lvl3pPr>
            <a:lvl4pPr marL="1630604" indent="-232943">
              <a:defRPr>
                <a:solidFill>
                  <a:schemeClr val="tx1"/>
                </a:solidFill>
                <a:latin typeface="Rockwell" panose="02060603020205020403" pitchFamily="18" charset="0"/>
                <a:ea typeface="MS PGothic" panose="020B0600070205080204" pitchFamily="34" charset="-128"/>
              </a:defRPr>
            </a:lvl4pPr>
            <a:lvl5pPr marL="2096491" indent="-232943">
              <a:defRPr>
                <a:solidFill>
                  <a:schemeClr val="tx1"/>
                </a:solidFill>
                <a:latin typeface="Rockwell" panose="02060603020205020403" pitchFamily="18"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39447C3C-C2C8-41B8-8BA3-63D0C1D680B9}" type="slidenum">
              <a:rPr lang="en-US" altLang="en-US" smtClean="0">
                <a:latin typeface="Calibri" panose="020F0502020204030204" pitchFamily="34" charset="0"/>
              </a:rPr>
              <a:pPr/>
              <a:t>83</a:t>
            </a:fld>
            <a:endParaRPr lang="en-US" altLang="en-US">
              <a:latin typeface="Calibri" panose="020F0502020204030204" pitchFamily="34" charset="0"/>
            </a:endParaRPr>
          </a:p>
        </p:txBody>
      </p:sp>
    </p:spTree>
    <p:extLst>
      <p:ext uri="{BB962C8B-B14F-4D97-AF65-F5344CB8AC3E}">
        <p14:creationId xmlns:p14="http://schemas.microsoft.com/office/powerpoint/2010/main" val="42490332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167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167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36074EC-2EDA-BF44-8456-60E9601C2049}" type="slidenum">
              <a:rPr lang="en-US" sz="1200"/>
              <a:pPr eaLnBrk="1" fontAlgn="base" hangingPunct="1">
                <a:spcBef>
                  <a:spcPct val="0"/>
                </a:spcBef>
                <a:spcAft>
                  <a:spcPct val="0"/>
                </a:spcAft>
              </a:pPr>
              <a:t>84</a:t>
            </a:fld>
            <a:endParaRPr lang="en-US" sz="1200"/>
          </a:p>
        </p:txBody>
      </p:sp>
    </p:spTree>
    <p:extLst>
      <p:ext uri="{BB962C8B-B14F-4D97-AF65-F5344CB8AC3E}">
        <p14:creationId xmlns:p14="http://schemas.microsoft.com/office/powerpoint/2010/main" val="33868210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986A0CD-AB06-A449-B293-440995FB6042}" type="slidenum">
              <a:rPr lang="en-US" smtClean="0"/>
              <a:t>85</a:t>
            </a:fld>
            <a:endParaRPr lang="en-US"/>
          </a:p>
        </p:txBody>
      </p:sp>
    </p:spTree>
    <p:extLst>
      <p:ext uri="{BB962C8B-B14F-4D97-AF65-F5344CB8AC3E}">
        <p14:creationId xmlns:p14="http://schemas.microsoft.com/office/powerpoint/2010/main" val="33645324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My </a:t>
            </a:r>
            <a:r>
              <a:rPr lang="en-US" b="1" baseline="0" dirty="0"/>
              <a:t>ideas: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 wonder what they would ask about, for ex, "humans need animal friends" or "animals are very important friends to humans" or "friendship between people and animals"? Maybe even more provocative: "To survive, people need animal friends." This is where Dan and I sometimes go back and forth; adults/teens can sometimes benefit from a more open-ended, vague phrase; sometimes kids need more "hooks," more of a complete thought to guide their thinking. </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Here's another thought. Say you kept the same Q-Focus and all the same questions--could you get kids, through prioritization, to your goal? (If you didn’t want to do the QFT all over again) What if the prioritization instructions were, "out of all our class questions, pick the 3 questions that you think would help us learn about friendships between pets and humans." Bingo—right back on track, no extra time, still honors their</a:t>
            </a:r>
            <a:r>
              <a:rPr lang="en-US" sz="1200" b="0" i="0" kern="1200" baseline="0" dirty="0">
                <a:solidFill>
                  <a:schemeClr val="tx1"/>
                </a:solidFill>
                <a:effectLst/>
                <a:latin typeface="+mn-lt"/>
                <a:ea typeface="+mn-ea"/>
                <a:cs typeface="+mn-cs"/>
              </a:rPr>
              <a:t> process.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86</a:t>
            </a:fld>
            <a:endParaRPr lang="en-US"/>
          </a:p>
        </p:txBody>
      </p:sp>
    </p:spTree>
    <p:extLst>
      <p:ext uri="{BB962C8B-B14F-4D97-AF65-F5344CB8AC3E}">
        <p14:creationId xmlns:p14="http://schemas.microsoft.com/office/powerpoint/2010/main" val="40465804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makes</a:t>
            </a:r>
            <a:r>
              <a:rPr lang="mr-IN" dirty="0"/>
              <a:t>…</a:t>
            </a:r>
            <a:r>
              <a:rPr lang="en-US" dirty="0"/>
              <a:t>more comfortable anyway.</a:t>
            </a:r>
          </a:p>
        </p:txBody>
      </p:sp>
      <p:sp>
        <p:nvSpPr>
          <p:cNvPr id="4" name="Slide Number Placeholder 3"/>
          <p:cNvSpPr>
            <a:spLocks noGrp="1"/>
          </p:cNvSpPr>
          <p:nvPr>
            <p:ph type="sldNum" sz="quarter" idx="10"/>
          </p:nvPr>
        </p:nvSpPr>
        <p:spPr/>
        <p:txBody>
          <a:bodyPr/>
          <a:lstStyle/>
          <a:p>
            <a:fld id="{CFA7933F-06DD-8245-89C7-274AA999494E}" type="slidenum">
              <a:rPr lang="en-US" smtClean="0"/>
              <a:t>87</a:t>
            </a:fld>
            <a:endParaRPr lang="en-US"/>
          </a:p>
        </p:txBody>
      </p:sp>
    </p:spTree>
    <p:extLst>
      <p:ext uri="{BB962C8B-B14F-4D97-AF65-F5344CB8AC3E}">
        <p14:creationId xmlns:p14="http://schemas.microsoft.com/office/powerpoint/2010/main" val="14454718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7933F-06DD-8245-89C7-274AA999494E}" type="slidenum">
              <a:rPr lang="en-US" smtClean="0"/>
              <a:t>89</a:t>
            </a:fld>
            <a:endParaRPr lang="en-US"/>
          </a:p>
        </p:txBody>
      </p:sp>
    </p:spTree>
    <p:extLst>
      <p:ext uri="{BB962C8B-B14F-4D97-AF65-F5344CB8AC3E}">
        <p14:creationId xmlns:p14="http://schemas.microsoft.com/office/powerpoint/2010/main" val="6811442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7933F-06DD-8245-89C7-274AA999494E}" type="slidenum">
              <a:rPr lang="en-US" smtClean="0"/>
              <a:t>90</a:t>
            </a:fld>
            <a:endParaRPr lang="en-US"/>
          </a:p>
        </p:txBody>
      </p:sp>
    </p:spTree>
    <p:extLst>
      <p:ext uri="{BB962C8B-B14F-4D97-AF65-F5344CB8AC3E}">
        <p14:creationId xmlns:p14="http://schemas.microsoft.com/office/powerpoint/2010/main" val="2108573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6866"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B862597-221C-F74B-A931-14AE412BFD55}"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5329422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will</a:t>
            </a:r>
            <a:r>
              <a:rPr lang="en-US" baseline="0" dirty="0" smtClean="0"/>
              <a:t> be visiting SFUSD in the fall!</a:t>
            </a:r>
            <a:endParaRPr lang="en-US" dirty="0"/>
          </a:p>
        </p:txBody>
      </p:sp>
      <p:sp>
        <p:nvSpPr>
          <p:cNvPr id="4" name="Slide Number Placeholder 3"/>
          <p:cNvSpPr>
            <a:spLocks noGrp="1"/>
          </p:cNvSpPr>
          <p:nvPr>
            <p:ph type="sldNum" sz="quarter" idx="10"/>
          </p:nvPr>
        </p:nvSpPr>
        <p:spPr/>
        <p:txBody>
          <a:bodyPr/>
          <a:lstStyle/>
          <a:p>
            <a:fld id="{CFA7933F-06DD-8245-89C7-274AA999494E}" type="slidenum">
              <a:rPr lang="en-US" smtClean="0"/>
              <a:t>91</a:t>
            </a:fld>
            <a:endParaRPr lang="en-US"/>
          </a:p>
        </p:txBody>
      </p:sp>
    </p:spTree>
    <p:extLst>
      <p:ext uri="{BB962C8B-B14F-4D97-AF65-F5344CB8AC3E}">
        <p14:creationId xmlns:p14="http://schemas.microsoft.com/office/powerpoint/2010/main" val="733458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2931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99</a:t>
            </a:fld>
            <a:endParaRPr lang="en-US"/>
          </a:p>
        </p:txBody>
      </p:sp>
    </p:spTree>
    <p:extLst>
      <p:ext uri="{BB962C8B-B14F-4D97-AF65-F5344CB8AC3E}">
        <p14:creationId xmlns:p14="http://schemas.microsoft.com/office/powerpoint/2010/main" val="28217184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482b4c04f9_0_1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g482b4c04f9_0_1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 Mini Search</a:t>
            </a:r>
            <a:r>
              <a:rPr lang="en-US" baseline="0" dirty="0" smtClean="0"/>
              <a:t> Challenge: </a:t>
            </a:r>
            <a:r>
              <a:rPr lang="en-US" dirty="0" smtClean="0"/>
              <a:t>to identify 3 reliable sources that could answer their groups’ priority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 As grade-level teams, they crowd-sourced their sources, did further field research, and created a variety of individual projects</a:t>
            </a:r>
          </a:p>
          <a:p>
            <a:pPr marL="0" indent="0">
              <a:buFont typeface="Arial" panose="020B0604020202020204" pitchFamily="34" charset="0"/>
              <a:buNone/>
            </a:pPr>
            <a:r>
              <a:rPr lang="en-US" dirty="0" smtClean="0">
                <a:solidFill>
                  <a:schemeClr val="dk1"/>
                </a:solidFill>
                <a:ea typeface="Rockwell"/>
                <a:cs typeface="Rockwell"/>
                <a:sym typeface="Rockwell"/>
              </a:rPr>
              <a:t>3. They shared with the community at ENTOMOPH-A-CON!</a:t>
            </a:r>
            <a:r>
              <a:rPr lang="en-US" baseline="0" dirty="0" smtClean="0">
                <a:solidFill>
                  <a:schemeClr val="dk1"/>
                </a:solidFill>
                <a:ea typeface="Rockwell"/>
                <a:cs typeface="Rockwell"/>
                <a:sym typeface="Rockwell"/>
              </a:rPr>
              <a:t> </a:t>
            </a:r>
            <a:r>
              <a:rPr lang="en-US" dirty="0" smtClean="0">
                <a:solidFill>
                  <a:schemeClr val="dk1"/>
                </a:solidFill>
                <a:ea typeface="Rockwell"/>
                <a:cs typeface="Rockwell"/>
                <a:sym typeface="Rockwell"/>
              </a:rPr>
              <a:t>with the goal of bringing the idea of eating insects into the mainstream </a:t>
            </a:r>
            <a:endParaRPr lang="en-US" dirty="0" smtClean="0"/>
          </a:p>
          <a:p>
            <a:pPr marL="0" marR="0" lvl="0" indent="0" algn="l" rtl="0">
              <a:spcBef>
                <a:spcPts val="0"/>
              </a:spcBef>
              <a:spcAft>
                <a:spcPts val="0"/>
              </a:spcAft>
              <a:buNone/>
            </a:pPr>
            <a:endParaRPr dirty="0"/>
          </a:p>
        </p:txBody>
      </p:sp>
      <p:sp>
        <p:nvSpPr>
          <p:cNvPr id="1165" name="Google Shape;1165;g482b4c04f9_0_1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0163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6866"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B862597-221C-F74B-A931-14AE412BFD55}"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474584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UC Davis</a:t>
            </a:r>
            <a:r>
              <a:rPr lang="en-US" baseline="0" dirty="0"/>
              <a:t> Research Linking Curiosity to Memory (UC Davis) 2014</a:t>
            </a:r>
          </a:p>
          <a:p>
            <a:endParaRPr lang="en-US" baseline="0" dirty="0"/>
          </a:p>
          <a:p>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3"/>
              </a:rPr>
              <a:t>Fullerton Longitudinal Study (FLS)</a:t>
            </a:r>
            <a:r>
              <a:rPr lang="en-US" sz="1200" b="0" i="0" kern="1200" dirty="0">
                <a:solidFill>
                  <a:schemeClr val="tx1"/>
                </a:solidFill>
                <a:effectLst/>
                <a:latin typeface="+mn-lt"/>
                <a:ea typeface="+mn-ea"/>
                <a:cs typeface="+mn-cs"/>
              </a:rPr>
              <a:t>, a 30-plus year study of the development of giftedness across various points in time conducted by Adele and Allen Gottfried of California State University ”This finding has strong implications for the development of STEM considering that curiosity is a </a:t>
            </a:r>
            <a:r>
              <a:rPr lang="en-US" sz="1200" b="0" i="0" u="none" strike="noStrike" kern="1200" dirty="0">
                <a:solidFill>
                  <a:schemeClr val="tx1"/>
                </a:solidFill>
                <a:effectLst/>
                <a:latin typeface="+mn-lt"/>
                <a:ea typeface="+mn-ea"/>
                <a:cs typeface="+mn-cs"/>
                <a:hlinkClick r:id="rId4"/>
              </a:rPr>
              <a:t>fundamental predictor of the aspiration to become a scientist.</a:t>
            </a:r>
            <a:r>
              <a:rPr lang="en-US" sz="1200" b="0" i="0" u="none" strike="noStrike"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 von </a:t>
            </a:r>
            <a:r>
              <a:rPr lang="en-US" sz="1200" b="0" i="0" kern="1200" dirty="0" err="1">
                <a:solidFill>
                  <a:schemeClr val="tx1"/>
                </a:solidFill>
                <a:effectLst/>
                <a:latin typeface="+mn-lt"/>
                <a:ea typeface="+mn-ea"/>
                <a:cs typeface="+mn-cs"/>
              </a:rPr>
              <a:t>Stumm</a:t>
            </a:r>
            <a:r>
              <a:rPr lang="en-US" sz="1200" b="0" i="0" kern="1200" dirty="0">
                <a:solidFill>
                  <a:schemeClr val="tx1"/>
                </a:solidFill>
                <a:effectLst/>
                <a:latin typeface="+mn-lt"/>
                <a:ea typeface="+mn-ea"/>
                <a:cs typeface="+mn-cs"/>
              </a:rPr>
              <a:t>, B. Hell, T. Chamorro-</a:t>
            </a:r>
            <a:r>
              <a:rPr lang="en-US" sz="1200" b="0" i="0" kern="1200" dirty="0" err="1">
                <a:solidFill>
                  <a:schemeClr val="tx1"/>
                </a:solidFill>
                <a:effectLst/>
                <a:latin typeface="+mn-lt"/>
                <a:ea typeface="+mn-ea"/>
                <a:cs typeface="+mn-cs"/>
              </a:rPr>
              <a:t>Premuzic</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The Hungry Mind: Intellectual Curiosity Is the Third Pillar of Academic Performance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Perspectives on Psychological Science</a:t>
            </a:r>
            <a:r>
              <a:rPr lang="en-US" sz="1200" b="0" i="0" kern="1200" dirty="0">
                <a:solidFill>
                  <a:schemeClr val="tx1"/>
                </a:solidFill>
                <a:effectLst/>
                <a:latin typeface="+mn-lt"/>
                <a:ea typeface="+mn-ea"/>
                <a:cs typeface="+mn-cs"/>
              </a:rPr>
              <a:t>, 2011 meta-analysis shows They found that curiosity did, indeed, influence academic performance. In fact, it had quite a large effect, about the same as conscientiousness. When put together, conscientiousness and curiosity had as big an effect on performance as intelligence.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563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1860BA-B361-EF49-AD99-649FC8448E0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8828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6209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cs typeface="+mn-cs"/>
            </a:endParaRPr>
          </a:p>
        </p:txBody>
      </p:sp>
      <p:sp>
        <p:nvSpPr>
          <p:cNvPr id="2" name="Title 1"/>
          <p:cNvSpPr>
            <a:spLocks noGrp="1"/>
          </p:cNvSpPr>
          <p:nvPr>
            <p:ph type="ctrTitle"/>
          </p:nvPr>
        </p:nvSpPr>
        <p:spPr>
          <a:xfrm>
            <a:off x="768628" y="609599"/>
            <a:ext cx="8627165" cy="1577010"/>
          </a:xfrm>
        </p:spPr>
        <p:txBody>
          <a:bodyPr anchor="b">
            <a:normAutofit/>
          </a:bodyPr>
          <a:lstStyle>
            <a:lvl1pPr algn="l">
              <a:defRPr sz="5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27" y="6017665"/>
            <a:ext cx="2875723" cy="515234"/>
          </a:xfrm>
          <a:prstGeom prst="rect">
            <a:avLst/>
          </a:prstGeom>
        </p:spPr>
      </p:pic>
      <p:sp>
        <p:nvSpPr>
          <p:cNvPr id="8" name="Subtitle 2"/>
          <p:cNvSpPr txBox="1">
            <a:spLocks/>
          </p:cNvSpPr>
          <p:nvPr userDrawn="1"/>
        </p:nvSpPr>
        <p:spPr>
          <a:xfrm>
            <a:off x="8534402"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en-US" sz="1600" b="0" i="0" u="none" strike="noStrike" kern="1200" cap="none" spc="0" normalizeH="0" baseline="0" noProof="0" dirty="0" err="1" smtClean="0">
                <a:ln>
                  <a:noFill/>
                </a:ln>
                <a:solidFill>
                  <a:srgbClr val="59C4C7"/>
                </a:solidFill>
                <a:effectLst/>
                <a:uLnTx/>
                <a:uFillTx/>
                <a:latin typeface="Rockwell"/>
                <a:cs typeface="+mn-cs"/>
              </a:rPr>
              <a:t>rightquestion.org</a:t>
            </a:r>
            <a:endParaRPr kumimoji="0" lang="en-US" sz="1600" b="0" i="0" u="none" strike="noStrike" kern="1200" cap="none" spc="0" normalizeH="0" baseline="0" noProof="0" dirty="0" smtClean="0">
              <a:ln>
                <a:noFill/>
              </a:ln>
              <a:solidFill>
                <a:srgbClr val="59C4C7"/>
              </a:solidFill>
              <a:effectLst/>
              <a:uLnTx/>
              <a:uFillTx/>
              <a:latin typeface="Rockwell"/>
              <a:cs typeface="+mn-cs"/>
            </a:endParaRPr>
          </a:p>
        </p:txBody>
      </p:sp>
      <p:cxnSp>
        <p:nvCxnSpPr>
          <p:cNvPr id="12" name="Straight Connector 11"/>
          <p:cNvCxnSpPr/>
          <p:nvPr userDrawn="1"/>
        </p:nvCxnSpPr>
        <p:spPr>
          <a:xfrm>
            <a:off x="768627"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2630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2"/>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2" y="1227818"/>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0349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2"/>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1" y="1662320"/>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288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a:xfrm>
            <a:off x="838725" y="183293"/>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2"/>
            <a:ext cx="4808096" cy="2649303"/>
          </a:xfrm>
        </p:spPr>
        <p:txBody>
          <a:bodyPr/>
          <a:lstStyle/>
          <a:p>
            <a:endParaRPr lang="en-US"/>
          </a:p>
        </p:txBody>
      </p:sp>
      <p:sp>
        <p:nvSpPr>
          <p:cNvPr id="5" name="Picture Placeholder 3"/>
          <p:cNvSpPr>
            <a:spLocks noGrp="1"/>
          </p:cNvSpPr>
          <p:nvPr>
            <p:ph type="pic" sz="quarter" idx="11"/>
          </p:nvPr>
        </p:nvSpPr>
        <p:spPr>
          <a:xfrm>
            <a:off x="6385301" y="1828802"/>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cxnSp>
        <p:nvCxnSpPr>
          <p:cNvPr id="11" name="Straight Connector 10"/>
          <p:cNvCxnSpPr/>
          <p:nvPr userDrawn="1"/>
        </p:nvCxnSpPr>
        <p:spPr>
          <a:xfrm>
            <a:off x="838726" y="118890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57861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Quote Credit</a:t>
            </a:r>
          </a:p>
        </p:txBody>
      </p:sp>
      <p:cxnSp>
        <p:nvCxnSpPr>
          <p:cNvPr id="5" name="Straight Connector 7"/>
          <p:cNvCxnSpPr/>
          <p:nvPr userDrawn="1"/>
        </p:nvCxnSpPr>
        <p:spPr>
          <a:xfrm>
            <a:off x="598776" y="606548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14210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58"/>
            <a:ext cx="10515600" cy="838438"/>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359960"/>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cxnSp>
        <p:nvCxnSpPr>
          <p:cNvPr id="10" name="Straight Connector 9"/>
          <p:cNvCxnSpPr/>
          <p:nvPr userDrawn="1"/>
        </p:nvCxnSpPr>
        <p:spPr>
          <a:xfrm>
            <a:off x="810478" y="4249858"/>
            <a:ext cx="10625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7"/>
          <p:cNvCxnSpPr/>
          <p:nvPr userDrawn="1"/>
        </p:nvCxnSpPr>
        <p:spPr>
          <a:xfrm>
            <a:off x="506100" y="617518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75503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a:xfrm>
            <a:off x="893039" y="40872"/>
            <a:ext cx="10515600" cy="1325563"/>
          </a:xfrm>
        </p:spPr>
        <p:txBody>
          <a:bodyPr/>
          <a:lstStyle>
            <a:lvl1pPr>
              <a:defRPr b="1">
                <a:solidFill>
                  <a:schemeClr val="tx2"/>
                </a:solidFill>
              </a:defRPr>
            </a:lvl1pPr>
          </a:lstStyle>
          <a:p>
            <a:r>
              <a:rPr lang="en-US" dirty="0" smtClean="0"/>
              <a:t>Click to edit Master title style</a:t>
            </a:r>
            <a:endParaRPr lang="en-US" dirty="0"/>
          </a:p>
        </p:txBody>
      </p:sp>
      <p:cxnSp>
        <p:nvCxnSpPr>
          <p:cNvPr id="7" name="Straight Connector 6"/>
          <p:cNvCxnSpPr/>
          <p:nvPr userDrawn="1"/>
        </p:nvCxnSpPr>
        <p:spPr>
          <a:xfrm>
            <a:off x="838201" y="1174484"/>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0838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2" name="Straight Connector 7"/>
          <p:cNvCxnSpPr/>
          <p:nvPr userDrawn="1"/>
        </p:nvCxnSpPr>
        <p:spPr>
          <a:xfrm>
            <a:off x="481387" y="607166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96204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3"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3"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ckwell"/>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ckwell"/>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84564-75FE-D847-AF71-AE7C252681ED}" type="slidenum">
              <a:rPr kumimoji="0" lang="en-US" sz="1800" b="0" i="0" u="none" strike="noStrike" kern="1200" cap="none" spc="0" normalizeH="0" baseline="0" noProof="0" smtClean="0">
                <a:ln>
                  <a:noFill/>
                </a:ln>
                <a:solidFill>
                  <a:srgbClr val="000000"/>
                </a:solidFill>
                <a:effectLst/>
                <a:uLnTx/>
                <a:uFillTx/>
                <a:latin typeface="Rockwel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Rockwell"/>
              <a:cs typeface="+mn-cs"/>
            </a:endParaRPr>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436285" y="4632792"/>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13073903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Rockwell"/>
              <a:buNone/>
              <a:tabLst/>
              <a:defRPr/>
            </a:pPr>
            <a:endParaRPr kumimoji="0" sz="180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Rockwell"/>
              <a:buNone/>
              <a:tabLst/>
              <a:defRPr/>
            </a:pPr>
            <a:endParaRPr kumimoji="0" sz="180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9FC3E3"/>
              </a:buClr>
              <a:buSzPts val="3600"/>
              <a:buFont typeface="Rockwell"/>
              <a:buNone/>
              <a:tabLst/>
              <a:defRPr/>
            </a:pPr>
            <a:r>
              <a:rPr kumimoji="0" lang="en" sz="3600" b="1" i="0" u="none" strike="noStrike" kern="1200" cap="none" spc="0" normalizeH="0" baseline="0" noProof="0">
                <a:ln>
                  <a:noFill/>
                </a:ln>
                <a:solidFill>
                  <a:srgbClr val="9FC3E3"/>
                </a:solidFill>
                <a:effectLst/>
                <a:uLnTx/>
                <a:uFillTx/>
                <a:latin typeface="Rockwell"/>
                <a:ea typeface="Rockwell"/>
                <a:cs typeface="Rockwell"/>
                <a:sym typeface="Rockwell"/>
              </a:rPr>
              <a:t>+</a:t>
            </a:r>
            <a:endParaRPr kumimoji="0" sz="1800" b="0" i="0" u="none" strike="noStrike" kern="1200" cap="none" spc="0" normalizeH="0" baseline="0" noProof="0">
              <a:ln>
                <a:noFill/>
              </a:ln>
              <a:solidFill>
                <a:srgbClr val="000000"/>
              </a:solidFill>
              <a:effectLst/>
              <a:uLnTx/>
              <a:uFillTx/>
              <a:latin typeface="Rockwell"/>
              <a:cs typeface="+mn-cs"/>
            </a:endParaRPr>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marL="0" marR="0" lvl="0" indent="0" algn="r" defTabSz="9144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Rockwell"/>
              <a:sym typeface="Rockwell"/>
            </a:endParaRPr>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100" b="0" i="0" u="none" strike="noStrike" kern="1200" cap="none" spc="0" normalizeH="0" baseline="0" noProof="0">
              <a:ln>
                <a:noFill/>
              </a:ln>
              <a:solidFill>
                <a:srgbClr val="595959"/>
              </a:solidFill>
              <a:effectLst/>
              <a:uLnTx/>
              <a:uFillTx/>
              <a:latin typeface="Rockwell"/>
              <a:sym typeface="Rockwell"/>
            </a:endParaRPr>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Rockwell"/>
                <a:ea typeface="Rockwell"/>
                <a:cs typeface="Rockwell"/>
                <a:sym typeface="Rockwell"/>
              </a:defRPr>
            </a:lvl1pPr>
            <a:lvl2pPr marL="0" marR="0" lvl="1" indent="0" algn="r" rtl="0">
              <a:spcBef>
                <a:spcPts val="0"/>
              </a:spcBef>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None/>
              <a:defRPr sz="1400" b="0" i="0" u="none" strike="noStrike" cap="none">
                <a:solidFill>
                  <a:schemeClr val="lt1"/>
                </a:solidFill>
                <a:latin typeface="Rockwell"/>
                <a:ea typeface="Rockwell"/>
                <a:cs typeface="Rockwell"/>
                <a:sym typeface="Rockwe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0" i="0" u="none" strike="noStrike" kern="1200" cap="none" spc="0" normalizeH="0" baseline="0" noProof="0" smtClean="0">
                <a:ln>
                  <a:noFill/>
                </a:ln>
                <a:solidFill>
                  <a:srgbClr val="FFFFFF"/>
                </a:solidFill>
                <a:effectLst/>
                <a:uLnTx/>
                <a:uFillTx/>
                <a:latin typeface="Rockwell"/>
                <a:sym typeface="Rockwel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400" b="0" i="0" u="none" strike="noStrike" kern="1200" cap="none" spc="0" normalizeH="0" baseline="0" noProof="0">
              <a:ln>
                <a:noFill/>
              </a:ln>
              <a:solidFill>
                <a:srgbClr val="FFFFFF"/>
              </a:solidFill>
              <a:effectLst/>
              <a:uLnTx/>
              <a:uFillTx/>
              <a:latin typeface="Rockwell"/>
              <a:sym typeface="Rockwell"/>
            </a:endParaRPr>
          </a:p>
        </p:txBody>
      </p:sp>
    </p:spTree>
    <p:extLst>
      <p:ext uri="{BB962C8B-B14F-4D97-AF65-F5344CB8AC3E}">
        <p14:creationId xmlns:p14="http://schemas.microsoft.com/office/powerpoint/2010/main" val="369412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1" name="Rectangle 10"/>
          <p:cNvSpPr/>
          <p:nvPr/>
        </p:nvSpPr>
        <p:spPr>
          <a:xfrm>
            <a:off x="10947401"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cs typeface="+mn-cs"/>
            </a:endParaRPr>
          </a:p>
        </p:txBody>
      </p:sp>
      <p:sp>
        <p:nvSpPr>
          <p:cNvPr id="10" name="TextBox 9"/>
          <p:cNvSpPr txBox="1"/>
          <p:nvPr/>
        </p:nvSpPr>
        <p:spPr>
          <a:xfrm>
            <a:off x="297581" y="228600"/>
            <a:ext cx="347879"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86"/>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9718A7-2B15-C347-B708-4E85D52F4AA4}" type="datetimeFigureOut">
              <a:rPr kumimoji="0" lang="en-US" sz="1800" b="0" i="0" u="none" strike="noStrike" kern="1200" cap="none" spc="0" normalizeH="0" baseline="0" noProof="0" smtClean="0">
                <a:ln>
                  <a:noFill/>
                </a:ln>
                <a:solidFill>
                  <a:prstClr val="black">
                    <a:lumMod val="65000"/>
                    <a:lumOff val="35000"/>
                  </a:prstClr>
                </a:solidFill>
                <a:effectLst/>
                <a:uLnTx/>
                <a:uFillTx/>
                <a:latin typeface="Rockwell"/>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8/15/2019</a:t>
            </a:fld>
            <a:endParaRPr kumimoji="0" lang="en-US" sz="1800" b="0" i="0" u="none" strike="noStrike" kern="1200" cap="none" spc="0" normalizeH="0" baseline="0" noProof="0">
              <a:ln>
                <a:noFill/>
              </a:ln>
              <a:solidFill>
                <a:prstClr val="black">
                  <a:lumMod val="65000"/>
                  <a:lumOff val="35000"/>
                </a:prstClr>
              </a:solidFill>
              <a:effectLst/>
              <a:uLnTx/>
              <a:uFillTx/>
              <a:latin typeface="Rockwell"/>
              <a:cs typeface="+mn-cs"/>
            </a:endParaRPr>
          </a:p>
        </p:txBody>
      </p:sp>
      <p:sp>
        <p:nvSpPr>
          <p:cNvPr id="6" name="Footer Placeholder 5"/>
          <p:cNvSpPr>
            <a:spLocks noGrp="1"/>
          </p:cNvSpPr>
          <p:nvPr>
            <p:ph type="ftr" sz="quarter" idx="11"/>
          </p:nvPr>
        </p:nvSpPr>
        <p:spPr>
          <a:xfrm>
            <a:off x="268941" y="6423586"/>
            <a:ext cx="8163859"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Rockwell"/>
              <a:cs typeface="+mn-cs"/>
            </a:endParaRPr>
          </a:p>
        </p:txBody>
      </p:sp>
      <p:sp>
        <p:nvSpPr>
          <p:cNvPr id="7" name="Slide Number Placeholder 6"/>
          <p:cNvSpPr>
            <a:spLocks noGrp="1"/>
          </p:cNvSpPr>
          <p:nvPr>
            <p:ph type="sldNum" sz="quarter" idx="12"/>
          </p:nvPr>
        </p:nvSpPr>
        <p:spPr>
          <a:xfrm>
            <a:off x="11074400" y="242235"/>
            <a:ext cx="738717"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84564-75FE-D847-AF71-AE7C252681ED}" type="slidenum">
              <a:rPr kumimoji="0" lang="en-US" sz="1800" b="0" i="0" u="none" strike="noStrike" kern="1200" cap="none" spc="0" normalizeH="0" baseline="0" noProof="0" smtClean="0">
                <a:ln>
                  <a:noFill/>
                </a:ln>
                <a:solidFill>
                  <a:prstClr val="white"/>
                </a:solidFill>
                <a:effectLst/>
                <a:uLnTx/>
                <a:uFillTx/>
                <a:latin typeface="Rockwel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white"/>
              </a:solidFill>
              <a:effectLst/>
              <a:uLnTx/>
              <a:uFillTx/>
              <a:latin typeface="Rockwell"/>
              <a:cs typeface="+mn-cs"/>
            </a:endParaRPr>
          </a:p>
        </p:txBody>
      </p:sp>
    </p:spTree>
    <p:extLst>
      <p:ext uri="{BB962C8B-B14F-4D97-AF65-F5344CB8AC3E}">
        <p14:creationId xmlns:p14="http://schemas.microsoft.com/office/powerpoint/2010/main" val="2408091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27" y="6017665"/>
            <a:ext cx="2875723" cy="515234"/>
          </a:xfrm>
          <a:prstGeom prst="rect">
            <a:avLst/>
          </a:prstGeom>
        </p:spPr>
      </p:pic>
      <p:sp>
        <p:nvSpPr>
          <p:cNvPr id="7" name="Subtitle 2"/>
          <p:cNvSpPr txBox="1">
            <a:spLocks/>
          </p:cNvSpPr>
          <p:nvPr userDrawn="1"/>
        </p:nvSpPr>
        <p:spPr>
          <a:xfrm>
            <a:off x="8534402"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en-US" sz="1600" b="0" i="0" u="none" strike="noStrike" kern="1200" cap="none" spc="0" normalizeH="0" baseline="0" noProof="0" dirty="0" err="1" smtClean="0">
                <a:ln>
                  <a:noFill/>
                </a:ln>
                <a:solidFill>
                  <a:srgbClr val="59C4C7"/>
                </a:solidFill>
                <a:effectLst/>
                <a:uLnTx/>
                <a:uFillTx/>
                <a:latin typeface="Rockwell"/>
                <a:cs typeface="+mn-cs"/>
              </a:rPr>
              <a:t>rightquestion.org</a:t>
            </a:r>
            <a:endParaRPr kumimoji="0" lang="en-US" sz="1600" b="0" i="0" u="none" strike="noStrike" kern="1200" cap="none" spc="0" normalizeH="0" baseline="0" noProof="0" dirty="0" smtClean="0">
              <a:ln>
                <a:noFill/>
              </a:ln>
              <a:solidFill>
                <a:srgbClr val="59C4C7"/>
              </a:solidFill>
              <a:effectLst/>
              <a:uLnTx/>
              <a:uFillTx/>
              <a:latin typeface="Rockwell"/>
              <a:cs typeface="+mn-cs"/>
            </a:endParaRPr>
          </a:p>
        </p:txBody>
      </p:sp>
      <p:cxnSp>
        <p:nvCxnSpPr>
          <p:cNvPr id="8" name="Straight Connector 7"/>
          <p:cNvCxnSpPr/>
          <p:nvPr userDrawn="1"/>
        </p:nvCxnSpPr>
        <p:spPr>
          <a:xfrm>
            <a:off x="768627"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02813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9060329" y="6423586"/>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9718A7-2B15-C347-B708-4E85D52F4AA4}" type="datetimeFigureOut">
              <a:rPr kumimoji="0" lang="en-US" sz="1800" b="0" i="0" u="none" strike="noStrike" kern="1200" cap="none" spc="0" normalizeH="0" baseline="0" noProof="0" smtClean="0">
                <a:ln>
                  <a:noFill/>
                </a:ln>
                <a:solidFill>
                  <a:srgbClr val="000000"/>
                </a:solidFill>
                <a:effectLst/>
                <a:uLnTx/>
                <a:uFillTx/>
                <a:latin typeface="Rockwell"/>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8/15/2019</a:t>
            </a:fld>
            <a:endParaRPr kumimoji="0" lang="en-US" sz="1800" b="0" i="0" u="none" strike="noStrike" kern="1200" cap="none" spc="0" normalizeH="0" baseline="0" noProof="0">
              <a:ln>
                <a:noFill/>
              </a:ln>
              <a:solidFill>
                <a:srgbClr val="000000"/>
              </a:solidFill>
              <a:effectLst/>
              <a:uLnTx/>
              <a:uFillTx/>
              <a:latin typeface="Rockwell"/>
              <a:cs typeface="+mn-cs"/>
            </a:endParaRPr>
          </a:p>
        </p:txBody>
      </p:sp>
      <p:sp>
        <p:nvSpPr>
          <p:cNvPr id="8" name="Footer Placeholder 7"/>
          <p:cNvSpPr>
            <a:spLocks noGrp="1"/>
          </p:cNvSpPr>
          <p:nvPr>
            <p:ph type="ftr" sz="quarter" idx="11"/>
          </p:nvPr>
        </p:nvSpPr>
        <p:spPr>
          <a:xfrm>
            <a:off x="268941" y="6423586"/>
            <a:ext cx="8163859"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ckwell"/>
              <a:cs typeface="+mn-cs"/>
            </a:endParaRPr>
          </a:p>
        </p:txBody>
      </p:sp>
      <p:sp>
        <p:nvSpPr>
          <p:cNvPr id="9" name="Slide Number Placeholder 8"/>
          <p:cNvSpPr>
            <a:spLocks noGrp="1"/>
          </p:cNvSpPr>
          <p:nvPr>
            <p:ph type="sldNum" sz="quarter" idx="12"/>
          </p:nvPr>
        </p:nvSpPr>
        <p:spPr>
          <a:xfrm>
            <a:off x="11074400" y="242235"/>
            <a:ext cx="738717"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84564-75FE-D847-AF71-AE7C252681ED}" type="slidenum">
              <a:rPr kumimoji="0" lang="en-US" sz="1800" b="0" i="0" u="none" strike="noStrike" kern="1200" cap="none" spc="0" normalizeH="0" baseline="0" noProof="0" smtClean="0">
                <a:ln>
                  <a:noFill/>
                </a:ln>
                <a:solidFill>
                  <a:srgbClr val="000000"/>
                </a:solidFill>
                <a:effectLst/>
                <a:uLnTx/>
                <a:uFillTx/>
                <a:latin typeface="Rockwel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Rockwell"/>
              <a:cs typeface="+mn-cs"/>
            </a:endParaRPr>
          </a:p>
        </p:txBody>
      </p:sp>
      <p:sp>
        <p:nvSpPr>
          <p:cNvPr id="3" name="Text Placeholder 2"/>
          <p:cNvSpPr>
            <a:spLocks noGrp="1"/>
          </p:cNvSpPr>
          <p:nvPr>
            <p:ph type="body" idx="1"/>
          </p:nvPr>
        </p:nvSpPr>
        <p:spPr>
          <a:xfrm>
            <a:off x="663388" y="2070848"/>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5866504" y="2070848"/>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3127061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11" name="Rectangle 10"/>
          <p:cNvSpPr/>
          <p:nvPr/>
        </p:nvSpPr>
        <p:spPr>
          <a:xfrm>
            <a:off x="10947401"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9060329" y="6423585"/>
            <a:ext cx="2844800" cy="3651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C3013-4435-2D4C-9E29-650CD3D95957}" type="datetimeFigureOut">
              <a:rPr kumimoji="0" lang="en-US" sz="1100" b="0" i="0" u="none" strike="noStrike" kern="1200" cap="none" spc="0" normalizeH="0" baseline="0" noProof="0" smtClean="0">
                <a:ln>
                  <a:noFill/>
                </a:ln>
                <a:solidFill>
                  <a:prstClr val="black">
                    <a:lumMod val="65000"/>
                    <a:lumOff val="35000"/>
                  </a:prstClr>
                </a:solidFill>
                <a:effectLst/>
                <a:uLnTx/>
                <a:uFillTx/>
                <a:latin typeface="Rockwell"/>
                <a:cs typeface="+mn-cs"/>
              </a:rPr>
              <a:pPr marL="0" marR="0" lvl="0" indent="0" algn="r" defTabSz="457200" rtl="0" eaLnBrk="1" fontAlgn="auto" latinLnBrk="0" hangingPunct="1">
                <a:lnSpc>
                  <a:spcPct val="100000"/>
                </a:lnSpc>
                <a:spcBef>
                  <a:spcPts val="0"/>
                </a:spcBef>
                <a:spcAft>
                  <a:spcPts val="0"/>
                </a:spcAft>
                <a:buClrTx/>
                <a:buSzTx/>
                <a:buFontTx/>
                <a:buNone/>
                <a:tabLst/>
                <a:defRPr/>
              </a:pPr>
              <a:t>8/15/2019</a:t>
            </a:fld>
            <a:endParaRPr kumimoji="0" lang="en-US" sz="1100" b="0" i="0" u="none" strike="noStrike" kern="1200" cap="none" spc="0" normalizeH="0" baseline="0" noProof="0">
              <a:ln>
                <a:noFill/>
              </a:ln>
              <a:solidFill>
                <a:prstClr val="black">
                  <a:lumMod val="65000"/>
                  <a:lumOff val="35000"/>
                </a:prstClr>
              </a:solidFill>
              <a:effectLst/>
              <a:uLnTx/>
              <a:uFillTx/>
              <a:latin typeface="Rockwell"/>
              <a:cs typeface="+mn-cs"/>
            </a:endParaRPr>
          </a:p>
        </p:txBody>
      </p:sp>
      <p:sp>
        <p:nvSpPr>
          <p:cNvPr id="6" name="Footer Placeholder 5"/>
          <p:cNvSpPr>
            <a:spLocks noGrp="1"/>
          </p:cNvSpPr>
          <p:nvPr>
            <p:ph type="ftr" sz="quarter" idx="11"/>
          </p:nvPr>
        </p:nvSpPr>
        <p:spPr>
          <a:xfrm>
            <a:off x="268941" y="6423585"/>
            <a:ext cx="8164000" cy="3651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lumMod val="65000"/>
                  <a:lumOff val="35000"/>
                </a:prstClr>
              </a:solidFill>
              <a:effectLst/>
              <a:uLnTx/>
              <a:uFillTx/>
              <a:latin typeface="Rockwell"/>
              <a:cs typeface="+mn-cs"/>
            </a:endParaRPr>
          </a:p>
        </p:txBody>
      </p:sp>
      <p:sp>
        <p:nvSpPr>
          <p:cNvPr id="7" name="Slide Number Placeholder 6"/>
          <p:cNvSpPr>
            <a:spLocks noGrp="1"/>
          </p:cNvSpPr>
          <p:nvPr>
            <p:ph type="sldNum" sz="quarter" idx="12"/>
          </p:nvPr>
        </p:nvSpPr>
        <p:spPr>
          <a:xfrm>
            <a:off x="11074400" y="242234"/>
            <a:ext cx="738800" cy="3651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6C9EB7-DE12-DA45-9FA8-81EA5D4669B0}" type="slidenum">
              <a:rPr kumimoji="0" lang="en-US" sz="1400" b="0" i="0" u="none" strike="noStrike" kern="1200" cap="none" spc="0" normalizeH="0" baseline="0" noProof="0" smtClean="0">
                <a:ln>
                  <a:noFill/>
                </a:ln>
                <a:solidFill>
                  <a:prstClr val="white"/>
                </a:solidFill>
                <a:effectLst/>
                <a:uLnTx/>
                <a:uFillTx/>
                <a:latin typeface="Rockwell"/>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Rockwell"/>
              <a:cs typeface="+mn-cs"/>
            </a:endParaRPr>
          </a:p>
        </p:txBody>
      </p:sp>
    </p:spTree>
    <p:extLst>
      <p:ext uri="{BB962C8B-B14F-4D97-AF65-F5344CB8AC3E}">
        <p14:creationId xmlns:p14="http://schemas.microsoft.com/office/powerpoint/2010/main" val="1142283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624668"/>
            <a:ext cx="5384800" cy="933450"/>
          </a:xfrm>
        </p:spPr>
        <p:txBody>
          <a:bodyPr>
            <a:normAutofit/>
          </a:bodyPr>
          <a:lstStyle>
            <a:lvl1pPr>
              <a:defRPr sz="2100"/>
            </a:lvl1pPr>
          </a:lstStyle>
          <a:p>
            <a:r>
              <a:rPr lang="en-US"/>
              <a:t>Click to edit Master title style</a:t>
            </a:r>
            <a:endParaRPr/>
          </a:p>
        </p:txBody>
      </p:sp>
      <p:sp>
        <p:nvSpPr>
          <p:cNvPr id="3" name="Subtitle 2"/>
          <p:cNvSpPr>
            <a:spLocks noGrp="1"/>
          </p:cNvSpPr>
          <p:nvPr>
            <p:ph type="subTitle" idx="1"/>
          </p:nvPr>
        </p:nvSpPr>
        <p:spPr>
          <a:xfrm>
            <a:off x="6400800" y="5562602"/>
            <a:ext cx="5384800" cy="748553"/>
          </a:xfrm>
        </p:spPr>
        <p:txBody>
          <a:bodyPr>
            <a:normAutofit/>
          </a:bodyPr>
          <a:lstStyle>
            <a:lvl1pPr marL="0" indent="0" algn="l">
              <a:spcBef>
                <a:spcPts val="225"/>
              </a:spcBef>
              <a:buNone/>
              <a:defRPr sz="105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400802" y="6425643"/>
            <a:ext cx="1643529" cy="365125"/>
          </a:xfrm>
        </p:spPr>
        <p:txBody>
          <a:bodyPr/>
          <a:lstStyle>
            <a:lvl1pPr algn="l">
              <a:defRPr/>
            </a:lvl1p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8414872" y="6425643"/>
            <a:ext cx="3490259" cy="365125"/>
          </a:xfrm>
        </p:spPr>
        <p:txBody>
          <a:bodyPr/>
          <a:lstStyle>
            <a:lvl1pPr algn="r">
              <a:defRPr/>
            </a:lvl1pPr>
          </a:lstStyle>
          <a:p>
            <a:pPr defTabSz="342900"/>
            <a:endParaRPr lang="en-US">
              <a:solidFill>
                <a:prstClr val="black">
                  <a:lumMod val="65000"/>
                  <a:lumOff val="35000"/>
                </a:prstClr>
              </a:solidFill>
            </a:endParaRPr>
          </a:p>
        </p:txBody>
      </p:sp>
      <p:sp>
        <p:nvSpPr>
          <p:cNvPr id="7" name="Rectangle 6"/>
          <p:cNvSpPr/>
          <p:nvPr/>
        </p:nvSpPr>
        <p:spPr>
          <a:xfrm>
            <a:off x="376768" y="228600"/>
            <a:ext cx="5647267"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0" name="Rectangle 9"/>
          <p:cNvSpPr/>
          <p:nvPr/>
        </p:nvSpPr>
        <p:spPr>
          <a:xfrm>
            <a:off x="6165851" y="237744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5" name="TextBox 14"/>
          <p:cNvSpPr txBox="1"/>
          <p:nvPr/>
        </p:nvSpPr>
        <p:spPr>
          <a:xfrm>
            <a:off x="566523" y="174813"/>
            <a:ext cx="551079" cy="62324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405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1" name="Rectangle 10"/>
          <p:cNvSpPr/>
          <p:nvPr/>
        </p:nvSpPr>
        <p:spPr>
          <a:xfrm>
            <a:off x="6165851" y="228600"/>
            <a:ext cx="27432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9069917" y="237744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3023180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10947402"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342900"/>
            <a:fld id="{15E84564-75FE-D847-AF71-AE7C252681ED}" type="slidenum">
              <a:rPr lang="en-US" smtClean="0">
                <a:solidFill>
                  <a:prstClr val="white"/>
                </a:solidFill>
              </a:rPr>
              <a:pPr defTabSz="342900"/>
              <a:t>‹#›</a:t>
            </a:fld>
            <a:endParaRPr lang="en-US">
              <a:solidFill>
                <a:prstClr val="white"/>
              </a:solidFill>
            </a:endParaRPr>
          </a:p>
        </p:txBody>
      </p:sp>
      <p:sp>
        <p:nvSpPr>
          <p:cNvPr id="9" name="TextBox 8"/>
          <p:cNvSpPr txBox="1"/>
          <p:nvPr/>
        </p:nvSpPr>
        <p:spPr>
          <a:xfrm>
            <a:off x="297582" y="228600"/>
            <a:ext cx="347879" cy="41549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1468294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664634" y="134471"/>
            <a:ext cx="10075084"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342900"/>
            <a:fld id="{15E84564-75FE-D847-AF71-AE7C252681ED}" type="slidenum">
              <a:rPr lang="en-US" smtClean="0">
                <a:solidFill>
                  <a:prstClr val="white"/>
                </a:solidFill>
              </a:rPr>
              <a:pPr defTabSz="342900"/>
              <a:t>‹#›</a:t>
            </a:fld>
            <a:endParaRPr lang="en-US">
              <a:solidFill>
                <a:prstClr val="white"/>
              </a:solidFill>
            </a:endParaRPr>
          </a:p>
        </p:txBody>
      </p:sp>
      <p:sp>
        <p:nvSpPr>
          <p:cNvPr id="9" name="TextBox 8"/>
          <p:cNvSpPr txBox="1"/>
          <p:nvPr/>
        </p:nvSpPr>
        <p:spPr>
          <a:xfrm>
            <a:off x="297582" y="228600"/>
            <a:ext cx="347879" cy="41549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Text Placeholder 3"/>
          <p:cNvSpPr>
            <a:spLocks noGrp="1"/>
          </p:cNvSpPr>
          <p:nvPr>
            <p:ph type="body" sz="half" idx="2"/>
          </p:nvPr>
        </p:nvSpPr>
        <p:spPr>
          <a:xfrm>
            <a:off x="664692" y="1129553"/>
            <a:ext cx="10078613" cy="774700"/>
          </a:xfrm>
        </p:spPr>
        <p:txBody>
          <a:bodyPr vert="horz" lIns="91440" tIns="45720" rIns="91440" bIns="45720" rtlCol="0" anchor="t" anchorCtr="0">
            <a:noAutofit/>
          </a:bodyPr>
          <a:lstStyle>
            <a:lvl1pPr marL="0" indent="0">
              <a:buNone/>
              <a:defRPr kumimoji="0" sz="1800" b="0" i="0" u="none" strike="noStrike" kern="1200" cap="none" spc="0" normalizeH="0" baseline="0">
                <a:ln>
                  <a:noFill/>
                </a:ln>
                <a:solidFill>
                  <a:schemeClr val="accent3"/>
                </a:solidFill>
                <a:effectLst/>
                <a:uLnTx/>
                <a:uFillTx/>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836650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624668"/>
            <a:ext cx="5384800" cy="933450"/>
          </a:xfrm>
        </p:spPr>
        <p:txBody>
          <a:bodyPr>
            <a:normAutofit/>
          </a:bodyPr>
          <a:lstStyle>
            <a:lvl1pPr>
              <a:defRPr sz="2100"/>
            </a:lvl1pPr>
          </a:lstStyle>
          <a:p>
            <a:r>
              <a:rPr lang="en-US"/>
              <a:t>Click to edit Master title style</a:t>
            </a:r>
            <a:endParaRPr/>
          </a:p>
        </p:txBody>
      </p:sp>
      <p:sp>
        <p:nvSpPr>
          <p:cNvPr id="3" name="Subtitle 2"/>
          <p:cNvSpPr>
            <a:spLocks noGrp="1"/>
          </p:cNvSpPr>
          <p:nvPr>
            <p:ph type="subTitle" idx="1"/>
          </p:nvPr>
        </p:nvSpPr>
        <p:spPr>
          <a:xfrm>
            <a:off x="6400800" y="5562602"/>
            <a:ext cx="5384800" cy="748553"/>
          </a:xfrm>
        </p:spPr>
        <p:txBody>
          <a:bodyPr>
            <a:normAutofit/>
          </a:bodyPr>
          <a:lstStyle>
            <a:lvl1pPr marL="0" indent="0" algn="l">
              <a:spcBef>
                <a:spcPts val="225"/>
              </a:spcBef>
              <a:buNone/>
              <a:defRPr sz="105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400802" y="6425643"/>
            <a:ext cx="1643529" cy="365125"/>
          </a:xfrm>
        </p:spPr>
        <p:txBody>
          <a:bodyPr/>
          <a:lstStyle>
            <a:lvl1pPr algn="l">
              <a:defRPr/>
            </a:lvl1p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8414872" y="6425643"/>
            <a:ext cx="3490259" cy="365125"/>
          </a:xfrm>
        </p:spPr>
        <p:txBody>
          <a:bodyPr/>
          <a:lstStyle>
            <a:lvl1pPr algn="r">
              <a:defRPr/>
            </a:lvl1pPr>
          </a:lstStyle>
          <a:p>
            <a:pPr defTabSz="342900"/>
            <a:endParaRPr lang="en-US">
              <a:solidFill>
                <a:prstClr val="black">
                  <a:lumMod val="65000"/>
                  <a:lumOff val="35000"/>
                </a:prstClr>
              </a:solidFill>
            </a:endParaRPr>
          </a:p>
        </p:txBody>
      </p:sp>
      <p:sp>
        <p:nvSpPr>
          <p:cNvPr id="7" name="Rectangle 6"/>
          <p:cNvSpPr/>
          <p:nvPr/>
        </p:nvSpPr>
        <p:spPr>
          <a:xfrm>
            <a:off x="376768" y="228600"/>
            <a:ext cx="5647267"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0" name="Rectangle 9"/>
          <p:cNvSpPr/>
          <p:nvPr/>
        </p:nvSpPr>
        <p:spPr>
          <a:xfrm>
            <a:off x="6165851" y="237744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3" name="Picture Placeholder 12"/>
          <p:cNvSpPr>
            <a:spLocks noGrp="1"/>
          </p:cNvSpPr>
          <p:nvPr>
            <p:ph type="pic" sz="quarter" idx="12"/>
          </p:nvPr>
        </p:nvSpPr>
        <p:spPr>
          <a:xfrm>
            <a:off x="6165851" y="228600"/>
            <a:ext cx="27432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3"/>
          </p:nvPr>
        </p:nvSpPr>
        <p:spPr>
          <a:xfrm>
            <a:off x="9069917" y="2377440"/>
            <a:ext cx="2743200" cy="2039112"/>
          </a:xfrm>
        </p:spPr>
        <p:txBody>
          <a:bodyPr/>
          <a:lstStyle>
            <a:lvl1pPr>
              <a:buNone/>
              <a:defRPr/>
            </a:lvl1pPr>
          </a:lstStyle>
          <a:p>
            <a:r>
              <a:rPr lang="en-US"/>
              <a:t>Click icon to add picture</a:t>
            </a:r>
            <a:endParaRPr/>
          </a:p>
        </p:txBody>
      </p:sp>
      <p:sp>
        <p:nvSpPr>
          <p:cNvPr id="16" name="Text Placeholder 3"/>
          <p:cNvSpPr>
            <a:spLocks noGrp="1"/>
          </p:cNvSpPr>
          <p:nvPr>
            <p:ph type="body" sz="half" idx="2"/>
          </p:nvPr>
        </p:nvSpPr>
        <p:spPr>
          <a:xfrm>
            <a:off x="1143000" y="1779497"/>
            <a:ext cx="4114800" cy="2040905"/>
          </a:xfrm>
        </p:spPr>
        <p:txBody>
          <a:bodyPr lIns="45720" tIns="45720" rIns="45720" anchor="t">
            <a:noAutofit/>
          </a:bodyPr>
          <a:lstStyle>
            <a:lvl1pPr marL="0" indent="0" algn="ctr">
              <a:spcBef>
                <a:spcPts val="450"/>
              </a:spcBef>
              <a:buNone/>
              <a:defRPr sz="3450">
                <a:solidFill>
                  <a:schemeClr val="bg1"/>
                </a:solidFill>
              </a:defRPr>
            </a:lvl1pPr>
            <a:lvl2pPr>
              <a:defRPr sz="900"/>
            </a:lvl2pPr>
            <a:lvl3pPr>
              <a:defRPr sz="750"/>
            </a:lvl3pPr>
            <a:lvl4pPr>
              <a:defRPr sz="675"/>
            </a:lvl4pPr>
            <a:lvl5pPr>
              <a:defRPr sz="675"/>
            </a:lvl5pPr>
          </a:lstStyle>
          <a:p>
            <a:pPr lvl="0" eaLnBrk="1" latinLnBrk="0" hangingPunct="1"/>
            <a:r>
              <a:rPr kumimoji="0" lang="en-US"/>
              <a:t>Edit Master text styles</a:t>
            </a:r>
          </a:p>
        </p:txBody>
      </p:sp>
      <p:sp>
        <p:nvSpPr>
          <p:cNvPr id="15" name="TextBox 14"/>
          <p:cNvSpPr txBox="1"/>
          <p:nvPr/>
        </p:nvSpPr>
        <p:spPr>
          <a:xfrm>
            <a:off x="566523" y="174813"/>
            <a:ext cx="551079" cy="62324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405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810218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878544" y="228600"/>
            <a:ext cx="1093457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3048000" y="3124203"/>
            <a:ext cx="7518400" cy="1362075"/>
          </a:xfrm>
        </p:spPr>
        <p:txBody>
          <a:bodyPr anchor="b" anchorCtr="0">
            <a:normAutofit/>
          </a:bodyPr>
          <a:lstStyle>
            <a:lvl1pPr algn="l">
              <a:defRPr sz="24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3048000" y="4495803"/>
            <a:ext cx="7518400" cy="1500187"/>
          </a:xfrm>
        </p:spPr>
        <p:txBody>
          <a:bodyPr anchor="t" anchorCtr="0">
            <a:normAutofit/>
          </a:bodyPr>
          <a:lstStyle>
            <a:lvl1pPr marL="0" indent="0">
              <a:spcBef>
                <a:spcPts val="225"/>
              </a:spcBef>
              <a:buNone/>
              <a:defRPr sz="1050" cap="none" baseline="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8541" y="6248777"/>
            <a:ext cx="1966259" cy="365125"/>
          </a:xfrm>
        </p:spPr>
        <p:txBody>
          <a:bodyPr/>
          <a:lstStyle>
            <a:lvl1pPr algn="l">
              <a:defRPr>
                <a:solidFill>
                  <a:schemeClr val="bg1"/>
                </a:solidFill>
              </a:defRPr>
            </a:lvl1pPr>
          </a:lstStyle>
          <a:p>
            <a:pPr defTabSz="342900"/>
            <a:fld id="{8E9718A7-2B15-C347-B708-4E85D52F4AA4}" type="datetimeFigureOut">
              <a:rPr lang="en-US" smtClean="0">
                <a:solidFill>
                  <a:prstClr val="white"/>
                </a:solidFill>
              </a:rPr>
              <a:pPr defTabSz="342900"/>
              <a:t>8/15/2019</a:t>
            </a:fld>
            <a:endParaRPr lang="en-US">
              <a:solidFill>
                <a:prstClr val="white"/>
              </a:solidFill>
            </a:endParaRPr>
          </a:p>
        </p:txBody>
      </p:sp>
      <p:sp>
        <p:nvSpPr>
          <p:cNvPr id="5" name="Footer Placeholder 4"/>
          <p:cNvSpPr>
            <a:spLocks noGrp="1"/>
          </p:cNvSpPr>
          <p:nvPr>
            <p:ph type="ftr" sz="quarter" idx="11"/>
          </p:nvPr>
        </p:nvSpPr>
        <p:spPr>
          <a:xfrm>
            <a:off x="3048000" y="6248777"/>
            <a:ext cx="7518400" cy="365125"/>
          </a:xfrm>
        </p:spPr>
        <p:txBody>
          <a:bodyPr/>
          <a:lstStyle>
            <a:lvl1pPr>
              <a:defRPr>
                <a:solidFill>
                  <a:schemeClr val="bg1"/>
                </a:solidFill>
              </a:defRPr>
            </a:lvl1pPr>
          </a:lstStyle>
          <a:p>
            <a:pPr defTabSz="342900"/>
            <a:endParaRPr lang="en-US">
              <a:solidFill>
                <a:prstClr val="white"/>
              </a:solidFill>
            </a:endParaRPr>
          </a:p>
        </p:txBody>
      </p:sp>
      <p:sp>
        <p:nvSpPr>
          <p:cNvPr id="6" name="Slide Number Placeholder 5"/>
          <p:cNvSpPr>
            <a:spLocks noGrp="1"/>
          </p:cNvSpPr>
          <p:nvPr>
            <p:ph type="sldNum" sz="quarter" idx="12"/>
          </p:nvPr>
        </p:nvSpPr>
        <p:spPr>
          <a:xfrm>
            <a:off x="11074400" y="6248777"/>
            <a:ext cx="738717" cy="365125"/>
          </a:xfrm>
        </p:spPr>
        <p:txBody>
          <a:bodyPr/>
          <a:lstStyle/>
          <a:p>
            <a:pPr defTabSz="342900"/>
            <a:fld id="{15E84564-75FE-D847-AF71-AE7C252681ED}" type="slidenum">
              <a:rPr lang="en-US" smtClean="0">
                <a:solidFill>
                  <a:prstClr val="white"/>
                </a:solidFill>
              </a:rPr>
              <a:pPr defTabSz="342900"/>
              <a:t>‹#›</a:t>
            </a:fld>
            <a:endParaRPr lang="en-US">
              <a:solidFill>
                <a:prstClr val="white"/>
              </a:solidFill>
            </a:endParaRPr>
          </a:p>
        </p:txBody>
      </p:sp>
      <p:sp>
        <p:nvSpPr>
          <p:cNvPr id="8" name="TextBox 7"/>
          <p:cNvSpPr txBox="1"/>
          <p:nvPr/>
        </p:nvSpPr>
        <p:spPr>
          <a:xfrm>
            <a:off x="2671485" y="3110757"/>
            <a:ext cx="347879" cy="461665"/>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30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9" name="Rectangle 8"/>
          <p:cNvSpPr/>
          <p:nvPr/>
        </p:nvSpPr>
        <p:spPr>
          <a:xfrm>
            <a:off x="381002" y="228600"/>
            <a:ext cx="283633"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2473729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10947402"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2" y="228600"/>
            <a:ext cx="347879" cy="41549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3429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342900"/>
            <a:fld id="{15E84564-75FE-D847-AF71-AE7C252681ED}" type="slidenum">
              <a:rPr lang="en-US" smtClean="0">
                <a:solidFill>
                  <a:prstClr val="white"/>
                </a:solidFill>
              </a:rPr>
              <a:pPr defTabSz="342900"/>
              <a:t>‹#›</a:t>
            </a:fld>
            <a:endParaRPr lang="en-US">
              <a:solidFill>
                <a:prstClr val="white"/>
              </a:solidFill>
            </a:endParaRPr>
          </a:p>
        </p:txBody>
      </p:sp>
    </p:spTree>
    <p:extLst>
      <p:ext uri="{BB962C8B-B14F-4D97-AF65-F5344CB8AC3E}">
        <p14:creationId xmlns:p14="http://schemas.microsoft.com/office/powerpoint/2010/main" val="3857145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97582" y="228600"/>
            <a:ext cx="347879" cy="41549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68"/>
            <a:ext cx="4876800" cy="3678797"/>
          </a:xfrm>
        </p:spPr>
        <p:txBody>
          <a:bodyPr>
            <a:normAutofit/>
          </a:bodyPr>
          <a:lstStyle>
            <a:lvl1pPr>
              <a:defRPr sz="135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68"/>
            <a:ext cx="4876800" cy="3678797"/>
          </a:xfrm>
        </p:spPr>
        <p:txBody>
          <a:bodyPr>
            <a:normAutofit/>
          </a:bodyPr>
          <a:lstStyle>
            <a:lvl1pPr>
              <a:defRPr sz="135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pPr defTabSz="342900"/>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pPr defTabSz="342900"/>
            <a:fld id="{15E84564-75FE-D847-AF71-AE7C252681ED}" type="slidenum">
              <a:rPr lang="en-US" smtClean="0">
                <a:solidFill>
                  <a:prstClr val="white"/>
                </a:solidFill>
              </a:rPr>
              <a:pPr defTabSz="342900"/>
              <a:t>‹#›</a:t>
            </a:fld>
            <a:endParaRPr lang="en-US">
              <a:solidFill>
                <a:prstClr val="white"/>
              </a:solidFill>
            </a:endParaRPr>
          </a:p>
        </p:txBody>
      </p:sp>
      <p:sp>
        <p:nvSpPr>
          <p:cNvPr id="3" name="Text Placeholder 2"/>
          <p:cNvSpPr>
            <a:spLocks noGrp="1"/>
          </p:cNvSpPr>
          <p:nvPr>
            <p:ph type="body" idx="1"/>
          </p:nvPr>
        </p:nvSpPr>
        <p:spPr>
          <a:xfrm>
            <a:off x="663388" y="2070850"/>
            <a:ext cx="4876800" cy="322729"/>
          </a:xfrm>
          <a:prstGeom prst="rect">
            <a:avLst/>
          </a:prstGeom>
          <a:solidFill>
            <a:schemeClr val="accent3"/>
          </a:solidFill>
        </p:spPr>
        <p:txBody>
          <a:bodyPr tIns="0" bIns="0" anchor="ctr" anchorCtr="0">
            <a:noAutofit/>
          </a:bodyPr>
          <a:lstStyle>
            <a:lvl1pPr marL="0" indent="0" algn="ctr">
              <a:spcBef>
                <a:spcPts val="0"/>
              </a:spcBef>
              <a:buNone/>
              <a:defRPr sz="135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5866504" y="2070850"/>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35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Tree>
    <p:extLst>
      <p:ext uri="{BB962C8B-B14F-4D97-AF65-F5344CB8AC3E}">
        <p14:creationId xmlns:p14="http://schemas.microsoft.com/office/powerpoint/2010/main" val="2391246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97582" y="228600"/>
            <a:ext cx="347879" cy="41549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2" y="1985963"/>
            <a:ext cx="10092209" cy="196596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342900"/>
            <a:endParaRPr lang="en-US">
              <a:solidFill>
                <a:prstClr val="black">
                  <a:lumMod val="65000"/>
                  <a:lumOff val="35000"/>
                </a:prstClr>
              </a:solidFill>
            </a:endParaRPr>
          </a:p>
        </p:txBody>
      </p:sp>
      <p:sp>
        <p:nvSpPr>
          <p:cNvPr id="13" name="Content Placeholder 2"/>
          <p:cNvSpPr>
            <a:spLocks noGrp="1"/>
          </p:cNvSpPr>
          <p:nvPr>
            <p:ph sz="half" idx="14"/>
          </p:nvPr>
        </p:nvSpPr>
        <p:spPr>
          <a:xfrm>
            <a:off x="664692" y="4164965"/>
            <a:ext cx="10092209" cy="196596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5" name="Slide Number Placeholder 6"/>
          <p:cNvSpPr>
            <a:spLocks noGrp="1"/>
          </p:cNvSpPr>
          <p:nvPr>
            <p:ph type="sldNum" sz="quarter" idx="12"/>
          </p:nvPr>
        </p:nvSpPr>
        <p:spPr>
          <a:xfrm>
            <a:off x="11074400" y="242237"/>
            <a:ext cx="738717" cy="365125"/>
          </a:xfrm>
        </p:spPr>
        <p:txBody>
          <a:bodyPr/>
          <a:lstStyle/>
          <a:p>
            <a:pPr defTabSz="342900"/>
            <a:fld id="{15E84564-75FE-D847-AF71-AE7C252681ED}" type="slidenum">
              <a:rPr lang="en-US" smtClean="0">
                <a:solidFill>
                  <a:prstClr val="white"/>
                </a:solidFill>
              </a:rPr>
              <a:pPr defTabSz="342900"/>
              <a:t>‹#›</a:t>
            </a:fld>
            <a:endParaRPr lang="en-US">
              <a:solidFill>
                <a:prstClr val="white"/>
              </a:solidFill>
            </a:endParaRPr>
          </a:p>
        </p:txBody>
      </p:sp>
    </p:spTree>
    <p:extLst>
      <p:ext uri="{BB962C8B-B14F-4D97-AF65-F5344CB8AC3E}">
        <p14:creationId xmlns:p14="http://schemas.microsoft.com/office/powerpoint/2010/main" val="1121688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ckwell"/>
              <a:cs typeface="+mn-cs"/>
            </a:endParaRPr>
          </a:p>
        </p:txBody>
      </p:sp>
      <p:sp>
        <p:nvSpPr>
          <p:cNvPr id="2" name="Title 1"/>
          <p:cNvSpPr>
            <a:spLocks noGrp="1"/>
          </p:cNvSpPr>
          <p:nvPr>
            <p:ph type="title"/>
          </p:nvPr>
        </p:nvSpPr>
        <p:spPr>
          <a:xfrm>
            <a:off x="768627" y="347331"/>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2"/>
            <a:ext cx="4808096" cy="2649303"/>
          </a:xfrm>
        </p:spPr>
        <p:txBody>
          <a:bodyPr/>
          <a:lstStyle/>
          <a:p>
            <a:endParaRPr lang="en-US"/>
          </a:p>
        </p:txBody>
      </p:sp>
      <p:sp>
        <p:nvSpPr>
          <p:cNvPr id="5" name="Picture Placeholder 3"/>
          <p:cNvSpPr>
            <a:spLocks noGrp="1"/>
          </p:cNvSpPr>
          <p:nvPr>
            <p:ph type="pic" sz="quarter" idx="11"/>
          </p:nvPr>
        </p:nvSpPr>
        <p:spPr>
          <a:xfrm>
            <a:off x="6385301" y="1828802"/>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spTree>
    <p:extLst>
      <p:ext uri="{BB962C8B-B14F-4D97-AF65-F5344CB8AC3E}">
        <p14:creationId xmlns:p14="http://schemas.microsoft.com/office/powerpoint/2010/main" val="282726212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2" y="228600"/>
            <a:ext cx="347879" cy="41549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5880100" y="1985963"/>
            <a:ext cx="4876800" cy="196596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3429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342900"/>
            <a:fld id="{15E84564-75FE-D847-AF71-AE7C252681ED}" type="slidenum">
              <a:rPr lang="en-US" smtClean="0">
                <a:solidFill>
                  <a:prstClr val="white"/>
                </a:solidFill>
              </a:rPr>
              <a:pPr defTabSz="342900"/>
              <a:t>‹#›</a:t>
            </a:fld>
            <a:endParaRPr lang="en-US">
              <a:solidFill>
                <a:prstClr val="white"/>
              </a:solidFill>
            </a:endParaRPr>
          </a:p>
        </p:txBody>
      </p:sp>
      <p:sp>
        <p:nvSpPr>
          <p:cNvPr id="11" name="Content Placeholder 2"/>
          <p:cNvSpPr>
            <a:spLocks noGrp="1"/>
          </p:cNvSpPr>
          <p:nvPr>
            <p:ph sz="half" idx="15"/>
          </p:nvPr>
        </p:nvSpPr>
        <p:spPr>
          <a:xfrm>
            <a:off x="664691" y="1985963"/>
            <a:ext cx="4876800" cy="414020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5880100" y="4169664"/>
            <a:ext cx="4876800" cy="196596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215791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2" y="228600"/>
            <a:ext cx="347879" cy="41549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3429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342900"/>
            <a:fld id="{15E84564-75FE-D847-AF71-AE7C252681ED}" type="slidenum">
              <a:rPr lang="en-US" smtClean="0">
                <a:solidFill>
                  <a:prstClr val="white"/>
                </a:solidFill>
              </a:rPr>
              <a:pPr defTabSz="342900"/>
              <a:t>‹#›</a:t>
            </a:fld>
            <a:endParaRPr lang="en-US">
              <a:solidFill>
                <a:prstClr val="white"/>
              </a:solidFill>
            </a:endParaRPr>
          </a:p>
        </p:txBody>
      </p:sp>
      <p:sp>
        <p:nvSpPr>
          <p:cNvPr id="12" name="Content Placeholder 2"/>
          <p:cNvSpPr>
            <a:spLocks noGrp="1"/>
          </p:cNvSpPr>
          <p:nvPr>
            <p:ph sz="half" idx="17"/>
          </p:nvPr>
        </p:nvSpPr>
        <p:spPr>
          <a:xfrm>
            <a:off x="670562" y="1985963"/>
            <a:ext cx="4876551" cy="196596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670562" y="4164965"/>
            <a:ext cx="4876551" cy="196596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5880100" y="1985963"/>
            <a:ext cx="4876800" cy="196596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5880100" y="4169664"/>
            <a:ext cx="4876800" cy="196596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4105118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8" name="TextBox 7"/>
          <p:cNvSpPr txBox="1"/>
          <p:nvPr/>
        </p:nvSpPr>
        <p:spPr>
          <a:xfrm>
            <a:off x="297582" y="228600"/>
            <a:ext cx="347879" cy="41549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pPr defTabSz="342900"/>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pPr defTabSz="342900"/>
            <a:fld id="{15E84564-75FE-D847-AF71-AE7C252681ED}" type="slidenum">
              <a:rPr lang="en-US" smtClean="0">
                <a:solidFill>
                  <a:prstClr val="white"/>
                </a:solidFill>
              </a:rPr>
              <a:pPr defTabSz="342900"/>
              <a:t>‹#›</a:t>
            </a:fld>
            <a:endParaRPr lang="en-US">
              <a:solidFill>
                <a:prstClr val="white"/>
              </a:solidFill>
            </a:endParaRPr>
          </a:p>
        </p:txBody>
      </p:sp>
    </p:spTree>
    <p:extLst>
      <p:ext uri="{BB962C8B-B14F-4D97-AF65-F5344CB8AC3E}">
        <p14:creationId xmlns:p14="http://schemas.microsoft.com/office/powerpoint/2010/main" val="3906868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2" name="Date Placeholder 1"/>
          <p:cNvSpPr>
            <a:spLocks noGrp="1"/>
          </p:cNvSpPr>
          <p:nvPr>
            <p:ph type="dt" sz="half" idx="10"/>
          </p:nvPr>
        </p:nvSpPr>
        <p:spPr/>
        <p:txBody>
          <a:body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pPr defTabSz="342900"/>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pPr defTabSz="342900"/>
            <a:fld id="{15E84564-75FE-D847-AF71-AE7C252681ED}" type="slidenum">
              <a:rPr lang="en-US" smtClean="0">
                <a:solidFill>
                  <a:prstClr val="white"/>
                </a:solidFill>
              </a:rPr>
              <a:pPr defTabSz="342900"/>
              <a:t>‹#›</a:t>
            </a:fld>
            <a:endParaRPr lang="en-US">
              <a:solidFill>
                <a:prstClr val="white"/>
              </a:solidFill>
            </a:endParaRPr>
          </a:p>
        </p:txBody>
      </p:sp>
    </p:spTree>
    <p:extLst>
      <p:ext uri="{BB962C8B-B14F-4D97-AF65-F5344CB8AC3E}">
        <p14:creationId xmlns:p14="http://schemas.microsoft.com/office/powerpoint/2010/main" val="679752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76769" y="228600"/>
            <a:ext cx="460163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507407" y="2571750"/>
            <a:ext cx="4340352" cy="1162050"/>
          </a:xfrm>
        </p:spPr>
        <p:txBody>
          <a:bodyPr anchor="b">
            <a:normAutofit/>
          </a:bodyPr>
          <a:lstStyle>
            <a:lvl1pPr algn="l">
              <a:defRPr sz="195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5558369" y="273053"/>
            <a:ext cx="6129865" cy="5853113"/>
          </a:xfrm>
        </p:spPr>
        <p:txBody>
          <a:bodyPr>
            <a:normAutofit/>
          </a:bodyPr>
          <a:lstStyle>
            <a:lvl1pPr>
              <a:defRPr sz="1350"/>
            </a:lvl1pPr>
            <a:lvl2pPr>
              <a:defRPr sz="1350"/>
            </a:lvl2pPr>
            <a:lvl3pPr>
              <a:defRPr sz="1350"/>
            </a:lvl3pPr>
            <a:lvl4pPr>
              <a:defRPr sz="1350"/>
            </a:lvl4pPr>
            <a:lvl5pPr>
              <a:defRPr sz="135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08124" y="3733803"/>
            <a:ext cx="4340352" cy="2392363"/>
          </a:xfrm>
        </p:spPr>
        <p:txBody>
          <a:bodyPr/>
          <a:lstStyle>
            <a:lvl1pPr marL="0" indent="0">
              <a:spcBef>
                <a:spcPts val="450"/>
              </a:spcBef>
              <a:buNone/>
              <a:defRPr sz="105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9855201" y="6423588"/>
            <a:ext cx="2049929" cy="365125"/>
          </a:xfrm>
        </p:spPr>
        <p:txBody>
          <a:body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5145742" y="6423588"/>
            <a:ext cx="4422588" cy="365125"/>
          </a:xfrm>
        </p:spPr>
        <p:txBody>
          <a:bodyPr/>
          <a:lstStyle/>
          <a:p>
            <a:pPr defTabSz="342900"/>
            <a:endParaRPr lang="en-US">
              <a:solidFill>
                <a:prstClr val="black">
                  <a:lumMod val="65000"/>
                  <a:lumOff val="35000"/>
                </a:prstClr>
              </a:solidFill>
            </a:endParaRPr>
          </a:p>
        </p:txBody>
      </p:sp>
      <p:sp>
        <p:nvSpPr>
          <p:cNvPr id="9" name="TextBox 8"/>
          <p:cNvSpPr txBox="1"/>
          <p:nvPr/>
        </p:nvSpPr>
        <p:spPr>
          <a:xfrm>
            <a:off x="566523" y="174813"/>
            <a:ext cx="551079" cy="62324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405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1465332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5559205" y="3124200"/>
            <a:ext cx="5197696" cy="871538"/>
          </a:xfrm>
        </p:spPr>
        <p:txBody>
          <a:bodyPr anchor="b">
            <a:normAutofit/>
          </a:bodyPr>
          <a:lstStyle>
            <a:lvl1pPr algn="l">
              <a:defRPr sz="1950" b="0"/>
            </a:lvl1pPr>
          </a:lstStyle>
          <a:p>
            <a:r>
              <a:rPr lang="en-US"/>
              <a:t>Click to edit Master title style</a:t>
            </a:r>
            <a:endParaRPr/>
          </a:p>
        </p:txBody>
      </p:sp>
      <p:sp>
        <p:nvSpPr>
          <p:cNvPr id="3" name="Picture Placeholder 2"/>
          <p:cNvSpPr>
            <a:spLocks noGrp="1"/>
          </p:cNvSpPr>
          <p:nvPr>
            <p:ph type="pic" idx="1"/>
          </p:nvPr>
        </p:nvSpPr>
        <p:spPr>
          <a:xfrm>
            <a:off x="370541" y="228600"/>
            <a:ext cx="4614211" cy="634523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5559205" y="3995737"/>
            <a:ext cx="5197696" cy="2147888"/>
          </a:xfrm>
        </p:spPr>
        <p:txBody>
          <a:bodyPr/>
          <a:lstStyle>
            <a:lvl1pPr marL="0" indent="0">
              <a:spcBef>
                <a:spcPts val="450"/>
              </a:spcBef>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9855201" y="6423588"/>
            <a:ext cx="2049929" cy="365125"/>
          </a:xfrm>
        </p:spPr>
        <p:txBody>
          <a:body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5588001" y="6423588"/>
            <a:ext cx="4006851" cy="365125"/>
          </a:xfrm>
        </p:spPr>
        <p:txBody>
          <a:bodyPr/>
          <a:lstStyle/>
          <a:p>
            <a:pPr defTabSz="3429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342900"/>
            <a:fld id="{15E84564-75FE-D847-AF71-AE7C252681ED}" type="slidenum">
              <a:rPr lang="en-US" smtClean="0">
                <a:solidFill>
                  <a:prstClr val="white"/>
                </a:solidFill>
              </a:rPr>
              <a:pPr defTabSz="342900"/>
              <a:t>‹#›</a:t>
            </a:fld>
            <a:endParaRPr lang="en-US">
              <a:solidFill>
                <a:prstClr val="white"/>
              </a:solidFill>
            </a:endParaRPr>
          </a:p>
        </p:txBody>
      </p:sp>
      <p:sp>
        <p:nvSpPr>
          <p:cNvPr id="10" name="TextBox 9"/>
          <p:cNvSpPr txBox="1"/>
          <p:nvPr/>
        </p:nvSpPr>
        <p:spPr>
          <a:xfrm>
            <a:off x="5320148" y="3370732"/>
            <a:ext cx="294091" cy="276999"/>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6267137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2" y="4424082"/>
            <a:ext cx="8254876" cy="833718"/>
          </a:xfrm>
        </p:spPr>
        <p:txBody>
          <a:bodyPr anchor="b">
            <a:normAutofit/>
          </a:bodyPr>
          <a:lstStyle>
            <a:lvl1pPr algn="l">
              <a:defRPr sz="1950" b="0"/>
            </a:lvl1pPr>
          </a:lstStyle>
          <a:p>
            <a:r>
              <a:rPr lang="en-US"/>
              <a:t>Click to edit Master title style</a:t>
            </a:r>
            <a:endParaRPr/>
          </a:p>
        </p:txBody>
      </p:sp>
      <p:sp>
        <p:nvSpPr>
          <p:cNvPr id="3" name="Picture Placeholder 2"/>
          <p:cNvSpPr>
            <a:spLocks noGrp="1"/>
          </p:cNvSpPr>
          <p:nvPr>
            <p:ph type="pic" idx="1"/>
          </p:nvPr>
        </p:nvSpPr>
        <p:spPr>
          <a:xfrm>
            <a:off x="370542" y="228600"/>
            <a:ext cx="8504519" cy="418795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675342" y="5257802"/>
            <a:ext cx="8254876" cy="885825"/>
          </a:xfrm>
        </p:spPr>
        <p:txBody>
          <a:bodyPr/>
          <a:lstStyle>
            <a:lvl1pPr marL="0" indent="0">
              <a:spcBef>
                <a:spcPts val="225"/>
              </a:spcBef>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3429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342900"/>
            <a:fld id="{15E84564-75FE-D847-AF71-AE7C252681ED}" type="slidenum">
              <a:rPr lang="en-US" smtClean="0">
                <a:solidFill>
                  <a:prstClr val="white"/>
                </a:solidFill>
              </a:rPr>
              <a:pPr defTabSz="342900"/>
              <a:t>‹#›</a:t>
            </a:fld>
            <a:endParaRPr lang="en-US">
              <a:solidFill>
                <a:prstClr val="white"/>
              </a:solidFill>
            </a:endParaRPr>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436284" y="4632794"/>
            <a:ext cx="294091" cy="276999"/>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1793140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376767" y="228600"/>
            <a:ext cx="851622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507407" y="2571750"/>
            <a:ext cx="8242148" cy="1162050"/>
          </a:xfrm>
        </p:spPr>
        <p:txBody>
          <a:bodyPr anchor="b">
            <a:normAutofit/>
          </a:bodyPr>
          <a:lstStyle>
            <a:lvl1pPr algn="l">
              <a:defRPr sz="195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08127" y="3733803"/>
            <a:ext cx="8239421" cy="2392363"/>
          </a:xfrm>
        </p:spPr>
        <p:txBody>
          <a:bodyPr/>
          <a:lstStyle>
            <a:lvl1pPr marL="0" indent="0">
              <a:spcBef>
                <a:spcPts val="450"/>
              </a:spcBef>
              <a:buNone/>
              <a:defRPr sz="105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6949683" y="6235610"/>
            <a:ext cx="1797864" cy="365125"/>
          </a:xfrm>
        </p:spPr>
        <p:txBody>
          <a:bodyPr/>
          <a:lstStyle>
            <a:lvl1pPr>
              <a:defRPr>
                <a:solidFill>
                  <a:schemeClr val="bg1"/>
                </a:solidFill>
              </a:defRPr>
            </a:lvl1pPr>
          </a:lstStyle>
          <a:p>
            <a:pPr defTabSz="342900"/>
            <a:fld id="{8E9718A7-2B15-C347-B708-4E85D52F4AA4}" type="datetimeFigureOut">
              <a:rPr lang="en-US" smtClean="0">
                <a:solidFill>
                  <a:prstClr val="white"/>
                </a:solidFill>
              </a:rPr>
              <a:pPr defTabSz="342900"/>
              <a:t>8/15/2019</a:t>
            </a:fld>
            <a:endParaRPr lang="en-US">
              <a:solidFill>
                <a:prstClr val="white"/>
              </a:solidFill>
            </a:endParaRPr>
          </a:p>
        </p:txBody>
      </p:sp>
      <p:sp>
        <p:nvSpPr>
          <p:cNvPr id="6" name="Footer Placeholder 5"/>
          <p:cNvSpPr>
            <a:spLocks noGrp="1"/>
          </p:cNvSpPr>
          <p:nvPr>
            <p:ph type="ftr" sz="quarter" idx="11"/>
          </p:nvPr>
        </p:nvSpPr>
        <p:spPr>
          <a:xfrm>
            <a:off x="508129" y="6235610"/>
            <a:ext cx="6197473" cy="365125"/>
          </a:xfrm>
        </p:spPr>
        <p:txBody>
          <a:bodyPr/>
          <a:lstStyle>
            <a:lvl1pPr>
              <a:defRPr>
                <a:solidFill>
                  <a:schemeClr val="bg1"/>
                </a:solidFill>
              </a:defRPr>
            </a:lvl1pPr>
          </a:lstStyle>
          <a:p>
            <a:pPr defTabSz="342900"/>
            <a:endParaRPr lang="en-US">
              <a:solidFill>
                <a:prstClr val="white"/>
              </a:solidFill>
            </a:endParaRPr>
          </a:p>
        </p:txBody>
      </p:sp>
      <p:sp>
        <p:nvSpPr>
          <p:cNvPr id="7" name="Slide Number Placeholder 6"/>
          <p:cNvSpPr>
            <a:spLocks noGrp="1"/>
          </p:cNvSpPr>
          <p:nvPr>
            <p:ph type="sldNum" sz="quarter" idx="12"/>
          </p:nvPr>
        </p:nvSpPr>
        <p:spPr/>
        <p:txBody>
          <a:bodyPr/>
          <a:lstStyle/>
          <a:p>
            <a:pPr defTabSz="342900"/>
            <a:fld id="{15E84564-75FE-D847-AF71-AE7C252681ED}" type="slidenum">
              <a:rPr lang="en-US" smtClean="0">
                <a:solidFill>
                  <a:prstClr val="white"/>
                </a:solidFill>
              </a:rPr>
              <a:pPr defTabSz="342900"/>
              <a:t>‹#›</a:t>
            </a:fld>
            <a:endParaRPr lang="en-US">
              <a:solidFill>
                <a:prstClr val="white"/>
              </a:solidFill>
            </a:endParaRPr>
          </a:p>
        </p:txBody>
      </p:sp>
      <p:sp>
        <p:nvSpPr>
          <p:cNvPr id="9" name="TextBox 8"/>
          <p:cNvSpPr txBox="1"/>
          <p:nvPr/>
        </p:nvSpPr>
        <p:spPr>
          <a:xfrm>
            <a:off x="566523" y="174813"/>
            <a:ext cx="551079" cy="62324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405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2" name="Picture Placeholder 12"/>
          <p:cNvSpPr>
            <a:spLocks noGrp="1"/>
          </p:cNvSpPr>
          <p:nvPr>
            <p:ph type="pic" sz="quarter" idx="13"/>
          </p:nvPr>
        </p:nvSpPr>
        <p:spPr>
          <a:xfrm>
            <a:off x="9069917" y="2374940"/>
            <a:ext cx="27432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9069917" y="4535424"/>
            <a:ext cx="2743200" cy="2039112"/>
          </a:xfrm>
        </p:spPr>
        <p:txBody>
          <a:bodyPr/>
          <a:lstStyle>
            <a:lvl1pPr>
              <a:buNone/>
              <a:defRPr/>
            </a:lvl1pPr>
          </a:lstStyle>
          <a:p>
            <a:r>
              <a:rPr lang="en-US"/>
              <a:t>Click icon to add picture</a:t>
            </a:r>
            <a:endParaRPr/>
          </a:p>
        </p:txBody>
      </p:sp>
    </p:spTree>
    <p:extLst>
      <p:ext uri="{BB962C8B-B14F-4D97-AF65-F5344CB8AC3E}">
        <p14:creationId xmlns:p14="http://schemas.microsoft.com/office/powerpoint/2010/main" val="3914243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376768" y="228600"/>
            <a:ext cx="56472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507407" y="2571750"/>
            <a:ext cx="5355511" cy="1162050"/>
          </a:xfrm>
        </p:spPr>
        <p:txBody>
          <a:bodyPr anchor="b">
            <a:normAutofit/>
          </a:bodyPr>
          <a:lstStyle>
            <a:lvl1pPr algn="l">
              <a:defRPr sz="195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08125" y="3733803"/>
            <a:ext cx="5353739" cy="2392363"/>
          </a:xfrm>
        </p:spPr>
        <p:txBody>
          <a:bodyPr/>
          <a:lstStyle>
            <a:lvl1pPr marL="0" indent="0">
              <a:spcBef>
                <a:spcPts val="450"/>
              </a:spcBef>
              <a:buNone/>
              <a:defRPr sz="105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4064000" y="6235610"/>
            <a:ext cx="1797864" cy="365125"/>
          </a:xfrm>
        </p:spPr>
        <p:txBody>
          <a:bodyPr/>
          <a:lstStyle>
            <a:lvl1pPr>
              <a:defRPr>
                <a:solidFill>
                  <a:schemeClr val="bg1"/>
                </a:solidFill>
              </a:defRPr>
            </a:lvl1pPr>
          </a:lstStyle>
          <a:p>
            <a:pPr defTabSz="342900"/>
            <a:fld id="{8E9718A7-2B15-C347-B708-4E85D52F4AA4}" type="datetimeFigureOut">
              <a:rPr lang="en-US" smtClean="0">
                <a:solidFill>
                  <a:prstClr val="white"/>
                </a:solidFill>
              </a:rPr>
              <a:pPr defTabSz="342900"/>
              <a:t>8/15/2019</a:t>
            </a:fld>
            <a:endParaRPr lang="en-US">
              <a:solidFill>
                <a:prstClr val="white"/>
              </a:solidFill>
            </a:endParaRPr>
          </a:p>
        </p:txBody>
      </p:sp>
      <p:sp>
        <p:nvSpPr>
          <p:cNvPr id="6" name="Footer Placeholder 5"/>
          <p:cNvSpPr>
            <a:spLocks noGrp="1"/>
          </p:cNvSpPr>
          <p:nvPr>
            <p:ph type="ftr" sz="quarter" idx="11"/>
          </p:nvPr>
        </p:nvSpPr>
        <p:spPr>
          <a:xfrm>
            <a:off x="508129" y="6235610"/>
            <a:ext cx="3454273" cy="365125"/>
          </a:xfrm>
        </p:spPr>
        <p:txBody>
          <a:bodyPr/>
          <a:lstStyle>
            <a:lvl1pPr>
              <a:defRPr>
                <a:solidFill>
                  <a:schemeClr val="bg1"/>
                </a:solidFill>
              </a:defRPr>
            </a:lvl1pPr>
          </a:lstStyle>
          <a:p>
            <a:pPr defTabSz="342900"/>
            <a:endParaRPr lang="en-US">
              <a:solidFill>
                <a:prstClr val="white"/>
              </a:solidFill>
            </a:endParaRPr>
          </a:p>
        </p:txBody>
      </p:sp>
      <p:sp>
        <p:nvSpPr>
          <p:cNvPr id="7" name="Slide Number Placeholder 6"/>
          <p:cNvSpPr>
            <a:spLocks noGrp="1"/>
          </p:cNvSpPr>
          <p:nvPr>
            <p:ph type="sldNum" sz="quarter" idx="12"/>
          </p:nvPr>
        </p:nvSpPr>
        <p:spPr/>
        <p:txBody>
          <a:bodyPr/>
          <a:lstStyle/>
          <a:p>
            <a:pPr defTabSz="342900"/>
            <a:fld id="{15E84564-75FE-D847-AF71-AE7C252681ED}" type="slidenum">
              <a:rPr lang="en-US" smtClean="0">
                <a:solidFill>
                  <a:prstClr val="white"/>
                </a:solidFill>
              </a:rPr>
              <a:pPr defTabSz="342900"/>
              <a:t>‹#›</a:t>
            </a:fld>
            <a:endParaRPr lang="en-US">
              <a:solidFill>
                <a:prstClr val="white"/>
              </a:solidFill>
            </a:endParaRPr>
          </a:p>
        </p:txBody>
      </p:sp>
      <p:sp>
        <p:nvSpPr>
          <p:cNvPr id="9" name="TextBox 8"/>
          <p:cNvSpPr txBox="1"/>
          <p:nvPr/>
        </p:nvSpPr>
        <p:spPr>
          <a:xfrm>
            <a:off x="566523" y="174813"/>
            <a:ext cx="551079" cy="62324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405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1" name="Rectangle 10"/>
          <p:cNvSpPr/>
          <p:nvPr/>
        </p:nvSpPr>
        <p:spPr>
          <a:xfrm>
            <a:off x="6165851" y="4534726"/>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12" name="Picture Placeholder 12"/>
          <p:cNvSpPr>
            <a:spLocks noGrp="1"/>
          </p:cNvSpPr>
          <p:nvPr>
            <p:ph type="pic" sz="quarter" idx="13"/>
          </p:nvPr>
        </p:nvSpPr>
        <p:spPr>
          <a:xfrm>
            <a:off x="6165851" y="228600"/>
            <a:ext cx="27432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6165851" y="2381663"/>
            <a:ext cx="27432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5"/>
          </p:nvPr>
        </p:nvSpPr>
        <p:spPr>
          <a:xfrm>
            <a:off x="9070848" y="2381662"/>
            <a:ext cx="2743200" cy="4187952"/>
          </a:xfrm>
        </p:spPr>
        <p:txBody>
          <a:bodyPr/>
          <a:lstStyle>
            <a:lvl1pPr>
              <a:buNone/>
              <a:defRPr/>
            </a:lvl1pPr>
          </a:lstStyle>
          <a:p>
            <a:r>
              <a:rPr lang="en-US"/>
              <a:t>Click icon to add picture</a:t>
            </a:r>
            <a:endParaRPr/>
          </a:p>
        </p:txBody>
      </p:sp>
    </p:spTree>
    <p:extLst>
      <p:ext uri="{BB962C8B-B14F-4D97-AF65-F5344CB8AC3E}">
        <p14:creationId xmlns:p14="http://schemas.microsoft.com/office/powerpoint/2010/main" val="4262891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6604000" y="3124200"/>
            <a:ext cx="4145280" cy="871538"/>
          </a:xfrm>
        </p:spPr>
        <p:txBody>
          <a:bodyPr anchor="b">
            <a:normAutofit/>
          </a:bodyPr>
          <a:lstStyle>
            <a:lvl1pPr algn="l">
              <a:defRPr sz="1950" b="0"/>
            </a:lvl1pPr>
          </a:lstStyle>
          <a:p>
            <a:r>
              <a:rPr lang="en-US"/>
              <a:t>Click to edit Master title style</a:t>
            </a:r>
            <a:endParaRPr/>
          </a:p>
        </p:txBody>
      </p:sp>
      <p:sp>
        <p:nvSpPr>
          <p:cNvPr id="3" name="Picture Placeholder 2"/>
          <p:cNvSpPr>
            <a:spLocks noGrp="1"/>
          </p:cNvSpPr>
          <p:nvPr>
            <p:ph type="pic" idx="1"/>
          </p:nvPr>
        </p:nvSpPr>
        <p:spPr>
          <a:xfrm>
            <a:off x="370542" y="2365248"/>
            <a:ext cx="5653492" cy="418795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6604000" y="3995737"/>
            <a:ext cx="4145280" cy="2147888"/>
          </a:xfrm>
        </p:spPr>
        <p:txBody>
          <a:bodyPr/>
          <a:lstStyle>
            <a:lvl1pPr marL="0" indent="0">
              <a:spcBef>
                <a:spcPts val="450"/>
              </a:spcBef>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9855201" y="6423588"/>
            <a:ext cx="2049929" cy="365125"/>
          </a:xfrm>
        </p:spPr>
        <p:txBody>
          <a:body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5588001" y="6423588"/>
            <a:ext cx="4006851" cy="365125"/>
          </a:xfrm>
        </p:spPr>
        <p:txBody>
          <a:bodyPr/>
          <a:lstStyle/>
          <a:p>
            <a:pPr defTabSz="3429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342900"/>
            <a:fld id="{15E84564-75FE-D847-AF71-AE7C252681ED}" type="slidenum">
              <a:rPr lang="en-US" smtClean="0">
                <a:solidFill>
                  <a:prstClr val="white"/>
                </a:solidFill>
              </a:rPr>
              <a:pPr defTabSz="342900"/>
              <a:t>‹#›</a:t>
            </a:fld>
            <a:endParaRPr lang="en-US">
              <a:solidFill>
                <a:prstClr val="white"/>
              </a:solidFill>
            </a:endParaRPr>
          </a:p>
        </p:txBody>
      </p:sp>
      <p:sp>
        <p:nvSpPr>
          <p:cNvPr id="10" name="TextBox 9"/>
          <p:cNvSpPr txBox="1"/>
          <p:nvPr/>
        </p:nvSpPr>
        <p:spPr>
          <a:xfrm>
            <a:off x="6333816" y="3370732"/>
            <a:ext cx="294091" cy="276999"/>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
        <p:nvSpPr>
          <p:cNvPr id="14" name="Picture Placeholder 12"/>
          <p:cNvSpPr>
            <a:spLocks noGrp="1"/>
          </p:cNvSpPr>
          <p:nvPr>
            <p:ph type="pic" sz="quarter" idx="13"/>
          </p:nvPr>
        </p:nvSpPr>
        <p:spPr>
          <a:xfrm>
            <a:off x="370540" y="228600"/>
            <a:ext cx="2743200" cy="2039112"/>
          </a:xfrm>
        </p:spPr>
        <p:txBody>
          <a:bodyPr/>
          <a:lstStyle>
            <a:lvl1pPr>
              <a:buNone/>
              <a:defRPr/>
            </a:lvl1pPr>
          </a:lstStyle>
          <a:p>
            <a:r>
              <a:rPr lang="en-US"/>
              <a:t>Click icon to add picture</a:t>
            </a:r>
            <a:endParaRPr/>
          </a:p>
        </p:txBody>
      </p:sp>
      <p:sp>
        <p:nvSpPr>
          <p:cNvPr id="15" name="Picture Placeholder 12"/>
          <p:cNvSpPr>
            <a:spLocks noGrp="1"/>
          </p:cNvSpPr>
          <p:nvPr>
            <p:ph type="pic" sz="quarter" idx="14"/>
          </p:nvPr>
        </p:nvSpPr>
        <p:spPr>
          <a:xfrm>
            <a:off x="3280833" y="228600"/>
            <a:ext cx="2743200" cy="2039112"/>
          </a:xfrm>
        </p:spPr>
        <p:txBody>
          <a:bodyPr/>
          <a:lstStyle>
            <a:lvl1pPr>
              <a:buNone/>
              <a:defRPr/>
            </a:lvl1pPr>
          </a:lstStyle>
          <a:p>
            <a:r>
              <a:rPr lang="en-US"/>
              <a:t>Click icon to add picture</a:t>
            </a:r>
            <a:endParaRPr/>
          </a:p>
        </p:txBody>
      </p:sp>
    </p:spTree>
    <p:extLst>
      <p:ext uri="{BB962C8B-B14F-4D97-AF65-F5344CB8AC3E}">
        <p14:creationId xmlns:p14="http://schemas.microsoft.com/office/powerpoint/2010/main" val="977286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a:t>
            </a:r>
            <a:r>
              <a:rPr lang="en-US" dirty="0" err="1" smtClean="0"/>
              <a:t>Qute</a:t>
            </a:r>
            <a:r>
              <a:rPr lang="en-US" dirty="0" smtClean="0"/>
              <a:t> Credit</a:t>
            </a:r>
          </a:p>
        </p:txBody>
      </p:sp>
      <p:cxnSp>
        <p:nvCxnSpPr>
          <p:cNvPr id="5" name="Straight Connector 7"/>
          <p:cNvCxnSpPr/>
          <p:nvPr userDrawn="1"/>
        </p:nvCxnSpPr>
        <p:spPr>
          <a:xfrm>
            <a:off x="604954" y="605930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172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9" name="TextBox 8"/>
          <p:cNvSpPr txBox="1"/>
          <p:nvPr/>
        </p:nvSpPr>
        <p:spPr>
          <a:xfrm>
            <a:off x="297582" y="228600"/>
            <a:ext cx="347879" cy="41549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342900"/>
            <a:fld id="{15E84564-75FE-D847-AF71-AE7C252681ED}" type="slidenum">
              <a:rPr lang="en-US" smtClean="0">
                <a:solidFill>
                  <a:prstClr val="white"/>
                </a:solidFill>
              </a:rPr>
              <a:pPr defTabSz="342900"/>
              <a:t>‹#›</a:t>
            </a:fld>
            <a:endParaRPr lang="en-US">
              <a:solidFill>
                <a:prstClr val="white"/>
              </a:solidFill>
            </a:endParaRPr>
          </a:p>
        </p:txBody>
      </p:sp>
    </p:spTree>
    <p:extLst>
      <p:ext uri="{BB962C8B-B14F-4D97-AF65-F5344CB8AC3E}">
        <p14:creationId xmlns:p14="http://schemas.microsoft.com/office/powerpoint/2010/main" val="942561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Rockwell"/>
              <a:ea typeface="+mn-ea"/>
              <a:cs typeface="+mn-cs"/>
            </a:endParaRPr>
          </a:p>
        </p:txBody>
      </p:sp>
      <p:sp>
        <p:nvSpPr>
          <p:cNvPr id="2" name="Vertical Title 1"/>
          <p:cNvSpPr>
            <a:spLocks noGrp="1"/>
          </p:cNvSpPr>
          <p:nvPr>
            <p:ph type="title" orient="vert"/>
          </p:nvPr>
        </p:nvSpPr>
        <p:spPr>
          <a:xfrm>
            <a:off x="10661029" y="954742"/>
            <a:ext cx="908424"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609600" y="958759"/>
            <a:ext cx="9144000" cy="5184869"/>
          </a:xfrm>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342900"/>
            <a:fld id="{15E84564-75FE-D847-AF71-AE7C252681ED}" type="slidenum">
              <a:rPr lang="en-US" smtClean="0">
                <a:solidFill>
                  <a:prstClr val="white"/>
                </a:solidFill>
              </a:rPr>
              <a:pPr defTabSz="342900"/>
              <a:t>‹#›</a:t>
            </a:fld>
            <a:endParaRPr lang="en-US">
              <a:solidFill>
                <a:prstClr val="white"/>
              </a:solidFill>
            </a:endParaRPr>
          </a:p>
        </p:txBody>
      </p:sp>
      <p:sp>
        <p:nvSpPr>
          <p:cNvPr id="9" name="TextBox 8"/>
          <p:cNvSpPr txBox="1"/>
          <p:nvPr/>
        </p:nvSpPr>
        <p:spPr>
          <a:xfrm rot="16200000">
            <a:off x="11500968" y="630918"/>
            <a:ext cx="260909" cy="415498"/>
          </a:xfrm>
          <a:prstGeom prst="rect">
            <a:avLst/>
          </a:prstGeom>
          <a:noFill/>
        </p:spPr>
        <p:txBody>
          <a:bodyPr wrap="square" lIns="0" tIns="0" rIns="0" bIns="0"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2108740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87"/>
        <p:cNvGrpSpPr/>
        <p:nvPr/>
      </p:nvGrpSpPr>
      <p:grpSpPr>
        <a:xfrm>
          <a:off x="0" y="0"/>
          <a:ext cx="0" cy="0"/>
          <a:chOff x="0" y="0"/>
          <a:chExt cx="0" cy="0"/>
        </a:xfrm>
      </p:grpSpPr>
      <p:sp>
        <p:nvSpPr>
          <p:cNvPr id="288" name="Google Shape;288;p35"/>
          <p:cNvSpPr/>
          <p:nvPr/>
        </p:nvSpPr>
        <p:spPr>
          <a:xfrm>
            <a:off x="10947402" y="282574"/>
            <a:ext cx="856129" cy="160020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prstClr val="white"/>
              </a:buClr>
              <a:buSzPts val="1800"/>
              <a:buFont typeface="Rockwell"/>
              <a:buNone/>
              <a:tabLst/>
              <a:defRPr/>
            </a:pPr>
            <a:endParaRPr kumimoji="0" sz="135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
        <p:nvSpPr>
          <p:cNvPr id="289" name="Google Shape;289;p35"/>
          <p:cNvSpPr txBox="1">
            <a:spLocks noGrp="1"/>
          </p:cNvSpPr>
          <p:nvPr>
            <p:ph type="title"/>
          </p:nvPr>
        </p:nvSpPr>
        <p:spPr>
          <a:xfrm>
            <a:off x="664634" y="484094"/>
            <a:ext cx="10075084" cy="111610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2700" b="0" i="0" u="none" strike="noStrike" cap="none">
                <a:solidFill>
                  <a:schemeClr val="accent1"/>
                </a:solidFill>
                <a:latin typeface="Rockwell"/>
                <a:ea typeface="Rockwell"/>
                <a:cs typeface="Rockwell"/>
                <a:sym typeface="Rockwel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90" name="Google Shape;290;p35"/>
          <p:cNvSpPr txBox="1">
            <a:spLocks noGrp="1"/>
          </p:cNvSpPr>
          <p:nvPr>
            <p:ph type="body" idx="1"/>
          </p:nvPr>
        </p:nvSpPr>
        <p:spPr>
          <a:xfrm>
            <a:off x="664634" y="1981203"/>
            <a:ext cx="10075084" cy="4144963"/>
          </a:xfrm>
          <a:prstGeom prst="rect">
            <a:avLst/>
          </a:prstGeom>
          <a:noFill/>
          <a:ln>
            <a:noFill/>
          </a:ln>
        </p:spPr>
        <p:txBody>
          <a:bodyPr spcFirstLastPara="1" wrap="square" lIns="91425" tIns="45700" rIns="91425" bIns="45700" anchor="t" anchorCtr="0"/>
          <a:lstStyle>
            <a:lvl1pPr marL="342900" marR="0" lvl="0" indent="-242888" algn="l" rtl="0">
              <a:spcBef>
                <a:spcPts val="1500"/>
              </a:spcBef>
              <a:spcAft>
                <a:spcPts val="0"/>
              </a:spcAft>
              <a:buClr>
                <a:schemeClr val="accent1"/>
              </a:buClr>
              <a:buSzPts val="1500"/>
              <a:buFont typeface="Noto Sans Symbols"/>
              <a:buChar char="■"/>
              <a:defRPr sz="1500" b="0" i="0" u="none" strike="noStrike" cap="none">
                <a:solidFill>
                  <a:srgbClr val="595959"/>
                </a:solidFill>
                <a:latin typeface="Rockwell"/>
                <a:ea typeface="Rockwell"/>
                <a:cs typeface="Rockwell"/>
                <a:sym typeface="Rockwell"/>
              </a:defRPr>
            </a:lvl1pPr>
            <a:lvl2pPr marL="685800" marR="0" lvl="1" indent="-235744" algn="l" rtl="0">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2pPr>
            <a:lvl3pPr marL="1028700" marR="0" lvl="2" indent="-235744" algn="l" rtl="0">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3pPr>
            <a:lvl4pPr marL="1371600" marR="0" lvl="3" indent="-235744" algn="l" rtl="0">
              <a:spcBef>
                <a:spcPts val="45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4pPr>
            <a:lvl5pPr marL="1714500" marR="0" lvl="4" indent="-235744" algn="l" rtl="0">
              <a:spcBef>
                <a:spcPts val="45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5pPr>
            <a:lvl6pPr marL="2057400" marR="0" lvl="5" indent="-235744" algn="l" rtl="0">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6pPr>
            <a:lvl7pPr marL="2400300" marR="0" lvl="6" indent="-235744" algn="l" rtl="0">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7pPr>
            <a:lvl8pPr marL="2743200" marR="0" lvl="7" indent="-235744" algn="l" rtl="0">
              <a:spcBef>
                <a:spcPts val="270"/>
              </a:spcBef>
              <a:spcAft>
                <a:spcPts val="0"/>
              </a:spcAft>
              <a:buClr>
                <a:srgbClr val="9FC3E3"/>
              </a:buClr>
              <a:buSzPts val="1350"/>
              <a:buFont typeface="Noto Sans Symbols"/>
              <a:buChar char="■"/>
              <a:defRPr sz="1350" b="0" i="0" u="none" strike="noStrike" cap="none">
                <a:solidFill>
                  <a:srgbClr val="595959"/>
                </a:solidFill>
                <a:latin typeface="Rockwell"/>
                <a:ea typeface="Rockwell"/>
                <a:cs typeface="Rockwell"/>
                <a:sym typeface="Rockwell"/>
              </a:defRPr>
            </a:lvl8pPr>
            <a:lvl9pPr marL="3086100" marR="0" lvl="8" indent="-235744" algn="l" rtl="0">
              <a:spcBef>
                <a:spcPts val="270"/>
              </a:spcBef>
              <a:spcAft>
                <a:spcPts val="0"/>
              </a:spcAft>
              <a:buClr>
                <a:schemeClr val="accent1"/>
              </a:buClr>
              <a:buSzPts val="1350"/>
              <a:buFont typeface="Noto Sans Symbols"/>
              <a:buChar char="■"/>
              <a:defRPr sz="1350" b="0" i="0" u="none" strike="noStrike" cap="none">
                <a:solidFill>
                  <a:srgbClr val="595959"/>
                </a:solidFill>
                <a:latin typeface="Rockwell"/>
                <a:ea typeface="Rockwell"/>
                <a:cs typeface="Rockwell"/>
                <a:sym typeface="Rockwell"/>
              </a:defRPr>
            </a:lvl9pPr>
          </a:lstStyle>
          <a:p>
            <a:endParaRPr/>
          </a:p>
        </p:txBody>
      </p:sp>
      <p:sp>
        <p:nvSpPr>
          <p:cNvPr id="291" name="Google Shape;291;p35"/>
          <p:cNvSpPr txBox="1">
            <a:spLocks noGrp="1"/>
          </p:cNvSpPr>
          <p:nvPr>
            <p:ph type="dt" idx="10"/>
          </p:nvPr>
        </p:nvSpPr>
        <p:spPr>
          <a:xfrm>
            <a:off x="9060329" y="6423588"/>
            <a:ext cx="2844800"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825"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9pPr>
          </a:lstStyle>
          <a:p>
            <a:pPr defTabSz="685800">
              <a:defRPr/>
            </a:pPr>
            <a:endParaRPr lang="en-US"/>
          </a:p>
        </p:txBody>
      </p:sp>
      <p:sp>
        <p:nvSpPr>
          <p:cNvPr id="292" name="Google Shape;292;p35"/>
          <p:cNvSpPr txBox="1">
            <a:spLocks noGrp="1"/>
          </p:cNvSpPr>
          <p:nvPr>
            <p:ph type="ftr" idx="11"/>
          </p:nvPr>
        </p:nvSpPr>
        <p:spPr>
          <a:xfrm>
            <a:off x="268941" y="6423588"/>
            <a:ext cx="8163859"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825"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350" b="0" i="0" u="none" strike="noStrike" cap="none">
                <a:solidFill>
                  <a:schemeClr val="dk1"/>
                </a:solidFill>
                <a:latin typeface="Rockwell"/>
                <a:ea typeface="Rockwell"/>
                <a:cs typeface="Rockwell"/>
                <a:sym typeface="Rockwell"/>
              </a:defRPr>
            </a:lvl9pPr>
          </a:lstStyle>
          <a:p>
            <a:pPr defTabSz="685800">
              <a:defRPr/>
            </a:pPr>
            <a:endParaRPr lang="en-US"/>
          </a:p>
        </p:txBody>
      </p:sp>
      <p:sp>
        <p:nvSpPr>
          <p:cNvPr id="293" name="Google Shape;293;p35"/>
          <p:cNvSpPr txBox="1">
            <a:spLocks noGrp="1"/>
          </p:cNvSpPr>
          <p:nvPr>
            <p:ph type="sldNum" idx="12"/>
          </p:nvPr>
        </p:nvSpPr>
        <p:spPr>
          <a:xfrm>
            <a:off x="11074400" y="242237"/>
            <a:ext cx="7387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400"/>
              <a:buFont typeface="Rockwell"/>
              <a:buNone/>
              <a:defRPr sz="1050" b="0" i="0" u="none" strike="noStrike" cap="none">
                <a:solidFill>
                  <a:srgbClr val="FFFFFF"/>
                </a:solidFill>
                <a:latin typeface="Rockwell"/>
                <a:ea typeface="Rockwell"/>
                <a:cs typeface="Rockwell"/>
                <a:sym typeface="Rockwell"/>
              </a:defRPr>
            </a:lvl1pPr>
            <a:lvl2pPr marL="0" marR="0" lvl="1" indent="0" algn="r" rtl="0">
              <a:lnSpc>
                <a:spcPct val="100000"/>
              </a:lnSpc>
              <a:spcBef>
                <a:spcPts val="0"/>
              </a:spcBef>
              <a:spcAft>
                <a:spcPts val="0"/>
              </a:spcAft>
              <a:buClr>
                <a:srgbClr val="FFFFFF"/>
              </a:buClr>
              <a:buSzPts val="1400"/>
              <a:buFont typeface="Rockwell"/>
              <a:buNone/>
              <a:defRPr sz="1050" b="0" i="0" u="none" strike="noStrike" cap="none">
                <a:solidFill>
                  <a:srgbClr val="FFFFFF"/>
                </a:solidFill>
                <a:latin typeface="Rockwell"/>
                <a:ea typeface="Rockwell"/>
                <a:cs typeface="Rockwell"/>
                <a:sym typeface="Rockwell"/>
              </a:defRPr>
            </a:lvl2pPr>
            <a:lvl3pPr marL="0" marR="0" lvl="2" indent="0" algn="r" rtl="0">
              <a:lnSpc>
                <a:spcPct val="100000"/>
              </a:lnSpc>
              <a:spcBef>
                <a:spcPts val="0"/>
              </a:spcBef>
              <a:spcAft>
                <a:spcPts val="0"/>
              </a:spcAft>
              <a:buClr>
                <a:srgbClr val="FFFFFF"/>
              </a:buClr>
              <a:buSzPts val="1400"/>
              <a:buFont typeface="Rockwell"/>
              <a:buNone/>
              <a:defRPr sz="1050" b="0" i="0" u="none" strike="noStrike" cap="none">
                <a:solidFill>
                  <a:srgbClr val="FFFFFF"/>
                </a:solidFill>
                <a:latin typeface="Rockwell"/>
                <a:ea typeface="Rockwell"/>
                <a:cs typeface="Rockwell"/>
                <a:sym typeface="Rockwell"/>
              </a:defRPr>
            </a:lvl3pPr>
            <a:lvl4pPr marL="0" marR="0" lvl="3" indent="0" algn="r" rtl="0">
              <a:lnSpc>
                <a:spcPct val="100000"/>
              </a:lnSpc>
              <a:spcBef>
                <a:spcPts val="0"/>
              </a:spcBef>
              <a:spcAft>
                <a:spcPts val="0"/>
              </a:spcAft>
              <a:buClr>
                <a:srgbClr val="FFFFFF"/>
              </a:buClr>
              <a:buSzPts val="1400"/>
              <a:buFont typeface="Rockwell"/>
              <a:buNone/>
              <a:defRPr sz="1050" b="0" i="0" u="none" strike="noStrike" cap="none">
                <a:solidFill>
                  <a:srgbClr val="FFFFFF"/>
                </a:solidFill>
                <a:latin typeface="Rockwell"/>
                <a:ea typeface="Rockwell"/>
                <a:cs typeface="Rockwell"/>
                <a:sym typeface="Rockwell"/>
              </a:defRPr>
            </a:lvl4pPr>
            <a:lvl5pPr marL="0" marR="0" lvl="4" indent="0" algn="r" rtl="0">
              <a:lnSpc>
                <a:spcPct val="100000"/>
              </a:lnSpc>
              <a:spcBef>
                <a:spcPts val="0"/>
              </a:spcBef>
              <a:spcAft>
                <a:spcPts val="0"/>
              </a:spcAft>
              <a:buClr>
                <a:srgbClr val="FFFFFF"/>
              </a:buClr>
              <a:buSzPts val="1400"/>
              <a:buFont typeface="Rockwell"/>
              <a:buNone/>
              <a:defRPr sz="1050" b="0" i="0" u="none" strike="noStrike" cap="none">
                <a:solidFill>
                  <a:srgbClr val="FFFFFF"/>
                </a:solidFill>
                <a:latin typeface="Rockwell"/>
                <a:ea typeface="Rockwell"/>
                <a:cs typeface="Rockwell"/>
                <a:sym typeface="Rockwell"/>
              </a:defRPr>
            </a:lvl5pPr>
            <a:lvl6pPr marL="0" marR="0" lvl="5" indent="0" algn="r" rtl="0">
              <a:lnSpc>
                <a:spcPct val="100000"/>
              </a:lnSpc>
              <a:spcBef>
                <a:spcPts val="0"/>
              </a:spcBef>
              <a:spcAft>
                <a:spcPts val="0"/>
              </a:spcAft>
              <a:buClr>
                <a:srgbClr val="FFFFFF"/>
              </a:buClr>
              <a:buSzPts val="1400"/>
              <a:buFont typeface="Rockwell"/>
              <a:buNone/>
              <a:defRPr sz="1050" b="0" i="0" u="none" strike="noStrike" cap="none">
                <a:solidFill>
                  <a:srgbClr val="FFFFFF"/>
                </a:solidFill>
                <a:latin typeface="Rockwell"/>
                <a:ea typeface="Rockwell"/>
                <a:cs typeface="Rockwell"/>
                <a:sym typeface="Rockwell"/>
              </a:defRPr>
            </a:lvl6pPr>
            <a:lvl7pPr marL="0" marR="0" lvl="6" indent="0" algn="r" rtl="0">
              <a:lnSpc>
                <a:spcPct val="100000"/>
              </a:lnSpc>
              <a:spcBef>
                <a:spcPts val="0"/>
              </a:spcBef>
              <a:spcAft>
                <a:spcPts val="0"/>
              </a:spcAft>
              <a:buClr>
                <a:srgbClr val="FFFFFF"/>
              </a:buClr>
              <a:buSzPts val="1400"/>
              <a:buFont typeface="Rockwell"/>
              <a:buNone/>
              <a:defRPr sz="1050" b="0" i="0" u="none" strike="noStrike" cap="none">
                <a:solidFill>
                  <a:srgbClr val="FFFFFF"/>
                </a:solidFill>
                <a:latin typeface="Rockwell"/>
                <a:ea typeface="Rockwell"/>
                <a:cs typeface="Rockwell"/>
                <a:sym typeface="Rockwell"/>
              </a:defRPr>
            </a:lvl7pPr>
            <a:lvl8pPr marL="0" marR="0" lvl="7" indent="0" algn="r" rtl="0">
              <a:lnSpc>
                <a:spcPct val="100000"/>
              </a:lnSpc>
              <a:spcBef>
                <a:spcPts val="0"/>
              </a:spcBef>
              <a:spcAft>
                <a:spcPts val="0"/>
              </a:spcAft>
              <a:buClr>
                <a:srgbClr val="FFFFFF"/>
              </a:buClr>
              <a:buSzPts val="1400"/>
              <a:buFont typeface="Rockwell"/>
              <a:buNone/>
              <a:defRPr sz="1050" b="0" i="0" u="none" strike="noStrike" cap="none">
                <a:solidFill>
                  <a:srgbClr val="FFFFFF"/>
                </a:solidFill>
                <a:latin typeface="Rockwell"/>
                <a:ea typeface="Rockwell"/>
                <a:cs typeface="Rockwell"/>
                <a:sym typeface="Rockwell"/>
              </a:defRPr>
            </a:lvl8pPr>
            <a:lvl9pPr marL="0" marR="0" lvl="8" indent="0" algn="r" rtl="0">
              <a:lnSpc>
                <a:spcPct val="100000"/>
              </a:lnSpc>
              <a:spcBef>
                <a:spcPts val="0"/>
              </a:spcBef>
              <a:spcAft>
                <a:spcPts val="0"/>
              </a:spcAft>
              <a:buClr>
                <a:srgbClr val="FFFFFF"/>
              </a:buClr>
              <a:buSzPts val="1400"/>
              <a:buFont typeface="Rockwell"/>
              <a:buNone/>
              <a:defRPr sz="1050" b="0" i="0" u="none" strike="noStrike" cap="none">
                <a:solidFill>
                  <a:srgbClr val="FFFFFF"/>
                </a:solidFill>
                <a:latin typeface="Rockwell"/>
                <a:ea typeface="Rockwell"/>
                <a:cs typeface="Rockwell"/>
                <a:sym typeface="Rockwell"/>
              </a:defRPr>
            </a:lvl9pPr>
          </a:lstStyle>
          <a:p>
            <a:pPr defTabSz="685800">
              <a:defRPr/>
            </a:pPr>
            <a:fld id="{00000000-1234-1234-1234-123412341234}" type="slidenum">
              <a:rPr lang="uk-UA" smtClean="0"/>
              <a:pPr defTabSz="685800">
                <a:defRPr/>
              </a:pPr>
              <a:t>‹#›</a:t>
            </a:fld>
            <a:endParaRPr lang="uk-UA"/>
          </a:p>
        </p:txBody>
      </p:sp>
      <p:sp>
        <p:nvSpPr>
          <p:cNvPr id="294" name="Google Shape;294;p35"/>
          <p:cNvSpPr txBox="1"/>
          <p:nvPr/>
        </p:nvSpPr>
        <p:spPr>
          <a:xfrm>
            <a:off x="297582" y="228600"/>
            <a:ext cx="347879" cy="553998"/>
          </a:xfrm>
          <a:prstGeom prst="rect">
            <a:avLst/>
          </a:prstGeom>
          <a:noFill/>
          <a:ln>
            <a:noFill/>
          </a:ln>
        </p:spPr>
        <p:txBody>
          <a:bodyPr spcFirstLastPara="1" wrap="square" lIns="0" tIns="0" rIns="0" bIns="0" anchor="t" anchorCtr="0">
            <a:noAutofit/>
          </a:bodyPr>
          <a:lstStyle/>
          <a:p>
            <a:pPr marL="0" marR="0" lvl="0" indent="0" algn="l" defTabSz="685800" rtl="0" eaLnBrk="1" fontAlgn="auto" latinLnBrk="0" hangingPunct="1">
              <a:lnSpc>
                <a:spcPct val="100000"/>
              </a:lnSpc>
              <a:spcBef>
                <a:spcPts val="0"/>
              </a:spcBef>
              <a:spcAft>
                <a:spcPts val="0"/>
              </a:spcAft>
              <a:buClr>
                <a:srgbClr val="9FC3E3"/>
              </a:buClr>
              <a:buSzPts val="3600"/>
              <a:buFont typeface="Rockwell"/>
              <a:buNone/>
              <a:tabLst/>
              <a:defRPr/>
            </a:pPr>
            <a:r>
              <a:rPr kumimoji="0" lang="en-US" sz="2700" b="1" i="0" u="none" strike="noStrike" kern="1200" cap="none" spc="0" normalizeH="0" baseline="0" noProof="0">
                <a:ln>
                  <a:noFill/>
                </a:ln>
                <a:solidFill>
                  <a:srgbClr val="9FC3E3"/>
                </a:solidFill>
                <a:effectLst/>
                <a:uLnTx/>
                <a:uFillTx/>
                <a:latin typeface="Rockwell"/>
                <a:ea typeface="Rockwell"/>
                <a:cs typeface="Rockwell"/>
                <a:sym typeface="Rockwell"/>
              </a:rPr>
              <a:t>+</a:t>
            </a:r>
            <a:endParaRPr kumimoji="0" sz="1350" b="0" i="0" u="none" strike="noStrike" kern="1200" cap="none" spc="0" normalizeH="0" baseline="0" noProof="0">
              <a:ln>
                <a:noFill/>
              </a:ln>
              <a:solidFill>
                <a:prstClr val="black"/>
              </a:solidFill>
              <a:effectLst/>
              <a:uLnTx/>
              <a:uFillTx/>
              <a:latin typeface="Rockwell"/>
              <a:ea typeface="+mn-ea"/>
              <a:cs typeface="+mn-cs"/>
            </a:endParaRPr>
          </a:p>
        </p:txBody>
      </p:sp>
      <p:sp>
        <p:nvSpPr>
          <p:cNvPr id="295" name="Google Shape;295;p35"/>
          <p:cNvSpPr/>
          <p:nvPr/>
        </p:nvSpPr>
        <p:spPr>
          <a:xfrm>
            <a:off x="10757647" y="282574"/>
            <a:ext cx="121920" cy="1600200"/>
          </a:xfrm>
          <a:prstGeom prst="rect">
            <a:avLst/>
          </a:prstGeom>
          <a:solidFill>
            <a:schemeClr val="accent3"/>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prstClr val="white"/>
              </a:buClr>
              <a:buSzPts val="1800"/>
              <a:buFont typeface="Rockwell"/>
              <a:buNone/>
              <a:tabLst/>
              <a:defRPr/>
            </a:pPr>
            <a:endParaRPr kumimoji="0" sz="135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Tree>
    <p:extLst>
      <p:ext uri="{BB962C8B-B14F-4D97-AF65-F5344CB8AC3E}">
        <p14:creationId xmlns:p14="http://schemas.microsoft.com/office/powerpoint/2010/main" val="424362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624668"/>
            <a:ext cx="53848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6400800" y="5562600"/>
            <a:ext cx="53848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400801" y="6425641"/>
            <a:ext cx="1643529" cy="365125"/>
          </a:xfrm>
        </p:spPr>
        <p:txBody>
          <a:bodyPr/>
          <a:lstStyle>
            <a:lvl1pPr algn="l">
              <a:defRPr/>
            </a:lvl1p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8414871" y="6425641"/>
            <a:ext cx="3490259" cy="365125"/>
          </a:xfrm>
        </p:spPr>
        <p:txBody>
          <a:bodyPr/>
          <a:lstStyle>
            <a:lvl1pPr algn="r">
              <a:defRPr/>
            </a:lvl1pPr>
          </a:lstStyle>
          <a:p>
            <a:pPr defTabSz="457200"/>
            <a:endParaRPr lang="en-US">
              <a:solidFill>
                <a:prstClr val="black">
                  <a:lumMod val="65000"/>
                  <a:lumOff val="35000"/>
                </a:prstClr>
              </a:solidFill>
            </a:endParaRPr>
          </a:p>
        </p:txBody>
      </p:sp>
      <p:sp>
        <p:nvSpPr>
          <p:cNvPr id="7" name="Rectangle 6"/>
          <p:cNvSpPr/>
          <p:nvPr/>
        </p:nvSpPr>
        <p:spPr>
          <a:xfrm>
            <a:off x="376767" y="228600"/>
            <a:ext cx="5647267"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Rectangle 9"/>
          <p:cNvSpPr/>
          <p:nvPr/>
        </p:nvSpPr>
        <p:spPr>
          <a:xfrm>
            <a:off x="6165851" y="237744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5" name="TextBox 14"/>
          <p:cNvSpPr txBox="1"/>
          <p:nvPr/>
        </p:nvSpPr>
        <p:spPr>
          <a:xfrm>
            <a:off x="566522" y="174813"/>
            <a:ext cx="55107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1" name="Rectangle 10"/>
          <p:cNvSpPr/>
          <p:nvPr/>
        </p:nvSpPr>
        <p:spPr>
          <a:xfrm>
            <a:off x="6165851" y="228600"/>
            <a:ext cx="27432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9069917" y="237744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6322066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10947401"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18379651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664633" y="134471"/>
            <a:ext cx="10075084"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2187543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624668"/>
            <a:ext cx="53848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6400800" y="5562600"/>
            <a:ext cx="53848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400801" y="6425641"/>
            <a:ext cx="1643529" cy="365125"/>
          </a:xfrm>
        </p:spPr>
        <p:txBody>
          <a:bodyPr/>
          <a:lstStyle>
            <a:lvl1pPr algn="l">
              <a:defRPr/>
            </a:lvl1p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8414871" y="6425641"/>
            <a:ext cx="3490259" cy="365125"/>
          </a:xfrm>
        </p:spPr>
        <p:txBody>
          <a:bodyPr/>
          <a:lstStyle>
            <a:lvl1pPr algn="r">
              <a:defRPr/>
            </a:lvl1pPr>
          </a:lstStyle>
          <a:p>
            <a:pPr defTabSz="457200"/>
            <a:endParaRPr lang="en-US">
              <a:solidFill>
                <a:prstClr val="black">
                  <a:lumMod val="65000"/>
                  <a:lumOff val="35000"/>
                </a:prstClr>
              </a:solidFill>
            </a:endParaRPr>
          </a:p>
        </p:txBody>
      </p:sp>
      <p:sp>
        <p:nvSpPr>
          <p:cNvPr id="7" name="Rectangle 6"/>
          <p:cNvSpPr/>
          <p:nvPr/>
        </p:nvSpPr>
        <p:spPr>
          <a:xfrm>
            <a:off x="376767" y="228600"/>
            <a:ext cx="5647267"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Rectangle 9"/>
          <p:cNvSpPr/>
          <p:nvPr/>
        </p:nvSpPr>
        <p:spPr>
          <a:xfrm>
            <a:off x="6165851" y="237744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3" name="Picture Placeholder 12"/>
          <p:cNvSpPr>
            <a:spLocks noGrp="1"/>
          </p:cNvSpPr>
          <p:nvPr>
            <p:ph type="pic" sz="quarter" idx="12"/>
          </p:nvPr>
        </p:nvSpPr>
        <p:spPr>
          <a:xfrm>
            <a:off x="6165851" y="228600"/>
            <a:ext cx="27432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3"/>
          </p:nvPr>
        </p:nvSpPr>
        <p:spPr>
          <a:xfrm>
            <a:off x="9069917" y="2377440"/>
            <a:ext cx="2743200" cy="2039112"/>
          </a:xfrm>
        </p:spPr>
        <p:txBody>
          <a:bodyPr/>
          <a:lstStyle>
            <a:lvl1pPr>
              <a:buNone/>
              <a:defRPr/>
            </a:lvl1pPr>
          </a:lstStyle>
          <a:p>
            <a:r>
              <a:rPr lang="en-US"/>
              <a:t>Click icon to add picture</a:t>
            </a:r>
            <a:endParaRPr/>
          </a:p>
        </p:txBody>
      </p:sp>
      <p:sp>
        <p:nvSpPr>
          <p:cNvPr id="16" name="Text Placeholder 3"/>
          <p:cNvSpPr>
            <a:spLocks noGrp="1"/>
          </p:cNvSpPr>
          <p:nvPr>
            <p:ph type="body" sz="half" idx="2"/>
          </p:nvPr>
        </p:nvSpPr>
        <p:spPr>
          <a:xfrm>
            <a:off x="1143000" y="1779495"/>
            <a:ext cx="41148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Edit Master text styles</a:t>
            </a:r>
          </a:p>
        </p:txBody>
      </p:sp>
      <p:sp>
        <p:nvSpPr>
          <p:cNvPr id="15" name="TextBox 14"/>
          <p:cNvSpPr txBox="1"/>
          <p:nvPr/>
        </p:nvSpPr>
        <p:spPr>
          <a:xfrm>
            <a:off x="566522" y="174813"/>
            <a:ext cx="55107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2632125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878543" y="228600"/>
            <a:ext cx="1093457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3048000" y="3124201"/>
            <a:ext cx="75184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3048000" y="4495801"/>
            <a:ext cx="75184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8541" y="6248775"/>
            <a:ext cx="1966259" cy="365125"/>
          </a:xfrm>
        </p:spPr>
        <p:txBody>
          <a:bodyPr/>
          <a:lstStyle>
            <a:lvl1pPr algn="l">
              <a:defRPr>
                <a:solidFill>
                  <a:schemeClr val="bg1"/>
                </a:solidFill>
              </a:defRPr>
            </a:lvl1pPr>
          </a:lstStyle>
          <a:p>
            <a:pPr defTabSz="457200"/>
            <a:fld id="{8E9718A7-2B15-C347-B708-4E85D52F4AA4}" type="datetimeFigureOut">
              <a:rPr lang="en-US" smtClean="0">
                <a:solidFill>
                  <a:prstClr val="white"/>
                </a:solidFill>
              </a:rPr>
              <a:pPr defTabSz="457200"/>
              <a:t>8/15/2019</a:t>
            </a:fld>
            <a:endParaRPr lang="en-US">
              <a:solidFill>
                <a:prstClr val="white"/>
              </a:solidFill>
            </a:endParaRPr>
          </a:p>
        </p:txBody>
      </p:sp>
      <p:sp>
        <p:nvSpPr>
          <p:cNvPr id="5" name="Footer Placeholder 4"/>
          <p:cNvSpPr>
            <a:spLocks noGrp="1"/>
          </p:cNvSpPr>
          <p:nvPr>
            <p:ph type="ftr" sz="quarter" idx="11"/>
          </p:nvPr>
        </p:nvSpPr>
        <p:spPr>
          <a:xfrm>
            <a:off x="3048000" y="6248775"/>
            <a:ext cx="7518400" cy="365125"/>
          </a:xfrm>
        </p:spPr>
        <p:txBody>
          <a:bodyPr/>
          <a:lstStyle>
            <a:lvl1pPr>
              <a:defRPr>
                <a:solidFill>
                  <a:schemeClr val="bg1"/>
                </a:solidFill>
              </a:defRPr>
            </a:lvl1pPr>
          </a:lstStyle>
          <a:p>
            <a:pPr defTabSz="457200"/>
            <a:endParaRPr lang="en-US">
              <a:solidFill>
                <a:prstClr val="white"/>
              </a:solidFill>
            </a:endParaRPr>
          </a:p>
        </p:txBody>
      </p:sp>
      <p:sp>
        <p:nvSpPr>
          <p:cNvPr id="6" name="Slide Number Placeholder 5"/>
          <p:cNvSpPr>
            <a:spLocks noGrp="1"/>
          </p:cNvSpPr>
          <p:nvPr>
            <p:ph type="sldNum" sz="quarter" idx="12"/>
          </p:nvPr>
        </p:nvSpPr>
        <p:spPr>
          <a:xfrm>
            <a:off x="11074400" y="6248775"/>
            <a:ext cx="738717" cy="365125"/>
          </a:xfrm>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8" name="TextBox 7"/>
          <p:cNvSpPr txBox="1"/>
          <p:nvPr/>
        </p:nvSpPr>
        <p:spPr>
          <a:xfrm>
            <a:off x="2671483" y="3110755"/>
            <a:ext cx="347879" cy="61555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40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9" name="Rectangle 8"/>
          <p:cNvSpPr/>
          <p:nvPr/>
        </p:nvSpPr>
        <p:spPr>
          <a:xfrm>
            <a:off x="381001" y="228600"/>
            <a:ext cx="283633"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3523234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10947401"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3521462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3" name="Text Placeholder 2"/>
          <p:cNvSpPr>
            <a:spLocks noGrp="1"/>
          </p:cNvSpPr>
          <p:nvPr>
            <p:ph type="body" idx="1"/>
          </p:nvPr>
        </p:nvSpPr>
        <p:spPr>
          <a:xfrm>
            <a:off x="663388" y="2070848"/>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5866504" y="2070848"/>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3186558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59"/>
            <a:ext cx="10515600" cy="953001"/>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359960"/>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133119796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0" y="1985963"/>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13" name="Content Placeholder 2"/>
          <p:cNvSpPr>
            <a:spLocks noGrp="1"/>
          </p:cNvSpPr>
          <p:nvPr>
            <p:ph sz="half" idx="14"/>
          </p:nvPr>
        </p:nvSpPr>
        <p:spPr>
          <a:xfrm>
            <a:off x="664690" y="4164965"/>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5" name="Slide Number Placeholder 6"/>
          <p:cNvSpPr>
            <a:spLocks noGrp="1"/>
          </p:cNvSpPr>
          <p:nvPr>
            <p:ph type="sldNum" sz="quarter" idx="12"/>
          </p:nvPr>
        </p:nvSpPr>
        <p:spPr>
          <a:xfrm>
            <a:off x="11074400" y="242235"/>
            <a:ext cx="738717" cy="365125"/>
          </a:xfrm>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877762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11" name="Content Placeholder 2"/>
          <p:cNvSpPr>
            <a:spLocks noGrp="1"/>
          </p:cNvSpPr>
          <p:nvPr>
            <p:ph sz="half" idx="15"/>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475561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12" name="Content Placeholder 2"/>
          <p:cNvSpPr>
            <a:spLocks noGrp="1"/>
          </p:cNvSpPr>
          <p:nvPr>
            <p:ph sz="half" idx="17"/>
          </p:nvPr>
        </p:nvSpPr>
        <p:spPr>
          <a:xfrm>
            <a:off x="670561" y="1985963"/>
            <a:ext cx="487655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670561" y="4164965"/>
            <a:ext cx="487655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154118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TextBox 7"/>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20246975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Date Placeholder 1"/>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38734517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76768" y="228600"/>
            <a:ext cx="460163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507407" y="2571750"/>
            <a:ext cx="4340352"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5558368" y="273051"/>
            <a:ext cx="6129865"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08124" y="3733801"/>
            <a:ext cx="4340352"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9855200" y="6423586"/>
            <a:ext cx="2049929" cy="365125"/>
          </a:xfrm>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5145741" y="6423586"/>
            <a:ext cx="4422588" cy="365125"/>
          </a:xfrm>
        </p:spPr>
        <p:txBody>
          <a:bodyPr/>
          <a:lstStyle/>
          <a:p>
            <a:pPr defTabSz="457200"/>
            <a:endParaRPr lang="en-US">
              <a:solidFill>
                <a:prstClr val="black">
                  <a:lumMod val="65000"/>
                  <a:lumOff val="35000"/>
                </a:prstClr>
              </a:solidFill>
            </a:endParaRPr>
          </a:p>
        </p:txBody>
      </p:sp>
      <p:sp>
        <p:nvSpPr>
          <p:cNvPr id="9" name="TextBox 8"/>
          <p:cNvSpPr txBox="1"/>
          <p:nvPr/>
        </p:nvSpPr>
        <p:spPr>
          <a:xfrm>
            <a:off x="566522" y="174813"/>
            <a:ext cx="55107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28187170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5559205" y="3124200"/>
            <a:ext cx="5197696"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1" y="228600"/>
            <a:ext cx="4614211"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5559205" y="3995737"/>
            <a:ext cx="5197696"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9855200" y="6423586"/>
            <a:ext cx="2049929" cy="365125"/>
          </a:xfrm>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5588000" y="6423586"/>
            <a:ext cx="4006851" cy="365125"/>
          </a:xfrm>
        </p:spPr>
        <p:txBody>
          <a:bodyPr/>
          <a:lstStyle/>
          <a:p>
            <a:pPr defTabSz="4572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10" name="TextBox 9"/>
          <p:cNvSpPr txBox="1"/>
          <p:nvPr/>
        </p:nvSpPr>
        <p:spPr>
          <a:xfrm>
            <a:off x="5320147" y="3370730"/>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76916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1"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1"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75341" y="5257800"/>
            <a:ext cx="8254876"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436283" y="4632792"/>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33852436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376766" y="228600"/>
            <a:ext cx="851622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507406" y="2571750"/>
            <a:ext cx="8242148"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08126" y="3733801"/>
            <a:ext cx="8239421"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949683" y="6235608"/>
            <a:ext cx="1797864" cy="365125"/>
          </a:xfrm>
        </p:spPr>
        <p:txBody>
          <a:bodyPr/>
          <a:lstStyle>
            <a:lvl1pPr>
              <a:defRPr>
                <a:solidFill>
                  <a:schemeClr val="bg1"/>
                </a:solidFill>
              </a:defRPr>
            </a:lvl1pPr>
          </a:lstStyle>
          <a:p>
            <a:pPr defTabSz="457200"/>
            <a:fld id="{8E9718A7-2B15-C347-B708-4E85D52F4AA4}" type="datetimeFigureOut">
              <a:rPr lang="en-US" smtClean="0">
                <a:solidFill>
                  <a:prstClr val="white"/>
                </a:solidFill>
              </a:rPr>
              <a:pPr defTabSz="457200"/>
              <a:t>8/15/2019</a:t>
            </a:fld>
            <a:endParaRPr lang="en-US">
              <a:solidFill>
                <a:prstClr val="white"/>
              </a:solidFill>
            </a:endParaRPr>
          </a:p>
        </p:txBody>
      </p:sp>
      <p:sp>
        <p:nvSpPr>
          <p:cNvPr id="6" name="Footer Placeholder 5"/>
          <p:cNvSpPr>
            <a:spLocks noGrp="1"/>
          </p:cNvSpPr>
          <p:nvPr>
            <p:ph type="ftr" sz="quarter" idx="11"/>
          </p:nvPr>
        </p:nvSpPr>
        <p:spPr>
          <a:xfrm>
            <a:off x="508128" y="6235608"/>
            <a:ext cx="6197473" cy="365125"/>
          </a:xfrm>
        </p:spPr>
        <p:txBody>
          <a:bodyPr/>
          <a:lstStyle>
            <a:lvl1pPr>
              <a:defRPr>
                <a:solidFill>
                  <a:schemeClr val="bg1"/>
                </a:solidFill>
              </a:defRPr>
            </a:lvl1pPr>
          </a:lstStyle>
          <a:p>
            <a:pPr defTabSz="457200"/>
            <a:endParaRPr lang="en-US">
              <a:solidFill>
                <a:prstClr val="white"/>
              </a:solidFill>
            </a:endParaRPr>
          </a:p>
        </p:txBody>
      </p:sp>
      <p:sp>
        <p:nvSpPr>
          <p:cNvPr id="7" name="Slide Number Placeholder 6"/>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9" name="TextBox 8"/>
          <p:cNvSpPr txBox="1"/>
          <p:nvPr/>
        </p:nvSpPr>
        <p:spPr>
          <a:xfrm>
            <a:off x="566522" y="174813"/>
            <a:ext cx="55107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Picture Placeholder 12"/>
          <p:cNvSpPr>
            <a:spLocks noGrp="1"/>
          </p:cNvSpPr>
          <p:nvPr>
            <p:ph type="pic" sz="quarter" idx="13"/>
          </p:nvPr>
        </p:nvSpPr>
        <p:spPr>
          <a:xfrm>
            <a:off x="9069917" y="2374940"/>
            <a:ext cx="27432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9069917" y="4535424"/>
            <a:ext cx="2743200" cy="2039112"/>
          </a:xfrm>
        </p:spPr>
        <p:txBody>
          <a:bodyPr/>
          <a:lstStyle>
            <a:lvl1pPr>
              <a:buNone/>
              <a:defRPr/>
            </a:lvl1pPr>
          </a:lstStyle>
          <a:p>
            <a:r>
              <a:rPr lang="en-US"/>
              <a:t>Click icon to add picture</a:t>
            </a:r>
            <a:endParaRPr/>
          </a:p>
        </p:txBody>
      </p:sp>
    </p:spTree>
    <p:extLst>
      <p:ext uri="{BB962C8B-B14F-4D97-AF65-F5344CB8AC3E}">
        <p14:creationId xmlns:p14="http://schemas.microsoft.com/office/powerpoint/2010/main" val="2722566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376767" y="228600"/>
            <a:ext cx="56472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507406" y="2571750"/>
            <a:ext cx="53555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08125" y="3733801"/>
            <a:ext cx="5353739"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064000" y="6235608"/>
            <a:ext cx="1797864" cy="365125"/>
          </a:xfrm>
        </p:spPr>
        <p:txBody>
          <a:bodyPr/>
          <a:lstStyle>
            <a:lvl1pPr>
              <a:defRPr>
                <a:solidFill>
                  <a:schemeClr val="bg1"/>
                </a:solidFill>
              </a:defRPr>
            </a:lvl1pPr>
          </a:lstStyle>
          <a:p>
            <a:pPr defTabSz="457200"/>
            <a:fld id="{8E9718A7-2B15-C347-B708-4E85D52F4AA4}" type="datetimeFigureOut">
              <a:rPr lang="en-US" smtClean="0">
                <a:solidFill>
                  <a:prstClr val="white"/>
                </a:solidFill>
              </a:rPr>
              <a:pPr defTabSz="457200"/>
              <a:t>8/15/2019</a:t>
            </a:fld>
            <a:endParaRPr lang="en-US">
              <a:solidFill>
                <a:prstClr val="white"/>
              </a:solidFill>
            </a:endParaRPr>
          </a:p>
        </p:txBody>
      </p:sp>
      <p:sp>
        <p:nvSpPr>
          <p:cNvPr id="6" name="Footer Placeholder 5"/>
          <p:cNvSpPr>
            <a:spLocks noGrp="1"/>
          </p:cNvSpPr>
          <p:nvPr>
            <p:ph type="ftr" sz="quarter" idx="11"/>
          </p:nvPr>
        </p:nvSpPr>
        <p:spPr>
          <a:xfrm>
            <a:off x="508128" y="6235608"/>
            <a:ext cx="3454273" cy="365125"/>
          </a:xfrm>
        </p:spPr>
        <p:txBody>
          <a:bodyPr/>
          <a:lstStyle>
            <a:lvl1pPr>
              <a:defRPr>
                <a:solidFill>
                  <a:schemeClr val="bg1"/>
                </a:solidFill>
              </a:defRPr>
            </a:lvl1pPr>
          </a:lstStyle>
          <a:p>
            <a:pPr defTabSz="457200"/>
            <a:endParaRPr lang="en-US">
              <a:solidFill>
                <a:prstClr val="white"/>
              </a:solidFill>
            </a:endParaRPr>
          </a:p>
        </p:txBody>
      </p:sp>
      <p:sp>
        <p:nvSpPr>
          <p:cNvPr id="7" name="Slide Number Placeholder 6"/>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9" name="TextBox 8"/>
          <p:cNvSpPr txBox="1"/>
          <p:nvPr/>
        </p:nvSpPr>
        <p:spPr>
          <a:xfrm>
            <a:off x="566522" y="174813"/>
            <a:ext cx="55107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1" name="Rectangle 10"/>
          <p:cNvSpPr/>
          <p:nvPr/>
        </p:nvSpPr>
        <p:spPr>
          <a:xfrm>
            <a:off x="6165851" y="4534726"/>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Picture Placeholder 12"/>
          <p:cNvSpPr>
            <a:spLocks noGrp="1"/>
          </p:cNvSpPr>
          <p:nvPr>
            <p:ph type="pic" sz="quarter" idx="13"/>
          </p:nvPr>
        </p:nvSpPr>
        <p:spPr>
          <a:xfrm>
            <a:off x="6165851" y="228600"/>
            <a:ext cx="27432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6165851" y="2381663"/>
            <a:ext cx="27432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5"/>
          </p:nvPr>
        </p:nvSpPr>
        <p:spPr>
          <a:xfrm>
            <a:off x="9070848" y="2381662"/>
            <a:ext cx="2743200" cy="4187952"/>
          </a:xfrm>
        </p:spPr>
        <p:txBody>
          <a:bodyPr/>
          <a:lstStyle>
            <a:lvl1pPr>
              <a:buNone/>
              <a:defRPr/>
            </a:lvl1pPr>
          </a:lstStyle>
          <a:p>
            <a:r>
              <a:rPr lang="en-US"/>
              <a:t>Click icon to add picture</a:t>
            </a:r>
            <a:endParaRPr/>
          </a:p>
        </p:txBody>
      </p:sp>
    </p:spTree>
    <p:extLst>
      <p:ext uri="{BB962C8B-B14F-4D97-AF65-F5344CB8AC3E}">
        <p14:creationId xmlns:p14="http://schemas.microsoft.com/office/powerpoint/2010/main" val="2172979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cs typeface="+mn-cs"/>
            </a:endParaRPr>
          </a:p>
        </p:txBody>
      </p:sp>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27" y="6017665"/>
            <a:ext cx="2875723" cy="515234"/>
          </a:xfrm>
          <a:prstGeom prst="rect">
            <a:avLst/>
          </a:prstGeom>
        </p:spPr>
      </p:pic>
      <p:sp>
        <p:nvSpPr>
          <p:cNvPr id="6" name="Subtitle 2"/>
          <p:cNvSpPr txBox="1">
            <a:spLocks/>
          </p:cNvSpPr>
          <p:nvPr userDrawn="1"/>
        </p:nvSpPr>
        <p:spPr>
          <a:xfrm>
            <a:off x="8534402"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en-US" sz="1600" b="0" i="0" u="none" strike="noStrike" kern="1200" cap="none" spc="0" normalizeH="0" baseline="0" noProof="0" dirty="0" err="1" smtClean="0">
                <a:ln>
                  <a:noFill/>
                </a:ln>
                <a:solidFill>
                  <a:srgbClr val="59C4C7"/>
                </a:solidFill>
                <a:effectLst/>
                <a:uLnTx/>
                <a:uFillTx/>
                <a:latin typeface="Rockwell"/>
                <a:cs typeface="+mn-cs"/>
              </a:rPr>
              <a:t>rightquestion.org</a:t>
            </a:r>
            <a:endParaRPr kumimoji="0" lang="en-US" sz="1600" b="0" i="0" u="none" strike="noStrike" kern="1200" cap="none" spc="0" normalizeH="0" baseline="0" noProof="0" dirty="0" smtClean="0">
              <a:ln>
                <a:noFill/>
              </a:ln>
              <a:solidFill>
                <a:srgbClr val="59C4C7"/>
              </a:solidFill>
              <a:effectLst/>
              <a:uLnTx/>
              <a:uFillTx/>
              <a:latin typeface="Rockwell"/>
              <a:cs typeface="+mn-cs"/>
            </a:endParaRPr>
          </a:p>
        </p:txBody>
      </p:sp>
      <p:cxnSp>
        <p:nvCxnSpPr>
          <p:cNvPr id="9" name="Straight Connector 8"/>
          <p:cNvCxnSpPr/>
          <p:nvPr userDrawn="1"/>
        </p:nvCxnSpPr>
        <p:spPr>
          <a:xfrm>
            <a:off x="768627"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121454"/>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6604000" y="3124200"/>
            <a:ext cx="414528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1" y="2365248"/>
            <a:ext cx="5653492"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04000" y="3995737"/>
            <a:ext cx="414528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9855200" y="6423586"/>
            <a:ext cx="2049929" cy="365125"/>
          </a:xfrm>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5588000" y="6423586"/>
            <a:ext cx="4006851" cy="365125"/>
          </a:xfrm>
        </p:spPr>
        <p:txBody>
          <a:bodyPr/>
          <a:lstStyle/>
          <a:p>
            <a:pPr defTabSz="4572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10" name="TextBox 9"/>
          <p:cNvSpPr txBox="1"/>
          <p:nvPr/>
        </p:nvSpPr>
        <p:spPr>
          <a:xfrm>
            <a:off x="6333815" y="3370730"/>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
        <p:nvSpPr>
          <p:cNvPr id="14" name="Picture Placeholder 12"/>
          <p:cNvSpPr>
            <a:spLocks noGrp="1"/>
          </p:cNvSpPr>
          <p:nvPr>
            <p:ph type="pic" sz="quarter" idx="13"/>
          </p:nvPr>
        </p:nvSpPr>
        <p:spPr>
          <a:xfrm>
            <a:off x="370540" y="228600"/>
            <a:ext cx="2743200" cy="2039112"/>
          </a:xfrm>
        </p:spPr>
        <p:txBody>
          <a:bodyPr/>
          <a:lstStyle>
            <a:lvl1pPr>
              <a:buNone/>
              <a:defRPr/>
            </a:lvl1pPr>
          </a:lstStyle>
          <a:p>
            <a:r>
              <a:rPr lang="en-US"/>
              <a:t>Click icon to add picture</a:t>
            </a:r>
            <a:endParaRPr/>
          </a:p>
        </p:txBody>
      </p:sp>
      <p:sp>
        <p:nvSpPr>
          <p:cNvPr id="15" name="Picture Placeholder 12"/>
          <p:cNvSpPr>
            <a:spLocks noGrp="1"/>
          </p:cNvSpPr>
          <p:nvPr>
            <p:ph type="pic" sz="quarter" idx="14"/>
          </p:nvPr>
        </p:nvSpPr>
        <p:spPr>
          <a:xfrm>
            <a:off x="3280833" y="228600"/>
            <a:ext cx="2743200" cy="2039112"/>
          </a:xfrm>
        </p:spPr>
        <p:txBody>
          <a:bodyPr/>
          <a:lstStyle>
            <a:lvl1pPr>
              <a:buNone/>
              <a:defRPr/>
            </a:lvl1pPr>
          </a:lstStyle>
          <a:p>
            <a:r>
              <a:rPr lang="en-US"/>
              <a:t>Click icon to add picture</a:t>
            </a:r>
            <a:endParaRPr/>
          </a:p>
        </p:txBody>
      </p:sp>
    </p:spTree>
    <p:extLst>
      <p:ext uri="{BB962C8B-B14F-4D97-AF65-F5344CB8AC3E}">
        <p14:creationId xmlns:p14="http://schemas.microsoft.com/office/powerpoint/2010/main" val="41331007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32292448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Vertical Title 1"/>
          <p:cNvSpPr>
            <a:spLocks noGrp="1"/>
          </p:cNvSpPr>
          <p:nvPr>
            <p:ph type="title" orient="vert"/>
          </p:nvPr>
        </p:nvSpPr>
        <p:spPr>
          <a:xfrm>
            <a:off x="10661029" y="954742"/>
            <a:ext cx="908424"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609600" y="958757"/>
            <a:ext cx="9144000" cy="5184869"/>
          </a:xfrm>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9" name="TextBox 8"/>
          <p:cNvSpPr txBox="1"/>
          <p:nvPr/>
        </p:nvSpPr>
        <p:spPr>
          <a:xfrm rot="16200000">
            <a:off x="11500967" y="561668"/>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13847223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6"/>
        <p:cNvGrpSpPr/>
        <p:nvPr/>
      </p:nvGrpSpPr>
      <p:grpSpPr>
        <a:xfrm>
          <a:off x="0" y="0"/>
          <a:ext cx="0" cy="0"/>
          <a:chOff x="0" y="0"/>
          <a:chExt cx="0" cy="0"/>
        </a:xfrm>
      </p:grpSpPr>
      <p:sp>
        <p:nvSpPr>
          <p:cNvPr id="57" name="Google Shape;57;p14"/>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prstClr val="white"/>
              </a:buClr>
              <a:buSzPts val="1800"/>
              <a:buFont typeface="Rockwell"/>
              <a:buNone/>
              <a:tabLst/>
              <a:defRPr/>
            </a:pPr>
            <a:endParaRPr kumimoji="0" sz="180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
        <p:nvSpPr>
          <p:cNvPr id="58" name="Google Shape;58;p14"/>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9" name="Google Shape;59;p14"/>
          <p:cNvSpPr txBox="1">
            <a:spLocks noGrp="1"/>
          </p:cNvSpPr>
          <p:nvPr>
            <p:ph type="body" idx="1"/>
          </p:nvPr>
        </p:nvSpPr>
        <p:spPr>
          <a:xfrm>
            <a:off x="664632" y="1981200"/>
            <a:ext cx="10075200" cy="4145200"/>
          </a:xfrm>
          <a:prstGeom prst="rect">
            <a:avLst/>
          </a:prstGeom>
          <a:noFill/>
          <a:ln>
            <a:noFill/>
          </a:ln>
        </p:spPr>
        <p:txBody>
          <a:bodyPr spcFirstLastPara="1" wrap="square" lIns="91425" tIns="45700" rIns="91425" bIns="45700" anchor="t" anchorCtr="0"/>
          <a:lstStyle>
            <a:lvl1pPr marL="457200" marR="0" lvl="0" indent="-323850" algn="l" rtl="0">
              <a:spcBef>
                <a:spcPts val="2000"/>
              </a:spcBef>
              <a:spcAft>
                <a:spcPts val="0"/>
              </a:spcAft>
              <a:buClr>
                <a:schemeClr val="accent1"/>
              </a:buClr>
              <a:buSzPts val="1500"/>
              <a:buFont typeface="Noto Sans Symbols"/>
              <a:buChar char="■"/>
              <a:defRPr sz="20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60" name="Google Shape;60;p14"/>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defTabSz="457200"/>
            <a:endParaRPr lang="en-US"/>
          </a:p>
        </p:txBody>
      </p:sp>
      <p:sp>
        <p:nvSpPr>
          <p:cNvPr id="61" name="Google Shape;61;p14"/>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defTabSz="457200"/>
            <a:endParaRPr lang="en-US"/>
          </a:p>
        </p:txBody>
      </p:sp>
      <p:sp>
        <p:nvSpPr>
          <p:cNvPr id="62" name="Google Shape;62;p14"/>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Rockwell"/>
                <a:ea typeface="Rockwell"/>
                <a:cs typeface="Rockwell"/>
                <a:sym typeface="Rockwell"/>
              </a:defRPr>
            </a:lvl1pPr>
            <a:lvl2pPr marL="0" marR="0" lvl="1" indent="0" algn="r" rtl="0">
              <a:spcBef>
                <a:spcPts val="0"/>
              </a:spcBef>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None/>
              <a:defRPr sz="1400" b="0" i="0" u="none" strike="noStrike" cap="none">
                <a:solidFill>
                  <a:schemeClr val="lt1"/>
                </a:solidFill>
                <a:latin typeface="Rockwell"/>
                <a:ea typeface="Rockwell"/>
                <a:cs typeface="Rockwell"/>
                <a:sym typeface="Rockwell"/>
              </a:defRPr>
            </a:lvl9pPr>
          </a:lstStyle>
          <a:p>
            <a:pPr defTabSz="457200"/>
            <a:fld id="{00000000-1234-1234-1234-123412341234}" type="slidenum">
              <a:rPr lang="en" smtClean="0">
                <a:solidFill>
                  <a:prstClr val="white"/>
                </a:solidFill>
              </a:rPr>
              <a:pPr defTabSz="457200"/>
              <a:t>‹#›</a:t>
            </a:fld>
            <a:endParaRPr lang="en">
              <a:solidFill>
                <a:prstClr val="white"/>
              </a:solidFill>
            </a:endParaRPr>
          </a:p>
        </p:txBody>
      </p:sp>
      <p:sp>
        <p:nvSpPr>
          <p:cNvPr id="63" name="Google Shape;63;p14"/>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9FC3E3"/>
              </a:buClr>
              <a:buSzPts val="3600"/>
              <a:buFont typeface="Rockwell"/>
              <a:buNone/>
              <a:tabLst/>
              <a:defRPr/>
            </a:pPr>
            <a:r>
              <a:rPr kumimoji="0" lang="en" sz="3600" b="1" i="0" u="none" strike="noStrike" kern="1200" cap="none" spc="0" normalizeH="0" baseline="0" noProof="0">
                <a:ln>
                  <a:noFill/>
                </a:ln>
                <a:solidFill>
                  <a:srgbClr val="9FC3E3"/>
                </a:solidFill>
                <a:effectLst/>
                <a:uLnTx/>
                <a:uFillTx/>
                <a:latin typeface="Rockwell"/>
                <a:ea typeface="Rockwell"/>
                <a:cs typeface="Rockwell"/>
                <a:sym typeface="Rockwell"/>
              </a:rPr>
              <a:t>+</a:t>
            </a:r>
            <a:endParaRPr kumimoji="0" sz="1800" b="0" i="0" u="none" strike="noStrike" kern="1200" cap="none" spc="0" normalizeH="0" baseline="0" noProof="0">
              <a:ln>
                <a:noFill/>
              </a:ln>
              <a:solidFill>
                <a:prstClr val="black"/>
              </a:solidFill>
              <a:effectLst/>
              <a:uLnTx/>
              <a:uFillTx/>
              <a:latin typeface="Rockwell"/>
              <a:ea typeface="+mn-ea"/>
              <a:cs typeface="+mn-cs"/>
            </a:endParaRPr>
          </a:p>
        </p:txBody>
      </p:sp>
      <p:sp>
        <p:nvSpPr>
          <p:cNvPr id="64" name="Google Shape;64;p14"/>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prstClr val="white"/>
              </a:buClr>
              <a:buSzPts val="1800"/>
              <a:buFont typeface="Rockwell"/>
              <a:buNone/>
              <a:tabLst/>
              <a:defRPr/>
            </a:pPr>
            <a:endParaRPr kumimoji="0" sz="180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Tree>
    <p:extLst>
      <p:ext uri="{BB962C8B-B14F-4D97-AF65-F5344CB8AC3E}">
        <p14:creationId xmlns:p14="http://schemas.microsoft.com/office/powerpoint/2010/main" val="34881388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prstClr val="white"/>
              </a:buClr>
              <a:buSzPts val="1800"/>
              <a:buFont typeface="Rockwell"/>
              <a:buNone/>
              <a:tabLst/>
              <a:defRPr/>
            </a:pPr>
            <a:endParaRPr kumimoji="0" sz="180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prstClr val="white"/>
              </a:buClr>
              <a:buSzPts val="1800"/>
              <a:buFont typeface="Rockwell"/>
              <a:buNone/>
              <a:tabLst/>
              <a:defRPr/>
            </a:pPr>
            <a:endParaRPr kumimoji="0" sz="1800" b="0" i="0" u="none" strike="noStrike" kern="1200" cap="none" spc="0" normalizeH="0" baseline="0" noProof="0">
              <a:ln>
                <a:noFill/>
              </a:ln>
              <a:solidFill>
                <a:srgbClr val="FFFFFF"/>
              </a:solidFill>
              <a:effectLst/>
              <a:uLnTx/>
              <a:uFillTx/>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9FC3E3"/>
              </a:buClr>
              <a:buSzPts val="3600"/>
              <a:buFont typeface="Rockwell"/>
              <a:buNone/>
              <a:tabLst/>
              <a:defRPr/>
            </a:pPr>
            <a:r>
              <a:rPr kumimoji="0" lang="en" sz="3600" b="1" i="0" u="none" strike="noStrike" kern="1200" cap="none" spc="0" normalizeH="0" baseline="0" noProof="0">
                <a:ln>
                  <a:noFill/>
                </a:ln>
                <a:solidFill>
                  <a:srgbClr val="9FC3E3"/>
                </a:solidFill>
                <a:effectLst/>
                <a:uLnTx/>
                <a:uFillTx/>
                <a:latin typeface="Rockwell"/>
                <a:ea typeface="Rockwell"/>
                <a:cs typeface="Rockwell"/>
                <a:sym typeface="Rockwell"/>
              </a:rPr>
              <a:t>+</a:t>
            </a:r>
            <a:endParaRPr kumimoji="0" sz="1800" b="0" i="0" u="none" strike="noStrike" kern="1200" cap="none" spc="0" normalizeH="0" baseline="0" noProof="0">
              <a:ln>
                <a:noFill/>
              </a:ln>
              <a:solidFill>
                <a:prstClr val="black"/>
              </a:solidFill>
              <a:effectLst/>
              <a:uLnTx/>
              <a:uFillTx/>
              <a:latin typeface="Rockwell"/>
              <a:ea typeface="+mn-ea"/>
              <a:cs typeface="+mn-cs"/>
            </a:endParaRPr>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defTabSz="457200"/>
            <a:endParaRPr lang="en-US"/>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pPr defTabSz="457200"/>
            <a:endParaRPr lang="en-US"/>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Rockwell"/>
                <a:ea typeface="Rockwell"/>
                <a:cs typeface="Rockwell"/>
                <a:sym typeface="Rockwell"/>
              </a:defRPr>
            </a:lvl1pPr>
            <a:lvl2pPr marL="0" marR="0" lvl="1" indent="0" algn="r" rtl="0">
              <a:spcBef>
                <a:spcPts val="0"/>
              </a:spcBef>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None/>
              <a:defRPr sz="1400" b="0" i="0" u="none" strike="noStrike" cap="none">
                <a:solidFill>
                  <a:schemeClr val="lt1"/>
                </a:solidFill>
                <a:latin typeface="Rockwell"/>
                <a:ea typeface="Rockwell"/>
                <a:cs typeface="Rockwell"/>
                <a:sym typeface="Rockwell"/>
              </a:defRPr>
            </a:lvl9pPr>
          </a:lstStyle>
          <a:p>
            <a:pPr defTabSz="457200"/>
            <a:fld id="{00000000-1234-1234-1234-123412341234}" type="slidenum">
              <a:rPr lang="en" smtClean="0">
                <a:solidFill>
                  <a:prstClr val="white"/>
                </a:solidFill>
              </a:rPr>
              <a:pPr defTabSz="457200"/>
              <a:t>‹#›</a:t>
            </a:fld>
            <a:endParaRPr lang="en">
              <a:solidFill>
                <a:prstClr val="white"/>
              </a:solidFill>
            </a:endParaRPr>
          </a:p>
        </p:txBody>
      </p:sp>
    </p:spTree>
    <p:extLst>
      <p:ext uri="{BB962C8B-B14F-4D97-AF65-F5344CB8AC3E}">
        <p14:creationId xmlns:p14="http://schemas.microsoft.com/office/powerpoint/2010/main" val="41697004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624668"/>
            <a:ext cx="53848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6400800" y="5562600"/>
            <a:ext cx="53848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400801" y="6425641"/>
            <a:ext cx="1643529" cy="365125"/>
          </a:xfrm>
        </p:spPr>
        <p:txBody>
          <a:bodyPr/>
          <a:lstStyle>
            <a:lvl1pPr algn="l">
              <a:defRPr/>
            </a:lvl1p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8414871" y="6425641"/>
            <a:ext cx="3490259" cy="365125"/>
          </a:xfrm>
        </p:spPr>
        <p:txBody>
          <a:bodyPr/>
          <a:lstStyle>
            <a:lvl1pPr algn="r">
              <a:defRPr/>
            </a:lvl1pPr>
          </a:lstStyle>
          <a:p>
            <a:pPr defTabSz="457200"/>
            <a:endParaRPr lang="en-US">
              <a:solidFill>
                <a:prstClr val="black">
                  <a:lumMod val="65000"/>
                  <a:lumOff val="35000"/>
                </a:prstClr>
              </a:solidFill>
            </a:endParaRPr>
          </a:p>
        </p:txBody>
      </p:sp>
      <p:sp>
        <p:nvSpPr>
          <p:cNvPr id="7" name="Rectangle 6"/>
          <p:cNvSpPr/>
          <p:nvPr/>
        </p:nvSpPr>
        <p:spPr>
          <a:xfrm>
            <a:off x="376767" y="228600"/>
            <a:ext cx="5647267"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Rectangle 9"/>
          <p:cNvSpPr/>
          <p:nvPr/>
        </p:nvSpPr>
        <p:spPr>
          <a:xfrm>
            <a:off x="6165851" y="237744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5" name="TextBox 14"/>
          <p:cNvSpPr txBox="1"/>
          <p:nvPr/>
        </p:nvSpPr>
        <p:spPr>
          <a:xfrm>
            <a:off x="566522" y="174813"/>
            <a:ext cx="55107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1" name="Rectangle 10"/>
          <p:cNvSpPr/>
          <p:nvPr/>
        </p:nvSpPr>
        <p:spPr>
          <a:xfrm>
            <a:off x="6165851" y="228600"/>
            <a:ext cx="27432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9069917" y="2377440"/>
            <a:ext cx="27432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33197506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10947401"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10227967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664633" y="134471"/>
            <a:ext cx="10075084"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3477425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624668"/>
            <a:ext cx="53848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6400800" y="5562600"/>
            <a:ext cx="53848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400801" y="6425641"/>
            <a:ext cx="1643529" cy="365125"/>
          </a:xfrm>
        </p:spPr>
        <p:txBody>
          <a:bodyPr/>
          <a:lstStyle>
            <a:lvl1pPr algn="l">
              <a:defRPr/>
            </a:lvl1p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8414871" y="6425641"/>
            <a:ext cx="3490259" cy="365125"/>
          </a:xfrm>
        </p:spPr>
        <p:txBody>
          <a:bodyPr/>
          <a:lstStyle>
            <a:lvl1pPr algn="r">
              <a:defRPr/>
            </a:lvl1pPr>
          </a:lstStyle>
          <a:p>
            <a:pPr defTabSz="457200"/>
            <a:endParaRPr lang="en-US">
              <a:solidFill>
                <a:prstClr val="black">
                  <a:lumMod val="65000"/>
                  <a:lumOff val="35000"/>
                </a:prstClr>
              </a:solidFill>
            </a:endParaRPr>
          </a:p>
        </p:txBody>
      </p:sp>
      <p:sp>
        <p:nvSpPr>
          <p:cNvPr id="7" name="Rectangle 6"/>
          <p:cNvSpPr/>
          <p:nvPr/>
        </p:nvSpPr>
        <p:spPr>
          <a:xfrm>
            <a:off x="376767" y="228600"/>
            <a:ext cx="5647267"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Rectangle 9"/>
          <p:cNvSpPr/>
          <p:nvPr/>
        </p:nvSpPr>
        <p:spPr>
          <a:xfrm>
            <a:off x="6165851" y="237744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3" name="Picture Placeholder 12"/>
          <p:cNvSpPr>
            <a:spLocks noGrp="1"/>
          </p:cNvSpPr>
          <p:nvPr>
            <p:ph type="pic" sz="quarter" idx="12"/>
          </p:nvPr>
        </p:nvSpPr>
        <p:spPr>
          <a:xfrm>
            <a:off x="6165851" y="228600"/>
            <a:ext cx="27432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3"/>
          </p:nvPr>
        </p:nvSpPr>
        <p:spPr>
          <a:xfrm>
            <a:off x="9069917" y="2377440"/>
            <a:ext cx="2743200" cy="2039112"/>
          </a:xfrm>
        </p:spPr>
        <p:txBody>
          <a:bodyPr/>
          <a:lstStyle>
            <a:lvl1pPr>
              <a:buNone/>
              <a:defRPr/>
            </a:lvl1pPr>
          </a:lstStyle>
          <a:p>
            <a:r>
              <a:rPr lang="en-US"/>
              <a:t>Click icon to add picture</a:t>
            </a:r>
            <a:endParaRPr/>
          </a:p>
        </p:txBody>
      </p:sp>
      <p:sp>
        <p:nvSpPr>
          <p:cNvPr id="16" name="Text Placeholder 3"/>
          <p:cNvSpPr>
            <a:spLocks noGrp="1"/>
          </p:cNvSpPr>
          <p:nvPr>
            <p:ph type="body" sz="half" idx="2"/>
          </p:nvPr>
        </p:nvSpPr>
        <p:spPr>
          <a:xfrm>
            <a:off x="1143000" y="1779495"/>
            <a:ext cx="41148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Edit Master text styles</a:t>
            </a:r>
          </a:p>
        </p:txBody>
      </p:sp>
      <p:sp>
        <p:nvSpPr>
          <p:cNvPr id="15" name="TextBox 14"/>
          <p:cNvSpPr txBox="1"/>
          <p:nvPr/>
        </p:nvSpPr>
        <p:spPr>
          <a:xfrm>
            <a:off x="566522" y="174813"/>
            <a:ext cx="55107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28870799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878543" y="228600"/>
            <a:ext cx="1093457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3048000" y="3124201"/>
            <a:ext cx="75184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3048000" y="4495801"/>
            <a:ext cx="75184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8541" y="6248775"/>
            <a:ext cx="1966259" cy="365125"/>
          </a:xfrm>
        </p:spPr>
        <p:txBody>
          <a:bodyPr/>
          <a:lstStyle>
            <a:lvl1pPr algn="l">
              <a:defRPr>
                <a:solidFill>
                  <a:schemeClr val="bg1"/>
                </a:solidFill>
              </a:defRPr>
            </a:lvl1pPr>
          </a:lstStyle>
          <a:p>
            <a:pPr defTabSz="457200"/>
            <a:fld id="{8E9718A7-2B15-C347-B708-4E85D52F4AA4}" type="datetimeFigureOut">
              <a:rPr lang="en-US" smtClean="0">
                <a:solidFill>
                  <a:prstClr val="white"/>
                </a:solidFill>
              </a:rPr>
              <a:pPr defTabSz="457200"/>
              <a:t>8/15/2019</a:t>
            </a:fld>
            <a:endParaRPr lang="en-US">
              <a:solidFill>
                <a:prstClr val="white"/>
              </a:solidFill>
            </a:endParaRPr>
          </a:p>
        </p:txBody>
      </p:sp>
      <p:sp>
        <p:nvSpPr>
          <p:cNvPr id="5" name="Footer Placeholder 4"/>
          <p:cNvSpPr>
            <a:spLocks noGrp="1"/>
          </p:cNvSpPr>
          <p:nvPr>
            <p:ph type="ftr" sz="quarter" idx="11"/>
          </p:nvPr>
        </p:nvSpPr>
        <p:spPr>
          <a:xfrm>
            <a:off x="3048000" y="6248775"/>
            <a:ext cx="7518400" cy="365125"/>
          </a:xfrm>
        </p:spPr>
        <p:txBody>
          <a:bodyPr/>
          <a:lstStyle>
            <a:lvl1pPr>
              <a:defRPr>
                <a:solidFill>
                  <a:schemeClr val="bg1"/>
                </a:solidFill>
              </a:defRPr>
            </a:lvl1pPr>
          </a:lstStyle>
          <a:p>
            <a:pPr defTabSz="457200"/>
            <a:endParaRPr lang="en-US">
              <a:solidFill>
                <a:prstClr val="white"/>
              </a:solidFill>
            </a:endParaRPr>
          </a:p>
        </p:txBody>
      </p:sp>
      <p:sp>
        <p:nvSpPr>
          <p:cNvPr id="6" name="Slide Number Placeholder 5"/>
          <p:cNvSpPr>
            <a:spLocks noGrp="1"/>
          </p:cNvSpPr>
          <p:nvPr>
            <p:ph type="sldNum" sz="quarter" idx="12"/>
          </p:nvPr>
        </p:nvSpPr>
        <p:spPr>
          <a:xfrm>
            <a:off x="11074400" y="6248775"/>
            <a:ext cx="738717" cy="365125"/>
          </a:xfrm>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8" name="TextBox 7"/>
          <p:cNvSpPr txBox="1"/>
          <p:nvPr/>
        </p:nvSpPr>
        <p:spPr>
          <a:xfrm>
            <a:off x="2671483" y="3110755"/>
            <a:ext cx="347879" cy="61555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40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9" name="Rectangle 8"/>
          <p:cNvSpPr/>
          <p:nvPr/>
        </p:nvSpPr>
        <p:spPr>
          <a:xfrm>
            <a:off x="381001" y="228600"/>
            <a:ext cx="283633"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927682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768627"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370386"/>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10947401"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21841027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3" name="Text Placeholder 2"/>
          <p:cNvSpPr>
            <a:spLocks noGrp="1"/>
          </p:cNvSpPr>
          <p:nvPr>
            <p:ph type="body" idx="1"/>
          </p:nvPr>
        </p:nvSpPr>
        <p:spPr>
          <a:xfrm>
            <a:off x="663388" y="2070848"/>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5866504" y="2070848"/>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62889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0" y="1985963"/>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13" name="Content Placeholder 2"/>
          <p:cNvSpPr>
            <a:spLocks noGrp="1"/>
          </p:cNvSpPr>
          <p:nvPr>
            <p:ph sz="half" idx="14"/>
          </p:nvPr>
        </p:nvSpPr>
        <p:spPr>
          <a:xfrm>
            <a:off x="664690" y="4164965"/>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5" name="Slide Number Placeholder 6"/>
          <p:cNvSpPr>
            <a:spLocks noGrp="1"/>
          </p:cNvSpPr>
          <p:nvPr>
            <p:ph type="sldNum" sz="quarter" idx="12"/>
          </p:nvPr>
        </p:nvSpPr>
        <p:spPr>
          <a:xfrm>
            <a:off x="11074400" y="242235"/>
            <a:ext cx="738717" cy="365125"/>
          </a:xfrm>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30887802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11" name="Content Placeholder 2"/>
          <p:cNvSpPr>
            <a:spLocks noGrp="1"/>
          </p:cNvSpPr>
          <p:nvPr>
            <p:ph sz="half" idx="15"/>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7291839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12" name="Content Placeholder 2"/>
          <p:cNvSpPr>
            <a:spLocks noGrp="1"/>
          </p:cNvSpPr>
          <p:nvPr>
            <p:ph sz="half" idx="17"/>
          </p:nvPr>
        </p:nvSpPr>
        <p:spPr>
          <a:xfrm>
            <a:off x="670561" y="1985963"/>
            <a:ext cx="487655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670561" y="4164965"/>
            <a:ext cx="487655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3332849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TextBox 7"/>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28081675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Date Placeholder 1"/>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40597430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76768" y="228600"/>
            <a:ext cx="460163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507407" y="2571750"/>
            <a:ext cx="4340352"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5558368" y="273051"/>
            <a:ext cx="6129865"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08124" y="3733801"/>
            <a:ext cx="4340352"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9855200" y="6423586"/>
            <a:ext cx="2049929" cy="365125"/>
          </a:xfrm>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5145741" y="6423586"/>
            <a:ext cx="4422588" cy="365125"/>
          </a:xfrm>
        </p:spPr>
        <p:txBody>
          <a:bodyPr/>
          <a:lstStyle/>
          <a:p>
            <a:pPr defTabSz="457200"/>
            <a:endParaRPr lang="en-US">
              <a:solidFill>
                <a:prstClr val="black">
                  <a:lumMod val="65000"/>
                  <a:lumOff val="35000"/>
                </a:prstClr>
              </a:solidFill>
            </a:endParaRPr>
          </a:p>
        </p:txBody>
      </p:sp>
      <p:sp>
        <p:nvSpPr>
          <p:cNvPr id="9" name="TextBox 8"/>
          <p:cNvSpPr txBox="1"/>
          <p:nvPr/>
        </p:nvSpPr>
        <p:spPr>
          <a:xfrm>
            <a:off x="566522" y="174813"/>
            <a:ext cx="55107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27376333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5559205" y="3124200"/>
            <a:ext cx="5197696"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1" y="228600"/>
            <a:ext cx="4614211"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5559205" y="3995737"/>
            <a:ext cx="5197696"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9855200" y="6423586"/>
            <a:ext cx="2049929" cy="365125"/>
          </a:xfrm>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5588000" y="6423586"/>
            <a:ext cx="4006851" cy="365125"/>
          </a:xfrm>
        </p:spPr>
        <p:txBody>
          <a:bodyPr/>
          <a:lstStyle/>
          <a:p>
            <a:pPr defTabSz="4572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10" name="TextBox 9"/>
          <p:cNvSpPr txBox="1"/>
          <p:nvPr/>
        </p:nvSpPr>
        <p:spPr>
          <a:xfrm>
            <a:off x="5320147" y="3370730"/>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11701217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1"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1"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75341" y="5257800"/>
            <a:ext cx="8254876"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436283" y="4632792"/>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34105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cs typeface="+mn-cs"/>
            </a:endParaRPr>
          </a:p>
        </p:txBody>
      </p:sp>
    </p:spTree>
    <p:extLst>
      <p:ext uri="{BB962C8B-B14F-4D97-AF65-F5344CB8AC3E}">
        <p14:creationId xmlns:p14="http://schemas.microsoft.com/office/powerpoint/2010/main" val="214904796"/>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376766" y="228600"/>
            <a:ext cx="851622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507406" y="2571750"/>
            <a:ext cx="8242148"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08126" y="3733801"/>
            <a:ext cx="8239421"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949683" y="6235608"/>
            <a:ext cx="1797864" cy="365125"/>
          </a:xfrm>
        </p:spPr>
        <p:txBody>
          <a:bodyPr/>
          <a:lstStyle>
            <a:lvl1pPr>
              <a:defRPr>
                <a:solidFill>
                  <a:schemeClr val="bg1"/>
                </a:solidFill>
              </a:defRPr>
            </a:lvl1pPr>
          </a:lstStyle>
          <a:p>
            <a:pPr defTabSz="457200"/>
            <a:fld id="{8E9718A7-2B15-C347-B708-4E85D52F4AA4}" type="datetimeFigureOut">
              <a:rPr lang="en-US" smtClean="0">
                <a:solidFill>
                  <a:prstClr val="white"/>
                </a:solidFill>
              </a:rPr>
              <a:pPr defTabSz="457200"/>
              <a:t>8/15/2019</a:t>
            </a:fld>
            <a:endParaRPr lang="en-US">
              <a:solidFill>
                <a:prstClr val="white"/>
              </a:solidFill>
            </a:endParaRPr>
          </a:p>
        </p:txBody>
      </p:sp>
      <p:sp>
        <p:nvSpPr>
          <p:cNvPr id="6" name="Footer Placeholder 5"/>
          <p:cNvSpPr>
            <a:spLocks noGrp="1"/>
          </p:cNvSpPr>
          <p:nvPr>
            <p:ph type="ftr" sz="quarter" idx="11"/>
          </p:nvPr>
        </p:nvSpPr>
        <p:spPr>
          <a:xfrm>
            <a:off x="508128" y="6235608"/>
            <a:ext cx="6197473" cy="365125"/>
          </a:xfrm>
        </p:spPr>
        <p:txBody>
          <a:bodyPr/>
          <a:lstStyle>
            <a:lvl1pPr>
              <a:defRPr>
                <a:solidFill>
                  <a:schemeClr val="bg1"/>
                </a:solidFill>
              </a:defRPr>
            </a:lvl1pPr>
          </a:lstStyle>
          <a:p>
            <a:pPr defTabSz="457200"/>
            <a:endParaRPr lang="en-US">
              <a:solidFill>
                <a:prstClr val="white"/>
              </a:solidFill>
            </a:endParaRPr>
          </a:p>
        </p:txBody>
      </p:sp>
      <p:sp>
        <p:nvSpPr>
          <p:cNvPr id="7" name="Slide Number Placeholder 6"/>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9" name="TextBox 8"/>
          <p:cNvSpPr txBox="1"/>
          <p:nvPr/>
        </p:nvSpPr>
        <p:spPr>
          <a:xfrm>
            <a:off x="566522" y="174813"/>
            <a:ext cx="55107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Picture Placeholder 12"/>
          <p:cNvSpPr>
            <a:spLocks noGrp="1"/>
          </p:cNvSpPr>
          <p:nvPr>
            <p:ph type="pic" sz="quarter" idx="13"/>
          </p:nvPr>
        </p:nvSpPr>
        <p:spPr>
          <a:xfrm>
            <a:off x="9069917" y="2374940"/>
            <a:ext cx="27432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9069917" y="4535424"/>
            <a:ext cx="2743200" cy="2039112"/>
          </a:xfrm>
        </p:spPr>
        <p:txBody>
          <a:bodyPr/>
          <a:lstStyle>
            <a:lvl1pPr>
              <a:buNone/>
              <a:defRPr/>
            </a:lvl1pPr>
          </a:lstStyle>
          <a:p>
            <a:r>
              <a:rPr lang="en-US"/>
              <a:t>Click icon to add picture</a:t>
            </a:r>
            <a:endParaRPr/>
          </a:p>
        </p:txBody>
      </p:sp>
    </p:spTree>
    <p:extLst>
      <p:ext uri="{BB962C8B-B14F-4D97-AF65-F5344CB8AC3E}">
        <p14:creationId xmlns:p14="http://schemas.microsoft.com/office/powerpoint/2010/main" val="5254717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376767" y="228600"/>
            <a:ext cx="56472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507406" y="2571750"/>
            <a:ext cx="53555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08125" y="3733801"/>
            <a:ext cx="5353739"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064000" y="6235608"/>
            <a:ext cx="1797864" cy="365125"/>
          </a:xfrm>
        </p:spPr>
        <p:txBody>
          <a:bodyPr/>
          <a:lstStyle>
            <a:lvl1pPr>
              <a:defRPr>
                <a:solidFill>
                  <a:schemeClr val="bg1"/>
                </a:solidFill>
              </a:defRPr>
            </a:lvl1pPr>
          </a:lstStyle>
          <a:p>
            <a:pPr defTabSz="457200"/>
            <a:fld id="{8E9718A7-2B15-C347-B708-4E85D52F4AA4}" type="datetimeFigureOut">
              <a:rPr lang="en-US" smtClean="0">
                <a:solidFill>
                  <a:prstClr val="white"/>
                </a:solidFill>
              </a:rPr>
              <a:pPr defTabSz="457200"/>
              <a:t>8/15/2019</a:t>
            </a:fld>
            <a:endParaRPr lang="en-US">
              <a:solidFill>
                <a:prstClr val="white"/>
              </a:solidFill>
            </a:endParaRPr>
          </a:p>
        </p:txBody>
      </p:sp>
      <p:sp>
        <p:nvSpPr>
          <p:cNvPr id="6" name="Footer Placeholder 5"/>
          <p:cNvSpPr>
            <a:spLocks noGrp="1"/>
          </p:cNvSpPr>
          <p:nvPr>
            <p:ph type="ftr" sz="quarter" idx="11"/>
          </p:nvPr>
        </p:nvSpPr>
        <p:spPr>
          <a:xfrm>
            <a:off x="508128" y="6235608"/>
            <a:ext cx="3454273" cy="365125"/>
          </a:xfrm>
        </p:spPr>
        <p:txBody>
          <a:bodyPr/>
          <a:lstStyle>
            <a:lvl1pPr>
              <a:defRPr>
                <a:solidFill>
                  <a:schemeClr val="bg1"/>
                </a:solidFill>
              </a:defRPr>
            </a:lvl1pPr>
          </a:lstStyle>
          <a:p>
            <a:pPr defTabSz="457200"/>
            <a:endParaRPr lang="en-US">
              <a:solidFill>
                <a:prstClr val="white"/>
              </a:solidFill>
            </a:endParaRPr>
          </a:p>
        </p:txBody>
      </p:sp>
      <p:sp>
        <p:nvSpPr>
          <p:cNvPr id="7" name="Slide Number Placeholder 6"/>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9" name="TextBox 8"/>
          <p:cNvSpPr txBox="1"/>
          <p:nvPr/>
        </p:nvSpPr>
        <p:spPr>
          <a:xfrm>
            <a:off x="566522" y="174813"/>
            <a:ext cx="55107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9069917" y="228600"/>
            <a:ext cx="27432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1" name="Rectangle 10"/>
          <p:cNvSpPr/>
          <p:nvPr/>
        </p:nvSpPr>
        <p:spPr>
          <a:xfrm>
            <a:off x="6165851" y="4534726"/>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Picture Placeholder 12"/>
          <p:cNvSpPr>
            <a:spLocks noGrp="1"/>
          </p:cNvSpPr>
          <p:nvPr>
            <p:ph type="pic" sz="quarter" idx="13"/>
          </p:nvPr>
        </p:nvSpPr>
        <p:spPr>
          <a:xfrm>
            <a:off x="6165851" y="228600"/>
            <a:ext cx="2743200" cy="2039112"/>
          </a:xfrm>
        </p:spPr>
        <p:txBody>
          <a:bodyPr/>
          <a:lstStyle>
            <a:lvl1pPr>
              <a:buNone/>
              <a:defRPr/>
            </a:lvl1pPr>
          </a:lstStyle>
          <a:p>
            <a:r>
              <a:rPr lang="en-US"/>
              <a:t>Click icon to add picture</a:t>
            </a:r>
            <a:endParaRPr/>
          </a:p>
        </p:txBody>
      </p:sp>
      <p:sp>
        <p:nvSpPr>
          <p:cNvPr id="13" name="Picture Placeholder 12"/>
          <p:cNvSpPr>
            <a:spLocks noGrp="1"/>
          </p:cNvSpPr>
          <p:nvPr>
            <p:ph type="pic" sz="quarter" idx="14"/>
          </p:nvPr>
        </p:nvSpPr>
        <p:spPr>
          <a:xfrm>
            <a:off x="6165851" y="2381663"/>
            <a:ext cx="27432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5"/>
          </p:nvPr>
        </p:nvSpPr>
        <p:spPr>
          <a:xfrm>
            <a:off x="9070848" y="2381662"/>
            <a:ext cx="2743200" cy="4187952"/>
          </a:xfrm>
        </p:spPr>
        <p:txBody>
          <a:bodyPr/>
          <a:lstStyle>
            <a:lvl1pPr>
              <a:buNone/>
              <a:defRPr/>
            </a:lvl1pPr>
          </a:lstStyle>
          <a:p>
            <a:r>
              <a:rPr lang="en-US"/>
              <a:t>Click icon to add picture</a:t>
            </a:r>
            <a:endParaRPr/>
          </a:p>
        </p:txBody>
      </p:sp>
    </p:spTree>
    <p:extLst>
      <p:ext uri="{BB962C8B-B14F-4D97-AF65-F5344CB8AC3E}">
        <p14:creationId xmlns:p14="http://schemas.microsoft.com/office/powerpoint/2010/main" val="37881995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6604000" y="3124200"/>
            <a:ext cx="414528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1" y="2365248"/>
            <a:ext cx="5653492"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04000" y="3995737"/>
            <a:ext cx="414528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9855200" y="6423586"/>
            <a:ext cx="2049929" cy="365125"/>
          </a:xfrm>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5588000" y="6423586"/>
            <a:ext cx="4006851" cy="365125"/>
          </a:xfrm>
        </p:spPr>
        <p:txBody>
          <a:bodyPr/>
          <a:lstStyle/>
          <a:p>
            <a:pPr defTabSz="457200"/>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10" name="TextBox 9"/>
          <p:cNvSpPr txBox="1"/>
          <p:nvPr/>
        </p:nvSpPr>
        <p:spPr>
          <a:xfrm>
            <a:off x="6333815" y="3370730"/>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
        <p:nvSpPr>
          <p:cNvPr id="14" name="Picture Placeholder 12"/>
          <p:cNvSpPr>
            <a:spLocks noGrp="1"/>
          </p:cNvSpPr>
          <p:nvPr>
            <p:ph type="pic" sz="quarter" idx="13"/>
          </p:nvPr>
        </p:nvSpPr>
        <p:spPr>
          <a:xfrm>
            <a:off x="370540" y="228600"/>
            <a:ext cx="2743200" cy="2039112"/>
          </a:xfrm>
        </p:spPr>
        <p:txBody>
          <a:bodyPr/>
          <a:lstStyle>
            <a:lvl1pPr>
              <a:buNone/>
              <a:defRPr/>
            </a:lvl1pPr>
          </a:lstStyle>
          <a:p>
            <a:r>
              <a:rPr lang="en-US"/>
              <a:t>Click icon to add picture</a:t>
            </a:r>
            <a:endParaRPr/>
          </a:p>
        </p:txBody>
      </p:sp>
      <p:sp>
        <p:nvSpPr>
          <p:cNvPr id="15" name="Picture Placeholder 12"/>
          <p:cNvSpPr>
            <a:spLocks noGrp="1"/>
          </p:cNvSpPr>
          <p:nvPr>
            <p:ph type="pic" sz="quarter" idx="14"/>
          </p:nvPr>
        </p:nvSpPr>
        <p:spPr>
          <a:xfrm>
            <a:off x="3280833" y="228600"/>
            <a:ext cx="2743200" cy="2039112"/>
          </a:xfrm>
        </p:spPr>
        <p:txBody>
          <a:bodyPr/>
          <a:lstStyle>
            <a:lvl1pPr>
              <a:buNone/>
              <a:defRPr/>
            </a:lvl1pPr>
          </a:lstStyle>
          <a:p>
            <a:r>
              <a:rPr lang="en-US"/>
              <a:t>Click icon to add picture</a:t>
            </a:r>
            <a:endParaRPr/>
          </a:p>
        </p:txBody>
      </p:sp>
    </p:spTree>
    <p:extLst>
      <p:ext uri="{BB962C8B-B14F-4D97-AF65-F5344CB8AC3E}">
        <p14:creationId xmlns:p14="http://schemas.microsoft.com/office/powerpoint/2010/main" val="26903229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14931335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10889129" y="282574"/>
            <a:ext cx="9144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Vertical Title 1"/>
          <p:cNvSpPr>
            <a:spLocks noGrp="1"/>
          </p:cNvSpPr>
          <p:nvPr>
            <p:ph type="title" orient="vert"/>
          </p:nvPr>
        </p:nvSpPr>
        <p:spPr>
          <a:xfrm>
            <a:off x="10661029" y="954742"/>
            <a:ext cx="908424"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609600" y="958757"/>
            <a:ext cx="9144000" cy="5184869"/>
          </a:xfrm>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457200"/>
            <a:fld id="{15E84564-75FE-D847-AF71-AE7C252681ED}" type="slidenum">
              <a:rPr lang="en-US" smtClean="0">
                <a:solidFill>
                  <a:prstClr val="white"/>
                </a:solidFill>
              </a:rPr>
              <a:pPr defTabSz="457200"/>
              <a:t>‹#›</a:t>
            </a:fld>
            <a:endParaRPr lang="en-US">
              <a:solidFill>
                <a:prstClr val="white"/>
              </a:solidFill>
            </a:endParaRPr>
          </a:p>
        </p:txBody>
      </p:sp>
      <p:sp>
        <p:nvSpPr>
          <p:cNvPr id="9" name="TextBox 8"/>
          <p:cNvSpPr txBox="1"/>
          <p:nvPr/>
        </p:nvSpPr>
        <p:spPr>
          <a:xfrm rot="16200000">
            <a:off x="11500967" y="561668"/>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1579029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2"/>
            <a:ext cx="4343400" cy="530225"/>
          </a:xfrm>
        </p:spPr>
        <p:txBody>
          <a:bodyPr anchor="b"/>
          <a:lstStyle>
            <a:lvl1pPr>
              <a:defRPr sz="3200" baseline="0">
                <a:solidFill>
                  <a:schemeClr val="tx2"/>
                </a:solidFill>
              </a:defRPr>
            </a:lvl1pPr>
          </a:lstStyle>
          <a:p>
            <a:r>
              <a:rPr lang="en-US" smtClean="0"/>
              <a:t>Student Questions</a:t>
            </a:r>
            <a:endParaRPr lang="en-US" dirty="0"/>
          </a:p>
        </p:txBody>
      </p:sp>
      <p:sp>
        <p:nvSpPr>
          <p:cNvPr id="3" name="Content Placeholder 2"/>
          <p:cNvSpPr>
            <a:spLocks noGrp="1"/>
          </p:cNvSpPr>
          <p:nvPr>
            <p:ph idx="1"/>
          </p:nvPr>
        </p:nvSpPr>
        <p:spPr>
          <a:xfrm>
            <a:off x="838201" y="1171076"/>
            <a:ext cx="4569577" cy="2827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Tree>
    <p:extLst>
      <p:ext uri="{BB962C8B-B14F-4D97-AF65-F5344CB8AC3E}">
        <p14:creationId xmlns:p14="http://schemas.microsoft.com/office/powerpoint/2010/main" val="422255335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3.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theme" Target="../theme/theme4.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431125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4" r:id="rId18"/>
    <p:sldLayoutId id="2147483685" r:id="rId19"/>
    <p:sldLayoutId id="2147483686" r:id="rId20"/>
    <p:sldLayoutId id="2147483687" r:id="rId2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634" y="484094"/>
            <a:ext cx="10075084"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64634" y="1981203"/>
            <a:ext cx="10075084" cy="4144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9060329" y="6423588"/>
            <a:ext cx="2844800" cy="365125"/>
          </a:xfrm>
          <a:prstGeom prst="rect">
            <a:avLst/>
          </a:prstGeom>
        </p:spPr>
        <p:txBody>
          <a:bodyPr vert="horz" lIns="91440" tIns="45720" rIns="91440" bIns="45720" rtlCol="0" anchor="ctr"/>
          <a:lstStyle>
            <a:lvl1pPr algn="r">
              <a:defRPr sz="825">
                <a:solidFill>
                  <a:schemeClr val="tx1">
                    <a:lumMod val="65000"/>
                    <a:lumOff val="35000"/>
                  </a:schemeClr>
                </a:solidFill>
              </a:defRPr>
            </a:lvl1pPr>
          </a:lstStyle>
          <a:p>
            <a:pPr defTabSz="342900"/>
            <a:fld id="{8E9718A7-2B15-C347-B708-4E85D52F4AA4}" type="datetimeFigureOut">
              <a:rPr lang="en-US" smtClean="0">
                <a:solidFill>
                  <a:prstClr val="black">
                    <a:lumMod val="65000"/>
                    <a:lumOff val="35000"/>
                  </a:prstClr>
                </a:solidFill>
              </a:rPr>
              <a:pPr defTabSz="342900"/>
              <a:t>8/15/2019</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268941" y="6423588"/>
            <a:ext cx="8163859"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defTabSz="3429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11074400" y="242237"/>
            <a:ext cx="738717" cy="365125"/>
          </a:xfrm>
          <a:prstGeom prst="rect">
            <a:avLst/>
          </a:prstGeom>
        </p:spPr>
        <p:txBody>
          <a:bodyPr vert="horz" lIns="91440" tIns="45720" rIns="91440" bIns="45720" rtlCol="0" anchor="ctr"/>
          <a:lstStyle>
            <a:lvl1pPr algn="r">
              <a:defRPr sz="1050">
                <a:solidFill>
                  <a:schemeClr val="bg1"/>
                </a:solidFill>
              </a:defRPr>
            </a:lvl1pPr>
          </a:lstStyle>
          <a:p>
            <a:pPr defTabSz="342900"/>
            <a:fld id="{15E84564-75FE-D847-AF71-AE7C252681ED}" type="slidenum">
              <a:rPr lang="en-US" smtClean="0">
                <a:solidFill>
                  <a:prstClr val="white"/>
                </a:solidFill>
              </a:rPr>
              <a:pPr defTabSz="342900"/>
              <a:t>‹#›</a:t>
            </a:fld>
            <a:endParaRPr lang="en-US">
              <a:solidFill>
                <a:prstClr val="white"/>
              </a:solidFill>
            </a:endParaRPr>
          </a:p>
        </p:txBody>
      </p:sp>
    </p:spTree>
    <p:extLst>
      <p:ext uri="{BB962C8B-B14F-4D97-AF65-F5344CB8AC3E}">
        <p14:creationId xmlns:p14="http://schemas.microsoft.com/office/powerpoint/2010/main" val="176003002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Lst>
  <p:txStyles>
    <p:titleStyle>
      <a:lvl1pPr algn="l" defTabSz="685800" rtl="0" eaLnBrk="1" latinLnBrk="0" hangingPunct="1">
        <a:spcBef>
          <a:spcPct val="0"/>
        </a:spcBef>
        <a:buNone/>
        <a:defRPr sz="2700" b="0" kern="1200">
          <a:solidFill>
            <a:schemeClr val="accent1"/>
          </a:solidFill>
          <a:latin typeface="+mj-lt"/>
          <a:ea typeface="+mj-ea"/>
          <a:cs typeface="+mj-cs"/>
        </a:defRPr>
      </a:lvl1pPr>
    </p:titleStyle>
    <p:bodyStyle>
      <a:lvl1pPr marL="171450" indent="-171450" algn="l" defTabSz="685800" rtl="0" eaLnBrk="1" latinLnBrk="0" hangingPunct="1">
        <a:spcBef>
          <a:spcPts val="1500"/>
        </a:spcBef>
        <a:buClr>
          <a:schemeClr val="accent1"/>
        </a:buClr>
        <a:buSzPct val="75000"/>
        <a:buFont typeface="Wingdings" pitchFamily="2" charset="2"/>
        <a:buChar char="n"/>
        <a:defRPr sz="1500" kern="1200">
          <a:solidFill>
            <a:schemeClr val="tx1">
              <a:lumMod val="65000"/>
              <a:lumOff val="35000"/>
            </a:schemeClr>
          </a:solidFill>
          <a:latin typeface="+mn-lt"/>
          <a:ea typeface="+mn-ea"/>
          <a:cs typeface="+mn-cs"/>
        </a:defRPr>
      </a:lvl1pPr>
      <a:lvl2pPr marL="342900" indent="-171450" algn="l" defTabSz="685800" rtl="0" eaLnBrk="1" latinLnBrk="0" hangingPunct="1">
        <a:spcBef>
          <a:spcPts val="450"/>
        </a:spcBef>
        <a:buClr>
          <a:schemeClr val="accent1">
            <a:lumMod val="60000"/>
            <a:lumOff val="40000"/>
          </a:schemeClr>
        </a:buClr>
        <a:buSzPct val="75000"/>
        <a:buFont typeface="Wingdings" pitchFamily="2" charset="2"/>
        <a:buChar char="n"/>
        <a:defRPr sz="1350" kern="1200">
          <a:solidFill>
            <a:schemeClr val="tx1">
              <a:lumMod val="65000"/>
              <a:lumOff val="35000"/>
            </a:schemeClr>
          </a:solidFill>
          <a:latin typeface="+mn-lt"/>
          <a:ea typeface="+mn-ea"/>
          <a:cs typeface="+mn-cs"/>
        </a:defRPr>
      </a:lvl2pPr>
      <a:lvl3pPr marL="514350" indent="-171450" algn="l" defTabSz="685800" rtl="0" eaLnBrk="1" latinLnBrk="0" hangingPunct="1">
        <a:spcBef>
          <a:spcPts val="450"/>
        </a:spcBef>
        <a:buClr>
          <a:schemeClr val="accent1"/>
        </a:buClr>
        <a:buSzPct val="75000"/>
        <a:buFont typeface="Wingdings" pitchFamily="2" charset="2"/>
        <a:buChar char="n"/>
        <a:defRPr sz="1350" kern="1200">
          <a:solidFill>
            <a:schemeClr val="tx1">
              <a:lumMod val="65000"/>
              <a:lumOff val="35000"/>
            </a:schemeClr>
          </a:solidFill>
          <a:latin typeface="+mn-lt"/>
          <a:ea typeface="+mn-ea"/>
          <a:cs typeface="+mn-cs"/>
        </a:defRPr>
      </a:lvl3pPr>
      <a:lvl4pPr marL="685800" indent="-171450" algn="l" defTabSz="685800" rtl="0" eaLnBrk="1" latinLnBrk="0" hangingPunct="1">
        <a:spcBef>
          <a:spcPts val="450"/>
        </a:spcBef>
        <a:buClr>
          <a:schemeClr val="accent1">
            <a:lumMod val="60000"/>
            <a:lumOff val="40000"/>
          </a:schemeClr>
        </a:buClr>
        <a:buSzPct val="75000"/>
        <a:buFont typeface="Wingdings" pitchFamily="2" charset="2"/>
        <a:buChar char="n"/>
        <a:defRPr sz="1350" kern="1200">
          <a:solidFill>
            <a:schemeClr val="tx1">
              <a:lumMod val="65000"/>
              <a:lumOff val="35000"/>
            </a:schemeClr>
          </a:solidFill>
          <a:latin typeface="+mn-lt"/>
          <a:ea typeface="+mn-ea"/>
          <a:cs typeface="+mn-cs"/>
        </a:defRPr>
      </a:lvl4pPr>
      <a:lvl5pPr marL="857250" indent="-171450" algn="l" defTabSz="685800" rtl="0" eaLnBrk="1" latinLnBrk="0" hangingPunct="1">
        <a:spcBef>
          <a:spcPts val="450"/>
        </a:spcBef>
        <a:buClr>
          <a:schemeClr val="accent1"/>
        </a:buClr>
        <a:buSzPct val="75000"/>
        <a:buFont typeface="Wingdings" pitchFamily="2" charset="2"/>
        <a:buChar char="n"/>
        <a:defRPr sz="1350" kern="1200">
          <a:solidFill>
            <a:schemeClr val="tx1">
              <a:lumMod val="65000"/>
              <a:lumOff val="35000"/>
            </a:schemeClr>
          </a:solidFill>
          <a:latin typeface="+mn-lt"/>
          <a:ea typeface="+mn-ea"/>
          <a:cs typeface="+mn-cs"/>
        </a:defRPr>
      </a:lvl5pPr>
      <a:lvl6pPr marL="1033463" indent="-171450" algn="l" defTabSz="685800" rtl="0" eaLnBrk="1" latinLnBrk="0" hangingPunct="1">
        <a:spcBef>
          <a:spcPct val="20000"/>
        </a:spcBef>
        <a:buClr>
          <a:schemeClr val="accent1">
            <a:lumMod val="60000"/>
            <a:lumOff val="40000"/>
          </a:schemeClr>
        </a:buClr>
        <a:buSzPct val="75000"/>
        <a:buFont typeface="Wingdings" pitchFamily="2" charset="2"/>
        <a:buChar char=""/>
        <a:defRPr lang="en-US" sz="1350" kern="1200" dirty="0" smtClean="0">
          <a:solidFill>
            <a:schemeClr val="tx1">
              <a:lumMod val="65000"/>
              <a:lumOff val="35000"/>
            </a:schemeClr>
          </a:solidFill>
          <a:latin typeface="+mn-lt"/>
          <a:ea typeface="+mn-ea"/>
          <a:cs typeface="+mn-cs"/>
        </a:defRPr>
      </a:lvl6pPr>
      <a:lvl7pPr marL="1202531" indent="-171450" algn="l" defTabSz="685800" rtl="0" eaLnBrk="1" latinLnBrk="0" hangingPunct="1">
        <a:spcBef>
          <a:spcPct val="20000"/>
        </a:spcBef>
        <a:buClr>
          <a:schemeClr val="accent1"/>
        </a:buClr>
        <a:buSzPct val="75000"/>
        <a:buFont typeface="Wingdings" pitchFamily="2" charset="2"/>
        <a:buChar char=""/>
        <a:defRPr lang="en-US" sz="1350" kern="1200" baseline="0" dirty="0" smtClean="0">
          <a:solidFill>
            <a:schemeClr val="tx1">
              <a:lumMod val="65000"/>
              <a:lumOff val="35000"/>
            </a:schemeClr>
          </a:solidFill>
          <a:latin typeface="+mn-lt"/>
          <a:ea typeface="+mn-ea"/>
          <a:cs typeface="+mn-cs"/>
        </a:defRPr>
      </a:lvl7pPr>
      <a:lvl8pPr marL="1372791" indent="-171450" algn="l" defTabSz="685800" rtl="0" eaLnBrk="1" latinLnBrk="0" hangingPunct="1">
        <a:spcBef>
          <a:spcPct val="20000"/>
        </a:spcBef>
        <a:buClr>
          <a:schemeClr val="accent1">
            <a:lumMod val="60000"/>
            <a:lumOff val="40000"/>
          </a:schemeClr>
        </a:buClr>
        <a:buSzPct val="75000"/>
        <a:buFont typeface="Wingdings" pitchFamily="2" charset="2"/>
        <a:buChar char=""/>
        <a:defRPr lang="en-US" sz="1350" kern="1200" baseline="0" dirty="0" smtClean="0">
          <a:solidFill>
            <a:schemeClr val="tx1">
              <a:lumMod val="65000"/>
              <a:lumOff val="35000"/>
            </a:schemeClr>
          </a:solidFill>
          <a:latin typeface="+mn-lt"/>
          <a:ea typeface="+mn-ea"/>
          <a:cs typeface="+mn-cs"/>
        </a:defRPr>
      </a:lvl8pPr>
      <a:lvl9pPr marL="1543050" indent="-171450" algn="l" defTabSz="685800" rtl="0" eaLnBrk="1" latinLnBrk="0" hangingPunct="1">
        <a:spcBef>
          <a:spcPct val="20000"/>
        </a:spcBef>
        <a:buClr>
          <a:schemeClr val="accent1"/>
        </a:buClr>
        <a:buSzPct val="75000"/>
        <a:buFont typeface="Wingdings" pitchFamily="2" charset="2"/>
        <a:buChar char=""/>
        <a:defRPr lang="en-US" sz="1350" kern="1200" baseline="0" dirty="0">
          <a:solidFill>
            <a:schemeClr val="tx1">
              <a:lumMod val="65000"/>
              <a:lumOff val="35000"/>
            </a:schemeClr>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633" y="484094"/>
            <a:ext cx="10075084"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64633" y="1981201"/>
            <a:ext cx="10075084" cy="4144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9060329" y="6423586"/>
            <a:ext cx="28448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268941" y="6423586"/>
            <a:ext cx="8163859"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4572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11074400" y="242235"/>
            <a:ext cx="738717" cy="365125"/>
          </a:xfrm>
          <a:prstGeom prst="rect">
            <a:avLst/>
          </a:prstGeom>
        </p:spPr>
        <p:txBody>
          <a:bodyPr vert="horz" lIns="91440" tIns="45720" rIns="91440" bIns="45720" rtlCol="0" anchor="ctr"/>
          <a:lstStyle>
            <a:lvl1pPr algn="r">
              <a:defRPr sz="1400">
                <a:solidFill>
                  <a:schemeClr val="bg1"/>
                </a:solidFill>
              </a:defRPr>
            </a:lvl1pPr>
          </a:lstStyle>
          <a:p>
            <a:pPr defTabSz="457200"/>
            <a:fld id="{15E84564-75FE-D847-AF71-AE7C252681ED}"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372245790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633" y="484094"/>
            <a:ext cx="10075084"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64633" y="1981201"/>
            <a:ext cx="10075084" cy="4144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9060329" y="6423586"/>
            <a:ext cx="28448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pPr defTabSz="457200"/>
            <a:fld id="{8E9718A7-2B15-C347-B708-4E85D52F4AA4}" type="datetimeFigureOut">
              <a:rPr lang="en-US" smtClean="0">
                <a:solidFill>
                  <a:prstClr val="black">
                    <a:lumMod val="65000"/>
                    <a:lumOff val="35000"/>
                  </a:prstClr>
                </a:solidFill>
              </a:rPr>
              <a:pPr defTabSz="457200"/>
              <a:t>8/15/2019</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268941" y="6423586"/>
            <a:ext cx="8163859"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defTabSz="4572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11074400" y="242235"/>
            <a:ext cx="738717" cy="365125"/>
          </a:xfrm>
          <a:prstGeom prst="rect">
            <a:avLst/>
          </a:prstGeom>
        </p:spPr>
        <p:txBody>
          <a:bodyPr vert="horz" lIns="91440" tIns="45720" rIns="91440" bIns="45720" rtlCol="0" anchor="ctr"/>
          <a:lstStyle>
            <a:lvl1pPr algn="r">
              <a:defRPr sz="1400">
                <a:solidFill>
                  <a:schemeClr val="bg1"/>
                </a:solidFill>
              </a:defRPr>
            </a:lvl1pPr>
          </a:lstStyle>
          <a:p>
            <a:pPr defTabSz="457200"/>
            <a:fld id="{15E84564-75FE-D847-AF71-AE7C252681ED}"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173584793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hyperlink" Target="https://rightquestion.org/events/teaching-students-to-ask-their-own-questions-best-practices-in-the-question-formulation-technique-3/" TargetMode="Externa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10.xml"/><Relationship Id="rId4" Type="http://schemas.openxmlformats.org/officeDocument/2006/relationships/hyperlink" Target="https://docs.google.com/document/d/1TXRx83zXmidVmH_5OA35-HVYKQZhpA_gXV8uJ9q0onc/edit"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hyperlink" Target="http://www.nationalgeographic.com/photography/photo-of-the-day/2013/1/alligator-babies-texas/"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1.xml"/><Relationship Id="rId1" Type="http://schemas.openxmlformats.org/officeDocument/2006/relationships/video" Target="https://www.youtube.com/embed/JJJ6V4p1nfs"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6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1.xml"/><Relationship Id="rId1" Type="http://schemas.openxmlformats.org/officeDocument/2006/relationships/tags" Target="../tags/tag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hyperlink" Target="http://bit.ly/Brickeyblog" TargetMode="External"/><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15.xml"/><Relationship Id="rId5" Type="http://schemas.openxmlformats.org/officeDocument/2006/relationships/image" Target="../media/image46.jpeg"/><Relationship Id="rId4" Type="http://schemas.openxmlformats.org/officeDocument/2006/relationships/image" Target="../media/image4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hyperlink" Target="https://www.ebsco.com/blog/article/how-questioning-can-drive-arguments-productive-debate-information-literacy" TargetMode="External"/><Relationship Id="rId7" Type="http://schemas.openxmlformats.org/officeDocument/2006/relationships/hyperlink" Target="https://rightquestion.org/resources/qft-professional-development-librarians/" TargetMode="External"/><Relationship Id="rId2" Type="http://schemas.openxmlformats.org/officeDocument/2006/relationships/notesSlide" Target="../notesSlides/notesSlide52.xml"/><Relationship Id="rId1" Type="http://schemas.openxmlformats.org/officeDocument/2006/relationships/slideLayout" Target="../slideLayouts/slideLayout10.xml"/><Relationship Id="rId6" Type="http://schemas.openxmlformats.org/officeDocument/2006/relationships/hyperlink" Target="https://rightquestion.org/resources/ah-ha-moments-with-the-qft/" TargetMode="External"/><Relationship Id="rId5" Type="http://schemas.openxmlformats.org/officeDocument/2006/relationships/hyperlink" Target="https://rightquestion.org/resources/students-questions-off-the-rails/" TargetMode="External"/><Relationship Id="rId4" Type="http://schemas.openxmlformats.org/officeDocument/2006/relationships/hyperlink" Target="https://rightquestion.org/resources/remixing-the-question-formulation-technique-four-explorations-and-revela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928" y="388748"/>
            <a:ext cx="11966072" cy="1577010"/>
          </a:xfrm>
        </p:spPr>
        <p:txBody>
          <a:bodyPr>
            <a:normAutofit/>
          </a:bodyPr>
          <a:lstStyle/>
          <a:p>
            <a:pPr defTabSz="457200">
              <a:defRPr/>
            </a:pPr>
            <a:r>
              <a:rPr lang="en-US" sz="4800" b="0" dirty="0" smtClean="0"/>
              <a:t>Firing Student Curiosity</a:t>
            </a:r>
            <a:r>
              <a:rPr lang="en-US" sz="4800" b="0" dirty="0"/>
              <a:t> </a:t>
            </a:r>
            <a:r>
              <a:rPr lang="en-US" sz="4800" b="0" dirty="0" smtClean="0"/>
              <a:t>in the Library with the Question Formulation Technique</a:t>
            </a:r>
            <a:endParaRPr lang="en-US" sz="4800" b="0" dirty="0"/>
          </a:p>
        </p:txBody>
      </p:sp>
      <p:sp>
        <p:nvSpPr>
          <p:cNvPr id="3" name="Subtitle 2"/>
          <p:cNvSpPr>
            <a:spLocks noGrp="1"/>
          </p:cNvSpPr>
          <p:nvPr>
            <p:ph type="subTitle" idx="1"/>
          </p:nvPr>
        </p:nvSpPr>
        <p:spPr/>
        <p:txBody>
          <a:bodyPr>
            <a:noAutofit/>
          </a:bodyPr>
          <a:lstStyle/>
          <a:p>
            <a:pPr>
              <a:lnSpc>
                <a:spcPct val="100000"/>
              </a:lnSpc>
              <a:spcBef>
                <a:spcPts val="400"/>
              </a:spcBef>
            </a:pPr>
            <a:r>
              <a:rPr lang="en-US" sz="3600" dirty="0">
                <a:latin typeface="+mj-lt"/>
              </a:rPr>
              <a:t>Sarah Westbrook</a:t>
            </a:r>
          </a:p>
          <a:p>
            <a:pPr>
              <a:lnSpc>
                <a:spcPct val="100000"/>
              </a:lnSpc>
              <a:spcBef>
                <a:spcPts val="400"/>
              </a:spcBef>
            </a:pPr>
            <a:r>
              <a:rPr lang="en-US" sz="2800" dirty="0">
                <a:latin typeface="+mj-lt"/>
              </a:rPr>
              <a:t>Director of Professional Learning</a:t>
            </a:r>
          </a:p>
          <a:p>
            <a:pPr>
              <a:lnSpc>
                <a:spcPct val="100000"/>
              </a:lnSpc>
              <a:spcBef>
                <a:spcPts val="400"/>
              </a:spcBef>
              <a:defRPr/>
            </a:pPr>
            <a:r>
              <a:rPr lang="en-US" sz="2800" dirty="0" smtClean="0">
                <a:latin typeface="+mj-lt"/>
              </a:rPr>
              <a:t>		</a:t>
            </a:r>
          </a:p>
          <a:p>
            <a:pPr>
              <a:lnSpc>
                <a:spcPct val="100000"/>
              </a:lnSpc>
              <a:spcBef>
                <a:spcPts val="400"/>
              </a:spcBef>
              <a:defRPr/>
            </a:pPr>
            <a:endParaRPr lang="en-US" sz="2800" dirty="0" smtClean="0">
              <a:latin typeface="+mj-lt"/>
            </a:endParaRPr>
          </a:p>
          <a:p>
            <a:pPr>
              <a:lnSpc>
                <a:spcPct val="100000"/>
              </a:lnSpc>
              <a:spcBef>
                <a:spcPts val="400"/>
              </a:spcBef>
              <a:defRPr/>
            </a:pPr>
            <a:endParaRPr lang="en-US" sz="2800" dirty="0" smtClean="0">
              <a:latin typeface="+mj-lt"/>
            </a:endParaRPr>
          </a:p>
          <a:p>
            <a:pPr>
              <a:lnSpc>
                <a:spcPct val="100000"/>
              </a:lnSpc>
              <a:spcBef>
                <a:spcPts val="400"/>
              </a:spcBef>
              <a:defRPr/>
            </a:pPr>
            <a:r>
              <a:rPr lang="en-US" sz="2800" dirty="0" smtClean="0">
                <a:latin typeface="+mj-lt"/>
              </a:rPr>
              <a:t>The Right Question Institute, Cambridge, MA</a:t>
            </a:r>
          </a:p>
          <a:p>
            <a:endParaRPr lang="en-US" sz="2800" dirty="0">
              <a:latin typeface="+mj-lt"/>
            </a:endParaRPr>
          </a:p>
        </p:txBody>
      </p:sp>
    </p:spTree>
    <p:extLst>
      <p:ext uri="{BB962C8B-B14F-4D97-AF65-F5344CB8AC3E}">
        <p14:creationId xmlns:p14="http://schemas.microsoft.com/office/powerpoint/2010/main" val="513389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66" y="297510"/>
            <a:ext cx="10515600" cy="1325563"/>
          </a:xfrm>
        </p:spPr>
        <p:txBody>
          <a:bodyPr>
            <a:noAutofit/>
          </a:bodyPr>
          <a:lstStyle/>
          <a:p>
            <a:r>
              <a:rPr lang="en-US" sz="4000" b="0" dirty="0">
                <a:solidFill>
                  <a:schemeClr val="tx1"/>
                </a:solidFill>
              </a:rPr>
              <a:t>Honoring the </a:t>
            </a:r>
            <a:r>
              <a:rPr lang="en-US" sz="4000" b="0" dirty="0" smtClean="0">
                <a:solidFill>
                  <a:schemeClr val="tx1"/>
                </a:solidFill>
              </a:rPr>
              <a:t>Original Source</a:t>
            </a:r>
            <a:r>
              <a:rPr lang="en-US" sz="4000" b="0" dirty="0">
                <a:solidFill>
                  <a:schemeClr val="tx1"/>
                </a:solidFill>
              </a:rPr>
              <a:t>: </a:t>
            </a:r>
            <a:br>
              <a:rPr lang="en-US" sz="4000" b="0" dirty="0">
                <a:solidFill>
                  <a:schemeClr val="tx1"/>
                </a:solidFill>
              </a:rPr>
            </a:br>
            <a:r>
              <a:rPr lang="en-US" sz="4000" b="0" dirty="0">
                <a:solidFill>
                  <a:schemeClr val="tx1"/>
                </a:solidFill>
              </a:rPr>
              <a:t>Parents in Lawrence, Massachusetts, 1990</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912" y="2089887"/>
            <a:ext cx="5635603" cy="4233948"/>
          </a:xfrm>
          <a:prstGeom prst="rect">
            <a:avLst/>
          </a:prstGeom>
        </p:spPr>
      </p:pic>
      <p:sp>
        <p:nvSpPr>
          <p:cNvPr id="4" name="Text Placeholder 4"/>
          <p:cNvSpPr txBox="1">
            <a:spLocks/>
          </p:cNvSpPr>
          <p:nvPr/>
        </p:nvSpPr>
        <p:spPr>
          <a:xfrm>
            <a:off x="6848041" y="2718559"/>
            <a:ext cx="4894780" cy="204869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Rockwell" panose="02060603020205020403" pitchFamily="18" charset="0"/>
                <a:cs typeface="+mn-cs"/>
              </a:rPr>
              <a:t>“We don’t go to the school because we don’t even know what to ask.”</a:t>
            </a:r>
          </a:p>
        </p:txBody>
      </p:sp>
    </p:spTree>
    <p:extLst>
      <p:ext uri="{BB962C8B-B14F-4D97-AF65-F5344CB8AC3E}">
        <p14:creationId xmlns:p14="http://schemas.microsoft.com/office/powerpoint/2010/main" val="25575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2621"/>
            <a:ext cx="10515600" cy="4351338"/>
          </a:xfrm>
        </p:spPr>
        <p:txBody>
          <a:bodyPr/>
          <a:lstStyle/>
          <a:p>
            <a:pPr marL="0" indent="0">
              <a:buNone/>
              <a:defRPr/>
            </a:pPr>
            <a:endParaRPr lang="en-US" altLang="en-US" sz="1050" dirty="0">
              <a:latin typeface="Rockwell" panose="02060603020205020403" pitchFamily="18" charset="0"/>
            </a:endParaRPr>
          </a:p>
          <a:p>
            <a:pPr marL="0" indent="0">
              <a:spcBef>
                <a:spcPts val="0"/>
              </a:spcBef>
              <a:buNone/>
              <a:defRPr/>
            </a:pPr>
            <a:r>
              <a:rPr lang="en-US" altLang="en-US" sz="3200" b="1" dirty="0">
                <a:latin typeface="Rockwell" panose="02060603020205020403" pitchFamily="18" charset="0"/>
                <a:hlinkClick r:id="rId2"/>
              </a:rPr>
              <a:t>https://</a:t>
            </a:r>
            <a:r>
              <a:rPr lang="en-US" altLang="en-US" sz="3200" b="1" dirty="0" err="1">
                <a:latin typeface="Rockwell" panose="02060603020205020403" pitchFamily="18" charset="0"/>
                <a:hlinkClick r:id="rId2"/>
              </a:rPr>
              <a:t>rightquestion.org</a:t>
            </a:r>
            <a:r>
              <a:rPr lang="en-US" altLang="en-US" sz="3200" b="1" dirty="0">
                <a:latin typeface="Rockwell" panose="02060603020205020403" pitchFamily="18" charset="0"/>
                <a:hlinkClick r:id="rId2"/>
              </a:rPr>
              <a:t>/events/teaching-students-to-ask-their-own-questions-best-practices-in-the-question-formulation-technique-3/</a:t>
            </a:r>
            <a:endParaRPr lang="en-US" sz="3200" b="1" dirty="0">
              <a:latin typeface="Rockwell" panose="02060603020205020403" pitchFamily="18" charset="0"/>
            </a:endParaRPr>
          </a:p>
        </p:txBody>
      </p:sp>
      <p:sp>
        <p:nvSpPr>
          <p:cNvPr id="2" name="TextBox 1"/>
          <p:cNvSpPr txBox="1"/>
          <p:nvPr/>
        </p:nvSpPr>
        <p:spPr>
          <a:xfrm>
            <a:off x="838200" y="470172"/>
            <a:ext cx="7727795"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Rockwell"/>
                <a:cs typeface="+mn-cs"/>
              </a:rPr>
              <a:t>To </a:t>
            </a:r>
            <a:r>
              <a:rPr kumimoji="0" lang="en-US" altLang="en-US" sz="4400" b="0" i="0" u="none" strike="noStrike" kern="1200" cap="none" spc="0" normalizeH="0" baseline="0" noProof="0" dirty="0" smtClean="0">
                <a:ln>
                  <a:noFill/>
                </a:ln>
                <a:solidFill>
                  <a:srgbClr val="000000"/>
                </a:solidFill>
                <a:effectLst/>
                <a:uLnTx/>
                <a:uFillTx/>
                <a:latin typeface="Rockwell"/>
                <a:cs typeface="+mn-cs"/>
              </a:rPr>
              <a:t>Learn Even More</a:t>
            </a:r>
            <a:endParaRPr kumimoji="0" lang="en-US" sz="4400" b="0" i="0" u="none" strike="noStrike" kern="1200" cap="none" spc="0" normalizeH="0" baseline="0" noProof="0" dirty="0">
              <a:ln>
                <a:noFill/>
              </a:ln>
              <a:solidFill>
                <a:srgbClr val="000000"/>
              </a:solidFill>
              <a:effectLst/>
              <a:uLnTx/>
              <a:uFillTx/>
              <a:latin typeface="Rockwell"/>
              <a:cs typeface="+mn-cs"/>
            </a:endParaRPr>
          </a:p>
        </p:txBody>
      </p:sp>
      <p:sp>
        <p:nvSpPr>
          <p:cNvPr id="6" name="Content Placeholder 2"/>
          <p:cNvSpPr txBox="1">
            <a:spLocks/>
          </p:cNvSpPr>
          <p:nvPr/>
        </p:nvSpPr>
        <p:spPr bwMode="auto">
          <a:xfrm>
            <a:off x="1044960" y="3664505"/>
            <a:ext cx="9329324" cy="28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kumimoji="0" lang="en-US" altLang="en-US" sz="3200" b="0" i="0" u="none" strike="noStrike" kern="1200" cap="none" spc="0" normalizeH="0" baseline="0" noProof="0" dirty="0" smtClean="0">
                <a:ln>
                  <a:noFill/>
                </a:ln>
                <a:solidFill>
                  <a:srgbClr val="000000"/>
                </a:solidFill>
                <a:effectLst/>
                <a:uLnTx/>
                <a:uFillTx/>
                <a:latin typeface="Rockwell" panose="02060603020205020403" pitchFamily="18" charset="0"/>
                <a:ea typeface="MS PGothic" panose="020B0600070205080204" pitchFamily="34" charset="-128"/>
              </a:rPr>
              <a:t>Check out our 3-week online course hosted by the Harvard Graduate School of Education</a:t>
            </a:r>
            <a:endParaRPr kumimoji="0" lang="en-US" altLang="en-US" sz="20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endParaRPr kumimoji="0" lang="en-US" altLang="en-US" sz="3200" b="0" i="0" u="none" strike="noStrike" kern="1200" cap="none" spc="0" normalizeH="0" baseline="0" noProof="0" dirty="0">
              <a:ln>
                <a:noFill/>
              </a:ln>
              <a:solidFill>
                <a:srgbClr val="629DD1"/>
              </a:solidFill>
              <a:effectLst/>
              <a:uLnTx/>
              <a:uFillTx/>
              <a:latin typeface="Rockwell" panose="02060603020205020403" pitchFamily="18" charset="0"/>
              <a:ea typeface="MS PGothic" panose="020B0600070205080204" pitchFamily="34" charset="-128"/>
            </a:endParaRPr>
          </a:p>
        </p:txBody>
      </p:sp>
    </p:spTree>
    <p:extLst>
      <p:ext uri="{BB962C8B-B14F-4D97-AF65-F5344CB8AC3E}">
        <p14:creationId xmlns:p14="http://schemas.microsoft.com/office/powerpoint/2010/main" val="427687033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133"/>
          <p:cNvSpPr txBox="1">
            <a:spLocks noGrp="1"/>
          </p:cNvSpPr>
          <p:nvPr>
            <p:ph type="title"/>
          </p:nvPr>
        </p:nvSpPr>
        <p:spPr>
          <a:xfrm>
            <a:off x="677349" y="478833"/>
            <a:ext cx="10515600" cy="862288"/>
          </a:xfrm>
          <a:prstGeom prst="rect">
            <a:avLst/>
          </a:prstGeom>
          <a:noFill/>
          <a:ln>
            <a:noFill/>
          </a:ln>
        </p:spPr>
        <p:txBody>
          <a:bodyPr spcFirstLastPara="1" vert="horz" wrap="square" lIns="91425" tIns="45700" rIns="91425" bIns="45700" rtlCol="0" anchor="t" anchorCtr="0">
            <a:noAutofit/>
          </a:bodyPr>
          <a:lstStyle/>
          <a:p>
            <a:r>
              <a:rPr lang="en-US" dirty="0" smtClean="0"/>
              <a:t>Teresa Diaz’s Mini Search Challenge</a:t>
            </a:r>
            <a:r>
              <a:rPr lang="en-US" dirty="0"/>
              <a:t/>
            </a:r>
            <a:br>
              <a:rPr lang="en-US" dirty="0"/>
            </a:br>
            <a:endParaRPr dirty="0"/>
          </a:p>
        </p:txBody>
      </p:sp>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l="4453" t="18276" r="3940" b="10704"/>
          <a:stretch/>
        </p:blipFill>
        <p:spPr>
          <a:xfrm>
            <a:off x="2903575" y="2549120"/>
            <a:ext cx="6385973" cy="3851679"/>
          </a:xfrm>
          <a:prstGeom prst="rect">
            <a:avLst/>
          </a:prstGeom>
        </p:spPr>
      </p:pic>
      <p:sp>
        <p:nvSpPr>
          <p:cNvPr id="5" name="Rectangle 4"/>
          <p:cNvSpPr/>
          <p:nvPr/>
        </p:nvSpPr>
        <p:spPr>
          <a:xfrm>
            <a:off x="2217578" y="1724226"/>
            <a:ext cx="7749381" cy="646331"/>
          </a:xfrm>
          <a:prstGeom prst="rect">
            <a:avLst/>
          </a:prstGeom>
        </p:spPr>
        <p:txBody>
          <a:bodyPr wrap="square">
            <a:spAutoFit/>
          </a:bodyPr>
          <a:lstStyle/>
          <a:p>
            <a:pPr algn="ctr"/>
            <a:r>
              <a:rPr lang="en-US" sz="3600" dirty="0" smtClean="0">
                <a:hlinkClick r:id="rId4"/>
              </a:rPr>
              <a:t>Mini Search Challenge Google Doc</a:t>
            </a:r>
            <a:endParaRPr lang="en-US" sz="3600" dirty="0"/>
          </a:p>
        </p:txBody>
      </p:sp>
    </p:spTree>
    <p:extLst>
      <p:ext uri="{BB962C8B-B14F-4D97-AF65-F5344CB8AC3E}">
        <p14:creationId xmlns:p14="http://schemas.microsoft.com/office/powerpoint/2010/main" val="1820558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681037" y="207052"/>
            <a:ext cx="10515600" cy="1325563"/>
          </a:xfrm>
        </p:spPr>
        <p:txBody>
          <a:bodyPr/>
          <a:lstStyle/>
          <a:p>
            <a:pPr algn="ctr" eaLnBrk="1" hangingPunct="1"/>
            <a:r>
              <a:rPr lang="en-US" altLang="en-US" dirty="0" smtClean="0"/>
              <a:t>Classroom Example: </a:t>
            </a:r>
            <a:br>
              <a:rPr lang="en-US" altLang="en-US" dirty="0" smtClean="0"/>
            </a:br>
            <a:r>
              <a:rPr lang="en-US" altLang="en-US" dirty="0" smtClean="0"/>
              <a:t>12</a:t>
            </a:r>
            <a:r>
              <a:rPr lang="en-US" altLang="en-US" baseline="30000" dirty="0" smtClean="0"/>
              <a:t>th</a:t>
            </a:r>
            <a:r>
              <a:rPr lang="en-US" altLang="en-US" dirty="0" smtClean="0"/>
              <a:t> Grade</a:t>
            </a:r>
          </a:p>
        </p:txBody>
      </p:sp>
      <p:sp>
        <p:nvSpPr>
          <p:cNvPr id="148483" name="Content Placeholder 2"/>
          <p:cNvSpPr>
            <a:spLocks noGrp="1"/>
          </p:cNvSpPr>
          <p:nvPr>
            <p:ph idx="1"/>
          </p:nvPr>
        </p:nvSpPr>
        <p:spPr>
          <a:xfrm>
            <a:off x="861060" y="2591435"/>
            <a:ext cx="10797540" cy="2917825"/>
          </a:xfrm>
        </p:spPr>
        <p:txBody>
          <a:bodyPr>
            <a:noAutofit/>
          </a:bodyPr>
          <a:lstStyle/>
          <a:p>
            <a:pPr marL="0" indent="0">
              <a:spcBef>
                <a:spcPts val="1200"/>
              </a:spcBef>
              <a:spcAft>
                <a:spcPts val="1200"/>
              </a:spcAft>
              <a:buNone/>
            </a:pPr>
            <a:r>
              <a:rPr lang="en-US" altLang="en-US" sz="3200" u="sng" dirty="0"/>
              <a:t>Teacher</a:t>
            </a:r>
            <a:r>
              <a:rPr lang="en-US" altLang="en-US" sz="3200" dirty="0"/>
              <a:t>: Daniel </a:t>
            </a:r>
            <a:r>
              <a:rPr lang="en-US" altLang="en-US" sz="3200" dirty="0" err="1"/>
              <a:t>Fouts</a:t>
            </a:r>
            <a:r>
              <a:rPr lang="en-US" altLang="en-US" sz="3200" dirty="0"/>
              <a:t>, Des Plaines, IL</a:t>
            </a:r>
          </a:p>
          <a:p>
            <a:pPr marL="0" indent="0">
              <a:spcBef>
                <a:spcPts val="1200"/>
              </a:spcBef>
              <a:spcAft>
                <a:spcPts val="1200"/>
              </a:spcAft>
              <a:buNone/>
            </a:pPr>
            <a:r>
              <a:rPr lang="en-US" altLang="en-US" sz="3200" u="sng" dirty="0"/>
              <a:t>Topic</a:t>
            </a:r>
            <a:r>
              <a:rPr lang="en-US" altLang="en-US" sz="3200" dirty="0"/>
              <a:t>: 12</a:t>
            </a:r>
            <a:r>
              <a:rPr lang="en-US" altLang="en-US" sz="3200" baseline="30000" dirty="0"/>
              <a:t>th</a:t>
            </a:r>
            <a:r>
              <a:rPr lang="en-US" altLang="en-US" sz="3200" dirty="0"/>
              <a:t> Grade AP Government unit on the American presidency at moments of </a:t>
            </a:r>
            <a:r>
              <a:rPr lang="en-US" altLang="en-US" sz="3200" dirty="0" smtClean="0"/>
              <a:t>crisis</a:t>
            </a:r>
          </a:p>
          <a:p>
            <a:pPr marL="0" indent="0">
              <a:spcBef>
                <a:spcPts val="1200"/>
              </a:spcBef>
              <a:spcAft>
                <a:spcPts val="1200"/>
              </a:spcAft>
              <a:buNone/>
            </a:pPr>
            <a:r>
              <a:rPr lang="en-US" altLang="en-US" sz="3200" u="sng" dirty="0" smtClean="0"/>
              <a:t>Purpose</a:t>
            </a:r>
            <a:r>
              <a:rPr lang="en-US" altLang="en-US" sz="3200" dirty="0"/>
              <a:t>: To engage students at the start of the unit and to help students select a topic for an independent project</a:t>
            </a:r>
          </a:p>
        </p:txBody>
      </p:sp>
    </p:spTree>
    <p:extLst>
      <p:ext uri="{BB962C8B-B14F-4D97-AF65-F5344CB8AC3E}">
        <p14:creationId xmlns:p14="http://schemas.microsoft.com/office/powerpoint/2010/main" val="85494900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dirty="0" smtClean="0"/>
              <a:t>Question Focus</a:t>
            </a:r>
          </a:p>
        </p:txBody>
      </p:sp>
      <p:sp>
        <p:nvSpPr>
          <p:cNvPr id="149507" name="Content Placeholder 2"/>
          <p:cNvSpPr>
            <a:spLocks noGrp="1"/>
          </p:cNvSpPr>
          <p:nvPr>
            <p:ph idx="1"/>
          </p:nvPr>
        </p:nvSpPr>
        <p:spPr/>
        <p:txBody>
          <a:bodyPr>
            <a:normAutofit/>
          </a:bodyPr>
          <a:lstStyle/>
          <a:p>
            <a:pPr marL="0" indent="0">
              <a:buNone/>
            </a:pPr>
            <a:r>
              <a:rPr lang="en-US" altLang="en-US" sz="3600" dirty="0"/>
              <a:t>“Nearly all men can handle adversity; but if you really want to test a man’s character, give him power.” </a:t>
            </a:r>
          </a:p>
        </p:txBody>
      </p:sp>
      <p:pic>
        <p:nvPicPr>
          <p:cNvPr id="14950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3139" y="3737859"/>
            <a:ext cx="2155824" cy="264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Rectangle 4"/>
          <p:cNvSpPr>
            <a:spLocks noChangeArrowheads="1"/>
          </p:cNvSpPr>
          <p:nvPr/>
        </p:nvSpPr>
        <p:spPr bwMode="auto">
          <a:xfrm>
            <a:off x="8697724" y="6580187"/>
            <a:ext cx="487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1pPr>
            <a:lvl2pPr marL="742950" indent="-285750">
              <a:spcBef>
                <a:spcPts val="600"/>
              </a:spcBef>
              <a:buClr>
                <a:srgbClr val="A1C4E3"/>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2pPr>
            <a:lvl3pPr marL="11430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3pPr>
            <a:lvl4pPr marL="1600200" indent="-228600">
              <a:spcBef>
                <a:spcPts val="600"/>
              </a:spcBef>
              <a:buClr>
                <a:srgbClr val="A1C4E3"/>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4pPr>
            <a:lvl5pPr marL="20574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5pPr>
            <a:lvl6pPr marL="25146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6pPr>
            <a:lvl7pPr marL="29718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7pPr>
            <a:lvl8pPr marL="34290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8pPr>
            <a:lvl9pPr marL="38862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9pPr>
          </a:lstStyle>
          <a:p>
            <a:pPr>
              <a:spcBef>
                <a:spcPct val="0"/>
              </a:spcBef>
              <a:buClrTx/>
              <a:buSzTx/>
              <a:buFontTx/>
              <a:buNone/>
            </a:pPr>
            <a:r>
              <a:rPr lang="en-US" altLang="en-US" sz="1200" dirty="0">
                <a:solidFill>
                  <a:srgbClr val="000000"/>
                </a:solidFill>
              </a:rPr>
              <a:t>https://www.loc.gov/pictures/item/96522529/</a:t>
            </a:r>
          </a:p>
        </p:txBody>
      </p:sp>
    </p:spTree>
    <p:extLst>
      <p:ext uri="{BB962C8B-B14F-4D97-AF65-F5344CB8AC3E}">
        <p14:creationId xmlns:p14="http://schemas.microsoft.com/office/powerpoint/2010/main" val="31484495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dirty="0"/>
              <a:t>Student Questions</a:t>
            </a:r>
          </a:p>
        </p:txBody>
      </p:sp>
      <p:sp>
        <p:nvSpPr>
          <p:cNvPr id="3" name="Content Placeholder 2"/>
          <p:cNvSpPr>
            <a:spLocks noGrp="1"/>
          </p:cNvSpPr>
          <p:nvPr>
            <p:ph idx="1"/>
          </p:nvPr>
        </p:nvSpPr>
        <p:spPr>
          <a:xfrm>
            <a:off x="647700" y="1631314"/>
            <a:ext cx="10706100" cy="4979035"/>
          </a:xfrm>
          <a:extLst/>
        </p:spPr>
        <p:txBody>
          <a:bodyPr numCol="2" spcCol="274320">
            <a:noAutofit/>
          </a:bodyPr>
          <a:lstStyle/>
          <a:p>
            <a:pPr marL="341313" indent="-341313">
              <a:spcBef>
                <a:spcPts val="600"/>
              </a:spcBef>
              <a:buFont typeface="Calibri" charset="0"/>
              <a:buAutoNum type="arabicPeriod"/>
              <a:defRPr/>
            </a:pPr>
            <a:r>
              <a:rPr lang="en-US" sz="2400" dirty="0">
                <a:cs typeface="Rockwell (Body)"/>
              </a:rPr>
              <a:t>How does power challenge one’s morality?	</a:t>
            </a:r>
          </a:p>
          <a:p>
            <a:pPr marL="341313" indent="-341313">
              <a:spcBef>
                <a:spcPts val="600"/>
              </a:spcBef>
              <a:buFont typeface="Calibri" charset="0"/>
              <a:buAutoNum type="arabicPeriod"/>
              <a:defRPr/>
            </a:pPr>
            <a:r>
              <a:rPr lang="en-US" sz="2400" dirty="0">
                <a:cs typeface="Rockwell (Body)"/>
              </a:rPr>
              <a:t>Should everyone have some type of power? </a:t>
            </a:r>
          </a:p>
          <a:p>
            <a:pPr marL="341313" indent="-341313">
              <a:spcBef>
                <a:spcPts val="600"/>
              </a:spcBef>
              <a:buFont typeface="Calibri" charset="0"/>
              <a:buAutoNum type="arabicPeriod"/>
              <a:defRPr/>
            </a:pPr>
            <a:r>
              <a:rPr lang="en-US" sz="2400" dirty="0">
                <a:cs typeface="Rockwell (Body)"/>
              </a:rPr>
              <a:t>Does power make people corrupt?</a:t>
            </a:r>
          </a:p>
          <a:p>
            <a:pPr marL="341313" indent="-341313">
              <a:spcBef>
                <a:spcPts val="600"/>
              </a:spcBef>
              <a:buFont typeface="Calibri" charset="0"/>
              <a:buAutoNum type="arabicPeriod"/>
              <a:defRPr/>
            </a:pPr>
            <a:r>
              <a:rPr lang="en-US" sz="2400" dirty="0">
                <a:cs typeface="Rockwell (Body)"/>
              </a:rPr>
              <a:t>What if the person who is qualified for power doesn’t attain it?</a:t>
            </a:r>
          </a:p>
          <a:p>
            <a:pPr marL="341313" indent="-341313">
              <a:spcBef>
                <a:spcPts val="600"/>
              </a:spcBef>
              <a:buFont typeface="Calibri" charset="0"/>
              <a:buAutoNum type="arabicPeriod"/>
              <a:defRPr/>
            </a:pPr>
            <a:r>
              <a:rPr lang="en-US" sz="2400" dirty="0">
                <a:cs typeface="Rockwell (Body)"/>
              </a:rPr>
              <a:t>How is a man’s power tested?</a:t>
            </a:r>
          </a:p>
          <a:p>
            <a:pPr marL="341313" indent="-341313">
              <a:spcBef>
                <a:spcPts val="600"/>
              </a:spcBef>
              <a:buFont typeface="Calibri" charset="0"/>
              <a:buAutoNum type="arabicPeriod"/>
              <a:defRPr/>
            </a:pPr>
            <a:r>
              <a:rPr lang="en-US" sz="2400" dirty="0">
                <a:cs typeface="Rockwell (Body)"/>
              </a:rPr>
              <a:t>What is considered power?</a:t>
            </a:r>
          </a:p>
          <a:p>
            <a:pPr marL="341313" indent="-341313">
              <a:spcBef>
                <a:spcPts val="600"/>
              </a:spcBef>
              <a:buFont typeface="Calibri" charset="0"/>
              <a:buAutoNum type="arabicPeriod"/>
              <a:defRPr/>
            </a:pPr>
            <a:r>
              <a:rPr lang="en-US" sz="2400" dirty="0">
                <a:cs typeface="Rockwell (Body)"/>
              </a:rPr>
              <a:t>What defines good character</a:t>
            </a:r>
            <a:r>
              <a:rPr lang="en-US" sz="2400" dirty="0" smtClean="0">
                <a:cs typeface="Rockwell (Body)"/>
              </a:rPr>
              <a:t>?</a:t>
            </a:r>
          </a:p>
          <a:p>
            <a:pPr marL="341313" indent="-341313">
              <a:spcBef>
                <a:spcPts val="600"/>
              </a:spcBef>
              <a:buFont typeface="Calibri" charset="0"/>
              <a:buAutoNum type="arabicPeriod"/>
              <a:defRPr/>
            </a:pPr>
            <a:endParaRPr lang="en-US" sz="2400" dirty="0">
              <a:cs typeface="Rockwell (Body)"/>
            </a:endParaRPr>
          </a:p>
          <a:p>
            <a:pPr marL="341313" indent="-341313">
              <a:spcBef>
                <a:spcPts val="600"/>
              </a:spcBef>
              <a:buFont typeface="Calibri" charset="0"/>
              <a:buAutoNum type="arabicPeriod"/>
              <a:defRPr/>
            </a:pPr>
            <a:endParaRPr lang="en-US" sz="2400" dirty="0">
              <a:cs typeface="Rockwell (Body)"/>
            </a:endParaRPr>
          </a:p>
          <a:p>
            <a:pPr marL="341313" indent="-341313">
              <a:spcBef>
                <a:spcPts val="600"/>
              </a:spcBef>
              <a:buFont typeface="Calibri" charset="0"/>
              <a:buAutoNum type="arabicPeriod"/>
              <a:defRPr/>
            </a:pPr>
            <a:r>
              <a:rPr lang="en-US" sz="2400" dirty="0">
                <a:cs typeface="Rockwell (Body)"/>
              </a:rPr>
              <a:t>How can we ensure that the good men get the power</a:t>
            </a:r>
            <a:r>
              <a:rPr lang="en-US" sz="2400" dirty="0" smtClean="0">
                <a:cs typeface="Rockwell (Body)"/>
              </a:rPr>
              <a:t>?</a:t>
            </a:r>
            <a:endParaRPr lang="en-US" sz="2400" dirty="0">
              <a:solidFill>
                <a:schemeClr val="tx1">
                  <a:lumMod val="65000"/>
                  <a:lumOff val="35000"/>
                </a:schemeClr>
              </a:solidFill>
              <a:cs typeface="Rockwell (Body)"/>
            </a:endParaRPr>
          </a:p>
          <a:p>
            <a:pPr marL="341313" indent="-341313">
              <a:spcBef>
                <a:spcPts val="600"/>
              </a:spcBef>
              <a:buFont typeface="Calibri" charset="0"/>
              <a:buAutoNum type="arabicPeriod"/>
              <a:defRPr/>
            </a:pPr>
            <a:r>
              <a:rPr lang="en-US" sz="2400" dirty="0">
                <a:cs typeface="Rockwell (Body)"/>
              </a:rPr>
              <a:t>What kind of man can handle adversity?</a:t>
            </a:r>
          </a:p>
          <a:p>
            <a:pPr marL="341313" indent="-341313">
              <a:spcBef>
                <a:spcPts val="600"/>
              </a:spcBef>
              <a:buFont typeface="Calibri" charset="0"/>
              <a:buAutoNum type="arabicPeriod"/>
              <a:defRPr/>
            </a:pPr>
            <a:r>
              <a:rPr lang="en-US" sz="2400" dirty="0">
                <a:cs typeface="Rockwell (Body)"/>
              </a:rPr>
              <a:t>What can power tell us about a man’s character?</a:t>
            </a:r>
          </a:p>
          <a:p>
            <a:pPr marL="341313" indent="-341313">
              <a:spcBef>
                <a:spcPts val="600"/>
              </a:spcBef>
              <a:buFont typeface="Calibri" charset="0"/>
              <a:buAutoNum type="arabicPeriod"/>
              <a:defRPr/>
            </a:pPr>
            <a:r>
              <a:rPr lang="en-US" sz="2400" dirty="0">
                <a:cs typeface="Rockwell (Body)"/>
              </a:rPr>
              <a:t>How can power be obtained by adversity?</a:t>
            </a:r>
          </a:p>
          <a:p>
            <a:pPr marL="341313" indent="-341313">
              <a:spcBef>
                <a:spcPts val="600"/>
              </a:spcBef>
              <a:buFont typeface="Calibri" charset="0"/>
              <a:buAutoNum type="arabicPeriod"/>
              <a:defRPr/>
            </a:pPr>
            <a:r>
              <a:rPr lang="en-US" sz="2400" dirty="0" smtClean="0">
                <a:cs typeface="Rockwell (Body)"/>
              </a:rPr>
              <a:t> Why </a:t>
            </a:r>
            <a:r>
              <a:rPr lang="en-US" sz="2400" dirty="0">
                <a:cs typeface="Rockwell (Body)"/>
              </a:rPr>
              <a:t>are some people affected by power differently?</a:t>
            </a:r>
          </a:p>
          <a:p>
            <a:pPr marL="341313" indent="-341313">
              <a:spcBef>
                <a:spcPts val="600"/>
              </a:spcBef>
              <a:buFont typeface="Calibri" charset="0"/>
              <a:buAutoNum type="arabicPeriod"/>
              <a:defRPr/>
            </a:pPr>
            <a:r>
              <a:rPr lang="en-US" sz="2400" dirty="0" smtClean="0">
                <a:cs typeface="Rockwell (Body)"/>
              </a:rPr>
              <a:t>If </a:t>
            </a:r>
            <a:r>
              <a:rPr lang="en-US" sz="2400" dirty="0">
                <a:cs typeface="Rockwell (Body)"/>
              </a:rPr>
              <a:t>adversity supposedly makes you stronger, does that mean that power makes you weaker?</a:t>
            </a:r>
          </a:p>
        </p:txBody>
      </p:sp>
    </p:spTree>
    <p:extLst>
      <p:ext uri="{BB962C8B-B14F-4D97-AF65-F5344CB8AC3E}">
        <p14:creationId xmlns:p14="http://schemas.microsoft.com/office/powerpoint/2010/main" val="19950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a:xfrm>
            <a:off x="717013" y="172762"/>
            <a:ext cx="10515600" cy="1325563"/>
          </a:xfrm>
        </p:spPr>
        <p:txBody>
          <a:bodyPr>
            <a:normAutofit/>
          </a:bodyPr>
          <a:lstStyle/>
          <a:p>
            <a:r>
              <a:rPr lang="en-US" altLang="en-US" dirty="0"/>
              <a:t>Next </a:t>
            </a:r>
            <a:r>
              <a:rPr lang="en-US" altLang="en-US" dirty="0" smtClean="0"/>
              <a:t>Steps with Student Questions</a:t>
            </a:r>
            <a:endParaRPr lang="en-US" altLang="en-US" dirty="0"/>
          </a:p>
        </p:txBody>
      </p:sp>
      <p:sp>
        <p:nvSpPr>
          <p:cNvPr id="151555" name="Content Placeholder 2"/>
          <p:cNvSpPr>
            <a:spLocks noGrp="1"/>
          </p:cNvSpPr>
          <p:nvPr>
            <p:ph idx="1"/>
          </p:nvPr>
        </p:nvSpPr>
        <p:spPr/>
        <p:txBody>
          <a:bodyPr>
            <a:normAutofit/>
          </a:bodyPr>
          <a:lstStyle/>
          <a:p>
            <a:pPr>
              <a:buFont typeface="Arial" charset="0"/>
              <a:buChar char="•"/>
            </a:pPr>
            <a:r>
              <a:rPr lang="en-US" altLang="en-US" dirty="0"/>
              <a:t>Each student selected l question from the class list to work on throughout the unit </a:t>
            </a:r>
          </a:p>
          <a:p>
            <a:pPr>
              <a:buFont typeface="Arial" charset="0"/>
              <a:buChar char="•"/>
            </a:pPr>
            <a:r>
              <a:rPr lang="en-US" altLang="en-US" dirty="0"/>
              <a:t>Students answered their question using research and knowledge from the unit in a two-page reflection paper</a:t>
            </a:r>
          </a:p>
          <a:p>
            <a:pPr>
              <a:buFont typeface="Arial" charset="0"/>
              <a:buChar char="•"/>
            </a:pPr>
            <a:r>
              <a:rPr lang="en-US" altLang="en-US" dirty="0"/>
              <a:t>Students shared their reflections in a class discussion on the final day of the unit</a:t>
            </a:r>
          </a:p>
        </p:txBody>
      </p:sp>
      <p:sp>
        <p:nvSpPr>
          <p:cNvPr id="2" name="Rectangle 1"/>
          <p:cNvSpPr/>
          <p:nvPr/>
        </p:nvSpPr>
        <p:spPr>
          <a:xfrm>
            <a:off x="5974813" y="3244334"/>
            <a:ext cx="242374" cy="369332"/>
          </a:xfrm>
          <a:prstGeom prst="rect">
            <a:avLst/>
          </a:prstGeom>
        </p:spPr>
        <p:txBody>
          <a:bodyPr wrap="none">
            <a:spAutoFit/>
          </a:bodyPr>
          <a:lstStyle/>
          <a:p>
            <a:r>
              <a:rPr lang="sk-SK" dirty="0"/>
              <a:t> </a:t>
            </a:r>
            <a:endParaRPr lang="en-US" dirty="0"/>
          </a:p>
        </p:txBody>
      </p:sp>
    </p:spTree>
    <p:extLst>
      <p:ext uri="{BB962C8B-B14F-4D97-AF65-F5344CB8AC3E}">
        <p14:creationId xmlns:p14="http://schemas.microsoft.com/office/powerpoint/2010/main" val="82323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15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1525035" y="1738796"/>
            <a:ext cx="9830355" cy="2248071"/>
          </a:xfrm>
        </p:spPr>
        <p:txBody>
          <a:bodyPr>
            <a:noAutofit/>
          </a:bodyPr>
          <a:lstStyle/>
          <a:p>
            <a:r>
              <a:rPr lang="en-US" sz="5400" dirty="0">
                <a:solidFill>
                  <a:schemeClr val="tx1"/>
                </a:solidFill>
              </a:rPr>
              <a:t>"There is no learning without having to pose a question." </a:t>
            </a:r>
          </a:p>
          <a:p>
            <a:r>
              <a:rPr lang="en-US" sz="5400" dirty="0">
                <a:solidFill>
                  <a:schemeClr val="tx1"/>
                </a:solidFill>
              </a:rPr>
              <a:t>	</a:t>
            </a:r>
          </a:p>
        </p:txBody>
      </p:sp>
      <p:sp>
        <p:nvSpPr>
          <p:cNvPr id="6" name="Text Placeholder 5"/>
          <p:cNvSpPr>
            <a:spLocks noGrp="1"/>
          </p:cNvSpPr>
          <p:nvPr>
            <p:ph type="body" sz="half" idx="10"/>
          </p:nvPr>
        </p:nvSpPr>
        <p:spPr>
          <a:xfrm>
            <a:off x="6679661" y="4070685"/>
            <a:ext cx="4675730" cy="1299478"/>
          </a:xfrm>
        </p:spPr>
        <p:txBody>
          <a:bodyPr>
            <a:normAutofit/>
          </a:bodyPr>
          <a:lstStyle/>
          <a:p>
            <a:r>
              <a:rPr lang="en-US" sz="2400" dirty="0"/>
              <a:t>- Richard Feynman</a:t>
            </a:r>
          </a:p>
          <a:p>
            <a:r>
              <a:rPr lang="en-US" sz="2400" dirty="0"/>
              <a:t>Nobel Laureate, Physics, 1965</a:t>
            </a:r>
          </a:p>
        </p:txBody>
      </p:sp>
    </p:spTree>
    <p:extLst>
      <p:ext uri="{BB962C8B-B14F-4D97-AF65-F5344CB8AC3E}">
        <p14:creationId xmlns:p14="http://schemas.microsoft.com/office/powerpoint/2010/main" val="28863593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538393" y="535688"/>
            <a:ext cx="3418617" cy="5164074"/>
          </a:xfrm>
        </p:spPr>
      </p:pic>
      <p:sp>
        <p:nvSpPr>
          <p:cNvPr id="6" name="Text Placeholder 5"/>
          <p:cNvSpPr>
            <a:spLocks noGrp="1"/>
          </p:cNvSpPr>
          <p:nvPr>
            <p:ph type="body" sz="half" idx="2"/>
          </p:nvPr>
        </p:nvSpPr>
        <p:spPr>
          <a:xfrm>
            <a:off x="4198434" y="4000579"/>
            <a:ext cx="7092136" cy="1699183"/>
          </a:xfrm>
        </p:spPr>
        <p:txBody>
          <a:bodyPr>
            <a:normAutofit/>
          </a:bodyPr>
          <a:lstStyle/>
          <a:p>
            <a:pPr algn="r"/>
            <a:r>
              <a:rPr lang="en-US" sz="3600" dirty="0" smtClean="0">
                <a:solidFill>
                  <a:schemeClr val="tx1"/>
                </a:solidFill>
              </a:rPr>
              <a:t>– Stuart </a:t>
            </a:r>
            <a:r>
              <a:rPr lang="en-US" sz="3600" dirty="0" err="1" smtClean="0">
                <a:solidFill>
                  <a:schemeClr val="tx1"/>
                </a:solidFill>
              </a:rPr>
              <a:t>Firestein</a:t>
            </a:r>
            <a:endParaRPr lang="en-US" sz="3600" dirty="0" smtClean="0">
              <a:solidFill>
                <a:schemeClr val="tx1"/>
              </a:solidFill>
            </a:endParaRPr>
          </a:p>
          <a:p>
            <a:pPr algn="r"/>
            <a:r>
              <a:rPr lang="en-US" sz="2000" dirty="0" smtClean="0">
                <a:solidFill>
                  <a:schemeClr val="tx1"/>
                </a:solidFill>
              </a:rPr>
              <a:t>Former chair, Department of Biology, </a:t>
            </a:r>
          </a:p>
          <a:p>
            <a:pPr algn="r"/>
            <a:r>
              <a:rPr lang="en-US" sz="2000" dirty="0" smtClean="0">
                <a:solidFill>
                  <a:schemeClr val="tx1"/>
                </a:solidFill>
              </a:rPr>
              <a:t>Columbia University</a:t>
            </a:r>
            <a:endParaRPr lang="en-US" sz="2000" dirty="0">
              <a:solidFill>
                <a:schemeClr val="tx1"/>
              </a:solidFill>
            </a:endParaRPr>
          </a:p>
        </p:txBody>
      </p:sp>
      <p:sp>
        <p:nvSpPr>
          <p:cNvPr id="5" name="Text Placeholder 4"/>
          <p:cNvSpPr>
            <a:spLocks noGrp="1"/>
          </p:cNvSpPr>
          <p:nvPr>
            <p:ph type="body" sz="half" idx="10"/>
          </p:nvPr>
        </p:nvSpPr>
        <p:spPr>
          <a:xfrm>
            <a:off x="5754860" y="1048626"/>
            <a:ext cx="6104611" cy="2578768"/>
          </a:xfrm>
        </p:spPr>
        <p:txBody>
          <a:bodyPr>
            <a:noAutofit/>
          </a:bodyPr>
          <a:lstStyle/>
          <a:p>
            <a:pPr algn="l"/>
            <a:r>
              <a:rPr lang="en-US" sz="3600" dirty="0"/>
              <a:t>“We must teach students how to think in questions, how to manage ignorance.”</a:t>
            </a:r>
          </a:p>
        </p:txBody>
      </p:sp>
    </p:spTree>
    <p:extLst>
      <p:ext uri="{BB962C8B-B14F-4D97-AF65-F5344CB8AC3E}">
        <p14:creationId xmlns:p14="http://schemas.microsoft.com/office/powerpoint/2010/main" val="174910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20" y="393094"/>
            <a:ext cx="10515600" cy="1184813"/>
          </a:xfrm>
        </p:spPr>
        <p:txBody>
          <a:bodyPr>
            <a:noAutofit/>
          </a:bodyPr>
          <a:lstStyle/>
          <a:p>
            <a:r>
              <a:rPr lang="en-US" dirty="0">
                <a:solidFill>
                  <a:schemeClr val="tx1"/>
                </a:solidFill>
              </a:rPr>
              <a:t>College Presidents </a:t>
            </a:r>
            <a:r>
              <a:rPr lang="en-US" dirty="0" smtClean="0">
                <a:solidFill>
                  <a:schemeClr val="tx1"/>
                </a:solidFill>
              </a:rPr>
              <a:t>on</a:t>
            </a:r>
            <a:br>
              <a:rPr lang="en-US" dirty="0" smtClean="0">
                <a:solidFill>
                  <a:schemeClr val="tx1"/>
                </a:solidFill>
              </a:rPr>
            </a:br>
            <a:r>
              <a:rPr lang="en-US" dirty="0" smtClean="0">
                <a:solidFill>
                  <a:schemeClr val="tx1"/>
                </a:solidFill>
              </a:rPr>
              <a:t>What College </a:t>
            </a:r>
            <a:r>
              <a:rPr lang="en-US" dirty="0">
                <a:solidFill>
                  <a:schemeClr val="tx1"/>
                </a:solidFill>
              </a:rPr>
              <a:t>Students Should Learn</a:t>
            </a:r>
          </a:p>
        </p:txBody>
      </p:sp>
      <p:sp>
        <p:nvSpPr>
          <p:cNvPr id="3" name="Content Placeholder 2"/>
          <p:cNvSpPr>
            <a:spLocks noGrp="1"/>
          </p:cNvSpPr>
          <p:nvPr>
            <p:ph idx="1"/>
          </p:nvPr>
        </p:nvSpPr>
        <p:spPr>
          <a:xfrm>
            <a:off x="1194071" y="1971473"/>
            <a:ext cx="9700098" cy="4121184"/>
          </a:xfrm>
        </p:spPr>
        <p:txBody>
          <a:bodyPr>
            <a:normAutofit lnSpcReduction="10000"/>
          </a:bodyPr>
          <a:lstStyle/>
          <a:p>
            <a:pPr marL="0" indent="0">
              <a:buNone/>
            </a:pPr>
            <a:r>
              <a:rPr lang="en-US" dirty="0"/>
              <a:t>“The primary skills should be analytical skills of interpretation and inquiry. In other words, know how to frame a question.” </a:t>
            </a:r>
            <a:endParaRPr lang="en-US" dirty="0" smtClean="0"/>
          </a:p>
          <a:p>
            <a:pPr marL="0" indent="0" algn="r">
              <a:buNone/>
            </a:pPr>
            <a:r>
              <a:rPr lang="en-US" dirty="0"/>
              <a:t>	</a:t>
            </a:r>
            <a:r>
              <a:rPr lang="en-US" sz="2400" dirty="0" smtClean="0"/>
              <a:t>- </a:t>
            </a:r>
            <a:r>
              <a:rPr lang="en-US" sz="2400" dirty="0"/>
              <a:t>Leon Botstein, President of Bard College</a:t>
            </a:r>
            <a:endParaRPr lang="en-US" dirty="0"/>
          </a:p>
          <a:p>
            <a:pPr marL="0" indent="0">
              <a:buNone/>
            </a:pPr>
            <a:endParaRPr lang="en-US" dirty="0" smtClean="0"/>
          </a:p>
          <a:p>
            <a:pPr marL="0" indent="0">
              <a:buNone/>
            </a:pPr>
            <a:r>
              <a:rPr lang="en-US" dirty="0" smtClean="0"/>
              <a:t>“…</a:t>
            </a:r>
            <a:r>
              <a:rPr lang="en-US" dirty="0"/>
              <a:t>the best we can do for students is have them ask the right questions.” </a:t>
            </a:r>
            <a:endParaRPr lang="en-US" dirty="0" smtClean="0"/>
          </a:p>
          <a:p>
            <a:pPr marL="0" indent="0" algn="r">
              <a:buNone/>
            </a:pPr>
            <a:r>
              <a:rPr lang="en-US" sz="2400" dirty="0" smtClean="0"/>
              <a:t>	- </a:t>
            </a:r>
            <a:r>
              <a:rPr lang="en-US" sz="2400" dirty="0"/>
              <a:t>Nancy Cantor, </a:t>
            </a:r>
            <a:r>
              <a:rPr lang="en-US" sz="2400" dirty="0" smtClean="0"/>
              <a:t>Former Chancellor </a:t>
            </a:r>
            <a:r>
              <a:rPr lang="en-US" sz="2400" dirty="0"/>
              <a:t>of University of </a:t>
            </a:r>
            <a:r>
              <a:rPr lang="en-US" sz="2400" dirty="0" smtClean="0"/>
              <a:t>Illinois</a:t>
            </a:r>
          </a:p>
          <a:p>
            <a:pPr marL="0" indent="0" algn="r">
              <a:buNone/>
            </a:pPr>
            <a:r>
              <a:rPr lang="en-US" sz="3600" dirty="0"/>
              <a:t>						</a:t>
            </a:r>
            <a:r>
              <a:rPr lang="en-US" sz="1600" i="1" dirty="0"/>
              <a:t>The New York Times</a:t>
            </a:r>
            <a:r>
              <a:rPr lang="en-US" sz="1600" dirty="0"/>
              <a:t>, August 4, 2002</a:t>
            </a:r>
          </a:p>
        </p:txBody>
      </p:sp>
    </p:spTree>
    <p:extLst>
      <p:ext uri="{BB962C8B-B14F-4D97-AF65-F5344CB8AC3E}">
        <p14:creationId xmlns:p14="http://schemas.microsoft.com/office/powerpoint/2010/main" val="303538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41962" y="377452"/>
            <a:ext cx="10515600" cy="1325563"/>
          </a:xfrm>
        </p:spPr>
        <p:txBody>
          <a:bodyPr>
            <a:normAutofit/>
          </a:bodyPr>
          <a:lstStyle/>
          <a:p>
            <a:r>
              <a:rPr lang="en-US" altLang="en-US" sz="3600" dirty="0">
                <a:solidFill>
                  <a:schemeClr val="tx1"/>
                </a:solidFill>
              </a:rPr>
              <a:t>Yet, </a:t>
            </a:r>
            <a:r>
              <a:rPr lang="en-US" altLang="en-US" sz="3600" dirty="0" smtClean="0">
                <a:solidFill>
                  <a:schemeClr val="tx1"/>
                </a:solidFill>
              </a:rPr>
              <a:t>only </a:t>
            </a:r>
            <a:r>
              <a:rPr lang="en-US" altLang="en-US" sz="3600" dirty="0">
                <a:solidFill>
                  <a:schemeClr val="tx1"/>
                </a:solidFill>
              </a:rPr>
              <a:t>27% of </a:t>
            </a:r>
            <a:r>
              <a:rPr lang="en-US" altLang="en-US" sz="3600" dirty="0" smtClean="0">
                <a:solidFill>
                  <a:schemeClr val="tx1"/>
                </a:solidFill>
              </a:rPr>
              <a:t>graduates believe college taught them how </a:t>
            </a:r>
            <a:r>
              <a:rPr lang="en-US" altLang="en-US" sz="3600" dirty="0">
                <a:solidFill>
                  <a:schemeClr val="tx1"/>
                </a:solidFill>
              </a:rPr>
              <a:t>to </a:t>
            </a:r>
            <a:r>
              <a:rPr lang="en-US" altLang="en-US" sz="3600" dirty="0" smtClean="0">
                <a:solidFill>
                  <a:schemeClr val="tx1"/>
                </a:solidFill>
              </a:rPr>
              <a:t>ask their own questions</a:t>
            </a:r>
            <a:endParaRPr lang="en-US" sz="3600" dirty="0">
              <a:solidFill>
                <a:schemeClr val="tx1"/>
              </a:solidFill>
            </a:endParaRPr>
          </a:p>
        </p:txBody>
      </p:sp>
      <p:sp>
        <p:nvSpPr>
          <p:cNvPr id="5" name="Content Placeholder 4"/>
          <p:cNvSpPr>
            <a:spLocks noGrp="1"/>
          </p:cNvSpPr>
          <p:nvPr>
            <p:ph idx="1"/>
          </p:nvPr>
        </p:nvSpPr>
        <p:spPr>
          <a:xfrm>
            <a:off x="941962" y="6186324"/>
            <a:ext cx="10515600" cy="4351338"/>
          </a:xfrm>
        </p:spPr>
        <p:txBody>
          <a:bodyPr>
            <a:noAutofit/>
          </a:bodyPr>
          <a:lstStyle/>
          <a:p>
            <a:pPr marL="0" indent="0" algn="r">
              <a:buNone/>
            </a:pPr>
            <a:r>
              <a:rPr lang="en-US" sz="1400" dirty="0"/>
              <a:t>Alison Head, Project Information Literacy at University of Washington, 2016</a:t>
            </a:r>
          </a:p>
          <a:p>
            <a:pPr algn="r"/>
            <a:endParaRPr lang="en-US" sz="1400" dirty="0"/>
          </a:p>
        </p:txBody>
      </p:sp>
      <p:pic>
        <p:nvPicPr>
          <p:cNvPr id="7" name="Picture Placeholder 6"/>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3274" r="3274"/>
          <a:stretch>
            <a:fillRect/>
          </a:stretch>
        </p:blipFill>
        <p:spPr>
          <a:xfrm>
            <a:off x="1809345" y="1911350"/>
            <a:ext cx="7585075" cy="4179888"/>
          </a:xfrm>
        </p:spPr>
      </p:pic>
      <p:cxnSp>
        <p:nvCxnSpPr>
          <p:cNvPr id="8" name="Straight Connector 7"/>
          <p:cNvCxnSpPr/>
          <p:nvPr/>
        </p:nvCxnSpPr>
        <p:spPr>
          <a:xfrm>
            <a:off x="728522" y="5977988"/>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8415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Object 1"/>
          <p:cNvGraphicFramePr>
            <a:graphicFrameLocks/>
          </p:cNvGraphicFramePr>
          <p:nvPr>
            <p:extLst>
              <p:ext uri="{D42A27DB-BD31-4B8C-83A1-F6EECF244321}">
                <p14:modId xmlns:p14="http://schemas.microsoft.com/office/powerpoint/2010/main" val="1456636436"/>
              </p:ext>
            </p:extLst>
          </p:nvPr>
        </p:nvGraphicFramePr>
        <p:xfrm>
          <a:off x="2048888" y="1334312"/>
          <a:ext cx="7533262" cy="4764380"/>
        </p:xfrm>
        <a:graphic>
          <a:graphicData uri="http://schemas.openxmlformats.org/presentationml/2006/ole">
            <mc:AlternateContent xmlns:mc="http://schemas.openxmlformats.org/markup-compatibility/2006">
              <mc:Choice xmlns:v="urn:schemas-microsoft-com:vml" Requires="v">
                <p:oleObj spid="_x0000_s2357" name="Chart" r:id="rId4" imgW="0" imgH="0" progId="MSGraph.Chart.8">
                  <p:embed/>
                </p:oleObj>
              </mc:Choice>
              <mc:Fallback>
                <p:oleObj name="Chart" r:id="rId4" imgW="0" imgH="0" progId="MSGraph.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8888" y="1334312"/>
                        <a:ext cx="7533262" cy="4764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5842" name="Title 1"/>
          <p:cNvSpPr>
            <a:spLocks noGrp="1"/>
          </p:cNvSpPr>
          <p:nvPr>
            <p:ph type="title"/>
          </p:nvPr>
        </p:nvSpPr>
        <p:spPr>
          <a:xfrm>
            <a:off x="838200" y="170877"/>
            <a:ext cx="10515600" cy="1325563"/>
          </a:xfrm>
        </p:spPr>
        <p:txBody>
          <a:bodyPr>
            <a:normAutofit/>
          </a:bodyPr>
          <a:lstStyle/>
          <a:p>
            <a:r>
              <a:rPr lang="en-US" b="0" dirty="0" smtClean="0">
                <a:solidFill>
                  <a:schemeClr val="tx1"/>
                </a:solidFill>
                <a:latin typeface="+mn-lt"/>
              </a:rPr>
              <a:t>Basic </a:t>
            </a:r>
            <a:r>
              <a:rPr lang="en-US" b="0" dirty="0">
                <a:solidFill>
                  <a:schemeClr val="tx1"/>
                </a:solidFill>
                <a:latin typeface="+mn-lt"/>
              </a:rPr>
              <a:t>Skill </a:t>
            </a:r>
            <a:r>
              <a:rPr lang="en-US" b="0" dirty="0" smtClean="0">
                <a:solidFill>
                  <a:schemeClr val="tx1"/>
                </a:solidFill>
                <a:latin typeface="+mn-lt"/>
              </a:rPr>
              <a:t>Attainment Over Time</a:t>
            </a:r>
            <a:endParaRPr lang="en-US" b="0" dirty="0">
              <a:solidFill>
                <a:schemeClr val="tx1"/>
              </a:solidFill>
              <a:latin typeface="+mn-lt"/>
            </a:endParaRPr>
          </a:p>
        </p:txBody>
      </p:sp>
      <p:sp>
        <p:nvSpPr>
          <p:cNvPr id="7" name="Rectangle 6"/>
          <p:cNvSpPr>
            <a:spLocks/>
          </p:cNvSpPr>
          <p:nvPr/>
        </p:nvSpPr>
        <p:spPr bwMode="auto">
          <a:xfrm>
            <a:off x="6766560" y="6098692"/>
            <a:ext cx="6672351" cy="759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txBody>
          <a:bodyPr lIns="0" tIns="0" rIns="0" bIns="0"/>
          <a:lstStyle/>
          <a:p>
            <a:pPr defTabSz="457200">
              <a:defRPr/>
            </a:pPr>
            <a:r>
              <a:rPr lang="en-US" sz="1200" dirty="0">
                <a:solidFill>
                  <a:srgbClr val="1A1A1A"/>
                </a:solidFill>
                <a:latin typeface="Rockwell" panose="02060603020205020403" pitchFamily="18" charset="0"/>
                <a:sym typeface="Lucida Grande" charset="0"/>
              </a:rPr>
              <a:t>Sources:</a:t>
            </a:r>
          </a:p>
          <a:p>
            <a:pPr defTabSz="457200">
              <a:defRPr/>
            </a:pPr>
            <a:r>
              <a:rPr lang="en-US" sz="1200" dirty="0">
                <a:solidFill>
                  <a:srgbClr val="1A1A1A"/>
                </a:solidFill>
                <a:latin typeface="Rockwell" panose="02060603020205020403" pitchFamily="18" charset="0"/>
                <a:sym typeface="Lucida Grande" charset="0"/>
              </a:rPr>
              <a:t>http://nces.ed.gov/nationsreportcard/pdf/main2009/2011455.pdf</a:t>
            </a:r>
          </a:p>
          <a:p>
            <a:pPr defTabSz="457200">
              <a:defRPr/>
            </a:pPr>
            <a:r>
              <a:rPr lang="en-US" sz="1200" dirty="0">
                <a:solidFill>
                  <a:srgbClr val="1A1A1A"/>
                </a:solidFill>
                <a:latin typeface="Rockwell" panose="02060603020205020403" pitchFamily="18" charset="0"/>
                <a:sym typeface="Lucida Grande" charset="0"/>
              </a:rPr>
              <a:t>http://nces.ed.gov/nationsreportcard/pubs/main2007/2008468.asp#section1</a:t>
            </a:r>
          </a:p>
          <a:p>
            <a:pPr defTabSz="457200">
              <a:defRPr/>
            </a:pPr>
            <a:r>
              <a:rPr lang="en-US" sz="1200" dirty="0">
                <a:solidFill>
                  <a:srgbClr val="1A1A1A"/>
                </a:solidFill>
                <a:latin typeface="Rockwell" panose="02060603020205020403" pitchFamily="18" charset="0"/>
                <a:sym typeface="Lucida Grande" charset="0"/>
              </a:rPr>
              <a:t>Data on question-asking based on parent and teacher feedback   </a:t>
            </a:r>
          </a:p>
          <a:p>
            <a:pPr defTabSz="457200">
              <a:defRPr/>
            </a:pPr>
            <a:endParaRPr lang="en-US" sz="1200" dirty="0">
              <a:solidFill>
                <a:srgbClr val="1A1A1A"/>
              </a:solidFill>
              <a:latin typeface="Rockwell" panose="02060603020205020403" pitchFamily="18" charset="0"/>
              <a:sym typeface="Lucida Grande" charset="0"/>
            </a:endParaRPr>
          </a:p>
          <a:p>
            <a:pPr defTabSz="457200">
              <a:defRPr/>
            </a:pPr>
            <a:r>
              <a:rPr lang="en-US" sz="1200" dirty="0">
                <a:solidFill>
                  <a:srgbClr val="1A1A1A"/>
                </a:solidFill>
                <a:latin typeface="Rockwell" panose="02060603020205020403" pitchFamily="18" charset="0"/>
                <a:sym typeface="Lucida Grande" charset="0"/>
              </a:rPr>
              <a:t> </a:t>
            </a:r>
          </a:p>
          <a:p>
            <a:pPr defTabSz="457200">
              <a:defRPr/>
            </a:pPr>
            <a:r>
              <a:rPr lang="en-US" sz="1200" dirty="0">
                <a:solidFill>
                  <a:srgbClr val="1A1A1A"/>
                </a:solidFill>
                <a:latin typeface="Rockwell" panose="02060603020205020403" pitchFamily="18" charset="0"/>
                <a:sym typeface="Lucida Grande" charset="0"/>
              </a:rPr>
              <a:t> </a:t>
            </a:r>
          </a:p>
        </p:txBody>
      </p:sp>
    </p:spTree>
    <p:extLst>
      <p:ext uri="{BB962C8B-B14F-4D97-AF65-F5344CB8AC3E}">
        <p14:creationId xmlns:p14="http://schemas.microsoft.com/office/powerpoint/2010/main" val="6875476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838200" y="170877"/>
            <a:ext cx="10515600" cy="1325563"/>
          </a:xfrm>
        </p:spPr>
        <p:txBody>
          <a:bodyPr>
            <a:normAutofit/>
          </a:bodyPr>
          <a:lstStyle/>
          <a:p>
            <a:r>
              <a:rPr lang="en-US" b="0" dirty="0" smtClean="0">
                <a:solidFill>
                  <a:schemeClr val="tx1"/>
                </a:solidFill>
                <a:latin typeface="+mn-lt"/>
              </a:rPr>
              <a:t>Basic </a:t>
            </a:r>
            <a:r>
              <a:rPr lang="en-US" b="0" dirty="0">
                <a:solidFill>
                  <a:schemeClr val="tx1"/>
                </a:solidFill>
                <a:latin typeface="+mn-lt"/>
              </a:rPr>
              <a:t>Skill </a:t>
            </a:r>
            <a:r>
              <a:rPr lang="en-US" b="0" dirty="0" smtClean="0">
                <a:solidFill>
                  <a:schemeClr val="tx1"/>
                </a:solidFill>
                <a:latin typeface="+mn-lt"/>
              </a:rPr>
              <a:t>Attainment Over Time</a:t>
            </a:r>
            <a:endParaRPr lang="en-US" b="0" dirty="0">
              <a:solidFill>
                <a:schemeClr val="tx1"/>
              </a:solidFill>
              <a:latin typeface="+mn-lt"/>
            </a:endParaRPr>
          </a:p>
        </p:txBody>
      </p:sp>
      <p:sp>
        <p:nvSpPr>
          <p:cNvPr id="7" name="Rectangle 6"/>
          <p:cNvSpPr>
            <a:spLocks/>
          </p:cNvSpPr>
          <p:nvPr/>
        </p:nvSpPr>
        <p:spPr bwMode="auto">
          <a:xfrm>
            <a:off x="6666805" y="6020206"/>
            <a:ext cx="5525195" cy="759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txBody>
          <a:bodyPr lIns="0" tIns="0" rIns="0" bIns="0"/>
          <a:lstStyle/>
          <a:p>
            <a:pPr defTabSz="457200">
              <a:defRPr/>
            </a:pPr>
            <a:r>
              <a:rPr lang="en-US" sz="1200" dirty="0">
                <a:solidFill>
                  <a:srgbClr val="1A1A1A"/>
                </a:solidFill>
                <a:latin typeface="Rockwell" panose="02060603020205020403" pitchFamily="18" charset="0"/>
                <a:sym typeface="Lucida Grande" charset="0"/>
              </a:rPr>
              <a:t>Sources:</a:t>
            </a:r>
          </a:p>
          <a:p>
            <a:pPr defTabSz="457200">
              <a:defRPr/>
            </a:pPr>
            <a:r>
              <a:rPr lang="en-US" sz="1200" dirty="0">
                <a:solidFill>
                  <a:srgbClr val="1A1A1A"/>
                </a:solidFill>
                <a:latin typeface="Rockwell" panose="02060603020205020403" pitchFamily="18" charset="0"/>
                <a:sym typeface="Lucida Grande" charset="0"/>
              </a:rPr>
              <a:t>http://nces.ed.gov/nationsreportcard/pdf/main2009/2011455.pdf</a:t>
            </a:r>
          </a:p>
          <a:p>
            <a:pPr defTabSz="457200">
              <a:defRPr/>
            </a:pPr>
            <a:r>
              <a:rPr lang="en-US" sz="1200" dirty="0">
                <a:solidFill>
                  <a:srgbClr val="1A1A1A"/>
                </a:solidFill>
                <a:latin typeface="Rockwell" panose="02060603020205020403" pitchFamily="18" charset="0"/>
                <a:sym typeface="Lucida Grande" charset="0"/>
              </a:rPr>
              <a:t>http://nces.ed.gov/nationsreportcard/pubs/main2007/2008468.asp#section1</a:t>
            </a:r>
          </a:p>
          <a:p>
            <a:pPr defTabSz="457200">
              <a:defRPr/>
            </a:pPr>
            <a:r>
              <a:rPr lang="en-US" sz="1200" dirty="0">
                <a:solidFill>
                  <a:srgbClr val="1A1A1A"/>
                </a:solidFill>
                <a:latin typeface="Rockwell" panose="02060603020205020403" pitchFamily="18" charset="0"/>
                <a:sym typeface="Lucida Grande" charset="0"/>
              </a:rPr>
              <a:t>Data on question-asking based on parent and teacher feedback   </a:t>
            </a:r>
          </a:p>
          <a:p>
            <a:pPr defTabSz="457200">
              <a:defRPr/>
            </a:pPr>
            <a:endParaRPr lang="en-US" sz="1200" dirty="0">
              <a:solidFill>
                <a:srgbClr val="1A1A1A"/>
              </a:solidFill>
              <a:latin typeface="Rockwell" panose="02060603020205020403" pitchFamily="18" charset="0"/>
              <a:sym typeface="Lucida Grande" charset="0"/>
            </a:endParaRPr>
          </a:p>
          <a:p>
            <a:pPr defTabSz="457200">
              <a:defRPr/>
            </a:pPr>
            <a:r>
              <a:rPr lang="en-US" sz="1200" dirty="0">
                <a:solidFill>
                  <a:srgbClr val="1A1A1A"/>
                </a:solidFill>
                <a:latin typeface="Rockwell" panose="02060603020205020403" pitchFamily="18" charset="0"/>
                <a:sym typeface="Lucida Grande" charset="0"/>
              </a:rPr>
              <a:t> </a:t>
            </a:r>
          </a:p>
          <a:p>
            <a:pPr defTabSz="457200">
              <a:defRPr/>
            </a:pPr>
            <a:r>
              <a:rPr lang="en-US" sz="1200" dirty="0">
                <a:solidFill>
                  <a:srgbClr val="1A1A1A"/>
                </a:solidFill>
                <a:latin typeface="Rockwell" panose="02060603020205020403" pitchFamily="18" charset="0"/>
                <a:sym typeface="Lucida Grande" charset="0"/>
              </a:rPr>
              <a:t> </a:t>
            </a:r>
          </a:p>
        </p:txBody>
      </p:sp>
      <p:graphicFrame>
        <p:nvGraphicFramePr>
          <p:cNvPr id="5" name="Object 1"/>
          <p:cNvGraphicFramePr>
            <a:graphicFrameLocks/>
          </p:cNvGraphicFramePr>
          <p:nvPr>
            <p:extLst>
              <p:ext uri="{D42A27DB-BD31-4B8C-83A1-F6EECF244321}">
                <p14:modId xmlns:p14="http://schemas.microsoft.com/office/powerpoint/2010/main" val="1592349025"/>
              </p:ext>
            </p:extLst>
          </p:nvPr>
        </p:nvGraphicFramePr>
        <p:xfrm>
          <a:off x="1971474" y="1289126"/>
          <a:ext cx="7324926" cy="4978323"/>
        </p:xfrm>
        <a:graphic>
          <a:graphicData uri="http://schemas.openxmlformats.org/presentationml/2006/ole">
            <mc:AlternateContent xmlns:mc="http://schemas.openxmlformats.org/markup-compatibility/2006">
              <mc:Choice xmlns:v="urn:schemas-microsoft-com:vml" Requires="v">
                <p:oleObj spid="_x0000_s3383" name="Chart" r:id="rId4" imgW="30273016" imgH="17359182" progId="MSGraph.Chart.8">
                  <p:embed/>
                </p:oleObj>
              </mc:Choice>
              <mc:Fallback>
                <p:oleObj name="Chart" r:id="rId4" imgW="30273016" imgH="17359182" progId="MSGraph.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474" y="1289126"/>
                        <a:ext cx="7324926" cy="4978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904319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287" y="2268683"/>
            <a:ext cx="9493135" cy="1325563"/>
          </a:xfrm>
        </p:spPr>
        <p:txBody>
          <a:bodyPr>
            <a:normAutofit fontScale="90000"/>
          </a:bodyPr>
          <a:lstStyle/>
          <a:p>
            <a:r>
              <a:rPr lang="en-US" altLang="en-US" sz="4900" b="0" dirty="0">
                <a:solidFill>
                  <a:schemeClr val="tx1"/>
                </a:solidFill>
                <a:latin typeface="Rockwell" panose="02060603020205020403" pitchFamily="18" charset="0"/>
              </a:rPr>
              <a:t>We can work together on changing the direction of </a:t>
            </a:r>
            <a:r>
              <a:rPr lang="en-US" altLang="en-US" sz="4900" b="0" dirty="0" smtClean="0">
                <a:solidFill>
                  <a:schemeClr val="tx1"/>
                </a:solidFill>
                <a:latin typeface="Rockwell" panose="02060603020205020403" pitchFamily="18" charset="0"/>
              </a:rPr>
              <a:t>that </a:t>
            </a:r>
            <a:r>
              <a:rPr lang="en-US" altLang="en-US" sz="4900" b="0" dirty="0">
                <a:solidFill>
                  <a:schemeClr val="tx1"/>
                </a:solidFill>
                <a:latin typeface="Rockwell" panose="02060603020205020403" pitchFamily="18" charset="0"/>
              </a:rPr>
              <a:t>slope</a:t>
            </a:r>
            <a:r>
              <a:rPr lang="en-US" altLang="en-US" dirty="0">
                <a:latin typeface="Rockwell" panose="02060603020205020403" pitchFamily="18" charset="0"/>
              </a:rPr>
              <a:t/>
            </a:r>
            <a:br>
              <a:rPr lang="en-US" altLang="en-US" dirty="0">
                <a:latin typeface="Rockwell" panose="02060603020205020403" pitchFamily="18" charset="0"/>
              </a:rPr>
            </a:br>
            <a:endParaRPr lang="en-US" dirty="0"/>
          </a:p>
        </p:txBody>
      </p:sp>
      <p:cxnSp>
        <p:nvCxnSpPr>
          <p:cNvPr id="3" name="Straight Connector 2"/>
          <p:cNvCxnSpPr/>
          <p:nvPr/>
        </p:nvCxnSpPr>
        <p:spPr>
          <a:xfrm>
            <a:off x="728522" y="5977988"/>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639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534429" y="176415"/>
            <a:ext cx="11657571" cy="1325563"/>
          </a:xfrm>
        </p:spPr>
        <p:txBody>
          <a:bodyPr>
            <a:noAutofit/>
          </a:bodyPr>
          <a:lstStyle/>
          <a:p>
            <a:r>
              <a:rPr lang="en-US" altLang="en-US" dirty="0">
                <a:solidFill>
                  <a:schemeClr val="tx1"/>
                </a:solidFill>
                <a:latin typeface="Rockwell" panose="02060603020205020403" pitchFamily="18" charset="0"/>
              </a:rPr>
              <a:t>We Are Not Alone </a:t>
            </a:r>
          </a:p>
        </p:txBody>
      </p:sp>
      <p:sp>
        <p:nvSpPr>
          <p:cNvPr id="3" name="Content Placeholder 2"/>
          <p:cNvSpPr>
            <a:spLocks noGrp="1"/>
          </p:cNvSpPr>
          <p:nvPr>
            <p:ph idx="1"/>
          </p:nvPr>
        </p:nvSpPr>
        <p:spPr>
          <a:xfrm>
            <a:off x="838200" y="1118469"/>
            <a:ext cx="10515600" cy="883919"/>
          </a:xfrm>
          <a:noFill/>
        </p:spPr>
        <p:txBody>
          <a:bodyPr>
            <a:noAutofit/>
          </a:bodyPr>
          <a:lstStyle/>
          <a:p>
            <a:pPr marL="0" indent="0">
              <a:buNone/>
            </a:pPr>
            <a:r>
              <a:rPr lang="en-US" altLang="en-US" sz="3200" dirty="0" smtClean="0">
                <a:latin typeface="Rockwell" panose="02060603020205020403" pitchFamily="18" charset="0"/>
              </a:rPr>
              <a:t>Educators in more than 1 million classrooms worldwide</a:t>
            </a:r>
            <a:endParaRPr lang="en-US" altLang="en-US" sz="3200" dirty="0">
              <a:latin typeface="Rockwell" panose="02060603020205020403" pitchFamily="18" charset="0"/>
            </a:endParaRPr>
          </a:p>
        </p:txBody>
      </p:sp>
      <p:pic>
        <p:nvPicPr>
          <p:cNvPr id="91140" name="Picture 6" descr="41LhkEaVA5L.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3196" y="2069661"/>
            <a:ext cx="3559856" cy="4460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5395" y="2464951"/>
            <a:ext cx="2147552" cy="3161146"/>
          </a:xfrm>
          <a:prstGeom prst="rect">
            <a:avLst/>
          </a:prstGeom>
        </p:spPr>
      </p:pic>
      <p:pic>
        <p:nvPicPr>
          <p:cNvPr id="6" name="図 5"/>
          <p:cNvPicPr>
            <a:picLocks noChangeAspect="1"/>
          </p:cNvPicPr>
          <p:nvPr/>
        </p:nvPicPr>
        <p:blipFill>
          <a:blip r:embed="rId4"/>
          <a:stretch>
            <a:fillRect/>
          </a:stretch>
        </p:blipFill>
        <p:spPr>
          <a:xfrm>
            <a:off x="8801216" y="2464951"/>
            <a:ext cx="2099075" cy="2981641"/>
          </a:xfrm>
          <a:prstGeom prst="rect">
            <a:avLst/>
          </a:prstGeom>
        </p:spPr>
      </p:pic>
    </p:spTree>
    <p:extLst>
      <p:ext uri="{BB962C8B-B14F-4D97-AF65-F5344CB8AC3E}">
        <p14:creationId xmlns:p14="http://schemas.microsoft.com/office/powerpoint/2010/main" val="262367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602" y="363222"/>
            <a:ext cx="9671497"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Rockwell" panose="02060603020205020403" pitchFamily="18" charset="0"/>
                <a:cs typeface="+mn-cs"/>
              </a:rPr>
              <a:t>Now, Educators Lead the Work</a:t>
            </a:r>
            <a:endParaRPr kumimoji="0" lang="en-US" sz="4400" b="0" i="0" u="none" strike="noStrike" kern="1200" cap="none" spc="0" normalizeH="0" baseline="0" noProof="0" dirty="0">
              <a:ln>
                <a:noFill/>
              </a:ln>
              <a:solidFill>
                <a:srgbClr val="000000"/>
              </a:solidFill>
              <a:effectLst/>
              <a:uLnTx/>
              <a:uFillTx/>
              <a:latin typeface="Rockwell" panose="02060603020205020403" pitchFamily="18" charset="0"/>
              <a:cs typeface="+mn-cs"/>
            </a:endParaRPr>
          </a:p>
        </p:txBody>
      </p:sp>
      <p:sp>
        <p:nvSpPr>
          <p:cNvPr id="6" name="Content Placeholder 2"/>
          <p:cNvSpPr txBox="1">
            <a:spLocks/>
          </p:cNvSpPr>
          <p:nvPr/>
        </p:nvSpPr>
        <p:spPr bwMode="auto">
          <a:xfrm>
            <a:off x="2024890" y="2855943"/>
            <a:ext cx="8212974" cy="3658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kumimoji="0" lang="en-US" altLang="en-US" sz="24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rPr>
              <a:t>The Right Question Institute offers materials through a Creative Commons License and we encourage you to make use of and/or share this resource.  Please reference the Right Question Institute and </a:t>
            </a:r>
            <a:r>
              <a:rPr kumimoji="0" lang="en-US" altLang="en-US" sz="2400" b="0" i="0" u="sng"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rPr>
              <a:t>rightquestion.org</a:t>
            </a:r>
            <a:r>
              <a:rPr kumimoji="0" lang="en-US" altLang="en-US" sz="24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rPr>
              <a:t> as the source on any materials you use.</a:t>
            </a: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endParaRPr kumimoji="0" lang="en-US" altLang="en-US" sz="105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p:txBody>
      </p:sp>
      <p:pic>
        <p:nvPicPr>
          <p:cNvPr id="7"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28564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EE34DB96-88D8-4928-8561-14A9386E8440}"/>
              </a:ext>
            </a:extLst>
          </p:cNvPr>
          <p:cNvSpPr>
            <a:spLocks noGrp="1"/>
          </p:cNvSpPr>
          <p:nvPr>
            <p:ph type="title"/>
          </p:nvPr>
        </p:nvSpPr>
        <p:spPr>
          <a:xfrm>
            <a:off x="708498" y="170573"/>
            <a:ext cx="10515600" cy="1325563"/>
          </a:xfrm>
        </p:spPr>
        <p:txBody>
          <a:bodyPr>
            <a:normAutofit/>
          </a:bodyPr>
          <a:lstStyle/>
          <a:p>
            <a:r>
              <a:rPr lang="en-US" altLang="en-US" sz="5400" dirty="0"/>
              <a:t>Acknowledgments </a:t>
            </a:r>
          </a:p>
        </p:txBody>
      </p:sp>
      <p:sp>
        <p:nvSpPr>
          <p:cNvPr id="38914" name="Content Placeholder 2">
            <a:extLst>
              <a:ext uri="{FF2B5EF4-FFF2-40B4-BE49-F238E27FC236}">
                <a16:creationId xmlns:a16="http://schemas.microsoft.com/office/drawing/2014/main" id="{B948DA40-090F-497B-BF08-610A68CC3CAC}"/>
              </a:ext>
            </a:extLst>
          </p:cNvPr>
          <p:cNvSpPr>
            <a:spLocks noGrp="1"/>
          </p:cNvSpPr>
          <p:nvPr>
            <p:ph idx="1"/>
          </p:nvPr>
        </p:nvSpPr>
        <p:spPr/>
        <p:txBody>
          <a:bodyPr>
            <a:normAutofit/>
          </a:bodyPr>
          <a:lstStyle/>
          <a:p>
            <a:pPr marL="0" indent="0">
              <a:lnSpc>
                <a:spcPct val="110000"/>
              </a:lnSpc>
              <a:buNone/>
            </a:pPr>
            <a:r>
              <a:rPr lang="en-US" altLang="en-US" dirty="0">
                <a:latin typeface="Rockwell" panose="02060603020205020403" pitchFamily="18" charset="0"/>
              </a:rPr>
              <a:t>We are deeply grateful to The Hummingbird Fund and to the Right Question Institute board of directors </a:t>
            </a:r>
            <a:r>
              <a:rPr lang="en-US" altLang="en-US" dirty="0" smtClean="0">
                <a:latin typeface="Rockwell" panose="02060603020205020403" pitchFamily="18" charset="0"/>
              </a:rPr>
              <a:t>for their support of our work.</a:t>
            </a:r>
            <a:endParaRPr lang="en-US" altLang="en-US" dirty="0">
              <a:latin typeface="Rockwell" panose="02060603020205020403" pitchFamily="18" charset="0"/>
            </a:endParaRPr>
          </a:p>
          <a:p>
            <a:pPr marL="0" indent="0">
              <a:lnSpc>
                <a:spcPct val="110000"/>
              </a:lnSpc>
              <a:buNone/>
            </a:pPr>
            <a:endParaRPr lang="en-US" altLang="en-US" dirty="0">
              <a:latin typeface="Rockwell" panose="02060603020205020403" pitchFamily="18" charset="0"/>
            </a:endParaRPr>
          </a:p>
          <a:p>
            <a:pPr marL="0" indent="0">
              <a:lnSpc>
                <a:spcPct val="110000"/>
              </a:lnSpc>
              <a:buNone/>
            </a:pPr>
            <a:r>
              <a:rPr lang="en-US" altLang="en-US" dirty="0" smtClean="0">
                <a:latin typeface="Rockwell" panose="02060603020205020403" pitchFamily="18" charset="0"/>
              </a:rPr>
              <a:t>Thank you also to Tess </a:t>
            </a:r>
            <a:r>
              <a:rPr lang="en-US" altLang="en-US" dirty="0">
                <a:latin typeface="Rockwell" panose="02060603020205020403" pitchFamily="18" charset="0"/>
              </a:rPr>
              <a:t>Henderson, </a:t>
            </a:r>
            <a:r>
              <a:rPr lang="en-US" altLang="en-US" dirty="0" smtClean="0">
                <a:latin typeface="Rockwell" panose="02060603020205020403" pitchFamily="18" charset="0"/>
              </a:rPr>
              <a:t>Esther Honda, Brad </a:t>
            </a:r>
            <a:r>
              <a:rPr lang="en-US" altLang="en-US" dirty="0">
                <a:latin typeface="Rockwell" panose="02060603020205020403" pitchFamily="18" charset="0"/>
              </a:rPr>
              <a:t>Williston, </a:t>
            </a:r>
            <a:r>
              <a:rPr lang="en-US" altLang="en-US" dirty="0" smtClean="0">
                <a:latin typeface="Rockwell" panose="02060603020205020403" pitchFamily="18" charset="0"/>
              </a:rPr>
              <a:t>and Michelle Yamamoto for </a:t>
            </a:r>
            <a:r>
              <a:rPr lang="en-US" altLang="en-US" dirty="0">
                <a:latin typeface="Rockwell" panose="02060603020205020403" pitchFamily="18" charset="0"/>
              </a:rPr>
              <a:t>bringing </a:t>
            </a:r>
            <a:r>
              <a:rPr lang="en-US" altLang="en-US" dirty="0" smtClean="0">
                <a:latin typeface="Rockwell" panose="02060603020205020403" pitchFamily="18" charset="0"/>
              </a:rPr>
              <a:t>The Right Question Institute </a:t>
            </a:r>
            <a:r>
              <a:rPr lang="en-US" altLang="en-US" dirty="0">
                <a:latin typeface="Rockwell" panose="02060603020205020403" pitchFamily="18" charset="0"/>
              </a:rPr>
              <a:t>to San Francisco and </a:t>
            </a:r>
            <a:r>
              <a:rPr lang="en-US" altLang="en-US" dirty="0" smtClean="0">
                <a:latin typeface="Rockwell" panose="02060603020205020403" pitchFamily="18" charset="0"/>
              </a:rPr>
              <a:t>for all their work behind </a:t>
            </a:r>
            <a:r>
              <a:rPr lang="en-US" altLang="en-US" dirty="0">
                <a:latin typeface="Rockwell" panose="02060603020205020403" pitchFamily="18" charset="0"/>
              </a:rPr>
              <a:t>the </a:t>
            </a:r>
            <a:r>
              <a:rPr lang="en-US" altLang="en-US" dirty="0" smtClean="0">
                <a:latin typeface="Rockwell" panose="02060603020205020403" pitchFamily="18" charset="0"/>
              </a:rPr>
              <a:t>scenes. </a:t>
            </a:r>
            <a:endParaRPr lang="en-US" altLang="en-US" dirty="0">
              <a:latin typeface="Rockwell" panose="02060603020205020403" pitchFamily="18" charset="0"/>
            </a:endParaRPr>
          </a:p>
          <a:p>
            <a:pPr marL="0" indent="0">
              <a:lnSpc>
                <a:spcPct val="110000"/>
              </a:lnSpc>
              <a:buNone/>
            </a:pPr>
            <a:endParaRPr lang="en-US" altLang="en-US" sz="2400" dirty="0">
              <a:latin typeface="Rockwell" panose="02060603020205020403" pitchFamily="18" charset="0"/>
            </a:endParaRPr>
          </a:p>
        </p:txBody>
      </p:sp>
    </p:spTree>
    <p:extLst>
      <p:ext uri="{BB962C8B-B14F-4D97-AF65-F5344CB8AC3E}">
        <p14:creationId xmlns:p14="http://schemas.microsoft.com/office/powerpoint/2010/main" val="288550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350" y="2460980"/>
            <a:ext cx="10515600" cy="1325563"/>
          </a:xfrm>
        </p:spPr>
        <p:txBody>
          <a:bodyPr>
            <a:normAutofit fontScale="90000"/>
          </a:bodyPr>
          <a:lstStyle/>
          <a:p>
            <a:r>
              <a:rPr lang="en-US" sz="4900" dirty="0">
                <a:solidFill>
                  <a:schemeClr val="tx1"/>
                </a:solidFill>
                <a:latin typeface="Rockwell" panose="02060603020205020403" pitchFamily="18" charset="0"/>
              </a:rPr>
              <a:t>What happens when students do learn to ask their own questions?</a:t>
            </a:r>
            <a:r>
              <a:rPr lang="en-US" dirty="0">
                <a:latin typeface="Rockwell" panose="02060603020205020403" pitchFamily="18" charset="0"/>
              </a:rPr>
              <a:t/>
            </a:r>
            <a:br>
              <a:rPr lang="en-US" dirty="0">
                <a:latin typeface="Rockwell" panose="02060603020205020403" pitchFamily="18" charset="0"/>
              </a:rPr>
            </a:br>
            <a:endParaRPr lang="en-US" dirty="0"/>
          </a:p>
        </p:txBody>
      </p:sp>
      <p:cxnSp>
        <p:nvCxnSpPr>
          <p:cNvPr id="6" name="Straight Connector 5"/>
          <p:cNvCxnSpPr/>
          <p:nvPr/>
        </p:nvCxnSpPr>
        <p:spPr>
          <a:xfrm>
            <a:off x="728522" y="5977988"/>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6616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803342" y="404037"/>
            <a:ext cx="10515600" cy="1325563"/>
          </a:xfrm>
        </p:spPr>
        <p:txBody>
          <a:bodyPr>
            <a:normAutofit/>
          </a:bodyPr>
          <a:lstStyle/>
          <a:p>
            <a:r>
              <a:rPr lang="en-US" altLang="en-US" dirty="0">
                <a:solidFill>
                  <a:schemeClr val="tx1"/>
                </a:solidFill>
                <a:latin typeface="+mn-lt"/>
              </a:rPr>
              <a:t>Research Confirms </a:t>
            </a:r>
            <a:r>
              <a:rPr lang="en-US" altLang="en-US" dirty="0" smtClean="0">
                <a:solidFill>
                  <a:schemeClr val="tx1"/>
                </a:solidFill>
                <a:latin typeface="+mn-lt"/>
              </a:rPr>
              <a:t/>
            </a:r>
            <a:br>
              <a:rPr lang="en-US" altLang="en-US" dirty="0" smtClean="0">
                <a:solidFill>
                  <a:schemeClr val="tx1"/>
                </a:solidFill>
                <a:latin typeface="+mn-lt"/>
              </a:rPr>
            </a:br>
            <a:r>
              <a:rPr lang="en-US" altLang="en-US" dirty="0" smtClean="0">
                <a:solidFill>
                  <a:schemeClr val="tx1"/>
                </a:solidFill>
                <a:latin typeface="+mn-lt"/>
              </a:rPr>
              <a:t>the </a:t>
            </a:r>
            <a:r>
              <a:rPr lang="en-US" altLang="en-US" dirty="0">
                <a:solidFill>
                  <a:schemeClr val="tx1"/>
                </a:solidFill>
                <a:latin typeface="+mn-lt"/>
              </a:rPr>
              <a:t>Importance of Student Questioning</a:t>
            </a:r>
          </a:p>
        </p:txBody>
      </p:sp>
      <p:sp>
        <p:nvSpPr>
          <p:cNvPr id="97283" name="Content Placeholder 2"/>
          <p:cNvSpPr>
            <a:spLocks noGrp="1"/>
          </p:cNvSpPr>
          <p:nvPr>
            <p:ph idx="1"/>
          </p:nvPr>
        </p:nvSpPr>
        <p:spPr>
          <a:xfrm>
            <a:off x="1006812" y="2088204"/>
            <a:ext cx="10108660" cy="3994826"/>
          </a:xfrm>
        </p:spPr>
        <p:txBody>
          <a:bodyPr>
            <a:normAutofit fontScale="85000" lnSpcReduction="20000"/>
          </a:bodyPr>
          <a:lstStyle/>
          <a:p>
            <a:pPr marL="0" indent="0">
              <a:buNone/>
            </a:pPr>
            <a:r>
              <a:rPr lang="en-US" altLang="en-US" sz="3600" dirty="0"/>
              <a:t>Self-questioning (metacognitive strategy</a:t>
            </a:r>
            <a:r>
              <a:rPr lang="en-US" altLang="en-US" sz="3600" dirty="0" smtClean="0"/>
              <a:t>):</a:t>
            </a:r>
          </a:p>
          <a:p>
            <a:pPr marL="0" indent="0">
              <a:buNone/>
            </a:pPr>
            <a:endParaRPr lang="en-US" altLang="en-US" sz="3500" dirty="0"/>
          </a:p>
          <a:p>
            <a:pPr>
              <a:lnSpc>
                <a:spcPct val="120000"/>
              </a:lnSpc>
            </a:pPr>
            <a:r>
              <a:rPr lang="en-US" altLang="en-US" dirty="0"/>
              <a:t>Student formulation of their own questions is one of the most effective metacognitive strategies </a:t>
            </a:r>
          </a:p>
          <a:p>
            <a:pPr>
              <a:lnSpc>
                <a:spcPct val="120000"/>
              </a:lnSpc>
            </a:pPr>
            <a:r>
              <a:rPr lang="en-US" altLang="en-US" dirty="0"/>
              <a:t>Engaging in pre-lesson self-questioning improved students rate of learning by nearly 50% (Hattie, p.193)</a:t>
            </a:r>
          </a:p>
          <a:p>
            <a:pPr marL="0" indent="0" algn="r">
              <a:buNone/>
            </a:pPr>
            <a:endParaRPr lang="en-US" altLang="en-US" sz="2400" i="1" dirty="0"/>
          </a:p>
          <a:p>
            <a:pPr marL="0" indent="0" algn="r">
              <a:lnSpc>
                <a:spcPct val="120000"/>
              </a:lnSpc>
              <a:spcBef>
                <a:spcPct val="0"/>
              </a:spcBef>
              <a:spcAft>
                <a:spcPts val="600"/>
              </a:spcAft>
              <a:buNone/>
            </a:pPr>
            <a:r>
              <a:rPr lang="en-US" altLang="en-US" sz="3000" dirty="0"/>
              <a:t>John Hattie</a:t>
            </a:r>
          </a:p>
          <a:p>
            <a:pPr marL="0" indent="0" algn="r">
              <a:lnSpc>
                <a:spcPct val="120000"/>
              </a:lnSpc>
              <a:spcBef>
                <a:spcPct val="0"/>
              </a:spcBef>
              <a:buNone/>
            </a:pPr>
            <a:r>
              <a:rPr lang="en-US" altLang="en-US" sz="2000" i="1" dirty="0"/>
              <a:t>Visible Learning: A Synthesis of Over 800 </a:t>
            </a:r>
          </a:p>
          <a:p>
            <a:pPr marL="0" indent="0" algn="r">
              <a:lnSpc>
                <a:spcPct val="120000"/>
              </a:lnSpc>
              <a:spcBef>
                <a:spcPct val="0"/>
              </a:spcBef>
              <a:buNone/>
            </a:pPr>
            <a:r>
              <a:rPr lang="en-US" altLang="en-US" sz="2000" i="1" dirty="0"/>
              <a:t>meta-Analyses Relating to Achievement, 2008</a:t>
            </a:r>
          </a:p>
          <a:p>
            <a:pPr marL="0" indent="0">
              <a:buNone/>
            </a:pPr>
            <a:endParaRPr lang="en-US" altLang="en-US" sz="3200" dirty="0"/>
          </a:p>
        </p:txBody>
      </p:sp>
    </p:spTree>
    <p:extLst>
      <p:ext uri="{BB962C8B-B14F-4D97-AF65-F5344CB8AC3E}">
        <p14:creationId xmlns:p14="http://schemas.microsoft.com/office/powerpoint/2010/main" val="36341970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normAutofit/>
          </a:bodyPr>
          <a:lstStyle/>
          <a:p>
            <a:pPr eaLnBrk="1" hangingPunct="1"/>
            <a:r>
              <a:rPr lang="en-US" sz="4800" dirty="0">
                <a:solidFill>
                  <a:schemeClr val="tx1"/>
                </a:solidFill>
                <a:latin typeface="Rockwell" panose="02060603020205020403" pitchFamily="18" charset="0"/>
              </a:rPr>
              <a:t>Student Reflection</a:t>
            </a:r>
          </a:p>
        </p:txBody>
      </p:sp>
      <p:pic>
        <p:nvPicPr>
          <p:cNvPr id="7"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40983" y="1632914"/>
            <a:ext cx="7087310" cy="282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353229" y="4694814"/>
            <a:ext cx="9510713" cy="728405"/>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Rockwell" panose="02060603020205020403" pitchFamily="18" charset="0"/>
                <a:cs typeface="+mn-cs"/>
              </a:rPr>
              <a:t>“The way it made me feel was smart because I was asking good questions and giving good answers.”</a:t>
            </a:r>
          </a:p>
        </p:txBody>
      </p:sp>
      <p:sp>
        <p:nvSpPr>
          <p:cNvPr id="4" name="TextBox 3"/>
          <p:cNvSpPr txBox="1"/>
          <p:nvPr/>
        </p:nvSpPr>
        <p:spPr>
          <a:xfrm>
            <a:off x="3897391" y="5423219"/>
            <a:ext cx="7456409"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Rockwell" panose="02060603020205020403" pitchFamily="18" charset="0"/>
                <a:cs typeface="+mn-cs"/>
              </a:rPr>
              <a:t>-Boston 9</a:t>
            </a:r>
            <a:r>
              <a:rPr kumimoji="0" lang="en-US" sz="2000" b="0" i="0" u="none" strike="noStrike" kern="1200" cap="none" spc="0" normalizeH="0" baseline="30000" noProof="0" dirty="0">
                <a:ln>
                  <a:noFill/>
                </a:ln>
                <a:solidFill>
                  <a:prstClr val="black"/>
                </a:solidFill>
                <a:effectLst/>
                <a:uLnTx/>
                <a:uFillTx/>
                <a:latin typeface="Rockwell" panose="02060603020205020403" pitchFamily="18" charset="0"/>
                <a:cs typeface="+mn-cs"/>
              </a:rPr>
              <a:t>th</a:t>
            </a:r>
            <a:r>
              <a:rPr kumimoji="0" lang="en-US" sz="2000" b="0" i="0" u="none" strike="noStrike" kern="1200" cap="none" spc="0" normalizeH="0" baseline="0" noProof="0" dirty="0">
                <a:ln>
                  <a:noFill/>
                </a:ln>
                <a:solidFill>
                  <a:prstClr val="black"/>
                </a:solidFill>
                <a:effectLst/>
                <a:uLnTx/>
                <a:uFillTx/>
                <a:latin typeface="Rockwell" panose="02060603020205020403" pitchFamily="18" charset="0"/>
                <a:cs typeface="+mn-cs"/>
              </a:rPr>
              <a:t> grade </a:t>
            </a:r>
            <a:r>
              <a:rPr kumimoji="0" lang="en-US" sz="2000" b="0" i="0" u="none" strike="noStrike" kern="1200" cap="none" spc="0" normalizeH="0" baseline="0" noProof="0" dirty="0" smtClean="0">
                <a:ln>
                  <a:noFill/>
                </a:ln>
                <a:solidFill>
                  <a:prstClr val="black"/>
                </a:solidFill>
                <a:effectLst/>
                <a:uLnTx/>
                <a:uFillTx/>
                <a:latin typeface="Rockwell" panose="02060603020205020403" pitchFamily="18" charset="0"/>
                <a:cs typeface="+mn-cs"/>
              </a:rPr>
              <a:t>summer </a:t>
            </a:r>
            <a:r>
              <a:rPr kumimoji="0" lang="en-US" sz="2000" b="0" i="0" u="none" strike="noStrike" kern="1200" cap="none" spc="0" normalizeH="0" baseline="0" noProof="0" dirty="0">
                <a:ln>
                  <a:noFill/>
                </a:ln>
                <a:solidFill>
                  <a:prstClr val="black"/>
                </a:solidFill>
                <a:effectLst/>
                <a:uLnTx/>
                <a:uFillTx/>
                <a:latin typeface="Rockwell" panose="02060603020205020403" pitchFamily="18" charset="0"/>
                <a:cs typeface="+mn-cs"/>
              </a:rPr>
              <a:t>school student</a:t>
            </a:r>
          </a:p>
        </p:txBody>
      </p:sp>
      <p:cxnSp>
        <p:nvCxnSpPr>
          <p:cNvPr id="8" name="Straight Connector 7"/>
          <p:cNvCxnSpPr/>
          <p:nvPr/>
        </p:nvCxnSpPr>
        <p:spPr>
          <a:xfrm>
            <a:off x="728522" y="5977988"/>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05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774915" y="4685366"/>
            <a:ext cx="11235656" cy="1381126"/>
          </a:xfrm>
        </p:spPr>
        <p:txBody>
          <a:bodyPr>
            <a:normAutofit/>
          </a:bodyPr>
          <a:lstStyle/>
          <a:p>
            <a:pPr fontAlgn="base"/>
            <a:r>
              <a:rPr lang="en-US" sz="4400" dirty="0">
                <a:solidFill>
                  <a:schemeClr val="tx2"/>
                </a:solidFill>
                <a:latin typeface="Rockwell" panose="02060603020205020403" pitchFamily="18" charset="0"/>
              </a:rPr>
              <a:t>Collaborative Learning with the Question Formulation Technique (QFT)</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28799" y="467722"/>
            <a:ext cx="5818217" cy="3822932"/>
          </a:xfrm>
          <a:prstGeom prst="rect">
            <a:avLst/>
          </a:prstGeom>
        </p:spPr>
      </p:pic>
      <p:cxnSp>
        <p:nvCxnSpPr>
          <p:cNvPr id="4" name="Straight Connector 3"/>
          <p:cNvCxnSpPr/>
          <p:nvPr/>
        </p:nvCxnSpPr>
        <p:spPr>
          <a:xfrm>
            <a:off x="774915" y="6310497"/>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759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075" y="92752"/>
            <a:ext cx="12130400" cy="1325563"/>
          </a:xfrm>
        </p:spPr>
        <p:txBody>
          <a:bodyPr/>
          <a:lstStyle/>
          <a:p>
            <a:pPr lvl="0"/>
            <a:r>
              <a:rPr lang="en-US" altLang="en-US" sz="4000" dirty="0">
                <a:solidFill>
                  <a:schemeClr val="tx1"/>
                </a:solidFill>
                <a:latin typeface="+mn-lt"/>
                <a:ea typeface="MS PGothic" pitchFamily="34" charset="-128"/>
              </a:rPr>
              <a:t>The Question Formulation Technique (QFT)</a:t>
            </a:r>
            <a:endParaRPr lang="en-US" dirty="0">
              <a:solidFill>
                <a:schemeClr val="tx1"/>
              </a:solidFill>
              <a:latin typeface="+mn-lt"/>
            </a:endParaRPr>
          </a:p>
        </p:txBody>
      </p:sp>
      <p:sp>
        <p:nvSpPr>
          <p:cNvPr id="3" name="Content Placeholder 2"/>
          <p:cNvSpPr>
            <a:spLocks noGrp="1"/>
          </p:cNvSpPr>
          <p:nvPr>
            <p:ph idx="1"/>
          </p:nvPr>
        </p:nvSpPr>
        <p:spPr>
          <a:xfrm>
            <a:off x="882749" y="1880928"/>
            <a:ext cx="10592985" cy="4322254"/>
          </a:xfrm>
        </p:spPr>
        <p:txBody>
          <a:bodyPr>
            <a:normAutofit lnSpcReduction="10000"/>
          </a:bodyPr>
          <a:lstStyle/>
          <a:p>
            <a:pPr marL="228600" lvl="1" indent="0" eaLnBrk="0" fontAlgn="base" hangingPunct="0">
              <a:spcAft>
                <a:spcPts val="1800"/>
              </a:spcAft>
              <a:buClr>
                <a:srgbClr val="297FD5"/>
              </a:buClr>
              <a:buNone/>
            </a:pPr>
            <a:r>
              <a:rPr lang="en-US" altLang="en-US" sz="3600" b="1" dirty="0" smtClean="0">
                <a:latin typeface="Rockwell" panose="02060603020205020403" pitchFamily="18" charset="0"/>
              </a:rPr>
              <a:t>A step-by-step strategy in which people:</a:t>
            </a:r>
            <a:endParaRPr lang="en-US" altLang="en-US" sz="3600" b="1" dirty="0">
              <a:latin typeface="Rockwell" panose="02060603020205020403" pitchFamily="18" charset="0"/>
            </a:endParaRPr>
          </a:p>
          <a:p>
            <a:pPr lvl="1" eaLnBrk="0" fontAlgn="base" hangingPunct="0">
              <a:spcAft>
                <a:spcPts val="1800"/>
              </a:spcAft>
              <a:buClr>
                <a:schemeClr val="tx2"/>
              </a:buClr>
              <a:buFont typeface="Wingdings" panose="05000000000000000000" pitchFamily="2" charset="2"/>
              <a:buChar char="§"/>
            </a:pPr>
            <a:r>
              <a:rPr lang="en-US" altLang="en-US" sz="3600" b="1" dirty="0">
                <a:latin typeface="Rockwell" panose="02060603020205020403" pitchFamily="18" charset="0"/>
              </a:rPr>
              <a:t>Produce</a:t>
            </a:r>
            <a:r>
              <a:rPr lang="en-US" altLang="en-US" sz="3600" dirty="0">
                <a:latin typeface="Rockwell" panose="02060603020205020403" pitchFamily="18" charset="0"/>
              </a:rPr>
              <a:t> their own questions</a:t>
            </a:r>
          </a:p>
          <a:p>
            <a:pPr lvl="1" eaLnBrk="0" fontAlgn="base" hangingPunct="0">
              <a:spcAft>
                <a:spcPts val="1800"/>
              </a:spcAft>
              <a:buClr>
                <a:schemeClr val="tx2"/>
              </a:buClr>
              <a:buFont typeface="Wingdings" panose="05000000000000000000" pitchFamily="2" charset="2"/>
              <a:buChar char="§"/>
            </a:pPr>
            <a:r>
              <a:rPr lang="en-US" altLang="en-US" sz="3600" b="1" dirty="0" smtClean="0">
                <a:latin typeface="Rockwell" panose="02060603020205020403" pitchFamily="18" charset="0"/>
              </a:rPr>
              <a:t>Transform &amp; Improve</a:t>
            </a:r>
            <a:r>
              <a:rPr lang="en-US" altLang="en-US" sz="3600" dirty="0" smtClean="0">
                <a:latin typeface="Rockwell" panose="02060603020205020403" pitchFamily="18" charset="0"/>
              </a:rPr>
              <a:t> </a:t>
            </a:r>
            <a:r>
              <a:rPr lang="en-US" altLang="en-US" sz="3600" dirty="0">
                <a:latin typeface="Rockwell" panose="02060603020205020403" pitchFamily="18" charset="0"/>
              </a:rPr>
              <a:t>their questions </a:t>
            </a:r>
          </a:p>
          <a:p>
            <a:pPr lvl="1" eaLnBrk="0" fontAlgn="base" hangingPunct="0">
              <a:spcAft>
                <a:spcPts val="1800"/>
              </a:spcAft>
              <a:buClr>
                <a:schemeClr val="tx2"/>
              </a:buClr>
              <a:buFont typeface="Wingdings" panose="05000000000000000000" pitchFamily="2" charset="2"/>
              <a:buChar char="§"/>
            </a:pPr>
            <a:r>
              <a:rPr lang="en-US" altLang="en-US" sz="3600" b="1" dirty="0">
                <a:latin typeface="Rockwell" panose="02060603020205020403" pitchFamily="18" charset="0"/>
              </a:rPr>
              <a:t>Strategize</a:t>
            </a:r>
            <a:r>
              <a:rPr lang="en-US" altLang="en-US" sz="3600" dirty="0">
                <a:latin typeface="Rockwell" panose="02060603020205020403" pitchFamily="18" charset="0"/>
              </a:rPr>
              <a:t> on how to use their questions</a:t>
            </a:r>
          </a:p>
          <a:p>
            <a:pPr lvl="1" eaLnBrk="0" fontAlgn="base" hangingPunct="0">
              <a:spcAft>
                <a:spcPts val="1800"/>
              </a:spcAft>
              <a:buClr>
                <a:schemeClr val="tx2"/>
              </a:buClr>
              <a:buFont typeface="Wingdings" panose="05000000000000000000" pitchFamily="2" charset="2"/>
              <a:buChar char="§"/>
            </a:pPr>
            <a:r>
              <a:rPr lang="en-US" altLang="en-US" sz="3600" b="1" dirty="0">
                <a:latin typeface="Rockwell" panose="02060603020205020403" pitchFamily="18" charset="0"/>
              </a:rPr>
              <a:t>Reflect</a:t>
            </a:r>
            <a:r>
              <a:rPr lang="en-US" altLang="en-US" sz="3600" dirty="0">
                <a:latin typeface="Rockwell" panose="02060603020205020403" pitchFamily="18" charset="0"/>
              </a:rPr>
              <a:t> on what they have learned and how they learned it</a:t>
            </a:r>
          </a:p>
          <a:p>
            <a:endParaRPr lang="en" sz="3200" dirty="0">
              <a:latin typeface="Rockwell" panose="02060603020205020403" pitchFamily="18" charset="0"/>
            </a:endParaRPr>
          </a:p>
          <a:p>
            <a:endParaRPr lang="en-US" sz="3200" dirty="0">
              <a:latin typeface="Rockwell" panose="02060603020205020403" pitchFamily="18" charset="0"/>
            </a:endParaRPr>
          </a:p>
        </p:txBody>
      </p:sp>
    </p:spTree>
    <p:extLst>
      <p:ext uri="{BB962C8B-B14F-4D97-AF65-F5344CB8AC3E}">
        <p14:creationId xmlns:p14="http://schemas.microsoft.com/office/powerpoint/2010/main" val="32551178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normAutofit/>
          </a:bodyPr>
          <a:lstStyle/>
          <a:p>
            <a:pPr eaLnBrk="1" hangingPunct="1"/>
            <a:r>
              <a:rPr lang="en-US" altLang="en-US" dirty="0">
                <a:solidFill>
                  <a:schemeClr val="tx1"/>
                </a:solidFill>
                <a:latin typeface="+mn-lt"/>
              </a:rPr>
              <a:t>Rules for Producing Questions</a:t>
            </a:r>
          </a:p>
        </p:txBody>
      </p:sp>
      <p:sp>
        <p:nvSpPr>
          <p:cNvPr id="5" name="Rounded Rectangle 11"/>
          <p:cNvSpPr>
            <a:spLocks noChangeArrowheads="1"/>
          </p:cNvSpPr>
          <p:nvPr/>
        </p:nvSpPr>
        <p:spPr bwMode="auto">
          <a:xfrm>
            <a:off x="979715" y="1881873"/>
            <a:ext cx="10418586" cy="4253038"/>
          </a:xfrm>
          <a:prstGeom prst="roundRect">
            <a:avLst>
              <a:gd name="adj" fmla="val 16667"/>
            </a:avLst>
          </a:prstGeom>
          <a:solidFill>
            <a:schemeClr val="accent1">
              <a:lumMod val="20000"/>
              <a:lumOff val="80000"/>
            </a:schemeClr>
          </a:solidFill>
          <a:ln/>
          <a:extLst/>
        </p:spPr>
        <p:style>
          <a:lnRef idx="2">
            <a:schemeClr val="accent3">
              <a:shade val="50000"/>
            </a:schemeClr>
          </a:lnRef>
          <a:fillRef idx="1">
            <a:schemeClr val="accent3"/>
          </a:fillRef>
          <a:effectRef idx="0">
            <a:schemeClr val="accent3"/>
          </a:effectRef>
          <a:fontRef idx="minor">
            <a:schemeClr val="lt1"/>
          </a:fontRef>
        </p:style>
        <p:txBody>
          <a:bodyPr/>
          <a:lstStyle>
            <a:lvl1pPr marL="222250" indent="-222250">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Rockwell"/>
                <a:ea typeface="MS PGothic" pitchFamily="34" charset="-128"/>
                <a:cs typeface="+mn-cs"/>
              </a:rPr>
              <a:t>1. Ask as many questions as you can</a:t>
            </a:r>
          </a:p>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Rockwell"/>
                <a:ea typeface="MS PGothic" pitchFamily="34" charset="-128"/>
                <a:cs typeface="+mn-cs"/>
              </a:rPr>
              <a:t>2. Do not stop to answer, judge, or discuss</a:t>
            </a:r>
          </a:p>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Rockwell"/>
                <a:ea typeface="MS PGothic" pitchFamily="34" charset="-128"/>
                <a:cs typeface="+mn-cs"/>
              </a:rPr>
              <a:t>3. Write down every question exactly as stated</a:t>
            </a:r>
          </a:p>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Rockwell"/>
                <a:ea typeface="MS PGothic" pitchFamily="34" charset="-128"/>
                <a:cs typeface="+mn-cs"/>
              </a:rPr>
              <a:t>4. Change any statements into questions</a:t>
            </a:r>
          </a:p>
          <a:p>
            <a:pPr marL="222250" marR="0" lvl="0" indent="-222250" algn="ctr" defTabSz="914400" rtl="0" eaLnBrk="1" fontAlgn="base" latinLnBrk="0" hangingPunct="1">
              <a:lnSpc>
                <a:spcPct val="100000"/>
              </a:lnSpc>
              <a:spcBef>
                <a:spcPct val="0"/>
              </a:spcBef>
              <a:spcAft>
                <a:spcPts val="1800"/>
              </a:spcAft>
              <a:buClrTx/>
              <a:buSzTx/>
              <a:buFontTx/>
              <a:buNone/>
              <a:tabLst/>
              <a:defRPr/>
            </a:pPr>
            <a:endParaRPr kumimoji="0" lang="en-US" altLang="en-US" sz="3200" b="0" i="0" u="none" strike="noStrike" kern="1200" cap="none" spc="0" normalizeH="0" baseline="0" noProof="0" dirty="0">
              <a:ln>
                <a:noFill/>
              </a:ln>
              <a:solidFill>
                <a:prstClr val="white"/>
              </a:solidFill>
              <a:effectLst/>
              <a:uLnTx/>
              <a:uFillTx/>
              <a:latin typeface="Rockwell"/>
              <a:ea typeface="MS PGothic" pitchFamily="34" charset="-128"/>
              <a:cs typeface="+mn-cs"/>
            </a:endParaRPr>
          </a:p>
        </p:txBody>
      </p:sp>
    </p:spTree>
    <p:extLst>
      <p:ext uri="{BB962C8B-B14F-4D97-AF65-F5344CB8AC3E}">
        <p14:creationId xmlns:p14="http://schemas.microsoft.com/office/powerpoint/2010/main" val="21616042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747408" y="190028"/>
            <a:ext cx="10515600" cy="1325563"/>
          </a:xfrm>
        </p:spPr>
        <p:txBody>
          <a:bodyPr/>
          <a:lstStyle/>
          <a:p>
            <a:pPr eaLnBrk="1" hangingPunct="1"/>
            <a:r>
              <a:rPr lang="en-US" altLang="en-US" dirty="0" smtClean="0">
                <a:solidFill>
                  <a:schemeClr val="tx1"/>
                </a:solidFill>
                <a:latin typeface="+mn-lt"/>
              </a:rPr>
              <a:t>Produce </a:t>
            </a:r>
            <a:r>
              <a:rPr lang="en-US" altLang="en-US" dirty="0">
                <a:solidFill>
                  <a:schemeClr val="tx1"/>
                </a:solidFill>
                <a:latin typeface="+mn-lt"/>
              </a:rPr>
              <a:t>Questions</a:t>
            </a:r>
          </a:p>
        </p:txBody>
      </p:sp>
      <p:sp>
        <p:nvSpPr>
          <p:cNvPr id="102403" name="Content Placeholder 2"/>
          <p:cNvSpPr>
            <a:spLocks noGrp="1"/>
          </p:cNvSpPr>
          <p:nvPr>
            <p:ph idx="1"/>
          </p:nvPr>
        </p:nvSpPr>
        <p:spPr>
          <a:xfrm>
            <a:off x="838200" y="1825625"/>
            <a:ext cx="10515600" cy="3746016"/>
          </a:xfrm>
        </p:spPr>
        <p:txBody>
          <a:bodyPr>
            <a:normAutofit fontScale="92500" lnSpcReduction="20000"/>
          </a:bodyPr>
          <a:lstStyle/>
          <a:p>
            <a:pPr marL="514350" indent="-514350">
              <a:buFont typeface="Wingdings" panose="05000000000000000000" pitchFamily="2" charset="2"/>
              <a:buAutoNum type="arabicPeriod"/>
            </a:pPr>
            <a:r>
              <a:rPr lang="en-US" altLang="en-US" sz="3900" dirty="0">
                <a:solidFill>
                  <a:srgbClr val="000000"/>
                </a:solidFill>
              </a:rPr>
              <a:t>Ask Questions</a:t>
            </a:r>
          </a:p>
          <a:p>
            <a:pPr marL="514350" indent="-514350">
              <a:buFont typeface="Wingdings" panose="05000000000000000000" pitchFamily="2" charset="2"/>
              <a:buAutoNum type="arabicPeriod"/>
            </a:pPr>
            <a:r>
              <a:rPr lang="en-US" altLang="en-US" sz="3900" dirty="0">
                <a:solidFill>
                  <a:srgbClr val="000000"/>
                </a:solidFill>
              </a:rPr>
              <a:t>Follow the Rules</a:t>
            </a:r>
          </a:p>
          <a:p>
            <a:pPr lvl="3" eaLnBrk="1" hangingPunct="1">
              <a:lnSpc>
                <a:spcPct val="90000"/>
              </a:lnSpc>
            </a:pPr>
            <a:r>
              <a:rPr lang="en-US" altLang="en-US" sz="3500" dirty="0"/>
              <a:t>Ask as many questions as you can.</a:t>
            </a:r>
          </a:p>
          <a:p>
            <a:pPr lvl="3" eaLnBrk="1" hangingPunct="1">
              <a:lnSpc>
                <a:spcPct val="90000"/>
              </a:lnSpc>
            </a:pPr>
            <a:r>
              <a:rPr lang="en-US" altLang="en-US" sz="3500" dirty="0"/>
              <a:t>Do not stop to answer, judge, or discuss.</a:t>
            </a:r>
          </a:p>
          <a:p>
            <a:pPr lvl="3" eaLnBrk="1" hangingPunct="1">
              <a:lnSpc>
                <a:spcPct val="90000"/>
              </a:lnSpc>
            </a:pPr>
            <a:r>
              <a:rPr lang="en-US" altLang="en-US" sz="3500" dirty="0"/>
              <a:t>Write down every question exactly as it was stated.</a:t>
            </a:r>
          </a:p>
          <a:p>
            <a:pPr lvl="3" eaLnBrk="1" hangingPunct="1">
              <a:lnSpc>
                <a:spcPct val="90000"/>
              </a:lnSpc>
            </a:pPr>
            <a:r>
              <a:rPr lang="en-US" altLang="en-US" sz="3500" dirty="0"/>
              <a:t>Change any statements into questions.</a:t>
            </a:r>
          </a:p>
          <a:p>
            <a:pPr marL="514350" indent="-514350">
              <a:buFont typeface="Wingdings" panose="05000000000000000000" pitchFamily="2" charset="2"/>
              <a:buAutoNum type="arabicPeriod"/>
            </a:pPr>
            <a:r>
              <a:rPr lang="en-US" altLang="en-US" sz="3900" dirty="0">
                <a:solidFill>
                  <a:srgbClr val="000000"/>
                </a:solidFill>
              </a:rPr>
              <a:t>Number the Questions</a:t>
            </a:r>
          </a:p>
          <a:p>
            <a:pPr marL="514350" indent="-514350" algn="ctr">
              <a:buFont typeface="Wingdings" panose="05000000000000000000" pitchFamily="2" charset="2"/>
              <a:buAutoNum type="arabicPeriod"/>
            </a:pPr>
            <a:endParaRPr lang="en-US" altLang="en-US" dirty="0"/>
          </a:p>
        </p:txBody>
      </p:sp>
    </p:spTree>
    <p:extLst>
      <p:ext uri="{BB962C8B-B14F-4D97-AF65-F5344CB8AC3E}">
        <p14:creationId xmlns:p14="http://schemas.microsoft.com/office/powerpoint/2010/main" val="1266308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736503" y="222455"/>
            <a:ext cx="10515600" cy="1325563"/>
          </a:xfrm>
        </p:spPr>
        <p:txBody>
          <a:bodyPr>
            <a:normAutofit/>
          </a:bodyPr>
          <a:lstStyle/>
          <a:p>
            <a:pPr eaLnBrk="1" hangingPunct="1"/>
            <a:r>
              <a:rPr lang="en-US" altLang="en-US" dirty="0">
                <a:solidFill>
                  <a:schemeClr val="tx1"/>
                </a:solidFill>
                <a:latin typeface="+mn-lt"/>
              </a:rPr>
              <a:t>Question </a:t>
            </a:r>
            <a:r>
              <a:rPr lang="en-US" altLang="en-US" dirty="0" smtClean="0">
                <a:solidFill>
                  <a:schemeClr val="tx1"/>
                </a:solidFill>
                <a:latin typeface="+mn-lt"/>
              </a:rPr>
              <a:t>Focus</a:t>
            </a:r>
            <a:endParaRPr lang="en-US" altLang="en-US" dirty="0">
              <a:solidFill>
                <a:schemeClr val="tx1"/>
              </a:solidFill>
              <a:latin typeface="+mn-lt"/>
            </a:endParaRPr>
          </a:p>
        </p:txBody>
      </p:sp>
      <p:sp>
        <p:nvSpPr>
          <p:cNvPr id="104451" name="Content Placeholder 2"/>
          <p:cNvSpPr>
            <a:spLocks noGrp="1"/>
          </p:cNvSpPr>
          <p:nvPr>
            <p:ph idx="1"/>
          </p:nvPr>
        </p:nvSpPr>
        <p:spPr>
          <a:xfrm>
            <a:off x="736503" y="2167693"/>
            <a:ext cx="10591800" cy="1754067"/>
          </a:xfrm>
        </p:spPr>
        <p:txBody>
          <a:bodyPr>
            <a:noAutofit/>
          </a:bodyPr>
          <a:lstStyle/>
          <a:p>
            <a:pPr marL="0" indent="0">
              <a:spcBef>
                <a:spcPts val="0"/>
              </a:spcBef>
              <a:buNone/>
            </a:pPr>
            <a:r>
              <a:rPr lang="en-US" altLang="en-US" sz="5400" dirty="0">
                <a:solidFill>
                  <a:schemeClr val="accent1"/>
                </a:solidFill>
              </a:rPr>
              <a:t>Some students are not asking </a:t>
            </a:r>
            <a:r>
              <a:rPr lang="en-US" altLang="en-US" sz="5400" dirty="0" smtClean="0">
                <a:solidFill>
                  <a:schemeClr val="accent1"/>
                </a:solidFill>
              </a:rPr>
              <a:t>questions</a:t>
            </a:r>
            <a:r>
              <a:rPr lang="en-US" altLang="en-US" sz="5600" dirty="0" smtClean="0">
                <a:solidFill>
                  <a:schemeClr val="accent1"/>
                </a:solidFill>
              </a:rPr>
              <a:t>.</a:t>
            </a:r>
            <a:endParaRPr lang="en-US" altLang="en-US" sz="5600" dirty="0">
              <a:solidFill>
                <a:schemeClr val="accent1"/>
              </a:solidFill>
            </a:endParaRPr>
          </a:p>
        </p:txBody>
      </p:sp>
      <p:sp>
        <p:nvSpPr>
          <p:cNvPr id="4" name="TextBox 3"/>
          <p:cNvSpPr txBox="1"/>
          <p:nvPr/>
        </p:nvSpPr>
        <p:spPr>
          <a:xfrm>
            <a:off x="838200" y="5442653"/>
            <a:ext cx="1019288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Rockwell"/>
                <a:cs typeface="+mn-cs"/>
                <a:sym typeface="Wingdings"/>
              </a:rPr>
              <a:t></a:t>
            </a:r>
            <a:r>
              <a:rPr kumimoji="0" lang="en-US" sz="2800" b="0" i="0" u="none" strike="noStrike" kern="1200" cap="none" spc="0" normalizeH="0" baseline="0" noProof="0" dirty="0">
                <a:ln>
                  <a:noFill/>
                </a:ln>
                <a:solidFill>
                  <a:prstClr val="black"/>
                </a:solidFill>
                <a:effectLst/>
                <a:uLnTx/>
                <a:uFillTx/>
                <a:latin typeface="Rockwell"/>
                <a:cs typeface="+mn-cs"/>
              </a:rPr>
              <a:t>Please write this statement at the top of your paper. </a:t>
            </a:r>
          </a:p>
        </p:txBody>
      </p:sp>
      <p:sp>
        <p:nvSpPr>
          <p:cNvPr id="3" name="TextBox 2"/>
          <p:cNvSpPr txBox="1"/>
          <p:nvPr/>
        </p:nvSpPr>
        <p:spPr>
          <a:xfrm>
            <a:off x="838200" y="6062329"/>
            <a:ext cx="1019288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Rockwell"/>
                <a:cs typeface="+mn-cs"/>
                <a:sym typeface="Wingdings" panose="05000000000000000000" pitchFamily="2" charset="2"/>
              </a:rPr>
              <a:t>Remember: Number the questions. Follow the rules. </a:t>
            </a:r>
            <a:endParaRPr kumimoji="0" lang="en-US" sz="2800" b="0" i="0" u="none" strike="noStrike" kern="1200" cap="none" spc="0" normalizeH="0" baseline="0" noProof="0" dirty="0">
              <a:ln>
                <a:noFill/>
              </a:ln>
              <a:solidFill>
                <a:prstClr val="black"/>
              </a:solidFill>
              <a:effectLst/>
              <a:uLnTx/>
              <a:uFillTx/>
              <a:latin typeface="Rockwell"/>
              <a:cs typeface="+mn-cs"/>
            </a:endParaRPr>
          </a:p>
        </p:txBody>
      </p:sp>
    </p:spTree>
    <p:extLst>
      <p:ext uri="{BB962C8B-B14F-4D97-AF65-F5344CB8AC3E}">
        <p14:creationId xmlns:p14="http://schemas.microsoft.com/office/powerpoint/2010/main" val="259170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normAutofit/>
          </a:bodyPr>
          <a:lstStyle/>
          <a:p>
            <a:pPr eaLnBrk="1" hangingPunct="1"/>
            <a:r>
              <a:rPr lang="en-US" altLang="en-US" dirty="0" smtClean="0">
                <a:solidFill>
                  <a:schemeClr val="tx1"/>
                </a:solidFill>
                <a:latin typeface="+mn-lt"/>
              </a:rPr>
              <a:t>Categorize </a:t>
            </a:r>
            <a:r>
              <a:rPr lang="en-US" altLang="en-US" dirty="0">
                <a:solidFill>
                  <a:schemeClr val="tx1"/>
                </a:solidFill>
                <a:latin typeface="+mn-lt"/>
              </a:rPr>
              <a:t>Questions: </a:t>
            </a:r>
            <a:r>
              <a:rPr lang="en-US" altLang="en-US" dirty="0" smtClean="0">
                <a:solidFill>
                  <a:schemeClr val="tx1"/>
                </a:solidFill>
                <a:latin typeface="+mn-lt"/>
              </a:rPr>
              <a:t>Closed</a:t>
            </a:r>
            <a:r>
              <a:rPr lang="en-US" altLang="en-US" dirty="0">
                <a:solidFill>
                  <a:schemeClr val="tx1"/>
                </a:solidFill>
                <a:latin typeface="+mn-lt"/>
              </a:rPr>
              <a:t>/ Open</a:t>
            </a:r>
          </a:p>
        </p:txBody>
      </p:sp>
      <p:sp>
        <p:nvSpPr>
          <p:cNvPr id="46082" name="Content Placeholder 2"/>
          <p:cNvSpPr>
            <a:spLocks noGrp="1"/>
          </p:cNvSpPr>
          <p:nvPr>
            <p:ph idx="1"/>
          </p:nvPr>
        </p:nvSpPr>
        <p:spPr>
          <a:xfrm>
            <a:off x="838200" y="1825627"/>
            <a:ext cx="10515600" cy="3622029"/>
          </a:xfrm>
        </p:spPr>
        <p:txBody>
          <a:bodyPr>
            <a:normAutofit fontScale="92500" lnSpcReduction="20000"/>
          </a:bodyPr>
          <a:lstStyle/>
          <a:p>
            <a:pPr marL="0" indent="0">
              <a:buNone/>
            </a:pPr>
            <a:r>
              <a:rPr lang="en-US" altLang="en-US" sz="3500" u="sng" dirty="0">
                <a:solidFill>
                  <a:srgbClr val="000000"/>
                </a:solidFill>
              </a:rPr>
              <a:t>Definitions</a:t>
            </a:r>
            <a:r>
              <a:rPr lang="en-US" altLang="en-US" sz="3500" dirty="0">
                <a:solidFill>
                  <a:srgbClr val="000000"/>
                </a:solidFill>
              </a:rPr>
              <a:t>: </a:t>
            </a:r>
            <a:endParaRPr lang="en-US" altLang="en-US" sz="3500" b="1" dirty="0">
              <a:solidFill>
                <a:srgbClr val="000000"/>
              </a:solidFill>
            </a:endParaRPr>
          </a:p>
          <a:p>
            <a:pPr lvl="1" eaLnBrk="1" hangingPunct="1">
              <a:lnSpc>
                <a:spcPct val="90000"/>
              </a:lnSpc>
            </a:pPr>
            <a:r>
              <a:rPr lang="en-US" altLang="en-US" sz="3500" b="1" dirty="0">
                <a:solidFill>
                  <a:srgbClr val="000000"/>
                </a:solidFill>
              </a:rPr>
              <a:t>Closed-ended </a:t>
            </a:r>
            <a:r>
              <a:rPr lang="en-US" altLang="en-US" sz="3500" dirty="0">
                <a:solidFill>
                  <a:srgbClr val="000000"/>
                </a:solidFill>
              </a:rPr>
              <a:t>questions can be answered with a “yes” or  “no” or with a </a:t>
            </a:r>
            <a:r>
              <a:rPr lang="en-US" altLang="en-US" sz="3500" b="1" dirty="0">
                <a:solidFill>
                  <a:srgbClr val="000000"/>
                </a:solidFill>
              </a:rPr>
              <a:t>one-word </a:t>
            </a:r>
            <a:r>
              <a:rPr lang="en-US" altLang="en-US" sz="3500" dirty="0">
                <a:solidFill>
                  <a:srgbClr val="000000"/>
                </a:solidFill>
              </a:rPr>
              <a:t>answer.</a:t>
            </a:r>
          </a:p>
          <a:p>
            <a:pPr lvl="1">
              <a:spcBef>
                <a:spcPts val="1800"/>
              </a:spcBef>
            </a:pPr>
            <a:r>
              <a:rPr lang="en-US" altLang="en-US" sz="3500" b="1" dirty="0">
                <a:solidFill>
                  <a:srgbClr val="000000"/>
                </a:solidFill>
              </a:rPr>
              <a:t>Open-ended</a:t>
            </a:r>
            <a:r>
              <a:rPr lang="en-US" altLang="en-US" sz="3500" dirty="0">
                <a:solidFill>
                  <a:srgbClr val="000000"/>
                </a:solidFill>
              </a:rPr>
              <a:t> questions require </a:t>
            </a:r>
          </a:p>
          <a:p>
            <a:pPr lvl="1">
              <a:spcBef>
                <a:spcPct val="0"/>
              </a:spcBef>
              <a:spcAft>
                <a:spcPts val="1800"/>
              </a:spcAft>
              <a:buNone/>
            </a:pPr>
            <a:r>
              <a:rPr lang="en-US" altLang="en-US" sz="3500" dirty="0">
                <a:solidFill>
                  <a:srgbClr val="000000"/>
                </a:solidFill>
              </a:rPr>
              <a:t>  more </a:t>
            </a:r>
            <a:r>
              <a:rPr lang="en-US" altLang="en-US" sz="3500" b="1" dirty="0">
                <a:solidFill>
                  <a:srgbClr val="000000"/>
                </a:solidFill>
              </a:rPr>
              <a:t>explanation</a:t>
            </a:r>
            <a:r>
              <a:rPr lang="en-US" altLang="en-US" sz="3500" dirty="0">
                <a:solidFill>
                  <a:srgbClr val="000000"/>
                </a:solidFill>
              </a:rPr>
              <a:t>. </a:t>
            </a:r>
            <a:endParaRPr lang="en-US" altLang="en-US" sz="3500" dirty="0" smtClean="0">
              <a:solidFill>
                <a:srgbClr val="000000"/>
              </a:solidFill>
            </a:endParaRPr>
          </a:p>
          <a:p>
            <a:pPr lvl="1">
              <a:spcBef>
                <a:spcPct val="0"/>
              </a:spcBef>
              <a:spcAft>
                <a:spcPts val="1800"/>
              </a:spcAft>
              <a:buNone/>
            </a:pPr>
            <a:endParaRPr lang="en-US" altLang="en-US" sz="1000" dirty="0">
              <a:solidFill>
                <a:srgbClr val="000000"/>
              </a:solidFill>
            </a:endParaRPr>
          </a:p>
          <a:p>
            <a:pPr marL="0" indent="0">
              <a:spcBef>
                <a:spcPct val="0"/>
              </a:spcBef>
              <a:buNone/>
            </a:pPr>
            <a:r>
              <a:rPr lang="en-US" altLang="en-US" sz="3500" u="sng" dirty="0">
                <a:solidFill>
                  <a:srgbClr val="000000"/>
                </a:solidFill>
              </a:rPr>
              <a:t>Directions</a:t>
            </a:r>
            <a:r>
              <a:rPr lang="en-US" altLang="en-US" sz="3500" dirty="0">
                <a:solidFill>
                  <a:srgbClr val="000000"/>
                </a:solidFill>
              </a:rPr>
              <a:t>: Identify your questions as closed-ended or open-ended by </a:t>
            </a:r>
            <a:r>
              <a:rPr lang="en-US" altLang="en-US" sz="3500" b="1" dirty="0">
                <a:solidFill>
                  <a:srgbClr val="000000"/>
                </a:solidFill>
              </a:rPr>
              <a:t>marking them </a:t>
            </a:r>
            <a:r>
              <a:rPr lang="en-US" altLang="en-US" sz="3500" dirty="0">
                <a:solidFill>
                  <a:srgbClr val="000000"/>
                </a:solidFill>
              </a:rPr>
              <a:t>with a </a:t>
            </a:r>
            <a:r>
              <a:rPr lang="en-US" altLang="en-US" sz="3500" b="1" dirty="0">
                <a:solidFill>
                  <a:srgbClr val="000000"/>
                </a:solidFill>
              </a:rPr>
              <a:t>“C”</a:t>
            </a:r>
            <a:r>
              <a:rPr lang="en-US" altLang="ja-JP" sz="3500" dirty="0">
                <a:solidFill>
                  <a:srgbClr val="000000"/>
                </a:solidFill>
              </a:rPr>
              <a:t> or an </a:t>
            </a:r>
            <a:r>
              <a:rPr lang="en-US" altLang="en-US" sz="3500" b="1" dirty="0">
                <a:solidFill>
                  <a:srgbClr val="000000"/>
                </a:solidFill>
              </a:rPr>
              <a:t>“</a:t>
            </a:r>
            <a:r>
              <a:rPr lang="en-US" altLang="ja-JP" sz="3500" b="1" dirty="0">
                <a:solidFill>
                  <a:srgbClr val="000000"/>
                </a:solidFill>
              </a:rPr>
              <a:t>O.</a:t>
            </a:r>
            <a:r>
              <a:rPr lang="en-US" altLang="en-US" sz="3500" b="1" dirty="0">
                <a:solidFill>
                  <a:srgbClr val="000000"/>
                </a:solidFill>
              </a:rPr>
              <a:t>”</a:t>
            </a:r>
            <a:endParaRPr lang="en-US" altLang="en-US" sz="3500" dirty="0">
              <a:solidFill>
                <a:srgbClr val="000000"/>
              </a:solidFill>
            </a:endParaRPr>
          </a:p>
        </p:txBody>
      </p:sp>
    </p:spTree>
    <p:extLst>
      <p:ext uri="{BB962C8B-B14F-4D97-AF65-F5344CB8AC3E}">
        <p14:creationId xmlns:p14="http://schemas.microsoft.com/office/powerpoint/2010/main" val="1211816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082">
                                            <p:txEl>
                                              <p:pRg st="2" end="2"/>
                                            </p:txEl>
                                          </p:spTgt>
                                        </p:tgtEl>
                                        <p:attrNameLst>
                                          <p:attrName>style.visibility</p:attrName>
                                        </p:attrNameLst>
                                      </p:cBhvr>
                                      <p:to>
                                        <p:strVal val="visible"/>
                                      </p:to>
                                    </p:set>
                                    <p:animEffect transition="in" filter="fade">
                                      <p:cBhvr>
                                        <p:cTn id="10" dur="500"/>
                                        <p:tgtEl>
                                          <p:spTgt spid="4608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6082">
                                            <p:txEl>
                                              <p:pRg st="3" end="3"/>
                                            </p:txEl>
                                          </p:spTgt>
                                        </p:tgtEl>
                                        <p:attrNameLst>
                                          <p:attrName>style.visibility</p:attrName>
                                        </p:attrNameLst>
                                      </p:cBhvr>
                                      <p:to>
                                        <p:strVal val="visible"/>
                                      </p:to>
                                    </p:set>
                                    <p:animEffect transition="in" filter="fade">
                                      <p:cBhvr>
                                        <p:cTn id="13" dur="500"/>
                                        <p:tgtEl>
                                          <p:spTgt spid="46082">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6082">
                                            <p:txEl>
                                              <p:pRg st="5" end="5"/>
                                            </p:txEl>
                                          </p:spTgt>
                                        </p:tgtEl>
                                        <p:attrNameLst>
                                          <p:attrName>style.visibility</p:attrName>
                                        </p:attrNameLst>
                                      </p:cBhvr>
                                      <p:to>
                                        <p:strVal val="visible"/>
                                      </p:to>
                                    </p:set>
                                    <p:animEffect transition="in" filter="fade">
                                      <p:cBhvr>
                                        <p:cTn id="18" dur="500"/>
                                        <p:tgtEl>
                                          <p:spTgt spid="460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normAutofit/>
          </a:bodyPr>
          <a:lstStyle/>
          <a:p>
            <a:pPr eaLnBrk="1" hangingPunct="1"/>
            <a:r>
              <a:rPr lang="en-US" altLang="en-US" dirty="0">
                <a:solidFill>
                  <a:schemeClr val="tx1"/>
                </a:solidFill>
              </a:rPr>
              <a:t>Discussion</a:t>
            </a:r>
          </a:p>
        </p:txBody>
      </p:sp>
      <p:graphicFrame>
        <p:nvGraphicFramePr>
          <p:cNvPr id="5" name="Content Placeholder 3"/>
          <p:cNvGraphicFramePr>
            <a:graphicFrameLocks noGrp="1"/>
          </p:cNvGraphicFramePr>
          <p:nvPr>
            <p:extLst>
              <p:ext uri="{D42A27DB-BD31-4B8C-83A1-F6EECF244321}">
                <p14:modId xmlns:p14="http://schemas.microsoft.com/office/powerpoint/2010/main" val="3965500237"/>
              </p:ext>
            </p:extLst>
          </p:nvPr>
        </p:nvGraphicFramePr>
        <p:xfrm>
          <a:off x="2341124" y="1893651"/>
          <a:ext cx="7075802" cy="3737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5894963" y="3041516"/>
            <a:ext cx="3516668" cy="232166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pitchFamily="18" charset="0"/>
              <a:cs typeface="+mn-cs"/>
            </a:endParaRPr>
          </a:p>
        </p:txBody>
      </p:sp>
    </p:spTree>
    <p:extLst>
      <p:ext uri="{BB962C8B-B14F-4D97-AF65-F5344CB8AC3E}">
        <p14:creationId xmlns:p14="http://schemas.microsoft.com/office/powerpoint/2010/main" val="2517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t>Welcome</a:t>
            </a:r>
            <a:endParaRPr lang="en-US" sz="5400" dirty="0"/>
          </a:p>
        </p:txBody>
      </p:sp>
      <p:sp>
        <p:nvSpPr>
          <p:cNvPr id="6" name="Rectangle 5"/>
          <p:cNvSpPr/>
          <p:nvPr/>
        </p:nvSpPr>
        <p:spPr>
          <a:xfrm>
            <a:off x="1453515" y="2139018"/>
            <a:ext cx="9284970" cy="646331"/>
          </a:xfrm>
          <a:prstGeom prst="rect">
            <a:avLst/>
          </a:prstGeom>
        </p:spPr>
        <p:txBody>
          <a:bodyPr wrap="square">
            <a:spAutoFit/>
          </a:bodyPr>
          <a:lstStyle/>
          <a:p>
            <a:r>
              <a:rPr lang="en-US" dirty="0"/>
              <a:t/>
            </a:r>
            <a:br>
              <a:rPr lang="en-US" dirty="0"/>
            </a:br>
            <a:endParaRPr lang="en-US" dirty="0"/>
          </a:p>
        </p:txBody>
      </p:sp>
      <p:sp>
        <p:nvSpPr>
          <p:cNvPr id="3" name="TextBox 2"/>
          <p:cNvSpPr txBox="1"/>
          <p:nvPr/>
        </p:nvSpPr>
        <p:spPr>
          <a:xfrm>
            <a:off x="1145857" y="2462183"/>
            <a:ext cx="9900285" cy="1877437"/>
          </a:xfrm>
          <a:prstGeom prst="rect">
            <a:avLst/>
          </a:prstGeom>
          <a:noFill/>
        </p:spPr>
        <p:txBody>
          <a:bodyPr wrap="square" rtlCol="0">
            <a:spAutoFit/>
          </a:bodyPr>
          <a:lstStyle/>
          <a:p>
            <a:r>
              <a:rPr lang="en-US" sz="4000" dirty="0"/>
              <a:t>"There is no learning without having to pose a question."</a:t>
            </a:r>
            <a:r>
              <a:rPr lang="en-US" dirty="0"/>
              <a:t> </a:t>
            </a:r>
          </a:p>
          <a:p>
            <a:r>
              <a:rPr lang="en-US" dirty="0"/>
              <a:t>	</a:t>
            </a:r>
          </a:p>
          <a:p>
            <a:endParaRPr lang="en-US" dirty="0"/>
          </a:p>
        </p:txBody>
      </p:sp>
      <p:sp>
        <p:nvSpPr>
          <p:cNvPr id="5" name="Text Placeholder 5"/>
          <p:cNvSpPr txBox="1">
            <a:spLocks/>
          </p:cNvSpPr>
          <p:nvPr/>
        </p:nvSpPr>
        <p:spPr>
          <a:xfrm>
            <a:off x="6679661" y="4070685"/>
            <a:ext cx="4675730" cy="129947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smtClean="0"/>
              <a:t>- Richard Feynman</a:t>
            </a:r>
          </a:p>
          <a:p>
            <a:pPr marL="0" indent="0">
              <a:buNone/>
            </a:pPr>
            <a:r>
              <a:rPr lang="en-US" sz="2400" dirty="0" smtClean="0"/>
              <a:t>Nobel Laureate, Physics, 1965</a:t>
            </a:r>
            <a:endParaRPr lang="en-US" sz="2400" dirty="0"/>
          </a:p>
        </p:txBody>
      </p:sp>
    </p:spTree>
    <p:extLst>
      <p:ext uri="{BB962C8B-B14F-4D97-AF65-F5344CB8AC3E}">
        <p14:creationId xmlns:p14="http://schemas.microsoft.com/office/powerpoint/2010/main" val="171055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r>
              <a:rPr lang="en-US" altLang="en-US" dirty="0">
                <a:solidFill>
                  <a:schemeClr val="tx1"/>
                </a:solidFill>
              </a:rPr>
              <a:t>Discussion</a:t>
            </a:r>
          </a:p>
        </p:txBody>
      </p:sp>
      <p:graphicFrame>
        <p:nvGraphicFramePr>
          <p:cNvPr id="7" name="Content Placeholder 3"/>
          <p:cNvGraphicFramePr>
            <a:graphicFrameLocks noGrp="1"/>
          </p:cNvGraphicFramePr>
          <p:nvPr>
            <p:extLst/>
          </p:nvPr>
        </p:nvGraphicFramePr>
        <p:xfrm>
          <a:off x="2425430" y="1854740"/>
          <a:ext cx="7107623" cy="3856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1"/>
          <p:cNvSpPr/>
          <p:nvPr/>
        </p:nvSpPr>
        <p:spPr>
          <a:xfrm>
            <a:off x="5979267" y="3015574"/>
            <a:ext cx="3553785" cy="24319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pitchFamily="18" charset="0"/>
              <a:cs typeface="+mn-cs"/>
            </a:endParaRPr>
          </a:p>
        </p:txBody>
      </p:sp>
    </p:spTree>
    <p:extLst>
      <p:ext uri="{BB962C8B-B14F-4D97-AF65-F5344CB8AC3E}">
        <p14:creationId xmlns:p14="http://schemas.microsoft.com/office/powerpoint/2010/main" val="60762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txBox="1">
            <a:spLocks/>
          </p:cNvSpPr>
          <p:nvPr/>
        </p:nvSpPr>
        <p:spPr bwMode="auto">
          <a:xfrm>
            <a:off x="2386013" y="2402238"/>
            <a:ext cx="6400800" cy="1631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altLang="en-US" sz="3200" b="1" i="0" u="none" strike="noStrike" kern="1200" cap="none" spc="0" normalizeH="0" baseline="0" noProof="0" dirty="0">
              <a:ln>
                <a:noFill/>
              </a:ln>
              <a:solidFill>
                <a:prstClr val="black"/>
              </a:solidFill>
              <a:effectLst/>
              <a:uLnTx/>
              <a:uFillTx/>
              <a:latin typeface="Rockwell" panose="02060603020205020403" pitchFamily="18" charset="0"/>
              <a:ea typeface="MS PGothic" pitchFamily="34" charset="-128"/>
              <a:cs typeface="+mn-cs"/>
            </a:endParaRPr>
          </a:p>
        </p:txBody>
      </p:sp>
      <p:sp>
        <p:nvSpPr>
          <p:cNvPr id="108547" name="Title 1"/>
          <p:cNvSpPr>
            <a:spLocks noGrp="1"/>
          </p:cNvSpPr>
          <p:nvPr>
            <p:ph type="title"/>
          </p:nvPr>
        </p:nvSpPr>
        <p:spPr>
          <a:xfrm>
            <a:off x="838200" y="221329"/>
            <a:ext cx="10515600" cy="1234047"/>
          </a:xfrm>
        </p:spPr>
        <p:txBody>
          <a:bodyPr>
            <a:normAutofit/>
          </a:bodyPr>
          <a:lstStyle/>
          <a:p>
            <a:pPr eaLnBrk="1" hangingPunct="1"/>
            <a:r>
              <a:rPr lang="en-US" altLang="en-US" dirty="0" smtClean="0">
                <a:solidFill>
                  <a:schemeClr val="tx1"/>
                </a:solidFill>
              </a:rPr>
              <a:t>Transform </a:t>
            </a:r>
            <a:r>
              <a:rPr lang="en-US" altLang="en-US" dirty="0">
                <a:solidFill>
                  <a:schemeClr val="tx1"/>
                </a:solidFill>
              </a:rPr>
              <a:t>Questions</a:t>
            </a:r>
          </a:p>
        </p:txBody>
      </p:sp>
      <p:sp>
        <p:nvSpPr>
          <p:cNvPr id="4" name="Content Placeholder 3"/>
          <p:cNvSpPr>
            <a:spLocks noGrp="1"/>
          </p:cNvSpPr>
          <p:nvPr>
            <p:ph idx="1"/>
          </p:nvPr>
        </p:nvSpPr>
        <p:spPr>
          <a:xfrm>
            <a:off x="900193" y="1770997"/>
            <a:ext cx="10515600" cy="3845106"/>
          </a:xfrm>
        </p:spPr>
        <p:txBody>
          <a:bodyPr/>
          <a:lstStyle/>
          <a:p>
            <a:pPr eaLnBrk="1" hangingPunct="1">
              <a:spcBef>
                <a:spcPts val="400"/>
              </a:spcBef>
            </a:pPr>
            <a:r>
              <a:rPr lang="en-US" altLang="en-US" dirty="0">
                <a:solidFill>
                  <a:srgbClr val="000000"/>
                </a:solidFill>
                <a:latin typeface="Rockwell" panose="02060603020205020403" pitchFamily="18" charset="0"/>
              </a:rPr>
              <a:t>Take one </a:t>
            </a:r>
            <a:r>
              <a:rPr lang="en-US" altLang="en-US" b="1" dirty="0">
                <a:latin typeface="Rockwell" panose="02060603020205020403" pitchFamily="18" charset="0"/>
              </a:rPr>
              <a:t>closed-ended question</a:t>
            </a:r>
            <a:r>
              <a:rPr lang="en-US" altLang="en-US" b="1" dirty="0">
                <a:solidFill>
                  <a:srgbClr val="9D90A0"/>
                </a:solidFill>
                <a:latin typeface="Rockwell" panose="02060603020205020403" pitchFamily="18" charset="0"/>
              </a:rPr>
              <a:t> </a:t>
            </a:r>
            <a:r>
              <a:rPr lang="en-US" altLang="en-US" dirty="0">
                <a:solidFill>
                  <a:srgbClr val="000000"/>
                </a:solidFill>
                <a:latin typeface="Rockwell" panose="02060603020205020403" pitchFamily="18" charset="0"/>
              </a:rPr>
              <a:t>and change it</a:t>
            </a:r>
            <a:r>
              <a:rPr lang="en-US" altLang="en-US" b="1" dirty="0">
                <a:solidFill>
                  <a:srgbClr val="000000"/>
                </a:solidFill>
                <a:latin typeface="Rockwell" panose="02060603020205020403" pitchFamily="18" charset="0"/>
              </a:rPr>
              <a:t> </a:t>
            </a:r>
            <a:r>
              <a:rPr lang="en-US" altLang="en-US" dirty="0">
                <a:solidFill>
                  <a:srgbClr val="000000"/>
                </a:solidFill>
                <a:latin typeface="Rockwell" panose="02060603020205020403" pitchFamily="18" charset="0"/>
              </a:rPr>
              <a:t>into an </a:t>
            </a:r>
            <a:r>
              <a:rPr lang="en-US" altLang="en-US" b="1" dirty="0">
                <a:latin typeface="Rockwell" panose="02060603020205020403" pitchFamily="18" charset="0"/>
              </a:rPr>
              <a:t>open-ended question</a:t>
            </a:r>
            <a:r>
              <a:rPr lang="en-US" altLang="en-US" dirty="0">
                <a:solidFill>
                  <a:srgbClr val="000000"/>
                </a:solidFill>
                <a:latin typeface="Rockwell" panose="02060603020205020403" pitchFamily="18" charset="0"/>
              </a:rPr>
              <a:t>.</a:t>
            </a:r>
          </a:p>
          <a:p>
            <a:pPr eaLnBrk="1" hangingPunct="1">
              <a:spcBef>
                <a:spcPts val="400"/>
              </a:spcBef>
              <a:spcAft>
                <a:spcPts val="600"/>
              </a:spcAft>
              <a:buFont typeface="Wingdings" panose="05000000000000000000" pitchFamily="2" charset="2"/>
              <a:buNone/>
            </a:pPr>
            <a:endParaRPr lang="en-US" altLang="en-US" dirty="0" smtClean="0">
              <a:solidFill>
                <a:srgbClr val="000000"/>
              </a:solidFill>
              <a:latin typeface="Rockwell" panose="02060603020205020403" pitchFamily="18" charset="0"/>
            </a:endParaRPr>
          </a:p>
          <a:p>
            <a:pPr eaLnBrk="1" hangingPunct="1">
              <a:spcBef>
                <a:spcPts val="1600"/>
              </a:spcBef>
              <a:buFont typeface="Wingdings" panose="05000000000000000000" pitchFamily="2" charset="2"/>
              <a:buNone/>
            </a:pPr>
            <a:endParaRPr lang="en-US" altLang="en-US" dirty="0">
              <a:solidFill>
                <a:srgbClr val="000000"/>
              </a:solidFill>
              <a:latin typeface="Rockwell" panose="02060603020205020403" pitchFamily="18" charset="0"/>
            </a:endParaRPr>
          </a:p>
          <a:p>
            <a:pPr eaLnBrk="1" hangingPunct="1">
              <a:spcBef>
                <a:spcPts val="1200"/>
              </a:spcBef>
            </a:pPr>
            <a:endParaRPr lang="en-US" altLang="en-US" sz="800" dirty="0" smtClean="0">
              <a:solidFill>
                <a:srgbClr val="000000"/>
              </a:solidFill>
              <a:latin typeface="Rockwell" panose="02060603020205020403" pitchFamily="18" charset="0"/>
            </a:endParaRPr>
          </a:p>
          <a:p>
            <a:pPr eaLnBrk="1" hangingPunct="1">
              <a:spcBef>
                <a:spcPts val="1200"/>
              </a:spcBef>
            </a:pPr>
            <a:r>
              <a:rPr lang="en-US" altLang="en-US" dirty="0" smtClean="0">
                <a:solidFill>
                  <a:srgbClr val="000000"/>
                </a:solidFill>
                <a:latin typeface="Rockwell" panose="02060603020205020403" pitchFamily="18" charset="0"/>
              </a:rPr>
              <a:t>Take </a:t>
            </a:r>
            <a:r>
              <a:rPr lang="en-US" altLang="en-US" dirty="0">
                <a:solidFill>
                  <a:srgbClr val="000000"/>
                </a:solidFill>
                <a:latin typeface="Rockwell" panose="02060603020205020403" pitchFamily="18" charset="0"/>
              </a:rPr>
              <a:t>one </a:t>
            </a:r>
            <a:r>
              <a:rPr lang="en-US" altLang="en-US" b="1" dirty="0">
                <a:latin typeface="Rockwell" panose="02060603020205020403" pitchFamily="18" charset="0"/>
              </a:rPr>
              <a:t>open-ended question </a:t>
            </a:r>
            <a:r>
              <a:rPr lang="en-US" altLang="en-US" dirty="0">
                <a:solidFill>
                  <a:srgbClr val="000000"/>
                </a:solidFill>
                <a:latin typeface="Rockwell" panose="02060603020205020403" pitchFamily="18" charset="0"/>
              </a:rPr>
              <a:t>and change it</a:t>
            </a:r>
            <a:r>
              <a:rPr lang="en-US" altLang="en-US" b="1" dirty="0">
                <a:solidFill>
                  <a:srgbClr val="000000"/>
                </a:solidFill>
                <a:latin typeface="Rockwell" panose="02060603020205020403" pitchFamily="18" charset="0"/>
              </a:rPr>
              <a:t> </a:t>
            </a:r>
            <a:r>
              <a:rPr lang="en-US" altLang="en-US" dirty="0">
                <a:solidFill>
                  <a:srgbClr val="000000"/>
                </a:solidFill>
                <a:latin typeface="Rockwell" panose="02060603020205020403" pitchFamily="18" charset="0"/>
              </a:rPr>
              <a:t>into a </a:t>
            </a:r>
            <a:r>
              <a:rPr lang="en-US" altLang="en-US" b="1" dirty="0">
                <a:latin typeface="Rockwell" panose="02060603020205020403" pitchFamily="18" charset="0"/>
              </a:rPr>
              <a:t>closed-ended question</a:t>
            </a:r>
            <a:r>
              <a:rPr lang="en-US" altLang="en-US" dirty="0">
                <a:solidFill>
                  <a:srgbClr val="000000"/>
                </a:solidFill>
                <a:latin typeface="Rockwell" panose="02060603020205020403" pitchFamily="18" charset="0"/>
              </a:rPr>
              <a:t>.</a:t>
            </a:r>
          </a:p>
          <a:p>
            <a:pPr eaLnBrk="1" hangingPunct="1"/>
            <a:endParaRPr lang="en-US" altLang="en-US" dirty="0">
              <a:solidFill>
                <a:srgbClr val="000000"/>
              </a:solidFill>
              <a:latin typeface="Rockwell" panose="02060603020205020403" pitchFamily="18" charset="0"/>
            </a:endParaRPr>
          </a:p>
          <a:p>
            <a:pPr eaLnBrk="1" hangingPunct="1"/>
            <a:endParaRPr lang="en-US" altLang="en-US" dirty="0">
              <a:latin typeface="Rockwell" panose="02060603020205020403" pitchFamily="18" charset="0"/>
            </a:endParaRPr>
          </a:p>
        </p:txBody>
      </p:sp>
      <p:sp>
        <p:nvSpPr>
          <p:cNvPr id="3" name="TextBox 2"/>
          <p:cNvSpPr txBox="1"/>
          <p:nvPr/>
        </p:nvSpPr>
        <p:spPr>
          <a:xfrm>
            <a:off x="2500987" y="3027362"/>
            <a:ext cx="2481262"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Rockwell" panose="02060603020205020403" pitchFamily="18" charset="0"/>
                <a:ea typeface="MS PGothic" pitchFamily="34" charset="-128"/>
                <a:cs typeface="+mn-cs"/>
              </a:rPr>
              <a:t>Closed</a:t>
            </a:r>
          </a:p>
        </p:txBody>
      </p:sp>
      <p:cxnSp>
        <p:nvCxnSpPr>
          <p:cNvPr id="6" name="Straight Arrow Connector 5"/>
          <p:cNvCxnSpPr/>
          <p:nvPr/>
        </p:nvCxnSpPr>
        <p:spPr>
          <a:xfrm flipV="1">
            <a:off x="5334005" y="3341688"/>
            <a:ext cx="1939925" cy="174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546975" y="3017838"/>
            <a:ext cx="1809750" cy="646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Rockwell" panose="02060603020205020403" pitchFamily="18" charset="0"/>
                <a:ea typeface="MS PGothic" pitchFamily="34" charset="-128"/>
                <a:cs typeface="+mn-cs"/>
              </a:rPr>
              <a:t>Open</a:t>
            </a:r>
          </a:p>
        </p:txBody>
      </p:sp>
      <p:sp>
        <p:nvSpPr>
          <p:cNvPr id="13" name="TextBox 12"/>
          <p:cNvSpPr txBox="1"/>
          <p:nvPr/>
        </p:nvSpPr>
        <p:spPr>
          <a:xfrm>
            <a:off x="7273930" y="5036022"/>
            <a:ext cx="2481262"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Rockwell" panose="02060603020205020403" pitchFamily="18" charset="0"/>
                <a:ea typeface="MS PGothic" pitchFamily="34" charset="-128"/>
                <a:cs typeface="+mn-cs"/>
              </a:rPr>
              <a:t>Closed</a:t>
            </a:r>
          </a:p>
        </p:txBody>
      </p:sp>
      <p:cxnSp>
        <p:nvCxnSpPr>
          <p:cNvPr id="14" name="Straight Arrow Connector 13"/>
          <p:cNvCxnSpPr/>
          <p:nvPr/>
        </p:nvCxnSpPr>
        <p:spPr>
          <a:xfrm flipV="1">
            <a:off x="4906192" y="5341615"/>
            <a:ext cx="1941513" cy="1746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624138" y="5036022"/>
            <a:ext cx="1809750" cy="646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Rockwell" panose="02060603020205020403" pitchFamily="18" charset="0"/>
                <a:ea typeface="MS PGothic" pitchFamily="34" charset="-128"/>
                <a:cs typeface="+mn-cs"/>
              </a:rPr>
              <a:t>Open</a:t>
            </a:r>
          </a:p>
        </p:txBody>
      </p:sp>
    </p:spTree>
    <p:extLst>
      <p:ext uri="{BB962C8B-B14F-4D97-AF65-F5344CB8AC3E}">
        <p14:creationId xmlns:p14="http://schemas.microsoft.com/office/powerpoint/2010/main" val="16311697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4" end="4"/>
                                            </p:txEl>
                                          </p:spTgt>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childTnLst>
                          </p:cTn>
                        </p:par>
                        <p:par>
                          <p:cTn id="31" fill="hold" nodeType="afterGroup">
                            <p:stCondLst>
                              <p:cond delay="1000"/>
                            </p:stCondLst>
                            <p:childTnLst>
                              <p:par>
                                <p:cTn id="32" presetID="22" presetClass="entr" presetSubtype="8"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nodeType="afterGroup">
                            <p:stCondLst>
                              <p:cond delay="1500"/>
                            </p:stCondLst>
                            <p:childTnLst>
                              <p:par>
                                <p:cTn id="36" presetID="9"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eaLnBrk="1" hangingPunct="1"/>
            <a:r>
              <a:rPr lang="en-US" altLang="en-US" dirty="0" smtClean="0">
                <a:solidFill>
                  <a:schemeClr val="tx1"/>
                </a:solidFill>
              </a:rPr>
              <a:t>Prioritize </a:t>
            </a:r>
            <a:r>
              <a:rPr lang="en-US" altLang="en-US" dirty="0">
                <a:solidFill>
                  <a:schemeClr val="tx1"/>
                </a:solidFill>
              </a:rPr>
              <a:t>Questions</a:t>
            </a:r>
            <a:r>
              <a:rPr lang="en-US" altLang="en-US" sz="4000" dirty="0">
                <a:solidFill>
                  <a:schemeClr val="tx1"/>
                </a:solidFill>
              </a:rPr>
              <a:t> </a:t>
            </a:r>
          </a:p>
        </p:txBody>
      </p:sp>
      <p:sp>
        <p:nvSpPr>
          <p:cNvPr id="3" name="Content Placeholder 2"/>
          <p:cNvSpPr>
            <a:spLocks noGrp="1"/>
          </p:cNvSpPr>
          <p:nvPr>
            <p:ph idx="1"/>
          </p:nvPr>
        </p:nvSpPr>
        <p:spPr>
          <a:xfrm>
            <a:off x="838200" y="1825625"/>
            <a:ext cx="10515600" cy="3712656"/>
          </a:xfrm>
        </p:spPr>
        <p:txBody>
          <a:bodyPr>
            <a:normAutofit fontScale="92500" lnSpcReduction="20000"/>
          </a:bodyPr>
          <a:lstStyle/>
          <a:p>
            <a:pPr marL="0" indent="0">
              <a:buNone/>
            </a:pPr>
            <a:r>
              <a:rPr lang="en-US" altLang="en-US" sz="3600" b="1" dirty="0">
                <a:solidFill>
                  <a:srgbClr val="000000"/>
                </a:solidFill>
              </a:rPr>
              <a:t>Review your list of questions </a:t>
            </a:r>
          </a:p>
          <a:p>
            <a:pPr marL="228600" lvl="1" indent="0">
              <a:spcBef>
                <a:spcPts val="800"/>
              </a:spcBef>
              <a:spcAft>
                <a:spcPts val="600"/>
              </a:spcAft>
            </a:pPr>
            <a:r>
              <a:rPr lang="en-US" altLang="en-US" sz="3000" dirty="0">
                <a:solidFill>
                  <a:srgbClr val="000000"/>
                </a:solidFill>
              </a:rPr>
              <a:t> Choose the three questions you consider most important.</a:t>
            </a:r>
          </a:p>
          <a:p>
            <a:pPr marL="228600" lvl="1" indent="0">
              <a:spcBef>
                <a:spcPts val="800"/>
              </a:spcBef>
            </a:pPr>
            <a:r>
              <a:rPr lang="en-US" altLang="en-US" sz="3000" dirty="0">
                <a:solidFill>
                  <a:srgbClr val="000000"/>
                </a:solidFill>
              </a:rPr>
              <a:t> While prioritizing, think about your Question Focus: </a:t>
            </a:r>
            <a:r>
              <a:rPr lang="en-US" altLang="en-US" sz="3000" i="1" dirty="0">
                <a:solidFill>
                  <a:srgbClr val="000000"/>
                </a:solidFill>
              </a:rPr>
              <a:t>Some students are not asking questions</a:t>
            </a:r>
            <a:r>
              <a:rPr lang="en-US" altLang="en-US" sz="3000" i="1" dirty="0" smtClean="0">
                <a:solidFill>
                  <a:srgbClr val="000000"/>
                </a:solidFill>
              </a:rPr>
              <a:t>.</a:t>
            </a:r>
          </a:p>
          <a:p>
            <a:pPr marL="228600" lvl="1" indent="0">
              <a:spcBef>
                <a:spcPts val="800"/>
              </a:spcBef>
              <a:buNone/>
            </a:pPr>
            <a:endParaRPr lang="en-US" altLang="en-US" sz="2800" i="1" dirty="0">
              <a:solidFill>
                <a:srgbClr val="000000"/>
              </a:solidFill>
            </a:endParaRPr>
          </a:p>
          <a:p>
            <a:pPr marL="0" indent="0">
              <a:spcBef>
                <a:spcPts val="1600"/>
              </a:spcBef>
              <a:buNone/>
            </a:pPr>
            <a:r>
              <a:rPr lang="en-US" altLang="en-US" sz="3600" b="1" dirty="0">
                <a:solidFill>
                  <a:srgbClr val="000000"/>
                </a:solidFill>
              </a:rPr>
              <a:t>After prioritizing consider…</a:t>
            </a:r>
          </a:p>
          <a:p>
            <a:pPr lvl="1">
              <a:spcAft>
                <a:spcPts val="600"/>
              </a:spcAft>
            </a:pPr>
            <a:r>
              <a:rPr lang="en-US" altLang="en-US" sz="3000" dirty="0"/>
              <a:t>Why did you choose those three questions?</a:t>
            </a:r>
          </a:p>
          <a:p>
            <a:pPr lvl="1">
              <a:spcAft>
                <a:spcPts val="1800"/>
              </a:spcAft>
            </a:pPr>
            <a:r>
              <a:rPr lang="en-US" altLang="en-US" sz="3000" dirty="0"/>
              <a:t>Where are your priority questions in the sequence of your entire list of questions?</a:t>
            </a:r>
          </a:p>
        </p:txBody>
      </p:sp>
    </p:spTree>
    <p:extLst>
      <p:ext uri="{BB962C8B-B14F-4D97-AF65-F5344CB8AC3E}">
        <p14:creationId xmlns:p14="http://schemas.microsoft.com/office/powerpoint/2010/main" val="160854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normAutofit/>
          </a:bodyPr>
          <a:lstStyle/>
          <a:p>
            <a:pPr eaLnBrk="1" hangingPunct="1"/>
            <a:r>
              <a:rPr lang="en-US" altLang="en-US" dirty="0" smtClean="0">
                <a:solidFill>
                  <a:schemeClr val="tx1"/>
                </a:solidFill>
              </a:rPr>
              <a:t>Strategize</a:t>
            </a:r>
            <a:r>
              <a:rPr lang="en-US" altLang="en-US" dirty="0">
                <a:solidFill>
                  <a:schemeClr val="tx1"/>
                </a:solidFill>
              </a:rPr>
              <a:t> </a:t>
            </a:r>
            <a:r>
              <a:rPr lang="en-US" altLang="en-US" dirty="0" smtClean="0">
                <a:solidFill>
                  <a:schemeClr val="tx1"/>
                </a:solidFill>
              </a:rPr>
              <a:t>and Action Plan</a:t>
            </a:r>
            <a:endParaRPr lang="en-US" altLang="en-US" dirty="0">
              <a:solidFill>
                <a:schemeClr val="tx1"/>
              </a:solidFill>
            </a:endParaRPr>
          </a:p>
        </p:txBody>
      </p:sp>
      <p:sp>
        <p:nvSpPr>
          <p:cNvPr id="111619" name="Content Placeholder 2"/>
          <p:cNvSpPr>
            <a:spLocks noGrp="1"/>
          </p:cNvSpPr>
          <p:nvPr>
            <p:ph idx="1"/>
          </p:nvPr>
        </p:nvSpPr>
        <p:spPr/>
        <p:txBody>
          <a:bodyPr/>
          <a:lstStyle/>
          <a:p>
            <a:pPr marL="0" indent="0">
              <a:buNone/>
            </a:pPr>
            <a:r>
              <a:rPr lang="en-US" altLang="en-US" sz="3200" dirty="0"/>
              <a:t>From priority questions to action </a:t>
            </a:r>
            <a:r>
              <a:rPr lang="en-US" altLang="en-US" sz="3200" dirty="0" smtClean="0"/>
              <a:t>plan</a:t>
            </a:r>
            <a:r>
              <a:rPr lang="mr-IN" altLang="en-US" sz="3200" dirty="0" smtClean="0"/>
              <a:t>…</a:t>
            </a:r>
            <a:endParaRPr lang="en-US" altLang="en-US" sz="3200" dirty="0"/>
          </a:p>
          <a:p>
            <a:pPr marL="0" indent="0">
              <a:spcBef>
                <a:spcPts val="1800"/>
              </a:spcBef>
              <a:buNone/>
            </a:pPr>
            <a:endParaRPr lang="en-US" altLang="en-US" sz="800" dirty="0" smtClean="0"/>
          </a:p>
          <a:p>
            <a:pPr marL="0" indent="0">
              <a:spcBef>
                <a:spcPts val="1800"/>
              </a:spcBef>
              <a:buNone/>
            </a:pPr>
            <a:r>
              <a:rPr lang="en-US" altLang="en-US" sz="3200" dirty="0" smtClean="0"/>
              <a:t>In </a:t>
            </a:r>
            <a:r>
              <a:rPr lang="en-US" altLang="en-US" sz="3200" dirty="0"/>
              <a:t>order to answer your priority questions:</a:t>
            </a:r>
          </a:p>
          <a:p>
            <a:pPr lvl="2">
              <a:spcBef>
                <a:spcPts val="1800"/>
              </a:spcBef>
            </a:pPr>
            <a:r>
              <a:rPr lang="en-US" altLang="en-US" sz="2800" dirty="0"/>
              <a:t>What do you need to </a:t>
            </a:r>
            <a:r>
              <a:rPr lang="en-US" altLang="en-US" sz="2800" i="1" dirty="0"/>
              <a:t>know</a:t>
            </a:r>
            <a:r>
              <a:rPr lang="en-US" altLang="en-US" sz="2800" dirty="0"/>
              <a:t>? </a:t>
            </a:r>
            <a:r>
              <a:rPr lang="en-US" altLang="en-US" sz="2800" b="1" dirty="0"/>
              <a:t>Information </a:t>
            </a:r>
          </a:p>
          <a:p>
            <a:pPr lvl="2">
              <a:spcBef>
                <a:spcPts val="1800"/>
              </a:spcBef>
            </a:pPr>
            <a:r>
              <a:rPr lang="en-US" altLang="en-US" sz="2800" dirty="0"/>
              <a:t>What do you need to </a:t>
            </a:r>
            <a:r>
              <a:rPr lang="en-US" altLang="en-US" sz="2800" i="1" dirty="0"/>
              <a:t>do</a:t>
            </a:r>
            <a:r>
              <a:rPr lang="en-US" altLang="en-US" sz="2800" dirty="0"/>
              <a:t>? </a:t>
            </a:r>
            <a:r>
              <a:rPr lang="en-US" altLang="en-US" sz="2800" b="1" dirty="0"/>
              <a:t>Tasks </a:t>
            </a:r>
          </a:p>
        </p:txBody>
      </p:sp>
    </p:spTree>
    <p:extLst>
      <p:ext uri="{BB962C8B-B14F-4D97-AF65-F5344CB8AC3E}">
        <p14:creationId xmlns:p14="http://schemas.microsoft.com/office/powerpoint/2010/main" val="4655813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Strategize and </a:t>
            </a:r>
            <a:r>
              <a:rPr lang="en-US" dirty="0">
                <a:solidFill>
                  <a:schemeClr val="tx1"/>
                </a:solidFill>
              </a:rPr>
              <a:t>Action Plan</a:t>
            </a:r>
          </a:p>
        </p:txBody>
      </p:sp>
      <p:graphicFrame>
        <p:nvGraphicFramePr>
          <p:cNvPr id="4" name="Content Placeholder 3"/>
          <p:cNvGraphicFramePr>
            <a:graphicFrameLocks noGrp="1"/>
          </p:cNvGraphicFramePr>
          <p:nvPr>
            <p:ph idx="1"/>
            <p:extLst/>
          </p:nvPr>
        </p:nvGraphicFramePr>
        <p:xfrm>
          <a:off x="2193725" y="3447703"/>
          <a:ext cx="7170906" cy="3087849"/>
        </p:xfrm>
        <a:graphic>
          <a:graphicData uri="http://schemas.openxmlformats.org/drawingml/2006/table">
            <a:tbl>
              <a:tblPr firstRow="1" bandRow="1">
                <a:effectLst/>
                <a:tableStyleId>{5C22544A-7EE6-4342-B048-85BDC9FD1C3A}</a:tableStyleId>
              </a:tblPr>
              <a:tblGrid>
                <a:gridCol w="3585453">
                  <a:extLst>
                    <a:ext uri="{9D8B030D-6E8A-4147-A177-3AD203B41FA5}">
                      <a16:colId xmlns:a16="http://schemas.microsoft.com/office/drawing/2014/main" val="20000"/>
                    </a:ext>
                  </a:extLst>
                </a:gridCol>
                <a:gridCol w="3585453">
                  <a:extLst>
                    <a:ext uri="{9D8B030D-6E8A-4147-A177-3AD203B41FA5}">
                      <a16:colId xmlns:a16="http://schemas.microsoft.com/office/drawing/2014/main" val="20001"/>
                    </a:ext>
                  </a:extLst>
                </a:gridCol>
              </a:tblGrid>
              <a:tr h="394269">
                <a:tc>
                  <a:txBody>
                    <a:bodyPr/>
                    <a:lstStyle/>
                    <a:p>
                      <a:pPr algn="ctr"/>
                      <a:r>
                        <a:rPr lang="en-US" sz="2400" dirty="0"/>
                        <a:t>Information</a:t>
                      </a:r>
                    </a:p>
                  </a:txBody>
                  <a:tcPr marL="127248" marR="12724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400" dirty="0"/>
                        <a:t>Tasks</a:t>
                      </a:r>
                    </a:p>
                  </a:txBody>
                  <a:tcPr marL="127248" marR="127248"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36089">
                <a:tc>
                  <a:txBody>
                    <a:bodyPr/>
                    <a:lstStyle/>
                    <a:p>
                      <a:endParaRPr lang="en-US" dirty="0"/>
                    </a:p>
                  </a:txBody>
                  <a:tcPr marL="127248" marR="12724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dirty="0"/>
                    </a:p>
                  </a:txBody>
                  <a:tcPr marL="127248" marR="127248"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315416">
                <a:tc>
                  <a:txBody>
                    <a:bodyPr/>
                    <a:lstStyle/>
                    <a:p>
                      <a:endParaRPr lang="en-US" dirty="0"/>
                    </a:p>
                  </a:txBody>
                  <a:tcPr marL="127248" marR="127248">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endParaRPr lang="en-US" dirty="0"/>
                    </a:p>
                  </a:txBody>
                  <a:tcPr marL="127248" marR="127248">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noFill/>
                  </a:tcPr>
                </a:tc>
                <a:extLst>
                  <a:ext uri="{0D108BD9-81ED-4DB2-BD59-A6C34878D82A}">
                    <a16:rowId xmlns:a16="http://schemas.microsoft.com/office/drawing/2014/main" val="10002"/>
                  </a:ext>
                </a:extLst>
              </a:tr>
              <a:tr h="315416">
                <a:tc>
                  <a:txBody>
                    <a:bodyPr/>
                    <a:lstStyle/>
                    <a:p>
                      <a:endParaRPr lang="en-US" dirty="0"/>
                    </a:p>
                  </a:txBody>
                  <a:tcPr marL="127248" marR="127248">
                    <a:lnR w="12700" cap="flat" cmpd="sng" algn="ctr">
                      <a:solidFill>
                        <a:schemeClr val="tx1"/>
                      </a:solidFill>
                      <a:prstDash val="solid"/>
                      <a:round/>
                      <a:headEnd type="none" w="med" len="med"/>
                      <a:tailEnd type="none" w="med" len="med"/>
                    </a:lnR>
                    <a:noFill/>
                  </a:tcPr>
                </a:tc>
                <a:tc>
                  <a:txBody>
                    <a:bodyPr/>
                    <a:lstStyle/>
                    <a:p>
                      <a:endParaRPr lang="en-US" dirty="0"/>
                    </a:p>
                  </a:txBody>
                  <a:tcPr marL="127248" marR="127248">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3"/>
                  </a:ext>
                </a:extLst>
              </a:tr>
              <a:tr h="315416">
                <a:tc>
                  <a:txBody>
                    <a:bodyPr/>
                    <a:lstStyle/>
                    <a:p>
                      <a:endParaRPr lang="en-US" dirty="0"/>
                    </a:p>
                  </a:txBody>
                  <a:tcPr marL="127248" marR="127248">
                    <a:lnR w="12700" cap="flat" cmpd="sng" algn="ctr">
                      <a:solidFill>
                        <a:schemeClr val="tx1"/>
                      </a:solidFill>
                      <a:prstDash val="solid"/>
                      <a:round/>
                      <a:headEnd type="none" w="med" len="med"/>
                      <a:tailEnd type="none" w="med" len="med"/>
                    </a:lnR>
                    <a:noFill/>
                  </a:tcPr>
                </a:tc>
                <a:tc>
                  <a:txBody>
                    <a:bodyPr/>
                    <a:lstStyle/>
                    <a:p>
                      <a:endParaRPr lang="en-US" dirty="0"/>
                    </a:p>
                  </a:txBody>
                  <a:tcPr marL="127248" marR="127248">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4"/>
                  </a:ext>
                </a:extLst>
              </a:tr>
              <a:tr h="315416">
                <a:tc>
                  <a:txBody>
                    <a:bodyPr/>
                    <a:lstStyle/>
                    <a:p>
                      <a:endParaRPr lang="en-US"/>
                    </a:p>
                  </a:txBody>
                  <a:tcPr marL="127248" marR="127248">
                    <a:lnR w="12700" cap="flat" cmpd="sng" algn="ctr">
                      <a:solidFill>
                        <a:schemeClr val="tx1"/>
                      </a:solidFill>
                      <a:prstDash val="solid"/>
                      <a:round/>
                      <a:headEnd type="none" w="med" len="med"/>
                      <a:tailEnd type="none" w="med" len="med"/>
                    </a:lnR>
                    <a:noFill/>
                  </a:tcPr>
                </a:tc>
                <a:tc>
                  <a:txBody>
                    <a:bodyPr/>
                    <a:lstStyle/>
                    <a:p>
                      <a:endParaRPr lang="en-US" dirty="0"/>
                    </a:p>
                  </a:txBody>
                  <a:tcPr marL="127248" marR="127248">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5"/>
                  </a:ext>
                </a:extLst>
              </a:tr>
              <a:tr h="315416">
                <a:tc>
                  <a:txBody>
                    <a:bodyPr/>
                    <a:lstStyle/>
                    <a:p>
                      <a:endParaRPr lang="en-US" dirty="0"/>
                    </a:p>
                  </a:txBody>
                  <a:tcPr marL="127248" marR="127248">
                    <a:lnR w="12700" cap="flat" cmpd="sng" algn="ctr">
                      <a:solidFill>
                        <a:schemeClr val="tx1"/>
                      </a:solidFill>
                      <a:prstDash val="solid"/>
                      <a:round/>
                      <a:headEnd type="none" w="med" len="med"/>
                      <a:tailEnd type="none" w="med" len="med"/>
                    </a:lnR>
                    <a:noFill/>
                  </a:tcPr>
                </a:tc>
                <a:tc>
                  <a:txBody>
                    <a:bodyPr/>
                    <a:lstStyle/>
                    <a:p>
                      <a:endParaRPr lang="en-US" dirty="0"/>
                    </a:p>
                  </a:txBody>
                  <a:tcPr marL="127248" marR="127248">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6"/>
                  </a:ext>
                </a:extLst>
              </a:tr>
              <a:tr h="315416">
                <a:tc>
                  <a:txBody>
                    <a:bodyPr/>
                    <a:lstStyle/>
                    <a:p>
                      <a:endParaRPr lang="en-US" dirty="0"/>
                    </a:p>
                  </a:txBody>
                  <a:tcPr marL="127248" marR="127248">
                    <a:lnR w="12700" cap="flat" cmpd="sng" algn="ctr">
                      <a:solidFill>
                        <a:schemeClr val="tx1"/>
                      </a:solidFill>
                      <a:prstDash val="solid"/>
                      <a:round/>
                      <a:headEnd type="none" w="med" len="med"/>
                      <a:tailEnd type="none" w="med" len="med"/>
                    </a:lnR>
                    <a:noFill/>
                  </a:tcPr>
                </a:tc>
                <a:tc>
                  <a:txBody>
                    <a:bodyPr/>
                    <a:lstStyle/>
                    <a:p>
                      <a:endParaRPr lang="en-US" dirty="0"/>
                    </a:p>
                  </a:txBody>
                  <a:tcPr marL="127248" marR="127248">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7"/>
                  </a:ext>
                </a:extLst>
              </a:tr>
            </a:tbl>
          </a:graphicData>
        </a:graphic>
      </p:graphicFrame>
      <p:sp>
        <p:nvSpPr>
          <p:cNvPr id="5" name="テキスト ボックス 4"/>
          <p:cNvSpPr txBox="1"/>
          <p:nvPr/>
        </p:nvSpPr>
        <p:spPr>
          <a:xfrm>
            <a:off x="838200" y="1418315"/>
            <a:ext cx="7917617"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Rockwell" panose="02060603020205020403" pitchFamily="18" charset="0"/>
                <a:cs typeface="+mn-cs"/>
              </a:rPr>
              <a:t>In </a:t>
            </a:r>
            <a:r>
              <a:rPr kumimoji="0" lang="en-US" altLang="en-US" sz="2800" b="0" i="0" u="none" strike="noStrike" kern="1200" cap="none" spc="0" normalizeH="0" baseline="0" noProof="0" dirty="0">
                <a:ln>
                  <a:noFill/>
                </a:ln>
                <a:solidFill>
                  <a:srgbClr val="000000"/>
                </a:solidFill>
                <a:effectLst/>
                <a:uLnTx/>
                <a:uFillTx/>
                <a:latin typeface="Rockwell" panose="02060603020205020403" pitchFamily="18" charset="0"/>
                <a:cs typeface="+mn-cs"/>
              </a:rPr>
              <a:t>order to answer your priority questions:</a:t>
            </a:r>
          </a:p>
          <a:p>
            <a:pPr marL="914400" marR="0" lvl="1"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altLang="en-US" sz="2800" b="0" i="0" u="none" strike="noStrike" kern="1200" cap="none" spc="0" normalizeH="0" baseline="0" noProof="0" dirty="0">
                <a:ln>
                  <a:noFill/>
                </a:ln>
                <a:solidFill>
                  <a:srgbClr val="000000"/>
                </a:solidFill>
                <a:effectLst/>
                <a:uLnTx/>
                <a:uFillTx/>
                <a:latin typeface="Rockwell" panose="02060603020205020403" pitchFamily="18" charset="0"/>
                <a:cs typeface="+mn-cs"/>
              </a:rPr>
              <a:t>What do you need to </a:t>
            </a:r>
            <a:r>
              <a:rPr kumimoji="0" lang="en-US" altLang="en-US" sz="2800" b="0" i="1" u="none" strike="noStrike" kern="1200" cap="none" spc="0" normalizeH="0" baseline="0" noProof="0" dirty="0">
                <a:ln>
                  <a:noFill/>
                </a:ln>
                <a:solidFill>
                  <a:srgbClr val="000000"/>
                </a:solidFill>
                <a:effectLst/>
                <a:uLnTx/>
                <a:uFillTx/>
                <a:latin typeface="Rockwell" panose="02060603020205020403" pitchFamily="18" charset="0"/>
                <a:cs typeface="+mn-cs"/>
              </a:rPr>
              <a:t>know</a:t>
            </a:r>
            <a:r>
              <a:rPr kumimoji="0" lang="en-US" altLang="en-US" sz="2800" b="0" i="0" u="none" strike="noStrike" kern="1200" cap="none" spc="0" normalizeH="0" baseline="0" noProof="0" dirty="0">
                <a:ln>
                  <a:noFill/>
                </a:ln>
                <a:solidFill>
                  <a:srgbClr val="000000"/>
                </a:solidFill>
                <a:effectLst/>
                <a:uLnTx/>
                <a:uFillTx/>
                <a:latin typeface="Rockwell" panose="02060603020205020403" pitchFamily="18" charset="0"/>
                <a:cs typeface="+mn-cs"/>
              </a:rPr>
              <a:t>? </a:t>
            </a:r>
            <a:r>
              <a:rPr kumimoji="0" lang="en-US" altLang="en-US" sz="2800" b="1" i="0" u="none" strike="noStrike" kern="1200" cap="none" spc="0" normalizeH="0" baseline="0" noProof="0" dirty="0">
                <a:ln>
                  <a:noFill/>
                </a:ln>
                <a:solidFill>
                  <a:srgbClr val="000000"/>
                </a:solidFill>
                <a:effectLst/>
                <a:uLnTx/>
                <a:uFillTx/>
                <a:latin typeface="Rockwell" panose="02060603020205020403" pitchFamily="18" charset="0"/>
                <a:cs typeface="+mn-cs"/>
              </a:rPr>
              <a:t>Information </a:t>
            </a:r>
          </a:p>
          <a:p>
            <a:pPr marL="914400" marR="0" lvl="1"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altLang="en-US" sz="2800" b="0" i="0" u="none" strike="noStrike" kern="1200" cap="none" spc="0" normalizeH="0" baseline="0" noProof="0" dirty="0">
                <a:ln>
                  <a:noFill/>
                </a:ln>
                <a:solidFill>
                  <a:srgbClr val="000000"/>
                </a:solidFill>
                <a:effectLst/>
                <a:uLnTx/>
                <a:uFillTx/>
                <a:latin typeface="Rockwell" panose="02060603020205020403" pitchFamily="18" charset="0"/>
                <a:cs typeface="+mn-cs"/>
              </a:rPr>
              <a:t>What do you need to </a:t>
            </a:r>
            <a:r>
              <a:rPr kumimoji="0" lang="en-US" altLang="en-US" sz="2800" b="0" i="1" u="none" strike="noStrike" kern="1200" cap="none" spc="0" normalizeH="0" baseline="0" noProof="0" dirty="0">
                <a:ln>
                  <a:noFill/>
                </a:ln>
                <a:solidFill>
                  <a:srgbClr val="000000"/>
                </a:solidFill>
                <a:effectLst/>
                <a:uLnTx/>
                <a:uFillTx/>
                <a:latin typeface="Rockwell" panose="02060603020205020403" pitchFamily="18" charset="0"/>
                <a:cs typeface="+mn-cs"/>
              </a:rPr>
              <a:t>do</a:t>
            </a:r>
            <a:r>
              <a:rPr kumimoji="0" lang="en-US" altLang="en-US" sz="2800" b="0" i="0" u="none" strike="noStrike" kern="1200" cap="none" spc="0" normalizeH="0" baseline="0" noProof="0" dirty="0">
                <a:ln>
                  <a:noFill/>
                </a:ln>
                <a:solidFill>
                  <a:srgbClr val="000000"/>
                </a:solidFill>
                <a:effectLst/>
                <a:uLnTx/>
                <a:uFillTx/>
                <a:latin typeface="Rockwell" panose="02060603020205020403" pitchFamily="18" charset="0"/>
                <a:cs typeface="+mn-cs"/>
              </a:rPr>
              <a:t>? </a:t>
            </a:r>
            <a:r>
              <a:rPr kumimoji="0" lang="en-US" altLang="en-US" sz="2800" b="1" i="0" u="none" strike="noStrike" kern="1200" cap="none" spc="0" normalizeH="0" baseline="0" noProof="0" dirty="0">
                <a:ln>
                  <a:noFill/>
                </a:ln>
                <a:solidFill>
                  <a:srgbClr val="000000"/>
                </a:solidFill>
                <a:effectLst/>
                <a:uLnTx/>
                <a:uFillTx/>
                <a:latin typeface="Rockwell" panose="02060603020205020403" pitchFamily="18" charset="0"/>
                <a:cs typeface="+mn-cs"/>
              </a:rPr>
              <a:t>Tasks </a:t>
            </a:r>
          </a:p>
        </p:txBody>
      </p:sp>
    </p:spTree>
    <p:extLst>
      <p:ext uri="{BB962C8B-B14F-4D97-AF65-F5344CB8AC3E}">
        <p14:creationId xmlns:p14="http://schemas.microsoft.com/office/powerpoint/2010/main" val="34086604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pPr eaLnBrk="1" hangingPunct="1"/>
            <a:r>
              <a:rPr lang="en-US" altLang="en-US" dirty="0">
                <a:solidFill>
                  <a:schemeClr val="tx1"/>
                </a:solidFill>
              </a:rPr>
              <a:t>Share</a:t>
            </a:r>
            <a:endParaRPr lang="en-US" altLang="en-US" sz="2000" dirty="0">
              <a:solidFill>
                <a:schemeClr val="tx1"/>
              </a:solidFill>
            </a:endParaRPr>
          </a:p>
        </p:txBody>
      </p:sp>
      <p:sp>
        <p:nvSpPr>
          <p:cNvPr id="112643" name="Content Placeholder 2"/>
          <p:cNvSpPr>
            <a:spLocks noGrp="1"/>
          </p:cNvSpPr>
          <p:nvPr>
            <p:ph idx="1"/>
          </p:nvPr>
        </p:nvSpPr>
        <p:spPr>
          <a:xfrm>
            <a:off x="838200" y="1825627"/>
            <a:ext cx="10515600" cy="2850137"/>
          </a:xfrm>
        </p:spPr>
        <p:txBody>
          <a:bodyPr>
            <a:noAutofit/>
          </a:bodyPr>
          <a:lstStyle/>
          <a:p>
            <a:pPr marL="514350" indent="-514350">
              <a:buFont typeface="Rockwell" panose="02060603020205020403" pitchFamily="18" charset="0"/>
              <a:buAutoNum type="arabicPeriod"/>
            </a:pPr>
            <a:r>
              <a:rPr lang="en-US" altLang="en-US" sz="3200" dirty="0">
                <a:solidFill>
                  <a:srgbClr val="000000"/>
                </a:solidFill>
              </a:rPr>
              <a:t>Questions you changed from open/closed</a:t>
            </a:r>
          </a:p>
          <a:p>
            <a:pPr marL="514350" indent="-514350">
              <a:buFont typeface="Wingdings" panose="05000000000000000000" pitchFamily="2" charset="2"/>
              <a:buAutoNum type="arabicPeriod"/>
            </a:pPr>
            <a:r>
              <a:rPr lang="en-US" altLang="en-US" sz="3200" dirty="0">
                <a:solidFill>
                  <a:srgbClr val="000000"/>
                </a:solidFill>
              </a:rPr>
              <a:t>Your three priority questions and their numbers in your original sequence</a:t>
            </a:r>
          </a:p>
          <a:p>
            <a:pPr marL="514350" indent="-514350">
              <a:buFont typeface="Wingdings" panose="05000000000000000000" pitchFamily="2" charset="2"/>
              <a:buAutoNum type="arabicPeriod"/>
            </a:pPr>
            <a:r>
              <a:rPr lang="en-US" altLang="en-US" sz="3200" dirty="0">
                <a:solidFill>
                  <a:srgbClr val="000000"/>
                </a:solidFill>
              </a:rPr>
              <a:t>Rationale for choosing priority questions</a:t>
            </a:r>
          </a:p>
          <a:p>
            <a:pPr marL="514350" indent="-514350">
              <a:buFont typeface="Wingdings" panose="05000000000000000000" pitchFamily="2" charset="2"/>
              <a:buAutoNum type="arabicPeriod"/>
            </a:pPr>
            <a:r>
              <a:rPr lang="en-US" altLang="en-US" sz="3200" dirty="0">
                <a:solidFill>
                  <a:srgbClr val="000000"/>
                </a:solidFill>
              </a:rPr>
              <a:t>Next </a:t>
            </a:r>
            <a:r>
              <a:rPr lang="en-US" altLang="en-US" sz="3200" dirty="0" smtClean="0">
                <a:solidFill>
                  <a:srgbClr val="000000"/>
                </a:solidFill>
              </a:rPr>
              <a:t>steps from your action plan </a:t>
            </a:r>
            <a:endParaRPr lang="en-US" altLang="en-US" sz="3200" dirty="0">
              <a:solidFill>
                <a:srgbClr val="000000"/>
              </a:solidFill>
            </a:endParaRPr>
          </a:p>
        </p:txBody>
      </p:sp>
    </p:spTree>
    <p:extLst>
      <p:ext uri="{BB962C8B-B14F-4D97-AF65-F5344CB8AC3E}">
        <p14:creationId xmlns:p14="http://schemas.microsoft.com/office/powerpoint/2010/main" val="13124814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pPr eaLnBrk="1" hangingPunct="1"/>
            <a:r>
              <a:rPr lang="en-US" altLang="en-US" dirty="0" smtClean="0">
                <a:solidFill>
                  <a:schemeClr val="tx1"/>
                </a:solidFill>
              </a:rPr>
              <a:t>Reflect</a:t>
            </a:r>
            <a:endParaRPr lang="en-US" altLang="en-US" dirty="0">
              <a:solidFill>
                <a:schemeClr val="tx1"/>
              </a:solidFill>
            </a:endParaRPr>
          </a:p>
        </p:txBody>
      </p:sp>
      <p:sp>
        <p:nvSpPr>
          <p:cNvPr id="49154" name="Content Placeholder 2"/>
          <p:cNvSpPr>
            <a:spLocks noGrp="1"/>
          </p:cNvSpPr>
          <p:nvPr>
            <p:ph idx="1"/>
          </p:nvPr>
        </p:nvSpPr>
        <p:spPr>
          <a:xfrm>
            <a:off x="838200" y="1825627"/>
            <a:ext cx="10515600" cy="2700979"/>
          </a:xfrm>
        </p:spPr>
        <p:txBody>
          <a:bodyPr>
            <a:normAutofit/>
          </a:bodyPr>
          <a:lstStyle/>
          <a:p>
            <a:pPr eaLnBrk="1" hangingPunct="1"/>
            <a:r>
              <a:rPr lang="en-US" altLang="en-US" sz="3000" dirty="0">
                <a:solidFill>
                  <a:srgbClr val="000000"/>
                </a:solidFill>
              </a:rPr>
              <a:t> </a:t>
            </a:r>
            <a:r>
              <a:rPr lang="en-US" altLang="en-US" sz="3600" dirty="0">
                <a:solidFill>
                  <a:srgbClr val="000000"/>
                </a:solidFill>
              </a:rPr>
              <a:t>What did you learn?</a:t>
            </a:r>
          </a:p>
          <a:p>
            <a:pPr eaLnBrk="1" hangingPunct="1"/>
            <a:r>
              <a:rPr lang="en-US" altLang="en-US" sz="3600" dirty="0">
                <a:solidFill>
                  <a:srgbClr val="000000"/>
                </a:solidFill>
              </a:rPr>
              <a:t> How did you learn it?</a:t>
            </a:r>
          </a:p>
          <a:p>
            <a:r>
              <a:rPr lang="en-US" altLang="en-US" sz="3600" dirty="0">
                <a:solidFill>
                  <a:srgbClr val="000000"/>
                </a:solidFill>
              </a:rPr>
              <a:t> What do you understand differently now about </a:t>
            </a:r>
            <a:r>
              <a:rPr lang="en-US" altLang="en-US" sz="3600" i="1" dirty="0">
                <a:solidFill>
                  <a:srgbClr val="000000"/>
                </a:solidFill>
              </a:rPr>
              <a:t>some students not asking questions</a:t>
            </a:r>
            <a:r>
              <a:rPr lang="en-US" altLang="en-US" sz="3600" dirty="0">
                <a:solidFill>
                  <a:srgbClr val="000000"/>
                </a:solidFill>
              </a:rPr>
              <a:t>? </a:t>
            </a:r>
          </a:p>
        </p:txBody>
      </p:sp>
    </p:spTree>
    <p:extLst>
      <p:ext uri="{BB962C8B-B14F-4D97-AF65-F5344CB8AC3E}">
        <p14:creationId xmlns:p14="http://schemas.microsoft.com/office/powerpoint/2010/main" val="3131423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91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91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909536" y="378097"/>
            <a:ext cx="10515600" cy="737343"/>
          </a:xfrm>
        </p:spPr>
        <p:txBody>
          <a:bodyPr>
            <a:normAutofit/>
          </a:bodyPr>
          <a:lstStyle/>
          <a:p>
            <a:pPr eaLnBrk="1" hangingPunct="1"/>
            <a:r>
              <a:rPr lang="en-US" altLang="en-US" dirty="0"/>
              <a:t>A Look Inside the Process </a:t>
            </a:r>
          </a:p>
        </p:txBody>
      </p:sp>
      <p:pic>
        <p:nvPicPr>
          <p:cNvPr id="63490" name="Picture Placeholder 3" descr="images.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3047" y="1741023"/>
            <a:ext cx="4361678" cy="3990471"/>
          </a:xfrm>
        </p:spPr>
      </p:pic>
    </p:spTree>
    <p:extLst>
      <p:ext uri="{BB962C8B-B14F-4D97-AF65-F5344CB8AC3E}">
        <p14:creationId xmlns:p14="http://schemas.microsoft.com/office/powerpoint/2010/main" val="1233265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The QFT, on one slide…</a:t>
            </a:r>
          </a:p>
        </p:txBody>
      </p:sp>
      <p:sp>
        <p:nvSpPr>
          <p:cNvPr id="3" name="Content Placeholder 2"/>
          <p:cNvSpPr>
            <a:spLocks noGrp="1"/>
          </p:cNvSpPr>
          <p:nvPr>
            <p:ph idx="1"/>
          </p:nvPr>
        </p:nvSpPr>
        <p:spPr>
          <a:xfrm>
            <a:off x="1136515" y="1606981"/>
            <a:ext cx="10515600" cy="4351338"/>
          </a:xfrm>
        </p:spPr>
        <p:txBody>
          <a:bodyPr/>
          <a:lstStyle/>
          <a:p>
            <a:pPr marL="457200" indent="-457200">
              <a:spcBef>
                <a:spcPts val="0"/>
              </a:spcBef>
              <a:spcAft>
                <a:spcPts val="600"/>
              </a:spcAft>
              <a:buFont typeface="+mj-lt"/>
              <a:buAutoNum type="arabicParenR"/>
            </a:pPr>
            <a:r>
              <a:rPr lang="en-US" dirty="0"/>
              <a:t>Question Focus</a:t>
            </a:r>
          </a:p>
          <a:p>
            <a:pPr marL="457200" indent="-457200">
              <a:spcBef>
                <a:spcPts val="0"/>
              </a:spcBef>
              <a:spcAft>
                <a:spcPts val="600"/>
              </a:spcAft>
              <a:buFont typeface="+mj-lt"/>
              <a:buAutoNum type="arabicParenR"/>
            </a:pPr>
            <a:r>
              <a:rPr lang="en-US" dirty="0"/>
              <a:t>Produce Your Questions</a:t>
            </a:r>
          </a:p>
          <a:p>
            <a:pPr lvl="2">
              <a:spcBef>
                <a:spcPts val="0"/>
              </a:spcBef>
              <a:spcAft>
                <a:spcPts val="600"/>
              </a:spcAft>
              <a:buFont typeface="Wingdings" panose="05000000000000000000" pitchFamily="2" charset="2"/>
              <a:buChar char="ü"/>
            </a:pPr>
            <a:r>
              <a:rPr lang="en-US" dirty="0"/>
              <a:t>Follow the rules</a:t>
            </a:r>
          </a:p>
          <a:p>
            <a:pPr lvl="2">
              <a:spcBef>
                <a:spcPts val="0"/>
              </a:spcBef>
              <a:spcAft>
                <a:spcPts val="600"/>
              </a:spcAft>
              <a:buFont typeface="Wingdings" panose="05000000000000000000" pitchFamily="2" charset="2"/>
              <a:buChar char="ü"/>
            </a:pPr>
            <a:r>
              <a:rPr lang="en-US" dirty="0"/>
              <a:t>Number your questions</a:t>
            </a:r>
          </a:p>
          <a:p>
            <a:pPr marL="457200" indent="-457200">
              <a:spcBef>
                <a:spcPts val="0"/>
              </a:spcBef>
              <a:spcAft>
                <a:spcPts val="600"/>
              </a:spcAft>
              <a:buFont typeface="+mj-lt"/>
              <a:buAutoNum type="arabicParenR" startAt="3"/>
            </a:pPr>
            <a:r>
              <a:rPr lang="en-US" dirty="0" smtClean="0"/>
              <a:t>Transform </a:t>
            </a:r>
            <a:r>
              <a:rPr lang="en-US" dirty="0"/>
              <a:t>Your Questions</a:t>
            </a:r>
          </a:p>
          <a:p>
            <a:pPr lvl="2">
              <a:spcBef>
                <a:spcPts val="0"/>
              </a:spcBef>
              <a:spcAft>
                <a:spcPts val="600"/>
              </a:spcAft>
              <a:buFont typeface="Wingdings" panose="05000000000000000000" pitchFamily="2" charset="2"/>
              <a:buChar char="ü"/>
            </a:pPr>
            <a:r>
              <a:rPr lang="en-US" dirty="0"/>
              <a:t>Categorize questions as Closed or Open-ended</a:t>
            </a:r>
          </a:p>
          <a:p>
            <a:pPr lvl="2">
              <a:spcBef>
                <a:spcPts val="0"/>
              </a:spcBef>
              <a:spcAft>
                <a:spcPts val="600"/>
              </a:spcAft>
              <a:buFont typeface="Wingdings" panose="05000000000000000000" pitchFamily="2" charset="2"/>
              <a:buChar char="ü"/>
            </a:pPr>
            <a:r>
              <a:rPr lang="en-US" dirty="0"/>
              <a:t>Change questions from one type to another</a:t>
            </a:r>
          </a:p>
          <a:p>
            <a:pPr marL="457200" indent="-457200">
              <a:spcBef>
                <a:spcPts val="0"/>
              </a:spcBef>
              <a:spcAft>
                <a:spcPts val="600"/>
              </a:spcAft>
              <a:buFont typeface="+mj-lt"/>
              <a:buAutoNum type="arabicParenR" startAt="4"/>
            </a:pPr>
            <a:r>
              <a:rPr lang="en-US" dirty="0"/>
              <a:t>Prioritize Your Questions </a:t>
            </a:r>
          </a:p>
          <a:p>
            <a:pPr marL="457200" indent="-457200">
              <a:spcBef>
                <a:spcPts val="0"/>
              </a:spcBef>
              <a:spcAft>
                <a:spcPts val="600"/>
              </a:spcAft>
              <a:buFont typeface="+mj-lt"/>
              <a:buAutoNum type="arabicParenR" startAt="5"/>
            </a:pPr>
            <a:r>
              <a:rPr lang="en-US" dirty="0"/>
              <a:t>Share &amp; Discuss Next Steps</a:t>
            </a:r>
          </a:p>
          <a:p>
            <a:pPr marL="457200" indent="-457200">
              <a:spcBef>
                <a:spcPts val="0"/>
              </a:spcBef>
              <a:spcAft>
                <a:spcPts val="600"/>
              </a:spcAft>
              <a:buFont typeface="+mj-lt"/>
              <a:buAutoNum type="arabicParenR" startAt="5"/>
            </a:pPr>
            <a:r>
              <a:rPr lang="en-US" dirty="0"/>
              <a:t>Reflect</a:t>
            </a:r>
          </a:p>
        </p:txBody>
      </p:sp>
      <p:sp>
        <p:nvSpPr>
          <p:cNvPr id="5" name="TextBox 4"/>
          <p:cNvSpPr txBox="1"/>
          <p:nvPr/>
        </p:nvSpPr>
        <p:spPr>
          <a:xfrm>
            <a:off x="7264548" y="1576866"/>
            <a:ext cx="4546452" cy="1631216"/>
          </a:xfrm>
          <a:prstGeom prst="rect">
            <a:avLst/>
          </a:prstGeom>
          <a:solidFill>
            <a:schemeClr val="bg1">
              <a:lumMod val="85000"/>
            </a:schemeClr>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Rockwell"/>
                <a:cs typeface="+mn-cs"/>
              </a:rPr>
              <a:t>Ask as many questions as you can</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Rockwell"/>
                <a:cs typeface="+mn-cs"/>
              </a:rPr>
              <a:t>Do not stop to discuss, judge or answer</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Rockwell"/>
                <a:cs typeface="+mn-cs"/>
              </a:rPr>
              <a:t>Record </a:t>
            </a:r>
            <a:r>
              <a:rPr kumimoji="0" lang="en-US" sz="2000" b="0" i="1" u="none" strike="noStrike" kern="1200" cap="none" spc="0" normalizeH="0" baseline="0" noProof="0" dirty="0">
                <a:ln>
                  <a:noFill/>
                </a:ln>
                <a:solidFill>
                  <a:prstClr val="black"/>
                </a:solidFill>
                <a:effectLst/>
                <a:uLnTx/>
                <a:uFillTx/>
                <a:latin typeface="Rockwell"/>
                <a:cs typeface="+mn-cs"/>
              </a:rPr>
              <a:t>exactly</a:t>
            </a:r>
            <a:r>
              <a:rPr kumimoji="0" lang="en-US" sz="2000" b="0" i="0" u="none" strike="noStrike" kern="1200" cap="none" spc="0" normalizeH="0" baseline="0" noProof="0" dirty="0">
                <a:ln>
                  <a:noFill/>
                </a:ln>
                <a:solidFill>
                  <a:prstClr val="black"/>
                </a:solidFill>
                <a:effectLst/>
                <a:uLnTx/>
                <a:uFillTx/>
                <a:latin typeface="Rockwell"/>
                <a:cs typeface="+mn-cs"/>
              </a:rPr>
              <a:t> as stated</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Rockwell"/>
                <a:cs typeface="+mn-cs"/>
              </a:rPr>
              <a:t>Change statements into questions</a:t>
            </a:r>
          </a:p>
        </p:txBody>
      </p:sp>
      <p:cxnSp>
        <p:nvCxnSpPr>
          <p:cNvPr id="7" name="Straight Arrow Connector 6"/>
          <p:cNvCxnSpPr/>
          <p:nvPr/>
        </p:nvCxnSpPr>
        <p:spPr>
          <a:xfrm>
            <a:off x="4372495" y="2692520"/>
            <a:ext cx="2758700" cy="309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519924" y="4559004"/>
            <a:ext cx="3132191" cy="1938992"/>
          </a:xfrm>
          <a:prstGeom prst="rect">
            <a:avLst/>
          </a:prstGeom>
          <a:solidFill>
            <a:schemeClr val="bg1">
              <a:lumMod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ckwell"/>
                <a:cs typeface="+mn-cs"/>
              </a:rPr>
              <a:t>Closed-Ended: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Rockwell"/>
                <a:cs typeface="+mn-cs"/>
              </a:rPr>
              <a:t>Answered with “yes,” “no” or one word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Rockwell"/>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ckwell"/>
                <a:cs typeface="+mn-cs"/>
              </a:rPr>
              <a:t>Open-Ended: </a:t>
            </a:r>
            <a:r>
              <a:rPr kumimoji="0" lang="en-US" sz="2000" b="0" i="0" u="none" strike="noStrike" kern="1200" cap="none" spc="0" normalizeH="0" baseline="0" noProof="0" dirty="0">
                <a:ln>
                  <a:noFill/>
                </a:ln>
                <a:solidFill>
                  <a:prstClr val="black"/>
                </a:solidFill>
                <a:effectLst/>
                <a:uLnTx/>
                <a:uFillTx/>
                <a:latin typeface="Rockwell"/>
                <a:cs typeface="+mn-cs"/>
              </a:rPr>
              <a:t>Require longer explanation</a:t>
            </a:r>
          </a:p>
        </p:txBody>
      </p:sp>
      <p:cxnSp>
        <p:nvCxnSpPr>
          <p:cNvPr id="12" name="Straight Arrow Connector 11"/>
          <p:cNvCxnSpPr/>
          <p:nvPr/>
        </p:nvCxnSpPr>
        <p:spPr>
          <a:xfrm>
            <a:off x="8118142" y="4071582"/>
            <a:ext cx="803564" cy="37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86809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pPr eaLnBrk="1" hangingPunct="1"/>
            <a:r>
              <a:rPr lang="en-US" dirty="0">
                <a:solidFill>
                  <a:schemeClr val="tx1"/>
                </a:solidFill>
              </a:rPr>
              <a:t>Curiosity</a:t>
            </a:r>
            <a:r>
              <a:rPr lang="en-US" dirty="0">
                <a:solidFill>
                  <a:schemeClr val="tx1"/>
                </a:solidFill>
                <a:latin typeface="Rockwell" panose="02060603020205020403" pitchFamily="18" charset="0"/>
              </a:rPr>
              <a:t> and Rigor</a:t>
            </a:r>
          </a:p>
        </p:txBody>
      </p:sp>
      <p:sp>
        <p:nvSpPr>
          <p:cNvPr id="74754" name="Content Placeholder 2"/>
          <p:cNvSpPr>
            <a:spLocks noGrp="1"/>
          </p:cNvSpPr>
          <p:nvPr>
            <p:ph idx="1"/>
          </p:nvPr>
        </p:nvSpPr>
        <p:spPr>
          <a:xfrm>
            <a:off x="838200" y="2178998"/>
            <a:ext cx="10515600" cy="1692613"/>
          </a:xfrm>
        </p:spPr>
        <p:txBody>
          <a:bodyPr anchor="ctr"/>
          <a:lstStyle/>
          <a:p>
            <a:pPr marL="228600" lvl="1" indent="0" algn="ctr">
              <a:buNone/>
            </a:pPr>
            <a:r>
              <a:rPr lang="en-US" sz="4400" u="sng" dirty="0">
                <a:solidFill>
                  <a:srgbClr val="000000"/>
                </a:solidFill>
                <a:latin typeface="Rockwell" panose="02060603020205020403" pitchFamily="18" charset="0"/>
              </a:rPr>
              <a:t>Three</a:t>
            </a:r>
            <a:r>
              <a:rPr lang="en-US" sz="4400" dirty="0">
                <a:solidFill>
                  <a:srgbClr val="000000"/>
                </a:solidFill>
                <a:latin typeface="Rockwell" panose="02060603020205020403" pitchFamily="18" charset="0"/>
              </a:rPr>
              <a:t> thinking abilities </a:t>
            </a:r>
          </a:p>
          <a:p>
            <a:pPr marL="228600" lvl="1" indent="0" algn="ctr">
              <a:buNone/>
            </a:pPr>
            <a:r>
              <a:rPr lang="en-US" sz="4400" dirty="0">
                <a:solidFill>
                  <a:srgbClr val="000000"/>
                </a:solidFill>
                <a:latin typeface="Rockwell" panose="02060603020205020403" pitchFamily="18" charset="0"/>
              </a:rPr>
              <a:t>with </a:t>
            </a:r>
            <a:r>
              <a:rPr lang="en-US" sz="4400" u="sng" dirty="0">
                <a:solidFill>
                  <a:srgbClr val="000000"/>
                </a:solidFill>
                <a:latin typeface="Rockwell" panose="02060603020205020403" pitchFamily="18" charset="0"/>
              </a:rPr>
              <a:t>one</a:t>
            </a:r>
            <a:r>
              <a:rPr lang="en-US" sz="4400" dirty="0">
                <a:solidFill>
                  <a:srgbClr val="000000"/>
                </a:solidFill>
                <a:latin typeface="Rockwell" panose="02060603020205020403" pitchFamily="18" charset="0"/>
              </a:rPr>
              <a:t> process</a:t>
            </a:r>
          </a:p>
        </p:txBody>
      </p:sp>
    </p:spTree>
    <p:extLst>
      <p:ext uri="{BB962C8B-B14F-4D97-AF65-F5344CB8AC3E}">
        <p14:creationId xmlns:p14="http://schemas.microsoft.com/office/powerpoint/2010/main" val="3942405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247" y="125178"/>
            <a:ext cx="10515600" cy="1325563"/>
          </a:xfrm>
        </p:spPr>
        <p:txBody>
          <a:bodyPr>
            <a:normAutofit/>
          </a:bodyPr>
          <a:lstStyle/>
          <a:p>
            <a:r>
              <a:rPr lang="en-US" sz="5400" b="0" dirty="0">
                <a:ea typeface="Meiryo" panose="020B0604030504040204" pitchFamily="34" charset="-128"/>
              </a:rPr>
              <a:t>Who is in the </a:t>
            </a:r>
            <a:r>
              <a:rPr lang="en-US" sz="5400" b="0" dirty="0" smtClean="0">
                <a:ea typeface="Meiryo" panose="020B0604030504040204" pitchFamily="34" charset="-128"/>
              </a:rPr>
              <a:t>room?</a:t>
            </a:r>
            <a:endParaRPr lang="en-US" sz="5400" b="0" dirty="0">
              <a:ea typeface="Meiryo" panose="020B0604030504040204" pitchFamily="34" charset="-128"/>
            </a:endParaRPr>
          </a:p>
        </p:txBody>
      </p:sp>
    </p:spTree>
    <p:extLst>
      <p:ext uri="{BB962C8B-B14F-4D97-AF65-F5344CB8AC3E}">
        <p14:creationId xmlns:p14="http://schemas.microsoft.com/office/powerpoint/2010/main" val="42138352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2749522" y="1728865"/>
            <a:ext cx="5809691" cy="4111625"/>
            <a:chOff x="2008258" y="1376010"/>
            <a:chExt cx="5039995" cy="4112260"/>
          </a:xfrm>
        </p:grpSpPr>
        <p:grpSp>
          <p:nvGrpSpPr>
            <p:cNvPr id="75779" name="Group 1"/>
            <p:cNvGrpSpPr>
              <a:grpSpLocks/>
            </p:cNvGrpSpPr>
            <p:nvPr/>
          </p:nvGrpSpPr>
          <p:grpSpPr bwMode="auto">
            <a:xfrm>
              <a:off x="2008258" y="1376010"/>
              <a:ext cx="5039995" cy="4112260"/>
              <a:chOff x="2008258" y="1376010"/>
              <a:chExt cx="5039995" cy="4112260"/>
            </a:xfrm>
          </p:grpSpPr>
          <p:sp>
            <p:nvSpPr>
              <p:cNvPr id="75781" name="AutoShape 4"/>
              <p:cNvSpPr>
                <a:spLocks/>
              </p:cNvSpPr>
              <p:nvPr/>
            </p:nvSpPr>
            <p:spPr bwMode="auto">
              <a:xfrm rot="12900000">
                <a:off x="2008258" y="3226102"/>
                <a:ext cx="5039995"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Rockwell"/>
                  <a:ea typeface="ヒラギノ角ゴ ProN W3" charset="0"/>
                  <a:cs typeface="ヒラギノ角ゴ ProN W3" charset="0"/>
                </a:endParaRPr>
              </a:p>
            </p:txBody>
          </p:sp>
          <p:sp>
            <p:nvSpPr>
              <p:cNvPr id="75782" name="AutoShape 4"/>
              <p:cNvSpPr>
                <a:spLocks/>
              </p:cNvSpPr>
              <p:nvPr/>
            </p:nvSpPr>
            <p:spPr bwMode="auto">
              <a:xfrm rot="-54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Rockwell"/>
                  <a:ea typeface="ヒラギノ角ゴ ProN W3" charset="0"/>
                  <a:cs typeface="ヒラギノ角ゴ ProN W3" charset="0"/>
                </a:endParaRPr>
              </a:p>
            </p:txBody>
          </p:sp>
          <p:sp>
            <p:nvSpPr>
              <p:cNvPr id="75783" name="AutoShape 4"/>
              <p:cNvSpPr>
                <a:spLocks/>
              </p:cNvSpPr>
              <p:nvPr/>
            </p:nvSpPr>
            <p:spPr bwMode="auto">
              <a:xfrm rot="8486795">
                <a:off x="2199666" y="3180110"/>
                <a:ext cx="4788388"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Rockwell"/>
                  <a:ea typeface="ヒラギノ角ゴ ProN W3" charset="0"/>
                  <a:cs typeface="ヒラギノ角ゴ ProN W3" charset="0"/>
                </a:endParaRPr>
              </a:p>
            </p:txBody>
          </p:sp>
          <p:sp>
            <p:nvSpPr>
              <p:cNvPr id="75784" name="AutoShape 4"/>
              <p:cNvSpPr>
                <a:spLocks/>
              </p:cNvSpPr>
              <p:nvPr/>
            </p:nvSpPr>
            <p:spPr bwMode="auto">
              <a:xfrm>
                <a:off x="2400636" y="3226103"/>
                <a:ext cx="4342041"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Rockwell"/>
                  <a:ea typeface="ヒラギノ角ゴ ProN W3" charset="0"/>
                  <a:cs typeface="ヒラギノ角ゴ ProN W3" charset="0"/>
                </a:endParaRPr>
              </a:p>
            </p:txBody>
          </p:sp>
        </p:grpSp>
        <p:sp>
          <p:nvSpPr>
            <p:cNvPr id="8" name="Rectangle 1"/>
            <p:cNvSpPr txBox="1">
              <a:spLocks noChangeArrowheads="1"/>
            </p:cNvSpPr>
            <p:nvPr/>
          </p:nvSpPr>
          <p:spPr>
            <a:xfrm>
              <a:off x="2414504" y="2821332"/>
              <a:ext cx="4381704" cy="1160167"/>
            </a:xfrm>
            <a:prstGeom prst="rect">
              <a:avLst/>
            </a:prstGeom>
          </p:spPr>
          <p:txBody>
            <a:bodyPr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0000"/>
                  </a:solidFill>
                  <a:effectLst/>
                  <a:uLnTx/>
                  <a:uFillTx/>
                  <a:latin typeface="Rockwell" panose="02060603020205020403" pitchFamily="18" charset="0"/>
                  <a:cs typeface="+mn-cs"/>
                  <a:sym typeface="Gill Sans" charset="0"/>
                </a:rPr>
                <a:t>Divergent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0000"/>
                  </a:solidFill>
                  <a:effectLst/>
                  <a:uLnTx/>
                  <a:uFillTx/>
                  <a:latin typeface="Rockwell" panose="02060603020205020403" pitchFamily="18" charset="0"/>
                  <a:ea typeface="ヒラギノ角ゴ ProN W6" charset="-128"/>
                  <a:cs typeface="ヒラギノ角ゴ ProN W6" charset="-128"/>
                  <a:sym typeface="Gill Sans" charset="0"/>
                </a:rPr>
                <a:t>Thinking</a:t>
              </a:r>
              <a:endParaRPr kumimoji="0" lang="en-US" sz="4000" b="1" i="0" u="none" strike="noStrike" kern="1200" cap="none" spc="0" normalizeH="0" baseline="0" noProof="0" dirty="0">
                <a:ln>
                  <a:noFill/>
                </a:ln>
                <a:solidFill>
                  <a:srgbClr val="000000"/>
                </a:solidFill>
                <a:effectLst/>
                <a:uLnTx/>
                <a:uFillTx/>
                <a:latin typeface="Rockwell" panose="02060603020205020403" pitchFamily="18" charset="0"/>
                <a:ea typeface="ヒラギノ角ゴ ProN W6" charset="-128"/>
                <a:cs typeface="ヒラギノ角ゴ ProN W6" charset="-128"/>
                <a:sym typeface="Gill Sans" charset="0"/>
              </a:endParaRPr>
            </a:p>
          </p:txBody>
        </p:sp>
      </p:grpSp>
      <p:sp>
        <p:nvSpPr>
          <p:cNvPr id="75778" name="Title 1"/>
          <p:cNvSpPr>
            <a:spLocks noGrp="1"/>
          </p:cNvSpPr>
          <p:nvPr>
            <p:ph type="title"/>
          </p:nvPr>
        </p:nvSpPr>
        <p:spPr>
          <a:xfrm>
            <a:off x="729792" y="0"/>
            <a:ext cx="11353800" cy="1325563"/>
          </a:xfrm>
        </p:spPr>
        <p:txBody>
          <a:bodyPr>
            <a:normAutofit/>
          </a:bodyPr>
          <a:lstStyle/>
          <a:p>
            <a:pPr eaLnBrk="1" hangingPunct="1"/>
            <a:r>
              <a:rPr lang="en-US" dirty="0">
                <a:solidFill>
                  <a:schemeClr val="tx1"/>
                </a:solidFill>
              </a:rPr>
              <a:t>Thinking in many different directions</a:t>
            </a:r>
          </a:p>
        </p:txBody>
      </p:sp>
    </p:spTree>
    <p:extLst>
      <p:ext uri="{BB962C8B-B14F-4D97-AF65-F5344CB8AC3E}">
        <p14:creationId xmlns:p14="http://schemas.microsoft.com/office/powerpoint/2010/main" val="2180215657"/>
      </p:ext>
    </p:extLst>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727953" y="105486"/>
            <a:ext cx="10515600" cy="1325563"/>
          </a:xfrm>
        </p:spPr>
        <p:txBody>
          <a:bodyPr>
            <a:normAutofit/>
          </a:bodyPr>
          <a:lstStyle/>
          <a:p>
            <a:pPr eaLnBrk="1" hangingPunct="1"/>
            <a:r>
              <a:rPr lang="en-US" dirty="0">
                <a:solidFill>
                  <a:schemeClr val="tx1"/>
                </a:solidFill>
              </a:rPr>
              <a:t>Narrowing Down, Focusing</a:t>
            </a:r>
          </a:p>
        </p:txBody>
      </p:sp>
      <p:grpSp>
        <p:nvGrpSpPr>
          <p:cNvPr id="83970" name="Group 2"/>
          <p:cNvGrpSpPr>
            <a:grpSpLocks/>
          </p:cNvGrpSpPr>
          <p:nvPr/>
        </p:nvGrpSpPr>
        <p:grpSpPr bwMode="auto">
          <a:xfrm>
            <a:off x="2556256" y="1843800"/>
            <a:ext cx="6542131" cy="3901400"/>
            <a:chOff x="1332449" y="1744708"/>
            <a:chExt cx="6722338"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2" name="AutoShape 7"/>
            <p:cNvSpPr>
              <a:spLocks/>
            </p:cNvSpPr>
            <p:nvPr/>
          </p:nvSpPr>
          <p:spPr bwMode="auto">
            <a:xfrm rot="10800000">
              <a:off x="1332449" y="3933851"/>
              <a:ext cx="1858397"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20" name="Rectangle 1"/>
            <p:cNvSpPr txBox="1">
              <a:spLocks noChangeArrowheads="1"/>
            </p:cNvSpPr>
            <p:nvPr/>
          </p:nvSpPr>
          <p:spPr>
            <a:xfrm>
              <a:off x="2724137" y="3799916"/>
              <a:ext cx="3917553" cy="1258876"/>
            </a:xfrm>
            <a:prstGeom prst="rect">
              <a:avLst/>
            </a:prstGeom>
          </p:spPr>
          <p:txBody>
            <a:bodyPr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0000"/>
                  </a:solidFill>
                  <a:effectLst/>
                  <a:uLnTx/>
                  <a:uFillTx/>
                  <a:latin typeface="Rockwell" panose="02060603020205020403" pitchFamily="18" charset="0"/>
                  <a:cs typeface="+mn-cs"/>
                  <a:sym typeface="Gill Sans" charset="0"/>
                </a:rPr>
                <a:t>Convergent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0000"/>
                  </a:solidFill>
                  <a:effectLst/>
                  <a:uLnTx/>
                  <a:uFillTx/>
                  <a:latin typeface="Rockwell" panose="02060603020205020403" pitchFamily="18" charset="0"/>
                  <a:ea typeface="ヒラギノ角ゴ ProN W6" charset="-128"/>
                  <a:cs typeface="ヒラギノ角ゴ ProN W6" charset="-128"/>
                  <a:sym typeface="Gill Sans" charset="0"/>
                </a:rPr>
                <a:t>Thinking</a:t>
              </a:r>
              <a:endParaRPr kumimoji="0" lang="en-US" sz="4000" b="1" i="0" u="none" strike="noStrike" kern="1200" cap="none" spc="0" normalizeH="0" baseline="0" noProof="0" dirty="0">
                <a:ln>
                  <a:noFill/>
                </a:ln>
                <a:solidFill>
                  <a:srgbClr val="000000"/>
                </a:solidFill>
                <a:effectLst/>
                <a:uLnTx/>
                <a:uFillTx/>
                <a:latin typeface="Rockwell" panose="02060603020205020403" pitchFamily="18" charset="0"/>
                <a:ea typeface="ヒラギノ角ゴ ProN W6" charset="-128"/>
                <a:cs typeface="ヒラギノ角ゴ ProN W6" charset="-128"/>
                <a:sym typeface="Gill Sans" charset="0"/>
              </a:endParaRPr>
            </a:p>
          </p:txBody>
        </p:sp>
      </p:grpSp>
    </p:spTree>
    <p:extLst>
      <p:ext uri="{BB962C8B-B14F-4D97-AF65-F5344CB8AC3E}">
        <p14:creationId xmlns:p14="http://schemas.microsoft.com/office/powerpoint/2010/main" val="3103921561"/>
      </p:ext>
    </p:extLst>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3029" y="1656135"/>
            <a:ext cx="3547353" cy="4879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9334" name="TextBox 5"/>
          <p:cNvSpPr txBox="1">
            <a:spLocks noChangeArrowheads="1"/>
          </p:cNvSpPr>
          <p:nvPr/>
        </p:nvSpPr>
        <p:spPr bwMode="auto">
          <a:xfrm>
            <a:off x="5670382" y="2678489"/>
            <a:ext cx="5252542" cy="707886"/>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0000"/>
                </a:solidFill>
                <a:effectLst/>
                <a:uLnTx/>
                <a:uFillTx/>
                <a:latin typeface="Rockwell" panose="02060603020205020403" pitchFamily="18" charset="0"/>
                <a:cs typeface="+mn-cs"/>
              </a:rPr>
              <a:t>Metacognition</a:t>
            </a:r>
            <a:endParaRPr kumimoji="0" lang="en-US" sz="4000" b="1" i="0" u="none" strike="noStrike" kern="1200" cap="none" spc="0" normalizeH="0" baseline="0" noProof="0" dirty="0">
              <a:ln>
                <a:noFill/>
              </a:ln>
              <a:solidFill>
                <a:srgbClr val="000000"/>
              </a:solidFill>
              <a:effectLst/>
              <a:uLnTx/>
              <a:uFillTx/>
              <a:latin typeface="Rockwell" panose="02060603020205020403" pitchFamily="18" charset="0"/>
              <a:cs typeface="+mn-cs"/>
            </a:endParaRPr>
          </a:p>
        </p:txBody>
      </p:sp>
      <p:sp>
        <p:nvSpPr>
          <p:cNvPr id="78852" name="Title 1"/>
          <p:cNvSpPr>
            <a:spLocks noGrp="1"/>
          </p:cNvSpPr>
          <p:nvPr>
            <p:ph type="title"/>
          </p:nvPr>
        </p:nvSpPr>
        <p:spPr/>
        <p:txBody>
          <a:bodyPr/>
          <a:lstStyle/>
          <a:p>
            <a:pPr eaLnBrk="1" hangingPunct="1"/>
            <a:r>
              <a:rPr lang="en-US" dirty="0">
                <a:solidFill>
                  <a:schemeClr val="tx1"/>
                </a:solidFill>
              </a:rPr>
              <a:t>Thinking</a:t>
            </a:r>
            <a:r>
              <a:rPr lang="en-US" dirty="0">
                <a:solidFill>
                  <a:schemeClr val="tx1"/>
                </a:solidFill>
                <a:latin typeface="Rockwell" panose="02060603020205020403" pitchFamily="18" charset="0"/>
              </a:rPr>
              <a:t> about Thinking</a:t>
            </a:r>
          </a:p>
        </p:txBody>
      </p:sp>
      <p:pic>
        <p:nvPicPr>
          <p:cNvPr id="9" name="Picture 2">
            <a:extLst>
              <a:ext uri="{FF2B5EF4-FFF2-40B4-BE49-F238E27FC236}">
                <a16:creationId xmlns:a16="http://schemas.microsoft.com/office/drawing/2014/main" id="{C091495A-5821-4EB7-8F88-734828852F6C}"/>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15311" y="2120464"/>
            <a:ext cx="1378512" cy="1527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717568147"/>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1000"/>
                                        <p:tgtEl>
                                          <p:spTgt spid="99334"/>
                                        </p:tgtEl>
                                      </p:cBhvr>
                                    </p:animEffect>
                                    <p:anim calcmode="lin" valueType="num">
                                      <p:cBhvr>
                                        <p:cTn id="8" dur="1000" fill="hold"/>
                                        <p:tgtEl>
                                          <p:spTgt spid="99334"/>
                                        </p:tgtEl>
                                        <p:attrNameLst>
                                          <p:attrName>ppt_x</p:attrName>
                                        </p:attrNameLst>
                                      </p:cBhvr>
                                      <p:tavLst>
                                        <p:tav tm="0">
                                          <p:val>
                                            <p:strVal val="#ppt_x"/>
                                          </p:val>
                                        </p:tav>
                                        <p:tav tm="100000">
                                          <p:val>
                                            <p:strVal val="#ppt_x"/>
                                          </p:val>
                                        </p:tav>
                                      </p:tavLst>
                                    </p:anim>
                                    <p:anim calcmode="lin" valueType="num">
                                      <p:cBhvr>
                                        <p:cTn id="9"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687457" y="5228357"/>
            <a:ext cx="10933735" cy="885825"/>
          </a:xfrm>
        </p:spPr>
        <p:txBody>
          <a:bodyPr>
            <a:noAutofit/>
          </a:bodyPr>
          <a:lstStyle/>
          <a:p>
            <a:pPr marL="0" indent="0">
              <a:buNone/>
            </a:pPr>
            <a:r>
              <a:rPr lang="en-US" sz="4400" dirty="0">
                <a:solidFill>
                  <a:schemeClr val="tx2"/>
                </a:solidFill>
              </a:rPr>
              <a:t>Exploring Classroom Examples</a:t>
            </a:r>
            <a:endParaRPr lang="en-US" altLang="en-US" sz="4400" dirty="0">
              <a:solidFill>
                <a:schemeClr val="tx2"/>
              </a:solidFill>
              <a:latin typeface="Rockwell" panose="02060603020205020403" pitchFamily="18" charset="0"/>
            </a:endParaRPr>
          </a:p>
        </p:txBody>
      </p:sp>
      <p:pic>
        <p:nvPicPr>
          <p:cNvPr id="4" name="Picture Placeholder 3" descr="Screenshot 2015-09-16 15.08.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429" y="507019"/>
            <a:ext cx="7175260" cy="4036084"/>
          </a:xfrm>
          <a:prstGeom prst="rect">
            <a:avLst/>
          </a:prstGeom>
        </p:spPr>
      </p:pic>
      <p:cxnSp>
        <p:nvCxnSpPr>
          <p:cNvPr id="5" name="Straight Connector 4"/>
          <p:cNvCxnSpPr/>
          <p:nvPr/>
        </p:nvCxnSpPr>
        <p:spPr>
          <a:xfrm>
            <a:off x="728522" y="5977988"/>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2746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16"/>
          <p:cNvSpPr txBox="1">
            <a:spLocks noGrp="1"/>
          </p:cNvSpPr>
          <p:nvPr>
            <p:ph type="title"/>
          </p:nvPr>
        </p:nvSpPr>
        <p:spPr>
          <a:xfrm>
            <a:off x="838200" y="186059"/>
            <a:ext cx="10515600" cy="1325563"/>
          </a:xfrm>
          <a:prstGeom prst="rect">
            <a:avLst/>
          </a:prstGeom>
          <a:noFill/>
          <a:ln>
            <a:noFill/>
          </a:ln>
        </p:spPr>
        <p:txBody>
          <a:bodyPr spcFirstLastPara="1" vert="horz" wrap="square" lIns="91425" tIns="45700" rIns="91425" bIns="45700" rtlCol="0" anchor="t" anchorCtr="0">
            <a:noAutofit/>
          </a:bodyPr>
          <a:lstStyle/>
          <a:p>
            <a:pPr algn="ctr">
              <a:lnSpc>
                <a:spcPct val="100000"/>
              </a:lnSpc>
              <a:buSzPts val="4400"/>
            </a:pPr>
            <a:r>
              <a:rPr lang="en-US" sz="4400" b="0" dirty="0"/>
              <a:t>Classroom </a:t>
            </a:r>
            <a:r>
              <a:rPr lang="en-US" sz="4400" b="0" dirty="0" smtClean="0"/>
              <a:t>Example: </a:t>
            </a:r>
            <a:br>
              <a:rPr lang="en-US" sz="4400" b="0" dirty="0" smtClean="0"/>
            </a:br>
            <a:r>
              <a:rPr lang="en-US" sz="4400" b="0" dirty="0" smtClean="0"/>
              <a:t>Kindergarten</a:t>
            </a:r>
            <a:endParaRPr b="0" dirty="0"/>
          </a:p>
        </p:txBody>
      </p:sp>
      <p:sp>
        <p:nvSpPr>
          <p:cNvPr id="1045" name="Google Shape;1045;p116"/>
          <p:cNvSpPr txBox="1">
            <a:spLocks noGrp="1"/>
          </p:cNvSpPr>
          <p:nvPr>
            <p:ph idx="1"/>
          </p:nvPr>
        </p:nvSpPr>
        <p:spPr>
          <a:xfrm>
            <a:off x="1839686" y="2161527"/>
            <a:ext cx="8512628" cy="3026293"/>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spcAft>
                <a:spcPts val="600"/>
              </a:spcAft>
              <a:buSzPts val="2250"/>
              <a:buNone/>
            </a:pPr>
            <a:r>
              <a:rPr lang="en-US" sz="3000" u="sng" dirty="0">
                <a:solidFill>
                  <a:schemeClr val="dk1"/>
                </a:solidFill>
              </a:rPr>
              <a:t>Teacher</a:t>
            </a:r>
            <a:r>
              <a:rPr lang="en-US" sz="3000" dirty="0">
                <a:solidFill>
                  <a:schemeClr val="dk1"/>
                </a:solidFill>
              </a:rPr>
              <a:t>: Jennifer Shaffer, Walkersville, MD</a:t>
            </a:r>
            <a:endParaRPr dirty="0"/>
          </a:p>
          <a:p>
            <a:pPr marL="0" indent="0">
              <a:lnSpc>
                <a:spcPct val="100000"/>
              </a:lnSpc>
              <a:spcAft>
                <a:spcPts val="600"/>
              </a:spcAft>
              <a:buSzPts val="2250"/>
              <a:buNone/>
            </a:pPr>
            <a:r>
              <a:rPr lang="en-US" sz="3000" u="sng" dirty="0">
                <a:solidFill>
                  <a:schemeClr val="dk1"/>
                </a:solidFill>
              </a:rPr>
              <a:t>Topic</a:t>
            </a:r>
            <a:r>
              <a:rPr lang="en-US" sz="3000" dirty="0">
                <a:solidFill>
                  <a:schemeClr val="dk1"/>
                </a:solidFill>
              </a:rPr>
              <a:t>: Non-fiction literacy</a:t>
            </a:r>
            <a:endParaRPr dirty="0"/>
          </a:p>
          <a:p>
            <a:pPr marL="0" indent="0">
              <a:lnSpc>
                <a:spcPct val="100000"/>
              </a:lnSpc>
              <a:spcAft>
                <a:spcPts val="600"/>
              </a:spcAft>
              <a:buSzPts val="2250"/>
              <a:buNone/>
            </a:pPr>
            <a:r>
              <a:rPr lang="en-US" sz="3000" u="sng" dirty="0">
                <a:solidFill>
                  <a:schemeClr val="dk1"/>
                </a:solidFill>
              </a:rPr>
              <a:t>Purpose</a:t>
            </a:r>
            <a:r>
              <a:rPr lang="en-US" sz="3000" dirty="0">
                <a:solidFill>
                  <a:schemeClr val="dk1"/>
                </a:solidFill>
              </a:rPr>
              <a:t>: To engage students prior to reading a nonfiction text about alligators</a:t>
            </a:r>
            <a:endParaRPr dirty="0"/>
          </a:p>
          <a:p>
            <a:pPr marL="228600" indent="-85725">
              <a:lnSpc>
                <a:spcPct val="100000"/>
              </a:lnSpc>
              <a:buSzPts val="2250"/>
              <a:buNone/>
            </a:pPr>
            <a:endParaRPr sz="3000" dirty="0"/>
          </a:p>
        </p:txBody>
      </p:sp>
    </p:spTree>
    <p:extLst>
      <p:ext uri="{BB962C8B-B14F-4D97-AF65-F5344CB8AC3E}">
        <p14:creationId xmlns:p14="http://schemas.microsoft.com/office/powerpoint/2010/main" val="142273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17"/>
          <p:cNvSpPr txBox="1">
            <a:spLocks noGrp="1"/>
          </p:cNvSpPr>
          <p:nvPr>
            <p:ph type="title"/>
          </p:nvPr>
        </p:nvSpPr>
        <p:spPr>
          <a:xfrm>
            <a:off x="904613" y="330239"/>
            <a:ext cx="10515600" cy="1325563"/>
          </a:xfrm>
          <a:prstGeom prst="rect">
            <a:avLst/>
          </a:prstGeom>
          <a:noFill/>
          <a:ln>
            <a:noFill/>
          </a:ln>
        </p:spPr>
        <p:txBody>
          <a:bodyPr spcFirstLastPara="1" vert="horz" wrap="square" lIns="91425" tIns="45700" rIns="91425" bIns="45700" rtlCol="0" anchor="t" anchorCtr="0">
            <a:noAutofit/>
          </a:bodyPr>
          <a:lstStyle/>
          <a:p>
            <a:pPr>
              <a:lnSpc>
                <a:spcPct val="100000"/>
              </a:lnSpc>
              <a:buClr>
                <a:srgbClr val="629DD1"/>
              </a:buClr>
              <a:buSzPts val="4000"/>
            </a:pPr>
            <a:r>
              <a:rPr lang="en-US" b="0" dirty="0"/>
              <a:t>Question Focus</a:t>
            </a:r>
            <a:endParaRPr b="0" dirty="0"/>
          </a:p>
        </p:txBody>
      </p:sp>
      <p:pic>
        <p:nvPicPr>
          <p:cNvPr id="1051" name="Google Shape;1051;p117" descr="\\fcps.org\fcps\Redirection\Central Offices\Professional Dev\jay.corrigan\My Documents\My Pictures\alligator-babies-texas_62971_990x742.jpg"/>
          <p:cNvPicPr preferRelativeResize="0">
            <a:picLocks noGrp="1"/>
          </p:cNvPicPr>
          <p:nvPr>
            <p:ph type="body" idx="4294967295"/>
          </p:nvPr>
        </p:nvPicPr>
        <p:blipFill rotWithShape="1">
          <a:blip r:embed="rId3">
            <a:alphaModFix/>
          </a:blip>
          <a:srcRect/>
          <a:stretch/>
        </p:blipFill>
        <p:spPr>
          <a:xfrm>
            <a:off x="1701478" y="1472878"/>
            <a:ext cx="7847636" cy="4719577"/>
          </a:xfrm>
          <a:prstGeom prst="rect">
            <a:avLst/>
          </a:prstGeom>
          <a:noFill/>
          <a:ln>
            <a:noFill/>
          </a:ln>
        </p:spPr>
      </p:pic>
      <p:sp>
        <p:nvSpPr>
          <p:cNvPr id="1052" name="Google Shape;1052;p117"/>
          <p:cNvSpPr txBox="1"/>
          <p:nvPr/>
        </p:nvSpPr>
        <p:spPr>
          <a:xfrm>
            <a:off x="7416101" y="6391948"/>
            <a:ext cx="4887300" cy="369300"/>
          </a:xfrm>
          <a:prstGeom prst="rect">
            <a:avLst/>
          </a:prstGeom>
          <a:noFill/>
          <a:ln>
            <a:noFill/>
          </a:ln>
        </p:spPr>
        <p:txBody>
          <a:bodyPr spcFirstLastPara="1" wrap="square" lIns="91425" tIns="45700" rIns="91425" bIns="45700" anchor="t" anchorCtr="0">
            <a:noAutofit/>
          </a:bodyPr>
          <a:lstStyle/>
          <a:p>
            <a:pPr>
              <a:buClr>
                <a:srgbClr val="000000"/>
              </a:buClr>
              <a:buSzPts val="1800"/>
            </a:pPr>
            <a:r>
              <a:rPr lang="en-US" u="sng">
                <a:solidFill>
                  <a:schemeClr val="hlink"/>
                </a:solidFill>
                <a:latin typeface="Rockwell"/>
                <a:ea typeface="Rockwell"/>
                <a:cs typeface="Rockwell"/>
                <a:sym typeface="Rockwell"/>
                <a:hlinkClick r:id="rId4"/>
              </a:rPr>
              <a:t>Photograph by </a:t>
            </a:r>
            <a:r>
              <a:rPr lang="en-US" u="sng" dirty="0">
                <a:solidFill>
                  <a:schemeClr val="hlink"/>
                </a:solidFill>
                <a:latin typeface="Rockwell"/>
                <a:ea typeface="Rockwell"/>
                <a:cs typeface="Rockwell"/>
                <a:sym typeface="Rockwell"/>
                <a:hlinkClick r:id="rId4"/>
              </a:rPr>
              <a:t>Nuwan Samaranayake, 2013</a:t>
            </a:r>
            <a:endParaRPr dirty="0">
              <a:solidFill>
                <a:srgbClr val="000000"/>
              </a:solidFill>
              <a:latin typeface="Rockwell"/>
              <a:ea typeface="Rockwell"/>
              <a:cs typeface="Rockwell"/>
              <a:sym typeface="Rockwell"/>
            </a:endParaRPr>
          </a:p>
        </p:txBody>
      </p:sp>
    </p:spTree>
    <p:extLst>
      <p:ext uri="{BB962C8B-B14F-4D97-AF65-F5344CB8AC3E}">
        <p14:creationId xmlns:p14="http://schemas.microsoft.com/office/powerpoint/2010/main" val="22967865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normAutofit/>
          </a:bodyPr>
          <a:lstStyle/>
          <a:p>
            <a:r>
              <a:rPr lang="en-US" b="0" dirty="0">
                <a:latin typeface="Rockwell" charset="0"/>
              </a:rPr>
              <a:t>Student Questions</a:t>
            </a:r>
          </a:p>
        </p:txBody>
      </p:sp>
      <p:sp>
        <p:nvSpPr>
          <p:cNvPr id="58370" name="Content Placeholder 2"/>
          <p:cNvSpPr>
            <a:spLocks noGrp="1"/>
          </p:cNvSpPr>
          <p:nvPr>
            <p:ph sz="half" idx="4294967295"/>
          </p:nvPr>
        </p:nvSpPr>
        <p:spPr>
          <a:xfrm>
            <a:off x="893039" y="1685020"/>
            <a:ext cx="4324210" cy="4553733"/>
          </a:xfrm>
        </p:spPr>
        <p:txBody>
          <a:bodyPr>
            <a:noAutofit/>
          </a:bodyPr>
          <a:lstStyle/>
          <a:p>
            <a:pPr marL="514350" indent="-514350">
              <a:spcBef>
                <a:spcPts val="800"/>
              </a:spcBef>
              <a:buSzPct val="100000"/>
              <a:buFont typeface="Arial" charset="0"/>
              <a:buAutoNum type="arabicPeriod"/>
              <a:defRPr/>
            </a:pPr>
            <a:r>
              <a:rPr lang="en-US" sz="2400" dirty="0">
                <a:cs typeface="Gill Sans"/>
              </a:rPr>
              <a:t>Is the alligator camouflaged?</a:t>
            </a:r>
          </a:p>
          <a:p>
            <a:pPr marL="514350" indent="-514350">
              <a:spcBef>
                <a:spcPts val="800"/>
              </a:spcBef>
              <a:buSzPct val="100000"/>
              <a:buFont typeface="Arial" charset="0"/>
              <a:buAutoNum type="arabicPeriod"/>
              <a:defRPr/>
            </a:pPr>
            <a:r>
              <a:rPr lang="en-US" sz="2400" dirty="0">
                <a:cs typeface="Gill Sans"/>
              </a:rPr>
              <a:t>Why do the babies have stripes?</a:t>
            </a:r>
          </a:p>
          <a:p>
            <a:pPr marL="514350" indent="-514350">
              <a:spcBef>
                <a:spcPts val="800"/>
              </a:spcBef>
              <a:buSzPct val="100000"/>
              <a:buFont typeface="Arial" charset="0"/>
              <a:buAutoNum type="arabicPeriod"/>
              <a:defRPr/>
            </a:pPr>
            <a:r>
              <a:rPr lang="en-US" sz="2400" dirty="0">
                <a:cs typeface="Gill Sans"/>
              </a:rPr>
              <a:t>Are those baby crocodiles?</a:t>
            </a:r>
          </a:p>
          <a:p>
            <a:pPr marL="514350" indent="-514350">
              <a:spcBef>
                <a:spcPts val="800"/>
              </a:spcBef>
              <a:buSzPct val="100000"/>
              <a:buFont typeface="Arial" charset="0"/>
              <a:buAutoNum type="arabicPeriod"/>
              <a:defRPr/>
            </a:pPr>
            <a:r>
              <a:rPr lang="en-US" sz="2400" dirty="0">
                <a:cs typeface="Gill Sans"/>
              </a:rPr>
              <a:t>Is it a mom or dad crocodile?</a:t>
            </a:r>
          </a:p>
          <a:p>
            <a:pPr marL="514350" indent="-514350">
              <a:spcBef>
                <a:spcPts val="800"/>
              </a:spcBef>
              <a:buSzPct val="100000"/>
              <a:buFont typeface="Arial" charset="0"/>
              <a:buAutoNum type="arabicPeriod"/>
              <a:defRPr/>
            </a:pPr>
            <a:r>
              <a:rPr lang="en-US" sz="2400" dirty="0">
                <a:cs typeface="Gill Sans"/>
              </a:rPr>
              <a:t>What is the green stuff?</a:t>
            </a:r>
          </a:p>
          <a:p>
            <a:pPr marL="514350" indent="-514350">
              <a:spcBef>
                <a:spcPts val="800"/>
              </a:spcBef>
              <a:buSzPct val="100000"/>
              <a:buFont typeface="Arial" charset="0"/>
              <a:buAutoNum type="arabicPeriod"/>
              <a:defRPr/>
            </a:pPr>
            <a:r>
              <a:rPr lang="en-US" sz="2400" dirty="0">
                <a:cs typeface="Gill Sans"/>
              </a:rPr>
              <a:t>Why are they in the water so low?</a:t>
            </a:r>
          </a:p>
          <a:p>
            <a:pPr marL="514350" indent="-514350">
              <a:spcBef>
                <a:spcPts val="800"/>
              </a:spcBef>
              <a:buFont typeface="Arial" charset="0"/>
              <a:buAutoNum type="arabicPeriod"/>
              <a:defRPr/>
            </a:pPr>
            <a:endParaRPr lang="en-US" sz="2400" dirty="0">
              <a:solidFill>
                <a:srgbClr val="595959"/>
              </a:solidFill>
              <a:latin typeface="Gill Sans"/>
              <a:cs typeface="Gill Sans"/>
            </a:endParaRPr>
          </a:p>
        </p:txBody>
      </p:sp>
      <p:sp>
        <p:nvSpPr>
          <p:cNvPr id="2" name="Content Placeholder 1"/>
          <p:cNvSpPr>
            <a:spLocks noGrp="1"/>
          </p:cNvSpPr>
          <p:nvPr>
            <p:ph sz="half" idx="4294967295"/>
          </p:nvPr>
        </p:nvSpPr>
        <p:spPr>
          <a:xfrm>
            <a:off x="6065134" y="2686375"/>
            <a:ext cx="4575858" cy="4140200"/>
          </a:xfrm>
        </p:spPr>
        <p:txBody>
          <a:bodyPr>
            <a:noAutofit/>
          </a:bodyPr>
          <a:lstStyle/>
          <a:p>
            <a:pPr marL="457200" indent="-457200">
              <a:spcBef>
                <a:spcPts val="800"/>
              </a:spcBef>
              <a:buSzPct val="100000"/>
              <a:buFont typeface="+mj-lt"/>
              <a:buAutoNum type="arabicPeriod" startAt="7"/>
              <a:defRPr/>
            </a:pPr>
            <a:r>
              <a:rPr lang="en-US" sz="2400" dirty="0">
                <a:cs typeface="Gill Sans"/>
              </a:rPr>
              <a:t>Where are they going?</a:t>
            </a:r>
          </a:p>
          <a:p>
            <a:pPr marL="457200" indent="-457200">
              <a:spcBef>
                <a:spcPts val="800"/>
              </a:spcBef>
              <a:buSzPct val="100000"/>
              <a:buFont typeface="+mj-lt"/>
              <a:buAutoNum type="arabicPeriod" startAt="7"/>
              <a:defRPr/>
            </a:pPr>
            <a:r>
              <a:rPr lang="en-US" sz="2400" dirty="0">
                <a:cs typeface="Gill Sans"/>
              </a:rPr>
              <a:t>Why are the baby alligator’s eyes white and the mom’s black?</a:t>
            </a:r>
          </a:p>
          <a:p>
            <a:pPr marL="457200" indent="-457200">
              <a:spcBef>
                <a:spcPts val="800"/>
              </a:spcBef>
              <a:buSzPct val="100000"/>
              <a:buFont typeface="+mj-lt"/>
              <a:buAutoNum type="arabicPeriod" startAt="7"/>
              <a:defRPr/>
            </a:pPr>
            <a:r>
              <a:rPr lang="en-US" sz="2400" dirty="0">
                <a:cs typeface="Gill Sans"/>
              </a:rPr>
              <a:t>Why are baby alligators on top of the momma alligator?</a:t>
            </a:r>
          </a:p>
          <a:p>
            <a:pPr marL="457200" indent="-457200">
              <a:spcBef>
                <a:spcPts val="800"/>
              </a:spcBef>
              <a:buSzPct val="100000"/>
              <a:buFont typeface="+mj-lt"/>
              <a:buAutoNum type="arabicPeriod" startAt="7"/>
              <a:defRPr/>
            </a:pPr>
            <a:r>
              <a:rPr lang="en-US" sz="2400" dirty="0">
                <a:cs typeface="Gill Sans"/>
              </a:rPr>
              <a:t>Why does momma or daddy have bumps on them?</a:t>
            </a:r>
          </a:p>
        </p:txBody>
      </p:sp>
      <p:pic>
        <p:nvPicPr>
          <p:cNvPr id="38916" name="Picture 2" descr="\\fcps.org\fcps\Redirection\Central Offices\Professional Dev\jay.corrigan\My Documents\My Pictures\alligator-babies-texas_62971_990x742.jpg"/>
          <p:cNvPicPr>
            <a:picLocks noChangeAspect="1" noChangeArrowheads="1"/>
          </p:cNvPicPr>
          <p:nvPr/>
        </p:nvPicPr>
        <p:blipFill>
          <a:blip r:embed="rId2">
            <a:extLst>
              <a:ext uri="{28A0092B-C50C-407E-A947-70E740481C1C}">
                <a14:useLocalDpi xmlns:a14="http://schemas.microsoft.com/office/drawing/2010/main" val="0"/>
              </a:ext>
            </a:extLst>
          </a:blip>
          <a:srcRect t="13406" b="13406"/>
          <a:stretch>
            <a:fillRect/>
          </a:stretch>
        </p:blipFill>
        <p:spPr bwMode="auto">
          <a:xfrm>
            <a:off x="6249988" y="146051"/>
            <a:ext cx="4125912" cy="22637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37619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7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37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37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37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591766" y="222454"/>
            <a:ext cx="10515600" cy="1325563"/>
          </a:xfrm>
          <a:prstGeom prst="rect">
            <a:avLst/>
          </a:prstGeom>
          <a:noFill/>
          <a:ln>
            <a:noFill/>
          </a:ln>
        </p:spPr>
        <p:txBody>
          <a:bodyPr vert="horz" lIns="91425" tIns="45700" rIns="91425" bIns="45700" rtlCol="0" anchor="t" anchorCtr="0">
            <a:noAutofit/>
          </a:bodyPr>
          <a:lstStyle/>
          <a:p>
            <a:pPr algn="ctr">
              <a:lnSpc>
                <a:spcPct val="100000"/>
              </a:lnSpc>
              <a:spcBef>
                <a:spcPts val="0"/>
              </a:spcBef>
              <a:buClr>
                <a:schemeClr val="accent1"/>
              </a:buClr>
              <a:buSzPct val="25000"/>
            </a:pPr>
            <a:r>
              <a:rPr lang="en-US" dirty="0">
                <a:ea typeface="Rockwell" charset="0"/>
                <a:cs typeface="Rockwell" charset="0"/>
                <a:sym typeface="Rokkitt"/>
              </a:rPr>
              <a:t>Classroom Example:</a:t>
            </a:r>
            <a:r>
              <a:rPr lang="en-US" dirty="0">
                <a:ea typeface="Rockwell" charset="0"/>
                <a:cs typeface="Rockwell" charset="0"/>
              </a:rPr>
              <a:t> </a:t>
            </a:r>
            <a:br>
              <a:rPr lang="en-US" dirty="0">
                <a:ea typeface="Rockwell" charset="0"/>
                <a:cs typeface="Rockwell" charset="0"/>
              </a:rPr>
            </a:br>
            <a:r>
              <a:rPr lang="en-US" dirty="0">
                <a:ea typeface="Rockwell" charset="0"/>
                <a:cs typeface="Rockwell" charset="0"/>
                <a:sym typeface="Rokkitt"/>
              </a:rPr>
              <a:t>4</a:t>
            </a:r>
            <a:r>
              <a:rPr lang="en-US" baseline="30000" dirty="0">
                <a:ea typeface="Rockwell" charset="0"/>
                <a:cs typeface="Rockwell" charset="0"/>
                <a:sym typeface="Rokkitt"/>
              </a:rPr>
              <a:t>th</a:t>
            </a:r>
            <a:r>
              <a:rPr lang="en-US" dirty="0">
                <a:ea typeface="Rockwell" charset="0"/>
                <a:cs typeface="Rockwell" charset="0"/>
                <a:sym typeface="Rokkitt"/>
              </a:rPr>
              <a:t> Grade</a:t>
            </a:r>
          </a:p>
        </p:txBody>
      </p:sp>
      <p:sp>
        <p:nvSpPr>
          <p:cNvPr id="450" name="Shape 450"/>
          <p:cNvSpPr txBox="1">
            <a:spLocks noGrp="1"/>
          </p:cNvSpPr>
          <p:nvPr>
            <p:ph idx="1"/>
          </p:nvPr>
        </p:nvSpPr>
        <p:spPr>
          <a:xfrm>
            <a:off x="1650458" y="2274319"/>
            <a:ext cx="9304507" cy="4237916"/>
          </a:xfrm>
          <a:prstGeom prst="rect">
            <a:avLst/>
          </a:prstGeom>
          <a:noFill/>
          <a:ln>
            <a:noFill/>
          </a:ln>
        </p:spPr>
        <p:txBody>
          <a:bodyPr vert="horz" lIns="91425" tIns="45700" rIns="91425" bIns="45700" rtlCol="0" anchor="t" anchorCtr="0">
            <a:noAutofit/>
          </a:bodyPr>
          <a:lstStyle/>
          <a:p>
            <a:pPr marL="0" indent="0">
              <a:lnSpc>
                <a:spcPct val="100000"/>
              </a:lnSpc>
              <a:spcAft>
                <a:spcPts val="1000"/>
              </a:spcAft>
              <a:buNone/>
            </a:pPr>
            <a:r>
              <a:rPr lang="en-US" sz="3200" u="sng" dirty="0">
                <a:latin typeface="Rockwell" panose="02060603020205020403" pitchFamily="18" charset="0"/>
              </a:rPr>
              <a:t>Teacher:</a:t>
            </a:r>
            <a:r>
              <a:rPr lang="en-US" sz="3200" dirty="0">
                <a:latin typeface="Rockwell" panose="02060603020205020403" pitchFamily="18" charset="0"/>
              </a:rPr>
              <a:t> Deirdre </a:t>
            </a:r>
            <a:r>
              <a:rPr lang="en-US" sz="3200" dirty="0" err="1">
                <a:latin typeface="Rockwell" panose="02060603020205020403" pitchFamily="18" charset="0"/>
              </a:rPr>
              <a:t>Brotherson</a:t>
            </a:r>
            <a:r>
              <a:rPr lang="en-US" sz="3200" dirty="0">
                <a:latin typeface="Rockwell" panose="02060603020205020403" pitchFamily="18" charset="0"/>
              </a:rPr>
              <a:t>, Hooksett, NH</a:t>
            </a:r>
          </a:p>
          <a:p>
            <a:pPr marL="0" indent="0">
              <a:lnSpc>
                <a:spcPct val="100000"/>
              </a:lnSpc>
              <a:spcAft>
                <a:spcPts val="1000"/>
              </a:spcAft>
              <a:buNone/>
            </a:pPr>
            <a:r>
              <a:rPr lang="en-US" sz="3200" u="sng" dirty="0">
                <a:latin typeface="Rockwell" panose="02060603020205020403" pitchFamily="18" charset="0"/>
              </a:rPr>
              <a:t>Topic:</a:t>
            </a:r>
            <a:r>
              <a:rPr lang="en-US" sz="3200" dirty="0">
                <a:latin typeface="Rockwell" panose="02060603020205020403" pitchFamily="18" charset="0"/>
              </a:rPr>
              <a:t> Math unit on variables</a:t>
            </a:r>
          </a:p>
          <a:p>
            <a:pPr marL="0" indent="0">
              <a:lnSpc>
                <a:spcPct val="100000"/>
              </a:lnSpc>
              <a:spcAft>
                <a:spcPts val="1000"/>
              </a:spcAft>
              <a:buNone/>
            </a:pPr>
            <a:r>
              <a:rPr lang="en-US" sz="3200" u="sng" dirty="0">
                <a:latin typeface="Rockwell" panose="02060603020205020403" pitchFamily="18" charset="0"/>
              </a:rPr>
              <a:t>Purpose:</a:t>
            </a:r>
            <a:r>
              <a:rPr lang="en-US" sz="3200" dirty="0">
                <a:latin typeface="Rockwell" panose="02060603020205020403" pitchFamily="18" charset="0"/>
              </a:rPr>
              <a:t> To engage students at the start of a unit on variables and assess their current skill level</a:t>
            </a:r>
          </a:p>
          <a:p>
            <a:pPr>
              <a:lnSpc>
                <a:spcPct val="150000"/>
              </a:lnSpc>
              <a:spcBef>
                <a:spcPts val="2000"/>
              </a:spcBef>
              <a:buClr>
                <a:schemeClr val="accent1"/>
              </a:buClr>
              <a:buSzPct val="75000"/>
              <a:buNone/>
            </a:pPr>
            <a:endParaRPr sz="3200" dirty="0">
              <a:solidFill>
                <a:schemeClr val="dk1"/>
              </a:solidFill>
              <a:latin typeface="Rockwell" panose="02060603020205020403" pitchFamily="18" charset="0"/>
              <a:ea typeface="Rokkitt"/>
              <a:cs typeface="Rokkitt"/>
              <a:sym typeface="Rokkitt"/>
            </a:endParaRPr>
          </a:p>
        </p:txBody>
      </p:sp>
    </p:spTree>
    <p:extLst>
      <p:ext uri="{BB962C8B-B14F-4D97-AF65-F5344CB8AC3E}">
        <p14:creationId xmlns:p14="http://schemas.microsoft.com/office/powerpoint/2010/main" val="6434175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786319" y="259406"/>
            <a:ext cx="10515600" cy="758757"/>
          </a:xfrm>
          <a:prstGeom prst="rect">
            <a:avLst/>
          </a:prstGeom>
          <a:noFill/>
          <a:ln>
            <a:noFill/>
          </a:ln>
        </p:spPr>
        <p:txBody>
          <a:bodyPr vert="horz" lIns="91425" tIns="45700" rIns="91425" bIns="45700" rtlCol="0" anchor="t" anchorCtr="0">
            <a:noAutofit/>
          </a:bodyPr>
          <a:lstStyle/>
          <a:p>
            <a:pPr>
              <a:lnSpc>
                <a:spcPct val="100000"/>
              </a:lnSpc>
              <a:spcBef>
                <a:spcPts val="0"/>
              </a:spcBef>
              <a:buClr>
                <a:schemeClr val="accent1"/>
              </a:buClr>
              <a:buSzPct val="25000"/>
            </a:pPr>
            <a:r>
              <a:rPr lang="en-US" dirty="0">
                <a:ea typeface="Rockwell" charset="0"/>
                <a:cs typeface="Rockwell" charset="0"/>
                <a:sym typeface="Rokkitt"/>
              </a:rPr>
              <a:t>Question Focus</a:t>
            </a:r>
          </a:p>
        </p:txBody>
      </p:sp>
      <p:sp>
        <p:nvSpPr>
          <p:cNvPr id="456" name="Shape 456"/>
          <p:cNvSpPr txBox="1"/>
          <p:nvPr/>
        </p:nvSpPr>
        <p:spPr>
          <a:xfrm>
            <a:off x="2314578" y="2698750"/>
            <a:ext cx="7264399" cy="1016000"/>
          </a:xfrm>
          <a:prstGeom prst="rect">
            <a:avLst/>
          </a:prstGeom>
          <a:noFill/>
          <a:ln>
            <a:noFill/>
          </a:ln>
        </p:spPr>
        <p:txBody>
          <a:bodyPr lIns="91425" tIns="45700" rIns="91425" bIns="45700" anchor="t" anchorCtr="0">
            <a:noAutofit/>
          </a:bodyPr>
          <a:lstStyle/>
          <a:p>
            <a:pPr algn="ctr" defTabSz="457200">
              <a:buClr>
                <a:prstClr val="black"/>
              </a:buClr>
              <a:buSzPct val="25000"/>
              <a:defRPr/>
            </a:pPr>
            <a:r>
              <a:rPr lang="en-US" sz="6000" dirty="0">
                <a:solidFill>
                  <a:prstClr val="black"/>
                </a:solidFill>
                <a:latin typeface="Rockwell" panose="02060603020205020403" pitchFamily="18" charset="0"/>
                <a:ea typeface="Rokkitt"/>
                <a:cs typeface="Rokkitt"/>
                <a:sym typeface="Rokkitt"/>
              </a:rPr>
              <a:t>24 = </a:t>
            </a:r>
            <a:r>
              <a:rPr lang="en-US" sz="6000" dirty="0">
                <a:solidFill>
                  <a:prstClr val="black"/>
                </a:solidFill>
                <a:latin typeface="Rockwell" panose="02060603020205020403" pitchFamily="18" charset="0"/>
                <a:ea typeface="Rokkitt"/>
                <a:cs typeface="Rokkitt"/>
                <a:sym typeface="Wingdings" panose="05000000000000000000" pitchFamily="2" charset="2"/>
              </a:rPr>
              <a:t></a:t>
            </a:r>
            <a:r>
              <a:rPr lang="en-US" sz="6000" dirty="0">
                <a:solidFill>
                  <a:prstClr val="black"/>
                </a:solidFill>
                <a:latin typeface="Rockwell" panose="02060603020205020403" pitchFamily="18" charset="0"/>
                <a:ea typeface="Rokkitt"/>
                <a:cs typeface="Rokkitt"/>
                <a:sym typeface="Rokkitt"/>
              </a:rPr>
              <a:t> + </a:t>
            </a:r>
            <a:r>
              <a:rPr lang="en-US" sz="6000" dirty="0">
                <a:solidFill>
                  <a:prstClr val="black"/>
                </a:solidFill>
                <a:latin typeface="Rockwell" panose="02060603020205020403" pitchFamily="18" charset="0"/>
                <a:ea typeface="Rokkitt"/>
                <a:cs typeface="Rokkitt"/>
                <a:sym typeface="Wingdings" panose="05000000000000000000" pitchFamily="2" charset="2"/>
              </a:rPr>
              <a:t></a:t>
            </a:r>
            <a:r>
              <a:rPr lang="en-US" sz="6000" dirty="0">
                <a:solidFill>
                  <a:prstClr val="black"/>
                </a:solidFill>
                <a:latin typeface="Rockwell" panose="02060603020205020403" pitchFamily="18" charset="0"/>
                <a:ea typeface="Rokkitt"/>
                <a:cs typeface="Rokkitt"/>
                <a:sym typeface="Rokkitt"/>
              </a:rPr>
              <a:t> + </a:t>
            </a:r>
            <a:r>
              <a:rPr lang="en-US" sz="6000" dirty="0">
                <a:solidFill>
                  <a:prstClr val="black"/>
                </a:solidFill>
                <a:latin typeface="Rockwell" panose="02060603020205020403" pitchFamily="18" charset="0"/>
                <a:ea typeface="Rokkitt"/>
                <a:cs typeface="Rokkitt"/>
                <a:sym typeface="Wingdings" panose="05000000000000000000" pitchFamily="2" charset="2"/>
              </a:rPr>
              <a:t></a:t>
            </a:r>
            <a:r>
              <a:rPr lang="en-US" sz="6000" dirty="0">
                <a:solidFill>
                  <a:prstClr val="black"/>
                </a:solidFill>
                <a:latin typeface="Rockwell" panose="02060603020205020403" pitchFamily="18" charset="0"/>
                <a:ea typeface="Rokkitt"/>
                <a:cs typeface="Rokkitt"/>
                <a:sym typeface="Rokkitt"/>
              </a:rPr>
              <a:t> </a:t>
            </a:r>
          </a:p>
        </p:txBody>
      </p:sp>
    </p:spTree>
    <p:extLst>
      <p:ext uri="{BB962C8B-B14F-4D97-AF65-F5344CB8AC3E}">
        <p14:creationId xmlns:p14="http://schemas.microsoft.com/office/powerpoint/2010/main" val="2905621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normAutofit/>
          </a:bodyPr>
          <a:lstStyle/>
          <a:p>
            <a:r>
              <a:rPr lang="en-US" dirty="0"/>
              <a:t>Student Questions</a:t>
            </a:r>
          </a:p>
        </p:txBody>
      </p:sp>
      <p:sp>
        <p:nvSpPr>
          <p:cNvPr id="3" name="Content Placeholder 2"/>
          <p:cNvSpPr>
            <a:spLocks noGrp="1"/>
          </p:cNvSpPr>
          <p:nvPr>
            <p:ph idx="1"/>
          </p:nvPr>
        </p:nvSpPr>
        <p:spPr>
          <a:xfrm>
            <a:off x="838200" y="1418315"/>
            <a:ext cx="5130337" cy="4999110"/>
          </a:xfrm>
        </p:spPr>
        <p:txBody>
          <a:bodyPr>
            <a:noAutofit/>
          </a:bodyPr>
          <a:lstStyle/>
          <a:p>
            <a:pPr marL="341313" indent="-341313">
              <a:spcBef>
                <a:spcPts val="600"/>
              </a:spcBef>
              <a:buFont typeface="Calibri" charset="0"/>
              <a:buAutoNum type="arabicPeriod"/>
              <a:defRPr/>
            </a:pPr>
            <a:r>
              <a:rPr lang="en-US" sz="2400" dirty="0">
                <a:solidFill>
                  <a:srgbClr val="000000"/>
                </a:solidFill>
                <a:cs typeface="Gill Sans" charset="0"/>
              </a:rPr>
              <a:t>Why is the 24 first?</a:t>
            </a:r>
          </a:p>
          <a:p>
            <a:pPr marL="341313" indent="-341313">
              <a:spcBef>
                <a:spcPts val="600"/>
              </a:spcBef>
              <a:buFont typeface="Calibri" charset="0"/>
              <a:buAutoNum type="arabicPeriod"/>
              <a:defRPr/>
            </a:pPr>
            <a:r>
              <a:rPr lang="en-US" sz="2400" dirty="0">
                <a:solidFill>
                  <a:srgbClr val="000000"/>
                </a:solidFill>
                <a:cs typeface="Gill Sans" charset="0"/>
              </a:rPr>
              <a:t>What do the smiley faces mean?</a:t>
            </a:r>
          </a:p>
          <a:p>
            <a:pPr marL="341313" indent="-341313">
              <a:spcBef>
                <a:spcPts val="600"/>
              </a:spcBef>
              <a:buFont typeface="Calibri" charset="0"/>
              <a:buAutoNum type="arabicPeriod"/>
              <a:defRPr/>
            </a:pPr>
            <a:r>
              <a:rPr lang="en-US" sz="2400" b="1" dirty="0">
                <a:solidFill>
                  <a:srgbClr val="000000"/>
                </a:solidFill>
                <a:cs typeface="Gill Sans" charset="0"/>
              </a:rPr>
              <a:t>Why are there 3 smiley faces?</a:t>
            </a:r>
          </a:p>
          <a:p>
            <a:pPr marL="341313" indent="-341313">
              <a:spcBef>
                <a:spcPts val="600"/>
              </a:spcBef>
              <a:buFont typeface="Calibri" charset="0"/>
              <a:buAutoNum type="arabicPeriod"/>
              <a:defRPr/>
            </a:pPr>
            <a:r>
              <a:rPr lang="en-US" sz="2400" dirty="0">
                <a:solidFill>
                  <a:srgbClr val="000000"/>
                </a:solidFill>
                <a:cs typeface="Gill Sans" charset="0"/>
              </a:rPr>
              <a:t>How am I suppose to figure this out?</a:t>
            </a:r>
          </a:p>
          <a:p>
            <a:pPr marL="341313" indent="-341313">
              <a:spcBef>
                <a:spcPts val="600"/>
              </a:spcBef>
              <a:buFont typeface="Calibri" charset="0"/>
              <a:buAutoNum type="arabicPeriod"/>
              <a:defRPr/>
            </a:pPr>
            <a:r>
              <a:rPr lang="en-US" sz="2400" dirty="0">
                <a:solidFill>
                  <a:srgbClr val="000000"/>
                </a:solidFill>
                <a:cs typeface="Gill Sans" charset="0"/>
              </a:rPr>
              <a:t>Is the answer 12?</a:t>
            </a:r>
          </a:p>
          <a:p>
            <a:pPr marL="341313" indent="-341313">
              <a:spcBef>
                <a:spcPts val="600"/>
              </a:spcBef>
              <a:buFont typeface="Calibri" charset="0"/>
              <a:buAutoNum type="arabicPeriod"/>
              <a:defRPr/>
            </a:pPr>
            <a:r>
              <a:rPr lang="en-US" sz="2400" dirty="0">
                <a:solidFill>
                  <a:srgbClr val="000000"/>
                </a:solidFill>
                <a:cs typeface="Gill Sans" charset="0"/>
              </a:rPr>
              <a:t>Can I put any number for a smiley face?</a:t>
            </a:r>
          </a:p>
          <a:p>
            <a:pPr marL="341313" indent="-341313">
              <a:spcBef>
                <a:spcPts val="600"/>
              </a:spcBef>
              <a:buFont typeface="Calibri" charset="0"/>
              <a:buAutoNum type="arabicPeriod"/>
              <a:defRPr/>
            </a:pPr>
            <a:r>
              <a:rPr lang="en-US" sz="2400" b="1" dirty="0">
                <a:solidFill>
                  <a:srgbClr val="000000"/>
                </a:solidFill>
                <a:cs typeface="Gill Sans" charset="0"/>
              </a:rPr>
              <a:t>Do three faces mean something?</a:t>
            </a:r>
          </a:p>
          <a:p>
            <a:pPr marL="341313" indent="-341313">
              <a:spcBef>
                <a:spcPts val="600"/>
              </a:spcBef>
              <a:buFont typeface="Calibri" charset="0"/>
              <a:buAutoNum type="arabicPeriod"/>
              <a:defRPr/>
            </a:pPr>
            <a:r>
              <a:rPr lang="en-US" sz="2400" b="1" dirty="0">
                <a:solidFill>
                  <a:srgbClr val="000000"/>
                </a:solidFill>
                <a:cs typeface="Gill Sans" charset="0"/>
              </a:rPr>
              <a:t>Do the numbers have to be the same because the smiley faces are the same?</a:t>
            </a:r>
          </a:p>
          <a:p>
            <a:pPr marL="341313" indent="-341313">
              <a:spcBef>
                <a:spcPts val="600"/>
              </a:spcBef>
              <a:buFont typeface="Calibri" charset="0"/>
              <a:buAutoNum type="arabicPeriod"/>
              <a:defRPr/>
            </a:pPr>
            <a:r>
              <a:rPr lang="en-US" sz="2400" dirty="0">
                <a:solidFill>
                  <a:srgbClr val="000000"/>
                </a:solidFill>
                <a:cs typeface="Gill Sans" charset="0"/>
              </a:rPr>
              <a:t>What numbers will work here?</a:t>
            </a:r>
          </a:p>
        </p:txBody>
      </p:sp>
      <p:sp>
        <p:nvSpPr>
          <p:cNvPr id="2" name="TextBox 1"/>
          <p:cNvSpPr txBox="1"/>
          <p:nvPr/>
        </p:nvSpPr>
        <p:spPr>
          <a:xfrm>
            <a:off x="6447411" y="1648018"/>
            <a:ext cx="4906389" cy="4539704"/>
          </a:xfrm>
          <a:prstGeom prst="rect">
            <a:avLst/>
          </a:prstGeom>
          <a:noFill/>
        </p:spPr>
        <p:txBody>
          <a:bodyPr wrap="square" rtlCol="0">
            <a:spAutoFit/>
          </a:bodyPr>
          <a:lstStyle/>
          <a:p>
            <a:pPr marL="457200" indent="-457200" defTabSz="457200">
              <a:spcBef>
                <a:spcPts val="600"/>
              </a:spcBef>
              <a:buSzPct val="75000"/>
              <a:buFont typeface="+mj-lt"/>
              <a:buAutoNum type="arabicPeriod" startAt="10"/>
              <a:defRPr/>
            </a:pPr>
            <a:r>
              <a:rPr lang="en-US" sz="2400" dirty="0">
                <a:solidFill>
                  <a:srgbClr val="000000"/>
                </a:solidFill>
                <a:latin typeface="Rockwell" panose="02060603020205020403" pitchFamily="18" charset="0"/>
                <a:cs typeface="Gill Sans" charset="0"/>
              </a:rPr>
              <a:t>Does it mean 24 is a really happy number?</a:t>
            </a:r>
          </a:p>
          <a:p>
            <a:pPr marL="457200" indent="-457200" defTabSz="457200">
              <a:spcBef>
                <a:spcPts val="600"/>
              </a:spcBef>
              <a:buSzPct val="75000"/>
              <a:buFont typeface="+mj-lt"/>
              <a:buAutoNum type="arabicPeriod" startAt="10"/>
              <a:defRPr/>
            </a:pPr>
            <a:r>
              <a:rPr lang="en-US" sz="2400" b="1" dirty="0">
                <a:solidFill>
                  <a:srgbClr val="000000"/>
                </a:solidFill>
                <a:latin typeface="Rockwell" panose="02060603020205020403" pitchFamily="18" charset="0"/>
                <a:cs typeface="Gill Sans" charset="0"/>
              </a:rPr>
              <a:t>Can we replace each smiley face with an 8?</a:t>
            </a:r>
          </a:p>
          <a:p>
            <a:pPr marL="341313" indent="-341313" defTabSz="457200">
              <a:spcBef>
                <a:spcPts val="600"/>
              </a:spcBef>
              <a:buSzPct val="75000"/>
              <a:buFont typeface="Calibri" charset="0"/>
              <a:buAutoNum type="arabicPeriod" startAt="10"/>
              <a:defRPr/>
            </a:pPr>
            <a:r>
              <a:rPr lang="en-US" sz="2400" dirty="0">
                <a:solidFill>
                  <a:srgbClr val="000000"/>
                </a:solidFill>
                <a:latin typeface="Rockwell" panose="02060603020205020403" pitchFamily="18" charset="0"/>
                <a:cs typeface="Gill Sans" charset="0"/>
              </a:rPr>
              <a:t>Do any other numbers work?</a:t>
            </a:r>
          </a:p>
          <a:p>
            <a:pPr marL="341313" indent="-341313" defTabSz="457200">
              <a:spcBef>
                <a:spcPts val="600"/>
              </a:spcBef>
              <a:buSzPct val="75000"/>
              <a:buFont typeface="Calibri" charset="0"/>
              <a:buAutoNum type="arabicPeriod" startAt="10"/>
              <a:defRPr/>
            </a:pPr>
            <a:r>
              <a:rPr lang="en-US" sz="2400" dirty="0">
                <a:solidFill>
                  <a:srgbClr val="000000"/>
                </a:solidFill>
                <a:latin typeface="Rockwell" panose="02060603020205020403" pitchFamily="18" charset="0"/>
                <a:cs typeface="Gill Sans" charset="0"/>
              </a:rPr>
              <a:t>Can we do this for any number?</a:t>
            </a:r>
          </a:p>
          <a:p>
            <a:pPr marL="341313" indent="-341313" defTabSz="457200">
              <a:spcBef>
                <a:spcPts val="600"/>
              </a:spcBef>
              <a:buSzPct val="75000"/>
              <a:buFont typeface="Calibri" charset="0"/>
              <a:buAutoNum type="arabicPeriod" startAt="10"/>
              <a:defRPr/>
            </a:pPr>
            <a:r>
              <a:rPr lang="en-US" sz="2400" b="1" dirty="0">
                <a:solidFill>
                  <a:srgbClr val="000000"/>
                </a:solidFill>
                <a:latin typeface="Rockwell" panose="02060603020205020403" pitchFamily="18" charset="0"/>
                <a:cs typeface="Gill Sans" charset="0"/>
              </a:rPr>
              <a:t>Does it always have to be smiley faces?</a:t>
            </a:r>
          </a:p>
          <a:p>
            <a:pPr marL="341313" indent="-341313" defTabSz="457200">
              <a:spcBef>
                <a:spcPts val="600"/>
              </a:spcBef>
              <a:buSzPct val="75000"/>
              <a:buFont typeface="Calibri" charset="0"/>
              <a:buAutoNum type="arabicPeriod" startAt="10"/>
              <a:defRPr/>
            </a:pPr>
            <a:r>
              <a:rPr lang="en-US" sz="2400" b="1" dirty="0">
                <a:solidFill>
                  <a:srgbClr val="000000"/>
                </a:solidFill>
                <a:latin typeface="Rockwell" panose="02060603020205020403" pitchFamily="18" charset="0"/>
                <a:cs typeface="Gill Sans" charset="0"/>
              </a:rPr>
              <a:t>Do we always have to use three things?</a:t>
            </a:r>
          </a:p>
        </p:txBody>
      </p:sp>
    </p:spTree>
    <p:extLst>
      <p:ext uri="{BB962C8B-B14F-4D97-AF65-F5344CB8AC3E}">
        <p14:creationId xmlns:p14="http://schemas.microsoft.com/office/powerpoint/2010/main" val="381250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0" dirty="0" smtClean="0"/>
              <a:t>Community Building</a:t>
            </a:r>
            <a:endParaRPr lang="en-US" sz="5400" b="0" dirty="0"/>
          </a:p>
        </p:txBody>
      </p:sp>
      <p:sp>
        <p:nvSpPr>
          <p:cNvPr id="3" name="TextBox 2"/>
          <p:cNvSpPr txBox="1"/>
          <p:nvPr/>
        </p:nvSpPr>
        <p:spPr>
          <a:xfrm>
            <a:off x="1657350" y="1866900"/>
            <a:ext cx="9448800" cy="3831818"/>
          </a:xfrm>
          <a:prstGeom prst="rect">
            <a:avLst/>
          </a:prstGeom>
          <a:noFill/>
        </p:spPr>
        <p:txBody>
          <a:bodyPr wrap="square" rtlCol="0">
            <a:spAutoFit/>
          </a:bodyPr>
          <a:lstStyle/>
          <a:p>
            <a:pPr>
              <a:lnSpc>
                <a:spcPts val="4500"/>
              </a:lnSpc>
            </a:pPr>
            <a:r>
              <a:rPr lang="en-US" sz="3200" dirty="0">
                <a:latin typeface="Rockwell" panose="02060603020205020403" pitchFamily="18" charset="0"/>
              </a:rPr>
              <a:t>We shall not cease from exploration</a:t>
            </a:r>
          </a:p>
          <a:p>
            <a:pPr>
              <a:lnSpc>
                <a:spcPts val="4500"/>
              </a:lnSpc>
            </a:pPr>
            <a:r>
              <a:rPr lang="en-US" sz="3200" dirty="0">
                <a:latin typeface="Rockwell" panose="02060603020205020403" pitchFamily="18" charset="0"/>
              </a:rPr>
              <a:t>And the end of all our exploring</a:t>
            </a:r>
          </a:p>
          <a:p>
            <a:pPr>
              <a:lnSpc>
                <a:spcPts val="4500"/>
              </a:lnSpc>
            </a:pPr>
            <a:r>
              <a:rPr lang="en-US" sz="3200" dirty="0">
                <a:latin typeface="Rockwell" panose="02060603020205020403" pitchFamily="18" charset="0"/>
              </a:rPr>
              <a:t>Will be to arrive where we started</a:t>
            </a:r>
          </a:p>
          <a:p>
            <a:pPr>
              <a:lnSpc>
                <a:spcPts val="4500"/>
              </a:lnSpc>
            </a:pPr>
            <a:r>
              <a:rPr lang="en-US" sz="3200" dirty="0">
                <a:latin typeface="Rockwell" panose="02060603020205020403" pitchFamily="18" charset="0"/>
              </a:rPr>
              <a:t>And know the place</a:t>
            </a:r>
          </a:p>
          <a:p>
            <a:pPr>
              <a:lnSpc>
                <a:spcPts val="4500"/>
              </a:lnSpc>
            </a:pPr>
            <a:r>
              <a:rPr lang="en-US" sz="3200" dirty="0">
                <a:latin typeface="Rockwell" panose="02060603020205020403" pitchFamily="18" charset="0"/>
              </a:rPr>
              <a:t>For the first time.</a:t>
            </a:r>
          </a:p>
          <a:p>
            <a:pPr algn="ctr">
              <a:lnSpc>
                <a:spcPts val="4500"/>
              </a:lnSpc>
            </a:pPr>
            <a:r>
              <a:rPr lang="en-US" sz="3200" dirty="0">
                <a:latin typeface="Rockwell" panose="02060603020205020403" pitchFamily="18" charset="0"/>
              </a:rPr>
              <a:t>		</a:t>
            </a:r>
            <a:r>
              <a:rPr lang="en-US" sz="3200" dirty="0" smtClean="0">
                <a:latin typeface="Rockwell" panose="02060603020205020403" pitchFamily="18" charset="0"/>
              </a:rPr>
              <a:t>	-</a:t>
            </a:r>
            <a:r>
              <a:rPr lang="en-US" sz="3200" dirty="0">
                <a:latin typeface="Rockwell" panose="02060603020205020403" pitchFamily="18" charset="0"/>
              </a:rPr>
              <a:t>T.S. Eliot</a:t>
            </a:r>
          </a:p>
          <a:p>
            <a:endParaRPr lang="en-US" dirty="0"/>
          </a:p>
        </p:txBody>
      </p:sp>
    </p:spTree>
    <p:extLst>
      <p:ext uri="{BB962C8B-B14F-4D97-AF65-F5344CB8AC3E}">
        <p14:creationId xmlns:p14="http://schemas.microsoft.com/office/powerpoint/2010/main" val="7530145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with Student Questions</a:t>
            </a:r>
            <a:endParaRPr lang="en-US" dirty="0"/>
          </a:p>
        </p:txBody>
      </p:sp>
      <p:sp>
        <p:nvSpPr>
          <p:cNvPr id="3" name="Content Placeholder 2"/>
          <p:cNvSpPr>
            <a:spLocks noGrp="1"/>
          </p:cNvSpPr>
          <p:nvPr>
            <p:ph idx="1"/>
          </p:nvPr>
        </p:nvSpPr>
        <p:spPr/>
        <p:txBody>
          <a:bodyPr/>
          <a:lstStyle/>
          <a:p>
            <a:r>
              <a:rPr lang="en-US" dirty="0" smtClean="0"/>
              <a:t>Questions were hung around the room.</a:t>
            </a:r>
          </a:p>
          <a:p>
            <a:r>
              <a:rPr lang="en-US" dirty="0" smtClean="0"/>
              <a:t>Students checked off questions as they were answered during the rest of the unit.</a:t>
            </a:r>
          </a:p>
          <a:p>
            <a:r>
              <a:rPr lang="en-US" dirty="0" smtClean="0"/>
              <a:t>At the end of the unit, students analyzed their original list of questions and discussed what they learned and what they still wanted to know.</a:t>
            </a:r>
            <a:endParaRPr lang="en-US" dirty="0"/>
          </a:p>
        </p:txBody>
      </p:sp>
    </p:spTree>
    <p:extLst>
      <p:ext uri="{BB962C8B-B14F-4D97-AF65-F5344CB8AC3E}">
        <p14:creationId xmlns:p14="http://schemas.microsoft.com/office/powerpoint/2010/main" val="19123655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28"/>
          <p:cNvSpPr txBox="1">
            <a:spLocks noGrp="1"/>
          </p:cNvSpPr>
          <p:nvPr>
            <p:ph type="title"/>
          </p:nvPr>
        </p:nvSpPr>
        <p:spPr>
          <a:xfrm>
            <a:off x="838200" y="346752"/>
            <a:ext cx="10515600" cy="1325563"/>
          </a:xfrm>
          <a:prstGeom prst="rect">
            <a:avLst/>
          </a:prstGeom>
        </p:spPr>
        <p:txBody>
          <a:bodyPr spcFirstLastPara="1" vert="horz" wrap="square" lIns="91425" tIns="45700" rIns="91425" bIns="45700" rtlCol="0" anchor="t" anchorCtr="0">
            <a:noAutofit/>
          </a:bodyPr>
          <a:lstStyle/>
          <a:p>
            <a:pPr algn="ctr"/>
            <a:r>
              <a:rPr lang="en-US" dirty="0"/>
              <a:t>Classroom Example:</a:t>
            </a:r>
            <a:endParaRPr dirty="0"/>
          </a:p>
          <a:p>
            <a:pPr algn="ctr">
              <a:buSzPts val="4000"/>
            </a:pPr>
            <a:r>
              <a:rPr lang="en-US" dirty="0" smtClean="0"/>
              <a:t>Middle School</a:t>
            </a:r>
            <a:endParaRPr dirty="0"/>
          </a:p>
          <a:p>
            <a:endParaRPr dirty="0"/>
          </a:p>
        </p:txBody>
      </p:sp>
      <p:sp>
        <p:nvSpPr>
          <p:cNvPr id="1134" name="Google Shape;1134;p128"/>
          <p:cNvSpPr txBox="1">
            <a:spLocks noGrp="1"/>
          </p:cNvSpPr>
          <p:nvPr>
            <p:ph idx="1"/>
          </p:nvPr>
        </p:nvSpPr>
        <p:spPr>
          <a:xfrm>
            <a:off x="838200" y="2475865"/>
            <a:ext cx="10744200" cy="3734435"/>
          </a:xfrm>
          <a:prstGeom prst="rect">
            <a:avLst/>
          </a:prstGeom>
        </p:spPr>
        <p:txBody>
          <a:bodyPr spcFirstLastPara="1" vert="horz" wrap="square" lIns="91425" tIns="45700" rIns="91425" bIns="45700" rtlCol="0" anchor="t" anchorCtr="0">
            <a:noAutofit/>
          </a:bodyPr>
          <a:lstStyle/>
          <a:p>
            <a:pPr marL="0" indent="0">
              <a:lnSpc>
                <a:spcPct val="150000"/>
              </a:lnSpc>
              <a:spcBef>
                <a:spcPts val="0"/>
              </a:spcBef>
              <a:spcAft>
                <a:spcPts val="600"/>
              </a:spcAft>
              <a:buSzPts val="2400"/>
              <a:buNone/>
            </a:pPr>
            <a:r>
              <a:rPr lang="en-US" sz="3200" u="sng" dirty="0">
                <a:solidFill>
                  <a:schemeClr val="dk1"/>
                </a:solidFill>
              </a:rPr>
              <a:t>Teacher</a:t>
            </a:r>
            <a:r>
              <a:rPr lang="en-US" sz="3200" dirty="0">
                <a:solidFill>
                  <a:schemeClr val="dk1"/>
                </a:solidFill>
              </a:rPr>
              <a:t>: </a:t>
            </a:r>
            <a:r>
              <a:rPr lang="en-US" sz="3200" dirty="0" smtClean="0">
                <a:solidFill>
                  <a:schemeClr val="dk1"/>
                </a:solidFill>
              </a:rPr>
              <a:t> Teresa </a:t>
            </a:r>
            <a:r>
              <a:rPr lang="en-US" sz="3200" dirty="0">
                <a:solidFill>
                  <a:schemeClr val="dk1"/>
                </a:solidFill>
              </a:rPr>
              <a:t>Diaz, </a:t>
            </a:r>
            <a:r>
              <a:rPr lang="en-US" sz="3200" dirty="0" smtClean="0">
                <a:solidFill>
                  <a:schemeClr val="dk1"/>
                </a:solidFill>
              </a:rPr>
              <a:t>Teacher-Librarian, San </a:t>
            </a:r>
            <a:r>
              <a:rPr lang="en-US" sz="3200" dirty="0">
                <a:solidFill>
                  <a:schemeClr val="dk1"/>
                </a:solidFill>
              </a:rPr>
              <a:t>Antonio, TX</a:t>
            </a:r>
            <a:endParaRPr sz="3200" u="sng" dirty="0">
              <a:solidFill>
                <a:schemeClr val="dk1"/>
              </a:solidFill>
            </a:endParaRPr>
          </a:p>
          <a:p>
            <a:pPr marL="0" indent="0">
              <a:lnSpc>
                <a:spcPct val="150000"/>
              </a:lnSpc>
              <a:spcBef>
                <a:spcPts val="0"/>
              </a:spcBef>
              <a:spcAft>
                <a:spcPts val="600"/>
              </a:spcAft>
              <a:buSzPts val="2400"/>
              <a:buNone/>
            </a:pPr>
            <a:r>
              <a:rPr lang="en-US" sz="3200" u="sng" dirty="0" smtClean="0">
                <a:solidFill>
                  <a:schemeClr val="dk1"/>
                </a:solidFill>
              </a:rPr>
              <a:t>Topic</a:t>
            </a:r>
            <a:r>
              <a:rPr lang="en-US" sz="3200" dirty="0">
                <a:solidFill>
                  <a:schemeClr val="dk1"/>
                </a:solidFill>
              </a:rPr>
              <a:t>: </a:t>
            </a:r>
            <a:r>
              <a:rPr lang="en-US" sz="3200" dirty="0" smtClean="0">
                <a:solidFill>
                  <a:schemeClr val="dk1"/>
                </a:solidFill>
              </a:rPr>
              <a:t> Edible </a:t>
            </a:r>
            <a:r>
              <a:rPr lang="en-US" sz="3200" dirty="0">
                <a:solidFill>
                  <a:schemeClr val="dk1"/>
                </a:solidFill>
              </a:rPr>
              <a:t>Insects </a:t>
            </a:r>
            <a:r>
              <a:rPr lang="en-US" sz="3200" dirty="0" smtClean="0">
                <a:solidFill>
                  <a:schemeClr val="dk1"/>
                </a:solidFill>
              </a:rPr>
              <a:t>Research Project </a:t>
            </a:r>
            <a:endParaRPr lang="en-US" sz="3200" dirty="0">
              <a:solidFill>
                <a:schemeClr val="dk1"/>
              </a:solidFill>
            </a:endParaRPr>
          </a:p>
          <a:p>
            <a:pPr marL="0" indent="0">
              <a:lnSpc>
                <a:spcPct val="100000"/>
              </a:lnSpc>
              <a:spcBef>
                <a:spcPts val="0"/>
              </a:spcBef>
              <a:spcAft>
                <a:spcPts val="600"/>
              </a:spcAft>
              <a:buSzPts val="2400"/>
              <a:buNone/>
            </a:pPr>
            <a:r>
              <a:rPr lang="en-US" sz="3200" u="sng" dirty="0" smtClean="0">
                <a:solidFill>
                  <a:schemeClr val="dk1"/>
                </a:solidFill>
              </a:rPr>
              <a:t>Purpose</a:t>
            </a:r>
            <a:r>
              <a:rPr lang="en-US" sz="3200" dirty="0">
                <a:solidFill>
                  <a:schemeClr val="dk1"/>
                </a:solidFill>
              </a:rPr>
              <a:t>: </a:t>
            </a:r>
            <a:r>
              <a:rPr lang="en-US" sz="3200" dirty="0" smtClean="0">
                <a:solidFill>
                  <a:schemeClr val="dk1"/>
                </a:solidFill>
              </a:rPr>
              <a:t> To </a:t>
            </a:r>
            <a:r>
              <a:rPr lang="en-US" sz="3200" dirty="0">
                <a:solidFill>
                  <a:schemeClr val="dk1"/>
                </a:solidFill>
              </a:rPr>
              <a:t>generate research questions </a:t>
            </a:r>
            <a:r>
              <a:rPr lang="en-US" sz="3200" dirty="0" smtClean="0">
                <a:solidFill>
                  <a:schemeClr val="dk1"/>
                </a:solidFill>
              </a:rPr>
              <a:t>about entomophagy (the practice of eating insects) </a:t>
            </a:r>
            <a:r>
              <a:rPr lang="en-US" sz="3200" dirty="0">
                <a:solidFill>
                  <a:schemeClr val="dk1"/>
                </a:solidFill>
              </a:rPr>
              <a:t>as a solution to world </a:t>
            </a:r>
            <a:r>
              <a:rPr lang="en-US" sz="3200" dirty="0" smtClean="0">
                <a:solidFill>
                  <a:schemeClr val="dk1"/>
                </a:solidFill>
              </a:rPr>
              <a:t>hunger</a:t>
            </a:r>
            <a:endParaRPr sz="3200" dirty="0">
              <a:solidFill>
                <a:schemeClr val="dk1"/>
              </a:solidFill>
            </a:endParaRPr>
          </a:p>
        </p:txBody>
      </p:sp>
    </p:spTree>
    <p:extLst>
      <p:ext uri="{BB962C8B-B14F-4D97-AF65-F5344CB8AC3E}">
        <p14:creationId xmlns:p14="http://schemas.microsoft.com/office/powerpoint/2010/main" val="10889534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29"/>
          <p:cNvSpPr txBox="1">
            <a:spLocks noGrp="1"/>
          </p:cNvSpPr>
          <p:nvPr>
            <p:ph type="title"/>
          </p:nvPr>
        </p:nvSpPr>
        <p:spPr>
          <a:xfrm>
            <a:off x="695960" y="483043"/>
            <a:ext cx="4272280" cy="709888"/>
          </a:xfrm>
          <a:prstGeom prst="rect">
            <a:avLst/>
          </a:prstGeom>
          <a:noFill/>
          <a:ln>
            <a:noFill/>
          </a:ln>
        </p:spPr>
        <p:txBody>
          <a:bodyPr spcFirstLastPara="1" vert="horz" wrap="square" lIns="91425" tIns="45700" rIns="91425" bIns="45700" rtlCol="0" anchor="t" anchorCtr="0">
            <a:noAutofit/>
          </a:bodyPr>
          <a:lstStyle/>
          <a:p>
            <a:pPr>
              <a:buSzPts val="4000"/>
            </a:pPr>
            <a:r>
              <a:rPr lang="en-US" dirty="0"/>
              <a:t>Question </a:t>
            </a:r>
            <a:r>
              <a:rPr lang="en-US" dirty="0" smtClean="0"/>
              <a:t>Focus</a:t>
            </a:r>
            <a:endParaRPr dirty="0"/>
          </a:p>
        </p:txBody>
      </p:sp>
      <p:sp>
        <p:nvSpPr>
          <p:cNvPr id="1140" name="Google Shape;1140;p129"/>
          <p:cNvSpPr txBox="1"/>
          <p:nvPr/>
        </p:nvSpPr>
        <p:spPr>
          <a:xfrm>
            <a:off x="695960" y="2170305"/>
            <a:ext cx="9874200" cy="3000000"/>
          </a:xfrm>
          <a:prstGeom prst="rect">
            <a:avLst/>
          </a:prstGeom>
          <a:noFill/>
          <a:ln>
            <a:noFill/>
          </a:ln>
        </p:spPr>
        <p:txBody>
          <a:bodyPr spcFirstLastPara="1" wrap="square" lIns="91425" tIns="91425" rIns="91425" bIns="91425" anchor="ctr" anchorCtr="0">
            <a:noAutofit/>
          </a:bodyPr>
          <a:lstStyle/>
          <a:p>
            <a:r>
              <a:rPr lang="en-US" sz="3600" i="1" dirty="0">
                <a:latin typeface="Rockwell"/>
                <a:ea typeface="Rockwell"/>
                <a:cs typeface="Rockwell"/>
                <a:sym typeface="Rockwell"/>
              </a:rPr>
              <a:t>6th Grade: </a:t>
            </a:r>
            <a:endParaRPr sz="3600" i="1" dirty="0">
              <a:latin typeface="Rockwell"/>
              <a:ea typeface="Rockwell"/>
              <a:cs typeface="Rockwell"/>
              <a:sym typeface="Rockwell"/>
            </a:endParaRPr>
          </a:p>
          <a:p>
            <a:r>
              <a:rPr lang="en-US" sz="3200" dirty="0">
                <a:solidFill>
                  <a:schemeClr val="dk1"/>
                </a:solidFill>
                <a:latin typeface="Rockwell"/>
                <a:ea typeface="Rockwell"/>
                <a:cs typeface="Rockwell"/>
                <a:sym typeface="Rockwell"/>
              </a:rPr>
              <a:t>The </a:t>
            </a:r>
            <a:r>
              <a:rPr lang="en-US" sz="3200" b="1" dirty="0">
                <a:solidFill>
                  <a:schemeClr val="dk1"/>
                </a:solidFill>
                <a:latin typeface="Rockwell"/>
                <a:ea typeface="Rockwell"/>
                <a:cs typeface="Rockwell"/>
                <a:sym typeface="Rockwell"/>
              </a:rPr>
              <a:t>nutritional/health impacts </a:t>
            </a:r>
            <a:r>
              <a:rPr lang="en-US" sz="3200" dirty="0">
                <a:solidFill>
                  <a:schemeClr val="dk1"/>
                </a:solidFill>
                <a:latin typeface="Rockwell"/>
                <a:ea typeface="Rockwell"/>
                <a:cs typeface="Rockwell"/>
                <a:sym typeface="Rockwell"/>
              </a:rPr>
              <a:t>of edible insects as a part of a </a:t>
            </a:r>
            <a:r>
              <a:rPr lang="en-US" sz="3200" b="1" dirty="0">
                <a:solidFill>
                  <a:schemeClr val="dk1"/>
                </a:solidFill>
                <a:latin typeface="Rockwell"/>
                <a:ea typeface="Rockwell"/>
                <a:cs typeface="Rockwell"/>
                <a:sym typeface="Rockwell"/>
              </a:rPr>
              <a:t>regular, balanced diet</a:t>
            </a:r>
            <a:r>
              <a:rPr lang="en-US" sz="3200" dirty="0">
                <a:solidFill>
                  <a:schemeClr val="dk1"/>
                </a:solidFill>
              </a:rPr>
              <a:t/>
            </a:r>
            <a:br>
              <a:rPr lang="en-US" sz="3200" dirty="0">
                <a:solidFill>
                  <a:schemeClr val="dk1"/>
                </a:solidFill>
              </a:rPr>
            </a:br>
            <a:endParaRPr sz="3200" dirty="0"/>
          </a:p>
        </p:txBody>
      </p:sp>
    </p:spTree>
    <p:extLst>
      <p:ext uri="{BB962C8B-B14F-4D97-AF65-F5344CB8AC3E}">
        <p14:creationId xmlns:p14="http://schemas.microsoft.com/office/powerpoint/2010/main" val="23194643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30"/>
          <p:cNvSpPr txBox="1">
            <a:spLocks noGrp="1"/>
          </p:cNvSpPr>
          <p:nvPr>
            <p:ph type="title"/>
          </p:nvPr>
        </p:nvSpPr>
        <p:spPr>
          <a:xfrm>
            <a:off x="685800" y="524753"/>
            <a:ext cx="4932680" cy="694468"/>
          </a:xfrm>
          <a:prstGeom prst="rect">
            <a:avLst/>
          </a:prstGeom>
          <a:noFill/>
          <a:ln>
            <a:noFill/>
          </a:ln>
        </p:spPr>
        <p:txBody>
          <a:bodyPr spcFirstLastPara="1" vert="horz" wrap="square" lIns="91425" tIns="45700" rIns="91425" bIns="45700" rtlCol="0" anchor="t" anchorCtr="0">
            <a:noAutofit/>
          </a:bodyPr>
          <a:lstStyle/>
          <a:p>
            <a:pPr>
              <a:buSzPts val="4000"/>
            </a:pPr>
            <a:r>
              <a:rPr lang="en-US" dirty="0"/>
              <a:t>Question </a:t>
            </a:r>
            <a:r>
              <a:rPr lang="en-US" dirty="0" smtClean="0"/>
              <a:t>Focus</a:t>
            </a:r>
            <a:endParaRPr dirty="0"/>
          </a:p>
        </p:txBody>
      </p:sp>
      <p:sp>
        <p:nvSpPr>
          <p:cNvPr id="1146" name="Google Shape;1146;p130"/>
          <p:cNvSpPr txBox="1"/>
          <p:nvPr/>
        </p:nvSpPr>
        <p:spPr>
          <a:xfrm>
            <a:off x="804994" y="2223325"/>
            <a:ext cx="10564046" cy="3000000"/>
          </a:xfrm>
          <a:prstGeom prst="rect">
            <a:avLst/>
          </a:prstGeom>
          <a:noFill/>
          <a:ln>
            <a:noFill/>
          </a:ln>
        </p:spPr>
        <p:txBody>
          <a:bodyPr spcFirstLastPara="1" wrap="square" lIns="91425" tIns="91425" rIns="91425" bIns="91425" anchor="ctr" anchorCtr="0">
            <a:noAutofit/>
          </a:bodyPr>
          <a:lstStyle/>
          <a:p>
            <a:r>
              <a:rPr lang="en-US" sz="3600" i="1" dirty="0">
                <a:latin typeface="Rockwell"/>
                <a:ea typeface="Rockwell"/>
                <a:cs typeface="Rockwell"/>
                <a:sym typeface="Rockwell"/>
              </a:rPr>
              <a:t>7th Grade: </a:t>
            </a:r>
            <a:endParaRPr sz="3600" i="1" dirty="0">
              <a:latin typeface="Rockwell"/>
              <a:ea typeface="Rockwell"/>
              <a:cs typeface="Rockwell"/>
              <a:sym typeface="Rockwell"/>
            </a:endParaRPr>
          </a:p>
          <a:p>
            <a:r>
              <a:rPr lang="en-US" sz="3200" dirty="0">
                <a:solidFill>
                  <a:schemeClr val="dk1"/>
                </a:solidFill>
                <a:latin typeface="Rockwell"/>
                <a:ea typeface="Rockwell"/>
                <a:cs typeface="Rockwell"/>
                <a:sym typeface="Rockwell"/>
              </a:rPr>
              <a:t>Changing our </a:t>
            </a:r>
            <a:r>
              <a:rPr lang="en-US" sz="3200" b="1" dirty="0">
                <a:solidFill>
                  <a:schemeClr val="dk1"/>
                </a:solidFill>
                <a:latin typeface="Rockwell"/>
                <a:ea typeface="Rockwell"/>
                <a:cs typeface="Rockwell"/>
                <a:sym typeface="Rockwell"/>
              </a:rPr>
              <a:t>social/cultural</a:t>
            </a:r>
            <a:r>
              <a:rPr lang="en-US" sz="3200" dirty="0">
                <a:solidFill>
                  <a:schemeClr val="dk1"/>
                </a:solidFill>
                <a:latin typeface="Rockwell"/>
                <a:ea typeface="Rockwell"/>
                <a:cs typeface="Rockwell"/>
                <a:sym typeface="Rockwell"/>
              </a:rPr>
              <a:t> </a:t>
            </a:r>
            <a:r>
              <a:rPr lang="en-US" sz="3200" b="1" dirty="0">
                <a:solidFill>
                  <a:schemeClr val="dk1"/>
                </a:solidFill>
                <a:latin typeface="Rockwell"/>
                <a:ea typeface="Rockwell"/>
                <a:cs typeface="Rockwell"/>
                <a:sym typeface="Rockwell"/>
              </a:rPr>
              <a:t>perceptions</a:t>
            </a:r>
            <a:r>
              <a:rPr lang="en-US" sz="3200" dirty="0">
                <a:solidFill>
                  <a:schemeClr val="dk1"/>
                </a:solidFill>
                <a:latin typeface="Rockwell"/>
                <a:ea typeface="Rockwell"/>
                <a:cs typeface="Rockwell"/>
                <a:sym typeface="Rockwell"/>
              </a:rPr>
              <a:t> of </a:t>
            </a:r>
            <a:r>
              <a:rPr lang="en-US" sz="3200" dirty="0" smtClean="0">
                <a:solidFill>
                  <a:schemeClr val="dk1"/>
                </a:solidFill>
                <a:latin typeface="Rockwell"/>
                <a:ea typeface="Rockwell"/>
                <a:cs typeface="Rockwell"/>
                <a:sym typeface="Rockwell"/>
              </a:rPr>
              <a:t>insects as </a:t>
            </a:r>
            <a:r>
              <a:rPr lang="en-US" sz="3200" dirty="0">
                <a:solidFill>
                  <a:schemeClr val="dk1"/>
                </a:solidFill>
                <a:latin typeface="Rockwell"/>
                <a:ea typeface="Rockwell"/>
                <a:cs typeface="Rockwell"/>
                <a:sym typeface="Rockwell"/>
              </a:rPr>
              <a:t>disgusting creatures </a:t>
            </a:r>
            <a:r>
              <a:rPr lang="en-US" sz="3200" dirty="0" smtClean="0">
                <a:solidFill>
                  <a:schemeClr val="dk1"/>
                </a:solidFill>
                <a:latin typeface="Rockwell"/>
                <a:ea typeface="Rockwell"/>
                <a:cs typeface="Rockwell"/>
                <a:sym typeface="Rockwell"/>
              </a:rPr>
              <a:t>into an </a:t>
            </a:r>
            <a:r>
              <a:rPr lang="en-US" sz="3200" dirty="0">
                <a:solidFill>
                  <a:schemeClr val="dk1"/>
                </a:solidFill>
                <a:latin typeface="Rockwell"/>
                <a:ea typeface="Rockwell"/>
                <a:cs typeface="Rockwell"/>
                <a:sym typeface="Rockwell"/>
              </a:rPr>
              <a:t>edible, real food source</a:t>
            </a:r>
            <a:r>
              <a:rPr lang="en-US" sz="3200" dirty="0">
                <a:solidFill>
                  <a:schemeClr val="dk1"/>
                </a:solidFill>
              </a:rPr>
              <a:t/>
            </a:r>
            <a:br>
              <a:rPr lang="en-US" sz="3200" dirty="0">
                <a:solidFill>
                  <a:schemeClr val="dk1"/>
                </a:solidFill>
              </a:rPr>
            </a:br>
            <a:endParaRPr sz="3200" dirty="0"/>
          </a:p>
        </p:txBody>
      </p:sp>
    </p:spTree>
    <p:extLst>
      <p:ext uri="{BB962C8B-B14F-4D97-AF65-F5344CB8AC3E}">
        <p14:creationId xmlns:p14="http://schemas.microsoft.com/office/powerpoint/2010/main" val="37810618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131"/>
          <p:cNvSpPr txBox="1">
            <a:spLocks noGrp="1"/>
          </p:cNvSpPr>
          <p:nvPr>
            <p:ph type="title"/>
          </p:nvPr>
        </p:nvSpPr>
        <p:spPr>
          <a:xfrm>
            <a:off x="695960" y="488079"/>
            <a:ext cx="4729480" cy="730208"/>
          </a:xfrm>
          <a:prstGeom prst="rect">
            <a:avLst/>
          </a:prstGeom>
          <a:noFill/>
          <a:ln>
            <a:noFill/>
          </a:ln>
        </p:spPr>
        <p:txBody>
          <a:bodyPr spcFirstLastPara="1" vert="horz" wrap="square" lIns="91425" tIns="45700" rIns="91425" bIns="45700" rtlCol="0" anchor="t" anchorCtr="0">
            <a:noAutofit/>
          </a:bodyPr>
          <a:lstStyle/>
          <a:p>
            <a:pPr>
              <a:buSzPts val="4000"/>
            </a:pPr>
            <a:r>
              <a:rPr lang="en-US" dirty="0"/>
              <a:t>Question </a:t>
            </a:r>
            <a:r>
              <a:rPr lang="en-US" dirty="0" smtClean="0"/>
              <a:t>Focus</a:t>
            </a:r>
            <a:endParaRPr dirty="0"/>
          </a:p>
        </p:txBody>
      </p:sp>
      <p:sp>
        <p:nvSpPr>
          <p:cNvPr id="1152" name="Google Shape;1152;p131"/>
          <p:cNvSpPr txBox="1"/>
          <p:nvPr/>
        </p:nvSpPr>
        <p:spPr>
          <a:xfrm>
            <a:off x="513080" y="2150655"/>
            <a:ext cx="11892280" cy="3256500"/>
          </a:xfrm>
          <a:prstGeom prst="rect">
            <a:avLst/>
          </a:prstGeom>
          <a:noFill/>
          <a:ln>
            <a:noFill/>
          </a:ln>
        </p:spPr>
        <p:txBody>
          <a:bodyPr spcFirstLastPara="1" wrap="square" lIns="91425" tIns="91425" rIns="91425" bIns="91425" anchor="ctr" anchorCtr="0">
            <a:noAutofit/>
          </a:bodyPr>
          <a:lstStyle/>
          <a:p>
            <a:r>
              <a:rPr lang="en-US" sz="3000" i="1" dirty="0">
                <a:highlight>
                  <a:schemeClr val="lt1"/>
                </a:highlight>
                <a:latin typeface="Rockwell"/>
                <a:ea typeface="Rockwell"/>
                <a:cs typeface="Rockwell"/>
                <a:sym typeface="Rockwell"/>
              </a:rPr>
              <a:t>8th Grade:</a:t>
            </a:r>
            <a:endParaRPr sz="3000" i="1" dirty="0">
              <a:highlight>
                <a:schemeClr val="lt1"/>
              </a:highlight>
              <a:latin typeface="Rockwell"/>
              <a:ea typeface="Rockwell"/>
              <a:cs typeface="Rockwell"/>
              <a:sym typeface="Rockwell"/>
            </a:endParaRPr>
          </a:p>
          <a:p>
            <a:r>
              <a:rPr lang="en-US" sz="3200" dirty="0">
                <a:solidFill>
                  <a:schemeClr val="dk1"/>
                </a:solidFill>
                <a:highlight>
                  <a:schemeClr val="lt1"/>
                </a:highlight>
                <a:latin typeface="Rockwell"/>
                <a:ea typeface="Rockwell"/>
                <a:cs typeface="Rockwell"/>
                <a:sym typeface="Rockwell"/>
              </a:rPr>
              <a:t>“By 2050, there will be more than 9 billion people on the planet. The United Nations estimates that to feed everyone, sustainable food production will have to increase by</a:t>
            </a:r>
            <a:r>
              <a:rPr lang="en-US" sz="3200" dirty="0">
                <a:solidFill>
                  <a:srgbClr val="333333"/>
                </a:solidFill>
                <a:highlight>
                  <a:schemeClr val="lt1"/>
                </a:highlight>
                <a:latin typeface="Rockwell"/>
                <a:ea typeface="Rockwell"/>
                <a:cs typeface="Rockwell"/>
                <a:sym typeface="Rockwell"/>
              </a:rPr>
              <a:t> </a:t>
            </a:r>
            <a:r>
              <a:rPr lang="en-US" sz="3200" dirty="0">
                <a:solidFill>
                  <a:schemeClr val="dk1"/>
                </a:solidFill>
                <a:highlight>
                  <a:schemeClr val="lt1"/>
                </a:highlight>
                <a:latin typeface="Rockwell"/>
                <a:ea typeface="Rockwell"/>
                <a:cs typeface="Rockwell"/>
                <a:sym typeface="Rockwell"/>
              </a:rPr>
              <a:t>70 percent, and bugs will need to be a critical source of protein.</a:t>
            </a:r>
            <a:r>
              <a:rPr lang="en-US" sz="3200" dirty="0">
                <a:solidFill>
                  <a:srgbClr val="333333"/>
                </a:solidFill>
                <a:highlight>
                  <a:schemeClr val="lt1"/>
                </a:highlight>
                <a:latin typeface="Rockwell"/>
                <a:ea typeface="Rockwell"/>
                <a:cs typeface="Rockwell"/>
                <a:sym typeface="Rockwell"/>
              </a:rPr>
              <a:t>”</a:t>
            </a:r>
            <a:r>
              <a:rPr lang="en-US" sz="3200" dirty="0">
                <a:solidFill>
                  <a:schemeClr val="dk1"/>
                </a:solidFill>
              </a:rPr>
              <a:t/>
            </a:r>
            <a:br>
              <a:rPr lang="en-US" sz="3200" dirty="0">
                <a:solidFill>
                  <a:schemeClr val="dk1"/>
                </a:solidFill>
              </a:rPr>
            </a:br>
            <a:endParaRPr sz="3200" dirty="0"/>
          </a:p>
        </p:txBody>
      </p:sp>
      <p:sp>
        <p:nvSpPr>
          <p:cNvPr id="1153" name="Google Shape;1153;p131"/>
          <p:cNvSpPr txBox="1"/>
          <p:nvPr/>
        </p:nvSpPr>
        <p:spPr>
          <a:xfrm>
            <a:off x="5604898" y="5835796"/>
            <a:ext cx="6587102" cy="872100"/>
          </a:xfrm>
          <a:prstGeom prst="rect">
            <a:avLst/>
          </a:prstGeom>
          <a:noFill/>
          <a:ln>
            <a:noFill/>
          </a:ln>
        </p:spPr>
        <p:txBody>
          <a:bodyPr spcFirstLastPara="1" wrap="square" lIns="91425" tIns="91425" rIns="91425" bIns="91425" anchor="t" anchorCtr="0">
            <a:noAutofit/>
          </a:bodyPr>
          <a:lstStyle/>
          <a:p>
            <a:r>
              <a:rPr lang="en-US" sz="1200" b="1" dirty="0">
                <a:latin typeface="Rockwell" panose="02060603020205020403" pitchFamily="18" charset="0"/>
              </a:rPr>
              <a:t>Source:</a:t>
            </a:r>
            <a:endParaRPr sz="1200" b="1" dirty="0">
              <a:latin typeface="Rockwell" panose="02060603020205020403" pitchFamily="18" charset="0"/>
            </a:endParaRPr>
          </a:p>
          <a:p>
            <a:r>
              <a:rPr lang="en-US" sz="1200" dirty="0" err="1">
                <a:solidFill>
                  <a:srgbClr val="333333"/>
                </a:solidFill>
                <a:highlight>
                  <a:srgbClr val="FFFFFF"/>
                </a:highlight>
                <a:latin typeface="Rockwell" panose="02060603020205020403" pitchFamily="18" charset="0"/>
                <a:ea typeface="Roboto"/>
                <a:cs typeface="Roboto"/>
                <a:sym typeface="Roboto"/>
              </a:rPr>
              <a:t>Banigan</a:t>
            </a:r>
            <a:r>
              <a:rPr lang="en-US" sz="1200" dirty="0">
                <a:solidFill>
                  <a:srgbClr val="333333"/>
                </a:solidFill>
                <a:highlight>
                  <a:srgbClr val="FFFFFF"/>
                </a:highlight>
                <a:latin typeface="Rockwell" panose="02060603020205020403" pitchFamily="18" charset="0"/>
                <a:ea typeface="Roboto"/>
                <a:cs typeface="Roboto"/>
                <a:sym typeface="Roboto"/>
              </a:rPr>
              <a:t>, Melissa. “At Bug-Eating Festival, Kids Crunch Down On The Food Of The Future.” </a:t>
            </a:r>
            <a:r>
              <a:rPr lang="en-US" sz="1200" i="1" dirty="0">
                <a:solidFill>
                  <a:srgbClr val="333333"/>
                </a:solidFill>
                <a:highlight>
                  <a:srgbClr val="FFFFFF"/>
                </a:highlight>
                <a:latin typeface="Rockwell" panose="02060603020205020403" pitchFamily="18" charset="0"/>
                <a:ea typeface="Roboto"/>
                <a:cs typeface="Roboto"/>
                <a:sym typeface="Roboto"/>
              </a:rPr>
              <a:t>NPR</a:t>
            </a:r>
            <a:r>
              <a:rPr lang="en-US" sz="1200" dirty="0">
                <a:solidFill>
                  <a:srgbClr val="333333"/>
                </a:solidFill>
                <a:highlight>
                  <a:srgbClr val="FFFFFF"/>
                </a:highlight>
                <a:latin typeface="Rockwell" panose="02060603020205020403" pitchFamily="18" charset="0"/>
                <a:ea typeface="Roboto"/>
                <a:cs typeface="Roboto"/>
                <a:sym typeface="Roboto"/>
              </a:rPr>
              <a:t>, NPR, 14 Sept. 2017, www.npr.org/sections/thesalt/2017/09/14/550188017/at-bug-eating-festival-kids-crunch-down-on-the-food-of-the-future</a:t>
            </a:r>
            <a:r>
              <a:rPr lang="en-US" sz="900" dirty="0">
                <a:solidFill>
                  <a:srgbClr val="333333"/>
                </a:solidFill>
                <a:highlight>
                  <a:srgbClr val="FFFFFF"/>
                </a:highlight>
                <a:latin typeface="Roboto"/>
                <a:ea typeface="Roboto"/>
                <a:cs typeface="Roboto"/>
                <a:sym typeface="Roboto"/>
              </a:rPr>
              <a:t>.</a:t>
            </a:r>
            <a:r>
              <a:rPr lang="en-US" dirty="0"/>
              <a:t> </a:t>
            </a:r>
            <a:endParaRPr dirty="0"/>
          </a:p>
        </p:txBody>
      </p:sp>
    </p:spTree>
    <p:extLst>
      <p:ext uri="{BB962C8B-B14F-4D97-AF65-F5344CB8AC3E}">
        <p14:creationId xmlns:p14="http://schemas.microsoft.com/office/powerpoint/2010/main" val="28335195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132"/>
          <p:cNvSpPr txBox="1"/>
          <p:nvPr/>
        </p:nvSpPr>
        <p:spPr>
          <a:xfrm>
            <a:off x="443168" y="1486203"/>
            <a:ext cx="11424981" cy="5028897"/>
          </a:xfrm>
          <a:prstGeom prst="rect">
            <a:avLst/>
          </a:prstGeom>
          <a:noFill/>
          <a:ln>
            <a:noFill/>
          </a:ln>
        </p:spPr>
        <p:txBody>
          <a:bodyPr spcFirstLastPara="1" wrap="square" lIns="91425" tIns="91425" rIns="91425" bIns="91425" numCol="2" spcCol="274320" anchor="t" anchorCtr="0">
            <a:noAutofit/>
          </a:bodyPr>
          <a:lstStyle/>
          <a:p>
            <a:pPr marL="342900" indent="-342900">
              <a:buFont typeface="+mj-lt"/>
              <a:buAutoNum type="arabicPeriod"/>
            </a:pPr>
            <a:r>
              <a:rPr lang="en-US" sz="2400" dirty="0" smtClean="0"/>
              <a:t>How </a:t>
            </a:r>
            <a:r>
              <a:rPr lang="en-US" sz="2400" dirty="0"/>
              <a:t>can we change our perception of </a:t>
            </a:r>
            <a:r>
              <a:rPr lang="en-US" sz="2400" dirty="0" smtClean="0"/>
              <a:t>bugs?</a:t>
            </a:r>
          </a:p>
          <a:p>
            <a:pPr marL="342900" indent="-342900">
              <a:buFont typeface="+mj-lt"/>
              <a:buAutoNum type="arabicPeriod"/>
            </a:pPr>
            <a:r>
              <a:rPr lang="en-US" sz="2400" dirty="0" smtClean="0"/>
              <a:t>Will </a:t>
            </a:r>
            <a:r>
              <a:rPr lang="en-US" sz="2400" dirty="0"/>
              <a:t>it be harder to convince kids or adults to eat bugs? </a:t>
            </a:r>
          </a:p>
          <a:p>
            <a:pPr marL="342900" indent="-342900">
              <a:buFont typeface="+mj-lt"/>
              <a:buAutoNum type="arabicPeriod"/>
            </a:pPr>
            <a:r>
              <a:rPr lang="en-US" sz="2400" dirty="0"/>
              <a:t>What happens if we refuse to eat bugs</a:t>
            </a:r>
            <a:r>
              <a:rPr lang="en-US" sz="2400" dirty="0" smtClean="0"/>
              <a:t>?</a:t>
            </a:r>
          </a:p>
          <a:p>
            <a:pPr marL="342900" indent="-342900">
              <a:buFont typeface="+mj-lt"/>
              <a:buAutoNum type="arabicPeriod"/>
            </a:pPr>
            <a:r>
              <a:rPr lang="en-US" sz="2400" dirty="0"/>
              <a:t>Will bugs become the new burger</a:t>
            </a:r>
            <a:r>
              <a:rPr lang="en-US" sz="2400" dirty="0" smtClean="0"/>
              <a:t>?</a:t>
            </a:r>
            <a:endParaRPr lang="en-US" sz="2400" dirty="0"/>
          </a:p>
          <a:p>
            <a:pPr marL="342900" indent="-342900">
              <a:buFont typeface="+mj-lt"/>
              <a:buAutoNum type="arabicPeriod"/>
            </a:pPr>
            <a:r>
              <a:rPr lang="en-US" sz="2400" dirty="0" smtClean="0"/>
              <a:t>How </a:t>
            </a:r>
            <a:r>
              <a:rPr lang="en-US" sz="2400" dirty="0"/>
              <a:t>many bugs will we need to get our daily food intake?</a:t>
            </a:r>
          </a:p>
          <a:p>
            <a:pPr marL="342900" indent="-342900">
              <a:buFont typeface="+mj-lt"/>
              <a:buAutoNum type="arabicPeriod"/>
            </a:pPr>
            <a:r>
              <a:rPr lang="en-US" sz="2400" dirty="0" smtClean="0"/>
              <a:t>Could </a:t>
            </a:r>
            <a:r>
              <a:rPr lang="en-US" sz="2400" dirty="0"/>
              <a:t>eating bugs damage other animals in the </a:t>
            </a:r>
            <a:r>
              <a:rPr lang="en-US" sz="2400" dirty="0" smtClean="0"/>
              <a:t>ecosystem?</a:t>
            </a:r>
          </a:p>
          <a:p>
            <a:pPr marL="342900" indent="-342900">
              <a:buFont typeface="+mj-lt"/>
              <a:buAutoNum type="arabicPeriod"/>
            </a:pPr>
            <a:r>
              <a:rPr lang="en-US" sz="2400" dirty="0" smtClean="0"/>
              <a:t>What </a:t>
            </a:r>
            <a:r>
              <a:rPr lang="en-US" sz="2400" dirty="0"/>
              <a:t>health problems can some insects cause?</a:t>
            </a:r>
          </a:p>
          <a:p>
            <a:pPr marL="342900" indent="-342900">
              <a:buFont typeface="+mj-lt"/>
              <a:buAutoNum type="arabicPeriod"/>
            </a:pPr>
            <a:r>
              <a:rPr lang="en-US" sz="2400" dirty="0" smtClean="0"/>
              <a:t>Will </a:t>
            </a:r>
            <a:r>
              <a:rPr lang="en-US" sz="2400" dirty="0"/>
              <a:t>bugs be able to keep us going or will we lack certain nutrients? </a:t>
            </a:r>
          </a:p>
          <a:p>
            <a:pPr marL="342900" indent="-342900">
              <a:buFont typeface="+mj-lt"/>
              <a:buAutoNum type="arabicPeriod"/>
            </a:pPr>
            <a:r>
              <a:rPr lang="en-US" sz="2400" dirty="0" smtClean="0"/>
              <a:t>If </a:t>
            </a:r>
            <a:r>
              <a:rPr lang="en-US" sz="2400" dirty="0"/>
              <a:t>a bug eats healthy, is it healthy to eat?</a:t>
            </a:r>
          </a:p>
          <a:p>
            <a:pPr marL="342900" indent="-342900">
              <a:buFont typeface="+mj-lt"/>
              <a:buAutoNum type="arabicPeriod"/>
            </a:pPr>
            <a:r>
              <a:rPr lang="en-US" sz="2400" dirty="0" smtClean="0"/>
              <a:t> How </a:t>
            </a:r>
            <a:r>
              <a:rPr lang="en-US" sz="2400" dirty="0"/>
              <a:t>will the earth sustain 9 billion people?</a:t>
            </a:r>
          </a:p>
          <a:p>
            <a:pPr marL="342900" indent="-342900">
              <a:buFont typeface="+mj-lt"/>
              <a:buAutoNum type="arabicPeriod"/>
            </a:pPr>
            <a:r>
              <a:rPr lang="en-US" sz="2400" dirty="0" smtClean="0"/>
              <a:t> How </a:t>
            </a:r>
            <a:r>
              <a:rPr lang="en-US" sz="2400" dirty="0"/>
              <a:t>did the U.N. arrive at this conclusion?</a:t>
            </a:r>
          </a:p>
          <a:p>
            <a:pPr marL="342900" indent="-342900">
              <a:buFont typeface="+mj-lt"/>
              <a:buAutoNum type="arabicPeriod"/>
            </a:pPr>
            <a:r>
              <a:rPr lang="en-US" sz="2400" dirty="0" smtClean="0"/>
              <a:t> Will </a:t>
            </a:r>
            <a:r>
              <a:rPr lang="en-US" sz="2400" dirty="0"/>
              <a:t>we be prepared for 2050?</a:t>
            </a:r>
          </a:p>
          <a:p>
            <a:pPr marL="342900" indent="-342900">
              <a:buFont typeface="+mj-lt"/>
              <a:buAutoNum type="arabicPeriod"/>
            </a:pPr>
            <a:r>
              <a:rPr lang="en-US" sz="2400" dirty="0" smtClean="0"/>
              <a:t> Can </a:t>
            </a:r>
            <a:r>
              <a:rPr lang="en-US" sz="2400" dirty="0"/>
              <a:t>bugs solve world hunger</a:t>
            </a:r>
            <a:r>
              <a:rPr lang="en-US" sz="2400" dirty="0" smtClean="0"/>
              <a:t>?</a:t>
            </a:r>
            <a:endParaRPr lang="en-US" sz="2400" dirty="0"/>
          </a:p>
        </p:txBody>
      </p:sp>
      <p:sp>
        <p:nvSpPr>
          <p:cNvPr id="1160" name="Google Shape;1160;p132"/>
          <p:cNvSpPr txBox="1">
            <a:spLocks noGrp="1"/>
          </p:cNvSpPr>
          <p:nvPr>
            <p:ph type="title"/>
          </p:nvPr>
        </p:nvSpPr>
        <p:spPr>
          <a:xfrm>
            <a:off x="718449" y="525469"/>
            <a:ext cx="8229607" cy="740368"/>
          </a:xfrm>
          <a:prstGeom prst="rect">
            <a:avLst/>
          </a:prstGeom>
          <a:noFill/>
          <a:ln>
            <a:noFill/>
          </a:ln>
        </p:spPr>
        <p:txBody>
          <a:bodyPr spcFirstLastPara="1" vert="horz" wrap="square" lIns="91425" tIns="45700" rIns="91425" bIns="45700" rtlCol="0" anchor="t" anchorCtr="0">
            <a:noAutofit/>
          </a:bodyPr>
          <a:lstStyle/>
          <a:p>
            <a:pPr>
              <a:buSzPts val="4000"/>
            </a:pPr>
            <a:r>
              <a:rPr lang="en-US" dirty="0" smtClean="0"/>
              <a:t>Selected Student Questions</a:t>
            </a:r>
            <a:endParaRPr dirty="0"/>
          </a:p>
        </p:txBody>
      </p:sp>
    </p:spTree>
    <p:extLst>
      <p:ext uri="{BB962C8B-B14F-4D97-AF65-F5344CB8AC3E}">
        <p14:creationId xmlns:p14="http://schemas.microsoft.com/office/powerpoint/2010/main" val="207709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59">
                                            <p:txEl>
                                              <p:pRg st="0" end="0"/>
                                            </p:txEl>
                                          </p:spTgt>
                                        </p:tgtEl>
                                        <p:attrNameLst>
                                          <p:attrName>style.visibility</p:attrName>
                                        </p:attrNameLst>
                                      </p:cBhvr>
                                      <p:to>
                                        <p:strVal val="visible"/>
                                      </p:to>
                                    </p:set>
                                    <p:animEffect transition="in" filter="fade">
                                      <p:cBhvr>
                                        <p:cTn id="7" dur="1000"/>
                                        <p:tgtEl>
                                          <p:spTgt spid="1159">
                                            <p:txEl>
                                              <p:pRg st="0" end="0"/>
                                            </p:txEl>
                                          </p:spTgt>
                                        </p:tgtEl>
                                      </p:cBhvr>
                                    </p:animEffect>
                                    <p:anim calcmode="lin" valueType="num">
                                      <p:cBhvr>
                                        <p:cTn id="8" dur="1000" fill="hold"/>
                                        <p:tgtEl>
                                          <p:spTgt spid="11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5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59">
                                            <p:txEl>
                                              <p:pRg st="1" end="1"/>
                                            </p:txEl>
                                          </p:spTgt>
                                        </p:tgtEl>
                                        <p:attrNameLst>
                                          <p:attrName>style.visibility</p:attrName>
                                        </p:attrNameLst>
                                      </p:cBhvr>
                                      <p:to>
                                        <p:strVal val="visible"/>
                                      </p:to>
                                    </p:set>
                                    <p:animEffect transition="in" filter="fade">
                                      <p:cBhvr>
                                        <p:cTn id="12" dur="1000"/>
                                        <p:tgtEl>
                                          <p:spTgt spid="1159">
                                            <p:txEl>
                                              <p:pRg st="1" end="1"/>
                                            </p:txEl>
                                          </p:spTgt>
                                        </p:tgtEl>
                                      </p:cBhvr>
                                    </p:animEffect>
                                    <p:anim calcmode="lin" valueType="num">
                                      <p:cBhvr>
                                        <p:cTn id="13" dur="1000" fill="hold"/>
                                        <p:tgtEl>
                                          <p:spTgt spid="115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5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59">
                                            <p:txEl>
                                              <p:pRg st="2" end="2"/>
                                            </p:txEl>
                                          </p:spTgt>
                                        </p:tgtEl>
                                        <p:attrNameLst>
                                          <p:attrName>style.visibility</p:attrName>
                                        </p:attrNameLst>
                                      </p:cBhvr>
                                      <p:to>
                                        <p:strVal val="visible"/>
                                      </p:to>
                                    </p:set>
                                    <p:animEffect transition="in" filter="fade">
                                      <p:cBhvr>
                                        <p:cTn id="17" dur="1000"/>
                                        <p:tgtEl>
                                          <p:spTgt spid="1159">
                                            <p:txEl>
                                              <p:pRg st="2" end="2"/>
                                            </p:txEl>
                                          </p:spTgt>
                                        </p:tgtEl>
                                      </p:cBhvr>
                                    </p:animEffect>
                                    <p:anim calcmode="lin" valueType="num">
                                      <p:cBhvr>
                                        <p:cTn id="18" dur="1000" fill="hold"/>
                                        <p:tgtEl>
                                          <p:spTgt spid="115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59">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59">
                                            <p:txEl>
                                              <p:pRg st="3" end="3"/>
                                            </p:txEl>
                                          </p:spTgt>
                                        </p:tgtEl>
                                        <p:attrNameLst>
                                          <p:attrName>style.visibility</p:attrName>
                                        </p:attrNameLst>
                                      </p:cBhvr>
                                      <p:to>
                                        <p:strVal val="visible"/>
                                      </p:to>
                                    </p:set>
                                    <p:animEffect transition="in" filter="fade">
                                      <p:cBhvr>
                                        <p:cTn id="22" dur="1000"/>
                                        <p:tgtEl>
                                          <p:spTgt spid="1159">
                                            <p:txEl>
                                              <p:pRg st="3" end="3"/>
                                            </p:txEl>
                                          </p:spTgt>
                                        </p:tgtEl>
                                      </p:cBhvr>
                                    </p:animEffect>
                                    <p:anim calcmode="lin" valueType="num">
                                      <p:cBhvr>
                                        <p:cTn id="23" dur="1000" fill="hold"/>
                                        <p:tgtEl>
                                          <p:spTgt spid="115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1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59">
                                            <p:txEl>
                                              <p:pRg st="4" end="4"/>
                                            </p:txEl>
                                          </p:spTgt>
                                        </p:tgtEl>
                                        <p:attrNameLst>
                                          <p:attrName>style.visibility</p:attrName>
                                        </p:attrNameLst>
                                      </p:cBhvr>
                                      <p:to>
                                        <p:strVal val="visible"/>
                                      </p:to>
                                    </p:set>
                                    <p:animEffect transition="in" filter="fade">
                                      <p:cBhvr>
                                        <p:cTn id="29" dur="1000"/>
                                        <p:tgtEl>
                                          <p:spTgt spid="1159">
                                            <p:txEl>
                                              <p:pRg st="4" end="4"/>
                                            </p:txEl>
                                          </p:spTgt>
                                        </p:tgtEl>
                                      </p:cBhvr>
                                    </p:animEffect>
                                    <p:anim calcmode="lin" valueType="num">
                                      <p:cBhvr>
                                        <p:cTn id="30" dur="1000" fill="hold"/>
                                        <p:tgtEl>
                                          <p:spTgt spid="1159">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1159">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159">
                                            <p:txEl>
                                              <p:pRg st="5" end="5"/>
                                            </p:txEl>
                                          </p:spTgt>
                                        </p:tgtEl>
                                        <p:attrNameLst>
                                          <p:attrName>style.visibility</p:attrName>
                                        </p:attrNameLst>
                                      </p:cBhvr>
                                      <p:to>
                                        <p:strVal val="visible"/>
                                      </p:to>
                                    </p:set>
                                    <p:animEffect transition="in" filter="fade">
                                      <p:cBhvr>
                                        <p:cTn id="34" dur="1000"/>
                                        <p:tgtEl>
                                          <p:spTgt spid="1159">
                                            <p:txEl>
                                              <p:pRg st="5" end="5"/>
                                            </p:txEl>
                                          </p:spTgt>
                                        </p:tgtEl>
                                      </p:cBhvr>
                                    </p:animEffect>
                                    <p:anim calcmode="lin" valueType="num">
                                      <p:cBhvr>
                                        <p:cTn id="35" dur="1000" fill="hold"/>
                                        <p:tgtEl>
                                          <p:spTgt spid="1159">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159">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59">
                                            <p:txEl>
                                              <p:pRg st="6" end="6"/>
                                            </p:txEl>
                                          </p:spTgt>
                                        </p:tgtEl>
                                        <p:attrNameLst>
                                          <p:attrName>style.visibility</p:attrName>
                                        </p:attrNameLst>
                                      </p:cBhvr>
                                      <p:to>
                                        <p:strVal val="visible"/>
                                      </p:to>
                                    </p:set>
                                    <p:animEffect transition="in" filter="fade">
                                      <p:cBhvr>
                                        <p:cTn id="39" dur="1000"/>
                                        <p:tgtEl>
                                          <p:spTgt spid="1159">
                                            <p:txEl>
                                              <p:pRg st="6" end="6"/>
                                            </p:txEl>
                                          </p:spTgt>
                                        </p:tgtEl>
                                      </p:cBhvr>
                                    </p:animEffect>
                                    <p:anim calcmode="lin" valueType="num">
                                      <p:cBhvr>
                                        <p:cTn id="40" dur="1000" fill="hold"/>
                                        <p:tgtEl>
                                          <p:spTgt spid="1159">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1159">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59">
                                            <p:txEl>
                                              <p:pRg st="7" end="7"/>
                                            </p:txEl>
                                          </p:spTgt>
                                        </p:tgtEl>
                                        <p:attrNameLst>
                                          <p:attrName>style.visibility</p:attrName>
                                        </p:attrNameLst>
                                      </p:cBhvr>
                                      <p:to>
                                        <p:strVal val="visible"/>
                                      </p:to>
                                    </p:set>
                                    <p:animEffect transition="in" filter="fade">
                                      <p:cBhvr>
                                        <p:cTn id="44" dur="1000"/>
                                        <p:tgtEl>
                                          <p:spTgt spid="1159">
                                            <p:txEl>
                                              <p:pRg st="7" end="7"/>
                                            </p:txEl>
                                          </p:spTgt>
                                        </p:tgtEl>
                                      </p:cBhvr>
                                    </p:animEffect>
                                    <p:anim calcmode="lin" valueType="num">
                                      <p:cBhvr>
                                        <p:cTn id="45" dur="1000" fill="hold"/>
                                        <p:tgtEl>
                                          <p:spTgt spid="1159">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1159">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59">
                                            <p:txEl>
                                              <p:pRg st="8" end="8"/>
                                            </p:txEl>
                                          </p:spTgt>
                                        </p:tgtEl>
                                        <p:attrNameLst>
                                          <p:attrName>style.visibility</p:attrName>
                                        </p:attrNameLst>
                                      </p:cBhvr>
                                      <p:to>
                                        <p:strVal val="visible"/>
                                      </p:to>
                                    </p:set>
                                    <p:animEffect transition="in" filter="fade">
                                      <p:cBhvr>
                                        <p:cTn id="49" dur="1000"/>
                                        <p:tgtEl>
                                          <p:spTgt spid="1159">
                                            <p:txEl>
                                              <p:pRg st="8" end="8"/>
                                            </p:txEl>
                                          </p:spTgt>
                                        </p:tgtEl>
                                      </p:cBhvr>
                                    </p:animEffect>
                                    <p:anim calcmode="lin" valueType="num">
                                      <p:cBhvr>
                                        <p:cTn id="50" dur="1000" fill="hold"/>
                                        <p:tgtEl>
                                          <p:spTgt spid="1159">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115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159">
                                            <p:txEl>
                                              <p:pRg st="9" end="9"/>
                                            </p:txEl>
                                          </p:spTgt>
                                        </p:tgtEl>
                                        <p:attrNameLst>
                                          <p:attrName>style.visibility</p:attrName>
                                        </p:attrNameLst>
                                      </p:cBhvr>
                                      <p:to>
                                        <p:strVal val="visible"/>
                                      </p:to>
                                    </p:set>
                                    <p:animEffect transition="in" filter="fade">
                                      <p:cBhvr>
                                        <p:cTn id="56" dur="1000"/>
                                        <p:tgtEl>
                                          <p:spTgt spid="1159">
                                            <p:txEl>
                                              <p:pRg st="9" end="9"/>
                                            </p:txEl>
                                          </p:spTgt>
                                        </p:tgtEl>
                                      </p:cBhvr>
                                    </p:animEffect>
                                    <p:anim calcmode="lin" valueType="num">
                                      <p:cBhvr>
                                        <p:cTn id="57" dur="1000" fill="hold"/>
                                        <p:tgtEl>
                                          <p:spTgt spid="1159">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1159">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159">
                                            <p:txEl>
                                              <p:pRg st="10" end="10"/>
                                            </p:txEl>
                                          </p:spTgt>
                                        </p:tgtEl>
                                        <p:attrNameLst>
                                          <p:attrName>style.visibility</p:attrName>
                                        </p:attrNameLst>
                                      </p:cBhvr>
                                      <p:to>
                                        <p:strVal val="visible"/>
                                      </p:to>
                                    </p:set>
                                    <p:animEffect transition="in" filter="fade">
                                      <p:cBhvr>
                                        <p:cTn id="61" dur="1000"/>
                                        <p:tgtEl>
                                          <p:spTgt spid="1159">
                                            <p:txEl>
                                              <p:pRg st="10" end="10"/>
                                            </p:txEl>
                                          </p:spTgt>
                                        </p:tgtEl>
                                      </p:cBhvr>
                                    </p:animEffect>
                                    <p:anim calcmode="lin" valueType="num">
                                      <p:cBhvr>
                                        <p:cTn id="62" dur="1000" fill="hold"/>
                                        <p:tgtEl>
                                          <p:spTgt spid="1159">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1159">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159">
                                            <p:txEl>
                                              <p:pRg st="11" end="11"/>
                                            </p:txEl>
                                          </p:spTgt>
                                        </p:tgtEl>
                                        <p:attrNameLst>
                                          <p:attrName>style.visibility</p:attrName>
                                        </p:attrNameLst>
                                      </p:cBhvr>
                                      <p:to>
                                        <p:strVal val="visible"/>
                                      </p:to>
                                    </p:set>
                                    <p:animEffect transition="in" filter="fade">
                                      <p:cBhvr>
                                        <p:cTn id="66" dur="1000"/>
                                        <p:tgtEl>
                                          <p:spTgt spid="1159">
                                            <p:txEl>
                                              <p:pRg st="11" end="11"/>
                                            </p:txEl>
                                          </p:spTgt>
                                        </p:tgtEl>
                                      </p:cBhvr>
                                    </p:animEffect>
                                    <p:anim calcmode="lin" valueType="num">
                                      <p:cBhvr>
                                        <p:cTn id="67" dur="1000" fill="hold"/>
                                        <p:tgtEl>
                                          <p:spTgt spid="1159">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1159">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159">
                                            <p:txEl>
                                              <p:pRg st="12" end="12"/>
                                            </p:txEl>
                                          </p:spTgt>
                                        </p:tgtEl>
                                        <p:attrNameLst>
                                          <p:attrName>style.visibility</p:attrName>
                                        </p:attrNameLst>
                                      </p:cBhvr>
                                      <p:to>
                                        <p:strVal val="visible"/>
                                      </p:to>
                                    </p:set>
                                    <p:animEffect transition="in" filter="fade">
                                      <p:cBhvr>
                                        <p:cTn id="71" dur="1000"/>
                                        <p:tgtEl>
                                          <p:spTgt spid="1159">
                                            <p:txEl>
                                              <p:pRg st="12" end="12"/>
                                            </p:txEl>
                                          </p:spTgt>
                                        </p:tgtEl>
                                      </p:cBhvr>
                                    </p:animEffect>
                                    <p:anim calcmode="lin" valueType="num">
                                      <p:cBhvr>
                                        <p:cTn id="72" dur="1000" fill="hold"/>
                                        <p:tgtEl>
                                          <p:spTgt spid="1159">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1159">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pic>
        <p:nvPicPr>
          <p:cNvPr id="13" name="Picture 2" descr="https://lh5.googleusercontent.com/Q9GVkGDHwE_IB_D6JlNKMmSaiVF1UaUqWgiF2rhmI5levkZKNgoYb7lJiZ6MpIWplkjLAWDrzDZHZfqDW-wJTvUYEquRBXk0LCHWWx_1TPwRVW8RFO7JQ2PQBupsxw-az1_6UqjC2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072" y="1633442"/>
            <a:ext cx="5598775" cy="2408471"/>
          </a:xfrm>
          <a:prstGeom prst="rect">
            <a:avLst/>
          </a:prstGeom>
          <a:noFill/>
          <a:extLst>
            <a:ext uri="{909E8E84-426E-40DD-AFC4-6F175D3DCCD1}">
              <a14:hiddenFill xmlns:a14="http://schemas.microsoft.com/office/drawing/2010/main">
                <a:solidFill>
                  <a:srgbClr val="FFFFFF"/>
                </a:solidFill>
              </a14:hiddenFill>
            </a:ext>
          </a:extLst>
        </p:spPr>
      </p:pic>
      <p:sp>
        <p:nvSpPr>
          <p:cNvPr id="1167" name="Google Shape;1167;p133"/>
          <p:cNvSpPr txBox="1">
            <a:spLocks noGrp="1"/>
          </p:cNvSpPr>
          <p:nvPr>
            <p:ph type="title"/>
          </p:nvPr>
        </p:nvSpPr>
        <p:spPr>
          <a:xfrm>
            <a:off x="677349" y="478833"/>
            <a:ext cx="10515600" cy="862288"/>
          </a:xfrm>
          <a:prstGeom prst="rect">
            <a:avLst/>
          </a:prstGeom>
          <a:noFill/>
          <a:ln>
            <a:noFill/>
          </a:ln>
        </p:spPr>
        <p:txBody>
          <a:bodyPr spcFirstLastPara="1" vert="horz" wrap="square" lIns="91425" tIns="45700" rIns="91425" bIns="45700" rtlCol="0" anchor="t" anchorCtr="0">
            <a:noAutofit/>
          </a:bodyPr>
          <a:lstStyle/>
          <a:p>
            <a:r>
              <a:rPr lang="en-US" dirty="0"/>
              <a:t>Next Steps with Student </a:t>
            </a:r>
            <a:r>
              <a:rPr lang="en-US" dirty="0" smtClean="0"/>
              <a:t>Questions</a:t>
            </a:r>
            <a:r>
              <a:rPr lang="en-US" dirty="0"/>
              <a:t/>
            </a:r>
            <a:br>
              <a:rPr lang="en-US" dirty="0"/>
            </a:br>
            <a:endParaRPr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0861" y="4362638"/>
            <a:ext cx="3937163" cy="210209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336" y="1786743"/>
            <a:ext cx="3634268" cy="191397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57447" y="4533012"/>
            <a:ext cx="3534553" cy="184183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96" y="4151121"/>
            <a:ext cx="3855749" cy="2326071"/>
          </a:xfrm>
          <a:prstGeom prst="rect">
            <a:avLst/>
          </a:prstGeom>
        </p:spPr>
      </p:pic>
      <p:sp>
        <p:nvSpPr>
          <p:cNvPr id="10" name="TextBox 9"/>
          <p:cNvSpPr txBox="1"/>
          <p:nvPr/>
        </p:nvSpPr>
        <p:spPr>
          <a:xfrm>
            <a:off x="5848965" y="6187737"/>
            <a:ext cx="1275965" cy="461665"/>
          </a:xfrm>
          <a:prstGeom prst="rect">
            <a:avLst/>
          </a:prstGeom>
          <a:solidFill>
            <a:schemeClr val="bg1"/>
          </a:solidFill>
        </p:spPr>
        <p:txBody>
          <a:bodyPr wrap="square" rtlCol="0">
            <a:spAutoFit/>
          </a:bodyPr>
          <a:lstStyle/>
          <a:p>
            <a:pPr algn="ctr"/>
            <a:r>
              <a:rPr lang="en-US" sz="2400" dirty="0" smtClean="0"/>
              <a:t>Games</a:t>
            </a:r>
            <a:endParaRPr lang="en-US" sz="2400" dirty="0"/>
          </a:p>
        </p:txBody>
      </p:sp>
      <p:sp>
        <p:nvSpPr>
          <p:cNvPr id="14" name="TextBox 13"/>
          <p:cNvSpPr txBox="1"/>
          <p:nvPr/>
        </p:nvSpPr>
        <p:spPr>
          <a:xfrm>
            <a:off x="2096120" y="5818405"/>
            <a:ext cx="2127484" cy="830997"/>
          </a:xfrm>
          <a:prstGeom prst="rect">
            <a:avLst/>
          </a:prstGeom>
          <a:solidFill>
            <a:schemeClr val="bg1"/>
          </a:solidFill>
        </p:spPr>
        <p:txBody>
          <a:bodyPr wrap="square" rtlCol="0">
            <a:spAutoFit/>
          </a:bodyPr>
          <a:lstStyle/>
          <a:p>
            <a:pPr algn="ctr"/>
            <a:r>
              <a:rPr lang="en-US" sz="2400" dirty="0" smtClean="0"/>
              <a:t>Food made with insects</a:t>
            </a:r>
            <a:endParaRPr lang="en-US" sz="2400" dirty="0"/>
          </a:p>
        </p:txBody>
      </p:sp>
      <p:sp>
        <p:nvSpPr>
          <p:cNvPr id="15" name="TextBox 14"/>
          <p:cNvSpPr txBox="1"/>
          <p:nvPr/>
        </p:nvSpPr>
        <p:spPr>
          <a:xfrm>
            <a:off x="2168523" y="1460805"/>
            <a:ext cx="2127484" cy="461665"/>
          </a:xfrm>
          <a:prstGeom prst="rect">
            <a:avLst/>
          </a:prstGeom>
          <a:solidFill>
            <a:schemeClr val="bg1"/>
          </a:solidFill>
        </p:spPr>
        <p:txBody>
          <a:bodyPr wrap="square" rtlCol="0">
            <a:spAutoFit/>
          </a:bodyPr>
          <a:lstStyle/>
          <a:p>
            <a:pPr algn="ctr"/>
            <a:r>
              <a:rPr lang="en-US" sz="2400" dirty="0" smtClean="0"/>
              <a:t>Recipe books</a:t>
            </a:r>
            <a:endParaRPr lang="en-US" sz="2400" dirty="0"/>
          </a:p>
        </p:txBody>
      </p:sp>
      <p:sp>
        <p:nvSpPr>
          <p:cNvPr id="16" name="TextBox 15"/>
          <p:cNvSpPr txBox="1"/>
          <p:nvPr/>
        </p:nvSpPr>
        <p:spPr>
          <a:xfrm>
            <a:off x="10026257" y="6233904"/>
            <a:ext cx="2127484" cy="461665"/>
          </a:xfrm>
          <a:prstGeom prst="rect">
            <a:avLst/>
          </a:prstGeom>
          <a:solidFill>
            <a:schemeClr val="bg1"/>
          </a:solidFill>
        </p:spPr>
        <p:txBody>
          <a:bodyPr wrap="square" rtlCol="0">
            <a:spAutoFit/>
          </a:bodyPr>
          <a:lstStyle/>
          <a:p>
            <a:pPr algn="ctr"/>
            <a:r>
              <a:rPr lang="en-US" sz="2400" dirty="0" smtClean="0"/>
              <a:t>Info booths</a:t>
            </a:r>
            <a:endParaRPr lang="en-US" sz="2400" dirty="0"/>
          </a:p>
        </p:txBody>
      </p:sp>
      <p:sp>
        <p:nvSpPr>
          <p:cNvPr id="2" name="TextBox 1"/>
          <p:cNvSpPr txBox="1"/>
          <p:nvPr/>
        </p:nvSpPr>
        <p:spPr>
          <a:xfrm>
            <a:off x="5105375" y="1388317"/>
            <a:ext cx="3219450" cy="830997"/>
          </a:xfrm>
          <a:prstGeom prst="rect">
            <a:avLst/>
          </a:prstGeom>
          <a:solidFill>
            <a:schemeClr val="bg1"/>
          </a:solidFill>
        </p:spPr>
        <p:txBody>
          <a:bodyPr wrap="square" rtlCol="0">
            <a:spAutoFit/>
          </a:bodyPr>
          <a:lstStyle/>
          <a:p>
            <a:r>
              <a:rPr lang="en-US" sz="2400" dirty="0" smtClean="0"/>
              <a:t>Field Research &amp; Interviewing Experts</a:t>
            </a:r>
            <a:endParaRPr lang="en-US" sz="2400" dirty="0"/>
          </a:p>
        </p:txBody>
      </p:sp>
    </p:spTree>
    <p:extLst>
      <p:ext uri="{BB962C8B-B14F-4D97-AF65-F5344CB8AC3E}">
        <p14:creationId xmlns:p14="http://schemas.microsoft.com/office/powerpoint/2010/main" val="3094972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838200" y="204512"/>
            <a:ext cx="10515600" cy="1325563"/>
          </a:xfrm>
        </p:spPr>
        <p:txBody>
          <a:bodyPr>
            <a:normAutofit/>
          </a:bodyPr>
          <a:lstStyle/>
          <a:p>
            <a:pPr algn="ctr" eaLnBrk="1" hangingPunct="1"/>
            <a:r>
              <a:rPr lang="en-US" dirty="0">
                <a:latin typeface="Rockwell" charset="0"/>
              </a:rPr>
              <a:t>Classroom Example:</a:t>
            </a:r>
            <a:br>
              <a:rPr lang="en-US" dirty="0">
                <a:latin typeface="Rockwell" charset="0"/>
              </a:rPr>
            </a:br>
            <a:r>
              <a:rPr lang="en-US" dirty="0">
                <a:latin typeface="Rockwell" charset="0"/>
              </a:rPr>
              <a:t>High School</a:t>
            </a:r>
          </a:p>
        </p:txBody>
      </p:sp>
      <p:sp>
        <p:nvSpPr>
          <p:cNvPr id="102402" name="Content Placeholder 2"/>
          <p:cNvSpPr>
            <a:spLocks noGrp="1"/>
          </p:cNvSpPr>
          <p:nvPr>
            <p:ph idx="1"/>
          </p:nvPr>
        </p:nvSpPr>
        <p:spPr>
          <a:xfrm>
            <a:off x="591094" y="2577465"/>
            <a:ext cx="11009811" cy="2543175"/>
          </a:xfrm>
        </p:spPr>
        <p:txBody>
          <a:bodyPr>
            <a:noAutofit/>
          </a:bodyPr>
          <a:lstStyle/>
          <a:p>
            <a:pPr marL="0" indent="0">
              <a:spcAft>
                <a:spcPts val="600"/>
              </a:spcAft>
              <a:buNone/>
            </a:pPr>
            <a:r>
              <a:rPr lang="en-US" sz="3000" u="sng" dirty="0">
                <a:solidFill>
                  <a:schemeClr val="tx1">
                    <a:lumMod val="95000"/>
                    <a:lumOff val="5000"/>
                  </a:schemeClr>
                </a:solidFill>
                <a:latin typeface="Rockwell" charset="0"/>
              </a:rPr>
              <a:t>Teacher</a:t>
            </a:r>
            <a:r>
              <a:rPr lang="en-US" sz="3000" dirty="0">
                <a:solidFill>
                  <a:schemeClr val="tx1">
                    <a:lumMod val="95000"/>
                    <a:lumOff val="5000"/>
                  </a:schemeClr>
                </a:solidFill>
                <a:latin typeface="Rockwell" charset="0"/>
              </a:rPr>
              <a:t>: Connie Williams</a:t>
            </a:r>
            <a:r>
              <a:rPr lang="en-US" sz="3000" dirty="0" smtClean="0">
                <a:solidFill>
                  <a:schemeClr val="tx1">
                    <a:lumMod val="95000"/>
                    <a:lumOff val="5000"/>
                  </a:schemeClr>
                </a:solidFill>
                <a:latin typeface="Rockwell" charset="0"/>
              </a:rPr>
              <a:t>, Teacher-Librarian, </a:t>
            </a:r>
            <a:r>
              <a:rPr lang="en-US" sz="3000" dirty="0">
                <a:solidFill>
                  <a:schemeClr val="tx1">
                    <a:lumMod val="95000"/>
                    <a:lumOff val="5000"/>
                  </a:schemeClr>
                </a:solidFill>
                <a:latin typeface="Rockwell" charset="0"/>
              </a:rPr>
              <a:t>Petaluma, CA</a:t>
            </a:r>
          </a:p>
          <a:p>
            <a:pPr marL="0" indent="0">
              <a:spcAft>
                <a:spcPts val="600"/>
              </a:spcAft>
              <a:buNone/>
            </a:pPr>
            <a:r>
              <a:rPr lang="en-US" sz="3000" u="sng" dirty="0">
                <a:solidFill>
                  <a:schemeClr val="tx1">
                    <a:lumMod val="95000"/>
                    <a:lumOff val="5000"/>
                  </a:schemeClr>
                </a:solidFill>
                <a:latin typeface="Rockwell" charset="0"/>
              </a:rPr>
              <a:t>Topic</a:t>
            </a:r>
            <a:r>
              <a:rPr lang="en-US" sz="3000" dirty="0">
                <a:solidFill>
                  <a:schemeClr val="tx1">
                    <a:lumMod val="95000"/>
                    <a:lumOff val="5000"/>
                  </a:schemeClr>
                </a:solidFill>
                <a:latin typeface="Rockwell" charset="0"/>
              </a:rPr>
              <a:t>: </a:t>
            </a:r>
            <a:r>
              <a:rPr lang="en-US" sz="3000" dirty="0" smtClean="0">
                <a:solidFill>
                  <a:schemeClr val="tx1">
                    <a:lumMod val="95000"/>
                    <a:lumOff val="5000"/>
                  </a:schemeClr>
                </a:solidFill>
                <a:latin typeface="Rockwell" charset="0"/>
              </a:rPr>
              <a:t> Finding and assessing reliable sources</a:t>
            </a:r>
            <a:endParaRPr lang="en-US" sz="3000" dirty="0">
              <a:solidFill>
                <a:schemeClr val="tx1">
                  <a:lumMod val="95000"/>
                  <a:lumOff val="5000"/>
                </a:schemeClr>
              </a:solidFill>
              <a:latin typeface="Rockwell" charset="0"/>
            </a:endParaRPr>
          </a:p>
          <a:p>
            <a:pPr marL="0" indent="0">
              <a:spcAft>
                <a:spcPts val="600"/>
              </a:spcAft>
              <a:buNone/>
            </a:pPr>
            <a:r>
              <a:rPr lang="en-US" sz="3000" u="sng" dirty="0">
                <a:solidFill>
                  <a:schemeClr val="tx1">
                    <a:lumMod val="95000"/>
                    <a:lumOff val="5000"/>
                  </a:schemeClr>
                </a:solidFill>
                <a:latin typeface="Rockwell" charset="0"/>
              </a:rPr>
              <a:t>Purpose</a:t>
            </a:r>
            <a:r>
              <a:rPr lang="en-US" sz="3000" dirty="0">
                <a:solidFill>
                  <a:schemeClr val="tx1">
                    <a:lumMod val="95000"/>
                    <a:lumOff val="5000"/>
                  </a:schemeClr>
                </a:solidFill>
                <a:latin typeface="Rockwell" charset="0"/>
              </a:rPr>
              <a:t>: </a:t>
            </a:r>
            <a:r>
              <a:rPr lang="en-US" sz="3000" dirty="0" smtClean="0">
                <a:solidFill>
                  <a:schemeClr val="tx1">
                    <a:lumMod val="95000"/>
                    <a:lumOff val="5000"/>
                  </a:schemeClr>
                </a:solidFill>
                <a:latin typeface="Rockwell" charset="0"/>
              </a:rPr>
              <a:t> To help the debate team prepare ahead of a debate about immigration </a:t>
            </a:r>
            <a:endParaRPr lang="en-US" sz="3000" dirty="0">
              <a:latin typeface="Rockwell" charset="0"/>
            </a:endParaRPr>
          </a:p>
        </p:txBody>
      </p:sp>
    </p:spTree>
    <p:extLst>
      <p:ext uri="{BB962C8B-B14F-4D97-AF65-F5344CB8AC3E}">
        <p14:creationId xmlns:p14="http://schemas.microsoft.com/office/powerpoint/2010/main" val="3028664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480" y="153712"/>
            <a:ext cx="4323080" cy="1325563"/>
          </a:xfrm>
        </p:spPr>
        <p:txBody>
          <a:bodyPr>
            <a:normAutofit/>
          </a:bodyPr>
          <a:lstStyle/>
          <a:p>
            <a:r>
              <a:rPr lang="en-US" dirty="0"/>
              <a:t>Question Focus</a:t>
            </a:r>
          </a:p>
        </p:txBody>
      </p:sp>
      <p:sp>
        <p:nvSpPr>
          <p:cNvPr id="3" name="Content Placeholder 2"/>
          <p:cNvSpPr>
            <a:spLocks noGrp="1"/>
          </p:cNvSpPr>
          <p:nvPr>
            <p:ph idx="1"/>
          </p:nvPr>
        </p:nvSpPr>
        <p:spPr>
          <a:xfrm>
            <a:off x="884645" y="3059340"/>
            <a:ext cx="10515600" cy="1019175"/>
          </a:xfrm>
          <a:ln w="28575">
            <a:noFill/>
          </a:ln>
        </p:spPr>
        <p:txBody>
          <a:bodyPr>
            <a:noAutofit/>
          </a:bodyPr>
          <a:lstStyle/>
          <a:p>
            <a:pPr marL="0" indent="0">
              <a:buNone/>
            </a:pPr>
            <a:r>
              <a:rPr lang="en-US" sz="3200" dirty="0" smtClean="0">
                <a:solidFill>
                  <a:schemeClr val="tx1"/>
                </a:solidFill>
                <a:latin typeface="Rockwell" charset="0"/>
                <a:ea typeface="Rockwell" charset="0"/>
                <a:cs typeface="Rockwell" charset="0"/>
              </a:rPr>
              <a:t>Questions we should be able to ask and answer of a reliable source</a:t>
            </a:r>
            <a:endParaRPr lang="en-US" sz="3200" dirty="0">
              <a:solidFill>
                <a:schemeClr val="tx1"/>
              </a:solidFill>
              <a:latin typeface="Rockwell" charset="0"/>
              <a:ea typeface="Rockwell" charset="0"/>
              <a:cs typeface="Rockwell" charset="0"/>
            </a:endParaRPr>
          </a:p>
        </p:txBody>
      </p:sp>
    </p:spTree>
    <p:extLst>
      <p:ext uri="{BB962C8B-B14F-4D97-AF65-F5344CB8AC3E}">
        <p14:creationId xmlns:p14="http://schemas.microsoft.com/office/powerpoint/2010/main" val="29546358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640" y="163872"/>
            <a:ext cx="10515600" cy="1325563"/>
          </a:xfrm>
        </p:spPr>
        <p:txBody>
          <a:bodyPr>
            <a:normAutofit/>
          </a:bodyPr>
          <a:lstStyle/>
          <a:p>
            <a:r>
              <a:rPr lang="en-US" dirty="0" smtClean="0">
                <a:latin typeface="Rockwell" charset="0"/>
                <a:ea typeface="Rockwell" charset="0"/>
                <a:cs typeface="Rockwell" charset="0"/>
              </a:rPr>
              <a:t>Student Questions &amp; Next Steps</a:t>
            </a:r>
            <a:endParaRPr lang="en-US" dirty="0">
              <a:latin typeface="Rockwell" charset="0"/>
              <a:ea typeface="Rockwell" charset="0"/>
              <a:cs typeface="Rockwell" charset="0"/>
            </a:endParaRPr>
          </a:p>
        </p:txBody>
      </p:sp>
      <p:sp>
        <p:nvSpPr>
          <p:cNvPr id="3" name="Content Placeholder 2"/>
          <p:cNvSpPr>
            <a:spLocks noGrp="1"/>
          </p:cNvSpPr>
          <p:nvPr>
            <p:ph idx="1"/>
          </p:nvPr>
        </p:nvSpPr>
        <p:spPr>
          <a:xfrm>
            <a:off x="496752" y="2325459"/>
            <a:ext cx="11129191" cy="3892463"/>
          </a:xfrm>
        </p:spPr>
        <p:txBody>
          <a:bodyPr>
            <a:normAutofit lnSpcReduction="10000"/>
          </a:bodyPr>
          <a:lstStyle/>
          <a:p>
            <a:pPr lvl="1" defTabSz="342900">
              <a:buFont typeface="Arial" panose="020B0604020202020204" pitchFamily="34" charset="0"/>
              <a:buChar char="•"/>
            </a:pPr>
            <a:r>
              <a:rPr lang="en-US" sz="3000" i="1" dirty="0" smtClean="0">
                <a:solidFill>
                  <a:prstClr val="black"/>
                </a:solidFill>
              </a:rPr>
              <a:t>Who </a:t>
            </a:r>
            <a:r>
              <a:rPr lang="en-US" sz="3000" i="1" dirty="0">
                <a:solidFill>
                  <a:prstClr val="black"/>
                </a:solidFill>
              </a:rPr>
              <a:t>wrote this</a:t>
            </a:r>
            <a:r>
              <a:rPr lang="en-US" sz="3000" i="1" dirty="0" smtClean="0">
                <a:solidFill>
                  <a:prstClr val="black"/>
                </a:solidFill>
              </a:rPr>
              <a:t>? How much authority do they have to be writing about this? </a:t>
            </a:r>
            <a:endParaRPr lang="en-US" sz="3000" i="1" dirty="0">
              <a:solidFill>
                <a:prstClr val="black"/>
              </a:solidFill>
            </a:endParaRPr>
          </a:p>
          <a:p>
            <a:pPr lvl="1" defTabSz="342900">
              <a:buFont typeface="Arial" panose="020B0604020202020204" pitchFamily="34" charset="0"/>
              <a:buChar char="•"/>
            </a:pPr>
            <a:r>
              <a:rPr lang="en-US" sz="3000" i="1" dirty="0">
                <a:solidFill>
                  <a:prstClr val="black"/>
                </a:solidFill>
              </a:rPr>
              <a:t>For what purpose was this written?</a:t>
            </a:r>
          </a:p>
          <a:p>
            <a:pPr lvl="1" defTabSz="342900">
              <a:buFont typeface="Arial" panose="020B0604020202020204" pitchFamily="34" charset="0"/>
              <a:buChar char="•"/>
            </a:pPr>
            <a:r>
              <a:rPr lang="en-US" sz="3000" i="1" dirty="0">
                <a:solidFill>
                  <a:prstClr val="black"/>
                </a:solidFill>
              </a:rPr>
              <a:t>How do they want me to feel?</a:t>
            </a:r>
          </a:p>
          <a:p>
            <a:pPr lvl="1" defTabSz="342900">
              <a:buFont typeface="Arial" panose="020B0604020202020204" pitchFamily="34" charset="0"/>
              <a:buChar char="•"/>
            </a:pPr>
            <a:r>
              <a:rPr lang="en-US" sz="3000" i="1" dirty="0">
                <a:solidFill>
                  <a:prstClr val="black"/>
                </a:solidFill>
              </a:rPr>
              <a:t>How do they want me to act?</a:t>
            </a:r>
          </a:p>
          <a:p>
            <a:pPr lvl="1" defTabSz="342900">
              <a:buFont typeface="Arial" panose="020B0604020202020204" pitchFamily="34" charset="0"/>
              <a:buChar char="•"/>
            </a:pPr>
            <a:r>
              <a:rPr lang="en-US" sz="3000" i="1" dirty="0">
                <a:solidFill>
                  <a:prstClr val="black"/>
                </a:solidFill>
              </a:rPr>
              <a:t>What are the sources of their numbers, charts, or other evidence?</a:t>
            </a:r>
          </a:p>
          <a:p>
            <a:pPr lvl="1" defTabSz="342900">
              <a:buFont typeface="Arial" panose="020B0604020202020204" pitchFamily="34" charset="0"/>
              <a:buChar char="•"/>
            </a:pPr>
            <a:r>
              <a:rPr lang="en-US" sz="3000" i="1" dirty="0">
                <a:solidFill>
                  <a:prstClr val="black"/>
                </a:solidFill>
              </a:rPr>
              <a:t>Can we trace them back to their </a:t>
            </a:r>
            <a:r>
              <a:rPr lang="en-US" sz="3000" i="1" dirty="0" smtClean="0">
                <a:solidFill>
                  <a:prstClr val="black"/>
                </a:solidFill>
              </a:rPr>
              <a:t>creator?</a:t>
            </a:r>
            <a:endParaRPr lang="en-US" sz="3000" i="1" dirty="0">
              <a:solidFill>
                <a:prstClr val="black"/>
              </a:solidFill>
            </a:endParaRPr>
          </a:p>
          <a:p>
            <a:pPr lvl="1" defTabSz="342900">
              <a:buFont typeface="Arial" panose="020B0604020202020204" pitchFamily="34" charset="0"/>
              <a:buChar char="•"/>
            </a:pPr>
            <a:r>
              <a:rPr lang="en-US" sz="3000" i="1" dirty="0" smtClean="0">
                <a:solidFill>
                  <a:prstClr val="black"/>
                </a:solidFill>
              </a:rPr>
              <a:t>What is the purpose of the numbers/data being presented?</a:t>
            </a:r>
            <a:endParaRPr lang="en-US" sz="3000" i="1" dirty="0">
              <a:solidFill>
                <a:prstClr val="black"/>
              </a:solidFill>
            </a:endParaRPr>
          </a:p>
        </p:txBody>
      </p:sp>
      <p:sp>
        <p:nvSpPr>
          <p:cNvPr id="4" name="Content Placeholder 2"/>
          <p:cNvSpPr txBox="1">
            <a:spLocks/>
          </p:cNvSpPr>
          <p:nvPr/>
        </p:nvSpPr>
        <p:spPr>
          <a:xfrm>
            <a:off x="-184332" y="1310910"/>
            <a:ext cx="12491357" cy="1193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defTabSz="342900"/>
            <a:r>
              <a:rPr lang="en-US" sz="3000" dirty="0" smtClean="0">
                <a:solidFill>
                  <a:prstClr val="black"/>
                </a:solidFill>
              </a:rPr>
              <a:t>Students created a list they could use to evaluate sources in the future, as well as for the debate:</a:t>
            </a:r>
            <a:endParaRPr lang="en-US" sz="3000" dirty="0">
              <a:solidFill>
                <a:prstClr val="black"/>
              </a:solidFill>
            </a:endParaRPr>
          </a:p>
        </p:txBody>
      </p:sp>
    </p:spTree>
    <p:extLst>
      <p:ext uri="{BB962C8B-B14F-4D97-AF65-F5344CB8AC3E}">
        <p14:creationId xmlns:p14="http://schemas.microsoft.com/office/powerpoint/2010/main" val="28189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sz="4800" dirty="0">
                <a:solidFill>
                  <a:schemeClr val="tx1"/>
                </a:solidFill>
              </a:rPr>
              <a:t>Today’s Agenda</a:t>
            </a:r>
          </a:p>
        </p:txBody>
      </p:sp>
      <p:sp>
        <p:nvSpPr>
          <p:cNvPr id="3" name="Content Placeholder 2"/>
          <p:cNvSpPr>
            <a:spLocks noGrp="1"/>
          </p:cNvSpPr>
          <p:nvPr>
            <p:ph idx="1"/>
          </p:nvPr>
        </p:nvSpPr>
        <p:spPr>
          <a:xfrm>
            <a:off x="541588" y="1765746"/>
            <a:ext cx="11108823" cy="3994974"/>
          </a:xfrm>
        </p:spPr>
        <p:txBody>
          <a:bodyPr>
            <a:noAutofit/>
          </a:bodyPr>
          <a:lstStyle/>
          <a:p>
            <a:pPr marL="742950" indent="-742950">
              <a:buFont typeface="+mj-lt"/>
              <a:buAutoNum type="arabicParenR"/>
              <a:defRPr/>
            </a:pPr>
            <a:r>
              <a:rPr lang="en-US" dirty="0" smtClean="0">
                <a:latin typeface="Rockwell" panose="02060603020205020403" pitchFamily="18" charset="0"/>
              </a:rPr>
              <a:t>Welcome &amp; Community Building </a:t>
            </a:r>
          </a:p>
          <a:p>
            <a:pPr marL="742950" indent="-742950">
              <a:buFont typeface="+mj-lt"/>
              <a:buAutoNum type="arabicParenR"/>
              <a:defRPr/>
            </a:pPr>
            <a:r>
              <a:rPr lang="en-US" b="1" dirty="0" smtClean="0">
                <a:latin typeface="Rockwell" panose="02060603020205020403" pitchFamily="18" charset="0"/>
              </a:rPr>
              <a:t>Why Spend Time on Teaching Question Formulation? </a:t>
            </a:r>
          </a:p>
          <a:p>
            <a:pPr marL="742950" indent="-742950">
              <a:buFont typeface="+mj-lt"/>
              <a:buAutoNum type="arabicParenR"/>
              <a:defRPr/>
            </a:pPr>
            <a:r>
              <a:rPr lang="en-US" dirty="0" smtClean="0">
                <a:latin typeface="Rockwell" panose="02060603020205020403" pitchFamily="18" charset="0"/>
              </a:rPr>
              <a:t>Collaborative Learning with the Question Formulation Technique (QFT)</a:t>
            </a:r>
          </a:p>
          <a:p>
            <a:pPr marL="742950" indent="-742950">
              <a:buFont typeface="+mj-lt"/>
              <a:buAutoNum type="arabicParenR"/>
              <a:defRPr/>
            </a:pPr>
            <a:r>
              <a:rPr lang="en-US" dirty="0" smtClean="0">
                <a:latin typeface="Rockwell" panose="02060603020205020403" pitchFamily="18" charset="0"/>
              </a:rPr>
              <a:t>Exploring Student Work &amp; Classroom Applications</a:t>
            </a:r>
          </a:p>
          <a:p>
            <a:pPr marL="0" indent="0">
              <a:buNone/>
              <a:defRPr/>
            </a:pPr>
            <a:r>
              <a:rPr lang="en-US" dirty="0" smtClean="0">
                <a:latin typeface="Rockwell" panose="02060603020205020403" pitchFamily="18" charset="0"/>
              </a:rPr>
              <a:t>				</a:t>
            </a:r>
            <a:r>
              <a:rPr lang="en-US" i="1" dirty="0" smtClean="0">
                <a:latin typeface="Rockwell" panose="02060603020205020403" pitchFamily="18" charset="0"/>
              </a:rPr>
              <a:t>-- Break --</a:t>
            </a:r>
          </a:p>
          <a:p>
            <a:pPr marL="742950" indent="-742950">
              <a:buFont typeface="+mj-lt"/>
              <a:buAutoNum type="arabicParenR" startAt="5"/>
              <a:defRPr/>
            </a:pPr>
            <a:r>
              <a:rPr lang="en-US" dirty="0" smtClean="0">
                <a:latin typeface="Rockwell" panose="02060603020205020403" pitchFamily="18" charset="0"/>
              </a:rPr>
              <a:t>Moving into Practice: Discussion and Planning</a:t>
            </a:r>
          </a:p>
          <a:p>
            <a:pPr marL="742950" indent="-742950">
              <a:buFont typeface="+mj-lt"/>
              <a:buAutoNum type="arabicParenR" startAt="5"/>
              <a:defRPr/>
            </a:pPr>
            <a:r>
              <a:rPr lang="en-US" dirty="0" smtClean="0">
                <a:latin typeface="Rockwell" panose="02060603020205020403" pitchFamily="18" charset="0"/>
              </a:rPr>
              <a:t>Closing Reflections &amp; Evaluations</a:t>
            </a:r>
          </a:p>
        </p:txBody>
      </p:sp>
    </p:spTree>
    <p:extLst>
      <p:ext uri="{BB962C8B-B14F-4D97-AF65-F5344CB8AC3E}">
        <p14:creationId xmlns:p14="http://schemas.microsoft.com/office/powerpoint/2010/main" val="11052974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838200" y="263372"/>
            <a:ext cx="10515600" cy="1325563"/>
          </a:xfrm>
          <a:prstGeom prst="rect">
            <a:avLst/>
          </a:prstGeom>
          <a:noFill/>
          <a:ln>
            <a:noFill/>
          </a:ln>
        </p:spPr>
        <p:txBody>
          <a:bodyPr vert="horz" wrap="square" lIns="91425" tIns="45700" rIns="91425" bIns="45700" rtlCol="0" anchor="t" anchorCtr="0">
            <a:noAutofit/>
          </a:bodyPr>
          <a:lstStyle/>
          <a:p>
            <a:pPr algn="ctr">
              <a:spcBef>
                <a:spcPts val="0"/>
              </a:spcBef>
              <a:buClr>
                <a:schemeClr val="accent1"/>
              </a:buClr>
              <a:buSzPct val="25000"/>
            </a:pPr>
            <a:r>
              <a:rPr lang="en-US" b="0" dirty="0">
                <a:latin typeface="Rockwell"/>
                <a:ea typeface="Rockwell"/>
                <a:cs typeface="Rockwell"/>
                <a:sym typeface="Rockwell"/>
              </a:rPr>
              <a:t>Classroom </a:t>
            </a:r>
            <a:r>
              <a:rPr lang="en-US" b="0" dirty="0" smtClean="0">
                <a:latin typeface="Rockwell"/>
                <a:ea typeface="Rockwell"/>
                <a:cs typeface="Rockwell"/>
                <a:sym typeface="Rockwell"/>
              </a:rPr>
              <a:t>Example:</a:t>
            </a:r>
            <a:br>
              <a:rPr lang="en-US" b="0" dirty="0" smtClean="0">
                <a:latin typeface="Rockwell"/>
                <a:ea typeface="Rockwell"/>
                <a:cs typeface="Rockwell"/>
                <a:sym typeface="Rockwell"/>
              </a:rPr>
            </a:br>
            <a:r>
              <a:rPr lang="en-US" b="0" dirty="0" smtClean="0"/>
              <a:t>11</a:t>
            </a:r>
            <a:r>
              <a:rPr lang="en-US" b="0" baseline="30000" dirty="0" smtClean="0"/>
              <a:t>th</a:t>
            </a:r>
            <a:r>
              <a:rPr lang="en-US" b="0" dirty="0" smtClean="0"/>
              <a:t> Grade</a:t>
            </a:r>
            <a:r>
              <a:rPr lang="en-US" sz="4000" dirty="0">
                <a:solidFill>
                  <a:schemeClr val="accent1"/>
                </a:solidFill>
                <a:latin typeface="Rockwell"/>
                <a:ea typeface="Rockwell"/>
                <a:cs typeface="Rockwell"/>
                <a:sym typeface="Rockwell"/>
              </a:rPr>
              <a:t/>
            </a:r>
            <a:br>
              <a:rPr lang="en-US" sz="4000" dirty="0">
                <a:solidFill>
                  <a:schemeClr val="accent1"/>
                </a:solidFill>
                <a:latin typeface="Rockwell"/>
                <a:ea typeface="Rockwell"/>
                <a:cs typeface="Rockwell"/>
                <a:sym typeface="Rockwell"/>
              </a:rPr>
            </a:br>
            <a:endParaRPr lang="en-US" sz="4000" dirty="0">
              <a:solidFill>
                <a:schemeClr val="accent1"/>
              </a:solidFill>
              <a:latin typeface="Rockwell"/>
              <a:ea typeface="Rockwell"/>
              <a:cs typeface="Rockwell"/>
              <a:sym typeface="Rockwell"/>
            </a:endParaRPr>
          </a:p>
        </p:txBody>
      </p:sp>
      <p:sp>
        <p:nvSpPr>
          <p:cNvPr id="220" name="Shape 220"/>
          <p:cNvSpPr txBox="1">
            <a:spLocks noGrp="1"/>
          </p:cNvSpPr>
          <p:nvPr>
            <p:ph idx="1"/>
          </p:nvPr>
        </p:nvSpPr>
        <p:spPr>
          <a:xfrm>
            <a:off x="838200" y="2034161"/>
            <a:ext cx="10515600" cy="4351338"/>
          </a:xfrm>
          <a:prstGeom prst="rect">
            <a:avLst/>
          </a:prstGeom>
          <a:noFill/>
          <a:ln>
            <a:noFill/>
          </a:ln>
        </p:spPr>
        <p:txBody>
          <a:bodyPr vert="horz" wrap="square" lIns="91425" tIns="45700" rIns="91425" bIns="45700" rtlCol="0" anchor="t" anchorCtr="0">
            <a:noAutofit/>
          </a:bodyPr>
          <a:lstStyle/>
          <a:p>
            <a:pPr marL="0" indent="0">
              <a:spcBef>
                <a:spcPts val="0"/>
              </a:spcBef>
              <a:buClr>
                <a:schemeClr val="accent1"/>
              </a:buClr>
              <a:buSzPct val="25000"/>
              <a:buNone/>
            </a:pPr>
            <a:r>
              <a:rPr lang="en-US" sz="3200" u="sng" dirty="0">
                <a:solidFill>
                  <a:schemeClr val="dk1"/>
                </a:solidFill>
                <a:latin typeface="Rockwell"/>
                <a:ea typeface="Rockwell"/>
                <a:cs typeface="Rockwell"/>
                <a:sym typeface="Rockwell"/>
              </a:rPr>
              <a:t>Teacher</a:t>
            </a:r>
            <a:r>
              <a:rPr lang="en-US" sz="3200" dirty="0">
                <a:solidFill>
                  <a:schemeClr val="dk1"/>
                </a:solidFill>
                <a:latin typeface="Rockwell"/>
                <a:ea typeface="Rockwell"/>
                <a:cs typeface="Rockwell"/>
                <a:sym typeface="Rockwell"/>
              </a:rPr>
              <a:t>: </a:t>
            </a:r>
            <a:r>
              <a:rPr lang="en-US" sz="3200" dirty="0">
                <a:solidFill>
                  <a:schemeClr val="dk1"/>
                </a:solidFill>
              </a:rPr>
              <a:t>Isabel Morales, Los Angeles, CA</a:t>
            </a:r>
          </a:p>
          <a:p>
            <a:pPr marL="0" indent="0">
              <a:spcBef>
                <a:spcPts val="2000"/>
              </a:spcBef>
              <a:buClr>
                <a:schemeClr val="accent1"/>
              </a:buClr>
              <a:buSzPct val="25000"/>
              <a:buNone/>
            </a:pPr>
            <a:r>
              <a:rPr lang="en-US" sz="3200" u="sng" dirty="0">
                <a:solidFill>
                  <a:schemeClr val="dk1"/>
                </a:solidFill>
                <a:latin typeface="Rockwell"/>
                <a:ea typeface="Rockwell"/>
                <a:cs typeface="Rockwell"/>
                <a:sym typeface="Rockwell"/>
              </a:rPr>
              <a:t>Topic</a:t>
            </a:r>
            <a:r>
              <a:rPr lang="en-US" sz="3200" dirty="0">
                <a:solidFill>
                  <a:schemeClr val="dk1"/>
                </a:solidFill>
                <a:latin typeface="Rockwell"/>
                <a:ea typeface="Rockwell"/>
                <a:cs typeface="Rockwell"/>
                <a:sym typeface="Rockwell"/>
              </a:rPr>
              <a:t>:  Social Justice</a:t>
            </a:r>
            <a:endParaRPr lang="en-US" sz="3200" dirty="0">
              <a:solidFill>
                <a:schemeClr val="dk1"/>
              </a:solidFill>
            </a:endParaRPr>
          </a:p>
          <a:p>
            <a:pPr marL="0" indent="0">
              <a:lnSpc>
                <a:spcPct val="120000"/>
              </a:lnSpc>
              <a:spcBef>
                <a:spcPts val="2000"/>
              </a:spcBef>
              <a:buClr>
                <a:schemeClr val="accent1"/>
              </a:buClr>
              <a:buSzPct val="25000"/>
              <a:buNone/>
            </a:pPr>
            <a:r>
              <a:rPr lang="en-US" sz="3200" u="sng" dirty="0">
                <a:solidFill>
                  <a:schemeClr val="dk1"/>
                </a:solidFill>
                <a:latin typeface="Rockwell"/>
                <a:ea typeface="Rockwell"/>
                <a:cs typeface="Rockwell"/>
                <a:sym typeface="Rockwell"/>
              </a:rPr>
              <a:t>Purpose</a:t>
            </a:r>
            <a:r>
              <a:rPr lang="en-US" sz="3200" dirty="0">
                <a:solidFill>
                  <a:schemeClr val="dk1"/>
                </a:solidFill>
                <a:latin typeface="Rockwell"/>
                <a:ea typeface="Rockwell"/>
                <a:cs typeface="Rockwell"/>
                <a:sym typeface="Rockwell"/>
              </a:rPr>
              <a:t>: Engage students in thinking about systemic injustice ahead of several fiction and nonfiction texts in the semester</a:t>
            </a:r>
            <a:endParaRPr lang="en-US" sz="3200" dirty="0">
              <a:solidFill>
                <a:schemeClr val="dk1"/>
              </a:solidFill>
            </a:endParaRPr>
          </a:p>
        </p:txBody>
      </p:sp>
    </p:spTree>
    <p:extLst>
      <p:ext uri="{BB962C8B-B14F-4D97-AF65-F5344CB8AC3E}">
        <p14:creationId xmlns:p14="http://schemas.microsoft.com/office/powerpoint/2010/main" val="2540850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838199" y="294967"/>
            <a:ext cx="10515600" cy="1325563"/>
          </a:xfrm>
          <a:prstGeom prst="rect">
            <a:avLst/>
          </a:prstGeom>
          <a:noFill/>
          <a:ln>
            <a:noFill/>
          </a:ln>
        </p:spPr>
        <p:txBody>
          <a:bodyPr vert="horz" wrap="square" lIns="91425" tIns="45700" rIns="91425" bIns="45700" rtlCol="0" anchor="t" anchorCtr="0">
            <a:noAutofit/>
          </a:bodyPr>
          <a:lstStyle/>
          <a:p>
            <a:pPr>
              <a:spcBef>
                <a:spcPts val="0"/>
              </a:spcBef>
              <a:buClr>
                <a:srgbClr val="629DD1"/>
              </a:buClr>
              <a:buSzPct val="25000"/>
            </a:pPr>
            <a:r>
              <a:rPr lang="en-US" b="0" dirty="0">
                <a:latin typeface="Rockwell"/>
                <a:ea typeface="Rockwell"/>
                <a:cs typeface="Rockwell"/>
                <a:sym typeface="Rockwell"/>
              </a:rPr>
              <a:t>Question Focus</a:t>
            </a:r>
          </a:p>
        </p:txBody>
      </p:sp>
      <p:pic>
        <p:nvPicPr>
          <p:cNvPr id="5" name="Picture 3" descr="School to Pris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7886" y="2760757"/>
            <a:ext cx="2816225" cy="3589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451050" y="1620530"/>
            <a:ext cx="7632750" cy="954107"/>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Rockwell"/>
                <a:cs typeface="+mn-cs"/>
              </a:rPr>
              <a:t>“The disciplinary policies of our society perpetuate injustice.”</a:t>
            </a:r>
          </a:p>
        </p:txBody>
      </p:sp>
    </p:spTree>
    <p:extLst>
      <p:ext uri="{BB962C8B-B14F-4D97-AF65-F5344CB8AC3E}">
        <p14:creationId xmlns:p14="http://schemas.microsoft.com/office/powerpoint/2010/main" val="4020884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893039" y="307572"/>
            <a:ext cx="10515600" cy="1325563"/>
          </a:xfrm>
          <a:prstGeom prst="rect">
            <a:avLst/>
          </a:prstGeom>
          <a:noFill/>
          <a:ln>
            <a:noFill/>
          </a:ln>
        </p:spPr>
        <p:txBody>
          <a:bodyPr vert="horz" wrap="square" lIns="91425" tIns="45700" rIns="91425" bIns="45700" rtlCol="0" anchor="t" anchorCtr="0">
            <a:noAutofit/>
          </a:bodyPr>
          <a:lstStyle/>
          <a:p>
            <a:pPr>
              <a:spcBef>
                <a:spcPts val="0"/>
              </a:spcBef>
              <a:buClr>
                <a:schemeClr val="accent1"/>
              </a:buClr>
              <a:buSzPct val="25000"/>
            </a:pPr>
            <a:r>
              <a:rPr lang="en-US" b="0" dirty="0">
                <a:latin typeface="Rockwell"/>
                <a:ea typeface="Rockwell"/>
                <a:cs typeface="Rockwell"/>
                <a:sym typeface="Rockwell"/>
              </a:rPr>
              <a:t>Student Questions</a:t>
            </a:r>
          </a:p>
        </p:txBody>
      </p:sp>
      <p:sp>
        <p:nvSpPr>
          <p:cNvPr id="234" name="Shape 234"/>
          <p:cNvSpPr txBox="1">
            <a:spLocks noGrp="1"/>
          </p:cNvSpPr>
          <p:nvPr>
            <p:ph idx="4294967295"/>
          </p:nvPr>
        </p:nvSpPr>
        <p:spPr>
          <a:xfrm>
            <a:off x="341168" y="1203324"/>
            <a:ext cx="11850831" cy="5654675"/>
          </a:xfrm>
          <a:prstGeom prst="rect">
            <a:avLst/>
          </a:prstGeom>
          <a:noFill/>
          <a:ln>
            <a:noFill/>
          </a:ln>
        </p:spPr>
        <p:txBody>
          <a:bodyPr vert="horz" wrap="square" lIns="91425" tIns="45700" rIns="91425" bIns="45700" numCol="2" spcCol="274320" rtlCol="0" anchor="t" anchorCtr="0">
            <a:noAutofit/>
          </a:bodyPr>
          <a:lstStyle/>
          <a:p>
            <a:pPr marL="457200" indent="-457200">
              <a:spcBef>
                <a:spcPts val="600"/>
              </a:spcBef>
              <a:buSzPct val="85000"/>
              <a:buFont typeface="+mj-lt"/>
              <a:buAutoNum type="arabicPeriod"/>
            </a:pPr>
            <a:r>
              <a:rPr lang="en-US" sz="2200" b="1" dirty="0" smtClean="0">
                <a:solidFill>
                  <a:schemeClr val="tx1"/>
                </a:solidFill>
              </a:rPr>
              <a:t>Why </a:t>
            </a:r>
            <a:r>
              <a:rPr lang="en-US" sz="2200" b="1" dirty="0">
                <a:solidFill>
                  <a:schemeClr val="tx1"/>
                </a:solidFill>
              </a:rPr>
              <a:t>are student of color targeted the most</a:t>
            </a:r>
            <a:r>
              <a:rPr lang="en-US" sz="2200" b="1" dirty="0" smtClean="0">
                <a:solidFill>
                  <a:schemeClr val="tx1"/>
                </a:solidFill>
              </a:rPr>
              <a:t>?</a:t>
            </a:r>
          </a:p>
          <a:p>
            <a:pPr marL="457200" indent="-457200">
              <a:spcBef>
                <a:spcPts val="600"/>
              </a:spcBef>
              <a:buSzPct val="85000"/>
              <a:buFont typeface="+mj-lt"/>
              <a:buAutoNum type="arabicPeriod"/>
            </a:pPr>
            <a:r>
              <a:rPr lang="en-US" sz="2200" b="1" dirty="0" smtClean="0">
                <a:solidFill>
                  <a:schemeClr val="tx1"/>
                </a:solidFill>
              </a:rPr>
              <a:t>How do disciplinary policies target specific racial groups?</a:t>
            </a:r>
            <a:endParaRPr lang="en-US" sz="2200" b="1" dirty="0">
              <a:solidFill>
                <a:schemeClr val="tx1"/>
              </a:solidFill>
            </a:endParaRPr>
          </a:p>
          <a:p>
            <a:pPr marL="457200" indent="-457200">
              <a:spcBef>
                <a:spcPts val="600"/>
              </a:spcBef>
              <a:buSzPct val="85000"/>
              <a:buFont typeface="+mj-lt"/>
              <a:buAutoNum type="arabicPeriod"/>
            </a:pPr>
            <a:r>
              <a:rPr lang="en-US" sz="2200" dirty="0">
                <a:solidFill>
                  <a:schemeClr val="tx1"/>
                </a:solidFill>
              </a:rPr>
              <a:t>Do teachers nationwide take notice of these stats?</a:t>
            </a:r>
          </a:p>
          <a:p>
            <a:pPr marL="457200" indent="-457200">
              <a:spcBef>
                <a:spcPts val="600"/>
              </a:spcBef>
              <a:buSzPct val="85000"/>
              <a:buFont typeface="+mj-lt"/>
              <a:buAutoNum type="arabicPeriod"/>
            </a:pPr>
            <a:r>
              <a:rPr lang="en-US" sz="2200" b="1" dirty="0">
                <a:solidFill>
                  <a:schemeClr val="tx1"/>
                </a:solidFill>
              </a:rPr>
              <a:t>How can teachers develop better &amp; effective disciplinary policies?</a:t>
            </a:r>
          </a:p>
          <a:p>
            <a:pPr marL="457200" indent="-457200">
              <a:spcBef>
                <a:spcPts val="600"/>
              </a:spcBef>
              <a:buSzPct val="85000"/>
              <a:buFont typeface="+mj-lt"/>
              <a:buAutoNum type="arabicPeriod"/>
            </a:pPr>
            <a:r>
              <a:rPr lang="en-US" sz="2200" dirty="0">
                <a:solidFill>
                  <a:schemeClr val="tx1"/>
                </a:solidFill>
              </a:rPr>
              <a:t>Why do people see the stats &amp; data as a coincidence?</a:t>
            </a:r>
          </a:p>
          <a:p>
            <a:pPr marL="457200" indent="-457200">
              <a:spcBef>
                <a:spcPts val="600"/>
              </a:spcBef>
              <a:buSzPct val="85000"/>
              <a:buFont typeface="+mj-lt"/>
              <a:buAutoNum type="arabicPeriod"/>
            </a:pPr>
            <a:r>
              <a:rPr lang="en-US" sz="2200" dirty="0">
                <a:solidFill>
                  <a:schemeClr val="tx1"/>
                </a:solidFill>
              </a:rPr>
              <a:t>What does a kid learn about the system once in jail?</a:t>
            </a:r>
          </a:p>
          <a:p>
            <a:pPr marL="457200" indent="-457200">
              <a:spcBef>
                <a:spcPts val="600"/>
              </a:spcBef>
              <a:buSzPct val="85000"/>
              <a:buFont typeface="+mj-lt"/>
              <a:buAutoNum type="arabicPeriod"/>
            </a:pPr>
            <a:r>
              <a:rPr lang="en-US" sz="2200" dirty="0">
                <a:solidFill>
                  <a:schemeClr val="tx1"/>
                </a:solidFill>
              </a:rPr>
              <a:t>What do </a:t>
            </a:r>
            <a:r>
              <a:rPr lang="en-US" sz="2200" dirty="0" smtClean="0">
                <a:solidFill>
                  <a:schemeClr val="tx1"/>
                </a:solidFill>
              </a:rPr>
              <a:t>people </a:t>
            </a:r>
            <a:r>
              <a:rPr lang="en-US" sz="2200" dirty="0">
                <a:solidFill>
                  <a:schemeClr val="tx1"/>
                </a:solidFill>
              </a:rPr>
              <a:t>believe expulsion will teach the students?</a:t>
            </a:r>
          </a:p>
          <a:p>
            <a:pPr marL="457200" indent="-457200">
              <a:spcBef>
                <a:spcPts val="600"/>
              </a:spcBef>
              <a:buSzPct val="85000"/>
              <a:buFont typeface="+mj-lt"/>
              <a:buAutoNum type="arabicPeriod"/>
            </a:pPr>
            <a:r>
              <a:rPr lang="en-US" sz="2200" dirty="0">
                <a:solidFill>
                  <a:schemeClr val="tx1"/>
                </a:solidFill>
              </a:rPr>
              <a:t>Does going to </a:t>
            </a:r>
            <a:r>
              <a:rPr lang="en-US" sz="2200" dirty="0" smtClean="0">
                <a:solidFill>
                  <a:schemeClr val="tx1"/>
                </a:solidFill>
              </a:rPr>
              <a:t>juvie </a:t>
            </a:r>
            <a:r>
              <a:rPr lang="en-US" sz="2200" dirty="0">
                <a:solidFill>
                  <a:schemeClr val="tx1"/>
                </a:solidFill>
              </a:rPr>
              <a:t>have a long-term effect on younger </a:t>
            </a:r>
            <a:r>
              <a:rPr lang="en-US" sz="2200" dirty="0" smtClean="0">
                <a:solidFill>
                  <a:schemeClr val="tx1"/>
                </a:solidFill>
              </a:rPr>
              <a:t>students</a:t>
            </a:r>
            <a:r>
              <a:rPr lang="en-US" sz="2200" dirty="0" smtClean="0"/>
              <a:t>?</a:t>
            </a:r>
            <a:endParaRPr lang="en-US" sz="2200" dirty="0">
              <a:solidFill>
                <a:schemeClr val="tx1"/>
              </a:solidFill>
            </a:endParaRPr>
          </a:p>
          <a:p>
            <a:pPr marL="457200" indent="-457200">
              <a:spcBef>
                <a:spcPts val="600"/>
              </a:spcBef>
              <a:buSzPct val="85000"/>
              <a:buFont typeface="+mj-lt"/>
              <a:buAutoNum type="arabicPeriod"/>
            </a:pPr>
            <a:r>
              <a:rPr lang="en-US" sz="2200" dirty="0">
                <a:solidFill>
                  <a:schemeClr val="tx1"/>
                </a:solidFill>
              </a:rPr>
              <a:t>When will it get better?</a:t>
            </a:r>
          </a:p>
          <a:p>
            <a:pPr marL="457200" indent="-457200">
              <a:spcBef>
                <a:spcPts val="600"/>
              </a:spcBef>
              <a:buSzPct val="85000"/>
              <a:buFont typeface="+mj-lt"/>
              <a:buAutoNum type="arabicPeriod"/>
            </a:pPr>
            <a:r>
              <a:rPr lang="en-US" sz="2200" dirty="0">
                <a:solidFill>
                  <a:schemeClr val="tx1"/>
                </a:solidFill>
              </a:rPr>
              <a:t>What are some ways to improve behavior</a:t>
            </a:r>
            <a:r>
              <a:rPr lang="en-US" sz="2200" dirty="0" smtClean="0">
                <a:solidFill>
                  <a:schemeClr val="tx1"/>
                </a:solidFill>
              </a:rPr>
              <a:t>?</a:t>
            </a:r>
            <a:endParaRPr lang="en-US" sz="2200" dirty="0">
              <a:solidFill>
                <a:schemeClr val="tx1"/>
              </a:solidFill>
            </a:endParaRPr>
          </a:p>
          <a:p>
            <a:pPr marL="457200" indent="-457200">
              <a:spcBef>
                <a:spcPts val="600"/>
              </a:spcBef>
              <a:buSzPct val="85000"/>
              <a:buFont typeface="+mj-lt"/>
              <a:buAutoNum type="arabicPeriod"/>
            </a:pPr>
            <a:r>
              <a:rPr lang="en-US" sz="2200" b="1" dirty="0">
                <a:solidFill>
                  <a:schemeClr val="tx1"/>
                </a:solidFill>
              </a:rPr>
              <a:t>What type of training will teachers go through that’ll bring justice to classrooms? </a:t>
            </a:r>
            <a:endParaRPr lang="en-US" sz="2200" b="1" dirty="0" smtClean="0">
              <a:solidFill>
                <a:schemeClr val="tx1"/>
              </a:solidFill>
            </a:endParaRPr>
          </a:p>
          <a:p>
            <a:pPr marL="457200" indent="-457200">
              <a:spcBef>
                <a:spcPts val="600"/>
              </a:spcBef>
              <a:buSzPct val="85000"/>
              <a:buFont typeface="+mj-lt"/>
              <a:buAutoNum type="arabicPeriod"/>
            </a:pPr>
            <a:r>
              <a:rPr lang="en-US" sz="2200" dirty="0" smtClean="0">
                <a:solidFill>
                  <a:schemeClr val="tx1"/>
                </a:solidFill>
              </a:rPr>
              <a:t>Shouldn’t </a:t>
            </a:r>
            <a:r>
              <a:rPr lang="en-US" sz="2200" dirty="0">
                <a:solidFill>
                  <a:schemeClr val="tx1"/>
                </a:solidFill>
              </a:rPr>
              <a:t>school police officers be trained like teachers?</a:t>
            </a:r>
          </a:p>
          <a:p>
            <a:pPr marL="457200" indent="-457200">
              <a:spcBef>
                <a:spcPts val="600"/>
              </a:spcBef>
              <a:buSzPct val="85000"/>
              <a:buFont typeface="+mj-lt"/>
              <a:buAutoNum type="arabicPeriod"/>
            </a:pPr>
            <a:r>
              <a:rPr lang="en-US" sz="2200" b="1" dirty="0" smtClean="0">
                <a:solidFill>
                  <a:schemeClr val="tx1"/>
                </a:solidFill>
              </a:rPr>
              <a:t>What </a:t>
            </a:r>
            <a:r>
              <a:rPr lang="en-US" sz="2200" b="1" dirty="0">
                <a:solidFill>
                  <a:schemeClr val="tx1"/>
                </a:solidFill>
              </a:rPr>
              <a:t>is considered a criminal offense in school?</a:t>
            </a:r>
          </a:p>
          <a:p>
            <a:pPr marL="457200" indent="-457200">
              <a:spcBef>
                <a:spcPts val="600"/>
              </a:spcBef>
              <a:buSzPct val="85000"/>
              <a:buFont typeface="+mj-lt"/>
              <a:buAutoNum type="arabicPeriod"/>
            </a:pPr>
            <a:r>
              <a:rPr lang="en-US" sz="2200" dirty="0">
                <a:solidFill>
                  <a:schemeClr val="tx1"/>
                </a:solidFill>
              </a:rPr>
              <a:t>Isn’t it the teacher’s job to keep the students “in line”?</a:t>
            </a:r>
          </a:p>
          <a:p>
            <a:pPr marL="457200" indent="-457200">
              <a:spcBef>
                <a:spcPts val="600"/>
              </a:spcBef>
              <a:buSzPct val="85000"/>
              <a:buFont typeface="+mj-lt"/>
              <a:buAutoNum type="arabicPeriod"/>
            </a:pPr>
            <a:r>
              <a:rPr lang="en-US" sz="2200" dirty="0">
                <a:solidFill>
                  <a:schemeClr val="tx1"/>
                </a:solidFill>
              </a:rPr>
              <a:t>How should disruption in class be handled?</a:t>
            </a:r>
          </a:p>
          <a:p>
            <a:pPr marL="457200" indent="-457200">
              <a:spcBef>
                <a:spcPts val="600"/>
              </a:spcBef>
              <a:buSzPct val="85000"/>
              <a:buFont typeface="+mj-lt"/>
              <a:buAutoNum type="arabicPeriod"/>
            </a:pPr>
            <a:r>
              <a:rPr lang="en-US" sz="2200" b="1" dirty="0" smtClean="0">
                <a:solidFill>
                  <a:schemeClr val="tx1"/>
                </a:solidFill>
              </a:rPr>
              <a:t>How </a:t>
            </a:r>
            <a:r>
              <a:rPr lang="en-US" sz="2200" b="1" dirty="0">
                <a:solidFill>
                  <a:schemeClr val="tx1"/>
                </a:solidFill>
              </a:rPr>
              <a:t>come there aren’t any policies keeping students out of prison?</a:t>
            </a:r>
          </a:p>
        </p:txBody>
      </p:sp>
    </p:spTree>
    <p:extLst>
      <p:ext uri="{BB962C8B-B14F-4D97-AF65-F5344CB8AC3E}">
        <p14:creationId xmlns:p14="http://schemas.microsoft.com/office/powerpoint/2010/main" val="142749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0"/>
                                  </p:iterate>
                                  <p:childTnLst>
                                    <p:set>
                                      <p:cBhvr>
                                        <p:cTn id="6" dur="1" fill="hold">
                                          <p:stCondLst>
                                            <p:cond delay="0"/>
                                          </p:stCondLst>
                                        </p:cTn>
                                        <p:tgtEl>
                                          <p:spTgt spid="234">
                                            <p:txEl>
                                              <p:pRg st="0" end="0"/>
                                            </p:txEl>
                                          </p:spTgt>
                                        </p:tgtEl>
                                        <p:attrNameLst>
                                          <p:attrName>style.visibility</p:attrName>
                                        </p:attrNameLst>
                                      </p:cBhvr>
                                      <p:to>
                                        <p:strVal val="visible"/>
                                      </p:to>
                                    </p:set>
                                    <p:animEffect transition="in" filter="fade">
                                      <p:cBhvr>
                                        <p:cTn id="7" dur="1000"/>
                                        <p:tgtEl>
                                          <p:spTgt spid="234">
                                            <p:txEl>
                                              <p:pRg st="0" end="0"/>
                                            </p:txEl>
                                          </p:spTgt>
                                        </p:tgtEl>
                                      </p:cBhvr>
                                    </p:animEffect>
                                  </p:childTnLst>
                                </p:cTn>
                              </p:par>
                              <p:par>
                                <p:cTn id="8" presetID="10" presetClass="entr" presetSubtype="0" fill="hold" nodeType="withEffect">
                                  <p:stCondLst>
                                    <p:cond delay="0"/>
                                  </p:stCondLst>
                                  <p:iterate type="lt">
                                    <p:tmPct val="0"/>
                                  </p:iterate>
                                  <p:childTnLst>
                                    <p:set>
                                      <p:cBhvr>
                                        <p:cTn id="9" dur="1" fill="hold">
                                          <p:stCondLst>
                                            <p:cond delay="0"/>
                                          </p:stCondLst>
                                        </p:cTn>
                                        <p:tgtEl>
                                          <p:spTgt spid="234">
                                            <p:txEl>
                                              <p:pRg st="1" end="1"/>
                                            </p:txEl>
                                          </p:spTgt>
                                        </p:tgtEl>
                                        <p:attrNameLst>
                                          <p:attrName>style.visibility</p:attrName>
                                        </p:attrNameLst>
                                      </p:cBhvr>
                                      <p:to>
                                        <p:strVal val="visible"/>
                                      </p:to>
                                    </p:set>
                                    <p:animEffect transition="in" filter="fade">
                                      <p:cBhvr>
                                        <p:cTn id="10" dur="1000"/>
                                        <p:tgtEl>
                                          <p:spTgt spid="23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4">
                                            <p:txEl>
                                              <p:pRg st="2" end="2"/>
                                            </p:txEl>
                                          </p:spTgt>
                                        </p:tgtEl>
                                        <p:attrNameLst>
                                          <p:attrName>style.visibility</p:attrName>
                                        </p:attrNameLst>
                                      </p:cBhvr>
                                      <p:to>
                                        <p:strVal val="visible"/>
                                      </p:to>
                                    </p:set>
                                    <p:animEffect transition="in" filter="fade">
                                      <p:cBhvr>
                                        <p:cTn id="13" dur="1000"/>
                                        <p:tgtEl>
                                          <p:spTgt spid="234">
                                            <p:txEl>
                                              <p:pRg st="2" end="2"/>
                                            </p:txEl>
                                          </p:spTgt>
                                        </p:tgtEl>
                                      </p:cBhvr>
                                    </p:animEffect>
                                  </p:childTnLst>
                                </p:cTn>
                              </p:par>
                              <p:par>
                                <p:cTn id="14" presetID="10" presetClass="entr" presetSubtype="0" fill="hold" nodeType="withEffect">
                                  <p:stCondLst>
                                    <p:cond delay="0"/>
                                  </p:stCondLst>
                                  <p:iterate type="lt">
                                    <p:tmPct val="0"/>
                                  </p:iterate>
                                  <p:childTnLst>
                                    <p:set>
                                      <p:cBhvr>
                                        <p:cTn id="15" dur="1" fill="hold">
                                          <p:stCondLst>
                                            <p:cond delay="0"/>
                                          </p:stCondLst>
                                        </p:cTn>
                                        <p:tgtEl>
                                          <p:spTgt spid="234">
                                            <p:txEl>
                                              <p:pRg st="3" end="3"/>
                                            </p:txEl>
                                          </p:spTgt>
                                        </p:tgtEl>
                                        <p:attrNameLst>
                                          <p:attrName>style.visibility</p:attrName>
                                        </p:attrNameLst>
                                      </p:cBhvr>
                                      <p:to>
                                        <p:strVal val="visible"/>
                                      </p:to>
                                    </p:set>
                                    <p:animEffect transition="in" filter="fade">
                                      <p:cBhvr>
                                        <p:cTn id="16" dur="1000"/>
                                        <p:tgtEl>
                                          <p:spTgt spid="23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4">
                                            <p:txEl>
                                              <p:pRg st="4" end="4"/>
                                            </p:txEl>
                                          </p:spTgt>
                                        </p:tgtEl>
                                        <p:attrNameLst>
                                          <p:attrName>style.visibility</p:attrName>
                                        </p:attrNameLst>
                                      </p:cBhvr>
                                      <p:to>
                                        <p:strVal val="visible"/>
                                      </p:to>
                                    </p:set>
                                    <p:animEffect transition="in" filter="fade">
                                      <p:cBhvr>
                                        <p:cTn id="19" dur="1000"/>
                                        <p:tgtEl>
                                          <p:spTgt spid="23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34">
                                            <p:txEl>
                                              <p:pRg st="5" end="5"/>
                                            </p:txEl>
                                          </p:spTgt>
                                        </p:tgtEl>
                                        <p:attrNameLst>
                                          <p:attrName>style.visibility</p:attrName>
                                        </p:attrNameLst>
                                      </p:cBhvr>
                                      <p:to>
                                        <p:strVal val="visible"/>
                                      </p:to>
                                    </p:set>
                                    <p:animEffect transition="in" filter="fade">
                                      <p:cBhvr>
                                        <p:cTn id="22" dur="1000"/>
                                        <p:tgtEl>
                                          <p:spTgt spid="23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34">
                                            <p:txEl>
                                              <p:pRg st="6" end="6"/>
                                            </p:txEl>
                                          </p:spTgt>
                                        </p:tgtEl>
                                        <p:attrNameLst>
                                          <p:attrName>style.visibility</p:attrName>
                                        </p:attrNameLst>
                                      </p:cBhvr>
                                      <p:to>
                                        <p:strVal val="visible"/>
                                      </p:to>
                                    </p:set>
                                    <p:animEffect transition="in" filter="fade">
                                      <p:cBhvr>
                                        <p:cTn id="25" dur="1000"/>
                                        <p:tgtEl>
                                          <p:spTgt spid="234">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4">
                                            <p:txEl>
                                              <p:pRg st="7" end="7"/>
                                            </p:txEl>
                                          </p:spTgt>
                                        </p:tgtEl>
                                        <p:attrNameLst>
                                          <p:attrName>style.visibility</p:attrName>
                                        </p:attrNameLst>
                                      </p:cBhvr>
                                      <p:to>
                                        <p:strVal val="visible"/>
                                      </p:to>
                                    </p:set>
                                    <p:animEffect transition="in" filter="fade">
                                      <p:cBhvr>
                                        <p:cTn id="30" dur="1000"/>
                                        <p:tgtEl>
                                          <p:spTgt spid="234">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34">
                                            <p:txEl>
                                              <p:pRg st="8" end="8"/>
                                            </p:txEl>
                                          </p:spTgt>
                                        </p:tgtEl>
                                        <p:attrNameLst>
                                          <p:attrName>style.visibility</p:attrName>
                                        </p:attrNameLst>
                                      </p:cBhvr>
                                      <p:to>
                                        <p:strVal val="visible"/>
                                      </p:to>
                                    </p:set>
                                    <p:animEffect transition="in" filter="fade">
                                      <p:cBhvr>
                                        <p:cTn id="33" dur="1000"/>
                                        <p:tgtEl>
                                          <p:spTgt spid="234">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34">
                                            <p:txEl>
                                              <p:pRg st="9" end="9"/>
                                            </p:txEl>
                                          </p:spTgt>
                                        </p:tgtEl>
                                        <p:attrNameLst>
                                          <p:attrName>style.visibility</p:attrName>
                                        </p:attrNameLst>
                                      </p:cBhvr>
                                      <p:to>
                                        <p:strVal val="visible"/>
                                      </p:to>
                                    </p:set>
                                    <p:animEffect transition="in" filter="fade">
                                      <p:cBhvr>
                                        <p:cTn id="36" dur="1000"/>
                                        <p:tgtEl>
                                          <p:spTgt spid="234">
                                            <p:txEl>
                                              <p:pRg st="9" end="9"/>
                                            </p:txEl>
                                          </p:spTgt>
                                        </p:tgtEl>
                                      </p:cBhvr>
                                    </p:animEffect>
                                  </p:childTnLst>
                                </p:cTn>
                              </p:par>
                              <p:par>
                                <p:cTn id="37" presetID="10" presetClass="entr" presetSubtype="0" fill="hold" nodeType="withEffect">
                                  <p:stCondLst>
                                    <p:cond delay="0"/>
                                  </p:stCondLst>
                                  <p:iterate type="lt">
                                    <p:tmPct val="0"/>
                                  </p:iterate>
                                  <p:childTnLst>
                                    <p:set>
                                      <p:cBhvr>
                                        <p:cTn id="38" dur="1" fill="hold">
                                          <p:stCondLst>
                                            <p:cond delay="0"/>
                                          </p:stCondLst>
                                        </p:cTn>
                                        <p:tgtEl>
                                          <p:spTgt spid="234">
                                            <p:txEl>
                                              <p:pRg st="10" end="10"/>
                                            </p:txEl>
                                          </p:spTgt>
                                        </p:tgtEl>
                                        <p:attrNameLst>
                                          <p:attrName>style.visibility</p:attrName>
                                        </p:attrNameLst>
                                      </p:cBhvr>
                                      <p:to>
                                        <p:strVal val="visible"/>
                                      </p:to>
                                    </p:set>
                                    <p:animEffect transition="in" filter="fade">
                                      <p:cBhvr>
                                        <p:cTn id="39" dur="1000"/>
                                        <p:tgtEl>
                                          <p:spTgt spid="234">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34">
                                            <p:txEl>
                                              <p:pRg st="11" end="11"/>
                                            </p:txEl>
                                          </p:spTgt>
                                        </p:tgtEl>
                                        <p:attrNameLst>
                                          <p:attrName>style.visibility</p:attrName>
                                        </p:attrNameLst>
                                      </p:cBhvr>
                                      <p:to>
                                        <p:strVal val="visible"/>
                                      </p:to>
                                    </p:set>
                                    <p:animEffect transition="in" filter="fade">
                                      <p:cBhvr>
                                        <p:cTn id="42" dur="1000"/>
                                        <p:tgtEl>
                                          <p:spTgt spid="234">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iterate type="lt">
                                    <p:tmPct val="0"/>
                                  </p:iterate>
                                  <p:childTnLst>
                                    <p:set>
                                      <p:cBhvr>
                                        <p:cTn id="46" dur="1" fill="hold">
                                          <p:stCondLst>
                                            <p:cond delay="0"/>
                                          </p:stCondLst>
                                        </p:cTn>
                                        <p:tgtEl>
                                          <p:spTgt spid="234">
                                            <p:txEl>
                                              <p:pRg st="12" end="12"/>
                                            </p:txEl>
                                          </p:spTgt>
                                        </p:tgtEl>
                                        <p:attrNameLst>
                                          <p:attrName>style.visibility</p:attrName>
                                        </p:attrNameLst>
                                      </p:cBhvr>
                                      <p:to>
                                        <p:strVal val="visible"/>
                                      </p:to>
                                    </p:set>
                                    <p:animEffect transition="in" filter="fade">
                                      <p:cBhvr>
                                        <p:cTn id="47" dur="1000"/>
                                        <p:tgtEl>
                                          <p:spTgt spid="234">
                                            <p:txEl>
                                              <p:pRg st="12" end="1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34">
                                            <p:txEl>
                                              <p:pRg st="13" end="13"/>
                                            </p:txEl>
                                          </p:spTgt>
                                        </p:tgtEl>
                                        <p:attrNameLst>
                                          <p:attrName>style.visibility</p:attrName>
                                        </p:attrNameLst>
                                      </p:cBhvr>
                                      <p:to>
                                        <p:strVal val="visible"/>
                                      </p:to>
                                    </p:set>
                                    <p:animEffect transition="in" filter="fade">
                                      <p:cBhvr>
                                        <p:cTn id="50" dur="1000"/>
                                        <p:tgtEl>
                                          <p:spTgt spid="234">
                                            <p:txEl>
                                              <p:pRg st="13" end="1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34">
                                            <p:txEl>
                                              <p:pRg st="14" end="14"/>
                                            </p:txEl>
                                          </p:spTgt>
                                        </p:tgtEl>
                                        <p:attrNameLst>
                                          <p:attrName>style.visibility</p:attrName>
                                        </p:attrNameLst>
                                      </p:cBhvr>
                                      <p:to>
                                        <p:strVal val="visible"/>
                                      </p:to>
                                    </p:set>
                                    <p:animEffect transition="in" filter="fade">
                                      <p:cBhvr>
                                        <p:cTn id="53" dur="1000"/>
                                        <p:tgtEl>
                                          <p:spTgt spid="234">
                                            <p:txEl>
                                              <p:pRg st="14" end="14"/>
                                            </p:txEl>
                                          </p:spTgt>
                                        </p:tgtEl>
                                      </p:cBhvr>
                                    </p:animEffect>
                                  </p:childTnLst>
                                </p:cTn>
                              </p:par>
                              <p:par>
                                <p:cTn id="54" presetID="10" presetClass="entr" presetSubtype="0" fill="hold" nodeType="withEffect">
                                  <p:stCondLst>
                                    <p:cond delay="0"/>
                                  </p:stCondLst>
                                  <p:iterate type="lt">
                                    <p:tmPct val="0"/>
                                  </p:iterate>
                                  <p:childTnLst>
                                    <p:set>
                                      <p:cBhvr>
                                        <p:cTn id="55" dur="1" fill="hold">
                                          <p:stCondLst>
                                            <p:cond delay="0"/>
                                          </p:stCondLst>
                                        </p:cTn>
                                        <p:tgtEl>
                                          <p:spTgt spid="234">
                                            <p:txEl>
                                              <p:pRg st="15" end="15"/>
                                            </p:txEl>
                                          </p:spTgt>
                                        </p:tgtEl>
                                        <p:attrNameLst>
                                          <p:attrName>style.visibility</p:attrName>
                                        </p:attrNameLst>
                                      </p:cBhvr>
                                      <p:to>
                                        <p:strVal val="visible"/>
                                      </p:to>
                                    </p:set>
                                    <p:animEffect transition="in" filter="fade">
                                      <p:cBhvr>
                                        <p:cTn id="56" dur="1000"/>
                                        <p:tgtEl>
                                          <p:spTgt spid="234">
                                            <p:txEl>
                                              <p:pRg st="15" end="1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5" presetClass="emph" presetSubtype="0" nodeType="clickEffect">
                                  <p:stCondLst>
                                    <p:cond delay="0"/>
                                  </p:stCondLst>
                                  <p:iterate type="lt">
                                    <p:tmAbs val="25"/>
                                  </p:iterate>
                                  <p:childTnLst>
                                    <p:set>
                                      <p:cBhvr override="childStyle">
                                        <p:cTn id="60" dur="indefinite"/>
                                        <p:tgtEl>
                                          <p:spTgt spid="234">
                                            <p:txEl>
                                              <p:pRg st="0" end="0"/>
                                            </p:txEl>
                                          </p:spTgt>
                                        </p:tgtEl>
                                        <p:attrNameLst>
                                          <p:attrName>style.fontWeight</p:attrName>
                                        </p:attrNameLst>
                                      </p:cBhvr>
                                      <p:to>
                                        <p:strVal val="bold"/>
                                      </p:to>
                                    </p:set>
                                  </p:childTnLst>
                                </p:cTn>
                              </p:par>
                              <p:par>
                                <p:cTn id="61" presetID="15" presetClass="emph" presetSubtype="0" nodeType="withEffect">
                                  <p:stCondLst>
                                    <p:cond delay="0"/>
                                  </p:stCondLst>
                                  <p:iterate type="lt">
                                    <p:tmAbs val="25"/>
                                  </p:iterate>
                                  <p:childTnLst>
                                    <p:set>
                                      <p:cBhvr override="childStyle">
                                        <p:cTn id="62" dur="indefinite"/>
                                        <p:tgtEl>
                                          <p:spTgt spid="234">
                                            <p:txEl>
                                              <p:pRg st="1" end="1"/>
                                            </p:txEl>
                                          </p:spTgt>
                                        </p:tgtEl>
                                        <p:attrNameLst>
                                          <p:attrName>style.fontWeight</p:attrName>
                                        </p:attrNameLst>
                                      </p:cBhvr>
                                      <p:to>
                                        <p:strVal val="bold"/>
                                      </p:to>
                                    </p:set>
                                  </p:childTnLst>
                                </p:cTn>
                              </p:par>
                              <p:par>
                                <p:cTn id="63" presetID="15" presetClass="emph" presetSubtype="0" nodeType="withEffect">
                                  <p:stCondLst>
                                    <p:cond delay="0"/>
                                  </p:stCondLst>
                                  <p:iterate type="lt">
                                    <p:tmAbs val="25"/>
                                  </p:iterate>
                                  <p:childTnLst>
                                    <p:set>
                                      <p:cBhvr override="childStyle">
                                        <p:cTn id="64" dur="indefinite"/>
                                        <p:tgtEl>
                                          <p:spTgt spid="234">
                                            <p:txEl>
                                              <p:pRg st="3" end="3"/>
                                            </p:txEl>
                                          </p:spTgt>
                                        </p:tgtEl>
                                        <p:attrNameLst>
                                          <p:attrName>style.fontWeight</p:attrName>
                                        </p:attrNameLst>
                                      </p:cBhvr>
                                      <p:to>
                                        <p:strVal val="bold"/>
                                      </p:to>
                                    </p:set>
                                  </p:childTnLst>
                                </p:cTn>
                              </p:par>
                              <p:par>
                                <p:cTn id="65" presetID="15" presetClass="emph" presetSubtype="0" nodeType="withEffect">
                                  <p:stCondLst>
                                    <p:cond delay="0"/>
                                  </p:stCondLst>
                                  <p:iterate type="lt">
                                    <p:tmAbs val="25"/>
                                  </p:iterate>
                                  <p:childTnLst>
                                    <p:set>
                                      <p:cBhvr override="childStyle">
                                        <p:cTn id="66" dur="indefinite"/>
                                        <p:tgtEl>
                                          <p:spTgt spid="234">
                                            <p:txEl>
                                              <p:pRg st="10" end="10"/>
                                            </p:txEl>
                                          </p:spTgt>
                                        </p:tgtEl>
                                        <p:attrNameLst>
                                          <p:attrName>style.fontWeight</p:attrName>
                                        </p:attrNameLst>
                                      </p:cBhvr>
                                      <p:to>
                                        <p:strVal val="bold"/>
                                      </p:to>
                                    </p:set>
                                  </p:childTnLst>
                                </p:cTn>
                              </p:par>
                              <p:par>
                                <p:cTn id="67" presetID="15" presetClass="emph" presetSubtype="0" nodeType="withEffect">
                                  <p:stCondLst>
                                    <p:cond delay="0"/>
                                  </p:stCondLst>
                                  <p:iterate type="lt">
                                    <p:tmAbs val="25"/>
                                  </p:iterate>
                                  <p:childTnLst>
                                    <p:set>
                                      <p:cBhvr override="childStyle">
                                        <p:cTn id="68" dur="indefinite"/>
                                        <p:tgtEl>
                                          <p:spTgt spid="234">
                                            <p:txEl>
                                              <p:pRg st="12" end="12"/>
                                            </p:txEl>
                                          </p:spTgt>
                                        </p:tgtEl>
                                        <p:attrNameLst>
                                          <p:attrName>style.fontWeight</p:attrName>
                                        </p:attrNameLst>
                                      </p:cBhvr>
                                      <p:to>
                                        <p:strVal val="bold"/>
                                      </p:to>
                                    </p:set>
                                  </p:childTnLst>
                                </p:cTn>
                              </p:par>
                              <p:par>
                                <p:cTn id="69" presetID="15" presetClass="emph" presetSubtype="0" nodeType="withEffect">
                                  <p:stCondLst>
                                    <p:cond delay="0"/>
                                  </p:stCondLst>
                                  <p:iterate type="lt">
                                    <p:tmAbs val="25"/>
                                  </p:iterate>
                                  <p:childTnLst>
                                    <p:set>
                                      <p:cBhvr override="childStyle">
                                        <p:cTn id="70" dur="indefinite"/>
                                        <p:tgtEl>
                                          <p:spTgt spid="234">
                                            <p:txEl>
                                              <p:pRg st="15" end="1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with Student Questions</a:t>
            </a:r>
            <a:endParaRPr lang="en-US" dirty="0"/>
          </a:p>
        </p:txBody>
      </p:sp>
      <p:sp>
        <p:nvSpPr>
          <p:cNvPr id="3" name="Content Placeholder 2"/>
          <p:cNvSpPr>
            <a:spLocks noGrp="1"/>
          </p:cNvSpPr>
          <p:nvPr>
            <p:ph idx="1"/>
          </p:nvPr>
        </p:nvSpPr>
        <p:spPr>
          <a:xfrm>
            <a:off x="838200" y="2028825"/>
            <a:ext cx="10515600" cy="4351338"/>
          </a:xfrm>
        </p:spPr>
        <p:txBody>
          <a:bodyPr>
            <a:normAutofit/>
          </a:bodyPr>
          <a:lstStyle/>
          <a:p>
            <a:r>
              <a:rPr lang="en-US" dirty="0"/>
              <a:t>Students decided to research statistics and poll students and teachers.</a:t>
            </a:r>
          </a:p>
          <a:p>
            <a:r>
              <a:rPr lang="en-US" dirty="0"/>
              <a:t>Students met with the school administration to ask questions and address their concerns.</a:t>
            </a:r>
          </a:p>
          <a:p>
            <a:r>
              <a:rPr lang="en-US" dirty="0"/>
              <a:t>School principal founded a student advisory council, which many students joined, to give students a voice in new policies.</a:t>
            </a:r>
          </a:p>
        </p:txBody>
      </p:sp>
    </p:spTree>
    <p:extLst>
      <p:ext uri="{BB962C8B-B14F-4D97-AF65-F5344CB8AC3E}">
        <p14:creationId xmlns:p14="http://schemas.microsoft.com/office/powerpoint/2010/main" val="140145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smtClean="0">
                <a:ea typeface="+mj-ea"/>
                <a:cs typeface="+mj-cs"/>
              </a:rPr>
              <a:t>Student Reflections</a:t>
            </a:r>
          </a:p>
        </p:txBody>
      </p:sp>
      <p:sp>
        <p:nvSpPr>
          <p:cNvPr id="3" name="Content Placeholder 2"/>
          <p:cNvSpPr>
            <a:spLocks noGrp="1"/>
          </p:cNvSpPr>
          <p:nvPr>
            <p:ph idx="1"/>
          </p:nvPr>
        </p:nvSpPr>
        <p:spPr/>
        <p:txBody>
          <a:bodyPr rtlCol="0">
            <a:normAutofit/>
          </a:bodyPr>
          <a:lstStyle/>
          <a:p>
            <a:pPr marL="0" indent="0">
              <a:spcBef>
                <a:spcPts val="1200"/>
              </a:spcBef>
              <a:buNone/>
              <a:defRPr/>
            </a:pPr>
            <a:r>
              <a:rPr lang="en-US" dirty="0" smtClean="0"/>
              <a:t>“</a:t>
            </a:r>
            <a:r>
              <a:rPr lang="en-US" dirty="0"/>
              <a:t>Asking questions is a step in creating change.”</a:t>
            </a:r>
          </a:p>
          <a:p>
            <a:pPr marL="0" indent="0">
              <a:spcBef>
                <a:spcPts val="600"/>
              </a:spcBef>
              <a:buNone/>
              <a:defRPr/>
            </a:pPr>
            <a:r>
              <a:rPr lang="en-US" b="1" dirty="0"/>
              <a:t>    </a:t>
            </a:r>
            <a:r>
              <a:rPr lang="en-US" dirty="0"/>
              <a:t>- Jonathan S., 11</a:t>
            </a:r>
            <a:r>
              <a:rPr lang="en-US" baseline="30000" dirty="0"/>
              <a:t>th</a:t>
            </a:r>
            <a:r>
              <a:rPr lang="en-US" dirty="0"/>
              <a:t> </a:t>
            </a:r>
            <a:r>
              <a:rPr lang="en-US" dirty="0" smtClean="0"/>
              <a:t>grade</a:t>
            </a:r>
          </a:p>
          <a:p>
            <a:pPr marL="0" indent="0">
              <a:spcBef>
                <a:spcPts val="600"/>
              </a:spcBef>
              <a:buNone/>
              <a:defRPr/>
            </a:pPr>
            <a:endParaRPr lang="en-US" b="1" dirty="0"/>
          </a:p>
          <a:p>
            <a:pPr marL="0" indent="0">
              <a:spcBef>
                <a:spcPts val="600"/>
              </a:spcBef>
              <a:buNone/>
              <a:defRPr/>
            </a:pPr>
            <a:r>
              <a:rPr lang="en-US" dirty="0" smtClean="0"/>
              <a:t>“I learned </a:t>
            </a:r>
            <a:r>
              <a:rPr lang="en-US" dirty="0"/>
              <a:t>how reluctant students are to ask questions. In our society school environment, </a:t>
            </a:r>
            <a:r>
              <a:rPr lang="en-US" b="1" dirty="0"/>
              <a:t>we shame asking questions. It felt good to openly ask</a:t>
            </a:r>
            <a:r>
              <a:rPr lang="en-US" b="1" dirty="0" smtClean="0"/>
              <a:t>.</a:t>
            </a:r>
            <a:r>
              <a:rPr lang="en-US" dirty="0" smtClean="0"/>
              <a:t>”</a:t>
            </a:r>
          </a:p>
          <a:p>
            <a:pPr marL="0" indent="0">
              <a:spcBef>
                <a:spcPts val="600"/>
              </a:spcBef>
              <a:buNone/>
              <a:defRPr/>
            </a:pPr>
            <a:r>
              <a:rPr lang="en-US" dirty="0"/>
              <a:t>	</a:t>
            </a:r>
            <a:r>
              <a:rPr lang="en-US" dirty="0" smtClean="0"/>
              <a:t>- Leslie, 11</a:t>
            </a:r>
            <a:r>
              <a:rPr lang="en-US" baseline="30000" dirty="0" smtClean="0"/>
              <a:t>th</a:t>
            </a:r>
            <a:r>
              <a:rPr lang="en-US" dirty="0" smtClean="0"/>
              <a:t> grade</a:t>
            </a:r>
            <a:endParaRPr lang="en-US" dirty="0"/>
          </a:p>
          <a:p>
            <a:pPr marL="0" indent="0">
              <a:spcBef>
                <a:spcPts val="600"/>
              </a:spcBef>
              <a:buNone/>
              <a:defRPr/>
            </a:pPr>
            <a:endParaRPr lang="en-US" sz="2400" b="1" dirty="0"/>
          </a:p>
          <a:p>
            <a:pPr marL="0" indent="0">
              <a:spcBef>
                <a:spcPts val="600"/>
              </a:spcBef>
              <a:buNone/>
              <a:defRPr/>
            </a:pPr>
            <a:endParaRPr lang="en-US" sz="2400" b="1" dirty="0" smtClean="0"/>
          </a:p>
          <a:p>
            <a:pPr marL="0" indent="0">
              <a:spcBef>
                <a:spcPts val="600"/>
              </a:spcBef>
              <a:buNone/>
              <a:defRPr/>
            </a:pPr>
            <a:endParaRPr lang="en-US" sz="2400" b="1" dirty="0"/>
          </a:p>
        </p:txBody>
      </p:sp>
    </p:spTree>
    <p:extLst>
      <p:ext uri="{BB962C8B-B14F-4D97-AF65-F5344CB8AC3E}">
        <p14:creationId xmlns:p14="http://schemas.microsoft.com/office/powerpoint/2010/main" val="58984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695960" y="374270"/>
            <a:ext cx="10515600" cy="1325563"/>
          </a:xfrm>
        </p:spPr>
        <p:txBody>
          <a:bodyPr rtlCol="0">
            <a:normAutofit/>
          </a:bodyPr>
          <a:lstStyle/>
          <a:p>
            <a:pPr>
              <a:defRPr/>
            </a:pPr>
            <a:r>
              <a:rPr lang="en-US" dirty="0" smtClean="0">
                <a:latin typeface="Rockwell" panose="02060603020205020403" pitchFamily="18" charset="0"/>
                <a:cs typeface="MS PGothic" pitchFamily="34" charset="-128"/>
              </a:rPr>
              <a:t>The QFT in Action in Boston, MA</a:t>
            </a:r>
            <a:endParaRPr lang="en-US" dirty="0">
              <a:latin typeface="Rockwell" panose="02060603020205020403" pitchFamily="18" charset="0"/>
              <a:cs typeface="MS PGothic" pitchFamily="34" charset="-128"/>
            </a:endParaRPr>
          </a:p>
        </p:txBody>
      </p:sp>
      <p:pic>
        <p:nvPicPr>
          <p:cNvPr id="2" name="JJJ6V4p1nfs"/>
          <p:cNvPicPr>
            <a:picLocks noRot="1" noChangeAspect="1"/>
          </p:cNvPicPr>
          <p:nvPr>
            <a:videoFile r:link="rId1"/>
          </p:nvPr>
        </p:nvPicPr>
        <p:blipFill>
          <a:blip r:embed="rId3"/>
          <a:stretch>
            <a:fillRect/>
          </a:stretch>
        </p:blipFill>
        <p:spPr>
          <a:xfrm>
            <a:off x="2815771" y="2334986"/>
            <a:ext cx="6275977" cy="3530237"/>
          </a:xfrm>
          <a:prstGeom prst="rect">
            <a:avLst/>
          </a:prstGeom>
        </p:spPr>
      </p:pic>
    </p:spTree>
    <p:extLst>
      <p:ext uri="{BB962C8B-B14F-4D97-AF65-F5344CB8AC3E}">
        <p14:creationId xmlns:p14="http://schemas.microsoft.com/office/powerpoint/2010/main" val="2850338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719938" y="4816194"/>
            <a:ext cx="10372070" cy="1243519"/>
          </a:xfrm>
        </p:spPr>
        <p:txBody>
          <a:bodyPr>
            <a:noAutofit/>
          </a:bodyPr>
          <a:lstStyle/>
          <a:p>
            <a:r>
              <a:rPr lang="en-US" sz="4400" dirty="0">
                <a:solidFill>
                  <a:schemeClr val="accent1"/>
                </a:solidFill>
              </a:rPr>
              <a:t>Why is the skill of question formulation so important now?  </a:t>
            </a:r>
          </a:p>
        </p:txBody>
      </p:sp>
      <p:cxnSp>
        <p:nvCxnSpPr>
          <p:cNvPr id="4" name="Straight Connector 3"/>
          <p:cNvCxnSpPr/>
          <p:nvPr/>
        </p:nvCxnSpPr>
        <p:spPr>
          <a:xfrm>
            <a:off x="719938" y="6260621"/>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9650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760041" y="850150"/>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2034" y="531989"/>
            <a:ext cx="2721293" cy="410861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090" y="531989"/>
            <a:ext cx="3067917" cy="46665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7255" y="1947377"/>
            <a:ext cx="3089612" cy="468862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27559" y="531989"/>
            <a:ext cx="3155510" cy="4497164"/>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1099" y="1985891"/>
            <a:ext cx="3009990" cy="4650108"/>
          </a:xfrm>
          <a:prstGeom prst="rect">
            <a:avLst/>
          </a:prstGeom>
        </p:spPr>
      </p:pic>
    </p:spTree>
    <p:extLst>
      <p:ext uri="{BB962C8B-B14F-4D97-AF65-F5344CB8AC3E}">
        <p14:creationId xmlns:p14="http://schemas.microsoft.com/office/powerpoint/2010/main" val="183626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578" y="198149"/>
            <a:ext cx="11049000" cy="1325563"/>
          </a:xfrm>
        </p:spPr>
        <p:txBody>
          <a:bodyPr/>
          <a:lstStyle/>
          <a:p>
            <a:r>
              <a:rPr lang="en-US" altLang="en-US" dirty="0" smtClean="0"/>
              <a:t>National Standards &amp; Frameworks</a:t>
            </a:r>
            <a:endParaRPr lang="en-US" dirty="0"/>
          </a:p>
        </p:txBody>
      </p:sp>
      <p:sp>
        <p:nvSpPr>
          <p:cNvPr id="3" name="Content Placeholder 2"/>
          <p:cNvSpPr>
            <a:spLocks noGrp="1"/>
          </p:cNvSpPr>
          <p:nvPr>
            <p:ph idx="1"/>
          </p:nvPr>
        </p:nvSpPr>
        <p:spPr>
          <a:xfrm>
            <a:off x="4687261" y="1760611"/>
            <a:ext cx="7298717" cy="3339747"/>
          </a:xfrm>
        </p:spPr>
        <p:txBody>
          <a:bodyPr>
            <a:noAutofit/>
          </a:bodyPr>
          <a:lstStyle/>
          <a:p>
            <a:pPr marL="0" indent="0">
              <a:buNone/>
            </a:pPr>
            <a:r>
              <a:rPr lang="en-US" dirty="0"/>
              <a:t>Learners display curiosity by “Formulating questions about a personal interest or a curricular topic</a:t>
            </a:r>
            <a:r>
              <a:rPr lang="en-US" dirty="0" smtClean="0"/>
              <a:t>.”</a:t>
            </a:r>
          </a:p>
          <a:p>
            <a:pPr marL="0" indent="0">
              <a:buNone/>
            </a:pPr>
            <a:endParaRPr lang="en-US" dirty="0"/>
          </a:p>
          <a:p>
            <a:pPr marL="0" indent="0">
              <a:buNone/>
            </a:pPr>
            <a:r>
              <a:rPr lang="en-US" dirty="0"/>
              <a:t>Learners gather information by “Systematically questioning and assessing the validity and accuracy of information.”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78" y="1656173"/>
            <a:ext cx="3361972" cy="435471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1873" y="2797986"/>
            <a:ext cx="4436414" cy="2059764"/>
          </a:xfrm>
          <a:prstGeom prst="rect">
            <a:avLst/>
          </a:prstGeom>
        </p:spPr>
      </p:pic>
      <p:pic>
        <p:nvPicPr>
          <p:cNvPr id="9" name="Picture 8"/>
          <p:cNvPicPr>
            <a:picLocks noChangeAspect="1"/>
          </p:cNvPicPr>
          <p:nvPr/>
        </p:nvPicPr>
        <p:blipFill rotWithShape="1">
          <a:blip r:embed="rId5"/>
          <a:srcRect l="216" t="430"/>
          <a:stretch/>
        </p:blipFill>
        <p:spPr>
          <a:xfrm>
            <a:off x="1682301" y="1760611"/>
            <a:ext cx="3312359" cy="4286142"/>
          </a:xfrm>
          <a:prstGeom prst="rect">
            <a:avLst/>
          </a:prstGeom>
        </p:spPr>
      </p:pic>
    </p:spTree>
    <p:extLst>
      <p:ext uri="{BB962C8B-B14F-4D97-AF65-F5344CB8AC3E}">
        <p14:creationId xmlns:p14="http://schemas.microsoft.com/office/powerpoint/2010/main" val="154854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3300" y="1619431"/>
            <a:ext cx="5363704" cy="4023844"/>
          </a:xfrm>
          <a:prstGeom prst="rect">
            <a:avLst/>
          </a:prstGeom>
        </p:spPr>
      </p:pic>
      <p:sp>
        <p:nvSpPr>
          <p:cNvPr id="12" name="TextBox 11"/>
          <p:cNvSpPr txBox="1"/>
          <p:nvPr/>
        </p:nvSpPr>
        <p:spPr>
          <a:xfrm>
            <a:off x="2981325" y="5845267"/>
            <a:ext cx="6667500" cy="984885"/>
          </a:xfrm>
          <a:prstGeom prst="rect">
            <a:avLst/>
          </a:prstGeom>
          <a:noFill/>
        </p:spPr>
        <p:txBody>
          <a:bodyPr wrap="square" rtlCol="0">
            <a:spAutoFit/>
          </a:bodyPr>
          <a:lstStyle/>
          <a:p>
            <a:pPr lvl="0"/>
            <a:r>
              <a:rPr lang="en-US" dirty="0" smtClean="0"/>
              <a:t>In </a:t>
            </a:r>
            <a:r>
              <a:rPr lang="en-US" sz="2000" dirty="0" smtClean="0"/>
              <a:t>Tokyo, Japan, executives and </a:t>
            </a:r>
            <a:r>
              <a:rPr lang="en-US" sz="2000" dirty="0" smtClean="0">
                <a:solidFill>
                  <a:srgbClr val="000000"/>
                </a:solidFill>
              </a:rPr>
              <a:t>innovators use </a:t>
            </a:r>
            <a:r>
              <a:rPr lang="en-US" sz="2000" dirty="0">
                <a:solidFill>
                  <a:srgbClr val="000000"/>
                </a:solidFill>
              </a:rPr>
              <a:t>the QFT to discuss culture change in their </a:t>
            </a:r>
            <a:r>
              <a:rPr lang="en-US" sz="2000" dirty="0" smtClean="0">
                <a:solidFill>
                  <a:srgbClr val="000000"/>
                </a:solidFill>
              </a:rPr>
              <a:t>workplaces  </a:t>
            </a:r>
            <a:endParaRPr lang="en-US" sz="2000" dirty="0">
              <a:solidFill>
                <a:srgbClr val="000000"/>
              </a:solidFill>
            </a:endParaRPr>
          </a:p>
          <a:p>
            <a:r>
              <a:rPr lang="en-US" dirty="0" smtClean="0"/>
              <a:t> </a:t>
            </a:r>
            <a:endParaRPr lang="en-US" dirty="0"/>
          </a:p>
        </p:txBody>
      </p:sp>
      <p:sp>
        <p:nvSpPr>
          <p:cNvPr id="13" name="Title 8"/>
          <p:cNvSpPr txBox="1">
            <a:spLocks/>
          </p:cNvSpPr>
          <p:nvPr/>
        </p:nvSpPr>
        <p:spPr>
          <a:xfrm>
            <a:off x="5177790" y="218830"/>
            <a:ext cx="53263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endParaRPr lang="en-US"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7685" y="1619431"/>
            <a:ext cx="5574780" cy="3848842"/>
          </a:xfrm>
          <a:prstGeom prst="rect">
            <a:avLst/>
          </a:prstGeom>
          <a:ln w="19050">
            <a:solidFill>
              <a:schemeClr val="tx1"/>
            </a:solidFill>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5227" y="2181311"/>
            <a:ext cx="1788926" cy="1797057"/>
          </a:xfrm>
          <a:prstGeom prst="rect">
            <a:avLst/>
          </a:prstGeom>
        </p:spPr>
      </p:pic>
      <p:sp>
        <p:nvSpPr>
          <p:cNvPr id="16" name="TextBox 15"/>
          <p:cNvSpPr txBox="1"/>
          <p:nvPr/>
        </p:nvSpPr>
        <p:spPr>
          <a:xfrm>
            <a:off x="3377940" y="5732586"/>
            <a:ext cx="6270885" cy="1015663"/>
          </a:xfrm>
          <a:prstGeom prst="rect">
            <a:avLst/>
          </a:prstGeom>
          <a:noFill/>
        </p:spPr>
        <p:txBody>
          <a:bodyPr wrap="square" rtlCol="0">
            <a:spAutoFit/>
          </a:bodyPr>
          <a:lstStyle/>
          <a:p>
            <a:r>
              <a:rPr lang="en-US" sz="2000" dirty="0" smtClean="0">
                <a:solidFill>
                  <a:srgbClr val="000000"/>
                </a:solidFill>
              </a:rPr>
              <a:t>One result from an NSF-funded study on how an adaptation of the QFT affected doctoral students’ </a:t>
            </a:r>
            <a:r>
              <a:rPr lang="en-US" sz="2000" dirty="0">
                <a:solidFill>
                  <a:srgbClr val="000000"/>
                </a:solidFill>
              </a:rPr>
              <a:t>ability to formulate research questions. </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9306" y="1447101"/>
            <a:ext cx="3634549" cy="4718279"/>
          </a:xfrm>
          <a:prstGeom prst="rect">
            <a:avLst/>
          </a:prstGeom>
        </p:spPr>
      </p:pic>
      <p:sp>
        <p:nvSpPr>
          <p:cNvPr id="4" name="TextBox 3"/>
          <p:cNvSpPr txBox="1"/>
          <p:nvPr/>
        </p:nvSpPr>
        <p:spPr>
          <a:xfrm>
            <a:off x="714968" y="367684"/>
            <a:ext cx="9818370" cy="707886"/>
          </a:xfrm>
          <a:prstGeom prst="rect">
            <a:avLst/>
          </a:prstGeom>
          <a:noFill/>
        </p:spPr>
        <p:txBody>
          <a:bodyPr wrap="square" rtlCol="0">
            <a:spAutoFit/>
          </a:bodyPr>
          <a:lstStyle/>
          <a:p>
            <a:r>
              <a:rPr lang="en-US" sz="4000" dirty="0" smtClean="0"/>
              <a:t>The Universal Relevance of Questioning</a:t>
            </a:r>
            <a:endParaRPr lang="en-US" sz="4000" dirty="0"/>
          </a:p>
        </p:txBody>
      </p:sp>
      <p:sp>
        <p:nvSpPr>
          <p:cNvPr id="5" name="TextBox 4"/>
          <p:cNvSpPr txBox="1"/>
          <p:nvPr/>
        </p:nvSpPr>
        <p:spPr>
          <a:xfrm>
            <a:off x="5916080" y="2658563"/>
            <a:ext cx="4781359" cy="1569660"/>
          </a:xfrm>
          <a:prstGeom prst="rect">
            <a:avLst/>
          </a:prstGeom>
          <a:noFill/>
        </p:spPr>
        <p:txBody>
          <a:bodyPr wrap="square" rtlCol="0">
            <a:spAutoFit/>
          </a:bodyPr>
          <a:lstStyle/>
          <a:p>
            <a:r>
              <a:rPr lang="en-US" sz="2400" dirty="0" smtClean="0"/>
              <a:t>Building stronger relationships between parents, communities and our schools and social institutions </a:t>
            </a:r>
            <a:endParaRPr lang="en-US" sz="2400" dirty="0"/>
          </a:p>
        </p:txBody>
      </p:sp>
    </p:spTree>
    <p:extLst>
      <p:ext uri="{BB962C8B-B14F-4D97-AF65-F5344CB8AC3E}">
        <p14:creationId xmlns:p14="http://schemas.microsoft.com/office/powerpoint/2010/main" val="316981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6" grpId="0"/>
      <p:bldP spid="16" grpId="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1009015"/>
          </a:xfrm>
        </p:spPr>
        <p:txBody>
          <a:bodyPr/>
          <a:lstStyle/>
          <a:p>
            <a:pPr marL="0" indent="0">
              <a:buNone/>
              <a:defRPr/>
            </a:pPr>
            <a:endParaRPr lang="en-US" altLang="en-US" sz="1050" dirty="0">
              <a:latin typeface="Rockwell" panose="02060603020205020403" pitchFamily="18" charset="0"/>
            </a:endParaRPr>
          </a:p>
          <a:p>
            <a:pPr marL="0" indent="0">
              <a:spcBef>
                <a:spcPts val="0"/>
              </a:spcBef>
              <a:buNone/>
              <a:defRPr/>
            </a:pPr>
            <a:r>
              <a:rPr lang="en-US" altLang="en-US" sz="3200" b="1" dirty="0">
                <a:latin typeface="Rockwell" panose="02060603020205020403" pitchFamily="18" charset="0"/>
              </a:rPr>
              <a:t>https://</a:t>
            </a:r>
            <a:r>
              <a:rPr lang="en-US" altLang="en-US" sz="3200" b="1" dirty="0" err="1">
                <a:latin typeface="Rockwell" panose="02060603020205020403" pitchFamily="18" charset="0"/>
              </a:rPr>
              <a:t>rightquestion.org</a:t>
            </a:r>
            <a:r>
              <a:rPr lang="en-US" altLang="en-US" sz="3200" b="1" dirty="0">
                <a:latin typeface="Rockwell" panose="02060603020205020403" pitchFamily="18" charset="0"/>
              </a:rPr>
              <a:t>/events</a:t>
            </a:r>
            <a:r>
              <a:rPr lang="en-US" altLang="en-US" sz="3200" b="1" dirty="0" smtClean="0">
                <a:latin typeface="Rockwell" panose="02060603020205020403" pitchFamily="18" charset="0"/>
              </a:rPr>
              <a:t>/</a:t>
            </a:r>
            <a:endParaRPr lang="en-US" sz="3200" b="1" dirty="0">
              <a:solidFill>
                <a:schemeClr val="tx2"/>
              </a:solidFill>
              <a:latin typeface="Rockwell" panose="02060603020205020403" pitchFamily="18" charset="0"/>
            </a:endParaRPr>
          </a:p>
        </p:txBody>
      </p:sp>
      <p:sp>
        <p:nvSpPr>
          <p:cNvPr id="2" name="TextBox 1"/>
          <p:cNvSpPr txBox="1"/>
          <p:nvPr/>
        </p:nvSpPr>
        <p:spPr>
          <a:xfrm>
            <a:off x="740924" y="430244"/>
            <a:ext cx="9914106" cy="7017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4400">
                <a:solidFill>
                  <a:schemeClr val="bg1"/>
                </a:solidFill>
                <a:latin typeface="DIN Next Rounded LT Pro" panose="020F0503020203050203"/>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Rockwell"/>
                <a:ea typeface="MS Gothic"/>
                <a:cs typeface="+mj-cs"/>
              </a:rPr>
              <a:t>To Access Today’s Materials:</a:t>
            </a:r>
            <a:endParaRPr kumimoji="0" lang="en-US" sz="4800" b="0" i="0" u="none" strike="noStrike" kern="1200" cap="none" spc="0" normalizeH="0" baseline="0" noProof="0" dirty="0">
              <a:ln>
                <a:noFill/>
              </a:ln>
              <a:solidFill>
                <a:srgbClr val="000000"/>
              </a:solidFill>
              <a:effectLst/>
              <a:uLnTx/>
              <a:uFillTx/>
              <a:latin typeface="Rockwell"/>
              <a:ea typeface="MS Gothic"/>
              <a:cs typeface="+mj-cs"/>
            </a:endParaRPr>
          </a:p>
        </p:txBody>
      </p:sp>
      <p:sp>
        <p:nvSpPr>
          <p:cNvPr id="6" name="Content Placeholder 2"/>
          <p:cNvSpPr txBox="1">
            <a:spLocks/>
          </p:cNvSpPr>
          <p:nvPr/>
        </p:nvSpPr>
        <p:spPr bwMode="auto">
          <a:xfrm>
            <a:off x="1145978" y="2977674"/>
            <a:ext cx="9800696" cy="267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kumimoji="0" lang="en-US" altLang="en-US" sz="3200" b="0" i="0" u="none" strike="noStrike" kern="1200" cap="none" spc="0" normalizeH="0" baseline="0" noProof="0" dirty="0">
                <a:ln>
                  <a:noFill/>
                </a:ln>
                <a:solidFill>
                  <a:srgbClr val="000000"/>
                </a:solidFill>
                <a:effectLst/>
                <a:uLnTx/>
                <a:uFillTx/>
                <a:latin typeface="Rockwell" panose="02060603020205020403" pitchFamily="18" charset="0"/>
                <a:ea typeface="MS PGothic" panose="020B0600070205080204" pitchFamily="34" charset="-128"/>
              </a:rPr>
              <a:t>Join our Educator Network for:</a:t>
            </a:r>
          </a:p>
          <a:p>
            <a:pPr marL="457200" marR="0" lvl="1" indent="-228600" algn="l" defTabSz="457200" rtl="0" eaLnBrk="0" fontAlgn="base" latinLnBrk="0" hangingPunct="0">
              <a:lnSpc>
                <a:spcPct val="100000"/>
              </a:lnSpc>
              <a:spcBef>
                <a:spcPts val="600"/>
              </a:spcBef>
              <a:spcAft>
                <a:spcPct val="0"/>
              </a:spcAft>
              <a:buClr>
                <a:srgbClr val="A1C4E3"/>
              </a:buClr>
              <a:buSzPct val="75000"/>
              <a:buFont typeface="Wingdings" charset="2"/>
              <a:buChar char="§"/>
              <a:tabLst/>
              <a:defRPr/>
            </a:pPr>
            <a:r>
              <a:rPr kumimoji="0" lang="en-US" altLang="en-US" sz="2800" b="0" i="0" u="none" strike="noStrike" kern="1200" cap="none" spc="0" normalizeH="0" baseline="0" noProof="0" dirty="0">
                <a:ln>
                  <a:noFill/>
                </a:ln>
                <a:solidFill>
                  <a:srgbClr val="000000"/>
                </a:solidFill>
                <a:effectLst/>
                <a:uLnTx/>
                <a:uFillTx/>
                <a:latin typeface="Rockwell" panose="02060603020205020403" pitchFamily="18" charset="0"/>
                <a:ea typeface="MS PGothic" panose="020B0600070205080204" pitchFamily="34" charset="-128"/>
              </a:rPr>
              <a:t>Templates you can use tomorrow in class</a:t>
            </a:r>
          </a:p>
          <a:p>
            <a:pPr marL="457200" marR="0" lvl="1" indent="-228600" algn="l" defTabSz="457200" rtl="0" eaLnBrk="0" fontAlgn="base" latinLnBrk="0" hangingPunct="0">
              <a:lnSpc>
                <a:spcPct val="100000"/>
              </a:lnSpc>
              <a:spcBef>
                <a:spcPts val="600"/>
              </a:spcBef>
              <a:spcAft>
                <a:spcPct val="0"/>
              </a:spcAft>
              <a:buClr>
                <a:srgbClr val="A1C4E3"/>
              </a:buClr>
              <a:buSzPct val="75000"/>
              <a:buFont typeface="Wingdings" charset="2"/>
              <a:buChar char="§"/>
              <a:tabLst/>
              <a:defRPr/>
            </a:pPr>
            <a:r>
              <a:rPr kumimoji="0" lang="en-US" altLang="en-US" sz="2800" b="0" i="0" u="none" strike="noStrike" kern="1200" cap="none" spc="0" normalizeH="0" baseline="0" noProof="0" dirty="0">
                <a:ln>
                  <a:noFill/>
                </a:ln>
                <a:solidFill>
                  <a:srgbClr val="000000"/>
                </a:solidFill>
                <a:effectLst/>
                <a:uLnTx/>
                <a:uFillTx/>
                <a:latin typeface="Rockwell" panose="02060603020205020403" pitchFamily="18" charset="0"/>
                <a:ea typeface="MS PGothic" panose="020B0600070205080204" pitchFamily="34" charset="-128"/>
              </a:rPr>
              <a:t>Classroom </a:t>
            </a:r>
            <a:r>
              <a:rPr kumimoji="0" lang="en-US" altLang="en-US" sz="2800" b="0" i="0" u="none" strike="noStrike" kern="1200" cap="none" spc="0" normalizeH="0" baseline="0" noProof="0" dirty="0" smtClean="0">
                <a:ln>
                  <a:noFill/>
                </a:ln>
                <a:solidFill>
                  <a:srgbClr val="000000"/>
                </a:solidFill>
                <a:effectLst/>
                <a:uLnTx/>
                <a:uFillTx/>
                <a:latin typeface="Rockwell" panose="02060603020205020403" pitchFamily="18" charset="0"/>
                <a:ea typeface="MS PGothic" panose="020B0600070205080204" pitchFamily="34" charset="-128"/>
              </a:rPr>
              <a:t>examples</a:t>
            </a:r>
            <a:endParaRPr kumimoji="0" lang="en-US" altLang="en-US" sz="2800" b="0" i="0" u="none" strike="noStrike" kern="1200" cap="none" spc="0" normalizeH="0" baseline="0" noProof="0" dirty="0">
              <a:ln>
                <a:noFill/>
              </a:ln>
              <a:solidFill>
                <a:srgbClr val="000000"/>
              </a:solidFill>
              <a:effectLst/>
              <a:uLnTx/>
              <a:uFillTx/>
              <a:latin typeface="Rockwell" panose="02060603020205020403" pitchFamily="18" charset="0"/>
              <a:ea typeface="MS PGothic" panose="020B0600070205080204" pitchFamily="34" charset="-128"/>
            </a:endParaRPr>
          </a:p>
          <a:p>
            <a:pPr marL="457200" marR="0" lvl="1" indent="-228600" algn="l" defTabSz="457200" rtl="0" eaLnBrk="0" fontAlgn="base" latinLnBrk="0" hangingPunct="0">
              <a:lnSpc>
                <a:spcPct val="100000"/>
              </a:lnSpc>
              <a:spcBef>
                <a:spcPts val="600"/>
              </a:spcBef>
              <a:spcAft>
                <a:spcPct val="0"/>
              </a:spcAft>
              <a:buClr>
                <a:srgbClr val="A1C4E3"/>
              </a:buClr>
              <a:buSzPct val="75000"/>
              <a:buFont typeface="Wingdings" charset="2"/>
              <a:buChar char="§"/>
              <a:tabLst/>
              <a:defRPr/>
            </a:pPr>
            <a:r>
              <a:rPr kumimoji="0" lang="en-US" altLang="en-US" sz="2800" b="0" i="0" u="none" strike="noStrike" kern="1200" cap="none" spc="0" normalizeH="0" baseline="0" noProof="0" dirty="0">
                <a:ln>
                  <a:noFill/>
                </a:ln>
                <a:solidFill>
                  <a:srgbClr val="000000"/>
                </a:solidFill>
                <a:effectLst/>
                <a:uLnTx/>
                <a:uFillTx/>
                <a:latin typeface="Rockwell" panose="02060603020205020403" pitchFamily="18" charset="0"/>
                <a:ea typeface="MS PGothic" panose="020B0600070205080204" pitchFamily="34" charset="-128"/>
              </a:rPr>
              <a:t>Instructional </a:t>
            </a:r>
            <a:r>
              <a:rPr kumimoji="0" lang="en-US" altLang="en-US" sz="2800" b="0" i="0" u="none" strike="noStrike" kern="1200" cap="none" spc="0" normalizeH="0" baseline="0" noProof="0" dirty="0" smtClean="0">
                <a:ln>
                  <a:noFill/>
                </a:ln>
                <a:solidFill>
                  <a:srgbClr val="000000"/>
                </a:solidFill>
                <a:effectLst/>
                <a:uLnTx/>
                <a:uFillTx/>
                <a:latin typeface="Rockwell" panose="02060603020205020403" pitchFamily="18" charset="0"/>
                <a:ea typeface="MS PGothic" panose="020B0600070205080204" pitchFamily="34" charset="-128"/>
              </a:rPr>
              <a:t>videos</a:t>
            </a:r>
            <a:endParaRPr kumimoji="0" lang="en-US" altLang="en-US" sz="2800" b="0" i="0" u="none" strike="noStrike" kern="1200" cap="none" spc="0" normalizeH="0" baseline="0" noProof="0" dirty="0">
              <a:ln>
                <a:noFill/>
              </a:ln>
              <a:solidFill>
                <a:srgbClr val="000000"/>
              </a:solidFill>
              <a:effectLst/>
              <a:uLnTx/>
              <a:uFillTx/>
              <a:latin typeface="Rockwell" panose="02060603020205020403" pitchFamily="18" charset="0"/>
              <a:ea typeface="MS PGothic" panose="020B0600070205080204" pitchFamily="34" charset="-128"/>
            </a:endParaRPr>
          </a:p>
          <a:p>
            <a:pPr marL="457200" marR="0" lvl="1" indent="-228600" algn="l" defTabSz="457200" rtl="0" eaLnBrk="0" fontAlgn="base" latinLnBrk="0" hangingPunct="0">
              <a:lnSpc>
                <a:spcPct val="100000"/>
              </a:lnSpc>
              <a:spcBef>
                <a:spcPts val="600"/>
              </a:spcBef>
              <a:spcAft>
                <a:spcPct val="0"/>
              </a:spcAft>
              <a:buClr>
                <a:srgbClr val="A1C4E3"/>
              </a:buClr>
              <a:buSzPct val="75000"/>
              <a:buFont typeface="Wingdings" charset="2"/>
              <a:buChar char="§"/>
              <a:tabLst/>
              <a:defRPr/>
            </a:pPr>
            <a:r>
              <a:rPr kumimoji="0" lang="en-US" altLang="en-US" sz="2800" b="0" i="0" u="none" strike="noStrike" kern="1200" cap="none" spc="0" normalizeH="0" baseline="0" noProof="0" dirty="0" smtClean="0">
                <a:ln>
                  <a:noFill/>
                </a:ln>
                <a:solidFill>
                  <a:srgbClr val="000000"/>
                </a:solidFill>
                <a:effectLst/>
                <a:uLnTx/>
                <a:uFillTx/>
                <a:latin typeface="Rockwell" panose="02060603020205020403" pitchFamily="18" charset="0"/>
                <a:ea typeface="MS PGothic" panose="020B0600070205080204" pitchFamily="34" charset="-128"/>
              </a:rPr>
              <a:t>Opportunities</a:t>
            </a:r>
            <a:r>
              <a:rPr kumimoji="0" lang="en-US" altLang="en-US" sz="2800" b="0" i="0" u="none" strike="noStrike" kern="1200" cap="none" spc="0" normalizeH="0" noProof="0" dirty="0" smtClean="0">
                <a:ln>
                  <a:noFill/>
                </a:ln>
                <a:solidFill>
                  <a:srgbClr val="000000"/>
                </a:solidFill>
                <a:effectLst/>
                <a:uLnTx/>
                <a:uFillTx/>
                <a:latin typeface="Rockwell" panose="02060603020205020403" pitchFamily="18" charset="0"/>
                <a:ea typeface="MS PGothic" panose="020B0600070205080204" pitchFamily="34" charset="-128"/>
              </a:rPr>
              <a:t> to connect </a:t>
            </a:r>
            <a:r>
              <a:rPr kumimoji="0" lang="en-US" altLang="en-US" sz="2800" b="0" i="0" u="none" strike="noStrike" kern="1200" cap="none" spc="0" normalizeH="0" baseline="0" noProof="0" dirty="0" smtClean="0">
                <a:ln>
                  <a:noFill/>
                </a:ln>
                <a:solidFill>
                  <a:srgbClr val="000000"/>
                </a:solidFill>
                <a:effectLst/>
                <a:uLnTx/>
                <a:uFillTx/>
                <a:latin typeface="Rockwell" panose="02060603020205020403" pitchFamily="18" charset="0"/>
                <a:ea typeface="MS PGothic" panose="020B0600070205080204" pitchFamily="34" charset="-128"/>
              </a:rPr>
              <a:t>with </a:t>
            </a:r>
            <a:r>
              <a:rPr kumimoji="0" lang="en-US" altLang="en-US" sz="2800" b="0" i="0" u="none" strike="noStrike" kern="1200" cap="none" spc="0" normalizeH="0" baseline="0" noProof="0" dirty="0">
                <a:ln>
                  <a:noFill/>
                </a:ln>
                <a:solidFill>
                  <a:srgbClr val="000000"/>
                </a:solidFill>
                <a:effectLst/>
                <a:uLnTx/>
                <a:uFillTx/>
                <a:latin typeface="Rockwell" panose="02060603020205020403" pitchFamily="18" charset="0"/>
                <a:ea typeface="MS PGothic" panose="020B0600070205080204" pitchFamily="34" charset="-128"/>
              </a:rPr>
              <a:t>other </a:t>
            </a:r>
            <a:r>
              <a:rPr lang="en-US" altLang="en-US" noProof="0" dirty="0" smtClean="0">
                <a:solidFill>
                  <a:srgbClr val="000000"/>
                </a:solidFill>
                <a:latin typeface="Rockwell" panose="02060603020205020403" pitchFamily="18" charset="0"/>
              </a:rPr>
              <a:t>e</a:t>
            </a:r>
            <a:r>
              <a:rPr kumimoji="0" lang="en-US" altLang="en-US" sz="2800" b="0" i="0" u="none" strike="noStrike" kern="1200" cap="none" spc="0" normalizeH="0" baseline="0" noProof="0" dirty="0" smtClean="0">
                <a:ln>
                  <a:noFill/>
                </a:ln>
                <a:solidFill>
                  <a:srgbClr val="000000"/>
                </a:solidFill>
                <a:effectLst/>
                <a:uLnTx/>
                <a:uFillTx/>
                <a:latin typeface="Rockwell" panose="02060603020205020403" pitchFamily="18" charset="0"/>
                <a:ea typeface="MS PGothic" panose="020B0600070205080204" pitchFamily="34" charset="-128"/>
              </a:rPr>
              <a:t>ducators</a:t>
            </a:r>
            <a:endParaRPr kumimoji="0" lang="en-US" altLang="en-US" sz="2800" b="0" i="0" u="none" strike="noStrike" kern="1200" cap="none" spc="0" normalizeH="0" baseline="0" noProof="0" dirty="0">
              <a:ln>
                <a:noFill/>
              </a:ln>
              <a:solidFill>
                <a:srgbClr val="000000"/>
              </a:solidFill>
              <a:effectLst/>
              <a:uLnTx/>
              <a:uFillTx/>
              <a:latin typeface="Rockwell" panose="02060603020205020403" pitchFamily="18" charset="0"/>
              <a:ea typeface="MS PGothic" panose="020B0600070205080204" pitchFamily="34" charset="-128"/>
            </a:endParaRPr>
          </a:p>
        </p:txBody>
      </p:sp>
    </p:spTree>
    <p:extLst>
      <p:ext uri="{BB962C8B-B14F-4D97-AF65-F5344CB8AC3E}">
        <p14:creationId xmlns:p14="http://schemas.microsoft.com/office/powerpoint/2010/main" val="17011523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1681" y="1711324"/>
            <a:ext cx="2921980" cy="4440351"/>
          </a:xfrm>
        </p:spPr>
      </p:pic>
      <p:sp>
        <p:nvSpPr>
          <p:cNvPr id="6" name="Text Placeholder 5"/>
          <p:cNvSpPr>
            <a:spLocks noGrp="1"/>
          </p:cNvSpPr>
          <p:nvPr>
            <p:ph type="body" sz="half" idx="4294967295"/>
          </p:nvPr>
        </p:nvSpPr>
        <p:spPr>
          <a:xfrm>
            <a:off x="6863011" y="4476833"/>
            <a:ext cx="5212611" cy="1046225"/>
          </a:xfrm>
        </p:spPr>
        <p:txBody>
          <a:bodyPr>
            <a:noAutofit/>
          </a:bodyPr>
          <a:lstStyle/>
          <a:p>
            <a:pPr marL="0" indent="0">
              <a:buNone/>
            </a:pPr>
            <a:r>
              <a:rPr lang="en-US" dirty="0" smtClean="0">
                <a:latin typeface="Rockwell" panose="02060603020205020403" pitchFamily="18" charset="0"/>
              </a:rPr>
              <a:t>– Clive Thompson</a:t>
            </a:r>
          </a:p>
          <a:p>
            <a:pPr marL="0" indent="0">
              <a:buNone/>
            </a:pPr>
            <a:r>
              <a:rPr lang="en-US" sz="2400" dirty="0" smtClean="0">
                <a:latin typeface="Rockwell" panose="02060603020205020403" pitchFamily="18" charset="0"/>
              </a:rPr>
              <a:t>Journalist and Technology Blogger</a:t>
            </a:r>
            <a:endParaRPr lang="en-US" sz="2400" dirty="0">
              <a:latin typeface="Rockwell" panose="02060603020205020403" pitchFamily="18" charset="0"/>
            </a:endParaRPr>
          </a:p>
        </p:txBody>
      </p:sp>
      <p:sp>
        <p:nvSpPr>
          <p:cNvPr id="5" name="Text Placeholder 4"/>
          <p:cNvSpPr>
            <a:spLocks noGrp="1"/>
          </p:cNvSpPr>
          <p:nvPr>
            <p:ph type="body" sz="half" idx="4294967295"/>
          </p:nvPr>
        </p:nvSpPr>
        <p:spPr>
          <a:xfrm>
            <a:off x="5477634" y="1801813"/>
            <a:ext cx="5958121" cy="2578100"/>
          </a:xfrm>
        </p:spPr>
        <p:txBody>
          <a:bodyPr>
            <a:noAutofit/>
          </a:bodyPr>
          <a:lstStyle/>
          <a:p>
            <a:pPr marL="0" indent="0">
              <a:buNone/>
            </a:pPr>
            <a:r>
              <a:rPr lang="en-US" sz="3200" dirty="0" smtClean="0">
                <a:solidFill>
                  <a:schemeClr val="tx1"/>
                </a:solidFill>
                <a:latin typeface="Rockwell" panose="02060603020205020403" pitchFamily="18" charset="0"/>
              </a:rPr>
              <a:t>“How should you respond when you get powerful new tools for finding answers?</a:t>
            </a:r>
          </a:p>
          <a:p>
            <a:pPr marL="0" indent="0">
              <a:buNone/>
            </a:pPr>
            <a:endParaRPr lang="en-US" sz="2000" dirty="0">
              <a:solidFill>
                <a:schemeClr val="tx1"/>
              </a:solidFill>
              <a:latin typeface="Rockwell" panose="02060603020205020403" pitchFamily="18" charset="0"/>
            </a:endParaRPr>
          </a:p>
          <a:p>
            <a:pPr marL="0" indent="0">
              <a:buNone/>
            </a:pPr>
            <a:r>
              <a:rPr lang="en-US" sz="3200" dirty="0" smtClean="0">
                <a:solidFill>
                  <a:schemeClr val="tx1"/>
                </a:solidFill>
                <a:latin typeface="Rockwell" panose="02060603020205020403" pitchFamily="18" charset="0"/>
              </a:rPr>
              <a:t>Think of harder questions.”</a:t>
            </a:r>
            <a:endParaRPr lang="en-US" sz="3200" dirty="0">
              <a:solidFill>
                <a:schemeClr val="tx1"/>
              </a:solidFill>
              <a:latin typeface="Rockwell" panose="02060603020205020403" pitchFamily="18" charset="0"/>
            </a:endParaRPr>
          </a:p>
        </p:txBody>
      </p:sp>
      <p:sp>
        <p:nvSpPr>
          <p:cNvPr id="8" name="Title 1"/>
          <p:cNvSpPr txBox="1">
            <a:spLocks/>
          </p:cNvSpPr>
          <p:nvPr/>
        </p:nvSpPr>
        <p:spPr>
          <a:xfrm>
            <a:off x="920155" y="438244"/>
            <a:ext cx="10515600" cy="7435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Rockwell"/>
                <a:ea typeface="MS Gothic"/>
                <a:cs typeface="+mj-cs"/>
              </a:rPr>
              <a:t>In the Age of Google</a:t>
            </a:r>
          </a:p>
        </p:txBody>
      </p:sp>
    </p:spTree>
    <p:extLst>
      <p:ext uri="{BB962C8B-B14F-4D97-AF65-F5344CB8AC3E}">
        <p14:creationId xmlns:p14="http://schemas.microsoft.com/office/powerpoint/2010/main" val="3196692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355" y="172762"/>
            <a:ext cx="5674995" cy="1325563"/>
          </a:xfrm>
        </p:spPr>
        <p:txBody>
          <a:bodyPr/>
          <a:lstStyle/>
          <a:p>
            <a:r>
              <a:rPr lang="en-US" dirty="0" smtClean="0"/>
              <a:t>The Role of Libraries</a:t>
            </a:r>
            <a:endParaRPr lang="en-US" dirty="0"/>
          </a:p>
        </p:txBody>
      </p:sp>
      <p:sp>
        <p:nvSpPr>
          <p:cNvPr id="4" name="Rectangle 3"/>
          <p:cNvSpPr/>
          <p:nvPr/>
        </p:nvSpPr>
        <p:spPr>
          <a:xfrm>
            <a:off x="933450" y="1756135"/>
            <a:ext cx="5715000" cy="3447098"/>
          </a:xfrm>
          <a:prstGeom prst="rect">
            <a:avLst/>
          </a:prstGeom>
        </p:spPr>
        <p:txBody>
          <a:bodyPr wrap="square">
            <a:spAutoFit/>
          </a:bodyPr>
          <a:lstStyle/>
          <a:p>
            <a:r>
              <a:rPr lang="en-US" sz="4000" dirty="0" smtClean="0">
                <a:solidFill>
                  <a:srgbClr val="000000"/>
                </a:solidFill>
              </a:rPr>
              <a:t>“In </a:t>
            </a:r>
            <a:r>
              <a:rPr lang="en-US" sz="4000" dirty="0">
                <a:solidFill>
                  <a:srgbClr val="000000"/>
                </a:solidFill>
              </a:rPr>
              <a:t>the nonstop tsunami of global information, librarians provide us with </a:t>
            </a:r>
            <a:r>
              <a:rPr lang="en-US" sz="4000" dirty="0" err="1">
                <a:solidFill>
                  <a:srgbClr val="000000"/>
                </a:solidFill>
              </a:rPr>
              <a:t>floaties</a:t>
            </a:r>
            <a:r>
              <a:rPr lang="en-US" sz="4000" dirty="0">
                <a:solidFill>
                  <a:srgbClr val="000000"/>
                </a:solidFill>
              </a:rPr>
              <a:t> and teach us to swim</a:t>
            </a:r>
            <a:r>
              <a:rPr lang="en-US" sz="4000" dirty="0" smtClean="0">
                <a:solidFill>
                  <a:srgbClr val="000000"/>
                </a:solidFill>
              </a:rPr>
              <a:t>.”</a:t>
            </a:r>
            <a:r>
              <a:rPr lang="en-US" dirty="0"/>
              <a:t/>
            </a:r>
            <a:br>
              <a:rPr lang="en-US" dirty="0"/>
            </a:br>
            <a:endParaRPr lang="en-US" dirty="0"/>
          </a:p>
        </p:txBody>
      </p:sp>
      <p:sp>
        <p:nvSpPr>
          <p:cNvPr id="5" name="Rectangle 4"/>
          <p:cNvSpPr/>
          <p:nvPr/>
        </p:nvSpPr>
        <p:spPr>
          <a:xfrm>
            <a:off x="3340417" y="5203233"/>
            <a:ext cx="6616065" cy="1384995"/>
          </a:xfrm>
          <a:prstGeom prst="rect">
            <a:avLst/>
          </a:prstGeom>
        </p:spPr>
        <p:txBody>
          <a:bodyPr wrap="square">
            <a:spAutoFit/>
          </a:bodyPr>
          <a:lstStyle/>
          <a:p>
            <a:r>
              <a:rPr lang="en-US" sz="2400" dirty="0" smtClean="0">
                <a:solidFill>
                  <a:srgbClr val="000000"/>
                </a:solidFill>
              </a:rPr>
              <a:t>–</a:t>
            </a:r>
            <a:r>
              <a:rPr lang="en-US" sz="2400" dirty="0">
                <a:solidFill>
                  <a:srgbClr val="000000"/>
                </a:solidFill>
              </a:rPr>
              <a:t>Linton </a:t>
            </a:r>
            <a:r>
              <a:rPr lang="en-US" sz="2400" dirty="0" smtClean="0">
                <a:solidFill>
                  <a:srgbClr val="000000"/>
                </a:solidFill>
              </a:rPr>
              <a:t>Weeks</a:t>
            </a:r>
            <a:r>
              <a:rPr lang="en-US" sz="2400" smtClean="0">
                <a:solidFill>
                  <a:srgbClr val="000000"/>
                </a:solidFill>
              </a:rPr>
              <a:t>, </a:t>
            </a:r>
            <a:endParaRPr lang="en-US" sz="2400" dirty="0">
              <a:solidFill>
                <a:srgbClr val="000000"/>
              </a:solidFill>
            </a:endParaRPr>
          </a:p>
          <a:p>
            <a:r>
              <a:rPr lang="en-US" sz="2400" dirty="0" smtClean="0">
                <a:solidFill>
                  <a:srgbClr val="000000"/>
                </a:solidFill>
              </a:rPr>
              <a:t>Washington Post &amp; NPR contributor</a:t>
            </a:r>
            <a:endParaRPr lang="en-US" sz="2400" dirty="0"/>
          </a:p>
          <a:p>
            <a:r>
              <a:rPr lang="en-US" dirty="0"/>
              <a:t/>
            </a:r>
            <a:br>
              <a:rPr lang="en-US" dirty="0"/>
            </a:b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084"/>
          <a:stretch/>
        </p:blipFill>
        <p:spPr>
          <a:xfrm>
            <a:off x="7442061" y="1756135"/>
            <a:ext cx="4329708" cy="2878364"/>
          </a:xfrm>
          <a:prstGeom prst="rect">
            <a:avLst/>
          </a:prstGeom>
        </p:spPr>
      </p:pic>
    </p:spTree>
    <p:extLst>
      <p:ext uri="{BB962C8B-B14F-4D97-AF65-F5344CB8AC3E}">
        <p14:creationId xmlns:p14="http://schemas.microsoft.com/office/powerpoint/2010/main" val="26143818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9309"/>
            <a:ext cx="10515600" cy="862165"/>
          </a:xfrm>
        </p:spPr>
        <p:txBody>
          <a:bodyPr>
            <a:normAutofit/>
          </a:bodyPr>
          <a:lstStyle/>
          <a:p>
            <a:r>
              <a:rPr lang="en-US" b="0" dirty="0" smtClean="0">
                <a:solidFill>
                  <a:schemeClr val="tx1"/>
                </a:solidFill>
                <a:latin typeface="Rockwell" panose="02060603020205020403" pitchFamily="18" charset="0"/>
              </a:rPr>
              <a:t>Questions and Democracy</a:t>
            </a:r>
            <a:endParaRPr lang="en-US" b="0" dirty="0">
              <a:solidFill>
                <a:schemeClr val="tx1"/>
              </a:solidFill>
              <a:latin typeface="Rockwell" panose="02060603020205020403"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186" y="1795073"/>
            <a:ext cx="6919440" cy="3793787"/>
          </a:xfrm>
          <a:prstGeom prst="rect">
            <a:avLst/>
          </a:prstGeom>
        </p:spPr>
      </p:pic>
      <p:sp>
        <p:nvSpPr>
          <p:cNvPr id="4" name="Text Placeholder 4"/>
          <p:cNvSpPr txBox="1">
            <a:spLocks/>
          </p:cNvSpPr>
          <p:nvPr/>
        </p:nvSpPr>
        <p:spPr>
          <a:xfrm>
            <a:off x="7730016" y="2451206"/>
            <a:ext cx="4024179" cy="151453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srgbClr val="000000"/>
                </a:solidFill>
                <a:effectLst/>
                <a:uLnTx/>
                <a:uFillTx/>
                <a:latin typeface="Rockwell" panose="02060603020205020403" pitchFamily="18" charset="0"/>
                <a:cs typeface="+mn-cs"/>
              </a:rPr>
              <a:t>“We need to be taught to study rather than to believe, to </a:t>
            </a:r>
            <a:r>
              <a:rPr kumimoji="0" lang="en-US" sz="2800" b="1" i="0" u="none" strike="noStrike" kern="1200" cap="none" spc="0" normalizeH="0" baseline="0" noProof="0" dirty="0">
                <a:ln>
                  <a:noFill/>
                </a:ln>
                <a:solidFill>
                  <a:srgbClr val="000000"/>
                </a:solidFill>
                <a:effectLst/>
                <a:uLnTx/>
                <a:uFillTx/>
                <a:latin typeface="Rockwell" panose="02060603020205020403" pitchFamily="18" charset="0"/>
                <a:cs typeface="+mn-cs"/>
              </a:rPr>
              <a:t>inquire</a:t>
            </a:r>
            <a:r>
              <a:rPr kumimoji="0" lang="en-US" sz="2800" b="0" i="0" u="none" strike="noStrike" kern="1200" cap="none" spc="0" normalizeH="0" baseline="0" noProof="0" dirty="0">
                <a:ln>
                  <a:noFill/>
                </a:ln>
                <a:solidFill>
                  <a:srgbClr val="000000"/>
                </a:solidFill>
                <a:effectLst/>
                <a:uLnTx/>
                <a:uFillTx/>
                <a:latin typeface="Rockwell" panose="02060603020205020403" pitchFamily="18" charset="0"/>
                <a:cs typeface="+mn-cs"/>
              </a:rPr>
              <a:t> rather than to affirm.”</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srgbClr val="000000"/>
              </a:solidFill>
              <a:effectLst/>
              <a:uLnTx/>
              <a:uFillTx/>
              <a:latin typeface="Rockwell" panose="02060603020205020403" pitchFamily="18" charset="0"/>
              <a:cs typeface="+mn-cs"/>
            </a:endParaRPr>
          </a:p>
        </p:txBody>
      </p:sp>
      <p:sp>
        <p:nvSpPr>
          <p:cNvPr id="6" name="Text Placeholder 5"/>
          <p:cNvSpPr txBox="1">
            <a:spLocks/>
          </p:cNvSpPr>
          <p:nvPr/>
        </p:nvSpPr>
        <p:spPr>
          <a:xfrm>
            <a:off x="7730016" y="3776393"/>
            <a:ext cx="3777343" cy="5236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endParaRPr kumimoji="0" lang="en-US" sz="2200" b="0" i="0" u="none" strike="noStrike" kern="1200" cap="none" spc="0" normalizeH="0" baseline="0" noProof="0" dirty="0" smtClean="0">
              <a:ln>
                <a:noFill/>
              </a:ln>
              <a:solidFill>
                <a:srgbClr val="000000"/>
              </a:solidFill>
              <a:effectLst/>
              <a:uLnTx/>
              <a:uFillTx/>
              <a:latin typeface="Rockwell" panose="02060603020205020403" pitchFamily="18" charset="0"/>
              <a:cs typeface="+mn-cs"/>
            </a:endParaRPr>
          </a:p>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en-US" sz="2200" b="0" i="0" u="none" strike="noStrike" kern="1200" cap="none" spc="0" normalizeH="0" baseline="0" noProof="0" dirty="0" smtClean="0">
                <a:ln>
                  <a:noFill/>
                </a:ln>
                <a:solidFill>
                  <a:srgbClr val="000000"/>
                </a:solidFill>
                <a:effectLst/>
                <a:uLnTx/>
                <a:uFillTx/>
                <a:latin typeface="Rockwell" panose="02060603020205020403"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Rockwell" panose="02060603020205020403" pitchFamily="18" charset="0"/>
                <a:cs typeface="+mn-cs"/>
              </a:rPr>
              <a:t>Septima</a:t>
            </a:r>
            <a:r>
              <a:rPr kumimoji="0" lang="en-US" sz="2200" b="0" i="0" u="none" strike="noStrike" kern="1200" cap="none" spc="0" normalizeH="0" baseline="0" noProof="0" dirty="0">
                <a:ln>
                  <a:noFill/>
                </a:ln>
                <a:solidFill>
                  <a:srgbClr val="000000"/>
                </a:solidFill>
                <a:effectLst/>
                <a:uLnTx/>
                <a:uFillTx/>
                <a:latin typeface="Rockwell" panose="02060603020205020403" pitchFamily="18" charset="0"/>
                <a:cs typeface="+mn-cs"/>
              </a:rPr>
              <a:t> Clark</a:t>
            </a:r>
          </a:p>
          <a:p>
            <a:pPr marL="0" marR="0" lvl="0" indent="0" algn="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000000"/>
              </a:solidFill>
              <a:effectLst/>
              <a:uLnTx/>
              <a:uFillTx/>
              <a:latin typeface="Rockwell" panose="02060603020205020403" pitchFamily="18" charset="0"/>
              <a:cs typeface="+mn-cs"/>
            </a:endParaRPr>
          </a:p>
          <a:p>
            <a:pPr marL="0" marR="0" lvl="0" indent="0" algn="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000000"/>
              </a:solidFill>
              <a:effectLst/>
              <a:uLnTx/>
              <a:uFillTx/>
              <a:latin typeface="Rockwell" panose="02060603020205020403" pitchFamily="18" charset="0"/>
              <a:cs typeface="+mn-cs"/>
            </a:endParaRPr>
          </a:p>
        </p:txBody>
      </p:sp>
      <p:sp>
        <p:nvSpPr>
          <p:cNvPr id="5" name="テキスト ボックス 4"/>
          <p:cNvSpPr txBox="1"/>
          <p:nvPr/>
        </p:nvSpPr>
        <p:spPr>
          <a:xfrm>
            <a:off x="5493326" y="6596390"/>
            <a:ext cx="689181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Rockwell" panose="02060603020205020403" pitchFamily="18" charset="0"/>
                <a:cs typeface="+mn-cs"/>
              </a:rPr>
              <a:t>Chapter 6 on </a:t>
            </a:r>
            <a:r>
              <a:rPr kumimoji="0" lang="en-US" sz="1100" b="0" i="0" u="none" strike="noStrike" kern="1200" cap="none" spc="0" normalizeH="0" baseline="0" noProof="0" dirty="0" err="1">
                <a:ln>
                  <a:noFill/>
                </a:ln>
                <a:solidFill>
                  <a:srgbClr val="000000"/>
                </a:solidFill>
                <a:effectLst/>
                <a:uLnTx/>
                <a:uFillTx/>
                <a:latin typeface="Rockwell" panose="02060603020205020403" pitchFamily="18" charset="0"/>
                <a:cs typeface="+mn-cs"/>
              </a:rPr>
              <a:t>Septima</a:t>
            </a:r>
            <a:r>
              <a:rPr kumimoji="0" lang="en-US" sz="1100" b="0" i="0" u="none" strike="noStrike" kern="1200" cap="none" spc="0" normalizeH="0" baseline="0" noProof="0" dirty="0">
                <a:ln>
                  <a:noFill/>
                </a:ln>
                <a:solidFill>
                  <a:srgbClr val="000000"/>
                </a:solidFill>
                <a:effectLst/>
                <a:uLnTx/>
                <a:uFillTx/>
                <a:latin typeface="Rockwell" panose="02060603020205020403" pitchFamily="18" charset="0"/>
                <a:cs typeface="+mn-cs"/>
              </a:rPr>
              <a:t> Clark in Freedom Road: Adult Education of African Americans (Peterson, 1996)</a:t>
            </a:r>
          </a:p>
        </p:txBody>
      </p:sp>
    </p:spTree>
    <p:extLst>
      <p:ext uri="{BB962C8B-B14F-4D97-AF65-F5344CB8AC3E}">
        <p14:creationId xmlns:p14="http://schemas.microsoft.com/office/powerpoint/2010/main" val="249277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sz="4800" dirty="0">
                <a:solidFill>
                  <a:schemeClr val="tx1"/>
                </a:solidFill>
              </a:rPr>
              <a:t>Today’s Agenda</a:t>
            </a:r>
          </a:p>
        </p:txBody>
      </p:sp>
      <p:sp>
        <p:nvSpPr>
          <p:cNvPr id="3" name="Content Placeholder 2"/>
          <p:cNvSpPr>
            <a:spLocks noGrp="1"/>
          </p:cNvSpPr>
          <p:nvPr>
            <p:ph idx="1"/>
          </p:nvPr>
        </p:nvSpPr>
        <p:spPr>
          <a:xfrm>
            <a:off x="541588" y="1765746"/>
            <a:ext cx="11108823" cy="3994974"/>
          </a:xfrm>
        </p:spPr>
        <p:txBody>
          <a:bodyPr>
            <a:noAutofit/>
          </a:bodyPr>
          <a:lstStyle/>
          <a:p>
            <a:pPr marL="742950" indent="-742950">
              <a:buFont typeface="+mj-lt"/>
              <a:buAutoNum type="arabicParenR"/>
              <a:defRPr/>
            </a:pPr>
            <a:r>
              <a:rPr lang="en-US" dirty="0" smtClean="0">
                <a:latin typeface="Rockwell" panose="02060603020205020403" pitchFamily="18" charset="0"/>
              </a:rPr>
              <a:t>Welcome &amp; Community Building </a:t>
            </a:r>
          </a:p>
          <a:p>
            <a:pPr marL="742950" indent="-742950">
              <a:buFont typeface="+mj-lt"/>
              <a:buAutoNum type="arabicParenR"/>
              <a:defRPr/>
            </a:pPr>
            <a:r>
              <a:rPr lang="en-US" dirty="0" smtClean="0">
                <a:latin typeface="Rockwell" panose="02060603020205020403" pitchFamily="18" charset="0"/>
              </a:rPr>
              <a:t>Why Spend Time on Teaching Question Formulation? </a:t>
            </a:r>
          </a:p>
          <a:p>
            <a:pPr marL="742950" indent="-742950">
              <a:buFont typeface="+mj-lt"/>
              <a:buAutoNum type="arabicParenR"/>
              <a:defRPr/>
            </a:pPr>
            <a:r>
              <a:rPr lang="en-US" dirty="0" smtClean="0">
                <a:latin typeface="Rockwell" panose="02060603020205020403" pitchFamily="18" charset="0"/>
              </a:rPr>
              <a:t>Collaborative Learning with the Question Formulation Technique (QFT)</a:t>
            </a:r>
          </a:p>
          <a:p>
            <a:pPr marL="742950" indent="-742950">
              <a:buFont typeface="+mj-lt"/>
              <a:buAutoNum type="arabicParenR"/>
              <a:defRPr/>
            </a:pPr>
            <a:r>
              <a:rPr lang="en-US" dirty="0" smtClean="0">
                <a:latin typeface="Rockwell" panose="02060603020205020403" pitchFamily="18" charset="0"/>
              </a:rPr>
              <a:t>Exploring Student Work &amp; Classroom Applications</a:t>
            </a:r>
          </a:p>
          <a:p>
            <a:pPr marL="0" indent="0">
              <a:buNone/>
              <a:defRPr/>
            </a:pPr>
            <a:r>
              <a:rPr lang="en-US" dirty="0" smtClean="0">
                <a:latin typeface="Rockwell" panose="02060603020205020403" pitchFamily="18" charset="0"/>
              </a:rPr>
              <a:t>				</a:t>
            </a:r>
            <a:r>
              <a:rPr lang="en-US" i="1" dirty="0" smtClean="0">
                <a:latin typeface="Rockwell" panose="02060603020205020403" pitchFamily="18" charset="0"/>
              </a:rPr>
              <a:t>-- Break --</a:t>
            </a:r>
          </a:p>
          <a:p>
            <a:pPr marL="742950" indent="-742950">
              <a:buFont typeface="+mj-lt"/>
              <a:buAutoNum type="arabicParenR" startAt="5"/>
              <a:defRPr/>
            </a:pPr>
            <a:r>
              <a:rPr lang="en-US" b="1" dirty="0" smtClean="0">
                <a:latin typeface="Rockwell" panose="02060603020205020403" pitchFamily="18" charset="0"/>
              </a:rPr>
              <a:t>Moving into Practice: Discussion and Planning</a:t>
            </a:r>
          </a:p>
          <a:p>
            <a:pPr marL="742950" indent="-742950">
              <a:buFont typeface="+mj-lt"/>
              <a:buAutoNum type="arabicParenR" startAt="5"/>
              <a:defRPr/>
            </a:pPr>
            <a:r>
              <a:rPr lang="en-US" dirty="0" smtClean="0">
                <a:latin typeface="Rockwell" panose="02060603020205020403" pitchFamily="18" charset="0"/>
              </a:rPr>
              <a:t>Closing Reflections &amp; Evaluations</a:t>
            </a:r>
          </a:p>
        </p:txBody>
      </p:sp>
    </p:spTree>
    <p:extLst>
      <p:ext uri="{BB962C8B-B14F-4D97-AF65-F5344CB8AC3E}">
        <p14:creationId xmlns:p14="http://schemas.microsoft.com/office/powerpoint/2010/main" val="9658405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838200" y="308652"/>
            <a:ext cx="10515600" cy="1325563"/>
          </a:xfrm>
        </p:spPr>
        <p:txBody>
          <a:bodyPr>
            <a:normAutofit/>
          </a:bodyPr>
          <a:lstStyle/>
          <a:p>
            <a:pPr eaLnBrk="1" hangingPunct="1"/>
            <a:r>
              <a:rPr lang="en-US" dirty="0">
                <a:latin typeface="Rockwell" charset="0"/>
                <a:ea typeface="MS PGothic" charset="0"/>
              </a:rPr>
              <a:t>2 Keys to Beginning to Plan a </a:t>
            </a:r>
            <a:r>
              <a:rPr lang="en-US" dirty="0" smtClean="0">
                <a:latin typeface="Rockwell" charset="0"/>
                <a:ea typeface="MS PGothic" charset="0"/>
              </a:rPr>
              <a:t>Lesson </a:t>
            </a:r>
            <a:r>
              <a:rPr lang="en-US" dirty="0">
                <a:latin typeface="Rockwell" charset="0"/>
                <a:ea typeface="MS PGothic" charset="0"/>
              </a:rPr>
              <a:t>with the QFT</a:t>
            </a:r>
          </a:p>
        </p:txBody>
      </p:sp>
      <p:sp>
        <p:nvSpPr>
          <p:cNvPr id="137219" name="Content Placeholder 2"/>
          <p:cNvSpPr>
            <a:spLocks noGrp="1"/>
          </p:cNvSpPr>
          <p:nvPr>
            <p:ph idx="1"/>
          </p:nvPr>
        </p:nvSpPr>
        <p:spPr>
          <a:xfrm>
            <a:off x="838200" y="2327275"/>
            <a:ext cx="10515600" cy="4351338"/>
          </a:xfrm>
        </p:spPr>
        <p:txBody>
          <a:bodyPr>
            <a:normAutofit lnSpcReduction="10000"/>
          </a:bodyPr>
          <a:lstStyle/>
          <a:p>
            <a:pPr marL="742950" indent="-742950">
              <a:buFont typeface="Rockwell" charset="0"/>
              <a:buAutoNum type="arabicPeriod"/>
            </a:pPr>
            <a:r>
              <a:rPr lang="en-US" sz="3600" b="1" dirty="0">
                <a:solidFill>
                  <a:srgbClr val="000000"/>
                </a:solidFill>
                <a:latin typeface="Rockwell" charset="0"/>
                <a:ea typeface="MS PGothic" charset="0"/>
              </a:rPr>
              <a:t>Starting at the End</a:t>
            </a:r>
          </a:p>
          <a:p>
            <a:pPr marL="742950" indent="-742950">
              <a:buFont typeface="Rockwell" charset="0"/>
              <a:buAutoNum type="arabicPeriod"/>
            </a:pPr>
            <a:r>
              <a:rPr lang="en-US" sz="3600" dirty="0" smtClean="0">
                <a:solidFill>
                  <a:srgbClr val="000000"/>
                </a:solidFill>
                <a:latin typeface="Rockwell" charset="0"/>
                <a:ea typeface="MS PGothic" charset="0"/>
              </a:rPr>
              <a:t>QFocus Design</a:t>
            </a:r>
          </a:p>
          <a:p>
            <a:pPr marL="742950" indent="-742950">
              <a:buFont typeface="Rockwell" charset="0"/>
              <a:buAutoNum type="arabicPeriod"/>
            </a:pPr>
            <a:endParaRPr lang="en-US" sz="3600" dirty="0">
              <a:solidFill>
                <a:srgbClr val="000000"/>
              </a:solidFill>
              <a:latin typeface="Rockwell" charset="0"/>
              <a:ea typeface="MS PGothic" charset="0"/>
            </a:endParaRPr>
          </a:p>
          <a:p>
            <a:pPr marL="742950" indent="-742950">
              <a:buFont typeface="Rockwell" charset="0"/>
              <a:buAutoNum type="arabicPeriod"/>
            </a:pPr>
            <a:endParaRPr lang="en-US" sz="3600" dirty="0" smtClean="0">
              <a:solidFill>
                <a:srgbClr val="000000"/>
              </a:solidFill>
              <a:latin typeface="Rockwell" charset="0"/>
              <a:ea typeface="MS PGothic" charset="0"/>
            </a:endParaRPr>
          </a:p>
          <a:p>
            <a:pPr marL="742950" indent="-742950">
              <a:buFont typeface="Rockwell" charset="0"/>
              <a:buAutoNum type="arabicPeriod"/>
            </a:pPr>
            <a:endParaRPr lang="en-US" sz="3600" dirty="0">
              <a:solidFill>
                <a:srgbClr val="000000"/>
              </a:solidFill>
              <a:latin typeface="Rockwell" charset="0"/>
              <a:ea typeface="MS PGothic" charset="0"/>
            </a:endParaRPr>
          </a:p>
          <a:p>
            <a:pPr marL="742950" indent="-742950">
              <a:buFont typeface="Rockwell" charset="0"/>
              <a:buAutoNum type="arabicPeriod"/>
            </a:pPr>
            <a:endParaRPr lang="en-US" sz="3600" dirty="0" smtClean="0">
              <a:solidFill>
                <a:srgbClr val="000000"/>
              </a:solidFill>
              <a:latin typeface="Rockwell" charset="0"/>
              <a:ea typeface="MS PGothic" charset="0"/>
            </a:endParaRPr>
          </a:p>
          <a:p>
            <a:pPr marL="742950" indent="-742950">
              <a:buFont typeface="Rockwell" charset="0"/>
              <a:buAutoNum type="arabicPeriod"/>
            </a:pPr>
            <a:endParaRPr lang="en-US" sz="3600" dirty="0" smtClean="0">
              <a:solidFill>
                <a:srgbClr val="000000"/>
              </a:solidFill>
              <a:latin typeface="Rockwell" charset="0"/>
              <a:ea typeface="MS PGothic" charset="0"/>
            </a:endParaRPr>
          </a:p>
          <a:p>
            <a:pPr marL="0" indent="0">
              <a:buNone/>
            </a:pPr>
            <a:r>
              <a:rPr lang="en-US" sz="2400" dirty="0" smtClean="0">
                <a:solidFill>
                  <a:schemeClr val="tx2"/>
                </a:solidFill>
                <a:latin typeface="Rockwell" charset="0"/>
                <a:ea typeface="MS PGothic" charset="0"/>
              </a:rPr>
              <a:t>			</a:t>
            </a:r>
            <a:endParaRPr lang="en-US" sz="2400" dirty="0">
              <a:solidFill>
                <a:schemeClr val="tx2"/>
              </a:solidFill>
              <a:latin typeface="Rockwell" charset="0"/>
              <a:ea typeface="MS PGothic" charset="0"/>
            </a:endParaRPr>
          </a:p>
        </p:txBody>
      </p:sp>
    </p:spTree>
    <p:extLst>
      <p:ext uri="{BB962C8B-B14F-4D97-AF65-F5344CB8AC3E}">
        <p14:creationId xmlns:p14="http://schemas.microsoft.com/office/powerpoint/2010/main" val="7933917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893039" y="260791"/>
            <a:ext cx="10515600" cy="1325563"/>
          </a:xfrm>
        </p:spPr>
        <p:txBody>
          <a:bodyPr>
            <a:normAutofit/>
          </a:bodyPr>
          <a:lstStyle/>
          <a:p>
            <a:pPr eaLnBrk="1" hangingPunct="1"/>
            <a:r>
              <a:rPr lang="en-US" b="0" dirty="0">
                <a:latin typeface="Rockwell" charset="0"/>
                <a:ea typeface="MS PGothic" charset="0"/>
              </a:rPr>
              <a:t>Various Teaching Purposes</a:t>
            </a:r>
            <a:r>
              <a:rPr lang="en-US" sz="3400" dirty="0">
                <a:latin typeface="Rockwell" charset="0"/>
                <a:ea typeface="MS PGothic" charset="0"/>
              </a:rPr>
              <a:t/>
            </a:r>
            <a:br>
              <a:rPr lang="en-US" sz="3400" dirty="0">
                <a:latin typeface="Rockwell" charset="0"/>
                <a:ea typeface="MS PGothic" charset="0"/>
              </a:rPr>
            </a:br>
            <a:endParaRPr lang="en-US" sz="3400" dirty="0">
              <a:latin typeface="Rockwell" charset="0"/>
              <a:ea typeface="MS PGothic" charset="0"/>
            </a:endParaRPr>
          </a:p>
        </p:txBody>
      </p:sp>
      <p:sp>
        <p:nvSpPr>
          <p:cNvPr id="103427" name="Content Placeholder 2"/>
          <p:cNvSpPr>
            <a:spLocks noGrp="1"/>
          </p:cNvSpPr>
          <p:nvPr>
            <p:ph idx="4294967295"/>
          </p:nvPr>
        </p:nvSpPr>
        <p:spPr>
          <a:xfrm>
            <a:off x="1003300" y="1586354"/>
            <a:ext cx="7556500" cy="5127625"/>
          </a:xfrm>
        </p:spPr>
        <p:txBody>
          <a:bodyPr>
            <a:normAutofit/>
          </a:bodyPr>
          <a:lstStyle/>
          <a:p>
            <a:pPr lvl="1" eaLnBrk="1" hangingPunct="1"/>
            <a:r>
              <a:rPr lang="en-US" sz="3200" dirty="0">
                <a:ea typeface="MS PGothic" charset="0"/>
              </a:rPr>
              <a:t> Engagement</a:t>
            </a:r>
          </a:p>
          <a:p>
            <a:pPr marL="228600" lvl="1" indent="0">
              <a:buNone/>
            </a:pPr>
            <a:endParaRPr lang="en-US" sz="1000" dirty="0">
              <a:ea typeface="MS PGothic" charset="0"/>
            </a:endParaRPr>
          </a:p>
          <a:p>
            <a:pPr lvl="1" eaLnBrk="1" hangingPunct="1"/>
            <a:r>
              <a:rPr lang="en-US" sz="3200" dirty="0">
                <a:ea typeface="MS PGothic" charset="0"/>
              </a:rPr>
              <a:t> </a:t>
            </a:r>
            <a:r>
              <a:rPr lang="en-US" sz="3200" dirty="0" smtClean="0">
                <a:ea typeface="MS PGothic" charset="0"/>
              </a:rPr>
              <a:t>Knowledge acquisition</a:t>
            </a:r>
            <a:endParaRPr lang="en-US" sz="3200" dirty="0">
              <a:ea typeface="MS PGothic" charset="0"/>
            </a:endParaRPr>
          </a:p>
          <a:p>
            <a:pPr marL="228600" lvl="1" indent="0">
              <a:buNone/>
            </a:pPr>
            <a:endParaRPr lang="en-US" sz="1000" dirty="0">
              <a:ea typeface="MS PGothic" charset="0"/>
            </a:endParaRPr>
          </a:p>
          <a:p>
            <a:pPr lvl="1" eaLnBrk="1" hangingPunct="1"/>
            <a:r>
              <a:rPr lang="en-US" sz="3200" dirty="0">
                <a:ea typeface="MS PGothic" charset="0"/>
              </a:rPr>
              <a:t> Formative assessment </a:t>
            </a:r>
          </a:p>
          <a:p>
            <a:pPr marL="228600" lvl="1" indent="0">
              <a:buNone/>
            </a:pPr>
            <a:endParaRPr lang="en-US" sz="1000" dirty="0">
              <a:ea typeface="MS PGothic" charset="0"/>
            </a:endParaRPr>
          </a:p>
          <a:p>
            <a:pPr lvl="1" eaLnBrk="1" hangingPunct="1"/>
            <a:r>
              <a:rPr lang="en-US" sz="3200" dirty="0">
                <a:ea typeface="MS PGothic" charset="0"/>
              </a:rPr>
              <a:t> Summative assessment</a:t>
            </a:r>
          </a:p>
          <a:p>
            <a:pPr marL="228600" lvl="1" indent="0">
              <a:buNone/>
            </a:pPr>
            <a:endParaRPr lang="en-US" sz="1000" dirty="0">
              <a:ea typeface="MS PGothic" charset="0"/>
            </a:endParaRPr>
          </a:p>
          <a:p>
            <a:pPr lvl="1" eaLnBrk="1" hangingPunct="1"/>
            <a:r>
              <a:rPr lang="en-US" sz="3200" dirty="0">
                <a:ea typeface="MS PGothic" charset="0"/>
              </a:rPr>
              <a:t> Peer review</a:t>
            </a:r>
          </a:p>
          <a:p>
            <a:pPr marL="228600" lvl="1" indent="0">
              <a:buNone/>
            </a:pPr>
            <a:endParaRPr lang="en-US" sz="1000" dirty="0">
              <a:ea typeface="MS PGothic" charset="0"/>
            </a:endParaRPr>
          </a:p>
          <a:p>
            <a:pPr lvl="1" eaLnBrk="1" hangingPunct="1"/>
            <a:r>
              <a:rPr lang="en-US" sz="3200" dirty="0">
                <a:ea typeface="MS PGothic" charset="0"/>
              </a:rPr>
              <a:t> Skill development</a:t>
            </a:r>
          </a:p>
        </p:txBody>
      </p:sp>
    </p:spTree>
    <p:extLst>
      <p:ext uri="{BB962C8B-B14F-4D97-AF65-F5344CB8AC3E}">
        <p14:creationId xmlns:p14="http://schemas.microsoft.com/office/powerpoint/2010/main" val="35251840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a:t>
            </a:r>
          </a:p>
        </p:txBody>
      </p:sp>
      <p:sp>
        <p:nvSpPr>
          <p:cNvPr id="37" name="TextBox 36"/>
          <p:cNvSpPr txBox="1"/>
          <p:nvPr/>
        </p:nvSpPr>
        <p:spPr>
          <a:xfrm>
            <a:off x="4805523" y="3063632"/>
            <a:ext cx="3151163" cy="369332"/>
          </a:xfrm>
          <a:prstGeom prst="rect">
            <a:avLst/>
          </a:prstGeom>
          <a:noFill/>
        </p:spPr>
        <p:txBody>
          <a:bodyPr wrap="square" rtlCol="0">
            <a:spAutoFit/>
          </a:bodyPr>
          <a:lstStyle/>
          <a:p>
            <a:r>
              <a:rPr lang="en-US" dirty="0"/>
              <a:t>Homework</a:t>
            </a:r>
          </a:p>
        </p:txBody>
      </p:sp>
      <p:sp>
        <p:nvSpPr>
          <p:cNvPr id="38" name="TextBox 37"/>
          <p:cNvSpPr txBox="1"/>
          <p:nvPr/>
        </p:nvSpPr>
        <p:spPr>
          <a:xfrm>
            <a:off x="5174006" y="1273563"/>
            <a:ext cx="3390314" cy="369332"/>
          </a:xfrm>
          <a:prstGeom prst="rect">
            <a:avLst/>
          </a:prstGeom>
          <a:noFill/>
        </p:spPr>
        <p:txBody>
          <a:bodyPr wrap="square" rtlCol="0">
            <a:spAutoFit/>
          </a:bodyPr>
          <a:lstStyle/>
          <a:p>
            <a:r>
              <a:rPr lang="en-US"/>
              <a:t>Debate Prep</a:t>
            </a:r>
          </a:p>
        </p:txBody>
      </p:sp>
      <p:sp>
        <p:nvSpPr>
          <p:cNvPr id="39" name="TextBox 38"/>
          <p:cNvSpPr txBox="1"/>
          <p:nvPr/>
        </p:nvSpPr>
        <p:spPr>
          <a:xfrm>
            <a:off x="4791455" y="2289245"/>
            <a:ext cx="2883877" cy="369332"/>
          </a:xfrm>
          <a:prstGeom prst="rect">
            <a:avLst/>
          </a:prstGeom>
          <a:noFill/>
        </p:spPr>
        <p:txBody>
          <a:bodyPr wrap="square" rtlCol="0">
            <a:spAutoFit/>
          </a:bodyPr>
          <a:lstStyle/>
          <a:p>
            <a:r>
              <a:rPr lang="en-US" dirty="0"/>
              <a:t>Research</a:t>
            </a:r>
          </a:p>
        </p:txBody>
      </p:sp>
      <p:sp>
        <p:nvSpPr>
          <p:cNvPr id="40" name="TextBox 39"/>
          <p:cNvSpPr txBox="1"/>
          <p:nvPr/>
        </p:nvSpPr>
        <p:spPr>
          <a:xfrm>
            <a:off x="9017494" y="1380289"/>
            <a:ext cx="2067951" cy="369332"/>
          </a:xfrm>
          <a:prstGeom prst="rect">
            <a:avLst/>
          </a:prstGeom>
          <a:noFill/>
        </p:spPr>
        <p:txBody>
          <a:bodyPr wrap="square" rtlCol="0">
            <a:spAutoFit/>
          </a:bodyPr>
          <a:lstStyle/>
          <a:p>
            <a:r>
              <a:rPr lang="en-US" dirty="0"/>
              <a:t>Paper topic</a:t>
            </a:r>
          </a:p>
        </p:txBody>
      </p:sp>
      <p:sp>
        <p:nvSpPr>
          <p:cNvPr id="41" name="TextBox 40"/>
          <p:cNvSpPr txBox="1"/>
          <p:nvPr/>
        </p:nvSpPr>
        <p:spPr>
          <a:xfrm>
            <a:off x="8248357" y="2303529"/>
            <a:ext cx="2110154" cy="369332"/>
          </a:xfrm>
          <a:prstGeom prst="rect">
            <a:avLst/>
          </a:prstGeom>
          <a:noFill/>
        </p:spPr>
        <p:txBody>
          <a:bodyPr wrap="square" rtlCol="0">
            <a:spAutoFit/>
          </a:bodyPr>
          <a:lstStyle/>
          <a:p>
            <a:r>
              <a:rPr lang="en-US" dirty="0"/>
              <a:t>Projects</a:t>
            </a:r>
          </a:p>
        </p:txBody>
      </p:sp>
      <p:sp>
        <p:nvSpPr>
          <p:cNvPr id="42" name="TextBox 41"/>
          <p:cNvSpPr txBox="1"/>
          <p:nvPr/>
        </p:nvSpPr>
        <p:spPr>
          <a:xfrm>
            <a:off x="5884519" y="1782904"/>
            <a:ext cx="2743148" cy="369332"/>
          </a:xfrm>
          <a:prstGeom prst="rect">
            <a:avLst/>
          </a:prstGeom>
          <a:noFill/>
        </p:spPr>
        <p:txBody>
          <a:bodyPr wrap="square" rtlCol="0">
            <a:spAutoFit/>
          </a:bodyPr>
          <a:lstStyle/>
          <a:p>
            <a:r>
              <a:rPr lang="en-US"/>
              <a:t>Exit ticket or ”Do Now”</a:t>
            </a:r>
          </a:p>
        </p:txBody>
      </p:sp>
      <p:sp>
        <p:nvSpPr>
          <p:cNvPr id="43" name="TextBox 42"/>
          <p:cNvSpPr txBox="1"/>
          <p:nvPr/>
        </p:nvSpPr>
        <p:spPr>
          <a:xfrm>
            <a:off x="2860456" y="3305891"/>
            <a:ext cx="2293034" cy="369332"/>
          </a:xfrm>
          <a:prstGeom prst="rect">
            <a:avLst/>
          </a:prstGeom>
          <a:noFill/>
        </p:spPr>
        <p:txBody>
          <a:bodyPr wrap="square" rtlCol="0">
            <a:spAutoFit/>
          </a:bodyPr>
          <a:lstStyle/>
          <a:p>
            <a:r>
              <a:rPr lang="en-US"/>
              <a:t>Presentations</a:t>
            </a:r>
          </a:p>
        </p:txBody>
      </p:sp>
      <p:sp>
        <p:nvSpPr>
          <p:cNvPr id="44" name="TextBox 43"/>
          <p:cNvSpPr txBox="1"/>
          <p:nvPr/>
        </p:nvSpPr>
        <p:spPr>
          <a:xfrm>
            <a:off x="7565608" y="3187442"/>
            <a:ext cx="2919512" cy="369332"/>
          </a:xfrm>
          <a:prstGeom prst="rect">
            <a:avLst/>
          </a:prstGeom>
          <a:noFill/>
        </p:spPr>
        <p:txBody>
          <a:bodyPr wrap="square" rtlCol="0">
            <a:spAutoFit/>
          </a:bodyPr>
          <a:lstStyle/>
          <a:p>
            <a:r>
              <a:rPr lang="en-US" dirty="0"/>
              <a:t>Class discussion prompts</a:t>
            </a:r>
          </a:p>
        </p:txBody>
      </p:sp>
      <p:sp>
        <p:nvSpPr>
          <p:cNvPr id="45" name="TextBox 44"/>
          <p:cNvSpPr txBox="1"/>
          <p:nvPr/>
        </p:nvSpPr>
        <p:spPr>
          <a:xfrm>
            <a:off x="1027261" y="2188843"/>
            <a:ext cx="2828070" cy="646331"/>
          </a:xfrm>
          <a:prstGeom prst="rect">
            <a:avLst/>
          </a:prstGeom>
          <a:noFill/>
        </p:spPr>
        <p:txBody>
          <a:bodyPr wrap="square" rtlCol="0">
            <a:spAutoFit/>
          </a:bodyPr>
          <a:lstStyle/>
          <a:p>
            <a:r>
              <a:rPr lang="en-US" dirty="0"/>
              <a:t>Hang on walls, </a:t>
            </a:r>
          </a:p>
          <a:p>
            <a:r>
              <a:rPr lang="en-US" dirty="0"/>
              <a:t>Check Off as Answered</a:t>
            </a:r>
          </a:p>
        </p:txBody>
      </p:sp>
      <p:sp>
        <p:nvSpPr>
          <p:cNvPr id="46" name="TextBox 45"/>
          <p:cNvSpPr txBox="1"/>
          <p:nvPr/>
        </p:nvSpPr>
        <p:spPr>
          <a:xfrm>
            <a:off x="6381104" y="2708046"/>
            <a:ext cx="2074985" cy="369332"/>
          </a:xfrm>
          <a:prstGeom prst="rect">
            <a:avLst/>
          </a:prstGeom>
          <a:noFill/>
        </p:spPr>
        <p:txBody>
          <a:bodyPr wrap="square" rtlCol="0">
            <a:spAutoFit/>
          </a:bodyPr>
          <a:lstStyle/>
          <a:p>
            <a:r>
              <a:rPr lang="en-US" dirty="0"/>
              <a:t>Test Prep</a:t>
            </a:r>
          </a:p>
        </p:txBody>
      </p:sp>
      <p:sp>
        <p:nvSpPr>
          <p:cNvPr id="47" name="TextBox 46"/>
          <p:cNvSpPr txBox="1"/>
          <p:nvPr/>
        </p:nvSpPr>
        <p:spPr>
          <a:xfrm>
            <a:off x="2441296" y="1635923"/>
            <a:ext cx="3084989" cy="369332"/>
          </a:xfrm>
          <a:prstGeom prst="rect">
            <a:avLst/>
          </a:prstGeom>
          <a:noFill/>
        </p:spPr>
        <p:txBody>
          <a:bodyPr wrap="square" rtlCol="0">
            <a:spAutoFit/>
          </a:bodyPr>
          <a:lstStyle/>
          <a:p>
            <a:r>
              <a:rPr lang="en-US" dirty="0"/>
              <a:t>Lab work </a:t>
            </a:r>
            <a:r>
              <a:rPr lang="en-US"/>
              <a:t>&amp; Experiments</a:t>
            </a:r>
          </a:p>
        </p:txBody>
      </p:sp>
      <p:sp>
        <p:nvSpPr>
          <p:cNvPr id="48" name="TextBox 47"/>
          <p:cNvSpPr txBox="1"/>
          <p:nvPr/>
        </p:nvSpPr>
        <p:spPr>
          <a:xfrm>
            <a:off x="6565368" y="694175"/>
            <a:ext cx="3154912" cy="369332"/>
          </a:xfrm>
          <a:prstGeom prst="rect">
            <a:avLst/>
          </a:prstGeom>
          <a:noFill/>
        </p:spPr>
        <p:txBody>
          <a:bodyPr wrap="square" rtlCol="0">
            <a:spAutoFit/>
          </a:bodyPr>
          <a:lstStyle/>
          <a:p>
            <a:r>
              <a:rPr lang="en-US" dirty="0"/>
              <a:t>Pop Quiz </a:t>
            </a:r>
            <a:r>
              <a:rPr lang="en-US"/>
              <a:t>or Reading Check</a:t>
            </a:r>
          </a:p>
        </p:txBody>
      </p:sp>
      <p:sp>
        <p:nvSpPr>
          <p:cNvPr id="49" name="TextBox 48"/>
          <p:cNvSpPr txBox="1"/>
          <p:nvPr/>
        </p:nvSpPr>
        <p:spPr>
          <a:xfrm>
            <a:off x="8850556" y="4253980"/>
            <a:ext cx="2401826" cy="369332"/>
          </a:xfrm>
          <a:prstGeom prst="rect">
            <a:avLst/>
          </a:prstGeom>
          <a:noFill/>
        </p:spPr>
        <p:txBody>
          <a:bodyPr wrap="square" rtlCol="0">
            <a:spAutoFit/>
          </a:bodyPr>
          <a:lstStyle/>
          <a:p>
            <a:r>
              <a:rPr lang="en-US" dirty="0"/>
              <a:t>Interview an Expert</a:t>
            </a:r>
          </a:p>
        </p:txBody>
      </p:sp>
      <p:sp>
        <p:nvSpPr>
          <p:cNvPr id="50" name="TextBox 49"/>
          <p:cNvSpPr txBox="1"/>
          <p:nvPr/>
        </p:nvSpPr>
        <p:spPr>
          <a:xfrm>
            <a:off x="7195401" y="5034844"/>
            <a:ext cx="2342296" cy="369332"/>
          </a:xfrm>
          <a:prstGeom prst="rect">
            <a:avLst/>
          </a:prstGeom>
          <a:noFill/>
        </p:spPr>
        <p:txBody>
          <a:bodyPr wrap="square" rtlCol="0">
            <a:spAutoFit/>
          </a:bodyPr>
          <a:lstStyle/>
          <a:p>
            <a:r>
              <a:rPr lang="en-US" dirty="0"/>
              <a:t>Guest speakers</a:t>
            </a:r>
          </a:p>
        </p:txBody>
      </p:sp>
      <p:sp>
        <p:nvSpPr>
          <p:cNvPr id="51" name="TextBox 50"/>
          <p:cNvSpPr txBox="1"/>
          <p:nvPr/>
        </p:nvSpPr>
        <p:spPr>
          <a:xfrm>
            <a:off x="1829325" y="6060474"/>
            <a:ext cx="2634823" cy="369332"/>
          </a:xfrm>
          <a:prstGeom prst="rect">
            <a:avLst/>
          </a:prstGeom>
          <a:noFill/>
        </p:spPr>
        <p:txBody>
          <a:bodyPr wrap="square" rtlCol="0">
            <a:spAutoFit/>
          </a:bodyPr>
          <a:lstStyle/>
          <a:p>
            <a:r>
              <a:rPr lang="en-US" dirty="0"/>
              <a:t>Tailoring Instruction</a:t>
            </a:r>
          </a:p>
        </p:txBody>
      </p:sp>
      <p:sp>
        <p:nvSpPr>
          <p:cNvPr id="52" name="TextBox 51"/>
          <p:cNvSpPr txBox="1"/>
          <p:nvPr/>
        </p:nvSpPr>
        <p:spPr>
          <a:xfrm>
            <a:off x="4006974" y="4542482"/>
            <a:ext cx="3094893" cy="369332"/>
          </a:xfrm>
          <a:prstGeom prst="rect">
            <a:avLst/>
          </a:prstGeom>
          <a:noFill/>
        </p:spPr>
        <p:txBody>
          <a:bodyPr wrap="square" rtlCol="0">
            <a:spAutoFit/>
          </a:bodyPr>
          <a:lstStyle/>
          <a:p>
            <a:r>
              <a:rPr lang="en-US"/>
              <a:t>Make Your Own Final Test</a:t>
            </a:r>
          </a:p>
        </p:txBody>
      </p:sp>
      <p:sp>
        <p:nvSpPr>
          <p:cNvPr id="53" name="TextBox 52"/>
          <p:cNvSpPr txBox="1"/>
          <p:nvPr/>
        </p:nvSpPr>
        <p:spPr>
          <a:xfrm>
            <a:off x="3641215" y="5404176"/>
            <a:ext cx="3460652" cy="369332"/>
          </a:xfrm>
          <a:prstGeom prst="rect">
            <a:avLst/>
          </a:prstGeom>
          <a:noFill/>
        </p:spPr>
        <p:txBody>
          <a:bodyPr wrap="square" rtlCol="0">
            <a:spAutoFit/>
          </a:bodyPr>
          <a:lstStyle/>
          <a:p>
            <a:r>
              <a:rPr lang="en-US" dirty="0"/>
              <a:t>Close Reading Protocol</a:t>
            </a:r>
          </a:p>
        </p:txBody>
      </p:sp>
      <p:sp>
        <p:nvSpPr>
          <p:cNvPr id="54" name="TextBox 53"/>
          <p:cNvSpPr txBox="1"/>
          <p:nvPr/>
        </p:nvSpPr>
        <p:spPr>
          <a:xfrm>
            <a:off x="4464148" y="6305930"/>
            <a:ext cx="2771336" cy="369332"/>
          </a:xfrm>
          <a:prstGeom prst="rect">
            <a:avLst/>
          </a:prstGeom>
          <a:noFill/>
        </p:spPr>
        <p:txBody>
          <a:bodyPr wrap="square" rtlCol="0">
            <a:spAutoFit/>
          </a:bodyPr>
          <a:lstStyle/>
          <a:p>
            <a:r>
              <a:rPr lang="en-US" dirty="0"/>
              <a:t>Service Action Projects</a:t>
            </a:r>
          </a:p>
        </p:txBody>
      </p:sp>
      <p:sp>
        <p:nvSpPr>
          <p:cNvPr id="55" name="TextBox 54"/>
          <p:cNvSpPr txBox="1"/>
          <p:nvPr/>
        </p:nvSpPr>
        <p:spPr>
          <a:xfrm>
            <a:off x="942067" y="3993122"/>
            <a:ext cx="3221501" cy="369332"/>
          </a:xfrm>
          <a:prstGeom prst="rect">
            <a:avLst/>
          </a:prstGeom>
          <a:noFill/>
        </p:spPr>
        <p:txBody>
          <a:bodyPr wrap="square" rtlCol="0">
            <a:spAutoFit/>
          </a:bodyPr>
          <a:lstStyle/>
          <a:p>
            <a:r>
              <a:rPr lang="en-US" dirty="0"/>
              <a:t>Socratic Seminar Prompts</a:t>
            </a:r>
          </a:p>
        </p:txBody>
      </p:sp>
      <p:sp>
        <p:nvSpPr>
          <p:cNvPr id="56" name="TextBox 55"/>
          <p:cNvSpPr txBox="1"/>
          <p:nvPr/>
        </p:nvSpPr>
        <p:spPr>
          <a:xfrm>
            <a:off x="5399676" y="3788030"/>
            <a:ext cx="2743148" cy="369332"/>
          </a:xfrm>
          <a:prstGeom prst="rect">
            <a:avLst/>
          </a:prstGeom>
          <a:noFill/>
        </p:spPr>
        <p:txBody>
          <a:bodyPr wrap="square" rtlCol="0">
            <a:spAutoFit/>
          </a:bodyPr>
          <a:lstStyle/>
          <a:p>
            <a:r>
              <a:rPr lang="en-US" dirty="0"/>
              <a:t>Student </a:t>
            </a:r>
            <a:r>
              <a:rPr lang="en-US"/>
              <a:t>Choice Projects</a:t>
            </a:r>
          </a:p>
        </p:txBody>
      </p:sp>
      <p:sp>
        <p:nvSpPr>
          <p:cNvPr id="57" name="TextBox 56"/>
          <p:cNvSpPr txBox="1"/>
          <p:nvPr/>
        </p:nvSpPr>
        <p:spPr>
          <a:xfrm>
            <a:off x="1347911" y="4989023"/>
            <a:ext cx="2757268" cy="369332"/>
          </a:xfrm>
          <a:prstGeom prst="rect">
            <a:avLst/>
          </a:prstGeom>
          <a:noFill/>
        </p:spPr>
        <p:txBody>
          <a:bodyPr wrap="square" rtlCol="0">
            <a:spAutoFit/>
          </a:bodyPr>
          <a:lstStyle/>
          <a:p>
            <a:r>
              <a:rPr lang="en-US" dirty="0"/>
              <a:t>Journal Prompt</a:t>
            </a:r>
          </a:p>
        </p:txBody>
      </p:sp>
      <p:sp>
        <p:nvSpPr>
          <p:cNvPr id="58" name="TextBox 57"/>
          <p:cNvSpPr txBox="1"/>
          <p:nvPr/>
        </p:nvSpPr>
        <p:spPr>
          <a:xfrm>
            <a:off x="8370354" y="5790667"/>
            <a:ext cx="2848708" cy="646331"/>
          </a:xfrm>
          <a:prstGeom prst="rect">
            <a:avLst/>
          </a:prstGeom>
          <a:noFill/>
        </p:spPr>
        <p:txBody>
          <a:bodyPr wrap="square" rtlCol="0">
            <a:spAutoFit/>
          </a:bodyPr>
          <a:lstStyle/>
          <a:p>
            <a:r>
              <a:rPr lang="en-US" dirty="0"/>
              <a:t>Year-long or Unit-long Essential Questions</a:t>
            </a:r>
          </a:p>
        </p:txBody>
      </p:sp>
      <p:sp>
        <p:nvSpPr>
          <p:cNvPr id="59" name="TextBox 58"/>
          <p:cNvSpPr txBox="1"/>
          <p:nvPr/>
        </p:nvSpPr>
        <p:spPr>
          <a:xfrm>
            <a:off x="3677204" y="3198704"/>
            <a:ext cx="5150625" cy="1815882"/>
          </a:xfrm>
          <a:prstGeom prst="rect">
            <a:avLst/>
          </a:prstGeom>
          <a:solidFill>
            <a:schemeClr val="accent1"/>
          </a:solidFill>
          <a:ln>
            <a:noFill/>
          </a:ln>
          <a:effectLst>
            <a:glow rad="88900">
              <a:schemeClr val="accent1">
                <a:alpha val="57000"/>
              </a:schemeClr>
            </a:glow>
            <a:outerShdw dist="50800" sx="1000" sy="1000" algn="ctr" rotWithShape="0">
              <a:srgbClr val="000000"/>
            </a:outerShdw>
          </a:effectLst>
        </p:spPr>
        <p:txBody>
          <a:bodyPr wrap="square" rtlCol="0">
            <a:spAutoFit/>
          </a:bodyPr>
          <a:lstStyle/>
          <a:p>
            <a:endParaRPr lang="en-US" sz="1600" dirty="0"/>
          </a:p>
          <a:p>
            <a:pPr algn="ctr"/>
            <a:r>
              <a:rPr lang="en-US" sz="3200" dirty="0">
                <a:solidFill>
                  <a:schemeClr val="bg1"/>
                </a:solidFill>
              </a:rPr>
              <a:t>And sometimes</a:t>
            </a:r>
            <a:r>
              <a:rPr lang="mr-IN" sz="3200" dirty="0">
                <a:solidFill>
                  <a:schemeClr val="bg1"/>
                </a:solidFill>
              </a:rPr>
              <a:t>…</a:t>
            </a:r>
            <a:endParaRPr lang="en-US" sz="3200" dirty="0">
              <a:solidFill>
                <a:schemeClr val="bg1"/>
              </a:solidFill>
            </a:endParaRPr>
          </a:p>
          <a:p>
            <a:pPr algn="ctr"/>
            <a:endParaRPr lang="en-US" sz="1600" dirty="0">
              <a:solidFill>
                <a:schemeClr val="bg1"/>
              </a:solidFill>
            </a:endParaRPr>
          </a:p>
          <a:p>
            <a:pPr algn="ctr"/>
            <a:r>
              <a:rPr lang="en-US" sz="3200" dirty="0">
                <a:solidFill>
                  <a:schemeClr val="bg1"/>
                </a:solidFill>
              </a:rPr>
              <a:t>Nothing!</a:t>
            </a:r>
          </a:p>
          <a:p>
            <a:endParaRPr lang="en-US" sz="1600" dirty="0"/>
          </a:p>
        </p:txBody>
      </p:sp>
    </p:spTree>
    <p:extLst>
      <p:ext uri="{BB962C8B-B14F-4D97-AF65-F5344CB8AC3E}">
        <p14:creationId xmlns:p14="http://schemas.microsoft.com/office/powerpoint/2010/main" val="181627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51">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838200" y="204512"/>
            <a:ext cx="10515600" cy="1325563"/>
          </a:xfrm>
        </p:spPr>
        <p:txBody>
          <a:bodyPr>
            <a:normAutofit/>
          </a:bodyPr>
          <a:lstStyle/>
          <a:p>
            <a:pPr algn="ctr" eaLnBrk="1" hangingPunct="1"/>
            <a:r>
              <a:rPr lang="en-US" dirty="0">
                <a:latin typeface="Rockwell" charset="0"/>
              </a:rPr>
              <a:t>Classroom Example:</a:t>
            </a:r>
            <a:br>
              <a:rPr lang="en-US" dirty="0">
                <a:latin typeface="Rockwell" charset="0"/>
              </a:rPr>
            </a:br>
            <a:r>
              <a:rPr lang="en-US" dirty="0">
                <a:latin typeface="Rockwell" charset="0"/>
              </a:rPr>
              <a:t>High School</a:t>
            </a:r>
          </a:p>
        </p:txBody>
      </p:sp>
      <p:sp>
        <p:nvSpPr>
          <p:cNvPr id="102402" name="Content Placeholder 2"/>
          <p:cNvSpPr>
            <a:spLocks noGrp="1"/>
          </p:cNvSpPr>
          <p:nvPr>
            <p:ph idx="1"/>
          </p:nvPr>
        </p:nvSpPr>
        <p:spPr>
          <a:xfrm>
            <a:off x="591094" y="2577465"/>
            <a:ext cx="11009811" cy="2543175"/>
          </a:xfrm>
        </p:spPr>
        <p:txBody>
          <a:bodyPr>
            <a:noAutofit/>
          </a:bodyPr>
          <a:lstStyle/>
          <a:p>
            <a:pPr marL="0" indent="0">
              <a:spcAft>
                <a:spcPts val="600"/>
              </a:spcAft>
              <a:buNone/>
            </a:pPr>
            <a:r>
              <a:rPr lang="en-US" sz="3000" u="sng" dirty="0">
                <a:solidFill>
                  <a:schemeClr val="tx1">
                    <a:lumMod val="95000"/>
                    <a:lumOff val="5000"/>
                  </a:schemeClr>
                </a:solidFill>
                <a:latin typeface="Rockwell" charset="0"/>
              </a:rPr>
              <a:t>Teacher</a:t>
            </a:r>
            <a:r>
              <a:rPr lang="en-US" sz="3000" dirty="0">
                <a:solidFill>
                  <a:schemeClr val="tx1">
                    <a:lumMod val="95000"/>
                    <a:lumOff val="5000"/>
                  </a:schemeClr>
                </a:solidFill>
                <a:latin typeface="Rockwell" charset="0"/>
              </a:rPr>
              <a:t>: Connie Williams</a:t>
            </a:r>
            <a:r>
              <a:rPr lang="en-US" sz="3000" dirty="0" smtClean="0">
                <a:solidFill>
                  <a:schemeClr val="tx1">
                    <a:lumMod val="95000"/>
                    <a:lumOff val="5000"/>
                  </a:schemeClr>
                </a:solidFill>
                <a:latin typeface="Rockwell" charset="0"/>
              </a:rPr>
              <a:t>, Teacher-Librarian, </a:t>
            </a:r>
            <a:r>
              <a:rPr lang="en-US" sz="3000" dirty="0">
                <a:solidFill>
                  <a:schemeClr val="tx1">
                    <a:lumMod val="95000"/>
                    <a:lumOff val="5000"/>
                  </a:schemeClr>
                </a:solidFill>
                <a:latin typeface="Rockwell" charset="0"/>
              </a:rPr>
              <a:t>Petaluma, CA</a:t>
            </a:r>
          </a:p>
          <a:p>
            <a:pPr marL="0" indent="0">
              <a:spcAft>
                <a:spcPts val="600"/>
              </a:spcAft>
              <a:buNone/>
            </a:pPr>
            <a:r>
              <a:rPr lang="en-US" sz="3000" u="sng" dirty="0">
                <a:solidFill>
                  <a:schemeClr val="tx1">
                    <a:lumMod val="95000"/>
                    <a:lumOff val="5000"/>
                  </a:schemeClr>
                </a:solidFill>
                <a:latin typeface="Rockwell" charset="0"/>
              </a:rPr>
              <a:t>Topic</a:t>
            </a:r>
            <a:r>
              <a:rPr lang="en-US" sz="3000" dirty="0">
                <a:solidFill>
                  <a:schemeClr val="tx1">
                    <a:lumMod val="95000"/>
                    <a:lumOff val="5000"/>
                  </a:schemeClr>
                </a:solidFill>
                <a:latin typeface="Rockwell" charset="0"/>
              </a:rPr>
              <a:t>: </a:t>
            </a:r>
            <a:r>
              <a:rPr lang="en-US" sz="3000" dirty="0" smtClean="0">
                <a:solidFill>
                  <a:schemeClr val="tx1">
                    <a:lumMod val="95000"/>
                    <a:lumOff val="5000"/>
                  </a:schemeClr>
                </a:solidFill>
                <a:latin typeface="Rockwell" charset="0"/>
              </a:rPr>
              <a:t> Finding and assessing reliable sources</a:t>
            </a:r>
            <a:endParaRPr lang="en-US" sz="3000" dirty="0">
              <a:solidFill>
                <a:schemeClr val="tx1">
                  <a:lumMod val="95000"/>
                  <a:lumOff val="5000"/>
                </a:schemeClr>
              </a:solidFill>
              <a:latin typeface="Rockwell" charset="0"/>
            </a:endParaRPr>
          </a:p>
          <a:p>
            <a:pPr marL="0" indent="0">
              <a:spcAft>
                <a:spcPts val="600"/>
              </a:spcAft>
              <a:buNone/>
            </a:pPr>
            <a:r>
              <a:rPr lang="en-US" sz="3000" u="sng" dirty="0">
                <a:solidFill>
                  <a:schemeClr val="tx1">
                    <a:lumMod val="95000"/>
                    <a:lumOff val="5000"/>
                  </a:schemeClr>
                </a:solidFill>
                <a:latin typeface="Rockwell" charset="0"/>
              </a:rPr>
              <a:t>Purpose</a:t>
            </a:r>
            <a:r>
              <a:rPr lang="en-US" sz="3000" dirty="0">
                <a:solidFill>
                  <a:schemeClr val="tx1">
                    <a:lumMod val="95000"/>
                    <a:lumOff val="5000"/>
                  </a:schemeClr>
                </a:solidFill>
                <a:latin typeface="Rockwell" charset="0"/>
              </a:rPr>
              <a:t>: </a:t>
            </a:r>
            <a:r>
              <a:rPr lang="en-US" sz="3000" dirty="0" smtClean="0">
                <a:solidFill>
                  <a:schemeClr val="tx1">
                    <a:lumMod val="95000"/>
                    <a:lumOff val="5000"/>
                  </a:schemeClr>
                </a:solidFill>
                <a:latin typeface="Rockwell" charset="0"/>
              </a:rPr>
              <a:t> To help the debate team prepare ahead of a debate about immigration </a:t>
            </a:r>
            <a:endParaRPr lang="en-US" sz="3000" dirty="0">
              <a:latin typeface="Rockwell" charset="0"/>
            </a:endParaRPr>
          </a:p>
        </p:txBody>
      </p:sp>
    </p:spTree>
    <p:extLst>
      <p:ext uri="{BB962C8B-B14F-4D97-AF65-F5344CB8AC3E}">
        <p14:creationId xmlns:p14="http://schemas.microsoft.com/office/powerpoint/2010/main" val="18266159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480" y="153712"/>
            <a:ext cx="4323080" cy="1325563"/>
          </a:xfrm>
        </p:spPr>
        <p:txBody>
          <a:bodyPr>
            <a:normAutofit/>
          </a:bodyPr>
          <a:lstStyle/>
          <a:p>
            <a:r>
              <a:rPr lang="en-US" dirty="0"/>
              <a:t>Question Focus</a:t>
            </a:r>
          </a:p>
        </p:txBody>
      </p:sp>
      <p:sp>
        <p:nvSpPr>
          <p:cNvPr id="3" name="Content Placeholder 2"/>
          <p:cNvSpPr>
            <a:spLocks noGrp="1"/>
          </p:cNvSpPr>
          <p:nvPr>
            <p:ph idx="1"/>
          </p:nvPr>
        </p:nvSpPr>
        <p:spPr>
          <a:xfrm>
            <a:off x="884645" y="3059340"/>
            <a:ext cx="10515600" cy="1019175"/>
          </a:xfrm>
          <a:ln w="28575">
            <a:noFill/>
          </a:ln>
        </p:spPr>
        <p:txBody>
          <a:bodyPr>
            <a:noAutofit/>
          </a:bodyPr>
          <a:lstStyle/>
          <a:p>
            <a:pPr marL="0" indent="0">
              <a:buNone/>
            </a:pPr>
            <a:r>
              <a:rPr lang="en-US" sz="3200" dirty="0" smtClean="0">
                <a:solidFill>
                  <a:schemeClr val="tx1"/>
                </a:solidFill>
                <a:latin typeface="Rockwell" charset="0"/>
                <a:ea typeface="Rockwell" charset="0"/>
                <a:cs typeface="Rockwell" charset="0"/>
              </a:rPr>
              <a:t>Questions we should be able to ask and answer of a reliable source</a:t>
            </a:r>
            <a:endParaRPr lang="en-US" sz="3200" dirty="0">
              <a:solidFill>
                <a:schemeClr val="tx1"/>
              </a:solidFill>
              <a:latin typeface="Rockwell" charset="0"/>
              <a:ea typeface="Rockwell" charset="0"/>
              <a:cs typeface="Rockwell" charset="0"/>
            </a:endParaRPr>
          </a:p>
        </p:txBody>
      </p:sp>
    </p:spTree>
    <p:extLst>
      <p:ext uri="{BB962C8B-B14F-4D97-AF65-F5344CB8AC3E}">
        <p14:creationId xmlns:p14="http://schemas.microsoft.com/office/powerpoint/2010/main" val="4708842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640" y="163872"/>
            <a:ext cx="10515600" cy="1325563"/>
          </a:xfrm>
        </p:spPr>
        <p:txBody>
          <a:bodyPr>
            <a:normAutofit/>
          </a:bodyPr>
          <a:lstStyle/>
          <a:p>
            <a:r>
              <a:rPr lang="en-US" dirty="0" smtClean="0">
                <a:latin typeface="Rockwell" charset="0"/>
                <a:ea typeface="Rockwell" charset="0"/>
                <a:cs typeface="Rockwell" charset="0"/>
              </a:rPr>
              <a:t>Student Questions &amp; Next Steps</a:t>
            </a:r>
            <a:endParaRPr lang="en-US" dirty="0">
              <a:latin typeface="Rockwell" charset="0"/>
              <a:ea typeface="Rockwell" charset="0"/>
              <a:cs typeface="Rockwell" charset="0"/>
            </a:endParaRPr>
          </a:p>
        </p:txBody>
      </p:sp>
      <p:sp>
        <p:nvSpPr>
          <p:cNvPr id="3" name="Content Placeholder 2"/>
          <p:cNvSpPr>
            <a:spLocks noGrp="1"/>
          </p:cNvSpPr>
          <p:nvPr>
            <p:ph idx="1"/>
          </p:nvPr>
        </p:nvSpPr>
        <p:spPr>
          <a:xfrm>
            <a:off x="496752" y="2325459"/>
            <a:ext cx="11129191" cy="3892463"/>
          </a:xfrm>
        </p:spPr>
        <p:txBody>
          <a:bodyPr>
            <a:normAutofit lnSpcReduction="10000"/>
          </a:bodyPr>
          <a:lstStyle/>
          <a:p>
            <a:pPr lvl="1" defTabSz="342900">
              <a:buFont typeface="Arial" panose="020B0604020202020204" pitchFamily="34" charset="0"/>
              <a:buChar char="•"/>
            </a:pPr>
            <a:r>
              <a:rPr lang="en-US" sz="3000" i="1" dirty="0" smtClean="0">
                <a:solidFill>
                  <a:prstClr val="black"/>
                </a:solidFill>
              </a:rPr>
              <a:t>Who </a:t>
            </a:r>
            <a:r>
              <a:rPr lang="en-US" sz="3000" i="1" dirty="0">
                <a:solidFill>
                  <a:prstClr val="black"/>
                </a:solidFill>
              </a:rPr>
              <a:t>wrote this</a:t>
            </a:r>
            <a:r>
              <a:rPr lang="en-US" sz="3000" i="1" dirty="0" smtClean="0">
                <a:solidFill>
                  <a:prstClr val="black"/>
                </a:solidFill>
              </a:rPr>
              <a:t>? How much authority do they have to be writing about this? </a:t>
            </a:r>
            <a:endParaRPr lang="en-US" sz="3000" i="1" dirty="0">
              <a:solidFill>
                <a:prstClr val="black"/>
              </a:solidFill>
            </a:endParaRPr>
          </a:p>
          <a:p>
            <a:pPr lvl="1" defTabSz="342900">
              <a:buFont typeface="Arial" panose="020B0604020202020204" pitchFamily="34" charset="0"/>
              <a:buChar char="•"/>
            </a:pPr>
            <a:r>
              <a:rPr lang="en-US" sz="3000" i="1" dirty="0">
                <a:solidFill>
                  <a:prstClr val="black"/>
                </a:solidFill>
              </a:rPr>
              <a:t>For what purpose was this written?</a:t>
            </a:r>
          </a:p>
          <a:p>
            <a:pPr lvl="1" defTabSz="342900">
              <a:buFont typeface="Arial" panose="020B0604020202020204" pitchFamily="34" charset="0"/>
              <a:buChar char="•"/>
            </a:pPr>
            <a:r>
              <a:rPr lang="en-US" sz="3000" i="1" dirty="0">
                <a:solidFill>
                  <a:prstClr val="black"/>
                </a:solidFill>
              </a:rPr>
              <a:t>How do they want me to feel?</a:t>
            </a:r>
          </a:p>
          <a:p>
            <a:pPr lvl="1" defTabSz="342900">
              <a:buFont typeface="Arial" panose="020B0604020202020204" pitchFamily="34" charset="0"/>
              <a:buChar char="•"/>
            </a:pPr>
            <a:r>
              <a:rPr lang="en-US" sz="3000" i="1" dirty="0">
                <a:solidFill>
                  <a:prstClr val="black"/>
                </a:solidFill>
              </a:rPr>
              <a:t>How do they want me to act?</a:t>
            </a:r>
          </a:p>
          <a:p>
            <a:pPr lvl="1" defTabSz="342900">
              <a:buFont typeface="Arial" panose="020B0604020202020204" pitchFamily="34" charset="0"/>
              <a:buChar char="•"/>
            </a:pPr>
            <a:r>
              <a:rPr lang="en-US" sz="3000" i="1" dirty="0">
                <a:solidFill>
                  <a:prstClr val="black"/>
                </a:solidFill>
              </a:rPr>
              <a:t>What are the sources of their numbers, charts, or other evidence?</a:t>
            </a:r>
          </a:p>
          <a:p>
            <a:pPr lvl="1" defTabSz="342900">
              <a:buFont typeface="Arial" panose="020B0604020202020204" pitchFamily="34" charset="0"/>
              <a:buChar char="•"/>
            </a:pPr>
            <a:r>
              <a:rPr lang="en-US" sz="3000" i="1" dirty="0">
                <a:solidFill>
                  <a:prstClr val="black"/>
                </a:solidFill>
              </a:rPr>
              <a:t>Can we trace them back to their </a:t>
            </a:r>
            <a:r>
              <a:rPr lang="en-US" sz="3000" i="1" dirty="0" smtClean="0">
                <a:solidFill>
                  <a:prstClr val="black"/>
                </a:solidFill>
              </a:rPr>
              <a:t>creator?</a:t>
            </a:r>
            <a:endParaRPr lang="en-US" sz="3000" i="1" dirty="0">
              <a:solidFill>
                <a:prstClr val="black"/>
              </a:solidFill>
            </a:endParaRPr>
          </a:p>
          <a:p>
            <a:pPr lvl="1" defTabSz="342900">
              <a:buFont typeface="Arial" panose="020B0604020202020204" pitchFamily="34" charset="0"/>
              <a:buChar char="•"/>
            </a:pPr>
            <a:r>
              <a:rPr lang="en-US" sz="3000" i="1" dirty="0" smtClean="0">
                <a:solidFill>
                  <a:prstClr val="black"/>
                </a:solidFill>
              </a:rPr>
              <a:t>What is the purpose of the numbers/data being presented?</a:t>
            </a:r>
            <a:endParaRPr lang="en-US" sz="3000" i="1" dirty="0">
              <a:solidFill>
                <a:prstClr val="black"/>
              </a:solidFill>
            </a:endParaRPr>
          </a:p>
        </p:txBody>
      </p:sp>
      <p:sp>
        <p:nvSpPr>
          <p:cNvPr id="4" name="Content Placeholder 2"/>
          <p:cNvSpPr txBox="1">
            <a:spLocks/>
          </p:cNvSpPr>
          <p:nvPr/>
        </p:nvSpPr>
        <p:spPr>
          <a:xfrm>
            <a:off x="-184332" y="1310910"/>
            <a:ext cx="12491357" cy="1193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defTabSz="342900"/>
            <a:r>
              <a:rPr lang="en-US" sz="3000" dirty="0" smtClean="0">
                <a:solidFill>
                  <a:prstClr val="black"/>
                </a:solidFill>
              </a:rPr>
              <a:t>Students created a list they could use to evaluate sources in the future, as well as for the debate:</a:t>
            </a:r>
            <a:endParaRPr lang="en-US" sz="3000" dirty="0">
              <a:solidFill>
                <a:prstClr val="black"/>
              </a:solidFill>
            </a:endParaRPr>
          </a:p>
        </p:txBody>
      </p:sp>
    </p:spTree>
    <p:extLst>
      <p:ext uri="{BB962C8B-B14F-4D97-AF65-F5344CB8AC3E}">
        <p14:creationId xmlns:p14="http://schemas.microsoft.com/office/powerpoint/2010/main" val="67480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79579" y="186058"/>
            <a:ext cx="10515600" cy="1325563"/>
          </a:xfrm>
        </p:spPr>
        <p:txBody>
          <a:bodyPr>
            <a:normAutofit/>
          </a:bodyPr>
          <a:lstStyle/>
          <a:p>
            <a:r>
              <a:rPr lang="en-US" altLang="en-US" sz="4800" dirty="0">
                <a:solidFill>
                  <a:schemeClr val="tx1"/>
                </a:solidFill>
              </a:rPr>
              <a:t>We’re Tweeting…</a:t>
            </a:r>
          </a:p>
        </p:txBody>
      </p:sp>
      <p:sp>
        <p:nvSpPr>
          <p:cNvPr id="69635" name="Content Placeholder 7"/>
          <p:cNvSpPr txBox="1">
            <a:spLocks/>
          </p:cNvSpPr>
          <p:nvPr/>
        </p:nvSpPr>
        <p:spPr bwMode="auto">
          <a:xfrm>
            <a:off x="1562776" y="1827792"/>
            <a:ext cx="8258175" cy="3039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endParaRPr kumimoji="0" lang="en-US" altLang="en-US" sz="12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endParaRPr>
          </a:p>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r>
              <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rPr>
              <a:t>@</a:t>
            </a:r>
            <a:r>
              <a:rPr kumimoji="0" lang="en-US" altLang="en-US" sz="3600" b="0" i="0" u="none" strike="noStrike" kern="1200" cap="none" spc="0" normalizeH="0" baseline="0" noProof="0" dirty="0" err="1">
                <a:ln>
                  <a:noFill/>
                </a:ln>
                <a:solidFill>
                  <a:prstClr val="black"/>
                </a:solidFill>
                <a:effectLst/>
                <a:uLnTx/>
                <a:uFillTx/>
                <a:latin typeface="Rockwell" panose="02060603020205020403" pitchFamily="18" charset="0"/>
                <a:ea typeface="MS PGothic" panose="020B0600070205080204" pitchFamily="34" charset="-128"/>
                <a:cs typeface="+mn-cs"/>
              </a:rPr>
              <a:t>RightQuestion</a:t>
            </a:r>
            <a:endPar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endParaRPr>
          </a:p>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r>
              <a:rPr kumimoji="0" lang="en-US" altLang="en-US" sz="3600" b="0" i="0" u="none" strike="noStrike" kern="1200" cap="none" spc="0" normalizeH="0" baseline="0" noProof="0" dirty="0" smtClean="0">
                <a:ln>
                  <a:noFill/>
                </a:ln>
                <a:solidFill>
                  <a:srgbClr val="000000"/>
                </a:solidFill>
                <a:effectLst/>
                <a:uLnTx/>
                <a:uFillTx/>
                <a:latin typeface="Rockwell" panose="02060603020205020403" pitchFamily="18" charset="0"/>
                <a:ea typeface="MS PGothic" panose="020B0600070205080204" pitchFamily="34" charset="-128"/>
                <a:cs typeface="+mn-cs"/>
              </a:rPr>
              <a:t>@</a:t>
            </a:r>
            <a:r>
              <a:rPr kumimoji="0" lang="en-US" altLang="en-US" sz="3600" b="0" i="0" u="none" strike="noStrike" kern="1200" cap="none" spc="0" normalizeH="0" baseline="0" noProof="0" dirty="0" err="1" smtClean="0">
                <a:ln>
                  <a:noFill/>
                </a:ln>
                <a:solidFill>
                  <a:srgbClr val="000000"/>
                </a:solidFill>
                <a:effectLst/>
                <a:uLnTx/>
                <a:uFillTx/>
                <a:latin typeface="Rockwell" panose="02060603020205020403" pitchFamily="18" charset="0"/>
                <a:ea typeface="MS PGothic" panose="020B0600070205080204" pitchFamily="34" charset="-128"/>
                <a:cs typeface="+mn-cs"/>
              </a:rPr>
              <a:t>SarahRQI</a:t>
            </a:r>
            <a:endParaRPr kumimoji="0" lang="en-US" altLang="en-US" sz="3600" b="0" i="0" u="none" strike="noStrike" kern="1200" cap="none" spc="0" normalizeH="0" baseline="0" noProof="0" dirty="0">
              <a:ln>
                <a:noFill/>
              </a:ln>
              <a:solidFill>
                <a:srgbClr val="000000"/>
              </a:solidFill>
              <a:effectLst/>
              <a:uLnTx/>
              <a:uFillTx/>
              <a:latin typeface="Rockwell" panose="02060603020205020403" pitchFamily="18" charset="0"/>
              <a:ea typeface="MS PGothic" panose="020B0600070205080204" pitchFamily="34" charset="-128"/>
              <a:cs typeface="+mn-cs"/>
            </a:endParaRPr>
          </a:p>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r>
              <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rPr>
              <a:t>#QFT</a:t>
            </a:r>
          </a:p>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r>
              <a:rPr kumimoji="0" lang="en-US" sz="18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rPr>
              <a:t> </a:t>
            </a:r>
            <a:endPar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74296" y="3432877"/>
            <a:ext cx="2394596" cy="1947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23292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838200" y="308652"/>
            <a:ext cx="10515600" cy="1325563"/>
          </a:xfrm>
        </p:spPr>
        <p:txBody>
          <a:bodyPr>
            <a:normAutofit/>
          </a:bodyPr>
          <a:lstStyle/>
          <a:p>
            <a:pPr eaLnBrk="1" hangingPunct="1"/>
            <a:r>
              <a:rPr lang="en-US" dirty="0">
                <a:latin typeface="Rockwell" charset="0"/>
                <a:ea typeface="MS PGothic" charset="0"/>
              </a:rPr>
              <a:t>2 Keys to Beginning to Plan a Lesson with the QFT</a:t>
            </a:r>
          </a:p>
        </p:txBody>
      </p:sp>
      <p:sp>
        <p:nvSpPr>
          <p:cNvPr id="137219" name="Content Placeholder 2"/>
          <p:cNvSpPr>
            <a:spLocks noGrp="1"/>
          </p:cNvSpPr>
          <p:nvPr>
            <p:ph idx="1"/>
          </p:nvPr>
        </p:nvSpPr>
        <p:spPr>
          <a:xfrm>
            <a:off x="1104900" y="2117725"/>
            <a:ext cx="10515600" cy="4351338"/>
          </a:xfrm>
        </p:spPr>
        <p:txBody>
          <a:bodyPr>
            <a:normAutofit/>
          </a:bodyPr>
          <a:lstStyle/>
          <a:p>
            <a:pPr marL="742950" indent="-742950">
              <a:buFont typeface="Rockwell" charset="0"/>
              <a:buAutoNum type="arabicPeriod"/>
            </a:pPr>
            <a:r>
              <a:rPr lang="en-US" sz="3600" dirty="0">
                <a:solidFill>
                  <a:srgbClr val="000000"/>
                </a:solidFill>
                <a:latin typeface="Rockwell" charset="0"/>
                <a:ea typeface="MS PGothic" charset="0"/>
              </a:rPr>
              <a:t>Starting at the End</a:t>
            </a:r>
          </a:p>
          <a:p>
            <a:pPr marL="742950" indent="-742950">
              <a:buFont typeface="Rockwell" charset="0"/>
              <a:buAutoNum type="arabicPeriod"/>
            </a:pPr>
            <a:r>
              <a:rPr lang="en-US" sz="3600" b="1" dirty="0">
                <a:solidFill>
                  <a:srgbClr val="000000"/>
                </a:solidFill>
                <a:latin typeface="Rockwell" charset="0"/>
                <a:ea typeface="MS PGothic" charset="0"/>
              </a:rPr>
              <a:t>QFocus Design</a:t>
            </a:r>
          </a:p>
        </p:txBody>
      </p:sp>
    </p:spTree>
    <p:extLst>
      <p:ext uri="{BB962C8B-B14F-4D97-AF65-F5344CB8AC3E}">
        <p14:creationId xmlns:p14="http://schemas.microsoft.com/office/powerpoint/2010/main" val="17750532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9752"/>
            <a:ext cx="10515600" cy="1325563"/>
          </a:xfrm>
        </p:spPr>
        <p:txBody>
          <a:bodyPr/>
          <a:lstStyle/>
          <a:p>
            <a:r>
              <a:rPr lang="en-US" sz="4000" dirty="0"/>
              <a:t>Question Focus (QFocus</a:t>
            </a:r>
            <a:r>
              <a:rPr lang="en-US" sz="4000" dirty="0" smtClean="0"/>
              <a:t>):</a:t>
            </a:r>
            <a:r>
              <a:rPr lang="en-US" dirty="0"/>
              <a:t> </a:t>
            </a:r>
            <a:r>
              <a:rPr lang="en-US" dirty="0" smtClean="0"/>
              <a:t/>
            </a:r>
            <a:br>
              <a:rPr lang="en-US" dirty="0" smtClean="0"/>
            </a:br>
            <a:r>
              <a:rPr lang="en-US" sz="2800" dirty="0" smtClean="0"/>
              <a:t>A stimulus </a:t>
            </a:r>
            <a:r>
              <a:rPr lang="en-US" sz="2800" dirty="0"/>
              <a:t>or prompt for student questions</a:t>
            </a:r>
          </a:p>
        </p:txBody>
      </p:sp>
      <p:sp>
        <p:nvSpPr>
          <p:cNvPr id="3" name="Content Placeholder 2"/>
          <p:cNvSpPr>
            <a:spLocks noGrp="1"/>
          </p:cNvSpPr>
          <p:nvPr>
            <p:ph idx="1"/>
          </p:nvPr>
        </p:nvSpPr>
        <p:spPr>
          <a:xfrm>
            <a:off x="1181100" y="1838325"/>
            <a:ext cx="10515600" cy="4351338"/>
          </a:xfrm>
        </p:spPr>
        <p:txBody>
          <a:bodyPr>
            <a:normAutofit/>
          </a:bodyPr>
          <a:lstStyle/>
          <a:p>
            <a:r>
              <a:rPr lang="en-US" dirty="0"/>
              <a:t>A phrase or quotation</a:t>
            </a:r>
          </a:p>
          <a:p>
            <a:r>
              <a:rPr lang="en-US" dirty="0"/>
              <a:t>An image or video</a:t>
            </a:r>
          </a:p>
          <a:p>
            <a:r>
              <a:rPr lang="en-US" dirty="0"/>
              <a:t>A podcast or speech</a:t>
            </a:r>
          </a:p>
          <a:p>
            <a:r>
              <a:rPr lang="en-US" dirty="0"/>
              <a:t>A hands-on experience or experiment</a:t>
            </a:r>
          </a:p>
          <a:p>
            <a:r>
              <a:rPr lang="en-US" dirty="0"/>
              <a:t>An equation or data set </a:t>
            </a:r>
          </a:p>
          <a:p>
            <a:pPr marL="0" indent="0">
              <a:buNone/>
            </a:pPr>
            <a:endParaRPr lang="en-US" dirty="0"/>
          </a:p>
          <a:p>
            <a:pPr marL="0" indent="0">
              <a:buNone/>
            </a:pPr>
            <a:r>
              <a:rPr lang="en-US" dirty="0">
                <a:solidFill>
                  <a:schemeClr val="tx2"/>
                </a:solidFill>
              </a:rPr>
              <a:t>The QFocus is </a:t>
            </a:r>
            <a:r>
              <a:rPr lang="en-US" b="1" i="1" dirty="0">
                <a:solidFill>
                  <a:schemeClr val="tx2"/>
                </a:solidFill>
              </a:rPr>
              <a:t>not</a:t>
            </a:r>
            <a:r>
              <a:rPr lang="en-US" b="1" dirty="0">
                <a:solidFill>
                  <a:schemeClr val="tx2"/>
                </a:solidFill>
              </a:rPr>
              <a:t> </a:t>
            </a:r>
            <a:r>
              <a:rPr lang="en-US" dirty="0">
                <a:solidFill>
                  <a:schemeClr val="tx2"/>
                </a:solidFill>
              </a:rPr>
              <a:t>a question!</a:t>
            </a:r>
          </a:p>
          <a:p>
            <a:pPr marL="0" indent="0">
              <a:buNone/>
            </a:pPr>
            <a:endParaRPr lang="en-US" sz="2400" dirty="0"/>
          </a:p>
        </p:txBody>
      </p:sp>
    </p:spTree>
    <p:extLst>
      <p:ext uri="{BB962C8B-B14F-4D97-AF65-F5344CB8AC3E}">
        <p14:creationId xmlns:p14="http://schemas.microsoft.com/office/powerpoint/2010/main" val="391882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893039" y="171834"/>
            <a:ext cx="10515600" cy="1325563"/>
          </a:xfrm>
        </p:spPr>
        <p:txBody>
          <a:bodyPr/>
          <a:lstStyle/>
          <a:p>
            <a:r>
              <a:rPr lang="en-US" sz="4000" b="0" dirty="0">
                <a:latin typeface="Rockwell" charset="0"/>
                <a:ea typeface="MS PGothic" charset="0"/>
              </a:rPr>
              <a:t>Designing a Question Focus</a:t>
            </a:r>
            <a:r>
              <a:rPr lang="en-US" b="0" dirty="0">
                <a:latin typeface="Rockwell" charset="0"/>
                <a:ea typeface="MS PGothic" charset="0"/>
              </a:rPr>
              <a:t/>
            </a:r>
            <a:br>
              <a:rPr lang="en-US" b="0" dirty="0">
                <a:latin typeface="Rockwell" charset="0"/>
                <a:ea typeface="MS PGothic" charset="0"/>
              </a:rPr>
            </a:br>
            <a:endParaRPr lang="en-US" sz="2800" b="0" dirty="0">
              <a:latin typeface="Rockwell" charset="0"/>
              <a:ea typeface="MS PGothic" charset="0"/>
            </a:endParaRPr>
          </a:p>
        </p:txBody>
      </p:sp>
      <p:sp>
        <p:nvSpPr>
          <p:cNvPr id="137219" name="Content Placeholder 2"/>
          <p:cNvSpPr>
            <a:spLocks noGrp="1"/>
          </p:cNvSpPr>
          <p:nvPr>
            <p:ph idx="4294967295"/>
          </p:nvPr>
        </p:nvSpPr>
        <p:spPr>
          <a:xfrm>
            <a:off x="1627004" y="2747963"/>
            <a:ext cx="9371195" cy="3830637"/>
          </a:xfrm>
        </p:spPr>
        <p:txBody>
          <a:bodyPr>
            <a:normAutofit/>
          </a:bodyPr>
          <a:lstStyle/>
          <a:p>
            <a:pPr marL="742950" indent="-742950">
              <a:buFont typeface="Rockwell" charset="0"/>
              <a:buAutoNum type="arabicPeriod"/>
            </a:pPr>
            <a:r>
              <a:rPr lang="en-US" dirty="0">
                <a:solidFill>
                  <a:srgbClr val="000000"/>
                </a:solidFill>
                <a:latin typeface="Rockwell" charset="0"/>
                <a:ea typeface="MS PGothic" charset="0"/>
              </a:rPr>
              <a:t>Directly tied to lesson’s main idea</a:t>
            </a:r>
          </a:p>
          <a:p>
            <a:pPr marL="742950" indent="-742950">
              <a:buFont typeface="Rockwell" charset="0"/>
              <a:buAutoNum type="arabicPeriod"/>
            </a:pPr>
            <a:r>
              <a:rPr lang="en-US" dirty="0">
                <a:solidFill>
                  <a:srgbClr val="000000"/>
                </a:solidFill>
                <a:latin typeface="Rockwell" charset="0"/>
                <a:ea typeface="MS PGothic" charset="0"/>
              </a:rPr>
              <a:t>Simple</a:t>
            </a:r>
            <a:r>
              <a:rPr lang="mr-IN" dirty="0">
                <a:solidFill>
                  <a:srgbClr val="000000"/>
                </a:solidFill>
                <a:latin typeface="Rockwell" charset="0"/>
                <a:ea typeface="MS PGothic" charset="0"/>
              </a:rPr>
              <a:t>…</a:t>
            </a:r>
            <a:r>
              <a:rPr lang="en-US" dirty="0">
                <a:solidFill>
                  <a:srgbClr val="000000"/>
                </a:solidFill>
                <a:latin typeface="Rockwell" charset="0"/>
                <a:ea typeface="MS PGothic" charset="0"/>
              </a:rPr>
              <a:t>but not too simple</a:t>
            </a:r>
          </a:p>
          <a:p>
            <a:pPr marL="742950" indent="-742950">
              <a:buFont typeface="Rockwell" charset="0"/>
              <a:buAutoNum type="arabicPeriod"/>
            </a:pPr>
            <a:r>
              <a:rPr lang="en-US" dirty="0">
                <a:solidFill>
                  <a:srgbClr val="000000"/>
                </a:solidFill>
                <a:latin typeface="Rockwell" charset="0"/>
                <a:ea typeface="MS PGothic" charset="0"/>
              </a:rPr>
              <a:t>Interesting or provocative to students</a:t>
            </a:r>
            <a:r>
              <a:rPr lang="mr-IN" dirty="0">
                <a:solidFill>
                  <a:srgbClr val="000000"/>
                </a:solidFill>
                <a:latin typeface="Rockwell" charset="0"/>
                <a:ea typeface="MS PGothic" charset="0"/>
              </a:rPr>
              <a:t>…</a:t>
            </a:r>
            <a:r>
              <a:rPr lang="en-US" dirty="0">
                <a:solidFill>
                  <a:srgbClr val="000000"/>
                </a:solidFill>
                <a:latin typeface="Rockwell" charset="0"/>
                <a:ea typeface="MS PGothic" charset="0"/>
              </a:rPr>
              <a:t>but not biased or leading</a:t>
            </a:r>
            <a:endParaRPr lang="en-US" sz="3600" dirty="0">
              <a:solidFill>
                <a:srgbClr val="000000"/>
              </a:solidFill>
              <a:latin typeface="Rockwell" charset="0"/>
              <a:ea typeface="MS PGothic" charset="0"/>
            </a:endParaRPr>
          </a:p>
        </p:txBody>
      </p:sp>
      <p:sp>
        <p:nvSpPr>
          <p:cNvPr id="2" name="TextBox 1"/>
          <p:cNvSpPr txBox="1"/>
          <p:nvPr/>
        </p:nvSpPr>
        <p:spPr>
          <a:xfrm>
            <a:off x="1627004" y="2020340"/>
            <a:ext cx="6700603" cy="523220"/>
          </a:xfrm>
          <a:prstGeom prst="rect">
            <a:avLst/>
          </a:prstGeom>
          <a:noFill/>
        </p:spPr>
        <p:txBody>
          <a:bodyPr wrap="square" rtlCol="0">
            <a:spAutoFit/>
          </a:bodyPr>
          <a:lstStyle/>
          <a:p>
            <a:r>
              <a:rPr lang="en-US" sz="2800" dirty="0">
                <a:solidFill>
                  <a:schemeClr val="accent1"/>
                </a:solidFill>
              </a:rPr>
              <a:t>An effective QFocus </a:t>
            </a:r>
            <a:r>
              <a:rPr lang="en-US" sz="2800" dirty="0" smtClean="0">
                <a:solidFill>
                  <a:schemeClr val="accent1"/>
                </a:solidFill>
              </a:rPr>
              <a:t>is:</a:t>
            </a:r>
            <a:endParaRPr lang="en-US" sz="2800" dirty="0">
              <a:solidFill>
                <a:schemeClr val="accent1"/>
              </a:solidFill>
            </a:endParaRPr>
          </a:p>
        </p:txBody>
      </p:sp>
    </p:spTree>
    <p:extLst>
      <p:ext uri="{BB962C8B-B14F-4D97-AF65-F5344CB8AC3E}">
        <p14:creationId xmlns:p14="http://schemas.microsoft.com/office/powerpoint/2010/main" val="81041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itle 1"/>
          <p:cNvSpPr>
            <a:spLocks noGrp="1"/>
          </p:cNvSpPr>
          <p:nvPr>
            <p:ph type="title"/>
          </p:nvPr>
        </p:nvSpPr>
        <p:spPr/>
        <p:txBody>
          <a:bodyPr/>
          <a:lstStyle/>
          <a:p>
            <a:pPr eaLnBrk="1" hangingPunct="1"/>
            <a:r>
              <a:rPr lang="en-US" altLang="en-US" sz="4000" b="0" dirty="0"/>
              <a:t>Initial</a:t>
            </a:r>
            <a:r>
              <a:rPr lang="en-US" altLang="en-US" sz="4000" dirty="0"/>
              <a:t> </a:t>
            </a:r>
            <a:r>
              <a:rPr lang="en-US" altLang="en-US" sz="4000" b="0" dirty="0"/>
              <a:t>Question</a:t>
            </a:r>
            <a:r>
              <a:rPr lang="en-US" altLang="en-US" sz="4000" dirty="0"/>
              <a:t> </a:t>
            </a:r>
            <a:r>
              <a:rPr lang="en-US" altLang="en-US" sz="4000" b="0" dirty="0" smtClean="0"/>
              <a:t>Focus</a:t>
            </a:r>
            <a:endParaRPr lang="en-US" altLang="en-US" sz="4000" dirty="0"/>
          </a:p>
        </p:txBody>
      </p:sp>
      <p:pic>
        <p:nvPicPr>
          <p:cNvPr id="112641" name="Picture Placeholder 10" descr="Screen shot 2012-03-28 at 9.45.56 PM.png"/>
          <p:cNvPicPr>
            <a:picLocks noGrp="1" noChangeAspect="1"/>
          </p:cNvPicPr>
          <p:nvPr>
            <p:ph type="pic" idx="4294967295"/>
          </p:nvPr>
        </p:nvPicPr>
        <p:blipFill>
          <a:blip r:embed="rId3">
            <a:extLst>
              <a:ext uri="{28A0092B-C50C-407E-A947-70E740481C1C}">
                <a14:useLocalDpi xmlns:a14="http://schemas.microsoft.com/office/drawing/2010/main" val="0"/>
              </a:ext>
            </a:extLst>
          </a:blip>
          <a:srcRect l="4427" t="5560" r="56775" b="64162"/>
          <a:stretch>
            <a:fillRect/>
          </a:stretch>
        </p:blipFill>
        <p:spPr>
          <a:xfrm>
            <a:off x="185764" y="1348973"/>
            <a:ext cx="3790950" cy="1966912"/>
          </a:xfrm>
        </p:spPr>
      </p:pic>
      <p:pic>
        <p:nvPicPr>
          <p:cNvPr id="5" name="Picture Placeholder 10" descr="Screen shot 2012-03-28 at 9.45.56 PM.png"/>
          <p:cNvPicPr>
            <a:picLocks noChangeAspect="1"/>
          </p:cNvPicPr>
          <p:nvPr/>
        </p:nvPicPr>
        <p:blipFill>
          <a:blip r:embed="rId3">
            <a:extLst>
              <a:ext uri="{28A0092B-C50C-407E-A947-70E740481C1C}">
                <a14:useLocalDpi xmlns:a14="http://schemas.microsoft.com/office/drawing/2010/main" val="0"/>
              </a:ext>
            </a:extLst>
          </a:blip>
          <a:srcRect l="47812" t="5560" r="6113" b="63300"/>
          <a:stretch>
            <a:fillRect/>
          </a:stretch>
        </p:blipFill>
        <p:spPr bwMode="auto">
          <a:xfrm>
            <a:off x="7054850" y="1366435"/>
            <a:ext cx="4502150" cy="2024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Placeholder 10" descr="Screen shot 2012-03-28 at 9.45.56 PM.png"/>
          <p:cNvPicPr>
            <a:picLocks noChangeAspect="1"/>
          </p:cNvPicPr>
          <p:nvPr/>
        </p:nvPicPr>
        <p:blipFill>
          <a:blip r:embed="rId3">
            <a:extLst>
              <a:ext uri="{28A0092B-C50C-407E-A947-70E740481C1C}">
                <a14:useLocalDpi xmlns:a14="http://schemas.microsoft.com/office/drawing/2010/main" val="0"/>
              </a:ext>
            </a:extLst>
          </a:blip>
          <a:srcRect l="4427" t="65144" r="64038" b="6625"/>
          <a:stretch>
            <a:fillRect/>
          </a:stretch>
        </p:blipFill>
        <p:spPr bwMode="auto">
          <a:xfrm>
            <a:off x="798617" y="4808636"/>
            <a:ext cx="3081338" cy="183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Placeholder 10" descr="Screen shot 2012-03-28 at 9.45.56 PM.png"/>
          <p:cNvPicPr>
            <a:picLocks noChangeAspect="1"/>
          </p:cNvPicPr>
          <p:nvPr/>
        </p:nvPicPr>
        <p:blipFill>
          <a:blip r:embed="rId3">
            <a:extLst>
              <a:ext uri="{28A0092B-C50C-407E-A947-70E740481C1C}">
                <a14:useLocalDpi xmlns:a14="http://schemas.microsoft.com/office/drawing/2010/main" val="0"/>
              </a:ext>
            </a:extLst>
          </a:blip>
          <a:srcRect l="39977" t="66869" r="6113" b="6625"/>
          <a:stretch>
            <a:fillRect/>
          </a:stretch>
        </p:blipFill>
        <p:spPr bwMode="auto">
          <a:xfrm>
            <a:off x="5387976" y="4856902"/>
            <a:ext cx="5267325" cy="172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Placeholder 10" descr="Screen shot 2012-03-28 at 9.45.56 PM.png"/>
          <p:cNvPicPr>
            <a:picLocks noChangeAspect="1"/>
          </p:cNvPicPr>
          <p:nvPr/>
        </p:nvPicPr>
        <p:blipFill>
          <a:blip r:embed="rId3">
            <a:extLst>
              <a:ext uri="{28A0092B-C50C-407E-A947-70E740481C1C}">
                <a14:useLocalDpi xmlns:a14="http://schemas.microsoft.com/office/drawing/2010/main" val="0"/>
              </a:ext>
            </a:extLst>
          </a:blip>
          <a:srcRect l="5956" t="38425" r="8611" b="35429"/>
          <a:stretch>
            <a:fillRect/>
          </a:stretch>
        </p:blipFill>
        <p:spPr bwMode="auto">
          <a:xfrm>
            <a:off x="2003477" y="3155004"/>
            <a:ext cx="8348663" cy="170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8013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Box 1"/>
          <p:cNvSpPr txBox="1">
            <a:spLocks noChangeArrowheads="1"/>
          </p:cNvSpPr>
          <p:nvPr/>
        </p:nvSpPr>
        <p:spPr bwMode="auto">
          <a:xfrm>
            <a:off x="2322277" y="1397976"/>
            <a:ext cx="71628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2800" b="1"/>
          </a:p>
        </p:txBody>
      </p:sp>
      <p:sp>
        <p:nvSpPr>
          <p:cNvPr id="115714" name="Title 1"/>
          <p:cNvSpPr>
            <a:spLocks noGrp="1"/>
          </p:cNvSpPr>
          <p:nvPr>
            <p:ph type="title"/>
          </p:nvPr>
        </p:nvSpPr>
        <p:spPr/>
        <p:txBody>
          <a:bodyPr/>
          <a:lstStyle/>
          <a:p>
            <a:r>
              <a:rPr lang="en-US" sz="4000" b="0" dirty="0">
                <a:latin typeface="Rockwell" charset="0"/>
              </a:rPr>
              <a:t>Revised</a:t>
            </a:r>
            <a:r>
              <a:rPr lang="en-US" sz="4000" dirty="0">
                <a:latin typeface="Rockwell" charset="0"/>
              </a:rPr>
              <a:t> </a:t>
            </a:r>
            <a:r>
              <a:rPr lang="en-US" sz="4000" b="0" dirty="0">
                <a:latin typeface="Rockwell" charset="0"/>
              </a:rPr>
              <a:t>Question</a:t>
            </a:r>
            <a:r>
              <a:rPr lang="en-US" sz="4000" dirty="0">
                <a:latin typeface="Rockwell" charset="0"/>
              </a:rPr>
              <a:t> </a:t>
            </a:r>
            <a:r>
              <a:rPr lang="en-US" sz="4000" b="0" dirty="0" smtClean="0">
                <a:latin typeface="Rockwell" charset="0"/>
              </a:rPr>
              <a:t>Focus</a:t>
            </a:r>
            <a:endParaRPr lang="en-US" sz="4000" dirty="0">
              <a:latin typeface="Rockwell" charset="0"/>
            </a:endParaRPr>
          </a:p>
        </p:txBody>
      </p:sp>
      <p:sp>
        <p:nvSpPr>
          <p:cNvPr id="115715" name="Content Placeholder 2"/>
          <p:cNvSpPr>
            <a:spLocks noGrp="1"/>
          </p:cNvSpPr>
          <p:nvPr>
            <p:ph idx="4294967295"/>
          </p:nvPr>
        </p:nvSpPr>
        <p:spPr>
          <a:xfrm>
            <a:off x="1189029" y="1940938"/>
            <a:ext cx="10219610" cy="4351338"/>
          </a:xfrm>
        </p:spPr>
        <p:txBody>
          <a:bodyPr/>
          <a:lstStyle/>
          <a:p>
            <a:pPr marL="0" indent="0" algn="ctr">
              <a:lnSpc>
                <a:spcPct val="140000"/>
              </a:lnSpc>
              <a:buNone/>
            </a:pPr>
            <a:endParaRPr lang="en-US" dirty="0">
              <a:latin typeface="Rockwell" charset="0"/>
              <a:cs typeface="Rockwell" charset="0"/>
            </a:endParaRPr>
          </a:p>
          <a:p>
            <a:pPr marL="0" indent="0" algn="ctr">
              <a:lnSpc>
                <a:spcPct val="140000"/>
              </a:lnSpc>
              <a:buNone/>
            </a:pPr>
            <a:r>
              <a:rPr lang="en-US" sz="3200" dirty="0" smtClean="0">
                <a:latin typeface="Rockwell" charset="0"/>
                <a:cs typeface="Rockwell" charset="0"/>
              </a:rPr>
              <a:t>The </a:t>
            </a:r>
            <a:r>
              <a:rPr lang="en-US" sz="3200" dirty="0">
                <a:latin typeface="Rockwell" charset="0"/>
                <a:cs typeface="Rockwell" charset="0"/>
              </a:rPr>
              <a:t>city fathers were aware that the decaying bodies of these rodents were making people sick. </a:t>
            </a:r>
            <a:r>
              <a:rPr lang="en-US" sz="3200" i="1" dirty="0">
                <a:latin typeface="Rockwell" charset="0"/>
                <a:cs typeface="Rockwell" charset="0"/>
              </a:rPr>
              <a:t>(page 28)</a:t>
            </a:r>
            <a:endParaRPr lang="en-US" sz="3200" b="1" dirty="0">
              <a:latin typeface="Rockwell" charset="0"/>
              <a:cs typeface="Rockwell" charset="0"/>
            </a:endParaRPr>
          </a:p>
          <a:p>
            <a:pPr marL="0" indent="0">
              <a:buNone/>
            </a:pPr>
            <a:endParaRPr lang="en-US" dirty="0">
              <a:latin typeface="Rockwell" charset="0"/>
              <a:cs typeface="Rockwell" charset="0"/>
            </a:endParaRPr>
          </a:p>
        </p:txBody>
      </p:sp>
      <p:sp>
        <p:nvSpPr>
          <p:cNvPr id="2" name="Oval 1"/>
          <p:cNvSpPr/>
          <p:nvPr/>
        </p:nvSpPr>
        <p:spPr>
          <a:xfrm>
            <a:off x="2122196" y="2820302"/>
            <a:ext cx="732659" cy="52503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981396" y="2818716"/>
            <a:ext cx="1383913" cy="55352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312343" y="2817918"/>
            <a:ext cx="1182668" cy="55352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8057156" y="2817918"/>
            <a:ext cx="1857773" cy="55352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9871363" y="2817918"/>
            <a:ext cx="1383912" cy="55352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860695" y="3524405"/>
            <a:ext cx="1600115" cy="55352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366886" y="3402983"/>
            <a:ext cx="3980314" cy="845439"/>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7584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7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p:bldP spid="2" grpId="0" animBg="1"/>
      <p:bldP spid="6" grpId="0" animBg="1"/>
      <p:bldP spid="7" grpId="0" animBg="1"/>
      <p:bldP spid="8" grpId="0" animBg="1"/>
      <p:bldP spid="9" grpId="0" animBg="1"/>
      <p:bldP spid="10" grpId="0" animBg="1"/>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 y="367072"/>
            <a:ext cx="10515600" cy="1325563"/>
          </a:xfrm>
        </p:spPr>
        <p:txBody>
          <a:bodyPr>
            <a:noAutofit/>
          </a:bodyPr>
          <a:lstStyle/>
          <a:p>
            <a:r>
              <a:rPr lang="en-US" sz="4000" b="0" dirty="0">
                <a:latin typeface="Rockwell" charset="0"/>
                <a:ea typeface="Rockwell" charset="0"/>
                <a:cs typeface="Rockwell" charset="0"/>
              </a:rPr>
              <a:t>Initial Question Focus: </a:t>
            </a:r>
            <a:r>
              <a:rPr lang="en-US" sz="4000" b="0" dirty="0" smtClean="0">
                <a:latin typeface="Rockwell" charset="0"/>
                <a:ea typeface="Rockwell" charset="0"/>
                <a:cs typeface="Rockwell" charset="0"/>
              </a:rPr>
              <a:t/>
            </a:r>
            <a:br>
              <a:rPr lang="en-US" sz="4000" b="0" dirty="0" smtClean="0">
                <a:latin typeface="Rockwell" charset="0"/>
                <a:ea typeface="Rockwell" charset="0"/>
                <a:cs typeface="Rockwell" charset="0"/>
              </a:rPr>
            </a:br>
            <a:r>
              <a:rPr lang="en-US" sz="4000" b="0" dirty="0" smtClean="0">
                <a:latin typeface="Rockwell" charset="0"/>
                <a:ea typeface="Rockwell" charset="0"/>
                <a:cs typeface="Rockwell" charset="0"/>
              </a:rPr>
              <a:t>“</a:t>
            </a:r>
            <a:r>
              <a:rPr lang="en-US" sz="4000" b="0" dirty="0">
                <a:latin typeface="Rockwell" charset="0"/>
                <a:ea typeface="Rockwell" charset="0"/>
                <a:cs typeface="Rockwell" charset="0"/>
              </a:rPr>
              <a:t>People, Animals, and Friends”</a:t>
            </a:r>
          </a:p>
        </p:txBody>
      </p:sp>
      <p:sp>
        <p:nvSpPr>
          <p:cNvPr id="3" name="Content Placeholder 2"/>
          <p:cNvSpPr>
            <a:spLocks noGrp="1"/>
          </p:cNvSpPr>
          <p:nvPr>
            <p:ph idx="1"/>
          </p:nvPr>
        </p:nvSpPr>
        <p:spPr>
          <a:xfrm>
            <a:off x="838201" y="1820727"/>
            <a:ext cx="4648200" cy="4356236"/>
          </a:xfrm>
        </p:spPr>
        <p:txBody>
          <a:bodyPr numCol="1">
            <a:noAutofit/>
          </a:bodyPr>
          <a:lstStyle/>
          <a:p>
            <a:pPr marL="385763" indent="-385763" defTabSz="685800">
              <a:spcBef>
                <a:spcPts val="300"/>
              </a:spcBef>
              <a:spcAft>
                <a:spcPts val="900"/>
              </a:spcAft>
              <a:buFont typeface="+mj-lt"/>
              <a:buAutoNum type="arabicPeriod"/>
              <a:defRPr/>
            </a:pPr>
            <a:r>
              <a:rPr lang="en-US" sz="1800" dirty="0">
                <a:latin typeface="Rockwell" charset="0"/>
                <a:ea typeface="Rockwell" charset="0"/>
                <a:cs typeface="Rockwell" charset="0"/>
              </a:rPr>
              <a:t>Do people exist?</a:t>
            </a:r>
          </a:p>
          <a:p>
            <a:pPr marL="385763" indent="-385763" defTabSz="685800">
              <a:spcBef>
                <a:spcPts val="300"/>
              </a:spcBef>
              <a:spcAft>
                <a:spcPts val="900"/>
              </a:spcAft>
              <a:buFont typeface="+mj-lt"/>
              <a:buAutoNum type="arabicPeriod"/>
              <a:defRPr/>
            </a:pPr>
            <a:r>
              <a:rPr lang="en-US" sz="1800" dirty="0">
                <a:latin typeface="Rockwell" charset="0"/>
                <a:ea typeface="Rockwell" charset="0"/>
                <a:cs typeface="Rockwell" charset="0"/>
              </a:rPr>
              <a:t>Where do people live?</a:t>
            </a:r>
          </a:p>
          <a:p>
            <a:pPr marL="385763" indent="-385763" defTabSz="685800">
              <a:spcBef>
                <a:spcPts val="300"/>
              </a:spcBef>
              <a:spcAft>
                <a:spcPts val="900"/>
              </a:spcAft>
              <a:buFont typeface="+mj-lt"/>
              <a:buAutoNum type="arabicPeriod"/>
              <a:defRPr/>
            </a:pPr>
            <a:r>
              <a:rPr lang="en-US" sz="1800" dirty="0">
                <a:latin typeface="Rockwell" charset="0"/>
                <a:ea typeface="Rockwell" charset="0"/>
                <a:cs typeface="Rockwell" charset="0"/>
              </a:rPr>
              <a:t>Why do animals live in the zoo?</a:t>
            </a:r>
          </a:p>
          <a:p>
            <a:pPr marL="385763" indent="-385763" defTabSz="685800">
              <a:spcBef>
                <a:spcPts val="300"/>
              </a:spcBef>
              <a:spcAft>
                <a:spcPts val="900"/>
              </a:spcAft>
              <a:buFont typeface="+mj-lt"/>
              <a:buAutoNum type="arabicPeriod"/>
              <a:defRPr/>
            </a:pPr>
            <a:r>
              <a:rPr lang="en-US" sz="1800" dirty="0">
                <a:latin typeface="Rockwell" charset="0"/>
                <a:ea typeface="Rockwell" charset="0"/>
                <a:cs typeface="Rockwell" charset="0"/>
              </a:rPr>
              <a:t>Why do people go to the pool?</a:t>
            </a:r>
          </a:p>
          <a:p>
            <a:pPr marL="385763" indent="-385763" defTabSz="685800">
              <a:spcBef>
                <a:spcPts val="300"/>
              </a:spcBef>
              <a:spcAft>
                <a:spcPts val="900"/>
              </a:spcAft>
              <a:buFont typeface="+mj-lt"/>
              <a:buAutoNum type="arabicPeriod"/>
              <a:defRPr/>
            </a:pPr>
            <a:r>
              <a:rPr lang="en-US" sz="1800" dirty="0">
                <a:latin typeface="Rockwell" charset="0"/>
                <a:ea typeface="Rockwell" charset="0"/>
                <a:cs typeface="Rockwell" charset="0"/>
              </a:rPr>
              <a:t>Why are friends fun? </a:t>
            </a:r>
          </a:p>
          <a:p>
            <a:pPr marL="385763" indent="-385763" defTabSz="685800">
              <a:spcBef>
                <a:spcPts val="300"/>
              </a:spcBef>
              <a:spcAft>
                <a:spcPts val="900"/>
              </a:spcAft>
              <a:buFont typeface="+mj-lt"/>
              <a:buAutoNum type="arabicPeriod"/>
              <a:defRPr/>
            </a:pPr>
            <a:r>
              <a:rPr lang="en-US" sz="1800" dirty="0">
                <a:latin typeface="Rockwell" charset="0"/>
                <a:ea typeface="Rockwell" charset="0"/>
                <a:cs typeface="Rockwell" charset="0"/>
              </a:rPr>
              <a:t>Why do animals bite?</a:t>
            </a:r>
          </a:p>
          <a:p>
            <a:pPr marL="385763" indent="-385763" defTabSz="685800">
              <a:spcBef>
                <a:spcPts val="300"/>
              </a:spcBef>
              <a:spcAft>
                <a:spcPts val="900"/>
              </a:spcAft>
              <a:buFont typeface="+mj-lt"/>
              <a:buAutoNum type="arabicPeriod"/>
              <a:defRPr/>
            </a:pPr>
            <a:r>
              <a:rPr lang="en-US" sz="1800" dirty="0">
                <a:latin typeface="Rockwell" charset="0"/>
                <a:ea typeface="Rockwell" charset="0"/>
                <a:cs typeface="Rockwell" charset="0"/>
              </a:rPr>
              <a:t>Why do people go to school?</a:t>
            </a:r>
          </a:p>
          <a:p>
            <a:pPr marL="385763" indent="-385763" defTabSz="685800">
              <a:spcBef>
                <a:spcPts val="300"/>
              </a:spcBef>
              <a:spcAft>
                <a:spcPts val="900"/>
              </a:spcAft>
              <a:buFont typeface="+mj-lt"/>
              <a:buAutoNum type="arabicPeriod"/>
              <a:defRPr/>
            </a:pPr>
            <a:r>
              <a:rPr lang="en-US" sz="1800" dirty="0">
                <a:latin typeface="Rockwell" charset="0"/>
                <a:ea typeface="Rockwell" charset="0"/>
                <a:cs typeface="Rockwell" charset="0"/>
              </a:rPr>
              <a:t>Do people, animals, and friends play together?</a:t>
            </a:r>
          </a:p>
          <a:p>
            <a:pPr marL="385763" indent="-385763" defTabSz="685800">
              <a:spcBef>
                <a:spcPts val="300"/>
              </a:spcBef>
              <a:spcAft>
                <a:spcPts val="900"/>
              </a:spcAft>
              <a:buFont typeface="+mj-lt"/>
              <a:buAutoNum type="arabicPeriod"/>
              <a:defRPr/>
            </a:pPr>
            <a:r>
              <a:rPr lang="en-US" sz="1800" dirty="0">
                <a:latin typeface="Rockwell" charset="0"/>
                <a:ea typeface="Rockwell" charset="0"/>
                <a:cs typeface="Rockwell" charset="0"/>
              </a:rPr>
              <a:t>Do animals make friends?</a:t>
            </a:r>
          </a:p>
          <a:p>
            <a:pPr marL="385763" indent="-385763" defTabSz="685800">
              <a:spcBef>
                <a:spcPts val="300"/>
              </a:spcBef>
              <a:spcAft>
                <a:spcPts val="900"/>
              </a:spcAft>
              <a:buFont typeface="+mj-lt"/>
              <a:buAutoNum type="arabicPeriod"/>
              <a:defRPr/>
            </a:pPr>
            <a:r>
              <a:rPr lang="en-US" sz="1800" dirty="0">
                <a:latin typeface="Rockwell" charset="0"/>
                <a:ea typeface="Rockwell" charset="0"/>
                <a:cs typeface="Rockwell" charset="0"/>
              </a:rPr>
              <a:t>Why do I need friends?</a:t>
            </a:r>
          </a:p>
        </p:txBody>
      </p:sp>
      <p:sp>
        <p:nvSpPr>
          <p:cNvPr id="5" name="TextBox 4"/>
          <p:cNvSpPr txBox="1"/>
          <p:nvPr/>
        </p:nvSpPr>
        <p:spPr>
          <a:xfrm>
            <a:off x="5876344" y="1820727"/>
            <a:ext cx="5477456" cy="5124480"/>
          </a:xfrm>
          <a:prstGeom prst="rect">
            <a:avLst/>
          </a:prstGeom>
          <a:noFill/>
        </p:spPr>
        <p:txBody>
          <a:bodyPr wrap="square" rtlCol="0">
            <a:spAutoFit/>
          </a:bodyPr>
          <a:lstStyle/>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Why do people want to be friends with animals?</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Why are people making friends with animals?</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Why do people, animal, and friends live in different countries?</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Where did my dog and friend go?</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Can my friend pet our new dog?</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Why do I have eyes?</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How do people smell?</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Can animals speak?</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Can people fly?</a:t>
            </a:r>
          </a:p>
          <a:p>
            <a:pPr marL="385763" indent="-385763">
              <a:spcBef>
                <a:spcPts val="300"/>
              </a:spcBef>
              <a:spcAft>
                <a:spcPts val="900"/>
              </a:spcAft>
              <a:buFont typeface="+mj-lt"/>
              <a:buAutoNum type="arabicPeriod" startAt="11"/>
              <a:defRPr/>
            </a:pPr>
            <a:r>
              <a:rPr lang="en-US" dirty="0">
                <a:latin typeface="Rockwell" charset="0"/>
                <a:ea typeface="Rockwell" charset="0"/>
                <a:cs typeface="Rockwell" charset="0"/>
              </a:rPr>
              <a:t>Where is my bunny? What happened?</a:t>
            </a:r>
          </a:p>
          <a:p>
            <a:endParaRPr lang="en-US" sz="1350" dirty="0"/>
          </a:p>
        </p:txBody>
      </p:sp>
    </p:spTree>
    <p:custDataLst>
      <p:tags r:id="rId1"/>
    </p:custDataLst>
    <p:extLst>
      <p:ext uri="{BB962C8B-B14F-4D97-AF65-F5344CB8AC3E}">
        <p14:creationId xmlns:p14="http://schemas.microsoft.com/office/powerpoint/2010/main" val="1326101493"/>
      </p:ext>
    </p:extLst>
  </p:cSld>
  <p:clrMapOvr>
    <a:masterClrMapping/>
  </p:clrMapOvr>
  <mc:AlternateContent xmlns:mc="http://schemas.openxmlformats.org/markup-compatibility/2006" xmlns:p14="http://schemas.microsoft.com/office/powerpoint/2010/main">
    <mc:Choice Requires="p14">
      <p:transition spd="slow" p14:dur="2000" advTm="99351"/>
    </mc:Choice>
    <mc:Fallback xmlns="">
      <p:transition spd="slow" advTm="993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iterate type="lt">
                                    <p:tmAbs val="0"/>
                                  </p:iterate>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iterate type="lt">
                                    <p:tmAbs val="0"/>
                                  </p:iterate>
                                  <p:childTnLst>
                                    <p:set>
                                      <p:cBhvr>
                                        <p:cTn id="30" dur="1" fill="hold">
                                          <p:stCondLst>
                                            <p:cond delay="0"/>
                                          </p:stCondLst>
                                        </p:cTn>
                                        <p:tgtEl>
                                          <p:spTgt spid="5">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iterate type="lt">
                                    <p:tmAbs val="0"/>
                                  </p:iterate>
                                  <p:childTnLst>
                                    <p:set>
                                      <p:cBhvr>
                                        <p:cTn id="32" dur="1" fill="hold">
                                          <p:stCondLst>
                                            <p:cond delay="0"/>
                                          </p:stCondLst>
                                        </p:cTn>
                                        <p:tgtEl>
                                          <p:spTgt spid="5">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nodeType="clickEffect">
                                  <p:stCondLst>
                                    <p:cond delay="0"/>
                                  </p:stCondLst>
                                  <p:childTnLst>
                                    <p:animClr clrSpc="rgb" dir="cw">
                                      <p:cBhvr override="childStyle">
                                        <p:cTn id="52" dur="2000" fill="hold"/>
                                        <p:tgtEl>
                                          <p:spTgt spid="5">
                                            <p:txEl>
                                              <p:pRg st="6" end="6"/>
                                            </p:txEl>
                                          </p:spTgt>
                                        </p:tgtEl>
                                        <p:attrNameLst>
                                          <p:attrName>style.color</p:attrName>
                                        </p:attrNameLst>
                                      </p:cBhvr>
                                      <p:to>
                                        <a:srgbClr val="FF9300"/>
                                      </p:to>
                                    </p:animClr>
                                  </p:childTnLst>
                                </p:cTn>
                              </p:par>
                              <p:par>
                                <p:cTn id="53" presetID="3" presetClass="emph" presetSubtype="2" fill="hold" nodeType="withEffect">
                                  <p:stCondLst>
                                    <p:cond delay="0"/>
                                  </p:stCondLst>
                                  <p:childTnLst>
                                    <p:animClr clrSpc="rgb" dir="cw">
                                      <p:cBhvr override="childStyle">
                                        <p:cTn id="54" dur="2000" fill="hold"/>
                                        <p:tgtEl>
                                          <p:spTgt spid="5">
                                            <p:txEl>
                                              <p:pRg st="7" end="7"/>
                                            </p:txEl>
                                          </p:spTgt>
                                        </p:tgtEl>
                                        <p:attrNameLst>
                                          <p:attrName>style.color</p:attrName>
                                        </p:attrNameLst>
                                      </p:cBhvr>
                                      <p:to>
                                        <a:srgbClr val="FF9300"/>
                                      </p:to>
                                    </p:animClr>
                                  </p:childTnLst>
                                </p:cTn>
                              </p:par>
                              <p:par>
                                <p:cTn id="55" presetID="3" presetClass="emph" presetSubtype="2" fill="hold" nodeType="withEffect">
                                  <p:stCondLst>
                                    <p:cond delay="0"/>
                                  </p:stCondLst>
                                  <p:childTnLst>
                                    <p:animClr clrSpc="rgb" dir="cw">
                                      <p:cBhvr override="childStyle">
                                        <p:cTn id="56" dur="2000" fill="hold"/>
                                        <p:tgtEl>
                                          <p:spTgt spid="5">
                                            <p:txEl>
                                              <p:pRg st="8" end="8"/>
                                            </p:txEl>
                                          </p:spTgt>
                                        </p:tgtEl>
                                        <p:attrNameLst>
                                          <p:attrName>style.color</p:attrName>
                                        </p:attrNameLst>
                                      </p:cBhvr>
                                      <p:to>
                                        <a:srgbClr val="FF9300"/>
                                      </p:to>
                                    </p:animClr>
                                  </p:childTnLst>
                                </p:cTn>
                              </p:par>
                              <p:par>
                                <p:cTn id="57" presetID="3" presetClass="emph" presetSubtype="2" fill="hold" nodeType="withEffect">
                                  <p:stCondLst>
                                    <p:cond delay="0"/>
                                  </p:stCondLst>
                                  <p:childTnLst>
                                    <p:animClr clrSpc="rgb" dir="cw">
                                      <p:cBhvr override="childStyle">
                                        <p:cTn id="58" dur="2000" fill="hold"/>
                                        <p:tgtEl>
                                          <p:spTgt spid="3">
                                            <p:txEl>
                                              <p:pRg st="1" end="1"/>
                                            </p:txEl>
                                          </p:spTgt>
                                        </p:tgtEl>
                                        <p:attrNameLst>
                                          <p:attrName>style.color</p:attrName>
                                        </p:attrNameLst>
                                      </p:cBhvr>
                                      <p:to>
                                        <a:srgbClr val="FF9300"/>
                                      </p:to>
                                    </p:animClr>
                                  </p:childTnLst>
                                </p:cTn>
                              </p:par>
                              <p:par>
                                <p:cTn id="59" presetID="3" presetClass="emph" presetSubtype="2" fill="hold" nodeType="withEffect">
                                  <p:stCondLst>
                                    <p:cond delay="0"/>
                                  </p:stCondLst>
                                  <p:childTnLst>
                                    <p:animClr clrSpc="rgb" dir="cw">
                                      <p:cBhvr override="childStyle">
                                        <p:cTn id="60" dur="2000" fill="hold"/>
                                        <p:tgtEl>
                                          <p:spTgt spid="3">
                                            <p:txEl>
                                              <p:pRg st="2" end="2"/>
                                            </p:txEl>
                                          </p:spTgt>
                                        </p:tgtEl>
                                        <p:attrNameLst>
                                          <p:attrName>style.color</p:attrName>
                                        </p:attrNameLst>
                                      </p:cBhvr>
                                      <p:to>
                                        <a:srgbClr val="FF9300"/>
                                      </p:to>
                                    </p:animClr>
                                  </p:childTnLst>
                                </p:cTn>
                              </p:par>
                              <p:par>
                                <p:cTn id="61" presetID="3" presetClass="emph" presetSubtype="2" fill="hold" nodeType="withEffect">
                                  <p:stCondLst>
                                    <p:cond delay="0"/>
                                  </p:stCondLst>
                                  <p:childTnLst>
                                    <p:animClr clrSpc="rgb" dir="cw">
                                      <p:cBhvr override="childStyle">
                                        <p:cTn id="62" dur="2000" fill="hold"/>
                                        <p:tgtEl>
                                          <p:spTgt spid="3">
                                            <p:txEl>
                                              <p:pRg st="3" end="3"/>
                                            </p:txEl>
                                          </p:spTgt>
                                        </p:tgtEl>
                                        <p:attrNameLst>
                                          <p:attrName>style.color</p:attrName>
                                        </p:attrNameLst>
                                      </p:cBhvr>
                                      <p:to>
                                        <a:srgbClr val="FF9300"/>
                                      </p:to>
                                    </p:animClr>
                                  </p:childTnLst>
                                </p:cTn>
                              </p:par>
                              <p:par>
                                <p:cTn id="63" presetID="3" presetClass="emph" presetSubtype="2" fill="hold" nodeType="withEffect">
                                  <p:stCondLst>
                                    <p:cond delay="0"/>
                                  </p:stCondLst>
                                  <p:childTnLst>
                                    <p:animClr clrSpc="rgb" dir="cw">
                                      <p:cBhvr override="childStyle">
                                        <p:cTn id="64" dur="500" fill="hold"/>
                                        <p:tgtEl>
                                          <p:spTgt spid="3">
                                            <p:txEl>
                                              <p:pRg st="4" end="4"/>
                                            </p:txEl>
                                          </p:spTgt>
                                        </p:tgtEl>
                                        <p:attrNameLst>
                                          <p:attrName>style.color</p:attrName>
                                        </p:attrNameLst>
                                      </p:cBhvr>
                                      <p:to>
                                        <a:srgbClr val="FF9300"/>
                                      </p:to>
                                    </p:animClr>
                                  </p:childTnLst>
                                </p:cTn>
                              </p:par>
                              <p:par>
                                <p:cTn id="65" presetID="3" presetClass="emph" presetSubtype="2" fill="hold" nodeType="withEffect">
                                  <p:stCondLst>
                                    <p:cond delay="0"/>
                                  </p:stCondLst>
                                  <p:childTnLst>
                                    <p:animClr clrSpc="rgb" dir="cw">
                                      <p:cBhvr override="childStyle">
                                        <p:cTn id="66" dur="500" fill="hold"/>
                                        <p:tgtEl>
                                          <p:spTgt spid="3">
                                            <p:txEl>
                                              <p:pRg st="5" end="5"/>
                                            </p:txEl>
                                          </p:spTgt>
                                        </p:tgtEl>
                                        <p:attrNameLst>
                                          <p:attrName>style.color</p:attrName>
                                        </p:attrNameLst>
                                      </p:cBhvr>
                                      <p:to>
                                        <a:srgbClr val="FF9300"/>
                                      </p:to>
                                    </p:animClr>
                                  </p:childTnLst>
                                </p:cTn>
                              </p:par>
                              <p:par>
                                <p:cTn id="67" presetID="3" presetClass="emph" presetSubtype="2" fill="hold" nodeType="withEffect">
                                  <p:stCondLst>
                                    <p:cond delay="0"/>
                                  </p:stCondLst>
                                  <p:childTnLst>
                                    <p:animClr clrSpc="rgb" dir="cw">
                                      <p:cBhvr override="childStyle">
                                        <p:cTn id="68" dur="500" fill="hold"/>
                                        <p:tgtEl>
                                          <p:spTgt spid="3">
                                            <p:txEl>
                                              <p:pRg st="6" end="6"/>
                                            </p:txEl>
                                          </p:spTgt>
                                        </p:tgtEl>
                                        <p:attrNameLst>
                                          <p:attrName>style.color</p:attrName>
                                        </p:attrNameLst>
                                      </p:cBhvr>
                                      <p:to>
                                        <a:srgbClr val="FF9300"/>
                                      </p:to>
                                    </p:animClr>
                                  </p:childTnLst>
                                </p:cTn>
                              </p:par>
                              <p:par>
                                <p:cTn id="69" presetID="3" presetClass="emph" presetSubtype="2" fill="hold" nodeType="withEffect">
                                  <p:stCondLst>
                                    <p:cond delay="0"/>
                                  </p:stCondLst>
                                  <p:childTnLst>
                                    <p:animClr clrSpc="rgb" dir="cw">
                                      <p:cBhvr override="childStyle">
                                        <p:cTn id="70" dur="500" fill="hold"/>
                                        <p:tgtEl>
                                          <p:spTgt spid="3">
                                            <p:txEl>
                                              <p:pRg st="2" end="2"/>
                                            </p:txEl>
                                          </p:spTgt>
                                        </p:tgtEl>
                                        <p:attrNameLst>
                                          <p:attrName>style.color</p:attrName>
                                        </p:attrNameLst>
                                      </p:cBhvr>
                                      <p:to>
                                        <a:srgbClr val="FF9300"/>
                                      </p:to>
                                    </p:animClr>
                                  </p:childTnLst>
                                </p:cTn>
                              </p:par>
                              <p:par>
                                <p:cTn id="71" presetID="3" presetClass="emph" presetSubtype="2" fill="hold" nodeType="withEffect">
                                  <p:stCondLst>
                                    <p:cond delay="0"/>
                                  </p:stCondLst>
                                  <p:childTnLst>
                                    <p:animClr clrSpc="rgb" dir="cw">
                                      <p:cBhvr override="childStyle">
                                        <p:cTn id="72" dur="2000" fill="hold"/>
                                        <p:tgtEl>
                                          <p:spTgt spid="3">
                                            <p:txEl>
                                              <p:pRg st="0" end="0"/>
                                            </p:txEl>
                                          </p:spTgt>
                                        </p:tgtEl>
                                        <p:attrNameLst>
                                          <p:attrName>style.color</p:attrName>
                                        </p:attrNameLst>
                                      </p:cBhvr>
                                      <p:to>
                                        <a:srgbClr val="FF9300"/>
                                      </p:to>
                                    </p:animClr>
                                  </p:childTnLst>
                                </p:cTn>
                              </p:par>
                            </p:childTnLst>
                          </p:cTn>
                        </p:par>
                      </p:childTnLst>
                    </p:cTn>
                  </p:par>
                  <p:par>
                    <p:cTn id="73" fill="hold">
                      <p:stCondLst>
                        <p:cond delay="indefinite"/>
                      </p:stCondLst>
                      <p:childTnLst>
                        <p:par>
                          <p:cTn id="74" fill="hold">
                            <p:stCondLst>
                              <p:cond delay="0"/>
                            </p:stCondLst>
                            <p:childTnLst>
                              <p:par>
                                <p:cTn id="75" presetID="3" presetClass="emph" presetSubtype="2" fill="hold" nodeType="clickEffect">
                                  <p:stCondLst>
                                    <p:cond delay="0"/>
                                  </p:stCondLst>
                                  <p:childTnLst>
                                    <p:animClr clrSpc="rgb" dir="cw">
                                      <p:cBhvr override="childStyle">
                                        <p:cTn id="76" dur="2000" fill="hold"/>
                                        <p:tgtEl>
                                          <p:spTgt spid="3">
                                            <p:txEl>
                                              <p:pRg st="9" end="9"/>
                                            </p:txEl>
                                          </p:spTgt>
                                        </p:tgtEl>
                                        <p:attrNameLst>
                                          <p:attrName>style.color</p:attrName>
                                        </p:attrNameLst>
                                      </p:cBhvr>
                                      <p:to>
                                        <a:schemeClr val="accent2"/>
                                      </p:to>
                                    </p:animClr>
                                  </p:childTnLst>
                                </p:cTn>
                              </p:par>
                              <p:par>
                                <p:cTn id="77" presetID="3" presetClass="emph" presetSubtype="2" fill="hold" nodeType="withEffect">
                                  <p:stCondLst>
                                    <p:cond delay="0"/>
                                  </p:stCondLst>
                                  <p:childTnLst>
                                    <p:animClr clrSpc="rgb" dir="cw">
                                      <p:cBhvr override="childStyle">
                                        <p:cTn id="78" dur="2000" fill="hold"/>
                                        <p:tgtEl>
                                          <p:spTgt spid="5">
                                            <p:txEl>
                                              <p:pRg st="3" end="3"/>
                                            </p:txEl>
                                          </p:spTgt>
                                        </p:tgtEl>
                                        <p:attrNameLst>
                                          <p:attrName>style.color</p:attrName>
                                        </p:attrNameLst>
                                      </p:cBhvr>
                                      <p:to>
                                        <a:schemeClr val="accent2"/>
                                      </p:to>
                                    </p:animClr>
                                  </p:childTnLst>
                                </p:cTn>
                              </p:par>
                              <p:par>
                                <p:cTn id="79" presetID="3" presetClass="emph" presetSubtype="2" fill="hold" nodeType="withEffect">
                                  <p:stCondLst>
                                    <p:cond delay="0"/>
                                  </p:stCondLst>
                                  <p:childTnLst>
                                    <p:animClr clrSpc="rgb" dir="cw">
                                      <p:cBhvr override="childStyle">
                                        <p:cTn id="80" dur="2000" fill="hold"/>
                                        <p:tgtEl>
                                          <p:spTgt spid="5">
                                            <p:txEl>
                                              <p:pRg st="4" end="4"/>
                                            </p:txEl>
                                          </p:spTgt>
                                        </p:tgtEl>
                                        <p:attrNameLst>
                                          <p:attrName>style.color</p:attrName>
                                        </p:attrNameLst>
                                      </p:cBhvr>
                                      <p:to>
                                        <a:schemeClr val="accent2"/>
                                      </p:to>
                                    </p:animClr>
                                  </p:childTnLst>
                                </p:cTn>
                              </p:par>
                            </p:childTnLst>
                          </p:cTn>
                        </p:par>
                      </p:childTnLst>
                    </p:cTn>
                  </p:par>
                  <p:par>
                    <p:cTn id="81" fill="hold">
                      <p:stCondLst>
                        <p:cond delay="indefinite"/>
                      </p:stCondLst>
                      <p:childTnLst>
                        <p:par>
                          <p:cTn id="82" fill="hold">
                            <p:stCondLst>
                              <p:cond delay="0"/>
                            </p:stCondLst>
                            <p:childTnLst>
                              <p:par>
                                <p:cTn id="83" presetID="3" presetClass="emph" presetSubtype="2" fill="hold" nodeType="clickEffect">
                                  <p:stCondLst>
                                    <p:cond delay="0"/>
                                  </p:stCondLst>
                                  <p:iterate type="lt">
                                    <p:tmPct val="0"/>
                                  </p:iterate>
                                  <p:childTnLst>
                                    <p:animClr clrSpc="rgb" dir="cw">
                                      <p:cBhvr override="childStyle">
                                        <p:cTn id="84" dur="500" fill="hold"/>
                                        <p:tgtEl>
                                          <p:spTgt spid="3">
                                            <p:txEl>
                                              <p:pRg st="7" end="7"/>
                                            </p:txEl>
                                          </p:spTgt>
                                        </p:tgtEl>
                                        <p:attrNameLst>
                                          <p:attrName>style.color</p:attrName>
                                        </p:attrNameLst>
                                      </p:cBhvr>
                                      <p:to>
                                        <a:schemeClr val="hlink"/>
                                      </p:to>
                                    </p:animClr>
                                  </p:childTnLst>
                                </p:cTn>
                              </p:par>
                              <p:par>
                                <p:cTn id="85" presetID="3" presetClass="emph" presetSubtype="2" fill="hold" nodeType="withEffect">
                                  <p:stCondLst>
                                    <p:cond delay="0"/>
                                  </p:stCondLst>
                                  <p:iterate type="lt">
                                    <p:tmPct val="0"/>
                                  </p:iterate>
                                  <p:childTnLst>
                                    <p:animClr clrSpc="rgb" dir="cw">
                                      <p:cBhvr override="childStyle">
                                        <p:cTn id="86" dur="500" fill="hold"/>
                                        <p:tgtEl>
                                          <p:spTgt spid="5">
                                            <p:txEl>
                                              <p:pRg st="1" end="1"/>
                                            </p:txEl>
                                          </p:spTgt>
                                        </p:tgtEl>
                                        <p:attrNameLst>
                                          <p:attrName>style.color</p:attrName>
                                        </p:attrNameLst>
                                      </p:cBhvr>
                                      <p:to>
                                        <a:schemeClr val="hlink"/>
                                      </p:to>
                                    </p:animClr>
                                  </p:childTnLst>
                                </p:cTn>
                              </p:par>
                              <p:par>
                                <p:cTn id="87" presetID="3" presetClass="emph" presetSubtype="2" fill="hold" nodeType="withEffect">
                                  <p:stCondLst>
                                    <p:cond delay="0"/>
                                  </p:stCondLst>
                                  <p:iterate type="lt">
                                    <p:tmPct val="0"/>
                                  </p:iterate>
                                  <p:childTnLst>
                                    <p:animClr clrSpc="rgb" dir="cw">
                                      <p:cBhvr override="childStyle">
                                        <p:cTn id="88" dur="500" fill="hold"/>
                                        <p:tgtEl>
                                          <p:spTgt spid="5">
                                            <p:txEl>
                                              <p:pRg st="0" end="0"/>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solidFill>
                  <a:schemeClr val="accent1"/>
                </a:solidFill>
                <a:latin typeface="Rockwell" charset="0"/>
                <a:ea typeface="Rockwell" charset="0"/>
                <a:cs typeface="Rockwell" charset="0"/>
              </a:rPr>
              <a:t>Revising the Question Focus</a:t>
            </a:r>
          </a:p>
        </p:txBody>
      </p:sp>
      <p:sp>
        <p:nvSpPr>
          <p:cNvPr id="3" name="Content Placeholder 2"/>
          <p:cNvSpPr>
            <a:spLocks noGrp="1"/>
          </p:cNvSpPr>
          <p:nvPr>
            <p:ph idx="4294967295"/>
          </p:nvPr>
        </p:nvSpPr>
        <p:spPr>
          <a:xfrm>
            <a:off x="1888401" y="2263293"/>
            <a:ext cx="8524875" cy="3967163"/>
          </a:xfrm>
        </p:spPr>
        <p:txBody>
          <a:bodyPr>
            <a:normAutofit/>
          </a:bodyPr>
          <a:lstStyle/>
          <a:p>
            <a:pPr marL="0" indent="0" algn="ctr">
              <a:buNone/>
            </a:pPr>
            <a:r>
              <a:rPr lang="en-US" dirty="0">
                <a:latin typeface="Rockwell" charset="0"/>
                <a:ea typeface="Rockwell" charset="0"/>
                <a:cs typeface="Rockwell" charset="0"/>
              </a:rPr>
              <a:t>“People, Animals, and Friends”</a:t>
            </a:r>
          </a:p>
          <a:p>
            <a:pPr marL="0" indent="0" algn="ctr">
              <a:buNone/>
            </a:pPr>
            <a:endParaRPr lang="en-US" sz="2400" dirty="0">
              <a:latin typeface="Rockwell" charset="0"/>
              <a:ea typeface="Rockwell" charset="0"/>
              <a:cs typeface="Rockwell" charset="0"/>
            </a:endParaRPr>
          </a:p>
          <a:p>
            <a:pPr marL="0" indent="0" algn="ctr">
              <a:buNone/>
            </a:pPr>
            <a:endParaRPr lang="en-US" sz="2400" dirty="0">
              <a:latin typeface="Rockwell" charset="0"/>
              <a:ea typeface="Rockwell" charset="0"/>
              <a:cs typeface="Rockwell" charset="0"/>
            </a:endParaRPr>
          </a:p>
          <a:p>
            <a:pPr marL="0" indent="0" algn="ctr">
              <a:buNone/>
            </a:pPr>
            <a:endParaRPr lang="en-US" sz="2400" dirty="0">
              <a:latin typeface="Rockwell" charset="0"/>
              <a:ea typeface="Rockwell" charset="0"/>
              <a:cs typeface="Rockwell" charset="0"/>
            </a:endParaRPr>
          </a:p>
          <a:p>
            <a:pPr marL="0" indent="0" algn="ctr">
              <a:buNone/>
            </a:pPr>
            <a:r>
              <a:rPr lang="en-US" dirty="0">
                <a:latin typeface="Rockwell" charset="0"/>
                <a:ea typeface="Rockwell" charset="0"/>
                <a:cs typeface="Rockwell" charset="0"/>
              </a:rPr>
              <a:t>Your idea here!</a:t>
            </a:r>
          </a:p>
          <a:p>
            <a:pPr marL="0" indent="0" algn="ctr">
              <a:buNone/>
            </a:pPr>
            <a:endParaRPr lang="en-US" dirty="0"/>
          </a:p>
          <a:p>
            <a:pPr marL="0" indent="0" algn="ctr">
              <a:buNone/>
            </a:pPr>
            <a:endParaRPr lang="en-US" sz="1650" dirty="0"/>
          </a:p>
          <a:p>
            <a:pPr marL="0" indent="0" algn="ctr">
              <a:buNone/>
            </a:pPr>
            <a:endParaRPr lang="en-US" dirty="0">
              <a:solidFill>
                <a:schemeClr val="tx1"/>
              </a:solidFill>
            </a:endParaRPr>
          </a:p>
          <a:p>
            <a:pPr marL="0" indent="0">
              <a:buNone/>
            </a:pPr>
            <a:endParaRPr lang="en-US" dirty="0"/>
          </a:p>
        </p:txBody>
      </p:sp>
      <p:sp>
        <p:nvSpPr>
          <p:cNvPr id="4" name="Down Arrow 3"/>
          <p:cNvSpPr/>
          <p:nvPr/>
        </p:nvSpPr>
        <p:spPr>
          <a:xfrm>
            <a:off x="5795622" y="3119375"/>
            <a:ext cx="442452" cy="6529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351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12" y="1719201"/>
            <a:ext cx="10515600" cy="1325563"/>
          </a:xfrm>
        </p:spPr>
        <p:txBody>
          <a:bodyPr>
            <a:normAutofit/>
          </a:bodyPr>
          <a:lstStyle/>
          <a:p>
            <a:pPr algn="ctr"/>
            <a:r>
              <a:rPr lang="en-US" sz="3200" dirty="0">
                <a:latin typeface="Rockwell" charset="0"/>
                <a:ea typeface="Rockwell" charset="0"/>
                <a:cs typeface="Rockwell" charset="0"/>
              </a:rPr>
              <a:t>The one quality all excellent QFT designers share? </a:t>
            </a:r>
            <a:endParaRPr lang="en-US" sz="3200" b="1" dirty="0">
              <a:latin typeface="Rockwell" charset="0"/>
              <a:ea typeface="Rockwell" charset="0"/>
              <a:cs typeface="Rockwel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40" t="15598"/>
          <a:stretch/>
        </p:blipFill>
        <p:spPr>
          <a:xfrm>
            <a:off x="7964558" y="3434716"/>
            <a:ext cx="2189093" cy="2161718"/>
          </a:xfrm>
          <a:prstGeom prst="rect">
            <a:avLst/>
          </a:prstGeom>
        </p:spPr>
      </p:pic>
      <p:sp>
        <p:nvSpPr>
          <p:cNvPr id="3" name="TextBox 2"/>
          <p:cNvSpPr txBox="1"/>
          <p:nvPr/>
        </p:nvSpPr>
        <p:spPr>
          <a:xfrm>
            <a:off x="4914313" y="3434717"/>
            <a:ext cx="2926080" cy="584775"/>
          </a:xfrm>
          <a:prstGeom prst="rect">
            <a:avLst/>
          </a:prstGeom>
          <a:noFill/>
        </p:spPr>
        <p:txBody>
          <a:bodyPr wrap="square" rtlCol="0">
            <a:spAutoFit/>
          </a:bodyPr>
          <a:lstStyle/>
          <a:p>
            <a:r>
              <a:rPr lang="en-US" sz="3200" dirty="0">
                <a:solidFill>
                  <a:schemeClr val="accent1"/>
                </a:solidFill>
                <a:latin typeface="Rockwell" charset="0"/>
                <a:ea typeface="Rockwell" charset="0"/>
                <a:cs typeface="Rockwell" charset="0"/>
              </a:rPr>
              <a:t>Thick Skin.</a:t>
            </a:r>
            <a:endParaRPr lang="en-US" sz="3200" dirty="0">
              <a:solidFill>
                <a:schemeClr val="accent1"/>
              </a:solidFill>
            </a:endParaRPr>
          </a:p>
        </p:txBody>
      </p:sp>
      <p:cxnSp>
        <p:nvCxnSpPr>
          <p:cNvPr id="6" name="Straight Connector 5"/>
          <p:cNvCxnSpPr/>
          <p:nvPr/>
        </p:nvCxnSpPr>
        <p:spPr>
          <a:xfrm>
            <a:off x="841234" y="5880761"/>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64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6389" y="2233748"/>
            <a:ext cx="10816046" cy="830997"/>
          </a:xfrm>
          <a:prstGeom prst="rect">
            <a:avLst/>
          </a:prstGeom>
          <a:noFill/>
        </p:spPr>
        <p:txBody>
          <a:bodyPr wrap="square" rtlCol="0">
            <a:spAutoFit/>
          </a:bodyPr>
          <a:lstStyle/>
          <a:p>
            <a:r>
              <a:rPr lang="en-US" sz="4800" dirty="0">
                <a:solidFill>
                  <a:schemeClr val="bg1"/>
                </a:solidFill>
              </a:rPr>
              <a:t>2</a:t>
            </a:r>
            <a:r>
              <a:rPr lang="en-US" sz="4800" dirty="0" smtClean="0">
                <a:solidFill>
                  <a:schemeClr val="bg1"/>
                </a:solidFill>
              </a:rPr>
              <a:t> Options for Moving into Practice</a:t>
            </a:r>
            <a:endParaRPr lang="en-US" sz="4800" dirty="0">
              <a:solidFill>
                <a:schemeClr val="bg1"/>
              </a:solidFill>
            </a:endParaRPr>
          </a:p>
        </p:txBody>
      </p:sp>
    </p:spTree>
    <p:extLst>
      <p:ext uri="{BB962C8B-B14F-4D97-AF65-F5344CB8AC3E}">
        <p14:creationId xmlns:p14="http://schemas.microsoft.com/office/powerpoint/2010/main" val="16644177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160" y="186094"/>
            <a:ext cx="7902710" cy="1325563"/>
          </a:xfrm>
        </p:spPr>
        <p:txBody>
          <a:bodyPr>
            <a:normAutofit/>
          </a:bodyPr>
          <a:lstStyle/>
          <a:p>
            <a:r>
              <a:rPr lang="en-US" b="0" dirty="0" smtClean="0">
                <a:latin typeface="Rockwell" charset="0"/>
                <a:ea typeface="Rockwell" charset="0"/>
                <a:cs typeface="Rockwell" charset="0"/>
              </a:rPr>
              <a:t>Option 1: Design a </a:t>
            </a:r>
            <a:r>
              <a:rPr lang="en-US" b="0" dirty="0" err="1" smtClean="0">
                <a:latin typeface="Rockwell" charset="0"/>
                <a:ea typeface="Rockwell" charset="0"/>
                <a:cs typeface="Rockwell" charset="0"/>
              </a:rPr>
              <a:t>QFocus</a:t>
            </a:r>
            <a:endParaRPr lang="en-US" b="0" dirty="0">
              <a:latin typeface="Rockwell" charset="0"/>
              <a:ea typeface="Rockwell" charset="0"/>
              <a:cs typeface="Rockwell" charset="0"/>
            </a:endParaRPr>
          </a:p>
        </p:txBody>
      </p:sp>
      <p:cxnSp>
        <p:nvCxnSpPr>
          <p:cNvPr id="3" name="Straight Connector 2"/>
          <p:cNvCxnSpPr/>
          <p:nvPr/>
        </p:nvCxnSpPr>
        <p:spPr>
          <a:xfrm>
            <a:off x="654206" y="6343748"/>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54206" y="1632664"/>
            <a:ext cx="11008136" cy="4739759"/>
          </a:xfrm>
          <a:prstGeom prst="rect">
            <a:avLst/>
          </a:prstGeom>
          <a:noFill/>
        </p:spPr>
        <p:txBody>
          <a:bodyPr wrap="square" rtlCol="0">
            <a:spAutoFit/>
          </a:bodyPr>
          <a:lstStyle/>
          <a:p>
            <a:pPr marL="342900" indent="-342900" defTabSz="457200">
              <a:spcAft>
                <a:spcPts val="1200"/>
              </a:spcAft>
              <a:buFont typeface="Arial" panose="020B0604020202020204" pitchFamily="34" charset="0"/>
              <a:buChar char="•"/>
            </a:pPr>
            <a:r>
              <a:rPr lang="en-US" sz="2800" dirty="0">
                <a:solidFill>
                  <a:prstClr val="black"/>
                </a:solidFill>
                <a:ea typeface="Rockwell" charset="0"/>
                <a:cs typeface="Rockwell" charset="0"/>
              </a:rPr>
              <a:t>Work </a:t>
            </a:r>
            <a:r>
              <a:rPr lang="en-US" sz="2800" dirty="0" smtClean="0">
                <a:solidFill>
                  <a:prstClr val="black"/>
                </a:solidFill>
                <a:ea typeface="Rockwell" charset="0"/>
                <a:cs typeface="Rockwell" charset="0"/>
              </a:rPr>
              <a:t>through the </a:t>
            </a:r>
            <a:r>
              <a:rPr lang="en-US" sz="2800" dirty="0" err="1" smtClean="0">
                <a:solidFill>
                  <a:prstClr val="black"/>
                </a:solidFill>
                <a:ea typeface="Rockwell" charset="0"/>
                <a:cs typeface="Rockwell" charset="0"/>
              </a:rPr>
              <a:t>QFocus</a:t>
            </a:r>
            <a:r>
              <a:rPr lang="en-US" sz="2800" dirty="0" smtClean="0">
                <a:solidFill>
                  <a:prstClr val="black"/>
                </a:solidFill>
                <a:ea typeface="Rockwell" charset="0"/>
                <a:cs typeface="Rockwell" charset="0"/>
              </a:rPr>
              <a:t> Design Tool to create your own </a:t>
            </a:r>
            <a:r>
              <a:rPr lang="en-US" sz="2800" dirty="0" err="1" smtClean="0">
                <a:solidFill>
                  <a:prstClr val="black"/>
                </a:solidFill>
                <a:ea typeface="Rockwell" charset="0"/>
                <a:cs typeface="Rockwell" charset="0"/>
              </a:rPr>
              <a:t>QFocus</a:t>
            </a:r>
            <a:r>
              <a:rPr lang="en-US" sz="2800" dirty="0">
                <a:solidFill>
                  <a:prstClr val="black"/>
                </a:solidFill>
                <a:ea typeface="Rockwell" charset="0"/>
                <a:cs typeface="Rockwell" charset="0"/>
              </a:rPr>
              <a:t>. (It’s ok if it is a bit rough</a:t>
            </a:r>
            <a:r>
              <a:rPr lang="en-US" sz="2800" dirty="0" smtClean="0">
                <a:solidFill>
                  <a:prstClr val="black"/>
                </a:solidFill>
                <a:ea typeface="Rockwell" charset="0"/>
                <a:cs typeface="Rockwell" charset="0"/>
              </a:rPr>
              <a:t>.)</a:t>
            </a:r>
          </a:p>
          <a:p>
            <a:pPr marL="342900" indent="-342900" defTabSz="457200">
              <a:spcAft>
                <a:spcPts val="1200"/>
              </a:spcAft>
              <a:buFont typeface="Arial" panose="020B0604020202020204" pitchFamily="34" charset="0"/>
              <a:buChar char="•"/>
            </a:pPr>
            <a:r>
              <a:rPr lang="en-US" sz="2800" dirty="0" smtClean="0">
                <a:solidFill>
                  <a:prstClr val="black"/>
                </a:solidFill>
                <a:ea typeface="Rockwell" charset="0"/>
                <a:cs typeface="Rockwell" charset="0"/>
              </a:rPr>
              <a:t>Write your </a:t>
            </a:r>
            <a:r>
              <a:rPr lang="en-US" sz="2800" dirty="0" err="1" smtClean="0">
                <a:solidFill>
                  <a:prstClr val="black"/>
                </a:solidFill>
                <a:ea typeface="Rockwell" charset="0"/>
                <a:cs typeface="Rockwell" charset="0"/>
              </a:rPr>
              <a:t>QFocus</a:t>
            </a:r>
            <a:r>
              <a:rPr lang="en-US" sz="2800" dirty="0" smtClean="0">
                <a:solidFill>
                  <a:prstClr val="black"/>
                </a:solidFill>
                <a:ea typeface="Rockwell" charset="0"/>
                <a:cs typeface="Rockwell" charset="0"/>
              </a:rPr>
              <a:t> </a:t>
            </a:r>
            <a:r>
              <a:rPr lang="en-US" sz="2800" dirty="0">
                <a:solidFill>
                  <a:prstClr val="black"/>
                </a:solidFill>
                <a:ea typeface="Rockwell" charset="0"/>
                <a:cs typeface="Rockwell" charset="0"/>
              </a:rPr>
              <a:t>on </a:t>
            </a:r>
            <a:r>
              <a:rPr lang="en-US" sz="2800" dirty="0" smtClean="0">
                <a:solidFill>
                  <a:prstClr val="black"/>
                </a:solidFill>
                <a:ea typeface="Rockwell" charset="0"/>
                <a:cs typeface="Rockwell" charset="0"/>
              </a:rPr>
              <a:t>a post-it note.</a:t>
            </a:r>
            <a:endParaRPr lang="en-US" sz="2800" dirty="0">
              <a:solidFill>
                <a:prstClr val="black"/>
              </a:solidFill>
              <a:ea typeface="Rockwell" charset="0"/>
              <a:cs typeface="Rockwell" charset="0"/>
            </a:endParaRPr>
          </a:p>
          <a:p>
            <a:pPr marL="342900" indent="-342900" defTabSz="457200">
              <a:spcAft>
                <a:spcPts val="1200"/>
              </a:spcAft>
              <a:buFont typeface="Arial" charset="0"/>
              <a:buChar char="•"/>
            </a:pPr>
            <a:r>
              <a:rPr lang="en-US" sz="2800" dirty="0">
                <a:solidFill>
                  <a:prstClr val="black"/>
                </a:solidFill>
                <a:ea typeface="Rockwell" charset="0"/>
                <a:cs typeface="Rockwell" charset="0"/>
              </a:rPr>
              <a:t>Trade </a:t>
            </a:r>
            <a:r>
              <a:rPr lang="en-US" sz="2800" dirty="0" smtClean="0">
                <a:solidFill>
                  <a:prstClr val="black"/>
                </a:solidFill>
                <a:ea typeface="Rockwell" charset="0"/>
                <a:cs typeface="Rockwell" charset="0"/>
              </a:rPr>
              <a:t>with </a:t>
            </a:r>
            <a:r>
              <a:rPr lang="en-US" sz="2800" dirty="0">
                <a:solidFill>
                  <a:prstClr val="black"/>
                </a:solidFill>
                <a:ea typeface="Rockwell" charset="0"/>
                <a:cs typeface="Rockwell" charset="0"/>
              </a:rPr>
              <a:t>a partner</a:t>
            </a:r>
            <a:r>
              <a:rPr lang="en-US" sz="2800" dirty="0" smtClean="0">
                <a:solidFill>
                  <a:prstClr val="black"/>
                </a:solidFill>
                <a:ea typeface="Rockwell" charset="0"/>
                <a:cs typeface="Rockwell" charset="0"/>
              </a:rPr>
              <a:t>.</a:t>
            </a:r>
            <a:endParaRPr lang="en-US" sz="2800" dirty="0">
              <a:solidFill>
                <a:prstClr val="black"/>
              </a:solidFill>
              <a:ea typeface="Rockwell" charset="0"/>
              <a:cs typeface="Rockwell" charset="0"/>
            </a:endParaRPr>
          </a:p>
          <a:p>
            <a:pPr marL="342900" indent="-342900" defTabSz="457200">
              <a:spcAft>
                <a:spcPts val="1200"/>
              </a:spcAft>
              <a:buFont typeface="Arial" charset="0"/>
              <a:buChar char="•"/>
            </a:pPr>
            <a:r>
              <a:rPr lang="en-US" sz="2800" dirty="0">
                <a:solidFill>
                  <a:prstClr val="black"/>
                </a:solidFill>
                <a:ea typeface="Rockwell" charset="0"/>
                <a:cs typeface="Rockwell" charset="0"/>
              </a:rPr>
              <a:t>Generate questions about your partner’s </a:t>
            </a:r>
            <a:r>
              <a:rPr lang="en-US" sz="2800" dirty="0" err="1">
                <a:solidFill>
                  <a:prstClr val="black"/>
                </a:solidFill>
                <a:ea typeface="Rockwell" charset="0"/>
                <a:cs typeface="Rockwell" charset="0"/>
              </a:rPr>
              <a:t>QFocus</a:t>
            </a:r>
            <a:r>
              <a:rPr lang="en-US" sz="2800" dirty="0" smtClean="0">
                <a:solidFill>
                  <a:prstClr val="black"/>
                </a:solidFill>
                <a:ea typeface="Rockwell" charset="0"/>
                <a:cs typeface="Rockwell" charset="0"/>
              </a:rPr>
              <a:t>.</a:t>
            </a:r>
            <a:endParaRPr lang="en-US" sz="2800" dirty="0">
              <a:solidFill>
                <a:prstClr val="black"/>
              </a:solidFill>
              <a:ea typeface="Rockwell" charset="0"/>
              <a:cs typeface="Rockwell" charset="0"/>
            </a:endParaRPr>
          </a:p>
          <a:p>
            <a:pPr marL="342900" indent="-342900" defTabSz="457200">
              <a:spcAft>
                <a:spcPts val="1200"/>
              </a:spcAft>
              <a:buFont typeface="Arial" charset="0"/>
              <a:buChar char="•"/>
            </a:pPr>
            <a:r>
              <a:rPr lang="en-US" sz="2800" dirty="0">
                <a:solidFill>
                  <a:prstClr val="black"/>
                </a:solidFill>
                <a:ea typeface="Rockwell" charset="0"/>
                <a:cs typeface="Rockwell" charset="0"/>
              </a:rPr>
              <a:t>Trade back and use their questions to </a:t>
            </a:r>
            <a:r>
              <a:rPr lang="en-US" sz="2800" dirty="0" smtClean="0">
                <a:solidFill>
                  <a:prstClr val="black"/>
                </a:solidFill>
                <a:ea typeface="Rockwell" charset="0"/>
                <a:cs typeface="Rockwell" charset="0"/>
              </a:rPr>
              <a:t>guide revision </a:t>
            </a:r>
            <a:r>
              <a:rPr lang="en-US" sz="2800" dirty="0">
                <a:solidFill>
                  <a:prstClr val="black"/>
                </a:solidFill>
                <a:ea typeface="Rockwell" charset="0"/>
                <a:cs typeface="Rockwell" charset="0"/>
              </a:rPr>
              <a:t>of </a:t>
            </a:r>
            <a:r>
              <a:rPr lang="en-US" sz="2800" dirty="0" smtClean="0">
                <a:solidFill>
                  <a:prstClr val="black"/>
                </a:solidFill>
                <a:ea typeface="Rockwell" charset="0"/>
                <a:cs typeface="Rockwell" charset="0"/>
              </a:rPr>
              <a:t>your </a:t>
            </a:r>
            <a:r>
              <a:rPr lang="en-US" sz="2800" dirty="0" err="1" smtClean="0">
                <a:solidFill>
                  <a:prstClr val="black"/>
                </a:solidFill>
                <a:ea typeface="Rockwell" charset="0"/>
                <a:cs typeface="Rockwell" charset="0"/>
              </a:rPr>
              <a:t>QFocus</a:t>
            </a:r>
            <a:r>
              <a:rPr lang="en-US" sz="2800" dirty="0">
                <a:solidFill>
                  <a:prstClr val="black"/>
                </a:solidFill>
                <a:ea typeface="Rockwell" charset="0"/>
                <a:cs typeface="Rockwell" charset="0"/>
              </a:rPr>
              <a:t>.</a:t>
            </a:r>
          </a:p>
          <a:p>
            <a:endParaRPr lang="en-US" sz="2800" dirty="0"/>
          </a:p>
          <a:p>
            <a:endParaRPr lang="en-US" sz="2800" dirty="0"/>
          </a:p>
        </p:txBody>
      </p:sp>
    </p:spTree>
    <p:extLst>
      <p:ext uri="{BB962C8B-B14F-4D97-AF65-F5344CB8AC3E}">
        <p14:creationId xmlns:p14="http://schemas.microsoft.com/office/powerpoint/2010/main" val="2148628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654206" y="4815436"/>
            <a:ext cx="10933735" cy="885825"/>
          </a:xfrm>
        </p:spPr>
        <p:txBody>
          <a:bodyPr>
            <a:noAutofit/>
          </a:bodyPr>
          <a:lstStyle/>
          <a:p>
            <a:pPr marL="0" indent="0">
              <a:buNone/>
            </a:pPr>
            <a:r>
              <a:rPr lang="en-US" sz="4800" dirty="0">
                <a:solidFill>
                  <a:schemeClr val="accent1"/>
                </a:solidFill>
              </a:rPr>
              <a:t>Why spend time teaching the skill of question formulation?</a:t>
            </a:r>
            <a:endParaRPr lang="en-US" altLang="en-US" sz="4800" dirty="0">
              <a:solidFill>
                <a:schemeClr val="accent1"/>
              </a:solidFill>
              <a:latin typeface="Rockwell" panose="02060603020205020403" pitchFamily="18" charset="0"/>
            </a:endParaRPr>
          </a:p>
        </p:txBody>
      </p:sp>
      <p:pic>
        <p:nvPicPr>
          <p:cNvPr id="3" name="Picture 2" descr="mccomb students.jpg">
            <a:extLst>
              <a:ext uri="{FF2B5EF4-FFF2-40B4-BE49-F238E27FC236}">
                <a16:creationId xmlns:a16="http://schemas.microsoft.com/office/drawing/2014/main" id="{F959F3ED-BF7F-C143-8A25-E005975A210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91225" y="627611"/>
            <a:ext cx="6006608" cy="3690268"/>
          </a:xfrm>
          <a:prstGeom prst="rect">
            <a:avLst/>
          </a:prstGeom>
          <a:noFill/>
        </p:spPr>
      </p:pic>
      <p:cxnSp>
        <p:nvCxnSpPr>
          <p:cNvPr id="4" name="Straight Connector 3"/>
          <p:cNvCxnSpPr/>
          <p:nvPr/>
        </p:nvCxnSpPr>
        <p:spPr>
          <a:xfrm>
            <a:off x="654206" y="6343748"/>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7885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160" y="186094"/>
            <a:ext cx="10261600" cy="1325563"/>
          </a:xfrm>
        </p:spPr>
        <p:txBody>
          <a:bodyPr>
            <a:normAutofit/>
          </a:bodyPr>
          <a:lstStyle/>
          <a:p>
            <a:r>
              <a:rPr lang="en-US" b="0" dirty="0" smtClean="0">
                <a:latin typeface="Rockwell" charset="0"/>
                <a:ea typeface="Rockwell" charset="0"/>
                <a:cs typeface="Rockwell" charset="0"/>
              </a:rPr>
              <a:t>Option 2: Read &amp; Discuss</a:t>
            </a:r>
            <a:endParaRPr lang="en-US" b="0" dirty="0">
              <a:latin typeface="Rockwell" charset="0"/>
              <a:ea typeface="Rockwell" charset="0"/>
              <a:cs typeface="Rockwell" charset="0"/>
            </a:endParaRPr>
          </a:p>
        </p:txBody>
      </p:sp>
      <p:cxnSp>
        <p:nvCxnSpPr>
          <p:cNvPr id="3" name="Straight Connector 2"/>
          <p:cNvCxnSpPr/>
          <p:nvPr/>
        </p:nvCxnSpPr>
        <p:spPr>
          <a:xfrm>
            <a:off x="654206" y="6343748"/>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365756" y="2570646"/>
            <a:ext cx="9769162" cy="954107"/>
          </a:xfrm>
          <a:prstGeom prst="rect">
            <a:avLst/>
          </a:prstGeom>
          <a:noFill/>
        </p:spPr>
        <p:txBody>
          <a:bodyPr wrap="square" rtlCol="0">
            <a:spAutoFit/>
          </a:bodyPr>
          <a:lstStyle/>
          <a:p>
            <a:endParaRPr lang="en-US" sz="2800" dirty="0"/>
          </a:p>
          <a:p>
            <a:endParaRPr lang="en-US" sz="2800" dirty="0"/>
          </a:p>
        </p:txBody>
      </p:sp>
      <p:sp>
        <p:nvSpPr>
          <p:cNvPr id="5" name="Rectangle 4"/>
          <p:cNvSpPr/>
          <p:nvPr/>
        </p:nvSpPr>
        <p:spPr>
          <a:xfrm>
            <a:off x="772160" y="2423035"/>
            <a:ext cx="11050114" cy="4339650"/>
          </a:xfrm>
          <a:prstGeom prst="rect">
            <a:avLst/>
          </a:prstGeom>
        </p:spPr>
        <p:txBody>
          <a:bodyPr wrap="square">
            <a:spAutoFit/>
          </a:bodyPr>
          <a:lstStyle/>
          <a:p>
            <a:pPr algn="ctr"/>
            <a:endParaRPr lang="en-US" sz="1200" dirty="0" smtClean="0">
              <a:solidFill>
                <a:srgbClr val="FF0000"/>
              </a:solidFill>
            </a:endParaRPr>
          </a:p>
          <a:p>
            <a:pPr marL="285750" indent="-285750">
              <a:buFont typeface="Arial" panose="020B0604020202020204" pitchFamily="34" charset="0"/>
              <a:buChar char="•"/>
            </a:pPr>
            <a:r>
              <a:rPr lang="en-US" sz="2800" dirty="0" smtClean="0">
                <a:solidFill>
                  <a:srgbClr val="000000"/>
                </a:solidFill>
              </a:rPr>
              <a:t>Then, discuss with a partner:</a:t>
            </a:r>
          </a:p>
          <a:p>
            <a:pPr marL="742950" lvl="1" indent="-285750">
              <a:buFont typeface="Arial" panose="020B0604020202020204" pitchFamily="34" charset="0"/>
              <a:buChar char="•"/>
            </a:pPr>
            <a:r>
              <a:rPr lang="en-US" sz="2400" dirty="0">
                <a:solidFill>
                  <a:srgbClr val="000000"/>
                </a:solidFill>
              </a:rPr>
              <a:t>What ideas </a:t>
            </a:r>
            <a:r>
              <a:rPr lang="en-US" sz="2400" dirty="0" smtClean="0">
                <a:solidFill>
                  <a:srgbClr val="000000"/>
                </a:solidFill>
              </a:rPr>
              <a:t>in this article resonated </a:t>
            </a:r>
            <a:r>
              <a:rPr lang="en-US" sz="2400" dirty="0">
                <a:solidFill>
                  <a:srgbClr val="000000"/>
                </a:solidFill>
              </a:rPr>
              <a:t>with you?</a:t>
            </a:r>
          </a:p>
          <a:p>
            <a:pPr marL="742950" lvl="1" indent="-285750">
              <a:buFont typeface="Arial" panose="020B0604020202020204" pitchFamily="34" charset="0"/>
              <a:buChar char="•"/>
            </a:pPr>
            <a:r>
              <a:rPr lang="en-US" sz="2400" dirty="0">
                <a:solidFill>
                  <a:srgbClr val="000000"/>
                </a:solidFill>
              </a:rPr>
              <a:t>Your thoughts on the role of questioning, curiosity, and inquiry in the library</a:t>
            </a:r>
          </a:p>
          <a:p>
            <a:pPr marL="742950" lvl="1" indent="-285750">
              <a:buFont typeface="Arial" panose="020B0604020202020204" pitchFamily="34" charset="0"/>
              <a:buChar char="•"/>
            </a:pPr>
            <a:r>
              <a:rPr lang="en-US" sz="2400" dirty="0">
                <a:solidFill>
                  <a:srgbClr val="000000"/>
                </a:solidFill>
              </a:rPr>
              <a:t>How might you use QFT in your work</a:t>
            </a:r>
            <a:r>
              <a:rPr lang="en-US" sz="2400" dirty="0" smtClean="0">
                <a:solidFill>
                  <a:srgbClr val="000000"/>
                </a:solidFill>
              </a:rPr>
              <a:t>?</a:t>
            </a:r>
          </a:p>
          <a:p>
            <a:pPr lvl="1"/>
            <a:endParaRPr lang="en-US" sz="2400" dirty="0" smtClean="0">
              <a:solidFill>
                <a:srgbClr val="000000"/>
              </a:solidFill>
            </a:endParaRPr>
          </a:p>
          <a:p>
            <a:pPr marL="285750" indent="-285750">
              <a:buFont typeface="Arial" panose="020B0604020202020204" pitchFamily="34" charset="0"/>
              <a:buChar char="•"/>
            </a:pPr>
            <a:r>
              <a:rPr lang="en-US" sz="2800" dirty="0" smtClean="0">
                <a:solidFill>
                  <a:srgbClr val="000000"/>
                </a:solidFill>
              </a:rPr>
              <a:t>Be prepared to share your thoughts.</a:t>
            </a:r>
          </a:p>
          <a:p>
            <a:pPr marL="285750" indent="-285750">
              <a:buFont typeface="Arial" panose="020B0604020202020204" pitchFamily="34" charset="0"/>
              <a:buChar char="•"/>
            </a:pPr>
            <a:endParaRPr lang="en-US" sz="2800" dirty="0" smtClean="0">
              <a:solidFill>
                <a:srgbClr val="000000"/>
              </a:solidFill>
            </a:endParaRPr>
          </a:p>
          <a:p>
            <a:pPr marL="285750" indent="-285750">
              <a:buFont typeface="Arial" panose="020B0604020202020204" pitchFamily="34" charset="0"/>
              <a:buChar char="•"/>
            </a:pPr>
            <a:r>
              <a:rPr lang="en-US" sz="2800" dirty="0" smtClean="0">
                <a:solidFill>
                  <a:srgbClr val="000000"/>
                </a:solidFill>
              </a:rPr>
              <a:t>Time permitting, choose another article to read. </a:t>
            </a:r>
            <a:endParaRPr lang="en-US" sz="2800" dirty="0">
              <a:solidFill>
                <a:srgbClr val="000000"/>
              </a:solidFill>
            </a:endParaRPr>
          </a:p>
          <a:p>
            <a:pPr marL="742950" lvl="1" indent="-285750">
              <a:buFont typeface="Arial" panose="020B0604020202020204" pitchFamily="34" charset="0"/>
              <a:buChar char="•"/>
            </a:pPr>
            <a:endParaRPr lang="en-US" sz="3200" dirty="0" smtClean="0">
              <a:solidFill>
                <a:srgbClr val="000000"/>
              </a:solidFill>
            </a:endParaRPr>
          </a:p>
        </p:txBody>
      </p:sp>
      <p:sp>
        <p:nvSpPr>
          <p:cNvPr id="6" name="Rectangle 5"/>
          <p:cNvSpPr/>
          <p:nvPr/>
        </p:nvSpPr>
        <p:spPr>
          <a:xfrm>
            <a:off x="772160" y="1436171"/>
            <a:ext cx="10867390" cy="1508105"/>
          </a:xfrm>
          <a:prstGeom prst="rect">
            <a:avLst/>
          </a:prstGeom>
        </p:spPr>
        <p:txBody>
          <a:bodyPr wrap="square">
            <a:spAutoFit/>
          </a:bodyPr>
          <a:lstStyle/>
          <a:p>
            <a:pPr marL="285750" indent="-285750">
              <a:buFont typeface="Arial" panose="020B0604020202020204" pitchFamily="34" charset="0"/>
              <a:buChar char="•"/>
            </a:pPr>
            <a:r>
              <a:rPr lang="en-US" sz="2800" dirty="0">
                <a:solidFill>
                  <a:srgbClr val="000000"/>
                </a:solidFill>
              </a:rPr>
              <a:t>Read: “Rebranding School Libraries with the </a:t>
            </a:r>
            <a:r>
              <a:rPr lang="en-US" sz="2800" dirty="0" smtClean="0">
                <a:solidFill>
                  <a:srgbClr val="000000"/>
                </a:solidFill>
              </a:rPr>
              <a:t>QFT.” Hard copy or online at:  </a:t>
            </a:r>
            <a:r>
              <a:rPr lang="en-US" sz="3600" dirty="0">
                <a:solidFill>
                  <a:srgbClr val="FF0000"/>
                </a:solidFill>
                <a:hlinkClick r:id="rId3"/>
              </a:rPr>
              <a:t>http://bit.ly/Brickeyblog</a:t>
            </a:r>
            <a:r>
              <a:rPr lang="en-US" sz="3600" dirty="0">
                <a:solidFill>
                  <a:srgbClr val="FF0000"/>
                </a:solidFill>
              </a:rPr>
              <a:t> </a:t>
            </a:r>
          </a:p>
          <a:p>
            <a:pPr marL="285750" indent="-285750">
              <a:buFont typeface="Arial" panose="020B0604020202020204" pitchFamily="34" charset="0"/>
              <a:buChar char="•"/>
            </a:pPr>
            <a:endParaRPr lang="en-US" sz="2800" dirty="0" smtClean="0">
              <a:solidFill>
                <a:srgbClr val="000000"/>
              </a:solidFill>
            </a:endParaRPr>
          </a:p>
        </p:txBody>
      </p:sp>
    </p:spTree>
    <p:extLst>
      <p:ext uri="{BB962C8B-B14F-4D97-AF65-F5344CB8AC3E}">
        <p14:creationId xmlns:p14="http://schemas.microsoft.com/office/powerpoint/2010/main" val="5403318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 y="193044"/>
            <a:ext cx="8971280" cy="1325563"/>
          </a:xfrm>
        </p:spPr>
        <p:txBody>
          <a:bodyPr>
            <a:normAutofit/>
          </a:bodyPr>
          <a:lstStyle/>
          <a:p>
            <a:r>
              <a:rPr lang="en-US" b="0" dirty="0" smtClean="0">
                <a:latin typeface="Rockwell" charset="0"/>
                <a:ea typeface="Rockwell" charset="0"/>
                <a:cs typeface="Rockwell" charset="0"/>
              </a:rPr>
              <a:t>About the Author: Jennifer </a:t>
            </a:r>
            <a:r>
              <a:rPr lang="en-US" b="0" dirty="0" err="1" smtClean="0">
                <a:latin typeface="Rockwell" charset="0"/>
                <a:ea typeface="Rockwell" charset="0"/>
                <a:cs typeface="Rockwell" charset="0"/>
              </a:rPr>
              <a:t>Brickey</a:t>
            </a:r>
            <a:endParaRPr lang="en-US" b="0" dirty="0">
              <a:latin typeface="Rockwell" charset="0"/>
              <a:ea typeface="Rockwell" charset="0"/>
              <a:cs typeface="Rockwell" charset="0"/>
            </a:endParaRPr>
          </a:p>
        </p:txBody>
      </p:sp>
      <p:cxnSp>
        <p:nvCxnSpPr>
          <p:cNvPr id="3" name="Straight Connector 2"/>
          <p:cNvCxnSpPr/>
          <p:nvPr/>
        </p:nvCxnSpPr>
        <p:spPr>
          <a:xfrm>
            <a:off x="654206" y="6343748"/>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09544" y="1664057"/>
            <a:ext cx="9769162" cy="954107"/>
          </a:xfrm>
          <a:prstGeom prst="rect">
            <a:avLst/>
          </a:prstGeom>
          <a:noFill/>
        </p:spPr>
        <p:txBody>
          <a:bodyPr wrap="square" rtlCol="0">
            <a:spAutoFit/>
          </a:bodyPr>
          <a:lstStyle/>
          <a:p>
            <a:endParaRPr lang="en-US" sz="2800" dirty="0"/>
          </a:p>
          <a:p>
            <a:endParaRPr lang="en-US" sz="28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598" r="26880"/>
          <a:stretch/>
        </p:blipFill>
        <p:spPr>
          <a:xfrm>
            <a:off x="909544" y="1518607"/>
            <a:ext cx="3383894" cy="4414833"/>
          </a:xfrm>
          <a:prstGeom prst="rect">
            <a:avLst/>
          </a:prstGeom>
        </p:spPr>
      </p:pic>
      <p:sp>
        <p:nvSpPr>
          <p:cNvPr id="7" name="TextBox 6"/>
          <p:cNvSpPr txBox="1"/>
          <p:nvPr/>
        </p:nvSpPr>
        <p:spPr>
          <a:xfrm>
            <a:off x="4607062" y="1518607"/>
            <a:ext cx="7026138" cy="1569660"/>
          </a:xfrm>
          <a:prstGeom prst="rect">
            <a:avLst/>
          </a:prstGeom>
          <a:noFill/>
        </p:spPr>
        <p:txBody>
          <a:bodyPr wrap="square" rtlCol="0">
            <a:spAutoFit/>
          </a:bodyPr>
          <a:lstStyle/>
          <a:p>
            <a:r>
              <a:rPr lang="en-US" sz="2400" b="1" i="1" dirty="0" smtClean="0"/>
              <a:t>Jennifer </a:t>
            </a:r>
            <a:r>
              <a:rPr lang="en-US" sz="2400" b="1" i="1" dirty="0" err="1"/>
              <a:t>Brickey</a:t>
            </a:r>
            <a:r>
              <a:rPr lang="en-US" sz="2400" i="1" dirty="0"/>
              <a:t> </a:t>
            </a:r>
            <a:r>
              <a:rPr lang="en-US" i="1" dirty="0"/>
              <a:t>is the Teacher-Librarian at Oxnard High School and the 2019 Oxnard High School and Oxnard Union High School District teacher of the year</a:t>
            </a:r>
            <a:r>
              <a:rPr lang="en-US" i="1" dirty="0" smtClean="0"/>
              <a:t>. Jennifer </a:t>
            </a:r>
            <a:r>
              <a:rPr lang="en-US" i="1" dirty="0"/>
              <a:t>has transformed the OHS Library into a cultural hub for the school where students pursue their passions, interests, and curiosities. </a:t>
            </a:r>
            <a:endParaRPr lang="en-US" i="1"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7221" y="3304930"/>
            <a:ext cx="3424953" cy="256871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7852" y="3304930"/>
            <a:ext cx="3424954" cy="2568715"/>
          </a:xfrm>
          <a:prstGeom prst="rect">
            <a:avLst/>
          </a:prstGeom>
        </p:spPr>
      </p:pic>
    </p:spTree>
    <p:extLst>
      <p:ext uri="{BB962C8B-B14F-4D97-AF65-F5344CB8AC3E}">
        <p14:creationId xmlns:p14="http://schemas.microsoft.com/office/powerpoint/2010/main" val="11282295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solidFill>
                  <a:schemeClr val="tx1"/>
                </a:solidFill>
              </a:rPr>
              <a:t>Discuss</a:t>
            </a:r>
            <a:endParaRPr lang="en-US" b="0" dirty="0">
              <a:solidFill>
                <a:schemeClr val="tx1"/>
              </a:solidFill>
            </a:endParaRPr>
          </a:p>
        </p:txBody>
      </p:sp>
      <p:sp>
        <p:nvSpPr>
          <p:cNvPr id="3" name="TextBox 2"/>
          <p:cNvSpPr txBox="1"/>
          <p:nvPr/>
        </p:nvSpPr>
        <p:spPr>
          <a:xfrm>
            <a:off x="893039" y="2075469"/>
            <a:ext cx="10175011" cy="2062103"/>
          </a:xfrm>
          <a:prstGeom prst="rect">
            <a:avLst/>
          </a:prstGeom>
          <a:noFill/>
        </p:spPr>
        <p:txBody>
          <a:bodyPr wrap="square" rtlCol="0">
            <a:spAutoFit/>
          </a:bodyPr>
          <a:lstStyle/>
          <a:p>
            <a:pPr marL="457200" indent="-457200" fontAlgn="base">
              <a:buFont typeface="+mj-lt"/>
              <a:buAutoNum type="arabicPeriod"/>
            </a:pPr>
            <a:r>
              <a:rPr lang="en-US" sz="3200" dirty="0" smtClean="0"/>
              <a:t>What </a:t>
            </a:r>
            <a:r>
              <a:rPr lang="en-US" sz="3200" dirty="0"/>
              <a:t>did you learn?</a:t>
            </a:r>
          </a:p>
          <a:p>
            <a:pPr marL="457200" indent="-457200" fontAlgn="base">
              <a:buFont typeface="+mj-lt"/>
              <a:buAutoNum type="arabicPeriod"/>
            </a:pPr>
            <a:r>
              <a:rPr lang="en-US" sz="3200" dirty="0"/>
              <a:t>An “a-ha moment” or a </a:t>
            </a:r>
            <a:r>
              <a:rPr lang="en-US" sz="3200" dirty="0" smtClean="0"/>
              <a:t>take </a:t>
            </a:r>
            <a:r>
              <a:rPr lang="en-US" sz="3200" dirty="0"/>
              <a:t>away from your experience today</a:t>
            </a:r>
          </a:p>
          <a:p>
            <a:pPr marL="457200" indent="-457200" fontAlgn="base">
              <a:buFont typeface="+mj-lt"/>
              <a:buAutoNum type="arabicPeriod"/>
            </a:pPr>
            <a:r>
              <a:rPr lang="en-US" sz="3200" dirty="0" smtClean="0">
                <a:solidFill>
                  <a:srgbClr val="000000"/>
                </a:solidFill>
                <a:latin typeface="Rockwell"/>
              </a:rPr>
              <a:t>What questions do you now have?</a:t>
            </a:r>
            <a:endParaRPr kumimoji="0" lang="en-US" sz="3200" b="0" i="0" u="none" strike="noStrike" kern="1200" cap="none" spc="0" normalizeH="0" baseline="0" noProof="0" dirty="0">
              <a:ln>
                <a:noFill/>
              </a:ln>
              <a:solidFill>
                <a:srgbClr val="000000"/>
              </a:solidFill>
              <a:effectLst/>
              <a:uLnTx/>
              <a:uFillTx/>
              <a:latin typeface="Rockwell"/>
            </a:endParaRPr>
          </a:p>
        </p:txBody>
      </p:sp>
    </p:spTree>
    <p:extLst>
      <p:ext uri="{BB962C8B-B14F-4D97-AF65-F5344CB8AC3E}">
        <p14:creationId xmlns:p14="http://schemas.microsoft.com/office/powerpoint/2010/main" val="327102338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sz="4800" dirty="0">
                <a:solidFill>
                  <a:schemeClr val="tx1"/>
                </a:solidFill>
              </a:rPr>
              <a:t>Today’s Agenda</a:t>
            </a:r>
          </a:p>
        </p:txBody>
      </p:sp>
      <p:sp>
        <p:nvSpPr>
          <p:cNvPr id="3" name="Content Placeholder 2"/>
          <p:cNvSpPr>
            <a:spLocks noGrp="1"/>
          </p:cNvSpPr>
          <p:nvPr>
            <p:ph idx="1"/>
          </p:nvPr>
        </p:nvSpPr>
        <p:spPr>
          <a:xfrm>
            <a:off x="541588" y="1765746"/>
            <a:ext cx="11108823" cy="3994974"/>
          </a:xfrm>
        </p:spPr>
        <p:txBody>
          <a:bodyPr>
            <a:noAutofit/>
          </a:bodyPr>
          <a:lstStyle/>
          <a:p>
            <a:pPr marL="742950" indent="-742950">
              <a:buFont typeface="+mj-lt"/>
              <a:buAutoNum type="arabicParenR"/>
              <a:defRPr/>
            </a:pPr>
            <a:r>
              <a:rPr lang="en-US" dirty="0" smtClean="0">
                <a:latin typeface="Rockwell" panose="02060603020205020403" pitchFamily="18" charset="0"/>
              </a:rPr>
              <a:t>Welcome &amp; Community Building </a:t>
            </a:r>
          </a:p>
          <a:p>
            <a:pPr marL="742950" indent="-742950">
              <a:buFont typeface="+mj-lt"/>
              <a:buAutoNum type="arabicParenR"/>
              <a:defRPr/>
            </a:pPr>
            <a:r>
              <a:rPr lang="en-US" dirty="0" smtClean="0">
                <a:latin typeface="Rockwell" panose="02060603020205020403" pitchFamily="18" charset="0"/>
              </a:rPr>
              <a:t>Why Spend Time on Teaching Question Formulation? </a:t>
            </a:r>
          </a:p>
          <a:p>
            <a:pPr marL="742950" indent="-742950">
              <a:buFont typeface="+mj-lt"/>
              <a:buAutoNum type="arabicParenR"/>
              <a:defRPr/>
            </a:pPr>
            <a:r>
              <a:rPr lang="en-US" dirty="0" smtClean="0">
                <a:latin typeface="Rockwell" panose="02060603020205020403" pitchFamily="18" charset="0"/>
              </a:rPr>
              <a:t>Collaborative Learning with the Question Formulation Technique (QFT)</a:t>
            </a:r>
          </a:p>
          <a:p>
            <a:pPr marL="742950" indent="-742950">
              <a:buFont typeface="+mj-lt"/>
              <a:buAutoNum type="arabicParenR"/>
              <a:defRPr/>
            </a:pPr>
            <a:r>
              <a:rPr lang="en-US" dirty="0" smtClean="0">
                <a:latin typeface="Rockwell" panose="02060603020205020403" pitchFamily="18" charset="0"/>
              </a:rPr>
              <a:t>Exploring Student Work &amp; Classroom Applications</a:t>
            </a:r>
          </a:p>
          <a:p>
            <a:pPr marL="0" indent="0">
              <a:buNone/>
              <a:defRPr/>
            </a:pPr>
            <a:r>
              <a:rPr lang="en-US" dirty="0" smtClean="0">
                <a:latin typeface="Rockwell" panose="02060603020205020403" pitchFamily="18" charset="0"/>
              </a:rPr>
              <a:t>				</a:t>
            </a:r>
            <a:r>
              <a:rPr lang="en-US" i="1" dirty="0" smtClean="0">
                <a:latin typeface="Rockwell" panose="02060603020205020403" pitchFamily="18" charset="0"/>
              </a:rPr>
              <a:t>-- Break --</a:t>
            </a:r>
          </a:p>
          <a:p>
            <a:pPr marL="742950" indent="-742950">
              <a:buFont typeface="+mj-lt"/>
              <a:buAutoNum type="arabicParenR" startAt="5"/>
              <a:defRPr/>
            </a:pPr>
            <a:r>
              <a:rPr lang="en-US" b="1" dirty="0" smtClean="0">
                <a:latin typeface="Rockwell" panose="02060603020205020403" pitchFamily="18" charset="0"/>
              </a:rPr>
              <a:t>Moving into Practice: Discussion and Planning</a:t>
            </a:r>
          </a:p>
          <a:p>
            <a:pPr marL="742950" indent="-742950">
              <a:buFont typeface="+mj-lt"/>
              <a:buAutoNum type="arabicParenR" startAt="5"/>
              <a:defRPr/>
            </a:pPr>
            <a:r>
              <a:rPr lang="en-US" dirty="0" smtClean="0">
                <a:latin typeface="Rockwell" panose="02060603020205020403" pitchFamily="18" charset="0"/>
              </a:rPr>
              <a:t>Closing Reflections &amp; Evaluations</a:t>
            </a:r>
          </a:p>
        </p:txBody>
      </p:sp>
    </p:spTree>
    <p:extLst>
      <p:ext uri="{BB962C8B-B14F-4D97-AF65-F5344CB8AC3E}">
        <p14:creationId xmlns:p14="http://schemas.microsoft.com/office/powerpoint/2010/main" val="18924566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36422"/>
            <a:ext cx="10515600" cy="1325563"/>
          </a:xfrm>
        </p:spPr>
        <p:txBody>
          <a:bodyPr>
            <a:normAutofit fontScale="90000"/>
          </a:bodyPr>
          <a:lstStyle/>
          <a:p>
            <a:r>
              <a:rPr lang="en-US" b="0" dirty="0" smtClean="0"/>
              <a:t>A Final Thought on Questions, Democracy, and the Unique Role of School Libraries</a:t>
            </a:r>
            <a:endParaRPr lang="en-US" b="0" dirty="0"/>
          </a:p>
        </p:txBody>
      </p:sp>
      <p:cxnSp>
        <p:nvCxnSpPr>
          <p:cNvPr id="3" name="Straight Connector 2"/>
          <p:cNvCxnSpPr/>
          <p:nvPr/>
        </p:nvCxnSpPr>
        <p:spPr>
          <a:xfrm>
            <a:off x="728522" y="5977988"/>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996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9309"/>
            <a:ext cx="10515600" cy="862165"/>
          </a:xfrm>
        </p:spPr>
        <p:txBody>
          <a:bodyPr>
            <a:normAutofit/>
          </a:bodyPr>
          <a:lstStyle/>
          <a:p>
            <a:r>
              <a:rPr lang="en-US" b="0" dirty="0" smtClean="0">
                <a:solidFill>
                  <a:schemeClr val="tx1"/>
                </a:solidFill>
                <a:latin typeface="Rockwell" panose="02060603020205020403" pitchFamily="18" charset="0"/>
              </a:rPr>
              <a:t>Questions and Democracy</a:t>
            </a:r>
            <a:endParaRPr lang="en-US" b="0" dirty="0">
              <a:solidFill>
                <a:schemeClr val="tx1"/>
              </a:solidFill>
              <a:latin typeface="Rockwell" panose="02060603020205020403"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186" y="1795073"/>
            <a:ext cx="6919440" cy="3793787"/>
          </a:xfrm>
          <a:prstGeom prst="rect">
            <a:avLst/>
          </a:prstGeom>
        </p:spPr>
      </p:pic>
      <p:sp>
        <p:nvSpPr>
          <p:cNvPr id="4" name="Text Placeholder 4"/>
          <p:cNvSpPr txBox="1">
            <a:spLocks/>
          </p:cNvSpPr>
          <p:nvPr/>
        </p:nvSpPr>
        <p:spPr>
          <a:xfrm>
            <a:off x="7730016" y="2451206"/>
            <a:ext cx="4024179" cy="151453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srgbClr val="000000"/>
                </a:solidFill>
                <a:effectLst/>
                <a:uLnTx/>
                <a:uFillTx/>
                <a:latin typeface="Rockwell" panose="02060603020205020403" pitchFamily="18" charset="0"/>
                <a:cs typeface="+mn-cs"/>
              </a:rPr>
              <a:t>“We need to be taught to study rather than to believe, to </a:t>
            </a:r>
            <a:r>
              <a:rPr kumimoji="0" lang="en-US" sz="2800" b="1" i="0" u="none" strike="noStrike" kern="1200" cap="none" spc="0" normalizeH="0" baseline="0" noProof="0" dirty="0">
                <a:ln>
                  <a:noFill/>
                </a:ln>
                <a:solidFill>
                  <a:srgbClr val="000000"/>
                </a:solidFill>
                <a:effectLst/>
                <a:uLnTx/>
                <a:uFillTx/>
                <a:latin typeface="Rockwell" panose="02060603020205020403" pitchFamily="18" charset="0"/>
                <a:cs typeface="+mn-cs"/>
              </a:rPr>
              <a:t>inquire</a:t>
            </a:r>
            <a:r>
              <a:rPr kumimoji="0" lang="en-US" sz="2800" b="0" i="0" u="none" strike="noStrike" kern="1200" cap="none" spc="0" normalizeH="0" baseline="0" noProof="0" dirty="0">
                <a:ln>
                  <a:noFill/>
                </a:ln>
                <a:solidFill>
                  <a:srgbClr val="000000"/>
                </a:solidFill>
                <a:effectLst/>
                <a:uLnTx/>
                <a:uFillTx/>
                <a:latin typeface="Rockwell" panose="02060603020205020403" pitchFamily="18" charset="0"/>
                <a:cs typeface="+mn-cs"/>
              </a:rPr>
              <a:t> rather than to affirm.”</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srgbClr val="000000"/>
              </a:solidFill>
              <a:effectLst/>
              <a:uLnTx/>
              <a:uFillTx/>
              <a:latin typeface="Rockwell" panose="02060603020205020403" pitchFamily="18" charset="0"/>
              <a:cs typeface="+mn-cs"/>
            </a:endParaRPr>
          </a:p>
        </p:txBody>
      </p:sp>
      <p:sp>
        <p:nvSpPr>
          <p:cNvPr id="6" name="Text Placeholder 5"/>
          <p:cNvSpPr txBox="1">
            <a:spLocks/>
          </p:cNvSpPr>
          <p:nvPr/>
        </p:nvSpPr>
        <p:spPr>
          <a:xfrm>
            <a:off x="7730016" y="3776393"/>
            <a:ext cx="3777343" cy="5236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endParaRPr kumimoji="0" lang="en-US" sz="2200" b="0" i="0" u="none" strike="noStrike" kern="1200" cap="none" spc="0" normalizeH="0" baseline="0" noProof="0" dirty="0" smtClean="0">
              <a:ln>
                <a:noFill/>
              </a:ln>
              <a:solidFill>
                <a:srgbClr val="000000"/>
              </a:solidFill>
              <a:effectLst/>
              <a:uLnTx/>
              <a:uFillTx/>
              <a:latin typeface="Rockwell" panose="02060603020205020403" pitchFamily="18" charset="0"/>
              <a:cs typeface="+mn-cs"/>
            </a:endParaRPr>
          </a:p>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en-US" sz="2200" b="0" i="0" u="none" strike="noStrike" kern="1200" cap="none" spc="0" normalizeH="0" baseline="0" noProof="0" dirty="0" smtClean="0">
                <a:ln>
                  <a:noFill/>
                </a:ln>
                <a:solidFill>
                  <a:srgbClr val="000000"/>
                </a:solidFill>
                <a:effectLst/>
                <a:uLnTx/>
                <a:uFillTx/>
                <a:latin typeface="Rockwell" panose="02060603020205020403"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Rockwell" panose="02060603020205020403" pitchFamily="18" charset="0"/>
                <a:cs typeface="+mn-cs"/>
              </a:rPr>
              <a:t>Septima</a:t>
            </a:r>
            <a:r>
              <a:rPr kumimoji="0" lang="en-US" sz="2200" b="0" i="0" u="none" strike="noStrike" kern="1200" cap="none" spc="0" normalizeH="0" baseline="0" noProof="0" dirty="0">
                <a:ln>
                  <a:noFill/>
                </a:ln>
                <a:solidFill>
                  <a:srgbClr val="000000"/>
                </a:solidFill>
                <a:effectLst/>
                <a:uLnTx/>
                <a:uFillTx/>
                <a:latin typeface="Rockwell" panose="02060603020205020403" pitchFamily="18" charset="0"/>
                <a:cs typeface="+mn-cs"/>
              </a:rPr>
              <a:t> Clark</a:t>
            </a:r>
          </a:p>
          <a:p>
            <a:pPr marL="0" marR="0" lvl="0" indent="0" algn="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000000"/>
              </a:solidFill>
              <a:effectLst/>
              <a:uLnTx/>
              <a:uFillTx/>
              <a:latin typeface="Rockwell" panose="02060603020205020403" pitchFamily="18" charset="0"/>
              <a:cs typeface="+mn-cs"/>
            </a:endParaRPr>
          </a:p>
          <a:p>
            <a:pPr marL="0" marR="0" lvl="0" indent="0" algn="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000000"/>
              </a:solidFill>
              <a:effectLst/>
              <a:uLnTx/>
              <a:uFillTx/>
              <a:latin typeface="Rockwell" panose="02060603020205020403" pitchFamily="18" charset="0"/>
              <a:cs typeface="+mn-cs"/>
            </a:endParaRPr>
          </a:p>
        </p:txBody>
      </p:sp>
      <p:sp>
        <p:nvSpPr>
          <p:cNvPr id="5" name="テキスト ボックス 4"/>
          <p:cNvSpPr txBox="1"/>
          <p:nvPr/>
        </p:nvSpPr>
        <p:spPr>
          <a:xfrm>
            <a:off x="5493326" y="6596390"/>
            <a:ext cx="689181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Rockwell" panose="02060603020205020403" pitchFamily="18" charset="0"/>
                <a:cs typeface="+mn-cs"/>
              </a:rPr>
              <a:t>Chapter 6 on </a:t>
            </a:r>
            <a:r>
              <a:rPr kumimoji="0" lang="en-US" sz="1100" b="0" i="0" u="none" strike="noStrike" kern="1200" cap="none" spc="0" normalizeH="0" baseline="0" noProof="0" dirty="0" err="1">
                <a:ln>
                  <a:noFill/>
                </a:ln>
                <a:solidFill>
                  <a:srgbClr val="000000"/>
                </a:solidFill>
                <a:effectLst/>
                <a:uLnTx/>
                <a:uFillTx/>
                <a:latin typeface="Rockwell" panose="02060603020205020403" pitchFamily="18" charset="0"/>
                <a:cs typeface="+mn-cs"/>
              </a:rPr>
              <a:t>Septima</a:t>
            </a:r>
            <a:r>
              <a:rPr kumimoji="0" lang="en-US" sz="1100" b="0" i="0" u="none" strike="noStrike" kern="1200" cap="none" spc="0" normalizeH="0" baseline="0" noProof="0" dirty="0">
                <a:ln>
                  <a:noFill/>
                </a:ln>
                <a:solidFill>
                  <a:srgbClr val="000000"/>
                </a:solidFill>
                <a:effectLst/>
                <a:uLnTx/>
                <a:uFillTx/>
                <a:latin typeface="Rockwell" panose="02060603020205020403" pitchFamily="18" charset="0"/>
                <a:cs typeface="+mn-cs"/>
              </a:rPr>
              <a:t> Clark in Freedom Road: Adult Education of African Americans (Peterson, 1996)</a:t>
            </a:r>
          </a:p>
        </p:txBody>
      </p:sp>
    </p:spTree>
    <p:extLst>
      <p:ext uri="{BB962C8B-B14F-4D97-AF65-F5344CB8AC3E}">
        <p14:creationId xmlns:p14="http://schemas.microsoft.com/office/powerpoint/2010/main" val="119444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159" y="120882"/>
            <a:ext cx="10515600" cy="1325563"/>
          </a:xfrm>
        </p:spPr>
        <p:txBody>
          <a:bodyPr/>
          <a:lstStyle/>
          <a:p>
            <a:r>
              <a:rPr lang="en-US" b="0" dirty="0" smtClean="0"/>
              <a:t>The Library as a Democratic Site</a:t>
            </a:r>
            <a:endParaRPr lang="en-US" b="0" dirty="0"/>
          </a:p>
        </p:txBody>
      </p:sp>
      <p:sp>
        <p:nvSpPr>
          <p:cNvPr id="4" name="Rectangle 3"/>
          <p:cNvSpPr/>
          <p:nvPr/>
        </p:nvSpPr>
        <p:spPr>
          <a:xfrm>
            <a:off x="710159" y="1875978"/>
            <a:ext cx="11302771" cy="954107"/>
          </a:xfrm>
          <a:prstGeom prst="rect">
            <a:avLst/>
          </a:prstGeom>
        </p:spPr>
        <p:txBody>
          <a:bodyPr wrap="square">
            <a:spAutoFit/>
          </a:bodyPr>
          <a:lstStyle/>
          <a:p>
            <a:r>
              <a:rPr lang="en-US" sz="2800" dirty="0" smtClean="0">
                <a:solidFill>
                  <a:srgbClr val="000000"/>
                </a:solidFill>
              </a:rPr>
              <a:t>“The </a:t>
            </a:r>
            <a:r>
              <a:rPr lang="en-US" sz="2800" dirty="0">
                <a:solidFill>
                  <a:srgbClr val="000000"/>
                </a:solidFill>
              </a:rPr>
              <a:t>truth is libraries are </a:t>
            </a:r>
            <a:r>
              <a:rPr lang="en-US" sz="2800" b="1" dirty="0">
                <a:solidFill>
                  <a:srgbClr val="000000"/>
                </a:solidFill>
              </a:rPr>
              <a:t>raucous clubhouses </a:t>
            </a:r>
            <a:r>
              <a:rPr lang="en-US" sz="2800" dirty="0">
                <a:solidFill>
                  <a:srgbClr val="000000"/>
                </a:solidFill>
              </a:rPr>
              <a:t>for </a:t>
            </a:r>
            <a:r>
              <a:rPr lang="en-US" sz="2800" b="1" dirty="0">
                <a:solidFill>
                  <a:srgbClr val="000000"/>
                </a:solidFill>
              </a:rPr>
              <a:t>free speech, controversy and community</a:t>
            </a:r>
            <a:r>
              <a:rPr lang="en-US" sz="2800" dirty="0" smtClean="0">
                <a:solidFill>
                  <a:srgbClr val="000000"/>
                </a:solidFill>
              </a:rPr>
              <a:t>.”</a:t>
            </a:r>
            <a:r>
              <a:rPr lang="en-US" sz="2000" dirty="0" smtClean="0">
                <a:solidFill>
                  <a:srgbClr val="000000"/>
                </a:solidFill>
              </a:rPr>
              <a:t>	</a:t>
            </a:r>
            <a:r>
              <a:rPr lang="en-US" sz="2800" dirty="0">
                <a:solidFill>
                  <a:srgbClr val="000000"/>
                </a:solidFill>
              </a:rPr>
              <a:t> </a:t>
            </a:r>
            <a:endParaRPr lang="en-US" sz="2800" dirty="0"/>
          </a:p>
        </p:txBody>
      </p:sp>
      <p:sp>
        <p:nvSpPr>
          <p:cNvPr id="5" name="Rectangle 4"/>
          <p:cNvSpPr/>
          <p:nvPr/>
        </p:nvSpPr>
        <p:spPr>
          <a:xfrm>
            <a:off x="990192" y="3938876"/>
            <a:ext cx="10742701" cy="1384995"/>
          </a:xfrm>
          <a:prstGeom prst="rect">
            <a:avLst/>
          </a:prstGeom>
        </p:spPr>
        <p:txBody>
          <a:bodyPr wrap="square">
            <a:spAutoFit/>
          </a:bodyPr>
          <a:lstStyle/>
          <a:p>
            <a:r>
              <a:rPr lang="en-US" sz="2800" dirty="0" smtClean="0"/>
              <a:t>“To be a librarian is not to be neutral, or passive, or </a:t>
            </a:r>
            <a:r>
              <a:rPr lang="en-US" sz="2800" b="1" dirty="0" smtClean="0"/>
              <a:t>waiting for a question</a:t>
            </a:r>
            <a:r>
              <a:rPr lang="en-US" sz="2800" dirty="0" smtClean="0"/>
              <a:t>. It is to be a </a:t>
            </a:r>
            <a:r>
              <a:rPr lang="en-US" sz="2800" b="1" dirty="0" smtClean="0"/>
              <a:t>radical positive change agent</a:t>
            </a:r>
            <a:r>
              <a:rPr lang="en-US" sz="2800" dirty="0" smtClean="0"/>
              <a:t> within your community.”</a:t>
            </a:r>
          </a:p>
        </p:txBody>
      </p:sp>
      <p:sp>
        <p:nvSpPr>
          <p:cNvPr id="6" name="Rectangle 5"/>
          <p:cNvSpPr/>
          <p:nvPr/>
        </p:nvSpPr>
        <p:spPr>
          <a:xfrm>
            <a:off x="4514850" y="5628671"/>
            <a:ext cx="7498080" cy="830997"/>
          </a:xfrm>
          <a:prstGeom prst="rect">
            <a:avLst/>
          </a:prstGeom>
        </p:spPr>
        <p:txBody>
          <a:bodyPr wrap="square">
            <a:spAutoFit/>
          </a:bodyPr>
          <a:lstStyle/>
          <a:p>
            <a:pPr algn="r"/>
            <a:r>
              <a:rPr lang="en-US" sz="2400" dirty="0" smtClean="0"/>
              <a:t>- R. David </a:t>
            </a:r>
            <a:r>
              <a:rPr lang="en-US" sz="2400" dirty="0" err="1" smtClean="0"/>
              <a:t>Lankes</a:t>
            </a:r>
            <a:r>
              <a:rPr lang="en-US" sz="2400" dirty="0" smtClean="0"/>
              <a:t>, Director </a:t>
            </a:r>
            <a:r>
              <a:rPr lang="en-US" sz="2400" dirty="0"/>
              <a:t>of the University of South </a:t>
            </a:r>
            <a:r>
              <a:rPr lang="en-US" sz="2400" dirty="0" smtClean="0"/>
              <a:t>Carolina </a:t>
            </a:r>
            <a:r>
              <a:rPr lang="en-US" sz="2400" dirty="0"/>
              <a:t>School of Library and Information Science</a:t>
            </a:r>
          </a:p>
        </p:txBody>
      </p:sp>
      <p:sp>
        <p:nvSpPr>
          <p:cNvPr id="7" name="Rectangle 6"/>
          <p:cNvSpPr/>
          <p:nvPr/>
        </p:nvSpPr>
        <p:spPr>
          <a:xfrm>
            <a:off x="6947128" y="2766349"/>
            <a:ext cx="4785765" cy="892552"/>
          </a:xfrm>
          <a:prstGeom prst="rect">
            <a:avLst/>
          </a:prstGeom>
        </p:spPr>
        <p:txBody>
          <a:bodyPr wrap="square">
            <a:spAutoFit/>
          </a:bodyPr>
          <a:lstStyle/>
          <a:p>
            <a:r>
              <a:rPr lang="en-US" sz="2400" dirty="0" smtClean="0">
                <a:solidFill>
                  <a:srgbClr val="000000"/>
                </a:solidFill>
              </a:rPr>
              <a:t>- Paula </a:t>
            </a:r>
            <a:r>
              <a:rPr lang="en-US" sz="2400" dirty="0" err="1" smtClean="0">
                <a:solidFill>
                  <a:srgbClr val="000000"/>
                </a:solidFill>
              </a:rPr>
              <a:t>Poundstone</a:t>
            </a:r>
            <a:r>
              <a:rPr lang="en-US" sz="2400" dirty="0" smtClean="0">
                <a:solidFill>
                  <a:srgbClr val="000000"/>
                </a:solidFill>
              </a:rPr>
              <a:t>, Comedian	</a:t>
            </a:r>
            <a:r>
              <a:rPr lang="en-US" sz="2800" dirty="0">
                <a:solidFill>
                  <a:srgbClr val="000000"/>
                </a:solidFill>
              </a:rPr>
              <a:t> </a:t>
            </a:r>
            <a:endParaRPr lang="en-US" sz="2800" dirty="0"/>
          </a:p>
        </p:txBody>
      </p:sp>
    </p:spTree>
    <p:extLst>
      <p:ext uri="{BB962C8B-B14F-4D97-AF65-F5344CB8AC3E}">
        <p14:creationId xmlns:p14="http://schemas.microsoft.com/office/powerpoint/2010/main" val="27744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75287"/>
            <a:ext cx="10515600" cy="1325563"/>
          </a:xfrm>
        </p:spPr>
        <p:txBody>
          <a:bodyPr/>
          <a:lstStyle/>
          <a:p>
            <a:r>
              <a:rPr lang="en-US" dirty="0" smtClean="0"/>
              <a:t>Thank you! Have a great year!</a:t>
            </a:r>
            <a:endParaRPr lang="en-US" dirty="0"/>
          </a:p>
        </p:txBody>
      </p:sp>
      <p:pic>
        <p:nvPicPr>
          <p:cNvPr id="5"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0700" y="1959020"/>
            <a:ext cx="7532260" cy="3607193"/>
          </a:xfrm>
        </p:spPr>
      </p:pic>
    </p:spTree>
    <p:extLst>
      <p:ext uri="{BB962C8B-B14F-4D97-AF65-F5344CB8AC3E}">
        <p14:creationId xmlns:p14="http://schemas.microsoft.com/office/powerpoint/2010/main" val="57553740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defRPr/>
            </a:pPr>
            <a:endParaRPr lang="en-US" altLang="en-US" sz="1050" dirty="0">
              <a:latin typeface="Rockwell" panose="02060603020205020403" pitchFamily="18" charset="0"/>
            </a:endParaRPr>
          </a:p>
          <a:p>
            <a:pPr marL="0" indent="0">
              <a:spcBef>
                <a:spcPts val="0"/>
              </a:spcBef>
              <a:buNone/>
              <a:defRPr/>
            </a:pPr>
            <a:r>
              <a:rPr lang="en-US" altLang="en-US" sz="4000" b="1" dirty="0">
                <a:latin typeface="Rockwell" panose="02060603020205020403" pitchFamily="18" charset="0"/>
              </a:rPr>
              <a:t>http://</a:t>
            </a:r>
            <a:r>
              <a:rPr lang="en-US" altLang="en-US" sz="4000" b="1" dirty="0" err="1" smtClean="0">
                <a:latin typeface="Rockwell" panose="02060603020205020403" pitchFamily="18" charset="0"/>
              </a:rPr>
              <a:t>rightquestion.org</a:t>
            </a:r>
            <a:r>
              <a:rPr lang="en-US" altLang="en-US" sz="4000" b="1" dirty="0" smtClean="0">
                <a:latin typeface="Rockwell" panose="02060603020205020403" pitchFamily="18" charset="0"/>
              </a:rPr>
              <a:t>/events/</a:t>
            </a:r>
            <a:endParaRPr lang="en-US" sz="4000" b="1" dirty="0">
              <a:latin typeface="Rockwell" panose="02060603020205020403" pitchFamily="18" charset="0"/>
            </a:endParaRPr>
          </a:p>
        </p:txBody>
      </p:sp>
      <p:sp>
        <p:nvSpPr>
          <p:cNvPr id="2" name="TextBox 1"/>
          <p:cNvSpPr txBox="1"/>
          <p:nvPr/>
        </p:nvSpPr>
        <p:spPr>
          <a:xfrm>
            <a:off x="838200" y="371552"/>
            <a:ext cx="8893101"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Rockwell"/>
                <a:cs typeface="+mn-cs"/>
              </a:rPr>
              <a:t>To Access Today’s Materials:</a:t>
            </a:r>
            <a:endParaRPr kumimoji="0" lang="en-US" sz="4400" b="0" i="0" u="none" strike="noStrike" kern="1200" cap="none" spc="0" normalizeH="0" baseline="0" noProof="0" dirty="0">
              <a:ln>
                <a:noFill/>
              </a:ln>
              <a:solidFill>
                <a:srgbClr val="000000"/>
              </a:solidFill>
              <a:effectLst/>
              <a:uLnTx/>
              <a:uFillTx/>
              <a:latin typeface="Rockwell"/>
              <a:cs typeface="+mn-cs"/>
            </a:endParaRPr>
          </a:p>
        </p:txBody>
      </p:sp>
      <p:sp>
        <p:nvSpPr>
          <p:cNvPr id="6" name="Content Placeholder 2"/>
          <p:cNvSpPr txBox="1">
            <a:spLocks/>
          </p:cNvSpPr>
          <p:nvPr/>
        </p:nvSpPr>
        <p:spPr bwMode="auto">
          <a:xfrm>
            <a:off x="2003504" y="2997649"/>
            <a:ext cx="8569246" cy="28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kumimoji="0" lang="en-US" altLang="en-US" sz="3200" b="0" i="0" u="none" strike="noStrike" kern="1200" cap="none" spc="0" normalizeH="0" baseline="0" noProof="0" dirty="0">
                <a:ln>
                  <a:noFill/>
                </a:ln>
                <a:solidFill>
                  <a:srgbClr val="000000"/>
                </a:solidFill>
                <a:effectLst/>
                <a:uLnTx/>
                <a:uFillTx/>
                <a:latin typeface="Rockwell" panose="02060603020205020403" pitchFamily="18" charset="0"/>
                <a:ea typeface="MS PGothic" panose="020B0600070205080204" pitchFamily="34" charset="-128"/>
              </a:rPr>
              <a:t>Join our Educator Network for:</a:t>
            </a:r>
          </a:p>
          <a:p>
            <a:pPr marR="0" lvl="1" algn="l" defTabSz="457200" rtl="0" eaLnBrk="0" fontAlgn="base" latinLnBrk="0" hangingPunct="0">
              <a:lnSpc>
                <a:spcPct val="100000"/>
              </a:lnSpc>
              <a:spcBef>
                <a:spcPts val="600"/>
              </a:spcBef>
              <a:spcAft>
                <a:spcPct val="0"/>
              </a:spcAft>
              <a:buClr>
                <a:schemeClr val="tx2"/>
              </a:buClr>
              <a:buSzPct val="75000"/>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rPr>
              <a:t>Templates you can use tomorrow in class</a:t>
            </a:r>
          </a:p>
          <a:p>
            <a:pPr marR="0" lvl="1" algn="l" defTabSz="457200" rtl="0" eaLnBrk="0" fontAlgn="base" latinLnBrk="0" hangingPunct="0">
              <a:lnSpc>
                <a:spcPct val="100000"/>
              </a:lnSpc>
              <a:spcBef>
                <a:spcPts val="600"/>
              </a:spcBef>
              <a:spcAft>
                <a:spcPct val="0"/>
              </a:spcAft>
              <a:buClr>
                <a:schemeClr val="tx2"/>
              </a:buClr>
              <a:buSzPct val="75000"/>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rPr>
              <a:t>Classroom </a:t>
            </a:r>
            <a:r>
              <a:rPr kumimoji="0" lang="en-US" altLang="en-US" sz="28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anose="020B0600070205080204" pitchFamily="34" charset="-128"/>
              </a:rPr>
              <a:t>examples</a:t>
            </a:r>
            <a:endParaRPr kumimoji="0" lang="en-US" altLang="en-US" sz="28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a:p>
            <a:pPr marR="0" lvl="1" algn="l" defTabSz="457200" rtl="0" eaLnBrk="0" fontAlgn="base" latinLnBrk="0" hangingPunct="0">
              <a:lnSpc>
                <a:spcPct val="100000"/>
              </a:lnSpc>
              <a:spcBef>
                <a:spcPts val="600"/>
              </a:spcBef>
              <a:spcAft>
                <a:spcPct val="0"/>
              </a:spcAft>
              <a:buClr>
                <a:schemeClr val="tx2"/>
              </a:buClr>
              <a:buSzPct val="75000"/>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rPr>
              <a:t>Instructional </a:t>
            </a:r>
            <a:r>
              <a:rPr kumimoji="0" lang="en-US" altLang="en-US" sz="28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anose="020B0600070205080204" pitchFamily="34" charset="-128"/>
              </a:rPr>
              <a:t>videos</a:t>
            </a:r>
            <a:endParaRPr kumimoji="0" lang="en-US" altLang="en-US" sz="28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a:p>
            <a:pPr marR="0" lvl="1" algn="l" defTabSz="457200" rtl="0" eaLnBrk="0" fontAlgn="base" latinLnBrk="0" hangingPunct="0">
              <a:lnSpc>
                <a:spcPct val="100000"/>
              </a:lnSpc>
              <a:spcBef>
                <a:spcPts val="600"/>
              </a:spcBef>
              <a:spcAft>
                <a:spcPct val="0"/>
              </a:spcAft>
              <a:buClr>
                <a:schemeClr val="tx2"/>
              </a:buClr>
              <a:buSzPct val="75000"/>
              <a:buFont typeface="Arial" panose="020B0604020202020204" pitchFamily="34" charset="0"/>
              <a:buChar char="•"/>
              <a:tabLst/>
              <a:defRPr/>
            </a:pPr>
            <a:r>
              <a:rPr kumimoji="0" lang="en-US" altLang="en-US" sz="28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anose="020B0600070205080204" pitchFamily="34" charset="-128"/>
              </a:rPr>
              <a:t>Opportunities to connect with </a:t>
            </a:r>
            <a:r>
              <a:rPr kumimoji="0" lang="en-US" altLang="en-US" sz="28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rPr>
              <a:t>other </a:t>
            </a:r>
            <a:r>
              <a:rPr kumimoji="0" lang="en-US" altLang="en-US" sz="28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anose="020B0600070205080204" pitchFamily="34" charset="-128"/>
              </a:rPr>
              <a:t>educators</a:t>
            </a:r>
            <a:endParaRPr kumimoji="0" lang="en-US" altLang="en-US" sz="28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endParaRPr kumimoji="0" lang="en-US" altLang="en-US" sz="3200" b="0" i="0" u="none" strike="noStrike" kern="1200" cap="none" spc="0" normalizeH="0" baseline="0" noProof="0" dirty="0">
              <a:ln>
                <a:noFill/>
              </a:ln>
              <a:solidFill>
                <a:srgbClr val="629DD1"/>
              </a:solidFill>
              <a:effectLst/>
              <a:uLnTx/>
              <a:uFillTx/>
              <a:latin typeface="Rockwell" panose="02060603020205020403" pitchFamily="18" charset="0"/>
              <a:ea typeface="MS PGothic" panose="020B0600070205080204" pitchFamily="34" charset="-128"/>
            </a:endParaRPr>
          </a:p>
        </p:txBody>
      </p:sp>
    </p:spTree>
    <p:extLst>
      <p:ext uri="{BB962C8B-B14F-4D97-AF65-F5344CB8AC3E}">
        <p14:creationId xmlns:p14="http://schemas.microsoft.com/office/powerpoint/2010/main" val="10338722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383" y="171129"/>
            <a:ext cx="10515600" cy="1325563"/>
          </a:xfrm>
        </p:spPr>
        <p:txBody>
          <a:bodyPr/>
          <a:lstStyle/>
          <a:p>
            <a:r>
              <a:rPr lang="en-US" dirty="0" smtClean="0"/>
              <a:t>Further Reading &amp; Resources</a:t>
            </a:r>
            <a:endParaRPr lang="en-US" dirty="0"/>
          </a:p>
        </p:txBody>
      </p:sp>
      <p:sp>
        <p:nvSpPr>
          <p:cNvPr id="3" name="Content Placeholder 2"/>
          <p:cNvSpPr>
            <a:spLocks noGrp="1"/>
          </p:cNvSpPr>
          <p:nvPr>
            <p:ph idx="1"/>
          </p:nvPr>
        </p:nvSpPr>
        <p:spPr>
          <a:xfrm>
            <a:off x="531222" y="1496692"/>
            <a:ext cx="11375028" cy="5155568"/>
          </a:xfrm>
        </p:spPr>
        <p:txBody>
          <a:bodyPr>
            <a:normAutofit fontScale="25000" lnSpcReduction="20000"/>
          </a:bodyPr>
          <a:lstStyle/>
          <a:p>
            <a:pPr marL="0" indent="0">
              <a:buNone/>
            </a:pPr>
            <a:r>
              <a:rPr lang="en-US" sz="9600" dirty="0" smtClean="0"/>
              <a:t>How Questioning Can Drive Arguments, Productive Debate, and Information Literacy </a:t>
            </a:r>
            <a:r>
              <a:rPr lang="en-US" sz="5600" dirty="0" smtClean="0">
                <a:hlinkClick r:id="rId3"/>
              </a:rPr>
              <a:t>https</a:t>
            </a:r>
            <a:r>
              <a:rPr lang="en-US" sz="5600" dirty="0">
                <a:hlinkClick r:id="rId3"/>
              </a:rPr>
              <a:t>://www.ebsco.com/blog/article/how-questioning-can-drive-arguments-productive-debate-information-literacy</a:t>
            </a:r>
            <a:endParaRPr lang="en-US" sz="5600" dirty="0"/>
          </a:p>
          <a:p>
            <a:pPr marL="0" indent="0">
              <a:buNone/>
            </a:pPr>
            <a:endParaRPr lang="en-US" sz="7400" dirty="0"/>
          </a:p>
          <a:p>
            <a:pPr marL="0" indent="0">
              <a:buNone/>
            </a:pPr>
            <a:r>
              <a:rPr lang="en-US" sz="9600" dirty="0" smtClean="0"/>
              <a:t>More from Jennifer </a:t>
            </a:r>
            <a:r>
              <a:rPr lang="en-US" sz="9600" dirty="0" err="1" smtClean="0"/>
              <a:t>Brickey</a:t>
            </a:r>
            <a:r>
              <a:rPr lang="en-US" sz="9600" dirty="0" smtClean="0"/>
              <a:t>:</a:t>
            </a:r>
          </a:p>
          <a:p>
            <a:pPr marL="0" indent="0">
              <a:buNone/>
            </a:pPr>
            <a:r>
              <a:rPr lang="en-US" sz="9600" dirty="0" smtClean="0"/>
              <a:t>	Remixing the Question Formulation Technique: Four Explorations 	</a:t>
            </a:r>
            <a:r>
              <a:rPr lang="en-US" sz="5600" dirty="0" smtClean="0">
                <a:hlinkClick r:id="rId4"/>
              </a:rPr>
              <a:t>://</a:t>
            </a:r>
            <a:r>
              <a:rPr lang="en-US" sz="5600" dirty="0">
                <a:hlinkClick r:id="rId4"/>
              </a:rPr>
              <a:t>rightquestion.org/resources/remixing-the-question-formulation-technique-four-explorations-and-revelations/</a:t>
            </a:r>
            <a:endParaRPr lang="en-US" sz="5600" dirty="0"/>
          </a:p>
          <a:p>
            <a:pPr marL="0" indent="0">
              <a:buNone/>
            </a:pPr>
            <a:endParaRPr lang="en-US" sz="7400" i="1" dirty="0"/>
          </a:p>
          <a:p>
            <a:pPr marL="0" indent="0">
              <a:buNone/>
            </a:pPr>
            <a:r>
              <a:rPr lang="en-US" sz="9600" dirty="0" smtClean="0"/>
              <a:t>More from Connie Williams:</a:t>
            </a:r>
          </a:p>
          <a:p>
            <a:pPr marL="0" indent="0">
              <a:buNone/>
            </a:pPr>
            <a:r>
              <a:rPr lang="en-US" sz="9600" dirty="0" smtClean="0"/>
              <a:t>	What if My Students’ Questions Go Off the Rails?</a:t>
            </a:r>
            <a:r>
              <a:rPr lang="en-US" sz="7400" dirty="0" smtClean="0"/>
              <a:t> 	</a:t>
            </a:r>
            <a:r>
              <a:rPr lang="en-US" sz="5600" dirty="0" smtClean="0">
                <a:hlinkClick r:id="rId5"/>
              </a:rPr>
              <a:t>https</a:t>
            </a:r>
            <a:r>
              <a:rPr lang="en-US" sz="5600" dirty="0">
                <a:hlinkClick r:id="rId5"/>
              </a:rPr>
              <a:t>://</a:t>
            </a:r>
            <a:r>
              <a:rPr lang="en-US" sz="5600" dirty="0" smtClean="0">
                <a:hlinkClick r:id="rId5"/>
              </a:rPr>
              <a:t>rightquestion.org/resources/students-questions-off-the-rails/</a:t>
            </a:r>
            <a:endParaRPr lang="en-US" sz="5600" dirty="0" smtClean="0"/>
          </a:p>
          <a:p>
            <a:pPr marL="0" indent="0">
              <a:buNone/>
            </a:pPr>
            <a:r>
              <a:rPr lang="en-US" sz="7400" dirty="0" smtClean="0"/>
              <a:t>	</a:t>
            </a:r>
            <a:r>
              <a:rPr lang="en-US" sz="9600" dirty="0" smtClean="0"/>
              <a:t>My Ah-Ha Moments with the Question Formulation Technique </a:t>
            </a:r>
            <a:r>
              <a:rPr lang="en-US" sz="7400" dirty="0" smtClean="0"/>
              <a:t>	</a:t>
            </a:r>
            <a:r>
              <a:rPr lang="en-US" sz="5600" dirty="0" smtClean="0">
                <a:hlinkClick r:id="rId6"/>
              </a:rPr>
              <a:t>https</a:t>
            </a:r>
            <a:r>
              <a:rPr lang="en-US" sz="5600" dirty="0">
                <a:hlinkClick r:id="rId6"/>
              </a:rPr>
              <a:t>://rightquestion.org/resources/ah-ha-moments-with-the-qft</a:t>
            </a:r>
            <a:r>
              <a:rPr lang="en-US" sz="5600" dirty="0" smtClean="0">
                <a:hlinkClick r:id="rId6"/>
              </a:rPr>
              <a:t>/</a:t>
            </a:r>
            <a:endParaRPr lang="en-US" sz="5600" dirty="0" smtClean="0"/>
          </a:p>
          <a:p>
            <a:pPr marL="0" indent="0">
              <a:buNone/>
            </a:pPr>
            <a:endParaRPr lang="en-US" sz="7400" dirty="0"/>
          </a:p>
          <a:p>
            <a:pPr marL="0" indent="0">
              <a:buNone/>
            </a:pPr>
            <a:r>
              <a:rPr lang="en-US" sz="9600" dirty="0" smtClean="0"/>
              <a:t>Using the QFT in the Professional Development of Librarians</a:t>
            </a:r>
          </a:p>
          <a:p>
            <a:pPr marL="0" indent="0">
              <a:buNone/>
            </a:pPr>
            <a:r>
              <a:rPr lang="en-US" sz="6400" dirty="0">
                <a:hlinkClick r:id="rId7"/>
              </a:rPr>
              <a:t>https://rightquestion.org/resources/qft-professional-development-librarians/</a:t>
            </a:r>
            <a:endParaRPr lang="en-US" sz="6400"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5020327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2|1.6|10.3|16.9|15.8"/>
</p:tagLst>
</file>

<file path=ppt/theme/theme1.xml><?xml version="1.0" encoding="utf-8"?>
<a:theme xmlns:a="http://schemas.openxmlformats.org/drawingml/2006/main" name="1_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ユーザー定義 2">
      <a:majorFont>
        <a:latin typeface="Rockwell"/>
        <a:ea typeface="MS Gothic"/>
        <a:cs typeface=""/>
      </a:majorFont>
      <a:minorFont>
        <a:latin typeface="Rockwell"/>
        <a:ea typeface="Meiry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6_Advantag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A ppt 14.6.16b" id="{C50796D3-2D62-AC4B-B056-09B0290B8E5C}" vid="{E15C60BD-3032-F745-92B7-61CA23DDF40E}"/>
    </a:ext>
  </a:extLst>
</a:theme>
</file>

<file path=ppt/theme/theme3.xml><?xml version="1.0" encoding="utf-8"?>
<a:theme xmlns:a="http://schemas.openxmlformats.org/drawingml/2006/main" name="Advantag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A ppt 14.6.16b" id="{C50796D3-2D62-AC4B-B056-09B0290B8E5C}" vid="{E15C60BD-3032-F745-92B7-61CA23DDF40E}"/>
    </a:ext>
  </a:extLst>
</a:theme>
</file>

<file path=ppt/theme/theme4.xml><?xml version="1.0" encoding="utf-8"?>
<a:theme xmlns:a="http://schemas.openxmlformats.org/drawingml/2006/main" name="1_Advantag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A ppt 14.6.16b" id="{C50796D3-2D62-AC4B-B056-09B0290B8E5C}" vid="{E15C60BD-3032-F745-92B7-61CA23DDF4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4204</TotalTime>
  <Words>4127</Words>
  <Application>Microsoft Office PowerPoint</Application>
  <PresentationFormat>Widescreen</PresentationFormat>
  <Paragraphs>683</Paragraphs>
  <Slides>105</Slides>
  <Notes>53</Notes>
  <HiddenSlides>0</HiddenSlides>
  <MMClips>1</MMClips>
  <ScaleCrop>false</ScaleCrop>
  <HeadingPairs>
    <vt:vector size="8" baseType="variant">
      <vt:variant>
        <vt:lpstr>Fonts Used</vt:lpstr>
      </vt:variant>
      <vt:variant>
        <vt:i4>18</vt:i4>
      </vt:variant>
      <vt:variant>
        <vt:lpstr>Theme</vt:lpstr>
      </vt:variant>
      <vt:variant>
        <vt:i4>4</vt:i4>
      </vt:variant>
      <vt:variant>
        <vt:lpstr>Embedded OLE Servers</vt:lpstr>
      </vt:variant>
      <vt:variant>
        <vt:i4>1</vt:i4>
      </vt:variant>
      <vt:variant>
        <vt:lpstr>Slide Titles</vt:lpstr>
      </vt:variant>
      <vt:variant>
        <vt:i4>105</vt:i4>
      </vt:variant>
    </vt:vector>
  </HeadingPairs>
  <TitlesOfParts>
    <vt:vector size="128" baseType="lpstr">
      <vt:lpstr>MS Gothic</vt:lpstr>
      <vt:lpstr>MS PGothic</vt:lpstr>
      <vt:lpstr>MS PGothic</vt:lpstr>
      <vt:lpstr>Arial</vt:lpstr>
      <vt:lpstr>Calibri</vt:lpstr>
      <vt:lpstr>DIN Next Rounded LT Pro</vt:lpstr>
      <vt:lpstr>Gill Sans</vt:lpstr>
      <vt:lpstr>Lucida Grande</vt:lpstr>
      <vt:lpstr>Mangal</vt:lpstr>
      <vt:lpstr>Meiryo</vt:lpstr>
      <vt:lpstr>Noto Sans Symbols</vt:lpstr>
      <vt:lpstr>Roboto</vt:lpstr>
      <vt:lpstr>Rockwell</vt:lpstr>
      <vt:lpstr>Rockwell (Body)</vt:lpstr>
      <vt:lpstr>Rokkitt</vt:lpstr>
      <vt:lpstr>Wingdings</vt:lpstr>
      <vt:lpstr>ヒラギノ角ゴ ProN W3</vt:lpstr>
      <vt:lpstr>ヒラギノ角ゴ ProN W6</vt:lpstr>
      <vt:lpstr>1_Office Theme</vt:lpstr>
      <vt:lpstr>16_Advantage</vt:lpstr>
      <vt:lpstr>Advantage</vt:lpstr>
      <vt:lpstr>1_Advantage</vt:lpstr>
      <vt:lpstr>Chart</vt:lpstr>
      <vt:lpstr>Firing Student Curiosity in the Library with the Question Formulation Technique</vt:lpstr>
      <vt:lpstr>Acknowledgments </vt:lpstr>
      <vt:lpstr>Welcome</vt:lpstr>
      <vt:lpstr>Who is in the room?</vt:lpstr>
      <vt:lpstr>Community Building</vt:lpstr>
      <vt:lpstr>Today’s Agenda</vt:lpstr>
      <vt:lpstr>PowerPoint Presentation</vt:lpstr>
      <vt:lpstr>We’re Tweeting…</vt:lpstr>
      <vt:lpstr>PowerPoint Presentation</vt:lpstr>
      <vt:lpstr>Honoring the Original Source:  Parents in Lawrence, Massachusetts, 1990</vt:lpstr>
      <vt:lpstr>PowerPoint Presentation</vt:lpstr>
      <vt:lpstr>PowerPoint Presentation</vt:lpstr>
      <vt:lpstr>College Presidents on What College Students Should Learn</vt:lpstr>
      <vt:lpstr>Yet, only 27% of graduates believe college taught them how to ask their own questions</vt:lpstr>
      <vt:lpstr>Basic Skill Attainment Over Time</vt:lpstr>
      <vt:lpstr>Basic Skill Attainment Over Time</vt:lpstr>
      <vt:lpstr>We can work together on changing the direction of that slope </vt:lpstr>
      <vt:lpstr>We Are Not Alone </vt:lpstr>
      <vt:lpstr>PowerPoint Presentation</vt:lpstr>
      <vt:lpstr>What happens when students do learn to ask their own questions? </vt:lpstr>
      <vt:lpstr>Research Confirms  the Importance of Student Questioning</vt:lpstr>
      <vt:lpstr>Student Reflection</vt:lpstr>
      <vt:lpstr>Collaborative Learning with the Question Formulation Technique (QFT)</vt:lpstr>
      <vt:lpstr>The Question Formulation Technique (QFT)</vt:lpstr>
      <vt:lpstr>Rules for Producing Questions</vt:lpstr>
      <vt:lpstr>Produce Questions</vt:lpstr>
      <vt:lpstr>Question Focus</vt:lpstr>
      <vt:lpstr>Categorize Questions: Closed/ Open</vt:lpstr>
      <vt:lpstr>Discussion</vt:lpstr>
      <vt:lpstr>Discussion</vt:lpstr>
      <vt:lpstr>Transform Questions</vt:lpstr>
      <vt:lpstr>Prioritize Questions </vt:lpstr>
      <vt:lpstr>Strategize and Action Plan</vt:lpstr>
      <vt:lpstr>Strategize and Action Plan</vt:lpstr>
      <vt:lpstr>Share</vt:lpstr>
      <vt:lpstr>Reflect</vt:lpstr>
      <vt:lpstr>A Look Inside the Process </vt:lpstr>
      <vt:lpstr>The QFT, on one slide…</vt:lpstr>
      <vt:lpstr>Curiosity and Rigor</vt:lpstr>
      <vt:lpstr>Thinking in many different directions</vt:lpstr>
      <vt:lpstr>Narrowing Down, Focusing</vt:lpstr>
      <vt:lpstr>Thinking about Thinking</vt:lpstr>
      <vt:lpstr>PowerPoint Presentation</vt:lpstr>
      <vt:lpstr>Classroom Example:  Kindergarten</vt:lpstr>
      <vt:lpstr>Question Focus</vt:lpstr>
      <vt:lpstr>Student Questions</vt:lpstr>
      <vt:lpstr>Classroom Example:  4th Grade</vt:lpstr>
      <vt:lpstr>Question Focus</vt:lpstr>
      <vt:lpstr>Student Questions</vt:lpstr>
      <vt:lpstr>Next Steps with Student Questions</vt:lpstr>
      <vt:lpstr>Classroom Example: Middle School </vt:lpstr>
      <vt:lpstr>Question Focus</vt:lpstr>
      <vt:lpstr>Question Focus</vt:lpstr>
      <vt:lpstr>Question Focus</vt:lpstr>
      <vt:lpstr>Selected Student Questions</vt:lpstr>
      <vt:lpstr>Next Steps with Student Questions </vt:lpstr>
      <vt:lpstr>Classroom Example: High School</vt:lpstr>
      <vt:lpstr>Question Focus</vt:lpstr>
      <vt:lpstr>Student Questions &amp; Next Steps</vt:lpstr>
      <vt:lpstr>Classroom Example: 11th Grade </vt:lpstr>
      <vt:lpstr>Question Focus</vt:lpstr>
      <vt:lpstr>Student Questions</vt:lpstr>
      <vt:lpstr>Next Steps with Student Questions</vt:lpstr>
      <vt:lpstr>Student Reflections</vt:lpstr>
      <vt:lpstr>The QFT in Action in Boston, MA</vt:lpstr>
      <vt:lpstr>Why is the skill of question formulation so important now?  </vt:lpstr>
      <vt:lpstr>PowerPoint Presentation</vt:lpstr>
      <vt:lpstr>National Standards &amp; Frameworks</vt:lpstr>
      <vt:lpstr>PowerPoint Presentation</vt:lpstr>
      <vt:lpstr>PowerPoint Presentation</vt:lpstr>
      <vt:lpstr>The Role of Libraries</vt:lpstr>
      <vt:lpstr>Questions and Democracy</vt:lpstr>
      <vt:lpstr>Today’s Agenda</vt:lpstr>
      <vt:lpstr>2 Keys to Beginning to Plan a Lesson with the QFT</vt:lpstr>
      <vt:lpstr>Various Teaching Purposes </vt:lpstr>
      <vt:lpstr>Next Steps? </vt:lpstr>
      <vt:lpstr>Classroom Example: High School</vt:lpstr>
      <vt:lpstr>Question Focus</vt:lpstr>
      <vt:lpstr>Student Questions &amp; Next Steps</vt:lpstr>
      <vt:lpstr>2 Keys to Beginning to Plan a Lesson with the QFT</vt:lpstr>
      <vt:lpstr>Question Focus (QFocus):  A stimulus or prompt for student questions</vt:lpstr>
      <vt:lpstr>Designing a Question Focus </vt:lpstr>
      <vt:lpstr>Initial Question Focus</vt:lpstr>
      <vt:lpstr>Revised Question Focus</vt:lpstr>
      <vt:lpstr>Initial Question Focus:  “People, Animals, and Friends”</vt:lpstr>
      <vt:lpstr>Revising the Question Focus</vt:lpstr>
      <vt:lpstr>The one quality all excellent QFT designers share? </vt:lpstr>
      <vt:lpstr>PowerPoint Presentation</vt:lpstr>
      <vt:lpstr>Option 1: Design a QFocus</vt:lpstr>
      <vt:lpstr>Option 2: Read &amp; Discuss</vt:lpstr>
      <vt:lpstr>About the Author: Jennifer Brickey</vt:lpstr>
      <vt:lpstr>Discuss</vt:lpstr>
      <vt:lpstr>Today’s Agenda</vt:lpstr>
      <vt:lpstr>A Final Thought on Questions, Democracy, and the Unique Role of School Libraries</vt:lpstr>
      <vt:lpstr>Questions and Democracy</vt:lpstr>
      <vt:lpstr>The Library as a Democratic Site</vt:lpstr>
      <vt:lpstr>Thank you! Have a great year!</vt:lpstr>
      <vt:lpstr>PowerPoint Presentation</vt:lpstr>
      <vt:lpstr>Further Reading &amp; Resources</vt:lpstr>
      <vt:lpstr>PowerPoint Presentation</vt:lpstr>
      <vt:lpstr>Teresa Diaz’s Mini Search Challenge </vt:lpstr>
      <vt:lpstr>Classroom Example:  12th Grade</vt:lpstr>
      <vt:lpstr>Question Focus</vt:lpstr>
      <vt:lpstr>Student Questions</vt:lpstr>
      <vt:lpstr>Next Steps with Student Questions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287</cp:revision>
  <dcterms:created xsi:type="dcterms:W3CDTF">2019-07-09T21:53:25Z</dcterms:created>
  <dcterms:modified xsi:type="dcterms:W3CDTF">2019-08-15T13:19:50Z</dcterms:modified>
</cp:coreProperties>
</file>