
<file path=[Content_Types].xml><?xml version="1.0" encoding="utf-8"?>
<Types xmlns="http://schemas.openxmlformats.org/package/2006/content-types">
  <Default Extension="png" ContentType="image/png"/>
  <Default Extension="bin" ContentType="application/vnd.openxmlformats-officedocument.oleObject"/>
  <Default Extension="jpg_large" ContentType="image/jpeg"/>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74"/>
  </p:notesMasterIdLst>
  <p:handoutMasterIdLst>
    <p:handoutMasterId r:id="rId75"/>
  </p:handoutMasterIdLst>
  <p:sldIdLst>
    <p:sldId id="277" r:id="rId3"/>
    <p:sldId id="416" r:id="rId4"/>
    <p:sldId id="278" r:id="rId5"/>
    <p:sldId id="280"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54" r:id="rId38"/>
    <p:sldId id="385" r:id="rId39"/>
    <p:sldId id="314" r:id="rId40"/>
    <p:sldId id="315" r:id="rId41"/>
    <p:sldId id="316" r:id="rId42"/>
    <p:sldId id="317" r:id="rId43"/>
    <p:sldId id="318" r:id="rId44"/>
    <p:sldId id="319" r:id="rId45"/>
    <p:sldId id="437" r:id="rId46"/>
    <p:sldId id="438" r:id="rId47"/>
    <p:sldId id="439" r:id="rId48"/>
    <p:sldId id="440" r:id="rId49"/>
    <p:sldId id="441" r:id="rId50"/>
    <p:sldId id="442" r:id="rId51"/>
    <p:sldId id="443" r:id="rId52"/>
    <p:sldId id="444" r:id="rId53"/>
    <p:sldId id="426" r:id="rId54"/>
    <p:sldId id="427" r:id="rId55"/>
    <p:sldId id="428" r:id="rId56"/>
    <p:sldId id="429" r:id="rId57"/>
    <p:sldId id="430" r:id="rId58"/>
    <p:sldId id="431" r:id="rId59"/>
    <p:sldId id="432" r:id="rId60"/>
    <p:sldId id="433" r:id="rId61"/>
    <p:sldId id="434" r:id="rId62"/>
    <p:sldId id="435" r:id="rId63"/>
    <p:sldId id="436" r:id="rId64"/>
    <p:sldId id="417" r:id="rId65"/>
    <p:sldId id="381" r:id="rId66"/>
    <p:sldId id="383" r:id="rId67"/>
    <p:sldId id="424" r:id="rId68"/>
    <p:sldId id="376" r:id="rId69"/>
    <p:sldId id="425" r:id="rId70"/>
    <p:sldId id="378" r:id="rId71"/>
    <p:sldId id="415" r:id="rId72"/>
    <p:sldId id="423" r:id="rId7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36" autoAdjust="0"/>
    <p:restoredTop sz="91892" autoAdjust="0"/>
  </p:normalViewPr>
  <p:slideViewPr>
    <p:cSldViewPr snapToGrid="0">
      <p:cViewPr varScale="1">
        <p:scale>
          <a:sx n="80" d="100"/>
          <a:sy n="80" d="100"/>
        </p:scale>
        <p:origin x="1027" y="67"/>
      </p:cViewPr>
      <p:guideLst>
        <p:guide orient="horz" pos="2160"/>
        <p:guide pos="3840"/>
      </p:guideLst>
    </p:cSldViewPr>
  </p:slideViewPr>
  <p:notesTextViewPr>
    <p:cViewPr>
      <p:scale>
        <a:sx n="1" d="1"/>
        <a:sy n="1" d="1"/>
      </p:scale>
      <p:origin x="0" y="0"/>
    </p:cViewPr>
  </p:notesTextViewPr>
  <p:sorterViewPr>
    <p:cViewPr>
      <p:scale>
        <a:sx n="40" d="100"/>
        <a:sy n="40" d="100"/>
      </p:scale>
      <p:origin x="0" y="-21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Rockwell" panose="02060603020205020403" pitchFamily="18" charset="0"/>
              <a:cs typeface="Gill Sans"/>
            </a:rPr>
            <a:t>Closed-ended Questions</a:t>
          </a:r>
          <a:endParaRPr lang="en-US" sz="4400" b="0" dirty="0">
            <a:latin typeface="Rockwell" panose="02060603020205020403" pitchFamily="18" charset="0"/>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Rockwell" panose="02060603020205020403" pitchFamily="18" charset="0"/>
              <a:cs typeface="Gill Sans"/>
            </a:rPr>
            <a:t>Open-ended </a:t>
          </a:r>
          <a:r>
            <a:rPr lang="en-US" sz="4400" b="0" dirty="0">
              <a:latin typeface="Rockwell" panose="02060603020205020403" pitchFamily="18" charset="0"/>
              <a:cs typeface="Gill Sans"/>
            </a:rPr>
            <a:t>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Y="1230"/>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Rockwell" panose="02060603020205020403" pitchFamily="18" charset="0"/>
              <a:cs typeface="Gill Sans"/>
            </a:rPr>
            <a:t>Closed-ended Questions</a:t>
          </a:r>
          <a:endParaRPr lang="en-US" sz="4400" b="0" kern="1200" dirty="0">
            <a:latin typeface="Rockwell" panose="02060603020205020403" pitchFamily="18" charset="0"/>
            <a:cs typeface="Gill Sans"/>
          </a:endParaRP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a:latin typeface="Rockwell" panose="02060603020205020403" pitchFamily="18" charset="0"/>
              <a:cs typeface="Gill Sans"/>
            </a:rPr>
            <a:t>Advantages</a:t>
          </a: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a:latin typeface="Rockwell" panose="02060603020205020403" pitchFamily="18" charset="0"/>
              <a:cs typeface="Gill Sans"/>
            </a:rPr>
            <a:t>Disadvantages</a:t>
          </a:r>
          <a:r>
            <a:rPr lang="en-US" sz="3400" b="0" kern="1200" dirty="0">
              <a:latin typeface="+mj-lt"/>
              <a:cs typeface="Gill Sans"/>
            </a:rPr>
            <a:t> </a:t>
          </a: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Rockwell" panose="02060603020205020403" pitchFamily="18" charset="0"/>
              <a:cs typeface="Gill Sans"/>
            </a:rPr>
            <a:t>Open-ended </a:t>
          </a:r>
          <a:r>
            <a:rPr lang="en-US" sz="4400" b="0" kern="1200" dirty="0">
              <a:latin typeface="Rockwell" panose="02060603020205020403" pitchFamily="18" charset="0"/>
              <a:cs typeface="Gill Sans"/>
            </a:rPr>
            <a:t>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latin typeface="Rockwell" panose="02060603020205020403" pitchFamily="18"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latin typeface="Rockwell" panose="02060603020205020403" pitchFamily="18" charset="0"/>
              <a:cs typeface="Gill Sans"/>
            </a:rPr>
            <a:t>Disadvantages</a:t>
          </a:r>
          <a:r>
            <a:rPr lang="en-US" sz="35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C35EA7C-B7E0-4209-A1F0-826D2C37B77C}" type="datetimeFigureOut">
              <a:rPr lang="en-US" smtClean="0"/>
              <a:t>10/10/2019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586B9F4-8223-4321-B2E0-71E148282469}" type="slidenum">
              <a:rPr lang="en-US" smtClean="0"/>
              <a:t>‹#›</a:t>
            </a:fld>
            <a:endParaRPr lang="en-US"/>
          </a:p>
        </p:txBody>
      </p:sp>
    </p:spTree>
    <p:extLst>
      <p:ext uri="{BB962C8B-B14F-4D97-AF65-F5344CB8AC3E}">
        <p14:creationId xmlns:p14="http://schemas.microsoft.com/office/powerpoint/2010/main" val="183497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EF92A0F-9DBC-4B25-9F90-1EBEF12C2402}" type="datetimeFigureOut">
              <a:rPr lang="en-US" smtClean="0"/>
              <a:t>10/10/2019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AF0A54D-AEF5-47F7-86B4-A4703E523AB7}" type="slidenum">
              <a:rPr lang="en-US" smtClean="0"/>
              <a:t>‹#›</a:t>
            </a:fld>
            <a:endParaRPr lang="en-US"/>
          </a:p>
        </p:txBody>
      </p:sp>
    </p:spTree>
    <p:extLst>
      <p:ext uri="{BB962C8B-B14F-4D97-AF65-F5344CB8AC3E}">
        <p14:creationId xmlns:p14="http://schemas.microsoft.com/office/powerpoint/2010/main" val="416444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0A54D-AEF5-47F7-86B4-A4703E523AB7}" type="slidenum">
              <a:rPr lang="en-US" smtClean="0"/>
              <a:t>1</a:t>
            </a:fld>
            <a:endParaRPr lang="en-US"/>
          </a:p>
        </p:txBody>
      </p:sp>
    </p:spTree>
    <p:extLst>
      <p:ext uri="{BB962C8B-B14F-4D97-AF65-F5344CB8AC3E}">
        <p14:creationId xmlns:p14="http://schemas.microsoft.com/office/powerpoint/2010/main" val="83368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65887" fontAlgn="base">
              <a:spcBef>
                <a:spcPct val="0"/>
              </a:spcBef>
              <a:spcAft>
                <a:spcPct val="0"/>
              </a:spcAft>
              <a:defRPr/>
            </a:pPr>
            <a:fld id="{0E9A970D-EEEB-41F7-ABA4-50EC13D51AB9}" type="slidenum">
              <a:rPr lang="en-US" altLang="en-US">
                <a:solidFill>
                  <a:prstClr val="black"/>
                </a:solidFill>
                <a:latin typeface="Calibri" panose="020F0502020204030204" pitchFamily="34" charset="0"/>
              </a:rPr>
              <a:pPr defTabSz="465887" fontAlgn="base">
                <a:spcBef>
                  <a:spcPct val="0"/>
                </a:spcBef>
                <a:spcAft>
                  <a:spcPct val="0"/>
                </a:spcAft>
                <a:defRPr/>
              </a:pPr>
              <a:t>25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7520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28</a:t>
            </a:fld>
            <a:endParaRPr lang="en-US">
              <a:solidFill>
                <a:prstClr val="black"/>
              </a:solidFill>
              <a:latin typeface="Calibri"/>
            </a:endParaRPr>
          </a:p>
        </p:txBody>
      </p:sp>
    </p:spTree>
    <p:extLst>
      <p:ext uri="{BB962C8B-B14F-4D97-AF65-F5344CB8AC3E}">
        <p14:creationId xmlns:p14="http://schemas.microsoft.com/office/powerpoint/2010/main" val="377745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29</a:t>
            </a:fld>
            <a:endParaRPr lang="en-US">
              <a:solidFill>
                <a:prstClr val="black"/>
              </a:solidFill>
              <a:latin typeface="Calibri"/>
            </a:endParaRPr>
          </a:p>
        </p:txBody>
      </p:sp>
    </p:spTree>
    <p:extLst>
      <p:ext uri="{BB962C8B-B14F-4D97-AF65-F5344CB8AC3E}">
        <p14:creationId xmlns:p14="http://schemas.microsoft.com/office/powerpoint/2010/main" val="319163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65887" fontAlgn="base">
                <a:spcBef>
                  <a:spcPct val="0"/>
                </a:spcBef>
                <a:spcAft>
                  <a:spcPct val="0"/>
                </a:spcAft>
                <a:defRPr/>
              </a:pPr>
              <a:t>30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5445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C0C22321-DBD6-4F73-8ACE-A63BACA16E71}" type="slidenum">
              <a:rPr lang="en-US" altLang="en-US">
                <a:solidFill>
                  <a:prstClr val="black"/>
                </a:solidFill>
                <a:latin typeface="Calibri" panose="020F0502020204030204" pitchFamily="34" charset="0"/>
              </a:rPr>
              <a:pPr defTabSz="465887" fontAlgn="base">
                <a:spcBef>
                  <a:spcPct val="0"/>
                </a:spcBef>
                <a:spcAft>
                  <a:spcPct val="0"/>
                </a:spcAft>
                <a:defRPr/>
              </a:pPr>
              <a:t>34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79174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6: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543" name="Google Shape;1543;p106: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44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37</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17699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FFF94A3-515B-42C9-A632-CD8154351229}" type="slidenum">
              <a:rPr lang="en-US">
                <a:solidFill>
                  <a:prstClr val="black"/>
                </a:solidFill>
                <a:latin typeface="Calibri"/>
              </a:rPr>
              <a:pPr defTabSz="931774">
                <a:defRPr/>
              </a:pPr>
              <a:t>38</a:t>
            </a:fld>
            <a:endParaRPr lang="en-US">
              <a:solidFill>
                <a:prstClr val="black"/>
              </a:solidFill>
              <a:latin typeface="Calibri"/>
            </a:endParaRPr>
          </a:p>
        </p:txBody>
      </p:sp>
    </p:spTree>
    <p:extLst>
      <p:ext uri="{BB962C8B-B14F-4D97-AF65-F5344CB8AC3E}">
        <p14:creationId xmlns:p14="http://schemas.microsoft.com/office/powerpoint/2010/main" val="361963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defTabSz="465887">
              <a:defRPr/>
            </a:pPr>
            <a:fld id="{D87B8818-B5A2-D44A-9742-9B9138525960}" type="slidenum">
              <a:rPr lang="en-US">
                <a:solidFill>
                  <a:prstClr val="black"/>
                </a:solidFill>
                <a:latin typeface="Calibri"/>
              </a:rPr>
              <a:pPr defTabSz="465887">
                <a:defRPr/>
              </a:pPr>
              <a:t>40</a:t>
            </a:fld>
            <a:endParaRPr lang="en-US" dirty="0">
              <a:solidFill>
                <a:prstClr val="black"/>
              </a:solidFill>
              <a:latin typeface="Calibri"/>
            </a:endParaRPr>
          </a:p>
        </p:txBody>
      </p:sp>
    </p:spTree>
    <p:extLst>
      <p:ext uri="{BB962C8B-B14F-4D97-AF65-F5344CB8AC3E}">
        <p14:creationId xmlns:p14="http://schemas.microsoft.com/office/powerpoint/2010/main" val="125053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46350" y="876300"/>
            <a:ext cx="4203700" cy="2365375"/>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defTabSz="931774">
              <a:defRPr/>
            </a:pPr>
            <a:fld id="{EFFF94A3-515B-42C9-A632-CD8154351229}" type="slidenum">
              <a:rPr lang="en-US">
                <a:solidFill>
                  <a:prstClr val="black"/>
                </a:solidFill>
                <a:latin typeface="Calibri"/>
              </a:rPr>
              <a:pPr defTabSz="931774">
                <a:defRPr/>
              </a:pPr>
              <a:t>41</a:t>
            </a:fld>
            <a:endParaRPr lang="en-US">
              <a:solidFill>
                <a:prstClr val="black"/>
              </a:solidFill>
              <a:latin typeface="Calibri"/>
            </a:endParaRPr>
          </a:p>
        </p:txBody>
      </p:sp>
    </p:spTree>
    <p:extLst>
      <p:ext uri="{BB962C8B-B14F-4D97-AF65-F5344CB8AC3E}">
        <p14:creationId xmlns:p14="http://schemas.microsoft.com/office/powerpoint/2010/main" val="243031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A5E18-1369-4B73-8DAA-79F605795AAE}" type="slidenum">
              <a:rPr lang="en-US" smtClean="0"/>
              <a:t>3</a:t>
            </a:fld>
            <a:endParaRPr lang="en-US"/>
          </a:p>
        </p:txBody>
      </p:sp>
    </p:spTree>
    <p:extLst>
      <p:ext uri="{BB962C8B-B14F-4D97-AF65-F5344CB8AC3E}">
        <p14:creationId xmlns:p14="http://schemas.microsoft.com/office/powerpoint/2010/main" val="4092557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students read the text in English class, they will simultaneously learn about cell biology, bioethics, and DNA in their Biology class.</a:t>
            </a:r>
          </a:p>
        </p:txBody>
      </p:sp>
      <p:sp>
        <p:nvSpPr>
          <p:cNvPr id="4" name="Slide Number Placeholder 3"/>
          <p:cNvSpPr>
            <a:spLocks noGrp="1"/>
          </p:cNvSpPr>
          <p:nvPr>
            <p:ph type="sldNum" sz="quarter" idx="10"/>
          </p:nvPr>
        </p:nvSpPr>
        <p:spPr/>
        <p:txBody>
          <a:bodyPr/>
          <a:lstStyle/>
          <a:p>
            <a:fld id="{3986A0CD-AB06-A449-B293-440995FB6042}" type="slidenum">
              <a:rPr lang="en-US" smtClean="0"/>
              <a:t>44</a:t>
            </a:fld>
            <a:endParaRPr lang="en-US"/>
          </a:p>
        </p:txBody>
      </p:sp>
    </p:spTree>
    <p:extLst>
      <p:ext uri="{BB962C8B-B14F-4D97-AF65-F5344CB8AC3E}">
        <p14:creationId xmlns:p14="http://schemas.microsoft.com/office/powerpoint/2010/main" val="353758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47</a:t>
            </a:fld>
            <a:endParaRPr lang="en-US"/>
          </a:p>
        </p:txBody>
      </p:sp>
    </p:spTree>
    <p:extLst>
      <p:ext uri="{BB962C8B-B14F-4D97-AF65-F5344CB8AC3E}">
        <p14:creationId xmlns:p14="http://schemas.microsoft.com/office/powerpoint/2010/main" val="427687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50</a:t>
            </a:fld>
            <a:endParaRPr lang="en-US"/>
          </a:p>
        </p:txBody>
      </p:sp>
    </p:spTree>
    <p:extLst>
      <p:ext uri="{BB962C8B-B14F-4D97-AF65-F5344CB8AC3E}">
        <p14:creationId xmlns:p14="http://schemas.microsoft.com/office/powerpoint/2010/main" val="113239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FF1C0-4DD2-4967-89C5-0B8FFD374F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99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know where this came fro</a:t>
            </a:r>
            <a:r>
              <a:rPr lang="en-US" baseline="0" dirty="0" smtClean="0"/>
              <a:t>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FF1C0-4DD2-4967-89C5-0B8FFD374F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792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63</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7344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66</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0A54D-AEF5-47F7-86B4-A4703E523AB7}" type="slidenum">
              <a:rPr lang="en-US" smtClean="0"/>
              <a:t>71</a:t>
            </a:fld>
            <a:endParaRPr lang="en-US"/>
          </a:p>
        </p:txBody>
      </p:sp>
    </p:spTree>
    <p:extLst>
      <p:ext uri="{BB962C8B-B14F-4D97-AF65-F5344CB8AC3E}">
        <p14:creationId xmlns:p14="http://schemas.microsoft.com/office/powerpoint/2010/main" val="915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305490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A5E18-1369-4B73-8DAA-79F605795AAE}" type="slidenum">
              <a:rPr lang="en-US" smtClean="0"/>
              <a:t>6</a:t>
            </a:fld>
            <a:endParaRPr lang="en-US"/>
          </a:p>
        </p:txBody>
      </p:sp>
    </p:spTree>
    <p:extLst>
      <p:ext uri="{BB962C8B-B14F-4D97-AF65-F5344CB8AC3E}">
        <p14:creationId xmlns:p14="http://schemas.microsoft.com/office/powerpoint/2010/main" val="279531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450" indent="-296711" eaLnBrk="0" hangingPunct="0">
              <a:defRPr sz="2400">
                <a:solidFill>
                  <a:schemeClr val="tx1"/>
                </a:solidFill>
                <a:latin typeface="Calibri" charset="0"/>
                <a:ea typeface="ＭＳ Ｐゴシック" charset="0"/>
              </a:defRPr>
            </a:lvl2pPr>
            <a:lvl3pPr marL="1186847" indent="-237369" eaLnBrk="0" hangingPunct="0">
              <a:defRPr sz="2400">
                <a:solidFill>
                  <a:schemeClr val="tx1"/>
                </a:solidFill>
                <a:latin typeface="Calibri" charset="0"/>
                <a:ea typeface="ＭＳ Ｐゴシック" charset="0"/>
              </a:defRPr>
            </a:lvl3pPr>
            <a:lvl4pPr marL="1661585" indent="-237369" eaLnBrk="0" hangingPunct="0">
              <a:defRPr sz="2400">
                <a:solidFill>
                  <a:schemeClr val="tx1"/>
                </a:solidFill>
                <a:latin typeface="Calibri" charset="0"/>
                <a:ea typeface="ＭＳ Ｐゴシック" charset="0"/>
              </a:defRPr>
            </a:lvl4pPr>
            <a:lvl5pPr marL="2136324" indent="-237369" eaLnBrk="0" hangingPunct="0">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465887" eaLnBrk="1" fontAlgn="base" hangingPunct="1">
              <a:spcBef>
                <a:spcPct val="0"/>
              </a:spcBef>
              <a:spcAft>
                <a:spcPct val="0"/>
              </a:spcAft>
              <a:defRPr/>
            </a:pPr>
            <a:fld id="{CB862597-221C-F74B-A931-14AE412BFD55}" type="slidenum">
              <a:rPr lang="en-US" sz="1200">
                <a:solidFill>
                  <a:prstClr val="black"/>
                </a:solidFill>
              </a:rPr>
              <a:pPr defTabSz="465887" eaLnBrk="1" fontAlgn="base" hangingPunct="1">
                <a:spcBef>
                  <a:spcPct val="0"/>
                </a:spcBef>
                <a:spcAft>
                  <a:spcPct val="0"/>
                </a:spcAft>
                <a:defRPr/>
              </a:pPr>
              <a:t>14</a:t>
            </a:fld>
            <a:endParaRPr lang="en-US" sz="1200">
              <a:solidFill>
                <a:prstClr val="black"/>
              </a:solidFill>
            </a:endParaRPr>
          </a:p>
        </p:txBody>
      </p:sp>
    </p:spTree>
    <p:extLst>
      <p:ext uri="{BB962C8B-B14F-4D97-AF65-F5344CB8AC3E}">
        <p14:creationId xmlns:p14="http://schemas.microsoft.com/office/powerpoint/2010/main" val="356031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450" indent="-296711" eaLnBrk="0" hangingPunct="0">
              <a:defRPr sz="2400">
                <a:solidFill>
                  <a:schemeClr val="tx1"/>
                </a:solidFill>
                <a:latin typeface="Calibri" charset="0"/>
                <a:ea typeface="ＭＳ Ｐゴシック" charset="0"/>
              </a:defRPr>
            </a:lvl2pPr>
            <a:lvl3pPr marL="1186847" indent="-237369" eaLnBrk="0" hangingPunct="0">
              <a:defRPr sz="2400">
                <a:solidFill>
                  <a:schemeClr val="tx1"/>
                </a:solidFill>
                <a:latin typeface="Calibri" charset="0"/>
                <a:ea typeface="ＭＳ Ｐゴシック" charset="0"/>
              </a:defRPr>
            </a:lvl3pPr>
            <a:lvl4pPr marL="1661585" indent="-237369" eaLnBrk="0" hangingPunct="0">
              <a:defRPr sz="2400">
                <a:solidFill>
                  <a:schemeClr val="tx1"/>
                </a:solidFill>
                <a:latin typeface="Calibri" charset="0"/>
                <a:ea typeface="ＭＳ Ｐゴシック" charset="0"/>
              </a:defRPr>
            </a:lvl4pPr>
            <a:lvl5pPr marL="2136324" indent="-237369" eaLnBrk="0" hangingPunct="0">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465887" eaLnBrk="1" fontAlgn="base" hangingPunct="1">
              <a:spcBef>
                <a:spcPct val="0"/>
              </a:spcBef>
              <a:spcAft>
                <a:spcPct val="0"/>
              </a:spcAft>
              <a:defRPr/>
            </a:pPr>
            <a:fld id="{CB862597-221C-F74B-A931-14AE412BFD55}" type="slidenum">
              <a:rPr lang="en-US" sz="1200">
                <a:solidFill>
                  <a:prstClr val="black"/>
                </a:solidFill>
              </a:rPr>
              <a:pPr defTabSz="465887" eaLnBrk="1" fontAlgn="base" hangingPunct="1">
                <a:spcBef>
                  <a:spcPct val="0"/>
                </a:spcBef>
                <a:spcAft>
                  <a:spcPct val="0"/>
                </a:spcAft>
                <a:defRPr/>
              </a:pPr>
              <a:t>15</a:t>
            </a:fld>
            <a:endParaRPr lang="en-US" sz="1200">
              <a:solidFill>
                <a:prstClr val="black"/>
              </a:solidFill>
            </a:endParaRPr>
          </a:p>
        </p:txBody>
      </p:sp>
    </p:spTree>
    <p:extLst>
      <p:ext uri="{BB962C8B-B14F-4D97-AF65-F5344CB8AC3E}">
        <p14:creationId xmlns:p14="http://schemas.microsoft.com/office/powerpoint/2010/main" val="361364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dirty="0"/>
              <a:t>The </a:t>
            </a:r>
            <a:r>
              <a:rPr lang="en-US" dirty="0">
                <a:hlinkClick r:id="rId3"/>
              </a:rPr>
              <a:t>Fullerton Longitudinal Study (FLS)</a:t>
            </a:r>
            <a:r>
              <a:rPr lang="en-US" dirty="0"/>
              <a:t>, a 30-plus year study of the development of giftedness across various points in time conducted by Adele and Allen Gottfried of California State University ”This finding has strong implications for the development of STEM considering that curiosity is a </a:t>
            </a:r>
            <a:r>
              <a:rPr lang="en-US" dirty="0">
                <a:hlinkClick r:id="rId4"/>
              </a:rPr>
              <a:t>fundamental predictor of the aspiration to become a scientist.</a:t>
            </a:r>
            <a:r>
              <a:rPr lang="en-US" dirty="0"/>
              <a:t>” </a:t>
            </a:r>
          </a:p>
          <a:p>
            <a:endParaRPr lang="en-US" dirty="0"/>
          </a:p>
          <a:p>
            <a:r>
              <a:rPr lang="en-US" dirty="0"/>
              <a:t>S. von </a:t>
            </a:r>
            <a:r>
              <a:rPr lang="en-US" dirty="0" err="1"/>
              <a:t>Stumm</a:t>
            </a:r>
            <a:r>
              <a:rPr lang="en-US" dirty="0"/>
              <a:t>, B. Hell, T. Chamorro-</a:t>
            </a:r>
            <a:r>
              <a:rPr lang="en-US" dirty="0" err="1"/>
              <a:t>Premuzic</a:t>
            </a:r>
            <a:r>
              <a:rPr lang="en-US" dirty="0"/>
              <a:t>. </a:t>
            </a:r>
            <a:r>
              <a:rPr lang="en-US" b="1" dirty="0"/>
              <a:t>The Hungry Mind: Intellectual Curiosity Is the Third Pillar of Academic Performance</a:t>
            </a:r>
            <a:r>
              <a:rPr lang="en-US" dirty="0"/>
              <a:t>. </a:t>
            </a:r>
            <a:r>
              <a:rPr lang="en-US" i="1" dirty="0"/>
              <a:t>Perspectives on Psychological Science</a:t>
            </a:r>
            <a:r>
              <a:rPr lang="en-US" dirty="0"/>
              <a:t>, 2011 meta-analysis shows They found that curiosity did, indeed, influence academic performance. In fact, it had quite a large effect, about the same as conscientiousness. When put together, conscientiousness and curiosity had as big an effect on performance as intelligence.</a:t>
            </a:r>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20</a:t>
            </a:fld>
            <a:endParaRPr lang="en-US">
              <a:solidFill>
                <a:prstClr val="black"/>
              </a:solidFill>
              <a:latin typeface="Calibri"/>
            </a:endParaRPr>
          </a:p>
        </p:txBody>
      </p:sp>
    </p:spTree>
    <p:extLst>
      <p:ext uri="{BB962C8B-B14F-4D97-AF65-F5344CB8AC3E}">
        <p14:creationId xmlns:p14="http://schemas.microsoft.com/office/powerpoint/2010/main" val="187366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71450" indent="-296711" eaLnBrk="0" hangingPunct="0">
              <a:defRPr sz="2400">
                <a:solidFill>
                  <a:schemeClr val="tx1"/>
                </a:solidFill>
                <a:latin typeface="Calibri" charset="0"/>
                <a:ea typeface="ＭＳ Ｐゴシック" charset="0"/>
              </a:defRPr>
            </a:lvl2pPr>
            <a:lvl3pPr marL="1186847" indent="-237369" eaLnBrk="0" hangingPunct="0">
              <a:defRPr sz="2400">
                <a:solidFill>
                  <a:schemeClr val="tx1"/>
                </a:solidFill>
                <a:latin typeface="Calibri" charset="0"/>
                <a:ea typeface="ＭＳ Ｐゴシック" charset="0"/>
              </a:defRPr>
            </a:lvl3pPr>
            <a:lvl4pPr marL="1661585" indent="-237369" eaLnBrk="0" hangingPunct="0">
              <a:defRPr sz="2400">
                <a:solidFill>
                  <a:schemeClr val="tx1"/>
                </a:solidFill>
                <a:latin typeface="Calibri" charset="0"/>
                <a:ea typeface="ＭＳ Ｐゴシック" charset="0"/>
              </a:defRPr>
            </a:lvl4pPr>
            <a:lvl5pPr marL="2136324" indent="-237369" eaLnBrk="0" hangingPunct="0">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465887" eaLnBrk="1" fontAlgn="base" hangingPunct="1">
              <a:spcBef>
                <a:spcPct val="0"/>
              </a:spcBef>
              <a:spcAft>
                <a:spcPct val="0"/>
              </a:spcAft>
              <a:defRPr/>
            </a:pPr>
            <a:fld id="{941860BA-B361-EF49-AD99-649FC8448E0D}" type="slidenum">
              <a:rPr lang="en-US" sz="1200">
                <a:solidFill>
                  <a:prstClr val="black"/>
                </a:solidFill>
              </a:rPr>
              <a:pPr defTabSz="465887" eaLnBrk="1" fontAlgn="base" hangingPunct="1">
                <a:spcBef>
                  <a:spcPct val="0"/>
                </a:spcBef>
                <a:spcAft>
                  <a:spcPct val="0"/>
                </a:spcAft>
                <a:defRPr/>
              </a:pPr>
              <a:t>21</a:t>
            </a:fld>
            <a:endParaRPr lang="en-US" sz="1200">
              <a:solidFill>
                <a:prstClr val="black"/>
              </a:solidFill>
            </a:endParaRPr>
          </a:p>
        </p:txBody>
      </p:sp>
    </p:spTree>
    <p:extLst>
      <p:ext uri="{BB962C8B-B14F-4D97-AF65-F5344CB8AC3E}">
        <p14:creationId xmlns:p14="http://schemas.microsoft.com/office/powerpoint/2010/main" val="413597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22</a:t>
            </a:fld>
            <a:endParaRPr lang="en-US">
              <a:solidFill>
                <a:prstClr val="black"/>
              </a:solidFill>
              <a:latin typeface="Calibri"/>
            </a:endParaRPr>
          </a:p>
        </p:txBody>
      </p:sp>
    </p:spTree>
    <p:extLst>
      <p:ext uri="{BB962C8B-B14F-4D97-AF65-F5344CB8AC3E}">
        <p14:creationId xmlns:p14="http://schemas.microsoft.com/office/powerpoint/2010/main" val="4264286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Rockwell"/>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261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516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502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030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5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710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778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6675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a:lvl1pPr>
          </a:lstStyle>
          <a:p>
            <a:r>
              <a:rPr lang="en-US"/>
              <a:t>Click to edit Master title style</a:t>
            </a:r>
            <a:endParaRPr/>
          </a:p>
        </p:txBody>
      </p:sp>
      <p:sp>
        <p:nvSpPr>
          <p:cNvPr id="3" name="Picture Placeholder 2"/>
          <p:cNvSpPr>
            <a:spLocks noGrp="1"/>
          </p:cNvSpPr>
          <p:nvPr>
            <p:ph type="pic" idx="1"/>
          </p:nvPr>
        </p:nvSpPr>
        <p:spPr>
          <a:xfrm>
            <a:off x="370545" y="228600"/>
            <a:ext cx="8504519" cy="41879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Rockwell"/>
              <a:cs typeface="+mn-cs"/>
            </a:endParaRPr>
          </a:p>
        </p:txBody>
      </p:sp>
      <p:sp>
        <p:nvSpPr>
          <p:cNvPr id="7" name="Slide Number Placeholder 6"/>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srgbClr val="000000"/>
              </a:solidFill>
              <a:effectLst/>
              <a:uLnTx/>
              <a:uFillTx/>
              <a:latin typeface="Rockwell"/>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7303765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531446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350" b="0" i="0" u="none" strike="noStrike" kern="1200" cap="none" spc="0" normalizeH="0" baseline="0" noProof="0">
              <a:ln>
                <a:noFill/>
              </a:ln>
              <a:solidFill>
                <a:srgbClr val="000000"/>
              </a:solidFill>
              <a:effectLst/>
              <a:uLnTx/>
              <a:uFillTx/>
              <a:latin typeface="Rockwell"/>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marL="0" marR="0" lvl="0" indent="0" algn="l" defTabSz="685800" rtl="0" eaLnBrk="1" fontAlgn="auto" latinLnBrk="0" hangingPunct="1">
              <a:lnSpc>
                <a:spcPct val="100000"/>
              </a:lnSpc>
              <a:spcBef>
                <a:spcPts val="0"/>
              </a:spcBef>
              <a:spcAft>
                <a:spcPts val="0"/>
              </a:spcAft>
              <a:buClrTx/>
              <a:buSzPts val="1400"/>
              <a:buFontTx/>
              <a:buNone/>
              <a:tabLst/>
              <a:defRPr/>
            </a:pPr>
            <a:endParaRPr kumimoji="0" lang="en-US" sz="825"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Rockwell"/>
                <a:ea typeface="Rockwell"/>
                <a:cs typeface="Rockwell"/>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1200" cap="none" spc="0" normalizeH="0" baseline="0" noProof="0" smtClean="0">
                <a:ln>
                  <a:noFill/>
                </a:ln>
                <a:solidFill>
                  <a:srgbClr val="FFFFFF"/>
                </a:solidFill>
                <a:effectLst/>
                <a:uLnTx/>
                <a:uFillTx/>
                <a:latin typeface="Rockwell"/>
                <a:sym typeface="Rockwell"/>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 sz="105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70848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Rockwell"/>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447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10/10/2019</a:t>
            </a:fld>
            <a:endParaRPr kumimoji="0" lang="en-US" sz="135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prstClr val="white"/>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417115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350" b="0" i="0" u="none" strike="noStrike" kern="1200" cap="none" spc="0" normalizeH="0" baseline="0" noProof="0" smtClean="0">
                <a:ln>
                  <a:noFill/>
                </a:ln>
                <a:solidFill>
                  <a:srgbClr val="000000"/>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10/10/2019</a:t>
            </a:fld>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350" b="0" i="0" u="none" strike="noStrike" kern="1200" cap="none" spc="0" normalizeH="0" baseline="0" noProof="0" smtClean="0">
                <a:ln>
                  <a:noFill/>
                </a:ln>
                <a:solidFill>
                  <a:srgbClr val="000000"/>
                </a:solidFill>
                <a:effectLst/>
                <a:uLnTx/>
                <a:uFillTx/>
                <a:latin typeface="Rockwell"/>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a:ln>
                <a:noFill/>
              </a:ln>
              <a:solidFill>
                <a:srgbClr val="000000"/>
              </a:solidFill>
              <a:effectLst/>
              <a:uLnTx/>
              <a:uFillTx/>
              <a:latin typeface="Rockwell"/>
              <a:cs typeface="+mn-cs"/>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612634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825"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r" defTabSz="342900" rtl="0" eaLnBrk="1" fontAlgn="auto" latinLnBrk="0" hangingPunct="1">
                <a:lnSpc>
                  <a:spcPct val="100000"/>
                </a:lnSpc>
                <a:spcBef>
                  <a:spcPts val="0"/>
                </a:spcBef>
                <a:spcAft>
                  <a:spcPts val="0"/>
                </a:spcAft>
                <a:buClrTx/>
                <a:buSzTx/>
                <a:buFontTx/>
                <a:buNone/>
                <a:tabLst/>
                <a:defRPr/>
              </a:pPr>
              <a:t>10/10/2019</a:t>
            </a:fld>
            <a:endParaRPr kumimoji="0" lang="en-US" sz="825"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050" b="0" i="0" u="none" strike="noStrike" kern="1200" cap="none" spc="0" normalizeH="0" baseline="0" noProof="0" smtClean="0">
                <a:ln>
                  <a:noFill/>
                </a:ln>
                <a:solidFill>
                  <a:prstClr val="white"/>
                </a:solidFill>
                <a:effectLst/>
                <a:uLnTx/>
                <a:uFillTx/>
                <a:latin typeface="Rockwell"/>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2986919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800" b="0" i="0" u="none" strike="noStrike" kern="1200" cap="none" spc="0" normalizeH="0" baseline="0" noProof="0" smtClean="0">
                <a:ln>
                  <a:noFill/>
                </a:ln>
                <a:solidFill>
                  <a:prstClr val="white"/>
                </a:solidFill>
                <a:effectLst/>
                <a:uLnTx/>
                <a:uFillTx/>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uk-UA" sz="1800" b="0" i="0" u="none" strike="noStrike" kern="1200" cap="none" spc="0" normalizeH="0" baseline="0" noProof="0">
              <a:ln>
                <a:noFill/>
              </a:ln>
              <a:solidFill>
                <a:prstClr val="white"/>
              </a:solidFill>
              <a:effectLst/>
              <a:uLnTx/>
              <a:uFillTx/>
              <a:cs typeface="+mn-cs"/>
            </a:endParaRPr>
          </a:p>
        </p:txBody>
      </p:sp>
    </p:spTree>
    <p:extLst>
      <p:ext uri="{BB962C8B-B14F-4D97-AF65-F5344CB8AC3E}">
        <p14:creationId xmlns:p14="http://schemas.microsoft.com/office/powerpoint/2010/main" val="19609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140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7800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18849034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5772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4814335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54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ockwell"/>
              <a:cs typeface="+mn-cs"/>
            </a:endParaRPr>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4"/>
            <a:ext cx="4808096" cy="2649303"/>
          </a:xfrm>
        </p:spPr>
        <p:txBody>
          <a:bodyPr/>
          <a:lstStyle/>
          <a:p>
            <a:endParaRPr lang="en-US"/>
          </a:p>
        </p:txBody>
      </p:sp>
      <p:sp>
        <p:nvSpPr>
          <p:cNvPr id="5" name="Picture Placeholder 3"/>
          <p:cNvSpPr>
            <a:spLocks noGrp="1"/>
          </p:cNvSpPr>
          <p:nvPr>
            <p:ph type="pic" sz="quarter" idx="11"/>
          </p:nvPr>
        </p:nvSpPr>
        <p:spPr>
          <a:xfrm>
            <a:off x="6385301" y="1828804"/>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17883300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9731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Tree>
    <p:extLst>
      <p:ext uri="{BB962C8B-B14F-4D97-AF65-F5344CB8AC3E}">
        <p14:creationId xmlns:p14="http://schemas.microsoft.com/office/powerpoint/2010/main" val="771554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2709904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16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917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9484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021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6684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401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048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Rockwell" panose="02060603020205020403" pitchFamily="18" charset="0"/>
                <a:ea typeface="Rockwell" panose="02060603020205020403" pitchFamily="18"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9617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741283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1717517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10/10/2019</a:t>
            </a:fld>
            <a:endParaRPr kumimoji="0" lang="en-US" sz="18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2142730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10/10/2019</a:t>
            </a:fld>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Rockwell"/>
              <a:cs typeface="+mn-cs"/>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3025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cs typeface="+mn-cs"/>
              </a:rPr>
              <a:pPr marL="0" marR="0" lvl="0" indent="0" algn="r" defTabSz="457200" rtl="0" eaLnBrk="1" fontAlgn="auto" latinLnBrk="0" hangingPunct="1">
                <a:lnSpc>
                  <a:spcPct val="100000"/>
                </a:lnSpc>
                <a:spcBef>
                  <a:spcPts val="0"/>
                </a:spcBef>
                <a:spcAft>
                  <a:spcPts val="0"/>
                </a:spcAft>
                <a:buClrTx/>
                <a:buSzTx/>
                <a:buFontTx/>
                <a:buNone/>
                <a:tabLst/>
                <a:defRPr/>
              </a:pPr>
              <a:t>10/10/2019</a:t>
            </a:fld>
            <a:endParaRPr kumimoji="0" lang="en-US" sz="11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cs typeface="+mn-cs"/>
            </a:endParaRPr>
          </a:p>
        </p:txBody>
      </p:sp>
    </p:spTree>
    <p:extLst>
      <p:ext uri="{BB962C8B-B14F-4D97-AF65-F5344CB8AC3E}">
        <p14:creationId xmlns:p14="http://schemas.microsoft.com/office/powerpoint/2010/main" val="193608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2"/>
            <a:ext cx="10515600" cy="181522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smtClean="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smtClean="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4290968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59C4C7"/>
                </a:solidFill>
                <a:effectLst/>
                <a:uLnTx/>
                <a:uFillTx/>
                <a:latin typeface="Rockwell"/>
                <a:cs typeface="+mn-cs"/>
              </a:rPr>
              <a:t>rightquestion.org</a:t>
            </a:r>
            <a:endParaRPr kumimoji="0" lang="en-US" sz="1200" b="0" i="0" u="none" strike="noStrike" kern="1200" cap="none" spc="0" normalizeH="0" baseline="0" noProof="0" dirty="0" smtClean="0">
              <a:ln>
                <a:noFill/>
              </a:ln>
              <a:solidFill>
                <a:srgbClr val="59C4C7"/>
              </a:solidFill>
              <a:effectLst/>
              <a:uLnTx/>
              <a:uFillTx/>
              <a:latin typeface="Rockwell"/>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1004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6869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Rockwell"/>
              <a:cs typeface="+mn-cs"/>
            </a:endParaRPr>
          </a:p>
        </p:txBody>
      </p:sp>
    </p:spTree>
    <p:extLst>
      <p:ext uri="{BB962C8B-B14F-4D97-AF65-F5344CB8AC3E}">
        <p14:creationId xmlns:p14="http://schemas.microsoft.com/office/powerpoint/2010/main" val="14621080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2" y="1171078"/>
            <a:ext cx="4569577" cy="28274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a:p>
            <a:pPr lvl="0"/>
            <a:r>
              <a:rPr lang="en-US" dirty="0" smtClean="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3341072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2349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3587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 id="2147483703" r:id="rId18"/>
    <p:sldLayoutId id="2147483704" r:id="rId19"/>
    <p:sldLayoutId id="2147483705" r:id="rId20"/>
    <p:sldLayoutId id="2147483706" r:id="rId2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ightquestion.or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_large"/><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ightquestion.org/" TargetMode="Externa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rightquestion.org/events/teaching-students-to-ask-their-own-questions-best-practices-in-the-question-formulation-technique-3/"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052" y="609269"/>
            <a:ext cx="11262166" cy="1577010"/>
          </a:xfrm>
        </p:spPr>
        <p:txBody>
          <a:bodyPr>
            <a:normAutofit/>
          </a:bodyPr>
          <a:lstStyle/>
          <a:p>
            <a:pPr defTabSz="457200">
              <a:defRPr/>
            </a:pPr>
            <a:r>
              <a:rPr lang="en-US" sz="4800" b="0" dirty="0" smtClean="0"/>
              <a:t>The Power of Student Questions to Spark Inquiry &amp; Drive Learning</a:t>
            </a:r>
            <a:endParaRPr lang="en-US" sz="4800" b="0" dirty="0"/>
          </a:p>
        </p:txBody>
      </p:sp>
      <p:sp>
        <p:nvSpPr>
          <p:cNvPr id="3" name="Subtitle 2"/>
          <p:cNvSpPr>
            <a:spLocks noGrp="1"/>
          </p:cNvSpPr>
          <p:nvPr>
            <p:ph type="subTitle" idx="1"/>
          </p:nvPr>
        </p:nvSpPr>
        <p:spPr>
          <a:xfrm>
            <a:off x="682052" y="2524985"/>
            <a:ext cx="11262166" cy="3252997"/>
          </a:xfrm>
        </p:spPr>
        <p:txBody>
          <a:bodyPr>
            <a:noAutofit/>
          </a:bodyPr>
          <a:lstStyle/>
          <a:p>
            <a:pPr>
              <a:lnSpc>
                <a:spcPct val="100000"/>
              </a:lnSpc>
              <a:spcBef>
                <a:spcPts val="400"/>
              </a:spcBef>
            </a:pPr>
            <a:r>
              <a:rPr lang="en-US" sz="3600" dirty="0" smtClean="0">
                <a:latin typeface="+mj-lt"/>
              </a:rPr>
              <a:t>Sarah Westbrook		</a:t>
            </a:r>
            <a:endParaRPr lang="en-US" sz="3600" dirty="0">
              <a:latin typeface="+mj-lt"/>
            </a:endParaRPr>
          </a:p>
          <a:p>
            <a:pPr>
              <a:lnSpc>
                <a:spcPct val="100000"/>
              </a:lnSpc>
              <a:spcBef>
                <a:spcPts val="400"/>
              </a:spcBef>
            </a:pPr>
            <a:r>
              <a:rPr lang="en-US" sz="2800" dirty="0" smtClean="0">
                <a:latin typeface="+mj-lt"/>
              </a:rPr>
              <a:t>Director of Professional Learning	</a:t>
            </a:r>
          </a:p>
          <a:p>
            <a:pPr>
              <a:lnSpc>
                <a:spcPct val="100000"/>
              </a:lnSpc>
              <a:spcBef>
                <a:spcPts val="400"/>
              </a:spcBef>
            </a:pPr>
            <a:endParaRPr lang="en-US" sz="2800" dirty="0">
              <a:latin typeface="+mj-lt"/>
            </a:endParaRPr>
          </a:p>
          <a:p>
            <a:pPr>
              <a:lnSpc>
                <a:spcPct val="100000"/>
              </a:lnSpc>
              <a:spcBef>
                <a:spcPts val="400"/>
              </a:spcBef>
            </a:pPr>
            <a:endParaRPr lang="en-US" sz="2800" dirty="0" smtClean="0">
              <a:latin typeface="+mj-lt"/>
            </a:endParaRPr>
          </a:p>
          <a:p>
            <a:pPr>
              <a:lnSpc>
                <a:spcPct val="100000"/>
              </a:lnSpc>
              <a:spcBef>
                <a:spcPts val="400"/>
              </a:spcBef>
            </a:pPr>
            <a:r>
              <a:rPr lang="en-US" sz="2800" dirty="0" smtClean="0">
                <a:latin typeface="+mj-lt"/>
              </a:rPr>
              <a:t>				</a:t>
            </a:r>
          </a:p>
          <a:p>
            <a:pPr>
              <a:lnSpc>
                <a:spcPct val="100000"/>
              </a:lnSpc>
              <a:spcBef>
                <a:spcPts val="400"/>
              </a:spcBef>
              <a:defRPr/>
            </a:pPr>
            <a:r>
              <a:rPr lang="en-US" sz="2800" dirty="0" smtClean="0">
                <a:latin typeface="+mj-lt"/>
              </a:rPr>
              <a:t>The Right Question Institute, Cambridge, MA</a:t>
            </a:r>
          </a:p>
          <a:p>
            <a:endParaRPr lang="en-US" sz="2800" dirty="0">
              <a:latin typeface="+mj-lt"/>
            </a:endParaRPr>
          </a:p>
        </p:txBody>
      </p:sp>
    </p:spTree>
    <p:extLst>
      <p:ext uri="{BB962C8B-B14F-4D97-AF65-F5344CB8AC3E}">
        <p14:creationId xmlns:p14="http://schemas.microsoft.com/office/powerpoint/2010/main" val="186160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983768" y="1720908"/>
            <a:ext cx="10266946" cy="2248071"/>
          </a:xfrm>
        </p:spPr>
        <p:txBody>
          <a:bodyPr>
            <a:noAutofit/>
          </a:bodyPr>
          <a:lstStyle/>
          <a:p>
            <a:r>
              <a:rPr lang="en-US" sz="5400" dirty="0">
                <a:solidFill>
                  <a:schemeClr val="tx1"/>
                </a:solidFill>
              </a:rPr>
              <a:t>"There is no learning without having to pose a question." </a:t>
            </a:r>
          </a:p>
          <a:p>
            <a:r>
              <a:rPr lang="en-US" sz="5400" dirty="0">
                <a:solidFill>
                  <a:schemeClr val="tx1"/>
                </a:solidFill>
              </a:rPr>
              <a:t>	</a:t>
            </a:r>
          </a:p>
        </p:txBody>
      </p:sp>
      <p:sp>
        <p:nvSpPr>
          <p:cNvPr id="6" name="Text Placeholder 5"/>
          <p:cNvSpPr>
            <a:spLocks noGrp="1"/>
          </p:cNvSpPr>
          <p:nvPr>
            <p:ph type="body" sz="half" idx="10"/>
          </p:nvPr>
        </p:nvSpPr>
        <p:spPr>
          <a:xfrm>
            <a:off x="5884714" y="4070685"/>
            <a:ext cx="5470677" cy="1299478"/>
          </a:xfrm>
        </p:spPr>
        <p:txBody>
          <a:bodyPr>
            <a:normAutofit/>
          </a:bodyPr>
          <a:lstStyle/>
          <a:p>
            <a:pPr algn="l"/>
            <a:r>
              <a:rPr lang="en-US" sz="2400" dirty="0" smtClean="0"/>
              <a:t>	- </a:t>
            </a:r>
            <a:r>
              <a:rPr lang="en-US" sz="2400" dirty="0"/>
              <a:t>Richard Feynman</a:t>
            </a:r>
          </a:p>
          <a:p>
            <a:r>
              <a:rPr lang="en-US" sz="2400" dirty="0"/>
              <a:t>Nobel Laureate, Physics, 1965</a:t>
            </a:r>
          </a:p>
        </p:txBody>
      </p:sp>
    </p:spTree>
    <p:extLst>
      <p:ext uri="{BB962C8B-B14F-4D97-AF65-F5344CB8AC3E}">
        <p14:creationId xmlns:p14="http://schemas.microsoft.com/office/powerpoint/2010/main" val="4289619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538393" y="535688"/>
            <a:ext cx="3418617" cy="5164074"/>
          </a:xfrm>
        </p:spPr>
      </p:pic>
      <p:sp>
        <p:nvSpPr>
          <p:cNvPr id="6" name="Text Placeholder 5"/>
          <p:cNvSpPr>
            <a:spLocks noGrp="1"/>
          </p:cNvSpPr>
          <p:nvPr>
            <p:ph type="body" sz="half" idx="2"/>
          </p:nvPr>
        </p:nvSpPr>
        <p:spPr>
          <a:xfrm>
            <a:off x="4198434" y="4000579"/>
            <a:ext cx="7092136" cy="1699183"/>
          </a:xfrm>
        </p:spPr>
        <p:txBody>
          <a:bodyPr>
            <a:normAutofit/>
          </a:bodyPr>
          <a:lstStyle/>
          <a:p>
            <a:pPr algn="r"/>
            <a:r>
              <a:rPr lang="en-US" sz="3600" dirty="0" smtClean="0">
                <a:solidFill>
                  <a:schemeClr val="tx1"/>
                </a:solidFill>
              </a:rPr>
              <a:t>– Stuart </a:t>
            </a:r>
            <a:r>
              <a:rPr lang="en-US" sz="3600" dirty="0" err="1" smtClean="0">
                <a:solidFill>
                  <a:schemeClr val="tx1"/>
                </a:solidFill>
              </a:rPr>
              <a:t>Firestein</a:t>
            </a:r>
            <a:endParaRPr lang="en-US" sz="3600" dirty="0" smtClean="0">
              <a:solidFill>
                <a:schemeClr val="tx1"/>
              </a:solidFill>
            </a:endParaRPr>
          </a:p>
          <a:p>
            <a:pPr algn="r"/>
            <a:r>
              <a:rPr lang="en-US" sz="2000" dirty="0" smtClean="0">
                <a:solidFill>
                  <a:schemeClr val="tx1"/>
                </a:solidFill>
              </a:rPr>
              <a:t>Former chair, Department of Biology, </a:t>
            </a:r>
          </a:p>
          <a:p>
            <a:pPr algn="r"/>
            <a:r>
              <a:rPr lang="en-US" sz="2000" dirty="0" smtClean="0">
                <a:solidFill>
                  <a:schemeClr val="tx1"/>
                </a:solidFill>
              </a:rPr>
              <a:t>Columbia University</a:t>
            </a:r>
            <a:endParaRPr lang="en-US" sz="2000" dirty="0">
              <a:solidFill>
                <a:schemeClr val="tx1"/>
              </a:solidFill>
            </a:endParaRPr>
          </a:p>
        </p:txBody>
      </p:sp>
      <p:sp>
        <p:nvSpPr>
          <p:cNvPr id="5" name="Text Placeholder 4"/>
          <p:cNvSpPr>
            <a:spLocks noGrp="1"/>
          </p:cNvSpPr>
          <p:nvPr>
            <p:ph type="body" sz="half" idx="10"/>
          </p:nvPr>
        </p:nvSpPr>
        <p:spPr>
          <a:xfrm>
            <a:off x="5754860" y="1048626"/>
            <a:ext cx="6104611" cy="2578768"/>
          </a:xfrm>
        </p:spPr>
        <p:txBody>
          <a:bodyPr>
            <a:noAutofit/>
          </a:bodyPr>
          <a:lstStyle/>
          <a:p>
            <a:pPr algn="l"/>
            <a:r>
              <a:rPr lang="en-US" sz="3600" dirty="0"/>
              <a:t>“We must teach students how to think in questions, how to manage ignorance.”</a:t>
            </a:r>
          </a:p>
        </p:txBody>
      </p:sp>
    </p:spTree>
    <p:extLst>
      <p:ext uri="{BB962C8B-B14F-4D97-AF65-F5344CB8AC3E}">
        <p14:creationId xmlns:p14="http://schemas.microsoft.com/office/powerpoint/2010/main" val="2905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20" y="393094"/>
            <a:ext cx="10515600" cy="1184813"/>
          </a:xfrm>
        </p:spPr>
        <p:txBody>
          <a:bodyPr>
            <a:noAutofit/>
          </a:bodyPr>
          <a:lstStyle/>
          <a:p>
            <a:r>
              <a:rPr lang="en-US" sz="4000" dirty="0">
                <a:solidFill>
                  <a:schemeClr val="tx1"/>
                </a:solidFill>
              </a:rPr>
              <a:t>College Presidents </a:t>
            </a:r>
            <a:r>
              <a:rPr lang="en-US" sz="4000" dirty="0" smtClean="0">
                <a:solidFill>
                  <a:schemeClr val="tx1"/>
                </a:solidFill>
              </a:rPr>
              <a:t>on</a:t>
            </a:r>
            <a:br>
              <a:rPr lang="en-US" sz="4000" dirty="0" smtClean="0">
                <a:solidFill>
                  <a:schemeClr val="tx1"/>
                </a:solidFill>
              </a:rPr>
            </a:br>
            <a:r>
              <a:rPr lang="en-US" sz="4000" dirty="0" smtClean="0">
                <a:solidFill>
                  <a:schemeClr val="tx1"/>
                </a:solidFill>
              </a:rPr>
              <a:t>What College </a:t>
            </a:r>
            <a:r>
              <a:rPr lang="en-US" sz="4000" dirty="0">
                <a:solidFill>
                  <a:schemeClr val="tx1"/>
                </a:solidFill>
              </a:rPr>
              <a:t>Students Should Learn</a:t>
            </a:r>
          </a:p>
        </p:txBody>
      </p:sp>
      <p:sp>
        <p:nvSpPr>
          <p:cNvPr id="3" name="Content Placeholder 2"/>
          <p:cNvSpPr>
            <a:spLocks noGrp="1"/>
          </p:cNvSpPr>
          <p:nvPr>
            <p:ph idx="1"/>
          </p:nvPr>
        </p:nvSpPr>
        <p:spPr>
          <a:xfrm>
            <a:off x="1194071" y="1971473"/>
            <a:ext cx="9700098" cy="4121184"/>
          </a:xfrm>
        </p:spPr>
        <p:txBody>
          <a:bodyPr>
            <a:normAutofit/>
          </a:bodyPr>
          <a:lstStyle/>
          <a:p>
            <a:pPr marL="0" indent="0">
              <a:buNone/>
            </a:pPr>
            <a:r>
              <a:rPr lang="en-US" sz="2400" dirty="0"/>
              <a:t>“The primary skills should be analytical skills of interpretation and inquiry. In other words, know how to frame a question.” </a:t>
            </a:r>
            <a:endParaRPr lang="en-US" sz="2400" dirty="0" smtClean="0"/>
          </a:p>
          <a:p>
            <a:pPr marL="0" indent="0" algn="r">
              <a:buNone/>
            </a:pPr>
            <a:r>
              <a:rPr lang="en-US" dirty="0"/>
              <a:t>	</a:t>
            </a:r>
            <a:r>
              <a:rPr lang="en-US" sz="2400" dirty="0" smtClean="0"/>
              <a:t>- </a:t>
            </a:r>
            <a:r>
              <a:rPr lang="en-US" sz="2400" dirty="0"/>
              <a:t>Leon Botstein, President of Bard College</a:t>
            </a:r>
            <a:endParaRPr lang="en-US" dirty="0"/>
          </a:p>
          <a:p>
            <a:pPr marL="0" indent="0">
              <a:buNone/>
            </a:pPr>
            <a:endParaRPr lang="en-US" dirty="0" smtClean="0"/>
          </a:p>
          <a:p>
            <a:pPr marL="0" indent="0">
              <a:buNone/>
            </a:pPr>
            <a:r>
              <a:rPr lang="en-US" sz="2400" dirty="0" smtClean="0"/>
              <a:t>“…</a:t>
            </a:r>
            <a:r>
              <a:rPr lang="en-US" sz="2400" dirty="0"/>
              <a:t>the best we can do for students is have them ask the right questions.” </a:t>
            </a:r>
            <a:endParaRPr lang="en-US" sz="2400" dirty="0" smtClean="0"/>
          </a:p>
          <a:p>
            <a:pPr marL="0" indent="0" algn="r">
              <a:buNone/>
            </a:pPr>
            <a:r>
              <a:rPr lang="en-US" sz="2400" dirty="0" smtClean="0"/>
              <a:t>	- </a:t>
            </a:r>
            <a:r>
              <a:rPr lang="en-US" sz="2400" dirty="0"/>
              <a:t>Nancy Cantor, </a:t>
            </a:r>
            <a:r>
              <a:rPr lang="en-US" sz="2400" dirty="0" smtClean="0"/>
              <a:t>Former Chancellor </a:t>
            </a:r>
            <a:r>
              <a:rPr lang="en-US" sz="2400" dirty="0"/>
              <a:t>of University of </a:t>
            </a:r>
            <a:r>
              <a:rPr lang="en-US" sz="2400" dirty="0" smtClean="0"/>
              <a:t>Illinois</a:t>
            </a:r>
          </a:p>
          <a:p>
            <a:pPr marL="0" indent="0" algn="r">
              <a:buNone/>
            </a:pPr>
            <a:r>
              <a:rPr lang="en-US" sz="3600" dirty="0"/>
              <a:t>						</a:t>
            </a:r>
            <a:r>
              <a:rPr lang="en-US" sz="1600" i="1" dirty="0"/>
              <a:t>The New York Times</a:t>
            </a:r>
            <a:r>
              <a:rPr lang="en-US" sz="1600" dirty="0"/>
              <a:t>, August 4, 2002</a:t>
            </a:r>
          </a:p>
        </p:txBody>
      </p:sp>
    </p:spTree>
    <p:extLst>
      <p:ext uri="{BB962C8B-B14F-4D97-AF65-F5344CB8AC3E}">
        <p14:creationId xmlns:p14="http://schemas.microsoft.com/office/powerpoint/2010/main" val="9823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8522" y="377452"/>
            <a:ext cx="10515600" cy="1325563"/>
          </a:xfrm>
        </p:spPr>
        <p:txBody>
          <a:bodyPr>
            <a:normAutofit fontScale="90000"/>
          </a:bodyPr>
          <a:lstStyle/>
          <a:p>
            <a:r>
              <a:rPr lang="en-US" altLang="en-US" sz="4000" dirty="0">
                <a:solidFill>
                  <a:schemeClr val="tx1"/>
                </a:solidFill>
              </a:rPr>
              <a:t>Yet, </a:t>
            </a:r>
            <a:r>
              <a:rPr lang="en-US" altLang="en-US" sz="4000" dirty="0" smtClean="0">
                <a:solidFill>
                  <a:schemeClr val="tx1"/>
                </a:solidFill>
              </a:rPr>
              <a:t>only </a:t>
            </a:r>
            <a:r>
              <a:rPr lang="en-US" altLang="en-US" sz="4000" dirty="0">
                <a:solidFill>
                  <a:schemeClr val="tx1"/>
                </a:solidFill>
              </a:rPr>
              <a:t>27% of </a:t>
            </a:r>
            <a:r>
              <a:rPr lang="en-US" altLang="en-US" sz="4000" dirty="0" smtClean="0">
                <a:solidFill>
                  <a:schemeClr val="tx1"/>
                </a:solidFill>
              </a:rPr>
              <a:t>graduates believe college taught them how </a:t>
            </a:r>
            <a:r>
              <a:rPr lang="en-US" altLang="en-US" sz="4000" dirty="0">
                <a:solidFill>
                  <a:schemeClr val="tx1"/>
                </a:solidFill>
              </a:rPr>
              <a:t>to </a:t>
            </a:r>
            <a:r>
              <a:rPr lang="en-US" altLang="en-US" sz="4000" dirty="0" smtClean="0">
                <a:solidFill>
                  <a:schemeClr val="tx1"/>
                </a:solidFill>
              </a:rPr>
              <a:t>ask their own questions</a:t>
            </a:r>
            <a:endParaRPr lang="en-US" sz="4000" dirty="0">
              <a:solidFill>
                <a:schemeClr val="tx1"/>
              </a:solidFill>
            </a:endParaRPr>
          </a:p>
        </p:txBody>
      </p:sp>
      <p:sp>
        <p:nvSpPr>
          <p:cNvPr id="5" name="Content Placeholder 4"/>
          <p:cNvSpPr>
            <a:spLocks noGrp="1"/>
          </p:cNvSpPr>
          <p:nvPr>
            <p:ph idx="1"/>
          </p:nvPr>
        </p:nvSpPr>
        <p:spPr>
          <a:xfrm>
            <a:off x="941962" y="6186324"/>
            <a:ext cx="10515600" cy="4351338"/>
          </a:xfrm>
        </p:spPr>
        <p:txBody>
          <a:bodyPr>
            <a:noAutofit/>
          </a:bodyPr>
          <a:lstStyle/>
          <a:p>
            <a:pPr marL="0" indent="0" algn="r">
              <a:buNone/>
            </a:pPr>
            <a:r>
              <a:rPr lang="en-US" sz="1400" dirty="0"/>
              <a:t>Alison Head, Project Information Literacy at University of Washington, 2016</a:t>
            </a:r>
          </a:p>
          <a:p>
            <a:pPr algn="r"/>
            <a:endParaRPr lang="en-US" sz="1400" dirty="0"/>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4" r="3274"/>
          <a:stretch>
            <a:fillRect/>
          </a:stretch>
        </p:blipFill>
        <p:spPr>
          <a:xfrm>
            <a:off x="1809345" y="1911350"/>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1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extLst/>
          </p:nvPr>
        </p:nvGraphicFramePr>
        <p:xfrm>
          <a:off x="2048888" y="1334312"/>
          <a:ext cx="7533262" cy="4764380"/>
        </p:xfrm>
        <a:graphic>
          <a:graphicData uri="http://schemas.openxmlformats.org/presentationml/2006/ole">
            <mc:AlternateContent xmlns:mc="http://schemas.openxmlformats.org/markup-compatibility/2006">
              <mc:Choice xmlns:v="urn:schemas-microsoft-com:vml" Requires="v">
                <p:oleObj spid="_x0000_s1330"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888" y="1334312"/>
                        <a:ext cx="7533262" cy="4764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a:xfrm>
            <a:off x="838200" y="170877"/>
            <a:ext cx="10515600" cy="1325563"/>
          </a:xfrm>
        </p:spPr>
        <p:txBody>
          <a:bodyPr>
            <a:normAutofit/>
          </a:bodyPr>
          <a:lstStyle/>
          <a:p>
            <a:r>
              <a:rPr lang="en-US" sz="4400" b="0" dirty="0" smtClean="0">
                <a:solidFill>
                  <a:schemeClr val="tx1"/>
                </a:solidFill>
                <a:latin typeface="+mn-lt"/>
              </a:rPr>
              <a:t>Basic </a:t>
            </a:r>
            <a:r>
              <a:rPr lang="en-US" sz="4400" b="0" dirty="0">
                <a:solidFill>
                  <a:schemeClr val="tx1"/>
                </a:solidFill>
                <a:latin typeface="+mn-lt"/>
              </a:rPr>
              <a:t>Skill </a:t>
            </a:r>
            <a:r>
              <a:rPr lang="en-US" sz="4400" b="0" dirty="0" smtClean="0">
                <a:solidFill>
                  <a:schemeClr val="tx1"/>
                </a:solidFill>
                <a:latin typeface="+mn-lt"/>
              </a:rPr>
              <a:t>Attainment Over Time</a:t>
            </a:r>
            <a:endParaRPr lang="en-US" sz="4400" b="0" dirty="0">
              <a:solidFill>
                <a:schemeClr val="tx1"/>
              </a:solidFill>
              <a:latin typeface="+mn-lt"/>
            </a:endParaRPr>
          </a:p>
        </p:txBody>
      </p:sp>
      <p:sp>
        <p:nvSpPr>
          <p:cNvPr id="7" name="Rectangle 6"/>
          <p:cNvSpPr>
            <a:spLocks/>
          </p:cNvSpPr>
          <p:nvPr/>
        </p:nvSpPr>
        <p:spPr bwMode="auto">
          <a:xfrm>
            <a:off x="6766560" y="6098692"/>
            <a:ext cx="6672351" cy="75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defTabSz="457200">
              <a:defRPr/>
            </a:pPr>
            <a:r>
              <a:rPr lang="en-US" sz="1200" dirty="0">
                <a:solidFill>
                  <a:srgbClr val="1A1A1A"/>
                </a:solidFill>
                <a:latin typeface="Rockwell" panose="02060603020205020403" pitchFamily="18" charset="0"/>
                <a:sym typeface="Lucida Grande" charset="0"/>
              </a:rPr>
              <a:t>Sources:</a:t>
            </a:r>
          </a:p>
          <a:p>
            <a:pPr defTabSz="457200">
              <a:defRPr/>
            </a:pPr>
            <a:r>
              <a:rPr lang="en-US" sz="1200" dirty="0">
                <a:solidFill>
                  <a:srgbClr val="1A1A1A"/>
                </a:solidFill>
                <a:latin typeface="Rockwell" panose="02060603020205020403" pitchFamily="18" charset="0"/>
                <a:sym typeface="Lucida Grande" charset="0"/>
              </a:rPr>
              <a:t>http://nces.ed.gov/nationsreportcard/pdf/main2009/2011455.pdf</a:t>
            </a:r>
          </a:p>
          <a:p>
            <a:pPr defTabSz="457200">
              <a:defRPr/>
            </a:pPr>
            <a:r>
              <a:rPr lang="en-US" sz="1200" dirty="0">
                <a:solidFill>
                  <a:srgbClr val="1A1A1A"/>
                </a:solidFill>
                <a:latin typeface="Rockwell" panose="02060603020205020403" pitchFamily="18" charset="0"/>
                <a:sym typeface="Lucida Grande" charset="0"/>
              </a:rPr>
              <a:t>http://nces.ed.gov/nationsreportcard/pubs/main2007/2008468.asp#section1</a:t>
            </a:r>
          </a:p>
          <a:p>
            <a:pPr defTabSz="457200">
              <a:defRPr/>
            </a:pPr>
            <a:r>
              <a:rPr lang="en-US" sz="1200" dirty="0">
                <a:solidFill>
                  <a:srgbClr val="1A1A1A"/>
                </a:solidFill>
                <a:latin typeface="Rockwell" panose="02060603020205020403" pitchFamily="18" charset="0"/>
                <a:sym typeface="Lucida Grande" charset="0"/>
              </a:rPr>
              <a:t>Data on question-asking based on parent and teacher feedback   </a:t>
            </a:r>
          </a:p>
          <a:p>
            <a:pPr defTabSz="457200">
              <a:defRPr/>
            </a:pPr>
            <a:endParaRPr lang="en-US" sz="1200" dirty="0">
              <a:solidFill>
                <a:srgbClr val="1A1A1A"/>
              </a:solidFill>
              <a:latin typeface="Rockwell" panose="02060603020205020403" pitchFamily="18" charset="0"/>
              <a:sym typeface="Lucida Grande" charset="0"/>
            </a:endParaRPr>
          </a:p>
          <a:p>
            <a:pPr defTabSz="457200">
              <a:defRPr/>
            </a:pPr>
            <a:r>
              <a:rPr lang="en-US" sz="1200" dirty="0">
                <a:solidFill>
                  <a:srgbClr val="1A1A1A"/>
                </a:solidFill>
                <a:latin typeface="Rockwell" panose="02060603020205020403" pitchFamily="18" charset="0"/>
                <a:sym typeface="Lucida Grande" charset="0"/>
              </a:rPr>
              <a:t> </a:t>
            </a:r>
          </a:p>
          <a:p>
            <a:pPr defTabSz="457200">
              <a:defRPr/>
            </a:pPr>
            <a:r>
              <a:rPr lang="en-US" sz="1200" dirty="0">
                <a:solidFill>
                  <a:srgbClr val="1A1A1A"/>
                </a:solidFill>
                <a:latin typeface="Rockwell" panose="02060603020205020403" pitchFamily="18" charset="0"/>
                <a:sym typeface="Lucida Grande" charset="0"/>
              </a:rPr>
              <a:t> </a:t>
            </a:r>
          </a:p>
        </p:txBody>
      </p:sp>
    </p:spTree>
    <p:extLst>
      <p:ext uri="{BB962C8B-B14F-4D97-AF65-F5344CB8AC3E}">
        <p14:creationId xmlns:p14="http://schemas.microsoft.com/office/powerpoint/2010/main" val="352779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38200" y="170877"/>
            <a:ext cx="10515600" cy="1325563"/>
          </a:xfrm>
        </p:spPr>
        <p:txBody>
          <a:bodyPr>
            <a:normAutofit/>
          </a:bodyPr>
          <a:lstStyle/>
          <a:p>
            <a:r>
              <a:rPr lang="en-US" sz="4400" b="0" dirty="0" smtClean="0">
                <a:solidFill>
                  <a:schemeClr val="tx1"/>
                </a:solidFill>
                <a:latin typeface="+mn-lt"/>
              </a:rPr>
              <a:t>Basic </a:t>
            </a:r>
            <a:r>
              <a:rPr lang="en-US" sz="4400" b="0" dirty="0">
                <a:solidFill>
                  <a:schemeClr val="tx1"/>
                </a:solidFill>
                <a:latin typeface="+mn-lt"/>
              </a:rPr>
              <a:t>Skill </a:t>
            </a:r>
            <a:r>
              <a:rPr lang="en-US" sz="4400" b="0" dirty="0" smtClean="0">
                <a:solidFill>
                  <a:schemeClr val="tx1"/>
                </a:solidFill>
                <a:latin typeface="+mn-lt"/>
              </a:rPr>
              <a:t>Attainment Over Time</a:t>
            </a:r>
            <a:endParaRPr lang="en-US" sz="4400" b="0" dirty="0">
              <a:solidFill>
                <a:schemeClr val="tx1"/>
              </a:solidFill>
              <a:latin typeface="+mn-lt"/>
            </a:endParaRPr>
          </a:p>
        </p:txBody>
      </p:sp>
      <p:sp>
        <p:nvSpPr>
          <p:cNvPr id="7" name="Rectangle 6"/>
          <p:cNvSpPr>
            <a:spLocks/>
          </p:cNvSpPr>
          <p:nvPr/>
        </p:nvSpPr>
        <p:spPr bwMode="auto">
          <a:xfrm>
            <a:off x="6666805" y="6020206"/>
            <a:ext cx="5525195" cy="75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defTabSz="457200">
              <a:defRPr/>
            </a:pPr>
            <a:r>
              <a:rPr lang="en-US" sz="1200" dirty="0">
                <a:solidFill>
                  <a:srgbClr val="1A1A1A"/>
                </a:solidFill>
                <a:latin typeface="Rockwell" panose="02060603020205020403" pitchFamily="18" charset="0"/>
                <a:sym typeface="Lucida Grande" charset="0"/>
              </a:rPr>
              <a:t>Sources:</a:t>
            </a:r>
          </a:p>
          <a:p>
            <a:pPr defTabSz="457200">
              <a:defRPr/>
            </a:pPr>
            <a:r>
              <a:rPr lang="en-US" sz="1200" dirty="0">
                <a:solidFill>
                  <a:srgbClr val="1A1A1A"/>
                </a:solidFill>
                <a:latin typeface="Rockwell" panose="02060603020205020403" pitchFamily="18" charset="0"/>
                <a:sym typeface="Lucida Grande" charset="0"/>
              </a:rPr>
              <a:t>http://nces.ed.gov/nationsreportcard/pdf/main2009/2011455.pdf</a:t>
            </a:r>
          </a:p>
          <a:p>
            <a:pPr defTabSz="457200">
              <a:defRPr/>
            </a:pPr>
            <a:r>
              <a:rPr lang="en-US" sz="1200" dirty="0">
                <a:solidFill>
                  <a:srgbClr val="1A1A1A"/>
                </a:solidFill>
                <a:latin typeface="Rockwell" panose="02060603020205020403" pitchFamily="18" charset="0"/>
                <a:sym typeface="Lucida Grande" charset="0"/>
              </a:rPr>
              <a:t>http://nces.ed.gov/nationsreportcard/pubs/main2007/2008468.asp#section1</a:t>
            </a:r>
          </a:p>
          <a:p>
            <a:pPr defTabSz="457200">
              <a:defRPr/>
            </a:pPr>
            <a:r>
              <a:rPr lang="en-US" sz="1200" dirty="0">
                <a:solidFill>
                  <a:srgbClr val="1A1A1A"/>
                </a:solidFill>
                <a:latin typeface="Rockwell" panose="02060603020205020403" pitchFamily="18" charset="0"/>
                <a:sym typeface="Lucida Grande" charset="0"/>
              </a:rPr>
              <a:t>Data on question-asking based on parent and teacher feedback   </a:t>
            </a:r>
          </a:p>
          <a:p>
            <a:pPr defTabSz="457200">
              <a:defRPr/>
            </a:pPr>
            <a:endParaRPr lang="en-US" sz="1200" dirty="0">
              <a:solidFill>
                <a:srgbClr val="1A1A1A"/>
              </a:solidFill>
              <a:latin typeface="Rockwell" panose="02060603020205020403" pitchFamily="18" charset="0"/>
              <a:sym typeface="Lucida Grande" charset="0"/>
            </a:endParaRPr>
          </a:p>
          <a:p>
            <a:pPr defTabSz="457200">
              <a:defRPr/>
            </a:pPr>
            <a:r>
              <a:rPr lang="en-US" sz="1200" dirty="0">
                <a:solidFill>
                  <a:srgbClr val="1A1A1A"/>
                </a:solidFill>
                <a:latin typeface="Rockwell" panose="02060603020205020403" pitchFamily="18" charset="0"/>
                <a:sym typeface="Lucida Grande" charset="0"/>
              </a:rPr>
              <a:t> </a:t>
            </a:r>
          </a:p>
          <a:p>
            <a:pPr defTabSz="457200">
              <a:defRPr/>
            </a:pPr>
            <a:r>
              <a:rPr lang="en-US" sz="1200" dirty="0">
                <a:solidFill>
                  <a:srgbClr val="1A1A1A"/>
                </a:solidFill>
                <a:latin typeface="Rockwell" panose="02060603020205020403" pitchFamily="18" charset="0"/>
                <a:sym typeface="Lucida Grande" charset="0"/>
              </a:rPr>
              <a:t> </a:t>
            </a:r>
          </a:p>
        </p:txBody>
      </p:sp>
      <p:graphicFrame>
        <p:nvGraphicFramePr>
          <p:cNvPr id="5" name="Object 1"/>
          <p:cNvGraphicFramePr>
            <a:graphicFrameLocks/>
          </p:cNvGraphicFramePr>
          <p:nvPr>
            <p:extLst/>
          </p:nvPr>
        </p:nvGraphicFramePr>
        <p:xfrm>
          <a:off x="1971474" y="1289126"/>
          <a:ext cx="7324926" cy="4978323"/>
        </p:xfrm>
        <a:graphic>
          <a:graphicData uri="http://schemas.openxmlformats.org/presentationml/2006/ole">
            <mc:AlternateContent xmlns:mc="http://schemas.openxmlformats.org/markup-compatibility/2006">
              <mc:Choice xmlns:v="urn:schemas-microsoft-com:vml" Requires="v">
                <p:oleObj spid="_x0000_s2354" name="Chart" r:id="rId4" imgW="30273016" imgH="17359182" progId="MSGraph.Chart.8">
                  <p:embed/>
                </p:oleObj>
              </mc:Choice>
              <mc:Fallback>
                <p:oleObj name="Chart" r:id="rId4" imgW="30273016" imgH="17359182" progId="MSGraph.Chart.8">
                  <p:embed/>
                  <p:pic>
                    <p:nvPicPr>
                      <p:cNvPr id="5"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474" y="1289126"/>
                        <a:ext cx="7324926" cy="4978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793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534" y="2322348"/>
            <a:ext cx="10102067" cy="1325563"/>
          </a:xfrm>
        </p:spPr>
        <p:txBody>
          <a:bodyPr>
            <a:normAutofit fontScale="90000"/>
          </a:bodyPr>
          <a:lstStyle/>
          <a:p>
            <a:r>
              <a:rPr lang="en-US" altLang="en-US" sz="4900" b="0" dirty="0">
                <a:solidFill>
                  <a:schemeClr val="tx1"/>
                </a:solidFill>
                <a:latin typeface="Rockwell" panose="02060603020205020403" pitchFamily="18" charset="0"/>
              </a:rPr>
              <a:t>We can work together on changing the direction of </a:t>
            </a:r>
            <a:r>
              <a:rPr lang="en-US" altLang="en-US" sz="4900" b="0" dirty="0" smtClean="0">
                <a:solidFill>
                  <a:schemeClr val="tx1"/>
                </a:solidFill>
                <a:latin typeface="Rockwell" panose="02060603020205020403" pitchFamily="18" charset="0"/>
              </a:rPr>
              <a:t>that </a:t>
            </a:r>
            <a:r>
              <a:rPr lang="en-US" altLang="en-US" sz="4900" b="0" dirty="0">
                <a:solidFill>
                  <a:schemeClr val="tx1"/>
                </a:solidFill>
                <a:latin typeface="Rockwell" panose="02060603020205020403" pitchFamily="18" charset="0"/>
              </a:rPr>
              <a:t>slope</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63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34429" y="176415"/>
            <a:ext cx="11657571" cy="1325563"/>
          </a:xfrm>
        </p:spPr>
        <p:txBody>
          <a:bodyPr>
            <a:noAutofit/>
          </a:bodyPr>
          <a:lstStyle/>
          <a:p>
            <a:r>
              <a:rPr lang="en-US" altLang="en-US" sz="4400" dirty="0">
                <a:solidFill>
                  <a:schemeClr val="tx1"/>
                </a:solidFill>
                <a:latin typeface="Rockwell" panose="02060603020205020403" pitchFamily="18" charset="0"/>
              </a:rPr>
              <a:t>We Are Not Alone </a:t>
            </a:r>
          </a:p>
        </p:txBody>
      </p:sp>
      <p:sp>
        <p:nvSpPr>
          <p:cNvPr id="3" name="Content Placeholder 2"/>
          <p:cNvSpPr>
            <a:spLocks noGrp="1"/>
          </p:cNvSpPr>
          <p:nvPr>
            <p:ph idx="1"/>
          </p:nvPr>
        </p:nvSpPr>
        <p:spPr>
          <a:xfrm>
            <a:off x="577594" y="1099545"/>
            <a:ext cx="11614405" cy="883919"/>
          </a:xfrm>
          <a:noFill/>
        </p:spPr>
        <p:txBody>
          <a:bodyPr>
            <a:noAutofit/>
          </a:bodyPr>
          <a:lstStyle/>
          <a:p>
            <a:pPr marL="0" indent="0">
              <a:buNone/>
            </a:pPr>
            <a:r>
              <a:rPr lang="en-US" altLang="en-US" sz="3200" dirty="0" smtClean="0">
                <a:latin typeface="Rockwell" panose="02060603020205020403" pitchFamily="18" charset="0"/>
              </a:rPr>
              <a:t>Educators in more than 1 million classrooms worldwide</a:t>
            </a:r>
            <a:endParaRPr lang="en-US" altLang="en-US" sz="3200" dirty="0">
              <a:latin typeface="Rockwell" panose="02060603020205020403" pitchFamily="18" charset="0"/>
            </a:endParaRP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3196" y="2069661"/>
            <a:ext cx="3559856" cy="4460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95" y="2464951"/>
            <a:ext cx="2147552" cy="3161146"/>
          </a:xfrm>
          <a:prstGeom prst="rect">
            <a:avLst/>
          </a:prstGeom>
        </p:spPr>
      </p:pic>
      <p:pic>
        <p:nvPicPr>
          <p:cNvPr id="6" name="図 5"/>
          <p:cNvPicPr>
            <a:picLocks noChangeAspect="1"/>
          </p:cNvPicPr>
          <p:nvPr/>
        </p:nvPicPr>
        <p:blipFill>
          <a:blip r:embed="rId4"/>
          <a:stretch>
            <a:fillRect/>
          </a:stretch>
        </p:blipFill>
        <p:spPr>
          <a:xfrm>
            <a:off x="8801216" y="2464951"/>
            <a:ext cx="2099075" cy="2981641"/>
          </a:xfrm>
          <a:prstGeom prst="rect">
            <a:avLst/>
          </a:prstGeom>
        </p:spPr>
      </p:pic>
    </p:spTree>
    <p:extLst>
      <p:ext uri="{BB962C8B-B14F-4D97-AF65-F5344CB8AC3E}">
        <p14:creationId xmlns:p14="http://schemas.microsoft.com/office/powerpoint/2010/main" val="225557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602" y="363222"/>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panose="02060603020205020403" pitchFamily="18" charset="0"/>
                <a:cs typeface="+mn-cs"/>
              </a:rPr>
              <a:t>Now, Educators Lead the Work</a:t>
            </a:r>
            <a:endParaRPr kumimoji="0" lang="en-US" sz="4400" b="0" i="0" u="none" strike="noStrike" kern="1200" cap="none" spc="0" normalizeH="0" baseline="0" noProof="0" dirty="0">
              <a:ln>
                <a:noFill/>
              </a:ln>
              <a:solidFill>
                <a:srgbClr val="000000"/>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1735007" y="2855943"/>
            <a:ext cx="8889673"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014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0" y="2460980"/>
            <a:ext cx="10515600" cy="1325563"/>
          </a:xfrm>
        </p:spPr>
        <p:txBody>
          <a:bodyPr>
            <a:normAutofit fontScale="90000"/>
          </a:bodyPr>
          <a:lstStyle/>
          <a:p>
            <a:r>
              <a:rPr lang="en-US" sz="4900" dirty="0">
                <a:solidFill>
                  <a:schemeClr val="tx1"/>
                </a:solidFill>
                <a:latin typeface="Rockwell" panose="02060603020205020403" pitchFamily="18" charset="0"/>
              </a:rPr>
              <a:t>What happens when students do learn to ask their own questions?</a:t>
            </a:r>
            <a:r>
              <a:rPr lang="en-US" dirty="0">
                <a:latin typeface="Rockwell" panose="02060603020205020403" pitchFamily="18" charset="0"/>
              </a:rPr>
              <a:t/>
            </a:r>
            <a:br>
              <a:rPr lang="en-US" dirty="0">
                <a:latin typeface="Rockwell" panose="02060603020205020403" pitchFamily="18" charset="0"/>
              </a:rPr>
            </a:br>
            <a:endParaRPr lang="en-US" dirty="0"/>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406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5350018"/>
            <a:ext cx="10933735" cy="885825"/>
          </a:xfrm>
        </p:spPr>
        <p:txBody>
          <a:bodyPr>
            <a:noAutofit/>
          </a:bodyPr>
          <a:lstStyle/>
          <a:p>
            <a:pPr marL="0" indent="0">
              <a:buNone/>
            </a:pPr>
            <a:r>
              <a:rPr lang="en-US" altLang="en-US" sz="6000" dirty="0" smtClean="0">
                <a:solidFill>
                  <a:schemeClr val="accent1"/>
                </a:solidFill>
                <a:latin typeface="Rockwell" panose="02060603020205020403" pitchFamily="18" charset="0"/>
              </a:rPr>
              <a:t>Welcome</a:t>
            </a:r>
            <a:endParaRPr lang="en-US" altLang="en-US" sz="6000" dirty="0">
              <a:solidFill>
                <a:schemeClr val="accent1"/>
              </a:solidFill>
              <a:latin typeface="Rockwell" panose="02060603020205020403" pitchFamily="18" charset="0"/>
            </a:endParaRPr>
          </a:p>
        </p:txBody>
      </p:sp>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721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03342" y="404037"/>
            <a:ext cx="10515600" cy="1325563"/>
          </a:xfrm>
        </p:spPr>
        <p:txBody>
          <a:bodyPr>
            <a:normAutofit/>
          </a:bodyPr>
          <a:lstStyle/>
          <a:p>
            <a:r>
              <a:rPr lang="en-US" altLang="en-US" sz="4000" dirty="0">
                <a:solidFill>
                  <a:schemeClr val="tx1"/>
                </a:solidFill>
                <a:latin typeface="+mn-lt"/>
              </a:rPr>
              <a:t>Research Confirms </a:t>
            </a:r>
            <a:r>
              <a:rPr lang="en-US" altLang="en-US" sz="4000" dirty="0" smtClean="0">
                <a:solidFill>
                  <a:schemeClr val="tx1"/>
                </a:solidFill>
                <a:latin typeface="+mn-lt"/>
              </a:rPr>
              <a:t/>
            </a:r>
            <a:br>
              <a:rPr lang="en-US" altLang="en-US" sz="4000" dirty="0" smtClean="0">
                <a:solidFill>
                  <a:schemeClr val="tx1"/>
                </a:solidFill>
                <a:latin typeface="+mn-lt"/>
              </a:rPr>
            </a:br>
            <a:r>
              <a:rPr lang="en-US" altLang="en-US" sz="4000" dirty="0" smtClean="0">
                <a:solidFill>
                  <a:schemeClr val="tx1"/>
                </a:solidFill>
                <a:latin typeface="+mn-lt"/>
              </a:rPr>
              <a:t>the </a:t>
            </a:r>
            <a:r>
              <a:rPr lang="en-US" altLang="en-US" sz="4000" dirty="0">
                <a:solidFill>
                  <a:schemeClr val="tx1"/>
                </a:solidFill>
                <a:latin typeface="+mn-lt"/>
              </a:rPr>
              <a:t>Importance of Student Questioning</a:t>
            </a:r>
          </a:p>
        </p:txBody>
      </p:sp>
      <p:sp>
        <p:nvSpPr>
          <p:cNvPr id="97283" name="Content Placeholder 2"/>
          <p:cNvSpPr>
            <a:spLocks noGrp="1"/>
          </p:cNvSpPr>
          <p:nvPr>
            <p:ph idx="1"/>
          </p:nvPr>
        </p:nvSpPr>
        <p:spPr>
          <a:xfrm>
            <a:off x="1006812" y="2088204"/>
            <a:ext cx="10108660" cy="3994826"/>
          </a:xfrm>
        </p:spPr>
        <p:txBody>
          <a:bodyPr>
            <a:normAutofit fontScale="92500" lnSpcReduction="10000"/>
          </a:bodyPr>
          <a:lstStyle/>
          <a:p>
            <a:pPr marL="0" indent="0">
              <a:buNone/>
            </a:pPr>
            <a:r>
              <a:rPr lang="en-US" altLang="en-US" sz="3600" dirty="0"/>
              <a:t>Self-questioning (metacognitive strategy</a:t>
            </a:r>
            <a:r>
              <a:rPr lang="en-US" altLang="en-US" sz="3600" dirty="0" smtClean="0"/>
              <a:t>):</a:t>
            </a:r>
          </a:p>
          <a:p>
            <a:pPr marL="0" indent="0">
              <a:buNone/>
            </a:pPr>
            <a:endParaRPr lang="en-US" altLang="en-US" sz="3500" dirty="0"/>
          </a:p>
          <a:p>
            <a:pPr>
              <a:lnSpc>
                <a:spcPct val="120000"/>
              </a:lnSpc>
            </a:pPr>
            <a:r>
              <a:rPr lang="en-US" altLang="en-US" dirty="0"/>
              <a:t>Student formulation of their own questions is one of the most effective metacognitive strategies </a:t>
            </a:r>
          </a:p>
          <a:p>
            <a:pPr>
              <a:lnSpc>
                <a:spcPct val="120000"/>
              </a:lnSpc>
            </a:pPr>
            <a:r>
              <a:rPr lang="en-US" altLang="en-US" dirty="0"/>
              <a:t>Engaging in pre-lesson self-questioning improved students rate of learning by nearly 50% (Hattie, p.193)</a:t>
            </a:r>
          </a:p>
          <a:p>
            <a:pPr marL="0" indent="0" algn="r">
              <a:buNone/>
            </a:pPr>
            <a:endParaRPr lang="en-US" altLang="en-US" sz="2400" i="1" dirty="0"/>
          </a:p>
          <a:p>
            <a:pPr marL="0" indent="0" algn="r">
              <a:lnSpc>
                <a:spcPct val="120000"/>
              </a:lnSpc>
              <a:spcBef>
                <a:spcPct val="0"/>
              </a:spcBef>
              <a:spcAft>
                <a:spcPts val="600"/>
              </a:spcAft>
              <a:buNone/>
            </a:pPr>
            <a:r>
              <a:rPr lang="en-US" altLang="en-US" sz="3000" dirty="0"/>
              <a:t>John Hattie</a:t>
            </a:r>
          </a:p>
          <a:p>
            <a:pPr marL="0" indent="0" algn="r">
              <a:lnSpc>
                <a:spcPct val="120000"/>
              </a:lnSpc>
              <a:spcBef>
                <a:spcPct val="0"/>
              </a:spcBef>
              <a:buNone/>
            </a:pPr>
            <a:r>
              <a:rPr lang="en-US" altLang="en-US" sz="2000" i="1" dirty="0"/>
              <a:t>Visible Learning: A Synthesis of Over 800 </a:t>
            </a:r>
          </a:p>
          <a:p>
            <a:pPr marL="0" indent="0" algn="r">
              <a:lnSpc>
                <a:spcPct val="120000"/>
              </a:lnSpc>
              <a:spcBef>
                <a:spcPct val="0"/>
              </a:spcBef>
              <a:buNone/>
            </a:pPr>
            <a:r>
              <a:rPr lang="en-US" altLang="en-US" sz="2000" i="1" dirty="0"/>
              <a:t>meta-Analyses Relating to Achievement, 2008</a:t>
            </a:r>
          </a:p>
          <a:p>
            <a:pPr marL="0" indent="0">
              <a:buNone/>
            </a:pPr>
            <a:endParaRPr lang="en-US" altLang="en-US" sz="3200" dirty="0"/>
          </a:p>
        </p:txBody>
      </p:sp>
    </p:spTree>
    <p:extLst>
      <p:ext uri="{BB962C8B-B14F-4D97-AF65-F5344CB8AC3E}">
        <p14:creationId xmlns:p14="http://schemas.microsoft.com/office/powerpoint/2010/main" val="248619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sz="4800" dirty="0">
                <a:solidFill>
                  <a:schemeClr val="tx1"/>
                </a:solidFill>
                <a:latin typeface="Rockwell" panose="02060603020205020403" pitchFamily="18" charset="0"/>
              </a:rPr>
              <a:t>Student Reflection</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6100" y="1418317"/>
            <a:ext cx="6346316" cy="2527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53229" y="4303928"/>
            <a:ext cx="9510713" cy="728405"/>
          </a:xfrm>
          <a:prstGeom prst="rect">
            <a:avLst/>
          </a:prstGeom>
          <a:noFill/>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“The way it made me feel was smart because I was asking good questions and giving good answers.”</a:t>
            </a:r>
          </a:p>
        </p:txBody>
      </p:sp>
      <p:sp>
        <p:nvSpPr>
          <p:cNvPr id="4" name="TextBox 3"/>
          <p:cNvSpPr txBox="1"/>
          <p:nvPr/>
        </p:nvSpPr>
        <p:spPr>
          <a:xfrm>
            <a:off x="3915276" y="5119657"/>
            <a:ext cx="7456409"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Rockwell" panose="02060603020205020403" pitchFamily="18" charset="0"/>
                <a:cs typeface="+mn-cs"/>
              </a:rPr>
              <a:t>-9</a:t>
            </a:r>
            <a:r>
              <a:rPr kumimoji="0" lang="en-US" sz="2000" b="0" i="0" u="none" strike="noStrike" kern="1200" cap="none" spc="0" normalizeH="0" baseline="30000" noProof="0" dirty="0" smtClean="0">
                <a:ln>
                  <a:noFill/>
                </a:ln>
                <a:solidFill>
                  <a:prstClr val="black"/>
                </a:solidFill>
                <a:effectLst/>
                <a:uLnTx/>
                <a:uFillTx/>
                <a:latin typeface="Rockwell" panose="02060603020205020403" pitchFamily="18" charset="0"/>
                <a:cs typeface="+mn-cs"/>
              </a:rPr>
              <a:t>th</a:t>
            </a:r>
            <a:r>
              <a:rPr kumimoji="0" lang="en-US" sz="2000" b="0" i="0" u="none" strike="noStrike" kern="1200" cap="none" spc="0" normalizeH="0" baseline="0" noProof="0" dirty="0" smtClean="0">
                <a:ln>
                  <a:noFill/>
                </a:ln>
                <a:solidFill>
                  <a:prstClr val="black"/>
                </a:solidFill>
                <a:effectLst/>
                <a:uLnTx/>
                <a:uFillTx/>
                <a:latin typeface="Rockwell" panose="02060603020205020403" pitchFamily="18" charset="0"/>
                <a:cs typeface="+mn-cs"/>
              </a:rPr>
              <a:t> grade summer school student, Boston,</a:t>
            </a:r>
            <a:r>
              <a:rPr kumimoji="0" lang="en-US" sz="2000" b="0" i="0" u="none" strike="noStrike" kern="1200" cap="none" spc="0" normalizeH="0" noProof="0" dirty="0" smtClean="0">
                <a:ln>
                  <a:noFill/>
                </a:ln>
                <a:solidFill>
                  <a:prstClr val="black"/>
                </a:solidFill>
                <a:effectLst/>
                <a:uLnTx/>
                <a:uFillTx/>
                <a:latin typeface="Rockwell" panose="02060603020205020403" pitchFamily="18" charset="0"/>
                <a:cs typeface="+mn-cs"/>
              </a:rPr>
              <a:t> MA</a:t>
            </a:r>
            <a:endParaRPr kumimoji="0" lang="en-US" sz="2000" b="0" i="0" u="none" strike="noStrike" kern="1200" cap="none" spc="0" normalizeH="0" baseline="0" noProof="0" dirty="0">
              <a:ln>
                <a:noFill/>
              </a:ln>
              <a:solidFill>
                <a:prstClr val="black"/>
              </a:solidFill>
              <a:effectLst/>
              <a:uLnTx/>
              <a:uFillTx/>
              <a:latin typeface="Rockwell" panose="02060603020205020403" pitchFamily="18" charset="0"/>
              <a:cs typeface="+mn-cs"/>
            </a:endParaRP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36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685366"/>
            <a:ext cx="11235656" cy="1381126"/>
          </a:xfrm>
        </p:spPr>
        <p:txBody>
          <a:bodyPr>
            <a:normAutofit/>
          </a:bodyPr>
          <a:lstStyle/>
          <a:p>
            <a:pPr fontAlgn="base"/>
            <a:r>
              <a:rPr lang="en-US" sz="4400" dirty="0">
                <a:solidFill>
                  <a:schemeClr val="tx2"/>
                </a:solidFill>
                <a:latin typeface="Rockwell" panose="02060603020205020403" pitchFamily="18" charset="0"/>
              </a:rPr>
              <a:t>Collaborative Learning with the Question Formulation Technique (QFT)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763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75" y="220571"/>
            <a:ext cx="12130400" cy="1325563"/>
          </a:xfrm>
        </p:spPr>
        <p:txBody>
          <a:bodyPr/>
          <a:lstStyle/>
          <a:p>
            <a:pPr lvl="0"/>
            <a:r>
              <a:rPr lang="en-US" altLang="en-US" sz="4000" dirty="0">
                <a:solidFill>
                  <a:schemeClr val="tx1"/>
                </a:solidFill>
                <a:latin typeface="+mn-lt"/>
                <a:ea typeface="MS PGothic" pitchFamily="34" charset="-128"/>
              </a:rPr>
              <a:t>The Question Formulation Technique (QFT)</a:t>
            </a:r>
            <a:endParaRPr lang="en-US" dirty="0">
              <a:solidFill>
                <a:schemeClr val="tx1"/>
              </a:solidFill>
              <a:latin typeface="+mn-lt"/>
            </a:endParaRPr>
          </a:p>
        </p:txBody>
      </p:sp>
      <p:sp>
        <p:nvSpPr>
          <p:cNvPr id="3" name="Content Placeholder 2"/>
          <p:cNvSpPr>
            <a:spLocks noGrp="1"/>
          </p:cNvSpPr>
          <p:nvPr>
            <p:ph idx="1"/>
          </p:nvPr>
        </p:nvSpPr>
        <p:spPr>
          <a:xfrm>
            <a:off x="824875" y="1811480"/>
            <a:ext cx="10592985" cy="3894839"/>
          </a:xfrm>
        </p:spPr>
        <p:txBody>
          <a:bodyPr>
            <a:normAutofit lnSpcReduction="10000"/>
          </a:bodyPr>
          <a:lstStyle/>
          <a:p>
            <a:pPr marL="228600" lvl="1" indent="0" eaLnBrk="0" fontAlgn="base" hangingPunct="0">
              <a:spcAft>
                <a:spcPts val="1800"/>
              </a:spcAft>
              <a:buClr>
                <a:srgbClr val="297FD5"/>
              </a:buClr>
              <a:buNone/>
            </a:pPr>
            <a:r>
              <a:rPr lang="en-US" altLang="en-US" sz="3200" b="1" dirty="0" smtClean="0">
                <a:latin typeface="Rockwell" panose="02060603020205020403" pitchFamily="18" charset="0"/>
              </a:rPr>
              <a:t>A step-by-step strategy in which people:</a:t>
            </a:r>
            <a:endParaRPr lang="en-US" altLang="en-US" sz="3200" b="1" dirty="0">
              <a:latin typeface="Rockwell" panose="02060603020205020403" pitchFamily="18" charset="0"/>
            </a:endParaRP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Produce</a:t>
            </a:r>
            <a:r>
              <a:rPr lang="en-US" altLang="en-US" sz="3200" dirty="0">
                <a:latin typeface="Rockwell" panose="02060603020205020403" pitchFamily="18" charset="0"/>
              </a:rPr>
              <a:t> their own questions</a:t>
            </a:r>
          </a:p>
          <a:p>
            <a:pPr lvl="1" eaLnBrk="0" fontAlgn="base" hangingPunct="0">
              <a:spcAft>
                <a:spcPts val="1800"/>
              </a:spcAft>
              <a:buClr>
                <a:schemeClr val="tx2"/>
              </a:buClr>
              <a:buFont typeface="Wingdings" panose="05000000000000000000" pitchFamily="2" charset="2"/>
              <a:buChar char="§"/>
            </a:pPr>
            <a:r>
              <a:rPr lang="en-US" altLang="en-US" sz="3200" b="1" dirty="0" smtClean="0">
                <a:latin typeface="Rockwell" panose="02060603020205020403" pitchFamily="18" charset="0"/>
              </a:rPr>
              <a:t>Transform &amp; Improve</a:t>
            </a:r>
            <a:r>
              <a:rPr lang="en-US" altLang="en-US" sz="3200" dirty="0" smtClean="0">
                <a:latin typeface="Rockwell" panose="02060603020205020403" pitchFamily="18" charset="0"/>
              </a:rPr>
              <a:t> </a:t>
            </a:r>
            <a:r>
              <a:rPr lang="en-US" altLang="en-US" sz="3200" dirty="0">
                <a:latin typeface="Rockwell" panose="02060603020205020403" pitchFamily="18" charset="0"/>
              </a:rPr>
              <a:t>their questions </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Strategize</a:t>
            </a:r>
            <a:r>
              <a:rPr lang="en-US" altLang="en-US" sz="3200" dirty="0">
                <a:latin typeface="Rockwell" panose="02060603020205020403" pitchFamily="18" charset="0"/>
              </a:rPr>
              <a:t> on how to use their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Reflect</a:t>
            </a:r>
            <a:r>
              <a:rPr lang="en-US" altLang="en-US" sz="32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1559030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sz="4000" dirty="0">
                <a:solidFill>
                  <a:schemeClr val="tx1"/>
                </a:solidFill>
                <a:latin typeface="+mn-lt"/>
              </a:rPr>
              <a:t>Rules for Producing Questions</a:t>
            </a:r>
          </a:p>
        </p:txBody>
      </p:sp>
      <p:sp>
        <p:nvSpPr>
          <p:cNvPr id="5" name="Rounded Rectangle 11"/>
          <p:cNvSpPr>
            <a:spLocks noChangeArrowheads="1"/>
          </p:cNvSpPr>
          <p:nvPr/>
        </p:nvSpPr>
        <p:spPr bwMode="auto">
          <a:xfrm>
            <a:off x="1234181" y="2043919"/>
            <a:ext cx="10159626" cy="3245712"/>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Rockwell"/>
                <a:ea typeface="MS PGothic" pitchFamily="34" charset="-128"/>
                <a:cs typeface="+mn-cs"/>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3200" b="0" i="0" u="none" strike="noStrike" kern="1200" cap="none" spc="0" normalizeH="0" baseline="0" noProof="0" dirty="0">
              <a:ln>
                <a:noFill/>
              </a:ln>
              <a:solidFill>
                <a:prstClr val="white"/>
              </a:solidFill>
              <a:effectLst/>
              <a:uLnTx/>
              <a:uFillTx/>
              <a:latin typeface="Rockwell"/>
              <a:ea typeface="MS PGothic" pitchFamily="34" charset="-128"/>
              <a:cs typeface="+mn-cs"/>
            </a:endParaRPr>
          </a:p>
        </p:txBody>
      </p:sp>
    </p:spTree>
    <p:extLst>
      <p:ext uri="{BB962C8B-B14F-4D97-AF65-F5344CB8AC3E}">
        <p14:creationId xmlns:p14="http://schemas.microsoft.com/office/powerpoint/2010/main" val="164050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249022"/>
            <a:ext cx="10515600" cy="1325563"/>
          </a:xfrm>
        </p:spPr>
        <p:txBody>
          <a:bodyPr>
            <a:normAutofit/>
          </a:bodyPr>
          <a:lstStyle/>
          <a:p>
            <a:pPr eaLnBrk="1" hangingPunct="1"/>
            <a:r>
              <a:rPr lang="en-US" altLang="en-US" sz="4000" dirty="0" smtClean="0">
                <a:solidFill>
                  <a:schemeClr val="tx1"/>
                </a:solidFill>
                <a:latin typeface="+mn-lt"/>
              </a:rPr>
              <a:t>Produce </a:t>
            </a:r>
            <a:r>
              <a:rPr lang="en-US" altLang="en-US" sz="4000" dirty="0">
                <a:solidFill>
                  <a:schemeClr val="tx1"/>
                </a:solidFill>
                <a:latin typeface="+mn-lt"/>
              </a:rPr>
              <a:t>Questions</a:t>
            </a:r>
          </a:p>
        </p:txBody>
      </p:sp>
      <p:sp>
        <p:nvSpPr>
          <p:cNvPr id="102403" name="Content Placeholder 2"/>
          <p:cNvSpPr>
            <a:spLocks noGrp="1"/>
          </p:cNvSpPr>
          <p:nvPr>
            <p:ph idx="1"/>
          </p:nvPr>
        </p:nvSpPr>
        <p:spPr>
          <a:xfrm>
            <a:off x="608148" y="1825625"/>
            <a:ext cx="10606794" cy="3746016"/>
          </a:xfrm>
        </p:spPr>
        <p:txBody>
          <a:bodyPr>
            <a:normAutofit fontScale="92500" lnSpcReduction="10000"/>
          </a:bodyPr>
          <a:lstStyle/>
          <a:p>
            <a:pPr marL="514350" indent="-514350">
              <a:buFont typeface="Wingdings" panose="05000000000000000000" pitchFamily="2" charset="2"/>
              <a:buAutoNum type="arabicPeriod"/>
            </a:pPr>
            <a:r>
              <a:rPr lang="en-US" altLang="en-US" sz="3900" dirty="0">
                <a:solidFill>
                  <a:srgbClr val="000000"/>
                </a:solidFill>
              </a:rPr>
              <a:t>Ask Questions</a:t>
            </a:r>
          </a:p>
          <a:p>
            <a:pPr marL="514350" indent="-514350">
              <a:buFont typeface="Wingdings" panose="05000000000000000000" pitchFamily="2" charset="2"/>
              <a:buAutoNum type="arabicPeriod"/>
            </a:pPr>
            <a:r>
              <a:rPr lang="en-US" altLang="en-US" sz="3900" dirty="0">
                <a:solidFill>
                  <a:srgbClr val="000000"/>
                </a:solidFill>
              </a:rPr>
              <a:t>Follow the Rules</a:t>
            </a:r>
          </a:p>
          <a:p>
            <a:pPr lvl="3" eaLnBrk="1" hangingPunct="1">
              <a:lnSpc>
                <a:spcPct val="90000"/>
              </a:lnSpc>
            </a:pPr>
            <a:r>
              <a:rPr lang="en-US" altLang="en-US" sz="3500" dirty="0"/>
              <a:t>Ask as many questions as you can.</a:t>
            </a:r>
          </a:p>
          <a:p>
            <a:pPr lvl="3" eaLnBrk="1" hangingPunct="1">
              <a:lnSpc>
                <a:spcPct val="90000"/>
              </a:lnSpc>
            </a:pPr>
            <a:r>
              <a:rPr lang="en-US" altLang="en-US" sz="3500" dirty="0"/>
              <a:t>Do not stop to answer, judge, or discuss.</a:t>
            </a:r>
          </a:p>
          <a:p>
            <a:pPr lvl="3" eaLnBrk="1" hangingPunct="1">
              <a:lnSpc>
                <a:spcPct val="90000"/>
              </a:lnSpc>
            </a:pPr>
            <a:r>
              <a:rPr lang="en-US" altLang="en-US" sz="3500" dirty="0"/>
              <a:t>Write down every question exactly as it was stated.</a:t>
            </a:r>
          </a:p>
          <a:p>
            <a:pPr lvl="3" eaLnBrk="1" hangingPunct="1">
              <a:lnSpc>
                <a:spcPct val="90000"/>
              </a:lnSpc>
            </a:pPr>
            <a:r>
              <a:rPr lang="en-US" altLang="en-US" sz="3500" dirty="0"/>
              <a:t>Change any statements into questions.</a:t>
            </a:r>
          </a:p>
          <a:p>
            <a:pPr marL="514350" indent="-514350">
              <a:buFont typeface="Wingdings" panose="05000000000000000000" pitchFamily="2" charset="2"/>
              <a:buAutoNum type="arabicPeriod"/>
            </a:pPr>
            <a:r>
              <a:rPr lang="en-US" altLang="en-US" sz="39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266553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sz="4000" dirty="0">
                <a:solidFill>
                  <a:schemeClr val="tx1"/>
                </a:solidFill>
                <a:latin typeface="+mn-lt"/>
              </a:rPr>
              <a:t>Question </a:t>
            </a:r>
            <a:r>
              <a:rPr lang="en-US" altLang="en-US" sz="4000" dirty="0" smtClean="0">
                <a:solidFill>
                  <a:schemeClr val="tx1"/>
                </a:solidFill>
                <a:latin typeface="+mn-lt"/>
              </a:rPr>
              <a:t>Focus</a:t>
            </a:r>
            <a:endParaRPr lang="en-US" altLang="en-US" sz="4000" dirty="0">
              <a:solidFill>
                <a:schemeClr val="tx1"/>
              </a:solidFill>
              <a:latin typeface="+mn-lt"/>
            </a:endParaRPr>
          </a:p>
        </p:txBody>
      </p:sp>
      <p:sp>
        <p:nvSpPr>
          <p:cNvPr id="104451" name="Content Placeholder 2"/>
          <p:cNvSpPr>
            <a:spLocks noGrp="1"/>
          </p:cNvSpPr>
          <p:nvPr>
            <p:ph idx="1"/>
          </p:nvPr>
        </p:nvSpPr>
        <p:spPr>
          <a:xfrm>
            <a:off x="736503" y="2167693"/>
            <a:ext cx="10591800" cy="1754067"/>
          </a:xfrm>
        </p:spPr>
        <p:txBody>
          <a:bodyPr>
            <a:noAutofit/>
          </a:bodyPr>
          <a:lstStyle/>
          <a:p>
            <a:pPr marL="0" indent="0">
              <a:spcBef>
                <a:spcPts val="0"/>
              </a:spcBef>
              <a:buNone/>
            </a:pPr>
            <a:r>
              <a:rPr lang="en-US" altLang="en-US" sz="5600" dirty="0" smtClean="0">
                <a:solidFill>
                  <a:schemeClr val="accent1"/>
                </a:solidFill>
              </a:rPr>
              <a:t>Authentic, student-driven learning at CRLS</a:t>
            </a:r>
            <a:endParaRPr lang="en-US" altLang="en-US" sz="5600" dirty="0">
              <a:solidFill>
                <a:schemeClr val="accent1"/>
              </a:solidFill>
            </a:endParaRPr>
          </a:p>
        </p:txBody>
      </p:sp>
      <p:sp>
        <p:nvSpPr>
          <p:cNvPr id="4" name="TextBox 3"/>
          <p:cNvSpPr txBox="1"/>
          <p:nvPr/>
        </p:nvSpPr>
        <p:spPr>
          <a:xfrm>
            <a:off x="838200" y="5442653"/>
            <a:ext cx="101928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Rockwell"/>
                <a:cs typeface="+mn-cs"/>
                <a:sym typeface="Wingdings"/>
              </a:rPr>
              <a:t></a:t>
            </a:r>
            <a:r>
              <a:rPr kumimoji="0" lang="en-US" sz="2800" b="0" i="0" u="none" strike="noStrike" kern="1200" cap="none" spc="0" normalizeH="0" baseline="0" noProof="0" dirty="0">
                <a:ln>
                  <a:noFill/>
                </a:ln>
                <a:solidFill>
                  <a:prstClr val="black"/>
                </a:solidFill>
                <a:effectLst/>
                <a:uLnTx/>
                <a:uFillTx/>
                <a:latin typeface="Rockwell"/>
                <a:cs typeface="+mn-cs"/>
              </a:rPr>
              <a:t>Please write this statement at the top of your paper. </a:t>
            </a:r>
          </a:p>
        </p:txBody>
      </p:sp>
      <p:sp>
        <p:nvSpPr>
          <p:cNvPr id="3" name="TextBox 2"/>
          <p:cNvSpPr txBox="1"/>
          <p:nvPr/>
        </p:nvSpPr>
        <p:spPr>
          <a:xfrm>
            <a:off x="838200" y="6062329"/>
            <a:ext cx="101928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Rockwell"/>
                <a:cs typeface="+mn-cs"/>
                <a:sym typeface="Wingdings" panose="05000000000000000000" pitchFamily="2" charset="2"/>
              </a:rPr>
              <a:t>Remember: Number the questions. Follow the rules. </a:t>
            </a:r>
            <a:endParaRPr kumimoji="0" lang="en-US" sz="2800" b="0" i="0" u="none" strike="noStrike" kern="1200" cap="none" spc="0" normalizeH="0" baseline="0" noProof="0" dirty="0">
              <a:ln>
                <a:noFill/>
              </a:ln>
              <a:solidFill>
                <a:prstClr val="black"/>
              </a:solidFill>
              <a:effectLst/>
              <a:uLnTx/>
              <a:uFillTx/>
              <a:latin typeface="Rockwell"/>
              <a:cs typeface="+mn-cs"/>
            </a:endParaRPr>
          </a:p>
        </p:txBody>
      </p:sp>
    </p:spTree>
    <p:extLst>
      <p:ext uri="{BB962C8B-B14F-4D97-AF65-F5344CB8AC3E}">
        <p14:creationId xmlns:p14="http://schemas.microsoft.com/office/powerpoint/2010/main" val="8523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14375" y="207054"/>
            <a:ext cx="10515600" cy="1325563"/>
          </a:xfrm>
        </p:spPr>
        <p:txBody>
          <a:bodyPr>
            <a:normAutofit/>
          </a:bodyPr>
          <a:lstStyle/>
          <a:p>
            <a:pPr eaLnBrk="1" hangingPunct="1"/>
            <a:r>
              <a:rPr lang="en-US" altLang="en-US" sz="4000" dirty="0" smtClean="0">
                <a:solidFill>
                  <a:schemeClr val="tx1"/>
                </a:solidFill>
                <a:latin typeface="+mn-lt"/>
              </a:rPr>
              <a:t>Categorize </a:t>
            </a:r>
            <a:r>
              <a:rPr lang="en-US" altLang="en-US" sz="4000" dirty="0">
                <a:solidFill>
                  <a:schemeClr val="tx1"/>
                </a:solidFill>
                <a:latin typeface="+mn-lt"/>
              </a:rPr>
              <a:t>Questions: </a:t>
            </a:r>
            <a:r>
              <a:rPr lang="en-US" altLang="en-US" sz="4000" dirty="0" smtClean="0">
                <a:solidFill>
                  <a:schemeClr val="tx1"/>
                </a:solidFill>
                <a:latin typeface="+mn-lt"/>
              </a:rPr>
              <a:t>Closed/Open</a:t>
            </a:r>
            <a:endParaRPr lang="en-US" altLang="en-US" sz="4000" dirty="0">
              <a:solidFill>
                <a:schemeClr val="tx1"/>
              </a:solidFill>
              <a:latin typeface="+mn-lt"/>
            </a:endParaRPr>
          </a:p>
        </p:txBody>
      </p:sp>
      <p:sp>
        <p:nvSpPr>
          <p:cNvPr id="46082" name="Content Placeholder 2"/>
          <p:cNvSpPr>
            <a:spLocks noGrp="1"/>
          </p:cNvSpPr>
          <p:nvPr>
            <p:ph idx="1"/>
          </p:nvPr>
        </p:nvSpPr>
        <p:spPr>
          <a:xfrm>
            <a:off x="838200" y="1825627"/>
            <a:ext cx="10515600" cy="3622029"/>
          </a:xfrm>
        </p:spPr>
        <p:txBody>
          <a:bodyPr>
            <a:normAutofit fontScale="85000" lnSpcReduction="10000"/>
          </a:bodyPr>
          <a:lstStyle/>
          <a:p>
            <a:pPr marL="0" indent="0">
              <a:buNone/>
            </a:pPr>
            <a:r>
              <a:rPr lang="en-US" altLang="en-US" sz="3500" u="sng" dirty="0">
                <a:solidFill>
                  <a:srgbClr val="000000"/>
                </a:solidFill>
              </a:rPr>
              <a:t>Definitions</a:t>
            </a:r>
            <a:r>
              <a:rPr lang="en-US" altLang="en-US" sz="3500" dirty="0">
                <a:solidFill>
                  <a:srgbClr val="000000"/>
                </a:solidFill>
              </a:rPr>
              <a:t>: </a:t>
            </a:r>
            <a:endParaRPr lang="en-US" altLang="en-US" sz="3500" b="1" dirty="0">
              <a:solidFill>
                <a:srgbClr val="000000"/>
              </a:solidFill>
            </a:endParaRPr>
          </a:p>
          <a:p>
            <a:pPr lvl="1" eaLnBrk="1" hangingPunct="1">
              <a:lnSpc>
                <a:spcPct val="90000"/>
              </a:lnSpc>
            </a:pPr>
            <a:r>
              <a:rPr lang="en-US" altLang="en-US" sz="3500" b="1" dirty="0">
                <a:solidFill>
                  <a:srgbClr val="000000"/>
                </a:solidFill>
              </a:rPr>
              <a:t>Closed-ended </a:t>
            </a:r>
            <a:r>
              <a:rPr lang="en-US" altLang="en-US" sz="3500" dirty="0">
                <a:solidFill>
                  <a:srgbClr val="000000"/>
                </a:solidFill>
              </a:rPr>
              <a:t>questions can be answered with a “yes” or  “no” or with a </a:t>
            </a:r>
            <a:r>
              <a:rPr lang="en-US" altLang="en-US" sz="3500" b="1" dirty="0">
                <a:solidFill>
                  <a:srgbClr val="000000"/>
                </a:solidFill>
              </a:rPr>
              <a:t>one-word </a:t>
            </a:r>
            <a:r>
              <a:rPr lang="en-US" altLang="en-US" sz="3500" dirty="0">
                <a:solidFill>
                  <a:srgbClr val="000000"/>
                </a:solidFill>
              </a:rPr>
              <a:t>answer.</a:t>
            </a:r>
          </a:p>
          <a:p>
            <a:pPr lvl="1">
              <a:spcBef>
                <a:spcPts val="1800"/>
              </a:spcBef>
            </a:pPr>
            <a:r>
              <a:rPr lang="en-US" altLang="en-US" sz="3500" b="1" dirty="0">
                <a:solidFill>
                  <a:srgbClr val="000000"/>
                </a:solidFill>
              </a:rPr>
              <a:t>Open-ended</a:t>
            </a:r>
            <a:r>
              <a:rPr lang="en-US" altLang="en-US" sz="3500" dirty="0">
                <a:solidFill>
                  <a:srgbClr val="000000"/>
                </a:solidFill>
              </a:rPr>
              <a:t> questions require </a:t>
            </a:r>
          </a:p>
          <a:p>
            <a:pPr lvl="1">
              <a:spcBef>
                <a:spcPct val="0"/>
              </a:spcBef>
              <a:spcAft>
                <a:spcPts val="1800"/>
              </a:spcAft>
              <a:buNone/>
            </a:pPr>
            <a:r>
              <a:rPr lang="en-US" altLang="en-US" sz="3500" dirty="0">
                <a:solidFill>
                  <a:srgbClr val="000000"/>
                </a:solidFill>
              </a:rPr>
              <a:t>  more </a:t>
            </a:r>
            <a:r>
              <a:rPr lang="en-US" altLang="en-US" sz="3500" b="1" dirty="0">
                <a:solidFill>
                  <a:srgbClr val="000000"/>
                </a:solidFill>
              </a:rPr>
              <a:t>explanation</a:t>
            </a:r>
            <a:r>
              <a:rPr lang="en-US" altLang="en-US" sz="3500" dirty="0">
                <a:solidFill>
                  <a:srgbClr val="000000"/>
                </a:solidFill>
              </a:rPr>
              <a:t>. </a:t>
            </a:r>
            <a:endParaRPr lang="en-US" altLang="en-US" sz="3500" dirty="0" smtClean="0">
              <a:solidFill>
                <a:srgbClr val="000000"/>
              </a:solidFill>
            </a:endParaRPr>
          </a:p>
          <a:p>
            <a:pPr lvl="1">
              <a:spcBef>
                <a:spcPct val="0"/>
              </a:spcBef>
              <a:spcAft>
                <a:spcPts val="1800"/>
              </a:spcAft>
              <a:buNone/>
            </a:pPr>
            <a:endParaRPr lang="en-US" altLang="en-US" sz="1000" dirty="0">
              <a:solidFill>
                <a:srgbClr val="000000"/>
              </a:solidFill>
            </a:endParaRPr>
          </a:p>
          <a:p>
            <a:pPr marL="0" indent="0">
              <a:spcBef>
                <a:spcPct val="0"/>
              </a:spcBef>
              <a:buNone/>
            </a:pPr>
            <a:r>
              <a:rPr lang="en-US" altLang="en-US" sz="3500" u="sng" dirty="0">
                <a:solidFill>
                  <a:srgbClr val="000000"/>
                </a:solidFill>
              </a:rPr>
              <a:t>Directions</a:t>
            </a:r>
            <a:r>
              <a:rPr lang="en-US" altLang="en-US" sz="3500" dirty="0">
                <a:solidFill>
                  <a:srgbClr val="000000"/>
                </a:solidFill>
              </a:rPr>
              <a:t>: Identify your questions as closed-ended or open-ended by </a:t>
            </a:r>
            <a:r>
              <a:rPr lang="en-US" altLang="en-US" sz="3500" b="1" dirty="0">
                <a:solidFill>
                  <a:srgbClr val="000000"/>
                </a:solidFill>
              </a:rPr>
              <a:t>marking them </a:t>
            </a:r>
            <a:r>
              <a:rPr lang="en-US" altLang="en-US" sz="3500" dirty="0">
                <a:solidFill>
                  <a:srgbClr val="000000"/>
                </a:solidFill>
              </a:rPr>
              <a:t>with a </a:t>
            </a:r>
            <a:r>
              <a:rPr lang="en-US" altLang="en-US" sz="3500" b="1" dirty="0">
                <a:solidFill>
                  <a:srgbClr val="000000"/>
                </a:solidFill>
              </a:rPr>
              <a:t>“C”</a:t>
            </a:r>
            <a:r>
              <a:rPr lang="en-US" altLang="ja-JP" sz="3500" dirty="0">
                <a:solidFill>
                  <a:srgbClr val="000000"/>
                </a:solidFill>
              </a:rPr>
              <a:t> or an </a:t>
            </a:r>
            <a:r>
              <a:rPr lang="en-US" altLang="en-US" sz="3500" b="1" dirty="0">
                <a:solidFill>
                  <a:srgbClr val="000000"/>
                </a:solidFill>
              </a:rPr>
              <a:t>“</a:t>
            </a:r>
            <a:r>
              <a:rPr lang="en-US" altLang="ja-JP" sz="3500" b="1" dirty="0">
                <a:solidFill>
                  <a:srgbClr val="000000"/>
                </a:solidFill>
              </a:rPr>
              <a:t>O.</a:t>
            </a:r>
            <a:r>
              <a:rPr lang="en-US" altLang="en-US" sz="3500" b="1" dirty="0">
                <a:solidFill>
                  <a:srgbClr val="000000"/>
                </a:solidFill>
              </a:rPr>
              <a:t>”</a:t>
            </a:r>
            <a:endParaRPr lang="en-US" altLang="en-US" sz="3500" dirty="0">
              <a:solidFill>
                <a:srgbClr val="000000"/>
              </a:solidFill>
            </a:endParaRPr>
          </a:p>
        </p:txBody>
      </p:sp>
    </p:spTree>
    <p:extLst>
      <p:ext uri="{BB962C8B-B14F-4D97-AF65-F5344CB8AC3E}">
        <p14:creationId xmlns:p14="http://schemas.microsoft.com/office/powerpoint/2010/main" val="381918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sz="4000" dirty="0">
                <a:solidFill>
                  <a:schemeClr val="tx1"/>
                </a:solidFill>
              </a:rPr>
              <a:t>Discussion</a:t>
            </a:r>
          </a:p>
        </p:txBody>
      </p:sp>
      <p:graphicFrame>
        <p:nvGraphicFramePr>
          <p:cNvPr id="5" name="Content Placeholder 3"/>
          <p:cNvGraphicFramePr>
            <a:graphicFrameLocks noGrp="1"/>
          </p:cNvGraphicFramePr>
          <p:nvPr>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94963" y="3041516"/>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Tree>
    <p:extLst>
      <p:ext uri="{BB962C8B-B14F-4D97-AF65-F5344CB8AC3E}">
        <p14:creationId xmlns:p14="http://schemas.microsoft.com/office/powerpoint/2010/main" val="2675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a:bodyPr>
          <a:lstStyle/>
          <a:p>
            <a:pPr eaLnBrk="1" hangingPunct="1"/>
            <a:r>
              <a:rPr lang="en-US" altLang="en-US" sz="4000" dirty="0">
                <a:solidFill>
                  <a:schemeClr val="tx1"/>
                </a:solidFill>
              </a:rPr>
              <a:t>Discussion</a:t>
            </a:r>
          </a:p>
        </p:txBody>
      </p:sp>
      <p:graphicFrame>
        <p:nvGraphicFramePr>
          <p:cNvPr id="7" name="Content Placeholder 3"/>
          <p:cNvGraphicFramePr>
            <a:graphicFrameLocks noGrp="1"/>
          </p:cNvGraphicFramePr>
          <p:nvPr>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67" y="3015574"/>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Tree>
    <p:extLst>
      <p:ext uri="{BB962C8B-B14F-4D97-AF65-F5344CB8AC3E}">
        <p14:creationId xmlns:p14="http://schemas.microsoft.com/office/powerpoint/2010/main" val="193001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E34DB96-88D8-4928-8561-14A9386E8440}"/>
              </a:ext>
            </a:extLst>
          </p:cNvPr>
          <p:cNvSpPr>
            <a:spLocks noGrp="1"/>
          </p:cNvSpPr>
          <p:nvPr>
            <p:ph type="title"/>
          </p:nvPr>
        </p:nvSpPr>
        <p:spPr>
          <a:xfrm>
            <a:off x="708498" y="170573"/>
            <a:ext cx="10515600" cy="1325563"/>
          </a:xfrm>
        </p:spPr>
        <p:txBody>
          <a:bodyPr>
            <a:normAutofit/>
          </a:bodyPr>
          <a:lstStyle/>
          <a:p>
            <a:r>
              <a:rPr lang="en-US" altLang="en-US" sz="4400" dirty="0">
                <a:solidFill>
                  <a:schemeClr val="tx1"/>
                </a:solidFill>
              </a:rPr>
              <a:t>Acknowledgments</a:t>
            </a:r>
            <a:r>
              <a:rPr lang="en-US" altLang="en-US" sz="5400" dirty="0"/>
              <a:t> </a:t>
            </a:r>
          </a:p>
        </p:txBody>
      </p:sp>
      <p:sp>
        <p:nvSpPr>
          <p:cNvPr id="38914" name="Content Placeholder 2">
            <a:extLst>
              <a:ext uri="{FF2B5EF4-FFF2-40B4-BE49-F238E27FC236}">
                <a16:creationId xmlns:a16="http://schemas.microsoft.com/office/drawing/2014/main" id="{B948DA40-090F-497B-BF08-610A68CC3CAC}"/>
              </a:ext>
            </a:extLst>
          </p:cNvPr>
          <p:cNvSpPr>
            <a:spLocks noGrp="1"/>
          </p:cNvSpPr>
          <p:nvPr>
            <p:ph idx="1"/>
          </p:nvPr>
        </p:nvSpPr>
        <p:spPr/>
        <p:txBody>
          <a:bodyPr>
            <a:normAutofit/>
          </a:bodyPr>
          <a:lstStyle/>
          <a:p>
            <a:pPr marL="0" indent="0">
              <a:lnSpc>
                <a:spcPct val="110000"/>
              </a:lnSpc>
              <a:buNone/>
            </a:pPr>
            <a:r>
              <a:rPr lang="en-US" altLang="en-US" sz="2400" dirty="0">
                <a:latin typeface="Rockwell" panose="02060603020205020403" pitchFamily="18" charset="0"/>
              </a:rPr>
              <a:t>We are deeply grateful to The Hummingbird Fund and to the Right Question Institute board of directors </a:t>
            </a:r>
            <a:r>
              <a:rPr lang="en-US" altLang="en-US" sz="2400" dirty="0" smtClean="0">
                <a:latin typeface="Rockwell" panose="02060603020205020403" pitchFamily="18" charset="0"/>
              </a:rPr>
              <a:t>for their support of our work.</a:t>
            </a:r>
            <a:endParaRPr lang="en-US" altLang="en-US" sz="2400" dirty="0">
              <a:latin typeface="Rockwell" panose="02060603020205020403" pitchFamily="18" charset="0"/>
            </a:endParaRPr>
          </a:p>
          <a:p>
            <a:pPr marL="0" indent="0">
              <a:lnSpc>
                <a:spcPct val="110000"/>
              </a:lnSpc>
              <a:buNone/>
            </a:pPr>
            <a:endParaRPr lang="en-US" altLang="en-US" sz="2400" dirty="0">
              <a:latin typeface="Rockwell" panose="02060603020205020403" pitchFamily="18" charset="0"/>
            </a:endParaRPr>
          </a:p>
          <a:p>
            <a:pPr marL="0" indent="0">
              <a:lnSpc>
                <a:spcPct val="110000"/>
              </a:lnSpc>
              <a:buNone/>
            </a:pPr>
            <a:r>
              <a:rPr lang="en-US" altLang="en-US" sz="2400" dirty="0" smtClean="0">
                <a:latin typeface="Rockwell" panose="02060603020205020403" pitchFamily="18" charset="0"/>
              </a:rPr>
              <a:t>Thank you also to Kendall </a:t>
            </a:r>
            <a:r>
              <a:rPr lang="en-US" altLang="en-US" sz="2400" dirty="0" err="1" smtClean="0">
                <a:latin typeface="Rockwell" panose="02060603020205020403" pitchFamily="18" charset="0"/>
              </a:rPr>
              <a:t>Boninti</a:t>
            </a:r>
            <a:r>
              <a:rPr lang="en-US" altLang="en-US" sz="2400" dirty="0" smtClean="0"/>
              <a:t> and Nicole</a:t>
            </a:r>
            <a:r>
              <a:rPr lang="en-US" sz="2400" dirty="0" smtClean="0"/>
              <a:t> Hart </a:t>
            </a:r>
            <a:r>
              <a:rPr lang="en-US" altLang="en-US" sz="2400" dirty="0" smtClean="0">
                <a:latin typeface="Rockwell" panose="02060603020205020403" pitchFamily="18" charset="0"/>
              </a:rPr>
              <a:t>for </a:t>
            </a:r>
            <a:r>
              <a:rPr lang="en-US" altLang="en-US" sz="2400" dirty="0">
                <a:latin typeface="Rockwell" panose="02060603020205020403" pitchFamily="18" charset="0"/>
              </a:rPr>
              <a:t>bringing </a:t>
            </a:r>
            <a:r>
              <a:rPr lang="en-US" altLang="en-US" sz="2400" dirty="0" smtClean="0">
                <a:latin typeface="Rockwell" panose="02060603020205020403" pitchFamily="18" charset="0"/>
              </a:rPr>
              <a:t>The Right Question Institute </a:t>
            </a:r>
            <a:r>
              <a:rPr lang="en-US" altLang="en-US" sz="2400" dirty="0">
                <a:latin typeface="Rockwell" panose="02060603020205020403" pitchFamily="18" charset="0"/>
              </a:rPr>
              <a:t>to </a:t>
            </a:r>
            <a:r>
              <a:rPr lang="en-US" altLang="en-US" sz="2400" dirty="0" smtClean="0">
                <a:latin typeface="Rockwell" panose="02060603020205020403" pitchFamily="18" charset="0"/>
              </a:rPr>
              <a:t>Cambridge Rindge and Latin and for all their work behind </a:t>
            </a:r>
            <a:r>
              <a:rPr lang="en-US" altLang="en-US" sz="2400" dirty="0">
                <a:latin typeface="Rockwell" panose="02060603020205020403" pitchFamily="18" charset="0"/>
              </a:rPr>
              <a:t>the </a:t>
            </a:r>
            <a:r>
              <a:rPr lang="en-US" altLang="en-US" sz="2400" dirty="0" smtClean="0">
                <a:latin typeface="Rockwell" panose="02060603020205020403" pitchFamily="18" charset="0"/>
              </a:rPr>
              <a:t>scenes. </a:t>
            </a:r>
            <a:endParaRPr lang="en-US" altLang="en-US" sz="2400" dirty="0">
              <a:latin typeface="Rockwell" panose="02060603020205020403" pitchFamily="18" charset="0"/>
            </a:endParaRPr>
          </a:p>
          <a:p>
            <a:pPr marL="0" indent="0">
              <a:lnSpc>
                <a:spcPct val="110000"/>
              </a:lnSpc>
              <a:buNone/>
            </a:pPr>
            <a:endParaRPr lang="en-US" altLang="en-US" sz="2400" dirty="0">
              <a:latin typeface="Rockwell" panose="02060603020205020403" pitchFamily="18" charset="0"/>
            </a:endParaRPr>
          </a:p>
        </p:txBody>
      </p:sp>
    </p:spTree>
    <p:extLst>
      <p:ext uri="{BB962C8B-B14F-4D97-AF65-F5344CB8AC3E}">
        <p14:creationId xmlns:p14="http://schemas.microsoft.com/office/powerpoint/2010/main" val="60986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838200" y="221329"/>
            <a:ext cx="10515600" cy="1234047"/>
          </a:xfrm>
        </p:spPr>
        <p:txBody>
          <a:bodyPr>
            <a:normAutofit/>
          </a:bodyPr>
          <a:lstStyle/>
          <a:p>
            <a:pPr eaLnBrk="1" hangingPunct="1"/>
            <a:r>
              <a:rPr lang="en-US" altLang="en-US" sz="4000" dirty="0" smtClean="0">
                <a:solidFill>
                  <a:schemeClr val="tx1"/>
                </a:solidFill>
              </a:rPr>
              <a:t>Transform </a:t>
            </a:r>
            <a:r>
              <a:rPr lang="en-US" altLang="en-US" sz="4000" dirty="0">
                <a:solidFill>
                  <a:schemeClr val="tx1"/>
                </a:solidFill>
              </a:rPr>
              <a:t>Questions</a:t>
            </a:r>
          </a:p>
        </p:txBody>
      </p:sp>
      <p:sp>
        <p:nvSpPr>
          <p:cNvPr id="4" name="Content Placeholder 3"/>
          <p:cNvSpPr>
            <a:spLocks noGrp="1"/>
          </p:cNvSpPr>
          <p:nvPr>
            <p:ph idx="1"/>
          </p:nvPr>
        </p:nvSpPr>
        <p:spPr>
          <a:xfrm>
            <a:off x="900193" y="1627889"/>
            <a:ext cx="10515600" cy="3845106"/>
          </a:xfrm>
        </p:spPr>
        <p:txBody>
          <a:bodyPr/>
          <a:lstStyle/>
          <a:p>
            <a:pPr eaLnBrk="1" hangingPunct="1">
              <a:spcBef>
                <a:spcPts val="400"/>
              </a:spcBef>
            </a:pPr>
            <a:r>
              <a:rPr lang="en-US" altLang="en-US" sz="2800" dirty="0">
                <a:solidFill>
                  <a:srgbClr val="000000"/>
                </a:solidFill>
                <a:latin typeface="Rockwell" panose="02060603020205020403" pitchFamily="18" charset="0"/>
              </a:rPr>
              <a:t>Take one </a:t>
            </a:r>
            <a:r>
              <a:rPr lang="en-US" altLang="en-US" sz="2800" b="1" dirty="0">
                <a:latin typeface="Rockwell" panose="02060603020205020403" pitchFamily="18" charset="0"/>
              </a:rPr>
              <a:t>closed-ended question</a:t>
            </a:r>
            <a:r>
              <a:rPr lang="en-US" altLang="en-US" sz="2800" b="1" dirty="0">
                <a:solidFill>
                  <a:srgbClr val="9D90A0"/>
                </a:solidFill>
                <a:latin typeface="Rockwell" panose="02060603020205020403" pitchFamily="18" charset="0"/>
              </a:rPr>
              <a:t>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an </a:t>
            </a:r>
            <a:r>
              <a:rPr lang="en-US" altLang="en-US" sz="2800" b="1" dirty="0">
                <a:latin typeface="Rockwell" panose="02060603020205020403" pitchFamily="18" charset="0"/>
              </a:rPr>
              <a:t>open-ended question</a:t>
            </a:r>
            <a:r>
              <a:rPr lang="en-US" altLang="en-US" sz="2800" dirty="0">
                <a:solidFill>
                  <a:srgbClr val="000000"/>
                </a:solidFill>
                <a:latin typeface="Rockwell" panose="02060603020205020403" pitchFamily="18" charset="0"/>
              </a:rPr>
              <a:t>.</a:t>
            </a:r>
          </a:p>
          <a:p>
            <a:pPr eaLnBrk="1" hangingPunct="1">
              <a:spcBef>
                <a:spcPts val="400"/>
              </a:spcBef>
              <a:spcAft>
                <a:spcPts val="600"/>
              </a:spcAft>
              <a:buFont typeface="Wingdings" panose="05000000000000000000" pitchFamily="2" charset="2"/>
              <a:buNone/>
            </a:pPr>
            <a:endParaRPr lang="en-US" altLang="en-US" dirty="0" smtClean="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smtClean="0">
              <a:solidFill>
                <a:srgbClr val="000000"/>
              </a:solidFill>
              <a:latin typeface="Rockwell" panose="02060603020205020403" pitchFamily="18" charset="0"/>
            </a:endParaRPr>
          </a:p>
          <a:p>
            <a:pPr eaLnBrk="1" hangingPunct="1">
              <a:spcBef>
                <a:spcPts val="1200"/>
              </a:spcBef>
            </a:pPr>
            <a:r>
              <a:rPr lang="en-US" altLang="en-US" sz="2800" dirty="0" smtClean="0">
                <a:solidFill>
                  <a:srgbClr val="000000"/>
                </a:solidFill>
                <a:latin typeface="Rockwell" panose="02060603020205020403" pitchFamily="18" charset="0"/>
              </a:rPr>
              <a:t>Take </a:t>
            </a:r>
            <a:r>
              <a:rPr lang="en-US" altLang="en-US" sz="2800" dirty="0">
                <a:solidFill>
                  <a:srgbClr val="000000"/>
                </a:solidFill>
                <a:latin typeface="Rockwell" panose="02060603020205020403" pitchFamily="18" charset="0"/>
              </a:rPr>
              <a:t>one </a:t>
            </a:r>
            <a:r>
              <a:rPr lang="en-US" altLang="en-US" sz="2800" b="1" dirty="0">
                <a:latin typeface="Rockwell" panose="02060603020205020403" pitchFamily="18" charset="0"/>
              </a:rPr>
              <a:t>open-ended question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 </a:t>
            </a:r>
            <a:r>
              <a:rPr lang="en-US" altLang="en-US" sz="2800" b="1" dirty="0">
                <a:latin typeface="Rockwell" panose="02060603020205020403" pitchFamily="18" charset="0"/>
              </a:rPr>
              <a:t>closed-ended question</a:t>
            </a:r>
            <a:r>
              <a:rPr lang="en-US" altLang="en-US" sz="2800" dirty="0">
                <a:solidFill>
                  <a:srgbClr val="000000"/>
                </a:solidFill>
                <a:latin typeface="Rockwell" panose="02060603020205020403" pitchFamily="18" charset="0"/>
              </a:rPr>
              <a:t>.</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485232" y="261855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5247902" y="2870909"/>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6556" y="2610250"/>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7476574" y="4760018"/>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5038041" y="5056456"/>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81968" y="4822843"/>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12789150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759542" y="220573"/>
            <a:ext cx="10515600" cy="1325563"/>
          </a:xfrm>
        </p:spPr>
        <p:txBody>
          <a:bodyPr>
            <a:normAutofit/>
          </a:bodyPr>
          <a:lstStyle/>
          <a:p>
            <a:pPr eaLnBrk="1" hangingPunct="1"/>
            <a:r>
              <a:rPr lang="en-US" altLang="en-US" sz="4000" dirty="0" smtClean="0">
                <a:solidFill>
                  <a:schemeClr val="tx1"/>
                </a:solidFill>
              </a:rPr>
              <a:t>Prioritize </a:t>
            </a:r>
            <a:r>
              <a:rPr lang="en-US" altLang="en-US" sz="4000" dirty="0">
                <a:solidFill>
                  <a:schemeClr val="tx1"/>
                </a:solidFill>
              </a:rPr>
              <a:t>Questions </a:t>
            </a:r>
          </a:p>
        </p:txBody>
      </p:sp>
      <p:sp>
        <p:nvSpPr>
          <p:cNvPr id="3" name="Content Placeholder 2"/>
          <p:cNvSpPr>
            <a:spLocks noGrp="1"/>
          </p:cNvSpPr>
          <p:nvPr>
            <p:ph idx="1"/>
          </p:nvPr>
        </p:nvSpPr>
        <p:spPr>
          <a:xfrm>
            <a:off x="838200" y="1825625"/>
            <a:ext cx="10515600" cy="3712656"/>
          </a:xfrm>
        </p:spPr>
        <p:txBody>
          <a:bodyPr>
            <a:noAutofit/>
          </a:bodyPr>
          <a:lstStyle/>
          <a:p>
            <a:pPr marL="0" indent="0">
              <a:lnSpc>
                <a:spcPct val="100000"/>
              </a:lnSpc>
              <a:buNone/>
            </a:pPr>
            <a:r>
              <a:rPr lang="en-US" altLang="en-US" sz="2400" b="1" dirty="0">
                <a:solidFill>
                  <a:srgbClr val="000000"/>
                </a:solidFill>
              </a:rPr>
              <a:t>Review your list of questions </a:t>
            </a:r>
          </a:p>
          <a:p>
            <a:pPr marL="228600" lvl="1" indent="0">
              <a:lnSpc>
                <a:spcPct val="100000"/>
              </a:lnSpc>
              <a:spcBef>
                <a:spcPts val="800"/>
              </a:spcBef>
              <a:spcAft>
                <a:spcPts val="600"/>
              </a:spcAft>
            </a:pPr>
            <a:r>
              <a:rPr lang="en-US" altLang="en-US" sz="2400" dirty="0">
                <a:solidFill>
                  <a:srgbClr val="000000"/>
                </a:solidFill>
              </a:rPr>
              <a:t> Choose the three questions you consider most important.</a:t>
            </a:r>
          </a:p>
          <a:p>
            <a:pPr marL="228600" lvl="1" indent="0">
              <a:lnSpc>
                <a:spcPct val="100000"/>
              </a:lnSpc>
              <a:spcBef>
                <a:spcPts val="800"/>
              </a:spcBef>
            </a:pPr>
            <a:r>
              <a:rPr lang="en-US" altLang="en-US" sz="2400" dirty="0">
                <a:solidFill>
                  <a:srgbClr val="000000"/>
                </a:solidFill>
              </a:rPr>
              <a:t> While prioritizing, think about your Question Focus: </a:t>
            </a:r>
            <a:r>
              <a:rPr lang="en-US" altLang="en-US" sz="2400" i="1" dirty="0" smtClean="0">
                <a:solidFill>
                  <a:srgbClr val="000000"/>
                </a:solidFill>
              </a:rPr>
              <a:t>Authentic, student-driven learning at CRLS.</a:t>
            </a:r>
          </a:p>
          <a:p>
            <a:pPr marL="228600" lvl="1" indent="0">
              <a:lnSpc>
                <a:spcPct val="100000"/>
              </a:lnSpc>
              <a:spcBef>
                <a:spcPts val="800"/>
              </a:spcBef>
              <a:buNone/>
            </a:pPr>
            <a:endParaRPr lang="en-US" altLang="en-US" sz="1600" i="1" dirty="0">
              <a:solidFill>
                <a:srgbClr val="000000"/>
              </a:solidFill>
            </a:endParaRPr>
          </a:p>
          <a:p>
            <a:pPr marL="0" indent="0">
              <a:lnSpc>
                <a:spcPct val="100000"/>
              </a:lnSpc>
              <a:spcBef>
                <a:spcPts val="1600"/>
              </a:spcBef>
              <a:buNone/>
            </a:pPr>
            <a:r>
              <a:rPr lang="en-US" altLang="en-US" sz="2400" b="1" dirty="0">
                <a:solidFill>
                  <a:srgbClr val="000000"/>
                </a:solidFill>
              </a:rPr>
              <a:t>After prioritizing consider…</a:t>
            </a:r>
          </a:p>
          <a:p>
            <a:pPr lvl="1">
              <a:lnSpc>
                <a:spcPct val="100000"/>
              </a:lnSpc>
              <a:spcAft>
                <a:spcPts val="600"/>
              </a:spcAft>
            </a:pPr>
            <a:r>
              <a:rPr lang="en-US" altLang="en-US" sz="2400" dirty="0"/>
              <a:t>Why did you choose those three questions?</a:t>
            </a:r>
          </a:p>
          <a:p>
            <a:pPr lvl="1">
              <a:lnSpc>
                <a:spcPct val="100000"/>
              </a:lnSpc>
              <a:spcAft>
                <a:spcPts val="1800"/>
              </a:spcAft>
            </a:pPr>
            <a:r>
              <a:rPr lang="en-US" altLang="en-US" sz="2400" dirty="0"/>
              <a:t>Where are your priority questions in the sequence of your entire list of questions?</a:t>
            </a:r>
          </a:p>
        </p:txBody>
      </p:sp>
    </p:spTree>
    <p:extLst>
      <p:ext uri="{BB962C8B-B14F-4D97-AF65-F5344CB8AC3E}">
        <p14:creationId xmlns:p14="http://schemas.microsoft.com/office/powerpoint/2010/main" val="41903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739878" y="200909"/>
            <a:ext cx="10515600" cy="1325563"/>
          </a:xfrm>
        </p:spPr>
        <p:txBody>
          <a:bodyPr>
            <a:normAutofit/>
          </a:bodyPr>
          <a:lstStyle/>
          <a:p>
            <a:pPr eaLnBrk="1" hangingPunct="1"/>
            <a:r>
              <a:rPr lang="en-US" altLang="en-US" sz="4000" dirty="0" smtClean="0">
                <a:solidFill>
                  <a:schemeClr val="tx1"/>
                </a:solidFill>
              </a:rPr>
              <a:t>Strategize</a:t>
            </a:r>
            <a:r>
              <a:rPr lang="en-US" altLang="en-US" sz="4000" dirty="0">
                <a:solidFill>
                  <a:schemeClr val="tx1"/>
                </a:solidFill>
              </a:rPr>
              <a:t> </a:t>
            </a:r>
            <a:r>
              <a:rPr lang="en-US" altLang="en-US" sz="4000" dirty="0" smtClean="0">
                <a:solidFill>
                  <a:schemeClr val="tx1"/>
                </a:solidFill>
              </a:rPr>
              <a:t>and Action Plan</a:t>
            </a:r>
            <a:endParaRPr lang="en-US" altLang="en-US" sz="4000" dirty="0">
              <a:solidFill>
                <a:schemeClr val="tx1"/>
              </a:solidFill>
            </a:endParaRPr>
          </a:p>
        </p:txBody>
      </p:sp>
      <p:sp>
        <p:nvSpPr>
          <p:cNvPr id="111619" name="Content Placeholder 2"/>
          <p:cNvSpPr>
            <a:spLocks noGrp="1"/>
          </p:cNvSpPr>
          <p:nvPr>
            <p:ph idx="1"/>
          </p:nvPr>
        </p:nvSpPr>
        <p:spPr/>
        <p:txBody>
          <a:bodyPr/>
          <a:lstStyle/>
          <a:p>
            <a:pPr marL="0" indent="0">
              <a:buNone/>
            </a:pPr>
            <a:r>
              <a:rPr lang="en-US" altLang="en-US" sz="3200" dirty="0"/>
              <a:t>From priority questions to action </a:t>
            </a:r>
            <a:r>
              <a:rPr lang="en-US" altLang="en-US" sz="3200" dirty="0" smtClean="0"/>
              <a:t>plan</a:t>
            </a:r>
            <a:r>
              <a:rPr lang="mr-IN" altLang="en-US" sz="3200" dirty="0" smtClean="0"/>
              <a:t>…</a:t>
            </a:r>
            <a:endParaRPr lang="en-US" altLang="en-US" sz="3200" dirty="0"/>
          </a:p>
          <a:p>
            <a:pPr marL="0" indent="0">
              <a:spcBef>
                <a:spcPts val="1800"/>
              </a:spcBef>
              <a:buNone/>
            </a:pPr>
            <a:endParaRPr lang="en-US" altLang="en-US" sz="800" dirty="0" smtClean="0"/>
          </a:p>
          <a:p>
            <a:pPr marL="0" indent="0">
              <a:spcBef>
                <a:spcPts val="1800"/>
              </a:spcBef>
              <a:buNone/>
            </a:pPr>
            <a:r>
              <a:rPr lang="en-US" altLang="en-US" sz="3200" dirty="0" smtClean="0"/>
              <a:t>In </a:t>
            </a:r>
            <a:r>
              <a:rPr lang="en-US" altLang="en-US" sz="3200" dirty="0"/>
              <a:t>order to answer your priority questions:</a:t>
            </a:r>
          </a:p>
          <a:p>
            <a:pPr lvl="2">
              <a:spcBef>
                <a:spcPts val="1800"/>
              </a:spcBef>
            </a:pPr>
            <a:r>
              <a:rPr lang="en-US" altLang="en-US" sz="2800" dirty="0"/>
              <a:t>What do you need to </a:t>
            </a:r>
            <a:r>
              <a:rPr lang="en-US" altLang="en-US" sz="2800" i="1" dirty="0"/>
              <a:t>know</a:t>
            </a:r>
            <a:r>
              <a:rPr lang="en-US" altLang="en-US" sz="2800" dirty="0"/>
              <a:t>? </a:t>
            </a:r>
            <a:r>
              <a:rPr lang="en-US" altLang="en-US" sz="2800" b="1" dirty="0"/>
              <a:t>Information </a:t>
            </a:r>
          </a:p>
          <a:p>
            <a:pPr lvl="2">
              <a:spcBef>
                <a:spcPts val="1800"/>
              </a:spcBef>
            </a:pPr>
            <a:r>
              <a:rPr lang="en-US" altLang="en-US" sz="2800" dirty="0"/>
              <a:t>What do you need to </a:t>
            </a:r>
            <a:r>
              <a:rPr lang="en-US" altLang="en-US" sz="2800" i="1" dirty="0"/>
              <a:t>do</a:t>
            </a:r>
            <a:r>
              <a:rPr lang="en-US" altLang="en-US" sz="2800" dirty="0"/>
              <a:t>? </a:t>
            </a:r>
            <a:r>
              <a:rPr lang="en-US" altLang="en-US" sz="2800" b="1" dirty="0"/>
              <a:t>Tasks </a:t>
            </a:r>
          </a:p>
        </p:txBody>
      </p:sp>
    </p:spTree>
    <p:extLst>
      <p:ext uri="{BB962C8B-B14F-4D97-AF65-F5344CB8AC3E}">
        <p14:creationId xmlns:p14="http://schemas.microsoft.com/office/powerpoint/2010/main" val="737774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Strategize and </a:t>
            </a:r>
            <a:r>
              <a:rPr lang="en-US" sz="4000" dirty="0">
                <a:solidFill>
                  <a:schemeClr val="tx1"/>
                </a:solidFill>
              </a:rPr>
              <a:t>Action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304327"/>
              </p:ext>
            </p:extLst>
          </p:nvPr>
        </p:nvGraphicFramePr>
        <p:xfrm>
          <a:off x="2213388" y="3044580"/>
          <a:ext cx="7795850" cy="3336555"/>
        </p:xfrm>
        <a:graphic>
          <a:graphicData uri="http://schemas.openxmlformats.org/drawingml/2006/table">
            <a:tbl>
              <a:tblPr firstRow="1" bandRow="1">
                <a:effectLst/>
                <a:tableStyleId>{5C22544A-7EE6-4342-B048-85BDC9FD1C3A}</a:tableStyleId>
              </a:tblPr>
              <a:tblGrid>
                <a:gridCol w="3897925">
                  <a:extLst>
                    <a:ext uri="{9D8B030D-6E8A-4147-A177-3AD203B41FA5}">
                      <a16:colId xmlns:a16="http://schemas.microsoft.com/office/drawing/2014/main" val="20000"/>
                    </a:ext>
                  </a:extLst>
                </a:gridCol>
                <a:gridCol w="3897925">
                  <a:extLst>
                    <a:ext uri="{9D8B030D-6E8A-4147-A177-3AD203B41FA5}">
                      <a16:colId xmlns:a16="http://schemas.microsoft.com/office/drawing/2014/main" val="20001"/>
                    </a:ext>
                  </a:extLst>
                </a:gridCol>
              </a:tblGrid>
              <a:tr h="547592">
                <a:tc>
                  <a:txBody>
                    <a:bodyPr/>
                    <a:lstStyle/>
                    <a:p>
                      <a:pPr algn="ctr"/>
                      <a:r>
                        <a:rPr lang="en-US" sz="2400" dirty="0"/>
                        <a:t>Information</a:t>
                      </a: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t>Tasks</a:t>
                      </a: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2307">
                <a:tc>
                  <a:txBody>
                    <a:bodyPr/>
                    <a:lstStyle/>
                    <a:p>
                      <a:endParaRPr lang="en-US" dirty="0"/>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77776">
                <a:tc>
                  <a:txBody>
                    <a:bodyPr/>
                    <a:lstStyle/>
                    <a:p>
                      <a:endParaRPr lang="en-US" dirty="0"/>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37777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7777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77776">
                <a:tc>
                  <a:txBody>
                    <a:bodyPr/>
                    <a:lstStyle/>
                    <a:p>
                      <a:endParaRPr lang="en-US"/>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37777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37777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38200" y="1418315"/>
            <a:ext cx="7917617"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cs typeface="+mn-cs"/>
              </a:rPr>
              <a:t>In </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order to answer your priority questions: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What do you need to </a:t>
            </a:r>
            <a:r>
              <a:rPr kumimoji="0" lang="en-US" altLang="en-US" sz="2800" b="0" i="1" u="none" strike="noStrike" kern="1200" cap="none" spc="0" normalizeH="0" baseline="0" noProof="0" dirty="0">
                <a:ln>
                  <a:noFill/>
                </a:ln>
                <a:solidFill>
                  <a:srgbClr val="000000"/>
                </a:solidFill>
                <a:effectLst/>
                <a:uLnTx/>
                <a:uFillTx/>
                <a:latin typeface="Rockwell" panose="02060603020205020403" pitchFamily="18" charset="0"/>
                <a:cs typeface="+mn-cs"/>
              </a:rPr>
              <a:t>know</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 </a:t>
            </a:r>
            <a:r>
              <a:rPr kumimoji="0" lang="en-US" altLang="en-US" sz="2800" b="1" i="0" u="none" strike="noStrike" kern="1200" cap="none" spc="0" normalizeH="0" baseline="0" noProof="0" dirty="0">
                <a:ln>
                  <a:noFill/>
                </a:ln>
                <a:solidFill>
                  <a:srgbClr val="000000"/>
                </a:solidFill>
                <a:effectLst/>
                <a:uLnTx/>
                <a:uFillTx/>
                <a:latin typeface="Rockwell" panose="02060603020205020403" pitchFamily="18" charset="0"/>
                <a:cs typeface="+mn-cs"/>
              </a:rPr>
              <a:t>Information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What do you need to </a:t>
            </a:r>
            <a:r>
              <a:rPr kumimoji="0" lang="en-US" altLang="en-US" sz="2800" b="0" i="1" u="none" strike="noStrike" kern="1200" cap="none" spc="0" normalizeH="0" baseline="0" noProof="0" dirty="0">
                <a:ln>
                  <a:noFill/>
                </a:ln>
                <a:solidFill>
                  <a:srgbClr val="000000"/>
                </a:solidFill>
                <a:effectLst/>
                <a:uLnTx/>
                <a:uFillTx/>
                <a:latin typeface="Rockwell" panose="02060603020205020403" pitchFamily="18" charset="0"/>
                <a:cs typeface="+mn-cs"/>
              </a:rPr>
              <a:t>do</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cs typeface="+mn-cs"/>
              </a:rPr>
              <a:t>? </a:t>
            </a:r>
            <a:r>
              <a:rPr kumimoji="0" lang="en-US" altLang="en-US" sz="2800" b="1" i="0" u="none" strike="noStrike" kern="1200" cap="none" spc="0" normalizeH="0" baseline="0" noProof="0" dirty="0">
                <a:ln>
                  <a:noFill/>
                </a:ln>
                <a:solidFill>
                  <a:srgbClr val="000000"/>
                </a:solidFill>
                <a:effectLst/>
                <a:uLnTx/>
                <a:uFillTx/>
                <a:latin typeface="Rockwell" panose="02060603020205020403" pitchFamily="18" charset="0"/>
                <a:cs typeface="+mn-cs"/>
              </a:rPr>
              <a:t>Tasks </a:t>
            </a:r>
          </a:p>
        </p:txBody>
      </p:sp>
    </p:spTree>
    <p:extLst>
      <p:ext uri="{BB962C8B-B14F-4D97-AF65-F5344CB8AC3E}">
        <p14:creationId xmlns:p14="http://schemas.microsoft.com/office/powerpoint/2010/main" val="619615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39877" y="216310"/>
            <a:ext cx="10515600" cy="1325563"/>
          </a:xfrm>
        </p:spPr>
        <p:txBody>
          <a:bodyPr>
            <a:normAutofit/>
          </a:bodyPr>
          <a:lstStyle/>
          <a:p>
            <a:pPr eaLnBrk="1" hangingPunct="1"/>
            <a:r>
              <a:rPr lang="en-US" altLang="en-US" sz="4000" dirty="0">
                <a:solidFill>
                  <a:schemeClr val="tx1"/>
                </a:solidFill>
              </a:rPr>
              <a:t>Share</a:t>
            </a:r>
          </a:p>
        </p:txBody>
      </p:sp>
      <p:sp>
        <p:nvSpPr>
          <p:cNvPr id="112643" name="Content Placeholder 2"/>
          <p:cNvSpPr>
            <a:spLocks noGrp="1"/>
          </p:cNvSpPr>
          <p:nvPr>
            <p:ph idx="1"/>
          </p:nvPr>
        </p:nvSpPr>
        <p:spPr>
          <a:xfrm>
            <a:off x="838200" y="1825627"/>
            <a:ext cx="10515600" cy="2850137"/>
          </a:xfrm>
        </p:spPr>
        <p:txBody>
          <a:bodyPr>
            <a:noAutofit/>
          </a:bodyPr>
          <a:lstStyle/>
          <a:p>
            <a:pPr marL="514350" indent="-514350">
              <a:buFont typeface="Wingdings" panose="05000000000000000000" pitchFamily="2" charset="2"/>
              <a:buAutoNum type="arabicPeriod"/>
            </a:pPr>
            <a:r>
              <a:rPr lang="en-US" altLang="en-US" sz="3200" dirty="0" smtClean="0">
                <a:solidFill>
                  <a:srgbClr val="000000"/>
                </a:solidFill>
              </a:rPr>
              <a:t>Your </a:t>
            </a:r>
            <a:r>
              <a:rPr lang="en-US" altLang="en-US" sz="3200" dirty="0">
                <a:solidFill>
                  <a:srgbClr val="000000"/>
                </a:solidFill>
              </a:rPr>
              <a:t>three priority questions and their numbers in your original sequence</a:t>
            </a:r>
          </a:p>
          <a:p>
            <a:pPr marL="514350" indent="-514350">
              <a:buFont typeface="Wingdings" panose="05000000000000000000" pitchFamily="2" charset="2"/>
              <a:buAutoNum type="arabicPeriod"/>
            </a:pPr>
            <a:r>
              <a:rPr lang="en-US" altLang="en-US" sz="3200" dirty="0">
                <a:solidFill>
                  <a:srgbClr val="000000"/>
                </a:solidFill>
              </a:rPr>
              <a:t>Rationale for choosing priority questions</a:t>
            </a:r>
          </a:p>
          <a:p>
            <a:pPr marL="514350" indent="-514350">
              <a:buFont typeface="Wingdings" panose="05000000000000000000" pitchFamily="2" charset="2"/>
              <a:buAutoNum type="arabicPeriod"/>
            </a:pPr>
            <a:r>
              <a:rPr lang="en-US" altLang="en-US" sz="3200" dirty="0" smtClean="0">
                <a:solidFill>
                  <a:srgbClr val="000000"/>
                </a:solidFill>
              </a:rPr>
              <a:t>Your action plan </a:t>
            </a:r>
            <a:endParaRPr lang="en-US" altLang="en-US" sz="3200" dirty="0">
              <a:solidFill>
                <a:srgbClr val="000000"/>
              </a:solidFill>
            </a:endParaRPr>
          </a:p>
        </p:txBody>
      </p:sp>
    </p:spTree>
    <p:extLst>
      <p:ext uri="{BB962C8B-B14F-4D97-AF65-F5344CB8AC3E}">
        <p14:creationId xmlns:p14="http://schemas.microsoft.com/office/powerpoint/2010/main" val="415959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49710" y="210741"/>
            <a:ext cx="10515600" cy="1325563"/>
          </a:xfrm>
        </p:spPr>
        <p:txBody>
          <a:bodyPr>
            <a:normAutofit/>
          </a:bodyPr>
          <a:lstStyle/>
          <a:p>
            <a:pPr eaLnBrk="1" hangingPunct="1"/>
            <a:r>
              <a:rPr lang="en-US" altLang="en-US" sz="4000" dirty="0" smtClean="0">
                <a:solidFill>
                  <a:schemeClr val="tx1"/>
                </a:solidFill>
              </a:rPr>
              <a:t>Reflect</a:t>
            </a:r>
            <a:endParaRPr lang="en-US" altLang="en-US" sz="4000" dirty="0">
              <a:solidFill>
                <a:schemeClr val="tx1"/>
              </a:solidFill>
            </a:endParaRPr>
          </a:p>
        </p:txBody>
      </p:sp>
      <p:sp>
        <p:nvSpPr>
          <p:cNvPr id="49154" name="Content Placeholder 2"/>
          <p:cNvSpPr>
            <a:spLocks noGrp="1"/>
          </p:cNvSpPr>
          <p:nvPr>
            <p:ph idx="1"/>
          </p:nvPr>
        </p:nvSpPr>
        <p:spPr>
          <a:xfrm>
            <a:off x="838200" y="1682519"/>
            <a:ext cx="10515600" cy="2700979"/>
          </a:xfrm>
        </p:spPr>
        <p:txBody>
          <a:bodyPr>
            <a:noAutofit/>
          </a:bodyPr>
          <a:lstStyle/>
          <a:p>
            <a:pPr eaLnBrk="1" hangingPunct="1">
              <a:lnSpc>
                <a:spcPct val="120000"/>
              </a:lnSpc>
            </a:pPr>
            <a:r>
              <a:rPr lang="en-US" altLang="en-US" sz="2800" dirty="0">
                <a:solidFill>
                  <a:srgbClr val="000000"/>
                </a:solidFill>
              </a:rPr>
              <a:t> What did you learn?</a:t>
            </a:r>
          </a:p>
          <a:p>
            <a:pPr eaLnBrk="1" hangingPunct="1">
              <a:lnSpc>
                <a:spcPct val="120000"/>
              </a:lnSpc>
            </a:pPr>
            <a:r>
              <a:rPr lang="en-US" altLang="en-US" sz="2800" dirty="0">
                <a:solidFill>
                  <a:srgbClr val="000000"/>
                </a:solidFill>
              </a:rPr>
              <a:t> </a:t>
            </a:r>
            <a:r>
              <a:rPr lang="en-US" altLang="en-US" sz="2800" dirty="0" smtClean="0">
                <a:solidFill>
                  <a:srgbClr val="000000"/>
                </a:solidFill>
              </a:rPr>
              <a:t>What did you notice about the way the process was facilitated? </a:t>
            </a:r>
          </a:p>
          <a:p>
            <a:pPr eaLnBrk="1" hangingPunct="1">
              <a:lnSpc>
                <a:spcPct val="120000"/>
              </a:lnSpc>
            </a:pPr>
            <a:r>
              <a:rPr lang="en-US" altLang="en-US" sz="2800" dirty="0" smtClean="0">
                <a:solidFill>
                  <a:srgbClr val="000000"/>
                </a:solidFill>
              </a:rPr>
              <a:t>How did the facilitation affect your learning experience? How might this style of facilitation impact student learning?</a:t>
            </a:r>
            <a:endParaRPr lang="en-US" altLang="en-US" sz="2800" dirty="0">
              <a:solidFill>
                <a:srgbClr val="000000"/>
              </a:solidFill>
            </a:endParaRPr>
          </a:p>
          <a:p>
            <a:pPr>
              <a:lnSpc>
                <a:spcPct val="120000"/>
              </a:lnSpc>
            </a:pPr>
            <a:endParaRPr lang="en-US" altLang="en-US" sz="2800" dirty="0">
              <a:solidFill>
                <a:srgbClr val="000000"/>
              </a:solidFill>
            </a:endParaRPr>
          </a:p>
        </p:txBody>
      </p:sp>
    </p:spTree>
    <p:extLst>
      <p:ext uri="{BB962C8B-B14F-4D97-AF65-F5344CB8AC3E}">
        <p14:creationId xmlns:p14="http://schemas.microsoft.com/office/powerpoint/2010/main" val="32086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80"/>
          <p:cNvSpPr txBox="1">
            <a:spLocks noGrp="1"/>
          </p:cNvSpPr>
          <p:nvPr>
            <p:ph type="title"/>
          </p:nvPr>
        </p:nvSpPr>
        <p:spPr>
          <a:xfrm>
            <a:off x="1012785" y="328535"/>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sz="4400" b="0" dirty="0"/>
              <a:t>Four Principles of Facilitation</a:t>
            </a:r>
            <a:endParaRPr b="0" dirty="0"/>
          </a:p>
        </p:txBody>
      </p:sp>
      <p:sp>
        <p:nvSpPr>
          <p:cNvPr id="1546" name="Google Shape;1546;p180"/>
          <p:cNvSpPr txBox="1">
            <a:spLocks noGrp="1"/>
          </p:cNvSpPr>
          <p:nvPr>
            <p:ph type="body" idx="4294967295"/>
          </p:nvPr>
        </p:nvSpPr>
        <p:spPr>
          <a:xfrm>
            <a:off x="1355304" y="2112303"/>
            <a:ext cx="9501903" cy="3003806"/>
          </a:xfrm>
          <a:prstGeom prst="rect">
            <a:avLst/>
          </a:prstGeom>
          <a:noFill/>
          <a:ln>
            <a:noFill/>
          </a:ln>
        </p:spPr>
        <p:txBody>
          <a:bodyPr spcFirstLastPara="1" vert="horz" wrap="square" lIns="91425" tIns="45700" rIns="91425" bIns="45700" rtlCol="0" anchor="t" anchorCtr="0">
            <a:noAutofit/>
          </a:bodyPr>
          <a:lstStyle/>
          <a:p>
            <a:pPr marL="742950" indent="-742950">
              <a:lnSpc>
                <a:spcPct val="100000"/>
              </a:lnSpc>
              <a:spcBef>
                <a:spcPts val="0"/>
              </a:spcBef>
              <a:buSzPts val="2400"/>
              <a:buFont typeface="Rockwell"/>
              <a:buAutoNum type="arabicPeriod"/>
            </a:pPr>
            <a:r>
              <a:rPr lang="en-US" sz="3200" dirty="0">
                <a:solidFill>
                  <a:srgbClr val="000000"/>
                </a:solidFill>
              </a:rPr>
              <a:t>Monitor student adherence to the process</a:t>
            </a:r>
            <a:endParaRPr dirty="0"/>
          </a:p>
          <a:p>
            <a:pPr marL="742950" indent="-742950">
              <a:lnSpc>
                <a:spcPct val="100000"/>
              </a:lnSpc>
              <a:buSzPts val="2400"/>
              <a:buFont typeface="Rockwell"/>
              <a:buAutoNum type="arabicPeriod"/>
            </a:pPr>
            <a:r>
              <a:rPr lang="en-US" sz="3200" dirty="0">
                <a:solidFill>
                  <a:srgbClr val="000000"/>
                </a:solidFill>
              </a:rPr>
              <a:t>Do not give examples</a:t>
            </a:r>
            <a:endParaRPr dirty="0"/>
          </a:p>
          <a:p>
            <a:pPr marL="742950" indent="-742950">
              <a:lnSpc>
                <a:spcPct val="100000"/>
              </a:lnSpc>
              <a:buSzPts val="2400"/>
              <a:buFont typeface="Rockwell"/>
              <a:buAutoNum type="arabicPeriod"/>
            </a:pPr>
            <a:r>
              <a:rPr lang="en-US" sz="3200" dirty="0">
                <a:solidFill>
                  <a:srgbClr val="000000"/>
                </a:solidFill>
              </a:rPr>
              <a:t>Do not get pulled into group discussion</a:t>
            </a:r>
            <a:endParaRPr dirty="0"/>
          </a:p>
          <a:p>
            <a:pPr marL="742950" indent="-742950">
              <a:lnSpc>
                <a:spcPct val="100000"/>
              </a:lnSpc>
              <a:buSzPts val="2400"/>
              <a:buFont typeface="Rockwell"/>
              <a:buAutoNum type="arabicPeriod"/>
            </a:pPr>
            <a:r>
              <a:rPr lang="en-US" sz="3200" dirty="0">
                <a:solidFill>
                  <a:srgbClr val="000000"/>
                </a:solidFill>
              </a:rPr>
              <a:t>Acknowledge all contributions equally</a:t>
            </a:r>
            <a:endParaRPr dirty="0"/>
          </a:p>
        </p:txBody>
      </p:sp>
      <p:sp>
        <p:nvSpPr>
          <p:cNvPr id="1547" name="Google Shape;1547;p180"/>
          <p:cNvSpPr txBox="1"/>
          <p:nvPr/>
        </p:nvSpPr>
        <p:spPr>
          <a:xfrm>
            <a:off x="567159" y="5320430"/>
            <a:ext cx="10961226" cy="954000"/>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59C4C7"/>
              </a:buClr>
              <a:buSzPts val="2800"/>
              <a:tabLst/>
              <a:defRPr/>
            </a:pPr>
            <a:endParaRPr kumimoji="0" sz="1400" b="0" i="0" u="none" strike="noStrike" kern="1200" cap="none" spc="0" normalizeH="0" baseline="0" noProof="0" dirty="0">
              <a:ln>
                <a:noFill/>
              </a:ln>
              <a:solidFill>
                <a:srgbClr val="59C4C7"/>
              </a:solidFill>
              <a:effectLst/>
              <a:uLnTx/>
              <a:uFillTx/>
              <a:latin typeface="Arial"/>
              <a:ea typeface="Arial"/>
              <a:cs typeface="Arial"/>
              <a:sym typeface="Arial"/>
            </a:endParaRPr>
          </a:p>
        </p:txBody>
      </p:sp>
    </p:spTree>
    <p:extLst>
      <p:ext uri="{BB962C8B-B14F-4D97-AF65-F5344CB8AC3E}">
        <p14:creationId xmlns:p14="http://schemas.microsoft.com/office/powerpoint/2010/main" val="26570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841234" y="349854"/>
            <a:ext cx="7645400" cy="91697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4500"/>
              <a:buNone/>
            </a:pPr>
            <a:r>
              <a:rPr lang="en-US" sz="4400" dirty="0" smtClean="0">
                <a:solidFill>
                  <a:schemeClr val="tx2"/>
                </a:solidFill>
              </a:rPr>
              <a:t>A Look Inside the Process</a:t>
            </a:r>
            <a:endParaRPr sz="4400" dirty="0">
              <a:solidFill>
                <a:schemeClr val="tx2"/>
              </a:solidFill>
            </a:endParaRPr>
          </a:p>
        </p:txBody>
      </p:sp>
      <p:cxnSp>
        <p:nvCxnSpPr>
          <p:cNvPr id="4" name="Straight Connector 3"/>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Placeholder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276" y="1675417"/>
            <a:ext cx="3981808" cy="3642930"/>
          </a:xfrm>
          <a:prstGeom prst="rect">
            <a:avLst/>
          </a:prstGeom>
        </p:spPr>
      </p:pic>
    </p:spTree>
    <p:extLst>
      <p:ext uri="{BB962C8B-B14F-4D97-AF65-F5344CB8AC3E}">
        <p14:creationId xmlns:p14="http://schemas.microsoft.com/office/powerpoint/2010/main" val="1752975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48" y="194628"/>
            <a:ext cx="10515600" cy="1325563"/>
          </a:xfrm>
        </p:spPr>
        <p:txBody>
          <a:bodyPr>
            <a:normAutofit/>
          </a:bodyPr>
          <a:lstStyle/>
          <a:p>
            <a:r>
              <a:rPr lang="en-US" sz="4000" dirty="0">
                <a:solidFill>
                  <a:schemeClr val="tx1"/>
                </a:solidFill>
              </a:rPr>
              <a:t>The QFT, on one slide…</a:t>
            </a:r>
          </a:p>
        </p:txBody>
      </p:sp>
      <p:sp>
        <p:nvSpPr>
          <p:cNvPr id="3" name="Content Placeholder 2"/>
          <p:cNvSpPr>
            <a:spLocks noGrp="1"/>
          </p:cNvSpPr>
          <p:nvPr>
            <p:ph idx="1"/>
          </p:nvPr>
        </p:nvSpPr>
        <p:spPr>
          <a:xfrm>
            <a:off x="814555" y="1606981"/>
            <a:ext cx="10515600" cy="4351338"/>
          </a:xfrm>
        </p:spPr>
        <p:txBody>
          <a:bodyPr>
            <a:normAutofit/>
          </a:bodyPr>
          <a:lstStyle/>
          <a:p>
            <a:pPr marL="457200" indent="-457200">
              <a:spcBef>
                <a:spcPts val="0"/>
              </a:spcBef>
              <a:spcAft>
                <a:spcPts val="600"/>
              </a:spcAft>
              <a:buFont typeface="+mj-lt"/>
              <a:buAutoNum type="arabicParenR"/>
            </a:pPr>
            <a:r>
              <a:rPr lang="en-US" sz="2400" dirty="0"/>
              <a:t>Question Focus</a:t>
            </a:r>
          </a:p>
          <a:p>
            <a:pPr marL="457200" indent="-457200">
              <a:spcBef>
                <a:spcPts val="0"/>
              </a:spcBef>
              <a:spcAft>
                <a:spcPts val="600"/>
              </a:spcAft>
              <a:buFont typeface="+mj-lt"/>
              <a:buAutoNum type="arabicParenR"/>
            </a:pPr>
            <a:r>
              <a:rPr lang="en-US" sz="2400" dirty="0"/>
              <a:t>Produce Your Questions</a:t>
            </a:r>
          </a:p>
          <a:p>
            <a:pPr lvl="2">
              <a:spcBef>
                <a:spcPts val="0"/>
              </a:spcBef>
              <a:spcAft>
                <a:spcPts val="600"/>
              </a:spcAft>
              <a:buFont typeface="Wingdings" panose="05000000000000000000" pitchFamily="2" charset="2"/>
              <a:buChar char="ü"/>
            </a:pPr>
            <a:r>
              <a:rPr lang="en-US" sz="2400" dirty="0"/>
              <a:t>Follow the rules</a:t>
            </a:r>
          </a:p>
          <a:p>
            <a:pPr lvl="2">
              <a:spcBef>
                <a:spcPts val="0"/>
              </a:spcBef>
              <a:spcAft>
                <a:spcPts val="600"/>
              </a:spcAft>
              <a:buFont typeface="Wingdings" panose="05000000000000000000" pitchFamily="2" charset="2"/>
              <a:buChar char="ü"/>
            </a:pPr>
            <a:r>
              <a:rPr lang="en-US" sz="2400" dirty="0"/>
              <a:t>Number your questions</a:t>
            </a:r>
          </a:p>
          <a:p>
            <a:pPr marL="457200" indent="-457200">
              <a:spcBef>
                <a:spcPts val="0"/>
              </a:spcBef>
              <a:spcAft>
                <a:spcPts val="600"/>
              </a:spcAft>
              <a:buFont typeface="+mj-lt"/>
              <a:buAutoNum type="arabicParenR" startAt="3"/>
            </a:pPr>
            <a:r>
              <a:rPr lang="en-US" sz="2400" dirty="0" smtClean="0"/>
              <a:t>Transform </a:t>
            </a:r>
            <a:r>
              <a:rPr lang="en-US" sz="2400" dirty="0"/>
              <a:t>Your Questions</a:t>
            </a:r>
          </a:p>
          <a:p>
            <a:pPr lvl="2">
              <a:spcBef>
                <a:spcPts val="0"/>
              </a:spcBef>
              <a:spcAft>
                <a:spcPts val="600"/>
              </a:spcAft>
              <a:buFont typeface="Wingdings" panose="05000000000000000000" pitchFamily="2" charset="2"/>
              <a:buChar char="ü"/>
            </a:pPr>
            <a:r>
              <a:rPr lang="en-US" sz="2400" dirty="0"/>
              <a:t>Categorize questions as Closed or Open-ended</a:t>
            </a:r>
          </a:p>
          <a:p>
            <a:pPr lvl="2">
              <a:spcBef>
                <a:spcPts val="0"/>
              </a:spcBef>
              <a:spcAft>
                <a:spcPts val="600"/>
              </a:spcAft>
              <a:buFont typeface="Wingdings" panose="05000000000000000000" pitchFamily="2" charset="2"/>
              <a:buChar char="ü"/>
            </a:pPr>
            <a:r>
              <a:rPr lang="en-US" sz="2400" dirty="0"/>
              <a:t>Change questions from one type to another</a:t>
            </a:r>
          </a:p>
          <a:p>
            <a:pPr marL="457200" indent="-457200">
              <a:spcBef>
                <a:spcPts val="0"/>
              </a:spcBef>
              <a:spcAft>
                <a:spcPts val="600"/>
              </a:spcAft>
              <a:buFont typeface="+mj-lt"/>
              <a:buAutoNum type="arabicParenR" startAt="4"/>
            </a:pPr>
            <a:r>
              <a:rPr lang="en-US" sz="2400" dirty="0"/>
              <a:t>Prioritize Your Questions </a:t>
            </a:r>
          </a:p>
          <a:p>
            <a:pPr marL="457200" indent="-457200">
              <a:spcBef>
                <a:spcPts val="0"/>
              </a:spcBef>
              <a:spcAft>
                <a:spcPts val="600"/>
              </a:spcAft>
              <a:buFont typeface="+mj-lt"/>
              <a:buAutoNum type="arabicParenR" startAt="5"/>
            </a:pPr>
            <a:r>
              <a:rPr lang="en-US" sz="2400" dirty="0"/>
              <a:t>Share &amp; Discuss Next Steps</a:t>
            </a:r>
          </a:p>
          <a:p>
            <a:pPr marL="457200" indent="-457200">
              <a:spcBef>
                <a:spcPts val="0"/>
              </a:spcBef>
              <a:spcAft>
                <a:spcPts val="600"/>
              </a:spcAft>
              <a:buFont typeface="+mj-lt"/>
              <a:buAutoNum type="arabicParenR" startAt="5"/>
            </a:pPr>
            <a:r>
              <a:rPr lang="en-US" sz="2400" dirty="0"/>
              <a:t>Reflect</a:t>
            </a:r>
          </a:p>
        </p:txBody>
      </p:sp>
      <p:sp>
        <p:nvSpPr>
          <p:cNvPr id="5" name="TextBox 4"/>
          <p:cNvSpPr txBox="1"/>
          <p:nvPr/>
        </p:nvSpPr>
        <p:spPr>
          <a:xfrm>
            <a:off x="7118895" y="1576866"/>
            <a:ext cx="4936720" cy="1631216"/>
          </a:xfrm>
          <a:prstGeom prst="rect">
            <a:avLst/>
          </a:prstGeom>
          <a:solidFill>
            <a:schemeClr val="bg1">
              <a:lumMod val="85000"/>
            </a:schemeClr>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Ask as many questions as you can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Do not stop to discuss, judge or answer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Record </a:t>
            </a:r>
            <a:r>
              <a:rPr kumimoji="0" lang="en-US" sz="2000" b="0" i="1" u="none" strike="noStrike" kern="1200" cap="none" spc="0" normalizeH="0" baseline="0" noProof="0" dirty="0">
                <a:ln>
                  <a:noFill/>
                </a:ln>
                <a:solidFill>
                  <a:prstClr val="black"/>
                </a:solidFill>
                <a:effectLst/>
                <a:uLnTx/>
                <a:uFillTx/>
                <a:latin typeface="Rockwell"/>
                <a:cs typeface="+mn-cs"/>
              </a:rPr>
              <a:t>exactly</a:t>
            </a:r>
            <a:r>
              <a:rPr kumimoji="0" lang="en-US" sz="2000" b="0" i="0" u="none" strike="noStrike" kern="1200" cap="none" spc="0" normalizeH="0" baseline="0" noProof="0" dirty="0">
                <a:ln>
                  <a:noFill/>
                </a:ln>
                <a:solidFill>
                  <a:prstClr val="black"/>
                </a:solidFill>
                <a:effectLst/>
                <a:uLnTx/>
                <a:uFillTx/>
                <a:latin typeface="Rockwell"/>
                <a:cs typeface="+mn-cs"/>
              </a:rPr>
              <a:t> as stated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Rockwell"/>
                <a:cs typeface="+mn-cs"/>
              </a:rPr>
              <a:t>Change statements into questions</a:t>
            </a:r>
          </a:p>
        </p:txBody>
      </p:sp>
      <p:cxnSp>
        <p:nvCxnSpPr>
          <p:cNvPr id="7" name="Straight Arrow Connector 6"/>
          <p:cNvCxnSpPr/>
          <p:nvPr/>
        </p:nvCxnSpPr>
        <p:spPr>
          <a:xfrm>
            <a:off x="4542503" y="2703871"/>
            <a:ext cx="2379637" cy="33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91471" y="4594781"/>
            <a:ext cx="3303163" cy="1938992"/>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a:cs typeface="+mn-cs"/>
              </a:rPr>
              <a:t>Closed-Ended: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a:cs typeface="+mn-cs"/>
              </a:rPr>
              <a:t>Answered with “yes,” “no” or one word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ckwell"/>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a:cs typeface="+mn-cs"/>
              </a:rPr>
              <a:t>Open-Ended: </a:t>
            </a:r>
            <a:r>
              <a:rPr kumimoji="0" lang="en-US" sz="2000" b="0" i="0" u="none" strike="noStrike" kern="1200" cap="none" spc="0" normalizeH="0" baseline="0" noProof="0" dirty="0">
                <a:ln>
                  <a:noFill/>
                </a:ln>
                <a:solidFill>
                  <a:prstClr val="black"/>
                </a:solidFill>
                <a:effectLst/>
                <a:uLnTx/>
                <a:uFillTx/>
                <a:latin typeface="Rockwell"/>
                <a:cs typeface="+mn-cs"/>
              </a:rPr>
              <a:t>Require longer explanation</a:t>
            </a:r>
          </a:p>
        </p:txBody>
      </p:sp>
      <p:cxnSp>
        <p:nvCxnSpPr>
          <p:cNvPr id="12" name="Straight Arrow Connector 11"/>
          <p:cNvCxnSpPr/>
          <p:nvPr/>
        </p:nvCxnSpPr>
        <p:spPr>
          <a:xfrm>
            <a:off x="9209229" y="410735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37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730045" y="161580"/>
            <a:ext cx="10515600" cy="1325563"/>
          </a:xfrm>
        </p:spPr>
        <p:txBody>
          <a:bodyPr>
            <a:normAutofit/>
          </a:bodyPr>
          <a:lstStyle/>
          <a:p>
            <a:pPr eaLnBrk="1" hangingPunct="1"/>
            <a:r>
              <a:rPr lang="en-US" sz="4000" dirty="0">
                <a:solidFill>
                  <a:schemeClr val="tx1"/>
                </a:solidFill>
              </a:rPr>
              <a:t>Curiosity</a:t>
            </a:r>
            <a:r>
              <a:rPr lang="en-US" sz="4000" dirty="0">
                <a:solidFill>
                  <a:schemeClr val="tx1"/>
                </a:solidFill>
                <a:latin typeface="Rockwell" panose="02060603020205020403" pitchFamily="18" charset="0"/>
              </a:rPr>
              <a:t> and Rigor</a:t>
            </a: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en-US" sz="4400" u="sng" dirty="0">
                <a:solidFill>
                  <a:srgbClr val="000000"/>
                </a:solidFill>
                <a:latin typeface="Rockwell" panose="02060603020205020403" pitchFamily="18" charset="0"/>
              </a:rPr>
              <a:t>Three</a:t>
            </a:r>
            <a:r>
              <a:rPr lang="en-US" sz="4400" dirty="0">
                <a:solidFill>
                  <a:srgbClr val="000000"/>
                </a:solidFill>
                <a:latin typeface="Rockwell" panose="02060603020205020403" pitchFamily="18" charset="0"/>
              </a:rPr>
              <a:t> thinking abilities </a:t>
            </a:r>
          </a:p>
          <a:p>
            <a:pPr marL="228600" lvl="1" indent="0" algn="ctr">
              <a:buNone/>
            </a:pPr>
            <a:r>
              <a:rPr lang="en-US" sz="4400" dirty="0">
                <a:solidFill>
                  <a:srgbClr val="000000"/>
                </a:solidFill>
                <a:latin typeface="Rockwell" panose="02060603020205020403" pitchFamily="18" charset="0"/>
              </a:rPr>
              <a:t>with </a:t>
            </a:r>
            <a:r>
              <a:rPr lang="en-US" sz="4400" u="sng" dirty="0">
                <a:solidFill>
                  <a:srgbClr val="000000"/>
                </a:solidFill>
                <a:latin typeface="Rockwell" panose="02060603020205020403" pitchFamily="18" charset="0"/>
              </a:rPr>
              <a:t>one</a:t>
            </a:r>
            <a:r>
              <a:rPr lang="en-US" sz="4400" dirty="0">
                <a:solidFill>
                  <a:srgbClr val="000000"/>
                </a:solidFill>
                <a:latin typeface="Rockwell" panose="02060603020205020403" pitchFamily="18" charset="0"/>
              </a:rPr>
              <a:t> process</a:t>
            </a:r>
          </a:p>
        </p:txBody>
      </p:sp>
    </p:spTree>
    <p:extLst>
      <p:ext uri="{BB962C8B-B14F-4D97-AF65-F5344CB8AC3E}">
        <p14:creationId xmlns:p14="http://schemas.microsoft.com/office/powerpoint/2010/main" val="161792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78"/>
            <a:ext cx="10515600" cy="1325563"/>
          </a:xfrm>
        </p:spPr>
        <p:txBody>
          <a:bodyPr>
            <a:normAutofit/>
          </a:bodyPr>
          <a:lstStyle/>
          <a:p>
            <a:r>
              <a:rPr lang="en-US" sz="4400" b="0" dirty="0">
                <a:solidFill>
                  <a:schemeClr val="tx1"/>
                </a:solidFill>
                <a:ea typeface="Meiryo" panose="020B0604030504040204" pitchFamily="34" charset="-128"/>
              </a:rPr>
              <a:t>Who is in the </a:t>
            </a:r>
            <a:r>
              <a:rPr lang="en-US" sz="4400" b="0" dirty="0" smtClean="0">
                <a:solidFill>
                  <a:schemeClr val="tx1"/>
                </a:solidFill>
                <a:ea typeface="Meiryo" panose="020B0604030504040204" pitchFamily="34" charset="-128"/>
              </a:rPr>
              <a:t>room?</a:t>
            </a:r>
            <a:endParaRPr lang="en-US" sz="4400" b="0" dirty="0">
              <a:solidFill>
                <a:schemeClr val="tx1"/>
              </a:solidFill>
              <a:ea typeface="Meiryo" panose="020B0604030504040204" pitchFamily="34" charset="-128"/>
            </a:endParaRPr>
          </a:p>
        </p:txBody>
      </p:sp>
    </p:spTree>
    <p:extLst>
      <p:ext uri="{BB962C8B-B14F-4D97-AF65-F5344CB8AC3E}">
        <p14:creationId xmlns:p14="http://schemas.microsoft.com/office/powerpoint/2010/main" val="1706570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749522" y="1728865"/>
            <a:ext cx="5809691" cy="4111625"/>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cs typeface="+mn-cs"/>
                  <a:sym typeface="Gill Sans" charset="0"/>
                </a:rPr>
                <a:t>Divergent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rPr>
                <a:t>Thinking</a:t>
              </a:r>
              <a:endParaRPr kumimoji="0" lang="en-US" sz="4000" b="1" i="0" u="none" strike="noStrike" kern="1200" cap="none" spc="0" normalizeH="0" baseline="0" noProof="0" dirty="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a:xfrm>
            <a:off x="701217" y="224734"/>
            <a:ext cx="11353800" cy="1325563"/>
          </a:xfrm>
        </p:spPr>
        <p:txBody>
          <a:bodyPr>
            <a:normAutofit/>
          </a:bodyPr>
          <a:lstStyle/>
          <a:p>
            <a:pPr eaLnBrk="1" hangingPunct="1"/>
            <a:r>
              <a:rPr lang="en-US" sz="4000" dirty="0">
                <a:solidFill>
                  <a:schemeClr val="tx1"/>
                </a:solidFill>
              </a:rPr>
              <a:t>Thinking in many different directions</a:t>
            </a:r>
          </a:p>
        </p:txBody>
      </p:sp>
    </p:spTree>
    <p:extLst>
      <p:ext uri="{BB962C8B-B14F-4D97-AF65-F5344CB8AC3E}">
        <p14:creationId xmlns:p14="http://schemas.microsoft.com/office/powerpoint/2010/main" val="3272491342"/>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86"/>
            <a:ext cx="10515600" cy="1325563"/>
          </a:xfrm>
        </p:spPr>
        <p:txBody>
          <a:bodyPr>
            <a:normAutofit/>
          </a:bodyPr>
          <a:lstStyle/>
          <a:p>
            <a:pPr eaLnBrk="1" hangingPunct="1"/>
            <a:r>
              <a:rPr lang="en-US" sz="4000" dirty="0">
                <a:solidFill>
                  <a:schemeClr val="tx1"/>
                </a:solidFill>
              </a:rPr>
              <a:t>Narrowing Down, Focusing</a:t>
            </a:r>
          </a:p>
        </p:txBody>
      </p:sp>
      <p:grpSp>
        <p:nvGrpSpPr>
          <p:cNvPr id="83970" name="Group 2"/>
          <p:cNvGrpSpPr>
            <a:grpSpLocks/>
          </p:cNvGrpSpPr>
          <p:nvPr/>
        </p:nvGrpSpPr>
        <p:grpSpPr bwMode="auto">
          <a:xfrm>
            <a:off x="2556256" y="1843800"/>
            <a:ext cx="6542131" cy="3901400"/>
            <a:chOff x="1332449" y="1744708"/>
            <a:chExt cx="6722338"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332449" y="3933851"/>
              <a:ext cx="1858397"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24137" y="3799916"/>
              <a:ext cx="3917553" cy="1258876"/>
            </a:xfrm>
            <a:prstGeom prst="rect">
              <a:avLst/>
            </a:prstGeom>
          </p:spPr>
          <p:txBody>
            <a:bodyPr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rPr>
                <a:t>Thinking</a:t>
              </a:r>
              <a:endParaRPr kumimoji="0" lang="en-US" sz="4000" b="1" i="0" u="none" strike="noStrike" kern="1200" cap="none" spc="0" normalizeH="0" baseline="0" noProof="0" dirty="0">
                <a:ln>
                  <a:noFill/>
                </a:ln>
                <a:solidFill>
                  <a:srgbClr val="000000"/>
                </a:solidFill>
                <a:effectLst/>
                <a:uLnTx/>
                <a:uFillTx/>
                <a:latin typeface="Rockwell" panose="02060603020205020403" pitchFamily="18" charset="0"/>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3431509899"/>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70788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Rockwell" panose="02060603020205020403" pitchFamily="18" charset="0"/>
                <a:cs typeface="+mn-cs"/>
              </a:rPr>
              <a:t>Metacognition</a:t>
            </a:r>
            <a:endParaRPr kumimoji="0" lang="en-US" sz="4000" b="1" i="0" u="none" strike="noStrike" kern="1200" cap="none" spc="0" normalizeH="0" baseline="0" noProof="0" dirty="0">
              <a:ln>
                <a:noFill/>
              </a:ln>
              <a:solidFill>
                <a:srgbClr val="000000"/>
              </a:solidFill>
              <a:effectLst/>
              <a:uLnTx/>
              <a:uFillTx/>
              <a:latin typeface="Rockwell" panose="02060603020205020403" pitchFamily="18" charset="0"/>
              <a:cs typeface="+mn-cs"/>
            </a:endParaRPr>
          </a:p>
        </p:txBody>
      </p:sp>
      <p:sp>
        <p:nvSpPr>
          <p:cNvPr id="78852" name="Title 1"/>
          <p:cNvSpPr>
            <a:spLocks noGrp="1"/>
          </p:cNvSpPr>
          <p:nvPr>
            <p:ph type="title"/>
          </p:nvPr>
        </p:nvSpPr>
        <p:spPr/>
        <p:txBody>
          <a:bodyPr>
            <a:normAutofit/>
          </a:bodyPr>
          <a:lstStyle/>
          <a:p>
            <a:pPr eaLnBrk="1" hangingPunct="1"/>
            <a:r>
              <a:rPr lang="en-US" sz="4000" dirty="0">
                <a:solidFill>
                  <a:schemeClr val="tx1"/>
                </a:solidFill>
              </a:rPr>
              <a:t>Thinking</a:t>
            </a:r>
            <a:r>
              <a:rPr lang="en-US" sz="4000" dirty="0">
                <a:solidFill>
                  <a:schemeClr val="tx1"/>
                </a:solidFill>
                <a:latin typeface="Rockwell" panose="02060603020205020403" pitchFamily="18" charset="0"/>
              </a:rPr>
              <a:t> about Thinking</a:t>
            </a: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540282673"/>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87457" y="5228357"/>
            <a:ext cx="10933735" cy="885825"/>
          </a:xfrm>
        </p:spPr>
        <p:txBody>
          <a:bodyPr>
            <a:noAutofit/>
          </a:bodyPr>
          <a:lstStyle/>
          <a:p>
            <a:pPr marL="0" indent="0">
              <a:buNone/>
            </a:pPr>
            <a:r>
              <a:rPr lang="en-US" sz="4400" dirty="0">
                <a:solidFill>
                  <a:schemeClr val="tx2"/>
                </a:solidFill>
              </a:rPr>
              <a:t>Exploring Classroom Examples</a:t>
            </a:r>
            <a:endParaRPr lang="en-US" altLang="en-US" sz="4400" dirty="0">
              <a:solidFill>
                <a:schemeClr val="tx2"/>
              </a:solidFill>
              <a:latin typeface="Rockwell" panose="02060603020205020403" pitchFamily="18" charset="0"/>
            </a:endParaRPr>
          </a:p>
        </p:txBody>
      </p:sp>
      <p:pic>
        <p:nvPicPr>
          <p:cNvPr id="4" name="Picture Placeholder 3" descr="Screenshot 2015-09-16 15.08.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29" y="507019"/>
            <a:ext cx="7175260" cy="4036084"/>
          </a:xfrm>
          <a:prstGeom prst="rect">
            <a:avLst/>
          </a:prstGeom>
        </p:spPr>
      </p:pic>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396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94032"/>
            <a:ext cx="10515600" cy="1325563"/>
          </a:xfrm>
        </p:spPr>
        <p:txBody>
          <a:bodyPr>
            <a:normAutofit/>
          </a:bodyPr>
          <a:lstStyle/>
          <a:p>
            <a:pPr algn="ctr"/>
            <a:r>
              <a:rPr lang="en-US" sz="4400" dirty="0" smtClean="0"/>
              <a:t>Classroom Example:</a:t>
            </a:r>
            <a:br>
              <a:rPr lang="en-US" sz="4400" dirty="0" smtClean="0"/>
            </a:br>
            <a:r>
              <a:rPr lang="en-US" sz="4400" dirty="0" smtClean="0"/>
              <a:t>9</a:t>
            </a:r>
            <a:r>
              <a:rPr lang="en-US" sz="4400" baseline="30000" dirty="0" smtClean="0"/>
              <a:t>th</a:t>
            </a:r>
            <a:r>
              <a:rPr lang="en-US" sz="4400" dirty="0" smtClean="0"/>
              <a:t> Grade</a:t>
            </a:r>
            <a:endParaRPr lang="en-US" sz="4400" dirty="0"/>
          </a:p>
        </p:txBody>
      </p:sp>
      <p:sp>
        <p:nvSpPr>
          <p:cNvPr id="3" name="Content Placeholder 2"/>
          <p:cNvSpPr>
            <a:spLocks noGrp="1"/>
          </p:cNvSpPr>
          <p:nvPr>
            <p:ph idx="1"/>
          </p:nvPr>
        </p:nvSpPr>
        <p:spPr>
          <a:xfrm>
            <a:off x="476250" y="2112604"/>
            <a:ext cx="9468738" cy="4470359"/>
          </a:xfrm>
        </p:spPr>
        <p:txBody>
          <a:bodyPr>
            <a:normAutofit/>
          </a:bodyPr>
          <a:lstStyle/>
          <a:p>
            <a:pPr marL="0" indent="0">
              <a:lnSpc>
                <a:spcPct val="110000"/>
              </a:lnSpc>
              <a:buNone/>
            </a:pPr>
            <a:r>
              <a:rPr lang="en-US" sz="2800" u="sng" dirty="0"/>
              <a:t>Teacher: </a:t>
            </a:r>
            <a:r>
              <a:rPr lang="en-US" sz="2800" dirty="0"/>
              <a:t>Ellen </a:t>
            </a:r>
            <a:r>
              <a:rPr lang="en-US" sz="2800" dirty="0" err="1"/>
              <a:t>Gammel</a:t>
            </a:r>
            <a:r>
              <a:rPr lang="en-US" sz="2800" dirty="0"/>
              <a:t>, Fitchburg, MA</a:t>
            </a:r>
          </a:p>
          <a:p>
            <a:pPr marL="0" indent="0">
              <a:lnSpc>
                <a:spcPct val="110000"/>
              </a:lnSpc>
              <a:buNone/>
            </a:pPr>
            <a:r>
              <a:rPr lang="en-US" sz="2800" u="sng" dirty="0" smtClean="0"/>
              <a:t>Topic</a:t>
            </a:r>
            <a:r>
              <a:rPr lang="en-US" sz="2800" u="sng" dirty="0"/>
              <a:t>: </a:t>
            </a:r>
            <a:r>
              <a:rPr lang="en-US" sz="2800" dirty="0"/>
              <a:t>An interdisciplinary unit on bioethics and a nonfiction text, </a:t>
            </a:r>
            <a:r>
              <a:rPr lang="en-US" sz="2800" i="1" dirty="0"/>
              <a:t>The Immortal Life of Henrietta Lacks</a:t>
            </a:r>
          </a:p>
          <a:p>
            <a:pPr marL="0" indent="0">
              <a:lnSpc>
                <a:spcPct val="110000"/>
              </a:lnSpc>
              <a:buNone/>
            </a:pPr>
            <a:r>
              <a:rPr lang="en-US" sz="2800" u="sng" dirty="0" smtClean="0"/>
              <a:t>Purpose (2x in the unit): </a:t>
            </a:r>
          </a:p>
          <a:p>
            <a:pPr marL="514350" indent="-514350">
              <a:lnSpc>
                <a:spcPct val="110000"/>
              </a:lnSpc>
              <a:buFont typeface="+mj-lt"/>
              <a:buAutoNum type="arabicPeriod"/>
            </a:pPr>
            <a:r>
              <a:rPr lang="en-US" sz="2800" dirty="0"/>
              <a:t>To engage students at the beginning of the </a:t>
            </a:r>
            <a:r>
              <a:rPr lang="en-US" sz="2800" dirty="0" smtClean="0"/>
              <a:t>unit</a:t>
            </a:r>
          </a:p>
          <a:p>
            <a:pPr marL="514350" indent="-514350">
              <a:lnSpc>
                <a:spcPct val="110000"/>
              </a:lnSpc>
              <a:buFont typeface="+mj-lt"/>
              <a:buAutoNum type="arabicPeriod"/>
            </a:pPr>
            <a:r>
              <a:rPr lang="en-US" sz="2800" dirty="0" smtClean="0"/>
              <a:t>To </a:t>
            </a:r>
            <a:r>
              <a:rPr lang="en-US" sz="2800" dirty="0"/>
              <a:t>help students </a:t>
            </a:r>
            <a:r>
              <a:rPr lang="en-US" sz="2800" dirty="0" smtClean="0"/>
              <a:t>prepare for a debate at the end of the unit</a:t>
            </a:r>
          </a:p>
          <a:p>
            <a:pPr marL="0" indent="0">
              <a:buNone/>
            </a:pPr>
            <a:endParaRPr lang="en-US" sz="2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9813" y="2815528"/>
            <a:ext cx="1638710" cy="2672215"/>
          </a:xfrm>
          <a:prstGeom prst="rect">
            <a:avLst/>
          </a:prstGeom>
        </p:spPr>
      </p:pic>
    </p:spTree>
    <p:extLst>
      <p:ext uri="{BB962C8B-B14F-4D97-AF65-F5344CB8AC3E}">
        <p14:creationId xmlns:p14="http://schemas.microsoft.com/office/powerpoint/2010/main" val="2463560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337"/>
            <a:ext cx="10515600" cy="1325563"/>
          </a:xfrm>
        </p:spPr>
        <p:txBody>
          <a:bodyPr>
            <a:normAutofit/>
          </a:bodyPr>
          <a:lstStyle/>
          <a:p>
            <a:r>
              <a:rPr lang="en-US" sz="4400" dirty="0" smtClean="0"/>
              <a:t>Question Focus</a:t>
            </a:r>
            <a:br>
              <a:rPr lang="en-US" sz="4400" dirty="0" smtClean="0"/>
            </a:br>
            <a:r>
              <a:rPr lang="en-US" sz="2400" dirty="0" smtClean="0"/>
              <a:t>Start of the Unit (&amp; after reading the first few pages of the book)</a:t>
            </a:r>
            <a:endParaRPr lang="en-US" sz="2400" dirty="0"/>
          </a:p>
        </p:txBody>
      </p:sp>
      <p:sp>
        <p:nvSpPr>
          <p:cNvPr id="5" name="AutoShape 2" descr="http://rightquestion.org/wp-content/uploads/2017/04/RQI-5-300x185.jpg"/>
          <p:cNvSpPr>
            <a:spLocks noChangeAspect="1" noChangeArrowheads="1"/>
          </p:cNvSpPr>
          <p:nvPr/>
        </p:nvSpPr>
        <p:spPr bwMode="auto">
          <a:xfrm>
            <a:off x="2393678" y="2489245"/>
            <a:ext cx="2857500" cy="17621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396" y="1868668"/>
            <a:ext cx="5957207" cy="3673611"/>
          </a:xfrm>
          <a:prstGeom prst="rect">
            <a:avLst/>
          </a:prstGeom>
        </p:spPr>
      </p:pic>
    </p:spTree>
    <p:extLst>
      <p:ext uri="{BB962C8B-B14F-4D97-AF65-F5344CB8AC3E}">
        <p14:creationId xmlns:p14="http://schemas.microsoft.com/office/powerpoint/2010/main" val="3291648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179840"/>
            <a:ext cx="10515600" cy="1325563"/>
          </a:xfrm>
        </p:spPr>
        <p:txBody>
          <a:bodyPr>
            <a:normAutofit/>
          </a:bodyPr>
          <a:lstStyle/>
          <a:p>
            <a:r>
              <a:rPr lang="en-US" sz="4400" dirty="0" smtClean="0"/>
              <a:t>Selected Students Questions</a:t>
            </a:r>
            <a:endParaRPr lang="en-US" sz="4400" dirty="0"/>
          </a:p>
        </p:txBody>
      </p:sp>
      <p:sp>
        <p:nvSpPr>
          <p:cNvPr id="5" name="Rectangle 4"/>
          <p:cNvSpPr/>
          <p:nvPr/>
        </p:nvSpPr>
        <p:spPr>
          <a:xfrm>
            <a:off x="608147" y="1364885"/>
            <a:ext cx="11304374" cy="6001642"/>
          </a:xfrm>
          <a:prstGeom prst="rect">
            <a:avLst/>
          </a:prstGeom>
        </p:spPr>
        <p:txBody>
          <a:bodyPr wrap="square" numCol="2" spcCol="274320">
            <a:spAutoFit/>
          </a:bodyPr>
          <a:lstStyle/>
          <a:p>
            <a:pPr marL="342900" indent="-342900">
              <a:buFont typeface="+mj-lt"/>
              <a:buAutoNum type="arabicPeriod"/>
            </a:pPr>
            <a:r>
              <a:rPr lang="en-US" sz="2400" dirty="0"/>
              <a:t>Why </a:t>
            </a:r>
            <a:r>
              <a:rPr lang="en-US" sz="2400" dirty="0" smtClean="0"/>
              <a:t>her?</a:t>
            </a:r>
          </a:p>
          <a:p>
            <a:pPr marL="342900" indent="-342900">
              <a:buFont typeface="+mj-lt"/>
              <a:buAutoNum type="arabicPeriod"/>
            </a:pPr>
            <a:r>
              <a:rPr lang="en-US" sz="2400" dirty="0" smtClean="0"/>
              <a:t>Why </a:t>
            </a:r>
            <a:r>
              <a:rPr lang="en-US" sz="2400" dirty="0"/>
              <a:t>does it matter that she’s </a:t>
            </a:r>
            <a:r>
              <a:rPr lang="en-US" sz="2400" dirty="0" smtClean="0"/>
              <a:t>black?</a:t>
            </a:r>
          </a:p>
          <a:p>
            <a:pPr marL="342900" indent="-342900">
              <a:buFont typeface="+mj-lt"/>
              <a:buAutoNum type="arabicPeriod"/>
            </a:pPr>
            <a:r>
              <a:rPr lang="en-US" sz="2400" dirty="0" smtClean="0"/>
              <a:t>Why </a:t>
            </a:r>
            <a:r>
              <a:rPr lang="en-US" sz="2400" dirty="0"/>
              <a:t>did they call her Helen </a:t>
            </a:r>
            <a:r>
              <a:rPr lang="en-US" sz="2400" dirty="0" smtClean="0"/>
              <a:t>Lane?</a:t>
            </a:r>
          </a:p>
          <a:p>
            <a:pPr marL="342900" indent="-342900">
              <a:buFont typeface="+mj-lt"/>
              <a:buAutoNum type="arabicPeriod"/>
            </a:pPr>
            <a:r>
              <a:rPr lang="en-US" sz="2400" dirty="0" smtClean="0"/>
              <a:t>What </a:t>
            </a:r>
            <a:r>
              <a:rPr lang="en-US" sz="2400" dirty="0"/>
              <a:t>was her personality </a:t>
            </a:r>
            <a:r>
              <a:rPr lang="en-US" sz="2400" dirty="0" smtClean="0"/>
              <a:t>like?</a:t>
            </a:r>
          </a:p>
          <a:p>
            <a:pPr marL="342900" indent="-342900">
              <a:buFont typeface="+mj-lt"/>
              <a:buAutoNum type="arabicPeriod"/>
            </a:pPr>
            <a:r>
              <a:rPr lang="en-US" sz="2400" dirty="0" smtClean="0"/>
              <a:t>Why </a:t>
            </a:r>
            <a:r>
              <a:rPr lang="en-US" sz="2400" dirty="0"/>
              <a:t>were her cells the best for </a:t>
            </a:r>
            <a:r>
              <a:rPr lang="en-US" sz="2400" dirty="0" smtClean="0"/>
              <a:t>research?</a:t>
            </a:r>
          </a:p>
          <a:p>
            <a:pPr marL="342900" indent="-342900">
              <a:buFont typeface="+mj-lt"/>
              <a:buAutoNum type="arabicPeriod"/>
            </a:pPr>
            <a:r>
              <a:rPr lang="en-US" sz="2400" dirty="0" smtClean="0"/>
              <a:t>Was </a:t>
            </a:r>
            <a:r>
              <a:rPr lang="en-US" sz="2400" dirty="0"/>
              <a:t>her story forgotten/ignored because she was </a:t>
            </a:r>
            <a:r>
              <a:rPr lang="en-US" sz="2400" dirty="0" smtClean="0"/>
              <a:t>black?</a:t>
            </a:r>
          </a:p>
          <a:p>
            <a:pPr marL="342900" indent="-342900">
              <a:buFont typeface="+mj-lt"/>
              <a:buAutoNum type="arabicPeriod"/>
            </a:pPr>
            <a:r>
              <a:rPr lang="en-US" sz="2400" dirty="0" smtClean="0"/>
              <a:t>How </a:t>
            </a:r>
            <a:r>
              <a:rPr lang="en-US" sz="2400" dirty="0"/>
              <a:t>come nobody knew anything about </a:t>
            </a:r>
            <a:r>
              <a:rPr lang="en-US" sz="2400" dirty="0" smtClean="0"/>
              <a:t>her?</a:t>
            </a:r>
          </a:p>
          <a:p>
            <a:pPr marL="342900" indent="-342900">
              <a:buFont typeface="+mj-lt"/>
              <a:buAutoNum type="arabicPeriod"/>
            </a:pPr>
            <a:endParaRPr lang="en-US" sz="2400" dirty="0"/>
          </a:p>
          <a:p>
            <a:pPr marL="342900" indent="-342900">
              <a:buFont typeface="+mj-lt"/>
              <a:buAutoNum type="arabicPeriod"/>
            </a:pPr>
            <a:endParaRPr lang="en-US" sz="2400" dirty="0" smtClean="0"/>
          </a:p>
          <a:p>
            <a:pPr marL="342900" indent="-342900">
              <a:buFont typeface="+mj-lt"/>
              <a:buAutoNum type="arabicPeriod"/>
            </a:pPr>
            <a:endParaRPr lang="en-US" sz="2400" dirty="0"/>
          </a:p>
          <a:p>
            <a:pPr marL="342900" indent="-342900">
              <a:buFont typeface="+mj-lt"/>
              <a:buAutoNum type="arabicPeriod"/>
            </a:pPr>
            <a:endParaRPr lang="en-US" sz="2400" dirty="0" smtClean="0"/>
          </a:p>
          <a:p>
            <a:pPr marL="342900" indent="-342900">
              <a:buFont typeface="+mj-lt"/>
              <a:buAutoNum type="arabicPeriod"/>
            </a:pPr>
            <a:r>
              <a:rPr lang="en-US" sz="2400" dirty="0" smtClean="0"/>
              <a:t>Do </a:t>
            </a:r>
            <a:r>
              <a:rPr lang="en-US" sz="2400" dirty="0"/>
              <a:t>you think she would be happy with what people have done with her </a:t>
            </a:r>
            <a:r>
              <a:rPr lang="en-US" sz="2400" dirty="0" smtClean="0"/>
              <a:t>cells?</a:t>
            </a:r>
          </a:p>
          <a:p>
            <a:pPr marL="342900" indent="-342900">
              <a:buFont typeface="+mj-lt"/>
              <a:buAutoNum type="arabicPeriod"/>
            </a:pPr>
            <a:r>
              <a:rPr lang="en-US" sz="2400" dirty="0" smtClean="0"/>
              <a:t>Why </a:t>
            </a:r>
            <a:r>
              <a:rPr lang="en-US" sz="2400" dirty="0"/>
              <a:t>did the author have a photo of HeLa on their </a:t>
            </a:r>
            <a:r>
              <a:rPr lang="en-US" sz="2400" dirty="0" smtClean="0"/>
              <a:t>wall?</a:t>
            </a:r>
          </a:p>
          <a:p>
            <a:pPr marL="342900" indent="-342900">
              <a:buFont typeface="+mj-lt"/>
              <a:buAutoNum type="arabicPeriod"/>
            </a:pPr>
            <a:r>
              <a:rPr lang="en-US" sz="2400" dirty="0" smtClean="0"/>
              <a:t>What </a:t>
            </a:r>
            <a:r>
              <a:rPr lang="en-US" sz="2400" dirty="0"/>
              <a:t>do you think the biggest problem that her cells solved </a:t>
            </a:r>
            <a:r>
              <a:rPr lang="en-US" sz="2400" dirty="0" smtClean="0"/>
              <a:t>was?</a:t>
            </a:r>
          </a:p>
          <a:p>
            <a:pPr marL="342900" indent="-342900">
              <a:buFont typeface="+mj-lt"/>
              <a:buAutoNum type="arabicPeriod"/>
            </a:pPr>
            <a:r>
              <a:rPr lang="en-US" sz="2400" dirty="0" smtClean="0"/>
              <a:t>Why </a:t>
            </a:r>
            <a:r>
              <a:rPr lang="en-US" sz="2400" dirty="0"/>
              <a:t>is this one of the most important things that has happened to medicine in the last 100 years?</a:t>
            </a:r>
          </a:p>
        </p:txBody>
      </p:sp>
    </p:spTree>
    <p:extLst>
      <p:ext uri="{BB962C8B-B14F-4D97-AF65-F5344CB8AC3E}">
        <p14:creationId xmlns:p14="http://schemas.microsoft.com/office/powerpoint/2010/main" val="3227955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Next Steps with Student Questions</a:t>
            </a:r>
            <a:endParaRPr lang="en-US" sz="4400" dirty="0"/>
          </a:p>
        </p:txBody>
      </p:sp>
      <p:sp>
        <p:nvSpPr>
          <p:cNvPr id="4" name="Rectangle 3"/>
          <p:cNvSpPr/>
          <p:nvPr/>
        </p:nvSpPr>
        <p:spPr>
          <a:xfrm>
            <a:off x="838199" y="1673947"/>
            <a:ext cx="10613572" cy="3046988"/>
          </a:xfrm>
          <a:prstGeom prst="rect">
            <a:avLst/>
          </a:prstGeom>
        </p:spPr>
        <p:txBody>
          <a:bodyPr wrap="square">
            <a:spAutoFit/>
          </a:bodyPr>
          <a:lstStyle/>
          <a:p>
            <a:pPr marL="285750" indent="-285750">
              <a:buClr>
                <a:schemeClr val="tx2"/>
              </a:buClr>
              <a:buFont typeface="Wingdings" panose="05000000000000000000" pitchFamily="2" charset="2"/>
              <a:buChar char="§"/>
            </a:pPr>
            <a:r>
              <a:rPr lang="en-US" sz="2400" dirty="0"/>
              <a:t>Posters </a:t>
            </a:r>
            <a:r>
              <a:rPr lang="en-US" sz="2400" dirty="0" smtClean="0"/>
              <a:t>remained </a:t>
            </a:r>
            <a:r>
              <a:rPr lang="en-US" sz="2400" dirty="0"/>
              <a:t>on the classroom walls during the unit so that students </a:t>
            </a:r>
            <a:r>
              <a:rPr lang="en-US" sz="2400" dirty="0" smtClean="0"/>
              <a:t>could </a:t>
            </a:r>
            <a:r>
              <a:rPr lang="en-US" sz="2400" dirty="0"/>
              <a:t>revisit their questions, answer them, or add more to the lists</a:t>
            </a:r>
            <a:r>
              <a:rPr lang="en-US" sz="2400" dirty="0" smtClean="0"/>
              <a:t>.</a:t>
            </a:r>
          </a:p>
          <a:p>
            <a:pPr marL="285750" indent="-285750">
              <a:buClr>
                <a:schemeClr val="tx2"/>
              </a:buClr>
              <a:buFont typeface="Wingdings" panose="05000000000000000000" pitchFamily="2" charset="2"/>
              <a:buChar char="§"/>
            </a:pPr>
            <a:endParaRPr lang="en-US" sz="2400" dirty="0"/>
          </a:p>
          <a:p>
            <a:pPr marL="285750" indent="-285750">
              <a:buClr>
                <a:schemeClr val="tx2"/>
              </a:buClr>
              <a:buFont typeface="Wingdings" panose="05000000000000000000" pitchFamily="2" charset="2"/>
              <a:buChar char="§"/>
            </a:pPr>
            <a:r>
              <a:rPr lang="en-US" sz="2400" dirty="0"/>
              <a:t>Questions also led to a rich follow up discussion on Day 2 of the intro lesson in which students discussed how one might use a specific type of question, what a question's purpose might be, and in what </a:t>
            </a:r>
            <a:r>
              <a:rPr lang="en-US" sz="2400" dirty="0" smtClean="0"/>
              <a:t>order </a:t>
            </a:r>
            <a:r>
              <a:rPr lang="en-US" sz="2400" dirty="0"/>
              <a:t>they might ask the questions.</a:t>
            </a:r>
          </a:p>
        </p:txBody>
      </p:sp>
    </p:spTree>
    <p:extLst>
      <p:ext uri="{BB962C8B-B14F-4D97-AF65-F5344CB8AC3E}">
        <p14:creationId xmlns:p14="http://schemas.microsoft.com/office/powerpoint/2010/main" val="1630136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94"/>
            <a:ext cx="10515600" cy="1325563"/>
          </a:xfrm>
        </p:spPr>
        <p:txBody>
          <a:bodyPr>
            <a:normAutofit/>
          </a:bodyPr>
          <a:lstStyle/>
          <a:p>
            <a:r>
              <a:rPr lang="en-US" sz="4400" dirty="0" smtClean="0"/>
              <a:t>Question Focus</a:t>
            </a:r>
            <a:br>
              <a:rPr lang="en-US" sz="4400" dirty="0" smtClean="0"/>
            </a:br>
            <a:r>
              <a:rPr lang="en-US" sz="2800" dirty="0" smtClean="0"/>
              <a:t>End of the Unit</a:t>
            </a:r>
            <a:endParaRPr lang="en-US" sz="4400" dirty="0"/>
          </a:p>
        </p:txBody>
      </p:sp>
      <p:sp>
        <p:nvSpPr>
          <p:cNvPr id="4" name="Content Placeholder 3"/>
          <p:cNvSpPr txBox="1">
            <a:spLocks noGrp="1"/>
          </p:cNvSpPr>
          <p:nvPr>
            <p:ph idx="1"/>
          </p:nvPr>
        </p:nvSpPr>
        <p:spPr>
          <a:xfrm>
            <a:off x="838200" y="2463800"/>
            <a:ext cx="10515600" cy="1358321"/>
          </a:xfrm>
          <a:prstGeom prst="rect">
            <a:avLst/>
          </a:prstGeom>
          <a:noFill/>
        </p:spPr>
        <p:txBody>
          <a:bodyPr wrap="square" rtlCol="0">
            <a:spAutoFit/>
          </a:bodyPr>
          <a:lstStyle/>
          <a:p>
            <a:pPr marL="0" indent="0">
              <a:buNone/>
            </a:pPr>
            <a:r>
              <a:rPr lang="en-US" sz="2800" b="1" dirty="0"/>
              <a:t> </a:t>
            </a:r>
            <a:r>
              <a:rPr lang="en-US" sz="2800" b="1" u="sng" dirty="0"/>
              <a:t>Debate Resolve:</a:t>
            </a:r>
            <a:endParaRPr lang="en-US" sz="2800" dirty="0"/>
          </a:p>
          <a:p>
            <a:pPr marL="0" indent="0">
              <a:buNone/>
            </a:pPr>
            <a:r>
              <a:rPr lang="en-US" sz="2800" dirty="0"/>
              <a:t>Doctors should be able to do what they want with human tissue after the patient gives consent for removal of the tissue</a:t>
            </a:r>
            <a:r>
              <a:rPr lang="en-US" sz="2800" dirty="0" smtClean="0"/>
              <a:t>.</a:t>
            </a:r>
            <a:endParaRPr lang="en-US" sz="2800" dirty="0"/>
          </a:p>
        </p:txBody>
      </p:sp>
    </p:spTree>
    <p:extLst>
      <p:ext uri="{BB962C8B-B14F-4D97-AF65-F5344CB8AC3E}">
        <p14:creationId xmlns:p14="http://schemas.microsoft.com/office/powerpoint/2010/main" val="13326728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42406" y="158083"/>
            <a:ext cx="10515600" cy="1325563"/>
          </a:xfrm>
        </p:spPr>
        <p:txBody>
          <a:bodyPr/>
          <a:lstStyle/>
          <a:p>
            <a:r>
              <a:rPr lang="en-US" sz="4000" dirty="0" smtClean="0">
                <a:solidFill>
                  <a:schemeClr val="accent1"/>
                </a:solidFill>
                <a:latin typeface="Rockwell" charset="0"/>
                <a:ea typeface="Rockwell" charset="0"/>
                <a:cs typeface="Rockwell" charset="0"/>
              </a:rPr>
              <a:t>Student </a:t>
            </a:r>
            <a:r>
              <a:rPr lang="en-US" sz="4000" dirty="0">
                <a:solidFill>
                  <a:schemeClr val="accent1"/>
                </a:solidFill>
                <a:latin typeface="Rockwell" charset="0"/>
                <a:ea typeface="Rockwell" charset="0"/>
                <a:cs typeface="Rockwell" charset="0"/>
              </a:rPr>
              <a:t>Questions</a:t>
            </a:r>
          </a:p>
        </p:txBody>
      </p:sp>
      <p:sp>
        <p:nvSpPr>
          <p:cNvPr id="5" name="Rectangle 4"/>
          <p:cNvSpPr/>
          <p:nvPr/>
        </p:nvSpPr>
        <p:spPr>
          <a:xfrm>
            <a:off x="437322" y="1741482"/>
            <a:ext cx="5658678" cy="5173724"/>
          </a:xfrm>
          <a:prstGeom prst="rect">
            <a:avLst/>
          </a:prstGeom>
        </p:spPr>
        <p:txBody>
          <a:bodyPr wrap="square">
            <a:spAutoFit/>
          </a:bodyPr>
          <a:lstStyle/>
          <a:p>
            <a:pPr marL="320040" indent="-320040">
              <a:lnSpc>
                <a:spcPct val="120000"/>
              </a:lnSpc>
              <a:buSzPct val="100000"/>
              <a:buFont typeface="+mj-lt"/>
              <a:buAutoNum type="arabicPeriod"/>
            </a:pPr>
            <a:r>
              <a:rPr lang="en-US" sz="1600" b="1" i="1" dirty="0">
                <a:solidFill>
                  <a:prstClr val="black"/>
                </a:solidFill>
              </a:rPr>
              <a:t>Are our bodies truly our property?</a:t>
            </a:r>
            <a:endParaRPr lang="en-US" sz="1600" dirty="0">
              <a:solidFill>
                <a:prstClr val="black"/>
              </a:solidFill>
            </a:endParaRPr>
          </a:p>
          <a:p>
            <a:pPr marL="320040" indent="-320040">
              <a:lnSpc>
                <a:spcPct val="120000"/>
              </a:lnSpc>
              <a:buSzPct val="100000"/>
              <a:buFont typeface="+mj-lt"/>
              <a:buAutoNum type="arabicPeriod"/>
            </a:pPr>
            <a:r>
              <a:rPr lang="en-US" sz="1600" dirty="0">
                <a:solidFill>
                  <a:prstClr val="black"/>
                </a:solidFill>
              </a:rPr>
              <a:t>How much consent?</a:t>
            </a:r>
          </a:p>
          <a:p>
            <a:pPr marL="320040" indent="-320040">
              <a:lnSpc>
                <a:spcPct val="120000"/>
              </a:lnSpc>
              <a:buSzPct val="100000"/>
              <a:buFont typeface="+mj-lt"/>
              <a:buAutoNum type="arabicPeriod"/>
            </a:pPr>
            <a:r>
              <a:rPr lang="en-US" sz="1600" dirty="0">
                <a:solidFill>
                  <a:prstClr val="black"/>
                </a:solidFill>
              </a:rPr>
              <a:t>How much information should a patient receive in order for them to give informed consent?</a:t>
            </a:r>
          </a:p>
          <a:p>
            <a:pPr marL="320040" indent="-320040">
              <a:lnSpc>
                <a:spcPct val="120000"/>
              </a:lnSpc>
              <a:buSzPct val="100000"/>
              <a:buFont typeface="+mj-lt"/>
              <a:buAutoNum type="arabicPeriod"/>
            </a:pPr>
            <a:r>
              <a:rPr lang="en-US" sz="1600" b="1" i="1" dirty="0">
                <a:solidFill>
                  <a:prstClr val="black"/>
                </a:solidFill>
              </a:rPr>
              <a:t>Consent for removal or consent for research?</a:t>
            </a:r>
            <a:endParaRPr lang="en-US" sz="1600" dirty="0">
              <a:solidFill>
                <a:prstClr val="black"/>
              </a:solidFill>
            </a:endParaRPr>
          </a:p>
          <a:p>
            <a:pPr marL="320040" indent="-320040">
              <a:lnSpc>
                <a:spcPct val="120000"/>
              </a:lnSpc>
              <a:buSzPct val="100000"/>
              <a:buFont typeface="+mj-lt"/>
              <a:buAutoNum type="arabicPeriod"/>
            </a:pPr>
            <a:r>
              <a:rPr lang="en-US" sz="1600" dirty="0">
                <a:solidFill>
                  <a:prstClr val="black"/>
                </a:solidFill>
              </a:rPr>
              <a:t>Should the patient be paid?</a:t>
            </a:r>
          </a:p>
          <a:p>
            <a:pPr marL="320040" indent="-320040">
              <a:lnSpc>
                <a:spcPct val="120000"/>
              </a:lnSpc>
              <a:buSzPct val="100000"/>
              <a:buFont typeface="+mj-lt"/>
              <a:buAutoNum type="arabicPeriod"/>
            </a:pPr>
            <a:r>
              <a:rPr lang="en-US" sz="1600" b="1" i="1" dirty="0">
                <a:solidFill>
                  <a:prstClr val="black"/>
                </a:solidFill>
              </a:rPr>
              <a:t>How should patients be paid?  What for?</a:t>
            </a:r>
            <a:endParaRPr lang="en-US" sz="1600" dirty="0">
              <a:solidFill>
                <a:prstClr val="black"/>
              </a:solidFill>
            </a:endParaRPr>
          </a:p>
          <a:p>
            <a:pPr marL="320040" indent="-320040">
              <a:lnSpc>
                <a:spcPct val="120000"/>
              </a:lnSpc>
              <a:buSzPct val="100000"/>
              <a:buFont typeface="+mj-lt"/>
              <a:buAutoNum type="arabicPeriod"/>
            </a:pPr>
            <a:r>
              <a:rPr lang="en-US" sz="1600" dirty="0">
                <a:solidFill>
                  <a:prstClr val="black"/>
                </a:solidFill>
              </a:rPr>
              <a:t>What counts as tissue?</a:t>
            </a:r>
          </a:p>
          <a:p>
            <a:pPr marL="320040" indent="-320040">
              <a:lnSpc>
                <a:spcPct val="120000"/>
              </a:lnSpc>
              <a:buSzPct val="100000"/>
              <a:buFont typeface="+mj-lt"/>
              <a:buAutoNum type="arabicPeriod"/>
            </a:pPr>
            <a:r>
              <a:rPr lang="en-US" sz="1600" dirty="0">
                <a:solidFill>
                  <a:prstClr val="black"/>
                </a:solidFill>
              </a:rPr>
              <a:t>Consent for removal of tissue or other body parts?</a:t>
            </a:r>
          </a:p>
          <a:p>
            <a:pPr marL="320040" indent="-320040">
              <a:lnSpc>
                <a:spcPct val="120000"/>
              </a:lnSpc>
              <a:buSzPct val="100000"/>
              <a:buFont typeface="+mj-lt"/>
              <a:buAutoNum type="arabicPeriod"/>
            </a:pPr>
            <a:r>
              <a:rPr lang="en-US" sz="1600" dirty="0">
                <a:solidFill>
                  <a:prstClr val="black"/>
                </a:solidFill>
              </a:rPr>
              <a:t>How about animals?</a:t>
            </a:r>
          </a:p>
          <a:p>
            <a:pPr marL="320040" indent="-320040">
              <a:lnSpc>
                <a:spcPct val="120000"/>
              </a:lnSpc>
              <a:buSzPct val="100000"/>
              <a:buFont typeface="+mj-lt"/>
              <a:buAutoNum type="arabicPeriod"/>
            </a:pPr>
            <a:r>
              <a:rPr lang="en-US" sz="1600" dirty="0">
                <a:solidFill>
                  <a:prstClr val="black"/>
                </a:solidFill>
              </a:rPr>
              <a:t>Are owners in charge of their pet’s tissue?</a:t>
            </a:r>
          </a:p>
          <a:p>
            <a:pPr marL="320040" indent="-320040">
              <a:lnSpc>
                <a:spcPct val="120000"/>
              </a:lnSpc>
              <a:buSzPct val="100000"/>
              <a:buFont typeface="+mj-lt"/>
              <a:buAutoNum type="arabicPeriod"/>
            </a:pPr>
            <a:r>
              <a:rPr lang="en-US" sz="1600" dirty="0">
                <a:solidFill>
                  <a:prstClr val="black"/>
                </a:solidFill>
              </a:rPr>
              <a:t>Are parents in charge of their kids’ tissue?</a:t>
            </a:r>
          </a:p>
          <a:p>
            <a:pPr marL="320040" indent="-320040">
              <a:lnSpc>
                <a:spcPct val="120000"/>
              </a:lnSpc>
              <a:buSzPct val="100000"/>
              <a:buFont typeface="+mj-lt"/>
              <a:buAutoNum type="arabicPeriod"/>
            </a:pPr>
            <a:r>
              <a:rPr lang="en-US" sz="1600" dirty="0">
                <a:solidFill>
                  <a:prstClr val="black"/>
                </a:solidFill>
              </a:rPr>
              <a:t>Can kids give informed consent?</a:t>
            </a:r>
          </a:p>
          <a:p>
            <a:pPr marL="320040" indent="-320040">
              <a:lnSpc>
                <a:spcPct val="120000"/>
              </a:lnSpc>
              <a:buSzPct val="100000"/>
              <a:buFont typeface="+mj-lt"/>
              <a:buAutoNum type="arabicPeriod"/>
            </a:pPr>
            <a:r>
              <a:rPr lang="en-US" sz="1600" dirty="0">
                <a:solidFill>
                  <a:prstClr val="black"/>
                </a:solidFill>
              </a:rPr>
              <a:t>Do gives give their parents consent?</a:t>
            </a:r>
          </a:p>
          <a:p>
            <a:pPr marL="320040" indent="-320040">
              <a:lnSpc>
                <a:spcPct val="120000"/>
              </a:lnSpc>
              <a:buSzPct val="100000"/>
              <a:buFont typeface="+mj-lt"/>
              <a:buAutoNum type="arabicPeriod"/>
            </a:pPr>
            <a:r>
              <a:rPr lang="en-US" sz="1600" dirty="0">
                <a:solidFill>
                  <a:prstClr val="black"/>
                </a:solidFill>
              </a:rPr>
              <a:t>How about teeth?</a:t>
            </a:r>
          </a:p>
          <a:p>
            <a:pPr marL="320040" indent="-320040">
              <a:lnSpc>
                <a:spcPct val="120000"/>
              </a:lnSpc>
              <a:buSzPct val="100000"/>
              <a:buFont typeface="+mj-lt"/>
              <a:buAutoNum type="arabicPeriod"/>
            </a:pPr>
            <a:r>
              <a:rPr lang="en-US" sz="1600" dirty="0">
                <a:solidFill>
                  <a:prstClr val="black"/>
                </a:solidFill>
              </a:rPr>
              <a:t>Do teeth count as bone donations?</a:t>
            </a:r>
          </a:p>
          <a:p>
            <a:pPr marL="341313" indent="-341313">
              <a:spcBef>
                <a:spcPts val="600"/>
              </a:spcBef>
              <a:buFont typeface="Calibri" charset="0"/>
              <a:buAutoNum type="arabicPeriod"/>
              <a:defRPr/>
            </a:pPr>
            <a:endParaRPr lang="en-US" b="1" dirty="0">
              <a:solidFill>
                <a:prstClr val="black"/>
              </a:solidFill>
              <a:ea typeface="Rockwell" charset="0"/>
              <a:cs typeface="Rockwell" charset="0"/>
            </a:endParaRPr>
          </a:p>
        </p:txBody>
      </p:sp>
      <p:sp>
        <p:nvSpPr>
          <p:cNvPr id="8" name="Rectangle 7"/>
          <p:cNvSpPr/>
          <p:nvPr/>
        </p:nvSpPr>
        <p:spPr>
          <a:xfrm>
            <a:off x="6470753" y="1933988"/>
            <a:ext cx="5300870" cy="4202882"/>
          </a:xfrm>
          <a:prstGeom prst="rect">
            <a:avLst/>
          </a:prstGeom>
        </p:spPr>
        <p:txBody>
          <a:bodyPr wrap="square">
            <a:spAutoFit/>
          </a:bodyPr>
          <a:lstStyle/>
          <a:p>
            <a:pPr marL="274320" indent="-274320">
              <a:lnSpc>
                <a:spcPct val="120000"/>
              </a:lnSpc>
              <a:buSzPct val="100000"/>
              <a:buFont typeface="+mj-lt"/>
              <a:buAutoNum type="arabicPeriod"/>
            </a:pPr>
            <a:r>
              <a:rPr lang="en-US" sz="1600" dirty="0">
                <a:solidFill>
                  <a:prstClr val="black"/>
                </a:solidFill>
              </a:rPr>
              <a:t>What percent of compensation should patients receive?</a:t>
            </a:r>
          </a:p>
          <a:p>
            <a:pPr marL="274320" indent="-274320">
              <a:lnSpc>
                <a:spcPct val="120000"/>
              </a:lnSpc>
              <a:buSzPct val="100000"/>
              <a:buFont typeface="+mj-lt"/>
              <a:buAutoNum type="arabicPeriod"/>
            </a:pPr>
            <a:r>
              <a:rPr lang="en-US" sz="1600" b="1" i="1" dirty="0">
                <a:solidFill>
                  <a:prstClr val="black"/>
                </a:solidFill>
              </a:rPr>
              <a:t>How have tissue ownership laws changed over the years?</a:t>
            </a:r>
            <a:endParaRPr lang="en-US" sz="1600" dirty="0">
              <a:solidFill>
                <a:prstClr val="black"/>
              </a:solidFill>
            </a:endParaRPr>
          </a:p>
          <a:p>
            <a:pPr marL="274320" indent="-274320">
              <a:lnSpc>
                <a:spcPct val="120000"/>
              </a:lnSpc>
              <a:buSzPct val="100000"/>
              <a:buFont typeface="+mj-lt"/>
              <a:buAutoNum type="arabicPeriod"/>
            </a:pPr>
            <a:r>
              <a:rPr lang="en-US" sz="1600" dirty="0">
                <a:solidFill>
                  <a:prstClr val="black"/>
                </a:solidFill>
              </a:rPr>
              <a:t>Is there a law?</a:t>
            </a:r>
          </a:p>
          <a:p>
            <a:pPr marL="274320" indent="-274320">
              <a:lnSpc>
                <a:spcPct val="120000"/>
              </a:lnSpc>
              <a:buSzPct val="100000"/>
              <a:buFont typeface="+mj-lt"/>
              <a:buAutoNum type="arabicPeriod"/>
            </a:pPr>
            <a:r>
              <a:rPr lang="en-US" sz="1600" dirty="0">
                <a:solidFill>
                  <a:prstClr val="black"/>
                </a:solidFill>
              </a:rPr>
              <a:t>Do doctors owns the tissue after patients give consent?</a:t>
            </a:r>
          </a:p>
          <a:p>
            <a:pPr marL="274320" indent="-274320">
              <a:lnSpc>
                <a:spcPct val="120000"/>
              </a:lnSpc>
              <a:buSzPct val="100000"/>
              <a:buFont typeface="+mj-lt"/>
              <a:buAutoNum type="arabicPeriod"/>
            </a:pPr>
            <a:r>
              <a:rPr lang="en-US" sz="1600" b="1" i="1" dirty="0">
                <a:solidFill>
                  <a:prstClr val="black"/>
                </a:solidFill>
              </a:rPr>
              <a:t>Should patients be able to perform their own research?</a:t>
            </a:r>
            <a:endParaRPr lang="en-US" sz="1600" dirty="0">
              <a:solidFill>
                <a:prstClr val="black"/>
              </a:solidFill>
            </a:endParaRPr>
          </a:p>
          <a:p>
            <a:pPr marL="274320" indent="-274320">
              <a:lnSpc>
                <a:spcPct val="120000"/>
              </a:lnSpc>
              <a:buSzPct val="100000"/>
              <a:buFont typeface="+mj-lt"/>
              <a:buAutoNum type="arabicPeriod"/>
            </a:pPr>
            <a:r>
              <a:rPr lang="en-US" sz="1600" dirty="0">
                <a:solidFill>
                  <a:prstClr val="black"/>
                </a:solidFill>
              </a:rPr>
              <a:t>Do doctors come up with the idea? (A focus)</a:t>
            </a:r>
          </a:p>
          <a:p>
            <a:pPr marL="274320" indent="-274320">
              <a:lnSpc>
                <a:spcPct val="120000"/>
              </a:lnSpc>
              <a:buSzPct val="100000"/>
              <a:buFont typeface="+mj-lt"/>
              <a:buAutoNum type="arabicPeriod"/>
            </a:pPr>
            <a:r>
              <a:rPr lang="en-US" sz="1600" dirty="0">
                <a:solidFill>
                  <a:prstClr val="black"/>
                </a:solidFill>
              </a:rPr>
              <a:t>Do doctors need consent for tissue that doesn't belong to humans?</a:t>
            </a:r>
          </a:p>
          <a:p>
            <a:pPr marL="274320" indent="-274320">
              <a:lnSpc>
                <a:spcPct val="120000"/>
              </a:lnSpc>
              <a:buSzPct val="100000"/>
              <a:buFont typeface="+mj-lt"/>
              <a:buAutoNum type="arabicPeriod"/>
            </a:pPr>
            <a:r>
              <a:rPr lang="en-US" sz="1600" b="1" i="1" dirty="0">
                <a:solidFill>
                  <a:prstClr val="black"/>
                </a:solidFill>
              </a:rPr>
              <a:t>Can patients take back consent once they find out what the doctors are doing with their tissue?</a:t>
            </a:r>
            <a:endParaRPr lang="en-US" sz="1600" b="1" dirty="0">
              <a:solidFill>
                <a:prstClr val="black"/>
              </a:solidFill>
              <a:ea typeface="Rockwell" charset="0"/>
              <a:cs typeface="Rockwell" charset="0"/>
            </a:endParaRPr>
          </a:p>
        </p:txBody>
      </p:sp>
      <p:sp>
        <p:nvSpPr>
          <p:cNvPr id="2" name="TextBox 1"/>
          <p:cNvSpPr txBox="1"/>
          <p:nvPr/>
        </p:nvSpPr>
        <p:spPr>
          <a:xfrm>
            <a:off x="523563" y="1418317"/>
            <a:ext cx="4066393" cy="646331"/>
          </a:xfrm>
          <a:prstGeom prst="rect">
            <a:avLst/>
          </a:prstGeom>
          <a:noFill/>
        </p:spPr>
        <p:txBody>
          <a:bodyPr wrap="square" rtlCol="0">
            <a:spAutoFit/>
          </a:bodyPr>
          <a:lstStyle/>
          <a:p>
            <a:r>
              <a:rPr lang="en-US" u="sng" dirty="0">
                <a:solidFill>
                  <a:prstClr val="black"/>
                </a:solidFill>
              </a:rPr>
              <a:t>A Team Against Debate Resolve:</a:t>
            </a:r>
            <a:endParaRPr lang="en-US" dirty="0">
              <a:solidFill>
                <a:prstClr val="black"/>
              </a:solidFill>
            </a:endParaRPr>
          </a:p>
          <a:p>
            <a:r>
              <a:rPr lang="en-US" dirty="0">
                <a:solidFill>
                  <a:prstClr val="black"/>
                </a:solidFill>
              </a:rPr>
              <a:t> </a:t>
            </a:r>
          </a:p>
        </p:txBody>
      </p:sp>
      <p:sp>
        <p:nvSpPr>
          <p:cNvPr id="9" name="TextBox 8"/>
          <p:cNvSpPr txBox="1"/>
          <p:nvPr/>
        </p:nvSpPr>
        <p:spPr>
          <a:xfrm>
            <a:off x="6732010" y="1418317"/>
            <a:ext cx="4066393" cy="646331"/>
          </a:xfrm>
          <a:prstGeom prst="rect">
            <a:avLst/>
          </a:prstGeom>
          <a:noFill/>
        </p:spPr>
        <p:txBody>
          <a:bodyPr wrap="square" rtlCol="0">
            <a:spAutoFit/>
          </a:bodyPr>
          <a:lstStyle/>
          <a:p>
            <a:r>
              <a:rPr lang="en-US" u="sng" dirty="0">
                <a:solidFill>
                  <a:prstClr val="black"/>
                </a:solidFill>
              </a:rPr>
              <a:t>A Team For Debate Resolve:</a:t>
            </a:r>
            <a:endParaRPr lang="en-US" dirty="0">
              <a:solidFill>
                <a:prstClr val="black"/>
              </a:solidFill>
            </a:endParaRPr>
          </a:p>
          <a:p>
            <a:r>
              <a:rPr lang="en-US" dirty="0">
                <a:solidFill>
                  <a:prstClr val="black"/>
                </a:solidFill>
              </a:rPr>
              <a:t> </a:t>
            </a:r>
          </a:p>
        </p:txBody>
      </p:sp>
    </p:spTree>
    <p:extLst>
      <p:ext uri="{BB962C8B-B14F-4D97-AF65-F5344CB8AC3E}">
        <p14:creationId xmlns:p14="http://schemas.microsoft.com/office/powerpoint/2010/main" val="2030588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925990"/>
            <a:ext cx="11108823" cy="4410983"/>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t>
            </a:r>
          </a:p>
          <a:p>
            <a:pPr marL="457200" indent="-457200">
              <a:buFont typeface="+mj-lt"/>
              <a:buAutoNum type="arabicPeriod"/>
              <a:defRPr/>
            </a:pPr>
            <a:r>
              <a:rPr lang="en-US" sz="2800" b="1"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dirty="0" smtClean="0">
                <a:latin typeface="Rockwell" panose="02060603020205020403" pitchFamily="18" charset="0"/>
              </a:rPr>
              <a:t>Discussion and Reflection</a:t>
            </a:r>
            <a:endParaRPr lang="en-US" dirty="0">
              <a:latin typeface="Rockwell" panose="02060603020205020403" pitchFamily="18" charset="0"/>
            </a:endParaRPr>
          </a:p>
          <a:p>
            <a:pPr marL="0" indent="0">
              <a:buNone/>
            </a:pPr>
            <a:r>
              <a:rPr lang="en-US" dirty="0"/>
              <a:t/>
            </a:r>
            <a:br>
              <a:rPr lang="en-US" dirty="0"/>
            </a:br>
            <a:endParaRPr lang="en-US" dirty="0" smtClean="0">
              <a:latin typeface="Rockwell" panose="02060603020205020403" pitchFamily="18" charset="0"/>
            </a:endParaRPr>
          </a:p>
        </p:txBody>
      </p:sp>
    </p:spTree>
    <p:extLst>
      <p:ext uri="{BB962C8B-B14F-4D97-AF65-F5344CB8AC3E}">
        <p14:creationId xmlns:p14="http://schemas.microsoft.com/office/powerpoint/2010/main" val="2607233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Next Steps</a:t>
            </a:r>
            <a:endParaRPr lang="en-US" sz="4400" dirty="0"/>
          </a:p>
        </p:txBody>
      </p:sp>
      <p:sp>
        <p:nvSpPr>
          <p:cNvPr id="3" name="Content Placeholder 2"/>
          <p:cNvSpPr>
            <a:spLocks noGrp="1"/>
          </p:cNvSpPr>
          <p:nvPr>
            <p:ph idx="1"/>
          </p:nvPr>
        </p:nvSpPr>
        <p:spPr>
          <a:xfrm>
            <a:off x="676275" y="1520825"/>
            <a:ext cx="6657259" cy="4351338"/>
          </a:xfrm>
        </p:spPr>
        <p:txBody>
          <a:bodyPr>
            <a:normAutofit/>
          </a:bodyPr>
          <a:lstStyle/>
          <a:p>
            <a:pPr>
              <a:buClr>
                <a:schemeClr val="tx2"/>
              </a:buClr>
              <a:buFont typeface="Wingdings" panose="05000000000000000000" pitchFamily="2" charset="2"/>
              <a:buChar char="§"/>
            </a:pPr>
            <a:r>
              <a:rPr lang="en-US" sz="2400" dirty="0"/>
              <a:t>In teams, students </a:t>
            </a:r>
            <a:r>
              <a:rPr lang="en-US" sz="2400" dirty="0" smtClean="0"/>
              <a:t>researched </a:t>
            </a:r>
            <a:r>
              <a:rPr lang="en-US" sz="2400" dirty="0"/>
              <a:t>their priority questions</a:t>
            </a:r>
          </a:p>
          <a:p>
            <a:pPr>
              <a:buClr>
                <a:schemeClr val="tx2"/>
              </a:buClr>
              <a:buFont typeface="Wingdings" panose="05000000000000000000" pitchFamily="2" charset="2"/>
              <a:buChar char="§"/>
            </a:pPr>
            <a:r>
              <a:rPr lang="en-US" sz="2400" dirty="0"/>
              <a:t>Students </a:t>
            </a:r>
            <a:r>
              <a:rPr lang="en-US" sz="2400" dirty="0" smtClean="0"/>
              <a:t>prepared </a:t>
            </a:r>
            <a:r>
              <a:rPr lang="en-US" sz="2400" dirty="0"/>
              <a:t>their debate arguments and rebuttals, using research</a:t>
            </a:r>
          </a:p>
          <a:p>
            <a:pPr>
              <a:buClr>
                <a:schemeClr val="tx2"/>
              </a:buClr>
              <a:buFont typeface="Wingdings" panose="05000000000000000000" pitchFamily="2" charset="2"/>
              <a:buChar char="§"/>
            </a:pPr>
            <a:r>
              <a:rPr lang="en-US" sz="2400" dirty="0"/>
              <a:t>Students </a:t>
            </a:r>
            <a:r>
              <a:rPr lang="en-US" sz="2400" dirty="0" smtClean="0"/>
              <a:t>practiced </a:t>
            </a:r>
            <a:r>
              <a:rPr lang="en-US" sz="2400" dirty="0"/>
              <a:t>public speaking and rhetorical skills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3249" y="2239002"/>
            <a:ext cx="4020463" cy="3015347"/>
          </a:xfrm>
          <a:prstGeom prst="rect">
            <a:avLst/>
          </a:prstGeom>
        </p:spPr>
      </p:pic>
    </p:spTree>
    <p:extLst>
      <p:ext uri="{BB962C8B-B14F-4D97-AF65-F5344CB8AC3E}">
        <p14:creationId xmlns:p14="http://schemas.microsoft.com/office/powerpoint/2010/main" val="4751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Next Steps: the Debate</a:t>
            </a:r>
            <a:endParaRPr lang="en-US" sz="44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86525" y="3221035"/>
            <a:ext cx="4286250" cy="3219450"/>
          </a:xfrm>
          <a:prstGeom prst="rect">
            <a:avLst/>
          </a:prstGeom>
        </p:spPr>
      </p:pic>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80466" y="2073426"/>
            <a:ext cx="5022168" cy="3711950"/>
          </a:xfrm>
          <a:prstGeom prst="rect">
            <a:avLst/>
          </a:prstGeom>
        </p:spPr>
      </p:pic>
      <p:sp>
        <p:nvSpPr>
          <p:cNvPr id="6" name="TextBox 5"/>
          <p:cNvSpPr txBox="1"/>
          <p:nvPr/>
        </p:nvSpPr>
        <p:spPr>
          <a:xfrm>
            <a:off x="5585336" y="1491593"/>
            <a:ext cx="6088627" cy="1323439"/>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US" sz="2000" dirty="0"/>
              <a:t>The 3 Judges: administrators, teachers and a former student</a:t>
            </a:r>
          </a:p>
          <a:p>
            <a:pPr marL="342900" indent="-342900">
              <a:buClr>
                <a:schemeClr val="tx2"/>
              </a:buClr>
              <a:buFont typeface="Wingdings" panose="05000000000000000000" pitchFamily="2" charset="2"/>
              <a:buChar char="§"/>
            </a:pPr>
            <a:r>
              <a:rPr lang="en-US" sz="2000" dirty="0"/>
              <a:t>The Audience: students, parents, teachers, school &amp; district leaders</a:t>
            </a:r>
          </a:p>
        </p:txBody>
      </p:sp>
    </p:spTree>
    <p:extLst>
      <p:ext uri="{BB962C8B-B14F-4D97-AF65-F5344CB8AC3E}">
        <p14:creationId xmlns:p14="http://schemas.microsoft.com/office/powerpoint/2010/main" val="351988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469"/>
            <a:ext cx="10515600" cy="1325563"/>
          </a:xfrm>
        </p:spPr>
        <p:txBody>
          <a:bodyPr>
            <a:normAutofit/>
          </a:bodyPr>
          <a:lstStyle/>
          <a:p>
            <a:pPr algn="ctr"/>
            <a:r>
              <a:rPr lang="en-US" sz="4400" dirty="0"/>
              <a:t>Classroom Example:</a:t>
            </a:r>
            <a:br>
              <a:rPr lang="en-US" sz="4400" dirty="0"/>
            </a:br>
            <a:r>
              <a:rPr lang="en-US" sz="4400" dirty="0" smtClean="0"/>
              <a:t>10</a:t>
            </a:r>
            <a:r>
              <a:rPr lang="en-US" sz="4400" baseline="30000" dirty="0" smtClean="0"/>
              <a:t>th</a:t>
            </a:r>
            <a:r>
              <a:rPr lang="en-US" sz="4400" dirty="0" smtClean="0"/>
              <a:t> </a:t>
            </a:r>
            <a:r>
              <a:rPr lang="en-US" sz="4400" dirty="0"/>
              <a:t>Grade</a:t>
            </a:r>
          </a:p>
        </p:txBody>
      </p:sp>
      <p:sp>
        <p:nvSpPr>
          <p:cNvPr id="3" name="Content Placeholder 2"/>
          <p:cNvSpPr>
            <a:spLocks noGrp="1"/>
          </p:cNvSpPr>
          <p:nvPr>
            <p:ph idx="1"/>
          </p:nvPr>
        </p:nvSpPr>
        <p:spPr>
          <a:xfrm>
            <a:off x="838200" y="2236062"/>
            <a:ext cx="10515600" cy="2899820"/>
          </a:xfrm>
        </p:spPr>
        <p:txBody>
          <a:bodyPr>
            <a:noAutofit/>
          </a:bodyPr>
          <a:lstStyle/>
          <a:p>
            <a:pPr marL="0" indent="0">
              <a:lnSpc>
                <a:spcPct val="100000"/>
              </a:lnSpc>
              <a:buNone/>
            </a:pPr>
            <a:r>
              <a:rPr lang="en-US" sz="2800" u="sng" dirty="0">
                <a:latin typeface="Rockwell" charset="0"/>
              </a:rPr>
              <a:t>Teacher</a:t>
            </a:r>
            <a:r>
              <a:rPr lang="en-US" sz="2800" dirty="0">
                <a:latin typeface="Rockwell" charset="0"/>
              </a:rPr>
              <a:t>: Sara Stephenson, Woodstock, </a:t>
            </a:r>
            <a:r>
              <a:rPr lang="en-US" sz="2800" dirty="0" smtClean="0">
                <a:latin typeface="Rockwell" charset="0"/>
              </a:rPr>
              <a:t>Ontario</a:t>
            </a:r>
          </a:p>
          <a:p>
            <a:pPr marL="0" indent="0">
              <a:lnSpc>
                <a:spcPct val="100000"/>
              </a:lnSpc>
              <a:buNone/>
            </a:pPr>
            <a:endParaRPr lang="en-US" sz="1000" u="sng" dirty="0">
              <a:latin typeface="Rockwell" charset="0"/>
            </a:endParaRPr>
          </a:p>
          <a:p>
            <a:pPr marL="0" indent="0">
              <a:lnSpc>
                <a:spcPct val="100000"/>
              </a:lnSpc>
              <a:buNone/>
            </a:pPr>
            <a:r>
              <a:rPr lang="en-US" sz="2800" u="sng" dirty="0">
                <a:latin typeface="Rockwell" charset="0"/>
              </a:rPr>
              <a:t>Topic</a:t>
            </a:r>
            <a:r>
              <a:rPr lang="en-US" sz="2800" dirty="0">
                <a:latin typeface="Rockwell" charset="0"/>
              </a:rPr>
              <a:t>: Semester-long </a:t>
            </a:r>
            <a:r>
              <a:rPr lang="en-US" sz="2800" dirty="0" smtClean="0">
                <a:latin typeface="Rockwell" charset="0"/>
              </a:rPr>
              <a:t>student-led inquiry project </a:t>
            </a:r>
            <a:r>
              <a:rPr lang="en-US" sz="2800" dirty="0">
                <a:latin typeface="Rockwell" charset="0"/>
              </a:rPr>
              <a:t>to create a sustainable colony on </a:t>
            </a:r>
            <a:r>
              <a:rPr lang="en-US" sz="2800" dirty="0" smtClean="0">
                <a:latin typeface="Rockwell" charset="0"/>
              </a:rPr>
              <a:t>Mars</a:t>
            </a:r>
          </a:p>
          <a:p>
            <a:pPr marL="0" indent="0">
              <a:lnSpc>
                <a:spcPct val="100000"/>
              </a:lnSpc>
              <a:buNone/>
            </a:pPr>
            <a:endParaRPr lang="en-US" sz="1000" dirty="0">
              <a:latin typeface="Rockwell" charset="0"/>
            </a:endParaRPr>
          </a:p>
          <a:p>
            <a:pPr marL="0" indent="0">
              <a:lnSpc>
                <a:spcPct val="100000"/>
              </a:lnSpc>
              <a:buNone/>
            </a:pPr>
            <a:r>
              <a:rPr lang="en-US" sz="2800" u="sng" dirty="0" smtClean="0">
                <a:latin typeface="Rockwell" charset="0"/>
              </a:rPr>
              <a:t>Purpose</a:t>
            </a:r>
            <a:r>
              <a:rPr lang="en-US" sz="2800" dirty="0">
                <a:latin typeface="Rockwell" charset="0"/>
              </a:rPr>
              <a:t>: To launch </a:t>
            </a:r>
            <a:r>
              <a:rPr lang="en-US" sz="2800" dirty="0" smtClean="0">
                <a:latin typeface="Rockwell" charset="0"/>
              </a:rPr>
              <a:t>the project and create research questions. Students learn curriculum </a:t>
            </a:r>
            <a:r>
              <a:rPr lang="en-US" sz="2800" dirty="0">
                <a:latin typeface="Rockwell" charset="0"/>
              </a:rPr>
              <a:t>through the lens of solving problems in their </a:t>
            </a:r>
            <a:r>
              <a:rPr lang="en-US" sz="2800" dirty="0" smtClean="0">
                <a:latin typeface="Rockwell" charset="0"/>
              </a:rPr>
              <a:t>mission.</a:t>
            </a:r>
            <a:endParaRPr lang="en-US" sz="2800" dirty="0">
              <a:latin typeface="Rockwell" charset="0"/>
            </a:endParaRPr>
          </a:p>
          <a:p>
            <a:pPr marL="0" indent="0">
              <a:lnSpc>
                <a:spcPct val="100000"/>
              </a:lnSpc>
              <a:buNone/>
            </a:pPr>
            <a:endParaRPr lang="en-US" dirty="0" smtClean="0"/>
          </a:p>
          <a:p>
            <a:pPr marL="0" indent="0">
              <a:buNone/>
            </a:pPr>
            <a:endParaRPr lang="en-US" sz="2800" dirty="0">
              <a:latin typeface="Rockwell" charset="0"/>
            </a:endParaRPr>
          </a:p>
        </p:txBody>
      </p:sp>
    </p:spTree>
    <p:extLst>
      <p:ext uri="{BB962C8B-B14F-4D97-AF65-F5344CB8AC3E}">
        <p14:creationId xmlns:p14="http://schemas.microsoft.com/office/powerpoint/2010/main" val="3424338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Question </a:t>
            </a:r>
            <a:r>
              <a:rPr lang="en-US" sz="4400" dirty="0" smtClean="0"/>
              <a:t>Focus #1</a:t>
            </a:r>
            <a:endParaRPr lang="en-US" sz="4400" dirty="0"/>
          </a:p>
        </p:txBody>
      </p:sp>
      <p:pic>
        <p:nvPicPr>
          <p:cNvPr id="1026" name="Picture 2" descr="Image result for m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442" y="2057401"/>
            <a:ext cx="5479475" cy="23561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251442" y="4413576"/>
            <a:ext cx="555171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Rockwell"/>
                <a:cs typeface="+mn-cs"/>
              </a:rPr>
              <a:t>Your </a:t>
            </a:r>
            <a:r>
              <a:rPr kumimoji="0" lang="en-US" sz="3200" b="0" i="0" u="none" strike="noStrike" kern="1200" cap="none" spc="0" normalizeH="0" baseline="0" noProof="0" dirty="0" smtClean="0">
                <a:ln>
                  <a:noFill/>
                </a:ln>
                <a:solidFill>
                  <a:srgbClr val="000000"/>
                </a:solidFill>
                <a:effectLst/>
                <a:uLnTx/>
                <a:uFillTx/>
                <a:latin typeface="Rockwell"/>
                <a:cs typeface="+mn-cs"/>
              </a:rPr>
              <a:t>task is to set up a self sustaining colony here</a:t>
            </a:r>
            <a:endParaRPr kumimoji="0" lang="en-US" sz="3200" b="0" i="0" u="none" strike="noStrike" kern="1200" cap="none" spc="0" normalizeH="0" baseline="0" noProof="0" dirty="0">
              <a:ln>
                <a:noFill/>
              </a:ln>
              <a:solidFill>
                <a:srgbClr val="000000"/>
              </a:solidFill>
              <a:effectLst/>
              <a:uLnTx/>
              <a:uFillTx/>
              <a:latin typeface="Rockwell"/>
              <a:cs typeface="+mn-cs"/>
            </a:endParaRPr>
          </a:p>
        </p:txBody>
      </p:sp>
    </p:spTree>
    <p:extLst>
      <p:ext uri="{BB962C8B-B14F-4D97-AF65-F5344CB8AC3E}">
        <p14:creationId xmlns:p14="http://schemas.microsoft.com/office/powerpoint/2010/main" val="4057684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40" y="174034"/>
            <a:ext cx="10515600" cy="1325563"/>
          </a:xfrm>
        </p:spPr>
        <p:txBody>
          <a:bodyPr>
            <a:normAutofit/>
          </a:bodyPr>
          <a:lstStyle/>
          <a:p>
            <a:r>
              <a:rPr lang="en-US" sz="4400" dirty="0">
                <a:latin typeface="Rockwell" charset="0"/>
                <a:ea typeface="Rockwell" charset="0"/>
                <a:cs typeface="Rockwell" charset="0"/>
              </a:rPr>
              <a:t>Next Steps with </a:t>
            </a:r>
            <a:r>
              <a:rPr lang="en-US" sz="4400" dirty="0" smtClean="0">
                <a:latin typeface="Rockwell" charset="0"/>
                <a:ea typeface="Rockwell" charset="0"/>
                <a:cs typeface="Rockwell" charset="0"/>
              </a:rPr>
              <a:t>Students’ Questions</a:t>
            </a:r>
            <a:endParaRPr lang="en-US" sz="4400" dirty="0">
              <a:latin typeface="Rockwell" charset="0"/>
              <a:ea typeface="Rockwell" charset="0"/>
              <a:cs typeface="Rockwell" charset="0"/>
            </a:endParaRPr>
          </a:p>
        </p:txBody>
      </p:sp>
      <p:sp>
        <p:nvSpPr>
          <p:cNvPr id="3" name="Content Placeholder 2"/>
          <p:cNvSpPr>
            <a:spLocks noGrp="1"/>
          </p:cNvSpPr>
          <p:nvPr>
            <p:ph idx="1"/>
          </p:nvPr>
        </p:nvSpPr>
        <p:spPr>
          <a:xfrm>
            <a:off x="726440" y="1368425"/>
            <a:ext cx="10515600" cy="1181735"/>
          </a:xfrm>
        </p:spPr>
        <p:txBody>
          <a:bodyPr>
            <a:normAutofit/>
          </a:bodyPr>
          <a:lstStyle/>
          <a:p>
            <a:pPr>
              <a:buClr>
                <a:schemeClr val="tx2"/>
              </a:buClr>
              <a:buFont typeface="Wingdings" panose="05000000000000000000" pitchFamily="2" charset="2"/>
              <a:buChar char="§"/>
            </a:pPr>
            <a:r>
              <a:rPr lang="en-US" sz="2400" dirty="0"/>
              <a:t>Using the questions they developed, students researched what the environment of Mars is </a:t>
            </a:r>
            <a:r>
              <a:rPr lang="en-US" sz="2400" dirty="0" smtClean="0"/>
              <a:t>like, added answers to </a:t>
            </a:r>
            <a:r>
              <a:rPr lang="en-US" sz="2400" dirty="0" err="1" smtClean="0"/>
              <a:t>Padlet</a:t>
            </a:r>
            <a:r>
              <a:rPr lang="en-US" sz="2400" dirty="0" smtClean="0"/>
              <a:t>, and consolidated </a:t>
            </a:r>
            <a:r>
              <a:rPr lang="en-US" sz="2400" dirty="0"/>
              <a:t>their research in a collaborative google slide </a:t>
            </a:r>
            <a:r>
              <a:rPr lang="en-US" sz="2400" dirty="0" smtClean="0"/>
              <a:t>deck</a:t>
            </a:r>
          </a:p>
          <a:p>
            <a:pPr marL="0" indent="0">
              <a:buClr>
                <a:schemeClr val="tx2"/>
              </a:buCl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480" y="2550160"/>
            <a:ext cx="7224398" cy="3935792"/>
          </a:xfrm>
          <a:prstGeom prst="rect">
            <a:avLst/>
          </a:prstGeom>
        </p:spPr>
      </p:pic>
    </p:spTree>
    <p:extLst>
      <p:ext uri="{BB962C8B-B14F-4D97-AF65-F5344CB8AC3E}">
        <p14:creationId xmlns:p14="http://schemas.microsoft.com/office/powerpoint/2010/main" val="13993944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40" y="174034"/>
            <a:ext cx="10515600" cy="1325563"/>
          </a:xfrm>
        </p:spPr>
        <p:txBody>
          <a:bodyPr>
            <a:normAutofit/>
          </a:bodyPr>
          <a:lstStyle/>
          <a:p>
            <a:r>
              <a:rPr lang="en-US" sz="4400" dirty="0">
                <a:latin typeface="Rockwell" charset="0"/>
                <a:ea typeface="Rockwell" charset="0"/>
                <a:cs typeface="Rockwell" charset="0"/>
              </a:rPr>
              <a:t>Next Steps with </a:t>
            </a:r>
            <a:r>
              <a:rPr lang="en-US" sz="4400" dirty="0" smtClean="0">
                <a:latin typeface="Rockwell" charset="0"/>
                <a:ea typeface="Rockwell" charset="0"/>
                <a:cs typeface="Rockwell" charset="0"/>
              </a:rPr>
              <a:t>Students’ Questions</a:t>
            </a:r>
            <a:endParaRPr lang="en-US" sz="4400" dirty="0">
              <a:latin typeface="Rockwell" charset="0"/>
              <a:ea typeface="Rockwell" charset="0"/>
              <a:cs typeface="Rockwell" charset="0"/>
            </a:endParaRPr>
          </a:p>
        </p:txBody>
      </p:sp>
      <p:sp>
        <p:nvSpPr>
          <p:cNvPr id="3" name="Content Placeholder 2"/>
          <p:cNvSpPr>
            <a:spLocks noGrp="1"/>
          </p:cNvSpPr>
          <p:nvPr>
            <p:ph idx="1"/>
          </p:nvPr>
        </p:nvSpPr>
        <p:spPr>
          <a:xfrm>
            <a:off x="586740" y="1333776"/>
            <a:ext cx="10795000" cy="3027681"/>
          </a:xfrm>
        </p:spPr>
        <p:txBody>
          <a:bodyPr>
            <a:normAutofit/>
          </a:bodyPr>
          <a:lstStyle/>
          <a:p>
            <a:pPr marL="0" indent="0">
              <a:buClr>
                <a:schemeClr val="tx2"/>
              </a:buClr>
              <a:buNone/>
            </a:pPr>
            <a:endParaRPr lang="en-US" sz="2400" dirty="0"/>
          </a:p>
          <a:p>
            <a:pPr>
              <a:buClr>
                <a:schemeClr val="tx2"/>
              </a:buClr>
              <a:buFont typeface="Wingdings" panose="05000000000000000000" pitchFamily="2" charset="2"/>
              <a:buChar char="§"/>
            </a:pPr>
            <a:r>
              <a:rPr lang="en-US" sz="2800" dirty="0"/>
              <a:t>S</a:t>
            </a:r>
            <a:r>
              <a:rPr lang="en-US" sz="2800" dirty="0" smtClean="0"/>
              <a:t>tudents </a:t>
            </a:r>
            <a:r>
              <a:rPr lang="en-US" sz="2800" dirty="0"/>
              <a:t>brainstormed </a:t>
            </a:r>
            <a:r>
              <a:rPr lang="en-US" sz="2800" dirty="0" smtClean="0"/>
              <a:t>and </a:t>
            </a:r>
            <a:r>
              <a:rPr lang="en-US" sz="2800" dirty="0"/>
              <a:t>created a list of what they would need to live on Mars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452" y="2563136"/>
            <a:ext cx="4522148" cy="3278862"/>
          </a:xfrm>
          <a:prstGeom prst="rect">
            <a:avLst/>
          </a:prstGeom>
        </p:spPr>
      </p:pic>
      <p:sp>
        <p:nvSpPr>
          <p:cNvPr id="5" name="Content Placeholder 2"/>
          <p:cNvSpPr txBox="1">
            <a:spLocks/>
          </p:cNvSpPr>
          <p:nvPr/>
        </p:nvSpPr>
        <p:spPr>
          <a:xfrm>
            <a:off x="586740" y="2025652"/>
            <a:ext cx="6364292" cy="38163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59C4C7"/>
              </a:buClr>
              <a:buSzTx/>
              <a:buFont typeface="Arial"/>
              <a:buNone/>
              <a:tabLst/>
              <a:defRPr/>
            </a:pPr>
            <a:endParaRPr kumimoji="0" lang="en-US" sz="2800" b="0" i="0" u="none" strike="noStrike" kern="1200" cap="none" spc="0" normalizeH="0" baseline="0" noProof="0" dirty="0" smtClean="0">
              <a:ln>
                <a:noFill/>
              </a:ln>
              <a:solidFill>
                <a:srgbClr val="000000"/>
              </a:solidFill>
              <a:effectLst/>
              <a:uLnTx/>
              <a:uFillTx/>
              <a:latin typeface="Rockwell"/>
              <a:cs typeface="+mn-cs"/>
            </a:endParaRPr>
          </a:p>
          <a:p>
            <a:pPr marL="171450" marR="0" lvl="0" indent="-171450" algn="l" defTabSz="685800" rtl="0" eaLnBrk="1" fontAlgn="auto" latinLnBrk="0" hangingPunct="1">
              <a:lnSpc>
                <a:spcPct val="90000"/>
              </a:lnSpc>
              <a:spcBef>
                <a:spcPts val="75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They created videos defending which of the items they would need to work on first </a:t>
            </a:r>
          </a:p>
          <a:p>
            <a:pPr marL="171450" marR="0" lvl="0" indent="-171450" algn="l" defTabSz="685800" rtl="0" eaLnBrk="1" fontAlgn="auto" latinLnBrk="0" hangingPunct="1">
              <a:lnSpc>
                <a:spcPct val="90000"/>
              </a:lnSpc>
              <a:spcBef>
                <a:spcPts val="75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They had a vote on the videos and ended up with </a:t>
            </a:r>
            <a:r>
              <a:rPr kumimoji="0" lang="en-US" sz="2800" b="1" i="0" u="sng" strike="noStrike" kern="1200" cap="none" spc="0" normalizeH="0" baseline="0" noProof="0" dirty="0" smtClean="0">
                <a:ln>
                  <a:noFill/>
                </a:ln>
                <a:solidFill>
                  <a:srgbClr val="000000"/>
                </a:solidFill>
                <a:effectLst/>
                <a:uLnTx/>
                <a:uFillTx/>
                <a:latin typeface="Rockwell"/>
                <a:cs typeface="+mn-cs"/>
              </a:rPr>
              <a:t>oxygen</a:t>
            </a:r>
          </a:p>
          <a:p>
            <a:pPr marL="171450" marR="0" lvl="0" indent="-171450" algn="l" defTabSz="685800" rtl="0" eaLnBrk="1" fontAlgn="auto" latinLnBrk="0" hangingPunct="1">
              <a:lnSpc>
                <a:spcPct val="90000"/>
              </a:lnSpc>
              <a:spcBef>
                <a:spcPts val="75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Then, they conducted a second QFT.</a:t>
            </a:r>
            <a:endParaRPr kumimoji="0" lang="en-US" sz="2800" b="0" i="0" u="none" strike="noStrike" kern="1200" cap="none" spc="0" normalizeH="0" baseline="0" noProof="0" dirty="0">
              <a:ln>
                <a:noFill/>
              </a:ln>
              <a:solidFill>
                <a:srgbClr val="000000"/>
              </a:solidFill>
              <a:effectLst/>
              <a:uLnTx/>
              <a:uFillTx/>
              <a:latin typeface="Rockwell"/>
              <a:cs typeface="+mn-cs"/>
            </a:endParaRPr>
          </a:p>
        </p:txBody>
      </p:sp>
    </p:spTree>
    <p:extLst>
      <p:ext uri="{BB962C8B-B14F-4D97-AF65-F5344CB8AC3E}">
        <p14:creationId xmlns:p14="http://schemas.microsoft.com/office/powerpoint/2010/main" val="1921074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Question </a:t>
            </a:r>
            <a:r>
              <a:rPr lang="en-US" sz="4400" dirty="0" smtClean="0"/>
              <a:t>Focus #2</a:t>
            </a:r>
            <a:endParaRPr lang="en-US" sz="4400" dirty="0"/>
          </a:p>
        </p:txBody>
      </p:sp>
      <p:sp>
        <p:nvSpPr>
          <p:cNvPr id="4" name="TextBox 3"/>
          <p:cNvSpPr txBox="1"/>
          <p:nvPr/>
        </p:nvSpPr>
        <p:spPr>
          <a:xfrm>
            <a:off x="1073200" y="2987830"/>
            <a:ext cx="95165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Rockwell"/>
                <a:cs typeface="+mn-cs"/>
              </a:rPr>
              <a:t>Mars consists of 0.146% oxygen gas.</a:t>
            </a:r>
          </a:p>
        </p:txBody>
      </p:sp>
    </p:spTree>
    <p:extLst>
      <p:ext uri="{BB962C8B-B14F-4D97-AF65-F5344CB8AC3E}">
        <p14:creationId xmlns:p14="http://schemas.microsoft.com/office/powerpoint/2010/main" val="741801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Student Questions</a:t>
            </a:r>
            <a:endParaRPr lang="en-US" sz="4400" dirty="0"/>
          </a:p>
        </p:txBody>
      </p:sp>
      <p:sp>
        <p:nvSpPr>
          <p:cNvPr id="4" name="TextBox 3"/>
          <p:cNvSpPr txBox="1"/>
          <p:nvPr/>
        </p:nvSpPr>
        <p:spPr>
          <a:xfrm>
            <a:off x="427832" y="1225690"/>
            <a:ext cx="5650282" cy="56323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much carbon dioxide can a human take?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much oxygen do you need to live?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long will it take to change the Mars atmosphere?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do we have oxygen on earth?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Will you die if there’s too much oxygen?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can we change carbon dioxide into oxygen?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Where is the oxygen source on Mars?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smtClean="0">
                <a:ln>
                  <a:noFill/>
                </a:ln>
                <a:solidFill>
                  <a:srgbClr val="000000"/>
                </a:solidFill>
                <a:effectLst/>
                <a:uLnTx/>
                <a:uFillTx/>
                <a:latin typeface="Rockwell"/>
                <a:cs typeface="+mn-cs"/>
              </a:rPr>
              <a:t>Can we create oxygen on Mars?</a:t>
            </a:r>
          </a:p>
        </p:txBody>
      </p:sp>
      <p:sp>
        <p:nvSpPr>
          <p:cNvPr id="5" name="TextBox 4"/>
          <p:cNvSpPr txBox="1"/>
          <p:nvPr/>
        </p:nvSpPr>
        <p:spPr>
          <a:xfrm>
            <a:off x="6313994" y="1312820"/>
            <a:ext cx="5878006"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1" i="0" u="none" strike="noStrike" kern="1200" cap="none" spc="0" normalizeH="0" baseline="0" noProof="0" dirty="0">
                <a:ln>
                  <a:noFill/>
                </a:ln>
                <a:solidFill>
                  <a:srgbClr val="000000"/>
                </a:solidFill>
                <a:effectLst/>
                <a:uLnTx/>
                <a:uFillTx/>
                <a:latin typeface="Rockwell"/>
                <a:cs typeface="+mn-cs"/>
              </a:rPr>
              <a:t>How can we make oxygen? Nuclear fusion?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a:ln>
                  <a:noFill/>
                </a:ln>
                <a:solidFill>
                  <a:srgbClr val="000000"/>
                </a:solidFill>
                <a:effectLst/>
                <a:uLnTx/>
                <a:uFillTx/>
                <a:latin typeface="Rockwell"/>
                <a:cs typeface="+mn-cs"/>
              </a:rPr>
              <a:t>Can oxygen </a:t>
            </a:r>
            <a:r>
              <a:rPr kumimoji="0" lang="en-US" sz="2400" b="0" i="0" u="none" strike="noStrike" kern="1200" cap="none" spc="0" normalizeH="0" baseline="0" noProof="0" dirty="0" smtClean="0">
                <a:ln>
                  <a:noFill/>
                </a:ln>
                <a:solidFill>
                  <a:srgbClr val="000000"/>
                </a:solidFill>
                <a:effectLst/>
                <a:uLnTx/>
                <a:uFillTx/>
                <a:latin typeface="Rockwell"/>
                <a:cs typeface="+mn-cs"/>
              </a:rPr>
              <a:t>freeze?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a:t>
            </a:r>
            <a:r>
              <a:rPr kumimoji="0" lang="en-US" sz="2400" b="0" i="0" u="none" strike="noStrike" kern="1200" cap="none" spc="0" normalizeH="0" baseline="0" noProof="0" dirty="0">
                <a:ln>
                  <a:noFill/>
                </a:ln>
                <a:solidFill>
                  <a:srgbClr val="000000"/>
                </a:solidFill>
                <a:effectLst/>
                <a:uLnTx/>
                <a:uFillTx/>
                <a:latin typeface="Rockwell"/>
                <a:cs typeface="+mn-cs"/>
              </a:rPr>
              <a:t>can we collect oxygen</a:t>
            </a:r>
            <a:r>
              <a:rPr kumimoji="0" lang="en-US" sz="2400" b="0" i="0" u="none" strike="noStrike" kern="1200" cap="none" spc="0" normalizeH="0" baseline="0" noProof="0" dirty="0" smtClean="0">
                <a:ln>
                  <a:noFill/>
                </a:ln>
                <a:solidFill>
                  <a:srgbClr val="000000"/>
                </a:solidFill>
                <a:effectLst/>
                <a:uLnTx/>
                <a:uFillTx/>
                <a:latin typeface="Rockwell"/>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Will oxygen affect minerals/chemicals on the planet?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Can </a:t>
            </a:r>
            <a:r>
              <a:rPr kumimoji="0" lang="en-US" sz="2400" b="0" i="0" u="none" strike="noStrike" kern="1200" cap="none" spc="0" normalizeH="0" baseline="0" noProof="0" dirty="0">
                <a:ln>
                  <a:noFill/>
                </a:ln>
                <a:solidFill>
                  <a:srgbClr val="000000"/>
                </a:solidFill>
                <a:effectLst/>
                <a:uLnTx/>
                <a:uFillTx/>
                <a:latin typeface="Rockwell"/>
                <a:cs typeface="+mn-cs"/>
              </a:rPr>
              <a:t>other organisms survive with low oxygen levels?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How can we tell when there is oxygen?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Can we reuse and sustain the oxygen we have already?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Can we adapt to a different gas besides oxygen?</a:t>
            </a:r>
          </a:p>
        </p:txBody>
      </p:sp>
    </p:spTree>
    <p:extLst>
      <p:ext uri="{BB962C8B-B14F-4D97-AF65-F5344CB8AC3E}">
        <p14:creationId xmlns:p14="http://schemas.microsoft.com/office/powerpoint/2010/main" val="67122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39" y="142858"/>
            <a:ext cx="10515600" cy="1325563"/>
          </a:xfrm>
        </p:spPr>
        <p:txBody>
          <a:bodyPr>
            <a:normAutofit/>
          </a:bodyPr>
          <a:lstStyle/>
          <a:p>
            <a:r>
              <a:rPr lang="en-US" sz="4400" dirty="0">
                <a:latin typeface="Rockwell" charset="0"/>
                <a:ea typeface="Rockwell" charset="0"/>
                <a:cs typeface="Rockwell" charset="0"/>
              </a:rPr>
              <a:t>Next Steps with </a:t>
            </a:r>
            <a:r>
              <a:rPr lang="en-US" sz="4400" dirty="0" smtClean="0">
                <a:latin typeface="Rockwell" charset="0"/>
                <a:ea typeface="Rockwell" charset="0"/>
                <a:cs typeface="Rockwell" charset="0"/>
              </a:rPr>
              <a:t>Students’ Questions</a:t>
            </a:r>
            <a:endParaRPr lang="en-US" sz="4400" dirty="0">
              <a:latin typeface="Rockwell" charset="0"/>
              <a:ea typeface="Rockwell" charset="0"/>
              <a:cs typeface="Rockwell" charset="0"/>
            </a:endParaRPr>
          </a:p>
        </p:txBody>
      </p:sp>
      <p:sp>
        <p:nvSpPr>
          <p:cNvPr id="3" name="Content Placeholder 2"/>
          <p:cNvSpPr>
            <a:spLocks noGrp="1"/>
          </p:cNvSpPr>
          <p:nvPr>
            <p:ph idx="1"/>
          </p:nvPr>
        </p:nvSpPr>
        <p:spPr>
          <a:xfrm>
            <a:off x="550101" y="1363094"/>
            <a:ext cx="5334613" cy="4381234"/>
          </a:xfrm>
        </p:spPr>
        <p:txBody>
          <a:bodyPr>
            <a:noAutofit/>
          </a:bodyPr>
          <a:lstStyle/>
          <a:p>
            <a:pPr>
              <a:lnSpc>
                <a:spcPct val="110000"/>
              </a:lnSpc>
              <a:buClr>
                <a:schemeClr val="tx2"/>
              </a:buClr>
              <a:buFont typeface="Wingdings" panose="05000000000000000000" pitchFamily="2" charset="2"/>
              <a:buChar char="§"/>
            </a:pPr>
            <a:r>
              <a:rPr lang="en-US" sz="2400" dirty="0"/>
              <a:t>Students </a:t>
            </a:r>
            <a:r>
              <a:rPr lang="en-US" sz="2400" dirty="0" smtClean="0"/>
              <a:t>research priority questions (in yellow); they learn that </a:t>
            </a:r>
            <a:r>
              <a:rPr lang="en-US" sz="2400" dirty="0"/>
              <a:t>there i</a:t>
            </a:r>
            <a:r>
              <a:rPr lang="en-US" sz="2400" dirty="0" smtClean="0"/>
              <a:t>s </a:t>
            </a:r>
            <a:r>
              <a:rPr lang="en-US" sz="2400" dirty="0"/>
              <a:t>not enough oxygen to sustain life, and that it would be impossible to </a:t>
            </a:r>
            <a:r>
              <a:rPr lang="en-US" sz="2400" i="1" dirty="0"/>
              <a:t>bring</a:t>
            </a:r>
            <a:r>
              <a:rPr lang="en-US" sz="2400" dirty="0"/>
              <a:t> oxygen to Mars. </a:t>
            </a:r>
          </a:p>
          <a:p>
            <a:pPr>
              <a:lnSpc>
                <a:spcPct val="110000"/>
              </a:lnSpc>
              <a:buClr>
                <a:schemeClr val="tx2"/>
              </a:buClr>
              <a:buFont typeface="Wingdings" panose="05000000000000000000" pitchFamily="2" charset="2"/>
              <a:buChar char="§"/>
            </a:pPr>
            <a:r>
              <a:rPr lang="en-US" sz="2400" dirty="0"/>
              <a:t>They </a:t>
            </a:r>
            <a:r>
              <a:rPr lang="en-US" sz="2400" dirty="0" smtClean="0"/>
              <a:t>discover two </a:t>
            </a:r>
            <a:r>
              <a:rPr lang="en-US" sz="2400" dirty="0"/>
              <a:t>ways to create oxygen: </a:t>
            </a:r>
            <a:r>
              <a:rPr lang="en-US" sz="2400" dirty="0" smtClean="0"/>
              <a:t>photosynthesis or </a:t>
            </a:r>
            <a:r>
              <a:rPr lang="en-US" sz="2400" dirty="0"/>
              <a:t>the breakdown of </a:t>
            </a:r>
            <a:r>
              <a:rPr lang="en-US" sz="2400" dirty="0" smtClean="0"/>
              <a:t>water (electrolysis).</a:t>
            </a:r>
            <a:endParaRPr lang="en-US" sz="2400" dirty="0"/>
          </a:p>
          <a:p>
            <a:pPr>
              <a:lnSpc>
                <a:spcPct val="110000"/>
              </a:lnSpc>
              <a:buClr>
                <a:schemeClr val="tx2"/>
              </a:buClr>
              <a:buFont typeface="Wingdings" panose="05000000000000000000" pitchFamily="2" charset="2"/>
              <a:buChar char="§"/>
            </a:pPr>
            <a:r>
              <a:rPr lang="en-US" sz="2400" dirty="0"/>
              <a:t>They </a:t>
            </a:r>
            <a:r>
              <a:rPr lang="en-US" sz="2400" dirty="0" smtClean="0"/>
              <a:t>choose </a:t>
            </a:r>
            <a:r>
              <a:rPr lang="en-US" sz="2400" dirty="0"/>
              <a:t>to work on getting oxygen by breaking down </a:t>
            </a:r>
            <a:r>
              <a:rPr lang="en-US" sz="2400" dirty="0" smtClean="0"/>
              <a:t>water, and conduct a third QFT.</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457" y="1738754"/>
            <a:ext cx="5787827" cy="3699348"/>
          </a:xfrm>
          <a:prstGeom prst="rect">
            <a:avLst/>
          </a:prstGeom>
        </p:spPr>
      </p:pic>
    </p:spTree>
    <p:extLst>
      <p:ext uri="{BB962C8B-B14F-4D97-AF65-F5344CB8AC3E}">
        <p14:creationId xmlns:p14="http://schemas.microsoft.com/office/powerpoint/2010/main" val="2135635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18" y="167910"/>
            <a:ext cx="10515600" cy="1325563"/>
          </a:xfrm>
        </p:spPr>
        <p:txBody>
          <a:bodyPr>
            <a:normAutofit/>
          </a:bodyPr>
          <a:lstStyle/>
          <a:p>
            <a:r>
              <a:rPr lang="en-US" sz="4400" dirty="0"/>
              <a:t>Question </a:t>
            </a:r>
            <a:r>
              <a:rPr lang="en-US" sz="4400" dirty="0" smtClean="0"/>
              <a:t>Focus #3</a:t>
            </a:r>
            <a:endParaRPr lang="en-US" sz="4400" dirty="0"/>
          </a:p>
        </p:txBody>
      </p:sp>
      <p:sp>
        <p:nvSpPr>
          <p:cNvPr id="4" name="TextBox 3"/>
          <p:cNvSpPr txBox="1"/>
          <p:nvPr/>
        </p:nvSpPr>
        <p:spPr>
          <a:xfrm>
            <a:off x="317353" y="3197805"/>
            <a:ext cx="113819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Rockwell"/>
                <a:cs typeface="+mn-cs"/>
              </a:rPr>
              <a:t>The breakdown of water to get oxygen. </a:t>
            </a:r>
          </a:p>
        </p:txBody>
      </p:sp>
    </p:spTree>
    <p:extLst>
      <p:ext uri="{BB962C8B-B14F-4D97-AF65-F5344CB8AC3E}">
        <p14:creationId xmlns:p14="http://schemas.microsoft.com/office/powerpoint/2010/main" val="161476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009015"/>
          </a:xfrm>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rPr>
              <a:t>https://</a:t>
            </a:r>
            <a:r>
              <a:rPr lang="en-US" altLang="en-US" sz="3200" b="1" dirty="0" err="1">
                <a:latin typeface="Rockwell" panose="02060603020205020403" pitchFamily="18" charset="0"/>
              </a:rPr>
              <a:t>rightquestion.org</a:t>
            </a:r>
            <a:r>
              <a:rPr lang="en-US" altLang="en-US" sz="3200" b="1" dirty="0">
                <a:latin typeface="Rockwell" panose="02060603020205020403" pitchFamily="18" charset="0"/>
              </a:rPr>
              <a:t>/events</a:t>
            </a:r>
            <a:r>
              <a:rPr lang="en-US" altLang="en-US" sz="3200" b="1" dirty="0" smtClean="0">
                <a:latin typeface="Rockwell" panose="02060603020205020403" pitchFamily="18" charset="0"/>
              </a:rPr>
              <a:t>/</a:t>
            </a:r>
            <a:endParaRPr lang="en-US" sz="3200" b="1" dirty="0">
              <a:solidFill>
                <a:schemeClr val="tx2"/>
              </a:solidFill>
              <a:latin typeface="Rockwell" panose="02060603020205020403" pitchFamily="18" charset="0"/>
            </a:endParaRPr>
          </a:p>
        </p:txBody>
      </p:sp>
      <p:sp>
        <p:nvSpPr>
          <p:cNvPr id="2" name="TextBox 1"/>
          <p:cNvSpPr txBox="1"/>
          <p:nvPr/>
        </p:nvSpPr>
        <p:spPr>
          <a:xfrm>
            <a:off x="693299" y="554069"/>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Rockwell"/>
                <a:ea typeface="MS Gothic"/>
                <a:cs typeface="+mj-cs"/>
              </a:rPr>
              <a:t>To Access Today’s Materials:</a:t>
            </a:r>
            <a:endParaRPr kumimoji="0" lang="en-US" b="0" i="0" u="none" strike="noStrike" kern="1200" cap="none" spc="0" normalizeH="0" baseline="0" noProof="0" dirty="0">
              <a:ln>
                <a:noFill/>
              </a:ln>
              <a:solidFill>
                <a:srgbClr val="000000"/>
              </a:solidFill>
              <a:effectLst/>
              <a:uLnTx/>
              <a:uFillTx/>
              <a:latin typeface="Rockwell"/>
              <a:ea typeface="MS Gothic"/>
              <a:cs typeface="+mj-cs"/>
            </a:endParaRPr>
          </a:p>
        </p:txBody>
      </p:sp>
      <p:sp>
        <p:nvSpPr>
          <p:cNvPr id="6" name="Content Placeholder 2"/>
          <p:cNvSpPr txBox="1">
            <a:spLocks/>
          </p:cNvSpPr>
          <p:nvPr/>
        </p:nvSpPr>
        <p:spPr bwMode="auto">
          <a:xfrm>
            <a:off x="1145978" y="2977674"/>
            <a:ext cx="9800696" cy="267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Join our Educator Network for:</a:t>
            </a: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Templates you can use tomorrow in class</a:t>
            </a: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Classroom </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examples</a:t>
            </a:r>
            <a:endPar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endParaRP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Instructional </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videos</a:t>
            </a:r>
            <a:endPar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endParaRPr>
          </a:p>
          <a:p>
            <a:pPr marL="457200" marR="0" lvl="1" indent="-228600" algn="l" defTabSz="457200" rtl="0" eaLnBrk="0" fontAlgn="base" latinLnBrk="0" hangingPunct="0">
              <a:lnSpc>
                <a:spcPct val="100000"/>
              </a:lnSpc>
              <a:spcBef>
                <a:spcPts val="600"/>
              </a:spcBef>
              <a:spcAft>
                <a:spcPct val="0"/>
              </a:spcAft>
              <a:buClr>
                <a:schemeClr val="tx2"/>
              </a:buClr>
              <a:buSzPct val="100000"/>
              <a:buFont typeface="Wingdings" charset="2"/>
              <a:buChar char="§"/>
              <a:tabLst/>
              <a:defRPr/>
            </a:pP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Opportunities</a:t>
            </a:r>
            <a:r>
              <a:rPr kumimoji="0" lang="en-US" altLang="en-US" sz="2800" b="0" i="0" u="none" strike="noStrike" kern="1200" cap="none" spc="0" normalizeH="0" noProof="0" dirty="0" smtClean="0">
                <a:ln>
                  <a:noFill/>
                </a:ln>
                <a:solidFill>
                  <a:srgbClr val="000000"/>
                </a:solidFill>
                <a:effectLst/>
                <a:uLnTx/>
                <a:uFillTx/>
                <a:latin typeface="Rockwell" panose="02060603020205020403" pitchFamily="18" charset="0"/>
                <a:ea typeface="MS PGothic" panose="020B0600070205080204" pitchFamily="34" charset="-128"/>
              </a:rPr>
              <a:t> to connect </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with </a:t>
            </a:r>
            <a:r>
              <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other </a:t>
            </a:r>
            <a:r>
              <a:rPr lang="en-US" altLang="en-US" noProof="0" dirty="0" smtClean="0">
                <a:solidFill>
                  <a:srgbClr val="000000"/>
                </a:solidFill>
                <a:latin typeface="Rockwell" panose="02060603020205020403" pitchFamily="18" charset="0"/>
              </a:rPr>
              <a:t>e</a:t>
            </a:r>
            <a:r>
              <a:rPr kumimoji="0" lang="en-US" altLang="en-US" sz="28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ducators</a:t>
            </a:r>
            <a:endParaRPr kumimoji="0" lang="en-US" altLang="en-US" sz="28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135767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Selected Student Questions</a:t>
            </a:r>
            <a:endParaRPr lang="en-US" sz="4400" dirty="0"/>
          </a:p>
        </p:txBody>
      </p:sp>
      <p:sp>
        <p:nvSpPr>
          <p:cNvPr id="4" name="TextBox 3"/>
          <p:cNvSpPr txBox="1"/>
          <p:nvPr/>
        </p:nvSpPr>
        <p:spPr>
          <a:xfrm>
            <a:off x="951978" y="1703540"/>
            <a:ext cx="10401822"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Where is water found on Mars?</a:t>
            </a:r>
          </a:p>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How will we know oxygen is from electrolysis?</a:t>
            </a:r>
          </a:p>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How do oxygen and hydrogen combine to make water?</a:t>
            </a:r>
          </a:p>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Rockwell"/>
                <a:cs typeface="+mn-cs"/>
              </a:rPr>
              <a:t>What is an ion?</a:t>
            </a:r>
          </a:p>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What is the difference between hydrogen and oxygen?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rgbClr val="000000"/>
              </a:solidFill>
              <a:effectLst/>
              <a:uLnTx/>
              <a:uFillTx/>
              <a:latin typeface="Rockwell"/>
              <a:cs typeface="+mn-cs"/>
            </a:endParaRPr>
          </a:p>
        </p:txBody>
      </p:sp>
    </p:spTree>
    <p:extLst>
      <p:ext uri="{BB962C8B-B14F-4D97-AF65-F5344CB8AC3E}">
        <p14:creationId xmlns:p14="http://schemas.microsoft.com/office/powerpoint/2010/main" val="25359170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Rockwell" charset="0"/>
                <a:ea typeface="Rockwell" charset="0"/>
                <a:cs typeface="Rockwell" charset="0"/>
              </a:rPr>
              <a:t>Next Steps with </a:t>
            </a:r>
            <a:r>
              <a:rPr lang="en-US" sz="4400" dirty="0" smtClean="0">
                <a:latin typeface="Rockwell" charset="0"/>
                <a:ea typeface="Rockwell" charset="0"/>
                <a:cs typeface="Rockwell" charset="0"/>
              </a:rPr>
              <a:t>Students’ Questions</a:t>
            </a:r>
            <a:endParaRPr lang="en-US" sz="4400" dirty="0">
              <a:latin typeface="Rockwell" charset="0"/>
              <a:ea typeface="Rockwell" charset="0"/>
              <a:cs typeface="Rockwell" charset="0"/>
            </a:endParaRPr>
          </a:p>
        </p:txBody>
      </p:sp>
      <p:sp>
        <p:nvSpPr>
          <p:cNvPr id="3" name="Content Placeholder 2"/>
          <p:cNvSpPr>
            <a:spLocks noGrp="1"/>
          </p:cNvSpPr>
          <p:nvPr>
            <p:ph idx="1"/>
          </p:nvPr>
        </p:nvSpPr>
        <p:spPr>
          <a:xfrm>
            <a:off x="312105" y="967380"/>
            <a:ext cx="7917494" cy="2853058"/>
          </a:xfrm>
        </p:spPr>
        <p:txBody>
          <a:bodyPr>
            <a:normAutofit fontScale="92500" lnSpcReduction="20000"/>
          </a:bodyPr>
          <a:lstStyle/>
          <a:p>
            <a:pPr marL="0" indent="0">
              <a:lnSpc>
                <a:spcPct val="110000"/>
              </a:lnSpc>
              <a:buNone/>
            </a:pPr>
            <a:endParaRPr lang="en-US" sz="2400" dirty="0"/>
          </a:p>
          <a:p>
            <a:pPr>
              <a:lnSpc>
                <a:spcPct val="110000"/>
              </a:lnSpc>
              <a:buClr>
                <a:schemeClr val="tx2"/>
              </a:buClr>
              <a:buFont typeface="Wingdings" panose="05000000000000000000" pitchFamily="2" charset="2"/>
              <a:buChar char="§"/>
            </a:pPr>
            <a:r>
              <a:rPr lang="en-US" sz="2400" dirty="0"/>
              <a:t>Students </a:t>
            </a:r>
            <a:r>
              <a:rPr lang="en-US" sz="2400" dirty="0" smtClean="0"/>
              <a:t>figure out </a:t>
            </a:r>
            <a:r>
              <a:rPr lang="en-US" sz="2400" dirty="0"/>
              <a:t>how to do electrolysis through online research, collaboration, and experimental trial and </a:t>
            </a:r>
            <a:r>
              <a:rPr lang="en-US" sz="2400" dirty="0" smtClean="0"/>
              <a:t>error</a:t>
            </a:r>
          </a:p>
          <a:p>
            <a:pPr>
              <a:lnSpc>
                <a:spcPct val="110000"/>
              </a:lnSpc>
              <a:buClr>
                <a:schemeClr val="tx2"/>
              </a:buClr>
              <a:buFont typeface="Wingdings" panose="05000000000000000000" pitchFamily="2" charset="2"/>
              <a:buChar char="§"/>
            </a:pPr>
            <a:r>
              <a:rPr lang="en-US" sz="2400" dirty="0" smtClean="0"/>
              <a:t>They learn concepts as they need them. For example, when oxidation started happening during their electrolysis, they learned about physical vs. chemical changes</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599" y="1844202"/>
            <a:ext cx="3628825" cy="48384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721" y="3777888"/>
            <a:ext cx="3818872" cy="2864154"/>
          </a:xfrm>
          <a:prstGeom prst="rect">
            <a:avLst/>
          </a:prstGeom>
        </p:spPr>
      </p:pic>
      <p:sp>
        <p:nvSpPr>
          <p:cNvPr id="7" name="Right Arrow 6"/>
          <p:cNvSpPr/>
          <p:nvPr/>
        </p:nvSpPr>
        <p:spPr>
          <a:xfrm rot="1880952">
            <a:off x="1658134" y="3815312"/>
            <a:ext cx="1891430" cy="909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cs typeface="+mn-cs"/>
            </a:endParaRPr>
          </a:p>
        </p:txBody>
      </p:sp>
    </p:spTree>
    <p:extLst>
      <p:ext uri="{BB962C8B-B14F-4D97-AF65-F5344CB8AC3E}">
        <p14:creationId xmlns:p14="http://schemas.microsoft.com/office/powerpoint/2010/main" val="1460269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Next Steps with Students’ Questions</a:t>
            </a:r>
            <a:endParaRPr lang="en-US" sz="4400" dirty="0"/>
          </a:p>
        </p:txBody>
      </p:sp>
      <p:sp>
        <p:nvSpPr>
          <p:cNvPr id="4" name="TextBox 3"/>
          <p:cNvSpPr txBox="1"/>
          <p:nvPr/>
        </p:nvSpPr>
        <p:spPr>
          <a:xfrm>
            <a:off x="838200" y="1418317"/>
            <a:ext cx="10358120" cy="350865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Students continued to conduct investigations towards creating a livable amount of oxygen on Mars, including how to extract water from Martian soil for use in electrolysis</a:t>
            </a:r>
          </a:p>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endParaRPr kumimoji="0" lang="en-US" sz="1000" b="0" i="0" u="none" strike="noStrike" kern="1200" cap="none" spc="0" normalizeH="0" baseline="0" noProof="0" dirty="0" smtClean="0">
              <a:ln>
                <a:noFill/>
              </a:ln>
              <a:solidFill>
                <a:srgbClr val="000000"/>
              </a:solidFill>
              <a:effectLst/>
              <a:uLnTx/>
              <a:uFillTx/>
              <a:latin typeface="Rockwell"/>
              <a:cs typeface="+mn-cs"/>
            </a:endParaRPr>
          </a:p>
          <a:p>
            <a:pPr marL="457200" marR="0" lvl="0"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000000"/>
                </a:solidFill>
                <a:effectLst/>
                <a:uLnTx/>
                <a:uFillTx/>
                <a:latin typeface="Rockwell"/>
                <a:cs typeface="+mn-cs"/>
              </a:rPr>
              <a:t>Their final projects included:</a:t>
            </a:r>
          </a:p>
          <a:p>
            <a:pPr marL="914400" marR="0" lvl="1"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Rockwell"/>
                <a:cs typeface="+mn-cs"/>
              </a:rPr>
              <a:t>Growing </a:t>
            </a:r>
            <a:r>
              <a:rPr kumimoji="0" lang="en-US" sz="2400" b="0" i="0" u="none" strike="noStrike" kern="1200" cap="none" spc="0" normalizeH="0" baseline="0" noProof="0" dirty="0" smtClean="0">
                <a:ln>
                  <a:noFill/>
                </a:ln>
                <a:solidFill>
                  <a:srgbClr val="000000"/>
                </a:solidFill>
                <a:effectLst/>
                <a:uLnTx/>
                <a:uFillTx/>
                <a:latin typeface="Rockwell"/>
                <a:cs typeface="+mn-cs"/>
              </a:rPr>
              <a:t>a radish </a:t>
            </a:r>
            <a:r>
              <a:rPr kumimoji="0" lang="en-US" sz="2400" b="0" i="0" u="none" strike="noStrike" kern="1200" cap="none" spc="0" normalizeH="0" baseline="0" noProof="0" dirty="0">
                <a:ln>
                  <a:noFill/>
                </a:ln>
                <a:solidFill>
                  <a:srgbClr val="000000"/>
                </a:solidFill>
                <a:effectLst/>
                <a:uLnTx/>
                <a:uFillTx/>
                <a:latin typeface="Rockwell"/>
                <a:cs typeface="+mn-cs"/>
              </a:rPr>
              <a:t>plant in Mars dirt inside a sealed </a:t>
            </a:r>
            <a:r>
              <a:rPr kumimoji="0" lang="en-US" sz="2400" b="0" i="0" u="none" strike="noStrike" kern="1200" cap="none" spc="0" normalizeH="0" baseline="0" noProof="0" dirty="0" smtClean="0">
                <a:ln>
                  <a:noFill/>
                </a:ln>
                <a:solidFill>
                  <a:srgbClr val="000000"/>
                </a:solidFill>
                <a:effectLst/>
                <a:uLnTx/>
                <a:uFillTx/>
                <a:latin typeface="Rockwell"/>
                <a:cs typeface="+mn-cs"/>
              </a:rPr>
              <a:t>beaker</a:t>
            </a:r>
          </a:p>
          <a:p>
            <a:pPr marL="914400" marR="0" lvl="1" indent="-457200" algn="l" defTabSz="914400" rtl="0" eaLnBrk="1" fontAlgn="auto" latinLnBrk="0" hangingPunct="1">
              <a:lnSpc>
                <a:spcPct val="100000"/>
              </a:lnSpc>
              <a:spcBef>
                <a:spcPts val="0"/>
              </a:spcBef>
              <a:spcAft>
                <a:spcPts val="0"/>
              </a:spcAft>
              <a:buClr>
                <a:srgbClr val="59C4C7"/>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00000"/>
                </a:solidFill>
                <a:effectLst/>
                <a:uLnTx/>
                <a:uFillTx/>
                <a:latin typeface="Rockwell"/>
                <a:cs typeface="+mn-cs"/>
              </a:rPr>
              <a:t>Designing </a:t>
            </a:r>
            <a:r>
              <a:rPr kumimoji="0" lang="en-US" sz="2400" b="0" i="0" u="none" strike="noStrike" kern="1200" cap="none" spc="0" normalizeH="0" baseline="0" noProof="0" dirty="0">
                <a:ln>
                  <a:noFill/>
                </a:ln>
                <a:solidFill>
                  <a:srgbClr val="000000"/>
                </a:solidFill>
                <a:effectLst/>
                <a:uLnTx/>
                <a:uFillTx/>
                <a:latin typeface="Rockwell"/>
                <a:cs typeface="+mn-cs"/>
              </a:rPr>
              <a:t>and </a:t>
            </a:r>
            <a:r>
              <a:rPr kumimoji="0" lang="en-US" sz="2400" b="0" i="0" u="none" strike="noStrike" kern="1200" cap="none" spc="0" normalizeH="0" baseline="0" noProof="0" dirty="0" smtClean="0">
                <a:ln>
                  <a:noFill/>
                </a:ln>
                <a:solidFill>
                  <a:srgbClr val="000000"/>
                </a:solidFill>
                <a:effectLst/>
                <a:uLnTx/>
                <a:uFillTx/>
                <a:latin typeface="Rockwell"/>
                <a:cs typeface="+mn-cs"/>
              </a:rPr>
              <a:t>building </a:t>
            </a:r>
            <a:r>
              <a:rPr kumimoji="0" lang="en-US" sz="2400" b="0" i="0" u="none" strike="noStrike" kern="1200" cap="none" spc="0" normalizeH="0" baseline="0" noProof="0" dirty="0">
                <a:ln>
                  <a:noFill/>
                </a:ln>
                <a:solidFill>
                  <a:srgbClr val="000000"/>
                </a:solidFill>
                <a:effectLst/>
                <a:uLnTx/>
                <a:uFillTx/>
                <a:latin typeface="Rockwell"/>
                <a:cs typeface="+mn-cs"/>
              </a:rPr>
              <a:t>a Greenhouse and Water Purification Facility on </a:t>
            </a:r>
            <a:r>
              <a:rPr kumimoji="0" lang="en-US" sz="2400" b="0" i="0" u="none" strike="noStrike" kern="1200" cap="none" spc="0" normalizeH="0" baseline="0" noProof="0" dirty="0" smtClean="0">
                <a:ln>
                  <a:noFill/>
                </a:ln>
                <a:solidFill>
                  <a:srgbClr val="000000"/>
                </a:solidFill>
                <a:effectLst/>
                <a:uLnTx/>
                <a:uFillTx/>
                <a:latin typeface="Rockwell"/>
                <a:cs typeface="+mn-cs"/>
              </a:rPr>
              <a:t>Mars using </a:t>
            </a:r>
            <a:r>
              <a:rPr kumimoji="0" lang="en-US" sz="2400" b="0" i="0" u="none" strike="noStrike" kern="1200" cap="none" spc="0" normalizeH="0" baseline="0" noProof="0" dirty="0" err="1" smtClean="0">
                <a:ln>
                  <a:noFill/>
                </a:ln>
                <a:solidFill>
                  <a:srgbClr val="000000"/>
                </a:solidFill>
                <a:effectLst/>
                <a:uLnTx/>
                <a:uFillTx/>
                <a:latin typeface="Rockwell"/>
                <a:cs typeface="+mn-cs"/>
              </a:rPr>
              <a:t>MindcraftEdu</a:t>
            </a:r>
            <a:r>
              <a:rPr kumimoji="0" lang="en-US" sz="2400" b="0" i="0" u="none" strike="noStrike" kern="1200" cap="none" spc="0" normalizeH="0" baseline="0" noProof="0" dirty="0" smtClean="0">
                <a:ln>
                  <a:noFill/>
                </a:ln>
                <a:solidFill>
                  <a:srgbClr val="000000"/>
                </a:solidFill>
                <a:effectLst/>
                <a:uLnTx/>
                <a:uFillTx/>
                <a:latin typeface="Rockwell"/>
                <a:cs typeface="+mn-cs"/>
              </a:rPr>
              <a:t> </a:t>
            </a:r>
            <a:endParaRPr kumimoji="0" lang="en-US" sz="2400" b="0" i="0" u="none" strike="noStrike" kern="1200" cap="none" spc="0" normalizeH="0" baseline="0" noProof="0" dirty="0">
              <a:ln>
                <a:noFill/>
              </a:ln>
              <a:solidFill>
                <a:srgbClr val="000000"/>
              </a:solidFill>
              <a:effectLst/>
              <a:uLnTx/>
              <a:uFillTx/>
              <a:latin typeface="Rockwell"/>
              <a:cs typeface="+mn-cs"/>
            </a:endParaRPr>
          </a:p>
        </p:txBody>
      </p:sp>
    </p:spTree>
    <p:extLst>
      <p:ext uri="{BB962C8B-B14F-4D97-AF65-F5344CB8AC3E}">
        <p14:creationId xmlns:p14="http://schemas.microsoft.com/office/powerpoint/2010/main" val="2175674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cxnSp>
        <p:nvCxnSpPr>
          <p:cNvPr id="4" name="Straight Connector 3"/>
          <p:cNvCxnSpPr/>
          <p:nvPr/>
        </p:nvCxnSpPr>
        <p:spPr>
          <a:xfrm>
            <a:off x="841234" y="5880761"/>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93039" y="2623306"/>
            <a:ext cx="10404226" cy="1446550"/>
          </a:xfrm>
          <a:prstGeom prst="rect">
            <a:avLst/>
          </a:prstGeom>
        </p:spPr>
        <p:txBody>
          <a:bodyPr wrap="square">
            <a:spAutoFit/>
          </a:bodyPr>
          <a:lstStyle/>
          <a:p>
            <a:r>
              <a:rPr lang="en-US" sz="4400" dirty="0">
                <a:solidFill>
                  <a:schemeClr val="accent1"/>
                </a:solidFill>
              </a:rPr>
              <a:t>Why is the skill of question formulation so important now? </a:t>
            </a:r>
            <a:endParaRPr lang="en-US" sz="4400" dirty="0"/>
          </a:p>
        </p:txBody>
      </p:sp>
    </p:spTree>
    <p:extLst>
      <p:ext uri="{BB962C8B-B14F-4D97-AF65-F5344CB8AC3E}">
        <p14:creationId xmlns:p14="http://schemas.microsoft.com/office/powerpoint/2010/main" val="4092718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1" y="1711324"/>
            <a:ext cx="2921980" cy="4440351"/>
          </a:xfrm>
        </p:spPr>
      </p:pic>
      <p:sp>
        <p:nvSpPr>
          <p:cNvPr id="6" name="Text Placeholder 5"/>
          <p:cNvSpPr>
            <a:spLocks noGrp="1"/>
          </p:cNvSpPr>
          <p:nvPr>
            <p:ph type="body" sz="half" idx="4294967295"/>
          </p:nvPr>
        </p:nvSpPr>
        <p:spPr>
          <a:xfrm>
            <a:off x="6254864" y="5317592"/>
            <a:ext cx="5550337" cy="1046225"/>
          </a:xfrm>
        </p:spPr>
        <p:txBody>
          <a:bodyPr>
            <a:noAutofit/>
          </a:bodyPr>
          <a:lstStyle/>
          <a:p>
            <a:pPr marL="0" indent="0">
              <a:buNone/>
            </a:pPr>
            <a:r>
              <a:rPr lang="en-US" sz="2400" dirty="0" smtClean="0">
                <a:latin typeface="Rockwell" panose="02060603020205020403" pitchFamily="18" charset="0"/>
              </a:rPr>
              <a:t>– Clive Thompson</a:t>
            </a:r>
          </a:p>
          <a:p>
            <a:pPr marL="0" indent="0">
              <a:buNone/>
            </a:pPr>
            <a:r>
              <a:rPr lang="en-US" sz="2400" dirty="0" smtClean="0">
                <a:latin typeface="Rockwell" panose="02060603020205020403" pitchFamily="18" charset="0"/>
              </a:rPr>
              <a:t>Journalist and Technology Blogger</a:t>
            </a:r>
            <a:endParaRPr lang="en-US" sz="2400" dirty="0">
              <a:latin typeface="Rockwell" panose="02060603020205020403" pitchFamily="18" charset="0"/>
            </a:endParaRPr>
          </a:p>
        </p:txBody>
      </p:sp>
      <p:sp>
        <p:nvSpPr>
          <p:cNvPr id="5" name="Text Placeholder 4"/>
          <p:cNvSpPr>
            <a:spLocks noGrp="1"/>
          </p:cNvSpPr>
          <p:nvPr>
            <p:ph type="body" sz="half" idx="4294967295"/>
          </p:nvPr>
        </p:nvSpPr>
        <p:spPr>
          <a:xfrm>
            <a:off x="6028160" y="1801813"/>
            <a:ext cx="5407595" cy="2578100"/>
          </a:xfrm>
        </p:spPr>
        <p:txBody>
          <a:bodyPr>
            <a:noAutofit/>
          </a:bodyPr>
          <a:lstStyle/>
          <a:p>
            <a:pPr marL="0" indent="0">
              <a:buNone/>
            </a:pPr>
            <a:r>
              <a:rPr lang="en-US" sz="3200" dirty="0" smtClean="0">
                <a:solidFill>
                  <a:schemeClr val="tx1"/>
                </a:solidFill>
                <a:latin typeface="Rockwell" panose="02060603020205020403" pitchFamily="18" charset="0"/>
              </a:rPr>
              <a:t>“How should you respond when you get powerful new tools for finding answers?</a:t>
            </a:r>
          </a:p>
          <a:p>
            <a:pPr marL="0" indent="0">
              <a:buNone/>
            </a:pPr>
            <a:endParaRPr lang="en-US" sz="2000" dirty="0">
              <a:solidFill>
                <a:schemeClr val="tx1"/>
              </a:solidFill>
              <a:latin typeface="Rockwell" panose="02060603020205020403" pitchFamily="18" charset="0"/>
            </a:endParaRPr>
          </a:p>
          <a:p>
            <a:pPr marL="0" indent="0">
              <a:buNone/>
            </a:pPr>
            <a:r>
              <a:rPr lang="en-US" sz="3200" dirty="0" smtClean="0">
                <a:solidFill>
                  <a:schemeClr val="tx1"/>
                </a:solidFill>
                <a:latin typeface="Rockwell" panose="02060603020205020403" pitchFamily="18" charset="0"/>
              </a:rPr>
              <a:t>Think of harder questions.”</a:t>
            </a:r>
            <a:endParaRPr lang="en-US" sz="3200" dirty="0">
              <a:solidFill>
                <a:schemeClr val="tx1"/>
              </a:solidFill>
              <a:latin typeface="Rockwell" panose="02060603020205020403" pitchFamily="18" charset="0"/>
            </a:endParaRPr>
          </a:p>
        </p:txBody>
      </p:sp>
      <p:sp>
        <p:nvSpPr>
          <p:cNvPr id="8" name="Title 1"/>
          <p:cNvSpPr txBox="1">
            <a:spLocks/>
          </p:cNvSpPr>
          <p:nvPr/>
        </p:nvSpPr>
        <p:spPr>
          <a:xfrm>
            <a:off x="664516" y="547560"/>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en-US" sz="4000" dirty="0">
                <a:latin typeface="+mj-lt"/>
              </a:rPr>
              <a:t>In the Age of Google</a:t>
            </a:r>
          </a:p>
        </p:txBody>
      </p:sp>
    </p:spTree>
    <p:extLst>
      <p:ext uri="{BB962C8B-B14F-4D97-AF65-F5344CB8AC3E}">
        <p14:creationId xmlns:p14="http://schemas.microsoft.com/office/powerpoint/2010/main" val="225247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429143"/>
            <a:ext cx="10515600" cy="862165"/>
          </a:xfrm>
        </p:spPr>
        <p:txBody>
          <a:bodyPr>
            <a:normAutofit/>
          </a:bodyPr>
          <a:lstStyle/>
          <a:p>
            <a:r>
              <a:rPr lang="en-US" sz="4000" b="0" dirty="0" smtClean="0">
                <a:solidFill>
                  <a:schemeClr val="tx1"/>
                </a:solidFill>
                <a:latin typeface="Rockwell" panose="02060603020205020403" pitchFamily="18" charset="0"/>
              </a:rPr>
              <a:t>Questions and Democracy</a:t>
            </a:r>
            <a:endParaRPr lang="en-US" sz="4000" b="0" dirty="0">
              <a:solidFill>
                <a:schemeClr val="tx1"/>
              </a:solidFill>
              <a:latin typeface="Rockwell" panose="020606030202050204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86" y="1795073"/>
            <a:ext cx="6919440" cy="3793787"/>
          </a:xfrm>
          <a:prstGeom prst="rect">
            <a:avLst/>
          </a:prstGeom>
        </p:spPr>
      </p:pic>
      <p:sp>
        <p:nvSpPr>
          <p:cNvPr id="4" name="Text Placeholder 4"/>
          <p:cNvSpPr txBox="1">
            <a:spLocks/>
          </p:cNvSpPr>
          <p:nvPr/>
        </p:nvSpPr>
        <p:spPr>
          <a:xfrm>
            <a:off x="7730016" y="2451206"/>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Rockwell" panose="02060603020205020403" pitchFamily="18" charset="0"/>
              </a:rPr>
              <a:t>“We need to be taught to study rather than to believe, to </a:t>
            </a:r>
            <a:r>
              <a:rPr lang="en-US" b="1" dirty="0">
                <a:latin typeface="Rockwell" panose="02060603020205020403" pitchFamily="18" charset="0"/>
              </a:rPr>
              <a:t>inquire</a:t>
            </a:r>
            <a:r>
              <a:rPr lang="en-US" dirty="0">
                <a:latin typeface="Rockwell" panose="02060603020205020403" pitchFamily="18" charset="0"/>
              </a:rPr>
              <a:t> rather than to affirm.”</a:t>
            </a:r>
          </a:p>
          <a:p>
            <a:pPr marL="0" indent="0">
              <a:buNone/>
            </a:pPr>
            <a:endParaRPr lang="en-US" dirty="0">
              <a:latin typeface="Rockwell" panose="02060603020205020403" pitchFamily="18" charset="0"/>
            </a:endParaRPr>
          </a:p>
        </p:txBody>
      </p:sp>
      <p:sp>
        <p:nvSpPr>
          <p:cNvPr id="6" name="Text Placeholder 5"/>
          <p:cNvSpPr txBox="1">
            <a:spLocks/>
          </p:cNvSpPr>
          <p:nvPr/>
        </p:nvSpPr>
        <p:spPr>
          <a:xfrm>
            <a:off x="7730016" y="4062609"/>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smtClean="0">
              <a:latin typeface="Rockwell" panose="02060603020205020403" pitchFamily="18" charset="0"/>
            </a:endParaRPr>
          </a:p>
          <a:p>
            <a:pPr marL="0" indent="0" algn="r">
              <a:buNone/>
            </a:pPr>
            <a:r>
              <a:rPr lang="en-US" sz="2200" dirty="0" smtClean="0">
                <a:latin typeface="Rockwell" panose="02060603020205020403" pitchFamily="18" charset="0"/>
              </a:rPr>
              <a:t>– </a:t>
            </a:r>
            <a:r>
              <a:rPr lang="en-US" sz="2200" dirty="0" err="1">
                <a:latin typeface="Rockwell" panose="02060603020205020403" pitchFamily="18" charset="0"/>
              </a:rPr>
              <a:t>Septima</a:t>
            </a:r>
            <a:r>
              <a:rPr lang="en-US" sz="2200" dirty="0">
                <a:latin typeface="Rockwell" panose="02060603020205020403" pitchFamily="18" charset="0"/>
              </a:rPr>
              <a:t>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4274914" y="6596389"/>
            <a:ext cx="8110229" cy="261610"/>
          </a:xfrm>
          <a:prstGeom prst="rect">
            <a:avLst/>
          </a:prstGeom>
          <a:noFill/>
        </p:spPr>
        <p:txBody>
          <a:bodyPr wrap="square" rtlCol="0">
            <a:spAutoFit/>
          </a:bodyPr>
          <a:lstStyle/>
          <a:p>
            <a:r>
              <a:rPr lang="en-US" sz="1100" dirty="0">
                <a:latin typeface="Rockwell" panose="02060603020205020403" pitchFamily="18" charset="0"/>
              </a:rPr>
              <a:t>Chapter 6 on </a:t>
            </a:r>
            <a:r>
              <a:rPr lang="en-US" sz="1100" dirty="0" err="1">
                <a:latin typeface="Rockwell" panose="02060603020205020403" pitchFamily="18" charset="0"/>
              </a:rPr>
              <a:t>Septima</a:t>
            </a:r>
            <a:r>
              <a:rPr lang="en-US" sz="1100" dirty="0">
                <a:latin typeface="Rockwell" panose="02060603020205020403" pitchFamily="18" charset="0"/>
              </a:rPr>
              <a:t> Clark in Freedom Road: Adult Education of African Americans (Peterson, 1996)</a:t>
            </a:r>
          </a:p>
        </p:txBody>
      </p:sp>
    </p:spTree>
    <p:extLst>
      <p:ext uri="{BB962C8B-B14F-4D97-AF65-F5344CB8AC3E}">
        <p14:creationId xmlns:p14="http://schemas.microsoft.com/office/powerpoint/2010/main" val="40411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3425" y="178479"/>
            <a:ext cx="10515600" cy="1325563"/>
          </a:xfrm>
        </p:spPr>
        <p:txBody>
          <a:bodyPr>
            <a:noAutofit/>
          </a:bodyPr>
          <a:lstStyle/>
          <a:p>
            <a:r>
              <a:rPr lang="en-US" altLang="en-US" sz="4400" dirty="0" smtClean="0">
                <a:solidFill>
                  <a:schemeClr val="tx1"/>
                </a:solidFill>
              </a:rPr>
              <a:t>Today’s Agenda</a:t>
            </a:r>
            <a:endParaRPr lang="en-US" altLang="en-US" sz="4400" dirty="0">
              <a:solidFill>
                <a:schemeClr val="tx1"/>
              </a:solidFill>
            </a:endParaRPr>
          </a:p>
        </p:txBody>
      </p:sp>
      <p:sp>
        <p:nvSpPr>
          <p:cNvPr id="3" name="Content Placeholder 2"/>
          <p:cNvSpPr>
            <a:spLocks noGrp="1"/>
          </p:cNvSpPr>
          <p:nvPr>
            <p:ph idx="1"/>
          </p:nvPr>
        </p:nvSpPr>
        <p:spPr>
          <a:xfrm>
            <a:off x="599461" y="1925990"/>
            <a:ext cx="11108823" cy="4410983"/>
          </a:xfrm>
        </p:spPr>
        <p:txBody>
          <a:bodyPr>
            <a:noAutofit/>
          </a:bodyPr>
          <a:lstStyle/>
          <a:p>
            <a:pPr marL="457200" indent="-457200">
              <a:buFont typeface="+mj-lt"/>
              <a:buAutoNum type="arabicPeriod"/>
              <a:defRPr/>
            </a:pPr>
            <a:r>
              <a:rPr lang="en-US" sz="2800" dirty="0" smtClean="0">
                <a:latin typeface="Rockwell" panose="02060603020205020403" pitchFamily="18" charset="0"/>
              </a:rPr>
              <a:t>Welcome </a:t>
            </a:r>
          </a:p>
          <a:p>
            <a:pPr marL="457200" indent="-457200">
              <a:buFont typeface="+mj-lt"/>
              <a:buAutoNum type="arabicPeriod"/>
              <a:defRPr/>
            </a:pPr>
            <a:r>
              <a:rPr lang="en-US" sz="2800" dirty="0" smtClean="0">
                <a:latin typeface="Rockwell" panose="02060603020205020403" pitchFamily="18" charset="0"/>
              </a:rPr>
              <a:t>Why Spend Time on Teaching Question Formulation? </a:t>
            </a:r>
          </a:p>
          <a:p>
            <a:pPr marL="457200" indent="-457200">
              <a:buFont typeface="+mj-lt"/>
              <a:buAutoNum type="arabicPeriod"/>
              <a:defRPr/>
            </a:pPr>
            <a:r>
              <a:rPr lang="en-US" sz="2800" dirty="0" smtClean="0">
                <a:latin typeface="Rockwell" panose="02060603020205020403" pitchFamily="18" charset="0"/>
              </a:rPr>
              <a:t>Collaborative Learning with the Question Formulation Technique (QFT)</a:t>
            </a:r>
          </a:p>
          <a:p>
            <a:pPr marL="457200" indent="-457200">
              <a:buFont typeface="+mj-lt"/>
              <a:buAutoNum type="arabicPeriod"/>
              <a:defRPr/>
            </a:pPr>
            <a:r>
              <a:rPr lang="en-US" sz="2800" dirty="0" smtClean="0">
                <a:latin typeface="Rockwell" panose="02060603020205020403" pitchFamily="18" charset="0"/>
              </a:rPr>
              <a:t>Exploring Student Work &amp; Classroom Applications</a:t>
            </a:r>
          </a:p>
          <a:p>
            <a:pPr marL="457200" indent="-457200">
              <a:buFont typeface="+mj-lt"/>
              <a:buAutoNum type="arabicPeriod"/>
              <a:defRPr/>
            </a:pPr>
            <a:r>
              <a:rPr lang="en-US" sz="2800" b="1" dirty="0" smtClean="0">
                <a:latin typeface="Rockwell" panose="02060603020205020403" pitchFamily="18" charset="0"/>
              </a:rPr>
              <a:t>Discussion and Reflection</a:t>
            </a:r>
            <a:endParaRPr lang="en-US" b="1" dirty="0">
              <a:latin typeface="Rockwell" panose="02060603020205020403" pitchFamily="18" charset="0"/>
            </a:endParaRPr>
          </a:p>
          <a:p>
            <a:pPr marL="0" indent="0">
              <a:buNone/>
            </a:pPr>
            <a:r>
              <a:rPr lang="en-US" dirty="0"/>
              <a:t/>
            </a:r>
            <a:br>
              <a:rPr lang="en-US" dirty="0"/>
            </a:br>
            <a:endParaRPr lang="en-US" dirty="0" smtClean="0">
              <a:latin typeface="Rockwell" panose="02060603020205020403" pitchFamily="18" charset="0"/>
            </a:endParaRPr>
          </a:p>
        </p:txBody>
      </p:sp>
    </p:spTree>
    <p:extLst>
      <p:ext uri="{BB962C8B-B14F-4D97-AF65-F5344CB8AC3E}">
        <p14:creationId xmlns:p14="http://schemas.microsoft.com/office/powerpoint/2010/main" val="3233801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smtClean="0"/>
              <a:t>Discuss</a:t>
            </a:r>
            <a:endParaRPr lang="en-US" sz="4400" b="0" dirty="0"/>
          </a:p>
        </p:txBody>
      </p:sp>
      <p:sp>
        <p:nvSpPr>
          <p:cNvPr id="3" name="TextBox 2"/>
          <p:cNvSpPr txBox="1"/>
          <p:nvPr/>
        </p:nvSpPr>
        <p:spPr>
          <a:xfrm>
            <a:off x="893039" y="2075469"/>
            <a:ext cx="10175011" cy="2554545"/>
          </a:xfrm>
          <a:prstGeom prst="rect">
            <a:avLst/>
          </a:prstGeom>
          <a:noFill/>
        </p:spPr>
        <p:txBody>
          <a:bodyPr wrap="square" rtlCol="0">
            <a:spAutoFit/>
          </a:bodyPr>
          <a:lstStyle/>
          <a:p>
            <a:pPr marL="457200" indent="-457200" fontAlgn="base">
              <a:buFont typeface="+mj-lt"/>
              <a:buAutoNum type="arabicPeriod"/>
            </a:pPr>
            <a:r>
              <a:rPr lang="en-US" sz="3200" dirty="0" smtClean="0"/>
              <a:t>How do you see applying the QFT to your work?</a:t>
            </a:r>
            <a:endParaRPr lang="en-US" sz="3200" dirty="0"/>
          </a:p>
          <a:p>
            <a:pPr marL="457200" indent="-457200" fontAlgn="base">
              <a:buFont typeface="+mj-lt"/>
              <a:buAutoNum type="arabicPeriod"/>
            </a:pPr>
            <a:r>
              <a:rPr lang="en-US" sz="3200" dirty="0"/>
              <a:t>An “a-ha moment” or a </a:t>
            </a:r>
            <a:r>
              <a:rPr lang="en-US" sz="3200" dirty="0" smtClean="0"/>
              <a:t>take </a:t>
            </a:r>
            <a:r>
              <a:rPr lang="en-US" sz="3200" dirty="0"/>
              <a:t>away from your experience today</a:t>
            </a:r>
          </a:p>
          <a:p>
            <a:pPr marL="457200" indent="-457200" fontAlgn="base">
              <a:buFont typeface="+mj-lt"/>
              <a:buAutoNum type="arabicPeriod"/>
            </a:pPr>
            <a:r>
              <a:rPr lang="en-US" sz="3200" dirty="0" smtClean="0">
                <a:solidFill>
                  <a:srgbClr val="000000"/>
                </a:solidFill>
                <a:latin typeface="Rockwell"/>
              </a:rPr>
              <a:t>What questions do you now have?</a:t>
            </a:r>
            <a:endParaRPr kumimoji="0" lang="en-US" sz="3200" b="0" i="0" u="none" strike="noStrike" kern="1200" cap="none" spc="0" normalizeH="0" baseline="0" noProof="0" dirty="0">
              <a:ln>
                <a:noFill/>
              </a:ln>
              <a:solidFill>
                <a:srgbClr val="000000"/>
              </a:solidFill>
              <a:effectLst/>
              <a:uLnTx/>
              <a:uFillTx/>
              <a:latin typeface="Rockwell"/>
            </a:endParaRPr>
          </a:p>
        </p:txBody>
      </p:sp>
    </p:spTree>
    <p:extLst>
      <p:ext uri="{BB962C8B-B14F-4D97-AF65-F5344CB8AC3E}">
        <p14:creationId xmlns:p14="http://schemas.microsoft.com/office/powerpoint/2010/main" val="31019472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091" y="4479402"/>
            <a:ext cx="5555848" cy="923330"/>
          </a:xfrm>
          <a:prstGeom prst="rect">
            <a:avLst/>
          </a:prstGeom>
          <a:noFill/>
        </p:spPr>
        <p:txBody>
          <a:bodyPr wrap="square" rtlCol="0">
            <a:spAutoFit/>
          </a:bodyPr>
          <a:lstStyle/>
          <a:p>
            <a:r>
              <a:rPr lang="en-US" sz="5400" dirty="0" smtClean="0">
                <a:solidFill>
                  <a:schemeClr val="bg1"/>
                </a:solidFill>
              </a:rPr>
              <a:t>Thank You!</a:t>
            </a:r>
            <a:endParaRPr lang="en-US" sz="5400" dirty="0">
              <a:solidFill>
                <a:schemeClr val="bg1"/>
              </a:solidFill>
            </a:endParaRPr>
          </a:p>
        </p:txBody>
      </p:sp>
    </p:spTree>
    <p:extLst>
      <p:ext uri="{BB962C8B-B14F-4D97-AF65-F5344CB8AC3E}">
        <p14:creationId xmlns:p14="http://schemas.microsoft.com/office/powerpoint/2010/main" val="35027770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4000" b="1" dirty="0">
                <a:latin typeface="Rockwell" panose="02060603020205020403" pitchFamily="18" charset="0"/>
              </a:rPr>
              <a:t>http://</a:t>
            </a:r>
            <a:r>
              <a:rPr lang="en-US" altLang="en-US" sz="4000" b="1" dirty="0" err="1" smtClean="0">
                <a:latin typeface="Rockwell" panose="02060603020205020403" pitchFamily="18" charset="0"/>
              </a:rPr>
              <a:t>rightquestion.org</a:t>
            </a:r>
            <a:r>
              <a:rPr lang="en-US" altLang="en-US" sz="4000" b="1" dirty="0" smtClean="0">
                <a:latin typeface="Rockwell" panose="02060603020205020403" pitchFamily="18" charset="0"/>
              </a:rPr>
              <a:t>/events/</a:t>
            </a:r>
            <a:endParaRPr lang="en-US" sz="4000" b="1" dirty="0">
              <a:latin typeface="Rockwell" panose="02060603020205020403" pitchFamily="18" charset="0"/>
            </a:endParaRPr>
          </a:p>
        </p:txBody>
      </p:sp>
      <p:sp>
        <p:nvSpPr>
          <p:cNvPr id="2" name="TextBox 1"/>
          <p:cNvSpPr txBox="1"/>
          <p:nvPr/>
        </p:nvSpPr>
        <p:spPr>
          <a:xfrm>
            <a:off x="838200" y="371552"/>
            <a:ext cx="889310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a:cs typeface="+mn-cs"/>
              </a:rPr>
              <a:t>To Access Today’s Materials:</a:t>
            </a:r>
            <a:endParaRPr kumimoji="0" lang="en-US" sz="4400" b="0" i="0" u="none" strike="noStrike" kern="1200" cap="none" spc="0" normalizeH="0" baseline="0" noProof="0" dirty="0">
              <a:ln>
                <a:noFill/>
              </a:ln>
              <a:solidFill>
                <a:srgbClr val="000000"/>
              </a:solidFill>
              <a:effectLst/>
              <a:uLnTx/>
              <a:uFillTx/>
              <a:latin typeface="Rockwell"/>
              <a:cs typeface="+mn-cs"/>
            </a:endParaRPr>
          </a:p>
        </p:txBody>
      </p:sp>
      <p:sp>
        <p:nvSpPr>
          <p:cNvPr id="6" name="Content Placeholder 2"/>
          <p:cNvSpPr txBox="1">
            <a:spLocks/>
          </p:cNvSpPr>
          <p:nvPr/>
        </p:nvSpPr>
        <p:spPr bwMode="auto">
          <a:xfrm>
            <a:off x="2003504" y="2997649"/>
            <a:ext cx="8569246" cy="28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rPr>
              <a:t>Join our Educator Network for:</a:t>
            </a: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Templates you can use tomorrow in class</a:t>
            </a: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Classroom </a:t>
            </a:r>
            <a:r>
              <a:rPr kumimoji="0" lang="en-US" altLang="en-US" sz="2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rPr>
              <a:t>examples</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Instructional </a:t>
            </a:r>
            <a:r>
              <a:rPr kumimoji="0" lang="en-US" altLang="en-US" sz="2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rPr>
              <a:t>videos</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R="0" lvl="1" algn="l" defTabSz="457200" rtl="0" eaLnBrk="0" fontAlgn="base" latinLnBrk="0" hangingPunct="0">
              <a:lnSpc>
                <a:spcPct val="100000"/>
              </a:lnSpc>
              <a:spcBef>
                <a:spcPts val="600"/>
              </a:spcBef>
              <a:spcAft>
                <a:spcPct val="0"/>
              </a:spcAft>
              <a:buClr>
                <a:schemeClr val="tx2"/>
              </a:buClr>
              <a:buSzPct val="100000"/>
              <a:buFont typeface="Wingdings" panose="05000000000000000000" pitchFamily="2" charset="2"/>
              <a:buChar char="§"/>
              <a:tabLst/>
              <a:defRPr/>
            </a:pPr>
            <a:r>
              <a:rPr kumimoji="0" lang="en-US" altLang="en-US" sz="2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rPr>
              <a:t>Opportunities to connect with </a:t>
            </a: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rPr>
              <a:t>other </a:t>
            </a:r>
            <a:r>
              <a:rPr kumimoji="0" lang="en-US" altLang="en-US" sz="2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rPr>
              <a:t>educators</a:t>
            </a:r>
            <a:endPar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dirty="0">
              <a:ln>
                <a:noFill/>
              </a:ln>
              <a:solidFill>
                <a:srgbClr val="629DD1"/>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3028498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79579" y="186058"/>
            <a:ext cx="10515600" cy="1325563"/>
          </a:xfrm>
        </p:spPr>
        <p:txBody>
          <a:bodyPr>
            <a:normAutofit/>
          </a:bodyPr>
          <a:lstStyle/>
          <a:p>
            <a:r>
              <a:rPr lang="en-US" altLang="en-US" sz="4400" dirty="0">
                <a:solidFill>
                  <a:schemeClr val="tx1"/>
                </a:solidFill>
              </a:rPr>
              <a:t>We’re Tweeting…</a:t>
            </a:r>
          </a:p>
        </p:txBody>
      </p:sp>
      <p:sp>
        <p:nvSpPr>
          <p:cNvPr id="69635" name="Content Placeholder 7"/>
          <p:cNvSpPr txBox="1">
            <a:spLocks/>
          </p:cNvSpPr>
          <p:nvPr/>
        </p:nvSpPr>
        <p:spPr bwMode="auto">
          <a:xfrm>
            <a:off x="1585925" y="1701958"/>
            <a:ext cx="8258175" cy="346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endParaRPr kumimoji="0" lang="en-US" altLang="en-US" sz="12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anose="020B0600070205080204" pitchFamily="34" charset="-128"/>
                <a:cs typeface="+mn-cs"/>
              </a:rPr>
              <a:t>RightQuestion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srgbClr val="000000"/>
                </a:solidFill>
                <a:effectLst/>
                <a:uLnTx/>
                <a:uFillTx/>
                <a:latin typeface="Rockwell" panose="02060603020205020403" pitchFamily="18" charset="0"/>
                <a:ea typeface="MS PGothic" panose="020B0600070205080204" pitchFamily="34" charset="-128"/>
                <a:cs typeface="+mn-cs"/>
              </a:rPr>
              <a:t>SarahRQI</a:t>
            </a:r>
            <a:endParaRPr kumimoji="0" lang="en-US" altLang="en-US" sz="3600" b="0" i="0" u="none" strike="noStrike" kern="1200" cap="none" spc="0" normalizeH="0" baseline="0" noProof="0" dirty="0">
              <a:ln>
                <a:noFill/>
              </a:ln>
              <a:solidFill>
                <a:srgbClr val="000000"/>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#QFT</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 </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2751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6" y="392719"/>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Rockwell" panose="02060603020205020403" pitchFamily="18" charset="0"/>
                <a:cs typeface="+mn-cs"/>
              </a:rPr>
              <a:t>Educators Lead the Work</a:t>
            </a:r>
            <a:endParaRPr kumimoji="0" lang="en-US" sz="4400" b="0" i="0" u="none" strike="noStrike" kern="1200" cap="none" spc="0" normalizeH="0" baseline="0" noProof="0" dirty="0">
              <a:ln>
                <a:noFill/>
              </a:ln>
              <a:solidFill>
                <a:srgbClr val="000000"/>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90" y="2855943"/>
            <a:ext cx="8212974"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1822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621"/>
            <a:ext cx="10515600" cy="4351338"/>
          </a:xfrm>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hlinkClick r:id="rId3"/>
              </a:rPr>
              <a:t>https://</a:t>
            </a:r>
            <a:r>
              <a:rPr lang="en-US" altLang="en-US" sz="3200" b="1" dirty="0" err="1">
                <a:latin typeface="Rockwell" panose="02060603020205020403" pitchFamily="18" charset="0"/>
                <a:hlinkClick r:id="rId3"/>
              </a:rPr>
              <a:t>rightquestion.org</a:t>
            </a:r>
            <a:r>
              <a:rPr lang="en-US" altLang="en-US" sz="3200" b="1" dirty="0">
                <a:latin typeface="Rockwell" panose="02060603020205020403" pitchFamily="18" charset="0"/>
                <a:hlinkClick r:id="rId3"/>
              </a:rPr>
              <a:t>/events/teaching-students-to-ask-their-own-questions-best-practices-in-the-question-formulation-technique-3/</a:t>
            </a:r>
            <a:endParaRPr lang="en-US" sz="3200" b="1" dirty="0">
              <a:latin typeface="Rockwell" panose="02060603020205020403" pitchFamily="18" charset="0"/>
            </a:endParaRPr>
          </a:p>
        </p:txBody>
      </p:sp>
      <p:sp>
        <p:nvSpPr>
          <p:cNvPr id="2" name="TextBox 1"/>
          <p:cNvSpPr txBox="1"/>
          <p:nvPr/>
        </p:nvSpPr>
        <p:spPr>
          <a:xfrm>
            <a:off x="838200" y="470172"/>
            <a:ext cx="772779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a:cs typeface="+mn-cs"/>
              </a:rPr>
              <a:t>To </a:t>
            </a:r>
            <a:r>
              <a:rPr kumimoji="0" lang="en-US" altLang="en-US" sz="4400" b="0" i="0" u="none" strike="noStrike" kern="1200" cap="none" spc="0" normalizeH="0" baseline="0" noProof="0" dirty="0" smtClean="0">
                <a:ln>
                  <a:noFill/>
                </a:ln>
                <a:solidFill>
                  <a:srgbClr val="000000"/>
                </a:solidFill>
                <a:effectLst/>
                <a:uLnTx/>
                <a:uFillTx/>
                <a:latin typeface="Rockwell"/>
                <a:cs typeface="+mn-cs"/>
              </a:rPr>
              <a:t>Learn Even More</a:t>
            </a:r>
            <a:endParaRPr kumimoji="0" lang="en-US" sz="4400" b="0" i="0" u="none" strike="noStrike" kern="1200" cap="none" spc="0" normalizeH="0" baseline="0" noProof="0" dirty="0">
              <a:ln>
                <a:noFill/>
              </a:ln>
              <a:solidFill>
                <a:srgbClr val="000000"/>
              </a:solidFill>
              <a:effectLst/>
              <a:uLnTx/>
              <a:uFillTx/>
              <a:latin typeface="Rockwell"/>
              <a:cs typeface="+mn-cs"/>
            </a:endParaRPr>
          </a:p>
        </p:txBody>
      </p:sp>
      <p:sp>
        <p:nvSpPr>
          <p:cNvPr id="6" name="Content Placeholder 2"/>
          <p:cNvSpPr txBox="1">
            <a:spLocks/>
          </p:cNvSpPr>
          <p:nvPr/>
        </p:nvSpPr>
        <p:spPr bwMode="auto">
          <a:xfrm>
            <a:off x="1044960" y="3664505"/>
            <a:ext cx="9329324" cy="28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Check out our 3-week online course hosted by the Harvard Graduate School of Education, starting October 21, 2019.</a:t>
            </a:r>
            <a:endParaRPr kumimoji="0" lang="en-US" altLang="en-US" sz="20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dirty="0">
              <a:ln>
                <a:noFill/>
              </a:ln>
              <a:solidFill>
                <a:srgbClr val="629DD1"/>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624014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4887901"/>
            <a:ext cx="10933735" cy="885825"/>
          </a:xfrm>
        </p:spPr>
        <p:txBody>
          <a:bodyPr>
            <a:noAutofit/>
          </a:bodyPr>
          <a:lstStyle/>
          <a:p>
            <a:pPr marL="0" indent="0">
              <a:buNone/>
            </a:pPr>
            <a:r>
              <a:rPr lang="en-US" sz="4400" dirty="0">
                <a:solidFill>
                  <a:schemeClr val="accent1"/>
                </a:solidFill>
              </a:rPr>
              <a:t>Why spend time teaching the skill of question formulation?</a:t>
            </a:r>
            <a:endParaRPr lang="en-US" altLang="en-US" sz="4400" dirty="0">
              <a:solidFill>
                <a:schemeClr val="accent1"/>
              </a:solidFill>
              <a:latin typeface="Rockwell" panose="02060603020205020403" pitchFamily="18" charset="0"/>
            </a:endParaRPr>
          </a:p>
        </p:txBody>
      </p:sp>
      <p:pic>
        <p:nvPicPr>
          <p:cNvPr id="3" name="Picture 2" descr="mccomb students.jpg">
            <a:extLst>
              <a:ext uri="{FF2B5EF4-FFF2-40B4-BE49-F238E27FC236}">
                <a16:creationId xmlns:a16="http://schemas.microsoft.com/office/drawing/2014/main" id="{F959F3ED-BF7F-C143-8A25-E005975A21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5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5" y="297510"/>
            <a:ext cx="10945961" cy="1325563"/>
          </a:xfrm>
        </p:spPr>
        <p:txBody>
          <a:bodyPr>
            <a:noAutofit/>
          </a:bodyPr>
          <a:lstStyle/>
          <a:p>
            <a:r>
              <a:rPr lang="en-US" sz="4000" b="0" dirty="0">
                <a:solidFill>
                  <a:schemeClr val="tx1"/>
                </a:solidFill>
              </a:rPr>
              <a:t>Honoring the </a:t>
            </a:r>
            <a:r>
              <a:rPr lang="en-US" sz="4000" b="0" dirty="0" smtClean="0">
                <a:solidFill>
                  <a:schemeClr val="tx1"/>
                </a:solidFill>
              </a:rPr>
              <a:t>Original Source</a:t>
            </a:r>
            <a:r>
              <a:rPr lang="en-US" sz="4000" b="0" dirty="0">
                <a:solidFill>
                  <a:schemeClr val="tx1"/>
                </a:solidFill>
              </a:rPr>
              <a:t>: </a:t>
            </a:r>
            <a:br>
              <a:rPr lang="en-US" sz="4000" b="0" dirty="0">
                <a:solidFill>
                  <a:schemeClr val="tx1"/>
                </a:solidFill>
              </a:rPr>
            </a:br>
            <a:r>
              <a:rPr lang="en-US" sz="4000" b="0" dirty="0">
                <a:solidFill>
                  <a:schemeClr val="tx1"/>
                </a:solidFill>
              </a:rPr>
              <a:t>Parents in Lawrence, Massachusetts, 1990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12" y="2089887"/>
            <a:ext cx="5635603" cy="4233948"/>
          </a:xfrm>
          <a:prstGeom prst="rect">
            <a:avLst/>
          </a:prstGeom>
        </p:spPr>
      </p:pic>
      <p:sp>
        <p:nvSpPr>
          <p:cNvPr id="4" name="Text Placeholder 4"/>
          <p:cNvSpPr txBox="1">
            <a:spLocks/>
          </p:cNvSpPr>
          <p:nvPr/>
        </p:nvSpPr>
        <p:spPr>
          <a:xfrm>
            <a:off x="6848041" y="2718559"/>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Rockwell" panose="02060603020205020403" pitchFamily="18" charset="0"/>
                <a:cs typeface="+mn-cs"/>
              </a:rPr>
              <a:t>“We don’t go to the school because we don’t even know what to ask.”</a:t>
            </a:r>
          </a:p>
        </p:txBody>
      </p:sp>
    </p:spTree>
    <p:extLst>
      <p:ext uri="{BB962C8B-B14F-4D97-AF65-F5344CB8AC3E}">
        <p14:creationId xmlns:p14="http://schemas.microsoft.com/office/powerpoint/2010/main" val="41681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3985</TotalTime>
  <Words>2460</Words>
  <Application>Microsoft Office PowerPoint</Application>
  <PresentationFormat>Widescreen</PresentationFormat>
  <Paragraphs>400</Paragraphs>
  <Slides>71</Slides>
  <Notes>27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7" baseType="lpstr">
      <vt:lpstr>MS Gothic</vt:lpstr>
      <vt:lpstr>MS PGothic</vt:lpstr>
      <vt:lpstr>MS PGothic</vt:lpstr>
      <vt:lpstr>Arial</vt:lpstr>
      <vt:lpstr>Calibri</vt:lpstr>
      <vt:lpstr>Gill Sans</vt:lpstr>
      <vt:lpstr>Lucida Grande</vt:lpstr>
      <vt:lpstr>Meiryo</vt:lpstr>
      <vt:lpstr>Noto Sans Symbols</vt:lpstr>
      <vt:lpstr>Rockwell</vt:lpstr>
      <vt:lpstr>Wingdings</vt:lpstr>
      <vt:lpstr>ヒラギノ角ゴ ProN W3</vt:lpstr>
      <vt:lpstr>ヒラギノ角ゴ ProN W6</vt:lpstr>
      <vt:lpstr>1_Office Theme</vt:lpstr>
      <vt:lpstr>Office Theme</vt:lpstr>
      <vt:lpstr>Chart</vt:lpstr>
      <vt:lpstr>The Power of Student Questions to Spark Inquiry &amp; Drive Learning</vt:lpstr>
      <vt:lpstr>PowerPoint Presentation</vt:lpstr>
      <vt:lpstr>Acknowledgments </vt:lpstr>
      <vt:lpstr>Who is in the room?</vt:lpstr>
      <vt:lpstr>Today’s Agenda</vt:lpstr>
      <vt:lpstr>PowerPoint Presentation</vt:lpstr>
      <vt:lpstr>We’re Tweeting…</vt:lpstr>
      <vt:lpstr>PowerPoint Presentation</vt:lpstr>
      <vt:lpstr>Honoring the Original Source:  Parents in Lawrence, Massachusetts, 1990</vt:lpstr>
      <vt:lpstr>PowerPoint Presentation</vt:lpstr>
      <vt:lpstr>PowerPoint Presentation</vt:lpstr>
      <vt:lpstr>College Presidents on What College Students Should Learn</vt:lpstr>
      <vt:lpstr>Yet, only 27% of graduates believe college taught them how to ask their own questions</vt:lpstr>
      <vt:lpstr>Basic Skill Attainment Over Time</vt:lpstr>
      <vt:lpstr>Basic Skill Attainment Over Time</vt:lpstr>
      <vt:lpstr>We can work together on changing the direction of that slope </vt:lpstr>
      <vt:lpstr>We Are Not Alone </vt:lpstr>
      <vt:lpstr>PowerPoint Presentation</vt:lpstr>
      <vt:lpstr>What happens when students do learn to ask their own questions? </vt:lpstr>
      <vt:lpstr>Research Confirms  the Importance of Student Questioning</vt:lpstr>
      <vt:lpstr>Student Reflection</vt:lpstr>
      <vt:lpstr>Collaborative Learning with the Question Formulation Technique (QFT)</vt:lpstr>
      <vt:lpstr>The Question Formulation Technique (QFT)</vt:lpstr>
      <vt:lpstr>Rules for Producing Questions</vt:lpstr>
      <vt:lpstr>Produce Questions</vt:lpstr>
      <vt:lpstr>Question Focus</vt:lpstr>
      <vt:lpstr>Categorize Questions: Closed/Open</vt:lpstr>
      <vt:lpstr>Discussion</vt:lpstr>
      <vt:lpstr>Discussion</vt:lpstr>
      <vt:lpstr>Transform Questions</vt:lpstr>
      <vt:lpstr>Prioritize Questions </vt:lpstr>
      <vt:lpstr>Strategize and Action Plan</vt:lpstr>
      <vt:lpstr>Strategize and Action Plan</vt:lpstr>
      <vt:lpstr>Share</vt:lpstr>
      <vt:lpstr>Reflect</vt:lpstr>
      <vt:lpstr>Four Principles of Facilitation</vt:lpstr>
      <vt:lpstr> </vt:lpstr>
      <vt:lpstr>The QFT, on one slide…</vt:lpstr>
      <vt:lpstr>Curiosity and Rigor</vt:lpstr>
      <vt:lpstr>Thinking in many different directions</vt:lpstr>
      <vt:lpstr>Narrowing Down, Focusing</vt:lpstr>
      <vt:lpstr>Thinking about Thinking</vt:lpstr>
      <vt:lpstr>PowerPoint Presentation</vt:lpstr>
      <vt:lpstr>Classroom Example: 9th Grade</vt:lpstr>
      <vt:lpstr>Question Focus Start of the Unit (&amp; after reading the first few pages of the book)</vt:lpstr>
      <vt:lpstr>Selected Students Questions</vt:lpstr>
      <vt:lpstr>Next Steps with Student Questions</vt:lpstr>
      <vt:lpstr>Question Focus End of the Unit</vt:lpstr>
      <vt:lpstr>Student Questions</vt:lpstr>
      <vt:lpstr>Next Steps</vt:lpstr>
      <vt:lpstr>Next Steps: the Debate</vt:lpstr>
      <vt:lpstr>Classroom Example: 10th Grade</vt:lpstr>
      <vt:lpstr>Question Focus #1</vt:lpstr>
      <vt:lpstr>Next Steps with Students’ Questions</vt:lpstr>
      <vt:lpstr>Next Steps with Students’ Questions</vt:lpstr>
      <vt:lpstr>Question Focus #2</vt:lpstr>
      <vt:lpstr>Student Questions</vt:lpstr>
      <vt:lpstr>Next Steps with Students’ Questions</vt:lpstr>
      <vt:lpstr>Question Focus #3</vt:lpstr>
      <vt:lpstr>Selected Student Questions</vt:lpstr>
      <vt:lpstr>Next Steps with Students’ Questions</vt:lpstr>
      <vt:lpstr>Next Steps with Students’ Questions</vt:lpstr>
      <vt:lpstr> </vt:lpstr>
      <vt:lpstr>PowerPoint Presentation</vt:lpstr>
      <vt:lpstr>Questions and Democracy</vt:lpstr>
      <vt:lpstr>Today’s Agenda</vt:lpstr>
      <vt:lpstr>Discuss</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Example: 7th Grade</dc:title>
  <dc:creator>HP</dc:creator>
  <cp:lastModifiedBy>HP</cp:lastModifiedBy>
  <cp:revision>299</cp:revision>
  <cp:lastPrinted>2019-09-19T17:55:43Z</cp:lastPrinted>
  <dcterms:created xsi:type="dcterms:W3CDTF">2019-09-11T15:25:09Z</dcterms:created>
  <dcterms:modified xsi:type="dcterms:W3CDTF">2019-10-10T16:07:26Z</dcterms:modified>
</cp:coreProperties>
</file>