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313" r:id="rId3"/>
    <p:sldId id="271" r:id="rId4"/>
    <p:sldId id="314" r:id="rId5"/>
    <p:sldId id="315" r:id="rId6"/>
    <p:sldId id="272" r:id="rId7"/>
    <p:sldId id="346" r:id="rId8"/>
    <p:sldId id="320" r:id="rId9"/>
    <p:sldId id="475" r:id="rId10"/>
    <p:sldId id="319" r:id="rId11"/>
    <p:sldId id="434" r:id="rId12"/>
    <p:sldId id="318" r:id="rId13"/>
    <p:sldId id="325" r:id="rId14"/>
    <p:sldId id="302" r:id="rId15"/>
    <p:sldId id="276" r:id="rId16"/>
    <p:sldId id="525" r:id="rId17"/>
    <p:sldId id="277" r:id="rId18"/>
    <p:sldId id="278" r:id="rId19"/>
    <p:sldId id="279" r:id="rId20"/>
    <p:sldId id="280" r:id="rId21"/>
    <p:sldId id="281" r:id="rId22"/>
    <p:sldId id="435" r:id="rId23"/>
    <p:sldId id="282" r:id="rId24"/>
    <p:sldId id="283" r:id="rId25"/>
    <p:sldId id="284" r:id="rId26"/>
    <p:sldId id="322" r:id="rId27"/>
    <p:sldId id="323" r:id="rId28"/>
    <p:sldId id="324" r:id="rId29"/>
    <p:sldId id="436" r:id="rId30"/>
    <p:sldId id="437" r:id="rId31"/>
    <p:sldId id="326" r:id="rId32"/>
    <p:sldId id="300" r:id="rId33"/>
    <p:sldId id="327" r:id="rId34"/>
    <p:sldId id="328" r:id="rId35"/>
    <p:sldId id="329" r:id="rId36"/>
    <p:sldId id="330" r:id="rId37"/>
    <p:sldId id="331" r:id="rId38"/>
    <p:sldId id="460" r:id="rId39"/>
    <p:sldId id="333" r:id="rId40"/>
    <p:sldId id="334" r:id="rId41"/>
    <p:sldId id="335" r:id="rId42"/>
    <p:sldId id="336" r:id="rId43"/>
    <p:sldId id="337" r:id="rId44"/>
    <p:sldId id="338" r:id="rId45"/>
    <p:sldId id="339" r:id="rId46"/>
    <p:sldId id="454" r:id="rId47"/>
    <p:sldId id="345" r:id="rId48"/>
    <p:sldId id="340" r:id="rId49"/>
    <p:sldId id="341" r:id="rId50"/>
    <p:sldId id="342" r:id="rId51"/>
    <p:sldId id="343" r:id="rId52"/>
    <p:sldId id="347" r:id="rId53"/>
    <p:sldId id="419" r:id="rId54"/>
    <p:sldId id="352" r:id="rId55"/>
    <p:sldId id="286" r:id="rId56"/>
    <p:sldId id="439" r:id="rId57"/>
    <p:sldId id="440" r:id="rId58"/>
    <p:sldId id="441" r:id="rId59"/>
    <p:sldId id="405" r:id="rId60"/>
    <p:sldId id="443" r:id="rId61"/>
    <p:sldId id="287" r:id="rId62"/>
    <p:sldId id="288" r:id="rId63"/>
    <p:sldId id="532" r:id="rId64"/>
    <p:sldId id="289" r:id="rId65"/>
    <p:sldId id="290" r:id="rId66"/>
    <p:sldId id="291" r:id="rId67"/>
    <p:sldId id="448" r:id="rId68"/>
    <p:sldId id="449" r:id="rId69"/>
    <p:sldId id="456" r:id="rId70"/>
    <p:sldId id="450" r:id="rId71"/>
    <p:sldId id="455" r:id="rId72"/>
    <p:sldId id="452" r:id="rId73"/>
    <p:sldId id="451" r:id="rId74"/>
    <p:sldId id="366" r:id="rId75"/>
    <p:sldId id="462" r:id="rId76"/>
    <p:sldId id="367" r:id="rId77"/>
    <p:sldId id="533" r:id="rId78"/>
    <p:sldId id="410" r:id="rId79"/>
    <p:sldId id="369" r:id="rId80"/>
    <p:sldId id="370" r:id="rId81"/>
    <p:sldId id="371" r:id="rId82"/>
    <p:sldId id="372" r:id="rId83"/>
    <p:sldId id="411" r:id="rId84"/>
    <p:sldId id="374" r:id="rId85"/>
    <p:sldId id="375" r:id="rId86"/>
    <p:sldId id="376" r:id="rId87"/>
    <p:sldId id="377" r:id="rId88"/>
    <p:sldId id="378" r:id="rId89"/>
    <p:sldId id="380" r:id="rId90"/>
    <p:sldId id="381" r:id="rId91"/>
    <p:sldId id="382" r:id="rId92"/>
    <p:sldId id="418" r:id="rId93"/>
    <p:sldId id="477" r:id="rId94"/>
    <p:sldId id="386" r:id="rId95"/>
    <p:sldId id="470" r:id="rId96"/>
    <p:sldId id="409" r:id="rId97"/>
    <p:sldId id="38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inig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719" autoAdjust="0"/>
  </p:normalViewPr>
  <p:slideViewPr>
    <p:cSldViewPr snapToGrid="0" snapToObjects="1">
      <p:cViewPr varScale="1">
        <p:scale>
          <a:sx n="69" d="100"/>
          <a:sy n="69" d="100"/>
        </p:scale>
        <p:origin x="1062"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Closed-ended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Open-ended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Closed-ended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Open-ended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8DCC-7640-4EAC-BA10-334942CFA575}" type="datetimeFigureOut">
              <a:rPr lang="en-US" smtClean="0"/>
              <a:t>10/17/2019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5EDF3-91B4-4946-9182-E6382CABAD1E}" type="slidenum">
              <a:rPr lang="en-US" smtClean="0"/>
              <a:t>‹#›</a:t>
            </a:fld>
            <a:endParaRPr lang="en-US" dirty="0"/>
          </a:p>
        </p:txBody>
      </p:sp>
    </p:spTree>
    <p:extLst>
      <p:ext uri="{BB962C8B-B14F-4D97-AF65-F5344CB8AC3E}">
        <p14:creationId xmlns:p14="http://schemas.microsoft.com/office/powerpoint/2010/main" val="225570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dirty="0"/>
          </a:p>
        </p:txBody>
      </p:sp>
    </p:spTree>
    <p:extLst>
      <p:ext uri="{BB962C8B-B14F-4D97-AF65-F5344CB8AC3E}">
        <p14:creationId xmlns:p14="http://schemas.microsoft.com/office/powerpoint/2010/main" val="176901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26</a:t>
            </a:fld>
            <a:endParaRPr lang="en-US" dirty="0"/>
          </a:p>
        </p:txBody>
      </p:sp>
    </p:spTree>
    <p:extLst>
      <p:ext uri="{BB962C8B-B14F-4D97-AF65-F5344CB8AC3E}">
        <p14:creationId xmlns:p14="http://schemas.microsoft.com/office/powerpoint/2010/main" val="20255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E9400-0BE6-3740-9429-28FD44C8FFA2}" type="slidenum">
              <a:rPr lang="en-US" smtClean="0"/>
              <a:t>27</a:t>
            </a:fld>
            <a:endParaRPr lang="en-US"/>
          </a:p>
        </p:txBody>
      </p:sp>
    </p:spTree>
    <p:extLst>
      <p:ext uri="{BB962C8B-B14F-4D97-AF65-F5344CB8AC3E}">
        <p14:creationId xmlns:p14="http://schemas.microsoft.com/office/powerpoint/2010/main" val="267979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91668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004264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9970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754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35</a:t>
            </a:fld>
            <a:endParaRPr lang="en-US"/>
          </a:p>
        </p:txBody>
      </p:sp>
    </p:spTree>
    <p:extLst>
      <p:ext uri="{BB962C8B-B14F-4D97-AF65-F5344CB8AC3E}">
        <p14:creationId xmlns:p14="http://schemas.microsoft.com/office/powerpoint/2010/main" val="223194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36</a:t>
            </a:fld>
            <a:endParaRPr lang="en-US"/>
          </a:p>
        </p:txBody>
      </p:sp>
    </p:spTree>
    <p:extLst>
      <p:ext uri="{BB962C8B-B14F-4D97-AF65-F5344CB8AC3E}">
        <p14:creationId xmlns:p14="http://schemas.microsoft.com/office/powerpoint/2010/main" val="163241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Please be sure to number your new questions—they are new questions and so they should be the next two numbers in your list of questions.</a:t>
            </a:r>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10706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40</a:t>
            </a:fld>
            <a:endParaRPr lang="en-US"/>
          </a:p>
        </p:txBody>
      </p:sp>
    </p:spTree>
    <p:extLst>
      <p:ext uri="{BB962C8B-B14F-4D97-AF65-F5344CB8AC3E}">
        <p14:creationId xmlns:p14="http://schemas.microsoft.com/office/powerpoint/2010/main" val="354308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534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41</a:t>
            </a:fld>
            <a:endParaRPr lang="en-US"/>
          </a:p>
        </p:txBody>
      </p:sp>
    </p:spTree>
    <p:extLst>
      <p:ext uri="{BB962C8B-B14F-4D97-AF65-F5344CB8AC3E}">
        <p14:creationId xmlns:p14="http://schemas.microsoft.com/office/powerpoint/2010/main" val="212064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92147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43</a:t>
            </a:fld>
            <a:endParaRPr lang="en-US"/>
          </a:p>
        </p:txBody>
      </p:sp>
    </p:spTree>
    <p:extLst>
      <p:ext uri="{BB962C8B-B14F-4D97-AF65-F5344CB8AC3E}">
        <p14:creationId xmlns:p14="http://schemas.microsoft.com/office/powerpoint/2010/main" val="25009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1198283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47</a:t>
            </a:fld>
            <a:endParaRPr lang="en-US"/>
          </a:p>
        </p:txBody>
      </p:sp>
    </p:spTree>
    <p:extLst>
      <p:ext uri="{BB962C8B-B14F-4D97-AF65-F5344CB8AC3E}">
        <p14:creationId xmlns:p14="http://schemas.microsoft.com/office/powerpoint/2010/main" val="1009474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87B8818-B5A2-D44A-9742-9B9138525960}" type="slidenum">
              <a:rPr lang="en-US" smtClean="0"/>
              <a:pPr>
                <a:defRPr/>
              </a:pPr>
              <a:t>48</a:t>
            </a:fld>
            <a:endParaRPr lang="en-US" dirty="0"/>
          </a:p>
        </p:txBody>
      </p:sp>
    </p:spTree>
    <p:extLst>
      <p:ext uri="{BB962C8B-B14F-4D97-AF65-F5344CB8AC3E}">
        <p14:creationId xmlns:p14="http://schemas.microsoft.com/office/powerpoint/2010/main" val="1950913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51</a:t>
            </a:fld>
            <a:endParaRPr lang="en-US"/>
          </a:p>
        </p:txBody>
      </p:sp>
    </p:spTree>
    <p:extLst>
      <p:ext uri="{BB962C8B-B14F-4D97-AF65-F5344CB8AC3E}">
        <p14:creationId xmlns:p14="http://schemas.microsoft.com/office/powerpoint/2010/main" val="46520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look like when students learn to ask their own questions?</a:t>
            </a:r>
            <a:endParaRPr lang="en-US" dirty="0"/>
          </a:p>
        </p:txBody>
      </p:sp>
      <p:sp>
        <p:nvSpPr>
          <p:cNvPr id="4" name="Slide Number Placeholder 3"/>
          <p:cNvSpPr>
            <a:spLocks noGrp="1"/>
          </p:cNvSpPr>
          <p:nvPr>
            <p:ph type="sldNum" sz="quarter" idx="10"/>
          </p:nvPr>
        </p:nvSpPr>
        <p:spPr/>
        <p:txBody>
          <a:bodyPr/>
          <a:lstStyle/>
          <a:p>
            <a:fld id="{89E5EDF3-91B4-4946-9182-E6382CABAD1E}" type="slidenum">
              <a:rPr lang="en-US" smtClean="0"/>
              <a:t>52</a:t>
            </a:fld>
            <a:endParaRPr lang="en-US" dirty="0"/>
          </a:p>
        </p:txBody>
      </p:sp>
    </p:spTree>
    <p:extLst>
      <p:ext uri="{BB962C8B-B14F-4D97-AF65-F5344CB8AC3E}">
        <p14:creationId xmlns:p14="http://schemas.microsoft.com/office/powerpoint/2010/main" val="1890536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https://vimeo.com/116974103</a:t>
            </a:r>
          </a:p>
          <a:p>
            <a:pPr lvl="0" rtl="0">
              <a:spcBef>
                <a:spcPts val="0"/>
              </a:spcBef>
              <a:buNone/>
            </a:pPr>
            <a:endParaRPr dirty="0"/>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612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Showed a video</a:t>
            </a:r>
          </a:p>
          <a:p>
            <a:r>
              <a:rPr lang="en-US" sz="1200" kern="1200" dirty="0" smtClean="0">
                <a:solidFill>
                  <a:schemeClr val="tx1"/>
                </a:solidFill>
                <a:effectLst/>
                <a:latin typeface="+mn-lt"/>
                <a:ea typeface="+mn-ea"/>
                <a:cs typeface="+mn-cs"/>
              </a:rPr>
              <a:t>Framed – pay attention to what the students are doing and what teacher is doing and I’ll ask after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Take a few comments.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lot of what you’re naming is what we see time and time again that works really well—through observations with this teacher and teachers across the country, we’ve distilled down to four principles to guide facilitation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Stand up and find one new person not at their table to discuss the principles. On the back of the lesson planning workbook.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would be challenging but why would it be important.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Find someone new.</a:t>
            </a:r>
          </a:p>
        </p:txBody>
      </p:sp>
      <p:sp>
        <p:nvSpPr>
          <p:cNvPr id="4" name="Slide Number Placeholder 3"/>
          <p:cNvSpPr>
            <a:spLocks noGrp="1"/>
          </p:cNvSpPr>
          <p:nvPr>
            <p:ph type="sldNum" sz="quarter" idx="10"/>
          </p:nvPr>
        </p:nvSpPr>
        <p:spPr/>
        <p:txBody>
          <a:bodyPr/>
          <a:lstStyle/>
          <a:p>
            <a:fld id="{DA874CE0-4909-6048-B317-2721B0FEF0DC}" type="slidenum">
              <a:rPr lang="en-US" smtClean="0"/>
              <a:t>54</a:t>
            </a:fld>
            <a:endParaRPr lang="en-US"/>
          </a:p>
        </p:txBody>
      </p:sp>
    </p:spTree>
    <p:extLst>
      <p:ext uri="{BB962C8B-B14F-4D97-AF65-F5344CB8AC3E}">
        <p14:creationId xmlns:p14="http://schemas.microsoft.com/office/powerpoint/2010/main" val="2202684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069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r>
              <a:rPr lang="en-US" sz="1200" kern="1200" dirty="0" smtClean="0">
                <a:solidFill>
                  <a:schemeClr val="tx1"/>
                </a:solidFill>
                <a:effectLst/>
                <a:latin typeface="+mn-lt"/>
                <a:ea typeface="+mn-ea"/>
                <a:cs typeface="+mn-cs"/>
              </a:rPr>
              <a:t>Dr. Tina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is the Director of the Learning Center and an Instructor of English at Meredith College. Meredith College is a small, women’s liberal arts college in Raleigh, NC. When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first started working at Meredith College a few years ago, she found that many of the women in her courses would take at face value some of the decisions being made.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her past experience at other schools and institutions of higher education her students would question whether a quiz was necessary, whether a question on a test was fair, or whether assignments should be reframed to better meet their learning objectives. Her experience at Meredith College was that many students, she found, were raised in environments that squelched, rather than encouraged, their capacity to question authority. As a result, students did not necessarily perceive her classroom as the democratic, co-constructed space that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sought to foster.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help students develop for themselves the ability to participate in the decision-making process in the classroom and take more ownership over their learning,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believed that she needed to teach them how to ask questions. The QFT, she shared, is one of the most effective, simple ways to begin teaching the skill of question formulation to college students. She used it in two classrooms so far, once with rousing success and once with mixed results. Despite differences between those two classrooms, there has been one critical shared outcome she is observing: young women in her classroom are getting more comfortable and confident in their ability and their need to ask questions in the classroom.</a:t>
            </a:r>
            <a:endParaRPr lang="en-US" sz="1200" kern="1200" dirty="0">
              <a:solidFill>
                <a:schemeClr val="tx1"/>
              </a:solidFill>
              <a:effectLst/>
              <a:latin typeface="+mn-lt"/>
              <a:ea typeface="+mn-ea"/>
              <a:cs typeface="+mn-cs"/>
            </a:endParaRPr>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420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64</a:t>
            </a:fld>
            <a:endParaRPr lang="en-US" dirty="0"/>
          </a:p>
        </p:txBody>
      </p:sp>
    </p:spTree>
    <p:extLst>
      <p:ext uri="{BB962C8B-B14F-4D97-AF65-F5344CB8AC3E}">
        <p14:creationId xmlns:p14="http://schemas.microsoft.com/office/powerpoint/2010/main" val="339978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240497-6B8F-4C75-A75D-632587D0587C}" type="slidenum">
              <a:rPr lang="en-US" smtClean="0"/>
              <a:t>67</a:t>
            </a:fld>
            <a:endParaRPr lang="en-US" dirty="0"/>
          </a:p>
        </p:txBody>
      </p:sp>
    </p:spTree>
    <p:extLst>
      <p:ext uri="{BB962C8B-B14F-4D97-AF65-F5344CB8AC3E}">
        <p14:creationId xmlns:p14="http://schemas.microsoft.com/office/powerpoint/2010/main" val="348111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 the </a:t>
            </a:r>
            <a:r>
              <a:rPr lang="en-US" dirty="0" err="1" smtClean="0"/>
              <a:t>QFocus</a:t>
            </a:r>
            <a:r>
              <a:rPr lang="en-US" dirty="0" smtClean="0"/>
              <a:t>: She asked: “What </a:t>
            </a:r>
            <a:r>
              <a:rPr lang="en-US" sz="1200" b="0" i="0" u="none" strike="noStrike" kern="1200" dirty="0" smtClean="0">
                <a:solidFill>
                  <a:schemeClr val="tx1"/>
                </a:solidFill>
                <a:effectLst/>
                <a:latin typeface="+mn-lt"/>
                <a:ea typeface="+mn-ea"/>
                <a:cs typeface="+mn-cs"/>
              </a:rPr>
              <a:t>related to specific topics of interest. do you want to learn more about before you graduate and will help you to elevate your project?” and then</a:t>
            </a:r>
            <a:r>
              <a:rPr lang="en-US" sz="1200" b="0" i="0" u="none" strike="noStrike" kern="1200" baseline="0" dirty="0" smtClean="0">
                <a:solidFill>
                  <a:schemeClr val="tx1"/>
                </a:solidFill>
                <a:effectLst/>
                <a:latin typeface="+mn-lt"/>
                <a:ea typeface="+mn-ea"/>
                <a:cs typeface="+mn-cs"/>
              </a:rPr>
              <a:t> adds</a:t>
            </a:r>
            <a:r>
              <a:rPr lang="en-US" sz="1200" b="0" i="0" u="none" strike="noStrike" kern="1200" dirty="0" smtClean="0">
                <a:solidFill>
                  <a:schemeClr val="tx1"/>
                </a:solidFill>
                <a:effectLst/>
                <a:latin typeface="+mn-lt"/>
                <a:ea typeface="+mn-ea"/>
                <a:cs typeface="+mn-cs"/>
              </a:rPr>
              <a:t> lessons or brings in a guest speaker based</a:t>
            </a:r>
            <a:r>
              <a:rPr lang="en-US" sz="1200" b="0" i="0" u="none" strike="noStrike" kern="1200" baseline="0" dirty="0" smtClean="0">
                <a:solidFill>
                  <a:schemeClr val="tx1"/>
                </a:solidFill>
                <a:effectLst/>
                <a:latin typeface="+mn-lt"/>
                <a:ea typeface="+mn-ea"/>
                <a:cs typeface="+mn-cs"/>
              </a:rPr>
              <a:t> on what they respond. They said, “analytics and Google analytics.”</a:t>
            </a:r>
            <a:endParaRPr lang="en-US" dirty="0" smtClean="0"/>
          </a:p>
        </p:txBody>
      </p:sp>
      <p:sp>
        <p:nvSpPr>
          <p:cNvPr id="4" name="Slide Number Placeholder 3"/>
          <p:cNvSpPr>
            <a:spLocks noGrp="1"/>
          </p:cNvSpPr>
          <p:nvPr>
            <p:ph type="sldNum" sz="quarter" idx="10"/>
          </p:nvPr>
        </p:nvSpPr>
        <p:spPr/>
        <p:txBody>
          <a:bodyPr/>
          <a:lstStyle/>
          <a:p>
            <a:fld id="{89E5EDF3-91B4-4946-9182-E6382CABAD1E}" type="slidenum">
              <a:rPr lang="en-US" smtClean="0"/>
              <a:t>68</a:t>
            </a:fld>
            <a:endParaRPr lang="en-US" dirty="0"/>
          </a:p>
        </p:txBody>
      </p:sp>
    </p:spTree>
    <p:extLst>
      <p:ext uri="{BB962C8B-B14F-4D97-AF65-F5344CB8AC3E}">
        <p14:creationId xmlns:p14="http://schemas.microsoft.com/office/powerpoint/2010/main" val="3030159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84DEBE5-3007-4E67-B6BF-A1F8204B3DD8}" type="slidenum">
              <a:rPr lang="en-US" altLang="en-US" smtClean="0">
                <a:latin typeface="Calibri" panose="020F0502020204030204" pitchFamily="34" charset="0"/>
              </a:rPr>
              <a:pPr/>
              <a:t>74</a:t>
            </a:fld>
            <a:endParaRPr lang="en-US" altLang="en-US">
              <a:latin typeface="Calibri" panose="020F0502020204030204" pitchFamily="34" charset="0"/>
            </a:endParaRPr>
          </a:p>
        </p:txBody>
      </p:sp>
    </p:spTree>
    <p:extLst>
      <p:ext uri="{BB962C8B-B14F-4D97-AF65-F5344CB8AC3E}">
        <p14:creationId xmlns:p14="http://schemas.microsoft.com/office/powerpoint/2010/main" val="2186839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extLst>
      <p:ext uri="{BB962C8B-B14F-4D97-AF65-F5344CB8AC3E}">
        <p14:creationId xmlns:p14="http://schemas.microsoft.com/office/powerpoint/2010/main" val="774347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1650679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example…Deirdre </a:t>
            </a:r>
            <a:r>
              <a:rPr lang="en-US" dirty="0"/>
              <a:t>didn’t have to do a couple of the lessons she was planning,</a:t>
            </a:r>
            <a:r>
              <a:rPr lang="en-US" baseline="0" dirty="0"/>
              <a:t> </a:t>
            </a:r>
            <a:r>
              <a:rPr lang="en-US" baseline="0" dirty="0" err="1"/>
              <a:t>bc</a:t>
            </a:r>
            <a:r>
              <a:rPr lang="en-US" baseline="0" dirty="0"/>
              <a:t> kids were further along than she thought and had figured out a couple things already</a:t>
            </a:r>
            <a:r>
              <a:rPr lang="en-US" baseline="0" dirty="0" smtClean="0"/>
              <a:t>! A formative assessment that quickly, effectively actually shows what kids are thinking? The QFT</a:t>
            </a:r>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80</a:t>
            </a:fld>
            <a:endParaRPr lang="en-US"/>
          </a:p>
        </p:txBody>
      </p:sp>
    </p:spTree>
    <p:extLst>
      <p:ext uri="{BB962C8B-B14F-4D97-AF65-F5344CB8AC3E}">
        <p14:creationId xmlns:p14="http://schemas.microsoft.com/office/powerpoint/2010/main" val="3929661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MS PGothic" charset="0"/>
              </a:rPr>
              <a:t>Put a space after each bullet.</a:t>
            </a:r>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81</a:t>
            </a:fld>
            <a:endParaRPr lang="en-US">
              <a:latin typeface="Calibri" charset="0"/>
            </a:endParaRPr>
          </a:p>
        </p:txBody>
      </p:sp>
    </p:spTree>
    <p:extLst>
      <p:ext uri="{BB962C8B-B14F-4D97-AF65-F5344CB8AC3E}">
        <p14:creationId xmlns:p14="http://schemas.microsoft.com/office/powerpoint/2010/main" val="3129091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Kelly brings in a guest speaker every semester. She knew she wanted to improve the way students engage with the topic ahead</a:t>
            </a:r>
            <a:r>
              <a:rPr lang="en-US" baseline="0" dirty="0" smtClean="0"/>
              <a:t> of time and the speaker during their visit.</a:t>
            </a:r>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82</a:t>
            </a:fld>
            <a:endParaRPr lang="en-US"/>
          </a:p>
        </p:txBody>
      </p:sp>
    </p:spTree>
    <p:extLst>
      <p:ext uri="{BB962C8B-B14F-4D97-AF65-F5344CB8AC3E}">
        <p14:creationId xmlns:p14="http://schemas.microsoft.com/office/powerpoint/2010/main" val="273533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5653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sz="1200" b="1" dirty="0" smtClean="0">
                <a:solidFill>
                  <a:schemeClr val="tx1"/>
                </a:solidFill>
                <a:latin typeface="Rockwell" charset="0"/>
                <a:ea typeface="Rockwell" charset="0"/>
                <a:cs typeface="Rockwell" charset="0"/>
              </a:rPr>
              <a:t>Topic</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Albert Camus’s The Plague </a:t>
            </a:r>
          </a:p>
          <a:p>
            <a:pPr marL="0" indent="0">
              <a:buNone/>
            </a:pPr>
            <a:r>
              <a:rPr lang="en-US" sz="1200" b="1" dirty="0">
                <a:solidFill>
                  <a:schemeClr val="tx1"/>
                </a:solidFill>
                <a:latin typeface="Rockwell" charset="0"/>
                <a:ea typeface="Rockwell" charset="0"/>
                <a:cs typeface="Rockwell" charset="0"/>
              </a:rPr>
              <a:t>Purpose: </a:t>
            </a:r>
            <a:r>
              <a:rPr lang="en-US" sz="1200" dirty="0">
                <a:solidFill>
                  <a:schemeClr val="tx1"/>
                </a:solidFill>
                <a:latin typeface="Rockwell" charset="0"/>
                <a:ea typeface="Rockwell" charset="0"/>
                <a:cs typeface="Rockwell" charset="0"/>
              </a:rPr>
              <a:t>Pre-reading</a:t>
            </a:r>
            <a:r>
              <a:rPr lang="en-US" sz="1200" b="1"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engagement and prediction of central themes going into the </a:t>
            </a:r>
            <a:r>
              <a:rPr lang="en-US" sz="1200" dirty="0" smtClean="0">
                <a:solidFill>
                  <a:schemeClr val="tx1"/>
                </a:solidFill>
                <a:latin typeface="Rockwell" charset="0"/>
                <a:ea typeface="Rockwell" charset="0"/>
                <a:cs typeface="Rockwell" charset="0"/>
              </a:rPr>
              <a:t>text</a:t>
            </a:r>
            <a:endParaRPr lang="en-US" sz="1200" dirty="0">
              <a:solidFill>
                <a:schemeClr val="tx1"/>
              </a:solidFill>
              <a:latin typeface="Rockwell" charset="0"/>
              <a:ea typeface="Rockwell" charset="0"/>
              <a:cs typeface="Rockwell" charset="0"/>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757066" indent="-291179">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39447C3C-C2C8-41B8-8BA3-63D0C1D680B9}" type="slidenum">
              <a:rPr lang="en-US" altLang="en-US" smtClean="0">
                <a:latin typeface="Calibri" panose="020F0502020204030204" pitchFamily="34" charset="0"/>
              </a:rPr>
              <a:pPr/>
              <a:t>86</a:t>
            </a:fld>
            <a:endParaRPr lang="en-US" altLang="en-US">
              <a:latin typeface="Calibri" panose="020F0502020204030204" pitchFamily="34" charset="0"/>
            </a:endParaRPr>
          </a:p>
        </p:txBody>
      </p:sp>
    </p:spTree>
    <p:extLst>
      <p:ext uri="{BB962C8B-B14F-4D97-AF65-F5344CB8AC3E}">
        <p14:creationId xmlns:p14="http://schemas.microsoft.com/office/powerpoint/2010/main" val="1997429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36074EC-2EDA-BF44-8456-60E9601C2049}" type="slidenum">
              <a:rPr lang="en-US" sz="1200"/>
              <a:pPr eaLnBrk="1" fontAlgn="base" hangingPunct="1">
                <a:spcBef>
                  <a:spcPct val="0"/>
                </a:spcBef>
                <a:spcAft>
                  <a:spcPct val="0"/>
                </a:spcAft>
              </a:pPr>
              <a:t>87</a:t>
            </a:fld>
            <a:endParaRPr lang="en-US" sz="1200"/>
          </a:p>
        </p:txBody>
      </p:sp>
    </p:spTree>
    <p:extLst>
      <p:ext uri="{BB962C8B-B14F-4D97-AF65-F5344CB8AC3E}">
        <p14:creationId xmlns:p14="http://schemas.microsoft.com/office/powerpoint/2010/main" val="2919931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tx1"/>
                </a:solidFill>
                <a:latin typeface="Rockwell" charset="0"/>
                <a:ea typeface="Rockwell" charset="0"/>
                <a:cs typeface="Rockwell" charset="0"/>
              </a:rPr>
              <a:t>Let’s look at one more example of a </a:t>
            </a:r>
            <a:r>
              <a:rPr lang="en-US" sz="1200" b="0" dirty="0" err="1">
                <a:solidFill>
                  <a:schemeClr val="tx1"/>
                </a:solidFill>
                <a:latin typeface="Rockwell" charset="0"/>
                <a:ea typeface="Rockwell" charset="0"/>
                <a:cs typeface="Rockwell" charset="0"/>
              </a:rPr>
              <a:t>Qfocus</a:t>
            </a:r>
            <a:r>
              <a:rPr lang="en-US" sz="1200" b="0" dirty="0">
                <a:solidFill>
                  <a:schemeClr val="tx1"/>
                </a:solidFill>
                <a:latin typeface="Rockwell" charset="0"/>
                <a:ea typeface="Rockwell" charset="0"/>
                <a:cs typeface="Rockwell" charset="0"/>
              </a:rPr>
              <a:t> that needed some revision. This is from an</a:t>
            </a:r>
            <a:r>
              <a:rPr lang="en-US" sz="1200" b="0" baseline="0" dirty="0">
                <a:solidFill>
                  <a:schemeClr val="tx1"/>
                </a:solidFill>
                <a:latin typeface="Rockwell" charset="0"/>
                <a:ea typeface="Rockwell" charset="0"/>
                <a:cs typeface="Rockwell" charset="0"/>
              </a:rPr>
              <a:t> elementary classroom in Hawaii. </a:t>
            </a:r>
          </a:p>
          <a:p>
            <a:pPr marL="0" indent="0">
              <a:buNone/>
            </a:pPr>
            <a:endParaRPr lang="en-US" sz="1200" b="0" baseline="0" dirty="0">
              <a:solidFill>
                <a:schemeClr val="tx1"/>
              </a:solidFill>
              <a:latin typeface="Rockwell" charset="0"/>
              <a:ea typeface="Rockwell" charset="0"/>
              <a:cs typeface="Rockwell" charset="0"/>
            </a:endParaRPr>
          </a:p>
          <a:p>
            <a:pPr marL="0" indent="0">
              <a:buNone/>
            </a:pPr>
            <a:r>
              <a:rPr lang="en-US" sz="1200" b="0" baseline="0" dirty="0">
                <a:solidFill>
                  <a:schemeClr val="tx1"/>
                </a:solidFill>
                <a:latin typeface="Rockwell" charset="0"/>
                <a:ea typeface="Rockwell" charset="0"/>
                <a:cs typeface="Rockwell" charset="0"/>
              </a:rPr>
              <a:t>The initial </a:t>
            </a:r>
            <a:r>
              <a:rPr lang="en-US" sz="1200" b="0" baseline="0" dirty="0" err="1">
                <a:solidFill>
                  <a:schemeClr val="tx1"/>
                </a:solidFill>
                <a:latin typeface="Rockwell" charset="0"/>
                <a:ea typeface="Rockwell" charset="0"/>
                <a:cs typeface="Rockwell" charset="0"/>
              </a:rPr>
              <a:t>Qfocus</a:t>
            </a:r>
            <a:r>
              <a:rPr lang="en-US" sz="1200" b="0" baseline="0" dirty="0">
                <a:solidFill>
                  <a:schemeClr val="tx1"/>
                </a:solidFill>
                <a:latin typeface="Rockwell" charset="0"/>
                <a:ea typeface="Rockwell" charset="0"/>
                <a:cs typeface="Rockwell" charset="0"/>
              </a:rPr>
              <a:t> was the phrase “people, animals, and friends,” and the teacher was engaging students at the start of a unit on</a:t>
            </a:r>
            <a:r>
              <a:rPr lang="en-US" sz="1200" b="0" dirty="0">
                <a:solidFill>
                  <a:schemeClr val="tx1"/>
                </a:solidFill>
                <a:latin typeface="Rockwell" charset="0"/>
                <a:ea typeface="Rockwell" charset="0"/>
                <a:cs typeface="Rockwell" charset="0"/>
              </a:rPr>
              <a:t> </a:t>
            </a:r>
            <a:r>
              <a:rPr lang="en-US" sz="1200" dirty="0">
                <a:solidFill>
                  <a:schemeClr val="tx1"/>
                </a:solidFill>
                <a:latin typeface="Rockwell" charset="0"/>
                <a:ea typeface="Rockwell" charset="0"/>
                <a:cs typeface="Rockwell" charset="0"/>
              </a:rPr>
              <a:t>“How can a pet be an important friend?”</a:t>
            </a:r>
          </a:p>
          <a:p>
            <a:endParaRPr lang="en-US" baseline="0" dirty="0"/>
          </a:p>
          <a:p>
            <a:r>
              <a:rPr lang="en-US" b="0" baseline="0" dirty="0"/>
              <a:t>Apart from noticing how adorable question #20 is, you may have noticed:</a:t>
            </a:r>
          </a:p>
          <a:p>
            <a:endParaRPr lang="en-US" b="0" baseline="0" dirty="0"/>
          </a:p>
          <a:p>
            <a:r>
              <a:rPr lang="en-US" b="0" baseline="0" dirty="0"/>
              <a:t>First (In orange), </a:t>
            </a:r>
            <a:r>
              <a:rPr lang="en-US" baseline="0" dirty="0"/>
              <a:t>Most of the kids picked one of the three nouns (people, animals, OR friends) and zeroed in on it, asking questions that didn’t consider it in relationship to the other words in the prompt. These lines appear in purple. To me, this indicates that most kids just didn’t have enough direction, guidance from the </a:t>
            </a:r>
            <a:r>
              <a:rPr lang="en-US" baseline="0" dirty="0" err="1"/>
              <a:t>Qfocus</a:t>
            </a:r>
            <a:r>
              <a:rPr lang="en-US" baseline="0" dirty="0"/>
              <a:t>. They needed more hooks to go on, or maybe an image. </a:t>
            </a:r>
            <a:endParaRPr lang="en-US" b="0" baseline="0" dirty="0"/>
          </a:p>
          <a:p>
            <a:r>
              <a:rPr lang="en-US" b="0" baseline="0" dirty="0"/>
              <a:t>Second (Blue) : there is really good information here about what students care about and are interested in, in questions about their own pets and their own friends, which may be helpful to the teacher going forward or in re-designing a </a:t>
            </a:r>
            <a:r>
              <a:rPr lang="en-US" b="0" baseline="0" dirty="0" err="1"/>
              <a:t>Qfocus</a:t>
            </a:r>
            <a:r>
              <a:rPr lang="en-US" b="0" baseline="0" dirty="0"/>
              <a:t> </a:t>
            </a:r>
          </a:p>
          <a:p>
            <a:r>
              <a:rPr lang="en-US" baseline="0" dirty="0"/>
              <a:t>Third and finally (IN purple): some students are really thinking about the relationship b/w the 3 things listed and trying to connect the 3, so even in a batch of questions that are kind of off topic/not what the teacher expected, she could still have used #11 or #12 in her next steps.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88</a:t>
            </a:fld>
            <a:endParaRPr lang="en-US"/>
          </a:p>
        </p:txBody>
      </p:sp>
    </p:spTree>
    <p:extLst>
      <p:ext uri="{BB962C8B-B14F-4D97-AF65-F5344CB8AC3E}">
        <p14:creationId xmlns:p14="http://schemas.microsoft.com/office/powerpoint/2010/main" val="2061618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makes</a:t>
            </a:r>
            <a:r>
              <a:rPr lang="mr-IN" dirty="0"/>
              <a:t>…</a:t>
            </a:r>
            <a:r>
              <a:rPr lang="en-US" dirty="0"/>
              <a:t>more comfortable anyway.</a:t>
            </a:r>
          </a:p>
        </p:txBody>
      </p:sp>
      <p:sp>
        <p:nvSpPr>
          <p:cNvPr id="4" name="Slide Number Placeholder 3"/>
          <p:cNvSpPr>
            <a:spLocks noGrp="1"/>
          </p:cNvSpPr>
          <p:nvPr>
            <p:ph type="sldNum" sz="quarter" idx="10"/>
          </p:nvPr>
        </p:nvSpPr>
        <p:spPr/>
        <p:txBody>
          <a:bodyPr/>
          <a:lstStyle/>
          <a:p>
            <a:fld id="{CFA7933F-06DD-8245-89C7-274AA999494E}" type="slidenum">
              <a:rPr lang="en-US" smtClean="0"/>
              <a:t>89</a:t>
            </a:fld>
            <a:endParaRPr lang="en-US"/>
          </a:p>
        </p:txBody>
      </p:sp>
    </p:spTree>
    <p:extLst>
      <p:ext uri="{BB962C8B-B14F-4D97-AF65-F5344CB8AC3E}">
        <p14:creationId xmlns:p14="http://schemas.microsoft.com/office/powerpoint/2010/main" val="1584605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7933F-06DD-8245-89C7-274AA999494E}" type="slidenum">
              <a:rPr lang="en-US" smtClean="0"/>
              <a:t>90</a:t>
            </a:fld>
            <a:endParaRPr lang="en-US"/>
          </a:p>
        </p:txBody>
      </p:sp>
    </p:spTree>
    <p:extLst>
      <p:ext uri="{BB962C8B-B14F-4D97-AF65-F5344CB8AC3E}">
        <p14:creationId xmlns:p14="http://schemas.microsoft.com/office/powerpoint/2010/main" val="3445871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A7933F-06DD-8245-89C7-274AA999494E}" type="slidenum">
              <a:rPr lang="en-US" smtClean="0"/>
              <a:t>91</a:t>
            </a:fld>
            <a:endParaRPr lang="en-US"/>
          </a:p>
        </p:txBody>
      </p:sp>
    </p:spTree>
    <p:extLst>
      <p:ext uri="{BB962C8B-B14F-4D97-AF65-F5344CB8AC3E}">
        <p14:creationId xmlns:p14="http://schemas.microsoft.com/office/powerpoint/2010/main" val="1566742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usually</a:t>
            </a:r>
          </a:p>
        </p:txBody>
      </p:sp>
      <p:sp>
        <p:nvSpPr>
          <p:cNvPr id="4" name="Slide Number Placeholder 3"/>
          <p:cNvSpPr>
            <a:spLocks noGrp="1"/>
          </p:cNvSpPr>
          <p:nvPr>
            <p:ph type="sldNum" sz="quarter" idx="10"/>
          </p:nvPr>
        </p:nvSpPr>
        <p:spPr/>
        <p:txBody>
          <a:bodyPr/>
          <a:lstStyle/>
          <a:p>
            <a:fld id="{DA874CE0-4909-6048-B317-2721B0FEF0DC}" type="slidenum">
              <a:rPr lang="en-US" smtClean="0"/>
              <a:t>94</a:t>
            </a:fld>
            <a:endParaRPr lang="en-US"/>
          </a:p>
        </p:txBody>
      </p:sp>
    </p:spTree>
    <p:extLst>
      <p:ext uri="{BB962C8B-B14F-4D97-AF65-F5344CB8AC3E}">
        <p14:creationId xmlns:p14="http://schemas.microsoft.com/office/powerpoint/2010/main" val="2858721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96</a:t>
            </a:fld>
            <a:endParaRPr lang="en-US" dirty="0"/>
          </a:p>
        </p:txBody>
      </p:sp>
    </p:spTree>
    <p:extLst>
      <p:ext uri="{BB962C8B-B14F-4D97-AF65-F5344CB8AC3E}">
        <p14:creationId xmlns:p14="http://schemas.microsoft.com/office/powerpoint/2010/main" val="21826946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FA7933F-06DD-8245-89C7-274AA999494E}" type="slidenum">
              <a:rPr lang="en-US" smtClean="0"/>
              <a:t>97</a:t>
            </a:fld>
            <a:endParaRPr lang="en-US"/>
          </a:p>
        </p:txBody>
      </p:sp>
    </p:spTree>
    <p:extLst>
      <p:ext uri="{BB962C8B-B14F-4D97-AF65-F5344CB8AC3E}">
        <p14:creationId xmlns:p14="http://schemas.microsoft.com/office/powerpoint/2010/main" val="4163679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249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453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18</a:t>
            </a:fld>
            <a:endParaRPr lang="en-US" dirty="0"/>
          </a:p>
        </p:txBody>
      </p:sp>
    </p:spTree>
    <p:extLst>
      <p:ext uri="{BB962C8B-B14F-4D97-AF65-F5344CB8AC3E}">
        <p14:creationId xmlns:p14="http://schemas.microsoft.com/office/powerpoint/2010/main" val="66346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19</a:t>
            </a:fld>
            <a:endParaRPr lang="en-US" dirty="0"/>
          </a:p>
        </p:txBody>
      </p:sp>
    </p:spTree>
    <p:extLst>
      <p:ext uri="{BB962C8B-B14F-4D97-AF65-F5344CB8AC3E}">
        <p14:creationId xmlns:p14="http://schemas.microsoft.com/office/powerpoint/2010/main" val="57126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20</a:t>
            </a:fld>
            <a:endParaRPr lang="en-US" dirty="0"/>
          </a:p>
        </p:txBody>
      </p:sp>
    </p:spTree>
    <p:extLst>
      <p:ext uri="{BB962C8B-B14F-4D97-AF65-F5344CB8AC3E}">
        <p14:creationId xmlns:p14="http://schemas.microsoft.com/office/powerpoint/2010/main" val="178692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4975654"/>
            <a:ext cx="9144000" cy="8596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Mercy College</a:t>
            </a:r>
          </a:p>
          <a:p>
            <a:r>
              <a:rPr lang="en-US" sz="2600" dirty="0" smtClean="0">
                <a:latin typeface="DIN Next Rounded LT Pro" panose="020F0503020203050203" pitchFamily="34" charset="0"/>
              </a:rPr>
              <a:t>October 16, 2019</a:t>
            </a:r>
            <a:endParaRPr lang="en-US" sz="2600" dirty="0">
              <a:latin typeface="DIN Next Rounded LT Pro" panose="020F0503020203050203" pitchFamily="34" charset="0"/>
            </a:endParaRP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cxnSp>
        <p:nvCxnSpPr>
          <p:cNvPr id="6" name="Straight Connector 5"/>
          <p:cNvCxnSpPr/>
          <p:nvPr userDrawn="1"/>
        </p:nvCxnSpPr>
        <p:spPr>
          <a:xfrm>
            <a:off x="768627" y="2502568"/>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6511684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5748768"/>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8" name="Straight Connector 7"/>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
        <p:nvSpPr>
          <p:cNvPr id="6" name="Rectangle 5"/>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1" name="Straight Connector 10"/>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810477" y="4249858"/>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smtClean="0"/>
              <a:t>Click to edit Master title style</a:t>
            </a:r>
            <a:endParaRPr lang="en-US" dirty="0"/>
          </a:p>
        </p:txBody>
      </p:sp>
      <p:sp>
        <p:nvSpPr>
          <p:cNvPr id="3" name="Rectangle 2"/>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7" name="Straight Connector 6"/>
          <p:cNvCxnSpPr/>
          <p:nvPr userDrawn="1"/>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9812034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8627" y="347329"/>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7"/>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cxnSp>
        <p:nvCxnSpPr>
          <p:cNvPr id="9" name="Straight Connector 8"/>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074"/>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6" name="Rectangle 5"/>
          <p:cNvSpPr/>
          <p:nvPr userDrawn="1"/>
        </p:nvSpPr>
        <p:spPr>
          <a:xfrm>
            <a:off x="0" y="5710990"/>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Mercy College</a:t>
            </a:r>
          </a:p>
        </p:txBody>
      </p:sp>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mailto:Andrew.Minigan@rightquestion.or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mailto:Katy.Connolly@rightquestion.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627" y="609599"/>
            <a:ext cx="10582242" cy="1577010"/>
          </a:xfrm>
        </p:spPr>
        <p:txBody>
          <a:bodyPr>
            <a:noAutofit/>
          </a:bodyPr>
          <a:lstStyle/>
          <a:p>
            <a:r>
              <a:rPr lang="en-US" sz="4000" b="0" dirty="0"/>
              <a:t>Fostering Inquisitive, Equitable Learning </a:t>
            </a:r>
            <a:r>
              <a:rPr lang="en-US" sz="4000" b="0" dirty="0" smtClean="0"/>
              <a:t/>
            </a:r>
            <a:br>
              <a:rPr lang="en-US" sz="4000" b="0" dirty="0" smtClean="0"/>
            </a:br>
            <a:r>
              <a:rPr lang="en-US" sz="4000" b="0" dirty="0" smtClean="0"/>
              <a:t>by </a:t>
            </a:r>
            <a:r>
              <a:rPr lang="en-US" sz="4000" b="0" dirty="0"/>
              <a:t>Teaching College Students </a:t>
            </a:r>
            <a:r>
              <a:rPr lang="en-US" sz="4000" b="0" dirty="0" smtClean="0"/>
              <a:t/>
            </a:r>
            <a:br>
              <a:rPr lang="en-US" sz="4000" b="0" dirty="0" smtClean="0"/>
            </a:br>
            <a:r>
              <a:rPr lang="en-US" sz="4000" b="0" dirty="0" smtClean="0"/>
              <a:t>How </a:t>
            </a:r>
            <a:r>
              <a:rPr lang="en-US" sz="4000" b="0" dirty="0"/>
              <a:t>to Formulate Question</a:t>
            </a:r>
          </a:p>
        </p:txBody>
      </p:sp>
      <p:sp>
        <p:nvSpPr>
          <p:cNvPr id="3" name="Subtitle 2"/>
          <p:cNvSpPr>
            <a:spLocks noGrp="1"/>
          </p:cNvSpPr>
          <p:nvPr>
            <p:ph type="subTitle" idx="1"/>
          </p:nvPr>
        </p:nvSpPr>
        <p:spPr>
          <a:xfrm>
            <a:off x="768626" y="2804355"/>
            <a:ext cx="9535959" cy="1767645"/>
          </a:xfrm>
        </p:spPr>
        <p:txBody>
          <a:bodyPr>
            <a:noAutofit/>
          </a:bodyPr>
          <a:lstStyle/>
          <a:p>
            <a:r>
              <a:rPr lang="en-US" sz="2400" dirty="0" smtClean="0"/>
              <a:t>Andrew P. Minigan</a:t>
            </a:r>
          </a:p>
          <a:p>
            <a:r>
              <a:rPr lang="en-US" sz="2400" dirty="0" smtClean="0"/>
              <a:t>Director of Strategy, Education Program</a:t>
            </a:r>
          </a:p>
          <a:p>
            <a:r>
              <a:rPr lang="en-US" sz="2400" dirty="0" smtClean="0"/>
              <a:t>The Right Question Institute</a:t>
            </a:r>
          </a:p>
        </p:txBody>
      </p:sp>
      <p:sp>
        <p:nvSpPr>
          <p:cNvPr id="4" name="Subtitle 2"/>
          <p:cNvSpPr txBox="1">
            <a:spLocks/>
          </p:cNvSpPr>
          <p:nvPr/>
        </p:nvSpPr>
        <p:spPr>
          <a:xfrm>
            <a:off x="768625" y="4103813"/>
            <a:ext cx="5673737" cy="17676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DIN Next Rounded LT Pro" panose="020F0503020203050203"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DIN Next Rounded LT Pro" panose="020F0503020203050203"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DIN Next Rounded LT Pro" panose="020F0503020203050203"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2400" dirty="0" smtClean="0"/>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127738"/>
            <a:ext cx="10713131" cy="1754451"/>
          </a:xfrm>
        </p:spPr>
        <p:txBody>
          <a:bodyPr>
            <a:normAutofit/>
          </a:bodyPr>
          <a:lstStyle/>
          <a:p>
            <a:r>
              <a:rPr lang="en-US" sz="3200" dirty="0" smtClean="0"/>
              <a:t>“There is no learning without having to pose a question.”</a:t>
            </a:r>
            <a:endParaRPr lang="en-US" sz="3200" dirty="0"/>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Richard Feynman</a:t>
            </a:r>
          </a:p>
          <a:p>
            <a:pPr algn="l"/>
            <a:r>
              <a:rPr lang="en-US" sz="1800" dirty="0" smtClean="0"/>
              <a:t>Nobel Laureate, Physicist</a:t>
            </a:r>
            <a:endParaRPr lang="en-US" sz="1800" dirty="0"/>
          </a:p>
        </p:txBody>
      </p:sp>
    </p:spTree>
    <p:extLst>
      <p:ext uri="{BB962C8B-B14F-4D97-AF65-F5344CB8AC3E}">
        <p14:creationId xmlns:p14="http://schemas.microsoft.com/office/powerpoint/2010/main" val="107175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074985"/>
            <a:ext cx="10713131" cy="1807203"/>
          </a:xfrm>
        </p:spPr>
        <p:txBody>
          <a:bodyPr>
            <a:normAutofit/>
          </a:bodyPr>
          <a:lstStyle/>
          <a:p>
            <a:r>
              <a:rPr lang="en-US" sz="3200" dirty="0" smtClean="0"/>
              <a:t>“The </a:t>
            </a:r>
            <a:r>
              <a:rPr lang="en-US" sz="3200" dirty="0"/>
              <a:t>study of biology is about asking good questions about life and figuring out clever ways to find the answers</a:t>
            </a:r>
            <a:r>
              <a:rPr lang="en-US" sz="3200" dirty="0" smtClean="0"/>
              <a:t>.”</a:t>
            </a:r>
            <a:endParaRPr lang="en-US" sz="3200" dirty="0"/>
          </a:p>
        </p:txBody>
      </p:sp>
      <p:sp>
        <p:nvSpPr>
          <p:cNvPr id="6" name="Text Placeholder 5"/>
          <p:cNvSpPr>
            <a:spLocks noGrp="1"/>
          </p:cNvSpPr>
          <p:nvPr>
            <p:ph type="body" sz="half" idx="10"/>
          </p:nvPr>
        </p:nvSpPr>
        <p:spPr>
          <a:xfrm>
            <a:off x="5055577" y="4070685"/>
            <a:ext cx="6299811" cy="2578768"/>
          </a:xfrm>
        </p:spPr>
        <p:txBody>
          <a:bodyPr/>
          <a:lstStyle/>
          <a:p>
            <a:pPr algn="l"/>
            <a:r>
              <a:rPr lang="en-US" b="1" dirty="0" smtClean="0"/>
              <a:t>– Amy </a:t>
            </a:r>
            <a:r>
              <a:rPr lang="en-US" b="1" dirty="0" err="1" smtClean="0"/>
              <a:t>Gladfelter</a:t>
            </a:r>
            <a:endParaRPr lang="en-US" b="1" dirty="0" smtClean="0"/>
          </a:p>
          <a:p>
            <a:pPr algn="l"/>
            <a:r>
              <a:rPr lang="en-US" sz="1800" dirty="0" smtClean="0"/>
              <a:t>Associate Professor, University of North Carolina</a:t>
            </a:r>
            <a:endParaRPr lang="en-US" sz="1800" dirty="0"/>
          </a:p>
        </p:txBody>
      </p:sp>
    </p:spTree>
    <p:extLst>
      <p:ext uri="{BB962C8B-B14F-4D97-AF65-F5344CB8AC3E}">
        <p14:creationId xmlns:p14="http://schemas.microsoft.com/office/powerpoint/2010/main" val="62806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569660"/>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“There can be no </a:t>
            </a:r>
            <a:r>
              <a:rPr lang="en-US" sz="3200" dirty="0" smtClean="0">
                <a:solidFill>
                  <a:schemeClr val="tx2"/>
                </a:solidFill>
                <a:latin typeface="DIN Next Rounded LT Pro" panose="020F0503020203050203" pitchFamily="34" charset="0"/>
              </a:rPr>
              <a:t>thinking without </a:t>
            </a:r>
            <a:r>
              <a:rPr lang="en-US" sz="3200" dirty="0">
                <a:solidFill>
                  <a:schemeClr val="tx2"/>
                </a:solidFill>
                <a:latin typeface="DIN Next Rounded LT Pro" panose="020F0503020203050203" pitchFamily="34" charset="0"/>
              </a:rPr>
              <a:t>questioning—no </a:t>
            </a:r>
            <a:r>
              <a:rPr lang="en-US" sz="3200" dirty="0" smtClean="0">
                <a:solidFill>
                  <a:schemeClr val="tx2"/>
                </a:solidFill>
                <a:latin typeface="DIN Next Rounded LT Pro" panose="020F0503020203050203" pitchFamily="34" charset="0"/>
              </a:rPr>
              <a:t>purposeful study </a:t>
            </a:r>
            <a:r>
              <a:rPr lang="en-US" sz="3200" dirty="0">
                <a:solidFill>
                  <a:schemeClr val="tx2"/>
                </a:solidFill>
                <a:latin typeface="DIN Next Rounded LT Pro" panose="020F0503020203050203" pitchFamily="34" charset="0"/>
              </a:rPr>
              <a:t>of the past, nor any serious planning</a:t>
            </a:r>
          </a:p>
          <a:p>
            <a:pPr lvl="0">
              <a:defRPr/>
            </a:pPr>
            <a:r>
              <a:rPr lang="en-US" sz="3200" dirty="0">
                <a:solidFill>
                  <a:schemeClr val="tx2"/>
                </a:solidFill>
                <a:latin typeface="DIN Next Rounded LT Pro" panose="020F0503020203050203" pitchFamily="34" charset="0"/>
              </a:rPr>
              <a:t>for the future</a:t>
            </a:r>
            <a:r>
              <a:rPr lang="en-US" sz="3200" dirty="0" smtClean="0">
                <a:solidFill>
                  <a:schemeClr val="tx2"/>
                </a:solidFill>
                <a:latin typeface="DIN Next Rounded LT Pro" panose="020F0503020203050203" pitchFamily="34" charset="0"/>
              </a:rPr>
              <a:t>.”</a:t>
            </a:r>
            <a:endParaRPr lang="en-US" dirty="0">
              <a:solidFill>
                <a:schemeClr val="tx2"/>
              </a:solidFill>
              <a:latin typeface="DIN Next Rounded LT Pro" panose="020F0503020203050203" pitchFamily="34" charset="0"/>
            </a:endParaRPr>
          </a:p>
        </p:txBody>
      </p:sp>
      <p:sp>
        <p:nvSpPr>
          <p:cNvPr id="3" name="Text Placeholder 5"/>
          <p:cNvSpPr txBox="1">
            <a:spLocks/>
          </p:cNvSpPr>
          <p:nvPr/>
        </p:nvSpPr>
        <p:spPr>
          <a:xfrm>
            <a:off x="5055577" y="4070685"/>
            <a:ext cx="6299812"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t>– </a:t>
            </a:r>
            <a:r>
              <a:rPr lang="en-US" sz="2200" b="1" dirty="0"/>
              <a:t>David Hackett Fischer</a:t>
            </a:r>
            <a:endParaRPr lang="en-US" sz="2200" dirty="0"/>
          </a:p>
          <a:p>
            <a:pPr marL="0" indent="0">
              <a:buNone/>
              <a:defRPr/>
            </a:pPr>
            <a:r>
              <a:rPr lang="en-US" sz="1800" dirty="0"/>
              <a:t>University Professor Emeritus of </a:t>
            </a:r>
            <a:r>
              <a:rPr lang="en-US" sz="1800" dirty="0" smtClean="0"/>
              <a:t>History, </a:t>
            </a:r>
            <a:r>
              <a:rPr lang="en-US" sz="1800" dirty="0"/>
              <a:t>Brandeis University</a:t>
            </a:r>
            <a:endParaRPr lang="en-US" sz="1800" dirty="0">
              <a:solidFill>
                <a:prstClr val="black"/>
              </a:solidFill>
            </a:endParaRPr>
          </a:p>
        </p:txBody>
      </p:sp>
    </p:spTree>
    <p:extLst>
      <p:ext uri="{BB962C8B-B14F-4D97-AF65-F5344CB8AC3E}">
        <p14:creationId xmlns:p14="http://schemas.microsoft.com/office/powerpoint/2010/main" val="2078175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077218"/>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“In mathematics, the art of posing a question must be held of higher value than solving it.” </a:t>
            </a:r>
          </a:p>
        </p:txBody>
      </p:sp>
      <p:sp>
        <p:nvSpPr>
          <p:cNvPr id="3" name="Text Placeholder 5"/>
          <p:cNvSpPr txBox="1">
            <a:spLocks/>
          </p:cNvSpPr>
          <p:nvPr/>
        </p:nvSpPr>
        <p:spPr>
          <a:xfrm>
            <a:off x="5055577" y="4070685"/>
            <a:ext cx="6299811"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t>– George Cantor</a:t>
            </a:r>
            <a:endParaRPr lang="en-US" sz="2200" dirty="0"/>
          </a:p>
          <a:p>
            <a:pPr marL="0" indent="0">
              <a:buNone/>
              <a:defRPr/>
            </a:pPr>
            <a:r>
              <a:rPr lang="en-US" sz="1800" dirty="0" smtClean="0"/>
              <a:t>Creator of Set Theory (1867)</a:t>
            </a:r>
            <a:endParaRPr lang="en-US" sz="1800" dirty="0">
              <a:solidFill>
                <a:prstClr val="black"/>
              </a:solidFill>
            </a:endParaRPr>
          </a:p>
        </p:txBody>
      </p:sp>
    </p:spTree>
    <p:extLst>
      <p:ext uri="{BB962C8B-B14F-4D97-AF65-F5344CB8AC3E}">
        <p14:creationId xmlns:p14="http://schemas.microsoft.com/office/powerpoint/2010/main" val="1881412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86905" y="648952"/>
            <a:ext cx="3213272" cy="4853885"/>
          </a:xfrm>
        </p:spPr>
      </p:pic>
      <p:sp>
        <p:nvSpPr>
          <p:cNvPr id="5" name="Text Placeholder 4"/>
          <p:cNvSpPr>
            <a:spLocks noGrp="1"/>
          </p:cNvSpPr>
          <p:nvPr>
            <p:ph type="body" sz="half" idx="2"/>
          </p:nvPr>
        </p:nvSpPr>
        <p:spPr>
          <a:xfrm>
            <a:off x="5804452" y="1786510"/>
            <a:ext cx="5550936" cy="2578768"/>
          </a:xfrm>
        </p:spPr>
        <p:txBody>
          <a:bodyPr>
            <a:noAutofit/>
          </a:bodyPr>
          <a:lstStyle/>
          <a:p>
            <a:r>
              <a:rPr lang="en-US" sz="3600" dirty="0" smtClean="0"/>
              <a:t>“We must teach students how to think in questions, how to manage ignorance.”</a:t>
            </a:r>
            <a:endParaRPr lang="en-US" sz="3600" dirty="0"/>
          </a:p>
        </p:txBody>
      </p:sp>
      <p:sp>
        <p:nvSpPr>
          <p:cNvPr id="6" name="Text Placeholder 5"/>
          <p:cNvSpPr>
            <a:spLocks noGrp="1"/>
          </p:cNvSpPr>
          <p:nvPr>
            <p:ph type="body" sz="half" idx="10"/>
          </p:nvPr>
        </p:nvSpPr>
        <p:spPr>
          <a:xfrm>
            <a:off x="6097588" y="4070685"/>
            <a:ext cx="5257800" cy="2578768"/>
          </a:xfrm>
        </p:spPr>
        <p:txBody>
          <a:bodyPr/>
          <a:lstStyle/>
          <a:p>
            <a:pPr algn="l"/>
            <a:r>
              <a:rPr lang="en-US" b="1" dirty="0" smtClean="0"/>
              <a:t>– Stuart Firestein</a:t>
            </a:r>
          </a:p>
          <a:p>
            <a:pPr algn="l"/>
            <a:r>
              <a:rPr lang="en-US" dirty="0" smtClean="0"/>
              <a:t>Professor, Department of Biology, Columbia University</a:t>
            </a:r>
            <a:endParaRPr lang="en-US" dirty="0"/>
          </a:p>
        </p:txBody>
      </p:sp>
    </p:spTree>
    <p:extLst>
      <p:ext uri="{BB962C8B-B14F-4D97-AF65-F5344CB8AC3E}">
        <p14:creationId xmlns:p14="http://schemas.microsoft.com/office/powerpoint/2010/main" val="31499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a:t>“The primary skills should be analytical skills of interpretation and inquiry. In other words, know how to frame a question.” </a:t>
            </a:r>
          </a:p>
          <a:p>
            <a:pPr marL="0" indent="0">
              <a:buNone/>
            </a:pPr>
            <a:r>
              <a:rPr lang="en-US" altLang="en-US" sz="2600" dirty="0"/>
              <a:t>- </a:t>
            </a:r>
            <a:r>
              <a:rPr lang="en-US" altLang="en-US" sz="2600" b="1" dirty="0"/>
              <a:t>Leon Botstein</a:t>
            </a:r>
            <a:r>
              <a:rPr lang="en-US" altLang="en-US" sz="2600" dirty="0"/>
              <a:t>, President of Bard College</a:t>
            </a:r>
          </a:p>
          <a:p>
            <a:pPr marL="0" indent="0">
              <a:spcBef>
                <a:spcPts val="4000"/>
              </a:spcBef>
              <a:buNone/>
            </a:pPr>
            <a:r>
              <a:rPr lang="en-US" altLang="en-US" sz="2600" dirty="0"/>
              <a:t>“…the best we can do for students is have them ask the right questions.” </a:t>
            </a:r>
          </a:p>
          <a:p>
            <a:pPr marL="0" indent="0">
              <a:buNone/>
            </a:pPr>
            <a:r>
              <a:rPr lang="en-US" altLang="en-US" sz="2600" dirty="0"/>
              <a:t>- </a:t>
            </a:r>
            <a:r>
              <a:rPr lang="en-US" altLang="en-US" sz="2600" b="1" dirty="0"/>
              <a:t>Nancy Cantor</a:t>
            </a:r>
            <a:r>
              <a:rPr lang="en-US" altLang="en-US" sz="2600" dirty="0"/>
              <a:t>, Chancellor of University of </a:t>
            </a:r>
            <a:r>
              <a:rPr lang="en-US" altLang="en-US" sz="2600" dirty="0" smtClean="0"/>
              <a:t>Illinois</a:t>
            </a:r>
            <a:endParaRPr lang="en-US" altLang="en-US" sz="2600" dirty="0"/>
          </a:p>
        </p:txBody>
      </p:sp>
      <p:sp>
        <p:nvSpPr>
          <p:cNvPr id="2" name="Title 1"/>
          <p:cNvSpPr>
            <a:spLocks noGrp="1"/>
          </p:cNvSpPr>
          <p:nvPr>
            <p:ph type="title"/>
          </p:nvPr>
        </p:nvSpPr>
        <p:spPr/>
        <p:txBody>
          <a:bodyPr/>
          <a:lstStyle/>
          <a:p>
            <a:r>
              <a:rPr lang="en-US" altLang="en-US" dirty="0"/>
              <a:t>College Presidents on </a:t>
            </a:r>
            <a:r>
              <a:rPr lang="en-US" altLang="en-US" dirty="0" smtClean="0"/>
              <a:t/>
            </a:r>
            <a:br>
              <a:rPr lang="en-US" altLang="en-US" dirty="0" smtClean="0"/>
            </a:br>
            <a:r>
              <a:rPr lang="en-US" altLang="en-US" dirty="0" smtClean="0"/>
              <a:t>What College </a:t>
            </a:r>
            <a:r>
              <a:rPr lang="en-US" altLang="en-US" dirty="0"/>
              <a:t>Students Should Learn</a:t>
            </a:r>
            <a:endParaRPr lang="en-US" dirty="0"/>
          </a:p>
        </p:txBody>
      </p:sp>
      <p:sp>
        <p:nvSpPr>
          <p:cNvPr id="5" name="Rectangle 4"/>
          <p:cNvSpPr/>
          <p:nvPr/>
        </p:nvSpPr>
        <p:spPr>
          <a:xfrm>
            <a:off x="7615352" y="5495165"/>
            <a:ext cx="3905877" cy="369332"/>
          </a:xfrm>
          <a:prstGeom prst="rect">
            <a:avLst/>
          </a:prstGeom>
        </p:spPr>
        <p:txBody>
          <a:bodyPr wrap="none">
            <a:spAutoFit/>
          </a:bodyPr>
          <a:lstStyle/>
          <a:p>
            <a:pPr algn="r">
              <a:spcBef>
                <a:spcPts val="4000"/>
              </a:spcBef>
            </a:pPr>
            <a:r>
              <a:rPr lang="en-US" altLang="en-US" i="1" dirty="0">
                <a:latin typeface="DIN Next Rounded LT Pro" panose="020F0503020203050203" pitchFamily="34" charset="0"/>
              </a:rPr>
              <a:t>The New York Times</a:t>
            </a:r>
            <a:r>
              <a:rPr lang="en-US" altLang="en-US" dirty="0">
                <a:latin typeface="DIN Next Rounded LT Pro" panose="020F0503020203050203" pitchFamily="34" charset="0"/>
              </a:rPr>
              <a:t>, August 4, 2002  </a:t>
            </a:r>
          </a:p>
        </p:txBody>
      </p:sp>
    </p:spTree>
    <p:extLst>
      <p:ext uri="{BB962C8B-B14F-4D97-AF65-F5344CB8AC3E}">
        <p14:creationId xmlns:p14="http://schemas.microsoft.com/office/powerpoint/2010/main" val="1314669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smtClean="0"/>
              <a:t>Someone with a college education, “is able to converse…is able to listen…can ask a question pertinently.”</a:t>
            </a:r>
            <a:endParaRPr lang="en-US" altLang="en-US" sz="2600" dirty="0"/>
          </a:p>
        </p:txBody>
      </p:sp>
      <p:sp>
        <p:nvSpPr>
          <p:cNvPr id="2" name="Title 1"/>
          <p:cNvSpPr>
            <a:spLocks noGrp="1"/>
          </p:cNvSpPr>
          <p:nvPr>
            <p:ph type="title"/>
          </p:nvPr>
        </p:nvSpPr>
        <p:spPr/>
        <p:txBody>
          <a:bodyPr/>
          <a:lstStyle/>
          <a:p>
            <a:r>
              <a:rPr lang="en-US" altLang="en-US" dirty="0" smtClean="0"/>
              <a:t>19</a:t>
            </a:r>
            <a:r>
              <a:rPr lang="en-US" altLang="en-US" baseline="30000" dirty="0" smtClean="0"/>
              <a:t>th</a:t>
            </a:r>
            <a:r>
              <a:rPr lang="en-US" altLang="en-US" dirty="0" smtClean="0"/>
              <a:t> Century Public Intellectuals on</a:t>
            </a:r>
            <a:br>
              <a:rPr lang="en-US" altLang="en-US" dirty="0" smtClean="0"/>
            </a:br>
            <a:r>
              <a:rPr lang="en-US" altLang="en-US" dirty="0" smtClean="0"/>
              <a:t>College Students’ Skills</a:t>
            </a:r>
            <a:endParaRPr lang="en-US" dirty="0"/>
          </a:p>
        </p:txBody>
      </p:sp>
      <p:sp>
        <p:nvSpPr>
          <p:cNvPr id="5" name="Rectangle 4"/>
          <p:cNvSpPr/>
          <p:nvPr/>
        </p:nvSpPr>
        <p:spPr>
          <a:xfrm>
            <a:off x="10225297" y="5495165"/>
            <a:ext cx="1295932" cy="369332"/>
          </a:xfrm>
          <a:prstGeom prst="rect">
            <a:avLst/>
          </a:prstGeom>
        </p:spPr>
        <p:txBody>
          <a:bodyPr wrap="none">
            <a:spAutoFit/>
          </a:bodyPr>
          <a:lstStyle/>
          <a:p>
            <a:pPr algn="r">
              <a:spcBef>
                <a:spcPts val="4000"/>
              </a:spcBef>
            </a:pPr>
            <a:r>
              <a:rPr lang="en-US" altLang="en-US" dirty="0" err="1" smtClean="0">
                <a:latin typeface="DIN Next Rounded LT Pro" panose="020F0503020203050203" pitchFamily="34" charset="0"/>
              </a:rPr>
              <a:t>Aoun</a:t>
            </a:r>
            <a:r>
              <a:rPr lang="en-US" altLang="en-US" dirty="0" smtClean="0">
                <a:latin typeface="DIN Next Rounded LT Pro" panose="020F0503020203050203" pitchFamily="34" charset="0"/>
              </a:rPr>
              <a:t>, 2017</a:t>
            </a:r>
            <a:endParaRPr lang="en-US" altLang="en-US" dirty="0">
              <a:latin typeface="DIN Next Rounded LT Pro" panose="020F0503020203050203" pitchFamily="34" charset="0"/>
            </a:endParaRPr>
          </a:p>
        </p:txBody>
      </p:sp>
    </p:spTree>
    <p:extLst>
      <p:ext uri="{BB962C8B-B14F-4D97-AF65-F5344CB8AC3E}">
        <p14:creationId xmlns:p14="http://schemas.microsoft.com/office/powerpoint/2010/main" val="221753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29"/>
          <p:cNvSpPr txBox="1">
            <a:spLocks noChangeArrowheads="1"/>
          </p:cNvSpPr>
          <p:nvPr/>
        </p:nvSpPr>
        <p:spPr bwMode="auto">
          <a:xfrm>
            <a:off x="9112982" y="5160865"/>
            <a:ext cx="245488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Alison Head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Project Information Literacy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1556482" y="1795219"/>
            <a:ext cx="7556500" cy="3884612"/>
          </a:xfrm>
        </p:spPr>
      </p:pic>
      <p:sp>
        <p:nvSpPr>
          <p:cNvPr id="2" name="Title 1"/>
          <p:cNvSpPr>
            <a:spLocks noGrp="1"/>
          </p:cNvSpPr>
          <p:nvPr>
            <p:ph type="title"/>
          </p:nvPr>
        </p:nvSpPr>
        <p:spPr/>
        <p:txBody>
          <a:bodyPr>
            <a:normAutofit fontScale="90000"/>
          </a:bodyPr>
          <a:lstStyle/>
          <a:p>
            <a:r>
              <a:rPr lang="en-US" dirty="0"/>
              <a:t>Yet, Only 27% of Graduates Believe College Taught Them How to Ask Their Own Questions</a:t>
            </a:r>
          </a:p>
        </p:txBody>
      </p:sp>
    </p:spTree>
    <p:extLst>
      <p:ext uri="{BB962C8B-B14F-4D97-AF65-F5344CB8AC3E}">
        <p14:creationId xmlns:p14="http://schemas.microsoft.com/office/powerpoint/2010/main" val="3893855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400" dirty="0" smtClean="0">
                <a:solidFill>
                  <a:schemeClr val="tx2"/>
                </a:solidFill>
              </a:rPr>
              <a:t>But, the problem begins long before college…</a:t>
            </a:r>
            <a:endParaRPr lang="en-US" altLang="en-US" sz="5400" dirty="0">
              <a:solidFill>
                <a:schemeClr val="tx2"/>
              </a:solidFill>
            </a:endParaRPr>
          </a:p>
        </p:txBody>
      </p:sp>
    </p:spTree>
    <p:extLst>
      <p:ext uri="{BB962C8B-B14F-4D97-AF65-F5344CB8AC3E}">
        <p14:creationId xmlns:p14="http://schemas.microsoft.com/office/powerpoint/2010/main" val="16355575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James Sully dubbed age four, “the true age of inquisitiveness when question after question is fired off with wondrous rapidity and pertinacity.”</a:t>
            </a:r>
          </a:p>
          <a:p>
            <a:pPr>
              <a:buFont typeface="Arial" panose="020B0604020202020204" pitchFamily="34" charset="0"/>
              <a:buChar char="•"/>
            </a:pPr>
            <a:r>
              <a:rPr lang="en-US" sz="3200" dirty="0"/>
              <a:t>Young children ask 10,000 questions per year before they begin formal schooling.</a:t>
            </a:r>
          </a:p>
        </p:txBody>
      </p:sp>
      <p:sp>
        <p:nvSpPr>
          <p:cNvPr id="4" name="TextBox 29"/>
          <p:cNvSpPr txBox="1">
            <a:spLocks noChangeArrowheads="1"/>
          </p:cNvSpPr>
          <p:nvPr/>
        </p:nvSpPr>
        <p:spPr bwMode="auto">
          <a:xfrm>
            <a:off x="10200485" y="5220353"/>
            <a:ext cx="341759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Sully, 1896</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Harris, 2012</a:t>
            </a:r>
          </a:p>
        </p:txBody>
      </p:sp>
      <p:sp>
        <p:nvSpPr>
          <p:cNvPr id="5" name="Title 4"/>
          <p:cNvSpPr>
            <a:spLocks noGrp="1"/>
          </p:cNvSpPr>
          <p:nvPr>
            <p:ph type="title"/>
          </p:nvPr>
        </p:nvSpPr>
        <p:spPr/>
        <p:txBody>
          <a:bodyPr/>
          <a:lstStyle/>
          <a:p>
            <a:r>
              <a:rPr lang="en-US" dirty="0"/>
              <a:t>Age Four: </a:t>
            </a:r>
            <a:r>
              <a:rPr lang="en-US" dirty="0" smtClean="0"/>
              <a:t>“</a:t>
            </a:r>
            <a:r>
              <a:rPr lang="en-US" dirty="0"/>
              <a:t>The true age of inquisitiveness”</a:t>
            </a:r>
          </a:p>
        </p:txBody>
      </p:sp>
    </p:spTree>
    <p:extLst>
      <p:ext uri="{BB962C8B-B14F-4D97-AF65-F5344CB8AC3E}">
        <p14:creationId xmlns:p14="http://schemas.microsoft.com/office/powerpoint/2010/main" val="1593067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is in the room?</a:t>
            </a:r>
            <a:endParaRPr lang="en-US" dirty="0"/>
          </a:p>
        </p:txBody>
      </p:sp>
    </p:spTree>
    <p:extLst>
      <p:ext uri="{BB962C8B-B14F-4D97-AF65-F5344CB8AC3E}">
        <p14:creationId xmlns:p14="http://schemas.microsoft.com/office/powerpoint/2010/main" val="2632070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9645001" y="5508542"/>
            <a:ext cx="34175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Dillon, 1988, p. 199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2" y="1913021"/>
            <a:ext cx="8626756" cy="3368842"/>
          </a:xfrm>
          <a:prstGeom prst="rect">
            <a:avLst/>
          </a:prstGeom>
        </p:spPr>
      </p:pic>
      <p:sp>
        <p:nvSpPr>
          <p:cNvPr id="5" name="Title 4"/>
          <p:cNvSpPr>
            <a:spLocks noGrp="1"/>
          </p:cNvSpPr>
          <p:nvPr>
            <p:ph type="title"/>
          </p:nvPr>
        </p:nvSpPr>
        <p:spPr/>
        <p:txBody>
          <a:bodyPr/>
          <a:lstStyle/>
          <a:p>
            <a:r>
              <a:rPr lang="en-US" dirty="0"/>
              <a:t>Question Formulation by Adolescence</a:t>
            </a:r>
          </a:p>
        </p:txBody>
      </p:sp>
    </p:spTree>
    <p:extLst>
      <p:ext uri="{BB962C8B-B14F-4D97-AF65-F5344CB8AC3E}">
        <p14:creationId xmlns:p14="http://schemas.microsoft.com/office/powerpoint/2010/main" val="559568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Teachers report that getting students to ask questions feels like, “pulling teeth.”</a:t>
            </a:r>
          </a:p>
          <a:p>
            <a:pPr>
              <a:buFont typeface="Arial" panose="020B0604020202020204" pitchFamily="34" charset="0"/>
              <a:buChar char="•"/>
            </a:pPr>
            <a:r>
              <a:rPr lang="en-US" sz="3200" dirty="0"/>
              <a:t>Students ask less than 1/5th the questions educators estimated would be elicited and deemed desirable.</a:t>
            </a:r>
          </a:p>
        </p:txBody>
      </p:sp>
      <p:sp>
        <p:nvSpPr>
          <p:cNvPr id="4" name="TextBox 29"/>
          <p:cNvSpPr txBox="1">
            <a:spLocks noChangeArrowheads="1"/>
          </p:cNvSpPr>
          <p:nvPr/>
        </p:nvSpPr>
        <p:spPr bwMode="auto">
          <a:xfrm>
            <a:off x="9927924" y="5496047"/>
            <a:ext cx="341759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Susskind, 1979</a:t>
            </a:r>
          </a:p>
        </p:txBody>
      </p:sp>
      <p:sp>
        <p:nvSpPr>
          <p:cNvPr id="5" name="Title 4"/>
          <p:cNvSpPr>
            <a:spLocks noGrp="1"/>
          </p:cNvSpPr>
          <p:nvPr>
            <p:ph type="title"/>
          </p:nvPr>
        </p:nvSpPr>
        <p:spPr/>
        <p:txBody>
          <a:bodyPr/>
          <a:lstStyle/>
          <a:p>
            <a:r>
              <a:rPr lang="en-US" dirty="0"/>
              <a:t>Educators Recognize the Problem</a:t>
            </a:r>
          </a:p>
        </p:txBody>
      </p:sp>
    </p:spTree>
    <p:extLst>
      <p:ext uri="{BB962C8B-B14F-4D97-AF65-F5344CB8AC3E}">
        <p14:creationId xmlns:p14="http://schemas.microsoft.com/office/powerpoint/2010/main" val="1786409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Year Students’ Engagement</a:t>
            </a:r>
            <a:endParaRPr lang="en-US" dirty="0"/>
          </a:p>
        </p:txBody>
      </p:sp>
      <p:sp>
        <p:nvSpPr>
          <p:cNvPr id="3" name="Content Placeholder 2"/>
          <p:cNvSpPr>
            <a:spLocks noGrp="1"/>
          </p:cNvSpPr>
          <p:nvPr>
            <p:ph idx="1"/>
          </p:nvPr>
        </p:nvSpPr>
        <p:spPr/>
        <p:txBody>
          <a:bodyPr/>
          <a:lstStyle/>
          <a:p>
            <a:r>
              <a:rPr lang="en-US" dirty="0"/>
              <a:t>S</a:t>
            </a:r>
            <a:r>
              <a:rPr lang="en-US" dirty="0" smtClean="0"/>
              <a:t>tudents engage in behaviors consistent with their high school behaviors.</a:t>
            </a:r>
          </a:p>
          <a:p>
            <a:r>
              <a:rPr lang="en-US" dirty="0"/>
              <a:t>S</a:t>
            </a:r>
            <a:r>
              <a:rPr lang="en-US" dirty="0" smtClean="0"/>
              <a:t>tudents who reported frequently asking questions in high school also reported doing the same in their first year of college.</a:t>
            </a:r>
          </a:p>
          <a:p>
            <a:r>
              <a:rPr lang="en-US" dirty="0" smtClean="0"/>
              <a:t>Students who tended to not ask questions in high school tended to not do so during their first year at college.</a:t>
            </a:r>
            <a:endParaRPr lang="en-US" dirty="0"/>
          </a:p>
        </p:txBody>
      </p:sp>
      <p:sp>
        <p:nvSpPr>
          <p:cNvPr id="4" name="TextBox 29"/>
          <p:cNvSpPr txBox="1">
            <a:spLocks noChangeArrowheads="1"/>
          </p:cNvSpPr>
          <p:nvPr/>
        </p:nvSpPr>
        <p:spPr bwMode="auto">
          <a:xfrm>
            <a:off x="7236069" y="5496047"/>
            <a:ext cx="539727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smtClean="0">
                <a:solidFill>
                  <a:prstClr val="black"/>
                </a:solidFill>
                <a:latin typeface="DIN Next Rounded LT Pro" panose="020F0503020203050203" pitchFamily="34" charset="0"/>
              </a:rPr>
              <a:t>National Survey of Student Engagement, 2008</a:t>
            </a:r>
            <a:endParaRPr lang="en-US" altLang="en-US" sz="1600"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3953643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8" y="2713038"/>
            <a:ext cx="10585937" cy="4144963"/>
          </a:xfrm>
        </p:spPr>
        <p:txBody>
          <a:bodyPr>
            <a:normAutofit/>
          </a:bodyPr>
          <a:lstStyle/>
          <a:p>
            <a:pPr marL="0" indent="0">
              <a:buNone/>
            </a:pPr>
            <a:r>
              <a:rPr lang="en-US" sz="3200" dirty="0"/>
              <a:t>How can </a:t>
            </a:r>
            <a:r>
              <a:rPr lang="en-US" sz="3200" dirty="0" smtClean="0"/>
              <a:t>teaching </a:t>
            </a:r>
            <a:r>
              <a:rPr lang="en-US" sz="3200" dirty="0"/>
              <a:t>students to ask questions go from a feeling of “pulling teeth” to a feeling of excitement for both teachers and learners?</a:t>
            </a:r>
          </a:p>
        </p:txBody>
      </p:sp>
    </p:spTree>
    <p:extLst>
      <p:ext uri="{BB962C8B-B14F-4D97-AF65-F5344CB8AC3E}">
        <p14:creationId xmlns:p14="http://schemas.microsoft.com/office/powerpoint/2010/main" val="3074563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347" y="5237344"/>
            <a:ext cx="7611208" cy="1611864"/>
          </a:xfrm>
        </p:spPr>
        <p:txBody>
          <a:bodyPr>
            <a:normAutofit/>
          </a:bodyPr>
          <a:lstStyle/>
          <a:p>
            <a:pPr marL="0" indent="0">
              <a:buNone/>
            </a:pPr>
            <a:r>
              <a:rPr lang="en-US" sz="1600" dirty="0"/>
              <a:t>The </a:t>
            </a:r>
            <a:r>
              <a:rPr lang="en-US" sz="1600" dirty="0" smtClean="0"/>
              <a:t>question </a:t>
            </a:r>
            <a:r>
              <a:rPr lang="en-US" sz="1600" dirty="0"/>
              <a:t>as a </a:t>
            </a:r>
            <a:r>
              <a:rPr lang="en-US" sz="1600" dirty="0" smtClean="0"/>
              <a:t>measure </a:t>
            </a:r>
            <a:r>
              <a:rPr lang="en-US" sz="1600" dirty="0"/>
              <a:t>of </a:t>
            </a:r>
            <a:r>
              <a:rPr lang="en-US" sz="1600" dirty="0" smtClean="0"/>
              <a:t>efficiency </a:t>
            </a:r>
            <a:r>
              <a:rPr lang="en-US" sz="1600" dirty="0"/>
              <a:t>in </a:t>
            </a:r>
            <a:r>
              <a:rPr lang="en-US" sz="1600" dirty="0" smtClean="0"/>
              <a:t>instruction</a:t>
            </a:r>
            <a:r>
              <a:rPr lang="en-US" sz="1600" dirty="0"/>
              <a:t>: A critical study of classroom practice. </a:t>
            </a:r>
            <a:r>
              <a:rPr lang="en-US" sz="1600" i="1" dirty="0"/>
              <a:t>Columbia University Contributions to Education, No. 48</a:t>
            </a:r>
            <a:r>
              <a:rPr lang="en-US" sz="1600" dirty="0"/>
              <a:t> </a:t>
            </a:r>
          </a:p>
          <a:p>
            <a:endParaRPr lang="en-US" dirty="0">
              <a:latin typeface="+mj-lt"/>
            </a:endParaRPr>
          </a:p>
        </p:txBody>
      </p:sp>
      <p:pic>
        <p:nvPicPr>
          <p:cNvPr id="4" name="Picture 3"/>
          <p:cNvPicPr>
            <a:picLocks noChangeAspect="1"/>
          </p:cNvPicPr>
          <p:nvPr/>
        </p:nvPicPr>
        <p:blipFill>
          <a:blip r:embed="rId2"/>
          <a:stretch>
            <a:fillRect/>
          </a:stretch>
        </p:blipFill>
        <p:spPr>
          <a:xfrm>
            <a:off x="1093177" y="1874042"/>
            <a:ext cx="2733964" cy="3856807"/>
          </a:xfrm>
          <a:prstGeom prst="rect">
            <a:avLst/>
          </a:prstGeom>
        </p:spPr>
      </p:pic>
      <p:sp>
        <p:nvSpPr>
          <p:cNvPr id="6" name="TextBox 5"/>
          <p:cNvSpPr txBox="1"/>
          <p:nvPr/>
        </p:nvSpPr>
        <p:spPr>
          <a:xfrm>
            <a:off x="4197347" y="2058681"/>
            <a:ext cx="7156453" cy="2954655"/>
          </a:xfrm>
          <a:prstGeom prst="rect">
            <a:avLst/>
          </a:prstGeom>
          <a:noFill/>
        </p:spPr>
        <p:txBody>
          <a:bodyPr wrap="square" rtlCol="0">
            <a:spAutoFit/>
          </a:bodyPr>
          <a:lstStyle/>
          <a:p>
            <a:r>
              <a:rPr lang="en-US" sz="2400" dirty="0">
                <a:latin typeface="DIN Next Rounded LT Pro" panose="020F0503020203050203" pitchFamily="34" charset="0"/>
              </a:rPr>
              <a:t>In a 1912 study Romiett Stevens observed: “an unusual lesson because twenty-five of the thirty-four questions were asked by the pupils… </a:t>
            </a:r>
            <a:r>
              <a:rPr lang="en-US" sz="2400" b="1" dirty="0">
                <a:latin typeface="DIN Next Rounded LT Pro" panose="020F0503020203050203" pitchFamily="34" charset="0"/>
              </a:rPr>
              <a:t>The result was that the lesson developed an impetus born of real interest</a:t>
            </a:r>
            <a:r>
              <a:rPr lang="en-US" sz="2400" dirty="0">
                <a:latin typeface="DIN Next Rounded LT Pro" panose="020F0503020203050203" pitchFamily="34" charset="0"/>
              </a:rPr>
              <a:t>. I mention it because this lesson was unique in the series of one hundred.”</a:t>
            </a:r>
            <a:r>
              <a:rPr lang="en-US" sz="2400" dirty="0"/>
              <a:t/>
            </a:r>
            <a:br>
              <a:rPr lang="en-US" sz="2400" dirty="0"/>
            </a:br>
            <a:endParaRPr lang="en-US" sz="2400" dirty="0"/>
          </a:p>
          <a:p>
            <a:endParaRPr lang="en-US" dirty="0"/>
          </a:p>
        </p:txBody>
      </p:sp>
      <p:sp>
        <p:nvSpPr>
          <p:cNvPr id="5" name="Title 4"/>
          <p:cNvSpPr>
            <a:spLocks noGrp="1"/>
          </p:cNvSpPr>
          <p:nvPr>
            <p:ph type="title"/>
          </p:nvPr>
        </p:nvSpPr>
        <p:spPr/>
        <p:txBody>
          <a:bodyPr/>
          <a:lstStyle/>
          <a:p>
            <a:r>
              <a:rPr lang="en-US" dirty="0"/>
              <a:t>Moving from the exception…</a:t>
            </a:r>
          </a:p>
        </p:txBody>
      </p:sp>
    </p:spTree>
    <p:extLst>
      <p:ext uri="{BB962C8B-B14F-4D97-AF65-F5344CB8AC3E}">
        <p14:creationId xmlns:p14="http://schemas.microsoft.com/office/powerpoint/2010/main" val="3803694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99" y="2009182"/>
            <a:ext cx="2623678" cy="34282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165" y="2009181"/>
            <a:ext cx="2733964" cy="3428264"/>
          </a:xfrm>
          <a:prstGeom prst="rect">
            <a:avLst/>
          </a:prstGeom>
        </p:spPr>
      </p:pic>
      <p:sp>
        <p:nvSpPr>
          <p:cNvPr id="3" name="Title 2"/>
          <p:cNvSpPr>
            <a:spLocks noGrp="1"/>
          </p:cNvSpPr>
          <p:nvPr>
            <p:ph type="title"/>
          </p:nvPr>
        </p:nvSpPr>
        <p:spPr/>
        <p:txBody>
          <a:bodyPr/>
          <a:lstStyle/>
          <a:p>
            <a:r>
              <a:rPr lang="en-US" dirty="0" smtClean="0"/>
              <a:t>…to </a:t>
            </a:r>
            <a:r>
              <a:rPr lang="en-US" dirty="0"/>
              <a:t>the norm</a:t>
            </a:r>
          </a:p>
        </p:txBody>
      </p:sp>
    </p:spTree>
    <p:extLst>
      <p:ext uri="{BB962C8B-B14F-4D97-AF65-F5344CB8AC3E}">
        <p14:creationId xmlns:p14="http://schemas.microsoft.com/office/powerpoint/2010/main" val="23286373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000" dirty="0">
                <a:solidFill>
                  <a:schemeClr val="tx2"/>
                </a:solidFill>
              </a:rPr>
              <a:t>What happens when </a:t>
            </a:r>
            <a:r>
              <a:rPr lang="en-US" altLang="en-US" sz="5000" dirty="0" smtClean="0">
                <a:solidFill>
                  <a:schemeClr val="tx2"/>
                </a:solidFill>
              </a:rPr>
              <a:t>students learn how </a:t>
            </a:r>
            <a:r>
              <a:rPr lang="en-US" altLang="en-US" sz="5000" dirty="0">
                <a:solidFill>
                  <a:schemeClr val="tx2"/>
                </a:solidFill>
              </a:rPr>
              <a:t>to ask their own questions?</a:t>
            </a:r>
            <a:r>
              <a:rPr lang="en-US" altLang="en-US" sz="5400" dirty="0">
                <a:solidFill>
                  <a:schemeClr val="tx2"/>
                </a:solidFill>
              </a:rPr>
              <a:t/>
            </a:r>
            <a:br>
              <a:rPr lang="en-US" altLang="en-US" sz="5400" dirty="0">
                <a:solidFill>
                  <a:schemeClr val="tx2"/>
                </a:solidFill>
              </a:rPr>
            </a:br>
            <a:endParaRPr lang="en-US" altLang="en-US" sz="5400" dirty="0">
              <a:solidFill>
                <a:schemeClr val="tx2"/>
              </a:solidFill>
            </a:endParaRPr>
          </a:p>
        </p:txBody>
      </p:sp>
    </p:spTree>
    <p:extLst>
      <p:ext uri="{BB962C8B-B14F-4D97-AF65-F5344CB8AC3E}">
        <p14:creationId xmlns:p14="http://schemas.microsoft.com/office/powerpoint/2010/main" val="1839912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a:bodyPr>
          <a:lstStyle/>
          <a:p>
            <a:r>
              <a:rPr lang="en-US" altLang="en-US" dirty="0" smtClean="0"/>
              <a:t>Q</a:t>
            </a:r>
            <a:r>
              <a:rPr lang="en-US" altLang="en-US" dirty="0" smtClean="0">
                <a:latin typeface="DIN Next Rounded LT Pro" panose="020F0503020203050203" pitchFamily="34" charset="0"/>
              </a:rPr>
              <a:t>uestion </a:t>
            </a:r>
            <a:r>
              <a:rPr lang="en-US" altLang="en-US" dirty="0"/>
              <a:t>F</a:t>
            </a:r>
            <a:r>
              <a:rPr lang="en-US" altLang="en-US" dirty="0" smtClean="0">
                <a:latin typeface="DIN Next Rounded LT Pro" panose="020F0503020203050203" pitchFamily="34" charset="0"/>
              </a:rPr>
              <a:t>ormulation &amp; </a:t>
            </a:r>
            <a:br>
              <a:rPr lang="en-US" altLang="en-US" dirty="0" smtClean="0">
                <a:latin typeface="DIN Next Rounded LT Pro" panose="020F0503020203050203" pitchFamily="34" charset="0"/>
              </a:rPr>
            </a:br>
            <a:r>
              <a:rPr lang="en-US" altLang="en-US" dirty="0" smtClean="0">
                <a:latin typeface="DIN Next Rounded LT Pro" panose="020F0503020203050203" pitchFamily="34" charset="0"/>
              </a:rPr>
              <a:t>Metacognitive Learning</a:t>
            </a:r>
          </a:p>
        </p:txBody>
      </p:sp>
      <p:sp>
        <p:nvSpPr>
          <p:cNvPr id="97283" name="Content Placeholder 2"/>
          <p:cNvSpPr>
            <a:spLocks noGrp="1"/>
          </p:cNvSpPr>
          <p:nvPr>
            <p:ph idx="1"/>
          </p:nvPr>
        </p:nvSpPr>
        <p:spPr>
          <a:xfrm>
            <a:off x="734291" y="2474496"/>
            <a:ext cx="10619509" cy="4144963"/>
          </a:xfrm>
        </p:spPr>
        <p:txBody>
          <a:bodyPr>
            <a:normAutofit/>
          </a:bodyPr>
          <a:lstStyle/>
          <a:p>
            <a:pPr>
              <a:buFont typeface="Arial" panose="020B0604020202020204" pitchFamily="34" charset="0"/>
              <a:buChar char="•"/>
            </a:pPr>
            <a:r>
              <a:rPr lang="en-US" altLang="en-US" sz="3000" dirty="0"/>
              <a:t>Student question formulation is one of the most effective metacognitive strategies </a:t>
            </a:r>
          </a:p>
          <a:p>
            <a:pPr>
              <a:buFont typeface="Arial" panose="020B0604020202020204" pitchFamily="34" charset="0"/>
              <a:buChar char="•"/>
            </a:pPr>
            <a:r>
              <a:rPr lang="en-US" altLang="en-US" sz="3000" dirty="0"/>
              <a:t>Engaging in pre-lesson self-questioning improved students rate of learning by nearly 50% (p.193)</a:t>
            </a:r>
          </a:p>
          <a:p>
            <a:pPr marL="0" indent="0" algn="r">
              <a:buNone/>
            </a:pPr>
            <a:endParaRPr lang="en-US" altLang="en-US" sz="1800" i="1" dirty="0"/>
          </a:p>
          <a:p>
            <a:pPr marL="0" indent="0" algn="r">
              <a:spcBef>
                <a:spcPct val="0"/>
              </a:spcBef>
              <a:buNone/>
            </a:pPr>
            <a:endParaRPr lang="en-US" altLang="en-US" sz="1600" dirty="0"/>
          </a:p>
          <a:p>
            <a:pPr marL="0" indent="0" algn="r">
              <a:spcBef>
                <a:spcPct val="0"/>
              </a:spcBef>
              <a:buNone/>
            </a:pPr>
            <a:endParaRPr lang="en-US" altLang="en-US" sz="1600" dirty="0"/>
          </a:p>
          <a:p>
            <a:pPr marL="0" indent="0">
              <a:buNone/>
            </a:pPr>
            <a:endParaRPr lang="en-US" altLang="en-US" sz="1600" dirty="0"/>
          </a:p>
        </p:txBody>
      </p:sp>
      <p:sp>
        <p:nvSpPr>
          <p:cNvPr id="4" name="TextBox 29"/>
          <p:cNvSpPr txBox="1">
            <a:spLocks noChangeArrowheads="1"/>
          </p:cNvSpPr>
          <p:nvPr/>
        </p:nvSpPr>
        <p:spPr bwMode="auto">
          <a:xfrm>
            <a:off x="7192108" y="5062091"/>
            <a:ext cx="43609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John Hattie</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Visible Learning: A Synthesis of Over 800 </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meta-Analyses Relating to Achievement, 2008</a:t>
            </a:r>
          </a:p>
        </p:txBody>
      </p:sp>
    </p:spTree>
    <p:extLst>
      <p:ext uri="{BB962C8B-B14F-4D97-AF65-F5344CB8AC3E}">
        <p14:creationId xmlns:p14="http://schemas.microsoft.com/office/powerpoint/2010/main" val="365235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pic>
        <p:nvPicPr>
          <p:cNvPr id="4"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286105"/>
            <a:ext cx="7027863" cy="2798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8063346" y="2669823"/>
            <a:ext cx="3491345" cy="2539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defTabSz="457200">
              <a:defRPr/>
            </a:pPr>
            <a:r>
              <a:rPr lang="en-US" sz="2400" dirty="0">
                <a:solidFill>
                  <a:srgbClr val="000000"/>
                </a:solidFill>
                <a:latin typeface="DIN Next Rounded LT Pro" panose="020F0503020203050203" pitchFamily="34" charset="0"/>
              </a:rPr>
              <a:t>“The way it made me feel was smart because I was asking good questions and giving good answers</a:t>
            </a:r>
            <a:r>
              <a:rPr lang="en-US" sz="2400" dirty="0" smtClean="0">
                <a:solidFill>
                  <a:srgbClr val="000000"/>
                </a:solidFill>
                <a:latin typeface="DIN Next Rounded LT Pro" panose="020F0503020203050203" pitchFamily="34" charset="0"/>
              </a:rPr>
              <a:t>.”</a:t>
            </a:r>
          </a:p>
          <a:p>
            <a:pPr lvl="0" defTabSz="457200">
              <a:defRPr/>
            </a:pPr>
            <a:endParaRPr lang="en-US" sz="2400" dirty="0">
              <a:solidFill>
                <a:srgbClr val="000000"/>
              </a:solidFill>
              <a:latin typeface="DIN Next Rounded LT Pro" panose="020F0503020203050203" pitchFamily="34" charset="0"/>
            </a:endParaRPr>
          </a:p>
          <a:p>
            <a:pPr algn="r">
              <a:buClr>
                <a:srgbClr val="76C5EF"/>
              </a:buClr>
              <a:buSzPct val="75000"/>
              <a:defRPr/>
            </a:pPr>
            <a:r>
              <a:rPr lang="en-US" sz="1500" b="1" dirty="0" smtClean="0">
                <a:solidFill>
                  <a:srgbClr val="000000"/>
                </a:solidFill>
                <a:latin typeface="DIN Next Rounded LT Pro" panose="020F0503020203050203" pitchFamily="34" charset="0"/>
              </a:rPr>
              <a:t>- 9</a:t>
            </a:r>
            <a:r>
              <a:rPr lang="en-US" sz="1500" b="1" baseline="30000" dirty="0" smtClean="0">
                <a:solidFill>
                  <a:srgbClr val="000000"/>
                </a:solidFill>
                <a:latin typeface="DIN Next Rounded LT Pro" panose="020F0503020203050203" pitchFamily="34" charset="0"/>
              </a:rPr>
              <a:t>th</a:t>
            </a:r>
            <a:r>
              <a:rPr lang="en-US" sz="1500" b="1" dirty="0" smtClean="0">
                <a:solidFill>
                  <a:srgbClr val="000000"/>
                </a:solidFill>
                <a:latin typeface="DIN Next Rounded LT Pro" panose="020F0503020203050203" pitchFamily="34" charset="0"/>
              </a:rPr>
              <a:t> </a:t>
            </a:r>
            <a:r>
              <a:rPr lang="en-US" sz="1500" b="1" dirty="0">
                <a:solidFill>
                  <a:srgbClr val="000000"/>
                </a:solidFill>
                <a:latin typeface="DIN Next Rounded LT Pro" panose="020F0503020203050203" pitchFamily="34" charset="0"/>
              </a:rPr>
              <a:t>Grader</a:t>
            </a:r>
            <a:r>
              <a:rPr lang="en-US" sz="1500" dirty="0">
                <a:solidFill>
                  <a:srgbClr val="000000"/>
                </a:solidFill>
                <a:latin typeface="DIN Next Rounded LT Pro" panose="020F0503020203050203" pitchFamily="34" charset="0"/>
              </a:rPr>
              <a:t>, </a:t>
            </a:r>
            <a:r>
              <a:rPr lang="en-US" sz="1500" dirty="0" smtClean="0">
                <a:solidFill>
                  <a:srgbClr val="000000"/>
                </a:solidFill>
                <a:latin typeface="DIN Next Rounded LT Pro" panose="020F0503020203050203" pitchFamily="34" charset="0"/>
              </a:rPr>
              <a:t>Boston</a:t>
            </a:r>
            <a:r>
              <a:rPr lang="en-US" sz="1500" smtClean="0">
                <a:solidFill>
                  <a:srgbClr val="000000"/>
                </a:solidFill>
                <a:latin typeface="DIN Next Rounded LT Pro" panose="020F0503020203050203" pitchFamily="34" charset="0"/>
              </a:rPr>
              <a:t>, MA</a:t>
            </a:r>
            <a:endParaRPr lang="en-US" sz="1500" dirty="0" smtClean="0">
              <a:solidFill>
                <a:srgbClr val="000000"/>
              </a:solidFill>
              <a:latin typeface="DIN Next Rounded LT Pro" panose="020F0503020203050203" pitchFamily="34" charset="0"/>
            </a:endParaRPr>
          </a:p>
        </p:txBody>
      </p:sp>
    </p:spTree>
    <p:extLst>
      <p:ext uri="{BB962C8B-B14F-4D97-AF65-F5344CB8AC3E}">
        <p14:creationId xmlns:p14="http://schemas.microsoft.com/office/powerpoint/2010/main" val="480642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Clr>
                <a:srgbClr val="76C5EF"/>
              </a:buClr>
              <a:buSzPct val="75000"/>
              <a:defRPr/>
            </a:pPr>
            <a:r>
              <a:rPr lang="en-US" sz="2800" dirty="0" smtClean="0">
                <a:solidFill>
                  <a:srgbClr val="000000"/>
                </a:solidFill>
                <a:latin typeface="DIN Next Rounded LT Pro" panose="020F0503020203050203" pitchFamily="34" charset="0"/>
              </a:rPr>
              <a:t>“The </a:t>
            </a:r>
            <a:r>
              <a:rPr lang="en-US" sz="2800" dirty="0">
                <a:solidFill>
                  <a:srgbClr val="000000"/>
                </a:solidFill>
                <a:latin typeface="DIN Next Rounded LT Pro" panose="020F0503020203050203" pitchFamily="34" charset="0"/>
              </a:rPr>
              <a:t>QFT really teaches a way of thinking so students can be thinking critically every time they read, trying to connect the concepts and deciding whether to take facts and information at face value or to dig a little deeper</a:t>
            </a:r>
            <a:r>
              <a:rPr lang="en-US" sz="2800" dirty="0" smtClean="0">
                <a:solidFill>
                  <a:srgbClr val="000000"/>
                </a:solidFill>
                <a:latin typeface="DIN Next Rounded LT Pro" panose="020F0503020203050203" pitchFamily="34" charset="0"/>
              </a:rPr>
              <a:t>.”</a:t>
            </a:r>
          </a:p>
          <a:p>
            <a:pPr>
              <a:buClr>
                <a:srgbClr val="76C5EF"/>
              </a:buClr>
              <a:buSzPct val="75000"/>
              <a:defRPr/>
            </a:pPr>
            <a:endParaRPr lang="en-US" sz="2800" dirty="0">
              <a:solidFill>
                <a:srgbClr val="000000"/>
              </a:solidFill>
              <a:latin typeface="DIN Next Rounded LT Pro" panose="020F0503020203050203" pitchFamily="34"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Brandeis University</a:t>
            </a: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774605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a:t>We are deeply grateful </a:t>
            </a:r>
            <a:r>
              <a:rPr lang="en-US" altLang="en-US" sz="2400" dirty="0" smtClean="0"/>
              <a:t>to The National Science Foundation, The Library of Congress, and The </a:t>
            </a:r>
            <a:r>
              <a:rPr lang="en-US" altLang="en-US" sz="2400" dirty="0"/>
              <a:t>Hummingbird Fund for their generous support of the Right Question Institute’s </a:t>
            </a:r>
            <a:r>
              <a:rPr lang="en-US" altLang="en-US" sz="2400" dirty="0" smtClean="0"/>
              <a:t>work in education. </a:t>
            </a:r>
          </a:p>
          <a:p>
            <a:pPr marL="0" indent="0">
              <a:spcBef>
                <a:spcPts val="0"/>
              </a:spcBef>
              <a:buNone/>
            </a:pPr>
            <a:endParaRPr lang="en-US" altLang="en-US" sz="2400" dirty="0"/>
          </a:p>
          <a:p>
            <a:pPr marL="0" indent="0">
              <a:spcBef>
                <a:spcPts val="0"/>
              </a:spcBef>
              <a:buNone/>
            </a:pPr>
            <a:r>
              <a:rPr lang="en-US" altLang="en-US" sz="2400" dirty="0" smtClean="0"/>
              <a:t>I would like to thank the RQI board of directors, and my colleagues Katy Connolly, Tomoko </a:t>
            </a:r>
            <a:r>
              <a:rPr lang="en-US" altLang="en-US" sz="2400" dirty="0" err="1" smtClean="0"/>
              <a:t>Ouchi</a:t>
            </a:r>
            <a:r>
              <a:rPr lang="en-US" altLang="en-US" sz="2400" dirty="0" smtClean="0"/>
              <a:t>, and Sarah Westbrook for all they do to make possible our work in education.</a:t>
            </a:r>
          </a:p>
          <a:p>
            <a:pPr marL="0" indent="0">
              <a:spcBef>
                <a:spcPts val="0"/>
              </a:spcBef>
              <a:buNone/>
            </a:pPr>
            <a:endParaRPr lang="en-US" altLang="en-US" sz="2400" dirty="0"/>
          </a:p>
          <a:p>
            <a:pPr marL="0" indent="0">
              <a:spcBef>
                <a:spcPts val="0"/>
              </a:spcBef>
              <a:buNone/>
            </a:pPr>
            <a:r>
              <a:rPr lang="en-US" altLang="en-US" sz="2400" dirty="0" smtClean="0"/>
              <a:t>And, I would like to thank Dr. </a:t>
            </a:r>
            <a:r>
              <a:rPr lang="en-US" altLang="en-US" sz="2400" dirty="0" err="1" smtClean="0"/>
              <a:t>Reema</a:t>
            </a:r>
            <a:r>
              <a:rPr lang="en-US" altLang="en-US" sz="2400" dirty="0" smtClean="0"/>
              <a:t> </a:t>
            </a:r>
            <a:r>
              <a:rPr lang="en-US" altLang="en-US" sz="2400" dirty="0" err="1" smtClean="0"/>
              <a:t>Zeineldin</a:t>
            </a:r>
            <a:r>
              <a:rPr lang="en-US" altLang="en-US" sz="2400" dirty="0" smtClean="0"/>
              <a:t>, Erin Reardon, and Dr. </a:t>
            </a:r>
            <a:r>
              <a:rPr lang="en-US" altLang="en-US" sz="2400" dirty="0" err="1" smtClean="0"/>
              <a:t>Madhavan</a:t>
            </a:r>
            <a:r>
              <a:rPr lang="en-US" altLang="en-US" sz="2400" dirty="0" smtClean="0"/>
              <a:t> Narayanan</a:t>
            </a:r>
            <a:r>
              <a:rPr lang="en-US" altLang="en-US" sz="2400" b="1" dirty="0" smtClean="0"/>
              <a:t> </a:t>
            </a:r>
            <a:r>
              <a:rPr lang="en-US" altLang="en-US" sz="2400" dirty="0" smtClean="0"/>
              <a:t>for all of their work in making today’s experience possible.</a:t>
            </a:r>
            <a:endParaRPr lang="en-US" altLang="en-US" sz="2400" dirty="0"/>
          </a:p>
        </p:txBody>
      </p:sp>
      <p:sp>
        <p:nvSpPr>
          <p:cNvPr id="2" name="Title 1"/>
          <p:cNvSpPr>
            <a:spLocks noGrp="1"/>
          </p:cNvSpPr>
          <p:nvPr>
            <p:ph type="title"/>
          </p:nvPr>
        </p:nvSpPr>
        <p:spPr/>
        <p:txBody>
          <a:bodyPr/>
          <a:lstStyle/>
          <a:p>
            <a:r>
              <a:rPr lang="en-US" dirty="0" smtClean="0"/>
              <a:t>Acknowledgments</a:t>
            </a:r>
            <a:endParaRPr lang="en-US" dirty="0"/>
          </a:p>
        </p:txBody>
      </p:sp>
    </p:spTree>
    <p:extLst>
      <p:ext uri="{BB962C8B-B14F-4D97-AF65-F5344CB8AC3E}">
        <p14:creationId xmlns:p14="http://schemas.microsoft.com/office/powerpoint/2010/main" val="3148589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800" dirty="0">
                <a:latin typeface="DIN Next Rounded LT Pro" panose="020F0503020203050203" pitchFamily="34" charset="0"/>
                <a:cs typeface="Gill Sans" charset="0"/>
              </a:rPr>
              <a:t>“I learned that by doing the question exploration it can help you not be stuck when you do not understand the material</a:t>
            </a:r>
            <a:r>
              <a:rPr lang="en-US" sz="2800" dirty="0" smtClean="0">
                <a:latin typeface="DIN Next Rounded LT Pro" panose="020F0503020203050203" pitchFamily="34" charset="0"/>
                <a:cs typeface="Gill Sans" charset="0"/>
              </a:rPr>
              <a:t>.”</a:t>
            </a:r>
          </a:p>
          <a:p>
            <a:endParaRPr lang="en-US" sz="2800" dirty="0">
              <a:latin typeface="DIN Next Rounded LT Pro" panose="020F0503020203050203" pitchFamily="34" charset="0"/>
              <a:cs typeface="Gill Sans"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a:t>
            </a:r>
            <a:r>
              <a:rPr lang="en-US" sz="2800" dirty="0" smtClean="0">
                <a:solidFill>
                  <a:srgbClr val="000000"/>
                </a:solidFill>
                <a:latin typeface="DIN Next Rounded LT Pro" panose="020F0503020203050203" pitchFamily="34" charset="0"/>
              </a:rPr>
              <a:t>Mt. San Antonio College</a:t>
            </a:r>
            <a:endParaRPr lang="en-US" sz="2800" dirty="0">
              <a:solidFill>
                <a:srgbClr val="000000"/>
              </a:solidFill>
              <a:latin typeface="DIN Next Rounded LT Pro" panose="020F0503020203050203" pitchFamily="34" charset="0"/>
            </a:endParaRP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837502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a:t>An </a:t>
            </a:r>
            <a:r>
              <a:rPr lang="en-US" sz="3200" dirty="0" smtClean="0"/>
              <a:t>Experience </a:t>
            </a:r>
            <a:r>
              <a:rPr lang="en-US" sz="3200" dirty="0"/>
              <a:t>in the Question </a:t>
            </a:r>
            <a:r>
              <a:rPr lang="en-US" sz="3200" dirty="0" smtClean="0"/>
              <a:t>Formulation Technique</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23" r="3768" b="16809"/>
          <a:stretch/>
        </p:blipFill>
        <p:spPr>
          <a:xfrm>
            <a:off x="929068" y="228600"/>
            <a:ext cx="6373750" cy="4187952"/>
          </a:xfrm>
          <a:prstGeom prst="rect">
            <a:avLst/>
          </a:prstGeom>
        </p:spPr>
      </p:pic>
    </p:spTree>
    <p:extLst>
      <p:ext uri="{BB962C8B-B14F-4D97-AF65-F5344CB8AC3E}">
        <p14:creationId xmlns:p14="http://schemas.microsoft.com/office/powerpoint/2010/main" val="1137757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2784547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Producing Questions</a:t>
            </a:r>
            <a:endParaRPr lang="en-US" dirty="0"/>
          </a:p>
        </p:txBody>
      </p:sp>
      <p:sp>
        <p:nvSpPr>
          <p:cNvPr id="4" name="Rectangle 3"/>
          <p:cNvSpPr/>
          <p:nvPr/>
        </p:nvSpPr>
        <p:spPr>
          <a:xfrm>
            <a:off x="838200" y="2828836"/>
            <a:ext cx="8305800" cy="2062103"/>
          </a:xfrm>
          <a:prstGeom prst="rect">
            <a:avLst/>
          </a:prstGeom>
        </p:spPr>
        <p:txBody>
          <a:bodyPr wrap="square">
            <a:spAutoFit/>
          </a:bodyPr>
          <a:lstStyle/>
          <a:p>
            <a:r>
              <a:rPr lang="en-US" sz="3200" dirty="0">
                <a:latin typeface="DIN Next Rounded LT Pro" panose="020F0503020203050203" pitchFamily="34" charset="0"/>
              </a:rPr>
              <a:t>1. Ask as many questions as you can</a:t>
            </a:r>
          </a:p>
          <a:p>
            <a:r>
              <a:rPr lang="en-US" sz="3200" dirty="0">
                <a:latin typeface="DIN Next Rounded LT Pro" panose="020F0503020203050203" pitchFamily="34" charset="0"/>
              </a:rPr>
              <a:t>2. Do not stop to answer, judge, or discuss</a:t>
            </a:r>
          </a:p>
          <a:p>
            <a:r>
              <a:rPr lang="en-US" sz="3200" dirty="0">
                <a:latin typeface="DIN Next Rounded LT Pro" panose="020F0503020203050203" pitchFamily="34" charset="0"/>
              </a:rPr>
              <a:t>3. Write down every question exactly as stated</a:t>
            </a:r>
          </a:p>
          <a:p>
            <a:r>
              <a:rPr lang="en-US" sz="3200" dirty="0">
                <a:latin typeface="DIN Next Rounded LT Pro" panose="020F0503020203050203" pitchFamily="34" charset="0"/>
              </a:rPr>
              <a:t>4. Change any statements into questions</a:t>
            </a:r>
          </a:p>
        </p:txBody>
      </p:sp>
    </p:spTree>
    <p:extLst>
      <p:ext uri="{BB962C8B-B14F-4D97-AF65-F5344CB8AC3E}">
        <p14:creationId xmlns:p14="http://schemas.microsoft.com/office/powerpoint/2010/main" val="3903045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normAutofit/>
          </a:bodyPr>
          <a:lstStyle/>
          <a:p>
            <a:pPr eaLnBrk="1" hangingPunct="1"/>
            <a:r>
              <a:rPr lang="en-US" altLang="en-US" dirty="0"/>
              <a:t>Produce </a:t>
            </a:r>
            <a:r>
              <a:rPr lang="en-US" altLang="en-US" dirty="0" smtClean="0"/>
              <a:t>Questions</a:t>
            </a:r>
            <a:endParaRPr lang="en-US" altLang="en-US" dirty="0"/>
          </a:p>
        </p:txBody>
      </p:sp>
      <p:sp>
        <p:nvSpPr>
          <p:cNvPr id="102403" name="Content Placeholder 2"/>
          <p:cNvSpPr>
            <a:spLocks noGrp="1"/>
          </p:cNvSpPr>
          <p:nvPr>
            <p:ph idx="1"/>
          </p:nvPr>
        </p:nvSpPr>
        <p:spPr>
          <a:xfrm>
            <a:off x="838200" y="2161309"/>
            <a:ext cx="10515599" cy="4461165"/>
          </a:xfrm>
        </p:spPr>
        <p:txBody>
          <a:bodyPr/>
          <a:lstStyle/>
          <a:p>
            <a:pPr marL="514350" indent="-514350">
              <a:buFont typeface="Wingdings" panose="05000000000000000000" pitchFamily="2" charset="2"/>
              <a:buAutoNum type="arabicPeriod"/>
            </a:pPr>
            <a:r>
              <a:rPr lang="en-US" altLang="en-US" sz="3200" dirty="0">
                <a:solidFill>
                  <a:srgbClr val="000000"/>
                </a:solidFill>
              </a:rPr>
              <a:t>Ask questions</a:t>
            </a:r>
          </a:p>
          <a:p>
            <a:pPr marL="514350" indent="-514350">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buFont typeface="Arial" panose="020B0604020202020204" pitchFamily="34" charset="0"/>
              <a:buChar char="•"/>
            </a:pPr>
            <a:r>
              <a:rPr lang="en-US" altLang="en-US" sz="2400" dirty="0"/>
              <a:t>Ask as many questions as you can</a:t>
            </a:r>
          </a:p>
          <a:p>
            <a:pPr lvl="3" eaLnBrk="1" hangingPunct="1">
              <a:lnSpc>
                <a:spcPct val="90000"/>
              </a:lnSpc>
              <a:buFont typeface="Arial" panose="020B0604020202020204" pitchFamily="34" charset="0"/>
              <a:buChar char="•"/>
            </a:pPr>
            <a:r>
              <a:rPr lang="en-US" altLang="en-US" sz="2400" dirty="0"/>
              <a:t>Do not stop to answer, judge, or discuss</a:t>
            </a:r>
          </a:p>
          <a:p>
            <a:pPr lvl="3" eaLnBrk="1" hangingPunct="1">
              <a:lnSpc>
                <a:spcPct val="90000"/>
              </a:lnSpc>
              <a:buFont typeface="Arial" panose="020B0604020202020204" pitchFamily="34" charset="0"/>
              <a:buChar char="•"/>
            </a:pPr>
            <a:r>
              <a:rPr lang="en-US" altLang="en-US" sz="2400" dirty="0"/>
              <a:t>Write down every question exactly as it was stated</a:t>
            </a:r>
          </a:p>
          <a:p>
            <a:pPr lvl="3" eaLnBrk="1" hangingPunct="1">
              <a:lnSpc>
                <a:spcPct val="90000"/>
              </a:lnSpc>
              <a:buFont typeface="Arial" panose="020B0604020202020204" pitchFamily="34" charset="0"/>
              <a:buChar char="•"/>
            </a:pPr>
            <a:r>
              <a:rPr lang="en-US" altLang="en-US" sz="2400" dirty="0"/>
              <a:t>Change any statements into questions</a:t>
            </a:r>
          </a:p>
          <a:p>
            <a:pPr marL="514350" indent="-514350">
              <a:buFont typeface="Wingdings" panose="05000000000000000000" pitchFamily="2" charset="2"/>
              <a:buAutoNum type="arabicPeriod"/>
            </a:pPr>
            <a:r>
              <a:rPr lang="en-US" altLang="en-US" sz="3200" dirty="0">
                <a:solidFill>
                  <a:srgbClr val="000000"/>
                </a:solidFill>
              </a:rPr>
              <a:t>Number the </a:t>
            </a:r>
            <a:r>
              <a:rPr lang="en-US" altLang="en-US" sz="3200" dirty="0" smtClean="0">
                <a:solidFill>
                  <a:srgbClr val="000000"/>
                </a:solidFill>
              </a:rPr>
              <a:t>questions as you produce them</a:t>
            </a:r>
            <a:endParaRPr lang="en-US" altLang="en-US" sz="3200" dirty="0">
              <a:solidFill>
                <a:srgbClr val="000000"/>
              </a:solidFill>
            </a:endParaRP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493899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a:solidFill>
                  <a:schemeClr val="accent1"/>
                </a:solidFill>
              </a:rPr>
              <a:t>Some students are </a:t>
            </a:r>
            <a:r>
              <a:rPr lang="en-US" altLang="en-US" sz="4400" dirty="0" smtClean="0">
                <a:solidFill>
                  <a:schemeClr val="accent1"/>
                </a:solidFill>
              </a:rPr>
              <a:t>not asking questions.</a:t>
            </a:r>
            <a:endParaRPr lang="en-US" altLang="en-US" sz="4400" dirty="0">
              <a:solidFill>
                <a:schemeClr val="accent1"/>
              </a:solidFill>
            </a:endParaRPr>
          </a:p>
        </p:txBody>
      </p:sp>
      <p:sp>
        <p:nvSpPr>
          <p:cNvPr id="2" name="Title 1"/>
          <p:cNvSpPr>
            <a:spLocks noGrp="1"/>
          </p:cNvSpPr>
          <p:nvPr>
            <p:ph type="title"/>
          </p:nvPr>
        </p:nvSpPr>
        <p:spPr/>
        <p:txBody>
          <a:bodyPr/>
          <a:lstStyle/>
          <a:p>
            <a:r>
              <a:rPr lang="en-US" dirty="0" smtClean="0"/>
              <a:t>Question Focus</a:t>
            </a:r>
            <a:endParaRPr lang="en-US" dirty="0"/>
          </a:p>
        </p:txBody>
      </p:sp>
      <p:sp>
        <p:nvSpPr>
          <p:cNvPr id="4" name="Content Placeholder 2"/>
          <p:cNvSpPr txBox="1">
            <a:spLocks/>
          </p:cNvSpPr>
          <p:nvPr/>
        </p:nvSpPr>
        <p:spPr>
          <a:xfrm>
            <a:off x="838200" y="5064157"/>
            <a:ext cx="10771910" cy="2485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tLang="en-US" sz="2200" dirty="0" smtClean="0"/>
              <a:t>Please remember to follow the rules and to number your questions.</a:t>
            </a:r>
          </a:p>
          <a:p>
            <a:pPr>
              <a:spcBef>
                <a:spcPts val="0"/>
              </a:spcBef>
            </a:pPr>
            <a:r>
              <a:rPr lang="en-US" altLang="en-US" sz="2200" dirty="0" smtClean="0"/>
              <a:t>You may want to write the Question Focus at the top of your paper.</a:t>
            </a:r>
            <a:endParaRPr lang="en-US" altLang="en-US" sz="2200" dirty="0"/>
          </a:p>
        </p:txBody>
      </p:sp>
    </p:spTree>
    <p:extLst>
      <p:ext uri="{BB962C8B-B14F-4D97-AF65-F5344CB8AC3E}">
        <p14:creationId xmlns:p14="http://schemas.microsoft.com/office/powerpoint/2010/main" val="17298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838200" y="1981201"/>
            <a:ext cx="9547225" cy="4144963"/>
          </a:xfrm>
        </p:spPr>
        <p:txBody>
          <a:bodyPr/>
          <a:lstStyle/>
          <a:p>
            <a:pPr marL="0" indent="0">
              <a:buNone/>
            </a:pPr>
            <a:r>
              <a:rPr lang="en-US" altLang="en-US" sz="3000" dirty="0">
                <a:solidFill>
                  <a:srgbClr val="000000"/>
                </a:solidFill>
              </a:rPr>
              <a:t>Definitions: </a:t>
            </a:r>
            <a:endParaRPr lang="en-US" altLang="en-US" sz="3000" b="1" dirty="0">
              <a:solidFill>
                <a:srgbClr val="000000"/>
              </a:solidFill>
            </a:endParaRPr>
          </a:p>
          <a:p>
            <a:pPr lvl="1" eaLnBrk="1" hangingPunct="1">
              <a:lnSpc>
                <a:spcPct val="90000"/>
              </a:lnSpc>
              <a:buFont typeface="Arial" panose="020B0604020202020204" pitchFamily="34" charset="0"/>
              <a:buChar char="•"/>
            </a:pPr>
            <a:r>
              <a:rPr lang="en-US" altLang="en-US" b="1" dirty="0">
                <a:solidFill>
                  <a:srgbClr val="000000"/>
                </a:solidFill>
              </a:rPr>
              <a:t>Closed-ended </a:t>
            </a:r>
            <a:r>
              <a:rPr lang="en-US" altLang="en-US" dirty="0">
                <a:solidFill>
                  <a:srgbClr val="000000"/>
                </a:solidFill>
              </a:rPr>
              <a:t>questions can be answered with a “yes” or  “no” or with a one-word</a:t>
            </a:r>
            <a:r>
              <a:rPr lang="en-US" altLang="en-US" b="1" dirty="0">
                <a:solidFill>
                  <a:srgbClr val="000000"/>
                </a:solidFill>
              </a:rPr>
              <a:t> </a:t>
            </a:r>
            <a:r>
              <a:rPr lang="en-US" altLang="en-US" dirty="0">
                <a:solidFill>
                  <a:srgbClr val="000000"/>
                </a:solidFill>
              </a:rPr>
              <a:t>answer.</a:t>
            </a:r>
          </a:p>
          <a:p>
            <a:pPr lvl="1">
              <a:buFont typeface="Arial" panose="020B0604020202020204" pitchFamily="34" charset="0"/>
              <a:buChar char="•"/>
            </a:pPr>
            <a:r>
              <a:rPr lang="en-US" altLang="en-US" b="1" dirty="0">
                <a:solidFill>
                  <a:srgbClr val="000000"/>
                </a:solidFill>
              </a:rPr>
              <a:t>Open-ended</a:t>
            </a:r>
            <a:r>
              <a:rPr lang="en-US" altLang="en-US" dirty="0">
                <a:solidFill>
                  <a:srgbClr val="000000"/>
                </a:solidFill>
              </a:rPr>
              <a:t> questions require </a:t>
            </a:r>
            <a:r>
              <a:rPr lang="en-US" altLang="en-US" dirty="0" smtClean="0">
                <a:solidFill>
                  <a:srgbClr val="000000"/>
                </a:solidFill>
              </a:rPr>
              <a:t>an explanation</a:t>
            </a:r>
            <a:r>
              <a:rPr lang="en-US" altLang="en-US" b="1" dirty="0" smtClean="0">
                <a:solidFill>
                  <a:srgbClr val="000000"/>
                </a:solidFill>
              </a:rPr>
              <a:t> </a:t>
            </a:r>
            <a:r>
              <a:rPr lang="en-US" dirty="0"/>
              <a:t>and cannot be answered with a “yes,” “no,” or with </a:t>
            </a:r>
            <a:r>
              <a:rPr lang="en-US" dirty="0" smtClean="0"/>
              <a:t>one word.</a:t>
            </a:r>
            <a:r>
              <a:rPr lang="en-US" altLang="en-US" dirty="0" smtClean="0">
                <a:solidFill>
                  <a:srgbClr val="000000"/>
                </a:solidFill>
              </a:rPr>
              <a:t> </a:t>
            </a:r>
            <a:endParaRPr lang="en-US" altLang="en-US" dirty="0">
              <a:solidFill>
                <a:srgbClr val="000000"/>
              </a:solidFill>
            </a:endParaRPr>
          </a:p>
          <a:p>
            <a:pPr marL="228600" lvl="1" indent="0">
              <a:buNone/>
            </a:pPr>
            <a:endParaRPr lang="en-US" altLang="en-US" dirty="0" smtClean="0">
              <a:solidFill>
                <a:srgbClr val="000000"/>
              </a:solidFill>
              <a:latin typeface="DIN Next Rounded LT Pro" panose="020F0503020203050203" pitchFamily="34" charset="0"/>
            </a:endParaRPr>
          </a:p>
          <a:p>
            <a:pPr marL="0" indent="0">
              <a:spcBef>
                <a:spcPct val="0"/>
              </a:spcBef>
              <a:buNone/>
            </a:pPr>
            <a:r>
              <a:rPr lang="en-US" altLang="en-US" sz="3000" dirty="0">
                <a:solidFill>
                  <a:srgbClr val="000000"/>
                </a:solidFill>
              </a:rPr>
              <a:t>Directions: </a:t>
            </a:r>
          </a:p>
          <a:p>
            <a:pPr marL="0" indent="0">
              <a:spcBef>
                <a:spcPct val="0"/>
              </a:spcBef>
              <a:buNone/>
            </a:pPr>
            <a:r>
              <a:rPr lang="en-US" altLang="en-US" sz="2400" dirty="0" smtClean="0">
                <a:solidFill>
                  <a:srgbClr val="000000"/>
                </a:solidFill>
              </a:rPr>
              <a:t>Label </a:t>
            </a:r>
            <a:r>
              <a:rPr lang="en-US" altLang="en-US" sz="2400" dirty="0">
                <a:solidFill>
                  <a:srgbClr val="000000"/>
                </a:solidFill>
              </a:rPr>
              <a:t>your </a:t>
            </a:r>
            <a:r>
              <a:rPr lang="en-US" altLang="en-US" sz="2400" dirty="0" smtClean="0">
                <a:solidFill>
                  <a:srgbClr val="000000"/>
                </a:solidFill>
              </a:rPr>
              <a:t>closed-ended questions with </a:t>
            </a:r>
            <a:r>
              <a:rPr lang="en-US" altLang="en-US" sz="2400" dirty="0">
                <a:solidFill>
                  <a:srgbClr val="000000"/>
                </a:solidFill>
              </a:rPr>
              <a:t>a </a:t>
            </a:r>
            <a:r>
              <a:rPr lang="en-US" altLang="en-US" sz="2400" b="1" dirty="0">
                <a:solidFill>
                  <a:srgbClr val="000000"/>
                </a:solidFill>
              </a:rPr>
              <a:t>“C”</a:t>
            </a:r>
            <a:r>
              <a:rPr lang="en-US" altLang="ja-JP" sz="2400" dirty="0">
                <a:solidFill>
                  <a:srgbClr val="000000"/>
                </a:solidFill>
              </a:rPr>
              <a:t> </a:t>
            </a:r>
            <a:r>
              <a:rPr lang="en-US" altLang="ja-JP" sz="2400" dirty="0" smtClean="0">
                <a:solidFill>
                  <a:srgbClr val="000000"/>
                </a:solidFill>
              </a:rPr>
              <a:t>and your open-ended questions with </a:t>
            </a:r>
            <a:r>
              <a:rPr lang="en-US" altLang="ja-JP" sz="2400" dirty="0">
                <a:solidFill>
                  <a:srgbClr val="000000"/>
                </a:solidFill>
              </a:rPr>
              <a:t>an </a:t>
            </a:r>
            <a:r>
              <a:rPr lang="en-US" altLang="en-US" sz="2400" b="1" dirty="0">
                <a:solidFill>
                  <a:srgbClr val="000000"/>
                </a:solidFill>
              </a:rPr>
              <a:t>“</a:t>
            </a:r>
            <a:r>
              <a:rPr lang="en-US" altLang="ja-JP" sz="2400" b="1" dirty="0">
                <a:solidFill>
                  <a:srgbClr val="000000"/>
                </a:solidFill>
              </a:rPr>
              <a:t>O.</a:t>
            </a:r>
            <a:r>
              <a:rPr lang="en-US" altLang="en-US" sz="2400" b="1" dirty="0">
                <a:solidFill>
                  <a:srgbClr val="000000"/>
                </a:solidFill>
              </a:rPr>
              <a:t>”</a:t>
            </a:r>
            <a:endParaRPr lang="en-US" altLang="en-US" sz="2400" dirty="0">
              <a:solidFill>
                <a:srgbClr val="000000"/>
              </a:solidFill>
            </a:endParaRPr>
          </a:p>
        </p:txBody>
      </p:sp>
      <p:sp>
        <p:nvSpPr>
          <p:cNvPr id="2" name="Title 1"/>
          <p:cNvSpPr>
            <a:spLocks noGrp="1"/>
          </p:cNvSpPr>
          <p:nvPr>
            <p:ph type="title"/>
          </p:nvPr>
        </p:nvSpPr>
        <p:spPr/>
        <p:txBody>
          <a:bodyPr/>
          <a:lstStyle/>
          <a:p>
            <a:r>
              <a:rPr lang="en-US" dirty="0"/>
              <a:t>Categorize </a:t>
            </a:r>
            <a:r>
              <a:rPr lang="en-US" dirty="0" smtClean="0"/>
              <a:t>Questions</a:t>
            </a:r>
            <a:r>
              <a:rPr lang="en-US" dirty="0"/>
              <a:t>: </a:t>
            </a:r>
            <a:r>
              <a:rPr lang="en-US" dirty="0" smtClean="0"/>
              <a:t>Closed/Open</a:t>
            </a:r>
            <a:endParaRPr lang="en-US" dirty="0"/>
          </a:p>
        </p:txBody>
      </p:sp>
    </p:spTree>
    <p:extLst>
      <p:ext uri="{BB962C8B-B14F-4D97-AF65-F5344CB8AC3E}">
        <p14:creationId xmlns:p14="http://schemas.microsoft.com/office/powerpoint/2010/main" val="232971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082">
                                            <p:txEl>
                                              <p:pRg st="4" end="4"/>
                                            </p:txEl>
                                          </p:spTgt>
                                        </p:tgtEl>
                                        <p:attrNameLst>
                                          <p:attrName>style.visibility</p:attrName>
                                        </p:attrNameLst>
                                      </p:cBhvr>
                                      <p:to>
                                        <p:strVal val="visible"/>
                                      </p:to>
                                    </p:set>
                                    <p:animEffect transition="in" filter="fade">
                                      <p:cBhvr>
                                        <p:cTn id="17" dur="500"/>
                                        <p:tgtEl>
                                          <p:spTgt spid="4608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6082">
                                            <p:txEl>
                                              <p:pRg st="5" end="5"/>
                                            </p:txEl>
                                          </p:spTgt>
                                        </p:tgtEl>
                                        <p:attrNameLst>
                                          <p:attrName>style.visibility</p:attrName>
                                        </p:attrNameLst>
                                      </p:cBhvr>
                                      <p:to>
                                        <p:strVal val="visible"/>
                                      </p:to>
                                    </p:set>
                                    <p:animEffect transition="in" filter="fade">
                                      <p:cBhvr>
                                        <p:cTn id="20"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4179202510"/>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1527511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3795113727"/>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23995529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281238"/>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57200" fontAlgn="base">
              <a:spcBef>
                <a:spcPct val="20000"/>
              </a:spcBef>
              <a:spcAft>
                <a:spcPct val="0"/>
              </a:spcAft>
              <a:buFont typeface="Arial" panose="020B0604020202020204" pitchFamily="34" charset="0"/>
              <a:buChar char="•"/>
              <a:defRPr/>
            </a:pPr>
            <a:endParaRPr lang="en-US" altLang="en-US" sz="3200" b="1">
              <a:solidFill>
                <a:prstClr val="black"/>
              </a:solidFill>
              <a:latin typeface="Arial" panose="020B0604020202020204" pitchFamily="34" charset="0"/>
            </a:endParaRPr>
          </a:p>
        </p:txBody>
      </p:sp>
      <p:sp>
        <p:nvSpPr>
          <p:cNvPr id="4" name="Content Placeholder 3"/>
          <p:cNvSpPr>
            <a:spLocks noGrp="1"/>
          </p:cNvSpPr>
          <p:nvPr>
            <p:ph idx="1"/>
          </p:nvPr>
        </p:nvSpPr>
        <p:spPr>
          <a:xfrm>
            <a:off x="838199" y="1905000"/>
            <a:ext cx="10547555" cy="4133850"/>
          </a:xfrm>
        </p:spPr>
        <p:txBody>
          <a:bodyPr>
            <a:normAutofit/>
          </a:bodyPr>
          <a:lstStyle/>
          <a:p>
            <a:pPr marL="0" indent="0">
              <a:buNone/>
            </a:pPr>
            <a:r>
              <a:rPr lang="en-US" altLang="en-US" dirty="0">
                <a:solidFill>
                  <a:srgbClr val="000000"/>
                </a:solidFill>
              </a:rPr>
              <a:t>Take one </a:t>
            </a:r>
            <a:r>
              <a:rPr lang="en-US" altLang="en-US" b="1" dirty="0"/>
              <a:t>closed-ended question</a:t>
            </a:r>
            <a:r>
              <a:rPr lang="en-US" altLang="en-US" b="1" dirty="0">
                <a:solidFill>
                  <a:srgbClr val="9D90A0"/>
                </a:solidFill>
              </a:rPr>
              <a:t>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an </a:t>
            </a:r>
            <a:r>
              <a:rPr lang="en-US" altLang="en-US" b="1" dirty="0"/>
              <a:t>open-ended question</a:t>
            </a:r>
            <a:r>
              <a:rPr lang="en-US" altLang="en-US" dirty="0">
                <a:solidFill>
                  <a:srgbClr val="000000"/>
                </a:solidFill>
              </a:rPr>
              <a:t>.</a:t>
            </a: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marL="0" indent="0">
              <a:buNone/>
            </a:pPr>
            <a:r>
              <a:rPr lang="en-US" altLang="en-US" dirty="0">
                <a:solidFill>
                  <a:srgbClr val="000000"/>
                </a:solidFill>
              </a:rPr>
              <a:t>Take one </a:t>
            </a:r>
            <a:r>
              <a:rPr lang="en-US" altLang="en-US" b="1" dirty="0"/>
              <a:t>open-ended question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 </a:t>
            </a:r>
            <a:r>
              <a:rPr lang="en-US" altLang="en-US" b="1" dirty="0"/>
              <a:t>closed-ended question</a:t>
            </a:r>
            <a:r>
              <a:rPr lang="en-US" altLang="en-US" dirty="0">
                <a:solidFill>
                  <a:srgbClr val="000000"/>
                </a:solidFill>
              </a:rPr>
              <a:t>.</a:t>
            </a:r>
          </a:p>
          <a:p>
            <a:pPr eaLnBrk="1" hangingPunct="1"/>
            <a:endParaRPr lang="en-US" altLang="en-US" dirty="0" smtClean="0">
              <a:solidFill>
                <a:srgbClr val="000000"/>
              </a:solidFill>
              <a:latin typeface="DIN Next Rounded LT Pro" panose="020F0503020203050203" pitchFamily="34" charset="0"/>
            </a:endParaRPr>
          </a:p>
          <a:p>
            <a:pPr marL="0" indent="0" eaLnBrk="1" hangingPunct="1">
              <a:buNone/>
            </a:pPr>
            <a:r>
              <a:rPr lang="en-US" altLang="en-US" dirty="0" smtClean="0"/>
              <a:t>Add your new questions to the bottom of your list of questions.</a:t>
            </a:r>
            <a:endParaRPr lang="en-US" altLang="en-US" dirty="0" smtClean="0">
              <a:latin typeface="DIN Next Rounded LT Pro" panose="020F0503020203050203" pitchFamily="34" charset="0"/>
            </a:endParaRPr>
          </a:p>
        </p:txBody>
      </p:sp>
      <p:sp>
        <p:nvSpPr>
          <p:cNvPr id="3" name="TextBox 2"/>
          <p:cNvSpPr txBox="1"/>
          <p:nvPr/>
        </p:nvSpPr>
        <p:spPr>
          <a:xfrm>
            <a:off x="2624138" y="27543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latin typeface="DIN Next Rounded LT Pro" panose="020F0503020203050203" pitchFamily="34" charset="0"/>
              </a:rPr>
              <a:t>Closed</a:t>
            </a:r>
          </a:p>
        </p:txBody>
      </p:sp>
      <p:cxnSp>
        <p:nvCxnSpPr>
          <p:cNvPr id="6" name="Straight Arrow Connector 5"/>
          <p:cNvCxnSpPr/>
          <p:nvPr/>
        </p:nvCxnSpPr>
        <p:spPr>
          <a:xfrm flipV="1">
            <a:off x="5334001" y="3089315"/>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2765466"/>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13" name="TextBox 12"/>
          <p:cNvSpPr txBox="1"/>
          <p:nvPr/>
        </p:nvSpPr>
        <p:spPr>
          <a:xfrm>
            <a:off x="6875463" y="45069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latin typeface="DIN Next Rounded LT Pro" panose="020F0503020203050203" pitchFamily="34" charset="0"/>
              </a:rPr>
              <a:t>Closed</a:t>
            </a:r>
          </a:p>
        </p:txBody>
      </p:sp>
      <p:cxnSp>
        <p:nvCxnSpPr>
          <p:cNvPr id="14" name="Straight Arrow Connector 13"/>
          <p:cNvCxnSpPr/>
          <p:nvPr/>
        </p:nvCxnSpPr>
        <p:spPr>
          <a:xfrm flipV="1">
            <a:off x="4718051" y="4900653"/>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4541878"/>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solidFill>
                  <a:srgbClr val="FFFFFF"/>
                </a:solidFill>
                <a:latin typeface="DIN Next Rounded LT Pro" panose="020F0503020203050203" pitchFamily="34" charset="0"/>
              </a:rPr>
              <a:t>Open</a:t>
            </a:r>
          </a:p>
        </p:txBody>
      </p:sp>
      <p:sp>
        <p:nvSpPr>
          <p:cNvPr id="2" name="Title 1"/>
          <p:cNvSpPr>
            <a:spLocks noGrp="1"/>
          </p:cNvSpPr>
          <p:nvPr>
            <p:ph type="title"/>
          </p:nvPr>
        </p:nvSpPr>
        <p:spPr>
          <a:xfrm>
            <a:off x="838200" y="365125"/>
            <a:ext cx="11107994" cy="1325563"/>
          </a:xfrm>
        </p:spPr>
        <p:txBody>
          <a:bodyPr/>
          <a:lstStyle/>
          <a:p>
            <a:r>
              <a:rPr lang="en-US" dirty="0" smtClean="0"/>
              <a:t>Work with Closed and Open-ended Questions</a:t>
            </a:r>
            <a:endParaRPr lang="en-US" dirty="0"/>
          </a:p>
        </p:txBody>
      </p:sp>
    </p:spTree>
    <p:extLst>
      <p:ext uri="{BB962C8B-B14F-4D97-AF65-F5344CB8AC3E}">
        <p14:creationId xmlns:p14="http://schemas.microsoft.com/office/powerpoint/2010/main" val="38039280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endParaRPr lang="en-US" altLang="en-US" sz="2400" dirty="0" smtClean="0"/>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spTree>
    <p:extLst>
      <p:ext uri="{BB962C8B-B14F-4D97-AF65-F5344CB8AC3E}">
        <p14:creationId xmlns:p14="http://schemas.microsoft.com/office/powerpoint/2010/main" val="171186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04291"/>
            <a:ext cx="10861964" cy="4927600"/>
          </a:xfrm>
        </p:spPr>
        <p:txBody>
          <a:bodyPr/>
          <a:lstStyle/>
          <a:p>
            <a:pPr marL="0" indent="0">
              <a:buNone/>
            </a:pPr>
            <a:r>
              <a:rPr lang="en-US" altLang="en-US" sz="3000" dirty="0">
                <a:solidFill>
                  <a:srgbClr val="000000"/>
                </a:solidFill>
              </a:rPr>
              <a:t>Review your list of </a:t>
            </a:r>
            <a:r>
              <a:rPr lang="en-US" altLang="en-US" sz="3000" dirty="0" smtClean="0">
                <a:solidFill>
                  <a:srgbClr val="000000"/>
                </a:solidFill>
              </a:rPr>
              <a:t>questions:</a:t>
            </a:r>
            <a:endParaRPr lang="en-US" altLang="en-US" sz="3000"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Choose </a:t>
            </a:r>
            <a:r>
              <a:rPr lang="en-US" altLang="en-US" dirty="0" smtClean="0">
                <a:solidFill>
                  <a:srgbClr val="000000"/>
                </a:solidFill>
              </a:rPr>
              <a:t>your three most important questions.</a:t>
            </a:r>
            <a:endParaRPr lang="en-US" altLang="en-US"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While prioritizing, </a:t>
            </a:r>
            <a:r>
              <a:rPr lang="en-US" altLang="en-US" dirty="0" smtClean="0">
                <a:solidFill>
                  <a:srgbClr val="000000"/>
                </a:solidFill>
              </a:rPr>
              <a:t>keep in mind the Question </a:t>
            </a:r>
            <a:r>
              <a:rPr lang="en-US" altLang="en-US" dirty="0">
                <a:solidFill>
                  <a:srgbClr val="000000"/>
                </a:solidFill>
              </a:rPr>
              <a:t>Focus: Some students are not </a:t>
            </a:r>
            <a:r>
              <a:rPr lang="en-US" altLang="en-US" dirty="0" smtClean="0">
                <a:solidFill>
                  <a:srgbClr val="000000"/>
                </a:solidFill>
              </a:rPr>
              <a:t>asking questions.</a:t>
            </a:r>
            <a:endParaRPr lang="en-US" altLang="en-US" sz="3200" dirty="0">
              <a:solidFill>
                <a:srgbClr val="000000"/>
              </a:solidFill>
            </a:endParaRPr>
          </a:p>
          <a:p>
            <a:pPr marL="0" indent="0">
              <a:buNone/>
            </a:pPr>
            <a:r>
              <a:rPr lang="en-US" altLang="en-US" sz="3000" dirty="0">
                <a:solidFill>
                  <a:srgbClr val="000000"/>
                </a:solidFill>
              </a:rPr>
              <a:t>After prioritizing consider:</a:t>
            </a:r>
          </a:p>
          <a:p>
            <a:pPr lvl="1">
              <a:spcAft>
                <a:spcPts val="600"/>
              </a:spcAft>
              <a:buFont typeface="Arial" panose="020B0604020202020204" pitchFamily="34" charset="0"/>
              <a:buChar char="•"/>
            </a:pPr>
            <a:r>
              <a:rPr lang="en-US" altLang="en-US" dirty="0"/>
              <a:t>Why did you choose those three questions?</a:t>
            </a:r>
          </a:p>
          <a:p>
            <a:pPr lvl="1">
              <a:spcAft>
                <a:spcPts val="600"/>
              </a:spcAft>
              <a:buFont typeface="Arial" panose="020B0604020202020204" pitchFamily="34" charset="0"/>
              <a:buChar char="•"/>
            </a:pPr>
            <a:r>
              <a:rPr lang="en-US" altLang="en-US" dirty="0"/>
              <a:t>Where are your priority questions in the sequence of your entire list of questions?</a:t>
            </a:r>
          </a:p>
        </p:txBody>
      </p:sp>
      <p:sp>
        <p:nvSpPr>
          <p:cNvPr id="2" name="Title 1"/>
          <p:cNvSpPr>
            <a:spLocks noGrp="1"/>
          </p:cNvSpPr>
          <p:nvPr>
            <p:ph type="title"/>
          </p:nvPr>
        </p:nvSpPr>
        <p:spPr/>
        <p:txBody>
          <a:bodyPr/>
          <a:lstStyle/>
          <a:p>
            <a:r>
              <a:rPr lang="en-US" dirty="0" smtClean="0"/>
              <a:t>Prioritize Questions</a:t>
            </a:r>
            <a:endParaRPr lang="en-US" dirty="0"/>
          </a:p>
        </p:txBody>
      </p:sp>
    </p:spTree>
    <p:extLst>
      <p:ext uri="{BB962C8B-B14F-4D97-AF65-F5344CB8AC3E}">
        <p14:creationId xmlns:p14="http://schemas.microsoft.com/office/powerpoint/2010/main" val="25651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ontent Placeholder 2"/>
          <p:cNvSpPr>
            <a:spLocks noGrp="1"/>
          </p:cNvSpPr>
          <p:nvPr>
            <p:ph idx="1"/>
          </p:nvPr>
        </p:nvSpPr>
        <p:spPr>
          <a:xfrm>
            <a:off x="838200" y="1981201"/>
            <a:ext cx="4811568" cy="4144963"/>
          </a:xfrm>
        </p:spPr>
        <p:txBody>
          <a:bodyPr/>
          <a:lstStyle/>
          <a:p>
            <a:pPr marL="0" indent="0">
              <a:buNone/>
            </a:pPr>
            <a:r>
              <a:rPr lang="en-US" altLang="en-US" dirty="0"/>
              <a:t>In order to answer your priority </a:t>
            </a:r>
            <a:r>
              <a:rPr lang="en-US" altLang="en-US" dirty="0" smtClean="0"/>
              <a:t>questions:</a:t>
            </a:r>
          </a:p>
          <a:p>
            <a:r>
              <a:rPr lang="en-US" altLang="en-US" sz="2800" dirty="0" smtClean="0"/>
              <a:t>What </a:t>
            </a:r>
            <a:r>
              <a:rPr lang="en-US" altLang="en-US" sz="2800" dirty="0"/>
              <a:t>do you need to </a:t>
            </a:r>
            <a:r>
              <a:rPr lang="en-US" altLang="en-US" sz="2800" i="1" dirty="0"/>
              <a:t>know</a:t>
            </a:r>
            <a:r>
              <a:rPr lang="en-US" altLang="en-US" sz="2800" dirty="0"/>
              <a:t>? </a:t>
            </a:r>
            <a:r>
              <a:rPr lang="en-US" altLang="en-US" sz="2800" b="1" dirty="0"/>
              <a:t>Information </a:t>
            </a:r>
            <a:endParaRPr lang="en-US" altLang="en-US" sz="2800" b="1" dirty="0" smtClean="0"/>
          </a:p>
          <a:p>
            <a:r>
              <a:rPr lang="en-US" altLang="en-US" sz="2800" dirty="0" smtClean="0"/>
              <a:t>What </a:t>
            </a:r>
            <a:r>
              <a:rPr lang="en-US" altLang="en-US" sz="2800" dirty="0"/>
              <a:t>do you need to </a:t>
            </a:r>
            <a:r>
              <a:rPr lang="en-US" altLang="en-US" sz="2800" i="1" dirty="0"/>
              <a:t>do</a:t>
            </a:r>
            <a:r>
              <a:rPr lang="en-US" altLang="en-US" sz="2800" dirty="0"/>
              <a:t>? </a:t>
            </a:r>
            <a:r>
              <a:rPr lang="en-US" altLang="en-US" sz="2800" b="1" dirty="0"/>
              <a:t>Tasks </a:t>
            </a:r>
          </a:p>
        </p:txBody>
      </p:sp>
      <p:sp>
        <p:nvSpPr>
          <p:cNvPr id="2" name="Title 1"/>
          <p:cNvSpPr>
            <a:spLocks noGrp="1"/>
          </p:cNvSpPr>
          <p:nvPr>
            <p:ph type="title"/>
          </p:nvPr>
        </p:nvSpPr>
        <p:spPr/>
        <p:txBody>
          <a:bodyPr/>
          <a:lstStyle/>
          <a:p>
            <a:r>
              <a:rPr lang="en-US" dirty="0" smtClean="0"/>
              <a:t>Create an Action </a:t>
            </a:r>
            <a:r>
              <a:rPr lang="en-US" dirty="0"/>
              <a:t>P</a:t>
            </a:r>
            <a:r>
              <a:rPr lang="en-US" dirty="0" smtClean="0"/>
              <a:t>lan</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083149215"/>
              </p:ext>
            </p:extLst>
          </p:nvPr>
        </p:nvGraphicFramePr>
        <p:xfrm>
          <a:off x="5788314" y="1981201"/>
          <a:ext cx="5704032" cy="3208698"/>
        </p:xfrm>
        <a:graphic>
          <a:graphicData uri="http://schemas.openxmlformats.org/drawingml/2006/table">
            <a:tbl>
              <a:tblPr firstRow="1" bandRow="1">
                <a:effectLst/>
                <a:tableStyleId>{5C22544A-7EE6-4342-B048-85BDC9FD1C3A}</a:tableStyleId>
              </a:tblPr>
              <a:tblGrid>
                <a:gridCol w="2852016">
                  <a:extLst>
                    <a:ext uri="{9D8B030D-6E8A-4147-A177-3AD203B41FA5}">
                      <a16:colId xmlns:a16="http://schemas.microsoft.com/office/drawing/2014/main" val="20000"/>
                    </a:ext>
                  </a:extLst>
                </a:gridCol>
                <a:gridCol w="2852016">
                  <a:extLst>
                    <a:ext uri="{9D8B030D-6E8A-4147-A177-3AD203B41FA5}">
                      <a16:colId xmlns:a16="http://schemas.microsoft.com/office/drawing/2014/main" val="20001"/>
                    </a:ext>
                  </a:extLst>
                </a:gridCol>
              </a:tblGrid>
              <a:tr h="443134">
                <a:tc>
                  <a:txBody>
                    <a:bodyPr/>
                    <a:lstStyle/>
                    <a:p>
                      <a:pPr algn="ctr"/>
                      <a:r>
                        <a:rPr lang="en-US" sz="2400" dirty="0">
                          <a:latin typeface="DIN Next Rounded LT Pro" panose="020F0503020203050203" pitchFamily="34" charset="0"/>
                        </a:rPr>
                        <a:t>Information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latin typeface="DIN Next Rounded LT Pro" panose="020F0503020203050203" pitchFamily="34" charset="0"/>
                        </a:rPr>
                        <a:t>Tasks</a:t>
                      </a:r>
                      <a:endParaRPr lang="en-US" sz="2400" dirty="0">
                        <a:latin typeface="DIN Next Rounded LT Pro" panose="020F050302020305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6938">
                <a:tc>
                  <a:txBody>
                    <a:bodyPr/>
                    <a:lstStyle/>
                    <a:p>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0495">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7386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idx="1"/>
          </p:nvPr>
        </p:nvSpPr>
        <p:spPr>
          <a:xfrm>
            <a:off x="838200" y="1966913"/>
            <a:ext cx="10515600" cy="4144962"/>
          </a:xfrm>
        </p:spPr>
        <p:txBody>
          <a:bodyPr/>
          <a:lstStyle/>
          <a:p>
            <a:pPr marL="514350" indent="-514350">
              <a:buFont typeface="Rockwell" panose="02060603020205020403" pitchFamily="18" charset="0"/>
              <a:buAutoNum type="arabicPeriod"/>
            </a:pPr>
            <a:r>
              <a:rPr lang="en-US" altLang="en-US" sz="3000" dirty="0">
                <a:solidFill>
                  <a:srgbClr val="000000"/>
                </a:solidFill>
              </a:rPr>
              <a:t>Questions you changed from </a:t>
            </a:r>
            <a:r>
              <a:rPr lang="en-US" altLang="en-US" sz="3000" dirty="0" smtClean="0">
                <a:solidFill>
                  <a:srgbClr val="000000"/>
                </a:solidFill>
              </a:rPr>
              <a:t>open/closed</a:t>
            </a:r>
            <a:endParaRPr lang="en-US" altLang="en-US" sz="3000" dirty="0">
              <a:solidFill>
                <a:srgbClr val="000000"/>
              </a:solidFill>
            </a:endParaRPr>
          </a:p>
          <a:p>
            <a:pPr marL="514350" indent="-514350">
              <a:buFont typeface="Wingdings" panose="05000000000000000000" pitchFamily="2" charset="2"/>
              <a:buAutoNum type="arabicPeriod"/>
            </a:pPr>
            <a:r>
              <a:rPr lang="en-US" altLang="en-US" sz="3000" dirty="0">
                <a:solidFill>
                  <a:srgbClr val="000000"/>
                </a:solidFill>
              </a:rPr>
              <a:t>Your three priority questions and their numbers in your original sequence</a:t>
            </a:r>
          </a:p>
          <a:p>
            <a:pPr marL="514350" indent="-514350">
              <a:buFont typeface="Wingdings" panose="05000000000000000000" pitchFamily="2" charset="2"/>
              <a:buAutoNum type="arabicPeriod"/>
            </a:pPr>
            <a:r>
              <a:rPr lang="en-US" altLang="en-US" sz="3000" dirty="0">
                <a:solidFill>
                  <a:srgbClr val="000000"/>
                </a:solidFill>
              </a:rPr>
              <a:t>Rationale for choosing priority questions</a:t>
            </a:r>
          </a:p>
          <a:p>
            <a:pPr marL="514350" indent="-514350">
              <a:buFont typeface="Wingdings" panose="05000000000000000000" pitchFamily="2" charset="2"/>
              <a:buAutoNum type="arabicPeriod"/>
            </a:pPr>
            <a:r>
              <a:rPr lang="en-US" altLang="en-US" sz="3000" dirty="0">
                <a:solidFill>
                  <a:srgbClr val="000000"/>
                </a:solidFill>
              </a:rPr>
              <a:t>Next steps</a:t>
            </a:r>
          </a:p>
        </p:txBody>
      </p:sp>
      <p:sp>
        <p:nvSpPr>
          <p:cNvPr id="2" name="Title 1"/>
          <p:cNvSpPr>
            <a:spLocks noGrp="1"/>
          </p:cNvSpPr>
          <p:nvPr>
            <p:ph type="title"/>
          </p:nvPr>
        </p:nvSpPr>
        <p:spPr/>
        <p:txBody>
          <a:bodyPr/>
          <a:lstStyle/>
          <a:p>
            <a:r>
              <a:rPr lang="en-US" dirty="0" smtClean="0"/>
              <a:t>Share</a:t>
            </a:r>
            <a:endParaRPr lang="en-US" dirty="0"/>
          </a:p>
        </p:txBody>
      </p:sp>
    </p:spTree>
    <p:extLst>
      <p:ext uri="{BB962C8B-B14F-4D97-AF65-F5344CB8AC3E}">
        <p14:creationId xmlns:p14="http://schemas.microsoft.com/office/powerpoint/2010/main" val="18706240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72836" y="1981201"/>
            <a:ext cx="10487891" cy="4144963"/>
          </a:xfrm>
        </p:spPr>
        <p:txBody>
          <a:bodyPr>
            <a:normAutofit/>
          </a:bodyPr>
          <a:lstStyle/>
          <a:p>
            <a:pPr eaLnBrk="1" hangingPunct="1">
              <a:buFont typeface="Arial" panose="020B0604020202020204" pitchFamily="34" charset="0"/>
              <a:buChar char="•"/>
            </a:pPr>
            <a:r>
              <a:rPr lang="en-US" altLang="en-US" sz="3200" dirty="0">
                <a:solidFill>
                  <a:srgbClr val="000000"/>
                </a:solidFill>
              </a:rPr>
              <a:t>What did you learn?</a:t>
            </a:r>
          </a:p>
          <a:p>
            <a:pPr eaLnBrk="1" hangingPunct="1">
              <a:buFont typeface="Arial" panose="020B0604020202020204" pitchFamily="34" charset="0"/>
              <a:buChar char="•"/>
            </a:pPr>
            <a:r>
              <a:rPr lang="en-US" altLang="en-US" sz="3200" dirty="0">
                <a:solidFill>
                  <a:srgbClr val="000000"/>
                </a:solidFill>
              </a:rPr>
              <a:t>How did you learn it</a:t>
            </a:r>
            <a:r>
              <a:rPr lang="en-US" altLang="en-US" sz="3200" dirty="0" smtClean="0">
                <a:solidFill>
                  <a:srgbClr val="000000"/>
                </a:solidFill>
              </a:rPr>
              <a:t>?</a:t>
            </a:r>
            <a:endParaRPr lang="en-US" altLang="en-US" sz="3200" dirty="0">
              <a:solidFill>
                <a:srgbClr val="000000"/>
              </a:solidFill>
            </a:endParaRPr>
          </a:p>
        </p:txBody>
      </p:sp>
      <p:sp>
        <p:nvSpPr>
          <p:cNvPr id="2" name="Title 1"/>
          <p:cNvSpPr>
            <a:spLocks noGrp="1"/>
          </p:cNvSpPr>
          <p:nvPr>
            <p:ph type="title"/>
          </p:nvPr>
        </p:nvSpPr>
        <p:spPr/>
        <p:txBody>
          <a:bodyPr/>
          <a:lstStyle/>
          <a:p>
            <a:r>
              <a:rPr lang="en-US" dirty="0" smtClean="0"/>
              <a:t>Reflect</a:t>
            </a:r>
            <a:endParaRPr lang="en-US" dirty="0"/>
          </a:p>
        </p:txBody>
      </p:sp>
    </p:spTree>
    <p:extLst>
      <p:ext uri="{BB962C8B-B14F-4D97-AF65-F5344CB8AC3E}">
        <p14:creationId xmlns:p14="http://schemas.microsoft.com/office/powerpoint/2010/main" val="24730132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2136198"/>
            <a:ext cx="5810250" cy="3333750"/>
          </a:xfrm>
          <a:prstGeom prst="rect">
            <a:avLst/>
          </a:prstGeom>
        </p:spPr>
      </p:pic>
      <p:sp>
        <p:nvSpPr>
          <p:cNvPr id="2" name="Title 1"/>
          <p:cNvSpPr>
            <a:spLocks noGrp="1"/>
          </p:cNvSpPr>
          <p:nvPr>
            <p:ph type="title"/>
          </p:nvPr>
        </p:nvSpPr>
        <p:spPr/>
        <p:txBody>
          <a:bodyPr/>
          <a:lstStyle/>
          <a:p>
            <a:r>
              <a:rPr lang="en-US" dirty="0" smtClean="0"/>
              <a:t>A Round of Applause</a:t>
            </a:r>
            <a:endParaRPr lang="en-US" dirty="0"/>
          </a:p>
        </p:txBody>
      </p:sp>
    </p:spTree>
    <p:extLst>
      <p:ext uri="{BB962C8B-B14F-4D97-AF65-F5344CB8AC3E}">
        <p14:creationId xmlns:p14="http://schemas.microsoft.com/office/powerpoint/2010/main" val="3767446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400" dirty="0" smtClean="0"/>
              <a:t>Unpacking the QFT </a:t>
            </a:r>
            <a:endParaRPr lang="en-US" sz="44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831850" y="1315935"/>
            <a:ext cx="4736642" cy="3110345"/>
          </a:xfrm>
        </p:spPr>
      </p:pic>
    </p:spTree>
    <p:extLst>
      <p:ext uri="{BB962C8B-B14F-4D97-AF65-F5344CB8AC3E}">
        <p14:creationId xmlns:p14="http://schemas.microsoft.com/office/powerpoint/2010/main" val="8955840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710781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Three thinking abilities, one strategy.</a:t>
            </a:r>
            <a:endParaRPr lang="en-US" altLang="en-US" sz="4400" dirty="0">
              <a:solidFill>
                <a:schemeClr val="accent1"/>
              </a:solidFill>
            </a:endParaRPr>
          </a:p>
        </p:txBody>
      </p:sp>
    </p:spTree>
    <p:extLst>
      <p:ext uri="{BB962C8B-B14F-4D97-AF65-F5344CB8AC3E}">
        <p14:creationId xmlns:p14="http://schemas.microsoft.com/office/powerpoint/2010/main" val="39738657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3480593" y="1925639"/>
            <a:ext cx="5230814" cy="379127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2" name="AutoShape 4"/>
              <p:cNvSpPr>
                <a:spLocks/>
              </p:cNvSpPr>
              <p:nvPr/>
            </p:nvSpPr>
            <p:spPr bwMode="auto">
              <a:xfrm rot="162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algn="ctr">
                <a:defRPr/>
              </a:pPr>
              <a:r>
                <a:rPr lang="en-US" sz="3300" b="1" dirty="0">
                  <a:latin typeface="DIN Next Rounded LT Pro" panose="020F0503020203050203" pitchFamily="34" charset="0"/>
                  <a:ea typeface="+mj-ea"/>
                  <a:cs typeface="+mj-cs"/>
                  <a:sym typeface="Gill Sans" charset="0"/>
                </a:rPr>
                <a:t>Divergent </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Thinking </a:t>
            </a:r>
            <a:r>
              <a:rPr lang="en-US" dirty="0"/>
              <a:t>in many different directions</a:t>
            </a:r>
          </a:p>
        </p:txBody>
      </p:sp>
    </p:spTree>
    <p:extLst>
      <p:ext uri="{BB962C8B-B14F-4D97-AF65-F5344CB8AC3E}">
        <p14:creationId xmlns:p14="http://schemas.microsoft.com/office/powerpoint/2010/main" val="3872752559"/>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3275651" y="1690688"/>
            <a:ext cx="5644285" cy="4002303"/>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fontScale="92500" lnSpcReduction="10000"/>
            </a:bodyPr>
            <a:lstStyle/>
            <a:p>
              <a:pPr algn="ctr">
                <a:defRPr/>
              </a:pPr>
              <a:r>
                <a:rPr lang="en-US" sz="3300" b="1" dirty="0">
                  <a:latin typeface="DIN Next Rounded LT Pro" panose="020F0503020203050203" pitchFamily="34" charset="0"/>
                  <a:ea typeface="+mj-ea"/>
                  <a:cs typeface="+mj-cs"/>
                  <a:sym typeface="Gill Sans" charset="0"/>
                </a:rPr>
                <a:t>Convergent</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Narrowing down, focusing</a:t>
            </a:r>
            <a:endParaRPr lang="en-US" dirty="0"/>
          </a:p>
        </p:txBody>
      </p:sp>
    </p:spTree>
    <p:extLst>
      <p:ext uri="{BB962C8B-B14F-4D97-AF65-F5344CB8AC3E}">
        <p14:creationId xmlns:p14="http://schemas.microsoft.com/office/powerpoint/2010/main" val="1836555820"/>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sz="2400" dirty="0" smtClean="0"/>
              <a:t>Share your thinking and learning from today:</a:t>
            </a:r>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AndrewRQI</a:t>
            </a:r>
            <a:endParaRPr lang="en-US" sz="2400" dirty="0" smtClean="0"/>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RightQuestion</a:t>
            </a:r>
            <a:endParaRPr lang="en-US" sz="2400" dirty="0" smtClean="0"/>
          </a:p>
          <a:p>
            <a:pPr marL="0" indent="0">
              <a:spcBef>
                <a:spcPts val="0"/>
              </a:spcBef>
              <a:buNone/>
              <a:defRPr/>
            </a:pPr>
            <a:endParaRPr lang="en-US" sz="2400" dirty="0"/>
          </a:p>
          <a:p>
            <a:pPr marL="0" indent="0">
              <a:spcBef>
                <a:spcPts val="0"/>
              </a:spcBef>
              <a:buNone/>
              <a:defRPr/>
            </a:pPr>
            <a:r>
              <a:rPr lang="en-US" sz="2400" dirty="0" smtClean="0"/>
              <a:t>#QFT</a:t>
            </a:r>
            <a:endParaRPr lang="en-US" sz="2400" dirty="0"/>
          </a:p>
        </p:txBody>
      </p:sp>
      <p:sp>
        <p:nvSpPr>
          <p:cNvPr id="4" name="Title 3"/>
          <p:cNvSpPr>
            <a:spLocks noGrp="1"/>
          </p:cNvSpPr>
          <p:nvPr>
            <p:ph type="title"/>
          </p:nvPr>
        </p:nvSpPr>
        <p:spPr/>
        <p:txBody>
          <a:bodyPr/>
          <a:lstStyle/>
          <a:p>
            <a:r>
              <a:rPr lang="en-US" dirty="0" smtClean="0"/>
              <a:t>We Tweet</a:t>
            </a:r>
            <a:endParaRPr lang="en-US" dirty="0"/>
          </a:p>
        </p:txBody>
      </p:sp>
    </p:spTree>
    <p:extLst>
      <p:ext uri="{BB962C8B-B14F-4D97-AF65-F5344CB8AC3E}">
        <p14:creationId xmlns:p14="http://schemas.microsoft.com/office/powerpoint/2010/main" val="515178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TextBox 5"/>
          <p:cNvSpPr txBox="1">
            <a:spLocks noChangeArrowheads="1"/>
          </p:cNvSpPr>
          <p:nvPr/>
        </p:nvSpPr>
        <p:spPr bwMode="auto">
          <a:xfrm>
            <a:off x="6046226" y="2874963"/>
            <a:ext cx="3366627" cy="707886"/>
          </a:xfrm>
          <a:prstGeom prst="rect">
            <a:avLst/>
          </a:prstGeom>
          <a:noFill/>
          <a:ln w="9525">
            <a:noFill/>
            <a:miter lim="800000"/>
            <a:headEnd/>
            <a:tailEnd/>
          </a:ln>
        </p:spPr>
        <p:txBody>
          <a:bodyPr wrap="none">
            <a:spAutoFit/>
          </a:bodyPr>
          <a:lstStyle/>
          <a:p>
            <a:pPr algn="ctr">
              <a:defRPr/>
            </a:pPr>
            <a:r>
              <a:rPr lang="en-US" sz="4000" b="1" dirty="0">
                <a:latin typeface="DIN Next Rounded LT Pro" panose="020F0503020203050203" pitchFamily="34" charset="0"/>
              </a:rPr>
              <a:t>Metacognition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17" y="2120571"/>
            <a:ext cx="2642849" cy="3632641"/>
          </a:xfrm>
          <a:prstGeom prst="rect">
            <a:avLst/>
          </a:prstGeom>
        </p:spPr>
      </p:pic>
      <p:sp>
        <p:nvSpPr>
          <p:cNvPr id="3" name="Title 2"/>
          <p:cNvSpPr>
            <a:spLocks noGrp="1"/>
          </p:cNvSpPr>
          <p:nvPr>
            <p:ph type="title"/>
          </p:nvPr>
        </p:nvSpPr>
        <p:spPr/>
        <p:txBody>
          <a:bodyPr/>
          <a:lstStyle/>
          <a:p>
            <a:r>
              <a:rPr lang="en-US" dirty="0" smtClean="0"/>
              <a:t>Thinking about thinking</a:t>
            </a:r>
            <a:endParaRPr lang="en-US" dirty="0"/>
          </a:p>
        </p:txBody>
      </p:sp>
    </p:spTree>
    <p:extLst>
      <p:ext uri="{BB962C8B-B14F-4D97-AF65-F5344CB8AC3E}">
        <p14:creationId xmlns:p14="http://schemas.microsoft.com/office/powerpoint/2010/main" val="4249194377"/>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7439"/>
            <a:ext cx="10515600" cy="3799523"/>
          </a:xfrm>
        </p:spPr>
        <p:txBody>
          <a:bodyPr/>
          <a:lstStyle/>
          <a:p>
            <a:pPr>
              <a:buFont typeface="Arial" panose="020B0604020202020204" pitchFamily="34" charset="0"/>
              <a:buChar char="•"/>
            </a:pPr>
            <a:r>
              <a:rPr lang="en-US" sz="3600" dirty="0"/>
              <a:t>Greater knowledge</a:t>
            </a:r>
          </a:p>
          <a:p>
            <a:pPr>
              <a:buFont typeface="Arial" panose="020B0604020202020204" pitchFamily="34" charset="0"/>
              <a:buChar char="•"/>
            </a:pPr>
            <a:r>
              <a:rPr lang="en-US" sz="3600" dirty="0"/>
              <a:t>Greater ownership</a:t>
            </a:r>
          </a:p>
          <a:p>
            <a:pPr>
              <a:buFont typeface="Arial" panose="020B0604020202020204" pitchFamily="34" charset="0"/>
              <a:buChar char="•"/>
            </a:pPr>
            <a:r>
              <a:rPr lang="en-US" sz="3600" dirty="0"/>
              <a:t>Greater intellectual rigor</a:t>
            </a:r>
          </a:p>
          <a:p>
            <a:pPr>
              <a:buFont typeface="Arial" panose="020B0604020202020204" pitchFamily="34" charset="0"/>
              <a:buChar char="•"/>
            </a:pPr>
            <a:r>
              <a:rPr lang="en-US" sz="3600" dirty="0"/>
              <a:t>Greater curiosity</a:t>
            </a:r>
          </a:p>
        </p:txBody>
      </p:sp>
      <p:sp>
        <p:nvSpPr>
          <p:cNvPr id="4" name="Title 3"/>
          <p:cNvSpPr>
            <a:spLocks noGrp="1"/>
          </p:cNvSpPr>
          <p:nvPr>
            <p:ph type="title"/>
          </p:nvPr>
        </p:nvSpPr>
        <p:spPr/>
        <p:txBody>
          <a:bodyPr/>
          <a:lstStyle/>
          <a:p>
            <a:r>
              <a:rPr lang="en-US" dirty="0" smtClean="0"/>
              <a:t>Consistent Outcomes</a:t>
            </a:r>
            <a:endParaRPr lang="en-US" dirty="0"/>
          </a:p>
        </p:txBody>
      </p:sp>
    </p:spTree>
    <p:extLst>
      <p:ext uri="{BB962C8B-B14F-4D97-AF65-F5344CB8AC3E}">
        <p14:creationId xmlns:p14="http://schemas.microsoft.com/office/powerpoint/2010/main" val="262529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a:t>Examples of </a:t>
            </a:r>
            <a:r>
              <a:rPr lang="en-US" sz="4800" dirty="0" smtClean="0"/>
              <a:t>the QFT in the Classroom</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a:xfrm>
            <a:off x="831850" y="228600"/>
            <a:ext cx="6378388" cy="4187952"/>
          </a:xfrm>
        </p:spPr>
      </p:pic>
    </p:spTree>
    <p:extLst>
      <p:ext uri="{BB962C8B-B14F-4D97-AF65-F5344CB8AC3E}">
        <p14:creationId xmlns:p14="http://schemas.microsoft.com/office/powerpoint/2010/main" val="25439209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spcBef>
                <a:spcPts val="0"/>
              </a:spcBef>
            </a:pPr>
            <a:r>
              <a:rPr lang="en-US" dirty="0">
                <a:ea typeface="MS PGothic" panose="020B0600070205080204" pitchFamily="34" charset="-128"/>
                <a:cs typeface="Arial"/>
              </a:rPr>
              <a:t>Classroom </a:t>
            </a:r>
            <a:r>
              <a:rPr lang="en-US" dirty="0" smtClean="0">
                <a:ea typeface="MS PGothic" panose="020B0600070205080204" pitchFamily="34" charset="-128"/>
                <a:cs typeface="Arial"/>
              </a:rPr>
              <a:t>Example: High School English</a:t>
            </a:r>
            <a:endParaRPr lang="en-US" dirty="0"/>
          </a:p>
        </p:txBody>
      </p:sp>
    </p:spTree>
    <p:extLst>
      <p:ext uri="{BB962C8B-B14F-4D97-AF65-F5344CB8AC3E}">
        <p14:creationId xmlns:p14="http://schemas.microsoft.com/office/powerpoint/2010/main" val="18394160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38" y="2698582"/>
            <a:ext cx="8822649" cy="1015663"/>
          </a:xfrm>
          <a:prstGeom prst="rect">
            <a:avLst/>
          </a:prstGeom>
          <a:noFill/>
        </p:spPr>
        <p:txBody>
          <a:bodyPr wrap="square" rtlCol="0">
            <a:spAutoFit/>
          </a:bodyPr>
          <a:lstStyle/>
          <a:p>
            <a:pPr defTabSz="457200">
              <a:defRPr/>
            </a:pPr>
            <a:r>
              <a:rPr lang="en-US" sz="6000" dirty="0" smtClean="0">
                <a:solidFill>
                  <a:prstClr val="black"/>
                </a:solidFill>
                <a:latin typeface="DIN Next Rounded LT Pro" panose="020F0503020203050203" pitchFamily="34" charset="0"/>
              </a:rPr>
              <a:t>What did you notice?</a:t>
            </a:r>
            <a:endParaRPr lang="en-US" sz="6000" dirty="0">
              <a:solidFill>
                <a:prstClr val="black"/>
              </a:solidFill>
              <a:latin typeface="DIN Next Rounded LT Pro" panose="020F0503020203050203" pitchFamily="34" charset="0"/>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8394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73078-16E5-6148-B3F9-212A2C96CACB}"/>
              </a:ext>
            </a:extLst>
          </p:cNvPr>
          <p:cNvSpPr>
            <a:spLocks noGrp="1"/>
          </p:cNvSpPr>
          <p:nvPr>
            <p:ph idx="1"/>
          </p:nvPr>
        </p:nvSpPr>
        <p:spPr>
          <a:xfrm>
            <a:off x="838200" y="1811215"/>
            <a:ext cx="10515600" cy="3261947"/>
          </a:xfrm>
        </p:spPr>
        <p:txBody>
          <a:bodyPr>
            <a:noAutofit/>
          </a:bodyPr>
          <a:lstStyle/>
          <a:p>
            <a:pPr>
              <a:buNone/>
            </a:pPr>
            <a:r>
              <a:rPr lang="en-US" dirty="0" smtClean="0">
                <a:cs typeface="Gill Sans" charset="0"/>
              </a:rPr>
              <a:t>Sun </a:t>
            </a:r>
            <a:r>
              <a:rPr lang="en-US" dirty="0" err="1">
                <a:cs typeface="Gill Sans" charset="0"/>
              </a:rPr>
              <a:t>Ezzell</a:t>
            </a:r>
            <a:r>
              <a:rPr lang="en-US" dirty="0">
                <a:cs typeface="Gill Sans" charset="0"/>
              </a:rPr>
              <a:t>, Professor of English, Mt. San Antonio College</a:t>
            </a:r>
          </a:p>
          <a:p>
            <a:pPr marL="0" indent="0">
              <a:lnSpc>
                <a:spcPct val="100000"/>
              </a:lnSpc>
              <a:spcBef>
                <a:spcPts val="0"/>
              </a:spcBef>
              <a:buNone/>
            </a:pPr>
            <a:endParaRPr lang="en-US" u="sng" dirty="0" smtClean="0"/>
          </a:p>
          <a:p>
            <a:pPr>
              <a:buNone/>
            </a:pPr>
            <a:r>
              <a:rPr lang="en-US" dirty="0">
                <a:cs typeface="Gill Sans" charset="0"/>
              </a:rPr>
              <a:t>Topic: Grades</a:t>
            </a:r>
          </a:p>
          <a:p>
            <a:pPr marL="0" indent="0">
              <a:lnSpc>
                <a:spcPct val="100000"/>
              </a:lnSpc>
              <a:spcBef>
                <a:spcPts val="0"/>
              </a:spcBef>
              <a:buNone/>
            </a:pPr>
            <a:endParaRPr lang="en-US" u="sng" dirty="0" smtClean="0"/>
          </a:p>
          <a:p>
            <a:pPr>
              <a:buNone/>
            </a:pPr>
            <a:r>
              <a:rPr lang="en-US" dirty="0" smtClean="0">
                <a:cs typeface="Gill Sans" charset="0"/>
              </a:rPr>
              <a:t>Purpose:  </a:t>
            </a:r>
            <a:endParaRPr lang="en-US" dirty="0">
              <a:cs typeface="Gill Sans" charset="0"/>
            </a:endParaRPr>
          </a:p>
          <a:p>
            <a:r>
              <a:rPr lang="en-US" dirty="0">
                <a:cs typeface="Gill Sans" charset="0"/>
              </a:rPr>
              <a:t>Students use their questions to spark discussion on the article &amp; write a response to article.</a:t>
            </a:r>
          </a:p>
          <a:p>
            <a:r>
              <a:rPr lang="en-US" dirty="0">
                <a:cs typeface="Gill Sans" charset="0"/>
              </a:rPr>
              <a:t>Students consider whether they should switch from letter grade to pass/no pass. </a:t>
            </a:r>
          </a:p>
          <a:p>
            <a:pPr marL="0" indent="0">
              <a:lnSpc>
                <a:spcPct val="100000"/>
              </a:lnSpc>
              <a:spcBef>
                <a:spcPts val="0"/>
              </a:spcBef>
              <a:buNone/>
            </a:pPr>
            <a:r>
              <a:rPr lang="en-US" dirty="0"/>
              <a:t/>
            </a:r>
            <a:br>
              <a:rPr lang="en-US" dirty="0"/>
            </a:br>
            <a:endParaRPr lang="en-US" dirty="0"/>
          </a:p>
        </p:txBody>
      </p:sp>
      <p:sp>
        <p:nvSpPr>
          <p:cNvPr id="4" name="Title 3"/>
          <p:cNvSpPr>
            <a:spLocks noGrp="1"/>
          </p:cNvSpPr>
          <p:nvPr>
            <p:ph type="title"/>
          </p:nvPr>
        </p:nvSpPr>
        <p:spPr>
          <a:xfrm>
            <a:off x="838199" y="365125"/>
            <a:ext cx="10961077" cy="1325563"/>
          </a:xfrm>
        </p:spPr>
        <p:txBody>
          <a:bodyPr>
            <a:normAutofit/>
          </a:bodyPr>
          <a:lstStyle/>
          <a:p>
            <a:r>
              <a:rPr lang="en-US" dirty="0"/>
              <a:t>Classroom Example: Writing Fundamentals</a:t>
            </a:r>
          </a:p>
        </p:txBody>
      </p:sp>
    </p:spTree>
    <p:extLst>
      <p:ext uri="{BB962C8B-B14F-4D97-AF65-F5344CB8AC3E}">
        <p14:creationId xmlns:p14="http://schemas.microsoft.com/office/powerpoint/2010/main" val="39436261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Foci</a:t>
            </a:r>
            <a:endParaRPr lang="en-US" dirty="0"/>
          </a:p>
        </p:txBody>
      </p:sp>
      <p:sp>
        <p:nvSpPr>
          <p:cNvPr id="3" name="Content Placeholder 2"/>
          <p:cNvSpPr>
            <a:spLocks noGrp="1"/>
          </p:cNvSpPr>
          <p:nvPr>
            <p:ph idx="1"/>
          </p:nvPr>
        </p:nvSpPr>
        <p:spPr/>
        <p:txBody>
          <a:bodyPr>
            <a:noAutofit/>
          </a:bodyPr>
          <a:lstStyle/>
          <a:p>
            <a:pPr marL="0" indent="0">
              <a:lnSpc>
                <a:spcPct val="100000"/>
              </a:lnSpc>
              <a:spcBef>
                <a:spcPts val="0"/>
              </a:spcBef>
              <a:buNone/>
            </a:pPr>
            <a:r>
              <a:rPr lang="en-US" sz="4000" dirty="0" smtClean="0"/>
              <a:t>the </a:t>
            </a:r>
            <a:r>
              <a:rPr lang="en-US" sz="4000" dirty="0"/>
              <a:t>case against </a:t>
            </a:r>
            <a:r>
              <a:rPr lang="en-US" sz="4000" dirty="0" smtClean="0"/>
              <a:t>grades </a:t>
            </a:r>
            <a:r>
              <a:rPr lang="en-US" sz="2400" dirty="0"/>
              <a:t>(for students who read the article)</a:t>
            </a:r>
            <a:br>
              <a:rPr lang="en-US" sz="2400" dirty="0"/>
            </a:br>
            <a:endParaRPr lang="en-US" sz="2400" dirty="0"/>
          </a:p>
          <a:p>
            <a:pPr marL="0" indent="0">
              <a:lnSpc>
                <a:spcPct val="100000"/>
              </a:lnSpc>
              <a:spcBef>
                <a:spcPts val="0"/>
              </a:spcBef>
              <a:buNone/>
            </a:pPr>
            <a:r>
              <a:rPr lang="en-US" sz="4000" dirty="0"/>
              <a:t>or </a:t>
            </a:r>
          </a:p>
          <a:p>
            <a:pPr marL="0" indent="0">
              <a:lnSpc>
                <a:spcPct val="100000"/>
              </a:lnSpc>
              <a:spcBef>
                <a:spcPts val="0"/>
              </a:spcBef>
              <a:buNone/>
            </a:pPr>
            <a:endParaRPr lang="en-US" sz="4000" dirty="0"/>
          </a:p>
          <a:p>
            <a:pPr marL="0" indent="0">
              <a:lnSpc>
                <a:spcPct val="100000"/>
              </a:lnSpc>
              <a:spcBef>
                <a:spcPts val="0"/>
              </a:spcBef>
              <a:buNone/>
            </a:pPr>
            <a:r>
              <a:rPr lang="en-US" sz="4000" dirty="0" smtClean="0"/>
              <a:t>grades </a:t>
            </a:r>
            <a:r>
              <a:rPr lang="en-US" sz="2400" dirty="0"/>
              <a:t>(for students who did not read)</a:t>
            </a:r>
          </a:p>
        </p:txBody>
      </p:sp>
    </p:spTree>
    <p:extLst>
      <p:ext uri="{BB962C8B-B14F-4D97-AF65-F5344CB8AC3E}">
        <p14:creationId xmlns:p14="http://schemas.microsoft.com/office/powerpoint/2010/main" val="27252133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5733"/>
            <a:ext cx="4489938" cy="3657600"/>
          </a:xfrm>
        </p:spPr>
        <p:txBody>
          <a:bodyPr>
            <a:noAutofit/>
          </a:bodyPr>
          <a:lstStyle/>
          <a:p>
            <a:pPr marL="342900" indent="-342900">
              <a:buClr>
                <a:schemeClr val="tx2"/>
              </a:buClr>
              <a:buAutoNum type="arabicPeriod"/>
            </a:pPr>
            <a:r>
              <a:rPr lang="en-US" sz="2000" dirty="0"/>
              <a:t>Why are students intimidated against grades?</a:t>
            </a:r>
          </a:p>
          <a:p>
            <a:pPr marL="342900" indent="-342900">
              <a:buClr>
                <a:schemeClr val="tx2"/>
              </a:buClr>
              <a:buAutoNum type="arabicPeriod"/>
            </a:pPr>
            <a:r>
              <a:rPr lang="en-US" sz="2000" dirty="0"/>
              <a:t>Is the grading process needed?</a:t>
            </a:r>
          </a:p>
          <a:p>
            <a:pPr marL="342900" indent="-342900">
              <a:buClr>
                <a:schemeClr val="tx2"/>
              </a:buClr>
              <a:buAutoNum type="arabicPeriod"/>
            </a:pPr>
            <a:r>
              <a:rPr lang="en-US" sz="2000" dirty="0"/>
              <a:t>How does the grading system affect students?</a:t>
            </a:r>
          </a:p>
          <a:p>
            <a:pPr marL="342900" indent="-342900">
              <a:buClr>
                <a:schemeClr val="tx2"/>
              </a:buClr>
              <a:buAutoNum type="arabicPeriod"/>
            </a:pPr>
            <a:r>
              <a:rPr lang="en-US" sz="2000" dirty="0"/>
              <a:t>Why do we have a grading system?</a:t>
            </a:r>
          </a:p>
          <a:p>
            <a:pPr marL="342900" indent="-342900">
              <a:buClr>
                <a:schemeClr val="tx2"/>
              </a:buClr>
              <a:buAutoNum type="arabicPeriod"/>
            </a:pPr>
            <a:r>
              <a:rPr lang="en-US" sz="2000" dirty="0"/>
              <a:t>Does the grading system need improvement?</a:t>
            </a:r>
          </a:p>
          <a:p>
            <a:pPr marL="342900" indent="-342900">
              <a:buClr>
                <a:schemeClr val="tx2"/>
              </a:buClr>
              <a:buAutoNum type="arabicPeriod"/>
            </a:pPr>
            <a:r>
              <a:rPr lang="en-US" sz="2000" dirty="0"/>
              <a:t>Why is it challenging to get good grades?</a:t>
            </a:r>
          </a:p>
        </p:txBody>
      </p:sp>
      <p:sp>
        <p:nvSpPr>
          <p:cNvPr id="5" name="Content Placeholder 2"/>
          <p:cNvSpPr txBox="1">
            <a:spLocks/>
          </p:cNvSpPr>
          <p:nvPr/>
        </p:nvSpPr>
        <p:spPr>
          <a:xfrm>
            <a:off x="5706208" y="1905733"/>
            <a:ext cx="5647592" cy="3657600"/>
          </a:xfrm>
          <a:prstGeom prst="rect">
            <a:avLst/>
          </a:prstGeom>
        </p:spPr>
        <p:txBody>
          <a:bodyPr vert="horz" lIns="68580" tIns="34290" rIns="68580" bIns="3429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342900" indent="-342900">
              <a:spcBef>
                <a:spcPts val="750"/>
              </a:spcBef>
              <a:buSzPct val="100000"/>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Why do students think school is challenging?</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Why do students focus more on grading than learning?</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Does the grading system help students in life?</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What are your thoughts on our grading system?</a:t>
            </a:r>
          </a:p>
          <a:p>
            <a:pPr marL="342900" indent="-342900">
              <a:spcBef>
                <a:spcPts val="750"/>
              </a:spcBef>
              <a:buFont typeface="+mj-lt"/>
              <a:buAutoNum type="arabicPeriod" startAt="7"/>
            </a:pPr>
            <a:r>
              <a:rPr lang="en-US" dirty="0">
                <a:solidFill>
                  <a:schemeClr val="tx1"/>
                </a:solidFill>
                <a:latin typeface="DIN Next Rounded LT Pro" panose="020F0503020203050203" pitchFamily="34" charset="0"/>
                <a:cs typeface="Times New Roman" panose="02020603050405020304" pitchFamily="18" charset="0"/>
              </a:rPr>
              <a:t>Do students focus more on grading than learning?</a:t>
            </a:r>
          </a:p>
        </p:txBody>
      </p:sp>
      <p:sp>
        <p:nvSpPr>
          <p:cNvPr id="6" name="Title 5"/>
          <p:cNvSpPr>
            <a:spLocks noGrp="1"/>
          </p:cNvSpPr>
          <p:nvPr>
            <p:ph type="title"/>
          </p:nvPr>
        </p:nvSpPr>
        <p:spPr/>
        <p:txBody>
          <a:bodyPr/>
          <a:lstStyle/>
          <a:p>
            <a:r>
              <a:rPr lang="en-US" dirty="0" smtClean="0"/>
              <a:t>Students’ Questions</a:t>
            </a:r>
            <a:endParaRPr lang="en-US" dirty="0"/>
          </a:p>
        </p:txBody>
      </p:sp>
    </p:spTree>
    <p:extLst>
      <p:ext uri="{BB962C8B-B14F-4D97-AF65-F5344CB8AC3E}">
        <p14:creationId xmlns:p14="http://schemas.microsoft.com/office/powerpoint/2010/main" val="25856630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endParaRPr lang="en-US" sz="2400" dirty="0">
              <a:cs typeface="Gill Sans" charset="0"/>
            </a:endParaRPr>
          </a:p>
          <a:p>
            <a:r>
              <a:rPr lang="en-US" sz="2400" dirty="0">
                <a:cs typeface="Gill Sans" charset="0"/>
              </a:rPr>
              <a:t>After the activity, some students decided to switch from letter grades to pass/no pass</a:t>
            </a:r>
          </a:p>
          <a:p>
            <a:r>
              <a:rPr lang="en-US" sz="2400" dirty="0">
                <a:cs typeface="Gill Sans" charset="0"/>
              </a:rPr>
              <a:t>Led to discussion about feedback and how they can use/ share feedback for learning.</a:t>
            </a:r>
          </a:p>
          <a:p>
            <a:r>
              <a:rPr lang="en-US" sz="2400" dirty="0" smtClean="0">
                <a:cs typeface="Gill Sans" charset="0"/>
              </a:rPr>
              <a:t>Professor </a:t>
            </a:r>
            <a:r>
              <a:rPr lang="en-US" sz="2400" dirty="0" err="1" smtClean="0">
                <a:cs typeface="Gill Sans" charset="0"/>
              </a:rPr>
              <a:t>Ezzell</a:t>
            </a:r>
            <a:r>
              <a:rPr lang="en-US" sz="2400" dirty="0" smtClean="0">
                <a:cs typeface="Gill Sans" charset="0"/>
              </a:rPr>
              <a:t> </a:t>
            </a:r>
            <a:r>
              <a:rPr lang="en-US" sz="2400" dirty="0">
                <a:cs typeface="Gill Sans" charset="0"/>
              </a:rPr>
              <a:t>gained insight into student thinking</a:t>
            </a:r>
          </a:p>
        </p:txBody>
      </p:sp>
      <p:sp>
        <p:nvSpPr>
          <p:cNvPr id="4" name="Title 3"/>
          <p:cNvSpPr>
            <a:spLocks noGrp="1"/>
          </p:cNvSpPr>
          <p:nvPr>
            <p:ph type="title"/>
          </p:nvPr>
        </p:nvSpPr>
        <p:spPr/>
        <p:txBody>
          <a:bodyPr/>
          <a:lstStyle/>
          <a:p>
            <a:r>
              <a:rPr lang="en-US" dirty="0" smtClean="0"/>
              <a:t>Next Steps</a:t>
            </a:r>
            <a:endParaRPr lang="en-US" dirty="0"/>
          </a:p>
        </p:txBody>
      </p:sp>
    </p:spTree>
    <p:extLst>
      <p:ext uri="{BB962C8B-B14F-4D97-AF65-F5344CB8AC3E}">
        <p14:creationId xmlns:p14="http://schemas.microsoft.com/office/powerpoint/2010/main" val="17222543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txBox="1">
            <a:spLocks/>
          </p:cNvSpPr>
          <p:nvPr/>
        </p:nvSpPr>
        <p:spPr bwMode="auto">
          <a:xfrm>
            <a:off x="2019300" y="2597150"/>
            <a:ext cx="8255000" cy="426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p:txBody>
      </p:sp>
      <p:sp>
        <p:nvSpPr>
          <p:cNvPr id="4" name="TextBox 3"/>
          <p:cNvSpPr txBox="1">
            <a:spLocks noChangeArrowheads="1"/>
          </p:cNvSpPr>
          <p:nvPr/>
        </p:nvSpPr>
        <p:spPr bwMode="auto">
          <a:xfrm>
            <a:off x="747346" y="1905588"/>
            <a:ext cx="10691446"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latin typeface="DIN Next Rounded LT Pro" panose="020F0503020203050203" pitchFamily="34" charset="0"/>
                <a:cs typeface="Gill Sans" charset="0"/>
              </a:rPr>
              <a:t>“I discovered that by asking questions about the article it was easier to understand the article</a:t>
            </a:r>
            <a:r>
              <a:rPr lang="en-US" b="1" dirty="0">
                <a:latin typeface="DIN Next Rounded LT Pro" panose="020F0503020203050203" pitchFamily="34" charset="0"/>
                <a:cs typeface="Gill Sans" charset="0"/>
              </a:rPr>
              <a:t> </a:t>
            </a:r>
            <a:r>
              <a:rPr lang="en-US" dirty="0">
                <a:latin typeface="DIN Next Rounded LT Pro" panose="020F0503020203050203" pitchFamily="34" charset="0"/>
                <a:cs typeface="Gill Sans" charset="0"/>
              </a:rPr>
              <a:t>and the meaning behind it.”</a:t>
            </a:r>
          </a:p>
          <a:p>
            <a:pPr eaLnBrk="1" hangingPunct="1"/>
            <a:endParaRPr lang="en-US" i="1"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“The [QFT] was an amazing group activity</a:t>
            </a:r>
            <a:r>
              <a:rPr lang="en-US" dirty="0" smtClean="0">
                <a:latin typeface="DIN Next Rounded LT Pro" panose="020F0503020203050203" pitchFamily="34" charset="0"/>
                <a:cs typeface="Gill Sans" charset="0"/>
              </a:rPr>
              <a:t>...I </a:t>
            </a:r>
            <a:r>
              <a:rPr lang="en-US" dirty="0">
                <a:latin typeface="DIN Next Rounded LT Pro" panose="020F0503020203050203" pitchFamily="34" charset="0"/>
                <a:cs typeface="Gill Sans" charset="0"/>
              </a:rPr>
              <a:t>loved that no one was excluded...”</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“I learned I can come up with questions very quickly which is good because it means thinking and creativity is improving and growing.”</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“When we come up with our own questions, we think more deeply</a:t>
            </a:r>
            <a:r>
              <a:rPr lang="en-US" dirty="0" smtClean="0">
                <a:latin typeface="DIN Next Rounded LT Pro" panose="020F0503020203050203" pitchFamily="34" charset="0"/>
                <a:cs typeface="Gill Sans" charset="0"/>
              </a:rPr>
              <a:t>.”</a:t>
            </a:r>
            <a:endParaRPr lang="en-US" dirty="0">
              <a:solidFill>
                <a:srgbClr val="595959"/>
              </a:solidFill>
              <a:latin typeface="DIN Next Rounded LT Pro" panose="020F0503020203050203" pitchFamily="34" charset="0"/>
              <a:cs typeface="Gill Sans" charset="0"/>
            </a:endParaRPr>
          </a:p>
        </p:txBody>
      </p:sp>
      <p:sp>
        <p:nvSpPr>
          <p:cNvPr id="3" name="Title 2"/>
          <p:cNvSpPr>
            <a:spLocks noGrp="1"/>
          </p:cNvSpPr>
          <p:nvPr>
            <p:ph type="title"/>
          </p:nvPr>
        </p:nvSpPr>
        <p:spPr/>
        <p:txBody>
          <a:bodyPr/>
          <a:lstStyle/>
          <a:p>
            <a:r>
              <a:rPr lang="en-US" dirty="0" smtClean="0"/>
              <a:t>Student Reflections</a:t>
            </a:r>
            <a:endParaRPr lang="en-US" dirty="0"/>
          </a:p>
        </p:txBody>
      </p:sp>
    </p:spTree>
    <p:extLst>
      <p:ext uri="{BB962C8B-B14F-4D97-AF65-F5344CB8AC3E}">
        <p14:creationId xmlns:p14="http://schemas.microsoft.com/office/powerpoint/2010/main" val="4236661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829192" cy="3750909"/>
          </a:xfrm>
        </p:spPr>
        <p:txBody>
          <a:bodyPr>
            <a:noAutofit/>
          </a:bodyPr>
          <a:lstStyle/>
          <a:p>
            <a:pPr fontAlgn="base">
              <a:buFont typeface="Arial" panose="020B0604020202020204" pitchFamily="34" charset="0"/>
              <a:buChar char="•"/>
            </a:pPr>
            <a:r>
              <a:rPr lang="en-US" sz="3200" b="1" dirty="0" smtClean="0">
                <a:solidFill>
                  <a:schemeClr val="tx1">
                    <a:lumMod val="95000"/>
                    <a:lumOff val="5000"/>
                  </a:schemeClr>
                </a:solidFill>
              </a:rPr>
              <a:t>Questions &amp; learning</a:t>
            </a:r>
            <a:endParaRPr lang="en-US" sz="3200" b="1"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a:t>
            </a:r>
            <a:r>
              <a:rPr lang="en-US" sz="3200" dirty="0" smtClean="0">
                <a:solidFill>
                  <a:schemeClr val="tx1">
                    <a:lumMod val="95000"/>
                    <a:lumOff val="5000"/>
                  </a:schemeClr>
                </a:solidFill>
              </a:rPr>
              <a:t>Technique (QFT)</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the 21</a:t>
            </a:r>
            <a:r>
              <a:rPr lang="en-US" sz="3200" baseline="30000" dirty="0" smtClean="0">
                <a:solidFill>
                  <a:schemeClr val="tx1">
                    <a:lumMod val="95000"/>
                    <a:lumOff val="5000"/>
                  </a:schemeClr>
                </a:solidFill>
              </a:rPr>
              <a:t>st</a:t>
            </a:r>
            <a:r>
              <a:rPr lang="en-US" sz="3200" dirty="0" smtClean="0">
                <a:solidFill>
                  <a:schemeClr val="tx1">
                    <a:lumMod val="95000"/>
                    <a:lumOff val="5000"/>
                  </a:schemeClr>
                </a:solidFill>
              </a:rPr>
              <a:t> century</a:t>
            </a:r>
          </a:p>
          <a:p>
            <a:pPr fontAlgn="base">
              <a:buFont typeface="Arial" panose="020B0604020202020204" pitchFamily="34" charset="0"/>
              <a:buChar char="•"/>
            </a:pPr>
            <a:r>
              <a:rPr lang="en-US" sz="3200"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437934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973078-16E5-6148-B3F9-212A2C96CACB}"/>
              </a:ext>
            </a:extLst>
          </p:cNvPr>
          <p:cNvSpPr>
            <a:spLocks noGrp="1"/>
          </p:cNvSpPr>
          <p:nvPr>
            <p:ph idx="1"/>
          </p:nvPr>
        </p:nvSpPr>
        <p:spPr>
          <a:xfrm>
            <a:off x="838200" y="1336431"/>
            <a:ext cx="10515600" cy="3736732"/>
          </a:xfrm>
        </p:spPr>
        <p:txBody>
          <a:bodyPr>
            <a:noAutofit/>
          </a:bodyPr>
          <a:lstStyle/>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Rachel </a:t>
            </a:r>
            <a:r>
              <a:rPr lang="en-US" sz="3200" dirty="0"/>
              <a:t>Woodruff, Ph.D. Assistant Professor of Biology, Brandeis University </a:t>
            </a:r>
            <a:endParaRPr lang="en-US" sz="3200" dirty="0" smtClean="0"/>
          </a:p>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Topic</a:t>
            </a:r>
            <a:r>
              <a:rPr lang="en-US" sz="3200" dirty="0"/>
              <a:t>: Molecular Biology</a:t>
            </a:r>
          </a:p>
          <a:p>
            <a:pPr marL="0" indent="0">
              <a:lnSpc>
                <a:spcPct val="100000"/>
              </a:lnSpc>
              <a:spcBef>
                <a:spcPts val="0"/>
              </a:spcBef>
              <a:buNone/>
            </a:pPr>
            <a:endParaRPr lang="en-US" sz="3200" u="sng" dirty="0" smtClean="0"/>
          </a:p>
          <a:p>
            <a:pPr marL="0" indent="0">
              <a:lnSpc>
                <a:spcPct val="100000"/>
              </a:lnSpc>
              <a:spcBef>
                <a:spcPts val="0"/>
              </a:spcBef>
              <a:buNone/>
            </a:pPr>
            <a:r>
              <a:rPr lang="en-US" sz="3200" dirty="0" smtClean="0"/>
              <a:t>Purpose</a:t>
            </a:r>
            <a:r>
              <a:rPr lang="en-US" sz="3200" dirty="0"/>
              <a:t>: To build students’ research skills and prepare them to develop their own </a:t>
            </a:r>
            <a:r>
              <a:rPr lang="en-US" sz="3200" dirty="0" smtClean="0"/>
              <a:t>proposal </a:t>
            </a:r>
            <a:r>
              <a:rPr lang="en-US" sz="3200" dirty="0"/>
              <a:t>later in the </a:t>
            </a:r>
            <a:r>
              <a:rPr lang="en-US" sz="3200" dirty="0" smtClean="0"/>
              <a:t>semester</a:t>
            </a: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Classroom </a:t>
            </a:r>
            <a:r>
              <a:rPr lang="en-US" dirty="0" smtClean="0"/>
              <a:t>Example: College Biology</a:t>
            </a:r>
            <a:endParaRPr lang="en-US" dirty="0"/>
          </a:p>
        </p:txBody>
      </p:sp>
    </p:spTree>
    <p:extLst>
      <p:ext uri="{BB962C8B-B14F-4D97-AF65-F5344CB8AC3E}">
        <p14:creationId xmlns:p14="http://schemas.microsoft.com/office/powerpoint/2010/main" val="1231134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63890-F544-A143-9722-67A0DE4E29FE}"/>
              </a:ext>
            </a:extLst>
          </p:cNvPr>
          <p:cNvSpPr>
            <a:spLocks noGrp="1"/>
          </p:cNvSpPr>
          <p:nvPr>
            <p:ph idx="1"/>
          </p:nvPr>
        </p:nvSpPr>
        <p:spPr>
          <a:xfrm>
            <a:off x="703384" y="1822450"/>
            <a:ext cx="10785231" cy="4351338"/>
          </a:xfrm>
        </p:spPr>
        <p:txBody>
          <a:bodyPr>
            <a:normAutofit/>
          </a:bodyPr>
          <a:lstStyle/>
          <a:p>
            <a:pPr marL="0" indent="0">
              <a:buNone/>
            </a:pPr>
            <a:endParaRPr lang="en-US" sz="3200" dirty="0" smtClean="0"/>
          </a:p>
          <a:p>
            <a:pPr marL="0" indent="0">
              <a:buNone/>
            </a:pPr>
            <a:endParaRPr lang="en-US" sz="3200" dirty="0"/>
          </a:p>
          <a:p>
            <a:pPr marL="0" indent="0">
              <a:buNone/>
            </a:pPr>
            <a:r>
              <a:rPr lang="en-US" sz="3200" dirty="0" smtClean="0"/>
              <a:t>Students </a:t>
            </a:r>
            <a:r>
              <a:rPr lang="en-US" sz="3200" dirty="0"/>
              <a:t>were assigned a complex molecular biology </a:t>
            </a:r>
            <a:r>
              <a:rPr lang="en-US" sz="3200" dirty="0" smtClean="0"/>
              <a:t>article</a:t>
            </a:r>
            <a:endParaRPr lang="en-US" sz="3200" dirty="0"/>
          </a:p>
          <a:p>
            <a:pPr marL="0" indent="0" algn="ctr">
              <a:buNone/>
            </a:pPr>
            <a:endParaRPr lang="en-US" sz="3200" i="1" dirty="0"/>
          </a:p>
          <a:p>
            <a:pPr marL="0" indent="0">
              <a:buNone/>
            </a:pPr>
            <a:r>
              <a:rPr lang="en-US" sz="3200" i="1" dirty="0" smtClean="0"/>
              <a:t>Ask </a:t>
            </a:r>
            <a:r>
              <a:rPr lang="en-US" sz="3200" i="1" dirty="0"/>
              <a:t>as many questions as you can about the reading</a:t>
            </a:r>
            <a:endParaRPr lang="en-US" sz="3200" dirty="0"/>
          </a:p>
          <a:p>
            <a:pPr marL="0" indent="0" algn="ctr">
              <a:buNone/>
            </a:pPr>
            <a:r>
              <a:rPr lang="en-US" sz="3200" dirty="0"/>
              <a:t/>
            </a:r>
            <a:br>
              <a:rPr lang="en-US" sz="3200" dirty="0"/>
            </a:br>
            <a:endParaRPr lang="en-US" sz="3200" dirty="0"/>
          </a:p>
        </p:txBody>
      </p:sp>
      <p:sp>
        <p:nvSpPr>
          <p:cNvPr id="4" name="Title 3"/>
          <p:cNvSpPr>
            <a:spLocks noGrp="1"/>
          </p:cNvSpPr>
          <p:nvPr>
            <p:ph type="title"/>
          </p:nvPr>
        </p:nvSpPr>
        <p:spPr/>
        <p:txBody>
          <a:bodyPr>
            <a:normAutofit/>
          </a:bodyPr>
          <a:lstStyle/>
          <a:p>
            <a:r>
              <a:rPr lang="en-US" dirty="0"/>
              <a:t>Question </a:t>
            </a:r>
            <a:r>
              <a:rPr lang="en-US" dirty="0" smtClean="0"/>
              <a:t>Focus</a:t>
            </a:r>
            <a:endParaRPr lang="en-US" dirty="0"/>
          </a:p>
        </p:txBody>
      </p:sp>
    </p:spTree>
    <p:extLst>
      <p:ext uri="{BB962C8B-B14F-4D97-AF65-F5344CB8AC3E}">
        <p14:creationId xmlns:p14="http://schemas.microsoft.com/office/powerpoint/2010/main" val="4376689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67FE-A3C9-634D-AD14-D097BD5C73C9}"/>
              </a:ext>
            </a:extLst>
          </p:cNvPr>
          <p:cNvSpPr>
            <a:spLocks noGrp="1"/>
          </p:cNvSpPr>
          <p:nvPr>
            <p:ph type="title"/>
          </p:nvPr>
        </p:nvSpPr>
        <p:spPr/>
        <p:txBody>
          <a:bodyPr>
            <a:normAutofit/>
          </a:bodyPr>
          <a:lstStyle/>
          <a:p>
            <a:r>
              <a:rPr lang="en-US" dirty="0"/>
              <a:t>Next </a:t>
            </a:r>
            <a:r>
              <a:rPr lang="en-US" dirty="0" smtClean="0"/>
              <a:t>Steps</a:t>
            </a:r>
            <a:endParaRPr lang="en-US" dirty="0"/>
          </a:p>
        </p:txBody>
      </p:sp>
      <p:sp>
        <p:nvSpPr>
          <p:cNvPr id="3" name="Content Placeholder 2">
            <a:extLst>
              <a:ext uri="{FF2B5EF4-FFF2-40B4-BE49-F238E27FC236}">
                <a16:creationId xmlns:a16="http://schemas.microsoft.com/office/drawing/2014/main" id="{9AB884BF-5A28-9D4C-A88B-08AB33D537A4}"/>
              </a:ext>
            </a:extLst>
          </p:cNvPr>
          <p:cNvSpPr>
            <a:spLocks noGrp="1"/>
          </p:cNvSpPr>
          <p:nvPr>
            <p:ph idx="1"/>
          </p:nvPr>
        </p:nvSpPr>
        <p:spPr>
          <a:xfrm>
            <a:off x="838200" y="2124564"/>
            <a:ext cx="10515600" cy="4351338"/>
          </a:xfrm>
        </p:spPr>
        <p:txBody>
          <a:bodyPr>
            <a:normAutofit/>
          </a:bodyPr>
          <a:lstStyle/>
          <a:p>
            <a:pPr fontAlgn="base">
              <a:buFont typeface="Arial" panose="020B0604020202020204" pitchFamily="34" charset="0"/>
              <a:buChar char="•"/>
            </a:pPr>
            <a:r>
              <a:rPr lang="en-US" sz="3200" dirty="0"/>
              <a:t>Students generate questions about a complex article on their own</a:t>
            </a:r>
          </a:p>
          <a:p>
            <a:pPr fontAlgn="base">
              <a:buFont typeface="Arial" panose="020B0604020202020204" pitchFamily="34" charset="0"/>
              <a:buChar char="•"/>
            </a:pPr>
            <a:r>
              <a:rPr lang="en-US" sz="3200" dirty="0"/>
              <a:t>Students discuss the key attributes of a good biological research question and compare to other types of questions</a:t>
            </a:r>
          </a:p>
          <a:p>
            <a:pPr fontAlgn="base">
              <a:buFont typeface="Arial" panose="020B0604020202020204" pitchFamily="34" charset="0"/>
              <a:buChar char="•"/>
            </a:pPr>
            <a:r>
              <a:rPr lang="en-US" sz="3200" dirty="0"/>
              <a:t>Students form groups and improve their </a:t>
            </a:r>
            <a:r>
              <a:rPr lang="en-US" sz="3200" dirty="0" smtClean="0"/>
              <a:t>questions </a:t>
            </a:r>
            <a:r>
              <a:rPr lang="en-US" sz="3200" dirty="0"/>
              <a:t>based on these attributes</a:t>
            </a:r>
          </a:p>
          <a:p>
            <a:endParaRPr lang="en-US" sz="3200" dirty="0"/>
          </a:p>
        </p:txBody>
      </p:sp>
    </p:spTree>
    <p:extLst>
      <p:ext uri="{BB962C8B-B14F-4D97-AF65-F5344CB8AC3E}">
        <p14:creationId xmlns:p14="http://schemas.microsoft.com/office/powerpoint/2010/main" val="36253435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Title 1"/>
          <p:cNvSpPr>
            <a:spLocks noGrp="1"/>
          </p:cNvSpPr>
          <p:nvPr>
            <p:ph type="title"/>
          </p:nvPr>
        </p:nvSpPr>
        <p:spPr>
          <a:xfrm>
            <a:off x="838200" y="365125"/>
            <a:ext cx="11277600" cy="1325563"/>
          </a:xfrm>
        </p:spPr>
        <p:txBody>
          <a:bodyPr>
            <a:normAutofit/>
          </a:bodyPr>
          <a:lstStyle/>
          <a:p>
            <a:r>
              <a:rPr lang="en-US" sz="4200" dirty="0" smtClean="0"/>
              <a:t>Classroom Example: College English</a:t>
            </a:r>
            <a:endParaRPr lang="en-US" sz="4200" dirty="0"/>
          </a:p>
        </p:txBody>
      </p:sp>
      <p:sp>
        <p:nvSpPr>
          <p:cNvPr id="7" name="Content Placeholder 2"/>
          <p:cNvSpPr txBox="1">
            <a:spLocks/>
          </p:cNvSpPr>
          <p:nvPr/>
        </p:nvSpPr>
        <p:spPr>
          <a:xfrm>
            <a:off x="838200" y="1981201"/>
            <a:ext cx="10442331" cy="4144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3000" dirty="0" smtClean="0"/>
              <a:t>Tina </a:t>
            </a:r>
            <a:r>
              <a:rPr lang="en-US" altLang="en-US" sz="3000" dirty="0" err="1" smtClean="0"/>
              <a:t>Romanelli</a:t>
            </a:r>
            <a:r>
              <a:rPr lang="en-US" altLang="en-US" sz="3000" dirty="0" smtClean="0"/>
              <a:t>, PhD, Raleigh North Carolina</a:t>
            </a:r>
          </a:p>
          <a:p>
            <a:pPr marL="0" indent="0">
              <a:buFont typeface="Arial"/>
              <a:buNone/>
            </a:pPr>
            <a:r>
              <a:rPr lang="en-US" altLang="en-US" sz="3000" dirty="0" smtClean="0"/>
              <a:t>Purpose: To foster a more democratic classroom environment</a:t>
            </a:r>
            <a:endParaRPr lang="en-US" altLang="en-US" sz="3000" dirty="0"/>
          </a:p>
        </p:txBody>
      </p:sp>
    </p:spTree>
    <p:extLst>
      <p:ext uri="{BB962C8B-B14F-4D97-AF65-F5344CB8AC3E}">
        <p14:creationId xmlns:p14="http://schemas.microsoft.com/office/powerpoint/2010/main" val="1375637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Classroom </a:t>
            </a:r>
            <a:r>
              <a:rPr lang="en-US" sz="4000" dirty="0" smtClean="0"/>
              <a:t>Example:</a:t>
            </a:r>
            <a:r>
              <a:rPr lang="en-US" sz="4000" dirty="0"/>
              <a:t> </a:t>
            </a:r>
            <a:r>
              <a:rPr lang="en-US" sz="4000" dirty="0" smtClean="0"/>
              <a:t>College </a:t>
            </a:r>
            <a:r>
              <a:rPr lang="en-US" sz="4000" dirty="0"/>
              <a:t>Biology </a:t>
            </a:r>
          </a:p>
        </p:txBody>
      </p:sp>
      <p:sp>
        <p:nvSpPr>
          <p:cNvPr id="3" name="Content Placeholder 2"/>
          <p:cNvSpPr>
            <a:spLocks noGrp="1"/>
          </p:cNvSpPr>
          <p:nvPr>
            <p:ph idx="1"/>
          </p:nvPr>
        </p:nvSpPr>
        <p:spPr>
          <a:xfrm>
            <a:off x="838201" y="2092569"/>
            <a:ext cx="10611678" cy="4043187"/>
          </a:xfrm>
        </p:spPr>
        <p:txBody>
          <a:bodyPr>
            <a:noAutofit/>
          </a:bodyPr>
          <a:lstStyle/>
          <a:p>
            <a:pPr marL="0" indent="0">
              <a:lnSpc>
                <a:spcPct val="100000"/>
              </a:lnSpc>
              <a:spcBef>
                <a:spcPts val="0"/>
              </a:spcBef>
              <a:buNone/>
            </a:pPr>
            <a:r>
              <a:rPr lang="en-US" sz="3200" dirty="0" smtClean="0">
                <a:solidFill>
                  <a:schemeClr val="tx1"/>
                </a:solidFill>
                <a:ea typeface="Rockwell" charset="0"/>
                <a:cs typeface="Rockwell" charset="0"/>
              </a:rPr>
              <a:t>Emily </a:t>
            </a:r>
            <a:r>
              <a:rPr lang="en-US" sz="3200" dirty="0">
                <a:solidFill>
                  <a:schemeClr val="tx1"/>
                </a:solidFill>
                <a:ea typeface="Rockwell" charset="0"/>
                <a:cs typeface="Rockwell" charset="0"/>
              </a:rPr>
              <a:t>Westover, Ph.D., </a:t>
            </a:r>
            <a:r>
              <a:rPr lang="en-US" sz="3200" dirty="0" smtClean="0">
                <a:solidFill>
                  <a:schemeClr val="tx1"/>
                </a:solidFill>
                <a:ea typeface="Rockwell" charset="0"/>
                <a:cs typeface="Rockwell" charset="0"/>
              </a:rPr>
              <a:t>Brandeis </a:t>
            </a:r>
            <a:r>
              <a:rPr lang="en-US" sz="3200" dirty="0">
                <a:solidFill>
                  <a:schemeClr val="tx1"/>
                </a:solidFill>
                <a:ea typeface="Rockwell" charset="0"/>
                <a:cs typeface="Rockwell" charset="0"/>
              </a:rPr>
              <a:t>University </a:t>
            </a:r>
            <a:endParaRPr lang="en-US" sz="3200" u="sng" dirty="0">
              <a:solidFill>
                <a:schemeClr val="tx1"/>
              </a:solidFill>
              <a:ea typeface="Rockwell" charset="0"/>
              <a:cs typeface="Rockwell" charset="0"/>
            </a:endParaRP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Topic: Post-Exam Review</a:t>
            </a: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Purpose: To assess what students did not understand about the content. They performed poorly on a particular question on an exam.</a:t>
            </a:r>
            <a:endParaRPr lang="en-US" sz="3600" dirty="0"/>
          </a:p>
        </p:txBody>
      </p:sp>
    </p:spTree>
    <p:extLst>
      <p:ext uri="{BB962C8B-B14F-4D97-AF65-F5344CB8AC3E}">
        <p14:creationId xmlns:p14="http://schemas.microsoft.com/office/powerpoint/2010/main" val="3449308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108" y="2838452"/>
            <a:ext cx="10075084" cy="1362074"/>
          </a:xfrm>
        </p:spPr>
        <p:txBody>
          <a:bodyPr>
            <a:normAutofit/>
          </a:bodyPr>
          <a:lstStyle/>
          <a:p>
            <a:pPr marL="0" indent="0">
              <a:buNone/>
            </a:pPr>
            <a:r>
              <a:rPr lang="en-US" sz="4000" dirty="0" smtClean="0">
                <a:solidFill>
                  <a:schemeClr val="tx1"/>
                </a:solidFill>
              </a:rPr>
              <a:t>Ask </a:t>
            </a:r>
            <a:r>
              <a:rPr lang="en-US" sz="4000" dirty="0">
                <a:solidFill>
                  <a:schemeClr val="tx1"/>
                </a:solidFill>
              </a:rPr>
              <a:t>as many questions as you can about </a:t>
            </a:r>
            <a:r>
              <a:rPr lang="en-US" sz="4000" dirty="0" smtClean="0">
                <a:solidFill>
                  <a:schemeClr val="tx1"/>
                </a:solidFill>
              </a:rPr>
              <a:t>[the exam question]</a:t>
            </a:r>
            <a:endParaRPr lang="en-US" sz="4000" dirty="0">
              <a:solidFill>
                <a:schemeClr val="tx1"/>
              </a:solidFill>
            </a:endParaRPr>
          </a:p>
        </p:txBody>
      </p:sp>
      <p:sp>
        <p:nvSpPr>
          <p:cNvPr id="4" name="Title 3"/>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34205508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Educator Reflections</a:t>
            </a:r>
            <a:endParaRPr lang="en-US" dirty="0"/>
          </a:p>
        </p:txBody>
      </p:sp>
      <p:sp>
        <p:nvSpPr>
          <p:cNvPr id="3" name="Content Placeholder 2"/>
          <p:cNvSpPr>
            <a:spLocks noGrp="1"/>
          </p:cNvSpPr>
          <p:nvPr>
            <p:ph idx="1"/>
          </p:nvPr>
        </p:nvSpPr>
        <p:spPr>
          <a:xfrm>
            <a:off x="664633" y="2286001"/>
            <a:ext cx="10612967" cy="4144963"/>
          </a:xfrm>
        </p:spPr>
        <p:txBody>
          <a:bodyPr>
            <a:normAutofit/>
          </a:bodyPr>
          <a:lstStyle/>
          <a:p>
            <a:r>
              <a:rPr lang="en-US" sz="3200" dirty="0">
                <a:solidFill>
                  <a:schemeClr val="tx1"/>
                </a:solidFill>
              </a:rPr>
              <a:t>Students were thinking more deeply about the exam question</a:t>
            </a:r>
          </a:p>
          <a:p>
            <a:r>
              <a:rPr lang="en-US" sz="3200" dirty="0">
                <a:solidFill>
                  <a:schemeClr val="tx1"/>
                </a:solidFill>
              </a:rPr>
              <a:t>Professor Westover was able to gather insight into why they may have had difficulty with the exam question </a:t>
            </a:r>
          </a:p>
        </p:txBody>
      </p:sp>
    </p:spTree>
    <p:extLst>
      <p:ext uri="{BB962C8B-B14F-4D97-AF65-F5344CB8AC3E}">
        <p14:creationId xmlns:p14="http://schemas.microsoft.com/office/powerpoint/2010/main" val="3151772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Classroom </a:t>
            </a:r>
            <a:r>
              <a:rPr lang="en-US" sz="4000" dirty="0" smtClean="0"/>
              <a:t>Example:</a:t>
            </a:r>
            <a:r>
              <a:rPr lang="en-US" sz="4000" dirty="0"/>
              <a:t> </a:t>
            </a:r>
            <a:r>
              <a:rPr lang="en-US" sz="4000" dirty="0" smtClean="0"/>
              <a:t>Business Marketing</a:t>
            </a:r>
            <a:endParaRPr lang="en-US" sz="4000" dirty="0"/>
          </a:p>
        </p:txBody>
      </p:sp>
      <p:sp>
        <p:nvSpPr>
          <p:cNvPr id="3" name="Content Placeholder 2"/>
          <p:cNvSpPr>
            <a:spLocks noGrp="1"/>
          </p:cNvSpPr>
          <p:nvPr>
            <p:ph idx="1"/>
          </p:nvPr>
        </p:nvSpPr>
        <p:spPr>
          <a:xfrm>
            <a:off x="838201" y="2092569"/>
            <a:ext cx="10611678" cy="4043187"/>
          </a:xfrm>
        </p:spPr>
        <p:txBody>
          <a:bodyPr>
            <a:noAutofit/>
          </a:bodyPr>
          <a:lstStyle/>
          <a:p>
            <a:pPr marL="0" indent="0">
              <a:lnSpc>
                <a:spcPct val="100000"/>
              </a:lnSpc>
              <a:spcBef>
                <a:spcPts val="0"/>
              </a:spcBef>
              <a:buNone/>
            </a:pPr>
            <a:r>
              <a:rPr lang="en-US" sz="3200" dirty="0" smtClean="0">
                <a:solidFill>
                  <a:schemeClr val="tx1"/>
                </a:solidFill>
                <a:ea typeface="Rockwell" charset="0"/>
                <a:cs typeface="Rockwell" charset="0"/>
              </a:rPr>
              <a:t>Kelly La Venture, </a:t>
            </a:r>
            <a:r>
              <a:rPr lang="en-US" sz="3200" dirty="0" err="1" smtClean="0">
                <a:solidFill>
                  <a:schemeClr val="tx1"/>
                </a:solidFill>
                <a:ea typeface="Rockwell" charset="0"/>
                <a:cs typeface="Rockwell" charset="0"/>
              </a:rPr>
              <a:t>Ed.D</a:t>
            </a:r>
            <a:r>
              <a:rPr lang="en-US" sz="3200" dirty="0">
                <a:solidFill>
                  <a:schemeClr val="tx1"/>
                </a:solidFill>
                <a:ea typeface="Rockwell" charset="0"/>
                <a:cs typeface="Rockwell" charset="0"/>
              </a:rPr>
              <a:t>., </a:t>
            </a:r>
            <a:r>
              <a:rPr lang="en-US" sz="3200" dirty="0" smtClean="0">
                <a:solidFill>
                  <a:schemeClr val="tx1"/>
                </a:solidFill>
                <a:ea typeface="Rockwell" charset="0"/>
                <a:cs typeface="Rockwell" charset="0"/>
              </a:rPr>
              <a:t>Bemidji State University</a:t>
            </a:r>
            <a:endParaRPr lang="en-US" sz="3200" u="sng" dirty="0">
              <a:solidFill>
                <a:schemeClr val="tx1"/>
              </a:solidFill>
              <a:ea typeface="Rockwell" charset="0"/>
              <a:cs typeface="Rockwell" charset="0"/>
            </a:endParaRP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lnSpc>
                <a:spcPct val="100000"/>
              </a:lnSpc>
              <a:spcBef>
                <a:spcPts val="0"/>
              </a:spcBef>
              <a:buNone/>
            </a:pPr>
            <a:r>
              <a:rPr lang="en-US" sz="3200" dirty="0" smtClean="0">
                <a:solidFill>
                  <a:schemeClr val="tx1"/>
                </a:solidFill>
                <a:ea typeface="Rockwell" charset="0"/>
                <a:cs typeface="Rockwell" charset="0"/>
              </a:rPr>
              <a:t>Topic: Marketing Analytics</a:t>
            </a:r>
          </a:p>
          <a:p>
            <a:pPr marL="0" indent="0">
              <a:lnSpc>
                <a:spcPct val="100000"/>
              </a:lnSpc>
              <a:spcBef>
                <a:spcPts val="0"/>
              </a:spcBef>
              <a:buNone/>
            </a:pPr>
            <a:endParaRPr lang="en-US" sz="3200" u="sng" dirty="0" smtClean="0">
              <a:solidFill>
                <a:schemeClr val="tx1"/>
              </a:solidFill>
              <a:ea typeface="Rockwell" charset="0"/>
              <a:cs typeface="Rockwell" charset="0"/>
            </a:endParaRPr>
          </a:p>
          <a:p>
            <a:pPr marL="0" indent="0">
              <a:buNone/>
            </a:pPr>
            <a:r>
              <a:rPr lang="en-US" sz="3200" dirty="0" smtClean="0">
                <a:solidFill>
                  <a:schemeClr val="tx1"/>
                </a:solidFill>
                <a:ea typeface="Rockwell" charset="0"/>
                <a:cs typeface="Rockwell" charset="0"/>
              </a:rPr>
              <a:t>Purpose: </a:t>
            </a:r>
            <a:r>
              <a:rPr lang="en-US" sz="3200" dirty="0">
                <a:latin typeface="DIN Next Rounded LT Pro" panose="020F0503020203050203"/>
              </a:rPr>
              <a:t>To prepare for a guest speaker on a topic students identified as </a:t>
            </a:r>
            <a:r>
              <a:rPr lang="en-US" sz="3200" dirty="0" smtClean="0">
                <a:latin typeface="DIN Next Rounded LT Pro" panose="020F0503020203050203"/>
              </a:rPr>
              <a:t>important </a:t>
            </a:r>
            <a:r>
              <a:rPr lang="en-US" sz="3200" dirty="0">
                <a:latin typeface="DIN Next Rounded LT Pro" panose="020F0503020203050203"/>
              </a:rPr>
              <a:t>for their learning </a:t>
            </a:r>
            <a:r>
              <a:rPr lang="en-US" sz="3200" dirty="0" smtClean="0">
                <a:latin typeface="DIN Next Rounded LT Pro" panose="020F0503020203050203"/>
              </a:rPr>
              <a:t>and career interests</a:t>
            </a:r>
            <a:endParaRPr lang="en-US" sz="3200" dirty="0">
              <a:solidFill>
                <a:schemeClr val="dk1"/>
              </a:solidFill>
              <a:latin typeface="DIN Next Rounded LT Pro" panose="020F0503020203050203"/>
              <a:ea typeface="Rokkitt"/>
              <a:cs typeface="Rokkitt"/>
              <a:sym typeface="Rokkitt"/>
            </a:endParaRPr>
          </a:p>
        </p:txBody>
      </p:sp>
    </p:spTree>
    <p:extLst>
      <p:ext uri="{BB962C8B-B14F-4D97-AF65-F5344CB8AC3E}">
        <p14:creationId xmlns:p14="http://schemas.microsoft.com/office/powerpoint/2010/main" val="2430480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108" y="2838452"/>
            <a:ext cx="10075084" cy="1362074"/>
          </a:xfrm>
        </p:spPr>
        <p:txBody>
          <a:bodyPr>
            <a:normAutofit/>
          </a:bodyPr>
          <a:lstStyle/>
          <a:p>
            <a:pPr marL="0" indent="0">
              <a:buNone/>
            </a:pPr>
            <a:r>
              <a:rPr lang="en-US" sz="4000" dirty="0" smtClean="0">
                <a:solidFill>
                  <a:schemeClr val="tx1"/>
                </a:solidFill>
              </a:rPr>
              <a:t>Marketing Analytics</a:t>
            </a:r>
            <a:endParaRPr lang="en-US" sz="4000" dirty="0">
              <a:solidFill>
                <a:schemeClr val="tx1"/>
              </a:solidFill>
            </a:endParaRPr>
          </a:p>
        </p:txBody>
      </p:sp>
      <p:sp>
        <p:nvSpPr>
          <p:cNvPr id="4" name="Title 3"/>
          <p:cNvSpPr>
            <a:spLocks noGrp="1"/>
          </p:cNvSpPr>
          <p:nvPr>
            <p:ph type="title"/>
          </p:nvPr>
        </p:nvSpPr>
        <p:spPr/>
        <p:txBody>
          <a:bodyPr/>
          <a:lstStyle/>
          <a:p>
            <a:r>
              <a:rPr lang="en-US" dirty="0" smtClean="0"/>
              <a:t>Question Focus</a:t>
            </a:r>
            <a:endParaRPr lang="en-US" dirty="0"/>
          </a:p>
        </p:txBody>
      </p:sp>
    </p:spTree>
    <p:extLst>
      <p:ext uri="{BB962C8B-B14F-4D97-AF65-F5344CB8AC3E}">
        <p14:creationId xmlns:p14="http://schemas.microsoft.com/office/powerpoint/2010/main" val="3643999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41245"/>
            <a:ext cx="4489938" cy="4184770"/>
          </a:xfrm>
        </p:spPr>
        <p:txBody>
          <a:bodyPr>
            <a:noAutofit/>
          </a:bodyPr>
          <a:lstStyle/>
          <a:p>
            <a:pPr marL="342900" indent="-342900">
              <a:buClr>
                <a:schemeClr val="tx2"/>
              </a:buClr>
              <a:buAutoNum type="arabicPeriod"/>
            </a:pPr>
            <a:r>
              <a:rPr lang="en-US" sz="2000" dirty="0"/>
              <a:t>What are marketing analytics?</a:t>
            </a:r>
          </a:p>
          <a:p>
            <a:pPr marL="342900" indent="-342900">
              <a:buClr>
                <a:schemeClr val="tx2"/>
              </a:buClr>
              <a:buAutoNum type="arabicPeriod"/>
            </a:pPr>
            <a:r>
              <a:rPr lang="en-US" sz="2000" dirty="0"/>
              <a:t>How do you use them?</a:t>
            </a:r>
          </a:p>
          <a:p>
            <a:pPr marL="342900" indent="-342900">
              <a:buClr>
                <a:schemeClr val="tx2"/>
              </a:buClr>
              <a:buAutoNum type="arabicPeriod"/>
            </a:pPr>
            <a:r>
              <a:rPr lang="en-US" sz="2000" dirty="0"/>
              <a:t>What are analytics?</a:t>
            </a:r>
          </a:p>
          <a:p>
            <a:pPr marL="342900" indent="-342900">
              <a:buClr>
                <a:schemeClr val="tx2"/>
              </a:buClr>
              <a:buAutoNum type="arabicPeriod"/>
            </a:pPr>
            <a:r>
              <a:rPr lang="en-US" sz="2000" dirty="0"/>
              <a:t>Why are they important?</a:t>
            </a:r>
          </a:p>
          <a:p>
            <a:pPr marL="342900" indent="-342900">
              <a:buClr>
                <a:schemeClr val="tx2"/>
              </a:buClr>
              <a:buAutoNum type="arabicPeriod"/>
            </a:pPr>
            <a:r>
              <a:rPr lang="en-US" sz="2000" dirty="0"/>
              <a:t>How can you use them?</a:t>
            </a:r>
          </a:p>
          <a:p>
            <a:pPr marL="342900" indent="-342900">
              <a:buClr>
                <a:schemeClr val="tx2"/>
              </a:buClr>
              <a:buAutoNum type="arabicPeriod"/>
            </a:pPr>
            <a:r>
              <a:rPr lang="en-US" sz="2000" dirty="0"/>
              <a:t>What are their benefits?</a:t>
            </a:r>
          </a:p>
          <a:p>
            <a:pPr marL="342900" indent="-342900">
              <a:buClr>
                <a:schemeClr val="tx2"/>
              </a:buClr>
              <a:buAutoNum type="arabicPeriod"/>
            </a:pPr>
            <a:r>
              <a:rPr lang="en-US" sz="2000" dirty="0"/>
              <a:t>What are their weaknesses?</a:t>
            </a:r>
          </a:p>
          <a:p>
            <a:pPr marL="342900" indent="-342900">
              <a:buClr>
                <a:schemeClr val="tx2"/>
              </a:buClr>
              <a:buAutoNum type="arabicPeriod"/>
            </a:pPr>
            <a:r>
              <a:rPr lang="en-US" sz="2000" dirty="0"/>
              <a:t>Why should I use them?</a:t>
            </a:r>
          </a:p>
          <a:p>
            <a:pPr marL="342900" indent="-342900">
              <a:buClr>
                <a:schemeClr val="tx2"/>
              </a:buClr>
              <a:buAutoNum type="arabicPeriod"/>
            </a:pPr>
            <a:r>
              <a:rPr lang="en-US" sz="2000" dirty="0"/>
              <a:t>Who should be using </a:t>
            </a:r>
            <a:r>
              <a:rPr lang="en-US" sz="2000" dirty="0" smtClean="0"/>
              <a:t>them?</a:t>
            </a:r>
          </a:p>
          <a:p>
            <a:pPr marL="342900" indent="-342900">
              <a:buClr>
                <a:schemeClr val="tx2"/>
              </a:buClr>
              <a:buAutoNum type="arabicPeriod"/>
            </a:pPr>
            <a:r>
              <a:rPr lang="en-US" sz="2000" dirty="0" smtClean="0"/>
              <a:t> When </a:t>
            </a:r>
            <a:r>
              <a:rPr lang="en-US" sz="2000" dirty="0"/>
              <a:t>should you use them</a:t>
            </a:r>
            <a:r>
              <a:rPr lang="en-US" sz="2000" dirty="0" smtClean="0"/>
              <a:t>?</a:t>
            </a:r>
            <a:endParaRPr lang="en-US" sz="2000" dirty="0"/>
          </a:p>
        </p:txBody>
      </p:sp>
      <p:sp>
        <p:nvSpPr>
          <p:cNvPr id="5" name="Content Placeholder 2"/>
          <p:cNvSpPr txBox="1">
            <a:spLocks/>
          </p:cNvSpPr>
          <p:nvPr/>
        </p:nvSpPr>
        <p:spPr>
          <a:xfrm>
            <a:off x="5706208" y="1690688"/>
            <a:ext cx="5647592" cy="3657600"/>
          </a:xfrm>
          <a:prstGeom prst="rect">
            <a:avLst/>
          </a:prstGeom>
        </p:spPr>
        <p:txBody>
          <a:bodyPr vert="horz" lIns="68580" tIns="34290" rIns="68580" bIns="3429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457200" indent="-457200">
              <a:spcBef>
                <a:spcPts val="750"/>
              </a:spcBef>
              <a:buSzPct val="100000"/>
              <a:buFont typeface="+mj-lt"/>
              <a:buAutoNum type="arabicPeriod" startAt="11"/>
            </a:pPr>
            <a:r>
              <a:rPr lang="en-US" dirty="0">
                <a:solidFill>
                  <a:schemeClr val="tx1"/>
                </a:solidFill>
                <a:latin typeface="DIN Next Rounded LT Pro" panose="020F0503020203050203" pitchFamily="34" charset="0"/>
                <a:cs typeface="Times New Roman" panose="02020603050405020304" pitchFamily="18" charset="0"/>
              </a:rPr>
              <a:t>How can I use marketing analytics to benefit my </a:t>
            </a:r>
            <a:r>
              <a:rPr lang="en-US" dirty="0" smtClean="0">
                <a:solidFill>
                  <a:schemeClr val="tx1"/>
                </a:solidFill>
                <a:latin typeface="DIN Next Rounded LT Pro" panose="020F0503020203050203" pitchFamily="34" charset="0"/>
                <a:cs typeface="Times New Roman" panose="02020603050405020304" pitchFamily="18" charset="0"/>
              </a:rPr>
              <a:t>company?</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How </a:t>
            </a:r>
            <a:r>
              <a:rPr lang="en-US" b="1" dirty="0">
                <a:solidFill>
                  <a:schemeClr val="tx1"/>
                </a:solidFill>
                <a:latin typeface="DIN Next Rounded LT Pro" panose="020F0503020203050203" pitchFamily="34" charset="0"/>
                <a:cs typeface="Times New Roman" panose="02020603050405020304" pitchFamily="18" charset="0"/>
              </a:rPr>
              <a:t>often should a company use marketing analytics to their </a:t>
            </a:r>
            <a:r>
              <a:rPr lang="en-US" b="1" dirty="0" smtClean="0">
                <a:solidFill>
                  <a:schemeClr val="tx1"/>
                </a:solidFill>
                <a:latin typeface="DIN Next Rounded LT Pro" panose="020F0503020203050203" pitchFamily="34" charset="0"/>
                <a:cs typeface="Times New Roman" panose="02020603050405020304" pitchFamily="18" charset="0"/>
              </a:rPr>
              <a:t>benefit?</a:t>
            </a:r>
          </a:p>
          <a:p>
            <a:pPr marL="457200" indent="-457200">
              <a:spcBef>
                <a:spcPts val="750"/>
              </a:spcBef>
              <a:buSzPct val="100000"/>
              <a:buFont typeface="+mj-lt"/>
              <a:buAutoNum type="arabicPeriod" startAt="11"/>
            </a:pPr>
            <a:r>
              <a:rPr lang="en-US" dirty="0" smtClean="0">
                <a:solidFill>
                  <a:schemeClr val="tx1"/>
                </a:solidFill>
                <a:latin typeface="DIN Next Rounded LT Pro" panose="020F0503020203050203" pitchFamily="34" charset="0"/>
                <a:cs typeface="Times New Roman" panose="02020603050405020304" pitchFamily="18" charset="0"/>
              </a:rPr>
              <a:t>What </a:t>
            </a:r>
            <a:r>
              <a:rPr lang="en-US" dirty="0">
                <a:solidFill>
                  <a:schemeClr val="tx1"/>
                </a:solidFill>
                <a:latin typeface="DIN Next Rounded LT Pro" panose="020F0503020203050203" pitchFamily="34" charset="0"/>
                <a:cs typeface="Times New Roman" panose="02020603050405020304" pitchFamily="18" charset="0"/>
              </a:rPr>
              <a:t>is the best way to use marketing </a:t>
            </a:r>
            <a:r>
              <a:rPr lang="en-US" dirty="0" smtClean="0">
                <a:solidFill>
                  <a:schemeClr val="tx1"/>
                </a:solidFill>
                <a:latin typeface="DIN Next Rounded LT Pro" panose="020F0503020203050203" pitchFamily="34" charset="0"/>
                <a:cs typeface="Times New Roman" panose="02020603050405020304" pitchFamily="18" charset="0"/>
              </a:rPr>
              <a:t>analytics?</a:t>
            </a:r>
          </a:p>
          <a:p>
            <a:pPr marL="457200" indent="-457200">
              <a:spcBef>
                <a:spcPts val="750"/>
              </a:spcBef>
              <a:buSzPct val="100000"/>
              <a:buFont typeface="+mj-lt"/>
              <a:buAutoNum type="arabicPeriod" startAt="11"/>
            </a:pPr>
            <a:r>
              <a:rPr lang="en-US" dirty="0" smtClean="0">
                <a:solidFill>
                  <a:schemeClr val="tx1"/>
                </a:solidFill>
                <a:latin typeface="DIN Next Rounded LT Pro" panose="020F0503020203050203" pitchFamily="34" charset="0"/>
                <a:cs typeface="Times New Roman" panose="02020603050405020304" pitchFamily="18" charset="0"/>
              </a:rPr>
              <a:t>Is </a:t>
            </a:r>
            <a:r>
              <a:rPr lang="en-US" dirty="0">
                <a:solidFill>
                  <a:schemeClr val="tx1"/>
                </a:solidFill>
                <a:latin typeface="DIN Next Rounded LT Pro" panose="020F0503020203050203" pitchFamily="34" charset="0"/>
                <a:cs typeface="Times New Roman" panose="02020603050405020304" pitchFamily="18" charset="0"/>
              </a:rPr>
              <a:t>there a time and place to use marketing </a:t>
            </a:r>
            <a:r>
              <a:rPr lang="en-US" dirty="0" smtClean="0">
                <a:solidFill>
                  <a:schemeClr val="tx1"/>
                </a:solidFill>
                <a:latin typeface="DIN Next Rounded LT Pro" panose="020F0503020203050203" pitchFamily="34" charset="0"/>
                <a:cs typeface="Times New Roman" panose="02020603050405020304" pitchFamily="18" charset="0"/>
              </a:rPr>
              <a:t>analytics?</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How </a:t>
            </a:r>
            <a:r>
              <a:rPr lang="en-US" b="1" dirty="0">
                <a:solidFill>
                  <a:schemeClr val="tx1"/>
                </a:solidFill>
                <a:latin typeface="DIN Next Rounded LT Pro" panose="020F0503020203050203" pitchFamily="34" charset="0"/>
                <a:cs typeface="Times New Roman" panose="02020603050405020304" pitchFamily="18" charset="0"/>
              </a:rPr>
              <a:t>can I use social media and marketing analytics </a:t>
            </a:r>
            <a:r>
              <a:rPr lang="en-US" b="1" dirty="0" smtClean="0">
                <a:solidFill>
                  <a:schemeClr val="tx1"/>
                </a:solidFill>
                <a:latin typeface="DIN Next Rounded LT Pro" panose="020F0503020203050203" pitchFamily="34" charset="0"/>
                <a:cs typeface="Times New Roman" panose="02020603050405020304" pitchFamily="18" charset="0"/>
              </a:rPr>
              <a:t>together?</a:t>
            </a:r>
          </a:p>
          <a:p>
            <a:pPr marL="457200" indent="-457200">
              <a:spcBef>
                <a:spcPts val="750"/>
              </a:spcBef>
              <a:buSzPct val="100000"/>
              <a:buFont typeface="+mj-lt"/>
              <a:buAutoNum type="arabicPeriod" startAt="11"/>
            </a:pPr>
            <a:r>
              <a:rPr lang="en-US" b="1" dirty="0" smtClean="0">
                <a:solidFill>
                  <a:schemeClr val="tx1"/>
                </a:solidFill>
                <a:latin typeface="DIN Next Rounded LT Pro" panose="020F0503020203050203" pitchFamily="34" charset="0"/>
                <a:cs typeface="Times New Roman" panose="02020603050405020304" pitchFamily="18" charset="0"/>
              </a:rPr>
              <a:t>With </a:t>
            </a:r>
            <a:r>
              <a:rPr lang="en-US" b="1" dirty="0">
                <a:solidFill>
                  <a:schemeClr val="tx1"/>
                </a:solidFill>
                <a:latin typeface="DIN Next Rounded LT Pro" panose="020F0503020203050203" pitchFamily="34" charset="0"/>
                <a:cs typeface="Times New Roman" panose="02020603050405020304" pitchFamily="18" charset="0"/>
              </a:rPr>
              <a:t>marketing analytics how can I analyze my competition?</a:t>
            </a:r>
          </a:p>
        </p:txBody>
      </p:sp>
      <p:sp>
        <p:nvSpPr>
          <p:cNvPr id="6" name="Title 5"/>
          <p:cNvSpPr>
            <a:spLocks noGrp="1"/>
          </p:cNvSpPr>
          <p:nvPr>
            <p:ph type="title"/>
          </p:nvPr>
        </p:nvSpPr>
        <p:spPr/>
        <p:txBody>
          <a:bodyPr/>
          <a:lstStyle/>
          <a:p>
            <a:r>
              <a:rPr lang="en-US" dirty="0" smtClean="0"/>
              <a:t>Students’ Questions</a:t>
            </a:r>
            <a:endParaRPr lang="en-US" dirty="0"/>
          </a:p>
        </p:txBody>
      </p:sp>
    </p:spTree>
    <p:extLst>
      <p:ext uri="{BB962C8B-B14F-4D97-AF65-F5344CB8AC3E}">
        <p14:creationId xmlns:p14="http://schemas.microsoft.com/office/powerpoint/2010/main" val="2909671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Questions &amp; Learning</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1252411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Educator Reflections</a:t>
            </a:r>
            <a:endParaRPr lang="en-US" dirty="0"/>
          </a:p>
        </p:txBody>
      </p:sp>
      <p:sp>
        <p:nvSpPr>
          <p:cNvPr id="3" name="Content Placeholder 2"/>
          <p:cNvSpPr>
            <a:spLocks noGrp="1"/>
          </p:cNvSpPr>
          <p:nvPr>
            <p:ph idx="1"/>
          </p:nvPr>
        </p:nvSpPr>
        <p:spPr>
          <a:xfrm>
            <a:off x="664633" y="1820009"/>
            <a:ext cx="10612967" cy="4158760"/>
          </a:xfrm>
        </p:spPr>
        <p:txBody>
          <a:bodyPr>
            <a:normAutofit fontScale="77500" lnSpcReduction="20000"/>
          </a:bodyPr>
          <a:lstStyle/>
          <a:p>
            <a:pPr marL="0" indent="0">
              <a:lnSpc>
                <a:spcPct val="120000"/>
              </a:lnSpc>
              <a:spcBef>
                <a:spcPts val="0"/>
              </a:spcBef>
              <a:buNone/>
            </a:pPr>
            <a:r>
              <a:rPr lang="en-US" sz="3200" dirty="0">
                <a:latin typeface="DIN Next Rounded LT Pro" panose="020F0503020203050203"/>
              </a:rPr>
              <a:t>“Not only were students highly engaged in the QFT process the </a:t>
            </a:r>
            <a:r>
              <a:rPr lang="en-US" sz="3200" dirty="0" smtClean="0">
                <a:latin typeface="DIN Next Rounded LT Pro" panose="020F0503020203050203"/>
              </a:rPr>
              <a:t>whole 90 minute </a:t>
            </a:r>
            <a:r>
              <a:rPr lang="en-US" sz="3200" dirty="0">
                <a:latin typeface="DIN Next Rounded LT Pro" panose="020F0503020203050203"/>
              </a:rPr>
              <a:t>class </a:t>
            </a:r>
            <a:r>
              <a:rPr lang="en-US" sz="3200" dirty="0" smtClean="0">
                <a:latin typeface="DIN Next Rounded LT Pro" panose="020F0503020203050203"/>
              </a:rPr>
              <a:t>period, </a:t>
            </a:r>
            <a:r>
              <a:rPr lang="en-US" sz="3200" dirty="0">
                <a:latin typeface="DIN Next Rounded LT Pro" panose="020F0503020203050203"/>
              </a:rPr>
              <a:t>but student after </a:t>
            </a:r>
            <a:r>
              <a:rPr lang="en-US" sz="3200" dirty="0" smtClean="0">
                <a:latin typeface="DIN Next Rounded LT Pro" panose="020F0503020203050203"/>
              </a:rPr>
              <a:t>student, not </a:t>
            </a:r>
            <a:r>
              <a:rPr lang="en-US" sz="3200" dirty="0">
                <a:latin typeface="DIN Next Rounded LT Pro" panose="020F0503020203050203"/>
              </a:rPr>
              <a:t>just the same </a:t>
            </a:r>
            <a:r>
              <a:rPr lang="en-US" sz="3200" dirty="0" smtClean="0">
                <a:latin typeface="DIN Next Rounded LT Pro" panose="020F0503020203050203"/>
              </a:rPr>
              <a:t>students, </a:t>
            </a:r>
            <a:r>
              <a:rPr lang="en-US" sz="3200" dirty="0">
                <a:latin typeface="DIN Next Rounded LT Pro" panose="020F0503020203050203"/>
              </a:rPr>
              <a:t>asked question after question </a:t>
            </a:r>
            <a:r>
              <a:rPr lang="en-US" sz="3200" dirty="0" smtClean="0">
                <a:latin typeface="DIN Next Rounded LT Pro" panose="020F0503020203050203"/>
              </a:rPr>
              <a:t>of </a:t>
            </a:r>
            <a:r>
              <a:rPr lang="en-US" sz="3200" dirty="0">
                <a:latin typeface="DIN Next Rounded LT Pro" panose="020F0503020203050203"/>
              </a:rPr>
              <a:t>the guest speaker and didn’t move from their seats when </a:t>
            </a:r>
            <a:r>
              <a:rPr lang="en-US" sz="3200" dirty="0" smtClean="0">
                <a:latin typeface="DIN Next Rounded LT Pro" panose="020F0503020203050203"/>
              </a:rPr>
              <a:t>class was over – </a:t>
            </a:r>
            <a:r>
              <a:rPr lang="en-US" sz="3200" dirty="0">
                <a:latin typeface="DIN Next Rounded LT Pro" panose="020F0503020203050203"/>
              </a:rPr>
              <a:t>they stayed about 15 more minutes to keep asking questions.”</a:t>
            </a:r>
          </a:p>
          <a:p>
            <a:pPr marL="0" indent="0">
              <a:lnSpc>
                <a:spcPct val="120000"/>
              </a:lnSpc>
              <a:spcBef>
                <a:spcPts val="0"/>
              </a:spcBef>
              <a:buNone/>
            </a:pPr>
            <a:endParaRPr lang="en-US" sz="3200" dirty="0">
              <a:latin typeface="DIN Next Rounded LT Pro" panose="020F0503020203050203"/>
            </a:endParaRPr>
          </a:p>
          <a:p>
            <a:pPr marL="0" indent="0">
              <a:lnSpc>
                <a:spcPct val="120000"/>
              </a:lnSpc>
              <a:spcBef>
                <a:spcPts val="0"/>
              </a:spcBef>
              <a:buNone/>
            </a:pPr>
            <a:r>
              <a:rPr lang="en-US" sz="3200" dirty="0" smtClean="0">
                <a:latin typeface="DIN Next Rounded LT Pro" panose="020F0503020203050203"/>
              </a:rPr>
              <a:t>“I had a ‘holy cow’ moment. We did the QFT last Tuesday, then on </a:t>
            </a:r>
            <a:r>
              <a:rPr lang="en-US" sz="3200" dirty="0">
                <a:latin typeface="DIN Next Rounded LT Pro" panose="020F0503020203050203"/>
              </a:rPr>
              <a:t>Thursday </a:t>
            </a:r>
            <a:r>
              <a:rPr lang="en-US" sz="3200" dirty="0" smtClean="0">
                <a:latin typeface="DIN Next Rounded LT Pro" panose="020F0503020203050203"/>
              </a:rPr>
              <a:t>we had the </a:t>
            </a:r>
            <a:r>
              <a:rPr lang="en-US" sz="3200" dirty="0">
                <a:latin typeface="DIN Next Rounded LT Pro" panose="020F0503020203050203"/>
              </a:rPr>
              <a:t>guest speaker, and </a:t>
            </a:r>
            <a:r>
              <a:rPr lang="en-US" sz="3200" dirty="0" smtClean="0">
                <a:latin typeface="DIN Next Rounded LT Pro" panose="020F0503020203050203"/>
              </a:rPr>
              <a:t>this </a:t>
            </a:r>
            <a:r>
              <a:rPr lang="en-US" sz="3200" dirty="0">
                <a:latin typeface="DIN Next Rounded LT Pro" panose="020F0503020203050203"/>
              </a:rPr>
              <a:t>week the students approached me </a:t>
            </a:r>
            <a:r>
              <a:rPr lang="en-US" sz="3200" dirty="0" smtClean="0">
                <a:latin typeface="DIN Next Rounded LT Pro" panose="020F0503020203050203"/>
              </a:rPr>
              <a:t>unsolicited </a:t>
            </a:r>
            <a:r>
              <a:rPr lang="en-US" sz="3200" dirty="0">
                <a:latin typeface="DIN Next Rounded LT Pro" panose="020F0503020203050203"/>
              </a:rPr>
              <a:t>to </a:t>
            </a:r>
            <a:r>
              <a:rPr lang="en-US" sz="3200" dirty="0" smtClean="0">
                <a:latin typeface="DIN Next Rounded LT Pro" panose="020F0503020203050203"/>
              </a:rPr>
              <a:t>share </a:t>
            </a:r>
            <a:r>
              <a:rPr lang="en-US" sz="3200" dirty="0">
                <a:latin typeface="DIN Next Rounded LT Pro" panose="020F0503020203050203"/>
              </a:rPr>
              <a:t>how much they liked </a:t>
            </a:r>
            <a:r>
              <a:rPr lang="en-US" sz="3200" dirty="0" smtClean="0">
                <a:latin typeface="DIN Next Rounded LT Pro" panose="020F0503020203050203"/>
              </a:rPr>
              <a:t>the QFT and asked to do it again.”</a:t>
            </a:r>
            <a:endParaRPr lang="en-US" sz="3200" dirty="0">
              <a:latin typeface="DIN Next Rounded LT Pro" panose="020F0503020203050203"/>
            </a:endParaRPr>
          </a:p>
        </p:txBody>
      </p:sp>
    </p:spTree>
    <p:extLst>
      <p:ext uri="{BB962C8B-B14F-4D97-AF65-F5344CB8AC3E}">
        <p14:creationId xmlns:p14="http://schemas.microsoft.com/office/powerpoint/2010/main" val="302398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txBox="1">
            <a:spLocks/>
          </p:cNvSpPr>
          <p:nvPr/>
        </p:nvSpPr>
        <p:spPr bwMode="auto">
          <a:xfrm>
            <a:off x="2019300" y="2597150"/>
            <a:ext cx="8255000" cy="426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a:p>
            <a:pPr algn="ctr" eaLnBrk="1" hangingPunct="1">
              <a:spcBef>
                <a:spcPts val="2000"/>
              </a:spcBef>
              <a:buClr>
                <a:schemeClr val="accent1"/>
              </a:buClr>
            </a:pPr>
            <a:endParaRPr lang="en-US" sz="2800" dirty="0">
              <a:solidFill>
                <a:srgbClr val="595959"/>
              </a:solidFill>
              <a:latin typeface="Helvetica Neue Light" charset="0"/>
              <a:cs typeface="Helvetica Neue Light" charset="0"/>
            </a:endParaRPr>
          </a:p>
        </p:txBody>
      </p:sp>
      <p:sp>
        <p:nvSpPr>
          <p:cNvPr id="4" name="TextBox 3"/>
          <p:cNvSpPr txBox="1">
            <a:spLocks noChangeArrowheads="1"/>
          </p:cNvSpPr>
          <p:nvPr/>
        </p:nvSpPr>
        <p:spPr bwMode="auto">
          <a:xfrm>
            <a:off x="747346" y="1905588"/>
            <a:ext cx="10691446"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smtClean="0">
                <a:latin typeface="DIN Next Rounded LT Pro" panose="020F0503020203050203" pitchFamily="34" charset="0"/>
                <a:cs typeface="Gill Sans" charset="0"/>
              </a:rPr>
              <a:t>“The QFT can </a:t>
            </a:r>
            <a:r>
              <a:rPr lang="en-US" dirty="0">
                <a:latin typeface="DIN Next Rounded LT Pro" panose="020F0503020203050203" pitchFamily="34" charset="0"/>
                <a:cs typeface="Gill Sans" charset="0"/>
              </a:rPr>
              <a:t>help us develop deeper </a:t>
            </a:r>
            <a:r>
              <a:rPr lang="en-US" dirty="0" smtClean="0">
                <a:latin typeface="DIN Next Rounded LT Pro" panose="020F0503020203050203" pitchFamily="34" charset="0"/>
                <a:cs typeface="Gill Sans" charset="0"/>
              </a:rPr>
              <a:t>questions.”</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“Changing one word in the question can change the entire </a:t>
            </a:r>
            <a:r>
              <a:rPr lang="en-US" dirty="0" smtClean="0">
                <a:latin typeface="DIN Next Rounded LT Pro" panose="020F0503020203050203" pitchFamily="34" charset="0"/>
                <a:cs typeface="Gill Sans" charset="0"/>
              </a:rPr>
              <a:t>question.”</a:t>
            </a:r>
          </a:p>
          <a:p>
            <a:pPr eaLnBrk="1" hangingPunct="1"/>
            <a:endParaRPr lang="en-US" dirty="0">
              <a:latin typeface="DIN Next Rounded LT Pro" panose="020F0503020203050203" pitchFamily="34" charset="0"/>
              <a:cs typeface="Gill Sans" charset="0"/>
            </a:endParaRPr>
          </a:p>
          <a:p>
            <a:pPr eaLnBrk="1" hangingPunct="1"/>
            <a:r>
              <a:rPr lang="en-US" dirty="0">
                <a:latin typeface="DIN Next Rounded LT Pro" panose="020F0503020203050203" pitchFamily="34" charset="0"/>
                <a:cs typeface="Gill Sans" charset="0"/>
              </a:rPr>
              <a:t>“We have more/better questions the longer we thought about </a:t>
            </a:r>
            <a:r>
              <a:rPr lang="en-US" dirty="0" smtClean="0">
                <a:latin typeface="DIN Next Rounded LT Pro" panose="020F0503020203050203" pitchFamily="34" charset="0"/>
                <a:cs typeface="Gill Sans" charset="0"/>
              </a:rPr>
              <a:t>it.”</a:t>
            </a:r>
          </a:p>
          <a:p>
            <a:pPr eaLnBrk="1" hangingPunct="1"/>
            <a:endParaRPr lang="en-US" dirty="0" smtClean="0">
              <a:latin typeface="DIN Next Rounded LT Pro" panose="020F0503020203050203" pitchFamily="34" charset="0"/>
              <a:cs typeface="Gill Sans" charset="0"/>
            </a:endParaRPr>
          </a:p>
          <a:p>
            <a:pPr eaLnBrk="1" hangingPunct="1"/>
            <a:r>
              <a:rPr lang="en-US" dirty="0" smtClean="0">
                <a:latin typeface="DIN Next Rounded LT Pro" panose="020F0503020203050203" pitchFamily="34" charset="0"/>
                <a:cs typeface="Gill Sans" charset="0"/>
              </a:rPr>
              <a:t>“</a:t>
            </a:r>
            <a:r>
              <a:rPr lang="en-US" dirty="0">
                <a:latin typeface="DIN Next Rounded LT Pro" panose="020F0503020203050203" pitchFamily="34" charset="0"/>
                <a:cs typeface="Gill Sans" charset="0"/>
              </a:rPr>
              <a:t>How to change closed </a:t>
            </a:r>
            <a:r>
              <a:rPr lang="en-US" dirty="0" smtClean="0">
                <a:latin typeface="DIN Next Rounded LT Pro" panose="020F0503020203050203" pitchFamily="34" charset="0"/>
                <a:cs typeface="Gill Sans" charset="0"/>
              </a:rPr>
              <a:t>questions </a:t>
            </a:r>
            <a:r>
              <a:rPr lang="en-US" dirty="0">
                <a:latin typeface="DIN Next Rounded LT Pro" panose="020F0503020203050203" pitchFamily="34" charset="0"/>
                <a:cs typeface="Gill Sans" charset="0"/>
              </a:rPr>
              <a:t>to </a:t>
            </a:r>
            <a:r>
              <a:rPr lang="en-US" dirty="0" smtClean="0">
                <a:latin typeface="DIN Next Rounded LT Pro" panose="020F0503020203050203" pitchFamily="34" charset="0"/>
                <a:cs typeface="Gill Sans" charset="0"/>
              </a:rPr>
              <a:t>open.”</a:t>
            </a:r>
            <a:endParaRPr lang="en-US" dirty="0">
              <a:latin typeface="DIN Next Rounded LT Pro" panose="020F0503020203050203" pitchFamily="34" charset="0"/>
              <a:cs typeface="Gill Sans" charset="0"/>
            </a:endParaRPr>
          </a:p>
        </p:txBody>
      </p:sp>
      <p:sp>
        <p:nvSpPr>
          <p:cNvPr id="3" name="Title 2"/>
          <p:cNvSpPr>
            <a:spLocks noGrp="1"/>
          </p:cNvSpPr>
          <p:nvPr>
            <p:ph type="title"/>
          </p:nvPr>
        </p:nvSpPr>
        <p:spPr>
          <a:xfrm>
            <a:off x="838200" y="365125"/>
            <a:ext cx="10943492" cy="1325563"/>
          </a:xfrm>
        </p:spPr>
        <p:txBody>
          <a:bodyPr/>
          <a:lstStyle/>
          <a:p>
            <a:r>
              <a:rPr lang="en-US" dirty="0" smtClean="0"/>
              <a:t>Student Reflections</a:t>
            </a:r>
            <a:endParaRPr lang="en-US" dirty="0"/>
          </a:p>
        </p:txBody>
      </p:sp>
    </p:spTree>
    <p:extLst>
      <p:ext uri="{BB962C8B-B14F-4D97-AF65-F5344CB8AC3E}">
        <p14:creationId xmlns:p14="http://schemas.microsoft.com/office/powerpoint/2010/main" val="22247887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smtClean="0"/>
              <a:t>Question Formulation in the 21</a:t>
            </a:r>
            <a:r>
              <a:rPr lang="en-US" sz="3200" baseline="30000" dirty="0" smtClean="0"/>
              <a:t>st</a:t>
            </a:r>
            <a:r>
              <a:rPr lang="en-US" sz="3200" dirty="0" smtClean="0"/>
              <a:t> Century</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5">
            <a:extLst>
              <a:ext uri="{FF2B5EF4-FFF2-40B4-BE49-F238E27FC236}">
                <a16:creationId xmlns:a16="http://schemas.microsoft.com/office/drawing/2014/main" id="{A1514994-CFC1-7B4C-A2F7-AE99A30EE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28600"/>
            <a:ext cx="4188558" cy="4188558"/>
          </a:xfrm>
          <a:prstGeom prst="rect">
            <a:avLst/>
          </a:prstGeom>
        </p:spPr>
      </p:pic>
    </p:spTree>
    <p:extLst>
      <p:ext uri="{BB962C8B-B14F-4D97-AF65-F5344CB8AC3E}">
        <p14:creationId xmlns:p14="http://schemas.microsoft.com/office/powerpoint/2010/main" val="3816091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928257" y="1760977"/>
            <a:ext cx="2462337" cy="3741860"/>
          </a:xfrm>
        </p:spPr>
      </p:pic>
      <p:sp>
        <p:nvSpPr>
          <p:cNvPr id="5" name="Text Placeholder 4"/>
          <p:cNvSpPr>
            <a:spLocks noGrp="1"/>
          </p:cNvSpPr>
          <p:nvPr>
            <p:ph type="body" sz="half" idx="2"/>
          </p:nvPr>
        </p:nvSpPr>
        <p:spPr>
          <a:xfrm>
            <a:off x="6759122" y="1801655"/>
            <a:ext cx="4148364" cy="2578768"/>
          </a:xfrm>
        </p:spPr>
        <p:txBody>
          <a:bodyPr>
            <a:normAutofit fontScale="92500"/>
          </a:bodyPr>
          <a:lstStyle/>
          <a:p>
            <a:r>
              <a:rPr lang="en-US" dirty="0" smtClean="0"/>
              <a:t>“How should you respond when you get powerful new tools for finding answers?</a:t>
            </a:r>
          </a:p>
          <a:p>
            <a:endParaRPr lang="en-US" dirty="0"/>
          </a:p>
          <a:p>
            <a:r>
              <a:rPr lang="en-US" dirty="0" smtClean="0"/>
              <a:t>Think of harder questions.”</a:t>
            </a:r>
            <a:endParaRPr lang="en-US" dirty="0"/>
          </a:p>
        </p:txBody>
      </p:sp>
      <p:sp>
        <p:nvSpPr>
          <p:cNvPr id="6" name="Text Placeholder 5"/>
          <p:cNvSpPr>
            <a:spLocks noGrp="1"/>
          </p:cNvSpPr>
          <p:nvPr>
            <p:ph type="body" sz="half" idx="10"/>
          </p:nvPr>
        </p:nvSpPr>
        <p:spPr>
          <a:xfrm>
            <a:off x="6084277" y="4380423"/>
            <a:ext cx="4823210" cy="2578768"/>
          </a:xfrm>
        </p:spPr>
        <p:txBody>
          <a:bodyPr/>
          <a:lstStyle/>
          <a:p>
            <a:r>
              <a:rPr lang="en-US" b="1" dirty="0" smtClean="0"/>
              <a:t>– Clive Thompson</a:t>
            </a:r>
          </a:p>
          <a:p>
            <a:r>
              <a:rPr lang="en-US" dirty="0" smtClean="0"/>
              <a:t>Journalist and Technology Blogger</a:t>
            </a:r>
            <a:endParaRPr lang="en-US" dirty="0"/>
          </a:p>
        </p:txBody>
      </p:sp>
      <p:cxnSp>
        <p:nvCxnSpPr>
          <p:cNvPr id="7" name="Straight Connector 6"/>
          <p:cNvCxnSpPr/>
          <p:nvPr/>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838200" y="634188"/>
            <a:ext cx="10515600" cy="11267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dirty="0" smtClean="0">
                <a:solidFill>
                  <a:schemeClr val="accent1"/>
                </a:solidFill>
              </a:rPr>
              <a:t>In the Age of Google</a:t>
            </a:r>
            <a:endParaRPr lang="en-US" dirty="0">
              <a:solidFill>
                <a:schemeClr val="accent1"/>
              </a:solidFill>
            </a:endParaRPr>
          </a:p>
        </p:txBody>
      </p:sp>
    </p:spTree>
    <p:extLst>
      <p:ext uri="{BB962C8B-B14F-4D97-AF65-F5344CB8AC3E}">
        <p14:creationId xmlns:p14="http://schemas.microsoft.com/office/powerpoint/2010/main" val="285870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748145" y="2216727"/>
            <a:ext cx="10654146" cy="4354862"/>
          </a:xfrm>
        </p:spPr>
        <p:txBody>
          <a:bodyPr>
            <a:normAutofit/>
          </a:bodyPr>
          <a:lstStyle/>
          <a:p>
            <a:pPr>
              <a:lnSpc>
                <a:spcPct val="90000"/>
              </a:lnSpc>
            </a:pPr>
            <a:r>
              <a:rPr lang="en-US" altLang="en-US" dirty="0"/>
              <a:t>For reframing the perception of ignorance: not a weakness, but an opportunity </a:t>
            </a:r>
          </a:p>
          <a:p>
            <a:pPr>
              <a:lnSpc>
                <a:spcPct val="90000"/>
              </a:lnSpc>
            </a:pPr>
            <a:r>
              <a:rPr lang="en-US" altLang="en-US" dirty="0"/>
              <a:t>For arriving at better answers (and more questions)</a:t>
            </a:r>
          </a:p>
          <a:p>
            <a:pPr>
              <a:lnSpc>
                <a:spcPct val="90000"/>
              </a:lnSpc>
            </a:pPr>
            <a:r>
              <a:rPr lang="en-US" altLang="en-US" dirty="0"/>
              <a:t>For increasing engagement and ownership</a:t>
            </a:r>
          </a:p>
          <a:p>
            <a:pPr>
              <a:lnSpc>
                <a:spcPct val="90000"/>
              </a:lnSpc>
            </a:pPr>
            <a:r>
              <a:rPr lang="en-US" altLang="en-US" sz="3600" b="1" dirty="0"/>
              <a:t>For a little more joy in a very demanding profession</a:t>
            </a:r>
          </a:p>
          <a:p>
            <a:pPr>
              <a:lnSpc>
                <a:spcPct val="90000"/>
              </a:lnSpc>
            </a:pPr>
            <a:r>
              <a:rPr lang="en-US" altLang="en-US" dirty="0"/>
              <a:t>And…</a:t>
            </a:r>
          </a:p>
        </p:txBody>
      </p:sp>
      <p:sp>
        <p:nvSpPr>
          <p:cNvPr id="2" name="Title 1"/>
          <p:cNvSpPr>
            <a:spLocks noGrp="1"/>
          </p:cNvSpPr>
          <p:nvPr>
            <p:ph type="title"/>
          </p:nvPr>
        </p:nvSpPr>
        <p:spPr/>
        <p:txBody>
          <a:bodyPr/>
          <a:lstStyle/>
          <a:p>
            <a:r>
              <a:rPr lang="en-US" altLang="en-US" dirty="0"/>
              <a:t>The Skill of Question Formulation</a:t>
            </a:r>
            <a:endParaRPr lang="en-US" dirty="0"/>
          </a:p>
        </p:txBody>
      </p:sp>
    </p:spTree>
    <p:extLst>
      <p:ext uri="{BB962C8B-B14F-4D97-AF65-F5344CB8AC3E}">
        <p14:creationId xmlns:p14="http://schemas.microsoft.com/office/powerpoint/2010/main" val="679502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Democracy &amp; Questions</a:t>
            </a:r>
            <a:endParaRPr lang="en-US" dirty="0"/>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3589" y="1751810"/>
            <a:ext cx="5024821" cy="3980775"/>
          </a:xfrm>
        </p:spPr>
      </p:pic>
      <p:sp>
        <p:nvSpPr>
          <p:cNvPr id="9" name="TextBox 8"/>
          <p:cNvSpPr txBox="1"/>
          <p:nvPr/>
        </p:nvSpPr>
        <p:spPr>
          <a:xfrm>
            <a:off x="9733085" y="5363252"/>
            <a:ext cx="2361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IN Next Rounded LT Pro" panose="020F0503020203050203" pitchFamily="34" charset="0"/>
                <a:ea typeface="Meiryo"/>
              </a:rPr>
              <a:t>Image Courtesy of Highlander Research and Education Center</a:t>
            </a:r>
          </a:p>
        </p:txBody>
      </p:sp>
    </p:spTree>
    <p:extLst>
      <p:ext uri="{BB962C8B-B14F-4D97-AF65-F5344CB8AC3E}">
        <p14:creationId xmlns:p14="http://schemas.microsoft.com/office/powerpoint/2010/main" val="6712014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803564" y="1838471"/>
            <a:ext cx="6893936" cy="3781526"/>
          </a:xfrm>
        </p:spPr>
      </p:pic>
      <p:sp>
        <p:nvSpPr>
          <p:cNvPr id="2" name="TextBox 8"/>
          <p:cNvSpPr txBox="1">
            <a:spLocks noChangeArrowheads="1"/>
          </p:cNvSpPr>
          <p:nvPr/>
        </p:nvSpPr>
        <p:spPr bwMode="auto">
          <a:xfrm>
            <a:off x="7947026" y="5139898"/>
            <a:ext cx="4000789"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400" dirty="0">
                <a:latin typeface="DIN Next Rounded LT Pro" panose="020F0503020203050203" pitchFamily="34" charset="0"/>
              </a:rPr>
              <a:t>See Chapter 6 on </a:t>
            </a:r>
            <a:r>
              <a:rPr lang="en-US" altLang="en-US" sz="1400" dirty="0" err="1">
                <a:latin typeface="DIN Next Rounded LT Pro" panose="020F0503020203050203" pitchFamily="34" charset="0"/>
              </a:rPr>
              <a:t>Septima</a:t>
            </a:r>
            <a:r>
              <a:rPr lang="en-US" altLang="en-US" sz="1400" dirty="0">
                <a:latin typeface="DIN Next Rounded LT Pro" panose="020F0503020203050203" pitchFamily="34" charset="0"/>
              </a:rPr>
              <a:t> Clark in </a:t>
            </a:r>
            <a:r>
              <a:rPr lang="en-US" altLang="en-US" sz="1400" i="1" dirty="0">
                <a:latin typeface="DIN Next Rounded LT Pro" panose="020F0503020203050203" pitchFamily="34" charset="0"/>
              </a:rPr>
              <a:t>Freedom Road: Adult Education of African Americans </a:t>
            </a:r>
            <a:r>
              <a:rPr lang="en-US" altLang="en-US" sz="1400" dirty="0">
                <a:latin typeface="DIN Next Rounded LT Pro" panose="020F0503020203050203" pitchFamily="34" charset="0"/>
              </a:rPr>
              <a:t>(Peterson, 1996).</a:t>
            </a:r>
            <a:endParaRPr lang="en-US" altLang="en-US" sz="1400" i="1" dirty="0">
              <a:latin typeface="DIN Next Rounded LT Pro" panose="020F0503020203050203" pitchFamily="34" charset="0"/>
            </a:endParaRPr>
          </a:p>
        </p:txBody>
      </p:sp>
      <p:sp>
        <p:nvSpPr>
          <p:cNvPr id="7" name="TextBox 8"/>
          <p:cNvSpPr txBox="1">
            <a:spLocks noChangeArrowheads="1"/>
          </p:cNvSpPr>
          <p:nvPr/>
        </p:nvSpPr>
        <p:spPr bwMode="auto">
          <a:xfrm>
            <a:off x="7947026" y="2349753"/>
            <a:ext cx="367693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dirty="0">
                <a:latin typeface="DIN Next Rounded LT Pro" panose="020F0503020203050203" pitchFamily="34" charset="0"/>
              </a:rPr>
              <a:t>“We need to be taught to study rather than to believe, to </a:t>
            </a:r>
            <a:r>
              <a:rPr lang="en-US" altLang="en-US" sz="2400" b="1" dirty="0">
                <a:latin typeface="DIN Next Rounded LT Pro" panose="020F0503020203050203" pitchFamily="34" charset="0"/>
              </a:rPr>
              <a:t>inquire</a:t>
            </a:r>
            <a:r>
              <a:rPr lang="en-US" altLang="en-US" sz="2400" dirty="0">
                <a:latin typeface="DIN Next Rounded LT Pro" panose="020F0503020203050203" pitchFamily="34" charset="0"/>
              </a:rPr>
              <a:t> rather than to affirm.” </a:t>
            </a:r>
          </a:p>
          <a:p>
            <a:pPr algn="r" eaLnBrk="1" hangingPunct="1"/>
            <a:r>
              <a:rPr lang="en-US" altLang="en-US" sz="2400" dirty="0">
                <a:latin typeface="DIN Next Rounded LT Pro" panose="020F0503020203050203" pitchFamily="34" charset="0"/>
              </a:rPr>
              <a:t>- </a:t>
            </a:r>
            <a:r>
              <a:rPr lang="en-US" altLang="en-US" sz="2400" b="1" dirty="0" err="1">
                <a:latin typeface="DIN Next Rounded LT Pro" panose="020F0503020203050203" pitchFamily="34" charset="0"/>
              </a:rPr>
              <a:t>Septima</a:t>
            </a:r>
            <a:r>
              <a:rPr lang="en-US" altLang="en-US" sz="2400" b="1" dirty="0">
                <a:latin typeface="DIN Next Rounded LT Pro" panose="020F0503020203050203" pitchFamily="34" charset="0"/>
              </a:rPr>
              <a:t> Clark</a:t>
            </a:r>
          </a:p>
        </p:txBody>
      </p:sp>
      <p:sp>
        <p:nvSpPr>
          <p:cNvPr id="3" name="Title 2"/>
          <p:cNvSpPr>
            <a:spLocks noGrp="1"/>
          </p:cNvSpPr>
          <p:nvPr>
            <p:ph type="title"/>
          </p:nvPr>
        </p:nvSpPr>
        <p:spPr/>
        <p:txBody>
          <a:bodyPr/>
          <a:lstStyle/>
          <a:p>
            <a:r>
              <a:rPr lang="en-US" dirty="0" smtClean="0"/>
              <a:t>Democracy &amp; Questions</a:t>
            </a:r>
            <a:endParaRPr lang="en-US" dirty="0"/>
          </a:p>
        </p:txBody>
      </p:sp>
    </p:spTree>
    <p:extLst>
      <p:ext uri="{BB962C8B-B14F-4D97-AF65-F5344CB8AC3E}">
        <p14:creationId xmlns:p14="http://schemas.microsoft.com/office/powerpoint/2010/main" val="258507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627" y="609599"/>
            <a:ext cx="10582242" cy="1577010"/>
          </a:xfrm>
        </p:spPr>
        <p:txBody>
          <a:bodyPr>
            <a:noAutofit/>
          </a:bodyPr>
          <a:lstStyle/>
          <a:p>
            <a:r>
              <a:rPr lang="en-US" sz="4000" b="0" dirty="0"/>
              <a:t>Integrating the Question Formulation Technique </a:t>
            </a:r>
            <a:r>
              <a:rPr lang="en-US" sz="4000" b="0" dirty="0" smtClean="0"/>
              <a:t>In Ways that Best Support </a:t>
            </a:r>
            <a:r>
              <a:rPr lang="en-US" sz="4000" b="0" dirty="0"/>
              <a:t>Your Work</a:t>
            </a:r>
          </a:p>
        </p:txBody>
      </p:sp>
      <p:sp>
        <p:nvSpPr>
          <p:cNvPr id="3" name="Subtitle 2"/>
          <p:cNvSpPr>
            <a:spLocks noGrp="1"/>
          </p:cNvSpPr>
          <p:nvPr>
            <p:ph type="subTitle" idx="1"/>
          </p:nvPr>
        </p:nvSpPr>
        <p:spPr>
          <a:xfrm>
            <a:off x="768626" y="2804355"/>
            <a:ext cx="9535959" cy="1767645"/>
          </a:xfrm>
        </p:spPr>
        <p:txBody>
          <a:bodyPr>
            <a:noAutofit/>
          </a:bodyPr>
          <a:lstStyle/>
          <a:p>
            <a:r>
              <a:rPr lang="en-US" sz="2400" dirty="0" smtClean="0"/>
              <a:t>Andrew P. Minigan</a:t>
            </a:r>
          </a:p>
          <a:p>
            <a:r>
              <a:rPr lang="en-US" sz="2400" dirty="0" smtClean="0"/>
              <a:t>Director of Strategy, Education Program</a:t>
            </a:r>
          </a:p>
          <a:p>
            <a:r>
              <a:rPr lang="en-US" sz="2400" dirty="0" smtClean="0"/>
              <a:t>The Right Question Institute</a:t>
            </a:r>
          </a:p>
        </p:txBody>
      </p:sp>
      <p:sp>
        <p:nvSpPr>
          <p:cNvPr id="4" name="Subtitle 2"/>
          <p:cNvSpPr txBox="1">
            <a:spLocks/>
          </p:cNvSpPr>
          <p:nvPr/>
        </p:nvSpPr>
        <p:spPr>
          <a:xfrm>
            <a:off x="768625" y="4103813"/>
            <a:ext cx="5673737" cy="17676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DIN Next Rounded LT Pro" panose="020F0503020203050203"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DIN Next Rounded LT Pro" panose="020F0503020203050203"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DIN Next Rounded LT Pro" panose="020F0503020203050203"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2400" dirty="0" smtClean="0"/>
          </a:p>
        </p:txBody>
      </p:sp>
    </p:spTree>
    <p:extLst>
      <p:ext uri="{BB962C8B-B14F-4D97-AF65-F5344CB8AC3E}">
        <p14:creationId xmlns:p14="http://schemas.microsoft.com/office/powerpoint/2010/main" val="32488438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dirty="0" smtClean="0">
                <a:solidFill>
                  <a:schemeClr val="tx1">
                    <a:lumMod val="95000"/>
                    <a:lumOff val="5000"/>
                  </a:schemeClr>
                </a:solidFill>
              </a:rPr>
              <a:t>Questions &amp; learning</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a:t>
            </a:r>
            <a:r>
              <a:rPr lang="en-US" sz="3200" dirty="0">
                <a:solidFill>
                  <a:schemeClr val="tx1">
                    <a:lumMod val="95000"/>
                    <a:lumOff val="5000"/>
                  </a:schemeClr>
                </a:solidFill>
              </a:rPr>
              <a:t>the 21</a:t>
            </a:r>
            <a:r>
              <a:rPr lang="en-US" sz="3200" baseline="30000" dirty="0">
                <a:solidFill>
                  <a:schemeClr val="tx1">
                    <a:lumMod val="95000"/>
                    <a:lumOff val="5000"/>
                  </a:schemeClr>
                </a:solidFill>
              </a:rPr>
              <a:t>st</a:t>
            </a:r>
            <a:r>
              <a:rPr lang="en-US" sz="3200" dirty="0">
                <a:solidFill>
                  <a:schemeClr val="tx1">
                    <a:lumMod val="95000"/>
                    <a:lumOff val="5000"/>
                  </a:schemeClr>
                </a:solidFill>
              </a:rPr>
              <a:t> </a:t>
            </a:r>
            <a:r>
              <a:rPr lang="en-US" sz="3200" dirty="0" smtClean="0">
                <a:solidFill>
                  <a:schemeClr val="tx1">
                    <a:lumMod val="95000"/>
                    <a:lumOff val="5000"/>
                  </a:schemeClr>
                </a:solidFill>
              </a:rPr>
              <a:t>century</a:t>
            </a:r>
          </a:p>
          <a:p>
            <a:pPr fontAlgn="base">
              <a:buFont typeface="Arial" panose="020B0604020202020204" pitchFamily="34" charset="0"/>
              <a:buChar char="•"/>
            </a:pPr>
            <a:r>
              <a:rPr lang="en-US" sz="3200" b="1"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24169494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normAutofit/>
          </a:bodyPr>
          <a:lstStyle/>
          <a:p>
            <a:pPr eaLnBrk="1" hangingPunct="1"/>
            <a:r>
              <a:rPr lang="en-US" sz="4000" dirty="0" smtClean="0">
                <a:ea typeface="MS PGothic" charset="0"/>
              </a:rPr>
              <a:t>Two </a:t>
            </a:r>
            <a:r>
              <a:rPr lang="en-US" sz="4000" dirty="0">
                <a:ea typeface="MS PGothic" charset="0"/>
              </a:rPr>
              <a:t>Keys to </a:t>
            </a:r>
            <a:r>
              <a:rPr lang="en-US" sz="4000" dirty="0" smtClean="0">
                <a:ea typeface="MS PGothic" charset="0"/>
              </a:rPr>
              <a:t>Planning a Lesson </a:t>
            </a:r>
            <a:r>
              <a:rPr lang="en-US" sz="4000" dirty="0">
                <a:ea typeface="MS PGothic" charset="0"/>
              </a:rPr>
              <a:t>with the QFT</a:t>
            </a:r>
          </a:p>
        </p:txBody>
      </p:sp>
      <p:sp>
        <p:nvSpPr>
          <p:cNvPr id="137219" name="Content Placeholder 2"/>
          <p:cNvSpPr>
            <a:spLocks noGrp="1"/>
          </p:cNvSpPr>
          <p:nvPr>
            <p:ph idx="1"/>
          </p:nvPr>
        </p:nvSpPr>
        <p:spPr>
          <a:xfrm>
            <a:off x="838200" y="2763310"/>
            <a:ext cx="8740775" cy="1842558"/>
          </a:xfrm>
        </p:spPr>
        <p:txBody>
          <a:bodyPr>
            <a:normAutofit/>
          </a:bodyPr>
          <a:lstStyle/>
          <a:p>
            <a:pPr marL="742950" indent="-742950">
              <a:buFont typeface="Rockwell" charset="0"/>
              <a:buAutoNum type="arabicPeriod"/>
            </a:pPr>
            <a:r>
              <a:rPr lang="en-US" sz="3600" b="1" dirty="0">
                <a:solidFill>
                  <a:srgbClr val="000000"/>
                </a:solidFill>
                <a:ea typeface="MS PGothic" charset="0"/>
              </a:rPr>
              <a:t>Starting at the End</a:t>
            </a:r>
          </a:p>
          <a:p>
            <a:pPr marL="742950" indent="-742950">
              <a:buFont typeface="Rockwell" charset="0"/>
              <a:buAutoNum type="arabicPeriod"/>
            </a:pPr>
            <a:r>
              <a:rPr lang="en-US" sz="3600" dirty="0">
                <a:solidFill>
                  <a:srgbClr val="000000"/>
                </a:solidFill>
                <a:ea typeface="MS PGothic" charset="0"/>
              </a:rPr>
              <a:t>QFocus Design</a:t>
            </a:r>
          </a:p>
        </p:txBody>
      </p:sp>
    </p:spTree>
    <p:extLst>
      <p:ext uri="{BB962C8B-B14F-4D97-AF65-F5344CB8AC3E}">
        <p14:creationId xmlns:p14="http://schemas.microsoft.com/office/powerpoint/2010/main" val="646886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ea typeface="ヒラギノ角ゴ ProN W3" charset="0"/>
                <a:cs typeface="ヒラギノ角ゴ ProN W3" charset="0"/>
              </a:rPr>
              <a:t>“We don’t go to the school because we don’t even know what to ask.”</a:t>
            </a:r>
            <a:endParaRPr lang="en-US" altLang="ja-JP" dirty="0">
              <a:cs typeface="Gill Sans" charset="0"/>
            </a:endParaRPr>
          </a:p>
        </p:txBody>
      </p:sp>
    </p:spTree>
    <p:extLst>
      <p:ext uri="{BB962C8B-B14F-4D97-AF65-F5344CB8AC3E}">
        <p14:creationId xmlns:p14="http://schemas.microsoft.com/office/powerpoint/2010/main" val="26430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6279" y="2226469"/>
            <a:ext cx="4699445" cy="3263504"/>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5400" b="94000" l="556" r="99722">
                        <a14:backgroundMark x1="2222" y1="10600" x2="6250" y2="5600"/>
                        <a14:backgroundMark x1="2639" y1="10200" x2="0" y2="14600"/>
                      </a14:backgroundRemoval>
                    </a14:imgEffect>
                  </a14:imgLayer>
                </a14:imgProps>
              </a:ext>
              <a:ext uri="{28A0092B-C50C-407E-A947-70E740481C1C}">
                <a14:useLocalDpi xmlns:a14="http://schemas.microsoft.com/office/drawing/2010/main" val="0"/>
              </a:ext>
            </a:extLst>
          </a:blip>
          <a:stretch>
            <a:fillRect/>
          </a:stretch>
        </p:blipFill>
        <p:spPr>
          <a:xfrm>
            <a:off x="3746279" y="2226469"/>
            <a:ext cx="4699445" cy="3263504"/>
          </a:xfrm>
          <a:prstGeom prst="rect">
            <a:avLst/>
          </a:prstGeom>
        </p:spPr>
      </p:pic>
      <p:sp>
        <p:nvSpPr>
          <p:cNvPr id="5" name="Title 3"/>
          <p:cNvSpPr>
            <a:spLocks noGrp="1"/>
          </p:cNvSpPr>
          <p:nvPr>
            <p:ph type="title"/>
          </p:nvPr>
        </p:nvSpPr>
        <p:spPr>
          <a:xfrm>
            <a:off x="838200" y="365125"/>
            <a:ext cx="10515600" cy="1325563"/>
          </a:xfrm>
        </p:spPr>
        <p:txBody>
          <a:bodyPr/>
          <a:lstStyle/>
          <a:p>
            <a:r>
              <a:rPr lang="en-US" dirty="0" smtClean="0"/>
              <a:t>Not a detour, a shortcut</a:t>
            </a:r>
            <a:endParaRPr lang="en-US" dirty="0"/>
          </a:p>
        </p:txBody>
      </p:sp>
    </p:spTree>
    <p:extLst>
      <p:ext uri="{BB962C8B-B14F-4D97-AF65-F5344CB8AC3E}">
        <p14:creationId xmlns:p14="http://schemas.microsoft.com/office/powerpoint/2010/main" val="34193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Content Placeholder 2"/>
          <p:cNvSpPr>
            <a:spLocks noGrp="1"/>
          </p:cNvSpPr>
          <p:nvPr>
            <p:ph idx="1"/>
          </p:nvPr>
        </p:nvSpPr>
        <p:spPr>
          <a:xfrm>
            <a:off x="734291" y="2258291"/>
            <a:ext cx="8844684" cy="4267359"/>
          </a:xfrm>
        </p:spPr>
        <p:txBody>
          <a:bodyPr>
            <a:normAutofit/>
          </a:bodyPr>
          <a:lstStyle/>
          <a:p>
            <a:pPr lvl="1" eaLnBrk="1" hangingPunct="1"/>
            <a:r>
              <a:rPr lang="en-US" sz="3200" dirty="0">
                <a:ea typeface="MS PGothic" charset="0"/>
              </a:rPr>
              <a:t> </a:t>
            </a:r>
            <a:r>
              <a:rPr lang="en-US" sz="3200" dirty="0" smtClean="0">
                <a:ea typeface="MS PGothic" charset="0"/>
              </a:rPr>
              <a:t>Engagement</a:t>
            </a:r>
            <a:endParaRPr lang="en-US" sz="1000" dirty="0">
              <a:ea typeface="MS PGothic" charset="0"/>
            </a:endParaRPr>
          </a:p>
          <a:p>
            <a:pPr lvl="1" eaLnBrk="1" hangingPunct="1"/>
            <a:r>
              <a:rPr lang="en-US" sz="3200" dirty="0">
                <a:ea typeface="MS PGothic" charset="0"/>
              </a:rPr>
              <a:t> Knowledge </a:t>
            </a:r>
            <a:r>
              <a:rPr lang="en-US" sz="3200" dirty="0" smtClean="0">
                <a:ea typeface="MS PGothic" charset="0"/>
              </a:rPr>
              <a:t>acquisition</a:t>
            </a:r>
            <a:endParaRPr lang="en-US" sz="1000" dirty="0">
              <a:ea typeface="MS PGothic" charset="0"/>
            </a:endParaRPr>
          </a:p>
          <a:p>
            <a:pPr lvl="1" eaLnBrk="1" hangingPunct="1"/>
            <a:r>
              <a:rPr lang="en-US" sz="3200" dirty="0">
                <a:ea typeface="MS PGothic" charset="0"/>
              </a:rPr>
              <a:t> Formative assessment </a:t>
            </a:r>
            <a:endParaRPr lang="en-US" sz="1000" dirty="0">
              <a:ea typeface="MS PGothic" charset="0"/>
            </a:endParaRPr>
          </a:p>
          <a:p>
            <a:pPr lvl="1" eaLnBrk="1" hangingPunct="1"/>
            <a:r>
              <a:rPr lang="en-US" sz="3200" dirty="0">
                <a:ea typeface="MS PGothic" charset="0"/>
              </a:rPr>
              <a:t> Summative </a:t>
            </a:r>
            <a:r>
              <a:rPr lang="en-US" sz="3200" dirty="0" smtClean="0">
                <a:ea typeface="MS PGothic" charset="0"/>
              </a:rPr>
              <a:t>assessment</a:t>
            </a:r>
            <a:endParaRPr lang="en-US" sz="1000" dirty="0">
              <a:ea typeface="MS PGothic" charset="0"/>
            </a:endParaRPr>
          </a:p>
          <a:p>
            <a:pPr lvl="1" eaLnBrk="1" hangingPunct="1"/>
            <a:r>
              <a:rPr lang="en-US" sz="3200" dirty="0">
                <a:ea typeface="MS PGothic" charset="0"/>
              </a:rPr>
              <a:t> Peer </a:t>
            </a:r>
            <a:r>
              <a:rPr lang="en-US" sz="3200" dirty="0" smtClean="0">
                <a:ea typeface="MS PGothic" charset="0"/>
              </a:rPr>
              <a:t>review</a:t>
            </a:r>
            <a:endParaRPr lang="en-US" sz="1000" dirty="0">
              <a:ea typeface="MS PGothic" charset="0"/>
            </a:endParaRPr>
          </a:p>
          <a:p>
            <a:pPr lvl="1" eaLnBrk="1" hangingPunct="1"/>
            <a:r>
              <a:rPr lang="en-US" sz="3200" dirty="0">
                <a:ea typeface="MS PGothic" charset="0"/>
              </a:rPr>
              <a:t> Skill development</a:t>
            </a:r>
          </a:p>
        </p:txBody>
      </p:sp>
      <p:sp>
        <p:nvSpPr>
          <p:cNvPr id="2" name="Title 1"/>
          <p:cNvSpPr>
            <a:spLocks noGrp="1"/>
          </p:cNvSpPr>
          <p:nvPr>
            <p:ph type="title"/>
          </p:nvPr>
        </p:nvSpPr>
        <p:spPr/>
        <p:txBody>
          <a:bodyPr/>
          <a:lstStyle/>
          <a:p>
            <a:r>
              <a:rPr lang="en-US" dirty="0">
                <a:ea typeface="MS PGothic" charset="0"/>
              </a:rPr>
              <a:t>Various Teaching </a:t>
            </a:r>
            <a:r>
              <a:rPr lang="en-US" dirty="0" smtClean="0">
                <a:ea typeface="MS PGothic" charset="0"/>
              </a:rPr>
              <a:t>Purposes</a:t>
            </a:r>
            <a:endParaRPr lang="en-US" dirty="0"/>
          </a:p>
        </p:txBody>
      </p:sp>
    </p:spTree>
    <p:extLst>
      <p:ext uri="{BB962C8B-B14F-4D97-AF65-F5344CB8AC3E}">
        <p14:creationId xmlns:p14="http://schemas.microsoft.com/office/powerpoint/2010/main" val="4453613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a:t>
            </a:r>
            <a:r>
              <a:rPr lang="en-US" dirty="0" smtClean="0"/>
              <a:t>Steps </a:t>
            </a:r>
            <a:endParaRPr lang="en-US" dirty="0"/>
          </a:p>
        </p:txBody>
      </p:sp>
      <p:sp>
        <p:nvSpPr>
          <p:cNvPr id="38" name="TextBox 37"/>
          <p:cNvSpPr txBox="1"/>
          <p:nvPr/>
        </p:nvSpPr>
        <p:spPr>
          <a:xfrm>
            <a:off x="5263093" y="2031624"/>
            <a:ext cx="3390314" cy="369332"/>
          </a:xfrm>
          <a:prstGeom prst="rect">
            <a:avLst/>
          </a:prstGeom>
          <a:noFill/>
        </p:spPr>
        <p:txBody>
          <a:bodyPr wrap="square" rtlCol="0">
            <a:spAutoFit/>
          </a:bodyPr>
          <a:lstStyle/>
          <a:p>
            <a:r>
              <a:rPr lang="en-US" dirty="0" smtClean="0">
                <a:latin typeface="DIN Next Rounded LT Pro" panose="020F0503020203050203" pitchFamily="34" charset="0"/>
              </a:rPr>
              <a:t>Facilitate Group Collaboration</a:t>
            </a:r>
            <a:endParaRPr lang="en-US" dirty="0">
              <a:latin typeface="DIN Next Rounded LT Pro" panose="020F0503020203050203" pitchFamily="34" charset="0"/>
            </a:endParaRPr>
          </a:p>
        </p:txBody>
      </p:sp>
      <p:sp>
        <p:nvSpPr>
          <p:cNvPr id="39" name="TextBox 38"/>
          <p:cNvSpPr txBox="1"/>
          <p:nvPr/>
        </p:nvSpPr>
        <p:spPr>
          <a:xfrm>
            <a:off x="4006973" y="2868395"/>
            <a:ext cx="2883877" cy="369332"/>
          </a:xfrm>
          <a:prstGeom prst="rect">
            <a:avLst/>
          </a:prstGeom>
          <a:noFill/>
        </p:spPr>
        <p:txBody>
          <a:bodyPr wrap="square" rtlCol="0">
            <a:spAutoFit/>
          </a:bodyPr>
          <a:lstStyle/>
          <a:p>
            <a:r>
              <a:rPr lang="en-US" dirty="0">
                <a:latin typeface="DIN Next Rounded LT Pro" panose="020F0503020203050203" pitchFamily="34" charset="0"/>
              </a:rPr>
              <a:t>Research</a:t>
            </a:r>
          </a:p>
        </p:txBody>
      </p:sp>
      <p:sp>
        <p:nvSpPr>
          <p:cNvPr id="40" name="TextBox 39"/>
          <p:cNvSpPr txBox="1"/>
          <p:nvPr/>
        </p:nvSpPr>
        <p:spPr>
          <a:xfrm>
            <a:off x="8241322" y="4047328"/>
            <a:ext cx="2067951" cy="369332"/>
          </a:xfrm>
          <a:prstGeom prst="rect">
            <a:avLst/>
          </a:prstGeom>
          <a:noFill/>
        </p:spPr>
        <p:txBody>
          <a:bodyPr wrap="square" rtlCol="0">
            <a:spAutoFit/>
          </a:bodyPr>
          <a:lstStyle/>
          <a:p>
            <a:r>
              <a:rPr lang="en-US" dirty="0">
                <a:latin typeface="DIN Next Rounded LT Pro" panose="020F0503020203050203" pitchFamily="34" charset="0"/>
              </a:rPr>
              <a:t>Paper T</a:t>
            </a:r>
            <a:r>
              <a:rPr lang="en-US" dirty="0" smtClean="0">
                <a:latin typeface="DIN Next Rounded LT Pro" panose="020F0503020203050203" pitchFamily="34" charset="0"/>
              </a:rPr>
              <a:t>opic</a:t>
            </a:r>
            <a:endParaRPr lang="en-US" dirty="0">
              <a:latin typeface="DIN Next Rounded LT Pro" panose="020F0503020203050203" pitchFamily="34" charset="0"/>
            </a:endParaRPr>
          </a:p>
        </p:txBody>
      </p:sp>
      <p:sp>
        <p:nvSpPr>
          <p:cNvPr id="41" name="TextBox 40"/>
          <p:cNvSpPr txBox="1"/>
          <p:nvPr/>
        </p:nvSpPr>
        <p:spPr>
          <a:xfrm>
            <a:off x="8125265" y="3260056"/>
            <a:ext cx="2110154" cy="369332"/>
          </a:xfrm>
          <a:prstGeom prst="rect">
            <a:avLst/>
          </a:prstGeom>
          <a:noFill/>
        </p:spPr>
        <p:txBody>
          <a:bodyPr wrap="square" rtlCol="0">
            <a:spAutoFit/>
          </a:bodyPr>
          <a:lstStyle/>
          <a:p>
            <a:r>
              <a:rPr lang="en-US" dirty="0">
                <a:latin typeface="DIN Next Rounded LT Pro" panose="020F0503020203050203" pitchFamily="34" charset="0"/>
              </a:rPr>
              <a:t>Projects</a:t>
            </a:r>
          </a:p>
        </p:txBody>
      </p:sp>
      <p:sp>
        <p:nvSpPr>
          <p:cNvPr id="43" name="TextBox 42"/>
          <p:cNvSpPr txBox="1"/>
          <p:nvPr/>
        </p:nvSpPr>
        <p:spPr>
          <a:xfrm>
            <a:off x="2801789" y="3899898"/>
            <a:ext cx="2293034" cy="369332"/>
          </a:xfrm>
          <a:prstGeom prst="rect">
            <a:avLst/>
          </a:prstGeom>
          <a:noFill/>
        </p:spPr>
        <p:txBody>
          <a:bodyPr wrap="square" rtlCol="0">
            <a:spAutoFit/>
          </a:bodyPr>
          <a:lstStyle/>
          <a:p>
            <a:r>
              <a:rPr lang="en-US" dirty="0">
                <a:latin typeface="DIN Next Rounded LT Pro" panose="020F0503020203050203" pitchFamily="34" charset="0"/>
              </a:rPr>
              <a:t>Presentations</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smtClean="0">
                <a:latin typeface="DIN Next Rounded LT Pro" panose="020F0503020203050203" pitchFamily="34" charset="0"/>
              </a:rPr>
              <a:t>Exam </a:t>
            </a:r>
            <a:r>
              <a:rPr lang="en-US" dirty="0">
                <a:latin typeface="DIN Next Rounded LT Pro" panose="020F0503020203050203" pitchFamily="34" charset="0"/>
              </a:rPr>
              <a:t>Prep</a:t>
            </a:r>
          </a:p>
        </p:txBody>
      </p:sp>
      <p:sp>
        <p:nvSpPr>
          <p:cNvPr id="47" name="TextBox 46"/>
          <p:cNvSpPr txBox="1"/>
          <p:nvPr/>
        </p:nvSpPr>
        <p:spPr>
          <a:xfrm>
            <a:off x="921984" y="3783948"/>
            <a:ext cx="3084989" cy="369332"/>
          </a:xfrm>
          <a:prstGeom prst="rect">
            <a:avLst/>
          </a:prstGeom>
          <a:noFill/>
        </p:spPr>
        <p:txBody>
          <a:bodyPr wrap="square" rtlCol="0">
            <a:spAutoFit/>
          </a:bodyPr>
          <a:lstStyle/>
          <a:p>
            <a:r>
              <a:rPr lang="en-US" dirty="0" smtClean="0">
                <a:latin typeface="DIN Next Rounded LT Pro" panose="020F0503020203050203" pitchFamily="34" charset="0"/>
              </a:rPr>
              <a:t>Lab work</a:t>
            </a:r>
            <a:endParaRPr lang="en-US" dirty="0">
              <a:latin typeface="DIN Next Rounded LT Pro" panose="020F0503020203050203" pitchFamily="34" charset="0"/>
            </a:endParaRPr>
          </a:p>
        </p:txBody>
      </p:sp>
      <p:sp>
        <p:nvSpPr>
          <p:cNvPr id="48" name="TextBox 47"/>
          <p:cNvSpPr txBox="1"/>
          <p:nvPr/>
        </p:nvSpPr>
        <p:spPr>
          <a:xfrm>
            <a:off x="8930442" y="2613377"/>
            <a:ext cx="3154912" cy="369332"/>
          </a:xfrm>
          <a:prstGeom prst="rect">
            <a:avLst/>
          </a:prstGeom>
          <a:noFill/>
        </p:spPr>
        <p:txBody>
          <a:bodyPr wrap="square" rtlCol="0">
            <a:spAutoFit/>
          </a:bodyPr>
          <a:lstStyle/>
          <a:p>
            <a:r>
              <a:rPr lang="en-US" dirty="0" smtClean="0">
                <a:latin typeface="DIN Next Rounded LT Pro" panose="020F0503020203050203" pitchFamily="34" charset="0"/>
              </a:rPr>
              <a:t>Reading Check</a:t>
            </a:r>
            <a:endParaRPr lang="en-US" dirty="0">
              <a:latin typeface="DIN Next Rounded LT Pro" panose="020F0503020203050203" pitchFamily="34" charset="0"/>
            </a:endParaRPr>
          </a:p>
        </p:txBody>
      </p:sp>
      <p:sp>
        <p:nvSpPr>
          <p:cNvPr id="49" name="TextBox 48"/>
          <p:cNvSpPr txBox="1"/>
          <p:nvPr/>
        </p:nvSpPr>
        <p:spPr>
          <a:xfrm>
            <a:off x="6381104" y="4703650"/>
            <a:ext cx="2401826" cy="369332"/>
          </a:xfrm>
          <a:prstGeom prst="rect">
            <a:avLst/>
          </a:prstGeom>
          <a:noFill/>
        </p:spPr>
        <p:txBody>
          <a:bodyPr wrap="square" rtlCol="0">
            <a:spAutoFit/>
          </a:bodyPr>
          <a:lstStyle/>
          <a:p>
            <a:r>
              <a:rPr lang="en-US" dirty="0" smtClean="0">
                <a:latin typeface="DIN Next Rounded LT Pro" panose="020F0503020203050203" pitchFamily="34" charset="0"/>
              </a:rPr>
              <a:t>Guest Speaker</a:t>
            </a:r>
            <a:endParaRPr lang="en-US" dirty="0">
              <a:latin typeface="DIN Next Rounded LT Pro" panose="020F0503020203050203" pitchFamily="34" charset="0"/>
            </a:endParaRPr>
          </a:p>
        </p:txBody>
      </p:sp>
      <p:sp>
        <p:nvSpPr>
          <p:cNvPr id="51" name="TextBox 50"/>
          <p:cNvSpPr txBox="1"/>
          <p:nvPr/>
        </p:nvSpPr>
        <p:spPr>
          <a:xfrm>
            <a:off x="5168945" y="3910070"/>
            <a:ext cx="2634823" cy="369332"/>
          </a:xfrm>
          <a:prstGeom prst="rect">
            <a:avLst/>
          </a:prstGeom>
          <a:noFill/>
        </p:spPr>
        <p:txBody>
          <a:bodyPr wrap="square" rtlCol="0">
            <a:spAutoFit/>
          </a:bodyPr>
          <a:lstStyle/>
          <a:p>
            <a:r>
              <a:rPr lang="en-US" dirty="0" smtClean="0">
                <a:latin typeface="DIN Next Rounded LT Pro" panose="020F0503020203050203" pitchFamily="34" charset="0"/>
              </a:rPr>
              <a:t>Tailor </a:t>
            </a:r>
            <a:r>
              <a:rPr lang="en-US" dirty="0">
                <a:latin typeface="DIN Next Rounded LT Pro" panose="020F0503020203050203" pitchFamily="34" charset="0"/>
              </a:rPr>
              <a:t>Instruction</a:t>
            </a:r>
          </a:p>
        </p:txBody>
      </p:sp>
      <p:sp>
        <p:nvSpPr>
          <p:cNvPr id="54" name="TextBox 53"/>
          <p:cNvSpPr txBox="1"/>
          <p:nvPr/>
        </p:nvSpPr>
        <p:spPr>
          <a:xfrm>
            <a:off x="9275298" y="4714786"/>
            <a:ext cx="2771336" cy="369332"/>
          </a:xfrm>
          <a:prstGeom prst="rect">
            <a:avLst/>
          </a:prstGeom>
          <a:noFill/>
        </p:spPr>
        <p:txBody>
          <a:bodyPr wrap="square" rtlCol="0">
            <a:spAutoFit/>
          </a:bodyPr>
          <a:lstStyle/>
          <a:p>
            <a:r>
              <a:rPr lang="en-US" dirty="0">
                <a:latin typeface="DIN Next Rounded LT Pro" panose="020F0503020203050203" pitchFamily="34" charset="0"/>
              </a:rPr>
              <a:t>Service Action Projects</a:t>
            </a:r>
          </a:p>
        </p:txBody>
      </p:sp>
      <p:sp>
        <p:nvSpPr>
          <p:cNvPr id="56" name="TextBox 55"/>
          <p:cNvSpPr txBox="1"/>
          <p:nvPr/>
        </p:nvSpPr>
        <p:spPr>
          <a:xfrm>
            <a:off x="838200" y="4754513"/>
            <a:ext cx="2743148" cy="369332"/>
          </a:xfrm>
          <a:prstGeom prst="rect">
            <a:avLst/>
          </a:prstGeom>
          <a:noFill/>
        </p:spPr>
        <p:txBody>
          <a:bodyPr wrap="square" rtlCol="0">
            <a:spAutoFit/>
          </a:bodyPr>
          <a:lstStyle/>
          <a:p>
            <a:r>
              <a:rPr lang="en-US" dirty="0">
                <a:latin typeface="DIN Next Rounded LT Pro" panose="020F0503020203050203" pitchFamily="34" charset="0"/>
              </a:rPr>
              <a:t>Student Choice Projects</a:t>
            </a:r>
          </a:p>
        </p:txBody>
      </p:sp>
      <p:sp>
        <p:nvSpPr>
          <p:cNvPr id="57" name="TextBox 56"/>
          <p:cNvSpPr txBox="1"/>
          <p:nvPr/>
        </p:nvSpPr>
        <p:spPr>
          <a:xfrm>
            <a:off x="3790311" y="5249871"/>
            <a:ext cx="2757268" cy="369332"/>
          </a:xfrm>
          <a:prstGeom prst="rect">
            <a:avLst/>
          </a:prstGeom>
          <a:noFill/>
        </p:spPr>
        <p:txBody>
          <a:bodyPr wrap="square" rtlCol="0">
            <a:spAutoFit/>
          </a:bodyPr>
          <a:lstStyle/>
          <a:p>
            <a:r>
              <a:rPr lang="en-US" dirty="0" smtClean="0">
                <a:latin typeface="DIN Next Rounded LT Pro" panose="020F0503020203050203" pitchFamily="34" charset="0"/>
              </a:rPr>
              <a:t>Homework </a:t>
            </a:r>
            <a:r>
              <a:rPr lang="en-US" dirty="0">
                <a:latin typeface="DIN Next Rounded LT Pro" panose="020F0503020203050203" pitchFamily="34" charset="0"/>
              </a:rPr>
              <a:t>Prompt</a:t>
            </a:r>
          </a:p>
        </p:txBody>
      </p:sp>
      <p:sp>
        <p:nvSpPr>
          <p:cNvPr id="3" name="Rectangle 2"/>
          <p:cNvSpPr/>
          <p:nvPr/>
        </p:nvSpPr>
        <p:spPr>
          <a:xfrm>
            <a:off x="1486659" y="2648647"/>
            <a:ext cx="1446230" cy="369332"/>
          </a:xfrm>
          <a:prstGeom prst="rect">
            <a:avLst/>
          </a:prstGeom>
        </p:spPr>
        <p:txBody>
          <a:bodyPr wrap="none">
            <a:spAutoFit/>
          </a:bodyPr>
          <a:lstStyle/>
          <a:p>
            <a:r>
              <a:rPr lang="en-US" dirty="0">
                <a:latin typeface="DIN Next Rounded LT Pro" panose="020F0503020203050203" pitchFamily="34" charset="0"/>
              </a:rPr>
              <a:t>Experiments</a:t>
            </a:r>
          </a:p>
        </p:txBody>
      </p:sp>
      <p:sp>
        <p:nvSpPr>
          <p:cNvPr id="27" name="TextBox 26"/>
          <p:cNvSpPr txBox="1"/>
          <p:nvPr/>
        </p:nvSpPr>
        <p:spPr>
          <a:xfrm>
            <a:off x="3143190" y="2261514"/>
            <a:ext cx="3390314" cy="369332"/>
          </a:xfrm>
          <a:prstGeom prst="rect">
            <a:avLst/>
          </a:prstGeom>
          <a:noFill/>
        </p:spPr>
        <p:txBody>
          <a:bodyPr wrap="square" rtlCol="0">
            <a:spAutoFit/>
          </a:bodyPr>
          <a:lstStyle/>
          <a:p>
            <a:r>
              <a:rPr lang="en-US" dirty="0" smtClean="0">
                <a:latin typeface="DIN Next Rounded LT Pro" panose="020F0503020203050203" pitchFamily="34" charset="0"/>
              </a:rPr>
              <a:t>Class Discussion</a:t>
            </a:r>
            <a:endParaRPr lang="en-US" dirty="0">
              <a:latin typeface="DIN Next Rounded LT Pro" panose="020F0503020203050203" pitchFamily="34" charset="0"/>
            </a:endParaRPr>
          </a:p>
        </p:txBody>
      </p:sp>
      <p:sp>
        <p:nvSpPr>
          <p:cNvPr id="28" name="TextBox 27"/>
          <p:cNvSpPr txBox="1"/>
          <p:nvPr/>
        </p:nvSpPr>
        <p:spPr>
          <a:xfrm>
            <a:off x="616659" y="2080997"/>
            <a:ext cx="3390314" cy="369332"/>
          </a:xfrm>
          <a:prstGeom prst="rect">
            <a:avLst/>
          </a:prstGeom>
          <a:noFill/>
        </p:spPr>
        <p:txBody>
          <a:bodyPr wrap="square" rtlCol="0">
            <a:spAutoFit/>
          </a:bodyPr>
          <a:lstStyle/>
          <a:p>
            <a:r>
              <a:rPr lang="en-US" dirty="0" smtClean="0">
                <a:latin typeface="DIN Next Rounded LT Pro" panose="020F0503020203050203" pitchFamily="34" charset="0"/>
              </a:rPr>
              <a:t>Literature Review</a:t>
            </a:r>
            <a:endParaRPr lang="en-US" dirty="0">
              <a:latin typeface="DIN Next Rounded LT Pro" panose="020F0503020203050203" pitchFamily="34" charset="0"/>
            </a:endParaRPr>
          </a:p>
        </p:txBody>
      </p:sp>
    </p:spTree>
    <p:extLst>
      <p:ext uri="{BB962C8B-B14F-4D97-AF65-F5344CB8AC3E}">
        <p14:creationId xmlns:p14="http://schemas.microsoft.com/office/powerpoint/2010/main" val="21509737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normAutofit/>
          </a:bodyPr>
          <a:lstStyle/>
          <a:p>
            <a:pPr eaLnBrk="1" hangingPunct="1"/>
            <a:r>
              <a:rPr lang="en-US" sz="4000" dirty="0" smtClean="0">
                <a:ea typeface="MS PGothic" charset="0"/>
              </a:rPr>
              <a:t>Two </a:t>
            </a:r>
            <a:r>
              <a:rPr lang="en-US" sz="4000" dirty="0">
                <a:ea typeface="MS PGothic" charset="0"/>
              </a:rPr>
              <a:t>Keys to </a:t>
            </a:r>
            <a:r>
              <a:rPr lang="en-US" sz="4000" dirty="0" smtClean="0">
                <a:ea typeface="MS PGothic" charset="0"/>
              </a:rPr>
              <a:t>Planning a Lesson </a:t>
            </a:r>
            <a:r>
              <a:rPr lang="en-US" sz="4000" dirty="0">
                <a:ea typeface="MS PGothic" charset="0"/>
              </a:rPr>
              <a:t>with the QFT</a:t>
            </a:r>
          </a:p>
        </p:txBody>
      </p:sp>
      <p:sp>
        <p:nvSpPr>
          <p:cNvPr id="137219" name="Content Placeholder 2"/>
          <p:cNvSpPr>
            <a:spLocks noGrp="1"/>
          </p:cNvSpPr>
          <p:nvPr>
            <p:ph idx="1"/>
          </p:nvPr>
        </p:nvSpPr>
        <p:spPr>
          <a:xfrm>
            <a:off x="838200" y="2763310"/>
            <a:ext cx="8740775" cy="1842558"/>
          </a:xfrm>
        </p:spPr>
        <p:txBody>
          <a:bodyPr>
            <a:normAutofit/>
          </a:bodyPr>
          <a:lstStyle/>
          <a:p>
            <a:pPr marL="742950" indent="-742950">
              <a:buFont typeface="Rockwell" charset="0"/>
              <a:buAutoNum type="arabicPeriod"/>
            </a:pPr>
            <a:r>
              <a:rPr lang="en-US" sz="3600" dirty="0">
                <a:solidFill>
                  <a:srgbClr val="000000"/>
                </a:solidFill>
                <a:ea typeface="MS PGothic" charset="0"/>
              </a:rPr>
              <a:t>Starting at the End</a:t>
            </a:r>
          </a:p>
          <a:p>
            <a:pPr marL="742950" indent="-742950">
              <a:buFont typeface="Rockwell" charset="0"/>
              <a:buAutoNum type="arabicPeriod"/>
            </a:pPr>
            <a:r>
              <a:rPr lang="en-US" sz="3600" b="1" dirty="0">
                <a:solidFill>
                  <a:srgbClr val="000000"/>
                </a:solidFill>
                <a:ea typeface="MS PGothic" charset="0"/>
              </a:rPr>
              <a:t>QFocus Design</a:t>
            </a:r>
          </a:p>
        </p:txBody>
      </p:sp>
    </p:spTree>
    <p:extLst>
      <p:ext uri="{BB962C8B-B14F-4D97-AF65-F5344CB8AC3E}">
        <p14:creationId xmlns:p14="http://schemas.microsoft.com/office/powerpoint/2010/main" val="34785125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 Focus (</a:t>
            </a:r>
            <a:r>
              <a:rPr lang="en-US" sz="4000" dirty="0" err="1"/>
              <a:t>QFocus</a:t>
            </a:r>
            <a:r>
              <a:rPr lang="en-US" sz="4000" dirty="0"/>
              <a:t>):</a:t>
            </a:r>
            <a:r>
              <a:rPr lang="en-US" dirty="0"/>
              <a:t/>
            </a:r>
            <a:br>
              <a:rPr lang="en-US" dirty="0"/>
            </a:br>
            <a:r>
              <a:rPr lang="en-US" sz="2800" dirty="0"/>
              <a:t>A focus or prompt for student questions</a:t>
            </a:r>
          </a:p>
        </p:txBody>
      </p:sp>
      <p:sp>
        <p:nvSpPr>
          <p:cNvPr id="3" name="Content Placeholder 2"/>
          <p:cNvSpPr>
            <a:spLocks noGrp="1"/>
          </p:cNvSpPr>
          <p:nvPr>
            <p:ph idx="1"/>
          </p:nvPr>
        </p:nvSpPr>
        <p:spPr>
          <a:xfrm>
            <a:off x="734291" y="2031077"/>
            <a:ext cx="9093879" cy="4144963"/>
          </a:xfrm>
        </p:spPr>
        <p:txBody>
          <a:bodyPr>
            <a:normAutofit/>
          </a:bodyPr>
          <a:lstStyle/>
          <a:p>
            <a:r>
              <a:rPr lang="en-US" sz="2400" dirty="0"/>
              <a:t>A phrase or </a:t>
            </a:r>
            <a:r>
              <a:rPr lang="en-US" sz="2400" dirty="0" smtClean="0"/>
              <a:t>quotation</a:t>
            </a:r>
          </a:p>
          <a:p>
            <a:r>
              <a:rPr lang="en-US" sz="2400" dirty="0" smtClean="0"/>
              <a:t>An article</a:t>
            </a:r>
          </a:p>
          <a:p>
            <a:r>
              <a:rPr lang="en-US" sz="2400" dirty="0" smtClean="0"/>
              <a:t>A topic for students to explore further</a:t>
            </a:r>
            <a:endParaRPr lang="en-US" sz="2400" dirty="0"/>
          </a:p>
          <a:p>
            <a:r>
              <a:rPr lang="en-US" sz="2400" dirty="0"/>
              <a:t>An image or video</a:t>
            </a:r>
          </a:p>
          <a:p>
            <a:r>
              <a:rPr lang="en-US" sz="2400" dirty="0"/>
              <a:t>A podcast or speech</a:t>
            </a:r>
          </a:p>
          <a:p>
            <a:r>
              <a:rPr lang="en-US" sz="2400" dirty="0"/>
              <a:t>A hands-on experience or experiment</a:t>
            </a:r>
          </a:p>
          <a:p>
            <a:r>
              <a:rPr lang="en-US" sz="2400" dirty="0"/>
              <a:t>An equation or data set </a:t>
            </a:r>
          </a:p>
          <a:p>
            <a:pPr marL="0" indent="0">
              <a:buNone/>
            </a:pPr>
            <a:r>
              <a:rPr lang="en-US" sz="2400" dirty="0"/>
              <a:t>The </a:t>
            </a:r>
            <a:r>
              <a:rPr lang="en-US" sz="2400" dirty="0" err="1"/>
              <a:t>QFocus</a:t>
            </a:r>
            <a:r>
              <a:rPr lang="en-US" sz="2400" dirty="0"/>
              <a:t> is </a:t>
            </a:r>
            <a:r>
              <a:rPr lang="en-US" sz="2400" b="1" i="1" dirty="0"/>
              <a:t>not</a:t>
            </a:r>
            <a:r>
              <a:rPr lang="en-US" sz="2400" b="1" dirty="0"/>
              <a:t> </a:t>
            </a:r>
            <a:r>
              <a:rPr lang="en-US" sz="2400" dirty="0"/>
              <a:t>a question!</a:t>
            </a:r>
          </a:p>
          <a:p>
            <a:pPr marL="0" indent="0">
              <a:buNone/>
            </a:pPr>
            <a:endParaRPr lang="en-US" sz="2400" dirty="0"/>
          </a:p>
        </p:txBody>
      </p:sp>
    </p:spTree>
    <p:extLst>
      <p:ext uri="{BB962C8B-B14F-4D97-AF65-F5344CB8AC3E}">
        <p14:creationId xmlns:p14="http://schemas.microsoft.com/office/powerpoint/2010/main" val="17914438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Content Placeholder 2"/>
          <p:cNvSpPr>
            <a:spLocks noGrp="1"/>
          </p:cNvSpPr>
          <p:nvPr>
            <p:ph idx="1"/>
          </p:nvPr>
        </p:nvSpPr>
        <p:spPr>
          <a:xfrm>
            <a:off x="838200" y="2735550"/>
            <a:ext cx="11154507" cy="3830143"/>
          </a:xfrm>
        </p:spPr>
        <p:txBody>
          <a:bodyPr>
            <a:normAutofit/>
          </a:bodyPr>
          <a:lstStyle/>
          <a:p>
            <a:pPr marL="742950" indent="-742950">
              <a:buFont typeface="Rockwell" charset="0"/>
              <a:buAutoNum type="arabicPeriod"/>
            </a:pPr>
            <a:r>
              <a:rPr lang="en-US" dirty="0">
                <a:solidFill>
                  <a:srgbClr val="000000"/>
                </a:solidFill>
                <a:ea typeface="MS PGothic" charset="0"/>
              </a:rPr>
              <a:t>Directly tied to lesson’s main idea</a:t>
            </a:r>
          </a:p>
          <a:p>
            <a:pPr marL="742950" indent="-742950">
              <a:buFont typeface="Rockwell" charset="0"/>
              <a:buAutoNum type="arabicPeriod"/>
            </a:pPr>
            <a:r>
              <a:rPr lang="en-US" dirty="0">
                <a:solidFill>
                  <a:srgbClr val="000000"/>
                </a:solidFill>
                <a:ea typeface="MS PGothic" charset="0"/>
              </a:rPr>
              <a:t>Simple</a:t>
            </a:r>
            <a:r>
              <a:rPr lang="mr-IN" dirty="0" smtClean="0">
                <a:solidFill>
                  <a:srgbClr val="000000"/>
                </a:solidFill>
                <a:ea typeface="MS PGothic" charset="0"/>
              </a:rPr>
              <a:t>…</a:t>
            </a:r>
            <a:r>
              <a:rPr lang="en-US" dirty="0" smtClean="0">
                <a:solidFill>
                  <a:srgbClr val="000000"/>
                </a:solidFill>
                <a:ea typeface="MS PGothic" charset="0"/>
              </a:rPr>
              <a:t> but </a:t>
            </a:r>
            <a:r>
              <a:rPr lang="en-US" dirty="0">
                <a:solidFill>
                  <a:srgbClr val="000000"/>
                </a:solidFill>
                <a:ea typeface="MS PGothic" charset="0"/>
              </a:rPr>
              <a:t>not too simple</a:t>
            </a:r>
          </a:p>
          <a:p>
            <a:pPr marL="742950" indent="-742950">
              <a:buFont typeface="Rockwell" charset="0"/>
              <a:buAutoNum type="arabicPeriod"/>
            </a:pPr>
            <a:r>
              <a:rPr lang="en-US" dirty="0">
                <a:solidFill>
                  <a:srgbClr val="000000"/>
                </a:solidFill>
                <a:ea typeface="MS PGothic" charset="0"/>
              </a:rPr>
              <a:t>Interesting or provocative to students</a:t>
            </a:r>
            <a:r>
              <a:rPr lang="mr-IN" dirty="0" smtClean="0">
                <a:solidFill>
                  <a:srgbClr val="000000"/>
                </a:solidFill>
                <a:ea typeface="MS PGothic" charset="0"/>
              </a:rPr>
              <a:t>…</a:t>
            </a:r>
            <a:r>
              <a:rPr lang="en-US" dirty="0" smtClean="0">
                <a:solidFill>
                  <a:srgbClr val="000000"/>
                </a:solidFill>
                <a:ea typeface="MS PGothic" charset="0"/>
              </a:rPr>
              <a:t> but </a:t>
            </a:r>
            <a:r>
              <a:rPr lang="en-US" dirty="0">
                <a:solidFill>
                  <a:srgbClr val="000000"/>
                </a:solidFill>
                <a:ea typeface="MS PGothic" charset="0"/>
              </a:rPr>
              <a:t>not biased or leading</a:t>
            </a:r>
            <a:endParaRPr lang="en-US" sz="3600" dirty="0">
              <a:solidFill>
                <a:srgbClr val="000000"/>
              </a:solidFill>
              <a:ea typeface="MS PGothic" charset="0"/>
            </a:endParaRPr>
          </a:p>
        </p:txBody>
      </p:sp>
      <p:sp>
        <p:nvSpPr>
          <p:cNvPr id="2" name="TextBox 1"/>
          <p:cNvSpPr txBox="1"/>
          <p:nvPr/>
        </p:nvSpPr>
        <p:spPr>
          <a:xfrm>
            <a:off x="838201" y="1873770"/>
            <a:ext cx="8180881" cy="523220"/>
          </a:xfrm>
          <a:prstGeom prst="rect">
            <a:avLst/>
          </a:prstGeom>
          <a:noFill/>
        </p:spPr>
        <p:txBody>
          <a:bodyPr wrap="square" rtlCol="0">
            <a:spAutoFit/>
          </a:bodyPr>
          <a:lstStyle/>
          <a:p>
            <a:r>
              <a:rPr lang="en-US" sz="2800" dirty="0">
                <a:solidFill>
                  <a:schemeClr val="accent1"/>
                </a:solidFill>
                <a:latin typeface="DIN Next Rounded LT Pro" panose="020F0503020203050203" pitchFamily="34" charset="0"/>
              </a:rPr>
              <a:t>An effective </a:t>
            </a:r>
            <a:r>
              <a:rPr lang="en-US" sz="2800" dirty="0" err="1">
                <a:solidFill>
                  <a:schemeClr val="accent1"/>
                </a:solidFill>
                <a:latin typeface="DIN Next Rounded LT Pro" panose="020F0503020203050203" pitchFamily="34" charset="0"/>
              </a:rPr>
              <a:t>QFocus</a:t>
            </a:r>
            <a:r>
              <a:rPr lang="en-US" sz="2800" dirty="0">
                <a:solidFill>
                  <a:schemeClr val="accent1"/>
                </a:solidFill>
                <a:latin typeface="DIN Next Rounded LT Pro" panose="020F0503020203050203" pitchFamily="34" charset="0"/>
              </a:rPr>
              <a:t> should be</a:t>
            </a:r>
          </a:p>
        </p:txBody>
      </p:sp>
      <p:sp>
        <p:nvSpPr>
          <p:cNvPr id="3" name="Title 2"/>
          <p:cNvSpPr>
            <a:spLocks noGrp="1"/>
          </p:cNvSpPr>
          <p:nvPr>
            <p:ph type="title"/>
          </p:nvPr>
        </p:nvSpPr>
        <p:spPr/>
        <p:txBody>
          <a:bodyPr/>
          <a:lstStyle/>
          <a:p>
            <a:r>
              <a:rPr lang="en-US" dirty="0"/>
              <a:t>Designing a Question </a:t>
            </a:r>
            <a:r>
              <a:rPr lang="en-US" dirty="0" smtClean="0"/>
              <a:t>Focus</a:t>
            </a:r>
            <a:endParaRPr lang="en-US" dirty="0"/>
          </a:p>
        </p:txBody>
      </p:sp>
    </p:spTree>
    <p:extLst>
      <p:ext uri="{BB962C8B-B14F-4D97-AF65-F5344CB8AC3E}">
        <p14:creationId xmlns:p14="http://schemas.microsoft.com/office/powerpoint/2010/main" val="16157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Placeholder 10" descr="Screen shot 2012-03-28 at 9.45.56 PM.png"/>
          <p:cNvPicPr>
            <a:picLocks noGrp="1" noChangeAspect="1"/>
          </p:cNvPicPr>
          <p:nvPr>
            <p:ph type="pic" idx="4294967295"/>
          </p:nvPr>
        </p:nvPicPr>
        <p:blipFill>
          <a:blip r:embed="rId3">
            <a:extLst>
              <a:ext uri="{28A0092B-C50C-407E-A947-70E740481C1C}">
                <a14:useLocalDpi xmlns:a14="http://schemas.microsoft.com/office/drawing/2010/main" val="0"/>
              </a:ext>
            </a:extLst>
          </a:blip>
          <a:srcRect l="4427" t="5560" r="56775" b="64162"/>
          <a:stretch>
            <a:fillRect/>
          </a:stretch>
        </p:blipFill>
        <p:spPr>
          <a:xfrm>
            <a:off x="395143" y="1708302"/>
            <a:ext cx="3790950" cy="1966912"/>
          </a:xfrm>
        </p:spPr>
      </p:pic>
      <p:pic>
        <p:nvPicPr>
          <p:cNvPr id="5"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7812" t="5560" r="6113" b="63300"/>
          <a:stretch>
            <a:fillRect/>
          </a:stretch>
        </p:blipFill>
        <p:spPr bwMode="auto">
          <a:xfrm>
            <a:off x="6850495" y="1821016"/>
            <a:ext cx="4502150" cy="202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4427" t="65144" r="64038" b="6625"/>
          <a:stretch>
            <a:fillRect/>
          </a:stretch>
        </p:blipFill>
        <p:spPr bwMode="auto">
          <a:xfrm>
            <a:off x="0" y="3937642"/>
            <a:ext cx="3081338"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39977" t="66869" r="6113" b="6625"/>
          <a:stretch>
            <a:fillRect/>
          </a:stretch>
        </p:blipFill>
        <p:spPr bwMode="auto">
          <a:xfrm>
            <a:off x="7245142" y="4417210"/>
            <a:ext cx="4145458" cy="1355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Placeholder 10" descr="Screen shot 2012-03-28 at 9.45.56 PM.png"/>
          <p:cNvPicPr>
            <a:picLocks noChangeAspect="1"/>
          </p:cNvPicPr>
          <p:nvPr/>
        </p:nvPicPr>
        <p:blipFill>
          <a:blip r:embed="rId3">
            <a:extLst>
              <a:ext uri="{28A0092B-C50C-407E-A947-70E740481C1C}">
                <a14:useLocalDpi xmlns:a14="http://schemas.microsoft.com/office/drawing/2010/main" val="0"/>
              </a:ext>
            </a:extLst>
          </a:blip>
          <a:srcRect l="5956" t="38425" r="8611" b="35429"/>
          <a:stretch>
            <a:fillRect/>
          </a:stretch>
        </p:blipFill>
        <p:spPr bwMode="auto">
          <a:xfrm>
            <a:off x="2003477" y="3155004"/>
            <a:ext cx="8348663" cy="170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b="0" dirty="0" smtClean="0"/>
              <a:t>Initial Question Focus</a:t>
            </a:r>
            <a:endParaRPr lang="en-US" b="0" dirty="0"/>
          </a:p>
        </p:txBody>
      </p:sp>
    </p:spTree>
    <p:extLst>
      <p:ext uri="{BB962C8B-B14F-4D97-AF65-F5344CB8AC3E}">
        <p14:creationId xmlns:p14="http://schemas.microsoft.com/office/powerpoint/2010/main" val="2073586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Content Placeholder 2"/>
          <p:cNvSpPr>
            <a:spLocks noGrp="1"/>
          </p:cNvSpPr>
          <p:nvPr>
            <p:ph idx="1"/>
          </p:nvPr>
        </p:nvSpPr>
        <p:spPr/>
        <p:txBody>
          <a:bodyPr/>
          <a:lstStyle/>
          <a:p>
            <a:pPr marL="0" indent="0">
              <a:buNone/>
            </a:pPr>
            <a:endParaRPr lang="en-US" dirty="0">
              <a:cs typeface="Rockwell" charset="0"/>
            </a:endParaRPr>
          </a:p>
          <a:p>
            <a:pPr marL="0" indent="0">
              <a:buNone/>
            </a:pPr>
            <a:r>
              <a:rPr lang="en-US" sz="3200" dirty="0">
                <a:cs typeface="Rockwell" charset="0"/>
              </a:rPr>
              <a:t>The city fathers were aware that the decaying bodies of these rodents were making people sick. </a:t>
            </a:r>
            <a:r>
              <a:rPr lang="en-US" sz="3200" dirty="0" smtClean="0">
                <a:cs typeface="Rockwell" charset="0"/>
              </a:rPr>
              <a:t>(p. </a:t>
            </a:r>
            <a:r>
              <a:rPr lang="en-US" sz="3200" dirty="0">
                <a:cs typeface="Rockwell" charset="0"/>
              </a:rPr>
              <a:t>28)</a:t>
            </a:r>
            <a:endParaRPr lang="en-US" sz="3200" b="1" dirty="0">
              <a:cs typeface="Rockwell" charset="0"/>
            </a:endParaRPr>
          </a:p>
          <a:p>
            <a:pPr marL="0" indent="0">
              <a:buNone/>
            </a:pPr>
            <a:endParaRPr lang="en-US" dirty="0">
              <a:cs typeface="Rockwell" charset="0"/>
            </a:endParaRPr>
          </a:p>
        </p:txBody>
      </p:sp>
      <p:sp>
        <p:nvSpPr>
          <p:cNvPr id="3" name="Title 2"/>
          <p:cNvSpPr>
            <a:spLocks noGrp="1"/>
          </p:cNvSpPr>
          <p:nvPr>
            <p:ph type="title"/>
          </p:nvPr>
        </p:nvSpPr>
        <p:spPr/>
        <p:txBody>
          <a:bodyPr/>
          <a:lstStyle/>
          <a:p>
            <a:r>
              <a:rPr lang="en-US" dirty="0" smtClean="0"/>
              <a:t>Revised Question Focus</a:t>
            </a:r>
            <a:endParaRPr lang="en-US" dirty="0"/>
          </a:p>
        </p:txBody>
      </p:sp>
    </p:spTree>
    <p:extLst>
      <p:ext uri="{BB962C8B-B14F-4D97-AF65-F5344CB8AC3E}">
        <p14:creationId xmlns:p14="http://schemas.microsoft.com/office/powerpoint/2010/main" val="2020077631"/>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008" y="1820727"/>
            <a:ext cx="5241539" cy="4777023"/>
          </a:xfrm>
        </p:spPr>
        <p:txBody>
          <a:bodyPr numCol="1">
            <a:noAutofit/>
          </a:bodyPr>
          <a:lstStyle/>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exist?</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Where do people live?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live in the zoo?</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the pool?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are friends fun? </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bite?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school?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animals, and friends play together?</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animals make friends?</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I need friends?</a:t>
            </a:r>
          </a:p>
        </p:txBody>
      </p:sp>
      <p:sp>
        <p:nvSpPr>
          <p:cNvPr id="5" name="TextBox 4"/>
          <p:cNvSpPr txBox="1"/>
          <p:nvPr/>
        </p:nvSpPr>
        <p:spPr>
          <a:xfrm>
            <a:off x="5876344" y="1820727"/>
            <a:ext cx="4726058" cy="4178067"/>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Why do I have eyes?</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animals speak?</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Can people fly?</a:t>
            </a:r>
          </a:p>
          <a:p>
            <a:pPr marL="385763" indent="-385763">
              <a:spcBef>
                <a:spcPts val="300"/>
              </a:spcBef>
              <a:spcAft>
                <a:spcPts val="900"/>
              </a:spcAft>
              <a:buFont typeface="+mj-lt"/>
              <a:buAutoNum type="arabicPeriod" startAt="11"/>
              <a:defRPr/>
            </a:pPr>
            <a:r>
              <a:rPr lang="en-US" sz="1400" dirty="0">
                <a:latin typeface="DIN Next Rounded LT Pro" panose="020F0503020203050203" pitchFamily="34" charset="0"/>
                <a:ea typeface="Rockwell" charset="0"/>
                <a:cs typeface="Rockwell" charset="0"/>
              </a:rPr>
              <a:t>Where is my bunny? What happened?</a:t>
            </a:r>
          </a:p>
          <a:p>
            <a:endParaRPr lang="en-US" sz="1400" dirty="0">
              <a:latin typeface="DIN Next Rounded LT Pro" panose="020F0503020203050203" pitchFamily="34" charset="0"/>
            </a:endParaRPr>
          </a:p>
        </p:txBody>
      </p:sp>
      <p:sp>
        <p:nvSpPr>
          <p:cNvPr id="6" name="Title 2"/>
          <p:cNvSpPr>
            <a:spLocks noGrp="1"/>
          </p:cNvSpPr>
          <p:nvPr>
            <p:ph type="title"/>
          </p:nvPr>
        </p:nvSpPr>
        <p:spPr>
          <a:xfrm>
            <a:off x="838200" y="365125"/>
            <a:ext cx="10515600" cy="1325563"/>
          </a:xfrm>
        </p:spPr>
        <p:txBody>
          <a:bodyPr/>
          <a:lstStyle/>
          <a:p>
            <a:r>
              <a:rPr lang="en-US" dirty="0"/>
              <a:t>Initial Question Focus: </a:t>
            </a:r>
            <a:br>
              <a:rPr lang="en-US" dirty="0"/>
            </a:br>
            <a:r>
              <a:rPr lang="en-US" dirty="0"/>
              <a:t>“People, Animals, and Friends”</a:t>
            </a:r>
          </a:p>
        </p:txBody>
      </p:sp>
    </p:spTree>
    <p:custDataLst>
      <p:tags r:id="rId1"/>
    </p:custDataLst>
    <p:extLst>
      <p:ext uri="{BB962C8B-B14F-4D97-AF65-F5344CB8AC3E}">
        <p14:creationId xmlns:p14="http://schemas.microsoft.com/office/powerpoint/2010/main" val="1882781600"/>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iterate type="lt">
                                    <p:tmPct val="0"/>
                                  </p:iterate>
                                  <p:childTnLst>
                                    <p:animClr clrSpc="rgb" dir="cw">
                                      <p:cBhvr override="childStyle">
                                        <p:cTn id="52" dur="500" fill="hold"/>
                                        <p:tgtEl>
                                          <p:spTgt spid="3">
                                            <p:txEl>
                                              <p:pRg st="7" end="7"/>
                                            </p:txEl>
                                          </p:spTgt>
                                        </p:tgtEl>
                                        <p:attrNameLst>
                                          <p:attrName>style.color</p:attrName>
                                        </p:attrNameLst>
                                      </p:cBhvr>
                                      <p:to>
                                        <a:schemeClr val="hlink"/>
                                      </p:to>
                                    </p:animClr>
                                  </p:childTnLst>
                                </p:cTn>
                              </p:par>
                              <p:par>
                                <p:cTn id="53" presetID="3" presetClass="emph" presetSubtype="2" fill="hold" nodeType="withEffect">
                                  <p:stCondLst>
                                    <p:cond delay="0"/>
                                  </p:stCondLst>
                                  <p:iterate type="lt">
                                    <p:tmPct val="0"/>
                                  </p:iterate>
                                  <p:childTnLst>
                                    <p:animClr clrSpc="rgb" dir="cw">
                                      <p:cBhvr override="childStyle">
                                        <p:cTn id="54" dur="500" fill="hold"/>
                                        <p:tgtEl>
                                          <p:spTgt spid="5">
                                            <p:txEl>
                                              <p:pRg st="1" end="1"/>
                                            </p:txEl>
                                          </p:spTgt>
                                        </p:tgtEl>
                                        <p:attrNameLst>
                                          <p:attrName>style.color</p:attrName>
                                        </p:attrNameLst>
                                      </p:cBhvr>
                                      <p:to>
                                        <a:schemeClr val="hlink"/>
                                      </p:to>
                                    </p:animClr>
                                  </p:childTnLst>
                                </p:cTn>
                              </p:par>
                              <p:par>
                                <p:cTn id="55" presetID="3" presetClass="emph" presetSubtype="2" fill="hold" nodeType="withEffect">
                                  <p:stCondLst>
                                    <p:cond delay="0"/>
                                  </p:stCondLst>
                                  <p:iterate type="lt">
                                    <p:tmPct val="0"/>
                                  </p:iterate>
                                  <p:childTnLst>
                                    <p:animClr clrSpc="rgb" dir="cw">
                                      <p:cBhvr override="childStyle">
                                        <p:cTn id="56"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8138" y="1821290"/>
            <a:ext cx="7886700" cy="1259536"/>
          </a:xfrm>
        </p:spPr>
        <p:txBody>
          <a:bodyPr>
            <a:normAutofit/>
          </a:bodyPr>
          <a:lstStyle/>
          <a:p>
            <a:pPr algn="ctr"/>
            <a:r>
              <a:rPr lang="en-US" sz="3200" dirty="0">
                <a:latin typeface="Rockwell" charset="0"/>
                <a:ea typeface="Rockwell" charset="0"/>
                <a:cs typeface="Rockwell" charset="0"/>
              </a:rPr>
              <a:t>The one quality all excellent QFT designers share? </a:t>
            </a:r>
            <a:endParaRPr lang="en-US" sz="3200" b="1" dirty="0">
              <a:latin typeface="Rockwell" charset="0"/>
              <a:ea typeface="Rockwell" charset="0"/>
              <a:cs typeface="Rockwel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40" t="15598"/>
          <a:stretch/>
        </p:blipFill>
        <p:spPr>
          <a:xfrm>
            <a:off x="7964558" y="3434716"/>
            <a:ext cx="2189093" cy="2161718"/>
          </a:xfrm>
          <a:prstGeom prst="rect">
            <a:avLst/>
          </a:prstGeom>
        </p:spPr>
      </p:pic>
      <p:sp>
        <p:nvSpPr>
          <p:cNvPr id="3" name="TextBox 2"/>
          <p:cNvSpPr txBox="1"/>
          <p:nvPr/>
        </p:nvSpPr>
        <p:spPr>
          <a:xfrm>
            <a:off x="4914313" y="3434717"/>
            <a:ext cx="2926080" cy="584775"/>
          </a:xfrm>
          <a:prstGeom prst="rect">
            <a:avLst/>
          </a:prstGeom>
          <a:noFill/>
        </p:spPr>
        <p:txBody>
          <a:bodyPr wrap="square" rtlCol="0">
            <a:spAutoFit/>
          </a:bodyPr>
          <a:lstStyle/>
          <a:p>
            <a:r>
              <a:rPr lang="en-US" sz="3200" dirty="0">
                <a:solidFill>
                  <a:schemeClr val="accent1"/>
                </a:solidFill>
                <a:latin typeface="DIN Next Rounded LT Pro" panose="020F0503020203050203" pitchFamily="34" charset="0"/>
                <a:ea typeface="Rockwell" charset="0"/>
                <a:cs typeface="Rockwell" charset="0"/>
              </a:rPr>
              <a:t>Thick Skin.</a:t>
            </a:r>
            <a:endParaRPr lang="en-US" sz="3200" dirty="0">
              <a:solidFill>
                <a:schemeClr val="accent1"/>
              </a:solidFill>
              <a:latin typeface="DIN Next Rounded LT Pro" panose="020F0503020203050203" pitchFamily="34" charset="0"/>
            </a:endParaRPr>
          </a:p>
        </p:txBody>
      </p:sp>
      <p:sp>
        <p:nvSpPr>
          <p:cNvPr id="6" name="Title 2"/>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DIN Next Rounded LT Pro" panose="020F0503020203050203" pitchFamily="34" charset="0"/>
                <a:ea typeface="+mj-ea"/>
                <a:cs typeface="+mj-cs"/>
              </a:defRPr>
            </a:lvl1pPr>
          </a:lstStyle>
          <a:p>
            <a:r>
              <a:rPr lang="en-US" dirty="0" smtClean="0"/>
              <a:t>The key ingredient to </a:t>
            </a:r>
            <a:r>
              <a:rPr lang="en-US" dirty="0" err="1" smtClean="0"/>
              <a:t>QFocus</a:t>
            </a:r>
            <a:r>
              <a:rPr lang="en-US" dirty="0" smtClean="0"/>
              <a:t> design?</a:t>
            </a:r>
            <a:endParaRPr lang="en-US" dirty="0"/>
          </a:p>
        </p:txBody>
      </p:sp>
    </p:spTree>
    <p:extLst>
      <p:ext uri="{BB962C8B-B14F-4D97-AF65-F5344CB8AC3E}">
        <p14:creationId xmlns:p14="http://schemas.microsoft.com/office/powerpoint/2010/main" val="32421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Right Question Institute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074" y="3225897"/>
            <a:ext cx="1452504" cy="14525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074" y="1690688"/>
            <a:ext cx="1452804" cy="14850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485" y="4678401"/>
            <a:ext cx="2299590" cy="9107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7223" y="1767970"/>
            <a:ext cx="2217635" cy="9716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678401"/>
            <a:ext cx="1817604" cy="105748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827" y="3230811"/>
            <a:ext cx="3060348" cy="10440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1266" y="1785590"/>
            <a:ext cx="3201809" cy="84907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657" y="1804061"/>
            <a:ext cx="1397596" cy="125834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627" y="3175775"/>
            <a:ext cx="1502626" cy="150262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225897"/>
            <a:ext cx="3202150" cy="76718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5490" y="4967654"/>
            <a:ext cx="1738310" cy="626871"/>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7223" y="4904633"/>
            <a:ext cx="1611032" cy="816861"/>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3507" y="4835194"/>
            <a:ext cx="1967563" cy="743901"/>
          </a:xfrm>
          <a:prstGeom prst="rect">
            <a:avLst/>
          </a:prstGeom>
        </p:spPr>
      </p:pic>
    </p:spTree>
    <p:extLst>
      <p:ext uri="{BB962C8B-B14F-4D97-AF65-F5344CB8AC3E}">
        <p14:creationId xmlns:p14="http://schemas.microsoft.com/office/powerpoint/2010/main" val="27078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Putting it into practice.</a:t>
            </a:r>
            <a:endParaRPr lang="en-US" altLang="en-US" sz="4400" dirty="0">
              <a:solidFill>
                <a:schemeClr val="accent1"/>
              </a:solidFill>
            </a:endParaRPr>
          </a:p>
        </p:txBody>
      </p:sp>
    </p:spTree>
    <p:extLst>
      <p:ext uri="{BB962C8B-B14F-4D97-AF65-F5344CB8AC3E}">
        <p14:creationId xmlns:p14="http://schemas.microsoft.com/office/powerpoint/2010/main" val="37153459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889984"/>
            <a:ext cx="9096541"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latin typeface="DIN Next Rounded LT Pro" panose="020F0503020203050203" pitchFamily="34" charset="0"/>
                <a:ea typeface="Rockwell" charset="0"/>
                <a:cs typeface="Rockwell" charset="0"/>
              </a:rPr>
              <a:t>Work on the lesson planning workbook</a:t>
            </a:r>
          </a:p>
          <a:p>
            <a:pPr marL="342900" indent="-342900">
              <a:buFont typeface="Arial" panose="020B0604020202020204" pitchFamily="34" charset="0"/>
              <a:buChar char="•"/>
            </a:pPr>
            <a:r>
              <a:rPr lang="en-US" sz="2800" dirty="0" smtClean="0">
                <a:latin typeface="DIN Next Rounded LT Pro" panose="020F0503020203050203" pitchFamily="34" charset="0"/>
                <a:ea typeface="Rockwell" charset="0"/>
                <a:cs typeface="Rockwell" charset="0"/>
              </a:rPr>
              <a:t>Try creating your own </a:t>
            </a:r>
            <a:r>
              <a:rPr lang="en-US" sz="2800" dirty="0" err="1" smtClean="0">
                <a:latin typeface="DIN Next Rounded LT Pro" panose="020F0503020203050203" pitchFamily="34" charset="0"/>
                <a:ea typeface="Rockwell" charset="0"/>
                <a:cs typeface="Rockwell" charset="0"/>
              </a:rPr>
              <a:t>QFocus</a:t>
            </a:r>
            <a:endParaRPr lang="en-US" sz="2800" dirty="0">
              <a:latin typeface="DIN Next Rounded LT Pro" panose="020F0503020203050203" pitchFamily="34" charset="0"/>
              <a:ea typeface="Rockwell" charset="0"/>
              <a:cs typeface="Rockwell" charset="0"/>
            </a:endParaRPr>
          </a:p>
        </p:txBody>
      </p:sp>
      <p:sp>
        <p:nvSpPr>
          <p:cNvPr id="3" name="Title 2"/>
          <p:cNvSpPr>
            <a:spLocks noGrp="1"/>
          </p:cNvSpPr>
          <p:nvPr>
            <p:ph type="title"/>
          </p:nvPr>
        </p:nvSpPr>
        <p:spPr/>
        <p:txBody>
          <a:bodyPr/>
          <a:lstStyle/>
          <a:p>
            <a:r>
              <a:rPr lang="en-US" dirty="0" smtClean="0"/>
              <a:t>Self-Organized Work &amp; Planning Time</a:t>
            </a:r>
            <a:endParaRPr lang="en-US" dirty="0"/>
          </a:p>
        </p:txBody>
      </p:sp>
    </p:spTree>
    <p:extLst>
      <p:ext uri="{BB962C8B-B14F-4D97-AF65-F5344CB8AC3E}">
        <p14:creationId xmlns:p14="http://schemas.microsoft.com/office/powerpoint/2010/main" val="18611921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fontAlgn="base">
              <a:buFont typeface="Arial" panose="020B0604020202020204" pitchFamily="34" charset="0"/>
              <a:buChar char="•"/>
            </a:pPr>
            <a:r>
              <a:rPr lang="en-US" sz="3200" dirty="0" smtClean="0">
                <a:solidFill>
                  <a:schemeClr val="tx1">
                    <a:lumMod val="95000"/>
                    <a:lumOff val="5000"/>
                  </a:schemeClr>
                </a:solidFill>
              </a:rPr>
              <a:t>Questions &amp; learning</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Technique</a:t>
            </a: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a:t>
            </a:r>
            <a:r>
              <a:rPr lang="en-US" sz="3200" dirty="0">
                <a:solidFill>
                  <a:schemeClr val="tx1">
                    <a:lumMod val="95000"/>
                    <a:lumOff val="5000"/>
                  </a:schemeClr>
                </a:solidFill>
              </a:rPr>
              <a:t>the 21</a:t>
            </a:r>
            <a:r>
              <a:rPr lang="en-US" sz="3200" baseline="30000" dirty="0">
                <a:solidFill>
                  <a:schemeClr val="tx1">
                    <a:lumMod val="95000"/>
                    <a:lumOff val="5000"/>
                  </a:schemeClr>
                </a:solidFill>
              </a:rPr>
              <a:t>st</a:t>
            </a:r>
            <a:r>
              <a:rPr lang="en-US" sz="3200" dirty="0">
                <a:solidFill>
                  <a:schemeClr val="tx1">
                    <a:lumMod val="95000"/>
                    <a:lumOff val="5000"/>
                  </a:schemeClr>
                </a:solidFill>
              </a:rPr>
              <a:t> </a:t>
            </a:r>
            <a:r>
              <a:rPr lang="en-US" sz="3200" dirty="0" smtClean="0">
                <a:solidFill>
                  <a:schemeClr val="tx1">
                    <a:lumMod val="95000"/>
                    <a:lumOff val="5000"/>
                  </a:schemeClr>
                </a:solidFill>
              </a:rPr>
              <a:t>century</a:t>
            </a:r>
          </a:p>
          <a:p>
            <a:pPr fontAlgn="base">
              <a:buFont typeface="Arial" panose="020B0604020202020204" pitchFamily="34" charset="0"/>
              <a:buChar char="•"/>
            </a:pPr>
            <a:r>
              <a:rPr lang="en-US" sz="3200" dirty="0" smtClean="0">
                <a:solidFill>
                  <a:schemeClr val="tx1">
                    <a:lumMod val="95000"/>
                    <a:lumOff val="5000"/>
                  </a:schemeClr>
                </a:solidFill>
              </a:rPr>
              <a:t>Lesson planning and exploring resources</a:t>
            </a:r>
          </a:p>
          <a:p>
            <a:pPr fontAlgn="base">
              <a:buFont typeface="Arial" panose="020B0604020202020204" pitchFamily="34" charset="0"/>
              <a:buChar char="•"/>
            </a:pPr>
            <a:r>
              <a:rPr lang="en-US" sz="3200" b="1" dirty="0" smtClean="0">
                <a:solidFill>
                  <a:schemeClr val="tx1">
                    <a:lumMod val="95000"/>
                    <a:lumOff val="5000"/>
                  </a:schemeClr>
                </a:solidFill>
              </a:rPr>
              <a:t>Reflection &amp; Q&amp;A</a:t>
            </a:r>
            <a:endParaRPr lang="en-US" sz="3200" b="1"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9972715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Reflection &amp; Q&amp;A</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7710520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838200" y="2637692"/>
            <a:ext cx="8740587" cy="3107472"/>
          </a:xfrm>
        </p:spPr>
        <p:txBody>
          <a:bodyPr>
            <a:noAutofit/>
          </a:bodyPr>
          <a:lstStyle/>
          <a:p>
            <a:pPr marL="457200" indent="-457200" fontAlgn="base">
              <a:buFont typeface="+mj-lt"/>
              <a:buAutoNum type="arabicPeriod"/>
            </a:pPr>
            <a:r>
              <a:rPr lang="en-US" dirty="0"/>
              <a:t>What did you learn</a:t>
            </a:r>
            <a:r>
              <a:rPr lang="en-US" dirty="0" smtClean="0"/>
              <a:t>?</a:t>
            </a:r>
          </a:p>
          <a:p>
            <a:pPr marL="457200" indent="-457200" fontAlgn="base">
              <a:buFont typeface="+mj-lt"/>
              <a:buAutoNum type="arabicPeriod"/>
            </a:pPr>
            <a:r>
              <a:rPr lang="en-US" dirty="0" smtClean="0"/>
              <a:t>How can you use what you learned?</a:t>
            </a:r>
            <a:endParaRPr lang="en-US" dirty="0"/>
          </a:p>
          <a:p>
            <a:pPr marL="457200" indent="-457200" fontAlgn="base">
              <a:buFont typeface="+mj-lt"/>
              <a:buAutoNum type="arabicPeriod"/>
            </a:pPr>
            <a:r>
              <a:rPr lang="en-US" dirty="0"/>
              <a:t>An “a-ha moment” or a meaningful take away from your experience </a:t>
            </a:r>
            <a:r>
              <a:rPr lang="en-US" dirty="0" smtClean="0"/>
              <a:t>today.</a:t>
            </a:r>
            <a:endParaRPr lang="en-US" dirty="0"/>
          </a:p>
        </p:txBody>
      </p:sp>
    </p:spTree>
    <p:extLst>
      <p:ext uri="{BB962C8B-B14F-4D97-AF65-F5344CB8AC3E}">
        <p14:creationId xmlns:p14="http://schemas.microsoft.com/office/powerpoint/2010/main" val="14260250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4384431"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p>
          <a:p>
            <a:pPr>
              <a:spcBef>
                <a:spcPts val="0"/>
              </a:spcBef>
              <a:defRPr/>
            </a:pPr>
            <a:endParaRPr lang="en-US" altLang="en-US" sz="2400" dirty="0"/>
          </a:p>
          <a:p>
            <a:pPr marL="0" indent="0">
              <a:spcBef>
                <a:spcPts val="0"/>
              </a:spcBef>
              <a:buNone/>
              <a:defRPr/>
            </a:pP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pic>
        <p:nvPicPr>
          <p:cNvPr id="5"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1165" y="1968661"/>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785338" y="2730822"/>
            <a:ext cx="5996354"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We offer</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materials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through a Creative Commons License and we encourage you to make use of and/or share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all resources.</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Please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reference the Right Question Institute and </a:t>
            </a:r>
            <a:r>
              <a:rPr kumimoji="0" lang="en-US" altLang="en-US" sz="2400" b="0" i="0" strike="noStrike" kern="1200" cap="none" spc="0" normalizeH="0" baseline="0" noProof="0" dirty="0">
                <a:ln>
                  <a:noFill/>
                </a:ln>
                <a:solidFill>
                  <a:prstClr val="black"/>
                </a:solidFill>
                <a:effectLst/>
                <a:uLnTx/>
                <a:uFillTx/>
                <a:latin typeface="DIN Next Rounded LT Pro" panose="020F0503020203050203" pitchFamily="34" charset="0"/>
              </a:rPr>
              <a:t>rightquestion.org</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 as the source on any materials you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use/share.</a:t>
            </a:r>
            <a:endPar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050" b="0" i="0" u="none" strike="noStrike" kern="1200" cap="none" spc="0" normalizeH="0" baseline="0" noProof="0" dirty="0">
              <a:ln>
                <a:noFill/>
              </a:ln>
              <a:solidFill>
                <a:prstClr val="black"/>
              </a:solidFill>
              <a:effectLst/>
              <a:uLnTx/>
              <a:uFillTx/>
              <a:latin typeface="DIN Next Rounded LT Pro" panose="020F0503020203050203" pitchFamily="34" charset="0"/>
            </a:endParaRPr>
          </a:p>
        </p:txBody>
      </p:sp>
    </p:spTree>
    <p:extLst>
      <p:ext uri="{BB962C8B-B14F-4D97-AF65-F5344CB8AC3E}">
        <p14:creationId xmlns:p14="http://schemas.microsoft.com/office/powerpoint/2010/main" val="21628255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20969" y="2831125"/>
            <a:ext cx="10665069" cy="3042138"/>
          </a:xfrm>
        </p:spPr>
        <p:txBody>
          <a:bodyPr>
            <a:noAutofit/>
          </a:bodyPr>
          <a:lstStyle/>
          <a:p>
            <a:pPr lvl="0"/>
            <a:r>
              <a:rPr lang="en-US" dirty="0" smtClean="0">
                <a:solidFill>
                  <a:schemeClr val="tx2"/>
                </a:solidFill>
              </a:rPr>
              <a:t>Thank you.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Now, some time for your questions.</a:t>
            </a:r>
            <a:r>
              <a:rPr lang="en-US" sz="1600" dirty="0">
                <a:solidFill>
                  <a:schemeClr val="tx2"/>
                </a:solidFill>
              </a:rPr>
              <a:t/>
            </a:r>
            <a:br>
              <a:rPr lang="en-US" sz="1600" dirty="0">
                <a:solidFill>
                  <a:schemeClr val="tx2"/>
                </a:solidFill>
              </a:rPr>
            </a:br>
            <a:r>
              <a:rPr lang="en-US" sz="1600" dirty="0" smtClean="0">
                <a:solidFill>
                  <a:schemeClr val="tx2"/>
                </a:solidFill>
              </a:rPr>
              <a:t/>
            </a:r>
            <a:br>
              <a:rPr lang="en-US" sz="1600" dirty="0" smtClean="0">
                <a:solidFill>
                  <a:schemeClr val="tx2"/>
                </a:solidFill>
              </a:rPr>
            </a:br>
            <a:r>
              <a:rPr lang="en-US" sz="2000" dirty="0" smtClean="0">
                <a:solidFill>
                  <a:schemeClr val="tx2"/>
                </a:solidFill>
              </a:rPr>
              <a:t>We are eager to connect with you and explore how we can support your work:</a:t>
            </a:r>
            <a:br>
              <a:rPr lang="en-US" sz="2000" dirty="0" smtClean="0">
                <a:solidFill>
                  <a:schemeClr val="tx2"/>
                </a:solidFill>
              </a:rPr>
            </a:br>
            <a:r>
              <a:rPr lang="en-US" sz="2000" dirty="0" smtClean="0">
                <a:solidFill>
                  <a:schemeClr val="tx2"/>
                </a:solidFill>
                <a:hlinkClick r:id="rId3"/>
              </a:rPr>
              <a:t>Andrew.Minigan@rightquestion.org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hlinkClick r:id="rId4"/>
              </a:rPr>
              <a:t>Katy.Connolly@rightquestion.org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r>
              <a:rPr lang="en-US" sz="2000" dirty="0" smtClean="0">
                <a:solidFill>
                  <a:schemeClr val="tx2"/>
                </a:solidFill>
              </a:rPr>
              <a:t>Register to access free resources over at: www.rightquestion.org</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endParaRPr lang="en-US" sz="2000" dirty="0">
              <a:solidFill>
                <a:schemeClr val="tx2"/>
              </a:solidFill>
              <a:latin typeface="Rockwell" charset="0"/>
            </a:endParaRPr>
          </a:p>
        </p:txBody>
      </p:sp>
    </p:spTree>
    <p:extLst>
      <p:ext uri="{BB962C8B-B14F-4D97-AF65-F5344CB8AC3E}">
        <p14:creationId xmlns:p14="http://schemas.microsoft.com/office/powerpoint/2010/main" val="337040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01758" y="2080784"/>
            <a:ext cx="3179267" cy="2107992"/>
          </a:xfrm>
          <a:prstGeom prst="rect">
            <a:avLst/>
          </a:prstGeom>
        </p:spPr>
      </p:pic>
      <p:sp>
        <p:nvSpPr>
          <p:cNvPr id="6" name="TextBox 5"/>
          <p:cNvSpPr txBox="1"/>
          <p:nvPr/>
        </p:nvSpPr>
        <p:spPr>
          <a:xfrm>
            <a:off x="838200" y="4585744"/>
            <a:ext cx="9100039" cy="461665"/>
          </a:xfrm>
          <a:prstGeom prst="rect">
            <a:avLst/>
          </a:prstGeom>
          <a:noFill/>
        </p:spPr>
        <p:txBody>
          <a:bodyPr wrap="square" rtlCol="0">
            <a:spAutoFit/>
          </a:bodyPr>
          <a:lstStyle/>
          <a:p>
            <a:r>
              <a:rPr lang="en-US" sz="2400" b="1" dirty="0">
                <a:solidFill>
                  <a:schemeClr val="tx2"/>
                </a:solidFill>
                <a:latin typeface="DIN Next Rounded LT Pro" panose="020F0503020203050203" pitchFamily="34" charset="0"/>
                <a:ea typeface="Rockwell" charset="0"/>
                <a:cs typeface="Rockwell" charset="0"/>
              </a:rPr>
              <a:t>Who is willing to share the </a:t>
            </a:r>
            <a:r>
              <a:rPr lang="en-US" sz="2400" b="1" dirty="0" err="1">
                <a:solidFill>
                  <a:schemeClr val="tx2"/>
                </a:solidFill>
                <a:latin typeface="DIN Next Rounded LT Pro" panose="020F0503020203050203" pitchFamily="34" charset="0"/>
                <a:ea typeface="Rockwell" charset="0"/>
                <a:cs typeface="Rockwell" charset="0"/>
              </a:rPr>
              <a:t>QFocus</a:t>
            </a:r>
            <a:r>
              <a:rPr lang="en-US" sz="2400" b="1" dirty="0">
                <a:solidFill>
                  <a:schemeClr val="tx2"/>
                </a:solidFill>
                <a:latin typeface="DIN Next Rounded LT Pro" panose="020F0503020203050203" pitchFamily="34" charset="0"/>
                <a:ea typeface="Rockwell" charset="0"/>
                <a:cs typeface="Rockwell" charset="0"/>
              </a:rPr>
              <a:t> you were working on?</a:t>
            </a:r>
            <a:endParaRPr lang="en-US" sz="2100" dirty="0">
              <a:solidFill>
                <a:schemeClr val="tx2"/>
              </a:solidFill>
              <a:latin typeface="DIN Next Rounded LT Pro" panose="020F0503020203050203" pitchFamily="34" charset="0"/>
              <a:ea typeface="Rockwell" charset="0"/>
              <a:cs typeface="Rockwell" charset="0"/>
            </a:endParaRPr>
          </a:p>
        </p:txBody>
      </p:sp>
      <p:sp>
        <p:nvSpPr>
          <p:cNvPr id="4" name="Title 3"/>
          <p:cNvSpPr>
            <a:spLocks noGrp="1"/>
          </p:cNvSpPr>
          <p:nvPr>
            <p:ph type="title"/>
          </p:nvPr>
        </p:nvSpPr>
        <p:spPr/>
        <p:txBody>
          <a:bodyPr/>
          <a:lstStyle/>
          <a:p>
            <a:r>
              <a:rPr lang="en-US" dirty="0" smtClean="0"/>
              <a:t>Wanted: </a:t>
            </a:r>
            <a:r>
              <a:rPr lang="en-US" dirty="0" err="1" smtClean="0"/>
              <a:t>QFocus</a:t>
            </a:r>
            <a:r>
              <a:rPr lang="en-US" dirty="0" smtClean="0"/>
              <a:t> </a:t>
            </a:r>
            <a:r>
              <a:rPr lang="en-US" dirty="0"/>
              <a:t>Guinea Pigs</a:t>
            </a:r>
          </a:p>
        </p:txBody>
      </p:sp>
    </p:spTree>
    <p:extLst>
      <p:ext uri="{BB962C8B-B14F-4D97-AF65-F5344CB8AC3E}">
        <p14:creationId xmlns:p14="http://schemas.microsoft.com/office/powerpoint/2010/main" val="348206829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6|10.3|16.9|15.8"/>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TotalTime>
  <Words>4321</Words>
  <Application>Microsoft Office PowerPoint</Application>
  <PresentationFormat>Widescreen</PresentationFormat>
  <Paragraphs>577</Paragraphs>
  <Slides>97</Slides>
  <Notes>48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97</vt:i4>
      </vt:variant>
    </vt:vector>
  </HeadingPairs>
  <TitlesOfParts>
    <vt:vector size="114" baseType="lpstr">
      <vt:lpstr>MS PGothic</vt:lpstr>
      <vt:lpstr>MS PGothic</vt:lpstr>
      <vt:lpstr>Arial</vt:lpstr>
      <vt:lpstr>Arial Black</vt:lpstr>
      <vt:lpstr>Calibri</vt:lpstr>
      <vt:lpstr>DIN Next Rounded LT Pro</vt:lpstr>
      <vt:lpstr>Gill Sans</vt:lpstr>
      <vt:lpstr>Helvetica Neue Light</vt:lpstr>
      <vt:lpstr>Mangal</vt:lpstr>
      <vt:lpstr>Meiryo</vt:lpstr>
      <vt:lpstr>Rockwell</vt:lpstr>
      <vt:lpstr>Rokkitt</vt:lpstr>
      <vt:lpstr>Times New Roman</vt:lpstr>
      <vt:lpstr>Wingdings</vt:lpstr>
      <vt:lpstr>ヒラギノ角ゴ ProN W3</vt:lpstr>
      <vt:lpstr>ヒラギノ角ゴ ProN W6</vt:lpstr>
      <vt:lpstr>Office Theme</vt:lpstr>
      <vt:lpstr>Fostering Inquisitive, Equitable Learning  by Teaching College Students  How to Formulate Question</vt:lpstr>
      <vt:lpstr>Who is in the room?</vt:lpstr>
      <vt:lpstr>Acknowledgments</vt:lpstr>
      <vt:lpstr>Access Free Resources</vt:lpstr>
      <vt:lpstr>We Tweet</vt:lpstr>
      <vt:lpstr>Overview</vt:lpstr>
      <vt:lpstr>Questions &amp; Learning</vt:lpstr>
      <vt:lpstr>Honoring the Original Source:  Parents in Lawrence, MA 1990</vt:lpstr>
      <vt:lpstr>The Right Question Institute</vt:lpstr>
      <vt:lpstr>PowerPoint Presentation</vt:lpstr>
      <vt:lpstr>PowerPoint Presentation</vt:lpstr>
      <vt:lpstr>PowerPoint Presentation</vt:lpstr>
      <vt:lpstr>PowerPoint Presentation</vt:lpstr>
      <vt:lpstr>PowerPoint Presentation</vt:lpstr>
      <vt:lpstr>College Presidents on  What College Students Should Learn</vt:lpstr>
      <vt:lpstr>19th Century Public Intellectuals on College Students’ Skills</vt:lpstr>
      <vt:lpstr>Yet, Only 27% of Graduates Believe College Taught Them How to Ask Their Own Questions</vt:lpstr>
      <vt:lpstr>But, the problem begins long before college... </vt:lpstr>
      <vt:lpstr>Age Four: “The true age of inquisitiveness”</vt:lpstr>
      <vt:lpstr>Question Formulation by Adolescence</vt:lpstr>
      <vt:lpstr>Educators Recognize the Problem</vt:lpstr>
      <vt:lpstr>First Year Students’ Engagement</vt:lpstr>
      <vt:lpstr>PowerPoint Presentation</vt:lpstr>
      <vt:lpstr>Moving from the exception…</vt:lpstr>
      <vt:lpstr>…to the norm</vt:lpstr>
      <vt:lpstr>But, the problem begins long before college... </vt:lpstr>
      <vt:lpstr>Question Formulation &amp;  Metacognitive Learning</vt:lpstr>
      <vt:lpstr>Student Reflections</vt:lpstr>
      <vt:lpstr>Student Reflections</vt:lpstr>
      <vt:lpstr>Student Reflections</vt:lpstr>
      <vt:lpstr>An Experience in the Question Formulation Technique</vt:lpstr>
      <vt:lpstr>The Question Formulation Technique (QFT)</vt:lpstr>
      <vt:lpstr>Rules for Producing Questions</vt:lpstr>
      <vt:lpstr>Produce Questions</vt:lpstr>
      <vt:lpstr>Question Focus</vt:lpstr>
      <vt:lpstr>Categorize Questions: Closed/Open</vt:lpstr>
      <vt:lpstr>Discuss Advantages &amp; Disadvantages</vt:lpstr>
      <vt:lpstr>Discuss Advantages &amp; Disadvantages</vt:lpstr>
      <vt:lpstr>Work with Closed and Open-ended Questions</vt:lpstr>
      <vt:lpstr>Prioritize Questions</vt:lpstr>
      <vt:lpstr>Create an Action Plan</vt:lpstr>
      <vt:lpstr>Share</vt:lpstr>
      <vt:lpstr>Reflect</vt:lpstr>
      <vt:lpstr>A Round of Applause</vt:lpstr>
      <vt:lpstr>Unpacking the QFT </vt:lpstr>
      <vt:lpstr>The Question Formulation Technique (QFT)</vt:lpstr>
      <vt:lpstr>PowerPoint Presentation</vt:lpstr>
      <vt:lpstr>Thinking in many different directions</vt:lpstr>
      <vt:lpstr>Narrowing down, focusing</vt:lpstr>
      <vt:lpstr>Thinking about thinking</vt:lpstr>
      <vt:lpstr>Consistent Outcomes</vt:lpstr>
      <vt:lpstr>Examples of the QFT in the Classroom</vt:lpstr>
      <vt:lpstr>Classroom Example: High School English</vt:lpstr>
      <vt:lpstr>PowerPoint Presentation</vt:lpstr>
      <vt:lpstr>Classroom Example: Writing Fundamentals</vt:lpstr>
      <vt:lpstr>Question Foci</vt:lpstr>
      <vt:lpstr>Students’ Questions</vt:lpstr>
      <vt:lpstr>Next Steps</vt:lpstr>
      <vt:lpstr>Student Reflections</vt:lpstr>
      <vt:lpstr>Classroom Example: College Biology</vt:lpstr>
      <vt:lpstr>Question Focus</vt:lpstr>
      <vt:lpstr>Next Steps</vt:lpstr>
      <vt:lpstr>Classroom Example: College English</vt:lpstr>
      <vt:lpstr>Classroom Example: College Biology </vt:lpstr>
      <vt:lpstr>Question Focus</vt:lpstr>
      <vt:lpstr>Educator Reflections</vt:lpstr>
      <vt:lpstr>Classroom Example: Business Marketing</vt:lpstr>
      <vt:lpstr>Question Focus</vt:lpstr>
      <vt:lpstr>Students’ Questions</vt:lpstr>
      <vt:lpstr>Educator Reflections</vt:lpstr>
      <vt:lpstr>Student Reflections</vt:lpstr>
      <vt:lpstr>Question Formulation in the 21st Century</vt:lpstr>
      <vt:lpstr>PowerPoint Presentation</vt:lpstr>
      <vt:lpstr>The Skill of Question Formulation</vt:lpstr>
      <vt:lpstr>Democracy &amp; Questions</vt:lpstr>
      <vt:lpstr>Democracy &amp; Questions</vt:lpstr>
      <vt:lpstr>Integrating the Question Formulation Technique In Ways that Best Support Your Work</vt:lpstr>
      <vt:lpstr>Overview</vt:lpstr>
      <vt:lpstr>Two Keys to Planning a Lesson with the QFT</vt:lpstr>
      <vt:lpstr>Not a detour, a shortcut</vt:lpstr>
      <vt:lpstr>Various Teaching Purposes</vt:lpstr>
      <vt:lpstr>Next Steps </vt:lpstr>
      <vt:lpstr>Two Keys to Planning a Lesson with the QFT</vt:lpstr>
      <vt:lpstr>Question Focus (QFocus): A focus or prompt for student questions</vt:lpstr>
      <vt:lpstr>Designing a Question Focus</vt:lpstr>
      <vt:lpstr>Initial Question Focus</vt:lpstr>
      <vt:lpstr>Revised Question Focus</vt:lpstr>
      <vt:lpstr>Initial Question Focus:  “People, Animals, and Friends”</vt:lpstr>
      <vt:lpstr>The one quality all excellent QFT designers share? </vt:lpstr>
      <vt:lpstr>PowerPoint Presentation</vt:lpstr>
      <vt:lpstr>Self-Organized Work &amp; Planning Time</vt:lpstr>
      <vt:lpstr>Overview</vt:lpstr>
      <vt:lpstr>Reflection &amp; Q&amp;A</vt:lpstr>
      <vt:lpstr>Closing Reflections</vt:lpstr>
      <vt:lpstr>Access Free Resources</vt:lpstr>
      <vt:lpstr>Thank you.   Now, some time for your questions.  We are eager to connect with you and explore how we can support your work: Andrew.Minigan@rightquestion.org Katy.Connolly@rightquestion.org  Register to access free resources over at: www.rightquestion.org  </vt:lpstr>
      <vt:lpstr>Wanted: QFocus Guinea Pigs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Andrew Minigan</cp:lastModifiedBy>
  <cp:revision>163</cp:revision>
  <dcterms:created xsi:type="dcterms:W3CDTF">2018-05-15T14:29:45Z</dcterms:created>
  <dcterms:modified xsi:type="dcterms:W3CDTF">2019-10-17T13:57:34Z</dcterms:modified>
</cp:coreProperties>
</file>