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04"/>
  </p:notesMasterIdLst>
  <p:handoutMasterIdLst>
    <p:handoutMasterId r:id="rId105"/>
  </p:handoutMasterIdLst>
  <p:sldIdLst>
    <p:sldId id="277" r:id="rId3"/>
    <p:sldId id="278" r:id="rId4"/>
    <p:sldId id="280" r:id="rId5"/>
    <p:sldId id="426"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427" r:id="rId29"/>
    <p:sldId id="304" r:id="rId30"/>
    <p:sldId id="305" r:id="rId31"/>
    <p:sldId id="306" r:id="rId32"/>
    <p:sldId id="307" r:id="rId33"/>
    <p:sldId id="308" r:id="rId34"/>
    <p:sldId id="311" r:id="rId35"/>
    <p:sldId id="312" r:id="rId36"/>
    <p:sldId id="385" r:id="rId37"/>
    <p:sldId id="314" r:id="rId38"/>
    <p:sldId id="315" r:id="rId39"/>
    <p:sldId id="316" r:id="rId40"/>
    <p:sldId id="317" r:id="rId41"/>
    <p:sldId id="463" r:id="rId42"/>
    <p:sldId id="319" r:id="rId43"/>
    <p:sldId id="444" r:id="rId44"/>
    <p:sldId id="389" r:id="rId45"/>
    <p:sldId id="390" r:id="rId46"/>
    <p:sldId id="391" r:id="rId47"/>
    <p:sldId id="324" r:id="rId48"/>
    <p:sldId id="325" r:id="rId49"/>
    <p:sldId id="326" r:id="rId50"/>
    <p:sldId id="327" r:id="rId51"/>
    <p:sldId id="460" r:id="rId52"/>
    <p:sldId id="461" r:id="rId53"/>
    <p:sldId id="462" r:id="rId54"/>
    <p:sldId id="458" r:id="rId55"/>
    <p:sldId id="459" r:id="rId56"/>
    <p:sldId id="456" r:id="rId57"/>
    <p:sldId id="452" r:id="rId58"/>
    <p:sldId id="457" r:id="rId59"/>
    <p:sldId id="455" r:id="rId60"/>
    <p:sldId id="428" r:id="rId61"/>
    <p:sldId id="435" r:id="rId62"/>
    <p:sldId id="429" r:id="rId63"/>
    <p:sldId id="430" r:id="rId64"/>
    <p:sldId id="431" r:id="rId65"/>
    <p:sldId id="432" r:id="rId66"/>
    <p:sldId id="448" r:id="rId67"/>
    <p:sldId id="434" r:id="rId68"/>
    <p:sldId id="441" r:id="rId69"/>
    <p:sldId id="436" r:id="rId70"/>
    <p:sldId id="331" r:id="rId71"/>
    <p:sldId id="332" r:id="rId72"/>
    <p:sldId id="440" r:id="rId73"/>
    <p:sldId id="337" r:id="rId74"/>
    <p:sldId id="338" r:id="rId75"/>
    <p:sldId id="404" r:id="rId76"/>
    <p:sldId id="405" r:id="rId77"/>
    <p:sldId id="438" r:id="rId78"/>
    <p:sldId id="345" r:id="rId79"/>
    <p:sldId id="343" r:id="rId80"/>
    <p:sldId id="356" r:id="rId81"/>
    <p:sldId id="357" r:id="rId82"/>
    <p:sldId id="358" r:id="rId83"/>
    <p:sldId id="437" r:id="rId84"/>
    <p:sldId id="360" r:id="rId85"/>
    <p:sldId id="361" r:id="rId86"/>
    <p:sldId id="362" r:id="rId87"/>
    <p:sldId id="363" r:id="rId88"/>
    <p:sldId id="445" r:id="rId89"/>
    <p:sldId id="446" r:id="rId90"/>
    <p:sldId id="442" r:id="rId91"/>
    <p:sldId id="420" r:id="rId92"/>
    <p:sldId id="454" r:id="rId93"/>
    <p:sldId id="453" r:id="rId94"/>
    <p:sldId id="443" r:id="rId95"/>
    <p:sldId id="451" r:id="rId96"/>
    <p:sldId id="376" r:id="rId97"/>
    <p:sldId id="450" r:id="rId98"/>
    <p:sldId id="378" r:id="rId99"/>
    <p:sldId id="415" r:id="rId100"/>
    <p:sldId id="464" r:id="rId101"/>
    <p:sldId id="449" r:id="rId102"/>
    <p:sldId id="423" r:id="rId10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cmAuthor>
  <p:cmAuthor id="2" name="Sarah Westbrook" initials="" lastIdx="1" clrIdx="1"/>
  <p:cmAuthor id="3" name="Jennifer Bricke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25" autoAdjust="0"/>
    <p:restoredTop sz="85100" autoAdjust="0"/>
  </p:normalViewPr>
  <p:slideViewPr>
    <p:cSldViewPr snapToGrid="0">
      <p:cViewPr>
        <p:scale>
          <a:sx n="99" d="100"/>
          <a:sy n="99" d="100"/>
        </p:scale>
        <p:origin x="920" y="24"/>
      </p:cViewPr>
      <p:guideLst>
        <p:guide orient="horz" pos="2160"/>
        <p:guide pos="3840"/>
      </p:guideLst>
    </p:cSldViewPr>
  </p:slideViewPr>
  <p:notesTextViewPr>
    <p:cViewPr>
      <p:scale>
        <a:sx n="1" d="1"/>
        <a:sy n="1" d="1"/>
      </p:scale>
      <p:origin x="0" y="0"/>
    </p:cViewPr>
  </p:notesTextViewPr>
  <p:sorterViewPr>
    <p:cViewPr>
      <p:scale>
        <a:sx n="40" d="100"/>
        <a:sy n="40" d="100"/>
      </p:scale>
      <p:origin x="0" y="-514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notesMaster" Target="notesMasters/notesMaster1.xml"/><Relationship Id="rId105" Type="http://schemas.openxmlformats.org/officeDocument/2006/relationships/handoutMaster" Target="handoutMasters/handoutMaster1.xml"/><Relationship Id="rId106" Type="http://schemas.openxmlformats.org/officeDocument/2006/relationships/commentAuthors" Target="commentAuthors.xml"/><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tableStyles" Target="tableStyle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Closed-ended Questions</a:t>
          </a:r>
          <a:endParaRPr lang="en-US" sz="4400" b="0" dirty="0">
            <a:latin typeface="Rockwell" panose="02060603020205020403" pitchFamily="18" charset="0"/>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Open-ended </a:t>
          </a:r>
          <a:r>
            <a:rPr lang="en-US" sz="4400" b="0" dirty="0">
              <a:latin typeface="Rockwell" panose="02060603020205020403" pitchFamily="18" charset="0"/>
              <a:cs typeface="Gill Sans"/>
            </a:rPr>
            <a:t>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Y="1230"/>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Closed-ended Questions</a:t>
          </a:r>
          <a:endParaRPr lang="en-US" sz="4400" b="0" kern="1200" dirty="0">
            <a:latin typeface="Rockwell" panose="02060603020205020403" pitchFamily="18" charset="0"/>
            <a:cs typeface="Gill Sans"/>
          </a:endParaRP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Open-ended </a:t>
          </a:r>
          <a:r>
            <a:rPr lang="en-US" sz="4400" b="0" kern="1200" dirty="0">
              <a:latin typeface="Rockwell" panose="02060603020205020403" pitchFamily="18" charset="0"/>
              <a:cs typeface="Gill Sans"/>
            </a:rPr>
            <a:t>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C35EA7C-B7E0-4209-A1F0-826D2C37B77C}" type="datetimeFigureOut">
              <a:rPr lang="en-US" smtClean="0"/>
              <a:t>10/23/19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586B9F4-8223-4321-B2E0-71E148282469}" type="slidenum">
              <a:rPr lang="en-US" smtClean="0"/>
              <a:t>‹#›</a:t>
            </a:fld>
            <a:endParaRPr lang="en-US"/>
          </a:p>
        </p:txBody>
      </p:sp>
    </p:spTree>
    <p:extLst>
      <p:ext uri="{BB962C8B-B14F-4D97-AF65-F5344CB8AC3E}">
        <p14:creationId xmlns:p14="http://schemas.microsoft.com/office/powerpoint/2010/main" val="183497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EF92A0F-9DBC-4B25-9F90-1EBEF12C2402}" type="datetimeFigureOut">
              <a:rPr lang="en-US" smtClean="0"/>
              <a:t>10/23/19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AF0A54D-AEF5-47F7-86B4-A4703E523AB7}" type="slidenum">
              <a:rPr lang="en-US" smtClean="0"/>
              <a:t>‹#›</a:t>
            </a:fld>
            <a:endParaRPr lang="en-US"/>
          </a:p>
        </p:txBody>
      </p:sp>
    </p:spTree>
    <p:extLst>
      <p:ext uri="{BB962C8B-B14F-4D97-AF65-F5344CB8AC3E}">
        <p14:creationId xmlns:p14="http://schemas.microsoft.com/office/powerpoint/2010/main" val="416444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4" Type="http://schemas.openxmlformats.org/officeDocument/2006/relationships/hyperlink" Target="http://research.msu.edu/survey-shows-scientists-value-honesty-curiosity/"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A5E18-1369-4B73-8DAA-79F605795AAE}" type="slidenum">
              <a:rPr lang="en-US" smtClean="0"/>
              <a:t>2</a:t>
            </a:fld>
            <a:endParaRPr lang="en-US"/>
          </a:p>
        </p:txBody>
      </p:sp>
    </p:spTree>
    <p:extLst>
      <p:ext uri="{BB962C8B-B14F-4D97-AF65-F5344CB8AC3E}">
        <p14:creationId xmlns:p14="http://schemas.microsoft.com/office/powerpoint/2010/main" val="409255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Savagery to “civilization” drawn by Joseph</a:t>
            </a:r>
            <a:r>
              <a:rPr lang="en-US" baseline="0" dirty="0" smtClean="0"/>
              <a:t> </a:t>
            </a:r>
            <a:r>
              <a:rPr lang="en-US" baseline="0" dirty="0" err="1" smtClean="0"/>
              <a:t>Keppler</a:t>
            </a:r>
            <a:r>
              <a:rPr lang="en-US" baseline="0" dirty="0" smtClean="0"/>
              <a:t>. Published by Puck Publishing Corporation, 1914. Find it in the Library of Congress Prints and Photographs Division. </a:t>
            </a:r>
          </a:p>
          <a:p>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27</a:t>
            </a:fld>
            <a:endParaRPr lang="en-US"/>
          </a:p>
        </p:txBody>
      </p:sp>
    </p:spTree>
    <p:extLst>
      <p:ext uri="{BB962C8B-B14F-4D97-AF65-F5344CB8AC3E}">
        <p14:creationId xmlns:p14="http://schemas.microsoft.com/office/powerpoint/2010/main" val="144979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29</a:t>
            </a:fld>
            <a:endParaRPr lang="en-US">
              <a:solidFill>
                <a:prstClr val="black"/>
              </a:solidFill>
              <a:latin typeface="Calibri"/>
            </a:endParaRPr>
          </a:p>
        </p:txBody>
      </p:sp>
    </p:spTree>
    <p:extLst>
      <p:ext uri="{BB962C8B-B14F-4D97-AF65-F5344CB8AC3E}">
        <p14:creationId xmlns:p14="http://schemas.microsoft.com/office/powerpoint/2010/main" val="377745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30</a:t>
            </a:fld>
            <a:endParaRPr lang="en-US">
              <a:solidFill>
                <a:prstClr val="black"/>
              </a:solidFill>
              <a:latin typeface="Calibri"/>
            </a:endParaRPr>
          </a:p>
        </p:txBody>
      </p:sp>
    </p:spTree>
    <p:extLst>
      <p:ext uri="{BB962C8B-B14F-4D97-AF65-F5344CB8AC3E}">
        <p14:creationId xmlns:p14="http://schemas.microsoft.com/office/powerpoint/2010/main" val="319163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31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5445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65887" fontAlgn="base">
                <a:spcBef>
                  <a:spcPct val="0"/>
                </a:spcBef>
                <a:spcAft>
                  <a:spcPct val="0"/>
                </a:spcAft>
                <a:defRPr/>
              </a:pPr>
              <a:t>33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79174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about a primary source through questions</a:t>
            </a:r>
            <a:r>
              <a:rPr lang="en-US" baseline="0" dirty="0" smtClean="0"/>
              <a:t> compare to other approaches to primary sources</a:t>
            </a:r>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34</a:t>
            </a:fld>
            <a:endParaRPr lang="en-US"/>
          </a:p>
        </p:txBody>
      </p:sp>
    </p:spTree>
    <p:extLst>
      <p:ext uri="{BB962C8B-B14F-4D97-AF65-F5344CB8AC3E}">
        <p14:creationId xmlns:p14="http://schemas.microsoft.com/office/powerpoint/2010/main" val="154398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35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17699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FFF94A3-515B-42C9-A632-CD8154351229}" type="slidenum">
              <a:rPr lang="en-US">
                <a:solidFill>
                  <a:prstClr val="black"/>
                </a:solidFill>
                <a:latin typeface="Calibri"/>
              </a:rPr>
              <a:pPr defTabSz="931774">
                <a:defRPr/>
              </a:pPr>
              <a:t>36</a:t>
            </a:fld>
            <a:endParaRPr lang="en-US">
              <a:solidFill>
                <a:prstClr val="black"/>
              </a:solidFill>
              <a:latin typeface="Calibri"/>
            </a:endParaRPr>
          </a:p>
        </p:txBody>
      </p:sp>
    </p:spTree>
    <p:extLst>
      <p:ext uri="{BB962C8B-B14F-4D97-AF65-F5344CB8AC3E}">
        <p14:creationId xmlns:p14="http://schemas.microsoft.com/office/powerpoint/2010/main" val="361963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defTabSz="465887">
              <a:defRPr/>
            </a:pPr>
            <a:fld id="{D87B8818-B5A2-D44A-9742-9B9138525960}" type="slidenum">
              <a:rPr lang="en-US">
                <a:solidFill>
                  <a:prstClr val="black"/>
                </a:solidFill>
                <a:latin typeface="Calibri"/>
              </a:rPr>
              <a:pPr defTabSz="465887">
                <a:defRPr/>
              </a:pPr>
              <a:t>38</a:t>
            </a:fld>
            <a:endParaRPr lang="en-US" dirty="0">
              <a:solidFill>
                <a:prstClr val="black"/>
              </a:solidFill>
              <a:latin typeface="Calibri"/>
            </a:endParaRPr>
          </a:p>
        </p:txBody>
      </p:sp>
    </p:spTree>
    <p:extLst>
      <p:ext uri="{BB962C8B-B14F-4D97-AF65-F5344CB8AC3E}">
        <p14:creationId xmlns:p14="http://schemas.microsoft.com/office/powerpoint/2010/main" val="125053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46350" y="876300"/>
            <a:ext cx="4203700" cy="2365375"/>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defTabSz="931774">
              <a:defRPr/>
            </a:pPr>
            <a:fld id="{EFFF94A3-515B-42C9-A632-CD8154351229}" type="slidenum">
              <a:rPr lang="en-US">
                <a:solidFill>
                  <a:prstClr val="black"/>
                </a:solidFill>
                <a:latin typeface="Calibri"/>
              </a:rPr>
              <a:pPr defTabSz="931774">
                <a:defRPr/>
              </a:pPr>
              <a:t>39</a:t>
            </a:fld>
            <a:endParaRPr lang="en-US">
              <a:solidFill>
                <a:prstClr val="black"/>
              </a:solidFill>
              <a:latin typeface="Calibri"/>
            </a:endParaRPr>
          </a:p>
        </p:txBody>
      </p:sp>
    </p:spTree>
    <p:extLst>
      <p:ext uri="{BB962C8B-B14F-4D97-AF65-F5344CB8AC3E}">
        <p14:creationId xmlns:p14="http://schemas.microsoft.com/office/powerpoint/2010/main" val="243031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both about</a:t>
            </a:r>
            <a:r>
              <a:rPr lang="en-US" baseline="0" dirty="0" smtClean="0"/>
              <a:t> “dosage” – frequency with which you are using QFT</a:t>
            </a:r>
          </a:p>
          <a:p>
            <a:r>
              <a:rPr lang="en-US" baseline="0" dirty="0" smtClean="0"/>
              <a:t>And intensity of commitment to following through on the students’ questions</a:t>
            </a:r>
          </a:p>
        </p:txBody>
      </p:sp>
      <p:sp>
        <p:nvSpPr>
          <p:cNvPr id="4" name="Slide Number Placeholder 3"/>
          <p:cNvSpPr>
            <a:spLocks noGrp="1"/>
          </p:cNvSpPr>
          <p:nvPr>
            <p:ph type="sldNum" sz="quarter" idx="10"/>
          </p:nvPr>
        </p:nvSpPr>
        <p:spPr/>
        <p:txBody>
          <a:bodyPr/>
          <a:lstStyle/>
          <a:p>
            <a:fld id="{0AF0A54D-AEF5-47F7-86B4-A4703E523AB7}" type="slidenum">
              <a:rPr lang="en-US" smtClean="0"/>
              <a:t>42</a:t>
            </a:fld>
            <a:endParaRPr lang="en-US"/>
          </a:p>
        </p:txBody>
      </p:sp>
    </p:spTree>
    <p:extLst>
      <p:ext uri="{BB962C8B-B14F-4D97-AF65-F5344CB8AC3E}">
        <p14:creationId xmlns:p14="http://schemas.microsoft.com/office/powerpoint/2010/main" val="317112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41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13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1252002" y="2586547"/>
            <a:ext cx="10016200" cy="2116230"/>
          </a:xfrm>
          <a:prstGeom prst="rect">
            <a:avLst/>
          </a:prstGeom>
        </p:spPr>
        <p:txBody>
          <a:bodyPr wrap="square" lIns="93162" tIns="93162" rIns="93162" bIns="93162" anchor="t" anchorCtr="0">
            <a:noAutofit/>
          </a:bodyPr>
          <a:lstStyle/>
          <a:p>
            <a:pPr marL="465887"/>
            <a:endParaRPr lang="en-US" dirty="0"/>
          </a:p>
        </p:txBody>
      </p:sp>
      <p:sp>
        <p:nvSpPr>
          <p:cNvPr id="217" name="Shape 217"/>
          <p:cNvSpPr>
            <a:spLocks noGrp="1" noRot="1" noChangeAspect="1"/>
          </p:cNvSpPr>
          <p:nvPr>
            <p:ph type="sldImg" idx="2"/>
          </p:nvPr>
        </p:nvSpPr>
        <p:spPr>
          <a:xfrm>
            <a:off x="4646613" y="671513"/>
            <a:ext cx="3225800" cy="1814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897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1252003" y="2586547"/>
            <a:ext cx="10016010" cy="2116265"/>
          </a:xfrm>
          <a:prstGeom prst="rect">
            <a:avLst/>
          </a:prstGeom>
        </p:spPr>
        <p:txBody>
          <a:bodyPr wrap="square" lIns="93162" tIns="93162" rIns="93162" bIns="93162" anchor="t" anchorCtr="0">
            <a:noAutofit/>
          </a:bodyPr>
          <a:lstStyle/>
          <a:p>
            <a:endParaRPr lang="en-US" dirty="0"/>
          </a:p>
        </p:txBody>
      </p:sp>
      <p:sp>
        <p:nvSpPr>
          <p:cNvPr id="223" name="Shape 223"/>
          <p:cNvSpPr>
            <a:spLocks noGrp="1" noRot="1" noChangeAspect="1"/>
          </p:cNvSpPr>
          <p:nvPr>
            <p:ph type="sldImg" idx="2"/>
          </p:nvPr>
        </p:nvSpPr>
        <p:spPr>
          <a:xfrm>
            <a:off x="4646613" y="671513"/>
            <a:ext cx="3225800" cy="18145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88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646613" y="671513"/>
            <a:ext cx="3225800" cy="18145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1252003" y="2586547"/>
            <a:ext cx="10016010" cy="2116265"/>
          </a:xfrm>
          <a:prstGeom prst="rect">
            <a:avLst/>
          </a:prstGeom>
          <a:noFill/>
          <a:ln>
            <a:noFill/>
          </a:ln>
        </p:spPr>
        <p:txBody>
          <a:bodyPr wrap="square" lIns="93162" tIns="46568" rIns="93162" bIns="46568" anchor="t" anchorCtr="0">
            <a:noAutofit/>
          </a:bodyPr>
          <a:lstStyle/>
          <a:p>
            <a:pPr>
              <a:buSzPct val="25000"/>
            </a:pPr>
            <a:endParaRPr lang="en-US" dirty="0"/>
          </a:p>
        </p:txBody>
      </p:sp>
      <p:sp>
        <p:nvSpPr>
          <p:cNvPr id="231" name="Shape 231"/>
          <p:cNvSpPr txBox="1">
            <a:spLocks noGrp="1"/>
          </p:cNvSpPr>
          <p:nvPr>
            <p:ph type="sldNum" idx="12"/>
          </p:nvPr>
        </p:nvSpPr>
        <p:spPr>
          <a:xfrm>
            <a:off x="7091778" y="5104977"/>
            <a:ext cx="5425339" cy="269664"/>
          </a:xfrm>
          <a:prstGeom prst="rect">
            <a:avLst/>
          </a:prstGeom>
          <a:noFill/>
          <a:ln>
            <a:noFill/>
          </a:ln>
        </p:spPr>
        <p:txBody>
          <a:bodyPr wrap="square" lIns="93162" tIns="46568" rIns="93162" bIns="46568" anchor="b" anchorCtr="0">
            <a:noAutofit/>
          </a:bodyPr>
          <a:lstStyle/>
          <a:p>
            <a:pPr defTabSz="931774">
              <a:buSzPct val="25000"/>
              <a:defRPr/>
            </a:pPr>
            <a:fld id="{00000000-1234-1234-1234-123412341234}" type="slidenum">
              <a:rPr lang="en-US">
                <a:solidFill>
                  <a:prstClr val="black"/>
                </a:solidFill>
                <a:latin typeface="Calibri"/>
                <a:ea typeface="Calibri"/>
                <a:cs typeface="Calibri"/>
                <a:sym typeface="Calibri"/>
              </a:rPr>
              <a:pPr defTabSz="931774">
                <a:buSzPct val="25000"/>
                <a:defRPr/>
              </a:pPr>
              <a:t>48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61376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50</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73442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4f6019b96_12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4f6019b96_12_0: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1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15: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5013c08e4_0_1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5013c08e4_0_11: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creation, be sure to include using mentor texts as a guide.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A5E18-1369-4B73-8DAA-79F605795AAE}" type="slidenum">
              <a:rPr lang="en-US" smtClean="0"/>
              <a:t>6</a:t>
            </a:fld>
            <a:endParaRPr lang="en-US"/>
          </a:p>
        </p:txBody>
      </p:sp>
    </p:spTree>
    <p:extLst>
      <p:ext uri="{BB962C8B-B14F-4D97-AF65-F5344CB8AC3E}">
        <p14:creationId xmlns:p14="http://schemas.microsoft.com/office/powerpoint/2010/main" val="2795319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4ce9bed39_0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4ce9bed39_0_0: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52aac6dcd_0_13: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52aac6dcd_0_13: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Break at 10 am </a:t>
            </a:r>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59</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03: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20" name="Google Shape;1520;p103: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136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104: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29" name="Google Shape;1529;p10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772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8422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6: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43" name="Google Shape;1543;p10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446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842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803234" indent="-308936">
              <a:defRPr>
                <a:solidFill>
                  <a:schemeClr val="tx1"/>
                </a:solidFill>
                <a:latin typeface="Rockwell" charset="0"/>
                <a:ea typeface="MS PGothic" charset="0"/>
                <a:cs typeface="MS PGothic" charset="0"/>
              </a:defRPr>
            </a:lvl2pPr>
            <a:lvl3pPr marL="1235744" indent="-247148">
              <a:defRPr>
                <a:solidFill>
                  <a:schemeClr val="tx1"/>
                </a:solidFill>
                <a:latin typeface="Rockwell" charset="0"/>
                <a:ea typeface="MS PGothic" charset="0"/>
                <a:cs typeface="MS PGothic" charset="0"/>
              </a:defRPr>
            </a:lvl3pPr>
            <a:lvl4pPr marL="1730043" indent="-247148">
              <a:defRPr>
                <a:solidFill>
                  <a:schemeClr val="tx1"/>
                </a:solidFill>
                <a:latin typeface="Rockwell" charset="0"/>
                <a:ea typeface="MS PGothic" charset="0"/>
                <a:cs typeface="MS PGothic" charset="0"/>
              </a:defRPr>
            </a:lvl4pPr>
            <a:lvl5pPr marL="2224340" indent="-247148">
              <a:defRPr>
                <a:solidFill>
                  <a:schemeClr val="tx1"/>
                </a:solidFill>
                <a:latin typeface="Rockwell" charset="0"/>
                <a:ea typeface="MS PGothic" charset="0"/>
                <a:cs typeface="MS PGothic" charset="0"/>
              </a:defRPr>
            </a:lvl5pPr>
            <a:lvl6pPr marL="2718638" indent="-247148" eaLnBrk="0" fontAlgn="base" hangingPunct="0">
              <a:spcBef>
                <a:spcPct val="0"/>
              </a:spcBef>
              <a:spcAft>
                <a:spcPct val="0"/>
              </a:spcAft>
              <a:defRPr>
                <a:solidFill>
                  <a:schemeClr val="tx1"/>
                </a:solidFill>
                <a:latin typeface="Rockwell" charset="0"/>
                <a:ea typeface="MS PGothic" charset="0"/>
                <a:cs typeface="MS PGothic" charset="0"/>
              </a:defRPr>
            </a:lvl6pPr>
            <a:lvl7pPr marL="3212936" indent="-247148" eaLnBrk="0" fontAlgn="base" hangingPunct="0">
              <a:spcBef>
                <a:spcPct val="0"/>
              </a:spcBef>
              <a:spcAft>
                <a:spcPct val="0"/>
              </a:spcAft>
              <a:defRPr>
                <a:solidFill>
                  <a:schemeClr val="tx1"/>
                </a:solidFill>
                <a:latin typeface="Rockwell" charset="0"/>
                <a:ea typeface="MS PGothic" charset="0"/>
                <a:cs typeface="MS PGothic" charset="0"/>
              </a:defRPr>
            </a:lvl7pPr>
            <a:lvl8pPr marL="3707234" indent="-247148" eaLnBrk="0" fontAlgn="base" hangingPunct="0">
              <a:spcBef>
                <a:spcPct val="0"/>
              </a:spcBef>
              <a:spcAft>
                <a:spcPct val="0"/>
              </a:spcAft>
              <a:defRPr>
                <a:solidFill>
                  <a:schemeClr val="tx1"/>
                </a:solidFill>
                <a:latin typeface="Rockwell" charset="0"/>
                <a:ea typeface="MS PGothic" charset="0"/>
                <a:cs typeface="MS PGothic" charset="0"/>
              </a:defRPr>
            </a:lvl8pPr>
            <a:lvl9pPr marL="4201533" indent="-247148" eaLnBrk="0" fontAlgn="base" hangingPunct="0">
              <a:spcBef>
                <a:spcPct val="0"/>
              </a:spcBef>
              <a:spcAft>
                <a:spcPct val="0"/>
              </a:spcAft>
              <a:defRPr>
                <a:solidFill>
                  <a:schemeClr val="tx1"/>
                </a:solidFill>
                <a:latin typeface="Rockwell" charset="0"/>
                <a:ea typeface="MS PGothic" charset="0"/>
                <a:cs typeface="MS PGothic" charset="0"/>
              </a:defRPr>
            </a:lvl9pPr>
          </a:lstStyle>
          <a:p>
            <a:fld id="{EFA0884B-6978-FB42-9167-D0C0F66C69AC}" type="slidenum">
              <a:rPr lang="en-US">
                <a:latin typeface="Calibri" charset="0"/>
              </a:rPr>
              <a:pPr/>
              <a:t>69</a:t>
            </a:fld>
            <a:endParaRPr lang="en-US">
              <a:latin typeface="Calibri" charset="0"/>
            </a:endParaRPr>
          </a:p>
        </p:txBody>
      </p:sp>
    </p:spTree>
    <p:extLst>
      <p:ext uri="{BB962C8B-B14F-4D97-AF65-F5344CB8AC3E}">
        <p14:creationId xmlns:p14="http://schemas.microsoft.com/office/powerpoint/2010/main" val="2770843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to change your mind once you see what you get; but try</a:t>
            </a:r>
            <a:r>
              <a:rPr lang="en-US" baseline="0" dirty="0" smtClean="0"/>
              <a:t> to be transparent with students, show them how/why their questions matter (rather than one off activity)</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70</a:t>
            </a:fld>
            <a:endParaRPr lang="en-US"/>
          </a:p>
        </p:txBody>
      </p:sp>
    </p:spTree>
    <p:extLst>
      <p:ext uri="{BB962C8B-B14F-4D97-AF65-F5344CB8AC3E}">
        <p14:creationId xmlns:p14="http://schemas.microsoft.com/office/powerpoint/2010/main" val="278957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CB862597-221C-F74B-A931-14AE412BFD55}" type="slidenum">
              <a:rPr lang="en-US" sz="1200">
                <a:solidFill>
                  <a:prstClr val="black"/>
                </a:solidFill>
              </a:rPr>
              <a:pPr defTabSz="465887" eaLnBrk="1" fontAlgn="base" hangingPunct="1">
                <a:spcBef>
                  <a:spcPct val="0"/>
                </a:spcBef>
                <a:spcAft>
                  <a:spcPct val="0"/>
                </a:spcAft>
                <a:defRPr/>
              </a:pPr>
              <a:t>14</a:t>
            </a:fld>
            <a:endParaRPr lang="en-US" sz="1200">
              <a:solidFill>
                <a:prstClr val="black"/>
              </a:solidFill>
            </a:endParaRPr>
          </a:p>
        </p:txBody>
      </p:sp>
    </p:spTree>
    <p:extLst>
      <p:ext uri="{BB962C8B-B14F-4D97-AF65-F5344CB8AC3E}">
        <p14:creationId xmlns:p14="http://schemas.microsoft.com/office/powerpoint/2010/main" val="3560314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8422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F0A54D-AEF5-47F7-86B4-A4703E523AB7}" type="slidenum">
              <a:rPr lang="en-US" smtClean="0"/>
              <a:t>74</a:t>
            </a:fld>
            <a:endParaRPr lang="en-US"/>
          </a:p>
        </p:txBody>
      </p:sp>
    </p:spTree>
    <p:extLst>
      <p:ext uri="{BB962C8B-B14F-4D97-AF65-F5344CB8AC3E}">
        <p14:creationId xmlns:p14="http://schemas.microsoft.com/office/powerpoint/2010/main" val="3472356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F0A54D-AEF5-47F7-86B4-A4703E523AB7}" type="slidenum">
              <a:rPr lang="en-US" smtClean="0"/>
              <a:t>75</a:t>
            </a:fld>
            <a:endParaRPr lang="en-US"/>
          </a:p>
        </p:txBody>
      </p:sp>
    </p:spTree>
    <p:extLst>
      <p:ext uri="{BB962C8B-B14F-4D97-AF65-F5344CB8AC3E}">
        <p14:creationId xmlns:p14="http://schemas.microsoft.com/office/powerpoint/2010/main" val="2419184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77</a:t>
            </a:fld>
            <a:endParaRPr lang="en-US"/>
          </a:p>
        </p:txBody>
      </p:sp>
    </p:spTree>
    <p:extLst>
      <p:ext uri="{BB962C8B-B14F-4D97-AF65-F5344CB8AC3E}">
        <p14:creationId xmlns:p14="http://schemas.microsoft.com/office/powerpoint/2010/main" val="184067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makes</a:t>
            </a:r>
            <a:r>
              <a:rPr lang="mr-IN" dirty="0"/>
              <a:t>…</a:t>
            </a:r>
            <a:r>
              <a:rPr lang="en-US" dirty="0"/>
              <a:t>more comfortable anyway.</a:t>
            </a:r>
          </a:p>
        </p:txBody>
      </p:sp>
      <p:sp>
        <p:nvSpPr>
          <p:cNvPr id="4" name="Slide Number Placeholder 3"/>
          <p:cNvSpPr>
            <a:spLocks noGrp="1"/>
          </p:cNvSpPr>
          <p:nvPr>
            <p:ph type="sldNum" sz="quarter" idx="10"/>
          </p:nvPr>
        </p:nvSpPr>
        <p:spPr/>
        <p:txBody>
          <a:bodyPr/>
          <a:lstStyle/>
          <a:p>
            <a:fld id="{CFA7933F-06DD-8245-89C7-274AA999494E}" type="slidenum">
              <a:rPr lang="en-US" smtClean="0"/>
              <a:t>78</a:t>
            </a:fld>
            <a:endParaRPr lang="en-US"/>
          </a:p>
        </p:txBody>
      </p:sp>
    </p:spTree>
    <p:extLst>
      <p:ext uri="{BB962C8B-B14F-4D97-AF65-F5344CB8AC3E}">
        <p14:creationId xmlns:p14="http://schemas.microsoft.com/office/powerpoint/2010/main" val="1610301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5162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114: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605" name="Google Shape;1605;p11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9052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11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11" name="Google Shape;1611;p11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r>
              <a:rPr lang="en-US" dirty="0" smtClean="0">
                <a:solidFill>
                  <a:schemeClr val="dk1"/>
                </a:solidFill>
                <a:latin typeface="Calibri"/>
                <a:ea typeface="Calibri"/>
                <a:cs typeface="Calibri"/>
                <a:sym typeface="Calibri"/>
              </a:rPr>
              <a:t>SARAH- address</a:t>
            </a:r>
            <a:r>
              <a:rPr lang="en-US" baseline="0" dirty="0" smtClean="0">
                <a:solidFill>
                  <a:schemeClr val="dk1"/>
                </a:solidFill>
                <a:latin typeface="Calibri"/>
                <a:ea typeface="Calibri"/>
                <a:cs typeface="Calibri"/>
                <a:sym typeface="Calibri"/>
              </a:rPr>
              <a:t> troubleshooting with prioritization</a:t>
            </a:r>
            <a:endParaRPr dirty="0">
              <a:solidFill>
                <a:schemeClr val="dk1"/>
              </a:solidFill>
              <a:latin typeface="Calibri"/>
              <a:ea typeface="Calibri"/>
              <a:cs typeface="Calibri"/>
              <a:sym typeface="Calibri"/>
            </a:endParaRPr>
          </a:p>
        </p:txBody>
      </p:sp>
      <p:sp>
        <p:nvSpPr>
          <p:cNvPr id="1612" name="Google Shape;1612;p115: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81</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636111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724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p119: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3" name="Google Shape;1643;p119: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644" name="Google Shape;1644;p119: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85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1242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CB862597-221C-F74B-A931-14AE412BFD55}" type="slidenum">
              <a:rPr lang="en-US" sz="1200">
                <a:solidFill>
                  <a:prstClr val="black"/>
                </a:solidFill>
              </a:rPr>
              <a:pPr defTabSz="465887" eaLnBrk="1" fontAlgn="base" hangingPunct="1">
                <a:spcBef>
                  <a:spcPct val="0"/>
                </a:spcBef>
                <a:spcAft>
                  <a:spcPct val="0"/>
                </a:spcAft>
                <a:defRPr/>
              </a:pPr>
              <a:t>15</a:t>
            </a:fld>
            <a:endParaRPr lang="en-US" sz="1200">
              <a:solidFill>
                <a:prstClr val="black"/>
              </a:solidFill>
            </a:endParaRPr>
          </a:p>
        </p:txBody>
      </p:sp>
    </p:spTree>
    <p:extLst>
      <p:ext uri="{BB962C8B-B14F-4D97-AF65-F5344CB8AC3E}">
        <p14:creationId xmlns:p14="http://schemas.microsoft.com/office/powerpoint/2010/main" val="3613642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r>
              <a:rPr lang="en-US">
                <a:solidFill>
                  <a:schemeClr val="dk1"/>
                </a:solidFill>
                <a:latin typeface="Calibri"/>
                <a:ea typeface="Calibri"/>
                <a:cs typeface="Calibri"/>
                <a:sym typeface="Calibri"/>
              </a:rPr>
              <a:t>The key role of the teacher and YOU ARE sTILL In CONTROL:</a:t>
            </a:r>
            <a:endParaRPr>
              <a:solidFill>
                <a:schemeClr val="dk1"/>
              </a:solidFill>
              <a:latin typeface="Calibri"/>
              <a:ea typeface="Calibri"/>
              <a:cs typeface="Calibri"/>
              <a:sym typeface="Calibri"/>
            </a:endParaRPr>
          </a:p>
          <a:p>
            <a:pPr marL="485081" indent="-485081">
              <a:buClr>
                <a:schemeClr val="accent1"/>
              </a:buClr>
              <a:buSzPts val="1200"/>
              <a:buFont typeface="Noto Sans Symbols"/>
              <a:buChar char="▪"/>
            </a:pPr>
            <a:r>
              <a:rPr lang="en-US">
                <a:solidFill>
                  <a:schemeClr val="dk1"/>
                </a:solidFill>
                <a:latin typeface="Calibri"/>
                <a:ea typeface="Calibri"/>
                <a:cs typeface="Calibri"/>
                <a:sym typeface="Calibri"/>
              </a:rPr>
              <a:t>Behind the scenes as lesson planner</a:t>
            </a:r>
            <a:endParaRPr>
              <a:solidFill>
                <a:schemeClr val="dk1"/>
              </a:solidFill>
              <a:latin typeface="Calibri"/>
              <a:ea typeface="Calibri"/>
              <a:cs typeface="Calibri"/>
              <a:sym typeface="Calibri"/>
            </a:endParaRPr>
          </a:p>
          <a:p>
            <a:pPr marL="485081" indent="-407433">
              <a:buClr>
                <a:schemeClr val="accent1"/>
              </a:buClr>
              <a:buSzPts val="1200"/>
            </a:pPr>
            <a:endParaRPr>
              <a:solidFill>
                <a:schemeClr val="dk1"/>
              </a:solidFill>
              <a:latin typeface="Calibri"/>
              <a:ea typeface="Calibri"/>
              <a:cs typeface="Calibri"/>
              <a:sym typeface="Calibri"/>
            </a:endParaRPr>
          </a:p>
          <a:p>
            <a:pPr marL="485081" indent="-485081">
              <a:buClr>
                <a:schemeClr val="accent1"/>
              </a:buClr>
              <a:buSzPts val="1200"/>
              <a:buFont typeface="Noto Sans Symbols"/>
              <a:buChar char="▪"/>
            </a:pPr>
            <a:r>
              <a:rPr lang="en-US">
                <a:solidFill>
                  <a:schemeClr val="dk1"/>
                </a:solidFill>
                <a:latin typeface="Calibri"/>
                <a:ea typeface="Calibri"/>
                <a:cs typeface="Calibri"/>
                <a:sym typeface="Calibri"/>
              </a:rPr>
              <a:t>Facilitate process according to the steps of the QFT and the five facilitation principles</a:t>
            </a:r>
            <a:endParaRPr>
              <a:solidFill>
                <a:schemeClr val="dk1"/>
              </a:solidFill>
              <a:latin typeface="Calibri"/>
              <a:ea typeface="Calibri"/>
              <a:cs typeface="Calibri"/>
              <a:sym typeface="Calibri"/>
            </a:endParaRPr>
          </a:p>
          <a:p>
            <a:pPr marL="485081" indent="-407433">
              <a:buClr>
                <a:schemeClr val="accent1"/>
              </a:buClr>
              <a:buSzPts val="1200"/>
            </a:pPr>
            <a:endParaRPr>
              <a:solidFill>
                <a:schemeClr val="dk1"/>
              </a:solidFill>
              <a:latin typeface="Calibri"/>
              <a:ea typeface="Calibri"/>
              <a:cs typeface="Calibri"/>
              <a:sym typeface="Calibri"/>
            </a:endParaRPr>
          </a:p>
          <a:p>
            <a:pPr marL="485081" indent="-485081">
              <a:buClr>
                <a:schemeClr val="accent1"/>
              </a:buClr>
              <a:buSzPts val="1200"/>
              <a:buFont typeface="Noto Sans Symbols"/>
              <a:buChar char="▪"/>
            </a:pPr>
            <a:r>
              <a:rPr lang="en-US">
                <a:solidFill>
                  <a:schemeClr val="dk1"/>
                </a:solidFill>
                <a:latin typeface="Calibri"/>
                <a:ea typeface="Calibri"/>
                <a:cs typeface="Calibri"/>
                <a:sym typeface="Calibri"/>
              </a:rPr>
              <a:t>Use student questions as part of next steps</a:t>
            </a:r>
            <a:endParaRPr>
              <a:solidFill>
                <a:schemeClr val="dk1"/>
              </a:solidFill>
              <a:latin typeface="Calibri"/>
              <a:ea typeface="Calibri"/>
              <a:cs typeface="Calibri"/>
              <a:sym typeface="Calibri"/>
            </a:endParaRPr>
          </a:p>
          <a:p>
            <a:pPr>
              <a:buClr>
                <a:srgbClr val="000000"/>
              </a:buClr>
              <a:buSzPts val="1400"/>
            </a:pPr>
            <a:endParaRPr>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86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73215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724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724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89</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03a76511_2_268: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03a76511_2_268: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64f6019b96_7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64f6019b96_7_0: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93</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94</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4288de22d_0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4288de22d_0_0:notes"/>
          <p:cNvSpPr txBox="1">
            <a:spLocks noGrp="1"/>
          </p:cNvSpPr>
          <p:nvPr>
            <p:ph type="body" idx="1"/>
          </p:nvPr>
        </p:nvSpPr>
        <p:spPr>
          <a:xfrm>
            <a:off x="929640" y="3329940"/>
            <a:ext cx="7437120" cy="31546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A5E18-1369-4B73-8DAA-79F605795AAE}" type="slidenum">
              <a:rPr lang="en-US" smtClean="0"/>
              <a:t>100</a:t>
            </a:fld>
            <a:endParaRPr lang="en-US"/>
          </a:p>
        </p:txBody>
      </p:sp>
    </p:spTree>
    <p:extLst>
      <p:ext uri="{BB962C8B-B14F-4D97-AF65-F5344CB8AC3E}">
        <p14:creationId xmlns:p14="http://schemas.microsoft.com/office/powerpoint/2010/main" val="282171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20</a:t>
            </a:fld>
            <a:endParaRPr lang="en-US">
              <a:solidFill>
                <a:prstClr val="black"/>
              </a:solidFill>
              <a:latin typeface="Calibri"/>
            </a:endParaRPr>
          </a:p>
        </p:txBody>
      </p:sp>
    </p:spTree>
    <p:extLst>
      <p:ext uri="{BB962C8B-B14F-4D97-AF65-F5344CB8AC3E}">
        <p14:creationId xmlns:p14="http://schemas.microsoft.com/office/powerpoint/2010/main" val="1873667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101</a:t>
            </a:fld>
            <a:endParaRPr lang="en-US"/>
          </a:p>
        </p:txBody>
      </p:sp>
    </p:spTree>
    <p:extLst>
      <p:ext uri="{BB962C8B-B14F-4D97-AF65-F5344CB8AC3E}">
        <p14:creationId xmlns:p14="http://schemas.microsoft.com/office/powerpoint/2010/main" val="915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941860BA-B361-EF49-AD99-649FC8448E0D}" type="slidenum">
              <a:rPr lang="en-US" sz="1200">
                <a:solidFill>
                  <a:prstClr val="black"/>
                </a:solidFill>
              </a:rPr>
              <a:pPr defTabSz="465887" eaLnBrk="1" fontAlgn="base" hangingPunct="1">
                <a:spcBef>
                  <a:spcPct val="0"/>
                </a:spcBef>
                <a:spcAft>
                  <a:spcPct val="0"/>
                </a:spcAft>
                <a:defRPr/>
              </a:pPr>
              <a:t>21</a:t>
            </a:fld>
            <a:endParaRPr lang="en-US" sz="1200">
              <a:solidFill>
                <a:prstClr val="black"/>
              </a:solidFill>
            </a:endParaRPr>
          </a:p>
        </p:txBody>
      </p:sp>
    </p:spTree>
    <p:extLst>
      <p:ext uri="{BB962C8B-B14F-4D97-AF65-F5344CB8AC3E}">
        <p14:creationId xmlns:p14="http://schemas.microsoft.com/office/powerpoint/2010/main" val="413597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22</a:t>
            </a:fld>
            <a:endParaRPr lang="en-US">
              <a:solidFill>
                <a:prstClr val="black"/>
              </a:solidFill>
              <a:latin typeface="Calibri"/>
            </a:endParaRPr>
          </a:p>
        </p:txBody>
      </p:sp>
    </p:spTree>
    <p:extLst>
      <p:ext uri="{BB962C8B-B14F-4D97-AF65-F5344CB8AC3E}">
        <p14:creationId xmlns:p14="http://schemas.microsoft.com/office/powerpoint/2010/main" val="426428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887" fontAlgn="base">
              <a:spcBef>
                <a:spcPct val="0"/>
              </a:spcBef>
              <a:spcAft>
                <a:spcPct val="0"/>
              </a:spcAft>
              <a:defRPr/>
            </a:pPr>
            <a:fld id="{0E9A970D-EEEB-41F7-ABA4-50EC13D51AB9}" type="slidenum">
              <a:rPr lang="en-US" altLang="en-US">
                <a:solidFill>
                  <a:prstClr val="black"/>
                </a:solidFill>
                <a:latin typeface="Calibri" panose="020F0502020204030204" pitchFamily="34" charset="0"/>
              </a:rPr>
              <a:pPr defTabSz="465887" fontAlgn="base">
                <a:spcBef>
                  <a:spcPct val="0"/>
                </a:spcBef>
                <a:spcAft>
                  <a:spcPct val="0"/>
                </a:spcAft>
                <a:defRPr/>
              </a:pPr>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7520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261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1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502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030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5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710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778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6675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Rockwell"/>
              <a:cs typeface="+mn-cs"/>
            </a:endParaRPr>
          </a:p>
        </p:txBody>
      </p:sp>
      <p:sp>
        <p:nvSpPr>
          <p:cNvPr id="7" name="Slide Number Placeholder 6"/>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srgbClr val="000000"/>
              </a:solidFill>
              <a:effectLst/>
              <a:uLnTx/>
              <a:uFillTx/>
              <a:latin typeface="Rockwell"/>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7303765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53144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70848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447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10/23/19</a:t>
            </a:fld>
            <a:endParaRPr kumimoji="0" lang="en-US" sz="135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prstClr val="white"/>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417115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10/23/19</a:t>
            </a:fld>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612634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825"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r" defTabSz="342900" rtl="0" eaLnBrk="1" fontAlgn="auto" latinLnBrk="0" hangingPunct="1">
                <a:lnSpc>
                  <a:spcPct val="100000"/>
                </a:lnSpc>
                <a:spcBef>
                  <a:spcPts val="0"/>
                </a:spcBef>
                <a:spcAft>
                  <a:spcPts val="0"/>
                </a:spcAft>
                <a:buClrTx/>
                <a:buSzTx/>
                <a:buFontTx/>
                <a:buNone/>
                <a:tabLst/>
                <a:defRPr/>
              </a:pPr>
              <a:t>10/23/19</a:t>
            </a:fld>
            <a:endParaRPr kumimoji="0" lang="en-US" sz="825"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050" b="0" i="0" u="none" strike="noStrike" kern="1200" cap="none" spc="0" normalizeH="0" baseline="0" noProof="0" smtClean="0">
                <a:ln>
                  <a:noFill/>
                </a:ln>
                <a:solidFill>
                  <a:prstClr val="white"/>
                </a:solidFill>
                <a:effectLst/>
                <a:uLnTx/>
                <a:uFillTx/>
                <a:latin typeface="Rockwell"/>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2986919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800" b="0" i="0" u="none" strike="noStrike" kern="1200" cap="none" spc="0" normalizeH="0" baseline="0" noProof="0" smtClean="0">
                <a:ln>
                  <a:noFill/>
                </a:ln>
                <a:solidFill>
                  <a:prstClr val="white"/>
                </a:solidFill>
                <a:effectLst/>
                <a:uLnTx/>
                <a:uFillTx/>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uk-UA" sz="1800" b="0" i="0" u="none" strike="noStrike" kern="1200" cap="none" spc="0" normalizeH="0" baseline="0" noProof="0">
              <a:ln>
                <a:noFill/>
              </a:ln>
              <a:solidFill>
                <a:prstClr val="white"/>
              </a:solidFill>
              <a:effectLst/>
              <a:uLnTx/>
              <a:uFillTx/>
              <a:cs typeface="+mn-cs"/>
            </a:endParaRPr>
          </a:p>
        </p:txBody>
      </p:sp>
    </p:spTree>
    <p:extLst>
      <p:ext uri="{BB962C8B-B14F-4D97-AF65-F5344CB8AC3E}">
        <p14:creationId xmlns:p14="http://schemas.microsoft.com/office/powerpoint/2010/main" val="19609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1283800" y="1169133"/>
            <a:ext cx="6607600" cy="1093200"/>
          </a:xfrm>
          <a:prstGeom prst="rect">
            <a:avLst/>
          </a:prstGeom>
        </p:spPr>
        <p:txBody>
          <a:bodyPr spcFirstLastPara="1" wrap="square" lIns="121897" tIns="121897" rIns="121897" bIns="121897" anchor="t" anchorCtr="0">
            <a:noAutofit/>
          </a:bodyPr>
          <a:lstStyle>
            <a:lvl1pPr marL="609585" lvl="0" indent="-558786" rtl="0">
              <a:lnSpc>
                <a:spcPct val="130000"/>
              </a:lnSpc>
              <a:spcBef>
                <a:spcPts val="0"/>
              </a:spcBef>
              <a:spcAft>
                <a:spcPts val="0"/>
              </a:spcAft>
              <a:buSzPts val="3000"/>
              <a:buChar char="✗"/>
              <a:defRPr sz="4000" i="1"/>
            </a:lvl1pPr>
            <a:lvl2pPr marL="1219170" lvl="1" indent="-558786" rtl="0">
              <a:lnSpc>
                <a:spcPct val="130000"/>
              </a:lnSpc>
              <a:spcBef>
                <a:spcPts val="0"/>
              </a:spcBef>
              <a:spcAft>
                <a:spcPts val="0"/>
              </a:spcAft>
              <a:buSzPts val="3000"/>
              <a:buChar char="✗"/>
              <a:defRPr sz="4000" i="1"/>
            </a:lvl2pPr>
            <a:lvl3pPr marL="1828754" lvl="2" indent="-558786" rtl="0">
              <a:lnSpc>
                <a:spcPct val="130000"/>
              </a:lnSpc>
              <a:spcBef>
                <a:spcPts val="0"/>
              </a:spcBef>
              <a:spcAft>
                <a:spcPts val="0"/>
              </a:spcAft>
              <a:buSzPts val="3000"/>
              <a:buChar char="✗"/>
              <a:defRPr sz="4000" i="1"/>
            </a:lvl3pPr>
            <a:lvl4pPr marL="2438339" lvl="3" indent="-558786" rtl="0">
              <a:lnSpc>
                <a:spcPct val="130000"/>
              </a:lnSpc>
              <a:spcBef>
                <a:spcPts val="0"/>
              </a:spcBef>
              <a:spcAft>
                <a:spcPts val="0"/>
              </a:spcAft>
              <a:buSzPts val="3000"/>
              <a:buChar char="✗"/>
              <a:defRPr sz="4000" i="1"/>
            </a:lvl4pPr>
            <a:lvl5pPr marL="3047924" lvl="4" indent="-558786" rtl="0">
              <a:lnSpc>
                <a:spcPct val="130000"/>
              </a:lnSpc>
              <a:spcBef>
                <a:spcPts val="0"/>
              </a:spcBef>
              <a:spcAft>
                <a:spcPts val="0"/>
              </a:spcAft>
              <a:buSzPts val="3000"/>
              <a:buChar char="✗"/>
              <a:defRPr sz="4000" i="1"/>
            </a:lvl5pPr>
            <a:lvl6pPr marL="3657509" lvl="5" indent="-558786" rtl="0">
              <a:lnSpc>
                <a:spcPct val="130000"/>
              </a:lnSpc>
              <a:spcBef>
                <a:spcPts val="0"/>
              </a:spcBef>
              <a:spcAft>
                <a:spcPts val="0"/>
              </a:spcAft>
              <a:buSzPts val="3000"/>
              <a:buChar char="✗"/>
              <a:defRPr sz="4000" i="1"/>
            </a:lvl6pPr>
            <a:lvl7pPr marL="4267093" lvl="6" indent="-558786" rtl="0">
              <a:lnSpc>
                <a:spcPct val="130000"/>
              </a:lnSpc>
              <a:spcBef>
                <a:spcPts val="0"/>
              </a:spcBef>
              <a:spcAft>
                <a:spcPts val="0"/>
              </a:spcAft>
              <a:buSzPts val="3000"/>
              <a:buChar char="✗"/>
              <a:defRPr sz="4000" i="1"/>
            </a:lvl7pPr>
            <a:lvl8pPr marL="4876678" lvl="7" indent="-558786" rtl="0">
              <a:lnSpc>
                <a:spcPct val="130000"/>
              </a:lnSpc>
              <a:spcBef>
                <a:spcPts val="0"/>
              </a:spcBef>
              <a:spcAft>
                <a:spcPts val="0"/>
              </a:spcAft>
              <a:buSzPts val="3000"/>
              <a:buChar char="✗"/>
              <a:defRPr sz="4000" i="1"/>
            </a:lvl8pPr>
            <a:lvl9pPr marL="5486263" lvl="8" indent="-558786">
              <a:lnSpc>
                <a:spcPct val="130000"/>
              </a:lnSpc>
              <a:spcBef>
                <a:spcPts val="0"/>
              </a:spcBef>
              <a:spcAft>
                <a:spcPts val="0"/>
              </a:spcAft>
              <a:buSzPts val="3000"/>
              <a:buChar char="✗"/>
              <a:defRPr sz="4000" i="1"/>
            </a:lvl9pPr>
          </a:lstStyle>
          <a:p>
            <a:endParaRPr/>
          </a:p>
        </p:txBody>
      </p:sp>
      <p:sp>
        <p:nvSpPr>
          <p:cNvPr id="16" name="Google Shape;16;p4"/>
          <p:cNvSpPr txBox="1">
            <a:spLocks noGrp="1"/>
          </p:cNvSpPr>
          <p:nvPr>
            <p:ph type="sldNum" idx="12"/>
          </p:nvPr>
        </p:nvSpPr>
        <p:spPr>
          <a:xfrm>
            <a:off x="11621367" y="6235167"/>
            <a:ext cx="570800" cy="622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uk-UA" smtClean="0"/>
              <a:pPr algn="ctr"/>
              <a:t>‹#›</a:t>
            </a:fld>
            <a:endParaRPr lang="uk-UA"/>
          </a:p>
        </p:txBody>
      </p:sp>
    </p:spTree>
    <p:extLst>
      <p:ext uri="{BB962C8B-B14F-4D97-AF65-F5344CB8AC3E}">
        <p14:creationId xmlns:p14="http://schemas.microsoft.com/office/powerpoint/2010/main" val="200252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big postit">
  <p:cSld name="Blank big posti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11621367" y="6235167"/>
            <a:ext cx="570800" cy="622800"/>
          </a:xfrm>
          <a:prstGeom prst="rect">
            <a:avLst/>
          </a:prstGeom>
        </p:spPr>
        <p:txBody>
          <a:bodyPr spcFirstLastPara="1" wrap="square" lIns="121897" tIns="121897" rIns="121897" bIns="12189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uk-UA" smtClean="0"/>
              <a:pPr algn="ctr"/>
              <a:t>‹#›</a:t>
            </a:fld>
            <a:endParaRPr lang="uk-UA"/>
          </a:p>
        </p:txBody>
      </p:sp>
    </p:spTree>
    <p:extLst>
      <p:ext uri="{BB962C8B-B14F-4D97-AF65-F5344CB8AC3E}">
        <p14:creationId xmlns:p14="http://schemas.microsoft.com/office/powerpoint/2010/main" val="1593256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9"/>
        <p:cNvGrpSpPr/>
        <p:nvPr/>
      </p:nvGrpSpPr>
      <p:grpSpPr>
        <a:xfrm>
          <a:off x="0" y="0"/>
          <a:ext cx="0" cy="0"/>
          <a:chOff x="0" y="0"/>
          <a:chExt cx="0" cy="0"/>
        </a:xfrm>
      </p:grpSpPr>
      <p:grpSp>
        <p:nvGrpSpPr>
          <p:cNvPr id="140" name="Google Shape;140;p20"/>
          <p:cNvGrpSpPr/>
          <p:nvPr/>
        </p:nvGrpSpPr>
        <p:grpSpPr>
          <a:xfrm>
            <a:off x="834621" y="399168"/>
            <a:ext cx="1332416" cy="1332416"/>
            <a:chOff x="348199" y="179450"/>
            <a:chExt cx="1116300" cy="1116300"/>
          </a:xfrm>
        </p:grpSpPr>
        <p:sp>
          <p:nvSpPr>
            <p:cNvPr id="141" name="Google Shape;141;p2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20"/>
          <p:cNvSpPr txBox="1">
            <a:spLocks noGrp="1"/>
          </p:cNvSpPr>
          <p:nvPr>
            <p:ph type="title"/>
          </p:nvPr>
        </p:nvSpPr>
        <p:spPr>
          <a:xfrm>
            <a:off x="1738400" y="798100"/>
            <a:ext cx="9374000" cy="13324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4" name="Google Shape;144;p20"/>
          <p:cNvSpPr txBox="1">
            <a:spLocks noGrp="1"/>
          </p:cNvSpPr>
          <p:nvPr>
            <p:ph type="body" idx="1"/>
          </p:nvPr>
        </p:nvSpPr>
        <p:spPr>
          <a:xfrm>
            <a:off x="1738400" y="2653400"/>
            <a:ext cx="4574000" cy="33888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45" name="Google Shape;145;p20"/>
          <p:cNvSpPr txBox="1">
            <a:spLocks noGrp="1"/>
          </p:cNvSpPr>
          <p:nvPr>
            <p:ph type="body" idx="2"/>
          </p:nvPr>
        </p:nvSpPr>
        <p:spPr>
          <a:xfrm>
            <a:off x="6538200" y="2653400"/>
            <a:ext cx="4574000" cy="33888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46" name="Google Shape;146;p20"/>
          <p:cNvSpPr txBox="1">
            <a:spLocks noGrp="1"/>
          </p:cNvSpPr>
          <p:nvPr>
            <p:ph type="sldNum" idx="12"/>
          </p:nvPr>
        </p:nvSpPr>
        <p:spPr>
          <a:xfrm>
            <a:off x="11268061" y="6315968"/>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136008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155167" y="477833"/>
            <a:ext cx="10090400" cy="1143200"/>
          </a:xfrm>
          <a:prstGeom prst="rect">
            <a:avLst/>
          </a:prstGeom>
        </p:spPr>
        <p:txBody>
          <a:bodyPr spcFirstLastPara="1" wrap="square" lIns="121897" tIns="121897" rIns="121897" bIns="121897"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8"/>
          <p:cNvSpPr txBox="1">
            <a:spLocks noGrp="1"/>
          </p:cNvSpPr>
          <p:nvPr>
            <p:ph type="body" idx="1"/>
          </p:nvPr>
        </p:nvSpPr>
        <p:spPr>
          <a:xfrm>
            <a:off x="1155167" y="1775564"/>
            <a:ext cx="3252400" cy="4203600"/>
          </a:xfrm>
          <a:prstGeom prst="rect">
            <a:avLst/>
          </a:prstGeom>
        </p:spPr>
        <p:txBody>
          <a:bodyPr spcFirstLastPara="1" wrap="square" lIns="121897" tIns="121897" rIns="121897" bIns="121897" anchor="t" anchorCtr="0">
            <a:noAutofit/>
          </a:bodyPr>
          <a:lstStyle>
            <a:lvl1pPr marL="609585" lvl="0" indent="-440256" rtl="0">
              <a:lnSpc>
                <a:spcPct val="120000"/>
              </a:lnSpc>
              <a:spcBef>
                <a:spcPts val="0"/>
              </a:spcBef>
              <a:spcAft>
                <a:spcPts val="0"/>
              </a:spcAft>
              <a:buSzPts val="1600"/>
              <a:buChar char="✗"/>
              <a:defRPr sz="2100"/>
            </a:lvl1pPr>
            <a:lvl2pPr marL="1219170" lvl="1" indent="-440256" rtl="0">
              <a:lnSpc>
                <a:spcPct val="120000"/>
              </a:lnSpc>
              <a:spcBef>
                <a:spcPts val="0"/>
              </a:spcBef>
              <a:spcAft>
                <a:spcPts val="0"/>
              </a:spcAft>
              <a:buSzPts val="1600"/>
              <a:buChar char="✗"/>
              <a:defRPr sz="2100"/>
            </a:lvl2pPr>
            <a:lvl3pPr marL="1828754" lvl="2" indent="-440256" rtl="0">
              <a:lnSpc>
                <a:spcPct val="120000"/>
              </a:lnSpc>
              <a:spcBef>
                <a:spcPts val="0"/>
              </a:spcBef>
              <a:spcAft>
                <a:spcPts val="0"/>
              </a:spcAft>
              <a:buSzPts val="1600"/>
              <a:buChar char="✗"/>
              <a:defRPr sz="2100"/>
            </a:lvl3pPr>
            <a:lvl4pPr marL="2438339" lvl="3" indent="-440256" rtl="0">
              <a:lnSpc>
                <a:spcPct val="120000"/>
              </a:lnSpc>
              <a:spcBef>
                <a:spcPts val="0"/>
              </a:spcBef>
              <a:spcAft>
                <a:spcPts val="0"/>
              </a:spcAft>
              <a:buSzPts val="1600"/>
              <a:buChar char="✗"/>
              <a:defRPr sz="2100"/>
            </a:lvl4pPr>
            <a:lvl5pPr marL="3047924" lvl="4" indent="-440256" rtl="0">
              <a:lnSpc>
                <a:spcPct val="120000"/>
              </a:lnSpc>
              <a:spcBef>
                <a:spcPts val="0"/>
              </a:spcBef>
              <a:spcAft>
                <a:spcPts val="0"/>
              </a:spcAft>
              <a:buSzPts val="1600"/>
              <a:buChar char="✗"/>
              <a:defRPr sz="2100"/>
            </a:lvl5pPr>
            <a:lvl6pPr marL="3657509" lvl="5" indent="-440256" rtl="0">
              <a:lnSpc>
                <a:spcPct val="120000"/>
              </a:lnSpc>
              <a:spcBef>
                <a:spcPts val="0"/>
              </a:spcBef>
              <a:spcAft>
                <a:spcPts val="0"/>
              </a:spcAft>
              <a:buSzPts val="1600"/>
              <a:buChar char="✗"/>
              <a:defRPr sz="2100"/>
            </a:lvl6pPr>
            <a:lvl7pPr marL="4267093" lvl="6" indent="-440256" rtl="0">
              <a:lnSpc>
                <a:spcPct val="120000"/>
              </a:lnSpc>
              <a:spcBef>
                <a:spcPts val="0"/>
              </a:spcBef>
              <a:spcAft>
                <a:spcPts val="0"/>
              </a:spcAft>
              <a:buSzPts val="1600"/>
              <a:buChar char="✗"/>
              <a:defRPr sz="2100"/>
            </a:lvl7pPr>
            <a:lvl8pPr marL="4876678" lvl="7" indent="-440256" rtl="0">
              <a:lnSpc>
                <a:spcPct val="120000"/>
              </a:lnSpc>
              <a:spcBef>
                <a:spcPts val="0"/>
              </a:spcBef>
              <a:spcAft>
                <a:spcPts val="0"/>
              </a:spcAft>
              <a:buSzPts val="1600"/>
              <a:buChar char="✗"/>
              <a:defRPr sz="2100"/>
            </a:lvl8pPr>
            <a:lvl9pPr marL="5486263" lvl="8" indent="-440256" rtl="0">
              <a:lnSpc>
                <a:spcPct val="120000"/>
              </a:lnSpc>
              <a:spcBef>
                <a:spcPts val="0"/>
              </a:spcBef>
              <a:spcAft>
                <a:spcPts val="0"/>
              </a:spcAft>
              <a:buSzPts val="1600"/>
              <a:buChar char="✗"/>
              <a:defRPr sz="2100"/>
            </a:lvl9pPr>
          </a:lstStyle>
          <a:p>
            <a:endParaRPr/>
          </a:p>
        </p:txBody>
      </p:sp>
      <p:sp>
        <p:nvSpPr>
          <p:cNvPr id="33" name="Google Shape;33;p8"/>
          <p:cNvSpPr txBox="1">
            <a:spLocks noGrp="1"/>
          </p:cNvSpPr>
          <p:nvPr>
            <p:ph type="body" idx="2"/>
          </p:nvPr>
        </p:nvSpPr>
        <p:spPr>
          <a:xfrm>
            <a:off x="4574249" y="1775564"/>
            <a:ext cx="3252400" cy="4203600"/>
          </a:xfrm>
          <a:prstGeom prst="rect">
            <a:avLst/>
          </a:prstGeom>
        </p:spPr>
        <p:txBody>
          <a:bodyPr spcFirstLastPara="1" wrap="square" lIns="121897" tIns="121897" rIns="121897" bIns="121897" anchor="t" anchorCtr="0">
            <a:noAutofit/>
          </a:bodyPr>
          <a:lstStyle>
            <a:lvl1pPr marL="609585" lvl="0" indent="-440256" rtl="0">
              <a:lnSpc>
                <a:spcPct val="120000"/>
              </a:lnSpc>
              <a:spcBef>
                <a:spcPts val="0"/>
              </a:spcBef>
              <a:spcAft>
                <a:spcPts val="0"/>
              </a:spcAft>
              <a:buSzPts val="1600"/>
              <a:buChar char="✗"/>
              <a:defRPr sz="2100"/>
            </a:lvl1pPr>
            <a:lvl2pPr marL="1219170" lvl="1" indent="-440256" rtl="0">
              <a:lnSpc>
                <a:spcPct val="120000"/>
              </a:lnSpc>
              <a:spcBef>
                <a:spcPts val="0"/>
              </a:spcBef>
              <a:spcAft>
                <a:spcPts val="0"/>
              </a:spcAft>
              <a:buSzPts val="1600"/>
              <a:buChar char="✗"/>
              <a:defRPr sz="2100"/>
            </a:lvl2pPr>
            <a:lvl3pPr marL="1828754" lvl="2" indent="-440256" rtl="0">
              <a:lnSpc>
                <a:spcPct val="120000"/>
              </a:lnSpc>
              <a:spcBef>
                <a:spcPts val="0"/>
              </a:spcBef>
              <a:spcAft>
                <a:spcPts val="0"/>
              </a:spcAft>
              <a:buSzPts val="1600"/>
              <a:buChar char="✗"/>
              <a:defRPr sz="2100"/>
            </a:lvl3pPr>
            <a:lvl4pPr marL="2438339" lvl="3" indent="-440256" rtl="0">
              <a:lnSpc>
                <a:spcPct val="120000"/>
              </a:lnSpc>
              <a:spcBef>
                <a:spcPts val="0"/>
              </a:spcBef>
              <a:spcAft>
                <a:spcPts val="0"/>
              </a:spcAft>
              <a:buSzPts val="1600"/>
              <a:buChar char="✗"/>
              <a:defRPr sz="2100"/>
            </a:lvl4pPr>
            <a:lvl5pPr marL="3047924" lvl="4" indent="-440256" rtl="0">
              <a:lnSpc>
                <a:spcPct val="120000"/>
              </a:lnSpc>
              <a:spcBef>
                <a:spcPts val="0"/>
              </a:spcBef>
              <a:spcAft>
                <a:spcPts val="0"/>
              </a:spcAft>
              <a:buSzPts val="1600"/>
              <a:buChar char="✗"/>
              <a:defRPr sz="2100"/>
            </a:lvl5pPr>
            <a:lvl6pPr marL="3657509" lvl="5" indent="-440256" rtl="0">
              <a:lnSpc>
                <a:spcPct val="120000"/>
              </a:lnSpc>
              <a:spcBef>
                <a:spcPts val="0"/>
              </a:spcBef>
              <a:spcAft>
                <a:spcPts val="0"/>
              </a:spcAft>
              <a:buSzPts val="1600"/>
              <a:buChar char="✗"/>
              <a:defRPr sz="2100"/>
            </a:lvl6pPr>
            <a:lvl7pPr marL="4267093" lvl="6" indent="-440256" rtl="0">
              <a:lnSpc>
                <a:spcPct val="120000"/>
              </a:lnSpc>
              <a:spcBef>
                <a:spcPts val="0"/>
              </a:spcBef>
              <a:spcAft>
                <a:spcPts val="0"/>
              </a:spcAft>
              <a:buSzPts val="1600"/>
              <a:buChar char="✗"/>
              <a:defRPr sz="2100"/>
            </a:lvl7pPr>
            <a:lvl8pPr marL="4876678" lvl="7" indent="-440256" rtl="0">
              <a:lnSpc>
                <a:spcPct val="120000"/>
              </a:lnSpc>
              <a:spcBef>
                <a:spcPts val="0"/>
              </a:spcBef>
              <a:spcAft>
                <a:spcPts val="0"/>
              </a:spcAft>
              <a:buSzPts val="1600"/>
              <a:buChar char="✗"/>
              <a:defRPr sz="2100"/>
            </a:lvl8pPr>
            <a:lvl9pPr marL="5486263" lvl="8" indent="-440256" rtl="0">
              <a:lnSpc>
                <a:spcPct val="120000"/>
              </a:lnSpc>
              <a:spcBef>
                <a:spcPts val="0"/>
              </a:spcBef>
              <a:spcAft>
                <a:spcPts val="0"/>
              </a:spcAft>
              <a:buSzPts val="1600"/>
              <a:buChar char="✗"/>
              <a:defRPr sz="2100"/>
            </a:lvl9pPr>
          </a:lstStyle>
          <a:p>
            <a:endParaRPr/>
          </a:p>
        </p:txBody>
      </p:sp>
      <p:sp>
        <p:nvSpPr>
          <p:cNvPr id="34" name="Google Shape;34;p8"/>
          <p:cNvSpPr txBox="1">
            <a:spLocks noGrp="1"/>
          </p:cNvSpPr>
          <p:nvPr>
            <p:ph type="body" idx="3"/>
          </p:nvPr>
        </p:nvSpPr>
        <p:spPr>
          <a:xfrm>
            <a:off x="7993332" y="1775564"/>
            <a:ext cx="3252400" cy="4203600"/>
          </a:xfrm>
          <a:prstGeom prst="rect">
            <a:avLst/>
          </a:prstGeom>
        </p:spPr>
        <p:txBody>
          <a:bodyPr spcFirstLastPara="1" wrap="square" lIns="121897" tIns="121897" rIns="121897" bIns="121897" anchor="t" anchorCtr="0">
            <a:noAutofit/>
          </a:bodyPr>
          <a:lstStyle>
            <a:lvl1pPr marL="609585" lvl="0" indent="-440256" rtl="0">
              <a:lnSpc>
                <a:spcPct val="120000"/>
              </a:lnSpc>
              <a:spcBef>
                <a:spcPts val="0"/>
              </a:spcBef>
              <a:spcAft>
                <a:spcPts val="0"/>
              </a:spcAft>
              <a:buSzPts val="1600"/>
              <a:buChar char="✗"/>
              <a:defRPr sz="2100"/>
            </a:lvl1pPr>
            <a:lvl2pPr marL="1219170" lvl="1" indent="-440256" rtl="0">
              <a:lnSpc>
                <a:spcPct val="120000"/>
              </a:lnSpc>
              <a:spcBef>
                <a:spcPts val="0"/>
              </a:spcBef>
              <a:spcAft>
                <a:spcPts val="0"/>
              </a:spcAft>
              <a:buSzPts val="1600"/>
              <a:buChar char="✗"/>
              <a:defRPr sz="2100"/>
            </a:lvl2pPr>
            <a:lvl3pPr marL="1828754" lvl="2" indent="-440256" rtl="0">
              <a:lnSpc>
                <a:spcPct val="120000"/>
              </a:lnSpc>
              <a:spcBef>
                <a:spcPts val="0"/>
              </a:spcBef>
              <a:spcAft>
                <a:spcPts val="0"/>
              </a:spcAft>
              <a:buSzPts val="1600"/>
              <a:buChar char="✗"/>
              <a:defRPr sz="2100"/>
            </a:lvl3pPr>
            <a:lvl4pPr marL="2438339" lvl="3" indent="-440256" rtl="0">
              <a:lnSpc>
                <a:spcPct val="120000"/>
              </a:lnSpc>
              <a:spcBef>
                <a:spcPts val="0"/>
              </a:spcBef>
              <a:spcAft>
                <a:spcPts val="0"/>
              </a:spcAft>
              <a:buSzPts val="1600"/>
              <a:buChar char="✗"/>
              <a:defRPr sz="2100"/>
            </a:lvl4pPr>
            <a:lvl5pPr marL="3047924" lvl="4" indent="-440256" rtl="0">
              <a:lnSpc>
                <a:spcPct val="120000"/>
              </a:lnSpc>
              <a:spcBef>
                <a:spcPts val="0"/>
              </a:spcBef>
              <a:spcAft>
                <a:spcPts val="0"/>
              </a:spcAft>
              <a:buSzPts val="1600"/>
              <a:buChar char="✗"/>
              <a:defRPr sz="2100"/>
            </a:lvl5pPr>
            <a:lvl6pPr marL="3657509" lvl="5" indent="-440256" rtl="0">
              <a:lnSpc>
                <a:spcPct val="120000"/>
              </a:lnSpc>
              <a:spcBef>
                <a:spcPts val="0"/>
              </a:spcBef>
              <a:spcAft>
                <a:spcPts val="0"/>
              </a:spcAft>
              <a:buSzPts val="1600"/>
              <a:buChar char="✗"/>
              <a:defRPr sz="2100"/>
            </a:lvl6pPr>
            <a:lvl7pPr marL="4267093" lvl="6" indent="-440256" rtl="0">
              <a:lnSpc>
                <a:spcPct val="120000"/>
              </a:lnSpc>
              <a:spcBef>
                <a:spcPts val="0"/>
              </a:spcBef>
              <a:spcAft>
                <a:spcPts val="0"/>
              </a:spcAft>
              <a:buSzPts val="1600"/>
              <a:buChar char="✗"/>
              <a:defRPr sz="2100"/>
            </a:lvl7pPr>
            <a:lvl8pPr marL="4876678" lvl="7" indent="-440256" rtl="0">
              <a:lnSpc>
                <a:spcPct val="120000"/>
              </a:lnSpc>
              <a:spcBef>
                <a:spcPts val="0"/>
              </a:spcBef>
              <a:spcAft>
                <a:spcPts val="0"/>
              </a:spcAft>
              <a:buSzPts val="1600"/>
              <a:buChar char="✗"/>
              <a:defRPr sz="2100"/>
            </a:lvl8pPr>
            <a:lvl9pPr marL="5486263" lvl="8" indent="-440256" rtl="0">
              <a:lnSpc>
                <a:spcPct val="120000"/>
              </a:lnSpc>
              <a:spcBef>
                <a:spcPts val="0"/>
              </a:spcBef>
              <a:spcAft>
                <a:spcPts val="0"/>
              </a:spcAft>
              <a:buSzPts val="1600"/>
              <a:buChar char="✗"/>
              <a:defRPr sz="2100"/>
            </a:lvl9pPr>
          </a:lstStyle>
          <a:p>
            <a:endParaRPr/>
          </a:p>
        </p:txBody>
      </p:sp>
      <p:sp>
        <p:nvSpPr>
          <p:cNvPr id="35" name="Google Shape;35;p8"/>
          <p:cNvSpPr txBox="1">
            <a:spLocks noGrp="1"/>
          </p:cNvSpPr>
          <p:nvPr>
            <p:ph type="sldNum" idx="12"/>
          </p:nvPr>
        </p:nvSpPr>
        <p:spPr>
          <a:xfrm>
            <a:off x="11621367" y="6235167"/>
            <a:ext cx="570800" cy="622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uk-UA" smtClean="0"/>
              <a:pPr algn="ctr"/>
              <a:t>‹#›</a:t>
            </a:fld>
            <a:endParaRPr lang="uk-UA"/>
          </a:p>
        </p:txBody>
      </p:sp>
    </p:spTree>
    <p:extLst>
      <p:ext uri="{BB962C8B-B14F-4D97-AF65-F5344CB8AC3E}">
        <p14:creationId xmlns:p14="http://schemas.microsoft.com/office/powerpoint/2010/main" val="17908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140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80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ockwell"/>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17883300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18849034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772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4814335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541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9731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771554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270990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169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917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948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9617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0218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684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401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04834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741283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1717517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10/23/19</a:t>
            </a:fld>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2142730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10/23/19</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302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10/23/19</a:t>
            </a:fld>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193608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4290968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100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6869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1462108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3341072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slideLayout" Target="../slideLayouts/slideLayout47.xml"/><Relationship Id="rId21" Type="http://schemas.openxmlformats.org/officeDocument/2006/relationships/slideLayout" Target="../slideLayouts/slideLayout48.xml"/><Relationship Id="rId22" Type="http://schemas.openxmlformats.org/officeDocument/2006/relationships/theme" Target="../theme/theme2.xml"/><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234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7" r:id="rId24"/>
    <p:sldLayoutId id="2147483708" r:id="rId25"/>
    <p:sldLayoutId id="2147483709" r:id="rId26"/>
    <p:sldLayoutId id="2147483710" r:id="rId27"/>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3587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 id="2147483703" r:id="rId18"/>
    <p:sldLayoutId id="2147483704" r:id="rId19"/>
    <p:sldLayoutId id="2147483705" r:id="rId20"/>
    <p:sldLayoutId id="2147483706" r:id="rId2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https://www.ebsco.com/blog/article/how-questioning-can-drive-arguments-productive-debate-information-literacy" TargetMode="External"/><Relationship Id="rId4" Type="http://schemas.openxmlformats.org/officeDocument/2006/relationships/hyperlink" Target="https://rightquestion.org/resources/remixing-the-question-formulation-technique-four-explorations-and-revelations/" TargetMode="External"/><Relationship Id="rId5" Type="http://schemas.openxmlformats.org/officeDocument/2006/relationships/hyperlink" Target="https://rightquestion.org/resources/students-questions-off-the-rails/" TargetMode="External"/><Relationship Id="rId6" Type="http://schemas.openxmlformats.org/officeDocument/2006/relationships/hyperlink" Target="https://rightquestion.org/resources/ah-ha-moments-with-the-qft/" TargetMode="External"/><Relationship Id="rId7" Type="http://schemas.openxmlformats.org/officeDocument/2006/relationships/hyperlink" Target="https://rightquestion.org/resources/qft-professional-development-librarians/" TargetMode="External"/><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 Id="rId3" Type="http://schemas.openxmlformats.org/officeDocument/2006/relationships/hyperlink" Target="https://rightquestion.org/events/teaching-students-to-ask-their-own-questions-best-practices-in-the-question-formulation-technique-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_W0bSen8Qjg" TargetMode="External"/><Relationship Id="rId4" Type="http://schemas.openxmlformats.org/officeDocument/2006/relationships/image" Target="../media/image26.jpg"/><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rightquestion.org/rqi-resources/videos/" TargetMode="Externa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35.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1.xml"/></Relationships>
</file>

<file path=ppt/slides/_rels/slide88.xml.rels><?xml version="1.0" encoding="UTF-8" standalone="yes"?>
<Relationships xmlns="http://schemas.openxmlformats.org/package/2006/relationships"><Relationship Id="rId3" Type="http://schemas.openxmlformats.org/officeDocument/2006/relationships/hyperlink" Target="https://www.youtube.com/watch?v=uEIpm9dbBAY" TargetMode="External"/><Relationship Id="rId4" Type="http://schemas.openxmlformats.org/officeDocument/2006/relationships/hyperlink" Target="https://www.theguardian.com/politics/2018/may/29/gavin-williamson-cut-off-by-tv-interviewer-for-dodging-questions" TargetMode="External"/><Relationship Id="rId1" Type="http://schemas.openxmlformats.org/officeDocument/2006/relationships/slideLayout" Target="../slideLayouts/slideLayout42.xml"/><Relationship Id="rId2" Type="http://schemas.openxmlformats.org/officeDocument/2006/relationships/notesSlide" Target="../notesSlides/notesSlide5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 Id="rId3" Type="http://schemas.openxmlformats.org/officeDocument/2006/relationships/image" Target="../media/image3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hyperlink" Target="https://drive.google.com/file/d/1_Hf1WWcUe3350qs-jG--KFL6DrxPPQTL/view?usp=sharing" TargetMode="External"/><Relationship Id="rId4" Type="http://schemas.openxmlformats.org/officeDocument/2006/relationships/hyperlink" Target="http://ouhsdgalepages.weebly.com/qft.html" TargetMode="External"/><Relationship Id="rId5" Type="http://schemas.openxmlformats.org/officeDocument/2006/relationships/hyperlink" Target="https://padlet.com/jennifer_brickey/qft" TargetMode="External"/><Relationship Id="rId6" Type="http://schemas.openxmlformats.org/officeDocument/2006/relationships/hyperlink" Target="https://drive.google.com/file/d/10u5Hq9u3a01WiPssJD4BXTrQehq8go5s/view?usp=sharing" TargetMode="External"/><Relationship Id="rId7" Type="http://schemas.openxmlformats.org/officeDocument/2006/relationships/hyperlink" Target="https://www.eduprotocols.com/templates-1" TargetMode="External"/><Relationship Id="rId1" Type="http://schemas.openxmlformats.org/officeDocument/2006/relationships/slideLayout" Target="../slideLayouts/slideLayout24.xml"/><Relationship Id="rId2" Type="http://schemas.openxmlformats.org/officeDocument/2006/relationships/notesSlide" Target="../notesSlides/notes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893" y="480126"/>
            <a:ext cx="11262166" cy="1577010"/>
          </a:xfrm>
        </p:spPr>
        <p:txBody>
          <a:bodyPr>
            <a:normAutofit/>
          </a:bodyPr>
          <a:lstStyle/>
          <a:p>
            <a:pPr defTabSz="457200">
              <a:defRPr/>
            </a:pPr>
            <a:r>
              <a:rPr lang="en-US" sz="4800" b="0" dirty="0" smtClean="0"/>
              <a:t>The Power of Student Questions to Spark Inquiry</a:t>
            </a:r>
            <a:endParaRPr lang="en-US" sz="4800" b="0" dirty="0"/>
          </a:p>
        </p:txBody>
      </p:sp>
      <p:sp>
        <p:nvSpPr>
          <p:cNvPr id="3" name="Subtitle 2"/>
          <p:cNvSpPr>
            <a:spLocks noGrp="1"/>
          </p:cNvSpPr>
          <p:nvPr>
            <p:ph type="subTitle" idx="1"/>
          </p:nvPr>
        </p:nvSpPr>
        <p:spPr>
          <a:xfrm>
            <a:off x="473580" y="2381877"/>
            <a:ext cx="11470638" cy="3665895"/>
          </a:xfrm>
        </p:spPr>
        <p:txBody>
          <a:bodyPr>
            <a:noAutofit/>
          </a:bodyPr>
          <a:lstStyle/>
          <a:p>
            <a:pPr>
              <a:lnSpc>
                <a:spcPct val="100000"/>
              </a:lnSpc>
              <a:spcBef>
                <a:spcPts val="400"/>
              </a:spcBef>
            </a:pPr>
            <a:r>
              <a:rPr lang="en-US" sz="3600" dirty="0" smtClean="0">
                <a:latin typeface="+mj-lt"/>
              </a:rPr>
              <a:t>Sarah Westbrook				</a:t>
            </a:r>
            <a:r>
              <a:rPr lang="en-US" sz="3600" smtClean="0">
                <a:latin typeface="+mj-lt"/>
              </a:rPr>
              <a:t>	</a:t>
            </a:r>
            <a:r>
              <a:rPr lang="en-US" sz="3600" smtClean="0">
                <a:latin typeface="+mj-lt"/>
              </a:rPr>
              <a:t>Jennifer </a:t>
            </a:r>
            <a:r>
              <a:rPr lang="en-US" sz="3600" dirty="0" err="1" smtClean="0">
                <a:latin typeface="+mj-lt"/>
              </a:rPr>
              <a:t>Brickey</a:t>
            </a:r>
            <a:endParaRPr lang="en-US" sz="3600" dirty="0">
              <a:latin typeface="+mj-lt"/>
            </a:endParaRPr>
          </a:p>
          <a:p>
            <a:pPr>
              <a:lnSpc>
                <a:spcPct val="100000"/>
              </a:lnSpc>
              <a:spcBef>
                <a:spcPts val="400"/>
              </a:spcBef>
            </a:pPr>
            <a:r>
              <a:rPr lang="en-US" sz="2800" dirty="0" smtClean="0">
                <a:latin typeface="+mj-lt"/>
              </a:rPr>
              <a:t>Director of Professional Learning			Teacher-Librarian</a:t>
            </a:r>
          </a:p>
          <a:p>
            <a:pPr>
              <a:lnSpc>
                <a:spcPct val="100000"/>
              </a:lnSpc>
              <a:spcBef>
                <a:spcPts val="400"/>
              </a:spcBef>
              <a:defRPr/>
            </a:pPr>
            <a:r>
              <a:rPr lang="en-US" sz="2800" dirty="0"/>
              <a:t>Cambridge, </a:t>
            </a:r>
            <a:r>
              <a:rPr lang="en-US" sz="2800" dirty="0" smtClean="0"/>
              <a:t>MA							</a:t>
            </a:r>
            <a:r>
              <a:rPr lang="en-US" sz="2800" dirty="0" smtClean="0">
                <a:latin typeface="+mj-lt"/>
              </a:rPr>
              <a:t>Oxnard, CA</a:t>
            </a:r>
          </a:p>
          <a:p>
            <a:endParaRPr lang="en-US" sz="2800" dirty="0">
              <a:latin typeface="+mj-lt"/>
            </a:endParaRPr>
          </a:p>
        </p:txBody>
      </p:sp>
    </p:spTree>
    <p:extLst>
      <p:ext uri="{BB962C8B-B14F-4D97-AF65-F5344CB8AC3E}">
        <p14:creationId xmlns:p14="http://schemas.microsoft.com/office/powerpoint/2010/main" val="186160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5" y="1738796"/>
            <a:ext cx="9830355"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5984332" y="4070685"/>
            <a:ext cx="5371059" cy="1299478"/>
          </a:xfrm>
        </p:spPr>
        <p:txBody>
          <a:bodyPr>
            <a:normAutofit/>
          </a:bodyPr>
          <a:lstStyle/>
          <a:p>
            <a:r>
              <a:rPr lang="en-US" sz="2400" dirty="0"/>
              <a:t>- Richard Feynman</a:t>
            </a:r>
          </a:p>
          <a:p>
            <a:r>
              <a:rPr lang="en-US" sz="2400" dirty="0"/>
              <a:t>Nobel Laureate, Physics, 1965</a:t>
            </a:r>
          </a:p>
        </p:txBody>
      </p:sp>
    </p:spTree>
    <p:extLst>
      <p:ext uri="{BB962C8B-B14F-4D97-AF65-F5344CB8AC3E}">
        <p14:creationId xmlns:p14="http://schemas.microsoft.com/office/powerpoint/2010/main" val="42896193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83" y="171129"/>
            <a:ext cx="10515600" cy="1325563"/>
          </a:xfrm>
        </p:spPr>
        <p:txBody>
          <a:bodyPr/>
          <a:lstStyle/>
          <a:p>
            <a:r>
              <a:rPr lang="en-US" dirty="0" smtClean="0"/>
              <a:t>Further Reading &amp; Resources</a:t>
            </a:r>
            <a:endParaRPr lang="en-US" dirty="0"/>
          </a:p>
        </p:txBody>
      </p:sp>
      <p:sp>
        <p:nvSpPr>
          <p:cNvPr id="3" name="Content Placeholder 2"/>
          <p:cNvSpPr>
            <a:spLocks noGrp="1"/>
          </p:cNvSpPr>
          <p:nvPr>
            <p:ph idx="1"/>
          </p:nvPr>
        </p:nvSpPr>
        <p:spPr>
          <a:xfrm>
            <a:off x="531222" y="1496692"/>
            <a:ext cx="11375028" cy="5155568"/>
          </a:xfrm>
        </p:spPr>
        <p:txBody>
          <a:bodyPr>
            <a:normAutofit fontScale="25000" lnSpcReduction="20000"/>
          </a:bodyPr>
          <a:lstStyle/>
          <a:p>
            <a:pPr marL="0" indent="0">
              <a:buNone/>
            </a:pPr>
            <a:r>
              <a:rPr lang="en-US" sz="9600" dirty="0" smtClean="0"/>
              <a:t>How Questioning Can Drive Arguments, Productive Debate, and Information Literacy </a:t>
            </a:r>
            <a:r>
              <a:rPr lang="en-US" sz="5600" dirty="0" smtClean="0">
                <a:hlinkClick r:id="rId3"/>
              </a:rPr>
              <a:t>https</a:t>
            </a:r>
            <a:r>
              <a:rPr lang="en-US" sz="5600" dirty="0">
                <a:hlinkClick r:id="rId3"/>
              </a:rPr>
              <a:t>://www.ebsco.com/blog/article/how-questioning-can-drive-arguments-productive-debate-information-literacy</a:t>
            </a:r>
            <a:endParaRPr lang="en-US" sz="5600" dirty="0"/>
          </a:p>
          <a:p>
            <a:pPr marL="0" indent="0">
              <a:buNone/>
            </a:pPr>
            <a:endParaRPr lang="en-US" sz="7400" dirty="0"/>
          </a:p>
          <a:p>
            <a:pPr marL="0" indent="0">
              <a:buNone/>
            </a:pPr>
            <a:r>
              <a:rPr lang="en-US" sz="9600" dirty="0" smtClean="0"/>
              <a:t>More from Jennifer </a:t>
            </a:r>
            <a:r>
              <a:rPr lang="en-US" sz="9600" dirty="0" err="1" smtClean="0"/>
              <a:t>Brickey</a:t>
            </a:r>
            <a:r>
              <a:rPr lang="en-US" sz="9600" dirty="0" smtClean="0"/>
              <a:t>:</a:t>
            </a:r>
          </a:p>
          <a:p>
            <a:pPr marL="0" indent="0">
              <a:buNone/>
            </a:pPr>
            <a:r>
              <a:rPr lang="en-US" sz="9600" dirty="0" smtClean="0"/>
              <a:t>	Remixing the Question Formulation Technique: Four Explorations 	</a:t>
            </a:r>
            <a:r>
              <a:rPr lang="en-US" sz="5600" dirty="0" smtClean="0">
                <a:hlinkClick r:id="rId4"/>
              </a:rPr>
              <a:t>://</a:t>
            </a:r>
            <a:r>
              <a:rPr lang="en-US" sz="5600" dirty="0">
                <a:hlinkClick r:id="rId4"/>
              </a:rPr>
              <a:t>rightquestion.org/resources/remixing-the-question-formulation-technique-four-explorations-and-revelations/</a:t>
            </a:r>
            <a:endParaRPr lang="en-US" sz="5600" dirty="0"/>
          </a:p>
          <a:p>
            <a:pPr marL="0" indent="0">
              <a:buNone/>
            </a:pPr>
            <a:endParaRPr lang="en-US" sz="7400" i="1" dirty="0"/>
          </a:p>
          <a:p>
            <a:pPr marL="0" indent="0">
              <a:buNone/>
            </a:pPr>
            <a:r>
              <a:rPr lang="en-US" sz="9600" dirty="0" smtClean="0"/>
              <a:t>More from Connie Williams:</a:t>
            </a:r>
          </a:p>
          <a:p>
            <a:pPr marL="0" indent="0">
              <a:buNone/>
            </a:pPr>
            <a:r>
              <a:rPr lang="en-US" sz="9600" dirty="0" smtClean="0"/>
              <a:t>	What if My Students’ Questions Go Off the Rails?</a:t>
            </a:r>
            <a:r>
              <a:rPr lang="en-US" sz="7400" dirty="0" smtClean="0"/>
              <a:t> 	</a:t>
            </a:r>
            <a:r>
              <a:rPr lang="en-US" sz="5600" dirty="0" smtClean="0">
                <a:hlinkClick r:id="rId5"/>
              </a:rPr>
              <a:t>https</a:t>
            </a:r>
            <a:r>
              <a:rPr lang="en-US" sz="5600" dirty="0">
                <a:hlinkClick r:id="rId5"/>
              </a:rPr>
              <a:t>://</a:t>
            </a:r>
            <a:r>
              <a:rPr lang="en-US" sz="5600" dirty="0" smtClean="0">
                <a:hlinkClick r:id="rId5"/>
              </a:rPr>
              <a:t>rightquestion.org/resources/students-questions-off-the-rails/</a:t>
            </a:r>
            <a:endParaRPr lang="en-US" sz="5600" dirty="0" smtClean="0"/>
          </a:p>
          <a:p>
            <a:pPr marL="0" indent="0">
              <a:buNone/>
            </a:pPr>
            <a:r>
              <a:rPr lang="en-US" sz="7400" dirty="0" smtClean="0"/>
              <a:t>	</a:t>
            </a:r>
            <a:r>
              <a:rPr lang="en-US" sz="9600" dirty="0" smtClean="0"/>
              <a:t>My Ah-Ha Moments with the Question Formulation Technique </a:t>
            </a:r>
            <a:r>
              <a:rPr lang="en-US" sz="7400" dirty="0" smtClean="0"/>
              <a:t>	</a:t>
            </a:r>
            <a:r>
              <a:rPr lang="en-US" sz="5600" dirty="0" smtClean="0">
                <a:hlinkClick r:id="rId6"/>
              </a:rPr>
              <a:t>https</a:t>
            </a:r>
            <a:r>
              <a:rPr lang="en-US" sz="5600" dirty="0">
                <a:hlinkClick r:id="rId6"/>
              </a:rPr>
              <a:t>://rightquestion.org/resources/ah-ha-moments-with-the-qft</a:t>
            </a:r>
            <a:r>
              <a:rPr lang="en-US" sz="5600" dirty="0" smtClean="0">
                <a:hlinkClick r:id="rId6"/>
              </a:rPr>
              <a:t>/</a:t>
            </a:r>
            <a:endParaRPr lang="en-US" sz="5600" dirty="0" smtClean="0"/>
          </a:p>
          <a:p>
            <a:pPr marL="0" indent="0">
              <a:buNone/>
            </a:pPr>
            <a:endParaRPr lang="en-US" sz="7400" dirty="0"/>
          </a:p>
          <a:p>
            <a:pPr marL="0" indent="0">
              <a:buNone/>
            </a:pPr>
            <a:r>
              <a:rPr lang="en-US" sz="9600" dirty="0" smtClean="0"/>
              <a:t>Using the QFT in the Professional Development of Librarians</a:t>
            </a:r>
          </a:p>
          <a:p>
            <a:pPr marL="0" indent="0">
              <a:buNone/>
            </a:pPr>
            <a:r>
              <a:rPr lang="en-US" sz="6400" dirty="0">
                <a:hlinkClick r:id="rId7"/>
              </a:rPr>
              <a:t>https://rightquestion.org/resources/qft-professional-development-librarians/</a:t>
            </a:r>
            <a:endParaRPr lang="en-US" sz="6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255949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621"/>
            <a:ext cx="10515600" cy="4351338"/>
          </a:xfrm>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hlinkClick r:id="rId3"/>
              </a:rPr>
              <a:t>https://</a:t>
            </a:r>
            <a:r>
              <a:rPr lang="en-US" altLang="en-US" sz="3200" b="1" dirty="0" err="1">
                <a:latin typeface="Rockwell" panose="02060603020205020403" pitchFamily="18" charset="0"/>
                <a:hlinkClick r:id="rId3"/>
              </a:rPr>
              <a:t>rightquestion.org</a:t>
            </a:r>
            <a:r>
              <a:rPr lang="en-US" altLang="en-US" sz="3200" b="1" dirty="0">
                <a:latin typeface="Rockwell" panose="02060603020205020403" pitchFamily="18" charset="0"/>
                <a:hlinkClick r:id="rId3"/>
              </a:rPr>
              <a:t>/events/teaching-students-to-ask-their-own-questions-best-practices-in-the-question-formulation-technique-3/</a:t>
            </a:r>
            <a:endParaRPr lang="en-US" sz="3200" b="1" dirty="0">
              <a:latin typeface="Rockwell" panose="02060603020205020403" pitchFamily="18" charset="0"/>
            </a:endParaRPr>
          </a:p>
        </p:txBody>
      </p:sp>
      <p:sp>
        <p:nvSpPr>
          <p:cNvPr id="2" name="TextBox 1"/>
          <p:cNvSpPr txBox="1"/>
          <p:nvPr/>
        </p:nvSpPr>
        <p:spPr>
          <a:xfrm>
            <a:off x="838200" y="470172"/>
            <a:ext cx="772779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t>
            </a:r>
            <a:r>
              <a:rPr kumimoji="0" lang="en-US" altLang="en-US" sz="4400" b="0" i="0" u="none" strike="noStrike" kern="1200" cap="none" spc="0" normalizeH="0" baseline="0" noProof="0" dirty="0" smtClean="0">
                <a:ln>
                  <a:noFill/>
                </a:ln>
                <a:solidFill>
                  <a:srgbClr val="000000"/>
                </a:solidFill>
                <a:effectLst/>
                <a:uLnTx/>
                <a:uFillTx/>
                <a:latin typeface="Rockwell"/>
                <a:cs typeface="+mn-cs"/>
              </a:rPr>
              <a:t>Learn Even More</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1044960" y="4025538"/>
            <a:ext cx="9329324" cy="28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Check out our 3-week online course hosted by the Harvard Graduate School of Education, which runs every October and</a:t>
            </a:r>
            <a:r>
              <a:rPr kumimoji="0" lang="en-US" altLang="en-US" sz="2800" b="0" i="0" u="none" strike="noStrike" kern="1200" cap="none" spc="0" normalizeH="0" noProof="0" dirty="0" smtClean="0">
                <a:ln>
                  <a:noFill/>
                </a:ln>
                <a:solidFill>
                  <a:srgbClr val="000000"/>
                </a:solidFill>
                <a:effectLst/>
                <a:uLnTx/>
                <a:uFillTx/>
                <a:latin typeface="Rockwell" panose="02060603020205020403" pitchFamily="18" charset="0"/>
                <a:ea typeface="MS PGothic" panose="020B0600070205080204" pitchFamily="34" charset="-128"/>
              </a:rPr>
              <a:t> April</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62401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538393" y="535688"/>
            <a:ext cx="3418617" cy="5164074"/>
          </a:xfrm>
        </p:spPr>
      </p:pic>
      <p:sp>
        <p:nvSpPr>
          <p:cNvPr id="6" name="Text Placeholder 5"/>
          <p:cNvSpPr>
            <a:spLocks noGrp="1"/>
          </p:cNvSpPr>
          <p:nvPr>
            <p:ph type="body" sz="half" idx="2"/>
          </p:nvPr>
        </p:nvSpPr>
        <p:spPr>
          <a:xfrm>
            <a:off x="4198434" y="4000579"/>
            <a:ext cx="7092136" cy="1699183"/>
          </a:xfrm>
        </p:spPr>
        <p:txBody>
          <a:bodyPr>
            <a:normAutofit/>
          </a:bodyPr>
          <a:lstStyle/>
          <a:p>
            <a:pPr algn="r"/>
            <a:r>
              <a:rPr lang="en-US" sz="3600" dirty="0" smtClean="0">
                <a:solidFill>
                  <a:schemeClr val="tx1"/>
                </a:solidFill>
              </a:rPr>
              <a:t>– Stuart </a:t>
            </a:r>
            <a:r>
              <a:rPr lang="en-US" sz="3600" dirty="0" err="1" smtClean="0">
                <a:solidFill>
                  <a:schemeClr val="tx1"/>
                </a:solidFill>
              </a:rPr>
              <a:t>Firestein</a:t>
            </a:r>
            <a:endParaRPr lang="en-US" sz="3600" dirty="0" smtClean="0">
              <a:solidFill>
                <a:schemeClr val="tx1"/>
              </a:solidFill>
            </a:endParaRPr>
          </a:p>
          <a:p>
            <a:pPr algn="r"/>
            <a:r>
              <a:rPr lang="en-US" sz="2000" dirty="0" smtClean="0">
                <a:solidFill>
                  <a:schemeClr val="tx1"/>
                </a:solidFill>
              </a:rPr>
              <a:t>Former chair, Department of Biology, </a:t>
            </a:r>
          </a:p>
          <a:p>
            <a:pPr algn="r"/>
            <a:r>
              <a:rPr lang="en-US" sz="2000" dirty="0" smtClean="0">
                <a:solidFill>
                  <a:schemeClr val="tx1"/>
                </a:solidFill>
              </a:rPr>
              <a:t>Columbia University</a:t>
            </a:r>
            <a:endParaRPr lang="en-US" sz="2000" dirty="0">
              <a:solidFill>
                <a:schemeClr val="tx1"/>
              </a:solidFill>
            </a:endParaRPr>
          </a:p>
        </p:txBody>
      </p:sp>
      <p:sp>
        <p:nvSpPr>
          <p:cNvPr id="5" name="Text Placeholder 4"/>
          <p:cNvSpPr>
            <a:spLocks noGrp="1"/>
          </p:cNvSpPr>
          <p:nvPr>
            <p:ph type="body" sz="half" idx="10"/>
          </p:nvPr>
        </p:nvSpPr>
        <p:spPr>
          <a:xfrm>
            <a:off x="5754860" y="1048626"/>
            <a:ext cx="6104611" cy="2578768"/>
          </a:xfrm>
        </p:spPr>
        <p:txBody>
          <a:bodyPr>
            <a:noAutofit/>
          </a:bodyPr>
          <a:lstStyle/>
          <a:p>
            <a:pPr algn="l"/>
            <a:r>
              <a:rPr lang="en-US" sz="3600" dirty="0"/>
              <a:t>“We must teach students how to think in questions, how to manage ignorance.”</a:t>
            </a:r>
          </a:p>
        </p:txBody>
      </p:sp>
    </p:spTree>
    <p:extLst>
      <p:ext uri="{BB962C8B-B14F-4D97-AF65-F5344CB8AC3E}">
        <p14:creationId xmlns:p14="http://schemas.microsoft.com/office/powerpoint/2010/main" val="2905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20" y="393094"/>
            <a:ext cx="10515600" cy="1184813"/>
          </a:xfrm>
        </p:spPr>
        <p:txBody>
          <a:bodyPr>
            <a:noAutofit/>
          </a:bodyPr>
          <a:lstStyle/>
          <a:p>
            <a:r>
              <a:rPr lang="en-US" sz="4000" dirty="0">
                <a:solidFill>
                  <a:schemeClr val="tx1"/>
                </a:solidFill>
              </a:rPr>
              <a:t>College Presidents </a:t>
            </a:r>
            <a:r>
              <a:rPr lang="en-US" sz="4000" dirty="0" smtClean="0">
                <a:solidFill>
                  <a:schemeClr val="tx1"/>
                </a:solidFill>
              </a:rPr>
              <a:t>on</a:t>
            </a:r>
            <a:br>
              <a:rPr lang="en-US" sz="4000" dirty="0" smtClean="0">
                <a:solidFill>
                  <a:schemeClr val="tx1"/>
                </a:solidFill>
              </a:rPr>
            </a:br>
            <a:r>
              <a:rPr lang="en-US" sz="4000" dirty="0" smtClean="0">
                <a:solidFill>
                  <a:schemeClr val="tx1"/>
                </a:solidFill>
              </a:rPr>
              <a:t>What College </a:t>
            </a:r>
            <a:r>
              <a:rPr lang="en-US" sz="4000" dirty="0">
                <a:solidFill>
                  <a:schemeClr val="tx1"/>
                </a:solidFill>
              </a:rPr>
              <a:t>Students Should Learn</a:t>
            </a:r>
          </a:p>
        </p:txBody>
      </p:sp>
      <p:sp>
        <p:nvSpPr>
          <p:cNvPr id="3" name="Content Placeholder 2"/>
          <p:cNvSpPr>
            <a:spLocks noGrp="1"/>
          </p:cNvSpPr>
          <p:nvPr>
            <p:ph idx="1"/>
          </p:nvPr>
        </p:nvSpPr>
        <p:spPr>
          <a:xfrm>
            <a:off x="1194071" y="1971473"/>
            <a:ext cx="9700098" cy="4121184"/>
          </a:xfrm>
        </p:spPr>
        <p:txBody>
          <a:bodyPr>
            <a:normAutofit/>
          </a:bodyPr>
          <a:lstStyle/>
          <a:p>
            <a:pPr marL="0" indent="0">
              <a:buNone/>
            </a:pPr>
            <a:r>
              <a:rPr lang="en-US" sz="2400" dirty="0"/>
              <a:t>“The primary skills should be analytical skills of interpretation and inquiry. In other words, know how to frame a question.” </a:t>
            </a:r>
            <a:endParaRPr lang="en-US" sz="2400" dirty="0" smtClean="0"/>
          </a:p>
          <a:p>
            <a:pPr marL="0" indent="0" algn="r">
              <a:buNone/>
            </a:pPr>
            <a:r>
              <a:rPr lang="en-US" sz="2400" dirty="0"/>
              <a:t>	</a:t>
            </a:r>
            <a:r>
              <a:rPr lang="en-US" sz="2400" dirty="0" smtClean="0"/>
              <a:t>- </a:t>
            </a:r>
            <a:r>
              <a:rPr lang="en-US" sz="2400" dirty="0"/>
              <a:t>Leon Botstein, President of Bard College</a:t>
            </a:r>
          </a:p>
          <a:p>
            <a:pPr marL="0" indent="0">
              <a:buNone/>
            </a:pPr>
            <a:endParaRPr lang="en-US" sz="2400" dirty="0" smtClean="0"/>
          </a:p>
          <a:p>
            <a:pPr marL="0" indent="0">
              <a:buNone/>
            </a:pPr>
            <a:r>
              <a:rPr lang="en-US" sz="2400" dirty="0" smtClean="0"/>
              <a:t>“…</a:t>
            </a:r>
            <a:r>
              <a:rPr lang="en-US" sz="2400" dirty="0"/>
              <a:t>the best we can do for students is have them ask the right questions.” </a:t>
            </a:r>
            <a:endParaRPr lang="en-US" sz="2400" dirty="0" smtClean="0"/>
          </a:p>
          <a:p>
            <a:pPr marL="0" indent="0" algn="r">
              <a:buNone/>
            </a:pPr>
            <a:r>
              <a:rPr lang="en-US" sz="2400" dirty="0" smtClean="0"/>
              <a:t>	- </a:t>
            </a:r>
            <a:r>
              <a:rPr lang="en-US" sz="2400" dirty="0"/>
              <a:t>Nancy Cantor, </a:t>
            </a:r>
            <a:r>
              <a:rPr lang="en-US" sz="2400" dirty="0" smtClean="0"/>
              <a:t>Former Chancellor </a:t>
            </a:r>
            <a:r>
              <a:rPr lang="en-US" sz="2400" dirty="0"/>
              <a:t>of University of </a:t>
            </a:r>
            <a:r>
              <a:rPr lang="en-US" sz="2400" dirty="0" smtClean="0"/>
              <a:t>Illinois</a:t>
            </a:r>
          </a:p>
          <a:p>
            <a:pPr marL="0" indent="0" algn="r">
              <a:buNone/>
            </a:pPr>
            <a:r>
              <a:rPr lang="en-US" sz="3600" dirty="0"/>
              <a:t>						</a:t>
            </a:r>
            <a:r>
              <a:rPr lang="en-US" sz="1600" i="1" dirty="0"/>
              <a:t>The New York Times</a:t>
            </a:r>
            <a:r>
              <a:rPr lang="en-US" sz="1600" dirty="0"/>
              <a:t>, August 4, 2002</a:t>
            </a:r>
          </a:p>
        </p:txBody>
      </p:sp>
    </p:spTree>
    <p:extLst>
      <p:ext uri="{BB962C8B-B14F-4D97-AF65-F5344CB8AC3E}">
        <p14:creationId xmlns:p14="http://schemas.microsoft.com/office/powerpoint/2010/main" val="9823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8522" y="377452"/>
            <a:ext cx="10515600" cy="1325563"/>
          </a:xfrm>
        </p:spPr>
        <p:txBody>
          <a:bodyPr>
            <a:normAutofit fontScale="90000"/>
          </a:bodyPr>
          <a:lstStyle/>
          <a:p>
            <a:r>
              <a:rPr lang="en-US" altLang="en-US" sz="4000" dirty="0">
                <a:solidFill>
                  <a:schemeClr val="tx1"/>
                </a:solidFill>
              </a:rPr>
              <a:t>Yet, </a:t>
            </a:r>
            <a:r>
              <a:rPr lang="en-US" altLang="en-US" sz="4000" dirty="0" smtClean="0">
                <a:solidFill>
                  <a:schemeClr val="tx1"/>
                </a:solidFill>
              </a:rPr>
              <a:t>only </a:t>
            </a:r>
            <a:r>
              <a:rPr lang="en-US" altLang="en-US" sz="4000" dirty="0">
                <a:solidFill>
                  <a:schemeClr val="tx1"/>
                </a:solidFill>
              </a:rPr>
              <a:t>27% of </a:t>
            </a:r>
            <a:r>
              <a:rPr lang="en-US" altLang="en-US" sz="4000" dirty="0" smtClean="0">
                <a:solidFill>
                  <a:schemeClr val="tx1"/>
                </a:solidFill>
              </a:rPr>
              <a:t>graduates believe college taught them how </a:t>
            </a:r>
            <a:r>
              <a:rPr lang="en-US" altLang="en-US" sz="4000" dirty="0">
                <a:solidFill>
                  <a:schemeClr val="tx1"/>
                </a:solidFill>
              </a:rPr>
              <a:t>to </a:t>
            </a:r>
            <a:r>
              <a:rPr lang="en-US" altLang="en-US" sz="4000" dirty="0" smtClean="0">
                <a:solidFill>
                  <a:schemeClr val="tx1"/>
                </a:solidFill>
              </a:rPr>
              <a:t>ask their own questions</a:t>
            </a:r>
            <a:endParaRPr lang="en-US" sz="4000" dirty="0">
              <a:solidFill>
                <a:schemeClr val="tx1"/>
              </a:solidFill>
            </a:endParaRPr>
          </a:p>
        </p:txBody>
      </p:sp>
      <p:sp>
        <p:nvSpPr>
          <p:cNvPr id="5" name="Content Placeholder 4"/>
          <p:cNvSpPr>
            <a:spLocks noGrp="1"/>
          </p:cNvSpPr>
          <p:nvPr>
            <p:ph idx="1"/>
          </p:nvPr>
        </p:nvSpPr>
        <p:spPr>
          <a:xfrm>
            <a:off x="941962" y="6186324"/>
            <a:ext cx="10515600" cy="4351338"/>
          </a:xfrm>
        </p:spPr>
        <p:txBody>
          <a:bodyPr>
            <a:noAutofit/>
          </a:bodyPr>
          <a:lstStyle/>
          <a:p>
            <a:pPr marL="0" indent="0" algn="r">
              <a:buNone/>
            </a:pPr>
            <a:r>
              <a:rPr lang="en-US" sz="1400" dirty="0"/>
              <a:t>Alison Head, Project Information Literacy at University of Washington, 2016</a:t>
            </a:r>
          </a:p>
          <a:p>
            <a:pPr algn="r"/>
            <a:endParaRPr lang="en-US" sz="1400"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1809345" y="1911350"/>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1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extLst/>
          </p:nvPr>
        </p:nvGraphicFramePr>
        <p:xfrm>
          <a:off x="2048888" y="1334312"/>
          <a:ext cx="7533262" cy="4764380"/>
        </p:xfrm>
        <a:graphic>
          <a:graphicData uri="http://schemas.openxmlformats.org/presentationml/2006/ole">
            <mc:AlternateContent xmlns:mc="http://schemas.openxmlformats.org/markup-compatibility/2006">
              <mc:Choice xmlns:v="urn:schemas-microsoft-com:vml" Requires="v">
                <p:oleObj spid="_x0000_s1387"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888" y="1334312"/>
                        <a:ext cx="7533262" cy="4764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a:xfrm>
            <a:off x="838200" y="170877"/>
            <a:ext cx="10515600" cy="1325563"/>
          </a:xfrm>
        </p:spPr>
        <p:txBody>
          <a:bodyPr>
            <a:normAutofit/>
          </a:bodyPr>
          <a:lstStyle/>
          <a:p>
            <a:r>
              <a:rPr lang="en-US" sz="4400" b="0" dirty="0" smtClean="0">
                <a:solidFill>
                  <a:schemeClr val="tx1"/>
                </a:solidFill>
                <a:latin typeface="+mn-lt"/>
              </a:rPr>
              <a:t>Basic </a:t>
            </a:r>
            <a:r>
              <a:rPr lang="en-US" sz="4400" b="0" dirty="0">
                <a:solidFill>
                  <a:schemeClr val="tx1"/>
                </a:solidFill>
                <a:latin typeface="+mn-lt"/>
              </a:rPr>
              <a:t>Skill </a:t>
            </a:r>
            <a:r>
              <a:rPr lang="en-US" sz="4400" b="0" dirty="0" smtClean="0">
                <a:solidFill>
                  <a:schemeClr val="tx1"/>
                </a:solidFill>
                <a:latin typeface="+mn-lt"/>
              </a:rPr>
              <a:t>Attainment Over Time</a:t>
            </a:r>
            <a:endParaRPr lang="en-US" sz="4400" b="0" dirty="0">
              <a:solidFill>
                <a:schemeClr val="tx1"/>
              </a:solidFill>
              <a:latin typeface="+mn-lt"/>
            </a:endParaRPr>
          </a:p>
        </p:txBody>
      </p:sp>
      <p:sp>
        <p:nvSpPr>
          <p:cNvPr id="7" name="Rectangle 6"/>
          <p:cNvSpPr>
            <a:spLocks/>
          </p:cNvSpPr>
          <p:nvPr/>
        </p:nvSpPr>
        <p:spPr bwMode="auto">
          <a:xfrm>
            <a:off x="6766560" y="6098692"/>
            <a:ext cx="6672351" cy="75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defTabSz="457200">
              <a:defRPr/>
            </a:pPr>
            <a:r>
              <a:rPr lang="en-US" sz="1200" dirty="0">
                <a:solidFill>
                  <a:srgbClr val="1A1A1A"/>
                </a:solidFill>
                <a:latin typeface="Rockwell" panose="02060603020205020403" pitchFamily="18" charset="0"/>
                <a:sym typeface="Lucida Grande" charset="0"/>
              </a:rPr>
              <a:t>Sources:</a:t>
            </a:r>
          </a:p>
          <a:p>
            <a:pPr defTabSz="457200">
              <a:defRPr/>
            </a:pPr>
            <a:r>
              <a:rPr lang="en-US" sz="1200" dirty="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dirty="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dirty="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dirty="0">
              <a:solidFill>
                <a:srgbClr val="1A1A1A"/>
              </a:solidFill>
              <a:latin typeface="Rockwell" panose="02060603020205020403" pitchFamily="18" charset="0"/>
              <a:sym typeface="Lucida Grande" charset="0"/>
            </a:endParaRPr>
          </a:p>
          <a:p>
            <a:pPr defTabSz="457200">
              <a:defRPr/>
            </a:pPr>
            <a:r>
              <a:rPr lang="en-US" sz="1200" dirty="0">
                <a:solidFill>
                  <a:srgbClr val="1A1A1A"/>
                </a:solidFill>
                <a:latin typeface="Rockwell" panose="02060603020205020403" pitchFamily="18" charset="0"/>
                <a:sym typeface="Lucida Grande" charset="0"/>
              </a:rPr>
              <a:t> </a:t>
            </a:r>
          </a:p>
          <a:p>
            <a:pPr defTabSz="457200">
              <a:defRPr/>
            </a:pPr>
            <a:r>
              <a:rPr lang="en-US" sz="1200" dirty="0">
                <a:solidFill>
                  <a:srgbClr val="1A1A1A"/>
                </a:solidFill>
                <a:latin typeface="Rockwell" panose="02060603020205020403" pitchFamily="18" charset="0"/>
                <a:sym typeface="Lucida Grande" charset="0"/>
              </a:rPr>
              <a:t> </a:t>
            </a:r>
          </a:p>
        </p:txBody>
      </p:sp>
    </p:spTree>
    <p:extLst>
      <p:ext uri="{BB962C8B-B14F-4D97-AF65-F5344CB8AC3E}">
        <p14:creationId xmlns:p14="http://schemas.microsoft.com/office/powerpoint/2010/main" val="352779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38200" y="170877"/>
            <a:ext cx="10515600" cy="1325563"/>
          </a:xfrm>
        </p:spPr>
        <p:txBody>
          <a:bodyPr>
            <a:normAutofit/>
          </a:bodyPr>
          <a:lstStyle/>
          <a:p>
            <a:r>
              <a:rPr lang="en-US" sz="4400" b="0" dirty="0" smtClean="0">
                <a:solidFill>
                  <a:schemeClr val="tx1"/>
                </a:solidFill>
                <a:latin typeface="+mn-lt"/>
              </a:rPr>
              <a:t>Basic </a:t>
            </a:r>
            <a:r>
              <a:rPr lang="en-US" sz="4400" b="0" dirty="0">
                <a:solidFill>
                  <a:schemeClr val="tx1"/>
                </a:solidFill>
                <a:latin typeface="+mn-lt"/>
              </a:rPr>
              <a:t>Skill </a:t>
            </a:r>
            <a:r>
              <a:rPr lang="en-US" sz="4400" b="0" dirty="0" smtClean="0">
                <a:solidFill>
                  <a:schemeClr val="tx1"/>
                </a:solidFill>
                <a:latin typeface="+mn-lt"/>
              </a:rPr>
              <a:t>Attainment Over Time</a:t>
            </a:r>
            <a:endParaRPr lang="en-US" sz="4400" b="0" dirty="0">
              <a:solidFill>
                <a:schemeClr val="tx1"/>
              </a:solidFill>
              <a:latin typeface="+mn-lt"/>
            </a:endParaRPr>
          </a:p>
        </p:txBody>
      </p:sp>
      <p:sp>
        <p:nvSpPr>
          <p:cNvPr id="7" name="Rectangle 6"/>
          <p:cNvSpPr>
            <a:spLocks/>
          </p:cNvSpPr>
          <p:nvPr/>
        </p:nvSpPr>
        <p:spPr bwMode="auto">
          <a:xfrm>
            <a:off x="6666805" y="6020206"/>
            <a:ext cx="5525195" cy="75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defTabSz="457200">
              <a:defRPr/>
            </a:pPr>
            <a:r>
              <a:rPr lang="en-US" sz="1200" dirty="0">
                <a:solidFill>
                  <a:srgbClr val="1A1A1A"/>
                </a:solidFill>
                <a:latin typeface="Rockwell" panose="02060603020205020403" pitchFamily="18" charset="0"/>
                <a:sym typeface="Lucida Grande" charset="0"/>
              </a:rPr>
              <a:t>Sources:</a:t>
            </a:r>
          </a:p>
          <a:p>
            <a:pPr defTabSz="457200">
              <a:defRPr/>
            </a:pPr>
            <a:r>
              <a:rPr lang="en-US" sz="1200" dirty="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dirty="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dirty="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dirty="0">
              <a:solidFill>
                <a:srgbClr val="1A1A1A"/>
              </a:solidFill>
              <a:latin typeface="Rockwell" panose="02060603020205020403" pitchFamily="18" charset="0"/>
              <a:sym typeface="Lucida Grande" charset="0"/>
            </a:endParaRPr>
          </a:p>
          <a:p>
            <a:pPr defTabSz="457200">
              <a:defRPr/>
            </a:pPr>
            <a:r>
              <a:rPr lang="en-US" sz="1200" dirty="0">
                <a:solidFill>
                  <a:srgbClr val="1A1A1A"/>
                </a:solidFill>
                <a:latin typeface="Rockwell" panose="02060603020205020403" pitchFamily="18" charset="0"/>
                <a:sym typeface="Lucida Grande" charset="0"/>
              </a:rPr>
              <a:t> </a:t>
            </a:r>
          </a:p>
          <a:p>
            <a:pPr defTabSz="457200">
              <a:defRPr/>
            </a:pPr>
            <a:r>
              <a:rPr lang="en-US" sz="1200" dirty="0">
                <a:solidFill>
                  <a:srgbClr val="1A1A1A"/>
                </a:solidFill>
                <a:latin typeface="Rockwell" panose="02060603020205020403" pitchFamily="18" charset="0"/>
                <a:sym typeface="Lucida Grande" charset="0"/>
              </a:rPr>
              <a:t> </a:t>
            </a:r>
          </a:p>
        </p:txBody>
      </p:sp>
      <p:graphicFrame>
        <p:nvGraphicFramePr>
          <p:cNvPr id="5" name="Object 1"/>
          <p:cNvGraphicFramePr>
            <a:graphicFrameLocks/>
          </p:cNvGraphicFramePr>
          <p:nvPr>
            <p:extLst/>
          </p:nvPr>
        </p:nvGraphicFramePr>
        <p:xfrm>
          <a:off x="1971474" y="1289126"/>
          <a:ext cx="7324926" cy="4978323"/>
        </p:xfrm>
        <a:graphic>
          <a:graphicData uri="http://schemas.openxmlformats.org/presentationml/2006/ole">
            <mc:AlternateContent xmlns:mc="http://schemas.openxmlformats.org/markup-compatibility/2006">
              <mc:Choice xmlns:v="urn:schemas-microsoft-com:vml" Requires="v">
                <p:oleObj spid="_x0000_s2411" name="Chart" r:id="rId4" imgW="30273016" imgH="17359182" progId="MSGraph.Chart.8">
                  <p:embed/>
                </p:oleObj>
              </mc:Choice>
              <mc:Fallback>
                <p:oleObj name="Chart" r:id="rId4" imgW="30273016" imgH="17359182" progId="MSGraph.Chart.8">
                  <p:embed/>
                  <p:pic>
                    <p:nvPicPr>
                      <p:cNvPr id="5"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474" y="1289126"/>
                        <a:ext cx="7324926" cy="4978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793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87" y="2268683"/>
            <a:ext cx="9493135" cy="1325563"/>
          </a:xfrm>
        </p:spPr>
        <p:txBody>
          <a:bodyPr>
            <a:normAutofit fontScale="90000"/>
          </a:bodyPr>
          <a:lstStyle/>
          <a:p>
            <a:r>
              <a:rPr lang="en-US" altLang="en-US" sz="4900" b="0" dirty="0">
                <a:solidFill>
                  <a:schemeClr val="tx1"/>
                </a:solidFill>
                <a:latin typeface="Rockwell" panose="02060603020205020403" pitchFamily="18" charset="0"/>
              </a:rPr>
              <a:t>We can work together on changing the direction of </a:t>
            </a:r>
            <a:r>
              <a:rPr lang="en-US" altLang="en-US" sz="4900" b="0" dirty="0" smtClean="0">
                <a:solidFill>
                  <a:schemeClr val="tx1"/>
                </a:solidFill>
                <a:latin typeface="Rockwell" panose="02060603020205020403" pitchFamily="18" charset="0"/>
              </a:rPr>
              <a:t>that </a:t>
            </a:r>
            <a:r>
              <a:rPr lang="en-US" altLang="en-US" sz="4900" b="0" dirty="0">
                <a:solidFill>
                  <a:schemeClr val="tx1"/>
                </a:solidFill>
                <a:latin typeface="Rockwell" panose="02060603020205020403" pitchFamily="18" charset="0"/>
              </a:rPr>
              <a:t>slope</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63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48322" y="150666"/>
            <a:ext cx="13974347" cy="1174897"/>
          </a:xfrm>
        </p:spPr>
        <p:txBody>
          <a:bodyPr>
            <a:noAutofit/>
          </a:bodyPr>
          <a:lstStyle/>
          <a:p>
            <a:r>
              <a:rPr lang="en-US" altLang="en-US" sz="4400" dirty="0">
                <a:solidFill>
                  <a:schemeClr val="tx1"/>
                </a:solidFill>
                <a:latin typeface="Rockwell" panose="02060603020205020403" pitchFamily="18" charset="0"/>
              </a:rPr>
              <a:t>We Are Not Alone </a:t>
            </a:r>
          </a:p>
        </p:txBody>
      </p:sp>
      <p:sp>
        <p:nvSpPr>
          <p:cNvPr id="3" name="Content Placeholder 2"/>
          <p:cNvSpPr>
            <a:spLocks noGrp="1"/>
          </p:cNvSpPr>
          <p:nvPr>
            <p:ph idx="1"/>
          </p:nvPr>
        </p:nvSpPr>
        <p:spPr>
          <a:xfrm>
            <a:off x="577594" y="1099545"/>
            <a:ext cx="12575019" cy="883919"/>
          </a:xfrm>
          <a:noFill/>
        </p:spPr>
        <p:txBody>
          <a:bodyPr>
            <a:noAutofit/>
          </a:bodyPr>
          <a:lstStyle/>
          <a:p>
            <a:pPr marL="0" indent="0">
              <a:buNone/>
            </a:pPr>
            <a:r>
              <a:rPr lang="en-US" altLang="en-US" sz="3200" dirty="0" smtClean="0">
                <a:latin typeface="Rockwell" panose="02060603020205020403" pitchFamily="18" charset="0"/>
              </a:rPr>
              <a:t>Educators in more than 1 million classrooms worldwide</a:t>
            </a:r>
            <a:endParaRPr lang="en-US" altLang="en-US" sz="3200" dirty="0">
              <a:latin typeface="Rockwell" panose="02060603020205020403" pitchFamily="18" charset="0"/>
            </a:endParaRP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196" y="2069661"/>
            <a:ext cx="3559856" cy="4460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95" y="2464951"/>
            <a:ext cx="2147552" cy="3161146"/>
          </a:xfrm>
          <a:prstGeom prst="rect">
            <a:avLst/>
          </a:prstGeom>
        </p:spPr>
      </p:pic>
      <p:pic>
        <p:nvPicPr>
          <p:cNvPr id="6" name="図 5"/>
          <p:cNvPicPr>
            <a:picLocks noChangeAspect="1"/>
          </p:cNvPicPr>
          <p:nvPr/>
        </p:nvPicPr>
        <p:blipFill>
          <a:blip r:embed="rId4"/>
          <a:stretch>
            <a:fillRect/>
          </a:stretch>
        </p:blipFill>
        <p:spPr>
          <a:xfrm>
            <a:off x="8801216" y="2464951"/>
            <a:ext cx="2099075" cy="2981641"/>
          </a:xfrm>
          <a:prstGeom prst="rect">
            <a:avLst/>
          </a:prstGeom>
        </p:spPr>
      </p:pic>
    </p:spTree>
    <p:extLst>
      <p:ext uri="{BB962C8B-B14F-4D97-AF65-F5344CB8AC3E}">
        <p14:creationId xmlns:p14="http://schemas.microsoft.com/office/powerpoint/2010/main" val="225557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602" y="363222"/>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panose="02060603020205020403" pitchFamily="18" charset="0"/>
                <a:cs typeface="+mn-cs"/>
              </a:rPr>
              <a:t>Now, Educators Lead the Work</a:t>
            </a:r>
            <a:endParaRPr kumimoji="0" lang="en-US" sz="4400" b="0"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89" y="2855943"/>
            <a:ext cx="8507407"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014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en-US" sz="4900" dirty="0">
                <a:solidFill>
                  <a:schemeClr val="tx1"/>
                </a:solidFill>
                <a:latin typeface="Rockwell" panose="02060603020205020403" pitchFamily="18" charset="0"/>
              </a:rPr>
              <a:t>What happens when students do learn to ask their own questions?</a:t>
            </a:r>
            <a:r>
              <a:rPr lang="en-US" dirty="0">
                <a:latin typeface="Rockwell" panose="02060603020205020403" pitchFamily="18" charset="0"/>
              </a:rPr>
              <a:t/>
            </a:r>
            <a:br>
              <a:rPr lang="en-US" dirty="0">
                <a:latin typeface="Rockwell" panose="02060603020205020403" pitchFamily="18" charset="0"/>
              </a:rPr>
            </a:br>
            <a:endParaRPr lang="en-US" dirty="0"/>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06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 xmlns:a16="http://schemas.microsoft.com/office/drawing/2014/main" id="{EE34DB96-88D8-4928-8561-14A9386E8440}"/>
              </a:ext>
            </a:extLst>
          </p:cNvPr>
          <p:cNvSpPr>
            <a:spLocks noGrp="1"/>
          </p:cNvSpPr>
          <p:nvPr>
            <p:ph type="title"/>
          </p:nvPr>
        </p:nvSpPr>
        <p:spPr>
          <a:xfrm>
            <a:off x="708498" y="170573"/>
            <a:ext cx="10515600" cy="1325563"/>
          </a:xfrm>
        </p:spPr>
        <p:txBody>
          <a:bodyPr>
            <a:normAutofit/>
          </a:bodyPr>
          <a:lstStyle/>
          <a:p>
            <a:r>
              <a:rPr lang="en-US" altLang="en-US" sz="4400" dirty="0">
                <a:solidFill>
                  <a:schemeClr val="tx1"/>
                </a:solidFill>
              </a:rPr>
              <a:t>Acknowledgments</a:t>
            </a:r>
            <a:r>
              <a:rPr lang="en-US" altLang="en-US" sz="5400" dirty="0"/>
              <a:t> </a:t>
            </a:r>
          </a:p>
        </p:txBody>
      </p:sp>
      <p:sp>
        <p:nvSpPr>
          <p:cNvPr id="38914" name="Content Placeholder 2">
            <a:extLst>
              <a:ext uri="{FF2B5EF4-FFF2-40B4-BE49-F238E27FC236}">
                <a16:creationId xmlns="" xmlns:a16="http://schemas.microsoft.com/office/drawing/2014/main" id="{B948DA40-090F-497B-BF08-610A68CC3CAC}"/>
              </a:ext>
            </a:extLst>
          </p:cNvPr>
          <p:cNvSpPr>
            <a:spLocks noGrp="1"/>
          </p:cNvSpPr>
          <p:nvPr>
            <p:ph idx="1"/>
          </p:nvPr>
        </p:nvSpPr>
        <p:spPr/>
        <p:txBody>
          <a:bodyPr>
            <a:normAutofit/>
          </a:bodyPr>
          <a:lstStyle/>
          <a:p>
            <a:pPr marL="0" indent="0">
              <a:lnSpc>
                <a:spcPct val="110000"/>
              </a:lnSpc>
              <a:buNone/>
            </a:pPr>
            <a:r>
              <a:rPr lang="en-US" altLang="en-US" dirty="0">
                <a:latin typeface="Rockwell" panose="02060603020205020403" pitchFamily="18" charset="0"/>
              </a:rPr>
              <a:t>We are deeply grateful to The Hummingbird Fund and to the Right Question Institute board of directors </a:t>
            </a:r>
            <a:r>
              <a:rPr lang="en-US" altLang="en-US" dirty="0" smtClean="0">
                <a:latin typeface="Rockwell" panose="02060603020205020403" pitchFamily="18" charset="0"/>
              </a:rPr>
              <a:t>for their support of our work.</a:t>
            </a:r>
            <a:endParaRPr lang="en-US" altLang="en-US" dirty="0">
              <a:latin typeface="Rockwell" panose="02060603020205020403" pitchFamily="18" charset="0"/>
            </a:endParaRPr>
          </a:p>
          <a:p>
            <a:pPr marL="0" indent="0">
              <a:lnSpc>
                <a:spcPct val="110000"/>
              </a:lnSpc>
              <a:buNone/>
            </a:pPr>
            <a:endParaRPr lang="en-US" altLang="en-US" dirty="0">
              <a:latin typeface="Rockwell" panose="02060603020205020403" pitchFamily="18" charset="0"/>
            </a:endParaRPr>
          </a:p>
          <a:p>
            <a:pPr marL="0" indent="0">
              <a:lnSpc>
                <a:spcPct val="110000"/>
              </a:lnSpc>
              <a:buNone/>
            </a:pPr>
            <a:r>
              <a:rPr lang="en-US" altLang="en-US" dirty="0" smtClean="0">
                <a:latin typeface="Rockwell" panose="02060603020205020403" pitchFamily="18" charset="0"/>
              </a:rPr>
              <a:t>Thank you also to Esther Honda and Brad Williston for </a:t>
            </a:r>
            <a:r>
              <a:rPr lang="en-US" altLang="en-US" dirty="0">
                <a:latin typeface="Rockwell" panose="02060603020205020403" pitchFamily="18" charset="0"/>
              </a:rPr>
              <a:t>bringing </a:t>
            </a:r>
            <a:r>
              <a:rPr lang="en-US" altLang="en-US" dirty="0" smtClean="0">
                <a:latin typeface="Rockwell" panose="02060603020205020403" pitchFamily="18" charset="0"/>
              </a:rPr>
              <a:t>The Right Question Institute </a:t>
            </a:r>
            <a:r>
              <a:rPr lang="en-US" altLang="en-US" dirty="0">
                <a:latin typeface="Rockwell" panose="02060603020205020403" pitchFamily="18" charset="0"/>
              </a:rPr>
              <a:t>to </a:t>
            </a:r>
            <a:r>
              <a:rPr lang="en-US" altLang="en-US" dirty="0" smtClean="0">
                <a:latin typeface="Rockwell" panose="02060603020205020403" pitchFamily="18" charset="0"/>
              </a:rPr>
              <a:t>San Francisco and for all their work behind </a:t>
            </a:r>
            <a:r>
              <a:rPr lang="en-US" altLang="en-US" dirty="0">
                <a:latin typeface="Rockwell" panose="02060603020205020403" pitchFamily="18" charset="0"/>
              </a:rPr>
              <a:t>the </a:t>
            </a:r>
            <a:r>
              <a:rPr lang="en-US" altLang="en-US" dirty="0" smtClean="0">
                <a:latin typeface="Rockwell" panose="02060603020205020403" pitchFamily="18" charset="0"/>
              </a:rPr>
              <a:t>scenes. </a:t>
            </a:r>
            <a:endParaRPr lang="en-US" altLang="en-US" dirty="0">
              <a:latin typeface="Rockwell" panose="02060603020205020403" pitchFamily="18" charset="0"/>
            </a:endParaRPr>
          </a:p>
          <a:p>
            <a:pPr marL="0" indent="0">
              <a:lnSpc>
                <a:spcPct val="110000"/>
              </a:lnSpc>
              <a:buNone/>
            </a:pPr>
            <a:endParaRPr lang="en-US" altLang="en-US" sz="2400" dirty="0">
              <a:latin typeface="Rockwell" panose="02060603020205020403" pitchFamily="18" charset="0"/>
            </a:endParaRPr>
          </a:p>
        </p:txBody>
      </p:sp>
    </p:spTree>
    <p:extLst>
      <p:ext uri="{BB962C8B-B14F-4D97-AF65-F5344CB8AC3E}">
        <p14:creationId xmlns:p14="http://schemas.microsoft.com/office/powerpoint/2010/main" val="6098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2" y="404037"/>
            <a:ext cx="10515600" cy="1325563"/>
          </a:xfrm>
        </p:spPr>
        <p:txBody>
          <a:bodyPr>
            <a:normAutofit/>
          </a:bodyPr>
          <a:lstStyle/>
          <a:p>
            <a:r>
              <a:rPr lang="en-US" altLang="en-US" sz="4000" dirty="0">
                <a:solidFill>
                  <a:schemeClr val="tx1"/>
                </a:solidFill>
                <a:latin typeface="+mn-lt"/>
              </a:rPr>
              <a:t>Research Confirms </a:t>
            </a:r>
            <a:r>
              <a:rPr lang="en-US" altLang="en-US" sz="4000" dirty="0" smtClean="0">
                <a:solidFill>
                  <a:schemeClr val="tx1"/>
                </a:solidFill>
                <a:latin typeface="+mn-lt"/>
              </a:rPr>
              <a:t/>
            </a:r>
            <a:br>
              <a:rPr lang="en-US" altLang="en-US" sz="4000" dirty="0" smtClean="0">
                <a:solidFill>
                  <a:schemeClr val="tx1"/>
                </a:solidFill>
                <a:latin typeface="+mn-lt"/>
              </a:rPr>
            </a:br>
            <a:r>
              <a:rPr lang="en-US" altLang="en-US" sz="4000" dirty="0" smtClean="0">
                <a:solidFill>
                  <a:schemeClr val="tx1"/>
                </a:solidFill>
                <a:latin typeface="+mn-lt"/>
              </a:rPr>
              <a:t>the </a:t>
            </a:r>
            <a:r>
              <a:rPr lang="en-US" altLang="en-US" sz="4000" dirty="0">
                <a:solidFill>
                  <a:schemeClr val="tx1"/>
                </a:solidFill>
                <a:latin typeface="+mn-lt"/>
              </a:rPr>
              <a:t>Importance of Student Questioning</a:t>
            </a:r>
          </a:p>
        </p:txBody>
      </p:sp>
      <p:sp>
        <p:nvSpPr>
          <p:cNvPr id="97283" name="Content Placeholder 2"/>
          <p:cNvSpPr>
            <a:spLocks noGrp="1"/>
          </p:cNvSpPr>
          <p:nvPr>
            <p:ph idx="1"/>
          </p:nvPr>
        </p:nvSpPr>
        <p:spPr>
          <a:xfrm>
            <a:off x="1006812" y="2088204"/>
            <a:ext cx="10108660" cy="3994826"/>
          </a:xfrm>
        </p:spPr>
        <p:txBody>
          <a:bodyPr>
            <a:normAutofit fontScale="92500" lnSpcReduction="10000"/>
          </a:bodyPr>
          <a:lstStyle/>
          <a:p>
            <a:pPr marL="0" indent="0">
              <a:buNone/>
            </a:pPr>
            <a:r>
              <a:rPr lang="en-US" altLang="en-US" sz="3600" dirty="0"/>
              <a:t>Self-questioning (metacognitive strategy</a:t>
            </a:r>
            <a:r>
              <a:rPr lang="en-US" altLang="en-US" sz="3600" dirty="0" smtClean="0"/>
              <a:t>):</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lnSpc>
                <a:spcPct val="120000"/>
              </a:lnSpc>
              <a:spcBef>
                <a:spcPct val="0"/>
              </a:spcBef>
              <a:spcAft>
                <a:spcPts val="600"/>
              </a:spcAft>
              <a:buNone/>
            </a:pPr>
            <a:r>
              <a:rPr lang="en-US" altLang="en-US" sz="3000" dirty="0"/>
              <a:t>John Hattie</a:t>
            </a:r>
          </a:p>
          <a:p>
            <a:pPr marL="0" indent="0" algn="r">
              <a:lnSpc>
                <a:spcPct val="120000"/>
              </a:lnSpc>
              <a:spcBef>
                <a:spcPct val="0"/>
              </a:spcBef>
              <a:buNone/>
            </a:pPr>
            <a:r>
              <a:rPr lang="en-US" altLang="en-US" sz="2000" i="1" dirty="0"/>
              <a:t>Visible Learning: A Synthesis of Over 800 </a:t>
            </a:r>
          </a:p>
          <a:p>
            <a:pPr marL="0" indent="0" algn="r">
              <a:lnSpc>
                <a:spcPct val="120000"/>
              </a:lnSpc>
              <a:spcBef>
                <a:spcPct val="0"/>
              </a:spcBef>
              <a:buNone/>
            </a:pPr>
            <a:r>
              <a:rPr lang="en-US" altLang="en-US" sz="2000" i="1" dirty="0"/>
              <a:t>meta-Analyses Relating to Achievement, 2008</a:t>
            </a:r>
          </a:p>
          <a:p>
            <a:pPr marL="0" indent="0">
              <a:buNone/>
            </a:pPr>
            <a:endParaRPr lang="en-US" altLang="en-US" sz="3200" dirty="0"/>
          </a:p>
        </p:txBody>
      </p:sp>
    </p:spTree>
    <p:extLst>
      <p:ext uri="{BB962C8B-B14F-4D97-AF65-F5344CB8AC3E}">
        <p14:creationId xmlns:p14="http://schemas.microsoft.com/office/powerpoint/2010/main" val="248619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sz="4800" dirty="0">
                <a:solidFill>
                  <a:schemeClr val="tx1"/>
                </a:solidFill>
                <a:latin typeface="Rockwell" panose="02060603020205020403" pitchFamily="18" charset="0"/>
              </a:rPr>
              <a:t>Student Reflection</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6100" y="1634477"/>
            <a:ext cx="6346316" cy="2527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53229" y="4437086"/>
            <a:ext cx="9510713" cy="728405"/>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“The way it made me feel was smart because I was asking good questions and giving good answers.”</a:t>
            </a:r>
          </a:p>
        </p:txBody>
      </p:sp>
      <p:sp>
        <p:nvSpPr>
          <p:cNvPr id="4" name="TextBox 3"/>
          <p:cNvSpPr txBox="1"/>
          <p:nvPr/>
        </p:nvSpPr>
        <p:spPr>
          <a:xfrm>
            <a:off x="3897390" y="5223565"/>
            <a:ext cx="7456409"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Rockwell" panose="02060603020205020403" pitchFamily="18" charset="0"/>
                <a:cs typeface="+mn-cs"/>
              </a:rPr>
              <a:t>-9</a:t>
            </a:r>
            <a:r>
              <a:rPr kumimoji="0" lang="en-US" sz="2000" b="0" i="0" u="none" strike="noStrike" kern="1200" cap="none" spc="0" normalizeH="0" baseline="30000" noProof="0" dirty="0" smtClean="0">
                <a:ln>
                  <a:noFill/>
                </a:ln>
                <a:solidFill>
                  <a:prstClr val="black"/>
                </a:solidFill>
                <a:effectLst/>
                <a:uLnTx/>
                <a:uFillTx/>
                <a:latin typeface="Rockwell" panose="02060603020205020403" pitchFamily="18" charset="0"/>
                <a:cs typeface="+mn-cs"/>
              </a:rPr>
              <a:t>th</a:t>
            </a:r>
            <a:r>
              <a:rPr kumimoji="0" lang="en-US" sz="2000" b="0" i="0" u="none" strike="noStrike" kern="1200" cap="none" spc="0" normalizeH="0" baseline="0" noProof="0" dirty="0" smtClean="0">
                <a:ln>
                  <a:noFill/>
                </a:ln>
                <a:solidFill>
                  <a:prstClr val="black"/>
                </a:solidFill>
                <a:effectLst/>
                <a:uLnTx/>
                <a:uFillTx/>
                <a:latin typeface="Rockwell" panose="02060603020205020403" pitchFamily="18" charset="0"/>
                <a:cs typeface="+mn-cs"/>
              </a:rPr>
              <a:t> grade summer school student, Boston,</a:t>
            </a:r>
            <a:r>
              <a:rPr kumimoji="0" lang="en-US" sz="2000" b="0" i="0" u="none" strike="noStrike" kern="1200" cap="none" spc="0" normalizeH="0" noProof="0" dirty="0" smtClean="0">
                <a:ln>
                  <a:noFill/>
                </a:ln>
                <a:solidFill>
                  <a:prstClr val="black"/>
                </a:solidFill>
                <a:effectLst/>
                <a:uLnTx/>
                <a:uFillTx/>
                <a:latin typeface="Rockwell" panose="02060603020205020403" pitchFamily="18" charset="0"/>
                <a:cs typeface="+mn-cs"/>
              </a:rPr>
              <a:t> MA</a:t>
            </a:r>
            <a:endParaRPr kumimoji="0" lang="en-US" sz="2000" b="0" i="0" u="none" strike="noStrike" kern="1200" cap="none" spc="0" normalizeH="0" baseline="0" noProof="0" dirty="0">
              <a:ln>
                <a:noFill/>
              </a:ln>
              <a:solidFill>
                <a:prstClr val="black"/>
              </a:solidFill>
              <a:effectLst/>
              <a:uLnTx/>
              <a:uFillTx/>
              <a:latin typeface="Rockwell" panose="02060603020205020403" pitchFamily="18" charset="0"/>
              <a:cs typeface="+mn-cs"/>
            </a:endParaRP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36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1235656" cy="1381126"/>
          </a:xfrm>
        </p:spPr>
        <p:txBody>
          <a:bodyPr>
            <a:normAutofit/>
          </a:bodyPr>
          <a:lstStyle/>
          <a:p>
            <a:pPr fontAlgn="base"/>
            <a:r>
              <a:rPr lang="en-US" sz="4400" dirty="0">
                <a:solidFill>
                  <a:schemeClr val="tx2"/>
                </a:solidFill>
                <a:latin typeface="Rockwell" panose="02060603020205020403" pitchFamily="18" charset="0"/>
              </a:rPr>
              <a:t>Collaborative Learning with the Question Formulation Technique (QFT)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763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75" y="220571"/>
            <a:ext cx="12130400" cy="1325563"/>
          </a:xfrm>
        </p:spPr>
        <p:txBody>
          <a:bodyPr/>
          <a:lstStyle/>
          <a:p>
            <a:pPr lvl="0"/>
            <a:r>
              <a:rPr lang="en-US" altLang="en-US" sz="4000" dirty="0">
                <a:solidFill>
                  <a:schemeClr val="tx1"/>
                </a:solidFill>
                <a:latin typeface="+mn-lt"/>
                <a:ea typeface="MS PGothic" pitchFamily="34" charset="-128"/>
              </a:rPr>
              <a:t>The Question Formulation Technique (QFT)</a:t>
            </a:r>
            <a:endParaRPr lang="en-US" dirty="0">
              <a:solidFill>
                <a:schemeClr val="tx1"/>
              </a:solidFill>
              <a:latin typeface="+mn-lt"/>
            </a:endParaRPr>
          </a:p>
        </p:txBody>
      </p:sp>
      <p:sp>
        <p:nvSpPr>
          <p:cNvPr id="3" name="Content Placeholder 2"/>
          <p:cNvSpPr>
            <a:spLocks noGrp="1"/>
          </p:cNvSpPr>
          <p:nvPr>
            <p:ph idx="1"/>
          </p:nvPr>
        </p:nvSpPr>
        <p:spPr>
          <a:xfrm>
            <a:off x="824875" y="1811480"/>
            <a:ext cx="10592985" cy="3894839"/>
          </a:xfrm>
        </p:spPr>
        <p:txBody>
          <a:bodyPr>
            <a:normAutofit lnSpcReduction="10000"/>
          </a:bodyPr>
          <a:lstStyle/>
          <a:p>
            <a:pPr marL="228600" lvl="1" indent="0" eaLnBrk="0" fontAlgn="base" hangingPunct="0">
              <a:spcAft>
                <a:spcPts val="1800"/>
              </a:spcAft>
              <a:buClr>
                <a:srgbClr val="297FD5"/>
              </a:buClr>
              <a:buNone/>
            </a:pPr>
            <a:r>
              <a:rPr lang="en-US" altLang="en-US" sz="3200" b="1" dirty="0" smtClean="0">
                <a:latin typeface="Rockwell" panose="02060603020205020403" pitchFamily="18" charset="0"/>
              </a:rPr>
              <a:t>A step-by-step strategy in which people:</a:t>
            </a:r>
            <a:endParaRPr lang="en-US" altLang="en-US" sz="3200" b="1" dirty="0">
              <a:latin typeface="Rockwell" panose="02060603020205020403" pitchFamily="18" charset="0"/>
            </a:endParaRP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smtClean="0">
                <a:latin typeface="Rockwell" panose="02060603020205020403" pitchFamily="18" charset="0"/>
              </a:rPr>
              <a:t>Transform &amp; Improve</a:t>
            </a:r>
            <a:r>
              <a:rPr lang="en-US" altLang="en-US" sz="3200" dirty="0" smtClean="0">
                <a:latin typeface="Rockwell" panose="02060603020205020403" pitchFamily="18" charset="0"/>
              </a:rPr>
              <a:t> </a:t>
            </a:r>
            <a:r>
              <a:rPr lang="en-US" altLang="en-US" sz="3200" dirty="0">
                <a:latin typeface="Rockwell" panose="02060603020205020403" pitchFamily="18" charset="0"/>
              </a:rPr>
              <a:t>their questions </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155903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sz="4000" dirty="0">
                <a:solidFill>
                  <a:schemeClr val="tx1"/>
                </a:solidFill>
                <a:latin typeface="+mn-lt"/>
              </a:rPr>
              <a:t>Rules for Producing Questions</a:t>
            </a:r>
          </a:p>
        </p:txBody>
      </p:sp>
      <p:sp>
        <p:nvSpPr>
          <p:cNvPr id="5" name="Rounded Rectangle 11"/>
          <p:cNvSpPr>
            <a:spLocks noChangeArrowheads="1"/>
          </p:cNvSpPr>
          <p:nvPr/>
        </p:nvSpPr>
        <p:spPr bwMode="auto">
          <a:xfrm>
            <a:off x="1097845" y="2043919"/>
            <a:ext cx="10354186" cy="3245712"/>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Rockwell"/>
              <a:ea typeface="MS PGothic" pitchFamily="34" charset="-128"/>
              <a:cs typeface="+mn-cs"/>
            </a:endParaRPr>
          </a:p>
        </p:txBody>
      </p:sp>
    </p:spTree>
    <p:extLst>
      <p:ext uri="{BB962C8B-B14F-4D97-AF65-F5344CB8AC3E}">
        <p14:creationId xmlns:p14="http://schemas.microsoft.com/office/powerpoint/2010/main" val="164050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249022"/>
            <a:ext cx="10515600" cy="1325563"/>
          </a:xfrm>
        </p:spPr>
        <p:txBody>
          <a:bodyPr>
            <a:normAutofit/>
          </a:bodyPr>
          <a:lstStyle/>
          <a:p>
            <a:pPr eaLnBrk="1" hangingPunct="1"/>
            <a:r>
              <a:rPr lang="en-US" altLang="en-US" sz="4000" dirty="0" smtClean="0">
                <a:solidFill>
                  <a:schemeClr val="tx1"/>
                </a:solidFill>
                <a:latin typeface="+mn-lt"/>
              </a:rPr>
              <a:t>Produce </a:t>
            </a:r>
            <a:r>
              <a:rPr lang="en-US" altLang="en-US" sz="4000" dirty="0">
                <a:solidFill>
                  <a:schemeClr val="tx1"/>
                </a:solidFill>
                <a:latin typeface="+mn-lt"/>
              </a:rPr>
              <a:t>Questions</a:t>
            </a:r>
          </a:p>
        </p:txBody>
      </p:sp>
      <p:sp>
        <p:nvSpPr>
          <p:cNvPr id="102403" name="Content Placeholder 2"/>
          <p:cNvSpPr>
            <a:spLocks noGrp="1"/>
          </p:cNvSpPr>
          <p:nvPr>
            <p:ph idx="1"/>
          </p:nvPr>
        </p:nvSpPr>
        <p:spPr>
          <a:xfrm>
            <a:off x="838200" y="1825625"/>
            <a:ext cx="10515600" cy="3746016"/>
          </a:xfrm>
        </p:spPr>
        <p:txBody>
          <a:bodyPr>
            <a:normAutofit fontScale="92500" lnSpcReduction="10000"/>
          </a:bodyPr>
          <a:lstStyle/>
          <a:p>
            <a:pPr marL="514350" indent="-514350">
              <a:buFont typeface="Wingdings" panose="05000000000000000000" pitchFamily="2" charset="2"/>
              <a:buAutoNum type="arabicPeriod"/>
            </a:pPr>
            <a:r>
              <a:rPr lang="en-US" altLang="en-US" sz="3900" dirty="0">
                <a:solidFill>
                  <a:srgbClr val="000000"/>
                </a:solidFill>
              </a:rPr>
              <a:t>Ask Questions</a:t>
            </a:r>
          </a:p>
          <a:p>
            <a:pPr marL="514350" indent="-514350">
              <a:buFont typeface="Wingdings" panose="05000000000000000000" pitchFamily="2" charset="2"/>
              <a:buAutoNum type="arabicPeriod"/>
            </a:pPr>
            <a:r>
              <a:rPr lang="en-US" altLang="en-US" sz="3900" dirty="0">
                <a:solidFill>
                  <a:srgbClr val="000000"/>
                </a:solidFill>
              </a:rPr>
              <a:t>Follow the Rules</a:t>
            </a:r>
          </a:p>
          <a:p>
            <a:pPr lvl="3" eaLnBrk="1" hangingPunct="1">
              <a:lnSpc>
                <a:spcPct val="90000"/>
              </a:lnSpc>
            </a:pPr>
            <a:r>
              <a:rPr lang="en-US" altLang="en-US" sz="3500" dirty="0"/>
              <a:t>Ask as many questions as you can.</a:t>
            </a:r>
          </a:p>
          <a:p>
            <a:pPr lvl="3" eaLnBrk="1" hangingPunct="1">
              <a:lnSpc>
                <a:spcPct val="90000"/>
              </a:lnSpc>
            </a:pPr>
            <a:r>
              <a:rPr lang="en-US" altLang="en-US" sz="3500" dirty="0"/>
              <a:t>Do not stop to answer, judge, or discuss.</a:t>
            </a:r>
          </a:p>
          <a:p>
            <a:pPr lvl="3" eaLnBrk="1" hangingPunct="1">
              <a:lnSpc>
                <a:spcPct val="90000"/>
              </a:lnSpc>
            </a:pPr>
            <a:r>
              <a:rPr lang="en-US" altLang="en-US" sz="3500" dirty="0"/>
              <a:t>Write down every question exactly as it was stated.</a:t>
            </a:r>
          </a:p>
          <a:p>
            <a:pPr lvl="3" eaLnBrk="1" hangingPunct="1">
              <a:lnSpc>
                <a:spcPct val="90000"/>
              </a:lnSpc>
            </a:pPr>
            <a:r>
              <a:rPr lang="en-US" altLang="en-US" sz="3500" dirty="0"/>
              <a:t>Change any statements into questions.</a:t>
            </a:r>
          </a:p>
          <a:p>
            <a:pPr marL="514350" indent="-514350">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266553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sz="4000" dirty="0">
                <a:solidFill>
                  <a:schemeClr val="tx1"/>
                </a:solidFill>
                <a:latin typeface="+mn-lt"/>
              </a:rPr>
              <a:t>Question </a:t>
            </a:r>
            <a:r>
              <a:rPr lang="en-US" altLang="en-US" sz="4000" dirty="0" smtClean="0">
                <a:solidFill>
                  <a:schemeClr val="tx1"/>
                </a:solidFill>
                <a:latin typeface="+mn-lt"/>
              </a:rPr>
              <a:t>Focus #1: Image #1</a:t>
            </a:r>
            <a:endParaRPr lang="en-US" altLang="en-US" sz="4000" dirty="0">
              <a:solidFill>
                <a:schemeClr val="tx1"/>
              </a:solidFill>
              <a:latin typeface="+mn-lt"/>
            </a:endParaRPr>
          </a:p>
        </p:txBody>
      </p:sp>
      <p:sp>
        <p:nvSpPr>
          <p:cNvPr id="3" name="TextBox 2"/>
          <p:cNvSpPr txBox="1"/>
          <p:nvPr/>
        </p:nvSpPr>
        <p:spPr>
          <a:xfrm>
            <a:off x="838200" y="6062329"/>
            <a:ext cx="101928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Rockwell"/>
                <a:cs typeface="+mn-cs"/>
                <a:sym typeface="Wingdings" panose="05000000000000000000" pitchFamily="2" charset="2"/>
              </a:rPr>
              <a:t>Remember: Number the questions. Follow the rules. </a:t>
            </a:r>
            <a:endParaRPr kumimoji="0" lang="en-US" sz="2800" b="0" i="0" u="none" strike="noStrike" kern="1200" cap="none" spc="0" normalizeH="0" baseline="0" noProof="0" dirty="0">
              <a:ln>
                <a:noFill/>
              </a:ln>
              <a:solidFill>
                <a:prstClr val="black"/>
              </a:solidFill>
              <a:effectLst/>
              <a:uLnTx/>
              <a:uFillTx/>
              <a:latin typeface="Rockwell"/>
              <a:cs typeface="+mn-cs"/>
            </a:endParaRPr>
          </a:p>
        </p:txBody>
      </p:sp>
      <p:pic>
        <p:nvPicPr>
          <p:cNvPr id="5" name="Content Placeholder 4" descr="Suffrage Primary Source 1.jpg"/>
          <p:cNvPicPr>
            <a:picLocks noGrp="1" noChangeAspect="1"/>
          </p:cNvPicPr>
          <p:nvPr>
            <p:ph idx="1"/>
          </p:nvPr>
        </p:nvPicPr>
        <p:blipFill>
          <a:blip r:embed="rId2">
            <a:extLst>
              <a:ext uri="{28A0092B-C50C-407E-A947-70E740481C1C}">
                <a14:useLocalDpi xmlns:a14="http://schemas.microsoft.com/office/drawing/2010/main" val="0"/>
              </a:ext>
            </a:extLst>
          </a:blip>
          <a:srcRect t="30274" b="30274"/>
          <a:stretch>
            <a:fillRect/>
          </a:stretch>
        </p:blipFill>
        <p:spPr>
          <a:xfrm>
            <a:off x="1415915" y="1700374"/>
            <a:ext cx="9518755" cy="3938845"/>
          </a:xfrm>
        </p:spPr>
      </p:pic>
    </p:spTree>
    <p:extLst>
      <p:ext uri="{BB962C8B-B14F-4D97-AF65-F5344CB8AC3E}">
        <p14:creationId xmlns:p14="http://schemas.microsoft.com/office/powerpoint/2010/main" val="8523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tx1"/>
                </a:solidFill>
              </a:rPr>
              <a:t>Question Focus </a:t>
            </a:r>
            <a:r>
              <a:rPr lang="en-US" altLang="en-US" sz="3600" dirty="0" smtClean="0">
                <a:solidFill>
                  <a:schemeClr val="tx1"/>
                </a:solidFill>
              </a:rPr>
              <a:t>#2: Full Image</a:t>
            </a:r>
            <a:endParaRPr lang="en-US" dirty="0"/>
          </a:p>
        </p:txBody>
      </p:sp>
      <p:pic>
        <p:nvPicPr>
          <p:cNvPr id="4" name="Content Placeholder 3" descr="Event-Resource-19-10-23-Primary-Source-QFocus.jpg"/>
          <p:cNvPicPr>
            <a:picLocks noGrp="1" noChangeAspect="1"/>
          </p:cNvPicPr>
          <p:nvPr>
            <p:ph idx="1"/>
          </p:nvPr>
        </p:nvPicPr>
        <p:blipFill>
          <a:blip r:embed="rId3">
            <a:extLst>
              <a:ext uri="{28A0092B-C50C-407E-A947-70E740481C1C}">
                <a14:useLocalDpi xmlns:a14="http://schemas.microsoft.com/office/drawing/2010/main" val="0"/>
              </a:ext>
            </a:extLst>
          </a:blip>
          <a:srcRect t="19560" b="19560"/>
          <a:stretch>
            <a:fillRect/>
          </a:stretch>
        </p:blipFill>
        <p:spPr>
          <a:xfrm>
            <a:off x="838200" y="1610388"/>
            <a:ext cx="10620472" cy="4394734"/>
          </a:xfrm>
        </p:spPr>
      </p:pic>
      <p:sp>
        <p:nvSpPr>
          <p:cNvPr id="5" name="TextBox 4"/>
          <p:cNvSpPr txBox="1"/>
          <p:nvPr/>
        </p:nvSpPr>
        <p:spPr>
          <a:xfrm>
            <a:off x="838200" y="6062329"/>
            <a:ext cx="101928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Rockwell"/>
                <a:cs typeface="+mn-cs"/>
                <a:sym typeface="Wingdings" panose="05000000000000000000" pitchFamily="2" charset="2"/>
              </a:rPr>
              <a:t>Remember: Number the questions. Follow the rules. </a:t>
            </a:r>
            <a:endParaRPr kumimoji="0" lang="en-US" sz="2800" b="0" i="0" u="none" strike="noStrike" kern="1200" cap="none" spc="0" normalizeH="0" baseline="0" noProof="0" dirty="0">
              <a:ln>
                <a:noFill/>
              </a:ln>
              <a:solidFill>
                <a:prstClr val="black"/>
              </a:solidFill>
              <a:effectLst/>
              <a:uLnTx/>
              <a:uFillTx/>
              <a:latin typeface="Rockwell"/>
              <a:cs typeface="+mn-cs"/>
            </a:endParaRPr>
          </a:p>
        </p:txBody>
      </p:sp>
    </p:spTree>
    <p:extLst>
      <p:ext uri="{BB962C8B-B14F-4D97-AF65-F5344CB8AC3E}">
        <p14:creationId xmlns:p14="http://schemas.microsoft.com/office/powerpoint/2010/main" val="14159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14375" y="207054"/>
            <a:ext cx="10515600" cy="1325563"/>
          </a:xfrm>
        </p:spPr>
        <p:txBody>
          <a:bodyPr>
            <a:normAutofit/>
          </a:bodyPr>
          <a:lstStyle/>
          <a:p>
            <a:pPr eaLnBrk="1" hangingPunct="1"/>
            <a:r>
              <a:rPr lang="en-US" altLang="en-US" sz="4000" dirty="0" smtClean="0">
                <a:solidFill>
                  <a:schemeClr val="tx1"/>
                </a:solidFill>
                <a:latin typeface="+mn-lt"/>
              </a:rPr>
              <a:t>Categorize </a:t>
            </a:r>
            <a:r>
              <a:rPr lang="en-US" altLang="en-US" sz="4000" dirty="0">
                <a:solidFill>
                  <a:schemeClr val="tx1"/>
                </a:solidFill>
                <a:latin typeface="+mn-lt"/>
              </a:rPr>
              <a:t>Questions: </a:t>
            </a:r>
            <a:r>
              <a:rPr lang="en-US" altLang="en-US" sz="4000" dirty="0" smtClean="0">
                <a:solidFill>
                  <a:schemeClr val="tx1"/>
                </a:solidFill>
                <a:latin typeface="+mn-lt"/>
              </a:rPr>
              <a:t>Closed/Open</a:t>
            </a:r>
            <a:endParaRPr lang="en-US" altLang="en-US" sz="4000" dirty="0">
              <a:solidFill>
                <a:schemeClr val="tx1"/>
              </a:solidFill>
              <a:latin typeface="+mn-lt"/>
            </a:endParaRPr>
          </a:p>
        </p:txBody>
      </p:sp>
      <p:sp>
        <p:nvSpPr>
          <p:cNvPr id="46082" name="Content Placeholder 2"/>
          <p:cNvSpPr>
            <a:spLocks noGrp="1"/>
          </p:cNvSpPr>
          <p:nvPr>
            <p:ph idx="1"/>
          </p:nvPr>
        </p:nvSpPr>
        <p:spPr>
          <a:xfrm>
            <a:off x="838200" y="1825627"/>
            <a:ext cx="10515600" cy="3622029"/>
          </a:xfrm>
        </p:spPr>
        <p:txBody>
          <a:bodyPr>
            <a:normAutofit/>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endParaRPr lang="en-US" altLang="en-US" sz="3500" dirty="0" smtClean="0">
              <a:solidFill>
                <a:srgbClr val="000000"/>
              </a:solidFill>
            </a:endParaRPr>
          </a:p>
          <a:p>
            <a:pPr lvl="1">
              <a:spcBef>
                <a:spcPct val="0"/>
              </a:spcBef>
              <a:spcAft>
                <a:spcPts val="1800"/>
              </a:spcAft>
              <a:buNone/>
            </a:pPr>
            <a:endParaRPr lang="en-US" altLang="en-US" sz="1000" dirty="0">
              <a:solidFill>
                <a:srgbClr val="000000"/>
              </a:solidFill>
            </a:endParaRPr>
          </a:p>
        </p:txBody>
      </p:sp>
    </p:spTree>
    <p:extLst>
      <p:ext uri="{BB962C8B-B14F-4D97-AF65-F5344CB8AC3E}">
        <p14:creationId xmlns:p14="http://schemas.microsoft.com/office/powerpoint/2010/main" val="381918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sz="4000" dirty="0">
                <a:solidFill>
                  <a:schemeClr val="tx1"/>
                </a:solidFill>
              </a:rPr>
              <a:t>Discussion</a:t>
            </a:r>
          </a:p>
        </p:txBody>
      </p:sp>
      <p:graphicFrame>
        <p:nvGraphicFramePr>
          <p:cNvPr id="5" name="Content Placeholder 3"/>
          <p:cNvGraphicFramePr>
            <a:graphicFrameLocks noGrp="1"/>
          </p:cNvGraphicFramePr>
          <p:nvPr>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2675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78"/>
            <a:ext cx="10515600" cy="1325563"/>
          </a:xfrm>
        </p:spPr>
        <p:txBody>
          <a:bodyPr>
            <a:normAutofit/>
          </a:bodyPr>
          <a:lstStyle/>
          <a:p>
            <a:r>
              <a:rPr lang="en-US" sz="4400" b="0" dirty="0">
                <a:solidFill>
                  <a:schemeClr val="tx1"/>
                </a:solidFill>
                <a:ea typeface="Meiryo" panose="020B0604030504040204" pitchFamily="34" charset="-128"/>
              </a:rPr>
              <a:t>Who is in the </a:t>
            </a:r>
            <a:r>
              <a:rPr lang="en-US" sz="4400" b="0" dirty="0" smtClean="0">
                <a:solidFill>
                  <a:schemeClr val="tx1"/>
                </a:solidFill>
                <a:ea typeface="Meiryo" panose="020B0604030504040204" pitchFamily="34" charset="-128"/>
              </a:rPr>
              <a:t>room?</a:t>
            </a:r>
            <a:endParaRPr lang="en-US" sz="4400" b="0" dirty="0">
              <a:solidFill>
                <a:schemeClr val="tx1"/>
              </a:solidFill>
              <a:ea typeface="Meiryo" panose="020B0604030504040204" pitchFamily="34" charset="-128"/>
            </a:endParaRPr>
          </a:p>
        </p:txBody>
      </p:sp>
    </p:spTree>
    <p:extLst>
      <p:ext uri="{BB962C8B-B14F-4D97-AF65-F5344CB8AC3E}">
        <p14:creationId xmlns:p14="http://schemas.microsoft.com/office/powerpoint/2010/main" val="1706570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pPr eaLnBrk="1" hangingPunct="1"/>
            <a:r>
              <a:rPr lang="en-US" altLang="en-US" sz="4000" dirty="0">
                <a:solidFill>
                  <a:schemeClr val="tx1"/>
                </a:solidFill>
              </a:rPr>
              <a:t>Discussion</a:t>
            </a:r>
          </a:p>
        </p:txBody>
      </p:sp>
      <p:graphicFrame>
        <p:nvGraphicFramePr>
          <p:cNvPr id="7" name="Content Placeholder 3"/>
          <p:cNvGraphicFramePr>
            <a:graphicFrameLocks noGrp="1"/>
          </p:cNvGraphicFramePr>
          <p:nvPr>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7" y="30155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19300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29"/>
            <a:ext cx="10515600" cy="1234047"/>
          </a:xfrm>
        </p:spPr>
        <p:txBody>
          <a:bodyPr>
            <a:normAutofit/>
          </a:bodyPr>
          <a:lstStyle/>
          <a:p>
            <a:pPr eaLnBrk="1" hangingPunct="1"/>
            <a:r>
              <a:rPr lang="en-US" altLang="en-US" sz="4000" dirty="0" smtClean="0">
                <a:solidFill>
                  <a:schemeClr val="tx1"/>
                </a:solidFill>
              </a:rPr>
              <a:t>Transform </a:t>
            </a:r>
            <a:r>
              <a:rPr lang="en-US" altLang="en-US" sz="4000" dirty="0">
                <a:solidFill>
                  <a:schemeClr val="tx1"/>
                </a:solidFill>
              </a:rPr>
              <a:t>Questions</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en-US" altLang="en-US" sz="2800" dirty="0">
                <a:solidFill>
                  <a:srgbClr val="000000"/>
                </a:solidFill>
                <a:latin typeface="Rockwell" panose="02060603020205020403" pitchFamily="18" charset="0"/>
              </a:rPr>
              <a:t>Take one </a:t>
            </a:r>
            <a:r>
              <a:rPr lang="en-US" altLang="en-US" sz="2800" b="1" dirty="0">
                <a:latin typeface="Rockwell" panose="02060603020205020403" pitchFamily="18" charset="0"/>
              </a:rPr>
              <a:t>closed-ended question</a:t>
            </a:r>
            <a:r>
              <a:rPr lang="en-US" altLang="en-US" sz="2800" b="1" dirty="0">
                <a:solidFill>
                  <a:srgbClr val="9D90A0"/>
                </a:solidFill>
                <a:latin typeface="Rockwell" panose="02060603020205020403" pitchFamily="18" charset="0"/>
              </a:rPr>
              <a:t>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an </a:t>
            </a:r>
            <a:r>
              <a:rPr lang="en-US" altLang="en-US" sz="2800" b="1" dirty="0">
                <a:latin typeface="Rockwell" panose="02060603020205020403" pitchFamily="18" charset="0"/>
              </a:rPr>
              <a:t>open-ended question</a:t>
            </a:r>
            <a:r>
              <a:rPr lang="en-US" altLang="en-US" sz="2800"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smtClean="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smtClean="0">
              <a:solidFill>
                <a:srgbClr val="000000"/>
              </a:solidFill>
              <a:latin typeface="Rockwell" panose="02060603020205020403" pitchFamily="18" charset="0"/>
            </a:endParaRPr>
          </a:p>
          <a:p>
            <a:pPr eaLnBrk="1" hangingPunct="1">
              <a:spcBef>
                <a:spcPts val="1200"/>
              </a:spcBef>
            </a:pPr>
            <a:r>
              <a:rPr lang="en-US" altLang="en-US" sz="2800" dirty="0" smtClean="0">
                <a:solidFill>
                  <a:srgbClr val="000000"/>
                </a:solidFill>
                <a:latin typeface="Rockwell" panose="02060603020205020403" pitchFamily="18" charset="0"/>
              </a:rPr>
              <a:t>Take </a:t>
            </a:r>
            <a:r>
              <a:rPr lang="en-US" altLang="en-US" sz="2800" dirty="0">
                <a:solidFill>
                  <a:srgbClr val="000000"/>
                </a:solidFill>
                <a:latin typeface="Rockwell" panose="02060603020205020403" pitchFamily="18" charset="0"/>
              </a:rPr>
              <a:t>one </a:t>
            </a:r>
            <a:r>
              <a:rPr lang="en-US" altLang="en-US" sz="2800" b="1" dirty="0">
                <a:latin typeface="Rockwell" panose="02060603020205020403" pitchFamily="18" charset="0"/>
              </a:rPr>
              <a:t>open-ended question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 </a:t>
            </a:r>
            <a:r>
              <a:rPr lang="en-US" altLang="en-US" sz="2800" b="1" dirty="0">
                <a:latin typeface="Rockwell" panose="02060603020205020403" pitchFamily="18" charset="0"/>
              </a:rPr>
              <a:t>closed-ended question</a:t>
            </a:r>
            <a:r>
              <a:rPr lang="en-US" altLang="en-US" sz="2800" dirty="0">
                <a:solidFill>
                  <a:srgbClr val="000000"/>
                </a:solidFill>
                <a:latin typeface="Rockwell" panose="02060603020205020403" pitchFamily="18" charset="0"/>
              </a:rPr>
              <a: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463706" y="2844987"/>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269429" y="3154642"/>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6556" y="2883363"/>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440800" y="4876347"/>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4966494" y="5126102"/>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4041" y="4932188"/>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12789150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759542" y="220573"/>
            <a:ext cx="10515600" cy="1325563"/>
          </a:xfrm>
        </p:spPr>
        <p:txBody>
          <a:bodyPr>
            <a:normAutofit/>
          </a:bodyPr>
          <a:lstStyle/>
          <a:p>
            <a:pPr eaLnBrk="1" hangingPunct="1"/>
            <a:r>
              <a:rPr lang="en-US" altLang="en-US" sz="4000" dirty="0" smtClean="0">
                <a:solidFill>
                  <a:schemeClr val="tx1"/>
                </a:solidFill>
              </a:rPr>
              <a:t>Prioritize </a:t>
            </a:r>
            <a:r>
              <a:rPr lang="en-US" altLang="en-US" sz="4000" dirty="0">
                <a:solidFill>
                  <a:schemeClr val="tx1"/>
                </a:solidFill>
              </a:rPr>
              <a:t>Questions </a:t>
            </a:r>
          </a:p>
        </p:txBody>
      </p:sp>
      <p:sp>
        <p:nvSpPr>
          <p:cNvPr id="3" name="Content Placeholder 2"/>
          <p:cNvSpPr>
            <a:spLocks noGrp="1"/>
          </p:cNvSpPr>
          <p:nvPr>
            <p:ph idx="1"/>
          </p:nvPr>
        </p:nvSpPr>
        <p:spPr>
          <a:xfrm>
            <a:off x="838200" y="1825625"/>
            <a:ext cx="10515600" cy="3712656"/>
          </a:xfrm>
        </p:spPr>
        <p:txBody>
          <a:bodyPr>
            <a:noAutofit/>
          </a:bodyPr>
          <a:lstStyle/>
          <a:p>
            <a:pPr marL="514350" indent="-514350">
              <a:buFont typeface="+mj-lt"/>
              <a:buAutoNum type="arabicPeriod"/>
            </a:pPr>
            <a:r>
              <a:rPr lang="en-US" altLang="en-US" sz="2800" dirty="0" smtClean="0">
                <a:solidFill>
                  <a:srgbClr val="000000"/>
                </a:solidFill>
              </a:rPr>
              <a:t>Choose </a:t>
            </a:r>
            <a:r>
              <a:rPr lang="en-US" altLang="en-US" sz="2800" dirty="0">
                <a:solidFill>
                  <a:srgbClr val="000000"/>
                </a:solidFill>
              </a:rPr>
              <a:t>the three questions you </a:t>
            </a:r>
            <a:r>
              <a:rPr lang="en-US" altLang="en-US" sz="2800" dirty="0" smtClean="0">
                <a:solidFill>
                  <a:srgbClr val="000000"/>
                </a:solidFill>
              </a:rPr>
              <a:t>are most curious about.</a:t>
            </a:r>
          </a:p>
          <a:p>
            <a:pPr marL="514350" indent="-514350">
              <a:buFont typeface="+mj-lt"/>
              <a:buAutoNum type="arabicPeriod"/>
            </a:pPr>
            <a:endParaRPr lang="en-US" altLang="en-US" sz="2800" dirty="0" smtClean="0">
              <a:solidFill>
                <a:srgbClr val="000000"/>
              </a:solidFill>
            </a:endParaRPr>
          </a:p>
          <a:p>
            <a:pPr marL="400050" indent="-514350">
              <a:spcBef>
                <a:spcPts val="800"/>
              </a:spcBef>
              <a:buFont typeface="+mj-lt"/>
              <a:buAutoNum type="arabicPeriod"/>
            </a:pPr>
            <a:r>
              <a:rPr lang="en-US" altLang="en-US" sz="2800" dirty="0" smtClean="0">
                <a:solidFill>
                  <a:srgbClr val="000000"/>
                </a:solidFill>
              </a:rPr>
              <a:t>After </a:t>
            </a:r>
            <a:r>
              <a:rPr lang="en-US" altLang="en-US" sz="2800" dirty="0">
                <a:solidFill>
                  <a:srgbClr val="000000"/>
                </a:solidFill>
              </a:rPr>
              <a:t>prioritizing </a:t>
            </a:r>
            <a:r>
              <a:rPr lang="en-US" altLang="en-US" sz="2800" dirty="0" smtClean="0">
                <a:solidFill>
                  <a:srgbClr val="000000"/>
                </a:solidFill>
              </a:rPr>
              <a:t>discuss…</a:t>
            </a:r>
            <a:endParaRPr lang="en-US" altLang="en-US" sz="2800" b="1" dirty="0">
              <a:solidFill>
                <a:srgbClr val="000000"/>
              </a:solidFill>
            </a:endParaRPr>
          </a:p>
          <a:p>
            <a:pPr lvl="2">
              <a:spcAft>
                <a:spcPts val="600"/>
              </a:spcAft>
            </a:pPr>
            <a:r>
              <a:rPr lang="en-US" altLang="en-US" sz="2500" dirty="0"/>
              <a:t>Why did you choose those three questions?</a:t>
            </a:r>
          </a:p>
          <a:p>
            <a:pPr lvl="2">
              <a:spcAft>
                <a:spcPts val="1800"/>
              </a:spcAft>
            </a:pPr>
            <a:r>
              <a:rPr lang="en-US" altLang="en-US" sz="2500" dirty="0"/>
              <a:t>Where are your priority questions in the sequence of your entire </a:t>
            </a:r>
            <a:r>
              <a:rPr lang="en-US" altLang="en-US" sz="2500" dirty="0" smtClean="0"/>
              <a:t>list(s) </a:t>
            </a:r>
            <a:r>
              <a:rPr lang="en-US" altLang="en-US" sz="2500" dirty="0"/>
              <a:t>of questions</a:t>
            </a:r>
            <a:r>
              <a:rPr lang="en-US" altLang="en-US" sz="2500" dirty="0" smtClean="0"/>
              <a:t>?</a:t>
            </a:r>
          </a:p>
          <a:p>
            <a:pPr marL="514350" indent="-514350">
              <a:spcAft>
                <a:spcPts val="1800"/>
              </a:spcAft>
              <a:buFont typeface="+mj-lt"/>
              <a:buAutoNum type="arabicPeriod"/>
            </a:pPr>
            <a:r>
              <a:rPr lang="en-US" altLang="en-US" sz="2800" dirty="0" smtClean="0"/>
              <a:t>Select (or write new) one question that you feel best captions this primary source. </a:t>
            </a:r>
            <a:endParaRPr lang="en-US" altLang="en-US" sz="2800" dirty="0"/>
          </a:p>
        </p:txBody>
      </p:sp>
    </p:spTree>
    <p:extLst>
      <p:ext uri="{BB962C8B-B14F-4D97-AF65-F5344CB8AC3E}">
        <p14:creationId xmlns:p14="http://schemas.microsoft.com/office/powerpoint/2010/main" val="41903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877" y="216310"/>
            <a:ext cx="10515600" cy="1325563"/>
          </a:xfrm>
        </p:spPr>
        <p:txBody>
          <a:bodyPr>
            <a:normAutofit/>
          </a:bodyPr>
          <a:lstStyle/>
          <a:p>
            <a:pPr eaLnBrk="1" hangingPunct="1"/>
            <a:r>
              <a:rPr lang="en-US" altLang="en-US" sz="4000" dirty="0">
                <a:solidFill>
                  <a:schemeClr val="tx1"/>
                </a:solidFill>
              </a:rPr>
              <a:t>Share</a:t>
            </a: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buFont typeface="Wingdings" panose="05000000000000000000" pitchFamily="2" charset="2"/>
              <a:buAutoNum type="arabicPeriod"/>
            </a:pPr>
            <a:r>
              <a:rPr lang="en-US" altLang="en-US" sz="3200" dirty="0" smtClean="0">
                <a:solidFill>
                  <a:srgbClr val="000000"/>
                </a:solidFill>
              </a:rPr>
              <a:t>Your </a:t>
            </a:r>
            <a:r>
              <a:rPr lang="en-US" altLang="en-US" sz="3200" dirty="0">
                <a:solidFill>
                  <a:srgbClr val="000000"/>
                </a:solidFill>
              </a:rPr>
              <a:t>three priority questions and their </a:t>
            </a:r>
            <a:r>
              <a:rPr lang="en-US" altLang="en-US" sz="3200" dirty="0" smtClean="0">
                <a:solidFill>
                  <a:srgbClr val="000000"/>
                </a:solidFill>
              </a:rPr>
              <a:t>placement </a:t>
            </a:r>
            <a:r>
              <a:rPr lang="en-US" altLang="en-US" sz="3200" dirty="0">
                <a:solidFill>
                  <a:srgbClr val="000000"/>
                </a:solidFill>
              </a:rPr>
              <a:t>in your original </a:t>
            </a:r>
            <a:r>
              <a:rPr lang="en-US" altLang="en-US" sz="3200" dirty="0" smtClean="0">
                <a:solidFill>
                  <a:srgbClr val="000000"/>
                </a:solidFill>
              </a:rPr>
              <a:t>sequence</a:t>
            </a:r>
          </a:p>
          <a:p>
            <a:pPr marL="514350" indent="-514350">
              <a:buFont typeface="Wingdings" panose="05000000000000000000" pitchFamily="2" charset="2"/>
              <a:buAutoNum type="arabicPeriod"/>
            </a:pPr>
            <a:r>
              <a:rPr lang="en-US" altLang="en-US" sz="3200" dirty="0" smtClean="0">
                <a:solidFill>
                  <a:srgbClr val="000000"/>
                </a:solidFill>
              </a:rPr>
              <a:t>Rationale for selecting priority questions</a:t>
            </a:r>
            <a:endParaRPr lang="en-US" altLang="en-US" sz="3200" dirty="0">
              <a:solidFill>
                <a:srgbClr val="000000"/>
              </a:solidFill>
            </a:endParaRPr>
          </a:p>
          <a:p>
            <a:pPr marL="514350" indent="-514350">
              <a:buFont typeface="Wingdings" panose="05000000000000000000" pitchFamily="2" charset="2"/>
              <a:buAutoNum type="arabicPeriod"/>
            </a:pPr>
            <a:r>
              <a:rPr lang="en-US" altLang="en-US" sz="3200" dirty="0" smtClean="0">
                <a:solidFill>
                  <a:srgbClr val="000000"/>
                </a:solidFill>
              </a:rPr>
              <a:t>Your caption</a:t>
            </a:r>
          </a:p>
        </p:txBody>
      </p:sp>
    </p:spTree>
    <p:extLst>
      <p:ext uri="{BB962C8B-B14F-4D97-AF65-F5344CB8AC3E}">
        <p14:creationId xmlns:p14="http://schemas.microsoft.com/office/powerpoint/2010/main" val="415959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49710" y="210741"/>
            <a:ext cx="10515600" cy="1325563"/>
          </a:xfrm>
        </p:spPr>
        <p:txBody>
          <a:bodyPr>
            <a:normAutofit/>
          </a:bodyPr>
          <a:lstStyle/>
          <a:p>
            <a:pPr eaLnBrk="1" hangingPunct="1"/>
            <a:r>
              <a:rPr lang="en-US" altLang="en-US" sz="4000" dirty="0" smtClean="0">
                <a:solidFill>
                  <a:schemeClr val="tx1"/>
                </a:solidFill>
              </a:rPr>
              <a:t>Reflect</a:t>
            </a:r>
            <a:endParaRPr lang="en-US" altLang="en-US" sz="4000" dirty="0">
              <a:solidFill>
                <a:schemeClr val="tx1"/>
              </a:solidFill>
            </a:endParaRPr>
          </a:p>
        </p:txBody>
      </p:sp>
      <p:sp>
        <p:nvSpPr>
          <p:cNvPr id="49154" name="Content Placeholder 2"/>
          <p:cNvSpPr>
            <a:spLocks noGrp="1"/>
          </p:cNvSpPr>
          <p:nvPr>
            <p:ph idx="1"/>
          </p:nvPr>
        </p:nvSpPr>
        <p:spPr>
          <a:xfrm>
            <a:off x="838200" y="1825627"/>
            <a:ext cx="10515600" cy="2700979"/>
          </a:xfrm>
        </p:spPr>
        <p:txBody>
          <a:bodyPr>
            <a:normAutofit/>
          </a:bodyPr>
          <a:lstStyle/>
          <a:p>
            <a:pPr eaLnBrk="1" hangingPunct="1"/>
            <a:r>
              <a:rPr lang="en-US" altLang="en-US" sz="3000" dirty="0">
                <a:solidFill>
                  <a:srgbClr val="000000"/>
                </a:solidFill>
              </a:rPr>
              <a:t> </a:t>
            </a:r>
            <a:r>
              <a:rPr lang="en-US" altLang="en-US" sz="3600" dirty="0">
                <a:solidFill>
                  <a:srgbClr val="000000"/>
                </a:solidFill>
              </a:rPr>
              <a:t>What did you learn?</a:t>
            </a:r>
          </a:p>
          <a:p>
            <a:pPr eaLnBrk="1" hangingPunct="1"/>
            <a:r>
              <a:rPr lang="en-US" altLang="en-US" sz="3600" dirty="0">
                <a:solidFill>
                  <a:srgbClr val="000000"/>
                </a:solidFill>
              </a:rPr>
              <a:t> How did you </a:t>
            </a:r>
            <a:r>
              <a:rPr lang="en-US" altLang="en-US" sz="3600" dirty="0" smtClean="0">
                <a:solidFill>
                  <a:srgbClr val="000000"/>
                </a:solidFill>
              </a:rPr>
              <a:t>feel about asking questions?</a:t>
            </a:r>
            <a:endParaRPr lang="en-US" altLang="en-US" sz="3600" dirty="0">
              <a:solidFill>
                <a:srgbClr val="000000"/>
              </a:solidFill>
            </a:endParaRPr>
          </a:p>
          <a:p>
            <a:r>
              <a:rPr lang="en-US" altLang="en-US" sz="3600" dirty="0">
                <a:solidFill>
                  <a:srgbClr val="000000"/>
                </a:solidFill>
              </a:rPr>
              <a:t> </a:t>
            </a:r>
            <a:r>
              <a:rPr lang="en-US" altLang="en-US" sz="3600" dirty="0" smtClean="0">
                <a:solidFill>
                  <a:srgbClr val="000000"/>
                </a:solidFill>
              </a:rPr>
              <a:t>How might you use this in your own work?</a:t>
            </a:r>
            <a:endParaRPr lang="en-US" altLang="en-US" sz="3600" dirty="0">
              <a:solidFill>
                <a:srgbClr val="000000"/>
              </a:solidFill>
            </a:endParaRPr>
          </a:p>
        </p:txBody>
      </p:sp>
    </p:spTree>
    <p:extLst>
      <p:ext uri="{BB962C8B-B14F-4D97-AF65-F5344CB8AC3E}">
        <p14:creationId xmlns:p14="http://schemas.microsoft.com/office/powerpoint/2010/main" val="32086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4" y="349854"/>
            <a:ext cx="7645400"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smtClean="0">
                <a:solidFill>
                  <a:schemeClr val="tx2"/>
                </a:solidFill>
              </a:rPr>
              <a:t>A Look Inside the Process</a:t>
            </a:r>
            <a:endParaRPr sz="4400" dirty="0">
              <a:solidFill>
                <a:schemeClr val="tx2"/>
              </a:solidFill>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276" y="1675417"/>
            <a:ext cx="3981808" cy="3642930"/>
          </a:xfrm>
          <a:prstGeom prst="rect">
            <a:avLst/>
          </a:prstGeom>
        </p:spPr>
      </p:pic>
    </p:spTree>
    <p:extLst>
      <p:ext uri="{BB962C8B-B14F-4D97-AF65-F5344CB8AC3E}">
        <p14:creationId xmlns:p14="http://schemas.microsoft.com/office/powerpoint/2010/main" val="1752975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48" y="194628"/>
            <a:ext cx="10515600" cy="1325563"/>
          </a:xfrm>
        </p:spPr>
        <p:txBody>
          <a:bodyPr>
            <a:normAutofit/>
          </a:bodyPr>
          <a:lstStyle/>
          <a:p>
            <a:r>
              <a:rPr lang="en-US" sz="4000" dirty="0">
                <a:solidFill>
                  <a:schemeClr val="tx1"/>
                </a:solidFill>
              </a:rPr>
              <a:t>The QFT, on one slide…</a:t>
            </a:r>
          </a:p>
        </p:txBody>
      </p:sp>
      <p:sp>
        <p:nvSpPr>
          <p:cNvPr id="3" name="Content Placeholder 2"/>
          <p:cNvSpPr>
            <a:spLocks noGrp="1"/>
          </p:cNvSpPr>
          <p:nvPr>
            <p:ph idx="1"/>
          </p:nvPr>
        </p:nvSpPr>
        <p:spPr>
          <a:xfrm>
            <a:off x="856672" y="1606981"/>
            <a:ext cx="10749288" cy="4891316"/>
          </a:xfrm>
        </p:spPr>
        <p:txBody>
          <a:bodyPr>
            <a:normAutofit/>
          </a:bodyPr>
          <a:lstStyle/>
          <a:p>
            <a:pPr marL="457200" indent="-457200">
              <a:spcBef>
                <a:spcPts val="0"/>
              </a:spcBef>
              <a:spcAft>
                <a:spcPts val="600"/>
              </a:spcAft>
              <a:buFont typeface="+mj-lt"/>
              <a:buAutoNum type="arabicParenR"/>
            </a:pPr>
            <a:r>
              <a:rPr lang="en-US" sz="2400" dirty="0"/>
              <a:t>Question Focus</a:t>
            </a:r>
          </a:p>
          <a:p>
            <a:pPr marL="457200" indent="-457200">
              <a:spcBef>
                <a:spcPts val="0"/>
              </a:spcBef>
              <a:spcAft>
                <a:spcPts val="600"/>
              </a:spcAft>
              <a:buFont typeface="+mj-lt"/>
              <a:buAutoNum type="arabicParenR"/>
            </a:pPr>
            <a:r>
              <a:rPr lang="en-US" sz="2400" dirty="0"/>
              <a:t>Produce Your Questions</a:t>
            </a:r>
          </a:p>
          <a:p>
            <a:pPr lvl="2">
              <a:spcBef>
                <a:spcPts val="0"/>
              </a:spcBef>
              <a:spcAft>
                <a:spcPts val="600"/>
              </a:spcAft>
              <a:buFont typeface="Wingdings" panose="05000000000000000000" pitchFamily="2" charset="2"/>
              <a:buChar char="ü"/>
            </a:pPr>
            <a:r>
              <a:rPr lang="en-US" sz="2400" dirty="0"/>
              <a:t>Follow the rules</a:t>
            </a:r>
          </a:p>
          <a:p>
            <a:pPr lvl="2">
              <a:spcBef>
                <a:spcPts val="0"/>
              </a:spcBef>
              <a:spcAft>
                <a:spcPts val="600"/>
              </a:spcAft>
              <a:buFont typeface="Wingdings" panose="05000000000000000000" pitchFamily="2" charset="2"/>
              <a:buChar char="ü"/>
            </a:pPr>
            <a:r>
              <a:rPr lang="en-US" sz="2400" dirty="0"/>
              <a:t>Number your questions</a:t>
            </a:r>
          </a:p>
          <a:p>
            <a:pPr marL="457200" indent="-457200">
              <a:spcBef>
                <a:spcPts val="0"/>
              </a:spcBef>
              <a:spcAft>
                <a:spcPts val="600"/>
              </a:spcAft>
              <a:buFont typeface="+mj-lt"/>
              <a:buAutoNum type="arabicParenR" startAt="3"/>
            </a:pPr>
            <a:r>
              <a:rPr lang="en-US" sz="2400" dirty="0" smtClean="0"/>
              <a:t>Transform </a:t>
            </a:r>
            <a:r>
              <a:rPr lang="en-US" sz="2400" dirty="0"/>
              <a:t>Your Questions</a:t>
            </a:r>
          </a:p>
          <a:p>
            <a:pPr lvl="2">
              <a:spcBef>
                <a:spcPts val="0"/>
              </a:spcBef>
              <a:spcAft>
                <a:spcPts val="600"/>
              </a:spcAft>
              <a:buFont typeface="Wingdings" panose="05000000000000000000" pitchFamily="2" charset="2"/>
              <a:buChar char="ü"/>
            </a:pPr>
            <a:r>
              <a:rPr lang="en-US" sz="2400" dirty="0"/>
              <a:t>Categorize questions as Closed or Open-ended</a:t>
            </a:r>
          </a:p>
          <a:p>
            <a:pPr lvl="2">
              <a:spcBef>
                <a:spcPts val="0"/>
              </a:spcBef>
              <a:spcAft>
                <a:spcPts val="600"/>
              </a:spcAft>
              <a:buFont typeface="Wingdings" panose="05000000000000000000" pitchFamily="2" charset="2"/>
              <a:buChar char="ü"/>
            </a:pPr>
            <a:r>
              <a:rPr lang="en-US" sz="2400" dirty="0"/>
              <a:t>Change questions from one type to another</a:t>
            </a:r>
          </a:p>
          <a:p>
            <a:pPr marL="457200" indent="-457200">
              <a:spcBef>
                <a:spcPts val="0"/>
              </a:spcBef>
              <a:spcAft>
                <a:spcPts val="600"/>
              </a:spcAft>
              <a:buFont typeface="+mj-lt"/>
              <a:buAutoNum type="arabicParenR" startAt="4"/>
            </a:pPr>
            <a:r>
              <a:rPr lang="en-US" sz="2400" dirty="0"/>
              <a:t>Prioritize Your </a:t>
            </a:r>
            <a:r>
              <a:rPr lang="en-US" sz="2400" dirty="0" smtClean="0"/>
              <a:t>Questions</a:t>
            </a:r>
          </a:p>
          <a:p>
            <a:pPr marL="457200" indent="-457200">
              <a:spcBef>
                <a:spcPts val="0"/>
              </a:spcBef>
              <a:spcAft>
                <a:spcPts val="600"/>
              </a:spcAft>
              <a:buFont typeface="+mj-lt"/>
              <a:buAutoNum type="arabicParenR" startAt="4"/>
            </a:pPr>
            <a:r>
              <a:rPr lang="en-US" sz="2400" dirty="0" smtClean="0"/>
              <a:t>Discuss Next Steps or Action Plan </a:t>
            </a:r>
            <a:endParaRPr lang="en-US" sz="2400" dirty="0"/>
          </a:p>
          <a:p>
            <a:pPr marL="457200" indent="-457200">
              <a:spcBef>
                <a:spcPts val="0"/>
              </a:spcBef>
              <a:spcAft>
                <a:spcPts val="600"/>
              </a:spcAft>
              <a:buFont typeface="+mj-lt"/>
              <a:buAutoNum type="arabicParenR" startAt="4"/>
            </a:pPr>
            <a:r>
              <a:rPr lang="en-US" sz="2400" dirty="0" smtClean="0"/>
              <a:t>Share </a:t>
            </a:r>
            <a:r>
              <a:rPr lang="en-US" sz="2400" dirty="0"/>
              <a:t>&amp; Discuss </a:t>
            </a:r>
          </a:p>
          <a:p>
            <a:pPr marL="457200" indent="-457200">
              <a:spcBef>
                <a:spcPts val="0"/>
              </a:spcBef>
              <a:spcAft>
                <a:spcPts val="600"/>
              </a:spcAft>
              <a:buFont typeface="+mj-lt"/>
              <a:buAutoNum type="arabicParenR" startAt="4"/>
            </a:pPr>
            <a:r>
              <a:rPr lang="en-US" sz="2400" dirty="0" smtClean="0"/>
              <a:t>Reflect</a:t>
            </a:r>
            <a:endParaRPr lang="en-US" sz="2400" dirty="0"/>
          </a:p>
        </p:txBody>
      </p:sp>
      <p:sp>
        <p:nvSpPr>
          <p:cNvPr id="5" name="TextBox 4"/>
          <p:cNvSpPr txBox="1"/>
          <p:nvPr/>
        </p:nvSpPr>
        <p:spPr>
          <a:xfrm>
            <a:off x="7007839" y="1576866"/>
            <a:ext cx="4927452" cy="1631216"/>
          </a:xfrm>
          <a:prstGeom prst="rect">
            <a:avLst/>
          </a:prstGeom>
          <a:solidFill>
            <a:schemeClr val="bg1">
              <a:lumMod val="85000"/>
            </a:schemeClr>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Ask as many questions as you can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Do not stop to discuss, judge or answer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Record </a:t>
            </a:r>
            <a:r>
              <a:rPr kumimoji="0" lang="en-US" sz="2000" b="0" i="1" u="none" strike="noStrike" kern="1200" cap="none" spc="0" normalizeH="0" baseline="0" noProof="0" dirty="0">
                <a:ln>
                  <a:noFill/>
                </a:ln>
                <a:solidFill>
                  <a:prstClr val="black"/>
                </a:solidFill>
                <a:effectLst/>
                <a:uLnTx/>
                <a:uFillTx/>
                <a:latin typeface="Rockwell"/>
                <a:cs typeface="+mn-cs"/>
              </a:rPr>
              <a:t>exactly</a:t>
            </a:r>
            <a:r>
              <a:rPr kumimoji="0" lang="en-US" sz="2000" b="0" i="0" u="none" strike="noStrike" kern="1200" cap="none" spc="0" normalizeH="0" baseline="0" noProof="0" dirty="0">
                <a:ln>
                  <a:noFill/>
                </a:ln>
                <a:solidFill>
                  <a:prstClr val="black"/>
                </a:solidFill>
                <a:effectLst/>
                <a:uLnTx/>
                <a:uFillTx/>
                <a:latin typeface="Rockwell"/>
                <a:cs typeface="+mn-cs"/>
              </a:rPr>
              <a:t> as stated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Change statements into questions</a:t>
            </a:r>
          </a:p>
        </p:txBody>
      </p:sp>
      <p:cxnSp>
        <p:nvCxnSpPr>
          <p:cNvPr id="7" name="Straight Arrow Connector 6"/>
          <p:cNvCxnSpPr/>
          <p:nvPr/>
        </p:nvCxnSpPr>
        <p:spPr>
          <a:xfrm>
            <a:off x="4542503" y="2703871"/>
            <a:ext cx="2199492" cy="116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735188" y="4559004"/>
            <a:ext cx="3132191" cy="1938992"/>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Closed-Ended: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a:cs typeface="+mn-cs"/>
              </a:rPr>
              <a:t>Answered with “yes,” “no” or one word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ckwell"/>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Open-Ended: </a:t>
            </a:r>
            <a:r>
              <a:rPr kumimoji="0" lang="en-US" sz="2000" b="0" i="0" u="none" strike="noStrike" kern="1200" cap="none" spc="0" normalizeH="0" baseline="0" noProof="0" dirty="0">
                <a:ln>
                  <a:noFill/>
                </a:ln>
                <a:solidFill>
                  <a:prstClr val="black"/>
                </a:solidFill>
                <a:effectLst/>
                <a:uLnTx/>
                <a:uFillTx/>
                <a:latin typeface="Rockwell"/>
                <a:cs typeface="+mn-cs"/>
              </a:rPr>
              <a:t>Require longer explanation</a:t>
            </a:r>
          </a:p>
        </p:txBody>
      </p:sp>
      <p:cxnSp>
        <p:nvCxnSpPr>
          <p:cNvPr id="12" name="Straight Arrow Connector 11"/>
          <p:cNvCxnSpPr/>
          <p:nvPr/>
        </p:nvCxnSpPr>
        <p:spPr>
          <a:xfrm>
            <a:off x="9285150" y="3950454"/>
            <a:ext cx="965987" cy="512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37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730045" y="161580"/>
            <a:ext cx="10515600" cy="1325563"/>
          </a:xfrm>
        </p:spPr>
        <p:txBody>
          <a:bodyPr>
            <a:normAutofit/>
          </a:bodyPr>
          <a:lstStyle/>
          <a:p>
            <a:pPr eaLnBrk="1" hangingPunct="1"/>
            <a:r>
              <a:rPr lang="en-US" sz="4000" dirty="0">
                <a:solidFill>
                  <a:schemeClr val="tx1"/>
                </a:solidFill>
              </a:rPr>
              <a:t>Curiosity</a:t>
            </a:r>
            <a:r>
              <a:rPr lang="en-US" sz="4000" dirty="0">
                <a:solidFill>
                  <a:schemeClr val="tx1"/>
                </a:solidFill>
                <a:latin typeface="Rockwell" panose="02060603020205020403" pitchFamily="18" charset="0"/>
              </a:rPr>
              <a:t> and Rigor</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extLst>
      <p:ext uri="{BB962C8B-B14F-4D97-AF65-F5344CB8AC3E}">
        <p14:creationId xmlns:p14="http://schemas.microsoft.com/office/powerpoint/2010/main" val="161792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2" y="1728865"/>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sym typeface="Gill Sans" charset="0"/>
                </a:rPr>
                <a:t>Divergent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701217" y="224734"/>
            <a:ext cx="11353800" cy="1325563"/>
          </a:xfrm>
        </p:spPr>
        <p:txBody>
          <a:bodyPr>
            <a:normAutofit/>
          </a:bodyPr>
          <a:lstStyle/>
          <a:p>
            <a:pPr eaLnBrk="1" hangingPunct="1"/>
            <a:r>
              <a:rPr lang="en-US" sz="4000" dirty="0">
                <a:solidFill>
                  <a:schemeClr val="tx1"/>
                </a:solidFill>
              </a:rPr>
              <a:t>Thinking in many different directions</a:t>
            </a:r>
          </a:p>
        </p:txBody>
      </p:sp>
    </p:spTree>
    <p:extLst>
      <p:ext uri="{BB962C8B-B14F-4D97-AF65-F5344CB8AC3E}">
        <p14:creationId xmlns:p14="http://schemas.microsoft.com/office/powerpoint/2010/main" val="3272491342"/>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86"/>
            <a:ext cx="10515600" cy="1325563"/>
          </a:xfrm>
        </p:spPr>
        <p:txBody>
          <a:bodyPr>
            <a:normAutofit/>
          </a:bodyPr>
          <a:lstStyle/>
          <a:p>
            <a:pPr eaLnBrk="1" hangingPunct="1"/>
            <a:r>
              <a:rPr lang="en-US" sz="4000" dirty="0">
                <a:solidFill>
                  <a:schemeClr val="tx1"/>
                </a:solidFill>
              </a:rPr>
              <a:t>Narrowing Down, Focusing</a:t>
            </a:r>
          </a:p>
        </p:txBody>
      </p:sp>
      <p:grpSp>
        <p:nvGrpSpPr>
          <p:cNvPr id="83970" name="Group 2"/>
          <p:cNvGrpSpPr>
            <a:grpSpLocks/>
          </p:cNvGrpSpPr>
          <p:nvPr/>
        </p:nvGrpSpPr>
        <p:grpSpPr bwMode="auto">
          <a:xfrm>
            <a:off x="2556256"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3431509899"/>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Building</a:t>
            </a:r>
            <a:endParaRPr lang="en-US" dirty="0"/>
          </a:p>
        </p:txBody>
      </p:sp>
      <p:sp>
        <p:nvSpPr>
          <p:cNvPr id="3" name="TextBox 2"/>
          <p:cNvSpPr txBox="1"/>
          <p:nvPr/>
        </p:nvSpPr>
        <p:spPr>
          <a:xfrm>
            <a:off x="990212" y="1355995"/>
            <a:ext cx="10741661" cy="9633406"/>
          </a:xfrm>
          <a:prstGeom prst="rect">
            <a:avLst/>
          </a:prstGeom>
          <a:noFill/>
        </p:spPr>
        <p:txBody>
          <a:bodyPr wrap="square" numCol="2" spcCol="91440" rtlCol="0">
            <a:spAutoFit/>
          </a:bodyPr>
          <a:lstStyle/>
          <a:p>
            <a:r>
              <a:rPr lang="en-US" sz="2000" dirty="0" smtClean="0"/>
              <a:t>I remember</a:t>
            </a:r>
          </a:p>
          <a:p>
            <a:r>
              <a:rPr lang="en-US" sz="2000" dirty="0"/>
              <a:t>t</a:t>
            </a:r>
            <a:r>
              <a:rPr lang="en-US" sz="2000" dirty="0" smtClean="0"/>
              <a:t>he first day,</a:t>
            </a:r>
          </a:p>
          <a:p>
            <a:r>
              <a:rPr lang="en-US" sz="2000" dirty="0"/>
              <a:t>h</a:t>
            </a:r>
            <a:r>
              <a:rPr lang="en-US" sz="2000" dirty="0" smtClean="0"/>
              <a:t>ow I looked down,</a:t>
            </a:r>
          </a:p>
          <a:p>
            <a:r>
              <a:rPr lang="en-US" sz="2000" dirty="0"/>
              <a:t>h</a:t>
            </a:r>
            <a:r>
              <a:rPr lang="en-US" sz="2000" dirty="0" smtClean="0"/>
              <a:t>oping you wouldn’t see</a:t>
            </a:r>
          </a:p>
          <a:p>
            <a:r>
              <a:rPr lang="en-US" sz="2000" dirty="0"/>
              <a:t>m</a:t>
            </a:r>
            <a:r>
              <a:rPr lang="en-US" sz="2000" dirty="0" smtClean="0"/>
              <a:t>e,</a:t>
            </a:r>
          </a:p>
          <a:p>
            <a:r>
              <a:rPr lang="en-US" sz="2000" dirty="0"/>
              <a:t>a</a:t>
            </a:r>
            <a:r>
              <a:rPr lang="en-US" sz="2000" dirty="0" smtClean="0"/>
              <a:t>nd when I glanced up,</a:t>
            </a:r>
          </a:p>
          <a:p>
            <a:r>
              <a:rPr lang="en-US" sz="2000" dirty="0" smtClean="0"/>
              <a:t>I saw your smile</a:t>
            </a:r>
          </a:p>
          <a:p>
            <a:r>
              <a:rPr lang="en-US" sz="2000" dirty="0"/>
              <a:t>s</a:t>
            </a:r>
            <a:r>
              <a:rPr lang="en-US" sz="2000" dirty="0" smtClean="0"/>
              <a:t>hining like a soft light </a:t>
            </a:r>
          </a:p>
          <a:p>
            <a:r>
              <a:rPr lang="en-US" sz="2000" dirty="0"/>
              <a:t>f</a:t>
            </a:r>
            <a:r>
              <a:rPr lang="en-US" sz="2000" dirty="0" smtClean="0"/>
              <a:t>rom deep inside you.</a:t>
            </a:r>
          </a:p>
          <a:p>
            <a:endParaRPr lang="en-US" sz="2000" dirty="0"/>
          </a:p>
          <a:p>
            <a:r>
              <a:rPr lang="en-US" sz="2000" dirty="0" smtClean="0"/>
              <a:t>“I’m listening,” you encourage us.</a:t>
            </a:r>
          </a:p>
          <a:p>
            <a:r>
              <a:rPr lang="en-US" sz="2000" dirty="0" smtClean="0"/>
              <a:t>“Come on!</a:t>
            </a:r>
          </a:p>
          <a:p>
            <a:r>
              <a:rPr lang="en-US" sz="2000" dirty="0" smtClean="0"/>
              <a:t>Join our conversation,</a:t>
            </a:r>
          </a:p>
          <a:p>
            <a:r>
              <a:rPr lang="en-US" sz="2000" dirty="0"/>
              <a:t>l</a:t>
            </a:r>
            <a:r>
              <a:rPr lang="en-US" sz="2000" dirty="0" smtClean="0"/>
              <a:t>et us hear your neon certainties,</a:t>
            </a:r>
          </a:p>
          <a:p>
            <a:r>
              <a:rPr lang="en-US" sz="2000" dirty="0"/>
              <a:t>t</a:t>
            </a:r>
            <a:r>
              <a:rPr lang="en-US" sz="2000" dirty="0" smtClean="0"/>
              <a:t>horny doubts, tangled angers,”</a:t>
            </a:r>
          </a:p>
          <a:p>
            <a:r>
              <a:rPr lang="en-US" sz="2000" dirty="0"/>
              <a:t>b</a:t>
            </a:r>
            <a:r>
              <a:rPr lang="en-US" sz="2000" dirty="0" smtClean="0"/>
              <a:t>ut for weeks I hid inside.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I read and reread your notes</a:t>
            </a:r>
          </a:p>
          <a:p>
            <a:r>
              <a:rPr lang="en-US" sz="2000" dirty="0"/>
              <a:t>p</a:t>
            </a:r>
            <a:r>
              <a:rPr lang="en-US" sz="2000" dirty="0" smtClean="0"/>
              <a:t>raising</a:t>
            </a:r>
          </a:p>
          <a:p>
            <a:r>
              <a:rPr lang="en-US" sz="2000" dirty="0"/>
              <a:t>m</a:t>
            </a:r>
            <a:r>
              <a:rPr lang="en-US" sz="2000" dirty="0" smtClean="0"/>
              <a:t>y writing, </a:t>
            </a:r>
          </a:p>
          <a:p>
            <a:r>
              <a:rPr lang="en-US" sz="2000" dirty="0"/>
              <a:t>a</a:t>
            </a:r>
            <a:r>
              <a:rPr lang="en-US" sz="2000" dirty="0" smtClean="0"/>
              <a:t>nd you whispered, </a:t>
            </a:r>
          </a:p>
          <a:p>
            <a:r>
              <a:rPr lang="en-US" sz="2000" dirty="0" smtClean="0"/>
              <a:t>“We need you</a:t>
            </a:r>
          </a:p>
          <a:p>
            <a:r>
              <a:rPr lang="en-US" sz="2000" dirty="0"/>
              <a:t>a</a:t>
            </a:r>
            <a:r>
              <a:rPr lang="en-US" sz="2000" dirty="0" smtClean="0"/>
              <a:t>nd your stories</a:t>
            </a:r>
          </a:p>
          <a:p>
            <a:r>
              <a:rPr lang="en-US" sz="2000" dirty="0"/>
              <a:t>a</a:t>
            </a:r>
            <a:r>
              <a:rPr lang="en-US" sz="2000" dirty="0" smtClean="0"/>
              <a:t>nd questions</a:t>
            </a:r>
          </a:p>
          <a:p>
            <a:r>
              <a:rPr lang="en-US" sz="2000" dirty="0"/>
              <a:t>t</a:t>
            </a:r>
            <a:r>
              <a:rPr lang="en-US" sz="2000" dirty="0" smtClean="0"/>
              <a:t>hat like a fresh path</a:t>
            </a:r>
          </a:p>
          <a:p>
            <a:r>
              <a:rPr lang="en-US" sz="2000" dirty="0"/>
              <a:t>w</a:t>
            </a:r>
            <a:r>
              <a:rPr lang="en-US" sz="2000" dirty="0" smtClean="0"/>
              <a:t>ill take us to new vistas.”</a:t>
            </a:r>
          </a:p>
          <a:p>
            <a:endParaRPr lang="en-US" sz="2000" dirty="0"/>
          </a:p>
          <a:p>
            <a:r>
              <a:rPr lang="en-US" sz="2000" dirty="0" smtClean="0"/>
              <a:t>Slowly, your faith grew</a:t>
            </a:r>
          </a:p>
          <a:p>
            <a:r>
              <a:rPr lang="en-US" sz="2000" dirty="0"/>
              <a:t>i</a:t>
            </a:r>
            <a:r>
              <a:rPr lang="en-US" sz="2000" dirty="0" smtClean="0"/>
              <a:t>nto my courage</a:t>
            </a:r>
          </a:p>
          <a:p>
            <a:r>
              <a:rPr lang="en-US" sz="2000" dirty="0"/>
              <a:t>a</a:t>
            </a:r>
            <a:r>
              <a:rPr lang="en-US" sz="2000" dirty="0" smtClean="0"/>
              <a:t>nd for you—</a:t>
            </a:r>
            <a:endParaRPr lang="en-US" sz="2000" dirty="0"/>
          </a:p>
          <a:p>
            <a:r>
              <a:rPr lang="en-US" sz="2000" dirty="0"/>
              <a:t>i</a:t>
            </a:r>
            <a:r>
              <a:rPr lang="en-US" sz="2000" dirty="0" smtClean="0"/>
              <a:t>nstead of handing you</a:t>
            </a:r>
          </a:p>
          <a:p>
            <a:r>
              <a:rPr lang="en-US" sz="2000" dirty="0" smtClean="0"/>
              <a:t> note or apple or flowers—</a:t>
            </a:r>
          </a:p>
          <a:p>
            <a:r>
              <a:rPr lang="en-US" sz="2000" dirty="0" smtClean="0"/>
              <a:t>I raised my hand.</a:t>
            </a:r>
          </a:p>
          <a:p>
            <a:endParaRPr lang="en-US" sz="2000" dirty="0" smtClean="0"/>
          </a:p>
          <a:p>
            <a:r>
              <a:rPr lang="en-US" sz="2000" dirty="0"/>
              <a:t>	</a:t>
            </a:r>
            <a:r>
              <a:rPr lang="en-US" sz="2000" dirty="0" smtClean="0"/>
              <a:t>		-Pat Mora</a:t>
            </a:r>
            <a:endParaRPr lang="en-US" sz="2000" dirty="0"/>
          </a:p>
        </p:txBody>
      </p:sp>
    </p:spTree>
    <p:extLst>
      <p:ext uri="{BB962C8B-B14F-4D97-AF65-F5344CB8AC3E}">
        <p14:creationId xmlns:p14="http://schemas.microsoft.com/office/powerpoint/2010/main" val="2673979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rPr>
              <a:t>Metacognition</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78852" name="Title 1"/>
          <p:cNvSpPr>
            <a:spLocks noGrp="1"/>
          </p:cNvSpPr>
          <p:nvPr>
            <p:ph type="title"/>
          </p:nvPr>
        </p:nvSpPr>
        <p:spPr/>
        <p:txBody>
          <a:bodyPr>
            <a:normAutofit/>
          </a:bodyPr>
          <a:lstStyle/>
          <a:p>
            <a:pPr eaLnBrk="1" hangingPunct="1"/>
            <a:r>
              <a:rPr lang="en-US" sz="4000" dirty="0">
                <a:solidFill>
                  <a:schemeClr val="tx1"/>
                </a:solidFill>
              </a:rPr>
              <a:t>Thinking</a:t>
            </a:r>
            <a:r>
              <a:rPr lang="en-US" sz="4000" dirty="0">
                <a:solidFill>
                  <a:schemeClr val="tx1"/>
                </a:solidFill>
                <a:latin typeface="Rockwell" panose="02060603020205020403" pitchFamily="18" charset="0"/>
              </a:rPr>
              <a:t> about Thinking</a:t>
            </a:r>
          </a:p>
        </p:txBody>
      </p:sp>
      <p:pic>
        <p:nvPicPr>
          <p:cNvPr id="9" name="Picture 2">
            <a:extLst>
              <a:ext uri="{FF2B5EF4-FFF2-40B4-BE49-F238E27FC236}">
                <a16:creationId xmlns="" xmlns:a16="http://schemas.microsoft.com/office/drawing/2014/main" id="{C091495A-5821-4EB7-8F88-734828852F6C}"/>
              </a:ext>
            </a:extLst>
          </p:cNvPr>
          <p:cNvPicPr>
            <a:picLocks noChangeAspect="1" noChangeArrowheads="1"/>
          </p:cNvPicPr>
          <p:nvPr/>
        </p:nvPicPr>
        <p:blipFill>
          <a:blip>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1486854186"/>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87457" y="5228357"/>
            <a:ext cx="10933735" cy="885825"/>
          </a:xfrm>
        </p:spPr>
        <p:txBody>
          <a:bodyPr>
            <a:noAutofit/>
          </a:bodyPr>
          <a:lstStyle/>
          <a:p>
            <a:pPr marL="0" indent="0">
              <a:buNone/>
            </a:pPr>
            <a:r>
              <a:rPr lang="en-US" sz="4400" dirty="0">
                <a:solidFill>
                  <a:schemeClr val="tx2"/>
                </a:solidFill>
              </a:rPr>
              <a:t>Exploring Classroom Examples</a:t>
            </a:r>
            <a:endParaRPr lang="en-US" altLang="en-US" sz="4400" dirty="0">
              <a:solidFill>
                <a:schemeClr val="tx2"/>
              </a:solidFill>
              <a:latin typeface="Rockwell" panose="02060603020205020403" pitchFamily="18" charset="0"/>
            </a:endParaRPr>
          </a:p>
        </p:txBody>
      </p:sp>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descr="Meghan Harrington clas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560" y="226431"/>
            <a:ext cx="6775039" cy="4784354"/>
          </a:xfrm>
          <a:prstGeom prst="rect">
            <a:avLst/>
          </a:prstGeom>
        </p:spPr>
      </p:pic>
    </p:spTree>
    <p:extLst>
      <p:ext uri="{BB962C8B-B14F-4D97-AF65-F5344CB8AC3E}">
        <p14:creationId xmlns:p14="http://schemas.microsoft.com/office/powerpoint/2010/main" val="741239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Finding the Scale that Works for You</a:t>
            </a:r>
            <a:endParaRPr lang="en-US" sz="4400" dirty="0"/>
          </a:p>
        </p:txBody>
      </p:sp>
      <p:sp>
        <p:nvSpPr>
          <p:cNvPr id="5" name="Left-Right Arrow 4"/>
          <p:cNvSpPr/>
          <p:nvPr/>
        </p:nvSpPr>
        <p:spPr>
          <a:xfrm>
            <a:off x="838200" y="3576577"/>
            <a:ext cx="10377668" cy="5324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924" y="2455961"/>
            <a:ext cx="1611082" cy="707886"/>
          </a:xfrm>
          <a:prstGeom prst="rect">
            <a:avLst/>
          </a:prstGeom>
          <a:noFill/>
        </p:spPr>
        <p:txBody>
          <a:bodyPr wrap="square" rtlCol="0">
            <a:spAutoFit/>
          </a:bodyPr>
          <a:lstStyle/>
          <a:p>
            <a:pPr algn="ctr"/>
            <a:r>
              <a:rPr lang="en-US" sz="2000" dirty="0" smtClean="0"/>
              <a:t>5 minute </a:t>
            </a:r>
            <a:endParaRPr lang="en-US" sz="2000" dirty="0"/>
          </a:p>
          <a:p>
            <a:pPr algn="ctr"/>
            <a:r>
              <a:rPr lang="en-US" sz="2000" dirty="0" smtClean="0"/>
              <a:t>“Do Now”</a:t>
            </a:r>
            <a:endParaRPr lang="en-US" sz="2000" dirty="0"/>
          </a:p>
        </p:txBody>
      </p:sp>
      <p:sp>
        <p:nvSpPr>
          <p:cNvPr id="7" name="TextBox 6"/>
          <p:cNvSpPr txBox="1"/>
          <p:nvPr/>
        </p:nvSpPr>
        <p:spPr>
          <a:xfrm>
            <a:off x="3392180" y="2486668"/>
            <a:ext cx="1925979" cy="1015663"/>
          </a:xfrm>
          <a:prstGeom prst="rect">
            <a:avLst/>
          </a:prstGeom>
          <a:noFill/>
        </p:spPr>
        <p:txBody>
          <a:bodyPr wrap="square" rtlCol="0">
            <a:spAutoFit/>
          </a:bodyPr>
          <a:lstStyle/>
          <a:p>
            <a:r>
              <a:rPr lang="en-US" sz="2000" dirty="0" smtClean="0"/>
              <a:t>One-day class discussion</a:t>
            </a:r>
            <a:endParaRPr lang="en-US" sz="2000" dirty="0"/>
          </a:p>
        </p:txBody>
      </p:sp>
      <p:sp>
        <p:nvSpPr>
          <p:cNvPr id="8" name="TextBox 7"/>
          <p:cNvSpPr txBox="1"/>
          <p:nvPr/>
        </p:nvSpPr>
        <p:spPr>
          <a:xfrm>
            <a:off x="9011186" y="2136864"/>
            <a:ext cx="2742214" cy="1015663"/>
          </a:xfrm>
          <a:prstGeom prst="rect">
            <a:avLst/>
          </a:prstGeom>
          <a:noFill/>
        </p:spPr>
        <p:txBody>
          <a:bodyPr wrap="square" rtlCol="0">
            <a:spAutoFit/>
          </a:bodyPr>
          <a:lstStyle/>
          <a:p>
            <a:r>
              <a:rPr lang="en-US" sz="2000" dirty="0" smtClean="0"/>
              <a:t>Large scale, weeks- long civic action project or PBL unit</a:t>
            </a:r>
            <a:endParaRPr lang="en-US" sz="2000" dirty="0"/>
          </a:p>
        </p:txBody>
      </p:sp>
      <p:sp>
        <p:nvSpPr>
          <p:cNvPr id="9" name="TextBox 8"/>
          <p:cNvSpPr txBox="1"/>
          <p:nvPr/>
        </p:nvSpPr>
        <p:spPr>
          <a:xfrm>
            <a:off x="7459229" y="4230090"/>
            <a:ext cx="2702378" cy="1631216"/>
          </a:xfrm>
          <a:prstGeom prst="rect">
            <a:avLst/>
          </a:prstGeom>
          <a:noFill/>
        </p:spPr>
        <p:txBody>
          <a:bodyPr wrap="square" rtlCol="0">
            <a:spAutoFit/>
          </a:bodyPr>
          <a:lstStyle/>
          <a:p>
            <a:r>
              <a:rPr lang="en-US" sz="2000" dirty="0" smtClean="0"/>
              <a:t>Students generate unit-long essential questions that are answered over course of unit</a:t>
            </a:r>
            <a:endParaRPr lang="en-US" sz="2000" dirty="0"/>
          </a:p>
        </p:txBody>
      </p:sp>
      <p:sp>
        <p:nvSpPr>
          <p:cNvPr id="10" name="TextBox 9"/>
          <p:cNvSpPr txBox="1"/>
          <p:nvPr/>
        </p:nvSpPr>
        <p:spPr>
          <a:xfrm>
            <a:off x="4840532" y="4172102"/>
            <a:ext cx="1935547" cy="1015663"/>
          </a:xfrm>
          <a:prstGeom prst="rect">
            <a:avLst/>
          </a:prstGeom>
          <a:noFill/>
        </p:spPr>
        <p:txBody>
          <a:bodyPr wrap="square" rtlCol="0">
            <a:spAutoFit/>
          </a:bodyPr>
          <a:lstStyle/>
          <a:p>
            <a:r>
              <a:rPr lang="en-US" sz="2000" dirty="0" smtClean="0"/>
              <a:t>Student- designed lab investigation</a:t>
            </a:r>
            <a:endParaRPr lang="en-US" sz="2000" dirty="0"/>
          </a:p>
        </p:txBody>
      </p:sp>
      <p:sp>
        <p:nvSpPr>
          <p:cNvPr id="3" name="TextBox 2"/>
          <p:cNvSpPr txBox="1"/>
          <p:nvPr/>
        </p:nvSpPr>
        <p:spPr>
          <a:xfrm>
            <a:off x="1802845" y="4138257"/>
            <a:ext cx="2001953" cy="1631216"/>
          </a:xfrm>
          <a:prstGeom prst="rect">
            <a:avLst/>
          </a:prstGeom>
          <a:noFill/>
        </p:spPr>
        <p:txBody>
          <a:bodyPr wrap="square" rtlCol="0">
            <a:spAutoFit/>
          </a:bodyPr>
          <a:lstStyle/>
          <a:p>
            <a:r>
              <a:rPr lang="en-US" sz="2000" dirty="0" smtClean="0"/>
              <a:t>15 minute brainstorm before guest speaker arrives</a:t>
            </a:r>
            <a:endParaRPr lang="en-US" sz="2000" dirty="0"/>
          </a:p>
        </p:txBody>
      </p:sp>
      <p:sp>
        <p:nvSpPr>
          <p:cNvPr id="4" name="TextBox 3"/>
          <p:cNvSpPr txBox="1"/>
          <p:nvPr/>
        </p:nvSpPr>
        <p:spPr>
          <a:xfrm>
            <a:off x="6290788" y="2491053"/>
            <a:ext cx="2260269" cy="1015663"/>
          </a:xfrm>
          <a:prstGeom prst="rect">
            <a:avLst/>
          </a:prstGeom>
          <a:noFill/>
        </p:spPr>
        <p:txBody>
          <a:bodyPr wrap="square" rtlCol="0">
            <a:spAutoFit/>
          </a:bodyPr>
          <a:lstStyle/>
          <a:p>
            <a:r>
              <a:rPr lang="en-US" sz="2000" dirty="0" smtClean="0"/>
              <a:t>A multi-day research process</a:t>
            </a:r>
            <a:endParaRPr lang="en-US" sz="2000" dirty="0"/>
          </a:p>
        </p:txBody>
      </p:sp>
      <p:cxnSp>
        <p:nvCxnSpPr>
          <p:cNvPr id="12" name="Straight Arrow Connector 11"/>
          <p:cNvCxnSpPr/>
          <p:nvPr/>
        </p:nvCxnSpPr>
        <p:spPr>
          <a:xfrm flipH="1">
            <a:off x="4987000" y="1512590"/>
            <a:ext cx="1512910" cy="1083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74621" y="1344523"/>
            <a:ext cx="3418056" cy="369332"/>
          </a:xfrm>
          <a:prstGeom prst="rect">
            <a:avLst/>
          </a:prstGeom>
          <a:noFill/>
        </p:spPr>
        <p:txBody>
          <a:bodyPr wrap="square" rtlCol="0">
            <a:spAutoFit/>
          </a:bodyPr>
          <a:lstStyle/>
          <a:p>
            <a:r>
              <a:rPr lang="en-US" dirty="0" smtClean="0">
                <a:solidFill>
                  <a:schemeClr val="accent1"/>
                </a:solidFill>
              </a:rPr>
              <a:t>Start here!</a:t>
            </a:r>
            <a:endParaRPr lang="en-US" dirty="0">
              <a:solidFill>
                <a:schemeClr val="accent1"/>
              </a:solidFill>
            </a:endParaRPr>
          </a:p>
        </p:txBody>
      </p:sp>
    </p:spTree>
    <p:extLst>
      <p:ext uri="{BB962C8B-B14F-4D97-AF65-F5344CB8AC3E}">
        <p14:creationId xmlns:p14="http://schemas.microsoft.com/office/powerpoint/2010/main" val="3821295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591766" y="222454"/>
            <a:ext cx="10515600" cy="1325563"/>
          </a:xfrm>
          <a:prstGeom prst="rect">
            <a:avLst/>
          </a:prstGeom>
          <a:noFill/>
          <a:ln>
            <a:noFill/>
          </a:ln>
        </p:spPr>
        <p:txBody>
          <a:bodyPr vert="horz" lIns="91425" tIns="45700" rIns="91425" bIns="45700" rtlCol="0" anchor="t" anchorCtr="0">
            <a:noAutofit/>
          </a:bodyPr>
          <a:lstStyle/>
          <a:p>
            <a:pPr algn="ctr">
              <a:lnSpc>
                <a:spcPct val="100000"/>
              </a:lnSpc>
              <a:spcBef>
                <a:spcPts val="0"/>
              </a:spcBef>
              <a:buClr>
                <a:schemeClr val="accent1"/>
              </a:buClr>
              <a:buSzPct val="25000"/>
            </a:pPr>
            <a:r>
              <a:rPr lang="en-US" dirty="0" smtClean="0">
                <a:ea typeface="Rockwell" charset="0"/>
                <a:cs typeface="Rockwell" charset="0"/>
                <a:sym typeface="Rokkitt"/>
              </a:rPr>
              <a:t>Library </a:t>
            </a:r>
            <a:r>
              <a:rPr lang="en-US" dirty="0">
                <a:ea typeface="Rockwell" charset="0"/>
                <a:cs typeface="Rockwell" charset="0"/>
                <a:sym typeface="Rokkitt"/>
              </a:rPr>
              <a:t>Example:</a:t>
            </a:r>
            <a:r>
              <a:rPr lang="en-US" dirty="0">
                <a:ea typeface="Rockwell" charset="0"/>
                <a:cs typeface="Rockwell" charset="0"/>
              </a:rPr>
              <a:t> </a:t>
            </a:r>
            <a:br>
              <a:rPr lang="en-US" dirty="0">
                <a:ea typeface="Rockwell" charset="0"/>
                <a:cs typeface="Rockwell" charset="0"/>
              </a:rPr>
            </a:br>
            <a:r>
              <a:rPr lang="en-US" dirty="0" smtClean="0">
                <a:ea typeface="Rockwell" charset="0"/>
                <a:cs typeface="Rockwell" charset="0"/>
                <a:sym typeface="Rokkitt"/>
              </a:rPr>
              <a:t>High School</a:t>
            </a:r>
            <a:endParaRPr lang="en-US" dirty="0">
              <a:ea typeface="Rockwell" charset="0"/>
              <a:cs typeface="Rockwell" charset="0"/>
              <a:sym typeface="Rokkitt"/>
            </a:endParaRPr>
          </a:p>
        </p:txBody>
      </p:sp>
      <p:sp>
        <p:nvSpPr>
          <p:cNvPr id="450" name="Shape 450"/>
          <p:cNvSpPr txBox="1">
            <a:spLocks noGrp="1"/>
          </p:cNvSpPr>
          <p:nvPr>
            <p:ph idx="1"/>
          </p:nvPr>
        </p:nvSpPr>
        <p:spPr>
          <a:xfrm>
            <a:off x="1490887" y="2010085"/>
            <a:ext cx="9846599" cy="4237916"/>
          </a:xfrm>
          <a:prstGeom prst="rect">
            <a:avLst/>
          </a:prstGeom>
          <a:noFill/>
          <a:ln>
            <a:noFill/>
          </a:ln>
        </p:spPr>
        <p:txBody>
          <a:bodyPr vert="horz" lIns="91425" tIns="45700" rIns="91425" bIns="45700" rtlCol="0" anchor="t" anchorCtr="0">
            <a:noAutofit/>
          </a:bodyPr>
          <a:lstStyle/>
          <a:p>
            <a:pPr marL="0" indent="0">
              <a:lnSpc>
                <a:spcPct val="100000"/>
              </a:lnSpc>
              <a:spcAft>
                <a:spcPts val="1000"/>
              </a:spcAft>
              <a:buNone/>
            </a:pPr>
            <a:r>
              <a:rPr lang="en-US" sz="3200" u="sng" dirty="0">
                <a:latin typeface="Rockwell" panose="02060603020205020403" pitchFamily="18" charset="0"/>
              </a:rPr>
              <a:t>Teacher:</a:t>
            </a:r>
            <a:r>
              <a:rPr lang="en-US" sz="3200" dirty="0">
                <a:latin typeface="Rockwell" panose="02060603020205020403" pitchFamily="18" charset="0"/>
              </a:rPr>
              <a:t> </a:t>
            </a:r>
            <a:r>
              <a:rPr lang="en-US" sz="3200" dirty="0" smtClean="0">
                <a:latin typeface="Rockwell" panose="02060603020205020403" pitchFamily="18" charset="0"/>
              </a:rPr>
              <a:t>Connie Williams, Petaluma, CA</a:t>
            </a:r>
            <a:endParaRPr lang="en-US" sz="3200" dirty="0">
              <a:latin typeface="Rockwell" panose="02060603020205020403" pitchFamily="18" charset="0"/>
            </a:endParaRPr>
          </a:p>
          <a:p>
            <a:pPr marL="0" indent="0">
              <a:lnSpc>
                <a:spcPct val="100000"/>
              </a:lnSpc>
              <a:spcAft>
                <a:spcPts val="1000"/>
              </a:spcAft>
              <a:buNone/>
            </a:pPr>
            <a:r>
              <a:rPr lang="en-US" sz="3200" u="sng" dirty="0">
                <a:latin typeface="Rockwell" panose="02060603020205020403" pitchFamily="18" charset="0"/>
              </a:rPr>
              <a:t>Topic:</a:t>
            </a:r>
            <a:r>
              <a:rPr lang="en-US" sz="3200" dirty="0">
                <a:latin typeface="Rockwell" panose="02060603020205020403" pitchFamily="18" charset="0"/>
              </a:rPr>
              <a:t> </a:t>
            </a:r>
            <a:r>
              <a:rPr lang="en-US" sz="3200" dirty="0" smtClean="0">
                <a:latin typeface="Rockwell" panose="02060603020205020403" pitchFamily="18" charset="0"/>
              </a:rPr>
              <a:t>the Holocaust </a:t>
            </a:r>
            <a:endParaRPr lang="en-US" sz="3200" dirty="0">
              <a:latin typeface="Rockwell" panose="02060603020205020403" pitchFamily="18" charset="0"/>
            </a:endParaRPr>
          </a:p>
          <a:p>
            <a:pPr marL="0" indent="0">
              <a:lnSpc>
                <a:spcPct val="100000"/>
              </a:lnSpc>
              <a:spcAft>
                <a:spcPts val="1000"/>
              </a:spcAft>
              <a:buNone/>
            </a:pPr>
            <a:r>
              <a:rPr lang="en-US" sz="3200" u="sng" dirty="0">
                <a:latin typeface="Rockwell" panose="02060603020205020403" pitchFamily="18" charset="0"/>
              </a:rPr>
              <a:t>Purpose:</a:t>
            </a:r>
            <a:r>
              <a:rPr lang="en-US" sz="3200" dirty="0">
                <a:latin typeface="Rockwell" panose="02060603020205020403" pitchFamily="18" charset="0"/>
              </a:rPr>
              <a:t> To </a:t>
            </a:r>
            <a:r>
              <a:rPr lang="en-US" sz="3200" dirty="0" smtClean="0">
                <a:latin typeface="Rockwell" panose="02060603020205020403" pitchFamily="18" charset="0"/>
              </a:rPr>
              <a:t>prepare students for a guest speaker (and fill 20 minutes of ‘dead air time’ due to a timing snafu!)</a:t>
            </a:r>
          </a:p>
          <a:p>
            <a:pPr marL="0" indent="0">
              <a:lnSpc>
                <a:spcPct val="100000"/>
              </a:lnSpc>
              <a:spcAft>
                <a:spcPts val="1000"/>
              </a:spcAft>
              <a:buNone/>
            </a:pPr>
            <a:r>
              <a:rPr lang="en-US" sz="3200" u="sng" dirty="0" smtClean="0">
                <a:latin typeface="Rockwell" panose="02060603020205020403" pitchFamily="18" charset="0"/>
              </a:rPr>
              <a:t>Time frame:</a:t>
            </a:r>
            <a:r>
              <a:rPr lang="en-US" sz="3200" dirty="0" smtClean="0">
                <a:latin typeface="Rockwell" panose="02060603020205020403" pitchFamily="18" charset="0"/>
              </a:rPr>
              <a:t> 20 minutes</a:t>
            </a:r>
            <a:endParaRPr lang="en-US" sz="3200" dirty="0">
              <a:latin typeface="Rockwell" panose="02060603020205020403" pitchFamily="18" charset="0"/>
            </a:endParaRPr>
          </a:p>
          <a:p>
            <a:pPr>
              <a:lnSpc>
                <a:spcPct val="150000"/>
              </a:lnSpc>
              <a:spcBef>
                <a:spcPts val="2000"/>
              </a:spcBef>
              <a:buClr>
                <a:schemeClr val="accent1"/>
              </a:buClr>
              <a:buSzPct val="75000"/>
              <a:buNone/>
            </a:pPr>
            <a:endParaRPr sz="3200" dirty="0">
              <a:solidFill>
                <a:schemeClr val="dk1"/>
              </a:solidFill>
              <a:latin typeface="Rockwell" panose="02060603020205020403" pitchFamily="18" charset="0"/>
              <a:ea typeface="Rokkitt"/>
              <a:cs typeface="Rokkitt"/>
              <a:sym typeface="Rokkitt"/>
            </a:endParaRPr>
          </a:p>
        </p:txBody>
      </p:sp>
    </p:spTree>
    <p:extLst>
      <p:ext uri="{BB962C8B-B14F-4D97-AF65-F5344CB8AC3E}">
        <p14:creationId xmlns:p14="http://schemas.microsoft.com/office/powerpoint/2010/main" val="331818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786319" y="259406"/>
            <a:ext cx="10515600" cy="758757"/>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en-US" dirty="0">
                <a:ea typeface="Rockwell" charset="0"/>
                <a:cs typeface="Rockwell" charset="0"/>
                <a:sym typeface="Rokkitt"/>
              </a:rPr>
              <a:t>Question Focus</a:t>
            </a:r>
          </a:p>
        </p:txBody>
      </p:sp>
      <p:sp>
        <p:nvSpPr>
          <p:cNvPr id="456" name="Shape 456"/>
          <p:cNvSpPr txBox="1"/>
          <p:nvPr/>
        </p:nvSpPr>
        <p:spPr>
          <a:xfrm>
            <a:off x="2017214" y="2698750"/>
            <a:ext cx="7770006" cy="1016000"/>
          </a:xfrm>
          <a:prstGeom prst="rect">
            <a:avLst/>
          </a:prstGeom>
          <a:noFill/>
          <a:ln>
            <a:noFill/>
          </a:ln>
        </p:spPr>
        <p:txBody>
          <a:bodyPr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
                <a:prstClr val="black"/>
              </a:buClr>
              <a:buSzPct val="25000"/>
              <a:buFontTx/>
              <a:buNone/>
              <a:tabLst/>
              <a:defRPr/>
            </a:pPr>
            <a:r>
              <a:rPr kumimoji="0" lang="en-US" sz="6000" b="0" i="0" u="none" strike="noStrike" kern="1200" cap="none" spc="0" normalizeH="0" baseline="0" noProof="0" dirty="0" smtClean="0">
                <a:ln>
                  <a:noFill/>
                </a:ln>
                <a:solidFill>
                  <a:prstClr val="black"/>
                </a:solidFill>
                <a:effectLst/>
                <a:uLnTx/>
                <a:uFillTx/>
                <a:latin typeface="Rockwell" panose="02060603020205020403" pitchFamily="18" charset="0"/>
                <a:ea typeface="Rokkitt"/>
                <a:cs typeface="Rokkitt"/>
                <a:sym typeface="Rokkitt"/>
              </a:rPr>
              <a:t>The Holocaust is with us today.</a:t>
            </a:r>
            <a:endParaRPr kumimoji="0" lang="en-US" sz="6000" b="0" i="0" u="none" strike="noStrike" kern="1200" cap="none" spc="0" normalizeH="0" baseline="0" noProof="0" dirty="0">
              <a:ln>
                <a:noFill/>
              </a:ln>
              <a:solidFill>
                <a:prstClr val="black"/>
              </a:solidFill>
              <a:effectLst/>
              <a:uLnTx/>
              <a:uFillTx/>
              <a:latin typeface="Rockwell" panose="02060603020205020403" pitchFamily="18" charset="0"/>
              <a:ea typeface="Rokkitt"/>
              <a:cs typeface="Rokkitt"/>
              <a:sym typeface="Rokkitt"/>
            </a:endParaRPr>
          </a:p>
        </p:txBody>
      </p:sp>
    </p:spTree>
    <p:extLst>
      <p:ext uri="{BB962C8B-B14F-4D97-AF65-F5344CB8AC3E}">
        <p14:creationId xmlns:p14="http://schemas.microsoft.com/office/powerpoint/2010/main" val="1177023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en-US" dirty="0"/>
              <a:t>Student Questions</a:t>
            </a:r>
          </a:p>
        </p:txBody>
      </p:sp>
      <p:sp>
        <p:nvSpPr>
          <p:cNvPr id="3" name="Content Placeholder 2"/>
          <p:cNvSpPr>
            <a:spLocks noGrp="1"/>
          </p:cNvSpPr>
          <p:nvPr>
            <p:ph idx="1"/>
          </p:nvPr>
        </p:nvSpPr>
        <p:spPr>
          <a:xfrm>
            <a:off x="352574" y="1402111"/>
            <a:ext cx="5792455" cy="4999110"/>
          </a:xfrm>
        </p:spPr>
        <p:txBody>
          <a:bodyPr>
            <a:noAutofit/>
          </a:bodyPr>
          <a:lstStyle/>
          <a:p>
            <a:pPr marL="341313" indent="-341313">
              <a:spcBef>
                <a:spcPts val="600"/>
              </a:spcBef>
              <a:buFont typeface="Calibri" charset="0"/>
              <a:buAutoNum type="arabicPeriod"/>
              <a:defRPr/>
            </a:pPr>
            <a:r>
              <a:rPr lang="en-US" sz="2400" dirty="0" smtClean="0">
                <a:solidFill>
                  <a:srgbClr val="000000"/>
                </a:solidFill>
                <a:cs typeface="Gill Sans" charset="0"/>
              </a:rPr>
              <a:t>What is the prompt again?</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Is the Holocaust over?</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When did it end?</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Why did it end?</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Is Hitler dead?</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Who is Hitler?</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What is anti-Semitism?</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Was the Holocaust responsible for Eisenhower’s build up of a military industrial complex?</a:t>
            </a:r>
            <a:endParaRPr lang="en-US" sz="2400" dirty="0">
              <a:solidFill>
                <a:srgbClr val="000000"/>
              </a:solidFill>
              <a:cs typeface="Gill Sans" charset="0"/>
            </a:endParaRPr>
          </a:p>
          <a:p>
            <a:pPr marL="341313" indent="-341313">
              <a:spcBef>
                <a:spcPts val="600"/>
              </a:spcBef>
              <a:buFont typeface="Calibri" charset="0"/>
              <a:buAutoNum type="arabicPeriod"/>
              <a:defRPr/>
            </a:pPr>
            <a:r>
              <a:rPr lang="en-US" sz="2400" dirty="0" smtClean="0">
                <a:solidFill>
                  <a:srgbClr val="000000"/>
                </a:solidFill>
                <a:cs typeface="Gill Sans" charset="0"/>
              </a:rPr>
              <a:t>How does the Holocaust being over change how we are today?</a:t>
            </a:r>
          </a:p>
          <a:p>
            <a:pPr marL="341313" indent="-341313">
              <a:spcBef>
                <a:spcPts val="600"/>
              </a:spcBef>
              <a:buFont typeface="Calibri" charset="0"/>
              <a:buAutoNum type="arabicPeriod"/>
              <a:defRPr/>
            </a:pPr>
            <a:r>
              <a:rPr lang="en-US" sz="2400" dirty="0" smtClean="0">
                <a:solidFill>
                  <a:srgbClr val="000000"/>
                </a:solidFill>
                <a:cs typeface="Gill Sans" charset="0"/>
              </a:rPr>
              <a:t>How would we be affected if the Holocaust didn’t end? </a:t>
            </a:r>
            <a:endParaRPr lang="en-US" sz="2400" dirty="0">
              <a:solidFill>
                <a:srgbClr val="000000"/>
              </a:solidFill>
              <a:cs typeface="Gill Sans" charset="0"/>
            </a:endParaRPr>
          </a:p>
        </p:txBody>
      </p:sp>
      <p:sp>
        <p:nvSpPr>
          <p:cNvPr id="2" name="TextBox 1"/>
          <p:cNvSpPr txBox="1"/>
          <p:nvPr/>
        </p:nvSpPr>
        <p:spPr>
          <a:xfrm>
            <a:off x="6182385" y="902525"/>
            <a:ext cx="6009615" cy="595547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Tx/>
              <a:buSzPct val="100000"/>
              <a:buFont typeface="+mj-lt"/>
              <a:buAutoNum type="arabicPeriod" startAt="10"/>
              <a:tabLst/>
              <a:defRPr/>
            </a:pPr>
            <a:r>
              <a:rPr kumimoji="0" lang="en-US" sz="2400" b="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Was the Holocaust</a:t>
            </a:r>
            <a:r>
              <a:rPr kumimoji="0" lang="en-US" sz="2400" b="0" i="0" u="none" strike="noStrike" kern="1200" cap="none" spc="0" normalizeH="0" noProof="0" dirty="0" smtClean="0">
                <a:ln>
                  <a:noFill/>
                </a:ln>
                <a:solidFill>
                  <a:srgbClr val="000000"/>
                </a:solidFill>
                <a:effectLst/>
                <a:uLnTx/>
                <a:uFillTx/>
                <a:latin typeface="Rockwell" panose="02060603020205020403" pitchFamily="18" charset="0"/>
                <a:cs typeface="Gill Sans" charset="0"/>
              </a:rPr>
              <a:t> the worst genocide in history?</a:t>
            </a:r>
            <a:endParaRPr kumimoji="0" lang="en-US" sz="2400" b="0"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a:p>
            <a:pPr marL="457200" marR="0" lvl="0" indent="-457200" algn="l" defTabSz="457200" rtl="0" eaLnBrk="1" fontAlgn="auto" latinLnBrk="0" hangingPunct="1">
              <a:lnSpc>
                <a:spcPct val="100000"/>
              </a:lnSpc>
              <a:spcBef>
                <a:spcPts val="600"/>
              </a:spcBef>
              <a:spcAft>
                <a:spcPts val="0"/>
              </a:spcAft>
              <a:buClrTx/>
              <a:buSzPct val="100000"/>
              <a:buFont typeface="+mj-lt"/>
              <a:buAutoNum type="arabicPeriod" startAt="10"/>
              <a:tabLst/>
              <a:defRPr/>
            </a:pPr>
            <a:r>
              <a:rPr kumimoji="0" lang="en-US" sz="240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 How many lives were taken?</a:t>
            </a:r>
            <a:endParaRPr kumimoji="0" lang="en-US" sz="2400"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b="1"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 Did the Holocaust spur more bigotry</a:t>
            </a:r>
            <a:r>
              <a:rPr kumimoji="0" lang="en-US" sz="2400" b="1" i="0" u="none" strike="noStrike" kern="1200" cap="none" spc="0" normalizeH="0" noProof="0" dirty="0" smtClean="0">
                <a:ln>
                  <a:noFill/>
                </a:ln>
                <a:solidFill>
                  <a:srgbClr val="000000"/>
                </a:solidFill>
                <a:effectLst/>
                <a:uLnTx/>
                <a:uFillTx/>
                <a:latin typeface="Rockwell" panose="02060603020205020403" pitchFamily="18" charset="0"/>
                <a:cs typeface="Gill Sans" charset="0"/>
              </a:rPr>
              <a:t> and racism?</a:t>
            </a:r>
            <a:endParaRPr kumimoji="0" lang="en-US" sz="2400" b="1"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b="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 How did our speaker escape?</a:t>
            </a:r>
            <a:endParaRPr kumimoji="0" lang="en-US" sz="2400" b="0"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Could it happen again?</a:t>
            </a:r>
            <a:endParaRPr kumimoji="0" lang="en-US" sz="2400"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Could this happen in America?</a:t>
            </a: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What were the people like?</a:t>
            </a: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lang="en-US" sz="2400" dirty="0" smtClean="0">
                <a:solidFill>
                  <a:srgbClr val="000000"/>
                </a:solidFill>
                <a:latin typeface="Rockwell" panose="02060603020205020403" pitchFamily="18" charset="0"/>
                <a:cs typeface="Gill Sans" charset="0"/>
              </a:rPr>
              <a:t>What were the Nazi’s like?</a:t>
            </a:r>
            <a:endParaRPr kumimoji="0" lang="en-US" sz="2400"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endParaRP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lang="en-US" sz="2400" b="1" dirty="0" smtClean="0">
                <a:solidFill>
                  <a:srgbClr val="000000"/>
                </a:solidFill>
                <a:latin typeface="Rockwell" panose="02060603020205020403" pitchFamily="18" charset="0"/>
                <a:cs typeface="Gill Sans" charset="0"/>
              </a:rPr>
              <a:t>What was her life like after the Holocaust? </a:t>
            </a:r>
          </a:p>
          <a:p>
            <a:pPr marL="341313" marR="0" lvl="0" indent="-341313" algn="l" defTabSz="457200" rtl="0" eaLnBrk="1" fontAlgn="auto" latinLnBrk="0" hangingPunct="1">
              <a:lnSpc>
                <a:spcPct val="100000"/>
              </a:lnSpc>
              <a:spcBef>
                <a:spcPts val="600"/>
              </a:spcBef>
              <a:spcAft>
                <a:spcPts val="0"/>
              </a:spcAft>
              <a:buClrTx/>
              <a:buSzPct val="100000"/>
              <a:buFont typeface="Calibri" charset="0"/>
              <a:buAutoNum type="arabicPeriod" startAt="10"/>
              <a:tabLst/>
              <a:defRPr/>
            </a:pPr>
            <a:r>
              <a:rPr kumimoji="0" lang="en-US" sz="2400" b="1" i="0" u="none" strike="noStrike" kern="1200" cap="none" spc="0" normalizeH="0" baseline="0" noProof="0" dirty="0" smtClean="0">
                <a:ln>
                  <a:noFill/>
                </a:ln>
                <a:solidFill>
                  <a:srgbClr val="000000"/>
                </a:solidFill>
                <a:effectLst/>
                <a:uLnTx/>
                <a:uFillTx/>
                <a:latin typeface="Rockwell" panose="02060603020205020403" pitchFamily="18" charset="0"/>
                <a:cs typeface="Gill Sans" charset="0"/>
              </a:rPr>
              <a:t>Does she feel the Holocaust is really over? </a:t>
            </a:r>
            <a:endParaRPr kumimoji="0" lang="en-US" sz="2400" b="1" i="0" u="none" strike="noStrike" kern="1200" cap="none" spc="0" normalizeH="0" baseline="0" noProof="0" dirty="0">
              <a:ln>
                <a:noFill/>
              </a:ln>
              <a:solidFill>
                <a:srgbClr val="000000"/>
              </a:solidFill>
              <a:effectLst/>
              <a:uLnTx/>
              <a:uFillTx/>
              <a:latin typeface="Rockwell" panose="02060603020205020403" pitchFamily="18" charset="0"/>
              <a:cs typeface="Gill Sans" charset="0"/>
            </a:endParaRPr>
          </a:p>
        </p:txBody>
      </p:sp>
    </p:spTree>
    <p:extLst>
      <p:ext uri="{BB962C8B-B14F-4D97-AF65-F5344CB8AC3E}">
        <p14:creationId xmlns:p14="http://schemas.microsoft.com/office/powerpoint/2010/main" val="26845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38200" y="264204"/>
            <a:ext cx="10515600" cy="1325563"/>
          </a:xfrm>
          <a:prstGeom prst="rect">
            <a:avLst/>
          </a:prstGeom>
          <a:noFill/>
          <a:ln>
            <a:noFill/>
          </a:ln>
        </p:spPr>
        <p:txBody>
          <a:bodyPr vert="horz" wrap="square" lIns="91425" tIns="45700" rIns="91425" bIns="45700" rtlCol="0" anchor="t" anchorCtr="0">
            <a:noAutofit/>
          </a:bodyPr>
          <a:lstStyle/>
          <a:p>
            <a:pPr algn="ctr">
              <a:spcBef>
                <a:spcPts val="0"/>
              </a:spcBef>
              <a:buClr>
                <a:schemeClr val="accent1"/>
              </a:buClr>
              <a:buSzPct val="25000"/>
            </a:pPr>
            <a:r>
              <a:rPr lang="en-US" sz="4400" b="0" dirty="0">
                <a:latin typeface="Rockwell"/>
                <a:ea typeface="Rockwell"/>
                <a:cs typeface="Rockwell"/>
                <a:sym typeface="Rockwell"/>
              </a:rPr>
              <a:t>Classroom </a:t>
            </a:r>
            <a:r>
              <a:rPr lang="en-US" sz="4400" b="0" dirty="0" smtClean="0">
                <a:latin typeface="Rockwell"/>
                <a:ea typeface="Rockwell"/>
                <a:cs typeface="Rockwell"/>
                <a:sym typeface="Rockwell"/>
              </a:rPr>
              <a:t>Example:</a:t>
            </a:r>
            <a:br>
              <a:rPr lang="en-US" sz="4400" b="0" dirty="0" smtClean="0">
                <a:latin typeface="Rockwell"/>
                <a:ea typeface="Rockwell"/>
                <a:cs typeface="Rockwell"/>
                <a:sym typeface="Rockwell"/>
              </a:rPr>
            </a:br>
            <a:r>
              <a:rPr lang="en-US" sz="4400" b="0" dirty="0" smtClean="0"/>
              <a:t>11</a:t>
            </a:r>
            <a:r>
              <a:rPr lang="en-US" sz="4400" b="0" baseline="30000" dirty="0" smtClean="0"/>
              <a:t>th</a:t>
            </a:r>
            <a:r>
              <a:rPr lang="en-US" sz="4400" b="0" dirty="0" smtClean="0"/>
              <a:t> Grade</a:t>
            </a:r>
            <a:r>
              <a:rPr lang="en-US" sz="4400" dirty="0">
                <a:solidFill>
                  <a:schemeClr val="accent1"/>
                </a:solidFill>
                <a:latin typeface="Rockwell"/>
                <a:ea typeface="Rockwell"/>
                <a:cs typeface="Rockwell"/>
                <a:sym typeface="Rockwell"/>
              </a:rPr>
              <a:t/>
            </a:r>
            <a:br>
              <a:rPr lang="en-US" sz="4400" dirty="0">
                <a:solidFill>
                  <a:schemeClr val="accent1"/>
                </a:solidFill>
                <a:latin typeface="Rockwell"/>
                <a:ea typeface="Rockwell"/>
                <a:cs typeface="Rockwell"/>
                <a:sym typeface="Rockwell"/>
              </a:rPr>
            </a:br>
            <a:endParaRPr lang="en-US" sz="4400" dirty="0">
              <a:solidFill>
                <a:schemeClr val="accent1"/>
              </a:solidFill>
              <a:latin typeface="Rockwell"/>
              <a:ea typeface="Rockwell"/>
              <a:cs typeface="Rockwell"/>
              <a:sym typeface="Rockwell"/>
            </a:endParaRPr>
          </a:p>
        </p:txBody>
      </p:sp>
      <p:sp>
        <p:nvSpPr>
          <p:cNvPr id="220" name="Shape 220"/>
          <p:cNvSpPr txBox="1">
            <a:spLocks noGrp="1"/>
          </p:cNvSpPr>
          <p:nvPr>
            <p:ph idx="1"/>
          </p:nvPr>
        </p:nvSpPr>
        <p:spPr>
          <a:xfrm>
            <a:off x="1051498" y="2172490"/>
            <a:ext cx="10302302" cy="2508250"/>
          </a:xfrm>
          <a:prstGeom prst="rect">
            <a:avLst/>
          </a:prstGeom>
          <a:noFill/>
          <a:ln>
            <a:noFill/>
          </a:ln>
        </p:spPr>
        <p:txBody>
          <a:bodyPr vert="horz" wrap="square" lIns="91425" tIns="45700" rIns="91425" bIns="45700" rtlCol="0" anchor="t" anchorCtr="0">
            <a:noAutofit/>
          </a:bodyPr>
          <a:lstStyle/>
          <a:p>
            <a:pPr marL="0" indent="0">
              <a:spcBef>
                <a:spcPts val="0"/>
              </a:spcBef>
              <a:buClr>
                <a:schemeClr val="accent1"/>
              </a:buClr>
              <a:buSzPct val="25000"/>
              <a:buNone/>
            </a:pPr>
            <a:r>
              <a:rPr lang="en-US" sz="2800" u="sng" dirty="0">
                <a:solidFill>
                  <a:schemeClr val="dk1"/>
                </a:solidFill>
                <a:ea typeface="Rockwell"/>
                <a:cs typeface="Rockwell"/>
                <a:sym typeface="Rockwell"/>
              </a:rPr>
              <a:t>Teacher</a:t>
            </a:r>
            <a:r>
              <a:rPr lang="en-US" sz="2800" dirty="0">
                <a:solidFill>
                  <a:schemeClr val="dk1"/>
                </a:solidFill>
                <a:ea typeface="Rockwell"/>
                <a:cs typeface="Rockwell"/>
                <a:sym typeface="Rockwell"/>
              </a:rPr>
              <a:t>: </a:t>
            </a:r>
            <a:r>
              <a:rPr lang="en-US" sz="2800" dirty="0">
                <a:solidFill>
                  <a:schemeClr val="dk1"/>
                </a:solidFill>
              </a:rPr>
              <a:t>Isabel Morales, Los Angeles, CA</a:t>
            </a:r>
          </a:p>
          <a:p>
            <a:pPr marL="0" indent="0">
              <a:spcBef>
                <a:spcPts val="2000"/>
              </a:spcBef>
              <a:buClr>
                <a:schemeClr val="accent1"/>
              </a:buClr>
              <a:buSzPct val="25000"/>
              <a:buNone/>
            </a:pPr>
            <a:r>
              <a:rPr lang="en-US" sz="2800" u="sng" dirty="0">
                <a:solidFill>
                  <a:schemeClr val="dk1"/>
                </a:solidFill>
                <a:ea typeface="Rockwell"/>
                <a:cs typeface="Rockwell"/>
                <a:sym typeface="Rockwell"/>
              </a:rPr>
              <a:t>Topic</a:t>
            </a:r>
            <a:r>
              <a:rPr lang="en-US" sz="2800" dirty="0">
                <a:solidFill>
                  <a:schemeClr val="dk1"/>
                </a:solidFill>
                <a:ea typeface="Rockwell"/>
                <a:cs typeface="Rockwell"/>
                <a:sym typeface="Rockwell"/>
              </a:rPr>
              <a:t>:  Social Justice</a:t>
            </a:r>
            <a:endParaRPr lang="en-US" sz="2800" dirty="0">
              <a:solidFill>
                <a:schemeClr val="dk1"/>
              </a:solidFill>
            </a:endParaRPr>
          </a:p>
          <a:p>
            <a:pPr marL="0" indent="0">
              <a:lnSpc>
                <a:spcPct val="120000"/>
              </a:lnSpc>
              <a:spcBef>
                <a:spcPts val="2000"/>
              </a:spcBef>
              <a:buClr>
                <a:schemeClr val="accent1"/>
              </a:buClr>
              <a:buSzPct val="25000"/>
              <a:buNone/>
            </a:pPr>
            <a:r>
              <a:rPr lang="en-US" sz="2800" u="sng" dirty="0">
                <a:solidFill>
                  <a:schemeClr val="dk1"/>
                </a:solidFill>
                <a:ea typeface="Rockwell"/>
                <a:cs typeface="Rockwell"/>
                <a:sym typeface="Rockwell"/>
              </a:rPr>
              <a:t>Purpose</a:t>
            </a:r>
            <a:r>
              <a:rPr lang="en-US" sz="2800" dirty="0">
                <a:solidFill>
                  <a:schemeClr val="dk1"/>
                </a:solidFill>
                <a:ea typeface="Rockwell"/>
                <a:cs typeface="Rockwell"/>
                <a:sym typeface="Rockwell"/>
              </a:rPr>
              <a:t>: Engage students in thinking about systemic injustice ahead of several fiction and nonfiction texts in the </a:t>
            </a:r>
            <a:r>
              <a:rPr lang="en-US" sz="2800" dirty="0" smtClean="0">
                <a:solidFill>
                  <a:schemeClr val="dk1"/>
                </a:solidFill>
                <a:ea typeface="Rockwell"/>
                <a:cs typeface="Rockwell"/>
                <a:sym typeface="Rockwell"/>
              </a:rPr>
              <a:t>semester</a:t>
            </a:r>
          </a:p>
          <a:p>
            <a:pPr marL="0" indent="0">
              <a:lnSpc>
                <a:spcPct val="120000"/>
              </a:lnSpc>
              <a:spcBef>
                <a:spcPts val="2000"/>
              </a:spcBef>
              <a:buClr>
                <a:schemeClr val="accent1"/>
              </a:buClr>
              <a:buSzPct val="25000"/>
              <a:buNone/>
            </a:pPr>
            <a:r>
              <a:rPr lang="en-US" sz="2800" u="sng" dirty="0" smtClean="0">
                <a:solidFill>
                  <a:schemeClr val="dk1"/>
                </a:solidFill>
                <a:ea typeface="Rockwell"/>
                <a:cs typeface="Rockwell"/>
                <a:sym typeface="Rockwell"/>
              </a:rPr>
              <a:t>Time frame: </a:t>
            </a:r>
            <a:r>
              <a:rPr lang="en-US" sz="2800" dirty="0" smtClean="0">
                <a:solidFill>
                  <a:schemeClr val="dk1"/>
                </a:solidFill>
                <a:ea typeface="Rockwell"/>
                <a:cs typeface="Rockwell"/>
                <a:sym typeface="Rockwell"/>
              </a:rPr>
              <a:t>1 class period on the QFT, several subsequent classes on answering questions </a:t>
            </a:r>
            <a:endParaRPr lang="en-US" sz="2800" dirty="0">
              <a:solidFill>
                <a:schemeClr val="dk1"/>
              </a:solidFill>
            </a:endParaRPr>
          </a:p>
        </p:txBody>
      </p:sp>
    </p:spTree>
    <p:extLst>
      <p:ext uri="{BB962C8B-B14F-4D97-AF65-F5344CB8AC3E}">
        <p14:creationId xmlns:p14="http://schemas.microsoft.com/office/powerpoint/2010/main" val="4104579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08703" y="471948"/>
            <a:ext cx="10515600" cy="688259"/>
          </a:xfrm>
          <a:prstGeom prst="rect">
            <a:avLst/>
          </a:prstGeom>
          <a:noFill/>
          <a:ln>
            <a:noFill/>
          </a:ln>
        </p:spPr>
        <p:txBody>
          <a:bodyPr vert="horz" wrap="square" lIns="91425" tIns="45700" rIns="91425" bIns="45700" rtlCol="0" anchor="t" anchorCtr="0">
            <a:noAutofit/>
          </a:bodyPr>
          <a:lstStyle/>
          <a:p>
            <a:pPr>
              <a:spcBef>
                <a:spcPts val="0"/>
              </a:spcBef>
              <a:buClr>
                <a:srgbClr val="629DD1"/>
              </a:buClr>
              <a:buSzPct val="25000"/>
            </a:pPr>
            <a:r>
              <a:rPr lang="en-US" sz="4400" b="0" dirty="0">
                <a:latin typeface="Rockwell"/>
                <a:ea typeface="Rockwell"/>
                <a:cs typeface="Rockwell"/>
                <a:sym typeface="Rockwell"/>
              </a:rPr>
              <a:t>Question Focus</a:t>
            </a: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6" y="2609990"/>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369407" y="1550758"/>
            <a:ext cx="7632750" cy="954107"/>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ckwell"/>
                <a:cs typeface="+mn-cs"/>
              </a:rPr>
              <a:t>“The disciplinary policies of our society perpetuate injustice.”</a:t>
            </a:r>
          </a:p>
        </p:txBody>
      </p:sp>
    </p:spTree>
    <p:extLst>
      <p:ext uri="{BB962C8B-B14F-4D97-AF65-F5344CB8AC3E}">
        <p14:creationId xmlns:p14="http://schemas.microsoft.com/office/powerpoint/2010/main" val="3659666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06246" y="517839"/>
            <a:ext cx="10515600" cy="685486"/>
          </a:xfrm>
          <a:prstGeom prst="rect">
            <a:avLst/>
          </a:prstGeom>
          <a:noFill/>
          <a:ln>
            <a:noFill/>
          </a:ln>
        </p:spPr>
        <p:txBody>
          <a:bodyPr vert="horz" wrap="square" lIns="91425" tIns="45700" rIns="91425" bIns="45700" rtlCol="0" anchor="t" anchorCtr="0">
            <a:noAutofit/>
          </a:bodyPr>
          <a:lstStyle/>
          <a:p>
            <a:pPr>
              <a:spcBef>
                <a:spcPts val="0"/>
              </a:spcBef>
              <a:buClr>
                <a:schemeClr val="accent1"/>
              </a:buClr>
              <a:buSzPct val="25000"/>
            </a:pPr>
            <a:r>
              <a:rPr lang="en-US" sz="4400" b="0" dirty="0">
                <a:latin typeface="Rockwell"/>
                <a:ea typeface="Rockwell"/>
                <a:cs typeface="Rockwell"/>
                <a:sym typeface="Rockwell"/>
              </a:rPr>
              <a:t>Student Questions</a:t>
            </a:r>
          </a:p>
        </p:txBody>
      </p:sp>
      <p:sp>
        <p:nvSpPr>
          <p:cNvPr id="234" name="Shape 234"/>
          <p:cNvSpPr txBox="1">
            <a:spLocks noGrp="1"/>
          </p:cNvSpPr>
          <p:nvPr>
            <p:ph idx="4294967295"/>
          </p:nvPr>
        </p:nvSpPr>
        <p:spPr>
          <a:xfrm>
            <a:off x="626173" y="1388966"/>
            <a:ext cx="11049000" cy="5469034"/>
          </a:xfrm>
          <a:prstGeom prst="rect">
            <a:avLst/>
          </a:prstGeom>
          <a:noFill/>
          <a:ln>
            <a:noFill/>
          </a:ln>
        </p:spPr>
        <p:txBody>
          <a:bodyPr vert="horz" wrap="square" lIns="91425" tIns="45700" rIns="91425" bIns="45700" numCol="2" spcCol="274320" rtlCol="0" anchor="t" anchorCtr="0">
            <a:noAutofit/>
          </a:bodyPr>
          <a:lstStyle/>
          <a:p>
            <a:pPr marL="457200" indent="-457200">
              <a:spcBef>
                <a:spcPts val="600"/>
              </a:spcBef>
              <a:buSzPct val="100000"/>
              <a:buFont typeface="+mj-lt"/>
              <a:buAutoNum type="arabicPeriod"/>
            </a:pPr>
            <a:r>
              <a:rPr lang="en-US" sz="2000" b="1" dirty="0" smtClean="0">
                <a:solidFill>
                  <a:schemeClr val="tx1"/>
                </a:solidFill>
              </a:rPr>
              <a:t>Why </a:t>
            </a:r>
            <a:r>
              <a:rPr lang="en-US" sz="2000" b="1" dirty="0">
                <a:solidFill>
                  <a:schemeClr val="tx1"/>
                </a:solidFill>
              </a:rPr>
              <a:t>are student of color targeted the most</a:t>
            </a:r>
            <a:r>
              <a:rPr lang="en-US" sz="2000" b="1" dirty="0" smtClean="0">
                <a:solidFill>
                  <a:schemeClr val="tx1"/>
                </a:solidFill>
              </a:rPr>
              <a:t>?</a:t>
            </a:r>
          </a:p>
          <a:p>
            <a:pPr marL="457200" indent="-457200">
              <a:spcBef>
                <a:spcPts val="600"/>
              </a:spcBef>
              <a:buSzPct val="100000"/>
              <a:buFont typeface="+mj-lt"/>
              <a:buAutoNum type="arabicPeriod"/>
            </a:pPr>
            <a:r>
              <a:rPr lang="en-US" sz="2000" b="1" dirty="0" smtClean="0">
                <a:solidFill>
                  <a:schemeClr val="tx1"/>
                </a:solidFill>
              </a:rPr>
              <a:t>How do disciplinary policies target specific racial groups?</a:t>
            </a:r>
            <a:endParaRPr lang="en-US" sz="2000" b="1" dirty="0">
              <a:solidFill>
                <a:schemeClr val="tx1"/>
              </a:solidFill>
            </a:endParaRPr>
          </a:p>
          <a:p>
            <a:pPr marL="457200" indent="-457200">
              <a:spcBef>
                <a:spcPts val="600"/>
              </a:spcBef>
              <a:buSzPct val="100000"/>
              <a:buFont typeface="+mj-lt"/>
              <a:buAutoNum type="arabicPeriod"/>
            </a:pPr>
            <a:r>
              <a:rPr lang="en-US" sz="2000" dirty="0">
                <a:solidFill>
                  <a:schemeClr val="tx1"/>
                </a:solidFill>
              </a:rPr>
              <a:t>Do teachers nationwide take notice of these stats?</a:t>
            </a:r>
          </a:p>
          <a:p>
            <a:pPr marL="457200" indent="-457200">
              <a:spcBef>
                <a:spcPts val="600"/>
              </a:spcBef>
              <a:buSzPct val="100000"/>
              <a:buFont typeface="+mj-lt"/>
              <a:buAutoNum type="arabicPeriod"/>
            </a:pPr>
            <a:r>
              <a:rPr lang="en-US" sz="2000" b="1" dirty="0">
                <a:solidFill>
                  <a:schemeClr val="tx1"/>
                </a:solidFill>
              </a:rPr>
              <a:t>How can teachers develop better &amp; effective disciplinary policies?</a:t>
            </a:r>
          </a:p>
          <a:p>
            <a:pPr marL="457200" indent="-457200">
              <a:spcBef>
                <a:spcPts val="600"/>
              </a:spcBef>
              <a:buSzPct val="100000"/>
              <a:buFont typeface="+mj-lt"/>
              <a:buAutoNum type="arabicPeriod"/>
            </a:pPr>
            <a:r>
              <a:rPr lang="en-US" sz="2000" dirty="0">
                <a:solidFill>
                  <a:schemeClr val="tx1"/>
                </a:solidFill>
              </a:rPr>
              <a:t>Why do people see the stats &amp; data as a coincidence?</a:t>
            </a:r>
          </a:p>
          <a:p>
            <a:pPr marL="457200" indent="-457200">
              <a:spcBef>
                <a:spcPts val="600"/>
              </a:spcBef>
              <a:buSzPct val="100000"/>
              <a:buFont typeface="+mj-lt"/>
              <a:buAutoNum type="arabicPeriod"/>
            </a:pPr>
            <a:r>
              <a:rPr lang="en-US" sz="2000" dirty="0">
                <a:solidFill>
                  <a:schemeClr val="tx1"/>
                </a:solidFill>
              </a:rPr>
              <a:t>What does a kid learn about the system once in jail?</a:t>
            </a:r>
          </a:p>
          <a:p>
            <a:pPr marL="457200" indent="-457200">
              <a:spcBef>
                <a:spcPts val="600"/>
              </a:spcBef>
              <a:buSzPct val="100000"/>
              <a:buFont typeface="+mj-lt"/>
              <a:buAutoNum type="arabicPeriod"/>
            </a:pPr>
            <a:r>
              <a:rPr lang="en-US" sz="2000" dirty="0">
                <a:solidFill>
                  <a:schemeClr val="tx1"/>
                </a:solidFill>
              </a:rPr>
              <a:t>What do </a:t>
            </a:r>
            <a:r>
              <a:rPr lang="en-US" sz="2000" dirty="0" smtClean="0">
                <a:solidFill>
                  <a:schemeClr val="tx1"/>
                </a:solidFill>
              </a:rPr>
              <a:t>people </a:t>
            </a:r>
            <a:r>
              <a:rPr lang="en-US" sz="2000" dirty="0">
                <a:solidFill>
                  <a:schemeClr val="tx1"/>
                </a:solidFill>
              </a:rPr>
              <a:t>believe expulsion will teach the students?</a:t>
            </a:r>
          </a:p>
          <a:p>
            <a:pPr marL="457200" indent="-457200">
              <a:spcBef>
                <a:spcPts val="600"/>
              </a:spcBef>
              <a:buSzPct val="100000"/>
              <a:buFont typeface="+mj-lt"/>
              <a:buAutoNum type="arabicPeriod"/>
            </a:pPr>
            <a:r>
              <a:rPr lang="en-US" sz="2000" dirty="0">
                <a:solidFill>
                  <a:schemeClr val="tx1"/>
                </a:solidFill>
              </a:rPr>
              <a:t>Does going to </a:t>
            </a:r>
            <a:r>
              <a:rPr lang="en-US" sz="2000" dirty="0" smtClean="0">
                <a:solidFill>
                  <a:schemeClr val="tx1"/>
                </a:solidFill>
              </a:rPr>
              <a:t>juvie </a:t>
            </a:r>
            <a:r>
              <a:rPr lang="en-US" sz="2000" dirty="0">
                <a:solidFill>
                  <a:schemeClr val="tx1"/>
                </a:solidFill>
              </a:rPr>
              <a:t>have a long-term effect on younger students about </a:t>
            </a:r>
            <a:r>
              <a:rPr lang="en-US" sz="2000" dirty="0" smtClean="0">
                <a:solidFill>
                  <a:schemeClr val="tx1"/>
                </a:solidFill>
              </a:rPr>
              <a:t>education</a:t>
            </a:r>
            <a:r>
              <a:rPr lang="en-US" sz="2000" dirty="0"/>
              <a:t>?</a:t>
            </a:r>
            <a:endParaRPr lang="en-US" sz="2000" dirty="0">
              <a:solidFill>
                <a:schemeClr val="tx1"/>
              </a:solidFill>
            </a:endParaRPr>
          </a:p>
          <a:p>
            <a:pPr marL="457200" indent="-457200">
              <a:spcBef>
                <a:spcPts val="600"/>
              </a:spcBef>
              <a:buSzPct val="100000"/>
              <a:buFont typeface="+mj-lt"/>
              <a:buAutoNum type="arabicPeriod"/>
            </a:pPr>
            <a:r>
              <a:rPr lang="en-US" sz="2000" dirty="0">
                <a:solidFill>
                  <a:schemeClr val="tx1"/>
                </a:solidFill>
              </a:rPr>
              <a:t>When will it get better?</a:t>
            </a:r>
          </a:p>
          <a:p>
            <a:pPr marL="457200" indent="-457200">
              <a:spcBef>
                <a:spcPts val="600"/>
              </a:spcBef>
              <a:buSzPct val="100000"/>
              <a:buFont typeface="+mj-lt"/>
              <a:buAutoNum type="arabicPeriod"/>
            </a:pPr>
            <a:r>
              <a:rPr lang="en-US" sz="2000" dirty="0">
                <a:solidFill>
                  <a:schemeClr val="tx1"/>
                </a:solidFill>
              </a:rPr>
              <a:t>What are some ways to improve behavior</a:t>
            </a:r>
            <a:r>
              <a:rPr lang="en-US" sz="2000" dirty="0" smtClean="0">
                <a:solidFill>
                  <a:schemeClr val="tx1"/>
                </a:solidFill>
              </a:rPr>
              <a:t>?</a:t>
            </a:r>
            <a:endParaRPr lang="en-US" sz="2000" dirty="0">
              <a:solidFill>
                <a:schemeClr val="tx1"/>
              </a:solidFill>
            </a:endParaRPr>
          </a:p>
          <a:p>
            <a:pPr marL="457200" indent="-457200">
              <a:spcBef>
                <a:spcPts val="600"/>
              </a:spcBef>
              <a:buSzPct val="100000"/>
              <a:buFont typeface="+mj-lt"/>
              <a:buAutoNum type="arabicPeriod"/>
            </a:pPr>
            <a:r>
              <a:rPr lang="en-US" sz="2000" b="1" dirty="0">
                <a:solidFill>
                  <a:schemeClr val="tx1"/>
                </a:solidFill>
              </a:rPr>
              <a:t>What type of training will teachers go through that’ll bring justice to classrooms? </a:t>
            </a:r>
            <a:endParaRPr lang="en-US" sz="2000" b="1" dirty="0" smtClean="0">
              <a:solidFill>
                <a:schemeClr val="tx1"/>
              </a:solidFill>
            </a:endParaRPr>
          </a:p>
          <a:p>
            <a:pPr marL="457200" indent="-457200">
              <a:spcBef>
                <a:spcPts val="600"/>
              </a:spcBef>
              <a:buSzPct val="100000"/>
              <a:buFont typeface="+mj-lt"/>
              <a:buAutoNum type="arabicPeriod"/>
            </a:pPr>
            <a:r>
              <a:rPr lang="en-US" sz="2000" dirty="0" smtClean="0">
                <a:solidFill>
                  <a:schemeClr val="tx1"/>
                </a:solidFill>
              </a:rPr>
              <a:t>Shouldn’t </a:t>
            </a:r>
            <a:r>
              <a:rPr lang="en-US" sz="2000" dirty="0">
                <a:solidFill>
                  <a:schemeClr val="tx1"/>
                </a:solidFill>
              </a:rPr>
              <a:t>school police officers be trained like teachers?</a:t>
            </a:r>
          </a:p>
          <a:p>
            <a:pPr marL="457200" indent="-457200">
              <a:spcBef>
                <a:spcPts val="600"/>
              </a:spcBef>
              <a:buSzPct val="100000"/>
              <a:buFont typeface="+mj-lt"/>
              <a:buAutoNum type="arabicPeriod"/>
            </a:pPr>
            <a:r>
              <a:rPr lang="en-US" sz="2000" b="1" dirty="0" smtClean="0">
                <a:solidFill>
                  <a:schemeClr val="tx1"/>
                </a:solidFill>
              </a:rPr>
              <a:t>What </a:t>
            </a:r>
            <a:r>
              <a:rPr lang="en-US" sz="2000" b="1" dirty="0">
                <a:solidFill>
                  <a:schemeClr val="tx1"/>
                </a:solidFill>
              </a:rPr>
              <a:t>is considered a criminal offense in school?</a:t>
            </a:r>
          </a:p>
          <a:p>
            <a:pPr marL="457200" indent="-457200">
              <a:spcBef>
                <a:spcPts val="600"/>
              </a:spcBef>
              <a:buSzPct val="100000"/>
              <a:buFont typeface="+mj-lt"/>
              <a:buAutoNum type="arabicPeriod"/>
            </a:pPr>
            <a:r>
              <a:rPr lang="en-US" sz="2000" dirty="0">
                <a:solidFill>
                  <a:schemeClr val="tx1"/>
                </a:solidFill>
              </a:rPr>
              <a:t>Isn’t it the teacher’s job to keep the students “in line”?</a:t>
            </a:r>
          </a:p>
          <a:p>
            <a:pPr marL="457200" indent="-457200">
              <a:spcBef>
                <a:spcPts val="600"/>
              </a:spcBef>
              <a:buSzPct val="100000"/>
              <a:buFont typeface="+mj-lt"/>
              <a:buAutoNum type="arabicPeriod"/>
            </a:pPr>
            <a:r>
              <a:rPr lang="en-US" sz="2000" dirty="0">
                <a:solidFill>
                  <a:schemeClr val="tx1"/>
                </a:solidFill>
              </a:rPr>
              <a:t>How should disruption in class be handled?</a:t>
            </a:r>
          </a:p>
          <a:p>
            <a:pPr marL="457200" indent="-457200">
              <a:spcBef>
                <a:spcPts val="600"/>
              </a:spcBef>
              <a:buSzPct val="100000"/>
              <a:buFont typeface="+mj-lt"/>
              <a:buAutoNum type="arabicPeriod"/>
            </a:pPr>
            <a:r>
              <a:rPr lang="en-US" sz="2000" b="1" dirty="0" smtClean="0">
                <a:solidFill>
                  <a:schemeClr val="tx1"/>
                </a:solidFill>
              </a:rPr>
              <a:t>How </a:t>
            </a:r>
            <a:r>
              <a:rPr lang="en-US" sz="2000" b="1" dirty="0">
                <a:solidFill>
                  <a:schemeClr val="tx1"/>
                </a:solidFill>
              </a:rPr>
              <a:t>come there aren’t any policies keeping students out of prison?</a:t>
            </a:r>
          </a:p>
        </p:txBody>
      </p:sp>
    </p:spTree>
    <p:extLst>
      <p:ext uri="{BB962C8B-B14F-4D97-AF65-F5344CB8AC3E}">
        <p14:creationId xmlns:p14="http://schemas.microsoft.com/office/powerpoint/2010/main" val="362006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42" y="171412"/>
            <a:ext cx="10515600" cy="1325563"/>
          </a:xfrm>
        </p:spPr>
        <p:txBody>
          <a:bodyPr>
            <a:normAutofit/>
          </a:bodyPr>
          <a:lstStyle/>
          <a:p>
            <a:r>
              <a:rPr lang="en-US" sz="4400" dirty="0" smtClean="0"/>
              <a:t>Next Steps with Student Questions</a:t>
            </a:r>
            <a:endParaRPr lang="en-US" sz="4400" dirty="0"/>
          </a:p>
        </p:txBody>
      </p:sp>
      <p:sp>
        <p:nvSpPr>
          <p:cNvPr id="3" name="Content Placeholder 2"/>
          <p:cNvSpPr>
            <a:spLocks noGrp="1"/>
          </p:cNvSpPr>
          <p:nvPr>
            <p:ph idx="1"/>
          </p:nvPr>
        </p:nvSpPr>
        <p:spPr>
          <a:xfrm>
            <a:off x="848958" y="1496975"/>
            <a:ext cx="10515600" cy="4351338"/>
          </a:xfrm>
        </p:spPr>
        <p:txBody>
          <a:bodyPr>
            <a:normAutofit/>
          </a:bodyPr>
          <a:lstStyle/>
          <a:p>
            <a:pPr>
              <a:buClr>
                <a:schemeClr val="tx2"/>
              </a:buClr>
              <a:buFont typeface="Wingdings" panose="05000000000000000000" pitchFamily="2" charset="2"/>
              <a:buChar char="§"/>
            </a:pPr>
            <a:r>
              <a:rPr lang="en-US" sz="2800" dirty="0"/>
              <a:t>Students decided to research statistics and poll students and teachers.</a:t>
            </a:r>
          </a:p>
          <a:p>
            <a:pPr>
              <a:buClr>
                <a:schemeClr val="tx2"/>
              </a:buClr>
              <a:buFont typeface="Wingdings" panose="05000000000000000000" pitchFamily="2" charset="2"/>
              <a:buChar char="§"/>
            </a:pPr>
            <a:r>
              <a:rPr lang="en-US" sz="2800" dirty="0"/>
              <a:t>Students met with the school administration to ask questions and address their concerns.</a:t>
            </a:r>
          </a:p>
          <a:p>
            <a:pPr>
              <a:buClr>
                <a:schemeClr val="tx2"/>
              </a:buClr>
              <a:buFont typeface="Wingdings" panose="05000000000000000000" pitchFamily="2" charset="2"/>
              <a:buChar char="§"/>
            </a:pPr>
            <a:r>
              <a:rPr lang="en-US" sz="2800" dirty="0"/>
              <a:t>School principal founded a student advisory council, which many students joined, to give students a voice in new policies.</a:t>
            </a:r>
          </a:p>
        </p:txBody>
      </p:sp>
    </p:spTree>
    <p:extLst>
      <p:ext uri="{BB962C8B-B14F-4D97-AF65-F5344CB8AC3E}">
        <p14:creationId xmlns:p14="http://schemas.microsoft.com/office/powerpoint/2010/main" val="36530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407224"/>
            <a:ext cx="11108823" cy="4410983"/>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&amp; Community Building </a:t>
            </a:r>
          </a:p>
          <a:p>
            <a:pPr marL="457200" indent="-457200">
              <a:buFont typeface="+mj-lt"/>
              <a:buAutoNum type="arabicPeriod"/>
              <a:defRPr/>
            </a:pPr>
            <a:r>
              <a:rPr lang="en-US" sz="2800" b="1"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dirty="0" smtClean="0">
                <a:latin typeface="Rockwell" panose="02060603020205020403" pitchFamily="18" charset="0"/>
              </a:rPr>
              <a:t>The Art &amp; the Science of the QFT: A Deep Dive into Planning and Facilitation </a:t>
            </a:r>
            <a:endParaRPr lang="en-US" sz="2800" dirty="0">
              <a:latin typeface="Rockwell" panose="02060603020205020403" pitchFamily="18" charset="0"/>
            </a:endParaRPr>
          </a:p>
          <a:p>
            <a:pPr marL="457200" indent="-457200">
              <a:buFont typeface="+mj-lt"/>
              <a:buAutoNum type="arabicPeriod"/>
              <a:defRPr/>
            </a:pPr>
            <a:r>
              <a:rPr lang="en-US" sz="2800" dirty="0" smtClean="0">
                <a:latin typeface="Rockwell" panose="02060603020205020403" pitchFamily="18" charset="0"/>
              </a:rPr>
              <a:t>Ideas for Further Partnership &amp; Collaboration</a:t>
            </a:r>
          </a:p>
          <a:p>
            <a:pPr marL="457200" indent="-457200">
              <a:buFont typeface="+mj-lt"/>
              <a:buAutoNum type="arabicPeriod"/>
              <a:defRPr/>
            </a:pPr>
            <a:r>
              <a:rPr lang="en-US" sz="2800" dirty="0" smtClean="0">
                <a:latin typeface="Rockwell" panose="02060603020205020403" pitchFamily="18" charset="0"/>
              </a:rPr>
              <a:t>Lunch </a:t>
            </a:r>
          </a:p>
          <a:p>
            <a:pPr marL="457200" indent="-457200">
              <a:buFont typeface="+mj-lt"/>
              <a:buAutoNum type="arabicPeriod"/>
              <a:defRPr/>
            </a:pPr>
            <a:r>
              <a:rPr lang="en-US" sz="2800" dirty="0" smtClean="0">
                <a:latin typeface="Rockwell" panose="02060603020205020403" pitchFamily="18" charset="0"/>
              </a:rPr>
              <a:t>Collaboration and Planning Time</a:t>
            </a:r>
            <a:endParaRPr lang="en-US" dirty="0" smtClean="0">
              <a:latin typeface="Rockwell" panose="02060603020205020403" pitchFamily="18" charset="0"/>
            </a:endParaRPr>
          </a:p>
        </p:txBody>
      </p:sp>
    </p:spTree>
    <p:extLst>
      <p:ext uri="{BB962C8B-B14F-4D97-AF65-F5344CB8AC3E}">
        <p14:creationId xmlns:p14="http://schemas.microsoft.com/office/powerpoint/2010/main" val="2607233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3039" y="2623306"/>
            <a:ext cx="10404226" cy="1446550"/>
          </a:xfrm>
          <a:prstGeom prst="rect">
            <a:avLst/>
          </a:prstGeom>
        </p:spPr>
        <p:txBody>
          <a:bodyPr wrap="square">
            <a:spAutoFit/>
          </a:bodyPr>
          <a:lstStyle/>
          <a:p>
            <a:r>
              <a:rPr lang="en-US" sz="4400" dirty="0">
                <a:solidFill>
                  <a:schemeClr val="accent1"/>
                </a:solidFill>
              </a:rPr>
              <a:t>Why is the skill of question formulation so important now? </a:t>
            </a:r>
            <a:endParaRPr lang="en-US" sz="4400" dirty="0"/>
          </a:p>
        </p:txBody>
      </p:sp>
    </p:spTree>
    <p:extLst>
      <p:ext uri="{BB962C8B-B14F-4D97-AF65-F5344CB8AC3E}">
        <p14:creationId xmlns:p14="http://schemas.microsoft.com/office/powerpoint/2010/main" val="2046964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1" y="1711324"/>
            <a:ext cx="2921980" cy="4440351"/>
          </a:xfrm>
        </p:spPr>
      </p:pic>
      <p:sp>
        <p:nvSpPr>
          <p:cNvPr id="6" name="Text Placeholder 5"/>
          <p:cNvSpPr>
            <a:spLocks noGrp="1"/>
          </p:cNvSpPr>
          <p:nvPr>
            <p:ph type="body" sz="half" idx="4294967295"/>
          </p:nvPr>
        </p:nvSpPr>
        <p:spPr>
          <a:xfrm>
            <a:off x="6139187" y="4476833"/>
            <a:ext cx="6052813" cy="1528289"/>
          </a:xfrm>
        </p:spPr>
        <p:txBody>
          <a:bodyPr>
            <a:noAutofit/>
          </a:bodyPr>
          <a:lstStyle/>
          <a:p>
            <a:pPr marL="0" indent="0">
              <a:buNone/>
            </a:pPr>
            <a:r>
              <a:rPr lang="en-US" sz="2400" dirty="0" smtClean="0">
                <a:latin typeface="Rockwell" panose="02060603020205020403" pitchFamily="18" charset="0"/>
              </a:rPr>
              <a:t>– Clive Thompson</a:t>
            </a:r>
          </a:p>
          <a:p>
            <a:pPr marL="0" indent="0">
              <a:buNone/>
            </a:pPr>
            <a:r>
              <a:rPr lang="en-US" sz="2400" dirty="0" smtClean="0">
                <a:latin typeface="Rockwell" panose="02060603020205020403" pitchFamily="18" charset="0"/>
              </a:rPr>
              <a:t>Journalist and Technology Blogger</a:t>
            </a:r>
            <a:endParaRPr lang="en-US" sz="2400" dirty="0">
              <a:latin typeface="Rockwell" panose="02060603020205020403" pitchFamily="18" charset="0"/>
            </a:endParaRPr>
          </a:p>
        </p:txBody>
      </p:sp>
      <p:sp>
        <p:nvSpPr>
          <p:cNvPr id="5" name="Text Placeholder 4"/>
          <p:cNvSpPr>
            <a:spLocks noGrp="1"/>
          </p:cNvSpPr>
          <p:nvPr>
            <p:ph type="body" sz="half" idx="4294967295"/>
          </p:nvPr>
        </p:nvSpPr>
        <p:spPr>
          <a:xfrm>
            <a:off x="6028160" y="1801813"/>
            <a:ext cx="5875925" cy="2578100"/>
          </a:xfrm>
        </p:spPr>
        <p:txBody>
          <a:bodyPr>
            <a:noAutofit/>
          </a:bodyPr>
          <a:lstStyle/>
          <a:p>
            <a:pPr marL="0" indent="0">
              <a:buNone/>
            </a:pPr>
            <a:r>
              <a:rPr lang="en-US" sz="3200" dirty="0" smtClean="0">
                <a:solidFill>
                  <a:schemeClr val="tx1"/>
                </a:solidFill>
                <a:latin typeface="Rockwell" panose="02060603020205020403" pitchFamily="18" charset="0"/>
              </a:rPr>
              <a:t>“How should you respond when you get powerful new tools for finding answers?</a:t>
            </a:r>
          </a:p>
          <a:p>
            <a:pPr marL="0" indent="0">
              <a:buNone/>
            </a:pPr>
            <a:endParaRPr lang="en-US" sz="2000" dirty="0">
              <a:solidFill>
                <a:schemeClr val="tx1"/>
              </a:solidFill>
              <a:latin typeface="Rockwell" panose="02060603020205020403" pitchFamily="18" charset="0"/>
            </a:endParaRPr>
          </a:p>
          <a:p>
            <a:pPr marL="0" indent="0">
              <a:buNone/>
            </a:pPr>
            <a:r>
              <a:rPr lang="en-US" sz="3200" dirty="0" smtClean="0">
                <a:solidFill>
                  <a:schemeClr val="tx1"/>
                </a:solidFill>
                <a:latin typeface="Rockwell" panose="02060603020205020403" pitchFamily="18" charset="0"/>
              </a:rPr>
              <a:t>Think of harder questions.”</a:t>
            </a:r>
            <a:endParaRPr lang="en-US" sz="3200" dirty="0">
              <a:solidFill>
                <a:schemeClr val="tx1"/>
              </a:solidFill>
              <a:latin typeface="Rockwell" panose="02060603020205020403" pitchFamily="18" charset="0"/>
            </a:endParaRPr>
          </a:p>
        </p:txBody>
      </p:sp>
      <p:sp>
        <p:nvSpPr>
          <p:cNvPr id="8" name="Title 1"/>
          <p:cNvSpPr txBox="1">
            <a:spLocks/>
          </p:cNvSpPr>
          <p:nvPr/>
        </p:nvSpPr>
        <p:spPr>
          <a:xfrm>
            <a:off x="664516" y="547560"/>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sz="4000" dirty="0">
                <a:latin typeface="+mj-lt"/>
              </a:rPr>
              <a:t>In the Age of Google</a:t>
            </a:r>
          </a:p>
        </p:txBody>
      </p:sp>
    </p:spTree>
    <p:extLst>
      <p:ext uri="{BB962C8B-B14F-4D97-AF65-F5344CB8AC3E}">
        <p14:creationId xmlns:p14="http://schemas.microsoft.com/office/powerpoint/2010/main" val="303132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429143"/>
            <a:ext cx="10515600" cy="862165"/>
          </a:xfrm>
        </p:spPr>
        <p:txBody>
          <a:bodyPr>
            <a:normAutofit/>
          </a:bodyPr>
          <a:lstStyle/>
          <a:p>
            <a:r>
              <a:rPr lang="en-US" sz="4000" b="0" dirty="0" smtClean="0">
                <a:solidFill>
                  <a:schemeClr val="tx1"/>
                </a:solidFill>
                <a:latin typeface="Rockwell" panose="02060603020205020403" pitchFamily="18" charset="0"/>
              </a:rPr>
              <a:t>Questions and Democracy</a:t>
            </a:r>
            <a:endParaRPr lang="en-US" sz="4000" b="0" dirty="0">
              <a:solidFill>
                <a:schemeClr val="tx1"/>
              </a:solidFill>
              <a:latin typeface="Rockwell" panose="020606030202050204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Rockwell" panose="02060603020205020403" pitchFamily="18" charset="0"/>
              </a:rPr>
              <a:t>“We need to be taught to study rather than to believe, to </a:t>
            </a:r>
            <a:r>
              <a:rPr lang="en-US" b="1" dirty="0">
                <a:latin typeface="Rockwell" panose="02060603020205020403" pitchFamily="18" charset="0"/>
              </a:rPr>
              <a:t>inquire</a:t>
            </a:r>
            <a:r>
              <a:rPr lang="en-US" dirty="0">
                <a:latin typeface="Rockwell" panose="02060603020205020403" pitchFamily="18" charset="0"/>
              </a:rPr>
              <a:t> rather than to affirm.”</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94595" y="4422105"/>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smtClean="0">
              <a:latin typeface="Rockwell" panose="02060603020205020403" pitchFamily="18" charset="0"/>
            </a:endParaRPr>
          </a:p>
          <a:p>
            <a:pPr marL="0" indent="0" algn="r">
              <a:buNone/>
            </a:pPr>
            <a:r>
              <a:rPr lang="en-US" sz="2200" dirty="0" smtClean="0">
                <a:latin typeface="Rockwell" panose="02060603020205020403" pitchFamily="18" charset="0"/>
              </a:rPr>
              <a:t>– </a:t>
            </a:r>
            <a:r>
              <a:rPr lang="en-US" sz="2200" dirty="0" err="1">
                <a:latin typeface="Rockwell" panose="02060603020205020403" pitchFamily="18" charset="0"/>
              </a:rPr>
              <a:t>Septima</a:t>
            </a:r>
            <a:r>
              <a:rPr lang="en-US" sz="2200" dirty="0">
                <a:latin typeface="Rockwell" panose="02060603020205020403" pitchFamily="18" charset="0"/>
              </a:rPr>
              <a:t>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4864960" y="6596390"/>
            <a:ext cx="7520183" cy="261610"/>
          </a:xfrm>
          <a:prstGeom prst="rect">
            <a:avLst/>
          </a:prstGeom>
          <a:noFill/>
        </p:spPr>
        <p:txBody>
          <a:bodyPr wrap="square" rtlCol="0">
            <a:spAutoFit/>
          </a:bodyPr>
          <a:lstStyle/>
          <a:p>
            <a:r>
              <a:rPr lang="en-US" sz="1100" dirty="0">
                <a:latin typeface="Rockwell" panose="02060603020205020403" pitchFamily="18" charset="0"/>
              </a:rPr>
              <a:t>Chapter 6 on </a:t>
            </a:r>
            <a:r>
              <a:rPr lang="en-US" sz="1100" dirty="0" err="1">
                <a:latin typeface="Rockwell" panose="02060603020205020403" pitchFamily="18" charset="0"/>
              </a:rPr>
              <a:t>Septima</a:t>
            </a:r>
            <a:r>
              <a:rPr lang="en-US" sz="1100" dirty="0">
                <a:latin typeface="Rockwell" panose="02060603020205020403" pitchFamily="18" charset="0"/>
              </a:rPr>
              <a:t> Clark in Freedom Road: Adult Education of African Americans (Peterson, 1996)</a:t>
            </a:r>
          </a:p>
        </p:txBody>
      </p:sp>
    </p:spTree>
    <p:extLst>
      <p:ext uri="{BB962C8B-B14F-4D97-AF65-F5344CB8AC3E}">
        <p14:creationId xmlns:p14="http://schemas.microsoft.com/office/powerpoint/2010/main" val="858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87457" y="4670651"/>
            <a:ext cx="10933735" cy="1163723"/>
          </a:xfrm>
        </p:spPr>
        <p:txBody>
          <a:bodyPr>
            <a:noAutofit/>
          </a:bodyPr>
          <a:lstStyle/>
          <a:p>
            <a:pPr marL="0" indent="0">
              <a:buNone/>
            </a:pPr>
            <a:r>
              <a:rPr lang="en-US" altLang="en-US" sz="4000" dirty="0" smtClean="0">
                <a:solidFill>
                  <a:schemeClr val="accent1"/>
                </a:solidFill>
              </a:rPr>
              <a:t>Examples of the QFT in Practice at Oxnard High School Library and Beyond </a:t>
            </a:r>
            <a:endParaRPr lang="en-US" altLang="en-US" sz="4000" dirty="0">
              <a:solidFill>
                <a:schemeClr val="tx2"/>
              </a:solidFill>
              <a:latin typeface="Rockwell" panose="02060603020205020403" pitchFamily="18" charset="0"/>
            </a:endParaRPr>
          </a:p>
        </p:txBody>
      </p:sp>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86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Quick Write</a:t>
            </a:r>
            <a:endParaRPr lang="en-US" sz="4000" b="0" dirty="0"/>
          </a:p>
        </p:txBody>
      </p:sp>
      <p:sp>
        <p:nvSpPr>
          <p:cNvPr id="350" name="Google Shape;350;p31"/>
          <p:cNvSpPr txBox="1">
            <a:spLocks noGrp="1"/>
          </p:cNvSpPr>
          <p:nvPr>
            <p:ph type="sldNum" idx="4294967295"/>
          </p:nvPr>
        </p:nvSpPr>
        <p:spPr>
          <a:xfrm>
            <a:off x="11622088" y="6235700"/>
            <a:ext cx="569912" cy="622300"/>
          </a:xfrm>
          <a:prstGeom prst="rect">
            <a:avLst/>
          </a:prstGeom>
        </p:spPr>
        <p:txBody>
          <a:bodyPr spcFirstLastPara="1" wrap="square" lIns="121897" tIns="121897" rIns="121897" bIns="121897" anchor="ctr" anchorCtr="0">
            <a:noAutofit/>
          </a:bodyPr>
          <a:lstStyle/>
          <a:p>
            <a:pPr algn="ctr"/>
            <a:fld id="{00000000-1234-1234-1234-123412341234}" type="slidenum">
              <a:rPr lang="en"/>
              <a:pPr algn="ctr"/>
              <a:t>54</a:t>
            </a:fld>
            <a:endParaRPr/>
          </a:p>
        </p:txBody>
      </p:sp>
      <p:sp>
        <p:nvSpPr>
          <p:cNvPr id="352" name="Google Shape;352;p31"/>
          <p:cNvSpPr txBox="1"/>
          <p:nvPr/>
        </p:nvSpPr>
        <p:spPr>
          <a:xfrm>
            <a:off x="7462900" y="1356433"/>
            <a:ext cx="3670400" cy="821200"/>
          </a:xfrm>
          <a:prstGeom prst="rect">
            <a:avLst/>
          </a:prstGeom>
          <a:noFill/>
          <a:ln>
            <a:noFill/>
          </a:ln>
        </p:spPr>
        <p:txBody>
          <a:bodyPr spcFirstLastPara="1" wrap="square" lIns="121897" tIns="121897" rIns="121897" bIns="121897" anchor="t" anchorCtr="0">
            <a:noAutofit/>
          </a:bodyPr>
          <a:lstStyle/>
          <a:p>
            <a:pPr algn="ctr"/>
            <a:r>
              <a:rPr lang="en" sz="4000" b="1" dirty="0">
                <a:solidFill>
                  <a:srgbClr val="1155CC"/>
                </a:solidFill>
                <a:latin typeface="Garamond"/>
                <a:ea typeface="Amatic SC"/>
                <a:cs typeface="Garamond"/>
                <a:sym typeface="Amatic SC"/>
              </a:rPr>
              <a:t>Think about</a:t>
            </a:r>
            <a:r>
              <a:rPr lang="en" sz="4000" b="1" dirty="0">
                <a:solidFill>
                  <a:srgbClr val="1155CC"/>
                </a:solidFill>
                <a:latin typeface="Amatic SC"/>
                <a:ea typeface="Amatic SC"/>
                <a:cs typeface="Amatic SC"/>
                <a:sym typeface="Amatic SC"/>
              </a:rPr>
              <a:t>…</a:t>
            </a:r>
            <a:endParaRPr sz="4000" b="1" dirty="0">
              <a:solidFill>
                <a:srgbClr val="1155CC"/>
              </a:solidFill>
              <a:latin typeface="Amatic SC"/>
              <a:ea typeface="Amatic SC"/>
              <a:cs typeface="Amatic SC"/>
              <a:sym typeface="Amatic SC"/>
            </a:endParaRPr>
          </a:p>
        </p:txBody>
      </p:sp>
      <p:sp>
        <p:nvSpPr>
          <p:cNvPr id="353" name="Google Shape;353;p31"/>
          <p:cNvSpPr txBox="1"/>
          <p:nvPr/>
        </p:nvSpPr>
        <p:spPr>
          <a:xfrm>
            <a:off x="7066133" y="2243499"/>
            <a:ext cx="4179600" cy="3477647"/>
          </a:xfrm>
          <a:prstGeom prst="rect">
            <a:avLst/>
          </a:prstGeom>
          <a:noFill/>
          <a:ln>
            <a:solidFill>
              <a:schemeClr val="tx1"/>
            </a:solidFill>
          </a:ln>
        </p:spPr>
        <p:txBody>
          <a:bodyPr spcFirstLastPara="1" wrap="square" lIns="121897" tIns="121897" rIns="121897" bIns="121897" anchor="t" anchorCtr="0">
            <a:noAutofit/>
          </a:bodyPr>
          <a:lstStyle/>
          <a:p>
            <a:r>
              <a:rPr lang="en" sz="2400" b="1" dirty="0">
                <a:latin typeface="Garamond"/>
                <a:ea typeface="Amatic SC"/>
                <a:cs typeface="Garamond"/>
                <a:sym typeface="Amatic SC"/>
              </a:rPr>
              <a:t>Your </a:t>
            </a:r>
            <a:r>
              <a:rPr lang="en-US" sz="2400" b="1" dirty="0" smtClean="0">
                <a:latin typeface="Garamond"/>
                <a:ea typeface="Amatic SC"/>
                <a:cs typeface="Garamond"/>
                <a:sym typeface="Amatic SC"/>
              </a:rPr>
              <a:t>Students</a:t>
            </a:r>
            <a:r>
              <a:rPr lang="en" sz="2400" dirty="0" smtClean="0">
                <a:latin typeface="Garamond"/>
                <a:ea typeface="Amatic SC"/>
                <a:cs typeface="Garamond"/>
                <a:sym typeface="Amatic SC"/>
              </a:rPr>
              <a:t>: </a:t>
            </a:r>
            <a:r>
              <a:rPr lang="en" sz="2400" dirty="0">
                <a:latin typeface="Garamond"/>
                <a:ea typeface="Amatic SC"/>
                <a:cs typeface="Garamond"/>
                <a:sym typeface="Amatic SC"/>
              </a:rPr>
              <a:t>Who do you serve?</a:t>
            </a:r>
            <a:endParaRPr sz="2400" dirty="0">
              <a:latin typeface="Garamond"/>
              <a:ea typeface="Amatic SC"/>
              <a:cs typeface="Garamond"/>
              <a:sym typeface="Amatic SC"/>
            </a:endParaRPr>
          </a:p>
          <a:p>
            <a:endParaRPr sz="2400" dirty="0">
              <a:latin typeface="Garamond"/>
              <a:ea typeface="Amatic SC"/>
              <a:cs typeface="Garamond"/>
              <a:sym typeface="Amatic SC"/>
            </a:endParaRPr>
          </a:p>
          <a:p>
            <a:r>
              <a:rPr lang="en" sz="2400" b="1" dirty="0">
                <a:latin typeface="Garamond"/>
                <a:ea typeface="Amatic SC"/>
                <a:cs typeface="Garamond"/>
                <a:sym typeface="Amatic SC"/>
              </a:rPr>
              <a:t>Your Role: </a:t>
            </a:r>
            <a:r>
              <a:rPr lang="en" sz="2400" dirty="0">
                <a:latin typeface="Garamond"/>
                <a:ea typeface="Amatic SC"/>
                <a:cs typeface="Garamond"/>
                <a:sym typeface="Amatic SC"/>
              </a:rPr>
              <a:t>What are you expected to do?</a:t>
            </a:r>
            <a:endParaRPr sz="2400" dirty="0">
              <a:latin typeface="Garamond"/>
              <a:ea typeface="Amatic SC"/>
              <a:cs typeface="Garamond"/>
              <a:sym typeface="Amatic SC"/>
            </a:endParaRPr>
          </a:p>
          <a:p>
            <a:endParaRPr sz="2400" dirty="0">
              <a:latin typeface="Garamond"/>
              <a:ea typeface="Amatic SC"/>
              <a:cs typeface="Garamond"/>
              <a:sym typeface="Amatic SC"/>
            </a:endParaRPr>
          </a:p>
          <a:p>
            <a:r>
              <a:rPr lang="en" sz="2400" b="1" dirty="0">
                <a:latin typeface="Garamond"/>
                <a:ea typeface="Amatic SC"/>
                <a:cs typeface="Garamond"/>
                <a:sym typeface="Amatic SC"/>
              </a:rPr>
              <a:t>Your Goals:</a:t>
            </a:r>
            <a:r>
              <a:rPr lang="en" sz="2400" dirty="0">
                <a:latin typeface="Garamond"/>
                <a:ea typeface="Amatic SC"/>
                <a:cs typeface="Garamond"/>
                <a:sym typeface="Amatic SC"/>
              </a:rPr>
              <a:t> When you work with </a:t>
            </a:r>
            <a:r>
              <a:rPr lang="en-US" sz="2400" dirty="0" smtClean="0">
                <a:latin typeface="Garamond"/>
                <a:ea typeface="Amatic SC"/>
                <a:cs typeface="Garamond"/>
                <a:sym typeface="Amatic SC"/>
              </a:rPr>
              <a:t>students</a:t>
            </a:r>
            <a:r>
              <a:rPr lang="en" sz="2400" dirty="0" smtClean="0">
                <a:latin typeface="Garamond"/>
                <a:ea typeface="Amatic SC"/>
                <a:cs typeface="Garamond"/>
                <a:sym typeface="Amatic SC"/>
              </a:rPr>
              <a:t>, </a:t>
            </a:r>
            <a:r>
              <a:rPr lang="en" sz="2400" dirty="0">
                <a:latin typeface="Garamond"/>
                <a:ea typeface="Amatic SC"/>
                <a:cs typeface="Garamond"/>
                <a:sym typeface="Amatic SC"/>
              </a:rPr>
              <a:t>what do you hope to achieve?</a:t>
            </a:r>
            <a:endParaRPr sz="2400" dirty="0">
              <a:latin typeface="Garamond"/>
              <a:ea typeface="Amatic SC"/>
              <a:cs typeface="Garamond"/>
              <a:sym typeface="Amatic SC"/>
            </a:endParaRPr>
          </a:p>
        </p:txBody>
      </p:sp>
      <p:sp>
        <p:nvSpPr>
          <p:cNvPr id="354" name="Google Shape;354;p31"/>
          <p:cNvSpPr txBox="1"/>
          <p:nvPr/>
        </p:nvSpPr>
        <p:spPr>
          <a:xfrm>
            <a:off x="1076200" y="1518400"/>
            <a:ext cx="5604800" cy="4392000"/>
          </a:xfrm>
          <a:prstGeom prst="rect">
            <a:avLst/>
          </a:prstGeom>
          <a:noFill/>
          <a:ln>
            <a:noFill/>
          </a:ln>
        </p:spPr>
        <p:txBody>
          <a:bodyPr spcFirstLastPara="1" wrap="square" lIns="121897" tIns="121897" rIns="121897" bIns="121897" anchor="t" anchorCtr="0">
            <a:noAutofit/>
          </a:bodyPr>
          <a:lstStyle/>
          <a:p>
            <a:pPr>
              <a:lnSpc>
                <a:spcPct val="115000"/>
              </a:lnSpc>
            </a:pPr>
            <a:r>
              <a:rPr lang="en-US" sz="2800" b="1" dirty="0" smtClean="0">
                <a:solidFill>
                  <a:schemeClr val="accent1"/>
                </a:solidFill>
                <a:latin typeface="Garamond"/>
                <a:ea typeface="Amatic SC"/>
                <a:cs typeface="Garamond"/>
                <a:sym typeface="Amatic SC"/>
              </a:rPr>
              <a:t>D</a:t>
            </a:r>
            <a:r>
              <a:rPr lang="en" sz="2800" b="1" dirty="0" smtClean="0">
                <a:solidFill>
                  <a:schemeClr val="accent1"/>
                </a:solidFill>
                <a:latin typeface="Garamond"/>
                <a:ea typeface="Amatic SC"/>
                <a:cs typeface="Garamond"/>
                <a:sym typeface="Amatic SC"/>
              </a:rPr>
              <a:t>escribe </a:t>
            </a:r>
            <a:r>
              <a:rPr lang="en" sz="2800" b="1" dirty="0">
                <a:solidFill>
                  <a:schemeClr val="accent1"/>
                </a:solidFill>
                <a:latin typeface="Garamond"/>
                <a:ea typeface="Amatic SC"/>
                <a:cs typeface="Garamond"/>
                <a:sym typeface="Amatic SC"/>
              </a:rPr>
              <a:t>the p</a:t>
            </a:r>
            <a:r>
              <a:rPr lang="en-US" sz="2800" b="1" dirty="0" err="1">
                <a:solidFill>
                  <a:schemeClr val="accent1"/>
                </a:solidFill>
                <a:latin typeface="Garamond"/>
                <a:ea typeface="Amatic SC"/>
                <a:cs typeface="Garamond"/>
                <a:sym typeface="Amatic SC"/>
              </a:rPr>
              <a:t>eople</a:t>
            </a:r>
            <a:r>
              <a:rPr lang="en" sz="2800" b="1" dirty="0">
                <a:solidFill>
                  <a:schemeClr val="accent1"/>
                </a:solidFill>
                <a:latin typeface="Garamond"/>
                <a:ea typeface="Amatic SC"/>
                <a:cs typeface="Garamond"/>
                <a:sym typeface="Amatic SC"/>
              </a:rPr>
              <a:t> you serve</a:t>
            </a:r>
            <a:r>
              <a:rPr lang="en" sz="2800" dirty="0">
                <a:latin typeface="Garamond"/>
                <a:ea typeface="Amatic SC"/>
                <a:cs typeface="Garamond"/>
                <a:sym typeface="Amatic SC"/>
              </a:rPr>
              <a:t> including their </a:t>
            </a:r>
            <a:r>
              <a:rPr lang="en" sz="2800" b="1" dirty="0">
                <a:latin typeface="Garamond"/>
                <a:ea typeface="Amatic SC"/>
                <a:cs typeface="Garamond"/>
                <a:sym typeface="Amatic SC"/>
              </a:rPr>
              <a:t>academic and personal needs, wants, and interests</a:t>
            </a:r>
            <a:r>
              <a:rPr lang="en" sz="2800" dirty="0">
                <a:latin typeface="Garamond"/>
                <a:ea typeface="Amatic SC"/>
                <a:cs typeface="Garamond"/>
                <a:sym typeface="Amatic SC"/>
              </a:rPr>
              <a:t>. Add any information about their</a:t>
            </a:r>
            <a:r>
              <a:rPr lang="en" sz="2800" b="1" dirty="0">
                <a:latin typeface="Garamond"/>
                <a:ea typeface="Amatic SC"/>
                <a:cs typeface="Garamond"/>
                <a:sym typeface="Amatic SC"/>
              </a:rPr>
              <a:t> background, struggles, or triumphs. </a:t>
            </a:r>
            <a:endParaRPr sz="2800" b="1" dirty="0">
              <a:latin typeface="Garamond"/>
              <a:ea typeface="Amatic SC"/>
              <a:cs typeface="Garamond"/>
              <a:sym typeface="Amatic SC"/>
            </a:endParaRPr>
          </a:p>
          <a:p>
            <a:endParaRPr sz="3200" dirty="0">
              <a:latin typeface="Amatic SC"/>
              <a:ea typeface="Amatic SC"/>
              <a:cs typeface="Amatic SC"/>
              <a:sym typeface="Amatic SC"/>
            </a:endParaRPr>
          </a:p>
        </p:txBody>
      </p:sp>
      <p:pic>
        <p:nvPicPr>
          <p:cNvPr id="355" name="Google Shape;355;p31" descr="This timer counts down silently until it reaches 0:00, then a police siren sounds to alert you that time is up." title="5 Minute Timer">
            <a:hlinkClick r:id="rId3"/>
          </p:cNvPr>
          <p:cNvPicPr preferRelativeResize="0"/>
          <p:nvPr/>
        </p:nvPicPr>
        <p:blipFill>
          <a:blip r:embed="rId4">
            <a:alphaModFix/>
          </a:blip>
          <a:stretch>
            <a:fillRect/>
          </a:stretch>
        </p:blipFill>
        <p:spPr>
          <a:xfrm>
            <a:off x="9849467" y="5193734"/>
            <a:ext cx="1975099" cy="1481333"/>
          </a:xfrm>
          <a:prstGeom prst="rect">
            <a:avLst/>
          </a:prstGeom>
          <a:noFill/>
          <a:ln>
            <a:noFill/>
          </a:ln>
        </p:spPr>
      </p:pic>
    </p:spTree>
    <p:extLst>
      <p:ext uri="{BB962C8B-B14F-4D97-AF65-F5344CB8AC3E}">
        <p14:creationId xmlns:p14="http://schemas.microsoft.com/office/powerpoint/2010/main" val="277762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2"/>
          <p:cNvSpPr txBox="1">
            <a:spLocks noGrp="1"/>
          </p:cNvSpPr>
          <p:nvPr>
            <p:ph type="title"/>
          </p:nvPr>
        </p:nvSpPr>
        <p:spPr>
          <a:xfrm>
            <a:off x="687582" y="2281746"/>
            <a:ext cx="6970357" cy="2368062"/>
          </a:xfrm>
          <a:prstGeom prst="rect">
            <a:avLst/>
          </a:prstGeom>
        </p:spPr>
        <p:txBody>
          <a:bodyPr spcFirstLastPara="1" wrap="square" lIns="121897" tIns="121897" rIns="121897" bIns="121897" anchor="t" anchorCtr="0">
            <a:noAutofit/>
          </a:bodyPr>
          <a:lstStyle/>
          <a:p>
            <a:pPr>
              <a:spcBef>
                <a:spcPts val="0"/>
              </a:spcBef>
            </a:pPr>
            <a:r>
              <a:rPr lang="en" sz="5400" b="1" dirty="0">
                <a:latin typeface="Garamond"/>
                <a:ea typeface="Amatic SC"/>
                <a:cs typeface="Garamond"/>
                <a:sym typeface="Amatic SC"/>
              </a:rPr>
              <a:t>WHY</a:t>
            </a:r>
            <a:endParaRPr sz="5400" b="1" dirty="0">
              <a:latin typeface="Garamond"/>
              <a:ea typeface="Amatic SC"/>
              <a:cs typeface="Garamond"/>
              <a:sym typeface="Amatic SC"/>
            </a:endParaRPr>
          </a:p>
          <a:p>
            <a:pPr>
              <a:spcBef>
                <a:spcPts val="0"/>
              </a:spcBef>
            </a:pPr>
            <a:r>
              <a:rPr lang="en" sz="5400" b="1" dirty="0" smtClean="0">
                <a:latin typeface="Garamond"/>
                <a:ea typeface="Amatic SC"/>
                <a:cs typeface="Garamond"/>
                <a:sym typeface="Amatic SC"/>
              </a:rPr>
              <a:t>QUESTIONING</a:t>
            </a:r>
            <a:r>
              <a:rPr lang="en-US" sz="5400" b="1" dirty="0" smtClean="0">
                <a:latin typeface="Garamond"/>
                <a:ea typeface="Amatic SC"/>
                <a:cs typeface="Garamond"/>
                <a:sym typeface="Amatic SC"/>
              </a:rPr>
              <a:t> ?</a:t>
            </a:r>
            <a:endParaRPr sz="5400" b="1" dirty="0">
              <a:latin typeface="Garamond"/>
              <a:ea typeface="Amatic SC"/>
              <a:cs typeface="Garamond"/>
              <a:sym typeface="Amatic SC"/>
            </a:endParaRPr>
          </a:p>
        </p:txBody>
      </p:sp>
      <p:sp>
        <p:nvSpPr>
          <p:cNvPr id="362" name="Google Shape;362;p32"/>
          <p:cNvSpPr/>
          <p:nvPr/>
        </p:nvSpPr>
        <p:spPr>
          <a:xfrm>
            <a:off x="7849995" y="1702149"/>
            <a:ext cx="2741087" cy="307435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0B5394"/>
          </a:solidFill>
          <a:ln>
            <a:noFill/>
          </a:ln>
        </p:spPr>
        <p:txBody>
          <a:bodyPr spcFirstLastPara="1" wrap="square" lIns="121897" tIns="121897" rIns="121897" bIns="121897" anchor="ctr" anchorCtr="0">
            <a:noAutofit/>
          </a:bodyPr>
          <a:lstStyle/>
          <a:p>
            <a:endParaRPr/>
          </a:p>
        </p:txBody>
      </p:sp>
    </p:spTree>
    <p:extLst>
      <p:ext uri="{BB962C8B-B14F-4D97-AF65-F5344CB8AC3E}">
        <p14:creationId xmlns:p14="http://schemas.microsoft.com/office/powerpoint/2010/main" val="2112400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2" name="Title 1"/>
          <p:cNvSpPr>
            <a:spLocks noGrp="1"/>
          </p:cNvSpPr>
          <p:nvPr>
            <p:ph type="title"/>
          </p:nvPr>
        </p:nvSpPr>
        <p:spPr>
          <a:xfrm>
            <a:off x="874361" y="246287"/>
            <a:ext cx="10515600" cy="1325563"/>
          </a:xfrm>
        </p:spPr>
        <p:txBody>
          <a:bodyPr>
            <a:normAutofit/>
          </a:bodyPr>
          <a:lstStyle/>
          <a:p>
            <a:r>
              <a:rPr lang="en" sz="4000" dirty="0">
                <a:latin typeface="Garamond"/>
                <a:ea typeface="Amatic SC"/>
                <a:cs typeface="Garamond"/>
                <a:sym typeface="Amatic SC"/>
              </a:rPr>
              <a:t>A Library Lesson Aims...</a:t>
            </a:r>
            <a:br>
              <a:rPr lang="en" sz="4000" dirty="0">
                <a:latin typeface="Garamond"/>
                <a:ea typeface="Amatic SC"/>
                <a:cs typeface="Garamond"/>
                <a:sym typeface="Amatic SC"/>
              </a:rPr>
            </a:br>
            <a:endParaRPr lang="en-US" sz="4000" dirty="0">
              <a:latin typeface="Garamond"/>
              <a:cs typeface="Garamond"/>
            </a:endParaRPr>
          </a:p>
        </p:txBody>
      </p:sp>
      <p:pic>
        <p:nvPicPr>
          <p:cNvPr id="387" name="Google Shape;387;p35"/>
          <p:cNvPicPr preferRelativeResize="0"/>
          <p:nvPr/>
        </p:nvPicPr>
        <p:blipFill>
          <a:blip r:embed="rId3">
            <a:alphaModFix/>
          </a:blip>
          <a:stretch>
            <a:fillRect/>
          </a:stretch>
        </p:blipFill>
        <p:spPr>
          <a:xfrm>
            <a:off x="9376980" y="1689117"/>
            <a:ext cx="2366900" cy="2366900"/>
          </a:xfrm>
          <a:prstGeom prst="rect">
            <a:avLst/>
          </a:prstGeom>
          <a:noFill/>
          <a:ln>
            <a:noFill/>
          </a:ln>
        </p:spPr>
      </p:pic>
      <p:sp>
        <p:nvSpPr>
          <p:cNvPr id="388" name="Google Shape;388;p35"/>
          <p:cNvSpPr txBox="1"/>
          <p:nvPr/>
        </p:nvSpPr>
        <p:spPr>
          <a:xfrm>
            <a:off x="1047300" y="1693267"/>
            <a:ext cx="8441074" cy="3872400"/>
          </a:xfrm>
          <a:prstGeom prst="rect">
            <a:avLst/>
          </a:prstGeom>
          <a:noFill/>
          <a:ln>
            <a:noFill/>
          </a:ln>
        </p:spPr>
        <p:txBody>
          <a:bodyPr spcFirstLastPara="1" wrap="square" lIns="121897" tIns="121897" rIns="121897" bIns="121897" anchor="t" anchorCtr="0">
            <a:noAutofit/>
          </a:bodyPr>
          <a:lstStyle/>
          <a:p>
            <a:pPr marL="609585" indent="-507987">
              <a:buSzPts val="2400"/>
              <a:buFont typeface="Amatic SC"/>
              <a:buChar char="❏"/>
            </a:pPr>
            <a:r>
              <a:rPr lang="en" sz="2800" b="1" dirty="0">
                <a:latin typeface="Garamond"/>
                <a:ea typeface="Amatic SC"/>
                <a:cs typeface="Garamond"/>
                <a:sym typeface="Amatic SC"/>
              </a:rPr>
              <a:t>To promote </a:t>
            </a:r>
            <a:r>
              <a:rPr lang="en" sz="2800" b="1" dirty="0">
                <a:solidFill>
                  <a:srgbClr val="1155CC"/>
                </a:solidFill>
                <a:latin typeface="Garamond"/>
                <a:ea typeface="Amatic SC"/>
                <a:cs typeface="Garamond"/>
                <a:sym typeface="Amatic SC"/>
              </a:rPr>
              <a:t>student voice </a:t>
            </a:r>
            <a:r>
              <a:rPr lang="en" sz="2800" b="1" dirty="0">
                <a:latin typeface="Garamond"/>
                <a:ea typeface="Amatic SC"/>
                <a:cs typeface="Garamond"/>
                <a:sym typeface="Amatic SC"/>
              </a:rPr>
              <a:t>(including sharing), </a:t>
            </a:r>
            <a:r>
              <a:rPr lang="en" sz="2800" b="1" dirty="0">
                <a:solidFill>
                  <a:srgbClr val="1155CC"/>
                </a:solidFill>
                <a:latin typeface="Garamond"/>
                <a:ea typeface="Amatic SC"/>
                <a:cs typeface="Garamond"/>
                <a:sym typeface="Amatic SC"/>
              </a:rPr>
              <a:t>choice</a:t>
            </a:r>
            <a:r>
              <a:rPr lang="en" sz="2800" b="1" dirty="0">
                <a:latin typeface="Garamond"/>
                <a:ea typeface="Amatic SC"/>
                <a:cs typeface="Garamond"/>
                <a:sym typeface="Amatic SC"/>
              </a:rPr>
              <a:t>, and </a:t>
            </a:r>
            <a:r>
              <a:rPr lang="en" sz="2800" b="1" dirty="0">
                <a:solidFill>
                  <a:srgbClr val="1155CC"/>
                </a:solidFill>
                <a:latin typeface="Garamond"/>
                <a:ea typeface="Amatic SC"/>
                <a:cs typeface="Garamond"/>
                <a:sym typeface="Amatic SC"/>
              </a:rPr>
              <a:t>self-advocacy</a:t>
            </a:r>
            <a:r>
              <a:rPr lang="en" sz="2800" b="1" dirty="0">
                <a:latin typeface="Garamond"/>
                <a:ea typeface="Amatic SC"/>
                <a:cs typeface="Garamond"/>
                <a:sym typeface="Amatic SC"/>
              </a:rPr>
              <a:t>. </a:t>
            </a:r>
            <a:endParaRPr sz="2800" b="1" dirty="0">
              <a:latin typeface="Garamond"/>
              <a:ea typeface="Amatic SC"/>
              <a:cs typeface="Garamond"/>
              <a:sym typeface="Amatic SC"/>
            </a:endParaRPr>
          </a:p>
          <a:p>
            <a:pPr marL="609585" indent="-507987">
              <a:buSzPts val="2400"/>
              <a:buFont typeface="Amatic SC"/>
              <a:buChar char="❏"/>
            </a:pPr>
            <a:r>
              <a:rPr lang="en" sz="2800" b="1" dirty="0">
                <a:latin typeface="Garamond"/>
                <a:ea typeface="Amatic SC"/>
                <a:cs typeface="Garamond"/>
                <a:sym typeface="Amatic SC"/>
              </a:rPr>
              <a:t>To use strategies that are </a:t>
            </a:r>
            <a:r>
              <a:rPr lang="en" sz="2800" b="1" dirty="0">
                <a:solidFill>
                  <a:srgbClr val="1155CC"/>
                </a:solidFill>
                <a:latin typeface="Garamond"/>
                <a:ea typeface="Amatic SC"/>
                <a:cs typeface="Garamond"/>
                <a:sym typeface="Amatic SC"/>
              </a:rPr>
              <a:t>both</a:t>
            </a:r>
            <a:r>
              <a:rPr lang="en-US" sz="2800" b="1" dirty="0">
                <a:solidFill>
                  <a:srgbClr val="1155CC"/>
                </a:solidFill>
                <a:latin typeface="Garamond"/>
                <a:ea typeface="Amatic SC"/>
                <a:cs typeface="Garamond"/>
                <a:sym typeface="Amatic SC"/>
              </a:rPr>
              <a:t> </a:t>
            </a:r>
            <a:r>
              <a:rPr lang="en" sz="2800" b="1" dirty="0">
                <a:solidFill>
                  <a:srgbClr val="1155CC"/>
                </a:solidFill>
                <a:latin typeface="Garamond"/>
                <a:ea typeface="Amatic SC"/>
                <a:cs typeface="Garamond"/>
                <a:sym typeface="Amatic SC"/>
              </a:rPr>
              <a:t>rigorous</a:t>
            </a:r>
            <a:r>
              <a:rPr lang="en" sz="2800" b="1" dirty="0">
                <a:latin typeface="Garamond"/>
                <a:ea typeface="Amatic SC"/>
                <a:cs typeface="Garamond"/>
                <a:sym typeface="Amatic SC"/>
              </a:rPr>
              <a:t> and </a:t>
            </a:r>
            <a:r>
              <a:rPr lang="en" sz="2800" b="1" dirty="0">
                <a:solidFill>
                  <a:srgbClr val="1155CC"/>
                </a:solidFill>
                <a:latin typeface="Garamond"/>
                <a:ea typeface="Amatic SC"/>
                <a:cs typeface="Garamond"/>
                <a:sym typeface="Amatic SC"/>
              </a:rPr>
              <a:t>equitable</a:t>
            </a:r>
            <a:r>
              <a:rPr lang="en" sz="2800" b="1" dirty="0">
                <a:latin typeface="Garamond"/>
                <a:ea typeface="Amatic SC"/>
                <a:cs typeface="Garamond"/>
                <a:sym typeface="Amatic SC"/>
              </a:rPr>
              <a:t>.</a:t>
            </a:r>
            <a:endParaRPr sz="2800" b="1" dirty="0">
              <a:latin typeface="Garamond"/>
              <a:ea typeface="Amatic SC"/>
              <a:cs typeface="Garamond"/>
              <a:sym typeface="Amatic SC"/>
            </a:endParaRPr>
          </a:p>
          <a:p>
            <a:pPr marL="609585" indent="-507987">
              <a:buSzPts val="2400"/>
              <a:buFont typeface="Amatic SC"/>
              <a:buChar char="❏"/>
            </a:pPr>
            <a:r>
              <a:rPr lang="en" sz="2800" b="1" dirty="0">
                <a:latin typeface="Garamond"/>
                <a:ea typeface="Amatic SC"/>
                <a:cs typeface="Garamond"/>
                <a:sym typeface="Amatic SC"/>
              </a:rPr>
              <a:t>To include a </a:t>
            </a:r>
            <a:r>
              <a:rPr lang="en" sz="2800" b="1" dirty="0">
                <a:solidFill>
                  <a:srgbClr val="1155CC"/>
                </a:solidFill>
                <a:latin typeface="Garamond"/>
                <a:ea typeface="Amatic SC"/>
                <a:cs typeface="Garamond"/>
                <a:sym typeface="Amatic SC"/>
              </a:rPr>
              <a:t>curation</a:t>
            </a:r>
            <a:r>
              <a:rPr lang="en" sz="2800" b="1" dirty="0">
                <a:latin typeface="Garamond"/>
                <a:ea typeface="Amatic SC"/>
                <a:cs typeface="Garamond"/>
                <a:sym typeface="Amatic SC"/>
              </a:rPr>
              <a:t>, </a:t>
            </a:r>
            <a:r>
              <a:rPr lang="en" sz="2800" b="1" dirty="0">
                <a:solidFill>
                  <a:srgbClr val="1155CC"/>
                </a:solidFill>
                <a:latin typeface="Garamond"/>
                <a:ea typeface="Amatic SC"/>
                <a:cs typeface="Garamond"/>
                <a:sym typeface="Amatic SC"/>
              </a:rPr>
              <a:t>creation </a:t>
            </a:r>
            <a:r>
              <a:rPr lang="en" sz="2800" b="1" dirty="0">
                <a:latin typeface="Garamond"/>
                <a:ea typeface="Amatic SC"/>
                <a:cs typeface="Garamond"/>
                <a:sym typeface="Amatic SC"/>
              </a:rPr>
              <a:t>and/or </a:t>
            </a:r>
            <a:r>
              <a:rPr lang="en" sz="2800" b="1" dirty="0">
                <a:solidFill>
                  <a:srgbClr val="1155CC"/>
                </a:solidFill>
                <a:latin typeface="Garamond"/>
                <a:ea typeface="Amatic SC"/>
                <a:cs typeface="Garamond"/>
                <a:sym typeface="Amatic SC"/>
              </a:rPr>
              <a:t>reflection </a:t>
            </a:r>
            <a:r>
              <a:rPr lang="en" sz="2800" b="1" dirty="0">
                <a:latin typeface="Garamond"/>
                <a:ea typeface="Amatic SC"/>
                <a:cs typeface="Garamond"/>
                <a:sym typeface="Amatic SC"/>
              </a:rPr>
              <a:t>component.</a:t>
            </a:r>
            <a:endParaRPr sz="2800" b="1" dirty="0">
              <a:latin typeface="Garamond"/>
              <a:ea typeface="Amatic SC"/>
              <a:cs typeface="Garamond"/>
              <a:sym typeface="Amatic SC"/>
            </a:endParaRPr>
          </a:p>
        </p:txBody>
      </p:sp>
    </p:spTree>
    <p:extLst>
      <p:ext uri="{BB962C8B-B14F-4D97-AF65-F5344CB8AC3E}">
        <p14:creationId xmlns:p14="http://schemas.microsoft.com/office/powerpoint/2010/main" val="1570789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70" name="Google Shape;370;p33"/>
          <p:cNvSpPr txBox="1"/>
          <p:nvPr/>
        </p:nvSpPr>
        <p:spPr>
          <a:xfrm>
            <a:off x="7066133" y="2243500"/>
            <a:ext cx="4179600" cy="3631580"/>
          </a:xfrm>
          <a:prstGeom prst="rect">
            <a:avLst/>
          </a:prstGeom>
          <a:noFill/>
          <a:ln>
            <a:solidFill>
              <a:schemeClr val="tx1"/>
            </a:solidFill>
          </a:ln>
          <a:effectLst/>
        </p:spPr>
        <p:txBody>
          <a:bodyPr spcFirstLastPara="1" wrap="square" lIns="121897" tIns="121897" rIns="121897" bIns="121897" anchor="t" anchorCtr="0">
            <a:noAutofit/>
          </a:bodyPr>
          <a:lstStyle/>
          <a:p>
            <a:r>
              <a:rPr lang="en" sz="2400" b="1" dirty="0">
                <a:latin typeface="Garamond"/>
                <a:ea typeface="Amatic SC"/>
                <a:cs typeface="Garamond"/>
                <a:sym typeface="Amatic SC"/>
              </a:rPr>
              <a:t>Your </a:t>
            </a:r>
            <a:r>
              <a:rPr lang="en-US" sz="2400" b="1" dirty="0" smtClean="0">
                <a:latin typeface="Garamond"/>
                <a:ea typeface="Amatic SC"/>
                <a:cs typeface="Garamond"/>
                <a:sym typeface="Amatic SC"/>
              </a:rPr>
              <a:t>Students</a:t>
            </a:r>
            <a:r>
              <a:rPr lang="en" sz="2400" dirty="0" smtClean="0">
                <a:latin typeface="Garamond"/>
                <a:ea typeface="Amatic SC"/>
                <a:cs typeface="Garamond"/>
                <a:sym typeface="Amatic SC"/>
              </a:rPr>
              <a:t>: </a:t>
            </a:r>
            <a:r>
              <a:rPr lang="en" sz="2400" dirty="0">
                <a:latin typeface="Garamond"/>
                <a:ea typeface="Amatic SC"/>
                <a:cs typeface="Garamond"/>
                <a:sym typeface="Amatic SC"/>
              </a:rPr>
              <a:t>Who do you serve?</a:t>
            </a:r>
            <a:endParaRPr sz="2400" dirty="0">
              <a:latin typeface="Garamond"/>
              <a:ea typeface="Amatic SC"/>
              <a:cs typeface="Garamond"/>
              <a:sym typeface="Amatic SC"/>
            </a:endParaRPr>
          </a:p>
          <a:p>
            <a:endParaRPr sz="2400" dirty="0">
              <a:latin typeface="Garamond"/>
              <a:ea typeface="Amatic SC"/>
              <a:cs typeface="Garamond"/>
              <a:sym typeface="Amatic SC"/>
            </a:endParaRPr>
          </a:p>
          <a:p>
            <a:r>
              <a:rPr lang="en" sz="2400" b="1" dirty="0">
                <a:latin typeface="Garamond"/>
                <a:ea typeface="Amatic SC"/>
                <a:cs typeface="Garamond"/>
                <a:sym typeface="Amatic SC"/>
              </a:rPr>
              <a:t>Your Role: </a:t>
            </a:r>
            <a:r>
              <a:rPr lang="en" sz="2400" dirty="0">
                <a:latin typeface="Garamond"/>
                <a:ea typeface="Amatic SC"/>
                <a:cs typeface="Garamond"/>
                <a:sym typeface="Amatic SC"/>
              </a:rPr>
              <a:t>What are expected to do?</a:t>
            </a:r>
            <a:endParaRPr sz="2400" dirty="0">
              <a:latin typeface="Garamond"/>
              <a:ea typeface="Amatic SC"/>
              <a:cs typeface="Garamond"/>
              <a:sym typeface="Amatic SC"/>
            </a:endParaRPr>
          </a:p>
          <a:p>
            <a:endParaRPr sz="2400" dirty="0">
              <a:latin typeface="Garamond"/>
              <a:ea typeface="Amatic SC"/>
              <a:cs typeface="Garamond"/>
              <a:sym typeface="Amatic SC"/>
            </a:endParaRPr>
          </a:p>
          <a:p>
            <a:r>
              <a:rPr lang="en" sz="2400" b="1" dirty="0">
                <a:latin typeface="Garamond"/>
                <a:ea typeface="Amatic SC"/>
                <a:cs typeface="Garamond"/>
                <a:sym typeface="Amatic SC"/>
              </a:rPr>
              <a:t>Your Goals:</a:t>
            </a:r>
            <a:r>
              <a:rPr lang="en" sz="2400" dirty="0">
                <a:latin typeface="Garamond"/>
                <a:ea typeface="Amatic SC"/>
                <a:cs typeface="Garamond"/>
                <a:sym typeface="Amatic SC"/>
              </a:rPr>
              <a:t> When you work with </a:t>
            </a:r>
            <a:r>
              <a:rPr lang="en-US" sz="2400" dirty="0" smtClean="0">
                <a:latin typeface="Garamond"/>
                <a:ea typeface="Amatic SC"/>
                <a:cs typeface="Garamond"/>
                <a:sym typeface="Amatic SC"/>
              </a:rPr>
              <a:t>students</a:t>
            </a:r>
            <a:r>
              <a:rPr lang="en" sz="2400" dirty="0" smtClean="0">
                <a:latin typeface="Garamond"/>
                <a:ea typeface="Amatic SC"/>
                <a:cs typeface="Garamond"/>
                <a:sym typeface="Amatic SC"/>
              </a:rPr>
              <a:t>, </a:t>
            </a:r>
            <a:r>
              <a:rPr lang="en" sz="2400" dirty="0">
                <a:latin typeface="Garamond"/>
                <a:ea typeface="Amatic SC"/>
                <a:cs typeface="Garamond"/>
                <a:sym typeface="Amatic SC"/>
              </a:rPr>
              <a:t>what do you hope to achieve?</a:t>
            </a:r>
            <a:endParaRPr sz="2400" dirty="0">
              <a:latin typeface="Garamond"/>
              <a:ea typeface="Amatic SC"/>
              <a:cs typeface="Garamond"/>
              <a:sym typeface="Amatic SC"/>
            </a:endParaRPr>
          </a:p>
        </p:txBody>
      </p:sp>
      <p:sp>
        <p:nvSpPr>
          <p:cNvPr id="371" name="Google Shape;371;p33"/>
          <p:cNvSpPr txBox="1"/>
          <p:nvPr/>
        </p:nvSpPr>
        <p:spPr>
          <a:xfrm>
            <a:off x="1090500" y="1828100"/>
            <a:ext cx="5670400" cy="3974400"/>
          </a:xfrm>
          <a:prstGeom prst="rect">
            <a:avLst/>
          </a:prstGeom>
          <a:noFill/>
          <a:ln>
            <a:noFill/>
          </a:ln>
        </p:spPr>
        <p:txBody>
          <a:bodyPr spcFirstLastPara="1" wrap="square" lIns="121897" tIns="121897" rIns="121897" bIns="121897" anchor="t" anchorCtr="0">
            <a:noAutofit/>
          </a:bodyPr>
          <a:lstStyle/>
          <a:p>
            <a:pPr marL="609585" indent="-507987">
              <a:lnSpc>
                <a:spcPct val="115000"/>
              </a:lnSpc>
              <a:buSzPts val="2400"/>
              <a:buFont typeface="Amatic SC"/>
              <a:buChar char="●"/>
            </a:pPr>
            <a:r>
              <a:rPr lang="en" sz="2800" b="1" dirty="0">
                <a:latin typeface="Garamond"/>
                <a:ea typeface="Amatic SC"/>
                <a:cs typeface="Garamond"/>
                <a:sym typeface="Amatic SC"/>
              </a:rPr>
              <a:t>Student </a:t>
            </a:r>
            <a:r>
              <a:rPr lang="en" sz="2800" b="1" dirty="0">
                <a:solidFill>
                  <a:srgbClr val="1155CC"/>
                </a:solidFill>
                <a:latin typeface="Garamond"/>
                <a:ea typeface="Amatic SC"/>
                <a:cs typeface="Garamond"/>
                <a:sym typeface="Amatic SC"/>
              </a:rPr>
              <a:t>voice</a:t>
            </a:r>
            <a:r>
              <a:rPr lang="en" sz="2800" b="1" dirty="0">
                <a:latin typeface="Garamond"/>
                <a:ea typeface="Amatic SC"/>
                <a:cs typeface="Garamond"/>
                <a:sym typeface="Amatic SC"/>
              </a:rPr>
              <a:t> and </a:t>
            </a:r>
            <a:r>
              <a:rPr lang="en" sz="2800" b="1" dirty="0">
                <a:solidFill>
                  <a:srgbClr val="1155CC"/>
                </a:solidFill>
                <a:latin typeface="Garamond"/>
                <a:ea typeface="Amatic SC"/>
                <a:cs typeface="Garamond"/>
                <a:sym typeface="Amatic SC"/>
              </a:rPr>
              <a:t>Expression</a:t>
            </a:r>
            <a:endParaRPr sz="2800" b="1" dirty="0">
              <a:solidFill>
                <a:srgbClr val="1155CC"/>
              </a:solidFill>
              <a:latin typeface="Garamond"/>
              <a:ea typeface="Amatic SC"/>
              <a:cs typeface="Garamond"/>
              <a:sym typeface="Amatic SC"/>
            </a:endParaRPr>
          </a:p>
          <a:p>
            <a:pPr marL="609585" indent="-507987">
              <a:lnSpc>
                <a:spcPct val="115000"/>
              </a:lnSpc>
              <a:buSzPts val="2400"/>
              <a:buFont typeface="Amatic SC"/>
              <a:buChar char="●"/>
            </a:pPr>
            <a:r>
              <a:rPr lang="en" sz="2800" b="1" dirty="0">
                <a:latin typeface="Garamond"/>
                <a:ea typeface="Amatic SC"/>
                <a:cs typeface="Garamond"/>
                <a:sym typeface="Amatic SC"/>
              </a:rPr>
              <a:t>Self-</a:t>
            </a:r>
            <a:r>
              <a:rPr lang="en" sz="2800" b="1" dirty="0">
                <a:solidFill>
                  <a:srgbClr val="1155CC"/>
                </a:solidFill>
                <a:latin typeface="Garamond"/>
                <a:ea typeface="Amatic SC"/>
                <a:cs typeface="Garamond"/>
                <a:sym typeface="Amatic SC"/>
              </a:rPr>
              <a:t>Advocacy</a:t>
            </a:r>
            <a:endParaRPr sz="2800" b="1" dirty="0">
              <a:solidFill>
                <a:srgbClr val="1155CC"/>
              </a:solidFill>
              <a:latin typeface="Garamond"/>
              <a:ea typeface="Amatic SC"/>
              <a:cs typeface="Garamond"/>
              <a:sym typeface="Amatic SC"/>
            </a:endParaRPr>
          </a:p>
          <a:p>
            <a:pPr marL="609585" indent="-507987">
              <a:lnSpc>
                <a:spcPct val="115000"/>
              </a:lnSpc>
              <a:buSzPts val="2400"/>
              <a:buFont typeface="Amatic SC"/>
              <a:buChar char="●"/>
            </a:pPr>
            <a:r>
              <a:rPr lang="en" sz="2800" b="1" dirty="0">
                <a:latin typeface="Garamond"/>
                <a:ea typeface="Amatic SC"/>
                <a:cs typeface="Garamond"/>
                <a:sym typeface="Amatic SC"/>
              </a:rPr>
              <a:t>Academic and Personal </a:t>
            </a:r>
            <a:r>
              <a:rPr lang="en" sz="2800" b="1" dirty="0">
                <a:solidFill>
                  <a:srgbClr val="1155CC"/>
                </a:solidFill>
                <a:latin typeface="Garamond"/>
                <a:ea typeface="Amatic SC"/>
                <a:cs typeface="Garamond"/>
                <a:sym typeface="Amatic SC"/>
              </a:rPr>
              <a:t>Courage</a:t>
            </a:r>
            <a:r>
              <a:rPr lang="en" sz="2800" b="1" dirty="0">
                <a:latin typeface="Garamond"/>
                <a:ea typeface="Amatic SC"/>
                <a:cs typeface="Garamond"/>
                <a:sym typeface="Amatic SC"/>
              </a:rPr>
              <a:t> and </a:t>
            </a:r>
            <a:r>
              <a:rPr lang="en" sz="2800" b="1" dirty="0">
                <a:solidFill>
                  <a:srgbClr val="1155CC"/>
                </a:solidFill>
                <a:latin typeface="Garamond"/>
                <a:ea typeface="Amatic SC"/>
                <a:cs typeface="Garamond"/>
                <a:sym typeface="Amatic SC"/>
              </a:rPr>
              <a:t>Confidence</a:t>
            </a:r>
            <a:endParaRPr sz="2800" b="1" dirty="0">
              <a:solidFill>
                <a:srgbClr val="1155CC"/>
              </a:solidFill>
              <a:latin typeface="Garamond"/>
              <a:ea typeface="Amatic SC"/>
              <a:cs typeface="Garamond"/>
              <a:sym typeface="Amatic SC"/>
            </a:endParaRPr>
          </a:p>
          <a:p>
            <a:pPr marL="609585" indent="-507987">
              <a:lnSpc>
                <a:spcPct val="115000"/>
              </a:lnSpc>
              <a:buSzPts val="2400"/>
              <a:buFont typeface="Amatic SC"/>
              <a:buChar char="●"/>
            </a:pPr>
            <a:r>
              <a:rPr lang="en" sz="2800" b="1" dirty="0">
                <a:solidFill>
                  <a:srgbClr val="1155CC"/>
                </a:solidFill>
                <a:latin typeface="Garamond"/>
                <a:ea typeface="Amatic SC"/>
                <a:cs typeface="Garamond"/>
                <a:sym typeface="Amatic SC"/>
              </a:rPr>
              <a:t>Student-Driven</a:t>
            </a:r>
            <a:r>
              <a:rPr lang="en" sz="2800" b="1" dirty="0">
                <a:latin typeface="Garamond"/>
                <a:ea typeface="Amatic SC"/>
                <a:cs typeface="Garamond"/>
                <a:sym typeface="Amatic SC"/>
              </a:rPr>
              <a:t> Learning</a:t>
            </a:r>
            <a:endParaRPr sz="2800" b="1" dirty="0">
              <a:latin typeface="Garamond"/>
              <a:ea typeface="Amatic SC"/>
              <a:cs typeface="Garamond"/>
              <a:sym typeface="Amatic SC"/>
            </a:endParaRPr>
          </a:p>
          <a:p>
            <a:pPr marL="609585" indent="-507987">
              <a:lnSpc>
                <a:spcPct val="115000"/>
              </a:lnSpc>
              <a:buSzPts val="2400"/>
              <a:buFont typeface="Amatic SC"/>
              <a:buChar char="●"/>
            </a:pPr>
            <a:r>
              <a:rPr lang="en" sz="2800" b="1" dirty="0">
                <a:solidFill>
                  <a:srgbClr val="1155CC"/>
                </a:solidFill>
                <a:latin typeface="Garamond"/>
                <a:ea typeface="Amatic SC"/>
                <a:cs typeface="Garamond"/>
                <a:sym typeface="Amatic SC"/>
              </a:rPr>
              <a:t>Skeptical consumers</a:t>
            </a:r>
            <a:r>
              <a:rPr lang="en" sz="2800" b="1" dirty="0">
                <a:latin typeface="Garamond"/>
                <a:ea typeface="Amatic SC"/>
                <a:cs typeface="Garamond"/>
                <a:sym typeface="Amatic SC"/>
              </a:rPr>
              <a:t> of Information</a:t>
            </a:r>
            <a:endParaRPr sz="2800" b="1" dirty="0">
              <a:latin typeface="Garamond"/>
              <a:ea typeface="Amatic SC"/>
              <a:cs typeface="Garamond"/>
              <a:sym typeface="Amatic SC"/>
            </a:endParaRPr>
          </a:p>
          <a:p>
            <a:endParaRPr sz="3200" dirty="0">
              <a:latin typeface="Amatic SC"/>
              <a:ea typeface="Amatic SC"/>
              <a:cs typeface="Amatic SC"/>
              <a:sym typeface="Amatic SC"/>
            </a:endParaRPr>
          </a:p>
        </p:txBody>
      </p:sp>
      <p:sp>
        <p:nvSpPr>
          <p:cNvPr id="8" name="Google Shape;368;p33"/>
          <p:cNvSpPr txBox="1">
            <a:spLocks noGrp="1"/>
          </p:cNvSpPr>
          <p:nvPr>
            <p:ph type="title"/>
          </p:nvPr>
        </p:nvSpPr>
        <p:spPr>
          <a:xfrm>
            <a:off x="874361" y="227613"/>
            <a:ext cx="10515600" cy="1325563"/>
          </a:xfrm>
          <a:prstGeom prst="rect">
            <a:avLst/>
          </a:prstGeom>
          <a:noFill/>
          <a:ln>
            <a:noFill/>
          </a:ln>
        </p:spPr>
        <p:txBody>
          <a:bodyPr spcFirstLastPara="1" wrap="square" lIns="121897" tIns="121897" rIns="121897" bIns="121897" anchor="t" anchorCtr="0">
            <a:noAutofit/>
          </a:bodyPr>
          <a:lstStyle/>
          <a:p>
            <a:pPr>
              <a:buClr>
                <a:schemeClr val="dk1"/>
              </a:buClr>
              <a:buSzPts val="1100"/>
            </a:pPr>
            <a:r>
              <a:rPr lang="en" sz="4400" b="1" dirty="0">
                <a:latin typeface="Garamond"/>
                <a:ea typeface="Amatic SC"/>
                <a:cs typeface="Garamond"/>
                <a:sym typeface="Amatic SC"/>
              </a:rPr>
              <a:t>QFT in the Library </a:t>
            </a:r>
            <a:endParaRPr sz="4400" b="1" dirty="0">
              <a:latin typeface="Garamond"/>
              <a:ea typeface="Pangolin"/>
              <a:cs typeface="Garamond"/>
              <a:sym typeface="Pangolin"/>
            </a:endParaRPr>
          </a:p>
        </p:txBody>
      </p:sp>
    </p:spTree>
    <p:extLst>
      <p:ext uri="{BB962C8B-B14F-4D97-AF65-F5344CB8AC3E}">
        <p14:creationId xmlns:p14="http://schemas.microsoft.com/office/powerpoint/2010/main" val="3074432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8"/>
          <p:cNvSpPr txBox="1">
            <a:spLocks noGrp="1"/>
          </p:cNvSpPr>
          <p:nvPr>
            <p:ph type="title"/>
          </p:nvPr>
        </p:nvSpPr>
        <p:spPr>
          <a:xfrm>
            <a:off x="893039" y="242761"/>
            <a:ext cx="10515600" cy="1030306"/>
          </a:xfrm>
          <a:prstGeom prst="rect">
            <a:avLst/>
          </a:prstGeom>
        </p:spPr>
        <p:txBody>
          <a:bodyPr spcFirstLastPara="1" wrap="square" lIns="121897" tIns="121897" rIns="121897" bIns="121897" anchor="b" anchorCtr="0">
            <a:noAutofit/>
          </a:bodyPr>
          <a:lstStyle/>
          <a:p>
            <a:r>
              <a:rPr lang="en" sz="4800" b="1" dirty="0">
                <a:latin typeface="Garamond"/>
                <a:ea typeface="Amatic SC"/>
                <a:cs typeface="Garamond"/>
                <a:sym typeface="Amatic SC"/>
              </a:rPr>
              <a:t>Lessons in Action</a:t>
            </a:r>
            <a:endParaRPr sz="4800" b="1" dirty="0">
              <a:latin typeface="Garamond"/>
              <a:ea typeface="Amatic SC"/>
              <a:cs typeface="Garamond"/>
              <a:sym typeface="Amatic SC"/>
            </a:endParaRPr>
          </a:p>
        </p:txBody>
      </p:sp>
      <p:pic>
        <p:nvPicPr>
          <p:cNvPr id="423" name="Google Shape;423;p38"/>
          <p:cNvPicPr preferRelativeResize="0"/>
          <p:nvPr/>
        </p:nvPicPr>
        <p:blipFill>
          <a:blip r:embed="rId3">
            <a:alphaModFix/>
          </a:blip>
          <a:stretch>
            <a:fillRect/>
          </a:stretch>
        </p:blipFill>
        <p:spPr>
          <a:xfrm>
            <a:off x="4683351" y="1812400"/>
            <a:ext cx="3190601" cy="3702435"/>
          </a:xfrm>
          <a:prstGeom prst="rect">
            <a:avLst/>
          </a:prstGeom>
          <a:noFill/>
          <a:ln>
            <a:noFill/>
          </a:ln>
        </p:spPr>
      </p:pic>
      <p:pic>
        <p:nvPicPr>
          <p:cNvPr id="424" name="Google Shape;424;p38"/>
          <p:cNvPicPr preferRelativeResize="0"/>
          <p:nvPr/>
        </p:nvPicPr>
        <p:blipFill>
          <a:blip r:embed="rId4">
            <a:alphaModFix/>
          </a:blip>
          <a:stretch>
            <a:fillRect/>
          </a:stretch>
        </p:blipFill>
        <p:spPr>
          <a:xfrm>
            <a:off x="7993301" y="1812400"/>
            <a:ext cx="3252399" cy="3702435"/>
          </a:xfrm>
          <a:prstGeom prst="rect">
            <a:avLst/>
          </a:prstGeom>
          <a:noFill/>
          <a:ln>
            <a:noFill/>
          </a:ln>
        </p:spPr>
      </p:pic>
      <p:pic>
        <p:nvPicPr>
          <p:cNvPr id="425" name="Google Shape;425;p38"/>
          <p:cNvPicPr preferRelativeResize="0"/>
          <p:nvPr/>
        </p:nvPicPr>
        <p:blipFill>
          <a:blip r:embed="rId5">
            <a:alphaModFix/>
          </a:blip>
          <a:stretch>
            <a:fillRect/>
          </a:stretch>
        </p:blipFill>
        <p:spPr>
          <a:xfrm>
            <a:off x="1155168" y="1812400"/>
            <a:ext cx="3408833" cy="3702435"/>
          </a:xfrm>
          <a:prstGeom prst="rect">
            <a:avLst/>
          </a:prstGeom>
          <a:noFill/>
          <a:ln>
            <a:noFill/>
          </a:ln>
        </p:spPr>
      </p:pic>
    </p:spTree>
    <p:extLst>
      <p:ext uri="{BB962C8B-B14F-4D97-AF65-F5344CB8AC3E}">
        <p14:creationId xmlns:p14="http://schemas.microsoft.com/office/powerpoint/2010/main" val="3220735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407224"/>
            <a:ext cx="11108823" cy="4410983"/>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&amp; Community Building </a:t>
            </a:r>
          </a:p>
          <a:p>
            <a:pPr marL="457200" indent="-457200">
              <a:buFont typeface="+mj-lt"/>
              <a:buAutoNum type="arabicPeriod"/>
              <a:defRPr/>
            </a:pPr>
            <a:r>
              <a:rPr lang="en-US" sz="2800"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b="1" dirty="0" smtClean="0">
                <a:latin typeface="Rockwell" panose="02060603020205020403" pitchFamily="18" charset="0"/>
              </a:rPr>
              <a:t>The Art &amp; the Science of the QFT: A Deep Dive into Planning and Facilitation </a:t>
            </a:r>
            <a:endParaRPr lang="en-US" sz="2800" b="1" dirty="0">
              <a:latin typeface="Rockwell" panose="02060603020205020403" pitchFamily="18" charset="0"/>
            </a:endParaRPr>
          </a:p>
          <a:p>
            <a:pPr marL="457200" indent="-457200">
              <a:buFont typeface="+mj-lt"/>
              <a:buAutoNum type="arabicPeriod"/>
              <a:defRPr/>
            </a:pPr>
            <a:r>
              <a:rPr lang="en-US" sz="2800" dirty="0" smtClean="0">
                <a:latin typeface="Rockwell" panose="02060603020205020403" pitchFamily="18" charset="0"/>
              </a:rPr>
              <a:t>Starting to Design a Lesson with the QFT</a:t>
            </a:r>
          </a:p>
          <a:p>
            <a:pPr marL="457200" indent="-457200">
              <a:buFont typeface="+mj-lt"/>
              <a:buAutoNum type="arabicPeriod"/>
              <a:defRPr/>
            </a:pPr>
            <a:r>
              <a:rPr lang="en-US" sz="2800" dirty="0" smtClean="0">
                <a:latin typeface="Rockwell" panose="02060603020205020403" pitchFamily="18" charset="0"/>
              </a:rPr>
              <a:t>Ideas for Further Partnership &amp; Collaboration</a:t>
            </a:r>
          </a:p>
          <a:p>
            <a:pPr marL="457200" indent="-457200">
              <a:buFont typeface="+mj-lt"/>
              <a:buAutoNum type="arabicPeriod"/>
              <a:defRPr/>
            </a:pPr>
            <a:r>
              <a:rPr lang="en-US" sz="2800" dirty="0" smtClean="0">
                <a:latin typeface="Rockwell" panose="02060603020205020403" pitchFamily="18" charset="0"/>
              </a:rPr>
              <a:t>Lunch </a:t>
            </a:r>
          </a:p>
          <a:p>
            <a:pPr marL="457200" indent="-457200">
              <a:buFont typeface="+mj-lt"/>
              <a:buAutoNum type="arabicPeriod"/>
              <a:defRPr/>
            </a:pPr>
            <a:r>
              <a:rPr lang="en-US" sz="2800" dirty="0" smtClean="0">
                <a:latin typeface="Rockwell" panose="02060603020205020403" pitchFamily="18" charset="0"/>
              </a:rPr>
              <a:t>Collaboration and Planning Time</a:t>
            </a:r>
            <a:endParaRPr lang="en-US" dirty="0" smtClean="0">
              <a:latin typeface="Rockwell" panose="02060603020205020403" pitchFamily="18" charset="0"/>
            </a:endParaRPr>
          </a:p>
        </p:txBody>
      </p:sp>
    </p:spTree>
    <p:extLst>
      <p:ext uri="{BB962C8B-B14F-4D97-AF65-F5344CB8AC3E}">
        <p14:creationId xmlns:p14="http://schemas.microsoft.com/office/powerpoint/2010/main" val="4244747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009015"/>
          </a:xfrm>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rPr>
              <a:t>https://</a:t>
            </a:r>
            <a:r>
              <a:rPr lang="en-US" altLang="en-US" sz="3200" b="1" dirty="0" err="1">
                <a:latin typeface="Rockwell" panose="02060603020205020403" pitchFamily="18" charset="0"/>
              </a:rPr>
              <a:t>rightquestion.org</a:t>
            </a:r>
            <a:r>
              <a:rPr lang="en-US" altLang="en-US" sz="3200" b="1" dirty="0">
                <a:latin typeface="Rockwell" panose="02060603020205020403" pitchFamily="18" charset="0"/>
              </a:rPr>
              <a:t>/events</a:t>
            </a:r>
            <a:r>
              <a:rPr lang="en-US" altLang="en-US" sz="3200" b="1" dirty="0" smtClean="0">
                <a:latin typeface="Rockwell" panose="02060603020205020403" pitchFamily="18" charset="0"/>
              </a:rPr>
              <a:t>/</a:t>
            </a:r>
            <a:endParaRPr lang="en-US" sz="3200" b="1" dirty="0">
              <a:solidFill>
                <a:schemeClr val="tx2"/>
              </a:solidFill>
              <a:latin typeface="Rockwell" panose="02060603020205020403" pitchFamily="18" charset="0"/>
            </a:endParaRPr>
          </a:p>
        </p:txBody>
      </p:sp>
      <p:sp>
        <p:nvSpPr>
          <p:cNvPr id="2" name="TextBox 1"/>
          <p:cNvSpPr txBox="1"/>
          <p:nvPr/>
        </p:nvSpPr>
        <p:spPr>
          <a:xfrm>
            <a:off x="693299" y="554069"/>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Rockwell"/>
                <a:ea typeface="MS Gothic"/>
                <a:cs typeface="+mj-cs"/>
              </a:rPr>
              <a:t>To Access Today’s Materials:</a:t>
            </a:r>
            <a:endParaRPr kumimoji="0" lang="en-US" b="0" i="0" u="none" strike="noStrike" kern="1200" cap="none" spc="0" normalizeH="0" baseline="0" noProof="0" dirty="0">
              <a:ln>
                <a:noFill/>
              </a:ln>
              <a:solidFill>
                <a:srgbClr val="000000"/>
              </a:solidFill>
              <a:effectLst/>
              <a:uLnTx/>
              <a:uFillTx/>
              <a:latin typeface="Rockwell"/>
              <a:ea typeface="MS Gothic"/>
              <a:cs typeface="+mj-cs"/>
            </a:endParaRPr>
          </a:p>
        </p:txBody>
      </p:sp>
      <p:sp>
        <p:nvSpPr>
          <p:cNvPr id="6" name="Content Placeholder 2"/>
          <p:cNvSpPr txBox="1">
            <a:spLocks/>
          </p:cNvSpPr>
          <p:nvPr/>
        </p:nvSpPr>
        <p:spPr bwMode="auto">
          <a:xfrm>
            <a:off x="1145978" y="2977674"/>
            <a:ext cx="9800696" cy="267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Templates you can use tomorrow in class</a:t>
            </a: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Classroom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examples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Instructional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videos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Opportunities</a:t>
            </a:r>
            <a:r>
              <a:rPr kumimoji="0" lang="en-US" altLang="en-US" sz="2800" b="0" i="0" u="none" strike="noStrike" kern="1200" cap="none" spc="0" normalizeH="0" noProof="0" dirty="0" smtClean="0">
                <a:ln>
                  <a:noFill/>
                </a:ln>
                <a:solidFill>
                  <a:srgbClr val="000000"/>
                </a:solidFill>
                <a:effectLst/>
                <a:uLnTx/>
                <a:uFillTx/>
                <a:latin typeface="Rockwell" panose="02060603020205020403" pitchFamily="18" charset="0"/>
                <a:ea typeface="MS PGothic" panose="020B0600070205080204" pitchFamily="34" charset="-128"/>
              </a:rPr>
              <a:t> to connect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with </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other </a:t>
            </a:r>
            <a:r>
              <a:rPr lang="en-US" altLang="en-US" noProof="0" dirty="0" smtClean="0">
                <a:solidFill>
                  <a:srgbClr val="000000"/>
                </a:solidFill>
                <a:latin typeface="Rockwell" panose="02060603020205020403" pitchFamily="18" charset="0"/>
              </a:rPr>
              <a:t>e</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ducators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135767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87457" y="4670651"/>
            <a:ext cx="10933735" cy="1163723"/>
          </a:xfrm>
        </p:spPr>
        <p:txBody>
          <a:bodyPr>
            <a:noAutofit/>
          </a:bodyPr>
          <a:lstStyle/>
          <a:p>
            <a:pPr marL="0" indent="0">
              <a:buNone/>
            </a:pPr>
            <a:r>
              <a:rPr lang="en-US" altLang="en-US" sz="4400" dirty="0" smtClean="0">
                <a:solidFill>
                  <a:schemeClr val="accent1"/>
                </a:solidFill>
              </a:rPr>
              <a:t>An Art and a Science: Best Practices in QFT Planning, Design, and Facilitation </a:t>
            </a:r>
            <a:endParaRPr lang="en-US" altLang="en-US" sz="4400" dirty="0">
              <a:solidFill>
                <a:schemeClr val="tx2"/>
              </a:solidFill>
              <a:latin typeface="Rockwell" panose="02060603020205020403" pitchFamily="18" charset="0"/>
            </a:endParaRPr>
          </a:p>
        </p:txBody>
      </p:sp>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506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77"/>
          <p:cNvSpPr txBox="1"/>
          <p:nvPr/>
        </p:nvSpPr>
        <p:spPr>
          <a:xfrm>
            <a:off x="5924550" y="1985963"/>
            <a:ext cx="4157400" cy="414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9C4C7"/>
              </a:buClr>
              <a:buSzPts val="1942"/>
              <a:buFontTx/>
              <a:buNone/>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The QFT</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Present a Question Focus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Produce questions following the 4 rules</a:t>
            </a:r>
            <a:endParaRPr kumimoji="0" sz="2590" b="0" i="0" u="none" strike="noStrike" kern="1200" cap="none" spc="0" normalizeH="0" baseline="0" noProof="0" dirty="0">
              <a:ln>
                <a:noFill/>
              </a:ln>
              <a:solidFill>
                <a:srgbClr val="000000"/>
              </a:solidFill>
              <a:effectLst/>
              <a:uLnTx/>
              <a:uFillTx/>
              <a:latin typeface="Rockwell"/>
              <a:ea typeface="Rockwell"/>
              <a:cs typeface="Rockwell"/>
              <a:sym typeface="Rockwel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Improve questions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Prioritize questions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Discuss next steps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514350" marR="0" lvl="0" indent="-514350" algn="l" defTabSz="914400" rtl="0" eaLnBrk="1" fontAlgn="auto" latinLnBrk="0" hangingPunct="1">
              <a:lnSpc>
                <a:spcPct val="90000"/>
              </a:lnSpc>
              <a:spcBef>
                <a:spcPts val="800"/>
              </a:spcBef>
              <a:spcAft>
                <a:spcPts val="0"/>
              </a:spcAft>
              <a:buClr>
                <a:srgbClr val="59C4C7"/>
              </a:buClr>
              <a:buSzPct val="100000"/>
              <a:buFont typeface="Noto Sans Symbols"/>
              <a:buAutoNum type="arabicPeriod"/>
              <a:tabLst/>
              <a:defRPr/>
            </a:pPr>
            <a:r>
              <a:rPr kumimoji="0" lang="en-US" sz="2590" b="0" i="0" u="none" strike="noStrike" kern="1200" cap="none" spc="0" normalizeH="0" baseline="0" noProof="0" dirty="0">
                <a:ln>
                  <a:noFill/>
                </a:ln>
                <a:solidFill>
                  <a:srgbClr val="000000"/>
                </a:solidFill>
                <a:effectLst/>
                <a:uLnTx/>
                <a:uFillTx/>
                <a:latin typeface="Rockwell"/>
                <a:ea typeface="Rockwell"/>
                <a:cs typeface="Rockwell"/>
                <a:sym typeface="Rockwell"/>
              </a:rPr>
              <a:t>Reflect</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24" name="Google Shape;1524;p177"/>
          <p:cNvSpPr txBox="1">
            <a:spLocks noGrp="1"/>
          </p:cNvSpPr>
          <p:nvPr>
            <p:ph type="title"/>
          </p:nvPr>
        </p:nvSpPr>
        <p:spPr>
          <a:xfrm>
            <a:off x="893039" y="226067"/>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en-US" sz="4000" b="0" dirty="0"/>
              <a:t>QFT: An </a:t>
            </a:r>
            <a:r>
              <a:rPr lang="en-US" sz="4000" b="0" dirty="0" smtClean="0"/>
              <a:t>Art </a:t>
            </a:r>
            <a:r>
              <a:rPr lang="en-US" sz="4000" b="0" dirty="0"/>
              <a:t>and a </a:t>
            </a:r>
            <a:r>
              <a:rPr lang="en-US" sz="4000" b="0" dirty="0" smtClean="0"/>
              <a:t>Science</a:t>
            </a:r>
            <a:endParaRPr sz="4000" b="0" dirty="0"/>
          </a:p>
        </p:txBody>
      </p:sp>
      <p:pic>
        <p:nvPicPr>
          <p:cNvPr id="1523" name="Google Shape;1523;p177" descr="blue-science.jpg"/>
          <p:cNvPicPr preferRelativeResize="0">
            <a:picLocks noGrp="1"/>
          </p:cNvPicPr>
          <p:nvPr>
            <p:ph type="body" idx="4294967295"/>
          </p:nvPr>
        </p:nvPicPr>
        <p:blipFill rotWithShape="1">
          <a:blip r:embed="rId3">
            <a:alphaModFix/>
          </a:blip>
          <a:srcRect l="20554" r="20548"/>
          <a:stretch/>
        </p:blipFill>
        <p:spPr>
          <a:xfrm>
            <a:off x="6010655" y="1706536"/>
            <a:ext cx="3934529" cy="4277061"/>
          </a:xfrm>
          <a:prstGeom prst="rect">
            <a:avLst/>
          </a:prstGeom>
          <a:noFill/>
          <a:ln>
            <a:noFill/>
          </a:ln>
        </p:spPr>
      </p:pic>
      <p:sp>
        <p:nvSpPr>
          <p:cNvPr id="1525" name="Google Shape;1525;p177"/>
          <p:cNvSpPr txBox="1">
            <a:spLocks noGrp="1"/>
          </p:cNvSpPr>
          <p:nvPr>
            <p:ph type="body" idx="4294967295"/>
          </p:nvPr>
        </p:nvSpPr>
        <p:spPr>
          <a:xfrm>
            <a:off x="1392263" y="1985963"/>
            <a:ext cx="4053910" cy="41402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3300"/>
              <a:buNone/>
            </a:pPr>
            <a:r>
              <a:rPr lang="en-US" sz="4400" dirty="0">
                <a:solidFill>
                  <a:schemeClr val="dk1"/>
                </a:solidFill>
              </a:rPr>
              <a:t>The Science:</a:t>
            </a:r>
            <a:endParaRPr dirty="0"/>
          </a:p>
          <a:p>
            <a:pPr marL="0" indent="0">
              <a:lnSpc>
                <a:spcPct val="100000"/>
              </a:lnSpc>
              <a:buSzPts val="2100"/>
              <a:buNone/>
            </a:pPr>
            <a:r>
              <a:rPr lang="en-US" sz="2800" dirty="0">
                <a:solidFill>
                  <a:schemeClr val="dk1"/>
                </a:solidFill>
              </a:rPr>
              <a:t>The QFT is a rigorous protocol, with specific steps and sequence, that produces consistent results</a:t>
            </a:r>
            <a:endParaRPr dirty="0"/>
          </a:p>
          <a:p>
            <a:pPr marL="0" indent="0">
              <a:lnSpc>
                <a:spcPct val="100000"/>
              </a:lnSpc>
              <a:buSzPts val="2100"/>
              <a:buNone/>
            </a:pPr>
            <a:endParaRPr sz="2800" dirty="0"/>
          </a:p>
        </p:txBody>
      </p:sp>
      <p:sp>
        <p:nvSpPr>
          <p:cNvPr id="1526" name="Google Shape;1526;p177"/>
          <p:cNvSpPr txBox="1"/>
          <p:nvPr/>
        </p:nvSpPr>
        <p:spPr>
          <a:xfrm>
            <a:off x="3128963" y="990600"/>
            <a:ext cx="184200" cy="369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59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523"/>
                                        </p:tgtEl>
                                      </p:cBhvr>
                                    </p:animEffect>
                                    <p:set>
                                      <p:cBhvr>
                                        <p:cTn id="19" dur="1" fill="hold">
                                          <p:stCondLst>
                                            <p:cond delay="500"/>
                                          </p:stCondLst>
                                        </p:cTn>
                                        <p:tgtEl>
                                          <p:spTgt spid="15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178"/>
          <p:cNvSpPr txBox="1">
            <a:spLocks noGrp="1"/>
          </p:cNvSpPr>
          <p:nvPr>
            <p:ph type="title"/>
          </p:nvPr>
        </p:nvSpPr>
        <p:spPr>
          <a:xfrm>
            <a:off x="939338" y="277812"/>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en-US" sz="4000" b="0" dirty="0"/>
              <a:t>QFT: An </a:t>
            </a:r>
            <a:r>
              <a:rPr lang="en-US" sz="4000" b="0" dirty="0" smtClean="0"/>
              <a:t>Art </a:t>
            </a:r>
            <a:r>
              <a:rPr lang="en-US" sz="4000" b="0" dirty="0"/>
              <a:t>and a </a:t>
            </a:r>
            <a:r>
              <a:rPr lang="en-US" sz="4000" b="0" dirty="0" smtClean="0"/>
              <a:t>Science</a:t>
            </a:r>
            <a:endParaRPr sz="4000" b="0" dirty="0"/>
          </a:p>
        </p:txBody>
      </p:sp>
      <p:sp>
        <p:nvSpPr>
          <p:cNvPr id="1532" name="Google Shape;1532;p178"/>
          <p:cNvSpPr txBox="1">
            <a:spLocks noGrp="1"/>
          </p:cNvSpPr>
          <p:nvPr>
            <p:ph type="body" idx="4294967295"/>
          </p:nvPr>
        </p:nvSpPr>
        <p:spPr>
          <a:xfrm>
            <a:off x="1122743" y="2108200"/>
            <a:ext cx="4129691" cy="40640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3300"/>
              <a:buNone/>
            </a:pPr>
            <a:r>
              <a:rPr lang="en-US" sz="4400" dirty="0">
                <a:solidFill>
                  <a:schemeClr val="dk1"/>
                </a:solidFill>
                <a:latin typeface="Rockwell"/>
                <a:ea typeface="Rockwell"/>
                <a:cs typeface="Rockwell"/>
                <a:sym typeface="Rockwell"/>
              </a:rPr>
              <a:t>The Art:</a:t>
            </a:r>
            <a:endParaRPr sz="2000" dirty="0">
              <a:solidFill>
                <a:srgbClr val="595959"/>
              </a:solidFill>
              <a:latin typeface="Rockwell"/>
              <a:ea typeface="Rockwell"/>
              <a:cs typeface="Rockwell"/>
              <a:sym typeface="Rockwell"/>
            </a:endParaRPr>
          </a:p>
          <a:p>
            <a:pPr marL="0" indent="0">
              <a:lnSpc>
                <a:spcPct val="100000"/>
              </a:lnSpc>
              <a:spcBef>
                <a:spcPts val="2000"/>
              </a:spcBef>
              <a:buClr>
                <a:schemeClr val="accent1"/>
              </a:buClr>
              <a:buSzPts val="2100"/>
              <a:buNone/>
            </a:pPr>
            <a:r>
              <a:rPr lang="en-US" sz="2400" dirty="0">
                <a:solidFill>
                  <a:schemeClr val="dk1"/>
                </a:solidFill>
                <a:latin typeface="Rockwell"/>
                <a:ea typeface="Rockwell"/>
                <a:cs typeface="Rockwell"/>
                <a:sym typeface="Rockwell"/>
              </a:rPr>
              <a:t>You </a:t>
            </a:r>
            <a:r>
              <a:rPr lang="en-US" sz="2400" dirty="0">
                <a:solidFill>
                  <a:schemeClr val="dk1"/>
                </a:solidFill>
              </a:rPr>
              <a:t>should</a:t>
            </a:r>
            <a:r>
              <a:rPr lang="en-US" sz="2400" dirty="0">
                <a:solidFill>
                  <a:schemeClr val="dk1"/>
                </a:solidFill>
                <a:latin typeface="Rockwell"/>
                <a:ea typeface="Rockwell"/>
                <a:cs typeface="Rockwell"/>
                <a:sym typeface="Rockwell"/>
              </a:rPr>
              <a:t> tailor the QFT process to the specific content and </a:t>
            </a:r>
            <a:r>
              <a:rPr lang="en-US" sz="2400" dirty="0">
                <a:solidFill>
                  <a:schemeClr val="dk1"/>
                </a:solidFill>
              </a:rPr>
              <a:t>people you are working with</a:t>
            </a:r>
            <a:r>
              <a:rPr lang="en-US" sz="2400" dirty="0">
                <a:solidFill>
                  <a:schemeClr val="dk1"/>
                </a:solidFill>
                <a:latin typeface="Rockwell"/>
                <a:ea typeface="Rockwell"/>
                <a:cs typeface="Rockwell"/>
                <a:sym typeface="Rockwell"/>
              </a:rPr>
              <a:t>.</a:t>
            </a:r>
            <a:endParaRPr sz="2400" dirty="0">
              <a:solidFill>
                <a:srgbClr val="595959"/>
              </a:solidFill>
              <a:latin typeface="Rockwell"/>
              <a:ea typeface="Rockwell"/>
              <a:cs typeface="Rockwell"/>
              <a:sym typeface="Rockwell"/>
            </a:endParaRPr>
          </a:p>
        </p:txBody>
      </p:sp>
      <p:pic>
        <p:nvPicPr>
          <p:cNvPr id="1533" name="Google Shape;1533;p178" descr="art.jpg"/>
          <p:cNvPicPr preferRelativeResize="0">
            <a:picLocks noGrp="1"/>
          </p:cNvPicPr>
          <p:nvPr>
            <p:ph type="body" idx="4294967295"/>
          </p:nvPr>
        </p:nvPicPr>
        <p:blipFill rotWithShape="1">
          <a:blip r:embed="rId3">
            <a:alphaModFix/>
          </a:blip>
          <a:srcRect l="2950" t="-3659" b="-3670"/>
          <a:stretch/>
        </p:blipFill>
        <p:spPr>
          <a:xfrm>
            <a:off x="5845698" y="1889125"/>
            <a:ext cx="4610100" cy="4283075"/>
          </a:xfrm>
          <a:prstGeom prst="rect">
            <a:avLst/>
          </a:prstGeom>
          <a:noFill/>
          <a:ln>
            <a:noFill/>
          </a:ln>
        </p:spPr>
      </p:pic>
      <p:sp>
        <p:nvSpPr>
          <p:cNvPr id="1534" name="Google Shape;1534;p178"/>
          <p:cNvSpPr txBox="1">
            <a:spLocks noGrp="1"/>
          </p:cNvSpPr>
          <p:nvPr>
            <p:ph type="body" idx="4294967295"/>
          </p:nvPr>
        </p:nvSpPr>
        <p:spPr>
          <a:xfrm>
            <a:off x="6118932" y="1994639"/>
            <a:ext cx="4579676" cy="4635500"/>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accent1"/>
              </a:buClr>
              <a:buSzPts val="1950"/>
              <a:buNone/>
            </a:pPr>
            <a:r>
              <a:rPr lang="en-US" sz="2400" dirty="0">
                <a:solidFill>
                  <a:srgbClr val="000000"/>
                </a:solidFill>
                <a:latin typeface="Rockwell"/>
                <a:ea typeface="Rockwell"/>
                <a:cs typeface="Rockwell"/>
                <a:sym typeface="Rockwell"/>
              </a:rPr>
              <a:t>Tailor the QFT through:</a:t>
            </a:r>
            <a:endParaRPr sz="2400" dirty="0">
              <a:solidFill>
                <a:srgbClr val="000000"/>
              </a:solidFill>
              <a:latin typeface="Rockwell"/>
              <a:ea typeface="Rockwell"/>
              <a:cs typeface="Rockwell"/>
              <a:sym typeface="Rockwell"/>
            </a:endParaRPr>
          </a:p>
          <a:p>
            <a:pPr>
              <a:spcBef>
                <a:spcPts val="2000"/>
              </a:spcBef>
              <a:buClr>
                <a:schemeClr val="accent1"/>
              </a:buClr>
              <a:buSzPct val="100000"/>
            </a:pPr>
            <a:r>
              <a:rPr lang="en-US" sz="2400" dirty="0">
                <a:solidFill>
                  <a:srgbClr val="000000"/>
                </a:solidFill>
                <a:latin typeface="Rockwell"/>
                <a:ea typeface="Rockwell"/>
                <a:cs typeface="Rockwell"/>
                <a:sym typeface="Rockwell"/>
              </a:rPr>
              <a:t>Planning how to use student questions</a:t>
            </a:r>
            <a:endParaRPr sz="2400" dirty="0">
              <a:solidFill>
                <a:srgbClr val="000000"/>
              </a:solidFill>
              <a:latin typeface="Rockwell"/>
              <a:ea typeface="Rockwell"/>
              <a:cs typeface="Rockwell"/>
              <a:sym typeface="Rockwell"/>
            </a:endParaRPr>
          </a:p>
          <a:p>
            <a:pPr>
              <a:spcBef>
                <a:spcPts val="2000"/>
              </a:spcBef>
              <a:buClr>
                <a:schemeClr val="accent1"/>
              </a:buClr>
              <a:buSzPct val="100000"/>
            </a:pPr>
            <a:r>
              <a:rPr lang="en-US" sz="2400" dirty="0">
                <a:solidFill>
                  <a:srgbClr val="000000"/>
                </a:solidFill>
                <a:latin typeface="Rockwell"/>
                <a:ea typeface="Rockwell"/>
                <a:cs typeface="Rockwell"/>
                <a:sym typeface="Rockwell"/>
              </a:rPr>
              <a:t>Question Focus design</a:t>
            </a:r>
            <a:endParaRPr sz="2400" dirty="0">
              <a:solidFill>
                <a:srgbClr val="595959"/>
              </a:solidFill>
              <a:latin typeface="Rockwell"/>
              <a:ea typeface="Rockwell"/>
              <a:cs typeface="Rockwell"/>
              <a:sym typeface="Rockwell"/>
            </a:endParaRPr>
          </a:p>
          <a:p>
            <a:pPr>
              <a:spcBef>
                <a:spcPts val="2000"/>
              </a:spcBef>
              <a:buClr>
                <a:schemeClr val="accent1"/>
              </a:buClr>
              <a:buSzPct val="100000"/>
            </a:pPr>
            <a:r>
              <a:rPr lang="en-US" sz="2400" dirty="0">
                <a:solidFill>
                  <a:srgbClr val="000000"/>
                </a:solidFill>
                <a:latin typeface="Rockwell"/>
                <a:ea typeface="Rockwell"/>
                <a:cs typeface="Rockwell"/>
                <a:sym typeface="Rockwell"/>
              </a:rPr>
              <a:t>Prioritization instructions</a:t>
            </a:r>
            <a:endParaRPr sz="2400" dirty="0">
              <a:solidFill>
                <a:srgbClr val="595959"/>
              </a:solidFill>
              <a:latin typeface="Rockwell"/>
              <a:ea typeface="Rockwell"/>
              <a:cs typeface="Rockwell"/>
              <a:sym typeface="Rockwell"/>
            </a:endParaRPr>
          </a:p>
          <a:p>
            <a:pPr>
              <a:spcBef>
                <a:spcPts val="2000"/>
              </a:spcBef>
              <a:buClr>
                <a:schemeClr val="accent1"/>
              </a:buClr>
              <a:buSzPct val="100000"/>
            </a:pPr>
            <a:r>
              <a:rPr lang="en-US" sz="2400" dirty="0">
                <a:solidFill>
                  <a:srgbClr val="000000"/>
                </a:solidFill>
                <a:latin typeface="Rockwell"/>
                <a:ea typeface="Rockwell"/>
                <a:cs typeface="Rockwell"/>
                <a:sym typeface="Rockwell"/>
              </a:rPr>
              <a:t>Reflection questions</a:t>
            </a:r>
            <a:endParaRPr sz="2400" dirty="0">
              <a:solidFill>
                <a:srgbClr val="595959"/>
              </a:solidFill>
              <a:latin typeface="Rockwell"/>
              <a:ea typeface="Rockwell"/>
              <a:cs typeface="Rockwell"/>
              <a:sym typeface="Rockwell"/>
            </a:endParaRPr>
          </a:p>
          <a:p>
            <a:pPr>
              <a:spcBef>
                <a:spcPts val="2000"/>
              </a:spcBef>
              <a:buClr>
                <a:schemeClr val="accent1"/>
              </a:buClr>
              <a:buSzPct val="100000"/>
            </a:pPr>
            <a:r>
              <a:rPr lang="en-US" sz="2400" dirty="0">
                <a:solidFill>
                  <a:srgbClr val="000000"/>
                </a:solidFill>
                <a:latin typeface="Rockwell"/>
                <a:ea typeface="Rockwell"/>
                <a:cs typeface="Rockwell"/>
                <a:sym typeface="Rockwell"/>
              </a:rPr>
              <a:t>Facilitation</a:t>
            </a:r>
            <a:endParaRPr sz="2400" dirty="0">
              <a:solidFill>
                <a:srgbClr val="000000"/>
              </a:solidFill>
              <a:latin typeface="Rockwell"/>
              <a:ea typeface="Rockwell"/>
              <a:cs typeface="Rockwell"/>
              <a:sym typeface="Rockwell"/>
            </a:endParaRPr>
          </a:p>
        </p:txBody>
      </p:sp>
    </p:spTree>
    <p:extLst>
      <p:ext uri="{BB962C8B-B14F-4D97-AF65-F5344CB8AC3E}">
        <p14:creationId xmlns:p14="http://schemas.microsoft.com/office/powerpoint/2010/main" val="16430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3"/>
                                        </p:tgtEl>
                                      </p:cBhvr>
                                    </p:animEffect>
                                    <p:set>
                                      <p:cBhvr>
                                        <p:cTn id="7" dur="1" fill="hold">
                                          <p:stCondLst>
                                            <p:cond delay="500"/>
                                          </p:stCondLst>
                                        </p:cTn>
                                        <p:tgtEl>
                                          <p:spTgt spid="15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3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3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3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742567" y="295515"/>
            <a:ext cx="11678151"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2115555"/>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b="1" dirty="0">
                <a:solidFill>
                  <a:srgbClr val="000000"/>
                </a:solidFill>
              </a:rPr>
              <a:t>Facilitation</a:t>
            </a:r>
            <a:endParaRPr dirty="0"/>
          </a:p>
          <a:p>
            <a:pPr marL="742950" indent="-742950">
              <a:lnSpc>
                <a:spcPct val="100000"/>
              </a:lnSpc>
              <a:buSzPts val="2700"/>
              <a:buFont typeface="Rockwell"/>
              <a:buAutoNum type="arabicPeriod"/>
            </a:pPr>
            <a:r>
              <a:rPr lang="en-US" sz="3600" dirty="0">
                <a:solidFill>
                  <a:srgbClr val="000000"/>
                </a:solidFill>
              </a:rPr>
              <a:t>Starting at the End</a:t>
            </a:r>
            <a:endParaRPr dirty="0"/>
          </a:p>
          <a:p>
            <a:pPr marL="742950" indent="-742950">
              <a:lnSpc>
                <a:spcPct val="100000"/>
              </a:lnSpc>
              <a:buSzPts val="2700"/>
              <a:buFont typeface="Rockwell"/>
              <a:buAutoNum type="arabicPeriod"/>
            </a:pPr>
            <a:r>
              <a:rPr lang="en-US" sz="3600" dirty="0">
                <a:solidFill>
                  <a:srgbClr val="000000"/>
                </a:solidFill>
              </a:rPr>
              <a:t>QFocus Design</a:t>
            </a:r>
            <a:endParaRPr dirty="0"/>
          </a:p>
          <a:p>
            <a:pPr marL="742950" indent="-742950">
              <a:lnSpc>
                <a:spcPct val="100000"/>
              </a:lnSpc>
              <a:buSzPts val="2700"/>
              <a:buFont typeface="Rockwell"/>
              <a:buAutoNum type="arabicPeriod"/>
            </a:pPr>
            <a:r>
              <a:rPr lang="en-US" sz="3600" dirty="0">
                <a:solidFill>
                  <a:srgbClr val="000000"/>
                </a:solidFill>
              </a:rPr>
              <a:t>Prioritization Instructions</a:t>
            </a:r>
            <a:endParaRPr dirty="0"/>
          </a:p>
          <a:p>
            <a:pPr marL="742950" indent="-742950">
              <a:lnSpc>
                <a:spcPct val="100000"/>
              </a:lnSpc>
              <a:buSzPts val="2700"/>
              <a:buFont typeface="Rockwell"/>
              <a:buAutoNum type="arabicPeriod"/>
            </a:pPr>
            <a:r>
              <a:rPr lang="en-US" sz="3600" dirty="0">
                <a:solidFill>
                  <a:srgbClr val="000000"/>
                </a:solidFill>
              </a:rPr>
              <a:t>Reflection Questions</a:t>
            </a:r>
            <a:endParaRPr dirty="0"/>
          </a:p>
        </p:txBody>
      </p:sp>
    </p:spTree>
    <p:extLst>
      <p:ext uri="{BB962C8B-B14F-4D97-AF65-F5344CB8AC3E}">
        <p14:creationId xmlns:p14="http://schemas.microsoft.com/office/powerpoint/2010/main" val="8958485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514109" y="266374"/>
            <a:ext cx="10515600" cy="1325563"/>
          </a:xfrm>
        </p:spPr>
        <p:txBody>
          <a:bodyPr>
            <a:normAutofit/>
          </a:bodyPr>
          <a:lstStyle/>
          <a:p>
            <a:pPr algn="ctr" eaLnBrk="1" hangingPunct="1"/>
            <a:r>
              <a:rPr lang="en-US" sz="4400" dirty="0" smtClean="0">
                <a:latin typeface="Rockwell" charset="0"/>
              </a:rPr>
              <a:t>Classroom Example:</a:t>
            </a:r>
            <a:br>
              <a:rPr lang="en-US" sz="4400" dirty="0" smtClean="0">
                <a:latin typeface="Rockwell" charset="0"/>
              </a:rPr>
            </a:br>
            <a:r>
              <a:rPr lang="en-US" sz="4400" dirty="0" smtClean="0">
                <a:latin typeface="Rockwell" charset="0"/>
              </a:rPr>
              <a:t>High School</a:t>
            </a:r>
            <a:endParaRPr lang="en-US" sz="4400" dirty="0">
              <a:latin typeface="Rockwell" charset="0"/>
            </a:endParaRPr>
          </a:p>
        </p:txBody>
      </p:sp>
      <p:sp>
        <p:nvSpPr>
          <p:cNvPr id="102402" name="Content Placeholder 2"/>
          <p:cNvSpPr>
            <a:spLocks noGrp="1"/>
          </p:cNvSpPr>
          <p:nvPr>
            <p:ph idx="1"/>
          </p:nvPr>
        </p:nvSpPr>
        <p:spPr>
          <a:xfrm>
            <a:off x="976614" y="2381210"/>
            <a:ext cx="9590590" cy="2225514"/>
          </a:xfrm>
        </p:spPr>
        <p:txBody>
          <a:bodyPr>
            <a:normAutofit fontScale="92500" lnSpcReduction="10000"/>
          </a:bodyPr>
          <a:lstStyle/>
          <a:p>
            <a:pPr marL="0" indent="0">
              <a:buNone/>
            </a:pPr>
            <a:r>
              <a:rPr lang="en-US" altLang="en-US" sz="3200" u="sng" dirty="0">
                <a:latin typeface="Rockwell" panose="02060603020205020403" pitchFamily="18" charset="0"/>
                <a:ea typeface="MS PGothic" pitchFamily="34" charset="-128"/>
              </a:rPr>
              <a:t>Teacher</a:t>
            </a:r>
            <a:r>
              <a:rPr lang="en-US" altLang="en-US" sz="3200" dirty="0">
                <a:latin typeface="Rockwell" panose="02060603020205020403" pitchFamily="18" charset="0"/>
                <a:ea typeface="MS PGothic" pitchFamily="34" charset="-128"/>
              </a:rPr>
              <a:t>: </a:t>
            </a:r>
            <a:r>
              <a:rPr lang="en-US" sz="3200" dirty="0"/>
              <a:t>Ling-Se </a:t>
            </a:r>
            <a:r>
              <a:rPr lang="en-US" sz="3200" dirty="0" err="1"/>
              <a:t>Chesnakas</a:t>
            </a:r>
            <a:r>
              <a:rPr lang="en-US" sz="3200" dirty="0"/>
              <a:t>, Boston, MA</a:t>
            </a:r>
            <a:r>
              <a:rPr lang="en-US" altLang="en-US" sz="3200" dirty="0">
                <a:latin typeface="Rockwell" panose="02060603020205020403" pitchFamily="18" charset="0"/>
                <a:ea typeface="MS PGothic" pitchFamily="34" charset="-128"/>
              </a:rPr>
              <a:t> </a:t>
            </a:r>
          </a:p>
          <a:p>
            <a:pPr marL="0" indent="0">
              <a:buNone/>
            </a:pPr>
            <a:r>
              <a:rPr lang="en-US" altLang="en-US" sz="3200" u="sng" dirty="0">
                <a:latin typeface="Rockwell" panose="02060603020205020403" pitchFamily="18" charset="0"/>
                <a:ea typeface="MS PGothic" pitchFamily="34" charset="-128"/>
              </a:rPr>
              <a:t>Topic</a:t>
            </a:r>
            <a:r>
              <a:rPr lang="en-US" altLang="en-US" sz="3200" dirty="0">
                <a:latin typeface="Rockwell" panose="02060603020205020403" pitchFamily="18" charset="0"/>
                <a:ea typeface="MS PGothic" pitchFamily="34" charset="-128"/>
              </a:rPr>
              <a:t>: </a:t>
            </a:r>
            <a:r>
              <a:rPr lang="en-US" altLang="en-US" sz="3200" i="1" dirty="0">
                <a:latin typeface="Rockwell" panose="02060603020205020403" pitchFamily="18" charset="0"/>
                <a:ea typeface="MS PGothic" pitchFamily="34" charset="-128"/>
              </a:rPr>
              <a:t>The Brief Wondrous Life of Oscar </a:t>
            </a:r>
            <a:r>
              <a:rPr lang="en-US" altLang="en-US" sz="3200" i="1" dirty="0" err="1">
                <a:latin typeface="Rockwell" panose="02060603020205020403" pitchFamily="18" charset="0"/>
                <a:ea typeface="MS PGothic" pitchFamily="34" charset="-128"/>
              </a:rPr>
              <a:t>Wao</a:t>
            </a:r>
            <a:r>
              <a:rPr lang="en-US" altLang="en-US" sz="3200" i="1" dirty="0">
                <a:latin typeface="Rockwell" panose="02060603020205020403" pitchFamily="18" charset="0"/>
                <a:ea typeface="MS PGothic" pitchFamily="34" charset="-128"/>
              </a:rPr>
              <a:t> </a:t>
            </a:r>
            <a:r>
              <a:rPr lang="en-US" altLang="en-US" sz="3200" dirty="0">
                <a:latin typeface="Rockwell" panose="02060603020205020403" pitchFamily="18" charset="0"/>
                <a:ea typeface="MS PGothic" pitchFamily="34" charset="-128"/>
              </a:rPr>
              <a:t>by </a:t>
            </a:r>
            <a:r>
              <a:rPr lang="en-US" altLang="en-US" sz="3200" dirty="0" err="1">
                <a:latin typeface="Rockwell" panose="02060603020205020403" pitchFamily="18" charset="0"/>
                <a:ea typeface="MS PGothic" pitchFamily="34" charset="-128"/>
              </a:rPr>
              <a:t>Junot</a:t>
            </a:r>
            <a:r>
              <a:rPr lang="en-US" altLang="en-US" sz="3200" dirty="0">
                <a:latin typeface="Rockwell" panose="02060603020205020403" pitchFamily="18" charset="0"/>
                <a:ea typeface="MS PGothic" pitchFamily="34" charset="-128"/>
              </a:rPr>
              <a:t> Diaz</a:t>
            </a:r>
          </a:p>
          <a:p>
            <a:pPr marL="0" indent="0">
              <a:buNone/>
            </a:pPr>
            <a:r>
              <a:rPr lang="en-US" altLang="en-US" sz="3200" u="sng" dirty="0">
                <a:latin typeface="Rockwell" panose="02060603020205020403" pitchFamily="18" charset="0"/>
                <a:ea typeface="MS PGothic" pitchFamily="34" charset="-128"/>
              </a:rPr>
              <a:t>Purpose</a:t>
            </a:r>
            <a:r>
              <a:rPr lang="en-US" altLang="en-US" sz="3200" dirty="0">
                <a:latin typeface="Rockwell" panose="02060603020205020403" pitchFamily="18" charset="0"/>
                <a:ea typeface="MS PGothic" pitchFamily="34" charset="-128"/>
              </a:rPr>
              <a:t>: To help students generate questions for a Socratic Seminar at the end of the unit</a:t>
            </a:r>
            <a:endParaRPr lang="en-US" altLang="en-US" sz="3200" dirty="0">
              <a:ea typeface="MS PGothic" pitchFamily="34" charset="-128"/>
            </a:endParaRPr>
          </a:p>
        </p:txBody>
      </p:sp>
    </p:spTree>
    <p:extLst>
      <p:ext uri="{BB962C8B-B14F-4D97-AF65-F5344CB8AC3E}">
        <p14:creationId xmlns:p14="http://schemas.microsoft.com/office/powerpoint/2010/main" val="3159374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95960" y="374270"/>
            <a:ext cx="10515600" cy="1325563"/>
          </a:xfrm>
        </p:spPr>
        <p:txBody>
          <a:bodyPr rtlCol="0">
            <a:normAutofit/>
          </a:bodyPr>
          <a:lstStyle/>
          <a:p>
            <a:pPr>
              <a:defRPr/>
            </a:pPr>
            <a:r>
              <a:rPr lang="en-US" sz="4000" dirty="0" smtClean="0">
                <a:latin typeface="Rockwell" panose="02060603020205020403" pitchFamily="18" charset="0"/>
                <a:cs typeface="MS PGothic" pitchFamily="34" charset="-128"/>
              </a:rPr>
              <a:t>The QFT in Action in Boston, MA</a:t>
            </a:r>
            <a:endParaRPr lang="en-US" sz="4000" dirty="0">
              <a:latin typeface="Rockwell" panose="02060603020205020403" pitchFamily="18" charset="0"/>
              <a:cs typeface="MS PGothic" pitchFamily="34" charset="-128"/>
            </a:endParaRPr>
          </a:p>
        </p:txBody>
      </p:sp>
      <p:sp>
        <p:nvSpPr>
          <p:cNvPr id="3" name="TextBox 2"/>
          <p:cNvSpPr txBox="1"/>
          <p:nvPr/>
        </p:nvSpPr>
        <p:spPr>
          <a:xfrm>
            <a:off x="3175243" y="5583505"/>
            <a:ext cx="7770007" cy="461665"/>
          </a:xfrm>
          <a:prstGeom prst="rect">
            <a:avLst/>
          </a:prstGeom>
          <a:noFill/>
        </p:spPr>
        <p:txBody>
          <a:bodyPr wrap="square" rtlCol="0">
            <a:spAutoFit/>
          </a:bodyPr>
          <a:lstStyle/>
          <a:p>
            <a:r>
              <a:rPr lang="en-US" sz="2400" dirty="0" smtClean="0">
                <a:hlinkClick r:id="rId2"/>
              </a:rPr>
              <a:t>rightquestion.org/rqi-resources/videos/</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64" b="27953"/>
          <a:stretch/>
        </p:blipFill>
        <p:spPr>
          <a:xfrm>
            <a:off x="1868131" y="2056888"/>
            <a:ext cx="8492085" cy="2707976"/>
          </a:xfrm>
          <a:prstGeom prst="rect">
            <a:avLst/>
          </a:prstGeom>
        </p:spPr>
      </p:pic>
    </p:spTree>
    <p:extLst>
      <p:ext uri="{BB962C8B-B14F-4D97-AF65-F5344CB8AC3E}">
        <p14:creationId xmlns:p14="http://schemas.microsoft.com/office/powerpoint/2010/main" val="10827239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0"/>
          <p:cNvSpPr txBox="1">
            <a:spLocks noGrp="1"/>
          </p:cNvSpPr>
          <p:nvPr>
            <p:ph type="title"/>
          </p:nvPr>
        </p:nvSpPr>
        <p:spPr>
          <a:xfrm>
            <a:off x="1012785" y="328535"/>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Four Principles of Facilitation</a:t>
            </a:r>
            <a:endParaRPr b="0" dirty="0"/>
          </a:p>
        </p:txBody>
      </p:sp>
      <p:sp>
        <p:nvSpPr>
          <p:cNvPr id="1546" name="Google Shape;1546;p180"/>
          <p:cNvSpPr txBox="1">
            <a:spLocks noGrp="1"/>
          </p:cNvSpPr>
          <p:nvPr>
            <p:ph type="body" idx="4294967295"/>
          </p:nvPr>
        </p:nvSpPr>
        <p:spPr>
          <a:xfrm>
            <a:off x="1301021" y="1748126"/>
            <a:ext cx="9505219"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400"/>
              <a:buFont typeface="Rockwell"/>
              <a:buAutoNum type="arabicPeriod"/>
            </a:pPr>
            <a:r>
              <a:rPr lang="en-US" sz="3200" dirty="0">
                <a:solidFill>
                  <a:srgbClr val="000000"/>
                </a:solidFill>
              </a:rPr>
              <a:t>Monitor student adherence to the process</a:t>
            </a:r>
            <a:endParaRPr dirty="0"/>
          </a:p>
          <a:p>
            <a:pPr marL="742950" indent="-742950">
              <a:lnSpc>
                <a:spcPct val="100000"/>
              </a:lnSpc>
              <a:buSzPts val="2400"/>
              <a:buFont typeface="Rockwell"/>
              <a:buAutoNum type="arabicPeriod"/>
            </a:pPr>
            <a:r>
              <a:rPr lang="en-US" sz="3200" dirty="0">
                <a:solidFill>
                  <a:srgbClr val="000000"/>
                </a:solidFill>
              </a:rPr>
              <a:t>Do not give examples</a:t>
            </a:r>
            <a:endParaRPr dirty="0"/>
          </a:p>
          <a:p>
            <a:pPr marL="742950" indent="-742950">
              <a:lnSpc>
                <a:spcPct val="100000"/>
              </a:lnSpc>
              <a:buSzPts val="2400"/>
              <a:buFont typeface="Rockwell"/>
              <a:buAutoNum type="arabicPeriod"/>
            </a:pPr>
            <a:r>
              <a:rPr lang="en-US" sz="3200" dirty="0">
                <a:solidFill>
                  <a:srgbClr val="000000"/>
                </a:solidFill>
              </a:rPr>
              <a:t>Do not get pulled into group discussion</a:t>
            </a:r>
            <a:endParaRPr dirty="0"/>
          </a:p>
          <a:p>
            <a:pPr marL="742950" indent="-742950">
              <a:lnSpc>
                <a:spcPct val="100000"/>
              </a:lnSpc>
              <a:buSzPts val="2400"/>
              <a:buFont typeface="Rockwell"/>
              <a:buAutoNum type="arabicPeriod"/>
            </a:pPr>
            <a:r>
              <a:rPr lang="en-US" sz="3200" dirty="0">
                <a:solidFill>
                  <a:srgbClr val="000000"/>
                </a:solidFill>
              </a:rPr>
              <a:t>Acknowledge all contributions equally</a:t>
            </a:r>
            <a:endParaRPr dirty="0"/>
          </a:p>
        </p:txBody>
      </p:sp>
      <p:sp>
        <p:nvSpPr>
          <p:cNvPr id="1547" name="Google Shape;1547;p180"/>
          <p:cNvSpPr txBox="1"/>
          <p:nvPr/>
        </p:nvSpPr>
        <p:spPr>
          <a:xfrm>
            <a:off x="567159" y="5320430"/>
            <a:ext cx="10961226" cy="95400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59C4C7"/>
              </a:buClr>
              <a:buSzPts val="2800"/>
              <a:buFont typeface="Noto Sans Symbols"/>
              <a:buChar char="➢"/>
              <a:tabLst/>
              <a:defRPr/>
            </a:pPr>
            <a:r>
              <a:rPr kumimoji="0" lang="en-US" sz="2800" b="1" i="0" u="none" strike="noStrike" kern="1200" cap="none" spc="0" normalizeH="0" baseline="0" noProof="0" dirty="0">
                <a:ln>
                  <a:noFill/>
                </a:ln>
                <a:solidFill>
                  <a:srgbClr val="59C4C7"/>
                </a:solidFill>
                <a:effectLst/>
                <a:uLnTx/>
                <a:uFillTx/>
                <a:latin typeface="Rockwell"/>
                <a:ea typeface="Rockwell"/>
                <a:cs typeface="Rockwell"/>
                <a:sym typeface="Rockwell"/>
              </a:rPr>
              <a:t>Discuss: </a:t>
            </a:r>
            <a:r>
              <a:rPr kumimoji="0" lang="en-US" sz="2800" b="0" i="0" u="none" strike="noStrike" kern="1200" cap="none" spc="0" normalizeH="0" baseline="0" noProof="0" dirty="0">
                <a:ln>
                  <a:noFill/>
                </a:ln>
                <a:solidFill>
                  <a:srgbClr val="59C4C7"/>
                </a:solidFill>
                <a:effectLst/>
                <a:uLnTx/>
                <a:uFillTx/>
                <a:latin typeface="Rockwell"/>
                <a:ea typeface="Rockwell"/>
                <a:cs typeface="Rockwell"/>
                <a:sym typeface="Rockwell"/>
              </a:rPr>
              <a:t>What could be challenging about each principle? What might be important about each?</a:t>
            </a:r>
            <a:endParaRPr kumimoji="0" sz="1400" b="0" i="0" u="none" strike="noStrike" kern="1200" cap="none" spc="0" normalizeH="0" baseline="0" noProof="0" dirty="0">
              <a:ln>
                <a:noFill/>
              </a:ln>
              <a:solidFill>
                <a:srgbClr val="59C4C7"/>
              </a:solidFill>
              <a:effectLst/>
              <a:uLnTx/>
              <a:uFillTx/>
              <a:latin typeface="Arial"/>
              <a:ea typeface="Arial"/>
              <a:cs typeface="Arial"/>
              <a:sym typeface="Arial"/>
            </a:endParaRPr>
          </a:p>
        </p:txBody>
      </p:sp>
    </p:spTree>
    <p:extLst>
      <p:ext uri="{BB962C8B-B14F-4D97-AF65-F5344CB8AC3E}">
        <p14:creationId xmlns:p14="http://schemas.microsoft.com/office/powerpoint/2010/main" val="14203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Other Facilitation Decisions</a:t>
            </a:r>
            <a:endParaRPr lang="en-US" sz="4000" b="0" dirty="0"/>
          </a:p>
        </p:txBody>
      </p:sp>
      <p:sp>
        <p:nvSpPr>
          <p:cNvPr id="3" name="TextBox 2"/>
          <p:cNvSpPr txBox="1"/>
          <p:nvPr/>
        </p:nvSpPr>
        <p:spPr>
          <a:xfrm>
            <a:off x="1162424" y="1958660"/>
            <a:ext cx="10440292" cy="3046988"/>
          </a:xfrm>
          <a:prstGeom prst="rect">
            <a:avLst/>
          </a:prstGeom>
          <a:noFill/>
        </p:spPr>
        <p:txBody>
          <a:bodyPr wrap="square" rtlCol="0">
            <a:spAutoFit/>
          </a:bodyPr>
          <a:lstStyle/>
          <a:p>
            <a:pPr marL="285750" indent="-285750">
              <a:buFont typeface="Arial"/>
              <a:buChar char="•"/>
            </a:pPr>
            <a:r>
              <a:rPr lang="en-US" sz="3200" dirty="0" smtClean="0"/>
              <a:t>Grouping </a:t>
            </a:r>
          </a:p>
          <a:p>
            <a:pPr marL="285750" indent="-285750">
              <a:buFont typeface="Arial"/>
              <a:buChar char="•"/>
            </a:pPr>
            <a:r>
              <a:rPr lang="en-US" sz="3200" dirty="0" smtClean="0"/>
              <a:t>Timing</a:t>
            </a:r>
          </a:p>
          <a:p>
            <a:pPr marL="285750" indent="-285750">
              <a:buFont typeface="Arial"/>
              <a:buChar char="•"/>
            </a:pPr>
            <a:r>
              <a:rPr lang="en-US" sz="3200" dirty="0" smtClean="0"/>
              <a:t>Scaffolds</a:t>
            </a:r>
          </a:p>
          <a:p>
            <a:pPr marL="285750" indent="-285750">
              <a:buFont typeface="Arial"/>
              <a:buChar char="•"/>
            </a:pPr>
            <a:r>
              <a:rPr lang="en-US" sz="3200" dirty="0" smtClean="0"/>
              <a:t>Technology Integration</a:t>
            </a:r>
          </a:p>
          <a:p>
            <a:pPr marL="285750" indent="-285750">
              <a:buFont typeface="Arial"/>
              <a:buChar char="•"/>
            </a:pPr>
            <a:r>
              <a:rPr lang="en-US" sz="3200" dirty="0" smtClean="0"/>
              <a:t>Norms and language around questioning (outside of the QFT process) </a:t>
            </a:r>
            <a:endParaRPr lang="en-US" sz="3200" dirty="0"/>
          </a:p>
        </p:txBody>
      </p:sp>
    </p:spTree>
    <p:extLst>
      <p:ext uri="{BB962C8B-B14F-4D97-AF65-F5344CB8AC3E}">
        <p14:creationId xmlns:p14="http://schemas.microsoft.com/office/powerpoint/2010/main" val="1727379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742567" y="295515"/>
            <a:ext cx="11678151"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2115555"/>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dirty="0">
                <a:solidFill>
                  <a:srgbClr val="000000"/>
                </a:solidFill>
              </a:rPr>
              <a:t>Facilitation</a:t>
            </a:r>
            <a:endParaRPr dirty="0"/>
          </a:p>
          <a:p>
            <a:pPr marL="742950" indent="-742950">
              <a:lnSpc>
                <a:spcPct val="100000"/>
              </a:lnSpc>
              <a:buSzPts val="2700"/>
              <a:buFont typeface="Rockwell"/>
              <a:buAutoNum type="arabicPeriod"/>
            </a:pPr>
            <a:r>
              <a:rPr lang="en-US" sz="3600" b="1" dirty="0">
                <a:solidFill>
                  <a:srgbClr val="000000"/>
                </a:solidFill>
              </a:rPr>
              <a:t>Starting at the End</a:t>
            </a:r>
            <a:endParaRPr b="1" dirty="0"/>
          </a:p>
          <a:p>
            <a:pPr marL="742950" indent="-742950">
              <a:lnSpc>
                <a:spcPct val="100000"/>
              </a:lnSpc>
              <a:buSzPts val="2700"/>
              <a:buFont typeface="Rockwell"/>
              <a:buAutoNum type="arabicPeriod"/>
            </a:pPr>
            <a:r>
              <a:rPr lang="en-US" sz="3600" dirty="0">
                <a:solidFill>
                  <a:srgbClr val="000000"/>
                </a:solidFill>
              </a:rPr>
              <a:t>QFocus Design</a:t>
            </a:r>
            <a:endParaRPr dirty="0"/>
          </a:p>
          <a:p>
            <a:pPr marL="742950" indent="-742950">
              <a:lnSpc>
                <a:spcPct val="100000"/>
              </a:lnSpc>
              <a:buSzPts val="2700"/>
              <a:buFont typeface="Rockwell"/>
              <a:buAutoNum type="arabicPeriod"/>
            </a:pPr>
            <a:r>
              <a:rPr lang="en-US" sz="3600" dirty="0">
                <a:solidFill>
                  <a:srgbClr val="000000"/>
                </a:solidFill>
              </a:rPr>
              <a:t>Prioritization Instructions</a:t>
            </a:r>
            <a:endParaRPr dirty="0"/>
          </a:p>
          <a:p>
            <a:pPr marL="742950" indent="-742950">
              <a:lnSpc>
                <a:spcPct val="100000"/>
              </a:lnSpc>
              <a:buSzPts val="2700"/>
              <a:buFont typeface="Rockwell"/>
              <a:buAutoNum type="arabicPeriod"/>
            </a:pPr>
            <a:r>
              <a:rPr lang="en-US" sz="3600" dirty="0">
                <a:solidFill>
                  <a:srgbClr val="000000"/>
                </a:solidFill>
              </a:rPr>
              <a:t>Reflection Questions</a:t>
            </a:r>
            <a:endParaRPr dirty="0"/>
          </a:p>
        </p:txBody>
      </p:sp>
    </p:spTree>
    <p:extLst>
      <p:ext uri="{BB962C8B-B14F-4D97-AF65-F5344CB8AC3E}">
        <p14:creationId xmlns:p14="http://schemas.microsoft.com/office/powerpoint/2010/main" val="10983834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53710" y="368946"/>
            <a:ext cx="10515600" cy="1325563"/>
          </a:xfrm>
        </p:spPr>
        <p:txBody>
          <a:bodyPr>
            <a:normAutofit/>
          </a:bodyPr>
          <a:lstStyle/>
          <a:p>
            <a:pPr eaLnBrk="1" hangingPunct="1"/>
            <a:r>
              <a:rPr lang="en-US" sz="4400" b="0" dirty="0">
                <a:latin typeface="Rockwell" charset="0"/>
                <a:ea typeface="MS PGothic" charset="0"/>
              </a:rPr>
              <a:t>Various Teaching Purposes</a:t>
            </a:r>
            <a:r>
              <a:rPr lang="en-US" sz="3400" dirty="0">
                <a:latin typeface="Rockwell" charset="0"/>
                <a:ea typeface="MS PGothic" charset="0"/>
              </a:rPr>
              <a:t/>
            </a:r>
            <a:br>
              <a:rPr lang="en-US" sz="3400" dirty="0">
                <a:latin typeface="Rockwell" charset="0"/>
                <a:ea typeface="MS PGothic" charset="0"/>
              </a:rPr>
            </a:br>
            <a:endParaRPr lang="en-US" sz="3400" dirty="0">
              <a:latin typeface="Rockwell" charset="0"/>
              <a:ea typeface="MS PGothic" charset="0"/>
            </a:endParaRPr>
          </a:p>
        </p:txBody>
      </p:sp>
      <p:sp>
        <p:nvSpPr>
          <p:cNvPr id="103427" name="Content Placeholder 2"/>
          <p:cNvSpPr>
            <a:spLocks noGrp="1"/>
          </p:cNvSpPr>
          <p:nvPr>
            <p:ph idx="4294967295"/>
          </p:nvPr>
        </p:nvSpPr>
        <p:spPr>
          <a:xfrm>
            <a:off x="1003300" y="1586354"/>
            <a:ext cx="7556500" cy="5127625"/>
          </a:xfrm>
        </p:spPr>
        <p:txBody>
          <a:bodyPr>
            <a:normAutofit/>
          </a:bodyPr>
          <a:lstStyle/>
          <a:p>
            <a:pPr lvl="1">
              <a:lnSpc>
                <a:spcPct val="100000"/>
              </a:lnSpc>
            </a:pPr>
            <a:r>
              <a:rPr lang="en-US" sz="3200" dirty="0">
                <a:ea typeface="MS PGothic" charset="0"/>
              </a:rPr>
              <a:t> Engagement</a:t>
            </a:r>
          </a:p>
          <a:p>
            <a:pPr marL="400050" lvl="1">
              <a:lnSpc>
                <a:spcPct val="100000"/>
              </a:lnSpc>
            </a:pPr>
            <a:endParaRPr lang="en-US" sz="1000" dirty="0">
              <a:ea typeface="MS PGothic" charset="0"/>
            </a:endParaRPr>
          </a:p>
          <a:p>
            <a:pPr lvl="1">
              <a:lnSpc>
                <a:spcPct val="100000"/>
              </a:lnSpc>
            </a:pPr>
            <a:r>
              <a:rPr lang="en-US" sz="3200" dirty="0">
                <a:ea typeface="MS PGothic" charset="0"/>
              </a:rPr>
              <a:t> </a:t>
            </a:r>
            <a:r>
              <a:rPr lang="en-US" sz="3200" dirty="0" smtClean="0">
                <a:ea typeface="MS PGothic" charset="0"/>
              </a:rPr>
              <a:t>Research</a:t>
            </a:r>
            <a:endParaRPr lang="en-US" sz="3200" dirty="0">
              <a:ea typeface="MS PGothic" charset="0"/>
            </a:endParaRPr>
          </a:p>
          <a:p>
            <a:pPr marL="400050" lvl="1">
              <a:lnSpc>
                <a:spcPct val="100000"/>
              </a:lnSpc>
            </a:pPr>
            <a:endParaRPr lang="en-US" sz="1000" dirty="0">
              <a:ea typeface="MS PGothic" charset="0"/>
            </a:endParaRPr>
          </a:p>
          <a:p>
            <a:pPr lvl="1">
              <a:lnSpc>
                <a:spcPct val="100000"/>
              </a:lnSpc>
            </a:pPr>
            <a:r>
              <a:rPr lang="en-US" sz="3200" dirty="0">
                <a:ea typeface="MS PGothic" charset="0"/>
              </a:rPr>
              <a:t> Formative assessment </a:t>
            </a:r>
          </a:p>
          <a:p>
            <a:pPr marL="400050" lvl="1">
              <a:lnSpc>
                <a:spcPct val="100000"/>
              </a:lnSpc>
            </a:pPr>
            <a:endParaRPr lang="en-US" sz="1000" dirty="0">
              <a:ea typeface="MS PGothic" charset="0"/>
            </a:endParaRPr>
          </a:p>
          <a:p>
            <a:pPr lvl="1">
              <a:lnSpc>
                <a:spcPct val="100000"/>
              </a:lnSpc>
            </a:pPr>
            <a:r>
              <a:rPr lang="en-US" sz="3200" dirty="0">
                <a:ea typeface="MS PGothic" charset="0"/>
              </a:rPr>
              <a:t> Summative assessment</a:t>
            </a:r>
          </a:p>
          <a:p>
            <a:pPr marL="400050" lvl="1">
              <a:lnSpc>
                <a:spcPct val="100000"/>
              </a:lnSpc>
            </a:pPr>
            <a:endParaRPr lang="en-US" sz="1000" dirty="0">
              <a:ea typeface="MS PGothic" charset="0"/>
            </a:endParaRPr>
          </a:p>
          <a:p>
            <a:pPr lvl="1">
              <a:lnSpc>
                <a:spcPct val="100000"/>
              </a:lnSpc>
            </a:pPr>
            <a:r>
              <a:rPr lang="en-US" sz="3200" dirty="0">
                <a:ea typeface="MS PGothic" charset="0"/>
              </a:rPr>
              <a:t> Peer review</a:t>
            </a:r>
          </a:p>
          <a:p>
            <a:pPr marL="400050" lvl="1">
              <a:lnSpc>
                <a:spcPct val="100000"/>
              </a:lnSpc>
            </a:pPr>
            <a:endParaRPr lang="en-US" sz="1000" dirty="0">
              <a:ea typeface="MS PGothic" charset="0"/>
            </a:endParaRPr>
          </a:p>
          <a:p>
            <a:pPr lvl="1">
              <a:lnSpc>
                <a:spcPct val="100000"/>
              </a:lnSpc>
            </a:pPr>
            <a:r>
              <a:rPr lang="en-US" sz="3200" dirty="0">
                <a:ea typeface="MS PGothic" charset="0"/>
              </a:rPr>
              <a:t> Skill </a:t>
            </a:r>
            <a:r>
              <a:rPr lang="en-US" sz="3200" dirty="0" smtClean="0">
                <a:ea typeface="MS PGothic" charset="0"/>
              </a:rPr>
              <a:t>development</a:t>
            </a:r>
          </a:p>
          <a:p>
            <a:pPr marL="342900" lvl="1" indent="0">
              <a:lnSpc>
                <a:spcPct val="100000"/>
              </a:lnSpc>
              <a:buNone/>
            </a:pPr>
            <a:endParaRPr lang="en-US" sz="800" dirty="0" smtClean="0">
              <a:ea typeface="MS PGothic" charset="0"/>
            </a:endParaRPr>
          </a:p>
          <a:p>
            <a:pPr lvl="1">
              <a:lnSpc>
                <a:spcPct val="100000"/>
              </a:lnSpc>
            </a:pPr>
            <a:r>
              <a:rPr lang="en-US" sz="3200" dirty="0" smtClean="0">
                <a:ea typeface="MS PGothic" charset="0"/>
              </a:rPr>
              <a:t> Problem-solving</a:t>
            </a:r>
            <a:endParaRPr lang="en-US" sz="3200" dirty="0">
              <a:ea typeface="MS PGothic" charset="0"/>
            </a:endParaRPr>
          </a:p>
        </p:txBody>
      </p:sp>
      <p:sp>
        <p:nvSpPr>
          <p:cNvPr id="5" name="Rounded Rectangular Callout 4"/>
          <p:cNvSpPr/>
          <p:nvPr/>
        </p:nvSpPr>
        <p:spPr>
          <a:xfrm>
            <a:off x="8112964" y="1773107"/>
            <a:ext cx="3145330" cy="1584595"/>
          </a:xfrm>
          <a:prstGeom prst="wedgeRoundRectCallout">
            <a:avLst/>
          </a:prstGeom>
          <a:ln/>
        </p:spPr>
        <p:style>
          <a:lnRef idx="1">
            <a:schemeClr val="accent1"/>
          </a:lnRef>
          <a:fillRef idx="3">
            <a:schemeClr val="accent1"/>
          </a:fillRef>
          <a:effectRef idx="2">
            <a:schemeClr val="accent1"/>
          </a:effectRef>
          <a:fontRef idx="minor">
            <a:schemeClr val="lt1"/>
          </a:fontRef>
        </p:style>
        <p:txBody>
          <a:bodyPr/>
          <a:lstStyle/>
          <a:p>
            <a:r>
              <a:rPr lang="en-US" sz="2400" dirty="0" smtClean="0"/>
              <a:t>Is the QFT the right tool for your objective? </a:t>
            </a:r>
            <a:endParaRPr lang="en-US" sz="2400" dirty="0"/>
          </a:p>
        </p:txBody>
      </p:sp>
      <p:sp>
        <p:nvSpPr>
          <p:cNvPr id="3" name="Oval Callout 2"/>
          <p:cNvSpPr/>
          <p:nvPr/>
        </p:nvSpPr>
        <p:spPr>
          <a:xfrm>
            <a:off x="8007811" y="4111033"/>
            <a:ext cx="3508799" cy="189408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How will you make use of the questions students ask?</a:t>
            </a:r>
            <a:endParaRPr lang="en-US" sz="2400" dirty="0"/>
          </a:p>
        </p:txBody>
      </p:sp>
    </p:spTree>
    <p:extLst>
      <p:ext uri="{BB962C8B-B14F-4D97-AF65-F5344CB8AC3E}">
        <p14:creationId xmlns:p14="http://schemas.microsoft.com/office/powerpoint/2010/main" val="466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79579" y="186058"/>
            <a:ext cx="10515600" cy="1325563"/>
          </a:xfrm>
        </p:spPr>
        <p:txBody>
          <a:bodyPr>
            <a:normAutofit/>
          </a:bodyPr>
          <a:lstStyle/>
          <a:p>
            <a:r>
              <a:rPr lang="en-US" altLang="en-US" sz="4400" dirty="0">
                <a:solidFill>
                  <a:schemeClr val="tx1"/>
                </a:solidFill>
              </a:rPr>
              <a:t>We’re Tweeting…</a:t>
            </a:r>
          </a:p>
        </p:txBody>
      </p:sp>
      <p:sp>
        <p:nvSpPr>
          <p:cNvPr id="69635" name="Content Placeholder 7"/>
          <p:cNvSpPr txBox="1">
            <a:spLocks/>
          </p:cNvSpPr>
          <p:nvPr/>
        </p:nvSpPr>
        <p:spPr bwMode="auto">
          <a:xfrm>
            <a:off x="1585925" y="1701958"/>
            <a:ext cx="8258175" cy="346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anose="020B0600070205080204"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lang="en-US" altLang="en-US" sz="3600" dirty="0" smtClean="0">
                <a:solidFill>
                  <a:prstClr val="black"/>
                </a:solidFill>
              </a:rPr>
              <a:t>@</a:t>
            </a:r>
            <a:r>
              <a:rPr lang="en-US" altLang="en-US" sz="3600" dirty="0" err="1" smtClean="0">
                <a:solidFill>
                  <a:prstClr val="black"/>
                </a:solidFill>
              </a:rPr>
              <a:t>Mrs_Brickey</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srgbClr val="000000"/>
                </a:solidFill>
                <a:effectLst/>
                <a:uLnTx/>
                <a:uFillTx/>
                <a:latin typeface="Rockwell" panose="02060603020205020403" pitchFamily="18" charset="0"/>
                <a:ea typeface="MS PGothic" panose="020B0600070205080204" pitchFamily="34" charset="-128"/>
                <a:cs typeface="+mn-cs"/>
              </a:rPr>
              <a:t>SarahRQI</a:t>
            </a:r>
            <a:endParaRPr kumimoji="0" lang="en-US" altLang="en-US" sz="36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#QFT</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 </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275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a:t>Next Steps? </a:t>
            </a:r>
          </a:p>
        </p:txBody>
      </p:sp>
      <p:sp>
        <p:nvSpPr>
          <p:cNvPr id="37" name="TextBox 36"/>
          <p:cNvSpPr txBox="1"/>
          <p:nvPr/>
        </p:nvSpPr>
        <p:spPr>
          <a:xfrm>
            <a:off x="4805523" y="3063632"/>
            <a:ext cx="3151163" cy="369332"/>
          </a:xfrm>
          <a:prstGeom prst="rect">
            <a:avLst/>
          </a:prstGeom>
          <a:noFill/>
        </p:spPr>
        <p:txBody>
          <a:bodyPr wrap="square" rtlCol="0">
            <a:spAutoFit/>
          </a:bodyPr>
          <a:lstStyle/>
          <a:p>
            <a:r>
              <a:rPr lang="en-US" dirty="0"/>
              <a:t>Homework</a:t>
            </a:r>
          </a:p>
        </p:txBody>
      </p:sp>
      <p:sp>
        <p:nvSpPr>
          <p:cNvPr id="38" name="TextBox 37"/>
          <p:cNvSpPr txBox="1"/>
          <p:nvPr/>
        </p:nvSpPr>
        <p:spPr>
          <a:xfrm>
            <a:off x="5174006" y="1273563"/>
            <a:ext cx="3390314" cy="369332"/>
          </a:xfrm>
          <a:prstGeom prst="rect">
            <a:avLst/>
          </a:prstGeom>
          <a:noFill/>
        </p:spPr>
        <p:txBody>
          <a:bodyPr wrap="square" rtlCol="0">
            <a:spAutoFit/>
          </a:bodyPr>
          <a:lstStyle/>
          <a:p>
            <a:r>
              <a:rPr lang="en-US"/>
              <a:t>Debate Prep</a:t>
            </a:r>
          </a:p>
        </p:txBody>
      </p:sp>
      <p:sp>
        <p:nvSpPr>
          <p:cNvPr id="39" name="TextBox 38"/>
          <p:cNvSpPr txBox="1"/>
          <p:nvPr/>
        </p:nvSpPr>
        <p:spPr>
          <a:xfrm>
            <a:off x="4231770" y="2289245"/>
            <a:ext cx="2883877" cy="369332"/>
          </a:xfrm>
          <a:prstGeom prst="rect">
            <a:avLst/>
          </a:prstGeom>
          <a:noFill/>
        </p:spPr>
        <p:txBody>
          <a:bodyPr wrap="square" rtlCol="0">
            <a:spAutoFit/>
          </a:bodyPr>
          <a:lstStyle/>
          <a:p>
            <a:r>
              <a:rPr lang="en-US" dirty="0"/>
              <a:t>Research</a:t>
            </a:r>
          </a:p>
        </p:txBody>
      </p:sp>
      <p:sp>
        <p:nvSpPr>
          <p:cNvPr id="40" name="TextBox 39"/>
          <p:cNvSpPr txBox="1"/>
          <p:nvPr/>
        </p:nvSpPr>
        <p:spPr>
          <a:xfrm>
            <a:off x="9017494" y="1380289"/>
            <a:ext cx="2067951" cy="369332"/>
          </a:xfrm>
          <a:prstGeom prst="rect">
            <a:avLst/>
          </a:prstGeom>
          <a:noFill/>
        </p:spPr>
        <p:txBody>
          <a:bodyPr wrap="square" rtlCol="0">
            <a:spAutoFit/>
          </a:bodyPr>
          <a:lstStyle/>
          <a:p>
            <a:r>
              <a:rPr lang="en-US" dirty="0"/>
              <a:t>Paper topic</a:t>
            </a:r>
          </a:p>
        </p:txBody>
      </p:sp>
      <p:sp>
        <p:nvSpPr>
          <p:cNvPr id="41" name="TextBox 40"/>
          <p:cNvSpPr txBox="1"/>
          <p:nvPr/>
        </p:nvSpPr>
        <p:spPr>
          <a:xfrm>
            <a:off x="8248357" y="2303529"/>
            <a:ext cx="2110154" cy="369332"/>
          </a:xfrm>
          <a:prstGeom prst="rect">
            <a:avLst/>
          </a:prstGeom>
          <a:noFill/>
        </p:spPr>
        <p:txBody>
          <a:bodyPr wrap="square" rtlCol="0">
            <a:spAutoFit/>
          </a:bodyPr>
          <a:lstStyle/>
          <a:p>
            <a:r>
              <a:rPr lang="en-US" dirty="0"/>
              <a:t>Projects</a:t>
            </a:r>
          </a:p>
        </p:txBody>
      </p:sp>
      <p:sp>
        <p:nvSpPr>
          <p:cNvPr id="42" name="TextBox 41"/>
          <p:cNvSpPr txBox="1"/>
          <p:nvPr/>
        </p:nvSpPr>
        <p:spPr>
          <a:xfrm>
            <a:off x="5884519" y="1782904"/>
            <a:ext cx="2743148" cy="369332"/>
          </a:xfrm>
          <a:prstGeom prst="rect">
            <a:avLst/>
          </a:prstGeom>
          <a:noFill/>
        </p:spPr>
        <p:txBody>
          <a:bodyPr wrap="square" rtlCol="0">
            <a:spAutoFit/>
          </a:bodyPr>
          <a:lstStyle/>
          <a:p>
            <a:r>
              <a:rPr lang="en-US" dirty="0"/>
              <a:t>Exit ticket or ”Do Now”</a:t>
            </a:r>
          </a:p>
        </p:txBody>
      </p:sp>
      <p:sp>
        <p:nvSpPr>
          <p:cNvPr id="43" name="TextBox 42"/>
          <p:cNvSpPr txBox="1"/>
          <p:nvPr/>
        </p:nvSpPr>
        <p:spPr>
          <a:xfrm>
            <a:off x="2494507" y="3176749"/>
            <a:ext cx="2293034" cy="369332"/>
          </a:xfrm>
          <a:prstGeom prst="rect">
            <a:avLst/>
          </a:prstGeom>
          <a:noFill/>
        </p:spPr>
        <p:txBody>
          <a:bodyPr wrap="square" rtlCol="0">
            <a:spAutoFit/>
          </a:bodyPr>
          <a:lstStyle/>
          <a:p>
            <a:r>
              <a:rPr lang="en-US" dirty="0"/>
              <a:t>Presentations</a:t>
            </a:r>
          </a:p>
        </p:txBody>
      </p:sp>
      <p:sp>
        <p:nvSpPr>
          <p:cNvPr id="44" name="TextBox 43"/>
          <p:cNvSpPr txBox="1"/>
          <p:nvPr/>
        </p:nvSpPr>
        <p:spPr>
          <a:xfrm>
            <a:off x="8986348" y="3144394"/>
            <a:ext cx="2919512" cy="369332"/>
          </a:xfrm>
          <a:prstGeom prst="rect">
            <a:avLst/>
          </a:prstGeom>
          <a:noFill/>
        </p:spPr>
        <p:txBody>
          <a:bodyPr wrap="square" rtlCol="0">
            <a:spAutoFit/>
          </a:bodyPr>
          <a:lstStyle/>
          <a:p>
            <a:r>
              <a:rPr lang="en-US" dirty="0"/>
              <a:t>Class discussion prompts</a:t>
            </a:r>
          </a:p>
        </p:txBody>
      </p:sp>
      <p:sp>
        <p:nvSpPr>
          <p:cNvPr id="45" name="TextBox 44"/>
          <p:cNvSpPr txBox="1"/>
          <p:nvPr/>
        </p:nvSpPr>
        <p:spPr>
          <a:xfrm>
            <a:off x="682839" y="2210367"/>
            <a:ext cx="2828070" cy="646331"/>
          </a:xfrm>
          <a:prstGeom prst="rect">
            <a:avLst/>
          </a:prstGeom>
          <a:noFill/>
        </p:spPr>
        <p:txBody>
          <a:bodyPr wrap="square" rtlCol="0">
            <a:spAutoFit/>
          </a:bodyPr>
          <a:lstStyle/>
          <a:p>
            <a:r>
              <a:rPr lang="en-US" dirty="0"/>
              <a:t>Hang on walls, </a:t>
            </a:r>
          </a:p>
          <a:p>
            <a:r>
              <a:rPr lang="en-US" dirty="0"/>
              <a:t>Check Off as Answered</a:t>
            </a:r>
          </a:p>
        </p:txBody>
      </p:sp>
      <p:sp>
        <p:nvSpPr>
          <p:cNvPr id="46" name="TextBox 45"/>
          <p:cNvSpPr txBox="1"/>
          <p:nvPr/>
        </p:nvSpPr>
        <p:spPr>
          <a:xfrm>
            <a:off x="6381104" y="2708046"/>
            <a:ext cx="2074985" cy="369332"/>
          </a:xfrm>
          <a:prstGeom prst="rect">
            <a:avLst/>
          </a:prstGeom>
          <a:noFill/>
        </p:spPr>
        <p:txBody>
          <a:bodyPr wrap="square" rtlCol="0">
            <a:spAutoFit/>
          </a:bodyPr>
          <a:lstStyle/>
          <a:p>
            <a:r>
              <a:rPr lang="en-US" dirty="0"/>
              <a:t>Test Prep</a:t>
            </a:r>
          </a:p>
        </p:txBody>
      </p:sp>
      <p:sp>
        <p:nvSpPr>
          <p:cNvPr id="47" name="TextBox 46"/>
          <p:cNvSpPr txBox="1"/>
          <p:nvPr/>
        </p:nvSpPr>
        <p:spPr>
          <a:xfrm>
            <a:off x="2441296" y="1635923"/>
            <a:ext cx="3084989" cy="369332"/>
          </a:xfrm>
          <a:prstGeom prst="rect">
            <a:avLst/>
          </a:prstGeom>
          <a:noFill/>
        </p:spPr>
        <p:txBody>
          <a:bodyPr wrap="square" rtlCol="0">
            <a:spAutoFit/>
          </a:bodyPr>
          <a:lstStyle/>
          <a:p>
            <a:r>
              <a:rPr lang="en-US" dirty="0"/>
              <a:t>Lab work </a:t>
            </a:r>
            <a:r>
              <a:rPr lang="en-US"/>
              <a:t>&amp; Experiments</a:t>
            </a:r>
          </a:p>
        </p:txBody>
      </p:sp>
      <p:sp>
        <p:nvSpPr>
          <p:cNvPr id="48" name="TextBox 47"/>
          <p:cNvSpPr txBox="1"/>
          <p:nvPr/>
        </p:nvSpPr>
        <p:spPr>
          <a:xfrm>
            <a:off x="7060475" y="500461"/>
            <a:ext cx="3154912" cy="369332"/>
          </a:xfrm>
          <a:prstGeom prst="rect">
            <a:avLst/>
          </a:prstGeom>
          <a:noFill/>
        </p:spPr>
        <p:txBody>
          <a:bodyPr wrap="square" rtlCol="0">
            <a:spAutoFit/>
          </a:bodyPr>
          <a:lstStyle/>
          <a:p>
            <a:r>
              <a:rPr lang="en-US" dirty="0"/>
              <a:t>Pop Quiz or Reading Check</a:t>
            </a:r>
          </a:p>
        </p:txBody>
      </p:sp>
      <p:sp>
        <p:nvSpPr>
          <p:cNvPr id="49" name="TextBox 48"/>
          <p:cNvSpPr txBox="1"/>
          <p:nvPr/>
        </p:nvSpPr>
        <p:spPr>
          <a:xfrm>
            <a:off x="8850555" y="4253980"/>
            <a:ext cx="2859791" cy="369332"/>
          </a:xfrm>
          <a:prstGeom prst="rect">
            <a:avLst/>
          </a:prstGeom>
          <a:noFill/>
        </p:spPr>
        <p:txBody>
          <a:bodyPr wrap="square" rtlCol="0">
            <a:spAutoFit/>
          </a:bodyPr>
          <a:lstStyle/>
          <a:p>
            <a:r>
              <a:rPr lang="en-US" dirty="0"/>
              <a:t>Interview an Expert</a:t>
            </a:r>
          </a:p>
        </p:txBody>
      </p:sp>
      <p:sp>
        <p:nvSpPr>
          <p:cNvPr id="50" name="TextBox 49"/>
          <p:cNvSpPr txBox="1"/>
          <p:nvPr/>
        </p:nvSpPr>
        <p:spPr>
          <a:xfrm>
            <a:off x="7195401" y="5034844"/>
            <a:ext cx="2342296" cy="369332"/>
          </a:xfrm>
          <a:prstGeom prst="rect">
            <a:avLst/>
          </a:prstGeom>
          <a:noFill/>
        </p:spPr>
        <p:txBody>
          <a:bodyPr wrap="square" rtlCol="0">
            <a:spAutoFit/>
          </a:bodyPr>
          <a:lstStyle/>
          <a:p>
            <a:r>
              <a:rPr lang="en-US" dirty="0"/>
              <a:t>Guest speakers</a:t>
            </a:r>
          </a:p>
        </p:txBody>
      </p:sp>
      <p:sp>
        <p:nvSpPr>
          <p:cNvPr id="51" name="TextBox 50"/>
          <p:cNvSpPr txBox="1"/>
          <p:nvPr/>
        </p:nvSpPr>
        <p:spPr>
          <a:xfrm>
            <a:off x="1829325" y="6060474"/>
            <a:ext cx="2634823" cy="369332"/>
          </a:xfrm>
          <a:prstGeom prst="rect">
            <a:avLst/>
          </a:prstGeom>
          <a:noFill/>
        </p:spPr>
        <p:txBody>
          <a:bodyPr wrap="square" rtlCol="0">
            <a:spAutoFit/>
          </a:bodyPr>
          <a:lstStyle/>
          <a:p>
            <a:r>
              <a:rPr lang="en-US" dirty="0"/>
              <a:t>Tailoring Instruction</a:t>
            </a:r>
          </a:p>
        </p:txBody>
      </p:sp>
      <p:sp>
        <p:nvSpPr>
          <p:cNvPr id="52" name="TextBox 51"/>
          <p:cNvSpPr txBox="1"/>
          <p:nvPr/>
        </p:nvSpPr>
        <p:spPr>
          <a:xfrm>
            <a:off x="4006974" y="4542482"/>
            <a:ext cx="3094893" cy="369332"/>
          </a:xfrm>
          <a:prstGeom prst="rect">
            <a:avLst/>
          </a:prstGeom>
          <a:noFill/>
        </p:spPr>
        <p:txBody>
          <a:bodyPr wrap="square" rtlCol="0">
            <a:spAutoFit/>
          </a:bodyPr>
          <a:lstStyle/>
          <a:p>
            <a:r>
              <a:rPr lang="en-US"/>
              <a:t>Make Your Own Final Test</a:t>
            </a:r>
          </a:p>
        </p:txBody>
      </p:sp>
      <p:sp>
        <p:nvSpPr>
          <p:cNvPr id="53" name="TextBox 52"/>
          <p:cNvSpPr txBox="1"/>
          <p:nvPr/>
        </p:nvSpPr>
        <p:spPr>
          <a:xfrm>
            <a:off x="3641215" y="5404176"/>
            <a:ext cx="3460652" cy="369332"/>
          </a:xfrm>
          <a:prstGeom prst="rect">
            <a:avLst/>
          </a:prstGeom>
          <a:noFill/>
        </p:spPr>
        <p:txBody>
          <a:bodyPr wrap="square" rtlCol="0">
            <a:spAutoFit/>
          </a:bodyPr>
          <a:lstStyle/>
          <a:p>
            <a:r>
              <a:rPr lang="en-US" dirty="0"/>
              <a:t>Close Reading Protocol</a:t>
            </a:r>
          </a:p>
        </p:txBody>
      </p:sp>
      <p:sp>
        <p:nvSpPr>
          <p:cNvPr id="54" name="TextBox 53"/>
          <p:cNvSpPr txBox="1"/>
          <p:nvPr/>
        </p:nvSpPr>
        <p:spPr>
          <a:xfrm>
            <a:off x="4464148" y="6305930"/>
            <a:ext cx="3134662" cy="369332"/>
          </a:xfrm>
          <a:prstGeom prst="rect">
            <a:avLst/>
          </a:prstGeom>
          <a:noFill/>
        </p:spPr>
        <p:txBody>
          <a:bodyPr wrap="square" rtlCol="0">
            <a:spAutoFit/>
          </a:bodyPr>
          <a:lstStyle/>
          <a:p>
            <a:r>
              <a:rPr lang="en-US" dirty="0"/>
              <a:t>Service Action Projects</a:t>
            </a:r>
          </a:p>
        </p:txBody>
      </p:sp>
      <p:sp>
        <p:nvSpPr>
          <p:cNvPr id="55" name="TextBox 54"/>
          <p:cNvSpPr txBox="1"/>
          <p:nvPr/>
        </p:nvSpPr>
        <p:spPr>
          <a:xfrm>
            <a:off x="942067" y="3993122"/>
            <a:ext cx="3221501" cy="369332"/>
          </a:xfrm>
          <a:prstGeom prst="rect">
            <a:avLst/>
          </a:prstGeom>
          <a:noFill/>
        </p:spPr>
        <p:txBody>
          <a:bodyPr wrap="square" rtlCol="0">
            <a:spAutoFit/>
          </a:bodyPr>
          <a:lstStyle/>
          <a:p>
            <a:r>
              <a:rPr lang="en-US" dirty="0"/>
              <a:t>Socratic Seminar Prompts</a:t>
            </a:r>
          </a:p>
        </p:txBody>
      </p:sp>
      <p:sp>
        <p:nvSpPr>
          <p:cNvPr id="56" name="TextBox 55"/>
          <p:cNvSpPr txBox="1"/>
          <p:nvPr/>
        </p:nvSpPr>
        <p:spPr>
          <a:xfrm>
            <a:off x="5399676" y="3788030"/>
            <a:ext cx="2743148" cy="369332"/>
          </a:xfrm>
          <a:prstGeom prst="rect">
            <a:avLst/>
          </a:prstGeom>
          <a:noFill/>
        </p:spPr>
        <p:txBody>
          <a:bodyPr wrap="square" rtlCol="0">
            <a:spAutoFit/>
          </a:bodyPr>
          <a:lstStyle/>
          <a:p>
            <a:r>
              <a:rPr lang="en-US" dirty="0"/>
              <a:t>Student </a:t>
            </a:r>
            <a:r>
              <a:rPr lang="en-US"/>
              <a:t>Choice Projects</a:t>
            </a:r>
          </a:p>
        </p:txBody>
      </p:sp>
      <p:sp>
        <p:nvSpPr>
          <p:cNvPr id="57" name="TextBox 56"/>
          <p:cNvSpPr txBox="1"/>
          <p:nvPr/>
        </p:nvSpPr>
        <p:spPr>
          <a:xfrm>
            <a:off x="1347911" y="4989023"/>
            <a:ext cx="2757268" cy="369332"/>
          </a:xfrm>
          <a:prstGeom prst="rect">
            <a:avLst/>
          </a:prstGeom>
          <a:noFill/>
        </p:spPr>
        <p:txBody>
          <a:bodyPr wrap="square" rtlCol="0">
            <a:spAutoFit/>
          </a:bodyPr>
          <a:lstStyle/>
          <a:p>
            <a:r>
              <a:rPr lang="en-US" dirty="0"/>
              <a:t>Journal Prompt</a:t>
            </a:r>
          </a:p>
        </p:txBody>
      </p:sp>
      <p:sp>
        <p:nvSpPr>
          <p:cNvPr id="58" name="TextBox 57"/>
          <p:cNvSpPr txBox="1"/>
          <p:nvPr/>
        </p:nvSpPr>
        <p:spPr>
          <a:xfrm>
            <a:off x="8370354" y="5790667"/>
            <a:ext cx="2848708" cy="646331"/>
          </a:xfrm>
          <a:prstGeom prst="rect">
            <a:avLst/>
          </a:prstGeom>
          <a:noFill/>
        </p:spPr>
        <p:txBody>
          <a:bodyPr wrap="square" rtlCol="0">
            <a:spAutoFit/>
          </a:bodyPr>
          <a:lstStyle/>
          <a:p>
            <a:r>
              <a:rPr lang="en-US" dirty="0"/>
              <a:t>Year-long or Unit-long Essential Questions</a:t>
            </a:r>
          </a:p>
        </p:txBody>
      </p:sp>
      <p:sp>
        <p:nvSpPr>
          <p:cNvPr id="59" name="TextBox 58"/>
          <p:cNvSpPr txBox="1"/>
          <p:nvPr/>
        </p:nvSpPr>
        <p:spPr>
          <a:xfrm>
            <a:off x="3677204" y="3198704"/>
            <a:ext cx="5150625" cy="1815882"/>
          </a:xfrm>
          <a:prstGeom prst="rect">
            <a:avLst/>
          </a:prstGeom>
          <a:solidFill>
            <a:schemeClr val="accent1"/>
          </a:solidFill>
          <a:ln>
            <a:noFill/>
          </a:ln>
          <a:effectLst>
            <a:glow rad="88900">
              <a:schemeClr val="accent1">
                <a:alpha val="57000"/>
              </a:schemeClr>
            </a:glow>
            <a:outerShdw dist="50800" sx="1000" sy="1000" algn="ctr" rotWithShape="0">
              <a:srgbClr val="000000"/>
            </a:outerShdw>
          </a:effectLst>
        </p:spPr>
        <p:txBody>
          <a:bodyPr wrap="square" rtlCol="0">
            <a:spAutoFit/>
          </a:bodyPr>
          <a:lstStyle/>
          <a:p>
            <a:endParaRPr lang="en-US" sz="1600" dirty="0"/>
          </a:p>
          <a:p>
            <a:pPr algn="ctr"/>
            <a:r>
              <a:rPr lang="en-US" sz="3200" dirty="0">
                <a:solidFill>
                  <a:schemeClr val="bg1"/>
                </a:solidFill>
              </a:rPr>
              <a:t>And sometimes</a:t>
            </a:r>
            <a:r>
              <a:rPr lang="mr-IN" sz="3200" dirty="0">
                <a:solidFill>
                  <a:schemeClr val="bg1"/>
                </a:solidFill>
              </a:rPr>
              <a:t>…</a:t>
            </a:r>
            <a:endParaRPr lang="en-US" sz="3200" dirty="0">
              <a:solidFill>
                <a:schemeClr val="bg1"/>
              </a:solidFill>
            </a:endParaRPr>
          </a:p>
          <a:p>
            <a:pPr algn="ctr"/>
            <a:endParaRPr lang="en-US" sz="1600" dirty="0">
              <a:solidFill>
                <a:schemeClr val="bg1"/>
              </a:solidFill>
            </a:endParaRPr>
          </a:p>
          <a:p>
            <a:pPr algn="ctr"/>
            <a:r>
              <a:rPr lang="en-US" sz="3200" dirty="0">
                <a:solidFill>
                  <a:schemeClr val="bg1"/>
                </a:solidFill>
              </a:rPr>
              <a:t>Nothing!</a:t>
            </a:r>
          </a:p>
          <a:p>
            <a:endParaRPr lang="en-US" sz="1600" dirty="0"/>
          </a:p>
        </p:txBody>
      </p:sp>
    </p:spTree>
    <p:extLst>
      <p:ext uri="{BB962C8B-B14F-4D97-AF65-F5344CB8AC3E}">
        <p14:creationId xmlns:p14="http://schemas.microsoft.com/office/powerpoint/2010/main" val="16040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5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742567" y="295515"/>
            <a:ext cx="11678151"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2115555"/>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dirty="0">
                <a:solidFill>
                  <a:srgbClr val="000000"/>
                </a:solidFill>
              </a:rPr>
              <a:t>Facilitation</a:t>
            </a:r>
            <a:endParaRPr dirty="0"/>
          </a:p>
          <a:p>
            <a:pPr marL="742950" indent="-742950">
              <a:lnSpc>
                <a:spcPct val="100000"/>
              </a:lnSpc>
              <a:buSzPts val="2700"/>
              <a:buFont typeface="Rockwell"/>
              <a:buAutoNum type="arabicPeriod"/>
            </a:pPr>
            <a:r>
              <a:rPr lang="en-US" sz="3600" dirty="0">
                <a:solidFill>
                  <a:srgbClr val="000000"/>
                </a:solidFill>
              </a:rPr>
              <a:t>Starting at the End</a:t>
            </a:r>
            <a:endParaRPr dirty="0"/>
          </a:p>
          <a:p>
            <a:pPr marL="742950" indent="-742950">
              <a:lnSpc>
                <a:spcPct val="100000"/>
              </a:lnSpc>
              <a:buSzPts val="2700"/>
              <a:buFont typeface="Rockwell"/>
              <a:buAutoNum type="arabicPeriod"/>
            </a:pPr>
            <a:r>
              <a:rPr lang="en-US" sz="3600" b="1" dirty="0">
                <a:solidFill>
                  <a:srgbClr val="000000"/>
                </a:solidFill>
              </a:rPr>
              <a:t>QFocus Design</a:t>
            </a:r>
            <a:endParaRPr b="1" dirty="0"/>
          </a:p>
          <a:p>
            <a:pPr marL="742950" indent="-742950">
              <a:lnSpc>
                <a:spcPct val="100000"/>
              </a:lnSpc>
              <a:buSzPts val="2700"/>
              <a:buFont typeface="Rockwell"/>
              <a:buAutoNum type="arabicPeriod"/>
            </a:pPr>
            <a:r>
              <a:rPr lang="en-US" sz="3600" dirty="0">
                <a:solidFill>
                  <a:srgbClr val="000000"/>
                </a:solidFill>
              </a:rPr>
              <a:t>Prioritization Instructions</a:t>
            </a:r>
            <a:endParaRPr dirty="0"/>
          </a:p>
          <a:p>
            <a:pPr marL="742950" indent="-742950">
              <a:lnSpc>
                <a:spcPct val="100000"/>
              </a:lnSpc>
              <a:buSzPts val="2700"/>
              <a:buFont typeface="Rockwell"/>
              <a:buAutoNum type="arabicPeriod"/>
            </a:pPr>
            <a:r>
              <a:rPr lang="en-US" sz="3600" dirty="0">
                <a:solidFill>
                  <a:srgbClr val="000000"/>
                </a:solidFill>
              </a:rPr>
              <a:t>Reflection Questions</a:t>
            </a:r>
            <a:endParaRPr dirty="0"/>
          </a:p>
        </p:txBody>
      </p:sp>
    </p:spTree>
    <p:extLst>
      <p:ext uri="{BB962C8B-B14F-4D97-AF65-F5344CB8AC3E}">
        <p14:creationId xmlns:p14="http://schemas.microsoft.com/office/powerpoint/2010/main" val="25231022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74" y="416397"/>
            <a:ext cx="10515600" cy="1325563"/>
          </a:xfrm>
        </p:spPr>
        <p:txBody>
          <a:bodyPr/>
          <a:lstStyle/>
          <a:p>
            <a:r>
              <a:rPr lang="en-US" sz="4000" dirty="0"/>
              <a:t>Question Focus (QFocus</a:t>
            </a:r>
            <a:r>
              <a:rPr lang="en-US" sz="4000" dirty="0" smtClean="0"/>
              <a:t>):</a:t>
            </a:r>
            <a:r>
              <a:rPr lang="en-US" dirty="0"/>
              <a:t> </a:t>
            </a:r>
            <a:r>
              <a:rPr lang="en-US" dirty="0" smtClean="0"/>
              <a:t/>
            </a:r>
            <a:br>
              <a:rPr lang="en-US" dirty="0" smtClean="0"/>
            </a:br>
            <a:r>
              <a:rPr lang="en-US" sz="2800" dirty="0" smtClean="0"/>
              <a:t>A stimulus </a:t>
            </a:r>
            <a:r>
              <a:rPr lang="en-US" sz="2800" dirty="0"/>
              <a:t>or prompt for student questions</a:t>
            </a:r>
          </a:p>
        </p:txBody>
      </p:sp>
      <p:sp>
        <p:nvSpPr>
          <p:cNvPr id="3" name="Content Placeholder 2"/>
          <p:cNvSpPr>
            <a:spLocks noGrp="1"/>
          </p:cNvSpPr>
          <p:nvPr>
            <p:ph idx="1"/>
          </p:nvPr>
        </p:nvSpPr>
        <p:spPr>
          <a:xfrm>
            <a:off x="1073469" y="2010515"/>
            <a:ext cx="10515600" cy="4351338"/>
          </a:xfrm>
        </p:spPr>
        <p:txBody>
          <a:bodyPr>
            <a:normAutofit/>
          </a:bodyPr>
          <a:lstStyle/>
          <a:p>
            <a:r>
              <a:rPr lang="en-US" sz="2800" dirty="0"/>
              <a:t>A phrase or quotation</a:t>
            </a:r>
          </a:p>
          <a:p>
            <a:r>
              <a:rPr lang="en-US" sz="2800" dirty="0"/>
              <a:t>An image or </a:t>
            </a:r>
            <a:r>
              <a:rPr lang="en-US" sz="2800" dirty="0" smtClean="0"/>
              <a:t>video</a:t>
            </a:r>
          </a:p>
          <a:p>
            <a:r>
              <a:rPr lang="en-US" sz="2800" dirty="0" smtClean="0"/>
              <a:t>A primary source</a:t>
            </a:r>
            <a:endParaRPr lang="en-US" sz="2800" dirty="0"/>
          </a:p>
          <a:p>
            <a:r>
              <a:rPr lang="en-US" sz="2800" dirty="0"/>
              <a:t>A podcast or speech</a:t>
            </a:r>
          </a:p>
          <a:p>
            <a:r>
              <a:rPr lang="en-US" sz="2800" dirty="0"/>
              <a:t>A hands-on experience or experiment</a:t>
            </a:r>
          </a:p>
          <a:p>
            <a:r>
              <a:rPr lang="en-US" sz="2800" dirty="0"/>
              <a:t>An equation or data set </a:t>
            </a:r>
          </a:p>
          <a:p>
            <a:pPr marL="0" indent="0">
              <a:buNone/>
            </a:pPr>
            <a:endParaRPr lang="en-US" sz="2800" dirty="0"/>
          </a:p>
          <a:p>
            <a:pPr marL="0" indent="0">
              <a:buNone/>
            </a:pPr>
            <a:r>
              <a:rPr lang="en-US" sz="2800" dirty="0">
                <a:solidFill>
                  <a:schemeClr val="tx2"/>
                </a:solidFill>
              </a:rPr>
              <a:t>The QFocus is </a:t>
            </a:r>
            <a:r>
              <a:rPr lang="en-US" sz="2800" b="1" i="1" dirty="0">
                <a:solidFill>
                  <a:schemeClr val="tx2"/>
                </a:solidFill>
              </a:rPr>
              <a:t>not</a:t>
            </a:r>
            <a:r>
              <a:rPr lang="en-US" sz="2800" b="1" dirty="0">
                <a:solidFill>
                  <a:schemeClr val="tx2"/>
                </a:solidFill>
              </a:rPr>
              <a:t> </a:t>
            </a:r>
            <a:r>
              <a:rPr lang="en-US" sz="2800" dirty="0">
                <a:solidFill>
                  <a:schemeClr val="tx2"/>
                </a:solidFill>
              </a:rPr>
              <a:t>a question!</a:t>
            </a:r>
          </a:p>
          <a:p>
            <a:pPr marL="0" indent="0">
              <a:buNone/>
            </a:pPr>
            <a:endParaRPr lang="en-US" sz="2400" dirty="0"/>
          </a:p>
        </p:txBody>
      </p:sp>
    </p:spTree>
    <p:extLst>
      <p:ext uri="{BB962C8B-B14F-4D97-AF65-F5344CB8AC3E}">
        <p14:creationId xmlns:p14="http://schemas.microsoft.com/office/powerpoint/2010/main" val="17069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883207" y="358647"/>
            <a:ext cx="10515600" cy="1325563"/>
          </a:xfrm>
        </p:spPr>
        <p:txBody>
          <a:bodyPr/>
          <a:lstStyle/>
          <a:p>
            <a:r>
              <a:rPr lang="en-US" sz="4000" b="0" dirty="0">
                <a:latin typeface="Rockwell" charset="0"/>
                <a:ea typeface="MS PGothic" charset="0"/>
              </a:rPr>
              <a:t>Designing a Question Focus</a:t>
            </a:r>
            <a:r>
              <a:rPr lang="en-US" b="0" dirty="0">
                <a:latin typeface="Rockwell" charset="0"/>
                <a:ea typeface="MS PGothic" charset="0"/>
              </a:rPr>
              <a:t/>
            </a:r>
            <a:br>
              <a:rPr lang="en-US" b="0" dirty="0">
                <a:latin typeface="Rockwell" charset="0"/>
                <a:ea typeface="MS PGothic" charset="0"/>
              </a:rPr>
            </a:br>
            <a:endParaRPr lang="en-US" sz="2800" b="0" dirty="0">
              <a:latin typeface="Rockwell" charset="0"/>
              <a:ea typeface="MS PGothic" charset="0"/>
            </a:endParaRPr>
          </a:p>
        </p:txBody>
      </p:sp>
      <p:sp>
        <p:nvSpPr>
          <p:cNvPr id="137219" name="Content Placeholder 2"/>
          <p:cNvSpPr>
            <a:spLocks noGrp="1"/>
          </p:cNvSpPr>
          <p:nvPr>
            <p:ph idx="4294967295"/>
          </p:nvPr>
        </p:nvSpPr>
        <p:spPr>
          <a:xfrm>
            <a:off x="1627004" y="2747963"/>
            <a:ext cx="10053719" cy="3830637"/>
          </a:xfrm>
        </p:spPr>
        <p:txBody>
          <a:bodyPr>
            <a:normAutofit/>
          </a:bodyPr>
          <a:lstStyle/>
          <a:p>
            <a:pPr marL="742950" indent="-742950">
              <a:buFont typeface="Rockwell" charset="0"/>
              <a:buAutoNum type="arabicPeriod"/>
            </a:pPr>
            <a:r>
              <a:rPr lang="en-US" sz="2800" dirty="0">
                <a:solidFill>
                  <a:srgbClr val="000000"/>
                </a:solidFill>
                <a:latin typeface="Rockwell" charset="0"/>
                <a:ea typeface="MS PGothic" charset="0"/>
              </a:rPr>
              <a:t>Directly tied to lesson’s main </a:t>
            </a:r>
            <a:r>
              <a:rPr lang="en-US" sz="2800" dirty="0" smtClean="0">
                <a:solidFill>
                  <a:srgbClr val="000000"/>
                </a:solidFill>
                <a:latin typeface="Rockwell" charset="0"/>
                <a:ea typeface="MS PGothic" charset="0"/>
              </a:rPr>
              <a:t>idea or objective</a:t>
            </a:r>
            <a:endParaRPr lang="en-US" sz="2800" dirty="0">
              <a:solidFill>
                <a:srgbClr val="000000"/>
              </a:solidFill>
              <a:latin typeface="Rockwell" charset="0"/>
              <a:ea typeface="MS PGothic" charset="0"/>
            </a:endParaRPr>
          </a:p>
          <a:p>
            <a:pPr marL="742950" indent="-742950">
              <a:buFont typeface="Rockwell" charset="0"/>
              <a:buAutoNum type="arabicPeriod"/>
            </a:pPr>
            <a:r>
              <a:rPr lang="en-US" sz="2800" dirty="0">
                <a:solidFill>
                  <a:srgbClr val="000000"/>
                </a:solidFill>
                <a:latin typeface="Rockwell" charset="0"/>
                <a:ea typeface="MS PGothic" charset="0"/>
              </a:rPr>
              <a:t>Simple</a:t>
            </a:r>
            <a:r>
              <a:rPr lang="mr-IN" sz="2800" dirty="0">
                <a:solidFill>
                  <a:srgbClr val="000000"/>
                </a:solidFill>
                <a:latin typeface="Rockwell" charset="0"/>
                <a:ea typeface="MS PGothic" charset="0"/>
              </a:rPr>
              <a:t>…</a:t>
            </a:r>
            <a:r>
              <a:rPr lang="en-US" sz="2800" dirty="0">
                <a:solidFill>
                  <a:srgbClr val="000000"/>
                </a:solidFill>
                <a:latin typeface="Rockwell" charset="0"/>
                <a:ea typeface="MS PGothic" charset="0"/>
              </a:rPr>
              <a:t>but not too simple</a:t>
            </a:r>
          </a:p>
          <a:p>
            <a:pPr marL="742950" indent="-742950">
              <a:buFont typeface="Rockwell" charset="0"/>
              <a:buAutoNum type="arabicPeriod"/>
            </a:pPr>
            <a:r>
              <a:rPr lang="en-US" sz="2800" dirty="0">
                <a:solidFill>
                  <a:srgbClr val="000000"/>
                </a:solidFill>
                <a:latin typeface="Rockwell" charset="0"/>
                <a:ea typeface="MS PGothic" charset="0"/>
              </a:rPr>
              <a:t>Interesting or provocative to students</a:t>
            </a:r>
            <a:r>
              <a:rPr lang="mr-IN" sz="2800" dirty="0">
                <a:solidFill>
                  <a:srgbClr val="000000"/>
                </a:solidFill>
                <a:latin typeface="Rockwell" charset="0"/>
                <a:ea typeface="MS PGothic" charset="0"/>
              </a:rPr>
              <a:t>…</a:t>
            </a:r>
            <a:r>
              <a:rPr lang="en-US" sz="2800" dirty="0">
                <a:solidFill>
                  <a:srgbClr val="000000"/>
                </a:solidFill>
                <a:latin typeface="Rockwell" charset="0"/>
                <a:ea typeface="MS PGothic" charset="0"/>
              </a:rPr>
              <a:t>but not biased or leading</a:t>
            </a:r>
          </a:p>
        </p:txBody>
      </p:sp>
      <p:sp>
        <p:nvSpPr>
          <p:cNvPr id="2" name="TextBox 1"/>
          <p:cNvSpPr txBox="1"/>
          <p:nvPr/>
        </p:nvSpPr>
        <p:spPr>
          <a:xfrm>
            <a:off x="1627004" y="2020340"/>
            <a:ext cx="6700603" cy="584775"/>
          </a:xfrm>
          <a:prstGeom prst="rect">
            <a:avLst/>
          </a:prstGeom>
          <a:noFill/>
        </p:spPr>
        <p:txBody>
          <a:bodyPr wrap="square" rtlCol="0">
            <a:spAutoFit/>
          </a:bodyPr>
          <a:lstStyle/>
          <a:p>
            <a:r>
              <a:rPr lang="en-US" sz="3200" dirty="0">
                <a:solidFill>
                  <a:schemeClr val="accent1"/>
                </a:solidFill>
              </a:rPr>
              <a:t>An effective QFocus </a:t>
            </a:r>
            <a:r>
              <a:rPr lang="en-US" sz="3200" dirty="0" smtClean="0">
                <a:solidFill>
                  <a:schemeClr val="accent1"/>
                </a:solidFill>
              </a:rPr>
              <a:t>is:</a:t>
            </a:r>
            <a:endParaRPr lang="en-US" sz="3200" dirty="0">
              <a:solidFill>
                <a:schemeClr val="accent1"/>
              </a:solidFill>
            </a:endParaRPr>
          </a:p>
        </p:txBody>
      </p:sp>
    </p:spTree>
    <p:extLst>
      <p:ext uri="{BB962C8B-B14F-4D97-AF65-F5344CB8AC3E}">
        <p14:creationId xmlns:p14="http://schemas.microsoft.com/office/powerpoint/2010/main" val="5311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137219">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39" y="421875"/>
            <a:ext cx="10515600" cy="683026"/>
          </a:xfrm>
        </p:spPr>
        <p:txBody>
          <a:bodyPr>
            <a:noAutofit/>
          </a:bodyPr>
          <a:lstStyle/>
          <a:p>
            <a:r>
              <a:rPr lang="en-US" sz="4400" b="0" dirty="0"/>
              <a:t>Initial Question </a:t>
            </a:r>
            <a:r>
              <a:rPr lang="en-US" sz="4400" b="0" dirty="0" smtClean="0"/>
              <a:t>Focus</a:t>
            </a:r>
            <a:endParaRPr lang="en-US" sz="4400" b="0" dirty="0"/>
          </a:p>
        </p:txBody>
      </p:sp>
      <p:pic>
        <p:nvPicPr>
          <p:cNvPr id="3" name="Picture 2" descr="Image 10-21-19 at 7.53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329" y="1688028"/>
            <a:ext cx="8143607" cy="4317093"/>
          </a:xfrm>
          <a:prstGeom prst="rect">
            <a:avLst/>
          </a:prstGeom>
        </p:spPr>
      </p:pic>
    </p:spTree>
    <p:extLst>
      <p:ext uri="{BB962C8B-B14F-4D97-AF65-F5344CB8AC3E}">
        <p14:creationId xmlns:p14="http://schemas.microsoft.com/office/powerpoint/2010/main" val="42139293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t>Revised Question Focus</a:t>
            </a:r>
            <a:endParaRPr lang="en-US" sz="4400" b="0" dirty="0"/>
          </a:p>
        </p:txBody>
      </p:sp>
      <p:sp>
        <p:nvSpPr>
          <p:cNvPr id="3" name="TextBox 2"/>
          <p:cNvSpPr txBox="1"/>
          <p:nvPr/>
        </p:nvSpPr>
        <p:spPr>
          <a:xfrm>
            <a:off x="1657531" y="2173897"/>
            <a:ext cx="8825813" cy="2246769"/>
          </a:xfrm>
          <a:prstGeom prst="rect">
            <a:avLst/>
          </a:prstGeom>
          <a:noFill/>
        </p:spPr>
        <p:txBody>
          <a:bodyPr wrap="square" rtlCol="0">
            <a:spAutoFit/>
          </a:bodyPr>
          <a:lstStyle/>
          <a:p>
            <a:r>
              <a:rPr lang="en-US" sz="2800" dirty="0" smtClean="0"/>
              <a:t>“How you behave online is how your are in real life. That’s you. There’s no separation. You are a person who says those kind of things.”</a:t>
            </a:r>
          </a:p>
          <a:p>
            <a:r>
              <a:rPr lang="en-US" sz="2800" dirty="0"/>
              <a:t>	</a:t>
            </a:r>
            <a:r>
              <a:rPr lang="en-US" sz="2800" dirty="0" smtClean="0"/>
              <a:t>		</a:t>
            </a:r>
          </a:p>
          <a:p>
            <a:r>
              <a:rPr lang="en-US" sz="2800" dirty="0"/>
              <a:t>	</a:t>
            </a:r>
            <a:r>
              <a:rPr lang="en-US" sz="2800" dirty="0" smtClean="0"/>
              <a:t>				 </a:t>
            </a:r>
            <a:r>
              <a:rPr lang="mr-IN" sz="2800" dirty="0" smtClean="0"/>
              <a:t>–</a:t>
            </a:r>
            <a:r>
              <a:rPr lang="en-US" sz="2800" dirty="0" smtClean="0"/>
              <a:t> Mitch </a:t>
            </a:r>
            <a:r>
              <a:rPr lang="en-US" sz="2800" dirty="0" err="1" smtClean="0"/>
              <a:t>Gerads</a:t>
            </a:r>
            <a:r>
              <a:rPr lang="en-US" sz="2800" dirty="0" smtClean="0"/>
              <a:t> </a:t>
            </a:r>
            <a:endParaRPr lang="en-US" sz="2800" dirty="0"/>
          </a:p>
        </p:txBody>
      </p:sp>
    </p:spTree>
    <p:extLst>
      <p:ext uri="{BB962C8B-B14F-4D97-AF65-F5344CB8AC3E}">
        <p14:creationId xmlns:p14="http://schemas.microsoft.com/office/powerpoint/2010/main" val="39481432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Initial Question Focus</a:t>
            </a:r>
            <a:endParaRPr lang="en-US" sz="4000" b="0" dirty="0"/>
          </a:p>
        </p:txBody>
      </p:sp>
      <p:sp>
        <p:nvSpPr>
          <p:cNvPr id="3" name="TextBox 2"/>
          <p:cNvSpPr txBox="1"/>
          <p:nvPr/>
        </p:nvSpPr>
        <p:spPr>
          <a:xfrm>
            <a:off x="1162423" y="2023231"/>
            <a:ext cx="9708395" cy="954107"/>
          </a:xfrm>
          <a:prstGeom prst="rect">
            <a:avLst/>
          </a:prstGeom>
          <a:noFill/>
        </p:spPr>
        <p:txBody>
          <a:bodyPr wrap="square" rtlCol="0">
            <a:spAutoFit/>
          </a:bodyPr>
          <a:lstStyle/>
          <a:p>
            <a:pPr algn="ctr"/>
            <a:r>
              <a:rPr lang="en-US" sz="2800" dirty="0" smtClean="0"/>
              <a:t>“There are books in every library that </a:t>
            </a:r>
            <a:r>
              <a:rPr lang="en-US" sz="2800" u="sng" dirty="0" smtClean="0"/>
              <a:t>MUST</a:t>
            </a:r>
            <a:r>
              <a:rPr lang="en-US" sz="2800" dirty="0" smtClean="0"/>
              <a:t> be banned.” </a:t>
            </a:r>
            <a:endParaRPr lang="en-US" sz="2800" dirty="0"/>
          </a:p>
        </p:txBody>
      </p:sp>
      <p:sp>
        <p:nvSpPr>
          <p:cNvPr id="4" name="Down Arrow 3"/>
          <p:cNvSpPr/>
          <p:nvPr/>
        </p:nvSpPr>
        <p:spPr>
          <a:xfrm flipH="1">
            <a:off x="5510751" y="3336179"/>
            <a:ext cx="645791" cy="13129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41482" y="5122649"/>
            <a:ext cx="5876700" cy="523220"/>
          </a:xfrm>
          <a:prstGeom prst="rect">
            <a:avLst/>
          </a:prstGeom>
          <a:noFill/>
        </p:spPr>
        <p:txBody>
          <a:bodyPr wrap="square" rtlCol="0">
            <a:spAutoFit/>
          </a:bodyPr>
          <a:lstStyle/>
          <a:p>
            <a:pPr algn="ctr"/>
            <a:r>
              <a:rPr lang="en-US" sz="2800" dirty="0" smtClean="0"/>
              <a:t>Your idea here!</a:t>
            </a:r>
            <a:endParaRPr lang="en-US" sz="2800" dirty="0"/>
          </a:p>
        </p:txBody>
      </p:sp>
    </p:spTree>
    <p:extLst>
      <p:ext uri="{BB962C8B-B14F-4D97-AF65-F5344CB8AC3E}">
        <p14:creationId xmlns:p14="http://schemas.microsoft.com/office/powerpoint/2010/main" val="16010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50" y="0"/>
            <a:ext cx="10500757" cy="1325563"/>
          </a:xfrm>
        </p:spPr>
        <p:txBody>
          <a:bodyPr>
            <a:normAutofit/>
          </a:bodyPr>
          <a:lstStyle/>
          <a:p>
            <a:r>
              <a:rPr lang="en-US" sz="4000" b="0" dirty="0">
                <a:latin typeface="Rockwell" charset="0"/>
                <a:ea typeface="Rockwell" charset="0"/>
                <a:cs typeface="Rockwell" charset="0"/>
              </a:rPr>
              <a:t>Putting it into </a:t>
            </a:r>
            <a:r>
              <a:rPr lang="en-US" sz="4000" b="0" dirty="0" smtClean="0">
                <a:latin typeface="Rockwell" charset="0"/>
                <a:ea typeface="Rockwell" charset="0"/>
                <a:cs typeface="Rockwell" charset="0"/>
              </a:rPr>
              <a:t>Practice: </a:t>
            </a:r>
            <a:r>
              <a:rPr lang="en-US" sz="4000" b="0" dirty="0" err="1" smtClean="0">
                <a:latin typeface="Rockwell" charset="0"/>
                <a:ea typeface="Rockwell" charset="0"/>
                <a:cs typeface="Rockwell" charset="0"/>
              </a:rPr>
              <a:t>QFocus</a:t>
            </a:r>
            <a:r>
              <a:rPr lang="en-US" sz="4000" b="0" dirty="0" smtClean="0">
                <a:latin typeface="Rockwell" charset="0"/>
                <a:ea typeface="Rockwell" charset="0"/>
                <a:cs typeface="Rockwell" charset="0"/>
              </a:rPr>
              <a:t> Testing</a:t>
            </a:r>
            <a:endParaRPr lang="en-US" sz="4000" b="0" dirty="0">
              <a:latin typeface="Rockwell" charset="0"/>
              <a:ea typeface="Rockwell" charset="0"/>
              <a:cs typeface="Rockwell" charset="0"/>
            </a:endParaRPr>
          </a:p>
        </p:txBody>
      </p:sp>
      <p:cxnSp>
        <p:nvCxnSpPr>
          <p:cNvPr id="3" name="Straight Connector 2"/>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2527" y="1627475"/>
            <a:ext cx="10739093" cy="4001095"/>
          </a:xfrm>
          <a:prstGeom prst="rect">
            <a:avLst/>
          </a:prstGeom>
          <a:noFill/>
        </p:spPr>
        <p:txBody>
          <a:bodyPr wrap="square" rtlCol="0">
            <a:spAutoFit/>
          </a:bodyPr>
          <a:lstStyle/>
          <a:p>
            <a:pPr marL="285750" indent="-285750">
              <a:buFont typeface="Arial" charset="0"/>
              <a:buChar char="•"/>
            </a:pPr>
            <a:r>
              <a:rPr lang="en-US" sz="3200" dirty="0" smtClean="0"/>
              <a:t>Work through the lesson planning workbook through page 5 (through </a:t>
            </a:r>
            <a:r>
              <a:rPr lang="en-US" sz="3200" dirty="0" err="1" smtClean="0"/>
              <a:t>QFocus</a:t>
            </a:r>
            <a:r>
              <a:rPr lang="en-US" sz="3200" dirty="0" smtClean="0"/>
              <a:t> design).</a:t>
            </a:r>
          </a:p>
          <a:p>
            <a:pPr marL="285750" indent="-285750">
              <a:buFont typeface="Arial" charset="0"/>
              <a:buChar char="•"/>
            </a:pPr>
            <a:endParaRPr lang="en-US" sz="1000" dirty="0" smtClean="0"/>
          </a:p>
          <a:p>
            <a:pPr marL="285750" indent="-285750">
              <a:buFont typeface="Arial" charset="0"/>
              <a:buChar char="•"/>
            </a:pPr>
            <a:r>
              <a:rPr lang="en-US" sz="3200" dirty="0" smtClean="0"/>
              <a:t>Then, write your working QFocus on an index card. It’s ok if it is still a bit rough.</a:t>
            </a:r>
          </a:p>
          <a:p>
            <a:pPr marL="285750" indent="-285750">
              <a:buFont typeface="Arial" charset="0"/>
              <a:buChar char="•"/>
            </a:pPr>
            <a:endParaRPr lang="en-US" sz="1000" dirty="0" smtClean="0"/>
          </a:p>
          <a:p>
            <a:pPr marL="285750" indent="-285750">
              <a:buFont typeface="Arial" charset="0"/>
              <a:buChar char="•"/>
            </a:pPr>
            <a:r>
              <a:rPr lang="en-US" sz="3200" dirty="0" smtClean="0"/>
              <a:t>Ask a partner to generate a few questions about your </a:t>
            </a:r>
            <a:r>
              <a:rPr lang="en-US" sz="3200" dirty="0" err="1" smtClean="0"/>
              <a:t>QFocus</a:t>
            </a:r>
            <a:r>
              <a:rPr lang="en-US" sz="3200" dirty="0" smtClean="0"/>
              <a:t>.(with minimal context)</a:t>
            </a:r>
          </a:p>
          <a:p>
            <a:pPr marL="285750" indent="-285750">
              <a:buFont typeface="Arial" charset="0"/>
              <a:buChar char="•"/>
            </a:pPr>
            <a:endParaRPr lang="en-US" sz="1000" dirty="0" smtClean="0"/>
          </a:p>
          <a:p>
            <a:pPr marL="285750" indent="-285750">
              <a:buFont typeface="Arial" charset="0"/>
              <a:buChar char="•"/>
            </a:pPr>
            <a:r>
              <a:rPr lang="en-US" sz="3200" dirty="0" smtClean="0"/>
              <a:t>Debrief with your partner and revise as needed.</a:t>
            </a:r>
            <a:endParaRPr lang="en-US" sz="3200" dirty="0"/>
          </a:p>
        </p:txBody>
      </p:sp>
      <p:pic>
        <p:nvPicPr>
          <p:cNvPr id="5" name="Picture 4"/>
          <p:cNvPicPr>
            <a:picLocks noChangeAspect="1"/>
          </p:cNvPicPr>
          <p:nvPr/>
        </p:nvPicPr>
        <p:blipFill>
          <a:blip r:embed="rId3"/>
          <a:stretch>
            <a:fillRect/>
          </a:stretch>
        </p:blipFill>
        <p:spPr>
          <a:xfrm>
            <a:off x="10608847" y="332093"/>
            <a:ext cx="1387551" cy="2135528"/>
          </a:xfrm>
          <a:prstGeom prst="rect">
            <a:avLst/>
          </a:prstGeom>
        </p:spPr>
      </p:pic>
    </p:spTree>
    <p:extLst>
      <p:ext uri="{BB962C8B-B14F-4D97-AF65-F5344CB8AC3E}">
        <p14:creationId xmlns:p14="http://schemas.microsoft.com/office/powerpoint/2010/main" val="18533735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1719201"/>
            <a:ext cx="10515600" cy="1325563"/>
          </a:xfrm>
        </p:spPr>
        <p:txBody>
          <a:bodyPr>
            <a:normAutofit/>
          </a:bodyPr>
          <a:lstStyle/>
          <a:p>
            <a:pPr algn="ctr"/>
            <a:r>
              <a:rPr lang="en-US" sz="3200" dirty="0">
                <a:latin typeface="Rockwell" charset="0"/>
                <a:ea typeface="Rockwell" charset="0"/>
                <a:cs typeface="Rockwell" charset="0"/>
              </a:rPr>
              <a:t>The one quality all excellent QFT designers share? </a:t>
            </a:r>
            <a:endParaRPr lang="en-US" sz="3200" b="1" dirty="0">
              <a:latin typeface="Rockwell" charset="0"/>
              <a:ea typeface="Rockwell" charset="0"/>
              <a:cs typeface="Rockwel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0" t="15598"/>
          <a:stretch/>
        </p:blipFill>
        <p:spPr>
          <a:xfrm>
            <a:off x="7964558" y="3434716"/>
            <a:ext cx="2189093" cy="2161718"/>
          </a:xfrm>
          <a:prstGeom prst="rect">
            <a:avLst/>
          </a:prstGeom>
        </p:spPr>
      </p:pic>
      <p:sp>
        <p:nvSpPr>
          <p:cNvPr id="3" name="TextBox 2"/>
          <p:cNvSpPr txBox="1"/>
          <p:nvPr/>
        </p:nvSpPr>
        <p:spPr>
          <a:xfrm>
            <a:off x="4914313" y="3434717"/>
            <a:ext cx="2926080" cy="584775"/>
          </a:xfrm>
          <a:prstGeom prst="rect">
            <a:avLst/>
          </a:prstGeom>
          <a:noFill/>
        </p:spPr>
        <p:txBody>
          <a:bodyPr wrap="square" rtlCol="0">
            <a:spAutoFit/>
          </a:bodyPr>
          <a:lstStyle/>
          <a:p>
            <a:r>
              <a:rPr lang="en-US" sz="3200" dirty="0">
                <a:solidFill>
                  <a:schemeClr val="accent1"/>
                </a:solidFill>
                <a:latin typeface="Rockwell" charset="0"/>
                <a:ea typeface="Rockwell" charset="0"/>
                <a:cs typeface="Rockwell" charset="0"/>
              </a:rPr>
              <a:t>Thick Skin.</a:t>
            </a:r>
            <a:endParaRPr lang="en-US" sz="3200" dirty="0">
              <a:solidFill>
                <a:schemeClr val="accent1"/>
              </a:solidFill>
            </a:endParaRPr>
          </a:p>
        </p:txBody>
      </p:sp>
      <p:cxnSp>
        <p:nvCxnSpPr>
          <p:cNvPr id="6" name="Straight Connector 5"/>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7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398145" y="273992"/>
            <a:ext cx="11613572"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2115555"/>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dirty="0">
                <a:solidFill>
                  <a:srgbClr val="000000"/>
                </a:solidFill>
              </a:rPr>
              <a:t>Facilitation</a:t>
            </a:r>
            <a:endParaRPr dirty="0"/>
          </a:p>
          <a:p>
            <a:pPr marL="742950" indent="-742950">
              <a:lnSpc>
                <a:spcPct val="100000"/>
              </a:lnSpc>
              <a:buSzPts val="2700"/>
              <a:buFont typeface="Rockwell"/>
              <a:buAutoNum type="arabicPeriod"/>
            </a:pPr>
            <a:r>
              <a:rPr lang="en-US" sz="3600" dirty="0">
                <a:solidFill>
                  <a:srgbClr val="000000"/>
                </a:solidFill>
              </a:rPr>
              <a:t>Starting at the End</a:t>
            </a:r>
            <a:endParaRPr dirty="0"/>
          </a:p>
          <a:p>
            <a:pPr marL="742950" indent="-742950">
              <a:lnSpc>
                <a:spcPct val="100000"/>
              </a:lnSpc>
              <a:buSzPts val="2700"/>
              <a:buFont typeface="Rockwell"/>
              <a:buAutoNum type="arabicPeriod"/>
            </a:pPr>
            <a:r>
              <a:rPr lang="en-US" sz="3600" dirty="0">
                <a:solidFill>
                  <a:srgbClr val="000000"/>
                </a:solidFill>
              </a:rPr>
              <a:t>QFocus Design</a:t>
            </a:r>
            <a:endParaRPr dirty="0"/>
          </a:p>
          <a:p>
            <a:pPr marL="742950" indent="-742950">
              <a:lnSpc>
                <a:spcPct val="100000"/>
              </a:lnSpc>
              <a:buSzPts val="2700"/>
              <a:buFont typeface="Rockwell"/>
              <a:buAutoNum type="arabicPeriod"/>
            </a:pPr>
            <a:r>
              <a:rPr lang="en-US" sz="3600" b="1" dirty="0">
                <a:solidFill>
                  <a:srgbClr val="000000"/>
                </a:solidFill>
              </a:rPr>
              <a:t>Prioritization Instructions</a:t>
            </a:r>
            <a:endParaRPr b="1" dirty="0"/>
          </a:p>
          <a:p>
            <a:pPr marL="742950" indent="-742950">
              <a:lnSpc>
                <a:spcPct val="100000"/>
              </a:lnSpc>
              <a:buSzPts val="2700"/>
              <a:buFont typeface="Rockwell"/>
              <a:buAutoNum type="arabicPeriod"/>
            </a:pPr>
            <a:r>
              <a:rPr lang="en-US" sz="3600" dirty="0">
                <a:solidFill>
                  <a:srgbClr val="000000"/>
                </a:solidFill>
              </a:rPr>
              <a:t>Reflection Questions</a:t>
            </a:r>
            <a:endParaRPr dirty="0"/>
          </a:p>
        </p:txBody>
      </p:sp>
    </p:spTree>
    <p:extLst>
      <p:ext uri="{BB962C8B-B14F-4D97-AF65-F5344CB8AC3E}">
        <p14:creationId xmlns:p14="http://schemas.microsoft.com/office/powerpoint/2010/main" val="421667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87901"/>
            <a:ext cx="10933735" cy="885825"/>
          </a:xfrm>
        </p:spPr>
        <p:txBody>
          <a:bodyPr>
            <a:noAutofit/>
          </a:bodyPr>
          <a:lstStyle/>
          <a:p>
            <a:pPr marL="0" indent="0">
              <a:buNone/>
            </a:pPr>
            <a:r>
              <a:rPr lang="en-US" sz="4400" dirty="0">
                <a:solidFill>
                  <a:schemeClr val="accent1"/>
                </a:solidFill>
              </a:rPr>
              <a:t>Why spend time teaching the skill of question formulation?</a:t>
            </a:r>
            <a:endParaRPr lang="en-US" altLang="en-US" sz="4400" dirty="0">
              <a:solidFill>
                <a:schemeClr val="accent1"/>
              </a:solidFill>
              <a:latin typeface="Rockwell" panose="02060603020205020403" pitchFamily="18" charset="0"/>
            </a:endParaRPr>
          </a:p>
        </p:txBody>
      </p:sp>
      <p:pic>
        <p:nvPicPr>
          <p:cNvPr id="3" name="Picture 2" descr="mccomb students.jpg">
            <a:extLst>
              <a:ext uri="{FF2B5EF4-FFF2-40B4-BE49-F238E27FC236}">
                <a16:creationId xmlns=""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515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188"/>
          <p:cNvSpPr txBox="1">
            <a:spLocks noGrp="1"/>
          </p:cNvSpPr>
          <p:nvPr>
            <p:ph type="title"/>
          </p:nvPr>
        </p:nvSpPr>
        <p:spPr>
          <a:xfrm>
            <a:off x="783142" y="353886"/>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000"/>
            </a:pPr>
            <a:r>
              <a:rPr lang="en-US" b="0" dirty="0"/>
              <a:t>Prioritization Instructions</a:t>
            </a:r>
            <a:endParaRPr b="0" dirty="0"/>
          </a:p>
        </p:txBody>
      </p:sp>
      <p:sp>
        <p:nvSpPr>
          <p:cNvPr id="1608" name="Google Shape;1608;p188"/>
          <p:cNvSpPr txBox="1"/>
          <p:nvPr/>
        </p:nvSpPr>
        <p:spPr>
          <a:xfrm>
            <a:off x="1250066" y="1619492"/>
            <a:ext cx="9294471" cy="290049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r>
              <a:rPr lang="en-US" sz="3100" dirty="0" smtClean="0">
                <a:solidFill>
                  <a:srgbClr val="000000"/>
                </a:solidFill>
                <a:latin typeface="Rockwell"/>
                <a:ea typeface="Rockwell"/>
                <a:cs typeface="Rockwell"/>
                <a:sym typeface="Rockwell"/>
              </a:rPr>
              <a:t>Teaching &amp; Learning Goals and Plans for Student Questions </a:t>
            </a: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endParaRPr lang="en-US" sz="3100" dirty="0" smtClean="0">
              <a:solidFill>
                <a:srgbClr val="000000"/>
              </a:solidFill>
              <a:latin typeface="Rockwell"/>
              <a:ea typeface="Rockwell"/>
              <a:cs typeface="Rockwell"/>
              <a:sym typeface="Rockwell"/>
            </a:endParaRP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endParaRPr kumimoji="0" lang="en-US" sz="3100" b="0" i="0" u="none" strike="noStrike" kern="1200" cap="none" spc="0" normalizeH="0" baseline="0" noProof="0" dirty="0" smtClean="0">
              <a:ln>
                <a:noFill/>
              </a:ln>
              <a:solidFill>
                <a:srgbClr val="000000"/>
              </a:solidFill>
              <a:effectLst/>
              <a:uLnTx/>
              <a:uFillTx/>
              <a:latin typeface="Rockwell"/>
              <a:ea typeface="Rockwell"/>
              <a:cs typeface="Rockwell"/>
              <a:sym typeface="Rockwell"/>
            </a:endParaRP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r>
              <a:rPr lang="en-US" sz="3100" dirty="0" err="1" smtClean="0">
                <a:solidFill>
                  <a:srgbClr val="000000"/>
                </a:solidFill>
                <a:latin typeface="Rockwell"/>
                <a:ea typeface="Rockwell"/>
                <a:cs typeface="Rockwell"/>
                <a:sym typeface="Rockwell"/>
              </a:rPr>
              <a:t>QFocus</a:t>
            </a:r>
            <a:endParaRPr lang="en-US" sz="3100" dirty="0" smtClean="0">
              <a:solidFill>
                <a:srgbClr val="000000"/>
              </a:solidFill>
              <a:latin typeface="Rockwell"/>
              <a:ea typeface="Rockwell"/>
              <a:cs typeface="Rockwell"/>
              <a:sym typeface="Rockwell"/>
            </a:endParaRP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endParaRPr kumimoji="0" lang="en-US" sz="3100" b="0" i="0" u="none" strike="noStrike" kern="1200" cap="none" spc="0" normalizeH="0" baseline="0" noProof="0" dirty="0" smtClean="0">
              <a:ln>
                <a:noFill/>
              </a:ln>
              <a:solidFill>
                <a:srgbClr val="000000"/>
              </a:solidFill>
              <a:effectLst/>
              <a:uLnTx/>
              <a:uFillTx/>
              <a:latin typeface="Rockwell"/>
              <a:ea typeface="Rockwell"/>
              <a:cs typeface="Rockwell"/>
              <a:sym typeface="Rockwell"/>
            </a:endParaRP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endParaRPr lang="en-US" sz="3100" dirty="0" smtClean="0">
              <a:solidFill>
                <a:srgbClr val="000000"/>
              </a:solidFill>
              <a:latin typeface="Rockwell"/>
              <a:ea typeface="Rockwell"/>
              <a:cs typeface="Rockwell"/>
              <a:sym typeface="Rockwell"/>
            </a:endParaRPr>
          </a:p>
          <a:p>
            <a:pPr marL="0" marR="0" lvl="0" indent="0" algn="ctr" defTabSz="914400" rtl="0" eaLnBrk="1" fontAlgn="auto" latinLnBrk="0" hangingPunct="1">
              <a:lnSpc>
                <a:spcPct val="90000"/>
              </a:lnSpc>
              <a:spcBef>
                <a:spcPts val="1400"/>
              </a:spcBef>
              <a:spcAft>
                <a:spcPts val="0"/>
              </a:spcAft>
              <a:buClr>
                <a:srgbClr val="59C4C7"/>
              </a:buClr>
              <a:buSzPts val="2325"/>
              <a:buFontTx/>
              <a:buNone/>
              <a:tabLst/>
              <a:defRPr/>
            </a:pPr>
            <a:r>
              <a:rPr lang="en-US" sz="3100" dirty="0" smtClean="0">
                <a:solidFill>
                  <a:srgbClr val="000000"/>
                </a:solidFill>
                <a:latin typeface="Rockwell"/>
                <a:ea typeface="Rockwell"/>
                <a:cs typeface="Rockwell"/>
                <a:sym typeface="Rockwell"/>
              </a:rPr>
              <a:t>Prioritization Instructions </a:t>
            </a:r>
          </a:p>
          <a:p>
            <a:pPr marL="0" marR="0" lvl="0" indent="0" algn="l" defTabSz="914400" rtl="0" eaLnBrk="1" fontAlgn="auto" latinLnBrk="0" hangingPunct="1">
              <a:lnSpc>
                <a:spcPct val="90000"/>
              </a:lnSpc>
              <a:spcBef>
                <a:spcPts val="1400"/>
              </a:spcBef>
              <a:spcAft>
                <a:spcPts val="0"/>
              </a:spcAft>
              <a:buClr>
                <a:srgbClr val="59C4C7"/>
              </a:buClr>
              <a:buSzPts val="2325"/>
              <a:buFontTx/>
              <a:buNone/>
              <a:tabLst/>
              <a:defRPr/>
            </a:pPr>
            <a:endParaRPr kumimoji="0" sz="3100" b="0" i="0" u="none" strike="noStrike" kern="1200" cap="none" spc="0" normalizeH="0" baseline="0" noProof="0" dirty="0">
              <a:ln>
                <a:noFill/>
              </a:ln>
              <a:solidFill>
                <a:srgbClr val="000000"/>
              </a:solidFill>
              <a:effectLst/>
              <a:uLnTx/>
              <a:uFillTx/>
              <a:latin typeface="Rockwell"/>
              <a:ea typeface="Rockwell"/>
              <a:cs typeface="Rockwell"/>
              <a:sym typeface="Rockwell"/>
            </a:endParaRPr>
          </a:p>
        </p:txBody>
      </p:sp>
      <p:sp>
        <p:nvSpPr>
          <p:cNvPr id="4" name="Down Arrow 3"/>
          <p:cNvSpPr/>
          <p:nvPr/>
        </p:nvSpPr>
        <p:spPr>
          <a:xfrm>
            <a:off x="5529799" y="2633024"/>
            <a:ext cx="822960" cy="1093111"/>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Down Arrow 4"/>
          <p:cNvSpPr/>
          <p:nvPr/>
        </p:nvSpPr>
        <p:spPr>
          <a:xfrm>
            <a:off x="5594378" y="4582026"/>
            <a:ext cx="822960" cy="1078716"/>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628695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89"/>
          <p:cNvSpPr txBox="1">
            <a:spLocks noGrp="1"/>
          </p:cNvSpPr>
          <p:nvPr>
            <p:ph type="title"/>
          </p:nvPr>
        </p:nvSpPr>
        <p:spPr>
          <a:xfrm>
            <a:off x="621524" y="272366"/>
            <a:ext cx="11333685"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3240"/>
            </a:pPr>
            <a:r>
              <a:rPr lang="en-US" b="0" dirty="0" smtClean="0"/>
              <a:t>Tailoring the Prioritization </a:t>
            </a:r>
            <a:r>
              <a:rPr lang="en-US" b="0" dirty="0"/>
              <a:t>Instructions</a:t>
            </a:r>
            <a:endParaRPr b="0" dirty="0"/>
          </a:p>
        </p:txBody>
      </p:sp>
      <p:sp>
        <p:nvSpPr>
          <p:cNvPr id="1615" name="Google Shape;1615;p189"/>
          <p:cNvSpPr txBox="1">
            <a:spLocks noGrp="1"/>
          </p:cNvSpPr>
          <p:nvPr>
            <p:ph type="body" idx="4294967295"/>
          </p:nvPr>
        </p:nvSpPr>
        <p:spPr>
          <a:xfrm>
            <a:off x="258317" y="1183806"/>
            <a:ext cx="11645768" cy="5508090"/>
          </a:xfrm>
          <a:prstGeom prst="rect">
            <a:avLst/>
          </a:prstGeom>
          <a:noFill/>
          <a:ln>
            <a:noFill/>
          </a:ln>
        </p:spPr>
        <p:txBody>
          <a:bodyPr spcFirstLastPara="1" vert="horz" wrap="square" lIns="91425" tIns="45700" rIns="91425" bIns="45700" numCol="2" rtlCol="0" anchor="t" anchorCtr="0">
            <a:noAutofit/>
          </a:bodyPr>
          <a:lstStyle/>
          <a:p>
            <a:pPr marL="0" indent="0">
              <a:lnSpc>
                <a:spcPct val="100000"/>
              </a:lnSpc>
              <a:spcBef>
                <a:spcPts val="0"/>
              </a:spcBef>
              <a:buSzPts val="2220"/>
              <a:buNone/>
            </a:pPr>
            <a:r>
              <a:rPr lang="en-US" sz="2400" b="1" i="1" dirty="0"/>
              <a:t>Choose three questions…</a:t>
            </a:r>
            <a:endParaRPr sz="2400" dirty="0"/>
          </a:p>
          <a:p>
            <a:pPr marL="228600" indent="-228600">
              <a:lnSpc>
                <a:spcPct val="100000"/>
              </a:lnSpc>
              <a:buSzPts val="1942"/>
              <a:buFont typeface="Arial"/>
              <a:buChar char="•"/>
            </a:pPr>
            <a:r>
              <a:rPr lang="en-US" sz="2400" b="1" dirty="0"/>
              <a:t>General Instructions:</a:t>
            </a:r>
            <a:endParaRPr sz="2400" dirty="0"/>
          </a:p>
          <a:p>
            <a:pPr marL="457200" lvl="1" indent="-228600">
              <a:lnSpc>
                <a:spcPct val="100000"/>
              </a:lnSpc>
              <a:buSzPts val="1665"/>
              <a:buFont typeface="Arial"/>
              <a:buChar char="•"/>
            </a:pPr>
            <a:r>
              <a:rPr lang="en-US" dirty="0"/>
              <a:t>that you consider most </a:t>
            </a:r>
            <a:r>
              <a:rPr lang="en-US" dirty="0" smtClean="0"/>
              <a:t>important</a:t>
            </a:r>
          </a:p>
          <a:p>
            <a:pPr marL="457200" lvl="1" indent="-228600">
              <a:lnSpc>
                <a:spcPct val="100000"/>
              </a:lnSpc>
              <a:buSzPts val="1665"/>
              <a:buFont typeface="Arial"/>
              <a:buChar char="•"/>
            </a:pPr>
            <a:r>
              <a:rPr lang="en-US" dirty="0"/>
              <a:t>t</a:t>
            </a:r>
            <a:r>
              <a:rPr lang="en-US" dirty="0" smtClean="0"/>
              <a:t>hat you are most curious about</a:t>
            </a:r>
            <a:endParaRPr dirty="0"/>
          </a:p>
          <a:p>
            <a:pPr marL="228600" indent="-228600">
              <a:lnSpc>
                <a:spcPct val="100000"/>
              </a:lnSpc>
              <a:buSzPts val="1942"/>
              <a:buFont typeface="Arial"/>
              <a:buChar char="•"/>
            </a:pPr>
            <a:r>
              <a:rPr lang="en-US" sz="2400" b="1" dirty="0"/>
              <a:t>Specific Purposes: </a:t>
            </a:r>
            <a:endParaRPr sz="2400" dirty="0"/>
          </a:p>
          <a:p>
            <a:pPr marL="457200" lvl="1" indent="-228600">
              <a:lnSpc>
                <a:spcPct val="100000"/>
              </a:lnSpc>
              <a:buSzPts val="1665"/>
              <a:buFont typeface="Arial"/>
              <a:buChar char="•"/>
            </a:pPr>
            <a:r>
              <a:rPr lang="en-US" dirty="0"/>
              <a:t>that you need to research further</a:t>
            </a:r>
            <a:endParaRPr dirty="0"/>
          </a:p>
          <a:p>
            <a:pPr marL="457200" lvl="1" indent="-228600">
              <a:lnSpc>
                <a:spcPct val="100000"/>
              </a:lnSpc>
              <a:buSzPts val="1665"/>
              <a:buFont typeface="Arial"/>
              <a:buChar char="•"/>
            </a:pPr>
            <a:r>
              <a:rPr lang="en-US" dirty="0"/>
              <a:t>to help you solve the problem</a:t>
            </a:r>
            <a:endParaRPr dirty="0"/>
          </a:p>
          <a:p>
            <a:pPr marL="457200" lvl="1" indent="-228600">
              <a:lnSpc>
                <a:spcPct val="100000"/>
              </a:lnSpc>
              <a:buSzPts val="1665"/>
              <a:buFont typeface="Arial"/>
              <a:buChar char="•"/>
            </a:pPr>
            <a:r>
              <a:rPr lang="en-US" dirty="0"/>
              <a:t>that you need to answer first</a:t>
            </a:r>
            <a:endParaRPr dirty="0"/>
          </a:p>
          <a:p>
            <a:pPr marL="457200" lvl="1" indent="-228600">
              <a:lnSpc>
                <a:spcPct val="100000"/>
              </a:lnSpc>
              <a:buSzPts val="1665"/>
              <a:buFont typeface="Arial"/>
              <a:buChar char="•"/>
            </a:pPr>
            <a:r>
              <a:rPr lang="en-US" dirty="0"/>
              <a:t>that a scientist studying the earth might ask</a:t>
            </a:r>
            <a:endParaRPr dirty="0"/>
          </a:p>
          <a:p>
            <a:pPr marL="457200" lvl="1" indent="-228600">
              <a:lnSpc>
                <a:spcPct val="100000"/>
              </a:lnSpc>
              <a:buSzPts val="1665"/>
              <a:buFont typeface="Arial"/>
              <a:buChar char="•"/>
            </a:pPr>
            <a:r>
              <a:rPr lang="en-US" dirty="0"/>
              <a:t>that will help you understand the text</a:t>
            </a:r>
            <a:endParaRPr dirty="0"/>
          </a:p>
          <a:p>
            <a:pPr marL="457200" lvl="1" indent="-228600">
              <a:lnSpc>
                <a:spcPct val="100000"/>
              </a:lnSpc>
              <a:buSzPts val="1665"/>
              <a:buFont typeface="Arial"/>
              <a:buChar char="•"/>
            </a:pPr>
            <a:endParaRPr lang="en-US" dirty="0" smtClean="0"/>
          </a:p>
          <a:p>
            <a:pPr marL="457200" lvl="1" indent="-228600">
              <a:lnSpc>
                <a:spcPct val="100000"/>
              </a:lnSpc>
              <a:buSzPts val="1665"/>
              <a:buFont typeface="Arial"/>
              <a:buChar char="•"/>
            </a:pPr>
            <a:endParaRPr lang="en-US" dirty="0"/>
          </a:p>
          <a:p>
            <a:pPr marL="457200" lvl="1" indent="-228600">
              <a:lnSpc>
                <a:spcPct val="100000"/>
              </a:lnSpc>
              <a:buSzPts val="1665"/>
              <a:buFont typeface="Arial"/>
              <a:buChar char="•"/>
            </a:pPr>
            <a:r>
              <a:rPr lang="en-US" dirty="0" smtClean="0"/>
              <a:t>that </a:t>
            </a:r>
            <a:r>
              <a:rPr lang="en-US" dirty="0"/>
              <a:t>require analyzing data</a:t>
            </a:r>
            <a:endParaRPr dirty="0"/>
          </a:p>
          <a:p>
            <a:pPr marL="457200" lvl="1" indent="-228600">
              <a:lnSpc>
                <a:spcPct val="100000"/>
              </a:lnSpc>
              <a:buSzPts val="1665"/>
              <a:buFont typeface="Arial"/>
              <a:buChar char="•"/>
            </a:pPr>
            <a:r>
              <a:rPr lang="en-US" dirty="0"/>
              <a:t>that are not “</a:t>
            </a:r>
            <a:r>
              <a:rPr lang="en-US" dirty="0" err="1"/>
              <a:t>Googleable</a:t>
            </a:r>
            <a:r>
              <a:rPr lang="en-US" dirty="0"/>
              <a:t>” and may be difficult to answer</a:t>
            </a:r>
          </a:p>
          <a:p>
            <a:pPr marL="457200" lvl="1" indent="-228600">
              <a:lnSpc>
                <a:spcPct val="100000"/>
              </a:lnSpc>
              <a:buSzPts val="1665"/>
              <a:buFont typeface="Arial"/>
              <a:buChar char="•"/>
            </a:pPr>
            <a:r>
              <a:rPr lang="en-US" dirty="0"/>
              <a:t>that you think will best open up </a:t>
            </a:r>
            <a:r>
              <a:rPr lang="en-US" dirty="0" smtClean="0"/>
              <a:t>dialogue</a:t>
            </a:r>
          </a:p>
          <a:p>
            <a:pPr marL="457200" lvl="1" indent="-228600">
              <a:lnSpc>
                <a:spcPct val="100000"/>
              </a:lnSpc>
              <a:buSzPts val="1665"/>
              <a:buFont typeface="Arial"/>
              <a:buChar char="•"/>
            </a:pPr>
            <a:r>
              <a:rPr lang="en-US" dirty="0" smtClean="0"/>
              <a:t>that you consider “outside the box”</a:t>
            </a:r>
          </a:p>
          <a:p>
            <a:pPr marL="457200" lvl="1" indent="-228600">
              <a:lnSpc>
                <a:spcPct val="100000"/>
              </a:lnSpc>
              <a:buSzPts val="1665"/>
              <a:buFont typeface="Arial"/>
              <a:buChar char="•"/>
            </a:pPr>
            <a:r>
              <a:rPr lang="en-US" dirty="0" smtClean="0"/>
              <a:t>that would best help us learn about (topic or QFocus)</a:t>
            </a:r>
          </a:p>
          <a:p>
            <a:pPr marL="457200" lvl="1" indent="-228600">
              <a:lnSpc>
                <a:spcPct val="100000"/>
              </a:lnSpc>
              <a:buSzPts val="1665"/>
              <a:buFont typeface="Arial"/>
              <a:buChar char="•"/>
            </a:pPr>
            <a:r>
              <a:rPr lang="en-US" dirty="0" smtClean="0"/>
              <a:t>that best align with today’s objective </a:t>
            </a:r>
            <a:endParaRPr dirty="0"/>
          </a:p>
          <a:p>
            <a:pPr marL="457200" lvl="1" indent="-122872">
              <a:lnSpc>
                <a:spcPct val="100000"/>
              </a:lnSpc>
              <a:buSzPts val="1665"/>
              <a:buNone/>
            </a:pPr>
            <a:endParaRPr sz="2220" dirty="0">
              <a:solidFill>
                <a:schemeClr val="dk1"/>
              </a:solidFill>
            </a:endParaRPr>
          </a:p>
        </p:txBody>
      </p:sp>
    </p:spTree>
    <p:extLst>
      <p:ext uri="{BB962C8B-B14F-4D97-AF65-F5344CB8AC3E}">
        <p14:creationId xmlns:p14="http://schemas.microsoft.com/office/powerpoint/2010/main" val="1125913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Use Prioritization to Troubleshoot</a:t>
            </a:r>
            <a:endParaRPr lang="en-US" b="0" dirty="0"/>
          </a:p>
        </p:txBody>
      </p:sp>
      <p:sp>
        <p:nvSpPr>
          <p:cNvPr id="3" name="Rectangle 2"/>
          <p:cNvSpPr/>
          <p:nvPr/>
        </p:nvSpPr>
        <p:spPr>
          <a:xfrm>
            <a:off x="1793079" y="2763741"/>
            <a:ext cx="9320272" cy="1569660"/>
          </a:xfrm>
          <a:prstGeom prst="rect">
            <a:avLst/>
          </a:prstGeom>
        </p:spPr>
        <p:txBody>
          <a:bodyPr wrap="square">
            <a:spAutoFit/>
          </a:bodyPr>
          <a:lstStyle/>
          <a:p>
            <a:pPr lvl="0"/>
            <a:r>
              <a:rPr lang="en-US" sz="2400" dirty="0"/>
              <a:t>“History, despite its wrenching pain, cannot be unlived, but if faced with courage, need not be lived again.</a:t>
            </a:r>
            <a:r>
              <a:rPr lang="en-US" sz="2400" dirty="0" smtClean="0"/>
              <a:t>”</a:t>
            </a:r>
          </a:p>
          <a:p>
            <a:pPr lvl="0"/>
            <a:endParaRPr lang="en-US" sz="2400" dirty="0"/>
          </a:p>
          <a:p>
            <a:pPr lvl="0"/>
            <a:r>
              <a:rPr lang="en-US" sz="2400" dirty="0"/>
              <a:t>				</a:t>
            </a:r>
            <a:r>
              <a:rPr lang="en-US" sz="2400" dirty="0" smtClean="0"/>
              <a:t>	 	</a:t>
            </a:r>
            <a:r>
              <a:rPr lang="mr-IN" sz="2400" dirty="0" smtClean="0"/>
              <a:t>–</a:t>
            </a:r>
            <a:r>
              <a:rPr lang="en-US" sz="2400" dirty="0" smtClean="0"/>
              <a:t> </a:t>
            </a:r>
            <a:r>
              <a:rPr lang="en-US" sz="2400" dirty="0"/>
              <a:t>Maya Angelou</a:t>
            </a:r>
          </a:p>
        </p:txBody>
      </p:sp>
      <p:sp>
        <p:nvSpPr>
          <p:cNvPr id="4" name="TextBox 3"/>
          <p:cNvSpPr txBox="1"/>
          <p:nvPr/>
        </p:nvSpPr>
        <p:spPr>
          <a:xfrm>
            <a:off x="1755723" y="2334241"/>
            <a:ext cx="3530123" cy="461665"/>
          </a:xfrm>
          <a:prstGeom prst="rect">
            <a:avLst/>
          </a:prstGeom>
          <a:noFill/>
        </p:spPr>
        <p:txBody>
          <a:bodyPr wrap="square" rtlCol="0">
            <a:spAutoFit/>
          </a:bodyPr>
          <a:lstStyle/>
          <a:p>
            <a:r>
              <a:rPr lang="en-US" sz="2400" u="sng" dirty="0" err="1" smtClean="0"/>
              <a:t>QFocus</a:t>
            </a:r>
            <a:r>
              <a:rPr lang="en-US" sz="2400" dirty="0" smtClean="0"/>
              <a:t>:</a:t>
            </a:r>
            <a:endParaRPr lang="en-US" sz="2400" dirty="0"/>
          </a:p>
        </p:txBody>
      </p:sp>
      <p:sp>
        <p:nvSpPr>
          <p:cNvPr id="5" name="Oval 4"/>
          <p:cNvSpPr/>
          <p:nvPr/>
        </p:nvSpPr>
        <p:spPr>
          <a:xfrm>
            <a:off x="6636069" y="3692459"/>
            <a:ext cx="3863925" cy="1139483"/>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825304" y="5422779"/>
            <a:ext cx="1012875" cy="703385"/>
          </a:xfrm>
          <a:prstGeom prst="star5">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 name="TextBox 6"/>
          <p:cNvSpPr txBox="1"/>
          <p:nvPr/>
        </p:nvSpPr>
        <p:spPr>
          <a:xfrm>
            <a:off x="2035891" y="5732896"/>
            <a:ext cx="8928037" cy="830997"/>
          </a:xfrm>
          <a:prstGeom prst="rect">
            <a:avLst/>
          </a:prstGeom>
          <a:noFill/>
        </p:spPr>
        <p:txBody>
          <a:bodyPr wrap="square" rtlCol="0">
            <a:spAutoFit/>
          </a:bodyPr>
          <a:lstStyle/>
          <a:p>
            <a:r>
              <a:rPr lang="en-US" sz="2400" dirty="0" smtClean="0"/>
              <a:t>Solution: “Prioritize 3 questions you feel best lend themselves to a yearlong exploration of history.” </a:t>
            </a:r>
            <a:endParaRPr lang="en-US" sz="2400" dirty="0"/>
          </a:p>
        </p:txBody>
      </p:sp>
    </p:spTree>
    <p:extLst>
      <p:ext uri="{BB962C8B-B14F-4D97-AF65-F5344CB8AC3E}">
        <p14:creationId xmlns:p14="http://schemas.microsoft.com/office/powerpoint/2010/main" val="2272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742567" y="295515"/>
            <a:ext cx="11449433"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2115555"/>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dirty="0">
                <a:solidFill>
                  <a:srgbClr val="000000"/>
                </a:solidFill>
              </a:rPr>
              <a:t>Facilitation</a:t>
            </a:r>
            <a:endParaRPr dirty="0"/>
          </a:p>
          <a:p>
            <a:pPr marL="742950" indent="-742950">
              <a:lnSpc>
                <a:spcPct val="100000"/>
              </a:lnSpc>
              <a:buSzPts val="2700"/>
              <a:buFont typeface="Rockwell"/>
              <a:buAutoNum type="arabicPeriod"/>
            </a:pPr>
            <a:r>
              <a:rPr lang="en-US" sz="3600" dirty="0">
                <a:solidFill>
                  <a:srgbClr val="000000"/>
                </a:solidFill>
              </a:rPr>
              <a:t>Starting at the End</a:t>
            </a:r>
            <a:endParaRPr dirty="0"/>
          </a:p>
          <a:p>
            <a:pPr marL="742950" indent="-742950">
              <a:lnSpc>
                <a:spcPct val="100000"/>
              </a:lnSpc>
              <a:buSzPts val="2700"/>
              <a:buFont typeface="Rockwell"/>
              <a:buAutoNum type="arabicPeriod"/>
            </a:pPr>
            <a:r>
              <a:rPr lang="en-US" sz="3600" dirty="0">
                <a:solidFill>
                  <a:srgbClr val="000000"/>
                </a:solidFill>
              </a:rPr>
              <a:t>QFocus Design</a:t>
            </a:r>
            <a:endParaRPr dirty="0"/>
          </a:p>
          <a:p>
            <a:pPr marL="742950" indent="-742950">
              <a:lnSpc>
                <a:spcPct val="100000"/>
              </a:lnSpc>
              <a:buSzPts val="2700"/>
              <a:buFont typeface="Rockwell"/>
              <a:buAutoNum type="arabicPeriod"/>
            </a:pPr>
            <a:r>
              <a:rPr lang="en-US" sz="3600" dirty="0">
                <a:solidFill>
                  <a:srgbClr val="000000"/>
                </a:solidFill>
              </a:rPr>
              <a:t>Prioritization Instructions</a:t>
            </a:r>
            <a:endParaRPr dirty="0"/>
          </a:p>
          <a:p>
            <a:pPr marL="742950" indent="-742950">
              <a:lnSpc>
                <a:spcPct val="100000"/>
              </a:lnSpc>
              <a:buSzPts val="2700"/>
              <a:buFont typeface="Rockwell"/>
              <a:buAutoNum type="arabicPeriod"/>
            </a:pPr>
            <a:r>
              <a:rPr lang="en-US" sz="3600" b="1" dirty="0">
                <a:solidFill>
                  <a:srgbClr val="000000"/>
                </a:solidFill>
              </a:rPr>
              <a:t>Reflection Questions</a:t>
            </a:r>
            <a:endParaRPr b="1" dirty="0"/>
          </a:p>
        </p:txBody>
      </p:sp>
    </p:spTree>
    <p:extLst>
      <p:ext uri="{BB962C8B-B14F-4D97-AF65-F5344CB8AC3E}">
        <p14:creationId xmlns:p14="http://schemas.microsoft.com/office/powerpoint/2010/main" val="32285816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normAutofit/>
          </a:bodyPr>
          <a:lstStyle/>
          <a:p>
            <a:pPr eaLnBrk="1" hangingPunct="1"/>
            <a:r>
              <a:rPr lang="en-US" b="0" dirty="0" smtClean="0">
                <a:latin typeface="Rockwell" charset="0"/>
                <a:ea typeface="MS PGothic" charset="0"/>
              </a:rPr>
              <a:t>Tailoring Reflection </a:t>
            </a:r>
            <a:r>
              <a:rPr lang="en-US" b="0" dirty="0">
                <a:latin typeface="Rockwell" charset="0"/>
                <a:ea typeface="MS PGothic" charset="0"/>
              </a:rPr>
              <a:t>Questions</a:t>
            </a:r>
          </a:p>
        </p:txBody>
      </p:sp>
      <p:sp>
        <p:nvSpPr>
          <p:cNvPr id="178178" name="Content Placeholder 2"/>
          <p:cNvSpPr>
            <a:spLocks noGrp="1"/>
          </p:cNvSpPr>
          <p:nvPr>
            <p:ph sz="half" idx="4294967295"/>
          </p:nvPr>
        </p:nvSpPr>
        <p:spPr>
          <a:xfrm>
            <a:off x="763881" y="1949411"/>
            <a:ext cx="5349609" cy="4908589"/>
          </a:xfrm>
        </p:spPr>
        <p:txBody>
          <a:bodyPr rtlCol="0">
            <a:noAutofit/>
          </a:bodyPr>
          <a:lstStyle/>
          <a:p>
            <a:pPr>
              <a:buFont typeface="Arial" charset="0"/>
              <a:buChar char="•"/>
              <a:defRPr/>
            </a:pPr>
            <a:r>
              <a:rPr lang="en-US" sz="2400" dirty="0">
                <a:solidFill>
                  <a:srgbClr val="000000"/>
                </a:solidFill>
                <a:latin typeface="Rockwell" panose="02060603020205020403" pitchFamily="18" charset="0"/>
                <a:cs typeface="Gill Sans"/>
              </a:rPr>
              <a:t>What did you learn about asking questions?</a:t>
            </a:r>
          </a:p>
          <a:p>
            <a:pPr>
              <a:buFont typeface="Arial" charset="0"/>
              <a:buChar char="•"/>
              <a:defRPr/>
            </a:pPr>
            <a:r>
              <a:rPr lang="en-US" sz="2400" dirty="0">
                <a:solidFill>
                  <a:srgbClr val="000000"/>
                </a:solidFill>
                <a:latin typeface="Rockwell" panose="02060603020205020403" pitchFamily="18" charset="0"/>
                <a:cs typeface="Gill Sans"/>
              </a:rPr>
              <a:t>How did you learn it?</a:t>
            </a:r>
          </a:p>
          <a:p>
            <a:pPr>
              <a:buFont typeface="Arial" charset="0"/>
              <a:buChar char="•"/>
              <a:defRPr/>
            </a:pPr>
            <a:r>
              <a:rPr lang="en-US" sz="2400" dirty="0" smtClean="0">
                <a:solidFill>
                  <a:srgbClr val="000000"/>
                </a:solidFill>
                <a:latin typeface="Rockwell" panose="02060603020205020403" pitchFamily="18" charset="0"/>
                <a:cs typeface="Gill Sans"/>
              </a:rPr>
              <a:t>What did you notice about the order/sequence of questions?</a:t>
            </a:r>
            <a:endParaRPr lang="en-US" sz="2400" dirty="0">
              <a:solidFill>
                <a:srgbClr val="000000"/>
              </a:solidFill>
              <a:latin typeface="Rockwell" panose="02060603020205020403" pitchFamily="18" charset="0"/>
              <a:cs typeface="Gill Sans"/>
            </a:endParaRPr>
          </a:p>
          <a:p>
            <a:pPr>
              <a:buFont typeface="Arial" charset="0"/>
              <a:buChar char="•"/>
              <a:defRPr/>
            </a:pPr>
            <a:r>
              <a:rPr lang="en-US" sz="2400" dirty="0">
                <a:solidFill>
                  <a:srgbClr val="000000"/>
                </a:solidFill>
                <a:latin typeface="Rockwell" panose="02060603020205020403" pitchFamily="18" charset="0"/>
                <a:cs typeface="Gill Sans"/>
              </a:rPr>
              <a:t>How can you use what you learned about asking questions?</a:t>
            </a:r>
          </a:p>
          <a:p>
            <a:pPr>
              <a:buFont typeface="Arial" charset="0"/>
              <a:buChar char="•"/>
              <a:defRPr/>
            </a:pPr>
            <a:r>
              <a:rPr lang="en-US" sz="2400" dirty="0">
                <a:solidFill>
                  <a:srgbClr val="000000"/>
                </a:solidFill>
                <a:latin typeface="Rockwell" panose="02060603020205020403" pitchFamily="18" charset="0"/>
                <a:cs typeface="Gill Sans"/>
              </a:rPr>
              <a:t>How do you feel about asking questions</a:t>
            </a:r>
            <a:r>
              <a:rPr lang="en-US" sz="2400" dirty="0" smtClean="0">
                <a:solidFill>
                  <a:srgbClr val="000000"/>
                </a:solidFill>
                <a:latin typeface="Rockwell" panose="02060603020205020403" pitchFamily="18" charset="0"/>
                <a:cs typeface="Gill Sans"/>
              </a:rPr>
              <a:t>?</a:t>
            </a:r>
          </a:p>
          <a:p>
            <a:pPr>
              <a:buFont typeface="Arial" charset="0"/>
              <a:buChar char="•"/>
              <a:defRPr/>
            </a:pPr>
            <a:r>
              <a:rPr lang="en-US" sz="2400" dirty="0" smtClean="0">
                <a:solidFill>
                  <a:srgbClr val="000000"/>
                </a:solidFill>
                <a:latin typeface="Rockwell" panose="02060603020205020403" pitchFamily="18" charset="0"/>
                <a:cs typeface="Gill Sans"/>
              </a:rPr>
              <a:t>How has your thinking changed since last time we did the QFT?</a:t>
            </a:r>
            <a:endParaRPr lang="en-US" sz="2400" dirty="0">
              <a:solidFill>
                <a:srgbClr val="000000"/>
              </a:solidFill>
              <a:latin typeface="Rockwell" panose="02060603020205020403" pitchFamily="18" charset="0"/>
              <a:cs typeface="Gill Sans"/>
            </a:endParaRPr>
          </a:p>
        </p:txBody>
      </p:sp>
      <p:sp>
        <p:nvSpPr>
          <p:cNvPr id="4" name="Content Placeholder 3"/>
          <p:cNvSpPr>
            <a:spLocks noGrp="1"/>
          </p:cNvSpPr>
          <p:nvPr>
            <p:ph sz="quarter" idx="4294967295"/>
          </p:nvPr>
        </p:nvSpPr>
        <p:spPr>
          <a:xfrm>
            <a:off x="6441217" y="1873932"/>
            <a:ext cx="5586715" cy="4789487"/>
          </a:xfrm>
        </p:spPr>
        <p:txBody>
          <a:bodyPr>
            <a:normAutofit/>
          </a:bodyPr>
          <a:lstStyle/>
          <a:p>
            <a:pPr eaLnBrk="1" hangingPunct="1"/>
            <a:r>
              <a:rPr lang="en-US" sz="2400" dirty="0">
                <a:solidFill>
                  <a:srgbClr val="000000"/>
                </a:solidFill>
                <a:latin typeface="Rockwell" panose="02060603020205020403" pitchFamily="18" charset="0"/>
                <a:ea typeface="MS PGothic" charset="0"/>
              </a:rPr>
              <a:t>What did you learn about the (content)</a:t>
            </a:r>
            <a:r>
              <a:rPr lang="en-US" sz="2400" dirty="0" smtClean="0">
                <a:solidFill>
                  <a:srgbClr val="000000"/>
                </a:solidFill>
                <a:latin typeface="Rockwell" panose="02060603020205020403" pitchFamily="18" charset="0"/>
                <a:ea typeface="MS PGothic" charset="0"/>
              </a:rPr>
              <a:t>?</a:t>
            </a:r>
          </a:p>
          <a:p>
            <a:pPr eaLnBrk="1" hangingPunct="1"/>
            <a:r>
              <a:rPr lang="en-US" sz="2400" dirty="0" smtClean="0">
                <a:solidFill>
                  <a:srgbClr val="000000"/>
                </a:solidFill>
                <a:latin typeface="Rockwell" panose="02060603020205020403" pitchFamily="18" charset="0"/>
                <a:ea typeface="MS PGothic" charset="0"/>
              </a:rPr>
              <a:t>What do you understand differently now about [topic]?</a:t>
            </a:r>
            <a:endParaRPr lang="en-US" sz="2400" dirty="0">
              <a:solidFill>
                <a:srgbClr val="000000"/>
              </a:solidFill>
              <a:latin typeface="Rockwell" panose="02060603020205020403" pitchFamily="18" charset="0"/>
              <a:ea typeface="MS PGothic" charset="0"/>
            </a:endParaRPr>
          </a:p>
          <a:p>
            <a:pPr eaLnBrk="1" hangingPunct="1"/>
            <a:r>
              <a:rPr lang="en-US" sz="2400" dirty="0">
                <a:solidFill>
                  <a:srgbClr val="000000"/>
                </a:solidFill>
                <a:latin typeface="Rockwell" panose="02060603020205020403" pitchFamily="18" charset="0"/>
                <a:ea typeface="MS PGothic" charset="0"/>
              </a:rPr>
              <a:t>How did </a:t>
            </a:r>
            <a:r>
              <a:rPr lang="en-US" sz="2400" dirty="0" smtClean="0">
                <a:solidFill>
                  <a:srgbClr val="000000"/>
                </a:solidFill>
                <a:latin typeface="Rockwell" panose="02060603020205020403" pitchFamily="18" charset="0"/>
                <a:ea typeface="MS PGothic" charset="0"/>
              </a:rPr>
              <a:t>your questions help </a:t>
            </a:r>
            <a:r>
              <a:rPr lang="en-US" sz="2400" dirty="0">
                <a:solidFill>
                  <a:srgbClr val="000000"/>
                </a:solidFill>
                <a:latin typeface="Rockwell" panose="02060603020205020403" pitchFamily="18" charset="0"/>
                <a:ea typeface="MS PGothic" charset="0"/>
              </a:rPr>
              <a:t>you think about… </a:t>
            </a:r>
          </a:p>
          <a:p>
            <a:pPr lvl="1" eaLnBrk="1" hangingPunct="1"/>
            <a:r>
              <a:rPr lang="en-US" dirty="0">
                <a:solidFill>
                  <a:srgbClr val="000000"/>
                </a:solidFill>
                <a:latin typeface="Rockwell" panose="02060603020205020403" pitchFamily="18" charset="0"/>
                <a:ea typeface="MS PGothic" charset="0"/>
              </a:rPr>
              <a:t>key concept</a:t>
            </a:r>
          </a:p>
          <a:p>
            <a:pPr lvl="1" eaLnBrk="1" hangingPunct="1"/>
            <a:r>
              <a:rPr lang="en-US" dirty="0">
                <a:solidFill>
                  <a:srgbClr val="000000"/>
                </a:solidFill>
                <a:latin typeface="Rockwell" panose="02060603020205020403" pitchFamily="18" charset="0"/>
                <a:ea typeface="MS PGothic" charset="0"/>
              </a:rPr>
              <a:t>specific assignment</a:t>
            </a:r>
          </a:p>
          <a:p>
            <a:pPr lvl="1" eaLnBrk="1" hangingPunct="1"/>
            <a:r>
              <a:rPr lang="en-US" dirty="0">
                <a:solidFill>
                  <a:srgbClr val="000000"/>
                </a:solidFill>
                <a:latin typeface="Rockwell" panose="02060603020205020403" pitchFamily="18" charset="0"/>
                <a:ea typeface="MS PGothic" charset="0"/>
              </a:rPr>
              <a:t>overarching topic</a:t>
            </a:r>
          </a:p>
          <a:p>
            <a:pPr lvl="1" eaLnBrk="1" hangingPunct="1"/>
            <a:r>
              <a:rPr lang="en-US" dirty="0">
                <a:solidFill>
                  <a:srgbClr val="000000"/>
                </a:solidFill>
                <a:latin typeface="Rockwell" panose="02060603020205020403" pitchFamily="18" charset="0"/>
                <a:ea typeface="MS PGothic" charset="0"/>
              </a:rPr>
              <a:t>theme in the unit </a:t>
            </a:r>
          </a:p>
          <a:p>
            <a:pPr lvl="1" eaLnBrk="1" hangingPunct="1"/>
            <a:r>
              <a:rPr lang="en-US" dirty="0">
                <a:solidFill>
                  <a:srgbClr val="000000"/>
                </a:solidFill>
                <a:latin typeface="Rockwell" panose="02060603020205020403" pitchFamily="18" charset="0"/>
                <a:ea typeface="MS PGothic" charset="0"/>
              </a:rPr>
              <a:t>your teaching practice</a:t>
            </a:r>
          </a:p>
          <a:p>
            <a:pPr lvl="1" eaLnBrk="1" hangingPunct="1"/>
            <a:r>
              <a:rPr lang="en-US" dirty="0">
                <a:solidFill>
                  <a:srgbClr val="000000"/>
                </a:solidFill>
                <a:latin typeface="Rockwell" panose="02060603020205020403" pitchFamily="18" charset="0"/>
                <a:ea typeface="MS PGothic" charset="0"/>
              </a:rPr>
              <a:t>a challenge in our school</a:t>
            </a:r>
          </a:p>
        </p:txBody>
      </p:sp>
      <p:sp>
        <p:nvSpPr>
          <p:cNvPr id="2" name="Text Placeholder 1"/>
          <p:cNvSpPr>
            <a:spLocks noGrp="1"/>
          </p:cNvSpPr>
          <p:nvPr>
            <p:ph type="body" idx="4294967295"/>
          </p:nvPr>
        </p:nvSpPr>
        <p:spPr>
          <a:xfrm>
            <a:off x="1215481" y="1287332"/>
            <a:ext cx="3657600" cy="501650"/>
          </a:xfrm>
          <a:solidFill>
            <a:schemeClr val="tx2"/>
          </a:solidFill>
        </p:spPr>
        <p:txBody>
          <a:bodyPr rtlCol="0">
            <a:normAutofit/>
          </a:bodyPr>
          <a:lstStyle/>
          <a:p>
            <a:pPr marL="0" indent="0" algn="ctr">
              <a:buNone/>
              <a:defRPr/>
            </a:pPr>
            <a:r>
              <a:rPr lang="en-US" dirty="0">
                <a:solidFill>
                  <a:schemeClr val="bg1"/>
                </a:solidFill>
              </a:rPr>
              <a:t>QFT Process</a:t>
            </a:r>
          </a:p>
        </p:txBody>
      </p:sp>
      <p:sp>
        <p:nvSpPr>
          <p:cNvPr id="3" name="Text Placeholder 2"/>
          <p:cNvSpPr>
            <a:spLocks noGrp="1"/>
          </p:cNvSpPr>
          <p:nvPr>
            <p:ph type="body" sz="quarter" idx="4294967295"/>
          </p:nvPr>
        </p:nvSpPr>
        <p:spPr>
          <a:xfrm>
            <a:off x="7006541" y="1293577"/>
            <a:ext cx="3657600" cy="527050"/>
          </a:xfrm>
          <a:solidFill>
            <a:schemeClr val="tx2"/>
          </a:solidFill>
        </p:spPr>
        <p:txBody>
          <a:bodyPr rtlCol="0">
            <a:normAutofit/>
          </a:bodyPr>
          <a:lstStyle/>
          <a:p>
            <a:pPr marL="0" indent="0" algn="ctr">
              <a:buNone/>
              <a:defRPr/>
            </a:pPr>
            <a:r>
              <a:rPr lang="en-US" dirty="0">
                <a:solidFill>
                  <a:schemeClr val="bg1"/>
                </a:solidFill>
              </a:rPr>
              <a:t>Content Specific</a:t>
            </a:r>
          </a:p>
        </p:txBody>
      </p:sp>
    </p:spTree>
    <p:extLst>
      <p:ext uri="{BB962C8B-B14F-4D97-AF65-F5344CB8AC3E}">
        <p14:creationId xmlns:p14="http://schemas.microsoft.com/office/powerpoint/2010/main" val="25564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8178">
                                            <p:txEl>
                                              <p:pRg st="0" end="0"/>
                                            </p:txEl>
                                          </p:spTgt>
                                        </p:tgtEl>
                                        <p:attrNameLst>
                                          <p:attrName>style.visibility</p:attrName>
                                        </p:attrNameLst>
                                      </p:cBhvr>
                                      <p:to>
                                        <p:strVal val="visible"/>
                                      </p:to>
                                    </p:set>
                                    <p:animEffect transition="in" filter="fade">
                                      <p:cBhvr>
                                        <p:cTn id="19" dur="1000"/>
                                        <p:tgtEl>
                                          <p:spTgt spid="178178">
                                            <p:txEl>
                                              <p:pRg st="0" end="0"/>
                                            </p:txEl>
                                          </p:spTgt>
                                        </p:tgtEl>
                                      </p:cBhvr>
                                    </p:animEffect>
                                    <p:anim calcmode="lin" valueType="num">
                                      <p:cBhvr>
                                        <p:cTn id="20" dur="10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78178">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817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8178">
                                            <p:txEl>
                                              <p:pRg st="1" end="1"/>
                                            </p:txEl>
                                          </p:spTgt>
                                        </p:tgtEl>
                                        <p:attrNameLst>
                                          <p:attrName>style.visibility</p:attrName>
                                        </p:attrNameLst>
                                      </p:cBhvr>
                                      <p:to>
                                        <p:strVal val="visible"/>
                                      </p:to>
                                    </p:set>
                                    <p:animEffect transition="in" filter="fade">
                                      <p:cBhvr>
                                        <p:cTn id="25" dur="1000"/>
                                        <p:tgtEl>
                                          <p:spTgt spid="178178">
                                            <p:txEl>
                                              <p:pRg st="1" end="1"/>
                                            </p:txEl>
                                          </p:spTgt>
                                        </p:tgtEl>
                                      </p:cBhvr>
                                    </p:animEffect>
                                    <p:anim calcmode="lin" valueType="num">
                                      <p:cBhvr>
                                        <p:cTn id="26" dur="10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8178">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8178">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78178">
                                            <p:txEl>
                                              <p:pRg st="2" end="2"/>
                                            </p:txEl>
                                          </p:spTgt>
                                        </p:tgtEl>
                                        <p:attrNameLst>
                                          <p:attrName>style.visibility</p:attrName>
                                        </p:attrNameLst>
                                      </p:cBhvr>
                                      <p:to>
                                        <p:strVal val="visible"/>
                                      </p:to>
                                    </p:set>
                                    <p:animEffect transition="in" filter="fade">
                                      <p:cBhvr>
                                        <p:cTn id="31" dur="1000"/>
                                        <p:tgtEl>
                                          <p:spTgt spid="178178">
                                            <p:txEl>
                                              <p:pRg st="2" end="2"/>
                                            </p:txEl>
                                          </p:spTgt>
                                        </p:tgtEl>
                                      </p:cBhvr>
                                    </p:animEffect>
                                    <p:anim calcmode="lin" valueType="num">
                                      <p:cBhvr>
                                        <p:cTn id="32" dur="10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8178">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8178">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78178">
                                            <p:txEl>
                                              <p:pRg st="3" end="3"/>
                                            </p:txEl>
                                          </p:spTgt>
                                        </p:tgtEl>
                                        <p:attrNameLst>
                                          <p:attrName>style.visibility</p:attrName>
                                        </p:attrNameLst>
                                      </p:cBhvr>
                                      <p:to>
                                        <p:strVal val="visible"/>
                                      </p:to>
                                    </p:set>
                                    <p:animEffect transition="in" filter="fade">
                                      <p:cBhvr>
                                        <p:cTn id="37" dur="1000"/>
                                        <p:tgtEl>
                                          <p:spTgt spid="178178">
                                            <p:txEl>
                                              <p:pRg st="3" end="3"/>
                                            </p:txEl>
                                          </p:spTgt>
                                        </p:tgtEl>
                                      </p:cBhvr>
                                    </p:animEffect>
                                    <p:anim calcmode="lin" valueType="num">
                                      <p:cBhvr>
                                        <p:cTn id="38" dur="10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8178">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8178">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78178">
                                            <p:txEl>
                                              <p:pRg st="4" end="4"/>
                                            </p:txEl>
                                          </p:spTgt>
                                        </p:tgtEl>
                                        <p:attrNameLst>
                                          <p:attrName>style.visibility</p:attrName>
                                        </p:attrNameLst>
                                      </p:cBhvr>
                                      <p:to>
                                        <p:strVal val="visible"/>
                                      </p:to>
                                    </p:set>
                                    <p:animEffect transition="in" filter="fade">
                                      <p:cBhvr>
                                        <p:cTn id="43" dur="1000"/>
                                        <p:tgtEl>
                                          <p:spTgt spid="178178">
                                            <p:txEl>
                                              <p:pRg st="4" end="4"/>
                                            </p:txEl>
                                          </p:spTgt>
                                        </p:tgtEl>
                                      </p:cBhvr>
                                    </p:animEffect>
                                    <p:anim calcmode="lin" valueType="num">
                                      <p:cBhvr>
                                        <p:cTn id="44" dur="10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78178">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81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78178">
                                            <p:txEl>
                                              <p:pRg st="5" end="5"/>
                                            </p:txEl>
                                          </p:spTgt>
                                        </p:tgtEl>
                                        <p:attrNameLst>
                                          <p:attrName>style.visibility</p:attrName>
                                        </p:attrNameLst>
                                      </p:cBhvr>
                                      <p:to>
                                        <p:strVal val="visible"/>
                                      </p:to>
                                    </p:set>
                                    <p:animEffect transition="in" filter="fade">
                                      <p:cBhvr>
                                        <p:cTn id="51" dur="1000"/>
                                        <p:tgtEl>
                                          <p:spTgt spid="178178">
                                            <p:txEl>
                                              <p:pRg st="5" end="5"/>
                                            </p:txEl>
                                          </p:spTgt>
                                        </p:tgtEl>
                                      </p:cBhvr>
                                    </p:animEffect>
                                    <p:anim calcmode="lin" valueType="num">
                                      <p:cBhvr>
                                        <p:cTn id="52" dur="1000" fill="hold"/>
                                        <p:tgtEl>
                                          <p:spTgt spid="178178">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78178">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7817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bg/>
                                          </p:spTgt>
                                        </p:tgtEl>
                                        <p:attrNameLst>
                                          <p:attrName>style.visibility</p:attrName>
                                        </p:attrNameLst>
                                      </p:cBhvr>
                                      <p:to>
                                        <p:strVal val="visible"/>
                                      </p:to>
                                    </p:set>
                                    <p:animEffect transition="in" filter="fade">
                                      <p:cBhvr>
                                        <p:cTn id="59" dur="1000"/>
                                        <p:tgtEl>
                                          <p:spTgt spid="3">
                                            <p:bg/>
                                          </p:spTgt>
                                        </p:tgtEl>
                                      </p:cBhvr>
                                    </p:animEffect>
                                    <p:anim calcmode="lin" valueType="num">
                                      <p:cBhvr>
                                        <p:cTn id="60" dur="1000" fill="hold"/>
                                        <p:tgtEl>
                                          <p:spTgt spid="3">
                                            <p:bg/>
                                          </p:spTgt>
                                        </p:tgtEl>
                                        <p:attrNameLst>
                                          <p:attrName>ppt_x</p:attrName>
                                        </p:attrNameLst>
                                      </p:cBhvr>
                                      <p:tavLst>
                                        <p:tav tm="0">
                                          <p:val>
                                            <p:strVal val="#ppt_x"/>
                                          </p:val>
                                        </p:tav>
                                        <p:tav tm="100000">
                                          <p:val>
                                            <p:strVal val="#ppt_x"/>
                                          </p:val>
                                        </p:tav>
                                      </p:tavLst>
                                    </p:anim>
                                    <p:anim calcmode="lin" valueType="num">
                                      <p:cBhvr>
                                        <p:cTn id="61"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1000"/>
                                        <p:tgtEl>
                                          <p:spTgt spid="3">
                                            <p:txEl>
                                              <p:pRg st="0" end="0"/>
                                            </p:txEl>
                                          </p:spTgt>
                                        </p:tgtEl>
                                      </p:cBhvr>
                                    </p:animEffect>
                                    <p:anim calcmode="lin" valueType="num">
                                      <p:cBhvr>
                                        <p:cTn id="6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fade">
                                      <p:cBhvr>
                                        <p:cTn id="71" dur="1000"/>
                                        <p:tgtEl>
                                          <p:spTgt spid="4">
                                            <p:txEl>
                                              <p:pRg st="0" end="0"/>
                                            </p:txEl>
                                          </p:spTgt>
                                        </p:tgtEl>
                                      </p:cBhvr>
                                    </p:animEffect>
                                    <p:anim calcmode="lin" valueType="num">
                                      <p:cBhvr>
                                        <p:cTn id="7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fade">
                                      <p:cBhvr>
                                        <p:cTn id="79" dur="1000"/>
                                        <p:tgtEl>
                                          <p:spTgt spid="4">
                                            <p:txEl>
                                              <p:pRg st="1" end="1"/>
                                            </p:txEl>
                                          </p:spTgt>
                                        </p:tgtEl>
                                      </p:cBhvr>
                                    </p:animEffect>
                                    <p:anim calcmode="lin" valueType="num">
                                      <p:cBhvr>
                                        <p:cTn id="8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fade">
                                      <p:cBhvr>
                                        <p:cTn id="85" dur="1000"/>
                                        <p:tgtEl>
                                          <p:spTgt spid="4">
                                            <p:txEl>
                                              <p:pRg st="2" end="2"/>
                                            </p:txEl>
                                          </p:spTgt>
                                        </p:tgtEl>
                                      </p:cBhvr>
                                    </p:animEffect>
                                    <p:anim calcmode="lin" valueType="num">
                                      <p:cBhvr>
                                        <p:cTn id="8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Effect transition="in" filter="fade">
                                      <p:cBhvr>
                                        <p:cTn id="97" dur="1000"/>
                                        <p:tgtEl>
                                          <p:spTgt spid="4">
                                            <p:txEl>
                                              <p:pRg st="4" end="4"/>
                                            </p:txEl>
                                          </p:spTgt>
                                        </p:tgtEl>
                                      </p:cBhvr>
                                    </p:animEffect>
                                    <p:anim calcmode="lin" valueType="num">
                                      <p:cBhvr>
                                        <p:cTn id="9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Effect transition="in" filter="fade">
                                      <p:cBhvr>
                                        <p:cTn id="103" dur="1000"/>
                                        <p:tgtEl>
                                          <p:spTgt spid="4">
                                            <p:txEl>
                                              <p:pRg st="5" end="5"/>
                                            </p:txEl>
                                          </p:spTgt>
                                        </p:tgtEl>
                                      </p:cBhvr>
                                    </p:animEffect>
                                    <p:anim calcmode="lin" valueType="num">
                                      <p:cBhvr>
                                        <p:cTn id="10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Effect transition="in" filter="fade">
                                      <p:cBhvr>
                                        <p:cTn id="109" dur="1000"/>
                                        <p:tgtEl>
                                          <p:spTgt spid="4">
                                            <p:txEl>
                                              <p:pRg st="6" end="6"/>
                                            </p:txEl>
                                          </p:spTgt>
                                        </p:tgtEl>
                                      </p:cBhvr>
                                    </p:animEffect>
                                    <p:anim calcmode="lin" valueType="num">
                                      <p:cBhvr>
                                        <p:cTn id="11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par>
                                <p:cTn id="113" presetID="37" presetClass="entr" presetSubtype="0" fill="hold" grpId="0" nodeType="withEffect">
                                  <p:stCondLst>
                                    <p:cond delay="0"/>
                                  </p:stCondLst>
                                  <p:childTnLst>
                                    <p:set>
                                      <p:cBhvr>
                                        <p:cTn id="114" dur="1" fill="hold">
                                          <p:stCondLst>
                                            <p:cond delay="0"/>
                                          </p:stCondLst>
                                        </p:cTn>
                                        <p:tgtEl>
                                          <p:spTgt spid="4">
                                            <p:txEl>
                                              <p:pRg st="7" end="7"/>
                                            </p:txEl>
                                          </p:spTgt>
                                        </p:tgtEl>
                                        <p:attrNameLst>
                                          <p:attrName>style.visibility</p:attrName>
                                        </p:attrNameLst>
                                      </p:cBhvr>
                                      <p:to>
                                        <p:strVal val="visible"/>
                                      </p:to>
                                    </p:set>
                                    <p:animEffect transition="in" filter="fade">
                                      <p:cBhvr>
                                        <p:cTn id="115" dur="1000"/>
                                        <p:tgtEl>
                                          <p:spTgt spid="4">
                                            <p:txEl>
                                              <p:pRg st="7" end="7"/>
                                            </p:txEl>
                                          </p:spTgt>
                                        </p:tgtEl>
                                      </p:cBhvr>
                                    </p:animEffect>
                                    <p:anim calcmode="lin" valueType="num">
                                      <p:cBhvr>
                                        <p:cTn id="11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4">
                                            <p:txEl>
                                              <p:pRg st="8" end="8"/>
                                            </p:txEl>
                                          </p:spTgt>
                                        </p:tgtEl>
                                        <p:attrNameLst>
                                          <p:attrName>style.visibility</p:attrName>
                                        </p:attrNameLst>
                                      </p:cBhvr>
                                      <p:to>
                                        <p:strVal val="visible"/>
                                      </p:to>
                                    </p:set>
                                    <p:animEffect transition="in" filter="fade">
                                      <p:cBhvr>
                                        <p:cTn id="121" dur="1000"/>
                                        <p:tgtEl>
                                          <p:spTgt spid="4">
                                            <p:txEl>
                                              <p:pRg st="8" end="8"/>
                                            </p:txEl>
                                          </p:spTgt>
                                        </p:tgtEl>
                                      </p:cBhvr>
                                    </p:animEffect>
                                    <p:anim calcmode="lin" valueType="num">
                                      <p:cBhvr>
                                        <p:cTn id="1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23"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P spid="4" grpId="0" build="p"/>
      <p:bldP spid="2" grpId="0" build="p" animBg="1"/>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93"/>
          <p:cNvSpPr txBox="1">
            <a:spLocks noGrp="1"/>
          </p:cNvSpPr>
          <p:nvPr>
            <p:ph type="title"/>
          </p:nvPr>
        </p:nvSpPr>
        <p:spPr>
          <a:xfrm>
            <a:off x="950912" y="226067"/>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pPr>
            <a:r>
              <a:rPr lang="en-US" b="0" dirty="0"/>
              <a:t>One Last Thought about Reflection</a:t>
            </a:r>
            <a:endParaRPr b="0" dirty="0"/>
          </a:p>
        </p:txBody>
      </p:sp>
      <p:sp>
        <p:nvSpPr>
          <p:cNvPr id="1647" name="Google Shape;1647;p193"/>
          <p:cNvSpPr txBox="1">
            <a:spLocks noGrp="1"/>
          </p:cNvSpPr>
          <p:nvPr>
            <p:ph type="body" idx="4294967295"/>
          </p:nvPr>
        </p:nvSpPr>
        <p:spPr>
          <a:xfrm>
            <a:off x="1539433" y="1934901"/>
            <a:ext cx="8553692" cy="4144963"/>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1800"/>
              <a:buNone/>
            </a:pPr>
            <a:r>
              <a:rPr lang="en-US" sz="2400" dirty="0">
                <a:solidFill>
                  <a:schemeClr val="dk1"/>
                </a:solidFill>
              </a:rPr>
              <a:t>“Reflection is the piece that keeps me coming back the next day… </a:t>
            </a:r>
            <a:endParaRPr sz="2400" dirty="0">
              <a:solidFill>
                <a:schemeClr val="dk1"/>
              </a:solidFill>
            </a:endParaRPr>
          </a:p>
          <a:p>
            <a:pPr marL="0" indent="0">
              <a:lnSpc>
                <a:spcPct val="100000"/>
              </a:lnSpc>
              <a:buSzPts val="1800"/>
              <a:buNone/>
            </a:pPr>
            <a:r>
              <a:rPr lang="en-US" sz="2400" dirty="0">
                <a:solidFill>
                  <a:schemeClr val="dk1"/>
                </a:solidFill>
              </a:rPr>
              <a:t>The most profound reflections are almost always from the students who perhaps seemed disengaged in class.</a:t>
            </a:r>
            <a:r>
              <a:rPr lang="en-US" sz="2400" dirty="0"/>
              <a:t> </a:t>
            </a:r>
            <a:r>
              <a:rPr lang="en-US" sz="2400" dirty="0">
                <a:solidFill>
                  <a:schemeClr val="dk1"/>
                </a:solidFill>
              </a:rPr>
              <a:t>Quiet students often do a great deal of their thinking in the written reflection.”</a:t>
            </a:r>
            <a:endParaRPr dirty="0"/>
          </a:p>
          <a:p>
            <a:pPr marL="0" indent="0">
              <a:lnSpc>
                <a:spcPct val="100000"/>
              </a:lnSpc>
              <a:buSzPts val="1800"/>
              <a:buNone/>
            </a:pPr>
            <a:r>
              <a:rPr lang="en-US" sz="2400" dirty="0">
                <a:solidFill>
                  <a:schemeClr val="dk1"/>
                </a:solidFill>
              </a:rPr>
              <a:t>			</a:t>
            </a:r>
            <a:endParaRPr dirty="0"/>
          </a:p>
          <a:p>
            <a:pPr marL="0" indent="0">
              <a:lnSpc>
                <a:spcPct val="100000"/>
              </a:lnSpc>
              <a:buSzPts val="1800"/>
              <a:buNone/>
            </a:pPr>
            <a:r>
              <a:rPr lang="en-US" sz="2400" dirty="0">
                <a:solidFill>
                  <a:schemeClr val="dk1"/>
                </a:solidFill>
              </a:rPr>
              <a:t>	</a:t>
            </a:r>
            <a:r>
              <a:rPr lang="en-US" sz="2400" dirty="0" smtClean="0">
                <a:solidFill>
                  <a:schemeClr val="dk1"/>
                </a:solidFill>
              </a:rPr>
              <a:t>	-</a:t>
            </a:r>
            <a:r>
              <a:rPr lang="en-US" sz="2400" dirty="0">
                <a:solidFill>
                  <a:schemeClr val="dk1"/>
                </a:solidFill>
              </a:rPr>
              <a:t>Ling-Se </a:t>
            </a:r>
            <a:r>
              <a:rPr lang="en-US" sz="2400" dirty="0" err="1">
                <a:solidFill>
                  <a:schemeClr val="dk1"/>
                </a:solidFill>
              </a:rPr>
              <a:t>Chesnakas</a:t>
            </a:r>
            <a:r>
              <a:rPr lang="en-US" sz="2400" dirty="0">
                <a:solidFill>
                  <a:schemeClr val="dk1"/>
                </a:solidFill>
              </a:rPr>
              <a:t>, Boston Public Schools</a:t>
            </a:r>
            <a:endParaRPr dirty="0"/>
          </a:p>
        </p:txBody>
      </p:sp>
    </p:spTree>
    <p:extLst>
      <p:ext uri="{BB962C8B-B14F-4D97-AF65-F5344CB8AC3E}">
        <p14:creationId xmlns:p14="http://schemas.microsoft.com/office/powerpoint/2010/main" val="8846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2141316" y="1607153"/>
            <a:ext cx="7645400" cy="5146675"/>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SzPts val="4500"/>
              <a:buNone/>
            </a:pPr>
            <a:r>
              <a:rPr lang="en-US" sz="4800" dirty="0">
                <a:solidFill>
                  <a:schemeClr val="tx2"/>
                </a:solidFill>
              </a:rPr>
              <a:t>The Science of the QFT: a protocol</a:t>
            </a:r>
            <a:endParaRPr sz="4800" dirty="0">
              <a:solidFill>
                <a:schemeClr val="tx2"/>
              </a:solidFill>
            </a:endParaRPr>
          </a:p>
          <a:p>
            <a:pPr marL="0" indent="0" algn="ctr">
              <a:lnSpc>
                <a:spcPct val="100000"/>
              </a:lnSpc>
              <a:buNone/>
            </a:pPr>
            <a:endParaRPr sz="4800" b="1" dirty="0">
              <a:solidFill>
                <a:schemeClr val="tx2"/>
              </a:solidFill>
            </a:endParaRPr>
          </a:p>
          <a:p>
            <a:pPr marL="0" indent="0" algn="ctr">
              <a:lnSpc>
                <a:spcPct val="100000"/>
              </a:lnSpc>
              <a:buSzPts val="4500"/>
              <a:buNone/>
            </a:pPr>
            <a:r>
              <a:rPr lang="en-US" sz="4800" dirty="0">
                <a:solidFill>
                  <a:schemeClr val="tx2"/>
                </a:solidFill>
              </a:rPr>
              <a:t>The Art of the QFT: </a:t>
            </a:r>
            <a:r>
              <a:rPr lang="en-US" sz="4800" b="1" dirty="0">
                <a:solidFill>
                  <a:schemeClr val="tx2"/>
                </a:solidFill>
              </a:rPr>
              <a:t>You</a:t>
            </a:r>
            <a:r>
              <a:rPr lang="en-US" sz="4800" dirty="0">
                <a:solidFill>
                  <a:schemeClr val="tx2"/>
                </a:solidFill>
              </a:rPr>
              <a:t> </a:t>
            </a:r>
            <a:endParaRPr sz="4800" dirty="0">
              <a:solidFill>
                <a:schemeClr val="tx2"/>
              </a:solidFill>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9645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742567" y="295515"/>
            <a:ext cx="11449433"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Five Areas Related to </a:t>
            </a:r>
            <a:r>
              <a:rPr lang="en-US" sz="4400" b="0" dirty="0" smtClean="0"/>
              <a:t>the </a:t>
            </a:r>
            <a:r>
              <a:rPr lang="en-US" sz="4400" b="0" dirty="0"/>
              <a:t>Art of the QFT</a:t>
            </a:r>
            <a:endParaRPr b="0" dirty="0"/>
          </a:p>
        </p:txBody>
      </p:sp>
      <p:sp>
        <p:nvSpPr>
          <p:cNvPr id="1540" name="Google Shape;1540;p179"/>
          <p:cNvSpPr txBox="1">
            <a:spLocks noGrp="1"/>
          </p:cNvSpPr>
          <p:nvPr>
            <p:ph type="body" idx="4294967295"/>
          </p:nvPr>
        </p:nvSpPr>
        <p:spPr>
          <a:xfrm>
            <a:off x="902825" y="1760750"/>
            <a:ext cx="7556500" cy="4329113"/>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700"/>
              <a:buFont typeface="Rockwell"/>
              <a:buAutoNum type="arabicPeriod"/>
            </a:pPr>
            <a:r>
              <a:rPr lang="en-US" sz="3600" dirty="0">
                <a:solidFill>
                  <a:srgbClr val="000000"/>
                </a:solidFill>
              </a:rPr>
              <a:t>Facilitation</a:t>
            </a:r>
            <a:endParaRPr dirty="0"/>
          </a:p>
          <a:p>
            <a:pPr marL="742950" indent="-742950">
              <a:lnSpc>
                <a:spcPct val="100000"/>
              </a:lnSpc>
              <a:buSzPts val="2700"/>
              <a:buFont typeface="Rockwell"/>
              <a:buAutoNum type="arabicPeriod"/>
            </a:pPr>
            <a:r>
              <a:rPr lang="en-US" sz="3600" dirty="0">
                <a:solidFill>
                  <a:srgbClr val="000000"/>
                </a:solidFill>
              </a:rPr>
              <a:t>Starting at the End</a:t>
            </a:r>
            <a:endParaRPr dirty="0"/>
          </a:p>
          <a:p>
            <a:pPr marL="742950" indent="-742950">
              <a:lnSpc>
                <a:spcPct val="100000"/>
              </a:lnSpc>
              <a:buSzPts val="2700"/>
              <a:buFont typeface="Rockwell"/>
              <a:buAutoNum type="arabicPeriod"/>
            </a:pPr>
            <a:r>
              <a:rPr lang="en-US" sz="3600" dirty="0">
                <a:solidFill>
                  <a:srgbClr val="000000"/>
                </a:solidFill>
              </a:rPr>
              <a:t>QFocus Design</a:t>
            </a:r>
            <a:endParaRPr dirty="0"/>
          </a:p>
          <a:p>
            <a:pPr marL="742950" indent="-742950">
              <a:lnSpc>
                <a:spcPct val="100000"/>
              </a:lnSpc>
              <a:buSzPts val="2700"/>
              <a:buFont typeface="Rockwell"/>
              <a:buAutoNum type="arabicPeriod"/>
            </a:pPr>
            <a:r>
              <a:rPr lang="en-US" sz="3600" dirty="0">
                <a:solidFill>
                  <a:srgbClr val="000000"/>
                </a:solidFill>
              </a:rPr>
              <a:t>Prioritization Instructions</a:t>
            </a:r>
            <a:endParaRPr dirty="0"/>
          </a:p>
          <a:p>
            <a:pPr marL="742950" indent="-742950">
              <a:lnSpc>
                <a:spcPct val="100000"/>
              </a:lnSpc>
              <a:buSzPts val="2700"/>
              <a:buFont typeface="Rockwell"/>
              <a:buAutoNum type="arabicPeriod"/>
            </a:pPr>
            <a:r>
              <a:rPr lang="en-US" sz="3600" dirty="0">
                <a:solidFill>
                  <a:srgbClr val="000000"/>
                </a:solidFill>
              </a:rPr>
              <a:t>Reflection Questions</a:t>
            </a:r>
            <a:endParaRPr dirty="0"/>
          </a:p>
        </p:txBody>
      </p:sp>
      <p:sp>
        <p:nvSpPr>
          <p:cNvPr id="3" name="Wave 2"/>
          <p:cNvSpPr/>
          <p:nvPr/>
        </p:nvSpPr>
        <p:spPr>
          <a:xfrm rot="20608877">
            <a:off x="3405944" y="3034516"/>
            <a:ext cx="8557379" cy="2850733"/>
          </a:xfrm>
          <a:prstGeom prst="wave">
            <a:avLst>
              <a:gd name="adj1" fmla="val 12500"/>
              <a:gd name="adj2" fmla="val 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rot="20750911">
            <a:off x="3633593" y="3740475"/>
            <a:ext cx="8727947" cy="1077218"/>
          </a:xfrm>
          <a:prstGeom prst="rect">
            <a:avLst/>
          </a:prstGeom>
          <a:noFill/>
        </p:spPr>
        <p:txBody>
          <a:bodyPr wrap="square" rtlCol="0">
            <a:spAutoFit/>
          </a:bodyPr>
          <a:lstStyle/>
          <a:p>
            <a:r>
              <a:rPr lang="en-US" sz="3200" b="1" dirty="0" smtClean="0"/>
              <a:t>* A bonus thought on open and closed-ended questions!</a:t>
            </a:r>
            <a:endParaRPr lang="en-US" sz="3200" b="1" dirty="0"/>
          </a:p>
        </p:txBody>
      </p:sp>
    </p:spTree>
    <p:extLst>
      <p:ext uri="{BB962C8B-B14F-4D97-AF65-F5344CB8AC3E}">
        <p14:creationId xmlns:p14="http://schemas.microsoft.com/office/powerpoint/2010/main" val="21173931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xfrm>
            <a:off x="317525" y="295515"/>
            <a:ext cx="11874476"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000" b="0" dirty="0" smtClean="0"/>
              <a:t>Closed and Open-Ended Questions in Action</a:t>
            </a:r>
            <a:endParaRPr sz="4000" b="0" dirty="0"/>
          </a:p>
        </p:txBody>
      </p:sp>
      <p:sp>
        <p:nvSpPr>
          <p:cNvPr id="1540" name="Google Shape;1540;p179"/>
          <p:cNvSpPr txBox="1">
            <a:spLocks noGrp="1"/>
          </p:cNvSpPr>
          <p:nvPr>
            <p:ph type="body" idx="4294967295"/>
          </p:nvPr>
        </p:nvSpPr>
        <p:spPr>
          <a:xfrm>
            <a:off x="734723" y="3566720"/>
            <a:ext cx="10901609" cy="2614349"/>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2700"/>
              <a:buNone/>
            </a:pPr>
            <a:r>
              <a:rPr lang="en-US" dirty="0" smtClean="0"/>
              <a:t>Takeaways:</a:t>
            </a:r>
          </a:p>
          <a:p>
            <a:pPr marL="514350" indent="-514350">
              <a:lnSpc>
                <a:spcPct val="100000"/>
              </a:lnSpc>
              <a:spcBef>
                <a:spcPts val="0"/>
              </a:spcBef>
              <a:buSzPts val="2700"/>
              <a:buAutoNum type="arabicPeriod"/>
            </a:pPr>
            <a:r>
              <a:rPr lang="en-US" dirty="0" smtClean="0"/>
              <a:t>It isn’t about labeling “o” versus “c;” but rather, the practice of being flexible in your thinking and intentional with your language.</a:t>
            </a:r>
          </a:p>
          <a:p>
            <a:pPr marL="514350" indent="-514350">
              <a:lnSpc>
                <a:spcPct val="100000"/>
              </a:lnSpc>
              <a:spcBef>
                <a:spcPts val="0"/>
              </a:spcBef>
              <a:buSzPts val="2700"/>
              <a:buAutoNum type="arabicPeriod"/>
            </a:pPr>
            <a:r>
              <a:rPr lang="en-US" dirty="0" smtClean="0"/>
              <a:t>The “right” question is whatever question you need for the situation you are in </a:t>
            </a:r>
            <a:endParaRPr dirty="0"/>
          </a:p>
        </p:txBody>
      </p:sp>
      <p:sp>
        <p:nvSpPr>
          <p:cNvPr id="2" name="TextBox 1"/>
          <p:cNvSpPr txBox="1"/>
          <p:nvPr/>
        </p:nvSpPr>
        <p:spPr>
          <a:xfrm>
            <a:off x="879190" y="1658574"/>
            <a:ext cx="10142101" cy="1969770"/>
          </a:xfrm>
          <a:prstGeom prst="rect">
            <a:avLst/>
          </a:prstGeom>
          <a:noFill/>
        </p:spPr>
        <p:txBody>
          <a:bodyPr wrap="square" rtlCol="0">
            <a:spAutoFit/>
          </a:bodyPr>
          <a:lstStyle/>
          <a:p>
            <a:r>
              <a:rPr lang="en-US" sz="3200" dirty="0" smtClean="0"/>
              <a:t>Explore real-world examples of questions </a:t>
            </a:r>
          </a:p>
          <a:p>
            <a:r>
              <a:rPr lang="en-US" dirty="0" smtClean="0">
                <a:hlinkClick r:id="rId3"/>
              </a:rPr>
              <a:t>Youtube.com/watch?v=uElpm9dbBAY</a:t>
            </a:r>
            <a:endParaRPr lang="en-US" dirty="0" smtClean="0"/>
          </a:p>
          <a:p>
            <a:r>
              <a:rPr lang="en-US" dirty="0">
                <a:hlinkClick r:id="rId4"/>
              </a:rPr>
              <a:t>https://</a:t>
            </a:r>
            <a:r>
              <a:rPr lang="en-US" dirty="0" err="1">
                <a:hlinkClick r:id="rId4"/>
              </a:rPr>
              <a:t>www.theguardian.com</a:t>
            </a:r>
            <a:r>
              <a:rPr lang="en-US" dirty="0">
                <a:hlinkClick r:id="rId4"/>
              </a:rPr>
              <a:t>/politics/2018/may/29/gavin-williamson-cut-off-by-tv-interviewer-for-dodging-questions</a:t>
            </a:r>
            <a:endParaRPr lang="en-US" dirty="0" smtClean="0"/>
          </a:p>
          <a:p>
            <a:endParaRPr lang="en-US" dirty="0" smtClean="0"/>
          </a:p>
          <a:p>
            <a:endParaRPr lang="en-US" dirty="0"/>
          </a:p>
        </p:txBody>
      </p:sp>
    </p:spTree>
    <p:extLst>
      <p:ext uri="{BB962C8B-B14F-4D97-AF65-F5344CB8AC3E}">
        <p14:creationId xmlns:p14="http://schemas.microsoft.com/office/powerpoint/2010/main" val="21173931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407224"/>
            <a:ext cx="11108823" cy="4410983"/>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&amp; Community Building </a:t>
            </a:r>
          </a:p>
          <a:p>
            <a:pPr marL="457200" indent="-457200">
              <a:buFont typeface="+mj-lt"/>
              <a:buAutoNum type="arabicPeriod"/>
              <a:defRPr/>
            </a:pPr>
            <a:r>
              <a:rPr lang="en-US" sz="2800"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dirty="0" smtClean="0">
                <a:latin typeface="Rockwell" panose="02060603020205020403" pitchFamily="18" charset="0"/>
              </a:rPr>
              <a:t>The Art &amp; the Science of the QFT: A Deep Dive into Planning and Facilitation </a:t>
            </a:r>
            <a:endParaRPr lang="en-US" sz="2800" dirty="0">
              <a:latin typeface="Rockwell" panose="02060603020205020403" pitchFamily="18" charset="0"/>
            </a:endParaRPr>
          </a:p>
          <a:p>
            <a:pPr marL="457200" indent="-457200">
              <a:buFont typeface="+mj-lt"/>
              <a:buAutoNum type="arabicPeriod"/>
              <a:defRPr/>
            </a:pPr>
            <a:r>
              <a:rPr lang="en-US" sz="2800" b="1" dirty="0" smtClean="0">
                <a:latin typeface="Rockwell" panose="02060603020205020403" pitchFamily="18" charset="0"/>
              </a:rPr>
              <a:t>Ideas for Further Partnership &amp; Collaboration</a:t>
            </a:r>
          </a:p>
          <a:p>
            <a:pPr marL="457200" indent="-457200">
              <a:buFont typeface="+mj-lt"/>
              <a:buAutoNum type="arabicPeriod"/>
              <a:defRPr/>
            </a:pPr>
            <a:r>
              <a:rPr lang="en-US" sz="2800" dirty="0" smtClean="0">
                <a:latin typeface="Rockwell" panose="02060603020205020403" pitchFamily="18" charset="0"/>
              </a:rPr>
              <a:t>Lunch </a:t>
            </a:r>
          </a:p>
          <a:p>
            <a:pPr marL="457200" indent="-457200">
              <a:buFont typeface="+mj-lt"/>
              <a:buAutoNum type="arabicPeriod"/>
              <a:defRPr/>
            </a:pPr>
            <a:r>
              <a:rPr lang="en-US" sz="2800" dirty="0" smtClean="0">
                <a:latin typeface="Rockwell" panose="02060603020205020403" pitchFamily="18" charset="0"/>
              </a:rPr>
              <a:t>Collaboration and Planning Time</a:t>
            </a:r>
            <a:endParaRPr lang="en-US" dirty="0" smtClean="0">
              <a:latin typeface="Rockwell" panose="02060603020205020403" pitchFamily="18" charset="0"/>
            </a:endParaRPr>
          </a:p>
        </p:txBody>
      </p:sp>
    </p:spTree>
    <p:extLst>
      <p:ext uri="{BB962C8B-B14F-4D97-AF65-F5344CB8AC3E}">
        <p14:creationId xmlns:p14="http://schemas.microsoft.com/office/powerpoint/2010/main" val="245239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5" y="297510"/>
            <a:ext cx="11102145" cy="1325563"/>
          </a:xfrm>
        </p:spPr>
        <p:txBody>
          <a:bodyPr>
            <a:noAutofit/>
          </a:bodyPr>
          <a:lstStyle/>
          <a:p>
            <a:r>
              <a:rPr lang="en-US" sz="4000" b="0" dirty="0">
                <a:solidFill>
                  <a:schemeClr val="tx1"/>
                </a:solidFill>
              </a:rPr>
              <a:t>Honoring the </a:t>
            </a:r>
            <a:r>
              <a:rPr lang="en-US" sz="4000" b="0" dirty="0" smtClean="0">
                <a:solidFill>
                  <a:schemeClr val="tx1"/>
                </a:solidFill>
              </a:rPr>
              <a:t>Original Source</a:t>
            </a:r>
            <a:r>
              <a:rPr lang="en-US" sz="4000" b="0" dirty="0">
                <a:solidFill>
                  <a:schemeClr val="tx1"/>
                </a:solidFill>
              </a:rPr>
              <a:t>: </a:t>
            </a:r>
            <a:br>
              <a:rPr lang="en-US" sz="4000" b="0" dirty="0">
                <a:solidFill>
                  <a:schemeClr val="tx1"/>
                </a:solidFill>
              </a:rPr>
            </a:br>
            <a:r>
              <a:rPr lang="en-US" sz="4000" b="0" dirty="0">
                <a:solidFill>
                  <a:schemeClr val="tx1"/>
                </a:solidFill>
              </a:rPr>
              <a:t>Parents in Lawrence, Massachusetts, 1990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848041" y="2718559"/>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Rockwell" panose="02060603020205020403" pitchFamily="18" charset="0"/>
                <a:cs typeface="+mn-cs"/>
              </a:rPr>
              <a:t>“We don’t go to the school because we don’t even know what to ask.”</a:t>
            </a:r>
          </a:p>
        </p:txBody>
      </p:sp>
    </p:spTree>
    <p:extLst>
      <p:ext uri="{BB962C8B-B14F-4D97-AF65-F5344CB8AC3E}">
        <p14:creationId xmlns:p14="http://schemas.microsoft.com/office/powerpoint/2010/main" val="41681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87457" y="5228357"/>
            <a:ext cx="10933735" cy="885825"/>
          </a:xfrm>
        </p:spPr>
        <p:txBody>
          <a:bodyPr>
            <a:noAutofit/>
          </a:bodyPr>
          <a:lstStyle/>
          <a:p>
            <a:pPr marL="0" indent="0">
              <a:buNone/>
            </a:pPr>
            <a:r>
              <a:rPr lang="en-US" sz="4400" dirty="0" smtClean="0">
                <a:solidFill>
                  <a:schemeClr val="accent1"/>
                </a:solidFill>
              </a:rPr>
              <a:t>Building QFT Partnerships</a:t>
            </a:r>
            <a:endParaRPr lang="en-US" altLang="en-US" sz="4400" dirty="0">
              <a:solidFill>
                <a:schemeClr val="tx2"/>
              </a:solidFill>
              <a:latin typeface="Rockwell" panose="02060603020205020403" pitchFamily="18" charset="0"/>
            </a:endParaRPr>
          </a:p>
        </p:txBody>
      </p:sp>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3437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6"/>
          <p:cNvSpPr txBox="1">
            <a:spLocks noGrp="1"/>
          </p:cNvSpPr>
          <p:nvPr>
            <p:ph type="body" idx="1"/>
          </p:nvPr>
        </p:nvSpPr>
        <p:spPr>
          <a:xfrm rot="-269537">
            <a:off x="227330" y="582506"/>
            <a:ext cx="6123211" cy="6044981"/>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p>
            <a:pPr marL="0" indent="0">
              <a:lnSpc>
                <a:spcPct val="100000"/>
              </a:lnSpc>
              <a:buNone/>
            </a:pPr>
            <a:r>
              <a:rPr lang="en" sz="4000" b="1" u="sng" dirty="0">
                <a:solidFill>
                  <a:schemeClr val="accent1"/>
                </a:solidFill>
                <a:latin typeface="Amatic SC"/>
                <a:ea typeface="Amatic SC"/>
                <a:cs typeface="Amatic SC"/>
                <a:sym typeface="Amatic SC"/>
              </a:rPr>
              <a:t>Collaboration Menu</a:t>
            </a:r>
            <a:endParaRPr sz="1900" b="1" u="sng" dirty="0">
              <a:solidFill>
                <a:schemeClr val="accent1"/>
              </a:solidFill>
              <a:latin typeface="Amatic SC"/>
              <a:ea typeface="Amatic SC"/>
              <a:cs typeface="Amatic SC"/>
              <a:sym typeface="Amatic SC"/>
            </a:endParaRPr>
          </a:p>
          <a:p>
            <a:pPr marL="0" indent="0">
              <a:lnSpc>
                <a:spcPct val="100000"/>
              </a:lnSpc>
              <a:buNone/>
            </a:pPr>
            <a:endParaRPr lang="en-US" sz="2400" b="1" dirty="0" smtClean="0">
              <a:solidFill>
                <a:srgbClr val="073763"/>
              </a:solidFill>
              <a:latin typeface="Amatic SC"/>
              <a:ea typeface="Amatic SC"/>
              <a:cs typeface="Amatic SC"/>
              <a:sym typeface="Amatic SC"/>
            </a:endParaRPr>
          </a:p>
          <a:p>
            <a:pPr marL="0" indent="0">
              <a:lnSpc>
                <a:spcPct val="100000"/>
              </a:lnSpc>
              <a:buNone/>
            </a:pPr>
            <a:r>
              <a:rPr lang="en" sz="2400" b="1" dirty="0" smtClean="0">
                <a:solidFill>
                  <a:srgbClr val="073763"/>
                </a:solidFill>
                <a:latin typeface="Amatic SC"/>
                <a:ea typeface="Amatic SC"/>
                <a:cs typeface="Amatic SC"/>
                <a:sym typeface="Amatic SC"/>
              </a:rPr>
              <a:t>The </a:t>
            </a:r>
            <a:r>
              <a:rPr lang="en" sz="2400" b="1" dirty="0">
                <a:solidFill>
                  <a:srgbClr val="073763"/>
                </a:solidFill>
                <a:latin typeface="Amatic SC"/>
                <a:ea typeface="Amatic SC"/>
                <a:cs typeface="Amatic SC"/>
                <a:sym typeface="Amatic SC"/>
              </a:rPr>
              <a:t>Works:</a:t>
            </a:r>
            <a:r>
              <a:rPr lang="en" sz="1900" b="1" dirty="0">
                <a:solidFill>
                  <a:srgbClr val="F1C232"/>
                </a:solidFill>
                <a:latin typeface="Amatic SC"/>
                <a:ea typeface="Amatic SC"/>
                <a:cs typeface="Amatic SC"/>
                <a:sym typeface="Amatic SC"/>
              </a:rPr>
              <a:t> </a:t>
            </a:r>
            <a:r>
              <a:rPr lang="en" sz="1600" dirty="0">
                <a:solidFill>
                  <a:srgbClr val="000000"/>
                </a:solidFill>
                <a:latin typeface="EB Garamond"/>
                <a:ea typeface="EB Garamond"/>
                <a:cs typeface="EB Garamond"/>
                <a:sym typeface="EB Garamond"/>
              </a:rPr>
              <a:t>Collaboratively plan and co-teach a unit or lesson with the Teacher Librarian.</a:t>
            </a:r>
            <a:r>
              <a:rPr lang="en" dirty="0">
                <a:solidFill>
                  <a:srgbClr val="000000"/>
                </a:solidFill>
                <a:latin typeface="EB Garamond"/>
                <a:ea typeface="EB Garamond"/>
                <a:cs typeface="EB Garamond"/>
                <a:sym typeface="EB Garamond"/>
              </a:rPr>
              <a:t> </a:t>
            </a:r>
            <a:endParaRPr dirty="0">
              <a:solidFill>
                <a:srgbClr val="000000"/>
              </a:solidFill>
              <a:latin typeface="EB Garamond"/>
              <a:ea typeface="EB Garamond"/>
              <a:cs typeface="EB Garamond"/>
              <a:sym typeface="EB Garamond"/>
            </a:endParaRPr>
          </a:p>
          <a:p>
            <a:pPr marL="0" indent="0">
              <a:lnSpc>
                <a:spcPct val="100000"/>
              </a:lnSpc>
              <a:buNone/>
            </a:pPr>
            <a:r>
              <a:rPr lang="en" sz="2400" b="1" dirty="0">
                <a:solidFill>
                  <a:srgbClr val="073763"/>
                </a:solidFill>
                <a:latin typeface="Amatic SC"/>
                <a:ea typeface="Amatic SC"/>
                <a:cs typeface="Amatic SC"/>
                <a:sym typeface="Amatic SC"/>
              </a:rPr>
              <a:t>Curate to Create:</a:t>
            </a:r>
            <a:r>
              <a:rPr lang="en" sz="1900" b="1" dirty="0">
                <a:solidFill>
                  <a:srgbClr val="000000"/>
                </a:solidFill>
                <a:latin typeface="Amatic SC"/>
                <a:ea typeface="Amatic SC"/>
                <a:cs typeface="Amatic SC"/>
                <a:sym typeface="Amatic SC"/>
              </a:rPr>
              <a:t> </a:t>
            </a:r>
            <a:r>
              <a:rPr lang="en" dirty="0">
                <a:solidFill>
                  <a:srgbClr val="000000"/>
                </a:solidFill>
                <a:latin typeface="EB Garamond"/>
                <a:ea typeface="EB Garamond"/>
                <a:cs typeface="EB Garamond"/>
                <a:sym typeface="EB Garamond"/>
              </a:rPr>
              <a:t>H</a:t>
            </a:r>
            <a:r>
              <a:rPr lang="en" sz="1600" dirty="0">
                <a:solidFill>
                  <a:srgbClr val="000000"/>
                </a:solidFill>
                <a:latin typeface="EB Garamond"/>
                <a:ea typeface="EB Garamond"/>
                <a:cs typeface="EB Garamond"/>
                <a:sym typeface="EB Garamond"/>
              </a:rPr>
              <a:t>elp students evaluate and gather resources - such as articles, images, and videos - in order to create something new. </a:t>
            </a:r>
            <a:endParaRPr sz="1600" dirty="0">
              <a:solidFill>
                <a:srgbClr val="000000"/>
              </a:solidFill>
              <a:latin typeface="EB Garamond"/>
              <a:ea typeface="EB Garamond"/>
              <a:cs typeface="EB Garamond"/>
              <a:sym typeface="EB Garamond"/>
            </a:endParaRPr>
          </a:p>
          <a:p>
            <a:pPr marL="0" indent="0">
              <a:lnSpc>
                <a:spcPct val="100000"/>
              </a:lnSpc>
              <a:buNone/>
            </a:pPr>
            <a:r>
              <a:rPr lang="en" sz="2400" b="1" dirty="0">
                <a:solidFill>
                  <a:srgbClr val="073763"/>
                </a:solidFill>
                <a:latin typeface="Amatic SC"/>
                <a:ea typeface="Amatic SC"/>
                <a:cs typeface="Amatic SC"/>
                <a:sym typeface="Amatic SC"/>
              </a:rPr>
              <a:t>Brainstorm Banter:</a:t>
            </a:r>
            <a:r>
              <a:rPr lang="en" sz="1900" b="1" dirty="0">
                <a:solidFill>
                  <a:srgbClr val="000000"/>
                </a:solidFill>
                <a:latin typeface="Amatic SC"/>
                <a:ea typeface="Amatic SC"/>
                <a:cs typeface="Amatic SC"/>
                <a:sym typeface="Amatic SC"/>
              </a:rPr>
              <a:t> </a:t>
            </a:r>
            <a:r>
              <a:rPr lang="en" sz="1600" dirty="0">
                <a:solidFill>
                  <a:srgbClr val="000000"/>
                </a:solidFill>
                <a:latin typeface="EB Garamond"/>
                <a:ea typeface="EB Garamond"/>
                <a:cs typeface="EB Garamond"/>
                <a:sym typeface="EB Garamond"/>
              </a:rPr>
              <a:t>Bounce ideas with the TL to get a neutral, judgment-free perspective.  </a:t>
            </a:r>
            <a:endParaRPr sz="1600" dirty="0">
              <a:solidFill>
                <a:srgbClr val="000000"/>
              </a:solidFill>
              <a:latin typeface="EB Garamond"/>
              <a:ea typeface="EB Garamond"/>
              <a:cs typeface="EB Garamond"/>
              <a:sym typeface="EB Garamond"/>
            </a:endParaRPr>
          </a:p>
          <a:p>
            <a:pPr marL="0" indent="0">
              <a:lnSpc>
                <a:spcPct val="100000"/>
              </a:lnSpc>
              <a:buNone/>
            </a:pPr>
            <a:r>
              <a:rPr lang="en" sz="2400" b="1" dirty="0">
                <a:solidFill>
                  <a:srgbClr val="073763"/>
                </a:solidFill>
                <a:latin typeface="Amatic SC"/>
                <a:ea typeface="Amatic SC"/>
                <a:cs typeface="Amatic SC"/>
                <a:sym typeface="Amatic SC"/>
              </a:rPr>
              <a:t>Tackling Tech:</a:t>
            </a:r>
            <a:r>
              <a:rPr lang="en" sz="2400" b="1" dirty="0">
                <a:solidFill>
                  <a:srgbClr val="000000"/>
                </a:solidFill>
                <a:latin typeface="Amatic SC"/>
                <a:ea typeface="Amatic SC"/>
                <a:cs typeface="Amatic SC"/>
                <a:sym typeface="Amatic SC"/>
              </a:rPr>
              <a:t> </a:t>
            </a:r>
            <a:r>
              <a:rPr lang="en" sz="1600" dirty="0">
                <a:solidFill>
                  <a:srgbClr val="000000"/>
                </a:solidFill>
                <a:latin typeface="EB Garamond"/>
                <a:ea typeface="EB Garamond"/>
                <a:cs typeface="EB Garamond"/>
                <a:sym typeface="EB Garamond"/>
              </a:rPr>
              <a:t>Experimenting with new tech? The TL and/or library science students can assist with getting your class started. </a:t>
            </a:r>
            <a:endParaRPr sz="1600" dirty="0">
              <a:solidFill>
                <a:srgbClr val="000000"/>
              </a:solidFill>
              <a:latin typeface="EB Garamond"/>
              <a:ea typeface="EB Garamond"/>
              <a:cs typeface="EB Garamond"/>
              <a:sym typeface="EB Garamond"/>
            </a:endParaRPr>
          </a:p>
          <a:p>
            <a:pPr marL="0" indent="0">
              <a:lnSpc>
                <a:spcPct val="100000"/>
              </a:lnSpc>
              <a:buNone/>
            </a:pPr>
            <a:r>
              <a:rPr lang="en" sz="2400" b="1" dirty="0">
                <a:solidFill>
                  <a:srgbClr val="073763"/>
                </a:solidFill>
                <a:latin typeface="Amatic SC"/>
                <a:ea typeface="Amatic SC"/>
                <a:cs typeface="Amatic SC"/>
                <a:sym typeface="Amatic SC"/>
              </a:rPr>
              <a:t>Readers’ Advisory</a:t>
            </a:r>
            <a:r>
              <a:rPr lang="en" sz="2400" dirty="0">
                <a:solidFill>
                  <a:srgbClr val="073763"/>
                </a:solidFill>
                <a:latin typeface="Amatic SC"/>
                <a:ea typeface="Amatic SC"/>
                <a:cs typeface="Amatic SC"/>
                <a:sym typeface="Amatic SC"/>
              </a:rPr>
              <a:t>:</a:t>
            </a:r>
            <a:r>
              <a:rPr lang="en" sz="1900" dirty="0">
                <a:solidFill>
                  <a:srgbClr val="000000"/>
                </a:solidFill>
                <a:latin typeface="Amatic SC"/>
                <a:ea typeface="Amatic SC"/>
                <a:cs typeface="Amatic SC"/>
                <a:sym typeface="Amatic SC"/>
              </a:rPr>
              <a:t> </a:t>
            </a:r>
            <a:r>
              <a:rPr lang="en" sz="1600" dirty="0">
                <a:solidFill>
                  <a:srgbClr val="000000"/>
                </a:solidFill>
                <a:latin typeface="EB Garamond"/>
                <a:ea typeface="EB Garamond"/>
                <a:cs typeface="EB Garamond"/>
                <a:sym typeface="EB Garamond"/>
              </a:rPr>
              <a:t>Bring your class into the library to browse the stacks, get book suggestions, and kick back and read. </a:t>
            </a:r>
            <a:endParaRPr lang="en-US" sz="1600" dirty="0">
              <a:solidFill>
                <a:srgbClr val="000000"/>
              </a:solidFill>
              <a:latin typeface="EB Garamond"/>
              <a:ea typeface="EB Garamond"/>
              <a:cs typeface="EB Garamond"/>
              <a:sym typeface="EB Garamond"/>
            </a:endParaRPr>
          </a:p>
          <a:p>
            <a:pPr marL="0" indent="0">
              <a:lnSpc>
                <a:spcPct val="100000"/>
              </a:lnSpc>
              <a:buNone/>
            </a:pPr>
            <a:r>
              <a:rPr lang="en" sz="2400" b="1" dirty="0" smtClean="0">
                <a:solidFill>
                  <a:srgbClr val="073763"/>
                </a:solidFill>
                <a:latin typeface="Amatic SC"/>
                <a:ea typeface="Amatic SC"/>
                <a:cs typeface="Amatic SC"/>
                <a:sym typeface="Amatic SC"/>
              </a:rPr>
              <a:t>Active </a:t>
            </a:r>
            <a:r>
              <a:rPr lang="en" sz="2400" b="1" dirty="0">
                <a:solidFill>
                  <a:srgbClr val="073763"/>
                </a:solidFill>
                <a:latin typeface="Amatic SC"/>
                <a:ea typeface="Amatic SC"/>
                <a:cs typeface="Amatic SC"/>
                <a:sym typeface="Amatic SC"/>
              </a:rPr>
              <a:t>Reading:</a:t>
            </a:r>
            <a:r>
              <a:rPr lang="en" sz="2400" b="1" dirty="0">
                <a:solidFill>
                  <a:srgbClr val="073763"/>
                </a:solidFill>
                <a:latin typeface="EB Garamond"/>
                <a:ea typeface="EB Garamond"/>
                <a:cs typeface="EB Garamond"/>
                <a:sym typeface="EB Garamond"/>
              </a:rPr>
              <a:t> </a:t>
            </a:r>
            <a:r>
              <a:rPr lang="en" sz="1600" dirty="0">
                <a:solidFill>
                  <a:srgbClr val="000000"/>
                </a:solidFill>
                <a:latin typeface="EB Garamond"/>
                <a:ea typeface="EB Garamond"/>
                <a:cs typeface="EB Garamond"/>
                <a:sym typeface="EB Garamond"/>
              </a:rPr>
              <a:t>Work with the TL on reading strategies and techniques to help your students  gain depth of knowledge and understanding.</a:t>
            </a:r>
            <a:endParaRPr sz="1900" b="1" dirty="0">
              <a:solidFill>
                <a:srgbClr val="000000"/>
              </a:solidFill>
            </a:endParaRPr>
          </a:p>
        </p:txBody>
      </p:sp>
      <p:sp>
        <p:nvSpPr>
          <p:cNvPr id="394" name="Google Shape;394;p36"/>
          <p:cNvSpPr txBox="1">
            <a:spLocks noGrp="1"/>
          </p:cNvSpPr>
          <p:nvPr>
            <p:ph type="body" idx="2"/>
          </p:nvPr>
        </p:nvSpPr>
        <p:spPr>
          <a:xfrm rot="276361">
            <a:off x="6436905" y="977046"/>
            <a:ext cx="5494144" cy="5494511"/>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897" tIns="121897" rIns="121897" bIns="121897" anchor="t" anchorCtr="0">
            <a:noAutofit/>
          </a:bodyPr>
          <a:lstStyle/>
          <a:p>
            <a:pPr marL="0" indent="0">
              <a:buNone/>
            </a:pPr>
            <a:r>
              <a:rPr lang="en" sz="2400" b="1">
                <a:solidFill>
                  <a:srgbClr val="073763"/>
                </a:solidFill>
                <a:latin typeface="Amatic SC"/>
                <a:ea typeface="Amatic SC"/>
                <a:cs typeface="Amatic SC"/>
                <a:sym typeface="Amatic SC"/>
              </a:rPr>
              <a:t>Writing Reps:</a:t>
            </a:r>
            <a:r>
              <a:rPr lang="en" sz="1600">
                <a:solidFill>
                  <a:srgbClr val="000000"/>
                </a:solidFill>
                <a:latin typeface="EB Garamond"/>
                <a:ea typeface="EB Garamond"/>
                <a:cs typeface="EB Garamond"/>
                <a:sym typeface="EB Garamond"/>
              </a:rPr>
              <a:t> Teaching writing can be tricky. Your TL also has an English credential and can help with the writing process. </a:t>
            </a:r>
            <a:endParaRPr sz="1600">
              <a:solidFill>
                <a:srgbClr val="000000"/>
              </a:solidFill>
              <a:latin typeface="EB Garamond"/>
              <a:ea typeface="EB Garamond"/>
              <a:cs typeface="EB Garamond"/>
              <a:sym typeface="EB Garamond"/>
            </a:endParaRPr>
          </a:p>
          <a:p>
            <a:pPr marL="0" indent="0">
              <a:spcBef>
                <a:spcPts val="2133"/>
              </a:spcBef>
              <a:buNone/>
            </a:pPr>
            <a:r>
              <a:rPr lang="en" sz="2400" b="1">
                <a:solidFill>
                  <a:srgbClr val="073763"/>
                </a:solidFill>
                <a:latin typeface="Amatic SC"/>
                <a:ea typeface="Amatic SC"/>
                <a:cs typeface="Amatic SC"/>
                <a:sym typeface="Amatic SC"/>
              </a:rPr>
              <a:t>Dive into Inquiry:</a:t>
            </a:r>
            <a:r>
              <a:rPr lang="en" sz="1600">
                <a:solidFill>
                  <a:srgbClr val="000000"/>
                </a:solidFill>
                <a:latin typeface="EB Garamond"/>
                <a:ea typeface="EB Garamond"/>
                <a:cs typeface="EB Garamond"/>
                <a:sym typeface="EB Garamond"/>
              </a:rPr>
              <a:t> Explore curiosities and teach students to ask their own questions (QFT). </a:t>
            </a:r>
            <a:endParaRPr sz="1600">
              <a:solidFill>
                <a:srgbClr val="000000"/>
              </a:solidFill>
              <a:latin typeface="EB Garamond"/>
              <a:ea typeface="EB Garamond"/>
              <a:cs typeface="EB Garamond"/>
              <a:sym typeface="EB Garamond"/>
            </a:endParaRPr>
          </a:p>
          <a:p>
            <a:pPr marL="0" indent="0">
              <a:spcBef>
                <a:spcPts val="2133"/>
              </a:spcBef>
              <a:buNone/>
            </a:pPr>
            <a:r>
              <a:rPr lang="en" sz="2400" b="1">
                <a:solidFill>
                  <a:srgbClr val="073763"/>
                </a:solidFill>
                <a:latin typeface="Amatic SC"/>
                <a:ea typeface="Amatic SC"/>
                <a:cs typeface="Amatic SC"/>
                <a:sym typeface="Amatic SC"/>
              </a:rPr>
              <a:t>Classroom Cameo:</a:t>
            </a:r>
            <a:r>
              <a:rPr lang="en" sz="1600">
                <a:solidFill>
                  <a:srgbClr val="000000"/>
                </a:solidFill>
                <a:latin typeface="EB Garamond"/>
                <a:ea typeface="EB Garamond"/>
                <a:cs typeface="EB Garamond"/>
                <a:sym typeface="EB Garamond"/>
              </a:rPr>
              <a:t> Don’t need a full period of instruction? The TL can swing by your classroom to introduce resources, databases, or tech tools. </a:t>
            </a:r>
            <a:endParaRPr sz="1600">
              <a:solidFill>
                <a:srgbClr val="000000"/>
              </a:solidFill>
              <a:latin typeface="EB Garamond"/>
              <a:ea typeface="EB Garamond"/>
              <a:cs typeface="EB Garamond"/>
              <a:sym typeface="EB Garamond"/>
            </a:endParaRPr>
          </a:p>
          <a:p>
            <a:pPr marL="0" indent="0">
              <a:spcBef>
                <a:spcPts val="2133"/>
              </a:spcBef>
              <a:buNone/>
            </a:pPr>
            <a:r>
              <a:rPr lang="en" sz="2400" b="1">
                <a:solidFill>
                  <a:srgbClr val="073763"/>
                </a:solidFill>
                <a:latin typeface="Amatic SC"/>
                <a:ea typeface="Amatic SC"/>
                <a:cs typeface="Amatic SC"/>
                <a:sym typeface="Amatic SC"/>
              </a:rPr>
              <a:t>Passion Pursuit: </a:t>
            </a:r>
            <a:r>
              <a:rPr lang="en" sz="1600">
                <a:solidFill>
                  <a:srgbClr val="000000"/>
                </a:solidFill>
                <a:latin typeface="EB Garamond"/>
                <a:ea typeface="EB Garamond"/>
                <a:cs typeface="EB Garamond"/>
                <a:sym typeface="EB Garamond"/>
              </a:rPr>
              <a:t>Tap into students’ passions by exploring their interests. Translate those passions into a product such as a Screencast, TED Talk, or other creative outlet. </a:t>
            </a:r>
            <a:endParaRPr sz="1600">
              <a:solidFill>
                <a:srgbClr val="000000"/>
              </a:solidFill>
              <a:latin typeface="EB Garamond"/>
              <a:ea typeface="EB Garamond"/>
              <a:cs typeface="EB Garamond"/>
              <a:sym typeface="EB Garamond"/>
            </a:endParaRPr>
          </a:p>
          <a:p>
            <a:pPr marL="0" indent="0">
              <a:spcBef>
                <a:spcPts val="2133"/>
              </a:spcBef>
              <a:spcAft>
                <a:spcPts val="2133"/>
              </a:spcAft>
              <a:buNone/>
            </a:pPr>
            <a:r>
              <a:rPr lang="en" sz="2400" b="1">
                <a:solidFill>
                  <a:srgbClr val="073763"/>
                </a:solidFill>
                <a:latin typeface="Amatic SC"/>
                <a:ea typeface="Amatic SC"/>
                <a:cs typeface="Amatic SC"/>
                <a:sym typeface="Amatic SC"/>
              </a:rPr>
              <a:t>Power Hour: </a:t>
            </a:r>
            <a:r>
              <a:rPr lang="en" sz="1600">
                <a:solidFill>
                  <a:srgbClr val="000000"/>
                </a:solidFill>
                <a:latin typeface="EB Garamond"/>
                <a:ea typeface="EB Garamond"/>
                <a:cs typeface="EB Garamond"/>
                <a:sym typeface="EB Garamond"/>
              </a:rPr>
              <a:t>Let the TL assist you with a period-long lesson such as: the web evaluation,  BreakoutEDU, Collaborative Slides, Flip the Library, databases, thesis throwdown, and more. </a:t>
            </a:r>
            <a:endParaRPr sz="1600">
              <a:solidFill>
                <a:srgbClr val="000000"/>
              </a:solidFill>
              <a:latin typeface="EB Garamond"/>
              <a:ea typeface="EB Garamond"/>
              <a:cs typeface="EB Garamond"/>
              <a:sym typeface="EB Garamond"/>
            </a:endParaRPr>
          </a:p>
        </p:txBody>
      </p:sp>
      <p:pic>
        <p:nvPicPr>
          <p:cNvPr id="395" name="Google Shape;395;p36"/>
          <p:cNvPicPr preferRelativeResize="0"/>
          <p:nvPr/>
        </p:nvPicPr>
        <p:blipFill rotWithShape="1">
          <a:blip r:embed="rId3">
            <a:alphaModFix/>
          </a:blip>
          <a:srcRect l="9275" t="22140" r="9648" b="25319"/>
          <a:stretch/>
        </p:blipFill>
        <p:spPr>
          <a:xfrm>
            <a:off x="49432" y="21832"/>
            <a:ext cx="1015207" cy="613081"/>
          </a:xfrm>
          <a:prstGeom prst="rect">
            <a:avLst/>
          </a:prstGeom>
          <a:noFill/>
          <a:ln>
            <a:noFill/>
          </a:ln>
        </p:spPr>
      </p:pic>
      <p:sp>
        <p:nvSpPr>
          <p:cNvPr id="396" name="Google Shape;396;p36"/>
          <p:cNvSpPr txBox="1"/>
          <p:nvPr/>
        </p:nvSpPr>
        <p:spPr>
          <a:xfrm>
            <a:off x="1223333" y="3917100"/>
            <a:ext cx="580800" cy="976000"/>
          </a:xfrm>
          <a:prstGeom prst="rect">
            <a:avLst/>
          </a:prstGeom>
          <a:noFill/>
          <a:ln>
            <a:noFill/>
          </a:ln>
        </p:spPr>
        <p:txBody>
          <a:bodyPr spcFirstLastPara="1" wrap="square" lIns="121897" tIns="121897" rIns="121897" bIns="121897" anchor="t" anchorCtr="0">
            <a:noAutofit/>
          </a:bodyPr>
          <a:lstStyle/>
          <a:p>
            <a:endParaRPr/>
          </a:p>
        </p:txBody>
      </p:sp>
      <p:sp>
        <p:nvSpPr>
          <p:cNvPr id="398" name="Google Shape;398;p36"/>
          <p:cNvSpPr txBox="1"/>
          <p:nvPr/>
        </p:nvSpPr>
        <p:spPr>
          <a:xfrm>
            <a:off x="3082300" y="6301933"/>
            <a:ext cx="4911842" cy="790800"/>
          </a:xfrm>
          <a:prstGeom prst="rect">
            <a:avLst/>
          </a:prstGeom>
          <a:noFill/>
          <a:ln>
            <a:noFill/>
          </a:ln>
        </p:spPr>
        <p:txBody>
          <a:bodyPr spcFirstLastPara="1" wrap="square" lIns="121897" tIns="121897" rIns="121897" bIns="121897" anchor="t" anchorCtr="0">
            <a:noAutofit/>
          </a:bodyPr>
          <a:lstStyle/>
          <a:p>
            <a:pPr algn="ctr"/>
            <a:r>
              <a:rPr lang="en" sz="1300" b="1" dirty="0">
                <a:solidFill>
                  <a:srgbClr val="FFFFFF"/>
                </a:solidFill>
                <a:latin typeface="Kotta One"/>
                <a:ea typeface="Kotta One"/>
                <a:cs typeface="Kotta One"/>
                <a:sym typeface="Kotta One"/>
              </a:rPr>
              <a:t>CIHS </a:t>
            </a:r>
            <a:endParaRPr sz="1300" b="1" dirty="0">
              <a:solidFill>
                <a:srgbClr val="FFFFFF"/>
              </a:solidFill>
              <a:latin typeface="Kotta One"/>
              <a:ea typeface="Kotta One"/>
              <a:cs typeface="Kotta One"/>
              <a:sym typeface="Kotta One"/>
            </a:endParaRPr>
          </a:p>
          <a:p>
            <a:pPr algn="ctr"/>
            <a:r>
              <a:rPr lang="en" sz="1300" b="1" dirty="0">
                <a:solidFill>
                  <a:srgbClr val="FFFFFF"/>
                </a:solidFill>
                <a:latin typeface="Kotta One"/>
                <a:ea typeface="Kotta One"/>
                <a:cs typeface="Kotta One"/>
                <a:sym typeface="Kotta One"/>
              </a:rPr>
              <a:t>Kimberly Tahsuda</a:t>
            </a:r>
            <a:endParaRPr sz="1300" b="1" dirty="0">
              <a:solidFill>
                <a:srgbClr val="FFFFFF"/>
              </a:solidFill>
              <a:latin typeface="Kotta One"/>
              <a:ea typeface="Kotta One"/>
              <a:cs typeface="Kotta One"/>
              <a:sym typeface="Kotta One"/>
            </a:endParaRPr>
          </a:p>
        </p:txBody>
      </p:sp>
      <p:sp>
        <p:nvSpPr>
          <p:cNvPr id="400" name="Google Shape;400;p36"/>
          <p:cNvSpPr txBox="1"/>
          <p:nvPr/>
        </p:nvSpPr>
        <p:spPr>
          <a:xfrm>
            <a:off x="5459600" y="6301933"/>
            <a:ext cx="1618800" cy="790800"/>
          </a:xfrm>
          <a:prstGeom prst="rect">
            <a:avLst/>
          </a:prstGeom>
          <a:noFill/>
          <a:ln>
            <a:noFill/>
          </a:ln>
        </p:spPr>
        <p:txBody>
          <a:bodyPr spcFirstLastPara="1" wrap="square" lIns="121897" tIns="121897" rIns="121897" bIns="121897" anchor="t" anchorCtr="0">
            <a:noAutofit/>
          </a:bodyPr>
          <a:lstStyle/>
          <a:p>
            <a:pPr algn="ctr"/>
            <a:r>
              <a:rPr lang="en" sz="1300" b="1">
                <a:solidFill>
                  <a:srgbClr val="FFFFFF"/>
                </a:solidFill>
                <a:latin typeface="Kotta One"/>
                <a:ea typeface="Kotta One"/>
                <a:cs typeface="Kotta One"/>
                <a:sym typeface="Kotta One"/>
              </a:rPr>
              <a:t>OHS </a:t>
            </a:r>
            <a:endParaRPr sz="1300" b="1">
              <a:solidFill>
                <a:srgbClr val="FFFFFF"/>
              </a:solidFill>
              <a:latin typeface="Kotta One"/>
              <a:ea typeface="Kotta One"/>
              <a:cs typeface="Kotta One"/>
              <a:sym typeface="Kotta One"/>
            </a:endParaRPr>
          </a:p>
          <a:p>
            <a:pPr algn="ctr"/>
            <a:r>
              <a:rPr lang="en" sz="1300" b="1">
                <a:solidFill>
                  <a:srgbClr val="FFFFFF"/>
                </a:solidFill>
                <a:latin typeface="Kotta One"/>
                <a:ea typeface="Kotta One"/>
                <a:cs typeface="Kotta One"/>
                <a:sym typeface="Kotta One"/>
              </a:rPr>
              <a:t>Jennifer Brickey</a:t>
            </a:r>
            <a:endParaRPr sz="1300" b="1">
              <a:solidFill>
                <a:srgbClr val="FFFFFF"/>
              </a:solidFill>
              <a:latin typeface="Kotta One"/>
              <a:ea typeface="Kotta One"/>
              <a:cs typeface="Kotta One"/>
              <a:sym typeface="Kotta One"/>
            </a:endParaRPr>
          </a:p>
        </p:txBody>
      </p:sp>
      <p:sp>
        <p:nvSpPr>
          <p:cNvPr id="402" name="Google Shape;402;p36"/>
          <p:cNvSpPr txBox="1"/>
          <p:nvPr/>
        </p:nvSpPr>
        <p:spPr>
          <a:xfrm>
            <a:off x="7540667" y="6301933"/>
            <a:ext cx="1618800" cy="790800"/>
          </a:xfrm>
          <a:prstGeom prst="rect">
            <a:avLst/>
          </a:prstGeom>
          <a:noFill/>
          <a:ln>
            <a:noFill/>
          </a:ln>
        </p:spPr>
        <p:txBody>
          <a:bodyPr spcFirstLastPara="1" wrap="square" lIns="121897" tIns="121897" rIns="121897" bIns="121897" anchor="t" anchorCtr="0">
            <a:noAutofit/>
          </a:bodyPr>
          <a:lstStyle/>
          <a:p>
            <a:pPr algn="ctr"/>
            <a:r>
              <a:rPr lang="en" sz="1300" b="1">
                <a:solidFill>
                  <a:srgbClr val="FFFFFF"/>
                </a:solidFill>
                <a:latin typeface="Kotta One"/>
                <a:ea typeface="Kotta One"/>
                <a:cs typeface="Kotta One"/>
                <a:sym typeface="Kotta One"/>
              </a:rPr>
              <a:t>RMHS </a:t>
            </a:r>
            <a:endParaRPr sz="1300" b="1">
              <a:solidFill>
                <a:srgbClr val="FFFFFF"/>
              </a:solidFill>
              <a:latin typeface="Kotta One"/>
              <a:ea typeface="Kotta One"/>
              <a:cs typeface="Kotta One"/>
              <a:sym typeface="Kotta One"/>
            </a:endParaRPr>
          </a:p>
          <a:p>
            <a:pPr algn="ctr"/>
            <a:r>
              <a:rPr lang="en" sz="1300" b="1">
                <a:solidFill>
                  <a:srgbClr val="FFFFFF"/>
                </a:solidFill>
                <a:latin typeface="Kotta One"/>
                <a:ea typeface="Kotta One"/>
                <a:cs typeface="Kotta One"/>
                <a:sym typeface="Kotta One"/>
              </a:rPr>
              <a:t>Margery Ricards</a:t>
            </a:r>
            <a:endParaRPr sz="1300" b="1">
              <a:solidFill>
                <a:srgbClr val="FFFFFF"/>
              </a:solidFill>
              <a:latin typeface="Kotta One"/>
              <a:ea typeface="Kotta One"/>
              <a:cs typeface="Kotta One"/>
              <a:sym typeface="Kotta One"/>
            </a:endParaRPr>
          </a:p>
        </p:txBody>
      </p:sp>
      <p:grpSp>
        <p:nvGrpSpPr>
          <p:cNvPr id="403" name="Google Shape;403;p36"/>
          <p:cNvGrpSpPr/>
          <p:nvPr/>
        </p:nvGrpSpPr>
        <p:grpSpPr>
          <a:xfrm>
            <a:off x="4901600" y="21833"/>
            <a:ext cx="7290400" cy="1087200"/>
            <a:chOff x="2279825" y="3969350"/>
            <a:chExt cx="5467800" cy="815400"/>
          </a:xfrm>
        </p:grpSpPr>
        <p:sp>
          <p:nvSpPr>
            <p:cNvPr id="404" name="Google Shape;404;p36"/>
            <p:cNvSpPr/>
            <p:nvPr/>
          </p:nvSpPr>
          <p:spPr>
            <a:xfrm>
              <a:off x="2279825" y="3969350"/>
              <a:ext cx="5467800" cy="815400"/>
            </a:xfrm>
            <a:prstGeom prst="wave">
              <a:avLst>
                <a:gd name="adj1" fmla="val 12500"/>
                <a:gd name="adj2" fmla="val 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5" name="Google Shape;405;p36"/>
            <p:cNvSpPr txBox="1"/>
            <p:nvPr/>
          </p:nvSpPr>
          <p:spPr>
            <a:xfrm>
              <a:off x="2325425" y="4127310"/>
              <a:ext cx="5422200" cy="322200"/>
            </a:xfrm>
            <a:prstGeom prst="rect">
              <a:avLst/>
            </a:prstGeom>
            <a:noFill/>
            <a:ln>
              <a:noFill/>
            </a:ln>
          </p:spPr>
          <p:txBody>
            <a:bodyPr spcFirstLastPara="1" wrap="square" lIns="91425" tIns="91425" rIns="91425" bIns="91425" anchor="t" anchorCtr="0">
              <a:noAutofit/>
            </a:bodyPr>
            <a:lstStyle/>
            <a:p>
              <a:r>
                <a:rPr lang="en" sz="2800" b="1" dirty="0">
                  <a:solidFill>
                    <a:schemeClr val="bg1"/>
                  </a:solidFill>
                  <a:latin typeface="Garamond"/>
                  <a:ea typeface="Bad Script"/>
                  <a:cs typeface="Garamond"/>
                  <a:sym typeface="Bad Script"/>
                </a:rPr>
                <a:t>What your Teacher Librarian can do for you</a:t>
              </a:r>
              <a:endParaRPr sz="2800" b="1" dirty="0">
                <a:solidFill>
                  <a:schemeClr val="bg1"/>
                </a:solidFill>
                <a:latin typeface="Garamond"/>
                <a:ea typeface="Bad Script"/>
                <a:cs typeface="Garamond"/>
                <a:sym typeface="Bad Script"/>
              </a:endParaRPr>
            </a:p>
          </p:txBody>
        </p:sp>
      </p:grpSp>
    </p:spTree>
    <p:extLst>
      <p:ext uri="{BB962C8B-B14F-4D97-AF65-F5344CB8AC3E}">
        <p14:creationId xmlns:p14="http://schemas.microsoft.com/office/powerpoint/2010/main" val="1177457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0" name="Google Shape;440;p40"/>
          <p:cNvSpPr txBox="1">
            <a:spLocks noGrp="1"/>
          </p:cNvSpPr>
          <p:nvPr>
            <p:ph type="title"/>
          </p:nvPr>
        </p:nvSpPr>
        <p:spPr>
          <a:xfrm>
            <a:off x="911717" y="0"/>
            <a:ext cx="10515600" cy="1086328"/>
          </a:xfrm>
          <a:prstGeom prst="rect">
            <a:avLst/>
          </a:prstGeom>
        </p:spPr>
        <p:txBody>
          <a:bodyPr spcFirstLastPara="1" wrap="square" lIns="121897" tIns="121897" rIns="121897" bIns="121897" anchor="b" anchorCtr="0">
            <a:noAutofit/>
          </a:bodyPr>
          <a:lstStyle/>
          <a:p>
            <a:pPr algn="ctr">
              <a:spcBef>
                <a:spcPts val="0"/>
              </a:spcBef>
            </a:pPr>
            <a:r>
              <a:rPr lang="en" sz="4000" b="1" dirty="0">
                <a:latin typeface="Garamond"/>
                <a:ea typeface="Amatic SC"/>
                <a:cs typeface="Garamond"/>
                <a:sym typeface="Amatic SC"/>
              </a:rPr>
              <a:t>Building Partnerships</a:t>
            </a:r>
            <a:endParaRPr sz="4000" b="1" dirty="0">
              <a:latin typeface="Garamond"/>
              <a:ea typeface="Amatic SC"/>
              <a:cs typeface="Garamond"/>
              <a:sym typeface="Amatic SC"/>
            </a:endParaRPr>
          </a:p>
        </p:txBody>
      </p:sp>
      <p:sp>
        <p:nvSpPr>
          <p:cNvPr id="438" name="Google Shape;438;p40"/>
          <p:cNvSpPr txBox="1">
            <a:spLocks noGrp="1"/>
          </p:cNvSpPr>
          <p:nvPr>
            <p:ph type="subTitle" idx="4294967295"/>
          </p:nvPr>
        </p:nvSpPr>
        <p:spPr>
          <a:xfrm>
            <a:off x="448269" y="1456566"/>
            <a:ext cx="11505587" cy="5401434"/>
          </a:xfrm>
          <a:prstGeom prst="rect">
            <a:avLst/>
          </a:prstGeom>
        </p:spPr>
        <p:txBody>
          <a:bodyPr spcFirstLastPara="1" wrap="square" lIns="121897" tIns="121897" rIns="121897" bIns="121897" numCol="2" anchor="t" anchorCtr="0">
            <a:noAutofit/>
          </a:bodyPr>
          <a:lstStyle/>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Start</a:t>
            </a:r>
            <a:r>
              <a:rPr lang="en" sz="2800" dirty="0">
                <a:solidFill>
                  <a:srgbClr val="2C3E50"/>
                </a:solidFill>
                <a:latin typeface="Garamond"/>
                <a:ea typeface="Merriweather"/>
                <a:cs typeface="Garamond"/>
                <a:sym typeface="Merriweather"/>
              </a:rPr>
              <a:t> with your</a:t>
            </a:r>
            <a:r>
              <a:rPr lang="en" sz="2800" dirty="0">
                <a:solidFill>
                  <a:srgbClr val="1155CC"/>
                </a:solidFill>
                <a:latin typeface="Garamond"/>
                <a:ea typeface="Merriweather"/>
                <a:cs typeface="Garamond"/>
                <a:sym typeface="Merriweather"/>
              </a:rPr>
              <a:t> </a:t>
            </a:r>
            <a:r>
              <a:rPr lang="en" sz="2800" dirty="0">
                <a:solidFill>
                  <a:schemeClr val="tx2"/>
                </a:solidFill>
                <a:latin typeface="Garamond"/>
                <a:ea typeface="Merriweather"/>
                <a:cs typeface="Garamond"/>
                <a:sym typeface="Merriweather"/>
              </a:rPr>
              <a:t>friends</a:t>
            </a:r>
            <a:endParaRPr sz="2800" dirty="0">
              <a:solidFill>
                <a:schemeClr val="tx2"/>
              </a:solidFill>
              <a:latin typeface="Garamond"/>
              <a:ea typeface="Merriweather"/>
              <a:cs typeface="Garamond"/>
              <a:sym typeface="Merriweather"/>
            </a:endParaRPr>
          </a:p>
          <a:p>
            <a:pPr marL="1219170" indent="0">
              <a:lnSpc>
                <a:spcPct val="100000"/>
              </a:lnSpc>
              <a:spcBef>
                <a:spcPts val="0"/>
              </a:spcBef>
              <a:buNone/>
            </a:pP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Invite</a:t>
            </a:r>
            <a:r>
              <a:rPr lang="en" sz="2800" dirty="0">
                <a:solidFill>
                  <a:srgbClr val="2C3E50"/>
                </a:solidFill>
                <a:latin typeface="Garamond"/>
                <a:ea typeface="Merriweather"/>
                <a:cs typeface="Garamond"/>
                <a:sym typeface="Merriweather"/>
              </a:rPr>
              <a:t> teachers to observe </a:t>
            </a:r>
            <a:r>
              <a:rPr lang="en" sz="2800" dirty="0" smtClean="0">
                <a:solidFill>
                  <a:srgbClr val="2C3E50"/>
                </a:solidFill>
                <a:latin typeface="Garamond"/>
                <a:ea typeface="Merriweather"/>
                <a:cs typeface="Garamond"/>
                <a:sym typeface="Merriweather"/>
              </a:rPr>
              <a:t>you</a:t>
            </a:r>
            <a:endParaRPr lang="en-US" sz="2800" dirty="0" smtClean="0">
              <a:solidFill>
                <a:srgbClr val="2C3E50"/>
              </a:solidFill>
              <a:latin typeface="Garamond"/>
              <a:ea typeface="Merriweather"/>
              <a:cs typeface="Garamond"/>
              <a:sym typeface="Merriweather"/>
            </a:endParaRPr>
          </a:p>
          <a:p>
            <a:pPr marL="186262" indent="0">
              <a:lnSpc>
                <a:spcPct val="100000"/>
              </a:lnSpc>
              <a:spcBef>
                <a:spcPts val="0"/>
              </a:spcBef>
              <a:buClr>
                <a:srgbClr val="2C3E50"/>
              </a:buClr>
              <a:buSzPts val="1400"/>
              <a:buNone/>
            </a:pPr>
            <a:r>
              <a:rPr lang="en" sz="2800" dirty="0" smtClean="0">
                <a:solidFill>
                  <a:srgbClr val="2C3E50"/>
                </a:solidFill>
                <a:latin typeface="Garamond"/>
                <a:ea typeface="Merriweather"/>
                <a:cs typeface="Garamond"/>
                <a:sym typeface="Merriweather"/>
              </a:rPr>
              <a:t> </a:t>
            </a:r>
            <a:endParaRPr lang="en-US" sz="2800" dirty="0" smtClean="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US" sz="2800" dirty="0" smtClean="0">
                <a:solidFill>
                  <a:srgbClr val="2C3E50"/>
                </a:solidFill>
                <a:latin typeface="Garamond"/>
                <a:ea typeface="Merriweather"/>
                <a:cs typeface="Garamond"/>
                <a:sym typeface="Merriweather"/>
              </a:rPr>
              <a:t>Seek out </a:t>
            </a:r>
            <a:r>
              <a:rPr lang="en-US" sz="2800" dirty="0" smtClean="0">
                <a:solidFill>
                  <a:schemeClr val="tx2"/>
                </a:solidFill>
                <a:latin typeface="Garamond"/>
                <a:ea typeface="Merriweather"/>
                <a:cs typeface="Garamond"/>
                <a:sym typeface="Merriweather"/>
              </a:rPr>
              <a:t>new teacher orientation </a:t>
            </a:r>
            <a:r>
              <a:rPr lang="en-US" sz="2800" dirty="0" smtClean="0">
                <a:solidFill>
                  <a:srgbClr val="2C3E50"/>
                </a:solidFill>
                <a:latin typeface="Garamond"/>
                <a:ea typeface="Merriweather"/>
                <a:cs typeface="Garamond"/>
                <a:sym typeface="Merriweather"/>
              </a:rPr>
              <a:t>and mentoring programs</a:t>
            </a:r>
          </a:p>
          <a:p>
            <a:pPr marL="609585" indent="-423323">
              <a:lnSpc>
                <a:spcPct val="100000"/>
              </a:lnSpc>
              <a:spcBef>
                <a:spcPts val="0"/>
              </a:spcBef>
              <a:buClr>
                <a:srgbClr val="2C3E50"/>
              </a:buClr>
              <a:buSzPts val="1400"/>
              <a:buFont typeface="Merriweather"/>
              <a:buChar char="✗"/>
            </a:pPr>
            <a:endParaRPr lang="en-US" sz="2800" dirty="0" smtClean="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US" sz="2800" dirty="0" smtClean="0">
                <a:solidFill>
                  <a:srgbClr val="2C3E50"/>
                </a:solidFill>
                <a:latin typeface="Garamond"/>
                <a:ea typeface="Merriweather"/>
                <a:cs typeface="Garamond"/>
                <a:sym typeface="Merriweather"/>
              </a:rPr>
              <a:t>Offer </a:t>
            </a:r>
            <a:r>
              <a:rPr lang="en-US" sz="2800" dirty="0" smtClean="0">
                <a:solidFill>
                  <a:schemeClr val="accent1"/>
                </a:solidFill>
                <a:latin typeface="Garamond"/>
                <a:ea typeface="Merriweather"/>
                <a:cs typeface="Garamond"/>
                <a:sym typeface="Merriweather"/>
              </a:rPr>
              <a:t>online resources </a:t>
            </a:r>
            <a:r>
              <a:rPr lang="en-US" sz="2800" dirty="0" smtClean="0">
                <a:solidFill>
                  <a:srgbClr val="2C3E50"/>
                </a:solidFill>
                <a:latin typeface="Garamond"/>
                <a:ea typeface="Merriweather"/>
                <a:cs typeface="Garamond"/>
                <a:sym typeface="Merriweather"/>
              </a:rPr>
              <a:t>and online learning and collaboration spaces</a:t>
            </a:r>
          </a:p>
          <a:p>
            <a:pPr marL="186262" indent="0">
              <a:lnSpc>
                <a:spcPct val="100000"/>
              </a:lnSpc>
              <a:spcBef>
                <a:spcPts val="0"/>
              </a:spcBef>
              <a:buClr>
                <a:srgbClr val="2C3E50"/>
              </a:buClr>
              <a:buSzPts val="1400"/>
              <a:buNone/>
            </a:pPr>
            <a:r>
              <a:rPr lang="en-US" sz="2800" dirty="0" smtClean="0">
                <a:solidFill>
                  <a:srgbClr val="2C3E50"/>
                </a:solidFill>
                <a:latin typeface="Garamond"/>
                <a:ea typeface="Merriweather"/>
                <a:cs typeface="Garamond"/>
                <a:sym typeface="Merriweather"/>
              </a:rPr>
              <a:t> </a:t>
            </a: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Present</a:t>
            </a:r>
            <a:r>
              <a:rPr lang="en" sz="2800" dirty="0">
                <a:solidFill>
                  <a:srgbClr val="2C3E50"/>
                </a:solidFill>
                <a:latin typeface="Garamond"/>
                <a:ea typeface="Merriweather"/>
                <a:cs typeface="Garamond"/>
                <a:sym typeface="Merriweather"/>
              </a:rPr>
              <a:t> at school and district </a:t>
            </a:r>
            <a:r>
              <a:rPr lang="en" sz="2800" dirty="0" smtClean="0">
                <a:solidFill>
                  <a:srgbClr val="2C3E50"/>
                </a:solidFill>
                <a:latin typeface="Garamond"/>
                <a:ea typeface="Merriweather"/>
                <a:cs typeface="Garamond"/>
                <a:sym typeface="Merriweather"/>
              </a:rPr>
              <a:t>PD</a:t>
            </a:r>
            <a:endParaRPr lang="en-US" sz="2800" dirty="0" smtClean="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Share</a:t>
            </a:r>
            <a:r>
              <a:rPr lang="en" sz="2800" dirty="0">
                <a:solidFill>
                  <a:srgbClr val="2C3E50"/>
                </a:solidFill>
                <a:latin typeface="Garamond"/>
                <a:ea typeface="Merriweather"/>
                <a:cs typeface="Garamond"/>
                <a:sym typeface="Merriweather"/>
              </a:rPr>
              <a:t> with Instructional Coaches, Tech Coaches, Learning Design Coaches, TOSAs, etc</a:t>
            </a:r>
            <a:r>
              <a:rPr lang="en" sz="2800" dirty="0" smtClean="0">
                <a:solidFill>
                  <a:srgbClr val="2C3E50"/>
                </a:solidFill>
                <a:latin typeface="Garamond"/>
                <a:ea typeface="Merriweather"/>
                <a:cs typeface="Garamond"/>
                <a:sym typeface="Merriweather"/>
              </a:rPr>
              <a:t>.</a:t>
            </a:r>
            <a:endParaRPr lang="en-US"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Connect</a:t>
            </a:r>
            <a:r>
              <a:rPr lang="en" sz="2800" dirty="0">
                <a:solidFill>
                  <a:srgbClr val="2C3E50"/>
                </a:solidFill>
                <a:latin typeface="Garamond"/>
                <a:ea typeface="Merriweather"/>
                <a:cs typeface="Garamond"/>
                <a:sym typeface="Merriweather"/>
              </a:rPr>
              <a:t> with District directors</a:t>
            </a:r>
            <a:endParaRPr sz="2800" dirty="0">
              <a:solidFill>
                <a:srgbClr val="2C3E50"/>
              </a:solidFill>
              <a:latin typeface="Garamond"/>
              <a:ea typeface="Merriweather"/>
              <a:cs typeface="Garamond"/>
              <a:sym typeface="Merriweather"/>
            </a:endParaRPr>
          </a:p>
          <a:p>
            <a:pPr marL="1219170" indent="0">
              <a:lnSpc>
                <a:spcPct val="100000"/>
              </a:lnSpc>
              <a:spcBef>
                <a:spcPts val="0"/>
              </a:spcBef>
              <a:buNone/>
            </a:pP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Get administrators </a:t>
            </a:r>
            <a:r>
              <a:rPr lang="en" sz="2800" dirty="0">
                <a:solidFill>
                  <a:srgbClr val="2C3E50"/>
                </a:solidFill>
                <a:latin typeface="Garamond"/>
                <a:ea typeface="Merriweather"/>
                <a:cs typeface="Garamond"/>
                <a:sym typeface="Merriweather"/>
              </a:rPr>
              <a:t>on board</a:t>
            </a:r>
            <a:endParaRPr sz="2800" dirty="0">
              <a:solidFill>
                <a:srgbClr val="2C3E50"/>
              </a:solidFill>
              <a:latin typeface="Garamond"/>
              <a:ea typeface="Merriweather"/>
              <a:cs typeface="Garamond"/>
              <a:sym typeface="Merriweather"/>
            </a:endParaRPr>
          </a:p>
          <a:p>
            <a:pPr marL="1219170" indent="0">
              <a:lnSpc>
                <a:spcPct val="100000"/>
              </a:lnSpc>
              <a:spcBef>
                <a:spcPts val="0"/>
              </a:spcBef>
              <a:buNone/>
            </a:pPr>
            <a:endParaRPr sz="2800" dirty="0">
              <a:solidFill>
                <a:srgbClr val="2C3E50"/>
              </a:solidFill>
              <a:latin typeface="Garamond"/>
              <a:ea typeface="Merriweather"/>
              <a:cs typeface="Garamond"/>
              <a:sym typeface="Merriweather"/>
            </a:endParaRPr>
          </a:p>
          <a:p>
            <a:pPr marL="609585" indent="-423323">
              <a:lnSpc>
                <a:spcPct val="100000"/>
              </a:lnSpc>
              <a:spcBef>
                <a:spcPts val="0"/>
              </a:spcBef>
              <a:buClr>
                <a:srgbClr val="2C3E50"/>
              </a:buClr>
              <a:buSzPts val="1400"/>
              <a:buFont typeface="Merriweather"/>
              <a:buChar char="✗"/>
            </a:pPr>
            <a:r>
              <a:rPr lang="en" sz="2800" dirty="0">
                <a:solidFill>
                  <a:schemeClr val="tx2"/>
                </a:solidFill>
                <a:latin typeface="Garamond"/>
                <a:ea typeface="Merriweather"/>
                <a:cs typeface="Garamond"/>
                <a:sym typeface="Merriweather"/>
              </a:rPr>
              <a:t>Brag </a:t>
            </a:r>
            <a:r>
              <a:rPr lang="en" sz="2800" dirty="0">
                <a:solidFill>
                  <a:srgbClr val="2C3E50"/>
                </a:solidFill>
                <a:latin typeface="Garamond"/>
                <a:ea typeface="Merriweather"/>
                <a:cs typeface="Garamond"/>
                <a:sym typeface="Merriweather"/>
              </a:rPr>
              <a:t>about all the cool things you do</a:t>
            </a:r>
            <a:endParaRPr sz="2800" dirty="0">
              <a:solidFill>
                <a:srgbClr val="2C3E50"/>
              </a:solidFill>
              <a:latin typeface="Garamond"/>
              <a:ea typeface="Merriweather"/>
              <a:cs typeface="Garamond"/>
              <a:sym typeface="Merriweather"/>
            </a:endParaRPr>
          </a:p>
          <a:p>
            <a:pPr marL="0" indent="0">
              <a:lnSpc>
                <a:spcPct val="100000"/>
              </a:lnSpc>
              <a:spcBef>
                <a:spcPts val="0"/>
              </a:spcBef>
              <a:buNone/>
            </a:pPr>
            <a:endParaRPr sz="1900" dirty="0">
              <a:solidFill>
                <a:srgbClr val="2C3E50"/>
              </a:solidFill>
              <a:latin typeface="Merriweather"/>
              <a:ea typeface="Merriweather"/>
              <a:cs typeface="Merriweather"/>
              <a:sym typeface="Merriweather"/>
            </a:endParaRPr>
          </a:p>
          <a:p>
            <a:pPr marL="296326" indent="-296326">
              <a:lnSpc>
                <a:spcPct val="100000"/>
              </a:lnSpc>
              <a:spcBef>
                <a:spcPts val="0"/>
              </a:spcBef>
              <a:buClr>
                <a:schemeClr val="dk1"/>
              </a:buClr>
              <a:buNone/>
            </a:pPr>
            <a:endParaRPr dirty="0">
              <a:solidFill>
                <a:srgbClr val="2C3E50"/>
              </a:solidFill>
              <a:latin typeface="Merriweather"/>
              <a:ea typeface="Merriweather"/>
              <a:cs typeface="Merriweather"/>
              <a:sym typeface="Merriweather"/>
            </a:endParaRPr>
          </a:p>
          <a:p>
            <a:pPr marL="0" indent="0">
              <a:spcBef>
                <a:spcPts val="0"/>
              </a:spcBef>
              <a:buNone/>
            </a:pPr>
            <a:endParaRPr dirty="0">
              <a:solidFill>
                <a:srgbClr val="2C3E50"/>
              </a:solidFill>
              <a:latin typeface="Merriweather"/>
              <a:ea typeface="Merriweather"/>
              <a:cs typeface="Merriweather"/>
              <a:sym typeface="Merriweather"/>
            </a:endParaRPr>
          </a:p>
        </p:txBody>
      </p:sp>
    </p:spTree>
    <p:extLst>
      <p:ext uri="{BB962C8B-B14F-4D97-AF65-F5344CB8AC3E}">
        <p14:creationId xmlns:p14="http://schemas.microsoft.com/office/powerpoint/2010/main" val="35102613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407224"/>
            <a:ext cx="11108823" cy="5243610"/>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&amp; Community Building </a:t>
            </a:r>
          </a:p>
          <a:p>
            <a:pPr marL="457200" indent="-457200">
              <a:buFont typeface="+mj-lt"/>
              <a:buAutoNum type="arabicPeriod"/>
              <a:defRPr/>
            </a:pPr>
            <a:r>
              <a:rPr lang="en-US" sz="2800"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dirty="0" smtClean="0">
                <a:latin typeface="Rockwell" panose="02060603020205020403" pitchFamily="18" charset="0"/>
              </a:rPr>
              <a:t>The Art &amp; the Science of the QFT: A Deep Dive into Planning and Facilitation </a:t>
            </a:r>
            <a:endParaRPr lang="en-US" sz="2800" dirty="0">
              <a:latin typeface="Rockwell" panose="02060603020205020403" pitchFamily="18" charset="0"/>
            </a:endParaRPr>
          </a:p>
          <a:p>
            <a:pPr marL="457200" indent="-457200">
              <a:buFont typeface="+mj-lt"/>
              <a:buAutoNum type="arabicPeriod"/>
              <a:defRPr/>
            </a:pPr>
            <a:r>
              <a:rPr lang="en-US" sz="2800" dirty="0" smtClean="0">
                <a:latin typeface="Rockwell" panose="02060603020205020403" pitchFamily="18" charset="0"/>
              </a:rPr>
              <a:t>Ideas for Further Partnership &amp; Collaboration</a:t>
            </a:r>
          </a:p>
          <a:p>
            <a:pPr marL="457200" indent="-457200">
              <a:buFont typeface="+mj-lt"/>
              <a:buAutoNum type="arabicPeriod"/>
              <a:defRPr/>
            </a:pPr>
            <a:r>
              <a:rPr lang="en-US" sz="2800" b="1" dirty="0" smtClean="0">
                <a:latin typeface="Rockwell" panose="02060603020205020403" pitchFamily="18" charset="0"/>
              </a:rPr>
              <a:t>Lunch</a:t>
            </a:r>
            <a:r>
              <a:rPr lang="en-US" sz="2800" dirty="0" smtClean="0">
                <a:latin typeface="Rockwell" panose="02060603020205020403" pitchFamily="18" charset="0"/>
              </a:rPr>
              <a:t> </a:t>
            </a:r>
          </a:p>
          <a:p>
            <a:pPr marL="457200" indent="-457200">
              <a:buFont typeface="+mj-lt"/>
              <a:buAutoNum type="arabicPeriod"/>
              <a:defRPr/>
            </a:pPr>
            <a:r>
              <a:rPr lang="en-US" sz="2800" dirty="0" smtClean="0">
                <a:latin typeface="Rockwell" panose="02060603020205020403" pitchFamily="18" charset="0"/>
              </a:rPr>
              <a:t>Collaboration and Planning Time</a:t>
            </a:r>
            <a:endParaRPr lang="en-US" dirty="0" smtClean="0">
              <a:latin typeface="Rockwell" panose="02060603020205020403" pitchFamily="18" charset="0"/>
            </a:endParaRPr>
          </a:p>
        </p:txBody>
      </p:sp>
    </p:spTree>
    <p:extLst>
      <p:ext uri="{BB962C8B-B14F-4D97-AF65-F5344CB8AC3E}">
        <p14:creationId xmlns:p14="http://schemas.microsoft.com/office/powerpoint/2010/main" val="28011060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407224"/>
            <a:ext cx="11108823" cy="5243610"/>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&amp; Community Building </a:t>
            </a:r>
          </a:p>
          <a:p>
            <a:pPr marL="457200" indent="-457200">
              <a:buFont typeface="+mj-lt"/>
              <a:buAutoNum type="arabicPeriod"/>
              <a:defRPr/>
            </a:pPr>
            <a:r>
              <a:rPr lang="en-US" sz="2800"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dirty="0" smtClean="0">
                <a:latin typeface="Rockwell" panose="02060603020205020403" pitchFamily="18" charset="0"/>
              </a:rPr>
              <a:t>The Art &amp; the Science of the QFT: A Deep Dive into Planning and Facilitation </a:t>
            </a:r>
            <a:endParaRPr lang="en-US" sz="2800" dirty="0">
              <a:latin typeface="Rockwell" panose="02060603020205020403" pitchFamily="18" charset="0"/>
            </a:endParaRPr>
          </a:p>
          <a:p>
            <a:pPr marL="457200" indent="-457200">
              <a:buFont typeface="+mj-lt"/>
              <a:buAutoNum type="arabicPeriod"/>
              <a:defRPr/>
            </a:pPr>
            <a:r>
              <a:rPr lang="en-US" sz="2800" dirty="0" smtClean="0">
                <a:latin typeface="Rockwell" panose="02060603020205020403" pitchFamily="18" charset="0"/>
              </a:rPr>
              <a:t>Ideas for Further Partnership &amp; Collaboration</a:t>
            </a:r>
          </a:p>
          <a:p>
            <a:pPr marL="457200" indent="-457200">
              <a:buFont typeface="+mj-lt"/>
              <a:buAutoNum type="arabicPeriod"/>
              <a:defRPr/>
            </a:pPr>
            <a:r>
              <a:rPr lang="en-US" sz="2800" dirty="0" smtClean="0">
                <a:latin typeface="Rockwell" panose="02060603020205020403" pitchFamily="18" charset="0"/>
              </a:rPr>
              <a:t>Lunch </a:t>
            </a:r>
          </a:p>
          <a:p>
            <a:pPr marL="457200" indent="-457200">
              <a:buFont typeface="+mj-lt"/>
              <a:buAutoNum type="arabicPeriod"/>
              <a:defRPr/>
            </a:pPr>
            <a:r>
              <a:rPr lang="en-US" sz="2800" b="1" dirty="0" smtClean="0">
                <a:latin typeface="Rockwell" panose="02060603020205020403" pitchFamily="18" charset="0"/>
              </a:rPr>
              <a:t>Collaboration and Planning Time</a:t>
            </a:r>
            <a:endParaRPr lang="en-US" b="1" dirty="0" smtClean="0">
              <a:latin typeface="Rockwell" panose="02060603020205020403" pitchFamily="18" charset="0"/>
            </a:endParaRPr>
          </a:p>
        </p:txBody>
      </p:sp>
    </p:spTree>
    <p:extLst>
      <p:ext uri="{BB962C8B-B14F-4D97-AF65-F5344CB8AC3E}">
        <p14:creationId xmlns:p14="http://schemas.microsoft.com/office/powerpoint/2010/main" val="3039974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t>Discuss</a:t>
            </a:r>
            <a:endParaRPr lang="en-US" sz="4400" b="0" dirty="0"/>
          </a:p>
        </p:txBody>
      </p:sp>
      <p:sp>
        <p:nvSpPr>
          <p:cNvPr id="3" name="TextBox 2"/>
          <p:cNvSpPr txBox="1"/>
          <p:nvPr/>
        </p:nvSpPr>
        <p:spPr>
          <a:xfrm>
            <a:off x="893039" y="2075469"/>
            <a:ext cx="10175011" cy="2062103"/>
          </a:xfrm>
          <a:prstGeom prst="rect">
            <a:avLst/>
          </a:prstGeom>
          <a:noFill/>
        </p:spPr>
        <p:txBody>
          <a:bodyPr wrap="square" rtlCol="0">
            <a:spAutoFit/>
          </a:bodyPr>
          <a:lstStyle/>
          <a:p>
            <a:pPr marL="457200" indent="-457200" fontAlgn="base">
              <a:buFont typeface="+mj-lt"/>
              <a:buAutoNum type="arabicPeriod"/>
            </a:pPr>
            <a:r>
              <a:rPr lang="en-US" sz="3200" dirty="0" smtClean="0"/>
              <a:t>An idea your going to borrow (or steal!)</a:t>
            </a:r>
            <a:endParaRPr lang="en-US" sz="3200" dirty="0"/>
          </a:p>
          <a:p>
            <a:pPr marL="457200" indent="-457200" fontAlgn="base">
              <a:buFont typeface="+mj-lt"/>
              <a:buAutoNum type="arabicPeriod"/>
            </a:pPr>
            <a:r>
              <a:rPr lang="en-US" sz="3200" dirty="0"/>
              <a:t>An “a-ha moment” or a </a:t>
            </a:r>
            <a:r>
              <a:rPr lang="en-US" sz="3200" dirty="0" smtClean="0"/>
              <a:t>take </a:t>
            </a:r>
            <a:r>
              <a:rPr lang="en-US" sz="3200" dirty="0"/>
              <a:t>away from your experience today</a:t>
            </a:r>
          </a:p>
          <a:p>
            <a:pPr marL="457200" indent="-457200" fontAlgn="base">
              <a:buFont typeface="+mj-lt"/>
              <a:buAutoNum type="arabicPeriod"/>
            </a:pPr>
            <a:r>
              <a:rPr lang="en-US" sz="3200" dirty="0" smtClean="0">
                <a:solidFill>
                  <a:srgbClr val="000000"/>
                </a:solidFill>
                <a:latin typeface="Rockwell"/>
              </a:rPr>
              <a:t>What questions do you now have?</a:t>
            </a:r>
            <a:endParaRPr kumimoji="0" lang="en-US" sz="3200" b="0" i="0" u="none" strike="noStrike" kern="1200" cap="none" spc="0" normalizeH="0" baseline="0" noProof="0" dirty="0">
              <a:ln>
                <a:noFill/>
              </a:ln>
              <a:solidFill>
                <a:srgbClr val="000000"/>
              </a:solidFill>
              <a:effectLst/>
              <a:uLnTx/>
              <a:uFillTx/>
              <a:latin typeface="Rockwell"/>
            </a:endParaRPr>
          </a:p>
        </p:txBody>
      </p:sp>
    </p:spTree>
    <p:extLst>
      <p:ext uri="{BB962C8B-B14F-4D97-AF65-F5344CB8AC3E}">
        <p14:creationId xmlns:p14="http://schemas.microsoft.com/office/powerpoint/2010/main" val="31019472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091" y="4479402"/>
            <a:ext cx="5555848" cy="923330"/>
          </a:xfrm>
          <a:prstGeom prst="rect">
            <a:avLst/>
          </a:prstGeom>
          <a:noFill/>
        </p:spPr>
        <p:txBody>
          <a:bodyPr wrap="square" rtlCol="0">
            <a:spAutoFit/>
          </a:bodyPr>
          <a:lstStyle/>
          <a:p>
            <a:r>
              <a:rPr lang="en-US" sz="5400" dirty="0" smtClean="0">
                <a:solidFill>
                  <a:schemeClr val="bg1"/>
                </a:solidFill>
              </a:rPr>
              <a:t>Thank You!</a:t>
            </a:r>
            <a:endParaRPr lang="en-US" sz="5400" dirty="0">
              <a:solidFill>
                <a:schemeClr val="bg1"/>
              </a:solidFill>
            </a:endParaRPr>
          </a:p>
        </p:txBody>
      </p:sp>
    </p:spTree>
    <p:extLst>
      <p:ext uri="{BB962C8B-B14F-4D97-AF65-F5344CB8AC3E}">
        <p14:creationId xmlns:p14="http://schemas.microsoft.com/office/powerpoint/2010/main" val="29610492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4000" b="1" dirty="0">
                <a:latin typeface="Rockwell" panose="02060603020205020403" pitchFamily="18" charset="0"/>
              </a:rPr>
              <a:t>http://</a:t>
            </a:r>
            <a:r>
              <a:rPr lang="en-US" altLang="en-US" sz="4000" b="1" dirty="0" err="1" smtClean="0">
                <a:latin typeface="Rockwell" panose="02060603020205020403" pitchFamily="18" charset="0"/>
              </a:rPr>
              <a:t>rightquestion.org</a:t>
            </a:r>
            <a:r>
              <a:rPr lang="en-US" altLang="en-US" sz="4000" b="1" dirty="0" smtClean="0">
                <a:latin typeface="Rockwell" panose="02060603020205020403" pitchFamily="18" charset="0"/>
              </a:rPr>
              <a:t>/events/</a:t>
            </a:r>
            <a:endParaRPr lang="en-US" sz="4000" b="1" dirty="0">
              <a:latin typeface="Rockwell" panose="02060603020205020403" pitchFamily="18" charset="0"/>
            </a:endParaRPr>
          </a:p>
        </p:txBody>
      </p:sp>
      <p:sp>
        <p:nvSpPr>
          <p:cNvPr id="2" name="TextBox 1"/>
          <p:cNvSpPr txBox="1"/>
          <p:nvPr/>
        </p:nvSpPr>
        <p:spPr>
          <a:xfrm>
            <a:off x="838200" y="371552"/>
            <a:ext cx="889310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Access Today’s Materials:</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2003504" y="2997648"/>
            <a:ext cx="8569246" cy="312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Templates you can use tomorrow in class</a:t>
            </a: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Classroom </a:t>
            </a: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examples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Instructional </a:t>
            </a: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videos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lang="en-US" altLang="en-US" dirty="0" smtClean="0">
                <a:solidFill>
                  <a:prstClr val="black"/>
                </a:solidFill>
                <a:latin typeface="Rockwell" panose="02060603020205020403" pitchFamily="18" charset="0"/>
              </a:rPr>
              <a:t>Many easy-to-use lesson ideas and tips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30284981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6" y="392719"/>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Rockwell" panose="02060603020205020403" pitchFamily="18" charset="0"/>
                <a:cs typeface="+mn-cs"/>
              </a:rPr>
              <a:t>Educators Lead the Work</a:t>
            </a:r>
            <a:endParaRPr kumimoji="0" lang="en-US" sz="4400" b="0"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0" y="2855943"/>
            <a:ext cx="8212974"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18224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sldNum" idx="12"/>
          </p:nvPr>
        </p:nvSpPr>
        <p:spPr>
          <a:xfrm>
            <a:off x="11621367" y="6235167"/>
            <a:ext cx="570800" cy="622800"/>
          </a:xfrm>
          <a:prstGeom prst="rect">
            <a:avLst/>
          </a:prstGeom>
        </p:spPr>
        <p:txBody>
          <a:bodyPr spcFirstLastPara="1" wrap="square" lIns="121897" tIns="121897" rIns="121897" bIns="121897" anchor="ctr" anchorCtr="0">
            <a:noAutofit/>
          </a:bodyPr>
          <a:lstStyle/>
          <a:p>
            <a:pPr algn="ctr"/>
            <a:fld id="{00000000-1234-1234-1234-123412341234}" type="slidenum">
              <a:rPr lang="en"/>
              <a:pPr algn="ctr"/>
              <a:t>99</a:t>
            </a:fld>
            <a:endParaRPr/>
          </a:p>
        </p:txBody>
      </p:sp>
      <p:sp>
        <p:nvSpPr>
          <p:cNvPr id="463" name="Google Shape;463;p43"/>
          <p:cNvSpPr txBox="1"/>
          <p:nvPr/>
        </p:nvSpPr>
        <p:spPr>
          <a:xfrm>
            <a:off x="9033772" y="1008731"/>
            <a:ext cx="2576000" cy="2301600"/>
          </a:xfrm>
          <a:prstGeom prst="rect">
            <a:avLst/>
          </a:prstGeom>
          <a:noFill/>
          <a:ln>
            <a:noFill/>
          </a:ln>
        </p:spPr>
        <p:txBody>
          <a:bodyPr spcFirstLastPara="1" wrap="square" lIns="121897" tIns="121897" rIns="121897" bIns="121897" anchor="t" anchorCtr="0">
            <a:noAutofit/>
          </a:bodyPr>
          <a:lstStyle/>
          <a:p>
            <a:pPr algn="ctr"/>
            <a:r>
              <a:rPr lang="en-US" sz="4000" b="1" dirty="0" err="1" smtClean="0">
                <a:solidFill>
                  <a:srgbClr val="1155CC"/>
                </a:solidFill>
                <a:latin typeface="Garamond"/>
                <a:ea typeface="Amatic SC"/>
                <a:cs typeface="Garamond"/>
                <a:sym typeface="Amatic SC"/>
              </a:rPr>
              <a:t>Jenn’s</a:t>
            </a:r>
            <a:r>
              <a:rPr lang="en-US" sz="4000" b="1" dirty="0" smtClean="0">
                <a:solidFill>
                  <a:srgbClr val="1155CC"/>
                </a:solidFill>
                <a:latin typeface="Garamond"/>
                <a:ea typeface="Amatic SC"/>
                <a:cs typeface="Garamond"/>
                <a:sym typeface="Amatic SC"/>
              </a:rPr>
              <a:t> Further </a:t>
            </a:r>
            <a:r>
              <a:rPr lang="en" sz="4000" b="1" dirty="0" smtClean="0">
                <a:solidFill>
                  <a:srgbClr val="1155CC"/>
                </a:solidFill>
                <a:latin typeface="Garamond"/>
                <a:ea typeface="Amatic SC"/>
                <a:cs typeface="Garamond"/>
                <a:sym typeface="Amatic SC"/>
              </a:rPr>
              <a:t>QFT</a:t>
            </a:r>
            <a:endParaRPr sz="4000" b="1" dirty="0">
              <a:solidFill>
                <a:srgbClr val="1155CC"/>
              </a:solidFill>
              <a:latin typeface="Garamond"/>
              <a:ea typeface="Amatic SC"/>
              <a:cs typeface="Garamond"/>
              <a:sym typeface="Amatic SC"/>
            </a:endParaRPr>
          </a:p>
          <a:p>
            <a:pPr algn="ctr"/>
            <a:r>
              <a:rPr lang="en" sz="4000" b="1" dirty="0" smtClean="0">
                <a:solidFill>
                  <a:srgbClr val="1155CC"/>
                </a:solidFill>
                <a:latin typeface="Garamond"/>
                <a:ea typeface="Amatic SC"/>
                <a:cs typeface="Garamond"/>
                <a:sym typeface="Amatic SC"/>
              </a:rPr>
              <a:t>Resources</a:t>
            </a:r>
            <a:endParaRPr lang="en-US" sz="4000" b="1" dirty="0" smtClean="0">
              <a:solidFill>
                <a:srgbClr val="1155CC"/>
              </a:solidFill>
              <a:latin typeface="Garamond"/>
              <a:ea typeface="Amatic SC"/>
              <a:cs typeface="Garamond"/>
              <a:sym typeface="Amatic SC"/>
            </a:endParaRPr>
          </a:p>
        </p:txBody>
      </p:sp>
      <p:sp>
        <p:nvSpPr>
          <p:cNvPr id="464" name="Google Shape;464;p43"/>
          <p:cNvSpPr txBox="1"/>
          <p:nvPr/>
        </p:nvSpPr>
        <p:spPr>
          <a:xfrm>
            <a:off x="934100" y="1007200"/>
            <a:ext cx="5864800" cy="4843600"/>
          </a:xfrm>
          <a:prstGeom prst="rect">
            <a:avLst/>
          </a:prstGeom>
          <a:noFill/>
          <a:ln>
            <a:noFill/>
          </a:ln>
        </p:spPr>
        <p:txBody>
          <a:bodyPr spcFirstLastPara="1" wrap="square" lIns="121897" tIns="121897" rIns="121897" bIns="121897" anchor="t" anchorCtr="0">
            <a:noAutofit/>
          </a:bodyPr>
          <a:lstStyle/>
          <a:p>
            <a:pPr>
              <a:lnSpc>
                <a:spcPct val="115000"/>
              </a:lnSpc>
            </a:pPr>
            <a:endParaRPr sz="1500" dirty="0">
              <a:solidFill>
                <a:srgbClr val="0000FF"/>
              </a:solidFill>
            </a:endParaRPr>
          </a:p>
          <a:p>
            <a:pPr marL="609585" indent="-423323">
              <a:lnSpc>
                <a:spcPct val="115000"/>
              </a:lnSpc>
              <a:buClr>
                <a:srgbClr val="1155CC"/>
              </a:buClr>
              <a:buSzPts val="1400"/>
              <a:buFont typeface="Pangolin"/>
              <a:buChar char="●"/>
            </a:pPr>
            <a:r>
              <a:rPr lang="en" u="sng" dirty="0">
                <a:solidFill>
                  <a:srgbClr val="1155CC"/>
                </a:solidFill>
                <a:latin typeface="Pangolin"/>
                <a:ea typeface="Pangolin"/>
                <a:cs typeface="Pangolin"/>
                <a:sym typeface="Pangolin"/>
                <a:hlinkClick r:id="rId3"/>
              </a:rPr>
              <a:t>QFT Small Group Worksheet</a:t>
            </a:r>
            <a:endParaRPr dirty="0">
              <a:solidFill>
                <a:srgbClr val="1155CC"/>
              </a:solidFill>
              <a:latin typeface="Pangolin"/>
              <a:ea typeface="Pangolin"/>
              <a:cs typeface="Pangolin"/>
              <a:sym typeface="Pangolin"/>
            </a:endParaRPr>
          </a:p>
          <a:p>
            <a:pPr marL="609585">
              <a:lnSpc>
                <a:spcPct val="115000"/>
              </a:lnSpc>
            </a:pPr>
            <a:endParaRPr dirty="0">
              <a:solidFill>
                <a:srgbClr val="1155CC"/>
              </a:solidFill>
              <a:latin typeface="Pangolin"/>
              <a:ea typeface="Pangolin"/>
              <a:cs typeface="Pangolin"/>
              <a:sym typeface="Pangolin"/>
            </a:endParaRPr>
          </a:p>
          <a:p>
            <a:pPr marL="609585" indent="-423323">
              <a:lnSpc>
                <a:spcPct val="115000"/>
              </a:lnSpc>
              <a:buClr>
                <a:srgbClr val="1155CC"/>
              </a:buClr>
              <a:buSzPts val="1400"/>
              <a:buFont typeface="Pangolin"/>
              <a:buChar char="●"/>
            </a:pPr>
            <a:r>
              <a:rPr lang="en" u="sng" dirty="0">
                <a:solidFill>
                  <a:srgbClr val="1155CC"/>
                </a:solidFill>
                <a:latin typeface="Pangolin"/>
                <a:ea typeface="Pangolin"/>
                <a:cs typeface="Pangolin"/>
                <a:sym typeface="Pangolin"/>
                <a:hlinkClick r:id="rId4"/>
              </a:rPr>
              <a:t>QFT Resources prepared by J. Brickey and K. Tahsuda</a:t>
            </a:r>
            <a:endParaRPr dirty="0">
              <a:solidFill>
                <a:srgbClr val="1155CC"/>
              </a:solidFill>
              <a:latin typeface="Pangolin"/>
              <a:ea typeface="Pangolin"/>
              <a:cs typeface="Pangolin"/>
              <a:sym typeface="Pangolin"/>
            </a:endParaRPr>
          </a:p>
          <a:p>
            <a:pPr marL="609585">
              <a:lnSpc>
                <a:spcPct val="115000"/>
              </a:lnSpc>
            </a:pPr>
            <a:endParaRPr dirty="0">
              <a:solidFill>
                <a:srgbClr val="1155CC"/>
              </a:solidFill>
              <a:latin typeface="Pangolin"/>
              <a:ea typeface="Pangolin"/>
              <a:cs typeface="Pangolin"/>
              <a:sym typeface="Pangolin"/>
            </a:endParaRPr>
          </a:p>
          <a:p>
            <a:pPr marL="609585" indent="-423323">
              <a:lnSpc>
                <a:spcPct val="115000"/>
              </a:lnSpc>
              <a:buClr>
                <a:srgbClr val="1155CC"/>
              </a:buClr>
              <a:buSzPts val="1400"/>
              <a:buFont typeface="Pangolin"/>
              <a:buChar char="●"/>
            </a:pPr>
            <a:r>
              <a:rPr lang="en" u="sng" dirty="0">
                <a:solidFill>
                  <a:srgbClr val="1155CC"/>
                </a:solidFill>
                <a:latin typeface="Pangolin"/>
                <a:ea typeface="Pangolin"/>
                <a:cs typeface="Pangolin"/>
                <a:sym typeface="Pangolin"/>
                <a:hlinkClick r:id="rId5"/>
              </a:rPr>
              <a:t>QFocus Ideas prepared by J. Brickey and K. Tahsuda</a:t>
            </a:r>
            <a:endParaRPr dirty="0"/>
          </a:p>
          <a:p>
            <a:pPr marL="609585">
              <a:lnSpc>
                <a:spcPct val="115000"/>
              </a:lnSpc>
            </a:pPr>
            <a:endParaRPr dirty="0"/>
          </a:p>
          <a:p>
            <a:pPr marL="609585" indent="-423323">
              <a:lnSpc>
                <a:spcPct val="115000"/>
              </a:lnSpc>
              <a:buClr>
                <a:srgbClr val="1155CC"/>
              </a:buClr>
              <a:buSzPts val="1400"/>
              <a:buFont typeface="Pangolin"/>
              <a:buChar char="●"/>
            </a:pPr>
            <a:r>
              <a:rPr lang="en" u="sng" dirty="0">
                <a:solidFill>
                  <a:schemeClr val="hlink"/>
                </a:solidFill>
                <a:latin typeface="Pangolin"/>
                <a:ea typeface="Pangolin"/>
                <a:cs typeface="Pangolin"/>
                <a:sym typeface="Pangolin"/>
                <a:hlinkClick r:id="rId6"/>
              </a:rPr>
              <a:t>TL Collaboration Menu</a:t>
            </a:r>
            <a:endParaRPr dirty="0">
              <a:latin typeface="Pangolin"/>
              <a:ea typeface="Pangolin"/>
              <a:cs typeface="Pangolin"/>
              <a:sym typeface="Pangolin"/>
            </a:endParaRPr>
          </a:p>
          <a:p>
            <a:pPr marL="609585">
              <a:lnSpc>
                <a:spcPct val="115000"/>
              </a:lnSpc>
            </a:pPr>
            <a:endParaRPr dirty="0">
              <a:latin typeface="Pangolin"/>
              <a:ea typeface="Pangolin"/>
              <a:cs typeface="Pangolin"/>
              <a:sym typeface="Pangolin"/>
            </a:endParaRPr>
          </a:p>
          <a:p>
            <a:pPr marL="609585" indent="-423323">
              <a:spcAft>
                <a:spcPts val="667"/>
              </a:spcAft>
              <a:buClr>
                <a:srgbClr val="1155CC"/>
              </a:buClr>
              <a:buSzPts val="1400"/>
              <a:buFont typeface="Pangolin"/>
              <a:buChar char="●"/>
            </a:pPr>
            <a:r>
              <a:rPr lang="en" dirty="0">
                <a:solidFill>
                  <a:srgbClr val="1155CC"/>
                </a:solidFill>
                <a:latin typeface="Pangolin"/>
                <a:ea typeface="Pangolin"/>
                <a:cs typeface="Pangolin"/>
                <a:sym typeface="Pangolin"/>
              </a:rPr>
              <a:t>Corippo, J. &amp; Hepbern, M. (2018) </a:t>
            </a:r>
            <a:r>
              <a:rPr lang="en" i="1" u="sng" dirty="0">
                <a:solidFill>
                  <a:schemeClr val="hlink"/>
                </a:solidFill>
                <a:latin typeface="Pangolin"/>
                <a:ea typeface="Pangolin"/>
                <a:cs typeface="Pangolin"/>
                <a:sym typeface="Pangolin"/>
                <a:hlinkClick r:id="rId7"/>
              </a:rPr>
              <a:t>EduProtocol field guide.</a:t>
            </a:r>
            <a:r>
              <a:rPr lang="en" i="1" dirty="0">
                <a:solidFill>
                  <a:srgbClr val="1155CC"/>
                </a:solidFill>
                <a:latin typeface="Pangolin"/>
                <a:ea typeface="Pangolin"/>
                <a:cs typeface="Pangolin"/>
                <a:sym typeface="Pangolin"/>
              </a:rPr>
              <a:t> </a:t>
            </a:r>
            <a:r>
              <a:rPr lang="en" dirty="0">
                <a:solidFill>
                  <a:srgbClr val="1155CC"/>
                </a:solidFill>
                <a:latin typeface="Pangolin"/>
                <a:ea typeface="Pangolin"/>
                <a:cs typeface="Pangolin"/>
                <a:sym typeface="Pangolin"/>
              </a:rPr>
              <a:t>David Purgess Consulting, Inc. </a:t>
            </a:r>
            <a:endParaRPr dirty="0">
              <a:solidFill>
                <a:srgbClr val="1155CC"/>
              </a:solidFill>
              <a:latin typeface="Pangolin"/>
              <a:ea typeface="Pangolin"/>
              <a:cs typeface="Pangolin"/>
              <a:sym typeface="Pangolin"/>
            </a:endParaRPr>
          </a:p>
        </p:txBody>
      </p:sp>
    </p:spTree>
    <p:extLst>
      <p:ext uri="{BB962C8B-B14F-4D97-AF65-F5344CB8AC3E}">
        <p14:creationId xmlns:p14="http://schemas.microsoft.com/office/powerpoint/2010/main" val="2889665040"/>
      </p:ext>
    </p:extLst>
  </p:cSld>
  <p:clrMapOvr>
    <a:masterClrMapping/>
  </p:clrMapOvr>
</p:sld>
</file>

<file path=ppt/theme/theme1.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5388</TotalTime>
  <Words>4103</Words>
  <Application>Microsoft Macintosh PowerPoint</Application>
  <PresentationFormat>Widescreen</PresentationFormat>
  <Paragraphs>739</Paragraphs>
  <Slides>101</Slides>
  <Notes>60</Notes>
  <HiddenSlides>0</HiddenSlides>
  <MMClips>0</MMClips>
  <ScaleCrop>false</ScaleCrop>
  <HeadingPairs>
    <vt:vector size="8" baseType="variant">
      <vt:variant>
        <vt:lpstr>Fonts Used</vt:lpstr>
      </vt:variant>
      <vt:variant>
        <vt:i4>22</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26" baseType="lpstr">
      <vt:lpstr>Amatic SC</vt:lpstr>
      <vt:lpstr>Bad Script</vt:lpstr>
      <vt:lpstr>Calibri</vt:lpstr>
      <vt:lpstr>EB Garamond</vt:lpstr>
      <vt:lpstr>Garamond</vt:lpstr>
      <vt:lpstr>Gill Sans</vt:lpstr>
      <vt:lpstr>Kotta One</vt:lpstr>
      <vt:lpstr>Lucida Grande</vt:lpstr>
      <vt:lpstr>Mangal</vt:lpstr>
      <vt:lpstr>Meiryo</vt:lpstr>
      <vt:lpstr>Merriweather</vt:lpstr>
      <vt:lpstr>MS Gothic</vt:lpstr>
      <vt:lpstr>MS PGothic</vt:lpstr>
      <vt:lpstr>ＭＳ Ｐゴシック</vt:lpstr>
      <vt:lpstr>Noto Sans Symbols</vt:lpstr>
      <vt:lpstr>Pangolin</vt:lpstr>
      <vt:lpstr>Rockwell</vt:lpstr>
      <vt:lpstr>Rokkitt</vt:lpstr>
      <vt:lpstr>Wingdings</vt:lpstr>
      <vt:lpstr>ヒラギノ角ゴ ProN W3</vt:lpstr>
      <vt:lpstr>ヒラギノ角ゴ ProN W6</vt:lpstr>
      <vt:lpstr>Arial</vt:lpstr>
      <vt:lpstr>1_Office Theme</vt:lpstr>
      <vt:lpstr>Office Theme</vt:lpstr>
      <vt:lpstr>Chart</vt:lpstr>
      <vt:lpstr>The Power of Student Questions to Spark Inquiry</vt:lpstr>
      <vt:lpstr>Acknowledgments </vt:lpstr>
      <vt:lpstr>Who is in the room?</vt:lpstr>
      <vt:lpstr>Community Building</vt:lpstr>
      <vt:lpstr>Today’s Agenda</vt:lpstr>
      <vt:lpstr>PowerPoint Presentation</vt:lpstr>
      <vt:lpstr>We’re Tweeting…</vt:lpstr>
      <vt:lpstr>PowerPoint Presentation</vt:lpstr>
      <vt:lpstr>Honoring the Original Source:  Parents in Lawrence, Massachusetts, 1990</vt:lpstr>
      <vt:lpstr>PowerPoint Presentation</vt:lpstr>
      <vt:lpstr>PowerPoint Presentation</vt:lpstr>
      <vt:lpstr>College Presidents on What College Students Should Learn</vt:lpstr>
      <vt:lpstr>Yet, only 27% of graduates believe college taught them how to ask their own questions</vt:lpstr>
      <vt:lpstr>Basic Skill Attainment Over Time</vt:lpstr>
      <vt:lpstr>Basic Skill Attainment Over Time</vt:lpstr>
      <vt:lpstr>We can work together on changing the direction of that slope </vt:lpstr>
      <vt:lpstr>We Are Not Alone </vt:lpstr>
      <vt:lpstr>PowerPoint Presentation</vt:lpstr>
      <vt:lpstr>What happens when students do learn to ask their own questions? </vt:lpstr>
      <vt:lpstr>Research Confirms  the Importance of Student Questioning</vt:lpstr>
      <vt:lpstr>Student Reflection</vt:lpstr>
      <vt:lpstr>Collaborative Learning with the Question Formulation Technique (QFT)</vt:lpstr>
      <vt:lpstr>The Question Formulation Technique (QFT)</vt:lpstr>
      <vt:lpstr>Rules for Producing Questions</vt:lpstr>
      <vt:lpstr>Produce Questions</vt:lpstr>
      <vt:lpstr>Question Focus #1: Image #1</vt:lpstr>
      <vt:lpstr>Question Focus #2: Full Image</vt:lpstr>
      <vt:lpstr>Categorize Questions: Closed/Open</vt:lpstr>
      <vt:lpstr>Discussion</vt:lpstr>
      <vt:lpstr>Discussion</vt:lpstr>
      <vt:lpstr>Transform Questions</vt:lpstr>
      <vt:lpstr>Prioritize Questions </vt:lpstr>
      <vt:lpstr>Share</vt:lpstr>
      <vt:lpstr>Reflect</vt:lpstr>
      <vt:lpstr> </vt:lpstr>
      <vt:lpstr>The QFT, on one slide…</vt:lpstr>
      <vt:lpstr>Curiosity and Rigor</vt:lpstr>
      <vt:lpstr>Thinking in many different directions</vt:lpstr>
      <vt:lpstr>Narrowing Down, Focusing</vt:lpstr>
      <vt:lpstr>Thinking about Thinking</vt:lpstr>
      <vt:lpstr>PowerPoint Presentation</vt:lpstr>
      <vt:lpstr>Finding the Scale that Works for You</vt:lpstr>
      <vt:lpstr>Library Example:  High School</vt:lpstr>
      <vt:lpstr>Question Focus</vt:lpstr>
      <vt:lpstr>Student Questions</vt:lpstr>
      <vt:lpstr>Classroom Example: 11th Grade </vt:lpstr>
      <vt:lpstr>Question Focus</vt:lpstr>
      <vt:lpstr>Student Questions</vt:lpstr>
      <vt:lpstr>Next Steps with Student Questions</vt:lpstr>
      <vt:lpstr> </vt:lpstr>
      <vt:lpstr>PowerPoint Presentation</vt:lpstr>
      <vt:lpstr>Questions and Democracy</vt:lpstr>
      <vt:lpstr>PowerPoint Presentation</vt:lpstr>
      <vt:lpstr>Quick Write</vt:lpstr>
      <vt:lpstr>WHY QUESTIONING ?</vt:lpstr>
      <vt:lpstr>A Library Lesson Aims... </vt:lpstr>
      <vt:lpstr>QFT in the Library </vt:lpstr>
      <vt:lpstr>Lessons in Action</vt:lpstr>
      <vt:lpstr>Today’s Agenda</vt:lpstr>
      <vt:lpstr>PowerPoint Presentation</vt:lpstr>
      <vt:lpstr>QFT: An Art and a Science</vt:lpstr>
      <vt:lpstr>QFT: An Art and a Science</vt:lpstr>
      <vt:lpstr>Five Areas Related to the Art of the QFT</vt:lpstr>
      <vt:lpstr>Classroom Example: High School</vt:lpstr>
      <vt:lpstr>The QFT in Action in Boston, MA</vt:lpstr>
      <vt:lpstr>Four Principles of Facilitation</vt:lpstr>
      <vt:lpstr>Other Facilitation Decisions</vt:lpstr>
      <vt:lpstr>Five Areas Related to the Art of the QFT</vt:lpstr>
      <vt:lpstr>Various Teaching Purposes </vt:lpstr>
      <vt:lpstr>Next Steps? </vt:lpstr>
      <vt:lpstr>Five Areas Related to the Art of the QFT</vt:lpstr>
      <vt:lpstr>Question Focus (QFocus):  A stimulus or prompt for student questions</vt:lpstr>
      <vt:lpstr>Designing a Question Focus </vt:lpstr>
      <vt:lpstr>Initial Question Focus</vt:lpstr>
      <vt:lpstr>Revised Question Focus</vt:lpstr>
      <vt:lpstr>Initial Question Focus</vt:lpstr>
      <vt:lpstr>Putting it into Practice: QFocus Testing</vt:lpstr>
      <vt:lpstr>The one quality all excellent QFT designers share? </vt:lpstr>
      <vt:lpstr>Five Areas Related to the Art of the QFT</vt:lpstr>
      <vt:lpstr>Prioritization Instructions</vt:lpstr>
      <vt:lpstr>Tailoring the Prioritization Instructions</vt:lpstr>
      <vt:lpstr>Use Prioritization to Troubleshoot</vt:lpstr>
      <vt:lpstr>Five Areas Related to the Art of the QFT</vt:lpstr>
      <vt:lpstr>Tailoring Reflection Questions</vt:lpstr>
      <vt:lpstr>One Last Thought about Reflection</vt:lpstr>
      <vt:lpstr> </vt:lpstr>
      <vt:lpstr>Five Areas Related to the Art of the QFT</vt:lpstr>
      <vt:lpstr>Closed and Open-Ended Questions in Action</vt:lpstr>
      <vt:lpstr>Today’s Agenda</vt:lpstr>
      <vt:lpstr>PowerPoint Presentation</vt:lpstr>
      <vt:lpstr>PowerPoint Presentation</vt:lpstr>
      <vt:lpstr>Building Partnerships</vt:lpstr>
      <vt:lpstr>Today’s Agenda</vt:lpstr>
      <vt:lpstr>Today’s Agenda</vt:lpstr>
      <vt:lpstr>Discuss</vt:lpstr>
      <vt:lpstr>PowerPoint Presentation</vt:lpstr>
      <vt:lpstr>PowerPoint Presentation</vt:lpstr>
      <vt:lpstr>PowerPoint Presentation</vt:lpstr>
      <vt:lpstr>PowerPoint Presentation</vt:lpstr>
      <vt:lpstr>Further Reading &amp; Resources</vt:lpstr>
      <vt:lpstr>PowerPoint Presentation</vt:lpstr>
    </vt:vector>
  </TitlesOfParts>
  <Company>HP</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Example: 7th Grade</dc:title>
  <dc:creator>HP</dc:creator>
  <cp:lastModifiedBy>Microsoft Office User</cp:lastModifiedBy>
  <cp:revision>358</cp:revision>
  <cp:lastPrinted>2019-09-19T17:55:43Z</cp:lastPrinted>
  <dcterms:created xsi:type="dcterms:W3CDTF">2019-09-11T15:25:09Z</dcterms:created>
  <dcterms:modified xsi:type="dcterms:W3CDTF">2019-10-23T14:03:02Z</dcterms:modified>
</cp:coreProperties>
</file>