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0"/>
  </p:notesMasterIdLst>
  <p:handoutMasterIdLst>
    <p:handoutMasterId r:id="rId51"/>
  </p:handoutMasterIdLst>
  <p:sldIdLst>
    <p:sldId id="340" r:id="rId2"/>
    <p:sldId id="272" r:id="rId3"/>
    <p:sldId id="435" r:id="rId4"/>
    <p:sldId id="317" r:id="rId5"/>
    <p:sldId id="407" r:id="rId6"/>
    <p:sldId id="391" r:id="rId7"/>
    <p:sldId id="448" r:id="rId8"/>
    <p:sldId id="467" r:id="rId9"/>
    <p:sldId id="408" r:id="rId10"/>
    <p:sldId id="412" r:id="rId11"/>
    <p:sldId id="480" r:id="rId12"/>
    <p:sldId id="450" r:id="rId13"/>
    <p:sldId id="430" r:id="rId14"/>
    <p:sldId id="440" r:id="rId15"/>
    <p:sldId id="443" r:id="rId16"/>
    <p:sldId id="432" r:id="rId17"/>
    <p:sldId id="439" r:id="rId18"/>
    <p:sldId id="416" r:id="rId19"/>
    <p:sldId id="417" r:id="rId20"/>
    <p:sldId id="419" r:id="rId21"/>
    <p:sldId id="469" r:id="rId22"/>
    <p:sldId id="423" r:id="rId23"/>
    <p:sldId id="420" r:id="rId24"/>
    <p:sldId id="451" r:id="rId25"/>
    <p:sldId id="452" r:id="rId26"/>
    <p:sldId id="453" r:id="rId27"/>
    <p:sldId id="475" r:id="rId28"/>
    <p:sldId id="476" r:id="rId29"/>
    <p:sldId id="477" r:id="rId30"/>
    <p:sldId id="484" r:id="rId31"/>
    <p:sldId id="478" r:id="rId32"/>
    <p:sldId id="454" r:id="rId33"/>
    <p:sldId id="455" r:id="rId34"/>
    <p:sldId id="471" r:id="rId35"/>
    <p:sldId id="472" r:id="rId36"/>
    <p:sldId id="485" r:id="rId37"/>
    <p:sldId id="456" r:id="rId38"/>
    <p:sldId id="479" r:id="rId39"/>
    <p:sldId id="457" r:id="rId40"/>
    <p:sldId id="458" r:id="rId41"/>
    <p:sldId id="473" r:id="rId42"/>
    <p:sldId id="464" r:id="rId43"/>
    <p:sldId id="465" r:id="rId44"/>
    <p:sldId id="461" r:id="rId45"/>
    <p:sldId id="459" r:id="rId46"/>
    <p:sldId id="460" r:id="rId47"/>
    <p:sldId id="462" r:id="rId48"/>
    <p:sldId id="463" r:id="rId49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indows User" initials="WU" lastIdx="100" clrIdx="0"/>
  <p:cmAuthor id="2" name="Naomi Campbell" initials="" lastIdx="1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notes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C4C7"/>
    <a:srgbClr val="156993"/>
    <a:srgbClr val="C9D2DE"/>
    <a:srgbClr val="DDD2D4"/>
    <a:srgbClr val="C5DED2"/>
    <a:srgbClr val="2FE1AD"/>
    <a:srgbClr val="3DD5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579" autoAdjust="0"/>
    <p:restoredTop sz="89630" autoAdjust="0"/>
  </p:normalViewPr>
  <p:slideViewPr>
    <p:cSldViewPr snapToGrid="0" snapToObjects="1">
      <p:cViewPr varScale="1">
        <p:scale>
          <a:sx n="62" d="100"/>
          <a:sy n="62" d="100"/>
        </p:scale>
        <p:origin x="280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281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B98C09EA-C8C7-4FDA-8463-EA550CC97CCC}" type="datetimeFigureOut">
              <a:rPr lang="en-US" smtClean="0"/>
              <a:t>11/19/2019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4F0BDC6C-FE3A-4070-8A54-2047FB437D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2196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B7AD8DCC-7640-4EAC-BA10-334942CFA575}" type="datetimeFigureOut">
              <a:rPr lang="en-US" smtClean="0"/>
              <a:t>11/19/2019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14463" y="1162050"/>
            <a:ext cx="4181475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89E5EDF3-91B4-4946-9182-E6382CABAD1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57016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E5EDF3-91B4-4946-9182-E6382CABAD1E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147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F7F164-183D-524C-93DE-2E750BA49A80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873544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F7F164-183D-524C-93DE-2E750BA49A80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87354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657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874CE0-4909-6048-B317-2721B0FEF0DC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657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0786272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E5EDF3-91B4-4946-9182-E6382CABAD1E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85516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E5EDF3-91B4-4946-9182-E6382CABAD1E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227529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E5EDF3-91B4-4946-9182-E6382CABAD1E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331508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E5EDF3-91B4-4946-9182-E6382CABAD1E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987149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E5EDF3-91B4-4946-9182-E6382CABAD1E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816013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E5EDF3-91B4-4946-9182-E6382CABAD1E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872913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E5EDF3-91B4-4946-9182-E6382CABAD1E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51992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E5EDF3-91B4-4946-9182-E6382CABAD1E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923619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E5EDF3-91B4-4946-9182-E6382CABAD1E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40413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E5EDF3-91B4-4946-9182-E6382CABAD1E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358201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E5EDF3-91B4-4946-9182-E6382CABAD1E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451314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E5EDF3-91B4-4946-9182-E6382CABAD1E}" type="slidenum">
              <a:rPr lang="en-US" smtClean="0"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000586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E5EDF3-91B4-4946-9182-E6382CABAD1E}" type="slidenum">
              <a:rPr lang="en-US" smtClean="0"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750260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E5EDF3-91B4-4946-9182-E6382CABAD1E}" type="slidenum">
              <a:rPr lang="en-US" smtClean="0"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284288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E5EDF3-91B4-4946-9182-E6382CABAD1E}" type="slidenum">
              <a:rPr lang="en-US" smtClean="0"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114245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E5EDF3-91B4-4946-9182-E6382CABAD1E}" type="slidenum">
              <a:rPr lang="en-US" smtClean="0"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802320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4915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>
              <a:latin typeface="Calibri" charset="0"/>
              <a:ea typeface="MS PGothic" charset="0"/>
            </a:endParaRPr>
          </a:p>
        </p:txBody>
      </p:sp>
      <p:sp>
        <p:nvSpPr>
          <p:cNvPr id="4915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Rockwell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Rockwell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Rockwell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Rockwell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Rockwel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Rockwel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Rockwel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Rockwel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Rockwell" charset="0"/>
                <a:ea typeface="MS PGothic" charset="0"/>
                <a:cs typeface="MS PGothic" charset="0"/>
              </a:defRPr>
            </a:lvl9pPr>
          </a:lstStyle>
          <a:p>
            <a:fld id="{FDF4FD4B-9025-2847-A4A3-B6753F0073DC}" type="slidenum">
              <a:rPr lang="en-US" sz="1200">
                <a:latin typeface="Calibri" charset="0"/>
              </a:rPr>
              <a:pPr/>
              <a:t>43</a:t>
            </a:fld>
            <a:endParaRPr lang="en-US" sz="120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588498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E5EDF3-91B4-4946-9182-E6382CABAD1E}" type="slidenum">
              <a:rPr lang="en-US" smtClean="0"/>
              <a:t>46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00801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Our</a:t>
            </a:r>
            <a:r>
              <a:rPr lang="en-US" baseline="0" dirty="0" smtClean="0"/>
              <a:t> </a:t>
            </a:r>
            <a:r>
              <a:rPr lang="en-US" baseline="0" dirty="0"/>
              <a:t>agenda for today:</a:t>
            </a:r>
          </a:p>
          <a:p>
            <a:endParaRPr lang="en-US" baseline="0" dirty="0"/>
          </a:p>
          <a:p>
            <a:r>
              <a:rPr lang="en-US" baseline="0" dirty="0"/>
              <a:t>This is an interactive webinar </a:t>
            </a:r>
            <a:r>
              <a:rPr lang="mr-IN" baseline="0" dirty="0"/>
              <a:t>–</a:t>
            </a:r>
            <a:r>
              <a:rPr lang="en-US" baseline="0" dirty="0"/>
              <a:t> meaning that we will try to engage you to complete a series of easy to do activities you will be sharing with each other. </a:t>
            </a:r>
          </a:p>
          <a:p>
            <a:endParaRPr lang="en-US" baseline="0" dirty="0"/>
          </a:p>
          <a:p>
            <a:pPr marL="228600" indent="-228600">
              <a:buFont typeface="+mj-lt"/>
              <a:buAutoNum type="arabicPeriod"/>
            </a:pPr>
            <a:r>
              <a:rPr lang="en-US" baseline="0" dirty="0"/>
              <a:t>Housekeeping </a:t>
            </a:r>
            <a:r>
              <a:rPr lang="mr-IN" baseline="0" dirty="0" smtClean="0"/>
              <a:t>–</a:t>
            </a:r>
            <a:endParaRPr lang="en-US" baseline="0" dirty="0" smtClean="0"/>
          </a:p>
          <a:p>
            <a:pPr marL="228600" indent="-228600">
              <a:buFont typeface="+mj-lt"/>
              <a:buAutoNum type="arabicPeriod"/>
            </a:pPr>
            <a:r>
              <a:rPr lang="en-US" baseline="0" dirty="0" smtClean="0"/>
              <a:t>I </a:t>
            </a:r>
            <a:r>
              <a:rPr lang="en-US" baseline="0" dirty="0"/>
              <a:t>will give you a brief overview of the Right Question </a:t>
            </a:r>
            <a:r>
              <a:rPr lang="en-US" baseline="0" dirty="0" smtClean="0"/>
              <a:t>Strategy  </a:t>
            </a:r>
            <a:r>
              <a:rPr lang="en-US" baseline="0" dirty="0"/>
              <a:t>and its origins</a:t>
            </a:r>
          </a:p>
          <a:p>
            <a:pPr marL="228600" indent="-228600">
              <a:buFont typeface="+mj-lt"/>
              <a:buAutoNum type="arabicPeriod"/>
            </a:pPr>
            <a:r>
              <a:rPr lang="en-US" baseline="0" dirty="0"/>
              <a:t>We will do an exercise on the </a:t>
            </a:r>
            <a:r>
              <a:rPr lang="en-US" baseline="0" dirty="0" smtClean="0"/>
              <a:t>Voter engagement tool </a:t>
            </a:r>
            <a:endParaRPr lang="en-US" baseline="0" dirty="0"/>
          </a:p>
          <a:p>
            <a:pPr marL="228600" indent="-228600">
              <a:buFont typeface="+mj-lt"/>
              <a:buAutoNum type="arabicPeriod"/>
            </a:pPr>
            <a:r>
              <a:rPr lang="en-US" baseline="0" dirty="0"/>
              <a:t>We will look at why the process works </a:t>
            </a:r>
          </a:p>
          <a:p>
            <a:pPr marL="228600" indent="-228600">
              <a:buFont typeface="+mj-lt"/>
              <a:buAutoNum type="arabicPeriod"/>
            </a:pPr>
            <a:r>
              <a:rPr lang="en-US" baseline="0" dirty="0"/>
              <a:t>We will think about situations in which we can use it </a:t>
            </a:r>
          </a:p>
          <a:p>
            <a:pPr marL="228600" indent="-228600">
              <a:buFont typeface="+mj-lt"/>
              <a:buAutoNum type="arabicPeriod"/>
            </a:pPr>
            <a:r>
              <a:rPr lang="en-US" baseline="0" dirty="0"/>
              <a:t>Will have some closing words and assignments</a:t>
            </a:r>
          </a:p>
          <a:p>
            <a:pPr marL="228600" indent="-228600">
              <a:buFont typeface="+mj-lt"/>
              <a:buAutoNum type="arabicPeriod"/>
            </a:pPr>
            <a:r>
              <a:rPr lang="en-US" baseline="0" dirty="0"/>
              <a:t>And, lastly there will be an opportunity for asking questions of us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E5EDF3-91B4-4946-9182-E6382CABAD1E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923619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14463" y="1162050"/>
            <a:ext cx="4181475" cy="3136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D99497-3B62-4F8C-A892-AF6DDC86BAAB}" type="slidenum">
              <a:rPr lang="en-US" smtClean="0"/>
              <a:t>48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21434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E5EDF3-91B4-4946-9182-E6382CABAD1E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49452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E5EDF3-91B4-4946-9182-E6382CABAD1E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91471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E5EDF3-91B4-4946-9182-E6382CABAD1E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60252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E5EDF3-91B4-4946-9182-E6382CABAD1E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30181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E5EDF3-91B4-4946-9182-E6382CABAD1E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79020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E5EDF3-91B4-4946-9182-E6382CABAD1E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40367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-17796"/>
            <a:ext cx="9144000" cy="23519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6471" y="609599"/>
            <a:ext cx="6470374" cy="1577010"/>
          </a:xfrm>
        </p:spPr>
        <p:txBody>
          <a:bodyPr anchor="b">
            <a:normAutofit/>
          </a:bodyPr>
          <a:lstStyle>
            <a:lvl1pPr algn="l">
              <a:defRPr sz="34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76470" y="2804355"/>
            <a:ext cx="6858000" cy="641210"/>
          </a:xfrm>
        </p:spPr>
        <p:txBody>
          <a:bodyPr>
            <a:normAutofit/>
          </a:bodyPr>
          <a:lstStyle>
            <a:lvl1pPr marL="0" indent="0" algn="l">
              <a:buNone/>
              <a:defRPr sz="24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Speakers Names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051" y="6083055"/>
            <a:ext cx="2813938" cy="515234"/>
          </a:xfrm>
          <a:prstGeom prst="rect">
            <a:avLst/>
          </a:prstGeom>
        </p:spPr>
      </p:pic>
      <p:sp>
        <p:nvSpPr>
          <p:cNvPr id="8" name="Subtitle 2"/>
          <p:cNvSpPr txBox="1">
            <a:spLocks/>
          </p:cNvSpPr>
          <p:nvPr userDrawn="1"/>
        </p:nvSpPr>
        <p:spPr>
          <a:xfrm>
            <a:off x="6400801" y="6083055"/>
            <a:ext cx="2067339" cy="615598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200" b="0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rightquestion.org</a:t>
            </a:r>
          </a:p>
        </p:txBody>
      </p:sp>
    </p:spTree>
    <p:extLst>
      <p:ext uri="{BB962C8B-B14F-4D97-AF65-F5344CB8AC3E}">
        <p14:creationId xmlns:p14="http://schemas.microsoft.com/office/powerpoint/2010/main" val="736664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-17796"/>
            <a:ext cx="9144000" cy="5636543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Rockwell"/>
            </a:endParaRPr>
          </a:p>
        </p:txBody>
      </p:sp>
      <p:sp>
        <p:nvSpPr>
          <p:cNvPr id="10" name="Subtitle 2"/>
          <p:cNvSpPr txBox="1">
            <a:spLocks/>
          </p:cNvSpPr>
          <p:nvPr userDrawn="1"/>
        </p:nvSpPr>
        <p:spPr>
          <a:xfrm>
            <a:off x="6400801" y="6083055"/>
            <a:ext cx="2067339" cy="615598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200" b="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rightquestion.org</a:t>
            </a:r>
          </a:p>
        </p:txBody>
      </p:sp>
    </p:spTree>
    <p:extLst>
      <p:ext uri="{BB962C8B-B14F-4D97-AF65-F5344CB8AC3E}">
        <p14:creationId xmlns:p14="http://schemas.microsoft.com/office/powerpoint/2010/main" val="14431098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9841" y="457201"/>
            <a:ext cx="3257550" cy="530225"/>
          </a:xfrm>
        </p:spPr>
        <p:txBody>
          <a:bodyPr anchor="b"/>
          <a:lstStyle>
            <a:lvl1pPr>
              <a:defRPr sz="24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Student Questions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171075"/>
            <a:ext cx="3427183" cy="282749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4182222"/>
            <a:ext cx="3425992" cy="1528768"/>
          </a:xfrm>
        </p:spPr>
        <p:txBody>
          <a:bodyPr>
            <a:normAutofit/>
          </a:bodyPr>
          <a:lstStyle>
            <a:lvl1pPr marL="214313" marR="0" indent="-214313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 sz="165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dirty="0"/>
              <a:t>Question</a:t>
            </a:r>
          </a:p>
          <a:p>
            <a:pPr lvl="0"/>
            <a:r>
              <a:rPr lang="en-US" dirty="0"/>
              <a:t>Question</a:t>
            </a:r>
          </a:p>
          <a:p>
            <a:pPr marL="214313" marR="0" lvl="0" indent="-214313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lang="en-US" dirty="0"/>
              <a:t>Question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3" hasCustomPrompt="1"/>
          </p:nvPr>
        </p:nvSpPr>
        <p:spPr>
          <a:xfrm>
            <a:off x="4516041" y="1171074"/>
            <a:ext cx="3425992" cy="5101388"/>
          </a:xfrm>
        </p:spPr>
        <p:txBody>
          <a:bodyPr>
            <a:normAutofit/>
          </a:bodyPr>
          <a:lstStyle>
            <a:lvl1pPr marL="214313" marR="0" indent="-214313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 sz="165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dirty="0"/>
              <a:t>Question</a:t>
            </a:r>
          </a:p>
          <a:p>
            <a:pPr marL="214313" marR="0" lvl="0" indent="-214313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lang="en-US" dirty="0"/>
              <a:t>Question</a:t>
            </a:r>
          </a:p>
          <a:p>
            <a:pPr marL="214313" marR="0" lvl="0" indent="-214313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lang="en-US" dirty="0"/>
              <a:t>Question</a:t>
            </a:r>
          </a:p>
          <a:p>
            <a:pPr marL="214313" marR="0" lvl="0" indent="-214313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lang="en-US" dirty="0"/>
              <a:t>Question</a:t>
            </a:r>
          </a:p>
          <a:p>
            <a:pPr lvl="0"/>
            <a:r>
              <a:rPr lang="en-US" dirty="0"/>
              <a:t>Question</a:t>
            </a:r>
          </a:p>
          <a:p>
            <a:pPr marL="214313" marR="0" lvl="0" indent="-214313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lang="en-US" dirty="0"/>
              <a:t>Question</a:t>
            </a:r>
          </a:p>
          <a:p>
            <a:pPr marL="214313" marR="0" lvl="0" indent="-214313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lang="en-US" dirty="0"/>
              <a:t>Question</a:t>
            </a:r>
          </a:p>
          <a:p>
            <a:pPr marL="214313" marR="0" lvl="0" indent="-214313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lang="en-US" dirty="0"/>
              <a:t>Question</a:t>
            </a:r>
          </a:p>
          <a:p>
            <a:pPr lvl="0"/>
            <a:r>
              <a:rPr lang="en-US" dirty="0"/>
              <a:t>Question</a:t>
            </a:r>
          </a:p>
          <a:p>
            <a:pPr marL="214313" marR="0" lvl="0" indent="-214313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lang="en-US" dirty="0"/>
              <a:t>Question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0" y="5710991"/>
            <a:ext cx="9144000" cy="12123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Rockwell"/>
            </a:endParaRP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051" y="6083055"/>
            <a:ext cx="2813938" cy="515234"/>
          </a:xfrm>
          <a:prstGeom prst="rect">
            <a:avLst/>
          </a:prstGeom>
        </p:spPr>
      </p:pic>
      <p:sp>
        <p:nvSpPr>
          <p:cNvPr id="14" name="Subtitle 2"/>
          <p:cNvSpPr txBox="1">
            <a:spLocks/>
          </p:cNvSpPr>
          <p:nvPr userDrawn="1"/>
        </p:nvSpPr>
        <p:spPr>
          <a:xfrm>
            <a:off x="6400801" y="6083055"/>
            <a:ext cx="2067339" cy="615598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200" b="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rightquestion.org</a:t>
            </a:r>
          </a:p>
        </p:txBody>
      </p:sp>
    </p:spTree>
    <p:extLst>
      <p:ext uri="{BB962C8B-B14F-4D97-AF65-F5344CB8AC3E}">
        <p14:creationId xmlns:p14="http://schemas.microsoft.com/office/powerpoint/2010/main" val="1596338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 with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5710990"/>
            <a:ext cx="9144000" cy="12123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Rockwell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6471" y="609599"/>
            <a:ext cx="6470374" cy="1577010"/>
          </a:xfrm>
        </p:spPr>
        <p:txBody>
          <a:bodyPr anchor="b">
            <a:normAutofit/>
          </a:bodyPr>
          <a:lstStyle>
            <a:lvl1pPr algn="l">
              <a:defRPr sz="3750" b="1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76470" y="2804355"/>
            <a:ext cx="6858000" cy="641210"/>
          </a:xfrm>
        </p:spPr>
        <p:txBody>
          <a:bodyPr>
            <a:normAutofit/>
          </a:bodyPr>
          <a:lstStyle>
            <a:lvl1pPr marL="0" indent="0" algn="l">
              <a:buNone/>
              <a:defRPr sz="24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Speakers Names</a:t>
            </a:r>
          </a:p>
        </p:txBody>
      </p:sp>
      <p:sp>
        <p:nvSpPr>
          <p:cNvPr id="7" name="Subtitle 2"/>
          <p:cNvSpPr txBox="1">
            <a:spLocks/>
          </p:cNvSpPr>
          <p:nvPr userDrawn="1"/>
        </p:nvSpPr>
        <p:spPr>
          <a:xfrm>
            <a:off x="576470" y="3758242"/>
            <a:ext cx="6858000" cy="1025793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95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576470" y="2502568"/>
            <a:ext cx="796895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051" y="6083055"/>
            <a:ext cx="2813938" cy="515234"/>
          </a:xfrm>
          <a:prstGeom prst="rect">
            <a:avLst/>
          </a:prstGeom>
        </p:spPr>
      </p:pic>
      <p:sp>
        <p:nvSpPr>
          <p:cNvPr id="14" name="Subtitle 2"/>
          <p:cNvSpPr txBox="1">
            <a:spLocks/>
          </p:cNvSpPr>
          <p:nvPr userDrawn="1"/>
        </p:nvSpPr>
        <p:spPr>
          <a:xfrm>
            <a:off x="6400801" y="6083055"/>
            <a:ext cx="2067339" cy="615598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200" b="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rightquestion.org</a:t>
            </a:r>
          </a:p>
        </p:txBody>
      </p:sp>
    </p:spTree>
    <p:extLst>
      <p:ext uri="{BB962C8B-B14F-4D97-AF65-F5344CB8AC3E}">
        <p14:creationId xmlns:p14="http://schemas.microsoft.com/office/powerpoint/2010/main" val="651168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 w/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3"/>
          <p:cNvSpPr/>
          <p:nvPr userDrawn="1"/>
        </p:nvSpPr>
        <p:spPr>
          <a:xfrm>
            <a:off x="0" y="5748769"/>
            <a:ext cx="9144000" cy="12123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Rockwell"/>
            </a:endParaRPr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607858" y="1552073"/>
            <a:ext cx="796895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Subtitle 2"/>
          <p:cNvSpPr txBox="1">
            <a:spLocks/>
          </p:cNvSpPr>
          <p:nvPr userDrawn="1"/>
        </p:nvSpPr>
        <p:spPr>
          <a:xfrm>
            <a:off x="6400801" y="6083055"/>
            <a:ext cx="2067339" cy="615598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200" b="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rightquestion.org</a:t>
            </a:r>
          </a:p>
        </p:txBody>
      </p:sp>
    </p:spTree>
    <p:extLst>
      <p:ext uri="{BB962C8B-B14F-4D97-AF65-F5344CB8AC3E}">
        <p14:creationId xmlns:p14="http://schemas.microsoft.com/office/powerpoint/2010/main" val="13539213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 w/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607858" y="1552073"/>
            <a:ext cx="796895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792838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wo Photo w/ Text and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29044" y="1828801"/>
            <a:ext cx="3606072" cy="2649303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788976" y="1828801"/>
            <a:ext cx="3726374" cy="2649303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2" hasCustomPrompt="1"/>
          </p:nvPr>
        </p:nvSpPr>
        <p:spPr>
          <a:xfrm>
            <a:off x="628650" y="4702766"/>
            <a:ext cx="7886700" cy="914400"/>
          </a:xfrm>
        </p:spPr>
        <p:txBody>
          <a:bodyPr/>
          <a:lstStyle>
            <a:lvl1pPr marL="171450" marR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b="0" i="0" baseline="0" smtClean="0">
                <a:effectLst/>
              </a:defRPr>
            </a:lvl1pPr>
          </a:lstStyle>
          <a:p>
            <a:pPr lvl="0"/>
            <a:r>
              <a:rPr lang="en-US" dirty="0"/>
              <a:t>Body Text here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0" y="5710990"/>
            <a:ext cx="9144000" cy="12123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Rockwell"/>
            </a:endParaRPr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607858" y="1552073"/>
            <a:ext cx="796895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Subtitle 2"/>
          <p:cNvSpPr txBox="1">
            <a:spLocks/>
          </p:cNvSpPr>
          <p:nvPr userDrawn="1"/>
        </p:nvSpPr>
        <p:spPr>
          <a:xfrm>
            <a:off x="6400801" y="6083055"/>
            <a:ext cx="2067339" cy="615598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200" b="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rightquestion.org</a:t>
            </a:r>
          </a:p>
        </p:txBody>
      </p:sp>
    </p:spTree>
    <p:extLst>
      <p:ext uri="{BB962C8B-B14F-4D97-AF65-F5344CB8AC3E}">
        <p14:creationId xmlns:p14="http://schemas.microsoft.com/office/powerpoint/2010/main" val="12774373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Picture with Caption w/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3058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5567364" y="1303421"/>
            <a:ext cx="2949178" cy="2578768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lang="en-US" sz="2100" b="0" i="0" smtClean="0">
                <a:solidFill>
                  <a:schemeClr val="tx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, </a:t>
            </a:r>
            <a:r>
              <a:rPr lang="en-US" dirty="0" err="1"/>
              <a:t>elementum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volutpad</a:t>
            </a:r>
            <a:r>
              <a:rPr lang="en-US" dirty="0"/>
              <a:t> sed.”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0" hasCustomPrompt="1"/>
          </p:nvPr>
        </p:nvSpPr>
        <p:spPr>
          <a:xfrm>
            <a:off x="5567364" y="4070685"/>
            <a:ext cx="2949178" cy="2578768"/>
          </a:xfrm>
        </p:spPr>
        <p:txBody>
          <a:bodyPr>
            <a:normAutofit/>
          </a:bodyPr>
          <a:lstStyle>
            <a:lvl1pPr marL="0" indent="0" algn="r">
              <a:lnSpc>
                <a:spcPct val="100000"/>
              </a:lnSpc>
              <a:buNone/>
              <a:defRPr lang="en-US" sz="1650" b="0" i="0" smtClean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dirty="0"/>
              <a:t>– Quote Credit</a:t>
            </a:r>
          </a:p>
        </p:txBody>
      </p:sp>
      <p:sp>
        <p:nvSpPr>
          <p:cNvPr id="5" name="Rectangle 4"/>
          <p:cNvSpPr/>
          <p:nvPr userDrawn="1"/>
        </p:nvSpPr>
        <p:spPr>
          <a:xfrm>
            <a:off x="0" y="5710990"/>
            <a:ext cx="9144000" cy="12123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Rockwell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051" y="6083055"/>
            <a:ext cx="2813938" cy="515234"/>
          </a:xfrm>
          <a:prstGeom prst="rect">
            <a:avLst/>
          </a:prstGeom>
        </p:spPr>
      </p:pic>
      <p:sp>
        <p:nvSpPr>
          <p:cNvPr id="13" name="Subtitle 2"/>
          <p:cNvSpPr txBox="1">
            <a:spLocks/>
          </p:cNvSpPr>
          <p:nvPr userDrawn="1"/>
        </p:nvSpPr>
        <p:spPr>
          <a:xfrm>
            <a:off x="6400801" y="6083055"/>
            <a:ext cx="2067339" cy="615598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200" b="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rightquestion.org</a:t>
            </a:r>
          </a:p>
        </p:txBody>
      </p:sp>
    </p:spTree>
    <p:extLst>
      <p:ext uri="{BB962C8B-B14F-4D97-AF65-F5344CB8AC3E}">
        <p14:creationId xmlns:p14="http://schemas.microsoft.com/office/powerpoint/2010/main" val="3557740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3296858"/>
            <a:ext cx="7886700" cy="838438"/>
          </a:xfrm>
        </p:spPr>
        <p:txBody>
          <a:bodyPr anchor="b">
            <a:normAutofit/>
          </a:bodyPr>
          <a:lstStyle>
            <a:lvl1pPr>
              <a:defRPr sz="30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359959"/>
            <a:ext cx="7886700" cy="181522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0" hasCustomPrompt="1"/>
          </p:nvPr>
        </p:nvSpPr>
        <p:spPr>
          <a:xfrm>
            <a:off x="623887" y="528638"/>
            <a:ext cx="4910138" cy="2871787"/>
          </a:xfrm>
        </p:spPr>
        <p:txBody>
          <a:bodyPr/>
          <a:lstStyle>
            <a:lvl1pPr>
              <a:defRPr/>
            </a:lvl1pPr>
          </a:lstStyle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/>
              <a:t>Insert photo</a:t>
            </a:r>
          </a:p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lang="en-US" dirty="0"/>
          </a:p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0" y="5710990"/>
            <a:ext cx="9144000" cy="12123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Rockwell"/>
            </a:endParaRP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607858" y="4249858"/>
            <a:ext cx="7968959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051" y="6083055"/>
            <a:ext cx="2813938" cy="515234"/>
          </a:xfrm>
          <a:prstGeom prst="rect">
            <a:avLst/>
          </a:prstGeom>
        </p:spPr>
      </p:pic>
      <p:sp>
        <p:nvSpPr>
          <p:cNvPr id="14" name="Subtitle 2"/>
          <p:cNvSpPr txBox="1">
            <a:spLocks/>
          </p:cNvSpPr>
          <p:nvPr userDrawn="1"/>
        </p:nvSpPr>
        <p:spPr>
          <a:xfrm>
            <a:off x="6400801" y="6083055"/>
            <a:ext cx="2067339" cy="615598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200" b="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rightquestion.org</a:t>
            </a:r>
          </a:p>
        </p:txBody>
      </p:sp>
    </p:spTree>
    <p:extLst>
      <p:ext uri="{BB962C8B-B14F-4D97-AF65-F5344CB8AC3E}">
        <p14:creationId xmlns:p14="http://schemas.microsoft.com/office/powerpoint/2010/main" val="3530475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 w/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Rectangle 2"/>
          <p:cNvSpPr/>
          <p:nvPr userDrawn="1"/>
        </p:nvSpPr>
        <p:spPr>
          <a:xfrm>
            <a:off x="0" y="5710990"/>
            <a:ext cx="9144000" cy="12123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Rockwell"/>
            </a:endParaRP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607858" y="1491915"/>
            <a:ext cx="796895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ubtitle 2"/>
          <p:cNvSpPr txBox="1">
            <a:spLocks/>
          </p:cNvSpPr>
          <p:nvPr userDrawn="1"/>
        </p:nvSpPr>
        <p:spPr>
          <a:xfrm>
            <a:off x="6400801" y="6083055"/>
            <a:ext cx="2067339" cy="615598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200" b="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rightquestion.org</a:t>
            </a:r>
          </a:p>
        </p:txBody>
      </p:sp>
    </p:spTree>
    <p:extLst>
      <p:ext uri="{BB962C8B-B14F-4D97-AF65-F5344CB8AC3E}">
        <p14:creationId xmlns:p14="http://schemas.microsoft.com/office/powerpoint/2010/main" val="108215839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5710990"/>
            <a:ext cx="9144000" cy="12123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Rockwell"/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051" y="6083055"/>
            <a:ext cx="2813938" cy="515234"/>
          </a:xfrm>
          <a:prstGeom prst="rect">
            <a:avLst/>
          </a:prstGeom>
        </p:spPr>
      </p:pic>
      <p:sp>
        <p:nvSpPr>
          <p:cNvPr id="9" name="Subtitle 2"/>
          <p:cNvSpPr txBox="1">
            <a:spLocks/>
          </p:cNvSpPr>
          <p:nvPr userDrawn="1"/>
        </p:nvSpPr>
        <p:spPr>
          <a:xfrm>
            <a:off x="6400801" y="6083055"/>
            <a:ext cx="2067339" cy="615598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200" b="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rightquestion.org</a:t>
            </a:r>
          </a:p>
        </p:txBody>
      </p:sp>
    </p:spTree>
    <p:extLst>
      <p:ext uri="{BB962C8B-B14F-4D97-AF65-F5344CB8AC3E}">
        <p14:creationId xmlns:p14="http://schemas.microsoft.com/office/powerpoint/2010/main" val="12314494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-17796"/>
            <a:ext cx="9144000" cy="1690688"/>
          </a:xfrm>
          <a:prstGeom prst="rect">
            <a:avLst/>
          </a:prstGeom>
          <a:solidFill>
            <a:srgbClr val="156993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Rockwell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4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Subtitle 2"/>
          <p:cNvSpPr txBox="1">
            <a:spLocks/>
          </p:cNvSpPr>
          <p:nvPr userDrawn="1"/>
        </p:nvSpPr>
        <p:spPr>
          <a:xfrm>
            <a:off x="6400801" y="6083055"/>
            <a:ext cx="2067339" cy="615598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200" b="0" dirty="0">
                <a:solidFill>
                  <a:srgbClr val="59C4C7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rightquestion.org</a:t>
            </a:r>
          </a:p>
        </p:txBody>
      </p:sp>
    </p:spTree>
    <p:extLst>
      <p:ext uri="{BB962C8B-B14F-4D97-AF65-F5344CB8AC3E}">
        <p14:creationId xmlns:p14="http://schemas.microsoft.com/office/powerpoint/2010/main" val="42611433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Title Slide with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6471" y="609599"/>
            <a:ext cx="6470374" cy="1577010"/>
          </a:xfrm>
        </p:spPr>
        <p:txBody>
          <a:bodyPr anchor="b">
            <a:normAutofit/>
          </a:bodyPr>
          <a:lstStyle>
            <a:lvl1pPr algn="l">
              <a:defRPr sz="3750" b="1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76470" y="2804355"/>
            <a:ext cx="6858000" cy="641210"/>
          </a:xfrm>
        </p:spPr>
        <p:txBody>
          <a:bodyPr>
            <a:normAutofit/>
          </a:bodyPr>
          <a:lstStyle>
            <a:lvl1pPr marL="0" indent="0" algn="l">
              <a:buNone/>
              <a:defRPr sz="24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Speakers Names</a:t>
            </a:r>
          </a:p>
        </p:txBody>
      </p:sp>
      <p:sp>
        <p:nvSpPr>
          <p:cNvPr id="7" name="Subtitle 2"/>
          <p:cNvSpPr txBox="1">
            <a:spLocks/>
          </p:cNvSpPr>
          <p:nvPr userDrawn="1"/>
        </p:nvSpPr>
        <p:spPr>
          <a:xfrm>
            <a:off x="576470" y="3758242"/>
            <a:ext cx="6858000" cy="1025793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950" dirty="0">
                <a:latin typeface="Calibri" panose="020F0502020204030204" pitchFamily="34" charset="0"/>
                <a:cs typeface="Calibri" panose="020F0502020204030204" pitchFamily="34" charset="0"/>
              </a:rPr>
              <a:t>Location</a:t>
            </a:r>
          </a:p>
          <a:p>
            <a:r>
              <a:rPr lang="en-US" sz="1950" dirty="0">
                <a:latin typeface="Calibri" panose="020F0502020204030204" pitchFamily="34" charset="0"/>
                <a:cs typeface="Calibri" panose="020F0502020204030204" pitchFamily="34" charset="0"/>
              </a:rPr>
              <a:t>Date</a:t>
            </a:r>
          </a:p>
        </p:txBody>
      </p:sp>
      <p:sp>
        <p:nvSpPr>
          <p:cNvPr id="14" name="Subtitle 2"/>
          <p:cNvSpPr txBox="1">
            <a:spLocks/>
          </p:cNvSpPr>
          <p:nvPr userDrawn="1"/>
        </p:nvSpPr>
        <p:spPr>
          <a:xfrm>
            <a:off x="6400801" y="6083055"/>
            <a:ext cx="2067339" cy="615598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200" b="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rightquestion.org</a:t>
            </a:r>
          </a:p>
        </p:txBody>
      </p:sp>
    </p:spTree>
    <p:extLst>
      <p:ext uri="{BB962C8B-B14F-4D97-AF65-F5344CB8AC3E}">
        <p14:creationId xmlns:p14="http://schemas.microsoft.com/office/powerpoint/2010/main" val="9812034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Rockwell"/>
              </a:defRPr>
            </a:lvl1pPr>
          </a:lstStyle>
          <a:p>
            <a:fld id="{E43EDEBA-46B3-C945-AD33-85498BEAB6EE}" type="datetime1">
              <a:rPr lang="en-US" smtClean="0"/>
              <a:pPr/>
              <a:t>11/19/2019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Rockwell"/>
              </a:defRPr>
            </a:lvl1pPr>
          </a:lstStyle>
          <a:p>
            <a:r>
              <a:rPr lang="en-US" smtClean="0"/>
              <a:t>www.rightquestion.org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Rockwell"/>
              </a:defRPr>
            </a:lvl1pPr>
          </a:lstStyle>
          <a:p>
            <a:fld id="{031CC448-63BC-F049-B091-2BD6CF8C0A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56209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Rockwell"/>
              </a:defRPr>
            </a:lvl1pPr>
          </a:lstStyle>
          <a:p>
            <a:fld id="{7ADE4FC9-A90A-FF40-A2B2-F3D9576556D7}" type="datetime1">
              <a:rPr lang="en-US" smtClean="0"/>
              <a:pPr/>
              <a:t>11/19/2019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Rockwell"/>
              </a:defRPr>
            </a:lvl1pPr>
          </a:lstStyle>
          <a:p>
            <a:r>
              <a:rPr lang="en-US" smtClean="0"/>
              <a:t>www.rightquestion.org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Rockwell"/>
              </a:defRPr>
            </a:lvl1pPr>
          </a:lstStyle>
          <a:p>
            <a:fld id="{031CC448-63BC-F049-B091-2BD6CF8C0A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55731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-17796"/>
            <a:ext cx="9144000" cy="1690688"/>
          </a:xfrm>
          <a:prstGeom prst="rect">
            <a:avLst/>
          </a:prstGeom>
          <a:solidFill>
            <a:srgbClr val="156993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Rockwell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4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262682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-17796"/>
            <a:ext cx="9144000" cy="1690688"/>
          </a:xfrm>
          <a:prstGeom prst="rect">
            <a:avLst/>
          </a:prstGeom>
          <a:solidFill>
            <a:srgbClr val="156993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Rockwell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6470" y="347330"/>
            <a:ext cx="7886700" cy="1325563"/>
          </a:xfrm>
        </p:spPr>
        <p:txBody>
          <a:bodyPr>
            <a:normAutofit/>
          </a:bodyPr>
          <a:lstStyle>
            <a:lvl1pPr>
              <a:defRPr sz="3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29044" y="1828801"/>
            <a:ext cx="3606072" cy="2649303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788976" y="1828801"/>
            <a:ext cx="3726374" cy="2649303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2" hasCustomPrompt="1"/>
          </p:nvPr>
        </p:nvSpPr>
        <p:spPr>
          <a:xfrm>
            <a:off x="628650" y="4702766"/>
            <a:ext cx="7886700" cy="914400"/>
          </a:xfrm>
        </p:spPr>
        <p:txBody>
          <a:bodyPr/>
          <a:lstStyle>
            <a:lvl1pPr marL="171450" marR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b="0" i="0" baseline="0" smtClean="0">
                <a:effectLst/>
              </a:defRPr>
            </a:lvl1pPr>
          </a:lstStyle>
          <a:p>
            <a:pPr lvl="0"/>
            <a:r>
              <a:rPr lang="en-US" dirty="0"/>
              <a:t>Body Text here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051" y="6083055"/>
            <a:ext cx="2813938" cy="515234"/>
          </a:xfrm>
          <a:prstGeom prst="rect">
            <a:avLst/>
          </a:prstGeom>
        </p:spPr>
      </p:pic>
      <p:sp>
        <p:nvSpPr>
          <p:cNvPr id="15" name="Subtitle 2"/>
          <p:cNvSpPr txBox="1">
            <a:spLocks/>
          </p:cNvSpPr>
          <p:nvPr userDrawn="1"/>
        </p:nvSpPr>
        <p:spPr>
          <a:xfrm>
            <a:off x="6400801" y="6083055"/>
            <a:ext cx="2067339" cy="615598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200" b="0" dirty="0">
                <a:solidFill>
                  <a:srgbClr val="59C4C7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rightquestion.org</a:t>
            </a:r>
          </a:p>
        </p:txBody>
      </p:sp>
    </p:spTree>
    <p:extLst>
      <p:ext uri="{BB962C8B-B14F-4D97-AF65-F5344CB8AC3E}">
        <p14:creationId xmlns:p14="http://schemas.microsoft.com/office/powerpoint/2010/main" val="652067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3058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5567364" y="1303421"/>
            <a:ext cx="2949178" cy="2578768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lang="en-US" sz="2100" b="0" i="0" smtClean="0">
                <a:solidFill>
                  <a:schemeClr val="tx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, </a:t>
            </a:r>
            <a:r>
              <a:rPr lang="en-US" dirty="0" err="1"/>
              <a:t>elementum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volutpad</a:t>
            </a:r>
            <a:r>
              <a:rPr lang="en-US" dirty="0"/>
              <a:t> sed.”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0" hasCustomPrompt="1"/>
          </p:nvPr>
        </p:nvSpPr>
        <p:spPr>
          <a:xfrm>
            <a:off x="5567364" y="4070685"/>
            <a:ext cx="2949178" cy="2578768"/>
          </a:xfrm>
        </p:spPr>
        <p:txBody>
          <a:bodyPr>
            <a:normAutofit/>
          </a:bodyPr>
          <a:lstStyle>
            <a:lvl1pPr marL="0" indent="0" algn="r">
              <a:lnSpc>
                <a:spcPct val="100000"/>
              </a:lnSpc>
              <a:buNone/>
              <a:defRPr lang="en-US" sz="1650" b="0" i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dirty="0"/>
              <a:t>– Quote Credit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051" y="6083055"/>
            <a:ext cx="2813938" cy="515234"/>
          </a:xfrm>
          <a:prstGeom prst="rect">
            <a:avLst/>
          </a:prstGeom>
        </p:spPr>
      </p:pic>
      <p:sp>
        <p:nvSpPr>
          <p:cNvPr id="13" name="Subtitle 2"/>
          <p:cNvSpPr txBox="1">
            <a:spLocks/>
          </p:cNvSpPr>
          <p:nvPr userDrawn="1"/>
        </p:nvSpPr>
        <p:spPr>
          <a:xfrm>
            <a:off x="6400801" y="6083055"/>
            <a:ext cx="2067339" cy="615598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200" b="0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rightquestion.org</a:t>
            </a:r>
          </a:p>
        </p:txBody>
      </p:sp>
    </p:spTree>
    <p:extLst>
      <p:ext uri="{BB962C8B-B14F-4D97-AF65-F5344CB8AC3E}">
        <p14:creationId xmlns:p14="http://schemas.microsoft.com/office/powerpoint/2010/main" val="7592771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3296858"/>
            <a:ext cx="7886700" cy="953001"/>
          </a:xfrm>
        </p:spPr>
        <p:txBody>
          <a:bodyPr anchor="b">
            <a:normAutofit/>
          </a:bodyPr>
          <a:lstStyle>
            <a:lvl1pPr>
              <a:defRPr sz="30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359959"/>
            <a:ext cx="7886700" cy="181522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0" hasCustomPrompt="1"/>
          </p:nvPr>
        </p:nvSpPr>
        <p:spPr>
          <a:xfrm>
            <a:off x="623887" y="528638"/>
            <a:ext cx="4910138" cy="2871787"/>
          </a:xfrm>
        </p:spPr>
        <p:txBody>
          <a:bodyPr/>
          <a:lstStyle>
            <a:lvl1pPr>
              <a:defRPr/>
            </a:lvl1pPr>
          </a:lstStyle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/>
              <a:t>Insert photo</a:t>
            </a:r>
          </a:p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lang="en-US" dirty="0"/>
          </a:p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051" y="6083055"/>
            <a:ext cx="2813938" cy="515234"/>
          </a:xfrm>
          <a:prstGeom prst="rect">
            <a:avLst/>
          </a:prstGeom>
        </p:spPr>
      </p:pic>
      <p:sp>
        <p:nvSpPr>
          <p:cNvPr id="13" name="Subtitle 2"/>
          <p:cNvSpPr txBox="1">
            <a:spLocks/>
          </p:cNvSpPr>
          <p:nvPr userDrawn="1"/>
        </p:nvSpPr>
        <p:spPr>
          <a:xfrm>
            <a:off x="6400801" y="6083055"/>
            <a:ext cx="2067339" cy="615598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200" b="0" dirty="0">
                <a:solidFill>
                  <a:srgbClr val="59C4C7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rightquestion.org</a:t>
            </a:r>
          </a:p>
        </p:txBody>
      </p:sp>
    </p:spTree>
    <p:extLst>
      <p:ext uri="{BB962C8B-B14F-4D97-AF65-F5344CB8AC3E}">
        <p14:creationId xmlns:p14="http://schemas.microsoft.com/office/powerpoint/2010/main" val="19931492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-17796"/>
            <a:ext cx="9144000" cy="1690688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chemeClr val="accent1"/>
              </a:solidFill>
              <a:latin typeface="Rockwell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051" y="6083055"/>
            <a:ext cx="2813938" cy="515234"/>
          </a:xfrm>
          <a:prstGeom prst="rect">
            <a:avLst/>
          </a:prstGeom>
        </p:spPr>
      </p:pic>
      <p:sp>
        <p:nvSpPr>
          <p:cNvPr id="11" name="Subtitle 2"/>
          <p:cNvSpPr txBox="1">
            <a:spLocks/>
          </p:cNvSpPr>
          <p:nvPr userDrawn="1"/>
        </p:nvSpPr>
        <p:spPr>
          <a:xfrm>
            <a:off x="6400801" y="6083055"/>
            <a:ext cx="2067339" cy="615598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200" b="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rightquestion.org</a:t>
            </a:r>
          </a:p>
        </p:txBody>
      </p:sp>
    </p:spTree>
    <p:extLst>
      <p:ext uri="{BB962C8B-B14F-4D97-AF65-F5344CB8AC3E}">
        <p14:creationId xmlns:p14="http://schemas.microsoft.com/office/powerpoint/2010/main" val="20663578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/>
          <p:cNvSpPr txBox="1">
            <a:spLocks/>
          </p:cNvSpPr>
          <p:nvPr userDrawn="1"/>
        </p:nvSpPr>
        <p:spPr>
          <a:xfrm>
            <a:off x="6400801" y="6083055"/>
            <a:ext cx="2067339" cy="615598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200" b="0" dirty="0">
                <a:solidFill>
                  <a:schemeClr val="accent1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rightquestion.org</a:t>
            </a:r>
          </a:p>
        </p:txBody>
      </p:sp>
    </p:spTree>
    <p:extLst>
      <p:ext uri="{BB962C8B-B14F-4D97-AF65-F5344CB8AC3E}">
        <p14:creationId xmlns:p14="http://schemas.microsoft.com/office/powerpoint/2010/main" val="1710977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62810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848563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3" r:id="rId3"/>
    <p:sldLayoutId id="2147483658" r:id="rId4"/>
    <p:sldLayoutId id="2147483657" r:id="rId5"/>
    <p:sldLayoutId id="2147483651" r:id="rId6"/>
    <p:sldLayoutId id="2147483654" r:id="rId7"/>
    <p:sldLayoutId id="2147483655" r:id="rId8"/>
    <p:sldLayoutId id="2147483675" r:id="rId9"/>
    <p:sldLayoutId id="2147483666" r:id="rId10"/>
    <p:sldLayoutId id="2147483656" r:id="rId11"/>
    <p:sldLayoutId id="2147483659" r:id="rId12"/>
    <p:sldLayoutId id="2147483660" r:id="rId13"/>
    <p:sldLayoutId id="2147483674" r:id="rId14"/>
    <p:sldLayoutId id="2147483661" r:id="rId15"/>
    <p:sldLayoutId id="2147483662" r:id="rId16"/>
    <p:sldLayoutId id="2147483663" r:id="rId17"/>
    <p:sldLayoutId id="2147483664" r:id="rId18"/>
    <p:sldLayoutId id="2147483665" r:id="rId19"/>
    <p:sldLayoutId id="2147483667" r:id="rId20"/>
    <p:sldLayoutId id="2147483671" r:id="rId21"/>
    <p:sldLayoutId id="2147483672" r:id="rId2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/>
        <a:buChar char="•"/>
        <a:defRPr sz="21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5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1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0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mailto:Luz@rightquestion.org" TargetMode="External"/><Relationship Id="rId2" Type="http://schemas.openxmlformats.org/officeDocument/2006/relationships/hyperlink" Target="mailto:Siyi.Chu@rightquestion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Naomi.Campbell@rightquestion.org" TargetMode="Externa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hyperlink" Target="https://rightquestion.org/resources/field/voter-engagement/download/" TargetMode="Externa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ightquestion.org/" TargetMode="Externa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image" Target="../media/image32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hyperlink" Target="https://forms.gle/CJfoFM9SB1NrYH3fA" TargetMode="Externa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mailto:Andrew.Minigan@rightquestion.org" TargetMode="External"/><Relationship Id="rId7" Type="http://schemas.openxmlformats.org/officeDocument/2006/relationships/image" Target="../media/image3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rightquestion.org/" TargetMode="External"/><Relationship Id="rId5" Type="http://schemas.openxmlformats.org/officeDocument/2006/relationships/hyperlink" Target="mailto:Luz@rightquestion.org" TargetMode="External"/><Relationship Id="rId4" Type="http://schemas.openxmlformats.org/officeDocument/2006/relationships/hyperlink" Target="mailto:Naomi.campbell@rightquestion.or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tinyurl.com/y3c2nezt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utoShape 6" descr="https://static.wixstatic.com/media/76ac8d_dc866411979c4ed9adb551c105ba6466~mv2.png/v1/fill/w_529,h_302,al_c,lg_1,q_80/76ac8d_dc866411979c4ed9adb551c105ba6466~mv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" name="AutoShape 10" descr="https://static.wixstatic.com/media/76ac8d_788714af5d43446e94282d3b7f9c61b8~mv2.png/v1/fill/w_366,h_74,al_c,q_80,usm_0.66_1.00_0.01/76ac8d_788714af5d43446e94282d3b7f9c61b8~mv2.webp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" name="AutoShape 12" descr="https://static.wixstatic.com/media/76ac8d_788714af5d43446e94282d3b7f9c61b8~mv2.png/v1/fill/w_366,h_74,al_c,q_80,usm_0.66_1.00_0.01/76ac8d_788714af5d43446e94282d3b7f9c61b8~mv2.webp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428993" y="3474120"/>
            <a:ext cx="8286009" cy="1340656"/>
          </a:xfrm>
        </p:spPr>
        <p:txBody>
          <a:bodyPr>
            <a:noAutofit/>
          </a:bodyPr>
          <a:lstStyle/>
          <a:p>
            <a:pPr algn="ctr"/>
            <a:r>
              <a:rPr lang="en-US" sz="4000" b="1" dirty="0" smtClean="0">
                <a:solidFill>
                  <a:schemeClr val="tx2"/>
                </a:solidFill>
              </a:rPr>
              <a:t>Why </a:t>
            </a:r>
            <a:r>
              <a:rPr lang="en-US" sz="4000" dirty="0" smtClean="0"/>
              <a:t>Vote? </a:t>
            </a:r>
            <a:r>
              <a:rPr lang="en-US" sz="4000" b="1" dirty="0" smtClean="0">
                <a:solidFill>
                  <a:schemeClr val="tx2"/>
                </a:solidFill>
              </a:rPr>
              <a:t>A New Tool for Reaching </a:t>
            </a:r>
            <a:r>
              <a:rPr lang="en-US" sz="4000" dirty="0" smtClean="0"/>
              <a:t>One Million </a:t>
            </a:r>
            <a:r>
              <a:rPr lang="en-US" sz="4000" b="1" dirty="0" smtClean="0">
                <a:solidFill>
                  <a:schemeClr val="tx2"/>
                </a:solidFill>
              </a:rPr>
              <a:t>More </a:t>
            </a:r>
            <a:r>
              <a:rPr lang="en-US" sz="4000" b="1" dirty="0">
                <a:solidFill>
                  <a:schemeClr val="tx2"/>
                </a:solidFill>
              </a:rPr>
              <a:t>Voters</a:t>
            </a:r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428994" y="4935473"/>
            <a:ext cx="8286009" cy="1106070"/>
          </a:xfrm>
        </p:spPr>
        <p:txBody>
          <a:bodyPr>
            <a:noAutofit/>
          </a:bodyPr>
          <a:lstStyle/>
          <a:p>
            <a:pPr marL="342900" lvl="1" indent="0" algn="ctr">
              <a:buNone/>
            </a:pPr>
            <a:r>
              <a:rPr lang="en-US" altLang="zh-CN" sz="2400" dirty="0" smtClean="0"/>
              <a:t>Luz Santana, Co-Director</a:t>
            </a:r>
          </a:p>
          <a:p>
            <a:pPr marL="342900" lvl="1" indent="0" algn="ctr">
              <a:buNone/>
            </a:pPr>
            <a:r>
              <a:rPr lang="en-US" sz="2400" dirty="0" smtClean="0"/>
              <a:t>Naomi Campbell, Microdemocracy Program Director</a:t>
            </a:r>
          </a:p>
          <a:p>
            <a:pPr marL="342900" lvl="1" indent="0" algn="ctr">
              <a:buNone/>
            </a:pPr>
            <a:r>
              <a:rPr lang="en-US" sz="2400" dirty="0" smtClean="0"/>
              <a:t>Siyi Chu, Project Coordinator </a:t>
            </a:r>
            <a:endParaRPr lang="en-US" sz="24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" t="18365" r="16705" b="34542"/>
          <a:stretch/>
        </p:blipFill>
        <p:spPr>
          <a:xfrm>
            <a:off x="0" y="7937"/>
            <a:ext cx="9144000" cy="346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2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/>
          <p:cNvSpPr txBox="1">
            <a:spLocks/>
          </p:cNvSpPr>
          <p:nvPr/>
        </p:nvSpPr>
        <p:spPr>
          <a:xfrm>
            <a:off x="862068" y="2281500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b="1" dirty="0">
              <a:latin typeface="Rockwell"/>
              <a:cs typeface="Rockwell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407459"/>
            <a:ext cx="7886700" cy="1325563"/>
          </a:xfrm>
        </p:spPr>
        <p:txBody>
          <a:bodyPr/>
          <a:lstStyle/>
          <a:p>
            <a:r>
              <a:rPr lang="en-US" dirty="0" smtClean="0"/>
              <a:t>RQI’s Story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28650" y="2712595"/>
            <a:ext cx="7886700" cy="4351338"/>
          </a:xfrm>
        </p:spPr>
        <p:txBody>
          <a:bodyPr>
            <a:normAutofit/>
          </a:bodyPr>
          <a:lstStyle/>
          <a:p>
            <a:r>
              <a:rPr lang="en-US" altLang="zh-CN" sz="2800" dirty="0"/>
              <a:t>n</a:t>
            </a:r>
            <a:r>
              <a:rPr lang="en-US" sz="2800" dirty="0" smtClean="0"/>
              <a:t>eeded </a:t>
            </a:r>
            <a:r>
              <a:rPr lang="en-US" sz="2800" dirty="0"/>
              <a:t>to be able to formulate their own questions in all situations.</a:t>
            </a:r>
          </a:p>
          <a:p>
            <a:endParaRPr lang="en-US" sz="2800" dirty="0"/>
          </a:p>
          <a:p>
            <a:r>
              <a:rPr lang="en-US" sz="2800" dirty="0"/>
              <a:t>were most effective when they </a:t>
            </a:r>
            <a:r>
              <a:rPr lang="en-US" sz="2800" dirty="0" smtClean="0"/>
              <a:t>asked </a:t>
            </a:r>
            <a:r>
              <a:rPr lang="en-US" sz="2800" dirty="0"/>
              <a:t>questions about decisions.</a:t>
            </a:r>
          </a:p>
          <a:p>
            <a:endParaRPr lang="en-US" sz="2800" dirty="0"/>
          </a:p>
          <a:p>
            <a:r>
              <a:rPr lang="en-US" sz="2800" dirty="0"/>
              <a:t>applied the same skills in different settings.</a:t>
            </a:r>
          </a:p>
        </p:txBody>
      </p:sp>
      <p:sp>
        <p:nvSpPr>
          <p:cNvPr id="3" name="Rectangle 2"/>
          <p:cNvSpPr/>
          <p:nvPr/>
        </p:nvSpPr>
        <p:spPr>
          <a:xfrm>
            <a:off x="669961" y="1877158"/>
            <a:ext cx="52398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But then we learned that parents:</a:t>
            </a:r>
          </a:p>
        </p:txBody>
      </p:sp>
    </p:spTree>
    <p:extLst>
      <p:ext uri="{BB962C8B-B14F-4D97-AF65-F5344CB8AC3E}">
        <p14:creationId xmlns:p14="http://schemas.microsoft.com/office/powerpoint/2010/main" val="3220214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/>
          <p:cNvSpPr txBox="1">
            <a:spLocks/>
          </p:cNvSpPr>
          <p:nvPr/>
        </p:nvSpPr>
        <p:spPr>
          <a:xfrm>
            <a:off x="862068" y="2281500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b="1" dirty="0">
              <a:latin typeface="Rockwell"/>
              <a:cs typeface="Rockwell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407459"/>
            <a:ext cx="7886700" cy="1325563"/>
          </a:xfrm>
        </p:spPr>
        <p:txBody>
          <a:bodyPr/>
          <a:lstStyle/>
          <a:p>
            <a:r>
              <a:rPr lang="en-US" dirty="0" smtClean="0"/>
              <a:t>RQI’s Story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025949" y="2493626"/>
            <a:ext cx="7229514" cy="4351338"/>
          </a:xfrm>
        </p:spPr>
        <p:txBody>
          <a:bodyPr>
            <a:normAutofit/>
          </a:bodyPr>
          <a:lstStyle/>
          <a:p>
            <a:r>
              <a:rPr lang="en-US" sz="2800" dirty="0" smtClean="0"/>
              <a:t>Over the years we have distilled</a:t>
            </a:r>
            <a:r>
              <a:rPr lang="en-US" sz="2800" dirty="0"/>
              <a:t> </a:t>
            </a:r>
            <a:r>
              <a:rPr lang="en-US" sz="2800" dirty="0" smtClean="0"/>
              <a:t>what is essential to effectively build the skill of question formulation</a:t>
            </a:r>
          </a:p>
          <a:p>
            <a:endParaRPr lang="en-US" sz="2800" dirty="0"/>
          </a:p>
          <a:p>
            <a:r>
              <a:rPr lang="en-US" sz="2800" dirty="0" smtClean="0"/>
              <a:t>RQI’s expertise is in educational design across many fields</a:t>
            </a:r>
          </a:p>
        </p:txBody>
      </p:sp>
    </p:spTree>
    <p:extLst>
      <p:ext uri="{BB962C8B-B14F-4D97-AF65-F5344CB8AC3E}">
        <p14:creationId xmlns:p14="http://schemas.microsoft.com/office/powerpoint/2010/main" val="3588101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5226588" y="863203"/>
            <a:ext cx="3529346" cy="3044032"/>
            <a:chOff x="4523423" y="2001520"/>
            <a:chExt cx="3944937" cy="3210243"/>
          </a:xfrm>
        </p:grpSpPr>
        <p:pic>
          <p:nvPicPr>
            <p:cNvPr id="5" name="Picture 16" descr="Alegria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39298" y="2001520"/>
              <a:ext cx="3929062" cy="247967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17" descr="Cortes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3423" y="3567113"/>
              <a:ext cx="3944937" cy="164465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28" name="Picture 4" descr="Related imag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940" y="3449555"/>
            <a:ext cx="1367168" cy="1662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467" y="579583"/>
            <a:ext cx="1928275" cy="24163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 descr="Image result for harvard medical school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7880" y="4680505"/>
            <a:ext cx="2530156" cy="636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2" descr="ãnational science foundationãã®ç»åæ¤ç´¢çµæ"/>
          <p:cNvSpPr>
            <a:spLocks noChangeAspect="1" noChangeArrowheads="1"/>
          </p:cNvSpPr>
          <p:nvPr/>
        </p:nvSpPr>
        <p:spPr bwMode="auto">
          <a:xfrm>
            <a:off x="1259681" y="7489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>
              <a:defRPr/>
            </a:pPr>
            <a:endParaRPr lang="en-US" sz="1350">
              <a:solidFill>
                <a:prstClr val="black"/>
              </a:solidFill>
              <a:latin typeface="DIN Next Rounded LT Pro"/>
            </a:endParaRPr>
          </a:p>
        </p:txBody>
      </p:sp>
      <p:sp>
        <p:nvSpPr>
          <p:cNvPr id="3" name="AutoShape 4" descr="ãnational science foundationãã®ç»åæ¤ç´¢çµæ"/>
          <p:cNvSpPr>
            <a:spLocks noChangeAspect="1" noChangeArrowheads="1"/>
          </p:cNvSpPr>
          <p:nvPr/>
        </p:nvSpPr>
        <p:spPr bwMode="auto">
          <a:xfrm>
            <a:off x="1373981" y="863204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>
              <a:defRPr/>
            </a:pPr>
            <a:endParaRPr lang="en-US" sz="1350">
              <a:solidFill>
                <a:prstClr val="black"/>
              </a:solidFill>
              <a:latin typeface="DIN Next Rounded LT Pro"/>
            </a:endParaRPr>
          </a:p>
        </p:txBody>
      </p:sp>
      <p:pic>
        <p:nvPicPr>
          <p:cNvPr id="9222" name="Picture 6" descr="https://scontent-nrt1-1.xx.fbcdn.net/v/t1.0-1/p480x480/10940562_10152940837507900_1610270918118178304_n.png?_nc_cat=0&amp;oh=bd30bcab9ebac93a81618bfd45d1a915&amp;oe=5BA195B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7707" y="3379045"/>
            <a:ext cx="1803792" cy="1803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003261" y="476124"/>
            <a:ext cx="1713149" cy="2478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446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4EC974-253E-E847-831D-271CA86A93B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21635" y="488122"/>
            <a:ext cx="7673008" cy="492760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 defTabSz="914400"/>
            <a:r>
              <a:rPr lang="en-US" sz="4400" b="1" kern="1200" dirty="0">
                <a:solidFill>
                  <a:schemeClr val="tx2"/>
                </a:solidFill>
              </a:rPr>
              <a:t>What is </a:t>
            </a:r>
            <a:r>
              <a:rPr lang="en-US" sz="4400" b="1" kern="1200" dirty="0" smtClean="0">
                <a:solidFill>
                  <a:schemeClr val="tx2"/>
                </a:solidFill>
              </a:rPr>
              <a:t>the Right Question </a:t>
            </a:r>
            <a:r>
              <a:rPr lang="en-US" sz="4400" b="1" dirty="0" smtClean="0">
                <a:solidFill>
                  <a:schemeClr val="tx2"/>
                </a:solidFill>
              </a:rPr>
              <a:t>Voter Engagement </a:t>
            </a:r>
            <a:r>
              <a:rPr lang="en-US" sz="4400" b="1" dirty="0">
                <a:solidFill>
                  <a:schemeClr val="tx2"/>
                </a:solidFill>
              </a:rPr>
              <a:t>S</a:t>
            </a:r>
            <a:r>
              <a:rPr lang="en-US" sz="4400" b="1" kern="1200" dirty="0" smtClean="0">
                <a:solidFill>
                  <a:schemeClr val="tx2"/>
                </a:solidFill>
              </a:rPr>
              <a:t>trategy</a:t>
            </a:r>
            <a:r>
              <a:rPr lang="en-US" sz="4400" b="1" kern="1200" dirty="0">
                <a:solidFill>
                  <a:schemeClr val="tx2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91469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Right Question Voter Engagement Strategy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90727"/>
            <a:ext cx="7886700" cy="5088131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00000"/>
              </a:lnSpc>
              <a:buNone/>
            </a:pPr>
            <a:endParaRPr lang="en-US" sz="3200" dirty="0" smtClean="0"/>
          </a:p>
          <a:p>
            <a:pPr marL="0" indent="0">
              <a:lnSpc>
                <a:spcPct val="100000"/>
              </a:lnSpc>
              <a:buNone/>
            </a:pPr>
            <a:r>
              <a:rPr lang="en-US" sz="3200" dirty="0" smtClean="0"/>
              <a:t>A simple, 5-step </a:t>
            </a:r>
            <a:r>
              <a:rPr lang="en-US" sz="3200" b="1" dirty="0" smtClean="0">
                <a:solidFill>
                  <a:schemeClr val="accent6"/>
                </a:solidFill>
              </a:rPr>
              <a:t>process</a:t>
            </a:r>
            <a:r>
              <a:rPr lang="en-US" sz="3200" dirty="0" smtClean="0"/>
              <a:t> that allows people to </a:t>
            </a:r>
            <a:r>
              <a:rPr lang="en-US" sz="3200" b="1" dirty="0" smtClean="0">
                <a:solidFill>
                  <a:schemeClr val="accent6"/>
                </a:solidFill>
              </a:rPr>
              <a:t>name for themselves </a:t>
            </a:r>
            <a:r>
              <a:rPr lang="en-US" sz="3200" dirty="0" smtClean="0"/>
              <a:t>the </a:t>
            </a:r>
            <a:r>
              <a:rPr lang="en-US" sz="3200" b="1" dirty="0" smtClean="0">
                <a:solidFill>
                  <a:schemeClr val="accent6"/>
                </a:solidFill>
              </a:rPr>
              <a:t>value of voting</a:t>
            </a:r>
          </a:p>
          <a:p>
            <a:pPr marL="0" indent="0">
              <a:lnSpc>
                <a:spcPct val="100000"/>
              </a:lnSpc>
              <a:buNone/>
            </a:pPr>
            <a:endParaRPr lang="en-US" sz="3200" b="1" dirty="0"/>
          </a:p>
          <a:p>
            <a:pPr>
              <a:lnSpc>
                <a:spcPct val="100000"/>
              </a:lnSpc>
            </a:pPr>
            <a:r>
              <a:rPr lang="en-US" sz="3200" dirty="0" smtClean="0"/>
              <a:t>It helps develop a sense of urgency to participate in decisions that affect them</a:t>
            </a:r>
          </a:p>
          <a:p>
            <a:pPr marL="0" indent="0">
              <a:lnSpc>
                <a:spcPct val="100000"/>
              </a:lnSpc>
              <a:buNone/>
            </a:pPr>
            <a:endParaRPr lang="en-US" sz="3200" dirty="0"/>
          </a:p>
          <a:p>
            <a:pPr>
              <a:lnSpc>
                <a:spcPct val="100000"/>
              </a:lnSpc>
            </a:pPr>
            <a:r>
              <a:rPr lang="en-US" sz="3200" dirty="0" smtClean="0"/>
              <a:t>It is a pathway for taking action</a:t>
            </a:r>
          </a:p>
          <a:p>
            <a:pPr>
              <a:lnSpc>
                <a:spcPct val="100000"/>
              </a:lnSpc>
            </a:pPr>
            <a:endParaRPr lang="en-US" sz="3200" dirty="0"/>
          </a:p>
          <a:p>
            <a:pPr>
              <a:lnSpc>
                <a:spcPct val="100000"/>
              </a:lnSpc>
            </a:pPr>
            <a:r>
              <a:rPr lang="en-US" sz="3200" dirty="0" smtClean="0"/>
              <a:t>It is a non-partisan strategy that encourages all people to vote, but it does not encourage people to vote for a specific candidate</a:t>
            </a:r>
          </a:p>
          <a:p>
            <a:pPr>
              <a:lnSpc>
                <a:spcPct val="100000"/>
              </a:lnSpc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207818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651164" y="5569305"/>
            <a:ext cx="7886700" cy="1325563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chemeClr val="accent6"/>
                </a:solidFill>
              </a:rPr>
              <a:t>Exploring the Strategy </a:t>
            </a:r>
            <a:endParaRPr lang="en-US" sz="3600" b="1" dirty="0">
              <a:solidFill>
                <a:schemeClr val="accent6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99" b="5274"/>
          <a:stretch/>
        </p:blipFill>
        <p:spPr>
          <a:xfrm>
            <a:off x="651164" y="706582"/>
            <a:ext cx="7827818" cy="4340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7941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AB934C-727E-434B-A8A1-BFC517609C8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343830" y="5365485"/>
            <a:ext cx="610433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600" b="1" dirty="0" smtClean="0">
                <a:solidFill>
                  <a:schemeClr val="tx2"/>
                </a:solidFill>
              </a:rPr>
              <a:t> </a:t>
            </a:r>
            <a:r>
              <a:rPr lang="en-US" sz="3200" b="1" dirty="0" smtClean="0">
                <a:solidFill>
                  <a:schemeClr val="tx2"/>
                </a:solidFill>
              </a:rPr>
              <a:t>Which 3 services are most important to people with whom you work? </a:t>
            </a:r>
            <a:endParaRPr lang="en-US" sz="3600" b="1" dirty="0">
              <a:solidFill>
                <a:schemeClr val="tx2"/>
              </a:solidFill>
            </a:endParaRP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616449742"/>
              </p:ext>
            </p:extLst>
          </p:nvPr>
        </p:nvGraphicFramePr>
        <p:xfrm>
          <a:off x="452885" y="1135180"/>
          <a:ext cx="7886220" cy="41455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87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287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287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611816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HOUSING</a:t>
                      </a:r>
                    </a:p>
                    <a:p>
                      <a:r>
                        <a:rPr lang="en-US" sz="1800" b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Section</a:t>
                      </a:r>
                      <a:r>
                        <a:rPr lang="en-US" sz="1800" b="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8</a:t>
                      </a:r>
                    </a:p>
                    <a:p>
                      <a:r>
                        <a:rPr lang="en-US" sz="1800" b="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Public Housing</a:t>
                      </a:r>
                    </a:p>
                    <a:p>
                      <a:r>
                        <a:rPr lang="en-US" sz="1800" b="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Homeless Services </a:t>
                      </a:r>
                      <a:endParaRPr lang="en-US" sz="18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142" marR="9514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INCOME / SUPPORT</a:t>
                      </a:r>
                    </a:p>
                    <a:p>
                      <a:r>
                        <a:rPr lang="en-US" sz="1800" b="0" dirty="0" smtClean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Welfare</a:t>
                      </a:r>
                    </a:p>
                    <a:p>
                      <a:r>
                        <a:rPr lang="en-US" sz="1800" b="0" dirty="0" smtClean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Food Stamps</a:t>
                      </a:r>
                    </a:p>
                    <a:p>
                      <a:r>
                        <a:rPr lang="en-US" sz="1800" b="0" dirty="0" smtClean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Social Security / SSI</a:t>
                      </a:r>
                    </a:p>
                    <a:p>
                      <a:r>
                        <a:rPr lang="en-US" sz="1800" b="0" dirty="0" smtClean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Earned Income Tax Credit</a:t>
                      </a:r>
                      <a:endParaRPr lang="en-US" sz="1800" b="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142" marR="9514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HEALTHCARE</a:t>
                      </a:r>
                    </a:p>
                    <a:p>
                      <a:r>
                        <a:rPr lang="en-US" sz="1800" b="0" dirty="0" smtClean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Medicaid</a:t>
                      </a:r>
                    </a:p>
                    <a:p>
                      <a:r>
                        <a:rPr lang="en-US" sz="1800" b="0" dirty="0" smtClean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Medicare</a:t>
                      </a:r>
                    </a:p>
                    <a:p>
                      <a:r>
                        <a:rPr lang="en-US" sz="1800" b="0" dirty="0" smtClean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Disability Services</a:t>
                      </a:r>
                      <a:endParaRPr lang="en-US" sz="1800" b="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142" marR="9514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96162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SCHOOLS </a:t>
                      </a:r>
                    </a:p>
                    <a:p>
                      <a:r>
                        <a:rPr lang="en-US" sz="1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Free Lunch</a:t>
                      </a:r>
                      <a:r>
                        <a:rPr lang="en-US" sz="1800" baseline="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Program</a:t>
                      </a:r>
                    </a:p>
                    <a:p>
                      <a:r>
                        <a:rPr lang="en-US" sz="1800" baseline="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Special Education</a:t>
                      </a:r>
                      <a:endParaRPr lang="en-US" sz="1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142" marR="95142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JOBS</a:t>
                      </a:r>
                    </a:p>
                    <a:p>
                      <a:r>
                        <a:rPr lang="en-US" sz="1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Job Training</a:t>
                      </a:r>
                    </a:p>
                    <a:p>
                      <a:r>
                        <a:rPr lang="en-US" sz="1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Unemployment</a:t>
                      </a:r>
                      <a:endParaRPr lang="en-US" sz="1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142" marR="95142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COURTS</a:t>
                      </a:r>
                    </a:p>
                    <a:p>
                      <a:r>
                        <a:rPr lang="en-US" sz="1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Family</a:t>
                      </a:r>
                    </a:p>
                    <a:p>
                      <a:r>
                        <a:rPr lang="en-US" sz="1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Housing</a:t>
                      </a:r>
                    </a:p>
                    <a:p>
                      <a:r>
                        <a:rPr lang="en-US" sz="1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Small Claims</a:t>
                      </a:r>
                      <a:endParaRPr lang="en-US" sz="1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142" marR="95142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37613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CHILDREN</a:t>
                      </a:r>
                      <a:endParaRPr lang="en-US" sz="1800" b="1" dirty="0" smtClean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r>
                        <a:rPr lang="en-US" sz="1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Head Start</a:t>
                      </a:r>
                    </a:p>
                    <a:p>
                      <a:r>
                        <a:rPr lang="en-US" sz="1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WIC</a:t>
                      </a:r>
                    </a:p>
                    <a:p>
                      <a:r>
                        <a:rPr lang="en-US" sz="1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Child</a:t>
                      </a:r>
                      <a:r>
                        <a:rPr lang="en-US" sz="1800" baseline="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Care Vouchers</a:t>
                      </a:r>
                      <a:endParaRPr lang="en-US" sz="1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142" marR="9514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ADULT EDUCATION </a:t>
                      </a:r>
                    </a:p>
                    <a:p>
                      <a:r>
                        <a:rPr lang="en-US" sz="1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GED</a:t>
                      </a:r>
                    </a:p>
                    <a:p>
                      <a:r>
                        <a:rPr lang="en-US" sz="1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Adult Diploma</a:t>
                      </a:r>
                      <a:endParaRPr lang="en-US" sz="1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142" marR="9514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NEIGHBORHOODS</a:t>
                      </a:r>
                    </a:p>
                    <a:p>
                      <a:r>
                        <a:rPr lang="en-US" sz="1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Street Lights</a:t>
                      </a:r>
                    </a:p>
                    <a:p>
                      <a:r>
                        <a:rPr lang="en-US" sz="1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Parks</a:t>
                      </a:r>
                    </a:p>
                    <a:p>
                      <a:r>
                        <a:rPr lang="en-US" sz="1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Bus / Subway  </a:t>
                      </a:r>
                      <a:endParaRPr lang="en-US" sz="1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142" marR="9514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7941733" y="6028267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>
              <a:latin typeface="Rockwell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1440" y="5489508"/>
            <a:ext cx="850281" cy="90809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011333" y="2150533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>
              <a:latin typeface="Rockwel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07272" y="416974"/>
            <a:ext cx="6891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EXAMPLES OF GOVERNMENT SERVICES</a:t>
            </a:r>
            <a:endParaRPr lang="en-US" sz="2800" b="1" dirty="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548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Role of Elected Officials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304419"/>
            <a:ext cx="7886700" cy="4351338"/>
          </a:xfrm>
        </p:spPr>
        <p:txBody>
          <a:bodyPr/>
          <a:lstStyle/>
          <a:p>
            <a:pPr lvl="0"/>
            <a:r>
              <a:rPr lang="en-US" sz="2800" dirty="0"/>
              <a:t>Elected officials make decisions that affect these </a:t>
            </a:r>
            <a:r>
              <a:rPr lang="en-US" sz="2800" dirty="0" smtClean="0"/>
              <a:t>services</a:t>
            </a:r>
          </a:p>
          <a:p>
            <a:pPr lvl="0"/>
            <a:endParaRPr lang="en-US" sz="2800" dirty="0"/>
          </a:p>
          <a:p>
            <a:r>
              <a:rPr lang="en-US" sz="2800" dirty="0"/>
              <a:t>By </a:t>
            </a:r>
            <a:r>
              <a:rPr lang="en-US" sz="2800" dirty="0" smtClean="0"/>
              <a:t>voting, people you work with </a:t>
            </a:r>
            <a:r>
              <a:rPr lang="en-US" sz="2800" dirty="0"/>
              <a:t>can have a say </a:t>
            </a:r>
            <a:r>
              <a:rPr lang="en-US" sz="2800" dirty="0" smtClean="0"/>
              <a:t>in who</a:t>
            </a:r>
            <a:r>
              <a:rPr lang="en-US" sz="2800" dirty="0"/>
              <a:t> </a:t>
            </a:r>
            <a:r>
              <a:rPr lang="en-US" sz="2800" dirty="0" smtClean="0"/>
              <a:t>is </a:t>
            </a:r>
            <a:r>
              <a:rPr lang="en-US" sz="2800" dirty="0"/>
              <a:t>making these decisions</a:t>
            </a:r>
          </a:p>
          <a:p>
            <a:pPr lvl="0"/>
            <a:endParaRPr lang="en-US" sz="28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477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F29E35-1CF1-804F-9E3B-2AF92B20EA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Making the Connection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237090-EC29-394F-8FDD-9B59FED47A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68471"/>
            <a:ext cx="7286355" cy="4351338"/>
          </a:xfrm>
        </p:spPr>
        <p:txBody>
          <a:bodyPr anchor="ctr">
            <a:normAutofit/>
          </a:bodyPr>
          <a:lstStyle/>
          <a:p>
            <a:r>
              <a:rPr lang="en-US" sz="2800" dirty="0" smtClean="0"/>
              <a:t>Why would it be important for people to see for themselves </a:t>
            </a:r>
            <a:r>
              <a:rPr lang="en-US" sz="2800" dirty="0" smtClean="0">
                <a:solidFill>
                  <a:schemeClr val="accent6"/>
                </a:solidFill>
              </a:rPr>
              <a:t>the connection between services they receive and decisions elected officials make?</a:t>
            </a:r>
          </a:p>
          <a:p>
            <a:pPr marL="0" indent="0">
              <a:buNone/>
            </a:pPr>
            <a:endParaRPr lang="en-US" sz="2800" dirty="0" smtClean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5005" y="5045371"/>
            <a:ext cx="850281" cy="908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0063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1455BB-43F2-E348-9E1C-BE6F4F3C58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850" dirty="0"/>
              <a:t>Questions about </a:t>
            </a:r>
            <a:r>
              <a:rPr lang="en-US" sz="3850" dirty="0" smtClean="0"/>
              <a:t>Voting</a:t>
            </a:r>
            <a:endParaRPr lang="en-US" sz="385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A76879-4A5C-374E-86F5-400BD2560D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50738"/>
            <a:ext cx="7886700" cy="4351338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n-US" sz="2800" dirty="0" smtClean="0"/>
              <a:t>If the people you work with do see the connection…</a:t>
            </a:r>
          </a:p>
          <a:p>
            <a:endParaRPr lang="en-US" sz="2800" dirty="0"/>
          </a:p>
          <a:p>
            <a:pPr marL="0" indent="0">
              <a:buNone/>
            </a:pPr>
            <a:r>
              <a:rPr lang="en-US" sz="2800" dirty="0"/>
              <a:t>W</a:t>
            </a:r>
            <a:r>
              <a:rPr lang="en-US" sz="2800" dirty="0" smtClean="0"/>
              <a:t>hat questions do you think they might have about actually voting?</a:t>
            </a:r>
          </a:p>
          <a:p>
            <a:endParaRPr lang="en-US" sz="2800" dirty="0" smtClean="0"/>
          </a:p>
          <a:p>
            <a:pPr marL="0" indent="0">
              <a:buNone/>
            </a:pPr>
            <a:r>
              <a:rPr lang="en-US" sz="2800" i="1" dirty="0">
                <a:solidFill>
                  <a:schemeClr val="accent6"/>
                </a:solidFill>
              </a:rPr>
              <a:t>Ask as many questions as you can.</a:t>
            </a:r>
            <a:endParaRPr lang="en-US" sz="2800" dirty="0">
              <a:solidFill>
                <a:schemeClr val="accent6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4162" y="5562124"/>
            <a:ext cx="850281" cy="908091"/>
          </a:xfrm>
          <a:prstGeom prst="rect">
            <a:avLst/>
          </a:prstGeom>
        </p:spPr>
      </p:pic>
      <p:sp>
        <p:nvSpPr>
          <p:cNvPr id="4" name="Oval 3"/>
          <p:cNvSpPr/>
          <p:nvPr/>
        </p:nvSpPr>
        <p:spPr>
          <a:xfrm>
            <a:off x="7391260" y="376215"/>
            <a:ext cx="1124090" cy="1124090"/>
          </a:xfrm>
          <a:prstGeom prst="ellipse">
            <a:avLst/>
          </a:prstGeom>
          <a:noFill/>
          <a:ln w="539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6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646971" y="338095"/>
            <a:ext cx="61266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7200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161351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275010"/>
            <a:ext cx="7886700" cy="2813182"/>
          </a:xfrm>
        </p:spPr>
        <p:txBody>
          <a:bodyPr>
            <a:noAutofit/>
          </a:bodyPr>
          <a:lstStyle/>
          <a:p>
            <a:pPr fontAlgn="base"/>
            <a:r>
              <a:rPr lang="en-US" sz="2800" dirty="0" smtClean="0"/>
              <a:t>A new model for engaging non voters</a:t>
            </a:r>
          </a:p>
          <a:p>
            <a:pPr fontAlgn="base"/>
            <a:endParaRPr lang="en-US" sz="2800" dirty="0"/>
          </a:p>
          <a:p>
            <a:pPr fontAlgn="base"/>
            <a:r>
              <a:rPr lang="en-US" sz="2800" dirty="0" smtClean="0"/>
              <a:t>A nonpartisan, simple, and powerful tool to help people make the connection between the services that are important to them and voting</a:t>
            </a:r>
          </a:p>
          <a:p>
            <a:pPr fontAlgn="base"/>
            <a:endParaRPr lang="en-US" sz="28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fontAlgn="base"/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H</a:t>
            </a:r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ow people on the front lines of services in low-income communities can play a role in getting more people to vote</a:t>
            </a:r>
            <a:endParaRPr lang="en-US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 this webinar we will explore: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3793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40FFEF-0D0B-FD4B-8DE0-F40586B6BA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2104" y="817563"/>
            <a:ext cx="6858000" cy="560663"/>
          </a:xfrm>
        </p:spPr>
        <p:txBody>
          <a:bodyPr vert="horz" lIns="91440" tIns="45720" rIns="91440" bIns="45720" rtlCol="0" anchor="b">
            <a:noAutofit/>
          </a:bodyPr>
          <a:lstStyle/>
          <a:p>
            <a:pPr defTabSz="914400"/>
            <a:r>
              <a:rPr lang="en-US" sz="3600" dirty="0"/>
              <a:t>Reflecting on the Experience</a:t>
            </a:r>
            <a:endParaRPr lang="en-US" sz="3600" kern="1200" dirty="0">
              <a:latin typeface="+mj-lt"/>
              <a:cs typeface="+mj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6C0A6F-A0D5-DA42-9034-6D6261409B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8208" y="5680189"/>
            <a:ext cx="6160104" cy="2850494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 algn="ctr" defTabSz="914400">
              <a:spcBef>
                <a:spcPts val="1000"/>
              </a:spcBef>
              <a:buNone/>
            </a:pPr>
            <a:r>
              <a:rPr lang="en-US" sz="3600" kern="1200" dirty="0" smtClean="0">
                <a:solidFill>
                  <a:schemeClr val="accent6"/>
                </a:solidFill>
              </a:rPr>
              <a:t>What </a:t>
            </a:r>
            <a:r>
              <a:rPr lang="en-US" sz="3600" dirty="0" smtClean="0">
                <a:solidFill>
                  <a:schemeClr val="accent6"/>
                </a:solidFill>
              </a:rPr>
              <a:t>thoughts do you have?</a:t>
            </a:r>
            <a:endParaRPr lang="en-US" sz="3600" kern="1200" dirty="0">
              <a:solidFill>
                <a:schemeClr val="accent6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0104" y="4915959"/>
            <a:ext cx="850281" cy="90809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22104" y="1932482"/>
            <a:ext cx="651231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You looked at the problem of low voting rates in low income communities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You looked at government services that affect people’s lives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You reflected on the connection between services people receive and decisions elected officials make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You asked questions about voting </a:t>
            </a:r>
          </a:p>
        </p:txBody>
      </p:sp>
    </p:spTree>
    <p:extLst>
      <p:ext uri="{BB962C8B-B14F-4D97-AF65-F5344CB8AC3E}">
        <p14:creationId xmlns:p14="http://schemas.microsoft.com/office/powerpoint/2010/main" val="216783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4EC974-253E-E847-831D-271CA86A93B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7161" y="488122"/>
            <a:ext cx="7673008" cy="492760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 defTabSz="914400"/>
            <a:r>
              <a:rPr lang="en-US" sz="4400" b="1" dirty="0">
                <a:solidFill>
                  <a:schemeClr val="tx2"/>
                </a:solidFill>
              </a:rPr>
              <a:t>Introducing the </a:t>
            </a:r>
            <a:r>
              <a:rPr lang="en-US" sz="4400" b="1" dirty="0" smtClean="0">
                <a:solidFill>
                  <a:schemeClr val="tx2"/>
                </a:solidFill>
              </a:rPr>
              <a:t/>
            </a:r>
            <a:br>
              <a:rPr lang="en-US" sz="4400" b="1" dirty="0" smtClean="0">
                <a:solidFill>
                  <a:schemeClr val="tx2"/>
                </a:solidFill>
              </a:rPr>
            </a:br>
            <a:r>
              <a:rPr lang="en-US" sz="4400" b="1" dirty="0" smtClean="0">
                <a:solidFill>
                  <a:schemeClr val="tx2"/>
                </a:solidFill>
              </a:rPr>
              <a:t>“Why Vote?” Tool</a:t>
            </a:r>
            <a:endParaRPr lang="en-US" sz="4400" b="1" kern="12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8180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58" y="639682"/>
            <a:ext cx="4022934" cy="5206151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tx1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9545" y="639681"/>
            <a:ext cx="4022934" cy="5206151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970265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9875F9-2173-9743-AF5C-C8FB4EA73B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365126"/>
            <a:ext cx="8102755" cy="1325563"/>
          </a:xfrm>
        </p:spPr>
        <p:txBody>
          <a:bodyPr>
            <a:normAutofit/>
          </a:bodyPr>
          <a:lstStyle/>
          <a:p>
            <a:r>
              <a:rPr lang="en-US" dirty="0" smtClean="0"/>
              <a:t>The “Why Vote?” Tool</a:t>
            </a:r>
            <a:endParaRPr lang="en-US" sz="20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8746" y="2284197"/>
            <a:ext cx="2137230" cy="209418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6059809" y="4289357"/>
            <a:ext cx="256341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Creates a sense of urgency to vote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3695" y="2266838"/>
            <a:ext cx="2022519" cy="2022519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3298441" y="4461840"/>
            <a:ext cx="283553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Packed with </a:t>
            </a:r>
            <a:r>
              <a:rPr lang="en-US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thinking 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p</a:t>
            </a:r>
            <a:r>
              <a:rPr lang="en-US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ower</a:t>
            </a: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018577" y="4450659"/>
            <a:ext cx="186935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Simple</a:t>
            </a: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5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422" y="2559337"/>
            <a:ext cx="1124586" cy="1470991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106018" y="6612835"/>
            <a:ext cx="70766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Vector art credit to </a:t>
            </a:r>
            <a:r>
              <a:rPr lang="en-US" altLang="zh-CN" sz="1000" dirty="0" err="1" smtClean="0"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Vecteezy</a:t>
            </a:r>
            <a:r>
              <a:rPr lang="en-US" altLang="zh-CN" sz="1000" dirty="0" smtClean="0"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altLang="zh-CN" sz="1000" dirty="0" err="1" smtClean="0"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Freeiconspng</a:t>
            </a:r>
            <a:r>
              <a:rPr lang="en-US" altLang="zh-CN" sz="1000" dirty="0" smtClean="0"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and </a:t>
            </a:r>
            <a:r>
              <a:rPr lang="en-US" altLang="zh-CN" sz="1000" dirty="0" err="1" smtClean="0"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Freepik</a:t>
            </a:r>
            <a:endParaRPr lang="en-US" sz="100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8199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9875F9-2173-9743-AF5C-C8FB4EA73B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365126"/>
            <a:ext cx="8046999" cy="1325563"/>
          </a:xfrm>
        </p:spPr>
        <p:txBody>
          <a:bodyPr>
            <a:normAutofit/>
          </a:bodyPr>
          <a:lstStyle/>
          <a:p>
            <a:r>
              <a:rPr lang="en-US" dirty="0"/>
              <a:t>The “Why Vote?” Tool</a:t>
            </a:r>
            <a:endParaRPr lang="en-US" sz="20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708798" y="2380501"/>
            <a:ext cx="7581304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 smtClean="0"/>
              <a:t>Based on a 2004 voter engagement pilot project in Arizona and New Hampshire that led to:</a:t>
            </a:r>
          </a:p>
          <a:p>
            <a:pPr lvl="1"/>
            <a:r>
              <a:rPr lang="en-US" sz="2800" b="1" dirty="0" smtClean="0">
                <a:solidFill>
                  <a:schemeClr val="accent6"/>
                </a:solidFill>
              </a:rPr>
              <a:t>93% </a:t>
            </a:r>
            <a:r>
              <a:rPr lang="en-US" sz="2800" dirty="0"/>
              <a:t>of the participants </a:t>
            </a:r>
            <a:r>
              <a:rPr lang="en-US" sz="2800" dirty="0" smtClean="0"/>
              <a:t>feeling more prepared </a:t>
            </a:r>
            <a:r>
              <a:rPr lang="en-US" sz="2800" dirty="0"/>
              <a:t>to vote</a:t>
            </a:r>
          </a:p>
          <a:p>
            <a:pPr lvl="1"/>
            <a:r>
              <a:rPr lang="en-US" sz="2800" b="1" dirty="0" smtClean="0">
                <a:solidFill>
                  <a:schemeClr val="accent6"/>
                </a:solidFill>
              </a:rPr>
              <a:t>87% </a:t>
            </a:r>
            <a:r>
              <a:rPr lang="en-US" sz="2800" dirty="0" smtClean="0"/>
              <a:t>affirming </a:t>
            </a:r>
            <a:r>
              <a:rPr lang="en-US" sz="2800" dirty="0"/>
              <a:t>they are much more likely to vote </a:t>
            </a:r>
            <a:r>
              <a:rPr lang="en-US" sz="2800" dirty="0" smtClean="0"/>
              <a:t>after the workshop</a:t>
            </a:r>
            <a:endParaRPr lang="en-US" sz="2800" dirty="0"/>
          </a:p>
          <a:p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2827982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E45247-AB3B-BC42-B001-3F294CD8AA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388" y="121152"/>
            <a:ext cx="7886700" cy="1325563"/>
          </a:xfrm>
        </p:spPr>
        <p:txBody>
          <a:bodyPr/>
          <a:lstStyle/>
          <a:p>
            <a:r>
              <a:rPr lang="en-US" dirty="0" smtClean="0"/>
              <a:t>Unpacking </a:t>
            </a:r>
            <a:r>
              <a:rPr lang="en-US" smtClean="0"/>
              <a:t>the Resource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C86001-81FD-A340-81CC-53D72852D7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50258" y="2466481"/>
            <a:ext cx="3248518" cy="275771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dirty="0" smtClean="0"/>
              <a:t>Page 1: </a:t>
            </a:r>
          </a:p>
          <a:p>
            <a:r>
              <a:rPr lang="en-US" sz="2800" dirty="0" smtClean="0"/>
              <a:t>Reviewing the range of services</a:t>
            </a:r>
          </a:p>
          <a:p>
            <a:r>
              <a:rPr lang="en-US" sz="2800" dirty="0" smtClean="0"/>
              <a:t>Prioritizing the services that are most important to them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388" y="1242262"/>
            <a:ext cx="4022934" cy="5206151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589302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539324-C5B2-3245-A132-8CD15955B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01690"/>
            <a:ext cx="7886700" cy="1325563"/>
          </a:xfrm>
        </p:spPr>
        <p:txBody>
          <a:bodyPr/>
          <a:lstStyle/>
          <a:p>
            <a:r>
              <a:rPr lang="en-US" dirty="0" smtClean="0"/>
              <a:t>Unpacking the Resource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923722" y="3491526"/>
            <a:ext cx="420805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Page 2</a:t>
            </a:r>
          </a:p>
          <a:p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084"/>
          <a:stretch/>
        </p:blipFill>
        <p:spPr>
          <a:xfrm>
            <a:off x="628650" y="5188450"/>
            <a:ext cx="4022934" cy="108889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230" b="20916"/>
          <a:stretch/>
        </p:blipFill>
        <p:spPr>
          <a:xfrm>
            <a:off x="628650" y="4623373"/>
            <a:ext cx="4022934" cy="56507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497" b="31770"/>
          <a:stretch/>
        </p:blipFill>
        <p:spPr>
          <a:xfrm>
            <a:off x="628650" y="2815120"/>
            <a:ext cx="4022934" cy="180825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37" b="66502"/>
          <a:stretch/>
        </p:blipFill>
        <p:spPr>
          <a:xfrm>
            <a:off x="628650" y="1890446"/>
            <a:ext cx="4022934" cy="92467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461"/>
          <a:stretch/>
        </p:blipFill>
        <p:spPr>
          <a:xfrm>
            <a:off x="628650" y="1081469"/>
            <a:ext cx="4022934" cy="80897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961591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3.7037E-7 L -0.00018 0.0532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" y="266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2.22222E-6 L -0.00018 0.0412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" y="206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3.7037E-7 L -0.00122 0.0270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1343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4.44444E-6 L -0.00018 0.01342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" y="671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Unpacking the Resource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14" b="83493"/>
          <a:stretch/>
        </p:blipFill>
        <p:spPr>
          <a:xfrm>
            <a:off x="742950" y="2369024"/>
            <a:ext cx="7772400" cy="127671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880202" y="3920415"/>
            <a:ext cx="749789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Become aware of decisions elected officials make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122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220" b="59312"/>
          <a:stretch/>
        </p:blipFill>
        <p:spPr>
          <a:xfrm>
            <a:off x="742950" y="2059763"/>
            <a:ext cx="7772400" cy="236047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Unpacking the Resource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268901" y="4662296"/>
            <a:ext cx="4606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Think about reasons for voting</a:t>
            </a:r>
          </a:p>
        </p:txBody>
      </p:sp>
    </p:spTree>
    <p:extLst>
      <p:ext uri="{BB962C8B-B14F-4D97-AF65-F5344CB8AC3E}">
        <p14:creationId xmlns:p14="http://schemas.microsoft.com/office/powerpoint/2010/main" val="1388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Unpacking the </a:t>
            </a:r>
            <a:r>
              <a:rPr lang="en-US" dirty="0" smtClean="0"/>
              <a:t>Resource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645515" y="6112354"/>
            <a:ext cx="59672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Ask questions about being able to vote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497" b="31770"/>
          <a:stretch/>
        </p:blipFill>
        <p:spPr>
          <a:xfrm>
            <a:off x="739739" y="2085653"/>
            <a:ext cx="7775611" cy="349502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763533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52321"/>
            <a:ext cx="7886700" cy="3845771"/>
          </a:xfrm>
        </p:spPr>
        <p:txBody>
          <a:bodyPr>
            <a:noAutofit/>
          </a:bodyPr>
          <a:lstStyle/>
          <a:p>
            <a:pPr fontAlgn="base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Logistics</a:t>
            </a:r>
            <a:endParaRPr 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fontAlgn="base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About the </a:t>
            </a:r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work of the Right Question Institute</a:t>
            </a:r>
            <a:endParaRPr 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fontAlgn="base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Exploring the Right Question Voter Engagement </a:t>
            </a:r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Strategy </a:t>
            </a:r>
          </a:p>
          <a:p>
            <a:pPr fontAlgn="base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Components of the </a:t>
            </a:r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S</a:t>
            </a:r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trategy and why it works</a:t>
            </a:r>
            <a:endParaRPr 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fontAlgn="base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Applying the </a:t>
            </a:r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Strategy </a:t>
            </a:r>
            <a:endParaRPr 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fontAlgn="base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Q </a:t>
            </a:r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&amp; </a:t>
            </a:r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A</a:t>
            </a:r>
          </a:p>
          <a:p>
            <a:pPr fontAlgn="base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Evaluation</a:t>
            </a:r>
            <a:endParaRPr 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0" indent="0" fontAlgn="base">
              <a:buNone/>
            </a:pPr>
            <a:endParaRPr lang="en-US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6938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Unpacking the </a:t>
            </a:r>
            <a:r>
              <a:rPr lang="en-US" dirty="0" smtClean="0"/>
              <a:t>Resource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588364" y="3986167"/>
            <a:ext cx="59672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Reflect</a:t>
            </a: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230" b="20916"/>
          <a:stretch/>
        </p:blipFill>
        <p:spPr>
          <a:xfrm>
            <a:off x="695345" y="2424702"/>
            <a:ext cx="7753309" cy="108906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73205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Unpacking the Resource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712012" y="4374061"/>
            <a:ext cx="58485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Connect to additional voting resources 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099" b="-85"/>
          <a:stretch/>
        </p:blipFill>
        <p:spPr>
          <a:xfrm>
            <a:off x="742950" y="2059763"/>
            <a:ext cx="7786714" cy="211467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3271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C6E3FC-AB03-7B43-B838-49095C6376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 Summary: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131EB-1417-6B4E-9F82-DA207CF052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2269156"/>
            <a:ext cx="78867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/>
              <a:t>We are offering </a:t>
            </a:r>
            <a:r>
              <a:rPr lang="en-US" sz="2800" dirty="0" smtClean="0"/>
              <a:t>a resource </a:t>
            </a:r>
            <a:r>
              <a:rPr lang="en-US" sz="2800" dirty="0"/>
              <a:t>that is simple but can have powerful/transformational </a:t>
            </a:r>
            <a:r>
              <a:rPr lang="en-US" sz="2800" dirty="0" smtClean="0"/>
              <a:t>results:</a:t>
            </a:r>
            <a:endParaRPr lang="en-US" sz="2600" b="1" dirty="0" smtClean="0">
              <a:solidFill>
                <a:schemeClr val="accent6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2800" b="1" dirty="0" smtClean="0">
                <a:solidFill>
                  <a:schemeClr val="accent6"/>
                </a:solidFill>
              </a:rPr>
              <a:t>Cognitive changes</a:t>
            </a:r>
            <a:r>
              <a:rPr lang="en-US" sz="2800" dirty="0" smtClean="0"/>
              <a:t>: knowing the connection between services and decisions elected officials make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800" b="1" dirty="0" smtClean="0">
                <a:solidFill>
                  <a:schemeClr val="accent6"/>
                </a:solidFill>
              </a:rPr>
              <a:t>Affective changes</a:t>
            </a:r>
            <a:r>
              <a:rPr lang="en-US" sz="2800" dirty="0" smtClean="0"/>
              <a:t>: naming what they feel is most important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800" b="1" dirty="0" smtClean="0">
                <a:solidFill>
                  <a:schemeClr val="accent6"/>
                </a:solidFill>
              </a:rPr>
              <a:t>Behavioral changes</a:t>
            </a:r>
            <a:r>
              <a:rPr lang="en-US" sz="2800" dirty="0" smtClean="0"/>
              <a:t>: thinking about the benefits of a certain action</a:t>
            </a:r>
          </a:p>
          <a:p>
            <a:pPr marL="0" indent="0">
              <a:buNone/>
            </a:pPr>
            <a:endParaRPr lang="en-US" dirty="0"/>
          </a:p>
          <a:p>
            <a:pPr marL="0" lvl="0" indent="0">
              <a:buNone/>
            </a:pPr>
            <a:endParaRPr lang="en-US" sz="2800" dirty="0">
              <a:solidFill>
                <a:srgbClr val="000000"/>
              </a:solidFill>
            </a:endParaRPr>
          </a:p>
          <a:p>
            <a:pPr marL="342900" lvl="1" indent="0">
              <a:buNone/>
            </a:pP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1394501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Outcomes</a:t>
            </a:r>
            <a:endParaRPr lang="en-US" dirty="0"/>
          </a:p>
        </p:txBody>
      </p:sp>
      <p:pic>
        <p:nvPicPr>
          <p:cNvPr id="6" name="Picture 5" descr="Macintosh HD:private:var:folders:w6:lpd8swqj5f94q_snkr51z_jw0000gp:T:TemporaryItems:unnamed.pn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97" b="77748"/>
          <a:stretch/>
        </p:blipFill>
        <p:spPr bwMode="auto">
          <a:xfrm>
            <a:off x="402141" y="4297162"/>
            <a:ext cx="7112720" cy="89209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Macintosh HD:private:var:folders:w6:lpd8swqj5f94q_snkr51z_jw0000gp:T:TemporaryItems:unnamed.pn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32" b="70424"/>
          <a:stretch/>
        </p:blipFill>
        <p:spPr bwMode="auto">
          <a:xfrm>
            <a:off x="578468" y="2717696"/>
            <a:ext cx="5616034" cy="82519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1204331" y="3577782"/>
            <a:ext cx="43643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“Sharpen my thinking. Be aware”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04331" y="5180710"/>
            <a:ext cx="43643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It was really a eye-opener about voting.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28650" y="2004137"/>
            <a:ext cx="5752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What do you like about what we just did?</a:t>
            </a:r>
            <a:endParaRPr lang="en-US" sz="2400" b="1" dirty="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1169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Outcomes</a:t>
            </a:r>
            <a:endParaRPr lang="en-US" dirty="0"/>
          </a:p>
        </p:txBody>
      </p:sp>
      <p:pic>
        <p:nvPicPr>
          <p:cNvPr id="11" name="Picture 10" descr="Macintosh HD:private:var:folders:w6:lpd8swqj5f94q_snkr51z_jw0000gp:T:TemporaryItems:unnamed.pn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715" b="7448"/>
          <a:stretch/>
        </p:blipFill>
        <p:spPr bwMode="auto">
          <a:xfrm>
            <a:off x="281207" y="2674283"/>
            <a:ext cx="5374755" cy="9976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Picture 11" descr="Macintosh HD:private:var:folders:w6:lpd8swqj5f94q_snkr51z_jw0000gp:T:TemporaryItems:unnamed.pn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4" r="6904"/>
          <a:stretch/>
        </p:blipFill>
        <p:spPr bwMode="auto">
          <a:xfrm>
            <a:off x="4239763" y="2526938"/>
            <a:ext cx="4865264" cy="1348913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TextBox 9"/>
          <p:cNvSpPr txBox="1"/>
          <p:nvPr/>
        </p:nvSpPr>
        <p:spPr>
          <a:xfrm>
            <a:off x="628650" y="2004137"/>
            <a:ext cx="50273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How do you feel about voting now?</a:t>
            </a:r>
            <a:endParaRPr lang="en-US" sz="2400" b="1" dirty="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17381" y="3751913"/>
            <a:ext cx="43643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“It made me feel that voting is very important so your voice can be heard.”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Picture 13" descr="Macintosh HD:private:var:folders:w6:lpd8swqj5f94q_snkr51z_jw0000gp:T:TemporaryItems:unnamed.png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07"/>
          <a:stretch/>
        </p:blipFill>
        <p:spPr bwMode="auto">
          <a:xfrm>
            <a:off x="281207" y="4798971"/>
            <a:ext cx="6925371" cy="867057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521846" y="3655554"/>
            <a:ext cx="34772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“I have never vote. I feel really strong about voting now. It would make a different.”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21846" y="5573524"/>
            <a:ext cx="73585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“I think is really important do the right of vote, and I will vote for the next presidential election. “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9483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8" grpId="0"/>
      <p:bldP spid="1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Outcomes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628650" y="2004137"/>
            <a:ext cx="50273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How do you feel about voting now?</a:t>
            </a:r>
            <a:endParaRPr lang="en-US" sz="2400" b="1" dirty="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6" name="Picture 15" descr="Macintosh HD:private:var:folders:w6:lpd8swqj5f94q_snkr51z_jw0000gp:T:TemporaryItems:unnamed.pn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519" r="55753" b="6647"/>
          <a:stretch/>
        </p:blipFill>
        <p:spPr bwMode="auto">
          <a:xfrm>
            <a:off x="970172" y="3095741"/>
            <a:ext cx="3745047" cy="1123719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TextBox 16"/>
          <p:cNvSpPr txBox="1"/>
          <p:nvPr/>
        </p:nvSpPr>
        <p:spPr>
          <a:xfrm>
            <a:off x="2179373" y="4321955"/>
            <a:ext cx="34772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“Strongly”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4196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different about the Strategy?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628650" y="1690689"/>
            <a:ext cx="750390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dirty="0" smtClean="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Arial"/>
              <a:buChar char="•"/>
            </a:pPr>
            <a:r>
              <a:rPr lang="en-US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A complementary strategy that can be integrated into existing efforts</a:t>
            </a:r>
          </a:p>
          <a:p>
            <a:endParaRPr lang="en-US" sz="28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Arial"/>
              <a:buChar char="•"/>
            </a:pPr>
            <a:r>
              <a:rPr lang="en-US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Focuses on having people name the value of voting as opposed to being told what to do or think</a:t>
            </a:r>
          </a:p>
          <a:p>
            <a:endParaRPr lang="en-US" sz="28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Arial"/>
              <a:buChar char="•"/>
            </a:pPr>
            <a:r>
              <a:rPr lang="en-US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Leverages hundreds of direct service agencies around the country</a:t>
            </a:r>
          </a:p>
        </p:txBody>
      </p:sp>
    </p:spTree>
    <p:extLst>
      <p:ext uri="{BB962C8B-B14F-4D97-AF65-F5344CB8AC3E}">
        <p14:creationId xmlns:p14="http://schemas.microsoft.com/office/powerpoint/2010/main" val="95280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812" y="-18203"/>
            <a:ext cx="7886700" cy="1325563"/>
          </a:xfrm>
        </p:spPr>
        <p:txBody>
          <a:bodyPr/>
          <a:lstStyle/>
          <a:p>
            <a:r>
              <a:rPr lang="en-US" dirty="0" smtClean="0"/>
              <a:t>The Role of People on the </a:t>
            </a:r>
            <a:r>
              <a:rPr lang="en-US" dirty="0"/>
              <a:t>F</a:t>
            </a:r>
            <a:r>
              <a:rPr lang="en-US" dirty="0" smtClean="0"/>
              <a:t>ront </a:t>
            </a:r>
            <a:r>
              <a:rPr lang="en-US" dirty="0"/>
              <a:t>L</a:t>
            </a:r>
            <a:r>
              <a:rPr lang="en-US" dirty="0" smtClean="0"/>
              <a:t>ines</a:t>
            </a:r>
            <a:endParaRPr lang="en-US" dirty="0"/>
          </a:p>
        </p:txBody>
      </p:sp>
      <p:pic>
        <p:nvPicPr>
          <p:cNvPr id="5" name="Content Placeholder 3" descr="Screen Shot 2012-10-09 at 11.55.13 AM.png"/>
          <p:cNvPicPr>
            <a:picLocks noGrp="1" noChangeAspect="1"/>
          </p:cNvPicPr>
          <p:nvPr>
            <p:ph idx="4294967295"/>
          </p:nvPr>
        </p:nvPicPr>
        <p:blipFill rotWithShape="1">
          <a:blip r:embed="rId3"/>
          <a:srcRect l="57032" r="-7790"/>
          <a:stretch/>
        </p:blipFill>
        <p:spPr>
          <a:xfrm>
            <a:off x="953833" y="1031960"/>
            <a:ext cx="4495154" cy="5630097"/>
          </a:xfrm>
        </p:spPr>
      </p:pic>
      <p:pic>
        <p:nvPicPr>
          <p:cNvPr id="4" name="Content Placeholder 3" descr="Screen Shot 2012-10-09 at 11.55.13 AM.png"/>
          <p:cNvPicPr>
            <a:picLocks noGrp="1" noChangeAspect="1"/>
          </p:cNvPicPr>
          <p:nvPr>
            <p:ph idx="4294967295"/>
          </p:nvPr>
        </p:nvPicPr>
        <p:blipFill rotWithShape="1">
          <a:blip r:embed="rId3"/>
          <a:srcRect l="-7790" r="93614"/>
          <a:stretch/>
        </p:blipFill>
        <p:spPr>
          <a:xfrm>
            <a:off x="-301665" y="1031960"/>
            <a:ext cx="1255498" cy="5630097"/>
          </a:xfrm>
        </p:spPr>
      </p:pic>
    </p:spTree>
    <p:extLst>
      <p:ext uri="{BB962C8B-B14F-4D97-AF65-F5344CB8AC3E}">
        <p14:creationId xmlns:p14="http://schemas.microsoft.com/office/powerpoint/2010/main" val="3254969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4EC974-253E-E847-831D-271CA86A93B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21635" y="488122"/>
            <a:ext cx="7673008" cy="492760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/>
            <a:r>
              <a:rPr lang="en-US" sz="4000" dirty="0" smtClean="0">
                <a:solidFill>
                  <a:schemeClr val="tx2"/>
                </a:solidFill>
              </a:rPr>
              <a:t>Let’s think about potential ways you can make it part of your work</a:t>
            </a:r>
            <a:endParaRPr lang="en-US" sz="4000" kern="12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888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71C132-27EC-D142-A20B-3464EFB964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Using the Resource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7B1027-39DF-C043-8929-C7916E2389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2107847"/>
            <a:ext cx="7886700" cy="4351338"/>
          </a:xfrm>
        </p:spPr>
        <p:txBody>
          <a:bodyPr>
            <a:normAutofit/>
          </a:bodyPr>
          <a:lstStyle/>
          <a:p>
            <a:r>
              <a:rPr lang="en-US" sz="2800" dirty="0"/>
              <a:t>Use the </a:t>
            </a:r>
            <a:r>
              <a:rPr lang="en-US" sz="2800" dirty="0" smtClean="0"/>
              <a:t>“Why Vote?” tool </a:t>
            </a:r>
            <a:r>
              <a:rPr lang="en-US" sz="2800" dirty="0"/>
              <a:t>as a </a:t>
            </a:r>
            <a:r>
              <a:rPr lang="en-US" sz="2800" dirty="0" smtClean="0"/>
              <a:t>step-by-step </a:t>
            </a:r>
            <a:r>
              <a:rPr lang="en-US" sz="2800" dirty="0"/>
              <a:t>process to help people make connections between services they receive and voting</a:t>
            </a:r>
            <a:r>
              <a:rPr lang="en-US" sz="2800" dirty="0" smtClean="0"/>
              <a:t>.</a:t>
            </a:r>
            <a:endParaRPr lang="en-US" sz="2800" dirty="0"/>
          </a:p>
          <a:p>
            <a:pPr marL="0" indent="0">
              <a:buNone/>
            </a:pPr>
            <a:endParaRPr lang="en-US" sz="2800" dirty="0"/>
          </a:p>
          <a:p>
            <a:r>
              <a:rPr lang="en-US" sz="2800" dirty="0"/>
              <a:t>Use the </a:t>
            </a:r>
            <a:r>
              <a:rPr lang="en-US" sz="2800" dirty="0" smtClean="0"/>
              <a:t>“Why Vote?” tool </a:t>
            </a:r>
            <a:r>
              <a:rPr lang="en-US" sz="2800" dirty="0"/>
              <a:t>as an activity at the opening of a meeting to build community and set </a:t>
            </a:r>
            <a:r>
              <a:rPr lang="en-US" sz="2800" dirty="0" smtClean="0"/>
              <a:t>a learning agenda.</a:t>
            </a:r>
            <a:endParaRPr lang="en-US" sz="2800" dirty="0"/>
          </a:p>
          <a:p>
            <a:pPr marL="0" indent="0">
              <a:buNone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124117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 Interactive Webinar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9136" y="2673445"/>
            <a:ext cx="1575293" cy="168239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011"/>
          <a:stretch/>
        </p:blipFill>
        <p:spPr>
          <a:xfrm>
            <a:off x="628650" y="5143389"/>
            <a:ext cx="4829815" cy="770892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>
            <a:off x="4410851" y="5528835"/>
            <a:ext cx="490025" cy="476092"/>
          </a:xfrm>
          <a:prstGeom prst="ellipse">
            <a:avLst/>
          </a:prstGeom>
          <a:noFill/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Rockwell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5"/>
          <a:srcRect l="-1" t="445" r="819" b="1"/>
          <a:stretch/>
        </p:blipFill>
        <p:spPr>
          <a:xfrm>
            <a:off x="5999445" y="965771"/>
            <a:ext cx="2661670" cy="5039156"/>
          </a:xfrm>
          <a:prstGeom prst="rect">
            <a:avLst/>
          </a:prstGeom>
          <a:ln w="28575">
            <a:solidFill>
              <a:schemeClr val="bg2">
                <a:lumMod val="75000"/>
                <a:lumOff val="25000"/>
              </a:schemeClr>
            </a:solidFill>
          </a:ln>
        </p:spPr>
      </p:pic>
      <p:sp>
        <p:nvSpPr>
          <p:cNvPr id="12" name="Rounded Rectangle 11"/>
          <p:cNvSpPr/>
          <p:nvPr/>
        </p:nvSpPr>
        <p:spPr>
          <a:xfrm>
            <a:off x="6359703" y="5732980"/>
            <a:ext cx="1880171" cy="271947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821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6243B-7E34-2449-8CF9-19B3833EF0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Teaching Tips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4576B7-D312-D34F-A2CF-8B92A0DDBD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738314"/>
            <a:ext cx="7886700" cy="4351338"/>
          </a:xfrm>
        </p:spPr>
        <p:txBody>
          <a:bodyPr>
            <a:noAutofit/>
          </a:bodyPr>
          <a:lstStyle/>
          <a:p>
            <a:r>
              <a:rPr lang="en-US" sz="2800" dirty="0" smtClean="0"/>
              <a:t>We recommend that you lead people through the step-by-step process. </a:t>
            </a:r>
          </a:p>
          <a:p>
            <a:pPr marL="0" indent="0">
              <a:buNone/>
            </a:pPr>
            <a:endParaRPr lang="en-US" sz="2800" dirty="0" smtClean="0"/>
          </a:p>
          <a:p>
            <a:r>
              <a:rPr lang="en-US" sz="2800" dirty="0" smtClean="0"/>
              <a:t>One cardinal rule: you are presenting this to them, you are not telling them what they should be thinking, doing, or asking. </a:t>
            </a:r>
          </a:p>
          <a:p>
            <a:pPr marL="0" indent="0">
              <a:buNone/>
            </a:pPr>
            <a:endParaRPr lang="en-US" sz="2800" dirty="0"/>
          </a:p>
          <a:p>
            <a:r>
              <a:rPr lang="en-US" sz="2800" dirty="0"/>
              <a:t>If you are going to </a:t>
            </a:r>
            <a:r>
              <a:rPr lang="en-US" sz="2800" dirty="0" smtClean="0"/>
              <a:t>give information related to voting (polling place, registration, etc.), </a:t>
            </a:r>
            <a:r>
              <a:rPr lang="en-US" sz="2800" dirty="0"/>
              <a:t>do it after guiding the participant(s) through all the steps of the </a:t>
            </a:r>
            <a:r>
              <a:rPr lang="en-US" sz="2800" dirty="0" smtClean="0"/>
              <a:t>process.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447767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Reflection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365551"/>
            <a:ext cx="78867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/>
              <a:t>What are your thoughts on the </a:t>
            </a:r>
            <a:r>
              <a:rPr lang="en-US" sz="2800" dirty="0" smtClean="0"/>
              <a:t>“Why Vote?” tool?</a:t>
            </a:r>
            <a:r>
              <a:rPr lang="en-US" sz="2800" dirty="0"/>
              <a:t> </a:t>
            </a:r>
            <a:endParaRPr lang="en-US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4162" y="5562124"/>
            <a:ext cx="850281" cy="90809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8074" y="3404800"/>
            <a:ext cx="2097311" cy="2714167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tx1"/>
            </a:solidFill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7236" y="3415073"/>
            <a:ext cx="2097311" cy="271416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242471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4456565"/>
            <a:ext cx="7886700" cy="714751"/>
          </a:xfrm>
        </p:spPr>
        <p:txBody>
          <a:bodyPr>
            <a:noAutofit/>
          </a:bodyPr>
          <a:lstStyle/>
          <a:p>
            <a:r>
              <a:rPr lang="en-US" sz="3600" b="1" dirty="0"/>
              <a:t>A Few Closing Words</a:t>
            </a:r>
          </a:p>
        </p:txBody>
      </p:sp>
      <p:sp>
        <p:nvSpPr>
          <p:cNvPr id="7" name="Rectangle 6"/>
          <p:cNvSpPr/>
          <p:nvPr/>
        </p:nvSpPr>
        <p:spPr>
          <a:xfrm>
            <a:off x="6802438" y="1028700"/>
            <a:ext cx="2057400" cy="1529334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>
              <a:defRPr/>
            </a:pPr>
            <a:endParaRPr sz="1350">
              <a:solidFill>
                <a:prstClr val="white"/>
              </a:solidFill>
              <a:latin typeface="Rockwell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802438" y="2640330"/>
            <a:ext cx="2057400" cy="152933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>
              <a:defRPr/>
            </a:pPr>
            <a:endParaRPr sz="1350">
              <a:solidFill>
                <a:prstClr val="white"/>
              </a:solidFill>
              <a:latin typeface="Rockwell"/>
            </a:endParaRPr>
          </a:p>
        </p:txBody>
      </p:sp>
    </p:spTree>
    <p:extLst>
      <p:ext uri="{BB962C8B-B14F-4D97-AF65-F5344CB8AC3E}">
        <p14:creationId xmlns:p14="http://schemas.microsoft.com/office/powerpoint/2010/main" val="711685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2" name="Content Placeholder 6"/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017" y="344421"/>
            <a:ext cx="8572765" cy="5105400"/>
          </a:xfrm>
        </p:spPr>
      </p:pic>
      <p:sp>
        <p:nvSpPr>
          <p:cNvPr id="48131" name="TextBox 8"/>
          <p:cNvSpPr txBox="1">
            <a:spLocks noChangeArrowheads="1"/>
          </p:cNvSpPr>
          <p:nvPr/>
        </p:nvSpPr>
        <p:spPr bwMode="auto">
          <a:xfrm>
            <a:off x="537644" y="98200"/>
            <a:ext cx="564128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Rockwell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Rockwell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Rockwell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Rockwell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Rockwel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Rockwel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Rockwel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Rockwel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Rockwell" charset="0"/>
                <a:ea typeface="MS PGothic" charset="0"/>
                <a:cs typeface="MS PGothic" charset="0"/>
              </a:defRPr>
            </a:lvl9pPr>
          </a:lstStyle>
          <a:p>
            <a:pPr eaLnBrk="1" hangingPunct="1"/>
            <a:r>
              <a:rPr lang="en-US" sz="1000" dirty="0">
                <a:latin typeface="Calibri" panose="020F0502020204030204" pitchFamily="34" charset="0"/>
                <a:cs typeface="Calibri" panose="020F0502020204030204" pitchFamily="34" charset="0"/>
              </a:rPr>
              <a:t>See Chapter 6 on </a:t>
            </a:r>
            <a:r>
              <a:rPr lang="en-US" sz="1000" dirty="0" err="1">
                <a:latin typeface="Calibri" panose="020F0502020204030204" pitchFamily="34" charset="0"/>
                <a:cs typeface="Calibri" panose="020F0502020204030204" pitchFamily="34" charset="0"/>
              </a:rPr>
              <a:t>Septima</a:t>
            </a:r>
            <a:r>
              <a:rPr lang="en-US" sz="1000" dirty="0">
                <a:latin typeface="Calibri" panose="020F0502020204030204" pitchFamily="34" charset="0"/>
                <a:cs typeface="Calibri" panose="020F0502020204030204" pitchFamily="34" charset="0"/>
              </a:rPr>
              <a:t> Clark in </a:t>
            </a:r>
            <a:r>
              <a:rPr lang="en-US" sz="1000" i="1" dirty="0">
                <a:latin typeface="Calibri" panose="020F0502020204030204" pitchFamily="34" charset="0"/>
                <a:cs typeface="Calibri" panose="020F0502020204030204" pitchFamily="34" charset="0"/>
              </a:rPr>
              <a:t>Freedom Road: Adult Education of African Americans </a:t>
            </a:r>
            <a:r>
              <a:rPr lang="en-US" sz="1000" dirty="0">
                <a:latin typeface="Calibri" panose="020F0502020204030204" pitchFamily="34" charset="0"/>
                <a:cs typeface="Calibri" panose="020F0502020204030204" pitchFamily="34" charset="0"/>
              </a:rPr>
              <a:t>(Peterson, 1996).</a:t>
            </a:r>
            <a:endParaRPr lang="en-US" sz="1000" i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817443" y="5657671"/>
            <a:ext cx="7477914" cy="1200329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Rockwell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Rockwell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Rockwell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Rockwell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Rockwel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Rockwel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Rockwel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Rockwel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Rockwell" charset="0"/>
                <a:ea typeface="MS PGothic" charset="0"/>
                <a:cs typeface="MS PGothic" charset="0"/>
              </a:defRPr>
            </a:lvl9pPr>
          </a:lstStyle>
          <a:p>
            <a:pPr algn="ctr" eaLnBrk="1" hangingPunct="1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“We need to be taught to study rather than to believe, to inquire rather than to affirm.”</a:t>
            </a:r>
          </a:p>
          <a:p>
            <a:pPr algn="ctr" eaLnBrk="1" hangingPunct="1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-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Septima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Clark</a:t>
            </a:r>
          </a:p>
        </p:txBody>
      </p:sp>
    </p:spTree>
    <p:extLst>
      <p:ext uri="{BB962C8B-B14F-4D97-AF65-F5344CB8AC3E}">
        <p14:creationId xmlns:p14="http://schemas.microsoft.com/office/powerpoint/2010/main" val="1524733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1" grpId="0"/>
      <p:bldP spid="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Next Steps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45911"/>
            <a:ext cx="7886700" cy="449814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800" b="1" dirty="0" smtClean="0">
                <a:solidFill>
                  <a:schemeClr val="accent6"/>
                </a:solidFill>
              </a:rPr>
              <a:t>Partner with us to reach one million new voters!</a:t>
            </a:r>
          </a:p>
          <a:p>
            <a:r>
              <a:rPr lang="en-US" sz="2400" dirty="0" smtClean="0"/>
              <a:t>Put the resource into the hands of as many as people as possible</a:t>
            </a:r>
          </a:p>
          <a:p>
            <a:r>
              <a:rPr lang="en-US" sz="2400" dirty="0" smtClean="0"/>
              <a:t>Share information with others</a:t>
            </a:r>
          </a:p>
          <a:p>
            <a:r>
              <a:rPr lang="en-US" sz="2400" dirty="0" smtClean="0"/>
              <a:t>Sign up for our instructional webinar</a:t>
            </a:r>
          </a:p>
          <a:p>
            <a:r>
              <a:rPr lang="en-US" sz="2400" dirty="0" smtClean="0"/>
              <a:t>Let us know your suggestions, feedback, and questions</a:t>
            </a:r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r>
              <a:rPr lang="en-US" sz="2400" dirty="0" smtClean="0"/>
              <a:t>You can reach us at: </a:t>
            </a:r>
          </a:p>
          <a:p>
            <a:pPr marL="0" indent="0">
              <a:buNone/>
            </a:pPr>
            <a:r>
              <a:rPr lang="en-US" sz="2400" dirty="0" smtClean="0">
                <a:hlinkClick r:id="rId2"/>
              </a:rPr>
              <a:t>Siyi.Chu@rightquestion.org</a:t>
            </a:r>
            <a:endParaRPr lang="en-US" sz="2400" dirty="0" smtClean="0"/>
          </a:p>
          <a:p>
            <a:pPr marL="0" indent="0">
              <a:buNone/>
            </a:pPr>
            <a:r>
              <a:rPr lang="en-US" sz="2400" dirty="0" smtClean="0">
                <a:hlinkClick r:id="rId3"/>
              </a:rPr>
              <a:t>Luz@rightquestion.org</a:t>
            </a:r>
            <a:endParaRPr lang="en-US" sz="2400" dirty="0" smtClean="0"/>
          </a:p>
          <a:p>
            <a:pPr marL="0" indent="0">
              <a:buNone/>
            </a:pPr>
            <a:r>
              <a:rPr lang="en-US" sz="2400" dirty="0" smtClean="0">
                <a:hlinkClick r:id="rId4"/>
              </a:rPr>
              <a:t>Naomi.Campbell</a:t>
            </a:r>
            <a:r>
              <a:rPr lang="en-US" sz="2400" dirty="0">
                <a:hlinkClick r:id="rId4"/>
              </a:rPr>
              <a:t>@</a:t>
            </a:r>
            <a:r>
              <a:rPr lang="en-US" sz="2400" dirty="0" smtClean="0">
                <a:hlinkClick r:id="rId4"/>
              </a:rPr>
              <a:t>rightquestion.org</a:t>
            </a:r>
            <a:r>
              <a:rPr lang="en-US" sz="2400" dirty="0" smtClean="0"/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3483843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D55905-AFCC-604A-850E-EEF05D17EB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Additional Materials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5FD6E5-054D-7D4C-A9BD-2A5BA5399B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2550988"/>
            <a:ext cx="78867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 smtClean="0"/>
              <a:t>On our website, you can find this resource as well as other resources for voter engagement:</a:t>
            </a:r>
          </a:p>
          <a:p>
            <a:pPr marL="0" indent="0">
              <a:buNone/>
            </a:pPr>
            <a:r>
              <a:rPr lang="en-US" sz="2800" dirty="0" smtClean="0">
                <a:hlinkClick r:id="rId2"/>
              </a:rPr>
              <a:t>https</a:t>
            </a:r>
            <a:r>
              <a:rPr lang="en-US" sz="2800" dirty="0">
                <a:hlinkClick r:id="rId2"/>
              </a:rPr>
              <a:t>://rightquestion.org/resources/field/voter-engagement/download/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814557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Free </a:t>
            </a:r>
            <a:r>
              <a:rPr lang="en-US" dirty="0" smtClean="0"/>
              <a:t>Resources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The Right Question Institute offers many of our materials through a Creative Commons License and we encourage you to make use of and/or share this resource.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This resource may be reproduced or adapted, for noncommercial purposes, as long as it includes this reference:</a:t>
            </a:r>
            <a:r>
              <a:rPr lang="en-US" b="1" dirty="0"/>
              <a:t> “Source: The Right Question Institute - </a:t>
            </a:r>
            <a:r>
              <a:rPr lang="en-US" b="1" u="sng" dirty="0" smtClean="0">
                <a:hlinkClick r:id="rId3"/>
              </a:rPr>
              <a:t>www.rightquestion.org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 </a:t>
            </a:r>
          </a:p>
          <a:p>
            <a:pPr marL="0" indent="0">
              <a:buNone/>
            </a:pPr>
            <a:r>
              <a:rPr lang="en-US" dirty="0"/>
              <a:t> 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4"/>
          <a:stretch>
            <a:fillRect/>
          </a:stretch>
        </p:blipFill>
        <p:spPr>
          <a:xfrm rot="10800000" flipH="1" flipV="1">
            <a:off x="3281516" y="2133600"/>
            <a:ext cx="2286000" cy="53339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5796665"/>
            <a:ext cx="2813938" cy="515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895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Complete Evaluation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362034" y="3433680"/>
            <a:ext cx="6908769" cy="364775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>
                <a:hlinkClick r:id="rId2"/>
              </a:rPr>
              <a:t>https://</a:t>
            </a:r>
            <a:r>
              <a:rPr lang="en-US" sz="2800" dirty="0" smtClean="0">
                <a:hlinkClick r:id="rId2"/>
              </a:rPr>
              <a:t>forms.gle/CJfoFM9SB1NrYH3fA</a:t>
            </a:r>
            <a:endParaRPr lang="en-US" sz="2800" dirty="0" smtClean="0"/>
          </a:p>
          <a:p>
            <a:pPr marL="0" indent="0">
              <a:buNone/>
            </a:pPr>
            <a:endParaRPr lang="en-US" sz="2800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3499601" y="6202659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>
              <a:latin typeface="Rockwell"/>
            </a:endParaRPr>
          </a:p>
        </p:txBody>
      </p:sp>
    </p:spTree>
    <p:extLst>
      <p:ext uri="{BB962C8B-B14F-4D97-AF65-F5344CB8AC3E}">
        <p14:creationId xmlns:p14="http://schemas.microsoft.com/office/powerpoint/2010/main" val="2311010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1"/>
          <p:cNvSpPr>
            <a:spLocks noGrp="1"/>
          </p:cNvSpPr>
          <p:nvPr>
            <p:ph type="title"/>
          </p:nvPr>
        </p:nvSpPr>
        <p:spPr>
          <a:xfrm>
            <a:off x="540727" y="1876778"/>
            <a:ext cx="7998802" cy="3385420"/>
          </a:xfrm>
        </p:spPr>
        <p:txBody>
          <a:bodyPr>
            <a:noAutofit/>
          </a:bodyPr>
          <a:lstStyle/>
          <a:p>
            <a:pPr lvl="0"/>
            <a:r>
              <a:rPr lang="en-US" dirty="0">
                <a:solidFill>
                  <a:schemeClr val="tx1"/>
                </a:solidFill>
              </a:rPr>
              <a:t>Thank you. 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2"/>
                </a:solidFill>
              </a:rPr>
              <a:t/>
            </a:r>
            <a:br>
              <a:rPr lang="en-US" dirty="0">
                <a:solidFill>
                  <a:schemeClr val="tx2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>Now, some time for your questions.</a:t>
            </a:r>
            <a:r>
              <a:rPr lang="en-US" sz="1200" dirty="0">
                <a:solidFill>
                  <a:schemeClr val="tx1"/>
                </a:solidFill>
              </a:rPr>
              <a:t/>
            </a:r>
            <a:br>
              <a:rPr lang="en-US" sz="1200" dirty="0">
                <a:solidFill>
                  <a:schemeClr val="tx1"/>
                </a:solidFill>
              </a:rPr>
            </a:br>
            <a:r>
              <a:rPr lang="en-US" sz="1200" dirty="0">
                <a:solidFill>
                  <a:schemeClr val="tx1"/>
                </a:solidFill>
              </a:rPr>
              <a:t/>
            </a:r>
            <a:br>
              <a:rPr lang="en-US" sz="1200" dirty="0">
                <a:solidFill>
                  <a:schemeClr val="tx1"/>
                </a:solidFill>
              </a:rPr>
            </a:br>
            <a:r>
              <a:rPr lang="en-US" sz="1500" b="0" dirty="0">
                <a:solidFill>
                  <a:schemeClr val="tx1"/>
                </a:solidFill>
              </a:rPr>
              <a:t>We are eager to connect with you and explore how we can support your work:</a:t>
            </a:r>
            <a:r>
              <a:rPr lang="en-US" sz="1500" dirty="0">
                <a:solidFill>
                  <a:schemeClr val="tx1"/>
                </a:solidFill>
              </a:rPr>
              <a:t/>
            </a:r>
            <a:br>
              <a:rPr lang="en-US" sz="1500" dirty="0">
                <a:solidFill>
                  <a:schemeClr val="tx1"/>
                </a:solidFill>
              </a:rPr>
            </a:br>
            <a:r>
              <a:rPr lang="en-US" sz="1500" dirty="0">
                <a:solidFill>
                  <a:schemeClr val="tx1"/>
                </a:solidFill>
                <a:hlinkClick r:id="rId3"/>
              </a:rPr>
              <a:t>Siyi.Chu@rightquestion.org</a:t>
            </a:r>
            <a:r>
              <a:rPr lang="en-US" sz="1500" dirty="0">
                <a:solidFill>
                  <a:schemeClr val="tx1"/>
                </a:solidFill>
              </a:rPr>
              <a:t/>
            </a:r>
            <a:br>
              <a:rPr lang="en-US" sz="1500" dirty="0">
                <a:solidFill>
                  <a:schemeClr val="tx1"/>
                </a:solidFill>
              </a:rPr>
            </a:br>
            <a:r>
              <a:rPr lang="en-US" sz="1500" dirty="0" smtClean="0">
                <a:solidFill>
                  <a:schemeClr val="tx1"/>
                </a:solidFill>
              </a:rPr>
              <a:t/>
            </a:r>
            <a:br>
              <a:rPr lang="en-US" sz="1500" dirty="0" smtClean="0">
                <a:solidFill>
                  <a:schemeClr val="tx1"/>
                </a:solidFill>
              </a:rPr>
            </a:br>
            <a:r>
              <a:rPr lang="en-US" sz="1500" dirty="0" smtClean="0">
                <a:solidFill>
                  <a:schemeClr val="tx1"/>
                </a:solidFill>
                <a:hlinkClick r:id="rId4"/>
              </a:rPr>
              <a:t>Naomi.campbell@rightquestion.org</a:t>
            </a:r>
            <a:r>
              <a:rPr lang="en-US" sz="1500" dirty="0" smtClean="0">
                <a:solidFill>
                  <a:schemeClr val="tx1"/>
                </a:solidFill>
              </a:rPr>
              <a:t/>
            </a:r>
            <a:br>
              <a:rPr lang="en-US" sz="1500" dirty="0" smtClean="0">
                <a:solidFill>
                  <a:schemeClr val="tx1"/>
                </a:solidFill>
              </a:rPr>
            </a:br>
            <a:r>
              <a:rPr lang="en-US" sz="1500" dirty="0" smtClean="0">
                <a:solidFill>
                  <a:schemeClr val="tx1"/>
                </a:solidFill>
              </a:rPr>
              <a:t/>
            </a:r>
            <a:br>
              <a:rPr lang="en-US" sz="1500" dirty="0" smtClean="0">
                <a:solidFill>
                  <a:schemeClr val="tx1"/>
                </a:solidFill>
              </a:rPr>
            </a:br>
            <a:r>
              <a:rPr lang="en-US" sz="1500" dirty="0" smtClean="0">
                <a:solidFill>
                  <a:schemeClr val="tx1"/>
                </a:solidFill>
                <a:hlinkClick r:id="rId5"/>
              </a:rPr>
              <a:t>Luz</a:t>
            </a:r>
            <a:r>
              <a:rPr lang="en-US" sz="1500" dirty="0">
                <a:solidFill>
                  <a:schemeClr val="tx1"/>
                </a:solidFill>
                <a:hlinkClick r:id="rId5"/>
              </a:rPr>
              <a:t>@rightquestion.org</a:t>
            </a:r>
            <a:r>
              <a:rPr lang="en-US" sz="1500" dirty="0">
                <a:solidFill>
                  <a:schemeClr val="tx1"/>
                </a:solidFill>
              </a:rPr>
              <a:t/>
            </a:r>
            <a:br>
              <a:rPr lang="en-US" sz="1500" dirty="0">
                <a:solidFill>
                  <a:schemeClr val="tx1"/>
                </a:solidFill>
              </a:rPr>
            </a:br>
            <a:r>
              <a:rPr lang="en-US" sz="1500" b="0" dirty="0">
                <a:solidFill>
                  <a:schemeClr val="tx1"/>
                </a:solidFill>
              </a:rPr>
              <a:t/>
            </a:r>
            <a:br>
              <a:rPr lang="en-US" sz="1500" b="0" dirty="0">
                <a:solidFill>
                  <a:schemeClr val="tx1"/>
                </a:solidFill>
              </a:rPr>
            </a:br>
            <a:r>
              <a:rPr lang="en-US" sz="1500" b="0" dirty="0">
                <a:solidFill>
                  <a:schemeClr val="tx1"/>
                </a:solidFill>
              </a:rPr>
              <a:t>Register to access free resources at: </a:t>
            </a:r>
            <a:r>
              <a:rPr lang="en-US" sz="1500" b="0" dirty="0">
                <a:solidFill>
                  <a:schemeClr val="tx1"/>
                </a:solidFill>
                <a:hlinkClick r:id="rId6"/>
              </a:rPr>
              <a:t>www.rightquestion.org</a:t>
            </a:r>
            <a:r>
              <a:rPr lang="en-US" sz="1500" b="0" dirty="0">
                <a:solidFill>
                  <a:schemeClr val="tx1"/>
                </a:solidFill>
              </a:rPr>
              <a:t> </a:t>
            </a:r>
            <a:r>
              <a:rPr lang="en-US" sz="1500" dirty="0">
                <a:solidFill>
                  <a:schemeClr val="tx1"/>
                </a:solidFill>
              </a:rPr>
              <a:t/>
            </a:r>
            <a:br>
              <a:rPr lang="en-US" sz="1500" dirty="0">
                <a:solidFill>
                  <a:schemeClr val="tx1"/>
                </a:solidFill>
              </a:rPr>
            </a:br>
            <a:r>
              <a:rPr lang="en-US" sz="1500" dirty="0">
                <a:solidFill>
                  <a:schemeClr val="tx1"/>
                </a:solidFill>
              </a:rPr>
              <a:t/>
            </a:r>
            <a:br>
              <a:rPr lang="en-US" sz="1500" dirty="0">
                <a:solidFill>
                  <a:schemeClr val="tx1"/>
                </a:solidFill>
              </a:rPr>
            </a:br>
            <a:endParaRPr lang="en-US" sz="1500" dirty="0">
              <a:solidFill>
                <a:schemeClr val="tx1"/>
              </a:solidFill>
              <a:latin typeface="Rockwell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6222" y="5084849"/>
            <a:ext cx="653016" cy="697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250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Let’s see who’s here!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b="1" dirty="0">
                <a:solidFill>
                  <a:schemeClr val="tx2"/>
                </a:solidFill>
              </a:rPr>
              <a:t>Please share in the chat box:</a:t>
            </a:r>
          </a:p>
          <a:p>
            <a:endParaRPr lang="en-US" sz="2400" dirty="0"/>
          </a:p>
          <a:p>
            <a:r>
              <a:rPr lang="en-US" sz="2400" dirty="0"/>
              <a:t>Your </a:t>
            </a:r>
            <a:r>
              <a:rPr lang="en-US" sz="2400" dirty="0" smtClean="0"/>
              <a:t>name</a:t>
            </a:r>
            <a:endParaRPr lang="en-US" sz="2400" dirty="0"/>
          </a:p>
          <a:p>
            <a:endParaRPr lang="en-US" sz="2400" dirty="0"/>
          </a:p>
          <a:p>
            <a:r>
              <a:rPr lang="en-US" sz="2400" dirty="0" smtClean="0"/>
              <a:t>Your state</a:t>
            </a:r>
          </a:p>
          <a:p>
            <a:endParaRPr lang="en-US" sz="2400" dirty="0" smtClean="0"/>
          </a:p>
          <a:p>
            <a:r>
              <a:rPr lang="en-US" sz="2400" dirty="0" smtClean="0"/>
              <a:t>Why </a:t>
            </a:r>
            <a:r>
              <a:rPr lang="en-US" sz="2400" dirty="0"/>
              <a:t>did you decide to participate in this webinar?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/>
              <a:t>Make sure you are sending the message to everyone!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5719" y="5256481"/>
            <a:ext cx="653016" cy="697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454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After the Webinar</a:t>
            </a:r>
          </a:p>
        </p:txBody>
      </p:sp>
      <p:pic>
        <p:nvPicPr>
          <p:cNvPr id="2050" name="Picture 2" descr="http://cdn.onlinewebfonts.com/svg/img_14540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102" y="2557472"/>
            <a:ext cx="734766" cy="764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Image result for email ico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4420" y="2538023"/>
            <a:ext cx="764920" cy="768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Image result for tools icon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86" b="9001"/>
          <a:stretch/>
        </p:blipFill>
        <p:spPr bwMode="auto">
          <a:xfrm>
            <a:off x="3038139" y="2557472"/>
            <a:ext cx="898985" cy="736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476286" y="3653225"/>
            <a:ext cx="17898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Fill out evaluation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271961" y="3644679"/>
            <a:ext cx="208908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Download free resource: 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  <a:hlinkClick r:id="rId6"/>
              </a:rPr>
              <a:t>https://</a:t>
            </a:r>
            <a:r>
              <a:rPr lang="en-US" sz="2000" dirty="0" smtClean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  <a:hlinkClick r:id="rId6"/>
              </a:rPr>
              <a:t>tinyurl.com/y3c2nezt</a:t>
            </a:r>
            <a:endParaRPr lang="en-US" sz="2000" dirty="0" smtClean="0">
              <a:solidFill>
                <a:schemeClr val="bg2">
                  <a:lumMod val="2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2000" dirty="0">
              <a:solidFill>
                <a:schemeClr val="bg2">
                  <a:lumMod val="2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70781" y="3614172"/>
            <a:ext cx="23321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Look out for email </a:t>
            </a:r>
            <a:r>
              <a:rPr lang="en-US" sz="2000" dirty="0" smtClean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announcements</a:t>
            </a:r>
            <a:endParaRPr lang="en-US" sz="2000" dirty="0">
              <a:solidFill>
                <a:schemeClr val="bg2">
                  <a:lumMod val="2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052" name="Picture 4" descr="Network icon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3089" y="2604740"/>
            <a:ext cx="678419" cy="678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6963224" y="3614503"/>
            <a:ext cx="190247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Register for our network and stay in touch </a:t>
            </a:r>
            <a:endParaRPr lang="en-US" sz="2000" dirty="0">
              <a:solidFill>
                <a:schemeClr val="bg2">
                  <a:lumMod val="2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0798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Problem</a:t>
            </a:r>
            <a:endParaRPr lang="en-US" dirty="0"/>
          </a:p>
        </p:txBody>
      </p:sp>
      <p:pic>
        <p:nvPicPr>
          <p:cNvPr id="3" name="Picture 2" descr="Graph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" y="1673528"/>
            <a:ext cx="7738777" cy="5167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0379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4EC974-253E-E847-831D-271CA86A93B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21635" y="488122"/>
            <a:ext cx="7673008" cy="492760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/>
            <a:r>
              <a:rPr lang="en-US" sz="3600" dirty="0">
                <a:solidFill>
                  <a:schemeClr val="tx2"/>
                </a:solidFill>
              </a:rPr>
              <a:t>This webinar </a:t>
            </a:r>
            <a:r>
              <a:rPr lang="en-US" sz="3600" dirty="0" smtClean="0">
                <a:solidFill>
                  <a:schemeClr val="tx2"/>
                </a:solidFill>
              </a:rPr>
              <a:t>introduces you </a:t>
            </a:r>
            <a:r>
              <a:rPr lang="en-US" sz="3600" dirty="0">
                <a:solidFill>
                  <a:schemeClr val="tx2"/>
                </a:solidFill>
              </a:rPr>
              <a:t>to a </a:t>
            </a:r>
            <a:r>
              <a:rPr lang="en-US" sz="3600" dirty="0" smtClean="0">
                <a:solidFill>
                  <a:schemeClr val="tx2"/>
                </a:solidFill>
              </a:rPr>
              <a:t>resource </a:t>
            </a:r>
            <a:r>
              <a:rPr lang="en-US" sz="3600" dirty="0">
                <a:solidFill>
                  <a:schemeClr val="tx2"/>
                </a:solidFill>
              </a:rPr>
              <a:t>that can be used </a:t>
            </a:r>
            <a:r>
              <a:rPr lang="en-US" sz="3600" dirty="0" smtClean="0">
                <a:solidFill>
                  <a:schemeClr val="tx2"/>
                </a:solidFill>
              </a:rPr>
              <a:t>to engage </a:t>
            </a:r>
            <a:r>
              <a:rPr lang="en-US" sz="3600" dirty="0">
                <a:solidFill>
                  <a:schemeClr val="tx2"/>
                </a:solidFill>
              </a:rPr>
              <a:t>people in low </a:t>
            </a:r>
            <a:r>
              <a:rPr lang="en-US" sz="3600" dirty="0" smtClean="0">
                <a:solidFill>
                  <a:schemeClr val="tx2"/>
                </a:solidFill>
              </a:rPr>
              <a:t>income </a:t>
            </a:r>
            <a:r>
              <a:rPr lang="en-US" sz="3600" dirty="0">
                <a:solidFill>
                  <a:schemeClr val="tx2"/>
                </a:solidFill>
              </a:rPr>
              <a:t>communities.</a:t>
            </a:r>
            <a:endParaRPr lang="en-US" sz="3600" kern="12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8507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233" y="592523"/>
            <a:ext cx="7886700" cy="994172"/>
          </a:xfrm>
        </p:spPr>
        <p:txBody>
          <a:bodyPr>
            <a:noAutofit/>
          </a:bodyPr>
          <a:lstStyle/>
          <a:p>
            <a:r>
              <a:rPr lang="en-US" dirty="0" smtClean="0"/>
              <a:t>RQI’s Story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435" y="3075268"/>
            <a:ext cx="4226702" cy="3175461"/>
          </a:xfrm>
          <a:prstGeom prst="rect">
            <a:avLst/>
          </a:prstGeom>
        </p:spPr>
      </p:pic>
      <p:sp>
        <p:nvSpPr>
          <p:cNvPr id="4" name="Text Placeholder 4"/>
          <p:cNvSpPr txBox="1">
            <a:spLocks/>
          </p:cNvSpPr>
          <p:nvPr/>
        </p:nvSpPr>
        <p:spPr>
          <a:xfrm>
            <a:off x="5136031" y="3535148"/>
            <a:ext cx="3671085" cy="153651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DIN Next Rounded LT Pro" panose="020F050302020305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DIN Next Rounded LT Pro" panose="020F050302020305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DIN Next Rounded LT Pro" panose="020F0503020203050203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DIN Next Rounded LT Pro" panose="020F0503020203050203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DIN Next Rounded LT Pro" panose="020F050302020305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685800">
              <a:spcBef>
                <a:spcPts val="750"/>
              </a:spcBef>
              <a:buNone/>
              <a:defRPr/>
            </a:pPr>
            <a:r>
              <a:rPr lang="en-US" sz="2400" dirty="0">
                <a:solidFill>
                  <a:srgbClr val="000000"/>
                </a:solidFill>
                <a:latin typeface="Calibri" panose="020F0502020204030204" pitchFamily="34" charset="0"/>
                <a:ea typeface="Meiryo"/>
                <a:cs typeface="Calibri" panose="020F0502020204030204" pitchFamily="34" charset="0"/>
              </a:rPr>
              <a:t>“We don’t go to the school because we don’t even know what to ask.”</a:t>
            </a:r>
          </a:p>
        </p:txBody>
      </p:sp>
      <p:sp>
        <p:nvSpPr>
          <p:cNvPr id="5" name="Rectangle 4"/>
          <p:cNvSpPr/>
          <p:nvPr/>
        </p:nvSpPr>
        <p:spPr>
          <a:xfrm>
            <a:off x="778435" y="1964540"/>
            <a:ext cx="687828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Honoring the original source: </a:t>
            </a:r>
            <a:br>
              <a:rPr lang="en-US" sz="2800" b="1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800" b="1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Parents in Lawrence, Massachusetts, 1990</a:t>
            </a:r>
          </a:p>
        </p:txBody>
      </p:sp>
    </p:spTree>
    <p:extLst>
      <p:ext uri="{BB962C8B-B14F-4D97-AF65-F5344CB8AC3E}">
        <p14:creationId xmlns:p14="http://schemas.microsoft.com/office/powerpoint/2010/main" val="2991612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Custom 1">
      <a:dk1>
        <a:srgbClr val="000000"/>
      </a:dk1>
      <a:lt1>
        <a:sysClr val="window" lastClr="FFFFFF"/>
      </a:lt1>
      <a:dk2>
        <a:srgbClr val="156993"/>
      </a:dk2>
      <a:lt2>
        <a:srgbClr val="231F20"/>
      </a:lt2>
      <a:accent1>
        <a:srgbClr val="59C4C7"/>
      </a:accent1>
      <a:accent2>
        <a:srgbClr val="DD5050"/>
      </a:accent2>
      <a:accent3>
        <a:srgbClr val="74D061"/>
      </a:accent3>
      <a:accent4>
        <a:srgbClr val="7979D8"/>
      </a:accent4>
      <a:accent5>
        <a:srgbClr val="156993"/>
      </a:accent5>
      <a:accent6>
        <a:srgbClr val="F6921E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4790</TotalTime>
  <Words>1419</Words>
  <Application>Microsoft Office PowerPoint</Application>
  <PresentationFormat>On-screen Show (4:3)</PresentationFormat>
  <Paragraphs>255</Paragraphs>
  <Slides>48</Slides>
  <Notes>30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60" baseType="lpstr">
      <vt:lpstr>DIN Next Rounded LT Pro</vt:lpstr>
      <vt:lpstr>Mangal</vt:lpstr>
      <vt:lpstr>Meiryo</vt:lpstr>
      <vt:lpstr>MS PGothic</vt:lpstr>
      <vt:lpstr>黑体</vt:lpstr>
      <vt:lpstr>Arial</vt:lpstr>
      <vt:lpstr>Arial Black</vt:lpstr>
      <vt:lpstr>Calibri</vt:lpstr>
      <vt:lpstr>Rockwell</vt:lpstr>
      <vt:lpstr>Times New Roman</vt:lpstr>
      <vt:lpstr>Verdana</vt:lpstr>
      <vt:lpstr>Office Theme</vt:lpstr>
      <vt:lpstr>Why Vote? A New Tool for Reaching One Million More Voters</vt:lpstr>
      <vt:lpstr>In this webinar we will explore: </vt:lpstr>
      <vt:lpstr>Agenda</vt:lpstr>
      <vt:lpstr>An Interactive Webinar</vt:lpstr>
      <vt:lpstr>Let’s see who’s here!</vt:lpstr>
      <vt:lpstr>After the Webinar</vt:lpstr>
      <vt:lpstr>The Problem</vt:lpstr>
      <vt:lpstr>This webinar introduces you to a resource that can be used to engage people in low income communities.</vt:lpstr>
      <vt:lpstr>RQI’s Story</vt:lpstr>
      <vt:lpstr>RQI’s Story</vt:lpstr>
      <vt:lpstr>RQI’s Story</vt:lpstr>
      <vt:lpstr>PowerPoint Presentation</vt:lpstr>
      <vt:lpstr>What is the Right Question Voter Engagement Strategy?</vt:lpstr>
      <vt:lpstr>Right Question Voter Engagement Strategy</vt:lpstr>
      <vt:lpstr>Exploring the Strategy </vt:lpstr>
      <vt:lpstr> Which 3 services are most important to people with whom you work? </vt:lpstr>
      <vt:lpstr>The Role of Elected Officials</vt:lpstr>
      <vt:lpstr>Making the Connection</vt:lpstr>
      <vt:lpstr>Questions about Voting</vt:lpstr>
      <vt:lpstr>Reflecting on the Experience</vt:lpstr>
      <vt:lpstr>Introducing the  “Why Vote?” Tool</vt:lpstr>
      <vt:lpstr>PowerPoint Presentation</vt:lpstr>
      <vt:lpstr>The “Why Vote?” Tool</vt:lpstr>
      <vt:lpstr>The “Why Vote?” Tool</vt:lpstr>
      <vt:lpstr>Unpacking the Resource</vt:lpstr>
      <vt:lpstr>Unpacking the Resource</vt:lpstr>
      <vt:lpstr>Unpacking the Resource</vt:lpstr>
      <vt:lpstr>Unpacking the Resource</vt:lpstr>
      <vt:lpstr>Unpacking the Resource</vt:lpstr>
      <vt:lpstr>Unpacking the Resource</vt:lpstr>
      <vt:lpstr>Unpacking the Resource</vt:lpstr>
      <vt:lpstr>In Summary:</vt:lpstr>
      <vt:lpstr>Outcomes</vt:lpstr>
      <vt:lpstr>Outcomes</vt:lpstr>
      <vt:lpstr>Outcomes</vt:lpstr>
      <vt:lpstr>What is different about the Strategy?</vt:lpstr>
      <vt:lpstr>The Role of People on the Front Lines</vt:lpstr>
      <vt:lpstr>Let’s think about potential ways you can make it part of your work</vt:lpstr>
      <vt:lpstr>Using the Resource</vt:lpstr>
      <vt:lpstr>Teaching Tips </vt:lpstr>
      <vt:lpstr>Reflection</vt:lpstr>
      <vt:lpstr>A Few Closing Words</vt:lpstr>
      <vt:lpstr>PowerPoint Presentation</vt:lpstr>
      <vt:lpstr>Next Steps</vt:lpstr>
      <vt:lpstr>Additional Materials</vt:lpstr>
      <vt:lpstr>Free Resources</vt:lpstr>
      <vt:lpstr>Complete Evaluation</vt:lpstr>
      <vt:lpstr>Thank you.   Now, some time for your questions.  We are eager to connect with you and explore how we can support your work: Siyi.Chu@rightquestion.org  Naomi.campbell@rightquestion.org  Luz@rightquestion.org  Register to access free resources at: www.rightquestion.org  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New and Effective Way of Engaging New Voters</dc:title>
  <dc:creator>Noah Fischer</dc:creator>
  <cp:lastModifiedBy>Windows User</cp:lastModifiedBy>
  <cp:revision>169</cp:revision>
  <cp:lastPrinted>2019-10-10T18:55:31Z</cp:lastPrinted>
  <dcterms:created xsi:type="dcterms:W3CDTF">2019-10-01T19:25:16Z</dcterms:created>
  <dcterms:modified xsi:type="dcterms:W3CDTF">2019-11-19T22:04:59Z</dcterms:modified>
</cp:coreProperties>
</file>