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40" r:id="rId2"/>
    <p:sldId id="272" r:id="rId3"/>
    <p:sldId id="435" r:id="rId4"/>
    <p:sldId id="317" r:id="rId5"/>
    <p:sldId id="407" r:id="rId6"/>
    <p:sldId id="391" r:id="rId7"/>
    <p:sldId id="448" r:id="rId8"/>
    <p:sldId id="467" r:id="rId9"/>
    <p:sldId id="408" r:id="rId10"/>
    <p:sldId id="412" r:id="rId11"/>
    <p:sldId id="480" r:id="rId12"/>
    <p:sldId id="450" r:id="rId13"/>
    <p:sldId id="430" r:id="rId14"/>
    <p:sldId id="440" r:id="rId15"/>
    <p:sldId id="443" r:id="rId16"/>
    <p:sldId id="432" r:id="rId17"/>
    <p:sldId id="439" r:id="rId18"/>
    <p:sldId id="416" r:id="rId19"/>
    <p:sldId id="417" r:id="rId20"/>
    <p:sldId id="419" r:id="rId21"/>
    <p:sldId id="469" r:id="rId22"/>
    <p:sldId id="423" r:id="rId23"/>
    <p:sldId id="420" r:id="rId24"/>
    <p:sldId id="451" r:id="rId25"/>
    <p:sldId id="452" r:id="rId26"/>
    <p:sldId id="453" r:id="rId27"/>
    <p:sldId id="475" r:id="rId28"/>
    <p:sldId id="476" r:id="rId29"/>
    <p:sldId id="477" r:id="rId30"/>
    <p:sldId id="484" r:id="rId31"/>
    <p:sldId id="478" r:id="rId32"/>
    <p:sldId id="454" r:id="rId33"/>
    <p:sldId id="455" r:id="rId34"/>
    <p:sldId id="471" r:id="rId35"/>
    <p:sldId id="472" r:id="rId36"/>
    <p:sldId id="485" r:id="rId37"/>
    <p:sldId id="456" r:id="rId38"/>
    <p:sldId id="479" r:id="rId39"/>
    <p:sldId id="457" r:id="rId40"/>
    <p:sldId id="458" r:id="rId41"/>
    <p:sldId id="473" r:id="rId42"/>
    <p:sldId id="464" r:id="rId43"/>
    <p:sldId id="465" r:id="rId44"/>
    <p:sldId id="461" r:id="rId45"/>
    <p:sldId id="459" r:id="rId46"/>
    <p:sldId id="460" r:id="rId47"/>
    <p:sldId id="462" r:id="rId48"/>
    <p:sldId id="463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00" clrIdx="0"/>
  <p:cmAuthor id="2" name="Naomi Campbell" initials="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4C7"/>
    <a:srgbClr val="156993"/>
    <a:srgbClr val="C9D2DE"/>
    <a:srgbClr val="DDD2D4"/>
    <a:srgbClr val="C5DED2"/>
    <a:srgbClr val="2FE1AD"/>
    <a:srgbClr val="3DD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79" autoAdjust="0"/>
    <p:restoredTop sz="89630" autoAdjust="0"/>
  </p:normalViewPr>
  <p:slideViewPr>
    <p:cSldViewPr snapToGrid="0" snapToObjects="1">
      <p:cViewPr varScale="1">
        <p:scale>
          <a:sx n="62" d="100"/>
          <a:sy n="62" d="100"/>
        </p:scale>
        <p:origin x="2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8C09EA-C8C7-4FDA-8463-EA550CC97CCC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0BDC6C-FE3A-4070-8A54-2047FB437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9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AD8DCC-7640-4EAC-BA10-334942CFA575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E5EDF3-91B4-4946-9182-E6382CABAD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0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35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7F164-183D-524C-93DE-2E750BA49A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35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7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74CE0-4909-6048-B317-2721B0FEF0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57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862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51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75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15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71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60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29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9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36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4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582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13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05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02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42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42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23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fld id="{FDF4FD4B-9025-2847-A4A3-B6753F0073DC}" type="slidenum">
              <a:rPr lang="en-US" sz="1200">
                <a:latin typeface="Calibri" charset="0"/>
              </a:rPr>
              <a:pPr/>
              <a:t>43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84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08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Our</a:t>
            </a:r>
            <a:r>
              <a:rPr lang="en-US" baseline="0" dirty="0" smtClean="0"/>
              <a:t> </a:t>
            </a:r>
            <a:r>
              <a:rPr lang="en-US" baseline="0" dirty="0"/>
              <a:t>agenda for today:</a:t>
            </a:r>
          </a:p>
          <a:p>
            <a:endParaRPr lang="en-US" baseline="0" dirty="0"/>
          </a:p>
          <a:p>
            <a:r>
              <a:rPr lang="en-US" baseline="0" dirty="0"/>
              <a:t>This is an interactive webinar </a:t>
            </a:r>
            <a:r>
              <a:rPr lang="mr-IN" baseline="0" dirty="0"/>
              <a:t>–</a:t>
            </a:r>
            <a:r>
              <a:rPr lang="en-US" baseline="0" dirty="0"/>
              <a:t> meaning that we will try to engage you to complete a series of easy to do activities you will be sharing with each other. </a:t>
            </a:r>
          </a:p>
          <a:p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Housekeeping </a:t>
            </a:r>
            <a:r>
              <a:rPr lang="mr-IN" baseline="0" dirty="0" smtClean="0"/>
              <a:t>–</a:t>
            </a: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I </a:t>
            </a:r>
            <a:r>
              <a:rPr lang="en-US" baseline="0" dirty="0"/>
              <a:t>will give you a brief overview of the Right Question </a:t>
            </a:r>
            <a:r>
              <a:rPr lang="en-US" baseline="0" dirty="0" smtClean="0"/>
              <a:t>Strategy  </a:t>
            </a:r>
            <a:r>
              <a:rPr lang="en-US" baseline="0" dirty="0"/>
              <a:t>and its origins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We will do an exercise on the </a:t>
            </a:r>
            <a:r>
              <a:rPr lang="en-US" baseline="0" dirty="0" smtClean="0"/>
              <a:t>Voter engagement tool </a:t>
            </a:r>
            <a:endParaRPr lang="en-US" baseline="0" dirty="0"/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We will look at why the process works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We will think about situations in which we can use it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Will have some closing words and assignments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/>
              <a:t>And, lastly there will be an opportunity for asking questions of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36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99497-3B62-4F8C-A892-AF6DDC86BAA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4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45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4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2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1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0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5EDF3-91B4-4946-9182-E6382CABAD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3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7796"/>
            <a:ext cx="9144000" cy="2351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471" y="609599"/>
            <a:ext cx="6470374" cy="1577010"/>
          </a:xfrm>
        </p:spPr>
        <p:txBody>
          <a:bodyPr anchor="b">
            <a:normAutofit/>
          </a:bodyPr>
          <a:lstStyle>
            <a:lvl1pPr algn="l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470" y="2804355"/>
            <a:ext cx="6858000" cy="64121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Speakers Names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7366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7796"/>
            <a:ext cx="9144000" cy="563654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44310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1"/>
            <a:ext cx="3257550" cy="530225"/>
          </a:xfrm>
        </p:spPr>
        <p:txBody>
          <a:bodyPr anchor="b"/>
          <a:lstStyle>
            <a:lvl1pPr>
              <a:defRPr sz="24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Student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75"/>
            <a:ext cx="3427183" cy="282749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4182222"/>
            <a:ext cx="3425992" cy="1528768"/>
          </a:xfrm>
        </p:spPr>
        <p:txBody>
          <a:bodyPr>
            <a:normAutofit/>
          </a:bodyPr>
          <a:lstStyle>
            <a:lvl1pPr marL="214313" marR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Question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4516041" y="1171074"/>
            <a:ext cx="3425992" cy="5101388"/>
          </a:xfrm>
        </p:spPr>
        <p:txBody>
          <a:bodyPr>
            <a:normAutofit/>
          </a:bodyPr>
          <a:lstStyle>
            <a:lvl1pPr marL="214313" marR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Question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Question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Question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Question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Question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Question</a:t>
            </a:r>
          </a:p>
          <a:p>
            <a:pPr lvl="0"/>
            <a:r>
              <a:rPr lang="en-US" dirty="0"/>
              <a:t>Question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Question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710991"/>
            <a:ext cx="9144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59633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10990"/>
            <a:ext cx="9144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471" y="609599"/>
            <a:ext cx="6470374" cy="1577010"/>
          </a:xfrm>
        </p:spPr>
        <p:txBody>
          <a:bodyPr anchor="b">
            <a:normAutofit/>
          </a:bodyPr>
          <a:lstStyle>
            <a:lvl1pPr algn="l">
              <a:defRPr sz="37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470" y="2804355"/>
            <a:ext cx="6858000" cy="64121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Speakers Names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576470" y="3758242"/>
            <a:ext cx="6858000" cy="10257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76470" y="2502568"/>
            <a:ext cx="79689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65116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5748769"/>
            <a:ext cx="9144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7858" y="1552073"/>
            <a:ext cx="79689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353921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7858" y="1552073"/>
            <a:ext cx="79689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283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hoto w/ Text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9044" y="1828801"/>
            <a:ext cx="3606072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88976" y="1828801"/>
            <a:ext cx="3726374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28650" y="4702766"/>
            <a:ext cx="7886700" cy="914400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0" baseline="0" smtClean="0">
                <a:effectLst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710990"/>
            <a:ext cx="9144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7858" y="1552073"/>
            <a:ext cx="79689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277437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58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567364" y="1303421"/>
            <a:ext cx="2949178" cy="25787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100" b="0" i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volutpad</a:t>
            </a:r>
            <a:r>
              <a:rPr lang="en-US" dirty="0"/>
              <a:t> sed.”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5567364" y="4070685"/>
            <a:ext cx="2949178" cy="257876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1650" b="0" i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– Quote Credit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5710990"/>
            <a:ext cx="9144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355774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296858"/>
            <a:ext cx="7886700" cy="838438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59959"/>
            <a:ext cx="7886700" cy="181522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23887" y="528638"/>
            <a:ext cx="4910138" cy="2871787"/>
          </a:xfrm>
        </p:spPr>
        <p:txBody>
          <a:bodyPr/>
          <a:lstStyle>
            <a:lvl1pPr>
              <a:defRPr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photo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5710990"/>
            <a:ext cx="9144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7858" y="4249858"/>
            <a:ext cx="796895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35304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710990"/>
            <a:ext cx="9144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7858" y="1491915"/>
            <a:ext cx="79689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082158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710990"/>
            <a:ext cx="9144000" cy="121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23144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7796"/>
            <a:ext cx="9144000" cy="1690688"/>
          </a:xfrm>
          <a:prstGeom prst="rect">
            <a:avLst/>
          </a:prstGeom>
          <a:solidFill>
            <a:srgbClr val="15699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rgbClr val="59C4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426114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471" y="609599"/>
            <a:ext cx="6470374" cy="1577010"/>
          </a:xfrm>
        </p:spPr>
        <p:txBody>
          <a:bodyPr anchor="b">
            <a:normAutofit/>
          </a:bodyPr>
          <a:lstStyle>
            <a:lvl1pPr algn="l">
              <a:defRPr sz="375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470" y="2804355"/>
            <a:ext cx="6858000" cy="641210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Speakers Names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576470" y="3758242"/>
            <a:ext cx="6858000" cy="10257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Location</a:t>
            </a:r>
          </a:p>
          <a:p>
            <a:r>
              <a:rPr lang="en-US" sz="1950" dirty="0">
                <a:latin typeface="Calibri" panose="020F0502020204030204" pitchFamily="34" charset="0"/>
                <a:cs typeface="Calibri" panose="020F0502020204030204" pitchFamily="34" charset="0"/>
              </a:rPr>
              <a:t>Date</a:t>
            </a: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981203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/>
              </a:defRPr>
            </a:lvl1pPr>
          </a:lstStyle>
          <a:p>
            <a:fld id="{E43EDEBA-46B3-C945-AD33-85498BEAB6EE}" type="datetime1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/>
              </a:defRPr>
            </a:lvl1pPr>
          </a:lstStyle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ckwell"/>
              </a:defRPr>
            </a:lvl1pPr>
          </a:lstStyle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20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ckwell"/>
              </a:defRPr>
            </a:lvl1pPr>
          </a:lstStyle>
          <a:p>
            <a:fld id="{7ADE4FC9-A90A-FF40-A2B2-F3D9576556D7}" type="datetime1">
              <a:rPr lang="en-US" smtClean="0"/>
              <a:pPr/>
              <a:t>11/19/2019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ckwell"/>
              </a:defRPr>
            </a:lvl1pPr>
          </a:lstStyle>
          <a:p>
            <a:r>
              <a:rPr lang="en-US" smtClean="0"/>
              <a:t>www.rightquestion.org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ckwell"/>
              </a:defRPr>
            </a:lvl1pPr>
          </a:lstStyle>
          <a:p>
            <a:fld id="{031CC448-63BC-F049-B091-2BD6CF8C0A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7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7796"/>
            <a:ext cx="9144000" cy="1690688"/>
          </a:xfrm>
          <a:prstGeom prst="rect">
            <a:avLst/>
          </a:prstGeom>
          <a:solidFill>
            <a:srgbClr val="15699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26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7796"/>
            <a:ext cx="9144000" cy="1690688"/>
          </a:xfrm>
          <a:prstGeom prst="rect">
            <a:avLst/>
          </a:prstGeom>
          <a:solidFill>
            <a:srgbClr val="15699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0" y="347330"/>
            <a:ext cx="7886700" cy="1325563"/>
          </a:xfrm>
        </p:spPr>
        <p:txBody>
          <a:bodyPr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9044" y="1828801"/>
            <a:ext cx="3606072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88976" y="1828801"/>
            <a:ext cx="3726374" cy="26493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28650" y="4702766"/>
            <a:ext cx="7886700" cy="914400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0" baseline="0" smtClean="0">
                <a:effectLst/>
              </a:defRPr>
            </a:lvl1pPr>
          </a:lstStyle>
          <a:p>
            <a:pPr lvl="0"/>
            <a:r>
              <a:rPr lang="en-US" dirty="0"/>
              <a:t>Body Text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rgbClr val="59C4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6520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58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567364" y="1303421"/>
            <a:ext cx="2949178" cy="257876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en-US" sz="2100" b="0" i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volutpad</a:t>
            </a:r>
            <a:r>
              <a:rPr lang="en-US" dirty="0"/>
              <a:t> sed.”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5567364" y="4070685"/>
            <a:ext cx="2949178" cy="2578768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1650" b="0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– Quote Credit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75927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296858"/>
            <a:ext cx="7886700" cy="953001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59959"/>
            <a:ext cx="7886700" cy="181522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23887" y="528638"/>
            <a:ext cx="4910138" cy="2871787"/>
          </a:xfrm>
        </p:spPr>
        <p:txBody>
          <a:bodyPr/>
          <a:lstStyle>
            <a:lvl1pPr>
              <a:defRPr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photo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rgbClr val="59C4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99314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7796"/>
            <a:ext cx="9144000" cy="169068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1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1" y="6083055"/>
            <a:ext cx="2813938" cy="515234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206635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 userDrawn="1"/>
        </p:nvSpPr>
        <p:spPr>
          <a:xfrm>
            <a:off x="6400801" y="6083055"/>
            <a:ext cx="2067339" cy="6155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>
                <a:solidFill>
                  <a:schemeClr val="accent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rightquestion.org</a:t>
            </a:r>
          </a:p>
        </p:txBody>
      </p:sp>
    </p:spTree>
    <p:extLst>
      <p:ext uri="{BB962C8B-B14F-4D97-AF65-F5344CB8AC3E}">
        <p14:creationId xmlns:p14="http://schemas.microsoft.com/office/powerpoint/2010/main" val="17109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28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48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8" r:id="rId4"/>
    <p:sldLayoutId id="2147483657" r:id="rId5"/>
    <p:sldLayoutId id="2147483651" r:id="rId6"/>
    <p:sldLayoutId id="2147483654" r:id="rId7"/>
    <p:sldLayoutId id="2147483655" r:id="rId8"/>
    <p:sldLayoutId id="2147483675" r:id="rId9"/>
    <p:sldLayoutId id="2147483666" r:id="rId10"/>
    <p:sldLayoutId id="2147483656" r:id="rId11"/>
    <p:sldLayoutId id="2147483659" r:id="rId12"/>
    <p:sldLayoutId id="2147483660" r:id="rId13"/>
    <p:sldLayoutId id="2147483674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7" r:id="rId20"/>
    <p:sldLayoutId id="2147483671" r:id="rId21"/>
    <p:sldLayoutId id="2147483672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Luz@rightquestion.org" TargetMode="External"/><Relationship Id="rId2" Type="http://schemas.openxmlformats.org/officeDocument/2006/relationships/hyperlink" Target="mailto:Siyi.Chu@rightquestion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aomi.Campbell@rightquestion.org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rightquestion.org/resources/field/voter-engagement/download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ghtquestion.org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CJfoFM9SB1NrYH3fA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Minigan@rightquestion.org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ghtquestion.org/" TargetMode="External"/><Relationship Id="rId5" Type="http://schemas.openxmlformats.org/officeDocument/2006/relationships/hyperlink" Target="mailto:Luz@rightquestion.org" TargetMode="External"/><Relationship Id="rId4" Type="http://schemas.openxmlformats.org/officeDocument/2006/relationships/hyperlink" Target="mailto:Naomi.campbell@rightquestion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y3c2nezt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 descr="https://static.wixstatic.com/media/76ac8d_dc866411979c4ed9adb551c105ba6466~mv2.png/v1/fill/w_529,h_302,al_c,lg_1,q_80/76ac8d_dc866411979c4ed9adb551c105ba6466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10" descr="https://static.wixstatic.com/media/76ac8d_788714af5d43446e94282d3b7f9c61b8~mv2.png/v1/fill/w_366,h_74,al_c,q_80,usm_0.66_1.00_0.01/76ac8d_788714af5d43446e94282d3b7f9c61b8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12" descr="https://static.wixstatic.com/media/76ac8d_788714af5d43446e94282d3b7f9c61b8~mv2.png/v1/fill/w_366,h_74,al_c,q_80,usm_0.66_1.00_0.01/76ac8d_788714af5d43446e94282d3b7f9c61b8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8993" y="3474120"/>
            <a:ext cx="8286009" cy="134065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Why </a:t>
            </a:r>
            <a:r>
              <a:rPr lang="en-US" sz="4000" dirty="0" smtClean="0"/>
              <a:t>Vote? </a:t>
            </a:r>
            <a:r>
              <a:rPr lang="en-US" sz="4000" b="1" dirty="0" smtClean="0">
                <a:solidFill>
                  <a:schemeClr val="tx2"/>
                </a:solidFill>
              </a:rPr>
              <a:t>A New Tool for Reaching </a:t>
            </a:r>
            <a:r>
              <a:rPr lang="en-US" sz="4000" dirty="0" smtClean="0"/>
              <a:t>One Million </a:t>
            </a:r>
            <a:r>
              <a:rPr lang="en-US" sz="4000" b="1" dirty="0" smtClean="0">
                <a:solidFill>
                  <a:schemeClr val="tx2"/>
                </a:solidFill>
              </a:rPr>
              <a:t>More </a:t>
            </a:r>
            <a:r>
              <a:rPr lang="en-US" sz="4000" b="1" dirty="0">
                <a:solidFill>
                  <a:schemeClr val="tx2"/>
                </a:solidFill>
              </a:rPr>
              <a:t>Voters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28994" y="4935473"/>
            <a:ext cx="8286009" cy="1106070"/>
          </a:xfrm>
        </p:spPr>
        <p:txBody>
          <a:bodyPr>
            <a:noAutofit/>
          </a:bodyPr>
          <a:lstStyle/>
          <a:p>
            <a:pPr marL="342900" lvl="1" indent="0" algn="ctr">
              <a:buNone/>
            </a:pPr>
            <a:r>
              <a:rPr lang="en-US" altLang="zh-CN" sz="2400" dirty="0" smtClean="0"/>
              <a:t>Luz Santana, Co-Director</a:t>
            </a:r>
          </a:p>
          <a:p>
            <a:pPr marL="342900" lvl="1" indent="0" algn="ctr">
              <a:buNone/>
            </a:pPr>
            <a:r>
              <a:rPr lang="en-US" sz="2400" dirty="0" smtClean="0"/>
              <a:t>Naomi Campbell, Microdemocracy Program Director</a:t>
            </a:r>
          </a:p>
          <a:p>
            <a:pPr marL="342900" lvl="1" indent="0" algn="ctr">
              <a:buNone/>
            </a:pPr>
            <a:r>
              <a:rPr lang="en-US" sz="2400" dirty="0" smtClean="0"/>
              <a:t>Siyi Chu, Project Coordinator 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18365" r="16705" b="34542"/>
          <a:stretch/>
        </p:blipFill>
        <p:spPr>
          <a:xfrm>
            <a:off x="0" y="7937"/>
            <a:ext cx="9144000" cy="34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Rockwell"/>
              <a:cs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7459"/>
            <a:ext cx="7886700" cy="1325563"/>
          </a:xfrm>
        </p:spPr>
        <p:txBody>
          <a:bodyPr/>
          <a:lstStyle/>
          <a:p>
            <a:r>
              <a:rPr lang="en-US" dirty="0" smtClean="0"/>
              <a:t>RQI’s 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271259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n</a:t>
            </a:r>
            <a:r>
              <a:rPr lang="en-US" sz="2800" dirty="0" smtClean="0"/>
              <a:t>eeded </a:t>
            </a:r>
            <a:r>
              <a:rPr lang="en-US" sz="2800" dirty="0"/>
              <a:t>to be able to formulate their own questions in all situations.</a:t>
            </a:r>
          </a:p>
          <a:p>
            <a:endParaRPr lang="en-US" sz="2800" dirty="0"/>
          </a:p>
          <a:p>
            <a:r>
              <a:rPr lang="en-US" sz="2800" dirty="0"/>
              <a:t>were most effective when they </a:t>
            </a:r>
            <a:r>
              <a:rPr lang="en-US" sz="2800" dirty="0" smtClean="0"/>
              <a:t>asked </a:t>
            </a:r>
            <a:r>
              <a:rPr lang="en-US" sz="2800" dirty="0"/>
              <a:t>questions about decisions.</a:t>
            </a:r>
          </a:p>
          <a:p>
            <a:endParaRPr lang="en-US" sz="2800" dirty="0"/>
          </a:p>
          <a:p>
            <a:r>
              <a:rPr lang="en-US" sz="2800" dirty="0"/>
              <a:t>applied the same skills in different settings.</a:t>
            </a:r>
          </a:p>
        </p:txBody>
      </p:sp>
      <p:sp>
        <p:nvSpPr>
          <p:cNvPr id="3" name="Rectangle 2"/>
          <p:cNvSpPr/>
          <p:nvPr/>
        </p:nvSpPr>
        <p:spPr>
          <a:xfrm>
            <a:off x="669961" y="1877158"/>
            <a:ext cx="5239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then we learned that parents:</a:t>
            </a:r>
          </a:p>
        </p:txBody>
      </p:sp>
    </p:spTree>
    <p:extLst>
      <p:ext uri="{BB962C8B-B14F-4D97-AF65-F5344CB8AC3E}">
        <p14:creationId xmlns:p14="http://schemas.microsoft.com/office/powerpoint/2010/main" val="32202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2068" y="22815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latin typeface="Rockwell"/>
              <a:cs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7459"/>
            <a:ext cx="7886700" cy="1325563"/>
          </a:xfrm>
        </p:spPr>
        <p:txBody>
          <a:bodyPr/>
          <a:lstStyle/>
          <a:p>
            <a:r>
              <a:rPr lang="en-US" dirty="0" smtClean="0"/>
              <a:t>RQI’s 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5949" y="2493626"/>
            <a:ext cx="7229514" cy="4351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Over the years we have distilled</a:t>
            </a:r>
            <a:r>
              <a:rPr lang="en-US" sz="2800" dirty="0"/>
              <a:t> </a:t>
            </a:r>
            <a:r>
              <a:rPr lang="en-US" sz="2800" dirty="0" smtClean="0"/>
              <a:t>what is essential to effectively build the skill of question formulation</a:t>
            </a:r>
          </a:p>
          <a:p>
            <a:endParaRPr lang="en-US" sz="2800" dirty="0"/>
          </a:p>
          <a:p>
            <a:r>
              <a:rPr lang="en-US" sz="2800" dirty="0" smtClean="0"/>
              <a:t>RQI’s expertise is in educational design across many fields</a:t>
            </a:r>
          </a:p>
        </p:txBody>
      </p:sp>
    </p:spTree>
    <p:extLst>
      <p:ext uri="{BB962C8B-B14F-4D97-AF65-F5344CB8AC3E}">
        <p14:creationId xmlns:p14="http://schemas.microsoft.com/office/powerpoint/2010/main" val="35881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26588" y="863203"/>
            <a:ext cx="3529346" cy="3044032"/>
            <a:chOff x="4523423" y="2001520"/>
            <a:chExt cx="3944937" cy="3210243"/>
          </a:xfrm>
        </p:grpSpPr>
        <p:pic>
          <p:nvPicPr>
            <p:cNvPr id="5" name="Picture 16" descr="Alegri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298" y="2001520"/>
              <a:ext cx="3929062" cy="2479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7" descr="Corte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423" y="3567113"/>
              <a:ext cx="3944937" cy="1644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40" y="3449555"/>
            <a:ext cx="1367168" cy="166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7" y="579583"/>
            <a:ext cx="1928275" cy="241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Image result for harvard medical scho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80" y="4680505"/>
            <a:ext cx="2530156" cy="6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ãnational science foundationãã®ç»åæ¤ç´¢çµæ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DIN Next Rounded LT Pro"/>
            </a:endParaRPr>
          </a:p>
        </p:txBody>
      </p:sp>
      <p:sp>
        <p:nvSpPr>
          <p:cNvPr id="3" name="AutoShape 4" descr="ãnational science foundationãã®ç»åæ¤ç´¢çµæ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en-US" sz="1350">
              <a:solidFill>
                <a:prstClr val="black"/>
              </a:solidFill>
              <a:latin typeface="DIN Next Rounded LT Pro"/>
            </a:endParaRPr>
          </a:p>
        </p:txBody>
      </p:sp>
      <p:pic>
        <p:nvPicPr>
          <p:cNvPr id="9222" name="Picture 6" descr="https://scontent-nrt1-1.xx.fbcdn.net/v/t1.0-1/p480x480/10940562_10152940837507900_1610270918118178304_n.png?_nc_cat=0&amp;oh=bd30bcab9ebac93a81618bfd45d1a915&amp;oe=5BA195B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07" y="3379045"/>
            <a:ext cx="1803792" cy="180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3261" y="476124"/>
            <a:ext cx="1713149" cy="247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C974-253E-E847-831D-271CA86A93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1635" y="488122"/>
            <a:ext cx="7673008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 b="1" kern="1200" dirty="0">
                <a:solidFill>
                  <a:schemeClr val="tx2"/>
                </a:solidFill>
              </a:rPr>
              <a:t>What is </a:t>
            </a:r>
            <a:r>
              <a:rPr lang="en-US" sz="4400" b="1" kern="1200" dirty="0" smtClean="0">
                <a:solidFill>
                  <a:schemeClr val="tx2"/>
                </a:solidFill>
              </a:rPr>
              <a:t>the Right Question </a:t>
            </a:r>
            <a:r>
              <a:rPr lang="en-US" sz="4400" b="1" dirty="0" smtClean="0">
                <a:solidFill>
                  <a:schemeClr val="tx2"/>
                </a:solidFill>
              </a:rPr>
              <a:t>Voter Engagement </a:t>
            </a:r>
            <a:r>
              <a:rPr lang="en-US" sz="4400" b="1" dirty="0">
                <a:solidFill>
                  <a:schemeClr val="tx2"/>
                </a:solidFill>
              </a:rPr>
              <a:t>S</a:t>
            </a:r>
            <a:r>
              <a:rPr lang="en-US" sz="4400" b="1" kern="1200" dirty="0" smtClean="0">
                <a:solidFill>
                  <a:schemeClr val="tx2"/>
                </a:solidFill>
              </a:rPr>
              <a:t>trategy</a:t>
            </a:r>
            <a:r>
              <a:rPr lang="en-US" sz="4400" b="1" kern="1200" dirty="0">
                <a:solidFill>
                  <a:schemeClr val="tx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4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Right Question Voter Engagement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0727"/>
            <a:ext cx="7886700" cy="508813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32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 smtClean="0"/>
              <a:t>A simple, 5-step </a:t>
            </a:r>
            <a:r>
              <a:rPr lang="en-US" sz="3200" b="1" dirty="0" smtClean="0">
                <a:solidFill>
                  <a:schemeClr val="accent6"/>
                </a:solidFill>
              </a:rPr>
              <a:t>process</a:t>
            </a:r>
            <a:r>
              <a:rPr lang="en-US" sz="3200" dirty="0" smtClean="0"/>
              <a:t> that allows people to </a:t>
            </a:r>
            <a:r>
              <a:rPr lang="en-US" sz="3200" b="1" dirty="0" smtClean="0">
                <a:solidFill>
                  <a:schemeClr val="accent6"/>
                </a:solidFill>
              </a:rPr>
              <a:t>name for themselves </a:t>
            </a:r>
            <a:r>
              <a:rPr lang="en-US" sz="3200" dirty="0" smtClean="0"/>
              <a:t>the </a:t>
            </a:r>
            <a:r>
              <a:rPr lang="en-US" sz="3200" b="1" dirty="0" smtClean="0">
                <a:solidFill>
                  <a:schemeClr val="accent6"/>
                </a:solidFill>
              </a:rPr>
              <a:t>value of voting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b="1" dirty="0"/>
          </a:p>
          <a:p>
            <a:pPr>
              <a:lnSpc>
                <a:spcPct val="100000"/>
              </a:lnSpc>
            </a:pPr>
            <a:r>
              <a:rPr lang="en-US" sz="3200" dirty="0" smtClean="0"/>
              <a:t>It helps develop a sense of urgency to participate in decisions that affect them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 smtClean="0"/>
              <a:t>It is a pathway for taking action</a:t>
            </a:r>
          </a:p>
          <a:p>
            <a:pPr>
              <a:lnSpc>
                <a:spcPct val="100000"/>
              </a:lnSpc>
            </a:pP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3200" dirty="0" smtClean="0"/>
              <a:t>It is a non-partisan strategy that encourages all people to vote, but it does not encourage people to vote for a specific candidate</a:t>
            </a:r>
          </a:p>
          <a:p>
            <a:pPr>
              <a:lnSpc>
                <a:spcPct val="10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781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1164" y="556930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Exploring the Strategy 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" b="5274"/>
          <a:stretch/>
        </p:blipFill>
        <p:spPr>
          <a:xfrm>
            <a:off x="651164" y="706582"/>
            <a:ext cx="7827818" cy="43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934C-727E-434B-A8A1-BFC517609C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3830" y="5365485"/>
            <a:ext cx="61043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Which 3 services are most important to people with whom you work? </a:t>
            </a:r>
            <a:endParaRPr lang="en-US" sz="3600" b="1" dirty="0">
              <a:solidFill>
                <a:schemeClr val="tx2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616449742"/>
              </p:ext>
            </p:extLst>
          </p:nvPr>
        </p:nvGraphicFramePr>
        <p:xfrm>
          <a:off x="452885" y="1135180"/>
          <a:ext cx="7886220" cy="4145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1181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HOUSING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Section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</a:p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Housing</a:t>
                      </a:r>
                    </a:p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Homeless Services 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/ SUPPORT</a:t>
                      </a:r>
                    </a:p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Welfare</a:t>
                      </a:r>
                    </a:p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 Stamps</a:t>
                      </a:r>
                    </a:p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 Security / SSI</a:t>
                      </a:r>
                    </a:p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Earned Income Tax Credit</a:t>
                      </a:r>
                      <a:endParaRPr lang="en-US" sz="18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HEALTHCARE</a:t>
                      </a:r>
                    </a:p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Medicaid</a:t>
                      </a:r>
                    </a:p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Medicare</a:t>
                      </a:r>
                    </a:p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Disability Services</a:t>
                      </a:r>
                      <a:endParaRPr lang="en-US" sz="18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16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SCHOOLS 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Free Lunch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Program</a:t>
                      </a:r>
                    </a:p>
                    <a:p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 Education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JOBS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Job Training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Unemployment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COURTS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Family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Housing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Claims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7613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</a:t>
                      </a:r>
                      <a:endParaRPr lang="en-US" sz="18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Start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WIC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</a:t>
                      </a:r>
                      <a:r>
                        <a:rPr lang="en-US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Care Vouchers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 EDUCATION 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GED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 Diploma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NEIGHBORHOODS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 Lights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Parks</a:t>
                      </a:r>
                    </a:p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Bus / Subway  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142" marR="951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41733" y="6028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Rockwel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40" y="5489508"/>
            <a:ext cx="850281" cy="90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1333" y="215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Rockwel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272" y="416974"/>
            <a:ext cx="689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GOVERNMENT SERVICES</a:t>
            </a:r>
            <a:endParaRPr lang="en-US" sz="28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Elected 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4419"/>
            <a:ext cx="7886700" cy="4351338"/>
          </a:xfrm>
        </p:spPr>
        <p:txBody>
          <a:bodyPr/>
          <a:lstStyle/>
          <a:p>
            <a:pPr lvl="0"/>
            <a:r>
              <a:rPr lang="en-US" sz="2800" dirty="0"/>
              <a:t>Elected officials make decisions that affect these </a:t>
            </a:r>
            <a:r>
              <a:rPr lang="en-US" sz="2800" dirty="0" smtClean="0"/>
              <a:t>services</a:t>
            </a:r>
          </a:p>
          <a:p>
            <a:pPr lvl="0"/>
            <a:endParaRPr lang="en-US" sz="2800" dirty="0"/>
          </a:p>
          <a:p>
            <a:r>
              <a:rPr lang="en-US" sz="2800" dirty="0"/>
              <a:t>By </a:t>
            </a:r>
            <a:r>
              <a:rPr lang="en-US" sz="2800" dirty="0" smtClean="0"/>
              <a:t>voting, people you work with </a:t>
            </a:r>
            <a:r>
              <a:rPr lang="en-US" sz="2800" dirty="0"/>
              <a:t>can have a say </a:t>
            </a:r>
            <a:r>
              <a:rPr lang="en-US" sz="2800" dirty="0" smtClean="0"/>
              <a:t>in who</a:t>
            </a:r>
            <a:r>
              <a:rPr lang="en-US" sz="2800" dirty="0"/>
              <a:t> </a:t>
            </a:r>
            <a:r>
              <a:rPr lang="en-US" sz="2800" dirty="0" smtClean="0"/>
              <a:t>is </a:t>
            </a:r>
            <a:r>
              <a:rPr lang="en-US" sz="2800" dirty="0"/>
              <a:t>making these decisions</a:t>
            </a:r>
          </a:p>
          <a:p>
            <a:pPr lvl="0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9E35-1CF1-804F-9E3B-2AF92B20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the Connection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7090-EC29-394F-8FDD-9B59FED47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8471"/>
            <a:ext cx="7286355" cy="4351338"/>
          </a:xfrm>
        </p:spPr>
        <p:txBody>
          <a:bodyPr anchor="ctr">
            <a:normAutofit/>
          </a:bodyPr>
          <a:lstStyle/>
          <a:p>
            <a:r>
              <a:rPr lang="en-US" sz="2800" dirty="0" smtClean="0"/>
              <a:t>Why would it be important for people to see for themselves </a:t>
            </a:r>
            <a:r>
              <a:rPr lang="en-US" sz="2800" dirty="0" smtClean="0">
                <a:solidFill>
                  <a:schemeClr val="accent6"/>
                </a:solidFill>
              </a:rPr>
              <a:t>the connection between services they receive and decisions elected officials make?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005" y="5045371"/>
            <a:ext cx="850281" cy="9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455BB-43F2-E348-9E1C-BE6F4F3C5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50" dirty="0"/>
              <a:t>Questions about </a:t>
            </a:r>
            <a:r>
              <a:rPr lang="en-US" sz="3850" dirty="0" smtClean="0"/>
              <a:t>Voting</a:t>
            </a:r>
            <a:endParaRPr lang="en-US" sz="38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76879-4A5C-374E-86F5-400BD2560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0738"/>
            <a:ext cx="7886700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If the people you work with do see the connection…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W</a:t>
            </a:r>
            <a:r>
              <a:rPr lang="en-US" sz="2800" dirty="0" smtClean="0"/>
              <a:t>hat questions do you think they might have about actually voting?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i="1" dirty="0">
                <a:solidFill>
                  <a:schemeClr val="accent6"/>
                </a:solidFill>
              </a:rPr>
              <a:t>Ask as many questions as you can.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62" y="5562124"/>
            <a:ext cx="850281" cy="90809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391260" y="376215"/>
            <a:ext cx="1124090" cy="1124090"/>
          </a:xfrm>
          <a:prstGeom prst="ellipse">
            <a:avLst/>
          </a:prstGeom>
          <a:noFill/>
          <a:ln w="539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46971" y="338095"/>
            <a:ext cx="6126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135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75010"/>
            <a:ext cx="7886700" cy="2813182"/>
          </a:xfrm>
        </p:spPr>
        <p:txBody>
          <a:bodyPr>
            <a:noAutofit/>
          </a:bodyPr>
          <a:lstStyle/>
          <a:p>
            <a:pPr fontAlgn="base"/>
            <a:r>
              <a:rPr lang="en-US" sz="2800" dirty="0" smtClean="0"/>
              <a:t>A new model for engaging non voters</a:t>
            </a:r>
          </a:p>
          <a:p>
            <a:pPr fontAlgn="base"/>
            <a:endParaRPr lang="en-US" sz="2800" dirty="0"/>
          </a:p>
          <a:p>
            <a:pPr fontAlgn="base"/>
            <a:r>
              <a:rPr lang="en-US" sz="2800" dirty="0" smtClean="0"/>
              <a:t>A nonpartisan, simple, and powerful tool to help people make the connection between the services that are important to them and voting</a:t>
            </a:r>
          </a:p>
          <a:p>
            <a:pPr fontAlgn="base"/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 people on the front lines of services in low-income communities can play a role in getting more people to vote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webinar we will explore: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FFEF-0D0B-FD4B-8DE0-F40586B6B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04" y="817563"/>
            <a:ext cx="6858000" cy="560663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3600" dirty="0"/>
              <a:t>Reflecting on the Experience</a:t>
            </a:r>
            <a:endParaRPr lang="en-US" sz="3600" kern="1200" dirty="0">
              <a:latin typeface="+mj-lt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C0A6F-A0D5-DA42-9034-6D626140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208" y="5680189"/>
            <a:ext cx="6160104" cy="28504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3600" kern="1200" dirty="0" smtClean="0">
                <a:solidFill>
                  <a:schemeClr val="accent6"/>
                </a:solidFill>
              </a:rPr>
              <a:t>What </a:t>
            </a:r>
            <a:r>
              <a:rPr lang="en-US" sz="3600" dirty="0" smtClean="0">
                <a:solidFill>
                  <a:schemeClr val="accent6"/>
                </a:solidFill>
              </a:rPr>
              <a:t>thoughts do you have?</a:t>
            </a:r>
            <a:endParaRPr lang="en-US" sz="3600" kern="1200" dirty="0">
              <a:solidFill>
                <a:schemeClr val="accent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04" y="4915959"/>
            <a:ext cx="850281" cy="90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104" y="1932482"/>
            <a:ext cx="6512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 looked at the problem of low voting rates in low income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 looked at government services that affect people’s lives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 reflected on the connection between services people receive and decisions elected officials make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 asked questions about voting </a:t>
            </a:r>
          </a:p>
        </p:txBody>
      </p:sp>
    </p:spTree>
    <p:extLst>
      <p:ext uri="{BB962C8B-B14F-4D97-AF65-F5344CB8AC3E}">
        <p14:creationId xmlns:p14="http://schemas.microsoft.com/office/powerpoint/2010/main" val="2167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C974-253E-E847-831D-271CA86A93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7161" y="488122"/>
            <a:ext cx="7673008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 b="1" dirty="0">
                <a:solidFill>
                  <a:schemeClr val="tx2"/>
                </a:solidFill>
              </a:rPr>
              <a:t>Introducing the </a:t>
            </a:r>
            <a:r>
              <a:rPr lang="en-US" sz="4400" b="1" dirty="0" smtClean="0">
                <a:solidFill>
                  <a:schemeClr val="tx2"/>
                </a:solidFill>
              </a:rPr>
              <a:t/>
            </a:r>
            <a:br>
              <a:rPr lang="en-US" sz="4400" b="1" dirty="0" smtClean="0">
                <a:solidFill>
                  <a:schemeClr val="tx2"/>
                </a:solidFill>
              </a:rPr>
            </a:br>
            <a:r>
              <a:rPr lang="en-US" sz="4400" b="1" dirty="0" smtClean="0">
                <a:solidFill>
                  <a:schemeClr val="tx2"/>
                </a:solidFill>
              </a:rPr>
              <a:t>“Why Vote?” Tool</a:t>
            </a:r>
            <a:endParaRPr lang="en-US" sz="4400" b="1" kern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8" y="639682"/>
            <a:ext cx="4022934" cy="520615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45" y="639681"/>
            <a:ext cx="4022934" cy="52061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02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75F9-2173-9743-AF5C-C8FB4EA7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02755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The “Why Vote?” Tool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46" y="2284197"/>
            <a:ext cx="2137230" cy="2094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59809" y="4289357"/>
            <a:ext cx="25634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Creates a sense of urgency to vote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95" y="2266838"/>
            <a:ext cx="2022519" cy="20225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98441" y="4461840"/>
            <a:ext cx="28355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Packed with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thinking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ower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8577" y="4450659"/>
            <a:ext cx="1869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Simple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22" y="2559337"/>
            <a:ext cx="1124586" cy="14709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6018" y="6612835"/>
            <a:ext cx="7076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 art credit to </a:t>
            </a:r>
            <a:r>
              <a:rPr lang="en-US" altLang="zh-CN" sz="100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Vecteezy</a:t>
            </a:r>
            <a:r>
              <a:rPr lang="en-US" altLang="zh-CN" sz="1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100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Freeiconspng</a:t>
            </a:r>
            <a:r>
              <a:rPr lang="en-US" altLang="zh-CN" sz="1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altLang="zh-CN" sz="100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Freepik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9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75F9-2173-9743-AF5C-C8FB4EA7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46999" cy="1325563"/>
          </a:xfrm>
        </p:spPr>
        <p:txBody>
          <a:bodyPr>
            <a:normAutofit/>
          </a:bodyPr>
          <a:lstStyle/>
          <a:p>
            <a:r>
              <a:rPr lang="en-US" dirty="0"/>
              <a:t>The “Why Vote?” Tool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8798" y="2380501"/>
            <a:ext cx="758130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Based on a 2004 voter engagement pilot project in Arizona and New Hampshire that led to:</a:t>
            </a:r>
          </a:p>
          <a:p>
            <a:pPr lvl="1"/>
            <a:r>
              <a:rPr lang="en-US" sz="2800" b="1" dirty="0" smtClean="0">
                <a:solidFill>
                  <a:schemeClr val="accent6"/>
                </a:solidFill>
              </a:rPr>
              <a:t>93% </a:t>
            </a:r>
            <a:r>
              <a:rPr lang="en-US" sz="2800" dirty="0"/>
              <a:t>of the participants </a:t>
            </a:r>
            <a:r>
              <a:rPr lang="en-US" sz="2800" dirty="0" smtClean="0"/>
              <a:t>feeling more prepared </a:t>
            </a:r>
            <a:r>
              <a:rPr lang="en-US" sz="2800" dirty="0"/>
              <a:t>to vote</a:t>
            </a:r>
          </a:p>
          <a:p>
            <a:pPr lvl="1"/>
            <a:r>
              <a:rPr lang="en-US" sz="2800" b="1" dirty="0" smtClean="0">
                <a:solidFill>
                  <a:schemeClr val="accent6"/>
                </a:solidFill>
              </a:rPr>
              <a:t>87% </a:t>
            </a:r>
            <a:r>
              <a:rPr lang="en-US" sz="2800" dirty="0" smtClean="0"/>
              <a:t>affirming </a:t>
            </a:r>
            <a:r>
              <a:rPr lang="en-US" sz="2800" dirty="0"/>
              <a:t>they are much more likely to vote </a:t>
            </a:r>
            <a:r>
              <a:rPr lang="en-US" sz="2800" dirty="0" smtClean="0"/>
              <a:t>after the workshop</a:t>
            </a:r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8279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5247-AB3B-BC42-B001-3F294CD8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88" y="121152"/>
            <a:ext cx="7886700" cy="1325563"/>
          </a:xfrm>
        </p:spPr>
        <p:txBody>
          <a:bodyPr/>
          <a:lstStyle/>
          <a:p>
            <a:r>
              <a:rPr lang="en-US" dirty="0" smtClean="0"/>
              <a:t>Unpacking </a:t>
            </a:r>
            <a:r>
              <a:rPr lang="en-US" smtClean="0"/>
              <a:t>the Resource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86001-81FD-A340-81CC-53D72852D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258" y="2466481"/>
            <a:ext cx="3248518" cy="27577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Page 1: </a:t>
            </a:r>
          </a:p>
          <a:p>
            <a:r>
              <a:rPr lang="en-US" sz="2800" dirty="0" smtClean="0"/>
              <a:t>Reviewing the range of services</a:t>
            </a:r>
          </a:p>
          <a:p>
            <a:r>
              <a:rPr lang="en-US" sz="2800" dirty="0" smtClean="0"/>
              <a:t>Prioritizing the services that are most important to them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8" y="1242262"/>
            <a:ext cx="4022934" cy="520615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93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9324-C5B2-3245-A132-8CD15955B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690"/>
            <a:ext cx="7886700" cy="1325563"/>
          </a:xfrm>
        </p:spPr>
        <p:txBody>
          <a:bodyPr/>
          <a:lstStyle/>
          <a:p>
            <a:r>
              <a:rPr lang="en-US" dirty="0" smtClean="0"/>
              <a:t>Unpacking the Resource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23722" y="3491526"/>
            <a:ext cx="4208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Page 2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84"/>
          <a:stretch/>
        </p:blipFill>
        <p:spPr>
          <a:xfrm>
            <a:off x="628650" y="5188450"/>
            <a:ext cx="4022934" cy="1088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0" b="20916"/>
          <a:stretch/>
        </p:blipFill>
        <p:spPr>
          <a:xfrm>
            <a:off x="628650" y="4623373"/>
            <a:ext cx="4022934" cy="565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7" b="31770"/>
          <a:stretch/>
        </p:blipFill>
        <p:spPr>
          <a:xfrm>
            <a:off x="628650" y="2815120"/>
            <a:ext cx="4022934" cy="1808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7" b="66502"/>
          <a:stretch/>
        </p:blipFill>
        <p:spPr>
          <a:xfrm>
            <a:off x="628650" y="1890446"/>
            <a:ext cx="4022934" cy="924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61"/>
          <a:stretch/>
        </p:blipFill>
        <p:spPr>
          <a:xfrm>
            <a:off x="628650" y="1081469"/>
            <a:ext cx="4022934" cy="8089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15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00018 0.0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-0.00018 0.041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0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-0.00122 0.0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-0.00018 0.013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Unpacking the Resource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b="83493"/>
          <a:stretch/>
        </p:blipFill>
        <p:spPr>
          <a:xfrm>
            <a:off x="742950" y="2369024"/>
            <a:ext cx="7772400" cy="1276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80202" y="3920415"/>
            <a:ext cx="7497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Become aware of decisions elected officials make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b="59312"/>
          <a:stretch/>
        </p:blipFill>
        <p:spPr>
          <a:xfrm>
            <a:off x="742950" y="2059763"/>
            <a:ext cx="7772400" cy="2360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Unpacking the Resource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8901" y="4662296"/>
            <a:ext cx="460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Think about reasons for voting</a:t>
            </a:r>
          </a:p>
        </p:txBody>
      </p:sp>
    </p:spTree>
    <p:extLst>
      <p:ext uri="{BB962C8B-B14F-4D97-AF65-F5344CB8AC3E}">
        <p14:creationId xmlns:p14="http://schemas.microsoft.com/office/powerpoint/2010/main" val="1388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Unpacking the </a:t>
            </a:r>
            <a:r>
              <a:rPr lang="en-US" dirty="0" smtClean="0"/>
              <a:t>Resource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5515" y="6112354"/>
            <a:ext cx="596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Ask questions about being able to vote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7" b="31770"/>
          <a:stretch/>
        </p:blipFill>
        <p:spPr>
          <a:xfrm>
            <a:off x="739739" y="2085653"/>
            <a:ext cx="7775611" cy="34950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353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2321"/>
            <a:ext cx="7886700" cy="3845771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Logistics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About the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work of the Right Question Institute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Exploring the Right Question Voter Engagement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Strategy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Components of the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trategy and why it works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Applying the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Strategy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&amp;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Evaluation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fontAlgn="base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3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Unpacking the </a:t>
            </a:r>
            <a:r>
              <a:rPr lang="en-US" dirty="0" smtClean="0"/>
              <a:t>Resource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88364" y="3986167"/>
            <a:ext cx="596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0" b="20916"/>
          <a:stretch/>
        </p:blipFill>
        <p:spPr>
          <a:xfrm>
            <a:off x="695345" y="2424702"/>
            <a:ext cx="7753309" cy="10890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2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Unpacking the Resource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2012" y="4374061"/>
            <a:ext cx="584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Connect to additional voting resources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9" b="-85"/>
          <a:stretch/>
        </p:blipFill>
        <p:spPr>
          <a:xfrm>
            <a:off x="742950" y="2059763"/>
            <a:ext cx="7786714" cy="2114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E3FC-AB03-7B43-B838-49095C63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131EB-1417-6B4E-9F82-DA207CF05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69156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We are offering </a:t>
            </a:r>
            <a:r>
              <a:rPr lang="en-US" sz="2800" dirty="0" smtClean="0"/>
              <a:t>a resource </a:t>
            </a:r>
            <a:r>
              <a:rPr lang="en-US" sz="2800" dirty="0"/>
              <a:t>that is simple but can have powerful/transformational </a:t>
            </a:r>
            <a:r>
              <a:rPr lang="en-US" sz="2800" dirty="0" smtClean="0"/>
              <a:t>results:</a:t>
            </a:r>
            <a:endParaRPr lang="en-US" sz="2600" b="1" dirty="0" smtClean="0">
              <a:solidFill>
                <a:schemeClr val="accent6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/>
                </a:solidFill>
              </a:rPr>
              <a:t>Cognitive changes</a:t>
            </a:r>
            <a:r>
              <a:rPr lang="en-US" sz="2800" dirty="0" smtClean="0"/>
              <a:t>: knowing the connection between services and decisions elected officials make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/>
                </a:solidFill>
              </a:rPr>
              <a:t>Affective changes</a:t>
            </a:r>
            <a:r>
              <a:rPr lang="en-US" sz="2800" dirty="0" smtClean="0"/>
              <a:t>: naming what they feel is most important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6"/>
                </a:solidFill>
              </a:rPr>
              <a:t>Behavioral changes</a:t>
            </a:r>
            <a:r>
              <a:rPr lang="en-US" sz="2800" dirty="0" smtClean="0"/>
              <a:t>: thinking about the benefits of a certain action</a:t>
            </a:r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342900" lvl="1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9450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pic>
        <p:nvPicPr>
          <p:cNvPr id="6" name="Picture 5" descr="Macintosh HD:private:var:folders:w6:lpd8swqj5f94q_snkr51z_jw0000gp:T:TemporaryItems:unnamed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 b="77748"/>
          <a:stretch/>
        </p:blipFill>
        <p:spPr bwMode="auto">
          <a:xfrm>
            <a:off x="402141" y="4297162"/>
            <a:ext cx="7112720" cy="89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private:var:folders:w6:lpd8swqj5f94q_snkr51z_jw0000gp:T:TemporaryItems:unname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" b="70424"/>
          <a:stretch/>
        </p:blipFill>
        <p:spPr bwMode="auto">
          <a:xfrm>
            <a:off x="578468" y="2717696"/>
            <a:ext cx="5616034" cy="8251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204331" y="3577782"/>
            <a:ext cx="436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“Sharpen my thinking. Be aware”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4331" y="5180710"/>
            <a:ext cx="436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It was really a eye-opener about voting.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50" y="2004137"/>
            <a:ext cx="575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what we just did?</a:t>
            </a:r>
            <a:endParaRPr lang="en-US" sz="2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6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pic>
        <p:nvPicPr>
          <p:cNvPr id="11" name="Picture 10" descr="Macintosh HD:private:var:folders:w6:lpd8swqj5f94q_snkr51z_jw0000gp:T:TemporaryItems:unnamed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5" b="7448"/>
          <a:stretch/>
        </p:blipFill>
        <p:spPr bwMode="auto">
          <a:xfrm>
            <a:off x="281207" y="2674283"/>
            <a:ext cx="5374755" cy="9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acintosh HD:private:var:folders:w6:lpd8swqj5f94q_snkr51z_jw0000gp:T:TemporaryItems:unname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6904"/>
          <a:stretch/>
        </p:blipFill>
        <p:spPr bwMode="auto">
          <a:xfrm>
            <a:off x="4239763" y="2526938"/>
            <a:ext cx="4865264" cy="13489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28650" y="2004137"/>
            <a:ext cx="502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you feel about voting now?</a:t>
            </a:r>
            <a:endParaRPr lang="en-US" sz="2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7381" y="3751913"/>
            <a:ext cx="436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“It made me feel that voting is very important so your voice can be heard.”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Macintosh HD:private:var:folders:w6:lpd8swqj5f94q_snkr51z_jw0000gp:T:TemporaryItems:unnamed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7"/>
          <a:stretch/>
        </p:blipFill>
        <p:spPr bwMode="auto">
          <a:xfrm>
            <a:off x="281207" y="4798971"/>
            <a:ext cx="6925371" cy="8670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1846" y="3655554"/>
            <a:ext cx="3477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“I have never vote. I feel really strong about voting now. It would make a different.”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846" y="5573524"/>
            <a:ext cx="735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“I think is really important do the right of vote, and I will vote for the next presidential election. “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8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8650" y="2004137"/>
            <a:ext cx="502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you feel about voting now?</a:t>
            </a:r>
            <a:endParaRPr lang="en-US" sz="2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Macintosh HD:private:var:folders:w6:lpd8swqj5f94q_snkr51z_jw0000gp:T:TemporaryItems:unnamed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9" r="55753" b="6647"/>
          <a:stretch/>
        </p:blipFill>
        <p:spPr bwMode="auto">
          <a:xfrm>
            <a:off x="970172" y="3095741"/>
            <a:ext cx="3745047" cy="112371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179373" y="4321955"/>
            <a:ext cx="347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“Strongly”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different about the Strategy?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8650" y="1690689"/>
            <a:ext cx="75039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 complementary strategy that can be integrated into existing efforts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Focuses on having people name the value of voting as opposed to being told what to do or think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Leverages hundreds of direct service agencies around the country</a:t>
            </a:r>
          </a:p>
        </p:txBody>
      </p:sp>
    </p:spTree>
    <p:extLst>
      <p:ext uri="{BB962C8B-B14F-4D97-AF65-F5344CB8AC3E}">
        <p14:creationId xmlns:p14="http://schemas.microsoft.com/office/powerpoint/2010/main" val="952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12" y="-18203"/>
            <a:ext cx="7886700" cy="1325563"/>
          </a:xfrm>
        </p:spPr>
        <p:txBody>
          <a:bodyPr/>
          <a:lstStyle/>
          <a:p>
            <a:r>
              <a:rPr lang="en-US" dirty="0" smtClean="0"/>
              <a:t>The Role of People on the </a:t>
            </a:r>
            <a:r>
              <a:rPr lang="en-US" dirty="0"/>
              <a:t>F</a:t>
            </a:r>
            <a:r>
              <a:rPr lang="en-US" dirty="0" smtClean="0"/>
              <a:t>ront </a:t>
            </a:r>
            <a:r>
              <a:rPr lang="en-US" dirty="0"/>
              <a:t>L</a:t>
            </a:r>
            <a:r>
              <a:rPr lang="en-US" dirty="0" smtClean="0"/>
              <a:t>ines</a:t>
            </a:r>
            <a:endParaRPr lang="en-US" dirty="0"/>
          </a:p>
        </p:txBody>
      </p:sp>
      <p:pic>
        <p:nvPicPr>
          <p:cNvPr id="5" name="Content Placeholder 3" descr="Screen Shot 2012-10-09 at 11.55.13 AM.pn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57032" r="-7790"/>
          <a:stretch/>
        </p:blipFill>
        <p:spPr>
          <a:xfrm>
            <a:off x="953833" y="1031960"/>
            <a:ext cx="4495154" cy="5630097"/>
          </a:xfrm>
        </p:spPr>
      </p:pic>
      <p:pic>
        <p:nvPicPr>
          <p:cNvPr id="4" name="Content Placeholder 3" descr="Screen Shot 2012-10-09 at 11.55.13 AM.png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-7790" r="93614"/>
          <a:stretch/>
        </p:blipFill>
        <p:spPr>
          <a:xfrm>
            <a:off x="-301665" y="1031960"/>
            <a:ext cx="1255498" cy="5630097"/>
          </a:xfrm>
        </p:spPr>
      </p:pic>
    </p:spTree>
    <p:extLst>
      <p:ext uri="{BB962C8B-B14F-4D97-AF65-F5344CB8AC3E}">
        <p14:creationId xmlns:p14="http://schemas.microsoft.com/office/powerpoint/2010/main" val="325496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C974-253E-E847-831D-271CA86A93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1635" y="488122"/>
            <a:ext cx="7673008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dirty="0" smtClean="0">
                <a:solidFill>
                  <a:schemeClr val="tx2"/>
                </a:solidFill>
              </a:rPr>
              <a:t>Let’s think about potential ways you can make it part of your work</a:t>
            </a:r>
            <a:endParaRPr lang="en-US" sz="4000" kern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C132-27EC-D142-A20B-3464EFB96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Resource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B1027-39DF-C043-8929-C7916E238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7847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dirty="0"/>
              <a:t>Use the </a:t>
            </a:r>
            <a:r>
              <a:rPr lang="en-US" sz="2800" dirty="0" smtClean="0"/>
              <a:t>“Why Vote?” tool </a:t>
            </a:r>
            <a:r>
              <a:rPr lang="en-US" sz="2800" dirty="0"/>
              <a:t>as a </a:t>
            </a:r>
            <a:r>
              <a:rPr lang="en-US" sz="2800" dirty="0" smtClean="0"/>
              <a:t>step-by-step </a:t>
            </a:r>
            <a:r>
              <a:rPr lang="en-US" sz="2800" dirty="0"/>
              <a:t>process to help people make connections between services they receive and voting</a:t>
            </a:r>
            <a:r>
              <a:rPr lang="en-US" sz="2800" dirty="0" smtClean="0"/>
              <a:t>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Use the </a:t>
            </a:r>
            <a:r>
              <a:rPr lang="en-US" sz="2800" dirty="0" smtClean="0"/>
              <a:t>“Why Vote?” tool </a:t>
            </a:r>
            <a:r>
              <a:rPr lang="en-US" sz="2800" dirty="0"/>
              <a:t>as an activity at the opening of a meeting to build community and set </a:t>
            </a:r>
            <a:r>
              <a:rPr lang="en-US" sz="2800" dirty="0" smtClean="0"/>
              <a:t>a learning agenda.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41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Interactive Webinar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36" y="2673445"/>
            <a:ext cx="1575293" cy="168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1"/>
          <a:stretch/>
        </p:blipFill>
        <p:spPr>
          <a:xfrm>
            <a:off x="628650" y="5143389"/>
            <a:ext cx="4829815" cy="7708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10851" y="5528835"/>
            <a:ext cx="490025" cy="476092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ckwel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-1" t="445" r="819" b="1"/>
          <a:stretch/>
        </p:blipFill>
        <p:spPr>
          <a:xfrm>
            <a:off x="5999445" y="965771"/>
            <a:ext cx="2661670" cy="5039156"/>
          </a:xfrm>
          <a:prstGeom prst="rect">
            <a:avLst/>
          </a:prstGeom>
          <a:ln w="28575">
            <a:solidFill>
              <a:schemeClr val="bg2">
                <a:lumMod val="75000"/>
                <a:lumOff val="25000"/>
              </a:schemeClr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6359703" y="5732980"/>
            <a:ext cx="1880171" cy="2719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6243B-7E34-2449-8CF9-19B3833E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Tips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576B7-D312-D34F-A2CF-8B92A0DDB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8314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dirty="0" smtClean="0"/>
              <a:t>We recommend that you lead people through the step-by-step process. 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One cardinal rule: you are presenting this to them, you are not telling them what they should be thinking, doing, or asking.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If you are going to </a:t>
            </a:r>
            <a:r>
              <a:rPr lang="en-US" sz="2800" dirty="0" smtClean="0"/>
              <a:t>give information related to voting (polling place, registration, etc.), </a:t>
            </a:r>
            <a:r>
              <a:rPr lang="en-US" sz="2800" dirty="0"/>
              <a:t>do it after guiding the participant(s) through all the steps of the </a:t>
            </a:r>
            <a:r>
              <a:rPr lang="en-US" sz="2800" dirty="0" smtClean="0"/>
              <a:t>process.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776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65551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are your thoughts on the </a:t>
            </a:r>
            <a:r>
              <a:rPr lang="en-US" sz="2800" dirty="0" smtClean="0"/>
              <a:t>“Why Vote?” tool?</a:t>
            </a:r>
            <a:r>
              <a:rPr lang="en-US" sz="2800" dirty="0"/>
              <a:t> 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62" y="5562124"/>
            <a:ext cx="850281" cy="908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74" y="3404800"/>
            <a:ext cx="2097311" cy="271416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236" y="3415073"/>
            <a:ext cx="2097311" cy="2714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24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456565"/>
            <a:ext cx="7886700" cy="714751"/>
          </a:xfrm>
        </p:spPr>
        <p:txBody>
          <a:bodyPr>
            <a:noAutofit/>
          </a:bodyPr>
          <a:lstStyle/>
          <a:p>
            <a:r>
              <a:rPr lang="en-US" sz="3600" b="1" dirty="0"/>
              <a:t>A Few Closing Words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2438" y="1028700"/>
            <a:ext cx="2057400" cy="15293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sz="1350"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640330"/>
            <a:ext cx="2057400" cy="1529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sz="1350"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7116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7" y="344421"/>
            <a:ext cx="8572765" cy="5105400"/>
          </a:xfrm>
        </p:spPr>
      </p:pic>
      <p:sp>
        <p:nvSpPr>
          <p:cNvPr id="48131" name="TextBox 8"/>
          <p:cNvSpPr txBox="1">
            <a:spLocks noChangeArrowheads="1"/>
          </p:cNvSpPr>
          <p:nvPr/>
        </p:nvSpPr>
        <p:spPr bwMode="auto">
          <a:xfrm>
            <a:off x="537644" y="98200"/>
            <a:ext cx="56412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See Chapter 6 on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Septima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Clark in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Freedom Road: Adult Education of African Americans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(Peterson, 1996).</a:t>
            </a:r>
            <a:endParaRPr lang="en-US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17443" y="5657671"/>
            <a:ext cx="7477914" cy="1200329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“We need to be taught to study rather than to believe, to inquire rather than to affirm.”</a:t>
            </a:r>
          </a:p>
          <a:p>
            <a:pPr algn="ctr"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Septima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Clark</a:t>
            </a:r>
          </a:p>
        </p:txBody>
      </p:sp>
    </p:spTree>
    <p:extLst>
      <p:ext uri="{BB962C8B-B14F-4D97-AF65-F5344CB8AC3E}">
        <p14:creationId xmlns:p14="http://schemas.microsoft.com/office/powerpoint/2010/main" val="152473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5911"/>
            <a:ext cx="7886700" cy="44981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6"/>
                </a:solidFill>
              </a:rPr>
              <a:t>Partner with us to reach one million new voters!</a:t>
            </a:r>
          </a:p>
          <a:p>
            <a:r>
              <a:rPr lang="en-US" sz="2400" dirty="0" smtClean="0"/>
              <a:t>Put the resource into the hands of as many as people as possible</a:t>
            </a:r>
          </a:p>
          <a:p>
            <a:r>
              <a:rPr lang="en-US" sz="2400" dirty="0" smtClean="0"/>
              <a:t>Share information with others</a:t>
            </a:r>
          </a:p>
          <a:p>
            <a:r>
              <a:rPr lang="en-US" sz="2400" dirty="0" smtClean="0"/>
              <a:t>Sign up for our instructional webinar</a:t>
            </a:r>
          </a:p>
          <a:p>
            <a:r>
              <a:rPr lang="en-US" sz="2400" dirty="0" smtClean="0"/>
              <a:t>Let us know your suggestions, feedback, and questions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You can reach us at: </a:t>
            </a: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Siyi.Chu@rightquestion.org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hlinkClick r:id="rId3"/>
              </a:rPr>
              <a:t>Luz@rightquestion.org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hlinkClick r:id="rId4"/>
              </a:rPr>
              <a:t>Naomi.Campbell</a:t>
            </a:r>
            <a:r>
              <a:rPr lang="en-US" sz="2400" dirty="0">
                <a:hlinkClick r:id="rId4"/>
              </a:rPr>
              <a:t>@</a:t>
            </a:r>
            <a:r>
              <a:rPr lang="en-US" sz="2400" dirty="0" smtClean="0">
                <a:hlinkClick r:id="rId4"/>
              </a:rPr>
              <a:t>rightquestion.org</a:t>
            </a:r>
            <a:r>
              <a:rPr lang="en-US" sz="2400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838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5905-AFCC-604A-850E-EEF05D17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FD6E5-054D-7D4C-A9BD-2A5BA5399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5098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On our website, you can find this resource as well as other resources for voter engagement:</a:t>
            </a:r>
          </a:p>
          <a:p>
            <a:pPr marL="0" indent="0">
              <a:buNone/>
            </a:pP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://rightquestion.org/resources/field/voter-engagement/download/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455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Right Question Institute offers many of our materials through a Creative Commons License and we encourage you to make use of and/or share this resource.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resource may be reproduced or adapted, for noncommercial purposes, as long as it includes this reference:</a:t>
            </a:r>
            <a:r>
              <a:rPr lang="en-US" b="1" dirty="0"/>
              <a:t> “Source: The Right Question Institute - </a:t>
            </a:r>
            <a:r>
              <a:rPr lang="en-US" b="1" u="sng" dirty="0" smtClean="0">
                <a:hlinkClick r:id="rId3"/>
              </a:rPr>
              <a:t>www.rightquestion.org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3281516" y="2133600"/>
            <a:ext cx="2286000" cy="533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796665"/>
            <a:ext cx="2813938" cy="5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Complete Evaluation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62034" y="3433680"/>
            <a:ext cx="6908769" cy="3647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forms.gle/CJfoFM9SB1NrYH3fA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499601" y="62026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3110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540727" y="1876778"/>
            <a:ext cx="7998802" cy="3385420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Thank you.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Now, some time for your questions.</a:t>
            </a:r>
            <a:r>
              <a:rPr lang="en-US" sz="1200" dirty="0">
                <a:solidFill>
                  <a:schemeClr val="tx1"/>
                </a:solidFill>
              </a:rPr>
              <a:t/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/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500" b="0" dirty="0">
                <a:solidFill>
                  <a:schemeClr val="tx1"/>
                </a:solidFill>
              </a:rPr>
              <a:t>We are eager to connect with you and explore how we can support your work:</a:t>
            </a:r>
            <a:r>
              <a:rPr lang="en-US" sz="1500" dirty="0">
                <a:solidFill>
                  <a:schemeClr val="tx1"/>
                </a:solidFill>
              </a:rPr>
              <a:t/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1500" dirty="0">
                <a:solidFill>
                  <a:schemeClr val="tx1"/>
                </a:solidFill>
                <a:hlinkClick r:id="rId3"/>
              </a:rPr>
              <a:t>Siyi.Chu@rightquestion.org</a:t>
            </a:r>
            <a:r>
              <a:rPr lang="en-US" sz="1500" dirty="0">
                <a:solidFill>
                  <a:schemeClr val="tx1"/>
                </a:solidFill>
              </a:rPr>
              <a:t/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1500" dirty="0" smtClean="0">
                <a:solidFill>
                  <a:schemeClr val="tx1"/>
                </a:solidFill>
              </a:rPr>
              <a:t/>
            </a:r>
            <a:br>
              <a:rPr lang="en-US" sz="1500" dirty="0" smtClean="0">
                <a:solidFill>
                  <a:schemeClr val="tx1"/>
                </a:solidFill>
              </a:rPr>
            </a:br>
            <a:r>
              <a:rPr lang="en-US" sz="1500" dirty="0" smtClean="0">
                <a:solidFill>
                  <a:schemeClr val="tx1"/>
                </a:solidFill>
                <a:hlinkClick r:id="rId4"/>
              </a:rPr>
              <a:t>Naomi.campbell@rightquestion.org</a:t>
            </a:r>
            <a:r>
              <a:rPr lang="en-US" sz="1500" dirty="0" smtClean="0">
                <a:solidFill>
                  <a:schemeClr val="tx1"/>
                </a:solidFill>
              </a:rPr>
              <a:t/>
            </a:r>
            <a:br>
              <a:rPr lang="en-US" sz="1500" dirty="0" smtClean="0">
                <a:solidFill>
                  <a:schemeClr val="tx1"/>
                </a:solidFill>
              </a:rPr>
            </a:br>
            <a:r>
              <a:rPr lang="en-US" sz="1500" dirty="0" smtClean="0">
                <a:solidFill>
                  <a:schemeClr val="tx1"/>
                </a:solidFill>
              </a:rPr>
              <a:t/>
            </a:r>
            <a:br>
              <a:rPr lang="en-US" sz="1500" dirty="0" smtClean="0">
                <a:solidFill>
                  <a:schemeClr val="tx1"/>
                </a:solidFill>
              </a:rPr>
            </a:br>
            <a:r>
              <a:rPr lang="en-US" sz="1500" dirty="0" smtClean="0">
                <a:solidFill>
                  <a:schemeClr val="tx1"/>
                </a:solidFill>
                <a:hlinkClick r:id="rId5"/>
              </a:rPr>
              <a:t>Luz</a:t>
            </a:r>
            <a:r>
              <a:rPr lang="en-US" sz="1500" dirty="0">
                <a:solidFill>
                  <a:schemeClr val="tx1"/>
                </a:solidFill>
                <a:hlinkClick r:id="rId5"/>
              </a:rPr>
              <a:t>@rightquestion.org</a:t>
            </a:r>
            <a:r>
              <a:rPr lang="en-US" sz="1500" dirty="0">
                <a:solidFill>
                  <a:schemeClr val="tx1"/>
                </a:solidFill>
              </a:rPr>
              <a:t/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1500" b="0" dirty="0">
                <a:solidFill>
                  <a:schemeClr val="tx1"/>
                </a:solidFill>
              </a:rPr>
              <a:t/>
            </a:r>
            <a:br>
              <a:rPr lang="en-US" sz="1500" b="0" dirty="0">
                <a:solidFill>
                  <a:schemeClr val="tx1"/>
                </a:solidFill>
              </a:rPr>
            </a:br>
            <a:r>
              <a:rPr lang="en-US" sz="1500" b="0" dirty="0">
                <a:solidFill>
                  <a:schemeClr val="tx1"/>
                </a:solidFill>
              </a:rPr>
              <a:t>Register to access free resources at: </a:t>
            </a:r>
            <a:r>
              <a:rPr lang="en-US" sz="1500" b="0" dirty="0">
                <a:solidFill>
                  <a:schemeClr val="tx1"/>
                </a:solidFill>
                <a:hlinkClick r:id="rId6"/>
              </a:rPr>
              <a:t>www.rightquestion.org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dirty="0">
                <a:solidFill>
                  <a:schemeClr val="tx1"/>
                </a:solidFill>
              </a:rPr>
              <a:t/>
            </a:r>
            <a:br>
              <a:rPr lang="en-US" sz="1500" dirty="0">
                <a:solidFill>
                  <a:schemeClr val="tx1"/>
                </a:solidFill>
              </a:rPr>
            </a:br>
            <a:r>
              <a:rPr lang="en-US" sz="1500" dirty="0">
                <a:solidFill>
                  <a:schemeClr val="tx1"/>
                </a:solidFill>
              </a:rPr>
              <a:t/>
            </a:r>
            <a:br>
              <a:rPr lang="en-US" sz="1500" dirty="0">
                <a:solidFill>
                  <a:schemeClr val="tx1"/>
                </a:solidFill>
              </a:rPr>
            </a:br>
            <a:endParaRPr lang="en-US" sz="1500" dirty="0">
              <a:solidFill>
                <a:schemeClr val="tx1"/>
              </a:solidFill>
              <a:latin typeface="Rockwel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22" y="5084849"/>
            <a:ext cx="653016" cy="6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see who’s here!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Please share in the chat box:</a:t>
            </a:r>
          </a:p>
          <a:p>
            <a:endParaRPr lang="en-US" sz="2400" dirty="0"/>
          </a:p>
          <a:p>
            <a:r>
              <a:rPr lang="en-US" sz="2400" dirty="0"/>
              <a:t>Your </a:t>
            </a:r>
            <a:r>
              <a:rPr lang="en-US" sz="2400" dirty="0" smtClean="0"/>
              <a:t>name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Your state</a:t>
            </a:r>
          </a:p>
          <a:p>
            <a:endParaRPr lang="en-US" sz="2400" dirty="0" smtClean="0"/>
          </a:p>
          <a:p>
            <a:r>
              <a:rPr lang="en-US" sz="2400" dirty="0" smtClean="0"/>
              <a:t>Why </a:t>
            </a:r>
            <a:r>
              <a:rPr lang="en-US" sz="2400" dirty="0"/>
              <a:t>did you decide to participate in this webinar?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Make sure you are sending the message to everyone!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19" y="5256481"/>
            <a:ext cx="653016" cy="6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Webinar</a:t>
            </a:r>
          </a:p>
        </p:txBody>
      </p:sp>
      <p:pic>
        <p:nvPicPr>
          <p:cNvPr id="2050" name="Picture 2" descr="http://cdn.onlinewebfonts.com/svg/img_1454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2" y="2557472"/>
            <a:ext cx="734766" cy="7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ail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20" y="2538023"/>
            <a:ext cx="764920" cy="76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tools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6" b="9001"/>
          <a:stretch/>
        </p:blipFill>
        <p:spPr bwMode="auto">
          <a:xfrm>
            <a:off x="3038139" y="2557472"/>
            <a:ext cx="898985" cy="73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6286" y="3653225"/>
            <a:ext cx="1789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 out evaluation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71961" y="3644679"/>
            <a:ext cx="20890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 free resource: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tinyurl.com/y3c2nezt</a:t>
            </a:r>
            <a:endParaRPr lang="en-US" sz="2000" dirty="0" smtClean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0781" y="3614172"/>
            <a:ext cx="2332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out for email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announcements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Network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89" y="2604740"/>
            <a:ext cx="678419" cy="67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63224" y="3614503"/>
            <a:ext cx="1902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for our network and stay in touch 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3" name="Picture 2" descr="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73528"/>
            <a:ext cx="7738777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37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C974-253E-E847-831D-271CA86A93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1635" y="488122"/>
            <a:ext cx="7673008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dirty="0">
                <a:solidFill>
                  <a:schemeClr val="tx2"/>
                </a:solidFill>
              </a:rPr>
              <a:t>This webinar </a:t>
            </a:r>
            <a:r>
              <a:rPr lang="en-US" sz="3600" dirty="0" smtClean="0">
                <a:solidFill>
                  <a:schemeClr val="tx2"/>
                </a:solidFill>
              </a:rPr>
              <a:t>introduces you </a:t>
            </a:r>
            <a:r>
              <a:rPr lang="en-US" sz="3600" dirty="0">
                <a:solidFill>
                  <a:schemeClr val="tx2"/>
                </a:solidFill>
              </a:rPr>
              <a:t>to a </a:t>
            </a:r>
            <a:r>
              <a:rPr lang="en-US" sz="3600" dirty="0" smtClean="0">
                <a:solidFill>
                  <a:schemeClr val="tx2"/>
                </a:solidFill>
              </a:rPr>
              <a:t>resource </a:t>
            </a:r>
            <a:r>
              <a:rPr lang="en-US" sz="3600" dirty="0">
                <a:solidFill>
                  <a:schemeClr val="tx2"/>
                </a:solidFill>
              </a:rPr>
              <a:t>that can be used </a:t>
            </a:r>
            <a:r>
              <a:rPr lang="en-US" sz="3600" dirty="0" smtClean="0">
                <a:solidFill>
                  <a:schemeClr val="tx2"/>
                </a:solidFill>
              </a:rPr>
              <a:t>to engage </a:t>
            </a:r>
            <a:r>
              <a:rPr lang="en-US" sz="3600" dirty="0">
                <a:solidFill>
                  <a:schemeClr val="tx2"/>
                </a:solidFill>
              </a:rPr>
              <a:t>people in low </a:t>
            </a:r>
            <a:r>
              <a:rPr lang="en-US" sz="3600" dirty="0" smtClean="0">
                <a:solidFill>
                  <a:schemeClr val="tx2"/>
                </a:solidFill>
              </a:rPr>
              <a:t>income </a:t>
            </a:r>
            <a:r>
              <a:rPr lang="en-US" sz="3600" dirty="0">
                <a:solidFill>
                  <a:schemeClr val="tx2"/>
                </a:solidFill>
              </a:rPr>
              <a:t>communities.</a:t>
            </a:r>
            <a:endParaRPr lang="en-US" sz="3600" kern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0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33" y="592523"/>
            <a:ext cx="7886700" cy="994172"/>
          </a:xfrm>
        </p:spPr>
        <p:txBody>
          <a:bodyPr>
            <a:noAutofit/>
          </a:bodyPr>
          <a:lstStyle/>
          <a:p>
            <a:r>
              <a:rPr lang="en-US" dirty="0" smtClean="0"/>
              <a:t>RQI’s 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5" y="3075268"/>
            <a:ext cx="4226702" cy="3175461"/>
          </a:xfrm>
          <a:prstGeom prst="rect">
            <a:avLst/>
          </a:prstGeom>
        </p:spPr>
      </p:pic>
      <p:sp>
        <p:nvSpPr>
          <p:cNvPr id="4" name="Text Placeholder 4"/>
          <p:cNvSpPr txBox="1">
            <a:spLocks/>
          </p:cNvSpPr>
          <p:nvPr/>
        </p:nvSpPr>
        <p:spPr>
          <a:xfrm>
            <a:off x="5136031" y="3535148"/>
            <a:ext cx="3671085" cy="15365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DIN Next Rounded LT Pro" panose="020F050302020305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Meiryo"/>
                <a:cs typeface="Calibri" panose="020F0502020204030204" pitchFamily="34" charset="0"/>
              </a:rPr>
              <a:t>“We don’t go to the school because we don’t even know what to ask.”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778435" y="1964540"/>
            <a:ext cx="6878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Honoring the original source: </a:t>
            </a:r>
            <a:b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Parents in Lawrence, Massachusetts, 1990</a:t>
            </a:r>
          </a:p>
        </p:txBody>
      </p:sp>
    </p:spTree>
    <p:extLst>
      <p:ext uri="{BB962C8B-B14F-4D97-AF65-F5344CB8AC3E}">
        <p14:creationId xmlns:p14="http://schemas.microsoft.com/office/powerpoint/2010/main" val="29916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156993"/>
      </a:dk2>
      <a:lt2>
        <a:srgbClr val="231F20"/>
      </a:lt2>
      <a:accent1>
        <a:srgbClr val="59C4C7"/>
      </a:accent1>
      <a:accent2>
        <a:srgbClr val="DD5050"/>
      </a:accent2>
      <a:accent3>
        <a:srgbClr val="74D061"/>
      </a:accent3>
      <a:accent4>
        <a:srgbClr val="7979D8"/>
      </a:accent4>
      <a:accent5>
        <a:srgbClr val="156993"/>
      </a:accent5>
      <a:accent6>
        <a:srgbClr val="F6921E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4790</TotalTime>
  <Words>1419</Words>
  <Application>Microsoft Office PowerPoint</Application>
  <PresentationFormat>On-screen Show (4:3)</PresentationFormat>
  <Paragraphs>255</Paragraphs>
  <Slides>48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DIN Next Rounded LT Pro</vt:lpstr>
      <vt:lpstr>Mangal</vt:lpstr>
      <vt:lpstr>Meiryo</vt:lpstr>
      <vt:lpstr>MS PGothic</vt:lpstr>
      <vt:lpstr>黑体</vt:lpstr>
      <vt:lpstr>Arial</vt:lpstr>
      <vt:lpstr>Arial Black</vt:lpstr>
      <vt:lpstr>Calibri</vt:lpstr>
      <vt:lpstr>Rockwell</vt:lpstr>
      <vt:lpstr>Times New Roman</vt:lpstr>
      <vt:lpstr>Verdana</vt:lpstr>
      <vt:lpstr>Office Theme</vt:lpstr>
      <vt:lpstr>Why Vote? A New Tool for Reaching One Million More Voters</vt:lpstr>
      <vt:lpstr>In this webinar we will explore: </vt:lpstr>
      <vt:lpstr>Agenda</vt:lpstr>
      <vt:lpstr>An Interactive Webinar</vt:lpstr>
      <vt:lpstr>Let’s see who’s here!</vt:lpstr>
      <vt:lpstr>After the Webinar</vt:lpstr>
      <vt:lpstr>The Problem</vt:lpstr>
      <vt:lpstr>This webinar introduces you to a resource that can be used to engage people in low income communities.</vt:lpstr>
      <vt:lpstr>RQI’s Story</vt:lpstr>
      <vt:lpstr>RQI’s Story</vt:lpstr>
      <vt:lpstr>RQI’s Story</vt:lpstr>
      <vt:lpstr>PowerPoint Presentation</vt:lpstr>
      <vt:lpstr>What is the Right Question Voter Engagement Strategy?</vt:lpstr>
      <vt:lpstr>Right Question Voter Engagement Strategy</vt:lpstr>
      <vt:lpstr>Exploring the Strategy </vt:lpstr>
      <vt:lpstr> Which 3 services are most important to people with whom you work? </vt:lpstr>
      <vt:lpstr>The Role of Elected Officials</vt:lpstr>
      <vt:lpstr>Making the Connection</vt:lpstr>
      <vt:lpstr>Questions about Voting</vt:lpstr>
      <vt:lpstr>Reflecting on the Experience</vt:lpstr>
      <vt:lpstr>Introducing the  “Why Vote?” Tool</vt:lpstr>
      <vt:lpstr>PowerPoint Presentation</vt:lpstr>
      <vt:lpstr>The “Why Vote?” Tool</vt:lpstr>
      <vt:lpstr>The “Why Vote?” Tool</vt:lpstr>
      <vt:lpstr>Unpacking the Resource</vt:lpstr>
      <vt:lpstr>Unpacking the Resource</vt:lpstr>
      <vt:lpstr>Unpacking the Resource</vt:lpstr>
      <vt:lpstr>Unpacking the Resource</vt:lpstr>
      <vt:lpstr>Unpacking the Resource</vt:lpstr>
      <vt:lpstr>Unpacking the Resource</vt:lpstr>
      <vt:lpstr>Unpacking the Resource</vt:lpstr>
      <vt:lpstr>In Summary:</vt:lpstr>
      <vt:lpstr>Outcomes</vt:lpstr>
      <vt:lpstr>Outcomes</vt:lpstr>
      <vt:lpstr>Outcomes</vt:lpstr>
      <vt:lpstr>What is different about the Strategy?</vt:lpstr>
      <vt:lpstr>The Role of People on the Front Lines</vt:lpstr>
      <vt:lpstr>Let’s think about potential ways you can make it part of your work</vt:lpstr>
      <vt:lpstr>Using the Resource</vt:lpstr>
      <vt:lpstr>Teaching Tips </vt:lpstr>
      <vt:lpstr>Reflection</vt:lpstr>
      <vt:lpstr>A Few Closing Words</vt:lpstr>
      <vt:lpstr>PowerPoint Presentation</vt:lpstr>
      <vt:lpstr>Next Steps</vt:lpstr>
      <vt:lpstr>Additional Materials</vt:lpstr>
      <vt:lpstr>Free Resources</vt:lpstr>
      <vt:lpstr>Complete Evaluation</vt:lpstr>
      <vt:lpstr>Thank you.   Now, some time for your questions.  We are eager to connect with you and explore how we can support your work: Siyi.Chu@rightquestion.org  Naomi.campbell@rightquestion.org  Luz@rightquestion.org  Register to access free resources at: www.rightquestion.org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and Effective Way of Engaging New Voters</dc:title>
  <dc:creator>Noah Fischer</dc:creator>
  <cp:lastModifiedBy>Windows User</cp:lastModifiedBy>
  <cp:revision>169</cp:revision>
  <cp:lastPrinted>2019-10-10T18:55:31Z</cp:lastPrinted>
  <dcterms:created xsi:type="dcterms:W3CDTF">2019-10-01T19:25:16Z</dcterms:created>
  <dcterms:modified xsi:type="dcterms:W3CDTF">2019-11-19T22:04:59Z</dcterms:modified>
</cp:coreProperties>
</file>