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embeddings/oleObject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2.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89" r:id="rId5"/>
    <p:sldMasterId id="2147483711" r:id="rId6"/>
    <p:sldMasterId id="2147483812" r:id="rId7"/>
    <p:sldMasterId id="2147483890" r:id="rId8"/>
  </p:sldMasterIdLst>
  <p:notesMasterIdLst>
    <p:notesMasterId r:id="rId72"/>
  </p:notesMasterIdLst>
  <p:handoutMasterIdLst>
    <p:handoutMasterId r:id="rId73"/>
  </p:handoutMasterIdLst>
  <p:sldIdLst>
    <p:sldId id="428" r:id="rId9"/>
    <p:sldId id="344" r:id="rId10"/>
    <p:sldId id="341" r:id="rId11"/>
    <p:sldId id="343" r:id="rId12"/>
    <p:sldId id="662" r:id="rId13"/>
    <p:sldId id="467" r:id="rId14"/>
    <p:sldId id="470" r:id="rId15"/>
    <p:sldId id="345" r:id="rId16"/>
    <p:sldId id="347" r:id="rId17"/>
    <p:sldId id="449" r:id="rId18"/>
    <p:sldId id="562" r:id="rId19"/>
    <p:sldId id="563" r:id="rId20"/>
    <p:sldId id="422" r:id="rId21"/>
    <p:sldId id="423" r:id="rId22"/>
    <p:sldId id="566" r:id="rId23"/>
    <p:sldId id="568" r:id="rId24"/>
    <p:sldId id="447" r:id="rId25"/>
    <p:sldId id="569" r:id="rId26"/>
    <p:sldId id="362" r:id="rId27"/>
    <p:sldId id="363" r:id="rId28"/>
    <p:sldId id="364" r:id="rId29"/>
    <p:sldId id="365" r:id="rId30"/>
    <p:sldId id="366" r:id="rId31"/>
    <p:sldId id="367" r:id="rId32"/>
    <p:sldId id="359" r:id="rId33"/>
    <p:sldId id="429" r:id="rId34"/>
    <p:sldId id="360" r:id="rId35"/>
    <p:sldId id="660" r:id="rId36"/>
    <p:sldId id="657" r:id="rId37"/>
    <p:sldId id="658" r:id="rId38"/>
    <p:sldId id="434" r:id="rId39"/>
    <p:sldId id="659" r:id="rId40"/>
    <p:sldId id="436" r:id="rId41"/>
    <p:sldId id="452" r:id="rId42"/>
    <p:sldId id="453"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663" r:id="rId59"/>
    <p:sldId id="674" r:id="rId60"/>
    <p:sldId id="664" r:id="rId61"/>
    <p:sldId id="672" r:id="rId62"/>
    <p:sldId id="585" r:id="rId63"/>
    <p:sldId id="406" r:id="rId64"/>
    <p:sldId id="673" r:id="rId65"/>
    <p:sldId id="404" r:id="rId66"/>
    <p:sldId id="671" r:id="rId67"/>
    <p:sldId id="441" r:id="rId68"/>
    <p:sldId id="600" r:id="rId69"/>
    <p:sldId id="414" r:id="rId70"/>
    <p:sldId id="655" r:id="rId71"/>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ing the QFT" id="{B28EE6FA-508B-416E-98AE-81DCB672C2DC}">
          <p14:sldIdLst>
            <p14:sldId id="428"/>
            <p14:sldId id="344"/>
            <p14:sldId id="341"/>
            <p14:sldId id="343"/>
            <p14:sldId id="662"/>
            <p14:sldId id="467"/>
            <p14:sldId id="470"/>
            <p14:sldId id="345"/>
            <p14:sldId id="347"/>
            <p14:sldId id="449"/>
            <p14:sldId id="562"/>
            <p14:sldId id="563"/>
            <p14:sldId id="422"/>
            <p14:sldId id="423"/>
            <p14:sldId id="566"/>
            <p14:sldId id="568"/>
            <p14:sldId id="447"/>
            <p14:sldId id="569"/>
            <p14:sldId id="362"/>
            <p14:sldId id="363"/>
            <p14:sldId id="364"/>
            <p14:sldId id="365"/>
            <p14:sldId id="366"/>
            <p14:sldId id="367"/>
            <p14:sldId id="359"/>
            <p14:sldId id="429"/>
            <p14:sldId id="360"/>
            <p14:sldId id="660"/>
            <p14:sldId id="657"/>
            <p14:sldId id="658"/>
            <p14:sldId id="434"/>
            <p14:sldId id="659"/>
            <p14:sldId id="436"/>
            <p14:sldId id="452"/>
            <p14:sldId id="453"/>
            <p14:sldId id="368"/>
            <p14:sldId id="369"/>
            <p14:sldId id="370"/>
            <p14:sldId id="371"/>
            <p14:sldId id="372"/>
            <p14:sldId id="373"/>
            <p14:sldId id="374"/>
            <p14:sldId id="375"/>
            <p14:sldId id="376"/>
            <p14:sldId id="377"/>
            <p14:sldId id="378"/>
            <p14:sldId id="379"/>
            <p14:sldId id="380"/>
            <p14:sldId id="381"/>
            <p14:sldId id="382"/>
            <p14:sldId id="663"/>
            <p14:sldId id="674"/>
            <p14:sldId id="664"/>
            <p14:sldId id="672"/>
            <p14:sldId id="585"/>
            <p14:sldId id="406"/>
            <p14:sldId id="673"/>
            <p14:sldId id="404"/>
            <p14:sldId id="671"/>
            <p14:sldId id="441"/>
            <p14:sldId id="600"/>
            <p14:sldId id="414"/>
            <p14:sldId id="65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mo O" initials="TO" lastIdx="6" clrIdx="6">
    <p:extLst/>
  </p:cmAuthor>
  <p:cmAuthor id="1" name="HP" initials="H" lastIdx="21" clrIdx="0"/>
  <p:cmAuthor id="8" name="Ashley Melville" initials="AM" lastIdx="3" clrIdx="7">
    <p:extLst/>
  </p:cmAuthor>
  <p:cmAuthor id="2" name="Microsoft Office User" initials="Office" lastIdx="1" clrIdx="1"/>
  <p:cmAuthor id="3" name="Microsoft Office User" initials="Office [2]" lastIdx="1" clrIdx="2"/>
  <p:cmAuthor id="4" name="Microsoft Office User" initials="Office [3]" lastIdx="1" clrIdx="3"/>
  <p:cmAuthor id="5" name="Microsoft Office User" initials="Office [4]" lastIdx="1" clrIdx="4"/>
  <p:cmAuthor id="6" name="Microsoft Office User" initials="Office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0" autoAdjust="0"/>
    <p:restoredTop sz="74028" autoAdjust="0"/>
  </p:normalViewPr>
  <p:slideViewPr>
    <p:cSldViewPr snapToGrid="0">
      <p:cViewPr varScale="1">
        <p:scale>
          <a:sx n="71" d="100"/>
          <a:sy n="71" d="100"/>
        </p:scale>
        <p:origin x="-304" y="-104"/>
      </p:cViewPr>
      <p:guideLst>
        <p:guide orient="horz" pos="2160"/>
        <p:guide pos="3840"/>
      </p:guideLst>
    </p:cSldViewPr>
  </p:slideViewPr>
  <p:outlineViewPr>
    <p:cViewPr>
      <p:scale>
        <a:sx n="33" d="100"/>
        <a:sy n="33" d="100"/>
      </p:scale>
      <p:origin x="0" y="-44456"/>
    </p:cViewPr>
  </p:outlineViewPr>
  <p:notesTextViewPr>
    <p:cViewPr>
      <p:scale>
        <a:sx n="1" d="1"/>
        <a:sy n="1" d="1"/>
      </p:scale>
      <p:origin x="0" y="0"/>
    </p:cViewPr>
  </p:notesTextViewPr>
  <p:sorterViewPr>
    <p:cViewPr varScale="1">
      <p:scale>
        <a:sx n="1" d="1"/>
        <a:sy n="1" d="1"/>
      </p:scale>
      <p:origin x="0" y="-17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notesMaster" Target="notesMasters/notesMaster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commentAuthors" Target="commentAuthors.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19-11-05T12:09:14.663" idx="1">
    <p:pos x="3658" y="874"/>
    <p:text>I usually have teachers discuss in their small groups, then share out to the whole group discussion points that they think others might not have talked about. Is this ok or do you want to do a whole group discussion?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8" dt="2019-11-05T12:11:46.989" idx="2">
    <p:pos x="1898" y="306"/>
    <p:text>Similar to discussion of advantages/disadvantages (slides 34 &amp; 35) - is small group discussion ok with a share out of reflections that might be unique or bigger "aha's", or do you want to do a whole group share out?</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a:latin typeface="Rockwell" panose="02060603020205020403" pitchFamily="18" charset="0"/>
              <a:cs typeface="Gill Sans"/>
            </a:rPr>
            <a:t>Closed-ended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a:latin typeface="Rockwell" panose="02060603020205020403" pitchFamily="18" charset="0"/>
              <a:cs typeface="Gill Sans"/>
            </a:rPr>
            <a:t>Open-ended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230"/>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a:latin typeface="Rockwell" panose="02060603020205020403" pitchFamily="18" charset="0"/>
              <a:cs typeface="Gill Sans"/>
            </a:rPr>
            <a:t>Closed-ended Questions</a:t>
          </a: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0" kern="1200" dirty="0">
              <a:latin typeface="Rockwell" panose="02060603020205020403" pitchFamily="18" charset="0"/>
              <a:cs typeface="Gill Sans"/>
            </a:rPr>
            <a:t>Advantages</a:t>
          </a: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0" kern="1200" dirty="0">
              <a:latin typeface="Rockwell" panose="02060603020205020403" pitchFamily="18" charset="0"/>
              <a:cs typeface="Gill Sans"/>
            </a:rPr>
            <a:t>Disadvantages</a:t>
          </a:r>
          <a:r>
            <a:rPr lang="en-US" sz="3400" b="0" kern="1200" dirty="0">
              <a:latin typeface="+mj-lt"/>
              <a:cs typeface="Gill Sans"/>
            </a:rPr>
            <a:t> </a:t>
          </a: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a:latin typeface="Rockwell" panose="02060603020205020403" pitchFamily="18" charset="0"/>
              <a:cs typeface="Gill Sans"/>
            </a:rPr>
            <a:t>Open-ended Questions</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a:latin typeface="Rockwell" panose="02060603020205020403" pitchFamily="18" charset="0"/>
              <a:cs typeface="Gill Sans"/>
            </a:rPr>
            <a:t>Advantages</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a:latin typeface="Rockwell" panose="02060603020205020403" pitchFamily="18" charset="0"/>
              <a:cs typeface="Gill Sans"/>
            </a:rPr>
            <a:t>Disadvantages</a:t>
          </a:r>
          <a:r>
            <a:rPr lang="en-US" sz="3500" b="0" kern="1200" dirty="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4161388" cy="367259"/>
          </a:xfrm>
          <a:prstGeom prst="rect">
            <a:avLst/>
          </a:prstGeom>
        </p:spPr>
        <p:txBody>
          <a:bodyPr vert="horz" lIns="94836" tIns="47418" rIns="94836" bIns="47418" rtlCol="0"/>
          <a:lstStyle>
            <a:lvl1pPr algn="l">
              <a:defRPr sz="1200"/>
            </a:lvl1pPr>
          </a:lstStyle>
          <a:p>
            <a:endParaRPr lang="en-US"/>
          </a:p>
        </p:txBody>
      </p:sp>
      <p:sp>
        <p:nvSpPr>
          <p:cNvPr id="3" name="日付プレースホルダー 2"/>
          <p:cNvSpPr>
            <a:spLocks noGrp="1"/>
          </p:cNvSpPr>
          <p:nvPr>
            <p:ph type="dt" sz="quarter" idx="1"/>
          </p:nvPr>
        </p:nvSpPr>
        <p:spPr>
          <a:xfrm>
            <a:off x="5437639" y="4"/>
            <a:ext cx="4161388" cy="367259"/>
          </a:xfrm>
          <a:prstGeom prst="rect">
            <a:avLst/>
          </a:prstGeom>
        </p:spPr>
        <p:txBody>
          <a:bodyPr vert="horz" lIns="94836" tIns="47418" rIns="94836" bIns="47418" rtlCol="0"/>
          <a:lstStyle>
            <a:lvl1pPr algn="r">
              <a:defRPr sz="1200"/>
            </a:lvl1pPr>
          </a:lstStyle>
          <a:p>
            <a:fld id="{735746EF-79A5-4FA2-A73F-50F816C6D185}" type="datetimeFigureOut">
              <a:rPr lang="en-US" smtClean="0"/>
              <a:t>11/23/19</a:t>
            </a:fld>
            <a:endParaRPr lang="en-US"/>
          </a:p>
        </p:txBody>
      </p:sp>
      <p:sp>
        <p:nvSpPr>
          <p:cNvPr id="4" name="フッター プレースホルダー 3"/>
          <p:cNvSpPr>
            <a:spLocks noGrp="1"/>
          </p:cNvSpPr>
          <p:nvPr>
            <p:ph type="ftr" sz="quarter" idx="2"/>
          </p:nvPr>
        </p:nvSpPr>
        <p:spPr>
          <a:xfrm>
            <a:off x="4" y="6947944"/>
            <a:ext cx="4161388" cy="367259"/>
          </a:xfrm>
          <a:prstGeom prst="rect">
            <a:avLst/>
          </a:prstGeom>
        </p:spPr>
        <p:txBody>
          <a:bodyPr vert="horz" lIns="94836" tIns="47418" rIns="94836" bIns="47418"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5437639" y="6947944"/>
            <a:ext cx="4161388" cy="367259"/>
          </a:xfrm>
          <a:prstGeom prst="rect">
            <a:avLst/>
          </a:prstGeom>
        </p:spPr>
        <p:txBody>
          <a:bodyPr vert="horz" lIns="94836" tIns="47418" rIns="94836" bIns="47418" rtlCol="0" anchor="b"/>
          <a:lstStyle>
            <a:lvl1pPr algn="r">
              <a:defRPr sz="1200"/>
            </a:lvl1pPr>
          </a:lstStyle>
          <a:p>
            <a:fld id="{C9F816BB-8477-46FE-AD58-C3CF6CF2C535}" type="slidenum">
              <a:rPr lang="en-US" smtClean="0"/>
              <a:t>‹#›</a:t>
            </a:fld>
            <a:endParaRPr lang="en-US"/>
          </a:p>
        </p:txBody>
      </p:sp>
    </p:spTree>
    <p:extLst>
      <p:ext uri="{BB962C8B-B14F-4D97-AF65-F5344CB8AC3E}">
        <p14:creationId xmlns:p14="http://schemas.microsoft.com/office/powerpoint/2010/main" val="1543037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160520" cy="367030"/>
          </a:xfrm>
          <a:prstGeom prst="rect">
            <a:avLst/>
          </a:prstGeom>
        </p:spPr>
        <p:txBody>
          <a:bodyPr vert="horz" lIns="96636" tIns="48319" rIns="96636" bIns="48319" rtlCol="0"/>
          <a:lstStyle>
            <a:lvl1pPr algn="l">
              <a:defRPr sz="1200"/>
            </a:lvl1pPr>
          </a:lstStyle>
          <a:p>
            <a:endParaRPr lang="en-US"/>
          </a:p>
        </p:txBody>
      </p:sp>
      <p:sp>
        <p:nvSpPr>
          <p:cNvPr id="3" name="Date Placeholder 2"/>
          <p:cNvSpPr>
            <a:spLocks noGrp="1"/>
          </p:cNvSpPr>
          <p:nvPr>
            <p:ph type="dt" idx="1"/>
          </p:nvPr>
        </p:nvSpPr>
        <p:spPr>
          <a:xfrm>
            <a:off x="5438458" y="2"/>
            <a:ext cx="4160520" cy="367030"/>
          </a:xfrm>
          <a:prstGeom prst="rect">
            <a:avLst/>
          </a:prstGeom>
        </p:spPr>
        <p:txBody>
          <a:bodyPr vert="horz" lIns="96636" tIns="48319" rIns="96636" bIns="48319" rtlCol="0"/>
          <a:lstStyle>
            <a:lvl1pPr algn="r">
              <a:defRPr sz="1200"/>
            </a:lvl1pPr>
          </a:lstStyle>
          <a:p>
            <a:fld id="{18058E78-1461-40AA-B7CB-7497BCA4AE5D}" type="datetimeFigureOut">
              <a:rPr lang="en-US" smtClean="0"/>
              <a:t>11/23/19</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36" tIns="48319" rIns="96636" bIns="48319" rtlCol="0" anchor="ctr"/>
          <a:lstStyle/>
          <a:p>
            <a:endParaRPr lang="en-US"/>
          </a:p>
        </p:txBody>
      </p:sp>
      <p:sp>
        <p:nvSpPr>
          <p:cNvPr id="5" name="Notes Placeholder 4"/>
          <p:cNvSpPr>
            <a:spLocks noGrp="1"/>
          </p:cNvSpPr>
          <p:nvPr>
            <p:ph type="body" sz="quarter" idx="3"/>
          </p:nvPr>
        </p:nvSpPr>
        <p:spPr>
          <a:xfrm>
            <a:off x="960121" y="3520442"/>
            <a:ext cx="7680960" cy="2880360"/>
          </a:xfrm>
          <a:prstGeom prst="rect">
            <a:avLst/>
          </a:prstGeom>
        </p:spPr>
        <p:txBody>
          <a:bodyPr vert="horz" lIns="96636" tIns="48319" rIns="96636" bIns="48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3"/>
            <a:ext cx="4160520" cy="367027"/>
          </a:xfrm>
          <a:prstGeom prst="rect">
            <a:avLst/>
          </a:prstGeom>
        </p:spPr>
        <p:txBody>
          <a:bodyPr vert="horz" lIns="96636" tIns="48319" rIns="96636" bIns="48319"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3"/>
            <a:ext cx="4160520" cy="367027"/>
          </a:xfrm>
          <a:prstGeom prst="rect">
            <a:avLst/>
          </a:prstGeom>
        </p:spPr>
        <p:txBody>
          <a:bodyPr vert="horz" lIns="96636" tIns="48319" rIns="96636" bIns="48319" rtlCol="0" anchor="b"/>
          <a:lstStyle>
            <a:lvl1pPr algn="r">
              <a:defRPr sz="1200"/>
            </a:lvl1pPr>
          </a:lstStyle>
          <a:p>
            <a:fld id="{23FA5E18-1369-4B73-8DAA-79F605795AAE}" type="slidenum">
              <a:rPr lang="en-US" smtClean="0"/>
              <a:t>‹#›</a:t>
            </a:fld>
            <a:endParaRPr lang="en-US"/>
          </a:p>
        </p:txBody>
      </p:sp>
    </p:spTree>
    <p:extLst>
      <p:ext uri="{BB962C8B-B14F-4D97-AF65-F5344CB8AC3E}">
        <p14:creationId xmlns:p14="http://schemas.microsoft.com/office/powerpoint/2010/main" val="140379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pload.wikimedia.org/wikipedia/commons/thumb/5/54/Apache_Wickiup,_Edward_Curtis,_1903.jpg/1024px-Apache_Wickiup,_Edward_Curtis,_1903.jpg" TargetMode="External"/><Relationship Id="rId4" Type="http://schemas.openxmlformats.org/officeDocument/2006/relationships/hyperlink" Target="https://www.loc.gov/pictures/item/90710167/" TargetMode="External"/><Relationship Id="rId5" Type="http://schemas.openxmlformats.org/officeDocument/2006/relationships/hyperlink" Target="https://en.wikipedia.org/wiki/File:Apache_Wickiup,_Edward_Curtis,_1903.jpg"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s://www.christies.com/lotfinder/Lot/elliott-erwitt-b-1928-segregated-water-5544674-details.aspx"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s://radio.wosu.org/post/leonard-bernstein-marked-fall-berlin-wall-ode-freedom%23stream/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fortune.com/2016/02/23/melinda-gates-women-unpaid-work/"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1</a:t>
            </a:fld>
            <a:endParaRPr lang="en-US"/>
          </a:p>
        </p:txBody>
      </p:sp>
    </p:spTree>
    <p:extLst>
      <p:ext uri="{BB962C8B-B14F-4D97-AF65-F5344CB8AC3E}">
        <p14:creationId xmlns:p14="http://schemas.microsoft.com/office/powerpoint/2010/main" val="139830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5185F50-0E00-0346-A4F1-75C28DF5B69F}" type="slidenum">
              <a:rPr lang="en-US" smtClean="0"/>
              <a:pPr/>
              <a:t>10</a:t>
            </a:fld>
            <a:endParaRPr lang="en-US" dirty="0"/>
          </a:p>
        </p:txBody>
      </p:sp>
    </p:spTree>
    <p:extLst>
      <p:ext uri="{BB962C8B-B14F-4D97-AF65-F5344CB8AC3E}">
        <p14:creationId xmlns:p14="http://schemas.microsoft.com/office/powerpoint/2010/main" val="286167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11</a:t>
            </a:fld>
            <a:endParaRPr lang="en-US"/>
          </a:p>
        </p:txBody>
      </p:sp>
    </p:spTree>
    <p:extLst>
      <p:ext uri="{BB962C8B-B14F-4D97-AF65-F5344CB8AC3E}">
        <p14:creationId xmlns:p14="http://schemas.microsoft.com/office/powerpoint/2010/main" val="352624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a:t>
            </a:r>
          </a:p>
          <a:p>
            <a:endParaRPr lang="en-US" dirty="0"/>
          </a:p>
        </p:txBody>
      </p:sp>
      <p:sp>
        <p:nvSpPr>
          <p:cNvPr id="4" name="Slide Number Placeholder 3"/>
          <p:cNvSpPr>
            <a:spLocks noGrp="1"/>
          </p:cNvSpPr>
          <p:nvPr>
            <p:ph type="sldNum" sz="quarter" idx="10"/>
          </p:nvPr>
        </p:nvSpPr>
        <p:spPr/>
        <p:txBody>
          <a:bodyPr/>
          <a:lstStyle/>
          <a:p>
            <a:pPr defTabSz="966375">
              <a:defRPr/>
            </a:pPr>
            <a:fld id="{DA874CE0-4909-6048-B317-2721B0FEF0DC}" type="slidenum">
              <a:rPr lang="en-US">
                <a:solidFill>
                  <a:prstClr val="black"/>
                </a:solidFill>
                <a:latin typeface="Calibri" panose="020F0502020204030204"/>
              </a:rPr>
              <a:pPr defTabSz="966375">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8503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2606675" y="914400"/>
            <a:ext cx="4387850" cy="2468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800097" indent="-307729" eaLnBrk="0" hangingPunct="0">
              <a:defRPr sz="2500">
                <a:solidFill>
                  <a:schemeClr val="tx1"/>
                </a:solidFill>
                <a:latin typeface="Calibri" charset="0"/>
                <a:ea typeface="ＭＳ Ｐゴシック" charset="0"/>
              </a:defRPr>
            </a:lvl2pPr>
            <a:lvl3pPr marL="1230919" indent="-246184" eaLnBrk="0" hangingPunct="0">
              <a:defRPr sz="2500">
                <a:solidFill>
                  <a:schemeClr val="tx1"/>
                </a:solidFill>
                <a:latin typeface="Calibri" charset="0"/>
                <a:ea typeface="ＭＳ Ｐゴシック" charset="0"/>
              </a:defRPr>
            </a:lvl3pPr>
            <a:lvl4pPr marL="1723285" indent="-246184" eaLnBrk="0" hangingPunct="0">
              <a:defRPr sz="2500">
                <a:solidFill>
                  <a:schemeClr val="tx1"/>
                </a:solidFill>
                <a:latin typeface="Calibri" charset="0"/>
                <a:ea typeface="ＭＳ Ｐゴシック" charset="0"/>
              </a:defRPr>
            </a:lvl4pPr>
            <a:lvl5pPr marL="2215653" indent="-246184" eaLnBrk="0" hangingPunct="0">
              <a:defRPr sz="2500">
                <a:solidFill>
                  <a:schemeClr val="tx1"/>
                </a:solidFill>
                <a:latin typeface="Calibri" charset="0"/>
                <a:ea typeface="ＭＳ Ｐゴシック" charset="0"/>
              </a:defRPr>
            </a:lvl5pPr>
            <a:lvl6pPr marL="2708018" indent="-246184" eaLnBrk="0" fontAlgn="base" hangingPunct="0">
              <a:spcBef>
                <a:spcPct val="0"/>
              </a:spcBef>
              <a:spcAft>
                <a:spcPct val="0"/>
              </a:spcAft>
              <a:defRPr sz="2500">
                <a:solidFill>
                  <a:schemeClr val="tx1"/>
                </a:solidFill>
                <a:latin typeface="Calibri" charset="0"/>
                <a:ea typeface="ＭＳ Ｐゴシック" charset="0"/>
              </a:defRPr>
            </a:lvl6pPr>
            <a:lvl7pPr marL="3200386" indent="-246184" eaLnBrk="0" fontAlgn="base" hangingPunct="0">
              <a:spcBef>
                <a:spcPct val="0"/>
              </a:spcBef>
              <a:spcAft>
                <a:spcPct val="0"/>
              </a:spcAft>
              <a:defRPr sz="2500">
                <a:solidFill>
                  <a:schemeClr val="tx1"/>
                </a:solidFill>
                <a:latin typeface="Calibri" charset="0"/>
                <a:ea typeface="ＭＳ Ｐゴシック" charset="0"/>
              </a:defRPr>
            </a:lvl7pPr>
            <a:lvl8pPr marL="3692754" indent="-246184" eaLnBrk="0" fontAlgn="base" hangingPunct="0">
              <a:spcBef>
                <a:spcPct val="0"/>
              </a:spcBef>
              <a:spcAft>
                <a:spcPct val="0"/>
              </a:spcAft>
              <a:defRPr sz="2500">
                <a:solidFill>
                  <a:schemeClr val="tx1"/>
                </a:solidFill>
                <a:latin typeface="Calibri" charset="0"/>
                <a:ea typeface="ＭＳ Ｐゴシック" charset="0"/>
              </a:defRPr>
            </a:lvl8pPr>
            <a:lvl9pPr marL="4185121" indent="-246184" eaLnBrk="0" fontAlgn="base" hangingPunct="0">
              <a:spcBef>
                <a:spcPct val="0"/>
              </a:spcBef>
              <a:spcAft>
                <a:spcPct val="0"/>
              </a:spcAft>
              <a:defRPr sz="2500">
                <a:solidFill>
                  <a:schemeClr val="tx1"/>
                </a:solidFill>
                <a:latin typeface="Calibri" charset="0"/>
                <a:ea typeface="ＭＳ Ｐゴシック" charset="0"/>
              </a:defRPr>
            </a:lvl9pPr>
          </a:lstStyle>
          <a:p>
            <a:pPr defTabSz="483187" eaLnBrk="1" fontAlgn="base" hangingPunct="1">
              <a:spcBef>
                <a:spcPct val="0"/>
              </a:spcBef>
              <a:spcAft>
                <a:spcPct val="0"/>
              </a:spcAft>
              <a:defRPr/>
            </a:pPr>
            <a:fld id="{CB862597-221C-F74B-A931-14AE412BFD55}" type="slidenum">
              <a:rPr lang="en-US" sz="1200">
                <a:solidFill>
                  <a:prstClr val="black"/>
                </a:solidFill>
              </a:rPr>
              <a:pPr defTabSz="483187" eaLnBrk="1" fontAlgn="base" hangingPunct="1">
                <a:spcBef>
                  <a:spcPct val="0"/>
                </a:spcBef>
                <a:spcAft>
                  <a:spcPct val="0"/>
                </a:spcAft>
                <a:defRPr/>
              </a:pPr>
              <a:t>13</a:t>
            </a:fld>
            <a:endParaRPr lang="en-US" sz="1200">
              <a:solidFill>
                <a:prstClr val="black"/>
              </a:solidFill>
            </a:endParaRPr>
          </a:p>
        </p:txBody>
      </p:sp>
    </p:spTree>
    <p:extLst>
      <p:ext uri="{BB962C8B-B14F-4D97-AF65-F5344CB8AC3E}">
        <p14:creationId xmlns:p14="http://schemas.microsoft.com/office/powerpoint/2010/main" val="153294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2606675" y="914400"/>
            <a:ext cx="4387850" cy="2468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800097" indent="-307729" eaLnBrk="0" hangingPunct="0">
              <a:defRPr sz="2500">
                <a:solidFill>
                  <a:schemeClr val="tx1"/>
                </a:solidFill>
                <a:latin typeface="Calibri" charset="0"/>
                <a:ea typeface="ＭＳ Ｐゴシック" charset="0"/>
              </a:defRPr>
            </a:lvl2pPr>
            <a:lvl3pPr marL="1230919" indent="-246184" eaLnBrk="0" hangingPunct="0">
              <a:defRPr sz="2500">
                <a:solidFill>
                  <a:schemeClr val="tx1"/>
                </a:solidFill>
                <a:latin typeface="Calibri" charset="0"/>
                <a:ea typeface="ＭＳ Ｐゴシック" charset="0"/>
              </a:defRPr>
            </a:lvl3pPr>
            <a:lvl4pPr marL="1723285" indent="-246184" eaLnBrk="0" hangingPunct="0">
              <a:defRPr sz="2500">
                <a:solidFill>
                  <a:schemeClr val="tx1"/>
                </a:solidFill>
                <a:latin typeface="Calibri" charset="0"/>
                <a:ea typeface="ＭＳ Ｐゴシック" charset="0"/>
              </a:defRPr>
            </a:lvl4pPr>
            <a:lvl5pPr marL="2215653" indent="-246184" eaLnBrk="0" hangingPunct="0">
              <a:defRPr sz="2500">
                <a:solidFill>
                  <a:schemeClr val="tx1"/>
                </a:solidFill>
                <a:latin typeface="Calibri" charset="0"/>
                <a:ea typeface="ＭＳ Ｐゴシック" charset="0"/>
              </a:defRPr>
            </a:lvl5pPr>
            <a:lvl6pPr marL="2708018" indent="-246184" eaLnBrk="0" fontAlgn="base" hangingPunct="0">
              <a:spcBef>
                <a:spcPct val="0"/>
              </a:spcBef>
              <a:spcAft>
                <a:spcPct val="0"/>
              </a:spcAft>
              <a:defRPr sz="2500">
                <a:solidFill>
                  <a:schemeClr val="tx1"/>
                </a:solidFill>
                <a:latin typeface="Calibri" charset="0"/>
                <a:ea typeface="ＭＳ Ｐゴシック" charset="0"/>
              </a:defRPr>
            </a:lvl6pPr>
            <a:lvl7pPr marL="3200386" indent="-246184" eaLnBrk="0" fontAlgn="base" hangingPunct="0">
              <a:spcBef>
                <a:spcPct val="0"/>
              </a:spcBef>
              <a:spcAft>
                <a:spcPct val="0"/>
              </a:spcAft>
              <a:defRPr sz="2500">
                <a:solidFill>
                  <a:schemeClr val="tx1"/>
                </a:solidFill>
                <a:latin typeface="Calibri" charset="0"/>
                <a:ea typeface="ＭＳ Ｐゴシック" charset="0"/>
              </a:defRPr>
            </a:lvl7pPr>
            <a:lvl8pPr marL="3692754" indent="-246184" eaLnBrk="0" fontAlgn="base" hangingPunct="0">
              <a:spcBef>
                <a:spcPct val="0"/>
              </a:spcBef>
              <a:spcAft>
                <a:spcPct val="0"/>
              </a:spcAft>
              <a:defRPr sz="2500">
                <a:solidFill>
                  <a:schemeClr val="tx1"/>
                </a:solidFill>
                <a:latin typeface="Calibri" charset="0"/>
                <a:ea typeface="ＭＳ Ｐゴシック" charset="0"/>
              </a:defRPr>
            </a:lvl8pPr>
            <a:lvl9pPr marL="4185121" indent="-246184" eaLnBrk="0" fontAlgn="base" hangingPunct="0">
              <a:spcBef>
                <a:spcPct val="0"/>
              </a:spcBef>
              <a:spcAft>
                <a:spcPct val="0"/>
              </a:spcAft>
              <a:defRPr sz="2500">
                <a:solidFill>
                  <a:schemeClr val="tx1"/>
                </a:solidFill>
                <a:latin typeface="Calibri" charset="0"/>
                <a:ea typeface="ＭＳ Ｐゴシック" charset="0"/>
              </a:defRPr>
            </a:lvl9pPr>
          </a:lstStyle>
          <a:p>
            <a:pPr defTabSz="483187" eaLnBrk="1" fontAlgn="base" hangingPunct="1">
              <a:spcBef>
                <a:spcPct val="0"/>
              </a:spcBef>
              <a:spcAft>
                <a:spcPct val="0"/>
              </a:spcAft>
              <a:defRPr/>
            </a:pPr>
            <a:fld id="{CB862597-221C-F74B-A931-14AE412BFD55}" type="slidenum">
              <a:rPr lang="en-US" sz="1200">
                <a:solidFill>
                  <a:prstClr val="black"/>
                </a:solidFill>
              </a:rPr>
              <a:pPr defTabSz="483187" eaLnBrk="1" fontAlgn="base" hangingPunct="1">
                <a:spcBef>
                  <a:spcPct val="0"/>
                </a:spcBef>
                <a:spcAft>
                  <a:spcPct val="0"/>
                </a:spcAft>
                <a:defRPr/>
              </a:pPr>
              <a:t>14</a:t>
            </a:fld>
            <a:endParaRPr lang="en-US" sz="1200">
              <a:solidFill>
                <a:prstClr val="black"/>
              </a:solidFill>
            </a:endParaRPr>
          </a:p>
        </p:txBody>
      </p:sp>
    </p:spTree>
    <p:extLst>
      <p:ext uri="{BB962C8B-B14F-4D97-AF65-F5344CB8AC3E}">
        <p14:creationId xmlns:p14="http://schemas.microsoft.com/office/powerpoint/2010/main" val="147458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15</a:t>
            </a:fld>
            <a:endParaRPr lang="en-US"/>
          </a:p>
        </p:txBody>
      </p:sp>
    </p:spTree>
    <p:extLst>
      <p:ext uri="{BB962C8B-B14F-4D97-AF65-F5344CB8AC3E}">
        <p14:creationId xmlns:p14="http://schemas.microsoft.com/office/powerpoint/2010/main" val="379748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A5E18-1369-4B73-8DAA-79F605795A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73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5185F50-0E00-0346-A4F1-75C28DF5B69F}" type="slidenum">
              <a:rPr lang="en-US" smtClean="0"/>
              <a:pPr/>
              <a:t>17</a:t>
            </a:fld>
            <a:endParaRPr lang="en-US" dirty="0"/>
          </a:p>
        </p:txBody>
      </p:sp>
    </p:spTree>
    <p:extLst>
      <p:ext uri="{BB962C8B-B14F-4D97-AF65-F5344CB8AC3E}">
        <p14:creationId xmlns:p14="http://schemas.microsoft.com/office/powerpoint/2010/main" val="91583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25" y="712788"/>
            <a:ext cx="3425825" cy="19272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501521">
              <a:defRPr/>
            </a:pPr>
            <a:fld id="{DA874CE0-4909-6048-B317-2721B0FEF0DC}" type="slidenum">
              <a:rPr lang="en-US">
                <a:solidFill>
                  <a:prstClr val="black"/>
                </a:solidFill>
                <a:latin typeface="Calibri"/>
              </a:rPr>
              <a:pPr defTabSz="501521">
                <a:defRPr/>
              </a:pPr>
              <a:t>18</a:t>
            </a:fld>
            <a:endParaRPr lang="en-US">
              <a:solidFill>
                <a:prstClr val="black"/>
              </a:solidFill>
              <a:latin typeface="Calibri"/>
            </a:endParaRPr>
          </a:p>
        </p:txBody>
      </p:sp>
    </p:spTree>
    <p:extLst>
      <p:ext uri="{BB962C8B-B14F-4D97-AF65-F5344CB8AC3E}">
        <p14:creationId xmlns:p14="http://schemas.microsoft.com/office/powerpoint/2010/main" val="2711599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2606675" y="914400"/>
            <a:ext cx="4387850" cy="2468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800097" indent="-307729" eaLnBrk="0" hangingPunct="0">
              <a:defRPr sz="2500">
                <a:solidFill>
                  <a:schemeClr val="tx1"/>
                </a:solidFill>
                <a:latin typeface="Calibri" charset="0"/>
                <a:ea typeface="ＭＳ Ｐゴシック" charset="0"/>
              </a:defRPr>
            </a:lvl2pPr>
            <a:lvl3pPr marL="1230919" indent="-246184" eaLnBrk="0" hangingPunct="0">
              <a:defRPr sz="2500">
                <a:solidFill>
                  <a:schemeClr val="tx1"/>
                </a:solidFill>
                <a:latin typeface="Calibri" charset="0"/>
                <a:ea typeface="ＭＳ Ｐゴシック" charset="0"/>
              </a:defRPr>
            </a:lvl3pPr>
            <a:lvl4pPr marL="1723285" indent="-246184" eaLnBrk="0" hangingPunct="0">
              <a:defRPr sz="2500">
                <a:solidFill>
                  <a:schemeClr val="tx1"/>
                </a:solidFill>
                <a:latin typeface="Calibri" charset="0"/>
                <a:ea typeface="ＭＳ Ｐゴシック" charset="0"/>
              </a:defRPr>
            </a:lvl4pPr>
            <a:lvl5pPr marL="2215653" indent="-246184" eaLnBrk="0" hangingPunct="0">
              <a:defRPr sz="2500">
                <a:solidFill>
                  <a:schemeClr val="tx1"/>
                </a:solidFill>
                <a:latin typeface="Calibri" charset="0"/>
                <a:ea typeface="ＭＳ Ｐゴシック" charset="0"/>
              </a:defRPr>
            </a:lvl5pPr>
            <a:lvl6pPr marL="2708018" indent="-246184" eaLnBrk="0" fontAlgn="base" hangingPunct="0">
              <a:spcBef>
                <a:spcPct val="0"/>
              </a:spcBef>
              <a:spcAft>
                <a:spcPct val="0"/>
              </a:spcAft>
              <a:defRPr sz="2500">
                <a:solidFill>
                  <a:schemeClr val="tx1"/>
                </a:solidFill>
                <a:latin typeface="Calibri" charset="0"/>
                <a:ea typeface="ＭＳ Ｐゴシック" charset="0"/>
              </a:defRPr>
            </a:lvl6pPr>
            <a:lvl7pPr marL="3200386" indent="-246184" eaLnBrk="0" fontAlgn="base" hangingPunct="0">
              <a:spcBef>
                <a:spcPct val="0"/>
              </a:spcBef>
              <a:spcAft>
                <a:spcPct val="0"/>
              </a:spcAft>
              <a:defRPr sz="2500">
                <a:solidFill>
                  <a:schemeClr val="tx1"/>
                </a:solidFill>
                <a:latin typeface="Calibri" charset="0"/>
                <a:ea typeface="ＭＳ Ｐゴシック" charset="0"/>
              </a:defRPr>
            </a:lvl7pPr>
            <a:lvl8pPr marL="3692754" indent="-246184" eaLnBrk="0" fontAlgn="base" hangingPunct="0">
              <a:spcBef>
                <a:spcPct val="0"/>
              </a:spcBef>
              <a:spcAft>
                <a:spcPct val="0"/>
              </a:spcAft>
              <a:defRPr sz="2500">
                <a:solidFill>
                  <a:schemeClr val="tx1"/>
                </a:solidFill>
                <a:latin typeface="Calibri" charset="0"/>
                <a:ea typeface="ＭＳ Ｐゴシック" charset="0"/>
              </a:defRPr>
            </a:lvl8pPr>
            <a:lvl9pPr marL="4185121" indent="-246184" eaLnBrk="0" fontAlgn="base" hangingPunct="0">
              <a:spcBef>
                <a:spcPct val="0"/>
              </a:spcBef>
              <a:spcAft>
                <a:spcPct val="0"/>
              </a:spcAft>
              <a:defRPr sz="2500">
                <a:solidFill>
                  <a:schemeClr val="tx1"/>
                </a:solidFill>
                <a:latin typeface="Calibri" charset="0"/>
                <a:ea typeface="ＭＳ Ｐゴシック" charset="0"/>
              </a:defRPr>
            </a:lvl9pPr>
          </a:lstStyle>
          <a:p>
            <a:pPr defTabSz="483187" eaLnBrk="1" fontAlgn="base" hangingPunct="1">
              <a:spcBef>
                <a:spcPct val="0"/>
              </a:spcBef>
              <a:spcAft>
                <a:spcPct val="0"/>
              </a:spcAft>
              <a:defRPr/>
            </a:pPr>
            <a:fld id="{941860BA-B361-EF49-AD99-649FC8448E0D}" type="slidenum">
              <a:rPr lang="en-US" sz="1200">
                <a:solidFill>
                  <a:prstClr val="black"/>
                </a:solidFill>
              </a:rPr>
              <a:pPr defTabSz="483187" eaLnBrk="1" fontAlgn="base" hangingPunct="1">
                <a:spcBef>
                  <a:spcPct val="0"/>
                </a:spcBef>
                <a:spcAft>
                  <a:spcPct val="0"/>
                </a:spcAft>
                <a:defRPr/>
              </a:pPr>
              <a:t>19</a:t>
            </a:fld>
            <a:endParaRPr lang="en-US" sz="1200">
              <a:solidFill>
                <a:prstClr val="black"/>
              </a:solidFill>
            </a:endParaRPr>
          </a:p>
        </p:txBody>
      </p:sp>
    </p:spTree>
    <p:extLst>
      <p:ext uri="{BB962C8B-B14F-4D97-AF65-F5344CB8AC3E}">
        <p14:creationId xmlns:p14="http://schemas.microsoft.com/office/powerpoint/2010/main" val="3882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2</a:t>
            </a:fld>
            <a:endParaRPr lang="en-US"/>
          </a:p>
        </p:txBody>
      </p:sp>
    </p:spTree>
    <p:extLst>
      <p:ext uri="{BB962C8B-B14F-4D97-AF65-F5344CB8AC3E}">
        <p14:creationId xmlns:p14="http://schemas.microsoft.com/office/powerpoint/2010/main" val="227246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187">
              <a:defRPr/>
            </a:pPr>
            <a:fld id="{DA874CE0-4909-6048-B317-2721B0FEF0DC}" type="slidenum">
              <a:rPr lang="en-US">
                <a:solidFill>
                  <a:prstClr val="black"/>
                </a:solidFill>
                <a:latin typeface="Calibri"/>
              </a:rPr>
              <a:pPr defTabSz="483187">
                <a:defRPr/>
              </a:pPr>
              <a:t>20</a:t>
            </a:fld>
            <a:endParaRPr lang="en-US">
              <a:solidFill>
                <a:prstClr val="black"/>
              </a:solidFill>
              <a:latin typeface="Calibri"/>
            </a:endParaRPr>
          </a:p>
        </p:txBody>
      </p:sp>
    </p:spTree>
    <p:extLst>
      <p:ext uri="{BB962C8B-B14F-4D97-AF65-F5344CB8AC3E}">
        <p14:creationId xmlns:p14="http://schemas.microsoft.com/office/powerpoint/2010/main" val="142962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21</a:t>
            </a:fld>
            <a:endParaRPr lang="en-US"/>
          </a:p>
        </p:txBody>
      </p:sp>
    </p:spTree>
    <p:extLst>
      <p:ext uri="{BB962C8B-B14F-4D97-AF65-F5344CB8AC3E}">
        <p14:creationId xmlns:p14="http://schemas.microsoft.com/office/powerpoint/2010/main" val="3950753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22</a:t>
            </a:fld>
            <a:endParaRPr lang="en-US"/>
          </a:p>
        </p:txBody>
      </p:sp>
    </p:spTree>
    <p:extLst>
      <p:ext uri="{BB962C8B-B14F-4D97-AF65-F5344CB8AC3E}">
        <p14:creationId xmlns:p14="http://schemas.microsoft.com/office/powerpoint/2010/main" val="127731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606675" y="914400"/>
            <a:ext cx="4387850" cy="2468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t>Ashley</a:t>
            </a:r>
          </a:p>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40087709" indent="-39604523">
              <a:defRPr>
                <a:solidFill>
                  <a:schemeClr val="tx1"/>
                </a:solidFill>
                <a:latin typeface="Rockwell" panose="02060603020205020403" pitchFamily="18" charset="0"/>
                <a:ea typeface="MS PGothic" panose="020B0600070205080204" pitchFamily="34" charset="-128"/>
              </a:defRPr>
            </a:lvl2pPr>
            <a:lvl3pPr marL="1207966" indent="-241592">
              <a:defRPr>
                <a:solidFill>
                  <a:schemeClr val="tx1"/>
                </a:solidFill>
                <a:latin typeface="Rockwell" panose="02060603020205020403" pitchFamily="18" charset="0"/>
                <a:ea typeface="MS PGothic" panose="020B0600070205080204" pitchFamily="34" charset="-128"/>
              </a:defRPr>
            </a:lvl3pPr>
            <a:lvl4pPr marL="1691153" indent="-241592">
              <a:defRPr>
                <a:solidFill>
                  <a:schemeClr val="tx1"/>
                </a:solidFill>
                <a:latin typeface="Rockwell" panose="02060603020205020403" pitchFamily="18" charset="0"/>
                <a:ea typeface="MS PGothic" panose="020B0600070205080204" pitchFamily="34" charset="-128"/>
              </a:defRPr>
            </a:lvl4pPr>
            <a:lvl5pPr marL="2174341" indent="-241592">
              <a:defRPr>
                <a:solidFill>
                  <a:schemeClr val="tx1"/>
                </a:solidFill>
                <a:latin typeface="Rockwell" panose="02060603020205020403" pitchFamily="18" charset="0"/>
                <a:ea typeface="MS PGothic" panose="020B0600070205080204" pitchFamily="34" charset="-128"/>
              </a:defRPr>
            </a:lvl5pPr>
            <a:lvl6pPr marL="2657527" indent="-241592" defTabSz="4831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140712" indent="-241592" defTabSz="4831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623898" indent="-241592" defTabSz="4831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4107086" indent="-241592" defTabSz="4831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83187" fontAlgn="base">
              <a:spcBef>
                <a:spcPct val="0"/>
              </a:spcBef>
              <a:spcAft>
                <a:spcPct val="0"/>
              </a:spcAft>
              <a:defRPr/>
            </a:pPr>
            <a:fld id="{0E9A970D-EEEB-41F7-ABA4-50EC13D51AB9}" type="slidenum">
              <a:rPr lang="en-US" altLang="en-US">
                <a:solidFill>
                  <a:prstClr val="black"/>
                </a:solidFill>
                <a:latin typeface="Calibri" panose="020F0502020204030204" pitchFamily="34" charset="0"/>
              </a:rPr>
              <a:pPr defTabSz="483187" fontAlgn="base">
                <a:spcBef>
                  <a:spcPct val="0"/>
                </a:spcBef>
                <a:spcAft>
                  <a:spcPct val="0"/>
                </a:spcAft>
                <a:defRPr/>
              </a:pPr>
              <a:t>23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5037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24</a:t>
            </a:fld>
            <a:endParaRPr lang="en-US"/>
          </a:p>
        </p:txBody>
      </p:sp>
    </p:spTree>
    <p:extLst>
      <p:ext uri="{BB962C8B-B14F-4D97-AF65-F5344CB8AC3E}">
        <p14:creationId xmlns:p14="http://schemas.microsoft.com/office/powerpoint/2010/main" val="4165575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7B243E-EDD2-432F-BE91-B618E46E7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41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7B243E-EDD2-432F-BE91-B618E46E7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836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https://upload.wikimedia.org/wikipedia/commons/thumb/5/54/Apache_Wickiup,_Edward_Curtis,_1903.jpg/1024px-Apache_Wickiup,_Edward_Curtis,_1903.jpg</a:t>
            </a:r>
            <a:endParaRPr lang="en-US" dirty="0"/>
          </a:p>
          <a:p>
            <a:endParaRPr lang="en-US" dirty="0"/>
          </a:p>
          <a:p>
            <a:endParaRPr lang="en-US" dirty="0"/>
          </a:p>
          <a:p>
            <a:r>
              <a:rPr lang="en-US" dirty="0">
                <a:hlinkClick r:id="rId4"/>
              </a:rPr>
              <a:t>https://www.loc.gov/pictures/item/90710167/</a:t>
            </a:r>
            <a:r>
              <a:rPr lang="en-US" dirty="0"/>
              <a:t> </a:t>
            </a:r>
          </a:p>
          <a:p>
            <a:r>
              <a:rPr lang="en-US" dirty="0">
                <a:hlinkClick r:id="rId5"/>
              </a:rPr>
              <a:t>https://en.wikipedia.org/wiki/File:Apache_Wickiup,_Edward_Curtis,_1903.jpg</a:t>
            </a:r>
            <a:endParaRPr lang="en-US" dirty="0"/>
          </a:p>
        </p:txBody>
      </p:sp>
      <p:sp>
        <p:nvSpPr>
          <p:cNvPr id="4" name="Slide Number Placeholder 3"/>
          <p:cNvSpPr>
            <a:spLocks noGrp="1"/>
          </p:cNvSpPr>
          <p:nvPr>
            <p:ph type="sldNum" sz="quarter" idx="5"/>
          </p:nvPr>
        </p:nvSpPr>
        <p:spPr/>
        <p:txBody>
          <a:bodyPr/>
          <a:lstStyle/>
          <a:p>
            <a:fld id="{23FA5E18-1369-4B73-8DAA-79F605795AAE}" type="slidenum">
              <a:rPr lang="en-US" smtClean="0"/>
              <a:t>28</a:t>
            </a:fld>
            <a:endParaRPr lang="en-US"/>
          </a:p>
        </p:txBody>
      </p:sp>
    </p:spTree>
    <p:extLst>
      <p:ext uri="{BB962C8B-B14F-4D97-AF65-F5344CB8AC3E}">
        <p14:creationId xmlns:p14="http://schemas.microsoft.com/office/powerpoint/2010/main" val="3745753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ELLIOTT ERWITT (B. 1928)  </a:t>
            </a:r>
          </a:p>
          <a:p>
            <a:r>
              <a:rPr lang="en-US" sz="1200" b="0" i="1" kern="1200" dirty="0">
                <a:solidFill>
                  <a:schemeClr val="tx1"/>
                </a:solidFill>
                <a:effectLst/>
                <a:latin typeface="+mn-lt"/>
                <a:ea typeface="+mn-ea"/>
                <a:cs typeface="+mn-cs"/>
              </a:rPr>
              <a:t>Segregated Water Fountains, North Carolina, 1950</a:t>
            </a:r>
          </a:p>
          <a:p>
            <a:endParaRPr lang="en-US" dirty="0">
              <a:hlinkClick r:id="rId3"/>
            </a:endParaRPr>
          </a:p>
          <a:p>
            <a:r>
              <a:rPr lang="en-US" dirty="0">
                <a:hlinkClick r:id="rId3"/>
              </a:rPr>
              <a:t>https://www.christies.com/lotfinder/Lot/elliott-erwitt-b-1928-segregated-water-5544674-details.aspx</a:t>
            </a:r>
            <a:endParaRPr lang="en-US" dirty="0"/>
          </a:p>
        </p:txBody>
      </p:sp>
      <p:sp>
        <p:nvSpPr>
          <p:cNvPr id="4" name="Slide Number Placeholder 3"/>
          <p:cNvSpPr>
            <a:spLocks noGrp="1"/>
          </p:cNvSpPr>
          <p:nvPr>
            <p:ph type="sldNum" sz="quarter" idx="5"/>
          </p:nvPr>
        </p:nvSpPr>
        <p:spPr/>
        <p:txBody>
          <a:bodyPr/>
          <a:lstStyle/>
          <a:p>
            <a:fld id="{23FA5E18-1369-4B73-8DAA-79F605795AAE}" type="slidenum">
              <a:rPr lang="en-US" smtClean="0"/>
              <a:t>29</a:t>
            </a:fld>
            <a:endParaRPr lang="en-US"/>
          </a:p>
        </p:txBody>
      </p:sp>
    </p:spTree>
    <p:extLst>
      <p:ext uri="{BB962C8B-B14F-4D97-AF65-F5344CB8AC3E}">
        <p14:creationId xmlns:p14="http://schemas.microsoft.com/office/powerpoint/2010/main" val="318575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East German students sit on the Berlin Wall at the Brandenburg Gate in front of border guards in November 1989.</a:t>
            </a:r>
          </a:p>
          <a:p>
            <a:r>
              <a:rPr lang="en-US" dirty="0">
                <a:hlinkClick r:id="rId3"/>
              </a:rPr>
              <a:t>https://radio.wosu.org/post/leonard-bernstein-marked-fall-berlin-wall-ode-freedom#stream/0</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7B243E-EDD2-432F-BE91-B618E46E7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72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3</a:t>
            </a:fld>
            <a:endParaRPr lang="en-US"/>
          </a:p>
        </p:txBody>
      </p:sp>
    </p:spTree>
    <p:extLst>
      <p:ext uri="{BB962C8B-B14F-4D97-AF65-F5344CB8AC3E}">
        <p14:creationId xmlns:p14="http://schemas.microsoft.com/office/powerpoint/2010/main" val="54518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A5E18-1369-4B73-8DAA-79F605795AAE}" type="slidenum">
              <a:rPr lang="en-US" smtClean="0"/>
              <a:t>32</a:t>
            </a:fld>
            <a:endParaRPr lang="en-US"/>
          </a:p>
        </p:txBody>
      </p:sp>
    </p:spTree>
    <p:extLst>
      <p:ext uri="{BB962C8B-B14F-4D97-AF65-F5344CB8AC3E}">
        <p14:creationId xmlns:p14="http://schemas.microsoft.com/office/powerpoint/2010/main" val="3760422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http://blogs.harvard.edu/mesh/files/2007/12/oilmap.jpg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7B243E-EDD2-432F-BE91-B618E46E7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4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22222"/>
                </a:solidFill>
                <a:latin typeface="Calibri" panose="020F0502020204030204" pitchFamily="34" charset="0"/>
                <a:ea typeface="Calibri" panose="020F0502020204030204" pitchFamily="34" charset="0"/>
                <a:cs typeface="Calibri" panose="020F0502020204030204" pitchFamily="34" charset="0"/>
              </a:rPr>
              <a:t>Fortune</a:t>
            </a: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151515"/>
                </a:solidFill>
                <a:latin typeface="Calibri" panose="020F0502020204030204" pitchFamily="34" charset="0"/>
                <a:ea typeface="Calibri" panose="020F0502020204030204" pitchFamily="34" charset="0"/>
                <a:cs typeface="Times New Roman" panose="02020603050405020304" pitchFamily="18" charset="0"/>
              </a:rPr>
              <a:t>Women Do Twice As Much Unpaid Work As Men</a:t>
            </a:r>
            <a:r>
              <a:rPr lang="en-US" sz="1200" dirty="0">
                <a:solidFill>
                  <a:srgbClr val="151515"/>
                </a:solidFill>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151515"/>
                </a:solidFill>
                <a:latin typeface="Calibri" panose="020F0502020204030204" pitchFamily="34" charset="0"/>
                <a:ea typeface="Calibri" panose="020F0502020204030204" pitchFamily="34" charset="0"/>
                <a:cs typeface="Times New Roman" panose="02020603050405020304" pitchFamily="18" charset="0"/>
              </a:rPr>
              <a:t>Here's Why That's Not Okay</a:t>
            </a:r>
            <a:r>
              <a:rPr lang="en-US" sz="1200" dirty="0">
                <a:solidFill>
                  <a:srgbClr val="151515"/>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151515"/>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http://fortune.com/2016/02/23/melinda-gates-women-unpaid-work/</a:t>
            </a:r>
            <a:r>
              <a:rPr lang="en-US" sz="1200" dirty="0">
                <a:solidFill>
                  <a:srgbClr val="151515"/>
                </a:solidFill>
                <a:latin typeface="Calibri" panose="020F0502020204030204" pitchFamily="34" charset="0"/>
                <a:ea typeface="Calibri" panose="020F0502020204030204" pitchFamily="34" charset="0"/>
                <a:cs typeface="Times New Roman" panose="02020603050405020304" pitchFamily="18" charset="0"/>
                <a:hlinkClick r:id="rId3"/>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STANDARD: SSWG2 Evaluate how the physical and human characteristics of places and regions are connected to human identities and cultures. d. Examine the impact of cultural beliefs on gender roles and perceptions of race and ethnicity as they vary from one region to another (e.g., the caste system, apartheid, and legal rights for women).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7B243E-EDD2-432F-BE91-B618E46E7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160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SSCG6: Analyze the meaning and importance of each of the rights guaranteed under the Bill of Rights and how each is secured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7B243E-EDD2-432F-BE91-B618E46E7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221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36</a:t>
            </a:fld>
            <a:endParaRPr lang="en-US"/>
          </a:p>
        </p:txBody>
      </p:sp>
    </p:spTree>
    <p:extLst>
      <p:ext uri="{BB962C8B-B14F-4D97-AF65-F5344CB8AC3E}">
        <p14:creationId xmlns:p14="http://schemas.microsoft.com/office/powerpoint/2010/main" val="3427562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Slide Number Placeholder 3"/>
          <p:cNvSpPr>
            <a:spLocks noGrp="1"/>
          </p:cNvSpPr>
          <p:nvPr>
            <p:ph type="sldNum" sz="quarter" idx="10"/>
          </p:nvPr>
        </p:nvSpPr>
        <p:spPr/>
        <p:txBody>
          <a:bodyPr/>
          <a:lstStyle/>
          <a:p>
            <a:pPr defTabSz="483187">
              <a:defRPr/>
            </a:pPr>
            <a:fld id="{DA874CE0-4909-6048-B317-2721B0FEF0DC}" type="slidenum">
              <a:rPr lang="en-US">
                <a:solidFill>
                  <a:prstClr val="black"/>
                </a:solidFill>
                <a:latin typeface="Calibri"/>
              </a:rPr>
              <a:pPr defTabSz="483187">
                <a:defRPr/>
              </a:pPr>
              <a:t>37</a:t>
            </a:fld>
            <a:endParaRPr lang="en-US">
              <a:solidFill>
                <a:prstClr val="black"/>
              </a:solidFill>
              <a:latin typeface="Calibri"/>
            </a:endParaRPr>
          </a:p>
        </p:txBody>
      </p:sp>
    </p:spTree>
    <p:extLst>
      <p:ext uri="{BB962C8B-B14F-4D97-AF65-F5344CB8AC3E}">
        <p14:creationId xmlns:p14="http://schemas.microsoft.com/office/powerpoint/2010/main" val="3814968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baseline="0" dirty="0"/>
          </a:p>
        </p:txBody>
      </p:sp>
      <p:sp>
        <p:nvSpPr>
          <p:cNvPr id="4" name="Slide Number Placeholder 3"/>
          <p:cNvSpPr>
            <a:spLocks noGrp="1"/>
          </p:cNvSpPr>
          <p:nvPr>
            <p:ph type="sldNum" sz="quarter" idx="10"/>
          </p:nvPr>
        </p:nvSpPr>
        <p:spPr/>
        <p:txBody>
          <a:bodyPr/>
          <a:lstStyle/>
          <a:p>
            <a:pPr defTabSz="483187">
              <a:defRPr/>
            </a:pPr>
            <a:fld id="{DA874CE0-4909-6048-B317-2721B0FEF0DC}" type="slidenum">
              <a:rPr lang="en-US">
                <a:solidFill>
                  <a:prstClr val="black"/>
                </a:solidFill>
                <a:latin typeface="Calibri"/>
              </a:rPr>
              <a:pPr defTabSz="483187">
                <a:defRPr/>
              </a:pPr>
              <a:t>38</a:t>
            </a:fld>
            <a:endParaRPr lang="en-US">
              <a:solidFill>
                <a:prstClr val="black"/>
              </a:solidFill>
              <a:latin typeface="Calibri"/>
            </a:endParaRPr>
          </a:p>
        </p:txBody>
      </p:sp>
    </p:spTree>
    <p:extLst>
      <p:ext uri="{BB962C8B-B14F-4D97-AF65-F5344CB8AC3E}">
        <p14:creationId xmlns:p14="http://schemas.microsoft.com/office/powerpoint/2010/main" val="3117496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606675" y="914400"/>
            <a:ext cx="4387850" cy="2468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40087709" indent="-39604523">
              <a:defRPr>
                <a:solidFill>
                  <a:schemeClr val="tx1"/>
                </a:solidFill>
                <a:latin typeface="Rockwell" panose="02060603020205020403" pitchFamily="18" charset="0"/>
                <a:ea typeface="MS PGothic" pitchFamily="34" charset="-128"/>
              </a:defRPr>
            </a:lvl2pPr>
            <a:lvl3pPr marL="1207966" indent="-241592">
              <a:defRPr>
                <a:solidFill>
                  <a:schemeClr val="tx1"/>
                </a:solidFill>
                <a:latin typeface="Rockwell" panose="02060603020205020403" pitchFamily="18" charset="0"/>
                <a:ea typeface="MS PGothic" pitchFamily="34" charset="-128"/>
              </a:defRPr>
            </a:lvl3pPr>
            <a:lvl4pPr marL="1691153" indent="-241592">
              <a:defRPr>
                <a:solidFill>
                  <a:schemeClr val="tx1"/>
                </a:solidFill>
                <a:latin typeface="Rockwell" panose="02060603020205020403" pitchFamily="18" charset="0"/>
                <a:ea typeface="MS PGothic" pitchFamily="34" charset="-128"/>
              </a:defRPr>
            </a:lvl4pPr>
            <a:lvl5pPr marL="2174341" indent="-241592">
              <a:defRPr>
                <a:solidFill>
                  <a:schemeClr val="tx1"/>
                </a:solidFill>
                <a:latin typeface="Rockwell" panose="02060603020205020403" pitchFamily="18" charset="0"/>
                <a:ea typeface="MS PGothic" pitchFamily="34" charset="-128"/>
              </a:defRPr>
            </a:lvl5pPr>
            <a:lvl6pPr marL="2657527"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140712"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623898"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4107086"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83187"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83187" fontAlgn="base">
                <a:spcBef>
                  <a:spcPct val="0"/>
                </a:spcBef>
                <a:spcAft>
                  <a:spcPct val="0"/>
                </a:spcAft>
                <a:defRPr/>
              </a:pPr>
              <a:t>39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19496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40</a:t>
            </a:fld>
            <a:endParaRPr lang="en-US"/>
          </a:p>
        </p:txBody>
      </p:sp>
    </p:spTree>
    <p:extLst>
      <p:ext uri="{BB962C8B-B14F-4D97-AF65-F5344CB8AC3E}">
        <p14:creationId xmlns:p14="http://schemas.microsoft.com/office/powerpoint/2010/main" val="1362256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41</a:t>
            </a:fld>
            <a:endParaRPr lang="en-US"/>
          </a:p>
        </p:txBody>
      </p:sp>
    </p:spTree>
    <p:extLst>
      <p:ext uri="{BB962C8B-B14F-4D97-AF65-F5344CB8AC3E}">
        <p14:creationId xmlns:p14="http://schemas.microsoft.com/office/powerpoint/2010/main" val="124821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75">
              <a:defRPr/>
            </a:pPr>
            <a:endParaRPr lang="en-US" dirty="0">
              <a:solidFill>
                <a:schemeClr val="tx2"/>
              </a:solidFill>
            </a:endParaRPr>
          </a:p>
        </p:txBody>
      </p:sp>
      <p:sp>
        <p:nvSpPr>
          <p:cNvPr id="4" name="Slide Number Placeholder 3"/>
          <p:cNvSpPr>
            <a:spLocks noGrp="1"/>
          </p:cNvSpPr>
          <p:nvPr>
            <p:ph type="sldNum" sz="quarter" idx="10"/>
          </p:nvPr>
        </p:nvSpPr>
        <p:spPr/>
        <p:txBody>
          <a:bodyPr/>
          <a:lstStyle/>
          <a:p>
            <a:fld id="{23FA5E18-1369-4B73-8DAA-79F605795AAE}" type="slidenum">
              <a:rPr lang="en-US" smtClean="0"/>
              <a:t>4</a:t>
            </a:fld>
            <a:endParaRPr lang="en-US"/>
          </a:p>
        </p:txBody>
      </p:sp>
    </p:spTree>
    <p:extLst>
      <p:ext uri="{BB962C8B-B14F-4D97-AF65-F5344CB8AC3E}">
        <p14:creationId xmlns:p14="http://schemas.microsoft.com/office/powerpoint/2010/main" val="1846301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42</a:t>
            </a:fld>
            <a:endParaRPr lang="en-US"/>
          </a:p>
        </p:txBody>
      </p:sp>
    </p:spTree>
    <p:extLst>
      <p:ext uri="{BB962C8B-B14F-4D97-AF65-F5344CB8AC3E}">
        <p14:creationId xmlns:p14="http://schemas.microsoft.com/office/powerpoint/2010/main" val="1080474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606675" y="914400"/>
            <a:ext cx="4387850" cy="2468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t>Ashley</a:t>
            </a:r>
          </a:p>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40087709" indent="-39604523">
              <a:defRPr>
                <a:solidFill>
                  <a:schemeClr val="tx1"/>
                </a:solidFill>
                <a:latin typeface="Rockwell" panose="02060603020205020403" pitchFamily="18" charset="0"/>
                <a:ea typeface="MS PGothic" pitchFamily="34" charset="-128"/>
              </a:defRPr>
            </a:lvl2pPr>
            <a:lvl3pPr marL="1207966" indent="-241592">
              <a:defRPr>
                <a:solidFill>
                  <a:schemeClr val="tx1"/>
                </a:solidFill>
                <a:latin typeface="Rockwell" panose="02060603020205020403" pitchFamily="18" charset="0"/>
                <a:ea typeface="MS PGothic" pitchFamily="34" charset="-128"/>
              </a:defRPr>
            </a:lvl3pPr>
            <a:lvl4pPr marL="1691153" indent="-241592">
              <a:defRPr>
                <a:solidFill>
                  <a:schemeClr val="tx1"/>
                </a:solidFill>
                <a:latin typeface="Rockwell" panose="02060603020205020403" pitchFamily="18" charset="0"/>
                <a:ea typeface="MS PGothic" pitchFamily="34" charset="-128"/>
              </a:defRPr>
            </a:lvl4pPr>
            <a:lvl5pPr marL="2174341" indent="-241592">
              <a:defRPr>
                <a:solidFill>
                  <a:schemeClr val="tx1"/>
                </a:solidFill>
                <a:latin typeface="Rockwell" panose="02060603020205020403" pitchFamily="18" charset="0"/>
                <a:ea typeface="MS PGothic" pitchFamily="34" charset="-128"/>
              </a:defRPr>
            </a:lvl5pPr>
            <a:lvl6pPr marL="2657527"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140712"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623898"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4107086" indent="-241592" defTabSz="4831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83187" fontAlgn="base">
              <a:spcBef>
                <a:spcPct val="0"/>
              </a:spcBef>
              <a:spcAft>
                <a:spcPct val="0"/>
              </a:spcAft>
              <a:defRPr/>
            </a:pPr>
            <a:fld id="{C0C22321-DBD6-4F73-8ACE-A63BACA16E71}" type="slidenum">
              <a:rPr lang="en-US" altLang="en-US">
                <a:solidFill>
                  <a:prstClr val="black"/>
                </a:solidFill>
                <a:latin typeface="Calibri" panose="020F0502020204030204" pitchFamily="34" charset="0"/>
              </a:rPr>
              <a:pPr defTabSz="483187" fontAlgn="base">
                <a:spcBef>
                  <a:spcPct val="0"/>
                </a:spcBef>
                <a:spcAft>
                  <a:spcPct val="0"/>
                </a:spcAft>
                <a:defRPr/>
              </a:pPr>
              <a:t>43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011210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Ashley</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44</a:t>
            </a:fld>
            <a:endParaRPr lang="en-US"/>
          </a:p>
        </p:txBody>
      </p:sp>
    </p:spTree>
    <p:extLst>
      <p:ext uri="{BB962C8B-B14F-4D97-AF65-F5344CB8AC3E}">
        <p14:creationId xmlns:p14="http://schemas.microsoft.com/office/powerpoint/2010/main" val="406804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45</a:t>
            </a:fld>
            <a:endParaRPr lang="en-US"/>
          </a:p>
        </p:txBody>
      </p:sp>
    </p:spTree>
    <p:extLst>
      <p:ext uri="{BB962C8B-B14F-4D97-AF65-F5344CB8AC3E}">
        <p14:creationId xmlns:p14="http://schemas.microsoft.com/office/powerpoint/2010/main" val="567490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a:t>
            </a:r>
          </a:p>
          <a:p>
            <a:endParaRPr lang="en-US" dirty="0"/>
          </a:p>
        </p:txBody>
      </p:sp>
      <p:sp>
        <p:nvSpPr>
          <p:cNvPr id="4" name="Slide Number Placeholder 3"/>
          <p:cNvSpPr>
            <a:spLocks noGrp="1"/>
          </p:cNvSpPr>
          <p:nvPr>
            <p:ph type="sldNum" sz="quarter" idx="10"/>
          </p:nvPr>
        </p:nvSpPr>
        <p:spPr/>
        <p:txBody>
          <a:bodyPr/>
          <a:lstStyle/>
          <a:p>
            <a:pPr defTabSz="966375">
              <a:defRPr/>
            </a:pPr>
            <a:fld id="{EFFF94A3-515B-42C9-A632-CD8154351229}" type="slidenum">
              <a:rPr lang="en-US">
                <a:solidFill>
                  <a:prstClr val="black"/>
                </a:solidFill>
                <a:latin typeface="Calibri"/>
              </a:rPr>
              <a:pPr defTabSz="966375">
                <a:defRPr/>
              </a:pPr>
              <a:t>46</a:t>
            </a:fld>
            <a:endParaRPr lang="en-US">
              <a:solidFill>
                <a:prstClr val="black"/>
              </a:solidFill>
              <a:latin typeface="Calibri"/>
            </a:endParaRPr>
          </a:p>
        </p:txBody>
      </p:sp>
    </p:spTree>
    <p:extLst>
      <p:ext uri="{BB962C8B-B14F-4D97-AF65-F5344CB8AC3E}">
        <p14:creationId xmlns:p14="http://schemas.microsoft.com/office/powerpoint/2010/main" val="965260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a:t>
            </a:r>
          </a:p>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47</a:t>
            </a:fld>
            <a:endParaRPr lang="en-US"/>
          </a:p>
        </p:txBody>
      </p:sp>
    </p:spTree>
    <p:extLst>
      <p:ext uri="{BB962C8B-B14F-4D97-AF65-F5344CB8AC3E}">
        <p14:creationId xmlns:p14="http://schemas.microsoft.com/office/powerpoint/2010/main" val="98052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2606675" y="914400"/>
            <a:ext cx="4387850" cy="2468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defTabSz="483187">
              <a:defRPr/>
            </a:pPr>
            <a:fld id="{D87B8818-B5A2-D44A-9742-9B9138525960}" type="slidenum">
              <a:rPr lang="en-US">
                <a:solidFill>
                  <a:prstClr val="black"/>
                </a:solidFill>
                <a:latin typeface="Calibri"/>
              </a:rPr>
              <a:pPr defTabSz="483187">
                <a:defRPr/>
              </a:pPr>
              <a:t>48</a:t>
            </a:fld>
            <a:endParaRPr lang="en-US" dirty="0">
              <a:solidFill>
                <a:prstClr val="black"/>
              </a:solidFill>
              <a:latin typeface="Calibri"/>
            </a:endParaRPr>
          </a:p>
        </p:txBody>
      </p:sp>
    </p:spTree>
    <p:extLst>
      <p:ext uri="{BB962C8B-B14F-4D97-AF65-F5344CB8AC3E}">
        <p14:creationId xmlns:p14="http://schemas.microsoft.com/office/powerpoint/2010/main" val="226857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06675" y="914400"/>
            <a:ext cx="4387850" cy="24685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スライド番号プレースホルダー 3"/>
          <p:cNvSpPr>
            <a:spLocks noGrp="1"/>
          </p:cNvSpPr>
          <p:nvPr>
            <p:ph type="sldNum" sz="quarter" idx="10"/>
          </p:nvPr>
        </p:nvSpPr>
        <p:spPr/>
        <p:txBody>
          <a:bodyPr/>
          <a:lstStyle/>
          <a:p>
            <a:pPr defTabSz="966375">
              <a:defRPr/>
            </a:pPr>
            <a:fld id="{EFFF94A3-515B-42C9-A632-CD8154351229}" type="slidenum">
              <a:rPr lang="en-US">
                <a:solidFill>
                  <a:prstClr val="black"/>
                </a:solidFill>
                <a:latin typeface="Calibri"/>
              </a:rPr>
              <a:pPr defTabSz="966375">
                <a:defRPr/>
              </a:pPr>
              <a:t>49</a:t>
            </a:fld>
            <a:endParaRPr lang="en-US">
              <a:solidFill>
                <a:prstClr val="black"/>
              </a:solidFill>
              <a:latin typeface="Calibri"/>
            </a:endParaRPr>
          </a:p>
        </p:txBody>
      </p:sp>
    </p:spTree>
    <p:extLst>
      <p:ext uri="{BB962C8B-B14F-4D97-AF65-F5344CB8AC3E}">
        <p14:creationId xmlns:p14="http://schemas.microsoft.com/office/powerpoint/2010/main" val="782880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50</a:t>
            </a:fld>
            <a:endParaRPr lang="en-US"/>
          </a:p>
        </p:txBody>
      </p:sp>
    </p:spTree>
    <p:extLst>
      <p:ext uri="{BB962C8B-B14F-4D97-AF65-F5344CB8AC3E}">
        <p14:creationId xmlns:p14="http://schemas.microsoft.com/office/powerpoint/2010/main" val="1798055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A5E18-1369-4B73-8DAA-79F605795AAE}" type="slidenum">
              <a:rPr lang="en-US" smtClean="0"/>
              <a:t>51</a:t>
            </a:fld>
            <a:endParaRPr lang="en-US"/>
          </a:p>
        </p:txBody>
      </p:sp>
    </p:spTree>
    <p:extLst>
      <p:ext uri="{BB962C8B-B14F-4D97-AF65-F5344CB8AC3E}">
        <p14:creationId xmlns:p14="http://schemas.microsoft.com/office/powerpoint/2010/main" val="70354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5</a:t>
            </a:fld>
            <a:endParaRPr lang="en-US"/>
          </a:p>
        </p:txBody>
      </p:sp>
    </p:spTree>
    <p:extLst>
      <p:ext uri="{BB962C8B-B14F-4D97-AF65-F5344CB8AC3E}">
        <p14:creationId xmlns:p14="http://schemas.microsoft.com/office/powerpoint/2010/main" val="512357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2BCF1-22C0-4162-AC9E-E7DA5DE16B16}" type="slidenum">
              <a:rPr lang="en-US" smtClean="0"/>
              <a:t>52</a:t>
            </a:fld>
            <a:endParaRPr lang="en-US"/>
          </a:p>
        </p:txBody>
      </p:sp>
    </p:spTree>
    <p:extLst>
      <p:ext uri="{BB962C8B-B14F-4D97-AF65-F5344CB8AC3E}">
        <p14:creationId xmlns:p14="http://schemas.microsoft.com/office/powerpoint/2010/main" val="1488879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A5E18-1369-4B73-8DAA-79F605795AAE}" type="slidenum">
              <a:rPr lang="en-US" smtClean="0"/>
              <a:t>53</a:t>
            </a:fld>
            <a:endParaRPr lang="en-US"/>
          </a:p>
        </p:txBody>
      </p:sp>
    </p:spTree>
    <p:extLst>
      <p:ext uri="{BB962C8B-B14F-4D97-AF65-F5344CB8AC3E}">
        <p14:creationId xmlns:p14="http://schemas.microsoft.com/office/powerpoint/2010/main" val="314556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A5E18-1369-4B73-8DAA-79F605795AAE}" type="slidenum">
              <a:rPr lang="en-US" smtClean="0"/>
              <a:t>54</a:t>
            </a:fld>
            <a:endParaRPr lang="en-US"/>
          </a:p>
        </p:txBody>
      </p:sp>
    </p:spTree>
    <p:extLst>
      <p:ext uri="{BB962C8B-B14F-4D97-AF65-F5344CB8AC3E}">
        <p14:creationId xmlns:p14="http://schemas.microsoft.com/office/powerpoint/2010/main" val="2363631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6:notes"/>
          <p:cNvSpPr txBox="1">
            <a:spLocks noGrp="1"/>
          </p:cNvSpPr>
          <p:nvPr>
            <p:ph type="body" idx="1"/>
          </p:nvPr>
        </p:nvSpPr>
        <p:spPr>
          <a:xfrm>
            <a:off x="1301277" y="2663348"/>
            <a:ext cx="10410190" cy="2523175"/>
          </a:xfrm>
          <a:prstGeom prst="rect">
            <a:avLst/>
          </a:prstGeom>
          <a:noFill/>
          <a:ln>
            <a:noFill/>
          </a:ln>
        </p:spPr>
        <p:txBody>
          <a:bodyPr spcFirstLastPara="1" wrap="square" lIns="98439" tIns="49207" rIns="98439" bIns="49207"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dirty="0"/>
              <a:t>James</a:t>
            </a:r>
          </a:p>
          <a:p>
            <a:pPr>
              <a:buClr>
                <a:srgbClr val="000000"/>
              </a:buClr>
              <a:buSzPts val="1400"/>
            </a:pPr>
            <a:endParaRPr dirty="0">
              <a:solidFill>
                <a:schemeClr val="dk1"/>
              </a:solidFill>
              <a:latin typeface="Calibri"/>
              <a:ea typeface="Calibri"/>
              <a:cs typeface="Calibri"/>
              <a:sym typeface="Calibri"/>
            </a:endParaRPr>
          </a:p>
        </p:txBody>
      </p:sp>
      <p:sp>
        <p:nvSpPr>
          <p:cNvPr id="1543" name="Google Shape;1543;p106:notes"/>
          <p:cNvSpPr>
            <a:spLocks noGrp="1" noRot="1" noChangeAspect="1"/>
          </p:cNvSpPr>
          <p:nvPr>
            <p:ph type="sldImg" idx="2"/>
          </p:nvPr>
        </p:nvSpPr>
        <p:spPr>
          <a:xfrm>
            <a:off x="4637088" y="420688"/>
            <a:ext cx="3741737" cy="210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2945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a:t>
            </a:r>
          </a:p>
          <a:p>
            <a:endParaRPr lang="en-US" dirty="0"/>
          </a:p>
        </p:txBody>
      </p:sp>
      <p:sp>
        <p:nvSpPr>
          <p:cNvPr id="4" name="Slide Number Placeholder 3"/>
          <p:cNvSpPr>
            <a:spLocks noGrp="1"/>
          </p:cNvSpPr>
          <p:nvPr>
            <p:ph type="sldNum" sz="quarter" idx="10"/>
          </p:nvPr>
        </p:nvSpPr>
        <p:spPr/>
        <p:txBody>
          <a:bodyPr/>
          <a:lstStyle/>
          <a:p>
            <a:pPr defTabSz="483187">
              <a:defRPr/>
            </a:pPr>
            <a:fld id="{DA874CE0-4909-6048-B317-2721B0FEF0DC}" type="slidenum">
              <a:rPr lang="en-US">
                <a:solidFill>
                  <a:prstClr val="black"/>
                </a:solidFill>
                <a:latin typeface="Calibri"/>
              </a:rPr>
              <a:pPr defTabSz="483187">
                <a:defRPr/>
              </a:pPr>
              <a:t>56</a:t>
            </a:fld>
            <a:endParaRPr lang="en-US">
              <a:solidFill>
                <a:prstClr val="black"/>
              </a:solidFill>
              <a:latin typeface="Calibri"/>
            </a:endParaRPr>
          </a:p>
        </p:txBody>
      </p:sp>
    </p:spTree>
    <p:extLst>
      <p:ext uri="{BB962C8B-B14F-4D97-AF65-F5344CB8AC3E}">
        <p14:creationId xmlns:p14="http://schemas.microsoft.com/office/powerpoint/2010/main" val="2288630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A5E18-1369-4B73-8DAA-79F605795AAE}" type="slidenum">
              <a:rPr lang="en-US" smtClean="0"/>
              <a:t>57</a:t>
            </a:fld>
            <a:endParaRPr lang="en-US"/>
          </a:p>
        </p:txBody>
      </p:sp>
    </p:spTree>
    <p:extLst>
      <p:ext uri="{BB962C8B-B14F-4D97-AF65-F5344CB8AC3E}">
        <p14:creationId xmlns:p14="http://schemas.microsoft.com/office/powerpoint/2010/main" val="3261399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2BCF1-22C0-4162-AC9E-E7DA5DE16B16}" type="slidenum">
              <a:rPr lang="en-US" smtClean="0"/>
              <a:t>60</a:t>
            </a:fld>
            <a:endParaRPr lang="en-US"/>
          </a:p>
        </p:txBody>
      </p:sp>
    </p:spTree>
    <p:extLst>
      <p:ext uri="{BB962C8B-B14F-4D97-AF65-F5344CB8AC3E}">
        <p14:creationId xmlns:p14="http://schemas.microsoft.com/office/powerpoint/2010/main" val="97186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303">
              <a:defRPr/>
            </a:pPr>
            <a:fld id="{CFA7933F-06DD-8245-89C7-274AA999494E}" type="slidenum">
              <a:rPr lang="en-US">
                <a:solidFill>
                  <a:prstClr val="black"/>
                </a:solidFill>
                <a:latin typeface="Calibri"/>
              </a:rPr>
              <a:pPr defTabSz="931303">
                <a:defRPr/>
              </a:pPr>
              <a:t>61</a:t>
            </a:fld>
            <a:endParaRPr lang="en-US">
              <a:solidFill>
                <a:prstClr val="black"/>
              </a:solidFill>
              <a:latin typeface="Calibri"/>
            </a:endParaRPr>
          </a:p>
        </p:txBody>
      </p:sp>
    </p:spTree>
    <p:extLst>
      <p:ext uri="{BB962C8B-B14F-4D97-AF65-F5344CB8AC3E}">
        <p14:creationId xmlns:p14="http://schemas.microsoft.com/office/powerpoint/2010/main" val="1814972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62</a:t>
            </a:fld>
            <a:endParaRPr lang="en-US"/>
          </a:p>
        </p:txBody>
      </p:sp>
    </p:spTree>
    <p:extLst>
      <p:ext uri="{BB962C8B-B14F-4D97-AF65-F5344CB8AC3E}">
        <p14:creationId xmlns:p14="http://schemas.microsoft.com/office/powerpoint/2010/main" val="145627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63</a:t>
            </a:fld>
            <a:endParaRPr lang="en-US"/>
          </a:p>
        </p:txBody>
      </p:sp>
    </p:spTree>
    <p:extLst>
      <p:ext uri="{BB962C8B-B14F-4D97-AF65-F5344CB8AC3E}">
        <p14:creationId xmlns:p14="http://schemas.microsoft.com/office/powerpoint/2010/main" val="279543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B243E-EDD2-432F-BE91-B618E46E7223}" type="slidenum">
              <a:rPr lang="en-US" smtClean="0"/>
              <a:t>6</a:t>
            </a:fld>
            <a:endParaRPr lang="en-US"/>
          </a:p>
        </p:txBody>
      </p:sp>
    </p:spTree>
    <p:extLst>
      <p:ext uri="{BB962C8B-B14F-4D97-AF65-F5344CB8AC3E}">
        <p14:creationId xmlns:p14="http://schemas.microsoft.com/office/powerpoint/2010/main" val="164857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B243E-EDD2-432F-BE91-B618E46E7223}" type="slidenum">
              <a:rPr lang="en-US" smtClean="0"/>
              <a:t>7</a:t>
            </a:fld>
            <a:endParaRPr lang="en-US"/>
          </a:p>
        </p:txBody>
      </p:sp>
    </p:spTree>
    <p:extLst>
      <p:ext uri="{BB962C8B-B14F-4D97-AF65-F5344CB8AC3E}">
        <p14:creationId xmlns:p14="http://schemas.microsoft.com/office/powerpoint/2010/main" val="132042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8</a:t>
            </a:fld>
            <a:endParaRPr lang="en-US"/>
          </a:p>
        </p:txBody>
      </p:sp>
    </p:spTree>
    <p:extLst>
      <p:ext uri="{BB962C8B-B14F-4D97-AF65-F5344CB8AC3E}">
        <p14:creationId xmlns:p14="http://schemas.microsoft.com/office/powerpoint/2010/main" val="142158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Dan</a:t>
            </a:r>
          </a:p>
        </p:txBody>
      </p:sp>
      <p:sp>
        <p:nvSpPr>
          <p:cNvPr id="4" name="スライド番号プレースホルダー 3"/>
          <p:cNvSpPr>
            <a:spLocks noGrp="1"/>
          </p:cNvSpPr>
          <p:nvPr>
            <p:ph type="sldNum" sz="quarter" idx="10"/>
          </p:nvPr>
        </p:nvSpPr>
        <p:spPr/>
        <p:txBody>
          <a:bodyPr/>
          <a:lstStyle/>
          <a:p>
            <a:fld id="{23FA5E18-1369-4B73-8DAA-79F605795AAE}" type="slidenum">
              <a:rPr lang="en-US" smtClean="0"/>
              <a:t>9</a:t>
            </a:fld>
            <a:endParaRPr lang="en-US"/>
          </a:p>
        </p:txBody>
      </p:sp>
    </p:spTree>
    <p:extLst>
      <p:ext uri="{BB962C8B-B14F-4D97-AF65-F5344CB8AC3E}">
        <p14:creationId xmlns:p14="http://schemas.microsoft.com/office/powerpoint/2010/main" val="313928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26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034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5779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8975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610309" y="1455742"/>
            <a:ext cx="10972239" cy="4149725"/>
          </a:xfrm>
          <a:prstGeom prst="rect">
            <a:avLst/>
          </a:prstGeom>
        </p:spPr>
        <p:txBody>
          <a:bodyPr vert="horz"/>
          <a:lstStyle>
            <a:lvl1pPr>
              <a:defRPr sz="2000" baseline="0"/>
            </a:lvl1pPr>
            <a:lvl2pPr>
              <a:defRPr sz="1800"/>
            </a:lvl2pPr>
            <a:lvl3pPr>
              <a:defRPr sz="1600"/>
            </a:lvl3pPr>
            <a:lvl4pPr>
              <a:defRPr sz="1600"/>
            </a:lvl4pPr>
            <a:lvl5pPr>
              <a:defRPr sz="1400"/>
            </a:lvl5pPr>
          </a:lstStyle>
          <a:p>
            <a:pPr lvl="0"/>
            <a:r>
              <a:rPr lang="en-US"/>
              <a:t>Click to add text, an image or chart</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09602" y="274638"/>
            <a:ext cx="10973089" cy="1143000"/>
          </a:xfrm>
          <a:prstGeom prst="rect">
            <a:avLst/>
          </a:prstGeom>
        </p:spPr>
        <p:txBody>
          <a:bodyPr vert="horz"/>
          <a:lstStyle>
            <a:lvl1pPr algn="l">
              <a:defRPr sz="2800"/>
            </a:lvl1pPr>
          </a:lstStyle>
          <a:p>
            <a:r>
              <a:rPr lang="en-US"/>
              <a:t>CLICK TO EDIT MASTER TITLE STYLE</a:t>
            </a:r>
          </a:p>
        </p:txBody>
      </p:sp>
      <p:sp>
        <p:nvSpPr>
          <p:cNvPr id="9" name="Slide Number Placeholder 7"/>
          <p:cNvSpPr>
            <a:spLocks noGrp="1"/>
          </p:cNvSpPr>
          <p:nvPr>
            <p:ph type="sldNum" sz="quarter" idx="4"/>
          </p:nvPr>
        </p:nvSpPr>
        <p:spPr>
          <a:xfrm>
            <a:off x="9144016" y="6314020"/>
            <a:ext cx="2844800" cy="365125"/>
          </a:xfrm>
          <a:prstGeom prst="rect">
            <a:avLst/>
          </a:prstGeom>
        </p:spPr>
        <p:txBody>
          <a:bodyPr vert="horz" lIns="91440" tIns="45720" rIns="91440" bIns="45720" rtlCol="0" anchor="ctr"/>
          <a:lstStyle>
            <a:lvl1pPr algn="r">
              <a:defRPr sz="1000">
                <a:solidFill>
                  <a:schemeClr val="bg1"/>
                </a:solidFill>
              </a:defRPr>
            </a:lvl1pPr>
          </a:lstStyle>
          <a:p>
            <a:fld id="{13E0D7D9-F651-DA44-8B67-9B806BE3D879}" type="slidenum">
              <a:rPr lang="en-US" smtClean="0">
                <a:solidFill>
                  <a:srgbClr val="141313"/>
                </a:solidFill>
              </a:rPr>
              <a:pPr/>
              <a:t>‹#›</a:t>
            </a:fld>
            <a:endParaRPr lang="en-US">
              <a:solidFill>
                <a:srgbClr val="141313"/>
              </a:solidFill>
            </a:endParaRPr>
          </a:p>
        </p:txBody>
      </p:sp>
    </p:spTree>
    <p:extLst>
      <p:ext uri="{BB962C8B-B14F-4D97-AF65-F5344CB8AC3E}">
        <p14:creationId xmlns:p14="http://schemas.microsoft.com/office/powerpoint/2010/main" val="323985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2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57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14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75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0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62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ckwell"/>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Rockwell"/>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30739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369412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11/23/19</a:t>
            </a:fld>
            <a:endParaRPr kumimoji="0" lang="en-US" sz="18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240809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028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srgbClr val="000000"/>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11/23/19</a:t>
            </a:fld>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8" name="Footer Placeholder 7"/>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127061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r" defTabSz="457200" rtl="0" eaLnBrk="1" fontAlgn="auto" latinLnBrk="0" hangingPunct="1">
                <a:lnSpc>
                  <a:spcPct val="100000"/>
                </a:lnSpc>
                <a:spcBef>
                  <a:spcPts val="0"/>
                </a:spcBef>
                <a:spcAft>
                  <a:spcPts val="0"/>
                </a:spcAft>
                <a:buClrTx/>
                <a:buSzTx/>
                <a:buFontTx/>
                <a:buNone/>
                <a:tabLst/>
                <a:defRPr/>
              </a:pPr>
              <a:t>11/23/19</a:t>
            </a:fld>
            <a:endParaRPr kumimoji="0" lang="en-US" sz="11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114228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1382381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610309" y="1455742"/>
            <a:ext cx="10972239" cy="4149725"/>
          </a:xfrm>
          <a:prstGeom prst="rect">
            <a:avLst/>
          </a:prstGeom>
        </p:spPr>
        <p:txBody>
          <a:bodyPr vert="horz"/>
          <a:lstStyle>
            <a:lvl1pPr>
              <a:defRPr sz="2000" baseline="0"/>
            </a:lvl1pPr>
            <a:lvl2pPr>
              <a:defRPr sz="1800"/>
            </a:lvl2pPr>
            <a:lvl3pPr>
              <a:defRPr sz="1600"/>
            </a:lvl3pPr>
            <a:lvl4pPr>
              <a:defRPr sz="1600"/>
            </a:lvl4pPr>
            <a:lvl5pPr>
              <a:defRPr sz="1400"/>
            </a:lvl5pPr>
          </a:lstStyle>
          <a:p>
            <a:pPr lvl="0"/>
            <a:r>
              <a:rPr lang="en-US"/>
              <a:t>Click to add text, an image or chart</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09602" y="274638"/>
            <a:ext cx="10973089" cy="1143000"/>
          </a:xfrm>
          <a:prstGeom prst="rect">
            <a:avLst/>
          </a:prstGeom>
        </p:spPr>
        <p:txBody>
          <a:bodyPr vert="horz"/>
          <a:lstStyle>
            <a:lvl1pPr algn="l">
              <a:defRPr sz="2800"/>
            </a:lvl1pPr>
          </a:lstStyle>
          <a:p>
            <a:r>
              <a:rPr lang="en-US"/>
              <a:t>CLICK TO EDIT MASTER TITLE STYLE</a:t>
            </a:r>
          </a:p>
        </p:txBody>
      </p:sp>
      <p:sp>
        <p:nvSpPr>
          <p:cNvPr id="9" name="Slide Number Placeholder 7"/>
          <p:cNvSpPr>
            <a:spLocks noGrp="1"/>
          </p:cNvSpPr>
          <p:nvPr>
            <p:ph type="sldNum" sz="quarter" idx="4"/>
          </p:nvPr>
        </p:nvSpPr>
        <p:spPr>
          <a:xfrm>
            <a:off x="9144016" y="6314020"/>
            <a:ext cx="2844800" cy="365125"/>
          </a:xfrm>
          <a:prstGeom prst="rect">
            <a:avLst/>
          </a:prstGeom>
        </p:spPr>
        <p:txBody>
          <a:bodyPr vert="horz" lIns="91440" tIns="45720" rIns="91440" bIns="45720" rtlCol="0" anchor="ctr"/>
          <a:lstStyle>
            <a:lvl1pPr algn="r">
              <a:defRPr sz="1000">
                <a:solidFill>
                  <a:schemeClr val="bg1"/>
                </a:solidFill>
              </a:defRPr>
            </a:lvl1pPr>
          </a:lstStyle>
          <a:p>
            <a:fld id="{13E0D7D9-F651-DA44-8B67-9B806BE3D879}" type="slidenum">
              <a:rPr lang="en-US" smtClean="0">
                <a:solidFill>
                  <a:srgbClr val="141313"/>
                </a:solidFill>
              </a:rPr>
              <a:pPr/>
              <a:t>‹#›</a:t>
            </a:fld>
            <a:endParaRPr lang="en-US">
              <a:solidFill>
                <a:srgbClr val="141313"/>
              </a:solidFill>
            </a:endParaRPr>
          </a:p>
        </p:txBody>
      </p:sp>
    </p:spTree>
    <p:extLst>
      <p:ext uri="{BB962C8B-B14F-4D97-AF65-F5344CB8AC3E}">
        <p14:creationId xmlns:p14="http://schemas.microsoft.com/office/powerpoint/2010/main" val="236619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7" name="Straight Connector 6"/>
          <p:cNvCxnSpPr/>
          <p:nvPr userDrawn="1"/>
        </p:nvCxnSpPr>
        <p:spPr>
          <a:xfrm>
            <a:off x="789212" y="1172939"/>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96433" y="138298"/>
            <a:ext cx="10515600" cy="1034642"/>
          </a:xfrm>
        </p:spPr>
        <p:txBody>
          <a:bodyPr>
            <a:normAutofit/>
          </a:bodyPr>
          <a:lstStyle>
            <a:lvl1pPr>
              <a:defRPr sz="4400">
                <a:latin typeface="Rockwell" panose="02060603020205020403" pitchFamily="18" charset="0"/>
              </a:defRPr>
            </a:lvl1pPr>
          </a:lstStyle>
          <a:p>
            <a:endParaRPr lang="en-US" dirty="0"/>
          </a:p>
        </p:txBody>
      </p:sp>
    </p:spTree>
    <p:extLst>
      <p:ext uri="{BB962C8B-B14F-4D97-AF65-F5344CB8AC3E}">
        <p14:creationId xmlns:p14="http://schemas.microsoft.com/office/powerpoint/2010/main" val="2928069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100"/>
            </a:lvl1pPr>
          </a:lstStyle>
          <a:p>
            <a:r>
              <a:rPr lang="en-US"/>
              <a:t>Click to edit Master title style</a:t>
            </a:r>
            <a:endParaRPr/>
          </a:p>
        </p:txBody>
      </p:sp>
      <p:sp>
        <p:nvSpPr>
          <p:cNvPr id="3" name="Subtitle 2"/>
          <p:cNvSpPr>
            <a:spLocks noGrp="1"/>
          </p:cNvSpPr>
          <p:nvPr>
            <p:ph type="subTitle" idx="1"/>
          </p:nvPr>
        </p:nvSpPr>
        <p:spPr>
          <a:xfrm>
            <a:off x="6400800" y="5562602"/>
            <a:ext cx="5384800" cy="748553"/>
          </a:xfrm>
        </p:spPr>
        <p:txBody>
          <a:bodyPr>
            <a:normAutofit/>
          </a:bodyPr>
          <a:lstStyle>
            <a:lvl1pPr marL="0" indent="0" algn="l">
              <a:spcBef>
                <a:spcPts val="225"/>
              </a:spcBef>
              <a:buNone/>
              <a:defRPr sz="105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2" y="6425643"/>
            <a:ext cx="1643529" cy="365125"/>
          </a:xfrm>
        </p:spPr>
        <p:txBody>
          <a:bodyPr/>
          <a:lstStyle>
            <a:lvl1pPr algn="l">
              <a:defRPr/>
            </a:lvl1p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8414872" y="6425643"/>
            <a:ext cx="3490259" cy="365125"/>
          </a:xfrm>
        </p:spPr>
        <p:txBody>
          <a:bodyPr/>
          <a:lstStyle>
            <a:lvl1pPr algn="r">
              <a:defRPr/>
            </a:lvl1pPr>
          </a:lstStyle>
          <a:p>
            <a:pPr defTabSz="342900"/>
            <a:endParaRPr lang="en-US">
              <a:solidFill>
                <a:prstClr val="black">
                  <a:lumMod val="65000"/>
                  <a:lumOff val="35000"/>
                </a:prstClr>
              </a:solidFill>
            </a:endParaRPr>
          </a:p>
        </p:txBody>
      </p:sp>
      <p:sp>
        <p:nvSpPr>
          <p:cNvPr id="7" name="Rectangle 6"/>
          <p:cNvSpPr/>
          <p:nvPr/>
        </p:nvSpPr>
        <p:spPr>
          <a:xfrm>
            <a:off x="376768"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566523" y="174813"/>
            <a:ext cx="551079" cy="62324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405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3023180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9" name="TextBox 8"/>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46829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664634"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9" name="TextBox 8"/>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664692" y="1129553"/>
            <a:ext cx="10078613" cy="774700"/>
          </a:xfrm>
        </p:spPr>
        <p:txBody>
          <a:bodyPr vert="horz" lIns="91440" tIns="45720" rIns="91440" bIns="45720" rtlCol="0" anchor="t" anchorCtr="0">
            <a:noAutofit/>
          </a:bodyPr>
          <a:lstStyle>
            <a:lvl1pPr marL="0" indent="0">
              <a:buNone/>
              <a:defRPr kumimoji="0" sz="1800" b="0" i="0" u="none" strike="noStrike" kern="1200" cap="none" spc="0" normalizeH="0" baseline="0">
                <a:ln>
                  <a:noFill/>
                </a:ln>
                <a:solidFill>
                  <a:schemeClr val="accent3"/>
                </a:solidFill>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836650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100"/>
            </a:lvl1pPr>
          </a:lstStyle>
          <a:p>
            <a:r>
              <a:rPr lang="en-US"/>
              <a:t>Click to edit Master title style</a:t>
            </a:r>
            <a:endParaRPr/>
          </a:p>
        </p:txBody>
      </p:sp>
      <p:sp>
        <p:nvSpPr>
          <p:cNvPr id="3" name="Subtitle 2"/>
          <p:cNvSpPr>
            <a:spLocks noGrp="1"/>
          </p:cNvSpPr>
          <p:nvPr>
            <p:ph type="subTitle" idx="1"/>
          </p:nvPr>
        </p:nvSpPr>
        <p:spPr>
          <a:xfrm>
            <a:off x="6400800" y="5562602"/>
            <a:ext cx="5384800" cy="748553"/>
          </a:xfrm>
        </p:spPr>
        <p:txBody>
          <a:bodyPr>
            <a:normAutofit/>
          </a:bodyPr>
          <a:lstStyle>
            <a:lvl1pPr marL="0" indent="0" algn="l">
              <a:spcBef>
                <a:spcPts val="225"/>
              </a:spcBef>
              <a:buNone/>
              <a:defRPr sz="105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400802" y="6425643"/>
            <a:ext cx="1643529" cy="365125"/>
          </a:xfrm>
        </p:spPr>
        <p:txBody>
          <a:bodyPr/>
          <a:lstStyle>
            <a:lvl1pPr algn="l">
              <a:defRPr/>
            </a:lvl1p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8414872" y="6425643"/>
            <a:ext cx="3490259" cy="365125"/>
          </a:xfrm>
        </p:spPr>
        <p:txBody>
          <a:bodyPr/>
          <a:lstStyle>
            <a:lvl1pPr algn="r">
              <a:defRPr/>
            </a:lvl1pPr>
          </a:lstStyle>
          <a:p>
            <a:pPr defTabSz="342900"/>
            <a:endParaRPr lang="en-US">
              <a:solidFill>
                <a:prstClr val="black">
                  <a:lumMod val="65000"/>
                  <a:lumOff val="35000"/>
                </a:prstClr>
              </a:solidFill>
            </a:endParaRPr>
          </a:p>
        </p:txBody>
      </p:sp>
      <p:sp>
        <p:nvSpPr>
          <p:cNvPr id="7" name="Rectangle 6"/>
          <p:cNvSpPr/>
          <p:nvPr/>
        </p:nvSpPr>
        <p:spPr>
          <a:xfrm>
            <a:off x="376768"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7"/>
            <a:ext cx="4114800" cy="2040905"/>
          </a:xfrm>
        </p:spPr>
        <p:txBody>
          <a:bodyPr lIns="45720" tIns="45720" rIns="45720" anchor="t">
            <a:noAutofit/>
          </a:bodyPr>
          <a:lstStyle>
            <a:lvl1pPr marL="0" indent="0" algn="ctr">
              <a:spcBef>
                <a:spcPts val="450"/>
              </a:spcBef>
              <a:buNone/>
              <a:defRPr sz="3450">
                <a:solidFill>
                  <a:schemeClr val="bg1"/>
                </a:solidFill>
              </a:defRPr>
            </a:lvl1pPr>
            <a:lvl2pPr>
              <a:defRPr sz="900"/>
            </a:lvl2pPr>
            <a:lvl3pPr>
              <a:defRPr sz="750"/>
            </a:lvl3pPr>
            <a:lvl4pPr>
              <a:defRPr sz="675"/>
            </a:lvl4pPr>
            <a:lvl5pPr>
              <a:defRPr sz="675"/>
            </a:lvl5pPr>
          </a:lstStyle>
          <a:p>
            <a:pPr lvl="0" eaLnBrk="1" latinLnBrk="0" hangingPunct="1"/>
            <a:r>
              <a:rPr kumimoji="0" lang="en-US"/>
              <a:t>Edit Master text styles</a:t>
            </a:r>
          </a:p>
        </p:txBody>
      </p:sp>
      <p:sp>
        <p:nvSpPr>
          <p:cNvPr id="15" name="TextBox 14"/>
          <p:cNvSpPr txBox="1"/>
          <p:nvPr/>
        </p:nvSpPr>
        <p:spPr>
          <a:xfrm>
            <a:off x="566523" y="174813"/>
            <a:ext cx="551079" cy="62324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405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810218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4"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048000" y="3124203"/>
            <a:ext cx="7518400" cy="1362075"/>
          </a:xfrm>
        </p:spPr>
        <p:txBody>
          <a:bodyPr anchor="b" anchorCtr="0">
            <a:normAutofit/>
          </a:bodyPr>
          <a:lstStyle>
            <a:lvl1pPr algn="l">
              <a:defRPr sz="24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3"/>
            <a:ext cx="7518400" cy="1500187"/>
          </a:xfrm>
        </p:spPr>
        <p:txBody>
          <a:bodyPr anchor="t" anchorCtr="0">
            <a:normAutofit/>
          </a:bodyPr>
          <a:lstStyle>
            <a:lvl1pPr marL="0" indent="0">
              <a:spcBef>
                <a:spcPts val="225"/>
              </a:spcBef>
              <a:buNone/>
              <a:defRPr sz="1050" cap="none" baseline="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8541" y="6248777"/>
            <a:ext cx="1966259" cy="365125"/>
          </a:xfrm>
        </p:spPr>
        <p:txBody>
          <a:bodyPr/>
          <a:lstStyle>
            <a:lvl1pPr algn="l">
              <a:defRPr>
                <a:solidFill>
                  <a:schemeClr val="bg1"/>
                </a:solidFill>
              </a:defRPr>
            </a:lvl1pPr>
          </a:lstStyle>
          <a:p>
            <a:pPr defTabSz="342900"/>
            <a:fld id="{8E9718A7-2B15-C347-B708-4E85D52F4AA4}" type="datetimeFigureOut">
              <a:rPr lang="en-US" smtClean="0">
                <a:solidFill>
                  <a:prstClr val="white"/>
                </a:solidFill>
              </a:rPr>
              <a:pPr defTabSz="342900"/>
              <a:t>11/23/19</a:t>
            </a:fld>
            <a:endParaRPr lang="en-US">
              <a:solidFill>
                <a:prstClr val="white"/>
              </a:solidFill>
            </a:endParaRPr>
          </a:p>
        </p:txBody>
      </p:sp>
      <p:sp>
        <p:nvSpPr>
          <p:cNvPr id="5" name="Footer Placeholder 4"/>
          <p:cNvSpPr>
            <a:spLocks noGrp="1"/>
          </p:cNvSpPr>
          <p:nvPr>
            <p:ph type="ftr" sz="quarter" idx="11"/>
          </p:nvPr>
        </p:nvSpPr>
        <p:spPr>
          <a:xfrm>
            <a:off x="3048000" y="6248777"/>
            <a:ext cx="7518400" cy="365125"/>
          </a:xfrm>
        </p:spPr>
        <p:txBody>
          <a:bodyPr/>
          <a:lstStyle>
            <a:lvl1pPr>
              <a:defRPr>
                <a:solidFill>
                  <a:schemeClr val="bg1"/>
                </a:solidFill>
              </a:defRPr>
            </a:lvl1pPr>
          </a:lstStyle>
          <a:p>
            <a:pPr defTabSz="342900"/>
            <a:endParaRPr lang="en-US">
              <a:solidFill>
                <a:prstClr val="white"/>
              </a:solidFill>
            </a:endParaRPr>
          </a:p>
        </p:txBody>
      </p:sp>
      <p:sp>
        <p:nvSpPr>
          <p:cNvPr id="6" name="Slide Number Placeholder 5"/>
          <p:cNvSpPr>
            <a:spLocks noGrp="1"/>
          </p:cNvSpPr>
          <p:nvPr>
            <p:ph type="sldNum" sz="quarter" idx="12"/>
          </p:nvPr>
        </p:nvSpPr>
        <p:spPr>
          <a:xfrm>
            <a:off x="11074400" y="6248777"/>
            <a:ext cx="738717" cy="365125"/>
          </a:xfrm>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8" name="TextBox 7"/>
          <p:cNvSpPr txBox="1"/>
          <p:nvPr/>
        </p:nvSpPr>
        <p:spPr>
          <a:xfrm>
            <a:off x="2671485" y="3110757"/>
            <a:ext cx="347879" cy="461665"/>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3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381002"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47372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2827262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3857145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391246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2" y="1985963"/>
            <a:ext cx="10092209"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13" name="Content Placeholder 2"/>
          <p:cNvSpPr>
            <a:spLocks noGrp="1"/>
          </p:cNvSpPr>
          <p:nvPr>
            <p:ph sz="half" idx="14"/>
          </p:nvPr>
        </p:nvSpPr>
        <p:spPr>
          <a:xfrm>
            <a:off x="664692" y="4164965"/>
            <a:ext cx="10092209"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11074400" y="242237"/>
            <a:ext cx="738717" cy="365125"/>
          </a:xfrm>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1121688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11" name="Content Placeholder 2"/>
          <p:cNvSpPr>
            <a:spLocks noGrp="1"/>
          </p:cNvSpPr>
          <p:nvPr>
            <p:ph sz="half" idx="15"/>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215791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12" name="Content Placeholder 2"/>
          <p:cNvSpPr>
            <a:spLocks noGrp="1"/>
          </p:cNvSpPr>
          <p:nvPr>
            <p:ph sz="half" idx="17"/>
          </p:nvPr>
        </p:nvSpPr>
        <p:spPr>
          <a:xfrm>
            <a:off x="670562" y="1985963"/>
            <a:ext cx="4876551"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2" y="4164965"/>
            <a:ext cx="4876551"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10511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3906868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679752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9"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07407" y="2571750"/>
            <a:ext cx="4340352" cy="1162050"/>
          </a:xfrm>
        </p:spPr>
        <p:txBody>
          <a:bodyPr anchor="b">
            <a:normAutofit/>
          </a:bodyPr>
          <a:lstStyle>
            <a:lvl1pPr algn="l">
              <a:defRPr sz="195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5558369" y="273053"/>
            <a:ext cx="6129865" cy="5853113"/>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124" y="3733803"/>
            <a:ext cx="4340352" cy="2392363"/>
          </a:xfrm>
        </p:spPr>
        <p:txBody>
          <a:bodyPr/>
          <a:lstStyle>
            <a:lvl1pPr marL="0" indent="0">
              <a:spcBef>
                <a:spcPts val="450"/>
              </a:spcBef>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9855201" y="6423588"/>
            <a:ext cx="2049929" cy="365125"/>
          </a:xfrm>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5145742" y="6423588"/>
            <a:ext cx="4422588" cy="365125"/>
          </a:xfrm>
        </p:spPr>
        <p:txBody>
          <a:bodyPr/>
          <a:lstStyle/>
          <a:p>
            <a:pPr defTabSz="342900"/>
            <a:endParaRPr lang="en-US">
              <a:solidFill>
                <a:prstClr val="black">
                  <a:lumMod val="65000"/>
                  <a:lumOff val="35000"/>
                </a:prstClr>
              </a:solidFill>
            </a:endParaRPr>
          </a:p>
        </p:txBody>
      </p:sp>
      <p:sp>
        <p:nvSpPr>
          <p:cNvPr id="9" name="TextBox 8"/>
          <p:cNvSpPr txBox="1"/>
          <p:nvPr/>
        </p:nvSpPr>
        <p:spPr>
          <a:xfrm>
            <a:off x="566523" y="174813"/>
            <a:ext cx="551079" cy="62324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405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5332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559205" y="3124200"/>
            <a:ext cx="5197696" cy="87153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45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9855201" y="6423588"/>
            <a:ext cx="2049929" cy="365125"/>
          </a:xfrm>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5588001" y="6423588"/>
            <a:ext cx="4006851" cy="365125"/>
          </a:xfrm>
        </p:spPr>
        <p:txBody>
          <a:bodyPr/>
          <a:lstStyle/>
          <a:p>
            <a:pPr defTabSz="3429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10" name="TextBox 9"/>
          <p:cNvSpPr txBox="1"/>
          <p:nvPr/>
        </p:nvSpPr>
        <p:spPr>
          <a:xfrm>
            <a:off x="5320148" y="3370732"/>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626713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2"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2"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675342" y="5257802"/>
            <a:ext cx="8254876" cy="885825"/>
          </a:xfrm>
        </p:spPr>
        <p:txBody>
          <a:bodyPr/>
          <a:lstStyle>
            <a:lvl1pPr marL="0" indent="0">
              <a:spcBef>
                <a:spcPts val="225"/>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4"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79314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7"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07407" y="2571750"/>
            <a:ext cx="8242148" cy="1162050"/>
          </a:xfrm>
        </p:spPr>
        <p:txBody>
          <a:bodyPr anchor="b">
            <a:normAutofit/>
          </a:bodyPr>
          <a:lstStyle>
            <a:lvl1pPr algn="l">
              <a:defRPr sz="195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7" y="3733803"/>
            <a:ext cx="8239421" cy="2392363"/>
          </a:xfrm>
        </p:spPr>
        <p:txBody>
          <a:bodyPr/>
          <a:lstStyle>
            <a:lvl1pPr marL="0" indent="0">
              <a:spcBef>
                <a:spcPts val="450"/>
              </a:spcBef>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949683" y="6235610"/>
            <a:ext cx="1797864" cy="365125"/>
          </a:xfrm>
        </p:spPr>
        <p:txBody>
          <a:bodyPr/>
          <a:lstStyle>
            <a:lvl1pPr>
              <a:defRPr>
                <a:solidFill>
                  <a:schemeClr val="bg1"/>
                </a:solidFill>
              </a:defRPr>
            </a:lvl1pPr>
          </a:lstStyle>
          <a:p>
            <a:pPr defTabSz="342900"/>
            <a:fld id="{8E9718A7-2B15-C347-B708-4E85D52F4AA4}" type="datetimeFigureOut">
              <a:rPr lang="en-US" smtClean="0">
                <a:solidFill>
                  <a:prstClr val="white"/>
                </a:solidFill>
              </a:rPr>
              <a:pPr defTabSz="342900"/>
              <a:t>11/23/19</a:t>
            </a:fld>
            <a:endParaRPr lang="en-US">
              <a:solidFill>
                <a:prstClr val="white"/>
              </a:solidFill>
            </a:endParaRPr>
          </a:p>
        </p:txBody>
      </p:sp>
      <p:sp>
        <p:nvSpPr>
          <p:cNvPr id="6" name="Footer Placeholder 5"/>
          <p:cNvSpPr>
            <a:spLocks noGrp="1"/>
          </p:cNvSpPr>
          <p:nvPr>
            <p:ph type="ftr" sz="quarter" idx="11"/>
          </p:nvPr>
        </p:nvSpPr>
        <p:spPr>
          <a:xfrm>
            <a:off x="508129" y="6235610"/>
            <a:ext cx="6197473" cy="365125"/>
          </a:xfrm>
        </p:spPr>
        <p:txBody>
          <a:bodyPr/>
          <a:lstStyle>
            <a:lvl1pPr>
              <a:defRPr>
                <a:solidFill>
                  <a:schemeClr val="bg1"/>
                </a:solidFill>
              </a:defRPr>
            </a:lvl1pPr>
          </a:lstStyle>
          <a:p>
            <a:pPr defTabSz="342900"/>
            <a:endParaRPr lang="en-US">
              <a:solidFill>
                <a:prstClr val="white"/>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9" name="TextBox 8"/>
          <p:cNvSpPr txBox="1"/>
          <p:nvPr/>
        </p:nvSpPr>
        <p:spPr>
          <a:xfrm>
            <a:off x="566523" y="174813"/>
            <a:ext cx="551079" cy="62324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405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3914243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8"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07407" y="2571750"/>
            <a:ext cx="5355511" cy="1162050"/>
          </a:xfrm>
        </p:spPr>
        <p:txBody>
          <a:bodyPr anchor="b">
            <a:normAutofit/>
          </a:bodyPr>
          <a:lstStyle>
            <a:lvl1pPr algn="l">
              <a:defRPr sz="195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3"/>
            <a:ext cx="5353739" cy="2392363"/>
          </a:xfrm>
        </p:spPr>
        <p:txBody>
          <a:bodyPr/>
          <a:lstStyle>
            <a:lvl1pPr marL="0" indent="0">
              <a:spcBef>
                <a:spcPts val="450"/>
              </a:spcBef>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064000" y="6235610"/>
            <a:ext cx="1797864" cy="365125"/>
          </a:xfrm>
        </p:spPr>
        <p:txBody>
          <a:bodyPr/>
          <a:lstStyle>
            <a:lvl1pPr>
              <a:defRPr>
                <a:solidFill>
                  <a:schemeClr val="bg1"/>
                </a:solidFill>
              </a:defRPr>
            </a:lvl1pPr>
          </a:lstStyle>
          <a:p>
            <a:pPr defTabSz="342900"/>
            <a:fld id="{8E9718A7-2B15-C347-B708-4E85D52F4AA4}" type="datetimeFigureOut">
              <a:rPr lang="en-US" smtClean="0">
                <a:solidFill>
                  <a:prstClr val="white"/>
                </a:solidFill>
              </a:rPr>
              <a:pPr defTabSz="342900"/>
              <a:t>11/23/19</a:t>
            </a:fld>
            <a:endParaRPr lang="en-US">
              <a:solidFill>
                <a:prstClr val="white"/>
              </a:solidFill>
            </a:endParaRPr>
          </a:p>
        </p:txBody>
      </p:sp>
      <p:sp>
        <p:nvSpPr>
          <p:cNvPr id="6" name="Footer Placeholder 5"/>
          <p:cNvSpPr>
            <a:spLocks noGrp="1"/>
          </p:cNvSpPr>
          <p:nvPr>
            <p:ph type="ftr" sz="quarter" idx="11"/>
          </p:nvPr>
        </p:nvSpPr>
        <p:spPr>
          <a:xfrm>
            <a:off x="508129" y="6235610"/>
            <a:ext cx="3454273" cy="365125"/>
          </a:xfrm>
        </p:spPr>
        <p:txBody>
          <a:bodyPr/>
          <a:lstStyle>
            <a:lvl1pPr>
              <a:defRPr>
                <a:solidFill>
                  <a:schemeClr val="bg1"/>
                </a:solidFill>
              </a:defRPr>
            </a:lvl1pPr>
          </a:lstStyle>
          <a:p>
            <a:pPr defTabSz="342900"/>
            <a:endParaRPr lang="en-US">
              <a:solidFill>
                <a:prstClr val="white"/>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9" name="TextBox 8"/>
          <p:cNvSpPr txBox="1"/>
          <p:nvPr/>
        </p:nvSpPr>
        <p:spPr>
          <a:xfrm>
            <a:off x="566523" y="174813"/>
            <a:ext cx="551079" cy="62324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405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4262891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6604000" y="3124200"/>
            <a:ext cx="4145280" cy="87153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2" y="2365248"/>
            <a:ext cx="5653492"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45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9855201" y="6423588"/>
            <a:ext cx="2049929" cy="365125"/>
          </a:xfrm>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5588001" y="6423588"/>
            <a:ext cx="4006851" cy="365125"/>
          </a:xfrm>
        </p:spPr>
        <p:txBody>
          <a:bodyPr/>
          <a:lstStyle/>
          <a:p>
            <a:pPr defTabSz="3429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10" name="TextBox 9"/>
          <p:cNvSpPr txBox="1"/>
          <p:nvPr/>
        </p:nvSpPr>
        <p:spPr>
          <a:xfrm>
            <a:off x="6333816" y="3370732"/>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977286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942561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9"/>
            <a:ext cx="9144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342900"/>
            <a:fld id="{15E84564-75FE-D847-AF71-AE7C252681ED}" type="slidenum">
              <a:rPr lang="en-US" smtClean="0">
                <a:solidFill>
                  <a:prstClr val="white"/>
                </a:solidFill>
              </a:rPr>
              <a:pPr defTabSz="342900"/>
              <a:t>‹#›</a:t>
            </a:fld>
            <a:endParaRPr lang="en-US">
              <a:solidFill>
                <a:prstClr val="white"/>
              </a:solidFill>
            </a:endParaRPr>
          </a:p>
        </p:txBody>
      </p:sp>
      <p:sp>
        <p:nvSpPr>
          <p:cNvPr id="9" name="TextBox 8"/>
          <p:cNvSpPr txBox="1"/>
          <p:nvPr/>
        </p:nvSpPr>
        <p:spPr>
          <a:xfrm rot="16200000">
            <a:off x="11500968" y="630918"/>
            <a:ext cx="26090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210874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87"/>
        <p:cNvGrpSpPr/>
        <p:nvPr/>
      </p:nvGrpSpPr>
      <p:grpSpPr>
        <a:xfrm>
          <a:off x="0" y="0"/>
          <a:ext cx="0" cy="0"/>
          <a:chOff x="0" y="0"/>
          <a:chExt cx="0" cy="0"/>
        </a:xfrm>
      </p:grpSpPr>
      <p:sp>
        <p:nvSpPr>
          <p:cNvPr id="288" name="Google Shape;288;p35"/>
          <p:cNvSpPr/>
          <p:nvPr/>
        </p:nvSpPr>
        <p:spPr>
          <a:xfrm>
            <a:off x="10947402" y="282574"/>
            <a:ext cx="856129" cy="16002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289" name="Google Shape;289;p35"/>
          <p:cNvSpPr txBox="1">
            <a:spLocks noGrp="1"/>
          </p:cNvSpPr>
          <p:nvPr>
            <p:ph type="title"/>
          </p:nvPr>
        </p:nvSpPr>
        <p:spPr>
          <a:xfrm>
            <a:off x="664634" y="484094"/>
            <a:ext cx="10075084"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0" name="Google Shape;290;p35"/>
          <p:cNvSpPr txBox="1">
            <a:spLocks noGrp="1"/>
          </p:cNvSpPr>
          <p:nvPr>
            <p:ph type="body" idx="1"/>
          </p:nvPr>
        </p:nvSpPr>
        <p:spPr>
          <a:xfrm>
            <a:off x="664634" y="1981203"/>
            <a:ext cx="10075084" cy="4144963"/>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291" name="Google Shape;291;p35"/>
          <p:cNvSpPr txBox="1">
            <a:spLocks noGrp="1"/>
          </p:cNvSpPr>
          <p:nvPr>
            <p:ph type="dt" idx="10"/>
          </p:nvPr>
        </p:nvSpPr>
        <p:spPr>
          <a:xfrm>
            <a:off x="9060329" y="6423588"/>
            <a:ext cx="28448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a:p>
        </p:txBody>
      </p:sp>
      <p:sp>
        <p:nvSpPr>
          <p:cNvPr id="292" name="Google Shape;292;p35"/>
          <p:cNvSpPr txBox="1">
            <a:spLocks noGrp="1"/>
          </p:cNvSpPr>
          <p:nvPr>
            <p:ph type="ftr" idx="11"/>
          </p:nvPr>
        </p:nvSpPr>
        <p:spPr>
          <a:xfrm>
            <a:off x="268941" y="6423588"/>
            <a:ext cx="81638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a:p>
        </p:txBody>
      </p:sp>
      <p:sp>
        <p:nvSpPr>
          <p:cNvPr id="293" name="Google Shape;293;p35"/>
          <p:cNvSpPr txBox="1">
            <a:spLocks noGrp="1"/>
          </p:cNvSpPr>
          <p:nvPr>
            <p:ph type="sldNum" idx="12"/>
          </p:nvPr>
        </p:nvSpPr>
        <p:spPr>
          <a:xfrm>
            <a:off x="11074400" y="242237"/>
            <a:ext cx="7387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1pPr>
            <a:lvl2pPr marL="0" marR="0" lvl="1"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2pPr>
            <a:lvl3pPr marL="0" marR="0" lvl="2"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3pPr>
            <a:lvl4pPr marL="0" marR="0" lvl="3"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4pPr>
            <a:lvl5pPr marL="0" marR="0" lvl="4"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5pPr>
            <a:lvl6pPr marL="0" marR="0" lvl="5"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6pPr>
            <a:lvl7pPr marL="0" marR="0" lvl="6"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7pPr>
            <a:lvl8pPr marL="0" marR="0" lvl="7"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8pPr>
            <a:lvl9pPr marL="0" marR="0" lvl="8" indent="0" algn="r" rtl="0">
              <a:lnSpc>
                <a:spcPct val="100000"/>
              </a:lnSpc>
              <a:spcBef>
                <a:spcPts val="0"/>
              </a:spcBef>
              <a:spcAft>
                <a:spcPts val="0"/>
              </a:spcAft>
              <a:buClr>
                <a:srgbClr val="FFFFFF"/>
              </a:buClr>
              <a:buSzPts val="1400"/>
              <a:buFont typeface="Rockwell"/>
              <a:buNone/>
              <a:defRPr sz="1050" b="0" i="0" u="none" strike="noStrike" cap="none">
                <a:solidFill>
                  <a:srgbClr val="FFFFFF"/>
                </a:solidFill>
                <a:latin typeface="Rockwell"/>
                <a:ea typeface="Rockwell"/>
                <a:cs typeface="Rockwell"/>
                <a:sym typeface="Rockwell"/>
              </a:defRPr>
            </a:lvl9pPr>
          </a:lstStyle>
          <a:p>
            <a:pPr defTabSz="685800">
              <a:defRPr/>
            </a:pPr>
            <a:fld id="{00000000-1234-1234-1234-123412341234}" type="slidenum">
              <a:rPr lang="uk-UA" smtClean="0"/>
              <a:pPr defTabSz="685800">
                <a:defRPr/>
              </a:pPr>
              <a:t>‹#›</a:t>
            </a:fld>
            <a:endParaRPr lang="uk-UA"/>
          </a:p>
        </p:txBody>
      </p:sp>
      <p:sp>
        <p:nvSpPr>
          <p:cNvPr id="294" name="Google Shape;294;p35"/>
          <p:cNvSpPr txBox="1"/>
          <p:nvPr/>
        </p:nvSpPr>
        <p:spPr>
          <a:xfrm>
            <a:off x="297582" y="228600"/>
            <a:ext cx="347879" cy="553998"/>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US"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prstClr val="black"/>
              </a:solidFill>
              <a:effectLst/>
              <a:uLnTx/>
              <a:uFillTx/>
              <a:latin typeface="Rockwell"/>
              <a:ea typeface="+mn-ea"/>
              <a:cs typeface="+mn-cs"/>
            </a:endParaRPr>
          </a:p>
        </p:txBody>
      </p:sp>
      <p:sp>
        <p:nvSpPr>
          <p:cNvPr id="295" name="Google Shape;295;p35"/>
          <p:cNvSpPr/>
          <p:nvPr/>
        </p:nvSpPr>
        <p:spPr>
          <a:xfrm>
            <a:off x="10757647" y="282574"/>
            <a:ext cx="121920" cy="16002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424362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pPr defTabSz="457200"/>
            <a:endParaRPr lang="en-US">
              <a:solidFill>
                <a:prstClr val="black">
                  <a:lumMod val="65000"/>
                  <a:lumOff val="35000"/>
                </a:prstClr>
              </a:solidFill>
            </a:endParaRP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632206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837965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2187543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pPr defTabSz="457200"/>
            <a:endParaRPr lang="en-US">
              <a:solidFill>
                <a:prstClr val="black">
                  <a:lumMod val="65000"/>
                  <a:lumOff val="35000"/>
                </a:prstClr>
              </a:solidFill>
            </a:endParaRP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263212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331197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pPr defTabSz="457200"/>
            <a:fld id="{8E9718A7-2B15-C347-B708-4E85D52F4AA4}" type="datetimeFigureOut">
              <a:rPr lang="en-US" smtClean="0">
                <a:solidFill>
                  <a:prstClr val="white"/>
                </a:solidFill>
              </a:rPr>
              <a:pPr defTabSz="457200"/>
              <a:t>11/23/19</a:t>
            </a:fld>
            <a:endParaRPr lang="en-US">
              <a:solidFill>
                <a:prstClr val="white"/>
              </a:solidFill>
            </a:endParaRPr>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pPr defTabSz="457200"/>
            <a:endParaRPr lang="en-US">
              <a:solidFill>
                <a:prstClr val="white"/>
              </a:solidFill>
            </a:endParaRPr>
          </a:p>
        </p:txBody>
      </p:sp>
      <p:sp>
        <p:nvSpPr>
          <p:cNvPr id="6" name="Slide Number Placeholder 5"/>
          <p:cNvSpPr>
            <a:spLocks noGrp="1"/>
          </p:cNvSpPr>
          <p:nvPr>
            <p:ph type="sldNum" sz="quarter" idx="12"/>
          </p:nvPr>
        </p:nvSpPr>
        <p:spPr>
          <a:xfrm>
            <a:off x="11074400" y="6248775"/>
            <a:ext cx="738717" cy="365125"/>
          </a:xfrm>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3523234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521462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1865582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11074400" y="242235"/>
            <a:ext cx="738717" cy="365125"/>
          </a:xfrm>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877762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75561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15411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024697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873451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855200" y="6423586"/>
            <a:ext cx="2049929" cy="365125"/>
          </a:xfrm>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5145741" y="6423586"/>
            <a:ext cx="4422588" cy="365125"/>
          </a:xfrm>
        </p:spPr>
        <p:txBody>
          <a:bodyPr/>
          <a:lstStyle/>
          <a:p>
            <a:pPr defTabSz="457200"/>
            <a:endParaRPr lang="en-US">
              <a:solidFill>
                <a:prstClr val="black">
                  <a:lumMod val="65000"/>
                  <a:lumOff val="35000"/>
                </a:prstClr>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2818717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855200" y="6423586"/>
            <a:ext cx="2049929" cy="365125"/>
          </a:xfrm>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5588000" y="6423586"/>
            <a:ext cx="4006851" cy="365125"/>
          </a:xfrm>
        </p:spPr>
        <p:txBody>
          <a:bodyPr/>
          <a:lstStyle/>
          <a:p>
            <a:pPr defTabSz="4572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7691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1214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85243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pPr defTabSz="457200"/>
            <a:fld id="{8E9718A7-2B15-C347-B708-4E85D52F4AA4}" type="datetimeFigureOut">
              <a:rPr lang="en-US" smtClean="0">
                <a:solidFill>
                  <a:prstClr val="white"/>
                </a:solidFill>
              </a:rPr>
              <a:pPr defTabSz="457200"/>
              <a:t>11/23/19</a:t>
            </a:fld>
            <a:endParaRPr lang="en-US">
              <a:solidFill>
                <a:prstClr val="white"/>
              </a:solidFill>
            </a:endParaRPr>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pPr defTabSz="457200"/>
            <a:endParaRPr lang="en-US">
              <a:solidFill>
                <a:prstClr val="white"/>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7225660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pPr defTabSz="457200"/>
            <a:fld id="{8E9718A7-2B15-C347-B708-4E85D52F4AA4}" type="datetimeFigureOut">
              <a:rPr lang="en-US" smtClean="0">
                <a:solidFill>
                  <a:prstClr val="white"/>
                </a:solidFill>
              </a:rPr>
              <a:pPr defTabSz="457200"/>
              <a:t>11/23/19</a:t>
            </a:fld>
            <a:endParaRPr lang="en-US">
              <a:solidFill>
                <a:prstClr val="white"/>
              </a:solidFill>
            </a:endParaRPr>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pPr defTabSz="457200"/>
            <a:endParaRPr lang="en-US">
              <a:solidFill>
                <a:prstClr val="white"/>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172979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855200" y="6423586"/>
            <a:ext cx="2049929" cy="365125"/>
          </a:xfrm>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5588000" y="6423586"/>
            <a:ext cx="4006851" cy="365125"/>
          </a:xfrm>
        </p:spPr>
        <p:txBody>
          <a:bodyPr/>
          <a:lstStyle/>
          <a:p>
            <a:pPr defTabSz="457200"/>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4133100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229244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457200"/>
            <a:fld id="{15E84564-75FE-D847-AF71-AE7C252681ED}" type="slidenum">
              <a:rPr lang="en-US" smtClean="0">
                <a:solidFill>
                  <a:prstClr val="white"/>
                </a:solidFill>
              </a:rPr>
              <a:pPr defTabSz="457200"/>
              <a:t>‹#›</a:t>
            </a:fld>
            <a:endParaRPr lang="en-US">
              <a:solidFill>
                <a:prstClr val="white"/>
              </a:solidFill>
            </a:endParaRPr>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384722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defTabSz="457200"/>
            <a:endParaRPr lang="en-US"/>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defTabSz="457200"/>
            <a:endParaRPr lang="en-US"/>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defTabSz="457200"/>
            <a:fld id="{00000000-1234-1234-1234-123412341234}" type="slidenum">
              <a:rPr lang="en" smtClean="0">
                <a:solidFill>
                  <a:prstClr val="white"/>
                </a:solidFill>
              </a:rPr>
              <a:pPr defTabSz="457200"/>
              <a:t>‹#›</a:t>
            </a:fld>
            <a:endParaRPr lang="en">
              <a:solidFill>
                <a:prstClr val="white"/>
              </a:solidFi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prstClr val="black"/>
              </a:solidFill>
              <a:effectLst/>
              <a:uLnTx/>
              <a:uFillTx/>
              <a:latin typeface="Rockwell"/>
              <a:ea typeface="+mn-ea"/>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3488138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prstClr val="black"/>
              </a:solidFill>
              <a:effectLst/>
              <a:uLnTx/>
              <a:uFillTx/>
              <a:latin typeface="Rockwell"/>
              <a:ea typeface="+mn-ea"/>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defTabSz="457200"/>
            <a:endParaRPr lang="en-US"/>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defTabSz="457200"/>
            <a:endParaRPr lang="en-US"/>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defTabSz="457200"/>
            <a:fld id="{00000000-1234-1234-1234-123412341234}" type="slidenum">
              <a:rPr lang="en" smtClean="0">
                <a:solidFill>
                  <a:prstClr val="white"/>
                </a:solidFill>
              </a:rPr>
              <a:pPr defTabSz="457200"/>
              <a:t>‹#›</a:t>
            </a:fld>
            <a:endParaRPr lang="en">
              <a:solidFill>
                <a:prstClr val="white"/>
              </a:solidFill>
            </a:endParaRPr>
          </a:p>
        </p:txBody>
      </p:sp>
    </p:spTree>
    <p:extLst>
      <p:ext uri="{BB962C8B-B14F-4D97-AF65-F5344CB8AC3E}">
        <p14:creationId xmlns:p14="http://schemas.microsoft.com/office/powerpoint/2010/main" val="4169700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35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18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703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4242779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6062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893797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9525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1503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Tree>
    <p:extLst>
      <p:ext uri="{BB962C8B-B14F-4D97-AF65-F5344CB8AC3E}">
        <p14:creationId xmlns:p14="http://schemas.microsoft.com/office/powerpoint/2010/main" val="3238000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55166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665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201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7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Tree>
    <p:extLst>
      <p:ext uri="{BB962C8B-B14F-4D97-AF65-F5344CB8AC3E}">
        <p14:creationId xmlns:p14="http://schemas.microsoft.com/office/powerpoint/2010/main" val="214904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751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6594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3953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7588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067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187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33622156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33542267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11/23/19</a:t>
            </a:fld>
            <a:endPar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1645385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11/23/19</a:t>
            </a:fld>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8" name="Footer Placeholder 7"/>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59920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42225533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11/23/19</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42297207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809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7649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1732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8082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151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62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4683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848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25ED4-D12F-440D-8D15-770B5D741C58}" type="datetimeFigureOut">
              <a:rPr lang="en-US" smtClean="0">
                <a:solidFill>
                  <a:prstClr val="black">
                    <a:tint val="75000"/>
                  </a:prstClr>
                </a:solidFill>
              </a:rPr>
              <a:pPr/>
              <a:t>11/23/19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5CC885-A4A2-4B90-9CC0-EF0E18F70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84435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slideLayout" Target="../slideLayouts/slideLayout44.xml"/><Relationship Id="rId21" Type="http://schemas.openxmlformats.org/officeDocument/2006/relationships/slideLayout" Target="../slideLayouts/slideLayout45.xml"/><Relationship Id="rId22" Type="http://schemas.openxmlformats.org/officeDocument/2006/relationships/theme" Target="../theme/theme2.xml"/><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slideLayout" Target="../slideLayouts/slideLayout4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4.xml"/><Relationship Id="rId20" Type="http://schemas.openxmlformats.org/officeDocument/2006/relationships/slideLayout" Target="../slideLayouts/slideLayout65.xml"/><Relationship Id="rId21" Type="http://schemas.openxmlformats.org/officeDocument/2006/relationships/slideLayout" Target="../slideLayouts/slideLayout66.xml"/><Relationship Id="rId22" Type="http://schemas.openxmlformats.org/officeDocument/2006/relationships/slideLayout" Target="../slideLayouts/slideLayout67.xml"/><Relationship Id="rId23" Type="http://schemas.openxmlformats.org/officeDocument/2006/relationships/theme" Target="../theme/theme3.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slideLayout" Target="../slideLayouts/slideLayout61.xml"/><Relationship Id="rId17" Type="http://schemas.openxmlformats.org/officeDocument/2006/relationships/slideLayout" Target="../slideLayouts/slideLayout62.xml"/><Relationship Id="rId18" Type="http://schemas.openxmlformats.org/officeDocument/2006/relationships/slideLayout" Target="../slideLayouts/slideLayout63.xml"/><Relationship Id="rId19" Type="http://schemas.openxmlformats.org/officeDocument/2006/relationships/slideLayout" Target="../slideLayouts/slideLayout64.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76.xml"/><Relationship Id="rId20" Type="http://schemas.openxmlformats.org/officeDocument/2006/relationships/slideLayout" Target="../slideLayouts/slideLayout87.xml"/><Relationship Id="rId21" Type="http://schemas.openxmlformats.org/officeDocument/2006/relationships/slideLayout" Target="../slideLayouts/slideLayout88.xml"/><Relationship Id="rId22" Type="http://schemas.openxmlformats.org/officeDocument/2006/relationships/slideLayout" Target="../slideLayouts/slideLayout89.xml"/><Relationship Id="rId23" Type="http://schemas.openxmlformats.org/officeDocument/2006/relationships/slideLayout" Target="../slideLayouts/slideLayout90.xml"/><Relationship Id="rId24" Type="http://schemas.openxmlformats.org/officeDocument/2006/relationships/theme" Target="../theme/theme4.xml"/><Relationship Id="rId10" Type="http://schemas.openxmlformats.org/officeDocument/2006/relationships/slideLayout" Target="../slideLayouts/slideLayout77.xml"/><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slideLayout" Target="../slideLayouts/slideLayout80.xml"/><Relationship Id="rId14" Type="http://schemas.openxmlformats.org/officeDocument/2006/relationships/slideLayout" Target="../slideLayouts/slideLayout81.xml"/><Relationship Id="rId15" Type="http://schemas.openxmlformats.org/officeDocument/2006/relationships/slideLayout" Target="../slideLayouts/slideLayout82.xml"/><Relationship Id="rId16" Type="http://schemas.openxmlformats.org/officeDocument/2006/relationships/slideLayout" Target="../slideLayouts/slideLayout83.xml"/><Relationship Id="rId17" Type="http://schemas.openxmlformats.org/officeDocument/2006/relationships/slideLayout" Target="../slideLayouts/slideLayout84.xml"/><Relationship Id="rId18" Type="http://schemas.openxmlformats.org/officeDocument/2006/relationships/slideLayout" Target="../slideLayouts/slideLayout85.xml"/><Relationship Id="rId19" Type="http://schemas.openxmlformats.org/officeDocument/2006/relationships/slideLayout" Target="../slideLayouts/slideLayout86.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theme" Target="../theme/theme5.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1125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4" r:id="rId18"/>
    <p:sldLayoutId id="2147483685" r:id="rId19"/>
    <p:sldLayoutId id="2147483686" r:id="rId20"/>
    <p:sldLayoutId id="2147483687" r:id="rId21"/>
    <p:sldLayoutId id="2147483782" r:id="rId22"/>
    <p:sldLayoutId id="2147483839" r:id="rId23"/>
    <p:sldLayoutId id="2147483903"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4"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4" y="1981203"/>
            <a:ext cx="10075084"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423588"/>
            <a:ext cx="2844800" cy="365125"/>
          </a:xfrm>
          <a:prstGeom prst="rect">
            <a:avLst/>
          </a:prstGeom>
        </p:spPr>
        <p:txBody>
          <a:bodyPr vert="horz" lIns="91440" tIns="45720" rIns="91440" bIns="45720" rtlCol="0" anchor="ctr"/>
          <a:lstStyle>
            <a:lvl1pPr algn="r">
              <a:defRPr sz="825">
                <a:solidFill>
                  <a:schemeClr val="tx1">
                    <a:lumMod val="65000"/>
                    <a:lumOff val="35000"/>
                  </a:schemeClr>
                </a:solidFill>
              </a:defRPr>
            </a:lvl1pPr>
          </a:lstStyle>
          <a:p>
            <a:pPr defTabSz="342900"/>
            <a:fld id="{8E9718A7-2B15-C347-B708-4E85D52F4AA4}" type="datetimeFigureOut">
              <a:rPr lang="en-US" smtClean="0">
                <a:solidFill>
                  <a:prstClr val="black">
                    <a:lumMod val="65000"/>
                    <a:lumOff val="35000"/>
                  </a:prstClr>
                </a:solidFill>
              </a:rPr>
              <a:pPr defTabSz="342900"/>
              <a:t>11/23/19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68941" y="6423588"/>
            <a:ext cx="8163859"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3429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11074400" y="242237"/>
            <a:ext cx="738717" cy="365125"/>
          </a:xfrm>
          <a:prstGeom prst="rect">
            <a:avLst/>
          </a:prstGeom>
        </p:spPr>
        <p:txBody>
          <a:bodyPr vert="horz" lIns="91440" tIns="45720" rIns="91440" bIns="45720" rtlCol="0" anchor="ctr"/>
          <a:lstStyle>
            <a:lvl1pPr algn="r">
              <a:defRPr sz="1050">
                <a:solidFill>
                  <a:schemeClr val="bg1"/>
                </a:solidFill>
              </a:defRPr>
            </a:lvl1pPr>
          </a:lstStyle>
          <a:p>
            <a:pPr defTabSz="342900"/>
            <a:fld id="{15E84564-75FE-D847-AF71-AE7C252681ED}"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17600300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Lst>
  <p:txStyles>
    <p:titleStyle>
      <a:lvl1pPr algn="l" defTabSz="685800" rtl="0" eaLnBrk="1" latinLnBrk="0" hangingPunct="1">
        <a:spcBef>
          <a:spcPct val="0"/>
        </a:spcBef>
        <a:buNone/>
        <a:defRPr sz="2700" b="0" kern="1200">
          <a:solidFill>
            <a:schemeClr val="accent1"/>
          </a:solidFill>
          <a:latin typeface="+mj-lt"/>
          <a:ea typeface="+mj-ea"/>
          <a:cs typeface="+mj-cs"/>
        </a:defRPr>
      </a:lvl1pPr>
    </p:titleStyle>
    <p:body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a:fld id="{8E9718A7-2B15-C347-B708-4E85D52F4AA4}" type="datetimeFigureOut">
              <a:rPr lang="en-US" smtClean="0">
                <a:solidFill>
                  <a:prstClr val="black">
                    <a:lumMod val="65000"/>
                    <a:lumOff val="35000"/>
                  </a:prstClr>
                </a:solidFill>
              </a:rPr>
              <a:pPr defTabSz="457200"/>
              <a:t>11/23/19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pPr defTabSz="457200"/>
            <a:fld id="{15E84564-75FE-D847-AF71-AE7C252681ED}"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72245790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030982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2" r:id="rId19"/>
    <p:sldLayoutId id="2147483833" r:id="rId20"/>
    <p:sldLayoutId id="2147483834" r:id="rId21"/>
    <p:sldLayoutId id="2147483835" r:id="rId22"/>
    <p:sldLayoutId id="2147483836"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11/23/19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1666563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bit.ly/qfoci" TargetMode="External"/><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16.jpeg"/><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7.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8.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9.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blogs.harvard.edu/mesh/2007/12/who_has_oil/" TargetMode="External"/><Relationship Id="rId1" Type="http://schemas.openxmlformats.org/officeDocument/2006/relationships/slideLayout" Target="../slideLayouts/slideLayout96.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3.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comments" Target="../comments/comment1.xml"/><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hyperlink" Target="https://rightquestion.org/event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comments" Target="../comments/commen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hyperlink" Target="http://rightquestion.org/" TargetMode="External"/><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 Id="rId3"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10.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rightquestion.org/resources/lesson-planning-workbook/" TargetMode="External"/><Relationship Id="rId5" Type="http://schemas.openxmlformats.org/officeDocument/2006/relationships/image" Target="../media/image29.png"/><Relationship Id="rId1" Type="http://schemas.openxmlformats.org/officeDocument/2006/relationships/slideLayout" Target="../slideLayouts/slideLayout24.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3" Type="http://schemas.openxmlformats.org/officeDocument/2006/relationships/hyperlink" Target="http://rightquestion.org/" TargetMode="External"/><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0E2A48F-73E9-494B-8077-828475D50439}"/>
              </a:ext>
            </a:extLst>
          </p:cNvPr>
          <p:cNvSpPr/>
          <p:nvPr/>
        </p:nvSpPr>
        <p:spPr>
          <a:xfrm>
            <a:off x="6720114" y="-116114"/>
            <a:ext cx="5833836" cy="6974114"/>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5A18A07A-7CF7-4FD4-8478-F1C280BE2A75}"/>
              </a:ext>
            </a:extLst>
          </p:cNvPr>
          <p:cNvSpPr/>
          <p:nvPr/>
        </p:nvSpPr>
        <p:spPr>
          <a:xfrm>
            <a:off x="-11483" y="-1"/>
            <a:ext cx="676346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6143" y="387999"/>
            <a:ext cx="6398717" cy="4382763"/>
          </a:xfrm>
        </p:spPr>
        <p:txBody>
          <a:bodyPr anchor="t">
            <a:normAutofit fontScale="90000"/>
          </a:bodyPr>
          <a:lstStyle/>
          <a:p>
            <a:r>
              <a:rPr lang="en-US" sz="7200" b="0" dirty="0"/>
              <a:t>Make Your Job Easier: Teach Students to Ask Questions</a:t>
            </a:r>
          </a:p>
        </p:txBody>
      </p:sp>
      <p:sp>
        <p:nvSpPr>
          <p:cNvPr id="3" name="Subtitle 2"/>
          <p:cNvSpPr>
            <a:spLocks noGrp="1"/>
          </p:cNvSpPr>
          <p:nvPr>
            <p:ph type="subTitle" idx="1"/>
          </p:nvPr>
        </p:nvSpPr>
        <p:spPr>
          <a:xfrm>
            <a:off x="6927214" y="2734889"/>
            <a:ext cx="5218705" cy="641210"/>
          </a:xfrm>
        </p:spPr>
        <p:txBody>
          <a:bodyPr>
            <a:noAutofit/>
          </a:bodyPr>
          <a:lstStyle/>
          <a:p>
            <a:pPr>
              <a:lnSpc>
                <a:spcPct val="100000"/>
              </a:lnSpc>
              <a:spcBef>
                <a:spcPts val="400"/>
              </a:spcBef>
            </a:pPr>
            <a:r>
              <a:rPr lang="en-US" sz="3600" dirty="0">
                <a:latin typeface="+mj-lt"/>
              </a:rPr>
              <a:t>Trudy Delhey</a:t>
            </a:r>
          </a:p>
          <a:p>
            <a:pPr>
              <a:lnSpc>
                <a:spcPct val="100000"/>
              </a:lnSpc>
              <a:spcBef>
                <a:spcPts val="400"/>
              </a:spcBef>
            </a:pPr>
            <a:r>
              <a:rPr lang="en-US" sz="2000" dirty="0">
                <a:latin typeface="+mj-lt"/>
              </a:rPr>
              <a:t>Social Studies Supervisor</a:t>
            </a:r>
          </a:p>
          <a:p>
            <a:pPr>
              <a:lnSpc>
                <a:spcPct val="100000"/>
              </a:lnSpc>
              <a:spcBef>
                <a:spcPts val="400"/>
              </a:spcBef>
            </a:pPr>
            <a:r>
              <a:rPr lang="en-US" sz="2000" dirty="0">
                <a:latin typeface="+mj-lt"/>
              </a:rPr>
              <a:t>Cobb County School District, </a:t>
            </a:r>
          </a:p>
          <a:p>
            <a:pPr>
              <a:lnSpc>
                <a:spcPct val="100000"/>
              </a:lnSpc>
              <a:spcBef>
                <a:spcPts val="400"/>
              </a:spcBef>
            </a:pPr>
            <a:r>
              <a:rPr lang="en-US" sz="2000" dirty="0">
                <a:latin typeface="+mj-lt"/>
              </a:rPr>
              <a:t>Marietta, GA</a:t>
            </a:r>
            <a:endParaRPr lang="en-US" sz="2000" dirty="0"/>
          </a:p>
          <a:p>
            <a:pPr>
              <a:lnSpc>
                <a:spcPct val="100000"/>
              </a:lnSpc>
              <a:spcBef>
                <a:spcPts val="400"/>
              </a:spcBef>
            </a:pPr>
            <a:r>
              <a:rPr lang="en-US" sz="3600" dirty="0">
                <a:latin typeface="+mj-lt"/>
              </a:rPr>
              <a:t> </a:t>
            </a:r>
          </a:p>
          <a:p>
            <a:pPr>
              <a:lnSpc>
                <a:spcPct val="100000"/>
              </a:lnSpc>
              <a:spcBef>
                <a:spcPts val="400"/>
              </a:spcBef>
              <a:defRPr/>
            </a:pPr>
            <a:r>
              <a:rPr lang="en-US" sz="2800" dirty="0">
                <a:latin typeface="+mj-lt"/>
              </a:rPr>
              <a:t>		</a:t>
            </a:r>
          </a:p>
          <a:p>
            <a:pPr>
              <a:lnSpc>
                <a:spcPct val="100000"/>
              </a:lnSpc>
              <a:spcBef>
                <a:spcPts val="400"/>
              </a:spcBef>
              <a:defRPr/>
            </a:pPr>
            <a:endParaRPr lang="en-US" sz="2800" dirty="0">
              <a:latin typeface="+mj-lt"/>
            </a:endParaRPr>
          </a:p>
          <a:p>
            <a:pPr>
              <a:lnSpc>
                <a:spcPct val="100000"/>
              </a:lnSpc>
              <a:spcBef>
                <a:spcPts val="400"/>
              </a:spcBef>
              <a:defRPr/>
            </a:pPr>
            <a:endParaRPr lang="en-US" sz="2800" dirty="0">
              <a:latin typeface="+mj-lt"/>
            </a:endParaRPr>
          </a:p>
          <a:p>
            <a:endParaRPr lang="en-US" sz="2800" dirty="0">
              <a:latin typeface="+mj-lt"/>
            </a:endParaRPr>
          </a:p>
        </p:txBody>
      </p:sp>
      <p:sp>
        <p:nvSpPr>
          <p:cNvPr id="7" name="Subtitle 2"/>
          <p:cNvSpPr txBox="1">
            <a:spLocks/>
          </p:cNvSpPr>
          <p:nvPr/>
        </p:nvSpPr>
        <p:spPr>
          <a:xfrm>
            <a:off x="6902486" y="387999"/>
            <a:ext cx="5419636" cy="6412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pPr>
            <a:r>
              <a:rPr lang="en-US" sz="3600" dirty="0">
                <a:latin typeface="+mj-lt"/>
              </a:rPr>
              <a:t>Ashley Melville</a:t>
            </a:r>
          </a:p>
          <a:p>
            <a:pPr>
              <a:lnSpc>
                <a:spcPct val="100000"/>
              </a:lnSpc>
              <a:spcBef>
                <a:spcPts val="400"/>
              </a:spcBef>
            </a:pPr>
            <a:r>
              <a:rPr lang="en-US" sz="2000" dirty="0">
                <a:latin typeface="+mj-lt"/>
              </a:rPr>
              <a:t>Social Studies Professional Learning Specialist, Cobb County School District, Marietta, GA</a:t>
            </a:r>
            <a:endParaRPr lang="en-US" sz="2000" dirty="0"/>
          </a:p>
          <a:p>
            <a:pPr>
              <a:lnSpc>
                <a:spcPct val="100000"/>
              </a:lnSpc>
              <a:spcBef>
                <a:spcPts val="400"/>
              </a:spcBef>
            </a:pPr>
            <a:r>
              <a:rPr lang="en-US" sz="3600" dirty="0">
                <a:latin typeface="+mj-lt"/>
              </a:rPr>
              <a:t> </a:t>
            </a:r>
          </a:p>
          <a:p>
            <a:pPr>
              <a:lnSpc>
                <a:spcPct val="100000"/>
              </a:lnSpc>
              <a:spcBef>
                <a:spcPts val="400"/>
              </a:spcBef>
              <a:defRPr/>
            </a:pPr>
            <a:r>
              <a:rPr lang="en-US" sz="2800" dirty="0">
                <a:latin typeface="+mj-lt"/>
              </a:rPr>
              <a:t>		</a:t>
            </a:r>
          </a:p>
          <a:p>
            <a:pPr>
              <a:lnSpc>
                <a:spcPct val="100000"/>
              </a:lnSpc>
              <a:spcBef>
                <a:spcPts val="400"/>
              </a:spcBef>
              <a:defRPr/>
            </a:pPr>
            <a:endParaRPr lang="en-US" sz="2800" dirty="0">
              <a:latin typeface="+mj-lt"/>
            </a:endParaRPr>
          </a:p>
          <a:p>
            <a:pPr>
              <a:lnSpc>
                <a:spcPct val="100000"/>
              </a:lnSpc>
              <a:spcBef>
                <a:spcPts val="400"/>
              </a:spcBef>
              <a:defRPr/>
            </a:pPr>
            <a:endParaRPr lang="en-US" sz="2800" dirty="0">
              <a:latin typeface="+mj-lt"/>
            </a:endParaRPr>
          </a:p>
          <a:p>
            <a:endParaRPr lang="en-US" sz="2800" dirty="0">
              <a:latin typeface="+mj-lt"/>
            </a:endParaRPr>
          </a:p>
        </p:txBody>
      </p:sp>
      <p:sp>
        <p:nvSpPr>
          <p:cNvPr id="5" name="Subtitle 2"/>
          <p:cNvSpPr txBox="1">
            <a:spLocks/>
          </p:cNvSpPr>
          <p:nvPr/>
        </p:nvSpPr>
        <p:spPr>
          <a:xfrm>
            <a:off x="6927214" y="5028353"/>
            <a:ext cx="5218705" cy="6412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pPr>
            <a:r>
              <a:rPr lang="en-US" sz="3600" dirty="0">
                <a:latin typeface="+mj-lt"/>
              </a:rPr>
              <a:t>Sarah Westbrook</a:t>
            </a:r>
          </a:p>
          <a:p>
            <a:pPr>
              <a:lnSpc>
                <a:spcPct val="100000"/>
              </a:lnSpc>
              <a:spcBef>
                <a:spcPts val="400"/>
              </a:spcBef>
            </a:pPr>
            <a:r>
              <a:rPr lang="en-US" sz="2000" dirty="0"/>
              <a:t>Director of Professional Learning</a:t>
            </a:r>
          </a:p>
          <a:p>
            <a:pPr>
              <a:lnSpc>
                <a:spcPct val="100000"/>
              </a:lnSpc>
              <a:spcBef>
                <a:spcPts val="400"/>
              </a:spcBef>
            </a:pPr>
            <a:r>
              <a:rPr lang="en-US" sz="2000" dirty="0"/>
              <a:t>The Right Question Institute, </a:t>
            </a:r>
          </a:p>
          <a:p>
            <a:pPr>
              <a:lnSpc>
                <a:spcPct val="100000"/>
              </a:lnSpc>
              <a:spcBef>
                <a:spcPts val="400"/>
              </a:spcBef>
            </a:pPr>
            <a:r>
              <a:rPr lang="en-US" sz="2000" dirty="0"/>
              <a:t>Cambridge, MA</a:t>
            </a:r>
          </a:p>
          <a:p>
            <a:endParaRPr lang="en-US" sz="2800" dirty="0">
              <a:latin typeface="+mj-lt"/>
            </a:endParaRPr>
          </a:p>
        </p:txBody>
      </p:sp>
      <p:sp>
        <p:nvSpPr>
          <p:cNvPr id="11" name="Rectangle 10">
            <a:extLst>
              <a:ext uri="{FF2B5EF4-FFF2-40B4-BE49-F238E27FC236}">
                <a16:creationId xmlns:a16="http://schemas.microsoft.com/office/drawing/2014/main" xmlns="" id="{9E50BD69-54DE-4CBF-8F28-F06DDD0971D2}"/>
              </a:ext>
            </a:extLst>
          </p:cNvPr>
          <p:cNvSpPr/>
          <p:nvPr/>
        </p:nvSpPr>
        <p:spPr>
          <a:xfrm>
            <a:off x="-2716150" y="4532243"/>
            <a:ext cx="9472387" cy="2329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BA49A8F7-0AF7-4082-A7EA-8CB68C3E3480}"/>
              </a:ext>
            </a:extLst>
          </p:cNvPr>
          <p:cNvPicPr>
            <a:picLocks noChangeAspect="1"/>
          </p:cNvPicPr>
          <p:nvPr/>
        </p:nvPicPr>
        <p:blipFill rotWithShape="1">
          <a:blip r:embed="rId3">
            <a:extLst>
              <a:ext uri="{28A0092B-C50C-407E-A947-70E740481C1C}">
                <a14:useLocalDpi xmlns:a14="http://schemas.microsoft.com/office/drawing/2010/main" val="0"/>
              </a:ext>
            </a:extLst>
          </a:blip>
          <a:srcRect l="1" r="55213"/>
          <a:stretch/>
        </p:blipFill>
        <p:spPr>
          <a:xfrm>
            <a:off x="3807628" y="4832399"/>
            <a:ext cx="2217168" cy="981982"/>
          </a:xfrm>
          <a:prstGeom prst="rect">
            <a:avLst/>
          </a:prstGeom>
        </p:spPr>
      </p:pic>
      <p:pic>
        <p:nvPicPr>
          <p:cNvPr id="9" name="Picture 8">
            <a:extLst>
              <a:ext uri="{FF2B5EF4-FFF2-40B4-BE49-F238E27FC236}">
                <a16:creationId xmlns:a16="http://schemas.microsoft.com/office/drawing/2014/main" xmlns="" id="{D5908EF1-5970-44F3-B40C-75DD0F07A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11" y="4739268"/>
            <a:ext cx="2436620" cy="1836399"/>
          </a:xfrm>
          <a:prstGeom prst="rect">
            <a:avLst/>
          </a:prstGeom>
        </p:spPr>
      </p:pic>
      <p:sp>
        <p:nvSpPr>
          <p:cNvPr id="12" name="TextBox 11">
            <a:extLst>
              <a:ext uri="{FF2B5EF4-FFF2-40B4-BE49-F238E27FC236}">
                <a16:creationId xmlns:a16="http://schemas.microsoft.com/office/drawing/2014/main" xmlns="" id="{7047A7C1-C405-4B18-96BD-7C46C5D8FDBB}"/>
              </a:ext>
            </a:extLst>
          </p:cNvPr>
          <p:cNvSpPr txBox="1"/>
          <p:nvPr/>
        </p:nvSpPr>
        <p:spPr>
          <a:xfrm>
            <a:off x="2713287" y="5269064"/>
            <a:ext cx="821635" cy="1015663"/>
          </a:xfrm>
          <a:prstGeom prst="rect">
            <a:avLst/>
          </a:prstGeom>
          <a:noFill/>
        </p:spPr>
        <p:txBody>
          <a:bodyPr wrap="square" rtlCol="0">
            <a:spAutoFit/>
          </a:bodyPr>
          <a:lstStyle/>
          <a:p>
            <a:r>
              <a:rPr lang="en-US" sz="6000" dirty="0"/>
              <a:t>+</a:t>
            </a:r>
          </a:p>
        </p:txBody>
      </p:sp>
      <p:pic>
        <p:nvPicPr>
          <p:cNvPr id="13" name="Picture 12">
            <a:extLst>
              <a:ext uri="{FF2B5EF4-FFF2-40B4-BE49-F238E27FC236}">
                <a16:creationId xmlns:a16="http://schemas.microsoft.com/office/drawing/2014/main" xmlns="" id="{9031560B-ED5D-447B-BA96-08B4858D7E8B}"/>
              </a:ext>
            </a:extLst>
          </p:cNvPr>
          <p:cNvPicPr>
            <a:picLocks noChangeAspect="1"/>
          </p:cNvPicPr>
          <p:nvPr/>
        </p:nvPicPr>
        <p:blipFill rotWithShape="1">
          <a:blip r:embed="rId3">
            <a:extLst>
              <a:ext uri="{28A0092B-C50C-407E-A947-70E740481C1C}">
                <a14:useLocalDpi xmlns:a14="http://schemas.microsoft.com/office/drawing/2010/main" val="0"/>
              </a:ext>
            </a:extLst>
          </a:blip>
          <a:srcRect l="44477"/>
          <a:stretch/>
        </p:blipFill>
        <p:spPr>
          <a:xfrm>
            <a:off x="3796176" y="5795280"/>
            <a:ext cx="2748705" cy="981982"/>
          </a:xfrm>
          <a:prstGeom prst="rect">
            <a:avLst/>
          </a:prstGeom>
        </p:spPr>
      </p:pic>
    </p:spTree>
    <p:extLst>
      <p:ext uri="{BB962C8B-B14F-4D97-AF65-F5344CB8AC3E}">
        <p14:creationId xmlns:p14="http://schemas.microsoft.com/office/powerpoint/2010/main" val="513389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26C97-CC7D-4915-92C9-C82AF4C1CDBB}"/>
              </a:ext>
            </a:extLst>
          </p:cNvPr>
          <p:cNvSpPr>
            <a:spLocks noGrp="1"/>
          </p:cNvSpPr>
          <p:nvPr>
            <p:ph type="title"/>
          </p:nvPr>
        </p:nvSpPr>
        <p:spPr/>
        <p:txBody>
          <a:bodyPr/>
          <a:lstStyle/>
          <a:p>
            <a:endParaRPr lang="en-US"/>
          </a:p>
        </p:txBody>
      </p:sp>
      <p:sp>
        <p:nvSpPr>
          <p:cNvPr id="4" name="Content Placeholder 3"/>
          <p:cNvSpPr>
            <a:spLocks noGrp="1"/>
          </p:cNvSpPr>
          <p:nvPr>
            <p:ph idx="1"/>
          </p:nvPr>
        </p:nvSpPr>
        <p:spPr/>
        <p:txBody>
          <a:bodyPr>
            <a:noAutofit/>
          </a:bodyPr>
          <a:lstStyle/>
          <a:p>
            <a:pPr marL="0" indent="0" algn="ctr" eaLnBrk="0" fontAlgn="base" hangingPunct="0">
              <a:spcBef>
                <a:spcPct val="0"/>
              </a:spcBef>
              <a:spcAft>
                <a:spcPts val="1800"/>
              </a:spcAft>
              <a:buNone/>
            </a:pPr>
            <a:r>
              <a:rPr lang="en-US" sz="4400" dirty="0"/>
              <a:t>Strong </a:t>
            </a:r>
            <a:r>
              <a:rPr lang="en-US" sz="4400" i="1" dirty="0">
                <a:solidFill>
                  <a:srgbClr val="F37121"/>
                </a:solidFill>
              </a:rPr>
              <a:t>critical thinking </a:t>
            </a:r>
            <a:r>
              <a:rPr lang="en-US" sz="4400" dirty="0"/>
              <a:t>is often grounded in the </a:t>
            </a:r>
            <a:r>
              <a:rPr lang="en-US" sz="4400" b="1" dirty="0">
                <a:solidFill>
                  <a:schemeClr val="accent1">
                    <a:lumMod val="75000"/>
                  </a:schemeClr>
                </a:solidFill>
              </a:rPr>
              <a:t>questions</a:t>
            </a:r>
            <a:r>
              <a:rPr lang="en-US" sz="4400" dirty="0"/>
              <a:t> we ask.</a:t>
            </a:r>
          </a:p>
          <a:p>
            <a:pPr marL="0" indent="0" algn="ctr" eaLnBrk="0" fontAlgn="base" hangingPunct="0">
              <a:spcBef>
                <a:spcPct val="0"/>
              </a:spcBef>
              <a:spcAft>
                <a:spcPts val="1800"/>
              </a:spcAft>
              <a:buNone/>
            </a:pPr>
            <a:r>
              <a:rPr lang="en-US" altLang="en-US" sz="6000" dirty="0">
                <a:solidFill>
                  <a:schemeClr val="accent1">
                    <a:lumMod val="75000"/>
                  </a:schemeClr>
                </a:solidFill>
              </a:rPr>
              <a:t>BUT</a:t>
            </a:r>
            <a:endParaRPr lang="en-US" altLang="en-US" sz="4400" dirty="0">
              <a:solidFill>
                <a:schemeClr val="accent1">
                  <a:lumMod val="75000"/>
                </a:schemeClr>
              </a:solidFill>
            </a:endParaRPr>
          </a:p>
          <a:p>
            <a:pPr marL="0" indent="0" algn="ctr" eaLnBrk="0" fontAlgn="base" hangingPunct="0">
              <a:spcBef>
                <a:spcPct val="0"/>
              </a:spcBef>
              <a:buNone/>
            </a:pPr>
            <a:r>
              <a:rPr lang="en-US" altLang="en-US" sz="4400" dirty="0">
                <a:solidFill>
                  <a:srgbClr val="222222"/>
                </a:solidFill>
              </a:rPr>
              <a:t>The </a:t>
            </a:r>
            <a:r>
              <a:rPr lang="en-US" altLang="en-US" sz="4400" i="1" dirty="0">
                <a:solidFill>
                  <a:srgbClr val="F37121"/>
                </a:solidFill>
              </a:rPr>
              <a:t>skill</a:t>
            </a:r>
            <a:r>
              <a:rPr lang="en-US" altLang="en-US" sz="4400" dirty="0">
                <a:solidFill>
                  <a:schemeClr val="accent2"/>
                </a:solidFill>
              </a:rPr>
              <a:t> </a:t>
            </a:r>
            <a:r>
              <a:rPr lang="en-US" altLang="en-US" sz="4400" dirty="0">
                <a:solidFill>
                  <a:srgbClr val="222222"/>
                </a:solidFill>
              </a:rPr>
              <a:t>of question asking is        </a:t>
            </a:r>
          </a:p>
          <a:p>
            <a:pPr marL="0" indent="0" algn="ctr" eaLnBrk="0" fontAlgn="base" hangingPunct="0">
              <a:spcBef>
                <a:spcPct val="0"/>
              </a:spcBef>
              <a:buNone/>
            </a:pPr>
            <a:r>
              <a:rPr lang="en-US" altLang="en-US" sz="4400" b="1" dirty="0">
                <a:solidFill>
                  <a:schemeClr val="accent1">
                    <a:lumMod val="75000"/>
                  </a:schemeClr>
                </a:solidFill>
              </a:rPr>
              <a:t>rarely deliberately taught</a:t>
            </a:r>
            <a:r>
              <a:rPr lang="en-US" altLang="en-US" sz="4400" b="1" dirty="0">
                <a:solidFill>
                  <a:srgbClr val="8A211B"/>
                </a:solidFill>
              </a:rPr>
              <a:t> </a:t>
            </a:r>
            <a:r>
              <a:rPr lang="en-US" altLang="en-US" sz="4400" dirty="0">
                <a:solidFill>
                  <a:srgbClr val="222222"/>
                </a:solidFill>
              </a:rPr>
              <a:t>in school. </a:t>
            </a:r>
          </a:p>
        </p:txBody>
      </p:sp>
      <p:sp>
        <p:nvSpPr>
          <p:cNvPr id="5" name="Rectangle 1"/>
          <p:cNvSpPr>
            <a:spLocks noChangeArrowheads="1"/>
          </p:cNvSpPr>
          <p:nvPr/>
        </p:nvSpPr>
        <p:spPr bwMode="auto">
          <a:xfrm>
            <a:off x="3352802" y="1944751"/>
            <a:ext cx="65" cy="325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05" rIns="0" bIns="238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dirty="0">
                <a:solidFill>
                  <a:srgbClr val="222222"/>
                </a:solidFill>
                <a:latin typeface="Lora"/>
              </a:rPr>
              <a:t/>
            </a:r>
            <a:br>
              <a:rPr lang="en-US" altLang="en-US" sz="900" b="1" dirty="0">
                <a:solidFill>
                  <a:srgbClr val="222222"/>
                </a:solidFill>
                <a:latin typeface="Lora"/>
              </a:rPr>
            </a:br>
            <a:endParaRPr lang="en-US" altLang="en-US" sz="900" dirty="0">
              <a:solidFill>
                <a:srgbClr val="222222"/>
              </a:solidFill>
              <a:latin typeface="Lora"/>
            </a:endParaRPr>
          </a:p>
        </p:txBody>
      </p:sp>
      <p:sp>
        <p:nvSpPr>
          <p:cNvPr id="6" name="Rectangle 5"/>
          <p:cNvSpPr/>
          <p:nvPr/>
        </p:nvSpPr>
        <p:spPr>
          <a:xfrm>
            <a:off x="2952751" y="3260500"/>
            <a:ext cx="3028350" cy="369332"/>
          </a:xfrm>
          <a:prstGeom prst="rect">
            <a:avLst/>
          </a:prstGeom>
        </p:spPr>
        <p:txBody>
          <a:bodyPr wrap="square">
            <a:spAutoFit/>
          </a:bodyPr>
          <a:lstStyle/>
          <a:p>
            <a:pPr lvl="0" eaLnBrk="0" fontAlgn="base" hangingPunct="0">
              <a:spcBef>
                <a:spcPct val="0"/>
              </a:spcBef>
              <a:spcAft>
                <a:spcPct val="0"/>
              </a:spcAft>
            </a:pPr>
            <a:endParaRPr lang="en-US" altLang="en-US" dirty="0">
              <a:solidFill>
                <a:srgbClr val="222222"/>
              </a:solidFill>
              <a:latin typeface="Lora"/>
            </a:endParaRPr>
          </a:p>
        </p:txBody>
      </p:sp>
    </p:spTree>
    <p:extLst>
      <p:ext uri="{BB962C8B-B14F-4D97-AF65-F5344CB8AC3E}">
        <p14:creationId xmlns:p14="http://schemas.microsoft.com/office/powerpoint/2010/main" val="423525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74335"/>
            <a:ext cx="10515600" cy="1325563"/>
          </a:xfrm>
        </p:spPr>
        <p:txBody>
          <a:bodyPr>
            <a:normAutofit fontScale="90000"/>
          </a:bodyPr>
          <a:lstStyle/>
          <a:p>
            <a:r>
              <a:rPr lang="en-US" altLang="en-US" dirty="0">
                <a:solidFill>
                  <a:schemeClr val="tx1"/>
                </a:solidFill>
              </a:rPr>
              <a:t>Yet, only 27% of graduates believe college taught them how to ask their own questions</a:t>
            </a:r>
            <a:endParaRPr lang="en-US" dirty="0">
              <a:solidFill>
                <a:schemeClr val="tx1"/>
              </a:solidFill>
            </a:endParaRPr>
          </a:p>
        </p:txBody>
      </p:sp>
      <p:sp>
        <p:nvSpPr>
          <p:cNvPr id="5" name="Content Placeholder 4"/>
          <p:cNvSpPr>
            <a:spLocks noGrp="1"/>
          </p:cNvSpPr>
          <p:nvPr>
            <p:ph idx="1"/>
          </p:nvPr>
        </p:nvSpPr>
        <p:spPr>
          <a:xfrm>
            <a:off x="838200" y="6232978"/>
            <a:ext cx="10515600" cy="339423"/>
          </a:xfrm>
        </p:spPr>
        <p:txBody>
          <a:bodyPr>
            <a:noAutofit/>
          </a:bodyPr>
          <a:lstStyle/>
          <a:p>
            <a:pPr marL="0" indent="0" algn="r">
              <a:buNone/>
            </a:pPr>
            <a:r>
              <a:rPr lang="en-US" sz="1400" dirty="0"/>
              <a:t>Alison Head, Project Information Literacy at University of Washington, 2016</a:t>
            </a:r>
          </a:p>
        </p:txBody>
      </p:sp>
      <p:pic>
        <p:nvPicPr>
          <p:cNvPr id="7" name="Picture Placeholder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3274" r="3274"/>
          <a:stretch>
            <a:fillRect/>
          </a:stretch>
        </p:blipFill>
        <p:spPr>
          <a:xfrm>
            <a:off x="1809345" y="1911350"/>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4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a:xfrm>
            <a:off x="855677" y="1897310"/>
            <a:ext cx="8909108" cy="4145200"/>
          </a:xfrm>
        </p:spPr>
        <p:txBody>
          <a:bodyPr>
            <a:normAutofit/>
          </a:bodyPr>
          <a:lstStyle/>
          <a:p>
            <a:pPr marL="133350" indent="0">
              <a:buNone/>
            </a:pPr>
            <a:r>
              <a:rPr lang="en-US" altLang="en-US" sz="4800" dirty="0">
                <a:solidFill>
                  <a:schemeClr val="tx1"/>
                </a:solidFill>
              </a:rPr>
              <a:t>The problem begins </a:t>
            </a:r>
          </a:p>
          <a:p>
            <a:pPr marL="133350" indent="0" algn="r">
              <a:buNone/>
            </a:pPr>
            <a:r>
              <a:rPr lang="en-US" altLang="en-US" sz="4800" dirty="0">
                <a:solidFill>
                  <a:schemeClr val="tx1"/>
                </a:solidFill>
              </a:rPr>
              <a:t>long before college... </a:t>
            </a:r>
            <a:endParaRPr lang="en-US" sz="4800" dirty="0"/>
          </a:p>
        </p:txBody>
      </p:sp>
    </p:spTree>
    <p:extLst>
      <p:ext uri="{BB962C8B-B14F-4D97-AF65-F5344CB8AC3E}">
        <p14:creationId xmlns:p14="http://schemas.microsoft.com/office/powerpoint/2010/main" val="412210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extLst>
              <p:ext uri="{D42A27DB-BD31-4B8C-83A1-F6EECF244321}">
                <p14:modId xmlns:p14="http://schemas.microsoft.com/office/powerpoint/2010/main" val="1456636436"/>
              </p:ext>
            </p:extLst>
          </p:nvPr>
        </p:nvGraphicFramePr>
        <p:xfrm>
          <a:off x="2048888" y="1334312"/>
          <a:ext cx="7533262" cy="4764380"/>
        </p:xfrm>
        <a:graphic>
          <a:graphicData uri="http://schemas.openxmlformats.org/presentationml/2006/ole">
            <mc:AlternateContent xmlns:mc="http://schemas.openxmlformats.org/markup-compatibility/2006">
              <mc:Choice xmlns:v="urn:schemas-microsoft-com:vml" Requires="v">
                <p:oleObj spid="_x0000_s1033"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888" y="1334312"/>
                        <a:ext cx="7533262" cy="47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a:xfrm>
            <a:off x="838200" y="170877"/>
            <a:ext cx="10515600" cy="1325563"/>
          </a:xfrm>
        </p:spPr>
        <p:txBody>
          <a:bodyPr>
            <a:normAutofit/>
          </a:bodyPr>
          <a:lstStyle/>
          <a:p>
            <a:r>
              <a:rPr lang="en-US" b="0" dirty="0">
                <a:solidFill>
                  <a:schemeClr val="tx1"/>
                </a:solidFill>
                <a:latin typeface="+mn-lt"/>
              </a:rPr>
              <a:t>Basic Skill Attainment Over Time</a:t>
            </a:r>
          </a:p>
        </p:txBody>
      </p:sp>
      <p:sp>
        <p:nvSpPr>
          <p:cNvPr id="7" name="Rectangle 6"/>
          <p:cNvSpPr>
            <a:spLocks/>
          </p:cNvSpPr>
          <p:nvPr/>
        </p:nvSpPr>
        <p:spPr bwMode="auto">
          <a:xfrm>
            <a:off x="6766560" y="6098692"/>
            <a:ext cx="6672351" cy="75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defTabSz="457200">
              <a:defRPr/>
            </a:pPr>
            <a:r>
              <a:rPr lang="en-US" sz="1200">
                <a:solidFill>
                  <a:srgbClr val="1A1A1A"/>
                </a:solidFill>
                <a:latin typeface="Rockwell" panose="02060603020205020403" pitchFamily="18" charset="0"/>
                <a:sym typeface="Lucida Grande" charset="0"/>
              </a:rPr>
              <a:t>Sources:</a:t>
            </a:r>
          </a:p>
          <a:p>
            <a:pPr defTabSz="457200">
              <a:defRPr/>
            </a:pPr>
            <a:r>
              <a:rPr lang="en-US" sz="1200">
                <a:solidFill>
                  <a:srgbClr val="1A1A1A"/>
                </a:solidFill>
                <a:latin typeface="Rockwell" panose="02060603020205020403" pitchFamily="18" charset="0"/>
                <a:sym typeface="Lucida Grande" charset="0"/>
              </a:rPr>
              <a:t>http://nces.ed.gov/nationsreportcard/pdf/main2009/2011455.pdf</a:t>
            </a:r>
          </a:p>
          <a:p>
            <a:pPr defTabSz="457200">
              <a:defRPr/>
            </a:pPr>
            <a:r>
              <a:rPr lang="en-US" sz="1200">
                <a:solidFill>
                  <a:srgbClr val="1A1A1A"/>
                </a:solidFill>
                <a:latin typeface="Rockwell" panose="02060603020205020403" pitchFamily="18" charset="0"/>
                <a:sym typeface="Lucida Grande" charset="0"/>
              </a:rPr>
              <a:t>http://nces.ed.gov/nationsreportcard/pubs/main2007/2008468.asp#section1</a:t>
            </a:r>
          </a:p>
          <a:p>
            <a:pPr defTabSz="457200">
              <a:defRPr/>
            </a:pPr>
            <a:r>
              <a:rPr lang="en-US" sz="1200">
                <a:solidFill>
                  <a:srgbClr val="1A1A1A"/>
                </a:solidFill>
                <a:latin typeface="Rockwell" panose="02060603020205020403" pitchFamily="18" charset="0"/>
                <a:sym typeface="Lucida Grande" charset="0"/>
              </a:rPr>
              <a:t>Data on question-asking based on parent and teacher feedback   </a:t>
            </a:r>
          </a:p>
          <a:p>
            <a:pPr defTabSz="457200">
              <a:defRPr/>
            </a:pPr>
            <a:endParaRPr lang="en-US" sz="1200">
              <a:solidFill>
                <a:srgbClr val="1A1A1A"/>
              </a:solidFill>
              <a:latin typeface="Rockwell" panose="02060603020205020403" pitchFamily="18" charset="0"/>
              <a:sym typeface="Lucida Grande" charset="0"/>
            </a:endParaRPr>
          </a:p>
          <a:p>
            <a:pPr defTabSz="457200">
              <a:defRPr/>
            </a:pPr>
            <a:r>
              <a:rPr lang="en-US" sz="1200">
                <a:solidFill>
                  <a:srgbClr val="1A1A1A"/>
                </a:solidFill>
                <a:latin typeface="Rockwell" panose="02060603020205020403" pitchFamily="18" charset="0"/>
                <a:sym typeface="Lucida Grande" charset="0"/>
              </a:rPr>
              <a:t> </a:t>
            </a:r>
          </a:p>
          <a:p>
            <a:pPr defTabSz="457200">
              <a:defRPr/>
            </a:pPr>
            <a:r>
              <a:rPr lang="en-US" sz="1200">
                <a:solidFill>
                  <a:srgbClr val="1A1A1A"/>
                </a:solidFill>
                <a:latin typeface="Rockwell" panose="02060603020205020403" pitchFamily="18" charset="0"/>
                <a:sym typeface="Lucida Grande" charset="0"/>
              </a:rPr>
              <a:t> </a:t>
            </a:r>
          </a:p>
        </p:txBody>
      </p:sp>
    </p:spTree>
    <p:extLst>
      <p:ext uri="{BB962C8B-B14F-4D97-AF65-F5344CB8AC3E}">
        <p14:creationId xmlns:p14="http://schemas.microsoft.com/office/powerpoint/2010/main" val="68754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38200" y="170877"/>
            <a:ext cx="10515600" cy="1325563"/>
          </a:xfrm>
        </p:spPr>
        <p:txBody>
          <a:bodyPr>
            <a:normAutofit/>
          </a:bodyPr>
          <a:lstStyle/>
          <a:p>
            <a:r>
              <a:rPr lang="en-US" b="0" dirty="0">
                <a:solidFill>
                  <a:schemeClr val="tx1"/>
                </a:solidFill>
                <a:latin typeface="+mn-lt"/>
              </a:rPr>
              <a:t>Basic Skill Attainment Over Time</a:t>
            </a:r>
          </a:p>
        </p:txBody>
      </p:sp>
      <p:sp>
        <p:nvSpPr>
          <p:cNvPr id="7" name="Rectangle 6"/>
          <p:cNvSpPr>
            <a:spLocks/>
          </p:cNvSpPr>
          <p:nvPr/>
        </p:nvSpPr>
        <p:spPr bwMode="auto">
          <a:xfrm>
            <a:off x="6666805" y="6020206"/>
            <a:ext cx="5525195" cy="75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defTabSz="457200">
              <a:defRPr/>
            </a:pPr>
            <a:r>
              <a:rPr lang="en-US" sz="1200">
                <a:solidFill>
                  <a:srgbClr val="1A1A1A"/>
                </a:solidFill>
                <a:latin typeface="Rockwell" panose="02060603020205020403" pitchFamily="18" charset="0"/>
                <a:sym typeface="Lucida Grande" charset="0"/>
              </a:rPr>
              <a:t>Sources:</a:t>
            </a:r>
          </a:p>
          <a:p>
            <a:pPr defTabSz="457200">
              <a:defRPr/>
            </a:pPr>
            <a:r>
              <a:rPr lang="en-US" sz="1200">
                <a:solidFill>
                  <a:srgbClr val="1A1A1A"/>
                </a:solidFill>
                <a:latin typeface="Rockwell" panose="02060603020205020403" pitchFamily="18" charset="0"/>
                <a:sym typeface="Lucida Grande" charset="0"/>
              </a:rPr>
              <a:t>http://nces.ed.gov/nationsreportcard/pdf/main2009/2011455.pdf</a:t>
            </a:r>
          </a:p>
          <a:p>
            <a:pPr defTabSz="457200">
              <a:defRPr/>
            </a:pPr>
            <a:r>
              <a:rPr lang="en-US" sz="1200">
                <a:solidFill>
                  <a:srgbClr val="1A1A1A"/>
                </a:solidFill>
                <a:latin typeface="Rockwell" panose="02060603020205020403" pitchFamily="18" charset="0"/>
                <a:sym typeface="Lucida Grande" charset="0"/>
              </a:rPr>
              <a:t>http://nces.ed.gov/nationsreportcard/pubs/main2007/2008468.asp#section1</a:t>
            </a:r>
          </a:p>
          <a:p>
            <a:pPr defTabSz="457200">
              <a:defRPr/>
            </a:pPr>
            <a:r>
              <a:rPr lang="en-US" sz="1200">
                <a:solidFill>
                  <a:srgbClr val="1A1A1A"/>
                </a:solidFill>
                <a:latin typeface="Rockwell" panose="02060603020205020403" pitchFamily="18" charset="0"/>
                <a:sym typeface="Lucida Grande" charset="0"/>
              </a:rPr>
              <a:t>Data on question-asking based on parent and teacher feedback   </a:t>
            </a:r>
          </a:p>
          <a:p>
            <a:pPr defTabSz="457200">
              <a:defRPr/>
            </a:pPr>
            <a:endParaRPr lang="en-US" sz="1200">
              <a:solidFill>
                <a:srgbClr val="1A1A1A"/>
              </a:solidFill>
              <a:latin typeface="Rockwell" panose="02060603020205020403" pitchFamily="18" charset="0"/>
              <a:sym typeface="Lucida Grande" charset="0"/>
            </a:endParaRPr>
          </a:p>
          <a:p>
            <a:pPr defTabSz="457200">
              <a:defRPr/>
            </a:pPr>
            <a:r>
              <a:rPr lang="en-US" sz="1200">
                <a:solidFill>
                  <a:srgbClr val="1A1A1A"/>
                </a:solidFill>
                <a:latin typeface="Rockwell" panose="02060603020205020403" pitchFamily="18" charset="0"/>
                <a:sym typeface="Lucida Grande" charset="0"/>
              </a:rPr>
              <a:t> </a:t>
            </a:r>
          </a:p>
          <a:p>
            <a:pPr defTabSz="457200">
              <a:defRPr/>
            </a:pPr>
            <a:r>
              <a:rPr lang="en-US" sz="1200">
                <a:solidFill>
                  <a:srgbClr val="1A1A1A"/>
                </a:solidFill>
                <a:latin typeface="Rockwell" panose="02060603020205020403" pitchFamily="18" charset="0"/>
                <a:sym typeface="Lucida Grande" charset="0"/>
              </a:rPr>
              <a:t> </a:t>
            </a:r>
          </a:p>
        </p:txBody>
      </p:sp>
      <p:graphicFrame>
        <p:nvGraphicFramePr>
          <p:cNvPr id="5" name="Object 1"/>
          <p:cNvGraphicFramePr>
            <a:graphicFrameLocks/>
          </p:cNvGraphicFramePr>
          <p:nvPr>
            <p:extLst>
              <p:ext uri="{D42A27DB-BD31-4B8C-83A1-F6EECF244321}">
                <p14:modId xmlns:p14="http://schemas.microsoft.com/office/powerpoint/2010/main" val="1592349025"/>
              </p:ext>
            </p:extLst>
          </p:nvPr>
        </p:nvGraphicFramePr>
        <p:xfrm>
          <a:off x="1971474" y="1289126"/>
          <a:ext cx="7324926" cy="4978323"/>
        </p:xfrm>
        <a:graphic>
          <a:graphicData uri="http://schemas.openxmlformats.org/presentationml/2006/ole">
            <mc:AlternateContent xmlns:mc="http://schemas.openxmlformats.org/markup-compatibility/2006">
              <mc:Choice xmlns:v="urn:schemas-microsoft-com:vml" Requires="v">
                <p:oleObj spid="_x0000_s2057" name="Chart" r:id="rId4" imgW="30273016" imgH="17359182" progId="MSGraph.Chart.8">
                  <p:embed/>
                </p:oleObj>
              </mc:Choice>
              <mc:Fallback>
                <p:oleObj name="Chart" r:id="rId4" imgW="30273016" imgH="17359182" progId="MSGraph.Chart.8">
                  <p:embed/>
                  <p:pic>
                    <p:nvPicPr>
                      <p:cNvPr id="5"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474" y="1289126"/>
                        <a:ext cx="7324926" cy="497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043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Educators Recognize the Problem</a:t>
            </a:r>
          </a:p>
        </p:txBody>
      </p:sp>
      <p:sp>
        <p:nvSpPr>
          <p:cNvPr id="3" name="Content Placeholder 2"/>
          <p:cNvSpPr>
            <a:spLocks noGrp="1"/>
          </p:cNvSpPr>
          <p:nvPr>
            <p:ph idx="1"/>
          </p:nvPr>
        </p:nvSpPr>
        <p:spPr/>
        <p:txBody>
          <a:bodyPr>
            <a:normAutofit/>
          </a:bodyPr>
          <a:lstStyle/>
          <a:p>
            <a:pPr marL="0" indent="0">
              <a:buNone/>
            </a:pPr>
            <a:r>
              <a:rPr lang="en-US" sz="3600" dirty="0"/>
              <a:t>Teachers report that getting students to ask questions feels like, “pulling teeth.”</a:t>
            </a:r>
          </a:p>
          <a:p>
            <a:pPr marL="0" indent="0">
              <a:buNone/>
            </a:pPr>
            <a:endParaRPr lang="en-US" sz="3600" dirty="0"/>
          </a:p>
          <a:p>
            <a:pPr marL="0" indent="0">
              <a:buNone/>
            </a:pPr>
            <a:r>
              <a:rPr lang="en-US" sz="3600" dirty="0"/>
              <a:t>Students ask less than 1/5</a:t>
            </a:r>
            <a:r>
              <a:rPr lang="en-US" sz="3600" baseline="30000" dirty="0"/>
              <a:t>th</a:t>
            </a:r>
            <a:r>
              <a:rPr lang="en-US" sz="3600" dirty="0"/>
              <a:t> the questions educators estimated would be elicited and deemed desirable.*</a:t>
            </a:r>
          </a:p>
        </p:txBody>
      </p:sp>
      <p:sp>
        <p:nvSpPr>
          <p:cNvPr id="4" name="TextBox 29"/>
          <p:cNvSpPr txBox="1">
            <a:spLocks noChangeArrowheads="1"/>
          </p:cNvSpPr>
          <p:nvPr/>
        </p:nvSpPr>
        <p:spPr bwMode="auto">
          <a:xfrm>
            <a:off x="3316204" y="6187500"/>
            <a:ext cx="83900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cs typeface="+mn-cs"/>
              </a:rPr>
              <a:t>* Susskind, E. (1979), Encouraging teachers to encourage children's curiosity: A pivotal competence. Journal of Clinical Child Psychology, 8 (2), pp.101-106.</a:t>
            </a:r>
          </a:p>
        </p:txBody>
      </p:sp>
    </p:spTree>
    <p:extLst>
      <p:ext uri="{BB962C8B-B14F-4D97-AF65-F5344CB8AC3E}">
        <p14:creationId xmlns:p14="http://schemas.microsoft.com/office/powerpoint/2010/main" val="243976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06" y="2249098"/>
            <a:ext cx="10075200" cy="1116000"/>
          </a:xfrm>
        </p:spPr>
        <p:txBody>
          <a:bodyPr>
            <a:normAutofit fontScale="90000"/>
          </a:bodyPr>
          <a:lstStyle/>
          <a:p>
            <a:r>
              <a:rPr lang="en-US" sz="4900" dirty="0">
                <a:solidFill>
                  <a:schemeClr val="tx1"/>
                </a:solidFill>
                <a:latin typeface="Rockwell" panose="02060603020205020403" pitchFamily="18" charset="0"/>
              </a:rPr>
              <a:t>Evidence of Value When it is Taught</a:t>
            </a:r>
          </a:p>
        </p:txBody>
      </p:sp>
      <p:cxnSp>
        <p:nvCxnSpPr>
          <p:cNvPr id="6" name="Straight Connector 5"/>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18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0" fontAlgn="base" hangingPunct="0">
              <a:spcAft>
                <a:spcPct val="0"/>
              </a:spcAft>
            </a:pPr>
            <a:r>
              <a:rPr lang="en-US" sz="4000" dirty="0">
                <a:solidFill>
                  <a:schemeClr val="tx1"/>
                </a:solidFill>
              </a:rPr>
              <a:t>TEACHING QUESTIONING SKILLS</a:t>
            </a:r>
            <a:endParaRPr lang="en-US" sz="1600" dirty="0">
              <a:solidFill>
                <a:schemeClr val="tx1"/>
              </a:solidFill>
            </a:endParaRPr>
          </a:p>
        </p:txBody>
      </p:sp>
      <p:sp>
        <p:nvSpPr>
          <p:cNvPr id="4" name="Content Placeholder 3"/>
          <p:cNvSpPr>
            <a:spLocks noGrp="1"/>
          </p:cNvSpPr>
          <p:nvPr>
            <p:ph idx="1"/>
          </p:nvPr>
        </p:nvSpPr>
        <p:spPr>
          <a:xfrm>
            <a:off x="838200" y="1689100"/>
            <a:ext cx="10515600" cy="4487864"/>
          </a:xfrm>
        </p:spPr>
        <p:txBody>
          <a:bodyPr>
            <a:noAutofit/>
          </a:bodyPr>
          <a:lstStyle/>
          <a:p>
            <a:pPr marL="0" indent="0" eaLnBrk="0" fontAlgn="base" hangingPunct="0">
              <a:spcBef>
                <a:spcPct val="0"/>
              </a:spcBef>
              <a:spcAft>
                <a:spcPts val="900"/>
              </a:spcAft>
              <a:buNone/>
            </a:pPr>
            <a:r>
              <a:rPr lang="en-US" sz="3600" dirty="0"/>
              <a:t>By deliberately teaching questioning skills, we will be facilitating a process that will help students develop a mental muscle necessary for </a:t>
            </a:r>
          </a:p>
          <a:p>
            <a:pPr marL="769144" indent="-259556" eaLnBrk="0" fontAlgn="base" hangingPunct="0">
              <a:spcBef>
                <a:spcPct val="0"/>
              </a:spcBef>
              <a:spcAft>
                <a:spcPts val="900"/>
              </a:spcAft>
              <a:buFont typeface="Wingdings" panose="05000000000000000000" pitchFamily="2" charset="2"/>
              <a:buChar char="§"/>
            </a:pPr>
            <a:r>
              <a:rPr lang="en-US" sz="3200" b="1" dirty="0">
                <a:solidFill>
                  <a:schemeClr val="accent2"/>
                </a:solidFill>
              </a:rPr>
              <a:t>deeper learning</a:t>
            </a:r>
          </a:p>
          <a:p>
            <a:pPr marL="769144" indent="-259556" eaLnBrk="0" fontAlgn="base" hangingPunct="0">
              <a:spcBef>
                <a:spcPct val="0"/>
              </a:spcBef>
              <a:spcAft>
                <a:spcPts val="900"/>
              </a:spcAft>
              <a:buFont typeface="Wingdings" panose="05000000000000000000" pitchFamily="2" charset="2"/>
              <a:buChar char="§"/>
            </a:pPr>
            <a:r>
              <a:rPr lang="en-US" sz="3200" b="1" dirty="0">
                <a:solidFill>
                  <a:schemeClr val="accent2"/>
                </a:solidFill>
              </a:rPr>
              <a:t>creativity </a:t>
            </a:r>
          </a:p>
          <a:p>
            <a:pPr marL="769144" indent="-259556" eaLnBrk="0" fontAlgn="base" hangingPunct="0">
              <a:spcBef>
                <a:spcPct val="0"/>
              </a:spcBef>
              <a:spcAft>
                <a:spcPts val="900"/>
              </a:spcAft>
              <a:buFont typeface="Wingdings" panose="05000000000000000000" pitchFamily="2" charset="2"/>
              <a:buChar char="§"/>
            </a:pPr>
            <a:r>
              <a:rPr lang="en-US" sz="3200" b="1" dirty="0">
                <a:solidFill>
                  <a:schemeClr val="accent2"/>
                </a:solidFill>
              </a:rPr>
              <a:t>innovation</a:t>
            </a:r>
          </a:p>
          <a:p>
            <a:pPr marL="769144" indent="-259556" eaLnBrk="0" fontAlgn="base" hangingPunct="0">
              <a:spcBef>
                <a:spcPct val="0"/>
              </a:spcBef>
              <a:spcAft>
                <a:spcPts val="900"/>
              </a:spcAft>
              <a:buFont typeface="Wingdings" panose="05000000000000000000" pitchFamily="2" charset="2"/>
              <a:buChar char="§"/>
            </a:pPr>
            <a:r>
              <a:rPr lang="en-US" sz="3200" b="1" dirty="0">
                <a:solidFill>
                  <a:schemeClr val="accent2"/>
                </a:solidFill>
              </a:rPr>
              <a:t>analysis</a:t>
            </a:r>
          </a:p>
          <a:p>
            <a:pPr marL="769144" indent="-259556" eaLnBrk="0" fontAlgn="base" hangingPunct="0">
              <a:spcBef>
                <a:spcPct val="0"/>
              </a:spcBef>
              <a:spcAft>
                <a:spcPts val="900"/>
              </a:spcAft>
              <a:buFont typeface="Wingdings" panose="05000000000000000000" pitchFamily="2" charset="2"/>
              <a:buChar char="§"/>
            </a:pPr>
            <a:r>
              <a:rPr lang="en-US" sz="3200" b="1" dirty="0">
                <a:solidFill>
                  <a:schemeClr val="accent2"/>
                </a:solidFill>
              </a:rPr>
              <a:t>problem solving</a:t>
            </a:r>
            <a:endParaRPr lang="en-US" altLang="en-US" sz="3200" b="1" dirty="0">
              <a:solidFill>
                <a:schemeClr val="accent2"/>
              </a:solidFill>
              <a:latin typeface="Lora"/>
            </a:endParaRPr>
          </a:p>
        </p:txBody>
      </p:sp>
      <p:sp>
        <p:nvSpPr>
          <p:cNvPr id="5" name="Rectangle 1"/>
          <p:cNvSpPr>
            <a:spLocks noChangeArrowheads="1"/>
          </p:cNvSpPr>
          <p:nvPr/>
        </p:nvSpPr>
        <p:spPr bwMode="auto">
          <a:xfrm>
            <a:off x="3352802" y="1944751"/>
            <a:ext cx="65" cy="325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05" rIns="0" bIns="238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dirty="0">
                <a:solidFill>
                  <a:srgbClr val="222222"/>
                </a:solidFill>
                <a:latin typeface="Lora"/>
              </a:rPr>
              <a:t/>
            </a:r>
            <a:br>
              <a:rPr lang="en-US" altLang="en-US" sz="900" b="1" dirty="0">
                <a:solidFill>
                  <a:srgbClr val="222222"/>
                </a:solidFill>
                <a:latin typeface="Lora"/>
              </a:rPr>
            </a:br>
            <a:endParaRPr lang="en-US" altLang="en-US" sz="900" dirty="0">
              <a:solidFill>
                <a:srgbClr val="222222"/>
              </a:solidFill>
              <a:latin typeface="Lora"/>
            </a:endParaRPr>
          </a:p>
        </p:txBody>
      </p:sp>
      <p:sp>
        <p:nvSpPr>
          <p:cNvPr id="6" name="Rectangle 5"/>
          <p:cNvSpPr/>
          <p:nvPr/>
        </p:nvSpPr>
        <p:spPr>
          <a:xfrm>
            <a:off x="2952751" y="3260500"/>
            <a:ext cx="3028350" cy="369332"/>
          </a:xfrm>
          <a:prstGeom prst="rect">
            <a:avLst/>
          </a:prstGeom>
        </p:spPr>
        <p:txBody>
          <a:bodyPr wrap="square">
            <a:spAutoFit/>
          </a:bodyPr>
          <a:lstStyle/>
          <a:p>
            <a:pPr lvl="0" eaLnBrk="0" fontAlgn="base" hangingPunct="0">
              <a:spcBef>
                <a:spcPct val="0"/>
              </a:spcBef>
              <a:spcAft>
                <a:spcPct val="0"/>
              </a:spcAft>
            </a:pPr>
            <a:endParaRPr lang="en-US" altLang="en-US" dirty="0">
              <a:solidFill>
                <a:srgbClr val="222222"/>
              </a:solidFill>
              <a:latin typeface="Lora"/>
            </a:endParaRPr>
          </a:p>
        </p:txBody>
      </p:sp>
    </p:spTree>
    <p:extLst>
      <p:ext uri="{BB962C8B-B14F-4D97-AF65-F5344CB8AC3E}">
        <p14:creationId xmlns:p14="http://schemas.microsoft.com/office/powerpoint/2010/main" val="414876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a:bodyPr>
          <a:lstStyle/>
          <a:p>
            <a:r>
              <a:rPr lang="en-US" altLang="en-US" dirty="0">
                <a:solidFill>
                  <a:schemeClr val="tx1"/>
                </a:solidFill>
                <a:latin typeface="+mn-lt"/>
              </a:rPr>
              <a:t>Research on the Importance of Student Questioning</a:t>
            </a:r>
          </a:p>
        </p:txBody>
      </p:sp>
      <p:sp>
        <p:nvSpPr>
          <p:cNvPr id="97283" name="Content Placeholder 2"/>
          <p:cNvSpPr>
            <a:spLocks noGrp="1"/>
          </p:cNvSpPr>
          <p:nvPr>
            <p:ph idx="1"/>
          </p:nvPr>
        </p:nvSpPr>
        <p:spPr/>
        <p:txBody>
          <a:bodyPr>
            <a:normAutofit lnSpcReduction="10000"/>
          </a:bodyPr>
          <a:lstStyle/>
          <a:p>
            <a:pPr marL="0" indent="0">
              <a:buNone/>
            </a:pPr>
            <a:r>
              <a:rPr lang="en-US" altLang="en-US" sz="3600" dirty="0">
                <a:solidFill>
                  <a:schemeClr val="accent2"/>
                </a:solidFill>
              </a:rPr>
              <a:t>Self-questioning (metacognitive strategy):</a:t>
            </a:r>
          </a:p>
          <a:p>
            <a:pPr marL="0" indent="0">
              <a:lnSpc>
                <a:spcPct val="100000"/>
              </a:lnSpc>
              <a:spcAft>
                <a:spcPts val="1800"/>
              </a:spcAft>
              <a:buNone/>
            </a:pPr>
            <a:r>
              <a:rPr lang="en-US" altLang="en-US" sz="3200" dirty="0"/>
              <a:t>Student formulation of their own questions is one of the most effective metacognitive strategies </a:t>
            </a:r>
          </a:p>
          <a:p>
            <a:pPr marL="0" indent="0">
              <a:lnSpc>
                <a:spcPct val="100000"/>
              </a:lnSpc>
              <a:spcAft>
                <a:spcPts val="1800"/>
              </a:spcAft>
              <a:buNone/>
            </a:pPr>
            <a:r>
              <a:rPr lang="en-US" altLang="en-US" sz="3200" dirty="0"/>
              <a:t>Engaging in pre-lesson self-questioning improved students rate of learning by nearly 50% (Hattie, p.193)</a:t>
            </a:r>
          </a:p>
          <a:p>
            <a:pPr marL="0" indent="0" algn="r">
              <a:buNone/>
            </a:pPr>
            <a:endParaRPr lang="en-US" altLang="en-US" sz="2400" i="1" dirty="0"/>
          </a:p>
          <a:p>
            <a:pPr marL="0" indent="0" algn="r">
              <a:spcBef>
                <a:spcPct val="0"/>
              </a:spcBef>
              <a:buNone/>
            </a:pPr>
            <a:r>
              <a:rPr lang="en-US" altLang="en-US" sz="3000" dirty="0"/>
              <a:t>John Hattie</a:t>
            </a:r>
          </a:p>
          <a:p>
            <a:pPr marL="0" indent="0">
              <a:buNone/>
            </a:pPr>
            <a:endParaRPr lang="en-US" altLang="en-US" sz="3200" dirty="0"/>
          </a:p>
        </p:txBody>
      </p:sp>
      <p:sp>
        <p:nvSpPr>
          <p:cNvPr id="2" name="テキスト ボックス 1"/>
          <p:cNvSpPr txBox="1"/>
          <p:nvPr/>
        </p:nvSpPr>
        <p:spPr>
          <a:xfrm>
            <a:off x="4378036" y="6250275"/>
            <a:ext cx="727133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Rockwell"/>
                <a:ea typeface="Meiryo"/>
                <a:cs typeface="+mn-cs"/>
              </a:rPr>
              <a:t>Visible Learning: A Synthesis of Over 800  meta-Analyses Relating to Achievement, 2008</a:t>
            </a:r>
          </a:p>
        </p:txBody>
      </p:sp>
      <p:cxnSp>
        <p:nvCxnSpPr>
          <p:cNvPr id="5" name="Straight Connector 7"/>
          <p:cNvCxnSpPr/>
          <p:nvPr/>
        </p:nvCxnSpPr>
        <p:spPr>
          <a:xfrm>
            <a:off x="728522" y="6176963"/>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3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fade">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fade">
                                      <p:cBhvr>
                                        <p:cTn id="17"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en-US" sz="4800">
                <a:solidFill>
                  <a:schemeClr val="tx1"/>
                </a:solidFill>
                <a:latin typeface="Rockwell" panose="02060603020205020403" pitchFamily="18" charset="0"/>
              </a:rPr>
              <a:t>Student Reflection</a:t>
            </a: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0983" y="1632914"/>
            <a:ext cx="7087310" cy="28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53229" y="4694814"/>
            <a:ext cx="9510713" cy="728405"/>
          </a:xfrm>
          <a:prstGeom prst="rect">
            <a:avLst/>
          </a:prstGeom>
          <a:noFill/>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ckwell" panose="02060603020205020403" pitchFamily="18" charset="0"/>
                <a:cs typeface="+mn-cs"/>
              </a:rPr>
              <a:t>“The way it made me feel was smart because I was asking good questions and giving good answers.”</a:t>
            </a:r>
          </a:p>
        </p:txBody>
      </p:sp>
      <p:sp>
        <p:nvSpPr>
          <p:cNvPr id="4" name="TextBox 3"/>
          <p:cNvSpPr txBox="1"/>
          <p:nvPr/>
        </p:nvSpPr>
        <p:spPr>
          <a:xfrm>
            <a:off x="3897391" y="5423219"/>
            <a:ext cx="7456409"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ckwell" panose="02060603020205020403" pitchFamily="18" charset="0"/>
                <a:cs typeface="+mn-cs"/>
              </a:rPr>
              <a:t>-Boston 9</a:t>
            </a:r>
            <a:r>
              <a:rPr kumimoji="0" lang="en-US" sz="2000" b="0" i="0" u="none" strike="noStrike" kern="1200" cap="none" spc="0" normalizeH="0" baseline="30000" noProof="0">
                <a:ln>
                  <a:noFill/>
                </a:ln>
                <a:solidFill>
                  <a:prstClr val="black"/>
                </a:solidFill>
                <a:effectLst/>
                <a:uLnTx/>
                <a:uFillTx/>
                <a:latin typeface="Rockwell" panose="02060603020205020403" pitchFamily="18" charset="0"/>
                <a:cs typeface="+mn-cs"/>
              </a:rPr>
              <a:t>th</a:t>
            </a:r>
            <a:r>
              <a:rPr kumimoji="0" lang="en-US" sz="2000" b="0" i="0" u="none" strike="noStrike" kern="1200" cap="none" spc="0" normalizeH="0" baseline="0" noProof="0">
                <a:ln>
                  <a:noFill/>
                </a:ln>
                <a:solidFill>
                  <a:prstClr val="black"/>
                </a:solidFill>
                <a:effectLst/>
                <a:uLnTx/>
                <a:uFillTx/>
                <a:latin typeface="Rockwell" panose="02060603020205020403" pitchFamily="18" charset="0"/>
                <a:cs typeface="+mn-cs"/>
              </a:rPr>
              <a:t> grade summer school student</a:t>
            </a: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58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79579" y="186058"/>
            <a:ext cx="10515600" cy="1325563"/>
          </a:xfrm>
        </p:spPr>
        <p:txBody>
          <a:bodyPr>
            <a:normAutofit/>
          </a:bodyPr>
          <a:lstStyle/>
          <a:p>
            <a:r>
              <a:rPr lang="en-US" altLang="en-US" sz="4800">
                <a:solidFill>
                  <a:schemeClr val="tx1"/>
                </a:solidFill>
              </a:rPr>
              <a:t>We’re Tweeting…</a:t>
            </a:r>
          </a:p>
        </p:txBody>
      </p:sp>
      <p:sp>
        <p:nvSpPr>
          <p:cNvPr id="69635" name="Content Placeholder 7"/>
          <p:cNvSpPr txBox="1">
            <a:spLocks/>
          </p:cNvSpPr>
          <p:nvPr/>
        </p:nvSpPr>
        <p:spPr bwMode="auto">
          <a:xfrm>
            <a:off x="970316" y="1751369"/>
            <a:ext cx="8258175" cy="303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endParaRPr kumimoji="0" lang="en-US" altLang="en-US" sz="12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lang="en-US" altLang="en-US" sz="3600">
                <a:solidFill>
                  <a:prstClr val="black"/>
                </a:solidFill>
              </a:rPr>
              <a:t>@</a:t>
            </a:r>
            <a:r>
              <a:rPr lang="en-US" altLang="en-US" sz="3600" err="1">
                <a:solidFill>
                  <a:prstClr val="black"/>
                </a:solidFill>
              </a:rPr>
              <a:t>AshleyHMelville</a:t>
            </a:r>
            <a:endParaRPr lang="en-US" altLang="en-US" sz="3600">
              <a:solidFill>
                <a:prstClr val="black"/>
              </a:solidFill>
            </a:endParaRPr>
          </a:p>
          <a:p>
            <a:pPr defTabSz="457200" eaLnBrk="0" fontAlgn="base" hangingPunct="0">
              <a:spcBef>
                <a:spcPts val="2000"/>
              </a:spcBef>
              <a:spcAft>
                <a:spcPct val="0"/>
              </a:spcAft>
              <a:buClr>
                <a:srgbClr val="629DD1"/>
              </a:buClr>
              <a:buSzPct val="75000"/>
              <a:defRPr/>
            </a:pPr>
            <a:r>
              <a:rPr kumimoji="0" lang="en-US" altLang="en-US" sz="36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cs typeface="+mn-cs"/>
              </a:rPr>
              <a:t>@</a:t>
            </a:r>
            <a:r>
              <a:rPr lang="en-US" altLang="en-US" sz="3600" err="1">
                <a:solidFill>
                  <a:prstClr val="black"/>
                </a:solidFill>
              </a:rPr>
              <a:t>TrudyDelhey</a:t>
            </a:r>
            <a:endParaRPr lang="en-US" altLang="en-US" sz="3600">
              <a:solidFill>
                <a:prstClr val="black"/>
              </a:solidFill>
            </a:endParaRPr>
          </a:p>
          <a:p>
            <a:pPr defTabSz="457200" eaLnBrk="0" fontAlgn="base" hangingPunct="0">
              <a:spcBef>
                <a:spcPts val="2000"/>
              </a:spcBef>
              <a:spcAft>
                <a:spcPct val="0"/>
              </a:spcAft>
              <a:buClr>
                <a:srgbClr val="629DD1"/>
              </a:buClr>
              <a:buSzPct val="75000"/>
              <a:defRPr/>
            </a:pPr>
            <a:r>
              <a:rPr lang="en-US" altLang="en-US" sz="3600">
                <a:solidFill>
                  <a:prstClr val="black"/>
                </a:solidFill>
              </a:rPr>
              <a:t>@</a:t>
            </a:r>
            <a:r>
              <a:rPr lang="en-US" altLang="en-US" sz="3600" err="1">
                <a:solidFill>
                  <a:prstClr val="black"/>
                </a:solidFill>
              </a:rPr>
              <a:t>RightQuestion</a:t>
            </a:r>
            <a:endParaRPr lang="en-US" altLang="en-US" sz="3600">
              <a:solidFill>
                <a:prstClr val="black"/>
              </a:solidFill>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cs typeface="+mn-cs"/>
              </a:rPr>
              <a:t>#QFT</a:t>
            </a: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cs typeface="+mn-cs"/>
              </a:rPr>
              <a:t> </a:t>
            </a:r>
            <a:endParaRPr kumimoji="0" lang="en-US" altLang="en-US" sz="36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5517" y="2156108"/>
            <a:ext cx="4041864" cy="328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292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685366"/>
            <a:ext cx="11235656" cy="1381126"/>
          </a:xfrm>
        </p:spPr>
        <p:txBody>
          <a:bodyPr>
            <a:normAutofit/>
          </a:bodyPr>
          <a:lstStyle/>
          <a:p>
            <a:pPr fontAlgn="base"/>
            <a:r>
              <a:rPr lang="en-US" sz="4400" dirty="0">
                <a:solidFill>
                  <a:schemeClr val="tx2"/>
                </a:solidFill>
                <a:latin typeface="Rockwell" panose="02060603020205020403" pitchFamily="18" charset="0"/>
              </a:rPr>
              <a:t>Collaborative Learning with the </a:t>
            </a:r>
            <a:br>
              <a:rPr lang="en-US" sz="4400" dirty="0">
                <a:solidFill>
                  <a:schemeClr val="tx2"/>
                </a:solidFill>
                <a:latin typeface="Rockwell" panose="02060603020205020403" pitchFamily="18" charset="0"/>
              </a:rPr>
            </a:br>
            <a:r>
              <a:rPr lang="en-US" sz="4400" dirty="0">
                <a:solidFill>
                  <a:schemeClr val="tx2"/>
                </a:solidFill>
                <a:latin typeface="Rockwell" panose="02060603020205020403" pitchFamily="18" charset="0"/>
              </a:rPr>
              <a:t>Question Formulation Technique (QFT)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294" b="11664"/>
          <a:stretch/>
        </p:blipFill>
        <p:spPr>
          <a:xfrm>
            <a:off x="876299" y="413429"/>
            <a:ext cx="7124701" cy="4027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7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75" y="92752"/>
            <a:ext cx="12130400" cy="1325563"/>
          </a:xfrm>
        </p:spPr>
        <p:txBody>
          <a:bodyPr/>
          <a:lstStyle/>
          <a:p>
            <a:pPr lvl="0"/>
            <a:r>
              <a:rPr lang="en-US" altLang="en-US" sz="4000" dirty="0">
                <a:solidFill>
                  <a:schemeClr val="tx1"/>
                </a:solidFill>
                <a:latin typeface="+mn-lt"/>
                <a:ea typeface="MS PGothic" pitchFamily="34" charset="-128"/>
              </a:rPr>
              <a:t>The Question Formulation Technique (QFT)</a:t>
            </a:r>
            <a:endParaRPr lang="en-US" dirty="0">
              <a:solidFill>
                <a:schemeClr val="tx1"/>
              </a:solidFill>
              <a:latin typeface="+mn-lt"/>
            </a:endParaRPr>
          </a:p>
        </p:txBody>
      </p:sp>
      <p:sp>
        <p:nvSpPr>
          <p:cNvPr id="3" name="Content Placeholder 2"/>
          <p:cNvSpPr>
            <a:spLocks noGrp="1"/>
          </p:cNvSpPr>
          <p:nvPr>
            <p:ph idx="1"/>
          </p:nvPr>
        </p:nvSpPr>
        <p:spPr>
          <a:xfrm>
            <a:off x="882749" y="1880928"/>
            <a:ext cx="10592985" cy="4322254"/>
          </a:xfrm>
        </p:spPr>
        <p:txBody>
          <a:bodyPr>
            <a:normAutofit lnSpcReduction="10000"/>
          </a:bodyPr>
          <a:lstStyle/>
          <a:p>
            <a:pPr marL="228600" lvl="1" indent="0" eaLnBrk="0" fontAlgn="base" hangingPunct="0">
              <a:spcAft>
                <a:spcPts val="1800"/>
              </a:spcAft>
              <a:buClr>
                <a:srgbClr val="297FD5"/>
              </a:buClr>
              <a:buNone/>
            </a:pPr>
            <a:r>
              <a:rPr lang="en-US" altLang="en-US" sz="3600" b="1" dirty="0">
                <a:latin typeface="Rockwell" panose="02060603020205020403" pitchFamily="18" charset="0"/>
              </a:rPr>
              <a:t>A step-by-step strategy in which people:</a:t>
            </a:r>
          </a:p>
          <a:p>
            <a:pPr marL="1092200" lvl="1" indent="-635000" eaLnBrk="0" fontAlgn="base" hangingPunct="0">
              <a:spcAft>
                <a:spcPts val="1800"/>
              </a:spcAft>
              <a:buClr>
                <a:schemeClr val="tx2"/>
              </a:buClr>
              <a:buFont typeface="Wingdings" panose="05000000000000000000" pitchFamily="2" charset="2"/>
              <a:buChar char="§"/>
            </a:pPr>
            <a:r>
              <a:rPr lang="en-US" altLang="en-US" sz="3600" b="1" dirty="0">
                <a:latin typeface="Rockwell" panose="02060603020205020403" pitchFamily="18" charset="0"/>
              </a:rPr>
              <a:t>Produce</a:t>
            </a:r>
            <a:r>
              <a:rPr lang="en-US" altLang="en-US" sz="3600" dirty="0">
                <a:latin typeface="Rockwell" panose="02060603020205020403" pitchFamily="18" charset="0"/>
              </a:rPr>
              <a:t> their own questions</a:t>
            </a:r>
          </a:p>
          <a:p>
            <a:pPr marL="1092200" lvl="1" indent="-635000" eaLnBrk="0" fontAlgn="base" hangingPunct="0">
              <a:spcAft>
                <a:spcPts val="1800"/>
              </a:spcAft>
              <a:buClr>
                <a:schemeClr val="tx2"/>
              </a:buClr>
              <a:buFont typeface="Wingdings" panose="05000000000000000000" pitchFamily="2" charset="2"/>
              <a:buChar char="§"/>
            </a:pPr>
            <a:r>
              <a:rPr lang="en-US" altLang="en-US" sz="3600" b="1" dirty="0">
                <a:latin typeface="Rockwell" panose="02060603020205020403" pitchFamily="18" charset="0"/>
              </a:rPr>
              <a:t>Transform &amp; Improve</a:t>
            </a:r>
            <a:r>
              <a:rPr lang="en-US" altLang="en-US" sz="3600" dirty="0">
                <a:latin typeface="Rockwell" panose="02060603020205020403" pitchFamily="18" charset="0"/>
              </a:rPr>
              <a:t> their questions </a:t>
            </a:r>
          </a:p>
          <a:p>
            <a:pPr marL="1092200" lvl="1" indent="-635000" eaLnBrk="0" fontAlgn="base" hangingPunct="0">
              <a:spcAft>
                <a:spcPts val="1800"/>
              </a:spcAft>
              <a:buClr>
                <a:schemeClr val="tx2"/>
              </a:buClr>
              <a:buFont typeface="Wingdings" panose="05000000000000000000" pitchFamily="2" charset="2"/>
              <a:buChar char="§"/>
            </a:pPr>
            <a:r>
              <a:rPr lang="en-US" altLang="en-US" sz="3600" b="1" dirty="0">
                <a:latin typeface="Rockwell" panose="02060603020205020403" pitchFamily="18" charset="0"/>
              </a:rPr>
              <a:t>Strategize</a:t>
            </a:r>
            <a:r>
              <a:rPr lang="en-US" altLang="en-US" sz="3600" dirty="0">
                <a:latin typeface="Rockwell" panose="02060603020205020403" pitchFamily="18" charset="0"/>
              </a:rPr>
              <a:t> on how to use their questions</a:t>
            </a:r>
          </a:p>
          <a:p>
            <a:pPr marL="1092200" lvl="1" indent="-635000" eaLnBrk="0" fontAlgn="base" hangingPunct="0">
              <a:spcAft>
                <a:spcPts val="1800"/>
              </a:spcAft>
              <a:buClr>
                <a:schemeClr val="tx2"/>
              </a:buClr>
              <a:buFont typeface="Wingdings" panose="05000000000000000000" pitchFamily="2" charset="2"/>
              <a:buChar char="§"/>
            </a:pPr>
            <a:r>
              <a:rPr lang="en-US" altLang="en-US" sz="3600" b="1" dirty="0">
                <a:latin typeface="Rockwell" panose="02060603020205020403" pitchFamily="18" charset="0"/>
              </a:rPr>
              <a:t>Reflect</a:t>
            </a:r>
            <a:r>
              <a:rPr lang="en-US" altLang="en-US" sz="3600" dirty="0">
                <a:latin typeface="Rockwell" panose="02060603020205020403" pitchFamily="18" charset="0"/>
              </a:rPr>
              <a:t> on what they have learned and how they learned it</a:t>
            </a:r>
          </a:p>
          <a:p>
            <a:endParaRPr lang="en" sz="3200" dirty="0">
              <a:latin typeface="Rockwell" panose="02060603020205020403" pitchFamily="18" charset="0"/>
            </a:endParaRPr>
          </a:p>
          <a:p>
            <a:endParaRPr lang="en-US" sz="3200" dirty="0">
              <a:latin typeface="Rockwell" panose="02060603020205020403" pitchFamily="18" charset="0"/>
            </a:endParaRPr>
          </a:p>
        </p:txBody>
      </p:sp>
    </p:spTree>
    <p:extLst>
      <p:ext uri="{BB962C8B-B14F-4D97-AF65-F5344CB8AC3E}">
        <p14:creationId xmlns:p14="http://schemas.microsoft.com/office/powerpoint/2010/main" val="325511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altLang="en-US" dirty="0">
                <a:solidFill>
                  <a:schemeClr val="tx1"/>
                </a:solidFill>
                <a:latin typeface="+mn-lt"/>
              </a:rPr>
              <a:t>Rules for Producing Questions</a:t>
            </a:r>
          </a:p>
        </p:txBody>
      </p:sp>
      <p:sp>
        <p:nvSpPr>
          <p:cNvPr id="5" name="Rounded Rectangle 11"/>
          <p:cNvSpPr>
            <a:spLocks noChangeArrowheads="1"/>
          </p:cNvSpPr>
          <p:nvPr/>
        </p:nvSpPr>
        <p:spPr bwMode="auto">
          <a:xfrm>
            <a:off x="935214" y="1528753"/>
            <a:ext cx="10418586" cy="3368100"/>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4. Change any statements into questions</a:t>
            </a:r>
          </a:p>
        </p:txBody>
      </p:sp>
      <p:sp>
        <p:nvSpPr>
          <p:cNvPr id="2" name="TextBox 1">
            <a:extLst>
              <a:ext uri="{FF2B5EF4-FFF2-40B4-BE49-F238E27FC236}">
                <a16:creationId xmlns:a16="http://schemas.microsoft.com/office/drawing/2014/main" xmlns="" id="{31A1AFA4-63F9-4380-ADC1-AD832C9D3AF2}"/>
              </a:ext>
            </a:extLst>
          </p:cNvPr>
          <p:cNvSpPr txBox="1"/>
          <p:nvPr/>
        </p:nvSpPr>
        <p:spPr>
          <a:xfrm>
            <a:off x="1638300" y="5172837"/>
            <a:ext cx="8432132" cy="822960"/>
          </a:xfrm>
          <a:prstGeom prst="wedgeRoundRectCallout">
            <a:avLst>
              <a:gd name="adj1" fmla="val -36726"/>
              <a:gd name="adj2" fmla="val 132142"/>
              <a:gd name="adj3" fmla="val 16667"/>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t>Which rules might be hard to follow? Why?</a:t>
            </a:r>
          </a:p>
        </p:txBody>
      </p:sp>
    </p:spTree>
    <p:extLst>
      <p:ext uri="{BB962C8B-B14F-4D97-AF65-F5344CB8AC3E}">
        <p14:creationId xmlns:p14="http://schemas.microsoft.com/office/powerpoint/2010/main" val="216160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190028"/>
            <a:ext cx="10515600" cy="1325563"/>
          </a:xfrm>
        </p:spPr>
        <p:txBody>
          <a:bodyPr/>
          <a:lstStyle/>
          <a:p>
            <a:pPr eaLnBrk="1" hangingPunct="1"/>
            <a:r>
              <a:rPr lang="en-US" altLang="en-US" dirty="0">
                <a:solidFill>
                  <a:schemeClr val="tx1"/>
                </a:solidFill>
                <a:latin typeface="+mn-lt"/>
              </a:rPr>
              <a:t>Produce Questions</a:t>
            </a:r>
          </a:p>
        </p:txBody>
      </p:sp>
      <p:sp>
        <p:nvSpPr>
          <p:cNvPr id="102403" name="Content Placeholder 2"/>
          <p:cNvSpPr>
            <a:spLocks noGrp="1"/>
          </p:cNvSpPr>
          <p:nvPr>
            <p:ph idx="1"/>
          </p:nvPr>
        </p:nvSpPr>
        <p:spPr>
          <a:xfrm>
            <a:off x="747407" y="1515591"/>
            <a:ext cx="11224013" cy="4599238"/>
          </a:xfrm>
        </p:spPr>
        <p:txBody>
          <a:bodyPr>
            <a:normAutofit fontScale="92500" lnSpcReduction="20000"/>
          </a:bodyPr>
          <a:lstStyle/>
          <a:p>
            <a:pPr marL="514350" indent="-514350">
              <a:lnSpc>
                <a:spcPct val="110000"/>
              </a:lnSpc>
              <a:spcBef>
                <a:spcPts val="0"/>
              </a:spcBef>
              <a:spcAft>
                <a:spcPts val="600"/>
              </a:spcAft>
              <a:buFont typeface="Wingdings" panose="05000000000000000000" pitchFamily="2" charset="2"/>
              <a:buAutoNum type="arabicPeriod"/>
            </a:pPr>
            <a:r>
              <a:rPr lang="en-US" altLang="en-US" sz="3900" dirty="0">
                <a:solidFill>
                  <a:srgbClr val="000000"/>
                </a:solidFill>
              </a:rPr>
              <a:t>Ask Questions</a:t>
            </a:r>
          </a:p>
          <a:p>
            <a:pPr marL="514350" indent="-514350">
              <a:lnSpc>
                <a:spcPct val="110000"/>
              </a:lnSpc>
              <a:spcBef>
                <a:spcPts val="0"/>
              </a:spcBef>
              <a:spcAft>
                <a:spcPts val="600"/>
              </a:spcAft>
              <a:buFont typeface="Wingdings" panose="05000000000000000000" pitchFamily="2" charset="2"/>
              <a:buAutoNum type="arabicPeriod"/>
            </a:pPr>
            <a:r>
              <a:rPr lang="en-US" altLang="en-US" sz="3900" dirty="0">
                <a:solidFill>
                  <a:srgbClr val="000000"/>
                </a:solidFill>
              </a:rPr>
              <a:t>Follow the Rules</a:t>
            </a:r>
          </a:p>
          <a:p>
            <a:pPr marL="1203325" lvl="3" indent="-396875" eaLnBrk="1" hangingPunct="1">
              <a:lnSpc>
                <a:spcPct val="110000"/>
              </a:lnSpc>
              <a:spcBef>
                <a:spcPts val="0"/>
              </a:spcBef>
              <a:spcAft>
                <a:spcPts val="600"/>
              </a:spcAft>
              <a:buFont typeface="Wingdings" panose="05000000000000000000" pitchFamily="2" charset="2"/>
              <a:buChar char="§"/>
            </a:pPr>
            <a:r>
              <a:rPr lang="en-US" altLang="en-US" sz="3500" dirty="0">
                <a:solidFill>
                  <a:schemeClr val="tx2">
                    <a:lumMod val="50000"/>
                  </a:schemeClr>
                </a:solidFill>
              </a:rPr>
              <a:t>Ask as many questions as you can.</a:t>
            </a:r>
          </a:p>
          <a:p>
            <a:pPr marL="1203325" lvl="3" indent="-396875" eaLnBrk="1" hangingPunct="1">
              <a:lnSpc>
                <a:spcPct val="110000"/>
              </a:lnSpc>
              <a:spcBef>
                <a:spcPts val="0"/>
              </a:spcBef>
              <a:spcAft>
                <a:spcPts val="600"/>
              </a:spcAft>
              <a:buFont typeface="Wingdings" panose="05000000000000000000" pitchFamily="2" charset="2"/>
              <a:buChar char="§"/>
            </a:pPr>
            <a:r>
              <a:rPr lang="en-US" altLang="en-US" sz="3500" dirty="0">
                <a:solidFill>
                  <a:schemeClr val="tx2">
                    <a:lumMod val="50000"/>
                  </a:schemeClr>
                </a:solidFill>
              </a:rPr>
              <a:t>Do not stop to answer, judge, or discuss.</a:t>
            </a:r>
          </a:p>
          <a:p>
            <a:pPr marL="1203325" lvl="3" indent="-396875" eaLnBrk="1" hangingPunct="1">
              <a:lnSpc>
                <a:spcPct val="110000"/>
              </a:lnSpc>
              <a:spcBef>
                <a:spcPts val="0"/>
              </a:spcBef>
              <a:spcAft>
                <a:spcPts val="600"/>
              </a:spcAft>
              <a:buFont typeface="Wingdings" panose="05000000000000000000" pitchFamily="2" charset="2"/>
              <a:buChar char="§"/>
            </a:pPr>
            <a:r>
              <a:rPr lang="en-US" altLang="en-US" sz="3500" dirty="0">
                <a:solidFill>
                  <a:schemeClr val="tx2">
                    <a:lumMod val="50000"/>
                  </a:schemeClr>
                </a:solidFill>
              </a:rPr>
              <a:t>Write down every question exactly as it was stated.</a:t>
            </a:r>
          </a:p>
          <a:p>
            <a:pPr marL="1203325" lvl="3" indent="-396875" eaLnBrk="1" hangingPunct="1">
              <a:lnSpc>
                <a:spcPct val="110000"/>
              </a:lnSpc>
              <a:spcBef>
                <a:spcPts val="0"/>
              </a:spcBef>
              <a:spcAft>
                <a:spcPts val="600"/>
              </a:spcAft>
              <a:buFont typeface="Wingdings" panose="05000000000000000000" pitchFamily="2" charset="2"/>
              <a:buChar char="§"/>
            </a:pPr>
            <a:r>
              <a:rPr lang="en-US" altLang="en-US" sz="3500" dirty="0">
                <a:solidFill>
                  <a:schemeClr val="tx2">
                    <a:lumMod val="50000"/>
                  </a:schemeClr>
                </a:solidFill>
              </a:rPr>
              <a:t>Change any statements into questions.</a:t>
            </a:r>
          </a:p>
          <a:p>
            <a:pPr marL="514350" indent="-514350">
              <a:lnSpc>
                <a:spcPct val="110000"/>
              </a:lnSpc>
              <a:spcBef>
                <a:spcPts val="0"/>
              </a:spcBef>
              <a:spcAft>
                <a:spcPts val="600"/>
              </a:spcAft>
              <a:buFont typeface="Wingdings" panose="05000000000000000000" pitchFamily="2" charset="2"/>
              <a:buAutoNum type="arabicPeriod"/>
            </a:pPr>
            <a:r>
              <a:rPr lang="en-US" altLang="en-US" sz="3900" dirty="0">
                <a:solidFill>
                  <a:srgbClr val="000000"/>
                </a:solidFill>
              </a:rPr>
              <a:t>Number the Questions</a:t>
            </a:r>
          </a:p>
          <a:p>
            <a:pPr marL="514350" indent="-514350" algn="ctr">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12663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dirty="0">
                <a:solidFill>
                  <a:schemeClr val="tx1"/>
                </a:solidFill>
                <a:latin typeface="+mn-lt"/>
              </a:rPr>
              <a:t>Question Focus</a:t>
            </a:r>
          </a:p>
        </p:txBody>
      </p:sp>
      <p:sp>
        <p:nvSpPr>
          <p:cNvPr id="4" name="TextBox 3"/>
          <p:cNvSpPr txBox="1"/>
          <p:nvPr/>
        </p:nvSpPr>
        <p:spPr>
          <a:xfrm>
            <a:off x="736503" y="5257948"/>
            <a:ext cx="11538047"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ckwell"/>
                <a:cs typeface="+mn-cs"/>
              </a:rPr>
              <a:t>Pick </a:t>
            </a:r>
            <a:r>
              <a:rPr kumimoji="0" lang="en-US" sz="4000" b="0" i="0" u="none" strike="noStrike" kern="1200" cap="none" spc="0" normalizeH="0" baseline="0" noProof="0" dirty="0">
                <a:ln>
                  <a:noFill/>
                </a:ln>
                <a:solidFill>
                  <a:schemeClr val="accent2"/>
                </a:solidFill>
                <a:effectLst/>
                <a:uLnTx/>
                <a:uFillTx/>
                <a:latin typeface="Rockwell"/>
                <a:cs typeface="+mn-cs"/>
              </a:rPr>
              <a:t>ONE</a:t>
            </a:r>
            <a:r>
              <a:rPr kumimoji="0" lang="en-US" sz="4000" b="0" i="0" u="none" strike="noStrike" kern="1200" cap="none" spc="0" normalizeH="0" baseline="0" noProof="0" dirty="0">
                <a:ln>
                  <a:noFill/>
                </a:ln>
                <a:solidFill>
                  <a:prstClr val="black"/>
                </a:solidFill>
                <a:effectLst/>
                <a:uLnTx/>
                <a:uFillTx/>
                <a:latin typeface="Rockwell"/>
                <a:cs typeface="+mn-cs"/>
              </a:rPr>
              <a:t> </a:t>
            </a:r>
            <a:r>
              <a:rPr kumimoji="0" lang="en-US" sz="4000" b="0" i="0" u="none" strike="noStrike" kern="1200" cap="none" spc="0" normalizeH="0" baseline="0" noProof="0" dirty="0" err="1">
                <a:ln>
                  <a:noFill/>
                </a:ln>
                <a:solidFill>
                  <a:prstClr val="black"/>
                </a:solidFill>
                <a:effectLst/>
                <a:uLnTx/>
                <a:uFillTx/>
                <a:latin typeface="Rockwell"/>
                <a:cs typeface="+mn-cs"/>
              </a:rPr>
              <a:t>QFocus</a:t>
            </a:r>
            <a:r>
              <a:rPr kumimoji="0" lang="en-US" sz="4000" b="0" i="0" u="none" strike="noStrike" kern="1200" cap="none" spc="0" normalizeH="0" noProof="0" dirty="0">
                <a:ln>
                  <a:noFill/>
                </a:ln>
                <a:solidFill>
                  <a:prstClr val="black"/>
                </a:solidFill>
                <a:effectLst/>
                <a:uLnTx/>
                <a:uFillTx/>
                <a:latin typeface="Rockwell"/>
                <a:cs typeface="+mn-cs"/>
              </a:rPr>
              <a:t> to generate questions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noProof="0" dirty="0">
                <a:ln>
                  <a:noFill/>
                </a:ln>
                <a:solidFill>
                  <a:prstClr val="black"/>
                </a:solidFill>
                <a:effectLst/>
                <a:uLnTx/>
                <a:uFillTx/>
                <a:latin typeface="Rockwell"/>
                <a:cs typeface="+mn-cs"/>
              </a:rPr>
              <a:t>with your group</a:t>
            </a:r>
            <a:endParaRPr kumimoji="0" lang="en-US" sz="4000" b="0" i="0" u="none" strike="noStrike" kern="1200" cap="none" spc="0" normalizeH="0" baseline="0" noProof="0" dirty="0">
              <a:ln>
                <a:noFill/>
              </a:ln>
              <a:solidFill>
                <a:prstClr val="black"/>
              </a:solidFill>
              <a:effectLst/>
              <a:uLnTx/>
              <a:uFillTx/>
              <a:latin typeface="Rockwell"/>
              <a:cs typeface="+mn-cs"/>
            </a:endParaRPr>
          </a:p>
        </p:txBody>
      </p:sp>
      <p:pic>
        <p:nvPicPr>
          <p:cNvPr id="7" name="Picture 6">
            <a:extLst>
              <a:ext uri="{FF2B5EF4-FFF2-40B4-BE49-F238E27FC236}">
                <a16:creationId xmlns:a16="http://schemas.microsoft.com/office/drawing/2014/main" xmlns="" id="{F48CF1B4-7722-4C80-A3D6-ADC92E29F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03" y="1762125"/>
            <a:ext cx="3333750" cy="3333750"/>
          </a:xfrm>
          <a:prstGeom prst="rect">
            <a:avLst/>
          </a:prstGeom>
        </p:spPr>
      </p:pic>
      <p:sp>
        <p:nvSpPr>
          <p:cNvPr id="8" name="Rectangle 7">
            <a:extLst>
              <a:ext uri="{FF2B5EF4-FFF2-40B4-BE49-F238E27FC236}">
                <a16:creationId xmlns:a16="http://schemas.microsoft.com/office/drawing/2014/main" xmlns="" id="{8413E0CF-6171-402A-A3DD-1F9C67FB3314}"/>
              </a:ext>
            </a:extLst>
          </p:cNvPr>
          <p:cNvSpPr/>
          <p:nvPr/>
        </p:nvSpPr>
        <p:spPr>
          <a:xfrm>
            <a:off x="4410319" y="3033530"/>
            <a:ext cx="6596678" cy="1015663"/>
          </a:xfrm>
          <a:prstGeom prst="rect">
            <a:avLst/>
          </a:prstGeom>
        </p:spPr>
        <p:txBody>
          <a:bodyPr wrap="none">
            <a:spAutoFit/>
          </a:bodyPr>
          <a:lstStyle/>
          <a:p>
            <a:r>
              <a:rPr lang="en-US" sz="6000" dirty="0">
                <a:hlinkClick r:id="rId4"/>
              </a:rPr>
              <a:t>http://bit.ly/qfoci</a:t>
            </a:r>
            <a:r>
              <a:rPr lang="en-US" sz="6000" dirty="0"/>
              <a:t> </a:t>
            </a:r>
          </a:p>
        </p:txBody>
      </p:sp>
    </p:spTree>
    <p:extLst>
      <p:ext uri="{BB962C8B-B14F-4D97-AF65-F5344CB8AC3E}">
        <p14:creationId xmlns:p14="http://schemas.microsoft.com/office/powerpoint/2010/main" val="259170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10" y="173706"/>
            <a:ext cx="11574379" cy="6510588"/>
          </a:xfrm>
          <a:prstGeom prst="rect">
            <a:avLst/>
          </a:prstGeom>
        </p:spPr>
      </p:pic>
      <p:sp>
        <p:nvSpPr>
          <p:cNvPr id="6" name="Text Box 2"/>
          <p:cNvSpPr txBox="1">
            <a:spLocks noChangeArrowheads="1"/>
          </p:cNvSpPr>
          <p:nvPr/>
        </p:nvSpPr>
        <p:spPr bwMode="auto">
          <a:xfrm>
            <a:off x="7016403" y="948251"/>
            <a:ext cx="3390913" cy="1062990"/>
          </a:xfrm>
          <a:prstGeom prst="wedgeRoundRectCallout">
            <a:avLst>
              <a:gd name="adj1" fmla="val -65675"/>
              <a:gd name="adj2" fmla="val 19388"/>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Give me your tired, your poor,</a:t>
            </a:r>
            <a:b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b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your huddled masses wanting to breathe free . .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17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maps.com/media/catalog/product/cache/1/thumbnail/2500x/17f82f742ffe127f42dca9de82fb58b1/m/a/maps-101-louisiana-purchase-main-exploration-routes-1804-18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011" y="81291"/>
            <a:ext cx="8795084" cy="6695417"/>
          </a:xfrm>
          <a:prstGeom prst="rect">
            <a:avLst/>
          </a:prstGeom>
          <a:noFill/>
          <a:ln>
            <a:noFill/>
          </a:ln>
        </p:spPr>
      </p:pic>
    </p:spTree>
    <p:extLst>
      <p:ext uri="{BB962C8B-B14F-4D97-AF65-F5344CB8AC3E}">
        <p14:creationId xmlns:p14="http://schemas.microsoft.com/office/powerpoint/2010/main" val="1541072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947" y="6075754"/>
            <a:ext cx="11574379" cy="728506"/>
          </a:xfrm>
        </p:spPr>
        <p:txBody>
          <a:bodyPr>
            <a:noAutofit/>
          </a:bodyPr>
          <a:lstStyle/>
          <a:p>
            <a:pPr marL="0" indent="0" algn="ctr">
              <a:spcBef>
                <a:spcPts val="0"/>
              </a:spcBef>
              <a:buNone/>
            </a:pPr>
            <a:r>
              <a:rPr lang="en-US" sz="3200" dirty="0"/>
              <a:t>The Cherokee learned to read and write using Sequoyah’s symbols.</a:t>
            </a:r>
          </a:p>
          <a:p>
            <a:pPr marL="0" indent="0">
              <a:buNone/>
            </a:pPr>
            <a:endParaRPr lang="en-US" dirty="0"/>
          </a:p>
        </p:txBody>
      </p:sp>
      <p:pic>
        <p:nvPicPr>
          <p:cNvPr id="6" name="Picture 5" descr="https://blogs.loc.gov/picturethis/files/2013/11/3g02566u-sequoyah-detail.jpg?loclr=blogpic"/>
          <p:cNvPicPr/>
          <p:nvPr/>
        </p:nvPicPr>
        <p:blipFill rotWithShape="1">
          <a:blip r:embed="rId2">
            <a:extLst>
              <a:ext uri="{28A0092B-C50C-407E-A947-70E740481C1C}">
                <a14:useLocalDpi xmlns:a14="http://schemas.microsoft.com/office/drawing/2010/main" val="0"/>
              </a:ext>
            </a:extLst>
          </a:blip>
          <a:srcRect l="11639" t="6791" r="8182" b="10482"/>
          <a:stretch/>
        </p:blipFill>
        <p:spPr bwMode="auto">
          <a:xfrm>
            <a:off x="7098574" y="782246"/>
            <a:ext cx="4231163" cy="490992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8" name="Picture 7" descr="https://cdn.loc.gov/service/pnp/cph/3g00000/3g02000/3g02500/3g02566v.jpg"/>
          <p:cNvPicPr/>
          <p:nvPr/>
        </p:nvPicPr>
        <p:blipFill rotWithShape="1">
          <a:blip r:embed="rId3">
            <a:extLst>
              <a:ext uri="{28A0092B-C50C-407E-A947-70E740481C1C}">
                <a14:useLocalDpi xmlns:a14="http://schemas.microsoft.com/office/drawing/2010/main" val="0"/>
              </a:ext>
            </a:extLst>
          </a:blip>
          <a:srcRect l="21923" t="21648" r="20237" b="25485"/>
          <a:stretch/>
        </p:blipFill>
        <p:spPr bwMode="auto">
          <a:xfrm>
            <a:off x="1455822" y="260599"/>
            <a:ext cx="5005137" cy="550786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7" name="Right Arrow 6"/>
          <p:cNvSpPr/>
          <p:nvPr/>
        </p:nvSpPr>
        <p:spPr>
          <a:xfrm>
            <a:off x="6180689" y="5066204"/>
            <a:ext cx="1137655" cy="625971"/>
          </a:xfrm>
          <a:prstGeom prst="rightArrow">
            <a:avLst/>
          </a:prstGeom>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white"/>
              </a:solidFill>
              <a:latin typeface="Calibri" panose="020F0502020204030204"/>
            </a:endParaRPr>
          </a:p>
        </p:txBody>
      </p:sp>
    </p:spTree>
    <p:extLst>
      <p:ext uri="{BB962C8B-B14F-4D97-AF65-F5344CB8AC3E}">
        <p14:creationId xmlns:p14="http://schemas.microsoft.com/office/powerpoint/2010/main" val="361794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32A2A-219A-4ED8-8DB1-9B0F8CDF08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C377764-016C-457B-9019-5EB75F0602AC}"/>
              </a:ext>
            </a:extLst>
          </p:cNvPr>
          <p:cNvSpPr>
            <a:spLocks noGrp="1"/>
          </p:cNvSpPr>
          <p:nvPr>
            <p:ph idx="1"/>
          </p:nvPr>
        </p:nvSpPr>
        <p:spPr/>
        <p:txBody>
          <a:bodyPr/>
          <a:lstStyle/>
          <a:p>
            <a:endParaRPr lang="en-US"/>
          </a:p>
        </p:txBody>
      </p:sp>
      <p:pic>
        <p:nvPicPr>
          <p:cNvPr id="6146" name="Picture 2" descr="https://upload.wikimedia.org/wikipedia/commons/thumb/5/54/Apache_Wickiup,_Edward_Curtis,_1903.jpg/1024px-Apache_Wickiup,_Edward_Curtis,_1903.jpg">
            <a:extLst>
              <a:ext uri="{FF2B5EF4-FFF2-40B4-BE49-F238E27FC236}">
                <a16:creationId xmlns:a16="http://schemas.microsoft.com/office/drawing/2014/main" xmlns="" id="{804B321D-5E9A-433D-8C25-E6D4E2A9A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357" y="0"/>
            <a:ext cx="9061617" cy="671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2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Calibri" panose="020F0502020204030204"/>
            </a:endParaRPr>
          </a:p>
        </p:txBody>
      </p:sp>
      <p:sp>
        <p:nvSpPr>
          <p:cNvPr id="5" name="Rectangle 3"/>
          <p:cNvSpPr>
            <a:spLocks noChangeArrowheads="1"/>
          </p:cNvSpPr>
          <p:nvPr/>
        </p:nvSpPr>
        <p:spPr bwMode="auto">
          <a:xfrm>
            <a:off x="1731266" y="6200485"/>
            <a:ext cx="8413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Jim Crow laws, the laws that separated the South</a:t>
            </a:r>
            <a:endParaRPr lang="en-US" altLang="en-US" sz="2800" dirty="0">
              <a:solidFill>
                <a:prstClr val="black"/>
              </a:solidFill>
              <a:latin typeface="Arial" panose="020B0604020202020204" pitchFamily="34" charset="0"/>
            </a:endParaRPr>
          </a:p>
        </p:txBody>
      </p:sp>
      <p:sp>
        <p:nvSpPr>
          <p:cNvPr id="6" name="Title 5">
            <a:extLst>
              <a:ext uri="{FF2B5EF4-FFF2-40B4-BE49-F238E27FC236}">
                <a16:creationId xmlns:a16="http://schemas.microsoft.com/office/drawing/2014/main" xmlns="" id="{EE6FC291-B98C-440F-8F0F-E9F52BDD7872}"/>
              </a:ext>
            </a:extLst>
          </p:cNvPr>
          <p:cNvSpPr>
            <a:spLocks noGrp="1"/>
          </p:cNvSpPr>
          <p:nvPr>
            <p:ph type="title"/>
          </p:nvPr>
        </p:nvSpPr>
        <p:spPr>
          <a:xfrm>
            <a:off x="838200" y="365127"/>
            <a:ext cx="10515600" cy="1325563"/>
          </a:xfrm>
        </p:spPr>
        <p:txBody>
          <a:bodyPr/>
          <a:lstStyle/>
          <a:p>
            <a:endParaRPr lang="en-US"/>
          </a:p>
        </p:txBody>
      </p:sp>
      <p:pic>
        <p:nvPicPr>
          <p:cNvPr id="5122" name="Picture 2" descr="https://www.christies.com/img/LotImages/2012/NYR/2012_NYR_02543_0246_000(elliott_erwitt_segregated_water_fountains_north_carolina_1950).jpg">
            <a:extLst>
              <a:ext uri="{FF2B5EF4-FFF2-40B4-BE49-F238E27FC236}">
                <a16:creationId xmlns:a16="http://schemas.microsoft.com/office/drawing/2014/main" xmlns="" id="{DE5F135A-3828-48BE-8661-0C8E5C06D6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674" y="204795"/>
            <a:ext cx="9000323" cy="584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8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51667" y="1924386"/>
            <a:ext cx="7230533" cy="2482515"/>
          </a:xfrm>
        </p:spPr>
        <p:txBody>
          <a:bodyPr vert="horz" lIns="91440" tIns="45720" rIns="91440" bIns="45720" rtlCol="0" anchor="ctr">
            <a:normAutofit/>
          </a:bodyPr>
          <a:lstStyle/>
          <a:p>
            <a:r>
              <a:rPr lang="en-US" sz="6000" b="0" kern="1200" dirty="0">
                <a:solidFill>
                  <a:schemeClr val="tx1"/>
                </a:solidFill>
                <a:latin typeface="+mj-lt"/>
                <a:ea typeface="+mj-ea"/>
                <a:cs typeface="+mj-cs"/>
              </a:rPr>
              <a:t>Who is in the room?</a:t>
            </a:r>
          </a:p>
        </p:txBody>
      </p:sp>
      <p:pic>
        <p:nvPicPr>
          <p:cNvPr id="6" name="Graphic 5" descr="Waiter">
            <a:extLst>
              <a:ext uri="{FF2B5EF4-FFF2-40B4-BE49-F238E27FC236}">
                <a16:creationId xmlns:a16="http://schemas.microsoft.com/office/drawing/2014/main" xmlns="" id="{5C8961F7-54E2-4D6E-B3F3-CEC1B311D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1" y="2743201"/>
            <a:ext cx="1371600" cy="1371600"/>
          </a:xfrm>
          <a:prstGeom prst="rect">
            <a:avLst/>
          </a:prstGeom>
        </p:spPr>
      </p:pic>
      <p:pic>
        <p:nvPicPr>
          <p:cNvPr id="8" name="Graphic 7">
            <a:extLst>
              <a:ext uri="{FF2B5EF4-FFF2-40B4-BE49-F238E27FC236}">
                <a16:creationId xmlns:a16="http://schemas.microsoft.com/office/drawing/2014/main" xmlns="" id="{2FB2B256-15CE-4CE3-A517-567082B947D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4213835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2BF7A8-83B8-47DE-A900-402F79AD97B2}"/>
              </a:ext>
            </a:extLst>
          </p:cNvPr>
          <p:cNvSpPr>
            <a:spLocks noGrp="1"/>
          </p:cNvSpPr>
          <p:nvPr>
            <p:ph idx="1"/>
          </p:nvPr>
        </p:nvSpPr>
        <p:spPr>
          <a:xfrm>
            <a:off x="958516" y="974558"/>
            <a:ext cx="10515600" cy="5094121"/>
          </a:xfrm>
        </p:spPr>
        <p:txBody>
          <a:bodyPr>
            <a:normAutofit/>
          </a:bodyPr>
          <a:lstStyle/>
          <a:p>
            <a:pPr marL="0" indent="0">
              <a:lnSpc>
                <a:spcPct val="100000"/>
              </a:lnSpc>
              <a:buNone/>
            </a:pPr>
            <a:r>
              <a:rPr lang="en-US" sz="3600" dirty="0">
                <a:latin typeface="Georgia" panose="02040502050405020303" pitchFamily="18" charset="0"/>
              </a:rPr>
              <a:t>Injustice anywhere is a threat to justice everywhere. We are caught in an inescapable network of mutuality, tied in a single garment of destiny. Whatever affects one directly, affects all indirectly. </a:t>
            </a:r>
          </a:p>
          <a:p>
            <a:pPr marL="0" indent="0">
              <a:lnSpc>
                <a:spcPct val="100000"/>
              </a:lnSpc>
              <a:buNone/>
            </a:pPr>
            <a:endParaRPr lang="en-US" dirty="0">
              <a:latin typeface="Georgia" panose="02040502050405020303" pitchFamily="18" charset="0"/>
            </a:endParaRPr>
          </a:p>
          <a:p>
            <a:pPr marL="0" indent="0">
              <a:lnSpc>
                <a:spcPct val="100000"/>
              </a:lnSpc>
              <a:buNone/>
            </a:pPr>
            <a:r>
              <a:rPr lang="en-US" dirty="0">
                <a:latin typeface="Georgia" panose="02040502050405020303" pitchFamily="18" charset="0"/>
              </a:rPr>
              <a:t>Martin Luther King, Jr. </a:t>
            </a:r>
          </a:p>
          <a:p>
            <a:pPr marL="0" indent="0">
              <a:lnSpc>
                <a:spcPct val="100000"/>
              </a:lnSpc>
              <a:buNone/>
            </a:pPr>
            <a:r>
              <a:rPr lang="en-US" i="1" dirty="0">
                <a:latin typeface="Georgia" panose="02040502050405020303" pitchFamily="18" charset="0"/>
              </a:rPr>
              <a:t>Letter from a Birmingham Jail </a:t>
            </a:r>
          </a:p>
          <a:p>
            <a:pPr marL="0" indent="0">
              <a:lnSpc>
                <a:spcPct val="100000"/>
              </a:lnSpc>
              <a:buNone/>
            </a:pPr>
            <a:r>
              <a:rPr lang="en-US" dirty="0">
                <a:latin typeface="Georgia" panose="02040502050405020303" pitchFamily="18" charset="0"/>
              </a:rPr>
              <a:t>April 16, 1963</a:t>
            </a:r>
          </a:p>
          <a:p>
            <a:pPr marL="0" indent="0">
              <a:buNone/>
            </a:pPr>
            <a:endParaRPr lang="en-US" dirty="0"/>
          </a:p>
        </p:txBody>
      </p:sp>
    </p:spTree>
    <p:extLst>
      <p:ext uri="{BB962C8B-B14F-4D97-AF65-F5344CB8AC3E}">
        <p14:creationId xmlns:p14="http://schemas.microsoft.com/office/powerpoint/2010/main" val="2563522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istorycooperative.org/wp-content/uploads/2016/10/09d756f5-2f5e-49c2-806d-dad7cafebeb6-2060x123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45" y="519334"/>
            <a:ext cx="10208425" cy="61250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A3240AE-141B-4FBC-BD32-9982E0879AA6}"/>
              </a:ext>
            </a:extLst>
          </p:cNvPr>
          <p:cNvSpPr txBox="1"/>
          <p:nvPr/>
        </p:nvSpPr>
        <p:spPr>
          <a:xfrm>
            <a:off x="2937710" y="213611"/>
            <a:ext cx="6316579" cy="707886"/>
          </a:xfrm>
          <a:prstGeom prst="rect">
            <a:avLst/>
          </a:prstGeom>
          <a:noFill/>
        </p:spPr>
        <p:txBody>
          <a:bodyPr wrap="square" rtlCol="0">
            <a:spAutoFit/>
          </a:bodyPr>
          <a:lstStyle/>
          <a:p>
            <a:pPr algn="ctr"/>
            <a:r>
              <a:rPr lang="en-US" sz="4000" dirty="0"/>
              <a:t>East Germany, 1989</a:t>
            </a:r>
          </a:p>
        </p:txBody>
      </p:sp>
    </p:spTree>
    <p:extLst>
      <p:ext uri="{BB962C8B-B14F-4D97-AF65-F5344CB8AC3E}">
        <p14:creationId xmlns:p14="http://schemas.microsoft.com/office/powerpoint/2010/main" val="72730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1E3E6-2621-4A1C-84B8-0745FDE9A261}"/>
              </a:ext>
            </a:extLst>
          </p:cNvPr>
          <p:cNvSpPr>
            <a:spLocks noGrp="1"/>
          </p:cNvSpPr>
          <p:nvPr>
            <p:ph type="title"/>
          </p:nvPr>
        </p:nvSpPr>
        <p:spPr/>
        <p:txBody>
          <a:bodyPr/>
          <a:lstStyle/>
          <a:p>
            <a:endParaRPr lang="en-US"/>
          </a:p>
        </p:txBody>
      </p:sp>
      <p:pic>
        <p:nvPicPr>
          <p:cNvPr id="4098" name="Picture 2" descr="http://gcaptain.com/maritime/blog/wp-content/uploads/2007/09/who-has-the-oil.jpg">
            <a:extLst>
              <a:ext uri="{FF2B5EF4-FFF2-40B4-BE49-F238E27FC236}">
                <a16:creationId xmlns:a16="http://schemas.microsoft.com/office/drawing/2014/main" xmlns="" id="{2A6CF775-A376-4B37-809D-A2D95F0FC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05" y="132347"/>
            <a:ext cx="10730617" cy="64970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B27EC7AD-9DFD-483B-A021-6A6140C4BED3}"/>
              </a:ext>
            </a:extLst>
          </p:cNvPr>
          <p:cNvSpPr/>
          <p:nvPr/>
        </p:nvSpPr>
        <p:spPr>
          <a:xfrm>
            <a:off x="3509563" y="6488668"/>
            <a:ext cx="5365380" cy="369332"/>
          </a:xfrm>
          <a:prstGeom prst="rect">
            <a:avLst/>
          </a:prstGeom>
        </p:spPr>
        <p:txBody>
          <a:bodyPr wrap="none">
            <a:spAutoFit/>
          </a:bodyPr>
          <a:lstStyle/>
          <a:p>
            <a:r>
              <a:rPr lang="en-US" dirty="0">
                <a:hlinkClick r:id="rId4"/>
              </a:rPr>
              <a:t>http://blogs.harvard.edu/mesh/2007/12/who_has_oil/</a:t>
            </a:r>
            <a:endParaRPr lang="en-US" dirty="0"/>
          </a:p>
        </p:txBody>
      </p:sp>
    </p:spTree>
    <p:extLst>
      <p:ext uri="{BB962C8B-B14F-4D97-AF65-F5344CB8AC3E}">
        <p14:creationId xmlns:p14="http://schemas.microsoft.com/office/powerpoint/2010/main" val="249105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791" y="1600662"/>
            <a:ext cx="9144417" cy="4339650"/>
          </a:xfrm>
          <a:prstGeom prst="rect">
            <a:avLst/>
          </a:prstGeom>
        </p:spPr>
        <p:txBody>
          <a:bodyPr wrap="square">
            <a:spAutoFit/>
          </a:bodyPr>
          <a:lstStyle/>
          <a:p>
            <a:pPr defTabSz="457200"/>
            <a:r>
              <a:rPr lang="en-US" sz="2800" dirty="0">
                <a:solidFill>
                  <a:prstClr val="black"/>
                </a:solidFill>
                <a:latin typeface="Times New Roman" panose="02020603050405020304" pitchFamily="18" charset="0"/>
                <a:ea typeface="Times New Roman" panose="02020603050405020304" pitchFamily="18" charset="0"/>
              </a:rPr>
              <a:t>“ . . . the policy of the General Government toward the red man is not only liberal, but generous. He is unwilling to submit to the laws of the States and mingle with their population. To save him from this alternative, or perhaps utter annihilation, the General Government kindly offers him a new home, and proposes to pay the whole expense of his removal and settlement.”</a:t>
            </a:r>
          </a:p>
          <a:p>
            <a:pPr defTabSz="457200"/>
            <a:endParaRPr lang="en-US" sz="2400" dirty="0">
              <a:solidFill>
                <a:prstClr val="black"/>
              </a:solidFill>
              <a:latin typeface="Times New Roman" panose="02020603050405020304" pitchFamily="18" charset="0"/>
              <a:ea typeface="Times New Roman" panose="02020603050405020304" pitchFamily="18" charset="0"/>
            </a:endParaRPr>
          </a:p>
          <a:p>
            <a:pPr defTabSz="457200"/>
            <a:r>
              <a:rPr lang="en-US" sz="2800" dirty="0">
                <a:solidFill>
                  <a:prstClr val="black"/>
                </a:solidFill>
                <a:latin typeface="Times New Roman" panose="02020603050405020304" pitchFamily="18" charset="0"/>
                <a:ea typeface="Times New Roman" panose="02020603050405020304" pitchFamily="18" charset="0"/>
              </a:rPr>
              <a:t>- U.S President Andrew Jackson in his Second Annual Message (1830) </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5" name="Title 4">
            <a:extLst>
              <a:ext uri="{FF2B5EF4-FFF2-40B4-BE49-F238E27FC236}">
                <a16:creationId xmlns:a16="http://schemas.microsoft.com/office/drawing/2014/main" xmlns="" id="{E5926FC5-DDA2-4A13-A68E-A8DEA180802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7169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42737" y="158499"/>
            <a:ext cx="10106525" cy="6302459"/>
          </a:xfrm>
          <a:prstGeom prst="rect">
            <a:avLst/>
          </a:prstGeom>
        </p:spPr>
      </p:pic>
    </p:spTree>
    <p:extLst>
      <p:ext uri="{BB962C8B-B14F-4D97-AF65-F5344CB8AC3E}">
        <p14:creationId xmlns:p14="http://schemas.microsoft.com/office/powerpoint/2010/main" val="2017787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9a78dd-98d4-471f-9e9e-34750471b20f@namprd04">
            <a:extLst>
              <a:ext uri="{FF2B5EF4-FFF2-40B4-BE49-F238E27FC236}">
                <a16:creationId xmlns:a16="http://schemas.microsoft.com/office/drawing/2014/main" xmlns="" id="{8381B346-18D6-48D9-8859-B4FB1389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760" y="126834"/>
            <a:ext cx="8419867" cy="660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1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a:bodyPr>
          <a:lstStyle/>
          <a:p>
            <a:pPr eaLnBrk="1" hangingPunct="1"/>
            <a:r>
              <a:rPr lang="en-US" altLang="en-US" dirty="0">
                <a:solidFill>
                  <a:schemeClr val="tx1"/>
                </a:solidFill>
                <a:latin typeface="+mn-lt"/>
              </a:rPr>
              <a:t>Categorize Questions: Closed/ Open</a:t>
            </a:r>
          </a:p>
        </p:txBody>
      </p:sp>
      <p:sp>
        <p:nvSpPr>
          <p:cNvPr id="46082" name="Content Placeholder 2"/>
          <p:cNvSpPr>
            <a:spLocks noGrp="1"/>
          </p:cNvSpPr>
          <p:nvPr>
            <p:ph idx="1"/>
          </p:nvPr>
        </p:nvSpPr>
        <p:spPr>
          <a:xfrm>
            <a:off x="838200" y="1825627"/>
            <a:ext cx="10515600" cy="3622029"/>
          </a:xfrm>
        </p:spPr>
        <p:txBody>
          <a:bodyPr>
            <a:normAutofit fontScale="92500" lnSpcReduction="20000"/>
          </a:bodyPr>
          <a:lstStyle/>
          <a:p>
            <a:pPr marL="0" indent="0">
              <a:buNone/>
            </a:pPr>
            <a:r>
              <a:rPr lang="en-US" altLang="en-US" sz="3500" u="sng" dirty="0">
                <a:solidFill>
                  <a:srgbClr val="000000"/>
                </a:solidFill>
              </a:rPr>
              <a:t>Definitions</a:t>
            </a:r>
            <a:r>
              <a:rPr lang="en-US" altLang="en-US" sz="3500" dirty="0">
                <a:solidFill>
                  <a:srgbClr val="000000"/>
                </a:solidFill>
              </a:rPr>
              <a:t>: </a:t>
            </a:r>
            <a:endParaRPr lang="en-US" altLang="en-US" sz="3500" b="1" dirty="0">
              <a:solidFill>
                <a:srgbClr val="000000"/>
              </a:solidFill>
            </a:endParaRPr>
          </a:p>
          <a:p>
            <a:pPr lvl="1" eaLnBrk="1" hangingPunct="1">
              <a:lnSpc>
                <a:spcPct val="90000"/>
              </a:lnSpc>
            </a:pPr>
            <a:r>
              <a:rPr lang="en-US" altLang="en-US" sz="3500" b="1" dirty="0">
                <a:solidFill>
                  <a:srgbClr val="000000"/>
                </a:solidFill>
              </a:rPr>
              <a:t>Closed-ended </a:t>
            </a:r>
            <a:r>
              <a:rPr lang="en-US" altLang="en-US" sz="3500" dirty="0">
                <a:solidFill>
                  <a:srgbClr val="000000"/>
                </a:solidFill>
              </a:rPr>
              <a:t>questions can be answered with a “yes” or  “no” or with a </a:t>
            </a:r>
            <a:r>
              <a:rPr lang="en-US" altLang="en-US" sz="3500" b="1" dirty="0">
                <a:solidFill>
                  <a:srgbClr val="000000"/>
                </a:solidFill>
              </a:rPr>
              <a:t>one-word </a:t>
            </a:r>
            <a:r>
              <a:rPr lang="en-US" altLang="en-US" sz="3500" dirty="0">
                <a:solidFill>
                  <a:srgbClr val="000000"/>
                </a:solidFill>
              </a:rPr>
              <a:t>answer.</a:t>
            </a:r>
          </a:p>
          <a:p>
            <a:pPr lvl="1">
              <a:spcBef>
                <a:spcPts val="1800"/>
              </a:spcBef>
            </a:pPr>
            <a:r>
              <a:rPr lang="en-US" altLang="en-US" sz="3500" b="1" dirty="0">
                <a:solidFill>
                  <a:srgbClr val="000000"/>
                </a:solidFill>
              </a:rPr>
              <a:t>Open-ended</a:t>
            </a:r>
            <a:r>
              <a:rPr lang="en-US" altLang="en-US" sz="3500" dirty="0">
                <a:solidFill>
                  <a:srgbClr val="000000"/>
                </a:solidFill>
              </a:rPr>
              <a:t> questions require </a:t>
            </a:r>
          </a:p>
          <a:p>
            <a:pPr lvl="1">
              <a:spcBef>
                <a:spcPct val="0"/>
              </a:spcBef>
              <a:spcAft>
                <a:spcPts val="1800"/>
              </a:spcAft>
              <a:buNone/>
            </a:pPr>
            <a:r>
              <a:rPr lang="en-US" altLang="en-US" sz="3500" dirty="0">
                <a:solidFill>
                  <a:srgbClr val="000000"/>
                </a:solidFill>
              </a:rPr>
              <a:t>  more </a:t>
            </a:r>
            <a:r>
              <a:rPr lang="en-US" altLang="en-US" sz="3500" b="1" dirty="0">
                <a:solidFill>
                  <a:srgbClr val="000000"/>
                </a:solidFill>
              </a:rPr>
              <a:t>explanation</a:t>
            </a:r>
            <a:r>
              <a:rPr lang="en-US" altLang="en-US" sz="3500" dirty="0">
                <a:solidFill>
                  <a:srgbClr val="000000"/>
                </a:solidFill>
              </a:rPr>
              <a:t>. </a:t>
            </a:r>
          </a:p>
          <a:p>
            <a:pPr lvl="1">
              <a:spcBef>
                <a:spcPct val="0"/>
              </a:spcBef>
              <a:spcAft>
                <a:spcPts val="1800"/>
              </a:spcAft>
              <a:buNone/>
            </a:pPr>
            <a:endParaRPr lang="en-US" altLang="en-US" sz="1000" dirty="0">
              <a:solidFill>
                <a:srgbClr val="000000"/>
              </a:solidFill>
            </a:endParaRPr>
          </a:p>
          <a:p>
            <a:pPr marL="0" indent="0">
              <a:spcBef>
                <a:spcPct val="0"/>
              </a:spcBef>
              <a:buNone/>
            </a:pPr>
            <a:r>
              <a:rPr lang="en-US" altLang="en-US" sz="3500" u="sng" dirty="0">
                <a:solidFill>
                  <a:srgbClr val="000000"/>
                </a:solidFill>
              </a:rPr>
              <a:t>Directions</a:t>
            </a:r>
            <a:r>
              <a:rPr lang="en-US" altLang="en-US" sz="3500" dirty="0">
                <a:solidFill>
                  <a:srgbClr val="000000"/>
                </a:solidFill>
              </a:rPr>
              <a:t>: Identify your questions as closed-ended or open-ended by </a:t>
            </a:r>
            <a:r>
              <a:rPr lang="en-US" altLang="en-US" sz="3500" b="1" dirty="0">
                <a:solidFill>
                  <a:srgbClr val="000000"/>
                </a:solidFill>
              </a:rPr>
              <a:t>marking them </a:t>
            </a:r>
            <a:r>
              <a:rPr lang="en-US" altLang="en-US" sz="3500" dirty="0">
                <a:solidFill>
                  <a:srgbClr val="000000"/>
                </a:solidFill>
              </a:rPr>
              <a:t>with a </a:t>
            </a:r>
            <a:r>
              <a:rPr lang="en-US" altLang="en-US" sz="3500" b="1" dirty="0">
                <a:solidFill>
                  <a:srgbClr val="000000"/>
                </a:solidFill>
              </a:rPr>
              <a:t>“C”</a:t>
            </a:r>
            <a:r>
              <a:rPr lang="en-US" altLang="ja-JP" sz="3500" dirty="0">
                <a:solidFill>
                  <a:srgbClr val="000000"/>
                </a:solidFill>
              </a:rPr>
              <a:t> or an </a:t>
            </a:r>
            <a:r>
              <a:rPr lang="en-US" altLang="en-US" sz="3500" b="1" dirty="0">
                <a:solidFill>
                  <a:srgbClr val="000000"/>
                </a:solidFill>
              </a:rPr>
              <a:t>“</a:t>
            </a:r>
            <a:r>
              <a:rPr lang="en-US" altLang="ja-JP" sz="3500" b="1" dirty="0">
                <a:solidFill>
                  <a:srgbClr val="000000"/>
                </a:solidFill>
              </a:rPr>
              <a:t>O.</a:t>
            </a:r>
            <a:r>
              <a:rPr lang="en-US" altLang="en-US" sz="3500" b="1" dirty="0">
                <a:solidFill>
                  <a:srgbClr val="000000"/>
                </a:solidFill>
              </a:rPr>
              <a:t>”</a:t>
            </a:r>
            <a:endParaRPr lang="en-US" altLang="en-US" sz="3500" dirty="0">
              <a:solidFill>
                <a:srgbClr val="000000"/>
              </a:solidFill>
            </a:endParaRPr>
          </a:p>
        </p:txBody>
      </p:sp>
    </p:spTree>
    <p:extLst>
      <p:ext uri="{BB962C8B-B14F-4D97-AF65-F5344CB8AC3E}">
        <p14:creationId xmlns:p14="http://schemas.microsoft.com/office/powerpoint/2010/main" val="1211816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5" end="5"/>
                                            </p:txEl>
                                          </p:spTgt>
                                        </p:tgtEl>
                                        <p:attrNameLst>
                                          <p:attrName>style.visibility</p:attrName>
                                        </p:attrNameLst>
                                      </p:cBhvr>
                                      <p:to>
                                        <p:strVal val="visible"/>
                                      </p:to>
                                    </p:set>
                                    <p:animEffect transition="in" filter="fade">
                                      <p:cBhvr>
                                        <p:cTn id="18"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altLang="en-US" dirty="0">
                <a:solidFill>
                  <a:schemeClr val="tx1"/>
                </a:solidFill>
              </a:rPr>
              <a:t>Discussion</a:t>
            </a:r>
          </a:p>
        </p:txBody>
      </p:sp>
      <p:graphicFrame>
        <p:nvGraphicFramePr>
          <p:cNvPr id="5" name="Content Placeholder 3"/>
          <p:cNvGraphicFramePr>
            <a:graphicFrameLocks noGrp="1"/>
          </p:cNvGraphicFramePr>
          <p:nvPr>
            <p:extLst>
              <p:ext uri="{D42A27DB-BD31-4B8C-83A1-F6EECF244321}">
                <p14:modId xmlns:p14="http://schemas.microsoft.com/office/powerpoint/2010/main" val="577290125"/>
              </p:ext>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79024" y="3028832"/>
            <a:ext cx="3537901" cy="2368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Tree>
    <p:extLst>
      <p:ext uri="{BB962C8B-B14F-4D97-AF65-F5344CB8AC3E}">
        <p14:creationId xmlns:p14="http://schemas.microsoft.com/office/powerpoint/2010/main" val="251738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dirty="0">
                <a:solidFill>
                  <a:schemeClr val="tx1"/>
                </a:solidFill>
              </a:rPr>
              <a:t>Discussion</a:t>
            </a:r>
          </a:p>
        </p:txBody>
      </p:sp>
      <p:graphicFrame>
        <p:nvGraphicFramePr>
          <p:cNvPr id="7" name="Content Placeholder 3"/>
          <p:cNvGraphicFramePr>
            <a:graphicFrameLocks noGrp="1"/>
          </p:cNvGraphicFramePr>
          <p:nvPr>
            <p:extLst>
              <p:ext uri="{D42A27DB-BD31-4B8C-83A1-F6EECF244321}">
                <p14:modId xmlns:p14="http://schemas.microsoft.com/office/powerpoint/2010/main" val="2743949710"/>
              </p:ext>
            </p:extLst>
          </p:nvPr>
        </p:nvGraphicFramePr>
        <p:xfrm>
          <a:off x="2425430"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68" y="3028274"/>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Tree>
    <p:extLst>
      <p:ext uri="{BB962C8B-B14F-4D97-AF65-F5344CB8AC3E}">
        <p14:creationId xmlns:p14="http://schemas.microsoft.com/office/powerpoint/2010/main" val="607628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a:ln>
                <a:noFill/>
              </a:ln>
              <a:solidFill>
                <a:prstClr val="black"/>
              </a:solidFill>
              <a:effectLst/>
              <a:uLnTx/>
              <a:uFillTx/>
              <a:latin typeface="Rockwell" panose="02060603020205020403" pitchFamily="18" charset="0"/>
              <a:ea typeface="MS PGothic" pitchFamily="34" charset="-128"/>
              <a:cs typeface="+mn-cs"/>
            </a:endParaRPr>
          </a:p>
        </p:txBody>
      </p:sp>
      <p:sp>
        <p:nvSpPr>
          <p:cNvPr id="108547" name="Title 1"/>
          <p:cNvSpPr>
            <a:spLocks noGrp="1"/>
          </p:cNvSpPr>
          <p:nvPr>
            <p:ph type="title"/>
          </p:nvPr>
        </p:nvSpPr>
        <p:spPr>
          <a:xfrm>
            <a:off x="838200" y="221329"/>
            <a:ext cx="10515600" cy="1234047"/>
          </a:xfrm>
        </p:spPr>
        <p:txBody>
          <a:bodyPr>
            <a:normAutofit/>
          </a:bodyPr>
          <a:lstStyle/>
          <a:p>
            <a:pPr eaLnBrk="1" hangingPunct="1"/>
            <a:r>
              <a:rPr lang="en-US" altLang="en-US" dirty="0">
                <a:solidFill>
                  <a:schemeClr val="tx1"/>
                </a:solidFill>
              </a:rPr>
              <a:t>Transform Questions</a:t>
            </a:r>
          </a:p>
        </p:txBody>
      </p:sp>
      <p:sp>
        <p:nvSpPr>
          <p:cNvPr id="4" name="Content Placeholder 3"/>
          <p:cNvSpPr>
            <a:spLocks noGrp="1"/>
          </p:cNvSpPr>
          <p:nvPr>
            <p:ph idx="1"/>
          </p:nvPr>
        </p:nvSpPr>
        <p:spPr>
          <a:xfrm>
            <a:off x="900193" y="1770997"/>
            <a:ext cx="10515600" cy="3845106"/>
          </a:xfrm>
        </p:spPr>
        <p:txBody>
          <a:bodyPr/>
          <a:lstStyle/>
          <a:p>
            <a:pPr eaLnBrk="1" hangingPunct="1">
              <a:spcBef>
                <a:spcPts val="400"/>
              </a:spcBef>
            </a:pPr>
            <a:r>
              <a:rPr lang="en-US" altLang="en-US" dirty="0">
                <a:solidFill>
                  <a:srgbClr val="000000"/>
                </a:solidFill>
                <a:latin typeface="Rockwell" panose="02060603020205020403" pitchFamily="18" charset="0"/>
              </a:rPr>
              <a:t>Take one </a:t>
            </a:r>
            <a:r>
              <a:rPr lang="en-US" altLang="en-US" b="1" dirty="0">
                <a:latin typeface="Rockwell" panose="02060603020205020403" pitchFamily="18" charset="0"/>
              </a:rPr>
              <a:t>closed-ended question</a:t>
            </a:r>
            <a:r>
              <a:rPr lang="en-US" altLang="en-US" b="1" dirty="0">
                <a:solidFill>
                  <a:srgbClr val="9D90A0"/>
                </a:solidFill>
                <a:latin typeface="Rockwell" panose="02060603020205020403" pitchFamily="18" charset="0"/>
              </a:rPr>
              <a:t> </a:t>
            </a:r>
            <a:r>
              <a:rPr lang="en-US" altLang="en-US" dirty="0">
                <a:solidFill>
                  <a:srgbClr val="000000"/>
                </a:solidFill>
                <a:latin typeface="Rockwell" panose="02060603020205020403" pitchFamily="18" charset="0"/>
              </a:rPr>
              <a:t>and change it</a:t>
            </a:r>
            <a:r>
              <a:rPr lang="en-US" altLang="en-US" b="1" dirty="0">
                <a:solidFill>
                  <a:srgbClr val="000000"/>
                </a:solidFill>
                <a:latin typeface="Rockwell" panose="02060603020205020403" pitchFamily="18" charset="0"/>
              </a:rPr>
              <a:t> </a:t>
            </a:r>
            <a:r>
              <a:rPr lang="en-US" altLang="en-US" dirty="0">
                <a:solidFill>
                  <a:srgbClr val="000000"/>
                </a:solidFill>
                <a:latin typeface="Rockwell" panose="02060603020205020403" pitchFamily="18" charset="0"/>
              </a:rPr>
              <a:t>into an </a:t>
            </a:r>
            <a:r>
              <a:rPr lang="en-US" altLang="en-US" b="1" dirty="0">
                <a:latin typeface="Rockwell" panose="02060603020205020403" pitchFamily="18" charset="0"/>
              </a:rPr>
              <a:t>open-ended question</a:t>
            </a:r>
            <a:r>
              <a:rPr lang="en-US" altLang="en-US" dirty="0">
                <a:solidFill>
                  <a:srgbClr val="000000"/>
                </a:solidFill>
                <a:latin typeface="Rockwell" panose="02060603020205020403" pitchFamily="18" charset="0"/>
              </a:rPr>
              <a:t>.</a:t>
            </a:r>
          </a:p>
          <a:p>
            <a:pPr eaLnBrk="1" hangingPunct="1">
              <a:spcBef>
                <a:spcPts val="400"/>
              </a:spcBef>
              <a:spcAft>
                <a:spcPts val="600"/>
              </a:spcAft>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a:solidFill>
                <a:srgbClr val="000000"/>
              </a:solidFill>
              <a:latin typeface="Rockwell" panose="02060603020205020403" pitchFamily="18" charset="0"/>
            </a:endParaRPr>
          </a:p>
          <a:p>
            <a:pPr eaLnBrk="1" hangingPunct="1">
              <a:spcBef>
                <a:spcPts val="1200"/>
              </a:spcBef>
            </a:pPr>
            <a:r>
              <a:rPr lang="en-US" altLang="en-US" dirty="0">
                <a:solidFill>
                  <a:srgbClr val="000000"/>
                </a:solidFill>
                <a:latin typeface="Rockwell" panose="02060603020205020403" pitchFamily="18" charset="0"/>
              </a:rPr>
              <a:t>Take one </a:t>
            </a:r>
            <a:r>
              <a:rPr lang="en-US" altLang="en-US" b="1" dirty="0">
                <a:latin typeface="Rockwell" panose="02060603020205020403" pitchFamily="18" charset="0"/>
              </a:rPr>
              <a:t>open-ended question </a:t>
            </a:r>
            <a:r>
              <a:rPr lang="en-US" altLang="en-US" dirty="0">
                <a:solidFill>
                  <a:srgbClr val="000000"/>
                </a:solidFill>
                <a:latin typeface="Rockwell" panose="02060603020205020403" pitchFamily="18" charset="0"/>
              </a:rPr>
              <a:t>and change it</a:t>
            </a:r>
            <a:r>
              <a:rPr lang="en-US" altLang="en-US" b="1" dirty="0">
                <a:solidFill>
                  <a:srgbClr val="000000"/>
                </a:solidFill>
                <a:latin typeface="Rockwell" panose="02060603020205020403" pitchFamily="18" charset="0"/>
              </a:rPr>
              <a:t> </a:t>
            </a:r>
            <a:r>
              <a:rPr lang="en-US" altLang="en-US" dirty="0">
                <a:solidFill>
                  <a:srgbClr val="000000"/>
                </a:solidFill>
                <a:latin typeface="Rockwell" panose="02060603020205020403" pitchFamily="18" charset="0"/>
              </a:rPr>
              <a:t>into a </a:t>
            </a:r>
            <a:r>
              <a:rPr lang="en-US" altLang="en-US" b="1" dirty="0">
                <a:latin typeface="Rockwell" panose="02060603020205020403" pitchFamily="18" charset="0"/>
              </a:rPr>
              <a:t>closed-ended question</a:t>
            </a:r>
            <a:r>
              <a:rPr lang="en-US" altLang="en-US" dirty="0">
                <a:solidFill>
                  <a:srgbClr val="000000"/>
                </a:solidFill>
                <a:latin typeface="Rockwell" panose="02060603020205020403" pitchFamily="18" charset="0"/>
              </a:rPr>
              <a:t>.</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500987" y="302736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5334005"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46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7273930" y="503602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4906192" y="5341615"/>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5036022"/>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163116975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009015"/>
          </a:xfrm>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4400" b="1" dirty="0">
                <a:latin typeface="Rockwell" panose="02060603020205020403" pitchFamily="18" charset="0"/>
                <a:hlinkClick r:id="rId3"/>
              </a:rPr>
              <a:t>https://rightquestion.org/events/</a:t>
            </a:r>
            <a:r>
              <a:rPr lang="en-US" altLang="en-US" sz="4400" b="1" dirty="0">
                <a:latin typeface="Rockwell" panose="02060603020205020403" pitchFamily="18" charset="0"/>
              </a:rPr>
              <a:t> </a:t>
            </a:r>
            <a:endParaRPr lang="en-US" sz="4400" b="1" dirty="0">
              <a:solidFill>
                <a:schemeClr val="tx2"/>
              </a:solidFill>
              <a:latin typeface="Rockwell" panose="02060603020205020403" pitchFamily="18" charset="0"/>
            </a:endParaRPr>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Rockwell"/>
                <a:ea typeface="MS Gothic"/>
                <a:cs typeface="+mj-cs"/>
              </a:rPr>
              <a:t>To Access Today’s Materials:</a:t>
            </a:r>
            <a:endParaRPr kumimoji="0" lang="en-US" sz="4800" b="0" i="0" u="none" strike="noStrike" kern="1200" cap="none" spc="0" normalizeH="0" baseline="0" noProof="0" dirty="0">
              <a:ln>
                <a:noFill/>
              </a:ln>
              <a:solidFill>
                <a:srgbClr val="000000"/>
              </a:solidFill>
              <a:effectLst/>
              <a:uLnTx/>
              <a:uFillTx/>
              <a:latin typeface="Rockwell"/>
              <a:ea typeface="MS Gothic"/>
              <a:cs typeface="+mj-cs"/>
            </a:endParaRPr>
          </a:p>
        </p:txBody>
      </p:sp>
      <p:sp>
        <p:nvSpPr>
          <p:cNvPr id="6" name="Content Placeholder 2"/>
          <p:cNvSpPr txBox="1">
            <a:spLocks/>
          </p:cNvSpPr>
          <p:nvPr/>
        </p:nvSpPr>
        <p:spPr bwMode="auto">
          <a:xfrm>
            <a:off x="1145978" y="2977674"/>
            <a:ext cx="9800696" cy="36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6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Join our Educator Network for:</a:t>
            </a:r>
          </a:p>
          <a:p>
            <a:pPr marL="635000" marR="0" lvl="1" indent="-3429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en-US" altLang="en-US" sz="32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Templates you can use tomorrow in class</a:t>
            </a:r>
          </a:p>
          <a:p>
            <a:pPr marL="635000" marR="0" lvl="1" indent="-3429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en-US" altLang="en-US" sz="32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Classroom examples</a:t>
            </a:r>
          </a:p>
          <a:p>
            <a:pPr marL="635000" marR="0" lvl="1" indent="-3429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en-US" altLang="en-US" sz="32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Instructional videos</a:t>
            </a:r>
          </a:p>
          <a:p>
            <a:pPr marL="635000" marR="0" lvl="1" indent="-3429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en-US" altLang="en-US" sz="32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Opportunities</a:t>
            </a:r>
            <a:r>
              <a:rPr kumimoji="0" lang="en-US" altLang="en-US" sz="3200" b="0" i="0" u="none" strike="noStrike" kern="1200" cap="none" spc="0" normalizeH="0" noProof="0">
                <a:ln>
                  <a:noFill/>
                </a:ln>
                <a:solidFill>
                  <a:srgbClr val="000000"/>
                </a:solidFill>
                <a:effectLst/>
                <a:uLnTx/>
                <a:uFillTx/>
                <a:latin typeface="Rockwell" panose="02060603020205020403" pitchFamily="18" charset="0"/>
                <a:ea typeface="MS PGothic" panose="020B0600070205080204" pitchFamily="34" charset="-128"/>
              </a:rPr>
              <a:t> to connect </a:t>
            </a:r>
            <a:r>
              <a:rPr kumimoji="0" lang="en-US" altLang="en-US" sz="32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with other </a:t>
            </a:r>
            <a:r>
              <a:rPr lang="en-US" altLang="en-US" sz="3200" noProof="0">
                <a:solidFill>
                  <a:srgbClr val="000000"/>
                </a:solidFill>
                <a:latin typeface="Rockwell" panose="02060603020205020403" pitchFamily="18" charset="0"/>
              </a:rPr>
              <a:t>e</a:t>
            </a:r>
            <a:r>
              <a:rPr kumimoji="0" lang="en-US" altLang="en-US" sz="32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ducators</a:t>
            </a:r>
          </a:p>
        </p:txBody>
      </p:sp>
    </p:spTree>
    <p:extLst>
      <p:ext uri="{BB962C8B-B14F-4D97-AF65-F5344CB8AC3E}">
        <p14:creationId xmlns:p14="http://schemas.microsoft.com/office/powerpoint/2010/main" val="1701152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a:solidFill>
                  <a:schemeClr val="tx1"/>
                </a:solidFill>
              </a:rPr>
              <a:t>Prioritize Questions</a:t>
            </a:r>
            <a:r>
              <a:rPr lang="en-US" altLang="en-US" sz="4000" dirty="0">
                <a:solidFill>
                  <a:schemeClr val="tx1"/>
                </a:solidFill>
              </a:rPr>
              <a:t> </a:t>
            </a:r>
          </a:p>
        </p:txBody>
      </p:sp>
      <p:sp>
        <p:nvSpPr>
          <p:cNvPr id="3" name="Content Placeholder 2"/>
          <p:cNvSpPr>
            <a:spLocks noGrp="1"/>
          </p:cNvSpPr>
          <p:nvPr>
            <p:ph idx="1"/>
          </p:nvPr>
        </p:nvSpPr>
        <p:spPr>
          <a:xfrm>
            <a:off x="838200" y="1418315"/>
            <a:ext cx="11061032" cy="4791743"/>
          </a:xfrm>
        </p:spPr>
        <p:txBody>
          <a:bodyPr>
            <a:normAutofit lnSpcReduction="10000"/>
          </a:bodyPr>
          <a:lstStyle/>
          <a:p>
            <a:pPr marL="0" indent="0">
              <a:buNone/>
            </a:pPr>
            <a:r>
              <a:rPr lang="en-US" altLang="en-US" sz="3600" b="1" dirty="0">
                <a:solidFill>
                  <a:srgbClr val="000000"/>
                </a:solidFill>
              </a:rPr>
              <a:t>Review your list of questions </a:t>
            </a:r>
          </a:p>
          <a:p>
            <a:pPr lvl="1" indent="-457200">
              <a:spcBef>
                <a:spcPts val="800"/>
              </a:spcBef>
              <a:spcAft>
                <a:spcPts val="600"/>
              </a:spcAft>
              <a:buFont typeface="Wingdings" panose="05000000000000000000" pitchFamily="2" charset="2"/>
              <a:buChar char="§"/>
            </a:pPr>
            <a:r>
              <a:rPr lang="en-US" altLang="en-US" sz="3000" dirty="0">
                <a:solidFill>
                  <a:srgbClr val="000000"/>
                </a:solidFill>
              </a:rPr>
              <a:t> Choose the three questions you consider most important.</a:t>
            </a:r>
          </a:p>
          <a:p>
            <a:pPr lvl="1" indent="-457200">
              <a:spcBef>
                <a:spcPts val="800"/>
              </a:spcBef>
              <a:buFont typeface="Wingdings" panose="05000000000000000000" pitchFamily="2" charset="2"/>
              <a:buChar char="§"/>
            </a:pPr>
            <a:r>
              <a:rPr lang="en-US" altLang="en-US" sz="3000" dirty="0">
                <a:solidFill>
                  <a:srgbClr val="000000"/>
                </a:solidFill>
              </a:rPr>
              <a:t> While prioritizing, think about your Question Focus: </a:t>
            </a:r>
            <a:r>
              <a:rPr lang="en-US" altLang="en-US" sz="3000" i="1" dirty="0">
                <a:solidFill>
                  <a:srgbClr val="000000"/>
                </a:solidFill>
              </a:rPr>
              <a:t>Some students are not asking questions.</a:t>
            </a:r>
          </a:p>
          <a:p>
            <a:pPr marL="228600" lvl="1" indent="0">
              <a:spcBef>
                <a:spcPts val="800"/>
              </a:spcBef>
              <a:buNone/>
            </a:pPr>
            <a:endParaRPr lang="en-US" altLang="en-US" sz="2800" i="1" dirty="0">
              <a:solidFill>
                <a:srgbClr val="000000"/>
              </a:solidFill>
            </a:endParaRPr>
          </a:p>
          <a:p>
            <a:pPr marL="0" indent="0">
              <a:spcBef>
                <a:spcPts val="1600"/>
              </a:spcBef>
              <a:buNone/>
            </a:pPr>
            <a:r>
              <a:rPr lang="en-US" altLang="en-US" sz="3600" b="1" dirty="0">
                <a:solidFill>
                  <a:srgbClr val="000000"/>
                </a:solidFill>
              </a:rPr>
              <a:t>After prioritizing consider…</a:t>
            </a:r>
          </a:p>
          <a:p>
            <a:pPr lvl="1" indent="-517525">
              <a:spcAft>
                <a:spcPts val="600"/>
              </a:spcAft>
              <a:buFont typeface="Wingdings" panose="05000000000000000000" pitchFamily="2" charset="2"/>
              <a:buChar char="§"/>
            </a:pPr>
            <a:r>
              <a:rPr lang="en-US" altLang="en-US" sz="3000" dirty="0"/>
              <a:t>Why did you choose those three questions?</a:t>
            </a:r>
          </a:p>
          <a:p>
            <a:pPr lvl="1" indent="-517525">
              <a:spcAft>
                <a:spcPts val="1800"/>
              </a:spcAft>
              <a:buFont typeface="Wingdings" panose="05000000000000000000" pitchFamily="2" charset="2"/>
              <a:buChar char="§"/>
            </a:pPr>
            <a:r>
              <a:rPr lang="en-US" altLang="en-US" sz="3000" dirty="0"/>
              <a:t>Where are your priority questions in the sequence of your entire list of questions?</a:t>
            </a:r>
          </a:p>
        </p:txBody>
      </p:sp>
    </p:spTree>
    <p:extLst>
      <p:ext uri="{BB962C8B-B14F-4D97-AF65-F5344CB8AC3E}">
        <p14:creationId xmlns:p14="http://schemas.microsoft.com/office/powerpoint/2010/main" val="1608540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a:bodyPr>
          <a:lstStyle/>
          <a:p>
            <a:pPr eaLnBrk="1" hangingPunct="1"/>
            <a:r>
              <a:rPr lang="en-US" altLang="en-US" dirty="0">
                <a:solidFill>
                  <a:schemeClr val="tx1"/>
                </a:solidFill>
              </a:rPr>
              <a:t>Strategize and Action Plan</a:t>
            </a:r>
          </a:p>
        </p:txBody>
      </p:sp>
      <p:sp>
        <p:nvSpPr>
          <p:cNvPr id="111619" name="Content Placeholder 2"/>
          <p:cNvSpPr>
            <a:spLocks noGrp="1"/>
          </p:cNvSpPr>
          <p:nvPr>
            <p:ph idx="1"/>
          </p:nvPr>
        </p:nvSpPr>
        <p:spPr/>
        <p:txBody>
          <a:bodyPr>
            <a:normAutofit/>
          </a:bodyPr>
          <a:lstStyle/>
          <a:p>
            <a:pPr marL="0" indent="0">
              <a:buNone/>
            </a:pPr>
            <a:r>
              <a:rPr lang="en-US" altLang="en-US" sz="4000" dirty="0"/>
              <a:t>From priority questions to action plan</a:t>
            </a:r>
            <a:r>
              <a:rPr lang="mr-IN" altLang="en-US" sz="4000" dirty="0"/>
              <a:t>…</a:t>
            </a:r>
            <a:endParaRPr lang="en-US" altLang="en-US" sz="4000" dirty="0"/>
          </a:p>
          <a:p>
            <a:pPr marL="0" indent="0">
              <a:spcBef>
                <a:spcPts val="1800"/>
              </a:spcBef>
              <a:buNone/>
            </a:pPr>
            <a:endParaRPr lang="en-US" altLang="en-US" sz="1000" dirty="0"/>
          </a:p>
          <a:p>
            <a:pPr marL="0" indent="0">
              <a:spcBef>
                <a:spcPts val="1800"/>
              </a:spcBef>
              <a:buNone/>
            </a:pPr>
            <a:r>
              <a:rPr lang="en-US" altLang="en-US" sz="4000" dirty="0"/>
              <a:t>In order to answer your priority questions:</a:t>
            </a:r>
          </a:p>
          <a:p>
            <a:pPr lvl="2">
              <a:spcBef>
                <a:spcPts val="1800"/>
              </a:spcBef>
            </a:pPr>
            <a:r>
              <a:rPr lang="en-US" altLang="en-US" sz="3600" dirty="0"/>
              <a:t>What do you need to </a:t>
            </a:r>
            <a:r>
              <a:rPr lang="en-US" altLang="en-US" sz="3600" b="1" i="1" dirty="0"/>
              <a:t>know</a:t>
            </a:r>
            <a:r>
              <a:rPr lang="en-US" altLang="en-US" sz="3600" dirty="0"/>
              <a:t>? </a:t>
            </a:r>
            <a:r>
              <a:rPr lang="en-US" altLang="en-US" sz="3600" b="1" dirty="0">
                <a:solidFill>
                  <a:schemeClr val="tx2"/>
                </a:solidFill>
              </a:rPr>
              <a:t>Information</a:t>
            </a:r>
            <a:r>
              <a:rPr lang="en-US" altLang="en-US" sz="3600" b="1" dirty="0"/>
              <a:t> </a:t>
            </a:r>
          </a:p>
          <a:p>
            <a:pPr lvl="2">
              <a:spcBef>
                <a:spcPts val="1800"/>
              </a:spcBef>
            </a:pPr>
            <a:r>
              <a:rPr lang="en-US" altLang="en-US" sz="3600" dirty="0"/>
              <a:t>What do you need to </a:t>
            </a:r>
            <a:r>
              <a:rPr lang="en-US" altLang="en-US" sz="3600" b="1" i="1" dirty="0"/>
              <a:t>do</a:t>
            </a:r>
            <a:r>
              <a:rPr lang="en-US" altLang="en-US" sz="3600" dirty="0"/>
              <a:t>? </a:t>
            </a:r>
            <a:r>
              <a:rPr lang="en-US" altLang="en-US" sz="3600" b="1" dirty="0">
                <a:solidFill>
                  <a:schemeClr val="tx2"/>
                </a:solidFill>
              </a:rPr>
              <a:t>Tasks</a:t>
            </a:r>
            <a:r>
              <a:rPr lang="en-US" altLang="en-US" sz="3600" b="1" dirty="0"/>
              <a:t> </a:t>
            </a:r>
          </a:p>
        </p:txBody>
      </p:sp>
    </p:spTree>
    <p:extLst>
      <p:ext uri="{BB962C8B-B14F-4D97-AF65-F5344CB8AC3E}">
        <p14:creationId xmlns:p14="http://schemas.microsoft.com/office/powerpoint/2010/main" val="465581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Strategize and Action Plan</a:t>
            </a:r>
          </a:p>
        </p:txBody>
      </p:sp>
      <p:graphicFrame>
        <p:nvGraphicFramePr>
          <p:cNvPr id="4" name="Content Placeholder 3"/>
          <p:cNvGraphicFramePr>
            <a:graphicFrameLocks noGrp="1"/>
          </p:cNvGraphicFramePr>
          <p:nvPr>
            <p:ph idx="1"/>
          </p:nvPr>
        </p:nvGraphicFramePr>
        <p:xfrm>
          <a:off x="2193725" y="3447703"/>
          <a:ext cx="7170906" cy="3087849"/>
        </p:xfrm>
        <a:graphic>
          <a:graphicData uri="http://schemas.openxmlformats.org/drawingml/2006/table">
            <a:tbl>
              <a:tblPr firstRow="1" bandRow="1">
                <a:effectLst/>
                <a:tableStyleId>{5C22544A-7EE6-4342-B048-85BDC9FD1C3A}</a:tableStyleId>
              </a:tblPr>
              <a:tblGrid>
                <a:gridCol w="3585453">
                  <a:extLst>
                    <a:ext uri="{9D8B030D-6E8A-4147-A177-3AD203B41FA5}">
                      <a16:colId xmlns:a16="http://schemas.microsoft.com/office/drawing/2014/main" xmlns="" val="20000"/>
                    </a:ext>
                  </a:extLst>
                </a:gridCol>
                <a:gridCol w="3585453">
                  <a:extLst>
                    <a:ext uri="{9D8B030D-6E8A-4147-A177-3AD203B41FA5}">
                      <a16:colId xmlns:a16="http://schemas.microsoft.com/office/drawing/2014/main" xmlns="" val="20001"/>
                    </a:ext>
                  </a:extLst>
                </a:gridCol>
              </a:tblGrid>
              <a:tr h="394269">
                <a:tc>
                  <a:txBody>
                    <a:bodyPr/>
                    <a:lstStyle/>
                    <a:p>
                      <a:pPr algn="ctr"/>
                      <a:r>
                        <a:rPr lang="en-US" sz="2400" dirty="0"/>
                        <a:t>Information</a:t>
                      </a: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a:t>Tasks</a:t>
                      </a: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36089">
                <a:tc>
                  <a:txBody>
                    <a:bodyPr/>
                    <a:lstStyle/>
                    <a:p>
                      <a:endParaRPr lang="en-US" dirty="0"/>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xmlns="" val="10002"/>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3"/>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4"/>
                  </a:ext>
                </a:extLst>
              </a:tr>
              <a:tr h="315416">
                <a:tc>
                  <a:txBody>
                    <a:bodyPr/>
                    <a:lstStyle/>
                    <a:p>
                      <a:endParaRPr lang="en-US"/>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5"/>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6"/>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7"/>
                  </a:ext>
                </a:extLst>
              </a:tr>
            </a:tbl>
          </a:graphicData>
        </a:graphic>
      </p:graphicFrame>
      <p:sp>
        <p:nvSpPr>
          <p:cNvPr id="5" name="テキスト ボックス 4"/>
          <p:cNvSpPr txBox="1"/>
          <p:nvPr/>
        </p:nvSpPr>
        <p:spPr>
          <a:xfrm>
            <a:off x="838200" y="1418315"/>
            <a:ext cx="986990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In order to answer your priority questions: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What do you need to </a:t>
            </a:r>
            <a:r>
              <a:rPr kumimoji="0" lang="en-US" altLang="en-US" sz="2800" b="0" i="1" u="none" strike="noStrike" kern="1200" cap="none" spc="0" normalizeH="0" baseline="0" noProof="0" dirty="0">
                <a:ln>
                  <a:noFill/>
                </a:ln>
                <a:solidFill>
                  <a:srgbClr val="000000"/>
                </a:solidFill>
                <a:effectLst/>
                <a:uLnTx/>
                <a:uFillTx/>
                <a:latin typeface="Rockwell" panose="02060603020205020403" pitchFamily="18" charset="0"/>
                <a:cs typeface="+mn-cs"/>
              </a:rPr>
              <a:t>know</a:t>
            </a: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 </a:t>
            </a:r>
            <a:r>
              <a:rPr kumimoji="0" lang="en-US" altLang="en-US" sz="2800" b="1" i="0" u="none" strike="noStrike" kern="1200" cap="none" spc="0" normalizeH="0" baseline="0" noProof="0" dirty="0">
                <a:ln>
                  <a:noFill/>
                </a:ln>
                <a:solidFill>
                  <a:schemeClr val="tx2"/>
                </a:solidFill>
                <a:effectLst/>
                <a:uLnTx/>
                <a:uFillTx/>
                <a:latin typeface="Rockwell" panose="02060603020205020403" pitchFamily="18" charset="0"/>
                <a:cs typeface="+mn-cs"/>
              </a:rPr>
              <a:t>Information</a:t>
            </a:r>
            <a:r>
              <a:rPr kumimoji="0" lang="en-US" altLang="en-US" sz="2800" b="1" i="0" u="none" strike="noStrike" kern="1200" cap="none" spc="0" normalizeH="0" baseline="0" noProof="0" dirty="0">
                <a:ln>
                  <a:noFill/>
                </a:ln>
                <a:solidFill>
                  <a:srgbClr val="000000"/>
                </a:solidFill>
                <a:effectLst/>
                <a:uLnTx/>
                <a:uFillTx/>
                <a:latin typeface="Rockwell" panose="02060603020205020403" pitchFamily="18" charset="0"/>
                <a:cs typeface="+mn-cs"/>
              </a:rPr>
              <a:t> </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What do you need to </a:t>
            </a:r>
            <a:r>
              <a:rPr kumimoji="0" lang="en-US" altLang="en-US" sz="2800" b="0" i="1" u="none" strike="noStrike" kern="1200" cap="none" spc="0" normalizeH="0" baseline="0" noProof="0" dirty="0">
                <a:ln>
                  <a:noFill/>
                </a:ln>
                <a:solidFill>
                  <a:srgbClr val="000000"/>
                </a:solidFill>
                <a:effectLst/>
                <a:uLnTx/>
                <a:uFillTx/>
                <a:latin typeface="Rockwell" panose="02060603020205020403" pitchFamily="18" charset="0"/>
                <a:cs typeface="+mn-cs"/>
              </a:rPr>
              <a:t>do</a:t>
            </a: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 </a:t>
            </a:r>
            <a:r>
              <a:rPr kumimoji="0" lang="en-US" altLang="en-US" sz="2800" b="1" i="0" u="none" strike="noStrike" kern="1200" cap="none" spc="0" normalizeH="0" baseline="0" noProof="0" dirty="0">
                <a:ln>
                  <a:noFill/>
                </a:ln>
                <a:solidFill>
                  <a:schemeClr val="tx2"/>
                </a:solidFill>
                <a:effectLst/>
                <a:uLnTx/>
                <a:uFillTx/>
                <a:latin typeface="Rockwell" panose="02060603020205020403" pitchFamily="18" charset="0"/>
                <a:cs typeface="+mn-cs"/>
              </a:rPr>
              <a:t>Tasks</a:t>
            </a:r>
            <a:r>
              <a:rPr kumimoji="0" lang="en-US" altLang="en-US" sz="2800" b="1" i="0" u="none" strike="noStrike" kern="1200" cap="none" spc="0" normalizeH="0" baseline="0" noProof="0" dirty="0">
                <a:ln>
                  <a:noFill/>
                </a:ln>
                <a:solidFill>
                  <a:srgbClr val="000000"/>
                </a:solidFill>
                <a:effectLst/>
                <a:uLnTx/>
                <a:uFillTx/>
                <a:latin typeface="Rockwell" panose="02060603020205020403" pitchFamily="18" charset="0"/>
                <a:cs typeface="+mn-cs"/>
              </a:rPr>
              <a:t> </a:t>
            </a:r>
          </a:p>
        </p:txBody>
      </p:sp>
    </p:spTree>
    <p:extLst>
      <p:ext uri="{BB962C8B-B14F-4D97-AF65-F5344CB8AC3E}">
        <p14:creationId xmlns:p14="http://schemas.microsoft.com/office/powerpoint/2010/main" val="3408660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dirty="0">
                <a:solidFill>
                  <a:schemeClr val="tx1"/>
                </a:solidFill>
              </a:rPr>
              <a:t>Share</a:t>
            </a:r>
            <a:endParaRPr lang="en-US" altLang="en-US" sz="2000" dirty="0">
              <a:solidFill>
                <a:schemeClr val="tx1"/>
              </a:solidFill>
            </a:endParaRPr>
          </a:p>
        </p:txBody>
      </p:sp>
      <p:sp>
        <p:nvSpPr>
          <p:cNvPr id="112643" name="Content Placeholder 2"/>
          <p:cNvSpPr>
            <a:spLocks noGrp="1"/>
          </p:cNvSpPr>
          <p:nvPr>
            <p:ph idx="1"/>
          </p:nvPr>
        </p:nvSpPr>
        <p:spPr>
          <a:xfrm>
            <a:off x="838200" y="1825627"/>
            <a:ext cx="10515600" cy="2850137"/>
          </a:xfrm>
        </p:spPr>
        <p:txBody>
          <a:bodyPr>
            <a:noAutofit/>
          </a:bodyPr>
          <a:lstStyle/>
          <a:p>
            <a:pPr marL="514350" indent="-514350">
              <a:buFont typeface="Rockwell" panose="02060603020205020403" pitchFamily="18" charset="0"/>
              <a:buAutoNum type="arabicPeriod"/>
            </a:pPr>
            <a:r>
              <a:rPr lang="en-US" altLang="en-US" sz="3200" dirty="0">
                <a:solidFill>
                  <a:srgbClr val="000000"/>
                </a:solidFill>
              </a:rPr>
              <a:t>Questions you changed from open/closed</a:t>
            </a:r>
          </a:p>
          <a:p>
            <a:pPr marL="514350" indent="-514350">
              <a:buFont typeface="Wingdings" panose="05000000000000000000" pitchFamily="2" charset="2"/>
              <a:buAutoNum type="arabicPeriod"/>
            </a:pPr>
            <a:r>
              <a:rPr lang="en-US" altLang="en-US" sz="3200" dirty="0">
                <a:solidFill>
                  <a:srgbClr val="000000"/>
                </a:solidFill>
              </a:rPr>
              <a:t>Your three priority questions and their numbers in your original sequence</a:t>
            </a:r>
          </a:p>
          <a:p>
            <a:pPr marL="514350" indent="-514350">
              <a:buFont typeface="Wingdings" panose="05000000000000000000" pitchFamily="2" charset="2"/>
              <a:buAutoNum type="arabicPeriod"/>
            </a:pPr>
            <a:r>
              <a:rPr lang="en-US" altLang="en-US" sz="3200" dirty="0">
                <a:solidFill>
                  <a:srgbClr val="000000"/>
                </a:solidFill>
              </a:rPr>
              <a:t>Rationale for choosing priority questions</a:t>
            </a:r>
          </a:p>
          <a:p>
            <a:pPr marL="514350" indent="-514350">
              <a:buFont typeface="Wingdings" panose="05000000000000000000" pitchFamily="2" charset="2"/>
              <a:buAutoNum type="arabicPeriod"/>
            </a:pPr>
            <a:r>
              <a:rPr lang="en-US" altLang="en-US" sz="3200" dirty="0">
                <a:solidFill>
                  <a:srgbClr val="000000"/>
                </a:solidFill>
              </a:rPr>
              <a:t>Next steps from your action plan </a:t>
            </a:r>
          </a:p>
        </p:txBody>
      </p:sp>
    </p:spTree>
    <p:extLst>
      <p:ext uri="{BB962C8B-B14F-4D97-AF65-F5344CB8AC3E}">
        <p14:creationId xmlns:p14="http://schemas.microsoft.com/office/powerpoint/2010/main" val="1312481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altLang="en-US" dirty="0">
                <a:solidFill>
                  <a:schemeClr val="tx1"/>
                </a:solidFill>
              </a:rPr>
              <a:t>Reflect</a:t>
            </a:r>
          </a:p>
        </p:txBody>
      </p:sp>
      <p:sp>
        <p:nvSpPr>
          <p:cNvPr id="49154" name="Content Placeholder 2"/>
          <p:cNvSpPr>
            <a:spLocks noGrp="1"/>
          </p:cNvSpPr>
          <p:nvPr>
            <p:ph idx="1"/>
          </p:nvPr>
        </p:nvSpPr>
        <p:spPr>
          <a:xfrm>
            <a:off x="838200" y="1825627"/>
            <a:ext cx="11049000" cy="3368673"/>
          </a:xfrm>
        </p:spPr>
        <p:txBody>
          <a:bodyPr>
            <a:normAutofit/>
          </a:bodyPr>
          <a:lstStyle/>
          <a:p>
            <a:pPr marL="342900" indent="-342900" eaLnBrk="1" hangingPunct="1">
              <a:buFont typeface="Wingdings" panose="05000000000000000000" pitchFamily="2" charset="2"/>
              <a:buChar char="§"/>
            </a:pPr>
            <a:r>
              <a:rPr lang="en-US" altLang="en-US" sz="4400" dirty="0">
                <a:solidFill>
                  <a:srgbClr val="000000"/>
                </a:solidFill>
              </a:rPr>
              <a:t> What did you learn?</a:t>
            </a:r>
          </a:p>
          <a:p>
            <a:pPr marL="342900" indent="-342900" eaLnBrk="1" hangingPunct="1">
              <a:buFont typeface="Wingdings" panose="05000000000000000000" pitchFamily="2" charset="2"/>
              <a:buChar char="§"/>
            </a:pPr>
            <a:r>
              <a:rPr lang="en-US" altLang="en-US" sz="4400" dirty="0">
                <a:solidFill>
                  <a:srgbClr val="000000"/>
                </a:solidFill>
              </a:rPr>
              <a:t> How did you learn it?</a:t>
            </a:r>
          </a:p>
          <a:p>
            <a:pPr marL="342900" indent="-342900">
              <a:buFont typeface="Wingdings" panose="05000000000000000000" pitchFamily="2" charset="2"/>
              <a:buChar char="§"/>
            </a:pPr>
            <a:r>
              <a:rPr lang="en-US" altLang="en-US" sz="4400" dirty="0">
                <a:solidFill>
                  <a:srgbClr val="000000"/>
                </a:solidFill>
              </a:rPr>
              <a:t> How will you use what you’ve learned?</a:t>
            </a:r>
          </a:p>
        </p:txBody>
      </p:sp>
    </p:spTree>
    <p:extLst>
      <p:ext uri="{BB962C8B-B14F-4D97-AF65-F5344CB8AC3E}">
        <p14:creationId xmlns:p14="http://schemas.microsoft.com/office/powerpoint/2010/main" val="3131423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909536" y="378097"/>
            <a:ext cx="10515600" cy="737343"/>
          </a:xfrm>
        </p:spPr>
        <p:txBody>
          <a:bodyPr>
            <a:normAutofit/>
          </a:bodyPr>
          <a:lstStyle/>
          <a:p>
            <a:pPr eaLnBrk="1" hangingPunct="1"/>
            <a:r>
              <a:rPr lang="en-US" altLang="en-US" dirty="0"/>
              <a:t>A Look Inside the Process </a:t>
            </a:r>
          </a:p>
        </p:txBody>
      </p:sp>
      <p:pic>
        <p:nvPicPr>
          <p:cNvPr id="63490" name="Picture Placeholder 3" descr="images.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3047" y="1741023"/>
            <a:ext cx="4361678" cy="3990471"/>
          </a:xfrm>
        </p:spPr>
      </p:pic>
    </p:spTree>
    <p:extLst>
      <p:ext uri="{BB962C8B-B14F-4D97-AF65-F5344CB8AC3E}">
        <p14:creationId xmlns:p14="http://schemas.microsoft.com/office/powerpoint/2010/main" val="123326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QFT, on one slide…</a:t>
            </a:r>
          </a:p>
        </p:txBody>
      </p:sp>
      <p:sp>
        <p:nvSpPr>
          <p:cNvPr id="3" name="Content Placeholder 2"/>
          <p:cNvSpPr>
            <a:spLocks noGrp="1"/>
          </p:cNvSpPr>
          <p:nvPr>
            <p:ph idx="1"/>
          </p:nvPr>
        </p:nvSpPr>
        <p:spPr>
          <a:xfrm>
            <a:off x="1136515" y="1606981"/>
            <a:ext cx="10515600" cy="4351338"/>
          </a:xfrm>
        </p:spPr>
        <p:txBody>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dirty="0"/>
              <a:t>Produce Your Questions</a:t>
            </a:r>
          </a:p>
          <a:p>
            <a:pPr lvl="2">
              <a:spcBef>
                <a:spcPts val="0"/>
              </a:spcBef>
              <a:spcAft>
                <a:spcPts val="600"/>
              </a:spcAft>
              <a:buFont typeface="Wingdings" panose="05000000000000000000" pitchFamily="2" charset="2"/>
              <a:buChar char="ü"/>
            </a:pPr>
            <a:r>
              <a:rPr lang="en-US" dirty="0"/>
              <a:t>Follow the rules</a:t>
            </a:r>
          </a:p>
          <a:p>
            <a:pPr lvl="2">
              <a:spcBef>
                <a:spcPts val="0"/>
              </a:spcBef>
              <a:spcAft>
                <a:spcPts val="600"/>
              </a:spcAft>
              <a:buFont typeface="Wingdings" panose="05000000000000000000" pitchFamily="2" charset="2"/>
              <a:buChar char="ü"/>
            </a:pPr>
            <a:r>
              <a:rPr lang="en-US" dirty="0"/>
              <a:t>Number your questions</a:t>
            </a:r>
          </a:p>
          <a:p>
            <a:pPr marL="457200" indent="-457200">
              <a:spcBef>
                <a:spcPts val="0"/>
              </a:spcBef>
              <a:spcAft>
                <a:spcPts val="600"/>
              </a:spcAft>
              <a:buFont typeface="+mj-lt"/>
              <a:buAutoNum type="arabicParenR" startAt="3"/>
            </a:pPr>
            <a:r>
              <a:rPr lang="en-US" dirty="0"/>
              <a:t>Transform Your Questions</a:t>
            </a:r>
          </a:p>
          <a:p>
            <a:pPr lvl="2">
              <a:spcBef>
                <a:spcPts val="0"/>
              </a:spcBef>
              <a:spcAft>
                <a:spcPts val="600"/>
              </a:spcAft>
              <a:buFont typeface="Wingdings" panose="05000000000000000000" pitchFamily="2" charset="2"/>
              <a:buChar char="ü"/>
            </a:pPr>
            <a:r>
              <a:rPr lang="en-US" dirty="0"/>
              <a:t>Categorize questions as Closed or Open-ended</a:t>
            </a:r>
          </a:p>
          <a:p>
            <a:pPr lvl="2">
              <a:spcBef>
                <a:spcPts val="0"/>
              </a:spcBef>
              <a:spcAft>
                <a:spcPts val="600"/>
              </a:spcAft>
              <a:buFont typeface="Wingdings" panose="05000000000000000000" pitchFamily="2" charset="2"/>
              <a:buChar char="ü"/>
            </a:pPr>
            <a:r>
              <a:rPr lang="en-US" dirty="0"/>
              <a:t>Change questions from one type to another</a:t>
            </a:r>
          </a:p>
          <a:p>
            <a:pPr marL="457200" indent="-457200">
              <a:spcBef>
                <a:spcPts val="0"/>
              </a:spcBef>
              <a:spcAft>
                <a:spcPts val="600"/>
              </a:spcAft>
              <a:buFont typeface="+mj-lt"/>
              <a:buAutoNum type="arabicParenR" startAt="4"/>
            </a:pPr>
            <a:r>
              <a:rPr lang="en-US" dirty="0"/>
              <a:t>Prioritize Your Questions </a:t>
            </a:r>
          </a:p>
          <a:p>
            <a:pPr marL="457200" indent="-457200">
              <a:spcBef>
                <a:spcPts val="0"/>
              </a:spcBef>
              <a:spcAft>
                <a:spcPts val="600"/>
              </a:spcAft>
              <a:buFont typeface="+mj-lt"/>
              <a:buAutoNum type="arabicParenR" startAt="5"/>
            </a:pPr>
            <a:r>
              <a:rPr lang="en-US" dirty="0"/>
              <a:t>Share &amp; Discuss Next Steps</a:t>
            </a:r>
          </a:p>
          <a:p>
            <a:pPr marL="457200" indent="-457200">
              <a:spcBef>
                <a:spcPts val="0"/>
              </a:spcBef>
              <a:spcAft>
                <a:spcPts val="600"/>
              </a:spcAft>
              <a:buFont typeface="+mj-lt"/>
              <a:buAutoNum type="arabicParenR" startAt="5"/>
            </a:pPr>
            <a:r>
              <a:rPr lang="en-US" dirty="0"/>
              <a:t>Reflect</a:t>
            </a:r>
          </a:p>
        </p:txBody>
      </p:sp>
      <p:sp>
        <p:nvSpPr>
          <p:cNvPr id="5" name="TextBox 4"/>
          <p:cNvSpPr txBox="1"/>
          <p:nvPr/>
        </p:nvSpPr>
        <p:spPr>
          <a:xfrm>
            <a:off x="7264548" y="1576866"/>
            <a:ext cx="4546452" cy="1631216"/>
          </a:xfrm>
          <a:prstGeom prst="rect">
            <a:avLst/>
          </a:prstGeom>
          <a:solidFill>
            <a:schemeClr val="bg1">
              <a:lumMod val="85000"/>
            </a:schemeClr>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Ask as many questions as you can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Do not stop to discuss, judge or answer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Record </a:t>
            </a:r>
            <a:r>
              <a:rPr kumimoji="0" lang="en-US" sz="2000" b="0" i="1" u="none" strike="noStrike" kern="1200" cap="none" spc="0" normalizeH="0" baseline="0" noProof="0" dirty="0">
                <a:ln>
                  <a:noFill/>
                </a:ln>
                <a:solidFill>
                  <a:prstClr val="black"/>
                </a:solidFill>
                <a:effectLst/>
                <a:uLnTx/>
                <a:uFillTx/>
                <a:latin typeface="Rockwell"/>
                <a:cs typeface="+mn-cs"/>
              </a:rPr>
              <a:t>exactly</a:t>
            </a:r>
            <a:r>
              <a:rPr kumimoji="0" lang="en-US" sz="2000" b="0" i="0" u="none" strike="noStrike" kern="1200" cap="none" spc="0" normalizeH="0" baseline="0" noProof="0" dirty="0">
                <a:ln>
                  <a:noFill/>
                </a:ln>
                <a:solidFill>
                  <a:prstClr val="black"/>
                </a:solidFill>
                <a:effectLst/>
                <a:uLnTx/>
                <a:uFillTx/>
                <a:latin typeface="Rockwell"/>
                <a:cs typeface="+mn-cs"/>
              </a:rPr>
              <a:t> as stated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Change statements into questions</a:t>
            </a:r>
          </a:p>
        </p:txBody>
      </p:sp>
      <p:cxnSp>
        <p:nvCxnSpPr>
          <p:cNvPr id="7" name="Straight Arrow Connector 6"/>
          <p:cNvCxnSpPr/>
          <p:nvPr/>
        </p:nvCxnSpPr>
        <p:spPr>
          <a:xfrm>
            <a:off x="4372495" y="2692520"/>
            <a:ext cx="2758700" cy="30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19924" y="4559004"/>
            <a:ext cx="3132191" cy="1938992"/>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a:cs typeface="+mn-cs"/>
              </a:rPr>
              <a:t>Closed-Ended: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a:cs typeface="+mn-cs"/>
              </a:rPr>
              <a:t>Answered with “yes,” “no” or one word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ckwell"/>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a:cs typeface="+mn-cs"/>
              </a:rPr>
              <a:t>Open-Ended: </a:t>
            </a:r>
            <a:r>
              <a:rPr kumimoji="0" lang="en-US" sz="2000" b="0" i="0" u="none" strike="noStrike" kern="1200" cap="none" spc="0" normalizeH="0" baseline="0" noProof="0" dirty="0">
                <a:ln>
                  <a:noFill/>
                </a:ln>
                <a:solidFill>
                  <a:prstClr val="black"/>
                </a:solidFill>
                <a:effectLst/>
                <a:uLnTx/>
                <a:uFillTx/>
                <a:latin typeface="Rockwell"/>
                <a:cs typeface="+mn-cs"/>
              </a:rPr>
              <a:t>Require longer explanation</a:t>
            </a:r>
          </a:p>
        </p:txBody>
      </p:sp>
      <p:cxnSp>
        <p:nvCxnSpPr>
          <p:cNvPr id="12" name="Straight Arrow Connector 11"/>
          <p:cNvCxnSpPr/>
          <p:nvPr/>
        </p:nvCxnSpPr>
        <p:spPr>
          <a:xfrm>
            <a:off x="8118142" y="4071582"/>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680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dirty="0">
                <a:solidFill>
                  <a:schemeClr val="tx1"/>
                </a:solidFill>
              </a:rPr>
              <a:t>Curiosity</a:t>
            </a:r>
            <a:r>
              <a:rPr lang="en-US" dirty="0">
                <a:solidFill>
                  <a:schemeClr val="tx1"/>
                </a:solidFill>
                <a:latin typeface="Rockwell" panose="02060603020205020403" pitchFamily="18" charset="0"/>
              </a:rPr>
              <a:t> and Rigor</a:t>
            </a:r>
          </a:p>
        </p:txBody>
      </p:sp>
      <p:sp>
        <p:nvSpPr>
          <p:cNvPr id="74754" name="Content Placeholder 2"/>
          <p:cNvSpPr>
            <a:spLocks noGrp="1"/>
          </p:cNvSpPr>
          <p:nvPr>
            <p:ph idx="1"/>
          </p:nvPr>
        </p:nvSpPr>
        <p:spPr>
          <a:xfrm>
            <a:off x="838200" y="2178998"/>
            <a:ext cx="10515600" cy="1692613"/>
          </a:xfrm>
        </p:spPr>
        <p:txBody>
          <a:bodyPr anchor="ctr"/>
          <a:lstStyle/>
          <a:p>
            <a:pPr marL="228600" lvl="1" indent="0" algn="ctr">
              <a:buNone/>
            </a:pPr>
            <a:r>
              <a:rPr lang="en-US" sz="4400" u="sng" dirty="0">
                <a:solidFill>
                  <a:srgbClr val="000000"/>
                </a:solidFill>
                <a:latin typeface="Rockwell" panose="02060603020205020403" pitchFamily="18" charset="0"/>
              </a:rPr>
              <a:t>Three</a:t>
            </a:r>
            <a:r>
              <a:rPr lang="en-US" sz="4400" dirty="0">
                <a:solidFill>
                  <a:srgbClr val="000000"/>
                </a:solidFill>
                <a:latin typeface="Rockwell" panose="02060603020205020403" pitchFamily="18" charset="0"/>
              </a:rPr>
              <a:t> thinking abilities </a:t>
            </a:r>
          </a:p>
          <a:p>
            <a:pPr marL="228600" lvl="1" indent="0" algn="ctr">
              <a:buNone/>
            </a:pPr>
            <a:r>
              <a:rPr lang="en-US" sz="4400" dirty="0">
                <a:solidFill>
                  <a:srgbClr val="000000"/>
                </a:solidFill>
                <a:latin typeface="Rockwell" panose="02060603020205020403" pitchFamily="18" charset="0"/>
              </a:rPr>
              <a:t>with </a:t>
            </a:r>
            <a:r>
              <a:rPr lang="en-US" sz="4400" u="sng" dirty="0">
                <a:solidFill>
                  <a:srgbClr val="000000"/>
                </a:solidFill>
                <a:latin typeface="Rockwell" panose="02060603020205020403" pitchFamily="18" charset="0"/>
              </a:rPr>
              <a:t>one</a:t>
            </a:r>
            <a:r>
              <a:rPr lang="en-US" sz="4400" dirty="0">
                <a:solidFill>
                  <a:srgbClr val="000000"/>
                </a:solidFill>
                <a:latin typeface="Rockwell" panose="02060603020205020403" pitchFamily="18" charset="0"/>
              </a:rPr>
              <a:t> process</a:t>
            </a:r>
          </a:p>
        </p:txBody>
      </p:sp>
    </p:spTree>
    <p:extLst>
      <p:ext uri="{BB962C8B-B14F-4D97-AF65-F5344CB8AC3E}">
        <p14:creationId xmlns:p14="http://schemas.microsoft.com/office/powerpoint/2010/main" val="3942405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881869" y="1680739"/>
            <a:ext cx="5809691" cy="4111625"/>
            <a:chOff x="2175259" y="1376010"/>
            <a:chExt cx="5039995" cy="4112260"/>
          </a:xfrm>
        </p:grpSpPr>
        <p:grpSp>
          <p:nvGrpSpPr>
            <p:cNvPr id="75779" name="Group 1"/>
            <p:cNvGrpSpPr>
              <a:grpSpLocks/>
            </p:cNvGrpSpPr>
            <p:nvPr/>
          </p:nvGrpSpPr>
          <p:grpSpPr bwMode="auto">
            <a:xfrm>
              <a:off x="2175259" y="1376010"/>
              <a:ext cx="5039995" cy="4112260"/>
              <a:chOff x="2175259" y="1376010"/>
              <a:chExt cx="5039995" cy="4112260"/>
            </a:xfrm>
          </p:grpSpPr>
          <p:sp>
            <p:nvSpPr>
              <p:cNvPr id="75781" name="AutoShape 4"/>
              <p:cNvSpPr>
                <a:spLocks/>
              </p:cNvSpPr>
              <p:nvPr/>
            </p:nvSpPr>
            <p:spPr bwMode="auto">
              <a:xfrm rot="12900000">
                <a:off x="2175259" y="3225293"/>
                <a:ext cx="5039995" cy="469900"/>
              </a:xfrm>
              <a:prstGeom prst="leftRightArrow">
                <a:avLst>
                  <a:gd name="adj1" fmla="val 50000"/>
                  <a:gd name="adj2" fmla="val 101790"/>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Rockwell"/>
                  <a:ea typeface="ヒラギノ角ゴ ProN W3" charset="0"/>
                  <a:cs typeface="ヒラギノ角ゴ ProN W3" charset="0"/>
                </a:endParaRPr>
              </a:p>
            </p:txBody>
          </p:sp>
          <p:sp>
            <p:nvSpPr>
              <p:cNvPr id="75783" name="AutoShape 4"/>
              <p:cNvSpPr>
                <a:spLocks/>
              </p:cNvSpPr>
              <p:nvPr/>
            </p:nvSpPr>
            <p:spPr bwMode="auto">
              <a:xfrm rot="8486795">
                <a:off x="2187592" y="3197189"/>
                <a:ext cx="4788388" cy="469900"/>
              </a:xfrm>
              <a:prstGeom prst="leftRightArrow">
                <a:avLst>
                  <a:gd name="adj1" fmla="val 50000"/>
                  <a:gd name="adj2" fmla="val 101759"/>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4" name="AutoShape 4"/>
              <p:cNvSpPr>
                <a:spLocks/>
              </p:cNvSpPr>
              <p:nvPr/>
            </p:nvSpPr>
            <p:spPr bwMode="auto">
              <a:xfrm>
                <a:off x="2410766" y="3166465"/>
                <a:ext cx="4342041" cy="469900"/>
              </a:xfrm>
              <a:prstGeom prst="leftRightArrow">
                <a:avLst>
                  <a:gd name="adj1" fmla="val 50000"/>
                  <a:gd name="adj2" fmla="val 101777"/>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panose="02060603020205020403" pitchFamily="18" charset="0"/>
                  <a:cs typeface="+mn-cs"/>
                  <a:sym typeface="Gill Sans" charset="0"/>
                </a:rPr>
                <a:t>Divergent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rPr>
                <a:t>Thinking</a:t>
              </a:r>
            </a:p>
          </p:txBody>
        </p:sp>
      </p:grpSp>
      <p:sp>
        <p:nvSpPr>
          <p:cNvPr id="75778" name="Title 1"/>
          <p:cNvSpPr>
            <a:spLocks noGrp="1"/>
          </p:cNvSpPr>
          <p:nvPr>
            <p:ph type="title"/>
          </p:nvPr>
        </p:nvSpPr>
        <p:spPr>
          <a:xfrm>
            <a:off x="729792" y="0"/>
            <a:ext cx="11353800" cy="1325563"/>
          </a:xfrm>
        </p:spPr>
        <p:txBody>
          <a:bodyPr>
            <a:normAutofit/>
          </a:bodyPr>
          <a:lstStyle/>
          <a:p>
            <a:pPr eaLnBrk="1" hangingPunct="1"/>
            <a:r>
              <a:rPr lang="en-US" dirty="0">
                <a:solidFill>
                  <a:schemeClr val="tx1"/>
                </a:solidFill>
              </a:rPr>
              <a:t>Thinking in many different directions</a:t>
            </a:r>
          </a:p>
        </p:txBody>
      </p:sp>
    </p:spTree>
    <p:extLst>
      <p:ext uri="{BB962C8B-B14F-4D97-AF65-F5344CB8AC3E}">
        <p14:creationId xmlns:p14="http://schemas.microsoft.com/office/powerpoint/2010/main" val="2180215657"/>
      </p:ext>
    </p:extLst>
  </p:cSld>
  <p:clrMapOvr>
    <a:masterClrMapping/>
  </p:clrMapOvr>
  <p:transition xmlns:p14="http://schemas.microsoft.com/office/powerpoint/2010/main" advClick="0" advTm="107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7953" y="105486"/>
            <a:ext cx="10515600" cy="1325563"/>
          </a:xfrm>
        </p:spPr>
        <p:txBody>
          <a:bodyPr>
            <a:normAutofit/>
          </a:bodyPr>
          <a:lstStyle/>
          <a:p>
            <a:pPr eaLnBrk="1" hangingPunct="1"/>
            <a:r>
              <a:rPr lang="en-US" dirty="0">
                <a:solidFill>
                  <a:schemeClr val="tx1"/>
                </a:solidFill>
              </a:rPr>
              <a:t>Narrowing Down, Focusing</a:t>
            </a:r>
          </a:p>
        </p:txBody>
      </p:sp>
      <p:grpSp>
        <p:nvGrpSpPr>
          <p:cNvPr id="83970" name="Group 2"/>
          <p:cNvGrpSpPr>
            <a:grpSpLocks/>
          </p:cNvGrpSpPr>
          <p:nvPr/>
        </p:nvGrpSpPr>
        <p:grpSpPr bwMode="auto">
          <a:xfrm>
            <a:off x="2244803" y="1363020"/>
            <a:ext cx="7338903" cy="4315485"/>
            <a:chOff x="1012417" y="1114583"/>
            <a:chExt cx="7541057" cy="5656005"/>
          </a:xfrm>
        </p:grpSpPr>
        <p:sp>
          <p:nvSpPr>
            <p:cNvPr id="36872" name="AutoShape 7"/>
            <p:cNvSpPr>
              <a:spLocks/>
            </p:cNvSpPr>
            <p:nvPr/>
          </p:nvSpPr>
          <p:spPr bwMode="auto">
            <a:xfrm rot="13727190">
              <a:off x="1274587" y="1984167"/>
              <a:ext cx="2396880" cy="657711"/>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0800000">
              <a:off x="1012417" y="3840092"/>
              <a:ext cx="1858397" cy="792155"/>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a:off x="6519954" y="3840094"/>
              <a:ext cx="2033520" cy="792155"/>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8" name="AutoShape 7"/>
            <p:cNvSpPr>
              <a:spLocks/>
            </p:cNvSpPr>
            <p:nvPr/>
          </p:nvSpPr>
          <p:spPr bwMode="auto">
            <a:xfrm rot="2678492">
              <a:off x="5744573" y="5978431"/>
              <a:ext cx="2033521" cy="792157"/>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0" name="Rectangle 1"/>
            <p:cNvSpPr txBox="1">
              <a:spLocks noChangeArrowheads="1"/>
            </p:cNvSpPr>
            <p:nvPr/>
          </p:nvSpPr>
          <p:spPr>
            <a:xfrm>
              <a:off x="2724137" y="3799916"/>
              <a:ext cx="3917553" cy="1258876"/>
            </a:xfrm>
            <a:prstGeom prst="rect">
              <a:avLst/>
            </a:prstGeom>
            <a:noFill/>
          </p:spPr>
          <p:style>
            <a:lnRef idx="0">
              <a:schemeClr val="accent1"/>
            </a:lnRef>
            <a:fillRef idx="3">
              <a:schemeClr val="accent1"/>
            </a:fillRef>
            <a:effectRef idx="3">
              <a:schemeClr val="accent1"/>
            </a:effectRef>
            <a:fontRef idx="minor">
              <a:schemeClr val="lt1"/>
            </a:fontRef>
          </p:style>
          <p:txBody>
            <a:bodyPr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panose="02060603020205020403" pitchFamily="18" charset="0"/>
                  <a:cs typeface="+mn-cs"/>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rPr>
                <a:t>Thinking</a:t>
              </a:r>
            </a:p>
          </p:txBody>
        </p:sp>
      </p:grpSp>
      <p:sp>
        <p:nvSpPr>
          <p:cNvPr id="19" name="AutoShape 7">
            <a:extLst>
              <a:ext uri="{FF2B5EF4-FFF2-40B4-BE49-F238E27FC236}">
                <a16:creationId xmlns:a16="http://schemas.microsoft.com/office/drawing/2014/main" xmlns="" id="{C0066271-D938-4B64-AE48-326990A46DE9}"/>
              </a:ext>
            </a:extLst>
          </p:cNvPr>
          <p:cNvSpPr>
            <a:spLocks/>
          </p:cNvSpPr>
          <p:nvPr/>
        </p:nvSpPr>
        <p:spPr bwMode="auto">
          <a:xfrm rot="5400000">
            <a:off x="4824616" y="5242968"/>
            <a:ext cx="1979008" cy="604409"/>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1" name="AutoShape 7">
            <a:extLst>
              <a:ext uri="{FF2B5EF4-FFF2-40B4-BE49-F238E27FC236}">
                <a16:creationId xmlns:a16="http://schemas.microsoft.com/office/drawing/2014/main" xmlns="" id="{84883BFA-BC77-4A32-A832-FA66EB95B607}"/>
              </a:ext>
            </a:extLst>
          </p:cNvPr>
          <p:cNvSpPr>
            <a:spLocks/>
          </p:cNvSpPr>
          <p:nvPr/>
        </p:nvSpPr>
        <p:spPr bwMode="auto">
          <a:xfrm rot="8215717">
            <a:off x="2786313" y="4966717"/>
            <a:ext cx="1979008" cy="604409"/>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2" name="AutoShape 7">
            <a:extLst>
              <a:ext uri="{FF2B5EF4-FFF2-40B4-BE49-F238E27FC236}">
                <a16:creationId xmlns:a16="http://schemas.microsoft.com/office/drawing/2014/main" xmlns="" id="{44D8C3E2-A966-4479-BA47-03E363217D55}"/>
              </a:ext>
            </a:extLst>
          </p:cNvPr>
          <p:cNvSpPr>
            <a:spLocks/>
          </p:cNvSpPr>
          <p:nvPr/>
        </p:nvSpPr>
        <p:spPr bwMode="auto">
          <a:xfrm rot="18992323">
            <a:off x="6977891" y="2001395"/>
            <a:ext cx="1979008" cy="604409"/>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3" name="AutoShape 7">
            <a:extLst>
              <a:ext uri="{FF2B5EF4-FFF2-40B4-BE49-F238E27FC236}">
                <a16:creationId xmlns:a16="http://schemas.microsoft.com/office/drawing/2014/main" xmlns="" id="{EB06AEA8-714F-4613-BA82-BFC2ED91E575}"/>
              </a:ext>
            </a:extLst>
          </p:cNvPr>
          <p:cNvSpPr>
            <a:spLocks/>
          </p:cNvSpPr>
          <p:nvPr/>
        </p:nvSpPr>
        <p:spPr bwMode="auto">
          <a:xfrm rot="16200000">
            <a:off x="5034392" y="1802143"/>
            <a:ext cx="1554480" cy="640080"/>
          </a:xfrm>
          <a:prstGeom prst="leftArrow">
            <a:avLst>
              <a:gd name="adj1" fmla="val 50000"/>
              <a:gd name="adj2" fmla="val 80889"/>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Tree>
    <p:extLst>
      <p:ext uri="{BB962C8B-B14F-4D97-AF65-F5344CB8AC3E}">
        <p14:creationId xmlns:p14="http://schemas.microsoft.com/office/powerpoint/2010/main" val="3103921561"/>
      </p:ext>
    </p:extLst>
  </p:cSld>
  <p:clrMapOvr>
    <a:masterClrMapping/>
  </p:clrMapOvr>
  <p:transition xmlns:p14="http://schemas.microsoft.com/office/powerpoint/2010/main" advClick="0" advTm="109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914400" y="2692172"/>
            <a:ext cx="10693400" cy="411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2800" b="0" i="0" u="none" strike="noStrike" kern="1200" cap="none" spc="0" normalizeH="0" baseline="0" noProof="0">
                <a:ln>
                  <a:noFill/>
                </a:ln>
                <a:solidFill>
                  <a:srgbClr val="000000"/>
                </a:solidFill>
                <a:effectLst/>
                <a:uLnTx/>
                <a:uFillTx/>
                <a:latin typeface="Rockwell"/>
                <a:ea typeface="MS PGothic" panose="020B0600070205080204" pitchFamily="34" charset="-128"/>
              </a:rPr>
              <a:t>The Right Question Institute offers materials through a Creative Commons License. Y</a:t>
            </a:r>
            <a:r>
              <a:rPr kumimoji="0" lang="en-US" sz="2800" b="0" i="0" u="none" strike="noStrike" kern="1200" cap="none" spc="0" normalizeH="0" baseline="0" noProof="0" err="1">
                <a:ln>
                  <a:noFill/>
                </a:ln>
                <a:solidFill>
                  <a:srgbClr val="000000"/>
                </a:solidFill>
                <a:effectLst/>
                <a:uLnTx/>
                <a:uFillTx/>
                <a:latin typeface="Rockwell"/>
                <a:ea typeface="MS PGothic" panose="020B0600070205080204" pitchFamily="34" charset="-128"/>
              </a:rPr>
              <a:t>ou</a:t>
            </a:r>
            <a:r>
              <a:rPr kumimoji="0" lang="en-US" sz="2800" b="0" i="0" u="none" strike="noStrike" kern="1200" cap="none" spc="0" normalizeH="0" baseline="0" noProof="0">
                <a:ln>
                  <a:noFill/>
                </a:ln>
                <a:solidFill>
                  <a:srgbClr val="000000"/>
                </a:solidFill>
                <a:effectLst/>
                <a:uLnTx/>
                <a:uFillTx/>
                <a:latin typeface="Rockwell"/>
                <a:ea typeface="MS PGothic" panose="020B0600070205080204" pitchFamily="34" charset="-128"/>
              </a:rPr>
              <a:t> are welcome to use, adapt, and share our materials for noncommercial use, as long as you include the following reference: </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sz="2800" b="0" i="0" u="none" strike="noStrike" kern="1200" cap="none" spc="0" normalizeH="0" baseline="0" noProof="0">
                <a:ln>
                  <a:noFill/>
                </a:ln>
                <a:solidFill>
                  <a:srgbClr val="000000"/>
                </a:solidFill>
                <a:effectLst/>
                <a:uLnTx/>
                <a:uFillTx/>
                <a:latin typeface="Rockwell"/>
                <a:ea typeface="MS PGothic" panose="020B0600070205080204" pitchFamily="34" charset="-128"/>
              </a:rPr>
              <a:t>“Source: The Right Question Institute (RQI). The Question Formulation Technique (QFT) was created by RQI. Visit </a:t>
            </a:r>
            <a:r>
              <a:rPr kumimoji="0" lang="en-US" sz="2800" b="0" i="0" u="sng" strike="noStrike" kern="1200" cap="none" spc="0" normalizeH="0" baseline="0" noProof="0">
                <a:ln>
                  <a:noFill/>
                </a:ln>
                <a:solidFill>
                  <a:srgbClr val="000000"/>
                </a:solidFill>
                <a:effectLst/>
                <a:uLnTx/>
                <a:uFillTx/>
                <a:latin typeface="Rockwell"/>
                <a:ea typeface="MS PGothic" panose="020B0600070205080204" pitchFamily="34" charset="-128"/>
                <a:hlinkClick r:id="rId3"/>
              </a:rPr>
              <a:t>rightquestion.org</a:t>
            </a:r>
            <a:r>
              <a:rPr kumimoji="0" lang="en-US" sz="2800" b="0" i="0" u="none" strike="noStrike" kern="1200" cap="none" spc="0" normalizeH="0" baseline="0" noProof="0">
                <a:ln>
                  <a:noFill/>
                </a:ln>
                <a:solidFill>
                  <a:srgbClr val="000000"/>
                </a:solidFill>
                <a:effectLst/>
                <a:uLnTx/>
                <a:uFillTx/>
                <a:latin typeface="Rockwell"/>
                <a:ea typeface="MS PGothic" panose="020B0600070205080204" pitchFamily="34" charset="-128"/>
              </a:rPr>
              <a:t> for more information and free resources.”</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05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7675" y="1682143"/>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386861"/>
            <a:ext cx="86399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Rockwell"/>
                <a:ea typeface="Meiryo"/>
                <a:cs typeface="+mn-cs"/>
              </a:rPr>
              <a:t>Using &amp; Sharing RQI’s Resources</a:t>
            </a:r>
          </a:p>
        </p:txBody>
      </p:sp>
    </p:spTree>
    <p:extLst>
      <p:ext uri="{BB962C8B-B14F-4D97-AF65-F5344CB8AC3E}">
        <p14:creationId xmlns:p14="http://schemas.microsoft.com/office/powerpoint/2010/main" val="1934877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70788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panose="02060603020205020403" pitchFamily="18" charset="0"/>
                <a:cs typeface="+mn-cs"/>
              </a:rPr>
              <a:t>Metacognition</a:t>
            </a:r>
          </a:p>
        </p:txBody>
      </p:sp>
      <p:sp>
        <p:nvSpPr>
          <p:cNvPr id="78852" name="Title 1"/>
          <p:cNvSpPr>
            <a:spLocks noGrp="1"/>
          </p:cNvSpPr>
          <p:nvPr>
            <p:ph type="title"/>
          </p:nvPr>
        </p:nvSpPr>
        <p:spPr/>
        <p:txBody>
          <a:bodyPr/>
          <a:lstStyle/>
          <a:p>
            <a:pPr eaLnBrk="1" hangingPunct="1"/>
            <a:r>
              <a:rPr lang="en-US" dirty="0">
                <a:solidFill>
                  <a:schemeClr val="tx1"/>
                </a:solidFill>
              </a:rPr>
              <a:t>Thinking</a:t>
            </a:r>
            <a:r>
              <a:rPr lang="en-US" dirty="0">
                <a:solidFill>
                  <a:schemeClr val="tx1"/>
                </a:solidFill>
                <a:latin typeface="Rockwell" panose="02060603020205020403" pitchFamily="18" charset="0"/>
              </a:rPr>
              <a:t> about Thinking</a:t>
            </a:r>
          </a:p>
        </p:txBody>
      </p:sp>
      <p:pic>
        <p:nvPicPr>
          <p:cNvPr id="9" name="Picture 2">
            <a:extLst>
              <a:ext uri="{FF2B5EF4-FFF2-40B4-BE49-F238E27FC236}">
                <a16:creationId xmlns:a16="http://schemas.microsoft.com/office/drawing/2014/main" xmlns="" id="{C091495A-5821-4EB7-8F88-734828852F6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17568147"/>
      </p:ext>
    </p:extLst>
  </p:cSld>
  <p:clrMapOvr>
    <a:masterClrMapping/>
  </p:clrMapOvr>
  <p:transition xmlns:p14="http://schemas.microsoft.com/office/powerpoint/2010/main" advClick="0" advTm="112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516551D9-209E-4BA3-BA1B-D3A3A4598F89}"/>
              </a:ext>
            </a:extLst>
          </p:cNvPr>
          <p:cNvSpPr>
            <a:spLocks noGrp="1"/>
          </p:cNvSpPr>
          <p:nvPr>
            <p:ph sz="quarter" idx="10"/>
          </p:nvPr>
        </p:nvSpPr>
        <p:spPr/>
        <p:txBody>
          <a:bodyPr/>
          <a:lstStyle/>
          <a:p>
            <a:endParaRPr lang="en-US"/>
          </a:p>
        </p:txBody>
      </p:sp>
      <p:sp>
        <p:nvSpPr>
          <p:cNvPr id="6" name="Title 5">
            <a:extLst>
              <a:ext uri="{FF2B5EF4-FFF2-40B4-BE49-F238E27FC236}">
                <a16:creationId xmlns:a16="http://schemas.microsoft.com/office/drawing/2014/main" xmlns="" id="{15D0C174-5592-4EBF-9F17-79C4DEBADC23}"/>
              </a:ext>
            </a:extLst>
          </p:cNvPr>
          <p:cNvSpPr>
            <a:spLocks noGrp="1"/>
          </p:cNvSpPr>
          <p:nvPr>
            <p:ph type="title"/>
          </p:nvPr>
        </p:nvSpPr>
        <p:spPr/>
        <p:txBody>
          <a:bodyPr/>
          <a:lstStyle/>
          <a:p>
            <a:endParaRPr lang="en-US"/>
          </a:p>
        </p:txBody>
      </p:sp>
      <p:sp>
        <p:nvSpPr>
          <p:cNvPr id="4" name="Speech Bubble: Rectangle with Corners Rounded 3">
            <a:extLst>
              <a:ext uri="{FF2B5EF4-FFF2-40B4-BE49-F238E27FC236}">
                <a16:creationId xmlns:a16="http://schemas.microsoft.com/office/drawing/2014/main" xmlns="" id="{DC27E030-9745-4298-B610-B75AC45D46B9}"/>
              </a:ext>
            </a:extLst>
          </p:cNvPr>
          <p:cNvSpPr/>
          <p:nvPr/>
        </p:nvSpPr>
        <p:spPr>
          <a:xfrm>
            <a:off x="609309" y="539063"/>
            <a:ext cx="5689600" cy="2264685"/>
          </a:xfrm>
          <a:prstGeom prst="wedgeRoundRectCallout">
            <a:avLst>
              <a:gd name="adj1" fmla="val -32217"/>
              <a:gd name="adj2" fmla="val 916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This is great! . . . What can I take out?</a:t>
            </a:r>
          </a:p>
        </p:txBody>
      </p:sp>
      <p:sp>
        <p:nvSpPr>
          <p:cNvPr id="5" name="Speech Bubble: Rectangle with Corners Rounded 4">
            <a:extLst>
              <a:ext uri="{FF2B5EF4-FFF2-40B4-BE49-F238E27FC236}">
                <a16:creationId xmlns:a16="http://schemas.microsoft.com/office/drawing/2014/main" xmlns="" id="{7979DD4B-B082-449E-AD7B-87338797249F}"/>
              </a:ext>
            </a:extLst>
          </p:cNvPr>
          <p:cNvSpPr/>
          <p:nvPr/>
        </p:nvSpPr>
        <p:spPr>
          <a:xfrm>
            <a:off x="5715000" y="3340782"/>
            <a:ext cx="5689600" cy="2264685"/>
          </a:xfrm>
          <a:prstGeom prst="wedgeRoundRectCallout">
            <a:avLst>
              <a:gd name="adj1" fmla="val 37873"/>
              <a:gd name="adj2" fmla="val 843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what point is the QFT no longer the QFT?</a:t>
            </a:r>
          </a:p>
        </p:txBody>
      </p:sp>
    </p:spTree>
    <p:extLst>
      <p:ext uri="{BB962C8B-B14F-4D97-AF65-F5344CB8AC3E}">
        <p14:creationId xmlns:p14="http://schemas.microsoft.com/office/powerpoint/2010/main" val="138100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5BB1184-6F35-4FA8-94AE-0A77BDC39D1E}"/>
              </a:ext>
            </a:extLst>
          </p:cNvPr>
          <p:cNvSpPr>
            <a:spLocks noGrp="1"/>
          </p:cNvSpPr>
          <p:nvPr>
            <p:ph sz="quarter" idx="10"/>
          </p:nvPr>
        </p:nvSpPr>
        <p:spPr/>
        <p:txBody>
          <a:bodyPr/>
          <a:lstStyle/>
          <a:p>
            <a:endParaRPr lang="en-US"/>
          </a:p>
        </p:txBody>
      </p:sp>
      <p:pic>
        <p:nvPicPr>
          <p:cNvPr id="81924" name="Picture 4" descr="https://images-na.ssl-images-amazon.com/images/I/41ynKI9kNA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327" y="274638"/>
            <a:ext cx="5183260" cy="649901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xmlns="" id="{93BFD471-6C33-45F3-842F-22B8BB65E0A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44145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EE60D95-AF84-4E88-A8F4-7ADBDE81E6A8}"/>
              </a:ext>
            </a:extLst>
          </p:cNvPr>
          <p:cNvGraphicFramePr>
            <a:graphicFrameLocks noGrp="1"/>
          </p:cNvGraphicFramePr>
          <p:nvPr>
            <p:ph sz="quarter" idx="10"/>
            <p:extLst>
              <p:ext uri="{D42A27DB-BD31-4B8C-83A1-F6EECF244321}">
                <p14:modId xmlns:p14="http://schemas.microsoft.com/office/powerpoint/2010/main" val="3819302612"/>
              </p:ext>
            </p:extLst>
          </p:nvPr>
        </p:nvGraphicFramePr>
        <p:xfrm>
          <a:off x="372535" y="1232972"/>
          <a:ext cx="11763585" cy="6095999"/>
        </p:xfrm>
        <a:graphic>
          <a:graphicData uri="http://schemas.openxmlformats.org/drawingml/2006/table">
            <a:tbl>
              <a:tblPr firstRow="1" bandRow="1">
                <a:tableStyleId>{69012ECD-51FC-41F1-AA8D-1B2483CD663E}</a:tableStyleId>
              </a:tblPr>
              <a:tblGrid>
                <a:gridCol w="2383639">
                  <a:extLst>
                    <a:ext uri="{9D8B030D-6E8A-4147-A177-3AD203B41FA5}">
                      <a16:colId xmlns:a16="http://schemas.microsoft.com/office/drawing/2014/main" xmlns="" val="2343498898"/>
                    </a:ext>
                  </a:extLst>
                </a:gridCol>
                <a:gridCol w="2835566">
                  <a:extLst>
                    <a:ext uri="{9D8B030D-6E8A-4147-A177-3AD203B41FA5}">
                      <a16:colId xmlns:a16="http://schemas.microsoft.com/office/drawing/2014/main" xmlns="" val="1946567891"/>
                    </a:ext>
                  </a:extLst>
                </a:gridCol>
                <a:gridCol w="3069660">
                  <a:extLst>
                    <a:ext uri="{9D8B030D-6E8A-4147-A177-3AD203B41FA5}">
                      <a16:colId xmlns:a16="http://schemas.microsoft.com/office/drawing/2014/main" xmlns="" val="3217030355"/>
                    </a:ext>
                  </a:extLst>
                </a:gridCol>
                <a:gridCol w="3474720">
                  <a:extLst>
                    <a:ext uri="{9D8B030D-6E8A-4147-A177-3AD203B41FA5}">
                      <a16:colId xmlns:a16="http://schemas.microsoft.com/office/drawing/2014/main" xmlns="" val="3736140197"/>
                    </a:ext>
                  </a:extLst>
                </a:gridCol>
              </a:tblGrid>
              <a:tr h="370840">
                <a:tc>
                  <a:txBody>
                    <a:bodyPr/>
                    <a:lstStyle/>
                    <a:p>
                      <a:r>
                        <a:rPr lang="en-US" sz="2000" dirty="0"/>
                        <a:t>Steps</a:t>
                      </a:r>
                    </a:p>
                  </a:txBody>
                  <a:tcPr/>
                </a:tc>
                <a:tc>
                  <a:txBody>
                    <a:bodyPr/>
                    <a:lstStyle/>
                    <a:p>
                      <a:r>
                        <a:rPr lang="en-US" sz="2000" dirty="0"/>
                        <a:t>Teacher Role</a:t>
                      </a:r>
                    </a:p>
                  </a:txBody>
                  <a:tcPr/>
                </a:tc>
                <a:tc>
                  <a:txBody>
                    <a:bodyPr/>
                    <a:lstStyle/>
                    <a:p>
                      <a:r>
                        <a:rPr lang="en-US" sz="2000" dirty="0"/>
                        <a:t>Student Role</a:t>
                      </a:r>
                    </a:p>
                  </a:txBody>
                  <a:tcPr/>
                </a:tc>
                <a:tc>
                  <a:txBody>
                    <a:bodyPr/>
                    <a:lstStyle/>
                    <a:p>
                      <a:r>
                        <a:rPr lang="en-US" sz="2000" dirty="0"/>
                        <a:t>Student Thinking Abilities</a:t>
                      </a:r>
                    </a:p>
                  </a:txBody>
                  <a:tcPr/>
                </a:tc>
                <a:extLst>
                  <a:ext uri="{0D108BD9-81ED-4DB2-BD59-A6C34878D82A}">
                    <a16:rowId xmlns:a16="http://schemas.microsoft.com/office/drawing/2014/main" xmlns="" val="1160801861"/>
                  </a:ext>
                </a:extLst>
              </a:tr>
              <a:tr h="370840">
                <a:tc>
                  <a:txBody>
                    <a:bodyPr/>
                    <a:lstStyle/>
                    <a:p>
                      <a:r>
                        <a:rPr lang="en-US" sz="2400" dirty="0" err="1"/>
                        <a:t>QFocus</a:t>
                      </a:r>
                      <a:endParaRPr lang="en-US" sz="2400" dirty="0"/>
                    </a:p>
                  </a:txBody>
                  <a:tcPr anchor="ctr">
                    <a:solidFill>
                      <a:schemeClr val="accent2">
                        <a:lumMod val="20000"/>
                        <a:lumOff val="80000"/>
                      </a:schemeClr>
                    </a:solidFill>
                  </a:tcPr>
                </a:tc>
                <a:tc>
                  <a:txBody>
                    <a:bodyPr/>
                    <a:lstStyle/>
                    <a:p>
                      <a:r>
                        <a:rPr lang="en-US" sz="1400" dirty="0"/>
                        <a:t>Set goal for use of the QFT and develop a </a:t>
                      </a:r>
                      <a:r>
                        <a:rPr lang="en-US" sz="1400" dirty="0" err="1"/>
                        <a:t>Qfocus</a:t>
                      </a:r>
                      <a:endParaRPr lang="en-US" sz="1400" dirty="0"/>
                    </a:p>
                  </a:txBody>
                  <a:tcPr anchor="ctr"/>
                </a:tc>
                <a:tc>
                  <a:txBody>
                    <a:bodyPr/>
                    <a:lstStyle/>
                    <a:p>
                      <a:r>
                        <a:rPr lang="en-US" sz="1400" dirty="0"/>
                        <a:t>N/A</a:t>
                      </a:r>
                    </a:p>
                  </a:txBody>
                  <a:tcPr anchor="ctr"/>
                </a:tc>
                <a:tc>
                  <a:txBody>
                    <a:bodyPr/>
                    <a:lstStyle/>
                    <a:p>
                      <a:r>
                        <a:rPr lang="en-US" sz="2400" b="1" dirty="0">
                          <a:solidFill>
                            <a:schemeClr val="accent2"/>
                          </a:solidFill>
                        </a:rPr>
                        <a:t>Divergent</a:t>
                      </a:r>
                    </a:p>
                  </a:txBody>
                  <a:tcPr anchor="ctr">
                    <a:noFill/>
                  </a:tcPr>
                </a:tc>
                <a:extLst>
                  <a:ext uri="{0D108BD9-81ED-4DB2-BD59-A6C34878D82A}">
                    <a16:rowId xmlns:a16="http://schemas.microsoft.com/office/drawing/2014/main" xmlns="" val="1562252314"/>
                  </a:ext>
                </a:extLst>
              </a:tr>
              <a:tr h="370840">
                <a:tc>
                  <a:txBody>
                    <a:bodyPr/>
                    <a:lstStyle/>
                    <a:p>
                      <a:r>
                        <a:rPr lang="en-US" sz="2400" dirty="0"/>
                        <a:t>Rules</a:t>
                      </a:r>
                    </a:p>
                  </a:txBody>
                  <a:tcPr anchor="ctr">
                    <a:solidFill>
                      <a:schemeClr val="accent2">
                        <a:lumMod val="20000"/>
                        <a:lumOff val="80000"/>
                      </a:schemeClr>
                    </a:solidFill>
                  </a:tcPr>
                </a:tc>
                <a:tc>
                  <a:txBody>
                    <a:bodyPr/>
                    <a:lstStyle/>
                    <a:p>
                      <a:r>
                        <a:rPr lang="en-US" sz="1400" dirty="0"/>
                        <a:t>Introduce Rules for Producing Questions; facilitate discussions</a:t>
                      </a:r>
                    </a:p>
                  </a:txBody>
                  <a:tcPr anchor="ctr"/>
                </a:tc>
                <a:tc>
                  <a:txBody>
                    <a:bodyPr/>
                    <a:lstStyle/>
                    <a:p>
                      <a:r>
                        <a:rPr lang="en-US" sz="1400" dirty="0"/>
                        <a:t>Discuss challenges in using the rules</a:t>
                      </a:r>
                    </a:p>
                  </a:txBody>
                  <a:tcPr anchor="ctr"/>
                </a:tc>
                <a:tc>
                  <a:txBody>
                    <a:bodyPr/>
                    <a:lstStyle/>
                    <a:p>
                      <a:r>
                        <a:rPr lang="en-US" sz="2400" b="1" dirty="0">
                          <a:solidFill>
                            <a:schemeClr val="accent2"/>
                          </a:solidFill>
                        </a:rPr>
                        <a:t>Metacognitive</a:t>
                      </a:r>
                    </a:p>
                  </a:txBody>
                  <a:tcPr anchor="ctr">
                    <a:noFill/>
                  </a:tcPr>
                </a:tc>
                <a:extLst>
                  <a:ext uri="{0D108BD9-81ED-4DB2-BD59-A6C34878D82A}">
                    <a16:rowId xmlns:a16="http://schemas.microsoft.com/office/drawing/2014/main" xmlns="" val="2341277556"/>
                  </a:ext>
                </a:extLst>
              </a:tr>
              <a:tr h="370840">
                <a:tc>
                  <a:txBody>
                    <a:bodyPr/>
                    <a:lstStyle/>
                    <a:p>
                      <a:r>
                        <a:rPr lang="en-US" sz="2400" dirty="0"/>
                        <a:t>Produce</a:t>
                      </a:r>
                    </a:p>
                  </a:txBody>
                  <a:tcPr anchor="ctr">
                    <a:solidFill>
                      <a:schemeClr val="accent2">
                        <a:lumMod val="20000"/>
                        <a:lumOff val="80000"/>
                      </a:schemeClr>
                    </a:solidFill>
                  </a:tcPr>
                </a:tc>
                <a:tc>
                  <a:txBody>
                    <a:bodyPr/>
                    <a:lstStyle/>
                    <a:p>
                      <a:r>
                        <a:rPr lang="en-US" sz="1400" dirty="0"/>
                        <a:t>Give instruction to start process</a:t>
                      </a:r>
                    </a:p>
                  </a:txBody>
                  <a:tcPr anchor="ctr"/>
                </a:tc>
                <a:tc>
                  <a:txBody>
                    <a:bodyPr/>
                    <a:lstStyle/>
                    <a:p>
                      <a:r>
                        <a:rPr lang="en-US" sz="1400" dirty="0"/>
                        <a:t>Work in small groups to ask questions related to the </a:t>
                      </a:r>
                      <a:r>
                        <a:rPr lang="en-US" sz="1400" dirty="0" err="1"/>
                        <a:t>QFocus</a:t>
                      </a:r>
                      <a:endParaRPr lang="en-US" sz="1400" dirty="0"/>
                    </a:p>
                  </a:txBody>
                  <a:tcPr anchor="ctr"/>
                </a:tc>
                <a:tc>
                  <a:txBody>
                    <a:bodyPr/>
                    <a:lstStyle/>
                    <a:p>
                      <a:r>
                        <a:rPr lang="en-US" sz="2400" b="1" dirty="0">
                          <a:solidFill>
                            <a:schemeClr val="accent2"/>
                          </a:solidFill>
                        </a:rPr>
                        <a:t>Divergent</a:t>
                      </a:r>
                    </a:p>
                  </a:txBody>
                  <a:tcPr anchor="ctr">
                    <a:noFill/>
                  </a:tcPr>
                </a:tc>
                <a:extLst>
                  <a:ext uri="{0D108BD9-81ED-4DB2-BD59-A6C34878D82A}">
                    <a16:rowId xmlns:a16="http://schemas.microsoft.com/office/drawing/2014/main" xmlns="" val="3787827752"/>
                  </a:ext>
                </a:extLst>
              </a:tr>
              <a:tr h="370840">
                <a:tc>
                  <a:txBody>
                    <a:bodyPr/>
                    <a:lstStyle/>
                    <a:p>
                      <a:r>
                        <a:rPr lang="en-US" sz="2400" dirty="0"/>
                        <a:t>Improving</a:t>
                      </a:r>
                    </a:p>
                  </a:txBody>
                  <a:tcPr anchor="ctr">
                    <a:solidFill>
                      <a:schemeClr val="accent2">
                        <a:lumMod val="20000"/>
                        <a:lumOff val="80000"/>
                      </a:schemeClr>
                    </a:solidFill>
                  </a:tcPr>
                </a:tc>
                <a:tc>
                  <a:txBody>
                    <a:bodyPr/>
                    <a:lstStyle/>
                    <a:p>
                      <a:r>
                        <a:rPr lang="en-US" sz="1400" dirty="0"/>
                        <a:t>Facilitate discussion about open- and closed-ended questions.</a:t>
                      </a:r>
                    </a:p>
                  </a:txBody>
                  <a:tcPr anchor="ctr"/>
                </a:tc>
                <a:tc>
                  <a:txBody>
                    <a:bodyPr/>
                    <a:lstStyle/>
                    <a:p>
                      <a:r>
                        <a:rPr lang="en-US" sz="1400" dirty="0"/>
                        <a:t>Discuss advantages and disadvantages of open- and closed-ended questions; practice changing questions from one type to another</a:t>
                      </a:r>
                    </a:p>
                  </a:txBody>
                  <a:tcPr anchor="ctr"/>
                </a:tc>
                <a:tc>
                  <a:txBody>
                    <a:bodyPr/>
                    <a:lstStyle/>
                    <a:p>
                      <a:r>
                        <a:rPr lang="en-US" sz="2400" b="1" dirty="0">
                          <a:solidFill>
                            <a:schemeClr val="accent2"/>
                          </a:solidFill>
                        </a:rPr>
                        <a:t>Metacognitive &amp;</a:t>
                      </a:r>
                    </a:p>
                    <a:p>
                      <a:r>
                        <a:rPr lang="en-US" sz="2400" b="1" dirty="0">
                          <a:solidFill>
                            <a:schemeClr val="accent2"/>
                          </a:solidFill>
                        </a:rPr>
                        <a:t>Convergent</a:t>
                      </a:r>
                    </a:p>
                  </a:txBody>
                  <a:tcPr anchor="ctr">
                    <a:noFill/>
                  </a:tcPr>
                </a:tc>
                <a:extLst>
                  <a:ext uri="{0D108BD9-81ED-4DB2-BD59-A6C34878D82A}">
                    <a16:rowId xmlns:a16="http://schemas.microsoft.com/office/drawing/2014/main" xmlns="" val="420845564"/>
                  </a:ext>
                </a:extLst>
              </a:tr>
              <a:tr h="370840">
                <a:tc>
                  <a:txBody>
                    <a:bodyPr/>
                    <a:lstStyle/>
                    <a:p>
                      <a:r>
                        <a:rPr lang="en-US" sz="2400" dirty="0"/>
                        <a:t>Prioritizing</a:t>
                      </a:r>
                    </a:p>
                  </a:txBody>
                  <a:tcPr anchor="ctr">
                    <a:solidFill>
                      <a:schemeClr val="accent2">
                        <a:lumMod val="20000"/>
                        <a:lumOff val="80000"/>
                      </a:schemeClr>
                    </a:solidFill>
                  </a:tcPr>
                </a:tc>
                <a:tc>
                  <a:txBody>
                    <a:bodyPr/>
                    <a:lstStyle/>
                    <a:p>
                      <a:r>
                        <a:rPr lang="en-US" sz="1400" dirty="0"/>
                        <a:t>Provide instructions on how to prioritize the questions. Monitor and support student prioritization.</a:t>
                      </a:r>
                    </a:p>
                  </a:txBody>
                  <a:tcPr anchor="ctr"/>
                </a:tc>
                <a:tc>
                  <a:txBody>
                    <a:bodyPr/>
                    <a:lstStyle/>
                    <a:p>
                      <a:r>
                        <a:rPr lang="en-US" sz="1400" dirty="0"/>
                        <a:t>Discuss, compare, assess, and prioritize questions. Select three priority questions and explain choices.</a:t>
                      </a:r>
                    </a:p>
                  </a:txBody>
                  <a:tcPr anchor="ctr"/>
                </a:tc>
                <a:tc>
                  <a:txBody>
                    <a:bodyPr/>
                    <a:lstStyle/>
                    <a:p>
                      <a:r>
                        <a:rPr lang="en-US" sz="2400" b="1" dirty="0">
                          <a:solidFill>
                            <a:schemeClr val="accent2"/>
                          </a:solidFill>
                        </a:rPr>
                        <a:t>Convergent</a:t>
                      </a:r>
                    </a:p>
                  </a:txBody>
                  <a:tcPr anchor="ctr">
                    <a:noFill/>
                  </a:tcPr>
                </a:tc>
                <a:extLst>
                  <a:ext uri="{0D108BD9-81ED-4DB2-BD59-A6C34878D82A}">
                    <a16:rowId xmlns:a16="http://schemas.microsoft.com/office/drawing/2014/main" xmlns="" val="2686484441"/>
                  </a:ext>
                </a:extLst>
              </a:tr>
              <a:tr h="370840">
                <a:tc>
                  <a:txBody>
                    <a:bodyPr/>
                    <a:lstStyle/>
                    <a:p>
                      <a:r>
                        <a:rPr lang="en-US" sz="2400" dirty="0"/>
                        <a:t>Next Steps</a:t>
                      </a:r>
                    </a:p>
                  </a:txBody>
                  <a:tcPr anchor="ctr">
                    <a:solidFill>
                      <a:schemeClr val="accent2">
                        <a:lumMod val="20000"/>
                        <a:lumOff val="80000"/>
                      </a:schemeClr>
                    </a:solidFill>
                  </a:tcPr>
                </a:tc>
                <a:tc>
                  <a:txBody>
                    <a:bodyPr/>
                    <a:lstStyle/>
                    <a:p>
                      <a:r>
                        <a:rPr lang="en-US" sz="1600" dirty="0"/>
                        <a:t>Provide direction for using the questions.</a:t>
                      </a:r>
                    </a:p>
                  </a:txBody>
                  <a:tcPr anchor="ctr"/>
                </a:tc>
                <a:tc>
                  <a:txBody>
                    <a:bodyPr/>
                    <a:lstStyle/>
                    <a:p>
                      <a:r>
                        <a:rPr lang="en-US" sz="1600" dirty="0"/>
                        <a:t>Use the questions for purposes set by the teacher.</a:t>
                      </a:r>
                    </a:p>
                  </a:txBody>
                  <a:tcPr anchor="ctr"/>
                </a:tc>
                <a:tc>
                  <a:txBody>
                    <a:bodyPr/>
                    <a:lstStyle/>
                    <a:p>
                      <a:r>
                        <a:rPr lang="en-US" sz="2400" b="1" dirty="0">
                          <a:solidFill>
                            <a:schemeClr val="accent2"/>
                          </a:solidFill>
                        </a:rPr>
                        <a:t>Convergent</a:t>
                      </a:r>
                    </a:p>
                  </a:txBody>
                  <a:tcPr anchor="ctr">
                    <a:noFill/>
                  </a:tcPr>
                </a:tc>
                <a:extLst>
                  <a:ext uri="{0D108BD9-81ED-4DB2-BD59-A6C34878D82A}">
                    <a16:rowId xmlns:a16="http://schemas.microsoft.com/office/drawing/2014/main" xmlns="" val="2845356296"/>
                  </a:ext>
                </a:extLst>
              </a:tr>
              <a:tr h="370840">
                <a:tc>
                  <a:txBody>
                    <a:bodyPr/>
                    <a:lstStyle/>
                    <a:p>
                      <a:r>
                        <a:rPr lang="en-US" sz="2400" dirty="0"/>
                        <a:t>Reflection</a:t>
                      </a:r>
                    </a:p>
                  </a:txBody>
                  <a:tcPr anchor="ctr">
                    <a:solidFill>
                      <a:schemeClr val="accent2">
                        <a:lumMod val="20000"/>
                        <a:lumOff val="80000"/>
                      </a:schemeClr>
                    </a:solidFill>
                  </a:tcPr>
                </a:tc>
                <a:tc>
                  <a:txBody>
                    <a:bodyPr/>
                    <a:lstStyle/>
                    <a:p>
                      <a:r>
                        <a:rPr lang="en-US" sz="1400" dirty="0"/>
                        <a:t>Facilitate the reflection process.</a:t>
                      </a:r>
                    </a:p>
                  </a:txBody>
                  <a:tcPr anchor="ctr"/>
                </a:tc>
                <a:tc>
                  <a:txBody>
                    <a:bodyPr/>
                    <a:lstStyle/>
                    <a:p>
                      <a:r>
                        <a:rPr lang="en-US" sz="1400" dirty="0"/>
                        <a:t>Discuss what was learned, how it was learned, and what they now know or feel differently about it.</a:t>
                      </a:r>
                    </a:p>
                  </a:txBody>
                  <a:tcPr anchor="ctr"/>
                </a:tc>
                <a:tc>
                  <a:txBody>
                    <a:bodyPr/>
                    <a:lstStyle/>
                    <a:p>
                      <a:r>
                        <a:rPr lang="en-US" sz="2400" b="1" dirty="0">
                          <a:solidFill>
                            <a:schemeClr val="accent2"/>
                          </a:solidFill>
                        </a:rPr>
                        <a:t>Metacognitive &amp; Convergent</a:t>
                      </a:r>
                    </a:p>
                  </a:txBody>
                  <a:tcPr anchor="ctr">
                    <a:noFill/>
                  </a:tcPr>
                </a:tc>
                <a:extLst>
                  <a:ext uri="{0D108BD9-81ED-4DB2-BD59-A6C34878D82A}">
                    <a16:rowId xmlns:a16="http://schemas.microsoft.com/office/drawing/2014/main" xmlns="" val="2061020104"/>
                  </a:ext>
                </a:extLst>
              </a:tr>
            </a:tbl>
          </a:graphicData>
        </a:graphic>
      </p:graphicFrame>
      <p:sp>
        <p:nvSpPr>
          <p:cNvPr id="3" name="Title 2">
            <a:extLst>
              <a:ext uri="{FF2B5EF4-FFF2-40B4-BE49-F238E27FC236}">
                <a16:creationId xmlns:a16="http://schemas.microsoft.com/office/drawing/2014/main" xmlns="" id="{3EAEEC16-C91E-4412-9DCF-AF6C38E175D1}"/>
              </a:ext>
            </a:extLst>
          </p:cNvPr>
          <p:cNvSpPr>
            <a:spLocks noGrp="1"/>
          </p:cNvSpPr>
          <p:nvPr>
            <p:ph type="title"/>
          </p:nvPr>
        </p:nvSpPr>
        <p:spPr>
          <a:xfrm>
            <a:off x="372535" y="0"/>
            <a:ext cx="11252491" cy="1143000"/>
          </a:xfrm>
        </p:spPr>
        <p:txBody>
          <a:bodyPr>
            <a:normAutofit/>
          </a:bodyPr>
          <a:lstStyle/>
          <a:p>
            <a:r>
              <a:rPr lang="en-US" sz="3600" dirty="0"/>
              <a:t>RQI’s Question Formulation </a:t>
            </a:r>
            <a:r>
              <a:rPr lang="en-US" sz="3600" dirty="0">
                <a:solidFill>
                  <a:schemeClr val="accent2"/>
                </a:solidFill>
              </a:rPr>
              <a:t>Technique</a:t>
            </a:r>
          </a:p>
        </p:txBody>
      </p:sp>
      <p:sp>
        <p:nvSpPr>
          <p:cNvPr id="5" name="Rectangle 4">
            <a:extLst>
              <a:ext uri="{FF2B5EF4-FFF2-40B4-BE49-F238E27FC236}">
                <a16:creationId xmlns:a16="http://schemas.microsoft.com/office/drawing/2014/main" xmlns="" id="{FF2CF88D-F0BD-4264-BCB0-50A6810685C9}"/>
              </a:ext>
            </a:extLst>
          </p:cNvPr>
          <p:cNvSpPr/>
          <p:nvPr/>
        </p:nvSpPr>
        <p:spPr>
          <a:xfrm>
            <a:off x="372535" y="806906"/>
            <a:ext cx="4309962" cy="369332"/>
          </a:xfrm>
          <a:prstGeom prst="rect">
            <a:avLst/>
          </a:prstGeom>
        </p:spPr>
        <p:txBody>
          <a:bodyPr wrap="none">
            <a:spAutoFit/>
          </a:bodyPr>
          <a:lstStyle/>
          <a:p>
            <a:r>
              <a:rPr lang="en-US" i="1" dirty="0"/>
              <a:t>Make Just One Change pg. 20 Table 1.1</a:t>
            </a:r>
          </a:p>
        </p:txBody>
      </p:sp>
      <p:sp>
        <p:nvSpPr>
          <p:cNvPr id="2" name="Rectangle 1">
            <a:extLst>
              <a:ext uri="{FF2B5EF4-FFF2-40B4-BE49-F238E27FC236}">
                <a16:creationId xmlns:a16="http://schemas.microsoft.com/office/drawing/2014/main" xmlns="" id="{64013644-55C0-4035-9548-548E051E345C}"/>
              </a:ext>
            </a:extLst>
          </p:cNvPr>
          <p:cNvSpPr/>
          <p:nvPr/>
        </p:nvSpPr>
        <p:spPr>
          <a:xfrm>
            <a:off x="2717800" y="1143000"/>
            <a:ext cx="2870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EF1A75B-D82C-447B-9583-8A1932FF62A4}"/>
              </a:ext>
            </a:extLst>
          </p:cNvPr>
          <p:cNvSpPr/>
          <p:nvPr/>
        </p:nvSpPr>
        <p:spPr>
          <a:xfrm>
            <a:off x="5588000" y="1143000"/>
            <a:ext cx="30607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20F1267-6152-4AC2-A80A-4E9249685774}"/>
              </a:ext>
            </a:extLst>
          </p:cNvPr>
          <p:cNvSpPr/>
          <p:nvPr/>
        </p:nvSpPr>
        <p:spPr>
          <a:xfrm>
            <a:off x="8648700" y="1040368"/>
            <a:ext cx="35433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23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EE60D95-AF84-4E88-A8F4-7ADBDE81E6A8}"/>
              </a:ext>
            </a:extLst>
          </p:cNvPr>
          <p:cNvGraphicFramePr>
            <a:graphicFrameLocks noGrp="1"/>
          </p:cNvGraphicFramePr>
          <p:nvPr>
            <p:ph sz="quarter" idx="10"/>
            <p:extLst>
              <p:ext uri="{D42A27DB-BD31-4B8C-83A1-F6EECF244321}">
                <p14:modId xmlns:p14="http://schemas.microsoft.com/office/powerpoint/2010/main" val="2835079684"/>
              </p:ext>
            </p:extLst>
          </p:nvPr>
        </p:nvGraphicFramePr>
        <p:xfrm>
          <a:off x="173899" y="1372902"/>
          <a:ext cx="11844202" cy="5650991"/>
        </p:xfrm>
        <a:graphic>
          <a:graphicData uri="http://schemas.openxmlformats.org/drawingml/2006/table">
            <a:tbl>
              <a:tblPr firstRow="1" bandRow="1">
                <a:tableStyleId>{69012ECD-51FC-41F1-AA8D-1B2483CD663E}</a:tableStyleId>
              </a:tblPr>
              <a:tblGrid>
                <a:gridCol w="5658126">
                  <a:extLst>
                    <a:ext uri="{9D8B030D-6E8A-4147-A177-3AD203B41FA5}">
                      <a16:colId xmlns:a16="http://schemas.microsoft.com/office/drawing/2014/main" xmlns="" val="2343498898"/>
                    </a:ext>
                  </a:extLst>
                </a:gridCol>
                <a:gridCol w="6186076">
                  <a:extLst>
                    <a:ext uri="{9D8B030D-6E8A-4147-A177-3AD203B41FA5}">
                      <a16:colId xmlns:a16="http://schemas.microsoft.com/office/drawing/2014/main" xmlns="" val="1946567891"/>
                    </a:ext>
                  </a:extLst>
                </a:gridCol>
              </a:tblGrid>
              <a:tr h="531532">
                <a:tc>
                  <a:txBody>
                    <a:bodyPr/>
                    <a:lstStyle/>
                    <a:p>
                      <a:r>
                        <a:rPr lang="en-US" sz="2800" dirty="0"/>
                        <a:t>Rule</a:t>
                      </a:r>
                    </a:p>
                  </a:txBody>
                  <a:tcPr/>
                </a:tc>
                <a:tc>
                  <a:txBody>
                    <a:bodyPr/>
                    <a:lstStyle/>
                    <a:p>
                      <a:r>
                        <a:rPr lang="en-US" sz="2800" dirty="0"/>
                        <a:t>What does it accomplish?</a:t>
                      </a:r>
                    </a:p>
                  </a:txBody>
                  <a:tcPr/>
                </a:tc>
                <a:extLst>
                  <a:ext uri="{0D108BD9-81ED-4DB2-BD59-A6C34878D82A}">
                    <a16:rowId xmlns:a16="http://schemas.microsoft.com/office/drawing/2014/main" xmlns="" val="1160801861"/>
                  </a:ext>
                </a:extLst>
              </a:tr>
              <a:tr h="969264">
                <a:tc>
                  <a:txBody>
                    <a:bodyPr/>
                    <a:lstStyle/>
                    <a:p>
                      <a:pPr marL="0" indent="0"/>
                      <a:r>
                        <a:rPr lang="en-US" sz="2800" dirty="0"/>
                        <a:t>1. Ask as many questions as you can</a:t>
                      </a:r>
                    </a:p>
                  </a:txBody>
                  <a:tcPr anchor="ctr"/>
                </a:tc>
                <a:tc>
                  <a:txBody>
                    <a:bodyPr/>
                    <a:lstStyle/>
                    <a:p>
                      <a:pPr marL="292100" indent="-292100"/>
                      <a:r>
                        <a:rPr lang="en-US" sz="2800" b="0" dirty="0">
                          <a:solidFill>
                            <a:schemeClr val="accent2"/>
                          </a:solidFill>
                        </a:rPr>
                        <a:t>Gives license to ask</a:t>
                      </a:r>
                    </a:p>
                  </a:txBody>
                  <a:tcPr anchor="ctr">
                    <a:noFill/>
                  </a:tcPr>
                </a:tc>
                <a:extLst>
                  <a:ext uri="{0D108BD9-81ED-4DB2-BD59-A6C34878D82A}">
                    <a16:rowId xmlns:a16="http://schemas.microsoft.com/office/drawing/2014/main" xmlns="" val="1562252314"/>
                  </a:ext>
                </a:extLst>
              </a:tr>
              <a:tr h="1037902">
                <a:tc>
                  <a:txBody>
                    <a:bodyPr/>
                    <a:lstStyle/>
                    <a:p>
                      <a:pPr marL="52388" indent="0"/>
                      <a:r>
                        <a:rPr lang="en-US" sz="2800" dirty="0"/>
                        <a:t>2. Do not stop to discuss, judge, or answer any questions</a:t>
                      </a:r>
                    </a:p>
                  </a:txBody>
                  <a:tcPr anchor="ctr"/>
                </a:tc>
                <a:tc>
                  <a:txBody>
                    <a:bodyPr/>
                    <a:lstStyle/>
                    <a:p>
                      <a:r>
                        <a:rPr lang="en-US" sz="2800" b="0" dirty="0">
                          <a:solidFill>
                            <a:schemeClr val="accent2"/>
                          </a:solidFill>
                        </a:rPr>
                        <a:t>Create safe space and protection</a:t>
                      </a:r>
                    </a:p>
                  </a:txBody>
                  <a:tcPr anchor="ctr">
                    <a:noFill/>
                  </a:tcPr>
                </a:tc>
                <a:extLst>
                  <a:ext uri="{0D108BD9-81ED-4DB2-BD59-A6C34878D82A}">
                    <a16:rowId xmlns:a16="http://schemas.microsoft.com/office/drawing/2014/main" xmlns="" val="2341277556"/>
                  </a:ext>
                </a:extLst>
              </a:tr>
              <a:tr h="1092200">
                <a:tc>
                  <a:txBody>
                    <a:bodyPr/>
                    <a:lstStyle/>
                    <a:p>
                      <a:pPr marL="52388" indent="0"/>
                      <a:r>
                        <a:rPr lang="en-US" sz="2800" dirty="0"/>
                        <a:t>3. Write down every question exactly as it is stated.</a:t>
                      </a:r>
                    </a:p>
                  </a:txBody>
                  <a:tcPr anchor="ctr"/>
                </a:tc>
                <a:tc>
                  <a:txBody>
                    <a:bodyPr/>
                    <a:lstStyle/>
                    <a:p>
                      <a:r>
                        <a:rPr lang="en-US" sz="2800" b="0" dirty="0">
                          <a:solidFill>
                            <a:schemeClr val="accent2"/>
                          </a:solidFill>
                        </a:rPr>
                        <a:t>Levels the playing field so all question and voices are respected.</a:t>
                      </a:r>
                    </a:p>
                  </a:txBody>
                  <a:tcPr anchor="ctr">
                    <a:noFill/>
                  </a:tcPr>
                </a:tc>
                <a:extLst>
                  <a:ext uri="{0D108BD9-81ED-4DB2-BD59-A6C34878D82A}">
                    <a16:rowId xmlns:a16="http://schemas.microsoft.com/office/drawing/2014/main" xmlns="" val="3787827752"/>
                  </a:ext>
                </a:extLst>
              </a:tr>
              <a:tr h="1406996">
                <a:tc>
                  <a:txBody>
                    <a:bodyPr/>
                    <a:lstStyle/>
                    <a:p>
                      <a:pPr marL="119063" indent="0"/>
                      <a:r>
                        <a:rPr lang="en-US" sz="2800" dirty="0"/>
                        <a:t>4. Change any statement in a question</a:t>
                      </a:r>
                    </a:p>
                  </a:txBody>
                  <a:tcPr anchor="ctr"/>
                </a:tc>
                <a:tc>
                  <a:txBody>
                    <a:bodyPr/>
                    <a:lstStyle/>
                    <a:p>
                      <a:r>
                        <a:rPr lang="en-US" sz="2800" b="0" dirty="0">
                          <a:solidFill>
                            <a:schemeClr val="accent2"/>
                          </a:solidFill>
                        </a:rPr>
                        <a:t>Insists on the discipline of phrasing, asking, and thinking in questions, not statements</a:t>
                      </a:r>
                    </a:p>
                  </a:txBody>
                  <a:tcPr anchor="ctr">
                    <a:noFill/>
                  </a:tcPr>
                </a:tc>
                <a:extLst>
                  <a:ext uri="{0D108BD9-81ED-4DB2-BD59-A6C34878D82A}">
                    <a16:rowId xmlns:a16="http://schemas.microsoft.com/office/drawing/2014/main" xmlns="" val="420845564"/>
                  </a:ext>
                </a:extLst>
              </a:tr>
            </a:tbl>
          </a:graphicData>
        </a:graphic>
      </p:graphicFrame>
      <p:sp>
        <p:nvSpPr>
          <p:cNvPr id="3" name="Title 2">
            <a:extLst>
              <a:ext uri="{FF2B5EF4-FFF2-40B4-BE49-F238E27FC236}">
                <a16:creationId xmlns:a16="http://schemas.microsoft.com/office/drawing/2014/main" xmlns="" id="{3EAEEC16-C91E-4412-9DCF-AF6C38E175D1}"/>
              </a:ext>
            </a:extLst>
          </p:cNvPr>
          <p:cNvSpPr>
            <a:spLocks noGrp="1"/>
          </p:cNvSpPr>
          <p:nvPr>
            <p:ph type="title"/>
          </p:nvPr>
        </p:nvSpPr>
        <p:spPr>
          <a:xfrm>
            <a:off x="145774" y="248262"/>
            <a:ext cx="11595652" cy="1143000"/>
          </a:xfrm>
        </p:spPr>
        <p:txBody>
          <a:bodyPr>
            <a:normAutofit fontScale="90000"/>
          </a:bodyPr>
          <a:lstStyle/>
          <a:p>
            <a:r>
              <a:rPr lang="en-US" b="1" dirty="0"/>
              <a:t>Changes that result from use of the Rules for Producing Questions </a:t>
            </a:r>
            <a:br>
              <a:rPr lang="en-US" b="1" dirty="0"/>
            </a:br>
            <a:endParaRPr lang="en-US" b="1" dirty="0"/>
          </a:p>
        </p:txBody>
      </p:sp>
      <p:sp>
        <p:nvSpPr>
          <p:cNvPr id="5" name="Rectangle 4">
            <a:extLst>
              <a:ext uri="{FF2B5EF4-FFF2-40B4-BE49-F238E27FC236}">
                <a16:creationId xmlns:a16="http://schemas.microsoft.com/office/drawing/2014/main" xmlns="" id="{9040A882-1556-4EF2-9662-5715F21CA55E}"/>
              </a:ext>
            </a:extLst>
          </p:cNvPr>
          <p:cNvSpPr/>
          <p:nvPr/>
        </p:nvSpPr>
        <p:spPr>
          <a:xfrm>
            <a:off x="202024" y="780708"/>
            <a:ext cx="4363439" cy="369332"/>
          </a:xfrm>
          <a:prstGeom prst="rect">
            <a:avLst/>
          </a:prstGeom>
        </p:spPr>
        <p:txBody>
          <a:bodyPr wrap="none">
            <a:spAutoFit/>
          </a:bodyPr>
          <a:lstStyle/>
          <a:p>
            <a:r>
              <a:rPr lang="en-US" dirty="0"/>
              <a:t>Make Just One Change pg. 44, </a:t>
            </a:r>
            <a:r>
              <a:rPr lang="en-US" dirty="0" err="1"/>
              <a:t>Tabel</a:t>
            </a:r>
            <a:r>
              <a:rPr lang="en-US" dirty="0"/>
              <a:t> 3.1</a:t>
            </a:r>
          </a:p>
        </p:txBody>
      </p:sp>
    </p:spTree>
    <p:extLst>
      <p:ext uri="{BB962C8B-B14F-4D97-AF65-F5344CB8AC3E}">
        <p14:creationId xmlns:p14="http://schemas.microsoft.com/office/powerpoint/2010/main" val="4095629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80"/>
          <p:cNvSpPr txBox="1">
            <a:spLocks noGrp="1"/>
          </p:cNvSpPr>
          <p:nvPr>
            <p:ph type="title"/>
          </p:nvPr>
        </p:nvSpPr>
        <p:spPr>
          <a:xfrm>
            <a:off x="868005" y="328535"/>
            <a:ext cx="10515600" cy="814465"/>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Four Principles of Facilitation</a:t>
            </a:r>
            <a:endParaRPr b="0" dirty="0"/>
          </a:p>
        </p:txBody>
      </p:sp>
      <p:sp>
        <p:nvSpPr>
          <p:cNvPr id="1546" name="Google Shape;1546;p180"/>
          <p:cNvSpPr txBox="1">
            <a:spLocks noGrp="1"/>
          </p:cNvSpPr>
          <p:nvPr>
            <p:ph type="body" idx="4294967295"/>
          </p:nvPr>
        </p:nvSpPr>
        <p:spPr>
          <a:xfrm>
            <a:off x="1516284" y="1468317"/>
            <a:ext cx="9867321" cy="336276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400"/>
              <a:buFont typeface="Rockwell"/>
              <a:buAutoNum type="arabicPeriod"/>
            </a:pPr>
            <a:r>
              <a:rPr lang="en-US" sz="3200" dirty="0">
                <a:solidFill>
                  <a:srgbClr val="000000"/>
                </a:solidFill>
              </a:rPr>
              <a:t>Monitor student adherence to the process</a:t>
            </a:r>
            <a:endParaRPr sz="3200" dirty="0"/>
          </a:p>
          <a:p>
            <a:pPr marL="742950" indent="-742950">
              <a:lnSpc>
                <a:spcPct val="100000"/>
              </a:lnSpc>
              <a:buSzPts val="2400"/>
              <a:buFont typeface="Rockwell"/>
              <a:buAutoNum type="arabicPeriod"/>
            </a:pPr>
            <a:r>
              <a:rPr lang="en-US" sz="3200" dirty="0">
                <a:solidFill>
                  <a:srgbClr val="000000"/>
                </a:solidFill>
              </a:rPr>
              <a:t>Do not give examples</a:t>
            </a:r>
            <a:endParaRPr sz="3200" dirty="0"/>
          </a:p>
          <a:p>
            <a:pPr marL="742950" indent="-742950">
              <a:lnSpc>
                <a:spcPct val="100000"/>
              </a:lnSpc>
              <a:buSzPts val="2400"/>
              <a:buFont typeface="Rockwell"/>
              <a:buAutoNum type="arabicPeriod"/>
            </a:pPr>
            <a:r>
              <a:rPr lang="en-US" sz="3200" dirty="0">
                <a:solidFill>
                  <a:srgbClr val="000000"/>
                </a:solidFill>
              </a:rPr>
              <a:t>Do not get pulled into group discussion</a:t>
            </a:r>
            <a:endParaRPr sz="3200" dirty="0"/>
          </a:p>
          <a:p>
            <a:pPr marL="742950" indent="-742950">
              <a:lnSpc>
                <a:spcPct val="100000"/>
              </a:lnSpc>
              <a:buSzPts val="2400"/>
              <a:buFont typeface="Rockwell"/>
              <a:buAutoNum type="arabicPeriod"/>
            </a:pPr>
            <a:r>
              <a:rPr lang="en-US" sz="3200" dirty="0">
                <a:solidFill>
                  <a:srgbClr val="000000"/>
                </a:solidFill>
              </a:rPr>
              <a:t>Acknowledge all contributions equally</a:t>
            </a:r>
            <a:endParaRPr sz="3200" dirty="0"/>
          </a:p>
        </p:txBody>
      </p:sp>
      <p:sp>
        <p:nvSpPr>
          <p:cNvPr id="1547" name="Google Shape;1547;p180"/>
          <p:cNvSpPr txBox="1"/>
          <p:nvPr/>
        </p:nvSpPr>
        <p:spPr>
          <a:xfrm>
            <a:off x="1244744" y="4246130"/>
            <a:ext cx="9762121" cy="1820534"/>
          </a:xfrm>
          <a:prstGeom prst="wedgeRoundRectCallout">
            <a:avLst>
              <a:gd name="adj1" fmla="val -13853"/>
              <a:gd name="adj2" fmla="val 84902"/>
              <a:gd name="adj3" fmla="val 16667"/>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R="0" lvl="0" algn="l" defTabSz="914400" rtl="0" eaLnBrk="1" fontAlgn="auto" latinLnBrk="0" hangingPunct="1">
              <a:lnSpc>
                <a:spcPct val="150000"/>
              </a:lnSpc>
              <a:spcBef>
                <a:spcPts val="0"/>
              </a:spcBef>
              <a:spcAft>
                <a:spcPts val="1200"/>
              </a:spcAft>
              <a:buClr>
                <a:srgbClr val="59C4C7"/>
              </a:buClr>
              <a:buSzPts val="2800"/>
              <a:tabLst/>
              <a:defRPr/>
            </a:pPr>
            <a:r>
              <a:rPr kumimoji="0" lang="en-US" sz="3200" b="0" i="0" u="none" strike="noStrike" kern="1200" cap="none" spc="0" normalizeH="0" baseline="0" noProof="0" dirty="0">
                <a:ln>
                  <a:noFill/>
                </a:ln>
                <a:solidFill>
                  <a:srgbClr val="59C4C7"/>
                </a:solidFill>
                <a:effectLst/>
                <a:uLnTx/>
                <a:uFillTx/>
                <a:latin typeface="Rockwell"/>
                <a:ea typeface="Rockwell"/>
                <a:cs typeface="Rockwell"/>
                <a:sym typeface="Rockwell"/>
              </a:rPr>
              <a:t>What could be </a:t>
            </a:r>
            <a:r>
              <a:rPr kumimoji="0" lang="en-US" sz="3200" b="1" i="0" u="none" strike="noStrike" kern="1200" cap="none" spc="0" normalizeH="0" baseline="0" noProof="0" dirty="0">
                <a:ln>
                  <a:noFill/>
                </a:ln>
                <a:solidFill>
                  <a:srgbClr val="59C4C7"/>
                </a:solidFill>
                <a:effectLst/>
                <a:uLnTx/>
                <a:uFillTx/>
                <a:latin typeface="Rockwell"/>
                <a:ea typeface="Rockwell"/>
                <a:cs typeface="Rockwell"/>
                <a:sym typeface="Rockwell"/>
              </a:rPr>
              <a:t>challenging</a:t>
            </a:r>
            <a:r>
              <a:rPr kumimoji="0" lang="en-US" sz="3200" b="0" i="0" u="none" strike="noStrike" kern="1200" cap="none" spc="0" normalizeH="0" baseline="0" noProof="0" dirty="0">
                <a:ln>
                  <a:noFill/>
                </a:ln>
                <a:solidFill>
                  <a:srgbClr val="59C4C7"/>
                </a:solidFill>
                <a:effectLst/>
                <a:uLnTx/>
                <a:uFillTx/>
                <a:latin typeface="Rockwell"/>
                <a:ea typeface="Rockwell"/>
                <a:cs typeface="Rockwell"/>
                <a:sym typeface="Rockwell"/>
              </a:rPr>
              <a:t> about each principle? What might be </a:t>
            </a:r>
            <a:r>
              <a:rPr kumimoji="0" lang="en-US" sz="3200" b="1" i="0" u="none" strike="noStrike" kern="1200" cap="none" spc="0" normalizeH="0" baseline="0" noProof="0" dirty="0">
                <a:ln>
                  <a:noFill/>
                </a:ln>
                <a:solidFill>
                  <a:srgbClr val="59C4C7"/>
                </a:solidFill>
                <a:effectLst/>
                <a:uLnTx/>
                <a:uFillTx/>
                <a:latin typeface="Rockwell"/>
                <a:ea typeface="Rockwell"/>
                <a:cs typeface="Rockwell"/>
                <a:sym typeface="Rockwell"/>
              </a:rPr>
              <a:t>important</a:t>
            </a:r>
            <a:r>
              <a:rPr kumimoji="0" lang="en-US" sz="3200" b="0" i="0" u="none" strike="noStrike" kern="1200" cap="none" spc="0" normalizeH="0" baseline="0" noProof="0" dirty="0">
                <a:ln>
                  <a:noFill/>
                </a:ln>
                <a:solidFill>
                  <a:srgbClr val="59C4C7"/>
                </a:solidFill>
                <a:effectLst/>
                <a:uLnTx/>
                <a:uFillTx/>
                <a:latin typeface="Rockwell"/>
                <a:ea typeface="Rockwell"/>
                <a:cs typeface="Rockwell"/>
                <a:sym typeface="Rockwell"/>
              </a:rPr>
              <a:t> about each?</a:t>
            </a:r>
            <a:endParaRPr kumimoji="0" sz="1600" b="0" i="0" u="none" strike="noStrike" kern="1200" cap="none" spc="0" normalizeH="0" baseline="0" noProof="0" dirty="0">
              <a:ln>
                <a:noFill/>
              </a:ln>
              <a:solidFill>
                <a:srgbClr val="59C4C7"/>
              </a:solidFill>
              <a:effectLst/>
              <a:uLnTx/>
              <a:uFillTx/>
              <a:latin typeface="Arial"/>
              <a:ea typeface="Arial"/>
              <a:cs typeface="Arial"/>
              <a:sym typeface="Arial"/>
            </a:endParaRPr>
          </a:p>
        </p:txBody>
      </p:sp>
    </p:spTree>
    <p:extLst>
      <p:ext uri="{BB962C8B-B14F-4D97-AF65-F5344CB8AC3E}">
        <p14:creationId xmlns:p14="http://schemas.microsoft.com/office/powerpoint/2010/main" val="2290148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19938" y="4816194"/>
            <a:ext cx="10372070" cy="1243519"/>
          </a:xfrm>
        </p:spPr>
        <p:txBody>
          <a:bodyPr>
            <a:noAutofit/>
          </a:bodyPr>
          <a:lstStyle/>
          <a:p>
            <a:r>
              <a:rPr lang="en-US" sz="4400" dirty="0">
                <a:solidFill>
                  <a:schemeClr val="accent1"/>
                </a:solidFill>
              </a:rPr>
              <a:t>Why Use the QFT? Student Changes</a:t>
            </a:r>
          </a:p>
        </p:txBody>
      </p:sp>
      <p:cxnSp>
        <p:nvCxnSpPr>
          <p:cNvPr id="4" name="Straight Connector 3"/>
          <p:cNvCxnSpPr/>
          <p:nvPr/>
        </p:nvCxnSpPr>
        <p:spPr>
          <a:xfrm>
            <a:off x="719938" y="626062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965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47C5CA-B0D3-407D-90CA-ED2AB1D1879A}"/>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xmlns="" id="{6A385461-0F7C-4A9C-B2A7-079C721F90BD}"/>
              </a:ext>
            </a:extLst>
          </p:cNvPr>
          <p:cNvSpPr>
            <a:spLocks noGrp="1"/>
          </p:cNvSpPr>
          <p:nvPr>
            <p:ph idx="1"/>
          </p:nvPr>
        </p:nvSpPr>
        <p:spPr>
          <a:xfrm>
            <a:off x="838200" y="2489199"/>
            <a:ext cx="10515600" cy="3687763"/>
          </a:xfrm>
        </p:spPr>
        <p:txBody>
          <a:bodyPr/>
          <a:lstStyle/>
          <a:p>
            <a:pPr marL="0" indent="0" algn="ctr">
              <a:buNone/>
            </a:pPr>
            <a:r>
              <a:rPr lang="en-US" sz="7200" dirty="0"/>
              <a:t>Detour or Shortcut?</a:t>
            </a:r>
          </a:p>
          <a:p>
            <a:pPr marL="0" indent="0">
              <a:buNone/>
            </a:pPr>
            <a:endParaRPr lang="en-US" dirty="0"/>
          </a:p>
        </p:txBody>
      </p:sp>
    </p:spTree>
    <p:extLst>
      <p:ext uri="{BB962C8B-B14F-4D97-AF65-F5344CB8AC3E}">
        <p14:creationId xmlns:p14="http://schemas.microsoft.com/office/powerpoint/2010/main" val="2531439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altLang="en-US" dirty="0">
                <a:solidFill>
                  <a:schemeClr val="tx1"/>
                </a:solidFill>
              </a:rPr>
              <a:t>Behavioral Changes</a:t>
            </a:r>
          </a:p>
        </p:txBody>
      </p:sp>
      <p:sp>
        <p:nvSpPr>
          <p:cNvPr id="156674" name="Content Placeholder 2"/>
          <p:cNvSpPr>
            <a:spLocks noGrp="1"/>
          </p:cNvSpPr>
          <p:nvPr>
            <p:ph idx="1"/>
          </p:nvPr>
        </p:nvSpPr>
        <p:spPr/>
        <p:txBody>
          <a:bodyPr>
            <a:normAutofit/>
          </a:bodyPr>
          <a:lstStyle/>
          <a:p>
            <a:pPr marL="509588" indent="-509588">
              <a:buFont typeface="Wingdings" panose="05000000000000000000" pitchFamily="2" charset="2"/>
              <a:buChar char="§"/>
            </a:pPr>
            <a:r>
              <a:rPr lang="en-US" altLang="en-US" sz="3200" dirty="0"/>
              <a:t>Students </a:t>
            </a:r>
            <a:r>
              <a:rPr lang="en-US" altLang="en-US" sz="3200" b="1" dirty="0">
                <a:solidFill>
                  <a:schemeClr val="accent2"/>
                </a:solidFill>
              </a:rPr>
              <a:t>self-regulate</a:t>
            </a:r>
            <a:r>
              <a:rPr lang="en-US" altLang="en-US" sz="3200" dirty="0"/>
              <a:t> more effectively.</a:t>
            </a:r>
          </a:p>
          <a:p>
            <a:pPr marL="509588" indent="-509588">
              <a:buFont typeface="Wingdings" panose="05000000000000000000" pitchFamily="2" charset="2"/>
              <a:buChar char="§"/>
            </a:pPr>
            <a:r>
              <a:rPr lang="en-US" altLang="en-US" sz="3200" dirty="0"/>
              <a:t>Students </a:t>
            </a:r>
            <a:r>
              <a:rPr lang="en-US" altLang="en-US" sz="3200" b="1" dirty="0">
                <a:solidFill>
                  <a:schemeClr val="accent2"/>
                </a:solidFill>
              </a:rPr>
              <a:t>collaborate</a:t>
            </a:r>
            <a:r>
              <a:rPr lang="en-US" altLang="en-US" sz="3200" dirty="0"/>
              <a:t> and </a:t>
            </a:r>
            <a:r>
              <a:rPr lang="en-US" altLang="en-US" sz="3200" b="1" dirty="0">
                <a:solidFill>
                  <a:schemeClr val="accent2"/>
                </a:solidFill>
              </a:rPr>
              <a:t>listen</a:t>
            </a:r>
            <a:r>
              <a:rPr lang="en-US" altLang="en-US" sz="3200" dirty="0"/>
              <a:t> to each other’s questions.</a:t>
            </a:r>
          </a:p>
          <a:p>
            <a:pPr marL="509588" indent="-509588">
              <a:buFont typeface="Wingdings" panose="05000000000000000000" pitchFamily="2" charset="2"/>
              <a:buChar char="§"/>
            </a:pPr>
            <a:r>
              <a:rPr lang="en-US" altLang="en-US" sz="3200" dirty="0"/>
              <a:t>Students </a:t>
            </a:r>
            <a:r>
              <a:rPr lang="en-US" altLang="en-US" sz="3200" b="1" dirty="0">
                <a:solidFill>
                  <a:schemeClr val="accent2"/>
                </a:solidFill>
              </a:rPr>
              <a:t>negotiate</a:t>
            </a:r>
            <a:r>
              <a:rPr lang="en-US" altLang="en-US" sz="3200" dirty="0"/>
              <a:t> and work on reaching consensus about group decisions. </a:t>
            </a:r>
          </a:p>
          <a:p>
            <a:pPr marL="509588" indent="-509588">
              <a:buFont typeface="Wingdings" panose="05000000000000000000" pitchFamily="2" charset="2"/>
              <a:buChar char="§"/>
            </a:pPr>
            <a:r>
              <a:rPr lang="en-US" altLang="en-US" sz="3200" dirty="0"/>
              <a:t>Students become more </a:t>
            </a:r>
            <a:r>
              <a:rPr lang="en-US" altLang="en-US" sz="3200" b="1" dirty="0">
                <a:solidFill>
                  <a:schemeClr val="accent2"/>
                </a:solidFill>
              </a:rPr>
              <a:t>self-aware</a:t>
            </a:r>
            <a:r>
              <a:rPr lang="en-US" altLang="en-US" sz="3200" dirty="0"/>
              <a:t> and build positive </a:t>
            </a:r>
            <a:r>
              <a:rPr lang="en-US" altLang="en-US" sz="3200" b="1" dirty="0">
                <a:solidFill>
                  <a:schemeClr val="accent2"/>
                </a:solidFill>
              </a:rPr>
              <a:t>relationships</a:t>
            </a:r>
            <a:r>
              <a:rPr lang="en-US" altLang="en-US" sz="3200" dirty="0"/>
              <a:t> (SEL goals).</a:t>
            </a:r>
          </a:p>
        </p:txBody>
      </p:sp>
      <p:sp>
        <p:nvSpPr>
          <p:cNvPr id="2" name="TextBox 1">
            <a:extLst>
              <a:ext uri="{FF2B5EF4-FFF2-40B4-BE49-F238E27FC236}">
                <a16:creationId xmlns:a16="http://schemas.microsoft.com/office/drawing/2014/main" xmlns="" id="{582CB96D-DD4B-4995-8842-F521B5978B0B}"/>
              </a:ext>
            </a:extLst>
          </p:cNvPr>
          <p:cNvSpPr txBox="1"/>
          <p:nvPr/>
        </p:nvSpPr>
        <p:spPr>
          <a:xfrm>
            <a:off x="584200" y="6176963"/>
            <a:ext cx="11328400" cy="369332"/>
          </a:xfrm>
          <a:prstGeom prst="rect">
            <a:avLst/>
          </a:prstGeom>
          <a:noFill/>
        </p:spPr>
        <p:txBody>
          <a:bodyPr wrap="square" rtlCol="0">
            <a:spAutoFit/>
          </a:bodyPr>
          <a:lstStyle/>
          <a:p>
            <a:r>
              <a:rPr lang="en-US" dirty="0"/>
              <a:t>Source - Make Just One Change: Teach Students to Ask their Own Questions, Rothstein &amp; Santana 2014</a:t>
            </a:r>
          </a:p>
        </p:txBody>
      </p:sp>
    </p:spTree>
    <p:extLst>
      <p:ext uri="{BB962C8B-B14F-4D97-AF65-F5344CB8AC3E}">
        <p14:creationId xmlns:p14="http://schemas.microsoft.com/office/powerpoint/2010/main" val="2731206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pPr eaLnBrk="1" hangingPunct="1"/>
            <a:r>
              <a:rPr lang="en-US" altLang="en-US" dirty="0">
                <a:solidFill>
                  <a:schemeClr val="tx1"/>
                </a:solidFill>
              </a:rPr>
              <a:t>Affective Changes</a:t>
            </a:r>
          </a:p>
        </p:txBody>
      </p:sp>
      <p:sp>
        <p:nvSpPr>
          <p:cNvPr id="151554" name="Content Placeholder 2"/>
          <p:cNvSpPr>
            <a:spLocks noGrp="1"/>
          </p:cNvSpPr>
          <p:nvPr>
            <p:ph idx="1"/>
          </p:nvPr>
        </p:nvSpPr>
        <p:spPr/>
        <p:txBody>
          <a:bodyPr>
            <a:normAutofit/>
          </a:bodyPr>
          <a:lstStyle/>
          <a:p>
            <a:pPr marL="404813" indent="-404813">
              <a:buFont typeface="Wingdings" panose="05000000000000000000" pitchFamily="2" charset="2"/>
              <a:buChar char="§"/>
            </a:pPr>
            <a:r>
              <a:rPr lang="en-US" altLang="en-US" sz="3200" dirty="0"/>
              <a:t>Students feel more </a:t>
            </a:r>
            <a:r>
              <a:rPr lang="en-US" altLang="en-US" sz="3200" b="1" dirty="0">
                <a:solidFill>
                  <a:schemeClr val="accent2"/>
                </a:solidFill>
              </a:rPr>
              <a:t>confident</a:t>
            </a:r>
            <a:r>
              <a:rPr lang="en-US" altLang="en-US" sz="3200" dirty="0"/>
              <a:t>.</a:t>
            </a:r>
          </a:p>
          <a:p>
            <a:pPr marL="404813" indent="-404813">
              <a:buFont typeface="Wingdings" panose="05000000000000000000" pitchFamily="2" charset="2"/>
              <a:buChar char="§"/>
            </a:pPr>
            <a:r>
              <a:rPr lang="en-US" altLang="en-US" sz="3200" dirty="0"/>
              <a:t>Students express greater </a:t>
            </a:r>
            <a:r>
              <a:rPr lang="en-US" altLang="en-US" sz="3200" b="1" dirty="0">
                <a:solidFill>
                  <a:schemeClr val="accent2"/>
                </a:solidFill>
              </a:rPr>
              <a:t>interest</a:t>
            </a:r>
            <a:r>
              <a:rPr lang="en-US" altLang="en-US" sz="3200" dirty="0"/>
              <a:t> and are more curious.</a:t>
            </a:r>
          </a:p>
          <a:p>
            <a:pPr marL="404813" indent="-404813">
              <a:buFont typeface="Wingdings" panose="05000000000000000000" pitchFamily="2" charset="2"/>
              <a:buChar char="§"/>
            </a:pPr>
            <a:r>
              <a:rPr lang="en-US" altLang="en-US" sz="3200" dirty="0"/>
              <a:t>Students demonstrate a greater sense of </a:t>
            </a:r>
            <a:r>
              <a:rPr lang="en-US" altLang="en-US" sz="3200" b="1" dirty="0">
                <a:solidFill>
                  <a:schemeClr val="accent2"/>
                </a:solidFill>
              </a:rPr>
              <a:t>urgency</a:t>
            </a:r>
            <a:r>
              <a:rPr lang="en-US" altLang="en-US" sz="3200" dirty="0"/>
              <a:t> and </a:t>
            </a:r>
            <a:r>
              <a:rPr lang="en-US" altLang="en-US" sz="3200" b="1" dirty="0">
                <a:solidFill>
                  <a:schemeClr val="accent2"/>
                </a:solidFill>
              </a:rPr>
              <a:t>responsibility</a:t>
            </a:r>
            <a:r>
              <a:rPr lang="en-US" altLang="en-US" sz="3200" dirty="0"/>
              <a:t> to “get the answers.”</a:t>
            </a:r>
          </a:p>
        </p:txBody>
      </p:sp>
      <p:sp>
        <p:nvSpPr>
          <p:cNvPr id="4" name="TextBox 3">
            <a:extLst>
              <a:ext uri="{FF2B5EF4-FFF2-40B4-BE49-F238E27FC236}">
                <a16:creationId xmlns:a16="http://schemas.microsoft.com/office/drawing/2014/main" xmlns="" id="{3F4D07FE-52A1-489D-8992-8F5D011F0B02}"/>
              </a:ext>
            </a:extLst>
          </p:cNvPr>
          <p:cNvSpPr txBox="1"/>
          <p:nvPr/>
        </p:nvSpPr>
        <p:spPr>
          <a:xfrm>
            <a:off x="584200" y="6176963"/>
            <a:ext cx="11328400" cy="369332"/>
          </a:xfrm>
          <a:prstGeom prst="rect">
            <a:avLst/>
          </a:prstGeom>
          <a:noFill/>
        </p:spPr>
        <p:txBody>
          <a:bodyPr wrap="square" rtlCol="0">
            <a:spAutoFit/>
          </a:bodyPr>
          <a:lstStyle/>
          <a:p>
            <a:r>
              <a:rPr lang="en-US" dirty="0"/>
              <a:t>Source - Make Just One Change: Teach Students to Ask their Own Questions, Rothstein &amp; Santana 2014</a:t>
            </a:r>
          </a:p>
        </p:txBody>
      </p:sp>
    </p:spTree>
    <p:extLst>
      <p:ext uri="{BB962C8B-B14F-4D97-AF65-F5344CB8AC3E}">
        <p14:creationId xmlns:p14="http://schemas.microsoft.com/office/powerpoint/2010/main" val="242542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412999"/>
            <a:ext cx="10515600" cy="3763963"/>
          </a:xfrm>
        </p:spPr>
        <p:txBody>
          <a:bodyPr/>
          <a:lstStyle/>
          <a:p>
            <a:pPr marL="0" indent="0" algn="ctr">
              <a:buNone/>
            </a:pPr>
            <a:r>
              <a:rPr lang="en-US" sz="5400" dirty="0">
                <a:latin typeface="Bell MT" panose="02020503060305020303" pitchFamily="18" charset="0"/>
              </a:rPr>
              <a:t>There is no such thing as </a:t>
            </a:r>
          </a:p>
          <a:p>
            <a:pPr marL="0" indent="0" algn="ctr">
              <a:buNone/>
            </a:pPr>
            <a:r>
              <a:rPr lang="en-US" sz="5400" dirty="0">
                <a:latin typeface="Bell MT" panose="02020503060305020303" pitchFamily="18" charset="0"/>
              </a:rPr>
              <a:t>the “</a:t>
            </a:r>
            <a:r>
              <a:rPr lang="en-US" sz="5400" b="1" dirty="0">
                <a:latin typeface="Bell MT" panose="02020503060305020303" pitchFamily="18" charset="0"/>
              </a:rPr>
              <a:t>right question</a:t>
            </a:r>
            <a:r>
              <a:rPr lang="en-US" sz="5400" dirty="0">
                <a:latin typeface="Bell MT" panose="02020503060305020303" pitchFamily="18" charset="0"/>
              </a:rPr>
              <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6069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solidFill>
                  <a:schemeClr val="accent1"/>
                </a:solidFill>
              </a:rPr>
              <a:t>www.rightquestion.org </a:t>
            </a:r>
          </a:p>
        </p:txBody>
      </p:sp>
      <p:sp>
        <p:nvSpPr>
          <p:cNvPr id="6" name="Content Placeholder 5">
            <a:extLst>
              <a:ext uri="{FF2B5EF4-FFF2-40B4-BE49-F238E27FC236}">
                <a16:creationId xmlns:a16="http://schemas.microsoft.com/office/drawing/2014/main" xmlns="" id="{A29A46BD-00F7-4819-8B13-00C0764AD98F}"/>
              </a:ext>
            </a:extLst>
          </p:cNvPr>
          <p:cNvSpPr>
            <a:spLocks noGrp="1"/>
          </p:cNvSpPr>
          <p:nvPr>
            <p:ph idx="1"/>
          </p:nvPr>
        </p:nvSpPr>
        <p:spPr/>
        <p:txBody>
          <a:bodyPr/>
          <a:lstStyle/>
          <a:p>
            <a:endParaRPr lang="en-US"/>
          </a:p>
        </p:txBody>
      </p:sp>
      <p:pic>
        <p:nvPicPr>
          <p:cNvPr id="81924" name="Picture 4" descr="https://images-na.ssl-images-amazon.com/images/I/41ynKI9kNA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73" y="1828967"/>
            <a:ext cx="3728436" cy="467488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9">
            <a:extLst>
              <a:ext uri="{FF2B5EF4-FFF2-40B4-BE49-F238E27FC236}">
                <a16:creationId xmlns:a16="http://schemas.microsoft.com/office/drawing/2014/main" xmlns="" id="{964408D3-5886-4EDB-8352-FFDE9EA92434}"/>
              </a:ext>
            </a:extLst>
          </p:cNvPr>
          <p:cNvPicPr>
            <a:picLocks noChangeAspect="1"/>
          </p:cNvPicPr>
          <p:nvPr/>
        </p:nvPicPr>
        <p:blipFill rotWithShape="1">
          <a:blip r:embed="rId4"/>
          <a:srcRect l="4801" r="4615"/>
          <a:stretch/>
        </p:blipFill>
        <p:spPr>
          <a:xfrm>
            <a:off x="4212409" y="1884796"/>
            <a:ext cx="8106664" cy="1775681"/>
          </a:xfrm>
          <a:prstGeom prst="rect">
            <a:avLst/>
          </a:prstGeom>
        </p:spPr>
      </p:pic>
      <p:sp>
        <p:nvSpPr>
          <p:cNvPr id="3" name="Rectangle 2">
            <a:extLst>
              <a:ext uri="{FF2B5EF4-FFF2-40B4-BE49-F238E27FC236}">
                <a16:creationId xmlns:a16="http://schemas.microsoft.com/office/drawing/2014/main" xmlns="" id="{D6B423CE-2FF4-49FE-BCC3-433B4B98EE04}"/>
              </a:ext>
            </a:extLst>
          </p:cNvPr>
          <p:cNvSpPr/>
          <p:nvPr/>
        </p:nvSpPr>
        <p:spPr>
          <a:xfrm>
            <a:off x="4349902" y="4085363"/>
            <a:ext cx="6096000" cy="1200329"/>
          </a:xfrm>
          <a:prstGeom prst="rect">
            <a:avLst/>
          </a:prstGeom>
        </p:spPr>
        <p:txBody>
          <a:bodyPr>
            <a:spAutoFit/>
          </a:bodyPr>
          <a:lstStyle/>
          <a:p>
            <a:pPr lvl="0" defTabSz="457200" eaLnBrk="0" fontAlgn="base" hangingPunct="0">
              <a:spcBef>
                <a:spcPts val="2000"/>
              </a:spcBef>
              <a:spcAft>
                <a:spcPct val="0"/>
              </a:spcAft>
              <a:buClr>
                <a:srgbClr val="629DD1"/>
              </a:buClr>
              <a:buSzPct val="75000"/>
              <a:defRPr/>
            </a:pPr>
            <a:r>
              <a:rPr lang="en-US" altLang="en-US" sz="2400" dirty="0">
                <a:solidFill>
                  <a:srgbClr val="000000"/>
                </a:solidFill>
                <a:latin typeface="Rockwell" panose="02060603020205020403" pitchFamily="18" charset="0"/>
                <a:ea typeface="MS PGothic" panose="020B0600070205080204" pitchFamily="34" charset="-128"/>
              </a:rPr>
              <a:t>Check out our 3-week online course hosted by the Harvard Graduate School of Education (Starting April and October)</a:t>
            </a:r>
            <a:endParaRPr lang="en-US" altLang="en-US" sz="1600" dirty="0">
              <a:solidFill>
                <a:prstClr val="black"/>
              </a:solidFill>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390887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latin typeface="Rockwell" charset="0"/>
                <a:ea typeface="Rockwell" charset="0"/>
                <a:cs typeface="Rockwell" charset="0"/>
              </a:rPr>
              <a:t>Putting it into Practice</a:t>
            </a:r>
          </a:p>
        </p:txBody>
      </p:sp>
      <p:cxnSp>
        <p:nvCxnSpPr>
          <p:cNvPr id="3" name="Straight Connector 2"/>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33" y="2033090"/>
            <a:ext cx="7753830" cy="4824910"/>
          </a:xfrm>
          <a:prstGeom prst="rect">
            <a:avLst/>
          </a:prstGeom>
        </p:spPr>
      </p:pic>
      <p:sp>
        <p:nvSpPr>
          <p:cNvPr id="6" name="正方形/長方形 5"/>
          <p:cNvSpPr/>
          <p:nvPr/>
        </p:nvSpPr>
        <p:spPr>
          <a:xfrm>
            <a:off x="696433" y="1372182"/>
            <a:ext cx="11552410" cy="461665"/>
          </a:xfrm>
          <a:prstGeom prst="rect">
            <a:avLst/>
          </a:prstGeom>
        </p:spPr>
        <p:txBody>
          <a:bodyPr wrap="square">
            <a:spAutoFit/>
          </a:bodyPr>
          <a:lstStyle/>
          <a:p>
            <a:r>
              <a:rPr lang="en-US" sz="2400" dirty="0">
                <a:hlinkClick r:id="rId4"/>
              </a:rPr>
              <a:t>https://rightquestion.org/resources/lesson-planning-workbook/</a:t>
            </a:r>
            <a:endParaRPr lang="en-US" sz="2400" dirty="0"/>
          </a:p>
        </p:txBody>
      </p:sp>
      <p:pic>
        <p:nvPicPr>
          <p:cNvPr id="8" name="Picture 7">
            <a:extLst>
              <a:ext uri="{FF2B5EF4-FFF2-40B4-BE49-F238E27FC236}">
                <a16:creationId xmlns:a16="http://schemas.microsoft.com/office/drawing/2014/main" xmlns="" id="{161ECBA9-3F74-4A34-BBD4-C01DF610F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5525" y="2521544"/>
            <a:ext cx="3333750" cy="3333750"/>
          </a:xfrm>
          <a:prstGeom prst="rect">
            <a:avLst/>
          </a:prstGeom>
        </p:spPr>
      </p:pic>
    </p:spTree>
    <p:extLst>
      <p:ext uri="{BB962C8B-B14F-4D97-AF65-F5344CB8AC3E}">
        <p14:creationId xmlns:p14="http://schemas.microsoft.com/office/powerpoint/2010/main" val="2868232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4000" b="1" dirty="0">
                <a:latin typeface="Rockwell" panose="02060603020205020403" pitchFamily="18" charset="0"/>
              </a:rPr>
              <a:t>http://</a:t>
            </a:r>
            <a:r>
              <a:rPr lang="en-US" altLang="en-US" sz="4000" b="1" dirty="0" err="1">
                <a:latin typeface="Rockwell" panose="02060603020205020403" pitchFamily="18" charset="0"/>
              </a:rPr>
              <a:t>rightquestion.org</a:t>
            </a:r>
            <a:r>
              <a:rPr lang="en-US" altLang="en-US" sz="4000" b="1" dirty="0">
                <a:latin typeface="Rockwell" panose="02060603020205020403" pitchFamily="18" charset="0"/>
              </a:rPr>
              <a:t>/events/</a:t>
            </a:r>
            <a:endParaRPr lang="en-US" sz="4000" b="1" dirty="0">
              <a:latin typeface="Rockwell" panose="02060603020205020403" pitchFamily="18" charset="0"/>
            </a:endParaRPr>
          </a:p>
        </p:txBody>
      </p:sp>
      <p:sp>
        <p:nvSpPr>
          <p:cNvPr id="2" name="TextBox 1"/>
          <p:cNvSpPr txBox="1"/>
          <p:nvPr/>
        </p:nvSpPr>
        <p:spPr>
          <a:xfrm>
            <a:off x="838200" y="371552"/>
            <a:ext cx="889310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a:cs typeface="+mn-cs"/>
              </a:rPr>
              <a:t>To Access Today’s Materials:</a:t>
            </a:r>
            <a:endParaRPr kumimoji="0" lang="en-US" sz="4400" b="0" i="0" u="none" strike="noStrike" kern="1200" cap="none" spc="0" normalizeH="0" baseline="0" noProof="0" dirty="0">
              <a:ln>
                <a:noFill/>
              </a:ln>
              <a:solidFill>
                <a:srgbClr val="000000"/>
              </a:solidFill>
              <a:effectLst/>
              <a:uLnTx/>
              <a:uFillTx/>
              <a:latin typeface="Rockwell"/>
              <a:cs typeface="+mn-cs"/>
            </a:endParaRPr>
          </a:p>
        </p:txBody>
      </p:sp>
      <p:sp>
        <p:nvSpPr>
          <p:cNvPr id="6" name="Content Placeholder 2"/>
          <p:cNvSpPr txBox="1">
            <a:spLocks/>
          </p:cNvSpPr>
          <p:nvPr/>
        </p:nvSpPr>
        <p:spPr bwMode="auto">
          <a:xfrm>
            <a:off x="2003504" y="2997649"/>
            <a:ext cx="8569246" cy="28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200" b="0" i="0" u="none" strike="noStrike" kern="1200" cap="none" spc="0" normalizeH="0" baseline="0" noProof="0">
                <a:ln>
                  <a:noFill/>
                </a:ln>
                <a:solidFill>
                  <a:srgbClr val="000000"/>
                </a:solidFill>
                <a:effectLst/>
                <a:uLnTx/>
                <a:uFillTx/>
                <a:latin typeface="Rockwell" panose="02060603020205020403" pitchFamily="18" charset="0"/>
                <a:ea typeface="MS PGothic" panose="020B0600070205080204" pitchFamily="34" charset="-128"/>
              </a:rPr>
              <a:t>Join our Educator Network for:</a:t>
            </a:r>
          </a:p>
          <a:p>
            <a:pPr marR="0" lvl="1" algn="l" defTabSz="457200" rtl="0" eaLnBrk="0" fontAlgn="base" latinLnBrk="0" hangingPunct="0">
              <a:lnSpc>
                <a:spcPct val="100000"/>
              </a:lnSpc>
              <a:spcBef>
                <a:spcPts val="600"/>
              </a:spcBef>
              <a:spcAft>
                <a:spcPct val="0"/>
              </a:spcAft>
              <a:buClr>
                <a:schemeClr val="tx2"/>
              </a:buClr>
              <a:buSzPct val="75000"/>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rPr>
              <a:t>Templates you can use tomorrow in class</a:t>
            </a:r>
          </a:p>
          <a:p>
            <a:pPr marR="0" lvl="1" algn="l" defTabSz="457200" rtl="0" eaLnBrk="0" fontAlgn="base" latinLnBrk="0" hangingPunct="0">
              <a:lnSpc>
                <a:spcPct val="100000"/>
              </a:lnSpc>
              <a:spcBef>
                <a:spcPts val="600"/>
              </a:spcBef>
              <a:spcAft>
                <a:spcPct val="0"/>
              </a:spcAft>
              <a:buClr>
                <a:schemeClr val="tx2"/>
              </a:buClr>
              <a:buSzPct val="75000"/>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rPr>
              <a:t>Classroom examples</a:t>
            </a:r>
          </a:p>
          <a:p>
            <a:pPr marR="0" lvl="1" algn="l" defTabSz="457200" rtl="0" eaLnBrk="0" fontAlgn="base" latinLnBrk="0" hangingPunct="0">
              <a:lnSpc>
                <a:spcPct val="100000"/>
              </a:lnSpc>
              <a:spcBef>
                <a:spcPts val="600"/>
              </a:spcBef>
              <a:spcAft>
                <a:spcPct val="0"/>
              </a:spcAft>
              <a:buClr>
                <a:schemeClr val="tx2"/>
              </a:buClr>
              <a:buSzPct val="75000"/>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rPr>
              <a:t>Instructional videos</a:t>
            </a:r>
          </a:p>
          <a:p>
            <a:pPr marR="0" lvl="1" algn="l" defTabSz="457200" rtl="0" eaLnBrk="0" fontAlgn="base" latinLnBrk="0" hangingPunct="0">
              <a:lnSpc>
                <a:spcPct val="100000"/>
              </a:lnSpc>
              <a:spcBef>
                <a:spcPts val="600"/>
              </a:spcBef>
              <a:spcAft>
                <a:spcPct val="0"/>
              </a:spcAft>
              <a:buClr>
                <a:schemeClr val="tx2"/>
              </a:buClr>
              <a:buSzPct val="75000"/>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rPr>
              <a:t>Opportunities to connect with other educators</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3200" b="0" i="0" u="none" strike="noStrike" kern="1200" cap="none" spc="0" normalizeH="0" baseline="0" noProof="0">
              <a:ln>
                <a:noFill/>
              </a:ln>
              <a:solidFill>
                <a:srgbClr val="629DD1"/>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1033872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024890" y="2855943"/>
            <a:ext cx="8212974" cy="255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2000" b="0" i="0" u="none" strike="noStrike" kern="1200" cap="none" spc="0" normalizeH="0" baseline="0" noProof="0">
                <a:ln>
                  <a:noFill/>
                </a:ln>
                <a:solidFill>
                  <a:srgbClr val="000000"/>
                </a:solidFill>
                <a:effectLst/>
                <a:uLnTx/>
                <a:uFillTx/>
                <a:latin typeface="Rockwell"/>
                <a:ea typeface="MS PGothic" panose="020B0600070205080204" pitchFamily="34" charset="-128"/>
              </a:rPr>
              <a:t>The Right Question Institute offers materials through a Creative Commons License. Y</a:t>
            </a:r>
            <a:r>
              <a:rPr kumimoji="0" lang="en-US" sz="2000" b="0" i="0" u="none" strike="noStrike" kern="1200" cap="none" spc="0" normalizeH="0" baseline="0" noProof="0" err="1">
                <a:ln>
                  <a:noFill/>
                </a:ln>
                <a:solidFill>
                  <a:srgbClr val="000000"/>
                </a:solidFill>
                <a:effectLst/>
                <a:uLnTx/>
                <a:uFillTx/>
                <a:latin typeface="Rockwell"/>
                <a:ea typeface="MS PGothic" panose="020B0600070205080204" pitchFamily="34" charset="-128"/>
              </a:rPr>
              <a:t>ou</a:t>
            </a:r>
            <a:r>
              <a:rPr kumimoji="0" lang="en-US" sz="2000" b="0" i="0" u="none" strike="noStrike" kern="1200" cap="none" spc="0" normalizeH="0" baseline="0" noProof="0">
                <a:ln>
                  <a:noFill/>
                </a:ln>
                <a:solidFill>
                  <a:srgbClr val="000000"/>
                </a:solidFill>
                <a:effectLst/>
                <a:uLnTx/>
                <a:uFillTx/>
                <a:latin typeface="Rockwell"/>
                <a:ea typeface="MS PGothic" panose="020B0600070205080204" pitchFamily="34" charset="-128"/>
              </a:rPr>
              <a:t> are welcome to use, adapt, and share our materials for noncommercial use, as long as you include the following reference: </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Rockwell"/>
                <a:ea typeface="MS PGothic" panose="020B0600070205080204" pitchFamily="34" charset="-128"/>
              </a:rPr>
              <a:t>“Source: The Right Question Institute (RQI). The Question Formulation Technique (QFT) was created by RQI. Visit </a:t>
            </a:r>
            <a:r>
              <a:rPr kumimoji="0" lang="en-US" sz="2000" b="0" i="0" u="sng" strike="noStrike" kern="1200" cap="none" spc="0" normalizeH="0" baseline="0" noProof="0">
                <a:ln>
                  <a:noFill/>
                </a:ln>
                <a:solidFill>
                  <a:srgbClr val="000000"/>
                </a:solidFill>
                <a:effectLst/>
                <a:uLnTx/>
                <a:uFillTx/>
                <a:latin typeface="Rockwell"/>
                <a:ea typeface="MS PGothic" panose="020B0600070205080204" pitchFamily="34" charset="-128"/>
                <a:hlinkClick r:id="rId3"/>
              </a:rPr>
              <a:t>rightquestion.org</a:t>
            </a:r>
            <a:r>
              <a:rPr kumimoji="0" lang="en-US" sz="2000" b="0" i="0" u="none" strike="noStrike" kern="1200" cap="none" spc="0" normalizeH="0" baseline="0" noProof="0">
                <a:ln>
                  <a:noFill/>
                </a:ln>
                <a:solidFill>
                  <a:srgbClr val="000000"/>
                </a:solidFill>
                <a:effectLst/>
                <a:uLnTx/>
                <a:uFillTx/>
                <a:latin typeface="Rockwell"/>
                <a:ea typeface="MS PGothic" panose="020B0600070205080204" pitchFamily="34" charset="-128"/>
              </a:rPr>
              <a:t> for more information and free resources.”</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050" b="0" i="0" u="none" strike="noStrike" kern="1200" cap="none" spc="0" normalizeH="0" baseline="0" noProof="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386861"/>
            <a:ext cx="86399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Rockwell"/>
                <a:ea typeface="Meiryo"/>
                <a:cs typeface="+mn-cs"/>
              </a:rPr>
              <a:t>Using &amp; Sharing RQI’s Resources</a:t>
            </a:r>
          </a:p>
        </p:txBody>
      </p:sp>
    </p:spTree>
    <p:extLst>
      <p:ext uri="{BB962C8B-B14F-4D97-AF65-F5344CB8AC3E}">
        <p14:creationId xmlns:p14="http://schemas.microsoft.com/office/powerpoint/2010/main" val="344373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311399"/>
            <a:ext cx="10515600" cy="3865563"/>
          </a:xfrm>
        </p:spPr>
        <p:txBody>
          <a:bodyPr/>
          <a:lstStyle/>
          <a:p>
            <a:pPr marL="0" indent="0" algn="ctr">
              <a:buNone/>
            </a:pPr>
            <a:r>
              <a:rPr lang="en-US" sz="5400" dirty="0">
                <a:latin typeface="Bell MT" panose="02020503060305020303" pitchFamily="18" charset="0"/>
              </a:rPr>
              <a:t>Everyone needs to find</a:t>
            </a:r>
          </a:p>
          <a:p>
            <a:pPr marL="0" indent="0" algn="ctr">
              <a:buNone/>
            </a:pPr>
            <a:r>
              <a:rPr lang="en-US" sz="5400" dirty="0">
                <a:latin typeface="Bell MT" panose="02020503060305020303" pitchFamily="18" charset="0"/>
              </a:rPr>
              <a:t>the “</a:t>
            </a:r>
            <a:r>
              <a:rPr lang="en-US" sz="5400" b="1" dirty="0">
                <a:latin typeface="Bell MT" panose="02020503060305020303" pitchFamily="18" charset="0"/>
              </a:rPr>
              <a:t>right question</a:t>
            </a:r>
            <a:r>
              <a:rPr lang="en-US" sz="5400" dirty="0">
                <a:latin typeface="Bell MT" panose="02020503060305020303" pitchFamily="18" charset="0"/>
              </a:rPr>
              <a:t>”</a:t>
            </a:r>
            <a:r>
              <a:rPr lang="en-US" sz="5400" dirty="0">
                <a:solidFill>
                  <a:schemeClr val="bg1"/>
                </a:solidFill>
                <a:latin typeface="Bell MT" panose="02020503060305020303" pitchFamily="18" charset="0"/>
              </a:rPr>
              <a:t>.</a:t>
            </a:r>
          </a:p>
          <a:p>
            <a:pPr marL="0" indent="0" algn="ctr">
              <a:buNone/>
            </a:pPr>
            <a:r>
              <a:rPr lang="en-US" sz="5400" dirty="0">
                <a:latin typeface="Bell MT" panose="02020503060305020303" pitchFamily="18" charset="0"/>
              </a:rPr>
              <a:t>to ask for themselves.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12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6" y="4815436"/>
            <a:ext cx="10933735" cy="885825"/>
          </a:xfrm>
        </p:spPr>
        <p:txBody>
          <a:bodyPr>
            <a:noAutofit/>
          </a:bodyPr>
          <a:lstStyle/>
          <a:p>
            <a:pPr marL="0" indent="0">
              <a:buNone/>
            </a:pPr>
            <a:r>
              <a:rPr lang="en-US" sz="4800" dirty="0">
                <a:solidFill>
                  <a:schemeClr val="accent1"/>
                </a:solidFill>
              </a:rPr>
              <a:t>Why spend time teaching the skill of question formulation?</a:t>
            </a:r>
            <a:endParaRPr lang="en-US" altLang="en-US" sz="4800" dirty="0">
              <a:solidFill>
                <a:schemeClr val="accent1"/>
              </a:solidFill>
              <a:latin typeface="Rockwell" panose="02060603020205020403" pitchFamily="18" charset="0"/>
            </a:endParaRPr>
          </a:p>
        </p:txBody>
      </p:sp>
      <p:pic>
        <p:nvPicPr>
          <p:cNvPr id="3" name="Picture 2" descr="mccomb students.jpg">
            <a:extLst>
              <a:ext uri="{FF2B5EF4-FFF2-40B4-BE49-F238E27FC236}">
                <a16:creationId xmlns:a16="http://schemas.microsoft.com/office/drawing/2014/main" xmlns="" id="{F959F3ED-BF7F-C143-8A25-E005975A210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78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5" y="1738796"/>
            <a:ext cx="9830355" cy="2248071"/>
          </a:xfrm>
        </p:spPr>
        <p:txBody>
          <a:bodyPr>
            <a:noAutofit/>
          </a:bodyPr>
          <a:lstStyle/>
          <a:p>
            <a:r>
              <a:rPr lang="en-US" sz="5400" dirty="0">
                <a:solidFill>
                  <a:schemeClr val="tx1"/>
                </a:solidFill>
              </a:rPr>
              <a:t>"There is no learning without having to pose a question." </a:t>
            </a:r>
          </a:p>
          <a:p>
            <a:r>
              <a:rPr lang="en-US" sz="5400" dirty="0">
                <a:solidFill>
                  <a:schemeClr val="tx1"/>
                </a:solidFill>
              </a:rPr>
              <a:t>	</a:t>
            </a:r>
          </a:p>
        </p:txBody>
      </p:sp>
      <p:sp>
        <p:nvSpPr>
          <p:cNvPr id="6" name="Text Placeholder 5"/>
          <p:cNvSpPr>
            <a:spLocks noGrp="1"/>
          </p:cNvSpPr>
          <p:nvPr>
            <p:ph type="body" sz="half" idx="10"/>
          </p:nvPr>
        </p:nvSpPr>
        <p:spPr>
          <a:xfrm>
            <a:off x="6679661" y="4070685"/>
            <a:ext cx="4675730" cy="1299478"/>
          </a:xfrm>
        </p:spPr>
        <p:txBody>
          <a:bodyPr>
            <a:normAutofit lnSpcReduction="10000"/>
          </a:bodyPr>
          <a:lstStyle/>
          <a:p>
            <a:r>
              <a:rPr lang="en-US" sz="2400" dirty="0"/>
              <a:t>- Richard Feynman</a:t>
            </a:r>
          </a:p>
          <a:p>
            <a:r>
              <a:rPr lang="en-US" sz="2400" dirty="0"/>
              <a:t>Nobel Laureate, Physics, 1965</a:t>
            </a:r>
          </a:p>
        </p:txBody>
      </p:sp>
    </p:spTree>
    <p:extLst>
      <p:ext uri="{BB962C8B-B14F-4D97-AF65-F5344CB8AC3E}">
        <p14:creationId xmlns:p14="http://schemas.microsoft.com/office/powerpoint/2010/main" val="2886359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6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VA ppt 14.6.16b" id="{C50796D3-2D62-AC4B-B056-09B0290B8E5C}" vid="{E15C60BD-3032-F745-92B7-61CA23DDF40E}"/>
    </a:ext>
  </a:extLst>
</a:theme>
</file>

<file path=ppt/theme/theme3.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VA ppt 14.6.16b" id="{C50796D3-2D62-AC4B-B056-09B0290B8E5C}" vid="{E15C60BD-3032-F745-92B7-61CA23DDF40E}"/>
    </a:ext>
  </a:extLst>
</a:theme>
</file>

<file path=ppt/theme/theme4.xml><?xml version="1.0" encoding="utf-8"?>
<a:theme xmlns:a="http://schemas.openxmlformats.org/drawingml/2006/main" name="3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4faa41ff-f7fe-4cbf-92e6-8d1aed018979" xsi:nil="true"/>
    <Has_Teacher_Only_SectionGroup xmlns="4faa41ff-f7fe-4cbf-92e6-8d1aed018979" xsi:nil="true"/>
    <Templates xmlns="4faa41ff-f7fe-4cbf-92e6-8d1aed018979" xsi:nil="true"/>
    <FolderType xmlns="4faa41ff-f7fe-4cbf-92e6-8d1aed018979" xsi:nil="true"/>
    <Distribution_Groups xmlns="4faa41ff-f7fe-4cbf-92e6-8d1aed018979" xsi:nil="true"/>
    <Self_Registration_Enabled xmlns="4faa41ff-f7fe-4cbf-92e6-8d1aed018979" xsi:nil="true"/>
    <Is_Collaboration_Space_Locked xmlns="4faa41ff-f7fe-4cbf-92e6-8d1aed018979" xsi:nil="true"/>
    <Invited_Students xmlns="4faa41ff-f7fe-4cbf-92e6-8d1aed018979" xsi:nil="true"/>
    <IsNotebookLocked xmlns="4faa41ff-f7fe-4cbf-92e6-8d1aed018979" xsi:nil="true"/>
    <LMS_Mappings xmlns="4faa41ff-f7fe-4cbf-92e6-8d1aed018979" xsi:nil="true"/>
    <CultureName xmlns="4faa41ff-f7fe-4cbf-92e6-8d1aed018979" xsi:nil="true"/>
    <DefaultSectionNames xmlns="4faa41ff-f7fe-4cbf-92e6-8d1aed018979" xsi:nil="true"/>
    <AppVersion xmlns="4faa41ff-f7fe-4cbf-92e6-8d1aed018979" xsi:nil="true"/>
    <Owner xmlns="4faa41ff-f7fe-4cbf-92e6-8d1aed018979">
      <UserInfo>
        <DisplayName/>
        <AccountId xsi:nil="true"/>
        <AccountType/>
      </UserInfo>
    </Owner>
    <Teachers xmlns="4faa41ff-f7fe-4cbf-92e6-8d1aed018979">
      <UserInfo>
        <DisplayName/>
        <AccountId xsi:nil="true"/>
        <AccountType/>
      </UserInfo>
    </Teachers>
    <Students xmlns="4faa41ff-f7fe-4cbf-92e6-8d1aed018979">
      <UserInfo>
        <DisplayName/>
        <AccountId xsi:nil="true"/>
        <AccountType/>
      </UserInfo>
    </Students>
    <TeamsChannelId xmlns="4faa41ff-f7fe-4cbf-92e6-8d1aed018979" xsi:nil="true"/>
    <NotebookType xmlns="4faa41ff-f7fe-4cbf-92e6-8d1aed018979" xsi:nil="true"/>
    <Student_Groups xmlns="4faa41ff-f7fe-4cbf-92e6-8d1aed018979">
      <UserInfo>
        <DisplayName/>
        <AccountId xsi:nil="true"/>
        <AccountType/>
      </UserInfo>
    </Student_Groups>
    <Self_Registration_Enabled0 xmlns="4faa41ff-f7fe-4cbf-92e6-8d1aed018979" xsi:nil="true"/>
    <Math_Settings xmlns="4faa41ff-f7fe-4cbf-92e6-8d1aed0189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1FDB0FCAF71D4982F065CDB371D961" ma:contentTypeVersion="36" ma:contentTypeDescription="Create a new document." ma:contentTypeScope="" ma:versionID="1497a981483c7364697643a584e555a9">
  <xsd:schema xmlns:xsd="http://www.w3.org/2001/XMLSchema" xmlns:xs="http://www.w3.org/2001/XMLSchema" xmlns:p="http://schemas.microsoft.com/office/2006/metadata/properties" xmlns:ns3="9ceea062-d23a-41ff-a563-753165075334" xmlns:ns4="4faa41ff-f7fe-4cbf-92e6-8d1aed018979" targetNamespace="http://schemas.microsoft.com/office/2006/metadata/properties" ma:root="true" ma:fieldsID="93ad85a9dc5dc7520ab8b8d40f8a909f" ns3:_="" ns4:_="">
    <xsd:import namespace="9ceea062-d23a-41ff-a563-753165075334"/>
    <xsd:import namespace="4faa41ff-f7fe-4cbf-92e6-8d1aed018979"/>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3:LastSharedByUser" minOccurs="0"/>
                <xsd:element ref="ns3:LastSharedByTime" minOccurs="0"/>
                <xsd:element ref="ns4:Templates"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OCR" minOccurs="0"/>
                <xsd:element ref="ns4:TeamsChannelId" minOccurs="0"/>
                <xsd:element ref="ns4:IsNotebookLocked" minOccurs="0"/>
                <xsd:element ref="ns4:MediaServiceLocation" minOccurs="0"/>
                <xsd:element ref="ns4:Math_Settings" minOccurs="0"/>
                <xsd:element ref="ns4:MediaServiceGenerationTime" minOccurs="0"/>
                <xsd:element ref="ns4:MediaServiceEventHashCode" minOccurs="0"/>
                <xsd:element ref="ns4:MediaServiceAutoKeyPoints" minOccurs="0"/>
                <xsd:element ref="ns4:MediaServiceKeyPoints" minOccurs="0"/>
                <xsd:element ref="ns4:Distribution_Groups" minOccurs="0"/>
                <xsd:element ref="ns4: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ea062-d23a-41ff-a563-7531650753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25" nillable="true" ma:displayName="Last Shared By User" ma:description="" ma:internalName="LastSharedByUser" ma:readOnly="true">
      <xsd:simpleType>
        <xsd:restriction base="dms:Note">
          <xsd:maxLength value="255"/>
        </xsd:restriction>
      </xsd:simpleType>
    </xsd:element>
    <xsd:element name="LastSharedByTime" ma:index="2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faa41ff-f7fe-4cbf-92e6-8d1aed018979"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mplates" ma:index="27" nillable="true" ma:displayName="Templates" ma:internalName="Templates">
      <xsd:simpleType>
        <xsd:restriction base="dms:Note">
          <xsd:maxLength value="255"/>
        </xsd:restriction>
      </xsd:simpleType>
    </xsd:element>
    <xsd:element name="Self_Registration_Enabled0" ma:index="28" nillable="true" ma:displayName="Self Registration Enabled" ma:internalName="Self_Registration_Enabled0">
      <xsd:simpleType>
        <xsd:restriction base="dms:Boolean"/>
      </xsd:simpleType>
    </xsd:element>
    <xsd:element name="MediaServiceMetadata" ma:index="29" nillable="true" ma:displayName="MediaServiceMetadata" ma:description="" ma:hidden="true" ma:internalName="MediaServiceMetadata" ma:readOnly="true">
      <xsd:simpleType>
        <xsd:restriction base="dms:Note"/>
      </xsd:simpleType>
    </xsd:element>
    <xsd:element name="MediaServiceFastMetadata" ma:index="30" nillable="true" ma:displayName="MediaServiceFastMetadata" ma:description="" ma:hidden="true" ma:internalName="MediaServiceFastMetadata" ma:readOnly="true">
      <xsd:simpleType>
        <xsd:restriction base="dms:Note"/>
      </xsd:simpleType>
    </xsd:element>
    <xsd:element name="MediaServiceDateTaken" ma:index="31" nillable="true" ma:displayName="MediaServiceDateTaken" ma:description="" ma:hidden="true" ma:internalName="MediaServiceDateTaken" ma:readOnly="true">
      <xsd:simpleType>
        <xsd:restriction base="dms:Text"/>
      </xsd:simpleType>
    </xsd:element>
    <xsd:element name="MediaServiceAutoTags" ma:index="32" nillable="true" ma:displayName="MediaServiceAutoTags" ma:description="" ma:internalName="MediaServiceAutoTags"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TeamsChannelId" ma:index="34" nillable="true" ma:displayName="Teams Channel Id" ma:internalName="TeamsChannelId">
      <xsd:simpleType>
        <xsd:restriction base="dms:Text"/>
      </xsd:simpleType>
    </xsd:element>
    <xsd:element name="IsNotebookLocked" ma:index="35" nillable="true" ma:displayName="Is Notebook Locked" ma:internalName="IsNotebookLocked">
      <xsd:simpleType>
        <xsd:restriction base="dms:Boolean"/>
      </xsd:simpleType>
    </xsd:element>
    <xsd:element name="MediaServiceLocation" ma:index="36" nillable="true" ma:displayName="Location" ma:internalName="MediaServiceLocation" ma:readOnly="true">
      <xsd:simpleType>
        <xsd:restriction base="dms:Text"/>
      </xsd:simpleType>
    </xsd:element>
    <xsd:element name="Math_Settings" ma:index="37" nillable="true" ma:displayName="Math Settings" ma:internalName="Math_Settings">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Distribution_Groups" ma:index="42" nillable="true" ma:displayName="Distribution Groups" ma:internalName="Distribution_Groups">
      <xsd:simpleType>
        <xsd:restriction base="dms:Note">
          <xsd:maxLength value="255"/>
        </xsd:restriction>
      </xsd:simpleType>
    </xsd:element>
    <xsd:element name="LMS_Mappings" ma:index="43" nillable="true" ma:displayName="LMS Mappings" ma:internalName="LMS_Mapping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54E00-4F80-4AB6-9DC1-FA6702F5082A}">
  <ds:schemaRefs>
    <ds:schemaRef ds:uri="http://schemas.microsoft.com/office/2006/metadata/properties"/>
    <ds:schemaRef ds:uri="http://www.w3.org/2000/xmlns/"/>
    <ds:schemaRef ds:uri="4faa41ff-f7fe-4cbf-92e6-8d1aed018979"/>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E1CFCF9D-BF60-4E44-92D0-C9C58E30FBBC}">
  <ds:schemaRefs>
    <ds:schemaRef ds:uri="http://schemas.microsoft.com/office/2006/metadata/contentType"/>
    <ds:schemaRef ds:uri="http://schemas.microsoft.com/office/2006/metadata/properties/metaAttributes"/>
    <ds:schemaRef ds:uri="http://www.w3.org/2000/xmlns/"/>
    <ds:schemaRef ds:uri="http://www.w3.org/2001/XMLSchema"/>
    <ds:schemaRef ds:uri="9ceea062-d23a-41ff-a563-753165075334"/>
    <ds:schemaRef ds:uri="4faa41ff-f7fe-4cbf-92e6-8d1aed01897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78D6C3-EF2D-4E3A-9813-16EC0B037C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555</TotalTime>
  <Words>2339</Words>
  <Application>Microsoft Macintosh PowerPoint</Application>
  <PresentationFormat>Custom</PresentationFormat>
  <Paragraphs>403</Paragraphs>
  <Slides>63</Slides>
  <Notes>59</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63</vt:i4>
      </vt:variant>
    </vt:vector>
  </HeadingPairs>
  <TitlesOfParts>
    <vt:vector size="69" baseType="lpstr">
      <vt:lpstr>1_Office Theme</vt:lpstr>
      <vt:lpstr>16_Advantage</vt:lpstr>
      <vt:lpstr>Advantage</vt:lpstr>
      <vt:lpstr>3_Office Theme</vt:lpstr>
      <vt:lpstr>5_Office Theme</vt:lpstr>
      <vt:lpstr>Chart</vt:lpstr>
      <vt:lpstr>Make Your Job Easier: Teach Students to Ask Questions</vt:lpstr>
      <vt:lpstr>We’re Tweeting…</vt:lpstr>
      <vt:lpstr>Who is in the 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Yet, only 27% of graduates believe college taught them how to ask their own questions</vt:lpstr>
      <vt:lpstr>PowerPoint Presentation</vt:lpstr>
      <vt:lpstr>Basic Skill Attainment Over Time</vt:lpstr>
      <vt:lpstr>Basic Skill Attainment Over Time</vt:lpstr>
      <vt:lpstr>Educators Recognize the Problem</vt:lpstr>
      <vt:lpstr>Evidence of Value When it is Taught</vt:lpstr>
      <vt:lpstr>TEACHING QUESTIONING SKILLS</vt:lpstr>
      <vt:lpstr>Research on the Importance of Student Questioning</vt:lpstr>
      <vt:lpstr>Student Reflection</vt:lpstr>
      <vt:lpstr>Collaborative Learning with the  Question Formulation Technique (QFT)</vt:lpstr>
      <vt:lpstr>The Question Formulation Technique (QFT)</vt:lpstr>
      <vt:lpstr>Rules for Producing Questions</vt:lpstr>
      <vt:lpstr>Produce Questions</vt:lpstr>
      <vt:lpstr>Question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Categorize Questions: Closed/ Open</vt:lpstr>
      <vt:lpstr>Discussion</vt:lpstr>
      <vt:lpstr>Discussion</vt:lpstr>
      <vt:lpstr>Transform Questions</vt:lpstr>
      <vt:lpstr>Prioritize Questions </vt:lpstr>
      <vt:lpstr>Strategize and Action Plan</vt:lpstr>
      <vt:lpstr>Strategize and Action Plan</vt:lpstr>
      <vt:lpstr>Share</vt:lpstr>
      <vt:lpstr>Reflect</vt:lpstr>
      <vt:lpstr>A Look Inside the Process </vt:lpstr>
      <vt:lpstr>The QFT, on one slide…</vt:lpstr>
      <vt:lpstr>Curiosity and Rigor</vt:lpstr>
      <vt:lpstr>Thinking in many different directions</vt:lpstr>
      <vt:lpstr>Narrowing Down, Focusing</vt:lpstr>
      <vt:lpstr>Thinking about Thinking</vt:lpstr>
      <vt:lpstr>PowerPoint Presentation</vt:lpstr>
      <vt:lpstr>PowerPoint Presentation</vt:lpstr>
      <vt:lpstr>RQI’s Question Formulation Technique</vt:lpstr>
      <vt:lpstr>Changes that result from use of the Rules for Producing Questions  </vt:lpstr>
      <vt:lpstr>Four Principles of Facilitation</vt:lpstr>
      <vt:lpstr>Why Use the QFT? Student Changes</vt:lpstr>
      <vt:lpstr>PowerPoint Presentation</vt:lpstr>
      <vt:lpstr>Behavioral Changes</vt:lpstr>
      <vt:lpstr>Affective Changes</vt:lpstr>
      <vt:lpstr>www.rightquestion.org </vt:lpstr>
      <vt:lpstr>Putting it into Practice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Supplies</dc:title>
  <dc:creator>Ashley Melville</dc:creator>
  <cp:lastModifiedBy>Sarah</cp:lastModifiedBy>
  <cp:revision>37</cp:revision>
  <dcterms:created xsi:type="dcterms:W3CDTF">2019-11-14T02:04:47Z</dcterms:created>
  <dcterms:modified xsi:type="dcterms:W3CDTF">2019-11-23T22:39:28Z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0x010100821FDB0FCAF71D4982F065CDB371D961</vt:lpwstr>
  </property>
</Properties>
</file>