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6"/>
  </p:notesMasterIdLst>
  <p:sldIdLst>
    <p:sldId id="256" r:id="rId2"/>
    <p:sldId id="269" r:id="rId3"/>
    <p:sldId id="270" r:id="rId4"/>
    <p:sldId id="272" r:id="rId5"/>
    <p:sldId id="385" r:id="rId6"/>
    <p:sldId id="273" r:id="rId7"/>
    <p:sldId id="274" r:id="rId8"/>
    <p:sldId id="275" r:id="rId9"/>
    <p:sldId id="372" r:id="rId10"/>
    <p:sldId id="371" r:id="rId11"/>
    <p:sldId id="288" r:id="rId12"/>
    <p:sldId id="390" r:id="rId13"/>
    <p:sldId id="290" r:id="rId14"/>
    <p:sldId id="291" r:id="rId15"/>
    <p:sldId id="292" r:id="rId16"/>
    <p:sldId id="293" r:id="rId17"/>
    <p:sldId id="294" r:id="rId18"/>
    <p:sldId id="295" r:id="rId19"/>
    <p:sldId id="296" r:id="rId20"/>
    <p:sldId id="297" r:id="rId21"/>
    <p:sldId id="298" r:id="rId22"/>
    <p:sldId id="299" r:id="rId23"/>
    <p:sldId id="300" r:id="rId24"/>
    <p:sldId id="301" r:id="rId25"/>
    <p:sldId id="302" r:id="rId26"/>
    <p:sldId id="303" r:id="rId27"/>
    <p:sldId id="304" r:id="rId28"/>
    <p:sldId id="391" r:id="rId29"/>
    <p:sldId id="305" r:id="rId30"/>
    <p:sldId id="306" r:id="rId31"/>
    <p:sldId id="307" r:id="rId32"/>
    <p:sldId id="308" r:id="rId33"/>
    <p:sldId id="309" r:id="rId34"/>
    <p:sldId id="310" r:id="rId35"/>
    <p:sldId id="311" r:id="rId36"/>
    <p:sldId id="392" r:id="rId37"/>
    <p:sldId id="322" r:id="rId38"/>
    <p:sldId id="381" r:id="rId39"/>
    <p:sldId id="378" r:id="rId40"/>
    <p:sldId id="376" r:id="rId41"/>
    <p:sldId id="377" r:id="rId42"/>
    <p:sldId id="384" r:id="rId43"/>
    <p:sldId id="379" r:id="rId44"/>
    <p:sldId id="380" r:id="rId45"/>
    <p:sldId id="382" r:id="rId46"/>
    <p:sldId id="386" r:id="rId47"/>
    <p:sldId id="387" r:id="rId48"/>
    <p:sldId id="388" r:id="rId49"/>
    <p:sldId id="383" r:id="rId50"/>
    <p:sldId id="375" r:id="rId51"/>
    <p:sldId id="374" r:id="rId52"/>
    <p:sldId id="389" r:id="rId53"/>
    <p:sldId id="328" r:id="rId54"/>
    <p:sldId id="393"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omo O" initials="TO"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549"/>
    <p:restoredTop sz="93110"/>
  </p:normalViewPr>
  <p:slideViewPr>
    <p:cSldViewPr snapToGrid="0" snapToObjects="1">
      <p:cViewPr varScale="1">
        <p:scale>
          <a:sx n="79" d="100"/>
          <a:sy n="79" d="100"/>
        </p:scale>
        <p:origin x="-640" y="-112"/>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notesMaster" Target="notesMasters/notesMaster1.xml"/><Relationship Id="rId57" Type="http://schemas.openxmlformats.org/officeDocument/2006/relationships/printerSettings" Target="printerSettings/printerSettings1.bin"/><Relationship Id="rId58" Type="http://schemas.openxmlformats.org/officeDocument/2006/relationships/commentAuthors" Target="commentAuthors.xml"/><Relationship Id="rId59" Type="http://schemas.openxmlformats.org/officeDocument/2006/relationships/presProps" Target="presProp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viewProps" Target="viewProps.xml"/><Relationship Id="rId61" Type="http://schemas.openxmlformats.org/officeDocument/2006/relationships/theme" Target="theme/theme1.xml"/><Relationship Id="rId6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iagrams/_rels/data1.xml.rels><?xml version="1.0" encoding="UTF-8" standalone="yes"?>
<Relationships xmlns="http://schemas.openxmlformats.org/package/2006/relationships"><Relationship Id="rId1" Type="http://schemas.openxmlformats.org/officeDocument/2006/relationships/image" Target="../media/image14.jpeg"/></Relationships>
</file>

<file path=ppt/diagrams/_rels/data2.xml.rels><?xml version="1.0" encoding="UTF-8" standalone="yes"?>
<Relationships xmlns="http://schemas.openxmlformats.org/package/2006/relationships"><Relationship Id="rId1" Type="http://schemas.openxmlformats.org/officeDocument/2006/relationships/image" Target="../media/image14.jpeg"/></Relationships>
</file>

<file path=ppt/diagrams/_rels/drawing1.xml.rels><?xml version="1.0" encoding="UTF-8" standalone="yes"?>
<Relationships xmlns="http://schemas.openxmlformats.org/package/2006/relationships"><Relationship Id="rId1" Type="http://schemas.openxmlformats.org/officeDocument/2006/relationships/image" Target="../media/image14.jpeg"/></Relationships>
</file>

<file path=ppt/diagrams/_rels/drawing2.xml.rels><?xml version="1.0" encoding="UTF-8" standalone="yes"?>
<Relationships xmlns="http://schemas.openxmlformats.org/package/2006/relationships"><Relationship Id="rId1" Type="http://schemas.openxmlformats.org/officeDocument/2006/relationships/image" Target="../media/image14.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5CFD83C-0C6B-BC4D-842F-129DEFFFCC83}" type="doc">
      <dgm:prSet loTypeId="urn:microsoft.com/office/officeart/2005/8/layout/hList3" loCatId="list" qsTypeId="urn:microsoft.com/office/officeart/2005/8/quickstyle/simple4" qsCatId="simple" csTypeId="urn:microsoft.com/office/officeart/2005/8/colors/accent1_2" csCatId="accent1" phldr="1"/>
      <dgm:spPr/>
      <dgm:t>
        <a:bodyPr/>
        <a:lstStyle/>
        <a:p>
          <a:endParaRPr lang="en-US"/>
        </a:p>
      </dgm:t>
    </dgm:pt>
    <dgm:pt modelId="{6AD2A03A-FC77-0649-92E9-8E6E21736820}">
      <dgm:prSet phldrT="[Text]" custT="1">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en-US" sz="4100" b="0" dirty="0">
              <a:latin typeface="Rockwell" panose="02060603020205020403" pitchFamily="18" charset="0"/>
              <a:cs typeface="Gill Sans"/>
            </a:rPr>
            <a:t>Closed-ended Questions</a:t>
          </a:r>
        </a:p>
      </dgm:t>
    </dgm:pt>
    <dgm:pt modelId="{80DB3469-4255-D440-BECB-3A0D4DCB7625}" type="parTrans" cxnId="{64026328-281F-4E4B-819B-6E7E2ECFD643}">
      <dgm:prSet/>
      <dgm:spPr/>
      <dgm:t>
        <a:bodyPr/>
        <a:lstStyle/>
        <a:p>
          <a:endParaRPr lang="en-US"/>
        </a:p>
      </dgm:t>
    </dgm:pt>
    <dgm:pt modelId="{F0AF8130-90DD-6A40-BE69-CC06EEC1DDAF}" type="sibTrans" cxnId="{64026328-281F-4E4B-819B-6E7E2ECFD643}">
      <dgm:prSet/>
      <dgm:spPr/>
      <dgm:t>
        <a:bodyPr/>
        <a:lstStyle/>
        <a:p>
          <a:endParaRPr lang="en-US"/>
        </a:p>
      </dgm:t>
    </dgm:pt>
    <dgm:pt modelId="{FF1F7779-F48A-1F40-9E9D-420C87150ED4}">
      <dgm:prSet phldrT="[Text]">
        <dgm:style>
          <a:lnRef idx="2">
            <a:schemeClr val="accent2"/>
          </a:lnRef>
          <a:fillRef idx="1">
            <a:schemeClr val="lt1"/>
          </a:fillRef>
          <a:effectRef idx="0">
            <a:schemeClr val="accent2"/>
          </a:effectRef>
          <a:fontRef idx="minor">
            <a:schemeClr val="dk1"/>
          </a:fontRef>
        </dgm:style>
      </dgm:prSet>
      <dgm:spPr/>
      <dgm:t>
        <a:bodyPr/>
        <a:lstStyle/>
        <a:p>
          <a:r>
            <a:rPr lang="en-US" b="0" dirty="0">
              <a:latin typeface="Rockwell" panose="02060603020205020403" pitchFamily="18" charset="0"/>
              <a:cs typeface="Gill Sans"/>
            </a:rPr>
            <a:t>Advantages</a:t>
          </a:r>
        </a:p>
      </dgm:t>
    </dgm:pt>
    <dgm:pt modelId="{A7F55382-F9EC-094C-8A11-74EE819CF30E}" type="parTrans" cxnId="{3745D2BA-C112-5847-8166-F9EC36687BD8}">
      <dgm:prSet/>
      <dgm:spPr/>
      <dgm:t>
        <a:bodyPr/>
        <a:lstStyle/>
        <a:p>
          <a:endParaRPr lang="en-US"/>
        </a:p>
      </dgm:t>
    </dgm:pt>
    <dgm:pt modelId="{410C3502-284E-4640-BE5B-2BBC03993EC6}" type="sibTrans" cxnId="{3745D2BA-C112-5847-8166-F9EC36687BD8}">
      <dgm:prSet/>
      <dgm:spPr/>
      <dgm:t>
        <a:bodyPr/>
        <a:lstStyle/>
        <a:p>
          <a:endParaRPr lang="en-US"/>
        </a:p>
      </dgm:t>
    </dgm:pt>
    <dgm:pt modelId="{F92606C1-1CD6-BF4E-9E77-D0275FDC37C2}">
      <dgm:prSet>
        <dgm:style>
          <a:lnRef idx="1">
            <a:schemeClr val="accent2"/>
          </a:lnRef>
          <a:fillRef idx="2">
            <a:schemeClr val="accent2"/>
          </a:fillRef>
          <a:effectRef idx="1">
            <a:schemeClr val="accent2"/>
          </a:effectRef>
          <a:fontRef idx="minor">
            <a:schemeClr val="dk1"/>
          </a:fontRef>
        </dgm:style>
      </dgm:prSet>
      <dgm:spPr>
        <a:blipFill rotWithShape="0">
          <a:blip xmlns:r="http://schemas.openxmlformats.org/officeDocument/2006/relationships" r:embed="rId1"/>
          <a:tile tx="0" ty="0" sx="100000" sy="100000" flip="none" algn="tl"/>
        </a:blipFill>
        <a:ln>
          <a:solidFill>
            <a:schemeClr val="accent1">
              <a:lumMod val="20000"/>
              <a:lumOff val="80000"/>
            </a:schemeClr>
          </a:solidFill>
        </a:ln>
      </dgm:spPr>
      <dgm:t>
        <a:bodyPr/>
        <a:lstStyle/>
        <a:p>
          <a:r>
            <a:rPr lang="en-US" b="0" dirty="0">
              <a:latin typeface="Rockwell" panose="02060603020205020403" pitchFamily="18" charset="0"/>
              <a:cs typeface="Gill Sans"/>
            </a:rPr>
            <a:t>Disadvantages</a:t>
          </a:r>
          <a:r>
            <a:rPr lang="en-US" b="0" dirty="0">
              <a:latin typeface="+mj-lt"/>
              <a:cs typeface="Gill Sans"/>
            </a:rPr>
            <a:t> </a:t>
          </a:r>
        </a:p>
      </dgm:t>
    </dgm:pt>
    <dgm:pt modelId="{0D1A1D27-FBA7-E34B-B644-B2808F3E68A8}" type="parTrans" cxnId="{2697C0FA-C691-2044-83EE-E06A69D1F024}">
      <dgm:prSet/>
      <dgm:spPr/>
      <dgm:t>
        <a:bodyPr/>
        <a:lstStyle/>
        <a:p>
          <a:endParaRPr lang="en-US"/>
        </a:p>
      </dgm:t>
    </dgm:pt>
    <dgm:pt modelId="{EEB51F93-8625-064F-84B3-754FC6A26CEF}" type="sibTrans" cxnId="{2697C0FA-C691-2044-83EE-E06A69D1F024}">
      <dgm:prSet/>
      <dgm:spPr/>
      <dgm:t>
        <a:bodyPr/>
        <a:lstStyle/>
        <a:p>
          <a:endParaRPr lang="en-US"/>
        </a:p>
      </dgm:t>
    </dgm:pt>
    <dgm:pt modelId="{91E99BCE-3CAA-CE4C-A763-4B42C659CC8B}" type="pres">
      <dgm:prSet presAssocID="{85CFD83C-0C6B-BC4D-842F-129DEFFFCC83}" presName="composite" presStyleCnt="0">
        <dgm:presLayoutVars>
          <dgm:chMax val="1"/>
          <dgm:dir/>
          <dgm:resizeHandles val="exact"/>
        </dgm:presLayoutVars>
      </dgm:prSet>
      <dgm:spPr/>
      <dgm:t>
        <a:bodyPr/>
        <a:lstStyle/>
        <a:p>
          <a:endParaRPr lang="en-US"/>
        </a:p>
      </dgm:t>
    </dgm:pt>
    <dgm:pt modelId="{F1305359-E89A-E248-BDAE-44B047EAF116}" type="pres">
      <dgm:prSet presAssocID="{6AD2A03A-FC77-0649-92E9-8E6E21736820}" presName="roof" presStyleLbl="dkBgShp" presStyleIdx="0" presStyleCnt="2" custLinFactNeighborX="-214"/>
      <dgm:spPr/>
      <dgm:t>
        <a:bodyPr/>
        <a:lstStyle/>
        <a:p>
          <a:endParaRPr lang="en-US"/>
        </a:p>
      </dgm:t>
    </dgm:pt>
    <dgm:pt modelId="{AD06BE05-311D-2242-844E-E6A710FEAEE4}" type="pres">
      <dgm:prSet presAssocID="{6AD2A03A-FC77-0649-92E9-8E6E21736820}" presName="pillars" presStyleCnt="0"/>
      <dgm:spPr/>
    </dgm:pt>
    <dgm:pt modelId="{250C4737-A841-8C48-A045-BF4D4D99D3A8}" type="pres">
      <dgm:prSet presAssocID="{6AD2A03A-FC77-0649-92E9-8E6E21736820}" presName="pillar1" presStyleLbl="node1" presStyleIdx="0" presStyleCnt="2" custLinFactNeighborX="-295" custLinFactNeighborY="1001">
        <dgm:presLayoutVars>
          <dgm:bulletEnabled val="1"/>
        </dgm:presLayoutVars>
      </dgm:prSet>
      <dgm:spPr/>
      <dgm:t>
        <a:bodyPr/>
        <a:lstStyle/>
        <a:p>
          <a:endParaRPr lang="en-US"/>
        </a:p>
      </dgm:t>
    </dgm:pt>
    <dgm:pt modelId="{24D3949D-55D7-9843-BBF0-4DC75BF720C6}" type="pres">
      <dgm:prSet presAssocID="{F92606C1-1CD6-BF4E-9E77-D0275FDC37C2}" presName="pillarX" presStyleLbl="node1" presStyleIdx="1" presStyleCnt="2" custLinFactNeighborX="589" custLinFactNeighborY="1001">
        <dgm:presLayoutVars>
          <dgm:bulletEnabled val="1"/>
        </dgm:presLayoutVars>
      </dgm:prSet>
      <dgm:spPr/>
      <dgm:t>
        <a:bodyPr/>
        <a:lstStyle/>
        <a:p>
          <a:endParaRPr lang="en-US"/>
        </a:p>
      </dgm:t>
    </dgm:pt>
    <dgm:pt modelId="{30F57DEF-DA04-AE46-8A72-E185F1E3E46F}" type="pres">
      <dgm:prSet presAssocID="{6AD2A03A-FC77-0649-92E9-8E6E21736820}" presName="base" presStyleLbl="dkBgShp" presStyleIdx="1" presStyleCnt="2" custLinFactY="-93979" custLinFactNeighborX="18794" custLinFactNeighborY="-100000">
        <dgm:style>
          <a:lnRef idx="2">
            <a:schemeClr val="accent1">
              <a:shade val="50000"/>
            </a:schemeClr>
          </a:lnRef>
          <a:fillRef idx="1">
            <a:schemeClr val="accent1"/>
          </a:fillRef>
          <a:effectRef idx="0">
            <a:schemeClr val="accent1"/>
          </a:effectRef>
          <a:fontRef idx="minor">
            <a:schemeClr val="lt1"/>
          </a:fontRef>
        </dgm:style>
      </dgm:prSet>
      <dgm:spPr/>
    </dgm:pt>
  </dgm:ptLst>
  <dgm:cxnLst>
    <dgm:cxn modelId="{2697C0FA-C691-2044-83EE-E06A69D1F024}" srcId="{6AD2A03A-FC77-0649-92E9-8E6E21736820}" destId="{F92606C1-1CD6-BF4E-9E77-D0275FDC37C2}" srcOrd="1" destOrd="0" parTransId="{0D1A1D27-FBA7-E34B-B644-B2808F3E68A8}" sibTransId="{EEB51F93-8625-064F-84B3-754FC6A26CEF}"/>
    <dgm:cxn modelId="{C4504B1F-7431-BF44-A8A8-BC789C2FD98F}" type="presOf" srcId="{F92606C1-1CD6-BF4E-9E77-D0275FDC37C2}" destId="{24D3949D-55D7-9843-BBF0-4DC75BF720C6}" srcOrd="0" destOrd="0" presId="urn:microsoft.com/office/officeart/2005/8/layout/hList3"/>
    <dgm:cxn modelId="{3745D2BA-C112-5847-8166-F9EC36687BD8}" srcId="{6AD2A03A-FC77-0649-92E9-8E6E21736820}" destId="{FF1F7779-F48A-1F40-9E9D-420C87150ED4}" srcOrd="0" destOrd="0" parTransId="{A7F55382-F9EC-094C-8A11-74EE819CF30E}" sibTransId="{410C3502-284E-4640-BE5B-2BBC03993EC6}"/>
    <dgm:cxn modelId="{64026328-281F-4E4B-819B-6E7E2ECFD643}" srcId="{85CFD83C-0C6B-BC4D-842F-129DEFFFCC83}" destId="{6AD2A03A-FC77-0649-92E9-8E6E21736820}" srcOrd="0" destOrd="0" parTransId="{80DB3469-4255-D440-BECB-3A0D4DCB7625}" sibTransId="{F0AF8130-90DD-6A40-BE69-CC06EEC1DDAF}"/>
    <dgm:cxn modelId="{3E178AE8-F01C-FE48-9863-EDBF8240A236}" type="presOf" srcId="{6AD2A03A-FC77-0649-92E9-8E6E21736820}" destId="{F1305359-E89A-E248-BDAE-44B047EAF116}" srcOrd="0" destOrd="0" presId="urn:microsoft.com/office/officeart/2005/8/layout/hList3"/>
    <dgm:cxn modelId="{7FB54271-B2F2-A349-963B-D477CE09C60A}" type="presOf" srcId="{FF1F7779-F48A-1F40-9E9D-420C87150ED4}" destId="{250C4737-A841-8C48-A045-BF4D4D99D3A8}" srcOrd="0" destOrd="0" presId="urn:microsoft.com/office/officeart/2005/8/layout/hList3"/>
    <dgm:cxn modelId="{07DE84E7-3F7F-BA42-BCBC-F39250B4CACA}" type="presOf" srcId="{85CFD83C-0C6B-BC4D-842F-129DEFFFCC83}" destId="{91E99BCE-3CAA-CE4C-A763-4B42C659CC8B}" srcOrd="0" destOrd="0" presId="urn:microsoft.com/office/officeart/2005/8/layout/hList3"/>
    <dgm:cxn modelId="{74E0DDB2-A07D-F74B-9BD0-9D230BCADF19}" type="presParOf" srcId="{91E99BCE-3CAA-CE4C-A763-4B42C659CC8B}" destId="{F1305359-E89A-E248-BDAE-44B047EAF116}" srcOrd="0" destOrd="0" presId="urn:microsoft.com/office/officeart/2005/8/layout/hList3"/>
    <dgm:cxn modelId="{2360531A-E104-554A-B04A-6A4AD25C6651}" type="presParOf" srcId="{91E99BCE-3CAA-CE4C-A763-4B42C659CC8B}" destId="{AD06BE05-311D-2242-844E-E6A710FEAEE4}" srcOrd="1" destOrd="0" presId="urn:microsoft.com/office/officeart/2005/8/layout/hList3"/>
    <dgm:cxn modelId="{BB617D89-A4C8-BC40-86C3-1700F732A9E9}" type="presParOf" srcId="{AD06BE05-311D-2242-844E-E6A710FEAEE4}" destId="{250C4737-A841-8C48-A045-BF4D4D99D3A8}" srcOrd="0" destOrd="0" presId="urn:microsoft.com/office/officeart/2005/8/layout/hList3"/>
    <dgm:cxn modelId="{0DA79D3A-E33E-4D41-8217-6619F88A397E}" type="presParOf" srcId="{AD06BE05-311D-2242-844E-E6A710FEAEE4}" destId="{24D3949D-55D7-9843-BBF0-4DC75BF720C6}" srcOrd="1" destOrd="0" presId="urn:microsoft.com/office/officeart/2005/8/layout/hList3"/>
    <dgm:cxn modelId="{B48A301E-2550-504F-8173-B2FB84212D7A}" type="presParOf" srcId="{91E99BCE-3CAA-CE4C-A763-4B42C659CC8B}" destId="{30F57DEF-DA04-AE46-8A72-E185F1E3E46F}"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5CFD83C-0C6B-BC4D-842F-129DEFFFCC83}" type="doc">
      <dgm:prSet loTypeId="urn:microsoft.com/office/officeart/2005/8/layout/hList3" loCatId="list" qsTypeId="urn:microsoft.com/office/officeart/2005/8/quickstyle/simple4" qsCatId="simple" csTypeId="urn:microsoft.com/office/officeart/2005/8/colors/accent1_2" csCatId="accent1" phldr="1"/>
      <dgm:spPr/>
      <dgm:t>
        <a:bodyPr/>
        <a:lstStyle/>
        <a:p>
          <a:endParaRPr lang="en-US"/>
        </a:p>
      </dgm:t>
    </dgm:pt>
    <dgm:pt modelId="{6AD2A03A-FC77-0649-92E9-8E6E21736820}">
      <dgm:prSet phldrT="[Text]" custT="1">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en-US" sz="4100" b="0" dirty="0">
              <a:latin typeface="Rockwell" panose="02060603020205020403" pitchFamily="18" charset="0"/>
              <a:cs typeface="Gill Sans"/>
            </a:rPr>
            <a:t>Open-ended Questions</a:t>
          </a:r>
        </a:p>
      </dgm:t>
    </dgm:pt>
    <dgm:pt modelId="{80DB3469-4255-D440-BECB-3A0D4DCB7625}" type="parTrans" cxnId="{64026328-281F-4E4B-819B-6E7E2ECFD643}">
      <dgm:prSet/>
      <dgm:spPr/>
      <dgm:t>
        <a:bodyPr/>
        <a:lstStyle/>
        <a:p>
          <a:endParaRPr lang="en-US"/>
        </a:p>
      </dgm:t>
    </dgm:pt>
    <dgm:pt modelId="{F0AF8130-90DD-6A40-BE69-CC06EEC1DDAF}" type="sibTrans" cxnId="{64026328-281F-4E4B-819B-6E7E2ECFD643}">
      <dgm:prSet/>
      <dgm:spPr/>
      <dgm:t>
        <a:bodyPr/>
        <a:lstStyle/>
        <a:p>
          <a:endParaRPr lang="en-US"/>
        </a:p>
      </dgm:t>
    </dgm:pt>
    <dgm:pt modelId="{FF1F7779-F48A-1F40-9E9D-420C87150ED4}">
      <dgm:prSet phldrT="[Text]">
        <dgm:style>
          <a:lnRef idx="2">
            <a:schemeClr val="accent2"/>
          </a:lnRef>
          <a:fillRef idx="1">
            <a:schemeClr val="lt1"/>
          </a:fillRef>
          <a:effectRef idx="0">
            <a:schemeClr val="accent2"/>
          </a:effectRef>
          <a:fontRef idx="minor">
            <a:schemeClr val="dk1"/>
          </a:fontRef>
        </dgm:style>
      </dgm:prSet>
      <dgm:spPr/>
      <dgm:t>
        <a:bodyPr/>
        <a:lstStyle/>
        <a:p>
          <a:r>
            <a:rPr lang="en-US" b="0" dirty="0">
              <a:latin typeface="Rockwell" panose="02060603020205020403" pitchFamily="18" charset="0"/>
              <a:cs typeface="Gill Sans"/>
            </a:rPr>
            <a:t>Advantages</a:t>
          </a:r>
        </a:p>
      </dgm:t>
    </dgm:pt>
    <dgm:pt modelId="{A7F55382-F9EC-094C-8A11-74EE819CF30E}" type="parTrans" cxnId="{3745D2BA-C112-5847-8166-F9EC36687BD8}">
      <dgm:prSet/>
      <dgm:spPr/>
      <dgm:t>
        <a:bodyPr/>
        <a:lstStyle/>
        <a:p>
          <a:endParaRPr lang="en-US"/>
        </a:p>
      </dgm:t>
    </dgm:pt>
    <dgm:pt modelId="{410C3502-284E-4640-BE5B-2BBC03993EC6}" type="sibTrans" cxnId="{3745D2BA-C112-5847-8166-F9EC36687BD8}">
      <dgm:prSet/>
      <dgm:spPr/>
      <dgm:t>
        <a:bodyPr/>
        <a:lstStyle/>
        <a:p>
          <a:endParaRPr lang="en-US"/>
        </a:p>
      </dgm:t>
    </dgm:pt>
    <dgm:pt modelId="{F92606C1-1CD6-BF4E-9E77-D0275FDC37C2}">
      <dgm:prSet>
        <dgm:style>
          <a:lnRef idx="1">
            <a:schemeClr val="accent2"/>
          </a:lnRef>
          <a:fillRef idx="2">
            <a:schemeClr val="accent2"/>
          </a:fillRef>
          <a:effectRef idx="1">
            <a:schemeClr val="accent2"/>
          </a:effectRef>
          <a:fontRef idx="minor">
            <a:schemeClr val="dk1"/>
          </a:fontRef>
        </dgm:style>
      </dgm:prSet>
      <dgm:spPr>
        <a:blipFill rotWithShape="0">
          <a:blip xmlns:r="http://schemas.openxmlformats.org/officeDocument/2006/relationships" r:embed="rId1"/>
          <a:tile tx="0" ty="0" sx="100000" sy="100000" flip="none" algn="tl"/>
        </a:blipFill>
        <a:ln>
          <a:solidFill>
            <a:schemeClr val="accent1">
              <a:lumMod val="20000"/>
              <a:lumOff val="80000"/>
            </a:schemeClr>
          </a:solidFill>
        </a:ln>
      </dgm:spPr>
      <dgm:t>
        <a:bodyPr/>
        <a:lstStyle/>
        <a:p>
          <a:r>
            <a:rPr lang="en-US" b="0" dirty="0">
              <a:latin typeface="Rockwell" panose="02060603020205020403" pitchFamily="18" charset="0"/>
              <a:cs typeface="Gill Sans"/>
            </a:rPr>
            <a:t>Disadvantages</a:t>
          </a:r>
          <a:r>
            <a:rPr lang="en-US" b="0" dirty="0">
              <a:latin typeface="+mj-lt"/>
              <a:cs typeface="Gill Sans"/>
            </a:rPr>
            <a:t> </a:t>
          </a:r>
        </a:p>
      </dgm:t>
    </dgm:pt>
    <dgm:pt modelId="{0D1A1D27-FBA7-E34B-B644-B2808F3E68A8}" type="parTrans" cxnId="{2697C0FA-C691-2044-83EE-E06A69D1F024}">
      <dgm:prSet/>
      <dgm:spPr/>
      <dgm:t>
        <a:bodyPr/>
        <a:lstStyle/>
        <a:p>
          <a:endParaRPr lang="en-US"/>
        </a:p>
      </dgm:t>
    </dgm:pt>
    <dgm:pt modelId="{EEB51F93-8625-064F-84B3-754FC6A26CEF}" type="sibTrans" cxnId="{2697C0FA-C691-2044-83EE-E06A69D1F024}">
      <dgm:prSet/>
      <dgm:spPr/>
      <dgm:t>
        <a:bodyPr/>
        <a:lstStyle/>
        <a:p>
          <a:endParaRPr lang="en-US"/>
        </a:p>
      </dgm:t>
    </dgm:pt>
    <dgm:pt modelId="{91E99BCE-3CAA-CE4C-A763-4B42C659CC8B}" type="pres">
      <dgm:prSet presAssocID="{85CFD83C-0C6B-BC4D-842F-129DEFFFCC83}" presName="composite" presStyleCnt="0">
        <dgm:presLayoutVars>
          <dgm:chMax val="1"/>
          <dgm:dir/>
          <dgm:resizeHandles val="exact"/>
        </dgm:presLayoutVars>
      </dgm:prSet>
      <dgm:spPr/>
      <dgm:t>
        <a:bodyPr/>
        <a:lstStyle/>
        <a:p>
          <a:endParaRPr lang="en-US"/>
        </a:p>
      </dgm:t>
    </dgm:pt>
    <dgm:pt modelId="{F1305359-E89A-E248-BDAE-44B047EAF116}" type="pres">
      <dgm:prSet presAssocID="{6AD2A03A-FC77-0649-92E9-8E6E21736820}" presName="roof" presStyleLbl="dkBgShp" presStyleIdx="0" presStyleCnt="2" custLinFactNeighborY="1230"/>
      <dgm:spPr/>
      <dgm:t>
        <a:bodyPr/>
        <a:lstStyle/>
        <a:p>
          <a:endParaRPr lang="en-US"/>
        </a:p>
      </dgm:t>
    </dgm:pt>
    <dgm:pt modelId="{AD06BE05-311D-2242-844E-E6A710FEAEE4}" type="pres">
      <dgm:prSet presAssocID="{6AD2A03A-FC77-0649-92E9-8E6E21736820}" presName="pillars" presStyleCnt="0"/>
      <dgm:spPr/>
    </dgm:pt>
    <dgm:pt modelId="{250C4737-A841-8C48-A045-BF4D4D99D3A8}" type="pres">
      <dgm:prSet presAssocID="{6AD2A03A-FC77-0649-92E9-8E6E21736820}" presName="pillar1" presStyleLbl="node1" presStyleIdx="0" presStyleCnt="2" custLinFactNeighborX="-295" custLinFactNeighborY="1001">
        <dgm:presLayoutVars>
          <dgm:bulletEnabled val="1"/>
        </dgm:presLayoutVars>
      </dgm:prSet>
      <dgm:spPr/>
      <dgm:t>
        <a:bodyPr/>
        <a:lstStyle/>
        <a:p>
          <a:endParaRPr lang="en-US"/>
        </a:p>
      </dgm:t>
    </dgm:pt>
    <dgm:pt modelId="{24D3949D-55D7-9843-BBF0-4DC75BF720C6}" type="pres">
      <dgm:prSet presAssocID="{F92606C1-1CD6-BF4E-9E77-D0275FDC37C2}" presName="pillarX" presStyleLbl="node1" presStyleIdx="1" presStyleCnt="2" custLinFactNeighborX="589" custLinFactNeighborY="1001">
        <dgm:presLayoutVars>
          <dgm:bulletEnabled val="1"/>
        </dgm:presLayoutVars>
      </dgm:prSet>
      <dgm:spPr/>
      <dgm:t>
        <a:bodyPr/>
        <a:lstStyle/>
        <a:p>
          <a:endParaRPr lang="en-US"/>
        </a:p>
      </dgm:t>
    </dgm:pt>
    <dgm:pt modelId="{30F57DEF-DA04-AE46-8A72-E185F1E3E46F}" type="pres">
      <dgm:prSet presAssocID="{6AD2A03A-FC77-0649-92E9-8E6E21736820}" presName="base" presStyleLbl="dkBgShp" presStyleIdx="1" presStyleCnt="2" custLinFactY="-93979" custLinFactNeighborX="18794" custLinFactNeighborY="-100000">
        <dgm:style>
          <a:lnRef idx="2">
            <a:schemeClr val="accent1">
              <a:shade val="50000"/>
            </a:schemeClr>
          </a:lnRef>
          <a:fillRef idx="1">
            <a:schemeClr val="accent1"/>
          </a:fillRef>
          <a:effectRef idx="0">
            <a:schemeClr val="accent1"/>
          </a:effectRef>
          <a:fontRef idx="minor">
            <a:schemeClr val="lt1"/>
          </a:fontRef>
        </dgm:style>
      </dgm:prSet>
      <dgm:spPr/>
    </dgm:pt>
  </dgm:ptLst>
  <dgm:cxnLst>
    <dgm:cxn modelId="{2697C0FA-C691-2044-83EE-E06A69D1F024}" srcId="{6AD2A03A-FC77-0649-92E9-8E6E21736820}" destId="{F92606C1-1CD6-BF4E-9E77-D0275FDC37C2}" srcOrd="1" destOrd="0" parTransId="{0D1A1D27-FBA7-E34B-B644-B2808F3E68A8}" sibTransId="{EEB51F93-8625-064F-84B3-754FC6A26CEF}"/>
    <dgm:cxn modelId="{C4504B1F-7431-BF44-A8A8-BC789C2FD98F}" type="presOf" srcId="{F92606C1-1CD6-BF4E-9E77-D0275FDC37C2}" destId="{24D3949D-55D7-9843-BBF0-4DC75BF720C6}" srcOrd="0" destOrd="0" presId="urn:microsoft.com/office/officeart/2005/8/layout/hList3"/>
    <dgm:cxn modelId="{3745D2BA-C112-5847-8166-F9EC36687BD8}" srcId="{6AD2A03A-FC77-0649-92E9-8E6E21736820}" destId="{FF1F7779-F48A-1F40-9E9D-420C87150ED4}" srcOrd="0" destOrd="0" parTransId="{A7F55382-F9EC-094C-8A11-74EE819CF30E}" sibTransId="{410C3502-284E-4640-BE5B-2BBC03993EC6}"/>
    <dgm:cxn modelId="{64026328-281F-4E4B-819B-6E7E2ECFD643}" srcId="{85CFD83C-0C6B-BC4D-842F-129DEFFFCC83}" destId="{6AD2A03A-FC77-0649-92E9-8E6E21736820}" srcOrd="0" destOrd="0" parTransId="{80DB3469-4255-D440-BECB-3A0D4DCB7625}" sibTransId="{F0AF8130-90DD-6A40-BE69-CC06EEC1DDAF}"/>
    <dgm:cxn modelId="{3E178AE8-F01C-FE48-9863-EDBF8240A236}" type="presOf" srcId="{6AD2A03A-FC77-0649-92E9-8E6E21736820}" destId="{F1305359-E89A-E248-BDAE-44B047EAF116}" srcOrd="0" destOrd="0" presId="urn:microsoft.com/office/officeart/2005/8/layout/hList3"/>
    <dgm:cxn modelId="{7FB54271-B2F2-A349-963B-D477CE09C60A}" type="presOf" srcId="{FF1F7779-F48A-1F40-9E9D-420C87150ED4}" destId="{250C4737-A841-8C48-A045-BF4D4D99D3A8}" srcOrd="0" destOrd="0" presId="urn:microsoft.com/office/officeart/2005/8/layout/hList3"/>
    <dgm:cxn modelId="{07DE84E7-3F7F-BA42-BCBC-F39250B4CACA}" type="presOf" srcId="{85CFD83C-0C6B-BC4D-842F-129DEFFFCC83}" destId="{91E99BCE-3CAA-CE4C-A763-4B42C659CC8B}" srcOrd="0" destOrd="0" presId="urn:microsoft.com/office/officeart/2005/8/layout/hList3"/>
    <dgm:cxn modelId="{74E0DDB2-A07D-F74B-9BD0-9D230BCADF19}" type="presParOf" srcId="{91E99BCE-3CAA-CE4C-A763-4B42C659CC8B}" destId="{F1305359-E89A-E248-BDAE-44B047EAF116}" srcOrd="0" destOrd="0" presId="urn:microsoft.com/office/officeart/2005/8/layout/hList3"/>
    <dgm:cxn modelId="{2360531A-E104-554A-B04A-6A4AD25C6651}" type="presParOf" srcId="{91E99BCE-3CAA-CE4C-A763-4B42C659CC8B}" destId="{AD06BE05-311D-2242-844E-E6A710FEAEE4}" srcOrd="1" destOrd="0" presId="urn:microsoft.com/office/officeart/2005/8/layout/hList3"/>
    <dgm:cxn modelId="{BB617D89-A4C8-BC40-86C3-1700F732A9E9}" type="presParOf" srcId="{AD06BE05-311D-2242-844E-E6A710FEAEE4}" destId="{250C4737-A841-8C48-A045-BF4D4D99D3A8}" srcOrd="0" destOrd="0" presId="urn:microsoft.com/office/officeart/2005/8/layout/hList3"/>
    <dgm:cxn modelId="{0DA79D3A-E33E-4D41-8217-6619F88A397E}" type="presParOf" srcId="{AD06BE05-311D-2242-844E-E6A710FEAEE4}" destId="{24D3949D-55D7-9843-BBF0-4DC75BF720C6}" srcOrd="1" destOrd="0" presId="urn:microsoft.com/office/officeart/2005/8/layout/hList3"/>
    <dgm:cxn modelId="{B48A301E-2550-504F-8173-B2FB84212D7A}" type="presParOf" srcId="{91E99BCE-3CAA-CE4C-A763-4B42C659CC8B}" destId="{30F57DEF-DA04-AE46-8A72-E185F1E3E46F}"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305359-E89A-E248-BDAE-44B047EAF116}">
      <dsp:nvSpPr>
        <dsp:cNvPr id="0" name=""/>
        <dsp:cNvSpPr/>
      </dsp:nvSpPr>
      <dsp:spPr>
        <a:xfrm>
          <a:off x="0" y="0"/>
          <a:ext cx="7075802" cy="1121260"/>
        </a:xfrm>
        <a:prstGeom prst="rect">
          <a:avLst/>
        </a:prstGeom>
        <a:solidFill>
          <a:schemeClr val="accent1"/>
        </a:solidFill>
        <a:ln w="12700" cap="flat" cmpd="sng" algn="ctr">
          <a:solidFill>
            <a:schemeClr val="accent1">
              <a:shade val="50000"/>
            </a:schemeClr>
          </a:solidFill>
          <a:prstDash val="solid"/>
          <a:miter lim="800000"/>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156210" tIns="156210" rIns="156210" bIns="156210" numCol="1" spcCol="1270" anchor="ctr" anchorCtr="0">
          <a:noAutofit/>
        </a:bodyPr>
        <a:lstStyle/>
        <a:p>
          <a:pPr lvl="0" algn="ctr" defTabSz="1822450">
            <a:lnSpc>
              <a:spcPct val="90000"/>
            </a:lnSpc>
            <a:spcBef>
              <a:spcPct val="0"/>
            </a:spcBef>
            <a:spcAft>
              <a:spcPct val="35000"/>
            </a:spcAft>
          </a:pPr>
          <a:r>
            <a:rPr lang="en-US" sz="4100" b="0" kern="1200" dirty="0">
              <a:latin typeface="Rockwell" panose="02060603020205020403" pitchFamily="18" charset="0"/>
              <a:cs typeface="Gill Sans"/>
            </a:rPr>
            <a:t>Closed-ended Questions</a:t>
          </a:r>
        </a:p>
      </dsp:txBody>
      <dsp:txXfrm>
        <a:off x="0" y="0"/>
        <a:ext cx="7075802" cy="1121260"/>
      </dsp:txXfrm>
    </dsp:sp>
    <dsp:sp modelId="{250C4737-A841-8C48-A045-BF4D4D99D3A8}">
      <dsp:nvSpPr>
        <dsp:cNvPr id="0" name=""/>
        <dsp:cNvSpPr/>
      </dsp:nvSpPr>
      <dsp:spPr>
        <a:xfrm>
          <a:off x="0" y="1144830"/>
          <a:ext cx="3537900" cy="2354647"/>
        </a:xfrm>
        <a:prstGeom prst="rect">
          <a:avLst/>
        </a:prstGeom>
        <a:solidFill>
          <a:schemeClr val="lt1"/>
        </a:solidFill>
        <a:ln w="12700" cap="flat" cmpd="sng" algn="ctr">
          <a:solidFill>
            <a:schemeClr val="accent2"/>
          </a:solidFill>
          <a:prstDash val="solid"/>
          <a:miter lim="800000"/>
        </a:ln>
        <a:effectLst/>
      </dsp:spPr>
      <dsp:style>
        <a:lnRef idx="2">
          <a:schemeClr val="accent2"/>
        </a:lnRef>
        <a:fillRef idx="1">
          <a:schemeClr val="lt1"/>
        </a:fillRef>
        <a:effectRef idx="0">
          <a:schemeClr val="accent2"/>
        </a:effectRef>
        <a:fontRef idx="minor">
          <a:schemeClr val="dk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US" sz="3400" b="0" kern="1200" dirty="0">
              <a:latin typeface="Rockwell" panose="02060603020205020403" pitchFamily="18" charset="0"/>
              <a:cs typeface="Gill Sans"/>
            </a:rPr>
            <a:t>Advantages</a:t>
          </a:r>
        </a:p>
      </dsp:txBody>
      <dsp:txXfrm>
        <a:off x="0" y="1144830"/>
        <a:ext cx="3537900" cy="2354647"/>
      </dsp:txXfrm>
    </dsp:sp>
    <dsp:sp modelId="{24D3949D-55D7-9843-BBF0-4DC75BF720C6}">
      <dsp:nvSpPr>
        <dsp:cNvPr id="0" name=""/>
        <dsp:cNvSpPr/>
      </dsp:nvSpPr>
      <dsp:spPr>
        <a:xfrm>
          <a:off x="3537901" y="1144830"/>
          <a:ext cx="3537900" cy="2354647"/>
        </a:xfrm>
        <a:prstGeom prst="rect">
          <a:avLst/>
        </a:prstGeom>
        <a:blipFill rotWithShape="0">
          <a:blip xmlns:r="http://schemas.openxmlformats.org/officeDocument/2006/relationships" r:embed="rId1"/>
          <a:tile tx="0" ty="0" sx="100000" sy="100000" flip="none" algn="tl"/>
        </a:blipFill>
        <a:ln w="6350" cap="flat" cmpd="sng" algn="ctr">
          <a:solidFill>
            <a:schemeClr val="accent1">
              <a:lumMod val="20000"/>
              <a:lumOff val="80000"/>
            </a:schemeClr>
          </a:solidFill>
          <a:prstDash val="solid"/>
          <a:miter lim="800000"/>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US" sz="3400" b="0" kern="1200" dirty="0">
              <a:latin typeface="Rockwell" panose="02060603020205020403" pitchFamily="18" charset="0"/>
              <a:cs typeface="Gill Sans"/>
            </a:rPr>
            <a:t>Disadvantages</a:t>
          </a:r>
          <a:r>
            <a:rPr lang="en-US" sz="3400" b="0" kern="1200" dirty="0">
              <a:latin typeface="+mj-lt"/>
              <a:cs typeface="Gill Sans"/>
            </a:rPr>
            <a:t> </a:t>
          </a:r>
        </a:p>
      </dsp:txBody>
      <dsp:txXfrm>
        <a:off x="3537901" y="1144830"/>
        <a:ext cx="3537900" cy="2354647"/>
      </dsp:txXfrm>
    </dsp:sp>
    <dsp:sp modelId="{30F57DEF-DA04-AE46-8A72-E185F1E3E46F}">
      <dsp:nvSpPr>
        <dsp:cNvPr id="0" name=""/>
        <dsp:cNvSpPr/>
      </dsp:nvSpPr>
      <dsp:spPr>
        <a:xfrm>
          <a:off x="0" y="2968405"/>
          <a:ext cx="7075802" cy="261627"/>
        </a:xfrm>
        <a:prstGeom prst="rect">
          <a:avLst/>
        </a:prstGeom>
        <a:solidFill>
          <a:schemeClr val="accent1"/>
        </a:solidFill>
        <a:ln w="12700" cap="flat" cmpd="sng" algn="ctr">
          <a:solidFill>
            <a:schemeClr val="accent1">
              <a:shade val="50000"/>
            </a:schemeClr>
          </a:solidFill>
          <a:prstDash val="solid"/>
          <a:miter lim="800000"/>
        </a:ln>
        <a:effectLst/>
      </dsp:spPr>
      <dsp:style>
        <a:lnRef idx="2">
          <a:schemeClr val="accent1">
            <a:shade val="50000"/>
          </a:schemeClr>
        </a:lnRef>
        <a:fillRef idx="1">
          <a:schemeClr val="accent1"/>
        </a:fillRef>
        <a:effectRef idx="0">
          <a:schemeClr val="accent1"/>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305359-E89A-E248-BDAE-44B047EAF116}">
      <dsp:nvSpPr>
        <dsp:cNvPr id="0" name=""/>
        <dsp:cNvSpPr/>
      </dsp:nvSpPr>
      <dsp:spPr>
        <a:xfrm>
          <a:off x="0" y="14228"/>
          <a:ext cx="7107623" cy="1156807"/>
        </a:xfrm>
        <a:prstGeom prst="rect">
          <a:avLst/>
        </a:prstGeom>
        <a:solidFill>
          <a:schemeClr val="accent1"/>
        </a:solidFill>
        <a:ln w="12700" cap="flat" cmpd="sng" algn="ctr">
          <a:solidFill>
            <a:schemeClr val="accent1">
              <a:shade val="50000"/>
            </a:schemeClr>
          </a:solidFill>
          <a:prstDash val="solid"/>
          <a:miter lim="800000"/>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156210" tIns="156210" rIns="156210" bIns="156210" numCol="1" spcCol="1270" anchor="ctr" anchorCtr="0">
          <a:noAutofit/>
        </a:bodyPr>
        <a:lstStyle/>
        <a:p>
          <a:pPr lvl="0" algn="ctr" defTabSz="1822450">
            <a:lnSpc>
              <a:spcPct val="90000"/>
            </a:lnSpc>
            <a:spcBef>
              <a:spcPct val="0"/>
            </a:spcBef>
            <a:spcAft>
              <a:spcPct val="35000"/>
            </a:spcAft>
          </a:pPr>
          <a:r>
            <a:rPr lang="en-US" sz="4100" b="0" kern="1200" dirty="0">
              <a:latin typeface="Rockwell" panose="02060603020205020403" pitchFamily="18" charset="0"/>
              <a:cs typeface="Gill Sans"/>
            </a:rPr>
            <a:t>Open-ended Questions</a:t>
          </a:r>
        </a:p>
      </dsp:txBody>
      <dsp:txXfrm>
        <a:off x="0" y="14228"/>
        <a:ext cx="7107623" cy="1156807"/>
      </dsp:txXfrm>
    </dsp:sp>
    <dsp:sp modelId="{250C4737-A841-8C48-A045-BF4D4D99D3A8}">
      <dsp:nvSpPr>
        <dsp:cNvPr id="0" name=""/>
        <dsp:cNvSpPr/>
      </dsp:nvSpPr>
      <dsp:spPr>
        <a:xfrm>
          <a:off x="0" y="1181125"/>
          <a:ext cx="3553811" cy="2429296"/>
        </a:xfrm>
        <a:prstGeom prst="rect">
          <a:avLst/>
        </a:prstGeom>
        <a:solidFill>
          <a:schemeClr val="lt1"/>
        </a:solidFill>
        <a:ln w="12700" cap="flat" cmpd="sng" algn="ctr">
          <a:solidFill>
            <a:schemeClr val="accent2"/>
          </a:solidFill>
          <a:prstDash val="solid"/>
          <a:miter lim="800000"/>
        </a:ln>
        <a:effectLst/>
      </dsp:spPr>
      <dsp:style>
        <a:lnRef idx="2">
          <a:schemeClr val="accent2"/>
        </a:lnRef>
        <a:fillRef idx="1">
          <a:schemeClr val="lt1"/>
        </a:fillRef>
        <a:effectRef idx="0">
          <a:schemeClr val="accent2"/>
        </a:effectRef>
        <a:fontRef idx="minor">
          <a:schemeClr val="dk1"/>
        </a:fontRef>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en-US" sz="3500" b="0" kern="1200" dirty="0">
              <a:latin typeface="Rockwell" panose="02060603020205020403" pitchFamily="18" charset="0"/>
              <a:cs typeface="Gill Sans"/>
            </a:rPr>
            <a:t>Advantages</a:t>
          </a:r>
        </a:p>
      </dsp:txBody>
      <dsp:txXfrm>
        <a:off x="0" y="1181125"/>
        <a:ext cx="3553811" cy="2429296"/>
      </dsp:txXfrm>
    </dsp:sp>
    <dsp:sp modelId="{24D3949D-55D7-9843-BBF0-4DC75BF720C6}">
      <dsp:nvSpPr>
        <dsp:cNvPr id="0" name=""/>
        <dsp:cNvSpPr/>
      </dsp:nvSpPr>
      <dsp:spPr>
        <a:xfrm>
          <a:off x="3553811" y="1181125"/>
          <a:ext cx="3553811" cy="2429296"/>
        </a:xfrm>
        <a:prstGeom prst="rect">
          <a:avLst/>
        </a:prstGeom>
        <a:blipFill rotWithShape="0">
          <a:blip xmlns:r="http://schemas.openxmlformats.org/officeDocument/2006/relationships" r:embed="rId1"/>
          <a:tile tx="0" ty="0" sx="100000" sy="100000" flip="none" algn="tl"/>
        </a:blipFill>
        <a:ln w="6350" cap="flat" cmpd="sng" algn="ctr">
          <a:solidFill>
            <a:schemeClr val="accent1">
              <a:lumMod val="20000"/>
              <a:lumOff val="80000"/>
            </a:schemeClr>
          </a:solidFill>
          <a:prstDash val="solid"/>
          <a:miter lim="800000"/>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en-US" sz="3500" b="0" kern="1200" dirty="0">
              <a:latin typeface="Rockwell" panose="02060603020205020403" pitchFamily="18" charset="0"/>
              <a:cs typeface="Gill Sans"/>
            </a:rPr>
            <a:t>Disadvantages</a:t>
          </a:r>
          <a:r>
            <a:rPr lang="en-US" sz="3500" b="0" kern="1200" dirty="0">
              <a:latin typeface="+mj-lt"/>
              <a:cs typeface="Gill Sans"/>
            </a:rPr>
            <a:t> </a:t>
          </a:r>
        </a:p>
      </dsp:txBody>
      <dsp:txXfrm>
        <a:off x="3553811" y="1181125"/>
        <a:ext cx="3553811" cy="2429296"/>
      </dsp:txXfrm>
    </dsp:sp>
    <dsp:sp modelId="{30F57DEF-DA04-AE46-8A72-E185F1E3E46F}">
      <dsp:nvSpPr>
        <dsp:cNvPr id="0" name=""/>
        <dsp:cNvSpPr/>
      </dsp:nvSpPr>
      <dsp:spPr>
        <a:xfrm>
          <a:off x="0" y="3062512"/>
          <a:ext cx="7107623" cy="269921"/>
        </a:xfrm>
        <a:prstGeom prst="rect">
          <a:avLst/>
        </a:prstGeom>
        <a:solidFill>
          <a:schemeClr val="accent1"/>
        </a:solidFill>
        <a:ln w="12700" cap="flat" cmpd="sng" algn="ctr">
          <a:solidFill>
            <a:schemeClr val="accent1">
              <a:shade val="50000"/>
            </a:schemeClr>
          </a:solidFill>
          <a:prstDash val="solid"/>
          <a:miter lim="800000"/>
        </a:ln>
        <a:effectLst/>
      </dsp:spPr>
      <dsp:style>
        <a:lnRef idx="2">
          <a:schemeClr val="accent1">
            <a:shade val="50000"/>
          </a:schemeClr>
        </a:lnRef>
        <a:fillRef idx="1">
          <a:schemeClr val="accent1"/>
        </a:fillRef>
        <a:effectRef idx="0">
          <a:schemeClr val="accent1"/>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F06F67-69AA-4DD8-85DE-A5CD1DE14C69}" type="datetimeFigureOut">
              <a:rPr lang="en-US" smtClean="0"/>
              <a:t>11/24/19</a:t>
            </a:fld>
            <a:endParaRPr 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FF94A3-515B-42C9-A632-CD8154351229}" type="slidenum">
              <a:rPr lang="en-US" smtClean="0"/>
              <a:t>‹#›</a:t>
            </a:fld>
            <a:endParaRPr lang="en-US"/>
          </a:p>
        </p:txBody>
      </p:sp>
    </p:spTree>
    <p:extLst>
      <p:ext uri="{BB962C8B-B14F-4D97-AF65-F5344CB8AC3E}">
        <p14:creationId xmlns:p14="http://schemas.microsoft.com/office/powerpoint/2010/main" val="8970734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files.eric.ed.gov/fulltext/EJ746291.pdf" TargetMode="External"/><Relationship Id="rId4" Type="http://schemas.openxmlformats.org/officeDocument/2006/relationships/hyperlink" Target="http://research.msu.edu/survey-shows-scientists-value-honesty-curiosity/" TargetMode="External"/><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FF94A3-515B-42C9-A632-CD8154351229}" type="slidenum">
              <a:rPr lang="en-US" smtClean="0"/>
              <a:t>4</a:t>
            </a:fld>
            <a:endParaRPr lang="en-US"/>
          </a:p>
        </p:txBody>
      </p:sp>
    </p:spTree>
    <p:extLst>
      <p:ext uri="{BB962C8B-B14F-4D97-AF65-F5344CB8AC3E}">
        <p14:creationId xmlns:p14="http://schemas.microsoft.com/office/powerpoint/2010/main" val="9139116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A874CE0-4909-6048-B317-2721B0FEF0D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35348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A874CE0-4909-6048-B317-2721B0FEF0D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547769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dirty="0"/>
              <a:t>Luz: Read</a:t>
            </a:r>
            <a:r>
              <a:rPr lang="en-US" altLang="en-US" baseline="0" dirty="0"/>
              <a:t> Slide. 1 ½ Minutes. Pause &amp; Time. </a:t>
            </a:r>
            <a:r>
              <a:rPr lang="en-US" altLang="en-US" dirty="0"/>
              <a:t>DO NOT ASK THEM TO SHARE.</a:t>
            </a:r>
          </a:p>
          <a:p>
            <a:pPr eaLnBrk="1" hangingPunct="1">
              <a:spcBef>
                <a:spcPct val="0"/>
              </a:spcBef>
            </a:pPr>
            <a:endParaRPr lang="en-US" altLang="en-US" dirty="0"/>
          </a:p>
          <a:p>
            <a:pPr eaLnBrk="1" hangingPunct="1">
              <a:spcBef>
                <a:spcPct val="0"/>
              </a:spcBef>
            </a:pPr>
            <a:endParaRPr lang="en-US" altLang="en-US" dirty="0"/>
          </a:p>
          <a:p>
            <a:pPr eaLnBrk="1" hangingPunct="1">
              <a:spcBef>
                <a:spcPct val="0"/>
              </a:spcBef>
            </a:pPr>
            <a:r>
              <a:rPr lang="en-US" altLang="en-US" dirty="0"/>
              <a:t>* Winston:</a:t>
            </a:r>
            <a:r>
              <a:rPr lang="en-US" altLang="en-US" baseline="0" dirty="0"/>
              <a:t> Add the gif to this slide to go along with the final animation</a:t>
            </a:r>
            <a:endParaRPr lang="en-US" altLang="en-US" dirty="0"/>
          </a:p>
        </p:txBody>
      </p:sp>
      <p:sp>
        <p:nvSpPr>
          <p:cNvPr id="1095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Rockwell" panose="02060603020205020403" pitchFamily="18" charset="0"/>
                <a:ea typeface="MS PGothic" pitchFamily="34" charset="-128"/>
              </a:defRPr>
            </a:lvl1pPr>
            <a:lvl2pPr marL="37931725" indent="-37474525">
              <a:defRPr>
                <a:solidFill>
                  <a:schemeClr val="tx1"/>
                </a:solidFill>
                <a:latin typeface="Rockwell" panose="02060603020205020403" pitchFamily="18" charset="0"/>
                <a:ea typeface="MS PGothic" pitchFamily="34" charset="-128"/>
              </a:defRPr>
            </a:lvl2pPr>
            <a:lvl3pPr marL="1143000" indent="-228600">
              <a:defRPr>
                <a:solidFill>
                  <a:schemeClr val="tx1"/>
                </a:solidFill>
                <a:latin typeface="Rockwell" panose="02060603020205020403" pitchFamily="18" charset="0"/>
                <a:ea typeface="MS PGothic" pitchFamily="34" charset="-128"/>
              </a:defRPr>
            </a:lvl3pPr>
            <a:lvl4pPr marL="1600200" indent="-228600">
              <a:defRPr>
                <a:solidFill>
                  <a:schemeClr val="tx1"/>
                </a:solidFill>
                <a:latin typeface="Rockwell" panose="02060603020205020403" pitchFamily="18" charset="0"/>
                <a:ea typeface="MS PGothic" pitchFamily="34" charset="-128"/>
              </a:defRPr>
            </a:lvl4pPr>
            <a:lvl5pPr marL="2057400" indent="-228600">
              <a:defRPr>
                <a:solidFill>
                  <a:schemeClr val="tx1"/>
                </a:solidFill>
                <a:latin typeface="Rockwell" panose="02060603020205020403" pitchFamily="18"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Rockwell" panose="02060603020205020403" pitchFamily="18"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Rockwell" panose="02060603020205020403" pitchFamily="18"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Rockwell" panose="02060603020205020403" pitchFamily="18"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Rockwell" panose="02060603020205020403" pitchFamily="18" charset="0"/>
                <a:ea typeface="MS PGothic"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F388BD8A-AA68-4788-9541-F921EC8B5F2E}"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24</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itchFamily="34" charset="-128"/>
              <a:cs typeface="+mn-cs"/>
            </a:endParaRPr>
          </a:p>
        </p:txBody>
      </p:sp>
    </p:spTree>
    <p:extLst>
      <p:ext uri="{BB962C8B-B14F-4D97-AF65-F5344CB8AC3E}">
        <p14:creationId xmlns:p14="http://schemas.microsoft.com/office/powerpoint/2010/main" val="37237567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
        <p:nvSpPr>
          <p:cNvPr id="1136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Rockwell" panose="02060603020205020403" pitchFamily="18" charset="0"/>
                <a:ea typeface="MS PGothic" pitchFamily="34" charset="-128"/>
              </a:defRPr>
            </a:lvl1pPr>
            <a:lvl2pPr marL="37931725" indent="-37474525">
              <a:defRPr>
                <a:solidFill>
                  <a:schemeClr val="tx1"/>
                </a:solidFill>
                <a:latin typeface="Rockwell" panose="02060603020205020403" pitchFamily="18" charset="0"/>
                <a:ea typeface="MS PGothic" pitchFamily="34" charset="-128"/>
              </a:defRPr>
            </a:lvl2pPr>
            <a:lvl3pPr marL="1143000" indent="-228600">
              <a:defRPr>
                <a:solidFill>
                  <a:schemeClr val="tx1"/>
                </a:solidFill>
                <a:latin typeface="Rockwell" panose="02060603020205020403" pitchFamily="18" charset="0"/>
                <a:ea typeface="MS PGothic" pitchFamily="34" charset="-128"/>
              </a:defRPr>
            </a:lvl3pPr>
            <a:lvl4pPr marL="1600200" indent="-228600">
              <a:defRPr>
                <a:solidFill>
                  <a:schemeClr val="tx1"/>
                </a:solidFill>
                <a:latin typeface="Rockwell" panose="02060603020205020403" pitchFamily="18" charset="0"/>
                <a:ea typeface="MS PGothic" pitchFamily="34" charset="-128"/>
              </a:defRPr>
            </a:lvl4pPr>
            <a:lvl5pPr marL="2057400" indent="-228600">
              <a:defRPr>
                <a:solidFill>
                  <a:schemeClr val="tx1"/>
                </a:solidFill>
                <a:latin typeface="Rockwell" panose="02060603020205020403" pitchFamily="18"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Rockwell" panose="02060603020205020403" pitchFamily="18"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Rockwell" panose="02060603020205020403" pitchFamily="18"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Rockwell" panose="02060603020205020403" pitchFamily="18"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Rockwell" panose="02060603020205020403" pitchFamily="18" charset="0"/>
                <a:ea typeface="MS PGothic"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C0C22321-DBD6-4F73-8ACE-A63BACA16E71}"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29</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itchFamily="34" charset="-128"/>
              <a:cs typeface="+mn-cs"/>
            </a:endParaRPr>
          </a:p>
        </p:txBody>
      </p:sp>
    </p:spTree>
    <p:extLst>
      <p:ext uri="{BB962C8B-B14F-4D97-AF65-F5344CB8AC3E}">
        <p14:creationId xmlns:p14="http://schemas.microsoft.com/office/powerpoint/2010/main" val="3957907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68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87B8818-B5A2-D44A-9742-9B913852596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723272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1143000"/>
            <a:ext cx="5486400" cy="3086100"/>
          </a:xfrm>
        </p:spPr>
      </p:sp>
      <p:sp>
        <p:nvSpPr>
          <p:cNvPr id="3" name="ノート プレースホルダー 2"/>
          <p:cNvSpPr>
            <a:spLocks noGrp="1"/>
          </p:cNvSpPr>
          <p:nvPr>
            <p:ph type="body" idx="1"/>
          </p:nvPr>
        </p:nvSpPr>
        <p:spPr/>
        <p:txBody>
          <a:bodyPr/>
          <a:lstStyle/>
          <a:p>
            <a:r>
              <a:rPr lang="en-US" dirty="0"/>
              <a:t>n</a:t>
            </a:r>
          </a:p>
        </p:txBody>
      </p:sp>
      <p:sp>
        <p:nvSpPr>
          <p:cNvPr id="4" name="スライド番号プレースホルダー 3"/>
          <p:cNvSpPr>
            <a:spLocks noGrp="1"/>
          </p:cNvSpPr>
          <p:nvPr>
            <p:ph type="sldNum" sz="quarter" idx="10"/>
          </p:nvPr>
        </p:nvSpPr>
        <p:spPr/>
        <p:txBody>
          <a:bodyPr/>
          <a:lstStyle/>
          <a:p>
            <a:fld id="{EFFF94A3-515B-42C9-A632-CD8154351229}" type="slidenum">
              <a:rPr lang="en-US" smtClean="0"/>
              <a:t>35</a:t>
            </a:fld>
            <a:endParaRPr lang="en-US"/>
          </a:p>
        </p:txBody>
      </p:sp>
    </p:spTree>
    <p:extLst>
      <p:ext uri="{BB962C8B-B14F-4D97-AF65-F5344CB8AC3E}">
        <p14:creationId xmlns:p14="http://schemas.microsoft.com/office/powerpoint/2010/main" val="37911361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A874CE0-4909-6048-B317-2721B0FEF0D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448403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FF94A3-515B-42C9-A632-CD8154351229}" type="slidenum">
              <a:rPr lang="en-US" smtClean="0"/>
              <a:t>41</a:t>
            </a:fld>
            <a:endParaRPr lang="en-US"/>
          </a:p>
        </p:txBody>
      </p:sp>
    </p:spTree>
    <p:extLst>
      <p:ext uri="{BB962C8B-B14F-4D97-AF65-F5344CB8AC3E}">
        <p14:creationId xmlns:p14="http://schemas.microsoft.com/office/powerpoint/2010/main" val="39597831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A874CE0-4909-6048-B317-2721B0FEF0D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405926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FF94A3-515B-42C9-A632-CD8154351229}" type="slidenum">
              <a:rPr lang="en-US" smtClean="0"/>
              <a:t>8</a:t>
            </a:fld>
            <a:endParaRPr lang="en-US"/>
          </a:p>
        </p:txBody>
      </p:sp>
    </p:spTree>
    <p:extLst>
      <p:ext uri="{BB962C8B-B14F-4D97-AF65-F5344CB8AC3E}">
        <p14:creationId xmlns:p14="http://schemas.microsoft.com/office/powerpoint/2010/main" val="13060170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FF94A3-515B-42C9-A632-CD8154351229}" type="slidenum">
              <a:rPr lang="en-US" smtClean="0"/>
              <a:t>10</a:t>
            </a:fld>
            <a:endParaRPr lang="en-US"/>
          </a:p>
        </p:txBody>
      </p:sp>
    </p:spTree>
    <p:extLst>
      <p:ext uri="{BB962C8B-B14F-4D97-AF65-F5344CB8AC3E}">
        <p14:creationId xmlns:p14="http://schemas.microsoft.com/office/powerpoint/2010/main" val="33881575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0D99497-3B62-4F8C-A892-AF6DDC86BAA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375298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UC Davis</a:t>
            </a:r>
            <a:r>
              <a:rPr lang="en-US" baseline="0" dirty="0"/>
              <a:t> Research Linking Curiosity to Memory (UC Davis) 2014</a:t>
            </a:r>
          </a:p>
          <a:p>
            <a:endParaRPr lang="en-US" baseline="0" dirty="0"/>
          </a:p>
          <a:p>
            <a:r>
              <a:rPr lang="en-US" sz="1200" b="0" i="0" kern="1200" dirty="0">
                <a:solidFill>
                  <a:schemeClr val="tx1"/>
                </a:solidFill>
                <a:effectLst/>
                <a:latin typeface="+mn-lt"/>
                <a:ea typeface="+mn-ea"/>
                <a:cs typeface="+mn-cs"/>
              </a:rPr>
              <a:t>The </a:t>
            </a:r>
            <a:r>
              <a:rPr lang="en-US" sz="1200" b="0" i="0" u="none" strike="noStrike" kern="1200" dirty="0">
                <a:solidFill>
                  <a:schemeClr val="tx1"/>
                </a:solidFill>
                <a:effectLst/>
                <a:latin typeface="+mn-lt"/>
                <a:ea typeface="+mn-ea"/>
                <a:cs typeface="+mn-cs"/>
                <a:hlinkClick r:id="rId3"/>
              </a:rPr>
              <a:t>Fullerton Longitudinal Study (FLS)</a:t>
            </a:r>
            <a:r>
              <a:rPr lang="en-US" sz="1200" b="0" i="0" kern="1200" dirty="0">
                <a:solidFill>
                  <a:schemeClr val="tx1"/>
                </a:solidFill>
                <a:effectLst/>
                <a:latin typeface="+mn-lt"/>
                <a:ea typeface="+mn-ea"/>
                <a:cs typeface="+mn-cs"/>
              </a:rPr>
              <a:t>, a 30-plus year study of the development of giftedness across various points in time conducted by Adele and Allen Gottfried of California State University ”This finding has strong implications for the development of STEM considering that curiosity is a </a:t>
            </a:r>
            <a:r>
              <a:rPr lang="en-US" sz="1200" b="0" i="0" u="none" strike="noStrike" kern="1200" dirty="0">
                <a:solidFill>
                  <a:schemeClr val="tx1"/>
                </a:solidFill>
                <a:effectLst/>
                <a:latin typeface="+mn-lt"/>
                <a:ea typeface="+mn-ea"/>
                <a:cs typeface="+mn-cs"/>
                <a:hlinkClick r:id="rId4"/>
              </a:rPr>
              <a:t>fundamental predictor of the aspiration to become a scientist.</a:t>
            </a:r>
            <a:r>
              <a:rPr lang="en-US" sz="1200" b="0" i="0" u="none" strike="noStrike" kern="1200" dirty="0">
                <a:solidFill>
                  <a:schemeClr val="tx1"/>
                </a:solidFill>
                <a:effectLst/>
                <a:latin typeface="+mn-lt"/>
                <a:ea typeface="+mn-ea"/>
                <a:cs typeface="+mn-cs"/>
              </a:rPr>
              <a:t>”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S. von </a:t>
            </a:r>
            <a:r>
              <a:rPr lang="en-US" sz="1200" b="0" i="0" kern="1200" dirty="0" err="1">
                <a:solidFill>
                  <a:schemeClr val="tx1"/>
                </a:solidFill>
                <a:effectLst/>
                <a:latin typeface="+mn-lt"/>
                <a:ea typeface="+mn-ea"/>
                <a:cs typeface="+mn-cs"/>
              </a:rPr>
              <a:t>Stumm</a:t>
            </a:r>
            <a:r>
              <a:rPr lang="en-US" sz="1200" b="0" i="0" kern="1200" dirty="0">
                <a:solidFill>
                  <a:schemeClr val="tx1"/>
                </a:solidFill>
                <a:effectLst/>
                <a:latin typeface="+mn-lt"/>
                <a:ea typeface="+mn-ea"/>
                <a:cs typeface="+mn-cs"/>
              </a:rPr>
              <a:t>, B. Hell, T. Chamorro-</a:t>
            </a:r>
            <a:r>
              <a:rPr lang="en-US" sz="1200" b="0" i="0" kern="1200" dirty="0" err="1">
                <a:solidFill>
                  <a:schemeClr val="tx1"/>
                </a:solidFill>
                <a:effectLst/>
                <a:latin typeface="+mn-lt"/>
                <a:ea typeface="+mn-ea"/>
                <a:cs typeface="+mn-cs"/>
              </a:rPr>
              <a:t>Premuzic</a:t>
            </a:r>
            <a:r>
              <a:rPr lang="en-US" sz="1200" b="0" i="0" kern="1200" dirty="0">
                <a:solidFill>
                  <a:schemeClr val="tx1"/>
                </a:solidFill>
                <a:effectLst/>
                <a:latin typeface="+mn-lt"/>
                <a:ea typeface="+mn-ea"/>
                <a:cs typeface="+mn-cs"/>
              </a:rPr>
              <a:t>. </a:t>
            </a:r>
            <a:r>
              <a:rPr lang="en-US" sz="1200" b="1" i="0" kern="1200" dirty="0">
                <a:solidFill>
                  <a:schemeClr val="tx1"/>
                </a:solidFill>
                <a:effectLst/>
                <a:latin typeface="+mn-lt"/>
                <a:ea typeface="+mn-ea"/>
                <a:cs typeface="+mn-cs"/>
              </a:rPr>
              <a:t>The Hungry Mind: Intellectual Curiosity Is the Third Pillar of Academic Performance</a:t>
            </a:r>
            <a:r>
              <a:rPr lang="en-US" sz="1200" b="0" i="0" kern="1200" dirty="0">
                <a:solidFill>
                  <a:schemeClr val="tx1"/>
                </a:solidFill>
                <a:effectLst/>
                <a:latin typeface="+mn-lt"/>
                <a:ea typeface="+mn-ea"/>
                <a:cs typeface="+mn-cs"/>
              </a:rPr>
              <a:t>. </a:t>
            </a:r>
            <a:r>
              <a:rPr lang="en-US" sz="1200" b="0" i="1" kern="1200" dirty="0">
                <a:solidFill>
                  <a:schemeClr val="tx1"/>
                </a:solidFill>
                <a:effectLst/>
                <a:latin typeface="+mn-lt"/>
                <a:ea typeface="+mn-ea"/>
                <a:cs typeface="+mn-cs"/>
              </a:rPr>
              <a:t>Perspectives on Psychological Science</a:t>
            </a:r>
            <a:r>
              <a:rPr lang="en-US" sz="1200" b="0" i="0" kern="1200" dirty="0">
                <a:solidFill>
                  <a:schemeClr val="tx1"/>
                </a:solidFill>
                <a:effectLst/>
                <a:latin typeface="+mn-lt"/>
                <a:ea typeface="+mn-ea"/>
                <a:cs typeface="+mn-cs"/>
              </a:rPr>
              <a:t>, 2011 meta-analysis shows They found that curiosity did, indeed, influence academic performance. In fact, it had quite a large effect, about the same as conscientiousness. When put together, conscientiousness and curiosity had as big an effect on performance as intelligence.</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A874CE0-4909-6048-B317-2721B0FEF0D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607509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p:cNvSpPr>
            <a:spLocks noGrp="1" noRot="1" noChangeAspec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19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8192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57066" indent="-291179" eaLnBrk="0" hangingPunct="0">
              <a:defRPr sz="2400">
                <a:solidFill>
                  <a:schemeClr val="tx1"/>
                </a:solidFill>
                <a:latin typeface="Calibri" charset="0"/>
                <a:ea typeface="ＭＳ Ｐゴシック" charset="0"/>
              </a:defRPr>
            </a:lvl2pPr>
            <a:lvl3pPr marL="1164717" indent="-232943" eaLnBrk="0" hangingPunct="0">
              <a:defRPr sz="2400">
                <a:solidFill>
                  <a:schemeClr val="tx1"/>
                </a:solidFill>
                <a:latin typeface="Calibri" charset="0"/>
                <a:ea typeface="ＭＳ Ｐゴシック" charset="0"/>
              </a:defRPr>
            </a:lvl3pPr>
            <a:lvl4pPr marL="1630604" indent="-232943" eaLnBrk="0" hangingPunct="0">
              <a:defRPr sz="2400">
                <a:solidFill>
                  <a:schemeClr val="tx1"/>
                </a:solidFill>
                <a:latin typeface="Calibri" charset="0"/>
                <a:ea typeface="ＭＳ Ｐゴシック" charset="0"/>
              </a:defRPr>
            </a:lvl4pPr>
            <a:lvl5pPr marL="2096491" indent="-232943" eaLnBrk="0" hangingPunct="0">
              <a:defRPr sz="2400">
                <a:solidFill>
                  <a:schemeClr val="tx1"/>
                </a:solidFill>
                <a:latin typeface="Calibri" charset="0"/>
                <a:ea typeface="ＭＳ Ｐゴシック" charset="0"/>
              </a:defRPr>
            </a:lvl5pPr>
            <a:lvl6pPr marL="2562377" indent="-232943" eaLnBrk="0" fontAlgn="base" hangingPunct="0">
              <a:spcBef>
                <a:spcPct val="0"/>
              </a:spcBef>
              <a:spcAft>
                <a:spcPct val="0"/>
              </a:spcAft>
              <a:defRPr sz="2400">
                <a:solidFill>
                  <a:schemeClr val="tx1"/>
                </a:solidFill>
                <a:latin typeface="Calibri" charset="0"/>
                <a:ea typeface="ＭＳ Ｐゴシック" charset="0"/>
              </a:defRPr>
            </a:lvl6pPr>
            <a:lvl7pPr marL="3028264" indent="-232943" eaLnBrk="0" fontAlgn="base" hangingPunct="0">
              <a:spcBef>
                <a:spcPct val="0"/>
              </a:spcBef>
              <a:spcAft>
                <a:spcPct val="0"/>
              </a:spcAft>
              <a:defRPr sz="2400">
                <a:solidFill>
                  <a:schemeClr val="tx1"/>
                </a:solidFill>
                <a:latin typeface="Calibri" charset="0"/>
                <a:ea typeface="ＭＳ Ｐゴシック" charset="0"/>
              </a:defRPr>
            </a:lvl7pPr>
            <a:lvl8pPr marL="3494151" indent="-232943" eaLnBrk="0" fontAlgn="base" hangingPunct="0">
              <a:spcBef>
                <a:spcPct val="0"/>
              </a:spcBef>
              <a:spcAft>
                <a:spcPct val="0"/>
              </a:spcAft>
              <a:defRPr sz="2400">
                <a:solidFill>
                  <a:schemeClr val="tx1"/>
                </a:solidFill>
                <a:latin typeface="Calibri" charset="0"/>
                <a:ea typeface="ＭＳ Ｐゴシック" charset="0"/>
              </a:defRPr>
            </a:lvl8pPr>
            <a:lvl9pPr marL="3960038" indent="-232943" eaLnBrk="0" fontAlgn="base" hangingPunct="0">
              <a:spcBef>
                <a:spcPct val="0"/>
              </a:spcBef>
              <a:spcAft>
                <a:spcPct val="0"/>
              </a:spcAft>
              <a:defRPr sz="2400">
                <a:solidFill>
                  <a:schemeClr val="tx1"/>
                </a:solidFill>
                <a:latin typeface="Calibri" charset="0"/>
                <a:ea typeface="ＭＳ Ｐゴシック"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941860BA-B361-EF49-AD99-649FC8448E0D}" type="slidenum">
              <a:rPr kumimoji="0" lang="en-US" sz="1200" b="0" i="0" u="none" strike="noStrike" kern="1200" cap="none" spc="0" normalizeH="0" baseline="0" noProof="0">
                <a:ln>
                  <a:noFill/>
                </a:ln>
                <a:solidFill>
                  <a:prstClr val="black"/>
                </a:solidFill>
                <a:effectLst/>
                <a:uLnTx/>
                <a:uFillTx/>
                <a:latin typeface="Calibri"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charset="0"/>
              <a:ea typeface="ＭＳ Ｐゴシック" charset="0"/>
            </a:endParaRPr>
          </a:p>
        </p:txBody>
      </p:sp>
    </p:spTree>
    <p:extLst>
      <p:ext uri="{BB962C8B-B14F-4D97-AF65-F5344CB8AC3E}">
        <p14:creationId xmlns:p14="http://schemas.microsoft.com/office/powerpoint/2010/main" val="17908550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A874CE0-4909-6048-B317-2721B0FEF0D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329519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
        <p:nvSpPr>
          <p:cNvPr id="1034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Rockwell" panose="02060603020205020403" pitchFamily="18" charset="0"/>
                <a:ea typeface="MS PGothic" panose="020B0600070205080204" pitchFamily="34" charset="-128"/>
              </a:defRPr>
            </a:lvl1pPr>
            <a:lvl2pPr marL="37931725" indent="-37474525">
              <a:defRPr>
                <a:solidFill>
                  <a:schemeClr val="tx1"/>
                </a:solidFill>
                <a:latin typeface="Rockwell" panose="02060603020205020403" pitchFamily="18" charset="0"/>
                <a:ea typeface="MS PGothic" panose="020B0600070205080204" pitchFamily="34" charset="-128"/>
              </a:defRPr>
            </a:lvl2pPr>
            <a:lvl3pPr marL="1143000" indent="-228600">
              <a:defRPr>
                <a:solidFill>
                  <a:schemeClr val="tx1"/>
                </a:solidFill>
                <a:latin typeface="Rockwell" panose="02060603020205020403" pitchFamily="18" charset="0"/>
                <a:ea typeface="MS PGothic" panose="020B0600070205080204" pitchFamily="34" charset="-128"/>
              </a:defRPr>
            </a:lvl3pPr>
            <a:lvl4pPr marL="1600200" indent="-228600">
              <a:defRPr>
                <a:solidFill>
                  <a:schemeClr val="tx1"/>
                </a:solidFill>
                <a:latin typeface="Rockwell" panose="02060603020205020403" pitchFamily="18" charset="0"/>
                <a:ea typeface="MS PGothic" panose="020B0600070205080204" pitchFamily="34" charset="-128"/>
              </a:defRPr>
            </a:lvl4pPr>
            <a:lvl5pPr marL="2057400" indent="-228600">
              <a:defRPr>
                <a:solidFill>
                  <a:schemeClr val="tx1"/>
                </a:solidFill>
                <a:latin typeface="Rockwell" panose="02060603020205020403"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0E9A970D-EEEB-41F7-ABA4-50EC13D51AB9}"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19</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38062161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Rectangle 10"/>
          <p:cNvSpPr/>
          <p:nvPr userDrawn="1"/>
        </p:nvSpPr>
        <p:spPr>
          <a:xfrm>
            <a:off x="0" y="-17796"/>
            <a:ext cx="12192000" cy="23519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768628" y="609599"/>
            <a:ext cx="8627165" cy="1577010"/>
          </a:xfrm>
        </p:spPr>
        <p:txBody>
          <a:bodyPr anchor="b">
            <a:normAutofit/>
          </a:bodyPr>
          <a:lstStyle>
            <a:lvl1pPr algn="l">
              <a:defRPr sz="5000" b="1">
                <a:solidFill>
                  <a:schemeClr val="bg1"/>
                </a:solidFill>
              </a:defRPr>
            </a:lvl1pPr>
          </a:lstStyle>
          <a:p>
            <a:r>
              <a:rPr lang="en-US" dirty="0"/>
              <a:t>Click to edit Master title style</a:t>
            </a:r>
          </a:p>
        </p:txBody>
      </p:sp>
      <p:sp>
        <p:nvSpPr>
          <p:cNvPr id="3" name="Subtitle 2"/>
          <p:cNvSpPr>
            <a:spLocks noGrp="1"/>
          </p:cNvSpPr>
          <p:nvPr>
            <p:ph type="subTitle" idx="1" hasCustomPrompt="1"/>
          </p:nvPr>
        </p:nvSpPr>
        <p:spPr>
          <a:xfrm>
            <a:off x="768627" y="2804355"/>
            <a:ext cx="9144000" cy="641210"/>
          </a:xfrm>
        </p:spPr>
        <p:txBody>
          <a:bodyPr>
            <a:normAutofit/>
          </a:bodyPr>
          <a:lstStyle>
            <a:lvl1pPr marL="0" indent="0" algn="l">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Speakers Names</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8627" y="6017665"/>
            <a:ext cx="2875723" cy="515234"/>
          </a:xfrm>
          <a:prstGeom prst="rect">
            <a:avLst/>
          </a:prstGeom>
        </p:spPr>
      </p:pic>
      <p:sp>
        <p:nvSpPr>
          <p:cNvPr id="8" name="Subtitle 2"/>
          <p:cNvSpPr txBox="1">
            <a:spLocks/>
          </p:cNvSpPr>
          <p:nvPr userDrawn="1"/>
        </p:nvSpPr>
        <p:spPr>
          <a:xfrm>
            <a:off x="8534402" y="6083055"/>
            <a:ext cx="2756452" cy="61559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a:buNone/>
              <a:defRPr sz="32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r"/>
            <a:r>
              <a:rPr lang="en-US" sz="1600" b="0" dirty="0" err="1">
                <a:solidFill>
                  <a:schemeClr val="tx2"/>
                </a:solidFill>
              </a:rPr>
              <a:t>rightquestion.org</a:t>
            </a:r>
            <a:endParaRPr lang="en-US" sz="1600" b="0" dirty="0">
              <a:solidFill>
                <a:schemeClr val="tx2"/>
              </a:solidFill>
            </a:endParaRPr>
          </a:p>
        </p:txBody>
      </p:sp>
      <p:cxnSp>
        <p:nvCxnSpPr>
          <p:cNvPr id="12" name="Straight Connector 11"/>
          <p:cNvCxnSpPr/>
          <p:nvPr userDrawn="1"/>
        </p:nvCxnSpPr>
        <p:spPr>
          <a:xfrm>
            <a:off x="768627" y="5835315"/>
            <a:ext cx="10625279"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6664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2_Title and Content w/ Footer">
    <p:spTree>
      <p:nvGrpSpPr>
        <p:cNvPr id="1" name=""/>
        <p:cNvGrpSpPr/>
        <p:nvPr/>
      </p:nvGrpSpPr>
      <p:grpSpPr>
        <a:xfrm>
          <a:off x="0" y="0"/>
          <a:ext cx="0" cy="0"/>
          <a:chOff x="0" y="0"/>
          <a:chExt cx="0" cy="0"/>
        </a:xfrm>
      </p:grpSpPr>
      <p:sp>
        <p:nvSpPr>
          <p:cNvPr id="2" name="Title 1"/>
          <p:cNvSpPr>
            <a:spLocks noGrp="1"/>
          </p:cNvSpPr>
          <p:nvPr>
            <p:ph type="title"/>
          </p:nvPr>
        </p:nvSpPr>
        <p:spPr>
          <a:xfrm>
            <a:off x="838200" y="92752"/>
            <a:ext cx="10515600" cy="1325563"/>
          </a:xfrm>
        </p:spPr>
        <p:txBody>
          <a:bodyPr/>
          <a:lstStyle>
            <a:lvl1pPr>
              <a:defRPr>
                <a:solidFill>
                  <a:schemeClr val="tx2"/>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8" name="Straight Connector 7"/>
          <p:cNvCxnSpPr/>
          <p:nvPr userDrawn="1"/>
        </p:nvCxnSpPr>
        <p:spPr>
          <a:xfrm>
            <a:off x="728522" y="1227818"/>
            <a:ext cx="1062527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39213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3_Title and Content w/ Footer">
    <p:spTree>
      <p:nvGrpSpPr>
        <p:cNvPr id="1" name=""/>
        <p:cNvGrpSpPr/>
        <p:nvPr/>
      </p:nvGrpSpPr>
      <p:grpSpPr>
        <a:xfrm>
          <a:off x="0" y="0"/>
          <a:ext cx="0" cy="0"/>
          <a:chOff x="0" y="0"/>
          <a:chExt cx="0" cy="0"/>
        </a:xfrm>
      </p:grpSpPr>
      <p:sp>
        <p:nvSpPr>
          <p:cNvPr id="2" name="Title 1"/>
          <p:cNvSpPr>
            <a:spLocks noGrp="1"/>
          </p:cNvSpPr>
          <p:nvPr>
            <p:ph type="title"/>
          </p:nvPr>
        </p:nvSpPr>
        <p:spPr>
          <a:xfrm>
            <a:off x="838200" y="92752"/>
            <a:ext cx="10515600" cy="1325563"/>
          </a:xfrm>
        </p:spPr>
        <p:txBody>
          <a:bodyPr/>
          <a:lstStyle>
            <a:lvl1pPr>
              <a:defRPr>
                <a:solidFill>
                  <a:schemeClr val="tx2"/>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8" name="Straight Connector 7"/>
          <p:cNvCxnSpPr/>
          <p:nvPr userDrawn="1"/>
        </p:nvCxnSpPr>
        <p:spPr>
          <a:xfrm>
            <a:off x="728521" y="1662320"/>
            <a:ext cx="1062527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68508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Two Photo w/ Text and Footer">
    <p:spTree>
      <p:nvGrpSpPr>
        <p:cNvPr id="1" name=""/>
        <p:cNvGrpSpPr/>
        <p:nvPr/>
      </p:nvGrpSpPr>
      <p:grpSpPr>
        <a:xfrm>
          <a:off x="0" y="0"/>
          <a:ext cx="0" cy="0"/>
          <a:chOff x="0" y="0"/>
          <a:chExt cx="0" cy="0"/>
        </a:xfrm>
      </p:grpSpPr>
      <p:sp>
        <p:nvSpPr>
          <p:cNvPr id="2" name="Title 1"/>
          <p:cNvSpPr>
            <a:spLocks noGrp="1"/>
          </p:cNvSpPr>
          <p:nvPr>
            <p:ph type="title"/>
          </p:nvPr>
        </p:nvSpPr>
        <p:spPr>
          <a:xfrm>
            <a:off x="838725" y="183293"/>
            <a:ext cx="10515600" cy="1325563"/>
          </a:xfrm>
        </p:spPr>
        <p:txBody>
          <a:bodyPr/>
          <a:lstStyle>
            <a:lvl1pPr>
              <a:defRPr>
                <a:solidFill>
                  <a:schemeClr val="tx2"/>
                </a:solidFill>
              </a:defRPr>
            </a:lvl1pPr>
          </a:lstStyle>
          <a:p>
            <a:r>
              <a:rPr lang="en-US" dirty="0"/>
              <a:t>Click to edit Master title style</a:t>
            </a:r>
          </a:p>
        </p:txBody>
      </p:sp>
      <p:sp>
        <p:nvSpPr>
          <p:cNvPr id="4" name="Picture Placeholder 3"/>
          <p:cNvSpPr>
            <a:spLocks noGrp="1"/>
          </p:cNvSpPr>
          <p:nvPr>
            <p:ph type="pic" sz="quarter" idx="10"/>
          </p:nvPr>
        </p:nvSpPr>
        <p:spPr>
          <a:xfrm>
            <a:off x="838725" y="1828802"/>
            <a:ext cx="4808096" cy="2649303"/>
          </a:xfrm>
        </p:spPr>
        <p:txBody>
          <a:bodyPr/>
          <a:lstStyle/>
          <a:p>
            <a:endParaRPr lang="en-US"/>
          </a:p>
        </p:txBody>
      </p:sp>
      <p:sp>
        <p:nvSpPr>
          <p:cNvPr id="5" name="Picture Placeholder 3"/>
          <p:cNvSpPr>
            <a:spLocks noGrp="1"/>
          </p:cNvSpPr>
          <p:nvPr>
            <p:ph type="pic" sz="quarter" idx="11"/>
          </p:nvPr>
        </p:nvSpPr>
        <p:spPr>
          <a:xfrm>
            <a:off x="6385301" y="1828802"/>
            <a:ext cx="4968499" cy="2649303"/>
          </a:xfrm>
        </p:spPr>
        <p:txBody>
          <a:bodyPr/>
          <a:lstStyle/>
          <a:p>
            <a:endParaRPr lang="en-US"/>
          </a:p>
        </p:txBody>
      </p:sp>
      <p:sp>
        <p:nvSpPr>
          <p:cNvPr id="7" name="Content Placeholder 6"/>
          <p:cNvSpPr>
            <a:spLocks noGrp="1"/>
          </p:cNvSpPr>
          <p:nvPr>
            <p:ph sz="quarter" idx="12" hasCustomPrompt="1"/>
          </p:nvPr>
        </p:nvSpPr>
        <p:spPr>
          <a:xfrm>
            <a:off x="838200" y="4702766"/>
            <a:ext cx="10515600" cy="914400"/>
          </a:xfrm>
        </p:spPr>
        <p:txBody>
          <a:bodyPr/>
          <a:lstStyle>
            <a:lvl1pPr marL="228600" marR="0" indent="-228600" algn="l" defTabSz="914400" rtl="0" eaLnBrk="1" fontAlgn="auto" latinLnBrk="0" hangingPunct="1">
              <a:lnSpc>
                <a:spcPct val="90000"/>
              </a:lnSpc>
              <a:spcBef>
                <a:spcPts val="1000"/>
              </a:spcBef>
              <a:spcAft>
                <a:spcPts val="0"/>
              </a:spcAft>
              <a:buClrTx/>
              <a:buSzTx/>
              <a:buFont typeface="Arial"/>
              <a:buNone/>
              <a:tabLst/>
              <a:defRPr lang="en-US" b="0" i="0" baseline="0" smtClean="0">
                <a:effectLst/>
              </a:defRPr>
            </a:lvl1pPr>
          </a:lstStyle>
          <a:p>
            <a:pPr lvl="0"/>
            <a:r>
              <a:rPr lang="en-US" dirty="0"/>
              <a:t>Body Text here</a:t>
            </a:r>
          </a:p>
        </p:txBody>
      </p:sp>
      <p:cxnSp>
        <p:nvCxnSpPr>
          <p:cNvPr id="11" name="Straight Connector 10"/>
          <p:cNvCxnSpPr/>
          <p:nvPr userDrawn="1"/>
        </p:nvCxnSpPr>
        <p:spPr>
          <a:xfrm>
            <a:off x="838726" y="1188907"/>
            <a:ext cx="1062527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74373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Picture with Caption w/ footer">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707441" y="987427"/>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hasCustomPrompt="1"/>
          </p:nvPr>
        </p:nvSpPr>
        <p:spPr>
          <a:xfrm>
            <a:off x="7423152" y="1303421"/>
            <a:ext cx="3932237" cy="2578768"/>
          </a:xfrm>
        </p:spPr>
        <p:txBody>
          <a:bodyPr>
            <a:normAutofit/>
          </a:bodyPr>
          <a:lstStyle>
            <a:lvl1pPr marL="0" indent="0">
              <a:lnSpc>
                <a:spcPct val="100000"/>
              </a:lnSpc>
              <a:buNone/>
              <a:defRPr lang="en-US" sz="2800" b="0" i="0" smtClean="0">
                <a:solidFill>
                  <a:schemeClr val="tx2"/>
                </a:solidFill>
                <a:effectLst/>
                <a:latin typeface="Rockwell" panose="02060603020205020403" pitchFamily="18" charset="0"/>
                <a:ea typeface="Rockwell" panose="02060603020205020403" pitchFamily="18" charset="0"/>
                <a:cs typeface="Arial"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“Lorem ipsum dolor sit </a:t>
            </a:r>
            <a:r>
              <a:rPr lang="en-US" dirty="0" err="1"/>
              <a:t>amet</a:t>
            </a:r>
            <a:r>
              <a:rPr lang="en-US" dirty="0"/>
              <a:t>, </a:t>
            </a:r>
            <a:r>
              <a:rPr lang="en-US" dirty="0" err="1"/>
              <a:t>consectur</a:t>
            </a:r>
            <a:r>
              <a:rPr lang="en-US" dirty="0"/>
              <a:t> </a:t>
            </a:r>
            <a:r>
              <a:rPr lang="en-US" dirty="0" err="1"/>
              <a:t>adipiscing</a:t>
            </a:r>
            <a:r>
              <a:rPr lang="en-US" dirty="0"/>
              <a:t> </a:t>
            </a:r>
            <a:r>
              <a:rPr lang="en-US" dirty="0" err="1"/>
              <a:t>elit</a:t>
            </a:r>
            <a:r>
              <a:rPr lang="en-US" dirty="0"/>
              <a:t>. </a:t>
            </a:r>
            <a:r>
              <a:rPr lang="en-US" dirty="0" err="1"/>
              <a:t>Mauris</a:t>
            </a:r>
            <a:r>
              <a:rPr lang="en-US" dirty="0"/>
              <a:t> </a:t>
            </a:r>
            <a:r>
              <a:rPr lang="en-US" dirty="0" err="1"/>
              <a:t>nulla</a:t>
            </a:r>
            <a:r>
              <a:rPr lang="en-US" dirty="0"/>
              <a:t> </a:t>
            </a:r>
            <a:r>
              <a:rPr lang="en-US" dirty="0" err="1"/>
              <a:t>justo</a:t>
            </a:r>
            <a:r>
              <a:rPr lang="en-US" dirty="0"/>
              <a:t>, </a:t>
            </a:r>
            <a:r>
              <a:rPr lang="en-US" dirty="0" err="1"/>
              <a:t>elementum</a:t>
            </a:r>
            <a:r>
              <a:rPr lang="en-US" dirty="0"/>
              <a:t> </a:t>
            </a:r>
            <a:r>
              <a:rPr lang="en-US" dirty="0" err="1"/>
              <a:t>nec</a:t>
            </a:r>
            <a:r>
              <a:rPr lang="en-US" dirty="0"/>
              <a:t> </a:t>
            </a:r>
            <a:r>
              <a:rPr lang="en-US" dirty="0" err="1"/>
              <a:t>volutpad</a:t>
            </a:r>
            <a:r>
              <a:rPr lang="en-US" dirty="0"/>
              <a:t> sed.”</a:t>
            </a:r>
          </a:p>
        </p:txBody>
      </p:sp>
      <p:sp>
        <p:nvSpPr>
          <p:cNvPr id="8" name="Text Placeholder 3"/>
          <p:cNvSpPr>
            <a:spLocks noGrp="1"/>
          </p:cNvSpPr>
          <p:nvPr>
            <p:ph type="body" sz="half" idx="10" hasCustomPrompt="1"/>
          </p:nvPr>
        </p:nvSpPr>
        <p:spPr>
          <a:xfrm>
            <a:off x="7423152" y="4070685"/>
            <a:ext cx="3932237" cy="2578768"/>
          </a:xfrm>
        </p:spPr>
        <p:txBody>
          <a:bodyPr>
            <a:normAutofit/>
          </a:bodyPr>
          <a:lstStyle>
            <a:lvl1pPr marL="0" indent="0" algn="r">
              <a:lnSpc>
                <a:spcPct val="100000"/>
              </a:lnSpc>
              <a:buNone/>
              <a:defRPr lang="en-US" sz="2200" b="0" i="0" smtClean="0">
                <a:solidFill>
                  <a:schemeClr val="tx1"/>
                </a:solidFill>
                <a:effectLst/>
                <a:latin typeface="Rockwell" panose="02060603020205020403" pitchFamily="18" charset="0"/>
                <a:ea typeface="Rockwell" panose="02060603020205020403" pitchFamily="18" charset="0"/>
                <a:cs typeface="Arial"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 Quote Credit</a:t>
            </a:r>
          </a:p>
        </p:txBody>
      </p:sp>
      <p:cxnSp>
        <p:nvCxnSpPr>
          <p:cNvPr id="5" name="Straight Connector 7"/>
          <p:cNvCxnSpPr/>
          <p:nvPr userDrawn="1"/>
        </p:nvCxnSpPr>
        <p:spPr>
          <a:xfrm>
            <a:off x="598776" y="6065489"/>
            <a:ext cx="1062527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7740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3296858"/>
            <a:ext cx="10515600" cy="838438"/>
          </a:xfrm>
        </p:spPr>
        <p:txBody>
          <a:bodyPr anchor="b">
            <a:normAutofit/>
          </a:bodyPr>
          <a:lstStyle>
            <a:lvl1pPr>
              <a:defRPr sz="4000">
                <a:solidFill>
                  <a:schemeClr val="tx2"/>
                </a:solidFill>
              </a:defRPr>
            </a:lvl1pPr>
          </a:lstStyle>
          <a:p>
            <a:r>
              <a:rPr lang="en-US" dirty="0"/>
              <a:t>Click to edit Master title style</a:t>
            </a:r>
          </a:p>
        </p:txBody>
      </p:sp>
      <p:sp>
        <p:nvSpPr>
          <p:cNvPr id="3" name="Text Placeholder 2"/>
          <p:cNvSpPr>
            <a:spLocks noGrp="1"/>
          </p:cNvSpPr>
          <p:nvPr>
            <p:ph type="body" idx="1"/>
          </p:nvPr>
        </p:nvSpPr>
        <p:spPr>
          <a:xfrm>
            <a:off x="831851" y="4359960"/>
            <a:ext cx="10515600" cy="181522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9" name="Picture Placeholder 8"/>
          <p:cNvSpPr>
            <a:spLocks noGrp="1"/>
          </p:cNvSpPr>
          <p:nvPr>
            <p:ph type="pic" sz="quarter" idx="10" hasCustomPrompt="1"/>
          </p:nvPr>
        </p:nvSpPr>
        <p:spPr>
          <a:xfrm>
            <a:off x="831849" y="528638"/>
            <a:ext cx="6546851" cy="2871787"/>
          </a:xfrm>
        </p:spPr>
        <p:txBody>
          <a:bodyPr/>
          <a:lstStyle>
            <a:lvl1pPr>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Insert photo</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n-US" dirty="0"/>
          </a:p>
        </p:txBody>
      </p:sp>
      <p:cxnSp>
        <p:nvCxnSpPr>
          <p:cNvPr id="10" name="Straight Connector 9"/>
          <p:cNvCxnSpPr/>
          <p:nvPr userDrawn="1"/>
        </p:nvCxnSpPr>
        <p:spPr>
          <a:xfrm>
            <a:off x="810478" y="4249858"/>
            <a:ext cx="1062527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7"/>
          <p:cNvCxnSpPr/>
          <p:nvPr userDrawn="1"/>
        </p:nvCxnSpPr>
        <p:spPr>
          <a:xfrm>
            <a:off x="506100" y="6175187"/>
            <a:ext cx="1062527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0475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1_Title Only w/ Footer">
    <p:spTree>
      <p:nvGrpSpPr>
        <p:cNvPr id="1" name=""/>
        <p:cNvGrpSpPr/>
        <p:nvPr/>
      </p:nvGrpSpPr>
      <p:grpSpPr>
        <a:xfrm>
          <a:off x="0" y="0"/>
          <a:ext cx="0" cy="0"/>
          <a:chOff x="0" y="0"/>
          <a:chExt cx="0" cy="0"/>
        </a:xfrm>
      </p:grpSpPr>
      <p:sp>
        <p:nvSpPr>
          <p:cNvPr id="2" name="Title 1"/>
          <p:cNvSpPr>
            <a:spLocks noGrp="1"/>
          </p:cNvSpPr>
          <p:nvPr>
            <p:ph type="title"/>
          </p:nvPr>
        </p:nvSpPr>
        <p:spPr>
          <a:xfrm>
            <a:off x="893039" y="40872"/>
            <a:ext cx="10515600" cy="1325563"/>
          </a:xfrm>
        </p:spPr>
        <p:txBody>
          <a:bodyPr/>
          <a:lstStyle>
            <a:lvl1pPr>
              <a:defRPr b="1">
                <a:solidFill>
                  <a:schemeClr val="tx2"/>
                </a:solidFill>
              </a:defRPr>
            </a:lvl1pPr>
          </a:lstStyle>
          <a:p>
            <a:r>
              <a:rPr lang="en-US" dirty="0"/>
              <a:t>Click to edit Master title style</a:t>
            </a:r>
          </a:p>
        </p:txBody>
      </p:sp>
      <p:cxnSp>
        <p:nvCxnSpPr>
          <p:cNvPr id="7" name="Straight Connector 6"/>
          <p:cNvCxnSpPr/>
          <p:nvPr userDrawn="1"/>
        </p:nvCxnSpPr>
        <p:spPr>
          <a:xfrm>
            <a:off x="838201" y="1174484"/>
            <a:ext cx="1062527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21583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cxnSp>
        <p:nvCxnSpPr>
          <p:cNvPr id="2" name="Straight Connector 7"/>
          <p:cNvCxnSpPr/>
          <p:nvPr userDrawn="1"/>
        </p:nvCxnSpPr>
        <p:spPr>
          <a:xfrm>
            <a:off x="481387" y="6071667"/>
            <a:ext cx="1062527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14494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675343" y="4424082"/>
            <a:ext cx="8254876" cy="833718"/>
          </a:xfrm>
        </p:spPr>
        <p:txBody>
          <a:bodyPr anchor="b">
            <a:normAutofit/>
          </a:bodyPr>
          <a:lstStyle>
            <a:lvl1pPr algn="l">
              <a:defRPr sz="2600" b="0"/>
            </a:lvl1pPr>
          </a:lstStyle>
          <a:p>
            <a:r>
              <a:rPr lang="en-US"/>
              <a:t>Click to edit Master title style</a:t>
            </a:r>
            <a:endParaRPr/>
          </a:p>
        </p:txBody>
      </p:sp>
      <p:sp>
        <p:nvSpPr>
          <p:cNvPr id="3" name="Picture Placeholder 2"/>
          <p:cNvSpPr>
            <a:spLocks noGrp="1"/>
          </p:cNvSpPr>
          <p:nvPr>
            <p:ph type="pic" idx="1"/>
          </p:nvPr>
        </p:nvSpPr>
        <p:spPr>
          <a:xfrm>
            <a:off x="370543" y="228600"/>
            <a:ext cx="850451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5E84564-75FE-D847-AF71-AE7C252681ED}" type="slidenum">
              <a:rPr lang="en-US" smtClean="0"/>
              <a:t>‹#›</a:t>
            </a:fld>
            <a:endParaRPr lang="en-US" dirty="0"/>
          </a:p>
        </p:txBody>
      </p:sp>
      <p:sp>
        <p:nvSpPr>
          <p:cNvPr id="8" name="Rectangle 7"/>
          <p:cNvSpPr/>
          <p:nvPr/>
        </p:nvSpPr>
        <p:spPr>
          <a:xfrm>
            <a:off x="9069917" y="228600"/>
            <a:ext cx="27432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ckwell"/>
              <a:ea typeface="+mn-ea"/>
              <a:cs typeface="+mn-cs"/>
            </a:endParaRPr>
          </a:p>
        </p:txBody>
      </p:sp>
      <p:sp>
        <p:nvSpPr>
          <p:cNvPr id="9" name="Rectangle 8"/>
          <p:cNvSpPr/>
          <p:nvPr/>
        </p:nvSpPr>
        <p:spPr>
          <a:xfrm>
            <a:off x="9069917" y="2377440"/>
            <a:ext cx="2743200" cy="2039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ckwell"/>
              <a:ea typeface="+mn-ea"/>
              <a:cs typeface="+mn-cs"/>
            </a:endParaRPr>
          </a:p>
        </p:txBody>
      </p:sp>
      <p:sp>
        <p:nvSpPr>
          <p:cNvPr id="10" name="TextBox 9"/>
          <p:cNvSpPr txBox="1"/>
          <p:nvPr/>
        </p:nvSpPr>
        <p:spPr>
          <a:xfrm>
            <a:off x="436285" y="4632792"/>
            <a:ext cx="294091" cy="369332"/>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2400" b="1" i="0" u="none" strike="noStrike" kern="1200" cap="none" spc="0" normalizeH="0" baseline="0" noProof="0">
                <a:ln>
                  <a:noFill/>
                </a:ln>
                <a:solidFill>
                  <a:srgbClr val="629DD1">
                    <a:lumMod val="60000"/>
                    <a:lumOff val="40000"/>
                  </a:srgbClr>
                </a:solidFill>
                <a:effectLst/>
                <a:uLnTx/>
                <a:uFillTx/>
                <a:latin typeface="Rockwell"/>
                <a:ea typeface="+mn-ea"/>
                <a:cs typeface="+mn-cs"/>
              </a:rPr>
              <a:t>+ </a:t>
            </a:r>
          </a:p>
        </p:txBody>
      </p:sp>
    </p:spTree>
    <p:extLst>
      <p:ext uri="{BB962C8B-B14F-4D97-AF65-F5344CB8AC3E}">
        <p14:creationId xmlns:p14="http://schemas.microsoft.com/office/powerpoint/2010/main" val="42303787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a:xfrm>
            <a:off x="0" y="-17796"/>
            <a:ext cx="12192000" cy="16906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8627" y="6017665"/>
            <a:ext cx="2875723" cy="515234"/>
          </a:xfrm>
          <a:prstGeom prst="rect">
            <a:avLst/>
          </a:prstGeom>
        </p:spPr>
      </p:pic>
      <p:sp>
        <p:nvSpPr>
          <p:cNvPr id="7" name="Subtitle 2"/>
          <p:cNvSpPr txBox="1">
            <a:spLocks/>
          </p:cNvSpPr>
          <p:nvPr userDrawn="1"/>
        </p:nvSpPr>
        <p:spPr>
          <a:xfrm>
            <a:off x="8534402" y="6083055"/>
            <a:ext cx="2756452" cy="61559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a:buNone/>
              <a:defRPr sz="32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r"/>
            <a:r>
              <a:rPr lang="en-US" sz="1600" b="0" dirty="0" err="1">
                <a:solidFill>
                  <a:schemeClr val="tx2"/>
                </a:solidFill>
              </a:rPr>
              <a:t>rightquestion.org</a:t>
            </a:r>
            <a:endParaRPr lang="en-US" sz="1600" b="0" dirty="0">
              <a:solidFill>
                <a:schemeClr val="tx2"/>
              </a:solidFill>
            </a:endParaRPr>
          </a:p>
        </p:txBody>
      </p:sp>
      <p:cxnSp>
        <p:nvCxnSpPr>
          <p:cNvPr id="8" name="Straight Connector 7"/>
          <p:cNvCxnSpPr/>
          <p:nvPr userDrawn="1"/>
        </p:nvCxnSpPr>
        <p:spPr>
          <a:xfrm>
            <a:off x="768627" y="5835315"/>
            <a:ext cx="10625279"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1143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1" name="Rectangle 10"/>
          <p:cNvSpPr/>
          <p:nvPr userDrawn="1"/>
        </p:nvSpPr>
        <p:spPr>
          <a:xfrm>
            <a:off x="0" y="-17796"/>
            <a:ext cx="12192000" cy="16906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768627" y="347331"/>
            <a:ext cx="10515600" cy="1325563"/>
          </a:xfrm>
        </p:spPr>
        <p:txBody>
          <a:bodyPr/>
          <a:lstStyle>
            <a:lvl1pPr>
              <a:defRPr>
                <a:solidFill>
                  <a:schemeClr val="bg1"/>
                </a:solidFill>
              </a:defRPr>
            </a:lvl1pPr>
          </a:lstStyle>
          <a:p>
            <a:r>
              <a:rPr lang="en-US" dirty="0"/>
              <a:t>Click to edit Master title style</a:t>
            </a:r>
          </a:p>
        </p:txBody>
      </p:sp>
      <p:sp>
        <p:nvSpPr>
          <p:cNvPr id="4" name="Picture Placeholder 3"/>
          <p:cNvSpPr>
            <a:spLocks noGrp="1"/>
          </p:cNvSpPr>
          <p:nvPr>
            <p:ph type="pic" sz="quarter" idx="10"/>
          </p:nvPr>
        </p:nvSpPr>
        <p:spPr>
          <a:xfrm>
            <a:off x="838725" y="1828802"/>
            <a:ext cx="4808096" cy="2649303"/>
          </a:xfrm>
        </p:spPr>
        <p:txBody>
          <a:bodyPr/>
          <a:lstStyle/>
          <a:p>
            <a:endParaRPr lang="en-US"/>
          </a:p>
        </p:txBody>
      </p:sp>
      <p:sp>
        <p:nvSpPr>
          <p:cNvPr id="5" name="Picture Placeholder 3"/>
          <p:cNvSpPr>
            <a:spLocks noGrp="1"/>
          </p:cNvSpPr>
          <p:nvPr>
            <p:ph type="pic" sz="quarter" idx="11"/>
          </p:nvPr>
        </p:nvSpPr>
        <p:spPr>
          <a:xfrm>
            <a:off x="6385301" y="1828802"/>
            <a:ext cx="4968499" cy="2649303"/>
          </a:xfrm>
        </p:spPr>
        <p:txBody>
          <a:bodyPr/>
          <a:lstStyle/>
          <a:p>
            <a:endParaRPr lang="en-US"/>
          </a:p>
        </p:txBody>
      </p:sp>
      <p:sp>
        <p:nvSpPr>
          <p:cNvPr id="7" name="Content Placeholder 6"/>
          <p:cNvSpPr>
            <a:spLocks noGrp="1"/>
          </p:cNvSpPr>
          <p:nvPr>
            <p:ph sz="quarter" idx="12" hasCustomPrompt="1"/>
          </p:nvPr>
        </p:nvSpPr>
        <p:spPr>
          <a:xfrm>
            <a:off x="838200" y="4702766"/>
            <a:ext cx="10515600" cy="914400"/>
          </a:xfrm>
        </p:spPr>
        <p:txBody>
          <a:bodyPr/>
          <a:lstStyle>
            <a:lvl1pPr marL="228600" marR="0" indent="-228600" algn="l" defTabSz="914400" rtl="0" eaLnBrk="1" fontAlgn="auto" latinLnBrk="0" hangingPunct="1">
              <a:lnSpc>
                <a:spcPct val="90000"/>
              </a:lnSpc>
              <a:spcBef>
                <a:spcPts val="1000"/>
              </a:spcBef>
              <a:spcAft>
                <a:spcPts val="0"/>
              </a:spcAft>
              <a:buClrTx/>
              <a:buSzTx/>
              <a:buFont typeface="Arial"/>
              <a:buNone/>
              <a:tabLst/>
              <a:defRPr lang="en-US" b="0" i="0" baseline="0" smtClean="0">
                <a:effectLst/>
              </a:defRPr>
            </a:lvl1pPr>
          </a:lstStyle>
          <a:p>
            <a:pPr lvl="0"/>
            <a:r>
              <a:rPr lang="en-US" dirty="0"/>
              <a:t>Body Text here</a:t>
            </a:r>
          </a:p>
        </p:txBody>
      </p:sp>
    </p:spTree>
    <p:extLst>
      <p:ext uri="{BB962C8B-B14F-4D97-AF65-F5344CB8AC3E}">
        <p14:creationId xmlns:p14="http://schemas.microsoft.com/office/powerpoint/2010/main" val="652067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707441" y="987427"/>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hasCustomPrompt="1"/>
          </p:nvPr>
        </p:nvSpPr>
        <p:spPr>
          <a:xfrm>
            <a:off x="7423152" y="1303421"/>
            <a:ext cx="3932237" cy="2578768"/>
          </a:xfrm>
        </p:spPr>
        <p:txBody>
          <a:bodyPr>
            <a:normAutofit/>
          </a:bodyPr>
          <a:lstStyle>
            <a:lvl1pPr marL="0" indent="0">
              <a:lnSpc>
                <a:spcPct val="100000"/>
              </a:lnSpc>
              <a:buNone/>
              <a:defRPr lang="en-US" sz="2800" b="0" i="0" smtClean="0">
                <a:solidFill>
                  <a:schemeClr val="tx2"/>
                </a:solidFill>
                <a:effectLst/>
                <a:latin typeface="Rockwell" panose="02060603020205020403" pitchFamily="18" charset="0"/>
                <a:ea typeface="Rockwell" panose="02060603020205020403" pitchFamily="18" charset="0"/>
                <a:cs typeface="Arial"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“Lorem ipsum dolor sit </a:t>
            </a:r>
            <a:r>
              <a:rPr lang="en-US" dirty="0" err="1"/>
              <a:t>amet</a:t>
            </a:r>
            <a:r>
              <a:rPr lang="en-US" dirty="0"/>
              <a:t>, </a:t>
            </a:r>
            <a:r>
              <a:rPr lang="en-US" dirty="0" err="1"/>
              <a:t>consectur</a:t>
            </a:r>
            <a:r>
              <a:rPr lang="en-US" dirty="0"/>
              <a:t> </a:t>
            </a:r>
            <a:r>
              <a:rPr lang="en-US" dirty="0" err="1"/>
              <a:t>adipiscing</a:t>
            </a:r>
            <a:r>
              <a:rPr lang="en-US" dirty="0"/>
              <a:t> </a:t>
            </a:r>
            <a:r>
              <a:rPr lang="en-US" dirty="0" err="1"/>
              <a:t>elit</a:t>
            </a:r>
            <a:r>
              <a:rPr lang="en-US" dirty="0"/>
              <a:t>. </a:t>
            </a:r>
            <a:r>
              <a:rPr lang="en-US" dirty="0" err="1"/>
              <a:t>Mauris</a:t>
            </a:r>
            <a:r>
              <a:rPr lang="en-US" dirty="0"/>
              <a:t> </a:t>
            </a:r>
            <a:r>
              <a:rPr lang="en-US" dirty="0" err="1"/>
              <a:t>nulla</a:t>
            </a:r>
            <a:r>
              <a:rPr lang="en-US" dirty="0"/>
              <a:t> </a:t>
            </a:r>
            <a:r>
              <a:rPr lang="en-US" dirty="0" err="1"/>
              <a:t>justo</a:t>
            </a:r>
            <a:r>
              <a:rPr lang="en-US" dirty="0"/>
              <a:t>, </a:t>
            </a:r>
            <a:r>
              <a:rPr lang="en-US" dirty="0" err="1"/>
              <a:t>elementum</a:t>
            </a:r>
            <a:r>
              <a:rPr lang="en-US" dirty="0"/>
              <a:t> </a:t>
            </a:r>
            <a:r>
              <a:rPr lang="en-US" dirty="0" err="1"/>
              <a:t>nec</a:t>
            </a:r>
            <a:r>
              <a:rPr lang="en-US" dirty="0"/>
              <a:t> </a:t>
            </a:r>
            <a:r>
              <a:rPr lang="en-US" dirty="0" err="1"/>
              <a:t>volutpad</a:t>
            </a:r>
            <a:r>
              <a:rPr lang="en-US" dirty="0"/>
              <a:t> sed.”</a:t>
            </a:r>
          </a:p>
        </p:txBody>
      </p:sp>
      <p:sp>
        <p:nvSpPr>
          <p:cNvPr id="8" name="Text Placeholder 3"/>
          <p:cNvSpPr>
            <a:spLocks noGrp="1"/>
          </p:cNvSpPr>
          <p:nvPr>
            <p:ph type="body" sz="half" idx="10" hasCustomPrompt="1"/>
          </p:nvPr>
        </p:nvSpPr>
        <p:spPr>
          <a:xfrm>
            <a:off x="7423152" y="4070685"/>
            <a:ext cx="3932237" cy="2578768"/>
          </a:xfrm>
        </p:spPr>
        <p:txBody>
          <a:bodyPr>
            <a:normAutofit/>
          </a:bodyPr>
          <a:lstStyle>
            <a:lvl1pPr marL="0" indent="0" algn="r">
              <a:lnSpc>
                <a:spcPct val="100000"/>
              </a:lnSpc>
              <a:buNone/>
              <a:defRPr lang="en-US" sz="2200" b="0" i="0" smtClean="0">
                <a:solidFill>
                  <a:schemeClr val="tx1"/>
                </a:solidFill>
                <a:effectLst/>
                <a:latin typeface="Rockwell" panose="02060603020205020403" pitchFamily="18" charset="0"/>
                <a:ea typeface="Rockwell" panose="02060603020205020403" pitchFamily="18" charset="0"/>
                <a:cs typeface="Arial"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 </a:t>
            </a:r>
            <a:r>
              <a:rPr lang="en-US" dirty="0" err="1"/>
              <a:t>Qute</a:t>
            </a:r>
            <a:r>
              <a:rPr lang="en-US" dirty="0"/>
              <a:t> Credit</a:t>
            </a:r>
          </a:p>
        </p:txBody>
      </p:sp>
      <p:cxnSp>
        <p:nvCxnSpPr>
          <p:cNvPr id="5" name="Straight Connector 7"/>
          <p:cNvCxnSpPr/>
          <p:nvPr userDrawn="1"/>
        </p:nvCxnSpPr>
        <p:spPr>
          <a:xfrm>
            <a:off x="604954" y="6059309"/>
            <a:ext cx="1062527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92771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3296859"/>
            <a:ext cx="10515600" cy="953001"/>
          </a:xfrm>
        </p:spPr>
        <p:txBody>
          <a:bodyPr anchor="b">
            <a:normAutofit/>
          </a:bodyPr>
          <a:lstStyle>
            <a:lvl1pPr>
              <a:defRPr sz="4000">
                <a:solidFill>
                  <a:schemeClr val="tx2"/>
                </a:solidFill>
              </a:defRPr>
            </a:lvl1pPr>
          </a:lstStyle>
          <a:p>
            <a:r>
              <a:rPr lang="en-US" dirty="0"/>
              <a:t>Click to edit Master title style</a:t>
            </a:r>
          </a:p>
        </p:txBody>
      </p:sp>
      <p:sp>
        <p:nvSpPr>
          <p:cNvPr id="3" name="Text Placeholder 2"/>
          <p:cNvSpPr>
            <a:spLocks noGrp="1"/>
          </p:cNvSpPr>
          <p:nvPr>
            <p:ph type="body" idx="1"/>
          </p:nvPr>
        </p:nvSpPr>
        <p:spPr>
          <a:xfrm>
            <a:off x="831851" y="4359960"/>
            <a:ext cx="10515600" cy="181522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9" name="Picture Placeholder 8"/>
          <p:cNvSpPr>
            <a:spLocks noGrp="1"/>
          </p:cNvSpPr>
          <p:nvPr>
            <p:ph type="pic" sz="quarter" idx="10" hasCustomPrompt="1"/>
          </p:nvPr>
        </p:nvSpPr>
        <p:spPr>
          <a:xfrm>
            <a:off x="831849" y="528638"/>
            <a:ext cx="6546851" cy="2871787"/>
          </a:xfrm>
        </p:spPr>
        <p:txBody>
          <a:bodyPr/>
          <a:lstStyle>
            <a:lvl1pPr>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Insert photo</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n-US" dirty="0"/>
          </a:p>
        </p:txBody>
      </p:sp>
    </p:spTree>
    <p:extLst>
      <p:ext uri="{BB962C8B-B14F-4D97-AF65-F5344CB8AC3E}">
        <p14:creationId xmlns:p14="http://schemas.microsoft.com/office/powerpoint/2010/main" val="19931492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p:nvPr userDrawn="1"/>
        </p:nvSpPr>
        <p:spPr>
          <a:xfrm>
            <a:off x="0" y="-17796"/>
            <a:ext cx="12192000" cy="16906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p:txBody>
          <a:bodyPr/>
          <a:lstStyle>
            <a:lvl1pPr>
              <a:defRPr b="1">
                <a:solidFill>
                  <a:schemeClr val="bg1"/>
                </a:solidFill>
              </a:defRPr>
            </a:lvl1pPr>
          </a:lstStyle>
          <a:p>
            <a:r>
              <a:rPr lang="en-US" dirty="0"/>
              <a:t>Click to edit Master title style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8627" y="6017665"/>
            <a:ext cx="2875723" cy="515234"/>
          </a:xfrm>
          <a:prstGeom prst="rect">
            <a:avLst/>
          </a:prstGeom>
        </p:spPr>
      </p:pic>
      <p:sp>
        <p:nvSpPr>
          <p:cNvPr id="6" name="Subtitle 2"/>
          <p:cNvSpPr txBox="1">
            <a:spLocks/>
          </p:cNvSpPr>
          <p:nvPr userDrawn="1"/>
        </p:nvSpPr>
        <p:spPr>
          <a:xfrm>
            <a:off x="8534402" y="6083055"/>
            <a:ext cx="2756452" cy="61559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a:buNone/>
              <a:defRPr sz="32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r"/>
            <a:r>
              <a:rPr lang="en-US" sz="1600" b="0" dirty="0" err="1">
                <a:solidFill>
                  <a:schemeClr val="tx2"/>
                </a:solidFill>
              </a:rPr>
              <a:t>rightquestion.org</a:t>
            </a:r>
            <a:endParaRPr lang="en-US" sz="1600" b="0" dirty="0">
              <a:solidFill>
                <a:schemeClr val="tx2"/>
              </a:solidFill>
            </a:endParaRPr>
          </a:p>
        </p:txBody>
      </p:sp>
      <p:cxnSp>
        <p:nvCxnSpPr>
          <p:cNvPr id="9" name="Straight Connector 8"/>
          <p:cNvCxnSpPr/>
          <p:nvPr userDrawn="1"/>
        </p:nvCxnSpPr>
        <p:spPr>
          <a:xfrm>
            <a:off x="768627" y="5835315"/>
            <a:ext cx="10625279"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63578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cxnSp>
        <p:nvCxnSpPr>
          <p:cNvPr id="6" name="Straight Connector 5"/>
          <p:cNvCxnSpPr/>
          <p:nvPr userDrawn="1"/>
        </p:nvCxnSpPr>
        <p:spPr>
          <a:xfrm>
            <a:off x="768627" y="5835315"/>
            <a:ext cx="10625279"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0977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6" name="Rectangle 5"/>
          <p:cNvSpPr/>
          <p:nvPr userDrawn="1"/>
        </p:nvSpPr>
        <p:spPr>
          <a:xfrm>
            <a:off x="0" y="-17796"/>
            <a:ext cx="12192000" cy="56365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4431098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457202"/>
            <a:ext cx="4343400" cy="530225"/>
          </a:xfrm>
        </p:spPr>
        <p:txBody>
          <a:bodyPr anchor="b"/>
          <a:lstStyle>
            <a:lvl1pPr>
              <a:defRPr sz="3200" baseline="0">
                <a:solidFill>
                  <a:schemeClr val="tx2"/>
                </a:solidFill>
              </a:defRPr>
            </a:lvl1pPr>
          </a:lstStyle>
          <a:p>
            <a:r>
              <a:rPr lang="en-US"/>
              <a:t>Student Questions</a:t>
            </a:r>
            <a:endParaRPr lang="en-US" dirty="0"/>
          </a:p>
        </p:txBody>
      </p:sp>
      <p:sp>
        <p:nvSpPr>
          <p:cNvPr id="3" name="Content Placeholder 2"/>
          <p:cNvSpPr>
            <a:spLocks noGrp="1"/>
          </p:cNvSpPr>
          <p:nvPr>
            <p:ph idx="1"/>
          </p:nvPr>
        </p:nvSpPr>
        <p:spPr>
          <a:xfrm>
            <a:off x="838201" y="1171076"/>
            <a:ext cx="4569577" cy="282749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hasCustomPrompt="1"/>
          </p:nvPr>
        </p:nvSpPr>
        <p:spPr>
          <a:xfrm>
            <a:off x="839788" y="4182222"/>
            <a:ext cx="4567989" cy="1528768"/>
          </a:xfrm>
        </p:spPr>
        <p:txBody>
          <a:bodyPr>
            <a:normAutofit/>
          </a:bodyPr>
          <a:lstStyle>
            <a:lvl1pPr marL="285750" marR="0" indent="-285750" algn="l" defTabSz="914400" rtl="0" eaLnBrk="1" fontAlgn="auto" latinLnBrk="0" hangingPunct="1">
              <a:lnSpc>
                <a:spcPct val="90000"/>
              </a:lnSpc>
              <a:spcBef>
                <a:spcPts val="1000"/>
              </a:spcBef>
              <a:spcAft>
                <a:spcPts val="0"/>
              </a:spcAft>
              <a:buClrTx/>
              <a:buSzTx/>
              <a:buFont typeface="Arial" charset="0"/>
              <a:buChar char="•"/>
              <a:tabLst/>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Question</a:t>
            </a:r>
          </a:p>
          <a:p>
            <a:pPr lvl="0"/>
            <a:r>
              <a:rPr lang="en-US" dirty="0"/>
              <a:t>Question</a:t>
            </a:r>
          </a:p>
          <a:p>
            <a:pPr marL="285750" marR="0" lvl="0" indent="-285750" algn="l" defTabSz="914400" rtl="0" eaLnBrk="1" fontAlgn="auto" latinLnBrk="0" hangingPunct="1">
              <a:lnSpc>
                <a:spcPct val="90000"/>
              </a:lnSpc>
              <a:spcBef>
                <a:spcPts val="1000"/>
              </a:spcBef>
              <a:spcAft>
                <a:spcPts val="0"/>
              </a:spcAft>
              <a:buClrTx/>
              <a:buSzTx/>
              <a:buFont typeface="Arial" charset="0"/>
              <a:buChar char="•"/>
              <a:tabLst/>
              <a:defRPr/>
            </a:pPr>
            <a:r>
              <a:rPr lang="en-US" dirty="0"/>
              <a:t>Question</a:t>
            </a:r>
          </a:p>
        </p:txBody>
      </p:sp>
      <p:sp>
        <p:nvSpPr>
          <p:cNvPr id="8" name="Text Placeholder 3"/>
          <p:cNvSpPr>
            <a:spLocks noGrp="1"/>
          </p:cNvSpPr>
          <p:nvPr>
            <p:ph type="body" sz="half" idx="13" hasCustomPrompt="1"/>
          </p:nvPr>
        </p:nvSpPr>
        <p:spPr>
          <a:xfrm>
            <a:off x="6021388" y="1171074"/>
            <a:ext cx="4567989" cy="5101388"/>
          </a:xfrm>
        </p:spPr>
        <p:txBody>
          <a:bodyPr>
            <a:normAutofit/>
          </a:bodyPr>
          <a:lstStyle>
            <a:lvl1pPr marL="285750" marR="0" indent="-285750" algn="l" defTabSz="914400" rtl="0" eaLnBrk="1" fontAlgn="auto" latinLnBrk="0" hangingPunct="1">
              <a:lnSpc>
                <a:spcPct val="90000"/>
              </a:lnSpc>
              <a:spcBef>
                <a:spcPts val="1000"/>
              </a:spcBef>
              <a:spcAft>
                <a:spcPts val="0"/>
              </a:spcAft>
              <a:buClrTx/>
              <a:buSzTx/>
              <a:buFont typeface="Arial" charset="0"/>
              <a:buChar char="•"/>
              <a:tabLst/>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Question</a:t>
            </a:r>
          </a:p>
          <a:p>
            <a:pPr marL="285750" marR="0" lvl="0" indent="-285750" algn="l" defTabSz="914400" rtl="0" eaLnBrk="1" fontAlgn="auto" latinLnBrk="0" hangingPunct="1">
              <a:lnSpc>
                <a:spcPct val="90000"/>
              </a:lnSpc>
              <a:spcBef>
                <a:spcPts val="1000"/>
              </a:spcBef>
              <a:spcAft>
                <a:spcPts val="0"/>
              </a:spcAft>
              <a:buClrTx/>
              <a:buSzTx/>
              <a:buFont typeface="Arial" charset="0"/>
              <a:buChar char="•"/>
              <a:tabLst/>
              <a:defRPr/>
            </a:pPr>
            <a:r>
              <a:rPr lang="en-US" dirty="0"/>
              <a:t>Question</a:t>
            </a:r>
          </a:p>
          <a:p>
            <a:pPr marL="285750" marR="0" lvl="0" indent="-285750" algn="l" defTabSz="914400" rtl="0" eaLnBrk="1" fontAlgn="auto" latinLnBrk="0" hangingPunct="1">
              <a:lnSpc>
                <a:spcPct val="90000"/>
              </a:lnSpc>
              <a:spcBef>
                <a:spcPts val="1000"/>
              </a:spcBef>
              <a:spcAft>
                <a:spcPts val="0"/>
              </a:spcAft>
              <a:buClrTx/>
              <a:buSzTx/>
              <a:buFont typeface="Arial" charset="0"/>
              <a:buChar char="•"/>
              <a:tabLst/>
              <a:defRPr/>
            </a:pPr>
            <a:r>
              <a:rPr lang="en-US" dirty="0"/>
              <a:t>Question</a:t>
            </a:r>
          </a:p>
          <a:p>
            <a:pPr marL="285750" marR="0" lvl="0" indent="-285750" algn="l" defTabSz="914400" rtl="0" eaLnBrk="1" fontAlgn="auto" latinLnBrk="0" hangingPunct="1">
              <a:lnSpc>
                <a:spcPct val="90000"/>
              </a:lnSpc>
              <a:spcBef>
                <a:spcPts val="1000"/>
              </a:spcBef>
              <a:spcAft>
                <a:spcPts val="0"/>
              </a:spcAft>
              <a:buClrTx/>
              <a:buSzTx/>
              <a:buFont typeface="Arial" charset="0"/>
              <a:buChar char="•"/>
              <a:tabLst/>
              <a:defRPr/>
            </a:pPr>
            <a:r>
              <a:rPr lang="en-US" dirty="0"/>
              <a:t>Question</a:t>
            </a:r>
          </a:p>
          <a:p>
            <a:pPr lvl="0"/>
            <a:r>
              <a:rPr lang="en-US" dirty="0"/>
              <a:t>Question</a:t>
            </a:r>
          </a:p>
          <a:p>
            <a:pPr marL="285750" marR="0" lvl="0" indent="-285750" algn="l" defTabSz="914400" rtl="0" eaLnBrk="1" fontAlgn="auto" latinLnBrk="0" hangingPunct="1">
              <a:lnSpc>
                <a:spcPct val="90000"/>
              </a:lnSpc>
              <a:spcBef>
                <a:spcPts val="1000"/>
              </a:spcBef>
              <a:spcAft>
                <a:spcPts val="0"/>
              </a:spcAft>
              <a:buClrTx/>
              <a:buSzTx/>
              <a:buFont typeface="Arial" charset="0"/>
              <a:buChar char="•"/>
              <a:tabLst/>
              <a:defRPr/>
            </a:pPr>
            <a:r>
              <a:rPr lang="en-US" dirty="0"/>
              <a:t>Question</a:t>
            </a:r>
          </a:p>
          <a:p>
            <a:pPr marL="285750" marR="0" lvl="0" indent="-285750" algn="l" defTabSz="914400" rtl="0" eaLnBrk="1" fontAlgn="auto" latinLnBrk="0" hangingPunct="1">
              <a:lnSpc>
                <a:spcPct val="90000"/>
              </a:lnSpc>
              <a:spcBef>
                <a:spcPts val="1000"/>
              </a:spcBef>
              <a:spcAft>
                <a:spcPts val="0"/>
              </a:spcAft>
              <a:buClrTx/>
              <a:buSzTx/>
              <a:buFont typeface="Arial" charset="0"/>
              <a:buChar char="•"/>
              <a:tabLst/>
              <a:defRPr/>
            </a:pPr>
            <a:r>
              <a:rPr lang="en-US" dirty="0"/>
              <a:t>Question</a:t>
            </a:r>
          </a:p>
          <a:p>
            <a:pPr marL="285750" marR="0" lvl="0" indent="-285750" algn="l" defTabSz="914400" rtl="0" eaLnBrk="1" fontAlgn="auto" latinLnBrk="0" hangingPunct="1">
              <a:lnSpc>
                <a:spcPct val="90000"/>
              </a:lnSpc>
              <a:spcBef>
                <a:spcPts val="1000"/>
              </a:spcBef>
              <a:spcAft>
                <a:spcPts val="0"/>
              </a:spcAft>
              <a:buClrTx/>
              <a:buSzTx/>
              <a:buFont typeface="Arial" charset="0"/>
              <a:buChar char="•"/>
              <a:tabLst/>
              <a:defRPr/>
            </a:pPr>
            <a:r>
              <a:rPr lang="en-US" dirty="0"/>
              <a:t>Question</a:t>
            </a:r>
          </a:p>
          <a:p>
            <a:pPr lvl="0"/>
            <a:r>
              <a:rPr lang="en-US" dirty="0"/>
              <a:t>Question</a:t>
            </a:r>
          </a:p>
          <a:p>
            <a:pPr marL="285750" marR="0" lvl="0" indent="-285750" algn="l" defTabSz="914400" rtl="0" eaLnBrk="1" fontAlgn="auto" latinLnBrk="0" hangingPunct="1">
              <a:lnSpc>
                <a:spcPct val="90000"/>
              </a:lnSpc>
              <a:spcBef>
                <a:spcPts val="1000"/>
              </a:spcBef>
              <a:spcAft>
                <a:spcPts val="0"/>
              </a:spcAft>
              <a:buClrTx/>
              <a:buSzTx/>
              <a:buFont typeface="Arial" charset="0"/>
              <a:buChar char="•"/>
              <a:tabLst/>
              <a:defRPr/>
            </a:pPr>
            <a:r>
              <a:rPr lang="en-US" dirty="0"/>
              <a:t>Question</a:t>
            </a:r>
          </a:p>
        </p:txBody>
      </p:sp>
    </p:spTree>
    <p:extLst>
      <p:ext uri="{BB962C8B-B14F-4D97-AF65-F5344CB8AC3E}">
        <p14:creationId xmlns:p14="http://schemas.microsoft.com/office/powerpoint/2010/main" val="15963386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848563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8" r:id="rId3"/>
    <p:sldLayoutId id="2147483657" r:id="rId4"/>
    <p:sldLayoutId id="2147483651" r:id="rId5"/>
    <p:sldLayoutId id="2147483654" r:id="rId6"/>
    <p:sldLayoutId id="2147483655" r:id="rId7"/>
    <p:sldLayoutId id="2147483666" r:id="rId8"/>
    <p:sldLayoutId id="2147483656" r:id="rId9"/>
    <p:sldLayoutId id="2147483660" r:id="rId10"/>
    <p:sldLayoutId id="2147483669" r:id="rId11"/>
    <p:sldLayoutId id="2147483661" r:id="rId12"/>
    <p:sldLayoutId id="2147483662" r:id="rId13"/>
    <p:sldLayoutId id="2147483663" r:id="rId14"/>
    <p:sldLayoutId id="2147483664" r:id="rId15"/>
    <p:sldLayoutId id="2147483665" r:id="rId16"/>
    <p:sldLayoutId id="2147483668" r:id="rId17"/>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mailto:Kimberly.sergent@letcher.kyschools.us" TargetMode="External"/><Relationship Id="rId3" Type="http://schemas.openxmlformats.org/officeDocument/2006/relationships/hyperlink" Target="mailto:Sarah.westbrook@rightquestion.org"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png"/><Relationship Id="rId1" Type="http://schemas.openxmlformats.org/officeDocument/2006/relationships/slideLayout" Target="../slideLayouts/slideLayout11.xml"/><Relationship Id="rId2" Type="http://schemas.openxmlformats.org/officeDocument/2006/relationships/image" Target="../media/image8.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hyperlink" Target="http://rightquestion.org/" TargetMode="External"/><Relationship Id="rId3"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7.xml"/><Relationship Id="rId3"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8.xml"/><Relationship Id="rId3" Type="http://schemas.openxmlformats.org/officeDocument/2006/relationships/image" Target="../media/image13.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10.xml"/><Relationship Id="rId2" Type="http://schemas.openxmlformats.org/officeDocument/2006/relationships/notesSlide" Target="../notesSlides/notesSlide10.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10.xml"/><Relationship Id="rId2" Type="http://schemas.openxmlformats.org/officeDocument/2006/relationships/notesSlide" Target="../notesSlides/notesSlide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1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16.png"/></Relationships>
</file>

<file path=ppt/slides/_rels/slide37.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jpeg"/><Relationship Id="rId1" Type="http://schemas.openxmlformats.org/officeDocument/2006/relationships/slideLayout" Target="../slideLayouts/slideLayout17.xml"/><Relationship Id="rId2" Type="http://schemas.openxmlformats.org/officeDocument/2006/relationships/notesSlide" Target="../notesSlides/notesSlide1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19.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20.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15.xml"/><Relationship Id="rId2" Type="http://schemas.openxmlformats.org/officeDocument/2006/relationships/notesSlide" Target="../notesSlides/notesSlide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1.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2.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3.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4.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2.png"/><Relationship Id="rId3" Type="http://schemas.openxmlformats.org/officeDocument/2006/relationships/image" Target="../media/image3.png"/></Relationships>
</file>

<file path=ppt/slides/_rels/slide52.xml.rels><?xml version="1.0" encoding="UTF-8" standalone="yes"?>
<Relationships xmlns="http://schemas.openxmlformats.org/package/2006/relationships"><Relationship Id="rId3" Type="http://schemas.openxmlformats.org/officeDocument/2006/relationships/hyperlink" Target="rightquestion.org%5Cjoin" TargetMode="External"/><Relationship Id="rId4" Type="http://schemas.openxmlformats.org/officeDocument/2006/relationships/hyperlink" Target="https://tpsteachersnetwork.org/" TargetMode="External"/><Relationship Id="rId5" Type="http://schemas.openxmlformats.org/officeDocument/2006/relationships/image" Target="../media/image25.png"/><Relationship Id="rId1" Type="http://schemas.openxmlformats.org/officeDocument/2006/relationships/slideLayout" Target="../slideLayouts/slideLayout15.xml"/><Relationship Id="rId2" Type="http://schemas.openxmlformats.org/officeDocument/2006/relationships/image" Target="../media/image24.jp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hyperlink" Target="http://rightquestion.org/" TargetMode="External"/><Relationship Id="rId3"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10.xml"/><Relationship Id="rId2" Type="http://schemas.openxmlformats.org/officeDocument/2006/relationships/notesSlide" Target="../notesSlides/notesSlide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3599" y="456598"/>
            <a:ext cx="11335549" cy="1577010"/>
          </a:xfrm>
        </p:spPr>
        <p:txBody>
          <a:bodyPr>
            <a:normAutofit/>
          </a:bodyPr>
          <a:lstStyle/>
          <a:p>
            <a:pPr defTabSz="457200">
              <a:defRPr/>
            </a:pPr>
            <a:r>
              <a:rPr lang="en-US" b="0" dirty="0"/>
              <a:t>Encouraging Agency through Questioning and Inquiry</a:t>
            </a:r>
          </a:p>
        </p:txBody>
      </p:sp>
      <p:sp>
        <p:nvSpPr>
          <p:cNvPr id="3" name="Subtitle 2"/>
          <p:cNvSpPr>
            <a:spLocks noGrp="1"/>
          </p:cNvSpPr>
          <p:nvPr>
            <p:ph type="subTitle" idx="1"/>
          </p:nvPr>
        </p:nvSpPr>
        <p:spPr>
          <a:xfrm>
            <a:off x="543599" y="2607585"/>
            <a:ext cx="5912434" cy="641210"/>
          </a:xfrm>
        </p:spPr>
        <p:txBody>
          <a:bodyPr>
            <a:noAutofit/>
          </a:bodyPr>
          <a:lstStyle/>
          <a:p>
            <a:pPr>
              <a:defRPr/>
            </a:pPr>
            <a:r>
              <a:rPr lang="en-US" sz="2000" b="1" dirty="0" smtClean="0">
                <a:latin typeface="+mj-lt"/>
              </a:rPr>
              <a:t>Kim </a:t>
            </a:r>
            <a:r>
              <a:rPr lang="en-US" sz="2000" b="1" dirty="0">
                <a:latin typeface="+mj-lt"/>
              </a:rPr>
              <a:t>Sergent</a:t>
            </a:r>
          </a:p>
          <a:p>
            <a:pPr>
              <a:lnSpc>
                <a:spcPct val="100000"/>
              </a:lnSpc>
              <a:spcBef>
                <a:spcPts val="0"/>
              </a:spcBef>
              <a:defRPr/>
            </a:pPr>
            <a:r>
              <a:rPr lang="en-US" sz="2000" dirty="0">
                <a:latin typeface="+mj-lt"/>
              </a:rPr>
              <a:t>Social Studies Instructional Specialist/QFT Lead</a:t>
            </a:r>
          </a:p>
          <a:p>
            <a:pPr>
              <a:lnSpc>
                <a:spcPct val="100000"/>
              </a:lnSpc>
              <a:spcBef>
                <a:spcPts val="0"/>
              </a:spcBef>
              <a:defRPr/>
            </a:pPr>
            <a:r>
              <a:rPr lang="en-US" sz="2000" dirty="0">
                <a:latin typeface="+mj-lt"/>
              </a:rPr>
              <a:t>Kentucky Valley Educational Cooperative</a:t>
            </a:r>
          </a:p>
          <a:p>
            <a:pPr>
              <a:lnSpc>
                <a:spcPct val="100000"/>
              </a:lnSpc>
              <a:spcBef>
                <a:spcPts val="0"/>
              </a:spcBef>
              <a:defRPr/>
            </a:pPr>
            <a:r>
              <a:rPr lang="en-US" sz="2000" dirty="0">
                <a:latin typeface="+mj-lt"/>
              </a:rPr>
              <a:t>Hazard, KY	</a:t>
            </a:r>
            <a:r>
              <a:rPr lang="en-US" sz="2000" dirty="0">
                <a:latin typeface="+mj-lt"/>
                <a:hlinkClick r:id="rId2"/>
              </a:rPr>
              <a:t>Kimberly.sergent@letcher.kyschools.us</a:t>
            </a:r>
            <a:r>
              <a:rPr lang="en-US" sz="2000" dirty="0">
                <a:latin typeface="+mj-lt"/>
              </a:rPr>
              <a:t>     @kserge7    </a:t>
            </a:r>
          </a:p>
          <a:p>
            <a:endParaRPr lang="en-US" sz="2800" dirty="0">
              <a:latin typeface="+mj-lt"/>
            </a:endParaRPr>
          </a:p>
        </p:txBody>
      </p:sp>
      <p:sp>
        <p:nvSpPr>
          <p:cNvPr id="4" name="TextBox 3"/>
          <p:cNvSpPr txBox="1"/>
          <p:nvPr/>
        </p:nvSpPr>
        <p:spPr>
          <a:xfrm>
            <a:off x="6985217" y="2637822"/>
            <a:ext cx="5018220" cy="2831544"/>
          </a:xfrm>
          <a:prstGeom prst="rect">
            <a:avLst/>
          </a:prstGeom>
          <a:noFill/>
        </p:spPr>
        <p:txBody>
          <a:bodyPr wrap="square" rtlCol="0">
            <a:spAutoFit/>
          </a:bodyPr>
          <a:lstStyle/>
          <a:p>
            <a:r>
              <a:rPr lang="en-US" sz="2000" b="1" dirty="0" smtClean="0"/>
              <a:t>Sarah Westbrook</a:t>
            </a:r>
          </a:p>
          <a:p>
            <a:r>
              <a:rPr lang="en-US" sz="2000" dirty="0" smtClean="0"/>
              <a:t>Director of Professional Learning</a:t>
            </a:r>
          </a:p>
          <a:p>
            <a:r>
              <a:rPr lang="en-US" sz="2000" dirty="0" smtClean="0"/>
              <a:t>The Right Question Institute</a:t>
            </a:r>
          </a:p>
          <a:p>
            <a:r>
              <a:rPr lang="en-US" sz="2000" dirty="0" smtClean="0"/>
              <a:t>Cambridge, MA</a:t>
            </a:r>
            <a:endParaRPr lang="en-US" sz="2000" dirty="0"/>
          </a:p>
          <a:p>
            <a:endParaRPr lang="en-US" sz="2000" dirty="0" smtClean="0"/>
          </a:p>
          <a:p>
            <a:endParaRPr lang="en-US" sz="2000" dirty="0"/>
          </a:p>
          <a:p>
            <a:r>
              <a:rPr lang="en-US" sz="2000" dirty="0" smtClean="0">
                <a:hlinkClick r:id="rId3"/>
              </a:rPr>
              <a:t>Sarah.westbrook@rightquestion.org</a:t>
            </a:r>
            <a:r>
              <a:rPr lang="en-US" sz="2000" dirty="0" smtClean="0"/>
              <a:t> </a:t>
            </a:r>
          </a:p>
          <a:p>
            <a:r>
              <a:rPr lang="en-US" sz="2000" dirty="0" smtClean="0"/>
              <a:t>@</a:t>
            </a:r>
            <a:r>
              <a:rPr lang="en-US" sz="2000" dirty="0" err="1" smtClean="0"/>
              <a:t>SarahRQI</a:t>
            </a:r>
            <a:r>
              <a:rPr lang="en-US" sz="2000" dirty="0" smtClean="0"/>
              <a:t> </a:t>
            </a:r>
          </a:p>
          <a:p>
            <a:endParaRPr lang="en-US" dirty="0"/>
          </a:p>
        </p:txBody>
      </p:sp>
    </p:spTree>
    <p:extLst>
      <p:ext uri="{BB962C8B-B14F-4D97-AF65-F5344CB8AC3E}">
        <p14:creationId xmlns:p14="http://schemas.microsoft.com/office/powerpoint/2010/main" val="11614780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half" idx="2"/>
          </p:nvPr>
        </p:nvSpPr>
        <p:spPr>
          <a:xfrm>
            <a:off x="1525036" y="1428663"/>
            <a:ext cx="9830355" cy="2248071"/>
          </a:xfrm>
        </p:spPr>
        <p:txBody>
          <a:bodyPr>
            <a:noAutofit/>
          </a:bodyPr>
          <a:lstStyle/>
          <a:p>
            <a:r>
              <a:rPr lang="en-US" sz="5400" dirty="0">
                <a:solidFill>
                  <a:schemeClr val="tx1"/>
                </a:solidFill>
              </a:rPr>
              <a:t>"There is no learning without having to pose a question." </a:t>
            </a:r>
          </a:p>
          <a:p>
            <a:r>
              <a:rPr lang="en-US" sz="5400" dirty="0">
                <a:solidFill>
                  <a:schemeClr val="tx1"/>
                </a:solidFill>
              </a:rPr>
              <a:t>	</a:t>
            </a:r>
          </a:p>
        </p:txBody>
      </p:sp>
      <p:sp>
        <p:nvSpPr>
          <p:cNvPr id="6" name="Text Placeholder 5"/>
          <p:cNvSpPr>
            <a:spLocks noGrp="1"/>
          </p:cNvSpPr>
          <p:nvPr>
            <p:ph type="body" sz="half" idx="10"/>
          </p:nvPr>
        </p:nvSpPr>
        <p:spPr>
          <a:xfrm>
            <a:off x="6679661" y="4070685"/>
            <a:ext cx="4675730" cy="1299478"/>
          </a:xfrm>
        </p:spPr>
        <p:txBody>
          <a:bodyPr>
            <a:normAutofit lnSpcReduction="10000"/>
          </a:bodyPr>
          <a:lstStyle/>
          <a:p>
            <a:r>
              <a:rPr lang="en-US" sz="2400" dirty="0"/>
              <a:t>- Richard Feynman</a:t>
            </a:r>
          </a:p>
          <a:p>
            <a:r>
              <a:rPr lang="en-US" sz="2400" dirty="0"/>
              <a:t>Nobel Laureate, Physics, 1965</a:t>
            </a:r>
          </a:p>
        </p:txBody>
      </p:sp>
    </p:spTree>
    <p:extLst>
      <p:ext uri="{BB962C8B-B14F-4D97-AF65-F5344CB8AC3E}">
        <p14:creationId xmlns:p14="http://schemas.microsoft.com/office/powerpoint/2010/main" val="36793643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p:cNvSpPr>
            <a:spLocks noGrp="1"/>
          </p:cNvSpPr>
          <p:nvPr>
            <p:ph type="title"/>
          </p:nvPr>
        </p:nvSpPr>
        <p:spPr/>
        <p:txBody>
          <a:bodyPr>
            <a:noAutofit/>
          </a:bodyPr>
          <a:lstStyle/>
          <a:p>
            <a:r>
              <a:rPr lang="en-US" altLang="en-US" dirty="0">
                <a:solidFill>
                  <a:schemeClr val="tx1"/>
                </a:solidFill>
                <a:latin typeface="Rockwell" panose="02060603020205020403" pitchFamily="18" charset="0"/>
              </a:rPr>
              <a:t>We Are Not Alone </a:t>
            </a:r>
          </a:p>
        </p:txBody>
      </p:sp>
      <p:sp>
        <p:nvSpPr>
          <p:cNvPr id="3" name="Content Placeholder 2"/>
          <p:cNvSpPr>
            <a:spLocks noGrp="1"/>
          </p:cNvSpPr>
          <p:nvPr>
            <p:ph idx="1"/>
          </p:nvPr>
        </p:nvSpPr>
        <p:spPr>
          <a:xfrm>
            <a:off x="838200" y="1118749"/>
            <a:ext cx="10515600" cy="4351338"/>
          </a:xfrm>
          <a:noFill/>
        </p:spPr>
        <p:txBody>
          <a:bodyPr>
            <a:noAutofit/>
          </a:bodyPr>
          <a:lstStyle/>
          <a:p>
            <a:pPr marL="0" indent="0">
              <a:buNone/>
            </a:pPr>
            <a:r>
              <a:rPr lang="en-US" altLang="en-US" sz="3200" dirty="0" smtClean="0">
                <a:latin typeface="Rockwell" panose="02060603020205020403" pitchFamily="18" charset="0"/>
              </a:rPr>
              <a:t>In over 1 million classrooms worldwide</a:t>
            </a:r>
            <a:endParaRPr lang="en-US" altLang="en-US" sz="3200" dirty="0">
              <a:latin typeface="Rockwell" panose="02060603020205020403" pitchFamily="18" charset="0"/>
            </a:endParaRPr>
          </a:p>
        </p:txBody>
      </p:sp>
      <p:pic>
        <p:nvPicPr>
          <p:cNvPr id="91140" name="Picture 6" descr="41LhkEaVA5L.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38526" y="2098386"/>
            <a:ext cx="3180708" cy="39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42280" y="2796070"/>
            <a:ext cx="2147552" cy="3161146"/>
          </a:xfrm>
          <a:prstGeom prst="rect">
            <a:avLst/>
          </a:prstGeom>
        </p:spPr>
      </p:pic>
      <p:pic>
        <p:nvPicPr>
          <p:cNvPr id="6" name="図 5"/>
          <p:cNvPicPr>
            <a:picLocks noChangeAspect="1"/>
          </p:cNvPicPr>
          <p:nvPr/>
        </p:nvPicPr>
        <p:blipFill>
          <a:blip r:embed="rId4"/>
          <a:stretch>
            <a:fillRect/>
          </a:stretch>
        </p:blipFill>
        <p:spPr>
          <a:xfrm>
            <a:off x="7933373" y="2002668"/>
            <a:ext cx="1886465" cy="2679638"/>
          </a:xfrm>
          <a:prstGeom prst="rect">
            <a:avLst/>
          </a:prstGeom>
        </p:spPr>
      </p:pic>
    </p:spTree>
    <p:extLst>
      <p:ext uri="{BB962C8B-B14F-4D97-AF65-F5344CB8AC3E}">
        <p14:creationId xmlns:p14="http://schemas.microsoft.com/office/powerpoint/2010/main" val="280820095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86976" y="409921"/>
            <a:ext cx="9671497" cy="76944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4400" b="0" i="0" u="none" strike="noStrike" kern="1200" cap="none" spc="0" normalizeH="0" baseline="0" noProof="0" dirty="0">
                <a:ln>
                  <a:noFill/>
                </a:ln>
                <a:solidFill>
                  <a:schemeClr val="tx2"/>
                </a:solidFill>
                <a:effectLst/>
                <a:uLnTx/>
                <a:uFillTx/>
                <a:latin typeface="Rockwell" panose="02060603020205020403" pitchFamily="18" charset="0"/>
                <a:cs typeface="+mn-cs"/>
              </a:rPr>
              <a:t>Now, Educators Lead the Work</a:t>
            </a:r>
            <a:endParaRPr kumimoji="0" lang="en-US" sz="4400" b="0" i="0" u="none" strike="noStrike" kern="1200" cap="none" spc="0" normalizeH="0" baseline="0" noProof="0" dirty="0">
              <a:ln>
                <a:noFill/>
              </a:ln>
              <a:solidFill>
                <a:schemeClr val="tx2"/>
              </a:solidFill>
              <a:effectLst/>
              <a:uLnTx/>
              <a:uFillTx/>
              <a:latin typeface="Rockwell" panose="02060603020205020403" pitchFamily="18" charset="0"/>
              <a:cs typeface="+mn-cs"/>
            </a:endParaRPr>
          </a:p>
        </p:txBody>
      </p:sp>
      <p:sp>
        <p:nvSpPr>
          <p:cNvPr id="6" name="Content Placeholder 2"/>
          <p:cNvSpPr txBox="1">
            <a:spLocks/>
          </p:cNvSpPr>
          <p:nvPr/>
        </p:nvSpPr>
        <p:spPr bwMode="auto">
          <a:xfrm>
            <a:off x="2024890" y="2855943"/>
            <a:ext cx="8212974" cy="2554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spcBef>
                <a:spcPts val="2000"/>
              </a:spcBef>
              <a:spcAft>
                <a:spcPct val="0"/>
              </a:spcAft>
              <a:buClr>
                <a:schemeClr val="accent1"/>
              </a:buClr>
              <a:buSzPct val="75000"/>
              <a:buFont typeface="Wingdings" panose="05000000000000000000" pitchFamily="2" charset="2"/>
              <a:buChar char="n"/>
              <a:defRPr sz="2000" kern="1200">
                <a:solidFill>
                  <a:srgbClr val="595959"/>
                </a:solidFill>
                <a:latin typeface="+mn-lt"/>
                <a:ea typeface="MS PGothic" panose="020B0600070205080204" pitchFamily="34" charset="-128"/>
                <a:cs typeface="MS PGothic" charset="0"/>
              </a:defRPr>
            </a:lvl1pPr>
            <a:lvl2pPr marL="457200" indent="-228600" algn="l" rtl="0" eaLnBrk="0" fontAlgn="base" hangingPunct="0">
              <a:spcBef>
                <a:spcPts val="600"/>
              </a:spcBef>
              <a:spcAft>
                <a:spcPct val="0"/>
              </a:spcAft>
              <a:buClr>
                <a:srgbClr val="A1C4E3"/>
              </a:buClr>
              <a:buSzPct val="75000"/>
              <a:buFont typeface="Wingdings" panose="05000000000000000000" pitchFamily="2" charset="2"/>
              <a:buChar char="n"/>
              <a:defRPr sz="2800" kern="1200">
                <a:solidFill>
                  <a:srgbClr val="595959"/>
                </a:solidFill>
                <a:latin typeface="+mn-lt"/>
                <a:ea typeface="MS PGothic" panose="020B0600070205080204" pitchFamily="34" charset="-128"/>
                <a:cs typeface="MS PGothic" charset="0"/>
              </a:defRPr>
            </a:lvl2pPr>
            <a:lvl3pPr marL="685800" indent="-228600" algn="l" rtl="0" eaLnBrk="0" fontAlgn="base" hangingPunct="0">
              <a:spcBef>
                <a:spcPts val="600"/>
              </a:spcBef>
              <a:spcAft>
                <a:spcPct val="0"/>
              </a:spcAft>
              <a:buClr>
                <a:schemeClr val="accent1"/>
              </a:buClr>
              <a:buSzPct val="75000"/>
              <a:buFont typeface="Wingdings" panose="05000000000000000000" pitchFamily="2" charset="2"/>
              <a:buChar char="n"/>
              <a:defRPr sz="2400" kern="1200">
                <a:solidFill>
                  <a:srgbClr val="595959"/>
                </a:solidFill>
                <a:latin typeface="+mn-lt"/>
                <a:ea typeface="MS PGothic" panose="020B0600070205080204" pitchFamily="34" charset="-128"/>
                <a:cs typeface="MS PGothic" charset="0"/>
              </a:defRPr>
            </a:lvl3pPr>
            <a:lvl4pPr marL="914400" indent="-228600" algn="l" rtl="0" eaLnBrk="0" fontAlgn="base" hangingPunct="0">
              <a:spcBef>
                <a:spcPts val="600"/>
              </a:spcBef>
              <a:spcAft>
                <a:spcPct val="0"/>
              </a:spcAft>
              <a:buClr>
                <a:srgbClr val="A1C4E3"/>
              </a:buClr>
              <a:buSzPct val="75000"/>
              <a:buFont typeface="Wingdings" panose="05000000000000000000" pitchFamily="2" charset="2"/>
              <a:buChar char="n"/>
              <a:defRPr sz="2000" kern="1200">
                <a:solidFill>
                  <a:srgbClr val="595959"/>
                </a:solidFill>
                <a:latin typeface="+mn-lt"/>
                <a:ea typeface="MS PGothic" panose="020B0600070205080204" pitchFamily="34" charset="-128"/>
                <a:cs typeface="MS PGothic" charset="0"/>
              </a:defRPr>
            </a:lvl4pPr>
            <a:lvl5pPr marL="1143000" indent="-228600" algn="l" rtl="0" eaLnBrk="0" fontAlgn="base" hangingPunct="0">
              <a:spcBef>
                <a:spcPts val="600"/>
              </a:spcBef>
              <a:spcAft>
                <a:spcPct val="0"/>
              </a:spcAft>
              <a:buClr>
                <a:schemeClr val="accent1"/>
              </a:buClr>
              <a:buSzPct val="75000"/>
              <a:buFont typeface="Wingdings" panose="05000000000000000000" pitchFamily="2" charset="2"/>
              <a:buChar char="n"/>
              <a:defRPr sz="2000" kern="1200">
                <a:solidFill>
                  <a:srgbClr val="595959"/>
                </a:solidFill>
                <a:latin typeface="+mn-lt"/>
                <a:ea typeface="MS PGothic" panose="020B0600070205080204" pitchFamily="34" charset="-128"/>
                <a:cs typeface="MS PGothic" charset="0"/>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a:lstStyle>
          <a:p>
            <a:pPr marL="0" indent="0" defTabSz="457200">
              <a:buClr>
                <a:srgbClr val="629DD1"/>
              </a:buClr>
              <a:buNone/>
              <a:defRPr/>
            </a:pPr>
            <a:r>
              <a:rPr kumimoji="0" lang="en-US" altLang="en-US" b="0" i="0" u="none" strike="noStrike" kern="1200" cap="none" spc="0" normalizeH="0" baseline="0" noProof="0" dirty="0">
                <a:ln>
                  <a:noFill/>
                </a:ln>
                <a:solidFill>
                  <a:schemeClr val="tx1"/>
                </a:solidFill>
                <a:effectLst/>
                <a:uLnTx/>
                <a:uFillTx/>
              </a:rPr>
              <a:t>The Right Question Institute offers materials through a Creative Commons </a:t>
            </a:r>
            <a:r>
              <a:rPr kumimoji="0" lang="en-US" altLang="en-US" b="0" i="0" u="none" strike="noStrike" kern="1200" cap="none" spc="0" normalizeH="0" baseline="0" noProof="0" dirty="0" smtClean="0">
                <a:ln>
                  <a:noFill/>
                </a:ln>
                <a:solidFill>
                  <a:schemeClr val="tx1"/>
                </a:solidFill>
                <a:effectLst/>
                <a:uLnTx/>
                <a:uFillTx/>
              </a:rPr>
              <a:t>License. </a:t>
            </a:r>
            <a:r>
              <a:rPr lang="en-US" altLang="en-US" noProof="0" dirty="0">
                <a:solidFill>
                  <a:schemeClr val="tx1"/>
                </a:solidFill>
              </a:rPr>
              <a:t>Y</a:t>
            </a:r>
            <a:r>
              <a:rPr lang="en-US" dirty="0" err="1" smtClean="0">
                <a:solidFill>
                  <a:schemeClr val="tx1"/>
                </a:solidFill>
              </a:rPr>
              <a:t>ou</a:t>
            </a:r>
            <a:r>
              <a:rPr lang="en-US" dirty="0" smtClean="0">
                <a:solidFill>
                  <a:schemeClr val="tx1"/>
                </a:solidFill>
              </a:rPr>
              <a:t> </a:t>
            </a:r>
            <a:r>
              <a:rPr lang="en-US" dirty="0">
                <a:solidFill>
                  <a:schemeClr val="tx1"/>
                </a:solidFill>
              </a:rPr>
              <a:t>are welcome to use, adapt, and share our </a:t>
            </a:r>
            <a:r>
              <a:rPr lang="en-US" dirty="0" smtClean="0">
                <a:solidFill>
                  <a:schemeClr val="tx1"/>
                </a:solidFill>
              </a:rPr>
              <a:t>materials </a:t>
            </a:r>
            <a:r>
              <a:rPr lang="en-US" dirty="0">
                <a:solidFill>
                  <a:schemeClr val="tx1"/>
                </a:solidFill>
              </a:rPr>
              <a:t>for noncommercial </a:t>
            </a:r>
            <a:r>
              <a:rPr lang="en-US" dirty="0" smtClean="0">
                <a:solidFill>
                  <a:schemeClr val="tx1"/>
                </a:solidFill>
              </a:rPr>
              <a:t>use, as long as you include the following reference: </a:t>
            </a:r>
          </a:p>
          <a:p>
            <a:pPr marL="0" indent="0" defTabSz="457200">
              <a:buClr>
                <a:srgbClr val="629DD1"/>
              </a:buClr>
              <a:buNone/>
              <a:defRPr/>
            </a:pPr>
            <a:r>
              <a:rPr lang="en-US" dirty="0" smtClean="0">
                <a:solidFill>
                  <a:schemeClr val="tx1"/>
                </a:solidFill>
              </a:rPr>
              <a:t>“</a:t>
            </a:r>
            <a:r>
              <a:rPr lang="en-US" dirty="0">
                <a:solidFill>
                  <a:schemeClr val="tx1"/>
                </a:solidFill>
              </a:rPr>
              <a:t>Source: The Right Question Institute (RQI). The Question Formulation Technique (QFT) was created by RQI. Visit </a:t>
            </a:r>
            <a:r>
              <a:rPr lang="en-US" u="sng" dirty="0">
                <a:solidFill>
                  <a:schemeClr val="tx1"/>
                </a:solidFill>
                <a:hlinkClick r:id="rId2"/>
              </a:rPr>
              <a:t>rightquestion.org</a:t>
            </a:r>
            <a:r>
              <a:rPr lang="en-US" dirty="0">
                <a:solidFill>
                  <a:schemeClr val="tx1"/>
                </a:solidFill>
              </a:rPr>
              <a:t> for more information and free resources.”</a:t>
            </a:r>
          </a:p>
          <a:p>
            <a:pPr marL="0" lvl="0" indent="0" defTabSz="457200">
              <a:buClr>
                <a:srgbClr val="629DD1"/>
              </a:buClr>
              <a:buNone/>
              <a:defRPr/>
            </a:pPr>
            <a:endParaRPr kumimoji="0" lang="en-US" altLang="en-US" sz="1050" b="0" i="0" u="none" strike="noStrike" kern="1200" cap="none" spc="0" normalizeH="0" baseline="0" noProof="0" dirty="0">
              <a:ln>
                <a:noFill/>
              </a:ln>
              <a:solidFill>
                <a:prstClr val="black"/>
              </a:solidFill>
              <a:effectLst/>
              <a:uLnTx/>
              <a:uFillTx/>
              <a:latin typeface="Rockwell" panose="02060603020205020403" pitchFamily="18" charset="0"/>
              <a:ea typeface="MS PGothic" panose="020B0600070205080204" pitchFamily="34" charset="-128"/>
            </a:endParaRPr>
          </a:p>
        </p:txBody>
      </p:sp>
      <p:pic>
        <p:nvPicPr>
          <p:cNvPr id="7" name="Picture 11"/>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700375" y="1967396"/>
            <a:ext cx="2044700" cy="48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6179077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650674" y="2197660"/>
            <a:ext cx="8212936" cy="2944677"/>
          </a:xfrm>
        </p:spPr>
        <p:txBody>
          <a:bodyPr>
            <a:noAutofit/>
          </a:bodyPr>
          <a:lstStyle/>
          <a:p>
            <a:pPr lvl="0"/>
            <a:r>
              <a:rPr lang="en-US" sz="4800" dirty="0">
                <a:latin typeface="Rockwell" panose="02060603020205020403" pitchFamily="18" charset="0"/>
              </a:rPr>
              <a:t>What happens when students do learn to ask their own questions?</a:t>
            </a:r>
            <a:br>
              <a:rPr lang="en-US" sz="4800" dirty="0">
                <a:latin typeface="Rockwell" panose="02060603020205020403" pitchFamily="18" charset="0"/>
              </a:rPr>
            </a:br>
            <a:endParaRPr lang="en-US" sz="4800" dirty="0">
              <a:latin typeface="Rockwell" panose="02060603020205020403" pitchFamily="18" charset="0"/>
            </a:endParaRPr>
          </a:p>
        </p:txBody>
      </p:sp>
      <p:cxnSp>
        <p:nvCxnSpPr>
          <p:cNvPr id="3" name="Straight Connector 7"/>
          <p:cNvCxnSpPr/>
          <p:nvPr/>
        </p:nvCxnSpPr>
        <p:spPr>
          <a:xfrm>
            <a:off x="981441" y="5650661"/>
            <a:ext cx="1062527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12893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p:cNvSpPr>
            <a:spLocks noGrp="1"/>
          </p:cNvSpPr>
          <p:nvPr>
            <p:ph type="title"/>
          </p:nvPr>
        </p:nvSpPr>
        <p:spPr>
          <a:xfrm>
            <a:off x="803342" y="404037"/>
            <a:ext cx="10515600" cy="1325563"/>
          </a:xfrm>
        </p:spPr>
        <p:txBody>
          <a:bodyPr>
            <a:normAutofit fontScale="90000"/>
          </a:bodyPr>
          <a:lstStyle/>
          <a:p>
            <a:r>
              <a:rPr lang="en-US" altLang="en-US" dirty="0">
                <a:solidFill>
                  <a:schemeClr val="tx1"/>
                </a:solidFill>
                <a:latin typeface="+mn-lt"/>
              </a:rPr>
              <a:t>Research Confirms </a:t>
            </a:r>
            <a:br>
              <a:rPr lang="en-US" altLang="en-US" dirty="0">
                <a:solidFill>
                  <a:schemeClr val="tx1"/>
                </a:solidFill>
                <a:latin typeface="+mn-lt"/>
              </a:rPr>
            </a:br>
            <a:r>
              <a:rPr lang="en-US" altLang="en-US" dirty="0">
                <a:solidFill>
                  <a:schemeClr val="tx1"/>
                </a:solidFill>
                <a:latin typeface="+mn-lt"/>
              </a:rPr>
              <a:t>the Importance of Student Questioning</a:t>
            </a:r>
          </a:p>
        </p:txBody>
      </p:sp>
      <p:sp>
        <p:nvSpPr>
          <p:cNvPr id="97283" name="Content Placeholder 2"/>
          <p:cNvSpPr>
            <a:spLocks noGrp="1"/>
          </p:cNvSpPr>
          <p:nvPr>
            <p:ph idx="1"/>
          </p:nvPr>
        </p:nvSpPr>
        <p:spPr>
          <a:xfrm>
            <a:off x="1006812" y="2088204"/>
            <a:ext cx="10108660" cy="3994826"/>
          </a:xfrm>
        </p:spPr>
        <p:txBody>
          <a:bodyPr>
            <a:normAutofit fontScale="92500" lnSpcReduction="20000"/>
          </a:bodyPr>
          <a:lstStyle/>
          <a:p>
            <a:pPr marL="0" indent="0">
              <a:buNone/>
            </a:pPr>
            <a:r>
              <a:rPr lang="en-US" altLang="en-US" sz="3600" dirty="0"/>
              <a:t>Self-questioning (metacognitive strategy):</a:t>
            </a:r>
          </a:p>
          <a:p>
            <a:pPr marL="0" indent="0">
              <a:buNone/>
            </a:pPr>
            <a:endParaRPr lang="en-US" altLang="en-US" sz="3500" dirty="0"/>
          </a:p>
          <a:p>
            <a:pPr>
              <a:lnSpc>
                <a:spcPct val="120000"/>
              </a:lnSpc>
            </a:pPr>
            <a:r>
              <a:rPr lang="en-US" altLang="en-US" dirty="0"/>
              <a:t>Student formulation of their own questions is one of the most effective metacognitive strategies </a:t>
            </a:r>
          </a:p>
          <a:p>
            <a:pPr>
              <a:lnSpc>
                <a:spcPct val="120000"/>
              </a:lnSpc>
            </a:pPr>
            <a:r>
              <a:rPr lang="en-US" altLang="en-US" dirty="0"/>
              <a:t>Engaging in pre-lesson self-questioning improved students’ rate of learning by nearly 50% (Hattie, p.193)</a:t>
            </a:r>
          </a:p>
          <a:p>
            <a:pPr marL="0" indent="0" algn="r">
              <a:buNone/>
            </a:pPr>
            <a:endParaRPr lang="en-US" altLang="en-US" sz="2400" i="1" dirty="0"/>
          </a:p>
          <a:p>
            <a:pPr marL="0" indent="0" algn="r">
              <a:spcBef>
                <a:spcPct val="0"/>
              </a:spcBef>
              <a:buNone/>
            </a:pPr>
            <a:r>
              <a:rPr lang="en-US" altLang="en-US" sz="3000" dirty="0"/>
              <a:t>John Hattie</a:t>
            </a:r>
          </a:p>
          <a:p>
            <a:pPr marL="0" indent="0" algn="r">
              <a:spcBef>
                <a:spcPct val="0"/>
              </a:spcBef>
              <a:buNone/>
            </a:pPr>
            <a:r>
              <a:rPr lang="en-US" altLang="en-US" sz="2000" i="1" dirty="0"/>
              <a:t>Visible Learning: A Synthesis of Over 800 </a:t>
            </a:r>
          </a:p>
          <a:p>
            <a:pPr marL="0" indent="0" algn="r">
              <a:spcBef>
                <a:spcPct val="0"/>
              </a:spcBef>
              <a:buNone/>
            </a:pPr>
            <a:r>
              <a:rPr lang="en-US" altLang="en-US" sz="2000" i="1" dirty="0"/>
              <a:t>meta-Analyses Relating to Achievement, 2008</a:t>
            </a:r>
          </a:p>
          <a:p>
            <a:pPr marL="0" indent="0">
              <a:buNone/>
            </a:pPr>
            <a:endParaRPr lang="en-US" altLang="en-US" sz="3200" dirty="0"/>
          </a:p>
        </p:txBody>
      </p:sp>
    </p:spTree>
    <p:extLst>
      <p:ext uri="{BB962C8B-B14F-4D97-AF65-F5344CB8AC3E}">
        <p14:creationId xmlns:p14="http://schemas.microsoft.com/office/powerpoint/2010/main" val="28732182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itle 1"/>
          <p:cNvSpPr>
            <a:spLocks noGrp="1"/>
          </p:cNvSpPr>
          <p:nvPr>
            <p:ph type="title"/>
          </p:nvPr>
        </p:nvSpPr>
        <p:spPr/>
        <p:txBody>
          <a:bodyPr>
            <a:normAutofit/>
          </a:bodyPr>
          <a:lstStyle/>
          <a:p>
            <a:pPr eaLnBrk="1" hangingPunct="1"/>
            <a:r>
              <a:rPr lang="en-US" sz="4800" dirty="0">
                <a:solidFill>
                  <a:schemeClr val="tx1"/>
                </a:solidFill>
                <a:latin typeface="Rockwell" panose="02060603020205020403" pitchFamily="18" charset="0"/>
              </a:rPr>
              <a:t>Student Reflection</a:t>
            </a:r>
          </a:p>
        </p:txBody>
      </p:sp>
      <p:pic>
        <p:nvPicPr>
          <p:cNvPr id="7" name="Picture 10"/>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2440983" y="1632914"/>
            <a:ext cx="7087310" cy="282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317751" y="4585342"/>
            <a:ext cx="7556501" cy="712183"/>
          </a:xfrm>
          <a:prstGeom prst="rect">
            <a:avLst/>
          </a:prstGeom>
          <a:noFill/>
        </p:spPr>
        <p:txBody>
          <a:bodyPr wrap="square" rtlCol="0">
            <a:spAutoFit/>
          </a:bodyPr>
          <a:lstStyle/>
          <a:p>
            <a:pPr defTabSz="457200">
              <a:lnSpc>
                <a:spcPts val="2400"/>
              </a:lnSpc>
              <a:defRPr/>
            </a:pPr>
            <a:r>
              <a:rPr lang="en-US" sz="2400" dirty="0">
                <a:solidFill>
                  <a:srgbClr val="000000"/>
                </a:solidFill>
                <a:latin typeface="Rockwell" panose="02060603020205020403" pitchFamily="18" charset="0"/>
              </a:rPr>
              <a:t>“The way it made me feel was smart because I was asking good questions and giving good answers.”</a:t>
            </a:r>
          </a:p>
        </p:txBody>
      </p:sp>
      <p:sp>
        <p:nvSpPr>
          <p:cNvPr id="4" name="TextBox 3"/>
          <p:cNvSpPr txBox="1"/>
          <p:nvPr/>
        </p:nvSpPr>
        <p:spPr>
          <a:xfrm>
            <a:off x="5098963" y="5612180"/>
            <a:ext cx="6254837" cy="369332"/>
          </a:xfrm>
          <a:prstGeom prst="rect">
            <a:avLst/>
          </a:prstGeom>
          <a:noFill/>
        </p:spPr>
        <p:txBody>
          <a:bodyPr wrap="square" rtlCol="0">
            <a:spAutoFit/>
          </a:bodyPr>
          <a:lstStyle/>
          <a:p>
            <a:pPr algn="r" defTabSz="457200">
              <a:defRPr/>
            </a:pPr>
            <a:r>
              <a:rPr lang="en-US" dirty="0">
                <a:solidFill>
                  <a:prstClr val="black"/>
                </a:solidFill>
                <a:latin typeface="Rockwell" panose="02060603020205020403" pitchFamily="18" charset="0"/>
              </a:rPr>
              <a:t>-Boston 9</a:t>
            </a:r>
            <a:r>
              <a:rPr lang="en-US" baseline="30000" dirty="0">
                <a:solidFill>
                  <a:prstClr val="black"/>
                </a:solidFill>
                <a:latin typeface="Rockwell" panose="02060603020205020403" pitchFamily="18" charset="0"/>
              </a:rPr>
              <a:t>th</a:t>
            </a:r>
            <a:r>
              <a:rPr lang="en-US" dirty="0">
                <a:solidFill>
                  <a:prstClr val="black"/>
                </a:solidFill>
                <a:latin typeface="Rockwell" panose="02060603020205020403" pitchFamily="18" charset="0"/>
              </a:rPr>
              <a:t> grade </a:t>
            </a:r>
            <a:r>
              <a:rPr lang="en-US" dirty="0" smtClean="0">
                <a:solidFill>
                  <a:prstClr val="black"/>
                </a:solidFill>
                <a:latin typeface="Rockwell" panose="02060603020205020403" pitchFamily="18" charset="0"/>
              </a:rPr>
              <a:t>summer </a:t>
            </a:r>
            <a:r>
              <a:rPr lang="en-US" dirty="0">
                <a:solidFill>
                  <a:prstClr val="black"/>
                </a:solidFill>
                <a:latin typeface="Rockwell" panose="02060603020205020403" pitchFamily="18" charset="0"/>
              </a:rPr>
              <a:t>school student</a:t>
            </a:r>
          </a:p>
        </p:txBody>
      </p:sp>
      <p:cxnSp>
        <p:nvCxnSpPr>
          <p:cNvPr id="8" name="Straight Connector 7"/>
          <p:cNvCxnSpPr/>
          <p:nvPr/>
        </p:nvCxnSpPr>
        <p:spPr>
          <a:xfrm>
            <a:off x="728522" y="5977988"/>
            <a:ext cx="10625278"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751732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a:xfrm>
            <a:off x="774915" y="4795492"/>
            <a:ext cx="11121680" cy="1381126"/>
          </a:xfrm>
        </p:spPr>
        <p:txBody>
          <a:bodyPr>
            <a:normAutofit fontScale="90000"/>
          </a:bodyPr>
          <a:lstStyle/>
          <a:p>
            <a:pPr fontAlgn="base"/>
            <a:r>
              <a:rPr lang="en-US" sz="4400" dirty="0">
                <a:latin typeface="Rockwell" panose="02060603020205020403" pitchFamily="18" charset="0"/>
              </a:rPr>
              <a:t>Collaborative Learning with the Question Formulation Technique (QFT)</a:t>
            </a:r>
          </a:p>
        </p:txBody>
      </p:sp>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801905" y="253410"/>
            <a:ext cx="6373750" cy="4187952"/>
          </a:xfrm>
          <a:prstGeom prst="rect">
            <a:avLst/>
          </a:prstGeom>
        </p:spPr>
      </p:pic>
    </p:spTree>
    <p:extLst>
      <p:ext uri="{BB962C8B-B14F-4D97-AF65-F5344CB8AC3E}">
        <p14:creationId xmlns:p14="http://schemas.microsoft.com/office/powerpoint/2010/main" val="2396596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8707" y="152656"/>
            <a:ext cx="11623293" cy="1325563"/>
          </a:xfrm>
        </p:spPr>
        <p:txBody>
          <a:bodyPr/>
          <a:lstStyle/>
          <a:p>
            <a:pPr lvl="0"/>
            <a:r>
              <a:rPr lang="en-US" altLang="en-US" sz="4000" dirty="0">
                <a:solidFill>
                  <a:schemeClr val="tx1"/>
                </a:solidFill>
                <a:latin typeface="+mn-lt"/>
                <a:ea typeface="MS PGothic" pitchFamily="34" charset="-128"/>
              </a:rPr>
              <a:t>The Question Formulation Technique (QFT)</a:t>
            </a:r>
            <a:endParaRPr lang="en-US" dirty="0">
              <a:solidFill>
                <a:schemeClr val="tx1"/>
              </a:solidFill>
              <a:latin typeface="+mn-lt"/>
            </a:endParaRPr>
          </a:p>
        </p:txBody>
      </p:sp>
      <p:sp>
        <p:nvSpPr>
          <p:cNvPr id="3" name="Content Placeholder 2"/>
          <p:cNvSpPr>
            <a:spLocks noGrp="1"/>
          </p:cNvSpPr>
          <p:nvPr>
            <p:ph idx="1"/>
          </p:nvPr>
        </p:nvSpPr>
        <p:spPr>
          <a:xfrm>
            <a:off x="1199745" y="1481917"/>
            <a:ext cx="9578393" cy="4322254"/>
          </a:xfrm>
        </p:spPr>
        <p:txBody>
          <a:bodyPr>
            <a:normAutofit/>
          </a:bodyPr>
          <a:lstStyle/>
          <a:p>
            <a:pPr marL="228600" lvl="1" indent="0" eaLnBrk="0" fontAlgn="base" hangingPunct="0">
              <a:spcAft>
                <a:spcPts val="1800"/>
              </a:spcAft>
              <a:buClr>
                <a:srgbClr val="297FD5"/>
              </a:buClr>
              <a:buNone/>
            </a:pPr>
            <a:r>
              <a:rPr lang="en-US" altLang="en-US" sz="3200" b="1" dirty="0" smtClean="0">
                <a:latin typeface="Rockwell" panose="02060603020205020403" pitchFamily="18" charset="0"/>
              </a:rPr>
              <a:t>Individuals </a:t>
            </a:r>
            <a:r>
              <a:rPr lang="en-US" altLang="en-US" sz="3200" b="1" dirty="0">
                <a:latin typeface="Rockwell" panose="02060603020205020403" pitchFamily="18" charset="0"/>
              </a:rPr>
              <a:t>learn to:</a:t>
            </a:r>
          </a:p>
          <a:p>
            <a:pPr lvl="1" eaLnBrk="0" fontAlgn="base" hangingPunct="0">
              <a:spcAft>
                <a:spcPts val="1800"/>
              </a:spcAft>
              <a:buClr>
                <a:srgbClr val="297FD5"/>
              </a:buClr>
              <a:buFont typeface="Wingdings" panose="05000000000000000000" pitchFamily="2" charset="2"/>
              <a:buChar char="§"/>
            </a:pPr>
            <a:r>
              <a:rPr lang="en-US" altLang="en-US" sz="3200" b="1" dirty="0">
                <a:latin typeface="Rockwell" panose="02060603020205020403" pitchFamily="18" charset="0"/>
              </a:rPr>
              <a:t>Produce</a:t>
            </a:r>
            <a:r>
              <a:rPr lang="en-US" altLang="en-US" sz="3200" dirty="0">
                <a:latin typeface="Rockwell" panose="02060603020205020403" pitchFamily="18" charset="0"/>
              </a:rPr>
              <a:t> their own questions</a:t>
            </a:r>
          </a:p>
          <a:p>
            <a:pPr lvl="1" eaLnBrk="0" fontAlgn="base" hangingPunct="0">
              <a:spcAft>
                <a:spcPts val="1800"/>
              </a:spcAft>
              <a:buClr>
                <a:srgbClr val="297FD5"/>
              </a:buClr>
              <a:buFont typeface="Wingdings" panose="05000000000000000000" pitchFamily="2" charset="2"/>
              <a:buChar char="§"/>
            </a:pPr>
            <a:r>
              <a:rPr lang="en-US" altLang="en-US" sz="3200" b="1" dirty="0">
                <a:latin typeface="Rockwell" panose="02060603020205020403" pitchFamily="18" charset="0"/>
              </a:rPr>
              <a:t>Improve</a:t>
            </a:r>
            <a:r>
              <a:rPr lang="en-US" altLang="en-US" sz="3200" dirty="0">
                <a:latin typeface="Rockwell" panose="02060603020205020403" pitchFamily="18" charset="0"/>
              </a:rPr>
              <a:t> their questions </a:t>
            </a:r>
          </a:p>
          <a:p>
            <a:pPr lvl="1" eaLnBrk="0" fontAlgn="base" hangingPunct="0">
              <a:spcAft>
                <a:spcPts val="1800"/>
              </a:spcAft>
              <a:buClr>
                <a:srgbClr val="297FD5"/>
              </a:buClr>
              <a:buFont typeface="Wingdings" panose="05000000000000000000" pitchFamily="2" charset="2"/>
              <a:buChar char="§"/>
            </a:pPr>
            <a:r>
              <a:rPr lang="en-US" altLang="en-US" sz="3200" b="1" dirty="0">
                <a:latin typeface="Rockwell" panose="02060603020205020403" pitchFamily="18" charset="0"/>
              </a:rPr>
              <a:t>Strategize</a:t>
            </a:r>
            <a:r>
              <a:rPr lang="en-US" altLang="en-US" sz="3200" dirty="0">
                <a:latin typeface="Rockwell" panose="02060603020205020403" pitchFamily="18" charset="0"/>
              </a:rPr>
              <a:t> on how to use their questions</a:t>
            </a:r>
          </a:p>
          <a:p>
            <a:pPr lvl="1" eaLnBrk="0" fontAlgn="base" hangingPunct="0">
              <a:spcAft>
                <a:spcPts val="1800"/>
              </a:spcAft>
              <a:buClr>
                <a:srgbClr val="297FD5"/>
              </a:buClr>
              <a:buFont typeface="Wingdings" panose="05000000000000000000" pitchFamily="2" charset="2"/>
              <a:buChar char="§"/>
            </a:pPr>
            <a:r>
              <a:rPr lang="en-US" altLang="en-US" sz="3200" b="1" dirty="0">
                <a:latin typeface="Rockwell" panose="02060603020205020403" pitchFamily="18" charset="0"/>
              </a:rPr>
              <a:t>Reflect</a:t>
            </a:r>
            <a:r>
              <a:rPr lang="en-US" altLang="en-US" sz="3200" dirty="0">
                <a:latin typeface="Rockwell" panose="02060603020205020403" pitchFamily="18" charset="0"/>
              </a:rPr>
              <a:t> on what they have learned and how they learned it</a:t>
            </a:r>
          </a:p>
          <a:p>
            <a:endParaRPr lang="en" sz="3200" dirty="0">
              <a:latin typeface="Rockwell" panose="02060603020205020403" pitchFamily="18" charset="0"/>
            </a:endParaRPr>
          </a:p>
          <a:p>
            <a:endParaRPr lang="en-US" sz="3200" dirty="0">
              <a:latin typeface="Rockwell" panose="02060603020205020403" pitchFamily="18" charset="0"/>
            </a:endParaRPr>
          </a:p>
        </p:txBody>
      </p:sp>
    </p:spTree>
    <p:extLst>
      <p:ext uri="{BB962C8B-B14F-4D97-AF65-F5344CB8AC3E}">
        <p14:creationId xmlns:p14="http://schemas.microsoft.com/office/powerpoint/2010/main" val="5101581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1"/>
          <p:cNvSpPr>
            <a:spLocks noGrp="1"/>
          </p:cNvSpPr>
          <p:nvPr>
            <p:ph type="title"/>
          </p:nvPr>
        </p:nvSpPr>
        <p:spPr/>
        <p:txBody>
          <a:bodyPr>
            <a:normAutofit/>
          </a:bodyPr>
          <a:lstStyle/>
          <a:p>
            <a:pPr eaLnBrk="1" hangingPunct="1"/>
            <a:r>
              <a:rPr lang="en-US" altLang="en-US" dirty="0">
                <a:solidFill>
                  <a:schemeClr val="tx1"/>
                </a:solidFill>
                <a:latin typeface="+mn-lt"/>
              </a:rPr>
              <a:t>Rules for Producing Questions</a:t>
            </a:r>
          </a:p>
        </p:txBody>
      </p:sp>
      <p:sp>
        <p:nvSpPr>
          <p:cNvPr id="5" name="Rounded Rectangle 11"/>
          <p:cNvSpPr>
            <a:spLocks noChangeArrowheads="1"/>
          </p:cNvSpPr>
          <p:nvPr/>
        </p:nvSpPr>
        <p:spPr bwMode="auto">
          <a:xfrm>
            <a:off x="1361872" y="1881873"/>
            <a:ext cx="9991928" cy="4253038"/>
          </a:xfrm>
          <a:prstGeom prst="roundRect">
            <a:avLst>
              <a:gd name="adj" fmla="val 16667"/>
            </a:avLst>
          </a:prstGeom>
          <a:solidFill>
            <a:schemeClr val="accent1">
              <a:lumMod val="20000"/>
              <a:lumOff val="80000"/>
            </a:schemeClr>
          </a:solidFill>
          <a:ln/>
        </p:spPr>
        <p:style>
          <a:lnRef idx="2">
            <a:schemeClr val="accent3">
              <a:shade val="50000"/>
            </a:schemeClr>
          </a:lnRef>
          <a:fillRef idx="1">
            <a:schemeClr val="accent3"/>
          </a:fillRef>
          <a:effectRef idx="0">
            <a:schemeClr val="accent3"/>
          </a:effectRef>
          <a:fontRef idx="minor">
            <a:schemeClr val="lt1"/>
          </a:fontRef>
        </p:style>
        <p:txBody>
          <a:bodyPr/>
          <a:lstStyle>
            <a:lvl1pPr marL="222250" indent="-222250">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fontAlgn="base">
              <a:spcBef>
                <a:spcPct val="0"/>
              </a:spcBef>
              <a:spcAft>
                <a:spcPts val="1800"/>
              </a:spcAft>
              <a:defRPr/>
            </a:pPr>
            <a:r>
              <a:rPr lang="en-US" altLang="en-US" sz="3600" dirty="0">
                <a:latin typeface="+mn-lt"/>
              </a:rPr>
              <a:t>1. Ask as many questions as you can</a:t>
            </a:r>
          </a:p>
          <a:p>
            <a:pPr fontAlgn="base">
              <a:spcBef>
                <a:spcPct val="0"/>
              </a:spcBef>
              <a:spcAft>
                <a:spcPts val="1800"/>
              </a:spcAft>
              <a:defRPr/>
            </a:pPr>
            <a:r>
              <a:rPr lang="en-US" altLang="en-US" sz="3600" dirty="0">
                <a:latin typeface="+mn-lt"/>
              </a:rPr>
              <a:t>2. Do not stop to answer, judge, or discuss</a:t>
            </a:r>
          </a:p>
          <a:p>
            <a:pPr fontAlgn="base">
              <a:spcBef>
                <a:spcPct val="0"/>
              </a:spcBef>
              <a:spcAft>
                <a:spcPts val="1800"/>
              </a:spcAft>
              <a:defRPr/>
            </a:pPr>
            <a:r>
              <a:rPr lang="en-US" altLang="en-US" sz="3600" dirty="0">
                <a:latin typeface="+mn-lt"/>
              </a:rPr>
              <a:t>3. Write down every question exactly as stated</a:t>
            </a:r>
          </a:p>
          <a:p>
            <a:pPr fontAlgn="base">
              <a:spcBef>
                <a:spcPct val="0"/>
              </a:spcBef>
              <a:spcAft>
                <a:spcPts val="1800"/>
              </a:spcAft>
              <a:defRPr/>
            </a:pPr>
            <a:r>
              <a:rPr lang="en-US" altLang="en-US" sz="3600" dirty="0">
                <a:latin typeface="+mn-lt"/>
              </a:rPr>
              <a:t>4. Change any statements into questions</a:t>
            </a:r>
          </a:p>
          <a:p>
            <a:pPr algn="ctr" fontAlgn="base">
              <a:spcBef>
                <a:spcPct val="0"/>
              </a:spcBef>
              <a:spcAft>
                <a:spcPts val="1800"/>
              </a:spcAft>
              <a:defRPr/>
            </a:pPr>
            <a:endParaRPr lang="en-US" altLang="en-US" sz="3200" dirty="0">
              <a:solidFill>
                <a:prstClr val="white"/>
              </a:solidFill>
              <a:latin typeface="+mn-lt"/>
            </a:endParaRPr>
          </a:p>
        </p:txBody>
      </p:sp>
    </p:spTree>
    <p:extLst>
      <p:ext uri="{BB962C8B-B14F-4D97-AF65-F5344CB8AC3E}">
        <p14:creationId xmlns:p14="http://schemas.microsoft.com/office/powerpoint/2010/main" val="22846703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tle 1"/>
          <p:cNvSpPr>
            <a:spLocks noGrp="1"/>
          </p:cNvSpPr>
          <p:nvPr>
            <p:ph type="title"/>
          </p:nvPr>
        </p:nvSpPr>
        <p:spPr>
          <a:xfrm>
            <a:off x="747408" y="190028"/>
            <a:ext cx="10515600" cy="1325563"/>
          </a:xfrm>
        </p:spPr>
        <p:txBody>
          <a:bodyPr/>
          <a:lstStyle/>
          <a:p>
            <a:pPr eaLnBrk="1" hangingPunct="1"/>
            <a:r>
              <a:rPr lang="en-US" altLang="en-US" dirty="0">
                <a:solidFill>
                  <a:schemeClr val="tx1"/>
                </a:solidFill>
                <a:latin typeface="+mn-lt"/>
              </a:rPr>
              <a:t>Producing Questions</a:t>
            </a:r>
          </a:p>
        </p:txBody>
      </p:sp>
      <p:sp>
        <p:nvSpPr>
          <p:cNvPr id="102403" name="Content Placeholder 2"/>
          <p:cNvSpPr>
            <a:spLocks noGrp="1"/>
          </p:cNvSpPr>
          <p:nvPr>
            <p:ph idx="1"/>
          </p:nvPr>
        </p:nvSpPr>
        <p:spPr>
          <a:xfrm>
            <a:off x="838200" y="1825625"/>
            <a:ext cx="10515600" cy="3746016"/>
          </a:xfrm>
        </p:spPr>
        <p:txBody>
          <a:bodyPr>
            <a:normAutofit lnSpcReduction="10000"/>
          </a:bodyPr>
          <a:lstStyle/>
          <a:p>
            <a:pPr marL="514350" indent="-514350">
              <a:buFont typeface="Wingdings" panose="05000000000000000000" pitchFamily="2" charset="2"/>
              <a:buAutoNum type="arabicPeriod"/>
            </a:pPr>
            <a:r>
              <a:rPr lang="en-US" altLang="en-US" sz="3200" dirty="0">
                <a:solidFill>
                  <a:srgbClr val="000000"/>
                </a:solidFill>
              </a:rPr>
              <a:t>Ask Questions</a:t>
            </a:r>
          </a:p>
          <a:p>
            <a:pPr marL="514350" indent="-514350">
              <a:buFont typeface="Wingdings" panose="05000000000000000000" pitchFamily="2" charset="2"/>
              <a:buAutoNum type="arabicPeriod"/>
            </a:pPr>
            <a:r>
              <a:rPr lang="en-US" altLang="en-US" sz="3200" dirty="0">
                <a:solidFill>
                  <a:srgbClr val="000000"/>
                </a:solidFill>
              </a:rPr>
              <a:t>Follow the Rules</a:t>
            </a:r>
          </a:p>
          <a:p>
            <a:pPr lvl="3" eaLnBrk="1" hangingPunct="1">
              <a:lnSpc>
                <a:spcPct val="90000"/>
              </a:lnSpc>
            </a:pPr>
            <a:r>
              <a:rPr lang="en-US" altLang="en-US" sz="2800" dirty="0"/>
              <a:t>Ask as many questions as you can.</a:t>
            </a:r>
          </a:p>
          <a:p>
            <a:pPr lvl="3" eaLnBrk="1" hangingPunct="1">
              <a:lnSpc>
                <a:spcPct val="90000"/>
              </a:lnSpc>
            </a:pPr>
            <a:r>
              <a:rPr lang="en-US" altLang="en-US" sz="2800" dirty="0"/>
              <a:t>Do not stop to answer, judge, or discuss.</a:t>
            </a:r>
          </a:p>
          <a:p>
            <a:pPr lvl="3" eaLnBrk="1" hangingPunct="1">
              <a:lnSpc>
                <a:spcPct val="90000"/>
              </a:lnSpc>
            </a:pPr>
            <a:r>
              <a:rPr lang="en-US" altLang="en-US" sz="2800" dirty="0"/>
              <a:t>Write down every question exactly as it was stated.</a:t>
            </a:r>
          </a:p>
          <a:p>
            <a:pPr lvl="3" eaLnBrk="1" hangingPunct="1">
              <a:lnSpc>
                <a:spcPct val="90000"/>
              </a:lnSpc>
            </a:pPr>
            <a:r>
              <a:rPr lang="en-US" altLang="en-US" sz="2800" dirty="0"/>
              <a:t>Change any statements into questions.</a:t>
            </a:r>
          </a:p>
          <a:p>
            <a:pPr marL="514350" indent="-514350">
              <a:buFont typeface="Wingdings" panose="05000000000000000000" pitchFamily="2" charset="2"/>
              <a:buAutoNum type="arabicPeriod"/>
            </a:pPr>
            <a:r>
              <a:rPr lang="en-US" altLang="en-US" sz="3200" dirty="0">
                <a:solidFill>
                  <a:srgbClr val="000000"/>
                </a:solidFill>
              </a:rPr>
              <a:t>Number the Questions</a:t>
            </a:r>
          </a:p>
          <a:p>
            <a:pPr marL="514350" indent="-514350" algn="ctr">
              <a:buFont typeface="Wingdings" panose="05000000000000000000" pitchFamily="2" charset="2"/>
              <a:buAutoNum type="arabicPeriod"/>
            </a:pPr>
            <a:endParaRPr lang="en-US" altLang="en-US" dirty="0"/>
          </a:p>
        </p:txBody>
      </p:sp>
    </p:spTree>
    <p:extLst>
      <p:ext uri="{BB962C8B-B14F-4D97-AF65-F5344CB8AC3E}">
        <p14:creationId xmlns:p14="http://schemas.microsoft.com/office/powerpoint/2010/main" val="21910127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a:extLst>
              <a:ext uri="{FF2B5EF4-FFF2-40B4-BE49-F238E27FC236}">
                <a16:creationId xmlns:a16="http://schemas.microsoft.com/office/drawing/2014/main" xmlns="" id="{EE34DB96-88D8-4928-8561-14A9386E8440}"/>
              </a:ext>
            </a:extLst>
          </p:cNvPr>
          <p:cNvSpPr>
            <a:spLocks noGrp="1"/>
          </p:cNvSpPr>
          <p:nvPr>
            <p:ph type="title"/>
          </p:nvPr>
        </p:nvSpPr>
        <p:spPr>
          <a:xfrm>
            <a:off x="708498" y="170573"/>
            <a:ext cx="10515600" cy="1325563"/>
          </a:xfrm>
        </p:spPr>
        <p:txBody>
          <a:bodyPr/>
          <a:lstStyle/>
          <a:p>
            <a:r>
              <a:rPr lang="en-US" altLang="en-US" sz="4800" dirty="0">
                <a:solidFill>
                  <a:schemeClr val="tx1"/>
                </a:solidFill>
              </a:rPr>
              <a:t>Acknowledgments</a:t>
            </a:r>
            <a:r>
              <a:rPr lang="en-US" altLang="en-US" dirty="0">
                <a:solidFill>
                  <a:schemeClr val="tx1"/>
                </a:solidFill>
              </a:rPr>
              <a:t> </a:t>
            </a:r>
          </a:p>
        </p:txBody>
      </p:sp>
      <p:sp>
        <p:nvSpPr>
          <p:cNvPr id="38914" name="Content Placeholder 2">
            <a:extLst>
              <a:ext uri="{FF2B5EF4-FFF2-40B4-BE49-F238E27FC236}">
                <a16:creationId xmlns:a16="http://schemas.microsoft.com/office/drawing/2014/main" xmlns="" id="{B948DA40-090F-497B-BF08-610A68CC3CAC}"/>
              </a:ext>
            </a:extLst>
          </p:cNvPr>
          <p:cNvSpPr>
            <a:spLocks noGrp="1"/>
          </p:cNvSpPr>
          <p:nvPr>
            <p:ph idx="1"/>
          </p:nvPr>
        </p:nvSpPr>
        <p:spPr/>
        <p:txBody>
          <a:bodyPr>
            <a:normAutofit lnSpcReduction="10000"/>
          </a:bodyPr>
          <a:lstStyle/>
          <a:p>
            <a:pPr marL="0" indent="0">
              <a:lnSpc>
                <a:spcPct val="110000"/>
              </a:lnSpc>
              <a:buNone/>
            </a:pPr>
            <a:r>
              <a:rPr lang="en-US" altLang="en-US" sz="2400" dirty="0">
                <a:latin typeface="Rockwell" panose="02060603020205020403" pitchFamily="18" charset="0"/>
              </a:rPr>
              <a:t>We are deeply grateful to The Hummingbird Fund and to the Right Question Institute board of directors for the work they do to support our sharing of the Question Formulation Technique (QFT).</a:t>
            </a:r>
          </a:p>
          <a:p>
            <a:pPr marL="0" indent="0">
              <a:lnSpc>
                <a:spcPct val="110000"/>
              </a:lnSpc>
              <a:buNone/>
            </a:pPr>
            <a:endParaRPr lang="en-US" altLang="en-US" sz="2400" dirty="0">
              <a:latin typeface="Rockwell" panose="02060603020205020403" pitchFamily="18" charset="0"/>
            </a:endParaRPr>
          </a:p>
          <a:p>
            <a:pPr marL="0" indent="0">
              <a:lnSpc>
                <a:spcPct val="110000"/>
              </a:lnSpc>
              <a:buNone/>
            </a:pPr>
            <a:r>
              <a:rPr lang="en-US" altLang="en-US" sz="2400" dirty="0">
                <a:latin typeface="Rockwell" panose="02060603020205020403" pitchFamily="18" charset="0"/>
              </a:rPr>
              <a:t>We would also like to acknowledge the tremendous contributions of thousands of educators currently using the QFT, sharing it with students and colleagues, and continuously teaching us. Without their ingenuity and generosity, this work would not be possible. We are grateful to </a:t>
            </a:r>
            <a:r>
              <a:rPr lang="en-US" altLang="en-US" sz="2400" dirty="0" smtClean="0">
                <a:latin typeface="Rockwell" panose="02060603020205020403" pitchFamily="18" charset="0"/>
              </a:rPr>
              <a:t>Katy </a:t>
            </a:r>
            <a:r>
              <a:rPr lang="en-US" altLang="en-US" sz="2400" dirty="0">
                <a:latin typeface="Rockwell" panose="02060603020205020403" pitchFamily="18" charset="0"/>
              </a:rPr>
              <a:t>Connolly at RQI, for all their work helping make this session possible.</a:t>
            </a:r>
          </a:p>
        </p:txBody>
      </p:sp>
    </p:spTree>
    <p:extLst>
      <p:ext uri="{BB962C8B-B14F-4D97-AF65-F5344CB8AC3E}">
        <p14:creationId xmlns:p14="http://schemas.microsoft.com/office/powerpoint/2010/main" val="21953088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itle 1"/>
          <p:cNvSpPr>
            <a:spLocks noGrp="1"/>
          </p:cNvSpPr>
          <p:nvPr>
            <p:ph type="title"/>
          </p:nvPr>
        </p:nvSpPr>
        <p:spPr>
          <a:xfrm>
            <a:off x="736503" y="222455"/>
            <a:ext cx="10515600" cy="1325563"/>
          </a:xfrm>
        </p:spPr>
        <p:txBody>
          <a:bodyPr>
            <a:normAutofit/>
          </a:bodyPr>
          <a:lstStyle/>
          <a:p>
            <a:pPr eaLnBrk="1" hangingPunct="1"/>
            <a:r>
              <a:rPr lang="en-US" altLang="en-US" dirty="0">
                <a:solidFill>
                  <a:schemeClr val="tx1"/>
                </a:solidFill>
                <a:latin typeface="+mn-lt"/>
              </a:rPr>
              <a:t>Question Focus:</a:t>
            </a:r>
          </a:p>
        </p:txBody>
      </p:sp>
      <p:sp>
        <p:nvSpPr>
          <p:cNvPr id="104451" name="Content Placeholder 2"/>
          <p:cNvSpPr>
            <a:spLocks noGrp="1"/>
          </p:cNvSpPr>
          <p:nvPr>
            <p:ph idx="1"/>
          </p:nvPr>
        </p:nvSpPr>
        <p:spPr>
          <a:xfrm>
            <a:off x="838200" y="2167694"/>
            <a:ext cx="10515600" cy="3505792"/>
          </a:xfrm>
        </p:spPr>
        <p:txBody>
          <a:bodyPr>
            <a:noAutofit/>
          </a:bodyPr>
          <a:lstStyle/>
          <a:p>
            <a:pPr marL="0" indent="0">
              <a:spcBef>
                <a:spcPts val="0"/>
              </a:spcBef>
              <a:buNone/>
            </a:pPr>
            <a:r>
              <a:rPr lang="en-US" altLang="en-US" sz="5600" dirty="0">
                <a:solidFill>
                  <a:schemeClr val="accent1"/>
                </a:solidFill>
              </a:rPr>
              <a:t>Your group leader will have your team’s Qfocus.</a:t>
            </a:r>
          </a:p>
        </p:txBody>
      </p:sp>
    </p:spTree>
    <p:extLst>
      <p:ext uri="{BB962C8B-B14F-4D97-AF65-F5344CB8AC3E}">
        <p14:creationId xmlns:p14="http://schemas.microsoft.com/office/powerpoint/2010/main" val="198877137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445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le 1"/>
          <p:cNvSpPr>
            <a:spLocks noGrp="1"/>
          </p:cNvSpPr>
          <p:nvPr>
            <p:ph type="title"/>
          </p:nvPr>
        </p:nvSpPr>
        <p:spPr>
          <a:xfrm>
            <a:off x="838200" y="92752"/>
            <a:ext cx="11353800" cy="1325563"/>
          </a:xfrm>
        </p:spPr>
        <p:txBody>
          <a:bodyPr>
            <a:normAutofit/>
          </a:bodyPr>
          <a:lstStyle/>
          <a:p>
            <a:pPr eaLnBrk="1" hangingPunct="1"/>
            <a:r>
              <a:rPr lang="en-US" altLang="en-US" dirty="0">
                <a:solidFill>
                  <a:schemeClr val="tx1"/>
                </a:solidFill>
                <a:latin typeface="+mn-lt"/>
              </a:rPr>
              <a:t>Categorizing Questions: Closed/ Open</a:t>
            </a:r>
          </a:p>
        </p:txBody>
      </p:sp>
      <p:sp>
        <p:nvSpPr>
          <p:cNvPr id="46082" name="Content Placeholder 2"/>
          <p:cNvSpPr>
            <a:spLocks noGrp="1"/>
          </p:cNvSpPr>
          <p:nvPr>
            <p:ph idx="1"/>
          </p:nvPr>
        </p:nvSpPr>
        <p:spPr>
          <a:xfrm>
            <a:off x="838200" y="1825627"/>
            <a:ext cx="10515600" cy="3622029"/>
          </a:xfrm>
        </p:spPr>
        <p:txBody>
          <a:bodyPr>
            <a:normAutofit/>
          </a:bodyPr>
          <a:lstStyle/>
          <a:p>
            <a:pPr marL="0" indent="0">
              <a:buNone/>
            </a:pPr>
            <a:r>
              <a:rPr lang="en-US" altLang="en-US" sz="3000" u="sng" dirty="0">
                <a:solidFill>
                  <a:srgbClr val="000000"/>
                </a:solidFill>
              </a:rPr>
              <a:t>Definitions</a:t>
            </a:r>
            <a:r>
              <a:rPr lang="en-US" altLang="en-US" sz="3000" dirty="0">
                <a:solidFill>
                  <a:srgbClr val="000000"/>
                </a:solidFill>
              </a:rPr>
              <a:t>: </a:t>
            </a:r>
            <a:endParaRPr lang="en-US" altLang="en-US" sz="3000" b="1" dirty="0">
              <a:solidFill>
                <a:srgbClr val="000000"/>
              </a:solidFill>
            </a:endParaRPr>
          </a:p>
          <a:p>
            <a:pPr lvl="1" eaLnBrk="1" hangingPunct="1">
              <a:lnSpc>
                <a:spcPct val="90000"/>
              </a:lnSpc>
            </a:pPr>
            <a:r>
              <a:rPr lang="en-US" altLang="en-US" sz="2800" b="1" dirty="0">
                <a:solidFill>
                  <a:srgbClr val="000000"/>
                </a:solidFill>
              </a:rPr>
              <a:t>Closed-ended </a:t>
            </a:r>
            <a:r>
              <a:rPr lang="en-US" altLang="en-US" sz="2800" dirty="0">
                <a:solidFill>
                  <a:srgbClr val="000000"/>
                </a:solidFill>
              </a:rPr>
              <a:t>questions can be answered with a “yes” or  “no” or with a </a:t>
            </a:r>
            <a:r>
              <a:rPr lang="en-US" altLang="en-US" sz="2800" b="1" dirty="0">
                <a:solidFill>
                  <a:srgbClr val="000000"/>
                </a:solidFill>
              </a:rPr>
              <a:t>one-word </a:t>
            </a:r>
            <a:r>
              <a:rPr lang="en-US" altLang="en-US" sz="2800" dirty="0">
                <a:solidFill>
                  <a:srgbClr val="000000"/>
                </a:solidFill>
              </a:rPr>
              <a:t>answer.</a:t>
            </a:r>
          </a:p>
          <a:p>
            <a:pPr lvl="1">
              <a:spcBef>
                <a:spcPts val="1800"/>
              </a:spcBef>
            </a:pPr>
            <a:r>
              <a:rPr lang="en-US" altLang="en-US" sz="2800" b="1" dirty="0">
                <a:solidFill>
                  <a:srgbClr val="000000"/>
                </a:solidFill>
              </a:rPr>
              <a:t>Open-ended</a:t>
            </a:r>
            <a:r>
              <a:rPr lang="en-US" altLang="en-US" sz="2800" dirty="0">
                <a:solidFill>
                  <a:srgbClr val="000000"/>
                </a:solidFill>
              </a:rPr>
              <a:t> questions require </a:t>
            </a:r>
          </a:p>
          <a:p>
            <a:pPr lvl="1">
              <a:spcBef>
                <a:spcPct val="0"/>
              </a:spcBef>
              <a:spcAft>
                <a:spcPts val="1800"/>
              </a:spcAft>
              <a:buNone/>
            </a:pPr>
            <a:r>
              <a:rPr lang="en-US" altLang="en-US" sz="2800" dirty="0">
                <a:solidFill>
                  <a:srgbClr val="000000"/>
                </a:solidFill>
              </a:rPr>
              <a:t>  more </a:t>
            </a:r>
            <a:r>
              <a:rPr lang="en-US" altLang="en-US" sz="2800" b="1" dirty="0">
                <a:solidFill>
                  <a:srgbClr val="000000"/>
                </a:solidFill>
              </a:rPr>
              <a:t>explanation</a:t>
            </a:r>
            <a:r>
              <a:rPr lang="en-US" altLang="en-US" sz="2800" dirty="0">
                <a:solidFill>
                  <a:srgbClr val="000000"/>
                </a:solidFill>
              </a:rPr>
              <a:t>. </a:t>
            </a:r>
          </a:p>
          <a:p>
            <a:pPr marL="0" indent="0">
              <a:spcBef>
                <a:spcPct val="0"/>
              </a:spcBef>
              <a:buNone/>
            </a:pPr>
            <a:r>
              <a:rPr lang="en-US" altLang="en-US" sz="3000" u="sng" dirty="0">
                <a:solidFill>
                  <a:srgbClr val="000000"/>
                </a:solidFill>
              </a:rPr>
              <a:t>Directions</a:t>
            </a:r>
            <a:r>
              <a:rPr lang="en-US" altLang="en-US" sz="3000" dirty="0">
                <a:solidFill>
                  <a:srgbClr val="000000"/>
                </a:solidFill>
              </a:rPr>
              <a:t>: Identify your questions as closed-ended or open-ended by </a:t>
            </a:r>
            <a:r>
              <a:rPr lang="en-US" altLang="en-US" sz="3000" b="1" dirty="0">
                <a:solidFill>
                  <a:srgbClr val="000000"/>
                </a:solidFill>
              </a:rPr>
              <a:t>marking them </a:t>
            </a:r>
            <a:r>
              <a:rPr lang="en-US" altLang="en-US" sz="3000" dirty="0">
                <a:solidFill>
                  <a:srgbClr val="000000"/>
                </a:solidFill>
              </a:rPr>
              <a:t>with a </a:t>
            </a:r>
            <a:r>
              <a:rPr lang="en-US" altLang="en-US" sz="3000" b="1" dirty="0">
                <a:solidFill>
                  <a:srgbClr val="000000"/>
                </a:solidFill>
              </a:rPr>
              <a:t>“C”</a:t>
            </a:r>
            <a:r>
              <a:rPr lang="en-US" altLang="ja-JP" sz="3000" dirty="0">
                <a:solidFill>
                  <a:srgbClr val="000000"/>
                </a:solidFill>
              </a:rPr>
              <a:t> or an </a:t>
            </a:r>
            <a:r>
              <a:rPr lang="en-US" altLang="en-US" sz="3000" b="1" dirty="0">
                <a:solidFill>
                  <a:srgbClr val="000000"/>
                </a:solidFill>
              </a:rPr>
              <a:t>“</a:t>
            </a:r>
            <a:r>
              <a:rPr lang="en-US" altLang="ja-JP" sz="3000" b="1" dirty="0">
                <a:solidFill>
                  <a:srgbClr val="000000"/>
                </a:solidFill>
              </a:rPr>
              <a:t>O.</a:t>
            </a:r>
            <a:r>
              <a:rPr lang="en-US" altLang="en-US" sz="3000" b="1" dirty="0">
                <a:solidFill>
                  <a:srgbClr val="000000"/>
                </a:solidFill>
              </a:rPr>
              <a:t>”</a:t>
            </a:r>
            <a:endParaRPr lang="en-US" altLang="en-US" sz="3000" dirty="0">
              <a:solidFill>
                <a:srgbClr val="000000"/>
              </a:solidFill>
            </a:endParaRPr>
          </a:p>
        </p:txBody>
      </p:sp>
    </p:spTree>
    <p:extLst>
      <p:ext uri="{BB962C8B-B14F-4D97-AF65-F5344CB8AC3E}">
        <p14:creationId xmlns:p14="http://schemas.microsoft.com/office/powerpoint/2010/main" val="187737936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6082">
                                            <p:txEl>
                                              <p:pRg st="1" end="1"/>
                                            </p:txEl>
                                          </p:spTgt>
                                        </p:tgtEl>
                                        <p:attrNameLst>
                                          <p:attrName>style.visibility</p:attrName>
                                        </p:attrNameLst>
                                      </p:cBhvr>
                                      <p:to>
                                        <p:strVal val="visible"/>
                                      </p:to>
                                    </p:set>
                                    <p:animEffect transition="in" filter="fade">
                                      <p:cBhvr>
                                        <p:cTn id="7" dur="500"/>
                                        <p:tgtEl>
                                          <p:spTgt spid="46082">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6082">
                                            <p:txEl>
                                              <p:pRg st="2" end="2"/>
                                            </p:txEl>
                                          </p:spTgt>
                                        </p:tgtEl>
                                        <p:attrNameLst>
                                          <p:attrName>style.visibility</p:attrName>
                                        </p:attrNameLst>
                                      </p:cBhvr>
                                      <p:to>
                                        <p:strVal val="visible"/>
                                      </p:to>
                                    </p:set>
                                    <p:animEffect transition="in" filter="fade">
                                      <p:cBhvr>
                                        <p:cTn id="10" dur="500"/>
                                        <p:tgtEl>
                                          <p:spTgt spid="46082">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6082">
                                            <p:txEl>
                                              <p:pRg st="3" end="3"/>
                                            </p:txEl>
                                          </p:spTgt>
                                        </p:tgtEl>
                                        <p:attrNameLst>
                                          <p:attrName>style.visibility</p:attrName>
                                        </p:attrNameLst>
                                      </p:cBhvr>
                                      <p:to>
                                        <p:strVal val="visible"/>
                                      </p:to>
                                    </p:set>
                                    <p:animEffect transition="in" filter="fade">
                                      <p:cBhvr>
                                        <p:cTn id="13" dur="500"/>
                                        <p:tgtEl>
                                          <p:spTgt spid="46082">
                                            <p:txEl>
                                              <p:pRg st="3" end="3"/>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nodeType="clickEffect">
                                  <p:stCondLst>
                                    <p:cond delay="0"/>
                                  </p:stCondLst>
                                  <p:childTnLst>
                                    <p:set>
                                      <p:cBhvr>
                                        <p:cTn id="17" dur="1" fill="hold">
                                          <p:stCondLst>
                                            <p:cond delay="0"/>
                                          </p:stCondLst>
                                        </p:cTn>
                                        <p:tgtEl>
                                          <p:spTgt spid="46082">
                                            <p:txEl>
                                              <p:pRg st="4" end="4"/>
                                            </p:txEl>
                                          </p:spTgt>
                                        </p:tgtEl>
                                        <p:attrNameLst>
                                          <p:attrName>style.visibility</p:attrName>
                                        </p:attrNameLst>
                                      </p:cBhvr>
                                      <p:to>
                                        <p:strVal val="visible"/>
                                      </p:to>
                                    </p:set>
                                    <p:animEffect transition="in" filter="fade">
                                      <p:cBhvr>
                                        <p:cTn id="18" dur="500"/>
                                        <p:tgtEl>
                                          <p:spTgt spid="4608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itle 1"/>
          <p:cNvSpPr>
            <a:spLocks noGrp="1"/>
          </p:cNvSpPr>
          <p:nvPr>
            <p:ph type="title"/>
          </p:nvPr>
        </p:nvSpPr>
        <p:spPr/>
        <p:txBody>
          <a:bodyPr>
            <a:normAutofit/>
          </a:bodyPr>
          <a:lstStyle/>
          <a:p>
            <a:pPr eaLnBrk="1" hangingPunct="1"/>
            <a:r>
              <a:rPr lang="en-US" altLang="en-US" dirty="0">
                <a:solidFill>
                  <a:schemeClr val="tx1"/>
                </a:solidFill>
              </a:rPr>
              <a:t>Discussion</a:t>
            </a:r>
          </a:p>
        </p:txBody>
      </p:sp>
      <p:graphicFrame>
        <p:nvGraphicFramePr>
          <p:cNvPr id="5" name="Content Placeholder 3"/>
          <p:cNvGraphicFramePr>
            <a:graphicFrameLocks noGrp="1"/>
          </p:cNvGraphicFramePr>
          <p:nvPr>
            <p:extLst>
              <p:ext uri="{D42A27DB-BD31-4B8C-83A1-F6EECF244321}">
                <p14:modId xmlns:p14="http://schemas.microsoft.com/office/powerpoint/2010/main" val="1225178644"/>
              </p:ext>
            </p:extLst>
          </p:nvPr>
        </p:nvGraphicFramePr>
        <p:xfrm>
          <a:off x="2341124" y="1893651"/>
          <a:ext cx="7075802" cy="37375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ectangle 1"/>
          <p:cNvSpPr/>
          <p:nvPr/>
        </p:nvSpPr>
        <p:spPr>
          <a:xfrm>
            <a:off x="5894963" y="3041516"/>
            <a:ext cx="3516668" cy="2321668"/>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latin typeface="Rockwell" panose="02060603020205020403" pitchFamily="18" charset="0"/>
            </a:endParaRPr>
          </a:p>
        </p:txBody>
      </p:sp>
    </p:spTree>
    <p:extLst>
      <p:ext uri="{BB962C8B-B14F-4D97-AF65-F5344CB8AC3E}">
        <p14:creationId xmlns:p14="http://schemas.microsoft.com/office/powerpoint/2010/main" val="188794447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1"/>
          <p:cNvSpPr>
            <a:spLocks noGrp="1"/>
          </p:cNvSpPr>
          <p:nvPr>
            <p:ph type="title"/>
          </p:nvPr>
        </p:nvSpPr>
        <p:spPr/>
        <p:txBody>
          <a:bodyPr/>
          <a:lstStyle/>
          <a:p>
            <a:pPr eaLnBrk="1" hangingPunct="1"/>
            <a:r>
              <a:rPr lang="en-US" altLang="en-US" dirty="0">
                <a:solidFill>
                  <a:schemeClr val="tx1"/>
                </a:solidFill>
              </a:rPr>
              <a:t>Discussion</a:t>
            </a:r>
          </a:p>
        </p:txBody>
      </p:sp>
      <p:graphicFrame>
        <p:nvGraphicFramePr>
          <p:cNvPr id="7" name="Content Placeholder 3"/>
          <p:cNvGraphicFramePr>
            <a:graphicFrameLocks noGrp="1"/>
          </p:cNvGraphicFramePr>
          <p:nvPr>
            <p:extLst>
              <p:ext uri="{D42A27DB-BD31-4B8C-83A1-F6EECF244321}">
                <p14:modId xmlns:p14="http://schemas.microsoft.com/office/powerpoint/2010/main" val="256521618"/>
              </p:ext>
            </p:extLst>
          </p:nvPr>
        </p:nvGraphicFramePr>
        <p:xfrm>
          <a:off x="2425430" y="1854740"/>
          <a:ext cx="7107623" cy="38560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ectangle 1"/>
          <p:cNvSpPr/>
          <p:nvPr/>
        </p:nvSpPr>
        <p:spPr>
          <a:xfrm>
            <a:off x="5979267" y="3015574"/>
            <a:ext cx="3553785" cy="2431915"/>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latin typeface="Rockwell" panose="02060603020205020403" pitchFamily="18" charset="0"/>
            </a:endParaRPr>
          </a:p>
        </p:txBody>
      </p:sp>
    </p:spTree>
    <p:extLst>
      <p:ext uri="{BB962C8B-B14F-4D97-AF65-F5344CB8AC3E}">
        <p14:creationId xmlns:p14="http://schemas.microsoft.com/office/powerpoint/2010/main" val="13386955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ubtitle 2"/>
          <p:cNvSpPr txBox="1">
            <a:spLocks/>
          </p:cNvSpPr>
          <p:nvPr/>
        </p:nvSpPr>
        <p:spPr bwMode="auto">
          <a:xfrm>
            <a:off x="2386013" y="2402238"/>
            <a:ext cx="6400800" cy="1631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Rockwell" panose="02060603020205020403" pitchFamily="18" charset="0"/>
                <a:ea typeface="MS PGothic" pitchFamily="34" charset="-128"/>
              </a:defRPr>
            </a:lvl1pPr>
            <a:lvl2pPr marL="37931725" indent="-37474525">
              <a:defRPr>
                <a:solidFill>
                  <a:schemeClr val="tx1"/>
                </a:solidFill>
                <a:latin typeface="Rockwell" panose="02060603020205020403" pitchFamily="18" charset="0"/>
                <a:ea typeface="MS PGothic" pitchFamily="34" charset="-128"/>
              </a:defRPr>
            </a:lvl2pPr>
            <a:lvl3pPr marL="1143000" indent="-228600">
              <a:defRPr>
                <a:solidFill>
                  <a:schemeClr val="tx1"/>
                </a:solidFill>
                <a:latin typeface="Rockwell" panose="02060603020205020403" pitchFamily="18" charset="0"/>
                <a:ea typeface="MS PGothic" pitchFamily="34" charset="-128"/>
              </a:defRPr>
            </a:lvl3pPr>
            <a:lvl4pPr marL="1600200" indent="-228600">
              <a:defRPr>
                <a:solidFill>
                  <a:schemeClr val="tx1"/>
                </a:solidFill>
                <a:latin typeface="Rockwell" panose="02060603020205020403" pitchFamily="18" charset="0"/>
                <a:ea typeface="MS PGothic" pitchFamily="34" charset="-128"/>
              </a:defRPr>
            </a:lvl4pPr>
            <a:lvl5pPr marL="2057400" indent="-228600">
              <a:defRPr>
                <a:solidFill>
                  <a:schemeClr val="tx1"/>
                </a:solidFill>
                <a:latin typeface="Rockwell" panose="02060603020205020403" pitchFamily="18"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Rockwell" panose="02060603020205020403" pitchFamily="18"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Rockwell" panose="02060603020205020403" pitchFamily="18"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Rockwell" panose="02060603020205020403" pitchFamily="18"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Rockwell" panose="02060603020205020403" pitchFamily="18" charset="0"/>
                <a:ea typeface="MS PGothic" pitchFamily="34" charset="-128"/>
              </a:defRPr>
            </a:lvl9pPr>
          </a:lstStyle>
          <a:p>
            <a:pPr defTabSz="457200" fontAlgn="base">
              <a:spcBef>
                <a:spcPct val="20000"/>
              </a:spcBef>
              <a:spcAft>
                <a:spcPct val="0"/>
              </a:spcAft>
              <a:buFont typeface="Arial" panose="020B0604020202020204" pitchFamily="34" charset="0"/>
              <a:buChar char="•"/>
              <a:defRPr/>
            </a:pPr>
            <a:endParaRPr lang="en-US" altLang="en-US" sz="3200" b="1" dirty="0">
              <a:solidFill>
                <a:prstClr val="black"/>
              </a:solidFill>
            </a:endParaRPr>
          </a:p>
        </p:txBody>
      </p:sp>
      <p:sp>
        <p:nvSpPr>
          <p:cNvPr id="108547" name="Title 1"/>
          <p:cNvSpPr>
            <a:spLocks noGrp="1"/>
          </p:cNvSpPr>
          <p:nvPr>
            <p:ph type="title"/>
          </p:nvPr>
        </p:nvSpPr>
        <p:spPr>
          <a:xfrm>
            <a:off x="838200" y="221329"/>
            <a:ext cx="10515600" cy="1234047"/>
          </a:xfrm>
        </p:spPr>
        <p:txBody>
          <a:bodyPr>
            <a:normAutofit/>
          </a:bodyPr>
          <a:lstStyle/>
          <a:p>
            <a:pPr eaLnBrk="1" hangingPunct="1"/>
            <a:r>
              <a:rPr lang="en-US" altLang="en-US" dirty="0">
                <a:solidFill>
                  <a:schemeClr val="tx1"/>
                </a:solidFill>
              </a:rPr>
              <a:t>Improving Questions</a:t>
            </a:r>
          </a:p>
        </p:txBody>
      </p:sp>
      <p:sp>
        <p:nvSpPr>
          <p:cNvPr id="4" name="Content Placeholder 3"/>
          <p:cNvSpPr>
            <a:spLocks noGrp="1"/>
          </p:cNvSpPr>
          <p:nvPr>
            <p:ph idx="1"/>
          </p:nvPr>
        </p:nvSpPr>
        <p:spPr>
          <a:xfrm>
            <a:off x="900193" y="1770996"/>
            <a:ext cx="10660852" cy="4466725"/>
          </a:xfrm>
        </p:spPr>
        <p:txBody>
          <a:bodyPr>
            <a:noAutofit/>
          </a:bodyPr>
          <a:lstStyle/>
          <a:p>
            <a:pPr eaLnBrk="1" hangingPunct="1"/>
            <a:r>
              <a:rPr lang="en-US" altLang="en-US" dirty="0">
                <a:solidFill>
                  <a:srgbClr val="000000"/>
                </a:solidFill>
                <a:latin typeface="Rockwell" panose="02060603020205020403" pitchFamily="18" charset="0"/>
              </a:rPr>
              <a:t>Take one </a:t>
            </a:r>
            <a:r>
              <a:rPr lang="en-US" altLang="en-US" b="1" dirty="0">
                <a:latin typeface="Rockwell" panose="02060603020205020403" pitchFamily="18" charset="0"/>
              </a:rPr>
              <a:t>closed-ended question</a:t>
            </a:r>
            <a:r>
              <a:rPr lang="en-US" altLang="en-US" b="1" dirty="0">
                <a:solidFill>
                  <a:srgbClr val="9D90A0"/>
                </a:solidFill>
                <a:latin typeface="Rockwell" panose="02060603020205020403" pitchFamily="18" charset="0"/>
              </a:rPr>
              <a:t> </a:t>
            </a:r>
            <a:r>
              <a:rPr lang="en-US" altLang="en-US" dirty="0">
                <a:solidFill>
                  <a:srgbClr val="000000"/>
                </a:solidFill>
                <a:latin typeface="Rockwell" panose="02060603020205020403" pitchFamily="18" charset="0"/>
              </a:rPr>
              <a:t>and change it</a:t>
            </a:r>
            <a:r>
              <a:rPr lang="en-US" altLang="en-US" b="1" dirty="0">
                <a:solidFill>
                  <a:srgbClr val="000000"/>
                </a:solidFill>
                <a:latin typeface="Rockwell" panose="02060603020205020403" pitchFamily="18" charset="0"/>
              </a:rPr>
              <a:t> </a:t>
            </a:r>
            <a:r>
              <a:rPr lang="en-US" altLang="en-US" dirty="0">
                <a:solidFill>
                  <a:srgbClr val="000000"/>
                </a:solidFill>
                <a:latin typeface="Rockwell" panose="02060603020205020403" pitchFamily="18" charset="0"/>
              </a:rPr>
              <a:t>into an </a:t>
            </a:r>
            <a:r>
              <a:rPr lang="en-US" altLang="en-US" b="1" dirty="0">
                <a:latin typeface="Rockwell" panose="02060603020205020403" pitchFamily="18" charset="0"/>
              </a:rPr>
              <a:t>open-ended question</a:t>
            </a:r>
            <a:r>
              <a:rPr lang="en-US" altLang="en-US" dirty="0">
                <a:solidFill>
                  <a:srgbClr val="000000"/>
                </a:solidFill>
                <a:latin typeface="Rockwell" panose="02060603020205020403" pitchFamily="18" charset="0"/>
              </a:rPr>
              <a:t>.</a:t>
            </a:r>
          </a:p>
          <a:p>
            <a:pPr eaLnBrk="1" hangingPunct="1">
              <a:buFont typeface="Wingdings" panose="05000000000000000000" pitchFamily="2" charset="2"/>
              <a:buNone/>
            </a:pPr>
            <a:endParaRPr lang="en-US" altLang="en-US" dirty="0">
              <a:solidFill>
                <a:srgbClr val="000000"/>
              </a:solidFill>
              <a:latin typeface="Rockwell" panose="02060603020205020403" pitchFamily="18" charset="0"/>
            </a:endParaRPr>
          </a:p>
          <a:p>
            <a:pPr eaLnBrk="1" hangingPunct="1">
              <a:buFont typeface="Wingdings" panose="05000000000000000000" pitchFamily="2" charset="2"/>
              <a:buNone/>
            </a:pPr>
            <a:endParaRPr lang="en-US" altLang="en-US" dirty="0" smtClean="0">
              <a:solidFill>
                <a:srgbClr val="000000"/>
              </a:solidFill>
              <a:latin typeface="Rockwell" panose="02060603020205020403" pitchFamily="18" charset="0"/>
            </a:endParaRPr>
          </a:p>
          <a:p>
            <a:pPr eaLnBrk="1" hangingPunct="1">
              <a:buFont typeface="Wingdings" panose="05000000000000000000" pitchFamily="2" charset="2"/>
              <a:buNone/>
            </a:pPr>
            <a:endParaRPr lang="en-US" altLang="en-US" sz="1000" dirty="0">
              <a:solidFill>
                <a:srgbClr val="000000"/>
              </a:solidFill>
              <a:latin typeface="Rockwell" panose="02060603020205020403" pitchFamily="18" charset="0"/>
            </a:endParaRPr>
          </a:p>
          <a:p>
            <a:pPr eaLnBrk="1" hangingPunct="1"/>
            <a:r>
              <a:rPr lang="en-US" altLang="en-US" dirty="0">
                <a:solidFill>
                  <a:srgbClr val="000000"/>
                </a:solidFill>
                <a:latin typeface="Rockwell" panose="02060603020205020403" pitchFamily="18" charset="0"/>
              </a:rPr>
              <a:t>Take one </a:t>
            </a:r>
            <a:r>
              <a:rPr lang="en-US" altLang="en-US" b="1" dirty="0">
                <a:latin typeface="Rockwell" panose="02060603020205020403" pitchFamily="18" charset="0"/>
              </a:rPr>
              <a:t>open-ended question </a:t>
            </a:r>
            <a:r>
              <a:rPr lang="en-US" altLang="en-US" dirty="0">
                <a:solidFill>
                  <a:srgbClr val="000000"/>
                </a:solidFill>
                <a:latin typeface="Rockwell" panose="02060603020205020403" pitchFamily="18" charset="0"/>
              </a:rPr>
              <a:t>and change it</a:t>
            </a:r>
            <a:r>
              <a:rPr lang="en-US" altLang="en-US" b="1" dirty="0">
                <a:solidFill>
                  <a:srgbClr val="000000"/>
                </a:solidFill>
                <a:latin typeface="Rockwell" panose="02060603020205020403" pitchFamily="18" charset="0"/>
              </a:rPr>
              <a:t> </a:t>
            </a:r>
            <a:r>
              <a:rPr lang="en-US" altLang="en-US" dirty="0">
                <a:solidFill>
                  <a:srgbClr val="000000"/>
                </a:solidFill>
                <a:latin typeface="Rockwell" panose="02060603020205020403" pitchFamily="18" charset="0"/>
              </a:rPr>
              <a:t>into a </a:t>
            </a:r>
            <a:r>
              <a:rPr lang="en-US" altLang="en-US" b="1" dirty="0">
                <a:latin typeface="Rockwell" panose="02060603020205020403" pitchFamily="18" charset="0"/>
              </a:rPr>
              <a:t>closed-ended question</a:t>
            </a:r>
            <a:r>
              <a:rPr lang="en-US" altLang="en-US" dirty="0" smtClean="0">
                <a:solidFill>
                  <a:srgbClr val="000000"/>
                </a:solidFill>
                <a:latin typeface="Rockwell" panose="02060603020205020403" pitchFamily="18" charset="0"/>
              </a:rPr>
              <a:t>.</a:t>
            </a:r>
            <a:endParaRPr lang="en-US" altLang="en-US" dirty="0" smtClean="0">
              <a:latin typeface="Rockwell" panose="02060603020205020403" pitchFamily="18" charset="0"/>
            </a:endParaRPr>
          </a:p>
          <a:p>
            <a:pPr marL="0" indent="0" eaLnBrk="1" hangingPunct="1">
              <a:buNone/>
            </a:pPr>
            <a:endParaRPr lang="en-US" altLang="en-US" dirty="0" smtClean="0">
              <a:latin typeface="Rockwell" panose="02060603020205020403" pitchFamily="18" charset="0"/>
            </a:endParaRPr>
          </a:p>
          <a:p>
            <a:pPr marL="0" indent="0" eaLnBrk="1" hangingPunct="1">
              <a:buNone/>
            </a:pPr>
            <a:endParaRPr lang="en-US" altLang="en-US" dirty="0">
              <a:latin typeface="Rockwell" panose="02060603020205020403" pitchFamily="18" charset="0"/>
            </a:endParaRPr>
          </a:p>
          <a:p>
            <a:pPr marL="0" indent="0" eaLnBrk="1" hangingPunct="1">
              <a:buNone/>
            </a:pPr>
            <a:r>
              <a:rPr lang="en-US" altLang="en-US" dirty="0" smtClean="0">
                <a:latin typeface="Rockwell" panose="02060603020205020403" pitchFamily="18" charset="0"/>
              </a:rPr>
              <a:t>Add </a:t>
            </a:r>
            <a:r>
              <a:rPr lang="en-US" altLang="en-US" dirty="0">
                <a:latin typeface="Rockwell" panose="02060603020205020403" pitchFamily="18" charset="0"/>
              </a:rPr>
              <a:t>these questions to your list, keeping the original questions.</a:t>
            </a:r>
          </a:p>
        </p:txBody>
      </p:sp>
      <p:sp>
        <p:nvSpPr>
          <p:cNvPr id="3" name="TextBox 2"/>
          <p:cNvSpPr txBox="1"/>
          <p:nvPr/>
        </p:nvSpPr>
        <p:spPr>
          <a:xfrm>
            <a:off x="2624138" y="2683673"/>
            <a:ext cx="2481262" cy="64611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a:spAutoFit/>
          </a:bodyP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algn="ctr" defTabSz="457200" fontAlgn="base">
              <a:spcBef>
                <a:spcPct val="0"/>
              </a:spcBef>
              <a:spcAft>
                <a:spcPct val="0"/>
              </a:spcAft>
              <a:defRPr/>
            </a:pPr>
            <a:r>
              <a:rPr lang="en-US" altLang="en-US" sz="3600" dirty="0">
                <a:solidFill>
                  <a:srgbClr val="FFFFFF"/>
                </a:solidFill>
              </a:rPr>
              <a:t>Closed</a:t>
            </a:r>
          </a:p>
        </p:txBody>
      </p:sp>
      <p:cxnSp>
        <p:nvCxnSpPr>
          <p:cNvPr id="6" name="Straight Arrow Connector 5"/>
          <p:cNvCxnSpPr/>
          <p:nvPr/>
        </p:nvCxnSpPr>
        <p:spPr>
          <a:xfrm flipV="1">
            <a:off x="5334005" y="3000376"/>
            <a:ext cx="1939925" cy="17462"/>
          </a:xfrm>
          <a:prstGeom prst="straightConnector1">
            <a:avLst/>
          </a:prstGeom>
          <a:ln w="57150" cmpd="sng">
            <a:tailEnd type="arrow"/>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7556030" y="2677320"/>
            <a:ext cx="1809750" cy="6461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spAutoFit/>
          </a:bodyP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algn="ctr" defTabSz="457200" fontAlgn="base">
              <a:spcBef>
                <a:spcPct val="0"/>
              </a:spcBef>
              <a:spcAft>
                <a:spcPct val="0"/>
              </a:spcAft>
              <a:defRPr/>
            </a:pPr>
            <a:r>
              <a:rPr lang="en-US" altLang="en-US" sz="3600" dirty="0">
                <a:solidFill>
                  <a:srgbClr val="FFFFFF"/>
                </a:solidFill>
              </a:rPr>
              <a:t>Open</a:t>
            </a:r>
          </a:p>
        </p:txBody>
      </p:sp>
      <p:sp>
        <p:nvSpPr>
          <p:cNvPr id="13" name="TextBox 12"/>
          <p:cNvSpPr txBox="1"/>
          <p:nvPr/>
        </p:nvSpPr>
        <p:spPr>
          <a:xfrm>
            <a:off x="6875463" y="4960383"/>
            <a:ext cx="2481262" cy="64611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a:spAutoFit/>
          </a:bodyP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algn="ctr" defTabSz="457200" fontAlgn="base">
              <a:spcBef>
                <a:spcPct val="0"/>
              </a:spcBef>
              <a:spcAft>
                <a:spcPct val="0"/>
              </a:spcAft>
              <a:defRPr/>
            </a:pPr>
            <a:r>
              <a:rPr lang="en-US" altLang="en-US" sz="3600" dirty="0">
                <a:solidFill>
                  <a:srgbClr val="FFFFFF"/>
                </a:solidFill>
              </a:rPr>
              <a:t>Closed</a:t>
            </a:r>
          </a:p>
        </p:txBody>
      </p:sp>
      <p:cxnSp>
        <p:nvCxnSpPr>
          <p:cNvPr id="14" name="Straight Arrow Connector 13"/>
          <p:cNvCxnSpPr/>
          <p:nvPr/>
        </p:nvCxnSpPr>
        <p:spPr>
          <a:xfrm flipV="1">
            <a:off x="4718055" y="5262724"/>
            <a:ext cx="1941513" cy="17463"/>
          </a:xfrm>
          <a:prstGeom prst="straightConnector1">
            <a:avLst/>
          </a:prstGeom>
          <a:ln w="57150" cmpd="sng">
            <a:tailEnd type="arrow"/>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2624138" y="4955743"/>
            <a:ext cx="1809750" cy="6461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spAutoFit/>
          </a:bodyP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algn="ctr" defTabSz="457200" fontAlgn="base">
              <a:spcBef>
                <a:spcPct val="0"/>
              </a:spcBef>
              <a:spcAft>
                <a:spcPct val="0"/>
              </a:spcAft>
              <a:defRPr/>
            </a:pPr>
            <a:r>
              <a:rPr lang="en-US" altLang="en-US" sz="3600" dirty="0">
                <a:solidFill>
                  <a:srgbClr val="FFFFFF"/>
                </a:solidFill>
              </a:rPr>
              <a:t>Open</a:t>
            </a:r>
          </a:p>
        </p:txBody>
      </p:sp>
    </p:spTree>
    <p:extLst>
      <p:ext uri="{BB962C8B-B14F-4D97-AF65-F5344CB8AC3E}">
        <p14:creationId xmlns:p14="http://schemas.microsoft.com/office/powerpoint/2010/main" val="1304064983"/>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p:tgtEl>
                                          <p:spTgt spid="4">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4">
                                            <p:txEl>
                                              <p:pRg st="0" end="0"/>
                                            </p:txEl>
                                          </p:spTgt>
                                        </p:tgtEl>
                                      </p:cBhvr>
                                    </p:animEffect>
                                  </p:childTnLst>
                                </p:cTn>
                              </p:par>
                            </p:childTnLst>
                          </p:cTn>
                        </p:par>
                        <p:par>
                          <p:cTn id="9" fill="hold" nodeType="afterGroup">
                            <p:stCondLst>
                              <p:cond delay="500"/>
                            </p:stCondLst>
                            <p:childTnLst>
                              <p:par>
                                <p:cTn id="10" presetID="9" presetClass="entr" presetSubtype="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par>
                          <p:cTn id="13" fill="hold" nodeType="afterGroup">
                            <p:stCondLst>
                              <p:cond delay="1000"/>
                            </p:stCondLst>
                            <p:childTnLst>
                              <p:par>
                                <p:cTn id="14" presetID="22" presetClass="entr" presetSubtype="8"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500"/>
                                        <p:tgtEl>
                                          <p:spTgt spid="6"/>
                                        </p:tgtEl>
                                      </p:cBhvr>
                                    </p:animEffect>
                                  </p:childTnLst>
                                </p:cTn>
                              </p:par>
                            </p:childTnLst>
                          </p:cTn>
                        </p:par>
                        <p:par>
                          <p:cTn id="17" fill="hold" nodeType="afterGroup">
                            <p:stCondLst>
                              <p:cond delay="1500"/>
                            </p:stCondLst>
                            <p:childTnLst>
                              <p:par>
                                <p:cTn id="18" presetID="9" presetClass="entr" presetSubtype="0"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dissolve">
                                      <p:cBhvr>
                                        <p:cTn id="20" dur="500"/>
                                        <p:tgtEl>
                                          <p:spTgt spid="11"/>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2" presetClass="entr" presetSubtype="4" fill="hold"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 calcmode="lin" valueType="num">
                                      <p:cBhvr additive="base">
                                        <p:cTn id="25" dur="500"/>
                                        <p:tgtEl>
                                          <p:spTgt spid="4">
                                            <p:txEl>
                                              <p:pRg st="4" end="4"/>
                                            </p:txEl>
                                          </p:spTgt>
                                        </p:tgtEl>
                                        <p:attrNameLst>
                                          <p:attrName>ppt_y</p:attrName>
                                        </p:attrNameLst>
                                      </p:cBhvr>
                                      <p:tavLst>
                                        <p:tav tm="0">
                                          <p:val>
                                            <p:strVal val="#ppt_y+#ppt_h*1.125000"/>
                                          </p:val>
                                        </p:tav>
                                        <p:tav tm="100000">
                                          <p:val>
                                            <p:strVal val="#ppt_y"/>
                                          </p:val>
                                        </p:tav>
                                      </p:tavLst>
                                    </p:anim>
                                    <p:animEffect transition="in" filter="wipe(up)">
                                      <p:cBhvr>
                                        <p:cTn id="26" dur="500"/>
                                        <p:tgtEl>
                                          <p:spTgt spid="4">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nodeType="clickEffect">
                                  <p:stCondLst>
                                    <p:cond delay="0"/>
                                  </p:stCondLst>
                                  <p:childTnLst>
                                    <p:set>
                                      <p:cBhvr>
                                        <p:cTn id="30" dur="1" fill="hold">
                                          <p:stCondLst>
                                            <p:cond delay="0"/>
                                          </p:stCondLst>
                                        </p:cTn>
                                        <p:tgtEl>
                                          <p:spTgt spid="4">
                                            <p:txEl>
                                              <p:pRg st="7" end="7"/>
                                            </p:txEl>
                                          </p:spTgt>
                                        </p:tgtEl>
                                        <p:attrNameLst>
                                          <p:attrName>style.visibility</p:attrName>
                                        </p:attrNameLst>
                                      </p:cBhvr>
                                      <p:to>
                                        <p:strVal val="visible"/>
                                      </p:to>
                                    </p:set>
                                    <p:anim calcmode="lin" valueType="num">
                                      <p:cBhvr additive="base">
                                        <p:cTn id="31" dur="500"/>
                                        <p:tgtEl>
                                          <p:spTgt spid="4">
                                            <p:txEl>
                                              <p:pRg st="7" end="7"/>
                                            </p:txEl>
                                          </p:spTgt>
                                        </p:tgtEl>
                                        <p:attrNameLst>
                                          <p:attrName>ppt_y</p:attrName>
                                        </p:attrNameLst>
                                      </p:cBhvr>
                                      <p:tavLst>
                                        <p:tav tm="0">
                                          <p:val>
                                            <p:strVal val="#ppt_y+#ppt_h*1.125000"/>
                                          </p:val>
                                        </p:tav>
                                        <p:tav tm="100000">
                                          <p:val>
                                            <p:strVal val="#ppt_y"/>
                                          </p:val>
                                        </p:tav>
                                      </p:tavLst>
                                    </p:anim>
                                    <p:animEffect transition="in" filter="wipe(up)">
                                      <p:cBhvr>
                                        <p:cTn id="32" dur="500"/>
                                        <p:tgtEl>
                                          <p:spTgt spid="4">
                                            <p:txEl>
                                              <p:pRg st="7" end="7"/>
                                            </p:txEl>
                                          </p:spTgt>
                                        </p:tgtEl>
                                      </p:cBhvr>
                                    </p:animEffect>
                                  </p:childTnLst>
                                </p:cTn>
                              </p:par>
                            </p:childTnLst>
                          </p:cTn>
                        </p:par>
                        <p:par>
                          <p:cTn id="33" fill="hold" nodeType="afterGroup">
                            <p:stCondLst>
                              <p:cond delay="500"/>
                            </p:stCondLst>
                            <p:childTnLst>
                              <p:par>
                                <p:cTn id="34" presetID="9" presetClass="entr" presetSubtype="0"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dissolve">
                                      <p:cBhvr>
                                        <p:cTn id="36" dur="500"/>
                                        <p:tgtEl>
                                          <p:spTgt spid="15"/>
                                        </p:tgtEl>
                                      </p:cBhvr>
                                    </p:animEffect>
                                  </p:childTnLst>
                                </p:cTn>
                              </p:par>
                            </p:childTnLst>
                          </p:cTn>
                        </p:par>
                        <p:par>
                          <p:cTn id="37" fill="hold" nodeType="afterGroup">
                            <p:stCondLst>
                              <p:cond delay="1000"/>
                            </p:stCondLst>
                            <p:childTnLst>
                              <p:par>
                                <p:cTn id="38" presetID="22" presetClass="entr" presetSubtype="8"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wipe(left)">
                                      <p:cBhvr>
                                        <p:cTn id="40" dur="500"/>
                                        <p:tgtEl>
                                          <p:spTgt spid="14"/>
                                        </p:tgtEl>
                                      </p:cBhvr>
                                    </p:animEffect>
                                  </p:childTnLst>
                                </p:cTn>
                              </p:par>
                            </p:childTnLst>
                          </p:cTn>
                        </p:par>
                        <p:par>
                          <p:cTn id="41" fill="hold" nodeType="afterGroup">
                            <p:stCondLst>
                              <p:cond delay="1500"/>
                            </p:stCondLst>
                            <p:childTnLst>
                              <p:par>
                                <p:cTn id="42" presetID="9" presetClass="entr" presetSubtype="0" fill="hold" grpId="0" nodeType="after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dissolve">
                                      <p:cBhvr>
                                        <p:cTn id="4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animBg="1"/>
      <p:bldP spid="13" grpId="0" animBg="1"/>
      <p:bldP spid="1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itle 1"/>
          <p:cNvSpPr>
            <a:spLocks noGrp="1"/>
          </p:cNvSpPr>
          <p:nvPr>
            <p:ph type="title"/>
          </p:nvPr>
        </p:nvSpPr>
        <p:spPr/>
        <p:txBody>
          <a:bodyPr/>
          <a:lstStyle/>
          <a:p>
            <a:pPr eaLnBrk="1" hangingPunct="1"/>
            <a:r>
              <a:rPr lang="en-US" altLang="en-US" dirty="0">
                <a:solidFill>
                  <a:schemeClr val="tx1"/>
                </a:solidFill>
              </a:rPr>
              <a:t>Strategize: Prioritizing Questions</a:t>
            </a:r>
            <a:r>
              <a:rPr lang="en-US" altLang="en-US" sz="4000" dirty="0">
                <a:solidFill>
                  <a:schemeClr val="tx1"/>
                </a:solidFill>
              </a:rPr>
              <a:t> </a:t>
            </a:r>
          </a:p>
        </p:txBody>
      </p:sp>
      <p:sp>
        <p:nvSpPr>
          <p:cNvPr id="3" name="Content Placeholder 2"/>
          <p:cNvSpPr>
            <a:spLocks noGrp="1"/>
          </p:cNvSpPr>
          <p:nvPr>
            <p:ph idx="1"/>
          </p:nvPr>
        </p:nvSpPr>
        <p:spPr>
          <a:xfrm>
            <a:off x="838200" y="1825625"/>
            <a:ext cx="10515600" cy="3712656"/>
          </a:xfrm>
        </p:spPr>
        <p:txBody>
          <a:bodyPr>
            <a:normAutofit lnSpcReduction="10000"/>
          </a:bodyPr>
          <a:lstStyle/>
          <a:p>
            <a:pPr marL="0" indent="0">
              <a:buNone/>
            </a:pPr>
            <a:r>
              <a:rPr lang="en-US" altLang="en-US" sz="3000" b="1" dirty="0">
                <a:solidFill>
                  <a:srgbClr val="000000"/>
                </a:solidFill>
              </a:rPr>
              <a:t>Review your list of questions </a:t>
            </a:r>
          </a:p>
          <a:p>
            <a:pPr marL="228600" lvl="1" indent="0">
              <a:spcBef>
                <a:spcPts val="800"/>
              </a:spcBef>
              <a:spcAft>
                <a:spcPts val="600"/>
              </a:spcAft>
            </a:pPr>
            <a:r>
              <a:rPr lang="en-US" altLang="en-US" dirty="0">
                <a:solidFill>
                  <a:srgbClr val="000000"/>
                </a:solidFill>
              </a:rPr>
              <a:t> Choose the three questions you’re interested to continue working on today with your group.</a:t>
            </a:r>
          </a:p>
          <a:p>
            <a:pPr marL="228600" lvl="1" indent="0">
              <a:spcBef>
                <a:spcPts val="800"/>
              </a:spcBef>
            </a:pPr>
            <a:r>
              <a:rPr lang="en-US" altLang="en-US" dirty="0">
                <a:solidFill>
                  <a:srgbClr val="000000"/>
                </a:solidFill>
              </a:rPr>
              <a:t> While prioritizing, think about your Question Focus</a:t>
            </a:r>
          </a:p>
          <a:p>
            <a:pPr marL="228600" lvl="1" indent="0">
              <a:spcBef>
                <a:spcPts val="800"/>
              </a:spcBef>
            </a:pPr>
            <a:endParaRPr lang="en-US" altLang="en-US" sz="3000" b="1" dirty="0">
              <a:solidFill>
                <a:srgbClr val="000000"/>
              </a:solidFill>
            </a:endParaRPr>
          </a:p>
          <a:p>
            <a:pPr marL="228600" lvl="1" indent="0">
              <a:spcBef>
                <a:spcPts val="800"/>
              </a:spcBef>
            </a:pPr>
            <a:r>
              <a:rPr lang="en-US" altLang="en-US" sz="3000" b="1" dirty="0">
                <a:solidFill>
                  <a:srgbClr val="000000"/>
                </a:solidFill>
              </a:rPr>
              <a:t>After prioritizing consider…</a:t>
            </a:r>
          </a:p>
          <a:p>
            <a:pPr lvl="1">
              <a:spcAft>
                <a:spcPts val="600"/>
              </a:spcAft>
            </a:pPr>
            <a:r>
              <a:rPr lang="en-US" altLang="en-US" dirty="0"/>
              <a:t>Why did you choose those three questions?</a:t>
            </a:r>
          </a:p>
          <a:p>
            <a:pPr lvl="1">
              <a:spcAft>
                <a:spcPts val="1800"/>
              </a:spcAft>
            </a:pPr>
            <a:r>
              <a:rPr lang="en-US" altLang="en-US" dirty="0"/>
              <a:t>Where are your priority questions in the sequence of your entire list of questions?</a:t>
            </a:r>
          </a:p>
        </p:txBody>
      </p:sp>
    </p:spTree>
    <p:extLst>
      <p:ext uri="{BB962C8B-B14F-4D97-AF65-F5344CB8AC3E}">
        <p14:creationId xmlns:p14="http://schemas.microsoft.com/office/powerpoint/2010/main" val="308972966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itle 1"/>
          <p:cNvSpPr>
            <a:spLocks noGrp="1"/>
          </p:cNvSpPr>
          <p:nvPr>
            <p:ph type="title"/>
          </p:nvPr>
        </p:nvSpPr>
        <p:spPr/>
        <p:txBody>
          <a:bodyPr>
            <a:normAutofit/>
          </a:bodyPr>
          <a:lstStyle/>
          <a:p>
            <a:pPr eaLnBrk="1" hangingPunct="1"/>
            <a:r>
              <a:rPr lang="en-US" altLang="en-US" dirty="0">
                <a:solidFill>
                  <a:schemeClr val="tx1"/>
                </a:solidFill>
              </a:rPr>
              <a:t>Strategize: Next Steps</a:t>
            </a:r>
          </a:p>
        </p:txBody>
      </p:sp>
      <p:sp>
        <p:nvSpPr>
          <p:cNvPr id="111619" name="Content Placeholder 2"/>
          <p:cNvSpPr>
            <a:spLocks noGrp="1"/>
          </p:cNvSpPr>
          <p:nvPr>
            <p:ph idx="1"/>
          </p:nvPr>
        </p:nvSpPr>
        <p:spPr/>
        <p:txBody>
          <a:bodyPr/>
          <a:lstStyle/>
          <a:p>
            <a:pPr marL="0" indent="0">
              <a:buNone/>
            </a:pPr>
            <a:r>
              <a:rPr lang="en-US" altLang="en-US" sz="3200" dirty="0"/>
              <a:t>From priority questions to action plan</a:t>
            </a:r>
          </a:p>
          <a:p>
            <a:pPr marL="0" indent="0">
              <a:spcBef>
                <a:spcPts val="1800"/>
              </a:spcBef>
              <a:buNone/>
            </a:pPr>
            <a:r>
              <a:rPr lang="en-US" altLang="en-US" dirty="0"/>
              <a:t>In order to answer your priority questions:</a:t>
            </a:r>
          </a:p>
          <a:p>
            <a:pPr lvl="2">
              <a:spcBef>
                <a:spcPts val="1800"/>
              </a:spcBef>
            </a:pPr>
            <a:r>
              <a:rPr lang="en-US" altLang="en-US" sz="2800" dirty="0"/>
              <a:t>What do you need to </a:t>
            </a:r>
            <a:r>
              <a:rPr lang="en-US" altLang="en-US" sz="2800" i="1" dirty="0"/>
              <a:t>know</a:t>
            </a:r>
            <a:r>
              <a:rPr lang="en-US" altLang="en-US" sz="2800" dirty="0"/>
              <a:t>? </a:t>
            </a:r>
            <a:r>
              <a:rPr lang="en-US" altLang="en-US" sz="2800" b="1" dirty="0"/>
              <a:t>Information </a:t>
            </a:r>
          </a:p>
          <a:p>
            <a:pPr lvl="2">
              <a:spcBef>
                <a:spcPts val="1800"/>
              </a:spcBef>
            </a:pPr>
            <a:r>
              <a:rPr lang="en-US" altLang="en-US" sz="2800" dirty="0"/>
              <a:t>What do you need to </a:t>
            </a:r>
            <a:r>
              <a:rPr lang="en-US" altLang="en-US" sz="2800" i="1" dirty="0"/>
              <a:t>do</a:t>
            </a:r>
            <a:r>
              <a:rPr lang="en-US" altLang="en-US" sz="2800" dirty="0"/>
              <a:t>? </a:t>
            </a:r>
            <a:r>
              <a:rPr lang="en-US" altLang="en-US" sz="2800" b="1" dirty="0"/>
              <a:t>Tasks </a:t>
            </a:r>
          </a:p>
        </p:txBody>
      </p:sp>
    </p:spTree>
    <p:extLst>
      <p:ext uri="{BB962C8B-B14F-4D97-AF65-F5344CB8AC3E}">
        <p14:creationId xmlns:p14="http://schemas.microsoft.com/office/powerpoint/2010/main" val="1442557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Next Steps: Action Plan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10203375"/>
              </p:ext>
            </p:extLst>
          </p:nvPr>
        </p:nvGraphicFramePr>
        <p:xfrm>
          <a:off x="2193725" y="2660851"/>
          <a:ext cx="7170906" cy="3087849"/>
        </p:xfrm>
        <a:graphic>
          <a:graphicData uri="http://schemas.openxmlformats.org/drawingml/2006/table">
            <a:tbl>
              <a:tblPr firstRow="1" bandRow="1">
                <a:effectLst/>
                <a:tableStyleId>{5C22544A-7EE6-4342-B048-85BDC9FD1C3A}</a:tableStyleId>
              </a:tblPr>
              <a:tblGrid>
                <a:gridCol w="3585453">
                  <a:extLst>
                    <a:ext uri="{9D8B030D-6E8A-4147-A177-3AD203B41FA5}">
                      <a16:colId xmlns:a16="http://schemas.microsoft.com/office/drawing/2014/main" xmlns="" val="20000"/>
                    </a:ext>
                  </a:extLst>
                </a:gridCol>
                <a:gridCol w="3585453">
                  <a:extLst>
                    <a:ext uri="{9D8B030D-6E8A-4147-A177-3AD203B41FA5}">
                      <a16:colId xmlns:a16="http://schemas.microsoft.com/office/drawing/2014/main" xmlns="" val="20001"/>
                    </a:ext>
                  </a:extLst>
                </a:gridCol>
              </a:tblGrid>
              <a:tr h="394269">
                <a:tc>
                  <a:txBody>
                    <a:bodyPr/>
                    <a:lstStyle/>
                    <a:p>
                      <a:pPr algn="ctr"/>
                      <a:r>
                        <a:rPr lang="en-US" sz="2400" dirty="0"/>
                        <a:t>Information</a:t>
                      </a:r>
                    </a:p>
                  </a:txBody>
                  <a:tcPr marL="127248" marR="127248"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en-US" sz="2400" dirty="0"/>
                        <a:t>Tasks</a:t>
                      </a:r>
                    </a:p>
                  </a:txBody>
                  <a:tcPr marL="127248" marR="127248"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436089">
                <a:tc>
                  <a:txBody>
                    <a:bodyPr/>
                    <a:lstStyle/>
                    <a:p>
                      <a:endParaRPr lang="en-US" dirty="0"/>
                    </a:p>
                  </a:txBody>
                  <a:tcPr marL="127248" marR="127248"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US" dirty="0"/>
                    </a:p>
                  </a:txBody>
                  <a:tcPr marL="127248" marR="127248"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xmlns="" val="10001"/>
                  </a:ext>
                </a:extLst>
              </a:tr>
              <a:tr h="315416">
                <a:tc>
                  <a:txBody>
                    <a:bodyPr/>
                    <a:lstStyle/>
                    <a:p>
                      <a:endParaRPr lang="en-US" dirty="0"/>
                    </a:p>
                  </a:txBody>
                  <a:tcPr marL="127248" marR="127248">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noFill/>
                  </a:tcPr>
                </a:tc>
                <a:tc>
                  <a:txBody>
                    <a:bodyPr/>
                    <a:lstStyle/>
                    <a:p>
                      <a:endParaRPr lang="en-US" dirty="0"/>
                    </a:p>
                  </a:txBody>
                  <a:tcPr marL="127248" marR="127248">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noFill/>
                  </a:tcPr>
                </a:tc>
                <a:extLst>
                  <a:ext uri="{0D108BD9-81ED-4DB2-BD59-A6C34878D82A}">
                    <a16:rowId xmlns:a16="http://schemas.microsoft.com/office/drawing/2014/main" xmlns="" val="10002"/>
                  </a:ext>
                </a:extLst>
              </a:tr>
              <a:tr h="315416">
                <a:tc>
                  <a:txBody>
                    <a:bodyPr/>
                    <a:lstStyle/>
                    <a:p>
                      <a:endParaRPr lang="en-US" dirty="0"/>
                    </a:p>
                  </a:txBody>
                  <a:tcPr marL="127248" marR="127248">
                    <a:lnR w="12700" cap="flat" cmpd="sng" algn="ctr">
                      <a:solidFill>
                        <a:schemeClr val="tx1"/>
                      </a:solidFill>
                      <a:prstDash val="solid"/>
                      <a:round/>
                      <a:headEnd type="none" w="med" len="med"/>
                      <a:tailEnd type="none" w="med" len="med"/>
                    </a:lnR>
                    <a:noFill/>
                  </a:tcPr>
                </a:tc>
                <a:tc>
                  <a:txBody>
                    <a:bodyPr/>
                    <a:lstStyle/>
                    <a:p>
                      <a:endParaRPr lang="en-US" dirty="0"/>
                    </a:p>
                  </a:txBody>
                  <a:tcPr marL="127248" marR="127248">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xmlns="" val="10003"/>
                  </a:ext>
                </a:extLst>
              </a:tr>
              <a:tr h="315416">
                <a:tc>
                  <a:txBody>
                    <a:bodyPr/>
                    <a:lstStyle/>
                    <a:p>
                      <a:endParaRPr lang="en-US" dirty="0"/>
                    </a:p>
                  </a:txBody>
                  <a:tcPr marL="127248" marR="127248">
                    <a:lnR w="12700" cap="flat" cmpd="sng" algn="ctr">
                      <a:solidFill>
                        <a:schemeClr val="tx1"/>
                      </a:solidFill>
                      <a:prstDash val="solid"/>
                      <a:round/>
                      <a:headEnd type="none" w="med" len="med"/>
                      <a:tailEnd type="none" w="med" len="med"/>
                    </a:lnR>
                    <a:noFill/>
                  </a:tcPr>
                </a:tc>
                <a:tc>
                  <a:txBody>
                    <a:bodyPr/>
                    <a:lstStyle/>
                    <a:p>
                      <a:endParaRPr lang="en-US" dirty="0"/>
                    </a:p>
                  </a:txBody>
                  <a:tcPr marL="127248" marR="127248">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xmlns="" val="10004"/>
                  </a:ext>
                </a:extLst>
              </a:tr>
              <a:tr h="315416">
                <a:tc>
                  <a:txBody>
                    <a:bodyPr/>
                    <a:lstStyle/>
                    <a:p>
                      <a:endParaRPr lang="en-US"/>
                    </a:p>
                  </a:txBody>
                  <a:tcPr marL="127248" marR="127248">
                    <a:lnR w="12700" cap="flat" cmpd="sng" algn="ctr">
                      <a:solidFill>
                        <a:schemeClr val="tx1"/>
                      </a:solidFill>
                      <a:prstDash val="solid"/>
                      <a:round/>
                      <a:headEnd type="none" w="med" len="med"/>
                      <a:tailEnd type="none" w="med" len="med"/>
                    </a:lnR>
                    <a:noFill/>
                  </a:tcPr>
                </a:tc>
                <a:tc>
                  <a:txBody>
                    <a:bodyPr/>
                    <a:lstStyle/>
                    <a:p>
                      <a:endParaRPr lang="en-US" dirty="0"/>
                    </a:p>
                  </a:txBody>
                  <a:tcPr marL="127248" marR="127248">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xmlns="" val="10005"/>
                  </a:ext>
                </a:extLst>
              </a:tr>
              <a:tr h="315416">
                <a:tc>
                  <a:txBody>
                    <a:bodyPr/>
                    <a:lstStyle/>
                    <a:p>
                      <a:endParaRPr lang="en-US" dirty="0"/>
                    </a:p>
                  </a:txBody>
                  <a:tcPr marL="127248" marR="127248">
                    <a:lnR w="12700" cap="flat" cmpd="sng" algn="ctr">
                      <a:solidFill>
                        <a:schemeClr val="tx1"/>
                      </a:solidFill>
                      <a:prstDash val="solid"/>
                      <a:round/>
                      <a:headEnd type="none" w="med" len="med"/>
                      <a:tailEnd type="none" w="med" len="med"/>
                    </a:lnR>
                    <a:noFill/>
                  </a:tcPr>
                </a:tc>
                <a:tc>
                  <a:txBody>
                    <a:bodyPr/>
                    <a:lstStyle/>
                    <a:p>
                      <a:endParaRPr lang="en-US" dirty="0"/>
                    </a:p>
                  </a:txBody>
                  <a:tcPr marL="127248" marR="127248">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xmlns="" val="10006"/>
                  </a:ext>
                </a:extLst>
              </a:tr>
              <a:tr h="315416">
                <a:tc>
                  <a:txBody>
                    <a:bodyPr/>
                    <a:lstStyle/>
                    <a:p>
                      <a:endParaRPr lang="en-US" dirty="0"/>
                    </a:p>
                  </a:txBody>
                  <a:tcPr marL="127248" marR="127248">
                    <a:lnR w="12700" cap="flat" cmpd="sng" algn="ctr">
                      <a:solidFill>
                        <a:schemeClr val="tx1"/>
                      </a:solidFill>
                      <a:prstDash val="solid"/>
                      <a:round/>
                      <a:headEnd type="none" w="med" len="med"/>
                      <a:tailEnd type="none" w="med" len="med"/>
                    </a:lnR>
                    <a:noFill/>
                  </a:tcPr>
                </a:tc>
                <a:tc>
                  <a:txBody>
                    <a:bodyPr/>
                    <a:lstStyle/>
                    <a:p>
                      <a:endParaRPr lang="en-US" dirty="0"/>
                    </a:p>
                  </a:txBody>
                  <a:tcPr marL="127248" marR="127248">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xmlns="" val="10007"/>
                  </a:ext>
                </a:extLst>
              </a:tr>
            </a:tbl>
          </a:graphicData>
        </a:graphic>
      </p:graphicFrame>
      <p:sp>
        <p:nvSpPr>
          <p:cNvPr id="5" name="テキスト ボックス 4"/>
          <p:cNvSpPr txBox="1"/>
          <p:nvPr/>
        </p:nvSpPr>
        <p:spPr>
          <a:xfrm>
            <a:off x="747809" y="1249702"/>
            <a:ext cx="6484980" cy="1138773"/>
          </a:xfrm>
          <a:prstGeom prst="rect">
            <a:avLst/>
          </a:prstGeom>
          <a:noFill/>
        </p:spPr>
        <p:txBody>
          <a:bodyPr wrap="none" rtlCol="0">
            <a:spAutoFit/>
          </a:bodyPr>
          <a:lstStyle/>
          <a:p>
            <a:pPr>
              <a:spcBef>
                <a:spcPts val="600"/>
              </a:spcBef>
            </a:pPr>
            <a:r>
              <a:rPr lang="en-US" altLang="en-US" sz="2000" dirty="0">
                <a:latin typeface="Rockwell" panose="02060603020205020403" pitchFamily="18" charset="0"/>
              </a:rPr>
              <a:t>In order to answer your priority questions:</a:t>
            </a:r>
          </a:p>
          <a:p>
            <a:pPr lvl="1"/>
            <a:r>
              <a:rPr lang="en-US" altLang="en-US" sz="2400" dirty="0">
                <a:latin typeface="Rockwell" panose="02060603020205020403" pitchFamily="18" charset="0"/>
              </a:rPr>
              <a:t>What do you need to </a:t>
            </a:r>
            <a:r>
              <a:rPr lang="en-US" altLang="en-US" sz="2400" i="1" dirty="0">
                <a:latin typeface="Rockwell" panose="02060603020205020403" pitchFamily="18" charset="0"/>
              </a:rPr>
              <a:t>know</a:t>
            </a:r>
            <a:r>
              <a:rPr lang="en-US" altLang="en-US" sz="2400" dirty="0">
                <a:latin typeface="Rockwell" panose="02060603020205020403" pitchFamily="18" charset="0"/>
              </a:rPr>
              <a:t>? </a:t>
            </a:r>
            <a:r>
              <a:rPr lang="en-US" altLang="en-US" sz="2400" b="1" dirty="0">
                <a:latin typeface="Rockwell" panose="02060603020205020403" pitchFamily="18" charset="0"/>
              </a:rPr>
              <a:t>Information </a:t>
            </a:r>
          </a:p>
          <a:p>
            <a:pPr lvl="1"/>
            <a:r>
              <a:rPr lang="en-US" altLang="en-US" sz="2400" dirty="0">
                <a:latin typeface="Rockwell" panose="02060603020205020403" pitchFamily="18" charset="0"/>
              </a:rPr>
              <a:t>What do you need to </a:t>
            </a:r>
            <a:r>
              <a:rPr lang="en-US" altLang="en-US" sz="2400" i="1" dirty="0">
                <a:latin typeface="Rockwell" panose="02060603020205020403" pitchFamily="18" charset="0"/>
              </a:rPr>
              <a:t>do</a:t>
            </a:r>
            <a:r>
              <a:rPr lang="en-US" altLang="en-US" sz="2400" dirty="0">
                <a:latin typeface="Rockwell" panose="02060603020205020403" pitchFamily="18" charset="0"/>
              </a:rPr>
              <a:t>? </a:t>
            </a:r>
            <a:r>
              <a:rPr lang="en-US" altLang="en-US" sz="2400" b="1" dirty="0">
                <a:latin typeface="Rockwell" panose="02060603020205020403" pitchFamily="18" charset="0"/>
              </a:rPr>
              <a:t>Tasks </a:t>
            </a:r>
          </a:p>
        </p:txBody>
      </p:sp>
    </p:spTree>
    <p:extLst>
      <p:ext uri="{BB962C8B-B14F-4D97-AF65-F5344CB8AC3E}">
        <p14:creationId xmlns:p14="http://schemas.microsoft.com/office/powerpoint/2010/main" val="12353586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86976" y="409921"/>
            <a:ext cx="10800624" cy="76944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4400" b="0" i="0" u="none" strike="noStrike" kern="1200" cap="none" spc="0" normalizeH="0" baseline="0" noProof="0" dirty="0" smtClean="0">
                <a:ln>
                  <a:noFill/>
                </a:ln>
                <a:solidFill>
                  <a:schemeClr val="tx2"/>
                </a:solidFill>
                <a:effectLst/>
                <a:uLnTx/>
                <a:uFillTx/>
                <a:latin typeface="Rockwell" panose="02060603020205020403" pitchFamily="18" charset="0"/>
                <a:cs typeface="+mn-cs"/>
              </a:rPr>
              <a:t>4 Different </a:t>
            </a:r>
            <a:r>
              <a:rPr kumimoji="0" lang="en-US" altLang="en-US" sz="4400" b="0" i="0" u="none" strike="noStrike" kern="1200" cap="none" spc="0" normalizeH="0" baseline="0" noProof="0" dirty="0" err="1" smtClean="0">
                <a:ln>
                  <a:noFill/>
                </a:ln>
                <a:solidFill>
                  <a:schemeClr val="tx2"/>
                </a:solidFill>
                <a:effectLst/>
                <a:uLnTx/>
                <a:uFillTx/>
                <a:latin typeface="Rockwell" panose="02060603020205020403" pitchFamily="18" charset="0"/>
                <a:cs typeface="+mn-cs"/>
              </a:rPr>
              <a:t>QFocus</a:t>
            </a:r>
            <a:r>
              <a:rPr kumimoji="0" lang="en-US" altLang="en-US" sz="4400" b="0" i="0" u="none" strike="noStrike" kern="1200" cap="none" spc="0" normalizeH="0" noProof="0" dirty="0" smtClean="0">
                <a:ln>
                  <a:noFill/>
                </a:ln>
                <a:solidFill>
                  <a:schemeClr val="tx2"/>
                </a:solidFill>
                <a:effectLst/>
                <a:uLnTx/>
                <a:uFillTx/>
                <a:latin typeface="Rockwell" panose="02060603020205020403" pitchFamily="18" charset="0"/>
                <a:cs typeface="+mn-cs"/>
              </a:rPr>
              <a:t> Prompts in 1 Room</a:t>
            </a:r>
            <a:endParaRPr kumimoji="0" lang="en-US" sz="4400" b="0" i="0" u="none" strike="noStrike" kern="1200" cap="none" spc="0" normalizeH="0" baseline="0" noProof="0" dirty="0">
              <a:ln>
                <a:noFill/>
              </a:ln>
              <a:solidFill>
                <a:schemeClr val="tx2"/>
              </a:solidFill>
              <a:effectLst/>
              <a:uLnTx/>
              <a:uFillTx/>
              <a:latin typeface="Rockwell" panose="02060603020205020403" pitchFamily="18" charset="0"/>
              <a:cs typeface="+mn-cs"/>
            </a:endParaRPr>
          </a:p>
        </p:txBody>
      </p:sp>
      <p:sp>
        <p:nvSpPr>
          <p:cNvPr id="3" name="TextBox 2"/>
          <p:cNvSpPr txBox="1"/>
          <p:nvPr/>
        </p:nvSpPr>
        <p:spPr>
          <a:xfrm>
            <a:off x="1511189" y="2057601"/>
            <a:ext cx="9597658" cy="3539431"/>
          </a:xfrm>
          <a:prstGeom prst="rect">
            <a:avLst/>
          </a:prstGeom>
          <a:noFill/>
        </p:spPr>
        <p:txBody>
          <a:bodyPr wrap="square" rtlCol="0">
            <a:spAutoFit/>
          </a:bodyPr>
          <a:lstStyle/>
          <a:p>
            <a:r>
              <a:rPr lang="en-US" sz="2800" dirty="0" smtClean="0"/>
              <a:t>Engaging, student-driven learning</a:t>
            </a:r>
          </a:p>
          <a:p>
            <a:endParaRPr lang="en-US" sz="2800" dirty="0"/>
          </a:p>
          <a:p>
            <a:r>
              <a:rPr lang="en-US" sz="2800" dirty="0" smtClean="0"/>
              <a:t>Engaging, teacher-driven professional learning</a:t>
            </a:r>
          </a:p>
          <a:p>
            <a:endParaRPr lang="en-US" sz="2800" dirty="0"/>
          </a:p>
          <a:p>
            <a:r>
              <a:rPr lang="en-US" sz="2800" dirty="0" smtClean="0"/>
              <a:t>Scaling and sustaining teacher-driven professional learning</a:t>
            </a:r>
          </a:p>
          <a:p>
            <a:endParaRPr lang="en-US" sz="2800" dirty="0"/>
          </a:p>
          <a:p>
            <a:r>
              <a:rPr lang="en-US" sz="2800" dirty="0" smtClean="0"/>
              <a:t>Scaling and sustaining inquiry-based practice</a:t>
            </a:r>
          </a:p>
        </p:txBody>
      </p:sp>
    </p:spTree>
    <p:extLst>
      <p:ext uri="{BB962C8B-B14F-4D97-AF65-F5344CB8AC3E}">
        <p14:creationId xmlns:p14="http://schemas.microsoft.com/office/powerpoint/2010/main" val="3261790777"/>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itle 1"/>
          <p:cNvSpPr>
            <a:spLocks noGrp="1"/>
          </p:cNvSpPr>
          <p:nvPr>
            <p:ph type="title"/>
          </p:nvPr>
        </p:nvSpPr>
        <p:spPr/>
        <p:txBody>
          <a:bodyPr/>
          <a:lstStyle/>
          <a:p>
            <a:pPr eaLnBrk="1" hangingPunct="1"/>
            <a:r>
              <a:rPr lang="en-US" altLang="en-US" dirty="0">
                <a:solidFill>
                  <a:schemeClr val="tx1"/>
                </a:solidFill>
              </a:rPr>
              <a:t>Share</a:t>
            </a:r>
            <a:endParaRPr lang="en-US" altLang="en-US" sz="2000" dirty="0">
              <a:solidFill>
                <a:schemeClr val="tx1"/>
              </a:solidFill>
            </a:endParaRPr>
          </a:p>
        </p:txBody>
      </p:sp>
      <p:sp>
        <p:nvSpPr>
          <p:cNvPr id="112643" name="Content Placeholder 2"/>
          <p:cNvSpPr>
            <a:spLocks noGrp="1"/>
          </p:cNvSpPr>
          <p:nvPr>
            <p:ph idx="1"/>
          </p:nvPr>
        </p:nvSpPr>
        <p:spPr>
          <a:xfrm>
            <a:off x="838200" y="1825627"/>
            <a:ext cx="10515600" cy="2850137"/>
          </a:xfrm>
        </p:spPr>
        <p:txBody>
          <a:bodyPr>
            <a:normAutofit/>
          </a:bodyPr>
          <a:lstStyle/>
          <a:p>
            <a:pPr marL="514350" indent="-514350">
              <a:buFont typeface="Wingdings" panose="05000000000000000000" pitchFamily="2" charset="2"/>
              <a:buAutoNum type="arabicPeriod"/>
            </a:pPr>
            <a:r>
              <a:rPr lang="en-US" altLang="en-US" sz="3200" dirty="0" smtClean="0">
                <a:solidFill>
                  <a:srgbClr val="000000"/>
                </a:solidFill>
              </a:rPr>
              <a:t>Walk around the room and read what other groups produced. </a:t>
            </a:r>
          </a:p>
          <a:p>
            <a:pPr marL="514350" indent="-514350">
              <a:buFont typeface="Wingdings" panose="05000000000000000000" pitchFamily="2" charset="2"/>
              <a:buAutoNum type="arabicPeriod"/>
            </a:pPr>
            <a:r>
              <a:rPr lang="en-US" altLang="en-US" sz="3200" dirty="0" smtClean="0">
                <a:solidFill>
                  <a:srgbClr val="000000"/>
                </a:solidFill>
              </a:rPr>
              <a:t>Look for similarities in their questions.</a:t>
            </a:r>
            <a:endParaRPr lang="en-US" altLang="en-US" sz="3200" dirty="0">
              <a:solidFill>
                <a:srgbClr val="000000"/>
              </a:solidFill>
            </a:endParaRPr>
          </a:p>
        </p:txBody>
      </p:sp>
    </p:spTree>
    <p:extLst>
      <p:ext uri="{BB962C8B-B14F-4D97-AF65-F5344CB8AC3E}">
        <p14:creationId xmlns:p14="http://schemas.microsoft.com/office/powerpoint/2010/main" val="24430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6231" y="164088"/>
            <a:ext cx="10515600" cy="1325563"/>
          </a:xfrm>
        </p:spPr>
        <p:txBody>
          <a:bodyPr>
            <a:normAutofit/>
          </a:bodyPr>
          <a:lstStyle/>
          <a:p>
            <a:r>
              <a:rPr lang="en-US" sz="5400" dirty="0">
                <a:solidFill>
                  <a:schemeClr val="tx1"/>
                </a:solidFill>
              </a:rPr>
              <a:t>Welcome</a:t>
            </a:r>
          </a:p>
        </p:txBody>
      </p:sp>
      <p:sp>
        <p:nvSpPr>
          <p:cNvPr id="3" name="TextBox 2"/>
          <p:cNvSpPr txBox="1"/>
          <p:nvPr/>
        </p:nvSpPr>
        <p:spPr>
          <a:xfrm>
            <a:off x="2531657" y="2085301"/>
            <a:ext cx="6924748" cy="3554819"/>
          </a:xfrm>
          <a:prstGeom prst="rect">
            <a:avLst/>
          </a:prstGeom>
          <a:noFill/>
        </p:spPr>
        <p:txBody>
          <a:bodyPr wrap="square" rtlCol="0">
            <a:spAutoFit/>
          </a:bodyPr>
          <a:lstStyle/>
          <a:p>
            <a:pPr>
              <a:lnSpc>
                <a:spcPts val="4500"/>
              </a:lnSpc>
            </a:pPr>
            <a:r>
              <a:rPr lang="en-US" sz="3200" dirty="0">
                <a:latin typeface="Rockwell" panose="02060603020205020403" pitchFamily="18" charset="0"/>
              </a:rPr>
              <a:t>We shall not cease from exploration</a:t>
            </a:r>
          </a:p>
          <a:p>
            <a:pPr>
              <a:lnSpc>
                <a:spcPts val="4500"/>
              </a:lnSpc>
            </a:pPr>
            <a:r>
              <a:rPr lang="en-US" sz="3200" dirty="0">
                <a:latin typeface="Rockwell" panose="02060603020205020403" pitchFamily="18" charset="0"/>
              </a:rPr>
              <a:t>And the end of all our exploring</a:t>
            </a:r>
          </a:p>
          <a:p>
            <a:pPr>
              <a:lnSpc>
                <a:spcPts val="4500"/>
              </a:lnSpc>
            </a:pPr>
            <a:r>
              <a:rPr lang="en-US" sz="3200" dirty="0">
                <a:latin typeface="Rockwell" panose="02060603020205020403" pitchFamily="18" charset="0"/>
              </a:rPr>
              <a:t>Will be to arrive where we started</a:t>
            </a:r>
          </a:p>
          <a:p>
            <a:pPr>
              <a:lnSpc>
                <a:spcPts val="4500"/>
              </a:lnSpc>
            </a:pPr>
            <a:r>
              <a:rPr lang="en-US" sz="3200" dirty="0">
                <a:latin typeface="Rockwell" panose="02060603020205020403" pitchFamily="18" charset="0"/>
              </a:rPr>
              <a:t>And know the place</a:t>
            </a:r>
          </a:p>
          <a:p>
            <a:pPr>
              <a:lnSpc>
                <a:spcPts val="4500"/>
              </a:lnSpc>
            </a:pPr>
            <a:r>
              <a:rPr lang="en-US" sz="3200" dirty="0">
                <a:latin typeface="Rockwell" panose="02060603020205020403" pitchFamily="18" charset="0"/>
              </a:rPr>
              <a:t>For the first time.</a:t>
            </a:r>
          </a:p>
          <a:p>
            <a:pPr algn="r">
              <a:lnSpc>
                <a:spcPts val="4500"/>
              </a:lnSpc>
            </a:pPr>
            <a:r>
              <a:rPr lang="en-US" sz="3200" dirty="0">
                <a:latin typeface="Rockwell" panose="02060603020205020403" pitchFamily="18" charset="0"/>
              </a:rPr>
              <a:t>				-T.S. Eliot</a:t>
            </a:r>
          </a:p>
        </p:txBody>
      </p:sp>
    </p:spTree>
    <p:extLst>
      <p:ext uri="{BB962C8B-B14F-4D97-AF65-F5344CB8AC3E}">
        <p14:creationId xmlns:p14="http://schemas.microsoft.com/office/powerpoint/2010/main" val="31443963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itle 1"/>
          <p:cNvSpPr>
            <a:spLocks noGrp="1"/>
          </p:cNvSpPr>
          <p:nvPr>
            <p:ph type="title"/>
          </p:nvPr>
        </p:nvSpPr>
        <p:spPr/>
        <p:txBody>
          <a:bodyPr/>
          <a:lstStyle/>
          <a:p>
            <a:pPr eaLnBrk="1" hangingPunct="1"/>
            <a:r>
              <a:rPr lang="en-US" altLang="en-US" dirty="0">
                <a:solidFill>
                  <a:schemeClr val="tx1"/>
                </a:solidFill>
              </a:rPr>
              <a:t>Reflection </a:t>
            </a:r>
          </a:p>
        </p:txBody>
      </p:sp>
      <p:sp>
        <p:nvSpPr>
          <p:cNvPr id="49154" name="Content Placeholder 2"/>
          <p:cNvSpPr>
            <a:spLocks noGrp="1"/>
          </p:cNvSpPr>
          <p:nvPr>
            <p:ph idx="1"/>
          </p:nvPr>
        </p:nvSpPr>
        <p:spPr>
          <a:xfrm>
            <a:off x="838200" y="1825627"/>
            <a:ext cx="10515600" cy="4556151"/>
          </a:xfrm>
        </p:spPr>
        <p:txBody>
          <a:bodyPr>
            <a:noAutofit/>
          </a:bodyPr>
          <a:lstStyle/>
          <a:p>
            <a:pPr eaLnBrk="1" hangingPunct="1">
              <a:lnSpc>
                <a:spcPct val="100000"/>
              </a:lnSpc>
            </a:pPr>
            <a:r>
              <a:rPr lang="en-US" altLang="en-US" dirty="0">
                <a:solidFill>
                  <a:srgbClr val="000000"/>
                </a:solidFill>
              </a:rPr>
              <a:t> What did you learn?</a:t>
            </a:r>
          </a:p>
          <a:p>
            <a:pPr eaLnBrk="1" hangingPunct="1">
              <a:lnSpc>
                <a:spcPct val="100000"/>
              </a:lnSpc>
            </a:pPr>
            <a:r>
              <a:rPr lang="en-US" altLang="en-US" dirty="0">
                <a:solidFill>
                  <a:srgbClr val="000000"/>
                </a:solidFill>
              </a:rPr>
              <a:t> How did you learn it?</a:t>
            </a:r>
          </a:p>
          <a:p>
            <a:pPr>
              <a:lnSpc>
                <a:spcPct val="100000"/>
              </a:lnSpc>
            </a:pPr>
            <a:r>
              <a:rPr lang="en-US" altLang="en-US" dirty="0">
                <a:solidFill>
                  <a:srgbClr val="000000"/>
                </a:solidFill>
              </a:rPr>
              <a:t> What do you understand differently now about </a:t>
            </a:r>
            <a:r>
              <a:rPr lang="en-US" altLang="en-US" i="1" dirty="0">
                <a:solidFill>
                  <a:srgbClr val="000000"/>
                </a:solidFill>
              </a:rPr>
              <a:t>the impact of using questions to engage the voice of your students AND teachers</a:t>
            </a:r>
            <a:r>
              <a:rPr lang="en-US" altLang="en-US" dirty="0">
                <a:solidFill>
                  <a:srgbClr val="000000"/>
                </a:solidFill>
              </a:rPr>
              <a:t>? </a:t>
            </a:r>
            <a:endParaRPr lang="en-US" altLang="en-US" dirty="0" smtClean="0">
              <a:solidFill>
                <a:srgbClr val="000000"/>
              </a:solidFill>
            </a:endParaRPr>
          </a:p>
          <a:p>
            <a:pPr>
              <a:lnSpc>
                <a:spcPct val="100000"/>
              </a:lnSpc>
            </a:pPr>
            <a:r>
              <a:rPr lang="en-US" altLang="en-US" dirty="0" smtClean="0">
                <a:solidFill>
                  <a:srgbClr val="000000"/>
                </a:solidFill>
              </a:rPr>
              <a:t>How did having 4 different </a:t>
            </a:r>
            <a:r>
              <a:rPr lang="en-US" altLang="en-US" dirty="0" err="1" smtClean="0">
                <a:solidFill>
                  <a:srgbClr val="000000"/>
                </a:solidFill>
              </a:rPr>
              <a:t>QFocus</a:t>
            </a:r>
            <a:r>
              <a:rPr lang="en-US" altLang="en-US" dirty="0" smtClean="0">
                <a:solidFill>
                  <a:srgbClr val="000000"/>
                </a:solidFill>
              </a:rPr>
              <a:t> prompts in 1 room impact your thinking?</a:t>
            </a:r>
            <a:endParaRPr lang="en-US" altLang="en-US" dirty="0">
              <a:solidFill>
                <a:srgbClr val="000000"/>
              </a:solidFill>
            </a:endParaRPr>
          </a:p>
        </p:txBody>
      </p:sp>
    </p:spTree>
    <p:extLst>
      <p:ext uri="{BB962C8B-B14F-4D97-AF65-F5344CB8AC3E}">
        <p14:creationId xmlns:p14="http://schemas.microsoft.com/office/powerpoint/2010/main" val="133891075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915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9154">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915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915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p:cNvSpPr>
            <a:spLocks noGrp="1"/>
          </p:cNvSpPr>
          <p:nvPr>
            <p:ph type="title"/>
          </p:nvPr>
        </p:nvSpPr>
        <p:spPr>
          <a:xfrm>
            <a:off x="909536" y="378097"/>
            <a:ext cx="10515600" cy="737343"/>
          </a:xfrm>
        </p:spPr>
        <p:txBody>
          <a:bodyPr>
            <a:normAutofit/>
          </a:bodyPr>
          <a:lstStyle/>
          <a:p>
            <a:pPr eaLnBrk="1" hangingPunct="1"/>
            <a:r>
              <a:rPr lang="en-US" altLang="en-US" dirty="0"/>
              <a:t>A Look Inside the Process </a:t>
            </a:r>
          </a:p>
        </p:txBody>
      </p:sp>
      <p:pic>
        <p:nvPicPr>
          <p:cNvPr id="63490" name="Picture Placeholder 3" descr="images.p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63047" y="1741023"/>
            <a:ext cx="4361678" cy="3990471"/>
          </a:xfrm>
        </p:spPr>
      </p:pic>
    </p:spTree>
    <p:extLst>
      <p:ext uri="{BB962C8B-B14F-4D97-AF65-F5344CB8AC3E}">
        <p14:creationId xmlns:p14="http://schemas.microsoft.com/office/powerpoint/2010/main" val="232597731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63490"/>
                                        </p:tgtEl>
                                        <p:attrNameLst>
                                          <p:attrName>style.visibility</p:attrName>
                                        </p:attrNameLst>
                                      </p:cBhvr>
                                      <p:to>
                                        <p:strVal val="visible"/>
                                      </p:to>
                                    </p:set>
                                    <p:animEffect transition="in" filter="fade">
                                      <p:cBhvr>
                                        <p:cTn id="7" dur="1000"/>
                                        <p:tgtEl>
                                          <p:spTgt spid="6349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3489"/>
                                        </p:tgtEl>
                                        <p:attrNameLst>
                                          <p:attrName>style.visibility</p:attrName>
                                        </p:attrNameLst>
                                      </p:cBhvr>
                                      <p:to>
                                        <p:strVal val="visible"/>
                                      </p:to>
                                    </p:set>
                                    <p:animEffect transition="in" filter="dissolve">
                                      <p:cBhvr>
                                        <p:cTn id="12" dur="500"/>
                                        <p:tgtEl>
                                          <p:spTgt spid="634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8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The QFT, on one slide…</a:t>
            </a:r>
          </a:p>
        </p:txBody>
      </p:sp>
      <p:sp>
        <p:nvSpPr>
          <p:cNvPr id="3" name="Content Placeholder 2"/>
          <p:cNvSpPr>
            <a:spLocks noGrp="1"/>
          </p:cNvSpPr>
          <p:nvPr>
            <p:ph idx="1"/>
          </p:nvPr>
        </p:nvSpPr>
        <p:spPr>
          <a:xfrm>
            <a:off x="1136515" y="1606981"/>
            <a:ext cx="10515600" cy="4351338"/>
          </a:xfrm>
        </p:spPr>
        <p:txBody>
          <a:bodyPr/>
          <a:lstStyle/>
          <a:p>
            <a:pPr marL="457200" indent="-457200">
              <a:spcBef>
                <a:spcPts val="0"/>
              </a:spcBef>
              <a:spcAft>
                <a:spcPts val="600"/>
              </a:spcAft>
              <a:buFont typeface="+mj-lt"/>
              <a:buAutoNum type="arabicParenR"/>
            </a:pPr>
            <a:r>
              <a:rPr lang="en-US" dirty="0"/>
              <a:t>Question Focus</a:t>
            </a:r>
          </a:p>
          <a:p>
            <a:pPr marL="457200" indent="-457200">
              <a:spcBef>
                <a:spcPts val="0"/>
              </a:spcBef>
              <a:spcAft>
                <a:spcPts val="600"/>
              </a:spcAft>
              <a:buFont typeface="+mj-lt"/>
              <a:buAutoNum type="arabicParenR"/>
            </a:pPr>
            <a:r>
              <a:rPr lang="en-US" dirty="0"/>
              <a:t>Produce Your Questions</a:t>
            </a:r>
          </a:p>
          <a:p>
            <a:pPr lvl="2">
              <a:spcBef>
                <a:spcPts val="0"/>
              </a:spcBef>
              <a:spcAft>
                <a:spcPts val="600"/>
              </a:spcAft>
              <a:buFont typeface="Wingdings" panose="05000000000000000000" pitchFamily="2" charset="2"/>
              <a:buChar char="ü"/>
            </a:pPr>
            <a:r>
              <a:rPr lang="en-US" dirty="0"/>
              <a:t>Follow the rules</a:t>
            </a:r>
          </a:p>
          <a:p>
            <a:pPr lvl="2">
              <a:spcBef>
                <a:spcPts val="0"/>
              </a:spcBef>
              <a:spcAft>
                <a:spcPts val="600"/>
              </a:spcAft>
              <a:buFont typeface="Wingdings" panose="05000000000000000000" pitchFamily="2" charset="2"/>
              <a:buChar char="ü"/>
            </a:pPr>
            <a:r>
              <a:rPr lang="en-US" dirty="0"/>
              <a:t>Number your questions</a:t>
            </a:r>
          </a:p>
          <a:p>
            <a:pPr marL="457200" indent="-457200">
              <a:spcBef>
                <a:spcPts val="0"/>
              </a:spcBef>
              <a:spcAft>
                <a:spcPts val="600"/>
              </a:spcAft>
              <a:buFont typeface="+mj-lt"/>
              <a:buAutoNum type="arabicParenR" startAt="3"/>
            </a:pPr>
            <a:r>
              <a:rPr lang="en-US" dirty="0"/>
              <a:t>Improve Your Questions</a:t>
            </a:r>
          </a:p>
          <a:p>
            <a:pPr lvl="2">
              <a:spcBef>
                <a:spcPts val="0"/>
              </a:spcBef>
              <a:spcAft>
                <a:spcPts val="600"/>
              </a:spcAft>
              <a:buFont typeface="Wingdings" panose="05000000000000000000" pitchFamily="2" charset="2"/>
              <a:buChar char="ü"/>
            </a:pPr>
            <a:r>
              <a:rPr lang="en-US" dirty="0"/>
              <a:t>Categorize questions as Closed or Open-ended</a:t>
            </a:r>
          </a:p>
          <a:p>
            <a:pPr lvl="2">
              <a:spcBef>
                <a:spcPts val="0"/>
              </a:spcBef>
              <a:spcAft>
                <a:spcPts val="600"/>
              </a:spcAft>
              <a:buFont typeface="Wingdings" panose="05000000000000000000" pitchFamily="2" charset="2"/>
              <a:buChar char="ü"/>
            </a:pPr>
            <a:r>
              <a:rPr lang="en-US" dirty="0"/>
              <a:t>Change questions from one type to another</a:t>
            </a:r>
          </a:p>
          <a:p>
            <a:pPr marL="457200" indent="-457200">
              <a:spcBef>
                <a:spcPts val="0"/>
              </a:spcBef>
              <a:spcAft>
                <a:spcPts val="600"/>
              </a:spcAft>
              <a:buFont typeface="+mj-lt"/>
              <a:buAutoNum type="arabicParenR" startAt="4"/>
            </a:pPr>
            <a:r>
              <a:rPr lang="en-US" dirty="0"/>
              <a:t>Prioritize Your Questions </a:t>
            </a:r>
          </a:p>
          <a:p>
            <a:pPr marL="457200" indent="-457200">
              <a:spcBef>
                <a:spcPts val="0"/>
              </a:spcBef>
              <a:spcAft>
                <a:spcPts val="600"/>
              </a:spcAft>
              <a:buFont typeface="+mj-lt"/>
              <a:buAutoNum type="arabicParenR" startAt="5"/>
            </a:pPr>
            <a:r>
              <a:rPr lang="en-US" dirty="0"/>
              <a:t>Share &amp; Discuss Next Steps</a:t>
            </a:r>
          </a:p>
          <a:p>
            <a:pPr marL="457200" indent="-457200">
              <a:spcBef>
                <a:spcPts val="0"/>
              </a:spcBef>
              <a:spcAft>
                <a:spcPts val="600"/>
              </a:spcAft>
              <a:buFont typeface="+mj-lt"/>
              <a:buAutoNum type="arabicParenR" startAt="5"/>
            </a:pPr>
            <a:r>
              <a:rPr lang="en-US" dirty="0"/>
              <a:t>Reflect</a:t>
            </a:r>
          </a:p>
        </p:txBody>
      </p:sp>
      <p:sp>
        <p:nvSpPr>
          <p:cNvPr id="5" name="TextBox 4"/>
          <p:cNvSpPr txBox="1"/>
          <p:nvPr/>
        </p:nvSpPr>
        <p:spPr>
          <a:xfrm>
            <a:off x="7788789" y="1606981"/>
            <a:ext cx="3863326" cy="2031325"/>
          </a:xfrm>
          <a:prstGeom prst="rect">
            <a:avLst/>
          </a:prstGeom>
          <a:solidFill>
            <a:schemeClr val="bg1">
              <a:lumMod val="85000"/>
            </a:schemeClr>
          </a:solidFill>
        </p:spPr>
        <p:txBody>
          <a:bodyPr wrap="square" rtlCol="0">
            <a:spAutoFit/>
          </a:bodyPr>
          <a:lstStyle/>
          <a:p>
            <a:pPr marL="342900" indent="-342900" defTabSz="457200">
              <a:buFont typeface="+mj-lt"/>
              <a:buAutoNum type="arabicPeriod"/>
              <a:defRPr/>
            </a:pPr>
            <a:r>
              <a:rPr lang="en-US" dirty="0">
                <a:solidFill>
                  <a:prstClr val="black"/>
                </a:solidFill>
                <a:latin typeface="Rockwell"/>
              </a:rPr>
              <a:t>Ask as many questions as you can</a:t>
            </a:r>
          </a:p>
          <a:p>
            <a:pPr marL="342900" indent="-342900" defTabSz="457200">
              <a:buFont typeface="+mj-lt"/>
              <a:buAutoNum type="arabicPeriod"/>
              <a:defRPr/>
            </a:pPr>
            <a:r>
              <a:rPr lang="en-US" dirty="0">
                <a:solidFill>
                  <a:prstClr val="black"/>
                </a:solidFill>
                <a:latin typeface="Rockwell"/>
              </a:rPr>
              <a:t>Do not stop to discuss, judge or answer</a:t>
            </a:r>
          </a:p>
          <a:p>
            <a:pPr marL="342900" indent="-342900" defTabSz="457200">
              <a:buFont typeface="+mj-lt"/>
              <a:buAutoNum type="arabicPeriod"/>
              <a:defRPr/>
            </a:pPr>
            <a:r>
              <a:rPr lang="en-US" dirty="0">
                <a:solidFill>
                  <a:prstClr val="black"/>
                </a:solidFill>
                <a:latin typeface="Rockwell"/>
              </a:rPr>
              <a:t>Record </a:t>
            </a:r>
            <a:r>
              <a:rPr lang="en-US" i="1" dirty="0">
                <a:solidFill>
                  <a:prstClr val="black"/>
                </a:solidFill>
                <a:latin typeface="Rockwell"/>
              </a:rPr>
              <a:t>exactly</a:t>
            </a:r>
            <a:r>
              <a:rPr lang="en-US" dirty="0">
                <a:solidFill>
                  <a:prstClr val="black"/>
                </a:solidFill>
                <a:latin typeface="Rockwell"/>
              </a:rPr>
              <a:t> as stated</a:t>
            </a:r>
          </a:p>
          <a:p>
            <a:pPr marL="342900" indent="-342900" defTabSz="457200">
              <a:buFont typeface="+mj-lt"/>
              <a:buAutoNum type="arabicPeriod"/>
              <a:defRPr/>
            </a:pPr>
            <a:r>
              <a:rPr lang="en-US" dirty="0">
                <a:solidFill>
                  <a:prstClr val="black"/>
                </a:solidFill>
                <a:latin typeface="Rockwell"/>
              </a:rPr>
              <a:t>Change statements into questions</a:t>
            </a:r>
          </a:p>
        </p:txBody>
      </p:sp>
      <p:cxnSp>
        <p:nvCxnSpPr>
          <p:cNvPr id="7" name="Straight Arrow Connector 6"/>
          <p:cNvCxnSpPr/>
          <p:nvPr/>
        </p:nvCxnSpPr>
        <p:spPr>
          <a:xfrm flipV="1">
            <a:off x="4190797" y="2723501"/>
            <a:ext cx="2940398" cy="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8567973" y="4625799"/>
            <a:ext cx="3281820" cy="1754326"/>
          </a:xfrm>
          <a:prstGeom prst="rect">
            <a:avLst/>
          </a:prstGeom>
          <a:solidFill>
            <a:schemeClr val="bg1">
              <a:lumMod val="85000"/>
            </a:schemeClr>
          </a:solidFill>
        </p:spPr>
        <p:txBody>
          <a:bodyPr wrap="square" rtlCol="0">
            <a:spAutoFit/>
          </a:bodyPr>
          <a:lstStyle/>
          <a:p>
            <a:pPr defTabSz="457200">
              <a:defRPr/>
            </a:pPr>
            <a:r>
              <a:rPr lang="en-US" b="1" dirty="0">
                <a:solidFill>
                  <a:prstClr val="black"/>
                </a:solidFill>
                <a:latin typeface="Rockwell"/>
              </a:rPr>
              <a:t>Closed-Ended:</a:t>
            </a:r>
          </a:p>
          <a:p>
            <a:pPr defTabSz="457200">
              <a:defRPr/>
            </a:pPr>
            <a:r>
              <a:rPr lang="en-US" dirty="0">
                <a:solidFill>
                  <a:prstClr val="black"/>
                </a:solidFill>
                <a:latin typeface="Rockwell"/>
              </a:rPr>
              <a:t>Answered with “yes,” “no” or one word</a:t>
            </a:r>
          </a:p>
          <a:p>
            <a:pPr defTabSz="457200">
              <a:defRPr/>
            </a:pPr>
            <a:endParaRPr lang="en-US" dirty="0">
              <a:solidFill>
                <a:prstClr val="black"/>
              </a:solidFill>
              <a:latin typeface="Rockwell"/>
            </a:endParaRPr>
          </a:p>
          <a:p>
            <a:pPr defTabSz="457200">
              <a:defRPr/>
            </a:pPr>
            <a:r>
              <a:rPr lang="en-US" b="1" dirty="0">
                <a:solidFill>
                  <a:prstClr val="black"/>
                </a:solidFill>
                <a:latin typeface="Rockwell"/>
              </a:rPr>
              <a:t>Open-Ended: </a:t>
            </a:r>
            <a:r>
              <a:rPr lang="en-US" dirty="0">
                <a:solidFill>
                  <a:prstClr val="black"/>
                </a:solidFill>
                <a:latin typeface="Rockwell"/>
              </a:rPr>
              <a:t>Require longer explanation</a:t>
            </a:r>
          </a:p>
        </p:txBody>
      </p:sp>
      <p:cxnSp>
        <p:nvCxnSpPr>
          <p:cNvPr id="12" name="Straight Arrow Connector 11"/>
          <p:cNvCxnSpPr/>
          <p:nvPr/>
        </p:nvCxnSpPr>
        <p:spPr>
          <a:xfrm>
            <a:off x="7764409" y="4010601"/>
            <a:ext cx="803564" cy="37407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694491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Title 1"/>
          <p:cNvSpPr>
            <a:spLocks noGrp="1"/>
          </p:cNvSpPr>
          <p:nvPr>
            <p:ph type="title"/>
          </p:nvPr>
        </p:nvSpPr>
        <p:spPr/>
        <p:txBody>
          <a:bodyPr/>
          <a:lstStyle/>
          <a:p>
            <a:pPr eaLnBrk="1" hangingPunct="1"/>
            <a:r>
              <a:rPr lang="en-US" dirty="0">
                <a:solidFill>
                  <a:schemeClr val="tx1"/>
                </a:solidFill>
              </a:rPr>
              <a:t>Curiosity</a:t>
            </a:r>
            <a:r>
              <a:rPr lang="en-US" dirty="0">
                <a:solidFill>
                  <a:schemeClr val="tx1"/>
                </a:solidFill>
                <a:latin typeface="Rockwell" panose="02060603020205020403" pitchFamily="18" charset="0"/>
              </a:rPr>
              <a:t> and Rigor</a:t>
            </a:r>
          </a:p>
        </p:txBody>
      </p:sp>
      <p:sp>
        <p:nvSpPr>
          <p:cNvPr id="74754" name="Content Placeholder 2"/>
          <p:cNvSpPr>
            <a:spLocks noGrp="1"/>
          </p:cNvSpPr>
          <p:nvPr>
            <p:ph idx="1"/>
          </p:nvPr>
        </p:nvSpPr>
        <p:spPr>
          <a:xfrm>
            <a:off x="838200" y="2178998"/>
            <a:ext cx="10515600" cy="1692613"/>
          </a:xfrm>
        </p:spPr>
        <p:txBody>
          <a:bodyPr anchor="ctr"/>
          <a:lstStyle/>
          <a:p>
            <a:pPr marL="228600" lvl="1" indent="0" algn="ctr">
              <a:buNone/>
            </a:pPr>
            <a:r>
              <a:rPr lang="en-US" sz="4400" u="sng" dirty="0">
                <a:solidFill>
                  <a:srgbClr val="000000"/>
                </a:solidFill>
                <a:latin typeface="Rockwell" panose="02060603020205020403" pitchFamily="18" charset="0"/>
              </a:rPr>
              <a:t>Three</a:t>
            </a:r>
            <a:r>
              <a:rPr lang="en-US" sz="4400" dirty="0">
                <a:solidFill>
                  <a:srgbClr val="000000"/>
                </a:solidFill>
                <a:latin typeface="Rockwell" panose="02060603020205020403" pitchFamily="18" charset="0"/>
              </a:rPr>
              <a:t> thinking abilities </a:t>
            </a:r>
          </a:p>
          <a:p>
            <a:pPr marL="228600" lvl="1" indent="0" algn="ctr">
              <a:buNone/>
            </a:pPr>
            <a:r>
              <a:rPr lang="en-US" sz="4400" dirty="0">
                <a:solidFill>
                  <a:srgbClr val="000000"/>
                </a:solidFill>
                <a:latin typeface="Rockwell" panose="02060603020205020403" pitchFamily="18" charset="0"/>
              </a:rPr>
              <a:t>with </a:t>
            </a:r>
            <a:r>
              <a:rPr lang="en-US" sz="4400" u="sng" dirty="0">
                <a:solidFill>
                  <a:srgbClr val="000000"/>
                </a:solidFill>
                <a:latin typeface="Rockwell" panose="02060603020205020403" pitchFamily="18" charset="0"/>
              </a:rPr>
              <a:t>one</a:t>
            </a:r>
            <a:r>
              <a:rPr lang="en-US" sz="4400" dirty="0">
                <a:solidFill>
                  <a:srgbClr val="000000"/>
                </a:solidFill>
                <a:latin typeface="Rockwell" panose="02060603020205020403" pitchFamily="18" charset="0"/>
              </a:rPr>
              <a:t> process</a:t>
            </a:r>
          </a:p>
        </p:txBody>
      </p:sp>
    </p:spTree>
    <p:extLst>
      <p:ext uri="{BB962C8B-B14F-4D97-AF65-F5344CB8AC3E}">
        <p14:creationId xmlns:p14="http://schemas.microsoft.com/office/powerpoint/2010/main" val="11185197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21" name="Group 2"/>
          <p:cNvGrpSpPr>
            <a:grpSpLocks/>
          </p:cNvGrpSpPr>
          <p:nvPr/>
        </p:nvGrpSpPr>
        <p:grpSpPr bwMode="auto">
          <a:xfrm>
            <a:off x="2749522" y="1728865"/>
            <a:ext cx="5809691" cy="4111625"/>
            <a:chOff x="2008258" y="1376010"/>
            <a:chExt cx="5039995" cy="4112260"/>
          </a:xfrm>
        </p:grpSpPr>
        <p:grpSp>
          <p:nvGrpSpPr>
            <p:cNvPr id="75779" name="Group 1"/>
            <p:cNvGrpSpPr>
              <a:grpSpLocks/>
            </p:cNvGrpSpPr>
            <p:nvPr/>
          </p:nvGrpSpPr>
          <p:grpSpPr bwMode="auto">
            <a:xfrm>
              <a:off x="2008258" y="1376010"/>
              <a:ext cx="5039995" cy="4112260"/>
              <a:chOff x="2008258" y="1376010"/>
              <a:chExt cx="5039995" cy="4112260"/>
            </a:xfrm>
          </p:grpSpPr>
          <p:sp>
            <p:nvSpPr>
              <p:cNvPr id="75781" name="AutoShape 4"/>
              <p:cNvSpPr>
                <a:spLocks/>
              </p:cNvSpPr>
              <p:nvPr/>
            </p:nvSpPr>
            <p:spPr bwMode="auto">
              <a:xfrm rot="12900000">
                <a:off x="2008258" y="3226102"/>
                <a:ext cx="5039995" cy="469900"/>
              </a:xfrm>
              <a:prstGeom prst="leftRightArrow">
                <a:avLst>
                  <a:gd name="adj1" fmla="val 50000"/>
                  <a:gd name="adj2" fmla="val 101790"/>
                </a:avLst>
              </a:prstGeom>
              <a:solidFill>
                <a:srgbClr val="2C7C9F">
                  <a:alpha val="80783"/>
                </a:srgbClr>
              </a:solidFill>
              <a:ln w="25400">
                <a:solidFill>
                  <a:srgbClr val="3A93FF">
                    <a:alpha val="34117"/>
                  </a:srgbClr>
                </a:solidFill>
                <a:round/>
                <a:headEnd/>
                <a:tailEnd/>
              </a:ln>
            </p:spPr>
            <p:txBody>
              <a:bodyPr lIns="0" tIns="0" rIns="0" bIns="0"/>
              <a:lstStyle/>
              <a:p>
                <a:pPr algn="ctr" defTabSz="457200">
                  <a:defRPr/>
                </a:pPr>
                <a:endParaRPr lang="es-ES_tradnl">
                  <a:solidFill>
                    <a:prstClr val="black"/>
                  </a:solidFill>
                  <a:latin typeface="Rockwell"/>
                  <a:ea typeface="ヒラギノ角ゴ ProN W3" charset="0"/>
                  <a:cs typeface="ヒラギノ角ゴ ProN W3" charset="0"/>
                </a:endParaRPr>
              </a:p>
            </p:txBody>
          </p:sp>
          <p:sp>
            <p:nvSpPr>
              <p:cNvPr id="75782" name="AutoShape 4"/>
              <p:cNvSpPr>
                <a:spLocks/>
              </p:cNvSpPr>
              <p:nvPr/>
            </p:nvSpPr>
            <p:spPr bwMode="auto">
              <a:xfrm rot="-5400000">
                <a:off x="2535407" y="3197190"/>
                <a:ext cx="4112260" cy="469900"/>
              </a:xfrm>
              <a:prstGeom prst="leftRightArrow">
                <a:avLst>
                  <a:gd name="adj1" fmla="val 50000"/>
                  <a:gd name="adj2" fmla="val 101775"/>
                </a:avLst>
              </a:prstGeom>
              <a:solidFill>
                <a:srgbClr val="2C7C9F">
                  <a:alpha val="80783"/>
                </a:srgbClr>
              </a:solidFill>
              <a:ln w="25400">
                <a:solidFill>
                  <a:srgbClr val="3A93FF">
                    <a:alpha val="34117"/>
                  </a:srgbClr>
                </a:solidFill>
                <a:round/>
                <a:headEnd/>
                <a:tailEnd/>
              </a:ln>
            </p:spPr>
            <p:txBody>
              <a:bodyPr lIns="0" tIns="0" rIns="0" bIns="0"/>
              <a:lstStyle/>
              <a:p>
                <a:pPr algn="ctr" defTabSz="457200">
                  <a:defRPr/>
                </a:pPr>
                <a:endParaRPr lang="es-ES_tradnl">
                  <a:solidFill>
                    <a:prstClr val="black"/>
                  </a:solidFill>
                  <a:latin typeface="Rockwell"/>
                  <a:ea typeface="ヒラギノ角ゴ ProN W3" charset="0"/>
                  <a:cs typeface="ヒラギノ角ゴ ProN W3" charset="0"/>
                </a:endParaRPr>
              </a:p>
            </p:txBody>
          </p:sp>
          <p:sp>
            <p:nvSpPr>
              <p:cNvPr id="75783" name="AutoShape 4"/>
              <p:cNvSpPr>
                <a:spLocks/>
              </p:cNvSpPr>
              <p:nvPr/>
            </p:nvSpPr>
            <p:spPr bwMode="auto">
              <a:xfrm rot="8486795">
                <a:off x="2199666" y="3180110"/>
                <a:ext cx="4788388" cy="469900"/>
              </a:xfrm>
              <a:prstGeom prst="leftRightArrow">
                <a:avLst>
                  <a:gd name="adj1" fmla="val 50000"/>
                  <a:gd name="adj2" fmla="val 101759"/>
                </a:avLst>
              </a:prstGeom>
              <a:solidFill>
                <a:srgbClr val="2C7C9F">
                  <a:alpha val="80783"/>
                </a:srgbClr>
              </a:solidFill>
              <a:ln w="25400">
                <a:solidFill>
                  <a:srgbClr val="3A93FF">
                    <a:alpha val="34117"/>
                  </a:srgbClr>
                </a:solidFill>
                <a:round/>
                <a:headEnd/>
                <a:tailEnd/>
              </a:ln>
            </p:spPr>
            <p:txBody>
              <a:bodyPr lIns="0" tIns="0" rIns="0" bIns="0"/>
              <a:lstStyle/>
              <a:p>
                <a:pPr algn="ctr" defTabSz="457200">
                  <a:defRPr/>
                </a:pPr>
                <a:endParaRPr lang="es-ES_tradnl">
                  <a:solidFill>
                    <a:prstClr val="black"/>
                  </a:solidFill>
                  <a:latin typeface="Rockwell"/>
                  <a:ea typeface="ヒラギノ角ゴ ProN W3" charset="0"/>
                  <a:cs typeface="ヒラギノ角ゴ ProN W3" charset="0"/>
                </a:endParaRPr>
              </a:p>
            </p:txBody>
          </p:sp>
          <p:sp>
            <p:nvSpPr>
              <p:cNvPr id="75784" name="AutoShape 4"/>
              <p:cNvSpPr>
                <a:spLocks/>
              </p:cNvSpPr>
              <p:nvPr/>
            </p:nvSpPr>
            <p:spPr bwMode="auto">
              <a:xfrm>
                <a:off x="2400636" y="3226103"/>
                <a:ext cx="4342041" cy="469900"/>
              </a:xfrm>
              <a:prstGeom prst="leftRightArrow">
                <a:avLst>
                  <a:gd name="adj1" fmla="val 50000"/>
                  <a:gd name="adj2" fmla="val 101777"/>
                </a:avLst>
              </a:prstGeom>
              <a:solidFill>
                <a:srgbClr val="2C7C9F">
                  <a:alpha val="80783"/>
                </a:srgbClr>
              </a:solidFill>
              <a:ln w="25400">
                <a:solidFill>
                  <a:srgbClr val="3A93FF">
                    <a:alpha val="34117"/>
                  </a:srgbClr>
                </a:solidFill>
                <a:round/>
                <a:headEnd/>
                <a:tailEnd/>
              </a:ln>
            </p:spPr>
            <p:txBody>
              <a:bodyPr lIns="0" tIns="0" rIns="0" bIns="0"/>
              <a:lstStyle/>
              <a:p>
                <a:pPr algn="ctr" defTabSz="457200">
                  <a:defRPr/>
                </a:pPr>
                <a:endParaRPr lang="es-ES_tradnl">
                  <a:solidFill>
                    <a:prstClr val="black"/>
                  </a:solidFill>
                  <a:latin typeface="Rockwell"/>
                  <a:ea typeface="ヒラギノ角ゴ ProN W3" charset="0"/>
                  <a:cs typeface="ヒラギノ角ゴ ProN W3" charset="0"/>
                </a:endParaRPr>
              </a:p>
            </p:txBody>
          </p:sp>
        </p:grpSp>
        <p:sp>
          <p:nvSpPr>
            <p:cNvPr id="8" name="Rectangle 1"/>
            <p:cNvSpPr txBox="1">
              <a:spLocks noChangeArrowheads="1"/>
            </p:cNvSpPr>
            <p:nvPr/>
          </p:nvSpPr>
          <p:spPr>
            <a:xfrm>
              <a:off x="2414504" y="2821332"/>
              <a:ext cx="4381704" cy="1160167"/>
            </a:xfrm>
            <a:prstGeom prst="rect">
              <a:avLst/>
            </a:prstGeom>
          </p:spPr>
          <p:txBody>
            <a:bodyPr anchor="b">
              <a:normAutofit/>
            </a:bodyPr>
            <a:lstStyle/>
            <a:p>
              <a:pPr algn="ctr" defTabSz="457200">
                <a:defRPr/>
              </a:pPr>
              <a:r>
                <a:rPr lang="en-US" sz="3300" b="1" dirty="0">
                  <a:solidFill>
                    <a:srgbClr val="000000"/>
                  </a:solidFill>
                  <a:latin typeface="Rockwell" panose="02060603020205020403" pitchFamily="18" charset="0"/>
                  <a:sym typeface="Gill Sans" charset="0"/>
                </a:rPr>
                <a:t>DIVERGENT</a:t>
              </a:r>
              <a:r>
                <a:rPr lang="en-US" sz="3300" b="1" dirty="0">
                  <a:solidFill>
                    <a:srgbClr val="000000"/>
                  </a:solidFill>
                  <a:latin typeface="Rockwell" panose="02060603020205020403" pitchFamily="18" charset="0"/>
                  <a:ea typeface="ヒラギノ角ゴ ProN W6" charset="-128"/>
                  <a:cs typeface="ヒラギノ角ゴ ProN W6" charset="-128"/>
                  <a:sym typeface="Gill Sans" charset="0"/>
                </a:rPr>
                <a:t/>
              </a:r>
              <a:br>
                <a:rPr lang="en-US" sz="3300" b="1" dirty="0">
                  <a:solidFill>
                    <a:srgbClr val="000000"/>
                  </a:solidFill>
                  <a:latin typeface="Rockwell" panose="02060603020205020403" pitchFamily="18" charset="0"/>
                  <a:ea typeface="ヒラギノ角ゴ ProN W6" charset="-128"/>
                  <a:cs typeface="ヒラギノ角ゴ ProN W6" charset="-128"/>
                  <a:sym typeface="Gill Sans" charset="0"/>
                </a:rPr>
              </a:br>
              <a:r>
                <a:rPr lang="en-US" sz="3300" b="1" dirty="0">
                  <a:solidFill>
                    <a:srgbClr val="000000"/>
                  </a:solidFill>
                  <a:latin typeface="Rockwell" panose="02060603020205020403" pitchFamily="18" charset="0"/>
                  <a:sym typeface="Gill Sans" charset="0"/>
                </a:rPr>
                <a:t>THINKING</a:t>
              </a:r>
              <a:endParaRPr lang="en-US" sz="3300" b="1" dirty="0">
                <a:solidFill>
                  <a:srgbClr val="000000"/>
                </a:solidFill>
                <a:latin typeface="Rockwell" panose="02060603020205020403" pitchFamily="18" charset="0"/>
                <a:ea typeface="ヒラギノ角ゴ ProN W6" charset="-128"/>
                <a:cs typeface="ヒラギノ角ゴ ProN W6" charset="-128"/>
                <a:sym typeface="Gill Sans" charset="0"/>
              </a:endParaRPr>
            </a:p>
          </p:txBody>
        </p:sp>
      </p:grpSp>
      <p:sp>
        <p:nvSpPr>
          <p:cNvPr id="75778" name="Title 1"/>
          <p:cNvSpPr>
            <a:spLocks noGrp="1"/>
          </p:cNvSpPr>
          <p:nvPr>
            <p:ph type="title"/>
          </p:nvPr>
        </p:nvSpPr>
        <p:spPr>
          <a:xfrm>
            <a:off x="838200" y="92752"/>
            <a:ext cx="12039060" cy="1325563"/>
          </a:xfrm>
        </p:spPr>
        <p:txBody>
          <a:bodyPr>
            <a:normAutofit/>
          </a:bodyPr>
          <a:lstStyle/>
          <a:p>
            <a:pPr eaLnBrk="1" hangingPunct="1"/>
            <a:r>
              <a:rPr lang="en-US" dirty="0">
                <a:solidFill>
                  <a:schemeClr val="tx1"/>
                </a:solidFill>
              </a:rPr>
              <a:t>Thinking in many different directions</a:t>
            </a:r>
          </a:p>
        </p:txBody>
      </p:sp>
    </p:spTree>
    <p:extLst>
      <p:ext uri="{BB962C8B-B14F-4D97-AF65-F5344CB8AC3E}">
        <p14:creationId xmlns:p14="http://schemas.microsoft.com/office/powerpoint/2010/main" val="2695322814"/>
      </p:ext>
    </p:extLst>
  </p:cSld>
  <p:clrMapOvr>
    <a:masterClrMapping/>
  </p:clrMapOvr>
  <p:transition xmlns:p14="http://schemas.microsoft.com/office/powerpoint/2010/main" advClick="0" advTm="107000"/>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32" fill="hold" nodeType="withEffect">
                                  <p:stCondLst>
                                    <p:cond delay="0"/>
                                  </p:stCondLst>
                                  <p:childTnLst>
                                    <p:set>
                                      <p:cBhvr>
                                        <p:cTn id="6" dur="1" fill="hold">
                                          <p:stCondLst>
                                            <p:cond delay="0"/>
                                          </p:stCondLst>
                                        </p:cTn>
                                        <p:tgtEl>
                                          <p:spTgt spid="81921"/>
                                        </p:tgtEl>
                                        <p:attrNameLst>
                                          <p:attrName>style.visibility</p:attrName>
                                        </p:attrNameLst>
                                      </p:cBhvr>
                                      <p:to>
                                        <p:strVal val="visible"/>
                                      </p:to>
                                    </p:set>
                                    <p:animEffect transition="in" filter="circle(out)">
                                      <p:cBhvr>
                                        <p:cTn id="7" dur="2000"/>
                                        <p:tgtEl>
                                          <p:spTgt spid="819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itle 1"/>
          <p:cNvSpPr>
            <a:spLocks noGrp="1"/>
          </p:cNvSpPr>
          <p:nvPr>
            <p:ph type="title"/>
          </p:nvPr>
        </p:nvSpPr>
        <p:spPr>
          <a:xfrm>
            <a:off x="727953" y="105486"/>
            <a:ext cx="10515600" cy="1325563"/>
          </a:xfrm>
        </p:spPr>
        <p:txBody>
          <a:bodyPr>
            <a:normAutofit/>
          </a:bodyPr>
          <a:lstStyle/>
          <a:p>
            <a:pPr eaLnBrk="1" hangingPunct="1"/>
            <a:r>
              <a:rPr lang="en-US" dirty="0">
                <a:solidFill>
                  <a:schemeClr val="tx1"/>
                </a:solidFill>
              </a:rPr>
              <a:t>Narrowing Down, Focusing</a:t>
            </a:r>
          </a:p>
        </p:txBody>
      </p:sp>
      <p:grpSp>
        <p:nvGrpSpPr>
          <p:cNvPr id="83970" name="Group 2"/>
          <p:cNvGrpSpPr>
            <a:grpSpLocks/>
          </p:cNvGrpSpPr>
          <p:nvPr/>
        </p:nvGrpSpPr>
        <p:grpSpPr bwMode="auto">
          <a:xfrm>
            <a:off x="2556256" y="1843800"/>
            <a:ext cx="6542131" cy="3901400"/>
            <a:chOff x="1332449" y="1744708"/>
            <a:chExt cx="6722338" cy="5113292"/>
          </a:xfrm>
        </p:grpSpPr>
        <p:sp>
          <p:nvSpPr>
            <p:cNvPr id="36872" name="AutoShape 7"/>
            <p:cNvSpPr>
              <a:spLocks/>
            </p:cNvSpPr>
            <p:nvPr/>
          </p:nvSpPr>
          <p:spPr bwMode="auto">
            <a:xfrm rot="13727190">
              <a:off x="1611310" y="2536873"/>
              <a:ext cx="2225655" cy="790549"/>
            </a:xfrm>
            <a:prstGeom prst="leftArrow">
              <a:avLst>
                <a:gd name="adj1" fmla="val 50000"/>
                <a:gd name="adj2" fmla="val 80889"/>
              </a:avLst>
            </a:prstGeom>
            <a:solidFill>
              <a:srgbClr val="2C7C9F">
                <a:alpha val="80783"/>
              </a:srgbClr>
            </a:solidFill>
            <a:ln w="9525">
              <a:solidFill>
                <a:srgbClr val="3A93FF">
                  <a:alpha val="34117"/>
                </a:srgbClr>
              </a:solidFill>
              <a:round/>
              <a:headEnd/>
              <a:tailEnd/>
            </a:ln>
            <a:effectLst>
              <a:outerShdw blurRad="63500" dist="23000" dir="5400000" algn="ctr" rotWithShape="0">
                <a:schemeClr val="bg2">
                  <a:alpha val="34998"/>
                </a:schemeClr>
              </a:outerShdw>
            </a:effectLst>
          </p:spPr>
          <p:txBody>
            <a:bodyPr lIns="0" tIns="0" rIns="0" bIns="0"/>
            <a:lstStyle/>
            <a:p>
              <a:pPr algn="ctr" defTabSz="457200">
                <a:defRPr/>
              </a:pPr>
              <a:endParaRPr lang="en-US" dirty="0">
                <a:solidFill>
                  <a:prstClr val="black"/>
                </a:solidFill>
                <a:latin typeface="Rockwell"/>
                <a:ea typeface="ヒラギノ角ゴ ProN W3" charset="-128"/>
                <a:cs typeface="ヒラギノ角ゴ ProN W3" charset="-128"/>
              </a:endParaRPr>
            </a:p>
          </p:txBody>
        </p:sp>
        <p:sp>
          <p:nvSpPr>
            <p:cNvPr id="12" name="AutoShape 7"/>
            <p:cNvSpPr>
              <a:spLocks/>
            </p:cNvSpPr>
            <p:nvPr/>
          </p:nvSpPr>
          <p:spPr bwMode="auto">
            <a:xfrm rot="10800000">
              <a:off x="1332449" y="3933851"/>
              <a:ext cx="1858397" cy="792155"/>
            </a:xfrm>
            <a:prstGeom prst="leftArrow">
              <a:avLst>
                <a:gd name="adj1" fmla="val 50000"/>
                <a:gd name="adj2" fmla="val 80889"/>
              </a:avLst>
            </a:prstGeom>
            <a:solidFill>
              <a:srgbClr val="2C7C9F">
                <a:alpha val="80783"/>
              </a:srgbClr>
            </a:solidFill>
            <a:ln w="9525">
              <a:solidFill>
                <a:srgbClr val="3A93FF">
                  <a:alpha val="34117"/>
                </a:srgbClr>
              </a:solidFill>
              <a:round/>
              <a:headEnd/>
              <a:tailEnd/>
            </a:ln>
            <a:effectLst>
              <a:outerShdw blurRad="63500" dist="23000" dir="5400000" algn="ctr" rotWithShape="0">
                <a:schemeClr val="bg2">
                  <a:alpha val="34998"/>
                </a:schemeClr>
              </a:outerShdw>
            </a:effectLst>
          </p:spPr>
          <p:txBody>
            <a:bodyPr lIns="0" tIns="0" rIns="0" bIns="0"/>
            <a:lstStyle/>
            <a:p>
              <a:pPr algn="ctr" defTabSz="457200">
                <a:defRPr/>
              </a:pPr>
              <a:endParaRPr lang="en-US" dirty="0">
                <a:solidFill>
                  <a:prstClr val="black"/>
                </a:solidFill>
                <a:latin typeface="Rockwell"/>
                <a:ea typeface="ヒラギノ角ゴ ProN W3" charset="-128"/>
                <a:cs typeface="ヒラギノ角ゴ ProN W3" charset="-128"/>
              </a:endParaRPr>
            </a:p>
          </p:txBody>
        </p:sp>
        <p:sp>
          <p:nvSpPr>
            <p:cNvPr id="13" name="AutoShape 7"/>
            <p:cNvSpPr>
              <a:spLocks/>
            </p:cNvSpPr>
            <p:nvPr/>
          </p:nvSpPr>
          <p:spPr bwMode="auto">
            <a:xfrm>
              <a:off x="6021267" y="3933851"/>
              <a:ext cx="2033520" cy="792155"/>
            </a:xfrm>
            <a:prstGeom prst="leftArrow">
              <a:avLst>
                <a:gd name="adj1" fmla="val 50000"/>
                <a:gd name="adj2" fmla="val 80889"/>
              </a:avLst>
            </a:prstGeom>
            <a:solidFill>
              <a:srgbClr val="2C7C9F">
                <a:alpha val="80783"/>
              </a:srgbClr>
            </a:solidFill>
            <a:ln w="9525">
              <a:solidFill>
                <a:srgbClr val="3A93FF">
                  <a:alpha val="34117"/>
                </a:srgbClr>
              </a:solidFill>
              <a:round/>
              <a:headEnd/>
              <a:tailEnd/>
            </a:ln>
            <a:effectLst>
              <a:outerShdw blurRad="63500" dist="23000" dir="5400000" algn="ctr" rotWithShape="0">
                <a:schemeClr val="bg2">
                  <a:alpha val="34998"/>
                </a:schemeClr>
              </a:outerShdw>
            </a:effectLst>
          </p:spPr>
          <p:txBody>
            <a:bodyPr lIns="0" tIns="0" rIns="0" bIns="0"/>
            <a:lstStyle/>
            <a:p>
              <a:pPr algn="ctr" defTabSz="457200">
                <a:defRPr/>
              </a:pPr>
              <a:endParaRPr lang="en-US" dirty="0">
                <a:solidFill>
                  <a:prstClr val="black"/>
                </a:solidFill>
                <a:latin typeface="Rockwell"/>
                <a:ea typeface="ヒラギノ角ゴ ProN W3" charset="-128"/>
                <a:cs typeface="ヒラギノ角ゴ ProN W3" charset="-128"/>
              </a:endParaRPr>
            </a:p>
          </p:txBody>
        </p:sp>
        <p:sp>
          <p:nvSpPr>
            <p:cNvPr id="14" name="AutoShape 7"/>
            <p:cNvSpPr>
              <a:spLocks/>
            </p:cNvSpPr>
            <p:nvPr/>
          </p:nvSpPr>
          <p:spPr bwMode="auto">
            <a:xfrm rot="16200000">
              <a:off x="3651976" y="2366218"/>
              <a:ext cx="2033570" cy="790549"/>
            </a:xfrm>
            <a:prstGeom prst="leftArrow">
              <a:avLst>
                <a:gd name="adj1" fmla="val 50000"/>
                <a:gd name="adj2" fmla="val 80889"/>
              </a:avLst>
            </a:prstGeom>
            <a:solidFill>
              <a:srgbClr val="2C7C9F">
                <a:alpha val="80783"/>
              </a:srgbClr>
            </a:solidFill>
            <a:ln w="9525">
              <a:solidFill>
                <a:srgbClr val="3A93FF">
                  <a:alpha val="34117"/>
                </a:srgbClr>
              </a:solidFill>
              <a:round/>
              <a:headEnd/>
              <a:tailEnd/>
            </a:ln>
            <a:effectLst>
              <a:outerShdw blurRad="63500" dist="23000" dir="5400000" algn="ctr" rotWithShape="0">
                <a:schemeClr val="bg2">
                  <a:alpha val="34998"/>
                </a:schemeClr>
              </a:outerShdw>
            </a:effectLst>
          </p:spPr>
          <p:txBody>
            <a:bodyPr lIns="0" tIns="0" rIns="0" bIns="0"/>
            <a:lstStyle/>
            <a:p>
              <a:pPr algn="ctr" defTabSz="457200">
                <a:defRPr/>
              </a:pPr>
              <a:endParaRPr lang="en-US" dirty="0">
                <a:solidFill>
                  <a:prstClr val="black"/>
                </a:solidFill>
                <a:latin typeface="Rockwell"/>
                <a:ea typeface="ヒラギノ角ゴ ProN W3" charset="-128"/>
                <a:cs typeface="ヒラギノ角ゴ ProN W3" charset="-128"/>
              </a:endParaRPr>
            </a:p>
          </p:txBody>
        </p:sp>
        <p:sp>
          <p:nvSpPr>
            <p:cNvPr id="15" name="AutoShape 7"/>
            <p:cNvSpPr>
              <a:spLocks/>
            </p:cNvSpPr>
            <p:nvPr/>
          </p:nvSpPr>
          <p:spPr bwMode="auto">
            <a:xfrm rot="18794076">
              <a:off x="5668828" y="2528935"/>
              <a:ext cx="2139931" cy="790549"/>
            </a:xfrm>
            <a:prstGeom prst="leftArrow">
              <a:avLst>
                <a:gd name="adj1" fmla="val 50000"/>
                <a:gd name="adj2" fmla="val 80889"/>
              </a:avLst>
            </a:prstGeom>
            <a:solidFill>
              <a:srgbClr val="2C7C9F">
                <a:alpha val="80783"/>
              </a:srgbClr>
            </a:solidFill>
            <a:ln w="9525">
              <a:solidFill>
                <a:srgbClr val="3A93FF">
                  <a:alpha val="34117"/>
                </a:srgbClr>
              </a:solidFill>
              <a:round/>
              <a:headEnd/>
              <a:tailEnd/>
            </a:ln>
            <a:effectLst>
              <a:outerShdw blurRad="63500" dist="23000" dir="5400000" algn="ctr" rotWithShape="0">
                <a:schemeClr val="bg2">
                  <a:alpha val="34998"/>
                </a:schemeClr>
              </a:outerShdw>
            </a:effectLst>
          </p:spPr>
          <p:txBody>
            <a:bodyPr lIns="0" tIns="0" rIns="0" bIns="0"/>
            <a:lstStyle/>
            <a:p>
              <a:pPr algn="ctr" defTabSz="457200">
                <a:defRPr/>
              </a:pPr>
              <a:endParaRPr lang="en-US" dirty="0">
                <a:solidFill>
                  <a:prstClr val="black"/>
                </a:solidFill>
                <a:latin typeface="Rockwell"/>
                <a:ea typeface="ヒラギノ角ゴ ProN W3" charset="-128"/>
                <a:cs typeface="ヒラギノ角ゴ ProN W3" charset="-128"/>
              </a:endParaRPr>
            </a:p>
          </p:txBody>
        </p:sp>
        <p:sp>
          <p:nvSpPr>
            <p:cNvPr id="16" name="AutoShape 7"/>
            <p:cNvSpPr>
              <a:spLocks/>
            </p:cNvSpPr>
            <p:nvPr/>
          </p:nvSpPr>
          <p:spPr bwMode="auto">
            <a:xfrm rot="7922097">
              <a:off x="1839110" y="5179242"/>
              <a:ext cx="2033570" cy="790549"/>
            </a:xfrm>
            <a:prstGeom prst="leftArrow">
              <a:avLst>
                <a:gd name="adj1" fmla="val 50000"/>
                <a:gd name="adj2" fmla="val 80889"/>
              </a:avLst>
            </a:prstGeom>
            <a:solidFill>
              <a:srgbClr val="2C7C9F">
                <a:alpha val="80783"/>
              </a:srgbClr>
            </a:solidFill>
            <a:ln w="9525">
              <a:solidFill>
                <a:srgbClr val="3A93FF">
                  <a:alpha val="34117"/>
                </a:srgbClr>
              </a:solidFill>
              <a:round/>
              <a:headEnd/>
              <a:tailEnd/>
            </a:ln>
            <a:effectLst>
              <a:outerShdw blurRad="63500" dist="23000" dir="5400000" algn="ctr" rotWithShape="0">
                <a:schemeClr val="bg2">
                  <a:alpha val="34998"/>
                </a:schemeClr>
              </a:outerShdw>
            </a:effectLst>
          </p:spPr>
          <p:txBody>
            <a:bodyPr lIns="0" tIns="0" rIns="0" bIns="0"/>
            <a:lstStyle/>
            <a:p>
              <a:pPr algn="ctr" defTabSz="457200">
                <a:defRPr/>
              </a:pPr>
              <a:endParaRPr lang="en-US" dirty="0">
                <a:solidFill>
                  <a:prstClr val="black"/>
                </a:solidFill>
                <a:latin typeface="Rockwell"/>
                <a:ea typeface="ヒラギノ角ゴ ProN W3" charset="-128"/>
                <a:cs typeface="ヒラギノ角ゴ ProN W3" charset="-128"/>
              </a:endParaRPr>
            </a:p>
          </p:txBody>
        </p:sp>
        <p:sp>
          <p:nvSpPr>
            <p:cNvPr id="17" name="AutoShape 7"/>
            <p:cNvSpPr>
              <a:spLocks/>
            </p:cNvSpPr>
            <p:nvPr/>
          </p:nvSpPr>
          <p:spPr bwMode="auto">
            <a:xfrm rot="5400000">
              <a:off x="3651976" y="5445940"/>
              <a:ext cx="2033570" cy="790549"/>
            </a:xfrm>
            <a:prstGeom prst="leftArrow">
              <a:avLst>
                <a:gd name="adj1" fmla="val 50000"/>
                <a:gd name="adj2" fmla="val 80889"/>
              </a:avLst>
            </a:prstGeom>
            <a:solidFill>
              <a:srgbClr val="2C7C9F">
                <a:alpha val="80783"/>
              </a:srgbClr>
            </a:solidFill>
            <a:ln w="9525">
              <a:solidFill>
                <a:srgbClr val="3A93FF">
                  <a:alpha val="34117"/>
                </a:srgbClr>
              </a:solidFill>
              <a:round/>
              <a:headEnd/>
              <a:tailEnd/>
            </a:ln>
            <a:effectLst>
              <a:outerShdw blurRad="63500" dist="23000" dir="5400000" algn="ctr" rotWithShape="0">
                <a:schemeClr val="bg2">
                  <a:alpha val="34998"/>
                </a:schemeClr>
              </a:outerShdw>
            </a:effectLst>
          </p:spPr>
          <p:txBody>
            <a:bodyPr lIns="0" tIns="0" rIns="0" bIns="0"/>
            <a:lstStyle/>
            <a:p>
              <a:pPr algn="ctr" defTabSz="457200">
                <a:defRPr/>
              </a:pPr>
              <a:endParaRPr lang="en-US" dirty="0">
                <a:solidFill>
                  <a:prstClr val="black"/>
                </a:solidFill>
                <a:latin typeface="Rockwell"/>
                <a:ea typeface="ヒラギノ角ゴ ProN W3" charset="-128"/>
                <a:cs typeface="ヒラギノ角ゴ ProN W3" charset="-128"/>
              </a:endParaRPr>
            </a:p>
          </p:txBody>
        </p:sp>
        <p:sp>
          <p:nvSpPr>
            <p:cNvPr id="18" name="AutoShape 7"/>
            <p:cNvSpPr>
              <a:spLocks/>
            </p:cNvSpPr>
            <p:nvPr/>
          </p:nvSpPr>
          <p:spPr bwMode="auto">
            <a:xfrm rot="2678492">
              <a:off x="5435498" y="5202252"/>
              <a:ext cx="2033521" cy="792156"/>
            </a:xfrm>
            <a:prstGeom prst="leftArrow">
              <a:avLst>
                <a:gd name="adj1" fmla="val 50000"/>
                <a:gd name="adj2" fmla="val 80889"/>
              </a:avLst>
            </a:prstGeom>
            <a:solidFill>
              <a:srgbClr val="2C7C9F">
                <a:alpha val="80783"/>
              </a:srgbClr>
            </a:solidFill>
            <a:ln w="9525">
              <a:solidFill>
                <a:srgbClr val="3A93FF">
                  <a:alpha val="34117"/>
                </a:srgbClr>
              </a:solidFill>
              <a:round/>
              <a:headEnd/>
              <a:tailEnd/>
            </a:ln>
            <a:effectLst>
              <a:outerShdw blurRad="63500" dist="23000" dir="5400000" algn="ctr" rotWithShape="0">
                <a:schemeClr val="bg2">
                  <a:alpha val="34998"/>
                </a:schemeClr>
              </a:outerShdw>
            </a:effectLst>
          </p:spPr>
          <p:txBody>
            <a:bodyPr lIns="0" tIns="0" rIns="0" bIns="0"/>
            <a:lstStyle/>
            <a:p>
              <a:pPr algn="ctr" defTabSz="457200">
                <a:defRPr/>
              </a:pPr>
              <a:endParaRPr lang="en-US" dirty="0">
                <a:solidFill>
                  <a:prstClr val="black"/>
                </a:solidFill>
                <a:latin typeface="Rockwell"/>
                <a:ea typeface="ヒラギノ角ゴ ProN W3" charset="-128"/>
                <a:cs typeface="ヒラギノ角ゴ ProN W3" charset="-128"/>
              </a:endParaRPr>
            </a:p>
          </p:txBody>
        </p:sp>
        <p:sp>
          <p:nvSpPr>
            <p:cNvPr id="20" name="Rectangle 1"/>
            <p:cNvSpPr txBox="1">
              <a:spLocks noChangeArrowheads="1"/>
            </p:cNvSpPr>
            <p:nvPr/>
          </p:nvSpPr>
          <p:spPr>
            <a:xfrm>
              <a:off x="2734842" y="3671916"/>
              <a:ext cx="3917553" cy="1258876"/>
            </a:xfrm>
            <a:prstGeom prst="rect">
              <a:avLst/>
            </a:prstGeom>
          </p:spPr>
          <p:txBody>
            <a:bodyPr anchor="b">
              <a:normAutofit fontScale="92500" lnSpcReduction="10000"/>
            </a:bodyPr>
            <a:lstStyle/>
            <a:p>
              <a:pPr algn="ctr" defTabSz="457200">
                <a:defRPr/>
              </a:pPr>
              <a:r>
                <a:rPr lang="en-US" sz="3300" b="1" dirty="0">
                  <a:solidFill>
                    <a:srgbClr val="000000"/>
                  </a:solidFill>
                  <a:latin typeface="Rockwell" panose="02060603020205020403" pitchFamily="18" charset="0"/>
                  <a:sym typeface="Gill Sans" charset="0"/>
                </a:rPr>
                <a:t>CONVERGENT</a:t>
              </a:r>
            </a:p>
            <a:p>
              <a:pPr algn="ctr" defTabSz="457200">
                <a:defRPr/>
              </a:pPr>
              <a:r>
                <a:rPr lang="en-US" sz="3300" b="1" dirty="0">
                  <a:solidFill>
                    <a:srgbClr val="000000"/>
                  </a:solidFill>
                  <a:latin typeface="Rockwell" panose="02060603020205020403" pitchFamily="18" charset="0"/>
                  <a:sym typeface="Gill Sans" charset="0"/>
                </a:rPr>
                <a:t>THINKING</a:t>
              </a:r>
              <a:endParaRPr lang="en-US" sz="3300" b="1" dirty="0">
                <a:solidFill>
                  <a:srgbClr val="000000"/>
                </a:solidFill>
                <a:latin typeface="Rockwell" panose="02060603020205020403" pitchFamily="18" charset="0"/>
                <a:ea typeface="ヒラギノ角ゴ ProN W6" charset="-128"/>
                <a:cs typeface="ヒラギノ角ゴ ProN W6" charset="-128"/>
                <a:sym typeface="Gill Sans" charset="0"/>
              </a:endParaRPr>
            </a:p>
          </p:txBody>
        </p:sp>
      </p:grpSp>
    </p:spTree>
    <p:extLst>
      <p:ext uri="{BB962C8B-B14F-4D97-AF65-F5344CB8AC3E}">
        <p14:creationId xmlns:p14="http://schemas.microsoft.com/office/powerpoint/2010/main" val="3343455066"/>
      </p:ext>
    </p:extLst>
  </p:cSld>
  <p:clrMapOvr>
    <a:masterClrMapping/>
  </p:clrMapOvr>
  <p:transition xmlns:p14="http://schemas.microsoft.com/office/powerpoint/2010/main" advClick="0" advTm="109000"/>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nodeType="withEffect">
                                  <p:stCondLst>
                                    <p:cond delay="0"/>
                                  </p:stCondLst>
                                  <p:childTnLst>
                                    <p:set>
                                      <p:cBhvr>
                                        <p:cTn id="6" dur="1" fill="hold">
                                          <p:stCondLst>
                                            <p:cond delay="0"/>
                                          </p:stCondLst>
                                        </p:cTn>
                                        <p:tgtEl>
                                          <p:spTgt spid="83970"/>
                                        </p:tgtEl>
                                        <p:attrNameLst>
                                          <p:attrName>style.visibility</p:attrName>
                                        </p:attrNameLst>
                                      </p:cBhvr>
                                      <p:to>
                                        <p:strVal val="visible"/>
                                      </p:to>
                                    </p:set>
                                    <p:animEffect transition="in" filter="circle(in)">
                                      <p:cBhvr>
                                        <p:cTn id="7" dur="2000"/>
                                        <p:tgtEl>
                                          <p:spTgt spid="839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3"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123029" y="1656135"/>
            <a:ext cx="3547353" cy="4879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99334" name="TextBox 5"/>
          <p:cNvSpPr txBox="1">
            <a:spLocks noChangeArrowheads="1"/>
          </p:cNvSpPr>
          <p:nvPr/>
        </p:nvSpPr>
        <p:spPr bwMode="auto">
          <a:xfrm>
            <a:off x="5670382" y="2678489"/>
            <a:ext cx="5252542" cy="707886"/>
          </a:xfrm>
          <a:prstGeom prst="rect">
            <a:avLst/>
          </a:prstGeom>
          <a:noFill/>
          <a:ln w="9525">
            <a:noFill/>
            <a:miter lim="800000"/>
            <a:headEnd/>
            <a:tailEnd/>
          </a:ln>
        </p:spPr>
        <p:txBody>
          <a:bodyPr wrap="square">
            <a:spAutoFit/>
          </a:bodyPr>
          <a:lstStyle/>
          <a:p>
            <a:pPr algn="ctr" defTabSz="457200">
              <a:defRPr/>
            </a:pPr>
            <a:r>
              <a:rPr lang="en-US" sz="4000" b="1" dirty="0" smtClean="0">
                <a:solidFill>
                  <a:srgbClr val="000000"/>
                </a:solidFill>
                <a:latin typeface="Rockwell" panose="02060603020205020403" pitchFamily="18" charset="0"/>
              </a:rPr>
              <a:t>Metacognition</a:t>
            </a:r>
          </a:p>
        </p:txBody>
      </p:sp>
      <p:sp>
        <p:nvSpPr>
          <p:cNvPr id="78852" name="Title 1"/>
          <p:cNvSpPr>
            <a:spLocks noGrp="1"/>
          </p:cNvSpPr>
          <p:nvPr>
            <p:ph type="title"/>
          </p:nvPr>
        </p:nvSpPr>
        <p:spPr/>
        <p:txBody>
          <a:bodyPr/>
          <a:lstStyle/>
          <a:p>
            <a:pPr eaLnBrk="1" hangingPunct="1"/>
            <a:r>
              <a:rPr lang="en-US" dirty="0"/>
              <a:t>Thinking</a:t>
            </a:r>
            <a:r>
              <a:rPr lang="en-US" dirty="0">
                <a:latin typeface="Rockwell" panose="02060603020205020403" pitchFamily="18" charset="0"/>
              </a:rPr>
              <a:t> about Thinking</a:t>
            </a:r>
          </a:p>
        </p:txBody>
      </p:sp>
      <p:pic>
        <p:nvPicPr>
          <p:cNvPr id="9" name="Picture 2">
            <a:extLst>
              <a:ext uri="{FF2B5EF4-FFF2-40B4-BE49-F238E27FC236}">
                <a16:creationId xmlns:a16="http://schemas.microsoft.com/office/drawing/2014/main" xmlns="" id="{C091495A-5821-4EB7-8F88-734828852F6C}"/>
              </a:ext>
            </a:extLst>
          </p:cNvPr>
          <p:cNvPicPr>
            <a:picLocks noChangeAspect="1" noChangeArrowheads="1"/>
          </p:cNvPicPr>
          <p:nvPr/>
        </p:nvPicPr>
        <p:blipFill>
          <a:blip r:embed="rId2">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3015311" y="2120464"/>
            <a:ext cx="1378512" cy="1527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1871933801"/>
      </p:ext>
    </p:extLst>
  </p:cSld>
  <p:clrMapOvr>
    <a:masterClrMapping/>
  </p:clrMapOvr>
  <p:transition xmlns:p14="http://schemas.microsoft.com/office/powerpoint/2010/main" advClick="0" advTm="112000"/>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withEffect">
                                  <p:stCondLst>
                                    <p:cond delay="0"/>
                                  </p:stCondLst>
                                  <p:childTnLst>
                                    <p:set>
                                      <p:cBhvr>
                                        <p:cTn id="6" dur="1" fill="hold">
                                          <p:stCondLst>
                                            <p:cond delay="0"/>
                                          </p:stCondLst>
                                        </p:cTn>
                                        <p:tgtEl>
                                          <p:spTgt spid="99334"/>
                                        </p:tgtEl>
                                        <p:attrNameLst>
                                          <p:attrName>style.visibility</p:attrName>
                                        </p:attrNameLst>
                                      </p:cBhvr>
                                      <p:to>
                                        <p:strVal val="visible"/>
                                      </p:to>
                                    </p:set>
                                    <p:animEffect transition="in" filter="fade">
                                      <p:cBhvr>
                                        <p:cTn id="7" dur="1000"/>
                                        <p:tgtEl>
                                          <p:spTgt spid="99334"/>
                                        </p:tgtEl>
                                      </p:cBhvr>
                                    </p:animEffect>
                                    <p:anim calcmode="lin" valueType="num">
                                      <p:cBhvr>
                                        <p:cTn id="8" dur="1000" fill="hold"/>
                                        <p:tgtEl>
                                          <p:spTgt spid="99334"/>
                                        </p:tgtEl>
                                        <p:attrNameLst>
                                          <p:attrName>ppt_x</p:attrName>
                                        </p:attrNameLst>
                                      </p:cBhvr>
                                      <p:tavLst>
                                        <p:tav tm="0">
                                          <p:val>
                                            <p:strVal val="#ppt_x"/>
                                          </p:val>
                                        </p:tav>
                                        <p:tav tm="100000">
                                          <p:val>
                                            <p:strVal val="#ppt_x"/>
                                          </p:val>
                                        </p:tav>
                                      </p:tavLst>
                                    </p:anim>
                                    <p:anim calcmode="lin" valueType="num">
                                      <p:cBhvr>
                                        <p:cTn id="9" dur="1000" fill="hold"/>
                                        <p:tgtEl>
                                          <p:spTgt spid="993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4"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 name="Rectangle 69">
            <a:extLst>
              <a:ext uri="{FF2B5EF4-FFF2-40B4-BE49-F238E27FC236}">
                <a16:creationId xmlns:a16="http://schemas.microsoft.com/office/drawing/2014/main" xmlns="" id="{0BC9EFE1-D8CB-4668-9980-DB108327A79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5" y="0"/>
            <a:ext cx="6271569"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2" name="Picture 71">
            <a:extLst>
              <a:ext uri="{FF2B5EF4-FFF2-40B4-BE49-F238E27FC236}">
                <a16:creationId xmlns:a16="http://schemas.microsoft.com/office/drawing/2014/main" xmlns="" id="{7CBAE1BD-B8E4-4029-8AA2-C77E4FED9864}"/>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1201" name="Title 1"/>
          <p:cNvSpPr>
            <a:spLocks noGrp="1"/>
          </p:cNvSpPr>
          <p:nvPr>
            <p:ph type="title"/>
          </p:nvPr>
        </p:nvSpPr>
        <p:spPr>
          <a:xfrm>
            <a:off x="6585882" y="4267832"/>
            <a:ext cx="4805996" cy="1401448"/>
          </a:xfrm>
        </p:spPr>
        <p:txBody>
          <a:bodyPr vert="horz" lIns="91440" tIns="45720" rIns="91440" bIns="45720" rtlCol="0" anchor="t">
            <a:normAutofit/>
          </a:bodyPr>
          <a:lstStyle/>
          <a:p>
            <a:r>
              <a:rPr lang="en-US" sz="3100">
                <a:solidFill>
                  <a:srgbClr val="000000"/>
                </a:solidFill>
              </a:rPr>
              <a:t>The KVEC Model: Agency in Professional Learning</a:t>
            </a:r>
          </a:p>
        </p:txBody>
      </p:sp>
      <p:sp>
        <p:nvSpPr>
          <p:cNvPr id="74" name="Freeform 49">
            <a:extLst>
              <a:ext uri="{FF2B5EF4-FFF2-40B4-BE49-F238E27FC236}">
                <a16:creationId xmlns:a16="http://schemas.microsoft.com/office/drawing/2014/main" xmlns="" id="{77DA6D33-2D62-458C-BF5D-DBF612FD557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590635"/>
            <a:ext cx="5478085" cy="6276841"/>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accent3"/>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5">
            <a:extLst>
              <a:ext uri="{FF2B5EF4-FFF2-40B4-BE49-F238E27FC236}">
                <a16:creationId xmlns:a16="http://schemas.microsoft.com/office/drawing/2014/main" xmlns="" id="{A1514994-CFC1-7B4C-A2F7-AE99A30EEE90}"/>
              </a:ext>
            </a:extLst>
          </p:cNvPr>
          <p:cNvPicPr>
            <a:picLocks noChangeAspect="1"/>
          </p:cNvPicPr>
          <p:nvPr/>
        </p:nvPicPr>
        <p:blipFill rotWithShape="1">
          <a:blip r:embed="rId4">
            <a:alphaModFix/>
            <a:extLst>
              <a:ext uri="{28A0092B-C50C-407E-A947-70E740481C1C}">
                <a14:useLocalDpi xmlns:a14="http://schemas.microsoft.com/office/drawing/2010/main" val="0"/>
              </a:ext>
            </a:extLst>
          </a:blip>
          <a:srcRect l="8042" r="5060" b="3"/>
          <a:stretch/>
        </p:blipFill>
        <p:spPr>
          <a:xfrm>
            <a:off x="1" y="770037"/>
            <a:ext cx="5298683" cy="6097438"/>
          </a:xfrm>
          <a:custGeom>
            <a:avLst/>
            <a:gdLst>
              <a:gd name="connsiteX0" fmla="*/ 2178155 w 5298683"/>
              <a:gd name="connsiteY0" fmla="*/ 0 h 6097438"/>
              <a:gd name="connsiteX1" fmla="*/ 5298683 w 5298683"/>
              <a:gd name="connsiteY1" fmla="*/ 3120527 h 6097438"/>
              <a:gd name="connsiteX2" fmla="*/ 3392805 w 5298683"/>
              <a:gd name="connsiteY2" fmla="*/ 5995828 h 6097438"/>
              <a:gd name="connsiteX3" fmla="*/ 3115184 w 5298683"/>
              <a:gd name="connsiteY3" fmla="*/ 6097438 h 6097438"/>
              <a:gd name="connsiteX4" fmla="*/ 1241127 w 5298683"/>
              <a:gd name="connsiteY4" fmla="*/ 6097438 h 6097438"/>
              <a:gd name="connsiteX5" fmla="*/ 963506 w 5298683"/>
              <a:gd name="connsiteY5" fmla="*/ 5995828 h 6097438"/>
              <a:gd name="connsiteX6" fmla="*/ 193210 w 5298683"/>
              <a:gd name="connsiteY6" fmla="*/ 5528477 h 6097438"/>
              <a:gd name="connsiteX7" fmla="*/ 0 w 5298683"/>
              <a:gd name="connsiteY7" fmla="*/ 5352876 h 6097438"/>
              <a:gd name="connsiteX8" fmla="*/ 0 w 5298683"/>
              <a:gd name="connsiteY8" fmla="*/ 888178 h 6097438"/>
              <a:gd name="connsiteX9" fmla="*/ 193210 w 5298683"/>
              <a:gd name="connsiteY9" fmla="*/ 712577 h 6097438"/>
              <a:gd name="connsiteX10" fmla="*/ 2178155 w 5298683"/>
              <a:gd name="connsiteY10" fmla="*/ 0 h 6097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98683" h="6097438">
                <a:moveTo>
                  <a:pt x="2178155" y="0"/>
                </a:moveTo>
                <a:cubicBezTo>
                  <a:pt x="3901575" y="0"/>
                  <a:pt x="5298683" y="1397108"/>
                  <a:pt x="5298683" y="3120527"/>
                </a:cubicBezTo>
                <a:cubicBezTo>
                  <a:pt x="5298683" y="4413092"/>
                  <a:pt x="4512810" y="5522106"/>
                  <a:pt x="3392805" y="5995828"/>
                </a:cubicBezTo>
                <a:lnTo>
                  <a:pt x="3115184" y="6097438"/>
                </a:lnTo>
                <a:lnTo>
                  <a:pt x="1241127" y="6097438"/>
                </a:lnTo>
                <a:lnTo>
                  <a:pt x="963506" y="5995828"/>
                </a:lnTo>
                <a:cubicBezTo>
                  <a:pt x="683504" y="5877397"/>
                  <a:pt x="424387" y="5719261"/>
                  <a:pt x="193210" y="5528477"/>
                </a:cubicBezTo>
                <a:lnTo>
                  <a:pt x="0" y="5352876"/>
                </a:lnTo>
                <a:lnTo>
                  <a:pt x="0" y="888178"/>
                </a:lnTo>
                <a:lnTo>
                  <a:pt x="193210" y="712577"/>
                </a:lnTo>
                <a:cubicBezTo>
                  <a:pt x="732621" y="267415"/>
                  <a:pt x="1424159" y="0"/>
                  <a:pt x="2178155" y="0"/>
                </a:cubicBezTo>
                <a:close/>
              </a:path>
            </a:pathLst>
          </a:custGeom>
          <a:effectLst>
            <a:softEdge rad="0"/>
          </a:effectLst>
        </p:spPr>
      </p:pic>
    </p:spTree>
    <p:extLst>
      <p:ext uri="{BB962C8B-B14F-4D97-AF65-F5344CB8AC3E}">
        <p14:creationId xmlns:p14="http://schemas.microsoft.com/office/powerpoint/2010/main" val="41680718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xmlns="" id="{867D4867-5BA7-4462-B2F6-A23F4A622AA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4654296"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4E6B28BC-EEDE-4364-B166-419B46C3B80A}"/>
              </a:ext>
            </a:extLst>
          </p:cNvPr>
          <p:cNvSpPr>
            <a:spLocks noGrp="1"/>
          </p:cNvSpPr>
          <p:nvPr>
            <p:ph type="title"/>
          </p:nvPr>
        </p:nvSpPr>
        <p:spPr>
          <a:xfrm>
            <a:off x="643468" y="623392"/>
            <a:ext cx="3363974" cy="1607060"/>
          </a:xfrm>
          <a:noFill/>
          <a:ln w="19050">
            <a:solidFill>
              <a:schemeClr val="tx1"/>
            </a:solidFill>
          </a:ln>
        </p:spPr>
        <p:txBody>
          <a:bodyPr wrap="square" anchor="ctr">
            <a:normAutofit/>
          </a:bodyPr>
          <a:lstStyle/>
          <a:p>
            <a:pPr algn="ctr"/>
            <a:r>
              <a:rPr lang="en-US" sz="2800"/>
              <a:t>Who is KVEC?</a:t>
            </a:r>
          </a:p>
        </p:txBody>
      </p:sp>
      <p:sp>
        <p:nvSpPr>
          <p:cNvPr id="3" name="Content Placeholder 2">
            <a:extLst>
              <a:ext uri="{FF2B5EF4-FFF2-40B4-BE49-F238E27FC236}">
                <a16:creationId xmlns:a16="http://schemas.microsoft.com/office/drawing/2014/main" xmlns="" id="{4E534C87-F051-4830-8D60-F97351B527E1}"/>
              </a:ext>
            </a:extLst>
          </p:cNvPr>
          <p:cNvSpPr>
            <a:spLocks noGrp="1"/>
          </p:cNvSpPr>
          <p:nvPr>
            <p:ph idx="1"/>
          </p:nvPr>
        </p:nvSpPr>
        <p:spPr>
          <a:xfrm>
            <a:off x="643468" y="2638043"/>
            <a:ext cx="3363974" cy="3415623"/>
          </a:xfrm>
        </p:spPr>
        <p:txBody>
          <a:bodyPr>
            <a:normAutofit/>
          </a:bodyPr>
          <a:lstStyle/>
          <a:p>
            <a:r>
              <a:rPr lang="en-US" dirty="0"/>
              <a:t>Rural Educational Cooperative	</a:t>
            </a:r>
          </a:p>
          <a:p>
            <a:r>
              <a:rPr lang="en-US" dirty="0"/>
              <a:t>Serving 22 School Districts in 19 Counties</a:t>
            </a:r>
          </a:p>
        </p:txBody>
      </p:sp>
      <p:pic>
        <p:nvPicPr>
          <p:cNvPr id="5" name="Picture 4" descr="A picture containing food, mug&#10;&#10;Description automatically generated">
            <a:extLst>
              <a:ext uri="{FF2B5EF4-FFF2-40B4-BE49-F238E27FC236}">
                <a16:creationId xmlns:a16="http://schemas.microsoft.com/office/drawing/2014/main" xmlns="" id="{6438EB9D-FD60-45A2-B7E6-B8B813D0CDAB}"/>
              </a:ext>
            </a:extLst>
          </p:cNvPr>
          <p:cNvPicPr>
            <a:picLocks noChangeAspect="1"/>
          </p:cNvPicPr>
          <p:nvPr/>
        </p:nvPicPr>
        <p:blipFill>
          <a:blip r:embed="rId2"/>
          <a:stretch>
            <a:fillRect/>
          </a:stretch>
        </p:blipFill>
        <p:spPr>
          <a:xfrm>
            <a:off x="5297763" y="1051176"/>
            <a:ext cx="6250769" cy="4594781"/>
          </a:xfrm>
          <a:prstGeom prst="rect">
            <a:avLst/>
          </a:prstGeom>
        </p:spPr>
      </p:pic>
    </p:spTree>
    <p:extLst>
      <p:ext uri="{BB962C8B-B14F-4D97-AF65-F5344CB8AC3E}">
        <p14:creationId xmlns:p14="http://schemas.microsoft.com/office/powerpoint/2010/main" val="4040342902"/>
      </p:ext>
    </p:extLst>
  </p:cSld>
  <p:clrMapOvr>
    <a:overrideClrMapping bg1="dk1" tx1="lt1" bg2="dk2" tx2="lt2" accent1="accent1" accent2="accent2" accent3="accent3" accent4="accent4" accent5="accent5" accent6="accent6" hlink="hlink" folHlink="folHlink"/>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6" name="Rectangle 85">
            <a:extLst>
              <a:ext uri="{FF2B5EF4-FFF2-40B4-BE49-F238E27FC236}">
                <a16:creationId xmlns:a16="http://schemas.microsoft.com/office/drawing/2014/main" xmlns="" id="{4038CB10-1F5C-4D54-9DF7-12586DE5B00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27546" y="4572000"/>
            <a:ext cx="7058307" cy="1964266"/>
          </a:xfrm>
          <a:prstGeom prst="rect">
            <a:avLst/>
          </a:prstGeom>
          <a:solidFill>
            <a:srgbClr val="4838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itle 7">
            <a:extLst>
              <a:ext uri="{FF2B5EF4-FFF2-40B4-BE49-F238E27FC236}">
                <a16:creationId xmlns:a16="http://schemas.microsoft.com/office/drawing/2014/main" xmlns="" id="{B17C896A-C5B6-45C3-84ED-3A964D36B472}"/>
              </a:ext>
            </a:extLst>
          </p:cNvPr>
          <p:cNvSpPr>
            <a:spLocks noGrp="1"/>
          </p:cNvSpPr>
          <p:nvPr>
            <p:ph type="title"/>
          </p:nvPr>
        </p:nvSpPr>
        <p:spPr>
          <a:xfrm>
            <a:off x="524256" y="4767072"/>
            <a:ext cx="6594189" cy="1625210"/>
          </a:xfrm>
          <a:prstGeom prst="ellipse">
            <a:avLst/>
          </a:prstGeom>
        </p:spPr>
        <p:txBody>
          <a:bodyPr vert="horz" lIns="91440" tIns="45720" rIns="91440" bIns="45720" rtlCol="0" anchor="ctr">
            <a:normAutofit/>
          </a:bodyPr>
          <a:lstStyle/>
          <a:p>
            <a:pPr algn="r"/>
            <a:r>
              <a:rPr lang="en-US">
                <a:solidFill>
                  <a:srgbClr val="FFFFFF"/>
                </a:solidFill>
              </a:rPr>
              <a:t>Why QFT?</a:t>
            </a:r>
          </a:p>
        </p:txBody>
      </p:sp>
      <p:pic>
        <p:nvPicPr>
          <p:cNvPr id="16" name="Content Placeholder 15">
            <a:extLst>
              <a:ext uri="{FF2B5EF4-FFF2-40B4-BE49-F238E27FC236}">
                <a16:creationId xmlns:a16="http://schemas.microsoft.com/office/drawing/2014/main" xmlns="" id="{D47D2B8A-443F-447D-BC5A-94837F1C7F16}"/>
              </a:ext>
            </a:extLst>
          </p:cNvPr>
          <p:cNvPicPr>
            <a:picLocks noGrp="1" noChangeAspect="1"/>
          </p:cNvPicPr>
          <p:nvPr>
            <p:ph idx="1"/>
          </p:nvPr>
        </p:nvPicPr>
        <p:blipFill rotWithShape="1">
          <a:blip r:embed="rId2"/>
          <a:srcRect l="760"/>
          <a:stretch/>
        </p:blipFill>
        <p:spPr>
          <a:xfrm>
            <a:off x="327547" y="378885"/>
            <a:ext cx="7058306" cy="4107392"/>
          </a:xfrm>
          <a:prstGeom prst="rect">
            <a:avLst/>
          </a:prstGeom>
        </p:spPr>
      </p:pic>
      <p:sp>
        <p:nvSpPr>
          <p:cNvPr id="88" name="Rectangle 87">
            <a:extLst>
              <a:ext uri="{FF2B5EF4-FFF2-40B4-BE49-F238E27FC236}">
                <a16:creationId xmlns:a16="http://schemas.microsoft.com/office/drawing/2014/main" xmlns="" id="{73ED6512-6858-4552-B699-9A97FE9A4E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xmlns="" id="{42825965-F729-43A8-95B0-E5182B8DFD4A}"/>
              </a:ext>
            </a:extLst>
          </p:cNvPr>
          <p:cNvSpPr txBox="1"/>
          <p:nvPr/>
        </p:nvSpPr>
        <p:spPr>
          <a:xfrm>
            <a:off x="8029319" y="917725"/>
            <a:ext cx="3424739" cy="4852362"/>
          </a:xfrm>
          <a:prstGeom prst="rect">
            <a:avLst/>
          </a:prstGeom>
        </p:spPr>
        <p:txBody>
          <a:bodyPr vert="horz" lIns="91440" tIns="45720" rIns="91440" bIns="45720" rtlCol="0" anchor="ctr">
            <a:normAutofit fontScale="77500" lnSpcReduction="20000"/>
          </a:bodyPr>
          <a:lstStyle/>
          <a:p>
            <a:pPr>
              <a:lnSpc>
                <a:spcPct val="90000"/>
              </a:lnSpc>
              <a:spcAft>
                <a:spcPts val="600"/>
              </a:spcAft>
            </a:pPr>
            <a:r>
              <a:rPr lang="en-US" sz="2800" b="1" dirty="0">
                <a:solidFill>
                  <a:srgbClr val="FFFFFF"/>
                </a:solidFill>
              </a:rPr>
              <a:t>Domain 3</a:t>
            </a:r>
            <a:r>
              <a:rPr lang="en-US" sz="2800" dirty="0">
                <a:solidFill>
                  <a:srgbClr val="FFFFFF"/>
                </a:solidFill>
              </a:rPr>
              <a:t>: </a:t>
            </a:r>
            <a:r>
              <a:rPr lang="en-US" sz="2800" b="1" dirty="0">
                <a:solidFill>
                  <a:srgbClr val="FFFFFF"/>
                </a:solidFill>
              </a:rPr>
              <a:t>Instruction</a:t>
            </a:r>
          </a:p>
          <a:p>
            <a:pPr>
              <a:lnSpc>
                <a:spcPct val="90000"/>
              </a:lnSpc>
              <a:spcAft>
                <a:spcPts val="600"/>
              </a:spcAft>
            </a:pPr>
            <a:r>
              <a:rPr lang="en-US" sz="2800" dirty="0">
                <a:solidFill>
                  <a:srgbClr val="FFFFFF"/>
                </a:solidFill>
              </a:rPr>
              <a:t> 3b – Questioning &amp; Discussion   </a:t>
            </a:r>
          </a:p>
          <a:p>
            <a:pPr indent="-228600">
              <a:lnSpc>
                <a:spcPct val="90000"/>
              </a:lnSpc>
              <a:spcAft>
                <a:spcPts val="600"/>
              </a:spcAft>
              <a:buFont typeface="Arial" panose="020B0604020202020204" pitchFamily="34" charset="0"/>
              <a:buChar char="•"/>
            </a:pPr>
            <a:endParaRPr lang="en-US" sz="2800" dirty="0">
              <a:solidFill>
                <a:srgbClr val="FFFFFF"/>
              </a:solidFill>
            </a:endParaRPr>
          </a:p>
          <a:p>
            <a:pPr>
              <a:lnSpc>
                <a:spcPct val="90000"/>
              </a:lnSpc>
              <a:spcAft>
                <a:spcPts val="600"/>
              </a:spcAft>
            </a:pPr>
            <a:r>
              <a:rPr lang="en-US" sz="2800" b="1" dirty="0">
                <a:solidFill>
                  <a:srgbClr val="FFFFFF"/>
                </a:solidFill>
              </a:rPr>
              <a:t>In addition to the characteristics of accomplished:</a:t>
            </a:r>
          </a:p>
          <a:p>
            <a:pPr lvl="1" indent="-228600">
              <a:lnSpc>
                <a:spcPct val="90000"/>
              </a:lnSpc>
              <a:spcAft>
                <a:spcPts val="600"/>
              </a:spcAft>
              <a:buFont typeface="Arial" panose="020B0604020202020204" pitchFamily="34" charset="0"/>
              <a:buChar char="•"/>
            </a:pPr>
            <a:r>
              <a:rPr lang="en-US" sz="2800" b="1" dirty="0">
                <a:solidFill>
                  <a:srgbClr val="FFFFFF"/>
                </a:solidFill>
              </a:rPr>
              <a:t>Students initiate higher-order questions.</a:t>
            </a:r>
          </a:p>
          <a:p>
            <a:pPr lvl="1" indent="-228600">
              <a:lnSpc>
                <a:spcPct val="90000"/>
              </a:lnSpc>
              <a:spcAft>
                <a:spcPts val="600"/>
              </a:spcAft>
              <a:buFont typeface="Arial" panose="020B0604020202020204" pitchFamily="34" charset="0"/>
              <a:buChar char="•"/>
            </a:pPr>
            <a:r>
              <a:rPr lang="en-US" sz="2800" b="1" dirty="0">
                <a:solidFill>
                  <a:srgbClr val="FFFFFF"/>
                </a:solidFill>
              </a:rPr>
              <a:t>Students extend the discussion, enriching it.</a:t>
            </a:r>
          </a:p>
          <a:p>
            <a:pPr lvl="1" indent="-228600">
              <a:lnSpc>
                <a:spcPct val="90000"/>
              </a:lnSpc>
              <a:spcAft>
                <a:spcPts val="600"/>
              </a:spcAft>
              <a:buFont typeface="Arial" panose="020B0604020202020204" pitchFamily="34" charset="0"/>
              <a:buChar char="•"/>
            </a:pPr>
            <a:r>
              <a:rPr lang="en-US" sz="2800" b="1" dirty="0">
                <a:solidFill>
                  <a:srgbClr val="FFFFFF"/>
                </a:solidFill>
              </a:rPr>
              <a:t>Students invite comments from their classmates during discussion.</a:t>
            </a:r>
          </a:p>
          <a:p>
            <a:pPr indent="-228600">
              <a:lnSpc>
                <a:spcPct val="90000"/>
              </a:lnSpc>
              <a:spcAft>
                <a:spcPts val="600"/>
              </a:spcAft>
              <a:buFont typeface="Arial" panose="020B0604020202020204" pitchFamily="34" charset="0"/>
              <a:buChar char="•"/>
            </a:pPr>
            <a:endParaRPr lang="en-US" sz="1700" dirty="0">
              <a:solidFill>
                <a:srgbClr val="FFFFFF"/>
              </a:solidFill>
            </a:endParaRPr>
          </a:p>
        </p:txBody>
      </p:sp>
    </p:spTree>
    <p:extLst>
      <p:ext uri="{BB962C8B-B14F-4D97-AF65-F5344CB8AC3E}">
        <p14:creationId xmlns:p14="http://schemas.microsoft.com/office/powerpoint/2010/main" val="13735392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0" name="Straight Connector 16">
            <a:extLst>
              <a:ext uri="{FF2B5EF4-FFF2-40B4-BE49-F238E27FC236}">
                <a16:creationId xmlns:a16="http://schemas.microsoft.com/office/drawing/2014/main" xmlns="" id="{DB146403-F3D6-484B-B2ED-97F9565D037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6096000"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xmlns="" id="{823AC064-BC96-4F32-8AE1-B2FD3875482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378068" y="463354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27538" y="4756638"/>
            <a:ext cx="11139854" cy="930447"/>
          </a:xfrm>
        </p:spPr>
        <p:txBody>
          <a:bodyPr vert="horz" lIns="91440" tIns="45720" rIns="91440" bIns="45720" rtlCol="0" anchor="b">
            <a:normAutofit/>
          </a:bodyPr>
          <a:lstStyle/>
          <a:p>
            <a:pPr algn="ctr"/>
            <a:r>
              <a:rPr lang="en-US" sz="5400" b="0">
                <a:solidFill>
                  <a:srgbClr val="FFFFFF"/>
                </a:solidFill>
              </a:rPr>
              <a:t>Who is in the room?</a:t>
            </a:r>
          </a:p>
        </p:txBody>
      </p:sp>
      <p:pic>
        <p:nvPicPr>
          <p:cNvPr id="3" name="Picture 2">
            <a:extLst>
              <a:ext uri="{FF2B5EF4-FFF2-40B4-BE49-F238E27FC236}">
                <a16:creationId xmlns:a16="http://schemas.microsoft.com/office/drawing/2014/main" xmlns="" id="{77FF7232-13C1-4D10-92BD-C364DB827985}"/>
              </a:ext>
            </a:extLst>
          </p:cNvPr>
          <p:cNvPicPr>
            <a:picLocks noChangeAspect="1"/>
          </p:cNvPicPr>
          <p:nvPr/>
        </p:nvPicPr>
        <p:blipFill rotWithShape="1">
          <a:blip r:embed="rId3"/>
          <a:srcRect t="2148" b="14827"/>
          <a:stretch/>
        </p:blipFill>
        <p:spPr>
          <a:xfrm>
            <a:off x="320040" y="772088"/>
            <a:ext cx="5455917" cy="3068922"/>
          </a:xfrm>
          <a:prstGeom prst="rect">
            <a:avLst/>
          </a:prstGeom>
        </p:spPr>
      </p:pic>
      <p:pic>
        <p:nvPicPr>
          <p:cNvPr id="4" name="Picture 3">
            <a:extLst>
              <a:ext uri="{FF2B5EF4-FFF2-40B4-BE49-F238E27FC236}">
                <a16:creationId xmlns:a16="http://schemas.microsoft.com/office/drawing/2014/main" xmlns="" id="{C1337D52-FF65-49A4-98E2-B5B2BD4E6940}"/>
              </a:ext>
            </a:extLst>
          </p:cNvPr>
          <p:cNvPicPr>
            <a:picLocks noChangeAspect="1"/>
          </p:cNvPicPr>
          <p:nvPr/>
        </p:nvPicPr>
        <p:blipFill>
          <a:blip r:embed="rId4"/>
          <a:stretch>
            <a:fillRect/>
          </a:stretch>
        </p:blipFill>
        <p:spPr>
          <a:xfrm>
            <a:off x="6416043" y="1576483"/>
            <a:ext cx="5455917" cy="1460133"/>
          </a:xfrm>
          <a:prstGeom prst="rect">
            <a:avLst/>
          </a:prstGeom>
        </p:spPr>
      </p:pic>
      <p:cxnSp>
        <p:nvCxnSpPr>
          <p:cNvPr id="21" name="Straight Connector 20">
            <a:extLst>
              <a:ext uri="{FF2B5EF4-FFF2-40B4-BE49-F238E27FC236}">
                <a16:creationId xmlns:a16="http://schemas.microsoft.com/office/drawing/2014/main" xmlns="" id="{7E7C77BC-7138-40B1-A15B-20F57A494629}"/>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2209800" y="573869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470413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C5A58AB0-0F66-4667-B6BF-274049F7043D}"/>
              </a:ext>
            </a:extLst>
          </p:cNvPr>
          <p:cNvSpPr>
            <a:spLocks noGrp="1"/>
          </p:cNvSpPr>
          <p:nvPr>
            <p:ph type="title"/>
          </p:nvPr>
        </p:nvSpPr>
        <p:spPr/>
        <p:txBody>
          <a:bodyPr/>
          <a:lstStyle/>
          <a:p>
            <a:r>
              <a:rPr lang="en-US" dirty="0"/>
              <a:t>KVEC Model</a:t>
            </a:r>
          </a:p>
        </p:txBody>
      </p:sp>
      <p:sp>
        <p:nvSpPr>
          <p:cNvPr id="5" name="Content Placeholder 4">
            <a:extLst>
              <a:ext uri="{FF2B5EF4-FFF2-40B4-BE49-F238E27FC236}">
                <a16:creationId xmlns:a16="http://schemas.microsoft.com/office/drawing/2014/main" xmlns="" id="{CCBDA002-3B05-4C33-B15C-F13CF4531BF1}"/>
              </a:ext>
            </a:extLst>
          </p:cNvPr>
          <p:cNvSpPr>
            <a:spLocks noGrp="1"/>
          </p:cNvSpPr>
          <p:nvPr>
            <p:ph idx="1"/>
          </p:nvPr>
        </p:nvSpPr>
        <p:spPr/>
        <p:txBody>
          <a:bodyPr/>
          <a:lstStyle/>
          <a:p>
            <a:r>
              <a:rPr lang="en-US" b="1" dirty="0"/>
              <a:t>Three phases</a:t>
            </a:r>
            <a:r>
              <a:rPr lang="en-US" dirty="0"/>
              <a:t>: </a:t>
            </a:r>
          </a:p>
          <a:p>
            <a:pPr marL="0" indent="0">
              <a:buNone/>
            </a:pPr>
            <a:r>
              <a:rPr lang="en-US" dirty="0"/>
              <a:t>	Cadre</a:t>
            </a:r>
          </a:p>
          <a:p>
            <a:pPr marL="0" indent="0">
              <a:buNone/>
            </a:pPr>
            <a:r>
              <a:rPr lang="en-US" dirty="0"/>
              <a:t>	Modeling/Coaching</a:t>
            </a:r>
          </a:p>
          <a:p>
            <a:pPr marL="0" indent="0">
              <a:buNone/>
            </a:pPr>
            <a:r>
              <a:rPr lang="en-US" dirty="0"/>
              <a:t>	Personalized Professional Learning</a:t>
            </a:r>
          </a:p>
          <a:p>
            <a:pPr>
              <a:buFont typeface="Arial" panose="020B0604020202020204" pitchFamily="34" charset="0"/>
              <a:buChar char="•"/>
            </a:pPr>
            <a:r>
              <a:rPr lang="en-US" b="1" dirty="0"/>
              <a:t>Fall 2016 to the Present</a:t>
            </a:r>
          </a:p>
          <a:p>
            <a:pPr>
              <a:buFont typeface="Arial" panose="020B0604020202020204" pitchFamily="34" charset="0"/>
              <a:buChar char="•"/>
            </a:pPr>
            <a:r>
              <a:rPr lang="en-US" b="1" dirty="0"/>
              <a:t>Centered on Student Voice and Teacher Agency</a:t>
            </a:r>
          </a:p>
        </p:txBody>
      </p:sp>
    </p:spTree>
    <p:extLst>
      <p:ext uri="{BB962C8B-B14F-4D97-AF65-F5344CB8AC3E}">
        <p14:creationId xmlns:p14="http://schemas.microsoft.com/office/powerpoint/2010/main" val="360653152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16743AE-21E7-487F-813D-FD738CE74596}"/>
              </a:ext>
            </a:extLst>
          </p:cNvPr>
          <p:cNvSpPr>
            <a:spLocks noGrp="1"/>
          </p:cNvSpPr>
          <p:nvPr>
            <p:ph type="title"/>
          </p:nvPr>
        </p:nvSpPr>
        <p:spPr/>
        <p:txBody>
          <a:bodyPr/>
          <a:lstStyle/>
          <a:p>
            <a:r>
              <a:rPr lang="en-US" dirty="0"/>
              <a:t>QFT Cadre		Fall 2016	</a:t>
            </a:r>
          </a:p>
        </p:txBody>
      </p:sp>
      <p:sp>
        <p:nvSpPr>
          <p:cNvPr id="3" name="Content Placeholder 2">
            <a:extLst>
              <a:ext uri="{FF2B5EF4-FFF2-40B4-BE49-F238E27FC236}">
                <a16:creationId xmlns:a16="http://schemas.microsoft.com/office/drawing/2014/main" xmlns="" id="{F58613B4-3589-4AFF-985D-68448DC71A48}"/>
              </a:ext>
            </a:extLst>
          </p:cNvPr>
          <p:cNvSpPr>
            <a:spLocks noGrp="1"/>
          </p:cNvSpPr>
          <p:nvPr>
            <p:ph idx="1"/>
          </p:nvPr>
        </p:nvSpPr>
        <p:spPr/>
        <p:txBody>
          <a:bodyPr/>
          <a:lstStyle/>
          <a:p>
            <a:pPr marL="0" indent="0">
              <a:buNone/>
            </a:pPr>
            <a:r>
              <a:rPr lang="en-US" b="1" dirty="0"/>
              <a:t>Intent</a:t>
            </a:r>
            <a:r>
              <a:rPr lang="en-US" dirty="0"/>
              <a:t>: Saturation of the strategy </a:t>
            </a:r>
          </a:p>
          <a:p>
            <a:pPr marL="0" indent="0">
              <a:buNone/>
            </a:pPr>
            <a:r>
              <a:rPr lang="en-US" dirty="0"/>
              <a:t>	  Support teachers work within Domain 3, </a:t>
            </a:r>
            <a:r>
              <a:rPr lang="en-US" dirty="0" smtClean="0"/>
              <a:t>esp. </a:t>
            </a:r>
            <a:r>
              <a:rPr lang="en-US" dirty="0"/>
              <a:t>3b</a:t>
            </a:r>
          </a:p>
          <a:p>
            <a:pPr marL="0" indent="0">
              <a:buNone/>
            </a:pPr>
            <a:r>
              <a:rPr lang="en-US" dirty="0"/>
              <a:t>            Network created to train teachers in districts</a:t>
            </a:r>
          </a:p>
          <a:p>
            <a:pPr marL="0" indent="0">
              <a:buNone/>
            </a:pPr>
            <a:r>
              <a:rPr lang="en-US" dirty="0"/>
              <a:t>            Create support materials</a:t>
            </a:r>
          </a:p>
          <a:p>
            <a:pPr marL="0" indent="0">
              <a:buNone/>
            </a:pPr>
            <a:r>
              <a:rPr lang="en-US" dirty="0"/>
              <a:t>Met July through November 2016</a:t>
            </a:r>
          </a:p>
          <a:p>
            <a:pPr marL="0" indent="0">
              <a:buNone/>
            </a:pPr>
            <a:r>
              <a:rPr lang="en-US" b="1" dirty="0"/>
              <a:t>Positives</a:t>
            </a:r>
            <a:r>
              <a:rPr lang="en-US" dirty="0"/>
              <a:t>: Urgency in momentum</a:t>
            </a:r>
          </a:p>
          <a:p>
            <a:pPr marL="0" indent="0">
              <a:buNone/>
            </a:pPr>
            <a:r>
              <a:rPr lang="en-US" b="1" dirty="0"/>
              <a:t>Changes</a:t>
            </a:r>
            <a:r>
              <a:rPr lang="en-US" dirty="0"/>
              <a:t>: More time to develop the “coach within”</a:t>
            </a:r>
          </a:p>
          <a:p>
            <a:pPr marL="0" indent="0">
              <a:buNone/>
            </a:pPr>
            <a:endParaRPr lang="en-US" dirty="0"/>
          </a:p>
        </p:txBody>
      </p:sp>
    </p:spTree>
    <p:extLst>
      <p:ext uri="{BB962C8B-B14F-4D97-AF65-F5344CB8AC3E}">
        <p14:creationId xmlns:p14="http://schemas.microsoft.com/office/powerpoint/2010/main" val="10361311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down)">
                                      <p:cBhvr>
                                        <p:cTn id="15" dur="500"/>
                                        <p:tgtEl>
                                          <p:spTgt spid="3">
                                            <p:txEl>
                                              <p:pRg st="1" end="1"/>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wipe(down)">
                                      <p:cBhvr>
                                        <p:cTn id="18" dur="500"/>
                                        <p:tgtEl>
                                          <p:spTgt spid="3">
                                            <p:txEl>
                                              <p:pRg st="2" end="2"/>
                                            </p:txEl>
                                          </p:spTgt>
                                        </p:tgtEl>
                                      </p:cBhvr>
                                    </p:animEffect>
                                  </p:childTnLst>
                                </p:cTn>
                              </p:par>
                              <p:par>
                                <p:cTn id="19" presetID="22" presetClass="entr" presetSubtype="4"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wipe(down)">
                                      <p:cBhvr>
                                        <p:cTn id="21" dur="500"/>
                                        <p:tgtEl>
                                          <p:spTgt spid="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wipe(down)">
                                      <p:cBhvr>
                                        <p:cTn id="26" dur="500"/>
                                        <p:tgtEl>
                                          <p:spTgt spid="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wipe(down)">
                                      <p:cBhvr>
                                        <p:cTn id="31" dur="500"/>
                                        <p:tgtEl>
                                          <p:spTgt spid="3">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wipe(down)">
                                      <p:cBhvr>
                                        <p:cTn id="36"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E6EDE19-DC3E-4A8E-AF88-5BAB6843C8A2}"/>
              </a:ext>
            </a:extLst>
          </p:cNvPr>
          <p:cNvSpPr>
            <a:spLocks noGrp="1"/>
          </p:cNvSpPr>
          <p:nvPr>
            <p:ph type="title"/>
          </p:nvPr>
        </p:nvSpPr>
        <p:spPr/>
        <p:txBody>
          <a:bodyPr/>
          <a:lstStyle/>
          <a:p>
            <a:pPr algn="ctr"/>
            <a:r>
              <a:rPr lang="en-US" dirty="0"/>
              <a:t>Instructional Change does not happen overnight</a:t>
            </a:r>
          </a:p>
        </p:txBody>
      </p:sp>
      <p:sp>
        <p:nvSpPr>
          <p:cNvPr id="3" name="Content Placeholder 2">
            <a:extLst>
              <a:ext uri="{FF2B5EF4-FFF2-40B4-BE49-F238E27FC236}">
                <a16:creationId xmlns:a16="http://schemas.microsoft.com/office/drawing/2014/main" xmlns="" id="{BEEE06D7-9A6B-4B26-8B86-DA29880AE154}"/>
              </a:ext>
            </a:extLst>
          </p:cNvPr>
          <p:cNvSpPr>
            <a:spLocks noGrp="1"/>
          </p:cNvSpPr>
          <p:nvPr>
            <p:ph idx="1"/>
          </p:nvPr>
        </p:nvSpPr>
        <p:spPr>
          <a:xfrm>
            <a:off x="675122" y="1690690"/>
            <a:ext cx="10515600" cy="4351338"/>
          </a:xfrm>
        </p:spPr>
        <p:txBody>
          <a:bodyPr>
            <a:normAutofit/>
          </a:bodyPr>
          <a:lstStyle/>
          <a:p>
            <a:r>
              <a:rPr lang="en-US" sz="3600" dirty="0"/>
              <a:t>Process</a:t>
            </a:r>
          </a:p>
          <a:p>
            <a:endParaRPr lang="en-US" sz="3600" dirty="0"/>
          </a:p>
          <a:p>
            <a:r>
              <a:rPr lang="en-US" sz="3600" dirty="0"/>
              <a:t>Practice </a:t>
            </a:r>
          </a:p>
          <a:p>
            <a:endParaRPr lang="en-US" sz="3600" dirty="0"/>
          </a:p>
          <a:p>
            <a:r>
              <a:rPr lang="en-US" sz="3600" dirty="0"/>
              <a:t>Refinement</a:t>
            </a:r>
          </a:p>
          <a:p>
            <a:endParaRPr lang="en-US" sz="2000" dirty="0"/>
          </a:p>
          <a:p>
            <a:pPr marL="0" indent="0">
              <a:buNone/>
            </a:pPr>
            <a:r>
              <a:rPr lang="en-US" sz="3600" dirty="0"/>
              <a:t>			The Coach Within</a:t>
            </a:r>
          </a:p>
        </p:txBody>
      </p:sp>
    </p:spTree>
    <p:extLst>
      <p:ext uri="{BB962C8B-B14F-4D97-AF65-F5344CB8AC3E}">
        <p14:creationId xmlns:p14="http://schemas.microsoft.com/office/powerpoint/2010/main" val="143882769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wipe(down)">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2A8AA5BC-4F7A-4226-8F99-6D824B226A9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3324"/>
            <a:ext cx="12192000" cy="68613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xmlns="" id="{3E5445C6-DD42-4979-86FF-03730E8C6DB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321734" y="321733"/>
            <a:ext cx="11573488" cy="6214534"/>
          </a:xfrm>
          <a:prstGeom prst="rect">
            <a:avLst/>
          </a:prstGeom>
          <a:solidFill>
            <a:schemeClr val="bg1">
              <a:lumMod val="75000"/>
              <a:lumOff val="25000"/>
            </a:schemeClr>
          </a:solidFill>
          <a:ln w="127000" cap="sq" cmpd="thinThick">
            <a:solidFill>
              <a:schemeClr val="bg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xmlns="" id="{9CFF2F73-82FC-45D2-A032-11F39DDD07B3}"/>
              </a:ext>
            </a:extLst>
          </p:cNvPr>
          <p:cNvSpPr>
            <a:spLocks noGrp="1"/>
          </p:cNvSpPr>
          <p:nvPr>
            <p:ph type="title"/>
          </p:nvPr>
        </p:nvSpPr>
        <p:spPr>
          <a:xfrm>
            <a:off x="2065650" y="2902706"/>
            <a:ext cx="9144000" cy="2750734"/>
          </a:xfrm>
        </p:spPr>
        <p:txBody>
          <a:bodyPr vert="horz" lIns="91440" tIns="45720" rIns="91440" bIns="45720" rtlCol="0" anchor="b">
            <a:normAutofit fontScale="90000"/>
          </a:bodyPr>
          <a:lstStyle/>
          <a:p>
            <a:r>
              <a:rPr lang="en-US" sz="2700" b="0" i="1" dirty="0">
                <a:solidFill>
                  <a:schemeClr val="tx1">
                    <a:lumMod val="95000"/>
                  </a:schemeClr>
                </a:solidFill>
              </a:rPr>
              <a:t>Allowing students to approach texts with their own questions created a shift in focus within my classroom and increased student responsibility for learning. I was happy to share QFT with my colleagues in school wide professional learning sessions. I continue to support my colleagues in implementing this effective instructional strategy.</a:t>
            </a:r>
            <a:br>
              <a:rPr lang="en-US" sz="2700" b="0" i="1" dirty="0">
                <a:solidFill>
                  <a:schemeClr val="tx1">
                    <a:lumMod val="95000"/>
                  </a:schemeClr>
                </a:solidFill>
              </a:rPr>
            </a:br>
            <a:r>
              <a:rPr lang="en-US" sz="2700" b="0" i="1" dirty="0">
                <a:solidFill>
                  <a:schemeClr val="tx1">
                    <a:lumMod val="95000"/>
                  </a:schemeClr>
                </a:solidFill>
              </a:rPr>
              <a:t/>
            </a:r>
            <a:br>
              <a:rPr lang="en-US" sz="2700" b="0" i="1" dirty="0">
                <a:solidFill>
                  <a:schemeClr val="tx1">
                    <a:lumMod val="95000"/>
                  </a:schemeClr>
                </a:solidFill>
              </a:rPr>
            </a:br>
            <a:r>
              <a:rPr lang="en-US" sz="2700" b="0" i="1" dirty="0">
                <a:solidFill>
                  <a:schemeClr val="tx1">
                    <a:lumMod val="95000"/>
                  </a:schemeClr>
                </a:solidFill>
              </a:rPr>
              <a:t>					Rebecca King, High School</a:t>
            </a:r>
            <a:br>
              <a:rPr lang="en-US" sz="2700" b="0" i="1" dirty="0">
                <a:solidFill>
                  <a:schemeClr val="tx1">
                    <a:lumMod val="95000"/>
                  </a:schemeClr>
                </a:solidFill>
              </a:rPr>
            </a:br>
            <a:r>
              <a:rPr lang="en-US" sz="2700" b="0" i="1" dirty="0">
                <a:solidFill>
                  <a:schemeClr val="tx1">
                    <a:lumMod val="95000"/>
                  </a:schemeClr>
                </a:solidFill>
              </a:rPr>
              <a:t>					English/Language Arts</a:t>
            </a:r>
            <a:br>
              <a:rPr lang="en-US" sz="2700" b="0" i="1" dirty="0">
                <a:solidFill>
                  <a:schemeClr val="tx1">
                    <a:lumMod val="95000"/>
                  </a:schemeClr>
                </a:solidFill>
              </a:rPr>
            </a:br>
            <a:r>
              <a:rPr lang="en-US" sz="2700" b="0" i="1" dirty="0">
                <a:solidFill>
                  <a:schemeClr val="tx1">
                    <a:lumMod val="95000"/>
                  </a:schemeClr>
                </a:solidFill>
              </a:rPr>
              <a:t>						</a:t>
            </a:r>
            <a:br>
              <a:rPr lang="en-US" sz="2700" b="0" i="1" dirty="0">
                <a:solidFill>
                  <a:schemeClr val="tx1">
                    <a:lumMod val="95000"/>
                  </a:schemeClr>
                </a:solidFill>
              </a:rPr>
            </a:br>
            <a:r>
              <a:rPr lang="en-US" sz="2700" b="0" i="1" dirty="0">
                <a:solidFill>
                  <a:schemeClr val="tx1">
                    <a:lumMod val="95000"/>
                  </a:schemeClr>
                </a:solidFill>
              </a:rPr>
              <a:t>					</a:t>
            </a:r>
            <a:endParaRPr lang="en-US" sz="2800" b="0" i="1" kern="1200" dirty="0">
              <a:solidFill>
                <a:schemeClr val="tx1"/>
              </a:solidFill>
              <a:latin typeface="+mj-lt"/>
              <a:ea typeface="+mj-ea"/>
              <a:cs typeface="+mj-cs"/>
            </a:endParaRPr>
          </a:p>
        </p:txBody>
      </p:sp>
      <p:cxnSp>
        <p:nvCxnSpPr>
          <p:cNvPr id="13" name="Straight Connector 12">
            <a:extLst>
              <a:ext uri="{FF2B5EF4-FFF2-40B4-BE49-F238E27FC236}">
                <a16:creationId xmlns:a16="http://schemas.microsoft.com/office/drawing/2014/main" xmlns="" id="{45000665-DFC7-417E-8FD7-516A0F15C975}"/>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724400" y="4109417"/>
            <a:ext cx="2743200" cy="0"/>
          </a:xfrm>
          <a:prstGeom prst="line">
            <a:avLst/>
          </a:prstGeom>
          <a:ln w="12700">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8874570"/>
      </p:ext>
    </p:extLst>
  </p:cSld>
  <p:clrMapOvr>
    <a:overrideClrMapping bg1="dk1" tx1="lt1" bg2="dk2" tx2="lt2" accent1="accent1" accent2="accent2" accent3="accent3" accent4="accent4" accent5="accent5" accent6="accent6" hlink="hlink" folHlink="folHlink"/>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7C9A5ABC-2932-4AAA-B4CB-117FD004FC7D}"/>
              </a:ext>
            </a:extLst>
          </p:cNvPr>
          <p:cNvSpPr>
            <a:spLocks noGrp="1"/>
          </p:cNvSpPr>
          <p:nvPr>
            <p:ph type="title"/>
          </p:nvPr>
        </p:nvSpPr>
        <p:spPr>
          <a:xfrm>
            <a:off x="838199" y="365127"/>
            <a:ext cx="11058395" cy="1325563"/>
          </a:xfrm>
        </p:spPr>
        <p:txBody>
          <a:bodyPr>
            <a:normAutofit/>
          </a:bodyPr>
          <a:lstStyle/>
          <a:p>
            <a:r>
              <a:rPr lang="en-US" sz="4000" dirty="0"/>
              <a:t>Modeling/Coaching		2017-Present</a:t>
            </a:r>
          </a:p>
        </p:txBody>
      </p:sp>
      <p:sp>
        <p:nvSpPr>
          <p:cNvPr id="4" name="Content Placeholder 3">
            <a:extLst>
              <a:ext uri="{FF2B5EF4-FFF2-40B4-BE49-F238E27FC236}">
                <a16:creationId xmlns:a16="http://schemas.microsoft.com/office/drawing/2014/main" xmlns="" id="{220076A1-7748-4A54-849F-93BBA4ECF663}"/>
              </a:ext>
            </a:extLst>
          </p:cNvPr>
          <p:cNvSpPr>
            <a:spLocks noGrp="1"/>
          </p:cNvSpPr>
          <p:nvPr>
            <p:ph idx="1"/>
          </p:nvPr>
        </p:nvSpPr>
        <p:spPr/>
        <p:txBody>
          <a:bodyPr/>
          <a:lstStyle/>
          <a:p>
            <a:r>
              <a:rPr lang="en-US" dirty="0"/>
              <a:t>Based on Gradual Release Model:</a:t>
            </a:r>
          </a:p>
          <a:p>
            <a:pPr marL="0" indent="0">
              <a:buNone/>
            </a:pPr>
            <a:r>
              <a:rPr lang="en-US" dirty="0"/>
              <a:t>	“I do, We do, You do”</a:t>
            </a:r>
          </a:p>
          <a:p>
            <a:pPr>
              <a:buFont typeface="Arial" panose="020B0604020202020204" pitchFamily="34" charset="0"/>
              <a:buChar char="•"/>
            </a:pPr>
            <a:r>
              <a:rPr lang="en-US" dirty="0"/>
              <a:t>Immediate support for teachers as they see it happen with their students</a:t>
            </a:r>
          </a:p>
          <a:p>
            <a:pPr>
              <a:buFont typeface="Arial" panose="020B0604020202020204" pitchFamily="34" charset="0"/>
              <a:buChar char="•"/>
            </a:pPr>
            <a:r>
              <a:rPr lang="en-US" dirty="0"/>
              <a:t>Coaching the components in real time:</a:t>
            </a:r>
          </a:p>
          <a:p>
            <a:pPr marL="0" indent="0">
              <a:buNone/>
            </a:pPr>
            <a:r>
              <a:rPr lang="en-US" dirty="0"/>
              <a:t>        Question Focus, Facilitation, Using the Questions</a:t>
            </a:r>
          </a:p>
          <a:p>
            <a:pPr marL="0" indent="0">
              <a:buNone/>
            </a:pPr>
            <a:r>
              <a:rPr lang="en-US" b="1" dirty="0"/>
              <a:t>Positives</a:t>
            </a:r>
            <a:r>
              <a:rPr lang="en-US" dirty="0"/>
              <a:t>: Can identify factors impacting student agency</a:t>
            </a:r>
          </a:p>
          <a:p>
            <a:pPr marL="0" indent="0">
              <a:buNone/>
            </a:pPr>
            <a:r>
              <a:rPr lang="en-US" b="1" dirty="0"/>
              <a:t>Changes:</a:t>
            </a:r>
            <a:r>
              <a:rPr lang="en-US" dirty="0"/>
              <a:t> Developing the coaches takes time</a:t>
            </a:r>
            <a:endParaRPr lang="en-US" b="1" dirty="0"/>
          </a:p>
        </p:txBody>
      </p:sp>
    </p:spTree>
    <p:extLst>
      <p:ext uri="{BB962C8B-B14F-4D97-AF65-F5344CB8AC3E}">
        <p14:creationId xmlns:p14="http://schemas.microsoft.com/office/powerpoint/2010/main" val="179217609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down)">
                                      <p:cBhvr>
                                        <p:cTn id="12" dur="500"/>
                                        <p:tgtEl>
                                          <p:spTgt spid="4">
                                            <p:txEl>
                                              <p:pRg st="0" end="0"/>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wipe(down)">
                                      <p:cBhvr>
                                        <p:cTn id="15" dur="500"/>
                                        <p:tgtEl>
                                          <p:spTgt spid="4">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animEffect transition="in" filter="wipe(down)">
                                      <p:cBhvr>
                                        <p:cTn id="20" dur="500"/>
                                        <p:tgtEl>
                                          <p:spTgt spid="4">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Effect transition="in" filter="wipe(down)">
                                      <p:cBhvr>
                                        <p:cTn id="25" dur="500"/>
                                        <p:tgtEl>
                                          <p:spTgt spid="4">
                                            <p:txEl>
                                              <p:pRg st="3" end="3"/>
                                            </p:txEl>
                                          </p:spTgt>
                                        </p:tgtEl>
                                      </p:cBhvr>
                                    </p:animEffect>
                                  </p:childTnLst>
                                </p:cTn>
                              </p:par>
                              <p:par>
                                <p:cTn id="26" presetID="22" presetClass="entr" presetSubtype="4" fill="hold" nodeType="with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Effect transition="in" filter="wipe(down)">
                                      <p:cBhvr>
                                        <p:cTn id="28" dur="500"/>
                                        <p:tgtEl>
                                          <p:spTgt spid="4">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4">
                                            <p:txEl>
                                              <p:pRg st="5" end="5"/>
                                            </p:txEl>
                                          </p:spTgt>
                                        </p:tgtEl>
                                        <p:attrNameLst>
                                          <p:attrName>style.visibility</p:attrName>
                                        </p:attrNameLst>
                                      </p:cBhvr>
                                      <p:to>
                                        <p:strVal val="visible"/>
                                      </p:to>
                                    </p:set>
                                    <p:animEffect transition="in" filter="wipe(down)">
                                      <p:cBhvr>
                                        <p:cTn id="33" dur="500"/>
                                        <p:tgtEl>
                                          <p:spTgt spid="4">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4">
                                            <p:txEl>
                                              <p:pRg st="6" end="6"/>
                                            </p:txEl>
                                          </p:spTgt>
                                        </p:tgtEl>
                                        <p:attrNameLst>
                                          <p:attrName>style.visibility</p:attrName>
                                        </p:attrNameLst>
                                      </p:cBhvr>
                                      <p:to>
                                        <p:strVal val="visible"/>
                                      </p:to>
                                    </p:set>
                                    <p:animEffect transition="in" filter="wipe(down)">
                                      <p:cBhvr>
                                        <p:cTn id="38"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2A8AA5BC-4F7A-4226-8F99-6D824B226A9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3324"/>
            <a:ext cx="12192000" cy="68613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xmlns="" id="{3E5445C6-DD42-4979-86FF-03730E8C6DB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321734" y="321733"/>
            <a:ext cx="11573488" cy="6214534"/>
          </a:xfrm>
          <a:prstGeom prst="rect">
            <a:avLst/>
          </a:prstGeom>
          <a:solidFill>
            <a:schemeClr val="bg1">
              <a:lumMod val="75000"/>
              <a:lumOff val="25000"/>
            </a:schemeClr>
          </a:solidFill>
          <a:ln w="127000" cap="sq" cmpd="thinThick">
            <a:solidFill>
              <a:schemeClr val="bg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xmlns="" id="{9CFF2F73-82FC-45D2-A032-11F39DDD07B3}"/>
              </a:ext>
            </a:extLst>
          </p:cNvPr>
          <p:cNvSpPr>
            <a:spLocks noGrp="1"/>
          </p:cNvSpPr>
          <p:nvPr>
            <p:ph type="title"/>
          </p:nvPr>
        </p:nvSpPr>
        <p:spPr>
          <a:xfrm>
            <a:off x="1536478" y="2164895"/>
            <a:ext cx="9144000" cy="2840037"/>
          </a:xfrm>
        </p:spPr>
        <p:txBody>
          <a:bodyPr vert="horz" lIns="91440" tIns="45720" rIns="91440" bIns="45720" rtlCol="0" anchor="b">
            <a:normAutofit fontScale="90000"/>
          </a:bodyPr>
          <a:lstStyle/>
          <a:p>
            <a:r>
              <a:rPr lang="en-US" sz="2800" dirty="0">
                <a:solidFill>
                  <a:schemeClr val="tx1"/>
                </a:solidFill>
              </a:rPr>
              <a:t>I have found the QFT to be an excellent tool to engage my students in their own learning. </a:t>
            </a:r>
            <a:br>
              <a:rPr lang="en-US" sz="2800" dirty="0">
                <a:solidFill>
                  <a:schemeClr val="tx1"/>
                </a:solidFill>
              </a:rPr>
            </a:br>
            <a:r>
              <a:rPr lang="en-US" sz="2800" dirty="0">
                <a:solidFill>
                  <a:schemeClr val="tx1"/>
                </a:solidFill>
              </a:rPr>
              <a:t/>
            </a:r>
            <a:br>
              <a:rPr lang="en-US" sz="2800" dirty="0">
                <a:solidFill>
                  <a:schemeClr val="tx1"/>
                </a:solidFill>
              </a:rPr>
            </a:br>
            <a:r>
              <a:rPr lang="en-US" sz="2800" dirty="0">
                <a:solidFill>
                  <a:schemeClr val="tx1"/>
                </a:solidFill>
              </a:rPr>
              <a:t>They are more focused on learning. Their questions allow me as a teacher to assess prior knowledge they may have about a subject, understand their needs and  still cover content I need them to know. Students are more invested in their learning and continually amaze me with their questions. </a:t>
            </a:r>
            <a:br>
              <a:rPr lang="en-US" sz="2800" dirty="0">
                <a:solidFill>
                  <a:schemeClr val="tx1"/>
                </a:solidFill>
              </a:rPr>
            </a:br>
            <a:r>
              <a:rPr lang="en-US" sz="2800" dirty="0">
                <a:solidFill>
                  <a:schemeClr val="tx1"/>
                </a:solidFill>
              </a:rPr>
              <a:t/>
            </a:r>
            <a:br>
              <a:rPr lang="en-US" sz="2800" dirty="0">
                <a:solidFill>
                  <a:schemeClr val="tx1"/>
                </a:solidFill>
              </a:rPr>
            </a:br>
            <a:r>
              <a:rPr lang="en-US" sz="2800" dirty="0">
                <a:solidFill>
                  <a:schemeClr val="tx1"/>
                </a:solidFill>
              </a:rPr>
              <a:t>					Shana Trimble, 5</a:t>
            </a:r>
            <a:r>
              <a:rPr lang="en-US" sz="2800" baseline="30000" dirty="0">
                <a:solidFill>
                  <a:schemeClr val="tx1"/>
                </a:solidFill>
              </a:rPr>
              <a:t>th</a:t>
            </a:r>
            <a:r>
              <a:rPr lang="en-US" sz="2800" dirty="0">
                <a:solidFill>
                  <a:schemeClr val="tx1"/>
                </a:solidFill>
              </a:rPr>
              <a:t> grade</a:t>
            </a:r>
            <a:br>
              <a:rPr lang="en-US" sz="2800" dirty="0">
                <a:solidFill>
                  <a:schemeClr val="tx1"/>
                </a:solidFill>
              </a:rPr>
            </a:br>
            <a:r>
              <a:rPr lang="en-US" sz="2800" dirty="0">
                <a:solidFill>
                  <a:schemeClr val="tx1"/>
                </a:solidFill>
              </a:rPr>
              <a:t>					Social Studies</a:t>
            </a:r>
            <a:endParaRPr lang="en-US" sz="2800" kern="1200" dirty="0">
              <a:solidFill>
                <a:schemeClr val="tx1"/>
              </a:solidFill>
              <a:latin typeface="+mj-lt"/>
              <a:ea typeface="+mj-ea"/>
              <a:cs typeface="+mj-cs"/>
            </a:endParaRPr>
          </a:p>
        </p:txBody>
      </p:sp>
      <p:cxnSp>
        <p:nvCxnSpPr>
          <p:cNvPr id="13" name="Straight Connector 12">
            <a:extLst>
              <a:ext uri="{FF2B5EF4-FFF2-40B4-BE49-F238E27FC236}">
                <a16:creationId xmlns:a16="http://schemas.microsoft.com/office/drawing/2014/main" xmlns="" id="{45000665-DFC7-417E-8FD7-516A0F15C975}"/>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724400" y="4109417"/>
            <a:ext cx="2743200" cy="0"/>
          </a:xfrm>
          <a:prstGeom prst="line">
            <a:avLst/>
          </a:prstGeom>
          <a:ln w="12700">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1347097"/>
      </p:ext>
    </p:extLst>
  </p:cSld>
  <p:clrMapOvr>
    <a:overrideClrMapping bg1="dk1" tx1="lt1" bg2="dk2" tx2="lt2" accent1="accent1" accent2="accent2" accent3="accent3" accent4="accent4" accent5="accent5" accent6="accent6" hlink="hlink" folHlink="folHlink"/>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32BC26D8-82FB-445E-AA49-62A77D7C1E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xmlns="" id="{CB44330D-EA18-4254-AA95-EB49948539B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xmlns="" id="{7FB4299C-0F6D-4BE6-A961-2F3FA970EE5B}"/>
              </a:ext>
            </a:extLst>
          </p:cNvPr>
          <p:cNvPicPr>
            <a:picLocks noChangeAspect="1"/>
          </p:cNvPicPr>
          <p:nvPr/>
        </p:nvPicPr>
        <p:blipFill>
          <a:blip r:embed="rId2"/>
          <a:stretch>
            <a:fillRect/>
          </a:stretch>
        </p:blipFill>
        <p:spPr>
          <a:xfrm>
            <a:off x="1143943" y="643467"/>
            <a:ext cx="9904114" cy="5571066"/>
          </a:xfrm>
          <a:prstGeom prst="rect">
            <a:avLst/>
          </a:prstGeom>
        </p:spPr>
      </p:pic>
    </p:spTree>
    <p:extLst>
      <p:ext uri="{BB962C8B-B14F-4D97-AF65-F5344CB8AC3E}">
        <p14:creationId xmlns:p14="http://schemas.microsoft.com/office/powerpoint/2010/main" val="391810782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53BB5D57-6178-4F62-B472-0312F6D95A8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xmlns="" id="{86E374EB-DD32-4516-98A4-1944964F8571}"/>
              </a:ext>
            </a:extLst>
          </p:cNvPr>
          <p:cNvPicPr>
            <a:picLocks noChangeAspect="1"/>
          </p:cNvPicPr>
          <p:nvPr/>
        </p:nvPicPr>
        <p:blipFill rotWithShape="1">
          <a:blip r:embed="rId2"/>
          <a:srcRect t="7389" r="1" b="1791"/>
          <a:stretch/>
        </p:blipFill>
        <p:spPr>
          <a:xfrm>
            <a:off x="643467" y="643467"/>
            <a:ext cx="10905066" cy="5571066"/>
          </a:xfrm>
          <a:prstGeom prst="rect">
            <a:avLst/>
          </a:prstGeom>
        </p:spPr>
      </p:pic>
      <p:sp>
        <p:nvSpPr>
          <p:cNvPr id="9" name="Rectangle 8">
            <a:extLst>
              <a:ext uri="{FF2B5EF4-FFF2-40B4-BE49-F238E27FC236}">
                <a16:creationId xmlns:a16="http://schemas.microsoft.com/office/drawing/2014/main" xmlns="" id="{4C61BD32-7542-4D52-BA5A-3ADE869BF8A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0573754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A screenshot of a cell phone&#10;&#10;Description automatically generated">
            <a:extLst>
              <a:ext uri="{FF2B5EF4-FFF2-40B4-BE49-F238E27FC236}">
                <a16:creationId xmlns:a16="http://schemas.microsoft.com/office/drawing/2014/main" xmlns="" id="{D54F5344-2CB2-43C4-99CD-3F747357E0EF}"/>
              </a:ext>
            </a:extLst>
          </p:cNvPr>
          <p:cNvPicPr>
            <a:picLocks noChangeAspect="1"/>
          </p:cNvPicPr>
          <p:nvPr/>
        </p:nvPicPr>
        <p:blipFill rotWithShape="1">
          <a:blip r:embed="rId2"/>
          <a:srcRect/>
          <a:stretch/>
        </p:blipFill>
        <p:spPr>
          <a:xfrm>
            <a:off x="20" y="10"/>
            <a:ext cx="12191980" cy="6857990"/>
          </a:xfrm>
          <a:prstGeom prst="rect">
            <a:avLst/>
          </a:prstGeom>
        </p:spPr>
      </p:pic>
    </p:spTree>
    <p:extLst>
      <p:ext uri="{BB962C8B-B14F-4D97-AF65-F5344CB8AC3E}">
        <p14:creationId xmlns:p14="http://schemas.microsoft.com/office/powerpoint/2010/main" val="97310334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7C9A5ABC-2932-4AAA-B4CB-117FD004FC7D}"/>
              </a:ext>
            </a:extLst>
          </p:cNvPr>
          <p:cNvSpPr>
            <a:spLocks noGrp="1"/>
          </p:cNvSpPr>
          <p:nvPr>
            <p:ph type="title"/>
          </p:nvPr>
        </p:nvSpPr>
        <p:spPr>
          <a:xfrm>
            <a:off x="838200" y="172928"/>
            <a:ext cx="10515600" cy="1325563"/>
          </a:xfrm>
        </p:spPr>
        <p:txBody>
          <a:bodyPr>
            <a:noAutofit/>
          </a:bodyPr>
          <a:lstStyle/>
          <a:p>
            <a:r>
              <a:rPr lang="en-US" sz="3600" dirty="0"/>
              <a:t>Personalized Professional Learning</a:t>
            </a:r>
            <a:br>
              <a:rPr lang="en-US" sz="3600" dirty="0"/>
            </a:br>
            <a:r>
              <a:rPr lang="en-US" sz="3600" dirty="0"/>
              <a:t>Arriving in 2020</a:t>
            </a:r>
          </a:p>
        </p:txBody>
      </p:sp>
      <p:sp>
        <p:nvSpPr>
          <p:cNvPr id="4" name="Content Placeholder 3">
            <a:extLst>
              <a:ext uri="{FF2B5EF4-FFF2-40B4-BE49-F238E27FC236}">
                <a16:creationId xmlns:a16="http://schemas.microsoft.com/office/drawing/2014/main" xmlns="" id="{220076A1-7748-4A54-849F-93BBA4ECF663}"/>
              </a:ext>
            </a:extLst>
          </p:cNvPr>
          <p:cNvSpPr>
            <a:spLocks noGrp="1"/>
          </p:cNvSpPr>
          <p:nvPr>
            <p:ph idx="1"/>
          </p:nvPr>
        </p:nvSpPr>
        <p:spPr/>
        <p:txBody>
          <a:bodyPr/>
          <a:lstStyle/>
          <a:p>
            <a:r>
              <a:rPr lang="en-US" dirty="0"/>
              <a:t>Webinars: Introduction</a:t>
            </a:r>
          </a:p>
          <a:p>
            <a:r>
              <a:rPr lang="en-US" dirty="0"/>
              <a:t>Webcasts: Regional teachers demonstrating planning, </a:t>
            </a:r>
          </a:p>
          <a:p>
            <a:pPr marL="0" indent="0">
              <a:buNone/>
            </a:pPr>
            <a:r>
              <a:rPr lang="en-US" dirty="0"/>
              <a:t>                      teaching, reflecting in the strategy</a:t>
            </a:r>
          </a:p>
          <a:p>
            <a:pPr>
              <a:buFont typeface="Arial" panose="020B0604020202020204" pitchFamily="34" charset="0"/>
              <a:buChar char="•"/>
            </a:pPr>
            <a:r>
              <a:rPr lang="en-US" dirty="0" err="1"/>
              <a:t>Microcredential</a:t>
            </a:r>
            <a:r>
              <a:rPr lang="en-US" dirty="0"/>
              <a:t>: Demonstrating competency within the QFT</a:t>
            </a:r>
          </a:p>
          <a:p>
            <a:pPr marL="0" indent="0">
              <a:buNone/>
            </a:pPr>
            <a:r>
              <a:rPr lang="en-US" b="1" dirty="0"/>
              <a:t>Positives</a:t>
            </a:r>
            <a:r>
              <a:rPr lang="en-US" dirty="0"/>
              <a:t>: Keeps the teacher connected to the classroom as they practice the strategy/real time, collaborating with PLC/PLN to plan and reflect, opportunities to share learning, strengthening staff/teacher network</a:t>
            </a:r>
          </a:p>
        </p:txBody>
      </p:sp>
    </p:spTree>
    <p:extLst>
      <p:ext uri="{BB962C8B-B14F-4D97-AF65-F5344CB8AC3E}">
        <p14:creationId xmlns:p14="http://schemas.microsoft.com/office/powerpoint/2010/main" val="159225989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down)">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down)">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wipe(down)">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wipe(down)">
                                      <p:cBhvr>
                                        <p:cTn id="27" dur="500"/>
                                        <p:tgtEl>
                                          <p:spTgt spid="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animEffect transition="in" filter="wipe(down)">
                                      <p:cBhvr>
                                        <p:cTn id="32"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7546573-0EC7-4524-A8E5-2022438FFB68}"/>
              </a:ext>
            </a:extLst>
          </p:cNvPr>
          <p:cNvSpPr>
            <a:spLocks noGrp="1"/>
          </p:cNvSpPr>
          <p:nvPr>
            <p:ph type="title"/>
          </p:nvPr>
        </p:nvSpPr>
        <p:spPr/>
        <p:txBody>
          <a:bodyPr>
            <a:normAutofit/>
          </a:bodyPr>
          <a:lstStyle/>
          <a:p>
            <a:r>
              <a:rPr lang="en-US" sz="5400" dirty="0"/>
              <a:t>What is your role?</a:t>
            </a:r>
          </a:p>
        </p:txBody>
      </p:sp>
      <p:sp>
        <p:nvSpPr>
          <p:cNvPr id="3" name="Content Placeholder 2">
            <a:extLst>
              <a:ext uri="{FF2B5EF4-FFF2-40B4-BE49-F238E27FC236}">
                <a16:creationId xmlns:a16="http://schemas.microsoft.com/office/drawing/2014/main" xmlns="" id="{5A261767-205D-4115-B3FA-FFB6239CB6E9}"/>
              </a:ext>
            </a:extLst>
          </p:cNvPr>
          <p:cNvSpPr>
            <a:spLocks noGrp="1"/>
          </p:cNvSpPr>
          <p:nvPr>
            <p:ph idx="1"/>
          </p:nvPr>
        </p:nvSpPr>
        <p:spPr>
          <a:xfrm>
            <a:off x="797431" y="1825625"/>
            <a:ext cx="10515600" cy="4351338"/>
          </a:xfrm>
        </p:spPr>
        <p:txBody>
          <a:bodyPr>
            <a:normAutofit fontScale="92500" lnSpcReduction="10000"/>
          </a:bodyPr>
          <a:lstStyle/>
          <a:p>
            <a:pPr marL="0" indent="0">
              <a:buNone/>
            </a:pPr>
            <a:r>
              <a:rPr lang="en-US" sz="3200" dirty="0"/>
              <a:t>If you are a teacher, choose the </a:t>
            </a:r>
          </a:p>
          <a:p>
            <a:pPr marL="0" indent="0">
              <a:buNone/>
            </a:pPr>
            <a:endParaRPr lang="en-US" sz="3200" dirty="0"/>
          </a:p>
          <a:p>
            <a:pPr marL="0" indent="0">
              <a:buNone/>
            </a:pPr>
            <a:r>
              <a:rPr lang="en-US" sz="3200" dirty="0"/>
              <a:t>If you are a PD Coordinator or Instructional Supervisor</a:t>
            </a:r>
            <a:r>
              <a:rPr lang="en-US" sz="3200" dirty="0" smtClean="0"/>
              <a:t>, or Instructional coach, </a:t>
            </a:r>
            <a:r>
              <a:rPr lang="en-US" sz="3200" dirty="0"/>
              <a:t>choose the </a:t>
            </a:r>
          </a:p>
          <a:p>
            <a:pPr marL="0" indent="0">
              <a:buNone/>
            </a:pPr>
            <a:endParaRPr lang="en-US" sz="3200" dirty="0"/>
          </a:p>
          <a:p>
            <a:pPr marL="0" indent="0">
              <a:buNone/>
            </a:pPr>
            <a:r>
              <a:rPr lang="en-US" sz="3200" dirty="0"/>
              <a:t>If you are a principal or administrator, choose the </a:t>
            </a:r>
          </a:p>
          <a:p>
            <a:pPr marL="0" indent="0">
              <a:buNone/>
            </a:pPr>
            <a:endParaRPr lang="en-US" sz="3200" dirty="0"/>
          </a:p>
          <a:p>
            <a:pPr marL="0" indent="0">
              <a:buNone/>
            </a:pPr>
            <a:r>
              <a:rPr lang="en-US" sz="3200" dirty="0"/>
              <a:t>OR Choose </a:t>
            </a:r>
            <a:r>
              <a:rPr lang="en-US" sz="3200" dirty="0" smtClean="0"/>
              <a:t>multiple </a:t>
            </a:r>
            <a:r>
              <a:rPr lang="en-US" sz="3200" dirty="0"/>
              <a:t>dots that </a:t>
            </a:r>
            <a:r>
              <a:rPr lang="en-US" sz="3200" dirty="0" smtClean="0"/>
              <a:t>best identify </a:t>
            </a:r>
            <a:r>
              <a:rPr lang="en-US" sz="3200" dirty="0"/>
              <a:t>your role(s).</a:t>
            </a:r>
          </a:p>
        </p:txBody>
      </p:sp>
      <p:sp>
        <p:nvSpPr>
          <p:cNvPr id="5" name="Flowchart: Connector 4">
            <a:extLst>
              <a:ext uri="{FF2B5EF4-FFF2-40B4-BE49-F238E27FC236}">
                <a16:creationId xmlns:a16="http://schemas.microsoft.com/office/drawing/2014/main" xmlns="" id="{1FFF73FD-0631-49F7-B537-848009A69836}"/>
              </a:ext>
            </a:extLst>
          </p:cNvPr>
          <p:cNvSpPr/>
          <p:nvPr/>
        </p:nvSpPr>
        <p:spPr>
          <a:xfrm>
            <a:off x="7013494" y="1825625"/>
            <a:ext cx="605718" cy="583877"/>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lowchart: Connector 5">
            <a:extLst>
              <a:ext uri="{FF2B5EF4-FFF2-40B4-BE49-F238E27FC236}">
                <a16:creationId xmlns:a16="http://schemas.microsoft.com/office/drawing/2014/main" xmlns="" id="{4F5E95D3-5034-4EC1-BDEF-D1BB9726B6B9}"/>
              </a:ext>
            </a:extLst>
          </p:cNvPr>
          <p:cNvSpPr/>
          <p:nvPr/>
        </p:nvSpPr>
        <p:spPr>
          <a:xfrm>
            <a:off x="9817124" y="3089119"/>
            <a:ext cx="605717" cy="595526"/>
          </a:xfrm>
          <a:prstGeom prst="flowChartConnector">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Connector 6">
            <a:extLst>
              <a:ext uri="{FF2B5EF4-FFF2-40B4-BE49-F238E27FC236}">
                <a16:creationId xmlns:a16="http://schemas.microsoft.com/office/drawing/2014/main" xmlns="" id="{94EA3C52-EC52-43F0-8E7A-D0A5D6751B28}"/>
              </a:ext>
            </a:extLst>
          </p:cNvPr>
          <p:cNvSpPr/>
          <p:nvPr/>
        </p:nvSpPr>
        <p:spPr>
          <a:xfrm>
            <a:off x="10422841" y="4152643"/>
            <a:ext cx="640663" cy="653767"/>
          </a:xfrm>
          <a:prstGeom prst="flowChartConnector">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6963106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xmlns="" id="{3B854194-185D-494D-905C-7C7CB2E30F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xmlns="" id="{B4F5FA0D-0104-4987-8241-EFF7C85B88D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xmlns="" id="{2897127E-6CEF-446C-BE87-93B7C46E49D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3">
            <a:extLst>
              <a:ext uri="{FF2B5EF4-FFF2-40B4-BE49-F238E27FC236}">
                <a16:creationId xmlns:a16="http://schemas.microsoft.com/office/drawing/2014/main" xmlns="" id="{97BAE989-F6AB-4912-8339-ED5C678B8F06}"/>
              </a:ext>
            </a:extLst>
          </p:cNvPr>
          <p:cNvSpPr>
            <a:spLocks noGrp="1"/>
          </p:cNvSpPr>
          <p:nvPr>
            <p:ph type="title"/>
          </p:nvPr>
        </p:nvSpPr>
        <p:spPr>
          <a:xfrm>
            <a:off x="640079" y="2053641"/>
            <a:ext cx="3669161" cy="2760098"/>
          </a:xfrm>
        </p:spPr>
        <p:txBody>
          <a:bodyPr>
            <a:normAutofit/>
          </a:bodyPr>
          <a:lstStyle/>
          <a:p>
            <a:r>
              <a:rPr lang="en-US" b="1">
                <a:solidFill>
                  <a:srgbClr val="FFFFFF"/>
                </a:solidFill>
              </a:rPr>
              <a:t>Reflection</a:t>
            </a:r>
          </a:p>
        </p:txBody>
      </p:sp>
      <p:sp>
        <p:nvSpPr>
          <p:cNvPr id="7" name="Content Placeholder 6">
            <a:extLst>
              <a:ext uri="{FF2B5EF4-FFF2-40B4-BE49-F238E27FC236}">
                <a16:creationId xmlns:a16="http://schemas.microsoft.com/office/drawing/2014/main" xmlns="" id="{2B51BF50-A35E-471F-9119-1460D82C0A40}"/>
              </a:ext>
            </a:extLst>
          </p:cNvPr>
          <p:cNvSpPr>
            <a:spLocks noGrp="1"/>
          </p:cNvSpPr>
          <p:nvPr>
            <p:ph idx="1"/>
          </p:nvPr>
        </p:nvSpPr>
        <p:spPr>
          <a:xfrm>
            <a:off x="6090574" y="801866"/>
            <a:ext cx="5306084" cy="5230634"/>
          </a:xfrm>
        </p:spPr>
        <p:txBody>
          <a:bodyPr anchor="ctr">
            <a:normAutofit/>
          </a:bodyPr>
          <a:lstStyle/>
          <a:p>
            <a:pPr marL="0" indent="0">
              <a:buNone/>
            </a:pPr>
            <a:r>
              <a:rPr lang="en-US" dirty="0">
                <a:solidFill>
                  <a:srgbClr val="000000"/>
                </a:solidFill>
              </a:rPr>
              <a:t>Individually, reflect and plan within these question:</a:t>
            </a:r>
          </a:p>
          <a:p>
            <a:pPr marL="0" indent="0">
              <a:buNone/>
            </a:pPr>
            <a:endParaRPr lang="en-US" dirty="0">
              <a:solidFill>
                <a:srgbClr val="000000"/>
              </a:solidFill>
            </a:endParaRPr>
          </a:p>
          <a:p>
            <a:pPr marL="514350" indent="-514350">
              <a:buAutoNum type="alphaLcPeriod"/>
            </a:pPr>
            <a:r>
              <a:rPr lang="en-US" dirty="0">
                <a:solidFill>
                  <a:srgbClr val="000000"/>
                </a:solidFill>
              </a:rPr>
              <a:t>What did you learn today that you want to apply?</a:t>
            </a:r>
          </a:p>
          <a:p>
            <a:pPr marL="514350" indent="-514350">
              <a:buAutoNum type="alphaLcPeriod"/>
            </a:pPr>
            <a:endParaRPr lang="en-US" dirty="0">
              <a:solidFill>
                <a:srgbClr val="000000"/>
              </a:solidFill>
            </a:endParaRPr>
          </a:p>
          <a:p>
            <a:pPr marL="514350" indent="-514350">
              <a:buAutoNum type="alphaLcPeriod"/>
            </a:pPr>
            <a:r>
              <a:rPr lang="en-US" dirty="0">
                <a:solidFill>
                  <a:srgbClr val="000000"/>
                </a:solidFill>
              </a:rPr>
              <a:t>How will you address the challenges you anticipate within your action plan</a:t>
            </a:r>
            <a:r>
              <a:rPr lang="en-US" dirty="0" smtClean="0">
                <a:solidFill>
                  <a:srgbClr val="000000"/>
                </a:solidFill>
              </a:rPr>
              <a:t>?</a:t>
            </a:r>
          </a:p>
          <a:p>
            <a:pPr marL="0" indent="0">
              <a:buNone/>
            </a:pPr>
            <a:endParaRPr lang="en-US" dirty="0">
              <a:solidFill>
                <a:srgbClr val="000000"/>
              </a:solidFill>
            </a:endParaRPr>
          </a:p>
          <a:p>
            <a:pPr marL="0" indent="0">
              <a:buNone/>
            </a:pPr>
            <a:r>
              <a:rPr lang="en-US" dirty="0" smtClean="0">
                <a:solidFill>
                  <a:srgbClr val="000000"/>
                </a:solidFill>
              </a:rPr>
              <a:t>Now, go find a pair to share!</a:t>
            </a:r>
            <a:endParaRPr lang="en-US" dirty="0">
              <a:solidFill>
                <a:srgbClr val="000000"/>
              </a:solidFill>
            </a:endParaRPr>
          </a:p>
        </p:txBody>
      </p:sp>
    </p:spTree>
    <p:extLst>
      <p:ext uri="{BB962C8B-B14F-4D97-AF65-F5344CB8AC3E}">
        <p14:creationId xmlns:p14="http://schemas.microsoft.com/office/powerpoint/2010/main" val="201112517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0" name="Straight Connector 16">
            <a:extLst>
              <a:ext uri="{FF2B5EF4-FFF2-40B4-BE49-F238E27FC236}">
                <a16:creationId xmlns:a16="http://schemas.microsoft.com/office/drawing/2014/main" xmlns="" id="{DB146403-F3D6-484B-B2ED-97F9565D037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6096000"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xmlns="" id="{823AC064-BC96-4F32-8AE1-B2FD3875482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378068" y="463354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27538" y="4756638"/>
            <a:ext cx="11139854" cy="930447"/>
          </a:xfrm>
        </p:spPr>
        <p:txBody>
          <a:bodyPr vert="horz" lIns="91440" tIns="45720" rIns="91440" bIns="45720" rtlCol="0" anchor="b">
            <a:normAutofit fontScale="90000"/>
          </a:bodyPr>
          <a:lstStyle/>
          <a:p>
            <a:pPr algn="ctr"/>
            <a:r>
              <a:rPr lang="en-US" sz="5400" b="0" dirty="0">
                <a:solidFill>
                  <a:srgbClr val="FFFFFF"/>
                </a:solidFill>
              </a:rPr>
              <a:t>What are your takeaways today?</a:t>
            </a:r>
          </a:p>
        </p:txBody>
      </p:sp>
      <p:pic>
        <p:nvPicPr>
          <p:cNvPr id="3" name="Picture 2">
            <a:extLst>
              <a:ext uri="{FF2B5EF4-FFF2-40B4-BE49-F238E27FC236}">
                <a16:creationId xmlns:a16="http://schemas.microsoft.com/office/drawing/2014/main" xmlns="" id="{77FF7232-13C1-4D10-92BD-C364DB827985}"/>
              </a:ext>
            </a:extLst>
          </p:cNvPr>
          <p:cNvPicPr>
            <a:picLocks noChangeAspect="1"/>
          </p:cNvPicPr>
          <p:nvPr/>
        </p:nvPicPr>
        <p:blipFill rotWithShape="1">
          <a:blip r:embed="rId2"/>
          <a:srcRect t="2148" b="14827"/>
          <a:stretch/>
        </p:blipFill>
        <p:spPr>
          <a:xfrm>
            <a:off x="320040" y="772088"/>
            <a:ext cx="5455917" cy="3068922"/>
          </a:xfrm>
          <a:prstGeom prst="rect">
            <a:avLst/>
          </a:prstGeom>
        </p:spPr>
      </p:pic>
      <p:pic>
        <p:nvPicPr>
          <p:cNvPr id="4" name="Picture 3">
            <a:extLst>
              <a:ext uri="{FF2B5EF4-FFF2-40B4-BE49-F238E27FC236}">
                <a16:creationId xmlns:a16="http://schemas.microsoft.com/office/drawing/2014/main" xmlns="" id="{C1337D52-FF65-49A4-98E2-B5B2BD4E6940}"/>
              </a:ext>
            </a:extLst>
          </p:cNvPr>
          <p:cNvPicPr>
            <a:picLocks noChangeAspect="1"/>
          </p:cNvPicPr>
          <p:nvPr/>
        </p:nvPicPr>
        <p:blipFill>
          <a:blip r:embed="rId3"/>
          <a:stretch>
            <a:fillRect/>
          </a:stretch>
        </p:blipFill>
        <p:spPr>
          <a:xfrm>
            <a:off x="6416043" y="1576483"/>
            <a:ext cx="5455917" cy="1460133"/>
          </a:xfrm>
          <a:prstGeom prst="rect">
            <a:avLst/>
          </a:prstGeom>
        </p:spPr>
      </p:pic>
      <p:cxnSp>
        <p:nvCxnSpPr>
          <p:cNvPr id="21" name="Straight Connector 20">
            <a:extLst>
              <a:ext uri="{FF2B5EF4-FFF2-40B4-BE49-F238E27FC236}">
                <a16:creationId xmlns:a16="http://schemas.microsoft.com/office/drawing/2014/main" xmlns="" id="{7E7C77BC-7138-40B1-A15B-20F57A494629}"/>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2209800" y="573869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619240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0" dirty="0" smtClean="0"/>
              <a:t>Stay in Touch &amp; Join Our Community</a:t>
            </a:r>
            <a:endParaRPr lang="en-US" sz="4000" b="0" dirty="0"/>
          </a:p>
        </p:txBody>
      </p:sp>
      <p:pic>
        <p:nvPicPr>
          <p:cNvPr id="3" name="Picture 2" descr="RQI Logo no taglin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4382" y="1893350"/>
            <a:ext cx="3009900" cy="1422400"/>
          </a:xfrm>
          <a:prstGeom prst="rect">
            <a:avLst/>
          </a:prstGeom>
        </p:spPr>
      </p:pic>
      <p:sp>
        <p:nvSpPr>
          <p:cNvPr id="4" name="TextBox 3"/>
          <p:cNvSpPr txBox="1"/>
          <p:nvPr/>
        </p:nvSpPr>
        <p:spPr>
          <a:xfrm>
            <a:off x="893039" y="3965136"/>
            <a:ext cx="4472347" cy="1200329"/>
          </a:xfrm>
          <a:prstGeom prst="rect">
            <a:avLst/>
          </a:prstGeom>
          <a:noFill/>
        </p:spPr>
        <p:txBody>
          <a:bodyPr wrap="square" rtlCol="0">
            <a:spAutoFit/>
          </a:bodyPr>
          <a:lstStyle/>
          <a:p>
            <a:r>
              <a:rPr lang="en-US" dirty="0" smtClean="0"/>
              <a:t>RQI’s Free Online Educator Network:</a:t>
            </a:r>
          </a:p>
          <a:p>
            <a:r>
              <a:rPr lang="en-US" dirty="0" smtClean="0">
                <a:hlinkClick r:id="rId3" action="ppaction://hlinkfile"/>
              </a:rPr>
              <a:t>rightquestion.org/join/</a:t>
            </a:r>
            <a:endParaRPr lang="en-US" dirty="0" smtClean="0"/>
          </a:p>
          <a:p>
            <a:endParaRPr lang="en-US" dirty="0"/>
          </a:p>
          <a:p>
            <a:r>
              <a:rPr lang="en-US" dirty="0" smtClean="0"/>
              <a:t>Twitter: @</a:t>
            </a:r>
            <a:r>
              <a:rPr lang="en-US" dirty="0" err="1" smtClean="0"/>
              <a:t>RightQuestion</a:t>
            </a:r>
            <a:r>
              <a:rPr lang="en-US" dirty="0" smtClean="0"/>
              <a:t> #QFT</a:t>
            </a:r>
            <a:endParaRPr lang="en-US" dirty="0"/>
          </a:p>
        </p:txBody>
      </p:sp>
      <p:sp>
        <p:nvSpPr>
          <p:cNvPr id="5" name="TextBox 4"/>
          <p:cNvSpPr txBox="1"/>
          <p:nvPr/>
        </p:nvSpPr>
        <p:spPr>
          <a:xfrm>
            <a:off x="6479936" y="3965136"/>
            <a:ext cx="4600755" cy="1200329"/>
          </a:xfrm>
          <a:prstGeom prst="rect">
            <a:avLst/>
          </a:prstGeom>
          <a:noFill/>
        </p:spPr>
        <p:txBody>
          <a:bodyPr wrap="square" rtlCol="0">
            <a:spAutoFit/>
          </a:bodyPr>
          <a:lstStyle/>
          <a:p>
            <a:r>
              <a:rPr lang="en-US" dirty="0" smtClean="0"/>
              <a:t>Thinking about using the QFT with primary </a:t>
            </a:r>
            <a:r>
              <a:rPr lang="en-US" dirty="0"/>
              <a:t>s</a:t>
            </a:r>
            <a:r>
              <a:rPr lang="en-US" dirty="0" smtClean="0"/>
              <a:t>ources? Join our community group on the </a:t>
            </a:r>
            <a:r>
              <a:rPr lang="en-US" dirty="0" smtClean="0">
                <a:hlinkClick r:id="rId4"/>
              </a:rPr>
              <a:t>TPS Teacher’s Network</a:t>
            </a:r>
            <a:r>
              <a:rPr lang="en-US" dirty="0" smtClean="0"/>
              <a:t> for tips and lesson ideas.</a:t>
            </a:r>
            <a:endParaRPr lang="en-US" dirty="0"/>
          </a:p>
        </p:txBody>
      </p:sp>
      <p:pic>
        <p:nvPicPr>
          <p:cNvPr id="6" name="Picture 5"/>
          <p:cNvPicPr>
            <a:picLocks noChangeAspect="1"/>
          </p:cNvPicPr>
          <p:nvPr/>
        </p:nvPicPr>
        <p:blipFill rotWithShape="1">
          <a:blip r:embed="rId5"/>
          <a:srcRect t="30267" b="30621"/>
          <a:stretch/>
        </p:blipFill>
        <p:spPr>
          <a:xfrm>
            <a:off x="6479935" y="2138064"/>
            <a:ext cx="4600755" cy="1349584"/>
          </a:xfrm>
          <a:prstGeom prst="rect">
            <a:avLst/>
          </a:prstGeom>
        </p:spPr>
      </p:pic>
    </p:spTree>
    <p:extLst>
      <p:ext uri="{BB962C8B-B14F-4D97-AF65-F5344CB8AC3E}">
        <p14:creationId xmlns:p14="http://schemas.microsoft.com/office/powerpoint/2010/main" val="1418804257"/>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defRPr/>
            </a:pPr>
            <a:endParaRPr lang="en-US" altLang="en-US" sz="1050" dirty="0">
              <a:latin typeface="Rockwell" panose="02060603020205020403" pitchFamily="18" charset="0"/>
            </a:endParaRPr>
          </a:p>
          <a:p>
            <a:pPr marL="0" indent="0">
              <a:spcBef>
                <a:spcPts val="0"/>
              </a:spcBef>
              <a:buNone/>
              <a:defRPr/>
            </a:pPr>
            <a:r>
              <a:rPr lang="en-US" altLang="en-US" b="1" dirty="0">
                <a:latin typeface="Rockwell" panose="02060603020205020403" pitchFamily="18" charset="0"/>
              </a:rPr>
              <a:t>http://rightquestion.org/</a:t>
            </a:r>
            <a:r>
              <a:rPr lang="en-US" altLang="en-US" b="1" dirty="0" smtClean="0">
                <a:latin typeface="Rockwell" panose="02060603020205020403" pitchFamily="18" charset="0"/>
              </a:rPr>
              <a:t>events/</a:t>
            </a:r>
            <a:endParaRPr lang="en-US" b="1" dirty="0">
              <a:latin typeface="Rockwell" panose="02060603020205020403" pitchFamily="18" charset="0"/>
            </a:endParaRPr>
          </a:p>
        </p:txBody>
      </p:sp>
      <p:sp>
        <p:nvSpPr>
          <p:cNvPr id="2" name="TextBox 1"/>
          <p:cNvSpPr txBox="1"/>
          <p:nvPr/>
        </p:nvSpPr>
        <p:spPr>
          <a:xfrm>
            <a:off x="955049" y="371552"/>
            <a:ext cx="9544284" cy="769441"/>
          </a:xfrm>
          <a:prstGeom prst="rect">
            <a:avLst/>
          </a:prstGeom>
          <a:noFill/>
        </p:spPr>
        <p:txBody>
          <a:bodyPr wrap="square" rtlCol="0">
            <a:spAutoFit/>
          </a:bodyPr>
          <a:lstStyle/>
          <a:p>
            <a:pPr defTabSz="457200">
              <a:defRPr/>
            </a:pPr>
            <a:r>
              <a:rPr lang="en-US" altLang="en-US" sz="4400" dirty="0">
                <a:latin typeface="+mj-lt"/>
              </a:rPr>
              <a:t>To Access Today’s Materials:</a:t>
            </a:r>
            <a:endParaRPr lang="en-US" sz="4400" dirty="0">
              <a:latin typeface="+mj-lt"/>
            </a:endParaRPr>
          </a:p>
        </p:txBody>
      </p:sp>
      <p:sp>
        <p:nvSpPr>
          <p:cNvPr id="6" name="Content Placeholder 2"/>
          <p:cNvSpPr txBox="1">
            <a:spLocks/>
          </p:cNvSpPr>
          <p:nvPr/>
        </p:nvSpPr>
        <p:spPr bwMode="auto">
          <a:xfrm>
            <a:off x="2003504" y="2997649"/>
            <a:ext cx="8007272" cy="283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spcBef>
                <a:spcPts val="2000"/>
              </a:spcBef>
              <a:spcAft>
                <a:spcPct val="0"/>
              </a:spcAft>
              <a:buClr>
                <a:schemeClr val="accent1"/>
              </a:buClr>
              <a:buSzPct val="75000"/>
              <a:buFont typeface="Wingdings" panose="05000000000000000000" pitchFamily="2" charset="2"/>
              <a:buChar char="n"/>
              <a:defRPr sz="2000" kern="1200">
                <a:solidFill>
                  <a:srgbClr val="595959"/>
                </a:solidFill>
                <a:latin typeface="+mn-lt"/>
                <a:ea typeface="MS PGothic" panose="020B0600070205080204" pitchFamily="34" charset="-128"/>
                <a:cs typeface="MS PGothic" charset="0"/>
              </a:defRPr>
            </a:lvl1pPr>
            <a:lvl2pPr marL="457200" indent="-228600" algn="l" rtl="0" eaLnBrk="0" fontAlgn="base" hangingPunct="0">
              <a:spcBef>
                <a:spcPts val="600"/>
              </a:spcBef>
              <a:spcAft>
                <a:spcPct val="0"/>
              </a:spcAft>
              <a:buClr>
                <a:srgbClr val="A1C4E3"/>
              </a:buClr>
              <a:buSzPct val="75000"/>
              <a:buFont typeface="Wingdings" panose="05000000000000000000" pitchFamily="2" charset="2"/>
              <a:buChar char="n"/>
              <a:defRPr sz="2800" kern="1200">
                <a:solidFill>
                  <a:srgbClr val="595959"/>
                </a:solidFill>
                <a:latin typeface="+mn-lt"/>
                <a:ea typeface="MS PGothic" panose="020B0600070205080204" pitchFamily="34" charset="-128"/>
                <a:cs typeface="MS PGothic" charset="0"/>
              </a:defRPr>
            </a:lvl2pPr>
            <a:lvl3pPr marL="685800" indent="-228600" algn="l" rtl="0" eaLnBrk="0" fontAlgn="base" hangingPunct="0">
              <a:spcBef>
                <a:spcPts val="600"/>
              </a:spcBef>
              <a:spcAft>
                <a:spcPct val="0"/>
              </a:spcAft>
              <a:buClr>
                <a:schemeClr val="accent1"/>
              </a:buClr>
              <a:buSzPct val="75000"/>
              <a:buFont typeface="Wingdings" panose="05000000000000000000" pitchFamily="2" charset="2"/>
              <a:buChar char="n"/>
              <a:defRPr sz="2400" kern="1200">
                <a:solidFill>
                  <a:srgbClr val="595959"/>
                </a:solidFill>
                <a:latin typeface="+mn-lt"/>
                <a:ea typeface="MS PGothic" panose="020B0600070205080204" pitchFamily="34" charset="-128"/>
                <a:cs typeface="MS PGothic" charset="0"/>
              </a:defRPr>
            </a:lvl3pPr>
            <a:lvl4pPr marL="914400" indent="-228600" algn="l" rtl="0" eaLnBrk="0" fontAlgn="base" hangingPunct="0">
              <a:spcBef>
                <a:spcPts val="600"/>
              </a:spcBef>
              <a:spcAft>
                <a:spcPct val="0"/>
              </a:spcAft>
              <a:buClr>
                <a:srgbClr val="A1C4E3"/>
              </a:buClr>
              <a:buSzPct val="75000"/>
              <a:buFont typeface="Wingdings" panose="05000000000000000000" pitchFamily="2" charset="2"/>
              <a:buChar char="n"/>
              <a:defRPr sz="2000" kern="1200">
                <a:solidFill>
                  <a:srgbClr val="595959"/>
                </a:solidFill>
                <a:latin typeface="+mn-lt"/>
                <a:ea typeface="MS PGothic" panose="020B0600070205080204" pitchFamily="34" charset="-128"/>
                <a:cs typeface="MS PGothic" charset="0"/>
              </a:defRPr>
            </a:lvl4pPr>
            <a:lvl5pPr marL="1143000" indent="-228600" algn="l" rtl="0" eaLnBrk="0" fontAlgn="base" hangingPunct="0">
              <a:spcBef>
                <a:spcPts val="600"/>
              </a:spcBef>
              <a:spcAft>
                <a:spcPct val="0"/>
              </a:spcAft>
              <a:buClr>
                <a:schemeClr val="accent1"/>
              </a:buClr>
              <a:buSzPct val="75000"/>
              <a:buFont typeface="Wingdings" panose="05000000000000000000" pitchFamily="2" charset="2"/>
              <a:buChar char="n"/>
              <a:defRPr sz="2000" kern="1200">
                <a:solidFill>
                  <a:srgbClr val="595959"/>
                </a:solidFill>
                <a:latin typeface="+mn-lt"/>
                <a:ea typeface="MS PGothic" panose="020B0600070205080204" pitchFamily="34" charset="-128"/>
                <a:cs typeface="MS PGothic" charset="0"/>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a:lstStyle>
          <a:p>
            <a:pPr marL="0" indent="0" defTabSz="457200">
              <a:buClr>
                <a:srgbClr val="629DD1"/>
              </a:buClr>
              <a:buNone/>
              <a:defRPr/>
            </a:pPr>
            <a:r>
              <a:rPr lang="en-US" altLang="en-US" sz="3200" dirty="0">
                <a:solidFill>
                  <a:schemeClr val="tx1"/>
                </a:solidFill>
                <a:latin typeface="Rockwell" panose="02060603020205020403" pitchFamily="18" charset="0"/>
              </a:rPr>
              <a:t>Join our Educator Network for:</a:t>
            </a:r>
          </a:p>
          <a:p>
            <a:pPr lvl="1" defTabSz="457200">
              <a:buFont typeface="Wingdings" charset="2"/>
              <a:buChar char="§"/>
              <a:defRPr/>
            </a:pPr>
            <a:r>
              <a:rPr lang="en-US" altLang="en-US" dirty="0">
                <a:solidFill>
                  <a:prstClr val="black"/>
                </a:solidFill>
                <a:latin typeface="Rockwell" panose="02060603020205020403" pitchFamily="18" charset="0"/>
              </a:rPr>
              <a:t>Templates you can use tomorrow in class</a:t>
            </a:r>
          </a:p>
          <a:p>
            <a:pPr lvl="1" defTabSz="457200">
              <a:buFont typeface="Wingdings" charset="2"/>
              <a:buChar char="§"/>
              <a:defRPr/>
            </a:pPr>
            <a:r>
              <a:rPr lang="en-US" altLang="en-US" dirty="0">
                <a:solidFill>
                  <a:prstClr val="black"/>
                </a:solidFill>
                <a:latin typeface="Rockwell" panose="02060603020205020403" pitchFamily="18" charset="0"/>
              </a:rPr>
              <a:t>Classroom Examples</a:t>
            </a:r>
          </a:p>
          <a:p>
            <a:pPr lvl="1" defTabSz="457200">
              <a:buFont typeface="Wingdings" charset="2"/>
              <a:buChar char="§"/>
              <a:defRPr/>
            </a:pPr>
            <a:r>
              <a:rPr lang="en-US" altLang="en-US" dirty="0">
                <a:solidFill>
                  <a:prstClr val="black"/>
                </a:solidFill>
                <a:latin typeface="Rockwell" panose="02060603020205020403" pitchFamily="18" charset="0"/>
              </a:rPr>
              <a:t>Instructional Videos</a:t>
            </a:r>
          </a:p>
          <a:p>
            <a:pPr lvl="1" defTabSz="457200">
              <a:buFont typeface="Wingdings" charset="2"/>
              <a:buChar char="§"/>
              <a:defRPr/>
            </a:pPr>
            <a:r>
              <a:rPr lang="en-US" altLang="en-US" dirty="0">
                <a:solidFill>
                  <a:prstClr val="black"/>
                </a:solidFill>
                <a:latin typeface="Rockwell" panose="02060603020205020403" pitchFamily="18" charset="0"/>
              </a:rPr>
              <a:t>Forums and Discussions with other Educators</a:t>
            </a:r>
          </a:p>
          <a:p>
            <a:pPr marL="0" indent="0" defTabSz="457200">
              <a:buClr>
                <a:srgbClr val="629DD1"/>
              </a:buClr>
              <a:buNone/>
              <a:defRPr/>
            </a:pPr>
            <a:endParaRPr lang="en-US" altLang="en-US" sz="3200" dirty="0">
              <a:solidFill>
                <a:srgbClr val="629DD1"/>
              </a:solidFill>
              <a:latin typeface="Rockwell" panose="02060603020205020403" pitchFamily="18" charset="0"/>
            </a:endParaRPr>
          </a:p>
        </p:txBody>
      </p:sp>
    </p:spTree>
    <p:extLst>
      <p:ext uri="{BB962C8B-B14F-4D97-AF65-F5344CB8AC3E}">
        <p14:creationId xmlns:p14="http://schemas.microsoft.com/office/powerpoint/2010/main" val="228519857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86976" y="409921"/>
            <a:ext cx="9671497" cy="76944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4400" b="0" i="0" u="none" strike="noStrike" kern="1200" cap="none" spc="0" normalizeH="0" baseline="0" noProof="0" dirty="0">
                <a:ln>
                  <a:noFill/>
                </a:ln>
                <a:solidFill>
                  <a:schemeClr val="tx2"/>
                </a:solidFill>
                <a:effectLst/>
                <a:uLnTx/>
                <a:uFillTx/>
                <a:latin typeface="Rockwell" panose="02060603020205020403" pitchFamily="18" charset="0"/>
                <a:cs typeface="+mn-cs"/>
              </a:rPr>
              <a:t>Now, Educators Lead the Work</a:t>
            </a:r>
            <a:endParaRPr kumimoji="0" lang="en-US" sz="4400" b="0" i="0" u="none" strike="noStrike" kern="1200" cap="none" spc="0" normalizeH="0" baseline="0" noProof="0" dirty="0">
              <a:ln>
                <a:noFill/>
              </a:ln>
              <a:solidFill>
                <a:schemeClr val="tx2"/>
              </a:solidFill>
              <a:effectLst/>
              <a:uLnTx/>
              <a:uFillTx/>
              <a:latin typeface="Rockwell" panose="02060603020205020403" pitchFamily="18" charset="0"/>
              <a:cs typeface="+mn-cs"/>
            </a:endParaRPr>
          </a:p>
        </p:txBody>
      </p:sp>
      <p:sp>
        <p:nvSpPr>
          <p:cNvPr id="6" name="Content Placeholder 2"/>
          <p:cNvSpPr txBox="1">
            <a:spLocks/>
          </p:cNvSpPr>
          <p:nvPr/>
        </p:nvSpPr>
        <p:spPr bwMode="auto">
          <a:xfrm>
            <a:off x="2024890" y="2855943"/>
            <a:ext cx="8212974" cy="2554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spcBef>
                <a:spcPts val="2000"/>
              </a:spcBef>
              <a:spcAft>
                <a:spcPct val="0"/>
              </a:spcAft>
              <a:buClr>
                <a:schemeClr val="accent1"/>
              </a:buClr>
              <a:buSzPct val="75000"/>
              <a:buFont typeface="Wingdings" panose="05000000000000000000" pitchFamily="2" charset="2"/>
              <a:buChar char="n"/>
              <a:defRPr sz="2000" kern="1200">
                <a:solidFill>
                  <a:srgbClr val="595959"/>
                </a:solidFill>
                <a:latin typeface="+mn-lt"/>
                <a:ea typeface="MS PGothic" panose="020B0600070205080204" pitchFamily="34" charset="-128"/>
                <a:cs typeface="MS PGothic" charset="0"/>
              </a:defRPr>
            </a:lvl1pPr>
            <a:lvl2pPr marL="457200" indent="-228600" algn="l" rtl="0" eaLnBrk="0" fontAlgn="base" hangingPunct="0">
              <a:spcBef>
                <a:spcPts val="600"/>
              </a:spcBef>
              <a:spcAft>
                <a:spcPct val="0"/>
              </a:spcAft>
              <a:buClr>
                <a:srgbClr val="A1C4E3"/>
              </a:buClr>
              <a:buSzPct val="75000"/>
              <a:buFont typeface="Wingdings" panose="05000000000000000000" pitchFamily="2" charset="2"/>
              <a:buChar char="n"/>
              <a:defRPr sz="2800" kern="1200">
                <a:solidFill>
                  <a:srgbClr val="595959"/>
                </a:solidFill>
                <a:latin typeface="+mn-lt"/>
                <a:ea typeface="MS PGothic" panose="020B0600070205080204" pitchFamily="34" charset="-128"/>
                <a:cs typeface="MS PGothic" charset="0"/>
              </a:defRPr>
            </a:lvl2pPr>
            <a:lvl3pPr marL="685800" indent="-228600" algn="l" rtl="0" eaLnBrk="0" fontAlgn="base" hangingPunct="0">
              <a:spcBef>
                <a:spcPts val="600"/>
              </a:spcBef>
              <a:spcAft>
                <a:spcPct val="0"/>
              </a:spcAft>
              <a:buClr>
                <a:schemeClr val="accent1"/>
              </a:buClr>
              <a:buSzPct val="75000"/>
              <a:buFont typeface="Wingdings" panose="05000000000000000000" pitchFamily="2" charset="2"/>
              <a:buChar char="n"/>
              <a:defRPr sz="2400" kern="1200">
                <a:solidFill>
                  <a:srgbClr val="595959"/>
                </a:solidFill>
                <a:latin typeface="+mn-lt"/>
                <a:ea typeface="MS PGothic" panose="020B0600070205080204" pitchFamily="34" charset="-128"/>
                <a:cs typeface="MS PGothic" charset="0"/>
              </a:defRPr>
            </a:lvl3pPr>
            <a:lvl4pPr marL="914400" indent="-228600" algn="l" rtl="0" eaLnBrk="0" fontAlgn="base" hangingPunct="0">
              <a:spcBef>
                <a:spcPts val="600"/>
              </a:spcBef>
              <a:spcAft>
                <a:spcPct val="0"/>
              </a:spcAft>
              <a:buClr>
                <a:srgbClr val="A1C4E3"/>
              </a:buClr>
              <a:buSzPct val="75000"/>
              <a:buFont typeface="Wingdings" panose="05000000000000000000" pitchFamily="2" charset="2"/>
              <a:buChar char="n"/>
              <a:defRPr sz="2000" kern="1200">
                <a:solidFill>
                  <a:srgbClr val="595959"/>
                </a:solidFill>
                <a:latin typeface="+mn-lt"/>
                <a:ea typeface="MS PGothic" panose="020B0600070205080204" pitchFamily="34" charset="-128"/>
                <a:cs typeface="MS PGothic" charset="0"/>
              </a:defRPr>
            </a:lvl4pPr>
            <a:lvl5pPr marL="1143000" indent="-228600" algn="l" rtl="0" eaLnBrk="0" fontAlgn="base" hangingPunct="0">
              <a:spcBef>
                <a:spcPts val="600"/>
              </a:spcBef>
              <a:spcAft>
                <a:spcPct val="0"/>
              </a:spcAft>
              <a:buClr>
                <a:schemeClr val="accent1"/>
              </a:buClr>
              <a:buSzPct val="75000"/>
              <a:buFont typeface="Wingdings" panose="05000000000000000000" pitchFamily="2" charset="2"/>
              <a:buChar char="n"/>
              <a:defRPr sz="2000" kern="1200">
                <a:solidFill>
                  <a:srgbClr val="595959"/>
                </a:solidFill>
                <a:latin typeface="+mn-lt"/>
                <a:ea typeface="MS PGothic" panose="020B0600070205080204" pitchFamily="34" charset="-128"/>
                <a:cs typeface="MS PGothic" charset="0"/>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a:lstStyle>
          <a:p>
            <a:pPr marL="0" indent="0" defTabSz="457200">
              <a:buClr>
                <a:srgbClr val="629DD1"/>
              </a:buClr>
              <a:buNone/>
              <a:defRPr/>
            </a:pPr>
            <a:r>
              <a:rPr kumimoji="0" lang="en-US" altLang="en-US" b="0" i="0" u="none" strike="noStrike" kern="1200" cap="none" spc="0" normalizeH="0" baseline="0" noProof="0" dirty="0">
                <a:ln>
                  <a:noFill/>
                </a:ln>
                <a:solidFill>
                  <a:schemeClr val="tx1"/>
                </a:solidFill>
                <a:effectLst/>
                <a:uLnTx/>
                <a:uFillTx/>
              </a:rPr>
              <a:t>The Right Question Institute offers materials through a Creative Commons </a:t>
            </a:r>
            <a:r>
              <a:rPr kumimoji="0" lang="en-US" altLang="en-US" b="0" i="0" u="none" strike="noStrike" kern="1200" cap="none" spc="0" normalizeH="0" baseline="0" noProof="0" dirty="0" smtClean="0">
                <a:ln>
                  <a:noFill/>
                </a:ln>
                <a:solidFill>
                  <a:schemeClr val="tx1"/>
                </a:solidFill>
                <a:effectLst/>
                <a:uLnTx/>
                <a:uFillTx/>
              </a:rPr>
              <a:t>License. </a:t>
            </a:r>
            <a:r>
              <a:rPr lang="en-US" altLang="en-US" noProof="0" dirty="0">
                <a:solidFill>
                  <a:schemeClr val="tx1"/>
                </a:solidFill>
              </a:rPr>
              <a:t>Y</a:t>
            </a:r>
            <a:r>
              <a:rPr lang="en-US" dirty="0" err="1" smtClean="0">
                <a:solidFill>
                  <a:schemeClr val="tx1"/>
                </a:solidFill>
              </a:rPr>
              <a:t>ou</a:t>
            </a:r>
            <a:r>
              <a:rPr lang="en-US" dirty="0" smtClean="0">
                <a:solidFill>
                  <a:schemeClr val="tx1"/>
                </a:solidFill>
              </a:rPr>
              <a:t> </a:t>
            </a:r>
            <a:r>
              <a:rPr lang="en-US" dirty="0">
                <a:solidFill>
                  <a:schemeClr val="tx1"/>
                </a:solidFill>
              </a:rPr>
              <a:t>are welcome to use, adapt, and share our </a:t>
            </a:r>
            <a:r>
              <a:rPr lang="en-US" dirty="0" smtClean="0">
                <a:solidFill>
                  <a:schemeClr val="tx1"/>
                </a:solidFill>
              </a:rPr>
              <a:t>materials </a:t>
            </a:r>
            <a:r>
              <a:rPr lang="en-US" dirty="0">
                <a:solidFill>
                  <a:schemeClr val="tx1"/>
                </a:solidFill>
              </a:rPr>
              <a:t>for noncommercial </a:t>
            </a:r>
            <a:r>
              <a:rPr lang="en-US" dirty="0" smtClean="0">
                <a:solidFill>
                  <a:schemeClr val="tx1"/>
                </a:solidFill>
              </a:rPr>
              <a:t>use, as long as you include the following reference: </a:t>
            </a:r>
          </a:p>
          <a:p>
            <a:pPr marL="0" indent="0" defTabSz="457200">
              <a:buClr>
                <a:srgbClr val="629DD1"/>
              </a:buClr>
              <a:buNone/>
              <a:defRPr/>
            </a:pPr>
            <a:r>
              <a:rPr lang="en-US" dirty="0" smtClean="0">
                <a:solidFill>
                  <a:schemeClr val="tx1"/>
                </a:solidFill>
              </a:rPr>
              <a:t>“</a:t>
            </a:r>
            <a:r>
              <a:rPr lang="en-US" dirty="0">
                <a:solidFill>
                  <a:schemeClr val="tx1"/>
                </a:solidFill>
              </a:rPr>
              <a:t>Source: The Right Question Institute (RQI). The Question Formulation Technique (QFT) was created by RQI. Visit </a:t>
            </a:r>
            <a:r>
              <a:rPr lang="en-US" u="sng" dirty="0">
                <a:solidFill>
                  <a:schemeClr val="tx1"/>
                </a:solidFill>
                <a:hlinkClick r:id="rId2"/>
              </a:rPr>
              <a:t>rightquestion.org</a:t>
            </a:r>
            <a:r>
              <a:rPr lang="en-US" dirty="0">
                <a:solidFill>
                  <a:schemeClr val="tx1"/>
                </a:solidFill>
              </a:rPr>
              <a:t> for more information and free resources.”</a:t>
            </a:r>
          </a:p>
          <a:p>
            <a:pPr marL="0" lvl="0" indent="0" defTabSz="457200">
              <a:buClr>
                <a:srgbClr val="629DD1"/>
              </a:buClr>
              <a:buNone/>
              <a:defRPr/>
            </a:pPr>
            <a:endParaRPr kumimoji="0" lang="en-US" altLang="en-US" sz="1050" b="0" i="0" u="none" strike="noStrike" kern="1200" cap="none" spc="0" normalizeH="0" baseline="0" noProof="0" dirty="0">
              <a:ln>
                <a:noFill/>
              </a:ln>
              <a:solidFill>
                <a:prstClr val="black"/>
              </a:solidFill>
              <a:effectLst/>
              <a:uLnTx/>
              <a:uFillTx/>
              <a:latin typeface="Rockwell" panose="02060603020205020403" pitchFamily="18" charset="0"/>
              <a:ea typeface="MS PGothic" panose="020B0600070205080204" pitchFamily="34" charset="-128"/>
            </a:endParaRPr>
          </a:p>
        </p:txBody>
      </p:sp>
      <p:pic>
        <p:nvPicPr>
          <p:cNvPr id="7" name="Picture 11"/>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700375" y="1967396"/>
            <a:ext cx="2044700" cy="48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339844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708" name="Rectangle 70">
            <a:extLst>
              <a:ext uri="{FF2B5EF4-FFF2-40B4-BE49-F238E27FC236}">
                <a16:creationId xmlns:a16="http://schemas.microsoft.com/office/drawing/2014/main" xmlns="" id="{3B854194-185D-494D-905C-7C7CB2E30F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709" name="Rectangle 72">
            <a:extLst>
              <a:ext uri="{FF2B5EF4-FFF2-40B4-BE49-F238E27FC236}">
                <a16:creationId xmlns:a16="http://schemas.microsoft.com/office/drawing/2014/main" xmlns="" id="{B4F5FA0D-0104-4987-8241-EFF7C85B88D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5" name="Picture 74">
            <a:extLst>
              <a:ext uri="{FF2B5EF4-FFF2-40B4-BE49-F238E27FC236}">
                <a16:creationId xmlns:a16="http://schemas.microsoft.com/office/drawing/2014/main" xmlns="" id="{2897127E-6CEF-446C-BE87-93B7C46E49D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2706" name="Title 1"/>
          <p:cNvSpPr>
            <a:spLocks noGrp="1"/>
          </p:cNvSpPr>
          <p:nvPr>
            <p:ph type="title"/>
          </p:nvPr>
        </p:nvSpPr>
        <p:spPr>
          <a:xfrm>
            <a:off x="640079" y="2053641"/>
            <a:ext cx="3669161" cy="2760098"/>
          </a:xfrm>
        </p:spPr>
        <p:txBody>
          <a:bodyPr>
            <a:normAutofit/>
          </a:bodyPr>
          <a:lstStyle/>
          <a:p>
            <a:r>
              <a:rPr lang="en-US" altLang="en-US">
                <a:solidFill>
                  <a:srgbClr val="FFFFFF"/>
                </a:solidFill>
              </a:rPr>
              <a:t>Today’s Agenda</a:t>
            </a:r>
          </a:p>
        </p:txBody>
      </p:sp>
      <p:sp>
        <p:nvSpPr>
          <p:cNvPr id="3" name="Content Placeholder 2"/>
          <p:cNvSpPr>
            <a:spLocks noGrp="1"/>
          </p:cNvSpPr>
          <p:nvPr>
            <p:ph idx="1"/>
          </p:nvPr>
        </p:nvSpPr>
        <p:spPr>
          <a:xfrm>
            <a:off x="6090574" y="801866"/>
            <a:ext cx="5306084" cy="5230634"/>
          </a:xfrm>
        </p:spPr>
        <p:txBody>
          <a:bodyPr anchor="ctr">
            <a:normAutofit/>
          </a:bodyPr>
          <a:lstStyle/>
          <a:p>
            <a:pPr marL="0" indent="0">
              <a:buNone/>
              <a:defRPr/>
            </a:pPr>
            <a:r>
              <a:rPr lang="en-US" sz="2400" b="1" dirty="0">
                <a:solidFill>
                  <a:srgbClr val="000000"/>
                </a:solidFill>
                <a:latin typeface="Rockwell" panose="02060603020205020403" pitchFamily="18" charset="0"/>
              </a:rPr>
              <a:t> </a:t>
            </a:r>
          </a:p>
          <a:p>
            <a:pPr marL="742950" indent="-742950">
              <a:buFont typeface="+mj-lt"/>
              <a:buAutoNum type="arabicParenR"/>
              <a:defRPr/>
            </a:pPr>
            <a:r>
              <a:rPr lang="en-US" dirty="0">
                <a:solidFill>
                  <a:srgbClr val="000000"/>
                </a:solidFill>
                <a:latin typeface="Rockwell" panose="02060603020205020403" pitchFamily="18" charset="0"/>
              </a:rPr>
              <a:t>Collaborative Learning with the Question Formulation Technique (QFT)</a:t>
            </a:r>
          </a:p>
          <a:p>
            <a:pPr marL="742950" indent="-742950">
              <a:buFont typeface="+mj-lt"/>
              <a:buAutoNum type="arabicParenR"/>
              <a:defRPr/>
            </a:pPr>
            <a:r>
              <a:rPr lang="en-US" dirty="0" smtClean="0">
                <a:solidFill>
                  <a:srgbClr val="000000"/>
                </a:solidFill>
                <a:latin typeface="Rockwell" panose="02060603020205020403" pitchFamily="18" charset="0"/>
              </a:rPr>
              <a:t>Sharing </a:t>
            </a:r>
            <a:r>
              <a:rPr lang="en-US" dirty="0">
                <a:solidFill>
                  <a:srgbClr val="000000"/>
                </a:solidFill>
                <a:latin typeface="Rockwell" panose="02060603020205020403" pitchFamily="18" charset="0"/>
              </a:rPr>
              <a:t>our Model</a:t>
            </a:r>
          </a:p>
          <a:p>
            <a:pPr marL="742950" indent="-742950">
              <a:buFont typeface="+mj-lt"/>
              <a:buAutoNum type="arabicParenR"/>
              <a:defRPr/>
            </a:pPr>
            <a:r>
              <a:rPr lang="en-US" dirty="0">
                <a:solidFill>
                  <a:srgbClr val="000000"/>
                </a:solidFill>
                <a:latin typeface="Rockwell" panose="02060603020205020403" pitchFamily="18" charset="0"/>
              </a:rPr>
              <a:t>Planning How You Might Use the QFT</a:t>
            </a:r>
          </a:p>
          <a:p>
            <a:pPr marL="742950" indent="-742950">
              <a:buFont typeface="+mj-lt"/>
              <a:buAutoNum type="arabicParenR"/>
              <a:defRPr/>
            </a:pPr>
            <a:r>
              <a:rPr lang="en-US" dirty="0">
                <a:solidFill>
                  <a:srgbClr val="000000"/>
                </a:solidFill>
                <a:latin typeface="Rockwell" panose="02060603020205020403" pitchFamily="18" charset="0"/>
              </a:rPr>
              <a:t>Reflection &amp; Evaluation</a:t>
            </a:r>
          </a:p>
          <a:p>
            <a:pPr marL="0" indent="0">
              <a:buNone/>
              <a:defRPr/>
            </a:pPr>
            <a:endParaRPr lang="en-US" sz="2400" dirty="0">
              <a:solidFill>
                <a:srgbClr val="000000"/>
              </a:solidFill>
              <a:latin typeface="Rockwell" panose="02060603020205020403" pitchFamily="18" charset="0"/>
            </a:endParaRPr>
          </a:p>
        </p:txBody>
      </p:sp>
    </p:spTree>
    <p:extLst>
      <p:ext uri="{BB962C8B-B14F-4D97-AF65-F5344CB8AC3E}">
        <p14:creationId xmlns:p14="http://schemas.microsoft.com/office/powerpoint/2010/main" val="29421402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defRPr/>
            </a:pPr>
            <a:endParaRPr lang="en-US" altLang="en-US" sz="1050" dirty="0">
              <a:latin typeface="Rockwell" panose="02060603020205020403" pitchFamily="18" charset="0"/>
            </a:endParaRPr>
          </a:p>
          <a:p>
            <a:pPr marL="0" indent="0">
              <a:spcBef>
                <a:spcPts val="0"/>
              </a:spcBef>
              <a:buNone/>
              <a:defRPr/>
            </a:pPr>
            <a:r>
              <a:rPr lang="en-US" altLang="en-US" b="1" dirty="0">
                <a:latin typeface="Rockwell" panose="02060603020205020403" pitchFamily="18" charset="0"/>
              </a:rPr>
              <a:t>http://rightquestion.org/</a:t>
            </a:r>
            <a:r>
              <a:rPr lang="en-US" altLang="en-US" b="1" dirty="0" smtClean="0">
                <a:latin typeface="Rockwell" panose="02060603020205020403" pitchFamily="18" charset="0"/>
              </a:rPr>
              <a:t>events/</a:t>
            </a:r>
            <a:endParaRPr lang="en-US" b="1" dirty="0">
              <a:latin typeface="Rockwell" panose="02060603020205020403" pitchFamily="18" charset="0"/>
            </a:endParaRPr>
          </a:p>
        </p:txBody>
      </p:sp>
      <p:sp>
        <p:nvSpPr>
          <p:cNvPr id="2" name="TextBox 1"/>
          <p:cNvSpPr txBox="1"/>
          <p:nvPr/>
        </p:nvSpPr>
        <p:spPr>
          <a:xfrm>
            <a:off x="740924" y="430244"/>
            <a:ext cx="9914106" cy="701731"/>
          </a:xfrm>
          <a:prstGeom prst="rect">
            <a:avLst/>
          </a:prstGeom>
        </p:spPr>
        <p:txBody>
          <a:bodyPr vert="horz" lIns="91440" tIns="45720" rIns="91440" bIns="45720" rtlCol="0" anchor="ctr">
            <a:noAutofit/>
          </a:bodyPr>
          <a:lstStyle>
            <a:defPPr>
              <a:defRPr lang="en-US"/>
            </a:defPPr>
            <a:lvl1pPr>
              <a:lnSpc>
                <a:spcPct val="90000"/>
              </a:lnSpc>
              <a:spcBef>
                <a:spcPct val="0"/>
              </a:spcBef>
              <a:buNone/>
              <a:defRPr sz="4400">
                <a:solidFill>
                  <a:schemeClr val="bg1"/>
                </a:solidFill>
                <a:latin typeface="DIN Next Rounded LT Pro" panose="020F0503020203050203"/>
                <a:ea typeface="+mj-ea"/>
                <a:cs typeface="+mj-cs"/>
              </a:defRPr>
            </a:lvl1pPr>
          </a:lstStyle>
          <a:p>
            <a:r>
              <a:rPr lang="en-US" altLang="en-US" sz="4800" dirty="0">
                <a:solidFill>
                  <a:schemeClr val="tx1"/>
                </a:solidFill>
                <a:latin typeface="+mj-lt"/>
              </a:rPr>
              <a:t>To Access Today’s Materials:</a:t>
            </a:r>
            <a:endParaRPr lang="en-US" sz="4800" dirty="0">
              <a:solidFill>
                <a:schemeClr val="tx1"/>
              </a:solidFill>
              <a:latin typeface="+mj-lt"/>
            </a:endParaRPr>
          </a:p>
        </p:txBody>
      </p:sp>
      <p:sp>
        <p:nvSpPr>
          <p:cNvPr id="6" name="Content Placeholder 2"/>
          <p:cNvSpPr txBox="1">
            <a:spLocks/>
          </p:cNvSpPr>
          <p:nvPr/>
        </p:nvSpPr>
        <p:spPr bwMode="auto">
          <a:xfrm>
            <a:off x="1145978" y="2977674"/>
            <a:ext cx="8007272" cy="3179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spcBef>
                <a:spcPts val="2000"/>
              </a:spcBef>
              <a:spcAft>
                <a:spcPct val="0"/>
              </a:spcAft>
              <a:buClr>
                <a:schemeClr val="accent1"/>
              </a:buClr>
              <a:buSzPct val="75000"/>
              <a:buFont typeface="Wingdings" panose="05000000000000000000" pitchFamily="2" charset="2"/>
              <a:buChar char="n"/>
              <a:defRPr sz="2000" kern="1200">
                <a:solidFill>
                  <a:srgbClr val="595959"/>
                </a:solidFill>
                <a:latin typeface="+mn-lt"/>
                <a:ea typeface="MS PGothic" panose="020B0600070205080204" pitchFamily="34" charset="-128"/>
                <a:cs typeface="MS PGothic" charset="0"/>
              </a:defRPr>
            </a:lvl1pPr>
            <a:lvl2pPr marL="457200" indent="-228600" algn="l" rtl="0" eaLnBrk="0" fontAlgn="base" hangingPunct="0">
              <a:spcBef>
                <a:spcPts val="600"/>
              </a:spcBef>
              <a:spcAft>
                <a:spcPct val="0"/>
              </a:spcAft>
              <a:buClr>
                <a:srgbClr val="A1C4E3"/>
              </a:buClr>
              <a:buSzPct val="75000"/>
              <a:buFont typeface="Wingdings" panose="05000000000000000000" pitchFamily="2" charset="2"/>
              <a:buChar char="n"/>
              <a:defRPr sz="2800" kern="1200">
                <a:solidFill>
                  <a:srgbClr val="595959"/>
                </a:solidFill>
                <a:latin typeface="+mn-lt"/>
                <a:ea typeface="MS PGothic" panose="020B0600070205080204" pitchFamily="34" charset="-128"/>
                <a:cs typeface="MS PGothic" charset="0"/>
              </a:defRPr>
            </a:lvl2pPr>
            <a:lvl3pPr marL="685800" indent="-228600" algn="l" rtl="0" eaLnBrk="0" fontAlgn="base" hangingPunct="0">
              <a:spcBef>
                <a:spcPts val="600"/>
              </a:spcBef>
              <a:spcAft>
                <a:spcPct val="0"/>
              </a:spcAft>
              <a:buClr>
                <a:schemeClr val="accent1"/>
              </a:buClr>
              <a:buSzPct val="75000"/>
              <a:buFont typeface="Wingdings" panose="05000000000000000000" pitchFamily="2" charset="2"/>
              <a:buChar char="n"/>
              <a:defRPr sz="2400" kern="1200">
                <a:solidFill>
                  <a:srgbClr val="595959"/>
                </a:solidFill>
                <a:latin typeface="+mn-lt"/>
                <a:ea typeface="MS PGothic" panose="020B0600070205080204" pitchFamily="34" charset="-128"/>
                <a:cs typeface="MS PGothic" charset="0"/>
              </a:defRPr>
            </a:lvl3pPr>
            <a:lvl4pPr marL="914400" indent="-228600" algn="l" rtl="0" eaLnBrk="0" fontAlgn="base" hangingPunct="0">
              <a:spcBef>
                <a:spcPts val="600"/>
              </a:spcBef>
              <a:spcAft>
                <a:spcPct val="0"/>
              </a:spcAft>
              <a:buClr>
                <a:srgbClr val="A1C4E3"/>
              </a:buClr>
              <a:buSzPct val="75000"/>
              <a:buFont typeface="Wingdings" panose="05000000000000000000" pitchFamily="2" charset="2"/>
              <a:buChar char="n"/>
              <a:defRPr sz="2000" kern="1200">
                <a:solidFill>
                  <a:srgbClr val="595959"/>
                </a:solidFill>
                <a:latin typeface="+mn-lt"/>
                <a:ea typeface="MS PGothic" panose="020B0600070205080204" pitchFamily="34" charset="-128"/>
                <a:cs typeface="MS PGothic" charset="0"/>
              </a:defRPr>
            </a:lvl4pPr>
            <a:lvl5pPr marL="1143000" indent="-228600" algn="l" rtl="0" eaLnBrk="0" fontAlgn="base" hangingPunct="0">
              <a:spcBef>
                <a:spcPts val="600"/>
              </a:spcBef>
              <a:spcAft>
                <a:spcPct val="0"/>
              </a:spcAft>
              <a:buClr>
                <a:schemeClr val="accent1"/>
              </a:buClr>
              <a:buSzPct val="75000"/>
              <a:buFont typeface="Wingdings" panose="05000000000000000000" pitchFamily="2" charset="2"/>
              <a:buChar char="n"/>
              <a:defRPr sz="2000" kern="1200">
                <a:solidFill>
                  <a:srgbClr val="595959"/>
                </a:solidFill>
                <a:latin typeface="+mn-lt"/>
                <a:ea typeface="MS PGothic" panose="020B0600070205080204" pitchFamily="34" charset="-128"/>
                <a:cs typeface="MS PGothic" charset="0"/>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a:lstStyle>
          <a:p>
            <a:pPr marL="0" indent="0" defTabSz="457200">
              <a:buClr>
                <a:srgbClr val="629DD1"/>
              </a:buClr>
              <a:buNone/>
              <a:defRPr/>
            </a:pPr>
            <a:r>
              <a:rPr lang="en-US" altLang="en-US" sz="3200" dirty="0">
                <a:solidFill>
                  <a:schemeClr val="tx1"/>
                </a:solidFill>
                <a:latin typeface="Rockwell" panose="02060603020205020403" pitchFamily="18" charset="0"/>
              </a:rPr>
              <a:t>Join our Educator Network for:</a:t>
            </a:r>
          </a:p>
          <a:p>
            <a:pPr lvl="1" defTabSz="457200">
              <a:buFont typeface="Wingdings" charset="2"/>
              <a:buChar char="§"/>
              <a:defRPr/>
            </a:pPr>
            <a:r>
              <a:rPr lang="en-US" altLang="en-US" dirty="0">
                <a:solidFill>
                  <a:schemeClr val="tx1"/>
                </a:solidFill>
                <a:latin typeface="Rockwell" panose="02060603020205020403" pitchFamily="18" charset="0"/>
              </a:rPr>
              <a:t>Templates you can use tomorrow in class</a:t>
            </a:r>
          </a:p>
          <a:p>
            <a:pPr lvl="1" defTabSz="457200">
              <a:buFont typeface="Wingdings" charset="2"/>
              <a:buChar char="§"/>
              <a:defRPr/>
            </a:pPr>
            <a:r>
              <a:rPr lang="en-US" altLang="en-US" dirty="0">
                <a:solidFill>
                  <a:schemeClr val="tx1"/>
                </a:solidFill>
                <a:latin typeface="Rockwell" panose="02060603020205020403" pitchFamily="18" charset="0"/>
              </a:rPr>
              <a:t>Classroom Examples</a:t>
            </a:r>
          </a:p>
          <a:p>
            <a:pPr lvl="1" defTabSz="457200">
              <a:buFont typeface="Wingdings" charset="2"/>
              <a:buChar char="§"/>
              <a:defRPr/>
            </a:pPr>
            <a:r>
              <a:rPr lang="en-US" altLang="en-US" dirty="0">
                <a:solidFill>
                  <a:schemeClr val="tx1"/>
                </a:solidFill>
                <a:latin typeface="Rockwell" panose="02060603020205020403" pitchFamily="18" charset="0"/>
              </a:rPr>
              <a:t>Instructional Videos</a:t>
            </a:r>
          </a:p>
          <a:p>
            <a:pPr lvl="1" defTabSz="457200">
              <a:buFont typeface="Wingdings" charset="2"/>
              <a:buChar char="§"/>
              <a:defRPr/>
            </a:pPr>
            <a:r>
              <a:rPr lang="en-US" altLang="en-US" dirty="0">
                <a:solidFill>
                  <a:schemeClr val="tx1"/>
                </a:solidFill>
                <a:latin typeface="Rockwell" panose="02060603020205020403" pitchFamily="18" charset="0"/>
              </a:rPr>
              <a:t>Forums and Discussions with other Educators</a:t>
            </a:r>
          </a:p>
          <a:p>
            <a:pPr marL="0" indent="0" defTabSz="457200">
              <a:buClr>
                <a:srgbClr val="629DD1"/>
              </a:buClr>
              <a:buNone/>
              <a:defRPr/>
            </a:pPr>
            <a:endParaRPr lang="en-US" altLang="en-US" sz="3200" dirty="0">
              <a:solidFill>
                <a:schemeClr val="tx1"/>
              </a:solidFill>
              <a:latin typeface="Rockwell" panose="02060603020205020403" pitchFamily="18" charset="0"/>
            </a:endParaRPr>
          </a:p>
        </p:txBody>
      </p:sp>
    </p:spTree>
    <p:extLst>
      <p:ext uri="{BB962C8B-B14F-4D97-AF65-F5344CB8AC3E}">
        <p14:creationId xmlns:p14="http://schemas.microsoft.com/office/powerpoint/2010/main" val="20878051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xmlns="" id="{AFA67CD3-AB4E-4A7A-BEB8-53C445D8C44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4" name="Picture 73">
            <a:extLst>
              <a:ext uri="{FF2B5EF4-FFF2-40B4-BE49-F238E27FC236}">
                <a16:creationId xmlns:a16="http://schemas.microsoft.com/office/drawing/2014/main" xmlns="" id="{07CF545F-9C2E-4446-97CD-AD92990C2B68}"/>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9634" name="Title 1"/>
          <p:cNvSpPr>
            <a:spLocks noGrp="1"/>
          </p:cNvSpPr>
          <p:nvPr>
            <p:ph type="title"/>
          </p:nvPr>
        </p:nvSpPr>
        <p:spPr>
          <a:xfrm>
            <a:off x="6094105" y="802955"/>
            <a:ext cx="4977976" cy="1454051"/>
          </a:xfrm>
        </p:spPr>
        <p:txBody>
          <a:bodyPr vert="horz" lIns="91440" tIns="45720" rIns="91440" bIns="45720" rtlCol="0" anchor="ctr">
            <a:normAutofit/>
          </a:bodyPr>
          <a:lstStyle/>
          <a:p>
            <a:r>
              <a:rPr lang="en-US" altLang="en-US" kern="1200" dirty="0">
                <a:solidFill>
                  <a:srgbClr val="000000"/>
                </a:solidFill>
                <a:latin typeface="+mj-lt"/>
                <a:ea typeface="+mj-ea"/>
                <a:cs typeface="+mj-cs"/>
              </a:rPr>
              <a:t>We’re Tweeting…</a:t>
            </a:r>
          </a:p>
        </p:txBody>
      </p:sp>
      <p:sp>
        <p:nvSpPr>
          <p:cNvPr id="76" name="Freeform 62">
            <a:extLst>
              <a:ext uri="{FF2B5EF4-FFF2-40B4-BE49-F238E27FC236}">
                <a16:creationId xmlns:a16="http://schemas.microsoft.com/office/drawing/2014/main" xmlns="" id="{339C8D78-A644-462F-B674-F440635E535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bwMode="auto">
          <a:xfrm>
            <a:off x="429349" y="1951481"/>
            <a:ext cx="3661831" cy="29752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5" name="Content Placeholder 7"/>
          <p:cNvSpPr txBox="1">
            <a:spLocks/>
          </p:cNvSpPr>
          <p:nvPr/>
        </p:nvSpPr>
        <p:spPr bwMode="auto">
          <a:xfrm>
            <a:off x="6090574" y="2421682"/>
            <a:ext cx="4977578" cy="363928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defRPr>
                <a:solidFill>
                  <a:schemeClr val="tx1"/>
                </a:solidFill>
                <a:latin typeface="Rockwell" panose="02060603020205020403" pitchFamily="18" charset="0"/>
                <a:ea typeface="MS PGothic" panose="020B0600070205080204" pitchFamily="34" charset="-128"/>
              </a:defRPr>
            </a:lvl1pPr>
            <a:lvl2pPr marL="37931725" indent="-37474525">
              <a:defRPr>
                <a:solidFill>
                  <a:schemeClr val="tx1"/>
                </a:solidFill>
                <a:latin typeface="Rockwell" panose="02060603020205020403" pitchFamily="18" charset="0"/>
                <a:ea typeface="MS PGothic" panose="020B0600070205080204" pitchFamily="34" charset="-128"/>
              </a:defRPr>
            </a:lvl2pPr>
            <a:lvl3pPr marL="1143000" indent="-228600">
              <a:defRPr>
                <a:solidFill>
                  <a:schemeClr val="tx1"/>
                </a:solidFill>
                <a:latin typeface="Rockwell" panose="02060603020205020403" pitchFamily="18" charset="0"/>
                <a:ea typeface="MS PGothic" panose="020B0600070205080204" pitchFamily="34" charset="-128"/>
              </a:defRPr>
            </a:lvl3pPr>
            <a:lvl4pPr marL="1600200" indent="-228600">
              <a:defRPr>
                <a:solidFill>
                  <a:schemeClr val="tx1"/>
                </a:solidFill>
                <a:latin typeface="Rockwell" panose="02060603020205020403" pitchFamily="18" charset="0"/>
                <a:ea typeface="MS PGothic" panose="020B0600070205080204" pitchFamily="34" charset="-128"/>
              </a:defRPr>
            </a:lvl4pPr>
            <a:lvl5pPr marL="2057400" indent="-228600">
              <a:defRPr>
                <a:solidFill>
                  <a:schemeClr val="tx1"/>
                </a:solidFill>
                <a:latin typeface="Rockwell" panose="02060603020205020403"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9pPr>
          </a:lstStyle>
          <a:p>
            <a:pPr indent="-228600" fontAlgn="base">
              <a:lnSpc>
                <a:spcPct val="90000"/>
              </a:lnSpc>
              <a:spcBef>
                <a:spcPts val="2000"/>
              </a:spcBef>
              <a:spcAft>
                <a:spcPct val="0"/>
              </a:spcAft>
              <a:buClr>
                <a:srgbClr val="629DD1"/>
              </a:buClr>
              <a:buSzPct val="75000"/>
              <a:buFont typeface="Arial" panose="020B0604020202020204" pitchFamily="34" charset="0"/>
              <a:buChar char="•"/>
              <a:defRPr/>
            </a:pPr>
            <a:endParaRPr lang="en-US" altLang="en-US" sz="2000" dirty="0">
              <a:solidFill>
                <a:srgbClr val="000000"/>
              </a:solidFill>
              <a:latin typeface="+mn-lt"/>
              <a:ea typeface="+mn-ea"/>
            </a:endParaRPr>
          </a:p>
          <a:p>
            <a:pPr indent="-228600" fontAlgn="base">
              <a:lnSpc>
                <a:spcPct val="90000"/>
              </a:lnSpc>
              <a:spcBef>
                <a:spcPts val="2000"/>
              </a:spcBef>
              <a:spcAft>
                <a:spcPct val="0"/>
              </a:spcAft>
              <a:buClr>
                <a:srgbClr val="629DD1"/>
              </a:buClr>
              <a:buSzPct val="75000"/>
              <a:buFont typeface="Arial" panose="020B0604020202020204" pitchFamily="34" charset="0"/>
              <a:buChar char="•"/>
              <a:defRPr/>
            </a:pPr>
            <a:r>
              <a:rPr lang="en-US" altLang="en-US" sz="3200" dirty="0">
                <a:solidFill>
                  <a:srgbClr val="000000"/>
                </a:solidFill>
              </a:rPr>
              <a:t>@kserge7</a:t>
            </a:r>
          </a:p>
          <a:p>
            <a:pPr indent="-228600" fontAlgn="base">
              <a:lnSpc>
                <a:spcPct val="90000"/>
              </a:lnSpc>
              <a:spcBef>
                <a:spcPts val="2000"/>
              </a:spcBef>
              <a:spcAft>
                <a:spcPct val="0"/>
              </a:spcAft>
              <a:buClr>
                <a:srgbClr val="629DD1"/>
              </a:buClr>
              <a:buSzPct val="75000"/>
              <a:buFont typeface="Arial" panose="020B0604020202020204" pitchFamily="34" charset="0"/>
              <a:buChar char="•"/>
              <a:defRPr/>
            </a:pPr>
            <a:r>
              <a:rPr lang="en-US" altLang="en-US" sz="3200" dirty="0" smtClean="0">
                <a:solidFill>
                  <a:srgbClr val="000000"/>
                </a:solidFill>
                <a:latin typeface="+mn-lt"/>
                <a:ea typeface="+mn-ea"/>
              </a:rPr>
              <a:t>@</a:t>
            </a:r>
            <a:r>
              <a:rPr lang="en-US" altLang="en-US" sz="3200" dirty="0" err="1">
                <a:solidFill>
                  <a:srgbClr val="000000"/>
                </a:solidFill>
                <a:latin typeface="+mn-lt"/>
                <a:ea typeface="+mn-ea"/>
              </a:rPr>
              <a:t>RightQuestion</a:t>
            </a:r>
            <a:endParaRPr lang="en-US" altLang="en-US" sz="3200" dirty="0">
              <a:solidFill>
                <a:srgbClr val="000000"/>
              </a:solidFill>
              <a:latin typeface="+mn-lt"/>
              <a:ea typeface="+mn-ea"/>
            </a:endParaRPr>
          </a:p>
          <a:p>
            <a:pPr indent="-228600" fontAlgn="base">
              <a:lnSpc>
                <a:spcPct val="90000"/>
              </a:lnSpc>
              <a:spcBef>
                <a:spcPts val="2000"/>
              </a:spcBef>
              <a:spcAft>
                <a:spcPct val="0"/>
              </a:spcAft>
              <a:buClr>
                <a:srgbClr val="629DD1"/>
              </a:buClr>
              <a:buSzPct val="75000"/>
              <a:buFont typeface="Arial" panose="020B0604020202020204" pitchFamily="34" charset="0"/>
              <a:buChar char="•"/>
              <a:defRPr/>
            </a:pPr>
            <a:r>
              <a:rPr lang="en-US" altLang="en-US" sz="3200" dirty="0" smtClean="0">
                <a:solidFill>
                  <a:srgbClr val="000000"/>
                </a:solidFill>
                <a:latin typeface="+mn-lt"/>
                <a:ea typeface="+mn-ea"/>
              </a:rPr>
              <a:t>@</a:t>
            </a:r>
            <a:r>
              <a:rPr lang="en-US" altLang="en-US" sz="3200" dirty="0" err="1" smtClean="0">
                <a:solidFill>
                  <a:srgbClr val="000000"/>
                </a:solidFill>
                <a:latin typeface="+mn-lt"/>
                <a:ea typeface="+mn-ea"/>
              </a:rPr>
              <a:t>SarahRQI</a:t>
            </a:r>
            <a:endParaRPr lang="en-US" altLang="en-US" sz="3200" dirty="0">
              <a:solidFill>
                <a:srgbClr val="000000"/>
              </a:solidFill>
              <a:latin typeface="+mn-lt"/>
              <a:ea typeface="+mn-ea"/>
            </a:endParaRPr>
          </a:p>
          <a:p>
            <a:pPr indent="-228600" fontAlgn="base">
              <a:lnSpc>
                <a:spcPct val="90000"/>
              </a:lnSpc>
              <a:spcBef>
                <a:spcPts val="2000"/>
              </a:spcBef>
              <a:spcAft>
                <a:spcPct val="0"/>
              </a:spcAft>
              <a:buClr>
                <a:srgbClr val="629DD1"/>
              </a:buClr>
              <a:buSzPct val="75000"/>
              <a:buFont typeface="Arial" panose="020B0604020202020204" pitchFamily="34" charset="0"/>
              <a:buChar char="•"/>
              <a:defRPr/>
            </a:pPr>
            <a:r>
              <a:rPr lang="en-US" altLang="en-US" sz="3200" dirty="0">
                <a:solidFill>
                  <a:srgbClr val="000000"/>
                </a:solidFill>
                <a:latin typeface="+mn-lt"/>
                <a:ea typeface="+mn-ea"/>
              </a:rPr>
              <a:t>#QFT</a:t>
            </a:r>
          </a:p>
          <a:p>
            <a:pPr fontAlgn="base">
              <a:lnSpc>
                <a:spcPct val="90000"/>
              </a:lnSpc>
              <a:spcBef>
                <a:spcPts val="2000"/>
              </a:spcBef>
              <a:spcAft>
                <a:spcPct val="0"/>
              </a:spcAft>
              <a:buClr>
                <a:srgbClr val="629DD1"/>
              </a:buClr>
              <a:buSzPct val="75000"/>
              <a:defRPr/>
            </a:pPr>
            <a:endParaRPr lang="en-US" altLang="en-US" sz="2000" dirty="0">
              <a:solidFill>
                <a:srgbClr val="000000"/>
              </a:solidFill>
              <a:latin typeface="+mn-lt"/>
              <a:ea typeface="+mn-ea"/>
            </a:endParaRPr>
          </a:p>
        </p:txBody>
      </p:sp>
    </p:spTree>
    <p:extLst>
      <p:ext uri="{BB962C8B-B14F-4D97-AF65-F5344CB8AC3E}">
        <p14:creationId xmlns:p14="http://schemas.microsoft.com/office/powerpoint/2010/main" val="256438384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3466" y="297510"/>
            <a:ext cx="10515600" cy="1325563"/>
          </a:xfrm>
        </p:spPr>
        <p:txBody>
          <a:bodyPr>
            <a:noAutofit/>
          </a:bodyPr>
          <a:lstStyle/>
          <a:p>
            <a:r>
              <a:rPr lang="en-US" sz="3200" b="0" dirty="0">
                <a:solidFill>
                  <a:schemeClr val="tx1"/>
                </a:solidFill>
              </a:rPr>
              <a:t>Honoring the Original Source: </a:t>
            </a:r>
            <a:br>
              <a:rPr lang="en-US" sz="3200" b="0" dirty="0">
                <a:solidFill>
                  <a:schemeClr val="tx1"/>
                </a:solidFill>
              </a:rPr>
            </a:br>
            <a:r>
              <a:rPr lang="en-US" sz="3200" b="0" dirty="0">
                <a:solidFill>
                  <a:schemeClr val="tx1"/>
                </a:solidFill>
              </a:rPr>
              <a:t>Parents in Lawrence, Massachusetts, 1990</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9997" y="2105929"/>
            <a:ext cx="5311116" cy="3990166"/>
          </a:xfrm>
          <a:prstGeom prst="rect">
            <a:avLst/>
          </a:prstGeom>
        </p:spPr>
      </p:pic>
      <p:sp>
        <p:nvSpPr>
          <p:cNvPr id="4" name="Text Placeholder 4"/>
          <p:cNvSpPr txBox="1">
            <a:spLocks/>
          </p:cNvSpPr>
          <p:nvPr/>
        </p:nvSpPr>
        <p:spPr>
          <a:xfrm>
            <a:off x="6848041" y="2718559"/>
            <a:ext cx="4201886" cy="2048691"/>
          </a:xfrm>
          <a:prstGeom prst="rect">
            <a:avLst/>
          </a:prstGeom>
        </p:spPr>
        <p:txBody>
          <a:bodyPr>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DIN Next Rounded LT Pro" panose="020F0503020203050203" pitchFamily="34" charset="0"/>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DIN Next Rounded LT Pro" panose="020F0503020203050203" pitchFamily="34" charset="0"/>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DIN Next Rounded LT Pro" panose="020F0503020203050203" pitchFamily="34" charset="0"/>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DIN Next Rounded LT Pro" panose="020F0503020203050203" pitchFamily="34" charset="0"/>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DIN Next Rounded LT Pro" panose="020F0503020203050203" pitchFamily="34"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defRPr/>
            </a:pPr>
            <a:r>
              <a:rPr lang="en-US" sz="3200" dirty="0">
                <a:latin typeface="Rockwell" panose="02060603020205020403" pitchFamily="18" charset="0"/>
              </a:rPr>
              <a:t>“We don’t go to the school because we don’t even know what to ask.”</a:t>
            </a:r>
          </a:p>
        </p:txBody>
      </p:sp>
    </p:spTree>
    <p:extLst>
      <p:ext uri="{BB962C8B-B14F-4D97-AF65-F5344CB8AC3E}">
        <p14:creationId xmlns:p14="http://schemas.microsoft.com/office/powerpoint/2010/main" val="184790974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Office Theme">
  <a:themeElements>
    <a:clrScheme name="RQI Brand Colors (Final)">
      <a:dk1>
        <a:srgbClr val="000000"/>
      </a:dk1>
      <a:lt1>
        <a:srgbClr val="FFFFFF"/>
      </a:lt1>
      <a:dk2>
        <a:srgbClr val="59C4C7"/>
      </a:dk2>
      <a:lt2>
        <a:srgbClr val="E7E6E6"/>
      </a:lt2>
      <a:accent1>
        <a:srgbClr val="59C4C7"/>
      </a:accent1>
      <a:accent2>
        <a:srgbClr val="F6921E"/>
      </a:accent2>
      <a:accent3>
        <a:srgbClr val="74D061"/>
      </a:accent3>
      <a:accent4>
        <a:srgbClr val="156993"/>
      </a:accent4>
      <a:accent5>
        <a:srgbClr val="DD5050"/>
      </a:accent5>
      <a:accent6>
        <a:srgbClr val="7979D8"/>
      </a:accent6>
      <a:hlink>
        <a:srgbClr val="59C4C7"/>
      </a:hlink>
      <a:folHlink>
        <a:srgbClr val="59C4C7"/>
      </a:folHlink>
    </a:clrScheme>
    <a:fontScheme name="ユーザー定義 2">
      <a:majorFont>
        <a:latin typeface="Rockwell"/>
        <a:ea typeface="MS Gothic"/>
        <a:cs typeface=""/>
      </a:majorFont>
      <a:minorFont>
        <a:latin typeface="Rockwell"/>
        <a:ea typeface="Meiryo"/>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1791</TotalTime>
  <Words>1652</Words>
  <Application>Microsoft Macintosh PowerPoint</Application>
  <PresentationFormat>Custom</PresentationFormat>
  <Paragraphs>295</Paragraphs>
  <Slides>54</Slides>
  <Notes>17</Notes>
  <HiddenSlides>0</HiddenSlides>
  <MMClips>0</MMClips>
  <ScaleCrop>false</ScaleCrop>
  <HeadingPairs>
    <vt:vector size="4" baseType="variant">
      <vt:variant>
        <vt:lpstr>Theme</vt:lpstr>
      </vt:variant>
      <vt:variant>
        <vt:i4>1</vt:i4>
      </vt:variant>
      <vt:variant>
        <vt:lpstr>Slide Titles</vt:lpstr>
      </vt:variant>
      <vt:variant>
        <vt:i4>54</vt:i4>
      </vt:variant>
    </vt:vector>
  </HeadingPairs>
  <TitlesOfParts>
    <vt:vector size="55" baseType="lpstr">
      <vt:lpstr>Office Theme</vt:lpstr>
      <vt:lpstr>Encouraging Agency through Questioning and Inquiry</vt:lpstr>
      <vt:lpstr>Acknowledgments </vt:lpstr>
      <vt:lpstr>Welcome</vt:lpstr>
      <vt:lpstr>Who is in the room?</vt:lpstr>
      <vt:lpstr>What is your role?</vt:lpstr>
      <vt:lpstr>Today’s Agenda</vt:lpstr>
      <vt:lpstr>PowerPoint Presentation</vt:lpstr>
      <vt:lpstr>We’re Tweeting…</vt:lpstr>
      <vt:lpstr>Honoring the Original Source:  Parents in Lawrence, Massachusetts, 1990</vt:lpstr>
      <vt:lpstr>PowerPoint Presentation</vt:lpstr>
      <vt:lpstr>We Are Not Alone </vt:lpstr>
      <vt:lpstr>PowerPoint Presentation</vt:lpstr>
      <vt:lpstr>What happens when students do learn to ask their own questions? </vt:lpstr>
      <vt:lpstr>Research Confirms  the Importance of Student Questioning</vt:lpstr>
      <vt:lpstr>Student Reflection</vt:lpstr>
      <vt:lpstr>Collaborative Learning with the Question Formulation Technique (QFT)</vt:lpstr>
      <vt:lpstr>The Question Formulation Technique (QFT)</vt:lpstr>
      <vt:lpstr>Rules for Producing Questions</vt:lpstr>
      <vt:lpstr>Producing Questions</vt:lpstr>
      <vt:lpstr>Question Focus:</vt:lpstr>
      <vt:lpstr>Categorizing Questions: Closed/ Open</vt:lpstr>
      <vt:lpstr>Discussion</vt:lpstr>
      <vt:lpstr>Discussion</vt:lpstr>
      <vt:lpstr>Improving Questions</vt:lpstr>
      <vt:lpstr>Strategize: Prioritizing Questions </vt:lpstr>
      <vt:lpstr>Strategize: Next Steps</vt:lpstr>
      <vt:lpstr>Next Steps: Action Plan</vt:lpstr>
      <vt:lpstr>PowerPoint Presentation</vt:lpstr>
      <vt:lpstr>Share</vt:lpstr>
      <vt:lpstr>Reflection </vt:lpstr>
      <vt:lpstr>A Look Inside the Process </vt:lpstr>
      <vt:lpstr>The QFT, on one slide…</vt:lpstr>
      <vt:lpstr>Curiosity and Rigor</vt:lpstr>
      <vt:lpstr>Thinking in many different directions</vt:lpstr>
      <vt:lpstr>Narrowing Down, Focusing</vt:lpstr>
      <vt:lpstr>Thinking about Thinking</vt:lpstr>
      <vt:lpstr>The KVEC Model: Agency in Professional Learning</vt:lpstr>
      <vt:lpstr>Who is KVEC?</vt:lpstr>
      <vt:lpstr>Why QFT?</vt:lpstr>
      <vt:lpstr>KVEC Model</vt:lpstr>
      <vt:lpstr>QFT Cadre  Fall 2016 </vt:lpstr>
      <vt:lpstr>Instructional Change does not happen overnight</vt:lpstr>
      <vt:lpstr>Allowing students to approach texts with their own questions created a shift in focus within my classroom and increased student responsibility for learning. I was happy to share QFT with my colleagues in school wide professional learning sessions. I continue to support my colleagues in implementing this effective instructional strategy.       Rebecca King, High School      English/Language Arts             </vt:lpstr>
      <vt:lpstr>Modeling/Coaching  2017-Present</vt:lpstr>
      <vt:lpstr>I have found the QFT to be an excellent tool to engage my students in their own learning.   They are more focused on learning. Their questions allow me as a teacher to assess prior knowledge they may have about a subject, understand their needs and  still cover content I need them to know. Students are more invested in their learning and continually amaze me with their questions.        Shana Trimble, 5th grade      Social Studies</vt:lpstr>
      <vt:lpstr>PowerPoint Presentation</vt:lpstr>
      <vt:lpstr>PowerPoint Presentation</vt:lpstr>
      <vt:lpstr>PowerPoint Presentation</vt:lpstr>
      <vt:lpstr>Personalized Professional Learning Arriving in 2020</vt:lpstr>
      <vt:lpstr>Reflection</vt:lpstr>
      <vt:lpstr>What are your takeaways today?</vt:lpstr>
      <vt:lpstr>Stay in Touch &amp; Join Our Community</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Encouraging Agency through Questioning and Inquiry</dc:title>
  <dc:creator>Sergent, Kimberly</dc:creator>
  <cp:lastModifiedBy>Sarah</cp:lastModifiedBy>
  <cp:revision>81</cp:revision>
  <dcterms:created xsi:type="dcterms:W3CDTF">2019-11-17T22:04:24Z</dcterms:created>
  <dcterms:modified xsi:type="dcterms:W3CDTF">2019-11-24T15:20:04Z</dcterms:modified>
</cp:coreProperties>
</file>