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 id="2147483690" r:id="rId3"/>
    <p:sldMasterId id="2147483702" r:id="rId4"/>
    <p:sldMasterId id="2147483713" r:id="rId5"/>
  </p:sldMasterIdLst>
  <p:notesMasterIdLst>
    <p:notesMasterId r:id="rId71"/>
  </p:notesMasterIdLst>
  <p:sldIdLst>
    <p:sldId id="958" r:id="rId6"/>
    <p:sldId id="955" r:id="rId7"/>
    <p:sldId id="956" r:id="rId8"/>
    <p:sldId id="957" r:id="rId9"/>
    <p:sldId id="256" r:id="rId10"/>
    <p:sldId id="918" r:id="rId11"/>
    <p:sldId id="272" r:id="rId12"/>
    <p:sldId id="273" r:id="rId13"/>
    <p:sldId id="693" r:id="rId14"/>
    <p:sldId id="922" r:id="rId15"/>
    <p:sldId id="923" r:id="rId16"/>
    <p:sldId id="708" r:id="rId17"/>
    <p:sldId id="695" r:id="rId18"/>
    <p:sldId id="697" r:id="rId19"/>
    <p:sldId id="698" r:id="rId20"/>
    <p:sldId id="699" r:id="rId21"/>
    <p:sldId id="883" r:id="rId22"/>
    <p:sldId id="892" r:id="rId23"/>
    <p:sldId id="882" r:id="rId24"/>
    <p:sldId id="925" r:id="rId25"/>
    <p:sldId id="703" r:id="rId26"/>
    <p:sldId id="704" r:id="rId27"/>
    <p:sldId id="706" r:id="rId28"/>
    <p:sldId id="707" r:id="rId29"/>
    <p:sldId id="667" r:id="rId30"/>
    <p:sldId id="711" r:id="rId31"/>
    <p:sldId id="712" r:id="rId32"/>
    <p:sldId id="713" r:id="rId33"/>
    <p:sldId id="714" r:id="rId34"/>
    <p:sldId id="715" r:id="rId35"/>
    <p:sldId id="716" r:id="rId36"/>
    <p:sldId id="717" r:id="rId37"/>
    <p:sldId id="718" r:id="rId38"/>
    <p:sldId id="719" r:id="rId39"/>
    <p:sldId id="720" r:id="rId40"/>
    <p:sldId id="721" r:id="rId41"/>
    <p:sldId id="723" r:id="rId42"/>
    <p:sldId id="724" r:id="rId43"/>
    <p:sldId id="970" r:id="rId44"/>
    <p:sldId id="603" r:id="rId45"/>
    <p:sldId id="799" r:id="rId46"/>
    <p:sldId id="309" r:id="rId47"/>
    <p:sldId id="310" r:id="rId48"/>
    <p:sldId id="311" r:id="rId49"/>
    <p:sldId id="313" r:id="rId50"/>
    <p:sldId id="460" r:id="rId51"/>
    <p:sldId id="966" r:id="rId52"/>
    <p:sldId id="967" r:id="rId53"/>
    <p:sldId id="968" r:id="rId54"/>
    <p:sldId id="969" r:id="rId55"/>
    <p:sldId id="926" r:id="rId56"/>
    <p:sldId id="959" r:id="rId57"/>
    <p:sldId id="960" r:id="rId58"/>
    <p:sldId id="961" r:id="rId59"/>
    <p:sldId id="962" r:id="rId60"/>
    <p:sldId id="963" r:id="rId61"/>
    <p:sldId id="964" r:id="rId62"/>
    <p:sldId id="965" r:id="rId63"/>
    <p:sldId id="752" r:id="rId64"/>
    <p:sldId id="753" r:id="rId65"/>
    <p:sldId id="755" r:id="rId66"/>
    <p:sldId id="889" r:id="rId67"/>
    <p:sldId id="785" r:id="rId68"/>
    <p:sldId id="660" r:id="rId69"/>
    <p:sldId id="919"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18971F-34E5-E448-8D07-284289E7DED7}">
          <p14:sldIdLst>
            <p14:sldId id="958"/>
            <p14:sldId id="955"/>
            <p14:sldId id="956"/>
            <p14:sldId id="957"/>
            <p14:sldId id="256"/>
            <p14:sldId id="918"/>
            <p14:sldId id="272"/>
            <p14:sldId id="273"/>
            <p14:sldId id="693"/>
            <p14:sldId id="922"/>
            <p14:sldId id="923"/>
            <p14:sldId id="708"/>
            <p14:sldId id="695"/>
            <p14:sldId id="697"/>
            <p14:sldId id="698"/>
            <p14:sldId id="699"/>
            <p14:sldId id="883"/>
            <p14:sldId id="892"/>
            <p14:sldId id="882"/>
            <p14:sldId id="925"/>
            <p14:sldId id="703"/>
            <p14:sldId id="704"/>
            <p14:sldId id="706"/>
            <p14:sldId id="707"/>
            <p14:sldId id="667"/>
            <p14:sldId id="711"/>
            <p14:sldId id="712"/>
            <p14:sldId id="713"/>
            <p14:sldId id="714"/>
            <p14:sldId id="715"/>
            <p14:sldId id="716"/>
            <p14:sldId id="717"/>
            <p14:sldId id="718"/>
            <p14:sldId id="719"/>
            <p14:sldId id="720"/>
            <p14:sldId id="721"/>
            <p14:sldId id="723"/>
            <p14:sldId id="724"/>
            <p14:sldId id="970"/>
            <p14:sldId id="603"/>
            <p14:sldId id="799"/>
            <p14:sldId id="309"/>
            <p14:sldId id="310"/>
            <p14:sldId id="311"/>
            <p14:sldId id="313"/>
            <p14:sldId id="460"/>
            <p14:sldId id="966"/>
            <p14:sldId id="967"/>
            <p14:sldId id="968"/>
            <p14:sldId id="969"/>
            <p14:sldId id="926"/>
            <p14:sldId id="959"/>
            <p14:sldId id="960"/>
            <p14:sldId id="961"/>
            <p14:sldId id="962"/>
            <p14:sldId id="963"/>
            <p14:sldId id="964"/>
            <p14:sldId id="965"/>
            <p14:sldId id="752"/>
            <p14:sldId id="753"/>
            <p14:sldId id="755"/>
            <p14:sldId id="889"/>
            <p14:sldId id="785"/>
            <p14:sldId id="660"/>
            <p14:sldId id="91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o O" initials="TO" lastIdx="1" clrIdx="0">
    <p:extLst/>
  </p:cmAuthor>
  <p:cmAuthor id="2" name="Katy Connolly" initials="" lastIdx="3" clrIdx="1"/>
  <p:cmAuthor id="3" name="Sarah Westbrook" initials="" lastIdx="2" clrIdx="2"/>
  <p:cmAuthor id="4" name="Katy" initials="K" lastIdx="7" clrIdx="3">
    <p:extLst/>
  </p:cmAuthor>
  <p:cmAuthor id="5" name="Sarah" initials="" lastIdx="1" clrIdx="4"/>
  <p:cmAuthor id="6" name="Ann Canning" initials=""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93" autoAdjust="0"/>
    <p:restoredTop sz="88793" autoAdjust="0"/>
  </p:normalViewPr>
  <p:slideViewPr>
    <p:cSldViewPr snapToGrid="0" snapToObjects="1">
      <p:cViewPr>
        <p:scale>
          <a:sx n="90" d="100"/>
          <a:sy n="90" d="100"/>
        </p:scale>
        <p:origin x="152" y="3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slide" Target="slides/slide65.xml"/><Relationship Id="rId71" Type="http://schemas.openxmlformats.org/officeDocument/2006/relationships/notesMaster" Target="notesMasters/notesMaster1.xml"/><Relationship Id="rId72" Type="http://schemas.openxmlformats.org/officeDocument/2006/relationships/commentAuthors" Target="commentAuthor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47.jpeg"/></Relationships>
</file>

<file path=ppt/diagrams/_rels/data2.xml.rels><?xml version="1.0" encoding="UTF-8" standalone="yes"?>
<Relationships xmlns="http://schemas.openxmlformats.org/package/2006/relationships"><Relationship Id="rId1" Type="http://schemas.openxmlformats.org/officeDocument/2006/relationships/image" Target="../media/image4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dirty="0" smtClean="0">
              <a:latin typeface="Rockwell" panose="02060603020205020403" pitchFamily="18" charset="0"/>
              <a:cs typeface="Gill Sans"/>
            </a:rPr>
            <a:t>Closed-ended Questions</a:t>
          </a:r>
          <a:endParaRPr lang="en-US" sz="4400" b="0" dirty="0">
            <a:latin typeface="Rockwell" panose="02060603020205020403" pitchFamily="18" charset="0"/>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en-US" b="0" dirty="0">
              <a:latin typeface="Rockwell" panose="02060603020205020403" pitchFamily="18" charset="0"/>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en-US" b="0" dirty="0">
              <a:latin typeface="Rockwell" panose="02060603020205020403" pitchFamily="18" charset="0"/>
              <a:cs typeface="Gill Sans"/>
            </a:rPr>
            <a:t>Disadvantages</a:t>
          </a:r>
          <a:r>
            <a:rPr lang="en-US"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kumimoji="1" lang="ja-JP" altLang="en-US"/>
        </a:p>
      </dgm:t>
    </dgm:pt>
    <dgm:pt modelId="{F1305359-E89A-E248-BDAE-44B047EAF116}" type="pres">
      <dgm:prSet presAssocID="{6AD2A03A-FC77-0649-92E9-8E6E21736820}" presName="roof" presStyleLbl="dkBgShp" presStyleIdx="0" presStyleCnt="2" custLinFactNeighborX="-214"/>
      <dgm:spPr/>
      <dgm:t>
        <a:bodyPr/>
        <a:lstStyle/>
        <a:p>
          <a:endParaRPr kumimoji="1" lang="ja-JP" alt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kumimoji="1" lang="ja-JP" alt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kumimoji="1" lang="ja-JP" alt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dirty="0" smtClean="0">
              <a:latin typeface="Rockwell" panose="02060603020205020403" pitchFamily="18" charset="0"/>
              <a:cs typeface="Gill Sans"/>
            </a:rPr>
            <a:t>Open-ended </a:t>
          </a:r>
          <a:r>
            <a:rPr lang="en-US" sz="4400" b="0" dirty="0">
              <a:latin typeface="Rockwell" panose="02060603020205020403" pitchFamily="18" charset="0"/>
              <a:cs typeface="Gill Sans"/>
            </a:rPr>
            <a:t>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en-US" b="0" dirty="0">
              <a:latin typeface="Rockwell" panose="02060603020205020403" pitchFamily="18" charset="0"/>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en-US" b="0" dirty="0">
              <a:latin typeface="Rockwell" panose="02060603020205020403" pitchFamily="18" charset="0"/>
              <a:cs typeface="Gill Sans"/>
            </a:rPr>
            <a:t>Disadvantages</a:t>
          </a:r>
          <a:r>
            <a:rPr lang="en-US"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kumimoji="1" lang="ja-JP" altLang="en-US"/>
        </a:p>
      </dgm:t>
    </dgm:pt>
    <dgm:pt modelId="{F1305359-E89A-E248-BDAE-44B047EAF116}" type="pres">
      <dgm:prSet presAssocID="{6AD2A03A-FC77-0649-92E9-8E6E21736820}" presName="roof" presStyleLbl="dkBgShp" presStyleIdx="0" presStyleCnt="2" custLinFactNeighborY="1230"/>
      <dgm:spPr/>
      <dgm:t>
        <a:bodyPr/>
        <a:lstStyle/>
        <a:p>
          <a:endParaRPr kumimoji="1" lang="ja-JP" alt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kumimoji="1" lang="ja-JP" alt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kumimoji="1" lang="ja-JP" alt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7075803" cy="11212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latin typeface="Rockwell" panose="02060603020205020403" pitchFamily="18" charset="0"/>
              <a:cs typeface="Gill Sans"/>
            </a:rPr>
            <a:t>Closed-ended Questions</a:t>
          </a:r>
          <a:endParaRPr lang="en-US" sz="4400" b="0" kern="1200" dirty="0">
            <a:latin typeface="Rockwell" panose="02060603020205020403" pitchFamily="18" charset="0"/>
            <a:cs typeface="Gill Sans"/>
          </a:endParaRPr>
        </a:p>
      </dsp:txBody>
      <dsp:txXfrm>
        <a:off x="0" y="0"/>
        <a:ext cx="7075803" cy="1121260"/>
      </dsp:txXfrm>
    </dsp:sp>
    <dsp:sp modelId="{250C4737-A841-8C48-A045-BF4D4D99D3A8}">
      <dsp:nvSpPr>
        <dsp:cNvPr id="0" name=""/>
        <dsp:cNvSpPr/>
      </dsp:nvSpPr>
      <dsp:spPr>
        <a:xfrm>
          <a:off x="0" y="1144830"/>
          <a:ext cx="3537901" cy="2354647"/>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Rockwell" panose="02060603020205020403" pitchFamily="18" charset="0"/>
              <a:cs typeface="Gill Sans"/>
            </a:rPr>
            <a:t>Advantages</a:t>
          </a:r>
        </a:p>
      </dsp:txBody>
      <dsp:txXfrm>
        <a:off x="0" y="1144830"/>
        <a:ext cx="3537901" cy="2354647"/>
      </dsp:txXfrm>
    </dsp:sp>
    <dsp:sp modelId="{24D3949D-55D7-9843-BBF0-4DC75BF720C6}">
      <dsp:nvSpPr>
        <dsp:cNvPr id="0" name=""/>
        <dsp:cNvSpPr/>
      </dsp:nvSpPr>
      <dsp:spPr>
        <a:xfrm>
          <a:off x="3537901" y="1144830"/>
          <a:ext cx="3537901" cy="2354647"/>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Rockwell" panose="02060603020205020403" pitchFamily="18" charset="0"/>
              <a:cs typeface="Gill Sans"/>
            </a:rPr>
            <a:t>Disadvantages</a:t>
          </a:r>
          <a:r>
            <a:rPr lang="en-US" sz="3800" b="0" kern="1200" dirty="0">
              <a:latin typeface="+mj-lt"/>
              <a:cs typeface="Gill Sans"/>
            </a:rPr>
            <a:t> </a:t>
          </a:r>
        </a:p>
      </dsp:txBody>
      <dsp:txXfrm>
        <a:off x="3537901" y="1144830"/>
        <a:ext cx="3537901" cy="2354647"/>
      </dsp:txXfrm>
    </dsp:sp>
    <dsp:sp modelId="{30F57DEF-DA04-AE46-8A72-E185F1E3E46F}">
      <dsp:nvSpPr>
        <dsp:cNvPr id="0" name=""/>
        <dsp:cNvSpPr/>
      </dsp:nvSpPr>
      <dsp:spPr>
        <a:xfrm>
          <a:off x="0" y="2968405"/>
          <a:ext cx="7075803" cy="2616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14228"/>
          <a:ext cx="7107623" cy="115680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latin typeface="Rockwell" panose="02060603020205020403" pitchFamily="18" charset="0"/>
              <a:cs typeface="Gill Sans"/>
            </a:rPr>
            <a:t>Open-ended </a:t>
          </a:r>
          <a:r>
            <a:rPr lang="en-US" sz="4400" b="0" kern="1200" dirty="0">
              <a:latin typeface="Rockwell" panose="02060603020205020403" pitchFamily="18" charset="0"/>
              <a:cs typeface="Gill Sans"/>
            </a:rPr>
            <a:t>Questions</a:t>
          </a:r>
        </a:p>
      </dsp:txBody>
      <dsp:txXfrm>
        <a:off x="0" y="14228"/>
        <a:ext cx="7107623" cy="1156807"/>
      </dsp:txXfrm>
    </dsp:sp>
    <dsp:sp modelId="{250C4737-A841-8C48-A045-BF4D4D99D3A8}">
      <dsp:nvSpPr>
        <dsp:cNvPr id="0" name=""/>
        <dsp:cNvSpPr/>
      </dsp:nvSpPr>
      <dsp:spPr>
        <a:xfrm>
          <a:off x="0" y="1181125"/>
          <a:ext cx="3553811" cy="2429296"/>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Rockwell" panose="02060603020205020403" pitchFamily="18" charset="0"/>
              <a:cs typeface="Gill Sans"/>
            </a:rPr>
            <a:t>Advantages</a:t>
          </a:r>
        </a:p>
      </dsp:txBody>
      <dsp:txXfrm>
        <a:off x="0" y="1181125"/>
        <a:ext cx="3553811" cy="2429296"/>
      </dsp:txXfrm>
    </dsp:sp>
    <dsp:sp modelId="{24D3949D-55D7-9843-BBF0-4DC75BF720C6}">
      <dsp:nvSpPr>
        <dsp:cNvPr id="0" name=""/>
        <dsp:cNvSpPr/>
      </dsp:nvSpPr>
      <dsp:spPr>
        <a:xfrm>
          <a:off x="3553811" y="1181125"/>
          <a:ext cx="3553811" cy="2429296"/>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latin typeface="Rockwell" panose="02060603020205020403" pitchFamily="18" charset="0"/>
              <a:cs typeface="Gill Sans"/>
            </a:rPr>
            <a:t>Disadvantages</a:t>
          </a:r>
          <a:r>
            <a:rPr lang="en-US" sz="3800" b="0" kern="1200" dirty="0">
              <a:latin typeface="+mj-lt"/>
              <a:cs typeface="Gill Sans"/>
            </a:rPr>
            <a:t> </a:t>
          </a:r>
        </a:p>
      </dsp:txBody>
      <dsp:txXfrm>
        <a:off x="3553811" y="1181125"/>
        <a:ext cx="3553811" cy="2429296"/>
      </dsp:txXfrm>
    </dsp:sp>
    <dsp:sp modelId="{30F57DEF-DA04-AE46-8A72-E185F1E3E46F}">
      <dsp:nvSpPr>
        <dsp:cNvPr id="0" name=""/>
        <dsp:cNvSpPr/>
      </dsp:nvSpPr>
      <dsp:spPr>
        <a:xfrm>
          <a:off x="0" y="3062512"/>
          <a:ext cx="7107623" cy="269921"/>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06F67-69AA-4DD8-85DE-A5CD1DE14C69}" type="datetimeFigureOut">
              <a:rPr lang="en-US" smtClean="0"/>
              <a:t>3/20/20</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F94A3-515B-42C9-A632-CD8154351229}" type="slidenum">
              <a:rPr lang="en-US" smtClean="0"/>
              <a:t>‹#›</a:t>
            </a:fld>
            <a:endParaRPr lang="en-US"/>
          </a:p>
        </p:txBody>
      </p:sp>
    </p:spTree>
    <p:extLst>
      <p:ext uri="{BB962C8B-B14F-4D97-AF65-F5344CB8AC3E}">
        <p14:creationId xmlns:p14="http://schemas.microsoft.com/office/powerpoint/2010/main" val="89707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onlinelibrary.wiley.com/doi/10.1111/j.1469-7610.1983.tb00575.x/full"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files.eric.ed.gov/fulltext/EJ746291.pdf" TargetMode="External"/><Relationship Id="rId4" Type="http://schemas.openxmlformats.org/officeDocument/2006/relationships/hyperlink" Target="http://research.msu.edu/survey-shows-scientists-value-honesty-curiosity/"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1</a:t>
            </a:fld>
            <a:endParaRPr lang="en-US"/>
          </a:p>
        </p:txBody>
      </p:sp>
    </p:spTree>
    <p:extLst>
      <p:ext uri="{BB962C8B-B14F-4D97-AF65-F5344CB8AC3E}">
        <p14:creationId xmlns:p14="http://schemas.microsoft.com/office/powerpoint/2010/main" val="125000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F6C5C9-C46E-4162-BB0E-FD5F9912871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21110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smtClean="0"/>
              <a:t>First Graph:</a:t>
            </a:r>
          </a:p>
          <a:p>
            <a:r>
              <a:rPr lang="en-US" sz="1200" kern="1200" dirty="0" smtClean="0">
                <a:solidFill>
                  <a:schemeClr val="tx1"/>
                </a:solidFill>
                <a:effectLst/>
                <a:latin typeface="+mn-lt"/>
                <a:ea typeface="+mn-ea"/>
                <a:cs typeface="+mn-cs"/>
              </a:rPr>
              <a:t>Tizard, B., Hughes, M., Carmichael, H., &amp; Pinkerton, G. (1983). Children’s questions and adults’ answers. Journal of Child Psychology and Psychiatry, 24, 269-281.</a:t>
            </a:r>
          </a:p>
          <a:p>
            <a:pPr lvl="0"/>
            <a:r>
              <a:rPr lang="en-US" sz="1200" u="none" strike="noStrike" kern="1200" dirty="0" smtClean="0">
                <a:solidFill>
                  <a:schemeClr val="tx1"/>
                </a:solidFill>
                <a:effectLst/>
                <a:latin typeface="+mn-lt"/>
                <a:ea typeface="+mn-ea"/>
                <a:cs typeface="+mn-cs"/>
              </a:rPr>
              <a:t>Girls (mean age 3 years 11 months) from working class and middle class families asked </a:t>
            </a:r>
            <a:r>
              <a:rPr lang="en-US" sz="1200" b="1" u="none" strike="noStrike" kern="1200" dirty="0" smtClean="0">
                <a:solidFill>
                  <a:schemeClr val="tx1"/>
                </a:solidFill>
                <a:effectLst/>
                <a:latin typeface="+mn-lt"/>
                <a:ea typeface="+mn-ea"/>
                <a:cs typeface="+mn-cs"/>
              </a:rPr>
              <a:t>24 and 29 questions per hour at home</a:t>
            </a:r>
            <a:r>
              <a:rPr lang="en-US" sz="1200" u="none" strike="noStrike" kern="1200" dirty="0" smtClean="0">
                <a:solidFill>
                  <a:schemeClr val="tx1"/>
                </a:solidFill>
                <a:effectLst/>
                <a:latin typeface="+mn-lt"/>
                <a:ea typeface="+mn-ea"/>
                <a:cs typeface="+mn-cs"/>
              </a:rPr>
              <a:t>, respectively. </a:t>
            </a:r>
            <a:r>
              <a:rPr lang="en-US" sz="1200" b="1" u="none" strike="noStrike" kern="1200" dirty="0" smtClean="0">
                <a:solidFill>
                  <a:schemeClr val="tx1"/>
                </a:solidFill>
                <a:effectLst/>
                <a:latin typeface="+mn-lt"/>
                <a:ea typeface="+mn-ea"/>
                <a:cs typeface="+mn-cs"/>
              </a:rPr>
              <a:t>At school, these same girls asked on average 1.4 and 3.7 questions per hour </a:t>
            </a:r>
            <a:r>
              <a:rPr lang="en-US" sz="1200" u="none" strike="noStrike" kern="1200" dirty="0" smtClean="0">
                <a:solidFill>
                  <a:schemeClr val="tx1"/>
                </a:solidFill>
                <a:effectLst/>
                <a:latin typeface="+mn-lt"/>
                <a:ea typeface="+mn-ea"/>
                <a:cs typeface="+mn-cs"/>
              </a:rPr>
              <a:t>(working and middle class, respectively)</a:t>
            </a:r>
          </a:p>
          <a:p>
            <a:pPr lvl="0"/>
            <a:r>
              <a:rPr lang="en-US" sz="1200" u="none" strike="noStrike" kern="1200" dirty="0" smtClean="0">
                <a:solidFill>
                  <a:schemeClr val="tx1"/>
                </a:solidFill>
                <a:effectLst/>
                <a:latin typeface="+mn-lt"/>
                <a:ea typeface="+mn-ea"/>
                <a:cs typeface="+mn-cs"/>
              </a:rPr>
              <a:t>Need to look into the article to see what age at school.</a:t>
            </a:r>
          </a:p>
          <a:p>
            <a:endParaRPr lang="en-US" b="0" dirty="0" smtClean="0"/>
          </a:p>
          <a:p>
            <a:r>
              <a:rPr lang="en-US" b="0" dirty="0" smtClean="0"/>
              <a:t>Second</a:t>
            </a:r>
            <a:endParaRPr lang="en-US" dirty="0" smtClean="0"/>
          </a:p>
          <a:p>
            <a:r>
              <a:rPr lang="en-US" dirty="0" smtClean="0"/>
              <a:t>Differences in question</a:t>
            </a:r>
            <a:r>
              <a:rPr lang="en-US" baseline="0" dirty="0" smtClean="0"/>
              <a:t> asking by </a:t>
            </a:r>
            <a:r>
              <a:rPr lang="en-US" b="1" baseline="0" dirty="0" smtClean="0"/>
              <a:t>income:</a:t>
            </a:r>
          </a:p>
          <a:p>
            <a:pPr rtl="0"/>
            <a:r>
              <a:rPr lang="en-US" sz="1200" b="0" i="0" u="none" strike="noStrike" kern="1200" dirty="0" smtClean="0">
                <a:solidFill>
                  <a:schemeClr val="tx1"/>
                </a:solidFill>
                <a:effectLst/>
                <a:latin typeface="+mn-lt"/>
                <a:ea typeface="+mn-ea"/>
                <a:cs typeface="+mn-cs"/>
              </a:rPr>
              <a:t>Tizard, B., Hughes, M., Carmichael, H., &amp; Pinkerton, G. (1983).</a:t>
            </a:r>
            <a:r>
              <a:rPr lang="en-US" sz="1200" b="0" i="0" u="none" strike="noStrike" kern="1200" dirty="0" smtClean="0">
                <a:solidFill>
                  <a:schemeClr val="tx1"/>
                </a:solidFill>
                <a:effectLst/>
                <a:latin typeface="+mn-lt"/>
                <a:ea typeface="+mn-ea"/>
                <a:cs typeface="+mn-cs"/>
                <a:hlinkClick r:id="rId3"/>
              </a:rPr>
              <a:t> </a:t>
            </a:r>
            <a:r>
              <a:rPr lang="en-US" sz="1200" b="0" i="0" u="sng" strike="noStrike" kern="1200" dirty="0" smtClean="0">
                <a:solidFill>
                  <a:schemeClr val="tx1"/>
                </a:solidFill>
                <a:effectLst/>
                <a:latin typeface="+mn-lt"/>
                <a:ea typeface="+mn-ea"/>
                <a:cs typeface="+mn-cs"/>
                <a:hlinkClick r:id="rId3"/>
              </a:rPr>
              <a:t>Children’s questions and</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3"/>
              </a:rPr>
              <a:t>adults’ answers</a:t>
            </a:r>
            <a:r>
              <a:rPr lang="en-US" sz="1200" b="0" i="0" u="none" strike="noStrike"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Journal of Child Psychology and Psychiatry</a:t>
            </a:r>
            <a:r>
              <a:rPr lang="en-US" sz="1200" b="0" i="0" u="none" strike="noStrike"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24</a:t>
            </a:r>
            <a:r>
              <a:rPr lang="en-US" sz="1200" b="0" i="0" u="none" strike="noStrike" kern="1200" dirty="0" smtClean="0">
                <a:solidFill>
                  <a:schemeClr val="tx1"/>
                </a:solidFill>
                <a:effectLst/>
                <a:latin typeface="+mn-lt"/>
                <a:ea typeface="+mn-ea"/>
                <a:cs typeface="+mn-cs"/>
              </a:rPr>
              <a:t>, 269-281.</a:t>
            </a:r>
            <a:endParaRPr lang="en-US" b="0" dirty="0" smtClean="0">
              <a:effectLst/>
            </a:endParaRPr>
          </a:p>
          <a:p>
            <a:pPr rtl="0"/>
            <a:r>
              <a:rPr lang="en-US" sz="1200" b="0" i="0" u="none" strike="noStrike" kern="1200" dirty="0" smtClean="0">
                <a:solidFill>
                  <a:schemeClr val="tx1"/>
                </a:solidFill>
                <a:effectLst/>
                <a:latin typeface="+mn-lt"/>
                <a:ea typeface="+mn-ea"/>
                <a:cs typeface="+mn-cs"/>
              </a:rPr>
              <a:t> </a:t>
            </a:r>
            <a:endParaRPr lang="en-US" b="0" dirty="0" smtClean="0">
              <a:effectLst/>
            </a:endParaRPr>
          </a:p>
          <a:p>
            <a:pPr rtl="0"/>
            <a:r>
              <a:rPr lang="en-US" sz="1200" b="0" i="0" u="none" strike="noStrike" kern="1200" dirty="0" smtClean="0">
                <a:solidFill>
                  <a:schemeClr val="tx1"/>
                </a:solidFill>
                <a:effectLst/>
                <a:latin typeface="+mn-lt"/>
                <a:ea typeface="+mn-ea"/>
                <a:cs typeface="+mn-cs"/>
              </a:rPr>
              <a:t>This research study examines two groups of children, one from middle class families and one from working class families, to explore socioeconomic status differences in question-asking behavior at home and at school.</a:t>
            </a:r>
            <a:endParaRPr lang="en-US" b="0" dirty="0" smtClean="0">
              <a:effectLst/>
            </a:endParaRPr>
          </a:p>
          <a:p>
            <a:r>
              <a:rPr lang="en-US" dirty="0" smtClean="0"/>
              <a:t/>
            </a:r>
            <a:br>
              <a:rPr lang="en-US" dirty="0" smtClean="0"/>
            </a:br>
            <a:endParaRPr lang="en-US" b="1" dirty="0" smtClean="0"/>
          </a:p>
        </p:txBody>
      </p:sp>
      <p:sp>
        <p:nvSpPr>
          <p:cNvPr id="4" name="Slide Number Placeholder 3"/>
          <p:cNvSpPr>
            <a:spLocks noGrp="1"/>
          </p:cNvSpPr>
          <p:nvPr>
            <p:ph type="sldNum" sz="quarter" idx="10"/>
          </p:nvPr>
        </p:nvSpPr>
        <p:spPr/>
        <p:txBody>
          <a:bodyPr/>
          <a:lstStyle/>
          <a:p>
            <a:fld id="{EFFF94A3-515B-42C9-A632-CD8154351229}" type="slidenum">
              <a:rPr lang="en-US" smtClean="0"/>
              <a:t>19</a:t>
            </a:fld>
            <a:endParaRPr lang="en-US"/>
          </a:p>
        </p:txBody>
      </p:sp>
    </p:spTree>
    <p:extLst>
      <p:ext uri="{BB962C8B-B14F-4D97-AF65-F5344CB8AC3E}">
        <p14:creationId xmlns:p14="http://schemas.microsoft.com/office/powerpoint/2010/main" val="3146285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4960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a:t>UC Davis</a:t>
            </a:r>
            <a:r>
              <a:rPr lang="en-US" baseline="0" dirty="0"/>
              <a:t> Research Linking Curiosity to Memory (UC Davis) 2014</a:t>
            </a:r>
          </a:p>
          <a:p>
            <a:endParaRPr lang="en-US" baseline="0" dirty="0"/>
          </a:p>
          <a:p>
            <a:r>
              <a:rPr lang="en-US" dirty="0"/>
              <a:t>The </a:t>
            </a:r>
            <a:r>
              <a:rPr lang="en-US" dirty="0">
                <a:hlinkClick r:id="rId3"/>
              </a:rPr>
              <a:t>Fullerton Longitudinal Study (FLS)</a:t>
            </a:r>
            <a:r>
              <a:rPr lang="en-US" dirty="0"/>
              <a:t>, a 30-plus year study of the development of giftedness across various points in time conducted by Adele and Allen Gottfried of California State University ”This finding has strong implications for the development of STEM considering that curiosity is a </a:t>
            </a:r>
            <a:r>
              <a:rPr lang="en-US" dirty="0">
                <a:hlinkClick r:id="rId4"/>
              </a:rPr>
              <a:t>fundamental predictor of the aspiration to become a scientist.</a:t>
            </a:r>
            <a:r>
              <a:rPr lang="en-US" dirty="0"/>
              <a:t>” </a:t>
            </a:r>
          </a:p>
          <a:p>
            <a:endParaRPr lang="en-US" dirty="0"/>
          </a:p>
          <a:p>
            <a:r>
              <a:rPr lang="en-US" dirty="0"/>
              <a:t>S. von </a:t>
            </a:r>
            <a:r>
              <a:rPr lang="en-US" dirty="0" err="1"/>
              <a:t>Stumm</a:t>
            </a:r>
            <a:r>
              <a:rPr lang="en-US" dirty="0"/>
              <a:t>, B. Hell, T. Chamorro-</a:t>
            </a:r>
            <a:r>
              <a:rPr lang="en-US" dirty="0" err="1"/>
              <a:t>Premuzic</a:t>
            </a:r>
            <a:r>
              <a:rPr lang="en-US" dirty="0"/>
              <a:t>. </a:t>
            </a:r>
            <a:r>
              <a:rPr lang="en-US" b="1" dirty="0"/>
              <a:t>The Hungry Mind: Intellectual Curiosity Is the Third Pillar of Academic Performance</a:t>
            </a:r>
            <a:r>
              <a:rPr lang="en-US" dirty="0"/>
              <a:t>. </a:t>
            </a:r>
            <a:r>
              <a:rPr lang="en-US" i="1" dirty="0"/>
              <a:t>Perspectives on Psychological Science</a:t>
            </a:r>
            <a:r>
              <a:rPr lang="en-US" dirty="0"/>
              <a:t>, 2011 meta-analysis shows They found that curiosity did, indeed, influence academic performance. In fact, it had quite a large effect, about the same as conscientiousness. When put together, conscientiousness and curiosity had as big an effect on performance as intelligence.</a:t>
            </a:r>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24</a:t>
            </a:fld>
            <a:endParaRPr lang="en-US">
              <a:solidFill>
                <a:prstClr val="black"/>
              </a:solidFill>
              <a:latin typeface="Calibri"/>
            </a:endParaRPr>
          </a:p>
        </p:txBody>
      </p:sp>
    </p:spTree>
    <p:extLst>
      <p:ext uri="{BB962C8B-B14F-4D97-AF65-F5344CB8AC3E}">
        <p14:creationId xmlns:p14="http://schemas.microsoft.com/office/powerpoint/2010/main" val="1531857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25</a:t>
            </a:fld>
            <a:endParaRPr lang="en-US"/>
          </a:p>
        </p:txBody>
      </p:sp>
    </p:spTree>
    <p:extLst>
      <p:ext uri="{BB962C8B-B14F-4D97-AF65-F5344CB8AC3E}">
        <p14:creationId xmlns:p14="http://schemas.microsoft.com/office/powerpoint/2010/main" val="1464714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smtClean="0"/>
              <a:t>Now we’re going to work together on the problem of students not asking questions, by using the Question Formulation Technique. </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The next 20 minutes or so will be highly participatory and of course we’re going to be putting you to work. You may want to get some paper or pull up a blank document on your computer screen now. And remember, watch out for the chat box icon. I will tell you when you need to type into it.</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Clr>
                <a:schemeClr val="dk1"/>
              </a:buClr>
              <a:buSzPts val="1200"/>
              <a:buNone/>
            </a:pPr>
            <a:r>
              <a:rPr lang="en-US" dirty="0" smtClean="0"/>
              <a:t>The timing may be a little quick, so don’t worry if you haven’t completed every step; we’re more giving you a taste of the whole process. The rest of this course will go far more in depth on each piece.” we will be moving you quickly through an experience to demonstrate how we go through the process, but will be rushing to make sure there is time for your questions at the end." This is giving you a taste </a:t>
            </a:r>
          </a:p>
          <a:p>
            <a:pPr marL="0" lvl="0" indent="0" algn="l" rtl="0">
              <a:lnSpc>
                <a:spcPct val="100000"/>
              </a:lnSpc>
              <a:spcBef>
                <a:spcPts val="0"/>
              </a:spcBef>
              <a:spcAft>
                <a:spcPts val="0"/>
              </a:spcAft>
              <a:buSzPts val="1400"/>
              <a:buNone/>
            </a:pPr>
            <a:r>
              <a:rPr lang="en-US" dirty="0" smtClean="0"/>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5142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smtClean="0"/>
              <a:t>NOTE THAT THEY ARE Working ALONE rather than in a group: Say something about not judging YOURSELF or changing your wording as it comes out</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Think about what will be difficult to follow for you. Pause. </a:t>
            </a:r>
          </a:p>
          <a:p>
            <a:pPr marL="0" lvl="0" indent="0" algn="l" rtl="0">
              <a:lnSpc>
                <a:spcPct val="100000"/>
              </a:lnSpc>
              <a:spcBef>
                <a:spcPts val="0"/>
              </a:spcBef>
              <a:spcAft>
                <a:spcPts val="0"/>
              </a:spcAft>
              <a:buSzPts val="1400"/>
              <a:buNone/>
            </a:pPr>
            <a:r>
              <a:rPr lang="en-US" dirty="0" smtClean="0"/>
              <a:t>DO NOT ASK THEM TO SHARE!!!</a:t>
            </a:r>
          </a:p>
          <a:p>
            <a:pPr marL="0" lvl="0" indent="0" algn="l" rtl="0">
              <a:lnSpc>
                <a:spcPct val="100000"/>
              </a:lnSpc>
              <a:spcBef>
                <a:spcPts val="0"/>
              </a:spcBef>
              <a:spcAft>
                <a:spcPts val="0"/>
              </a:spcAft>
              <a:buSzPts val="1400"/>
              <a:buNone/>
            </a:pPr>
            <a:r>
              <a:rPr lang="en-US" dirty="0" smtClean="0"/>
              <a:t>Usually, people say that it is difficult not to stop to answer and judge.</a:t>
            </a:r>
          </a:p>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28</a:t>
            </a:fld>
            <a:endParaRPr lang="en-US"/>
          </a:p>
        </p:txBody>
      </p:sp>
    </p:spTree>
    <p:extLst>
      <p:ext uri="{BB962C8B-B14F-4D97-AF65-F5344CB8AC3E}">
        <p14:creationId xmlns:p14="http://schemas.microsoft.com/office/powerpoint/2010/main" val="433116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8652428" indent="-38186541">
              <a:defRPr>
                <a:solidFill>
                  <a:schemeClr val="tx1"/>
                </a:solidFill>
                <a:latin typeface="Rockwell" panose="02060603020205020403" pitchFamily="18" charset="0"/>
                <a:ea typeface="MS PGothic" panose="020B0600070205080204" pitchFamily="34" charset="-128"/>
              </a:defRPr>
            </a:lvl2pPr>
            <a:lvl3pPr marL="1164717" indent="-232943">
              <a:defRPr>
                <a:solidFill>
                  <a:schemeClr val="tx1"/>
                </a:solidFill>
                <a:latin typeface="Rockwell" panose="02060603020205020403" pitchFamily="18" charset="0"/>
                <a:ea typeface="MS PGothic" panose="020B0600070205080204" pitchFamily="34" charset="-128"/>
              </a:defRPr>
            </a:lvl3pPr>
            <a:lvl4pPr marL="1630604" indent="-232943">
              <a:defRPr>
                <a:solidFill>
                  <a:schemeClr val="tx1"/>
                </a:solidFill>
                <a:latin typeface="Rockwell" panose="02060603020205020403" pitchFamily="18" charset="0"/>
                <a:ea typeface="MS PGothic" panose="020B0600070205080204" pitchFamily="34" charset="-128"/>
              </a:defRPr>
            </a:lvl4pPr>
            <a:lvl5pPr marL="2096491" indent="-232943">
              <a:defRPr>
                <a:solidFill>
                  <a:schemeClr val="tx1"/>
                </a:solidFill>
                <a:latin typeface="Rockwell" panose="02060603020205020403" pitchFamily="18"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465887" fontAlgn="base">
              <a:spcBef>
                <a:spcPct val="0"/>
              </a:spcBef>
              <a:spcAft>
                <a:spcPct val="0"/>
              </a:spcAft>
              <a:defRPr/>
            </a:pPr>
            <a:fld id="{0E9A970D-EEEB-41F7-ABA4-50EC13D51AB9}" type="slidenum">
              <a:rPr lang="en-US" altLang="en-US">
                <a:solidFill>
                  <a:prstClr val="black"/>
                </a:solidFill>
                <a:latin typeface="Calibri" panose="020F0502020204030204" pitchFamily="34" charset="0"/>
              </a:rPr>
              <a:pPr defTabSz="465887" fontAlgn="base">
                <a:spcBef>
                  <a:spcPct val="0"/>
                </a:spcBef>
                <a:spcAft>
                  <a:spcPct val="0"/>
                </a:spcAft>
                <a:defRPr/>
              </a:pPr>
              <a:t>29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88093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smtClean="0"/>
              <a:t>Take a minute to just observe</a:t>
            </a:r>
          </a:p>
          <a:p>
            <a:pPr marL="0" lvl="0" indent="0" algn="l" rtl="0">
              <a:lnSpc>
                <a:spcPct val="100000"/>
              </a:lnSpc>
              <a:spcBef>
                <a:spcPts val="0"/>
              </a:spcBef>
              <a:spcAft>
                <a:spcPts val="0"/>
              </a:spcAft>
              <a:buSzPts val="1400"/>
              <a:buNone/>
            </a:pPr>
            <a:r>
              <a:rPr lang="en-US" dirty="0" smtClean="0"/>
              <a:t>give directions and pause/time. 3 Min. Give HALFWAY WARNING.</a:t>
            </a:r>
          </a:p>
          <a:p>
            <a:pPr marL="0" lvl="0" indent="0" algn="l" rtl="0">
              <a:lnSpc>
                <a:spcPct val="100000"/>
              </a:lnSpc>
              <a:spcBef>
                <a:spcPts val="0"/>
              </a:spcBef>
              <a:spcAft>
                <a:spcPts val="0"/>
              </a:spcAft>
              <a:buSzPts val="1400"/>
              <a:buNone/>
            </a:pPr>
            <a:r>
              <a:rPr lang="en-US" dirty="0" smtClean="0"/>
              <a:t>MAKE SURE TO WRITE THEM DOWN BECAUSE YOU NEED THEM FOR ALL THE NEXT STEPS.</a:t>
            </a:r>
          </a:p>
          <a:p>
            <a:pPr marL="0" lvl="0" indent="0" algn="l" rtl="0">
              <a:lnSpc>
                <a:spcPct val="100000"/>
              </a:lnSpc>
              <a:spcBef>
                <a:spcPts val="0"/>
              </a:spcBef>
              <a:spcAft>
                <a:spcPts val="0"/>
              </a:spcAft>
              <a:buSzPts val="1400"/>
              <a:buNone/>
            </a:pPr>
            <a:r>
              <a:rPr lang="en-US" dirty="0" smtClean="0"/>
              <a:t>Put the 4 rules in the chat box.</a:t>
            </a:r>
          </a:p>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30</a:t>
            </a:fld>
            <a:endParaRPr lang="en-US"/>
          </a:p>
        </p:txBody>
      </p:sp>
    </p:spTree>
    <p:extLst>
      <p:ext uri="{BB962C8B-B14F-4D97-AF65-F5344CB8AC3E}">
        <p14:creationId xmlns:p14="http://schemas.microsoft.com/office/powerpoint/2010/main" val="1094070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 slide. Pause/time. 11/2 Minutes. DO NOT ASK THEM TO SHARE.</a:t>
            </a:r>
          </a:p>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31</a:t>
            </a:fld>
            <a:endParaRPr lang="en-US"/>
          </a:p>
        </p:txBody>
      </p:sp>
    </p:spTree>
    <p:extLst>
      <p:ext uri="{BB962C8B-B14F-4D97-AF65-F5344CB8AC3E}">
        <p14:creationId xmlns:p14="http://schemas.microsoft.com/office/powerpoint/2010/main" val="428803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70938" y="8772379"/>
            <a:ext cx="3037840" cy="462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566" tIns="47283" rIns="94566" bIns="47283"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defRPr/>
            </a:pPr>
            <a:fld id="{A7641F7C-D40E-4B47-9C46-407DD0E76281}" type="slidenum">
              <a:rPr lang="en-US" altLang="en-US">
                <a:solidFill>
                  <a:srgbClr val="000000"/>
                </a:solidFill>
                <a:ea typeface="ヒラギノ角ゴ Pro W3"/>
              </a:rPr>
              <a:pPr algn="r" eaLnBrk="1" hangingPunct="1">
                <a:spcBef>
                  <a:spcPct val="0"/>
                </a:spcBef>
                <a:defRPr/>
              </a:pPr>
              <a:t>4</a:t>
            </a:fld>
            <a:endParaRPr lang="en-US" altLang="en-US">
              <a:solidFill>
                <a:srgbClr val="000000"/>
              </a:solidFill>
              <a:ea typeface="ヒラギノ角ゴ Pro W3"/>
            </a:endParaRPr>
          </a:p>
        </p:txBody>
      </p:sp>
      <p:sp>
        <p:nvSpPr>
          <p:cNvPr id="54275" name="Rectangle 2"/>
          <p:cNvSpPr>
            <a:spLocks noGrp="1" noRot="1" noChangeAspect="1" noChangeArrowheads="1" noTextEdit="1"/>
          </p:cNvSpPr>
          <p:nvPr>
            <p:ph type="sldImg"/>
          </p:nvPr>
        </p:nvSpPr>
        <p:spPr>
          <a:xfrm>
            <a:off x="425450" y="692150"/>
            <a:ext cx="6159500" cy="3463925"/>
          </a:xfrm>
          <a:ln/>
        </p:spPr>
      </p:sp>
      <p:sp>
        <p:nvSpPr>
          <p:cNvPr id="54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72728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smtClean="0"/>
              <a:t>Give your directions. </a:t>
            </a:r>
          </a:p>
          <a:p>
            <a:pPr marL="0" lvl="0" indent="0" algn="l" rtl="0">
              <a:lnSpc>
                <a:spcPct val="100000"/>
              </a:lnSpc>
              <a:spcBef>
                <a:spcPts val="0"/>
              </a:spcBef>
              <a:spcAft>
                <a:spcPts val="0"/>
              </a:spcAft>
              <a:buSzPts val="1400"/>
              <a:buNone/>
            </a:pPr>
            <a:r>
              <a:rPr lang="en-US" dirty="0" smtClean="0"/>
              <a:t>Sarah: TYPE a RESPONSE in the chat box now.</a:t>
            </a:r>
          </a:p>
          <a:p>
            <a:pPr marL="0" lvl="0" indent="0" algn="l" rtl="0">
              <a:lnSpc>
                <a:spcPct val="100000"/>
              </a:lnSpc>
              <a:spcBef>
                <a:spcPts val="0"/>
              </a:spcBef>
              <a:spcAft>
                <a:spcPts val="0"/>
              </a:spcAft>
              <a:buSzPts val="1400"/>
              <a:buNone/>
            </a:pPr>
            <a:r>
              <a:rPr lang="en-US" dirty="0" smtClean="0"/>
              <a:t>SARAH read some questions. </a:t>
            </a:r>
          </a:p>
          <a:p>
            <a:pPr marL="0" lvl="0" indent="0" algn="l" rtl="0">
              <a:lnSpc>
                <a:spcPct val="100000"/>
              </a:lnSpc>
              <a:spcBef>
                <a:spcPts val="0"/>
              </a:spcBef>
              <a:spcAft>
                <a:spcPts val="0"/>
              </a:spcAft>
              <a:buSzPts val="1400"/>
              <a:buNone/>
            </a:pPr>
            <a:r>
              <a:rPr lang="en-US" dirty="0" smtClean="0"/>
              <a:t>Disadvantages. </a:t>
            </a:r>
          </a:p>
          <a:p>
            <a:endParaRPr lang="en-US"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32</a:t>
            </a:fld>
            <a:endParaRPr lang="en-US">
              <a:solidFill>
                <a:prstClr val="black"/>
              </a:solidFill>
              <a:latin typeface="Calibri"/>
            </a:endParaRPr>
          </a:p>
        </p:txBody>
      </p:sp>
    </p:spTree>
    <p:extLst>
      <p:ext uri="{BB962C8B-B14F-4D97-AF65-F5344CB8AC3E}">
        <p14:creationId xmlns:p14="http://schemas.microsoft.com/office/powerpoint/2010/main" val="2063291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smtClean="0"/>
              <a:t>Give the directions.</a:t>
            </a:r>
          </a:p>
          <a:p>
            <a:pPr marL="0" lvl="0" indent="0" algn="l" rtl="0">
              <a:lnSpc>
                <a:spcPct val="100000"/>
              </a:lnSpc>
              <a:spcBef>
                <a:spcPts val="0"/>
              </a:spcBef>
              <a:spcAft>
                <a:spcPts val="0"/>
              </a:spcAft>
              <a:buSzPts val="1400"/>
              <a:buNone/>
            </a:pPr>
            <a:r>
              <a:rPr lang="en-US" dirty="0" smtClean="0"/>
              <a:t>TYPE a RESPONSE in the chat box now.</a:t>
            </a:r>
          </a:p>
          <a:p>
            <a:pPr marL="0" lvl="0" indent="0" algn="l" rtl="0">
              <a:lnSpc>
                <a:spcPct val="100000"/>
              </a:lnSpc>
              <a:spcBef>
                <a:spcPts val="0"/>
              </a:spcBef>
              <a:spcAft>
                <a:spcPts val="0"/>
              </a:spcAft>
              <a:buSzPts val="1400"/>
              <a:buNone/>
            </a:pPr>
            <a:r>
              <a:rPr lang="en-US" dirty="0" smtClean="0"/>
              <a:t>Read some questions.</a:t>
            </a:r>
          </a:p>
          <a:p>
            <a:pPr marL="0" lvl="0" indent="0" algn="l" rtl="0">
              <a:lnSpc>
                <a:spcPct val="100000"/>
              </a:lnSpc>
              <a:spcBef>
                <a:spcPts val="0"/>
              </a:spcBef>
              <a:spcAft>
                <a:spcPts val="0"/>
              </a:spcAft>
              <a:buSzPts val="1400"/>
              <a:buNone/>
            </a:pPr>
            <a:r>
              <a:rPr lang="en-US" dirty="0" smtClean="0"/>
              <a:t>Disadvantages </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The point here is that the closed ended questions are equally useful as open-ended!!! </a:t>
            </a:r>
            <a:endParaRPr lang="en-US" baseline="0" dirty="0"/>
          </a:p>
        </p:txBody>
      </p:sp>
      <p:sp>
        <p:nvSpPr>
          <p:cNvPr id="4" name="Slide Number Placeholder 3"/>
          <p:cNvSpPr>
            <a:spLocks noGrp="1"/>
          </p:cNvSpPr>
          <p:nvPr>
            <p:ph type="sldNum" sz="quarter" idx="10"/>
          </p:nvPr>
        </p:nvSpPr>
        <p:spPr/>
        <p:txBody>
          <a:bodyPr/>
          <a:lstStyle/>
          <a:p>
            <a:pPr defTabSz="465887">
              <a:defRPr/>
            </a:pPr>
            <a:fld id="{DA874CE0-4909-6048-B317-2721B0FEF0DC}" type="slidenum">
              <a:rPr lang="en-US">
                <a:solidFill>
                  <a:prstClr val="black"/>
                </a:solidFill>
                <a:latin typeface="Calibri"/>
              </a:rPr>
              <a:pPr defTabSz="465887">
                <a:defRPr/>
              </a:pPr>
              <a:t>33</a:t>
            </a:fld>
            <a:endParaRPr lang="en-US">
              <a:solidFill>
                <a:prstClr val="black"/>
              </a:solidFill>
              <a:latin typeface="Calibri"/>
            </a:endParaRPr>
          </a:p>
        </p:txBody>
      </p:sp>
    </p:spTree>
    <p:extLst>
      <p:ext uri="{BB962C8B-B14F-4D97-AF65-F5344CB8AC3E}">
        <p14:creationId xmlns:p14="http://schemas.microsoft.com/office/powerpoint/2010/main" val="3191781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Read Slide. 1 ½ Minutes. Pause &amp; Time. DO NOT ASK THEM TO SHARE.</a:t>
            </a:r>
          </a:p>
          <a:p>
            <a:pPr eaLnBrk="1" hangingPunct="1">
              <a:spcBef>
                <a:spcPct val="0"/>
              </a:spcBef>
            </a:pP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8652428" indent="-38186541">
              <a:defRPr>
                <a:solidFill>
                  <a:schemeClr val="tx1"/>
                </a:solidFill>
                <a:latin typeface="Rockwell" panose="02060603020205020403" pitchFamily="18" charset="0"/>
                <a:ea typeface="MS PGothic" pitchFamily="34" charset="-128"/>
              </a:defRPr>
            </a:lvl2pPr>
            <a:lvl3pPr marL="1164717" indent="-232943">
              <a:defRPr>
                <a:solidFill>
                  <a:schemeClr val="tx1"/>
                </a:solidFill>
                <a:latin typeface="Rockwell" panose="02060603020205020403" pitchFamily="18" charset="0"/>
                <a:ea typeface="MS PGothic" pitchFamily="34" charset="-128"/>
              </a:defRPr>
            </a:lvl3pPr>
            <a:lvl4pPr marL="1630604" indent="-232943">
              <a:defRPr>
                <a:solidFill>
                  <a:schemeClr val="tx1"/>
                </a:solidFill>
                <a:latin typeface="Rockwell" panose="02060603020205020403" pitchFamily="18" charset="0"/>
                <a:ea typeface="MS PGothic" pitchFamily="34" charset="-128"/>
              </a:defRPr>
            </a:lvl4pPr>
            <a:lvl5pPr marL="2096491" indent="-232943">
              <a:defRPr>
                <a:solidFill>
                  <a:schemeClr val="tx1"/>
                </a:solidFill>
                <a:latin typeface="Rockwell" panose="02060603020205020403" pitchFamily="18"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65887" fontAlgn="base">
              <a:spcBef>
                <a:spcPct val="0"/>
              </a:spcBef>
              <a:spcAft>
                <a:spcPct val="0"/>
              </a:spcAft>
              <a:defRPr/>
            </a:pPr>
            <a:fld id="{F388BD8A-AA68-4788-9541-F921EC8B5F2E}" type="slidenum">
              <a:rPr lang="en-US" altLang="en-US">
                <a:solidFill>
                  <a:prstClr val="black"/>
                </a:solidFill>
                <a:latin typeface="Calibri" panose="020F0502020204030204" pitchFamily="34" charset="0"/>
              </a:rPr>
              <a:pPr defTabSz="465887" fontAlgn="base">
                <a:spcBef>
                  <a:spcPct val="0"/>
                </a:spcBef>
                <a:spcAft>
                  <a:spcPct val="0"/>
                </a:spcAft>
                <a:defRPr/>
              </a:pPr>
              <a:t>34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797938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None/>
            </a:pPr>
            <a:r>
              <a:rPr lang="en-US" dirty="0" smtClean="0"/>
              <a:t>Read the slide. Pause and Time. 1 ½ min.</a:t>
            </a:r>
          </a:p>
          <a:p>
            <a:pPr marL="0" lvl="0" indent="0" algn="l" rtl="0">
              <a:lnSpc>
                <a:spcPct val="100000"/>
              </a:lnSpc>
              <a:spcBef>
                <a:spcPts val="0"/>
              </a:spcBef>
              <a:spcAft>
                <a:spcPts val="0"/>
              </a:spcAft>
              <a:buClr>
                <a:schemeClr val="dk1"/>
              </a:buClr>
              <a:buSzPts val="1200"/>
              <a:buNone/>
            </a:pPr>
            <a:endParaRPr lang="en-US" dirty="0" smtClean="0"/>
          </a:p>
          <a:p>
            <a:pPr marL="0" lvl="0" indent="0" algn="l" rtl="0">
              <a:lnSpc>
                <a:spcPct val="100000"/>
              </a:lnSpc>
              <a:spcBef>
                <a:spcPts val="0"/>
              </a:spcBef>
              <a:spcAft>
                <a:spcPts val="0"/>
              </a:spcAft>
              <a:buClr>
                <a:schemeClr val="dk1"/>
              </a:buClr>
              <a:buSzPts val="1200"/>
              <a:buNone/>
            </a:pPr>
            <a:r>
              <a:rPr lang="en-US" dirty="0" smtClean="0"/>
              <a:t>“Share just ONE of your priority questions.”</a:t>
            </a:r>
          </a:p>
          <a:p>
            <a:pPr marL="0" lvl="0" indent="0" algn="l" rtl="0">
              <a:lnSpc>
                <a:spcPct val="100000"/>
              </a:lnSpc>
              <a:spcBef>
                <a:spcPts val="0"/>
              </a:spcBef>
              <a:spcAft>
                <a:spcPts val="0"/>
              </a:spcAft>
              <a:buClr>
                <a:schemeClr val="dk1"/>
              </a:buClr>
              <a:buSzPts val="1200"/>
              <a:buNone/>
            </a:pPr>
            <a:r>
              <a:rPr lang="en-US" dirty="0" smtClean="0"/>
              <a:t>You should type in the chat box now. </a:t>
            </a:r>
          </a:p>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35</a:t>
            </a:fld>
            <a:endParaRPr lang="en-US"/>
          </a:p>
        </p:txBody>
      </p:sp>
    </p:spTree>
    <p:extLst>
      <p:ext uri="{BB962C8B-B14F-4D97-AF65-F5344CB8AC3E}">
        <p14:creationId xmlns:p14="http://schemas.microsoft.com/office/powerpoint/2010/main" val="1147818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 the slide. Pause &amp; Time. 2 minutes to write a couple notes. DO NOT ASK TO SHARE</a:t>
            </a:r>
          </a:p>
          <a:p>
            <a:r>
              <a:rPr lang="en-US" dirty="0" smtClean="0"/>
              <a:t>Tasks can include investigations.</a:t>
            </a:r>
          </a:p>
          <a:p>
            <a:r>
              <a:rPr lang="en-US" dirty="0" smtClean="0"/>
              <a:t>Remember to confine yourself to what we could reasonably do</a:t>
            </a:r>
            <a:r>
              <a:rPr lang="en-US" baseline="0" dirty="0" smtClean="0"/>
              <a:t> with the materials in our classroom.</a:t>
            </a: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36</a:t>
            </a:fld>
            <a:endParaRPr lang="en-US"/>
          </a:p>
        </p:txBody>
      </p:sp>
    </p:spTree>
    <p:extLst>
      <p:ext uri="{BB962C8B-B14F-4D97-AF65-F5344CB8AC3E}">
        <p14:creationId xmlns:p14="http://schemas.microsoft.com/office/powerpoint/2010/main" val="1482616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8652428" indent="-38186541">
              <a:defRPr>
                <a:solidFill>
                  <a:schemeClr val="tx1"/>
                </a:solidFill>
                <a:latin typeface="Rockwell" panose="02060603020205020403" pitchFamily="18" charset="0"/>
                <a:ea typeface="MS PGothic" pitchFamily="34" charset="-128"/>
              </a:defRPr>
            </a:lvl2pPr>
            <a:lvl3pPr marL="1164717" indent="-232943">
              <a:defRPr>
                <a:solidFill>
                  <a:schemeClr val="tx1"/>
                </a:solidFill>
                <a:latin typeface="Rockwell" panose="02060603020205020403" pitchFamily="18" charset="0"/>
                <a:ea typeface="MS PGothic" pitchFamily="34" charset="-128"/>
              </a:defRPr>
            </a:lvl3pPr>
            <a:lvl4pPr marL="1630604" indent="-232943">
              <a:defRPr>
                <a:solidFill>
                  <a:schemeClr val="tx1"/>
                </a:solidFill>
                <a:latin typeface="Rockwell" panose="02060603020205020403" pitchFamily="18" charset="0"/>
                <a:ea typeface="MS PGothic" pitchFamily="34" charset="-128"/>
              </a:defRPr>
            </a:lvl4pPr>
            <a:lvl5pPr marL="2096491" indent="-232943">
              <a:defRPr>
                <a:solidFill>
                  <a:schemeClr val="tx1"/>
                </a:solidFill>
                <a:latin typeface="Rockwell" panose="02060603020205020403" pitchFamily="18"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65887" fontAlgn="base">
              <a:spcBef>
                <a:spcPct val="0"/>
              </a:spcBef>
              <a:spcAft>
                <a:spcPct val="0"/>
              </a:spcAft>
              <a:defRPr/>
            </a:pPr>
            <a:fld id="{C0C22321-DBD6-4F73-8ACE-A63BACA16E71}" type="slidenum">
              <a:rPr lang="en-US" altLang="en-US">
                <a:solidFill>
                  <a:prstClr val="black"/>
                </a:solidFill>
                <a:latin typeface="Calibri" panose="020F0502020204030204" pitchFamily="34" charset="0"/>
              </a:rPr>
              <a:pPr defTabSz="465887" fontAlgn="base">
                <a:spcBef>
                  <a:spcPct val="0"/>
                </a:spcBef>
                <a:spcAft>
                  <a:spcPct val="0"/>
                </a:spcAft>
                <a:defRPr/>
              </a:pPr>
              <a:t>37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653770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2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0" name="Google Shape;1650;p120: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dirty="0">
              <a:solidFill>
                <a:schemeClr val="dk1"/>
              </a:solidFill>
              <a:latin typeface="Calibri"/>
              <a:ea typeface="Calibri"/>
              <a:cs typeface="Calibri"/>
              <a:sym typeface="Calibri"/>
            </a:endParaRPr>
          </a:p>
        </p:txBody>
      </p:sp>
      <p:sp>
        <p:nvSpPr>
          <p:cNvPr id="1651" name="Google Shape;1651;p120:notes"/>
          <p:cNvSpPr txBox="1">
            <a:spLocks noGrp="1"/>
          </p:cNvSpPr>
          <p:nvPr>
            <p:ph type="sldNum" idx="12"/>
          </p:nvPr>
        </p:nvSpPr>
        <p:spPr>
          <a:xfrm>
            <a:off x="5265809" y="6658664"/>
            <a:ext cx="4028440" cy="3505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pPr>
            <a:fld id="{00000000-1234-1234-1234-123412341234}" type="slidenum">
              <a:rPr lang="en-US">
                <a:solidFill>
                  <a:prstClr val="black"/>
                </a:solidFill>
                <a:latin typeface="Calibri"/>
                <a:ea typeface="Calibri"/>
                <a:cs typeface="Calibri"/>
                <a:sym typeface="Calibri"/>
              </a:rPr>
              <a:pPr defTabSz="931774">
                <a:buClr>
                  <a:srgbClr val="000000"/>
                </a:buClr>
                <a:buSzPts val="1200"/>
              </a:pPr>
              <a:t>40</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80688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Note the changes we made to PRIORITIZATION</a:t>
            </a:r>
            <a:r>
              <a:rPr lang="en-US" baseline="0" dirty="0" smtClean="0"/>
              <a:t> </a:t>
            </a:r>
            <a:r>
              <a:rPr lang="mr-IN" baseline="0" dirty="0" smtClean="0"/>
              <a:t>–</a:t>
            </a:r>
            <a:r>
              <a:rPr lang="en-US" baseline="0" dirty="0" smtClean="0"/>
              <a:t> could have done “the 3 questions that lend themselves to research” or “3 questions that would help us learn more about Japanese American Internment”</a:t>
            </a:r>
          </a:p>
          <a:p>
            <a:r>
              <a:rPr lang="en-US" baseline="0" dirty="0" smtClean="0"/>
              <a:t>It is NOT just a question brainstorming process</a:t>
            </a:r>
          </a:p>
          <a:p>
            <a:r>
              <a:rPr lang="en-US" baseline="0" dirty="0" smtClean="0"/>
              <a:t>Say something about the LARGER POINT of the PROCESS—it is about changing the way that school is played</a:t>
            </a: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41</a:t>
            </a:fld>
            <a:endParaRPr lang="en-US"/>
          </a:p>
        </p:txBody>
      </p:sp>
    </p:spTree>
    <p:extLst>
      <p:ext uri="{BB962C8B-B14F-4D97-AF65-F5344CB8AC3E}">
        <p14:creationId xmlns:p14="http://schemas.microsoft.com/office/powerpoint/2010/main" val="3569979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42</a:t>
            </a:fld>
            <a:endParaRPr lang="en-US"/>
          </a:p>
        </p:txBody>
      </p:sp>
    </p:spTree>
    <p:extLst>
      <p:ext uri="{BB962C8B-B14F-4D97-AF65-F5344CB8AC3E}">
        <p14:creationId xmlns:p14="http://schemas.microsoft.com/office/powerpoint/2010/main" val="3958391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7B8818-B5A2-D44A-9742-9B91385259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232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5</a:t>
            </a:fld>
            <a:endParaRPr lang="en-US"/>
          </a:p>
        </p:txBody>
      </p:sp>
    </p:spTree>
    <p:extLst>
      <p:ext uri="{BB962C8B-B14F-4D97-AF65-F5344CB8AC3E}">
        <p14:creationId xmlns:p14="http://schemas.microsoft.com/office/powerpoint/2010/main" val="254103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44</a:t>
            </a:fld>
            <a:endParaRPr lang="en-US"/>
          </a:p>
        </p:txBody>
      </p:sp>
    </p:spTree>
    <p:extLst>
      <p:ext uri="{BB962C8B-B14F-4D97-AF65-F5344CB8AC3E}">
        <p14:creationId xmlns:p14="http://schemas.microsoft.com/office/powerpoint/2010/main" val="3791136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46</a:t>
            </a:fld>
            <a:endParaRPr lang="en-US"/>
          </a:p>
        </p:txBody>
      </p:sp>
    </p:spTree>
    <p:extLst>
      <p:ext uri="{BB962C8B-B14F-4D97-AF65-F5344CB8AC3E}">
        <p14:creationId xmlns:p14="http://schemas.microsoft.com/office/powerpoint/2010/main" val="195603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0d6e2e16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0d6e2e16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2245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f256261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f256261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Carla Valquez, Virginia Tech, 2018. "</a:t>
            </a:r>
            <a:r>
              <a:rPr lang="en" i="1">
                <a:solidFill>
                  <a:schemeClr val="dk1"/>
                </a:solidFill>
              </a:rPr>
              <a:t>What caught my attention was the fact that this photograph was taken in Pennsylvania, a northern state. I would use this source to get rid of the misconception that "Jim Crow" did not happen in the North. Overall, this source would be a great visual representation of the Jim Crow Era to spark student generated questions, especially because there are young kids their age reacting to integration."</a:t>
            </a:r>
            <a:endParaRPr i="1">
              <a:solidFill>
                <a:schemeClr val="dk1"/>
              </a:solidFill>
            </a:endParaRPr>
          </a:p>
          <a:p>
            <a:pPr marL="0" lvl="0" indent="0" algn="l" rtl="0">
              <a:spcBef>
                <a:spcPts val="1200"/>
              </a:spcBef>
              <a:spcAft>
                <a:spcPts val="0"/>
              </a:spcAft>
              <a:buNone/>
            </a:pPr>
            <a:endParaRPr/>
          </a:p>
        </p:txBody>
      </p:sp>
    </p:spTree>
    <p:extLst>
      <p:ext uri="{BB962C8B-B14F-4D97-AF65-F5344CB8AC3E}">
        <p14:creationId xmlns:p14="http://schemas.microsoft.com/office/powerpoint/2010/main" val="1916131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7016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0d6e2e16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0d6e2e16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045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0d6e2e16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0d6e2e16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33333"/>
                </a:solidFill>
                <a:highlight>
                  <a:srgbClr val="FFFFFF"/>
                </a:highlight>
              </a:rPr>
              <a:t>Forty-two keys to victory. One of America's foremost cartoonists comes through with a poster for the Office of War Information's (OWI) typewriter campaign as Dr. Seuss's typin' and Uncle Sam sounds the call for your typewriter</a:t>
            </a:r>
            <a:endParaRPr sz="1200"/>
          </a:p>
          <a:p>
            <a:pPr marL="0" lvl="0" indent="0" algn="l" rtl="0">
              <a:spcBef>
                <a:spcPts val="0"/>
              </a:spcBef>
              <a:spcAft>
                <a:spcPts val="0"/>
              </a:spcAft>
              <a:buNone/>
            </a:pPr>
            <a:endParaRPr/>
          </a:p>
          <a:p>
            <a:pPr marL="0" lvl="0" indent="0" algn="l" rtl="0">
              <a:spcBef>
                <a:spcPts val="0"/>
              </a:spcBef>
              <a:spcAft>
                <a:spcPts val="0"/>
              </a:spcAft>
              <a:buNone/>
            </a:pPr>
            <a:r>
              <a:rPr lang="en"/>
              <a:t>Now is the time for 600,000 GOOD TYPEWRITERS</a:t>
            </a:r>
            <a:endParaRPr/>
          </a:p>
          <a:p>
            <a:pPr marL="0" lvl="0" indent="0" algn="l" rtl="0">
              <a:spcBef>
                <a:spcPts val="0"/>
              </a:spcBef>
              <a:spcAft>
                <a:spcPts val="0"/>
              </a:spcAft>
              <a:buNone/>
            </a:pPr>
            <a:r>
              <a:rPr lang="en"/>
              <a:t>To come to the Aid of their Country.</a:t>
            </a:r>
            <a:endParaRPr/>
          </a:p>
          <a:p>
            <a:pPr marL="0" lvl="0" indent="0" algn="l" rtl="0">
              <a:spcBef>
                <a:spcPts val="0"/>
              </a:spcBef>
              <a:spcAft>
                <a:spcPts val="0"/>
              </a:spcAft>
              <a:buNone/>
            </a:pPr>
            <a:endParaRPr/>
          </a:p>
          <a:p>
            <a:pPr marL="0" lvl="0" indent="0" algn="l" rtl="0">
              <a:spcBef>
                <a:spcPts val="0"/>
              </a:spcBef>
              <a:spcAft>
                <a:spcPts val="0"/>
              </a:spcAft>
              <a:buNone/>
            </a:pPr>
            <a:r>
              <a:rPr lang="en"/>
              <a:t>YOUR MACHINE IS URGENTLY NEEDED AT THE FRONT</a:t>
            </a:r>
            <a:endParaRPr/>
          </a:p>
          <a:p>
            <a:pPr marL="0" lvl="0" indent="0" algn="l" rtl="0">
              <a:spcBef>
                <a:spcPts val="0"/>
              </a:spcBef>
              <a:spcAft>
                <a:spcPts val="0"/>
              </a:spcAft>
              <a:buNone/>
            </a:pPr>
            <a:endParaRPr/>
          </a:p>
          <a:p>
            <a:pPr marL="0" lvl="0" indent="0" algn="l" rtl="0">
              <a:spcBef>
                <a:spcPts val="0"/>
              </a:spcBef>
              <a:spcAft>
                <a:spcPts val="0"/>
              </a:spcAft>
              <a:buNone/>
            </a:pPr>
            <a:r>
              <a:rPr lang="en"/>
              <a:t>#THE ARMY NEEDS TYPEWRITERS</a:t>
            </a:r>
            <a:endParaRPr/>
          </a:p>
          <a:p>
            <a:pPr marL="0" lvl="0" indent="0" algn="l" rtl="0">
              <a:spcBef>
                <a:spcPts val="0"/>
              </a:spcBef>
              <a:spcAft>
                <a:spcPts val="0"/>
              </a:spcAft>
              <a:buNone/>
            </a:pPr>
            <a:r>
              <a:rPr lang="en"/>
              <a:t>#WARSHIPS NEED TYPEWRITERS</a:t>
            </a:r>
            <a:endParaRPr/>
          </a:p>
          <a:p>
            <a:pPr marL="0" lvl="0" indent="0" algn="l" rtl="0">
              <a:spcBef>
                <a:spcPts val="0"/>
              </a:spcBef>
              <a:spcAft>
                <a:spcPts val="0"/>
              </a:spcAft>
              <a:buNone/>
            </a:pPr>
            <a:endParaRPr/>
          </a:p>
          <a:p>
            <a:pPr marL="0" lvl="0" indent="0" algn="l" rtl="0">
              <a:spcBef>
                <a:spcPts val="0"/>
              </a:spcBef>
              <a:spcAft>
                <a:spcPts val="0"/>
              </a:spcAft>
              <a:buNone/>
            </a:pPr>
            <a:r>
              <a:rPr lang="en"/>
              <a:t>SELL YOUR MACHINE TODAY TO YOUR NEAREST DEALER.</a:t>
            </a:r>
            <a:endParaRPr/>
          </a:p>
          <a:p>
            <a:pPr marL="0" lvl="0" indent="0" algn="l" rtl="0">
              <a:spcBef>
                <a:spcPts val="0"/>
              </a:spcBef>
              <a:spcAft>
                <a:spcPts val="0"/>
              </a:spcAft>
              <a:buNone/>
            </a:pPr>
            <a:r>
              <a:rPr lang="en"/>
              <a:t>YOUR GOVERNMENT BUYS FROM HIM.</a:t>
            </a:r>
            <a:endParaRPr/>
          </a:p>
          <a:p>
            <a:pPr marL="0" lvl="0" indent="0" algn="l" rtl="0">
              <a:spcBef>
                <a:spcPts val="0"/>
              </a:spcBef>
              <a:spcAft>
                <a:spcPts val="0"/>
              </a:spcAft>
              <a:buNone/>
            </a:pPr>
            <a:r>
              <a:rPr lang="en"/>
              <a:t>NON-PORTABLE MODELS ONLY</a:t>
            </a:r>
            <a:endParaRPr/>
          </a:p>
          <a:p>
            <a:pPr marL="0" lvl="0" indent="0" algn="l" rtl="0">
              <a:spcBef>
                <a:spcPts val="0"/>
              </a:spcBef>
              <a:spcAft>
                <a:spcPts val="0"/>
              </a:spcAft>
              <a:buNone/>
            </a:pPr>
            <a:r>
              <a:rPr lang="en"/>
              <a:t>YEAR 1935 OR NEWER!</a:t>
            </a:r>
            <a:endParaRPr/>
          </a:p>
        </p:txBody>
      </p:sp>
    </p:spTree>
    <p:extLst>
      <p:ext uri="{BB962C8B-B14F-4D97-AF65-F5344CB8AC3E}">
        <p14:creationId xmlns:p14="http://schemas.microsoft.com/office/powerpoint/2010/main" val="252418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0d6e2e16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0d6e2e16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603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0d6e2e16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0d6e2e16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16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2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0" name="Google Shape;1650;p120:notes"/>
          <p:cNvSpPr txBox="1">
            <a:spLocks noGrp="1"/>
          </p:cNvSpPr>
          <p:nvPr>
            <p:ph type="body" idx="1"/>
          </p:nvPr>
        </p:nvSpPr>
        <p:spPr>
          <a:xfrm>
            <a:off x="929640" y="3329940"/>
            <a:ext cx="7437120" cy="3154680"/>
          </a:xfrm>
          <a:prstGeom prst="rect">
            <a:avLst/>
          </a:prstGeom>
          <a:noFill/>
          <a:ln>
            <a:noFill/>
          </a:ln>
        </p:spPr>
        <p:txBody>
          <a:bodyPr spcFirstLastPara="1" wrap="square" lIns="93162" tIns="46568" rIns="93162" bIns="46568" anchor="t" anchorCtr="0">
            <a:noAutofit/>
          </a:bodyPr>
          <a:lstStyle/>
          <a:p>
            <a:pPr>
              <a:buClr>
                <a:srgbClr val="000000"/>
              </a:buClr>
              <a:buSzPts val="1400"/>
            </a:pPr>
            <a:endParaRPr dirty="0">
              <a:solidFill>
                <a:schemeClr val="dk1"/>
              </a:solidFill>
              <a:latin typeface="Calibri"/>
              <a:ea typeface="Calibri"/>
              <a:cs typeface="Calibri"/>
              <a:sym typeface="Calibri"/>
            </a:endParaRPr>
          </a:p>
        </p:txBody>
      </p:sp>
      <p:sp>
        <p:nvSpPr>
          <p:cNvPr id="1651" name="Google Shape;1651;p120:notes"/>
          <p:cNvSpPr txBox="1">
            <a:spLocks noGrp="1"/>
          </p:cNvSpPr>
          <p:nvPr>
            <p:ph type="sldNum" idx="12"/>
          </p:nvPr>
        </p:nvSpPr>
        <p:spPr>
          <a:xfrm>
            <a:off x="5265809" y="6658664"/>
            <a:ext cx="4028440" cy="35052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pPr>
            <a:fld id="{00000000-1234-1234-1234-123412341234}" type="slidenum">
              <a:rPr lang="en-US">
                <a:solidFill>
                  <a:prstClr val="black"/>
                </a:solidFill>
                <a:latin typeface="Calibri"/>
                <a:ea typeface="Calibri"/>
                <a:cs typeface="Calibri"/>
                <a:sym typeface="Calibri"/>
              </a:rPr>
              <a:pPr defTabSz="931774">
                <a:buClr>
                  <a:srgbClr val="000000"/>
                </a:buClr>
                <a:buSzPts val="1200"/>
              </a:pPr>
              <a:t>59</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81916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4:notes"/>
          <p:cNvSpPr txBox="1">
            <a:spLocks noGrp="1"/>
          </p:cNvSpPr>
          <p:nvPr>
            <p:ph type="body" idx="1"/>
          </p:nvPr>
        </p:nvSpPr>
        <p:spPr>
          <a:xfrm>
            <a:off x="685800" y="4343401"/>
            <a:ext cx="5486400" cy="4114800"/>
          </a:xfrm>
          <a:prstGeom prst="rect">
            <a:avLst/>
          </a:prstGeom>
          <a:noFill/>
          <a:ln>
            <a:noFill/>
          </a:ln>
        </p:spPr>
        <p:txBody>
          <a:bodyPr spcFirstLastPara="1" wrap="square" lIns="91406" tIns="45679" rIns="91406" bIns="45679" anchor="t" anchorCtr="0">
            <a:noAutofit/>
          </a:bodyPr>
          <a:lstStyle/>
          <a:p>
            <a:pPr>
              <a:buSzPts val="1400"/>
            </a:pPr>
            <a:endParaRPr dirty="0"/>
          </a:p>
        </p:txBody>
      </p:sp>
      <p:sp>
        <p:nvSpPr>
          <p:cNvPr id="243" name="Google Shape;243;p4:notes"/>
          <p:cNvSpPr txBox="1">
            <a:spLocks noGrp="1"/>
          </p:cNvSpPr>
          <p:nvPr>
            <p:ph type="sldNum" idx="12"/>
          </p:nvPr>
        </p:nvSpPr>
        <p:spPr>
          <a:xfrm>
            <a:off x="3884614" y="8685213"/>
            <a:ext cx="2971800" cy="457200"/>
          </a:xfrm>
          <a:prstGeom prst="rect">
            <a:avLst/>
          </a:prstGeom>
          <a:noFill/>
          <a:ln>
            <a:noFill/>
          </a:ln>
        </p:spPr>
        <p:txBody>
          <a:bodyPr spcFirstLastPara="1" wrap="square" lIns="91406" tIns="45679" rIns="91406" bIns="45679" anchor="b" anchorCtr="0">
            <a:noAutofit/>
          </a:bodyPr>
          <a:lstStyle/>
          <a:p>
            <a:fld id="{00000000-1234-1234-1234-123412341234}" type="slidenum">
              <a:rPr lang="en-US"/>
              <a:pPr/>
              <a:t>6</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4:45</a:t>
            </a: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62</a:t>
            </a:fld>
            <a:endParaRPr lang="en-US"/>
          </a:p>
        </p:txBody>
      </p:sp>
    </p:spTree>
    <p:extLst>
      <p:ext uri="{BB962C8B-B14F-4D97-AF65-F5344CB8AC3E}">
        <p14:creationId xmlns:p14="http://schemas.microsoft.com/office/powerpoint/2010/main" val="1872505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63</a:t>
            </a:fld>
            <a:endParaRPr lang="en-US"/>
          </a:p>
        </p:txBody>
      </p:sp>
    </p:spTree>
    <p:extLst>
      <p:ext uri="{BB962C8B-B14F-4D97-AF65-F5344CB8AC3E}">
        <p14:creationId xmlns:p14="http://schemas.microsoft.com/office/powerpoint/2010/main" val="1772672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0A54D-AEF5-47F7-86B4-A4703E523AB7}" type="slidenum">
              <a:rPr lang="en-US" smtClean="0"/>
              <a:t>65</a:t>
            </a:fld>
            <a:endParaRPr lang="en-US"/>
          </a:p>
        </p:txBody>
      </p:sp>
    </p:spTree>
    <p:extLst>
      <p:ext uri="{BB962C8B-B14F-4D97-AF65-F5344CB8AC3E}">
        <p14:creationId xmlns:p14="http://schemas.microsoft.com/office/powerpoint/2010/main" val="915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Introduce yourself with your first name and</a:t>
            </a:r>
            <a:r>
              <a:rPr lang="en-US" baseline="0" dirty="0" smtClean="0"/>
              <a:t> where you’re joining us from. And take the poll! </a:t>
            </a:r>
          </a:p>
          <a:p>
            <a:endParaRPr lang="en-US" baseline="0" dirty="0" smtClean="0"/>
          </a:p>
          <a:p>
            <a:r>
              <a:rPr lang="en-US" b="1" baseline="0" dirty="0" smtClean="0"/>
              <a:t>POLL QUESTIONS</a:t>
            </a:r>
          </a:p>
          <a:p>
            <a:endParaRPr lang="en-US" baseline="0" dirty="0" smtClean="0"/>
          </a:p>
          <a:p>
            <a:r>
              <a:rPr lang="en-US" baseline="0" dirty="0" smtClean="0"/>
              <a:t>How well do you know The Question Formulation Technique (QFT)? (choose 1)</a:t>
            </a:r>
          </a:p>
          <a:p>
            <a:r>
              <a:rPr lang="en-US" baseline="0" dirty="0" smtClean="0"/>
              <a:t>Not at all</a:t>
            </a:r>
          </a:p>
          <a:p>
            <a:r>
              <a:rPr lang="en-US" baseline="0" dirty="0" smtClean="0"/>
              <a:t>A little </a:t>
            </a:r>
          </a:p>
          <a:p>
            <a:r>
              <a:rPr lang="en-US" baseline="0" dirty="0" smtClean="0"/>
              <a:t>Fairly well</a:t>
            </a:r>
          </a:p>
          <a:p>
            <a:r>
              <a:rPr lang="en-US" baseline="0" dirty="0" smtClean="0"/>
              <a:t>Very well </a:t>
            </a:r>
          </a:p>
          <a:p>
            <a:endParaRPr lang="en-US" baseline="0" dirty="0" smtClean="0"/>
          </a:p>
          <a:p>
            <a:r>
              <a:rPr lang="en-US" baseline="0" dirty="0" smtClean="0"/>
              <a:t>Have you used the Question Formulation Technique (QFT) before? (choose 1) </a:t>
            </a:r>
          </a:p>
          <a:p>
            <a:r>
              <a:rPr lang="en-US" baseline="0" dirty="0" smtClean="0"/>
              <a:t>Yes</a:t>
            </a:r>
          </a:p>
          <a:p>
            <a:r>
              <a:rPr lang="en-US" baseline="0" dirty="0" smtClean="0"/>
              <a:t>No</a:t>
            </a:r>
          </a:p>
          <a:p>
            <a:r>
              <a:rPr lang="en-US" baseline="0" dirty="0" smtClean="0"/>
              <a:t>Unsure</a:t>
            </a:r>
          </a:p>
          <a:p>
            <a:endParaRPr lang="en-US" baseline="0" dirty="0" smtClean="0"/>
          </a:p>
          <a:p>
            <a:r>
              <a:rPr lang="en-US" baseline="0" dirty="0" smtClean="0"/>
              <a:t>What are you hoping to learn during the webinar today? (Choose all that apply)</a:t>
            </a:r>
          </a:p>
          <a:p>
            <a:r>
              <a:rPr lang="en-US" baseline="0" dirty="0" smtClean="0"/>
              <a:t>Strategies to get students asking more and better questions</a:t>
            </a:r>
          </a:p>
          <a:p>
            <a:r>
              <a:rPr lang="en-US" baseline="0" dirty="0" smtClean="0"/>
              <a:t>Learn more about the Question Formulation Technique (QFT) and how it works</a:t>
            </a:r>
          </a:p>
          <a:p>
            <a:r>
              <a:rPr lang="en-US" baseline="0" dirty="0" smtClean="0"/>
              <a:t>Learn more about specific NGSS classroom applications of the Question Formulation Technique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Tips for best or optimal use of the Question Formulation Technique (QFT)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Learn more about NGSS </a:t>
            </a:r>
            <a:endParaRPr lang="en-US" dirty="0" smtClean="0"/>
          </a:p>
          <a:p>
            <a:endParaRPr lang="en-US" baseline="0" dirty="0" smtClean="0"/>
          </a:p>
          <a:p>
            <a:r>
              <a:rPr lang="en-US" baseline="0" dirty="0" smtClean="0"/>
              <a:t>Which aspects of NGSS are you fairly familiar with? (Check all the apply)</a:t>
            </a:r>
          </a:p>
          <a:p>
            <a:r>
              <a:rPr lang="en-US" baseline="0" dirty="0" smtClean="0"/>
              <a:t>Investigation of Phenomena</a:t>
            </a:r>
          </a:p>
          <a:p>
            <a:r>
              <a:rPr lang="en-US" baseline="0" dirty="0" smtClean="0"/>
              <a:t>NGSS Storylines</a:t>
            </a:r>
          </a:p>
          <a:p>
            <a:r>
              <a:rPr lang="en-US" baseline="0" dirty="0" smtClean="0"/>
              <a:t>Driving Question Board </a:t>
            </a:r>
          </a:p>
          <a:p>
            <a:r>
              <a:rPr lang="en-US" baseline="0" dirty="0" smtClean="0"/>
              <a:t> </a:t>
            </a:r>
          </a:p>
        </p:txBody>
      </p:sp>
      <p:sp>
        <p:nvSpPr>
          <p:cNvPr id="4" name="Slide Number Placeholder 3"/>
          <p:cNvSpPr>
            <a:spLocks noGrp="1"/>
          </p:cNvSpPr>
          <p:nvPr>
            <p:ph type="sldNum" sz="quarter" idx="10"/>
          </p:nvPr>
        </p:nvSpPr>
        <p:spPr/>
        <p:txBody>
          <a:bodyPr/>
          <a:lstStyle/>
          <a:p>
            <a:fld id="{EFFF94A3-515B-42C9-A632-CD8154351229}" type="slidenum">
              <a:rPr lang="en-US" smtClean="0"/>
              <a:t>7</a:t>
            </a:fld>
            <a:endParaRPr lang="en-US"/>
          </a:p>
        </p:txBody>
      </p:sp>
    </p:spTree>
    <p:extLst>
      <p:ext uri="{BB962C8B-B14F-4D97-AF65-F5344CB8AC3E}">
        <p14:creationId xmlns:p14="http://schemas.microsoft.com/office/powerpoint/2010/main" val="200017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59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9</a:t>
            </a:fld>
            <a:endParaRPr lang="en-US"/>
          </a:p>
        </p:txBody>
      </p:sp>
    </p:spTree>
    <p:extLst>
      <p:ext uri="{BB962C8B-B14F-4D97-AF65-F5344CB8AC3E}">
        <p14:creationId xmlns:p14="http://schemas.microsoft.com/office/powerpoint/2010/main" val="292502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12</a:t>
            </a:fld>
            <a:endParaRPr lang="en-US"/>
          </a:p>
        </p:txBody>
      </p:sp>
    </p:spTree>
    <p:extLst>
      <p:ext uri="{BB962C8B-B14F-4D97-AF65-F5344CB8AC3E}">
        <p14:creationId xmlns:p14="http://schemas.microsoft.com/office/powerpoint/2010/main" val="310871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13</a:t>
            </a:fld>
            <a:endParaRPr lang="en-US"/>
          </a:p>
        </p:txBody>
      </p:sp>
    </p:spTree>
    <p:extLst>
      <p:ext uri="{BB962C8B-B14F-4D97-AF65-F5344CB8AC3E}">
        <p14:creationId xmlns:p14="http://schemas.microsoft.com/office/powerpoint/2010/main" val="394939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emf"/><Relationship Id="rId3"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629" y="6017665"/>
            <a:ext cx="2875723" cy="515234"/>
          </a:xfrm>
          <a:prstGeom prst="rect">
            <a:avLst/>
          </a:prstGeom>
        </p:spPr>
      </p:pic>
      <p:sp>
        <p:nvSpPr>
          <p:cNvPr id="8"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smtClean="0">
                <a:solidFill>
                  <a:schemeClr val="tx2"/>
                </a:solidFill>
              </a:rPr>
              <a:t>rightquestion.org</a:t>
            </a:r>
            <a:endParaRPr lang="en-US" sz="1600" b="0" dirty="0" smtClean="0">
              <a:solidFill>
                <a:schemeClr val="tx2"/>
              </a:solidFill>
            </a:endParaRPr>
          </a:p>
        </p:txBody>
      </p:sp>
      <p:cxnSp>
        <p:nvCxnSpPr>
          <p:cNvPr id="12" name="Straight Connector 11"/>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664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6"/>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5"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213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6"/>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3"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8508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7"/>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6"/>
            <a:ext cx="4808096" cy="2649303"/>
          </a:xfrm>
        </p:spPr>
        <p:txBody>
          <a:bodyPr/>
          <a:lstStyle/>
          <a:p>
            <a:endParaRPr lang="en-US"/>
          </a:p>
        </p:txBody>
      </p:sp>
      <p:sp>
        <p:nvSpPr>
          <p:cNvPr id="5" name="Picture Placeholder 3"/>
          <p:cNvSpPr>
            <a:spLocks noGrp="1"/>
          </p:cNvSpPr>
          <p:nvPr>
            <p:ph type="pic" sz="quarter" idx="11"/>
          </p:nvPr>
        </p:nvSpPr>
        <p:spPr>
          <a:xfrm>
            <a:off x="6385301" y="1828806"/>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cxnSp>
        <p:nvCxnSpPr>
          <p:cNvPr id="11" name="Straight Connector 10"/>
          <p:cNvCxnSpPr/>
          <p:nvPr userDrawn="1"/>
        </p:nvCxnSpPr>
        <p:spPr>
          <a:xfrm>
            <a:off x="838729"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4373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cxnSp>
        <p:nvCxnSpPr>
          <p:cNvPr id="5" name="Straight Connector 7"/>
          <p:cNvCxnSpPr/>
          <p:nvPr userDrawn="1"/>
        </p:nvCxnSpPr>
        <p:spPr>
          <a:xfrm>
            <a:off x="598779"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740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4"/>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80"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3"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75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6"/>
            <a:ext cx="10515600" cy="1325563"/>
          </a:xfrm>
        </p:spPr>
        <p:txBody>
          <a:bodyPr/>
          <a:lstStyle>
            <a:lvl1pPr>
              <a:defRPr b="1">
                <a:solidFill>
                  <a:schemeClr val="tx2"/>
                </a:solidFill>
              </a:defRPr>
            </a:lvl1pPr>
          </a:lstStyle>
          <a:p>
            <a:r>
              <a:rPr lang="en-US" dirty="0" smtClean="0"/>
              <a:t>Click to edit Master title style</a:t>
            </a:r>
            <a:endParaRPr lang="en-US" dirty="0"/>
          </a:p>
        </p:txBody>
      </p:sp>
      <p:cxnSp>
        <p:nvCxnSpPr>
          <p:cNvPr id="7" name="Straight Connector 6"/>
          <p:cNvCxnSpPr/>
          <p:nvPr userDrawn="1"/>
        </p:nvCxnSpPr>
        <p:spPr>
          <a:xfrm>
            <a:off x="838203"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583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90"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494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6"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dirty="0"/>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42303787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1" i="0" u="none" strike="noStrike" cap="none">
                <a:solidFill>
                  <a:srgbClr val="9FC3E3"/>
                </a:solidFill>
                <a:latin typeface="Rockwell"/>
                <a:ea typeface="Rockwell"/>
                <a:cs typeface="Rockwell"/>
                <a:sym typeface="Rockwell"/>
              </a:rPr>
              <a:t>+</a:t>
            </a:r>
            <a:endParaRPr sz="1800"/>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032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4"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sp>
        <p:nvSpPr>
          <p:cNvPr id="10" name="TextBox 9"/>
          <p:cNvSpPr txBox="1"/>
          <p:nvPr/>
        </p:nvSpPr>
        <p:spPr>
          <a:xfrm>
            <a:off x="297583" y="228600"/>
            <a:ext cx="347879" cy="553998"/>
          </a:xfrm>
          <a:prstGeom prst="rect">
            <a:avLst/>
          </a:prstGeom>
          <a:noFill/>
        </p:spPr>
        <p:txBody>
          <a:bodyPr wrap="square" lIns="0" tIns="0" rIns="0" bIns="0" rtlCol="0">
            <a:spAutoFit/>
          </a:bodyPr>
          <a:lstStyle/>
          <a:p>
            <a:pPr>
              <a:defRPr/>
            </a:pPr>
            <a:r>
              <a:rPr sz="3600" b="1">
                <a:solidFill>
                  <a:srgbClr val="629DD1">
                    <a:lumMod val="60000"/>
                    <a:lumOff val="40000"/>
                  </a:srgb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90"/>
            <a:ext cx="2844800" cy="365125"/>
          </a:xfrm>
          <a:prstGeom prst="rect">
            <a:avLst/>
          </a:prstGeom>
        </p:spPr>
        <p:txBody>
          <a:bodyPr/>
          <a:lstStyle/>
          <a:p>
            <a:fld id="{8E9718A7-2B15-C347-B708-4E85D52F4AA4}" type="datetimeFigureOut">
              <a:rPr lang="en-US" smtClean="0">
                <a:solidFill>
                  <a:prstClr val="black">
                    <a:lumMod val="65000"/>
                    <a:lumOff val="35000"/>
                  </a:prstClr>
                </a:solidFill>
              </a:rPr>
              <a:pPr/>
              <a:t>3/20/20</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268941" y="6423590"/>
            <a:ext cx="8163859" cy="365125"/>
          </a:xfrm>
          <a:prstGeom prst="rect">
            <a:avLst/>
          </a:prstGeo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9"/>
            <a:ext cx="738717" cy="365125"/>
          </a:xfrm>
          <a:prstGeom prst="rect">
            <a:avLst/>
          </a:prstGeom>
        </p:spPr>
        <p:txBody>
          <a:bodyPr/>
          <a:lstStyle/>
          <a:p>
            <a:fld id="{15E84564-75FE-D847-AF71-AE7C252681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3255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629" y="6017665"/>
            <a:ext cx="2875723" cy="515234"/>
          </a:xfrm>
          <a:prstGeom prst="rect">
            <a:avLst/>
          </a:prstGeom>
        </p:spPr>
      </p:pic>
      <p:sp>
        <p:nvSpPr>
          <p:cNvPr id="7"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smtClean="0">
                <a:solidFill>
                  <a:schemeClr val="tx2"/>
                </a:solidFill>
              </a:rPr>
              <a:t>rightquestion.org</a:t>
            </a:r>
            <a:endParaRPr lang="en-US" sz="1600" b="0" dirty="0" smtClean="0">
              <a:solidFill>
                <a:schemeClr val="tx2"/>
              </a:solidFill>
            </a:endParaRPr>
          </a:p>
        </p:txBody>
      </p:sp>
      <p:cxnSp>
        <p:nvCxnSpPr>
          <p:cNvPr id="8" name="Straight Connector 7"/>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43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97583"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70"/>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70"/>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90"/>
            <a:ext cx="2844800" cy="365125"/>
          </a:xfrm>
          <a:prstGeom prst="rect">
            <a:avLst/>
          </a:prstGeom>
        </p:spPr>
        <p:txBody>
          <a:bodyPr/>
          <a:lstStyle/>
          <a:p>
            <a:fld id="{8E9718A7-2B15-C347-B708-4E85D52F4AA4}" type="datetimeFigureOut">
              <a:rPr lang="en-US" smtClean="0"/>
              <a:t>3/20/20</a:t>
            </a:fld>
            <a:endParaRPr lang="en-US"/>
          </a:p>
        </p:txBody>
      </p:sp>
      <p:sp>
        <p:nvSpPr>
          <p:cNvPr id="8" name="Footer Placeholder 7"/>
          <p:cNvSpPr>
            <a:spLocks noGrp="1"/>
          </p:cNvSpPr>
          <p:nvPr>
            <p:ph type="ftr" sz="quarter" idx="11"/>
          </p:nvPr>
        </p:nvSpPr>
        <p:spPr>
          <a:xfrm>
            <a:off x="268941" y="6423590"/>
            <a:ext cx="816385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074400" y="242239"/>
            <a:ext cx="738717" cy="365125"/>
          </a:xfrm>
          <a:prstGeom prst="rect">
            <a:avLst/>
          </a:prstGeom>
        </p:spPr>
        <p:txBody>
          <a:bodyPr/>
          <a:lstStyle/>
          <a:p>
            <a:fld id="{15E84564-75FE-D847-AF71-AE7C252681ED}" type="slidenum">
              <a:rPr lang="en-US" smtClean="0"/>
              <a:t>‹#›</a:t>
            </a:fld>
            <a:endParaRPr lang="en-US"/>
          </a:p>
        </p:txBody>
      </p:sp>
      <p:sp>
        <p:nvSpPr>
          <p:cNvPr id="3" name="Text Placeholder 2"/>
          <p:cNvSpPr>
            <a:spLocks noGrp="1"/>
          </p:cNvSpPr>
          <p:nvPr>
            <p:ph type="body" idx="1"/>
          </p:nvPr>
        </p:nvSpPr>
        <p:spPr>
          <a:xfrm>
            <a:off x="663388" y="2070852"/>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52"/>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312289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4"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3"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algn="r" defTabSz="457200">
              <a:defRPr/>
            </a:pPr>
            <a:fld id="{1BBC3013-4435-2D4C-9E29-650CD3D95957}" type="datetimeFigureOut">
              <a:rPr lang="en-US" sz="1100" smtClean="0">
                <a:solidFill>
                  <a:prstClr val="black">
                    <a:lumMod val="65000"/>
                    <a:lumOff val="35000"/>
                  </a:prstClr>
                </a:solidFill>
              </a:rPr>
              <a:pPr algn="r" defTabSz="457200">
                <a:defRPr/>
              </a:pPr>
              <a:t>3/20/20</a:t>
            </a:fld>
            <a:endParaRPr lang="en-US" sz="1100">
              <a:solidFill>
                <a:prstClr val="black">
                  <a:lumMod val="65000"/>
                  <a:lumOff val="35000"/>
                </a:prstClr>
              </a:solidFill>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defTabSz="457200">
              <a:defRPr/>
            </a:pPr>
            <a:endParaRPr lang="en-US" sz="110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algn="r" defTabSz="457200">
              <a:defRPr/>
            </a:pPr>
            <a:fld id="{806C9EB7-DE12-DA45-9FA8-81EA5D4669B0}" type="slidenum">
              <a:rPr lang="en-US" sz="1400" smtClean="0">
                <a:solidFill>
                  <a:prstClr val="white"/>
                </a:solidFill>
              </a:rPr>
              <a:pPr algn="r" defTabSz="457200">
                <a:defRPr/>
              </a:pPr>
              <a:t>‹#›</a:t>
            </a:fld>
            <a:endParaRPr lang="en-US" sz="1400">
              <a:solidFill>
                <a:prstClr val="white"/>
              </a:solidFill>
            </a:endParaRPr>
          </a:p>
        </p:txBody>
      </p:sp>
    </p:spTree>
    <p:extLst>
      <p:ext uri="{BB962C8B-B14F-4D97-AF65-F5344CB8AC3E}">
        <p14:creationId xmlns:p14="http://schemas.microsoft.com/office/powerpoint/2010/main" val="1182086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uk-UA" sz="1400" b="0" i="0" u="none" strike="noStrike" kern="1200" cap="none" spc="0" normalizeH="0" baseline="0" noProof="0" smtClean="0">
                <a:ln>
                  <a:noFill/>
                </a:ln>
                <a:solidFill>
                  <a:prstClr val="white"/>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uk-UA" sz="14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101725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48C097-2200-F94F-83A8-463E1256C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BBE7507-D43A-484A-8894-20283A39D3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22FA923-13FB-8A4D-9B50-2470213251EB}"/>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42281B4-A066-D84E-9E84-38D1968390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8F0D47-3BA9-0D4F-A84A-116ECAD46089}"/>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E7ED42-F4B9-A345-A760-EE33D9C3F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156D23A-D5CA-334F-AEA7-07680234BF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50F8CB-3DC8-2F4C-8AF3-11CB704831E6}"/>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01AC115-4A09-BC4D-8A2F-0A66375B67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B46467D-4F30-4747-8612-5F7F1C79CB72}"/>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D912A1-0955-264A-AC4D-91218CA95E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5750703-EAF8-574B-B43A-6E7F723E75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29E4E8B-69D4-E745-AF9C-38E5F2728C0A}"/>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527B128-15E2-9141-926D-CB0DD1A4ED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973A1DE-AAAB-FE41-B382-5BD74AD5656F}"/>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629B40-BA2E-6945-94F8-42745E7852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11CEB5C-761B-0247-AFE9-45ED55A96F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4F17FC5-D07E-2D4D-9B0C-E300ACEB08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5B962F3-7902-F94C-A318-1CD5B3FC9D04}"/>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B604F53-85F1-414C-9435-F24E567B6E7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A142EEB-4C15-4542-82EF-C717C0CE762C}"/>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1A35DB-FE88-8641-9111-08DD72684F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560254B-81FC-5747-812E-7FD8956D14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6F5095E-44CD-3341-B78F-EFF06C4EE3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1E6F19C-EE87-EB49-A607-4B4530A83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1A03510-3F94-8946-869A-AE2BD7D235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305EB36-630C-B447-8392-84F0352AF54F}"/>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93059274-C33B-5249-93EB-169FA284D5A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2DDDD15A-30BC-7642-A73B-F4C1A433745B}"/>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48E91E-BEBE-224A-8D70-14EFE02F9D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E956381-CB13-404B-9130-B9EB107EE837}"/>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2257032-0537-C949-9D9A-874B30EA65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384E73D7-A45B-784C-94B1-D03DA41FDE33}"/>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8D273B3-497B-F040-B7CA-31BA87C44427}"/>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E91112A1-F00A-F649-AA4C-0C35A2E16E5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0476A24-7848-EA4A-A3E6-8475E2B17EEE}"/>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68627" y="347332"/>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6"/>
            <a:ext cx="4808096" cy="2649303"/>
          </a:xfrm>
        </p:spPr>
        <p:txBody>
          <a:bodyPr/>
          <a:lstStyle/>
          <a:p>
            <a:endParaRPr lang="en-US"/>
          </a:p>
        </p:txBody>
      </p:sp>
      <p:sp>
        <p:nvSpPr>
          <p:cNvPr id="5" name="Picture Placeholder 3"/>
          <p:cNvSpPr>
            <a:spLocks noGrp="1"/>
          </p:cNvSpPr>
          <p:nvPr>
            <p:ph type="pic" sz="quarter" idx="11"/>
          </p:nvPr>
        </p:nvSpPr>
        <p:spPr>
          <a:xfrm>
            <a:off x="6385301" y="1828806"/>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spTree>
    <p:extLst>
      <p:ext uri="{BB962C8B-B14F-4D97-AF65-F5344CB8AC3E}">
        <p14:creationId xmlns:p14="http://schemas.microsoft.com/office/powerpoint/2010/main" val="6520676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2F809A-A6CA-D844-BA59-D59CF19F42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E7CED18-9B83-3148-BD96-AD262EA39B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D781386-0AE8-8144-B0A9-B200324D3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7593F58-75B0-534C-8482-D031AF18A435}"/>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D6493D-9A76-DC4A-9BDF-3D3D09E0F6C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25DD24A-B5F5-3440-83FF-29C3862DE6BB}"/>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C3F2EF-D126-E246-9DEA-0F574EBCE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74C998F-4D10-4D43-8E40-CA36F1099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81338FC-0907-624F-B76C-036F30729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A574918-ACD7-1E48-AF30-413C76E2A8AF}"/>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6324BD5-BAF2-744F-8658-75F27C1EB3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3B41DAA-3EC2-6D49-954A-3344F55F1DEC}"/>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E59D17-12C5-D943-9E24-79E44D0A7E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C64B6F1-3732-E544-9911-6BC0038198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5992A9-0116-4C42-B5D9-E97CD133C50E}"/>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FC8825F-C826-7F4E-BBEF-0CF7CFC91C1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9BC3D15-299A-2148-98D7-99CB1B854F99}"/>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9BF239F-EE1E-5841-A094-EE3DDD7450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45DFAB2-F8CF-5A40-8889-A222550AE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6C7E3E6-320A-554A-840D-44C7C75DFD17}"/>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A497393-55C3-7E4D-93D6-C1D60283395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F69D2AF-C11F-D746-8607-C58026A95DB1}"/>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48C097-2200-F94F-83A8-463E1256C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BBE7507-D43A-484A-8894-20283A39D3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22FA923-13FB-8A4D-9B50-2470213251EB}"/>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42281B4-A066-D84E-9E84-38D1968390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8F0D47-3BA9-0D4F-A84A-116ECAD46089}"/>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E7ED42-F4B9-A345-A760-EE33D9C3F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156D23A-D5CA-334F-AEA7-07680234BF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50F8CB-3DC8-2F4C-8AF3-11CB704831E6}"/>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01AC115-4A09-BC4D-8A2F-0A66375B67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B46467D-4F30-4747-8612-5F7F1C79CB72}"/>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D912A1-0955-264A-AC4D-91218CA95E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5750703-EAF8-574B-B43A-6E7F723E75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29E4E8B-69D4-E745-AF9C-38E5F2728C0A}"/>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527B128-15E2-9141-926D-CB0DD1A4ED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973A1DE-AAAB-FE41-B382-5BD74AD5656F}"/>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629B40-BA2E-6945-94F8-42745E7852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11CEB5C-761B-0247-AFE9-45ED55A96F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4F17FC5-D07E-2D4D-9B0C-E300ACEB08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5B962F3-7902-F94C-A318-1CD5B3FC9D04}"/>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B604F53-85F1-414C-9435-F24E567B6E7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A142EEB-4C15-4542-82EF-C717C0CE762C}"/>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1A35DB-FE88-8641-9111-08DD72684F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560254B-81FC-5747-812E-7FD8956D14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6F5095E-44CD-3341-B78F-EFF06C4EE3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1E6F19C-EE87-EB49-A607-4B4530A83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1A03510-3F94-8946-869A-AE2BD7D235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305EB36-630C-B447-8392-84F0352AF54F}"/>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93059274-C33B-5249-93EB-169FA284D5A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2DDDD15A-30BC-7642-A73B-F4C1A433745B}"/>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48E91E-BEBE-224A-8D70-14EFE02F9D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E956381-CB13-404B-9130-B9EB107EE837}"/>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2257032-0537-C949-9D9A-874B30EA65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384E73D7-A45B-784C-94B1-D03DA41FDE33}"/>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a:t>
            </a:r>
            <a:r>
              <a:rPr lang="en-US" dirty="0" err="1" smtClean="0"/>
              <a:t>Qute</a:t>
            </a:r>
            <a:r>
              <a:rPr lang="en-US" dirty="0" smtClean="0"/>
              <a:t> Credit</a:t>
            </a:r>
          </a:p>
        </p:txBody>
      </p:sp>
      <p:cxnSp>
        <p:nvCxnSpPr>
          <p:cNvPr id="5" name="Straight Connector 7"/>
          <p:cNvCxnSpPr/>
          <p:nvPr userDrawn="1"/>
        </p:nvCxnSpPr>
        <p:spPr>
          <a:xfrm>
            <a:off x="604957"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7714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8D273B3-497B-F040-B7CA-31BA87C44427}"/>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E91112A1-F00A-F649-AA4C-0C35A2E16E5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0476A24-7848-EA4A-A3E6-8475E2B17EEE}"/>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2F809A-A6CA-D844-BA59-D59CF19F42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E7CED18-9B83-3148-BD96-AD262EA39B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D781386-0AE8-8144-B0A9-B200324D3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7593F58-75B0-534C-8482-D031AF18A435}"/>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D6493D-9A76-DC4A-9BDF-3D3D09E0F6C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25DD24A-B5F5-3440-83FF-29C3862DE6BB}"/>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C3F2EF-D126-E246-9DEA-0F574EBCE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74C998F-4D10-4D43-8E40-CA36F1099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81338FC-0907-624F-B76C-036F30729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A574918-ACD7-1E48-AF30-413C76E2A8AF}"/>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6324BD5-BAF2-744F-8658-75F27C1EB3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3B41DAA-3EC2-6D49-954A-3344F55F1DEC}"/>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E59D17-12C5-D943-9E24-79E44D0A7E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C64B6F1-3732-E544-9911-6BC0038198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5992A9-0116-4C42-B5D9-E97CD133C50E}"/>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FC8825F-C826-7F4E-BBEF-0CF7CFC91C1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9BC3D15-299A-2148-98D7-99CB1B854F99}"/>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9BF239F-EE1E-5841-A094-EE3DDD7450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45DFAB2-F8CF-5A40-8889-A222550AE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6C7E3E6-320A-554A-840D-44C7C75DFD17}"/>
              </a:ext>
            </a:extLst>
          </p:cNvPr>
          <p:cNvSpPr>
            <a:spLocks noGrp="1"/>
          </p:cNvSpPr>
          <p:nvPr>
            <p:ph type="dt" sz="half" idx="10"/>
          </p:nvPr>
        </p:nvSpPr>
        <p:spPr/>
        <p:txBody>
          <a:body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A497393-55C3-7E4D-93D6-C1D60283395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F69D2AF-C11F-D746-8607-C58026A95DB1}"/>
              </a:ext>
            </a:extLst>
          </p:cNvPr>
          <p:cNvSpPr>
            <a:spLocks noGrp="1"/>
          </p:cNvSpPr>
          <p:nvPr>
            <p:ph type="sldNum" sz="quarter" idx="12"/>
          </p:nvPr>
        </p:nvSpPr>
        <p:spPr/>
        <p:txBody>
          <a:body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E7C7C"/>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200" y="5255996"/>
            <a:ext cx="10515600" cy="600164"/>
          </a:xfrm>
        </p:spPr>
        <p:txBody>
          <a:bodyPr>
            <a:spAutoFit/>
          </a:bodyPr>
          <a:lstStyle>
            <a:lvl1pPr algn="ctr">
              <a:defRPr sz="3600">
                <a:solidFill>
                  <a:schemeClr val="bg1"/>
                </a:solidFill>
              </a:defRPr>
            </a:lvl1pPr>
          </a:lstStyle>
          <a:p>
            <a:r>
              <a:rPr lang="en-US"/>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73965" y="73447"/>
            <a:ext cx="3644070" cy="3513814"/>
          </a:xfrm>
          <a:prstGeom prst="rect">
            <a:avLst/>
          </a:prstGeom>
        </p:spPr>
      </p:pic>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9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p:cNvGrpSpPr/>
          <p:nvPr userDrawn="1"/>
        </p:nvGrpSpPr>
        <p:grpSpPr>
          <a:xfrm>
            <a:off x="0" y="6072476"/>
            <a:ext cx="12192000" cy="790506"/>
            <a:chOff x="0" y="6072476"/>
            <a:chExt cx="12192000" cy="790506"/>
          </a:xfrm>
        </p:grpSpPr>
        <p:sp>
          <p:nvSpPr>
            <p:cNvPr id="10" name="Rectangle 9"/>
            <p:cNvSpPr/>
            <p:nvPr userDrawn="1"/>
          </p:nvSpPr>
          <p:spPr>
            <a:xfrm>
              <a:off x="0" y="6072476"/>
              <a:ext cx="12192000" cy="790506"/>
            </a:xfrm>
            <a:prstGeom prst="rect">
              <a:avLst/>
            </a:prstGeom>
            <a:solidFill>
              <a:srgbClr val="6E7C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2900" y="6176019"/>
              <a:ext cx="4572000" cy="583420"/>
            </a:xfrm>
            <a:prstGeom prst="rect">
              <a:avLst/>
            </a:prstGeom>
          </p:spPr>
        </p:pic>
      </p:gr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E7C7C"/>
        </a:solid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 xmlns:a16="http://schemas.microsoft.com/office/drawing/2014/main" id="{6E1626E8-557F-4557-9B1B-AF3CF455EA9D}"/>
              </a:ext>
            </a:extLst>
          </p:cNvPr>
          <p:cNvGrpSpPr/>
          <p:nvPr userDrawn="1"/>
        </p:nvGrpSpPr>
        <p:grpSpPr>
          <a:xfrm>
            <a:off x="0" y="6080322"/>
            <a:ext cx="12192000" cy="790506"/>
            <a:chOff x="0" y="6080322"/>
            <a:chExt cx="12192000" cy="790506"/>
          </a:xfrm>
        </p:grpSpPr>
        <p:sp>
          <p:nvSpPr>
            <p:cNvPr id="5" name="Rectangle 4"/>
            <p:cNvSpPr/>
            <p:nvPr userDrawn="1"/>
          </p:nvSpPr>
          <p:spPr>
            <a:xfrm>
              <a:off x="0" y="6080322"/>
              <a:ext cx="12192000" cy="790506"/>
            </a:xfrm>
            <a:prstGeom prst="rect">
              <a:avLst/>
            </a:prstGeom>
            <a:solidFill>
              <a:srgbClr val="6E7C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2900" y="6203204"/>
              <a:ext cx="4572000" cy="583420"/>
            </a:xfrm>
            <a:prstGeom prst="rect">
              <a:avLst/>
            </a:prstGeom>
          </p:spPr>
        </p:pic>
      </p:gr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p:cNvGrpSpPr/>
          <p:nvPr userDrawn="1"/>
        </p:nvGrpSpPr>
        <p:grpSpPr>
          <a:xfrm>
            <a:off x="0" y="6080322"/>
            <a:ext cx="12192000" cy="790506"/>
            <a:chOff x="0" y="6080322"/>
            <a:chExt cx="12192000" cy="790506"/>
          </a:xfrm>
        </p:grpSpPr>
        <p:sp>
          <p:nvSpPr>
            <p:cNvPr id="4" name="Rectangle 3"/>
            <p:cNvSpPr/>
            <p:nvPr userDrawn="1"/>
          </p:nvSpPr>
          <p:spPr>
            <a:xfrm>
              <a:off x="0" y="6080322"/>
              <a:ext cx="12192000" cy="790506"/>
            </a:xfrm>
            <a:prstGeom prst="rect">
              <a:avLst/>
            </a:prstGeom>
            <a:solidFill>
              <a:srgbClr val="6E7C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rgbClr val="FFFF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2900" y="6192571"/>
              <a:ext cx="4572000" cy="583420"/>
            </a:xfrm>
            <a:prstGeom prst="rect">
              <a:avLst/>
            </a:prstGeom>
          </p:spPr>
        </p:pic>
      </p:gr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63"/>
            <a:ext cx="10515600" cy="953001"/>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4"/>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99314924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Slide Number Placeholder 8"/>
          <p:cNvSpPr>
            <a:spLocks noGrp="1"/>
          </p:cNvSpPr>
          <p:nvPr>
            <p:ph type="sldNum" sz="quarter" idx="12"/>
          </p:nvPr>
        </p:nvSpPr>
        <p:spPr>
          <a:xfrm>
            <a:off x="9084412" y="6437968"/>
            <a:ext cx="2844800" cy="365125"/>
          </a:xfrm>
        </p:spPr>
        <p:txBody>
          <a:bodyPr/>
          <a:lstStyle/>
          <a:p>
            <a:pPr>
              <a:defRPr/>
            </a:pPr>
            <a:r>
              <a:rPr lang="en-US" dirty="0">
                <a:solidFill>
                  <a:srgbClr val="FFFFFF">
                    <a:lumMod val="85000"/>
                  </a:srgbClr>
                </a:solidFill>
              </a:rPr>
              <a:t>1</a:t>
            </a:r>
          </a:p>
        </p:txBody>
      </p:sp>
      <p:pic>
        <p:nvPicPr>
          <p:cNvPr id="11" name="Picture 10" descr="TPS-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34443" y="6593099"/>
            <a:ext cx="3657600" cy="122017"/>
          </a:xfrm>
          <a:prstGeom prst="rect">
            <a:avLst/>
          </a:prstGeom>
        </p:spPr>
      </p:pic>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9_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Slide Number Placeholder 8"/>
          <p:cNvSpPr>
            <a:spLocks noGrp="1"/>
          </p:cNvSpPr>
          <p:nvPr>
            <p:ph type="sldNum" sz="quarter" idx="12"/>
          </p:nvPr>
        </p:nvSpPr>
        <p:spPr>
          <a:xfrm>
            <a:off x="9084412" y="6437968"/>
            <a:ext cx="2844800" cy="365125"/>
          </a:xfrm>
        </p:spPr>
        <p:txBody>
          <a:bodyPr/>
          <a:lstStyle/>
          <a:p>
            <a:pPr>
              <a:defRPr/>
            </a:pPr>
            <a:r>
              <a:rPr lang="en-US" dirty="0">
                <a:solidFill>
                  <a:srgbClr val="FFFFFF">
                    <a:lumMod val="85000"/>
                  </a:srgbClr>
                </a:solidFill>
              </a:rPr>
              <a:t>1</a:t>
            </a:r>
          </a:p>
        </p:txBody>
      </p:sp>
      <p:pic>
        <p:nvPicPr>
          <p:cNvPr id="11" name="Picture 10" descr="TPS-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34443" y="6593099"/>
            <a:ext cx="3657600" cy="122017"/>
          </a:xfrm>
          <a:prstGeom prst="rect">
            <a:avLst/>
          </a:prstGeom>
        </p:spPr>
      </p:pic>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1"/>
            <a:ext cx="12191996" cy="1340555"/>
          </a:xfrm>
          <a:prstGeom prst="rect">
            <a:avLst/>
          </a:prstGeom>
        </p:spPr>
      </p:pic>
      <p:sp>
        <p:nvSpPr>
          <p:cNvPr id="5" name="Title 1"/>
          <p:cNvSpPr>
            <a:spLocks noGrp="1"/>
          </p:cNvSpPr>
          <p:nvPr>
            <p:ph type="title" hasCustomPrompt="1"/>
          </p:nvPr>
        </p:nvSpPr>
        <p:spPr>
          <a:xfrm>
            <a:off x="489186" y="197555"/>
            <a:ext cx="11175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endParaRPr lang="en-US" dirty="0">
              <a:solidFill>
                <a:srgbClr val="000000"/>
              </a:solidFill>
            </a:endParaRPr>
          </a:p>
        </p:txBody>
      </p:sp>
      <p:sp>
        <p:nvSpPr>
          <p:cNvPr id="3" name="Slide Number Placeholder 2"/>
          <p:cNvSpPr>
            <a:spLocks noGrp="1"/>
          </p:cNvSpPr>
          <p:nvPr>
            <p:ph type="sldNum" sz="quarter" idx="13"/>
          </p:nvPr>
        </p:nvSpPr>
        <p:spPr/>
        <p:txBody>
          <a:bodyPr/>
          <a:lstStyle/>
          <a:p>
            <a:fld id="{60BC5383-B22C-A746-A4AF-C32103C6BFA6}" type="slidenum">
              <a:rPr lang="en-US" smtClean="0">
                <a:solidFill>
                  <a:srgbClr val="000000"/>
                </a:solidFill>
              </a:rPr>
              <a:pPr/>
              <a:t>‹#›</a:t>
            </a:fld>
            <a:endParaRPr lang="en-US" dirty="0">
              <a:solidFill>
                <a:srgbClr val="000000"/>
              </a:solidFill>
            </a:endParaRPr>
          </a:p>
        </p:txBody>
      </p:sp>
      <p:sp>
        <p:nvSpPr>
          <p:cNvPr id="7" name="Content Placeholder 3"/>
          <p:cNvSpPr>
            <a:spLocks noGrp="1"/>
          </p:cNvSpPr>
          <p:nvPr>
            <p:ph sz="half" idx="11" hasCustomPrompt="1"/>
          </p:nvPr>
        </p:nvSpPr>
        <p:spPr>
          <a:xfrm>
            <a:off x="489186" y="1644953"/>
            <a:ext cx="11175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Content Slide_BulletsTextBelowObject">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529088" y="565422"/>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3400" b="1" i="0" u="none" strike="noStrike" cap="none">
                <a:solidFill>
                  <a:srgbClr val="0066A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46" name="Shape 146"/>
          <p:cNvSpPr txBox="1">
            <a:spLocks noGrp="1"/>
          </p:cNvSpPr>
          <p:nvPr>
            <p:ph type="subTitle" idx="1"/>
          </p:nvPr>
        </p:nvSpPr>
        <p:spPr>
          <a:xfrm>
            <a:off x="529088" y="1199110"/>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7F7F7F"/>
              </a:buClr>
              <a:buSzPct val="100000"/>
              <a:buFont typeface="Arial"/>
              <a:buNone/>
              <a:defRPr sz="2400" b="1" i="1" u="none" strike="noStrike" cap="none">
                <a:solidFill>
                  <a:srgbClr val="7F7F7F"/>
                </a:solidFill>
                <a:latin typeface="Calibri"/>
                <a:ea typeface="Calibri"/>
                <a:cs typeface="Calibri"/>
                <a:sym typeface="Calibri"/>
              </a:defRPr>
            </a:lvl1pPr>
            <a:lvl2pPr marL="457200" marR="0" lvl="1" indent="0" algn="ctr"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body" idx="2"/>
          </p:nvPr>
        </p:nvSpPr>
        <p:spPr>
          <a:xfrm>
            <a:off x="529087" y="1825626"/>
            <a:ext cx="5418631" cy="3166505"/>
          </a:xfrm>
          <a:prstGeom prst="rect">
            <a:avLst/>
          </a:prstGeom>
          <a:noFill/>
          <a:ln>
            <a:noFill/>
          </a:ln>
        </p:spPr>
        <p:txBody>
          <a:bodyPr wrap="square" lIns="91425" tIns="91425" rIns="91425" bIns="91425" anchor="t" anchorCtr="0"/>
          <a:lstStyle>
            <a:lvl1pPr marL="457200" marR="0" lvl="0" indent="-381000" algn="l" rtl="0">
              <a:lnSpc>
                <a:spcPct val="90000"/>
              </a:lnSpc>
              <a:spcBef>
                <a:spcPts val="1000"/>
              </a:spcBef>
              <a:buClr>
                <a:srgbClr val="0066A1"/>
              </a:buClr>
              <a:buSzPct val="60000"/>
              <a:buFont typeface="Merriweather Sans"/>
              <a:buChar char="▶"/>
              <a:defRPr sz="2000" b="0" i="0" u="none" strike="noStrike" cap="none">
                <a:solidFill>
                  <a:schemeClr val="dk1"/>
                </a:solidFill>
                <a:latin typeface="Calibri"/>
                <a:ea typeface="Calibri"/>
                <a:cs typeface="Calibri"/>
                <a:sym typeface="Calibri"/>
              </a:defRPr>
            </a:lvl1pPr>
            <a:lvl2pPr marL="800100" marR="0" lvl="1" indent="-228600" algn="l" rtl="0">
              <a:lnSpc>
                <a:spcPct val="90000"/>
              </a:lnSpc>
              <a:spcBef>
                <a:spcPts val="500"/>
              </a:spcBef>
              <a:buClr>
                <a:srgbClr val="0066A1"/>
              </a:buClr>
              <a:buSzPct val="100000"/>
              <a:buFont typeface="Noto Sans Symbols"/>
              <a:buChar char="▪"/>
              <a:defRPr sz="1800" b="0" i="0" u="none" strike="noStrike" cap="none">
                <a:solidFill>
                  <a:schemeClr val="dk1"/>
                </a:solidFill>
                <a:latin typeface="Calibri"/>
                <a:ea typeface="Calibri"/>
                <a:cs typeface="Calibri"/>
                <a:sym typeface="Calibri"/>
              </a:defRPr>
            </a:lvl2pPr>
            <a:lvl3pPr marL="1257300" marR="0" lvl="2" indent="-241300" algn="l" rtl="0">
              <a:lnSpc>
                <a:spcPct val="90000"/>
              </a:lnSpc>
              <a:spcBef>
                <a:spcPts val="500"/>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7350" marR="0" lvl="3" indent="-196850" algn="l" rtl="0">
              <a:lnSpc>
                <a:spcPct val="90000"/>
              </a:lnSpc>
              <a:spcBef>
                <a:spcPts val="5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4pPr>
            <a:lvl5pPr marL="2114550" marR="0" lvl="4" indent="-196850" algn="l" rtl="0">
              <a:lnSpc>
                <a:spcPct val="90000"/>
              </a:lnSpc>
              <a:spcBef>
                <a:spcPts val="5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3"/>
          </p:nvPr>
        </p:nvSpPr>
        <p:spPr>
          <a:xfrm>
            <a:off x="529088" y="5078627"/>
            <a:ext cx="5418629" cy="890852"/>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0066A1"/>
              </a:buClr>
              <a:buSzPct val="100000"/>
              <a:buFont typeface="Arial"/>
              <a:buChar char="●"/>
              <a:defRPr sz="1800" b="1" i="1" u="none" strike="noStrike" cap="none">
                <a:solidFill>
                  <a:srgbClr val="0066A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4"/>
          </p:nvPr>
        </p:nvSpPr>
        <p:spPr>
          <a:xfrm>
            <a:off x="6142008" y="1825625"/>
            <a:ext cx="5612921" cy="4143854"/>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Char char="●"/>
              <a:defRPr sz="1800" b="0" i="1"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609600" y="1600201"/>
            <a:ext cx="53848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10C9CB87-41F5-4EAE-B6C9-F3257FF9EE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9DBC01E-4657-4C74-8C19-4DE179BD1BFA}"/>
              </a:ext>
            </a:extLst>
          </p:cNvPr>
          <p:cNvSpPr>
            <a:spLocks noGrp="1"/>
          </p:cNvSpPr>
          <p:nvPr>
            <p:ph type="dt" sz="half" idx="10"/>
          </p:nvPr>
        </p:nvSpPr>
        <p:spPr>
          <a:xfrm>
            <a:off x="838200" y="6356350"/>
            <a:ext cx="2743200" cy="365125"/>
          </a:xfrm>
          <a:prstGeom prst="rect">
            <a:avLst/>
          </a:prstGeom>
        </p:spPr>
        <p:txBody>
          <a:bodyPr/>
          <a:lstStyle/>
          <a:p>
            <a:fld id="{E3253E25-346B-4D63-817C-6CE4180CD2E6}" type="datetimeFigureOut">
              <a:rPr lang="en-US" smtClean="0">
                <a:solidFill>
                  <a:prstClr val="black"/>
                </a:solidFill>
              </a:rPr>
              <a:pPr/>
              <a:t>3/20/20</a:t>
            </a:fld>
            <a:endParaRPr lang="en-US">
              <a:solidFill>
                <a:prstClr val="black"/>
              </a:solidFill>
            </a:endParaRPr>
          </a:p>
        </p:txBody>
      </p:sp>
      <p:sp>
        <p:nvSpPr>
          <p:cNvPr id="5" name="Footer Placeholder 4">
            <a:extLst>
              <a:ext uri="{FF2B5EF4-FFF2-40B4-BE49-F238E27FC236}">
                <a16:creationId xmlns="" xmlns:a16="http://schemas.microsoft.com/office/drawing/2014/main" id="{BF5C8C49-2B97-43A2-8735-97BF49941F69}"/>
              </a:ext>
            </a:extLst>
          </p:cNvPr>
          <p:cNvSpPr>
            <a:spLocks noGrp="1"/>
          </p:cNvSpPr>
          <p:nvPr>
            <p:ph type="ftr" sz="quarter" idx="11"/>
          </p:nvPr>
        </p:nvSpPr>
        <p:spPr>
          <a:xfrm>
            <a:off x="4038600" y="6356350"/>
            <a:ext cx="4114800" cy="365125"/>
          </a:xfrm>
          <a:prstGeom prst="rect">
            <a:avLst/>
          </a:prstGeom>
        </p:spPr>
        <p:txBody>
          <a:bodyPr/>
          <a:lstStyle/>
          <a:p>
            <a:endParaRPr lang="en-US">
              <a:solidFill>
                <a:srgbClr val="70AD47"/>
              </a:solidFill>
            </a:endParaRPr>
          </a:p>
        </p:txBody>
      </p:sp>
      <p:sp>
        <p:nvSpPr>
          <p:cNvPr id="6" name="Slide Number Placeholder 5">
            <a:extLst>
              <a:ext uri="{FF2B5EF4-FFF2-40B4-BE49-F238E27FC236}">
                <a16:creationId xmlns="" xmlns:a16="http://schemas.microsoft.com/office/drawing/2014/main" id="{FF59FE59-4B3D-4BEF-A12D-188EC27A7DD5}"/>
              </a:ext>
            </a:extLst>
          </p:cNvPr>
          <p:cNvSpPr>
            <a:spLocks noGrp="1"/>
          </p:cNvSpPr>
          <p:nvPr>
            <p:ph type="sldNum" sz="quarter" idx="12"/>
          </p:nvPr>
        </p:nvSpPr>
        <p:spPr/>
        <p:txBody>
          <a:bodyPr/>
          <a:lstStyle/>
          <a:p>
            <a:fld id="{E1459680-2149-4969-9838-D06FCFC3C10B}" type="slidenum">
              <a:rPr lang="en-US" smtClean="0">
                <a:solidFill>
                  <a:prstClr val="black">
                    <a:tint val="75000"/>
                  </a:prstClr>
                </a:solidFill>
              </a:rPr>
              <a:pPr/>
              <a:t>‹#›</a:t>
            </a:fld>
            <a:endParaRPr lang="en-US">
              <a:solidFill>
                <a:prstClr val="black">
                  <a:tint val="75000"/>
                </a:prstClr>
              </a:solidFill>
            </a:endParaRPr>
          </a:p>
        </p:txBody>
      </p:sp>
      <p:sp>
        <p:nvSpPr>
          <p:cNvPr id="7" name="Title 6">
            <a:extLst>
              <a:ext uri="{FF2B5EF4-FFF2-40B4-BE49-F238E27FC236}">
                <a16:creationId xmlns="" xmlns:a16="http://schemas.microsoft.com/office/drawing/2014/main" id="{7C9A5E2B-A479-40D4-9621-0A4070DBC6B9}"/>
              </a:ext>
            </a:extLst>
          </p:cNvPr>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39540-A28F-4AF9-AA99-652438C91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626B92D-47D3-4C41-8416-F3497EC42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3874E83-50AA-43EA-8ED3-0031453912F6}"/>
              </a:ext>
            </a:extLst>
          </p:cNvPr>
          <p:cNvSpPr>
            <a:spLocks noGrp="1"/>
          </p:cNvSpPr>
          <p:nvPr>
            <p:ph type="dt" sz="half" idx="10"/>
          </p:nvPr>
        </p:nvSpPr>
        <p:spPr>
          <a:xfrm>
            <a:off x="838200" y="6356350"/>
            <a:ext cx="2743200" cy="365125"/>
          </a:xfrm>
          <a:prstGeom prst="rect">
            <a:avLst/>
          </a:prstGeom>
        </p:spPr>
        <p:txBody>
          <a:bodyPr/>
          <a:lstStyle/>
          <a:p>
            <a:fld id="{E3253E25-346B-4D63-817C-6CE4180CD2E6}" type="datetimeFigureOut">
              <a:rPr lang="en-US" smtClean="0">
                <a:solidFill>
                  <a:prstClr val="black"/>
                </a:solidFill>
              </a:rPr>
              <a:pPr/>
              <a:t>3/20/20</a:t>
            </a:fld>
            <a:endParaRPr lang="en-US">
              <a:solidFill>
                <a:prstClr val="black"/>
              </a:solidFill>
            </a:endParaRPr>
          </a:p>
        </p:txBody>
      </p:sp>
      <p:sp>
        <p:nvSpPr>
          <p:cNvPr id="5" name="Footer Placeholder 4">
            <a:extLst>
              <a:ext uri="{FF2B5EF4-FFF2-40B4-BE49-F238E27FC236}">
                <a16:creationId xmlns="" xmlns:a16="http://schemas.microsoft.com/office/drawing/2014/main" id="{8CBCA9B0-758B-4DEE-BF30-69DC3AC19A8C}"/>
              </a:ext>
            </a:extLst>
          </p:cNvPr>
          <p:cNvSpPr>
            <a:spLocks noGrp="1"/>
          </p:cNvSpPr>
          <p:nvPr>
            <p:ph type="ftr" sz="quarter" idx="11"/>
          </p:nvPr>
        </p:nvSpPr>
        <p:spPr>
          <a:xfrm>
            <a:off x="4038600" y="6356350"/>
            <a:ext cx="4114800" cy="365125"/>
          </a:xfrm>
          <a:prstGeom prst="rect">
            <a:avLst/>
          </a:prstGeom>
        </p:spPr>
        <p:txBody>
          <a:bodyPr/>
          <a:lstStyle/>
          <a:p>
            <a:endParaRPr lang="en-US">
              <a:solidFill>
                <a:srgbClr val="70AD47"/>
              </a:solidFill>
            </a:endParaRPr>
          </a:p>
        </p:txBody>
      </p:sp>
      <p:sp>
        <p:nvSpPr>
          <p:cNvPr id="6" name="Slide Number Placeholder 5">
            <a:extLst>
              <a:ext uri="{FF2B5EF4-FFF2-40B4-BE49-F238E27FC236}">
                <a16:creationId xmlns="" xmlns:a16="http://schemas.microsoft.com/office/drawing/2014/main" id="{EC1FF026-6A6A-4B7B-9111-EF4B7F91F8AF}"/>
              </a:ext>
            </a:extLst>
          </p:cNvPr>
          <p:cNvSpPr>
            <a:spLocks noGrp="1"/>
          </p:cNvSpPr>
          <p:nvPr>
            <p:ph type="sldNum" sz="quarter" idx="12"/>
          </p:nvPr>
        </p:nvSpPr>
        <p:spPr/>
        <p:txBody>
          <a:bodyPr/>
          <a:lstStyle/>
          <a:p>
            <a:fld id="{E1459680-2149-4969-9838-D06FCFC3C10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D70A7E-0F9A-4FE6-81A7-2CBC34EE81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2256071-FE69-43D5-9450-FC113B5AFF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181EF03-FC58-4B8F-820F-C251C8B69E3C}"/>
              </a:ext>
            </a:extLst>
          </p:cNvPr>
          <p:cNvSpPr>
            <a:spLocks noGrp="1"/>
          </p:cNvSpPr>
          <p:nvPr>
            <p:ph type="dt" sz="half" idx="10"/>
          </p:nvPr>
        </p:nvSpPr>
        <p:spPr>
          <a:xfrm>
            <a:off x="838200" y="6356350"/>
            <a:ext cx="2743200" cy="365125"/>
          </a:xfrm>
          <a:prstGeom prst="rect">
            <a:avLst/>
          </a:prstGeom>
        </p:spPr>
        <p:txBody>
          <a:bodyPr/>
          <a:lstStyle/>
          <a:p>
            <a:fld id="{E3253E25-346B-4D63-817C-6CE4180CD2E6}" type="datetimeFigureOut">
              <a:rPr lang="en-US" smtClean="0">
                <a:solidFill>
                  <a:prstClr val="black"/>
                </a:solidFill>
              </a:rPr>
              <a:pPr/>
              <a:t>3/20/20</a:t>
            </a:fld>
            <a:endParaRPr lang="en-US">
              <a:solidFill>
                <a:prstClr val="black"/>
              </a:solidFill>
            </a:endParaRPr>
          </a:p>
        </p:txBody>
      </p:sp>
      <p:sp>
        <p:nvSpPr>
          <p:cNvPr id="5" name="Footer Placeholder 4">
            <a:extLst>
              <a:ext uri="{FF2B5EF4-FFF2-40B4-BE49-F238E27FC236}">
                <a16:creationId xmlns="" xmlns:a16="http://schemas.microsoft.com/office/drawing/2014/main" id="{98A0B5D6-EBBE-4C26-9C43-D89713D2C681}"/>
              </a:ext>
            </a:extLst>
          </p:cNvPr>
          <p:cNvSpPr>
            <a:spLocks noGrp="1"/>
          </p:cNvSpPr>
          <p:nvPr>
            <p:ph type="ftr" sz="quarter" idx="11"/>
          </p:nvPr>
        </p:nvSpPr>
        <p:spPr>
          <a:xfrm>
            <a:off x="4038600" y="6356350"/>
            <a:ext cx="4114800" cy="365125"/>
          </a:xfrm>
          <a:prstGeom prst="rect">
            <a:avLst/>
          </a:prstGeom>
        </p:spPr>
        <p:txBody>
          <a:bodyPr/>
          <a:lstStyle/>
          <a:p>
            <a:endParaRPr lang="en-US">
              <a:solidFill>
                <a:srgbClr val="70AD47"/>
              </a:solidFill>
            </a:endParaRPr>
          </a:p>
        </p:txBody>
      </p:sp>
      <p:sp>
        <p:nvSpPr>
          <p:cNvPr id="6" name="Slide Number Placeholder 5">
            <a:extLst>
              <a:ext uri="{FF2B5EF4-FFF2-40B4-BE49-F238E27FC236}">
                <a16:creationId xmlns="" xmlns:a16="http://schemas.microsoft.com/office/drawing/2014/main" id="{12736BF2-6834-4578-B5E6-07543018919B}"/>
              </a:ext>
            </a:extLst>
          </p:cNvPr>
          <p:cNvSpPr>
            <a:spLocks noGrp="1"/>
          </p:cNvSpPr>
          <p:nvPr>
            <p:ph type="sldNum" sz="quarter" idx="12"/>
          </p:nvPr>
        </p:nvSpPr>
        <p:spPr/>
        <p:txBody>
          <a:bodyPr/>
          <a:lstStyle/>
          <a:p>
            <a:fld id="{E1459680-2149-4969-9838-D06FCFC3C10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3813D5-0F10-4678-8924-A3F2BDE702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05D207B-0A13-4C7F-9EF7-158892D552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5A5CA4A-7538-4676-BB94-91A86210AE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812FE32-ADDA-4C8E-A846-D58A90D2A8A1}"/>
              </a:ext>
            </a:extLst>
          </p:cNvPr>
          <p:cNvSpPr>
            <a:spLocks noGrp="1"/>
          </p:cNvSpPr>
          <p:nvPr>
            <p:ph type="dt" sz="half" idx="10"/>
          </p:nvPr>
        </p:nvSpPr>
        <p:spPr>
          <a:xfrm>
            <a:off x="838200" y="6356350"/>
            <a:ext cx="2743200" cy="365125"/>
          </a:xfrm>
          <a:prstGeom prst="rect">
            <a:avLst/>
          </a:prstGeom>
        </p:spPr>
        <p:txBody>
          <a:bodyPr/>
          <a:lstStyle/>
          <a:p>
            <a:fld id="{E3253E25-346B-4D63-817C-6CE4180CD2E6}" type="datetimeFigureOut">
              <a:rPr lang="en-US" smtClean="0">
                <a:solidFill>
                  <a:prstClr val="black"/>
                </a:solidFill>
              </a:rPr>
              <a:pPr/>
              <a:t>3/20/20</a:t>
            </a:fld>
            <a:endParaRPr lang="en-US">
              <a:solidFill>
                <a:prstClr val="black"/>
              </a:solidFill>
            </a:endParaRPr>
          </a:p>
        </p:txBody>
      </p:sp>
      <p:sp>
        <p:nvSpPr>
          <p:cNvPr id="6" name="Footer Placeholder 5">
            <a:extLst>
              <a:ext uri="{FF2B5EF4-FFF2-40B4-BE49-F238E27FC236}">
                <a16:creationId xmlns="" xmlns:a16="http://schemas.microsoft.com/office/drawing/2014/main" id="{F831AFB9-E3F7-437B-8FC9-E57A3196A63E}"/>
              </a:ext>
            </a:extLst>
          </p:cNvPr>
          <p:cNvSpPr>
            <a:spLocks noGrp="1"/>
          </p:cNvSpPr>
          <p:nvPr>
            <p:ph type="ftr" sz="quarter" idx="11"/>
          </p:nvPr>
        </p:nvSpPr>
        <p:spPr>
          <a:xfrm>
            <a:off x="4038600" y="6356350"/>
            <a:ext cx="4114800" cy="365125"/>
          </a:xfrm>
          <a:prstGeom prst="rect">
            <a:avLst/>
          </a:prstGeom>
        </p:spPr>
        <p:txBody>
          <a:bodyPr/>
          <a:lstStyle/>
          <a:p>
            <a:endParaRPr lang="en-US">
              <a:solidFill>
                <a:srgbClr val="70AD47"/>
              </a:solidFill>
            </a:endParaRPr>
          </a:p>
        </p:txBody>
      </p:sp>
      <p:sp>
        <p:nvSpPr>
          <p:cNvPr id="7" name="Slide Number Placeholder 6">
            <a:extLst>
              <a:ext uri="{FF2B5EF4-FFF2-40B4-BE49-F238E27FC236}">
                <a16:creationId xmlns="" xmlns:a16="http://schemas.microsoft.com/office/drawing/2014/main" id="{000BC9AC-8459-4588-990C-718F9B5AB487}"/>
              </a:ext>
            </a:extLst>
          </p:cNvPr>
          <p:cNvSpPr>
            <a:spLocks noGrp="1"/>
          </p:cNvSpPr>
          <p:nvPr>
            <p:ph type="sldNum" sz="quarter" idx="12"/>
          </p:nvPr>
        </p:nvSpPr>
        <p:spPr/>
        <p:txBody>
          <a:bodyPr/>
          <a:lstStyle/>
          <a:p>
            <a:fld id="{E1459680-2149-4969-9838-D06FCFC3C10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C464E0-BCE0-46D7-A53D-5031BC458A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B7FA718-95E8-43A1-A3A0-04FDA49EF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BEAF611-F89F-4D4D-904B-5C51B3EC05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A035F84-8C2C-4131-BEB2-D904EDCA6A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F16AC9C-42A6-45C0-9BDD-6FE18FA5B0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375F93A-3E0F-4272-A8AF-8CE095529288}"/>
              </a:ext>
            </a:extLst>
          </p:cNvPr>
          <p:cNvSpPr>
            <a:spLocks noGrp="1"/>
          </p:cNvSpPr>
          <p:nvPr>
            <p:ph type="dt" sz="half" idx="10"/>
          </p:nvPr>
        </p:nvSpPr>
        <p:spPr>
          <a:xfrm>
            <a:off x="838200" y="6356350"/>
            <a:ext cx="2743200" cy="365125"/>
          </a:xfrm>
          <a:prstGeom prst="rect">
            <a:avLst/>
          </a:prstGeom>
        </p:spPr>
        <p:txBody>
          <a:bodyPr/>
          <a:lstStyle/>
          <a:p>
            <a:fld id="{E3253E25-346B-4D63-817C-6CE4180CD2E6}" type="datetimeFigureOut">
              <a:rPr lang="en-US" smtClean="0">
                <a:solidFill>
                  <a:prstClr val="black"/>
                </a:solidFill>
              </a:rPr>
              <a:pPr/>
              <a:t>3/20/20</a:t>
            </a:fld>
            <a:endParaRPr lang="en-US">
              <a:solidFill>
                <a:prstClr val="black"/>
              </a:solidFill>
            </a:endParaRPr>
          </a:p>
        </p:txBody>
      </p:sp>
      <p:sp>
        <p:nvSpPr>
          <p:cNvPr id="8" name="Footer Placeholder 7">
            <a:extLst>
              <a:ext uri="{FF2B5EF4-FFF2-40B4-BE49-F238E27FC236}">
                <a16:creationId xmlns="" xmlns:a16="http://schemas.microsoft.com/office/drawing/2014/main" id="{04FD517D-71B8-4836-960F-2CD0737AAD70}"/>
              </a:ext>
            </a:extLst>
          </p:cNvPr>
          <p:cNvSpPr>
            <a:spLocks noGrp="1"/>
          </p:cNvSpPr>
          <p:nvPr>
            <p:ph type="ftr" sz="quarter" idx="11"/>
          </p:nvPr>
        </p:nvSpPr>
        <p:spPr>
          <a:xfrm>
            <a:off x="4038600" y="6356350"/>
            <a:ext cx="4114800" cy="365125"/>
          </a:xfrm>
          <a:prstGeom prst="rect">
            <a:avLst/>
          </a:prstGeom>
        </p:spPr>
        <p:txBody>
          <a:bodyPr/>
          <a:lstStyle/>
          <a:p>
            <a:endParaRPr lang="en-US">
              <a:solidFill>
                <a:srgbClr val="70AD47"/>
              </a:solidFill>
            </a:endParaRPr>
          </a:p>
        </p:txBody>
      </p:sp>
      <p:sp>
        <p:nvSpPr>
          <p:cNvPr id="9" name="Slide Number Placeholder 8">
            <a:extLst>
              <a:ext uri="{FF2B5EF4-FFF2-40B4-BE49-F238E27FC236}">
                <a16:creationId xmlns="" xmlns:a16="http://schemas.microsoft.com/office/drawing/2014/main" id="{E3236DFA-0F5A-4550-8C11-3D5DA9D03AD0}"/>
              </a:ext>
            </a:extLst>
          </p:cNvPr>
          <p:cNvSpPr>
            <a:spLocks noGrp="1"/>
          </p:cNvSpPr>
          <p:nvPr>
            <p:ph type="sldNum" sz="quarter" idx="12"/>
          </p:nvPr>
        </p:nvSpPr>
        <p:spPr/>
        <p:txBody>
          <a:bodyPr/>
          <a:lstStyle/>
          <a:p>
            <a:fld id="{E1459680-2149-4969-9838-D06FCFC3C10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629" y="6017665"/>
            <a:ext cx="2875723" cy="515234"/>
          </a:xfrm>
          <a:prstGeom prst="rect">
            <a:avLst/>
          </a:prstGeom>
        </p:spPr>
      </p:pic>
      <p:sp>
        <p:nvSpPr>
          <p:cNvPr id="6"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smtClean="0">
                <a:solidFill>
                  <a:schemeClr val="tx2"/>
                </a:solidFill>
              </a:rPr>
              <a:t>rightquestion.org</a:t>
            </a:r>
            <a:endParaRPr lang="en-US" sz="1600" b="0" dirty="0" smtClean="0">
              <a:solidFill>
                <a:schemeClr val="tx2"/>
              </a:solidFill>
            </a:endParaRPr>
          </a:p>
        </p:txBody>
      </p:sp>
      <p:cxnSp>
        <p:nvCxnSpPr>
          <p:cNvPr id="9" name="Straight Connector 8"/>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35786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7F024E-6BE7-46A5-B5A8-78666FA24C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889E32F-4318-4758-A52C-51CA6BC7F460}"/>
              </a:ext>
            </a:extLst>
          </p:cNvPr>
          <p:cNvSpPr>
            <a:spLocks noGrp="1"/>
          </p:cNvSpPr>
          <p:nvPr>
            <p:ph type="dt" sz="half" idx="10"/>
          </p:nvPr>
        </p:nvSpPr>
        <p:spPr>
          <a:xfrm>
            <a:off x="838200" y="6356350"/>
            <a:ext cx="2743200" cy="365125"/>
          </a:xfrm>
          <a:prstGeom prst="rect">
            <a:avLst/>
          </a:prstGeom>
        </p:spPr>
        <p:txBody>
          <a:bodyPr/>
          <a:lstStyle/>
          <a:p>
            <a:fld id="{E3253E25-346B-4D63-817C-6CE4180CD2E6}" type="datetimeFigureOut">
              <a:rPr lang="en-US" smtClean="0">
                <a:solidFill>
                  <a:prstClr val="black"/>
                </a:solidFill>
              </a:rPr>
              <a:pPr/>
              <a:t>3/20/20</a:t>
            </a:fld>
            <a:endParaRPr lang="en-US">
              <a:solidFill>
                <a:prstClr val="black"/>
              </a:solidFill>
            </a:endParaRPr>
          </a:p>
        </p:txBody>
      </p:sp>
      <p:sp>
        <p:nvSpPr>
          <p:cNvPr id="4" name="Footer Placeholder 3">
            <a:extLst>
              <a:ext uri="{FF2B5EF4-FFF2-40B4-BE49-F238E27FC236}">
                <a16:creationId xmlns="" xmlns:a16="http://schemas.microsoft.com/office/drawing/2014/main" id="{6824D105-834F-41AB-BD7F-5653B3A1FCF9}"/>
              </a:ext>
            </a:extLst>
          </p:cNvPr>
          <p:cNvSpPr>
            <a:spLocks noGrp="1"/>
          </p:cNvSpPr>
          <p:nvPr>
            <p:ph type="ftr" sz="quarter" idx="11"/>
          </p:nvPr>
        </p:nvSpPr>
        <p:spPr>
          <a:xfrm>
            <a:off x="4038600" y="6356350"/>
            <a:ext cx="4114800" cy="365125"/>
          </a:xfrm>
          <a:prstGeom prst="rect">
            <a:avLst/>
          </a:prstGeom>
        </p:spPr>
        <p:txBody>
          <a:bodyPr/>
          <a:lstStyle/>
          <a:p>
            <a:endParaRPr lang="en-US">
              <a:solidFill>
                <a:srgbClr val="70AD47"/>
              </a:solidFill>
            </a:endParaRPr>
          </a:p>
        </p:txBody>
      </p:sp>
      <p:sp>
        <p:nvSpPr>
          <p:cNvPr id="5" name="Slide Number Placeholder 4">
            <a:extLst>
              <a:ext uri="{FF2B5EF4-FFF2-40B4-BE49-F238E27FC236}">
                <a16:creationId xmlns="" xmlns:a16="http://schemas.microsoft.com/office/drawing/2014/main" id="{0B45393C-3968-47CC-9DCC-5AB228BABD7E}"/>
              </a:ext>
            </a:extLst>
          </p:cNvPr>
          <p:cNvSpPr>
            <a:spLocks noGrp="1"/>
          </p:cNvSpPr>
          <p:nvPr>
            <p:ph type="sldNum" sz="quarter" idx="12"/>
          </p:nvPr>
        </p:nvSpPr>
        <p:spPr/>
        <p:txBody>
          <a:bodyPr/>
          <a:lstStyle/>
          <a:p>
            <a:fld id="{E1459680-2149-4969-9838-D06FCFC3C10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D0E57A8-F3BB-46D9-82C8-1BE26837CE16}"/>
              </a:ext>
            </a:extLst>
          </p:cNvPr>
          <p:cNvSpPr>
            <a:spLocks noGrp="1"/>
          </p:cNvSpPr>
          <p:nvPr>
            <p:ph type="dt" sz="half" idx="10"/>
          </p:nvPr>
        </p:nvSpPr>
        <p:spPr>
          <a:xfrm>
            <a:off x="838200" y="6356350"/>
            <a:ext cx="2743200" cy="365125"/>
          </a:xfrm>
          <a:prstGeom prst="rect">
            <a:avLst/>
          </a:prstGeom>
        </p:spPr>
        <p:txBody>
          <a:bodyPr/>
          <a:lstStyle/>
          <a:p>
            <a:endParaRPr lang="en-US" dirty="0">
              <a:solidFill>
                <a:prstClr val="black"/>
              </a:solidFill>
            </a:endParaRPr>
          </a:p>
        </p:txBody>
      </p:sp>
      <p:sp>
        <p:nvSpPr>
          <p:cNvPr id="3" name="Footer Placeholder 2">
            <a:extLst>
              <a:ext uri="{FF2B5EF4-FFF2-40B4-BE49-F238E27FC236}">
                <a16:creationId xmlns="" xmlns:a16="http://schemas.microsoft.com/office/drawing/2014/main" id="{5561A7F1-442C-4B96-806A-443BA5720F0C}"/>
              </a:ext>
            </a:extLst>
          </p:cNvPr>
          <p:cNvSpPr>
            <a:spLocks noGrp="1"/>
          </p:cNvSpPr>
          <p:nvPr>
            <p:ph type="ftr" sz="quarter" idx="11"/>
          </p:nvPr>
        </p:nvSpPr>
        <p:spPr>
          <a:xfrm>
            <a:off x="4038600" y="6356350"/>
            <a:ext cx="4114800" cy="365125"/>
          </a:xfrm>
          <a:prstGeom prst="rect">
            <a:avLst/>
          </a:prstGeom>
        </p:spPr>
        <p:txBody>
          <a:bodyPr/>
          <a:lstStyle/>
          <a:p>
            <a:endParaRPr lang="en-US" dirty="0">
              <a:solidFill>
                <a:srgbClr val="70AD47"/>
              </a:solidFill>
            </a:endParaRPr>
          </a:p>
        </p:txBody>
      </p:sp>
      <p:sp>
        <p:nvSpPr>
          <p:cNvPr id="4" name="Slide Number Placeholder 3">
            <a:extLst>
              <a:ext uri="{FF2B5EF4-FFF2-40B4-BE49-F238E27FC236}">
                <a16:creationId xmlns="" xmlns:a16="http://schemas.microsoft.com/office/drawing/2014/main" id="{CEBCB627-5CEE-46E3-9EBA-E468C3F0CB32}"/>
              </a:ext>
            </a:extLst>
          </p:cNvPr>
          <p:cNvSpPr>
            <a:spLocks noGrp="1"/>
          </p:cNvSpPr>
          <p:nvPr>
            <p:ph type="sldNum" sz="quarter" idx="12"/>
          </p:nvPr>
        </p:nvSpPr>
        <p:spPr/>
        <p:txBody>
          <a:bodyPr/>
          <a:lstStyle/>
          <a:p>
            <a:fld id="{E1459680-2149-4969-9838-D06FCFC3C10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2A7DCC-DD52-44E0-AB4C-4E127699A3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F49095D-C90E-4EED-A9FE-EE2363A0C5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4F11EAB-29D5-49A1-A6FD-1F7621142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53FAB0C-3443-4158-83C2-00EDD9543E7E}"/>
              </a:ext>
            </a:extLst>
          </p:cNvPr>
          <p:cNvSpPr>
            <a:spLocks noGrp="1"/>
          </p:cNvSpPr>
          <p:nvPr>
            <p:ph type="dt" sz="half" idx="10"/>
          </p:nvPr>
        </p:nvSpPr>
        <p:spPr>
          <a:xfrm>
            <a:off x="838200" y="6356350"/>
            <a:ext cx="2743200" cy="365125"/>
          </a:xfrm>
          <a:prstGeom prst="rect">
            <a:avLst/>
          </a:prstGeom>
        </p:spPr>
        <p:txBody>
          <a:bodyPr/>
          <a:lstStyle/>
          <a:p>
            <a:fld id="{E3253E25-346B-4D63-817C-6CE4180CD2E6}" type="datetimeFigureOut">
              <a:rPr lang="en-US" smtClean="0">
                <a:solidFill>
                  <a:prstClr val="black"/>
                </a:solidFill>
              </a:rPr>
              <a:pPr/>
              <a:t>3/20/20</a:t>
            </a:fld>
            <a:endParaRPr lang="en-US">
              <a:solidFill>
                <a:prstClr val="black"/>
              </a:solidFill>
            </a:endParaRPr>
          </a:p>
        </p:txBody>
      </p:sp>
      <p:sp>
        <p:nvSpPr>
          <p:cNvPr id="6" name="Footer Placeholder 5">
            <a:extLst>
              <a:ext uri="{FF2B5EF4-FFF2-40B4-BE49-F238E27FC236}">
                <a16:creationId xmlns="" xmlns:a16="http://schemas.microsoft.com/office/drawing/2014/main" id="{F1B40AB8-C00C-4848-B66D-959C96BA5C6A}"/>
              </a:ext>
            </a:extLst>
          </p:cNvPr>
          <p:cNvSpPr>
            <a:spLocks noGrp="1"/>
          </p:cNvSpPr>
          <p:nvPr>
            <p:ph type="ftr" sz="quarter" idx="11"/>
          </p:nvPr>
        </p:nvSpPr>
        <p:spPr>
          <a:xfrm>
            <a:off x="4038600" y="6356350"/>
            <a:ext cx="4114800" cy="365125"/>
          </a:xfrm>
          <a:prstGeom prst="rect">
            <a:avLst/>
          </a:prstGeom>
        </p:spPr>
        <p:txBody>
          <a:bodyPr/>
          <a:lstStyle/>
          <a:p>
            <a:endParaRPr lang="en-US">
              <a:solidFill>
                <a:srgbClr val="70AD47"/>
              </a:solidFill>
            </a:endParaRPr>
          </a:p>
        </p:txBody>
      </p:sp>
      <p:sp>
        <p:nvSpPr>
          <p:cNvPr id="7" name="Slide Number Placeholder 6">
            <a:extLst>
              <a:ext uri="{FF2B5EF4-FFF2-40B4-BE49-F238E27FC236}">
                <a16:creationId xmlns="" xmlns:a16="http://schemas.microsoft.com/office/drawing/2014/main" id="{1690362B-33C3-49B6-9E00-F0D628CFDE2E}"/>
              </a:ext>
            </a:extLst>
          </p:cNvPr>
          <p:cNvSpPr>
            <a:spLocks noGrp="1"/>
          </p:cNvSpPr>
          <p:nvPr>
            <p:ph type="sldNum" sz="quarter" idx="12"/>
          </p:nvPr>
        </p:nvSpPr>
        <p:spPr/>
        <p:txBody>
          <a:bodyPr/>
          <a:lstStyle/>
          <a:p>
            <a:fld id="{E1459680-2149-4969-9838-D06FCFC3C10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BE0501-7A5D-4D56-9115-277E52C0EB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F124135-E676-409B-A7E9-63086A2A4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5A26579-225F-4774-AB9C-BBA5CCB0A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55BE5AE-9029-4475-B502-A8722883F3CE}"/>
              </a:ext>
            </a:extLst>
          </p:cNvPr>
          <p:cNvSpPr>
            <a:spLocks noGrp="1"/>
          </p:cNvSpPr>
          <p:nvPr>
            <p:ph type="dt" sz="half" idx="10"/>
          </p:nvPr>
        </p:nvSpPr>
        <p:spPr>
          <a:xfrm>
            <a:off x="838200" y="6356350"/>
            <a:ext cx="2743200" cy="365125"/>
          </a:xfrm>
          <a:prstGeom prst="rect">
            <a:avLst/>
          </a:prstGeom>
        </p:spPr>
        <p:txBody>
          <a:bodyPr/>
          <a:lstStyle/>
          <a:p>
            <a:fld id="{E3253E25-346B-4D63-817C-6CE4180CD2E6}" type="datetimeFigureOut">
              <a:rPr lang="en-US" smtClean="0">
                <a:solidFill>
                  <a:prstClr val="black"/>
                </a:solidFill>
              </a:rPr>
              <a:pPr/>
              <a:t>3/20/20</a:t>
            </a:fld>
            <a:endParaRPr lang="en-US">
              <a:solidFill>
                <a:prstClr val="black"/>
              </a:solidFill>
            </a:endParaRPr>
          </a:p>
        </p:txBody>
      </p:sp>
      <p:sp>
        <p:nvSpPr>
          <p:cNvPr id="6" name="Footer Placeholder 5">
            <a:extLst>
              <a:ext uri="{FF2B5EF4-FFF2-40B4-BE49-F238E27FC236}">
                <a16:creationId xmlns="" xmlns:a16="http://schemas.microsoft.com/office/drawing/2014/main" id="{4949D2E3-37DB-4EDC-8962-5E400FE4F194}"/>
              </a:ext>
            </a:extLst>
          </p:cNvPr>
          <p:cNvSpPr>
            <a:spLocks noGrp="1"/>
          </p:cNvSpPr>
          <p:nvPr>
            <p:ph type="ftr" sz="quarter" idx="11"/>
          </p:nvPr>
        </p:nvSpPr>
        <p:spPr>
          <a:xfrm>
            <a:off x="4038600" y="6356350"/>
            <a:ext cx="4114800" cy="365125"/>
          </a:xfrm>
          <a:prstGeom prst="rect">
            <a:avLst/>
          </a:prstGeom>
        </p:spPr>
        <p:txBody>
          <a:bodyPr/>
          <a:lstStyle/>
          <a:p>
            <a:endParaRPr lang="en-US">
              <a:solidFill>
                <a:srgbClr val="70AD47"/>
              </a:solidFill>
            </a:endParaRPr>
          </a:p>
        </p:txBody>
      </p:sp>
      <p:sp>
        <p:nvSpPr>
          <p:cNvPr id="7" name="Slide Number Placeholder 6">
            <a:extLst>
              <a:ext uri="{FF2B5EF4-FFF2-40B4-BE49-F238E27FC236}">
                <a16:creationId xmlns="" xmlns:a16="http://schemas.microsoft.com/office/drawing/2014/main" id="{7F0A542A-8339-4C41-ACC6-331911B9AF50}"/>
              </a:ext>
            </a:extLst>
          </p:cNvPr>
          <p:cNvSpPr>
            <a:spLocks noGrp="1"/>
          </p:cNvSpPr>
          <p:nvPr>
            <p:ph type="sldNum" sz="quarter" idx="12"/>
          </p:nvPr>
        </p:nvSpPr>
        <p:spPr/>
        <p:txBody>
          <a:bodyPr/>
          <a:lstStyle/>
          <a:p>
            <a:fld id="{E1459680-2149-4969-9838-D06FCFC3C10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FF674A-5503-45C3-88B7-4161745F48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8CA02F1-151D-4178-A18B-D5FA992CA2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165F6-2908-477A-B0D6-2212C4C1B6A0}"/>
              </a:ext>
            </a:extLst>
          </p:cNvPr>
          <p:cNvSpPr>
            <a:spLocks noGrp="1"/>
          </p:cNvSpPr>
          <p:nvPr>
            <p:ph type="dt" sz="half" idx="10"/>
          </p:nvPr>
        </p:nvSpPr>
        <p:spPr>
          <a:xfrm>
            <a:off x="838200" y="6356350"/>
            <a:ext cx="2743200" cy="365125"/>
          </a:xfrm>
          <a:prstGeom prst="rect">
            <a:avLst/>
          </a:prstGeom>
        </p:spPr>
        <p:txBody>
          <a:bodyPr/>
          <a:lstStyle/>
          <a:p>
            <a:fld id="{E3253E25-346B-4D63-817C-6CE4180CD2E6}" type="datetimeFigureOut">
              <a:rPr lang="en-US" smtClean="0">
                <a:solidFill>
                  <a:prstClr val="black"/>
                </a:solidFill>
              </a:rPr>
              <a:pPr/>
              <a:t>3/20/20</a:t>
            </a:fld>
            <a:endParaRPr lang="en-US">
              <a:solidFill>
                <a:prstClr val="black"/>
              </a:solidFill>
            </a:endParaRPr>
          </a:p>
        </p:txBody>
      </p:sp>
      <p:sp>
        <p:nvSpPr>
          <p:cNvPr id="5" name="Footer Placeholder 4">
            <a:extLst>
              <a:ext uri="{FF2B5EF4-FFF2-40B4-BE49-F238E27FC236}">
                <a16:creationId xmlns="" xmlns:a16="http://schemas.microsoft.com/office/drawing/2014/main" id="{CAA91030-07E0-4403-811C-C6B8D147B577}"/>
              </a:ext>
            </a:extLst>
          </p:cNvPr>
          <p:cNvSpPr>
            <a:spLocks noGrp="1"/>
          </p:cNvSpPr>
          <p:nvPr>
            <p:ph type="ftr" sz="quarter" idx="11"/>
          </p:nvPr>
        </p:nvSpPr>
        <p:spPr>
          <a:xfrm>
            <a:off x="4038600" y="6356350"/>
            <a:ext cx="4114800" cy="365125"/>
          </a:xfrm>
          <a:prstGeom prst="rect">
            <a:avLst/>
          </a:prstGeom>
        </p:spPr>
        <p:txBody>
          <a:bodyPr/>
          <a:lstStyle/>
          <a:p>
            <a:endParaRPr lang="en-US">
              <a:solidFill>
                <a:srgbClr val="70AD47"/>
              </a:solidFill>
            </a:endParaRPr>
          </a:p>
        </p:txBody>
      </p:sp>
      <p:sp>
        <p:nvSpPr>
          <p:cNvPr id="6" name="Slide Number Placeholder 5">
            <a:extLst>
              <a:ext uri="{FF2B5EF4-FFF2-40B4-BE49-F238E27FC236}">
                <a16:creationId xmlns="" xmlns:a16="http://schemas.microsoft.com/office/drawing/2014/main" id="{0715FAD3-B4D9-4E81-AB0B-59C53D56ACF5}"/>
              </a:ext>
            </a:extLst>
          </p:cNvPr>
          <p:cNvSpPr>
            <a:spLocks noGrp="1"/>
          </p:cNvSpPr>
          <p:nvPr>
            <p:ph type="sldNum" sz="quarter" idx="12"/>
          </p:nvPr>
        </p:nvSpPr>
        <p:spPr/>
        <p:txBody>
          <a:bodyPr/>
          <a:lstStyle/>
          <a:p>
            <a:fld id="{E1459680-2149-4969-9838-D06FCFC3C10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57A6A4D-1C20-4CD1-8F28-A8567694EF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A502F5C-7A35-49CD-842E-A2A3455ACF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A3B761D-E899-4D56-B92D-BC91F087B09D}"/>
              </a:ext>
            </a:extLst>
          </p:cNvPr>
          <p:cNvSpPr>
            <a:spLocks noGrp="1"/>
          </p:cNvSpPr>
          <p:nvPr>
            <p:ph type="dt" sz="half" idx="10"/>
          </p:nvPr>
        </p:nvSpPr>
        <p:spPr>
          <a:xfrm>
            <a:off x="838200" y="6356350"/>
            <a:ext cx="2743200" cy="365125"/>
          </a:xfrm>
          <a:prstGeom prst="rect">
            <a:avLst/>
          </a:prstGeom>
        </p:spPr>
        <p:txBody>
          <a:bodyPr/>
          <a:lstStyle/>
          <a:p>
            <a:fld id="{E3253E25-346B-4D63-817C-6CE4180CD2E6}" type="datetimeFigureOut">
              <a:rPr lang="en-US" smtClean="0">
                <a:solidFill>
                  <a:prstClr val="black"/>
                </a:solidFill>
              </a:rPr>
              <a:pPr/>
              <a:t>3/20/20</a:t>
            </a:fld>
            <a:endParaRPr lang="en-US">
              <a:solidFill>
                <a:prstClr val="black"/>
              </a:solidFill>
            </a:endParaRPr>
          </a:p>
        </p:txBody>
      </p:sp>
      <p:sp>
        <p:nvSpPr>
          <p:cNvPr id="5" name="Footer Placeholder 4">
            <a:extLst>
              <a:ext uri="{FF2B5EF4-FFF2-40B4-BE49-F238E27FC236}">
                <a16:creationId xmlns="" xmlns:a16="http://schemas.microsoft.com/office/drawing/2014/main" id="{41A44FB8-E7D6-4608-8287-F8014B9F77D6}"/>
              </a:ext>
            </a:extLst>
          </p:cNvPr>
          <p:cNvSpPr>
            <a:spLocks noGrp="1"/>
          </p:cNvSpPr>
          <p:nvPr>
            <p:ph type="ftr" sz="quarter" idx="11"/>
          </p:nvPr>
        </p:nvSpPr>
        <p:spPr>
          <a:xfrm>
            <a:off x="4038600" y="6356350"/>
            <a:ext cx="4114800" cy="365125"/>
          </a:xfrm>
          <a:prstGeom prst="rect">
            <a:avLst/>
          </a:prstGeom>
        </p:spPr>
        <p:txBody>
          <a:bodyPr/>
          <a:lstStyle/>
          <a:p>
            <a:endParaRPr lang="en-US">
              <a:solidFill>
                <a:srgbClr val="70AD47"/>
              </a:solidFill>
            </a:endParaRPr>
          </a:p>
        </p:txBody>
      </p:sp>
      <p:sp>
        <p:nvSpPr>
          <p:cNvPr id="6" name="Slide Number Placeholder 5">
            <a:extLst>
              <a:ext uri="{FF2B5EF4-FFF2-40B4-BE49-F238E27FC236}">
                <a16:creationId xmlns="" xmlns:a16="http://schemas.microsoft.com/office/drawing/2014/main" id="{C0B64D9C-66FC-478F-AA25-1C09D1A03422}"/>
              </a:ext>
            </a:extLst>
          </p:cNvPr>
          <p:cNvSpPr>
            <a:spLocks noGrp="1"/>
          </p:cNvSpPr>
          <p:nvPr>
            <p:ph type="sldNum" sz="quarter" idx="12"/>
          </p:nvPr>
        </p:nvSpPr>
        <p:spPr/>
        <p:txBody>
          <a:bodyPr/>
          <a:lstStyle/>
          <a:p>
            <a:fld id="{E1459680-2149-4969-9838-D06FCFC3C10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977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31098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6"/>
            <a:ext cx="4343400" cy="530225"/>
          </a:xfrm>
        </p:spPr>
        <p:txBody>
          <a:bodyPr anchor="b"/>
          <a:lstStyle>
            <a:lvl1pPr>
              <a:defRPr sz="3200" baseline="0">
                <a:solidFill>
                  <a:schemeClr val="tx2"/>
                </a:solidFill>
              </a:defRPr>
            </a:lvl1pPr>
          </a:lstStyle>
          <a:p>
            <a:r>
              <a:rPr lang="en-US" smtClean="0"/>
              <a:t>Student Questions</a:t>
            </a:r>
            <a:endParaRPr lang="en-US" dirty="0"/>
          </a:p>
        </p:txBody>
      </p:sp>
      <p:sp>
        <p:nvSpPr>
          <p:cNvPr id="3" name="Content Placeholder 2"/>
          <p:cNvSpPr>
            <a:spLocks noGrp="1"/>
          </p:cNvSpPr>
          <p:nvPr>
            <p:ph idx="1"/>
          </p:nvPr>
        </p:nvSpPr>
        <p:spPr>
          <a:xfrm>
            <a:off x="838204" y="1171080"/>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Tree>
    <p:extLst>
      <p:ext uri="{BB962C8B-B14F-4D97-AF65-F5344CB8AC3E}">
        <p14:creationId xmlns:p14="http://schemas.microsoft.com/office/powerpoint/2010/main" val="1596338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2.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3.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 Id="rId11" Type="http://schemas.openxmlformats.org/officeDocument/2006/relationships/theme" Target="../theme/theme4.xml"/><Relationship Id="rId1" Type="http://schemas.openxmlformats.org/officeDocument/2006/relationships/slideLayout" Target="../slideLayouts/slideLayout45.xml"/><Relationship Id="rId2"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theme" Target="../theme/theme5.xml"/><Relationship Id="rId13" Type="http://schemas.openxmlformats.org/officeDocument/2006/relationships/image" Target="../media/image8.jpeg"/><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485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1" r:id="rId5"/>
    <p:sldLayoutId id="2147483654" r:id="rId6"/>
    <p:sldLayoutId id="2147483655" r:id="rId7"/>
    <p:sldLayoutId id="2147483666" r:id="rId8"/>
    <p:sldLayoutId id="2147483656" r:id="rId9"/>
    <p:sldLayoutId id="2147483660" r:id="rId10"/>
    <p:sldLayoutId id="2147483669" r:id="rId11"/>
    <p:sldLayoutId id="2147483661" r:id="rId12"/>
    <p:sldLayoutId id="2147483662" r:id="rId13"/>
    <p:sldLayoutId id="2147483663" r:id="rId14"/>
    <p:sldLayoutId id="2147483664" r:id="rId15"/>
    <p:sldLayoutId id="2147483665" r:id="rId16"/>
    <p:sldLayoutId id="2147483668" r:id="rId17"/>
    <p:sldLayoutId id="2147483671" r:id="rId18"/>
    <p:sldLayoutId id="2147483672" r:id="rId19"/>
    <p:sldLayoutId id="2147483673" r:id="rId20"/>
    <p:sldLayoutId id="2147483674" r:id="rId21"/>
    <p:sldLayoutId id="2147483676" r:id="rId2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92C7E31-68C2-2841-AD9F-25804CC322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0BDD9D1-480D-FD4D-98E0-FA340F6C3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5206D5D-FB28-3145-B6EB-4B69C07F97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3271CF7-B1BF-F04D-A429-7EFB7E4DE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422E105-B587-9D45-B289-203FE9997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6019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92C7E31-68C2-2841-AD9F-25804CC322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0BDD9D1-480D-FD4D-98E0-FA340F6C3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5206D5D-FB28-3145-B6EB-4B69C07F97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DB97A-61B7-F144-87CD-BD5351800DD7}"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3271CF7-B1BF-F04D-A429-7EFB7E4DE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422E105-B587-9D45-B289-203FE9997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FCFFB-AF75-2A43-8AF9-9EF2B3387A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5868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917123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hf sldNum="0"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E6B4E6E-D404-44EC-B0A5-B2CBD7EAB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63DDBF0-430D-4C84-9D53-6984E22D9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2B84816B-295D-43BB-9BDE-C710B7F37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59680-2149-4969-9838-D06FCFC3C10B}" type="slidenum">
              <a:rPr lang="en-US" smtClean="0">
                <a:solidFill>
                  <a:prstClr val="black">
                    <a:tint val="75000"/>
                  </a:prstClr>
                </a:solidFill>
              </a:rPr>
              <a:pPr/>
              <a:t>‹#›</a:t>
            </a:fld>
            <a:endParaRPr lang="en-US">
              <a:solidFill>
                <a:prstClr val="black">
                  <a:tint val="75000"/>
                </a:prstClr>
              </a:solidFill>
            </a:endParaRPr>
          </a:p>
        </p:txBody>
      </p:sp>
      <p:sp>
        <p:nvSpPr>
          <p:cNvPr id="7" name="Oval 6">
            <a:extLst>
              <a:ext uri="{FF2B5EF4-FFF2-40B4-BE49-F238E27FC236}">
                <a16:creationId xmlns="" xmlns:a16="http://schemas.microsoft.com/office/drawing/2014/main" id="{262DDA38-B22F-415C-9FB2-23F4C919B88B}"/>
              </a:ext>
            </a:extLst>
          </p:cNvPr>
          <p:cNvSpPr/>
          <p:nvPr userDrawn="1"/>
        </p:nvSpPr>
        <p:spPr>
          <a:xfrm>
            <a:off x="74815" y="5707497"/>
            <a:ext cx="1172095" cy="1118319"/>
          </a:xfrm>
          <a:prstGeom prst="ellipse">
            <a:avLst/>
          </a:prstGeom>
          <a:blipFill>
            <a:blip r:embed="rId13"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ooter Placeholder 7">
            <a:extLst>
              <a:ext uri="{FF2B5EF4-FFF2-40B4-BE49-F238E27FC236}">
                <a16:creationId xmlns="" xmlns:a16="http://schemas.microsoft.com/office/drawing/2014/main" id="{2105D269-4E3A-477C-ACE5-517335EA2B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accent6"/>
                </a:solidFill>
              </a:defRPr>
            </a:lvl1pPr>
          </a:lstStyle>
          <a:p>
            <a:r>
              <a:rPr lang="en-US" dirty="0">
                <a:solidFill>
                  <a:srgbClr val="70AD47"/>
                </a:solidFill>
              </a:rPr>
              <a:t>2020 National Council for History Education Conference </a:t>
            </a:r>
          </a:p>
        </p:txBody>
      </p:sp>
    </p:spTree>
    <p:extLst>
      <p:ext uri="{BB962C8B-B14F-4D97-AF65-F5344CB8AC3E}">
        <p14:creationId xmlns:p14="http://schemas.microsoft.com/office/powerpoint/2010/main" val="19919208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0.xml"/><Relationship Id="rId2"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rightquestion.org/" TargetMode="Externa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jpeg"/><Relationship Id="rId7" Type="http://schemas.openxmlformats.org/officeDocument/2006/relationships/image" Target="../media/image40.jpe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19.jpeg"/><Relationship Id="rId13" Type="http://schemas.openxmlformats.org/officeDocument/2006/relationships/image" Target="../media/image20.png"/><Relationship Id="rId1" Type="http://schemas.openxmlformats.org/officeDocument/2006/relationships/slideLayout" Target="../slideLayouts/slideLayout24.xml"/><Relationship Id="rId2" Type="http://schemas.openxmlformats.org/officeDocument/2006/relationships/image" Target="../media/image9.png"/><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2.jpeg"/><Relationship Id="rId3" Type="http://schemas.openxmlformats.org/officeDocument/2006/relationships/image" Target="../media/image4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4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4" Type="http://schemas.openxmlformats.org/officeDocument/2006/relationships/hyperlink" Target="https://www.loc.gov/pictures/item/2004665381/" TargetMode="External"/><Relationship Id="rId5" Type="http://schemas.openxmlformats.org/officeDocument/2006/relationships/image" Target="../media/image46.jpg"/><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5.gif"/></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25.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5.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5.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5.gif"/></Relationships>
</file>

<file path=ppt/slides/_rels/slide39.xml.rels><?xml version="1.0" encoding="UTF-8" standalone="yes"?>
<Relationships xmlns="http://schemas.openxmlformats.org/package/2006/relationships"><Relationship Id="rId11" Type="http://schemas.openxmlformats.org/officeDocument/2006/relationships/image" Target="../media/image50.jpeg"/><Relationship Id="rId12" Type="http://schemas.openxmlformats.org/officeDocument/2006/relationships/image" Target="../media/image51.jpeg"/><Relationship Id="rId1" Type="http://schemas.openxmlformats.org/officeDocument/2006/relationships/slideLayout" Target="../slideLayouts/slideLayout10.xml"/><Relationship Id="rId2" Type="http://schemas.openxmlformats.org/officeDocument/2006/relationships/hyperlink" Target="https://blogs.loc.gov/picturethis/2015/02/day-of-remembrance-photographs-of-japanese-american-internment-during-world-war-ii/" TargetMode="External"/><Relationship Id="rId3" Type="http://schemas.openxmlformats.org/officeDocument/2006/relationships/hyperlink" Target="http://www.loc.gov/teachers/classroommaterials/primarysourcesets/internment/" TargetMode="External"/><Relationship Id="rId4" Type="http://schemas.openxmlformats.org/officeDocument/2006/relationships/hyperlink" Target="https://www.loc.gov/collections/ansel-adams-manzanar/about-this-collection/" TargetMode="External"/><Relationship Id="rId5" Type="http://schemas.openxmlformats.org/officeDocument/2006/relationships/hyperlink" Target="https://www.loc.gov/teachers/classroommaterials/presentationsandactivities/presentations/immigration/japanese3.html" TargetMode="External"/><Relationship Id="rId6" Type="http://schemas.openxmlformats.org/officeDocument/2006/relationships/hyperlink" Target="http://www.loc.gov/teachers/classroommaterials/primarysourcesets/veterans/struggles.html" TargetMode="External"/><Relationship Id="rId7" Type="http://schemas.openxmlformats.org/officeDocument/2006/relationships/hyperlink" Target="https://www.loc.gov/exhibits/wcf/wcf0013.html" TargetMode="External"/><Relationship Id="rId8" Type="http://schemas.openxmlformats.org/officeDocument/2006/relationships/hyperlink" Target="https://www.loc.gov/collections/japanese-american-internment-camp-newspapers/about-this-collection/" TargetMode="External"/><Relationship Id="rId9" Type="http://schemas.openxmlformats.org/officeDocument/2006/relationships/image" Target="../media/image48.png"/><Relationship Id="rId10"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9.xml"/><Relationship Id="rId4" Type="http://schemas.openxmlformats.org/officeDocument/2006/relationships/notesSlide" Target="../notesSlides/notesSlide2.xml"/><Relationship Id="rId5" Type="http://schemas.openxmlformats.org/officeDocument/2006/relationships/image" Target="../media/image22.png"/><Relationship Id="rId6" Type="http://schemas.openxmlformats.org/officeDocument/2006/relationships/image" Target="../media/image23.jpeg"/><Relationship Id="rId7" Type="http://schemas.openxmlformats.org/officeDocument/2006/relationships/image" Target="../media/image24.tiff"/><Relationship Id="rId1" Type="http://schemas.openxmlformats.org/officeDocument/2006/relationships/tags" Target="../tags/tag1.xml"/><Relationship Id="rId2"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hyperlink" Target="file:///C:/Users/User/Downloads/rightquestion.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image" Target="../media/image5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5.jpeg"/><Relationship Id="rId3" Type="http://schemas.openxmlformats.org/officeDocument/2006/relationships/hyperlink" Target="http://www.loc.gov/pictures/item/98506956/"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hyperlink" Target="http://bit.ly/TPSbasicsOverview" TargetMode="External"/><Relationship Id="rId5" Type="http://schemas.openxmlformats.org/officeDocument/2006/relationships/hyperlink" Target="http://bit.ly/TPSbasicsRegistration" TargetMode="External"/><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jpeg"/><Relationship Id="rId5" Type="http://schemas.openxmlformats.org/officeDocument/2006/relationships/hyperlink" Target="https://www.loc.gov/item/webcast-7795/" TargetMode="External"/><Relationship Id="rId6" Type="http://schemas.openxmlformats.org/officeDocument/2006/relationships/hyperlink" Target="http://www.c3teachers.org/wp-content/uploads/2015/10/Question-RQI-C3-Brief.pdf" TargetMode="External"/><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hyperlink" Target="https://www.loc.gov/item/2017747598/" TargetMode="External"/><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hyperlink" Target="https://www.loc.gov/item/2002716769/" TargetMode="External"/><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3" Type="http://schemas.openxmlformats.org/officeDocument/2006/relationships/hyperlink" Target="https://www.loc.gov/item/2017691953/" TargetMode="External"/><Relationship Id="rId4"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3" Type="http://schemas.openxmlformats.org/officeDocument/2006/relationships/hyperlink" Target="https://www.loc.gov/item/2003689280/" TargetMode="External"/><Relationship Id="rId4" Type="http://schemas.openxmlformats.org/officeDocument/2006/relationships/image" Target="../media/image63.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hyperlink" Target="https://www.loc.gov/item/2016679510/" TargetMode="External"/><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5.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7.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rightquestion.org/" TargetMode="External"/><Relationship Id="rId3" Type="http://schemas.openxmlformats.org/officeDocument/2006/relationships/image" Target="../media/image3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 Id="rId3" Type="http://schemas.openxmlformats.org/officeDocument/2006/relationships/hyperlink" Target="https://www.gse.harvard.edu/ppe/program/teaching-students-ask-their-own-questions-best-practices-question-formulation-techniqu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64548D-79A2-42B4-B02A-7F167C2C5AF9}"/>
              </a:ext>
            </a:extLst>
          </p:cNvPr>
          <p:cNvSpPr>
            <a:spLocks noGrp="1"/>
          </p:cNvSpPr>
          <p:nvPr>
            <p:ph type="ctrTitle"/>
          </p:nvPr>
        </p:nvSpPr>
        <p:spPr>
          <a:xfrm>
            <a:off x="1026316" y="236538"/>
            <a:ext cx="9641684" cy="2387600"/>
          </a:xfrm>
        </p:spPr>
        <p:txBody>
          <a:bodyPr/>
          <a:lstStyle/>
          <a:p>
            <a:r>
              <a:rPr lang="en-US" b="1" dirty="0">
                <a:latin typeface="Rockwell" charset="0"/>
                <a:ea typeface="Rockwell" charset="0"/>
                <a:cs typeface="Rockwell" charset="0"/>
              </a:rPr>
              <a:t>Facilitating Primary Source Learning with Students’ Questions</a:t>
            </a:r>
            <a:endParaRPr lang="en-US" dirty="0">
              <a:latin typeface="Rockwell" charset="0"/>
              <a:ea typeface="Rockwell" charset="0"/>
              <a:cs typeface="Rockwell" charset="0"/>
            </a:endParaRPr>
          </a:p>
        </p:txBody>
      </p:sp>
      <p:sp>
        <p:nvSpPr>
          <p:cNvPr id="4" name="Rectangle 3"/>
          <p:cNvSpPr/>
          <p:nvPr/>
        </p:nvSpPr>
        <p:spPr>
          <a:xfrm>
            <a:off x="6633544" y="2838799"/>
            <a:ext cx="5389719" cy="1920526"/>
          </a:xfrm>
          <a:prstGeom prst="rect">
            <a:avLst/>
          </a:prstGeom>
        </p:spPr>
        <p:txBody>
          <a:bodyPr wrap="square">
            <a:spAutoFit/>
          </a:bodyPr>
          <a:lstStyle/>
          <a:p>
            <a:pPr>
              <a:lnSpc>
                <a:spcPct val="110000"/>
              </a:lnSpc>
            </a:pPr>
            <a:r>
              <a:rPr lang="en-US" sz="3600" dirty="0" smtClean="0">
                <a:latin typeface="Rockwell" charset="0"/>
                <a:ea typeface="Rockwell" charset="0"/>
                <a:cs typeface="Rockwell" charset="0"/>
              </a:rPr>
              <a:t>Ann Canning</a:t>
            </a:r>
            <a:r>
              <a:rPr lang="en-US" sz="3600" dirty="0">
                <a:latin typeface="Rockwell" charset="0"/>
                <a:ea typeface="Rockwell" charset="0"/>
                <a:cs typeface="Rockwell" charset="0"/>
              </a:rPr>
              <a:t/>
            </a:r>
            <a:br>
              <a:rPr lang="en-US" sz="3600" dirty="0">
                <a:latin typeface="Rockwell" charset="0"/>
                <a:ea typeface="Rockwell" charset="0"/>
                <a:cs typeface="Rockwell" charset="0"/>
              </a:rPr>
            </a:br>
            <a:r>
              <a:rPr lang="en-US" sz="2400" dirty="0" smtClean="0">
                <a:latin typeface="Rockwell" charset="0"/>
                <a:ea typeface="Rockwell" charset="0"/>
                <a:cs typeface="Rockwell" charset="0"/>
              </a:rPr>
              <a:t>Teaching with Primary Sources (TPS) Eastern Region</a:t>
            </a:r>
          </a:p>
          <a:p>
            <a:pPr>
              <a:lnSpc>
                <a:spcPct val="110000"/>
              </a:lnSpc>
            </a:pPr>
            <a:r>
              <a:rPr lang="en-US" sz="2400" dirty="0" smtClean="0">
                <a:latin typeface="Rockwell" charset="0"/>
                <a:ea typeface="Rockwell" charset="0"/>
                <a:cs typeface="Rockwell" charset="0"/>
              </a:rPr>
              <a:t>Waynesburg, PA</a:t>
            </a:r>
            <a:endParaRPr lang="en-US" sz="2400" dirty="0">
              <a:latin typeface="Rockwell" charset="0"/>
              <a:ea typeface="Rockwell" charset="0"/>
              <a:cs typeface="Rockwell" charset="0"/>
            </a:endParaRPr>
          </a:p>
        </p:txBody>
      </p:sp>
      <p:sp>
        <p:nvSpPr>
          <p:cNvPr id="6" name="Subtitle 2"/>
          <p:cNvSpPr txBox="1">
            <a:spLocks/>
          </p:cNvSpPr>
          <p:nvPr/>
        </p:nvSpPr>
        <p:spPr>
          <a:xfrm>
            <a:off x="1026316" y="2835300"/>
            <a:ext cx="5505191" cy="16977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400"/>
              </a:spcBef>
            </a:pPr>
            <a:r>
              <a:rPr lang="en-US" sz="3600" dirty="0" smtClean="0">
                <a:latin typeface="Rockwell" charset="0"/>
                <a:ea typeface="Rockwell" charset="0"/>
                <a:cs typeface="Rockwell" charset="0"/>
              </a:rPr>
              <a:t>Sarah Westbrook</a:t>
            </a:r>
          </a:p>
          <a:p>
            <a:pPr algn="l">
              <a:lnSpc>
                <a:spcPct val="100000"/>
              </a:lnSpc>
              <a:spcBef>
                <a:spcPts val="400"/>
              </a:spcBef>
            </a:pPr>
            <a:r>
              <a:rPr lang="en-US" sz="3600" dirty="0" smtClean="0">
                <a:latin typeface="Rockwell" charset="0"/>
                <a:ea typeface="Rockwell" charset="0"/>
                <a:cs typeface="Rockwell" charset="0"/>
              </a:rPr>
              <a:t>Andrew </a:t>
            </a:r>
            <a:r>
              <a:rPr lang="en-US" sz="3600" dirty="0" err="1" smtClean="0">
                <a:latin typeface="Rockwell" charset="0"/>
                <a:ea typeface="Rockwell" charset="0"/>
                <a:cs typeface="Rockwell" charset="0"/>
              </a:rPr>
              <a:t>Minigan</a:t>
            </a:r>
            <a:endParaRPr lang="en-US" sz="3600" dirty="0" smtClean="0">
              <a:latin typeface="Rockwell" charset="0"/>
              <a:ea typeface="Rockwell" charset="0"/>
              <a:cs typeface="Rockwell" charset="0"/>
            </a:endParaRPr>
          </a:p>
          <a:p>
            <a:pPr algn="l">
              <a:lnSpc>
                <a:spcPct val="100000"/>
              </a:lnSpc>
              <a:spcBef>
                <a:spcPts val="400"/>
              </a:spcBef>
            </a:pPr>
            <a:r>
              <a:rPr lang="en-US" dirty="0" smtClean="0">
                <a:latin typeface="Rockwell" charset="0"/>
                <a:ea typeface="Rockwell" charset="0"/>
                <a:cs typeface="Rockwell" charset="0"/>
              </a:rPr>
              <a:t>The Right Question Institute</a:t>
            </a:r>
          </a:p>
          <a:p>
            <a:pPr algn="l"/>
            <a:r>
              <a:rPr lang="en-US" dirty="0" smtClean="0">
                <a:latin typeface="Rockwell" charset="0"/>
                <a:ea typeface="Rockwell" charset="0"/>
                <a:cs typeface="Rockwell" charset="0"/>
              </a:rPr>
              <a:t>Cambridge, MA</a:t>
            </a:r>
            <a:endParaRPr lang="en-US" dirty="0">
              <a:latin typeface="Rockwell" charset="0"/>
              <a:ea typeface="Rockwell" charset="0"/>
              <a:cs typeface="Rockwell" charset="0"/>
            </a:endParaRPr>
          </a:p>
        </p:txBody>
      </p:sp>
      <p:cxnSp>
        <p:nvCxnSpPr>
          <p:cNvPr id="8" name="Straight Connector 7"/>
          <p:cNvCxnSpPr/>
          <p:nvPr/>
        </p:nvCxnSpPr>
        <p:spPr>
          <a:xfrm>
            <a:off x="900113" y="2371725"/>
            <a:ext cx="10458450"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631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7079" y="114316"/>
            <a:ext cx="11951824" cy="1325563"/>
          </a:xfrm>
        </p:spPr>
        <p:txBody>
          <a:bodyPr>
            <a:normAutofit/>
          </a:bodyPr>
          <a:lstStyle/>
          <a:p>
            <a:r>
              <a:rPr lang="en-US" sz="3200" dirty="0" smtClean="0"/>
              <a:t>Access Today’s Materials and All of Our Free Resources</a:t>
            </a:r>
            <a:endParaRPr lang="en-US" sz="3200" dirty="0"/>
          </a:p>
        </p:txBody>
      </p:sp>
      <p:sp>
        <p:nvSpPr>
          <p:cNvPr id="6" name="Content Placeholder 8"/>
          <p:cNvSpPr txBox="1">
            <a:spLocks/>
          </p:cNvSpPr>
          <p:nvPr/>
        </p:nvSpPr>
        <p:spPr>
          <a:xfrm>
            <a:off x="768631" y="1439879"/>
            <a:ext cx="7906383" cy="1481967"/>
          </a:xfrm>
          <a:prstGeom prst="rect">
            <a:avLst/>
          </a:prstGeom>
          <a:ln w="28575"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noAutofit/>
          </a:bodyPr>
          <a:lstStyle>
            <a:lvl1pPr marL="171450" indent="-171450" algn="l" defTabSz="685800" rtl="0" eaLnBrk="1" latinLnBrk="0" hangingPunct="1">
              <a:lnSpc>
                <a:spcPct val="90000"/>
              </a:lnSpc>
              <a:spcBef>
                <a:spcPts val="750"/>
              </a:spcBef>
              <a:buFont typeface="Arial"/>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9pPr>
          </a:lstStyle>
          <a:p>
            <a:pPr marL="0" indent="0">
              <a:buNone/>
              <a:defRPr/>
            </a:pPr>
            <a:endParaRPr lang="en-US" altLang="en-US" sz="3200" dirty="0">
              <a:latin typeface="Rockwell" panose="02060603020205020403" pitchFamily="18" charset="0"/>
            </a:endParaRPr>
          </a:p>
          <a:p>
            <a:pPr marL="0" indent="0">
              <a:spcBef>
                <a:spcPts val="0"/>
              </a:spcBef>
              <a:buNone/>
              <a:defRPr/>
            </a:pPr>
            <a:r>
              <a:rPr lang="en-US" altLang="en-US" sz="3200" b="1" dirty="0">
                <a:latin typeface="Rockwell" panose="02060603020205020403" pitchFamily="18" charset="0"/>
              </a:rPr>
              <a:t>https://</a:t>
            </a:r>
            <a:r>
              <a:rPr lang="en-US" altLang="en-US" sz="3200" b="1" dirty="0" err="1">
                <a:latin typeface="Rockwell" panose="02060603020205020403" pitchFamily="18" charset="0"/>
              </a:rPr>
              <a:t>rightquestion.org</a:t>
            </a:r>
            <a:r>
              <a:rPr lang="en-US" altLang="en-US" sz="3200" b="1" dirty="0">
                <a:latin typeface="Rockwell" panose="02060603020205020403" pitchFamily="18" charset="0"/>
              </a:rPr>
              <a:t>/events</a:t>
            </a:r>
            <a:r>
              <a:rPr lang="en-US" altLang="en-US" sz="3200" b="1" dirty="0" smtClean="0">
                <a:latin typeface="Rockwell" panose="02060603020205020403" pitchFamily="18" charset="0"/>
              </a:rPr>
              <a:t>/</a:t>
            </a:r>
            <a:endParaRPr lang="en-US" sz="3200" b="1" dirty="0">
              <a:latin typeface="Rockwell" panose="02060603020205020403" pitchFamily="18" charset="0"/>
            </a:endParaRPr>
          </a:p>
        </p:txBody>
      </p:sp>
      <p:sp>
        <p:nvSpPr>
          <p:cNvPr id="14" name="TextBox 13"/>
          <p:cNvSpPr txBox="1"/>
          <p:nvPr/>
        </p:nvSpPr>
        <p:spPr>
          <a:xfrm>
            <a:off x="919544" y="5053452"/>
            <a:ext cx="3154257"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Rockwell"/>
                <a:cs typeface="+mn-cs"/>
              </a:rPr>
              <a:t>Classroom</a:t>
            </a:r>
            <a:r>
              <a:rPr kumimoji="0" lang="en-US" sz="1800" b="1" i="0" u="none" strike="noStrike" kern="1200" cap="none" spc="0" normalizeH="0" noProof="0" dirty="0" smtClean="0">
                <a:ln>
                  <a:noFill/>
                </a:ln>
                <a:solidFill>
                  <a:srgbClr val="000000"/>
                </a:solidFill>
                <a:effectLst/>
                <a:uLnTx/>
                <a:uFillTx/>
                <a:latin typeface="Rockwell"/>
                <a:cs typeface="+mn-cs"/>
              </a:rPr>
              <a:t> Examples</a:t>
            </a:r>
            <a:endParaRPr kumimoji="0" lang="en-US" sz="1800" b="1" i="0" u="none" strike="noStrike" kern="1200" cap="none" spc="0" normalizeH="0" baseline="0" noProof="0" dirty="0">
              <a:ln>
                <a:noFill/>
              </a:ln>
              <a:solidFill>
                <a:srgbClr val="000000"/>
              </a:solidFill>
              <a:effectLst/>
              <a:uLnTx/>
              <a:uFillTx/>
              <a:latin typeface="Rockwell"/>
              <a:cs typeface="+mn-cs"/>
            </a:endParaRPr>
          </a:p>
        </p:txBody>
      </p:sp>
      <p:sp>
        <p:nvSpPr>
          <p:cNvPr id="15" name="TextBox 14"/>
          <p:cNvSpPr txBox="1"/>
          <p:nvPr/>
        </p:nvSpPr>
        <p:spPr>
          <a:xfrm>
            <a:off x="4153138" y="5053452"/>
            <a:ext cx="3215335"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Rockwell"/>
              </a:rPr>
              <a:t>Instructional Videos</a:t>
            </a:r>
            <a:endParaRPr kumimoji="0" lang="en-US" sz="1800" b="1" i="0" u="none" strike="noStrike" kern="1200" cap="none" spc="0" normalizeH="0" baseline="0" noProof="0" dirty="0">
              <a:ln>
                <a:noFill/>
              </a:ln>
              <a:solidFill>
                <a:srgbClr val="000000"/>
              </a:solidFill>
              <a:effectLst/>
              <a:uLnTx/>
              <a:uFillTx/>
              <a:latin typeface="Rockwell"/>
            </a:endParaRPr>
          </a:p>
        </p:txBody>
      </p:sp>
      <p:sp>
        <p:nvSpPr>
          <p:cNvPr id="16" name="TextBox 15"/>
          <p:cNvSpPr txBox="1"/>
          <p:nvPr/>
        </p:nvSpPr>
        <p:spPr>
          <a:xfrm>
            <a:off x="7873532" y="5053452"/>
            <a:ext cx="3948027" cy="369332"/>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Rockwell"/>
                <a:cs typeface="+mn-cs"/>
              </a:rPr>
              <a:t>Planning</a:t>
            </a:r>
            <a:r>
              <a:rPr kumimoji="0" lang="en-US" sz="1800" b="1" i="0" u="none" strike="noStrike" kern="1200" cap="none" spc="0" normalizeH="0" noProof="0" dirty="0" smtClean="0">
                <a:ln>
                  <a:noFill/>
                </a:ln>
                <a:solidFill>
                  <a:srgbClr val="000000"/>
                </a:solidFill>
                <a:effectLst/>
                <a:uLnTx/>
                <a:uFillTx/>
                <a:latin typeface="Rockwell"/>
                <a:cs typeface="+mn-cs"/>
              </a:rPr>
              <a:t> Tools &amp; </a:t>
            </a:r>
            <a:r>
              <a:rPr kumimoji="0" lang="en-US" sz="1800" b="1" i="0" u="none" strike="noStrike" kern="1200" cap="none" spc="0" normalizeH="0" baseline="0" noProof="0" dirty="0" smtClean="0">
                <a:ln>
                  <a:noFill/>
                </a:ln>
                <a:solidFill>
                  <a:srgbClr val="000000"/>
                </a:solidFill>
                <a:effectLst/>
                <a:uLnTx/>
                <a:uFillTx/>
                <a:latin typeface="Rockwell"/>
                <a:cs typeface="+mn-cs"/>
              </a:rPr>
              <a:t>Templates</a:t>
            </a:r>
            <a:endParaRPr kumimoji="0" lang="en-US" sz="1800" b="1" i="0" u="none" strike="noStrike" kern="1200" cap="none" spc="0" normalizeH="0" baseline="0" noProof="0" dirty="0">
              <a:ln>
                <a:noFill/>
              </a:ln>
              <a:solidFill>
                <a:srgbClr val="000000"/>
              </a:solidFill>
              <a:effectLst/>
              <a:uLnTx/>
              <a:uFillTx/>
              <a:latin typeface="Rockwell"/>
              <a:cs typeface="+mn-cs"/>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55353" y="3127600"/>
            <a:ext cx="1638871" cy="164592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09485" y="3112304"/>
            <a:ext cx="1174377" cy="166121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26649" y="3301289"/>
            <a:ext cx="2093328" cy="1472231"/>
          </a:xfrm>
          <a:prstGeom prst="rect">
            <a:avLst/>
          </a:prstGeom>
        </p:spPr>
      </p:pic>
    </p:spTree>
    <p:extLst>
      <p:ext uri="{BB962C8B-B14F-4D97-AF65-F5344CB8AC3E}">
        <p14:creationId xmlns:p14="http://schemas.microsoft.com/office/powerpoint/2010/main" val="1489602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978" y="409923"/>
            <a:ext cx="967149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smtClean="0">
                <a:ln>
                  <a:noFill/>
                </a:ln>
                <a:solidFill>
                  <a:schemeClr val="tx2"/>
                </a:solidFill>
                <a:effectLst/>
                <a:uLnTx/>
                <a:uFillTx/>
                <a:latin typeface="Rockwell" panose="02060603020205020403" pitchFamily="18" charset="0"/>
                <a:cs typeface="+mn-cs"/>
              </a:rPr>
              <a:t>Use and Share These Resources </a:t>
            </a:r>
            <a:endParaRPr kumimoji="0" lang="en-US" sz="4400" b="0" i="0" u="none" strike="noStrike" kern="1200" cap="none" spc="0" normalizeH="0" baseline="0" noProof="0" dirty="0">
              <a:ln>
                <a:noFill/>
              </a:ln>
              <a:solidFill>
                <a:schemeClr val="tx2"/>
              </a:solidFill>
              <a:effectLst/>
              <a:uLnTx/>
              <a:uFillTx/>
              <a:latin typeface="Rockwell" panose="02060603020205020403" pitchFamily="18" charset="0"/>
              <a:cs typeface="+mn-cs"/>
            </a:endParaRPr>
          </a:p>
        </p:txBody>
      </p:sp>
      <p:sp>
        <p:nvSpPr>
          <p:cNvPr id="6" name="Content Placeholder 2"/>
          <p:cNvSpPr txBox="1">
            <a:spLocks/>
          </p:cNvSpPr>
          <p:nvPr/>
        </p:nvSpPr>
        <p:spPr bwMode="auto">
          <a:xfrm>
            <a:off x="2024891" y="2855944"/>
            <a:ext cx="8212975" cy="255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kumimoji="0" lang="en-US" altLang="en-US" b="0" i="0" u="none" strike="noStrike" kern="1200" cap="none" spc="0" normalizeH="0" baseline="0" noProof="0" dirty="0">
                <a:ln>
                  <a:noFill/>
                </a:ln>
                <a:solidFill>
                  <a:schemeClr val="tx1"/>
                </a:solidFill>
                <a:effectLst/>
                <a:uLnTx/>
                <a:uFillTx/>
              </a:rPr>
              <a:t>The Right Question Institute offers materials through a Creative Commons </a:t>
            </a:r>
            <a:r>
              <a:rPr kumimoji="0" lang="en-US" altLang="en-US" b="0" i="0" u="none" strike="noStrike" kern="1200" cap="none" spc="0" normalizeH="0" baseline="0" noProof="0" dirty="0" smtClean="0">
                <a:ln>
                  <a:noFill/>
                </a:ln>
                <a:solidFill>
                  <a:schemeClr val="tx1"/>
                </a:solidFill>
                <a:effectLst/>
                <a:uLnTx/>
                <a:uFillTx/>
              </a:rPr>
              <a:t>License. </a:t>
            </a:r>
            <a:r>
              <a:rPr lang="en-US" altLang="en-US" noProof="0" dirty="0">
                <a:solidFill>
                  <a:schemeClr val="tx1"/>
                </a:solidFill>
              </a:rPr>
              <a:t>Y</a:t>
            </a:r>
            <a:r>
              <a:rPr lang="en-US" dirty="0" err="1" smtClean="0">
                <a:solidFill>
                  <a:schemeClr val="tx1"/>
                </a:solidFill>
              </a:rPr>
              <a:t>ou</a:t>
            </a:r>
            <a:r>
              <a:rPr lang="en-US" dirty="0" smtClean="0">
                <a:solidFill>
                  <a:schemeClr val="tx1"/>
                </a:solidFill>
              </a:rPr>
              <a:t> </a:t>
            </a:r>
            <a:r>
              <a:rPr lang="en-US" dirty="0">
                <a:solidFill>
                  <a:schemeClr val="tx1"/>
                </a:solidFill>
              </a:rPr>
              <a:t>are welcome to use, adapt, and share our </a:t>
            </a:r>
            <a:r>
              <a:rPr lang="en-US" dirty="0" smtClean="0">
                <a:solidFill>
                  <a:schemeClr val="tx1"/>
                </a:solidFill>
              </a:rPr>
              <a:t>materials </a:t>
            </a:r>
            <a:r>
              <a:rPr lang="en-US" dirty="0">
                <a:solidFill>
                  <a:schemeClr val="tx1"/>
                </a:solidFill>
              </a:rPr>
              <a:t>for noncommercial </a:t>
            </a:r>
            <a:r>
              <a:rPr lang="en-US" dirty="0" smtClean="0">
                <a:solidFill>
                  <a:schemeClr val="tx1"/>
                </a:solidFill>
              </a:rPr>
              <a:t>use, as long as you include the following reference: </a:t>
            </a:r>
          </a:p>
          <a:p>
            <a:pPr marL="0" indent="0" defTabSz="457200">
              <a:buClr>
                <a:srgbClr val="629DD1"/>
              </a:buClr>
              <a:buNone/>
              <a:defRPr/>
            </a:pPr>
            <a:r>
              <a:rPr lang="en-US" dirty="0" smtClean="0">
                <a:solidFill>
                  <a:schemeClr val="tx1"/>
                </a:solidFill>
              </a:rPr>
              <a:t>“</a:t>
            </a:r>
            <a:r>
              <a:rPr lang="en-US" dirty="0">
                <a:solidFill>
                  <a:schemeClr val="tx1"/>
                </a:solidFill>
              </a:rPr>
              <a:t>Source: The Right Question Institute (RQI). The Question Formulation Technique (QFT) was created by RQI. Visit </a:t>
            </a:r>
            <a:r>
              <a:rPr lang="en-US" u="sng" dirty="0">
                <a:solidFill>
                  <a:schemeClr val="tx1"/>
                </a:solidFill>
                <a:hlinkClick r:id="rId2"/>
              </a:rPr>
              <a:t>rightquestion.org</a:t>
            </a:r>
            <a:r>
              <a:rPr lang="en-US" dirty="0">
                <a:solidFill>
                  <a:schemeClr val="tx1"/>
                </a:solidFill>
              </a:rPr>
              <a:t> for more information and free resources.”</a:t>
            </a:r>
          </a:p>
          <a:p>
            <a:pPr marL="0" lvl="0" indent="0" defTabSz="457200">
              <a:buClr>
                <a:srgbClr val="629DD1"/>
              </a:buClr>
              <a:buNone/>
              <a:defRPr/>
            </a:pPr>
            <a:endParaRPr kumimoji="0" lang="en-US" altLang="en-US" sz="105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p:txBody>
      </p: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0375" y="1967396"/>
            <a:ext cx="20447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5318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54209" y="4815436"/>
            <a:ext cx="10933735" cy="1257118"/>
          </a:xfrm>
        </p:spPr>
        <p:txBody>
          <a:bodyPr>
            <a:noAutofit/>
          </a:bodyPr>
          <a:lstStyle/>
          <a:p>
            <a:pPr marL="0" indent="0">
              <a:buNone/>
            </a:pPr>
            <a:r>
              <a:rPr lang="en-US" sz="4400" dirty="0">
                <a:solidFill>
                  <a:schemeClr val="accent1"/>
                </a:solidFill>
              </a:rPr>
              <a:t>Why spend time teaching the skill of question formulation?</a:t>
            </a:r>
            <a:endParaRPr lang="en-US" altLang="en-US" sz="4400" dirty="0">
              <a:solidFill>
                <a:schemeClr val="accent1"/>
              </a:solidFill>
              <a:latin typeface="Rockwell" panose="02060603020205020403" pitchFamily="18" charset="0"/>
            </a:endParaRPr>
          </a:p>
        </p:txBody>
      </p:sp>
      <p:cxnSp>
        <p:nvCxnSpPr>
          <p:cNvPr id="4" name="Straight Connector 3"/>
          <p:cNvCxnSpPr/>
          <p:nvPr/>
        </p:nvCxnSpPr>
        <p:spPr>
          <a:xfrm>
            <a:off x="654207" y="634374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3265" y="194999"/>
            <a:ext cx="5929081" cy="4405582"/>
          </a:xfrm>
          <a:prstGeom prst="rect">
            <a:avLst/>
          </a:prstGeom>
        </p:spPr>
      </p:pic>
    </p:spTree>
    <p:extLst>
      <p:ext uri="{BB962C8B-B14F-4D97-AF65-F5344CB8AC3E}">
        <p14:creationId xmlns:p14="http://schemas.microsoft.com/office/powerpoint/2010/main" val="3800882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67" y="297510"/>
            <a:ext cx="11160924" cy="1325563"/>
          </a:xfrm>
        </p:spPr>
        <p:txBody>
          <a:bodyPr>
            <a:noAutofit/>
          </a:bodyPr>
          <a:lstStyle/>
          <a:p>
            <a:r>
              <a:rPr lang="en-US" sz="4000" b="0" dirty="0"/>
              <a:t>Honoring the </a:t>
            </a:r>
            <a:r>
              <a:rPr lang="en-US" sz="4000" b="0" dirty="0" smtClean="0"/>
              <a:t>Original Source</a:t>
            </a:r>
            <a:r>
              <a:rPr lang="en-US" sz="4000" b="0" dirty="0"/>
              <a:t>: </a:t>
            </a:r>
            <a:br>
              <a:rPr lang="en-US" sz="4000" b="0" dirty="0"/>
            </a:br>
            <a:r>
              <a:rPr lang="en-US" sz="4000" b="0" dirty="0"/>
              <a:t>Parents in Lawrence, Massachusetts, 1990</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7913" y="2089887"/>
            <a:ext cx="5635603" cy="4233948"/>
          </a:xfrm>
          <a:prstGeom prst="rect">
            <a:avLst/>
          </a:prstGeom>
        </p:spPr>
      </p:pic>
      <p:sp>
        <p:nvSpPr>
          <p:cNvPr id="4" name="Text Placeholder 4"/>
          <p:cNvSpPr txBox="1">
            <a:spLocks/>
          </p:cNvSpPr>
          <p:nvPr/>
        </p:nvSpPr>
        <p:spPr>
          <a:xfrm>
            <a:off x="6848043" y="2718563"/>
            <a:ext cx="4894780" cy="204869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200" b="0" i="0" u="none" strike="noStrike" kern="1200" cap="none" spc="0" normalizeH="0" baseline="0" noProof="0" dirty="0">
                <a:ln>
                  <a:noFill/>
                </a:ln>
                <a:solidFill>
                  <a:srgbClr val="000000"/>
                </a:solidFill>
                <a:effectLst/>
                <a:uLnTx/>
                <a:uFillTx/>
                <a:latin typeface="Rockwell" panose="02060603020205020403" pitchFamily="18" charset="0"/>
                <a:cs typeface="+mn-cs"/>
              </a:rPr>
              <a:t>“We don’t go to the school because we don’t even know what to ask.”</a:t>
            </a:r>
          </a:p>
        </p:txBody>
      </p:sp>
    </p:spTree>
    <p:extLst>
      <p:ext uri="{BB962C8B-B14F-4D97-AF65-F5344CB8AC3E}">
        <p14:creationId xmlns:p14="http://schemas.microsoft.com/office/powerpoint/2010/main" val="63515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525037" y="1738800"/>
            <a:ext cx="9830355" cy="2248071"/>
          </a:xfrm>
        </p:spPr>
        <p:txBody>
          <a:bodyPr>
            <a:noAutofit/>
          </a:bodyPr>
          <a:lstStyle/>
          <a:p>
            <a:r>
              <a:rPr lang="en-US" sz="5400" dirty="0">
                <a:solidFill>
                  <a:schemeClr val="tx1"/>
                </a:solidFill>
              </a:rPr>
              <a:t>"There is no learning without having to pose a question." </a:t>
            </a:r>
          </a:p>
          <a:p>
            <a:r>
              <a:rPr lang="en-US" sz="5400" dirty="0">
                <a:solidFill>
                  <a:schemeClr val="tx1"/>
                </a:solidFill>
              </a:rPr>
              <a:t>	</a:t>
            </a:r>
          </a:p>
        </p:txBody>
      </p:sp>
      <p:sp>
        <p:nvSpPr>
          <p:cNvPr id="6" name="Text Placeholder 5"/>
          <p:cNvSpPr>
            <a:spLocks noGrp="1"/>
          </p:cNvSpPr>
          <p:nvPr>
            <p:ph type="body" sz="half" idx="10"/>
          </p:nvPr>
        </p:nvSpPr>
        <p:spPr>
          <a:xfrm>
            <a:off x="6679661" y="4070685"/>
            <a:ext cx="4675731" cy="1299478"/>
          </a:xfrm>
        </p:spPr>
        <p:txBody>
          <a:bodyPr>
            <a:normAutofit/>
          </a:bodyPr>
          <a:lstStyle/>
          <a:p>
            <a:r>
              <a:rPr lang="en-US" sz="2400" dirty="0"/>
              <a:t>- Richard Feynman</a:t>
            </a:r>
          </a:p>
          <a:p>
            <a:r>
              <a:rPr lang="en-US" sz="2400" dirty="0"/>
              <a:t>Nobel Laureate, Physics, 1965</a:t>
            </a:r>
          </a:p>
        </p:txBody>
      </p:sp>
    </p:spTree>
    <p:extLst>
      <p:ext uri="{BB962C8B-B14F-4D97-AF65-F5344CB8AC3E}">
        <p14:creationId xmlns:p14="http://schemas.microsoft.com/office/powerpoint/2010/main" val="546713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
          <p:cNvPicPr>
            <a:picLocks noGrp="1" noChangeAspect="1"/>
          </p:cNvPicPr>
          <p:nvPr>
            <p:ph type="pic" idx="1"/>
          </p:nvPr>
        </p:nvPicPr>
        <p:blipFill>
          <a:blip r:embed="rId2">
            <a:extLst>
              <a:ext uri="{28A0092B-C50C-407E-A947-70E740481C1C}">
                <a14:useLocalDpi xmlns:a14="http://schemas.microsoft.com/office/drawing/2010/main"/>
              </a:ext>
            </a:extLst>
          </a:blip>
          <a:stretch>
            <a:fillRect/>
          </a:stretch>
        </p:blipFill>
        <p:spPr>
          <a:xfrm>
            <a:off x="1538395" y="535688"/>
            <a:ext cx="3418617" cy="5164074"/>
          </a:xfrm>
        </p:spPr>
      </p:pic>
      <p:sp>
        <p:nvSpPr>
          <p:cNvPr id="6" name="Text Placeholder 5"/>
          <p:cNvSpPr>
            <a:spLocks noGrp="1"/>
          </p:cNvSpPr>
          <p:nvPr>
            <p:ph type="body" sz="half" idx="2"/>
          </p:nvPr>
        </p:nvSpPr>
        <p:spPr>
          <a:xfrm>
            <a:off x="4198435" y="4000583"/>
            <a:ext cx="7092136" cy="1699183"/>
          </a:xfrm>
        </p:spPr>
        <p:txBody>
          <a:bodyPr>
            <a:normAutofit/>
          </a:bodyPr>
          <a:lstStyle/>
          <a:p>
            <a:pPr algn="r"/>
            <a:r>
              <a:rPr lang="en-US" sz="3600" dirty="0" smtClean="0">
                <a:solidFill>
                  <a:schemeClr val="tx1"/>
                </a:solidFill>
              </a:rPr>
              <a:t>– Stuart </a:t>
            </a:r>
            <a:r>
              <a:rPr lang="en-US" sz="3600" dirty="0" err="1" smtClean="0">
                <a:solidFill>
                  <a:schemeClr val="tx1"/>
                </a:solidFill>
              </a:rPr>
              <a:t>Firestein</a:t>
            </a:r>
            <a:endParaRPr lang="en-US" sz="3600" dirty="0" smtClean="0">
              <a:solidFill>
                <a:schemeClr val="tx1"/>
              </a:solidFill>
            </a:endParaRPr>
          </a:p>
          <a:p>
            <a:pPr algn="r"/>
            <a:r>
              <a:rPr lang="en-US" sz="2000" dirty="0" smtClean="0">
                <a:solidFill>
                  <a:schemeClr val="tx1"/>
                </a:solidFill>
              </a:rPr>
              <a:t>Former chair, Department of Biology, </a:t>
            </a:r>
          </a:p>
          <a:p>
            <a:pPr algn="r"/>
            <a:r>
              <a:rPr lang="en-US" sz="2000" dirty="0" smtClean="0">
                <a:solidFill>
                  <a:schemeClr val="tx1"/>
                </a:solidFill>
              </a:rPr>
              <a:t>Columbia University</a:t>
            </a:r>
            <a:endParaRPr lang="en-US" sz="2000" dirty="0">
              <a:solidFill>
                <a:schemeClr val="tx1"/>
              </a:solidFill>
            </a:endParaRPr>
          </a:p>
        </p:txBody>
      </p:sp>
      <p:sp>
        <p:nvSpPr>
          <p:cNvPr id="5" name="Text Placeholder 4"/>
          <p:cNvSpPr>
            <a:spLocks noGrp="1"/>
          </p:cNvSpPr>
          <p:nvPr>
            <p:ph type="body" sz="half" idx="10"/>
          </p:nvPr>
        </p:nvSpPr>
        <p:spPr>
          <a:xfrm>
            <a:off x="5754861" y="1048626"/>
            <a:ext cx="6104611" cy="2578768"/>
          </a:xfrm>
        </p:spPr>
        <p:txBody>
          <a:bodyPr>
            <a:noAutofit/>
          </a:bodyPr>
          <a:lstStyle/>
          <a:p>
            <a:pPr algn="l"/>
            <a:r>
              <a:rPr lang="en-US" sz="3600" dirty="0"/>
              <a:t>“We must teach students how to think in questions, how to manage ignorance.”</a:t>
            </a:r>
          </a:p>
        </p:txBody>
      </p:sp>
    </p:spTree>
    <p:extLst>
      <p:ext uri="{BB962C8B-B14F-4D97-AF65-F5344CB8AC3E}">
        <p14:creationId xmlns:p14="http://schemas.microsoft.com/office/powerpoint/2010/main" val="29232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20" y="393096"/>
            <a:ext cx="10515600" cy="1184813"/>
          </a:xfrm>
        </p:spPr>
        <p:txBody>
          <a:bodyPr>
            <a:noAutofit/>
          </a:bodyPr>
          <a:lstStyle/>
          <a:p>
            <a:r>
              <a:rPr lang="en-US" sz="4000" dirty="0"/>
              <a:t>College Presidents </a:t>
            </a:r>
            <a:r>
              <a:rPr lang="en-US" sz="4000" dirty="0" smtClean="0"/>
              <a:t>on</a:t>
            </a:r>
            <a:br>
              <a:rPr lang="en-US" sz="4000" dirty="0" smtClean="0"/>
            </a:br>
            <a:r>
              <a:rPr lang="en-US" sz="4000" dirty="0" smtClean="0"/>
              <a:t>What College </a:t>
            </a:r>
            <a:r>
              <a:rPr lang="en-US" sz="4000" dirty="0"/>
              <a:t>Students Should Learn</a:t>
            </a:r>
          </a:p>
        </p:txBody>
      </p:sp>
      <p:sp>
        <p:nvSpPr>
          <p:cNvPr id="3" name="Content Placeholder 2"/>
          <p:cNvSpPr>
            <a:spLocks noGrp="1"/>
          </p:cNvSpPr>
          <p:nvPr>
            <p:ph idx="1"/>
          </p:nvPr>
        </p:nvSpPr>
        <p:spPr>
          <a:xfrm>
            <a:off x="1194072" y="1971473"/>
            <a:ext cx="9700099" cy="4121184"/>
          </a:xfrm>
        </p:spPr>
        <p:txBody>
          <a:bodyPr>
            <a:normAutofit lnSpcReduction="10000"/>
          </a:bodyPr>
          <a:lstStyle/>
          <a:p>
            <a:pPr marL="0" indent="0">
              <a:buNone/>
            </a:pPr>
            <a:r>
              <a:rPr lang="en-US" dirty="0"/>
              <a:t>“The primary skills should be analytical skills of interpretation and inquiry. In other words, know how to frame a question.” </a:t>
            </a:r>
            <a:endParaRPr lang="en-US" dirty="0" smtClean="0"/>
          </a:p>
          <a:p>
            <a:pPr marL="0" indent="0" algn="r">
              <a:buNone/>
            </a:pPr>
            <a:r>
              <a:rPr lang="en-US" dirty="0"/>
              <a:t>	</a:t>
            </a:r>
            <a:r>
              <a:rPr lang="en-US" sz="2400" dirty="0" smtClean="0"/>
              <a:t>- </a:t>
            </a:r>
            <a:r>
              <a:rPr lang="en-US" sz="2400" dirty="0"/>
              <a:t>Leon Botstein, President of Bard College</a:t>
            </a:r>
            <a:endParaRPr lang="en-US" dirty="0"/>
          </a:p>
          <a:p>
            <a:pPr marL="0" indent="0">
              <a:buNone/>
            </a:pPr>
            <a:endParaRPr lang="en-US" dirty="0" smtClean="0"/>
          </a:p>
          <a:p>
            <a:pPr marL="0" indent="0">
              <a:buNone/>
            </a:pPr>
            <a:r>
              <a:rPr lang="en-US" dirty="0" smtClean="0"/>
              <a:t>“…</a:t>
            </a:r>
            <a:r>
              <a:rPr lang="en-US" dirty="0"/>
              <a:t>the best we can do for students is have them ask the right questions.” </a:t>
            </a:r>
            <a:endParaRPr lang="en-US" dirty="0" smtClean="0"/>
          </a:p>
          <a:p>
            <a:pPr marL="0" indent="0" algn="r">
              <a:buNone/>
            </a:pPr>
            <a:r>
              <a:rPr lang="en-US" sz="2400" dirty="0" smtClean="0"/>
              <a:t>	- </a:t>
            </a:r>
            <a:r>
              <a:rPr lang="en-US" sz="2400" dirty="0"/>
              <a:t>Nancy Cantor, </a:t>
            </a:r>
            <a:r>
              <a:rPr lang="en-US" sz="2400" dirty="0" smtClean="0"/>
              <a:t>Former Chancellor </a:t>
            </a:r>
            <a:r>
              <a:rPr lang="en-US" sz="2400" dirty="0"/>
              <a:t>of University of </a:t>
            </a:r>
            <a:r>
              <a:rPr lang="en-US" sz="2400" dirty="0" smtClean="0"/>
              <a:t>Illinois</a:t>
            </a:r>
          </a:p>
          <a:p>
            <a:pPr marL="0" indent="0" algn="r">
              <a:buNone/>
            </a:pPr>
            <a:r>
              <a:rPr lang="en-US" sz="3600" dirty="0"/>
              <a:t>						</a:t>
            </a:r>
            <a:r>
              <a:rPr lang="en-US" sz="1600" i="1" dirty="0"/>
              <a:t>The New York Times</a:t>
            </a:r>
            <a:r>
              <a:rPr lang="en-US" sz="1600" dirty="0"/>
              <a:t>, August 4, 2002</a:t>
            </a:r>
          </a:p>
        </p:txBody>
      </p:sp>
    </p:spTree>
    <p:extLst>
      <p:ext uri="{BB962C8B-B14F-4D97-AF65-F5344CB8AC3E}">
        <p14:creationId xmlns:p14="http://schemas.microsoft.com/office/powerpoint/2010/main" val="41450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Yet, Only 27% of Graduates Believe College Taught Them How to Ask Their Own Questions</a:t>
            </a:r>
          </a:p>
        </p:txBody>
      </p:sp>
      <p:sp>
        <p:nvSpPr>
          <p:cNvPr id="7" name="Content Placeholder 4"/>
          <p:cNvSpPr>
            <a:spLocks noGrp="1"/>
          </p:cNvSpPr>
          <p:nvPr>
            <p:ph idx="1"/>
          </p:nvPr>
        </p:nvSpPr>
        <p:spPr>
          <a:xfrm>
            <a:off x="1533439" y="6554380"/>
            <a:ext cx="10515600" cy="4351338"/>
          </a:xfrm>
        </p:spPr>
        <p:txBody>
          <a:bodyPr>
            <a:noAutofit/>
          </a:bodyPr>
          <a:lstStyle/>
          <a:p>
            <a:pPr marL="0" indent="0" algn="r">
              <a:buNone/>
            </a:pPr>
            <a:r>
              <a:rPr lang="en-US" sz="900" dirty="0"/>
              <a:t>Alison Head, Project Information Literacy at University of Washington, 2016</a:t>
            </a:r>
          </a:p>
          <a:p>
            <a:pPr algn="r"/>
            <a:endParaRPr lang="en-US" sz="900"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69327" y="1467240"/>
            <a:ext cx="6364928" cy="43163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94812" y="5908766"/>
            <a:ext cx="1409341" cy="183407"/>
          </a:xfrm>
          <a:prstGeom prst="rect">
            <a:avLst/>
          </a:prstGeom>
        </p:spPr>
      </p:pic>
    </p:spTree>
    <p:extLst>
      <p:ext uri="{BB962C8B-B14F-4D97-AF65-F5344CB8AC3E}">
        <p14:creationId xmlns:p14="http://schemas.microsoft.com/office/powerpoint/2010/main" val="2201716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874" y="2719757"/>
            <a:ext cx="9493135" cy="1101968"/>
          </a:xfrm>
        </p:spPr>
        <p:txBody>
          <a:bodyPr>
            <a:normAutofit fontScale="90000"/>
          </a:bodyPr>
          <a:lstStyle/>
          <a:p>
            <a:r>
              <a:rPr lang="en-US" altLang="en-US" sz="4900" b="0" dirty="0" smtClean="0">
                <a:solidFill>
                  <a:schemeClr val="tx1"/>
                </a:solidFill>
                <a:latin typeface="Rockwell" panose="02060603020205020403" pitchFamily="18" charset="0"/>
              </a:rPr>
              <a:t>But, the problem begins long before college…</a:t>
            </a:r>
            <a:r>
              <a:rPr lang="en-US" altLang="en-US" dirty="0">
                <a:latin typeface="Rockwell" panose="02060603020205020403" pitchFamily="18" charset="0"/>
              </a:rPr>
              <a:t/>
            </a:r>
            <a:br>
              <a:rPr lang="en-US" altLang="en-US" dirty="0">
                <a:latin typeface="Rockwell" panose="02060603020205020403" pitchFamily="18" charset="0"/>
              </a:rPr>
            </a:br>
            <a:endParaRPr lang="en-US" dirty="0"/>
          </a:p>
        </p:txBody>
      </p:sp>
      <p:cxnSp>
        <p:nvCxnSpPr>
          <p:cNvPr id="3" name="Straight Connector 2"/>
          <p:cNvCxnSpPr/>
          <p:nvPr/>
        </p:nvCxnSpPr>
        <p:spPr>
          <a:xfrm>
            <a:off x="728523" y="597798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530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02203"/>
            <a:ext cx="10515600" cy="1325563"/>
          </a:xfrm>
        </p:spPr>
        <p:txBody>
          <a:bodyPr/>
          <a:lstStyle/>
          <a:p>
            <a:r>
              <a:rPr lang="en-US" dirty="0" smtClean="0"/>
              <a:t>Question Asking </a:t>
            </a:r>
            <a:r>
              <a:rPr lang="en-US" dirty="0"/>
              <a:t>D</a:t>
            </a:r>
            <a:r>
              <a:rPr lang="en-US" dirty="0" smtClean="0"/>
              <a:t>eclines with Age</a:t>
            </a: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67841" y="1262746"/>
            <a:ext cx="3492139" cy="5374855"/>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0264" y="4407173"/>
            <a:ext cx="1149531" cy="150594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47587" y="3108964"/>
            <a:ext cx="1154996" cy="3100251"/>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54926" y="1352461"/>
            <a:ext cx="2301212" cy="4984544"/>
          </a:xfrm>
          <a:prstGeom prst="rect">
            <a:avLst/>
          </a:prstGeom>
        </p:spPr>
      </p:pic>
      <p:sp>
        <p:nvSpPr>
          <p:cNvPr id="12" name="TextBox 11"/>
          <p:cNvSpPr txBox="1"/>
          <p:nvPr/>
        </p:nvSpPr>
        <p:spPr>
          <a:xfrm>
            <a:off x="8627693" y="6428106"/>
            <a:ext cx="3451665" cy="369332"/>
          </a:xfrm>
          <a:prstGeom prst="rect">
            <a:avLst/>
          </a:prstGeom>
          <a:noFill/>
        </p:spPr>
        <p:txBody>
          <a:bodyPr wrap="square" rtlCol="0">
            <a:spAutoFit/>
          </a:bodyPr>
          <a:lstStyle/>
          <a:p>
            <a:pPr algn="r"/>
            <a:r>
              <a:rPr lang="en-US" sz="900" dirty="0"/>
              <a:t>Tizard, B., Hughes, M., Carmichael, H., &amp; Pinkerton, G. (1983). </a:t>
            </a:r>
          </a:p>
        </p:txBody>
      </p:sp>
      <p:sp>
        <p:nvSpPr>
          <p:cNvPr id="13" name="TextBox 12"/>
          <p:cNvSpPr txBox="1"/>
          <p:nvPr/>
        </p:nvSpPr>
        <p:spPr>
          <a:xfrm>
            <a:off x="6620525" y="6658938"/>
            <a:ext cx="3451665" cy="230832"/>
          </a:xfrm>
          <a:prstGeom prst="rect">
            <a:avLst/>
          </a:prstGeom>
          <a:noFill/>
        </p:spPr>
        <p:txBody>
          <a:bodyPr wrap="square" rtlCol="0">
            <a:spAutoFit/>
          </a:bodyPr>
          <a:lstStyle/>
          <a:p>
            <a:pPr algn="r"/>
            <a:r>
              <a:rPr lang="en-US" sz="900" dirty="0"/>
              <a:t>Dillon, J. T. (1988). </a:t>
            </a:r>
          </a:p>
        </p:txBody>
      </p:sp>
      <p:pic>
        <p:nvPicPr>
          <p:cNvPr id="6" name="Picture 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671799" y="1421281"/>
            <a:ext cx="3092695" cy="5057775"/>
          </a:xfrm>
          <a:prstGeom prst="rect">
            <a:avLst/>
          </a:prstGeom>
        </p:spPr>
      </p:pic>
    </p:spTree>
    <p:extLst>
      <p:ext uri="{BB962C8B-B14F-4D97-AF65-F5344CB8AC3E}">
        <p14:creationId xmlns:p14="http://schemas.microsoft.com/office/powerpoint/2010/main" val="54030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A33BD2-C165-7A4F-932C-F61D519E3D3F}"/>
              </a:ext>
            </a:extLst>
          </p:cNvPr>
          <p:cNvSpPr>
            <a:spLocks noGrp="1"/>
          </p:cNvSpPr>
          <p:nvPr>
            <p:ph type="title"/>
          </p:nvPr>
        </p:nvSpPr>
        <p:spPr/>
        <p:txBody>
          <a:bodyPr>
            <a:normAutofit/>
          </a:bodyPr>
          <a:lstStyle/>
          <a:p>
            <a:pPr algn="ctr"/>
            <a:r>
              <a:rPr lang="en-US" sz="5400" b="1" u="sng" dirty="0"/>
              <a:t>NCHE Conference Sponsors</a:t>
            </a:r>
          </a:p>
        </p:txBody>
      </p:sp>
      <p:pic>
        <p:nvPicPr>
          <p:cNvPr id="5" name="Content Placeholder 4">
            <a:extLst>
              <a:ext uri="{FF2B5EF4-FFF2-40B4-BE49-F238E27FC236}">
                <a16:creationId xmlns="" xmlns:a16="http://schemas.microsoft.com/office/drawing/2014/main" id="{826B2EAB-4348-D44E-934A-D5383753D04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839579" y="3054375"/>
            <a:ext cx="2786743" cy="853225"/>
          </a:xfrm>
        </p:spPr>
      </p:pic>
      <p:pic>
        <p:nvPicPr>
          <p:cNvPr id="7" name="Picture 6">
            <a:extLst>
              <a:ext uri="{FF2B5EF4-FFF2-40B4-BE49-F238E27FC236}">
                <a16:creationId xmlns="" xmlns:a16="http://schemas.microsoft.com/office/drawing/2014/main" id="{0A9EF2FD-C320-8B4A-AB38-07333B753B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0450" y="4500618"/>
            <a:ext cx="3163234" cy="1779320"/>
          </a:xfrm>
          <a:prstGeom prst="rect">
            <a:avLst/>
          </a:prstGeom>
        </p:spPr>
      </p:pic>
      <p:pic>
        <p:nvPicPr>
          <p:cNvPr id="9" name="Picture 8">
            <a:extLst>
              <a:ext uri="{FF2B5EF4-FFF2-40B4-BE49-F238E27FC236}">
                <a16:creationId xmlns="" xmlns:a16="http://schemas.microsoft.com/office/drawing/2014/main" id="{0B4D1918-3829-2741-96F4-2EFF1CB4B1B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81520" y="1655074"/>
            <a:ext cx="3416300" cy="1003300"/>
          </a:xfrm>
          <a:prstGeom prst="rect">
            <a:avLst/>
          </a:prstGeom>
        </p:spPr>
      </p:pic>
      <p:pic>
        <p:nvPicPr>
          <p:cNvPr id="11" name="Picture 10">
            <a:extLst>
              <a:ext uri="{FF2B5EF4-FFF2-40B4-BE49-F238E27FC236}">
                <a16:creationId xmlns="" xmlns:a16="http://schemas.microsoft.com/office/drawing/2014/main" id="{EB0A1EDF-ED0B-9A49-B9E6-9268999465A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79828" y="1513371"/>
            <a:ext cx="1335822" cy="1335822"/>
          </a:xfrm>
          <a:prstGeom prst="rect">
            <a:avLst/>
          </a:prstGeom>
        </p:spPr>
      </p:pic>
      <p:pic>
        <p:nvPicPr>
          <p:cNvPr id="13" name="Picture 12">
            <a:extLst>
              <a:ext uri="{FF2B5EF4-FFF2-40B4-BE49-F238E27FC236}">
                <a16:creationId xmlns="" xmlns:a16="http://schemas.microsoft.com/office/drawing/2014/main" id="{F3529AAD-56A8-A746-BB20-142ADEAA0F8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26517" y="3054375"/>
            <a:ext cx="3416300" cy="849650"/>
          </a:xfrm>
          <a:prstGeom prst="rect">
            <a:avLst/>
          </a:prstGeom>
        </p:spPr>
      </p:pic>
      <p:pic>
        <p:nvPicPr>
          <p:cNvPr id="15" name="Picture 14">
            <a:extLst>
              <a:ext uri="{FF2B5EF4-FFF2-40B4-BE49-F238E27FC236}">
                <a16:creationId xmlns="" xmlns:a16="http://schemas.microsoft.com/office/drawing/2014/main" id="{A7415F4B-0951-3F45-983F-C4E37DAC5C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0545" y="3127999"/>
            <a:ext cx="3217523" cy="757064"/>
          </a:xfrm>
          <a:prstGeom prst="rect">
            <a:avLst/>
          </a:prstGeom>
        </p:spPr>
      </p:pic>
      <p:pic>
        <p:nvPicPr>
          <p:cNvPr id="17" name="Picture 16">
            <a:extLst>
              <a:ext uri="{FF2B5EF4-FFF2-40B4-BE49-F238E27FC236}">
                <a16:creationId xmlns="" xmlns:a16="http://schemas.microsoft.com/office/drawing/2014/main" id="{63604F65-D8F3-B140-9D39-2C23B14A22F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88097" y="4470825"/>
            <a:ext cx="3416300" cy="1557170"/>
          </a:xfrm>
          <a:prstGeom prst="rect">
            <a:avLst/>
          </a:prstGeom>
        </p:spPr>
      </p:pic>
      <p:pic>
        <p:nvPicPr>
          <p:cNvPr id="19" name="Picture 18">
            <a:extLst>
              <a:ext uri="{FF2B5EF4-FFF2-40B4-BE49-F238E27FC236}">
                <a16:creationId xmlns="" xmlns:a16="http://schemas.microsoft.com/office/drawing/2014/main" id="{14847C8C-CE61-E540-B25C-ED2D2BCDF123}"/>
              </a:ext>
            </a:extLst>
          </p:cNvPr>
          <p:cNvPicPr>
            <a:picLocks noChangeAspect="1"/>
          </p:cNvPicPr>
          <p:nvPr/>
        </p:nvPicPr>
        <p:blipFill>
          <a:blip r:embed="rId9"/>
          <a:stretch>
            <a:fillRect/>
          </a:stretch>
        </p:blipFill>
        <p:spPr>
          <a:xfrm>
            <a:off x="10498300" y="262271"/>
            <a:ext cx="1534010" cy="2347974"/>
          </a:xfrm>
          <a:prstGeom prst="rect">
            <a:avLst/>
          </a:prstGeom>
        </p:spPr>
      </p:pic>
      <p:pic>
        <p:nvPicPr>
          <p:cNvPr id="21" name="Picture 20">
            <a:extLst>
              <a:ext uri="{FF2B5EF4-FFF2-40B4-BE49-F238E27FC236}">
                <a16:creationId xmlns="" xmlns:a16="http://schemas.microsoft.com/office/drawing/2014/main" id="{A6378834-E0BB-A749-8DBA-A5CF89A85545}"/>
              </a:ext>
            </a:extLst>
          </p:cNvPr>
          <p:cNvPicPr>
            <a:picLocks noChangeAspect="1"/>
          </p:cNvPicPr>
          <p:nvPr/>
        </p:nvPicPr>
        <p:blipFill>
          <a:blip r:embed="rId10"/>
          <a:stretch>
            <a:fillRect/>
          </a:stretch>
        </p:blipFill>
        <p:spPr>
          <a:xfrm>
            <a:off x="4244490" y="4399867"/>
            <a:ext cx="4103061" cy="758717"/>
          </a:xfrm>
          <a:prstGeom prst="rect">
            <a:avLst/>
          </a:prstGeom>
        </p:spPr>
      </p:pic>
      <p:pic>
        <p:nvPicPr>
          <p:cNvPr id="23" name="Picture 22">
            <a:extLst>
              <a:ext uri="{FF2B5EF4-FFF2-40B4-BE49-F238E27FC236}">
                <a16:creationId xmlns="" xmlns:a16="http://schemas.microsoft.com/office/drawing/2014/main" id="{D4937642-BD00-3641-A903-941D3072A07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28150" y="1513371"/>
            <a:ext cx="1223446" cy="1223446"/>
          </a:xfrm>
          <a:prstGeom prst="rect">
            <a:avLst/>
          </a:prstGeom>
        </p:spPr>
      </p:pic>
      <p:pic>
        <p:nvPicPr>
          <p:cNvPr id="25" name="Picture 24">
            <a:extLst>
              <a:ext uri="{FF2B5EF4-FFF2-40B4-BE49-F238E27FC236}">
                <a16:creationId xmlns="" xmlns:a16="http://schemas.microsoft.com/office/drawing/2014/main" id="{A27B6B49-1939-8D4B-9BF7-940ED22D9ED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3591" y="378735"/>
            <a:ext cx="1843400" cy="2358082"/>
          </a:xfrm>
          <a:prstGeom prst="rect">
            <a:avLst/>
          </a:prstGeom>
        </p:spPr>
      </p:pic>
      <p:pic>
        <p:nvPicPr>
          <p:cNvPr id="27" name="Picture 26">
            <a:extLst>
              <a:ext uri="{FF2B5EF4-FFF2-40B4-BE49-F238E27FC236}">
                <a16:creationId xmlns="" xmlns:a16="http://schemas.microsoft.com/office/drawing/2014/main" id="{898DBC93-A63D-0E49-81B3-D2F2F57F155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105140" y="5521732"/>
            <a:ext cx="4381760" cy="971143"/>
          </a:xfrm>
          <a:prstGeom prst="rect">
            <a:avLst/>
          </a:prstGeom>
        </p:spPr>
      </p:pic>
    </p:spTree>
    <p:extLst>
      <p:ext uri="{BB962C8B-B14F-4D97-AF65-F5344CB8AC3E}">
        <p14:creationId xmlns:p14="http://schemas.microsoft.com/office/powerpoint/2010/main" val="20936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9"/>
          <p:cNvSpPr txBox="1">
            <a:spLocks noChangeArrowheads="1"/>
          </p:cNvSpPr>
          <p:nvPr/>
        </p:nvSpPr>
        <p:spPr bwMode="auto">
          <a:xfrm>
            <a:off x="10071297" y="6485760"/>
            <a:ext cx="3417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457200" fontAlgn="base">
              <a:spcBef>
                <a:spcPct val="0"/>
              </a:spcBef>
              <a:spcAft>
                <a:spcPct val="0"/>
              </a:spcAft>
              <a:defRPr/>
            </a:pPr>
            <a:r>
              <a:rPr lang="en-US" altLang="en-US" sz="1400" dirty="0">
                <a:solidFill>
                  <a:prstClr val="black"/>
                </a:solidFill>
                <a:latin typeface="DIN Next Rounded LT Pro" panose="020F0503020203050203" pitchFamily="34" charset="0"/>
              </a:rPr>
              <a:t>Dillon, 1988, p. 199</a:t>
            </a:r>
          </a:p>
        </p:txBody>
      </p:sp>
      <p:sp>
        <p:nvSpPr>
          <p:cNvPr id="5" name="Title 4"/>
          <p:cNvSpPr>
            <a:spLocks noGrp="1"/>
          </p:cNvSpPr>
          <p:nvPr>
            <p:ph type="title"/>
          </p:nvPr>
        </p:nvSpPr>
        <p:spPr>
          <a:xfrm>
            <a:off x="426295" y="212881"/>
            <a:ext cx="11353800" cy="1325563"/>
          </a:xfrm>
        </p:spPr>
        <p:txBody>
          <a:bodyPr/>
          <a:lstStyle/>
          <a:p>
            <a:r>
              <a:rPr lang="en-US" dirty="0"/>
              <a:t>Question </a:t>
            </a:r>
            <a:r>
              <a:rPr lang="en-US" dirty="0" smtClean="0"/>
              <a:t>Asking in School</a:t>
            </a:r>
            <a:endParaRPr lang="en-US" dirty="0"/>
          </a:p>
        </p:txBody>
      </p:sp>
      <p:sp>
        <p:nvSpPr>
          <p:cNvPr id="6" name="Content Placeholder 2"/>
          <p:cNvSpPr>
            <a:spLocks noGrp="1"/>
          </p:cNvSpPr>
          <p:nvPr>
            <p:ph idx="1"/>
          </p:nvPr>
        </p:nvSpPr>
        <p:spPr/>
        <p:txBody>
          <a:bodyPr>
            <a:normAutofit/>
          </a:bodyPr>
          <a:lstStyle/>
          <a:p>
            <a:pPr marL="0" indent="0">
              <a:buNone/>
            </a:pPr>
            <a:r>
              <a:rPr lang="en-US" dirty="0" smtClean="0"/>
              <a:t>Who’s asking questions over the course of an hour?</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8200" y="2644151"/>
            <a:ext cx="6200000" cy="2714286"/>
          </a:xfrm>
          <a:prstGeom prst="rect">
            <a:avLst/>
          </a:prstGeom>
        </p:spPr>
      </p:pic>
      <p:sp>
        <p:nvSpPr>
          <p:cNvPr id="7" name="Content Placeholder 2"/>
          <p:cNvSpPr txBox="1">
            <a:spLocks/>
          </p:cNvSpPr>
          <p:nvPr/>
        </p:nvSpPr>
        <p:spPr>
          <a:xfrm>
            <a:off x="896228" y="3025260"/>
            <a:ext cx="2139461" cy="570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smtClean="0">
                <a:solidFill>
                  <a:srgbClr val="000000"/>
                </a:solidFill>
              </a:rPr>
              <a:t>Educators</a:t>
            </a:r>
            <a:endParaRPr lang="en-US" dirty="0">
              <a:solidFill>
                <a:srgbClr val="000000"/>
              </a:solidFill>
            </a:endParaRPr>
          </a:p>
        </p:txBody>
      </p:sp>
      <p:sp>
        <p:nvSpPr>
          <p:cNvPr id="8" name="Content Placeholder 2"/>
          <p:cNvSpPr txBox="1">
            <a:spLocks/>
          </p:cNvSpPr>
          <p:nvPr/>
        </p:nvSpPr>
        <p:spPr>
          <a:xfrm>
            <a:off x="896228" y="4203428"/>
            <a:ext cx="2139461" cy="570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smtClean="0">
                <a:solidFill>
                  <a:srgbClr val="000000"/>
                </a:solidFill>
              </a:rPr>
              <a:t>Students</a:t>
            </a:r>
            <a:endParaRPr lang="en-US" dirty="0">
              <a:solidFill>
                <a:srgbClr val="000000"/>
              </a:solidFill>
            </a:endParaRPr>
          </a:p>
        </p:txBody>
      </p:sp>
    </p:spTree>
    <p:extLst>
      <p:ext uri="{BB962C8B-B14F-4D97-AF65-F5344CB8AC3E}">
        <p14:creationId xmlns:p14="http://schemas.microsoft.com/office/powerpoint/2010/main" val="1720255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031" y="2590904"/>
            <a:ext cx="9493135" cy="1325563"/>
          </a:xfrm>
        </p:spPr>
        <p:txBody>
          <a:bodyPr>
            <a:normAutofit fontScale="90000"/>
          </a:bodyPr>
          <a:lstStyle/>
          <a:p>
            <a:r>
              <a:rPr lang="en-US" altLang="en-US" sz="4900" b="0" dirty="0">
                <a:solidFill>
                  <a:schemeClr val="tx1"/>
                </a:solidFill>
                <a:latin typeface="Rockwell" panose="02060603020205020403" pitchFamily="18" charset="0"/>
              </a:rPr>
              <a:t>We can work together on changing </a:t>
            </a:r>
            <a:r>
              <a:rPr lang="en-US" altLang="en-US" sz="4900" b="0" dirty="0" smtClean="0">
                <a:solidFill>
                  <a:schemeClr val="tx1"/>
                </a:solidFill>
                <a:latin typeface="Rockwell" panose="02060603020205020403" pitchFamily="18" charset="0"/>
              </a:rPr>
              <a:t>these dynamics</a:t>
            </a:r>
            <a:r>
              <a:rPr lang="en-US" altLang="en-US" dirty="0">
                <a:latin typeface="Rockwell" panose="02060603020205020403" pitchFamily="18" charset="0"/>
              </a:rPr>
              <a:t/>
            </a:r>
            <a:br>
              <a:rPr lang="en-US" altLang="en-US" dirty="0">
                <a:latin typeface="Rockwell" panose="02060603020205020403" pitchFamily="18" charset="0"/>
              </a:rPr>
            </a:br>
            <a:endParaRPr lang="en-US" dirty="0"/>
          </a:p>
        </p:txBody>
      </p:sp>
      <p:cxnSp>
        <p:nvCxnSpPr>
          <p:cNvPr id="3" name="Straight Connector 2"/>
          <p:cNvCxnSpPr/>
          <p:nvPr/>
        </p:nvCxnSpPr>
        <p:spPr>
          <a:xfrm>
            <a:off x="728523" y="597798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970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534429" y="176419"/>
            <a:ext cx="11657571" cy="1325563"/>
          </a:xfrm>
        </p:spPr>
        <p:txBody>
          <a:bodyPr>
            <a:noAutofit/>
          </a:bodyPr>
          <a:lstStyle/>
          <a:p>
            <a:r>
              <a:rPr lang="en-US" altLang="en-US" sz="4400" dirty="0">
                <a:latin typeface="Rockwell" panose="02060603020205020403" pitchFamily="18" charset="0"/>
              </a:rPr>
              <a:t>We Are Not Alone </a:t>
            </a:r>
          </a:p>
        </p:txBody>
      </p:sp>
      <p:sp>
        <p:nvSpPr>
          <p:cNvPr id="3" name="Content Placeholder 2"/>
          <p:cNvSpPr>
            <a:spLocks noGrp="1"/>
          </p:cNvSpPr>
          <p:nvPr>
            <p:ph idx="1"/>
          </p:nvPr>
        </p:nvSpPr>
        <p:spPr>
          <a:xfrm>
            <a:off x="577595" y="1099549"/>
            <a:ext cx="10515600" cy="883919"/>
          </a:xfrm>
          <a:noFill/>
        </p:spPr>
        <p:txBody>
          <a:bodyPr>
            <a:noAutofit/>
          </a:bodyPr>
          <a:lstStyle/>
          <a:p>
            <a:pPr marL="0" indent="0">
              <a:buNone/>
            </a:pPr>
            <a:r>
              <a:rPr lang="en-US" altLang="en-US" sz="3200" dirty="0" smtClean="0">
                <a:solidFill>
                  <a:schemeClr val="tx2"/>
                </a:solidFill>
                <a:latin typeface="Rockwell" panose="02060603020205020403" pitchFamily="18" charset="0"/>
              </a:rPr>
              <a:t>More than 1 million classrooms worldwide</a:t>
            </a:r>
            <a:endParaRPr lang="en-US" altLang="en-US" sz="3200" dirty="0">
              <a:solidFill>
                <a:schemeClr val="tx2"/>
              </a:solidFill>
              <a:latin typeface="Rockwell" panose="02060603020205020403" pitchFamily="18" charset="0"/>
            </a:endParaRPr>
          </a:p>
        </p:txBody>
      </p:sp>
      <p:pic>
        <p:nvPicPr>
          <p:cNvPr id="91140" name="Picture 6" descr="41LhkEaVA5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63196" y="2069661"/>
            <a:ext cx="3559856" cy="4460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05839" y="2906598"/>
            <a:ext cx="1847635" cy="2719673"/>
          </a:xfrm>
          <a:prstGeom prst="rect">
            <a:avLst/>
          </a:prstGeom>
        </p:spPr>
      </p:pic>
    </p:spTree>
    <p:extLst>
      <p:ext uri="{BB962C8B-B14F-4D97-AF65-F5344CB8AC3E}">
        <p14:creationId xmlns:p14="http://schemas.microsoft.com/office/powerpoint/2010/main" val="370354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51" y="2460984"/>
            <a:ext cx="10515600" cy="1325563"/>
          </a:xfrm>
        </p:spPr>
        <p:txBody>
          <a:bodyPr>
            <a:normAutofit fontScale="90000"/>
          </a:bodyPr>
          <a:lstStyle/>
          <a:p>
            <a:r>
              <a:rPr lang="en-US" sz="4900" dirty="0">
                <a:solidFill>
                  <a:schemeClr val="tx1"/>
                </a:solidFill>
                <a:latin typeface="Rockwell" panose="02060603020205020403" pitchFamily="18" charset="0"/>
              </a:rPr>
              <a:t>What happens when students do learn to ask their own questions?</a:t>
            </a:r>
            <a:r>
              <a:rPr lang="en-US" dirty="0">
                <a:latin typeface="Rockwell" panose="02060603020205020403" pitchFamily="18" charset="0"/>
              </a:rPr>
              <a:t/>
            </a:r>
            <a:br>
              <a:rPr lang="en-US" dirty="0">
                <a:latin typeface="Rockwell" panose="02060603020205020403" pitchFamily="18" charset="0"/>
              </a:rPr>
            </a:br>
            <a:endParaRPr lang="en-US" dirty="0"/>
          </a:p>
        </p:txBody>
      </p:sp>
      <p:cxnSp>
        <p:nvCxnSpPr>
          <p:cNvPr id="6" name="Straight Connector 5"/>
          <p:cNvCxnSpPr/>
          <p:nvPr/>
        </p:nvCxnSpPr>
        <p:spPr>
          <a:xfrm>
            <a:off x="728523" y="597798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878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803343" y="404041"/>
            <a:ext cx="10515600" cy="1325563"/>
          </a:xfrm>
        </p:spPr>
        <p:txBody>
          <a:bodyPr>
            <a:normAutofit/>
          </a:bodyPr>
          <a:lstStyle/>
          <a:p>
            <a:r>
              <a:rPr lang="en-US" altLang="en-US" sz="4000" dirty="0">
                <a:latin typeface="+mn-lt"/>
              </a:rPr>
              <a:t>Research Confirms </a:t>
            </a:r>
            <a:r>
              <a:rPr lang="en-US" altLang="en-US" sz="4000" dirty="0" smtClean="0">
                <a:latin typeface="+mn-lt"/>
              </a:rPr>
              <a:t/>
            </a:r>
            <a:br>
              <a:rPr lang="en-US" altLang="en-US" sz="4000" dirty="0" smtClean="0">
                <a:latin typeface="+mn-lt"/>
              </a:rPr>
            </a:br>
            <a:r>
              <a:rPr lang="en-US" altLang="en-US" sz="4000" dirty="0" smtClean="0">
                <a:latin typeface="+mn-lt"/>
              </a:rPr>
              <a:t>the </a:t>
            </a:r>
            <a:r>
              <a:rPr lang="en-US" altLang="en-US" sz="4000" dirty="0">
                <a:latin typeface="+mn-lt"/>
              </a:rPr>
              <a:t>Importance of </a:t>
            </a:r>
            <a:r>
              <a:rPr lang="en-US" altLang="en-US" sz="4000" dirty="0" smtClean="0">
                <a:latin typeface="+mn-lt"/>
              </a:rPr>
              <a:t>Questioning</a:t>
            </a:r>
            <a:endParaRPr lang="en-US" altLang="en-US" sz="4000" dirty="0">
              <a:latin typeface="+mn-lt"/>
            </a:endParaRPr>
          </a:p>
        </p:txBody>
      </p:sp>
      <p:sp>
        <p:nvSpPr>
          <p:cNvPr id="97283" name="Content Placeholder 2"/>
          <p:cNvSpPr>
            <a:spLocks noGrp="1"/>
          </p:cNvSpPr>
          <p:nvPr>
            <p:ph idx="1"/>
          </p:nvPr>
        </p:nvSpPr>
        <p:spPr>
          <a:xfrm>
            <a:off x="1006814" y="2088204"/>
            <a:ext cx="10108660" cy="3994826"/>
          </a:xfrm>
        </p:spPr>
        <p:txBody>
          <a:bodyPr>
            <a:normAutofit fontScale="85000" lnSpcReduction="20000"/>
          </a:bodyPr>
          <a:lstStyle/>
          <a:p>
            <a:pPr marL="0" indent="0">
              <a:buNone/>
            </a:pPr>
            <a:r>
              <a:rPr lang="en-US" altLang="en-US" sz="3600" dirty="0"/>
              <a:t>Self-questioning (metacognitive strategy</a:t>
            </a:r>
            <a:r>
              <a:rPr lang="en-US" altLang="en-US" sz="3600" dirty="0" smtClean="0"/>
              <a:t>):</a:t>
            </a:r>
          </a:p>
          <a:p>
            <a:pPr marL="0" indent="0">
              <a:buNone/>
            </a:pPr>
            <a:endParaRPr lang="en-US" altLang="en-US" sz="3500" dirty="0"/>
          </a:p>
          <a:p>
            <a:pPr>
              <a:lnSpc>
                <a:spcPct val="120000"/>
              </a:lnSpc>
            </a:pPr>
            <a:r>
              <a:rPr lang="en-US" altLang="en-US" dirty="0"/>
              <a:t>Student formulation of their own questions is one of the most effective metacognitive strategies </a:t>
            </a:r>
          </a:p>
          <a:p>
            <a:pPr>
              <a:lnSpc>
                <a:spcPct val="120000"/>
              </a:lnSpc>
            </a:pPr>
            <a:r>
              <a:rPr lang="en-US" altLang="en-US" dirty="0"/>
              <a:t>Engaging in pre-lesson self-questioning improved students rate of learning by nearly 50% (Hattie, p.193)</a:t>
            </a:r>
          </a:p>
          <a:p>
            <a:pPr marL="0" indent="0" algn="r">
              <a:buNone/>
            </a:pPr>
            <a:endParaRPr lang="en-US" altLang="en-US" sz="2400" i="1" dirty="0"/>
          </a:p>
          <a:p>
            <a:pPr marL="0" indent="0" algn="r">
              <a:lnSpc>
                <a:spcPct val="120000"/>
              </a:lnSpc>
              <a:spcBef>
                <a:spcPct val="0"/>
              </a:spcBef>
              <a:spcAft>
                <a:spcPts val="600"/>
              </a:spcAft>
              <a:buNone/>
            </a:pPr>
            <a:r>
              <a:rPr lang="en-US" altLang="en-US" sz="3000" dirty="0"/>
              <a:t>John Hattie</a:t>
            </a:r>
          </a:p>
          <a:p>
            <a:pPr marL="0" indent="0" algn="r">
              <a:lnSpc>
                <a:spcPct val="120000"/>
              </a:lnSpc>
              <a:spcBef>
                <a:spcPct val="0"/>
              </a:spcBef>
              <a:buNone/>
            </a:pPr>
            <a:r>
              <a:rPr lang="en-US" altLang="en-US" sz="2000" i="1" dirty="0"/>
              <a:t>Visible Learning: A Synthesis of Over 800 </a:t>
            </a:r>
          </a:p>
          <a:p>
            <a:pPr marL="0" indent="0" algn="r">
              <a:lnSpc>
                <a:spcPct val="120000"/>
              </a:lnSpc>
              <a:spcBef>
                <a:spcPct val="0"/>
              </a:spcBef>
              <a:buNone/>
            </a:pPr>
            <a:r>
              <a:rPr lang="en-US" altLang="en-US" sz="2000" i="1" dirty="0"/>
              <a:t>meta-Analyses Relating to Achievement, 2008</a:t>
            </a:r>
          </a:p>
          <a:p>
            <a:pPr marL="0" indent="0">
              <a:buNone/>
            </a:pPr>
            <a:endParaRPr lang="en-US" altLang="en-US" sz="3200" dirty="0"/>
          </a:p>
        </p:txBody>
      </p:sp>
    </p:spTree>
    <p:extLst>
      <p:ext uri="{BB962C8B-B14F-4D97-AF65-F5344CB8AC3E}">
        <p14:creationId xmlns:p14="http://schemas.microsoft.com/office/powerpoint/2010/main" val="89302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92756"/>
            <a:ext cx="10515600" cy="1325563"/>
          </a:xfrm>
        </p:spPr>
        <p:txBody>
          <a:bodyPr>
            <a:normAutofit/>
          </a:bodyPr>
          <a:lstStyle/>
          <a:p>
            <a:pPr eaLnBrk="1" hangingPunct="1"/>
            <a:r>
              <a:rPr lang="en-US" dirty="0">
                <a:latin typeface="Rockwell" panose="02060603020205020403" pitchFamily="18" charset="0"/>
              </a:rPr>
              <a:t>Student Reflection</a:t>
            </a:r>
          </a:p>
        </p:txBody>
      </p:sp>
      <p:pic>
        <p:nvPicPr>
          <p:cNvPr id="6"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3257" y="1632914"/>
            <a:ext cx="7968971" cy="3173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843089" y="4816345"/>
            <a:ext cx="9278297" cy="954107"/>
          </a:xfrm>
          <a:prstGeom prst="rect">
            <a:avLst/>
          </a:prstGeom>
          <a:noFill/>
        </p:spPr>
        <p:txBody>
          <a:bodyPr wrap="square" rtlCol="0">
            <a:spAutoFit/>
          </a:bodyPr>
          <a:lstStyle/>
          <a:p>
            <a:pPr defTabSz="457200">
              <a:defRPr/>
            </a:pPr>
            <a:r>
              <a:rPr lang="en-US" sz="2800" dirty="0">
                <a:solidFill>
                  <a:srgbClr val="000000"/>
                </a:solidFill>
                <a:latin typeface="Rockwell" panose="02060603020205020403" pitchFamily="18" charset="0"/>
              </a:rPr>
              <a:t>“The way it made me feel was smart because I was asking good questions and giving good answers.”</a:t>
            </a:r>
          </a:p>
        </p:txBody>
      </p:sp>
      <p:sp>
        <p:nvSpPr>
          <p:cNvPr id="8" name="TextBox 7"/>
          <p:cNvSpPr txBox="1"/>
          <p:nvPr/>
        </p:nvSpPr>
        <p:spPr>
          <a:xfrm>
            <a:off x="3897392" y="5683201"/>
            <a:ext cx="6254837" cy="400110"/>
          </a:xfrm>
          <a:prstGeom prst="rect">
            <a:avLst/>
          </a:prstGeom>
          <a:noFill/>
        </p:spPr>
        <p:txBody>
          <a:bodyPr wrap="square" rtlCol="0">
            <a:spAutoFit/>
          </a:bodyPr>
          <a:lstStyle/>
          <a:p>
            <a:pPr algn="r" defTabSz="457200">
              <a:defRPr/>
            </a:pPr>
            <a:r>
              <a:rPr lang="en-US" sz="2000" dirty="0">
                <a:solidFill>
                  <a:prstClr val="black"/>
                </a:solidFill>
                <a:latin typeface="Rockwell" panose="02060603020205020403" pitchFamily="18" charset="0"/>
              </a:rPr>
              <a:t>-Boston 9</a:t>
            </a:r>
            <a:r>
              <a:rPr lang="en-US" sz="2000" baseline="30000" dirty="0">
                <a:solidFill>
                  <a:prstClr val="black"/>
                </a:solidFill>
                <a:latin typeface="Rockwell" panose="02060603020205020403" pitchFamily="18" charset="0"/>
              </a:rPr>
              <a:t>th</a:t>
            </a:r>
            <a:r>
              <a:rPr lang="en-US" sz="2000" dirty="0">
                <a:solidFill>
                  <a:prstClr val="black"/>
                </a:solidFill>
                <a:latin typeface="Rockwell" panose="02060603020205020403" pitchFamily="18" charset="0"/>
              </a:rPr>
              <a:t> grade </a:t>
            </a:r>
            <a:r>
              <a:rPr lang="en-US" sz="2000" dirty="0" smtClean="0">
                <a:solidFill>
                  <a:prstClr val="black"/>
                </a:solidFill>
                <a:latin typeface="Rockwell" panose="02060603020205020403" pitchFamily="18" charset="0"/>
              </a:rPr>
              <a:t>summer </a:t>
            </a:r>
            <a:r>
              <a:rPr lang="en-US" sz="2000" dirty="0">
                <a:solidFill>
                  <a:prstClr val="black"/>
                </a:solidFill>
                <a:latin typeface="Rockwell" panose="02060603020205020403" pitchFamily="18" charset="0"/>
              </a:rPr>
              <a:t>school student</a:t>
            </a:r>
          </a:p>
        </p:txBody>
      </p:sp>
    </p:spTree>
    <p:extLst>
      <p:ext uri="{BB962C8B-B14F-4D97-AF65-F5344CB8AC3E}">
        <p14:creationId xmlns:p14="http://schemas.microsoft.com/office/powerpoint/2010/main" val="3085986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74915" y="4797333"/>
            <a:ext cx="11046644" cy="1381126"/>
          </a:xfrm>
        </p:spPr>
        <p:txBody>
          <a:bodyPr>
            <a:normAutofit fontScale="90000"/>
          </a:bodyPr>
          <a:lstStyle/>
          <a:p>
            <a:pPr fontAlgn="base"/>
            <a:r>
              <a:rPr lang="en-US" sz="4400" dirty="0">
                <a:solidFill>
                  <a:schemeClr val="tx2"/>
                </a:solidFill>
                <a:latin typeface="Rockwell" panose="02060603020205020403" pitchFamily="18" charset="0"/>
              </a:rPr>
              <a:t>Collaborative </a:t>
            </a:r>
            <a:r>
              <a:rPr lang="en-US" sz="4400" dirty="0" smtClean="0">
                <a:solidFill>
                  <a:schemeClr val="tx2"/>
                </a:solidFill>
                <a:latin typeface="Rockwell" panose="02060603020205020403" pitchFamily="18" charset="0"/>
              </a:rPr>
              <a:t>Primary Source Learning </a:t>
            </a:r>
            <a:r>
              <a:rPr lang="en-US" sz="4400" dirty="0">
                <a:solidFill>
                  <a:schemeClr val="tx2"/>
                </a:solidFill>
                <a:latin typeface="Rockwell" panose="02060603020205020403" pitchFamily="18" charset="0"/>
              </a:rPr>
              <a:t>with the Question Formulation Technique (QFT)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28802" y="467722"/>
            <a:ext cx="5818217" cy="3822932"/>
          </a:xfrm>
          <a:prstGeom prst="rect">
            <a:avLst/>
          </a:prstGeom>
        </p:spPr>
      </p:pic>
      <p:cxnSp>
        <p:nvCxnSpPr>
          <p:cNvPr id="4" name="Straight Connector 3"/>
          <p:cNvCxnSpPr/>
          <p:nvPr/>
        </p:nvCxnSpPr>
        <p:spPr>
          <a:xfrm>
            <a:off x="774917" y="6310497"/>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700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91" y="137747"/>
            <a:ext cx="11107385" cy="1325563"/>
          </a:xfrm>
        </p:spPr>
        <p:txBody>
          <a:bodyPr>
            <a:normAutofit/>
          </a:bodyPr>
          <a:lstStyle/>
          <a:p>
            <a:pPr lvl="0"/>
            <a:r>
              <a:rPr lang="en-US" altLang="en-US" sz="3600" dirty="0">
                <a:latin typeface="+mn-lt"/>
                <a:ea typeface="MS PGothic" pitchFamily="34" charset="-128"/>
              </a:rPr>
              <a:t>The Question Formulation Technique (QFT)</a:t>
            </a:r>
            <a:endParaRPr lang="en-US" sz="3600" dirty="0">
              <a:latin typeface="+mn-lt"/>
            </a:endParaRPr>
          </a:p>
        </p:txBody>
      </p:sp>
      <p:sp>
        <p:nvSpPr>
          <p:cNvPr id="3" name="Content Placeholder 2"/>
          <p:cNvSpPr>
            <a:spLocks noGrp="1"/>
          </p:cNvSpPr>
          <p:nvPr>
            <p:ph idx="1"/>
          </p:nvPr>
        </p:nvSpPr>
        <p:spPr>
          <a:xfrm>
            <a:off x="772703" y="1619671"/>
            <a:ext cx="10440788" cy="3306892"/>
          </a:xfrm>
        </p:spPr>
        <p:txBody>
          <a:bodyPr>
            <a:noAutofit/>
          </a:bodyPr>
          <a:lstStyle/>
          <a:p>
            <a:pPr marL="228600" lvl="1" indent="0" eaLnBrk="0" fontAlgn="base" hangingPunct="0">
              <a:spcAft>
                <a:spcPts val="1800"/>
              </a:spcAft>
              <a:buClr>
                <a:srgbClr val="297FD5"/>
              </a:buClr>
              <a:buNone/>
            </a:pPr>
            <a:r>
              <a:rPr lang="en-US" altLang="en-US" sz="3200" b="1" dirty="0" smtClean="0">
                <a:latin typeface="Rockwell" panose="02060603020205020403" pitchFamily="18" charset="0"/>
              </a:rPr>
              <a:t>Individuals </a:t>
            </a:r>
            <a:r>
              <a:rPr lang="en-US" altLang="en-US" sz="3200" b="1" dirty="0">
                <a:latin typeface="Rockwell" panose="02060603020205020403" pitchFamily="18" charset="0"/>
              </a:rPr>
              <a:t>learn to:</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Produce</a:t>
            </a:r>
            <a:r>
              <a:rPr lang="en-US" altLang="en-US" sz="3200" dirty="0">
                <a:latin typeface="Rockwell" panose="02060603020205020403" pitchFamily="18" charset="0"/>
              </a:rPr>
              <a:t> their own questions</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Improve</a:t>
            </a:r>
            <a:r>
              <a:rPr lang="en-US" altLang="en-US" sz="3200" dirty="0">
                <a:latin typeface="Rockwell" panose="02060603020205020403" pitchFamily="18" charset="0"/>
              </a:rPr>
              <a:t> their questions </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Strategize</a:t>
            </a:r>
            <a:r>
              <a:rPr lang="en-US" altLang="en-US" sz="3200" dirty="0">
                <a:latin typeface="Rockwell" panose="02060603020205020403" pitchFamily="18" charset="0"/>
              </a:rPr>
              <a:t> on how to use their questions</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Reflect</a:t>
            </a:r>
            <a:r>
              <a:rPr lang="en-US" altLang="en-US" sz="3200" dirty="0">
                <a:latin typeface="Rockwell" panose="02060603020205020403" pitchFamily="18" charset="0"/>
              </a:rPr>
              <a:t> on what they have learned and how they learned it</a:t>
            </a:r>
          </a:p>
          <a:p>
            <a:endParaRPr lang="en" sz="3200" dirty="0">
              <a:latin typeface="Rockwell" panose="02060603020205020403" pitchFamily="18" charset="0"/>
            </a:endParaRPr>
          </a:p>
          <a:p>
            <a:endParaRPr lang="en-US" sz="3200" dirty="0">
              <a:latin typeface="Rockwell" panose="02060603020205020403" pitchFamily="18" charset="0"/>
            </a:endParaRPr>
          </a:p>
        </p:txBody>
      </p:sp>
    </p:spTree>
    <p:extLst>
      <p:ext uri="{BB962C8B-B14F-4D97-AF65-F5344CB8AC3E}">
        <p14:creationId xmlns:p14="http://schemas.microsoft.com/office/powerpoint/2010/main" val="1125361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rmAutofit/>
          </a:bodyPr>
          <a:lstStyle/>
          <a:p>
            <a:pPr eaLnBrk="1" hangingPunct="1"/>
            <a:r>
              <a:rPr lang="en-US" altLang="en-US" dirty="0">
                <a:latin typeface="+mn-lt"/>
              </a:rPr>
              <a:t>Rules for Producing Questions</a:t>
            </a:r>
          </a:p>
        </p:txBody>
      </p:sp>
      <p:sp>
        <p:nvSpPr>
          <p:cNvPr id="5" name="Rounded Rectangle 11"/>
          <p:cNvSpPr>
            <a:spLocks noChangeArrowheads="1"/>
          </p:cNvSpPr>
          <p:nvPr/>
        </p:nvSpPr>
        <p:spPr bwMode="auto">
          <a:xfrm>
            <a:off x="838203" y="2161791"/>
            <a:ext cx="10515599" cy="3044690"/>
          </a:xfrm>
          <a:prstGeom prst="roundRect">
            <a:avLst>
              <a:gd name="adj" fmla="val 16667"/>
            </a:avLst>
          </a:prstGeom>
          <a:solidFill>
            <a:schemeClr val="accent1">
              <a:lumMod val="20000"/>
              <a:lumOff val="80000"/>
            </a:schemeClr>
          </a:solidFill>
          <a:ln/>
          <a:extLst/>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fontAlgn="base">
              <a:spcBef>
                <a:spcPct val="0"/>
              </a:spcBef>
              <a:spcAft>
                <a:spcPts val="1800"/>
              </a:spcAft>
              <a:defRPr/>
            </a:pPr>
            <a:r>
              <a:rPr lang="en-US" altLang="en-US" sz="3200" dirty="0">
                <a:latin typeface="+mn-lt"/>
              </a:rPr>
              <a:t>1. Ask as many questions as you can</a:t>
            </a:r>
          </a:p>
          <a:p>
            <a:pPr fontAlgn="base">
              <a:spcBef>
                <a:spcPct val="0"/>
              </a:spcBef>
              <a:spcAft>
                <a:spcPts val="1800"/>
              </a:spcAft>
              <a:defRPr/>
            </a:pPr>
            <a:r>
              <a:rPr lang="en-US" altLang="en-US" sz="3200" dirty="0">
                <a:latin typeface="+mn-lt"/>
              </a:rPr>
              <a:t>2. Do not stop to answer, judge, or discuss</a:t>
            </a:r>
          </a:p>
          <a:p>
            <a:pPr fontAlgn="base">
              <a:spcBef>
                <a:spcPct val="0"/>
              </a:spcBef>
              <a:spcAft>
                <a:spcPts val="1800"/>
              </a:spcAft>
              <a:defRPr/>
            </a:pPr>
            <a:r>
              <a:rPr lang="en-US" altLang="en-US" sz="3200" dirty="0">
                <a:latin typeface="+mn-lt"/>
              </a:rPr>
              <a:t>3. Write down every question exactly as stated</a:t>
            </a:r>
          </a:p>
          <a:p>
            <a:pPr fontAlgn="base">
              <a:spcBef>
                <a:spcPct val="0"/>
              </a:spcBef>
              <a:spcAft>
                <a:spcPts val="1800"/>
              </a:spcAft>
              <a:defRPr/>
            </a:pPr>
            <a:r>
              <a:rPr lang="en-US" altLang="en-US" sz="3200" dirty="0">
                <a:latin typeface="+mn-lt"/>
              </a:rPr>
              <a:t>4. Change any statements into questions</a:t>
            </a:r>
          </a:p>
          <a:p>
            <a:pPr algn="ctr" fontAlgn="base">
              <a:spcBef>
                <a:spcPct val="0"/>
              </a:spcBef>
              <a:spcAft>
                <a:spcPts val="1800"/>
              </a:spcAft>
              <a:defRPr/>
            </a:pPr>
            <a:endParaRPr lang="en-US" altLang="en-US" sz="3200" dirty="0">
              <a:solidFill>
                <a:prstClr val="white"/>
              </a:solidFill>
              <a:latin typeface="+mn-lt"/>
            </a:endParaRPr>
          </a:p>
        </p:txBody>
      </p:sp>
    </p:spTree>
    <p:extLst>
      <p:ext uri="{BB962C8B-B14F-4D97-AF65-F5344CB8AC3E}">
        <p14:creationId xmlns:p14="http://schemas.microsoft.com/office/powerpoint/2010/main" val="2760224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747408" y="249026"/>
            <a:ext cx="10515600" cy="1325563"/>
          </a:xfrm>
        </p:spPr>
        <p:txBody>
          <a:bodyPr>
            <a:normAutofit/>
          </a:bodyPr>
          <a:lstStyle/>
          <a:p>
            <a:pPr eaLnBrk="1" hangingPunct="1"/>
            <a:r>
              <a:rPr lang="en-US" altLang="en-US" dirty="0" smtClean="0">
                <a:latin typeface="+mn-lt"/>
              </a:rPr>
              <a:t>Produce </a:t>
            </a:r>
            <a:r>
              <a:rPr lang="en-US" altLang="en-US" dirty="0">
                <a:latin typeface="+mn-lt"/>
              </a:rPr>
              <a:t>Questions</a:t>
            </a:r>
          </a:p>
        </p:txBody>
      </p:sp>
      <p:sp>
        <p:nvSpPr>
          <p:cNvPr id="102403" name="Content Placeholder 2"/>
          <p:cNvSpPr>
            <a:spLocks noGrp="1"/>
          </p:cNvSpPr>
          <p:nvPr>
            <p:ph idx="1"/>
          </p:nvPr>
        </p:nvSpPr>
        <p:spPr>
          <a:xfrm>
            <a:off x="838200" y="1825625"/>
            <a:ext cx="10515600" cy="3746016"/>
          </a:xfrm>
        </p:spPr>
        <p:txBody>
          <a:bodyPr>
            <a:normAutofit fontScale="92500" lnSpcReduction="20000"/>
          </a:bodyPr>
          <a:lstStyle/>
          <a:p>
            <a:pPr marL="514350" indent="-514350">
              <a:buFont typeface="Wingdings" panose="05000000000000000000" pitchFamily="2" charset="2"/>
              <a:buAutoNum type="arabicPeriod"/>
            </a:pPr>
            <a:r>
              <a:rPr lang="en-US" altLang="en-US" sz="3900" dirty="0">
                <a:solidFill>
                  <a:srgbClr val="000000"/>
                </a:solidFill>
              </a:rPr>
              <a:t>Ask Questions</a:t>
            </a:r>
          </a:p>
          <a:p>
            <a:pPr marL="514350" indent="-514350">
              <a:buFont typeface="Wingdings" panose="05000000000000000000" pitchFamily="2" charset="2"/>
              <a:buAutoNum type="arabicPeriod"/>
            </a:pPr>
            <a:r>
              <a:rPr lang="en-US" altLang="en-US" sz="3900" dirty="0">
                <a:solidFill>
                  <a:srgbClr val="000000"/>
                </a:solidFill>
              </a:rPr>
              <a:t>Follow the Rules</a:t>
            </a:r>
          </a:p>
          <a:p>
            <a:pPr lvl="3" eaLnBrk="1" hangingPunct="1">
              <a:lnSpc>
                <a:spcPct val="90000"/>
              </a:lnSpc>
            </a:pPr>
            <a:r>
              <a:rPr lang="en-US" altLang="en-US" sz="3500" dirty="0"/>
              <a:t>Ask as many questions as you can.</a:t>
            </a:r>
          </a:p>
          <a:p>
            <a:pPr lvl="3" eaLnBrk="1" hangingPunct="1">
              <a:lnSpc>
                <a:spcPct val="90000"/>
              </a:lnSpc>
            </a:pPr>
            <a:r>
              <a:rPr lang="en-US" altLang="en-US" sz="3500" dirty="0"/>
              <a:t>Do not stop to answer, judge, or discuss.</a:t>
            </a:r>
          </a:p>
          <a:p>
            <a:pPr lvl="3" eaLnBrk="1" hangingPunct="1">
              <a:lnSpc>
                <a:spcPct val="90000"/>
              </a:lnSpc>
            </a:pPr>
            <a:r>
              <a:rPr lang="en-US" altLang="en-US" sz="3500" dirty="0"/>
              <a:t>Write down every question exactly as it was stated.</a:t>
            </a:r>
          </a:p>
          <a:p>
            <a:pPr lvl="3" eaLnBrk="1" hangingPunct="1">
              <a:lnSpc>
                <a:spcPct val="90000"/>
              </a:lnSpc>
            </a:pPr>
            <a:r>
              <a:rPr lang="en-US" altLang="en-US" sz="3500" dirty="0"/>
              <a:t>Change any statements into questions.</a:t>
            </a:r>
          </a:p>
          <a:p>
            <a:pPr marL="514350" indent="-514350">
              <a:buFont typeface="Wingdings" panose="05000000000000000000" pitchFamily="2" charset="2"/>
              <a:buAutoNum type="arabicPeriod"/>
            </a:pPr>
            <a:r>
              <a:rPr lang="en-US" altLang="en-US" sz="3900" dirty="0">
                <a:solidFill>
                  <a:srgbClr val="000000"/>
                </a:solidFill>
              </a:rPr>
              <a:t>Number the Questions</a:t>
            </a:r>
          </a:p>
          <a:p>
            <a:pPr marL="514350" indent="-514350" algn="ctr">
              <a:buFont typeface="Wingdings" panose="05000000000000000000" pitchFamily="2" charset="2"/>
              <a:buAutoNum type="arabicPeriod"/>
            </a:pPr>
            <a:endParaRPr lang="en-US" altLang="en-US" dirty="0"/>
          </a:p>
        </p:txBody>
      </p:sp>
    </p:spTree>
    <p:extLst>
      <p:ext uri="{BB962C8B-B14F-4D97-AF65-F5344CB8AC3E}">
        <p14:creationId xmlns:p14="http://schemas.microsoft.com/office/powerpoint/2010/main" val="1491750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A33BD2-C165-7A4F-932C-F61D519E3D3F}"/>
              </a:ext>
            </a:extLst>
          </p:cNvPr>
          <p:cNvSpPr>
            <a:spLocks noGrp="1"/>
          </p:cNvSpPr>
          <p:nvPr>
            <p:ph type="title"/>
          </p:nvPr>
        </p:nvSpPr>
        <p:spPr>
          <a:xfrm>
            <a:off x="838200" y="365125"/>
            <a:ext cx="10515600" cy="786781"/>
          </a:xfrm>
        </p:spPr>
        <p:txBody>
          <a:bodyPr>
            <a:normAutofit fontScale="90000"/>
          </a:bodyPr>
          <a:lstStyle/>
          <a:p>
            <a:pPr algn="ctr"/>
            <a:r>
              <a:rPr lang="en-US" sz="5400" b="1" u="sng" dirty="0"/>
              <a:t>NCHE Door Prizes</a:t>
            </a:r>
          </a:p>
        </p:txBody>
      </p:sp>
      <p:sp>
        <p:nvSpPr>
          <p:cNvPr id="4" name="Content Placeholder 3">
            <a:extLst>
              <a:ext uri="{FF2B5EF4-FFF2-40B4-BE49-F238E27FC236}">
                <a16:creationId xmlns="" xmlns:a16="http://schemas.microsoft.com/office/drawing/2014/main" id="{0991CE53-2088-5A46-8DB0-A3E78B985174}"/>
              </a:ext>
            </a:extLst>
          </p:cNvPr>
          <p:cNvSpPr>
            <a:spLocks noGrp="1"/>
          </p:cNvSpPr>
          <p:nvPr>
            <p:ph idx="1"/>
          </p:nvPr>
        </p:nvSpPr>
        <p:spPr>
          <a:xfrm>
            <a:off x="201881" y="1306286"/>
            <a:ext cx="11780322" cy="5391397"/>
          </a:xfrm>
        </p:spPr>
        <p:txBody>
          <a:bodyPr>
            <a:normAutofit fontScale="77500" lnSpcReduction="20000"/>
          </a:bodyPr>
          <a:lstStyle/>
          <a:p>
            <a:pPr marL="0" indent="0" algn="ctr">
              <a:buNone/>
            </a:pPr>
            <a:r>
              <a:rPr lang="en-US" sz="4200" dirty="0"/>
              <a:t>One Door Prize Ticket for Every Session Evaluation Completed!</a:t>
            </a:r>
          </a:p>
          <a:p>
            <a:pPr marL="0" indent="0" algn="ctr">
              <a:buNone/>
            </a:pPr>
            <a:endParaRPr lang="en-US" sz="1000" dirty="0"/>
          </a:p>
          <a:p>
            <a:pPr marL="0" indent="0" algn="ctr">
              <a:buNone/>
            </a:pPr>
            <a:r>
              <a:rPr lang="en-US" sz="3800" dirty="0"/>
              <a:t>Door Prizes Include:</a:t>
            </a:r>
          </a:p>
          <a:p>
            <a:pPr marL="0" indent="0" algn="ctr">
              <a:buNone/>
            </a:pPr>
            <a:endParaRPr lang="en-US" sz="3200" dirty="0"/>
          </a:p>
          <a:p>
            <a:r>
              <a:rPr lang="en-US" dirty="0"/>
              <a:t>Registration, Flight and Hotel for the 2021 NCHE Conference,</a:t>
            </a:r>
          </a:p>
          <a:p>
            <a:r>
              <a:rPr lang="en-US" dirty="0"/>
              <a:t>Ancestry DNA Kit,</a:t>
            </a:r>
          </a:p>
          <a:p>
            <a:r>
              <a:rPr lang="en-US" dirty="0"/>
              <a:t>Kindle Fire,</a:t>
            </a:r>
          </a:p>
          <a:p>
            <a:r>
              <a:rPr lang="en-US" dirty="0"/>
              <a:t>Assorted Books and Gift Baskets,</a:t>
            </a:r>
          </a:p>
          <a:p>
            <a:r>
              <a:rPr lang="en-US" dirty="0"/>
              <a:t>Memberships to World Explorer, Fold3.com, </a:t>
            </a:r>
            <a:r>
              <a:rPr lang="en-US" dirty="0" err="1"/>
              <a:t>Newspapers.com</a:t>
            </a:r>
            <a:r>
              <a:rPr lang="en-US" dirty="0"/>
              <a:t> and </a:t>
            </a:r>
            <a:r>
              <a:rPr lang="en-US" dirty="0" err="1"/>
              <a:t>Sutori</a:t>
            </a:r>
            <a:r>
              <a:rPr lang="en-US" dirty="0"/>
              <a:t>,</a:t>
            </a:r>
          </a:p>
          <a:p>
            <a:r>
              <a:rPr lang="en-US" dirty="0"/>
              <a:t>Other Exciting Items!</a:t>
            </a:r>
          </a:p>
          <a:p>
            <a:pPr marL="0" indent="0">
              <a:buNone/>
            </a:pPr>
            <a:endParaRPr lang="en-US" dirty="0"/>
          </a:p>
          <a:p>
            <a:pPr marL="0" indent="0" algn="ctr">
              <a:buNone/>
            </a:pPr>
            <a:r>
              <a:rPr lang="en-US" dirty="0"/>
              <a:t>Winners will be </a:t>
            </a:r>
            <a:r>
              <a:rPr lang="en-US"/>
              <a:t>picked each </a:t>
            </a:r>
            <a:r>
              <a:rPr lang="en-US" dirty="0"/>
              <a:t>day and notified after the conference.</a:t>
            </a:r>
          </a:p>
          <a:p>
            <a:pPr marL="0" indent="0" algn="ctr">
              <a:buNone/>
            </a:pPr>
            <a:endParaRPr lang="en-US" dirty="0"/>
          </a:p>
          <a:p>
            <a:pPr marL="0" indent="0" algn="ctr">
              <a:buNone/>
            </a:pPr>
            <a:r>
              <a:rPr lang="en-US" sz="4600" dirty="0"/>
              <a:t>Good Luck!!</a:t>
            </a:r>
          </a:p>
          <a:p>
            <a:endParaRPr lang="en-US" dirty="0"/>
          </a:p>
        </p:txBody>
      </p:sp>
      <p:pic>
        <p:nvPicPr>
          <p:cNvPr id="8" name="Picture 7">
            <a:extLst>
              <a:ext uri="{FF2B5EF4-FFF2-40B4-BE49-F238E27FC236}">
                <a16:creationId xmlns="" xmlns:a16="http://schemas.microsoft.com/office/drawing/2014/main" id="{9A9FFDD1-9CAA-374E-9FAC-D853C0482A4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40801" y="1967442"/>
            <a:ext cx="2770716" cy="2923116"/>
          </a:xfrm>
          <a:prstGeom prst="rect">
            <a:avLst/>
          </a:prstGeom>
        </p:spPr>
      </p:pic>
    </p:spTree>
    <p:extLst>
      <p:ext uri="{BB962C8B-B14F-4D97-AF65-F5344CB8AC3E}">
        <p14:creationId xmlns:p14="http://schemas.microsoft.com/office/powerpoint/2010/main" val="779389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36503" y="222455"/>
            <a:ext cx="10515600" cy="1325563"/>
          </a:xfrm>
        </p:spPr>
        <p:txBody>
          <a:bodyPr>
            <a:normAutofit/>
          </a:bodyPr>
          <a:lstStyle/>
          <a:p>
            <a:pPr eaLnBrk="1" hangingPunct="1"/>
            <a:r>
              <a:rPr lang="en-US" altLang="en-US" dirty="0">
                <a:latin typeface="+mn-lt"/>
              </a:rPr>
              <a:t>Question </a:t>
            </a:r>
            <a:r>
              <a:rPr lang="en-US" altLang="en-US" dirty="0" smtClean="0">
                <a:latin typeface="+mn-lt"/>
              </a:rPr>
              <a:t>Focus</a:t>
            </a:r>
            <a:endParaRPr lang="en-US" altLang="en-US" dirty="0">
              <a:latin typeface="+mn-lt"/>
            </a:endParaRPr>
          </a:p>
        </p:txBody>
      </p:sp>
      <p:sp>
        <p:nvSpPr>
          <p:cNvPr id="3" name="TextBox 2"/>
          <p:cNvSpPr txBox="1"/>
          <p:nvPr/>
        </p:nvSpPr>
        <p:spPr>
          <a:xfrm>
            <a:off x="6858000" y="1870281"/>
            <a:ext cx="5188928"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latin typeface="Rockwell"/>
                <a:sym typeface="Wingdings"/>
              </a:rPr>
              <a:t>Take 1 minute to silently observe the image.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smtClean="0">
              <a:solidFill>
                <a:prstClr val="black"/>
              </a:solidFill>
              <a:latin typeface="Rockwell"/>
              <a:sym typeface="Wingdings"/>
            </a:endParaRPr>
          </a:p>
          <a:p>
            <a:pPr defTabSz="457200">
              <a:defRPr/>
            </a:pPr>
            <a:r>
              <a:rPr lang="en-US" sz="2800" dirty="0" smtClean="0">
                <a:solidFill>
                  <a:prstClr val="black"/>
                </a:solidFill>
                <a:sym typeface="Wingdings" panose="05000000000000000000" pitchFamily="2" charset="2"/>
              </a:rPr>
              <a:t>Now, ask questions. Number </a:t>
            </a:r>
            <a:r>
              <a:rPr lang="en-US" sz="2800" dirty="0">
                <a:solidFill>
                  <a:prstClr val="black"/>
                </a:solidFill>
                <a:sym typeface="Wingdings" panose="05000000000000000000" pitchFamily="2" charset="2"/>
              </a:rPr>
              <a:t>the questions. Follow the rules.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Rockwell"/>
                <a:cs typeface="+mn-cs"/>
                <a:sym typeface="Wingdings" panose="05000000000000000000" pitchFamily="2" charset="2"/>
              </a:rPr>
              <a:t> </a:t>
            </a:r>
            <a:endParaRPr kumimoji="0" lang="en-US" sz="2800" b="0" i="0" u="none" strike="noStrike" kern="1200" cap="none" spc="0" normalizeH="0" baseline="0" noProof="0" dirty="0">
              <a:ln>
                <a:noFill/>
              </a:ln>
              <a:solidFill>
                <a:prstClr val="black"/>
              </a:solidFill>
              <a:effectLst/>
              <a:uLnTx/>
              <a:uFillTx/>
              <a:latin typeface="Rockwell"/>
              <a:cs typeface="+mn-cs"/>
            </a:endParaRPr>
          </a:p>
        </p:txBody>
      </p:sp>
      <p:pic>
        <p:nvPicPr>
          <p:cNvPr id="6" name="Google Shape;430;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42771" y="176418"/>
            <a:ext cx="1789845" cy="1015428"/>
          </a:xfrm>
          <a:prstGeom prst="rect">
            <a:avLst/>
          </a:prstGeom>
          <a:noFill/>
          <a:ln>
            <a:noFill/>
          </a:ln>
        </p:spPr>
      </p:pic>
      <p:sp>
        <p:nvSpPr>
          <p:cNvPr id="4" name="TextBox 3"/>
          <p:cNvSpPr txBox="1"/>
          <p:nvPr/>
        </p:nvSpPr>
        <p:spPr>
          <a:xfrm>
            <a:off x="6858000" y="6149702"/>
            <a:ext cx="5676900" cy="646331"/>
          </a:xfrm>
          <a:prstGeom prst="rect">
            <a:avLst/>
          </a:prstGeom>
          <a:noFill/>
        </p:spPr>
        <p:txBody>
          <a:bodyPr wrap="square" rtlCol="0">
            <a:spAutoFit/>
          </a:bodyPr>
          <a:lstStyle/>
          <a:p>
            <a:r>
              <a:rPr lang="en-US" dirty="0" smtClean="0"/>
              <a:t>Retrieved from:  </a:t>
            </a:r>
          </a:p>
          <a:p>
            <a:r>
              <a:rPr lang="en-US" b="1" dirty="0"/>
              <a:t> </a:t>
            </a:r>
            <a:r>
              <a:rPr lang="en-US" dirty="0">
                <a:hlinkClick r:id="rId4"/>
              </a:rPr>
              <a:t>https://www.loc.gov/pictures/item/2004665381/</a:t>
            </a:r>
            <a:endParaRPr lang="en-US" dirty="0"/>
          </a:p>
        </p:txBody>
      </p:sp>
      <p:sp>
        <p:nvSpPr>
          <p:cNvPr id="7" name="TextBox 6"/>
          <p:cNvSpPr txBox="1"/>
          <p:nvPr/>
        </p:nvSpPr>
        <p:spPr>
          <a:xfrm>
            <a:off x="6858000" y="5486230"/>
            <a:ext cx="5303228" cy="646331"/>
          </a:xfrm>
          <a:prstGeom prst="rect">
            <a:avLst/>
          </a:prstGeom>
          <a:noFill/>
        </p:spPr>
        <p:txBody>
          <a:bodyPr wrap="square" rtlCol="0">
            <a:spAutoFit/>
          </a:bodyPr>
          <a:lstStyle/>
          <a:p>
            <a:r>
              <a:rPr lang="en-US" dirty="0" smtClean="0"/>
              <a:t>A store owned by the Matsuda family in Oakland, CA, March, 1942</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4587" y="1594055"/>
            <a:ext cx="6343413" cy="5035084"/>
          </a:xfrm>
          <a:prstGeom prst="rect">
            <a:avLst/>
          </a:prstGeom>
        </p:spPr>
      </p:pic>
    </p:spTree>
    <p:extLst>
      <p:ext uri="{BB962C8B-B14F-4D97-AF65-F5344CB8AC3E}">
        <p14:creationId xmlns:p14="http://schemas.microsoft.com/office/powerpoint/2010/main" val="29037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714375" y="207056"/>
            <a:ext cx="10515600" cy="1325563"/>
          </a:xfrm>
        </p:spPr>
        <p:txBody>
          <a:bodyPr>
            <a:normAutofit/>
          </a:bodyPr>
          <a:lstStyle/>
          <a:p>
            <a:pPr eaLnBrk="1" hangingPunct="1"/>
            <a:r>
              <a:rPr lang="en-US" altLang="en-US" dirty="0" smtClean="0">
                <a:latin typeface="+mn-lt"/>
              </a:rPr>
              <a:t>Categorize </a:t>
            </a:r>
            <a:r>
              <a:rPr lang="en-US" altLang="en-US" dirty="0">
                <a:latin typeface="+mn-lt"/>
              </a:rPr>
              <a:t>Questions: </a:t>
            </a:r>
            <a:r>
              <a:rPr lang="en-US" altLang="en-US" dirty="0" smtClean="0">
                <a:latin typeface="+mn-lt"/>
              </a:rPr>
              <a:t>Closed/Open</a:t>
            </a:r>
            <a:endParaRPr lang="en-US" altLang="en-US" dirty="0">
              <a:latin typeface="+mn-lt"/>
            </a:endParaRPr>
          </a:p>
        </p:txBody>
      </p:sp>
      <p:sp>
        <p:nvSpPr>
          <p:cNvPr id="46082" name="Content Placeholder 2"/>
          <p:cNvSpPr>
            <a:spLocks noGrp="1"/>
          </p:cNvSpPr>
          <p:nvPr>
            <p:ph idx="1"/>
          </p:nvPr>
        </p:nvSpPr>
        <p:spPr>
          <a:xfrm>
            <a:off x="838200" y="1825630"/>
            <a:ext cx="10515600" cy="3622029"/>
          </a:xfrm>
        </p:spPr>
        <p:txBody>
          <a:bodyPr>
            <a:normAutofit fontScale="92500" lnSpcReduction="20000"/>
          </a:bodyPr>
          <a:lstStyle/>
          <a:p>
            <a:pPr marL="0" indent="0">
              <a:buNone/>
            </a:pPr>
            <a:r>
              <a:rPr lang="en-US" altLang="en-US" sz="3500" u="sng" dirty="0">
                <a:solidFill>
                  <a:srgbClr val="000000"/>
                </a:solidFill>
              </a:rPr>
              <a:t>Definitions</a:t>
            </a:r>
            <a:r>
              <a:rPr lang="en-US" altLang="en-US" sz="3500" dirty="0">
                <a:solidFill>
                  <a:srgbClr val="000000"/>
                </a:solidFill>
              </a:rPr>
              <a:t>: </a:t>
            </a:r>
            <a:endParaRPr lang="en-US" altLang="en-US" sz="3500" b="1" dirty="0">
              <a:solidFill>
                <a:srgbClr val="000000"/>
              </a:solidFill>
            </a:endParaRPr>
          </a:p>
          <a:p>
            <a:pPr lvl="1" eaLnBrk="1" hangingPunct="1">
              <a:lnSpc>
                <a:spcPct val="90000"/>
              </a:lnSpc>
            </a:pPr>
            <a:r>
              <a:rPr lang="en-US" altLang="en-US" sz="3500" b="1" dirty="0">
                <a:solidFill>
                  <a:srgbClr val="000000"/>
                </a:solidFill>
              </a:rPr>
              <a:t>Closed-ended </a:t>
            </a:r>
            <a:r>
              <a:rPr lang="en-US" altLang="en-US" sz="3500" dirty="0">
                <a:solidFill>
                  <a:srgbClr val="000000"/>
                </a:solidFill>
              </a:rPr>
              <a:t>questions can be answered with a “yes” or  “no” or with a </a:t>
            </a:r>
            <a:r>
              <a:rPr lang="en-US" altLang="en-US" sz="3500" b="1" dirty="0">
                <a:solidFill>
                  <a:srgbClr val="000000"/>
                </a:solidFill>
              </a:rPr>
              <a:t>one-word </a:t>
            </a:r>
            <a:r>
              <a:rPr lang="en-US" altLang="en-US" sz="3500" dirty="0">
                <a:solidFill>
                  <a:srgbClr val="000000"/>
                </a:solidFill>
              </a:rPr>
              <a:t>answer.</a:t>
            </a:r>
          </a:p>
          <a:p>
            <a:pPr lvl="1">
              <a:spcBef>
                <a:spcPts val="1800"/>
              </a:spcBef>
            </a:pPr>
            <a:r>
              <a:rPr lang="en-US" altLang="en-US" sz="3500" b="1" dirty="0">
                <a:solidFill>
                  <a:srgbClr val="000000"/>
                </a:solidFill>
              </a:rPr>
              <a:t>Open-ended</a:t>
            </a:r>
            <a:r>
              <a:rPr lang="en-US" altLang="en-US" sz="3500" dirty="0">
                <a:solidFill>
                  <a:srgbClr val="000000"/>
                </a:solidFill>
              </a:rPr>
              <a:t> questions require </a:t>
            </a:r>
          </a:p>
          <a:p>
            <a:pPr lvl="1">
              <a:spcBef>
                <a:spcPct val="0"/>
              </a:spcBef>
              <a:spcAft>
                <a:spcPts val="1800"/>
              </a:spcAft>
              <a:buNone/>
            </a:pPr>
            <a:r>
              <a:rPr lang="en-US" altLang="en-US" sz="3500" dirty="0">
                <a:solidFill>
                  <a:srgbClr val="000000"/>
                </a:solidFill>
              </a:rPr>
              <a:t>  more </a:t>
            </a:r>
            <a:r>
              <a:rPr lang="en-US" altLang="en-US" sz="3500" b="1" dirty="0">
                <a:solidFill>
                  <a:srgbClr val="000000"/>
                </a:solidFill>
              </a:rPr>
              <a:t>explanation</a:t>
            </a:r>
            <a:r>
              <a:rPr lang="en-US" altLang="en-US" sz="3500" dirty="0">
                <a:solidFill>
                  <a:srgbClr val="000000"/>
                </a:solidFill>
              </a:rPr>
              <a:t>. </a:t>
            </a:r>
            <a:endParaRPr lang="en-US" altLang="en-US" sz="3500" dirty="0" smtClean="0">
              <a:solidFill>
                <a:srgbClr val="000000"/>
              </a:solidFill>
            </a:endParaRPr>
          </a:p>
          <a:p>
            <a:pPr lvl="1">
              <a:spcBef>
                <a:spcPct val="0"/>
              </a:spcBef>
              <a:spcAft>
                <a:spcPts val="1800"/>
              </a:spcAft>
              <a:buNone/>
            </a:pPr>
            <a:endParaRPr lang="en-US" altLang="en-US" sz="1000" dirty="0">
              <a:solidFill>
                <a:srgbClr val="000000"/>
              </a:solidFill>
            </a:endParaRPr>
          </a:p>
          <a:p>
            <a:pPr marL="0" indent="0">
              <a:spcBef>
                <a:spcPct val="0"/>
              </a:spcBef>
              <a:buNone/>
            </a:pPr>
            <a:r>
              <a:rPr lang="en-US" altLang="en-US" sz="3500" u="sng" dirty="0">
                <a:solidFill>
                  <a:srgbClr val="000000"/>
                </a:solidFill>
              </a:rPr>
              <a:t>Directions</a:t>
            </a:r>
            <a:r>
              <a:rPr lang="en-US" altLang="en-US" sz="3500" dirty="0">
                <a:solidFill>
                  <a:srgbClr val="000000"/>
                </a:solidFill>
              </a:rPr>
              <a:t>: Identify your questions as closed-ended or open-ended by </a:t>
            </a:r>
            <a:r>
              <a:rPr lang="en-US" altLang="en-US" sz="3500" b="1" dirty="0">
                <a:solidFill>
                  <a:srgbClr val="000000"/>
                </a:solidFill>
              </a:rPr>
              <a:t>marking them </a:t>
            </a:r>
            <a:r>
              <a:rPr lang="en-US" altLang="en-US" sz="3500" dirty="0">
                <a:solidFill>
                  <a:srgbClr val="000000"/>
                </a:solidFill>
              </a:rPr>
              <a:t>with a </a:t>
            </a:r>
            <a:r>
              <a:rPr lang="en-US" altLang="en-US" sz="3500" b="1" dirty="0">
                <a:solidFill>
                  <a:srgbClr val="000000"/>
                </a:solidFill>
              </a:rPr>
              <a:t>“C”</a:t>
            </a:r>
            <a:r>
              <a:rPr lang="en-US" altLang="ja-JP" sz="3500" dirty="0">
                <a:solidFill>
                  <a:srgbClr val="000000"/>
                </a:solidFill>
              </a:rPr>
              <a:t> or an </a:t>
            </a:r>
            <a:r>
              <a:rPr lang="en-US" altLang="en-US" sz="3500" b="1" dirty="0">
                <a:solidFill>
                  <a:srgbClr val="000000"/>
                </a:solidFill>
              </a:rPr>
              <a:t>“</a:t>
            </a:r>
            <a:r>
              <a:rPr lang="en-US" altLang="ja-JP" sz="3500" b="1" dirty="0">
                <a:solidFill>
                  <a:srgbClr val="000000"/>
                </a:solidFill>
              </a:rPr>
              <a:t>O.</a:t>
            </a:r>
            <a:r>
              <a:rPr lang="en-US" altLang="en-US" sz="3500" b="1" dirty="0">
                <a:solidFill>
                  <a:srgbClr val="000000"/>
                </a:solidFill>
              </a:rPr>
              <a:t>”</a:t>
            </a:r>
            <a:endParaRPr lang="en-US" altLang="en-US" sz="3500" dirty="0">
              <a:solidFill>
                <a:srgbClr val="000000"/>
              </a:solidFill>
            </a:endParaRPr>
          </a:p>
        </p:txBody>
      </p:sp>
      <p:pic>
        <p:nvPicPr>
          <p:cNvPr id="4" name="Google Shape;438;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11693" y="1267621"/>
            <a:ext cx="1574667" cy="959764"/>
          </a:xfrm>
          <a:prstGeom prst="rect">
            <a:avLst/>
          </a:prstGeom>
          <a:noFill/>
          <a:ln>
            <a:noFill/>
          </a:ln>
        </p:spPr>
      </p:pic>
    </p:spTree>
    <p:extLst>
      <p:ext uri="{BB962C8B-B14F-4D97-AF65-F5344CB8AC3E}">
        <p14:creationId xmlns:p14="http://schemas.microsoft.com/office/powerpoint/2010/main" val="184332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5" end="5"/>
                                            </p:txEl>
                                          </p:spTgt>
                                        </p:tgtEl>
                                        <p:attrNameLst>
                                          <p:attrName>style.visibility</p:attrName>
                                        </p:attrNameLst>
                                      </p:cBhvr>
                                      <p:to>
                                        <p:strVal val="visible"/>
                                      </p:to>
                                    </p:set>
                                    <p:animEffect transition="in" filter="fade">
                                      <p:cBhvr>
                                        <p:cTn id="18" dur="500"/>
                                        <p:tgtEl>
                                          <p:spTgt spid="4608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a:bodyPr>
          <a:lstStyle/>
          <a:p>
            <a:pPr eaLnBrk="1" hangingPunct="1"/>
            <a:r>
              <a:rPr lang="en-US" altLang="en-US" dirty="0" smtClean="0"/>
              <a:t>Discuss</a:t>
            </a:r>
            <a:endParaRPr lang="en-US" altLang="en-US" dirty="0"/>
          </a:p>
        </p:txBody>
      </p:sp>
      <p:graphicFrame>
        <p:nvGraphicFramePr>
          <p:cNvPr id="5" name="Content Placeholder 3"/>
          <p:cNvGraphicFramePr>
            <a:graphicFrameLocks noGrp="1"/>
          </p:cNvGraphicFramePr>
          <p:nvPr>
            <p:extLst/>
          </p:nvPr>
        </p:nvGraphicFramePr>
        <p:xfrm>
          <a:off x="2341125" y="1893654"/>
          <a:ext cx="7075803" cy="373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894963" y="3041516"/>
            <a:ext cx="3516668" cy="23216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pitchFamily="18" charset="0"/>
              <a:cs typeface="+mn-cs"/>
            </a:endParaRPr>
          </a:p>
        </p:txBody>
      </p:sp>
      <p:sp>
        <p:nvSpPr>
          <p:cNvPr id="6" name="Google Shape;454;p49"/>
          <p:cNvSpPr/>
          <p:nvPr/>
        </p:nvSpPr>
        <p:spPr>
          <a:xfrm>
            <a:off x="10628926" y="231633"/>
            <a:ext cx="962143" cy="647598"/>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165389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838200" y="265903"/>
            <a:ext cx="10515600" cy="1325563"/>
          </a:xfrm>
        </p:spPr>
        <p:txBody>
          <a:bodyPr>
            <a:normAutofit/>
          </a:bodyPr>
          <a:lstStyle/>
          <a:p>
            <a:pPr eaLnBrk="1" hangingPunct="1"/>
            <a:r>
              <a:rPr lang="en-US" altLang="en-US" dirty="0" smtClean="0"/>
              <a:t>Discuss</a:t>
            </a:r>
            <a:endParaRPr lang="en-US" altLang="en-US" dirty="0"/>
          </a:p>
        </p:txBody>
      </p:sp>
      <p:graphicFrame>
        <p:nvGraphicFramePr>
          <p:cNvPr id="7" name="Content Placeholder 3"/>
          <p:cNvGraphicFramePr>
            <a:graphicFrameLocks noGrp="1"/>
          </p:cNvGraphicFramePr>
          <p:nvPr>
            <p:extLst/>
          </p:nvPr>
        </p:nvGraphicFramePr>
        <p:xfrm>
          <a:off x="2425433" y="1854740"/>
          <a:ext cx="7107623" cy="3856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
          <p:cNvSpPr/>
          <p:nvPr/>
        </p:nvSpPr>
        <p:spPr>
          <a:xfrm>
            <a:off x="5979270" y="3015578"/>
            <a:ext cx="3553785" cy="24319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pitchFamily="18" charset="0"/>
              <a:cs typeface="+mn-cs"/>
            </a:endParaRPr>
          </a:p>
        </p:txBody>
      </p:sp>
      <p:sp>
        <p:nvSpPr>
          <p:cNvPr id="6" name="Google Shape;454;p49"/>
          <p:cNvSpPr/>
          <p:nvPr/>
        </p:nvSpPr>
        <p:spPr>
          <a:xfrm>
            <a:off x="10628926" y="231633"/>
            <a:ext cx="962143" cy="647598"/>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10544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2386013" y="2402242"/>
            <a:ext cx="6400800" cy="1631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3200" b="1" i="0" u="none" strike="noStrike" kern="1200" cap="none" spc="0" normalizeH="0" baseline="0" noProof="0" dirty="0">
              <a:ln>
                <a:noFill/>
              </a:ln>
              <a:solidFill>
                <a:prstClr val="black"/>
              </a:solidFill>
              <a:effectLst/>
              <a:uLnTx/>
              <a:uFillTx/>
              <a:latin typeface="Rockwell" panose="02060603020205020403" pitchFamily="18" charset="0"/>
              <a:ea typeface="MS PGothic" pitchFamily="34" charset="-128"/>
              <a:cs typeface="+mn-cs"/>
            </a:endParaRPr>
          </a:p>
        </p:txBody>
      </p:sp>
      <p:sp>
        <p:nvSpPr>
          <p:cNvPr id="108547" name="Title 1"/>
          <p:cNvSpPr>
            <a:spLocks noGrp="1"/>
          </p:cNvSpPr>
          <p:nvPr>
            <p:ph type="title"/>
          </p:nvPr>
        </p:nvSpPr>
        <p:spPr>
          <a:xfrm>
            <a:off x="838200" y="221333"/>
            <a:ext cx="10515600" cy="1234047"/>
          </a:xfrm>
        </p:spPr>
        <p:txBody>
          <a:bodyPr>
            <a:normAutofit/>
          </a:bodyPr>
          <a:lstStyle/>
          <a:p>
            <a:pPr eaLnBrk="1" hangingPunct="1"/>
            <a:r>
              <a:rPr lang="en-US" altLang="en-US" dirty="0" smtClean="0"/>
              <a:t>Improve </a:t>
            </a:r>
            <a:r>
              <a:rPr lang="en-US" altLang="en-US" dirty="0"/>
              <a:t>Questions</a:t>
            </a:r>
          </a:p>
        </p:txBody>
      </p:sp>
      <p:sp>
        <p:nvSpPr>
          <p:cNvPr id="4" name="Content Placeholder 3"/>
          <p:cNvSpPr>
            <a:spLocks noGrp="1"/>
          </p:cNvSpPr>
          <p:nvPr>
            <p:ph idx="1"/>
          </p:nvPr>
        </p:nvSpPr>
        <p:spPr>
          <a:xfrm>
            <a:off x="900193" y="1770997"/>
            <a:ext cx="10515600" cy="3845106"/>
          </a:xfrm>
        </p:spPr>
        <p:txBody>
          <a:bodyPr/>
          <a:lstStyle/>
          <a:p>
            <a:pPr eaLnBrk="1" hangingPunct="1">
              <a:spcBef>
                <a:spcPts val="400"/>
              </a:spcBef>
            </a:pPr>
            <a:r>
              <a:rPr lang="en-US" altLang="en-US" sz="2800" dirty="0">
                <a:solidFill>
                  <a:srgbClr val="000000"/>
                </a:solidFill>
                <a:latin typeface="Rockwell" panose="02060603020205020403" pitchFamily="18" charset="0"/>
              </a:rPr>
              <a:t>Take one </a:t>
            </a:r>
            <a:r>
              <a:rPr lang="en-US" altLang="en-US" sz="2800" b="1" dirty="0">
                <a:latin typeface="Rockwell" panose="02060603020205020403" pitchFamily="18" charset="0"/>
              </a:rPr>
              <a:t>closed-ended question</a:t>
            </a:r>
            <a:r>
              <a:rPr lang="en-US" altLang="en-US" sz="2800" b="1" dirty="0">
                <a:solidFill>
                  <a:srgbClr val="9D90A0"/>
                </a:solidFill>
                <a:latin typeface="Rockwell" panose="02060603020205020403" pitchFamily="18" charset="0"/>
              </a:rPr>
              <a:t> </a:t>
            </a:r>
            <a:r>
              <a:rPr lang="en-US" altLang="en-US" sz="2800" dirty="0">
                <a:solidFill>
                  <a:srgbClr val="000000"/>
                </a:solidFill>
                <a:latin typeface="Rockwell" panose="02060603020205020403" pitchFamily="18" charset="0"/>
              </a:rPr>
              <a:t>and change it</a:t>
            </a:r>
            <a:r>
              <a:rPr lang="en-US" altLang="en-US" sz="2800" b="1" dirty="0">
                <a:solidFill>
                  <a:srgbClr val="000000"/>
                </a:solidFill>
                <a:latin typeface="Rockwell" panose="02060603020205020403" pitchFamily="18" charset="0"/>
              </a:rPr>
              <a:t> </a:t>
            </a:r>
            <a:r>
              <a:rPr lang="en-US" altLang="en-US" sz="2800" dirty="0">
                <a:solidFill>
                  <a:srgbClr val="000000"/>
                </a:solidFill>
                <a:latin typeface="Rockwell" panose="02060603020205020403" pitchFamily="18" charset="0"/>
              </a:rPr>
              <a:t>into an </a:t>
            </a:r>
            <a:r>
              <a:rPr lang="en-US" altLang="en-US" sz="2800" b="1" dirty="0">
                <a:latin typeface="Rockwell" panose="02060603020205020403" pitchFamily="18" charset="0"/>
              </a:rPr>
              <a:t>open-ended question</a:t>
            </a:r>
            <a:r>
              <a:rPr lang="en-US" altLang="en-US" sz="2800" dirty="0">
                <a:solidFill>
                  <a:srgbClr val="000000"/>
                </a:solidFill>
                <a:latin typeface="Rockwell" panose="02060603020205020403" pitchFamily="18" charset="0"/>
              </a:rPr>
              <a:t>.</a:t>
            </a:r>
          </a:p>
          <a:p>
            <a:pPr eaLnBrk="1" hangingPunct="1">
              <a:spcBef>
                <a:spcPts val="400"/>
              </a:spcBef>
              <a:spcAft>
                <a:spcPts val="600"/>
              </a:spcAft>
              <a:buFont typeface="Wingdings" panose="05000000000000000000" pitchFamily="2" charset="2"/>
              <a:buNone/>
            </a:pPr>
            <a:endParaRPr lang="en-US" altLang="en-US" dirty="0" smtClean="0">
              <a:solidFill>
                <a:srgbClr val="000000"/>
              </a:solidFill>
              <a:latin typeface="Rockwell" panose="02060603020205020403" pitchFamily="18" charset="0"/>
            </a:endParaRPr>
          </a:p>
          <a:p>
            <a:pPr eaLnBrk="1" hangingPunct="1">
              <a:spcBef>
                <a:spcPts val="1600"/>
              </a:spcBef>
              <a:buFont typeface="Wingdings" panose="05000000000000000000" pitchFamily="2" charset="2"/>
              <a:buNone/>
            </a:pPr>
            <a:endParaRPr lang="en-US" altLang="en-US" dirty="0">
              <a:solidFill>
                <a:srgbClr val="000000"/>
              </a:solidFill>
              <a:latin typeface="Rockwell" panose="02060603020205020403" pitchFamily="18" charset="0"/>
            </a:endParaRPr>
          </a:p>
          <a:p>
            <a:pPr eaLnBrk="1" hangingPunct="1">
              <a:spcBef>
                <a:spcPts val="1200"/>
              </a:spcBef>
            </a:pPr>
            <a:endParaRPr lang="en-US" altLang="en-US" sz="800" dirty="0" smtClean="0">
              <a:solidFill>
                <a:srgbClr val="000000"/>
              </a:solidFill>
              <a:latin typeface="Rockwell" panose="02060603020205020403" pitchFamily="18" charset="0"/>
            </a:endParaRPr>
          </a:p>
          <a:p>
            <a:pPr eaLnBrk="1" hangingPunct="1">
              <a:spcBef>
                <a:spcPts val="1200"/>
              </a:spcBef>
            </a:pPr>
            <a:r>
              <a:rPr lang="en-US" altLang="en-US" sz="2800" dirty="0" smtClean="0">
                <a:solidFill>
                  <a:srgbClr val="000000"/>
                </a:solidFill>
                <a:latin typeface="Rockwell" panose="02060603020205020403" pitchFamily="18" charset="0"/>
              </a:rPr>
              <a:t>Take </a:t>
            </a:r>
            <a:r>
              <a:rPr lang="en-US" altLang="en-US" sz="2800" dirty="0">
                <a:solidFill>
                  <a:srgbClr val="000000"/>
                </a:solidFill>
                <a:latin typeface="Rockwell" panose="02060603020205020403" pitchFamily="18" charset="0"/>
              </a:rPr>
              <a:t>one </a:t>
            </a:r>
            <a:r>
              <a:rPr lang="en-US" altLang="en-US" sz="2800" b="1" dirty="0">
                <a:latin typeface="Rockwell" panose="02060603020205020403" pitchFamily="18" charset="0"/>
              </a:rPr>
              <a:t>open-ended question </a:t>
            </a:r>
            <a:r>
              <a:rPr lang="en-US" altLang="en-US" sz="2800" dirty="0">
                <a:solidFill>
                  <a:srgbClr val="000000"/>
                </a:solidFill>
                <a:latin typeface="Rockwell" panose="02060603020205020403" pitchFamily="18" charset="0"/>
              </a:rPr>
              <a:t>and change it</a:t>
            </a:r>
            <a:r>
              <a:rPr lang="en-US" altLang="en-US" sz="2800" b="1" dirty="0">
                <a:solidFill>
                  <a:srgbClr val="000000"/>
                </a:solidFill>
                <a:latin typeface="Rockwell" panose="02060603020205020403" pitchFamily="18" charset="0"/>
              </a:rPr>
              <a:t> </a:t>
            </a:r>
            <a:r>
              <a:rPr lang="en-US" altLang="en-US" sz="2800" dirty="0">
                <a:solidFill>
                  <a:srgbClr val="000000"/>
                </a:solidFill>
                <a:latin typeface="Rockwell" panose="02060603020205020403" pitchFamily="18" charset="0"/>
              </a:rPr>
              <a:t>into a </a:t>
            </a:r>
            <a:r>
              <a:rPr lang="en-US" altLang="en-US" sz="2800" b="1" dirty="0">
                <a:latin typeface="Rockwell" panose="02060603020205020403" pitchFamily="18" charset="0"/>
              </a:rPr>
              <a:t>closed-ended question</a:t>
            </a:r>
            <a:r>
              <a:rPr lang="en-US" altLang="en-US" sz="2800" dirty="0">
                <a:solidFill>
                  <a:srgbClr val="000000"/>
                </a:solidFill>
                <a:latin typeface="Rockwell" panose="02060603020205020403" pitchFamily="18" charset="0"/>
              </a:rPr>
              <a:t>.</a:t>
            </a:r>
          </a:p>
          <a:p>
            <a:pPr eaLnBrk="1" hangingPunct="1"/>
            <a:endParaRPr lang="en-US" altLang="en-US" dirty="0">
              <a:solidFill>
                <a:srgbClr val="000000"/>
              </a:solidFill>
              <a:latin typeface="Rockwell" panose="02060603020205020403" pitchFamily="18" charset="0"/>
            </a:endParaRPr>
          </a:p>
          <a:p>
            <a:pPr eaLnBrk="1" hangingPunct="1"/>
            <a:endParaRPr lang="en-US" altLang="en-US" dirty="0">
              <a:latin typeface="Rockwell" panose="02060603020205020403" pitchFamily="18" charset="0"/>
            </a:endParaRPr>
          </a:p>
        </p:txBody>
      </p:sp>
      <p:sp>
        <p:nvSpPr>
          <p:cNvPr id="3" name="TextBox 2"/>
          <p:cNvSpPr txBox="1"/>
          <p:nvPr/>
        </p:nvSpPr>
        <p:spPr>
          <a:xfrm>
            <a:off x="2463707" y="2844991"/>
            <a:ext cx="2481263"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6" name="Straight Arrow Connector 5"/>
          <p:cNvCxnSpPr/>
          <p:nvPr/>
        </p:nvCxnSpPr>
        <p:spPr>
          <a:xfrm flipV="1">
            <a:off x="5269429" y="3154642"/>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776558" y="2883366"/>
            <a:ext cx="180975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Open</a:t>
            </a:r>
          </a:p>
        </p:txBody>
      </p:sp>
      <p:sp>
        <p:nvSpPr>
          <p:cNvPr id="13" name="TextBox 12"/>
          <p:cNvSpPr txBox="1"/>
          <p:nvPr/>
        </p:nvSpPr>
        <p:spPr>
          <a:xfrm>
            <a:off x="7440802" y="4876351"/>
            <a:ext cx="2481263"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14" name="Straight Arrow Connector 13"/>
          <p:cNvCxnSpPr/>
          <p:nvPr/>
        </p:nvCxnSpPr>
        <p:spPr>
          <a:xfrm flipV="1">
            <a:off x="4966497" y="5126106"/>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864043" y="4932192"/>
            <a:ext cx="180975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Open</a:t>
            </a:r>
          </a:p>
        </p:txBody>
      </p:sp>
      <p:pic>
        <p:nvPicPr>
          <p:cNvPr id="12" name="Google Shape;485;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37032" y="221333"/>
            <a:ext cx="1678763" cy="1196975"/>
          </a:xfrm>
          <a:prstGeom prst="rect">
            <a:avLst/>
          </a:prstGeom>
          <a:noFill/>
          <a:ln>
            <a:noFill/>
          </a:ln>
        </p:spPr>
      </p:pic>
    </p:spTree>
    <p:extLst>
      <p:ext uri="{BB962C8B-B14F-4D97-AF65-F5344CB8AC3E}">
        <p14:creationId xmlns:p14="http://schemas.microsoft.com/office/powerpoint/2010/main" val="27701077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759543" y="220573"/>
            <a:ext cx="10515600" cy="1325563"/>
          </a:xfrm>
        </p:spPr>
        <p:txBody>
          <a:bodyPr>
            <a:normAutofit/>
          </a:bodyPr>
          <a:lstStyle/>
          <a:p>
            <a:pPr eaLnBrk="1" hangingPunct="1"/>
            <a:r>
              <a:rPr lang="en-US" altLang="en-US" dirty="0" smtClean="0"/>
              <a:t>Prioritize </a:t>
            </a:r>
            <a:r>
              <a:rPr lang="en-US" altLang="en-US" dirty="0"/>
              <a:t>Questions </a:t>
            </a:r>
          </a:p>
        </p:txBody>
      </p:sp>
      <p:sp>
        <p:nvSpPr>
          <p:cNvPr id="3" name="Content Placeholder 2"/>
          <p:cNvSpPr>
            <a:spLocks noGrp="1"/>
          </p:cNvSpPr>
          <p:nvPr>
            <p:ph idx="1"/>
          </p:nvPr>
        </p:nvSpPr>
        <p:spPr>
          <a:xfrm>
            <a:off x="838200" y="1825625"/>
            <a:ext cx="10515600" cy="3712656"/>
          </a:xfrm>
        </p:spPr>
        <p:txBody>
          <a:bodyPr>
            <a:normAutofit/>
          </a:bodyPr>
          <a:lstStyle/>
          <a:p>
            <a:pPr marL="0" indent="0">
              <a:buNone/>
            </a:pPr>
            <a:r>
              <a:rPr lang="en-US" altLang="en-US" sz="3200" b="1" dirty="0" smtClean="0">
                <a:solidFill>
                  <a:srgbClr val="000000"/>
                </a:solidFill>
              </a:rPr>
              <a:t>Review your list of questions </a:t>
            </a:r>
          </a:p>
          <a:p>
            <a:pPr marL="228600" lvl="1" indent="0">
              <a:lnSpc>
                <a:spcPct val="100000"/>
              </a:lnSpc>
              <a:spcBef>
                <a:spcPts val="800"/>
              </a:spcBef>
              <a:spcAft>
                <a:spcPts val="600"/>
              </a:spcAft>
            </a:pPr>
            <a:r>
              <a:rPr lang="en-US" altLang="en-US" sz="3000" dirty="0" smtClean="0">
                <a:solidFill>
                  <a:srgbClr val="000000"/>
                </a:solidFill>
              </a:rPr>
              <a:t> </a:t>
            </a:r>
            <a:r>
              <a:rPr lang="en-US" altLang="en-US" sz="2800" dirty="0" smtClean="0">
                <a:solidFill>
                  <a:srgbClr val="000000"/>
                </a:solidFill>
              </a:rPr>
              <a:t>Choose three questions that you are most curious to discuss and think about further.</a:t>
            </a:r>
          </a:p>
          <a:p>
            <a:pPr marL="228600" lvl="1" indent="0">
              <a:lnSpc>
                <a:spcPct val="100000"/>
              </a:lnSpc>
              <a:spcBef>
                <a:spcPts val="800"/>
              </a:spcBef>
            </a:pPr>
            <a:r>
              <a:rPr lang="en-US" altLang="en-US" sz="2800" dirty="0" smtClean="0">
                <a:solidFill>
                  <a:srgbClr val="000000"/>
                </a:solidFill>
              </a:rPr>
              <a:t> While prioritizing, think about your Question Focus, the</a:t>
            </a:r>
            <a:r>
              <a:rPr lang="en-US" altLang="en-US" sz="2800" i="1" dirty="0" smtClean="0">
                <a:solidFill>
                  <a:srgbClr val="000000"/>
                </a:solidFill>
              </a:rPr>
              <a:t> </a:t>
            </a:r>
            <a:r>
              <a:rPr lang="en-US" altLang="en-US" sz="2800" dirty="0" smtClean="0">
                <a:solidFill>
                  <a:srgbClr val="000000"/>
                </a:solidFill>
              </a:rPr>
              <a:t>image of</a:t>
            </a:r>
            <a:r>
              <a:rPr lang="en-US" altLang="en-US" sz="2800" dirty="0">
                <a:solidFill>
                  <a:schemeClr val="tx2"/>
                </a:solidFill>
              </a:rPr>
              <a:t> </a:t>
            </a:r>
            <a:r>
              <a:rPr lang="en-US" altLang="en-US" sz="2800" dirty="0" smtClean="0"/>
              <a:t>the storefront. </a:t>
            </a:r>
          </a:p>
          <a:p>
            <a:pPr marL="228600" lvl="1" indent="0">
              <a:lnSpc>
                <a:spcPct val="100000"/>
              </a:lnSpc>
              <a:spcBef>
                <a:spcPts val="800"/>
              </a:spcBef>
            </a:pPr>
            <a:r>
              <a:rPr lang="en-US" altLang="en-US" sz="2800" dirty="0" smtClean="0">
                <a:solidFill>
                  <a:srgbClr val="000000"/>
                </a:solidFill>
              </a:rPr>
              <a:t>Then, think about why you chose those questions.</a:t>
            </a:r>
          </a:p>
        </p:txBody>
      </p:sp>
      <p:pic>
        <p:nvPicPr>
          <p:cNvPr id="4" name="Google Shape;491;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50017" y="87682"/>
            <a:ext cx="1889435" cy="1158631"/>
          </a:xfrm>
          <a:prstGeom prst="rect">
            <a:avLst/>
          </a:prstGeom>
          <a:noFill/>
          <a:ln>
            <a:noFill/>
          </a:ln>
        </p:spPr>
      </p:pic>
      <p:sp>
        <p:nvSpPr>
          <p:cNvPr id="2" name="Rectangle 1"/>
          <p:cNvSpPr/>
          <p:nvPr/>
        </p:nvSpPr>
        <p:spPr>
          <a:xfrm>
            <a:off x="838202" y="5391835"/>
            <a:ext cx="10436943" cy="1077218"/>
          </a:xfrm>
          <a:prstGeom prst="rect">
            <a:avLst/>
          </a:prstGeom>
        </p:spPr>
        <p:txBody>
          <a:bodyPr wrap="square">
            <a:spAutoFit/>
          </a:bodyPr>
          <a:lstStyle/>
          <a:p>
            <a:pPr lvl="0">
              <a:spcBef>
                <a:spcPts val="2000"/>
              </a:spcBef>
              <a:buClr>
                <a:schemeClr val="accent1"/>
              </a:buClr>
              <a:buSzPts val="2250"/>
            </a:pPr>
            <a:r>
              <a:rPr lang="en-US" sz="3200" b="1" dirty="0">
                <a:solidFill>
                  <a:schemeClr val="dk1"/>
                </a:solidFill>
                <a:ea typeface="Rockwell"/>
                <a:cs typeface="Rockwell"/>
                <a:sym typeface="Rockwell"/>
              </a:rPr>
              <a:t>After prioritizing, use the chat box to share ONE of your priority questions.</a:t>
            </a:r>
            <a:endParaRPr lang="en-US" sz="3200" dirty="0">
              <a:solidFill>
                <a:srgbClr val="595959"/>
              </a:solidFill>
              <a:ea typeface="Rockwell"/>
              <a:cs typeface="Rockwell"/>
              <a:sym typeface="Rockwell"/>
            </a:endParaRPr>
          </a:p>
        </p:txBody>
      </p:sp>
      <p:sp>
        <p:nvSpPr>
          <p:cNvPr id="6" name="Google Shape;494;p52"/>
          <p:cNvSpPr/>
          <p:nvPr/>
        </p:nvSpPr>
        <p:spPr>
          <a:xfrm>
            <a:off x="10720531" y="385557"/>
            <a:ext cx="798900" cy="509100"/>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75466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739879" y="200909"/>
            <a:ext cx="10515600" cy="1325563"/>
          </a:xfrm>
        </p:spPr>
        <p:txBody>
          <a:bodyPr>
            <a:normAutofit/>
          </a:bodyPr>
          <a:lstStyle/>
          <a:p>
            <a:pPr eaLnBrk="1" hangingPunct="1"/>
            <a:r>
              <a:rPr lang="en-US" altLang="en-US" dirty="0" smtClean="0"/>
              <a:t>Action Plan</a:t>
            </a:r>
            <a:endParaRPr lang="en-US" altLang="en-US" dirty="0"/>
          </a:p>
        </p:txBody>
      </p:sp>
      <p:sp>
        <p:nvSpPr>
          <p:cNvPr id="111619" name="Content Placeholder 2"/>
          <p:cNvSpPr>
            <a:spLocks noGrp="1"/>
          </p:cNvSpPr>
          <p:nvPr>
            <p:ph idx="1"/>
          </p:nvPr>
        </p:nvSpPr>
        <p:spPr/>
        <p:txBody>
          <a:bodyPr/>
          <a:lstStyle/>
          <a:p>
            <a:pPr marL="0" indent="0">
              <a:buNone/>
            </a:pPr>
            <a:r>
              <a:rPr lang="en-US" altLang="en-US" sz="3200" dirty="0" smtClean="0"/>
              <a:t>Moving from priority questions into action steps.</a:t>
            </a:r>
            <a:endParaRPr lang="en-US" altLang="en-US" sz="3200" dirty="0"/>
          </a:p>
          <a:p>
            <a:pPr marL="0" indent="0">
              <a:spcBef>
                <a:spcPts val="1800"/>
              </a:spcBef>
              <a:buNone/>
            </a:pPr>
            <a:endParaRPr lang="en-US" altLang="en-US" sz="800" dirty="0" smtClean="0"/>
          </a:p>
          <a:p>
            <a:pPr marL="0" indent="0">
              <a:spcBef>
                <a:spcPts val="1800"/>
              </a:spcBef>
              <a:buNone/>
            </a:pPr>
            <a:r>
              <a:rPr lang="en-US" altLang="en-US" sz="3200" dirty="0" smtClean="0"/>
              <a:t>In </a:t>
            </a:r>
            <a:r>
              <a:rPr lang="en-US" altLang="en-US" sz="3200" dirty="0"/>
              <a:t>order to </a:t>
            </a:r>
            <a:r>
              <a:rPr lang="en-US" altLang="en-US" sz="3200" dirty="0" smtClean="0"/>
              <a:t>answer your priority questions:</a:t>
            </a:r>
            <a:endParaRPr lang="en-US" altLang="en-US" sz="3200" dirty="0"/>
          </a:p>
          <a:p>
            <a:pPr lvl="2">
              <a:spcBef>
                <a:spcPts val="1800"/>
              </a:spcBef>
            </a:pPr>
            <a:r>
              <a:rPr lang="en-US" altLang="en-US" sz="2800" dirty="0"/>
              <a:t>What do you need to </a:t>
            </a:r>
            <a:r>
              <a:rPr lang="en-US" altLang="en-US" sz="2800" i="1" dirty="0"/>
              <a:t>know</a:t>
            </a:r>
            <a:r>
              <a:rPr lang="en-US" altLang="en-US" sz="2800" dirty="0"/>
              <a:t>? </a:t>
            </a:r>
            <a:r>
              <a:rPr lang="en-US" altLang="en-US" sz="2800" b="1" dirty="0"/>
              <a:t>Information </a:t>
            </a:r>
          </a:p>
          <a:p>
            <a:pPr lvl="2">
              <a:spcBef>
                <a:spcPts val="1800"/>
              </a:spcBef>
            </a:pPr>
            <a:r>
              <a:rPr lang="en-US" altLang="en-US" sz="2800" dirty="0"/>
              <a:t>What do you need to </a:t>
            </a:r>
            <a:r>
              <a:rPr lang="en-US" altLang="en-US" sz="2800" i="1" dirty="0"/>
              <a:t>do</a:t>
            </a:r>
            <a:r>
              <a:rPr lang="en-US" altLang="en-US" sz="2800" dirty="0"/>
              <a:t>? </a:t>
            </a:r>
            <a:r>
              <a:rPr lang="en-US" altLang="en-US" sz="2800" b="1" dirty="0" smtClean="0"/>
              <a:t>Tasks</a:t>
            </a:r>
          </a:p>
          <a:p>
            <a:pPr marL="0" indent="0">
              <a:spcBef>
                <a:spcPts val="1800"/>
              </a:spcBef>
              <a:buNone/>
            </a:pPr>
            <a:endParaRPr lang="en-US" altLang="en-US" sz="3200" dirty="0" smtClean="0"/>
          </a:p>
          <a:p>
            <a:pPr marL="0" indent="0">
              <a:spcBef>
                <a:spcPts val="1800"/>
              </a:spcBef>
              <a:buNone/>
            </a:pPr>
            <a:r>
              <a:rPr lang="en-US" altLang="en-US" sz="3200" dirty="0" smtClean="0"/>
              <a:t>Write down a couple ideas you have.</a:t>
            </a:r>
            <a:endParaRPr lang="en-US" altLang="en-US" sz="3200" dirty="0"/>
          </a:p>
        </p:txBody>
      </p:sp>
      <p:pic>
        <p:nvPicPr>
          <p:cNvPr id="4" name="Google Shape;503;p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65617" y="4"/>
            <a:ext cx="1866233" cy="1218437"/>
          </a:xfrm>
          <a:prstGeom prst="rect">
            <a:avLst/>
          </a:prstGeom>
          <a:noFill/>
          <a:ln>
            <a:noFill/>
          </a:ln>
        </p:spPr>
      </p:pic>
    </p:spTree>
    <p:extLst>
      <p:ext uri="{BB962C8B-B14F-4D97-AF65-F5344CB8AC3E}">
        <p14:creationId xmlns:p14="http://schemas.microsoft.com/office/powerpoint/2010/main" val="2869186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739877" y="216310"/>
            <a:ext cx="10515600" cy="1325563"/>
          </a:xfrm>
        </p:spPr>
        <p:txBody>
          <a:bodyPr>
            <a:normAutofit/>
          </a:bodyPr>
          <a:lstStyle/>
          <a:p>
            <a:pPr eaLnBrk="1" hangingPunct="1"/>
            <a:r>
              <a:rPr lang="en-US" altLang="en-US" dirty="0"/>
              <a:t>Share</a:t>
            </a:r>
          </a:p>
        </p:txBody>
      </p:sp>
      <p:sp>
        <p:nvSpPr>
          <p:cNvPr id="112643" name="Content Placeholder 2"/>
          <p:cNvSpPr>
            <a:spLocks noGrp="1"/>
          </p:cNvSpPr>
          <p:nvPr>
            <p:ph idx="1"/>
          </p:nvPr>
        </p:nvSpPr>
        <p:spPr>
          <a:xfrm>
            <a:off x="739877" y="2776043"/>
            <a:ext cx="10515600" cy="2850137"/>
          </a:xfrm>
        </p:spPr>
        <p:txBody>
          <a:bodyPr>
            <a:noAutofit/>
          </a:bodyPr>
          <a:lstStyle/>
          <a:p>
            <a:pPr marL="514350" lvl="0" indent="-514350">
              <a:spcBef>
                <a:spcPts val="0"/>
              </a:spcBef>
              <a:buClr>
                <a:schemeClr val="accent1"/>
              </a:buClr>
              <a:buSzPts val="2100"/>
              <a:buFont typeface="Rockwell"/>
              <a:buAutoNum type="arabicPeriod"/>
            </a:pPr>
            <a:r>
              <a:rPr lang="en-US" dirty="0">
                <a:solidFill>
                  <a:srgbClr val="000000"/>
                </a:solidFill>
                <a:ea typeface="Rockwell"/>
                <a:cs typeface="Rockwell"/>
                <a:sym typeface="Rockwell"/>
              </a:rPr>
              <a:t>One idea you had from your action plan</a:t>
            </a:r>
            <a:endParaRPr lang="en-US" dirty="0"/>
          </a:p>
          <a:p>
            <a:pPr marL="0" lvl="8" indent="0" algn="ctr">
              <a:spcBef>
                <a:spcPts val="2000"/>
              </a:spcBef>
              <a:buClr>
                <a:schemeClr val="accent1"/>
              </a:buClr>
              <a:buSzPts val="2100"/>
              <a:buNone/>
            </a:pPr>
            <a:r>
              <a:rPr lang="en-US" sz="2800" dirty="0">
                <a:solidFill>
                  <a:srgbClr val="000000"/>
                </a:solidFill>
                <a:ea typeface="Rockwell"/>
                <a:cs typeface="Rockwell"/>
                <a:sym typeface="Rockwell"/>
              </a:rPr>
              <a:t>- and - </a:t>
            </a:r>
          </a:p>
          <a:p>
            <a:pPr marL="514350" lvl="0" indent="-514350">
              <a:spcBef>
                <a:spcPts val="2000"/>
              </a:spcBef>
              <a:buClr>
                <a:schemeClr val="accent1"/>
              </a:buClr>
              <a:buSzPts val="2100"/>
              <a:buFont typeface="Rockwell"/>
              <a:buAutoNum type="arabicPeriod"/>
            </a:pPr>
            <a:r>
              <a:rPr lang="en-US" dirty="0">
                <a:solidFill>
                  <a:srgbClr val="000000"/>
                </a:solidFill>
                <a:ea typeface="Rockwell"/>
                <a:cs typeface="Rockwell"/>
                <a:sym typeface="Rockwell"/>
              </a:rPr>
              <a:t>The numbers of your three priority questions in your original sequence       (For ex: “2, 4, 7 out of 8 total”)</a:t>
            </a:r>
            <a:endParaRPr lang="en-US" dirty="0"/>
          </a:p>
        </p:txBody>
      </p:sp>
      <p:sp>
        <p:nvSpPr>
          <p:cNvPr id="4" name="Google Shape;512;p54"/>
          <p:cNvSpPr/>
          <p:nvPr/>
        </p:nvSpPr>
        <p:spPr>
          <a:xfrm>
            <a:off x="10879271" y="360387"/>
            <a:ext cx="654109" cy="440819"/>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 name="Rectangle 1"/>
          <p:cNvSpPr/>
          <p:nvPr/>
        </p:nvSpPr>
        <p:spPr>
          <a:xfrm>
            <a:off x="739877" y="2022611"/>
            <a:ext cx="6182652" cy="523220"/>
          </a:xfrm>
          <a:prstGeom prst="rect">
            <a:avLst/>
          </a:prstGeom>
        </p:spPr>
        <p:txBody>
          <a:bodyPr wrap="none">
            <a:spAutoFit/>
          </a:bodyPr>
          <a:lstStyle/>
          <a:p>
            <a:r>
              <a:rPr lang="en-US" sz="2800" dirty="0">
                <a:solidFill>
                  <a:schemeClr val="dk1"/>
                </a:solidFill>
                <a:ea typeface="Rockwell"/>
                <a:cs typeface="Rockwell"/>
                <a:sym typeface="Rockwell"/>
              </a:rPr>
              <a:t>Using the Chat Box, please </a:t>
            </a:r>
            <a:r>
              <a:rPr lang="en-US" sz="2800" dirty="0" smtClean="0">
                <a:solidFill>
                  <a:schemeClr val="dk1"/>
                </a:solidFill>
                <a:ea typeface="Rockwell"/>
                <a:cs typeface="Rockwell"/>
                <a:sym typeface="Rockwell"/>
              </a:rPr>
              <a:t>share:</a:t>
            </a:r>
            <a:endParaRPr lang="en-US" sz="2800" dirty="0"/>
          </a:p>
        </p:txBody>
      </p:sp>
    </p:spTree>
    <p:extLst>
      <p:ext uri="{BB962C8B-B14F-4D97-AF65-F5344CB8AC3E}">
        <p14:creationId xmlns:p14="http://schemas.microsoft.com/office/powerpoint/2010/main" val="2299259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749711" y="210741"/>
            <a:ext cx="10515600" cy="1325563"/>
          </a:xfrm>
        </p:spPr>
        <p:txBody>
          <a:bodyPr>
            <a:normAutofit/>
          </a:bodyPr>
          <a:lstStyle/>
          <a:p>
            <a:pPr eaLnBrk="1" hangingPunct="1"/>
            <a:r>
              <a:rPr lang="en-US" altLang="en-US" dirty="0" smtClean="0"/>
              <a:t>Reflect</a:t>
            </a:r>
            <a:endParaRPr lang="en-US" altLang="en-US" dirty="0"/>
          </a:p>
        </p:txBody>
      </p:sp>
      <p:sp>
        <p:nvSpPr>
          <p:cNvPr id="49154" name="Content Placeholder 2"/>
          <p:cNvSpPr>
            <a:spLocks noGrp="1"/>
          </p:cNvSpPr>
          <p:nvPr>
            <p:ph idx="1"/>
          </p:nvPr>
        </p:nvSpPr>
        <p:spPr>
          <a:xfrm>
            <a:off x="838200" y="1825631"/>
            <a:ext cx="10515600" cy="2700979"/>
          </a:xfrm>
        </p:spPr>
        <p:txBody>
          <a:bodyPr>
            <a:normAutofit/>
          </a:bodyPr>
          <a:lstStyle/>
          <a:p>
            <a:pPr eaLnBrk="1" hangingPunct="1"/>
            <a:r>
              <a:rPr lang="en-US" altLang="en-US" sz="3000" dirty="0">
                <a:solidFill>
                  <a:srgbClr val="000000"/>
                </a:solidFill>
              </a:rPr>
              <a:t> </a:t>
            </a:r>
            <a:r>
              <a:rPr lang="en-US" altLang="en-US" sz="3200" dirty="0">
                <a:solidFill>
                  <a:srgbClr val="000000"/>
                </a:solidFill>
              </a:rPr>
              <a:t>What did you learn?</a:t>
            </a:r>
          </a:p>
          <a:p>
            <a:pPr eaLnBrk="1" hangingPunct="1"/>
            <a:r>
              <a:rPr lang="en-US" altLang="en-US" sz="3200" dirty="0">
                <a:solidFill>
                  <a:srgbClr val="000000"/>
                </a:solidFill>
              </a:rPr>
              <a:t> How did you learn it</a:t>
            </a:r>
            <a:r>
              <a:rPr lang="en-US" altLang="en-US" sz="3200" dirty="0" smtClean="0">
                <a:solidFill>
                  <a:srgbClr val="000000"/>
                </a:solidFill>
              </a:rPr>
              <a:t>?</a:t>
            </a:r>
            <a:endParaRPr lang="en-US" altLang="en-US" sz="3200" dirty="0">
              <a:solidFill>
                <a:srgbClr val="000000"/>
              </a:solidFill>
            </a:endParaRPr>
          </a:p>
        </p:txBody>
      </p:sp>
      <p:pic>
        <p:nvPicPr>
          <p:cNvPr id="4" name="Google Shape;523;p5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481106" y="4"/>
            <a:ext cx="1872697" cy="1149793"/>
          </a:xfrm>
          <a:prstGeom prst="rect">
            <a:avLst/>
          </a:prstGeom>
          <a:noFill/>
          <a:ln>
            <a:noFill/>
          </a:ln>
        </p:spPr>
      </p:pic>
      <p:sp>
        <p:nvSpPr>
          <p:cNvPr id="2" name="Rectangle 1"/>
          <p:cNvSpPr/>
          <p:nvPr/>
        </p:nvSpPr>
        <p:spPr>
          <a:xfrm>
            <a:off x="1057121" y="4522685"/>
            <a:ext cx="10056403" cy="1077218"/>
          </a:xfrm>
          <a:prstGeom prst="rect">
            <a:avLst/>
          </a:prstGeom>
        </p:spPr>
        <p:txBody>
          <a:bodyPr wrap="square">
            <a:spAutoFit/>
          </a:bodyPr>
          <a:lstStyle/>
          <a:p>
            <a:pPr lvl="0">
              <a:buClr>
                <a:srgbClr val="000000"/>
              </a:buClr>
              <a:buSzPts val="2800"/>
            </a:pPr>
            <a:r>
              <a:rPr lang="en-US" sz="3200" b="1" dirty="0">
                <a:solidFill>
                  <a:schemeClr val="dk1"/>
                </a:solidFill>
                <a:ea typeface="Rockwell"/>
                <a:cs typeface="Rockwell"/>
                <a:sym typeface="Rockwell"/>
              </a:rPr>
              <a:t>After reflecting, use the chat box to share your response to ONE of the questions above.</a:t>
            </a:r>
            <a:endParaRPr lang="en-US" sz="3200" dirty="0">
              <a:solidFill>
                <a:srgbClr val="000000"/>
              </a:solidFill>
              <a:latin typeface="Arial"/>
              <a:ea typeface="Arial"/>
              <a:cs typeface="Arial"/>
              <a:sym typeface="Arial"/>
            </a:endParaRPr>
          </a:p>
        </p:txBody>
      </p:sp>
      <p:sp>
        <p:nvSpPr>
          <p:cNvPr id="6" name="Google Shape;520;p55"/>
          <p:cNvSpPr/>
          <p:nvPr/>
        </p:nvSpPr>
        <p:spPr>
          <a:xfrm>
            <a:off x="10091777" y="210741"/>
            <a:ext cx="840907" cy="523200"/>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113576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Possible Extensions with Library of Congress Resources (thanks, Ann!)</a:t>
            </a:r>
            <a:endParaRPr lang="en-US" sz="4000" dirty="0"/>
          </a:p>
        </p:txBody>
      </p:sp>
      <p:sp>
        <p:nvSpPr>
          <p:cNvPr id="3" name="Content Placeholder 2"/>
          <p:cNvSpPr>
            <a:spLocks noGrp="1"/>
          </p:cNvSpPr>
          <p:nvPr>
            <p:ph idx="1"/>
          </p:nvPr>
        </p:nvSpPr>
        <p:spPr>
          <a:xfrm>
            <a:off x="514350" y="1457325"/>
            <a:ext cx="6972299" cy="4843463"/>
          </a:xfrm>
        </p:spPr>
        <p:txBody>
          <a:bodyPr>
            <a:noAutofit/>
          </a:bodyPr>
          <a:lstStyle/>
          <a:p>
            <a:pPr indent="-457200">
              <a:lnSpc>
                <a:spcPct val="120000"/>
              </a:lnSpc>
              <a:spcBef>
                <a:spcPts val="0"/>
              </a:spcBef>
              <a:buFont typeface="Wingdings" charset="2"/>
              <a:buChar char="Ø"/>
            </a:pPr>
            <a:r>
              <a:rPr lang="en-US" sz="1600" u="sng" dirty="0">
                <a:hlinkClick r:id="rId2"/>
              </a:rPr>
              <a:t>https://blogs.loc.gov/picturethis/2015/02/day-of-remembrance-photographs-of-japanese-american-internment-during-world-war-ii/</a:t>
            </a:r>
            <a:r>
              <a:rPr lang="en-US" sz="1600" dirty="0"/>
              <a:t> </a:t>
            </a:r>
            <a:r>
              <a:rPr lang="en-US" sz="1600" dirty="0" smtClean="0"/>
              <a:t> </a:t>
            </a:r>
            <a:r>
              <a:rPr lang="en-US" sz="1600" dirty="0"/>
              <a:t>blog post that links </a:t>
            </a:r>
            <a:r>
              <a:rPr lang="en-US" sz="1600" dirty="0" smtClean="0"/>
              <a:t>resources throughout Library collections</a:t>
            </a:r>
            <a:endParaRPr lang="en-US" sz="1600" dirty="0"/>
          </a:p>
          <a:p>
            <a:pPr indent="-457200">
              <a:lnSpc>
                <a:spcPct val="120000"/>
              </a:lnSpc>
              <a:spcBef>
                <a:spcPts val="0"/>
              </a:spcBef>
              <a:buFont typeface="Wingdings" charset="2"/>
              <a:buChar char="Ø"/>
            </a:pPr>
            <a:r>
              <a:rPr lang="en-US" sz="1600" u="sng" dirty="0" smtClean="0">
                <a:hlinkClick r:id="rId3"/>
              </a:rPr>
              <a:t>http</a:t>
            </a:r>
            <a:r>
              <a:rPr lang="en-US" sz="1600" u="sng" dirty="0">
                <a:hlinkClick r:id="rId3"/>
              </a:rPr>
              <a:t>://www.loc.gov/teachers/classroommaterials/primarysourcesets/internment/</a:t>
            </a:r>
            <a:r>
              <a:rPr lang="en-US" sz="1600" dirty="0"/>
              <a:t> </a:t>
            </a:r>
            <a:r>
              <a:rPr lang="en-US" sz="1600" dirty="0" smtClean="0"/>
              <a:t>A </a:t>
            </a:r>
            <a:r>
              <a:rPr lang="en-US" sz="1600" dirty="0"/>
              <a:t>primary source set </a:t>
            </a:r>
            <a:r>
              <a:rPr lang="en-US" sz="1600" dirty="0" smtClean="0"/>
              <a:t>on Japanese </a:t>
            </a:r>
            <a:r>
              <a:rPr lang="en-US" sz="1600" dirty="0"/>
              <a:t>American </a:t>
            </a:r>
            <a:r>
              <a:rPr lang="en-US" sz="1600" dirty="0" smtClean="0"/>
              <a:t>internment with detailed teacher’s guide</a:t>
            </a:r>
            <a:endParaRPr lang="en-US" sz="1600" dirty="0"/>
          </a:p>
          <a:p>
            <a:pPr indent="-457200">
              <a:lnSpc>
                <a:spcPct val="120000"/>
              </a:lnSpc>
              <a:spcBef>
                <a:spcPts val="0"/>
              </a:spcBef>
              <a:buFont typeface="Wingdings" charset="2"/>
              <a:buChar char="Ø"/>
            </a:pPr>
            <a:r>
              <a:rPr lang="en-US" sz="1600" u="sng" dirty="0" smtClean="0">
                <a:hlinkClick r:id="rId4"/>
              </a:rPr>
              <a:t>https</a:t>
            </a:r>
            <a:r>
              <a:rPr lang="en-US" sz="1600" u="sng" dirty="0">
                <a:hlinkClick r:id="rId4"/>
              </a:rPr>
              <a:t>://www.loc.gov/collections/ansel-adams-manzanar/about-this-collection/</a:t>
            </a:r>
            <a:r>
              <a:rPr lang="en-US" sz="1600" dirty="0"/>
              <a:t> The full Ansel Adams </a:t>
            </a:r>
            <a:r>
              <a:rPr lang="en-US" sz="1600" dirty="0" smtClean="0"/>
              <a:t>collection</a:t>
            </a:r>
            <a:r>
              <a:rPr lang="en-US" sz="1600" dirty="0"/>
              <a:t> </a:t>
            </a:r>
            <a:r>
              <a:rPr lang="en-US" sz="1600" dirty="0" smtClean="0"/>
              <a:t>of photographs taken at </a:t>
            </a:r>
            <a:r>
              <a:rPr lang="en-US" sz="1600" dirty="0" err="1" smtClean="0"/>
              <a:t>Manzanar</a:t>
            </a:r>
            <a:r>
              <a:rPr lang="en-US" sz="1600" dirty="0" smtClean="0"/>
              <a:t> relocation center</a:t>
            </a:r>
          </a:p>
          <a:p>
            <a:pPr indent="-457200" fontAlgn="base">
              <a:lnSpc>
                <a:spcPct val="120000"/>
              </a:lnSpc>
              <a:spcBef>
                <a:spcPts val="0"/>
              </a:spcBef>
              <a:buFont typeface="Wingdings" charset="2"/>
              <a:buChar char="Ø"/>
            </a:pPr>
            <a:r>
              <a:rPr lang="en-US" sz="1600" u="sng" dirty="0" smtClean="0">
                <a:hlinkClick r:id="rId5"/>
              </a:rPr>
              <a:t>https</a:t>
            </a:r>
            <a:r>
              <a:rPr lang="en-US" sz="1600" u="sng" dirty="0">
                <a:hlinkClick r:id="rId5"/>
              </a:rPr>
              <a:t>://www.loc.gov/teachers/classroommaterials/presentationsandactivities/presentations/immigration/japanese3.html</a:t>
            </a:r>
            <a:r>
              <a:rPr lang="en-US" sz="1600" u="sng" dirty="0"/>
              <a:t> </a:t>
            </a:r>
          </a:p>
          <a:p>
            <a:pPr indent="-457200" fontAlgn="base">
              <a:lnSpc>
                <a:spcPct val="120000"/>
              </a:lnSpc>
              <a:spcBef>
                <a:spcPts val="0"/>
              </a:spcBef>
              <a:buFont typeface="Wingdings" charset="2"/>
              <a:buChar char="Ø"/>
            </a:pPr>
            <a:r>
              <a:rPr lang="en-US" sz="1600" u="sng" dirty="0" smtClean="0">
                <a:hlinkClick r:id="rId6"/>
              </a:rPr>
              <a:t>http</a:t>
            </a:r>
            <a:r>
              <a:rPr lang="en-US" sz="1600" u="sng" dirty="0">
                <a:hlinkClick r:id="rId6"/>
              </a:rPr>
              <a:t>://</a:t>
            </a:r>
            <a:r>
              <a:rPr lang="en-US" sz="1600" u="sng" dirty="0" smtClean="0">
                <a:hlinkClick r:id="rId6"/>
              </a:rPr>
              <a:t>www.loc.gov/teachers/classroommaterials/primarysourcesets/veterans/struggles.html</a:t>
            </a:r>
            <a:endParaRPr lang="en-US" sz="1600" dirty="0"/>
          </a:p>
          <a:p>
            <a:pPr indent="-457200" fontAlgn="base">
              <a:lnSpc>
                <a:spcPct val="120000"/>
              </a:lnSpc>
              <a:spcBef>
                <a:spcPts val="0"/>
              </a:spcBef>
              <a:buFont typeface="Wingdings" charset="2"/>
              <a:buChar char="Ø"/>
            </a:pPr>
            <a:r>
              <a:rPr lang="en-US" sz="1600" dirty="0" smtClean="0"/>
              <a:t>Women </a:t>
            </a:r>
            <a:r>
              <a:rPr lang="en-US" sz="1600" dirty="0"/>
              <a:t>Come To the Front -  Dorothea </a:t>
            </a:r>
            <a:r>
              <a:rPr lang="en-US" sz="1600" dirty="0" smtClean="0"/>
              <a:t>Lange: </a:t>
            </a:r>
            <a:r>
              <a:rPr lang="en-US" sz="1600" u="sng" dirty="0" smtClean="0">
                <a:hlinkClick r:id="rId7"/>
              </a:rPr>
              <a:t>https</a:t>
            </a:r>
            <a:r>
              <a:rPr lang="en-US" sz="1600" u="sng" dirty="0">
                <a:hlinkClick r:id="rId7"/>
              </a:rPr>
              <a:t>://</a:t>
            </a:r>
            <a:r>
              <a:rPr lang="en-US" sz="1600" u="sng" dirty="0" smtClean="0">
                <a:hlinkClick r:id="rId7"/>
              </a:rPr>
              <a:t>www.loc.gov/exhibits/wcf/wcf0013.html</a:t>
            </a:r>
            <a:endParaRPr lang="en-US" sz="1600" dirty="0"/>
          </a:p>
          <a:p>
            <a:pPr indent="-457200">
              <a:lnSpc>
                <a:spcPct val="120000"/>
              </a:lnSpc>
              <a:spcBef>
                <a:spcPts val="0"/>
              </a:spcBef>
              <a:buFont typeface="Wingdings" charset="2"/>
              <a:buChar char="Ø"/>
            </a:pPr>
            <a:r>
              <a:rPr lang="en-US" sz="1600" dirty="0"/>
              <a:t>Japanese-American Internment Camp Newspapers, 1942 to </a:t>
            </a:r>
            <a:r>
              <a:rPr lang="en-US" sz="1600" dirty="0" smtClean="0"/>
              <a:t>1946: </a:t>
            </a:r>
            <a:r>
              <a:rPr lang="en-US" sz="1600" u="sng" dirty="0" smtClean="0">
                <a:hlinkClick r:id="rId8"/>
              </a:rPr>
              <a:t>https</a:t>
            </a:r>
            <a:r>
              <a:rPr lang="en-US" sz="1600" u="sng" dirty="0">
                <a:hlinkClick r:id="rId8"/>
              </a:rPr>
              <a:t>://www.loc.gov/collections/japanese-american-internment-camp-newspapers/about-this-collection/</a:t>
            </a:r>
            <a:endParaRPr lang="en-US" sz="1600" dirty="0"/>
          </a:p>
        </p:txBody>
      </p:sp>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29549" y="1619250"/>
            <a:ext cx="4002087" cy="1029882"/>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160000" y="2850063"/>
            <a:ext cx="1371600" cy="1847088"/>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30592" y="4898082"/>
            <a:ext cx="2173287" cy="1725047"/>
          </a:xfrm>
          <a:prstGeom prst="rect">
            <a:avLst/>
          </a:prstGeom>
        </p:spPr>
      </p:pic>
      <p:pic>
        <p:nvPicPr>
          <p:cNvPr id="11" name="Picture 2" descr="https://lh6.googleusercontent.com/LygML-kG7W5o1wqCNGWKADf_lXAIWxp6J8gAXNSC3indiSvq8WFzpnEqSSZB1nA4K1XwfCi_cMuaDIDgPyLUGu7S9dvrbhPEa_cCZCWQWS9-ASalCMdGosxgE4oCwJm23a7hGNy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998241" y="3148965"/>
            <a:ext cx="2003473" cy="249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0">
            <a:extLst>
              <a:ext uri="{FF2B5EF4-FFF2-40B4-BE49-F238E27FC236}">
                <a16:creationId xmlns="" xmlns:a16="http://schemas.microsoft.com/office/drawing/2014/main" id="{765FEFA0-9076-904D-82F6-7DC074C786C5}"/>
              </a:ext>
            </a:extLst>
          </p:cNvPr>
          <p:cNvSpPr txBox="1">
            <a:spLocks noChangeArrowheads="1"/>
          </p:cNvSpPr>
          <p:nvPr>
            <p:custDataLst>
              <p:tags r:id="rId2"/>
            </p:custDataLst>
          </p:nvPr>
        </p:nvSpPr>
        <p:spPr bwMode="auto">
          <a:xfrm>
            <a:off x="5938346" y="463627"/>
            <a:ext cx="6138040" cy="4985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Aft>
                <a:spcPct val="20000"/>
              </a:spcAft>
              <a:defRPr sz="2200" b="1">
                <a:solidFill>
                  <a:schemeClr val="tx1"/>
                </a:solidFill>
                <a:latin typeface="Garamond" pitchFamily="18" charset="0"/>
                <a:ea typeface="ヒラギノ角ゴ Pro W3"/>
                <a:cs typeface="ヒラギノ角ゴ Pro W3"/>
              </a:defRPr>
            </a:lvl1pPr>
            <a:lvl2pPr marL="742950" indent="-285750" eaLnBrk="0" hangingPunct="0">
              <a:lnSpc>
                <a:spcPct val="110000"/>
              </a:lnSpc>
              <a:defRPr>
                <a:solidFill>
                  <a:schemeClr val="tx1"/>
                </a:solidFill>
                <a:latin typeface="Arial" pitchFamily="34" charset="0"/>
                <a:ea typeface="ヒラギノ角ゴ Pro W3"/>
                <a:cs typeface="ヒラギノ角ゴ Pro W3"/>
              </a:defRPr>
            </a:lvl2pPr>
            <a:lvl3pPr marL="1143000" indent="-228600" eaLnBrk="0" hangingPunct="0">
              <a:lnSpc>
                <a:spcPct val="120000"/>
              </a:lnSpc>
              <a:spcBef>
                <a:spcPct val="20000"/>
              </a:spcBef>
              <a:defRPr sz="1600">
                <a:solidFill>
                  <a:schemeClr val="tx1"/>
                </a:solidFill>
                <a:latin typeface="Arial" pitchFamily="34" charset="0"/>
                <a:ea typeface="ヒラギノ角ゴ Pro W3"/>
                <a:cs typeface="ヒラギノ角ゴ Pro W3"/>
              </a:defRPr>
            </a:lvl3pPr>
            <a:lvl4pPr marL="1600200" indent="-228600" eaLnBrk="0" hangingPunct="0">
              <a:lnSpc>
                <a:spcPct val="120000"/>
              </a:lnSpc>
              <a:spcBef>
                <a:spcPct val="20000"/>
              </a:spcBef>
              <a:buFont typeface="Times" pitchFamily="18" charset="0"/>
              <a:buChar char="•"/>
              <a:defRPr sz="1400">
                <a:solidFill>
                  <a:schemeClr val="tx1"/>
                </a:solidFill>
                <a:latin typeface="Arial" pitchFamily="34" charset="0"/>
                <a:ea typeface="ヒラギノ角ゴ Pro W3"/>
                <a:cs typeface="ヒラギノ角ゴ Pro W3"/>
              </a:defRPr>
            </a:lvl4pPr>
            <a:lvl5pPr marL="2057400" indent="-228600" eaLnBrk="0" hangingPunct="0">
              <a:lnSpc>
                <a:spcPct val="120000"/>
              </a:lnSpc>
              <a:spcBef>
                <a:spcPct val="20000"/>
              </a:spcBef>
              <a:buFont typeface="Times" pitchFamily="18" charset="0"/>
              <a:buChar char="•"/>
              <a:defRPr sz="1200">
                <a:solidFill>
                  <a:schemeClr val="tx1"/>
                </a:solidFill>
                <a:latin typeface="Arial" pitchFamily="34" charset="0"/>
                <a:ea typeface="ヒラギノ角ゴ Pro W3"/>
                <a:cs typeface="ヒラギノ角ゴ Pro W3"/>
              </a:defRPr>
            </a:lvl5pPr>
            <a:lvl6pPr marL="2514600" indent="-228600" eaLnBrk="0" fontAlgn="base" hangingPunct="0">
              <a:lnSpc>
                <a:spcPct val="120000"/>
              </a:lnSpc>
              <a:spcBef>
                <a:spcPct val="20000"/>
              </a:spcBef>
              <a:spcAft>
                <a:spcPct val="0"/>
              </a:spcAft>
              <a:buFont typeface="Times" pitchFamily="18" charset="0"/>
              <a:buChar char="•"/>
              <a:defRPr sz="1200">
                <a:solidFill>
                  <a:schemeClr val="tx1"/>
                </a:solidFill>
                <a:latin typeface="Arial" pitchFamily="34" charset="0"/>
                <a:ea typeface="ヒラギノ角ゴ Pro W3"/>
                <a:cs typeface="ヒラギノ角ゴ Pro W3"/>
              </a:defRPr>
            </a:lvl6pPr>
            <a:lvl7pPr marL="2971800" indent="-228600" eaLnBrk="0" fontAlgn="base" hangingPunct="0">
              <a:lnSpc>
                <a:spcPct val="120000"/>
              </a:lnSpc>
              <a:spcBef>
                <a:spcPct val="20000"/>
              </a:spcBef>
              <a:spcAft>
                <a:spcPct val="0"/>
              </a:spcAft>
              <a:buFont typeface="Times" pitchFamily="18" charset="0"/>
              <a:buChar char="•"/>
              <a:defRPr sz="1200">
                <a:solidFill>
                  <a:schemeClr val="tx1"/>
                </a:solidFill>
                <a:latin typeface="Arial" pitchFamily="34" charset="0"/>
                <a:ea typeface="ヒラギノ角ゴ Pro W3"/>
                <a:cs typeface="ヒラギノ角ゴ Pro W3"/>
              </a:defRPr>
            </a:lvl7pPr>
            <a:lvl8pPr marL="3429000" indent="-228600" eaLnBrk="0" fontAlgn="base" hangingPunct="0">
              <a:lnSpc>
                <a:spcPct val="120000"/>
              </a:lnSpc>
              <a:spcBef>
                <a:spcPct val="20000"/>
              </a:spcBef>
              <a:spcAft>
                <a:spcPct val="0"/>
              </a:spcAft>
              <a:buFont typeface="Times" pitchFamily="18" charset="0"/>
              <a:buChar char="•"/>
              <a:defRPr sz="1200">
                <a:solidFill>
                  <a:schemeClr val="tx1"/>
                </a:solidFill>
                <a:latin typeface="Arial" pitchFamily="34" charset="0"/>
                <a:ea typeface="ヒラギノ角ゴ Pro W3"/>
                <a:cs typeface="ヒラギノ角ゴ Pro W3"/>
              </a:defRPr>
            </a:lvl8pPr>
            <a:lvl9pPr marL="3886200" indent="-228600" eaLnBrk="0" fontAlgn="base" hangingPunct="0">
              <a:lnSpc>
                <a:spcPct val="120000"/>
              </a:lnSpc>
              <a:spcBef>
                <a:spcPct val="20000"/>
              </a:spcBef>
              <a:spcAft>
                <a:spcPct val="0"/>
              </a:spcAft>
              <a:buFont typeface="Times" pitchFamily="18" charset="0"/>
              <a:buChar char="•"/>
              <a:defRPr sz="1200">
                <a:solidFill>
                  <a:schemeClr val="tx1"/>
                </a:solidFill>
                <a:latin typeface="Arial" pitchFamily="34" charset="0"/>
                <a:ea typeface="ヒラギノ角ゴ Pro W3"/>
                <a:cs typeface="ヒラギノ角ゴ Pro W3"/>
              </a:defRPr>
            </a:lvl9pPr>
          </a:lstStyle>
          <a:p>
            <a:pPr eaLnBrk="1" hangingPunct="1">
              <a:spcAft>
                <a:spcPct val="0"/>
              </a:spcAft>
              <a:defRPr/>
            </a:pPr>
            <a:r>
              <a:rPr lang="en-US" sz="2400" dirty="0">
                <a:solidFill>
                  <a:srgbClr val="000000"/>
                </a:solidFill>
                <a:latin typeface="Franklin Gothic Book" panose="020B0503020102020204" pitchFamily="34" charset="0"/>
              </a:rPr>
              <a:t>Humanities in Class Education Programs build bridges between the scholarly world and the working classroom, addressing both classic and contemporary aspects of the humanities.</a:t>
            </a:r>
          </a:p>
          <a:p>
            <a:pPr eaLnBrk="1" hangingPunct="1">
              <a:spcAft>
                <a:spcPct val="0"/>
              </a:spcAft>
              <a:defRPr/>
            </a:pPr>
            <a:endParaRPr lang="en-US" sz="2400" dirty="0">
              <a:solidFill>
                <a:srgbClr val="000000"/>
              </a:solidFill>
              <a:latin typeface="Franklin Gothic Book" panose="020B0503020102020204" pitchFamily="34" charset="0"/>
            </a:endParaRPr>
          </a:p>
          <a:p>
            <a:pPr eaLnBrk="1" hangingPunct="1">
              <a:spcAft>
                <a:spcPct val="0"/>
              </a:spcAft>
              <a:defRPr/>
            </a:pPr>
            <a:endParaRPr lang="en-US" altLang="en-US" sz="1800" dirty="0">
              <a:solidFill>
                <a:srgbClr val="000000"/>
              </a:solidFill>
              <a:latin typeface="Franklin Gothic Book" panose="020B0503020102020204" pitchFamily="34" charset="0"/>
            </a:endParaRPr>
          </a:p>
          <a:p>
            <a:pPr eaLnBrk="1" hangingPunct="1">
              <a:spcAft>
                <a:spcPct val="0"/>
              </a:spcAft>
              <a:defRPr/>
            </a:pPr>
            <a:r>
              <a:rPr lang="en-US" altLang="en-US" sz="1800" dirty="0">
                <a:solidFill>
                  <a:srgbClr val="000000"/>
                </a:solidFill>
                <a:latin typeface="Franklin Gothic Book" panose="020B0503020102020204" pitchFamily="34" charset="0"/>
              </a:rPr>
              <a:t>		</a:t>
            </a:r>
            <a:r>
              <a:rPr lang="en-US" altLang="en-US" sz="1800" b="0" dirty="0">
                <a:solidFill>
                  <a:srgbClr val="000000"/>
                </a:solidFill>
                <a:latin typeface="Franklin Gothic Book" panose="020B0503020102020204" pitchFamily="34" charset="0"/>
              </a:rPr>
              <a:t>Spring Online Courses start May 26</a:t>
            </a:r>
          </a:p>
          <a:p>
            <a:pPr marL="342900" indent="-342900" eaLnBrk="1" hangingPunct="1">
              <a:spcAft>
                <a:spcPct val="0"/>
              </a:spcAft>
              <a:buFont typeface="Arial" panose="020B0604020202020204" pitchFamily="34" charset="0"/>
              <a:buChar char="•"/>
              <a:defRPr/>
            </a:pPr>
            <a:endParaRPr lang="en-US" altLang="en-US" sz="1800" dirty="0">
              <a:solidFill>
                <a:srgbClr val="000000"/>
              </a:solidFill>
              <a:latin typeface="Franklin Gothic Book" panose="020B0503020102020204" pitchFamily="34" charset="0"/>
            </a:endParaRPr>
          </a:p>
          <a:p>
            <a:pPr eaLnBrk="1" hangingPunct="1">
              <a:spcAft>
                <a:spcPct val="0"/>
              </a:spcAft>
              <a:defRPr/>
            </a:pPr>
            <a:r>
              <a:rPr lang="en-US" altLang="en-US" sz="1800" dirty="0">
                <a:solidFill>
                  <a:srgbClr val="000000"/>
                </a:solidFill>
                <a:latin typeface="Franklin Gothic Book" panose="020B0503020102020204" pitchFamily="34" charset="0"/>
              </a:rPr>
              <a:t>	</a:t>
            </a:r>
          </a:p>
          <a:p>
            <a:pPr eaLnBrk="1" hangingPunct="1">
              <a:spcAft>
                <a:spcPct val="0"/>
              </a:spcAft>
              <a:defRPr/>
            </a:pPr>
            <a:r>
              <a:rPr lang="en-US" altLang="en-US" sz="1800" dirty="0">
                <a:solidFill>
                  <a:srgbClr val="000000"/>
                </a:solidFill>
                <a:latin typeface="Franklin Gothic Book" panose="020B0503020102020204" pitchFamily="34" charset="0"/>
              </a:rPr>
              <a:t>		</a:t>
            </a:r>
            <a:r>
              <a:rPr lang="en-US" altLang="en-US" sz="1800" b="0" i="1" dirty="0">
                <a:solidFill>
                  <a:srgbClr val="000000"/>
                </a:solidFill>
                <a:latin typeface="Franklin Gothic Book" panose="020B0503020102020204" pitchFamily="34" charset="0"/>
              </a:rPr>
              <a:t>Beyond February: Hip Hop and the African 		American Experience </a:t>
            </a:r>
            <a:r>
              <a:rPr lang="en-US" altLang="en-US" sz="1800" b="0" dirty="0">
                <a:solidFill>
                  <a:srgbClr val="000000"/>
                </a:solidFill>
                <a:latin typeface="Franklin Gothic Book" panose="020B0503020102020204" pitchFamily="34" charset="0"/>
              </a:rPr>
              <a:t>Summer Institute 		registration now open</a:t>
            </a:r>
          </a:p>
          <a:p>
            <a:pPr marL="342900" indent="-342900" eaLnBrk="1" hangingPunct="1">
              <a:spcAft>
                <a:spcPct val="0"/>
              </a:spcAft>
              <a:buFont typeface="Arial" panose="020B0604020202020204" pitchFamily="34" charset="0"/>
              <a:buChar char="•"/>
              <a:defRPr/>
            </a:pPr>
            <a:endParaRPr lang="en-US" altLang="en-US" sz="1800" dirty="0">
              <a:solidFill>
                <a:srgbClr val="000000"/>
              </a:solidFill>
              <a:latin typeface="Franklin Gothic Book" panose="020B0503020102020204" pitchFamily="34" charset="0"/>
            </a:endParaRPr>
          </a:p>
          <a:p>
            <a:pPr eaLnBrk="1" hangingPunct="1">
              <a:spcAft>
                <a:spcPct val="0"/>
              </a:spcAft>
              <a:defRPr/>
            </a:pPr>
            <a:r>
              <a:rPr lang="en-US" altLang="en-US" sz="1800" dirty="0">
                <a:solidFill>
                  <a:srgbClr val="000000"/>
                </a:solidFill>
                <a:latin typeface="Franklin Gothic Book" panose="020B0503020102020204" pitchFamily="34" charset="0"/>
              </a:rPr>
              <a:t>Humanities in Class Digital Library </a:t>
            </a:r>
            <a:r>
              <a:rPr lang="en-US" altLang="en-US" sz="1800" b="0" dirty="0">
                <a:solidFill>
                  <a:srgbClr val="000000"/>
                </a:solidFill>
                <a:latin typeface="Franklin Gothic Book" panose="020B0503020102020204" pitchFamily="34" charset="0"/>
              </a:rPr>
              <a:t>launches in early June, featuring OER content and instructional resources from over thirty humanities organizations, including NCHE. </a:t>
            </a:r>
          </a:p>
        </p:txBody>
      </p:sp>
      <p:pic>
        <p:nvPicPr>
          <p:cNvPr id="17" name="Picture 16">
            <a:extLst>
              <a:ext uri="{FF2B5EF4-FFF2-40B4-BE49-F238E27FC236}">
                <a16:creationId xmlns="" xmlns:a16="http://schemas.microsoft.com/office/drawing/2014/main" id="{FA4DCE01-6257-F145-B094-306D2434CD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654" y="463627"/>
            <a:ext cx="4698122" cy="4716915"/>
          </a:xfrm>
          <a:prstGeom prst="rect">
            <a:avLst/>
          </a:prstGeom>
        </p:spPr>
      </p:pic>
      <p:pic>
        <p:nvPicPr>
          <p:cNvPr id="18" name="Picture 17">
            <a:extLst>
              <a:ext uri="{FF2B5EF4-FFF2-40B4-BE49-F238E27FC236}">
                <a16:creationId xmlns="" xmlns:a16="http://schemas.microsoft.com/office/drawing/2014/main" id="{0C19BAAC-E59E-CE49-8EA3-A570A81E035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306928" y="3571035"/>
            <a:ext cx="1324303" cy="661221"/>
          </a:xfrm>
          <a:prstGeom prst="rect">
            <a:avLst/>
          </a:prstGeom>
          <a:effectLst>
            <a:outerShdw blurRad="50800" dist="38100" algn="l" rotWithShape="0">
              <a:prstClr val="black">
                <a:alpha val="40000"/>
              </a:prstClr>
            </a:outerShdw>
          </a:effectLst>
        </p:spPr>
      </p:pic>
      <p:pic>
        <p:nvPicPr>
          <p:cNvPr id="19" name="Picture 18">
            <a:extLst>
              <a:ext uri="{FF2B5EF4-FFF2-40B4-BE49-F238E27FC236}">
                <a16:creationId xmlns="" xmlns:a16="http://schemas.microsoft.com/office/drawing/2014/main" id="{21402E08-54AE-DB45-ACB9-85C4691B68F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06928" y="2380016"/>
            <a:ext cx="1324302" cy="882868"/>
          </a:xfrm>
          <a:prstGeom prst="rect">
            <a:avLst/>
          </a:prstGeom>
          <a:effectLst>
            <a:outerShdw blurRad="50800" dist="38100" algn="l" rotWithShape="0">
              <a:prstClr val="black">
                <a:alpha val="40000"/>
              </a:prstClr>
            </a:outerShdw>
          </a:effectLst>
        </p:spPr>
      </p:pic>
      <p:sp>
        <p:nvSpPr>
          <p:cNvPr id="24" name="TextBox 23">
            <a:extLst>
              <a:ext uri="{FF2B5EF4-FFF2-40B4-BE49-F238E27FC236}">
                <a16:creationId xmlns="" xmlns:a16="http://schemas.microsoft.com/office/drawing/2014/main" id="{AF6114F2-9F80-7C48-BB05-35F0F8C5B2C2}"/>
              </a:ext>
            </a:extLst>
          </p:cNvPr>
          <p:cNvSpPr txBox="1">
            <a:spLocks noChangeArrowheads="1"/>
          </p:cNvSpPr>
          <p:nvPr/>
        </p:nvSpPr>
        <p:spPr bwMode="auto">
          <a:xfrm>
            <a:off x="826707" y="5449607"/>
            <a:ext cx="4078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20000"/>
              </a:spcAft>
              <a:defRPr sz="2200" b="1">
                <a:solidFill>
                  <a:schemeClr val="tx1"/>
                </a:solidFill>
                <a:latin typeface="Garamond" charset="0"/>
                <a:ea typeface="ヒラギノ角ゴ Pro W3" charset="-128"/>
                <a:cs typeface="ヒラギノ角ゴ Pro W3" charset="-128"/>
              </a:defRPr>
            </a:lvl1pPr>
            <a:lvl2pPr marL="742950" indent="-285750">
              <a:lnSpc>
                <a:spcPct val="110000"/>
              </a:lnSpc>
              <a:defRPr>
                <a:solidFill>
                  <a:schemeClr val="tx1"/>
                </a:solidFill>
                <a:latin typeface="Arial" charset="0"/>
                <a:ea typeface="ヒラギノ角ゴ Pro W3" charset="-128"/>
                <a:cs typeface="ヒラギノ角ゴ Pro W3" charset="-128"/>
              </a:defRPr>
            </a:lvl2pPr>
            <a:lvl3pPr marL="1143000" indent="-228600">
              <a:lnSpc>
                <a:spcPct val="120000"/>
              </a:lnSpc>
              <a:spcBef>
                <a:spcPct val="20000"/>
              </a:spcBef>
              <a:defRPr sz="1600">
                <a:solidFill>
                  <a:schemeClr val="tx1"/>
                </a:solidFill>
                <a:latin typeface="Arial" charset="0"/>
                <a:ea typeface="ヒラギノ角ゴ Pro W3" charset="-128"/>
                <a:cs typeface="ヒラギノ角ゴ Pro W3" charset="-128"/>
              </a:defRPr>
            </a:lvl3pPr>
            <a:lvl4pPr marL="1600200" indent="-228600">
              <a:lnSpc>
                <a:spcPct val="120000"/>
              </a:lnSpc>
              <a:spcBef>
                <a:spcPct val="20000"/>
              </a:spcBef>
              <a:buFont typeface="Times" charset="0"/>
              <a:buChar char="•"/>
              <a:defRPr sz="1400">
                <a:solidFill>
                  <a:schemeClr val="tx1"/>
                </a:solidFill>
                <a:latin typeface="Arial" charset="0"/>
                <a:ea typeface="ヒラギノ角ゴ Pro W3" charset="-128"/>
                <a:cs typeface="ヒラギノ角ゴ Pro W3" charset="-128"/>
              </a:defRPr>
            </a:lvl4pPr>
            <a:lvl5pPr marL="2057400" indent="-228600">
              <a:lnSpc>
                <a:spcPct val="120000"/>
              </a:lnSpc>
              <a:spcBef>
                <a:spcPct val="20000"/>
              </a:spcBef>
              <a:buFont typeface="Times" charset="0"/>
              <a:buChar char="•"/>
              <a:defRPr sz="1200">
                <a:solidFill>
                  <a:schemeClr val="tx1"/>
                </a:solidFill>
                <a:latin typeface="Arial" charset="0"/>
                <a:ea typeface="ヒラギノ角ゴ Pro W3" charset="-128"/>
                <a:cs typeface="ヒラギノ角ゴ Pro W3" charset="-128"/>
              </a:defRPr>
            </a:lvl5pPr>
            <a:lvl6pPr marL="25146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6pPr>
            <a:lvl7pPr marL="29718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7pPr>
            <a:lvl8pPr marL="34290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8pPr>
            <a:lvl9pPr marL="3886200" indent="-228600" eaLnBrk="0" fontAlgn="base" hangingPunct="0">
              <a:lnSpc>
                <a:spcPct val="120000"/>
              </a:lnSpc>
              <a:spcBef>
                <a:spcPct val="20000"/>
              </a:spcBef>
              <a:spcAft>
                <a:spcPct val="0"/>
              </a:spcAft>
              <a:buFont typeface="Times" charset="0"/>
              <a:buChar char="•"/>
              <a:defRPr sz="1200">
                <a:solidFill>
                  <a:schemeClr val="tx1"/>
                </a:solidFill>
                <a:latin typeface="Arial" charset="0"/>
                <a:ea typeface="ヒラギノ角ゴ Pro W3" charset="-128"/>
                <a:cs typeface="ヒラギノ角ゴ Pro W3" charset="-128"/>
              </a:defRPr>
            </a:lvl9pPr>
          </a:lstStyle>
          <a:p>
            <a:pPr algn="ctr"/>
            <a:r>
              <a:rPr lang="en-US" sz="2000" dirty="0" err="1">
                <a:solidFill>
                  <a:srgbClr val="000000"/>
                </a:solidFill>
                <a:latin typeface="Franklin Gothic Book" charset="0"/>
                <a:ea typeface="Franklin Gothic Book" charset="0"/>
                <a:cs typeface="Franklin Gothic Book" charset="0"/>
              </a:rPr>
              <a:t>www.nationalhumanitiescenter.org</a:t>
            </a:r>
            <a:endParaRPr lang="en-US" sz="2000" dirty="0">
              <a:solidFill>
                <a:srgbClr val="000000"/>
              </a:solidFill>
              <a:latin typeface="Franklin Gothic Book" charset="0"/>
              <a:ea typeface="Franklin Gothic Book" charset="0"/>
              <a:cs typeface="Franklin Gothic Book" charset="0"/>
            </a:endParaRPr>
          </a:p>
        </p:txBody>
      </p:sp>
    </p:spTree>
    <p:custDataLst>
      <p:tags r:id="rId1"/>
    </p:custDataLst>
    <p:extLst>
      <p:ext uri="{BB962C8B-B14F-4D97-AF65-F5344CB8AC3E}">
        <p14:creationId xmlns:p14="http://schemas.microsoft.com/office/powerpoint/2010/main" val="110814844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194"/>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nSpc>
                <a:spcPct val="100000"/>
              </a:lnSpc>
            </a:pPr>
            <a:r>
              <a:rPr lang="en-US"/>
              <a:t> </a:t>
            </a:r>
            <a:endParaRPr/>
          </a:p>
        </p:txBody>
      </p:sp>
      <p:sp>
        <p:nvSpPr>
          <p:cNvPr id="1654" name="Google Shape;1654;p194"/>
          <p:cNvSpPr txBox="1">
            <a:spLocks noGrp="1"/>
          </p:cNvSpPr>
          <p:nvPr>
            <p:ph type="body" idx="4294967295"/>
          </p:nvPr>
        </p:nvSpPr>
        <p:spPr>
          <a:xfrm>
            <a:off x="841235" y="349854"/>
            <a:ext cx="7645400" cy="916972"/>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SzPts val="4500"/>
              <a:buNone/>
            </a:pPr>
            <a:r>
              <a:rPr lang="en-US" sz="4400" dirty="0" smtClean="0">
                <a:solidFill>
                  <a:schemeClr val="tx2"/>
                </a:solidFill>
              </a:rPr>
              <a:t>A Look Inside the Process</a:t>
            </a:r>
            <a:endParaRPr sz="4400" dirty="0">
              <a:solidFill>
                <a:schemeClr val="tx2"/>
              </a:solidFill>
            </a:endParaRPr>
          </a:p>
        </p:txBody>
      </p:sp>
      <p:cxnSp>
        <p:nvCxnSpPr>
          <p:cNvPr id="4" name="Straight Connector 3"/>
          <p:cNvCxnSpPr/>
          <p:nvPr/>
        </p:nvCxnSpPr>
        <p:spPr>
          <a:xfrm>
            <a:off x="841235" y="5880761"/>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Placeholder 3" descr="image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5276" y="1675417"/>
            <a:ext cx="3981808" cy="3642930"/>
          </a:xfrm>
          <a:prstGeom prst="rect">
            <a:avLst/>
          </a:prstGeom>
        </p:spPr>
      </p:pic>
    </p:spTree>
    <p:extLst>
      <p:ext uri="{BB962C8B-B14F-4D97-AF65-F5344CB8AC3E}">
        <p14:creationId xmlns:p14="http://schemas.microsoft.com/office/powerpoint/2010/main" val="38048887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QFT, on one slide…</a:t>
            </a:r>
          </a:p>
        </p:txBody>
      </p:sp>
      <p:sp>
        <p:nvSpPr>
          <p:cNvPr id="3" name="Content Placeholder 2"/>
          <p:cNvSpPr>
            <a:spLocks noGrp="1"/>
          </p:cNvSpPr>
          <p:nvPr>
            <p:ph idx="1"/>
          </p:nvPr>
        </p:nvSpPr>
        <p:spPr>
          <a:xfrm>
            <a:off x="1136515" y="1606981"/>
            <a:ext cx="10515600" cy="4351338"/>
          </a:xfrm>
        </p:spPr>
        <p:txBody>
          <a:bodyPr>
            <a:normAutofit lnSpcReduction="10000"/>
          </a:bodyPr>
          <a:lstStyle/>
          <a:p>
            <a:pPr marL="457200" indent="-457200">
              <a:spcBef>
                <a:spcPts val="0"/>
              </a:spcBef>
              <a:spcAft>
                <a:spcPts val="600"/>
              </a:spcAft>
              <a:buFont typeface="+mj-lt"/>
              <a:buAutoNum type="arabicParenR"/>
            </a:pPr>
            <a:r>
              <a:rPr lang="en-US" dirty="0"/>
              <a:t>Question Focus</a:t>
            </a:r>
          </a:p>
          <a:p>
            <a:pPr marL="457200" indent="-457200">
              <a:spcBef>
                <a:spcPts val="0"/>
              </a:spcBef>
              <a:spcAft>
                <a:spcPts val="600"/>
              </a:spcAft>
              <a:buFont typeface="+mj-lt"/>
              <a:buAutoNum type="arabicParenR"/>
            </a:pPr>
            <a:r>
              <a:rPr lang="en-US" b="1" dirty="0"/>
              <a:t>Produce</a:t>
            </a:r>
            <a:r>
              <a:rPr lang="en-US" dirty="0"/>
              <a:t> Your Questions</a:t>
            </a:r>
          </a:p>
          <a:p>
            <a:pPr lvl="2">
              <a:spcBef>
                <a:spcPts val="0"/>
              </a:spcBef>
              <a:spcAft>
                <a:spcPts val="600"/>
              </a:spcAft>
              <a:buFont typeface="Wingdings" panose="05000000000000000000" pitchFamily="2" charset="2"/>
              <a:buChar char="ü"/>
            </a:pPr>
            <a:r>
              <a:rPr lang="en-US" dirty="0"/>
              <a:t>Follow the rules</a:t>
            </a:r>
          </a:p>
          <a:p>
            <a:pPr lvl="2">
              <a:spcBef>
                <a:spcPts val="0"/>
              </a:spcBef>
              <a:spcAft>
                <a:spcPts val="600"/>
              </a:spcAft>
              <a:buFont typeface="Wingdings" panose="05000000000000000000" pitchFamily="2" charset="2"/>
              <a:buChar char="ü"/>
            </a:pPr>
            <a:r>
              <a:rPr lang="en-US" dirty="0"/>
              <a:t>Number your questions</a:t>
            </a:r>
          </a:p>
          <a:p>
            <a:pPr marL="457200" indent="-457200">
              <a:spcBef>
                <a:spcPts val="0"/>
              </a:spcBef>
              <a:spcAft>
                <a:spcPts val="600"/>
              </a:spcAft>
              <a:buFont typeface="+mj-lt"/>
              <a:buAutoNum type="arabicParenR" startAt="3"/>
            </a:pPr>
            <a:r>
              <a:rPr lang="en-US" b="1" dirty="0"/>
              <a:t>Improve</a:t>
            </a:r>
            <a:r>
              <a:rPr lang="en-US" dirty="0"/>
              <a:t> Your Questions</a:t>
            </a:r>
          </a:p>
          <a:p>
            <a:pPr lvl="2">
              <a:spcBef>
                <a:spcPts val="0"/>
              </a:spcBef>
              <a:spcAft>
                <a:spcPts val="600"/>
              </a:spcAft>
              <a:buFont typeface="Wingdings" panose="05000000000000000000" pitchFamily="2" charset="2"/>
              <a:buChar char="ü"/>
            </a:pPr>
            <a:r>
              <a:rPr lang="en-US" dirty="0"/>
              <a:t>Categorize questions as Closed or Open-ended</a:t>
            </a:r>
          </a:p>
          <a:p>
            <a:pPr lvl="2">
              <a:spcBef>
                <a:spcPts val="0"/>
              </a:spcBef>
              <a:spcAft>
                <a:spcPts val="600"/>
              </a:spcAft>
              <a:buFont typeface="Wingdings" panose="05000000000000000000" pitchFamily="2" charset="2"/>
              <a:buChar char="ü"/>
            </a:pPr>
            <a:r>
              <a:rPr lang="en-US" dirty="0"/>
              <a:t>Change questions from one type to another</a:t>
            </a:r>
          </a:p>
          <a:p>
            <a:pPr marL="457200" indent="-457200">
              <a:spcBef>
                <a:spcPts val="0"/>
              </a:spcBef>
              <a:spcAft>
                <a:spcPts val="600"/>
              </a:spcAft>
              <a:buFont typeface="+mj-lt"/>
              <a:buAutoNum type="arabicParenR" startAt="4"/>
            </a:pPr>
            <a:r>
              <a:rPr lang="en-US" b="1" dirty="0" smtClean="0"/>
              <a:t>Strategize</a:t>
            </a:r>
            <a:r>
              <a:rPr lang="en-US" dirty="0" smtClean="0"/>
              <a:t> </a:t>
            </a:r>
          </a:p>
          <a:p>
            <a:pPr lvl="2">
              <a:spcBef>
                <a:spcPts val="0"/>
              </a:spcBef>
              <a:spcAft>
                <a:spcPts val="600"/>
              </a:spcAft>
              <a:buFont typeface="Wingdings" panose="05000000000000000000" pitchFamily="2" charset="2"/>
              <a:buChar char="ü"/>
            </a:pPr>
            <a:r>
              <a:rPr lang="en-US" dirty="0" smtClean="0"/>
              <a:t>Prioritize your questions</a:t>
            </a:r>
          </a:p>
          <a:p>
            <a:pPr lvl="2">
              <a:spcBef>
                <a:spcPts val="0"/>
              </a:spcBef>
              <a:spcAft>
                <a:spcPts val="600"/>
              </a:spcAft>
              <a:buFont typeface="Wingdings" panose="05000000000000000000" pitchFamily="2" charset="2"/>
              <a:buChar char="ü"/>
            </a:pPr>
            <a:r>
              <a:rPr lang="en-US" dirty="0" smtClean="0"/>
              <a:t>Action plan or discuss next steps</a:t>
            </a:r>
          </a:p>
          <a:p>
            <a:pPr lvl="2">
              <a:spcBef>
                <a:spcPts val="0"/>
              </a:spcBef>
              <a:spcAft>
                <a:spcPts val="600"/>
              </a:spcAft>
              <a:buFont typeface="Wingdings" panose="05000000000000000000" pitchFamily="2" charset="2"/>
              <a:buChar char="ü"/>
            </a:pPr>
            <a:r>
              <a:rPr lang="en-US" dirty="0" smtClean="0"/>
              <a:t>Share </a:t>
            </a:r>
            <a:endParaRPr lang="en-US" dirty="0"/>
          </a:p>
          <a:p>
            <a:pPr marL="457200" indent="-457200">
              <a:spcBef>
                <a:spcPts val="0"/>
              </a:spcBef>
              <a:spcAft>
                <a:spcPts val="600"/>
              </a:spcAft>
              <a:buFont typeface="+mj-lt"/>
              <a:buAutoNum type="arabicParenR" startAt="5"/>
            </a:pPr>
            <a:r>
              <a:rPr lang="en-US" b="1" dirty="0" smtClean="0"/>
              <a:t>Reflect</a:t>
            </a:r>
            <a:endParaRPr lang="en-US" b="1" dirty="0"/>
          </a:p>
        </p:txBody>
      </p:sp>
      <p:sp>
        <p:nvSpPr>
          <p:cNvPr id="5" name="TextBox 4"/>
          <p:cNvSpPr txBox="1"/>
          <p:nvPr/>
        </p:nvSpPr>
        <p:spPr>
          <a:xfrm>
            <a:off x="7264549" y="1436971"/>
            <a:ext cx="4589576" cy="1477328"/>
          </a:xfrm>
          <a:prstGeom prst="rect">
            <a:avLst/>
          </a:prstGeom>
          <a:solidFill>
            <a:schemeClr val="bg1">
              <a:lumMod val="85000"/>
            </a:schemeClr>
          </a:solidFill>
        </p:spPr>
        <p:txBody>
          <a:bodyPr wrap="square" rtlCol="0">
            <a:spAutoFit/>
          </a:bodyPr>
          <a:lstStyle/>
          <a:p>
            <a:pPr marL="342900" indent="-342900" defTabSz="457200">
              <a:buFont typeface="+mj-lt"/>
              <a:buAutoNum type="arabicPeriod"/>
              <a:defRPr/>
            </a:pPr>
            <a:r>
              <a:rPr lang="en-US" dirty="0">
                <a:solidFill>
                  <a:prstClr val="black"/>
                </a:solidFill>
                <a:latin typeface="Rockwell"/>
              </a:rPr>
              <a:t>Ask as many questions as you can</a:t>
            </a:r>
          </a:p>
          <a:p>
            <a:pPr marL="342900" indent="-342900" defTabSz="457200">
              <a:buFont typeface="+mj-lt"/>
              <a:buAutoNum type="arabicPeriod"/>
              <a:defRPr/>
            </a:pPr>
            <a:r>
              <a:rPr lang="en-US" dirty="0">
                <a:solidFill>
                  <a:prstClr val="black"/>
                </a:solidFill>
                <a:latin typeface="Rockwell"/>
              </a:rPr>
              <a:t>Do not stop to discuss, judge or answer</a:t>
            </a:r>
          </a:p>
          <a:p>
            <a:pPr marL="342900" indent="-342900" defTabSz="457200">
              <a:buFont typeface="+mj-lt"/>
              <a:buAutoNum type="arabicPeriod"/>
              <a:defRPr/>
            </a:pPr>
            <a:r>
              <a:rPr lang="en-US" dirty="0">
                <a:solidFill>
                  <a:prstClr val="black"/>
                </a:solidFill>
                <a:latin typeface="Rockwell"/>
              </a:rPr>
              <a:t>Record </a:t>
            </a:r>
            <a:r>
              <a:rPr lang="en-US" i="1" dirty="0">
                <a:solidFill>
                  <a:prstClr val="black"/>
                </a:solidFill>
                <a:latin typeface="Rockwell"/>
              </a:rPr>
              <a:t>exactly</a:t>
            </a:r>
            <a:r>
              <a:rPr lang="en-US" dirty="0">
                <a:solidFill>
                  <a:prstClr val="black"/>
                </a:solidFill>
                <a:latin typeface="Rockwell"/>
              </a:rPr>
              <a:t> as stated</a:t>
            </a:r>
          </a:p>
          <a:p>
            <a:pPr marL="342900" indent="-342900" defTabSz="457200">
              <a:buFont typeface="+mj-lt"/>
              <a:buAutoNum type="arabicPeriod"/>
              <a:defRPr/>
            </a:pPr>
            <a:r>
              <a:rPr lang="en-US" dirty="0">
                <a:solidFill>
                  <a:prstClr val="black"/>
                </a:solidFill>
                <a:latin typeface="Rockwell"/>
              </a:rPr>
              <a:t>Change statements into questions</a:t>
            </a:r>
          </a:p>
        </p:txBody>
      </p:sp>
      <p:cxnSp>
        <p:nvCxnSpPr>
          <p:cNvPr id="7" name="Straight Arrow Connector 6"/>
          <p:cNvCxnSpPr/>
          <p:nvPr/>
        </p:nvCxnSpPr>
        <p:spPr>
          <a:xfrm>
            <a:off x="4496647" y="2692520"/>
            <a:ext cx="2634551" cy="309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482869" y="4260238"/>
            <a:ext cx="3169249" cy="1754327"/>
          </a:xfrm>
          <a:prstGeom prst="rect">
            <a:avLst/>
          </a:prstGeom>
          <a:solidFill>
            <a:schemeClr val="bg1">
              <a:lumMod val="85000"/>
            </a:schemeClr>
          </a:solidFill>
        </p:spPr>
        <p:txBody>
          <a:bodyPr wrap="square" rtlCol="0">
            <a:spAutoFit/>
          </a:bodyPr>
          <a:lstStyle/>
          <a:p>
            <a:pPr defTabSz="457200">
              <a:defRPr/>
            </a:pPr>
            <a:r>
              <a:rPr lang="en-US" b="1" dirty="0">
                <a:solidFill>
                  <a:prstClr val="black"/>
                </a:solidFill>
                <a:latin typeface="Rockwell"/>
              </a:rPr>
              <a:t>Closed-Ended:</a:t>
            </a:r>
          </a:p>
          <a:p>
            <a:pPr defTabSz="457200">
              <a:defRPr/>
            </a:pPr>
            <a:r>
              <a:rPr lang="en-US" dirty="0">
                <a:solidFill>
                  <a:prstClr val="black"/>
                </a:solidFill>
                <a:latin typeface="Rockwell"/>
              </a:rPr>
              <a:t>Answered with “yes,” “no” or one word</a:t>
            </a:r>
          </a:p>
          <a:p>
            <a:pPr defTabSz="457200">
              <a:defRPr/>
            </a:pPr>
            <a:endParaRPr lang="en-US" dirty="0">
              <a:solidFill>
                <a:prstClr val="black"/>
              </a:solidFill>
              <a:latin typeface="Rockwell"/>
            </a:endParaRPr>
          </a:p>
          <a:p>
            <a:pPr defTabSz="457200">
              <a:defRPr/>
            </a:pPr>
            <a:r>
              <a:rPr lang="en-US" b="1" dirty="0">
                <a:solidFill>
                  <a:prstClr val="black"/>
                </a:solidFill>
                <a:latin typeface="Rockwell"/>
              </a:rPr>
              <a:t>Open-Ended: </a:t>
            </a:r>
            <a:r>
              <a:rPr lang="en-US" dirty="0">
                <a:solidFill>
                  <a:prstClr val="black"/>
                </a:solidFill>
                <a:latin typeface="Rockwell"/>
              </a:rPr>
              <a:t>Require longer explanation</a:t>
            </a:r>
          </a:p>
        </p:txBody>
      </p:sp>
      <p:cxnSp>
        <p:nvCxnSpPr>
          <p:cNvPr id="12" name="Straight Arrow Connector 11"/>
          <p:cNvCxnSpPr/>
          <p:nvPr/>
        </p:nvCxnSpPr>
        <p:spPr>
          <a:xfrm>
            <a:off x="8616671" y="3699127"/>
            <a:ext cx="803564" cy="37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096000" y="6488466"/>
            <a:ext cx="6096000" cy="307777"/>
          </a:xfrm>
          <a:prstGeom prst="rect">
            <a:avLst/>
          </a:prstGeom>
        </p:spPr>
        <p:txBody>
          <a:bodyPr>
            <a:spAutoFit/>
          </a:bodyPr>
          <a:lstStyle/>
          <a:p>
            <a:pPr marL="0" marR="0" lvl="0" indent="0" defTabSz="914400" rtl="0" eaLnBrk="1" fontAlgn="auto" latinLnBrk="0" hangingPunct="1">
              <a:lnSpc>
                <a:spcPct val="100000"/>
              </a:lnSpc>
              <a:spcBef>
                <a:spcPts val="0"/>
              </a:spcBef>
              <a:spcAft>
                <a:spcPts val="0"/>
              </a:spcAft>
              <a:buClrTx/>
              <a:buSzTx/>
              <a:buFontTx/>
              <a:buNone/>
              <a:tabLst>
                <a:tab pos="2743200" algn="ctr"/>
                <a:tab pos="5486400" algn="r"/>
              </a:tabLst>
              <a:defRPr/>
            </a:pPr>
            <a:r>
              <a:rPr kumimoji="0" lang="en-US" sz="1400" b="0" i="0" u="none" strike="noStrike" kern="1200" cap="none" spc="0" normalizeH="0" baseline="0" noProof="0" dirty="0">
                <a:ln>
                  <a:noFill/>
                </a:ln>
                <a:solidFill>
                  <a:srgbClr val="000000"/>
                </a:solidFill>
                <a:effectLst/>
                <a:uLnTx/>
                <a:uFillTx/>
                <a:latin typeface="Rockwell"/>
                <a:ea typeface="Calibri" panose="020F0502020204030204" pitchFamily="34" charset="0"/>
                <a:cs typeface="Times New Roman" panose="02020603050405020304" pitchFamily="18" charset="0"/>
              </a:rPr>
              <a:t>Source: The Right Question </a:t>
            </a:r>
            <a:r>
              <a:rPr kumimoji="0" lang="en-US" sz="1400" b="0" i="0" u="none" strike="noStrike" kern="1200" cap="none" spc="0" normalizeH="0" baseline="0" noProof="0" dirty="0" smtClean="0">
                <a:ln>
                  <a:noFill/>
                </a:ln>
                <a:solidFill>
                  <a:srgbClr val="000000"/>
                </a:solidFill>
                <a:effectLst/>
                <a:uLnTx/>
                <a:uFillTx/>
                <a:latin typeface="Rockwell"/>
                <a:ea typeface="Calibri" panose="020F0502020204030204" pitchFamily="34" charset="0"/>
                <a:cs typeface="Times New Roman" panose="02020603050405020304" pitchFamily="18" charset="0"/>
              </a:rPr>
              <a:t>Institute</a:t>
            </a:r>
            <a:r>
              <a:rPr kumimoji="0" lang="en-US" sz="1400" b="0" i="0" u="none" strike="noStrike" kern="1200" cap="none" spc="0" normalizeH="0" baseline="0" noProof="0" dirty="0">
                <a:ln>
                  <a:noFill/>
                </a:ln>
                <a:solidFill>
                  <a:srgbClr val="000000"/>
                </a:solidFill>
                <a:effectLst/>
                <a:uLnTx/>
                <a:uFillTx/>
                <a:latin typeface="Rockwell"/>
                <a:ea typeface="Calibri" panose="020F0502020204030204" pitchFamily="34" charset="0"/>
                <a:cs typeface="Times New Roman" panose="02020603050405020304" pitchFamily="18" charset="0"/>
              </a:rPr>
              <a:t>	</a:t>
            </a:r>
            <a:r>
              <a:rPr kumimoji="0" lang="en-US" sz="1400" b="0" i="0" u="sng" strike="noStrike" kern="1200" cap="none" spc="0" normalizeH="0" baseline="0" noProof="0" dirty="0">
                <a:ln>
                  <a:noFill/>
                </a:ln>
                <a:solidFill>
                  <a:srgbClr val="0000FF"/>
                </a:solidFill>
                <a:effectLst/>
                <a:uLnTx/>
                <a:uFillTx/>
                <a:latin typeface="Rockwell"/>
                <a:ea typeface="Calibri" panose="020F0502020204030204" pitchFamily="34" charset="0"/>
                <a:cs typeface="Times New Roman" panose="02020603050405020304" pitchFamily="18" charset="0"/>
                <a:hlinkClick r:id="rId3" action="ppaction://hlinkfile"/>
              </a:rPr>
              <a:t>rightquestion.org</a:t>
            </a:r>
            <a:endParaRPr kumimoji="0" lang="en-US" sz="1400" b="0" i="0" u="none" strike="noStrike" kern="1200" cap="none" spc="0" normalizeH="0" baseline="0" noProof="0" dirty="0">
              <a:ln>
                <a:noFill/>
              </a:ln>
              <a:solidFill>
                <a:srgbClr val="000000"/>
              </a:solidFill>
              <a:effectLst/>
              <a:uLnTx/>
              <a:uFillTx/>
              <a:latin typeface="Rockwe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8004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4294967295"/>
          </p:nvPr>
        </p:nvSpPr>
        <p:spPr>
          <a:xfrm>
            <a:off x="562707" y="2179642"/>
            <a:ext cx="10515600" cy="1692275"/>
          </a:xfrm>
        </p:spPr>
        <p:txBody>
          <a:bodyPr anchor="ctr"/>
          <a:lstStyle/>
          <a:p>
            <a:pPr marL="228600" lvl="1" indent="0" algn="ctr">
              <a:buNone/>
            </a:pPr>
            <a:r>
              <a:rPr lang="en-US" sz="4400" u="sng" dirty="0">
                <a:solidFill>
                  <a:srgbClr val="000000"/>
                </a:solidFill>
                <a:latin typeface="Rockwell" panose="02060603020205020403" pitchFamily="18" charset="0"/>
              </a:rPr>
              <a:t>Three</a:t>
            </a:r>
            <a:r>
              <a:rPr lang="en-US" sz="4400" dirty="0">
                <a:solidFill>
                  <a:srgbClr val="000000"/>
                </a:solidFill>
                <a:latin typeface="Rockwell" panose="02060603020205020403" pitchFamily="18" charset="0"/>
              </a:rPr>
              <a:t> thinking abilities </a:t>
            </a:r>
          </a:p>
          <a:p>
            <a:pPr marL="228600" lvl="1" indent="0" algn="ctr">
              <a:buNone/>
            </a:pPr>
            <a:r>
              <a:rPr lang="en-US" sz="4400" dirty="0">
                <a:solidFill>
                  <a:srgbClr val="000000"/>
                </a:solidFill>
                <a:latin typeface="Rockwell" panose="02060603020205020403" pitchFamily="18" charset="0"/>
              </a:rPr>
              <a:t>with </a:t>
            </a:r>
            <a:r>
              <a:rPr lang="en-US" sz="4400" u="sng" dirty="0">
                <a:solidFill>
                  <a:srgbClr val="000000"/>
                </a:solidFill>
                <a:latin typeface="Rockwell" panose="02060603020205020403" pitchFamily="18" charset="0"/>
              </a:rPr>
              <a:t>one</a:t>
            </a:r>
            <a:r>
              <a:rPr lang="en-US" sz="4400" dirty="0">
                <a:solidFill>
                  <a:srgbClr val="000000"/>
                </a:solidFill>
                <a:latin typeface="Rockwell" panose="02060603020205020403" pitchFamily="18" charset="0"/>
              </a:rPr>
              <a:t> process</a:t>
            </a:r>
          </a:p>
        </p:txBody>
      </p:sp>
    </p:spTree>
    <p:extLst>
      <p:ext uri="{BB962C8B-B14F-4D97-AF65-F5344CB8AC3E}">
        <p14:creationId xmlns:p14="http://schemas.microsoft.com/office/powerpoint/2010/main" val="11185197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2749524" y="1728866"/>
            <a:ext cx="5809691" cy="4111625"/>
            <a:chOff x="2008258" y="1376010"/>
            <a:chExt cx="5039995" cy="4112260"/>
          </a:xfrm>
        </p:grpSpPr>
        <p:grpSp>
          <p:nvGrpSpPr>
            <p:cNvPr id="75779" name="Group 1"/>
            <p:cNvGrpSpPr>
              <a:grpSpLocks/>
            </p:cNvGrpSpPr>
            <p:nvPr/>
          </p:nvGrpSpPr>
          <p:grpSpPr bwMode="auto">
            <a:xfrm>
              <a:off x="2008258" y="1376010"/>
              <a:ext cx="5039995" cy="4112260"/>
              <a:chOff x="2008258" y="1376010"/>
              <a:chExt cx="5039995" cy="4112260"/>
            </a:xfrm>
          </p:grpSpPr>
          <p:sp>
            <p:nvSpPr>
              <p:cNvPr id="75781" name="AutoShape 4"/>
              <p:cNvSpPr>
                <a:spLocks/>
              </p:cNvSpPr>
              <p:nvPr/>
            </p:nvSpPr>
            <p:spPr bwMode="auto">
              <a:xfrm rot="12900000">
                <a:off x="2008258" y="3226102"/>
                <a:ext cx="5039995"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3" name="AutoShape 4"/>
              <p:cNvSpPr>
                <a:spLocks/>
              </p:cNvSpPr>
              <p:nvPr/>
            </p:nvSpPr>
            <p:spPr bwMode="auto">
              <a:xfrm rot="8486795">
                <a:off x="2199666" y="3180110"/>
                <a:ext cx="4788388"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4" name="AutoShape 4"/>
              <p:cNvSpPr>
                <a:spLocks/>
              </p:cNvSpPr>
              <p:nvPr/>
            </p:nvSpPr>
            <p:spPr bwMode="auto">
              <a:xfrm>
                <a:off x="2400636" y="3226103"/>
                <a:ext cx="4342041"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grpSp>
        <p:sp>
          <p:nvSpPr>
            <p:cNvPr id="8" name="Rectangle 1"/>
            <p:cNvSpPr txBox="1">
              <a:spLocks noChangeArrowheads="1"/>
            </p:cNvSpPr>
            <p:nvPr/>
          </p:nvSpPr>
          <p:spPr>
            <a:xfrm>
              <a:off x="2414504" y="2821332"/>
              <a:ext cx="4381704" cy="1160167"/>
            </a:xfrm>
            <a:prstGeom prst="rect">
              <a:avLst/>
            </a:prstGeom>
          </p:spPr>
          <p:txBody>
            <a:bodyPr anchor="b">
              <a:noAutofit/>
            </a:bodyPr>
            <a:lstStyle/>
            <a:p>
              <a:pPr algn="ctr" defTabSz="457200">
                <a:defRPr/>
              </a:pPr>
              <a:r>
                <a:rPr lang="en-US" sz="4000" b="1" dirty="0" smtClean="0">
                  <a:solidFill>
                    <a:srgbClr val="000000"/>
                  </a:solidFill>
                  <a:latin typeface="Rockwell" panose="02060603020205020403" pitchFamily="18" charset="0"/>
                  <a:sym typeface="Gill Sans" charset="0"/>
                </a:rPr>
                <a:t>Divergent </a:t>
              </a:r>
            </a:p>
            <a:p>
              <a:pPr algn="ctr" defTabSz="457200">
                <a:defRPr/>
              </a:pPr>
              <a:r>
                <a:rPr lang="en-US" sz="4000" b="1" dirty="0" smtClean="0">
                  <a:solidFill>
                    <a:srgbClr val="000000"/>
                  </a:solidFill>
                  <a:latin typeface="Rockwell" panose="02060603020205020403" pitchFamily="18" charset="0"/>
                  <a:ea typeface="ヒラギノ角ゴ ProN W6" charset="-128"/>
                  <a:cs typeface="ヒラギノ角ゴ ProN W6" charset="-128"/>
                  <a:sym typeface="Gill Sans" charset="0"/>
                </a:rPr>
                <a:t>Thinking</a:t>
              </a:r>
              <a:endParaRPr lang="en-US" sz="4000" b="1" dirty="0">
                <a:solidFill>
                  <a:srgbClr val="000000"/>
                </a:solidFill>
                <a:latin typeface="Rockwell" panose="02060603020205020403" pitchFamily="18" charset="0"/>
                <a:ea typeface="ヒラギノ角ゴ ProN W6" charset="-128"/>
                <a:cs typeface="ヒラギノ角ゴ ProN W6" charset="-128"/>
                <a:sym typeface="Gill Sans" charset="0"/>
              </a:endParaRPr>
            </a:p>
          </p:txBody>
        </p:sp>
      </p:grpSp>
      <p:sp>
        <p:nvSpPr>
          <p:cNvPr id="75778" name="Title 1"/>
          <p:cNvSpPr>
            <a:spLocks noGrp="1"/>
          </p:cNvSpPr>
          <p:nvPr>
            <p:ph type="title"/>
          </p:nvPr>
        </p:nvSpPr>
        <p:spPr>
          <a:xfrm>
            <a:off x="838200" y="92756"/>
            <a:ext cx="11471853" cy="1325563"/>
          </a:xfrm>
        </p:spPr>
        <p:txBody>
          <a:bodyPr>
            <a:normAutofit/>
          </a:bodyPr>
          <a:lstStyle/>
          <a:p>
            <a:pPr eaLnBrk="1" hangingPunct="1"/>
            <a:r>
              <a:rPr lang="en-US" dirty="0"/>
              <a:t>Thinking in many different directions</a:t>
            </a:r>
          </a:p>
        </p:txBody>
      </p:sp>
    </p:spTree>
    <p:extLst>
      <p:ext uri="{BB962C8B-B14F-4D97-AF65-F5344CB8AC3E}">
        <p14:creationId xmlns:p14="http://schemas.microsoft.com/office/powerpoint/2010/main" val="2695322814"/>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27953" y="105490"/>
            <a:ext cx="10515600" cy="1325563"/>
          </a:xfrm>
        </p:spPr>
        <p:txBody>
          <a:bodyPr>
            <a:normAutofit/>
          </a:bodyPr>
          <a:lstStyle/>
          <a:p>
            <a:pPr eaLnBrk="1" hangingPunct="1"/>
            <a:r>
              <a:rPr lang="en-US" dirty="0"/>
              <a:t>Narrowing Down, Focusing</a:t>
            </a:r>
          </a:p>
        </p:txBody>
      </p:sp>
      <p:grpSp>
        <p:nvGrpSpPr>
          <p:cNvPr id="83970" name="Group 2"/>
          <p:cNvGrpSpPr>
            <a:grpSpLocks/>
          </p:cNvGrpSpPr>
          <p:nvPr/>
        </p:nvGrpSpPr>
        <p:grpSpPr bwMode="auto">
          <a:xfrm>
            <a:off x="2556257" y="1843800"/>
            <a:ext cx="6542131" cy="3901400"/>
            <a:chOff x="1332449" y="1744708"/>
            <a:chExt cx="6722338"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2" name="AutoShape 7"/>
            <p:cNvSpPr>
              <a:spLocks/>
            </p:cNvSpPr>
            <p:nvPr/>
          </p:nvSpPr>
          <p:spPr bwMode="auto">
            <a:xfrm rot="10800000">
              <a:off x="1332449" y="3933851"/>
              <a:ext cx="1858397"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0" name="Rectangle 1"/>
            <p:cNvSpPr txBox="1">
              <a:spLocks noChangeArrowheads="1"/>
            </p:cNvSpPr>
            <p:nvPr/>
          </p:nvSpPr>
          <p:spPr>
            <a:xfrm>
              <a:off x="2724137" y="3799916"/>
              <a:ext cx="3917553" cy="1258876"/>
            </a:xfrm>
            <a:prstGeom prst="rect">
              <a:avLst/>
            </a:prstGeom>
          </p:spPr>
          <p:txBody>
            <a:bodyPr anchor="b">
              <a:noAutofit/>
            </a:bodyPr>
            <a:lstStyle/>
            <a:p>
              <a:pPr algn="ctr" defTabSz="457200">
                <a:defRPr/>
              </a:pPr>
              <a:r>
                <a:rPr lang="en-US" sz="4000" b="1" dirty="0" smtClean="0">
                  <a:solidFill>
                    <a:srgbClr val="000000"/>
                  </a:solidFill>
                  <a:latin typeface="Rockwell" panose="02060603020205020403" pitchFamily="18" charset="0"/>
                  <a:sym typeface="Gill Sans" charset="0"/>
                </a:rPr>
                <a:t>Convergent</a:t>
              </a:r>
            </a:p>
            <a:p>
              <a:pPr algn="ctr" defTabSz="457200">
                <a:defRPr/>
              </a:pPr>
              <a:r>
                <a:rPr lang="en-US" sz="4000" b="1" dirty="0" smtClean="0">
                  <a:solidFill>
                    <a:srgbClr val="000000"/>
                  </a:solidFill>
                  <a:latin typeface="Rockwell" panose="02060603020205020403" pitchFamily="18" charset="0"/>
                  <a:ea typeface="ヒラギノ角ゴ ProN W6" charset="-128"/>
                  <a:cs typeface="ヒラギノ角ゴ ProN W6" charset="-128"/>
                  <a:sym typeface="Gill Sans" charset="0"/>
                </a:rPr>
                <a:t>Thinking</a:t>
              </a:r>
              <a:endParaRPr lang="en-US" sz="4000" b="1" dirty="0">
                <a:solidFill>
                  <a:srgbClr val="000000"/>
                </a:solidFill>
                <a:latin typeface="Rockwell" panose="02060603020205020403" pitchFamily="18" charset="0"/>
                <a:ea typeface="ヒラギノ角ゴ ProN W6" charset="-128"/>
                <a:cs typeface="ヒラギノ角ゴ ProN W6" charset="-128"/>
                <a:sym typeface="Gill Sans" charset="0"/>
              </a:endParaRPr>
            </a:p>
          </p:txBody>
        </p:sp>
      </p:grpSp>
    </p:spTree>
    <p:extLst>
      <p:ext uri="{BB962C8B-B14F-4D97-AF65-F5344CB8AC3E}">
        <p14:creationId xmlns:p14="http://schemas.microsoft.com/office/powerpoint/2010/main" val="3343455066"/>
      </p:ext>
    </p:extLst>
  </p:cSld>
  <p:clrMapOvr>
    <a:masterClrMapping/>
  </p:clrMapOvr>
  <p:transition advClick="0" advTm="10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032" y="1656135"/>
            <a:ext cx="3547353" cy="4879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9334" name="TextBox 5"/>
          <p:cNvSpPr txBox="1">
            <a:spLocks noChangeArrowheads="1"/>
          </p:cNvSpPr>
          <p:nvPr/>
        </p:nvSpPr>
        <p:spPr bwMode="auto">
          <a:xfrm>
            <a:off x="5670383" y="2678491"/>
            <a:ext cx="5252543" cy="707886"/>
          </a:xfrm>
          <a:prstGeom prst="rect">
            <a:avLst/>
          </a:prstGeom>
          <a:noFill/>
          <a:ln w="9525">
            <a:noFill/>
            <a:miter lim="800000"/>
            <a:headEnd/>
            <a:tailEnd/>
          </a:ln>
        </p:spPr>
        <p:txBody>
          <a:bodyPr wrap="square">
            <a:spAutoFit/>
          </a:bodyPr>
          <a:lstStyle/>
          <a:p>
            <a:pPr algn="ctr" defTabSz="457200">
              <a:defRPr/>
            </a:pPr>
            <a:r>
              <a:rPr lang="en-US" sz="4000" b="1" dirty="0" smtClean="0">
                <a:solidFill>
                  <a:srgbClr val="000000"/>
                </a:solidFill>
                <a:latin typeface="Rockwell" panose="02060603020205020403" pitchFamily="18" charset="0"/>
              </a:rPr>
              <a:t>Metacognition</a:t>
            </a:r>
          </a:p>
        </p:txBody>
      </p:sp>
      <p:sp>
        <p:nvSpPr>
          <p:cNvPr id="78852" name="Title 1"/>
          <p:cNvSpPr>
            <a:spLocks noGrp="1"/>
          </p:cNvSpPr>
          <p:nvPr>
            <p:ph type="title"/>
          </p:nvPr>
        </p:nvSpPr>
        <p:spPr/>
        <p:txBody>
          <a:bodyPr/>
          <a:lstStyle/>
          <a:p>
            <a:pPr eaLnBrk="1" hangingPunct="1"/>
            <a:r>
              <a:rPr lang="en-US" dirty="0"/>
              <a:t>Thinking</a:t>
            </a:r>
            <a:r>
              <a:rPr lang="en-US" dirty="0">
                <a:latin typeface="Rockwell" panose="02060603020205020403" pitchFamily="18" charset="0"/>
              </a:rPr>
              <a:t> about Thinking</a:t>
            </a:r>
          </a:p>
        </p:txBody>
      </p:sp>
      <p:pic>
        <p:nvPicPr>
          <p:cNvPr id="9" name="Picture 2">
            <a:extLst>
              <a:ext uri="{FF2B5EF4-FFF2-40B4-BE49-F238E27FC236}">
                <a16:creationId xmlns="" xmlns:a16="http://schemas.microsoft.com/office/drawing/2014/main" id="{C091495A-5821-4EB7-8F88-734828852F6C}"/>
              </a:ext>
            </a:extLst>
          </p:cNvPr>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15311" y="2120468"/>
            <a:ext cx="1378512" cy="1527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val="2392713698"/>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1000"/>
                                        <p:tgtEl>
                                          <p:spTgt spid="99334"/>
                                        </p:tgtEl>
                                      </p:cBhvr>
                                    </p:animEffect>
                                    <p:anim calcmode="lin" valueType="num">
                                      <p:cBhvr>
                                        <p:cTn id="8" dur="1000" fill="hold"/>
                                        <p:tgtEl>
                                          <p:spTgt spid="99334"/>
                                        </p:tgtEl>
                                        <p:attrNameLst>
                                          <p:attrName>ppt_x</p:attrName>
                                        </p:attrNameLst>
                                      </p:cBhvr>
                                      <p:tavLst>
                                        <p:tav tm="0">
                                          <p:val>
                                            <p:strVal val="#ppt_x"/>
                                          </p:val>
                                        </p:tav>
                                        <p:tav tm="100000">
                                          <p:val>
                                            <p:strVal val="#ppt_x"/>
                                          </p:val>
                                        </p:tav>
                                      </p:tavLst>
                                    </p:anim>
                                    <p:anim calcmode="lin" valueType="num">
                                      <p:cBhvr>
                                        <p:cTn id="9"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728525" y="5140360"/>
            <a:ext cx="10933735" cy="885825"/>
          </a:xfrm>
        </p:spPr>
        <p:txBody>
          <a:bodyPr>
            <a:noAutofit/>
          </a:bodyPr>
          <a:lstStyle/>
          <a:p>
            <a:pPr marL="0" indent="0">
              <a:buNone/>
            </a:pPr>
            <a:r>
              <a:rPr lang="en-US" sz="4400" dirty="0">
                <a:solidFill>
                  <a:schemeClr val="tx2"/>
                </a:solidFill>
              </a:rPr>
              <a:t>Exploring </a:t>
            </a:r>
            <a:r>
              <a:rPr lang="en-US" sz="4400" dirty="0" smtClean="0">
                <a:solidFill>
                  <a:schemeClr val="tx2"/>
                </a:solidFill>
              </a:rPr>
              <a:t>Classroom </a:t>
            </a:r>
            <a:r>
              <a:rPr lang="en-US" sz="4400" dirty="0">
                <a:solidFill>
                  <a:schemeClr val="tx2"/>
                </a:solidFill>
              </a:rPr>
              <a:t>Examples</a:t>
            </a:r>
            <a:endParaRPr lang="en-US" altLang="en-US" sz="4400" dirty="0">
              <a:solidFill>
                <a:schemeClr val="tx2"/>
              </a:solidFill>
              <a:latin typeface="Rockwell" panose="02060603020205020403" pitchFamily="18" charset="0"/>
            </a:endParaRPr>
          </a:p>
        </p:txBody>
      </p:sp>
      <p:pic>
        <p:nvPicPr>
          <p:cNvPr id="4" name="Picture Placeholder 3" descr="Screenshot 2015-09-16 15.08.2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42431" y="507019"/>
            <a:ext cx="7175260" cy="4036084"/>
          </a:xfrm>
          <a:prstGeom prst="rect">
            <a:avLst/>
          </a:prstGeom>
        </p:spPr>
      </p:pic>
      <p:cxnSp>
        <p:nvCxnSpPr>
          <p:cNvPr id="5" name="Straight Connector 4"/>
          <p:cNvCxnSpPr/>
          <p:nvPr/>
        </p:nvCxnSpPr>
        <p:spPr>
          <a:xfrm>
            <a:off x="728523" y="597798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9041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algn="ctr" eaLnBrk="1" hangingPunct="1"/>
            <a:r>
              <a:rPr lang="en-US" sz="4000" dirty="0">
                <a:cs typeface="MS PGothic" pitchFamily="34" charset="-128"/>
              </a:rPr>
              <a:t>Classroom Example:</a:t>
            </a:r>
            <a:br>
              <a:rPr lang="en-US" sz="4000" dirty="0">
                <a:cs typeface="MS PGothic" pitchFamily="34" charset="-128"/>
              </a:rPr>
            </a:br>
            <a:r>
              <a:rPr lang="en-US" sz="4000" dirty="0">
                <a:cs typeface="MS PGothic" pitchFamily="34" charset="-128"/>
              </a:rPr>
              <a:t>High School</a:t>
            </a:r>
          </a:p>
        </p:txBody>
      </p:sp>
      <p:sp>
        <p:nvSpPr>
          <p:cNvPr id="103427" name="Content Placeholder 2"/>
          <p:cNvSpPr>
            <a:spLocks noGrp="1"/>
          </p:cNvSpPr>
          <p:nvPr>
            <p:ph idx="1"/>
          </p:nvPr>
        </p:nvSpPr>
        <p:spPr/>
        <p:txBody>
          <a:bodyPr>
            <a:normAutofit/>
          </a:bodyPr>
          <a:lstStyle/>
          <a:p>
            <a:pPr marL="0" indent="0">
              <a:buNone/>
            </a:pPr>
            <a:r>
              <a:rPr lang="en-US" sz="3000" u="sng" dirty="0">
                <a:solidFill>
                  <a:schemeClr val="tx1"/>
                </a:solidFill>
                <a:cs typeface="MS PGothic" pitchFamily="34" charset="-128"/>
              </a:rPr>
              <a:t>Teacher</a:t>
            </a:r>
            <a:r>
              <a:rPr lang="en-US" sz="3000" dirty="0">
                <a:solidFill>
                  <a:schemeClr val="tx1"/>
                </a:solidFill>
                <a:cs typeface="MS PGothic" pitchFamily="34" charset="-128"/>
              </a:rPr>
              <a:t>: Kelly </a:t>
            </a:r>
            <a:r>
              <a:rPr lang="en-US" sz="3000" dirty="0" err="1">
                <a:solidFill>
                  <a:schemeClr val="tx1"/>
                </a:solidFill>
                <a:cs typeface="MS PGothic" pitchFamily="34" charset="-128"/>
              </a:rPr>
              <a:t>Grotrian</a:t>
            </a:r>
            <a:r>
              <a:rPr lang="en-US" sz="3000" dirty="0">
                <a:solidFill>
                  <a:schemeClr val="tx1"/>
                </a:solidFill>
                <a:cs typeface="MS PGothic" pitchFamily="34" charset="-128"/>
              </a:rPr>
              <a:t>, East Brunswick, NJ</a:t>
            </a:r>
          </a:p>
          <a:p>
            <a:pPr marL="0" indent="0">
              <a:buNone/>
            </a:pPr>
            <a:r>
              <a:rPr lang="en-US" sz="3000" u="sng" dirty="0">
                <a:solidFill>
                  <a:schemeClr val="tx1"/>
                </a:solidFill>
                <a:cs typeface="MS PGothic" pitchFamily="34" charset="-128"/>
              </a:rPr>
              <a:t>Topic</a:t>
            </a:r>
            <a:r>
              <a:rPr lang="en-US" sz="3000" dirty="0">
                <a:solidFill>
                  <a:schemeClr val="tx1"/>
                </a:solidFill>
                <a:cs typeface="MS PGothic" pitchFamily="34" charset="-128"/>
              </a:rPr>
              <a:t>: 11</a:t>
            </a:r>
            <a:r>
              <a:rPr lang="en-US" sz="3000" baseline="30000" dirty="0">
                <a:solidFill>
                  <a:schemeClr val="tx1"/>
                </a:solidFill>
                <a:cs typeface="MS PGothic" pitchFamily="34" charset="-128"/>
              </a:rPr>
              <a:t>th</a:t>
            </a:r>
            <a:r>
              <a:rPr lang="en-US" sz="3000" dirty="0">
                <a:solidFill>
                  <a:schemeClr val="tx1"/>
                </a:solidFill>
                <a:cs typeface="MS PGothic" pitchFamily="34" charset="-128"/>
              </a:rPr>
              <a:t> Grade U.S. History </a:t>
            </a:r>
          </a:p>
          <a:p>
            <a:pPr marL="0" indent="0">
              <a:buNone/>
            </a:pPr>
            <a:r>
              <a:rPr lang="en-US" sz="3000" u="sng" dirty="0">
                <a:solidFill>
                  <a:schemeClr val="tx1"/>
                </a:solidFill>
                <a:cs typeface="MS PGothic" pitchFamily="34" charset="-128"/>
              </a:rPr>
              <a:t>Purpose</a:t>
            </a:r>
            <a:r>
              <a:rPr lang="en-US" sz="3000" dirty="0">
                <a:solidFill>
                  <a:schemeClr val="tx1"/>
                </a:solidFill>
                <a:cs typeface="MS PGothic" pitchFamily="34" charset="-128"/>
              </a:rPr>
              <a:t>: To conclude a unit on World War II and lead into an informed debate about US use of atomic weapons</a:t>
            </a:r>
            <a:endParaRPr lang="en-US" sz="3000" dirty="0">
              <a:cs typeface="MS PGothic" pitchFamily="34" charset="-128"/>
            </a:endParaRPr>
          </a:p>
        </p:txBody>
      </p:sp>
    </p:spTree>
    <p:extLst>
      <p:ext uri="{BB962C8B-B14F-4D97-AF65-F5344CB8AC3E}">
        <p14:creationId xmlns:p14="http://schemas.microsoft.com/office/powerpoint/2010/main" val="7112921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dirty="0">
                <a:cs typeface="MS PGothic" pitchFamily="34" charset="-128"/>
              </a:rPr>
              <a:t>Question Focus</a:t>
            </a:r>
          </a:p>
        </p:txBody>
      </p:sp>
      <p:pic>
        <p:nvPicPr>
          <p:cNvPr id="104451"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92256" y="1825625"/>
            <a:ext cx="5407488" cy="4351338"/>
          </a:xfrm>
        </p:spPr>
      </p:pic>
      <p:sp>
        <p:nvSpPr>
          <p:cNvPr id="104452" name="Rectangle 4"/>
          <p:cNvSpPr>
            <a:spLocks noChangeArrowheads="1"/>
          </p:cNvSpPr>
          <p:nvPr/>
        </p:nvSpPr>
        <p:spPr bwMode="auto">
          <a:xfrm>
            <a:off x="8901469" y="6522245"/>
            <a:ext cx="3140075" cy="261937"/>
          </a:xfrm>
          <a:prstGeom prst="rect">
            <a:avLst/>
          </a:prstGeom>
          <a:noFill/>
          <a:ln w="9525">
            <a:noFill/>
            <a:miter lim="800000"/>
            <a:headEnd/>
            <a:tailEnd/>
          </a:ln>
        </p:spPr>
        <p:txBody>
          <a:bodyPr wrap="none">
            <a:prstTxWarp prst="textNoShape">
              <a:avLst/>
            </a:prstTxWarp>
            <a:spAutoFit/>
          </a:bodyPr>
          <a:lstStyle/>
          <a:p>
            <a:pPr>
              <a:defRPr/>
            </a:pPr>
            <a:r>
              <a:rPr lang="en-US" sz="1100" dirty="0">
                <a:solidFill>
                  <a:prstClr val="black"/>
                </a:solidFill>
                <a:latin typeface="Rockwell"/>
                <a:hlinkClick r:id="rId3"/>
              </a:rPr>
              <a:t>http://www.loc.gov/pictures/item/98506956/</a:t>
            </a:r>
            <a:endParaRPr lang="en-US" sz="1100" dirty="0">
              <a:solidFill>
                <a:prstClr val="black"/>
              </a:solidFill>
              <a:latin typeface="Rockwell"/>
            </a:endParaRPr>
          </a:p>
        </p:txBody>
      </p:sp>
    </p:spTree>
    <p:extLst>
      <p:ext uri="{BB962C8B-B14F-4D97-AF65-F5344CB8AC3E}">
        <p14:creationId xmlns:p14="http://schemas.microsoft.com/office/powerpoint/2010/main" val="1792866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z="4000" dirty="0">
                <a:cs typeface="MS PGothic" pitchFamily="34" charset="-128"/>
              </a:rPr>
              <a:t>Student Questions</a:t>
            </a:r>
          </a:p>
        </p:txBody>
      </p:sp>
      <p:sp>
        <p:nvSpPr>
          <p:cNvPr id="3" name="Content Placeholder 2"/>
          <p:cNvSpPr>
            <a:spLocks noGrp="1"/>
          </p:cNvSpPr>
          <p:nvPr>
            <p:ph idx="1"/>
          </p:nvPr>
        </p:nvSpPr>
        <p:spPr>
          <a:xfrm>
            <a:off x="362338" y="1620413"/>
            <a:ext cx="5795866" cy="488302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ormAutofit/>
          </a:bodyPr>
          <a:lstStyle/>
          <a:p>
            <a:pPr marL="341313" indent="-341313">
              <a:spcBef>
                <a:spcPts val="600"/>
              </a:spcBef>
              <a:buFont typeface="Calibri" charset="0"/>
              <a:buAutoNum type="arabicPeriod"/>
              <a:defRPr/>
            </a:pPr>
            <a:r>
              <a:rPr lang="en-US" sz="1800" dirty="0">
                <a:solidFill>
                  <a:schemeClr val="tx1"/>
                </a:solidFill>
                <a:cs typeface="Rockwell (Body)"/>
              </a:rPr>
              <a:t>What is this?</a:t>
            </a:r>
          </a:p>
          <a:p>
            <a:pPr marL="341313" indent="-341313">
              <a:spcBef>
                <a:spcPts val="600"/>
              </a:spcBef>
              <a:buFont typeface="Calibri" charset="0"/>
              <a:buAutoNum type="arabicPeriod"/>
              <a:defRPr/>
            </a:pPr>
            <a:r>
              <a:rPr lang="en-US" sz="1800" dirty="0">
                <a:solidFill>
                  <a:schemeClr val="tx1"/>
                </a:solidFill>
                <a:cs typeface="Rockwell (Body)"/>
              </a:rPr>
              <a:t>Who did this?</a:t>
            </a:r>
          </a:p>
          <a:p>
            <a:pPr marL="341313" indent="-341313">
              <a:spcBef>
                <a:spcPts val="600"/>
              </a:spcBef>
              <a:buFont typeface="Calibri" charset="0"/>
              <a:buAutoNum type="arabicPeriod"/>
              <a:defRPr/>
            </a:pPr>
            <a:r>
              <a:rPr lang="en-US" sz="1800" dirty="0">
                <a:solidFill>
                  <a:schemeClr val="tx1"/>
                </a:solidFill>
                <a:cs typeface="Rockwell (Body)"/>
              </a:rPr>
              <a:t>How did this affect people?</a:t>
            </a:r>
          </a:p>
          <a:p>
            <a:pPr marL="341313" indent="-341313">
              <a:spcBef>
                <a:spcPts val="600"/>
              </a:spcBef>
              <a:buFont typeface="Calibri" charset="0"/>
              <a:buAutoNum type="arabicPeriod"/>
              <a:defRPr/>
            </a:pPr>
            <a:r>
              <a:rPr lang="en-US" sz="1800" b="1" dirty="0">
                <a:solidFill>
                  <a:schemeClr val="tx1"/>
                </a:solidFill>
                <a:cs typeface="Rockwell (Body)"/>
              </a:rPr>
              <a:t>What were the environmental &amp; economic implications of dropping the bomb?</a:t>
            </a:r>
          </a:p>
          <a:p>
            <a:pPr marL="341313" indent="-341313">
              <a:spcBef>
                <a:spcPts val="600"/>
              </a:spcBef>
              <a:buFont typeface="Calibri" charset="0"/>
              <a:buAutoNum type="arabicPeriod"/>
              <a:defRPr/>
            </a:pPr>
            <a:r>
              <a:rPr lang="en-US" sz="1800" dirty="0">
                <a:solidFill>
                  <a:schemeClr val="tx1"/>
                </a:solidFill>
                <a:cs typeface="Rockwell (Body)"/>
              </a:rPr>
              <a:t>How many people were hurt?</a:t>
            </a:r>
          </a:p>
          <a:p>
            <a:pPr marL="341313" indent="-341313">
              <a:spcBef>
                <a:spcPts val="600"/>
              </a:spcBef>
              <a:buFont typeface="Calibri" charset="0"/>
              <a:buAutoNum type="arabicPeriod"/>
              <a:defRPr/>
            </a:pPr>
            <a:r>
              <a:rPr lang="en-US" sz="1800" b="1" dirty="0">
                <a:solidFill>
                  <a:schemeClr val="tx1"/>
                </a:solidFill>
                <a:cs typeface="Rockwell (Body)"/>
              </a:rPr>
              <a:t>Is that a plane wing in the bottom right?</a:t>
            </a:r>
          </a:p>
          <a:p>
            <a:pPr marL="341313" indent="-341313">
              <a:spcBef>
                <a:spcPts val="600"/>
              </a:spcBef>
              <a:buFont typeface="Calibri" charset="0"/>
              <a:buAutoNum type="arabicPeriod"/>
              <a:defRPr/>
            </a:pPr>
            <a:r>
              <a:rPr lang="en-US" sz="1800" dirty="0">
                <a:solidFill>
                  <a:schemeClr val="tx1"/>
                </a:solidFill>
                <a:cs typeface="Rockwell (Body)"/>
              </a:rPr>
              <a:t>Did the people in that plane drop the bomb?</a:t>
            </a:r>
          </a:p>
          <a:p>
            <a:pPr marL="341313" indent="-341313">
              <a:spcBef>
                <a:spcPts val="600"/>
              </a:spcBef>
              <a:buFont typeface="Calibri" charset="0"/>
              <a:buAutoNum type="arabicPeriod"/>
              <a:defRPr/>
            </a:pPr>
            <a:r>
              <a:rPr lang="en-US" sz="1800" dirty="0">
                <a:solidFill>
                  <a:schemeClr val="tx1"/>
                </a:solidFill>
                <a:cs typeface="Rockwell (Body)"/>
              </a:rPr>
              <a:t>Did the people dropping the bomb know what they were doing? </a:t>
            </a:r>
          </a:p>
          <a:p>
            <a:pPr marL="341313" indent="-341313">
              <a:spcBef>
                <a:spcPts val="600"/>
              </a:spcBef>
              <a:buFont typeface="Calibri" charset="0"/>
              <a:buAutoNum type="arabicPeriod"/>
              <a:defRPr/>
            </a:pPr>
            <a:r>
              <a:rPr lang="en-US" sz="1800" dirty="0">
                <a:solidFill>
                  <a:schemeClr val="tx1"/>
                </a:solidFill>
                <a:cs typeface="Rockwell (Body)"/>
              </a:rPr>
              <a:t>Did they make the bomb?</a:t>
            </a:r>
          </a:p>
          <a:p>
            <a:pPr marL="341313" indent="-341313">
              <a:spcBef>
                <a:spcPts val="600"/>
              </a:spcBef>
              <a:buFont typeface="Calibri" charset="0"/>
              <a:buAutoNum type="arabicPeriod"/>
              <a:defRPr/>
            </a:pPr>
            <a:r>
              <a:rPr lang="en-US" sz="1800" b="1" dirty="0">
                <a:solidFill>
                  <a:schemeClr val="tx1"/>
                </a:solidFill>
                <a:cs typeface="Rockwell (Body)"/>
              </a:rPr>
              <a:t>Who was responsible for dropping the bomb?</a:t>
            </a:r>
          </a:p>
          <a:p>
            <a:pPr marL="341313" indent="-341313">
              <a:spcBef>
                <a:spcPts val="600"/>
              </a:spcBef>
              <a:buFont typeface="Calibri" charset="0"/>
              <a:buAutoNum type="arabicPeriod"/>
              <a:defRPr/>
            </a:pPr>
            <a:r>
              <a:rPr lang="en-US" sz="1800" b="1" dirty="0">
                <a:solidFill>
                  <a:schemeClr val="tx1"/>
                </a:solidFill>
                <a:cs typeface="Rockwell (Body)"/>
              </a:rPr>
              <a:t>What led to this event?</a:t>
            </a:r>
          </a:p>
        </p:txBody>
      </p:sp>
      <p:pic>
        <p:nvPicPr>
          <p:cNvPr id="105476" name="Content Placeholder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986361" y="303501"/>
            <a:ext cx="3939786" cy="2966280"/>
          </a:xfrm>
          <a:prstGeom prst="rect">
            <a:avLst/>
          </a:prstGeom>
          <a:noFill/>
          <a:ln w="9525">
            <a:noFill/>
            <a:miter lim="800000"/>
            <a:headEnd/>
            <a:tailEnd/>
          </a:ln>
        </p:spPr>
      </p:pic>
      <p:sp>
        <p:nvSpPr>
          <p:cNvPr id="2" name="TextBox 1"/>
          <p:cNvSpPr txBox="1"/>
          <p:nvPr/>
        </p:nvSpPr>
        <p:spPr>
          <a:xfrm>
            <a:off x="6355702" y="3384863"/>
            <a:ext cx="5438192" cy="3247043"/>
          </a:xfrm>
          <a:prstGeom prst="rect">
            <a:avLst/>
          </a:prstGeom>
          <a:noFill/>
        </p:spPr>
        <p:txBody>
          <a:bodyPr wrap="square" rtlCol="0">
            <a:spAutoFit/>
          </a:bodyPr>
          <a:lstStyle/>
          <a:p>
            <a:pPr marL="342900" indent="-342900">
              <a:spcBef>
                <a:spcPts val="600"/>
              </a:spcBef>
              <a:buFont typeface="+mj-lt"/>
              <a:buAutoNum type="arabicPeriod" startAt="12"/>
              <a:defRPr/>
            </a:pPr>
            <a:r>
              <a:rPr lang="en-US" b="1" dirty="0">
                <a:solidFill>
                  <a:prstClr val="black"/>
                </a:solidFill>
                <a:latin typeface="Rockwell"/>
                <a:cs typeface="Rockwell (Body)"/>
              </a:rPr>
              <a:t>What happened as a result of dropping the bomb?</a:t>
            </a:r>
          </a:p>
          <a:p>
            <a:pPr marL="342900" indent="-342900">
              <a:spcBef>
                <a:spcPts val="600"/>
              </a:spcBef>
              <a:buFont typeface="+mj-lt"/>
              <a:buAutoNum type="arabicPeriod" startAt="12"/>
              <a:defRPr/>
            </a:pPr>
            <a:r>
              <a:rPr lang="en-US" dirty="0">
                <a:solidFill>
                  <a:prstClr val="black"/>
                </a:solidFill>
                <a:latin typeface="Rockwell"/>
                <a:cs typeface="Rockwell (Body)"/>
              </a:rPr>
              <a:t>Where was the bomb dropped?</a:t>
            </a:r>
          </a:p>
          <a:p>
            <a:pPr marL="342900" indent="-342900">
              <a:spcBef>
                <a:spcPts val="600"/>
              </a:spcBef>
              <a:buFont typeface="+mj-lt"/>
              <a:buAutoNum type="arabicPeriod" startAt="12"/>
              <a:defRPr/>
            </a:pPr>
            <a:r>
              <a:rPr lang="en-US" dirty="0">
                <a:solidFill>
                  <a:prstClr val="black"/>
                </a:solidFill>
                <a:latin typeface="Rockwell"/>
                <a:cs typeface="Rockwell (Body)"/>
              </a:rPr>
              <a:t>Had people been given warning?</a:t>
            </a:r>
          </a:p>
          <a:p>
            <a:pPr marL="342900" indent="-342900">
              <a:spcBef>
                <a:spcPts val="600"/>
              </a:spcBef>
              <a:buFont typeface="+mj-lt"/>
              <a:buAutoNum type="arabicPeriod" startAt="12"/>
              <a:defRPr/>
            </a:pPr>
            <a:r>
              <a:rPr lang="en-US" dirty="0">
                <a:solidFill>
                  <a:prstClr val="black"/>
                </a:solidFill>
                <a:latin typeface="Rockwell"/>
                <a:cs typeface="Rockwell (Body)"/>
              </a:rPr>
              <a:t>How long did it take to notice effects of the bomb?</a:t>
            </a:r>
          </a:p>
          <a:p>
            <a:pPr marL="342900" indent="-342900">
              <a:spcBef>
                <a:spcPts val="600"/>
              </a:spcBef>
              <a:buFont typeface="+mj-lt"/>
              <a:buAutoNum type="arabicPeriod" startAt="12"/>
              <a:defRPr/>
            </a:pPr>
            <a:r>
              <a:rPr lang="en-US" dirty="0">
                <a:solidFill>
                  <a:prstClr val="black"/>
                </a:solidFill>
                <a:latin typeface="Rockwell"/>
                <a:cs typeface="Rockwell (Body)"/>
              </a:rPr>
              <a:t>When did this happen (at what point in the war)?</a:t>
            </a:r>
          </a:p>
          <a:p>
            <a:pPr marL="342900" indent="-342900">
              <a:spcBef>
                <a:spcPts val="600"/>
              </a:spcBef>
              <a:buFont typeface="+mj-lt"/>
              <a:buAutoNum type="arabicPeriod" startAt="12"/>
              <a:defRPr/>
            </a:pPr>
            <a:r>
              <a:rPr lang="en-US" b="1" dirty="0">
                <a:solidFill>
                  <a:prstClr val="black"/>
                </a:solidFill>
                <a:latin typeface="Rockwell"/>
                <a:cs typeface="Rockwell (Body)"/>
              </a:rPr>
              <a:t>How many lives were lost as a result?</a:t>
            </a:r>
          </a:p>
          <a:p>
            <a:pPr>
              <a:defRPr/>
            </a:pPr>
            <a:endParaRPr lang="en-US" dirty="0">
              <a:solidFill>
                <a:prstClr val="black"/>
              </a:solidFill>
              <a:latin typeface="Rockwell"/>
            </a:endParaRPr>
          </a:p>
        </p:txBody>
      </p:sp>
    </p:spTree>
    <p:extLst>
      <p:ext uri="{BB962C8B-B14F-4D97-AF65-F5344CB8AC3E}">
        <p14:creationId xmlns:p14="http://schemas.microsoft.com/office/powerpoint/2010/main" val="136446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88493" y="388465"/>
            <a:ext cx="11463331" cy="1369788"/>
          </a:xfrm>
        </p:spPr>
        <p:txBody>
          <a:bodyPr>
            <a:noAutofit/>
          </a:bodyPr>
          <a:lstStyle/>
          <a:p>
            <a:r>
              <a:rPr lang="en-US" sz="3600" dirty="0"/>
              <a:t>Facilitating Primary Source Learning with Students’ Questions</a:t>
            </a:r>
          </a:p>
        </p:txBody>
      </p:sp>
      <p:sp>
        <p:nvSpPr>
          <p:cNvPr id="8" name="Subtitle 2"/>
          <p:cNvSpPr>
            <a:spLocks noGrp="1"/>
          </p:cNvSpPr>
          <p:nvPr>
            <p:ph type="subTitle" idx="1"/>
          </p:nvPr>
        </p:nvSpPr>
        <p:spPr>
          <a:xfrm>
            <a:off x="640554" y="2708690"/>
            <a:ext cx="5505191" cy="1697754"/>
          </a:xfrm>
        </p:spPr>
        <p:txBody>
          <a:bodyPr>
            <a:noAutofit/>
          </a:bodyPr>
          <a:lstStyle/>
          <a:p>
            <a:pPr>
              <a:lnSpc>
                <a:spcPct val="100000"/>
              </a:lnSpc>
              <a:spcBef>
                <a:spcPts val="400"/>
              </a:spcBef>
            </a:pPr>
            <a:r>
              <a:rPr lang="en-US" sz="3600" dirty="0" smtClean="0">
                <a:latin typeface="+mj-lt"/>
              </a:rPr>
              <a:t>Sarah Westbrook</a:t>
            </a:r>
          </a:p>
          <a:p>
            <a:pPr>
              <a:lnSpc>
                <a:spcPct val="100000"/>
              </a:lnSpc>
              <a:spcBef>
                <a:spcPts val="400"/>
              </a:spcBef>
            </a:pPr>
            <a:r>
              <a:rPr lang="en-US" sz="3600" dirty="0" smtClean="0">
                <a:latin typeface="+mj-lt"/>
              </a:rPr>
              <a:t>Andrew </a:t>
            </a:r>
            <a:r>
              <a:rPr lang="en-US" sz="3600" dirty="0" err="1" smtClean="0">
                <a:latin typeface="+mj-lt"/>
              </a:rPr>
              <a:t>Minigan</a:t>
            </a:r>
            <a:endParaRPr lang="en-US" sz="3600" dirty="0" smtClean="0">
              <a:latin typeface="+mj-lt"/>
            </a:endParaRPr>
          </a:p>
          <a:p>
            <a:pPr>
              <a:lnSpc>
                <a:spcPct val="100000"/>
              </a:lnSpc>
              <a:spcBef>
                <a:spcPts val="400"/>
              </a:spcBef>
            </a:pPr>
            <a:r>
              <a:rPr lang="en-US" sz="2400" dirty="0" smtClean="0">
                <a:latin typeface="+mj-lt"/>
              </a:rPr>
              <a:t>The Right Question Institute</a:t>
            </a:r>
            <a:endParaRPr lang="en-US" sz="2400" dirty="0"/>
          </a:p>
          <a:p>
            <a:r>
              <a:rPr lang="en-US" sz="2400" dirty="0" smtClean="0">
                <a:latin typeface="+mj-lt"/>
              </a:rPr>
              <a:t>Cambridge, MA</a:t>
            </a:r>
            <a:endParaRPr lang="en-US" sz="2400" dirty="0">
              <a:latin typeface="+mj-lt"/>
            </a:endParaRPr>
          </a:p>
        </p:txBody>
      </p:sp>
      <p:sp>
        <p:nvSpPr>
          <p:cNvPr id="3" name="Rectangle 2"/>
          <p:cNvSpPr/>
          <p:nvPr/>
        </p:nvSpPr>
        <p:spPr>
          <a:xfrm>
            <a:off x="917367" y="5361892"/>
            <a:ext cx="8545929" cy="400110"/>
          </a:xfrm>
          <a:prstGeom prst="rect">
            <a:avLst/>
          </a:prstGeom>
        </p:spPr>
        <p:txBody>
          <a:bodyPr wrap="none">
            <a:spAutoFit/>
          </a:bodyPr>
          <a:lstStyle/>
          <a:p>
            <a:pPr>
              <a:defRPr/>
            </a:pPr>
            <a:r>
              <a:rPr lang="en-US" altLang="en-US" sz="2000" b="1" dirty="0" smtClean="0">
                <a:latin typeface="Rockwell" panose="02060603020205020403" pitchFamily="18" charset="0"/>
              </a:rPr>
              <a:t>Access today’s materials at https</a:t>
            </a:r>
            <a:r>
              <a:rPr lang="en-US" altLang="en-US" sz="2000" b="1" dirty="0">
                <a:latin typeface="Rockwell" panose="02060603020205020403" pitchFamily="18" charset="0"/>
              </a:rPr>
              <a:t>://</a:t>
            </a:r>
            <a:r>
              <a:rPr lang="en-US" altLang="en-US" sz="2000" b="1" dirty="0" err="1">
                <a:latin typeface="Rockwell" panose="02060603020205020403" pitchFamily="18" charset="0"/>
              </a:rPr>
              <a:t>rightquestion.org</a:t>
            </a:r>
            <a:r>
              <a:rPr lang="en-US" altLang="en-US" sz="2000" b="1" dirty="0">
                <a:latin typeface="Rockwell" panose="02060603020205020403" pitchFamily="18" charset="0"/>
              </a:rPr>
              <a:t>/events/</a:t>
            </a:r>
            <a:endParaRPr lang="en-US" sz="2000" b="1" dirty="0">
              <a:latin typeface="Rockwell" panose="02060603020205020403" pitchFamily="18" charset="0"/>
            </a:endParaRPr>
          </a:p>
        </p:txBody>
      </p:sp>
      <p:sp>
        <p:nvSpPr>
          <p:cNvPr id="4" name="Rectangle 3"/>
          <p:cNvSpPr/>
          <p:nvPr/>
        </p:nvSpPr>
        <p:spPr>
          <a:xfrm>
            <a:off x="6562107" y="2714880"/>
            <a:ext cx="5389719" cy="1920526"/>
          </a:xfrm>
          <a:prstGeom prst="rect">
            <a:avLst/>
          </a:prstGeom>
        </p:spPr>
        <p:txBody>
          <a:bodyPr wrap="square">
            <a:spAutoFit/>
          </a:bodyPr>
          <a:lstStyle/>
          <a:p>
            <a:pPr>
              <a:lnSpc>
                <a:spcPct val="110000"/>
              </a:lnSpc>
            </a:pPr>
            <a:r>
              <a:rPr lang="en-US" sz="3600" dirty="0" smtClean="0"/>
              <a:t>Ann Canning</a:t>
            </a:r>
            <a:r>
              <a:rPr lang="en-US" sz="3600" dirty="0"/>
              <a:t/>
            </a:r>
            <a:br>
              <a:rPr lang="en-US" sz="3600" dirty="0"/>
            </a:br>
            <a:r>
              <a:rPr lang="en-US" sz="2400" dirty="0" smtClean="0"/>
              <a:t>Teaching with Primary Sources (TPS) Eastern Region</a:t>
            </a:r>
          </a:p>
          <a:p>
            <a:pPr>
              <a:lnSpc>
                <a:spcPct val="110000"/>
              </a:lnSpc>
            </a:pPr>
            <a:r>
              <a:rPr lang="en-US" sz="2400" dirty="0" smtClean="0"/>
              <a:t>Waynesburg, PA</a:t>
            </a:r>
            <a:endParaRPr lang="en-US" sz="2400" dirty="0"/>
          </a:p>
        </p:txBody>
      </p:sp>
    </p:spTree>
    <p:extLst>
      <p:ext uri="{BB962C8B-B14F-4D97-AF65-F5344CB8AC3E}">
        <p14:creationId xmlns:p14="http://schemas.microsoft.com/office/powerpoint/2010/main" val="11614780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altLang="en-US" sz="4000" dirty="0"/>
              <a:t>Next Steps:</a:t>
            </a:r>
          </a:p>
        </p:txBody>
      </p:sp>
      <p:sp>
        <p:nvSpPr>
          <p:cNvPr id="151555" name="Content Placeholder 2"/>
          <p:cNvSpPr>
            <a:spLocks noGrp="1"/>
          </p:cNvSpPr>
          <p:nvPr>
            <p:ph idx="1"/>
          </p:nvPr>
        </p:nvSpPr>
        <p:spPr>
          <a:xfrm>
            <a:off x="957263" y="1545707"/>
            <a:ext cx="10396538" cy="4351338"/>
          </a:xfrm>
        </p:spPr>
        <p:txBody>
          <a:bodyPr>
            <a:normAutofit/>
          </a:bodyPr>
          <a:lstStyle/>
          <a:p>
            <a:pPr>
              <a:buFont typeface="Wingdings" panose="05000000000000000000" pitchFamily="2" charset="2"/>
              <a:buChar char="§"/>
            </a:pPr>
            <a:r>
              <a:rPr lang="en-US" sz="2800" dirty="0">
                <a:solidFill>
                  <a:schemeClr val="tx1"/>
                </a:solidFill>
                <a:cs typeface="MS PGothic" pitchFamily="34" charset="-128"/>
              </a:rPr>
              <a:t>Students chose priority questions to respond to in a homework assignment that night</a:t>
            </a:r>
          </a:p>
          <a:p>
            <a:pPr>
              <a:buFont typeface="Wingdings" panose="05000000000000000000" pitchFamily="2" charset="2"/>
              <a:buChar char="§"/>
            </a:pPr>
            <a:r>
              <a:rPr lang="en-US" sz="2800" dirty="0">
                <a:solidFill>
                  <a:schemeClr val="tx1"/>
                </a:solidFill>
                <a:cs typeface="MS PGothic" pitchFamily="34" charset="-128"/>
              </a:rPr>
              <a:t>Homework and subsequent lessons lead into a debate about whether the United States was justified in dropping the atomic bomb</a:t>
            </a:r>
            <a:endParaRPr lang="en-US" altLang="en-US" sz="2800" dirty="0">
              <a:solidFill>
                <a:schemeClr val="tx1"/>
              </a:solidFill>
            </a:endParaRPr>
          </a:p>
        </p:txBody>
      </p:sp>
    </p:spTree>
    <p:extLst>
      <p:ext uri="{BB962C8B-B14F-4D97-AF65-F5344CB8AC3E}">
        <p14:creationId xmlns:p14="http://schemas.microsoft.com/office/powerpoint/2010/main" val="175888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Classroom Example:</a:t>
            </a:r>
            <a:br>
              <a:rPr lang="en-US" sz="4000" dirty="0" smtClean="0"/>
            </a:br>
            <a:r>
              <a:rPr lang="en-US" sz="4000" dirty="0" smtClean="0"/>
              <a:t>Professional Learning</a:t>
            </a:r>
            <a:endParaRPr lang="en-US" sz="4000" dirty="0"/>
          </a:p>
        </p:txBody>
      </p:sp>
      <p:sp>
        <p:nvSpPr>
          <p:cNvPr id="3" name="Content Placeholder 2"/>
          <p:cNvSpPr>
            <a:spLocks noGrp="1"/>
          </p:cNvSpPr>
          <p:nvPr>
            <p:ph idx="1"/>
          </p:nvPr>
        </p:nvSpPr>
        <p:spPr>
          <a:xfrm>
            <a:off x="838200" y="2374784"/>
            <a:ext cx="10515600" cy="3030963"/>
          </a:xfrm>
        </p:spPr>
        <p:txBody>
          <a:bodyPr>
            <a:noAutofit/>
          </a:bodyPr>
          <a:lstStyle/>
          <a:p>
            <a:pPr marL="0" indent="0">
              <a:buNone/>
            </a:pPr>
            <a:r>
              <a:rPr lang="en-US" sz="3200" u="sng" dirty="0">
                <a:solidFill>
                  <a:schemeClr val="tx1"/>
                </a:solidFill>
                <a:latin typeface="Rockwell" charset="0"/>
              </a:rPr>
              <a:t>Teacher</a:t>
            </a:r>
            <a:r>
              <a:rPr lang="en-US" sz="3200" dirty="0">
                <a:solidFill>
                  <a:schemeClr val="tx1"/>
                </a:solidFill>
                <a:latin typeface="Rockwell" charset="0"/>
              </a:rPr>
              <a:t>: </a:t>
            </a:r>
            <a:r>
              <a:rPr lang="en-US" sz="3200" dirty="0" smtClean="0">
                <a:solidFill>
                  <a:schemeClr val="tx1"/>
                </a:solidFill>
                <a:latin typeface="Rockwell" charset="0"/>
              </a:rPr>
              <a:t>Ann Canning, TPS Eastern Region</a:t>
            </a:r>
            <a:endParaRPr lang="en-US" sz="3200" u="sng" dirty="0">
              <a:solidFill>
                <a:schemeClr val="tx1"/>
              </a:solidFill>
              <a:latin typeface="Rockwell" charset="0"/>
            </a:endParaRPr>
          </a:p>
          <a:p>
            <a:pPr marL="0" indent="0">
              <a:buNone/>
            </a:pPr>
            <a:r>
              <a:rPr lang="en-US" sz="3200" u="sng" dirty="0">
                <a:solidFill>
                  <a:schemeClr val="tx1"/>
                </a:solidFill>
                <a:latin typeface="Rockwell" charset="0"/>
              </a:rPr>
              <a:t>Topic</a:t>
            </a:r>
            <a:r>
              <a:rPr lang="en-US" sz="3200" dirty="0">
                <a:solidFill>
                  <a:schemeClr val="tx1"/>
                </a:solidFill>
                <a:latin typeface="Rockwell" charset="0"/>
              </a:rPr>
              <a:t>: </a:t>
            </a:r>
            <a:r>
              <a:rPr lang="en-US" sz="3200" dirty="0" smtClean="0">
                <a:solidFill>
                  <a:schemeClr val="tx1"/>
                </a:solidFill>
                <a:latin typeface="Rockwell" charset="0"/>
              </a:rPr>
              <a:t>Primary Sources </a:t>
            </a:r>
          </a:p>
          <a:p>
            <a:pPr marL="0" indent="0">
              <a:buNone/>
            </a:pPr>
            <a:r>
              <a:rPr lang="en-US" sz="3200" u="sng" dirty="0" smtClean="0">
                <a:solidFill>
                  <a:schemeClr val="tx1"/>
                </a:solidFill>
                <a:latin typeface="Rockwell" charset="0"/>
              </a:rPr>
              <a:t>Purpose</a:t>
            </a:r>
            <a:r>
              <a:rPr lang="en-US" sz="3200" dirty="0" smtClean="0">
                <a:solidFill>
                  <a:schemeClr val="tx1"/>
                </a:solidFill>
                <a:latin typeface="Rockwell" charset="0"/>
              </a:rPr>
              <a:t>: Introducing the QFT to preservice teachers as an approach to analyzing primary sources as part of the TPS Basics Online Course</a:t>
            </a:r>
            <a:endParaRPr lang="en-US" sz="3200" dirty="0"/>
          </a:p>
        </p:txBody>
      </p:sp>
    </p:spTree>
    <p:extLst>
      <p:ext uri="{BB962C8B-B14F-4D97-AF65-F5344CB8AC3E}">
        <p14:creationId xmlns:p14="http://schemas.microsoft.com/office/powerpoint/2010/main" val="18697737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234314" y="382939"/>
            <a:ext cx="7734300" cy="3111500"/>
          </a:xfrm>
          <a:prstGeom prst="rect">
            <a:avLst/>
          </a:prstGeom>
          <a:noFill/>
          <a:ln>
            <a:noFill/>
          </a:ln>
        </p:spPr>
      </p:pic>
      <p:sp>
        <p:nvSpPr>
          <p:cNvPr id="55" name="Google Shape;55;p13"/>
          <p:cNvSpPr txBox="1"/>
          <p:nvPr/>
        </p:nvSpPr>
        <p:spPr>
          <a:xfrm>
            <a:off x="776251" y="3923064"/>
            <a:ext cx="10796624" cy="832800"/>
          </a:xfrm>
          <a:prstGeom prst="rect">
            <a:avLst/>
          </a:prstGeom>
          <a:noFill/>
          <a:ln>
            <a:noFill/>
          </a:ln>
        </p:spPr>
        <p:txBody>
          <a:bodyPr spcFirstLastPara="1" wrap="square" lIns="121900" tIns="121900" rIns="121900" bIns="121900" anchor="t" anchorCtr="0">
            <a:noAutofit/>
          </a:bodyPr>
          <a:lstStyle/>
          <a:p>
            <a:r>
              <a:rPr lang="en" sz="3200" dirty="0"/>
              <a:t>TPS BASICS Overview: </a:t>
            </a:r>
            <a:r>
              <a:rPr lang="en" sz="3200" u="sng" dirty="0">
                <a:solidFill>
                  <a:schemeClr val="dk1"/>
                </a:solidFill>
                <a:hlinkClick r:id="rId4"/>
              </a:rPr>
              <a:t>http://bit.ly/TPSbasicsOverview</a:t>
            </a:r>
            <a:r>
              <a:rPr lang="en" sz="3200" dirty="0"/>
              <a:t> </a:t>
            </a:r>
            <a:endParaRPr sz="3200" dirty="0"/>
          </a:p>
          <a:p>
            <a:r>
              <a:rPr lang="en" sz="3200" dirty="0"/>
              <a:t>Register Here: </a:t>
            </a:r>
            <a:r>
              <a:rPr lang="en" sz="3200" u="sng" dirty="0">
                <a:hlinkClick r:id="rId5"/>
              </a:rPr>
              <a:t>http://bit.ly/TPSbasicsRegistration</a:t>
            </a:r>
            <a:r>
              <a:rPr lang="en" sz="3200" dirty="0"/>
              <a:t> </a:t>
            </a:r>
            <a:r>
              <a:rPr lang="en" sz="3200" u="sng" dirty="0">
                <a:solidFill>
                  <a:schemeClr val="dk1"/>
                </a:solidFill>
              </a:rPr>
              <a:t> </a:t>
            </a:r>
            <a:r>
              <a:rPr lang="en" sz="3200" b="1" u="sng" dirty="0">
                <a:solidFill>
                  <a:schemeClr val="dk1"/>
                </a:solidFill>
              </a:rPr>
              <a:t> </a:t>
            </a:r>
            <a:endParaRPr sz="3200" u="sng" dirty="0"/>
          </a:p>
        </p:txBody>
      </p:sp>
    </p:spTree>
    <p:extLst>
      <p:ext uri="{BB962C8B-B14F-4D97-AF65-F5344CB8AC3E}">
        <p14:creationId xmlns:p14="http://schemas.microsoft.com/office/powerpoint/2010/main" val="2699153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03200" y="203200"/>
            <a:ext cx="11785600" cy="2005200"/>
          </a:xfrm>
          <a:prstGeom prst="rect">
            <a:avLst/>
          </a:prstGeom>
          <a:noFill/>
          <a:ln>
            <a:noFill/>
          </a:ln>
        </p:spPr>
      </p:pic>
      <p:sp>
        <p:nvSpPr>
          <p:cNvPr id="61" name="Google Shape;61;p14"/>
          <p:cNvSpPr txBox="1"/>
          <p:nvPr/>
        </p:nvSpPr>
        <p:spPr>
          <a:xfrm>
            <a:off x="5212833" y="1485833"/>
            <a:ext cx="4821600" cy="630800"/>
          </a:xfrm>
          <a:prstGeom prst="rect">
            <a:avLst/>
          </a:prstGeom>
          <a:noFill/>
          <a:ln>
            <a:noFill/>
          </a:ln>
        </p:spPr>
        <p:txBody>
          <a:bodyPr spcFirstLastPara="1" wrap="square" lIns="121900" tIns="121900" rIns="121900" bIns="121900" anchor="t" anchorCtr="0">
            <a:noAutofit/>
          </a:bodyPr>
          <a:lstStyle/>
          <a:p>
            <a:r>
              <a:rPr lang="en" sz="2400" b="1"/>
              <a:t>TPS BASICS Tutorial #11</a:t>
            </a:r>
            <a:endParaRPr sz="2400" b="1"/>
          </a:p>
        </p:txBody>
      </p:sp>
      <p:sp>
        <p:nvSpPr>
          <p:cNvPr id="62" name="Google Shape;62;p14"/>
          <p:cNvSpPr txBox="1"/>
          <p:nvPr/>
        </p:nvSpPr>
        <p:spPr>
          <a:xfrm>
            <a:off x="7788600" y="1710233"/>
            <a:ext cx="4200400" cy="3757200"/>
          </a:xfrm>
          <a:prstGeom prst="rect">
            <a:avLst/>
          </a:prstGeom>
          <a:noFill/>
          <a:ln>
            <a:noFill/>
          </a:ln>
        </p:spPr>
        <p:txBody>
          <a:bodyPr spcFirstLastPara="1" wrap="square" lIns="121900" tIns="121900" rIns="121900" bIns="121900" anchor="t" anchorCtr="0">
            <a:noAutofit/>
          </a:bodyPr>
          <a:lstStyle/>
          <a:p>
            <a:pPr>
              <a:lnSpc>
                <a:spcPct val="115000"/>
              </a:lnSpc>
              <a:spcBef>
                <a:spcPts val="2400"/>
              </a:spcBef>
              <a:buClr>
                <a:schemeClr val="dk1"/>
              </a:buClr>
              <a:buSzPts val="1100"/>
            </a:pPr>
            <a:r>
              <a:rPr lang="en" sz="2267" b="1" dirty="0">
                <a:solidFill>
                  <a:schemeClr val="dk1"/>
                </a:solidFill>
              </a:rPr>
              <a:t>Write About It</a:t>
            </a:r>
            <a:endParaRPr sz="2267" b="1" dirty="0">
              <a:solidFill>
                <a:schemeClr val="dk1"/>
              </a:solidFill>
            </a:endParaRPr>
          </a:p>
          <a:p>
            <a:pPr marL="609585" indent="-406390">
              <a:lnSpc>
                <a:spcPct val="115000"/>
              </a:lnSpc>
              <a:spcBef>
                <a:spcPts val="1600"/>
              </a:spcBef>
              <a:buClr>
                <a:schemeClr val="dk1"/>
              </a:buClr>
              <a:buSzPts val="1200"/>
              <a:buAutoNum type="arabicPeriod"/>
            </a:pPr>
            <a:r>
              <a:rPr lang="en" sz="1600" b="1" dirty="0">
                <a:solidFill>
                  <a:schemeClr val="dk1"/>
                </a:solidFill>
              </a:rPr>
              <a:t>What do you understand differently now about students learning to ask their own questions?</a:t>
            </a:r>
            <a:endParaRPr sz="1600" b="1" dirty="0">
              <a:solidFill>
                <a:schemeClr val="dk1"/>
              </a:solidFill>
            </a:endParaRPr>
          </a:p>
          <a:p>
            <a:pPr marL="609585" indent="-406390">
              <a:lnSpc>
                <a:spcPct val="115000"/>
              </a:lnSpc>
              <a:buClr>
                <a:schemeClr val="dk1"/>
              </a:buClr>
              <a:buSzPts val="1200"/>
              <a:buAutoNum type="arabicPeriod"/>
            </a:pPr>
            <a:r>
              <a:rPr lang="en" sz="1600" b="1" dirty="0">
                <a:solidFill>
                  <a:schemeClr val="dk1"/>
                </a:solidFill>
              </a:rPr>
              <a:t>Name a primary source from the Library of Congress that would work as a </a:t>
            </a:r>
            <a:r>
              <a:rPr lang="en" sz="1600" b="1" dirty="0" err="1">
                <a:solidFill>
                  <a:schemeClr val="dk1"/>
                </a:solidFill>
              </a:rPr>
              <a:t>QFocus</a:t>
            </a:r>
            <a:r>
              <a:rPr lang="en" sz="1600" b="1" dirty="0">
                <a:solidFill>
                  <a:schemeClr val="dk1"/>
                </a:solidFill>
              </a:rPr>
              <a:t> (Question Focus) either at the beginning of a lesson or at the end. State the title and the URL for the primary source.</a:t>
            </a:r>
            <a:endParaRPr sz="1600" b="1" dirty="0">
              <a:solidFill>
                <a:schemeClr val="dk1"/>
              </a:solidFill>
            </a:endParaRPr>
          </a:p>
          <a:p>
            <a:pPr marL="609585" indent="-406390">
              <a:lnSpc>
                <a:spcPct val="115000"/>
              </a:lnSpc>
              <a:buClr>
                <a:schemeClr val="dk1"/>
              </a:buClr>
              <a:buSzPts val="1200"/>
              <a:buAutoNum type="arabicPeriod"/>
            </a:pPr>
            <a:r>
              <a:rPr lang="en" sz="1600" b="1" dirty="0">
                <a:solidFill>
                  <a:schemeClr val="dk1"/>
                </a:solidFill>
              </a:rPr>
              <a:t>Explain why you think the selected primary source would work as a </a:t>
            </a:r>
            <a:r>
              <a:rPr lang="en" sz="1600" b="1" dirty="0" err="1">
                <a:solidFill>
                  <a:schemeClr val="dk1"/>
                </a:solidFill>
              </a:rPr>
              <a:t>QFocus</a:t>
            </a:r>
            <a:r>
              <a:rPr lang="en" sz="1600" b="1" dirty="0" smtClean="0">
                <a:solidFill>
                  <a:schemeClr val="dk1"/>
                </a:solidFill>
              </a:rPr>
              <a:t>..</a:t>
            </a:r>
            <a:endParaRPr sz="2400" dirty="0"/>
          </a:p>
        </p:txBody>
      </p:sp>
      <p:pic>
        <p:nvPicPr>
          <p:cNvPr id="63" name="Google Shape;63;p14"/>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219834" y="1610200"/>
            <a:ext cx="3410533" cy="4243200"/>
          </a:xfrm>
          <a:prstGeom prst="rect">
            <a:avLst/>
          </a:prstGeom>
          <a:noFill/>
          <a:ln>
            <a:noFill/>
          </a:ln>
        </p:spPr>
      </p:pic>
      <p:sp>
        <p:nvSpPr>
          <p:cNvPr id="64" name="Google Shape;64;p14"/>
          <p:cNvSpPr txBox="1"/>
          <p:nvPr/>
        </p:nvSpPr>
        <p:spPr>
          <a:xfrm>
            <a:off x="3827633" y="1903600"/>
            <a:ext cx="4081600" cy="5070866"/>
          </a:xfrm>
          <a:prstGeom prst="rect">
            <a:avLst/>
          </a:prstGeom>
          <a:noFill/>
          <a:ln>
            <a:noFill/>
          </a:ln>
        </p:spPr>
        <p:txBody>
          <a:bodyPr spcFirstLastPara="1" wrap="square" lIns="121900" tIns="121900" rIns="121900" bIns="121900" anchor="t" anchorCtr="0">
            <a:noAutofit/>
          </a:bodyPr>
          <a:lstStyle/>
          <a:p>
            <a:pPr>
              <a:spcBef>
                <a:spcPts val="2400"/>
              </a:spcBef>
              <a:buClr>
                <a:schemeClr val="dk1"/>
              </a:buClr>
              <a:buSzPts val="1100"/>
            </a:pPr>
            <a:r>
              <a:rPr lang="en" sz="2267" dirty="0">
                <a:solidFill>
                  <a:schemeClr val="dk1"/>
                </a:solidFill>
              </a:rPr>
              <a:t>Watch It</a:t>
            </a:r>
            <a:r>
              <a:rPr lang="en" sz="2267" dirty="0" smtClean="0">
                <a:solidFill>
                  <a:schemeClr val="dk1"/>
                </a:solidFill>
              </a:rPr>
              <a:t>…..</a:t>
            </a:r>
            <a:r>
              <a:rPr lang="en" sz="2400" i="1" u="sng" dirty="0" smtClean="0">
                <a:solidFill>
                  <a:schemeClr val="hlink"/>
                </a:solidFill>
                <a:hlinkClick r:id="rId5"/>
              </a:rPr>
              <a:t>Questions </a:t>
            </a:r>
            <a:r>
              <a:rPr lang="en" sz="2400" i="1" u="sng" dirty="0">
                <a:solidFill>
                  <a:schemeClr val="hlink"/>
                </a:solidFill>
                <a:hlinkClick r:id="rId5"/>
              </a:rPr>
              <a:t>are the Engines of Intellect: How to Stimulate Student Curiosity and Questions</a:t>
            </a:r>
            <a:r>
              <a:rPr lang="en" sz="2400" dirty="0">
                <a:solidFill>
                  <a:schemeClr val="dk1"/>
                </a:solidFill>
              </a:rPr>
              <a:t> with Dan Rothstein and Andrew </a:t>
            </a:r>
            <a:r>
              <a:rPr lang="en" sz="2400" dirty="0" err="1">
                <a:solidFill>
                  <a:schemeClr val="dk1"/>
                </a:solidFill>
              </a:rPr>
              <a:t>Minigan</a:t>
            </a:r>
            <a:endParaRPr sz="2400" dirty="0">
              <a:solidFill>
                <a:schemeClr val="dk1"/>
              </a:solidFill>
            </a:endParaRPr>
          </a:p>
          <a:p>
            <a:pPr>
              <a:spcBef>
                <a:spcPts val="2400"/>
              </a:spcBef>
              <a:buClr>
                <a:schemeClr val="dk1"/>
              </a:buClr>
              <a:buSzPts val="1100"/>
            </a:pPr>
            <a:r>
              <a:rPr lang="en" sz="2267" dirty="0">
                <a:solidFill>
                  <a:schemeClr val="dk1"/>
                </a:solidFill>
              </a:rPr>
              <a:t>Read It …..</a:t>
            </a:r>
            <a:r>
              <a:rPr lang="en" sz="2400" u="sng" dirty="0">
                <a:solidFill>
                  <a:schemeClr val="hlink"/>
                </a:solidFill>
                <a:hlinkClick r:id="rId6"/>
              </a:rPr>
              <a:t>Questions, Frameworks, and Classrooms</a:t>
            </a:r>
            <a:r>
              <a:rPr lang="en" sz="2400" dirty="0">
                <a:solidFill>
                  <a:schemeClr val="dk1"/>
                </a:solidFill>
              </a:rPr>
              <a:t> by John Lee, Kathy Swan, SG Grant, Dan Rothstein and Luz Santana</a:t>
            </a:r>
            <a:endParaRPr sz="2400" dirty="0">
              <a:solidFill>
                <a:schemeClr val="dk1"/>
              </a:solidFill>
            </a:endParaRPr>
          </a:p>
          <a:p>
            <a:pPr>
              <a:lnSpc>
                <a:spcPct val="115000"/>
              </a:lnSpc>
              <a:spcBef>
                <a:spcPts val="2400"/>
              </a:spcBef>
              <a:buClr>
                <a:schemeClr val="dk1"/>
              </a:buClr>
              <a:buSzPts val="1100"/>
            </a:pPr>
            <a:endParaRPr sz="2400" b="1" dirty="0">
              <a:solidFill>
                <a:schemeClr val="dk1"/>
              </a:solidFill>
            </a:endParaRPr>
          </a:p>
          <a:p>
            <a:pPr>
              <a:spcBef>
                <a:spcPts val="533"/>
              </a:spcBef>
            </a:pPr>
            <a:endParaRPr sz="2400" dirty="0"/>
          </a:p>
        </p:txBody>
      </p:sp>
    </p:spTree>
    <p:extLst>
      <p:ext uri="{BB962C8B-B14F-4D97-AF65-F5344CB8AC3E}">
        <p14:creationId xmlns:p14="http://schemas.microsoft.com/office/powerpoint/2010/main" val="8876264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203200" y="203200"/>
            <a:ext cx="6556832" cy="5295400"/>
          </a:xfrm>
          <a:prstGeom prst="rect">
            <a:avLst/>
          </a:prstGeom>
          <a:noFill/>
          <a:ln>
            <a:noFill/>
          </a:ln>
        </p:spPr>
      </p:pic>
      <p:sp>
        <p:nvSpPr>
          <p:cNvPr id="70" name="Google Shape;70;p15"/>
          <p:cNvSpPr txBox="1"/>
          <p:nvPr/>
        </p:nvSpPr>
        <p:spPr>
          <a:xfrm>
            <a:off x="6923300" y="334500"/>
            <a:ext cx="4996800" cy="5845600"/>
          </a:xfrm>
          <a:prstGeom prst="rect">
            <a:avLst/>
          </a:prstGeom>
          <a:noFill/>
          <a:ln>
            <a:noFill/>
          </a:ln>
        </p:spPr>
        <p:txBody>
          <a:bodyPr spcFirstLastPara="1" wrap="square" lIns="121900" tIns="121900" rIns="121900" bIns="121900" anchor="t" anchorCtr="0">
            <a:noAutofit/>
          </a:bodyPr>
          <a:lstStyle/>
          <a:p>
            <a:pPr>
              <a:lnSpc>
                <a:spcPct val="115000"/>
              </a:lnSpc>
            </a:pPr>
            <a:r>
              <a:rPr lang="en" sz="2267" dirty="0">
                <a:solidFill>
                  <a:schemeClr val="dk1"/>
                </a:solidFill>
              </a:rPr>
              <a:t>“I think this photograph would be great for a </a:t>
            </a:r>
            <a:r>
              <a:rPr lang="en" sz="2267" dirty="0" err="1">
                <a:solidFill>
                  <a:schemeClr val="dk1"/>
                </a:solidFill>
              </a:rPr>
              <a:t>QFocus</a:t>
            </a:r>
            <a:r>
              <a:rPr lang="en" sz="2267" dirty="0">
                <a:solidFill>
                  <a:schemeClr val="dk1"/>
                </a:solidFill>
              </a:rPr>
              <a:t> to introduce Jim Crow South and segregation. This would allow me to see what the students are drawn to and notice, what they are curious about, and possible knowledge (or answers) that they already have about the topic. There are also posters on the wall about </a:t>
            </a:r>
            <a:r>
              <a:rPr lang="en" sz="2267" dirty="0" smtClean="0">
                <a:solidFill>
                  <a:schemeClr val="dk1"/>
                </a:solidFill>
              </a:rPr>
              <a:t>Hit</a:t>
            </a:r>
            <a:r>
              <a:rPr lang="en-US" sz="2267" dirty="0" smtClean="0">
                <a:solidFill>
                  <a:schemeClr val="dk1"/>
                </a:solidFill>
              </a:rPr>
              <a:t>l</a:t>
            </a:r>
            <a:r>
              <a:rPr lang="en" sz="2267" dirty="0" err="1" smtClean="0">
                <a:solidFill>
                  <a:schemeClr val="dk1"/>
                </a:solidFill>
              </a:rPr>
              <a:t>er</a:t>
            </a:r>
            <a:r>
              <a:rPr lang="en" sz="2267" dirty="0">
                <a:solidFill>
                  <a:schemeClr val="dk1"/>
                </a:solidFill>
              </a:rPr>
              <a:t>, modes of transportation that define the time period, etc. that could grab the students' attention.”  </a:t>
            </a:r>
            <a:endParaRPr lang="en-US" sz="2267" dirty="0" smtClean="0">
              <a:solidFill>
                <a:schemeClr val="dk1"/>
              </a:solidFill>
            </a:endParaRPr>
          </a:p>
          <a:p>
            <a:pPr>
              <a:lnSpc>
                <a:spcPct val="115000"/>
              </a:lnSpc>
            </a:pPr>
            <a:endParaRPr sz="2267" dirty="0">
              <a:solidFill>
                <a:schemeClr val="dk1"/>
              </a:solidFill>
            </a:endParaRPr>
          </a:p>
          <a:p>
            <a:pPr>
              <a:lnSpc>
                <a:spcPct val="115000"/>
              </a:lnSpc>
              <a:buClr>
                <a:schemeClr val="dk1"/>
              </a:buClr>
              <a:buSzPts val="1100"/>
            </a:pPr>
            <a:r>
              <a:rPr lang="en" sz="2267" dirty="0">
                <a:solidFill>
                  <a:schemeClr val="dk1"/>
                </a:solidFill>
              </a:rPr>
              <a:t>Allie Hoffman, Virginia Tech 2018</a:t>
            </a:r>
            <a:endParaRPr sz="2267" dirty="0">
              <a:solidFill>
                <a:schemeClr val="dk1"/>
              </a:solidFill>
            </a:endParaRPr>
          </a:p>
          <a:p>
            <a:endParaRPr sz="2400" dirty="0"/>
          </a:p>
        </p:txBody>
      </p:sp>
      <p:sp>
        <p:nvSpPr>
          <p:cNvPr id="71" name="Google Shape;71;p15"/>
          <p:cNvSpPr txBox="1"/>
          <p:nvPr/>
        </p:nvSpPr>
        <p:spPr>
          <a:xfrm>
            <a:off x="354617" y="5386733"/>
            <a:ext cx="6254000" cy="555200"/>
          </a:xfrm>
          <a:prstGeom prst="rect">
            <a:avLst/>
          </a:prstGeom>
          <a:noFill/>
          <a:ln>
            <a:noFill/>
          </a:ln>
        </p:spPr>
        <p:txBody>
          <a:bodyPr spcFirstLastPara="1" wrap="square" lIns="121900" tIns="121900" rIns="121900" bIns="121900" anchor="t" anchorCtr="0">
            <a:noAutofit/>
          </a:bodyPr>
          <a:lstStyle/>
          <a:p>
            <a:r>
              <a:rPr lang="en" dirty="0"/>
              <a:t>At the bus station in Durham, North Carolina,1940. May. Retrieved from the Library of Congress, </a:t>
            </a:r>
            <a:r>
              <a:rPr lang="en" u="sng" dirty="0">
                <a:solidFill>
                  <a:schemeClr val="hlink"/>
                </a:solidFill>
                <a:hlinkClick r:id="rId4"/>
              </a:rPr>
              <a:t>https://www.loc.gov/item/2017747598</a:t>
            </a:r>
            <a:r>
              <a:rPr lang="en" u="sng" dirty="0" smtClean="0">
                <a:solidFill>
                  <a:schemeClr val="hlink"/>
                </a:solidFill>
                <a:hlinkClick r:id="rId4"/>
              </a:rPr>
              <a:t>/</a:t>
            </a:r>
            <a:endParaRPr sz="2400" dirty="0"/>
          </a:p>
        </p:txBody>
      </p:sp>
    </p:spTree>
    <p:extLst>
      <p:ext uri="{BB962C8B-B14F-4D97-AF65-F5344CB8AC3E}">
        <p14:creationId xmlns:p14="http://schemas.microsoft.com/office/powerpoint/2010/main" val="755736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711201" y="203201"/>
            <a:ext cx="4596300" cy="5397500"/>
          </a:xfrm>
          <a:prstGeom prst="rect">
            <a:avLst/>
          </a:prstGeom>
          <a:noFill/>
          <a:ln>
            <a:noFill/>
          </a:ln>
        </p:spPr>
      </p:pic>
      <p:sp>
        <p:nvSpPr>
          <p:cNvPr id="77" name="Google Shape;77;p16"/>
          <p:cNvSpPr txBox="1"/>
          <p:nvPr/>
        </p:nvSpPr>
        <p:spPr>
          <a:xfrm>
            <a:off x="6034401" y="363996"/>
            <a:ext cx="5976000" cy="6204800"/>
          </a:xfrm>
          <a:prstGeom prst="rect">
            <a:avLst/>
          </a:prstGeom>
          <a:noFill/>
          <a:ln>
            <a:noFill/>
          </a:ln>
        </p:spPr>
        <p:txBody>
          <a:bodyPr spcFirstLastPara="1" wrap="square" lIns="121900" tIns="121900" rIns="121900" bIns="121900" anchor="t" anchorCtr="0">
            <a:noAutofit/>
          </a:bodyPr>
          <a:lstStyle/>
          <a:p>
            <a:pPr>
              <a:lnSpc>
                <a:spcPct val="115000"/>
              </a:lnSpc>
            </a:pPr>
            <a:r>
              <a:rPr lang="en" sz="2133" dirty="0">
                <a:solidFill>
                  <a:schemeClr val="dk1"/>
                </a:solidFill>
              </a:rPr>
              <a:t>“Additionally, I had never thought about having students categorize their questions into Open and Closed. Not only does this show students that there is a place for each question, but it makes students analyze and question their questions. One source I can think of to use as a </a:t>
            </a:r>
            <a:r>
              <a:rPr lang="en" sz="2133" dirty="0" err="1">
                <a:solidFill>
                  <a:schemeClr val="dk1"/>
                </a:solidFill>
              </a:rPr>
              <a:t>QFocus</a:t>
            </a:r>
            <a:r>
              <a:rPr lang="en" sz="2133" dirty="0">
                <a:solidFill>
                  <a:schemeClr val="dk1"/>
                </a:solidFill>
              </a:rPr>
              <a:t> is the photograph of the woman climbing up the ladder after gaining woman's suffrage. I'd use this when beginning a unit on women's literature. Questions about gender roles, women, men, sexism, and all sorts of things could begin a very important discussion about the unit itself. It would also set students up in a specific mindset before reading texts.”  </a:t>
            </a:r>
            <a:r>
              <a:rPr lang="en" sz="2133" dirty="0"/>
              <a:t>Ashton </a:t>
            </a:r>
            <a:r>
              <a:rPr lang="en" sz="2133" dirty="0" err="1"/>
              <a:t>Lineberry</a:t>
            </a:r>
            <a:r>
              <a:rPr lang="en" sz="2133" dirty="0"/>
              <a:t>, Virginia Tech 2018.</a:t>
            </a:r>
            <a:endParaRPr sz="2133" dirty="0"/>
          </a:p>
        </p:txBody>
      </p:sp>
      <p:sp>
        <p:nvSpPr>
          <p:cNvPr id="78" name="Google Shape;78;p16"/>
          <p:cNvSpPr txBox="1"/>
          <p:nvPr/>
        </p:nvSpPr>
        <p:spPr>
          <a:xfrm>
            <a:off x="261233" y="5600700"/>
            <a:ext cx="5323200" cy="718400"/>
          </a:xfrm>
          <a:prstGeom prst="rect">
            <a:avLst/>
          </a:prstGeom>
          <a:noFill/>
          <a:ln>
            <a:noFill/>
          </a:ln>
        </p:spPr>
        <p:txBody>
          <a:bodyPr spcFirstLastPara="1" wrap="square" lIns="121900" tIns="121900" rIns="121900" bIns="121900" anchor="t" anchorCtr="0">
            <a:noAutofit/>
          </a:bodyPr>
          <a:lstStyle/>
          <a:p>
            <a:r>
              <a:rPr lang="en" dirty="0"/>
              <a:t>The sky is now her limit / Bushnell 20. , 1920. Retrieved from the Library of Congress, </a:t>
            </a:r>
            <a:r>
              <a:rPr lang="en" u="sng" dirty="0">
                <a:solidFill>
                  <a:schemeClr val="hlink"/>
                </a:solidFill>
                <a:hlinkClick r:id="rId4"/>
              </a:rPr>
              <a:t>https://www.loc.gov/item/2002716769/</a:t>
            </a:r>
            <a:r>
              <a:rPr lang="en" dirty="0"/>
              <a:t> .</a:t>
            </a:r>
            <a:endParaRPr dirty="0"/>
          </a:p>
        </p:txBody>
      </p:sp>
    </p:spTree>
    <p:extLst>
      <p:ext uri="{BB962C8B-B14F-4D97-AF65-F5344CB8AC3E}">
        <p14:creationId xmlns:p14="http://schemas.microsoft.com/office/powerpoint/2010/main" val="19057658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p:nvPr/>
        </p:nvSpPr>
        <p:spPr>
          <a:xfrm>
            <a:off x="5845633" y="266700"/>
            <a:ext cx="6008800" cy="5666000"/>
          </a:xfrm>
          <a:prstGeom prst="rect">
            <a:avLst/>
          </a:prstGeom>
          <a:noFill/>
          <a:ln>
            <a:noFill/>
          </a:ln>
        </p:spPr>
        <p:txBody>
          <a:bodyPr spcFirstLastPara="1" wrap="square" lIns="121900" tIns="121900" rIns="121900" bIns="121900" anchor="t" anchorCtr="0">
            <a:noAutofit/>
          </a:bodyPr>
          <a:lstStyle/>
          <a:p>
            <a:pPr>
              <a:lnSpc>
                <a:spcPct val="115000"/>
              </a:lnSpc>
            </a:pPr>
            <a:r>
              <a:rPr lang="en" sz="2267" dirty="0"/>
              <a:t>“I am interested in getting the eighth graders to think about and question the persuasive messages found in texts directed at children</a:t>
            </a:r>
            <a:r>
              <a:rPr lang="en" sz="2267" dirty="0" smtClean="0"/>
              <a:t>.</a:t>
            </a:r>
            <a:r>
              <a:rPr lang="en-US" sz="2267" dirty="0" smtClean="0"/>
              <a:t> </a:t>
            </a:r>
            <a:r>
              <a:rPr lang="en" sz="2267" dirty="0" smtClean="0"/>
              <a:t>This </a:t>
            </a:r>
            <a:r>
              <a:rPr lang="en" sz="2267" dirty="0"/>
              <a:t>particular image is kind of mind-blowing, and will generate curiosity. My students recently studied the Dr. Seuss's book The Lorax. We talked about the powerful environmental message in The Lorax. I would love to continue working with my students by giving them some of Dr. Seuss' political comics like this one and asking them to use the QFT described in this TPS module.”  Bobbie Jo Chase, Virginia Tech 2018.</a:t>
            </a:r>
            <a:endParaRPr sz="2267" dirty="0"/>
          </a:p>
          <a:p>
            <a:endParaRPr sz="2400" dirty="0"/>
          </a:p>
        </p:txBody>
      </p:sp>
      <p:sp>
        <p:nvSpPr>
          <p:cNvPr id="84" name="Google Shape;84;p17"/>
          <p:cNvSpPr txBox="1"/>
          <p:nvPr/>
        </p:nvSpPr>
        <p:spPr>
          <a:xfrm>
            <a:off x="1803545" y="6065967"/>
            <a:ext cx="8640800" cy="636800"/>
          </a:xfrm>
          <a:prstGeom prst="rect">
            <a:avLst/>
          </a:prstGeom>
          <a:noFill/>
          <a:ln>
            <a:noFill/>
          </a:ln>
        </p:spPr>
        <p:txBody>
          <a:bodyPr spcFirstLastPara="1" wrap="square" lIns="121900" tIns="121900" rIns="121900" bIns="121900" anchor="t" anchorCtr="0">
            <a:noAutofit/>
          </a:bodyPr>
          <a:lstStyle/>
          <a:p>
            <a:r>
              <a:rPr lang="en" b="1" i="1" dirty="0"/>
              <a:t>Forty-Two Keys to Victory.</a:t>
            </a:r>
            <a:r>
              <a:rPr lang="en" dirty="0"/>
              <a:t> Retrieved from the Library of Congress, </a:t>
            </a:r>
            <a:r>
              <a:rPr lang="en" u="sng" dirty="0">
                <a:solidFill>
                  <a:schemeClr val="hlink"/>
                </a:solidFill>
                <a:hlinkClick r:id="rId3"/>
              </a:rPr>
              <a:t>https://www.loc.gov/item/2017691953/</a:t>
            </a:r>
            <a:r>
              <a:rPr lang="en" dirty="0"/>
              <a:t> .</a:t>
            </a:r>
            <a:endParaRPr dirty="0"/>
          </a:p>
        </p:txBody>
      </p:sp>
      <p:pic>
        <p:nvPicPr>
          <p:cNvPr id="85" name="Google Shape;85;p1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0467" y="0"/>
            <a:ext cx="5725756" cy="5914235"/>
          </a:xfrm>
          <a:prstGeom prst="rect">
            <a:avLst/>
          </a:prstGeom>
          <a:noFill/>
          <a:ln>
            <a:noFill/>
          </a:ln>
        </p:spPr>
      </p:pic>
    </p:spTree>
    <p:extLst>
      <p:ext uri="{BB962C8B-B14F-4D97-AF65-F5344CB8AC3E}">
        <p14:creationId xmlns:p14="http://schemas.microsoft.com/office/powerpoint/2010/main" val="13481497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a:hlinkClick r:id="rId3"/>
          </p:cNvPr>
          <p:cNvPicPr preferRelativeResize="0"/>
          <p:nvPr/>
        </p:nvPicPr>
        <p:blipFill>
          <a:blip r:embed="rId4" cstate="print">
            <a:extLst>
              <a:ext uri="{28A0092B-C50C-407E-A947-70E740481C1C}">
                <a14:useLocalDpi xmlns:a14="http://schemas.microsoft.com/office/drawing/2010/main"/>
              </a:ext>
            </a:extLst>
          </a:blip>
          <a:stretch>
            <a:fillRect/>
          </a:stretch>
        </p:blipFill>
        <p:spPr>
          <a:xfrm>
            <a:off x="731934" y="385134"/>
            <a:ext cx="3674735" cy="4888999"/>
          </a:xfrm>
          <a:prstGeom prst="rect">
            <a:avLst/>
          </a:prstGeom>
          <a:noFill/>
          <a:ln>
            <a:noFill/>
          </a:ln>
        </p:spPr>
      </p:pic>
      <p:sp>
        <p:nvSpPr>
          <p:cNvPr id="91" name="Google Shape;91;p18"/>
          <p:cNvSpPr txBox="1"/>
          <p:nvPr/>
        </p:nvSpPr>
        <p:spPr>
          <a:xfrm>
            <a:off x="293933" y="5470067"/>
            <a:ext cx="5257600" cy="849200"/>
          </a:xfrm>
          <a:prstGeom prst="rect">
            <a:avLst/>
          </a:prstGeom>
          <a:noFill/>
          <a:ln>
            <a:noFill/>
          </a:ln>
        </p:spPr>
        <p:txBody>
          <a:bodyPr spcFirstLastPara="1" wrap="square" lIns="121900" tIns="121900" rIns="121900" bIns="121900" anchor="t" anchorCtr="0">
            <a:noAutofit/>
          </a:bodyPr>
          <a:lstStyle/>
          <a:p>
            <a:r>
              <a:rPr lang="en" dirty="0">
                <a:solidFill>
                  <a:srgbClr val="333333"/>
                </a:solidFill>
                <a:highlight>
                  <a:srgbClr val="EFEFEF"/>
                </a:highlight>
              </a:rPr>
              <a:t>Andrews, J. (ca. 1855) Anthony Burns / Retrieved from the Library of Congress, </a:t>
            </a:r>
            <a:r>
              <a:rPr lang="en" u="sng" dirty="0">
                <a:solidFill>
                  <a:schemeClr val="hlink"/>
                </a:solidFill>
                <a:highlight>
                  <a:srgbClr val="EFEFEF"/>
                </a:highlight>
                <a:hlinkClick r:id="rId3"/>
              </a:rPr>
              <a:t>https://www.loc.gov/item/2003689280/</a:t>
            </a:r>
            <a:r>
              <a:rPr lang="en" dirty="0">
                <a:solidFill>
                  <a:srgbClr val="333333"/>
                </a:solidFill>
                <a:highlight>
                  <a:srgbClr val="EFEFEF"/>
                </a:highlight>
              </a:rPr>
              <a:t> .</a:t>
            </a:r>
            <a:endParaRPr dirty="0"/>
          </a:p>
        </p:txBody>
      </p:sp>
      <p:sp>
        <p:nvSpPr>
          <p:cNvPr id="92" name="Google Shape;92;p18"/>
          <p:cNvSpPr txBox="1"/>
          <p:nvPr/>
        </p:nvSpPr>
        <p:spPr>
          <a:xfrm>
            <a:off x="5372100" y="385133"/>
            <a:ext cx="6443663" cy="5339600"/>
          </a:xfrm>
          <a:prstGeom prst="rect">
            <a:avLst/>
          </a:prstGeom>
          <a:noFill/>
          <a:ln>
            <a:noFill/>
          </a:ln>
        </p:spPr>
        <p:txBody>
          <a:bodyPr spcFirstLastPara="1" wrap="square" lIns="121900" tIns="121900" rIns="121900" bIns="121900" anchor="t" anchorCtr="0">
            <a:noAutofit/>
          </a:bodyPr>
          <a:lstStyle/>
          <a:p>
            <a:pPr>
              <a:lnSpc>
                <a:spcPct val="115000"/>
              </a:lnSpc>
              <a:spcBef>
                <a:spcPts val="1200"/>
              </a:spcBef>
              <a:buClr>
                <a:schemeClr val="dk1"/>
              </a:buClr>
              <a:buSzPts val="1100"/>
            </a:pPr>
            <a:r>
              <a:rPr lang="en" sz="2000" dirty="0">
                <a:solidFill>
                  <a:schemeClr val="dk1"/>
                </a:solidFill>
              </a:rPr>
              <a:t>“I like this document because it tells the story of one man, which makes it easier to relate to, but it really addresses the larger issues of antebellum slavery and sectional tensions. I could see using this </a:t>
            </a:r>
            <a:r>
              <a:rPr lang="en" sz="2000" dirty="0" err="1">
                <a:solidFill>
                  <a:schemeClr val="dk1"/>
                </a:solidFill>
              </a:rPr>
              <a:t>QFocus</a:t>
            </a:r>
            <a:r>
              <a:rPr lang="en" sz="2000" dirty="0">
                <a:solidFill>
                  <a:schemeClr val="dk1"/>
                </a:solidFill>
              </a:rPr>
              <a:t> as the hook at the beginning of a lesson.</a:t>
            </a:r>
            <a:br>
              <a:rPr lang="en" sz="2000" dirty="0">
                <a:solidFill>
                  <a:schemeClr val="dk1"/>
                </a:solidFill>
              </a:rPr>
            </a:br>
            <a:r>
              <a:rPr lang="en" sz="2000" dirty="0">
                <a:solidFill>
                  <a:schemeClr val="dk1"/>
                </a:solidFill>
              </a:rPr>
              <a:t>     I really loved this tutorial. Coming up with compelling questions is one of my areas of weakness, so I love the idea of having the students come up with the questions. I actually tried this in my class last week, and the questions they came up with were MUCH better than the ones I had been thinking of. I also love the QFT routine because I think the students are more invested in discovering the answers when they've come up with the questions.”</a:t>
            </a:r>
            <a:endParaRPr sz="2000" dirty="0">
              <a:solidFill>
                <a:srgbClr val="2D3B45"/>
              </a:solidFill>
              <a:highlight>
                <a:schemeClr val="lt1"/>
              </a:highlight>
            </a:endParaRPr>
          </a:p>
          <a:p>
            <a:pPr>
              <a:spcBef>
                <a:spcPts val="1200"/>
              </a:spcBef>
            </a:pPr>
            <a:r>
              <a:rPr lang="en" sz="2000" dirty="0"/>
              <a:t>Jenni Gallagher, Virginia Tech 2019.</a:t>
            </a:r>
            <a:endParaRPr sz="2000" dirty="0"/>
          </a:p>
        </p:txBody>
      </p:sp>
    </p:spTree>
    <p:extLst>
      <p:ext uri="{BB962C8B-B14F-4D97-AF65-F5344CB8AC3E}">
        <p14:creationId xmlns:p14="http://schemas.microsoft.com/office/powerpoint/2010/main" val="11117618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9"/>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12801" y="203200"/>
            <a:ext cx="5306132" cy="5005600"/>
          </a:xfrm>
          <a:prstGeom prst="rect">
            <a:avLst/>
          </a:prstGeom>
          <a:noFill/>
          <a:ln>
            <a:noFill/>
          </a:ln>
        </p:spPr>
      </p:pic>
      <p:sp>
        <p:nvSpPr>
          <p:cNvPr id="98" name="Google Shape;98;p19"/>
          <p:cNvSpPr txBox="1"/>
          <p:nvPr/>
        </p:nvSpPr>
        <p:spPr>
          <a:xfrm>
            <a:off x="277600" y="5274133"/>
            <a:ext cx="6123200" cy="767600"/>
          </a:xfrm>
          <a:prstGeom prst="rect">
            <a:avLst/>
          </a:prstGeom>
          <a:noFill/>
          <a:ln>
            <a:noFill/>
          </a:ln>
        </p:spPr>
        <p:txBody>
          <a:bodyPr spcFirstLastPara="1" wrap="square" lIns="121900" tIns="121900" rIns="121900" bIns="121900" anchor="t" anchorCtr="0">
            <a:noAutofit/>
          </a:bodyPr>
          <a:lstStyle/>
          <a:p>
            <a:r>
              <a:rPr lang="en" dirty="0"/>
              <a:t>Votes for Women Bandwagon. Washington D.C, 1918. [Jan] [Photograph] Retrieved from the Library of Congress, </a:t>
            </a:r>
            <a:r>
              <a:rPr lang="en" u="sng" dirty="0">
                <a:solidFill>
                  <a:schemeClr val="hlink"/>
                </a:solidFill>
                <a:hlinkClick r:id="rId4"/>
              </a:rPr>
              <a:t>https://www.loc.gov/item/2016679510/</a:t>
            </a:r>
            <a:r>
              <a:rPr lang="en" dirty="0"/>
              <a:t> .</a:t>
            </a:r>
            <a:endParaRPr dirty="0"/>
          </a:p>
        </p:txBody>
      </p:sp>
      <p:sp>
        <p:nvSpPr>
          <p:cNvPr id="99" name="Google Shape;99;p19"/>
          <p:cNvSpPr txBox="1"/>
          <p:nvPr/>
        </p:nvSpPr>
        <p:spPr>
          <a:xfrm>
            <a:off x="6400800" y="531700"/>
            <a:ext cx="5551600" cy="5290400"/>
          </a:xfrm>
          <a:prstGeom prst="rect">
            <a:avLst/>
          </a:prstGeom>
          <a:noFill/>
          <a:ln>
            <a:noFill/>
          </a:ln>
        </p:spPr>
        <p:txBody>
          <a:bodyPr spcFirstLastPara="1" wrap="square" lIns="121900" tIns="121900" rIns="121900" bIns="121900" anchor="t" anchorCtr="0">
            <a:noAutofit/>
          </a:bodyPr>
          <a:lstStyle/>
          <a:p>
            <a:r>
              <a:rPr lang="en" sz="2400"/>
              <a:t>“When thinking about the QFT, I first thought of political cartoons. I think they are a great way to get students interested and asking questions. There are usually so many layers involved in just a singular cartoon. It gets all kinds of students involved,ranging from struggling ones to thriving students. When dissecting a political cartoon, it can be done during any point in the unit but I would likely use it at the beginning to open up a unit and spark interest.”</a:t>
            </a:r>
            <a:endParaRPr sz="2400"/>
          </a:p>
          <a:p>
            <a:pPr>
              <a:buClr>
                <a:schemeClr val="dk1"/>
              </a:buClr>
              <a:buSzPts val="1100"/>
            </a:pPr>
            <a:r>
              <a:rPr lang="en" sz="2400"/>
              <a:t>Jackie McGuiness, Virginia Tech 2019</a:t>
            </a:r>
            <a:endParaRPr sz="2400"/>
          </a:p>
          <a:p>
            <a:endParaRPr sz="2400"/>
          </a:p>
        </p:txBody>
      </p:sp>
    </p:spTree>
    <p:extLst>
      <p:ext uri="{BB962C8B-B14F-4D97-AF65-F5344CB8AC3E}">
        <p14:creationId xmlns:p14="http://schemas.microsoft.com/office/powerpoint/2010/main" val="18207686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194"/>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nSpc>
                <a:spcPct val="100000"/>
              </a:lnSpc>
            </a:pPr>
            <a:r>
              <a:rPr lang="en-US"/>
              <a:t> </a:t>
            </a:r>
            <a:endParaRPr/>
          </a:p>
        </p:txBody>
      </p:sp>
      <p:cxnSp>
        <p:nvCxnSpPr>
          <p:cNvPr id="4" name="Straight Connector 3"/>
          <p:cNvCxnSpPr/>
          <p:nvPr/>
        </p:nvCxnSpPr>
        <p:spPr>
          <a:xfrm>
            <a:off x="841235" y="5880761"/>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93040" y="2623306"/>
            <a:ext cx="10404227" cy="1446550"/>
          </a:xfrm>
          <a:prstGeom prst="rect">
            <a:avLst/>
          </a:prstGeom>
        </p:spPr>
        <p:txBody>
          <a:bodyPr wrap="square">
            <a:spAutoFit/>
          </a:bodyPr>
          <a:lstStyle/>
          <a:p>
            <a:r>
              <a:rPr lang="en-US" sz="4400" dirty="0">
                <a:solidFill>
                  <a:schemeClr val="accent1"/>
                </a:solidFill>
              </a:rPr>
              <a:t>Why is the skill of question formulation so important now? </a:t>
            </a:r>
            <a:endParaRPr lang="en-US" sz="4400" dirty="0"/>
          </a:p>
        </p:txBody>
      </p:sp>
    </p:spTree>
    <p:extLst>
      <p:ext uri="{BB962C8B-B14F-4D97-AF65-F5344CB8AC3E}">
        <p14:creationId xmlns:p14="http://schemas.microsoft.com/office/powerpoint/2010/main" val="2088019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4"/>
          <p:cNvSpPr txBox="1">
            <a:spLocks noGrp="1"/>
          </p:cNvSpPr>
          <p:nvPr>
            <p:ph type="title"/>
          </p:nvPr>
        </p:nvSpPr>
        <p:spPr>
          <a:xfrm>
            <a:off x="893041" y="285078"/>
            <a:ext cx="11009935" cy="13255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sz="3600" b="0" dirty="0"/>
              <a:t>There are 2 icons you will see in this </a:t>
            </a:r>
            <a:r>
              <a:rPr lang="en-US" sz="3600" b="0" dirty="0" smtClean="0"/>
              <a:t>session:</a:t>
            </a:r>
            <a:endParaRPr sz="3600" b="0" dirty="0"/>
          </a:p>
        </p:txBody>
      </p:sp>
      <p:sp>
        <p:nvSpPr>
          <p:cNvPr id="246" name="Google Shape;246;p24"/>
          <p:cNvSpPr txBox="1">
            <a:spLocks noGrp="1"/>
          </p:cNvSpPr>
          <p:nvPr>
            <p:ph type="body" idx="4294967295"/>
          </p:nvPr>
        </p:nvSpPr>
        <p:spPr>
          <a:xfrm>
            <a:off x="4381147" y="4655193"/>
            <a:ext cx="7521828" cy="119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000"/>
              </a:spcBef>
              <a:spcAft>
                <a:spcPts val="0"/>
              </a:spcAft>
              <a:buSzPts val="1500"/>
              <a:buNone/>
            </a:pPr>
            <a:r>
              <a:rPr lang="en-US" dirty="0">
                <a:solidFill>
                  <a:srgbClr val="000000"/>
                </a:solidFill>
              </a:rPr>
              <a:t>This means get ready to use your chat box to share some of your work</a:t>
            </a:r>
            <a:endParaRPr dirty="0">
              <a:solidFill>
                <a:srgbClr val="000000"/>
              </a:solidFill>
            </a:endParaRPr>
          </a:p>
        </p:txBody>
      </p:sp>
      <p:sp>
        <p:nvSpPr>
          <p:cNvPr id="247" name="Google Shape;247;p24"/>
          <p:cNvSpPr/>
          <p:nvPr/>
        </p:nvSpPr>
        <p:spPr>
          <a:xfrm>
            <a:off x="2223772" y="4894371"/>
            <a:ext cx="977200" cy="544800"/>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48" name="Google Shape;248;p24"/>
          <p:cNvSpPr txBox="1"/>
          <p:nvPr/>
        </p:nvSpPr>
        <p:spPr>
          <a:xfrm>
            <a:off x="4182757" y="2625988"/>
            <a:ext cx="7602167" cy="130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800" b="0" i="0" u="none" strike="noStrike" cap="none" dirty="0">
                <a:solidFill>
                  <a:srgbClr val="000000"/>
                </a:solidFill>
                <a:latin typeface="Rockwell"/>
                <a:ea typeface="Rockwell"/>
                <a:cs typeface="Rockwell"/>
                <a:sym typeface="Rockwell"/>
              </a:rPr>
              <a:t>This means that you should be thinking or working on </a:t>
            </a:r>
            <a:r>
              <a:rPr lang="en-US" sz="2800" dirty="0">
                <a:latin typeface="Rockwell"/>
                <a:ea typeface="Rockwell"/>
                <a:cs typeface="Rockwell"/>
                <a:sym typeface="Rockwell"/>
              </a:rPr>
              <a:t>the </a:t>
            </a:r>
            <a:r>
              <a:rPr lang="en-US" sz="2800" b="0" i="0" u="none" strike="noStrike" cap="none" dirty="0">
                <a:solidFill>
                  <a:srgbClr val="000000"/>
                </a:solidFill>
                <a:latin typeface="Rockwell"/>
                <a:ea typeface="Rockwell"/>
                <a:cs typeface="Rockwell"/>
                <a:sym typeface="Rockwell"/>
              </a:rPr>
              <a:t>task assigned </a:t>
            </a:r>
            <a:endParaRPr sz="2800" b="0" i="0" u="none" strike="noStrike" cap="none" dirty="0">
              <a:solidFill>
                <a:srgbClr val="000000"/>
              </a:solidFill>
              <a:latin typeface="Rockwell"/>
              <a:ea typeface="Rockwell"/>
              <a:cs typeface="Rockwell"/>
              <a:sym typeface="Rockwell"/>
            </a:endParaRPr>
          </a:p>
        </p:txBody>
      </p:sp>
      <p:pic>
        <p:nvPicPr>
          <p:cNvPr id="249" name="Google Shape;249;p24"/>
          <p:cNvPicPr preferRelativeResize="0"/>
          <p:nvPr/>
        </p:nvPicPr>
        <p:blipFill rotWithShape="1">
          <a:blip r:embed="rId3">
            <a:alphaModFix/>
          </a:blip>
          <a:srcRect/>
          <a:stretch/>
        </p:blipFill>
        <p:spPr>
          <a:xfrm>
            <a:off x="1392625" y="2490858"/>
            <a:ext cx="2283691" cy="1251142"/>
          </a:xfrm>
          <a:prstGeom prst="rect">
            <a:avLst/>
          </a:prstGeom>
          <a:noFill/>
          <a:ln>
            <a:noFill/>
          </a:ln>
        </p:spPr>
      </p:pic>
    </p:spTree>
    <p:extLst>
      <p:ext uri="{BB962C8B-B14F-4D97-AF65-F5344CB8AC3E}">
        <p14:creationId xmlns:p14="http://schemas.microsoft.com/office/powerpoint/2010/main" val="16114275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011683" y="1711327"/>
            <a:ext cx="2921980" cy="4440351"/>
          </a:xfrm>
        </p:spPr>
      </p:pic>
      <p:sp>
        <p:nvSpPr>
          <p:cNvPr id="6" name="Text Placeholder 5"/>
          <p:cNvSpPr>
            <a:spLocks noGrp="1"/>
          </p:cNvSpPr>
          <p:nvPr>
            <p:ph type="body" sz="half" idx="4294967295"/>
          </p:nvPr>
        </p:nvSpPr>
        <p:spPr>
          <a:xfrm>
            <a:off x="6863013" y="4476837"/>
            <a:ext cx="5212611" cy="1046225"/>
          </a:xfrm>
        </p:spPr>
        <p:txBody>
          <a:bodyPr>
            <a:noAutofit/>
          </a:bodyPr>
          <a:lstStyle/>
          <a:p>
            <a:pPr marL="0" indent="0">
              <a:buNone/>
            </a:pPr>
            <a:r>
              <a:rPr lang="en-US" dirty="0" smtClean="0">
                <a:latin typeface="Rockwell" panose="02060603020205020403" pitchFamily="18" charset="0"/>
              </a:rPr>
              <a:t>– Clive Thompson</a:t>
            </a:r>
          </a:p>
          <a:p>
            <a:pPr marL="0" indent="0">
              <a:buNone/>
            </a:pPr>
            <a:r>
              <a:rPr lang="en-US" sz="2400" dirty="0" smtClean="0">
                <a:latin typeface="Rockwell" panose="02060603020205020403" pitchFamily="18" charset="0"/>
              </a:rPr>
              <a:t>Journalist and Technology Blogger</a:t>
            </a:r>
            <a:endParaRPr lang="en-US" sz="2400" dirty="0">
              <a:latin typeface="Rockwell" panose="02060603020205020403" pitchFamily="18" charset="0"/>
            </a:endParaRPr>
          </a:p>
        </p:txBody>
      </p:sp>
      <p:sp>
        <p:nvSpPr>
          <p:cNvPr id="5" name="Text Placeholder 4"/>
          <p:cNvSpPr>
            <a:spLocks noGrp="1"/>
          </p:cNvSpPr>
          <p:nvPr>
            <p:ph type="body" sz="half" idx="4294967295"/>
          </p:nvPr>
        </p:nvSpPr>
        <p:spPr>
          <a:xfrm>
            <a:off x="6028160" y="1801813"/>
            <a:ext cx="5899963" cy="2578100"/>
          </a:xfrm>
        </p:spPr>
        <p:txBody>
          <a:bodyPr>
            <a:noAutofit/>
          </a:bodyPr>
          <a:lstStyle/>
          <a:p>
            <a:pPr marL="0" indent="0">
              <a:buNone/>
            </a:pPr>
            <a:r>
              <a:rPr lang="en-US" sz="3200" dirty="0" smtClean="0">
                <a:solidFill>
                  <a:schemeClr val="tx1"/>
                </a:solidFill>
                <a:latin typeface="Rockwell" panose="02060603020205020403" pitchFamily="18" charset="0"/>
              </a:rPr>
              <a:t>“How should you respond when you get powerful new tools for finding answers?</a:t>
            </a:r>
          </a:p>
          <a:p>
            <a:pPr marL="0" indent="0">
              <a:buNone/>
            </a:pPr>
            <a:endParaRPr lang="en-US" sz="2000" dirty="0">
              <a:solidFill>
                <a:schemeClr val="tx1"/>
              </a:solidFill>
              <a:latin typeface="Rockwell" panose="02060603020205020403" pitchFamily="18" charset="0"/>
            </a:endParaRPr>
          </a:p>
          <a:p>
            <a:pPr marL="0" indent="0">
              <a:buNone/>
            </a:pPr>
            <a:r>
              <a:rPr lang="en-US" sz="3200" dirty="0" smtClean="0">
                <a:solidFill>
                  <a:schemeClr val="tx1"/>
                </a:solidFill>
                <a:latin typeface="Rockwell" panose="02060603020205020403" pitchFamily="18" charset="0"/>
              </a:rPr>
              <a:t>Think of harder questions.”</a:t>
            </a:r>
            <a:endParaRPr lang="en-US" sz="3200" dirty="0">
              <a:solidFill>
                <a:schemeClr val="tx1"/>
              </a:solidFill>
              <a:latin typeface="Rockwell" panose="02060603020205020403" pitchFamily="18" charset="0"/>
            </a:endParaRPr>
          </a:p>
        </p:txBody>
      </p:sp>
      <p:sp>
        <p:nvSpPr>
          <p:cNvPr id="8" name="Title 1"/>
          <p:cNvSpPr txBox="1">
            <a:spLocks/>
          </p:cNvSpPr>
          <p:nvPr/>
        </p:nvSpPr>
        <p:spPr>
          <a:xfrm>
            <a:off x="664516" y="547560"/>
            <a:ext cx="10515600" cy="7435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DIN Next Rounded LT Pro" panose="020F0503020203050203" pitchFamily="34" charset="0"/>
                <a:ea typeface="+mj-ea"/>
                <a:cs typeface="+mj-cs"/>
              </a:defRPr>
            </a:lvl1pPr>
          </a:lstStyle>
          <a:p>
            <a:r>
              <a:rPr lang="en-US" sz="4000" dirty="0">
                <a:solidFill>
                  <a:schemeClr val="tx2"/>
                </a:solidFill>
                <a:latin typeface="+mj-lt"/>
              </a:rPr>
              <a:t>In the Age of Google</a:t>
            </a:r>
          </a:p>
        </p:txBody>
      </p:sp>
    </p:spTree>
    <p:extLst>
      <p:ext uri="{BB962C8B-B14F-4D97-AF65-F5344CB8AC3E}">
        <p14:creationId xmlns:p14="http://schemas.microsoft.com/office/powerpoint/2010/main" val="1952747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39" y="429147"/>
            <a:ext cx="10515600" cy="862165"/>
          </a:xfrm>
        </p:spPr>
        <p:txBody>
          <a:bodyPr>
            <a:normAutofit/>
          </a:bodyPr>
          <a:lstStyle/>
          <a:p>
            <a:r>
              <a:rPr lang="en-US" sz="4000" b="0" dirty="0" smtClean="0">
                <a:latin typeface="Rockwell" panose="02060603020205020403" pitchFamily="18" charset="0"/>
              </a:rPr>
              <a:t>Questions and Democracy</a:t>
            </a:r>
            <a:endParaRPr lang="en-US" sz="4000" b="0" dirty="0">
              <a:latin typeface="Rockwell" panose="020606030202050204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4187" y="1795077"/>
            <a:ext cx="6919440" cy="3793787"/>
          </a:xfrm>
          <a:prstGeom prst="rect">
            <a:avLst/>
          </a:prstGeom>
        </p:spPr>
      </p:pic>
      <p:sp>
        <p:nvSpPr>
          <p:cNvPr id="4" name="Text Placeholder 4"/>
          <p:cNvSpPr txBox="1">
            <a:spLocks/>
          </p:cNvSpPr>
          <p:nvPr/>
        </p:nvSpPr>
        <p:spPr>
          <a:xfrm>
            <a:off x="7730017" y="2451210"/>
            <a:ext cx="4024179" cy="15145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latin typeface="Rockwell" panose="02060603020205020403" pitchFamily="18" charset="0"/>
              </a:rPr>
              <a:t>“We need to be taught to study rather than to believe, to </a:t>
            </a:r>
            <a:r>
              <a:rPr lang="en-US" b="1" dirty="0">
                <a:latin typeface="Rockwell" panose="02060603020205020403" pitchFamily="18" charset="0"/>
              </a:rPr>
              <a:t>inquire</a:t>
            </a:r>
            <a:r>
              <a:rPr lang="en-US" dirty="0">
                <a:latin typeface="Rockwell" panose="02060603020205020403" pitchFamily="18" charset="0"/>
              </a:rPr>
              <a:t> rather than to affirm.”</a:t>
            </a:r>
          </a:p>
          <a:p>
            <a:pPr marL="0" indent="0">
              <a:buNone/>
            </a:pPr>
            <a:endParaRPr lang="en-US" dirty="0">
              <a:latin typeface="Rockwell" panose="02060603020205020403" pitchFamily="18" charset="0"/>
            </a:endParaRPr>
          </a:p>
        </p:txBody>
      </p:sp>
      <p:sp>
        <p:nvSpPr>
          <p:cNvPr id="6" name="Text Placeholder 5"/>
          <p:cNvSpPr txBox="1">
            <a:spLocks/>
          </p:cNvSpPr>
          <p:nvPr/>
        </p:nvSpPr>
        <p:spPr>
          <a:xfrm>
            <a:off x="7730019" y="4038217"/>
            <a:ext cx="3777343" cy="5236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endParaRPr lang="en-US" sz="2200" dirty="0" smtClean="0">
              <a:latin typeface="Rockwell" panose="02060603020205020403" pitchFamily="18" charset="0"/>
            </a:endParaRPr>
          </a:p>
          <a:p>
            <a:pPr marL="0" indent="0" algn="r">
              <a:buNone/>
            </a:pPr>
            <a:r>
              <a:rPr lang="en-US" sz="2200" dirty="0" smtClean="0">
                <a:latin typeface="Rockwell" panose="02060603020205020403" pitchFamily="18" charset="0"/>
              </a:rPr>
              <a:t>– </a:t>
            </a:r>
            <a:r>
              <a:rPr lang="en-US" sz="2200" dirty="0" err="1">
                <a:latin typeface="Rockwell" panose="02060603020205020403" pitchFamily="18" charset="0"/>
              </a:rPr>
              <a:t>Septima</a:t>
            </a:r>
            <a:r>
              <a:rPr lang="en-US" sz="2200" dirty="0">
                <a:latin typeface="Rockwell" panose="02060603020205020403" pitchFamily="18" charset="0"/>
              </a:rPr>
              <a:t> Clark</a:t>
            </a:r>
          </a:p>
          <a:p>
            <a:pPr marL="0" indent="0" algn="r">
              <a:buNone/>
            </a:pPr>
            <a:endParaRPr lang="en-US" sz="1200" dirty="0">
              <a:latin typeface="Rockwell" panose="02060603020205020403" pitchFamily="18" charset="0"/>
            </a:endParaRPr>
          </a:p>
          <a:p>
            <a:pPr marL="0" indent="0" algn="r">
              <a:buNone/>
            </a:pPr>
            <a:endParaRPr lang="en-US" sz="1200" dirty="0">
              <a:latin typeface="Rockwell" panose="02060603020205020403" pitchFamily="18" charset="0"/>
            </a:endParaRPr>
          </a:p>
        </p:txBody>
      </p:sp>
      <p:sp>
        <p:nvSpPr>
          <p:cNvPr id="5" name="テキスト ボックス 4"/>
          <p:cNvSpPr txBox="1"/>
          <p:nvPr/>
        </p:nvSpPr>
        <p:spPr>
          <a:xfrm>
            <a:off x="4788412" y="6596392"/>
            <a:ext cx="7596731" cy="261610"/>
          </a:xfrm>
          <a:prstGeom prst="rect">
            <a:avLst/>
          </a:prstGeom>
          <a:noFill/>
        </p:spPr>
        <p:txBody>
          <a:bodyPr wrap="square" rtlCol="0">
            <a:spAutoFit/>
          </a:bodyPr>
          <a:lstStyle/>
          <a:p>
            <a:r>
              <a:rPr lang="en-US" sz="1100" dirty="0">
                <a:latin typeface="Rockwell" panose="02060603020205020403" pitchFamily="18" charset="0"/>
              </a:rPr>
              <a:t>Chapter 6 on </a:t>
            </a:r>
            <a:r>
              <a:rPr lang="en-US" sz="1100" dirty="0" err="1">
                <a:latin typeface="Rockwell" panose="02060603020205020403" pitchFamily="18" charset="0"/>
              </a:rPr>
              <a:t>Septima</a:t>
            </a:r>
            <a:r>
              <a:rPr lang="en-US" sz="1100" dirty="0">
                <a:latin typeface="Rockwell" panose="02060603020205020403" pitchFamily="18" charset="0"/>
              </a:rPr>
              <a:t> Clark in Freedom Road: Adult Education of African Americans (Peterson, 1996)</a:t>
            </a:r>
          </a:p>
        </p:txBody>
      </p:sp>
    </p:spTree>
    <p:extLst>
      <p:ext uri="{BB962C8B-B14F-4D97-AF65-F5344CB8AC3E}">
        <p14:creationId xmlns:p14="http://schemas.microsoft.com/office/powerpoint/2010/main" val="160044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093" y="4600439"/>
            <a:ext cx="10598331" cy="769441"/>
          </a:xfrm>
          <a:prstGeom prst="rect">
            <a:avLst/>
          </a:prstGeom>
          <a:noFill/>
        </p:spPr>
        <p:txBody>
          <a:bodyPr wrap="square" rtlCol="0">
            <a:spAutoFit/>
          </a:bodyPr>
          <a:lstStyle/>
          <a:p>
            <a:r>
              <a:rPr lang="en-US" sz="4400" dirty="0" smtClean="0"/>
              <a:t>What are your questions for us?</a:t>
            </a:r>
            <a:endParaRPr lang="en-US" sz="4400" dirty="0"/>
          </a:p>
        </p:txBody>
      </p:sp>
      <p:sp>
        <p:nvSpPr>
          <p:cNvPr id="3" name="Google Shape;454;p49"/>
          <p:cNvSpPr/>
          <p:nvPr/>
        </p:nvSpPr>
        <p:spPr>
          <a:xfrm>
            <a:off x="10894424" y="245921"/>
            <a:ext cx="962143" cy="647598"/>
          </a:xfrm>
          <a:prstGeom prst="wedgeRectCallout">
            <a:avLst>
              <a:gd name="adj1" fmla="val -32870"/>
              <a:gd name="adj2" fmla="val 79687"/>
            </a:avLst>
          </a:prstGeom>
          <a:solidFill>
            <a:schemeClr val="bg1">
              <a:alpha val="91372"/>
            </a:schemeClr>
          </a:solidFill>
          <a:ln w="25400" cap="flat" cmpd="sng">
            <a:solidFill>
              <a:schemeClr val="tx2">
                <a:lumMod val="50000"/>
              </a:schemeClr>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5352689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5288"/>
            <a:ext cx="10515600" cy="1325563"/>
          </a:xfrm>
        </p:spPr>
        <p:txBody>
          <a:bodyPr/>
          <a:lstStyle/>
          <a:p>
            <a:r>
              <a:rPr lang="en-US" dirty="0" smtClean="0"/>
              <a:t>Thank you! Enjoy! </a:t>
            </a:r>
            <a:endParaRPr lang="en-US" dirty="0"/>
          </a:p>
        </p:txBody>
      </p:sp>
      <p:pic>
        <p:nvPicPr>
          <p:cNvPr id="2056" name="Picture 8" descr="tock market crash history 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57575" y="2500312"/>
            <a:ext cx="476250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771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2024891" y="2855944"/>
            <a:ext cx="8212975" cy="255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kumimoji="0" lang="en-US" altLang="en-US" b="0" i="0" u="none" strike="noStrike" kern="1200" cap="none" spc="0" normalizeH="0" baseline="0" noProof="0" dirty="0">
                <a:ln>
                  <a:noFill/>
                </a:ln>
                <a:solidFill>
                  <a:schemeClr val="tx1"/>
                </a:solidFill>
                <a:effectLst/>
                <a:uLnTx/>
                <a:uFillTx/>
              </a:rPr>
              <a:t>The Right Question Institute offers materials through a Creative Commons </a:t>
            </a:r>
            <a:r>
              <a:rPr kumimoji="0" lang="en-US" altLang="en-US" b="0" i="0" u="none" strike="noStrike" kern="1200" cap="none" spc="0" normalizeH="0" baseline="0" noProof="0" dirty="0" smtClean="0">
                <a:ln>
                  <a:noFill/>
                </a:ln>
                <a:solidFill>
                  <a:schemeClr val="tx1"/>
                </a:solidFill>
                <a:effectLst/>
                <a:uLnTx/>
                <a:uFillTx/>
              </a:rPr>
              <a:t>License. </a:t>
            </a:r>
            <a:r>
              <a:rPr lang="en-US" altLang="en-US" noProof="0" dirty="0">
                <a:solidFill>
                  <a:schemeClr val="tx1"/>
                </a:solidFill>
              </a:rPr>
              <a:t>Y</a:t>
            </a:r>
            <a:r>
              <a:rPr lang="en-US" dirty="0" err="1" smtClean="0">
                <a:solidFill>
                  <a:schemeClr val="tx1"/>
                </a:solidFill>
              </a:rPr>
              <a:t>ou</a:t>
            </a:r>
            <a:r>
              <a:rPr lang="en-US" dirty="0" smtClean="0">
                <a:solidFill>
                  <a:schemeClr val="tx1"/>
                </a:solidFill>
              </a:rPr>
              <a:t> </a:t>
            </a:r>
            <a:r>
              <a:rPr lang="en-US" dirty="0">
                <a:solidFill>
                  <a:schemeClr val="tx1"/>
                </a:solidFill>
              </a:rPr>
              <a:t>are welcome to use, adapt, and share our </a:t>
            </a:r>
            <a:r>
              <a:rPr lang="en-US" dirty="0" smtClean="0">
                <a:solidFill>
                  <a:schemeClr val="tx1"/>
                </a:solidFill>
              </a:rPr>
              <a:t>materials </a:t>
            </a:r>
            <a:r>
              <a:rPr lang="en-US" dirty="0">
                <a:solidFill>
                  <a:schemeClr val="tx1"/>
                </a:solidFill>
              </a:rPr>
              <a:t>for noncommercial </a:t>
            </a:r>
            <a:r>
              <a:rPr lang="en-US" dirty="0" smtClean="0">
                <a:solidFill>
                  <a:schemeClr val="tx1"/>
                </a:solidFill>
              </a:rPr>
              <a:t>use, as long as you include the following reference: </a:t>
            </a:r>
          </a:p>
          <a:p>
            <a:pPr marL="0" indent="0" defTabSz="457200">
              <a:buClr>
                <a:srgbClr val="629DD1"/>
              </a:buClr>
              <a:buNone/>
              <a:defRPr/>
            </a:pPr>
            <a:r>
              <a:rPr lang="en-US" dirty="0" smtClean="0">
                <a:solidFill>
                  <a:schemeClr val="tx1"/>
                </a:solidFill>
              </a:rPr>
              <a:t>“</a:t>
            </a:r>
            <a:r>
              <a:rPr lang="en-US" dirty="0">
                <a:solidFill>
                  <a:schemeClr val="tx1"/>
                </a:solidFill>
              </a:rPr>
              <a:t>Source: The Right Question Institute (RQI). The Question Formulation Technique (QFT) was created by RQI. Visit </a:t>
            </a:r>
            <a:r>
              <a:rPr lang="en-US" u="sng" dirty="0">
                <a:solidFill>
                  <a:schemeClr val="tx1"/>
                </a:solidFill>
                <a:hlinkClick r:id="rId2"/>
              </a:rPr>
              <a:t>rightquestion.org</a:t>
            </a:r>
            <a:r>
              <a:rPr lang="en-US" dirty="0">
                <a:solidFill>
                  <a:schemeClr val="tx1"/>
                </a:solidFill>
              </a:rPr>
              <a:t> for more information and free resources.”</a:t>
            </a:r>
          </a:p>
          <a:p>
            <a:pPr marL="0" lvl="0" indent="0" defTabSz="457200">
              <a:buClr>
                <a:srgbClr val="629DD1"/>
              </a:buClr>
              <a:buNone/>
              <a:defRPr/>
            </a:pPr>
            <a:endParaRPr kumimoji="0" lang="en-US" altLang="en-US" sz="105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p:txBody>
      </p: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0375" y="1967396"/>
            <a:ext cx="20447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914400" y="386863"/>
            <a:ext cx="10662912" cy="769441"/>
          </a:xfrm>
          <a:prstGeom prst="rect">
            <a:avLst/>
          </a:prstGeom>
          <a:noFill/>
        </p:spPr>
        <p:txBody>
          <a:bodyPr wrap="square" rtlCol="0">
            <a:spAutoFit/>
          </a:bodyPr>
          <a:lstStyle/>
          <a:p>
            <a:r>
              <a:rPr lang="en-US" sz="4400" dirty="0" smtClean="0"/>
              <a:t>Using &amp; Sharing RQI’s Resources</a:t>
            </a:r>
            <a:endParaRPr lang="en-US" sz="4400" dirty="0"/>
          </a:p>
        </p:txBody>
      </p:sp>
      <p:sp>
        <p:nvSpPr>
          <p:cNvPr id="2" name="Rectangle 1"/>
          <p:cNvSpPr/>
          <p:nvPr/>
        </p:nvSpPr>
        <p:spPr>
          <a:xfrm>
            <a:off x="1813211" y="6260745"/>
            <a:ext cx="8866805" cy="369332"/>
          </a:xfrm>
          <a:prstGeom prst="rect">
            <a:avLst/>
          </a:prstGeom>
        </p:spPr>
        <p:txBody>
          <a:bodyPr wrap="none">
            <a:spAutoFit/>
          </a:bodyPr>
          <a:lstStyle/>
          <a:p>
            <a:pPr>
              <a:defRPr/>
            </a:pPr>
            <a:r>
              <a:rPr lang="en-US" altLang="en-US" b="1" dirty="0" smtClean="0">
                <a:latin typeface="Rockwell" panose="02060603020205020403" pitchFamily="18" charset="0"/>
              </a:rPr>
              <a:t>Access today’s materials (and more!): http</a:t>
            </a:r>
            <a:r>
              <a:rPr lang="en-US" altLang="en-US" b="1" dirty="0">
                <a:latin typeface="Rockwell" panose="02060603020205020403" pitchFamily="18" charset="0"/>
              </a:rPr>
              <a:t>://</a:t>
            </a:r>
            <a:r>
              <a:rPr lang="en-US" altLang="en-US" b="1" dirty="0" err="1">
                <a:latin typeface="Rockwell" panose="02060603020205020403" pitchFamily="18" charset="0"/>
              </a:rPr>
              <a:t>rightquestion.org</a:t>
            </a:r>
            <a:r>
              <a:rPr lang="en-US" altLang="en-US" b="1" dirty="0">
                <a:latin typeface="Rockwell" panose="02060603020205020403" pitchFamily="18" charset="0"/>
              </a:rPr>
              <a:t>/events/</a:t>
            </a:r>
            <a:endParaRPr lang="en-US" b="1" dirty="0">
              <a:latin typeface="Rockwell" panose="02060603020205020403" pitchFamily="18" charset="0"/>
            </a:endParaRPr>
          </a:p>
        </p:txBody>
      </p:sp>
    </p:spTree>
    <p:extLst>
      <p:ext uri="{BB962C8B-B14F-4D97-AF65-F5344CB8AC3E}">
        <p14:creationId xmlns:p14="http://schemas.microsoft.com/office/powerpoint/2010/main" val="16786662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2621"/>
            <a:ext cx="10515600" cy="4351338"/>
          </a:xfrm>
        </p:spPr>
        <p:txBody>
          <a:bodyPr/>
          <a:lstStyle/>
          <a:p>
            <a:pPr marL="0" indent="0">
              <a:buNone/>
              <a:defRPr/>
            </a:pPr>
            <a:r>
              <a:rPr lang="en-US" sz="3200" b="1" dirty="0">
                <a:latin typeface="Rockwell" panose="02060603020205020403" pitchFamily="18" charset="0"/>
                <a:hlinkClick r:id="rId3"/>
              </a:rPr>
              <a:t>https://</a:t>
            </a:r>
            <a:r>
              <a:rPr lang="en-US" sz="3200" b="1" dirty="0" err="1">
                <a:latin typeface="Rockwell" panose="02060603020205020403" pitchFamily="18" charset="0"/>
                <a:hlinkClick r:id="rId3"/>
              </a:rPr>
              <a:t>www.gse.harvard.edu</a:t>
            </a:r>
            <a:r>
              <a:rPr lang="en-US" sz="3200" b="1" dirty="0">
                <a:latin typeface="Rockwell" panose="02060603020205020403" pitchFamily="18" charset="0"/>
                <a:hlinkClick r:id="rId3"/>
              </a:rPr>
              <a:t>/</a:t>
            </a:r>
            <a:r>
              <a:rPr lang="en-US" sz="3200" b="1" dirty="0" err="1">
                <a:latin typeface="Rockwell" panose="02060603020205020403" pitchFamily="18" charset="0"/>
                <a:hlinkClick r:id="rId3"/>
              </a:rPr>
              <a:t>ppe</a:t>
            </a:r>
            <a:r>
              <a:rPr lang="en-US" sz="3200" b="1" dirty="0">
                <a:latin typeface="Rockwell" panose="02060603020205020403" pitchFamily="18" charset="0"/>
                <a:hlinkClick r:id="rId3"/>
              </a:rPr>
              <a:t>/program/teaching-students-ask-their-own-questions-best-practices-question-formulation-technique</a:t>
            </a:r>
            <a:endParaRPr lang="en-US" sz="3200" b="1" dirty="0">
              <a:latin typeface="Rockwell" panose="02060603020205020403" pitchFamily="18" charset="0"/>
            </a:endParaRPr>
          </a:p>
        </p:txBody>
      </p:sp>
      <p:sp>
        <p:nvSpPr>
          <p:cNvPr id="2" name="TextBox 1"/>
          <p:cNvSpPr txBox="1"/>
          <p:nvPr/>
        </p:nvSpPr>
        <p:spPr>
          <a:xfrm>
            <a:off x="838201" y="470174"/>
            <a:ext cx="772779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Rockwell"/>
                <a:cs typeface="+mn-cs"/>
              </a:rPr>
              <a:t>To </a:t>
            </a:r>
            <a:r>
              <a:rPr kumimoji="0" lang="en-US" altLang="en-US" sz="4400" b="0" i="0" u="none" strike="noStrike" kern="1200" cap="none" spc="0" normalizeH="0" baseline="0" noProof="0" dirty="0" smtClean="0">
                <a:ln>
                  <a:noFill/>
                </a:ln>
                <a:solidFill>
                  <a:srgbClr val="000000"/>
                </a:solidFill>
                <a:effectLst/>
                <a:uLnTx/>
                <a:uFillTx/>
                <a:latin typeface="Rockwell"/>
                <a:cs typeface="+mn-cs"/>
              </a:rPr>
              <a:t>Learn Even More</a:t>
            </a:r>
            <a:endParaRPr kumimoji="0" lang="en-US" sz="4400" b="0" i="0" u="none" strike="noStrike" kern="1200" cap="none" spc="0" normalizeH="0" baseline="0" noProof="0" dirty="0">
              <a:ln>
                <a:noFill/>
              </a:ln>
              <a:solidFill>
                <a:srgbClr val="000000"/>
              </a:solidFill>
              <a:effectLst/>
              <a:uLnTx/>
              <a:uFillTx/>
              <a:latin typeface="Rockwell"/>
              <a:cs typeface="+mn-cs"/>
            </a:endParaRPr>
          </a:p>
        </p:txBody>
      </p:sp>
      <p:sp>
        <p:nvSpPr>
          <p:cNvPr id="6" name="Content Placeholder 2"/>
          <p:cNvSpPr txBox="1">
            <a:spLocks/>
          </p:cNvSpPr>
          <p:nvPr/>
        </p:nvSpPr>
        <p:spPr bwMode="auto">
          <a:xfrm>
            <a:off x="1044962" y="3664505"/>
            <a:ext cx="9329324" cy="283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32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rPr>
              <a:t>Check out our 3-week online course hosted by the Harvard Graduate School of Education, starting April 13, 2020.</a:t>
            </a:r>
            <a:endParaRPr kumimoji="0" lang="en-US" altLang="en-US" sz="20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3200" b="0" i="0" u="none" strike="noStrike" kern="1200" cap="none" spc="0" normalizeH="0" baseline="0" noProof="0" dirty="0">
              <a:ln>
                <a:noFill/>
              </a:ln>
              <a:solidFill>
                <a:srgbClr val="629DD1"/>
              </a:solidFill>
              <a:effectLst/>
              <a:uLnTx/>
              <a:uFillTx/>
              <a:latin typeface="Rockwell" panose="02060603020205020403" pitchFamily="18" charset="0"/>
              <a:ea typeface="MS PGothic" panose="020B0600070205080204" pitchFamily="34" charset="-128"/>
            </a:endParaRPr>
          </a:p>
        </p:txBody>
      </p:sp>
    </p:spTree>
    <p:extLst>
      <p:ext uri="{BB962C8B-B14F-4D97-AF65-F5344CB8AC3E}">
        <p14:creationId xmlns:p14="http://schemas.microsoft.com/office/powerpoint/2010/main" val="1688435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47" y="125182"/>
            <a:ext cx="10515600" cy="1325563"/>
          </a:xfrm>
        </p:spPr>
        <p:txBody>
          <a:bodyPr>
            <a:normAutofit/>
          </a:bodyPr>
          <a:lstStyle/>
          <a:p>
            <a:r>
              <a:rPr lang="en-US" b="0" dirty="0">
                <a:ea typeface="Meiryo" panose="020B0604030504040204" pitchFamily="34" charset="-128"/>
              </a:rPr>
              <a:t>Who is in the </a:t>
            </a:r>
            <a:r>
              <a:rPr lang="en-US" b="0" dirty="0" smtClean="0">
                <a:ea typeface="Meiryo" panose="020B0604030504040204" pitchFamily="34" charset="-128"/>
              </a:rPr>
              <a:t>room?</a:t>
            </a:r>
            <a:endParaRPr lang="en-US" b="0" dirty="0">
              <a:ea typeface="Meiryo" panose="020B0604030504040204" pitchFamily="34" charset="-128"/>
            </a:endParaRPr>
          </a:p>
        </p:txBody>
      </p:sp>
      <p:sp>
        <p:nvSpPr>
          <p:cNvPr id="3" name="Google Shape;247;p24"/>
          <p:cNvSpPr/>
          <p:nvPr/>
        </p:nvSpPr>
        <p:spPr>
          <a:xfrm>
            <a:off x="10593307" y="335937"/>
            <a:ext cx="977200" cy="544800"/>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644704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Autofit/>
          </a:bodyPr>
          <a:lstStyle/>
          <a:p>
            <a:r>
              <a:rPr lang="en-US" altLang="en-US" dirty="0"/>
              <a:t>Today’s Agenda</a:t>
            </a:r>
          </a:p>
        </p:txBody>
      </p:sp>
      <p:sp>
        <p:nvSpPr>
          <p:cNvPr id="3" name="Content Placeholder 2"/>
          <p:cNvSpPr>
            <a:spLocks noGrp="1"/>
          </p:cNvSpPr>
          <p:nvPr>
            <p:ph idx="1"/>
          </p:nvPr>
        </p:nvSpPr>
        <p:spPr>
          <a:xfrm>
            <a:off x="838203" y="1398343"/>
            <a:ext cx="10755087" cy="4479944"/>
          </a:xfrm>
        </p:spPr>
        <p:txBody>
          <a:bodyPr>
            <a:noAutofit/>
          </a:bodyPr>
          <a:lstStyle/>
          <a:p>
            <a:pPr marL="457200" lvl="0" indent="-406400">
              <a:lnSpc>
                <a:spcPct val="100000"/>
              </a:lnSpc>
              <a:spcBef>
                <a:spcPts val="0"/>
              </a:spcBef>
              <a:spcAft>
                <a:spcPts val="1200"/>
              </a:spcAft>
              <a:buSzPts val="2800"/>
              <a:buFont typeface="Rockwell"/>
              <a:buAutoNum type="arabicParenR"/>
            </a:pPr>
            <a:r>
              <a:rPr lang="en-US" dirty="0">
                <a:solidFill>
                  <a:schemeClr val="dk1"/>
                </a:solidFill>
              </a:rPr>
              <a:t>Why Spend Time on Teaching the Skill of Question Formulation? </a:t>
            </a:r>
            <a:endParaRPr lang="en-US" dirty="0"/>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Collaborative Learning with the Question Formulation Technique (QFT)</a:t>
            </a:r>
            <a:endParaRPr lang="en-US" dirty="0"/>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Explore </a:t>
            </a:r>
            <a:r>
              <a:rPr lang="en-US" dirty="0" smtClean="0">
                <a:solidFill>
                  <a:schemeClr val="dk1"/>
                </a:solidFill>
              </a:rPr>
              <a:t>Real Classroom </a:t>
            </a:r>
            <a:r>
              <a:rPr lang="en-US" dirty="0">
                <a:solidFill>
                  <a:schemeClr val="dk1"/>
                </a:solidFill>
              </a:rPr>
              <a:t>Examples &amp; Applications</a:t>
            </a:r>
            <a:endParaRPr lang="en-US" dirty="0"/>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Why is Question Formulation Important Now?</a:t>
            </a:r>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Q&amp;A</a:t>
            </a:r>
            <a:endParaRPr lang="en-US" dirty="0"/>
          </a:p>
          <a:p>
            <a:pPr marL="0" indent="0">
              <a:buNone/>
              <a:defRPr/>
            </a:pPr>
            <a:endParaRPr lang="en-US" sz="3200" dirty="0">
              <a:latin typeface="Rockwell" panose="02060603020205020403" pitchFamily="18" charset="0"/>
            </a:endParaRPr>
          </a:p>
        </p:txBody>
      </p:sp>
    </p:spTree>
    <p:extLst>
      <p:ext uri="{BB962C8B-B14F-4D97-AF65-F5344CB8AC3E}">
        <p14:creationId xmlns:p14="http://schemas.microsoft.com/office/powerpoint/2010/main" val="2942140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79579" y="186062"/>
            <a:ext cx="10515600" cy="1325563"/>
          </a:xfrm>
        </p:spPr>
        <p:txBody>
          <a:bodyPr>
            <a:normAutofit/>
          </a:bodyPr>
          <a:lstStyle/>
          <a:p>
            <a:r>
              <a:rPr lang="en-US" altLang="en-US" sz="4400" dirty="0">
                <a:solidFill>
                  <a:schemeClr val="tx1"/>
                </a:solidFill>
              </a:rPr>
              <a:t>We’re Tweeting…</a:t>
            </a:r>
          </a:p>
        </p:txBody>
      </p:sp>
      <p:sp>
        <p:nvSpPr>
          <p:cNvPr id="69635" name="Content Placeholder 7"/>
          <p:cNvSpPr txBox="1">
            <a:spLocks/>
          </p:cNvSpPr>
          <p:nvPr/>
        </p:nvSpPr>
        <p:spPr bwMode="auto">
          <a:xfrm>
            <a:off x="1426439" y="1781175"/>
            <a:ext cx="8258175" cy="274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endParaRPr kumimoji="0" lang="en-US" altLang="en-US" sz="12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rPr>
              <a:t>@</a:t>
            </a:r>
            <a:r>
              <a:rPr kumimoji="0" lang="en-US" altLang="en-US" sz="3600" b="0" i="0" u="none" strike="noStrike" kern="1200" cap="none" spc="0" normalizeH="0" baseline="0" noProof="0" dirty="0" err="1" smtClean="0">
                <a:ln>
                  <a:noFill/>
                </a:ln>
                <a:solidFill>
                  <a:prstClr val="black"/>
                </a:solidFill>
                <a:effectLst/>
                <a:uLnTx/>
                <a:uFillTx/>
                <a:latin typeface="Rockwell" panose="02060603020205020403" pitchFamily="18" charset="0"/>
                <a:ea typeface="MS PGothic" panose="020B0600070205080204" pitchFamily="34" charset="-128"/>
                <a:cs typeface="+mn-cs"/>
              </a:rPr>
              <a:t>RightQuestion</a:t>
            </a:r>
            <a:endPar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cs typeface="+mn-cs"/>
              </a:rPr>
              <a:t>@</a:t>
            </a:r>
            <a:r>
              <a:rPr kumimoji="0" lang="en-US" altLang="en-US" sz="3600" b="0" i="0" u="none" strike="noStrike" kern="1200" cap="none" spc="0" normalizeH="0" baseline="0" noProof="0" dirty="0" err="1" smtClean="0">
                <a:ln>
                  <a:noFill/>
                </a:ln>
                <a:solidFill>
                  <a:srgbClr val="000000"/>
                </a:solidFill>
                <a:effectLst/>
                <a:uLnTx/>
                <a:uFillTx/>
                <a:latin typeface="Rockwell" panose="02060603020205020403" pitchFamily="18" charset="0"/>
                <a:ea typeface="MS PGothic" panose="020B0600070205080204" pitchFamily="34" charset="-128"/>
                <a:cs typeface="+mn-cs"/>
              </a:rPr>
              <a:t>SarahRQI</a:t>
            </a:r>
            <a:endParaRPr kumimoji="0" lang="en-US" altLang="en-US" sz="36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cs typeface="+mn-cs"/>
            </a:endParaRPr>
          </a:p>
          <a:p>
            <a:pPr defTabSz="457200" eaLnBrk="0" fontAlgn="base" hangingPunct="0">
              <a:spcBef>
                <a:spcPts val="2000"/>
              </a:spcBef>
              <a:spcAft>
                <a:spcPct val="0"/>
              </a:spcAft>
              <a:buClr>
                <a:srgbClr val="629DD1"/>
              </a:buClr>
              <a:buSzPct val="75000"/>
              <a:defRPr/>
            </a:pPr>
            <a:r>
              <a:rPr lang="en-US" altLang="en-US" sz="3600" dirty="0" smtClean="0">
                <a:solidFill>
                  <a:prstClr val="black"/>
                </a:solidFill>
              </a:rPr>
              <a:t>@</a:t>
            </a:r>
            <a:r>
              <a:rPr lang="en-US" altLang="en-US" sz="3600" dirty="0" err="1" smtClean="0">
                <a:solidFill>
                  <a:prstClr val="black"/>
                </a:solidFill>
              </a:rPr>
              <a:t>AndrewRQI</a:t>
            </a:r>
            <a:endParaRPr lang="en-US" altLang="en-US" sz="3600" dirty="0" smtClean="0">
              <a:solidFill>
                <a:prstClr val="black"/>
              </a:solidFill>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anose="020B0600070205080204" pitchFamily="34" charset="-128"/>
                <a:cs typeface="+mn-cs"/>
              </a:rPr>
              <a:t>#QFT</a:t>
            </a:r>
            <a:endPar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874298" y="3432881"/>
            <a:ext cx="2394596" cy="1947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13392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taylor\AppData\Local\Temp\PR\data\asimages\{3C265FB1-3EE4-4E8A-9925-4E44D3A38021}_2.png&quot;/&gt;&lt;left val=&quot;186&quot;/&gt;&lt;top val=&quot;405&quot;/&gt;&lt;width val=&quot;349&quot;/&gt;&lt;height val=&quot;61&quot;/&gt;&lt;hasText val=&quot;1&quot;/&gt;&lt;/Image&gt;&lt;/ThreeDShapeInfo&gt;"/>
  <p:tag name="PRESENTER_SHAPETEXTINFO" val="&lt;ShapeTextInfo&gt;&lt;TableIndex row=&quot;-1&quot; col=&quot;-1&quot;&gt;&lt;linesCount val=&quot;2&quot;/&gt;&lt;lineCharCount val=&quot;10&quot;/&gt;&lt;lineCharCount val=&quot;37&quot;/&gt;&lt;/TableIndex&gt;&lt;/ShapeTextInfo&gt;"/>
</p:tagLst>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21852</TotalTime>
  <Words>3515</Words>
  <Application>Microsoft Macintosh PowerPoint</Application>
  <PresentationFormat>Widescreen</PresentationFormat>
  <Paragraphs>438</Paragraphs>
  <Slides>65</Slides>
  <Notes>42</Notes>
  <HiddenSlides>0</HiddenSlides>
  <MMClips>0</MMClips>
  <ScaleCrop>false</ScaleCrop>
  <HeadingPairs>
    <vt:vector size="6" baseType="variant">
      <vt:variant>
        <vt:lpstr>Fonts Used</vt:lpstr>
      </vt:variant>
      <vt:variant>
        <vt:i4>23</vt:i4>
      </vt:variant>
      <vt:variant>
        <vt:lpstr>Theme</vt:lpstr>
      </vt:variant>
      <vt:variant>
        <vt:i4>5</vt:i4>
      </vt:variant>
      <vt:variant>
        <vt:lpstr>Slide Titles</vt:lpstr>
      </vt:variant>
      <vt:variant>
        <vt:i4>65</vt:i4>
      </vt:variant>
    </vt:vector>
  </HeadingPairs>
  <TitlesOfParts>
    <vt:vector size="93" baseType="lpstr">
      <vt:lpstr>Calibri</vt:lpstr>
      <vt:lpstr>Calibri Light</vt:lpstr>
      <vt:lpstr>DIN Next Rounded LT Pro</vt:lpstr>
      <vt:lpstr>Franklin Gothic Book</vt:lpstr>
      <vt:lpstr>Garamond</vt:lpstr>
      <vt:lpstr>Gill Sans</vt:lpstr>
      <vt:lpstr>Lucida Grande</vt:lpstr>
      <vt:lpstr>Mangal</vt:lpstr>
      <vt:lpstr>Meiryo</vt:lpstr>
      <vt:lpstr>Merriweather Sans</vt:lpstr>
      <vt:lpstr>MS Gothic</vt:lpstr>
      <vt:lpstr>MS PGothic</vt:lpstr>
      <vt:lpstr>Noto Sans Symbols</vt:lpstr>
      <vt:lpstr>Rockwell</vt:lpstr>
      <vt:lpstr>Rockwell (Body)</vt:lpstr>
      <vt:lpstr>Times New Roman</vt:lpstr>
      <vt:lpstr>Verdana</vt:lpstr>
      <vt:lpstr>Wingdings</vt:lpstr>
      <vt:lpstr>ヒラギノ角ゴ Pro W3</vt:lpstr>
      <vt:lpstr>ヒラギノ角ゴ ProN W3</vt:lpstr>
      <vt:lpstr>ヒラギノ角ゴ ProN W6</vt:lpstr>
      <vt:lpstr>游ゴシック</vt:lpstr>
      <vt:lpstr>Arial</vt:lpstr>
      <vt:lpstr>Office Theme</vt:lpstr>
      <vt:lpstr>1_Office Theme</vt:lpstr>
      <vt:lpstr>2_Office Theme</vt:lpstr>
      <vt:lpstr>3_Office Theme</vt:lpstr>
      <vt:lpstr>4_Office Theme</vt:lpstr>
      <vt:lpstr>Facilitating Primary Source Learning with Students’ Questions</vt:lpstr>
      <vt:lpstr>NCHE Conference Sponsors</vt:lpstr>
      <vt:lpstr>NCHE Door Prizes</vt:lpstr>
      <vt:lpstr>PowerPoint Presentation</vt:lpstr>
      <vt:lpstr>Facilitating Primary Source Learning with Students’ Questions</vt:lpstr>
      <vt:lpstr>There are 2 icons you will see in this session:</vt:lpstr>
      <vt:lpstr>Who is in the room?</vt:lpstr>
      <vt:lpstr>Today’s Agenda</vt:lpstr>
      <vt:lpstr>We’re Tweeting…</vt:lpstr>
      <vt:lpstr>Access Today’s Materials and All of Our Free Resources</vt:lpstr>
      <vt:lpstr>PowerPoint Presentation</vt:lpstr>
      <vt:lpstr>PowerPoint Presentation</vt:lpstr>
      <vt:lpstr>Honoring the Original Source:  Parents in Lawrence, Massachusetts, 1990</vt:lpstr>
      <vt:lpstr>PowerPoint Presentation</vt:lpstr>
      <vt:lpstr>PowerPoint Presentation</vt:lpstr>
      <vt:lpstr>College Presidents on What College Students Should Learn</vt:lpstr>
      <vt:lpstr>Yet, Only 27% of Graduates Believe College Taught Them How to Ask Their Own Questions</vt:lpstr>
      <vt:lpstr>But, the problem begins long before college… </vt:lpstr>
      <vt:lpstr>Question Asking Declines with Age</vt:lpstr>
      <vt:lpstr>Question Asking in School</vt:lpstr>
      <vt:lpstr>We can work together on changing these dynamics </vt:lpstr>
      <vt:lpstr>We Are Not Alone </vt:lpstr>
      <vt:lpstr>What happens when students do learn to ask their own questions? </vt:lpstr>
      <vt:lpstr>Research Confirms  the Importance of Questioning</vt:lpstr>
      <vt:lpstr>Student Reflection</vt:lpstr>
      <vt:lpstr>Collaborative Primary Source Learning with the Question Formulation Technique (QFT)</vt:lpstr>
      <vt:lpstr>The Question Formulation Technique (QFT)</vt:lpstr>
      <vt:lpstr>Rules for Producing Questions</vt:lpstr>
      <vt:lpstr>Produce Questions</vt:lpstr>
      <vt:lpstr>Question Focus</vt:lpstr>
      <vt:lpstr>Categorize Questions: Closed/Open</vt:lpstr>
      <vt:lpstr>Discuss</vt:lpstr>
      <vt:lpstr>Discuss</vt:lpstr>
      <vt:lpstr>Improve Questions</vt:lpstr>
      <vt:lpstr>Prioritize Questions </vt:lpstr>
      <vt:lpstr>Action Plan</vt:lpstr>
      <vt:lpstr>Share</vt:lpstr>
      <vt:lpstr>Reflect</vt:lpstr>
      <vt:lpstr>Possible Extensions with Library of Congress Resources (thanks, Ann!)</vt:lpstr>
      <vt:lpstr> </vt:lpstr>
      <vt:lpstr>The QFT, on one slide…</vt:lpstr>
      <vt:lpstr>PowerPoint Presentation</vt:lpstr>
      <vt:lpstr>Thinking in many different directions</vt:lpstr>
      <vt:lpstr>Narrowing Down, Focusing</vt:lpstr>
      <vt:lpstr>Thinking about Thinking</vt:lpstr>
      <vt:lpstr>PowerPoint Presentation</vt:lpstr>
      <vt:lpstr>Classroom Example: High School</vt:lpstr>
      <vt:lpstr>Question Focus</vt:lpstr>
      <vt:lpstr>Student Questions</vt:lpstr>
      <vt:lpstr>Next Steps:</vt:lpstr>
      <vt:lpstr>Classroom Example: Professional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Questions and Democracy</vt:lpstr>
      <vt:lpstr>PowerPoint Presentation</vt:lpstr>
      <vt:lpstr>Thank you! Enjoy! </vt:lpstr>
      <vt:lpstr>PowerPoint Presentation</vt:lpstr>
      <vt:lpstr>PowerPoint Presentation</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Danikqwa S. Rambert (Student)</dc:creator>
  <cp:lastModifiedBy>Microsoft Office User</cp:lastModifiedBy>
  <cp:revision>751</cp:revision>
  <dcterms:created xsi:type="dcterms:W3CDTF">2018-05-15T14:29:45Z</dcterms:created>
  <dcterms:modified xsi:type="dcterms:W3CDTF">2020-03-20T21:02:08Z</dcterms:modified>
</cp:coreProperties>
</file>