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wav" ContentType="audio/x-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609" r:id="rId2"/>
    <p:sldId id="510" r:id="rId3"/>
    <p:sldId id="610" r:id="rId4"/>
    <p:sldId id="537" r:id="rId5"/>
    <p:sldId id="536" r:id="rId6"/>
    <p:sldId id="539" r:id="rId7"/>
    <p:sldId id="540" r:id="rId8"/>
    <p:sldId id="473" r:id="rId9"/>
    <p:sldId id="543" r:id="rId10"/>
    <p:sldId id="497" r:id="rId11"/>
    <p:sldId id="546" r:id="rId12"/>
    <p:sldId id="542" r:id="rId13"/>
    <p:sldId id="586" r:id="rId14"/>
    <p:sldId id="533" r:id="rId15"/>
    <p:sldId id="547" r:id="rId16"/>
    <p:sldId id="548" r:id="rId17"/>
    <p:sldId id="551" r:id="rId18"/>
    <p:sldId id="550" r:id="rId19"/>
    <p:sldId id="553" r:id="rId20"/>
    <p:sldId id="587" r:id="rId21"/>
    <p:sldId id="588" r:id="rId22"/>
    <p:sldId id="552" r:id="rId23"/>
    <p:sldId id="445" r:id="rId24"/>
    <p:sldId id="444" r:id="rId25"/>
    <p:sldId id="594" r:id="rId26"/>
    <p:sldId id="446" r:id="rId27"/>
    <p:sldId id="595" r:id="rId28"/>
    <p:sldId id="596" r:id="rId29"/>
    <p:sldId id="597" r:id="rId30"/>
    <p:sldId id="598" r:id="rId31"/>
    <p:sldId id="599" r:id="rId32"/>
    <p:sldId id="600" r:id="rId33"/>
    <p:sldId id="453" r:id="rId34"/>
    <p:sldId id="465" r:id="rId35"/>
    <p:sldId id="487" r:id="rId36"/>
    <p:sldId id="488" r:id="rId37"/>
    <p:sldId id="490" r:id="rId38"/>
    <p:sldId id="457" r:id="rId39"/>
    <p:sldId id="526" r:id="rId40"/>
    <p:sldId id="563" r:id="rId41"/>
    <p:sldId id="566" r:id="rId42"/>
    <p:sldId id="567" r:id="rId43"/>
    <p:sldId id="568" r:id="rId44"/>
    <p:sldId id="590" r:id="rId45"/>
    <p:sldId id="602" r:id="rId46"/>
    <p:sldId id="603" r:id="rId47"/>
    <p:sldId id="606" r:id="rId48"/>
    <p:sldId id="604" r:id="rId49"/>
    <p:sldId id="605" r:id="rId50"/>
    <p:sldId id="607" r:id="rId51"/>
    <p:sldId id="612" r:id="rId52"/>
    <p:sldId id="613" r:id="rId53"/>
    <p:sldId id="615" r:id="rId54"/>
    <p:sldId id="616" r:id="rId55"/>
    <p:sldId id="591" r:id="rId56"/>
    <p:sldId id="592" r:id="rId57"/>
    <p:sldId id="577" r:id="rId58"/>
    <p:sldId id="578" r:id="rId5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3" clrIdx="0">
    <p:extLst/>
  </p:cmAuthor>
  <p:cmAuthor id="2" name="RQI Account" initials="R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4" autoAdjust="0"/>
    <p:restoredTop sz="87970" autoAdjust="0"/>
  </p:normalViewPr>
  <p:slideViewPr>
    <p:cSldViewPr snapToGrid="0" snapToObjects="1">
      <p:cViewPr>
        <p:scale>
          <a:sx n="100" d="100"/>
          <a:sy n="100" d="100"/>
        </p:scale>
        <p:origin x="-576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-17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commentAuthors" Target="commentAuthors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8C09EA-C8C7-4FDA-8463-EA550CC97C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0BDC6C-FE3A-4070-8A54-2047FB43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AD8DCC-7640-4EAC-BA10-334942CFA575}" type="datetimeFigureOut">
              <a:rPr lang="en-US" smtClean="0"/>
              <a:t>5/6/20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5EDF3-91B4-4946-9182-E6382CABA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0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Relationship Id="rId3" Type="http://schemas.openxmlformats.org/officeDocument/2006/relationships/hyperlink" Target="http://www.flaticon.com/" TargetMode="Externa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7B1BDD-2B8E-4E8A-B20A-0A0CCE3FBAC0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9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96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5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5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00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1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0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64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04C521F-4225-344B-9C3C-764DC6FE671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04C521F-4225-344B-9C3C-764DC6FE671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10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04C521F-4225-344B-9C3C-764DC6FE671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64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2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78EF80-9A3E-FA4F-B6F9-A5AC178A279B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6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the Question Focus. Say: </a:t>
            </a:r>
            <a:r>
              <a:rPr lang="en-US" i="1" baseline="0" dirty="0" smtClean="0"/>
              <a:t>Here is the topic, or “Question Focus,” you will ask questions about.</a:t>
            </a:r>
          </a:p>
          <a:p>
            <a:endParaRPr lang="en-US" i="1" baseline="0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25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1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50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57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E00E31-2448-4757-A868-FF83DDA52824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36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F388BD8A-AA68-4788-9541-F921EC8B5F2E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1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0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06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06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06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5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5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55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45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Let’s think about whether to keep it focus on the current situation  And also to expand beyond</a:t>
            </a:r>
            <a:r>
              <a:rPr lang="en-US" baseline="0" smtClean="0"/>
              <a:t>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202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189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54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computer 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 made by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Freepik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www.flaticon.com</a:t>
            </a:r>
            <a:endParaRPr lang="en-US" dirty="0" smtClean="0"/>
          </a:p>
          <a:p>
            <a:r>
              <a:rPr lang="en-US" dirty="0" smtClean="0"/>
              <a:t>Icons made by &lt;a </a:t>
            </a:r>
            <a:r>
              <a:rPr lang="en-US" dirty="0" err="1" smtClean="0"/>
              <a:t>href</a:t>
            </a:r>
            <a:r>
              <a:rPr lang="en-US" dirty="0" smtClean="0"/>
              <a:t>="https://</a:t>
            </a:r>
            <a:r>
              <a:rPr lang="en-US" dirty="0" err="1" smtClean="0"/>
              <a:t>www.flaticon.com</a:t>
            </a:r>
            <a:r>
              <a:rPr lang="en-US" dirty="0" smtClean="0"/>
              <a:t>/authors/</a:t>
            </a:r>
            <a:r>
              <a:rPr lang="en-US" dirty="0" err="1" smtClean="0"/>
              <a:t>freepik</a:t>
            </a:r>
            <a:r>
              <a:rPr lang="en-US" dirty="0" smtClean="0"/>
              <a:t>" title="</a:t>
            </a:r>
            <a:r>
              <a:rPr lang="en-US" dirty="0" err="1" smtClean="0"/>
              <a:t>Freepik</a:t>
            </a:r>
            <a:r>
              <a:rPr lang="en-US" dirty="0" smtClean="0"/>
              <a:t>"&gt;</a:t>
            </a:r>
            <a:r>
              <a:rPr lang="en-US" dirty="0" err="1" smtClean="0"/>
              <a:t>Freepik</a:t>
            </a:r>
            <a:r>
              <a:rPr lang="en-US" dirty="0" smtClean="0"/>
              <a:t>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</a:t>
            </a:r>
            <a:r>
              <a:rPr lang="en-US" dirty="0" err="1" smtClean="0"/>
              <a:t>www.flaticon.com</a:t>
            </a:r>
            <a:r>
              <a:rPr lang="en-US" dirty="0" smtClean="0"/>
              <a:t>/" title="</a:t>
            </a:r>
            <a:r>
              <a:rPr lang="en-US" dirty="0" err="1" smtClean="0"/>
              <a:t>Flaticon</a:t>
            </a:r>
            <a:r>
              <a:rPr lang="en-US" dirty="0" smtClean="0"/>
              <a:t>"&gt; </a:t>
            </a:r>
            <a:r>
              <a:rPr lang="en-US" dirty="0" err="1" smtClean="0"/>
              <a:t>www.flaticon.com</a:t>
            </a: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151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503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8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4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5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4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EDF3-91B4-4946-9182-E6382CABAD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6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3347"/>
            <a:ext cx="9144000" cy="176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71" y="457201"/>
            <a:ext cx="6470374" cy="1182758"/>
          </a:xfrm>
        </p:spPr>
        <p:txBody>
          <a:bodyPr anchor="b">
            <a:normAutofit/>
          </a:bodyPr>
          <a:lstStyle>
            <a:lvl1pPr algn="l"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470" y="2103268"/>
            <a:ext cx="6858000" cy="48090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3" y="4562293"/>
            <a:ext cx="2238289" cy="3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283246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71" y="457201"/>
            <a:ext cx="6470374" cy="1182758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470" y="2103268"/>
            <a:ext cx="6858000" cy="480908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76470" y="2818684"/>
            <a:ext cx="6858000" cy="7693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477" y="1876926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4562293"/>
            <a:ext cx="2813938" cy="38642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65116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311580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7865" y="1164055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 userDrawn="1"/>
        </p:nvSpPr>
        <p:spPr>
          <a:xfrm>
            <a:off x="6400808" y="4952819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35392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hoto w/ Tex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9044" y="1371604"/>
            <a:ext cx="3606072" cy="1986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88976" y="1371604"/>
            <a:ext cx="3726374" cy="1986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28650" y="3527074"/>
            <a:ext cx="7886700" cy="6858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283246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7865" y="1164055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27743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58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7364" y="977567"/>
            <a:ext cx="2949178" cy="19340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567364" y="3053014"/>
            <a:ext cx="2949178" cy="193407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283246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4562293"/>
            <a:ext cx="2813938" cy="386426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3557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2646"/>
            <a:ext cx="7886700" cy="628829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69971"/>
            <a:ext cx="7886700" cy="13614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3887" y="396479"/>
            <a:ext cx="4910138" cy="2153840"/>
          </a:xfrm>
        </p:spPr>
        <p:txBody>
          <a:bodyPr/>
          <a:lstStyle>
            <a:lvl1pPr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283246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7865" y="3187393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4562293"/>
            <a:ext cx="2813938" cy="38642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35304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311821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7865" y="1118936"/>
            <a:ext cx="796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 userDrawn="1"/>
        </p:nvSpPr>
        <p:spPr>
          <a:xfrm>
            <a:off x="6509485" y="4912653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08215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283246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4562293"/>
            <a:ext cx="2813938" cy="38642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23144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71" y="457201"/>
            <a:ext cx="6470374" cy="1182758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470" y="2103268"/>
            <a:ext cx="6858000" cy="480908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Speakers Names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76470" y="2818684"/>
            <a:ext cx="6858000" cy="7693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  <a:p>
            <a:r>
              <a:rPr lang="en-US" sz="195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98120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DEBA-46B3-C945-AD33-85498BEAB6EE}" type="datetime1">
              <a:rPr lang="en-US" smtClean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20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03975"/>
            <a:ext cx="9144000" cy="457200"/>
          </a:xfrm>
          <a:prstGeom prst="rect">
            <a:avLst/>
          </a:prstGeom>
          <a:solidFill>
            <a:srgbClr val="0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69076"/>
            <a:ext cx="8915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57700"/>
            <a:ext cx="8001000" cy="6858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7988300" cy="29146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26A0-0EF2-B348-AEF3-DBF08F2D8E41}" type="datetimeFigureOut">
              <a:rPr lang="en-US" smtClean="0"/>
              <a:pPr/>
              <a:t>5/6/20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2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3346"/>
            <a:ext cx="9144000" cy="1268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11931"/>
            <a:ext cx="64135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82" y="211931"/>
            <a:ext cx="92075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171450"/>
            <a:ext cx="260350" cy="55399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3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3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48172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20" y="4817271"/>
            <a:ext cx="61229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2168"/>
            <a:ext cx="55403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C6C7-CCBE-D346-ADA6-24AD7E994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5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3346"/>
            <a:ext cx="9144000" cy="1268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0" y="260499"/>
            <a:ext cx="7886700" cy="994172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9044" y="1371604"/>
            <a:ext cx="3606072" cy="1986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88976" y="1371604"/>
            <a:ext cx="3726374" cy="1986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28650" y="3527074"/>
            <a:ext cx="7886700" cy="6858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b="0" i="0" baseline="0" smtClean="0">
                <a:effectLst/>
              </a:defRPr>
            </a:lvl1pPr>
          </a:lstStyle>
          <a:p>
            <a:pPr lvl="0"/>
            <a:r>
              <a:rPr lang="en-US" dirty="0" smtClean="0"/>
              <a:t>Body Text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4562293"/>
            <a:ext cx="2239349" cy="38642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6520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58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7364" y="977567"/>
            <a:ext cx="2949178" cy="19340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2100" b="0" i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“Lorem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volutpad</a:t>
            </a:r>
            <a:r>
              <a:rPr lang="en-US" dirty="0" smtClean="0"/>
              <a:t> sed.”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567364" y="3053014"/>
            <a:ext cx="2949178" cy="193407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lang="en-US" sz="1650" b="0" i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– Quote Credit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3" y="4562293"/>
            <a:ext cx="2226649" cy="3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7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2647"/>
            <a:ext cx="7886700" cy="714751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69971"/>
            <a:ext cx="7886700" cy="13614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23887" y="396479"/>
            <a:ext cx="4910138" cy="2153840"/>
          </a:xfrm>
        </p:spPr>
        <p:txBody>
          <a:bodyPr/>
          <a:lstStyle>
            <a:lvl1pPr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photo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3" y="4562293"/>
            <a:ext cx="2328249" cy="386426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99314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346"/>
            <a:ext cx="9144000" cy="12680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3" y="4562293"/>
            <a:ext cx="2379049" cy="38642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206635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9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3347"/>
            <a:ext cx="9144000" cy="42274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4431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4"/>
            <a:ext cx="3257550" cy="397669"/>
          </a:xfrm>
        </p:spPr>
        <p:txBody>
          <a:bodyPr anchor="b"/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7" y="878310"/>
            <a:ext cx="3427183" cy="2120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3136668"/>
            <a:ext cx="3425992" cy="1146576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16041" y="878308"/>
            <a:ext cx="3425992" cy="3826041"/>
          </a:xfrm>
        </p:spPr>
        <p:txBody>
          <a:bodyPr>
            <a:normAutofit/>
          </a:bodyPr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Question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283247"/>
            <a:ext cx="9144000" cy="90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1" y="4562293"/>
            <a:ext cx="2813938" cy="38642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400808" y="4562294"/>
            <a:ext cx="2067339" cy="4616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rightquestion.org</a:t>
            </a:r>
          </a:p>
        </p:txBody>
      </p:sp>
    </p:spTree>
    <p:extLst>
      <p:ext uri="{BB962C8B-B14F-4D97-AF65-F5344CB8AC3E}">
        <p14:creationId xmlns:p14="http://schemas.microsoft.com/office/powerpoint/2010/main" val="1596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1" r:id="rId5"/>
    <p:sldLayoutId id="2147483654" r:id="rId6"/>
    <p:sldLayoutId id="2147483655" r:id="rId7"/>
    <p:sldLayoutId id="2147483666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71" r:id="rId18"/>
    <p:sldLayoutId id="2147483672" r:id="rId19"/>
    <p:sldLayoutId id="2147483673" r:id="rId2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rightquestio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jpe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question.or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1.wav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question.org/events/free-webinar-increasing-peoples-effectiveness-when-advocating-for-their-own-needs/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hyperlink" Target="https://rightquestion.org/tools-for-self-advocacy-in-times-of-crisi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hyperlink" Target="http://www.flaticon.com/" TargetMode="External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Luz@rightquestion.org" TargetMode="External"/><Relationship Id="rId4" Type="http://schemas.openxmlformats.org/officeDocument/2006/relationships/hyperlink" Target="http://www.rightquestion.org/" TargetMode="Externa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270" y="442563"/>
            <a:ext cx="8952860" cy="1257509"/>
          </a:xfrm>
        </p:spPr>
        <p:txBody>
          <a:bodyPr>
            <a:noAutofit/>
          </a:bodyPr>
          <a:lstStyle/>
          <a:p>
            <a:pPr eaLnBrk="1" hangingPunct="1">
              <a:lnSpc>
                <a:spcPts val="4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500" dirty="0" smtClean="0">
                <a:solidFill>
                  <a:schemeClr val="tx1"/>
                </a:solidFill>
                <a:latin typeface="Century Gothic"/>
                <a:cs typeface="Century Gothic"/>
              </a:rPr>
              <a:t>Building People’s Self-Advocacy Skills</a:t>
            </a:r>
            <a:br>
              <a:rPr lang="en-US" altLang="en-US" sz="35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altLang="en-US" sz="3500" dirty="0" smtClean="0">
                <a:solidFill>
                  <a:schemeClr val="tx1"/>
                </a:solidFill>
                <a:latin typeface="Century Gothic"/>
                <a:cs typeface="Century Gothic"/>
              </a:rPr>
              <a:t>in Times of Crisis: </a:t>
            </a:r>
            <a:r>
              <a:rPr lang="en-US" alt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altLang="en-US" sz="2900" dirty="0">
                <a:solidFill>
                  <a:schemeClr val="tx1"/>
                </a:solidFill>
                <a:latin typeface="Century Gothic"/>
                <a:cs typeface="Century Gothic"/>
              </a:rPr>
              <a:t>An</a:t>
            </a:r>
            <a:r>
              <a:rPr lang="en-US" altLang="en-US" sz="29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altLang="en-US" sz="2900" dirty="0">
                <a:solidFill>
                  <a:schemeClr val="tx1"/>
                </a:solidFill>
                <a:latin typeface="Century Gothic"/>
                <a:cs typeface="Century Gothic"/>
              </a:rPr>
              <a:t>Intro</a:t>
            </a:r>
            <a:r>
              <a:rPr lang="en-US" altLang="en-US" sz="2900" dirty="0" smtClean="0">
                <a:solidFill>
                  <a:schemeClr val="tx1"/>
                </a:solidFill>
                <a:latin typeface="Century Gothic"/>
                <a:cs typeface="Century Gothic"/>
              </a:rPr>
              <a:t>duction to the Right Question Strategy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0234" y="2859658"/>
            <a:ext cx="8636943" cy="1203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30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>Luz Santana, Co-Director</a:t>
            </a:r>
            <a:br>
              <a:rPr lang="en-US" altLang="en-US" sz="3000" b="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altLang="en-US" sz="30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>Naomi Campbell, Legal Program Director</a:t>
            </a:r>
            <a:endParaRPr lang="en-US" altLang="en-US" sz="3000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92505" y="4630690"/>
            <a:ext cx="150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Century Gothic"/>
                <a:cs typeface="Century Gothic"/>
              </a:rPr>
              <a:t>May 6, </a:t>
            </a:r>
            <a:r>
              <a:rPr lang="en-US" altLang="en-US" dirty="0">
                <a:latin typeface="Century Gothic"/>
                <a:cs typeface="Century Gothic"/>
              </a:rPr>
              <a:t>2020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6172" y="4630691"/>
            <a:ext cx="270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u="sng" dirty="0">
                <a:latin typeface="Century Gothic"/>
                <a:cs typeface="Century Gothic"/>
                <a:hlinkClick r:id="rId3"/>
              </a:rPr>
              <a:t>www.rightquestion.org</a:t>
            </a:r>
            <a:endParaRPr lang="en-US" altLang="en-US" u="sng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537474" y="4329442"/>
            <a:ext cx="8264501" cy="314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5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9349" y="1211662"/>
            <a:ext cx="2736509" cy="2297003"/>
            <a:chOff x="4523423" y="2001520"/>
            <a:chExt cx="3944937" cy="3210243"/>
          </a:xfrm>
        </p:grpSpPr>
        <p:pic>
          <p:nvPicPr>
            <p:cNvPr id="5" name="Picture 16" descr="Alegri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298" y="2001520"/>
              <a:ext cx="3929062" cy="2479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7" descr="Cort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423" y="3567113"/>
              <a:ext cx="3944937" cy="164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59" y="1406847"/>
            <a:ext cx="1130398" cy="11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2" y="1211663"/>
            <a:ext cx="1672531" cy="197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Image result for harvard medical scho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1" y="3081083"/>
            <a:ext cx="2198456" cy="4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content-nrt1-1.xx.fbcdn.net/v/t1.0-1/p480x480/10940562_10152940837507900_1610270918118178304_n.png?_nc_cat=0&amp;oh=bd30bcab9ebac93a81618bfd45d1a915&amp;oe=5BA195B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83" y="1246918"/>
            <a:ext cx="1561421" cy="12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lh5.googleusercontent.com/SJdF5T6ELlFEyU8zV9R324Drq9sYmChC2y4oE-wmZGZGoLWbap7HaR8M6oXMKpdkLt1T8yMVz3Jy4vixQYrIKrcUDPlRQi5bN8bBkMarMtHiUluAT9dX0e7jHA0NoKRSqs_70n7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2" y="127001"/>
            <a:ext cx="3740718" cy="8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9"/>
          <p:cNvPicPr>
            <a:picLocks noChangeAspect="1"/>
          </p:cNvPicPr>
          <p:nvPr/>
        </p:nvPicPr>
        <p:blipFill rotWithShape="1">
          <a:blip r:embed="rId10"/>
          <a:srcRect l="4801" r="4615"/>
          <a:stretch/>
        </p:blipFill>
        <p:spPr>
          <a:xfrm>
            <a:off x="4831447" y="3508665"/>
            <a:ext cx="4312556" cy="900137"/>
          </a:xfrm>
          <a:prstGeom prst="rect">
            <a:avLst/>
          </a:prstGeom>
        </p:spPr>
      </p:pic>
      <p:pic>
        <p:nvPicPr>
          <p:cNvPr id="15" name="図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0088" y="1167113"/>
            <a:ext cx="1473377" cy="20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23335" y="277736"/>
            <a:ext cx="702987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sz="4000" dirty="0" smtClean="0">
                <a:solidFill>
                  <a:schemeClr val="tx1"/>
                </a:solidFill>
                <a:latin typeface="Century Gothic"/>
                <a:ea typeface="Rockwell"/>
                <a:cs typeface="Century Gothic"/>
                <a:sym typeface="Rockwell"/>
              </a:rPr>
              <a:t>Build </a:t>
            </a:r>
            <a:r>
              <a:rPr lang="en-US" sz="4000" dirty="0">
                <a:solidFill>
                  <a:schemeClr val="tx1"/>
                </a:solidFill>
                <a:latin typeface="Century Gothic"/>
                <a:ea typeface="Rockwell"/>
                <a:cs typeface="Century Gothic"/>
                <a:sym typeface="Rockwell"/>
              </a:rPr>
              <a:t>the foundation</a:t>
            </a:r>
            <a:endParaRPr sz="4000" b="1" i="0" u="none" strike="noStrike" cap="none" dirty="0">
              <a:solidFill>
                <a:schemeClr val="tx1"/>
              </a:solidFill>
              <a:latin typeface="Century Gothic"/>
              <a:ea typeface="Rockwell"/>
              <a:cs typeface="Century Gothic"/>
              <a:sym typeface="Rockwell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4294967295"/>
          </p:nvPr>
        </p:nvSpPr>
        <p:spPr>
          <a:xfrm>
            <a:off x="423340" y="1555155"/>
            <a:ext cx="8377767" cy="296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2023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entury Gothic"/>
              <a:ea typeface="Rockwell"/>
              <a:cs typeface="Century Gothic"/>
              <a:sym typeface="Rockwel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2023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entury Gothic"/>
                <a:ea typeface="Rockwell"/>
                <a:cs typeface="Century Gothic"/>
                <a:sym typeface="Rockwell"/>
              </a:rPr>
              <a:t>Teach </a:t>
            </a:r>
            <a:r>
              <a:rPr lang="en-US" sz="3200" dirty="0" smtClean="0">
                <a:solidFill>
                  <a:schemeClr val="dk1"/>
                </a:solidFill>
                <a:latin typeface="Century Gothic"/>
                <a:ea typeface="Rockwell"/>
                <a:cs typeface="Century Gothic"/>
                <a:sym typeface="Rockwell"/>
              </a:rPr>
              <a:t>people how to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entury Gothic"/>
                <a:ea typeface="Rockwell"/>
                <a:cs typeface="Century Gothic"/>
                <a:sym typeface="Rockwell"/>
              </a:rPr>
              <a:t>:</a:t>
            </a:r>
            <a:endParaRPr sz="3200" b="0" i="0" u="none" strike="noStrike" cap="none" dirty="0">
              <a:solidFill>
                <a:schemeClr val="dk1"/>
              </a:solidFill>
              <a:latin typeface="Century Gothic"/>
              <a:ea typeface="Rockwell"/>
              <a:cs typeface="Century Gothic"/>
              <a:sym typeface="Rockwell"/>
            </a:endParaRPr>
          </a:p>
          <a:p>
            <a:pPr marL="182880" marR="0" lvl="0" indent="-54419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2023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entury Gothic"/>
              <a:ea typeface="Rockwell"/>
              <a:cs typeface="Century Gothic"/>
              <a:sym typeface="Rockwell"/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2023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Rockwell"/>
                <a:cs typeface="Century Gothic"/>
                <a:sym typeface="Rockwell"/>
              </a:rPr>
              <a:t> </a:t>
            </a:r>
            <a:r>
              <a:rPr lang="en-US" sz="3200" b="0" i="0" u="none" strike="noStrike" cap="none" dirty="0">
                <a:solidFill>
                  <a:srgbClr val="3366FF"/>
                </a:solidFill>
                <a:latin typeface="Century Gothic"/>
                <a:ea typeface="Rockwell"/>
                <a:cs typeface="Century Gothic"/>
                <a:sym typeface="Rockwell"/>
              </a:rPr>
              <a:t>ask</a:t>
            </a:r>
            <a:r>
              <a:rPr lang="en-US" sz="3200" b="0" i="0" u="none" strike="noStrike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ea typeface="Rockwell"/>
                <a:cs typeface="Century Gothic"/>
                <a:sym typeface="Rockwell"/>
              </a:rPr>
              <a:t> </a:t>
            </a:r>
            <a:r>
              <a:rPr lang="en-US" sz="3200" b="0" i="0" u="none" strike="noStrike" cap="none" dirty="0">
                <a:solidFill>
                  <a:srgbClr val="6D2619"/>
                </a:solidFill>
                <a:latin typeface="Century Gothic"/>
                <a:ea typeface="Rockwell"/>
                <a:cs typeface="Century Gothic"/>
                <a:sym typeface="Rockwell"/>
              </a:rPr>
              <a:t>their own </a:t>
            </a:r>
            <a:r>
              <a:rPr lang="en-US" sz="3200" b="0" i="0" u="none" strike="noStrike" cap="none" dirty="0">
                <a:solidFill>
                  <a:srgbClr val="3366FF"/>
                </a:solidFill>
                <a:latin typeface="Century Gothic"/>
                <a:ea typeface="Rockwell"/>
                <a:cs typeface="Century Gothic"/>
                <a:sym typeface="Rockwell"/>
              </a:rPr>
              <a:t>questions</a:t>
            </a:r>
            <a:endParaRPr sz="3200" dirty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2023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entury Gothic"/>
                <a:ea typeface="Rockwell"/>
                <a:cs typeface="Century Gothic"/>
                <a:sym typeface="Rockwell"/>
              </a:rPr>
              <a:t> </a:t>
            </a:r>
            <a:r>
              <a:rPr lang="en-US" sz="3200" b="0" i="0" u="none" strike="noStrike" cap="none" dirty="0">
                <a:solidFill>
                  <a:srgbClr val="3366FF"/>
                </a:solidFill>
                <a:latin typeface="Century Gothic"/>
                <a:ea typeface="Rockwell"/>
                <a:cs typeface="Century Gothic"/>
                <a:sym typeface="Rockwell"/>
              </a:rPr>
              <a:t>focus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entury Gothic"/>
                <a:ea typeface="Rockwell"/>
                <a:cs typeface="Century Gothic"/>
                <a:sym typeface="Rockwell"/>
              </a:rPr>
              <a:t> effectively </a:t>
            </a:r>
            <a:r>
              <a:rPr lang="en-US" sz="3200" b="0" i="0" u="none" strike="noStrike" cap="none" dirty="0">
                <a:latin typeface="Century Gothic"/>
                <a:ea typeface="Rockwell"/>
                <a:cs typeface="Century Gothic"/>
                <a:sym typeface="Rockwell"/>
              </a:rPr>
              <a:t>on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Century Gothic"/>
                <a:ea typeface="Rockwell"/>
                <a:cs typeface="Century Gothic"/>
                <a:sym typeface="Rockwell"/>
              </a:rPr>
              <a:t> </a:t>
            </a:r>
            <a:r>
              <a:rPr lang="en-US" sz="3200" b="0" i="0" u="none" strike="noStrike" cap="none" dirty="0">
                <a:solidFill>
                  <a:srgbClr val="3366FF"/>
                </a:solidFill>
                <a:latin typeface="Century Gothic"/>
                <a:ea typeface="Rockwell"/>
                <a:cs typeface="Century Gothic"/>
                <a:sym typeface="Rockwell"/>
              </a:rPr>
              <a:t>decisions</a:t>
            </a:r>
            <a:endParaRPr sz="3200" b="0" i="0" u="none" strike="noStrike" cap="none" dirty="0">
              <a:solidFill>
                <a:srgbClr val="3366FF"/>
              </a:solidFill>
              <a:latin typeface="Century Gothic"/>
              <a:ea typeface="Rockwell"/>
              <a:cs typeface="Century Gothic"/>
              <a:sym typeface="Rockwell"/>
            </a:endParaRPr>
          </a:p>
          <a:p>
            <a:pPr marL="182880" marR="0" lvl="0" indent="-54419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2023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entury Gothic"/>
              <a:ea typeface="Rockwell"/>
              <a:cs typeface="Century Gothic"/>
              <a:sym typeface="Rockwell"/>
            </a:endParaRPr>
          </a:p>
        </p:txBody>
      </p:sp>
      <p:pic>
        <p:nvPicPr>
          <p:cNvPr id="206" name="Shape 206" descr="http://sumasacchurch.weebly.com/uploads/2/8/5/5/2855419/9182064.jpg?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6100" y="3143251"/>
            <a:ext cx="1790700" cy="1376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01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All: brain, head, difficulty, challenge, puzzle, teaser, teaser icon, teaser charac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640155"/>
            <a:ext cx="888372" cy="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071477" y="1274982"/>
            <a:ext cx="6688231" cy="7458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8" lvl="1" indent="0" algn="ctr">
              <a:buFont typeface="Arial"/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Three changes as outcomes</a:t>
            </a:r>
            <a:endParaRPr lang="en-US" sz="44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640155"/>
            <a:ext cx="866764" cy="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rAll: exercise, practice, fitness, health, gym, fitness, gymnasium icon, sports icon, gymnasium charac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651360"/>
            <a:ext cx="804252" cy="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1469" y="3613810"/>
            <a:ext cx="1091639" cy="434252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pPr algn="ctr"/>
            <a:r>
              <a:rPr lang="en-US" sz="2400" b="1" dirty="0">
                <a:latin typeface="Century Gothic"/>
                <a:cs typeface="Century Gothic"/>
              </a:rPr>
              <a:t>KNOW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8705" y="3617695"/>
            <a:ext cx="989343" cy="43425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2400" b="1" dirty="0">
                <a:latin typeface="Century Gothic"/>
                <a:cs typeface="Century Gothic"/>
              </a:rPr>
              <a:t>FEEL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0846" y="3609404"/>
            <a:ext cx="1087702" cy="434252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2400" b="1" dirty="0">
                <a:latin typeface="Century Gothic"/>
                <a:cs typeface="Century Gothic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09477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71" y="2571636"/>
            <a:ext cx="83561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“What ever it takes to get the information I need.”</a:t>
            </a: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latin typeface="Century Gothic"/>
                <a:cs typeface="Century Gothic"/>
              </a:rPr>
              <a:t>Session </a:t>
            </a:r>
            <a:r>
              <a:rPr lang="en-US" sz="2400" dirty="0">
                <a:latin typeface="Century Gothic"/>
                <a:cs typeface="Century Gothic"/>
              </a:rPr>
              <a:t>p</a:t>
            </a:r>
            <a:r>
              <a:rPr lang="en-US" sz="2400" dirty="0" smtClean="0">
                <a:latin typeface="Century Gothic"/>
                <a:cs typeface="Century Gothic"/>
              </a:rPr>
              <a:t>articipant in a homeless shelter 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 Louisville, Kentucky</a:t>
            </a:r>
          </a:p>
        </p:txBody>
      </p:sp>
      <p:pic>
        <p:nvPicPr>
          <p:cNvPr id="3" name="Picture 2" descr="RQI quot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398974"/>
            <a:ext cx="6260178" cy="85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09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>
            <a:spLocks noGrp="1"/>
          </p:cNvSpPr>
          <p:nvPr>
            <p:ph type="title"/>
          </p:nvPr>
        </p:nvSpPr>
        <p:spPr>
          <a:xfrm>
            <a:off x="628650" y="107998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defTabSz="1092403">
              <a:defRPr sz="4703"/>
            </a:lvl1pPr>
          </a:lstStyle>
          <a:p>
            <a:r>
              <a:rPr sz="3800" dirty="0">
                <a:solidFill>
                  <a:srgbClr val="000000"/>
                </a:solidFill>
                <a:latin typeface="Century Gothic"/>
                <a:cs typeface="Century Gothic"/>
              </a:rPr>
              <a:t>An experience in </a:t>
            </a:r>
            <a:r>
              <a:rPr sz="38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</a:t>
            </a:r>
            <a:r>
              <a:rPr lang="en-US" sz="38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br>
              <a:rPr lang="en-US" sz="380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z="3800" dirty="0" smtClean="0">
                <a:solidFill>
                  <a:srgbClr val="000000"/>
                </a:solidFill>
                <a:latin typeface="Century Gothic"/>
                <a:cs typeface="Century Gothic"/>
              </a:rPr>
              <a:t>Right Question Strategy </a:t>
            </a:r>
            <a:endParaRPr sz="3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20-04-15 at 2.35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r="3921"/>
          <a:stretch/>
        </p:blipFill>
        <p:spPr>
          <a:xfrm>
            <a:off x="-73957" y="1248399"/>
            <a:ext cx="9256057" cy="39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354524" y="1711125"/>
            <a:ext cx="5908344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A simple definition</a:t>
            </a:r>
            <a:endParaRPr lang="en-US" sz="36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ea typeface="Rockwell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A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ea typeface="Rockwell" charset="0"/>
                <a:cs typeface="Century Gothic"/>
              </a:rPr>
              <a:t> </a:t>
            </a:r>
            <a:r>
              <a:rPr lang="en-US" sz="3400" b="1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decision</a:t>
            </a:r>
            <a:r>
              <a:rPr lang="en-US" sz="3400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 </a:t>
            </a:r>
            <a:r>
              <a:rPr lang="en-US" sz="3400" dirty="0" smtClean="0">
                <a:latin typeface="Century Gothic"/>
                <a:ea typeface="Rockwell" charset="0"/>
                <a:cs typeface="Century Gothic"/>
              </a:rPr>
              <a:t>is </a:t>
            </a:r>
            <a:r>
              <a:rPr lang="en-US" sz="34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the </a:t>
            </a:r>
            <a:r>
              <a:rPr lang="en-US" sz="3400" dirty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selection of one option from among two or more options. </a:t>
            </a:r>
          </a:p>
          <a:p>
            <a:pPr marL="0" indent="0">
              <a:buNone/>
            </a:pPr>
            <a:endParaRPr lang="en-US" sz="1600" dirty="0">
              <a:ea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28600" y="3486251"/>
            <a:ext cx="8915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ea typeface="Rockwell" charset="0"/>
                <a:cs typeface="Century Gothic"/>
              </a:rPr>
              <a:t>We make decisions every day</a:t>
            </a:r>
            <a:endParaRPr lang="en-US" dirty="0">
              <a:solidFill>
                <a:schemeClr val="bg1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type="subTitle" idx="1"/>
          </p:nvPr>
        </p:nvSpPr>
        <p:spPr>
          <a:xfrm>
            <a:off x="-8462" y="4134055"/>
            <a:ext cx="9270999" cy="923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Consider the REASONS, the PROCESS, and the ROLE you played in getting breakfast this morning.</a:t>
            </a:r>
            <a:endParaRPr lang="en-US" sz="2800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48" r="-4348"/>
          <a:stretch/>
        </p:blipFill>
        <p:spPr>
          <a:xfrm>
            <a:off x="0" y="-101599"/>
            <a:ext cx="9626600" cy="37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354524" y="1711125"/>
            <a:ext cx="5908344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A decision you made today</a:t>
            </a:r>
            <a:endParaRPr lang="en-US" sz="36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127920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  <a:ea typeface="Rockwell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Options: </a:t>
            </a:r>
          </a:p>
          <a:p>
            <a:pPr marL="0" indent="0">
              <a:buNone/>
            </a:pPr>
            <a:endParaRPr lang="en-US" sz="3400" dirty="0">
              <a:latin typeface="Century Gothic"/>
              <a:ea typeface="Rockwell" charset="0"/>
              <a:cs typeface="Century Gothic"/>
            </a:endParaRP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marL="0" indent="0">
              <a:buNone/>
            </a:pPr>
            <a:endParaRPr lang="en-US" sz="1600" dirty="0">
              <a:ea typeface="Rockwell" charset="0"/>
            </a:endParaRPr>
          </a:p>
        </p:txBody>
      </p:sp>
      <p:pic>
        <p:nvPicPr>
          <p:cNvPr id="5" name="Picture 1" descr="348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66652"/>
            <a:ext cx="1930406" cy="151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1" y="2266652"/>
            <a:ext cx="1879601" cy="15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299813" y="1711125"/>
            <a:ext cx="5963061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27074" y="273847"/>
            <a:ext cx="8361648" cy="9941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Deciding what to have for breakfast</a:t>
            </a:r>
            <a:endParaRPr lang="en-US" sz="3600" b="1" dirty="0">
              <a:solidFill>
                <a:srgbClr val="156993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74" y="1544656"/>
            <a:ext cx="851535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Think about: 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Your </a:t>
            </a:r>
            <a:r>
              <a:rPr lang="en-US" sz="3400" b="1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reasons</a:t>
            </a:r>
            <a:r>
              <a:rPr lang="en-US" sz="34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 for making the decision</a:t>
            </a:r>
            <a:endParaRPr lang="en-US" sz="3400" dirty="0">
              <a:solidFill>
                <a:schemeClr val="tx1"/>
              </a:solidFill>
              <a:latin typeface="Century Gothic"/>
              <a:ea typeface="Rockwell" charset="0"/>
              <a:cs typeface="Century Gothic"/>
              <a:sym typeface="Arial Bold" charset="0"/>
            </a:endParaRPr>
          </a:p>
          <a:p>
            <a:r>
              <a:rPr lang="en-US" sz="3400" dirty="0" smtClean="0">
                <a:latin typeface="Century Gothic"/>
                <a:ea typeface="Rockwell" charset="0"/>
                <a:cs typeface="Century Gothic"/>
                <a:sym typeface="Arial Bold" charset="0"/>
              </a:rPr>
              <a:t>The steps you took, or </a:t>
            </a:r>
            <a:r>
              <a:rPr lang="en-US" sz="3400" b="1" dirty="0" smtClean="0">
                <a:latin typeface="Century Gothic"/>
                <a:ea typeface="Rockwell" charset="0"/>
                <a:cs typeface="Century Gothic"/>
                <a:sym typeface="Arial Bold" charset="0"/>
              </a:rPr>
              <a:t>process</a:t>
            </a:r>
            <a:endParaRPr lang="en-US" sz="3400" dirty="0">
              <a:solidFill>
                <a:schemeClr val="tx1"/>
              </a:solidFill>
              <a:latin typeface="Century Gothic"/>
              <a:ea typeface="Rockwell" charset="0"/>
              <a:cs typeface="Century Gothic"/>
              <a:sym typeface="Arial Bold" charset="0"/>
            </a:endParaRPr>
          </a:p>
          <a:p>
            <a:r>
              <a:rPr lang="en-US" sz="3400" dirty="0" smtClean="0">
                <a:latin typeface="Century Gothic"/>
                <a:ea typeface="Rockwell" charset="0"/>
                <a:cs typeface="Century Gothic"/>
                <a:sym typeface="Arial Bold" charset="0"/>
              </a:rPr>
              <a:t>Your </a:t>
            </a:r>
            <a:r>
              <a:rPr lang="en-US" sz="3400" b="1" dirty="0" smtClean="0">
                <a:latin typeface="Century Gothic"/>
                <a:ea typeface="Rockwell" charset="0"/>
                <a:cs typeface="Century Gothic"/>
                <a:sym typeface="Arial Bold" charset="0"/>
              </a:rPr>
              <a:t>role </a:t>
            </a:r>
            <a:r>
              <a:rPr lang="en-US" sz="3400" dirty="0" smtClean="0">
                <a:latin typeface="Century Gothic"/>
                <a:ea typeface="Rockwell" charset="0"/>
                <a:cs typeface="Century Gothic"/>
                <a:sym typeface="Arial Bold" charset="0"/>
              </a:rPr>
              <a:t>in the process</a:t>
            </a:r>
            <a:endParaRPr lang="en-US" sz="3400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38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70" y="285750"/>
            <a:ext cx="8516937" cy="742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Century Gothic"/>
                <a:ea typeface="MS PGothic" charset="0"/>
                <a:cs typeface="Century Gothic"/>
              </a:rPr>
              <a:t>Deciding what to eat </a:t>
            </a:r>
            <a:br>
              <a:rPr lang="en-US" b="1" dirty="0">
                <a:latin typeface="Century Gothic"/>
                <a:ea typeface="MS PGothic" charset="0"/>
                <a:cs typeface="Century Gothic"/>
              </a:rPr>
            </a:br>
            <a:r>
              <a:rPr lang="en-US" b="1" dirty="0">
                <a:latin typeface="Century Gothic"/>
                <a:ea typeface="MS PGothic" charset="0"/>
                <a:cs typeface="Century Gothic"/>
              </a:rPr>
              <a:t>for </a:t>
            </a:r>
            <a:r>
              <a:rPr lang="en-US" b="1" dirty="0" smtClean="0">
                <a:latin typeface="Century Gothic"/>
                <a:ea typeface="MS PGothic" charset="0"/>
                <a:cs typeface="Century Gothic"/>
              </a:rPr>
              <a:t>breakfast: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ea typeface="MS PGothic" charset="0"/>
                <a:cs typeface="Century Gothic"/>
              </a:rPr>
              <a:t>Reason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entury Gothic"/>
              <a:ea typeface="MS PGothic" charset="0"/>
              <a:cs typeface="Century Gothic"/>
            </a:endParaRPr>
          </a:p>
        </p:txBody>
      </p:sp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838207" y="2451104"/>
            <a:ext cx="35856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2800" b="1" dirty="0">
              <a:latin typeface="Century Gothic"/>
              <a:cs typeface="Century Gothic"/>
            </a:endParaRPr>
          </a:p>
          <a:p>
            <a:r>
              <a:rPr lang="en-US" sz="2800" b="1" dirty="0" smtClean="0">
                <a:latin typeface="Century Gothic"/>
                <a:cs typeface="Century Gothic"/>
              </a:rPr>
              <a:t>Breakfast you had the previous day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7" y="1634573"/>
            <a:ext cx="4220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Food available </a:t>
            </a:r>
            <a:endParaRPr lang="en-US" sz="2800" b="1" dirty="0" smtClean="0">
              <a:latin typeface="Century Gothic"/>
              <a:ea typeface="ＭＳ Ｐゴシック" charset="0"/>
              <a:cs typeface="Century Gothic"/>
            </a:endParaRPr>
          </a:p>
          <a:p>
            <a:pPr>
              <a:defRPr/>
            </a:pPr>
            <a:r>
              <a:rPr lang="en-US" sz="2800" b="1" dirty="0" smtClean="0">
                <a:latin typeface="Century Gothic"/>
                <a:ea typeface="ＭＳ Ｐゴシック" charset="0"/>
                <a:cs typeface="Century Gothic"/>
              </a:rPr>
              <a:t>at </a:t>
            </a:r>
            <a:r>
              <a:rPr lang="en-US" sz="2800" b="1" dirty="0">
                <a:latin typeface="Century Gothic"/>
                <a:ea typeface="ＭＳ Ｐゴシック" charset="0"/>
                <a:cs typeface="Century Gothic"/>
              </a:rPr>
              <a:t>home</a:t>
            </a:r>
          </a:p>
        </p:txBody>
      </p:sp>
      <p:pic>
        <p:nvPicPr>
          <p:cNvPr id="38916" name="Picture 1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9" y="1600201"/>
            <a:ext cx="3217334" cy="238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1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66693"/>
            <a:ext cx="7886700" cy="994172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0000"/>
                </a:solidFill>
                <a:latin typeface="Century Gothic"/>
                <a:cs typeface="Century Gothic"/>
              </a:rPr>
              <a:t>Overview</a:t>
            </a:r>
            <a:endParaRPr lang="en-US" sz="4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59893"/>
            <a:ext cx="8149590" cy="3474287"/>
          </a:xfrm>
        </p:spPr>
        <p:txBody>
          <a:bodyPr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Introduction &amp; Housekeeping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About the Right Question Institute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An Experience in the Right Question Strategy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Exploring an Application of the Strategy:  Self-Advocacy Tool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Further Applications of the Strategy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Q&amp;A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Closing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3226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70" y="285750"/>
            <a:ext cx="8516937" cy="742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Century Gothic"/>
                <a:ea typeface="MS PGothic" charset="0"/>
                <a:cs typeface="Century Gothic"/>
              </a:rPr>
              <a:t>Deciding what to eat </a:t>
            </a:r>
            <a:br>
              <a:rPr lang="en-US" b="1" dirty="0">
                <a:latin typeface="Century Gothic"/>
                <a:ea typeface="MS PGothic" charset="0"/>
                <a:cs typeface="Century Gothic"/>
              </a:rPr>
            </a:br>
            <a:r>
              <a:rPr lang="en-US" b="1" dirty="0">
                <a:latin typeface="Century Gothic"/>
                <a:ea typeface="MS PGothic" charset="0"/>
                <a:cs typeface="Century Gothic"/>
              </a:rPr>
              <a:t>for </a:t>
            </a:r>
            <a:r>
              <a:rPr lang="en-US" b="1" dirty="0" smtClean="0">
                <a:latin typeface="Century Gothic"/>
                <a:ea typeface="MS PGothic" charset="0"/>
                <a:cs typeface="Century Gothic"/>
              </a:rPr>
              <a:t>breakfast: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ea typeface="MS PGothic" charset="0"/>
                <a:cs typeface="Century Gothic"/>
              </a:rPr>
              <a:t>Process 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entury Gothic"/>
              <a:ea typeface="MS PGothic" charset="0"/>
              <a:cs typeface="Century Gothic"/>
            </a:endParaRPr>
          </a:p>
        </p:txBody>
      </p:sp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838207" y="2628900"/>
            <a:ext cx="35856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2800" b="1" dirty="0">
              <a:latin typeface="Century Gothic"/>
              <a:cs typeface="Century Gothic"/>
            </a:endParaRPr>
          </a:p>
          <a:p>
            <a:r>
              <a:rPr lang="en-US" sz="2800" b="1" dirty="0" smtClean="0">
                <a:latin typeface="Century Gothic"/>
                <a:cs typeface="Century Gothic"/>
              </a:rPr>
              <a:t>Thought about what you ate the previous day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7" y="1567183"/>
            <a:ext cx="42201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Century Gothic"/>
                <a:ea typeface="ＭＳ Ｐゴシック" charset="0"/>
                <a:cs typeface="Century Gothic"/>
              </a:rPr>
              <a:t>Checked in the refrigerator and cabinet</a:t>
            </a:r>
            <a:endParaRPr lang="en-US" sz="2800" b="1" dirty="0">
              <a:latin typeface="Century Gothic"/>
              <a:ea typeface="ＭＳ Ｐゴシック" charset="0"/>
              <a:cs typeface="Century Gothic"/>
            </a:endParaRPr>
          </a:p>
        </p:txBody>
      </p:sp>
      <p:pic>
        <p:nvPicPr>
          <p:cNvPr id="6" name="Picture 1" descr="Organized-Fridge-683x10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63" y="1333500"/>
            <a:ext cx="2847136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7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70" y="285750"/>
            <a:ext cx="8516937" cy="742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Century Gothic"/>
                <a:ea typeface="MS PGothic" charset="0"/>
                <a:cs typeface="Century Gothic"/>
              </a:rPr>
              <a:t>Deciding what to eat </a:t>
            </a:r>
            <a:br>
              <a:rPr lang="en-US" b="1" dirty="0">
                <a:latin typeface="Century Gothic"/>
                <a:ea typeface="MS PGothic" charset="0"/>
                <a:cs typeface="Century Gothic"/>
              </a:rPr>
            </a:br>
            <a:r>
              <a:rPr lang="en-US" b="1" dirty="0">
                <a:latin typeface="Century Gothic"/>
                <a:ea typeface="MS PGothic" charset="0"/>
                <a:cs typeface="Century Gothic"/>
              </a:rPr>
              <a:t>for </a:t>
            </a:r>
            <a:r>
              <a:rPr lang="en-US" b="1" dirty="0" smtClean="0">
                <a:latin typeface="Century Gothic"/>
                <a:ea typeface="MS PGothic" charset="0"/>
                <a:cs typeface="Century Gothic"/>
              </a:rPr>
              <a:t>breakfast: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/>
                <a:ea typeface="MS PGothic" charset="0"/>
                <a:cs typeface="Century Gothic"/>
              </a:rPr>
              <a:t>Role 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Century Gothic"/>
              <a:ea typeface="MS PGothic" charset="0"/>
              <a:cs typeface="Century Gothic"/>
            </a:endParaRPr>
          </a:p>
        </p:txBody>
      </p:sp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639770" y="3039737"/>
            <a:ext cx="3585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 smtClean="0">
                <a:latin typeface="Century Gothic"/>
                <a:cs typeface="Century Gothic"/>
              </a:rPr>
              <a:t>Gave your opinion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069" y="1775558"/>
            <a:ext cx="4220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Century Gothic"/>
                <a:ea typeface="ＭＳ Ｐゴシック" charset="0"/>
                <a:cs typeface="Century Gothic"/>
              </a:rPr>
              <a:t>Decision maker</a:t>
            </a:r>
            <a:endParaRPr lang="en-US" sz="2800" b="1" dirty="0">
              <a:latin typeface="Century Gothic"/>
              <a:ea typeface="ＭＳ Ｐゴシック" charset="0"/>
              <a:cs typeface="Century Gothic"/>
            </a:endParaRPr>
          </a:p>
        </p:txBody>
      </p:sp>
      <p:pic>
        <p:nvPicPr>
          <p:cNvPr id="6" name="Picture 3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8" y="1719679"/>
            <a:ext cx="2894098" cy="219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6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299813" y="1711125"/>
            <a:ext cx="5963061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28650" y="172246"/>
            <a:ext cx="7886700" cy="9941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When decisions are made it is important to focus 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4656"/>
            <a:ext cx="788670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>
                <a:latin typeface="Century Gothic"/>
                <a:ea typeface="Rockwell" charset="0"/>
                <a:cs typeface="Century Gothic"/>
              </a:rPr>
              <a:t>The </a:t>
            </a:r>
            <a:r>
              <a:rPr lang="en-US" sz="3200" b="1" dirty="0" smtClean="0">
                <a:latin typeface="Century Gothic"/>
                <a:ea typeface="Rockwell" charset="0"/>
                <a:cs typeface="Century Gothic"/>
              </a:rPr>
              <a:t>OPTIONS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REASONS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 - the </a:t>
            </a:r>
            <a:r>
              <a:rPr lang="en-US" sz="3200" dirty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basis for a decision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Century Gothic"/>
              <a:ea typeface="Rockwell" charset="0"/>
              <a:cs typeface="Century Gothic"/>
              <a:sym typeface="Arial Bold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PROCESS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 - </a:t>
            </a:r>
            <a:r>
              <a:rPr lang="en-US" sz="3200" dirty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the steps and actions taken, people involved, 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and information </a:t>
            </a:r>
            <a:r>
              <a:rPr lang="en-US" sz="3200" dirty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used in making the decision. </a:t>
            </a:r>
            <a:endParaRPr lang="en-US" sz="3200" dirty="0" smtClean="0">
              <a:solidFill>
                <a:schemeClr val="tx1"/>
              </a:solidFill>
              <a:latin typeface="Century Gothic"/>
              <a:ea typeface="Rockwell" charset="0"/>
              <a:cs typeface="Century Gothic"/>
              <a:sym typeface="Arial Bold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Century Gothic"/>
              <a:ea typeface="Rockwell" charset="0"/>
              <a:cs typeface="Century Gothic"/>
              <a:sym typeface="Arial Bold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ROLE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 - </a:t>
            </a:r>
            <a:r>
              <a:rPr lang="en-US" sz="3200" dirty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the part you 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play/ the part the people affected by the decision play </a:t>
            </a:r>
            <a:r>
              <a:rPr lang="en-US" sz="3200" dirty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in the decision-making process</a:t>
            </a: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  <a:sym typeface="Arial Bold" charset="0"/>
              </a:rPr>
              <a:t>.</a:t>
            </a:r>
            <a:endParaRPr lang="en-US" sz="3200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61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417114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7187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Examples of services</a:t>
            </a:r>
            <a:endParaRPr lang="en-US" sz="3600" b="1" dirty="0">
              <a:solidFill>
                <a:srgbClr val="156993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3614" y="1769608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09675" y="1337559"/>
            <a:ext cx="7131461" cy="240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Family </a:t>
            </a: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outreach </a:t>
            </a:r>
            <a:endParaRPr lang="en-US" sz="22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lnSpc>
                <a:spcPct val="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Remote </a:t>
            </a: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learning tools (i.e. </a:t>
            </a:r>
            <a:r>
              <a:rPr lang="en-US" sz="2200" dirty="0" err="1">
                <a:solidFill>
                  <a:schemeClr val="tx1"/>
                </a:solidFill>
                <a:latin typeface="Century Gothic"/>
                <a:cs typeface="Century Gothic"/>
              </a:rPr>
              <a:t>Chromebook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  <a:p>
            <a:pPr>
              <a:lnSpc>
                <a:spcPct val="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Reentry program</a:t>
            </a:r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lnSpc>
                <a:spcPct val="50000"/>
              </a:lnSpc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ommunity </a:t>
            </a: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engagement</a:t>
            </a:r>
          </a:p>
          <a:p>
            <a:pPr>
              <a:lnSpc>
                <a:spcPct val="50000"/>
              </a:lnSpc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Mental 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health services</a:t>
            </a:r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>
              <a:lnSpc>
                <a:spcPct val="50000"/>
              </a:lnSpc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Special 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needs programs</a:t>
            </a:r>
          </a:p>
          <a:p>
            <a:pPr>
              <a:lnSpc>
                <a:spcPct val="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Adult education</a:t>
            </a:r>
          </a:p>
          <a:p>
            <a:pPr>
              <a:lnSpc>
                <a:spcPct val="50000"/>
              </a:lnSpc>
            </a:pPr>
            <a:r>
              <a:rPr lang="en-US" alt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Rental/mortgage assistance</a:t>
            </a:r>
          </a:p>
          <a:p>
            <a:pPr>
              <a:lnSpc>
                <a:spcPct val="50000"/>
              </a:lnSpc>
            </a:pPr>
            <a:r>
              <a:rPr lang="en-US" alt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Other</a:t>
            </a:r>
            <a:endParaRPr lang="en-US" alt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68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557219" y="2314577"/>
            <a:ext cx="8586787" cy="8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604839" y="3000375"/>
            <a:ext cx="8539162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0" name="Rectangle 3"/>
          <p:cNvSpPr>
            <a:spLocks/>
          </p:cNvSpPr>
          <p:nvPr/>
        </p:nvSpPr>
        <p:spPr bwMode="auto">
          <a:xfrm>
            <a:off x="485783" y="3657600"/>
            <a:ext cx="834866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900">
                <a:latin typeface="Rockwell" charset="0"/>
                <a:ea typeface="Rockwell" charset="0"/>
                <a:cs typeface="Rockwell" charset="0"/>
                <a:sym typeface="Gill Sans Light" charset="0"/>
              </a:rPr>
              <a:t>	</a:t>
            </a:r>
          </a:p>
        </p:txBody>
      </p:sp>
      <p:sp>
        <p:nvSpPr>
          <p:cNvPr id="65541" name="Rectangle 4"/>
          <p:cNvSpPr>
            <a:spLocks/>
          </p:cNvSpPr>
          <p:nvPr/>
        </p:nvSpPr>
        <p:spPr bwMode="auto">
          <a:xfrm>
            <a:off x="514350" y="1657350"/>
            <a:ext cx="83058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2900">
              <a:latin typeface="Rockwell" charset="0"/>
              <a:ea typeface="Rockwell" charset="0"/>
              <a:cs typeface="Rockwell" charset="0"/>
              <a:sym typeface="Gill Sans Light" charset="0"/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571501" y="571502"/>
            <a:ext cx="8201025" cy="11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>
            <a:prstTxWarp prst="textNoShape">
              <a:avLst/>
            </a:prstTxWarp>
            <a:spAutoFit/>
          </a:bodyPr>
          <a:lstStyle/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endParaRPr lang="en-US" sz="2800">
              <a:latin typeface="Rockwell" charset="0"/>
              <a:ea typeface="Rockwell" charset="0"/>
              <a:cs typeface="Rockwell" charset="0"/>
            </a:endParaRPr>
          </a:p>
          <a:p>
            <a:pPr algn="ctr"/>
            <a:endParaRPr lang="fr-FR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Rules for Producing Questions</a:t>
            </a:r>
            <a:endParaRPr lang="en-US" sz="3600" b="1" dirty="0">
              <a:solidFill>
                <a:srgbClr val="156993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6020"/>
            <a:ext cx="7461250" cy="3263504"/>
          </a:xfrm>
        </p:spPr>
        <p:txBody>
          <a:bodyPr>
            <a:noAutofit/>
          </a:bodyPr>
          <a:lstStyle/>
          <a:p>
            <a:pPr marL="334963" indent="-334963">
              <a:lnSpc>
                <a:spcPct val="150000"/>
              </a:lnSpc>
              <a:buFont typeface="Gill Sans Light" charset="0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ASK AS </a:t>
            </a:r>
            <a:r>
              <a:rPr lang="en-US" sz="2200" b="1" u="sng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MANY</a:t>
            </a:r>
            <a:r>
              <a:rPr lang="en-US" sz="2200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 QUESTIONS AS YOU 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CAN</a:t>
            </a:r>
            <a:endParaRPr lang="en-US" sz="2200" dirty="0">
              <a:solidFill>
                <a:srgbClr val="000000"/>
              </a:solidFill>
              <a:latin typeface="Century Gothic"/>
              <a:ea typeface="Rockwell" charset="0"/>
              <a:cs typeface="Century Gothic"/>
            </a:endParaRPr>
          </a:p>
          <a:p>
            <a:pPr marL="334963" indent="-334963">
              <a:lnSpc>
                <a:spcPct val="150000"/>
              </a:lnSpc>
              <a:buFont typeface="Gill Sans Light" charset="0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DO </a:t>
            </a:r>
            <a:r>
              <a:rPr lang="en-US" sz="2200" b="1" u="sng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NOT STOP</a:t>
            </a:r>
            <a:r>
              <a:rPr lang="en-US" sz="2200" b="1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TO ANSWER, JUDGE OR 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DISCUSS</a:t>
            </a:r>
            <a:endParaRPr lang="en-US" sz="2200" dirty="0">
              <a:solidFill>
                <a:srgbClr val="000000"/>
              </a:solidFill>
              <a:latin typeface="Century Gothic"/>
              <a:ea typeface="Rockwell" charset="0"/>
              <a:cs typeface="Century Gothic"/>
            </a:endParaRPr>
          </a:p>
          <a:p>
            <a:pPr marL="334963" indent="-334963">
              <a:lnSpc>
                <a:spcPct val="150000"/>
              </a:lnSpc>
              <a:buFont typeface="Gill Sans Light" charset="0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WRITE DOWN EVERY QUESTION </a:t>
            </a:r>
            <a:r>
              <a:rPr lang="en-US" sz="2200" b="1" u="sng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EXACTLY</a:t>
            </a:r>
            <a:r>
              <a:rPr lang="en-US" sz="2200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 AS 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IT COMES TO MIND</a:t>
            </a:r>
          </a:p>
          <a:p>
            <a:pPr marL="334963" indent="-334963">
              <a:lnSpc>
                <a:spcPct val="150000"/>
              </a:lnSpc>
              <a:buFont typeface="Gill Sans Light" charset="0"/>
              <a:buAutoNum type="arabicPeriod"/>
            </a:pPr>
            <a:r>
              <a:rPr lang="en-US" sz="2200" b="1" u="sng" dirty="0" smtClean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CHANGE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ANY STATEMENTS INTO 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QUESTIONS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Century Gothic"/>
              <a:ea typeface="Rockwell" charset="0"/>
              <a:cs typeface="Century Gothic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  <a:latin typeface="Century Gothic"/>
                <a:ea typeface="Rockwell" charset="0"/>
                <a:cs typeface="Century Gothic"/>
              </a:rPr>
              <a:t>What might be difficult about following these rules?</a:t>
            </a:r>
            <a:endParaRPr lang="en-US" sz="2200" dirty="0">
              <a:solidFill>
                <a:srgbClr val="000000"/>
              </a:solidFill>
              <a:latin typeface="Century Gothic"/>
              <a:ea typeface="Rockwell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21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417114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Question Focus</a:t>
            </a:r>
            <a:endParaRPr lang="en-US" sz="3600" b="1" dirty="0">
              <a:solidFill>
                <a:srgbClr val="156993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1711125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62068" y="1767551"/>
            <a:ext cx="7340600" cy="240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You have asked for services for your child and you were denied. </a:t>
            </a:r>
          </a:p>
          <a:p>
            <a:pPr marL="0" indent="0" algn="ctr">
              <a:buNone/>
            </a:pPr>
            <a:endParaRPr lang="en-US" altLang="en-US" sz="34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300" y="3213100"/>
            <a:ext cx="606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Century Gothic"/>
                <a:cs typeface="Century Gothic"/>
              </a:rPr>
              <a:t>(Health, educational, therapy, free lunch/SNAP, etc.)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1711125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2" y="929069"/>
            <a:ext cx="6817249" cy="994172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You have asked for services for your child and you were denied.</a:t>
            </a:r>
            <a:endParaRPr lang="en-US" sz="28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5128" y="2029195"/>
            <a:ext cx="7836165" cy="3263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smtClean="0">
                <a:latin typeface="Century Gothic"/>
                <a:ea typeface="Rockwell" charset="0"/>
                <a:cs typeface="Century Gothic"/>
              </a:rPr>
              <a:t>Ask questions.</a:t>
            </a:r>
          </a:p>
          <a:p>
            <a:pPr>
              <a:defRPr/>
            </a:pPr>
            <a:r>
              <a:rPr lang="en-US" sz="2600" dirty="0" smtClean="0">
                <a:latin typeface="Century Gothic"/>
                <a:ea typeface="Rockwell" charset="0"/>
                <a:cs typeface="Century Gothic"/>
              </a:rPr>
              <a:t>Follow </a:t>
            </a:r>
            <a:r>
              <a:rPr lang="en-US" sz="2600" dirty="0">
                <a:latin typeface="Century Gothic"/>
                <a:ea typeface="Rockwell" charset="0"/>
                <a:cs typeface="Century Gothic"/>
              </a:rPr>
              <a:t>the </a:t>
            </a:r>
            <a:r>
              <a:rPr lang="en-US" sz="2600" dirty="0" smtClean="0">
                <a:latin typeface="Century Gothic"/>
                <a:ea typeface="Rockwell" charset="0"/>
                <a:cs typeface="Century Gothic"/>
              </a:rPr>
              <a:t>rules.</a:t>
            </a:r>
            <a:endParaRPr lang="en-US" sz="2600" dirty="0">
              <a:latin typeface="Century Gothic"/>
              <a:ea typeface="Rockwell" charset="0"/>
              <a:cs typeface="Century Gothic"/>
            </a:endParaRP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Century Gothic"/>
                <a:ea typeface="Rockwell" charset="0"/>
                <a:cs typeface="Century Gothic"/>
              </a:rPr>
              <a:t>Ask as many questions as you can.</a:t>
            </a:r>
          </a:p>
          <a:p>
            <a:pPr lvl="3">
              <a:buClr>
                <a:schemeClr val="accent1"/>
              </a:buClr>
            </a:pPr>
            <a:r>
              <a:rPr lang="en-US" sz="2200" dirty="0" smtClean="0">
                <a:latin typeface="Century Gothic"/>
                <a:ea typeface="Rockwell" charset="0"/>
                <a:cs typeface="Century Gothic"/>
              </a:rPr>
              <a:t>Do </a:t>
            </a:r>
            <a:r>
              <a:rPr lang="en-US" sz="2200" dirty="0">
                <a:latin typeface="Century Gothic"/>
                <a:ea typeface="Rockwell" charset="0"/>
                <a:cs typeface="Century Gothic"/>
              </a:rPr>
              <a:t>not stop to answer, judge, or discuss.</a:t>
            </a:r>
          </a:p>
          <a:p>
            <a:pPr lvl="3">
              <a:buClr>
                <a:schemeClr val="accent1"/>
              </a:buClr>
            </a:pPr>
            <a:r>
              <a:rPr lang="en-US" sz="2200" dirty="0" smtClean="0">
                <a:latin typeface="Century Gothic"/>
                <a:ea typeface="Rockwell" charset="0"/>
                <a:cs typeface="Century Gothic"/>
              </a:rPr>
              <a:t>Write </a:t>
            </a:r>
            <a:r>
              <a:rPr lang="en-US" sz="2200" dirty="0">
                <a:latin typeface="Century Gothic"/>
                <a:ea typeface="Rockwell" charset="0"/>
                <a:cs typeface="Century Gothic"/>
              </a:rPr>
              <a:t>down every question exactly as </a:t>
            </a:r>
            <a:r>
              <a:rPr lang="en-US" sz="2200" dirty="0" smtClean="0">
                <a:latin typeface="Century Gothic"/>
                <a:ea typeface="Rockwell" charset="0"/>
                <a:cs typeface="Century Gothic"/>
              </a:rPr>
              <a:t>stated</a:t>
            </a:r>
            <a:endParaRPr lang="en-US" sz="2200" dirty="0">
              <a:latin typeface="Century Gothic"/>
              <a:ea typeface="Rockwell" charset="0"/>
              <a:cs typeface="Century Gothic"/>
            </a:endParaRPr>
          </a:p>
          <a:p>
            <a:pPr lvl="3">
              <a:buClr>
                <a:schemeClr val="accent1"/>
              </a:buClr>
            </a:pPr>
            <a:r>
              <a:rPr lang="en-US" sz="2200" dirty="0" smtClean="0">
                <a:latin typeface="Century Gothic"/>
                <a:ea typeface="Rockwell" charset="0"/>
                <a:cs typeface="Century Gothic"/>
              </a:rPr>
              <a:t>Change </a:t>
            </a:r>
            <a:r>
              <a:rPr lang="en-US" sz="2200" dirty="0">
                <a:latin typeface="Century Gothic"/>
                <a:ea typeface="Rockwell" charset="0"/>
                <a:cs typeface="Century Gothic"/>
              </a:rPr>
              <a:t>any statements into questions</a:t>
            </a:r>
            <a:r>
              <a:rPr lang="en-US" sz="2200" dirty="0" smtClean="0">
                <a:latin typeface="Century Gothic"/>
                <a:ea typeface="Rockwell" charset="0"/>
                <a:cs typeface="Century Gothic"/>
              </a:rPr>
              <a:t>.</a:t>
            </a:r>
            <a:endParaRPr lang="en-US" sz="2200" dirty="0">
              <a:solidFill>
                <a:srgbClr val="000000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179" y="338300"/>
            <a:ext cx="573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5130" y="338303"/>
            <a:ext cx="8013700" cy="237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US" sz="3600" dirty="0">
              <a:solidFill>
                <a:srgbClr val="0000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Rectangle 3"/>
          <p:cNvSpPr/>
          <p:nvPr/>
        </p:nvSpPr>
        <p:spPr>
          <a:xfrm rot="3882851">
            <a:off x="763474" y="-126750"/>
            <a:ext cx="615553" cy="14998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800" b="1" dirty="0" err="1" smtClean="0">
                <a:latin typeface="Century Gothic"/>
                <a:ea typeface="Rockwell" charset="0"/>
                <a:cs typeface="Century Gothic"/>
              </a:rPr>
              <a:t>QFocus</a:t>
            </a:r>
            <a:r>
              <a:rPr lang="en-US" sz="2800" b="1" dirty="0">
                <a:latin typeface="Century Gothic"/>
                <a:ea typeface="Rockwell" charset="0"/>
                <a:cs typeface="Century Gothic"/>
              </a:rPr>
              <a:t>:</a:t>
            </a:r>
            <a:endParaRPr lang="en-US" sz="2800" dirty="0">
              <a:latin typeface="Century Gothic"/>
              <a:ea typeface="Rockwell" charset="0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9" y="224293"/>
            <a:ext cx="404104" cy="412677"/>
          </a:xfrm>
          <a:prstGeom prst="rect">
            <a:avLst/>
          </a:prstGeom>
        </p:spPr>
      </p:pic>
      <p:sp>
        <p:nvSpPr>
          <p:cNvPr id="10" name="Rounded Rectangle 8"/>
          <p:cNvSpPr/>
          <p:nvPr/>
        </p:nvSpPr>
        <p:spPr>
          <a:xfrm>
            <a:off x="725130" y="4647272"/>
            <a:ext cx="7785342" cy="29192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8"/>
          <p:cNvSpPr/>
          <p:nvPr/>
        </p:nvSpPr>
        <p:spPr>
          <a:xfrm>
            <a:off x="750539" y="4648893"/>
            <a:ext cx="7785342" cy="29192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859446" y="4539177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5930" y="4526477"/>
            <a:ext cx="292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Time’s up!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8270" y="4531211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min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2.77778E-7 0 L -2.77778E-7 -0.3407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80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8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13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1" grpId="0"/>
      <p:bldP spid="11" grpId="1"/>
      <p:bldP spid="13" grpId="0"/>
      <p:bldP spid="13" grpId="1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14" y="273847"/>
            <a:ext cx="8515350" cy="994172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156993"/>
                </a:solidFill>
                <a:latin typeface="Century Gothic"/>
                <a:cs typeface="Century Gothic"/>
              </a:rPr>
              <a:t>Categorizing Questions:</a:t>
            </a:r>
            <a:r>
              <a:rPr lang="en-US" sz="3500" b="1" dirty="0">
                <a:solidFill>
                  <a:srgbClr val="156993"/>
                </a:solidFill>
                <a:latin typeface="Century Gothic"/>
                <a:cs typeface="Century Gothic"/>
              </a:rPr>
              <a:t> </a:t>
            </a:r>
            <a:r>
              <a:rPr lang="en-US" sz="3500" b="1" spc="0" dirty="0" smtClean="0">
                <a:solidFill>
                  <a:srgbClr val="156993"/>
                </a:solidFill>
                <a:latin typeface="Century Gothic"/>
                <a:cs typeface="Century Gothic"/>
              </a:rPr>
              <a:t>Closed/Open</a:t>
            </a:r>
            <a:endParaRPr lang="en-US" sz="3500" b="1" spc="0" dirty="0">
              <a:solidFill>
                <a:srgbClr val="156993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512050" cy="3263504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latin typeface="Century Gothic"/>
                <a:cs typeface="Century Gothic"/>
              </a:rPr>
              <a:t>Closed</a:t>
            </a:r>
            <a:r>
              <a:rPr lang="en-US" altLang="en-US" sz="2400" b="1" dirty="0">
                <a:latin typeface="Century Gothic"/>
                <a:cs typeface="Century Gothic"/>
              </a:rPr>
              <a:t>-ended </a:t>
            </a:r>
            <a:r>
              <a:rPr lang="en-US" altLang="en-US" sz="2400" dirty="0">
                <a:latin typeface="Century Gothic"/>
                <a:cs typeface="Century Gothic"/>
              </a:rPr>
              <a:t>questions can be answered with a “yes” </a:t>
            </a:r>
            <a:r>
              <a:rPr lang="en-US" altLang="en-US" sz="2400" dirty="0" smtClean="0">
                <a:latin typeface="Century Gothic"/>
                <a:cs typeface="Century Gothic"/>
              </a:rPr>
              <a:t>or </a:t>
            </a:r>
            <a:r>
              <a:rPr lang="en-US" altLang="en-US" sz="2400" dirty="0">
                <a:latin typeface="Century Gothic"/>
                <a:cs typeface="Century Gothic"/>
              </a:rPr>
              <a:t>“no” or with a </a:t>
            </a:r>
            <a:r>
              <a:rPr lang="en-US" altLang="en-US" sz="2400" b="1" dirty="0">
                <a:latin typeface="Century Gothic"/>
                <a:cs typeface="Century Gothic"/>
              </a:rPr>
              <a:t>one-word </a:t>
            </a:r>
            <a:r>
              <a:rPr lang="en-US" altLang="en-US" sz="2400" dirty="0">
                <a:latin typeface="Century Gothic"/>
                <a:cs typeface="Century Gothic"/>
              </a:rPr>
              <a:t>answer.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b="1" dirty="0">
                <a:latin typeface="Century Gothic"/>
                <a:cs typeface="Century Gothic"/>
              </a:rPr>
              <a:t>Open-ended</a:t>
            </a:r>
            <a:r>
              <a:rPr lang="en-US" altLang="en-US" sz="2400" dirty="0">
                <a:latin typeface="Century Gothic"/>
                <a:cs typeface="Century Gothic"/>
              </a:rPr>
              <a:t> questions </a:t>
            </a:r>
            <a:r>
              <a:rPr lang="en-US" altLang="en-US" sz="2400" dirty="0" smtClean="0">
                <a:latin typeface="Century Gothic"/>
                <a:cs typeface="Century Gothic"/>
              </a:rPr>
              <a:t>require </a:t>
            </a:r>
            <a:r>
              <a:rPr lang="en-US" altLang="en-US" sz="2400" dirty="0">
                <a:latin typeface="Century Gothic"/>
                <a:cs typeface="Century Gothic"/>
              </a:rPr>
              <a:t>more </a:t>
            </a:r>
            <a:r>
              <a:rPr lang="en-US" altLang="en-US" sz="2400" b="1" dirty="0">
                <a:latin typeface="Century Gothic"/>
                <a:cs typeface="Century Gothic"/>
              </a:rPr>
              <a:t>explanation</a:t>
            </a:r>
            <a:r>
              <a:rPr lang="en-US" altLang="en-US" sz="2400" dirty="0">
                <a:latin typeface="Century Gothic"/>
                <a:cs typeface="Century Gothic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400" dirty="0">
              <a:latin typeface="Century Gothic"/>
              <a:cs typeface="Century Gothic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Century Gothic"/>
                <a:cs typeface="Century Gothic"/>
              </a:rPr>
              <a:t>Identify </a:t>
            </a:r>
            <a:r>
              <a:rPr lang="en-US" altLang="en-US" sz="2400" dirty="0">
                <a:latin typeface="Century Gothic"/>
                <a:cs typeface="Century Gothic"/>
              </a:rPr>
              <a:t>your questions as closed-ended or open-ended by </a:t>
            </a:r>
            <a:r>
              <a:rPr lang="en-US" altLang="en-US" sz="2400" b="1" dirty="0">
                <a:latin typeface="Century Gothic"/>
                <a:cs typeface="Century Gothic"/>
              </a:rPr>
              <a:t>marking them </a:t>
            </a:r>
            <a:r>
              <a:rPr lang="en-US" altLang="en-US" sz="2400" dirty="0">
                <a:latin typeface="Century Gothic"/>
                <a:cs typeface="Century Gothic"/>
              </a:rPr>
              <a:t>with a </a:t>
            </a:r>
            <a:r>
              <a:rPr lang="en-US" altLang="en-US" sz="2400" b="1" dirty="0">
                <a:latin typeface="Century Gothic"/>
                <a:cs typeface="Century Gothic"/>
              </a:rPr>
              <a:t>“C”</a:t>
            </a:r>
            <a:r>
              <a:rPr lang="en-US" altLang="ja-JP" sz="2400" dirty="0">
                <a:latin typeface="Century Gothic"/>
                <a:cs typeface="Century Gothic"/>
              </a:rPr>
              <a:t> or an </a:t>
            </a:r>
            <a:r>
              <a:rPr lang="en-US" altLang="en-US" sz="2400" b="1" dirty="0">
                <a:latin typeface="Century Gothic"/>
                <a:cs typeface="Century Gothic"/>
              </a:rPr>
              <a:t>“</a:t>
            </a:r>
            <a:r>
              <a:rPr lang="en-US" altLang="ja-JP" sz="2400" b="1" dirty="0">
                <a:latin typeface="Century Gothic"/>
                <a:cs typeface="Century Gothic"/>
              </a:rPr>
              <a:t>O.</a:t>
            </a:r>
            <a:r>
              <a:rPr lang="en-US" altLang="en-US" sz="2400" b="1" dirty="0">
                <a:latin typeface="Century Gothic"/>
                <a:cs typeface="Century Gothic"/>
              </a:rPr>
              <a:t>”</a:t>
            </a:r>
            <a:endParaRPr lang="en-US" altLang="en-US" sz="2400" dirty="0">
              <a:latin typeface="Century Gothic"/>
              <a:cs typeface="Century Gothic"/>
            </a:endParaRPr>
          </a:p>
          <a:p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71" y="3962401"/>
            <a:ext cx="547944" cy="5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1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119" y="273847"/>
            <a:ext cx="8292352" cy="9941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6993"/>
                </a:solidFill>
                <a:latin typeface="Century Gothic"/>
                <a:cs typeface="Century Gothic"/>
              </a:rPr>
              <a:t>Closed- and Open-Ended </a:t>
            </a:r>
            <a:r>
              <a:rPr lang="en-US" sz="3600" b="1" dirty="0">
                <a:solidFill>
                  <a:srgbClr val="156993"/>
                </a:solidFill>
                <a:latin typeface="Century Gothic"/>
                <a:cs typeface="Century Gothic"/>
              </a:rPr>
              <a:t>Q</a:t>
            </a:r>
            <a:r>
              <a:rPr lang="en-US" sz="3600" b="1" dirty="0" smtClean="0">
                <a:solidFill>
                  <a:srgbClr val="156993"/>
                </a:solidFill>
                <a:latin typeface="Century Gothic"/>
                <a:cs typeface="Century Gothic"/>
              </a:rPr>
              <a:t>uestions</a:t>
            </a:r>
            <a:endParaRPr lang="en-US" sz="3600" b="1" dirty="0">
              <a:solidFill>
                <a:srgbClr val="156993"/>
              </a:solidFill>
              <a:latin typeface="Century Gothic"/>
              <a:cs typeface="Century Gothic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8297" y="2032015"/>
            <a:ext cx="6264100" cy="586520"/>
            <a:chOff x="-179611" y="0"/>
            <a:chExt cx="6264100" cy="78202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-179611" y="17888"/>
              <a:ext cx="6264100" cy="76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Closed</a:t>
              </a:r>
              <a:r>
                <a:rPr lang="en-US" sz="3600" b="1" kern="12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-ended questions</a:t>
              </a:r>
              <a:endParaRPr lang="en-US" sz="3600" b="1" kern="1200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2605119"/>
            <a:ext cx="2944090" cy="1203520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Century Gothic"/>
                  <a:cs typeface="Century Gothic"/>
                </a:rPr>
                <a:t>Advantages</a:t>
              </a:r>
              <a:endParaRPr lang="en-US" sz="2800" b="1" kern="12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2605119"/>
            <a:ext cx="2944090" cy="1203520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0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3808639"/>
            <a:ext cx="5888182" cy="1337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874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66777" y="2032015"/>
            <a:ext cx="6246214" cy="586520"/>
            <a:chOff x="-161131" y="0"/>
            <a:chExt cx="6246214" cy="78202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-161131" y="17888"/>
              <a:ext cx="6246214" cy="76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Closed</a:t>
              </a:r>
              <a:r>
                <a:rPr lang="en-US" sz="3600" b="1" kern="12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-ended questions</a:t>
              </a:r>
              <a:endParaRPr lang="en-US" sz="3600" b="1" kern="12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2605119"/>
            <a:ext cx="2944090" cy="1203520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2605119"/>
            <a:ext cx="2944090" cy="1203520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Century Gothic"/>
                  <a:cs typeface="Century Gothic"/>
                </a:rPr>
                <a:t>Disadvantages </a:t>
              </a:r>
              <a:endParaRPr lang="en-US" sz="2800" b="1" kern="1200" dirty="0">
                <a:latin typeface="Century Gothic"/>
                <a:cs typeface="Century Gothic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3808639"/>
            <a:ext cx="5888182" cy="1337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itle 1"/>
          <p:cNvSpPr txBox="1">
            <a:spLocks/>
          </p:cNvSpPr>
          <p:nvPr/>
        </p:nvSpPr>
        <p:spPr>
          <a:xfrm>
            <a:off x="478119" y="273847"/>
            <a:ext cx="82923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b="1" smtClean="0">
                <a:solidFill>
                  <a:srgbClr val="156993"/>
                </a:solidFill>
                <a:latin typeface="Century Gothic"/>
                <a:cs typeface="Century Gothic"/>
              </a:rPr>
              <a:t>Closed- and Open-Ended Questions</a:t>
            </a:r>
            <a:endParaRPr lang="en-US" sz="3600" b="1" dirty="0">
              <a:solidFill>
                <a:srgbClr val="15699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786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idx="1"/>
          </p:nvPr>
        </p:nvSpPr>
        <p:spPr>
          <a:xfrm>
            <a:off x="516363" y="867922"/>
            <a:ext cx="8112125" cy="38862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 i="1" dirty="0" smtClean="0">
              <a:latin typeface="Century Gothic"/>
              <a:cs typeface="Century Gothic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b="1" dirty="0" smtClean="0">
              <a:latin typeface="Century Gothic"/>
              <a:cs typeface="Century Gothic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b="1" dirty="0" smtClean="0">
              <a:latin typeface="Century Gothic"/>
              <a:cs typeface="Century Gothic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Century Gothic"/>
                <a:cs typeface="Century Gothic"/>
              </a:rPr>
              <a:t>The Right Question Institute </a:t>
            </a:r>
            <a:r>
              <a:rPr lang="en-US" alt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offers many of our resources and methodology through a Creative Commons License and we encourage you to make use of and/or share this resource. </a:t>
            </a:r>
            <a:r>
              <a:rPr lang="en-US" alt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Please reference the Right Question Institute</a:t>
            </a:r>
            <a:r>
              <a:rPr lang="en-US" alt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 as the source when using our resources or methods.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>
              <a:latin typeface="Century Gothic"/>
              <a:cs typeface="Century Gothic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Source: </a:t>
            </a:r>
            <a:r>
              <a:rPr lang="en-US" altLang="en-US" u="sng" dirty="0" smtClean="0">
                <a:solidFill>
                  <a:schemeClr val="tx1"/>
                </a:solidFill>
                <a:latin typeface="Century Gothic"/>
                <a:cs typeface="Century Gothic"/>
                <a:hlinkClick r:id="rId3"/>
              </a:rPr>
              <a:t>www.rightquestion.org</a:t>
            </a:r>
            <a:endParaRPr lang="en-US" altLang="en-US" sz="2400" u="sng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sz="2400" u="sng" dirty="0" smtClean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26627" name="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1" y="3467677"/>
            <a:ext cx="2286001" cy="49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365" y="306238"/>
            <a:ext cx="3929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entury Gothic"/>
                <a:cs typeface="Century Gothic"/>
              </a:rPr>
              <a:t>Free Resources</a:t>
            </a:r>
            <a:endParaRPr lang="en-US" sz="4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218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27908" y="2032015"/>
            <a:ext cx="5888182" cy="573104"/>
            <a:chOff x="0" y="0"/>
            <a:chExt cx="5888182" cy="764139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Open</a:t>
              </a:r>
              <a:r>
                <a:rPr lang="en-US" sz="3600" b="1" kern="12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-ended questions</a:t>
              </a:r>
              <a:endParaRPr lang="en-US" sz="3600" b="1" kern="12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2605119"/>
            <a:ext cx="2944090" cy="1203520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Century Gothic"/>
                  <a:cs typeface="Century Gothic"/>
                </a:rPr>
                <a:t>Advantages</a:t>
              </a:r>
              <a:endParaRPr lang="en-US" sz="2800" b="1" kern="12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2605119"/>
            <a:ext cx="2944090" cy="1203520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3808639"/>
            <a:ext cx="5888182" cy="1337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itle 1"/>
          <p:cNvSpPr txBox="1">
            <a:spLocks/>
          </p:cNvSpPr>
          <p:nvPr/>
        </p:nvSpPr>
        <p:spPr>
          <a:xfrm>
            <a:off x="478119" y="273847"/>
            <a:ext cx="82923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b="1" smtClean="0">
                <a:solidFill>
                  <a:srgbClr val="156993"/>
                </a:solidFill>
                <a:latin typeface="Century Gothic"/>
                <a:cs typeface="Century Gothic"/>
              </a:rPr>
              <a:t>Closed- and Open-Ended Questions</a:t>
            </a:r>
            <a:endParaRPr lang="en-US" sz="3600" b="1" dirty="0">
              <a:solidFill>
                <a:srgbClr val="15699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199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27908" y="2032015"/>
            <a:ext cx="5888182" cy="573104"/>
            <a:chOff x="0" y="0"/>
            <a:chExt cx="5888182" cy="764139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0" y="0"/>
              <a:ext cx="5888182" cy="76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Open</a:t>
              </a:r>
              <a:r>
                <a:rPr lang="en-US" sz="3600" b="1" kern="12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-ended questions</a:t>
              </a:r>
              <a:endParaRPr lang="en-US" sz="3600" b="1" kern="12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7908" y="2605119"/>
            <a:ext cx="2944090" cy="1203520"/>
            <a:chOff x="0" y="764139"/>
            <a:chExt cx="2944090" cy="1604693"/>
          </a:xfrm>
        </p:grpSpPr>
        <p:sp>
          <p:nvSpPr>
            <p:cNvPr id="16" name="Rectangle 15"/>
            <p:cNvSpPr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1999" y="2605119"/>
            <a:ext cx="2944090" cy="1203520"/>
            <a:chOff x="2944091" y="764139"/>
            <a:chExt cx="2944090" cy="1604693"/>
          </a:xfrm>
        </p:grpSpPr>
        <p:sp>
          <p:nvSpPr>
            <p:cNvPr id="14" name="Rectangle 13"/>
            <p:cNvSpPr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44091" y="764139"/>
              <a:ext cx="2944090" cy="16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Century Gothic"/>
                  <a:cs typeface="Century Gothic"/>
                </a:rPr>
                <a:t>Disadvantages </a:t>
              </a:r>
              <a:endParaRPr lang="en-US" sz="2800" b="1" kern="1200" dirty="0">
                <a:latin typeface="Century Gothic"/>
                <a:cs typeface="Century Gothic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27908" y="3808639"/>
            <a:ext cx="5888182" cy="1337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itle 1"/>
          <p:cNvSpPr txBox="1">
            <a:spLocks/>
          </p:cNvSpPr>
          <p:nvPr/>
        </p:nvSpPr>
        <p:spPr>
          <a:xfrm>
            <a:off x="478119" y="273847"/>
            <a:ext cx="82923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156993"/>
                </a:solidFill>
                <a:latin typeface="Century Gothic"/>
                <a:cs typeface="Century Gothic"/>
              </a:rPr>
              <a:t>Closed- and Open-Ended Questions</a:t>
            </a:r>
            <a:endParaRPr lang="en-US" sz="3600" b="1" dirty="0">
              <a:solidFill>
                <a:srgbClr val="15699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377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1789510" y="1926136"/>
            <a:ext cx="4800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defTabSz="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6993"/>
                </a:solidFill>
                <a:latin typeface="Century Gothic"/>
                <a:cs typeface="Century Gothic"/>
              </a:rPr>
              <a:t>Improving Questions</a:t>
            </a:r>
            <a:endParaRPr lang="en-US" sz="3600" b="1" dirty="0">
              <a:solidFill>
                <a:srgbClr val="156993"/>
              </a:solidFill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93801"/>
            <a:ext cx="7886700" cy="3438575"/>
          </a:xfrm>
        </p:spPr>
        <p:txBody>
          <a:bodyPr>
            <a:noAutofit/>
          </a:bodyPr>
          <a:lstStyle/>
          <a:p>
            <a:pPr>
              <a:spcBef>
                <a:spcPts val="1350"/>
              </a:spcBef>
            </a:pPr>
            <a:r>
              <a:rPr lang="en-US" alt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Change one </a:t>
            </a:r>
            <a:r>
              <a:rPr lang="en-US" altLang="en-US" sz="2400" b="1" dirty="0">
                <a:latin typeface="Century Gothic"/>
                <a:cs typeface="Century Gothic"/>
              </a:rPr>
              <a:t>closed-ended question</a:t>
            </a:r>
            <a:r>
              <a:rPr lang="en-US" altLang="en-US" sz="2400" b="1" dirty="0">
                <a:solidFill>
                  <a:srgbClr val="9D90A0"/>
                </a:solidFill>
                <a:latin typeface="Century Gothic"/>
                <a:cs typeface="Century Gothic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 it becomes </a:t>
            </a:r>
            <a:r>
              <a:rPr lang="en-US" altLang="en-US" sz="2400" b="1" dirty="0" smtClean="0">
                <a:latin typeface="Century Gothic"/>
                <a:cs typeface="Century Gothic"/>
              </a:rPr>
              <a:t>open-ended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eaLnBrk="1" hangingPunct="1">
              <a:spcBef>
                <a:spcPts val="1350"/>
              </a:spcBef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eaLnBrk="1" hangingPunct="1">
              <a:spcBef>
                <a:spcPts val="1350"/>
              </a:spcBef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spcBef>
                <a:spcPts val="1350"/>
              </a:spcBef>
            </a:pPr>
            <a:r>
              <a:rPr lang="en-US" alt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Change one </a:t>
            </a:r>
            <a:r>
              <a:rPr lang="en-US" altLang="en-US" sz="2400" b="1" dirty="0">
                <a:latin typeface="Century Gothic"/>
                <a:cs typeface="Century Gothic"/>
              </a:rPr>
              <a:t>open-ended question 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 it becomes </a:t>
            </a:r>
            <a:r>
              <a:rPr lang="en-US" altLang="en-US" sz="2400" b="1" dirty="0" smtClean="0">
                <a:latin typeface="Century Gothic"/>
                <a:cs typeface="Century Gothic"/>
              </a:rPr>
              <a:t>closed-ended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5252" y="2207439"/>
            <a:ext cx="1818876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>
                <a:solidFill>
                  <a:srgbClr val="FFFFFF"/>
                </a:solidFill>
                <a:latin typeface="Century Gothic"/>
                <a:cs typeface="Century Gothic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07645" y="2395857"/>
            <a:ext cx="1454944" cy="982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67378" y="2200990"/>
            <a:ext cx="1357313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3744" y="4035262"/>
            <a:ext cx="1860947" cy="430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>
                <a:solidFill>
                  <a:srgbClr val="FFFFFF"/>
                </a:solidFill>
                <a:latin typeface="Century Gothic"/>
                <a:cs typeface="Century Gothic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45686" y="4226890"/>
            <a:ext cx="1483517" cy="155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5250" y="4029507"/>
            <a:ext cx="1357313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99" y="536072"/>
            <a:ext cx="547944" cy="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316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Prioritizing Questions</a:t>
            </a:r>
            <a:endParaRPr lang="en-US" sz="36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535" y="1360114"/>
            <a:ext cx="7597937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dirty="0" smtClean="0">
                <a:latin typeface="Century Gothic"/>
                <a:cs typeface="Century Gothic"/>
              </a:rPr>
              <a:t>Review </a:t>
            </a:r>
            <a:r>
              <a:rPr lang="en-US" altLang="en-US" sz="2400" b="1" dirty="0">
                <a:latin typeface="Century Gothic"/>
                <a:cs typeface="Century Gothic"/>
              </a:rPr>
              <a:t>your list of </a:t>
            </a:r>
            <a:r>
              <a:rPr lang="en-US" altLang="en-US" sz="2400" b="1" dirty="0" smtClean="0">
                <a:latin typeface="Century Gothic"/>
                <a:cs typeface="Century Gothic"/>
              </a:rPr>
              <a:t>questions</a:t>
            </a:r>
            <a:endParaRPr lang="en-US" altLang="en-US" sz="2400" b="1" dirty="0">
              <a:latin typeface="Century Gothic"/>
              <a:cs typeface="Century Gothic"/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>
                <a:latin typeface="Century Gothic"/>
                <a:cs typeface="Century Gothic"/>
              </a:rPr>
              <a:t> </a:t>
            </a:r>
            <a:r>
              <a:rPr lang="en-US" altLang="en-US" sz="2400" dirty="0" smtClean="0">
                <a:latin typeface="Century Gothic"/>
                <a:cs typeface="Century Gothic"/>
              </a:rPr>
              <a:t>Choose three questions you want to explore further. For example, the question you consider most important. 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</a:pPr>
            <a:endParaRPr lang="en-US" altLang="en-US" sz="2400" b="1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532" y="2981899"/>
            <a:ext cx="77107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smtClean="0">
                <a:latin typeface="Century Gothic"/>
                <a:cs typeface="Century Gothic"/>
              </a:rPr>
              <a:t>While prioritizing, think about your Question Focus:</a:t>
            </a:r>
          </a:p>
          <a:p>
            <a:r>
              <a:rPr lang="en-US" sz="24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You have asked for services for your child and you were denied. </a:t>
            </a:r>
            <a:endParaRPr lang="en-US" altLang="en-US" sz="2400" b="1" dirty="0">
              <a:solidFill>
                <a:schemeClr val="accent4"/>
              </a:solidFill>
              <a:latin typeface="Century Gothic"/>
              <a:cs typeface="Century Gothic"/>
            </a:endParaRPr>
          </a:p>
          <a:p>
            <a:endParaRPr lang="en-US" alt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725128" y="4637047"/>
            <a:ext cx="7785342" cy="29192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8"/>
          <p:cNvSpPr/>
          <p:nvPr/>
        </p:nvSpPr>
        <p:spPr>
          <a:xfrm>
            <a:off x="725128" y="4635999"/>
            <a:ext cx="7785342" cy="29192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9"/>
          <p:cNvSpPr txBox="1"/>
          <p:nvPr/>
        </p:nvSpPr>
        <p:spPr>
          <a:xfrm>
            <a:off x="862073" y="4528672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776427" y="4518180"/>
            <a:ext cx="292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Time’s up!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7410167" y="4519939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sec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99" y="536072"/>
            <a:ext cx="547944" cy="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9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4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9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16" y="172246"/>
            <a:ext cx="8261350" cy="99417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Find </a:t>
            </a:r>
            <a:r>
              <a:rPr lang="en-US" dirty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o</a:t>
            </a:r>
            <a:r>
              <a:rPr lang="en-US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ne </a:t>
            </a:r>
            <a:r>
              <a:rPr lang="en-US" dirty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question that will help you learn about the </a:t>
            </a:r>
            <a:r>
              <a:rPr lang="en-US" b="1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REASON(S)</a:t>
            </a:r>
            <a:r>
              <a:rPr lang="en-US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 </a:t>
            </a:r>
            <a:r>
              <a:rPr lang="en-US" dirty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for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21" y="1133896"/>
            <a:ext cx="7886700" cy="326350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0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The basis</a:t>
            </a:r>
          </a:p>
          <a:p>
            <a:pPr marL="342900" lvl="1" indent="0">
              <a:buClr>
                <a:schemeClr val="accent1"/>
              </a:buClr>
              <a:buNone/>
            </a:pPr>
            <a:endParaRPr lang="en-US" sz="3000" dirty="0" smtClean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0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Policies</a:t>
            </a:r>
          </a:p>
          <a:p>
            <a:pPr marL="342900" lvl="1" indent="0">
              <a:buClr>
                <a:schemeClr val="accent1"/>
              </a:buClr>
              <a:buNone/>
            </a:pPr>
            <a:endParaRPr lang="en-US" sz="3000" dirty="0"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0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Standards, regulations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1387" y="2032405"/>
            <a:ext cx="2904434" cy="12926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Century Gothic"/>
                <a:ea typeface="Rockwell" charset="0"/>
                <a:cs typeface="Century Gothic"/>
              </a:rPr>
              <a:t>Ask a new question if you don’t have one</a:t>
            </a:r>
            <a:endParaRPr lang="en-US" sz="2600" dirty="0">
              <a:solidFill>
                <a:schemeClr val="bg1"/>
              </a:solidFill>
              <a:latin typeface="Century Gothic"/>
              <a:ea typeface="Rockwell" charset="0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1" y="3824855"/>
            <a:ext cx="443801" cy="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34" y="168931"/>
            <a:ext cx="8755530" cy="99417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Find </a:t>
            </a:r>
            <a:r>
              <a:rPr lang="en-US" dirty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o</a:t>
            </a:r>
            <a:r>
              <a:rPr lang="en-US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ne </a:t>
            </a:r>
            <a:r>
              <a:rPr lang="en-US" dirty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question that will help you learn about the </a:t>
            </a:r>
            <a:r>
              <a:rPr lang="en-US" b="1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PROCESS</a:t>
            </a:r>
            <a:r>
              <a:rPr lang="en-US" dirty="0" smtClean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 for making </a:t>
            </a:r>
            <a:r>
              <a:rPr lang="en-US" dirty="0">
                <a:solidFill>
                  <a:srgbClr val="156993"/>
                </a:solidFill>
                <a:latin typeface="Century Gothic"/>
                <a:ea typeface="Rockwell" charset="0"/>
                <a:cs typeface="Century Gothic"/>
              </a:rPr>
              <a:t>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" y="1134937"/>
            <a:ext cx="7886700" cy="3263504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Information used</a:t>
            </a:r>
          </a:p>
          <a:p>
            <a:pPr marL="342900" lvl="1" indent="0">
              <a:buClr>
                <a:schemeClr val="accent1"/>
              </a:buClr>
              <a:buNone/>
            </a:pPr>
            <a:endParaRPr lang="en-US" sz="3200" dirty="0" smtClean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Steps taken; meetings </a:t>
            </a:r>
          </a:p>
          <a:p>
            <a:pPr marL="342900" lvl="1" indent="0"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held; protocols used; </a:t>
            </a:r>
          </a:p>
          <a:p>
            <a:pPr marL="342900" lvl="1" indent="0"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place; time</a:t>
            </a:r>
          </a:p>
          <a:p>
            <a:pPr marL="342900" lvl="1" indent="0">
              <a:buClr>
                <a:schemeClr val="accent1"/>
              </a:buClr>
              <a:buNone/>
            </a:pPr>
            <a:endParaRPr lang="en-US" sz="3200" dirty="0"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200" dirty="0" smtClean="0">
                <a:latin typeface="Century Gothic"/>
                <a:ea typeface="Rockwell" charset="0"/>
                <a:cs typeface="Century Gothic"/>
              </a:rPr>
              <a:t>People involved</a:t>
            </a:r>
          </a:p>
          <a:p>
            <a:pPr lvl="1">
              <a:buClr>
                <a:schemeClr val="accent1"/>
              </a:buClr>
            </a:pPr>
            <a:endParaRPr lang="en-US" sz="3200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marL="342900" lvl="1" indent="0">
              <a:buClr>
                <a:schemeClr val="accent1"/>
              </a:buClr>
              <a:buNone/>
            </a:pPr>
            <a:endParaRPr lang="en-US" sz="3200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2272" y="2014135"/>
            <a:ext cx="2904434" cy="12926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Century Gothic"/>
                <a:ea typeface="Rockwell" charset="0"/>
                <a:cs typeface="Century Gothic"/>
              </a:rPr>
              <a:t>Ask a new question if you don’t have one</a:t>
            </a:r>
            <a:endParaRPr lang="en-US" sz="2600" dirty="0">
              <a:solidFill>
                <a:schemeClr val="bg1"/>
              </a:solidFill>
              <a:latin typeface="Century Gothic"/>
              <a:ea typeface="Rockwell" charset="0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8" y="3799175"/>
            <a:ext cx="444302" cy="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16" y="112480"/>
            <a:ext cx="8511584" cy="99417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Find </a:t>
            </a:r>
            <a:r>
              <a:rPr lang="en-US" sz="2800" dirty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o</a:t>
            </a:r>
            <a:r>
              <a:rPr lang="en-US" sz="2800" dirty="0" smtClean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ne </a:t>
            </a:r>
            <a:r>
              <a:rPr lang="en-US" sz="2800" dirty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question that will help you learn </a:t>
            </a:r>
            <a:r>
              <a:rPr lang="en-US" sz="2800" dirty="0" smtClean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about </a:t>
            </a:r>
            <a:r>
              <a:rPr lang="en-US" sz="2800" b="1" dirty="0" smtClean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your</a:t>
            </a:r>
            <a:r>
              <a:rPr lang="en-US" sz="2800" dirty="0" smtClean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 </a:t>
            </a:r>
            <a:r>
              <a:rPr lang="en-US" sz="2800" b="1" dirty="0" smtClean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ROLE/the ROLE </a:t>
            </a:r>
            <a:r>
              <a:rPr lang="en-US" sz="2800" dirty="0" smtClean="0">
                <a:solidFill>
                  <a:schemeClr val="accent4"/>
                </a:solidFill>
                <a:latin typeface="Century Gothic"/>
                <a:ea typeface="Rockwell" charset="0"/>
                <a:cs typeface="Century Gothic"/>
              </a:rPr>
              <a:t>of the people affected by the decision</a:t>
            </a:r>
            <a:endParaRPr lang="en-US" sz="2800" dirty="0">
              <a:solidFill>
                <a:schemeClr val="accent4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03" y="1044906"/>
            <a:ext cx="5212598" cy="326350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What you/the people affected can do to influence the decision</a:t>
            </a:r>
          </a:p>
          <a:p>
            <a:pPr marL="342900" lvl="1" indent="0">
              <a:buClr>
                <a:schemeClr val="accent1"/>
              </a:buClr>
              <a:buNone/>
            </a:pPr>
            <a:endParaRPr lang="en-US" sz="3200" dirty="0" smtClean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r>
              <a:rPr lang="en-US" sz="3200" dirty="0" smtClean="0">
                <a:latin typeface="Century Gothic"/>
                <a:ea typeface="Rockwell" charset="0"/>
                <a:cs typeface="Century Gothic"/>
              </a:rPr>
              <a:t>What is expected of you/the people affected in this decision </a:t>
            </a:r>
            <a:endParaRPr lang="en-US" sz="3200" dirty="0" smtClean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lvl="1">
              <a:buClr>
                <a:schemeClr val="accent1"/>
              </a:buClr>
            </a:pPr>
            <a:endParaRPr lang="en-US" sz="3200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2154" y="1987582"/>
            <a:ext cx="2904434" cy="12926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Century Gothic"/>
                <a:ea typeface="Rockwell" charset="0"/>
                <a:cs typeface="Century Gothic"/>
              </a:rPr>
              <a:t>Ask a new question if you don’t have one</a:t>
            </a:r>
            <a:endParaRPr lang="en-US" sz="2600" dirty="0">
              <a:solidFill>
                <a:schemeClr val="bg1"/>
              </a:solidFill>
              <a:latin typeface="Century Gothic"/>
              <a:ea typeface="Rockwell" charset="0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3683204"/>
            <a:ext cx="508614" cy="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8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Share</a:t>
            </a:r>
            <a:endParaRPr lang="en-US" sz="36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5498" y="1421519"/>
            <a:ext cx="7889859" cy="310872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en-US" sz="2800" dirty="0" smtClean="0">
                <a:latin typeface="Century Gothic"/>
                <a:cs typeface="Century Gothic"/>
              </a:rPr>
              <a:t>One question about the </a:t>
            </a:r>
            <a:r>
              <a:rPr lang="en-US" altLang="en-US" sz="2800" b="1" dirty="0" smtClean="0">
                <a:latin typeface="Century Gothic"/>
                <a:cs typeface="Century Gothic"/>
              </a:rPr>
              <a:t>reasons</a:t>
            </a:r>
            <a:endParaRPr lang="en-US" altLang="en-US" sz="28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altLang="en-US" sz="2800" dirty="0" smtClean="0">
              <a:latin typeface="Century Gothic"/>
              <a:cs typeface="Century Gothic"/>
            </a:endParaRPr>
          </a:p>
          <a:p>
            <a:pPr marL="514350" indent="-514350">
              <a:buAutoNum type="arabicPeriod"/>
            </a:pPr>
            <a:r>
              <a:rPr lang="en-US" altLang="en-US" sz="2800" dirty="0" smtClean="0">
                <a:latin typeface="Century Gothic"/>
                <a:cs typeface="Century Gothic"/>
              </a:rPr>
              <a:t>One question about </a:t>
            </a:r>
            <a:r>
              <a:rPr lang="en-US" altLang="en-US" sz="2800" b="1" dirty="0" smtClean="0">
                <a:latin typeface="Century Gothic"/>
                <a:cs typeface="Century Gothic"/>
              </a:rPr>
              <a:t>process</a:t>
            </a:r>
          </a:p>
          <a:p>
            <a:pPr marL="0" indent="0">
              <a:buNone/>
            </a:pPr>
            <a:endParaRPr lang="en-US" altLang="en-US" sz="2800" dirty="0" smtClean="0">
              <a:latin typeface="Century Gothic"/>
              <a:cs typeface="Century Gothic"/>
            </a:endParaRPr>
          </a:p>
          <a:p>
            <a:pPr marL="514350" indent="-514350">
              <a:buAutoNum type="arabicPeriod"/>
            </a:pPr>
            <a:r>
              <a:rPr lang="en-US" altLang="en-US" sz="2800" dirty="0" smtClean="0">
                <a:latin typeface="Century Gothic"/>
                <a:cs typeface="Century Gothic"/>
              </a:rPr>
              <a:t>One question about </a:t>
            </a:r>
            <a:r>
              <a:rPr lang="en-US" altLang="en-US" sz="2800" b="1" dirty="0" smtClean="0">
                <a:latin typeface="Century Gothic"/>
                <a:cs typeface="Century Gothic"/>
              </a:rPr>
              <a:t>role</a:t>
            </a:r>
            <a:endParaRPr lang="en-US" altLang="en-US" sz="2800" dirty="0" smtClean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32" y="3905583"/>
            <a:ext cx="942978" cy="75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Reflection</a:t>
            </a:r>
            <a:endParaRPr lang="en-US" sz="36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7" y="1385527"/>
            <a:ext cx="7889859" cy="3108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3200" dirty="0" smtClean="0">
                <a:latin typeface="Century Gothic"/>
                <a:cs typeface="Century Gothic"/>
              </a:rPr>
              <a:t>Think about one of these two questions:</a:t>
            </a:r>
          </a:p>
          <a:p>
            <a:pPr marL="0" indent="0">
              <a:buNone/>
            </a:pPr>
            <a:endParaRPr lang="en-US" altLang="en-US" sz="3200" dirty="0" smtClean="0">
              <a:latin typeface="Century Gothic"/>
              <a:cs typeface="Century Gothic"/>
            </a:endParaRPr>
          </a:p>
          <a:p>
            <a:r>
              <a:rPr lang="en-US" altLang="en-US" sz="3200" dirty="0" smtClean="0">
                <a:latin typeface="Century Gothic"/>
                <a:cs typeface="Century Gothic"/>
              </a:rPr>
              <a:t>What did you notice about your thinking as you went through the process? </a:t>
            </a:r>
            <a:r>
              <a:rPr lang="en-US" altLang="en-US" sz="3200" dirty="0">
                <a:latin typeface="Century Gothic"/>
                <a:cs typeface="Century Gothic"/>
              </a:rPr>
              <a:t>	</a:t>
            </a:r>
            <a:endParaRPr lang="en-US" altLang="en-US" sz="32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altLang="en-US" sz="3200" dirty="0">
              <a:latin typeface="Century Gothic"/>
              <a:cs typeface="Century Gothic"/>
            </a:endParaRPr>
          </a:p>
          <a:p>
            <a:r>
              <a:rPr lang="en-US" altLang="en-US" sz="3200" dirty="0" smtClean="0">
                <a:latin typeface="Century Gothic"/>
                <a:cs typeface="Century Gothic"/>
              </a:rPr>
              <a:t>How can the people you work with benefit from asking questions about decisions—questions about reason, process, and their role in the decision? </a:t>
            </a:r>
            <a:endParaRPr lang="en-US" altLang="en-US" sz="32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10" y="397257"/>
            <a:ext cx="893196" cy="7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4394" y="188517"/>
            <a:ext cx="7354888" cy="682228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The Right Question Strategy</a:t>
            </a:r>
            <a:endParaRPr lang="en-US" sz="42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8504" y="1081929"/>
            <a:ext cx="9061824" cy="4061572"/>
          </a:xfrm>
        </p:spPr>
        <p:txBody>
          <a:bodyPr>
            <a:normAutofit fontScale="85000" lnSpcReduction="20000"/>
          </a:bodyPr>
          <a:lstStyle/>
          <a:p>
            <a:pPr marL="514324" indent="-514324"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arenR"/>
            </a:pPr>
            <a:r>
              <a:rPr lang="en-US" sz="2800" dirty="0" smtClean="0">
                <a:latin typeface="Century Gothic"/>
                <a:cs typeface="Century Gothic"/>
              </a:rPr>
              <a:t>Define </a:t>
            </a:r>
            <a:r>
              <a:rPr lang="en-US" sz="2800" dirty="0">
                <a:latin typeface="Century Gothic"/>
                <a:cs typeface="Century Gothic"/>
              </a:rPr>
              <a:t>“Decision”</a:t>
            </a:r>
          </a:p>
          <a:p>
            <a:pPr marL="514324" indent="-514324"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arenR"/>
            </a:pPr>
            <a:r>
              <a:rPr lang="en-US" sz="2800" dirty="0">
                <a:latin typeface="Century Gothic"/>
                <a:cs typeface="Century Gothic"/>
              </a:rPr>
              <a:t>Identify Decisions</a:t>
            </a:r>
          </a:p>
          <a:p>
            <a:pPr marL="514324" indent="-514324"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arenR"/>
            </a:pPr>
            <a:r>
              <a:rPr lang="en-US" sz="2800" dirty="0">
                <a:latin typeface="Century Gothic"/>
                <a:cs typeface="Century Gothic"/>
              </a:rPr>
              <a:t>Define Key Elements in Decision Making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</a:pPr>
            <a:r>
              <a:rPr lang="en-US" sz="1900" dirty="0">
                <a:solidFill>
                  <a:schemeClr val="tx1"/>
                </a:solidFill>
                <a:latin typeface="Century Gothic"/>
                <a:cs typeface="Century Gothic"/>
              </a:rPr>
              <a:t>Reason(s): the basis for a decision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</a:pPr>
            <a:r>
              <a:rPr lang="en-US" sz="1900" dirty="0">
                <a:solidFill>
                  <a:schemeClr val="tx1"/>
                </a:solidFill>
                <a:latin typeface="Century Gothic"/>
                <a:cs typeface="Century Gothic"/>
              </a:rPr>
              <a:t>Process: the steps and actions taken, people and information involved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</a:pPr>
            <a:r>
              <a:rPr lang="en-US" sz="1900" dirty="0">
                <a:solidFill>
                  <a:schemeClr val="tx1"/>
                </a:solidFill>
                <a:latin typeface="Century Gothic"/>
                <a:cs typeface="Century Gothic"/>
              </a:rPr>
              <a:t>Role: the part people affected by the decision play in the process</a:t>
            </a:r>
          </a:p>
          <a:p>
            <a:pPr marL="514324" indent="-514324">
              <a:spcBef>
                <a:spcPts val="0"/>
              </a:spcBef>
              <a:spcAft>
                <a:spcPts val="600"/>
              </a:spcAft>
              <a:buSzPct val="85000"/>
              <a:buFont typeface="+mj-lt"/>
              <a:buAutoNum type="arabicParenR"/>
            </a:pPr>
            <a:r>
              <a:rPr lang="en-US" sz="2800" dirty="0">
                <a:latin typeface="Century Gothic"/>
                <a:cs typeface="Century Gothic"/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Century Gothic"/>
                <a:cs typeface="Century Gothic"/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  <a:latin typeface="Century Gothic"/>
                <a:cs typeface="Century Gothic"/>
              </a:rPr>
              <a:t>Number your questions</a:t>
            </a:r>
          </a:p>
          <a:p>
            <a:pPr marL="514324" indent="-512037">
              <a:spcBef>
                <a:spcPts val="0"/>
              </a:spcBef>
              <a:buSzPct val="85000"/>
              <a:buFont typeface="+mj-lt"/>
              <a:buAutoNum type="arabicParenR"/>
            </a:pPr>
            <a:r>
              <a:rPr lang="en-US" sz="2800" dirty="0">
                <a:latin typeface="Century Gothic"/>
                <a:cs typeface="Century Gothic"/>
              </a:rPr>
              <a:t>Identify Questions about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>
                <a:latin typeface="Century Gothic"/>
                <a:cs typeface="Century Gothic"/>
              </a:rPr>
              <a:t>     R</a:t>
            </a:r>
            <a:r>
              <a:rPr lang="en-US" sz="2800" dirty="0" smtClean="0">
                <a:latin typeface="Century Gothic"/>
                <a:cs typeface="Century Gothic"/>
              </a:rPr>
              <a:t>eason</a:t>
            </a:r>
            <a:r>
              <a:rPr lang="en-US" sz="2800" dirty="0">
                <a:latin typeface="Century Gothic"/>
                <a:cs typeface="Century Gothic"/>
              </a:rPr>
              <a:t>, Process, and </a:t>
            </a:r>
            <a:r>
              <a:rPr lang="en-US" sz="2800" dirty="0" smtClean="0">
                <a:latin typeface="Century Gothic"/>
                <a:cs typeface="Century Gothic"/>
              </a:rPr>
              <a:t>Role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6)  Optional Other Steps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7)  Reflect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AutoNum type="arabicParenR" startAt="6"/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7580" y="3161303"/>
            <a:ext cx="3189111" cy="1815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342882" indent="-342882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Ask as many questions as you can</a:t>
            </a:r>
          </a:p>
          <a:p>
            <a:pPr marL="342882" indent="-342882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Do not stop to discuss, judge or answer</a:t>
            </a:r>
          </a:p>
          <a:p>
            <a:pPr marL="342882" indent="-342882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Record </a:t>
            </a:r>
            <a:r>
              <a:rPr lang="en-US" sz="1600" i="1" dirty="0">
                <a:latin typeface="Century Gothic"/>
                <a:cs typeface="Century Gothic"/>
              </a:rPr>
              <a:t>exactly</a:t>
            </a:r>
            <a:r>
              <a:rPr lang="en-US" sz="1600" dirty="0">
                <a:latin typeface="Century Gothic"/>
                <a:cs typeface="Century Gothic"/>
              </a:rPr>
              <a:t> as stated</a:t>
            </a:r>
          </a:p>
          <a:p>
            <a:pPr marL="342882" indent="-342882">
              <a:buFont typeface="+mj-lt"/>
              <a:buAutoNum type="arabicPeriod"/>
            </a:pPr>
            <a:r>
              <a:rPr lang="en-US" sz="1600" dirty="0">
                <a:latin typeface="Century Gothic"/>
                <a:cs typeface="Century Gothic"/>
              </a:rPr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34683" y="3240677"/>
            <a:ext cx="12064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52806" y="941480"/>
            <a:ext cx="3218094" cy="584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algn="l"/>
            <a:r>
              <a:rPr lang="en-US" sz="1600" b="1" dirty="0" smtClean="0">
                <a:latin typeface="Century Gothic"/>
                <a:cs typeface="Century Gothic"/>
              </a:rPr>
              <a:t>Decision: </a:t>
            </a:r>
            <a:r>
              <a:rPr lang="en-US" sz="1600" dirty="0" smtClean="0">
                <a:latin typeface="Century Gothic"/>
                <a:cs typeface="Century Gothic"/>
              </a:rPr>
              <a:t>Choosing one option from among two or more</a:t>
            </a:r>
            <a:endParaRPr lang="en-US" sz="1600" dirty="0">
              <a:latin typeface="Century Gothic"/>
              <a:cs typeface="Century Gothic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04917" y="1231980"/>
            <a:ext cx="12988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84" y="203377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An Interactive Webinar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2" y="1710582"/>
            <a:ext cx="1653467" cy="152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815476"/>
            <a:ext cx="1810760" cy="158609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5130" y="4732472"/>
            <a:ext cx="7785342" cy="29192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25130" y="4732472"/>
            <a:ext cx="7785342" cy="29192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2075" y="4618730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706" y="4635521"/>
            <a:ext cx="180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8198" y="4629113"/>
            <a:ext cx="292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Time’s up!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4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9299" y="369697"/>
            <a:ext cx="7315200" cy="9941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800" b="1" dirty="0" smtClean="0">
                <a:latin typeface="Century Gothic"/>
                <a:ea typeface="Rockwell" charset="0"/>
                <a:cs typeface="Century Gothic"/>
              </a:rPr>
              <a:t>Three criteria for accountable decision-making that correspond to key democratic principles</a:t>
            </a:r>
            <a:endParaRPr lang="en-US" sz="3800" b="1" dirty="0"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91671" y="1084177"/>
            <a:ext cx="7886700" cy="285721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2500" i="1" dirty="0" smtClean="0">
              <a:latin typeface="Century Gothic"/>
              <a:ea typeface="Rockwell" charset="0"/>
              <a:cs typeface="Century Gothic"/>
            </a:endParaRPr>
          </a:p>
          <a:p>
            <a:pPr marL="0" indent="0">
              <a:spcBef>
                <a:spcPts val="0"/>
              </a:spcBef>
            </a:pPr>
            <a:endParaRPr lang="en-US" sz="2500" i="1" dirty="0" smtClean="0">
              <a:latin typeface="Century Gothic"/>
              <a:ea typeface="Rockwell" charset="0"/>
              <a:cs typeface="Century Gothic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500" i="1" dirty="0" smtClean="0">
                <a:latin typeface="Century Gothic"/>
                <a:ea typeface="Rockwell" charset="0"/>
                <a:cs typeface="Century Gothic"/>
              </a:rPr>
              <a:t>Reason	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500" i="1" dirty="0" smtClean="0">
              <a:latin typeface="Century Gothic"/>
              <a:ea typeface="Rockwell" charset="0"/>
              <a:cs typeface="Century Gothic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500" i="1" dirty="0" smtClean="0">
                <a:latin typeface="Century Gothic"/>
                <a:ea typeface="Rockwell" charset="0"/>
                <a:cs typeface="Century Gothic"/>
              </a:rPr>
              <a:t>Process	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500" i="1" dirty="0" smtClean="0">
              <a:latin typeface="Century Gothic"/>
              <a:ea typeface="Rockwell" charset="0"/>
              <a:cs typeface="Century Gothic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500" i="1" dirty="0" smtClean="0">
                <a:latin typeface="Century Gothic"/>
                <a:ea typeface="Rockwell" charset="0"/>
                <a:cs typeface="Century Gothic"/>
              </a:rPr>
              <a:t>Role		</a:t>
            </a:r>
            <a:endParaRPr lang="en-US" sz="2500" i="1" dirty="0"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416302" y="1878228"/>
            <a:ext cx="1193799" cy="177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16204" y="1698695"/>
            <a:ext cx="3499146" cy="1868633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Legitimacy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Transparency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Opportunities for participation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429002" y="2589428"/>
            <a:ext cx="1193799" cy="177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41702" y="3313179"/>
            <a:ext cx="1193799" cy="177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Rockwel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9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1711125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549400"/>
            <a:ext cx="3860779" cy="223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843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Integration </a:t>
            </a: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pportunities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075" y="4011285"/>
            <a:ext cx="7653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entury Gothic"/>
                <a:cs typeface="Century Gothic"/>
              </a:rPr>
              <a:t>Name one situation in which the people you work with should be asking questions about decisions</a:t>
            </a:r>
            <a:endParaRPr lang="en-US" sz="2200" b="1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73" y="4515304"/>
            <a:ext cx="653016" cy="5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5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Examples of Decisions </a:t>
            </a:r>
            <a:endParaRPr lang="en-US" sz="36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48570"/>
            <a:ext cx="3435350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Covid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-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entury Gothic"/>
                <a:cs typeface="Century Gothic"/>
              </a:rPr>
              <a:t>19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>
                <a:latin typeface="Century Gothic"/>
                <a:cs typeface="Century Gothic"/>
              </a:rPr>
              <a:t>Working remotely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>
                <a:latin typeface="Century Gothic"/>
                <a:cs typeface="Century Gothic"/>
              </a:rPr>
              <a:t>Children studying from home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>
                <a:latin typeface="Century Gothic"/>
                <a:cs typeface="Century Gothic"/>
              </a:rPr>
              <a:t>Usage of masks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>
                <a:latin typeface="Century Gothic"/>
                <a:cs typeface="Century Gothic"/>
              </a:rPr>
              <a:t>Government stimulus</a:t>
            </a:r>
          </a:p>
          <a:p>
            <a:endParaRPr lang="en-US" sz="2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4337" y="1166419"/>
            <a:ext cx="41486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BD2525"/>
                </a:solidFill>
                <a:latin typeface="Century Gothic"/>
                <a:cs typeface="Century Gothic"/>
              </a:rPr>
              <a:t>Other decisions</a:t>
            </a:r>
            <a:endParaRPr lang="en-US" sz="2800" dirty="0">
              <a:solidFill>
                <a:srgbClr val="BD2525"/>
              </a:solidFill>
              <a:latin typeface="Century Gothic"/>
              <a:cs typeface="Century Gothic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Child is referred for an evaluation</a:t>
            </a:r>
            <a:endParaRPr lang="en-US" sz="2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Doctor is changing your medication</a:t>
            </a:r>
            <a:endParaRPr lang="en-US" sz="2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Instructional practices are being changed</a:t>
            </a:r>
            <a:endParaRPr lang="en-US" sz="2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Criteria to qualify for benefits is being reviewed</a:t>
            </a:r>
            <a:endParaRPr lang="en-US" sz="2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861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58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  <a:ea typeface="Rockwell" charset="0"/>
                <a:cs typeface="Century Gothic"/>
              </a:rPr>
              <a:t>RQI Self-Advocacy Tool for the COVID-19 Crisis</a:t>
            </a:r>
            <a:endParaRPr lang="en-US" dirty="0">
              <a:solidFill>
                <a:schemeClr val="tx1"/>
              </a:solidFill>
              <a:latin typeface="Century Gothic"/>
              <a:ea typeface="Rockwell" charset="0"/>
              <a:cs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33508" y="1571625"/>
            <a:ext cx="6265333" cy="2635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000" i="1" dirty="0" smtClean="0">
              <a:latin typeface="Century Gothic"/>
              <a:ea typeface="Rockwell" charset="0"/>
              <a:cs typeface="Century Gothic"/>
            </a:endParaRPr>
          </a:p>
          <a:p>
            <a:r>
              <a:rPr lang="en-US" sz="3000" dirty="0" smtClean="0">
                <a:latin typeface="Century Gothic"/>
                <a:ea typeface="Rockwell" charset="0"/>
                <a:cs typeface="Century Gothic"/>
              </a:rPr>
              <a:t>A specific application of the Right Question Strategy</a:t>
            </a:r>
          </a:p>
          <a:p>
            <a:pPr marL="0" indent="0">
              <a:buNone/>
            </a:pPr>
            <a:endParaRPr lang="en-US" sz="3000" dirty="0" smtClean="0">
              <a:latin typeface="Century Gothic"/>
              <a:ea typeface="Rockwell" charset="0"/>
              <a:cs typeface="Century Gothic"/>
            </a:endParaRPr>
          </a:p>
          <a:p>
            <a:r>
              <a:rPr lang="en-US" sz="3000" dirty="0" smtClean="0">
                <a:latin typeface="Century Gothic"/>
                <a:ea typeface="Rockwell" charset="0"/>
                <a:cs typeface="Century Gothic"/>
              </a:rPr>
              <a:t>A tool to share with the people you work with </a:t>
            </a:r>
            <a:endParaRPr lang="en-US" sz="3000" dirty="0">
              <a:latin typeface="Century Gothic"/>
              <a:ea typeface="Rockwell" charset="0"/>
              <a:cs typeface="Century Gothic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000" i="1" dirty="0">
                <a:latin typeface="Century Gothic"/>
                <a:ea typeface="Rockwell" charset="0"/>
                <a:cs typeface="Century Gothic"/>
              </a:rPr>
              <a:t>	</a:t>
            </a:r>
            <a:r>
              <a:rPr lang="en-US" sz="3000" i="1" dirty="0" smtClean="0">
                <a:latin typeface="Century Gothic"/>
                <a:ea typeface="Rockwell" charset="0"/>
                <a:cs typeface="Century Gothic"/>
              </a:rPr>
              <a:t>	</a:t>
            </a:r>
            <a:endParaRPr lang="en-US" sz="3000" i="1" dirty="0">
              <a:latin typeface="Century Gothic"/>
              <a:ea typeface="Rockwell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063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4-21 at 1.3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23" y="76200"/>
            <a:ext cx="6437866" cy="49657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1709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4-21 at 1.4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94" y="63501"/>
            <a:ext cx="6458706" cy="498661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004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4-24 at 2.5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29" y="165101"/>
            <a:ext cx="3192129" cy="48133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0701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4-21 at 1.5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"/>
            <a:ext cx="6781800" cy="45755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89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4-21 at 1.5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15901"/>
            <a:ext cx="6413500" cy="470904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874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4-21 at 1.5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92" y="266700"/>
            <a:ext cx="7028221" cy="4508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2697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005087"/>
            <a:ext cx="1450334" cy="1261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1"/>
          <a:stretch/>
        </p:blipFill>
        <p:spPr>
          <a:xfrm>
            <a:off x="787402" y="3857542"/>
            <a:ext cx="4671067" cy="5781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10858" y="4146628"/>
            <a:ext cx="490025" cy="35706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-1" t="445" r="819" b="1"/>
          <a:stretch/>
        </p:blipFill>
        <p:spPr>
          <a:xfrm>
            <a:off x="6070600" y="1283137"/>
            <a:ext cx="2444750" cy="3779367"/>
          </a:xfrm>
          <a:prstGeom prst="rect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6131108" y="4414036"/>
            <a:ext cx="1880171" cy="2039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5584" y="18058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An Interactive Webinar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181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4-21 at 1.5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28601"/>
            <a:ext cx="5359400" cy="4597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0391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0" y="-6349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entury Gothic"/>
                <a:cs typeface="Century Gothic"/>
              </a:rPr>
              <a:t>RQI Self Advocacy Tool </a:t>
            </a: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sz="1300" dirty="0" smtClean="0">
                <a:hlinkClick r:id="rId3"/>
              </a:rPr>
              <a:t>https://rightquestion.org/events/free-webinar-increasing-peoples-effectiveness-when-advocating-for-their-own-needs/</a:t>
            </a:r>
            <a:endParaRPr 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4294967295"/>
          </p:nvPr>
        </p:nvSpPr>
        <p:spPr>
          <a:xfrm>
            <a:off x="-1" y="1106488"/>
            <a:ext cx="8851769" cy="69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Event&gt; Free Webinar: Building People’s Self-Advocacy Skills in Times of </a:t>
            </a:r>
            <a:r>
              <a:rPr lang="en-US" dirty="0" smtClean="0"/>
              <a:t>Crisis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62969" r="32198" b="15158"/>
          <a:stretch/>
        </p:blipFill>
        <p:spPr>
          <a:xfrm>
            <a:off x="516350" y="2314006"/>
            <a:ext cx="5340451" cy="2678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7" t="38850" r="19453" b="26690"/>
          <a:stretch/>
        </p:blipFill>
        <p:spPr>
          <a:xfrm>
            <a:off x="5762533" y="3169826"/>
            <a:ext cx="2887267" cy="1606072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5856801" y="3269174"/>
            <a:ext cx="3287201" cy="1044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右カーブ矢印 17"/>
          <p:cNvSpPr/>
          <p:nvPr/>
        </p:nvSpPr>
        <p:spPr>
          <a:xfrm rot="5400000">
            <a:off x="5083136" y="2478870"/>
            <a:ext cx="445612" cy="1582512"/>
          </a:xfrm>
          <a:prstGeom prst="curvedRightArrow">
            <a:avLst>
              <a:gd name="adj1" fmla="val 25000"/>
              <a:gd name="adj2" fmla="val 50000"/>
              <a:gd name="adj3" fmla="val 35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0080" r="17010" b="66364"/>
          <a:stretch/>
        </p:blipFill>
        <p:spPr>
          <a:xfrm>
            <a:off x="3602689" y="1479119"/>
            <a:ext cx="5249080" cy="1228665"/>
          </a:xfrm>
          <a:prstGeom prst="rect">
            <a:avLst/>
          </a:prstGeom>
        </p:spPr>
      </p:pic>
      <p:sp>
        <p:nvSpPr>
          <p:cNvPr id="21" name="右カーブ矢印 20"/>
          <p:cNvSpPr/>
          <p:nvPr/>
        </p:nvSpPr>
        <p:spPr>
          <a:xfrm flipH="1">
            <a:off x="7214887" y="2062842"/>
            <a:ext cx="571024" cy="1275037"/>
          </a:xfrm>
          <a:prstGeom prst="curvedRightArrow">
            <a:avLst>
              <a:gd name="adj1" fmla="val 25000"/>
              <a:gd name="adj2" fmla="val 50000"/>
              <a:gd name="adj3" fmla="val 52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6350" y="766827"/>
            <a:ext cx="6294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Also found at</a:t>
            </a:r>
            <a:r>
              <a:rPr lang="en-US" sz="1400" dirty="0"/>
              <a:t>  </a:t>
            </a:r>
            <a:r>
              <a:rPr lang="en-US" sz="1400" dirty="0">
                <a:hlinkClick r:id="rId7"/>
              </a:rPr>
              <a:t>https://rightquestion.org/tools-for-self-advocacy-in-times-of-crisis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764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15763" y="155577"/>
            <a:ext cx="8470900" cy="99377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RQI Self-Advocacy Tool: Online Versions</a:t>
            </a:r>
            <a:endParaRPr lang="en-US" sz="3600" dirty="0">
              <a:latin typeface="Century Gothic"/>
              <a:cs typeface="Century Gothic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238696" y="1610834"/>
            <a:ext cx="2795343" cy="866554"/>
            <a:chOff x="1238694" y="1610833"/>
            <a:chExt cx="2795343" cy="86655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3" t="47029" r="34358" b="26201"/>
            <a:stretch/>
          </p:blipFill>
          <p:spPr>
            <a:xfrm>
              <a:off x="2347771" y="1610833"/>
              <a:ext cx="1686266" cy="86655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7" t="24497" r="38906" b="24341"/>
            <a:stretch/>
          </p:blipFill>
          <p:spPr>
            <a:xfrm>
              <a:off x="1238694" y="1632098"/>
              <a:ext cx="551573" cy="845289"/>
            </a:xfrm>
            <a:prstGeom prst="rect">
              <a:avLst/>
            </a:prstGeom>
          </p:spPr>
        </p:pic>
        <p:sp>
          <p:nvSpPr>
            <p:cNvPr id="8" name="加算 7"/>
            <p:cNvSpPr/>
            <p:nvPr/>
          </p:nvSpPr>
          <p:spPr>
            <a:xfrm>
              <a:off x="1993605" y="1815509"/>
              <a:ext cx="419986" cy="457201"/>
            </a:xfrm>
            <a:prstGeom prst="mathPlus">
              <a:avLst>
                <a:gd name="adj1" fmla="val 83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119578" y="1559562"/>
            <a:ext cx="1038597" cy="1081301"/>
            <a:chOff x="5364126" y="1516468"/>
            <a:chExt cx="1038597" cy="108130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4" t="28216" r="40835" b="30751"/>
            <a:stretch/>
          </p:blipFill>
          <p:spPr>
            <a:xfrm>
              <a:off x="5364126" y="1516468"/>
              <a:ext cx="994144" cy="1081301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218057" y="2228437"/>
              <a:ext cx="1846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58000" y="4912243"/>
            <a:ext cx="3098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Smartphone and computer icons made by </a:t>
            </a:r>
            <a:r>
              <a:rPr lang="en-US" sz="700" dirty="0" err="1"/>
              <a:t>Freepik</a:t>
            </a:r>
            <a:r>
              <a:rPr lang="en-US" sz="700" dirty="0"/>
              <a:t> from </a:t>
            </a:r>
            <a:r>
              <a:rPr lang="en-US" sz="700" dirty="0">
                <a:hlinkClick r:id="rId6"/>
              </a:rPr>
              <a:t>www.flaticon.com</a:t>
            </a:r>
            <a:endParaRPr lang="en-US" sz="700" dirty="0"/>
          </a:p>
          <a:p>
            <a:endParaRPr lang="en-US" sz="700" dirty="0"/>
          </a:p>
        </p:txBody>
      </p:sp>
      <p:sp>
        <p:nvSpPr>
          <p:cNvPr id="16" name="正方形/長方形 15"/>
          <p:cNvSpPr/>
          <p:nvPr/>
        </p:nvSpPr>
        <p:spPr>
          <a:xfrm>
            <a:off x="866553" y="1485863"/>
            <a:ext cx="3312042" cy="11783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4" descr="data:image/png;base64,iVBORw0KGgoAAAANSUhEUgAAAQAAAAEACAYAAABccqhmAAAZbklEQVR4Xu2d0ZbbOAxDO///0d3j6XbaxJbCC8OUJ8W+LiWRIAiRSjL9+PHjx88f3+i/nz+Zux8fH4fRzfYZraEwKWeM1ihxUH9dcdNzN3ua120NxcQZH82TgknHmq06WEV1eDU5gxKFkmRGLBp6BKCOGM1rBKCO7cwyAnCAjuumiADUSRoBqGPltIwARAC+EHAJn0LQCICC2vk1EYAIQARAqKO8AQigOZbQmyJvAHXU0wHUsXp7AaCFVofuteWMiB1+KaLxOqpHi44zOnyicVD76QPW4BOe0ZqV3Nl86jh/FPsI9+EIcEdnu0B0kpQm5I643/Uxk3YsHdiuvrwo3yIA4A3ASaAOkUkH8IiAM3+00LouL+pXBCAC8PIRMB1AXUrTAdSxGlquBrHjdu44g6ZC8YmuofZ5A6BZPLbPGwDA0UlS2pJ1tKlOnyhW1D4CAIg7MbUJAH14mbmvfJRCC8RJOE8qvLso+VBwv+PLuosLCkepiM7eAJQc0nxEAJ4Qo+Txlq1vN4U8EYA6/pQnyviq5DACUMxhOoA9UBGAInmEz+4jAHVsh1+MUECkLRlVdhBWq6lye0QA6imiPFG4q+QwHUAxh+kA0gH8RkAptAjAE38UEF1qNXtISQdQVMRJW6vklhZI3cs/li4R74gvHQDIsNKKUsK5yAPCajV1ktq5lxMEVw474osAgMx3CABw58tUIcrROVSstj1cZ8+6JVpQTlKvzLmCLc2hEyuFuxRf/FVgBcSVI4ACoitGSp4IwHG2FByPdlLySs+OAICKo2qlvAEAd9IBDP7gqpPUK3MeAdhXQzqAA4VQiJIR4BGBjjGDiruS13QA3/xTAEoSZxtOyeM8O28AB7cd/AMiSsfp7JYU7tIOKx1AOoAvBCh5VosMLZB0AG88AijJpQRy2tPugLbUTl8VbBUxcfrs2suVJ0UslRgo7m/TASgkVQB2rXERi+6j+K9gS4mo+NWxhuKbEQBkRSGJsga41GbqIhbdRwkwAlBHLQJQx8r6YyCFpMBVuykt3IwA9hSUNnTlKSPAAdzKba6sKWW62chFLLqPEqYirsnTHukOTOgZeQNQKsKwhhZuOgAD6MIWrjy9TQcgYIiXKHPU6BDl9qIOU5LQ/VV7Gvtd43DldhafS2Cd3FXzfrRu5BfuAJxOKYmlJKVFoMRHfVLOUNbQ2O8ah8KTozURgD0qEQClsp7W3LVwIgCPiYoARAAM5V5/3LnkMLBpBCAC8BuBjACgcKhpOgCKmMfeKXB5A7hRW+t8SKEkUagZAVBQO7+G5jYjABgBzqfnmh3o55zUfvOarqH2OeOAiJNf6lF8qX1XPq6piHO7Dh8Bz2173WqaXGrfRQbqF7VPHPcTmeuqQt85AnCAHS02ap/ivF9x0hxSe71Er10ZAYgAfCGgkJquofbvJJbXlrK2ewQgAhABaHr30Ur02lURgAhABCACcK3KOHenLSS1f6eWk8ZO7YMVe8tw1oFrr4+fd/0QG0ZIPxOebU8hUb5Eoqw58tn5nQkI+ae5K47Z2c7cjs6hOVewuuOaCAAYAUYJVIpAWRMBuK6EIgDXYduys/OWoGRQillZEwG4jko059d50rtzOoB0AKcY5xKyjACn0iAvjgBEAGTy5A3gFHS3WBwBiACcImI6gFPwLV+MBUCZtel8pZxBkVR+GeY8w/WgqGClfNznej13CoYS+9VxzDhCcad1Q/n52cHRjwEV0Gkgyhk0+AjAHjEFd1du6T6z8YNyYbOn5zuxcooijT0CcICYktwj4CmplJla8ZXeRMqt5upwuh4Haa46cKc+0eJPBzBATEluBKBGP+dt58pTOoBa7j6tFNCpkilngBA+TTMCZAT4G4EOjtLOi/pEayAdQDqABwQU4aUkTQdQF16KrSQA22VIFipOdSSdqiuJWbVVsFLPIutoPpTfG9zxjI73BGdn6eT0cK8IACkdZhsB2OOlkJquUXBXuh/67kPPoHHP2BkBYLVrsVaIaDn4xSZ3vJ07uox0AAfjRzqA60ouApAO4G8E0gE88UEpEOftdV3p/9pZie9qnz5ffgd/gltpOekaaj/DkcaRDiAdQEd9fZ0RAUgH8E91AB0tjnKDXF31zkKntxrF3N2ZUH+vzoV6yztzeHWMynvJyCf8R0FXf8wRAXhMZQSgXm7Owqmf6rd0xhEBMOTHeXvQGzUCUE+gs3Dqp/otnXFEAAz5iQDUZ30D3PIWzsKRnTAsdMYRATAkJAIQATDQqLxFBOAAKqUVLiP+wjACEAFwcamyTwQgAvCFgCJ8KwWrQvCrbJyFc5WPlX2dcQxHAOW1nRKLPnjNwKGF4Pw0Y+QXxaOSfIcNxd1KuMGXkJS4OvClvFLi6ODPKI4IwIXdRAdBFcJFAOqoRQCesOq4DZTCoYlKB1Cf2ztyXi/JP5YKT+g5lFd0/5m9M750AE9IRwAiAJVijQCkA6jw5NDGqeCyE2DEWfnuo8TXgW8EIAKgcPNzTQdBFefyBlBH7e0FYPTvAlCSbJDSNR3gKkVI/XLenB0YUn87MFRmYZqnetm/fmegeVLOVuKjuR3+uwBKgHSNEiAFsoO8FPRZd9CBIfW3A8MIwB4BpT5obiMAYEYekZSCHgFgMq7gy04YW9OzFbEcnR4BMGRRSQgFnpIkAsASq+DLTogA7BCgrWjeAFgLR0lN7Z0tdYeIOv11Fb9TqBWf6EWk+JsRICPAFwKK6DvbV+eIpRTc0RoqvIpYOjGk/uKvAs+ApQSi9kqXoYBLQXSRTdlHIZxys1DfnBgqMVJ/qX0Hd5UzKN8jAAeIOclLiUXtleKIAFCU6+PdLB+0oKm9cjlHACIA56vhYgwVkbskqL82VYqTrqH2EQCQ9dktmA4AADkwdWIYAXgEWcFjxPd0ABffXudLab6DkwxOXyMA58eGdAAHjHSBkg7AWe77vSIA30QA6G8BZrShSaf2CmWdN6TTX+qXInyuxz7q65Yn6q8iyPTFW+Eu5ZyCOcVXOWOIVQTgOqV2Eo4W1KwIKakpQSMADGGKbwQA4EvBdZN35Cr1KwJQT7pSIDQfK7sPJb50AHX+WNvXCEDtBTsjQJ2gEYA6VtIf5aC3rZIQeuNQnzICAJIY/3jLSi6wiH9Z498CKHMtJa8CouumzQiwR5KKlRtDer7CH3pGRoADBOgrObVXFE5JbIdgUb+oT+kAGFtoPv5ZAbjrd51pQlwJVwuNnu+81aiYOM9mZfl/mzr4x0Q6MKSdZcdbBo17xlE8AkQA9pToKBDnGREARYbu85gZAQD5o2QHW3+ZOouTdjJ3fZNRSEpjp2coeUoH8IRAOoB0ABWRpMU529Ml4hGAA+7SbwJGACIAEYDxv/mQN4ALPx2oEO/ZxnV7KDeU0p7TNlg5g2Ki3JzpAPaZoZjQPCkcxT8HdpJB2YvOZE7RoHt1dEvUJ7c9/SiXFoHT33fn24YVxTcCcMAwF1EiAOdvwQgAQyACwPA6tI4A1EFMB1DHyjneuTrhdADpAE4xOAJwCr7Pxa4LJyPA+VxYE5IRICNAhZIRgApKL2zo7KO8mFI3IwARgApnlgoA/R5AJaBnm+9WnEqMV69RSOLEnc6vdDRQ8KNnKHhQ3DtEX4ljmL8IgEK9/jWUiMo8qERFP6tW4qAPXtQnZzcYAThA06pYg1+GUfI6faJnK/ZK4XTESItNiSMC8IiAM6/414AKea0ORwDKKXDinhGgBns6gHQANaZAK+XmjACcvzkp7hGACAAs7Zo5JWLeAPa4KoJIcX8bAajR8tGKzoO0rVR8UtZ0vC7T2BXyrjxDwd3lr4uHSgzKrwGXiszoUwBn8JS8FBDF19maCIAb0XP70YKm9ue8q12Cs46M8t3aZUQA6q1iB7He5YyOolop1LRbiQAARlBFBFuXTFcSKwKwTxHFhNqXSFE0yghwAFRGgCJ7hH9Us77zH8uVBdLh78r4IgARAIXjX2s6yNtxxikQnhZTf6l9h68ZAQDKGQHq7xIA1laRUfyic/XKUY36+jYCoLQ4TjIowB+tUV5SR2fTEWfbxyVyzrOdezlz/p0KXeEVjU/BdngG/RQgAuC5nSMAdRrTAlGErO7NL0tlzKBrXByZdh8RgH3qKfAK4egZHd3HyjhmBRgBoPJUv6SGPwZSWm2FQOdDmyuyUji0OJW46RlKHDSHK+OIAJy/iCQM0wGcB35l4TjPdu7lEnbl8UyJg/pL23llbHBdEhkBDrKrPNZ03MKUiArZFfLSboLGId1epn81WPFVwZCuWSoA1NkZiB2BUIIqhXPHM5TCUQhPY3eKpctf5wO2wmnKuZYz6J8Eo0HMWh8lsfR8p5DRIqC+ukXUeT6NPQKwR4DmIwIAW/cj0kUAFJmtr6EkpUVQ9+S1ZTqAPUb4T4IpCaQkcba1EYDXhXHGguZW4c8Z//5eGwGIAHwh4CTiSpFxiqVSaBGAOmqUcxTbzRN8Rt4A6gmkczBNRt4AzudCxZDmqqU4hT+Ai+PYROMINPrtq5n6OG9ICnxHHNfSVt+dxk7tpRvHSGrKK8odd3e10t/h5RUBqL/WOgmkl3V9JS1oah8BqOdis4wAPOFF25UZiKNUOEkdAaiLJR2XlNt2ZUE5uatwlEnP2Nr6z4PTQJwgRgDqxeksHJpDRURdvFLOprxS3iBofK7i/7xQMwKcLxxnQpx7UWJR+4wALFtO4WUnpwPYIaB8Juy8QVwJXN06pwOoZ/KWAuD8NaCrXeootBlxaaLuOO8qraiSvw6sVoqMM7d1qfhlSeP+bOnhD6Ssfw9AIdDRmgjAHhWa2AgAKzdabKs5SoVpON6lA7iu2BSS0DmcEnd2SygC7hImZSSjRaCMS84zmCSlA6B4IfuMAHW4VmNFRc4pvBGAJwT+BXA7bjV627p8SgdwjHyHyNQlN28AFCtsv/pWiwA8IpARYM8IKkp5BAQyEAGog7UaK1oI/0KXSkcT/Ai4EkSFcHU66+2VC3TlhZ4+Dm5nuAqH7qPE53ygo3mi3FF9pTWl5JzGgv8giBr80TplrqUg0labAqi0XUqBKGSghavkg+Kl5I/GEQGoZyUCUMdqaOksHLpXx+zsKsCZWDovlghAndQRgDpWEYALsYoA7BFQuj6aoggARezAnt7aGQEY6K4ORBk/mKfzdxd6fgQAFJszUXSvCEAdMVoE284RgEd8FQyHY9G7/E1AJyiUcE4B6JhfaXxKx1KXhF+Wyic/9IZ0xk3jW20/4igeARQQO4qz4wxanApW9AyFWHf0KwKgZLK+JgJQxwq3nOkAALgD0wjAeQyVTi0dwAFq9IaMAJwnbwTgPIYRABOGEYA6kK7RKwJQx1yxzAgAUIsA1MGKANSxWmlpEwBnELTQnGcre7nIPjubYuL0ib6qz17v6VikxPHdsBrlXcHdtRd+A1AKhzrrPMO5l0JSev53IzUlL7V/J7GkdaDwjeIbAQAVqiQEbP9pGgGoI/bdsIoAPCFAE1inxjWWEYA9rvTGofbpABiXKb7pAAC+EYAIwG8EaKEpQqbwjfoVAYgAfCFAyZNHwD15OorWKSb43wUA9SKbOn/jPnKiI1HKiKP4RYFW/KJnOD8FoMJE7WlsSgFua1yYKN+ZGNYB/XcBnGApxekir1JolFiKr4pfNCeKX/QMF9lXdxk0bqU4nbyi/EkHADLsTJQifsDVqWkEwIVk/U0kHQDAPCMAAEswjQAIoBWXpAMoAjUziwAYQJxsEQG4Dt8IgAHbCIABxAjADgE6HytZiAAoqD2tiQAYQIwARAAKNMLfA1DaR6q8iooWYn0wccbh3GsUh3IGfWikj5zb/nSNEoeTPxQTyquZPY2dfpKijNURAJDhjoREAPYIRAAeMaFCsq22/RzYebhCdkoG5Qx6S6zGBGjYpykVMmUko2cot1dHbim26QAOEKBFmxFgD6IiMi4hiwB4ZIDmsENEMwKA3HYkxHmrRQDqyaWXVH3nP5YRgCJq6QDSAfyNAC1OWmizsahI2ZIZ9avjwsFfBabJ2JBxBV5C+cmIvlIrZyhr7ogJ7RhmuaXkVcYMxV+aqw7+0DOcF2QEgDLCZB8BeAQyArAnFhVRpZOJAJgKmm4TAYgA/EYgHcBT9ShjBn08c55Bi/+uY5HSUrvImw4gHcAXAs7ipARVillZkw4gHUA6gEHlRADqt8Fq8aECS+3v2i2t5OhtHwFpcuktOCM7fTBREkj9Xd3WOv1VhIasob6SvSu2lD/KuOQaU51YWR8BIwD3amspURRRrBRXxYb6WtmT2EQAimgpt5oL3HQAxST9b0aLKgKwx7cDw6UXJ/2joBGAehEqWHW0ls4z6mjMLWmhuc79vY/rklJENAJgyCZNoDNRSkFRwq/215Ci6RYUD7c/lD9KzvMG8ISAM+k0gasLisa+2l93wT3vR/Fw+0P58zYCsH1V/ygY2pZse9A11N55hvKe4CadYz/nR0KKP7RwXYWm+KqsUYRXOefqGhwKVgRgD83KpFPyRAAoYsx+JRecF2QEAOR9ZdKBm5+mEQCKGLNfyYUIwEGuKCi0Rd2OXJl0Rs8IAMWL2q/kAuX6qwvhKPaPjAAZAWhR/G1PBTZvAHW0IwDpAF6yJSPAS4hOGaQDeIJP+XILVf2OM2asWJl0ytYIAEWM2a/kQksHQL8JyOCbW1NhUOZz2qJ2xDc7Q0n6aD+6lxMrJbejODqK0IWV4is928rRCIATzse9VpOBEisCUH8Poth2iT5lM/41ID1AabWdba2T1DT2CMAeMSUfCo40V7SgqX0E4AABpU2kZFAIR8njbF1XEsuJlZJbJ440hxR3ah8BiACUOLmSWBGAjAAlkrqMlFsiHUAdfSomEYAIwBcCtNC2hZRAHWfUy+WPJfWLFpriE33pd55B8VC44Hwr6rhYnPg6c0tjx/82oDLLOGc7KjJKoijhIwCexz7KE4q783FZ4RVdo3A9AkBRBm8TVKmpkCiuKySh5yhxOP3CpP7YvuHOREmJkeJI7RUMMVaj7wEogFCHO86goG/21C96Eyk+UfFxnkHxyAjgQZ/W04y7Q45GAPbJooSPALDblpYHvtXSAewgjgAA1kUAHsGieKQDAGSbmC7tADwh9O1Cb4mZZ869+hCodzKUWDMBcHU/zgc6xSe6hmK4mm+jHC79KrCzOJxF69zLGSPdyxVHBOBeIw7lwextIAJwgKarcJREOde44ogARACcvLxkLxfZlZfUSwIybOrCJAIQATDQ8dotXGSPANTfEmaPffThMG8Aa0QmI0BGgJfKnA5gTXF2PDQO/yjoS1YsMnC91tIbSglXSeAd/VIEYISXEh/N+ejs79ZlOOMYYjj6q8AK4TvWUDJQe2cMEQA2TlDCUzGJABzkIwLgLPnHvSIAEYC/EXBdRoqQpQN44iK9PRSZiABEACIASuVM1lAVpfZOdyMAEYAIgLOimv4FYpfLEYAIQATAVU3/70NvdGrvdDcCEAH4tgKgkNdVPM6PnZSPo6hofDes6JemlPeSlZh8t5zTfCh1NvwxEP3HQZXD6ZoIQB0xBStKuAjAPh9OgaP5qLPjj2UEAHwKkA7gEawIQARAER15jXKr0cOUMzqU+o5xRAAiAJSXp+yV4qQHKmdEAOooO1vk+qlzy7vmvINXGQEyAnwhQAmXDiAdwEvyKCpNZ+3tDHqzKOQdxULPVjChxamcobyS03M6sKI+OTsAenaXPa2p4a8B6UZKgMoZlFgRgHpmvhtW9ch+WUYA9ohFAACLqPiArV92WCvPVuLo8Jf6FQGIAFDOPNh3kDojwKkUTRdHACIAp9gVAajD14FV3ZuMALZPATrmREWp3+VhKx0ALeu6vcIrJ9/rnuqW9F3tbd4AaOEoZKBpcZ7hJCK9nZU4nP5S3BV7iolyBr2kaDFv+9M1EYCDrLjIoBQOJYlCRBqfEkcEoJ6Zjsvr7UeADhDrKdVnzggARdljT0XRc+qcJ/Q2TwcAbnPlVqNJd57hvFEp2ZU4nP5S3BV7iolyBhX3CIChoJ0g0qQrhUNJQn2a3RLK2Qq+is9Xr4kAPCHckVjlDLqG2isF4iwcZS9aHJTsipClA6hnpWN8zRtAPR/Tr4yCbaa/W/hOBUIFY4aRErfrfKeQKT7RQidce2UbAXiF0F//XyHp0fYzkrjOAGHJpgrZnZ2M6/wIwD4r/+zHgO5bKgJQ0xdF+CIANWwVTkcADlBTSBoBqJFUwTYCUMM2AnCAgEIehaQRgBpJFWyVHB55kxEgI0CJpQpJIwAlaKUH1ghADdt0AOkAzjPFhGEeAQ9u249t4t7/5xK4FgG4hGFPmyqtmtMvVwfg9Ekhyco46PcvlE9MKCYKryiG1KeNI86PB+le+BHQSWrlllAApj7TpNP9FXsl7pVxRADqWaZFq9z0w3z8q/8ykAJiPaV+ywjA+dY5HYDhEdBP7fqstFkqhUB9XnlzjnxV4l4ZRzqAOuvSAeQN4CVbIgDpAF6SRHhPyBvAAaorb850APWOkIpiRgAwAlTUZoUNTbrzoZEKg8vX1e8VShwUq1mMrnHC6ZPCfYqj01/8CKgE2LGGghgBOJ8VBfMW8sLP1Z0+KahSHJ3+RgAM7ww0ITThCqmoT8oZShxOv9IBKFl7XBMBiADILIoAyNA9LKQ4tojo6HsAnpD9u1AQMwKcz4GCeQt5MwKUk5sOIB1AmSzPhhEAGbrbdwD/AXECGrLAp7r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91" y="3389137"/>
            <a:ext cx="918980" cy="91898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719560" y="2906955"/>
            <a:ext cx="3831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https://cutt.ly/RQI-Self-Advocacy-Online-Tool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704907" y="29069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https://cutt.ly/RQI-Self-Advocacy-Tool-Type-in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31" y="3377324"/>
            <a:ext cx="930792" cy="930792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923096" y="1511050"/>
            <a:ext cx="3312042" cy="11783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157" y="1677940"/>
            <a:ext cx="887292" cy="887292"/>
          </a:xfrm>
          <a:prstGeom prst="rect">
            <a:avLst/>
          </a:prstGeom>
        </p:spPr>
      </p:pic>
      <p:sp>
        <p:nvSpPr>
          <p:cNvPr id="25" name="加算 24"/>
          <p:cNvSpPr/>
          <p:nvPr/>
        </p:nvSpPr>
        <p:spPr>
          <a:xfrm>
            <a:off x="6274577" y="1892986"/>
            <a:ext cx="419986" cy="457201"/>
          </a:xfrm>
          <a:prstGeom prst="mathPlus">
            <a:avLst>
              <a:gd name="adj1" fmla="val 8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4-30 at 11.5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286943"/>
            <a:ext cx="3998662" cy="4838700"/>
          </a:xfrm>
          <a:prstGeom prst="rect">
            <a:avLst/>
          </a:prstGeom>
        </p:spPr>
      </p:pic>
      <p:pic>
        <p:nvPicPr>
          <p:cNvPr id="4" name="Picture 3" descr="Screen Shot 2020-04-30 at 11.5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26" y="279400"/>
            <a:ext cx="3936024" cy="487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" y="38100"/>
            <a:ext cx="256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The “Why Vote?” Tool 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603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5-06 at 11.2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202732"/>
            <a:ext cx="7696200" cy="3881679"/>
          </a:xfrm>
          <a:prstGeom prst="rect">
            <a:avLst/>
          </a:prstGeom>
        </p:spPr>
      </p:pic>
      <p:pic>
        <p:nvPicPr>
          <p:cNvPr id="4" name="Picture 3" descr="Screen Shot 2020-05-06 at 11.24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841"/>
            <a:ext cx="9144000" cy="786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88109"/>
            <a:ext cx="272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entury Gothic"/>
                <a:cs typeface="Century Gothic"/>
              </a:rPr>
              <a:t>rightquestion.org</a:t>
            </a:r>
            <a:r>
              <a:rPr lang="en-US" dirty="0" smtClean="0">
                <a:latin typeface="Century Gothic"/>
                <a:cs typeface="Century Gothic"/>
              </a:rPr>
              <a:t>/legal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914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671309"/>
            <a:ext cx="5676900" cy="40523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4"/>
          <p:cNvSpPr txBox="1"/>
          <p:nvPr/>
        </p:nvSpPr>
        <p:spPr>
          <a:xfrm>
            <a:off x="1681470" y="4723674"/>
            <a:ext cx="11428831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1300480">
              <a:defRPr sz="1400" b="0"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r>
              <a:rPr dirty="0"/>
              <a:t>Image Courtesy of Highlander Research and Education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9884" y="78785"/>
            <a:ext cx="6558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Individual Skills and Democracy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874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Content Placeholder 6"/>
          <p:cNvPicPr>
            <a:picLocks noChangeAspect="1"/>
          </p:cNvPicPr>
          <p:nvPr/>
        </p:nvPicPr>
        <p:blipFill>
          <a:blip r:embed="rId3">
            <a:extLst/>
          </a:blip>
          <a:srcRect t="98" b="98"/>
          <a:stretch>
            <a:fillRect/>
          </a:stretch>
        </p:blipFill>
        <p:spPr>
          <a:xfrm>
            <a:off x="1173997" y="172175"/>
            <a:ext cx="6814305" cy="374792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8"/>
          <p:cNvSpPr txBox="1"/>
          <p:nvPr/>
        </p:nvSpPr>
        <p:spPr>
          <a:xfrm>
            <a:off x="415583" y="3999540"/>
            <a:ext cx="832201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367">
              <a:defRPr sz="3400" b="0">
                <a:latin typeface="Rockwell"/>
                <a:ea typeface="Rockwell"/>
                <a:cs typeface="Rockwell"/>
                <a:sym typeface="Rockwell"/>
              </a:defRPr>
            </a:pPr>
            <a:r>
              <a:rPr sz="2400" dirty="0">
                <a:latin typeface="Century Gothic"/>
                <a:cs typeface="Century Gothic"/>
              </a:rPr>
              <a:t>“We need to be taught to study rather than to believe, to </a:t>
            </a:r>
            <a:r>
              <a:rPr sz="2400" b="1" dirty="0">
                <a:latin typeface="Century Gothic"/>
                <a:cs typeface="Century Gothic"/>
              </a:rPr>
              <a:t>inquire</a:t>
            </a:r>
            <a:r>
              <a:rPr sz="2400" dirty="0">
                <a:latin typeface="Century Gothic"/>
                <a:cs typeface="Century Gothic"/>
              </a:rPr>
              <a:t> rather than to affirm.</a:t>
            </a:r>
            <a:r>
              <a:rPr sz="2400" dirty="0" smtClean="0">
                <a:latin typeface="Century Gothic"/>
                <a:cs typeface="Century Gothic"/>
              </a:rPr>
              <a:t>”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sz="2400" dirty="0" smtClean="0">
                <a:latin typeface="Century Gothic"/>
                <a:cs typeface="Century Gothic"/>
              </a:rPr>
              <a:t>- </a:t>
            </a:r>
            <a:r>
              <a:rPr sz="2400" dirty="0">
                <a:latin typeface="Century Gothic"/>
                <a:cs typeface="Century Gothic"/>
              </a:rPr>
              <a:t>Septima Clark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393421" y="4818860"/>
            <a:ext cx="6852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/>
              <a:t>See Chapter 6 on </a:t>
            </a:r>
            <a:r>
              <a:rPr lang="en-US" altLang="en-US" sz="1000" dirty="0" err="1"/>
              <a:t>Septima</a:t>
            </a:r>
            <a:r>
              <a:rPr lang="en-US" altLang="en-US" sz="1000" dirty="0"/>
              <a:t> Clark in </a:t>
            </a:r>
            <a:r>
              <a:rPr lang="en-US" altLang="en-US" sz="1000" i="1" dirty="0"/>
              <a:t>Freedom Road: Adult Education of African Americans </a:t>
            </a:r>
            <a:r>
              <a:rPr lang="en-US" altLang="en-US" sz="1000" dirty="0"/>
              <a:t>(Peterson, 1996).</a:t>
            </a:r>
            <a:endParaRPr lang="en-US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59496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46843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Next Steps</a:t>
            </a:r>
            <a:endParaRPr lang="en-US" sz="36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69218"/>
            <a:ext cx="7702550" cy="3774282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200"/>
              </a:spcBef>
            </a:pPr>
            <a:r>
              <a:rPr lang="en-US" sz="4000" dirty="0" smtClean="0">
                <a:latin typeface="Century Gothic"/>
                <a:cs typeface="Century Gothic"/>
              </a:rPr>
              <a:t>Complete evaluation: </a:t>
            </a:r>
            <a:endParaRPr lang="en-US" sz="2400" dirty="0" smtClean="0">
              <a:latin typeface="Century Gothic"/>
              <a:cs typeface="Century Gothic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5500" b="1" dirty="0" err="1" smtClean="0">
                <a:latin typeface="Century Gothic"/>
                <a:cs typeface="Century Gothic"/>
              </a:rPr>
              <a:t>tinyurl.com</a:t>
            </a:r>
            <a:r>
              <a:rPr lang="en-US" sz="5500" b="1" dirty="0">
                <a:latin typeface="Century Gothic"/>
                <a:cs typeface="Century Gothic"/>
              </a:rPr>
              <a:t>/</a:t>
            </a:r>
            <a:r>
              <a:rPr lang="en-US" sz="5500" b="1" dirty="0" err="1" smtClean="0">
                <a:latin typeface="Century Gothic"/>
                <a:cs typeface="Century Gothic"/>
              </a:rPr>
              <a:t>rqiwebinar</a:t>
            </a:r>
            <a:endParaRPr lang="en-US" sz="5500" b="1" dirty="0" smtClean="0">
              <a:latin typeface="Century Gothic"/>
              <a:cs typeface="Century Gothic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>
              <a:spcBef>
                <a:spcPts val="1200"/>
              </a:spcBef>
            </a:pPr>
            <a:r>
              <a:rPr lang="en-US" sz="4000" dirty="0" smtClean="0">
                <a:latin typeface="Century Gothic"/>
                <a:cs typeface="Century Gothic"/>
              </a:rPr>
              <a:t>Look for an email with: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4000" dirty="0">
                <a:latin typeface="Century Gothic"/>
                <a:cs typeface="Century Gothic"/>
              </a:rPr>
              <a:t>A</a:t>
            </a:r>
            <a:r>
              <a:rPr lang="en-US" sz="4000" dirty="0" smtClean="0">
                <a:latin typeface="Century Gothic"/>
                <a:cs typeface="Century Gothic"/>
              </a:rPr>
              <a:t> sign-up for office hours on May 13th at 3:00 p.m. ET. We will offer technical assistance and support in using RQI’s resources, including the Self-Advocacy Tool.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4000" dirty="0" smtClean="0">
                <a:latin typeface="Century Gothic"/>
                <a:cs typeface="Century Gothic"/>
              </a:rPr>
              <a:t>A recording of this webinar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4000" dirty="0" smtClean="0">
                <a:latin typeface="Century Gothic"/>
                <a:cs typeface="Century Gothic"/>
              </a:rPr>
              <a:t>Other resources, including links to videos and resources in Spanish and English, and an online tool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2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145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0436" y="1891210"/>
            <a:ext cx="7998802" cy="171120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tx2"/>
                </a:solidFill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Now, some time for your questions.</a:t>
            </a:r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4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>Evaluation at </a:t>
            </a:r>
            <a:r>
              <a:rPr lang="en-US" sz="2400" u="sng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tinyurl.com</a:t>
            </a:r>
            <a:r>
              <a:rPr lang="en-US" sz="2400" u="sng" dirty="0" smtClean="0">
                <a:solidFill>
                  <a:schemeClr val="tx2"/>
                </a:solidFill>
                <a:latin typeface="Century Gothic"/>
                <a:cs typeface="Century Gothic"/>
              </a:rPr>
              <a:t>/</a:t>
            </a:r>
            <a:r>
              <a:rPr lang="en-US" sz="2400" u="sng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rqiwebinar</a:t>
            </a:r>
            <a:r>
              <a:rPr lang="en-US" sz="2400" b="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2400" b="0" u="sng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0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>We are eager to connect with you and explore how we can support your work:</a:t>
            </a:r>
            <a: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000" u="sng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naomi.campbell@rightquestion.org</a:t>
            </a:r>
            <a:r>
              <a:rPr lang="en-US" sz="2000" u="sng" dirty="0" smtClean="0">
                <a:solidFill>
                  <a:schemeClr val="tx2"/>
                </a:solidFill>
                <a:latin typeface="Century Gothic"/>
                <a:cs typeface="Century Gothic"/>
              </a:rPr>
              <a:t/>
            </a:r>
            <a:br>
              <a:rPr lang="en-US" sz="2000" u="sng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Century Gothic"/>
                <a:cs typeface="Century Gothic"/>
              </a:rPr>
              <a:t>l</a:t>
            </a:r>
            <a:r>
              <a:rPr lang="en-US" sz="2000" dirty="0" err="1" smtClean="0">
                <a:solidFill>
                  <a:schemeClr val="tx2"/>
                </a:solidFill>
                <a:latin typeface="Century Gothic"/>
                <a:cs typeface="Century Gothic"/>
                <a:hlinkClick r:id="rId3"/>
              </a:rPr>
              <a:t>uz@rightquestion.org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cs typeface="Century Gothic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Century Gothic"/>
                <a:cs typeface="Century Gothic"/>
              </a:rPr>
            </a:br>
            <a:r>
              <a:rPr lang="en-US" sz="20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000" b="0" dirty="0" smtClean="0">
                <a:solidFill>
                  <a:schemeClr val="tx1"/>
                </a:solidFill>
                <a:latin typeface="Century Gothic"/>
                <a:cs typeface="Century Gothic"/>
              </a:rPr>
              <a:t>Register to access free resources at: </a:t>
            </a:r>
            <a: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  <a:hlinkClick r:id="rId4"/>
              </a:rPr>
              <a:t>www.rightquestion.org</a:t>
            </a:r>
            <a: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b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n-US" sz="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68" y="4381502"/>
            <a:ext cx="764978" cy="612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436" y="434628"/>
            <a:ext cx="260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/>
                <a:cs typeface="Century Gothic"/>
              </a:rPr>
              <a:t>Thank you!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5637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35" y="137821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Let’s see who’s here!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682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/>
                </a:solidFill>
                <a:latin typeface="Century Gothic"/>
                <a:cs typeface="Century Gothic"/>
              </a:rPr>
              <a:t>Please share in the chat box:</a:t>
            </a:r>
          </a:p>
          <a:p>
            <a:pPr marL="0" indent="0"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Your name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State or country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Your job title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Make sure you are sending the message to everyone! Click “All panelists and attendees”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9" y="3942364"/>
            <a:ext cx="653016" cy="5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8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onlinewebfonts.com/svg/img_1454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3" y="2264315"/>
            <a:ext cx="800873" cy="6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mai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05" y="2207225"/>
            <a:ext cx="833740" cy="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tools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9001"/>
          <a:stretch/>
        </p:blipFill>
        <p:spPr bwMode="auto">
          <a:xfrm>
            <a:off x="2766887" y="2207223"/>
            <a:ext cx="979868" cy="6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" y="3022630"/>
            <a:ext cx="2189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Fill out evaluation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9970" y="3022627"/>
            <a:ext cx="2633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Download free resources at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www.rightquestion.org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105" y="3018216"/>
            <a:ext cx="2231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G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et support to use the strategy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7452" y="3023489"/>
            <a:ext cx="2605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/>
                <a:cs typeface="Century Gothic"/>
              </a:rPr>
              <a:t>Look out for emails and stay in touch!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 rot="320735" flipH="1">
            <a:off x="4891033" y="379960"/>
            <a:ext cx="13702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 smtClean="0"/>
          </a:p>
          <a:p>
            <a:endParaRPr lang="en-US" sz="5400" b="1" dirty="0"/>
          </a:p>
          <a:p>
            <a:r>
              <a:rPr lang="en-US" sz="5400" b="1" dirty="0" smtClean="0"/>
              <a:t> </a:t>
            </a:r>
            <a:r>
              <a:rPr lang="en-US" sz="5400" b="1" dirty="0" smtClean="0">
                <a:latin typeface="Arial Hebrew Scholar"/>
                <a:cs typeface="Arial Hebrew Scholar"/>
              </a:rPr>
              <a:t>？</a:t>
            </a:r>
            <a:endParaRPr lang="en-US" sz="5400" b="1" dirty="0">
              <a:latin typeface="Arial Hebrew Scholar"/>
              <a:cs typeface="Arial Hebrew Scholar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8284" y="7732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After the Webinar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499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1696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Right Question Strategy directly builds people’s capacity to: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810651"/>
            <a:ext cx="7556314" cy="310872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Century Gothic"/>
                <a:cs typeface="Century Gothic"/>
              </a:rPr>
              <a:t>Ask better questions</a:t>
            </a:r>
          </a:p>
          <a:p>
            <a:pPr marL="0" indent="0">
              <a:buNone/>
            </a:pPr>
            <a:endParaRPr lang="en-US" sz="3400" dirty="0" smtClean="0">
              <a:latin typeface="Century Gothic"/>
              <a:cs typeface="Century Gothic"/>
            </a:endParaRPr>
          </a:p>
          <a:p>
            <a:r>
              <a:rPr lang="en-US" sz="3400" dirty="0" smtClean="0">
                <a:latin typeface="Century Gothic"/>
                <a:cs typeface="Century Gothic"/>
              </a:rPr>
              <a:t>Participate more effectively in decisions</a:t>
            </a:r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93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" y="233244"/>
            <a:ext cx="8916526" cy="90301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Honoring the original source: </a:t>
            </a:r>
            <a:b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Parents in Lawrence, Massachusetts, 1990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07149"/>
            <a:ext cx="5143500" cy="3284290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5753106" y="2170072"/>
            <a:ext cx="3302001" cy="1707392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Next Rounded LT Pro" panose="020F050302020305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65">
              <a:spcBef>
                <a:spcPts val="750"/>
              </a:spcBef>
              <a:buNone/>
              <a:defRPr/>
            </a:pPr>
            <a:r>
              <a:rPr lang="en-US" sz="2500" dirty="0">
                <a:solidFill>
                  <a:srgbClr val="000000"/>
                </a:solidFill>
                <a:latin typeface="Century Gothic"/>
                <a:ea typeface="Meiryo"/>
                <a:cs typeface="Century Gothic"/>
              </a:rPr>
              <a:t>“We don’t go to the school because we don’t even know what to ask.”</a:t>
            </a:r>
          </a:p>
        </p:txBody>
      </p:sp>
    </p:spTree>
    <p:extLst>
      <p:ext uri="{BB962C8B-B14F-4D97-AF65-F5344CB8AC3E}">
        <p14:creationId xmlns:p14="http://schemas.microsoft.com/office/powerpoint/2010/main" val="19233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RQI Brand Colors (Final)">
      <a:dk1>
        <a:srgbClr val="000000"/>
      </a:dk1>
      <a:lt1>
        <a:srgbClr val="FFFFFF"/>
      </a:lt1>
      <a:dk2>
        <a:srgbClr val="59C4C7"/>
      </a:dk2>
      <a:lt2>
        <a:srgbClr val="E7E6E6"/>
      </a:lt2>
      <a:accent1>
        <a:srgbClr val="59C4C7"/>
      </a:accent1>
      <a:accent2>
        <a:srgbClr val="F6921E"/>
      </a:accent2>
      <a:accent3>
        <a:srgbClr val="74D061"/>
      </a:accent3>
      <a:accent4>
        <a:srgbClr val="156993"/>
      </a:accent4>
      <a:accent5>
        <a:srgbClr val="DD5050"/>
      </a:accent5>
      <a:accent6>
        <a:srgbClr val="7979D8"/>
      </a:accent6>
      <a:hlink>
        <a:srgbClr val="59C4C7"/>
      </a:hlink>
      <a:folHlink>
        <a:srgbClr val="59C4C7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58109</TotalTime>
  <Words>1536</Words>
  <Application>Microsoft Macintosh PowerPoint</Application>
  <PresentationFormat>On-screen Show (16:9)</PresentationFormat>
  <Paragraphs>326</Paragraphs>
  <Slides>58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Building People’s Self-Advocacy Skills in Times of Crisis:  An Introduction to the Right Question Strategy</vt:lpstr>
      <vt:lpstr>Overview</vt:lpstr>
      <vt:lpstr>PowerPoint Presentation</vt:lpstr>
      <vt:lpstr>An Interactive Webinar</vt:lpstr>
      <vt:lpstr>PowerPoint Presentation</vt:lpstr>
      <vt:lpstr>Let’s see who’s here!</vt:lpstr>
      <vt:lpstr>PowerPoint Presentation</vt:lpstr>
      <vt:lpstr>The Right Question Strategy directly builds people’s capacity to:</vt:lpstr>
      <vt:lpstr>Honoring the original source:  Parents in Lawrence, Massachusetts, 1990</vt:lpstr>
      <vt:lpstr>PowerPoint Presentation</vt:lpstr>
      <vt:lpstr>Build the foundation</vt:lpstr>
      <vt:lpstr>PowerPoint Presentation</vt:lpstr>
      <vt:lpstr>PowerPoint Presentation</vt:lpstr>
      <vt:lpstr>An experience in the  Right Question Strategy </vt:lpstr>
      <vt:lpstr>A simple definition</vt:lpstr>
      <vt:lpstr>We make decisions every day</vt:lpstr>
      <vt:lpstr>A decision you made today</vt:lpstr>
      <vt:lpstr>Deciding what to have for breakfast</vt:lpstr>
      <vt:lpstr>Deciding what to eat  for breakfast: Reason</vt:lpstr>
      <vt:lpstr>Deciding what to eat  for breakfast: Process </vt:lpstr>
      <vt:lpstr>Deciding what to eat  for breakfast: Role </vt:lpstr>
      <vt:lpstr>When decisions are made it is important to focus on: </vt:lpstr>
      <vt:lpstr>Examples of services</vt:lpstr>
      <vt:lpstr>Rules for Producing Questions</vt:lpstr>
      <vt:lpstr>Question Focus</vt:lpstr>
      <vt:lpstr>You have asked for services for your child and you were denied.</vt:lpstr>
      <vt:lpstr>Categorizing Questions: Closed/Open</vt:lpstr>
      <vt:lpstr>Closed- and Open-Ended Questions</vt:lpstr>
      <vt:lpstr>PowerPoint Presentation</vt:lpstr>
      <vt:lpstr>PowerPoint Presentation</vt:lpstr>
      <vt:lpstr>PowerPoint Presentation</vt:lpstr>
      <vt:lpstr>Improving Questions</vt:lpstr>
      <vt:lpstr>Prioritizing Questions</vt:lpstr>
      <vt:lpstr>Find one question that will help you learn about the REASON(S) for the decision</vt:lpstr>
      <vt:lpstr>Find one question that will help you learn about the PROCESS for making the decision</vt:lpstr>
      <vt:lpstr>Find one question that will help you learn about your ROLE/the ROLE of the people affected by the decision</vt:lpstr>
      <vt:lpstr>Share</vt:lpstr>
      <vt:lpstr>Reflection</vt:lpstr>
      <vt:lpstr>The Right Question Strategy</vt:lpstr>
      <vt:lpstr>PowerPoint Presentation</vt:lpstr>
      <vt:lpstr>Integration opportunities</vt:lpstr>
      <vt:lpstr>Examples of Decisions </vt:lpstr>
      <vt:lpstr>RQI Self-Advocacy Tool for the COVID-19 Crisis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RQI Self Advocacy Tool  https://rightquestion.org/events/free-webinar-increasing-peoples-effectiveness-when-advocating-for-their-own-needs/</vt:lpstr>
      <vt:lpstr>RQI Self-Advocacy Tool: Online Versions</vt:lpstr>
      <vt:lpstr>PowerPoint Presentation</vt:lpstr>
      <vt:lpstr>PowerPoint Presentation</vt:lpstr>
      <vt:lpstr>PowerPoint Presentation</vt:lpstr>
      <vt:lpstr>PowerPoint Presentation</vt:lpstr>
      <vt:lpstr>Next Steps</vt:lpstr>
      <vt:lpstr>  Now, some time for your questions.  Evaluation at tinyurl.com/rqiwebinar  We are eager to connect with you and explore how we can support your work: naomi.campbell@rightquestion.org luz@rightquestion.org  Register to access free resources at: www.rightquestion.org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Danikqwa S. Rambert (Student)</dc:creator>
  <cp:lastModifiedBy>Naomi Campbell</cp:lastModifiedBy>
  <cp:revision>503</cp:revision>
  <cp:lastPrinted>2020-02-04T16:12:03Z</cp:lastPrinted>
  <dcterms:created xsi:type="dcterms:W3CDTF">2018-05-15T14:29:45Z</dcterms:created>
  <dcterms:modified xsi:type="dcterms:W3CDTF">2020-05-06T23:10:48Z</dcterms:modified>
</cp:coreProperties>
</file>