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974" r:id="rId3"/>
    <p:sldId id="975" r:id="rId4"/>
    <p:sldId id="993" r:id="rId5"/>
    <p:sldId id="976" r:id="rId6"/>
    <p:sldId id="977" r:id="rId7"/>
    <p:sldId id="979" r:id="rId8"/>
    <p:sldId id="978" r:id="rId9"/>
    <p:sldId id="980" r:id="rId10"/>
    <p:sldId id="981" r:id="rId11"/>
    <p:sldId id="712" r:id="rId12"/>
    <p:sldId id="799" r:id="rId13"/>
    <p:sldId id="973" r:id="rId14"/>
    <p:sldId id="970" r:id="rId15"/>
    <p:sldId id="984" r:id="rId16"/>
    <p:sldId id="991" r:id="rId17"/>
    <p:sldId id="992" r:id="rId18"/>
    <p:sldId id="985" r:id="rId19"/>
    <p:sldId id="986" r:id="rId20"/>
    <p:sldId id="987" r:id="rId21"/>
    <p:sldId id="988" r:id="rId22"/>
    <p:sldId id="9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18971F-34E5-E448-8D07-284289E7DED7}">
          <p14:sldIdLst>
            <p14:sldId id="256"/>
            <p14:sldId id="974"/>
            <p14:sldId id="975"/>
            <p14:sldId id="993"/>
            <p14:sldId id="976"/>
            <p14:sldId id="977"/>
            <p14:sldId id="979"/>
            <p14:sldId id="978"/>
            <p14:sldId id="980"/>
            <p14:sldId id="981"/>
            <p14:sldId id="712"/>
            <p14:sldId id="799"/>
            <p14:sldId id="973"/>
            <p14:sldId id="970"/>
            <p14:sldId id="984"/>
            <p14:sldId id="991"/>
            <p14:sldId id="992"/>
            <p14:sldId id="985"/>
            <p14:sldId id="986"/>
            <p14:sldId id="987"/>
            <p14:sldId id="988"/>
            <p14:sldId id="9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o O" initials="TO" lastIdx="1" clrIdx="0">
    <p:extLst/>
  </p:cmAuthor>
  <p:cmAuthor id="2" name="Katy Connolly" initials="" lastIdx="3" clrIdx="1"/>
  <p:cmAuthor id="3" name="Sarah Westbrook" initials="" lastIdx="2" clrIdx="2"/>
  <p:cmAuthor id="4" name="Katy" initials="K" lastIdx="7" clrIdx="3">
    <p:extLst/>
  </p:cmAuthor>
  <p:cmAuthor id="5" name="Sarah" initials="" lastIdx="1" clrIdx="4"/>
  <p:cmAuthor id="6" name="Ann Canning" initials=""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autoAdjust="0"/>
    <p:restoredTop sz="88863" autoAdjust="0"/>
  </p:normalViewPr>
  <p:slideViewPr>
    <p:cSldViewPr snapToGrid="0" snapToObjects="1">
      <p:cViewPr>
        <p:scale>
          <a:sx n="90" d="100"/>
          <a:sy n="90" d="100"/>
        </p:scale>
        <p:origin x="1352" y="34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06F67-69AA-4DD8-85DE-A5CD1DE14C69}" type="datetimeFigureOut">
              <a:rPr lang="en-US" smtClean="0"/>
              <a:t>4/29/20</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F94A3-515B-42C9-A632-CD8154351229}" type="slidenum">
              <a:rPr lang="en-US" smtClean="0"/>
              <a:t>‹#›</a:t>
            </a:fld>
            <a:endParaRPr lang="en-US"/>
          </a:p>
        </p:txBody>
      </p:sp>
    </p:spTree>
    <p:extLst>
      <p:ext uri="{BB962C8B-B14F-4D97-AF65-F5344CB8AC3E}">
        <p14:creationId xmlns:p14="http://schemas.microsoft.com/office/powerpoint/2010/main" val="89707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onlinelibrary.wiley.com/doi/10.1111/j.1469-7610.1983.tb00575.x/ful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1</a:t>
            </a:fld>
            <a:endParaRPr lang="en-US"/>
          </a:p>
        </p:txBody>
      </p:sp>
    </p:spTree>
    <p:extLst>
      <p:ext uri="{BB962C8B-B14F-4D97-AF65-F5344CB8AC3E}">
        <p14:creationId xmlns:p14="http://schemas.microsoft.com/office/powerpoint/2010/main" val="25410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12</a:t>
            </a:fld>
            <a:endParaRPr lang="en-US"/>
          </a:p>
        </p:txBody>
      </p:sp>
    </p:spTree>
    <p:extLst>
      <p:ext uri="{BB962C8B-B14F-4D97-AF65-F5344CB8AC3E}">
        <p14:creationId xmlns:p14="http://schemas.microsoft.com/office/powerpoint/2010/main" val="356997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4:45</a:t>
            </a:r>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15</a:t>
            </a:fld>
            <a:endParaRPr lang="en-US"/>
          </a:p>
        </p:txBody>
      </p:sp>
    </p:spTree>
    <p:extLst>
      <p:ext uri="{BB962C8B-B14F-4D97-AF65-F5344CB8AC3E}">
        <p14:creationId xmlns:p14="http://schemas.microsoft.com/office/powerpoint/2010/main" val="110253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liked the </a:t>
            </a:r>
            <a:r>
              <a:rPr lang="en-US" dirty="0" err="1" smtClean="0"/>
              <a:t>padlet</a:t>
            </a:r>
            <a:r>
              <a:rPr lang="en-US" dirty="0" smtClean="0"/>
              <a:t> activity and would like to try it out with students,</a:t>
            </a:r>
            <a:r>
              <a:rPr lang="en-US" baseline="0" dirty="0" smtClean="0"/>
              <a:t> the </a:t>
            </a:r>
            <a:r>
              <a:rPr lang="en-US" baseline="0" dirty="0" err="1" smtClean="0"/>
              <a:t>rightquestion.org</a:t>
            </a:r>
            <a:r>
              <a:rPr lang="en-US" baseline="0" dirty="0" smtClean="0"/>
              <a:t> website has everything you need to make it for yourself, including the template we used today which you can “remake” for yourself”, two screencast video guides on how to create your own with some ideas for how you might adapt it for students, and a webinar recording of a </a:t>
            </a:r>
            <a:r>
              <a:rPr lang="en-US" baseline="0" dirty="0" err="1" smtClean="0"/>
              <a:t>padlet</a:t>
            </a:r>
            <a:r>
              <a:rPr lang="en-US" baseline="0" dirty="0" smtClean="0"/>
              <a:t> QFT playing out in real time. We have a toolkit for google forms as well and continue to develop and add new tools every day. </a:t>
            </a:r>
            <a:endParaRPr lang="en-US" dirty="0"/>
          </a:p>
        </p:txBody>
      </p:sp>
      <p:sp>
        <p:nvSpPr>
          <p:cNvPr id="4" name="Slide Number Placeholder 3"/>
          <p:cNvSpPr>
            <a:spLocks noGrp="1"/>
          </p:cNvSpPr>
          <p:nvPr>
            <p:ph type="sldNum" sz="quarter" idx="10"/>
          </p:nvPr>
        </p:nvSpPr>
        <p:spPr/>
        <p:txBody>
          <a:bodyPr/>
          <a:lstStyle/>
          <a:p>
            <a:fld id="{26A03135-3447-DB48-B7AE-1705C396B4BD}" type="slidenum">
              <a:rPr lang="en-US" smtClean="0"/>
              <a:t>18</a:t>
            </a:fld>
            <a:endParaRPr lang="en-US"/>
          </a:p>
        </p:txBody>
      </p:sp>
    </p:spTree>
    <p:extLst>
      <p:ext uri="{BB962C8B-B14F-4D97-AF65-F5344CB8AC3E}">
        <p14:creationId xmlns:p14="http://schemas.microsoft.com/office/powerpoint/2010/main" val="467321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505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2</a:t>
            </a:fld>
            <a:endParaRPr lang="en-US"/>
          </a:p>
        </p:txBody>
      </p:sp>
    </p:spTree>
    <p:extLst>
      <p:ext uri="{BB962C8B-B14F-4D97-AF65-F5344CB8AC3E}">
        <p14:creationId xmlns:p14="http://schemas.microsoft.com/office/powerpoint/2010/main" val="172012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FFF94A3-515B-42C9-A632-CD8154351229}" type="slidenum">
              <a:rPr lang="en-US" smtClean="0"/>
              <a:t>3</a:t>
            </a:fld>
            <a:endParaRPr lang="en-US"/>
          </a:p>
        </p:txBody>
      </p:sp>
    </p:spTree>
    <p:extLst>
      <p:ext uri="{BB962C8B-B14F-4D97-AF65-F5344CB8AC3E}">
        <p14:creationId xmlns:p14="http://schemas.microsoft.com/office/powerpoint/2010/main" val="137703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Kile</a:t>
            </a:r>
            <a:r>
              <a:rPr lang="en-US" dirty="0" smtClean="0"/>
              <a:t>, Keith, Peggy, Mary, Michelle, Laura, Jay, Katy, Ann Canning </a:t>
            </a:r>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4</a:t>
            </a:fld>
            <a:endParaRPr lang="en-US"/>
          </a:p>
        </p:txBody>
      </p:sp>
    </p:spTree>
    <p:extLst>
      <p:ext uri="{BB962C8B-B14F-4D97-AF65-F5344CB8AC3E}">
        <p14:creationId xmlns:p14="http://schemas.microsoft.com/office/powerpoint/2010/main" val="88514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529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6</a:t>
            </a:fld>
            <a:endParaRPr lang="en-US"/>
          </a:p>
        </p:txBody>
      </p:sp>
    </p:spTree>
    <p:extLst>
      <p:ext uri="{BB962C8B-B14F-4D97-AF65-F5344CB8AC3E}">
        <p14:creationId xmlns:p14="http://schemas.microsoft.com/office/powerpoint/2010/main" val="87107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8</a:t>
            </a:fld>
            <a:endParaRPr lang="en-US"/>
          </a:p>
        </p:txBody>
      </p:sp>
    </p:spTree>
    <p:extLst>
      <p:ext uri="{BB962C8B-B14F-4D97-AF65-F5344CB8AC3E}">
        <p14:creationId xmlns:p14="http://schemas.microsoft.com/office/powerpoint/2010/main" val="89297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smtClean="0"/>
              <a:t>First Graph:</a:t>
            </a:r>
          </a:p>
          <a:p>
            <a:r>
              <a:rPr lang="en-US" sz="1200" kern="1200" dirty="0" smtClean="0">
                <a:solidFill>
                  <a:schemeClr val="tx1"/>
                </a:solidFill>
                <a:effectLst/>
                <a:latin typeface="+mn-lt"/>
                <a:ea typeface="+mn-ea"/>
                <a:cs typeface="+mn-cs"/>
              </a:rPr>
              <a:t>Tizard, B., Hughes, M., Carmichael, H., &amp; Pinkerton, G. (1983). Children’s questions and adults’ answers. Journal of Child Psychology and Psychiatry, 24, 269-281.</a:t>
            </a:r>
          </a:p>
          <a:p>
            <a:pPr lvl="0"/>
            <a:r>
              <a:rPr lang="en-US" sz="1200" u="none" strike="noStrike" kern="1200" dirty="0" smtClean="0">
                <a:solidFill>
                  <a:schemeClr val="tx1"/>
                </a:solidFill>
                <a:effectLst/>
                <a:latin typeface="+mn-lt"/>
                <a:ea typeface="+mn-ea"/>
                <a:cs typeface="+mn-cs"/>
              </a:rPr>
              <a:t>Girls (mean age 3 years 11 months) from working class and middle class families asked </a:t>
            </a:r>
            <a:r>
              <a:rPr lang="en-US" sz="1200" b="1" u="none" strike="noStrike" kern="1200" dirty="0" smtClean="0">
                <a:solidFill>
                  <a:schemeClr val="tx1"/>
                </a:solidFill>
                <a:effectLst/>
                <a:latin typeface="+mn-lt"/>
                <a:ea typeface="+mn-ea"/>
                <a:cs typeface="+mn-cs"/>
              </a:rPr>
              <a:t>24 and 29 questions per hour at home</a:t>
            </a:r>
            <a:r>
              <a:rPr lang="en-US" sz="1200" u="none" strike="noStrike" kern="1200" dirty="0" smtClean="0">
                <a:solidFill>
                  <a:schemeClr val="tx1"/>
                </a:solidFill>
                <a:effectLst/>
                <a:latin typeface="+mn-lt"/>
                <a:ea typeface="+mn-ea"/>
                <a:cs typeface="+mn-cs"/>
              </a:rPr>
              <a:t>, respectively. </a:t>
            </a:r>
            <a:r>
              <a:rPr lang="en-US" sz="1200" b="1" u="none" strike="noStrike" kern="1200" dirty="0" smtClean="0">
                <a:solidFill>
                  <a:schemeClr val="tx1"/>
                </a:solidFill>
                <a:effectLst/>
                <a:latin typeface="+mn-lt"/>
                <a:ea typeface="+mn-ea"/>
                <a:cs typeface="+mn-cs"/>
              </a:rPr>
              <a:t>At school, these same girls asked on average 1.4 and 3.7 questions per hour </a:t>
            </a:r>
            <a:r>
              <a:rPr lang="en-US" sz="1200" u="none" strike="noStrike" kern="1200" dirty="0" smtClean="0">
                <a:solidFill>
                  <a:schemeClr val="tx1"/>
                </a:solidFill>
                <a:effectLst/>
                <a:latin typeface="+mn-lt"/>
                <a:ea typeface="+mn-ea"/>
                <a:cs typeface="+mn-cs"/>
              </a:rPr>
              <a:t>(working and middle class, respectively)</a:t>
            </a:r>
          </a:p>
          <a:p>
            <a:pPr lvl="0"/>
            <a:r>
              <a:rPr lang="en-US" sz="1200" u="none" strike="noStrike" kern="1200" dirty="0" smtClean="0">
                <a:solidFill>
                  <a:schemeClr val="tx1"/>
                </a:solidFill>
                <a:effectLst/>
                <a:latin typeface="+mn-lt"/>
                <a:ea typeface="+mn-ea"/>
                <a:cs typeface="+mn-cs"/>
              </a:rPr>
              <a:t>Need to look into the article to see what age at school.</a:t>
            </a:r>
          </a:p>
          <a:p>
            <a:endParaRPr lang="en-US" b="0" dirty="0" smtClean="0"/>
          </a:p>
          <a:p>
            <a:r>
              <a:rPr lang="en-US" b="0" dirty="0" smtClean="0"/>
              <a:t>Second</a:t>
            </a:r>
            <a:endParaRPr lang="en-US" dirty="0" smtClean="0"/>
          </a:p>
          <a:p>
            <a:r>
              <a:rPr lang="en-US" dirty="0" smtClean="0"/>
              <a:t>Differences in question</a:t>
            </a:r>
            <a:r>
              <a:rPr lang="en-US" baseline="0" dirty="0" smtClean="0"/>
              <a:t> asking by </a:t>
            </a:r>
            <a:r>
              <a:rPr lang="en-US" b="1" baseline="0" dirty="0" smtClean="0"/>
              <a:t>income:</a:t>
            </a:r>
          </a:p>
          <a:p>
            <a:pPr rtl="0"/>
            <a:r>
              <a:rPr lang="en-US" sz="1200" b="0" i="0" u="none" strike="noStrike" kern="1200" dirty="0" smtClean="0">
                <a:solidFill>
                  <a:schemeClr val="tx1"/>
                </a:solidFill>
                <a:effectLst/>
                <a:latin typeface="+mn-lt"/>
                <a:ea typeface="+mn-ea"/>
                <a:cs typeface="+mn-cs"/>
              </a:rPr>
              <a:t>Tizard, B., Hughes, M., Carmichael, H., &amp; Pinkerton, G. (1983).</a:t>
            </a:r>
            <a:r>
              <a:rPr lang="en-US" sz="1200" b="0" i="0" u="none" strike="noStrike" kern="1200" dirty="0" smtClean="0">
                <a:solidFill>
                  <a:schemeClr val="tx1"/>
                </a:solidFill>
                <a:effectLst/>
                <a:latin typeface="+mn-lt"/>
                <a:ea typeface="+mn-ea"/>
                <a:cs typeface="+mn-cs"/>
                <a:hlinkClick r:id="rId3"/>
              </a:rPr>
              <a:t> </a:t>
            </a:r>
            <a:r>
              <a:rPr lang="en-US" sz="1200" b="0" i="0" u="sng" strike="noStrike" kern="1200" dirty="0" smtClean="0">
                <a:solidFill>
                  <a:schemeClr val="tx1"/>
                </a:solidFill>
                <a:effectLst/>
                <a:latin typeface="+mn-lt"/>
                <a:ea typeface="+mn-ea"/>
                <a:cs typeface="+mn-cs"/>
                <a:hlinkClick r:id="rId3"/>
              </a:rPr>
              <a:t>Children’s questions and</a:t>
            </a:r>
            <a:endParaRPr lang="en-US" b="0" dirty="0" smtClean="0">
              <a:effectLst/>
            </a:endParaRPr>
          </a:p>
          <a:p>
            <a:pPr rtl="0"/>
            <a:r>
              <a:rPr lang="en-US" sz="1200" b="0" i="0" u="sng" strike="noStrike" kern="1200" dirty="0" smtClean="0">
                <a:solidFill>
                  <a:schemeClr val="tx1"/>
                </a:solidFill>
                <a:effectLst/>
                <a:latin typeface="+mn-lt"/>
                <a:ea typeface="+mn-ea"/>
                <a:cs typeface="+mn-cs"/>
                <a:hlinkClick r:id="rId3"/>
              </a:rPr>
              <a:t>adults’ answers</a:t>
            </a:r>
            <a:r>
              <a:rPr lang="en-US" sz="1200" b="0" i="0" u="none" strike="noStrike"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Journal of Child Psychology and Psychiatry</a:t>
            </a:r>
            <a:r>
              <a:rPr lang="en-US" sz="1200" b="0" i="0" u="none" strike="noStrike"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24</a:t>
            </a:r>
            <a:r>
              <a:rPr lang="en-US" sz="1200" b="0" i="0" u="none" strike="noStrike" kern="1200" dirty="0" smtClean="0">
                <a:solidFill>
                  <a:schemeClr val="tx1"/>
                </a:solidFill>
                <a:effectLst/>
                <a:latin typeface="+mn-lt"/>
                <a:ea typeface="+mn-ea"/>
                <a:cs typeface="+mn-cs"/>
              </a:rPr>
              <a:t>, 269-281.</a:t>
            </a:r>
            <a:endParaRPr lang="en-US" b="0" dirty="0" smtClean="0">
              <a:effectLst/>
            </a:endParaRPr>
          </a:p>
          <a:p>
            <a:pPr rtl="0"/>
            <a:r>
              <a:rPr lang="en-US" sz="1200" b="0" i="0" u="none" strike="noStrike" kern="1200" dirty="0" smtClean="0">
                <a:solidFill>
                  <a:schemeClr val="tx1"/>
                </a:solidFill>
                <a:effectLst/>
                <a:latin typeface="+mn-lt"/>
                <a:ea typeface="+mn-ea"/>
                <a:cs typeface="+mn-cs"/>
              </a:rPr>
              <a:t> </a:t>
            </a:r>
            <a:endParaRPr lang="en-US" b="0" dirty="0" smtClean="0">
              <a:effectLst/>
            </a:endParaRPr>
          </a:p>
          <a:p>
            <a:pPr rtl="0"/>
            <a:r>
              <a:rPr lang="en-US" sz="1200" b="0" i="0" u="none" strike="noStrike" kern="1200" dirty="0" smtClean="0">
                <a:solidFill>
                  <a:schemeClr val="tx1"/>
                </a:solidFill>
                <a:effectLst/>
                <a:latin typeface="+mn-lt"/>
                <a:ea typeface="+mn-ea"/>
                <a:cs typeface="+mn-cs"/>
              </a:rPr>
              <a:t>This research study examines two groups of children, one from middle class families and one from working class families, to explore socioeconomic status differences in question-asking behavior at home and at school.</a:t>
            </a:r>
            <a:endParaRPr lang="en-US" b="0" dirty="0" smtClean="0">
              <a:effectLst/>
            </a:endParaRPr>
          </a:p>
          <a:p>
            <a:r>
              <a:rPr lang="en-US" dirty="0" smtClean="0"/>
              <a:t/>
            </a:r>
            <a:br>
              <a:rPr lang="en-US" dirty="0" smtClean="0"/>
            </a:br>
            <a:endParaRPr lang="en-US" b="1" dirty="0" smtClean="0"/>
          </a:p>
        </p:txBody>
      </p:sp>
      <p:sp>
        <p:nvSpPr>
          <p:cNvPr id="4" name="Slide Number Placeholder 3"/>
          <p:cNvSpPr>
            <a:spLocks noGrp="1"/>
          </p:cNvSpPr>
          <p:nvPr>
            <p:ph type="sldNum" sz="quarter" idx="10"/>
          </p:nvPr>
        </p:nvSpPr>
        <p:spPr/>
        <p:txBody>
          <a:bodyPr/>
          <a:lstStyle/>
          <a:p>
            <a:fld id="{EFFF94A3-515B-42C9-A632-CD8154351229}" type="slidenum">
              <a:rPr lang="en-US" smtClean="0"/>
              <a:t>9</a:t>
            </a:fld>
            <a:endParaRPr lang="en-US"/>
          </a:p>
        </p:txBody>
      </p:sp>
    </p:spTree>
    <p:extLst>
      <p:ext uri="{BB962C8B-B14F-4D97-AF65-F5344CB8AC3E}">
        <p14:creationId xmlns:p14="http://schemas.microsoft.com/office/powerpoint/2010/main" val="1164171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smtClean="0"/>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9278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9" y="6017665"/>
            <a:ext cx="2875723" cy="515234"/>
          </a:xfrm>
          <a:prstGeom prst="rect">
            <a:avLst/>
          </a:prstGeom>
        </p:spPr>
      </p:pic>
      <p:sp>
        <p:nvSpPr>
          <p:cNvPr id="8" name="Subtitle 2"/>
          <p:cNvSpPr txBox="1">
            <a:spLocks/>
          </p:cNvSpPr>
          <p:nvPr userDrawn="1"/>
        </p:nvSpPr>
        <p:spPr>
          <a:xfrm>
            <a:off x="8534403"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smtClean="0">
                <a:solidFill>
                  <a:schemeClr val="tx2"/>
                </a:solidFill>
              </a:rPr>
              <a:t>rightquestion.org</a:t>
            </a:r>
            <a:endParaRPr lang="en-US" sz="1600" b="0" dirty="0" smtClean="0">
              <a:solidFill>
                <a:schemeClr val="tx2"/>
              </a:solidFill>
            </a:endParaRPr>
          </a:p>
        </p:txBody>
      </p:sp>
      <p:cxnSp>
        <p:nvCxnSpPr>
          <p:cNvPr id="12" name="Straight Connector 11"/>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664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6"/>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5"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9213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6"/>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3"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8508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7"/>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6"/>
            <a:ext cx="4808096" cy="2649303"/>
          </a:xfrm>
        </p:spPr>
        <p:txBody>
          <a:bodyPr/>
          <a:lstStyle/>
          <a:p>
            <a:endParaRPr lang="en-US"/>
          </a:p>
        </p:txBody>
      </p:sp>
      <p:sp>
        <p:nvSpPr>
          <p:cNvPr id="5" name="Picture Placeholder 3"/>
          <p:cNvSpPr>
            <a:spLocks noGrp="1"/>
          </p:cNvSpPr>
          <p:nvPr>
            <p:ph type="pic" sz="quarter" idx="11"/>
          </p:nvPr>
        </p:nvSpPr>
        <p:spPr>
          <a:xfrm>
            <a:off x="6385301" y="1828806"/>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cxnSp>
        <p:nvCxnSpPr>
          <p:cNvPr id="11" name="Straight Connector 10"/>
          <p:cNvCxnSpPr/>
          <p:nvPr userDrawn="1"/>
        </p:nvCxnSpPr>
        <p:spPr>
          <a:xfrm>
            <a:off x="838729"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4373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Quote Credit</a:t>
            </a:r>
          </a:p>
        </p:txBody>
      </p:sp>
      <p:cxnSp>
        <p:nvCxnSpPr>
          <p:cNvPr id="5" name="Straight Connector 7"/>
          <p:cNvCxnSpPr/>
          <p:nvPr userDrawn="1"/>
        </p:nvCxnSpPr>
        <p:spPr>
          <a:xfrm>
            <a:off x="598779"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740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4"/>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80"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3"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475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6"/>
            <a:ext cx="10515600" cy="1325563"/>
          </a:xfrm>
        </p:spPr>
        <p:txBody>
          <a:bodyPr/>
          <a:lstStyle>
            <a:lvl1pPr>
              <a:defRPr b="1">
                <a:solidFill>
                  <a:schemeClr val="tx2"/>
                </a:solidFill>
              </a:defRPr>
            </a:lvl1pPr>
          </a:lstStyle>
          <a:p>
            <a:r>
              <a:rPr lang="en-US" dirty="0" smtClean="0"/>
              <a:t>Click to edit Master title style</a:t>
            </a:r>
            <a:endParaRPr lang="en-US" dirty="0"/>
          </a:p>
        </p:txBody>
      </p:sp>
      <p:cxnSp>
        <p:nvCxnSpPr>
          <p:cNvPr id="7" name="Straight Connector 6"/>
          <p:cNvCxnSpPr/>
          <p:nvPr userDrawn="1"/>
        </p:nvCxnSpPr>
        <p:spPr>
          <a:xfrm>
            <a:off x="838203"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583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90"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494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 sz="3600" b="1" i="0" u="none" strike="noStrike" cap="none">
                <a:solidFill>
                  <a:srgbClr val="9FC3E3"/>
                </a:solidFill>
                <a:latin typeface="Rockwell"/>
                <a:ea typeface="Rockwell"/>
                <a:cs typeface="Rockwell"/>
                <a:sym typeface="Rockwell"/>
              </a:rPr>
              <a:t>+</a:t>
            </a:r>
            <a:endParaRPr sz="1800"/>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0328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4"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a:solidFill>
                <a:prstClr val="white"/>
              </a:solidFill>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a:solidFill>
                <a:prstClr val="white"/>
              </a:solidFill>
            </a:endParaRPr>
          </a:p>
        </p:txBody>
      </p:sp>
      <p:sp>
        <p:nvSpPr>
          <p:cNvPr id="10" name="TextBox 9"/>
          <p:cNvSpPr txBox="1"/>
          <p:nvPr/>
        </p:nvSpPr>
        <p:spPr>
          <a:xfrm>
            <a:off x="297583" y="228600"/>
            <a:ext cx="347879" cy="553998"/>
          </a:xfrm>
          <a:prstGeom prst="rect">
            <a:avLst/>
          </a:prstGeom>
          <a:noFill/>
        </p:spPr>
        <p:txBody>
          <a:bodyPr wrap="square" lIns="0" tIns="0" rIns="0" bIns="0" rtlCol="0">
            <a:spAutoFit/>
          </a:bodyPr>
          <a:lstStyle/>
          <a:p>
            <a:pPr>
              <a:defRPr/>
            </a:pPr>
            <a:r>
              <a:rPr sz="3600" b="1">
                <a:solidFill>
                  <a:srgbClr val="629DD1">
                    <a:lumMod val="60000"/>
                    <a:lumOff val="40000"/>
                  </a:srgb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90"/>
            <a:ext cx="2844800" cy="365125"/>
          </a:xfrm>
          <a:prstGeom prst="rect">
            <a:avLst/>
          </a:prstGeom>
        </p:spPr>
        <p:txBody>
          <a:bodyPr/>
          <a:lstStyle/>
          <a:p>
            <a:fld id="{8E9718A7-2B15-C347-B708-4E85D52F4AA4}" type="datetimeFigureOut">
              <a:rPr lang="en-US" smtClean="0">
                <a:solidFill>
                  <a:prstClr val="black">
                    <a:lumMod val="65000"/>
                    <a:lumOff val="35000"/>
                  </a:prstClr>
                </a:solidFill>
              </a:rPr>
              <a:pPr/>
              <a:t>4/29/20</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268941" y="6423590"/>
            <a:ext cx="8163859" cy="365125"/>
          </a:xfrm>
          <a:prstGeom prst="rect">
            <a:avLst/>
          </a:prstGeo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9"/>
            <a:ext cx="738717" cy="365125"/>
          </a:xfrm>
          <a:prstGeom prst="rect">
            <a:avLst/>
          </a:prstGeom>
        </p:spPr>
        <p:txBody>
          <a:bodyPr/>
          <a:lstStyle/>
          <a:p>
            <a:fld id="{15E84564-75FE-D847-AF71-AE7C252681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32555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97583"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70"/>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70"/>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90"/>
            <a:ext cx="2844800" cy="365125"/>
          </a:xfrm>
          <a:prstGeom prst="rect">
            <a:avLst/>
          </a:prstGeom>
        </p:spPr>
        <p:txBody>
          <a:bodyPr/>
          <a:lstStyle/>
          <a:p>
            <a:fld id="{8E9718A7-2B15-C347-B708-4E85D52F4AA4}" type="datetimeFigureOut">
              <a:rPr lang="en-US" smtClean="0"/>
              <a:t>4/29/20</a:t>
            </a:fld>
            <a:endParaRPr lang="en-US"/>
          </a:p>
        </p:txBody>
      </p:sp>
      <p:sp>
        <p:nvSpPr>
          <p:cNvPr id="8" name="Footer Placeholder 7"/>
          <p:cNvSpPr>
            <a:spLocks noGrp="1"/>
          </p:cNvSpPr>
          <p:nvPr>
            <p:ph type="ftr" sz="quarter" idx="11"/>
          </p:nvPr>
        </p:nvSpPr>
        <p:spPr>
          <a:xfrm>
            <a:off x="268941" y="6423590"/>
            <a:ext cx="816385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074400" y="242239"/>
            <a:ext cx="738717" cy="365125"/>
          </a:xfrm>
          <a:prstGeom prst="rect">
            <a:avLst/>
          </a:prstGeom>
        </p:spPr>
        <p:txBody>
          <a:bodyPr/>
          <a:lstStyle/>
          <a:p>
            <a:fld id="{15E84564-75FE-D847-AF71-AE7C252681ED}" type="slidenum">
              <a:rPr lang="en-US" smtClean="0"/>
              <a:t>‹#›</a:t>
            </a:fld>
            <a:endParaRPr lang="en-US"/>
          </a:p>
        </p:txBody>
      </p:sp>
      <p:sp>
        <p:nvSpPr>
          <p:cNvPr id="3" name="Text Placeholder 2"/>
          <p:cNvSpPr>
            <a:spLocks noGrp="1"/>
          </p:cNvSpPr>
          <p:nvPr>
            <p:ph type="body" idx="1"/>
          </p:nvPr>
        </p:nvSpPr>
        <p:spPr>
          <a:xfrm>
            <a:off x="663388" y="2070852"/>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52"/>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31228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9" y="6017665"/>
            <a:ext cx="2875723" cy="515234"/>
          </a:xfrm>
          <a:prstGeom prst="rect">
            <a:avLst/>
          </a:prstGeom>
        </p:spPr>
      </p:pic>
      <p:sp>
        <p:nvSpPr>
          <p:cNvPr id="7" name="Subtitle 2"/>
          <p:cNvSpPr txBox="1">
            <a:spLocks/>
          </p:cNvSpPr>
          <p:nvPr userDrawn="1"/>
        </p:nvSpPr>
        <p:spPr>
          <a:xfrm>
            <a:off x="8534403"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smtClean="0">
                <a:solidFill>
                  <a:schemeClr val="tx2"/>
                </a:solidFill>
              </a:rPr>
              <a:t>rightquestion.org</a:t>
            </a:r>
            <a:endParaRPr lang="en-US" sz="1600" b="0" dirty="0" smtClean="0">
              <a:solidFill>
                <a:schemeClr val="tx2"/>
              </a:solidFill>
            </a:endParaRPr>
          </a:p>
        </p:txBody>
      </p:sp>
      <p:cxnSp>
        <p:nvCxnSpPr>
          <p:cNvPr id="8" name="Straight Connector 7"/>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143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4"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3"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algn="r" defTabSz="457200">
              <a:defRPr/>
            </a:pPr>
            <a:fld id="{1BBC3013-4435-2D4C-9E29-650CD3D95957}" type="datetimeFigureOut">
              <a:rPr lang="en-US" sz="1100" smtClean="0">
                <a:solidFill>
                  <a:prstClr val="black">
                    <a:lumMod val="65000"/>
                    <a:lumOff val="35000"/>
                  </a:prstClr>
                </a:solidFill>
              </a:rPr>
              <a:pPr algn="r" defTabSz="457200">
                <a:defRPr/>
              </a:pPr>
              <a:t>4/29/20</a:t>
            </a:fld>
            <a:endParaRPr lang="en-US" sz="1100">
              <a:solidFill>
                <a:prstClr val="black">
                  <a:lumMod val="65000"/>
                  <a:lumOff val="35000"/>
                </a:prstClr>
              </a:solidFill>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defTabSz="457200">
              <a:defRPr/>
            </a:pPr>
            <a:endParaRPr lang="en-US" sz="110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algn="r" defTabSz="457200">
              <a:defRPr/>
            </a:pPr>
            <a:fld id="{806C9EB7-DE12-DA45-9FA8-81EA5D4669B0}" type="slidenum">
              <a:rPr lang="en-US" sz="1400" smtClean="0">
                <a:solidFill>
                  <a:prstClr val="white"/>
                </a:solidFill>
              </a:rPr>
              <a:pPr algn="r" defTabSz="457200">
                <a:defRPr/>
              </a:pPr>
              <a:t>‹#›</a:t>
            </a:fld>
            <a:endParaRPr lang="en-US" sz="1400">
              <a:solidFill>
                <a:prstClr val="white"/>
              </a:solidFill>
            </a:endParaRPr>
          </a:p>
        </p:txBody>
      </p:sp>
    </p:spTree>
    <p:extLst>
      <p:ext uri="{BB962C8B-B14F-4D97-AF65-F5344CB8AC3E}">
        <p14:creationId xmlns:p14="http://schemas.microsoft.com/office/powerpoint/2010/main" val="1182086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uk-UA" sz="1400" b="0" i="0" u="none" strike="noStrike" kern="1200" cap="none" spc="0" normalizeH="0" baseline="0" noProof="0" smtClean="0">
                <a:ln>
                  <a:noFill/>
                </a:ln>
                <a:solidFill>
                  <a:prstClr val="white"/>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uk-UA" sz="14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10172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6"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dirty="0"/>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4169715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768627" y="347332"/>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6"/>
            <a:ext cx="4808096" cy="2649303"/>
          </a:xfrm>
        </p:spPr>
        <p:txBody>
          <a:bodyPr/>
          <a:lstStyle/>
          <a:p>
            <a:endParaRPr lang="en-US"/>
          </a:p>
        </p:txBody>
      </p:sp>
      <p:sp>
        <p:nvSpPr>
          <p:cNvPr id="5" name="Picture Placeholder 3"/>
          <p:cNvSpPr>
            <a:spLocks noGrp="1"/>
          </p:cNvSpPr>
          <p:nvPr>
            <p:ph type="pic" sz="quarter" idx="11"/>
          </p:nvPr>
        </p:nvSpPr>
        <p:spPr>
          <a:xfrm>
            <a:off x="6385301" y="1828806"/>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spTree>
    <p:extLst>
      <p:ext uri="{BB962C8B-B14F-4D97-AF65-F5344CB8AC3E}">
        <p14:creationId xmlns:p14="http://schemas.microsoft.com/office/powerpoint/2010/main" val="652067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a:t>
            </a:r>
            <a:r>
              <a:rPr lang="en-US" dirty="0" err="1" smtClean="0"/>
              <a:t>Qute</a:t>
            </a:r>
            <a:r>
              <a:rPr lang="en-US" dirty="0" smtClean="0"/>
              <a:t> Credit</a:t>
            </a:r>
          </a:p>
        </p:txBody>
      </p:sp>
      <p:cxnSp>
        <p:nvCxnSpPr>
          <p:cNvPr id="5" name="Straight Connector 7"/>
          <p:cNvCxnSpPr/>
          <p:nvPr userDrawn="1"/>
        </p:nvCxnSpPr>
        <p:spPr>
          <a:xfrm>
            <a:off x="604957"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2771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63"/>
            <a:ext cx="10515600" cy="953001"/>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4"/>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9931492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9" y="6017665"/>
            <a:ext cx="2875723" cy="515234"/>
          </a:xfrm>
          <a:prstGeom prst="rect">
            <a:avLst/>
          </a:prstGeom>
        </p:spPr>
      </p:pic>
      <p:sp>
        <p:nvSpPr>
          <p:cNvPr id="6" name="Subtitle 2"/>
          <p:cNvSpPr txBox="1">
            <a:spLocks/>
          </p:cNvSpPr>
          <p:nvPr userDrawn="1"/>
        </p:nvSpPr>
        <p:spPr>
          <a:xfrm>
            <a:off x="8534403"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smtClean="0">
                <a:solidFill>
                  <a:schemeClr val="tx2"/>
                </a:solidFill>
              </a:rPr>
              <a:t>rightquestion.org</a:t>
            </a:r>
            <a:endParaRPr lang="en-US" sz="1600" b="0" dirty="0" smtClean="0">
              <a:solidFill>
                <a:schemeClr val="tx2"/>
              </a:solidFill>
            </a:endParaRPr>
          </a:p>
        </p:txBody>
      </p:sp>
      <p:cxnSp>
        <p:nvCxnSpPr>
          <p:cNvPr id="9" name="Straight Connector 8"/>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3578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30"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977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431098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6"/>
            <a:ext cx="4343400" cy="530225"/>
          </a:xfrm>
        </p:spPr>
        <p:txBody>
          <a:bodyPr anchor="b"/>
          <a:lstStyle>
            <a:lvl1pPr>
              <a:defRPr sz="3200" baseline="0">
                <a:solidFill>
                  <a:schemeClr val="tx2"/>
                </a:solidFill>
              </a:defRPr>
            </a:lvl1pPr>
          </a:lstStyle>
          <a:p>
            <a:r>
              <a:rPr lang="en-US" smtClean="0"/>
              <a:t>Student Questions</a:t>
            </a:r>
            <a:endParaRPr lang="en-US" dirty="0"/>
          </a:p>
        </p:txBody>
      </p:sp>
      <p:sp>
        <p:nvSpPr>
          <p:cNvPr id="3" name="Content Placeholder 2"/>
          <p:cNvSpPr>
            <a:spLocks noGrp="1"/>
          </p:cNvSpPr>
          <p:nvPr>
            <p:ph idx="1"/>
          </p:nvPr>
        </p:nvSpPr>
        <p:spPr>
          <a:xfrm>
            <a:off x="838204" y="1171080"/>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Tree>
    <p:extLst>
      <p:ext uri="{BB962C8B-B14F-4D97-AF65-F5344CB8AC3E}">
        <p14:creationId xmlns:p14="http://schemas.microsoft.com/office/powerpoint/2010/main" val="1596338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485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1" r:id="rId5"/>
    <p:sldLayoutId id="2147483654" r:id="rId6"/>
    <p:sldLayoutId id="2147483655" r:id="rId7"/>
    <p:sldLayoutId id="2147483666" r:id="rId8"/>
    <p:sldLayoutId id="2147483656" r:id="rId9"/>
    <p:sldLayoutId id="2147483660" r:id="rId10"/>
    <p:sldLayoutId id="2147483669" r:id="rId11"/>
    <p:sldLayoutId id="2147483661" r:id="rId12"/>
    <p:sldLayoutId id="2147483662" r:id="rId13"/>
    <p:sldLayoutId id="2147483663" r:id="rId14"/>
    <p:sldLayoutId id="2147483664" r:id="rId15"/>
    <p:sldLayoutId id="2147483665" r:id="rId16"/>
    <p:sldLayoutId id="2147483671" r:id="rId17"/>
    <p:sldLayoutId id="2147483672" r:id="rId18"/>
    <p:sldLayoutId id="2147483673" r:id="rId19"/>
    <p:sldLayoutId id="2147483674" r:id="rId20"/>
    <p:sldLayoutId id="2147483676" r:id="rId21"/>
    <p:sldLayoutId id="2147483677" r:id="rId2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hyperlink" Target="file:///C:/Users/User/Downloads/rightquestion.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adlet.com/sarahwestbrook1/QFTGroup2" TargetMode="External"/><Relationship Id="rId4" Type="http://schemas.openxmlformats.org/officeDocument/2006/relationships/hyperlink" Target="https://padlet.com/sarahwestbrook1/QFTGroup3" TargetMode="External"/><Relationship Id="rId1" Type="http://schemas.openxmlformats.org/officeDocument/2006/relationships/slideLayout" Target="../slideLayouts/slideLayout10.xml"/><Relationship Id="rId2" Type="http://schemas.openxmlformats.org/officeDocument/2006/relationships/hyperlink" Target="https://padlet.com/sarahwestbrook1/QFTGroup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loc.gov/exhibits/wcf/wcf0013.html" TargetMode="External"/><Relationship Id="rId4" Type="http://schemas.openxmlformats.org/officeDocument/2006/relationships/hyperlink" Target="https://blogs.loc.gov/picturethis/2015/02/day-of-remembrance-photographs-of-japanese-american-internment-during-world-war-ii/" TargetMode="External"/><Relationship Id="rId5" Type="http://schemas.openxmlformats.org/officeDocument/2006/relationships/image" Target="../media/image14.pn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7.png"/><Relationship Id="rId1" Type="http://schemas.openxmlformats.org/officeDocument/2006/relationships/slideLayout" Target="../slideLayouts/slideLayout10.xml"/><Relationship Id="rId2" Type="http://schemas.openxmlformats.org/officeDocument/2006/relationships/hyperlink" Target="http://www.loc.gov/teachers/classroommaterials/primarysourcesets/internmen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0.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rightquestion.org/" TargetMode="Externa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rightquestion.org/remote-learning-resources/" TargetMode="External"/><Relationship Id="rId3" Type="http://schemas.openxmlformats.org/officeDocument/2006/relationships/hyperlink" Target="https://rightquestion.org/regis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rightquestion.org/events/" TargetMode="Externa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rightquestion.org/resources/question-formulation-technique-outline/" TargetMode="Externa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gif"/><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g"/><Relationship Id="rId7" Type="http://schemas.openxmlformats.org/officeDocument/2006/relationships/image" Target="../media/image12.jp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14079" y="759940"/>
            <a:ext cx="11463331" cy="1369788"/>
          </a:xfrm>
        </p:spPr>
        <p:txBody>
          <a:bodyPr>
            <a:noAutofit/>
          </a:bodyPr>
          <a:lstStyle/>
          <a:p>
            <a:r>
              <a:rPr lang="en-US" sz="4000" dirty="0" smtClean="0"/>
              <a:t>Let’s Chat: </a:t>
            </a:r>
            <a:r>
              <a:rPr lang="en-US" sz="4000" b="0" dirty="0" smtClean="0"/>
              <a:t>Taking </a:t>
            </a:r>
            <a:r>
              <a:rPr lang="en-US" sz="4000" b="0" dirty="0"/>
              <a:t>the </a:t>
            </a:r>
            <a:r>
              <a:rPr lang="en-US" sz="4000" b="0" dirty="0" smtClean="0"/>
              <a:t>Question Formulation Technique (QFT) </a:t>
            </a:r>
            <a:r>
              <a:rPr lang="en-US" sz="4000" b="0" dirty="0"/>
              <a:t>Online with </a:t>
            </a:r>
            <a:r>
              <a:rPr lang="en-US" sz="4000" b="0" dirty="0" err="1"/>
              <a:t>EdTech</a:t>
            </a:r>
            <a:r>
              <a:rPr lang="en-US" sz="4000" b="0" dirty="0"/>
              <a:t> Tools</a:t>
            </a:r>
            <a:r>
              <a:rPr lang="en-US" sz="3600" b="0" dirty="0"/>
              <a:t/>
            </a:r>
            <a:br>
              <a:rPr lang="en-US" sz="3600" b="0" dirty="0"/>
            </a:br>
            <a:r>
              <a:rPr lang="en-US" sz="3600" dirty="0" smtClean="0"/>
              <a:t> </a:t>
            </a:r>
            <a:endParaRPr lang="en-US" sz="3600" dirty="0"/>
          </a:p>
        </p:txBody>
      </p:sp>
      <p:sp>
        <p:nvSpPr>
          <p:cNvPr id="8" name="Subtitle 2"/>
          <p:cNvSpPr>
            <a:spLocks noGrp="1"/>
          </p:cNvSpPr>
          <p:nvPr>
            <p:ph type="subTitle" idx="1"/>
          </p:nvPr>
        </p:nvSpPr>
        <p:spPr>
          <a:xfrm>
            <a:off x="640554" y="2708690"/>
            <a:ext cx="5505191" cy="1697754"/>
          </a:xfrm>
        </p:spPr>
        <p:txBody>
          <a:bodyPr>
            <a:noAutofit/>
          </a:bodyPr>
          <a:lstStyle/>
          <a:p>
            <a:pPr>
              <a:lnSpc>
                <a:spcPct val="100000"/>
              </a:lnSpc>
              <a:spcBef>
                <a:spcPts val="400"/>
              </a:spcBef>
            </a:pPr>
            <a:r>
              <a:rPr lang="en-US" b="1" dirty="0" smtClean="0">
                <a:latin typeface="+mj-lt"/>
              </a:rPr>
              <a:t>Sarah Westbrook</a:t>
            </a:r>
          </a:p>
          <a:p>
            <a:pPr>
              <a:lnSpc>
                <a:spcPct val="100000"/>
              </a:lnSpc>
              <a:spcBef>
                <a:spcPts val="400"/>
              </a:spcBef>
            </a:pPr>
            <a:r>
              <a:rPr lang="en-US" b="1" dirty="0" smtClean="0">
                <a:latin typeface="+mj-lt"/>
              </a:rPr>
              <a:t>Katy Connolly </a:t>
            </a:r>
          </a:p>
          <a:p>
            <a:pPr>
              <a:lnSpc>
                <a:spcPct val="100000"/>
              </a:lnSpc>
              <a:spcBef>
                <a:spcPts val="400"/>
              </a:spcBef>
            </a:pPr>
            <a:r>
              <a:rPr lang="en-US" sz="2400" dirty="0" smtClean="0">
                <a:latin typeface="+mj-lt"/>
              </a:rPr>
              <a:t>The Right Question Institute</a:t>
            </a:r>
            <a:endParaRPr lang="en-US" sz="2400" dirty="0"/>
          </a:p>
          <a:p>
            <a:r>
              <a:rPr lang="en-US" sz="2400" dirty="0" smtClean="0">
                <a:latin typeface="+mj-lt"/>
              </a:rPr>
              <a:t>Cambridge, MA</a:t>
            </a:r>
            <a:endParaRPr lang="en-US" sz="2400" dirty="0">
              <a:latin typeface="+mj-lt"/>
            </a:endParaRPr>
          </a:p>
        </p:txBody>
      </p:sp>
      <p:sp>
        <p:nvSpPr>
          <p:cNvPr id="4" name="TextBox 3"/>
          <p:cNvSpPr txBox="1"/>
          <p:nvPr/>
        </p:nvSpPr>
        <p:spPr>
          <a:xfrm>
            <a:off x="5915025" y="2708690"/>
            <a:ext cx="5643563" cy="2954655"/>
          </a:xfrm>
          <a:prstGeom prst="rect">
            <a:avLst/>
          </a:prstGeom>
          <a:noFill/>
        </p:spPr>
        <p:txBody>
          <a:bodyPr wrap="square" rtlCol="0">
            <a:spAutoFit/>
          </a:bodyPr>
          <a:lstStyle/>
          <a:p>
            <a:r>
              <a:rPr lang="en-US" sz="3200" b="1" dirty="0"/>
              <a:t>Laura </a:t>
            </a:r>
            <a:r>
              <a:rPr lang="en-US" sz="3200" b="1" dirty="0" err="1" smtClean="0"/>
              <a:t>Israelsen</a:t>
            </a:r>
            <a:endParaRPr lang="en-US" sz="3200" b="1" dirty="0" smtClean="0"/>
          </a:p>
          <a:p>
            <a:r>
              <a:rPr lang="en-US" sz="3200" b="1" dirty="0" smtClean="0"/>
              <a:t>Michelle Pearson</a:t>
            </a:r>
          </a:p>
          <a:p>
            <a:r>
              <a:rPr lang="en-US" sz="2400" dirty="0" smtClean="0"/>
              <a:t>Two Geeky Teachers</a:t>
            </a:r>
          </a:p>
          <a:p>
            <a:r>
              <a:rPr lang="en-US" sz="2400" dirty="0" smtClean="0"/>
              <a:t>TPS Western Region, CO</a:t>
            </a:r>
          </a:p>
          <a:p>
            <a:endParaRPr lang="en-US" b="1" dirty="0" smtClean="0"/>
          </a:p>
          <a:p>
            <a:r>
              <a:rPr lang="en-US" sz="3200" b="1" dirty="0" smtClean="0"/>
              <a:t>Jay Sorensen</a:t>
            </a:r>
          </a:p>
          <a:p>
            <a:r>
              <a:rPr lang="en-US" sz="2400" dirty="0" smtClean="0"/>
              <a:t>Oxnard Union High School District, CA</a:t>
            </a:r>
            <a:endParaRPr lang="en-US" sz="2400" dirty="0"/>
          </a:p>
        </p:txBody>
      </p:sp>
      <p:pic>
        <p:nvPicPr>
          <p:cNvPr id="1026" name="Picture 2" descr="https://lh3.googleusercontent.com/gFjNMTzC4pUj5IqPSvXBRIRYW6MYj8Rds078blug3gwJSy94hIsWWfAMLAy5oSDIJ7zcggJyPWBoNhZaKkkjfGjP9SHlbdFxg7sTQpmPhNguFFR3y99WMvVNVJLnck8f52lNjb0a"/>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9496162" y="5786221"/>
            <a:ext cx="2062426" cy="987416"/>
          </a:xfrm>
          <a:prstGeom prst="rect">
            <a:avLst/>
          </a:prstGeom>
          <a:solidFill>
            <a:schemeClr val="bg1"/>
          </a:solidFill>
        </p:spPr>
      </p:pic>
    </p:spTree>
    <p:extLst>
      <p:ext uri="{BB962C8B-B14F-4D97-AF65-F5344CB8AC3E}">
        <p14:creationId xmlns:p14="http://schemas.microsoft.com/office/powerpoint/2010/main" val="1161478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74915" y="4797333"/>
            <a:ext cx="11046644" cy="1381126"/>
          </a:xfrm>
        </p:spPr>
        <p:txBody>
          <a:bodyPr>
            <a:normAutofit/>
          </a:bodyPr>
          <a:lstStyle/>
          <a:p>
            <a:pPr fontAlgn="base"/>
            <a:r>
              <a:rPr lang="en-US" sz="4400" dirty="0">
                <a:solidFill>
                  <a:schemeClr val="tx2"/>
                </a:solidFill>
                <a:latin typeface="Rockwell" panose="02060603020205020403" pitchFamily="18" charset="0"/>
              </a:rPr>
              <a:t>Collaborative </a:t>
            </a:r>
            <a:r>
              <a:rPr lang="en-US" sz="4400" dirty="0" smtClean="0">
                <a:solidFill>
                  <a:schemeClr val="tx2"/>
                </a:solidFill>
                <a:latin typeface="Rockwell" panose="02060603020205020403" pitchFamily="18" charset="0"/>
              </a:rPr>
              <a:t>Primary Source Learning </a:t>
            </a:r>
            <a:r>
              <a:rPr lang="en-US" sz="4400" dirty="0">
                <a:solidFill>
                  <a:schemeClr val="tx2"/>
                </a:solidFill>
                <a:latin typeface="Rockwell" panose="02060603020205020403" pitchFamily="18" charset="0"/>
              </a:rPr>
              <a:t>with the </a:t>
            </a:r>
            <a:r>
              <a:rPr lang="en-US" sz="4400" dirty="0" smtClean="0">
                <a:solidFill>
                  <a:schemeClr val="tx2"/>
                </a:solidFill>
                <a:latin typeface="Rockwell" panose="02060603020205020403" pitchFamily="18" charset="0"/>
              </a:rPr>
              <a:t>QFT</a:t>
            </a:r>
            <a:r>
              <a:rPr lang="en-US" sz="4400" dirty="0">
                <a:solidFill>
                  <a:schemeClr val="tx2"/>
                </a:solidFill>
                <a:latin typeface="Rockwell" panose="02060603020205020403" pitchFamily="18" charset="0"/>
              </a:rPr>
              <a:t> </a:t>
            </a:r>
            <a:r>
              <a:rPr lang="en-US" sz="4400" dirty="0" smtClean="0">
                <a:solidFill>
                  <a:schemeClr val="tx2"/>
                </a:solidFill>
                <a:latin typeface="Rockwell" panose="02060603020205020403" pitchFamily="18" charset="0"/>
              </a:rPr>
              <a:t>and </a:t>
            </a:r>
            <a:r>
              <a:rPr lang="en-US" sz="4400" dirty="0" err="1" smtClean="0">
                <a:solidFill>
                  <a:schemeClr val="tx2"/>
                </a:solidFill>
                <a:latin typeface="Rockwell" panose="02060603020205020403" pitchFamily="18" charset="0"/>
              </a:rPr>
              <a:t>Padlet</a:t>
            </a:r>
            <a:endParaRPr lang="en-US" sz="4400" dirty="0">
              <a:solidFill>
                <a:schemeClr val="tx2"/>
              </a:solidFill>
              <a:latin typeface="Rockwell" panose="02060603020205020403" pitchFamily="18"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802" y="467722"/>
            <a:ext cx="5818217" cy="3822932"/>
          </a:xfrm>
          <a:prstGeom prst="rect">
            <a:avLst/>
          </a:prstGeom>
        </p:spPr>
      </p:pic>
      <p:cxnSp>
        <p:nvCxnSpPr>
          <p:cNvPr id="4" name="Straight Connector 3"/>
          <p:cNvCxnSpPr/>
          <p:nvPr/>
        </p:nvCxnSpPr>
        <p:spPr>
          <a:xfrm>
            <a:off x="774917" y="6310497"/>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136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891" y="137747"/>
            <a:ext cx="11107385" cy="1325563"/>
          </a:xfrm>
        </p:spPr>
        <p:txBody>
          <a:bodyPr>
            <a:normAutofit/>
          </a:bodyPr>
          <a:lstStyle/>
          <a:p>
            <a:pPr lvl="0"/>
            <a:r>
              <a:rPr lang="en-US" altLang="en-US" sz="3600" dirty="0">
                <a:latin typeface="+mn-lt"/>
                <a:ea typeface="MS PGothic" pitchFamily="34" charset="-128"/>
              </a:rPr>
              <a:t>The Question Formulation Technique (QFT)</a:t>
            </a:r>
            <a:endParaRPr lang="en-US" sz="3600" dirty="0">
              <a:latin typeface="+mn-lt"/>
            </a:endParaRPr>
          </a:p>
        </p:txBody>
      </p:sp>
      <p:sp>
        <p:nvSpPr>
          <p:cNvPr id="3" name="Content Placeholder 2"/>
          <p:cNvSpPr>
            <a:spLocks noGrp="1"/>
          </p:cNvSpPr>
          <p:nvPr>
            <p:ph idx="1"/>
          </p:nvPr>
        </p:nvSpPr>
        <p:spPr>
          <a:xfrm>
            <a:off x="772703" y="1619671"/>
            <a:ext cx="10440788" cy="3306892"/>
          </a:xfrm>
        </p:spPr>
        <p:txBody>
          <a:bodyPr>
            <a:noAutofit/>
          </a:bodyPr>
          <a:lstStyle/>
          <a:p>
            <a:pPr marL="228600" lvl="1" indent="0" eaLnBrk="0" fontAlgn="base" hangingPunct="0">
              <a:spcAft>
                <a:spcPts val="1800"/>
              </a:spcAft>
              <a:buClr>
                <a:srgbClr val="297FD5"/>
              </a:buClr>
              <a:buNone/>
            </a:pPr>
            <a:r>
              <a:rPr lang="en-US" altLang="en-US" sz="3200" b="1" dirty="0" smtClean="0">
                <a:latin typeface="Rockwell" panose="02060603020205020403" pitchFamily="18" charset="0"/>
              </a:rPr>
              <a:t>Individuals </a:t>
            </a:r>
            <a:r>
              <a:rPr lang="en-US" altLang="en-US" sz="3200" b="1" dirty="0">
                <a:latin typeface="Rockwell" panose="02060603020205020403" pitchFamily="18" charset="0"/>
              </a:rPr>
              <a:t>learn to:</a:t>
            </a: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Produce</a:t>
            </a:r>
            <a:r>
              <a:rPr lang="en-US" altLang="en-US" sz="3200" dirty="0">
                <a:latin typeface="Rockwell" panose="02060603020205020403" pitchFamily="18" charset="0"/>
              </a:rPr>
              <a:t> their own questions</a:t>
            </a: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Improve</a:t>
            </a:r>
            <a:r>
              <a:rPr lang="en-US" altLang="en-US" sz="3200" dirty="0">
                <a:latin typeface="Rockwell" panose="02060603020205020403" pitchFamily="18" charset="0"/>
              </a:rPr>
              <a:t> their questions </a:t>
            </a: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Strategize</a:t>
            </a:r>
            <a:r>
              <a:rPr lang="en-US" altLang="en-US" sz="3200" dirty="0">
                <a:latin typeface="Rockwell" panose="02060603020205020403" pitchFamily="18" charset="0"/>
              </a:rPr>
              <a:t> on how to use their questions</a:t>
            </a:r>
          </a:p>
          <a:p>
            <a:pPr lvl="1" eaLnBrk="0" fontAlgn="base" hangingPunct="0">
              <a:spcAft>
                <a:spcPts val="1800"/>
              </a:spcAft>
              <a:buClr>
                <a:schemeClr val="tx2"/>
              </a:buClr>
              <a:buFont typeface="Wingdings" panose="05000000000000000000" pitchFamily="2" charset="2"/>
              <a:buChar char="§"/>
            </a:pPr>
            <a:r>
              <a:rPr lang="en-US" altLang="en-US" sz="3200" b="1" dirty="0">
                <a:latin typeface="Rockwell" panose="02060603020205020403" pitchFamily="18" charset="0"/>
              </a:rPr>
              <a:t>Reflect</a:t>
            </a:r>
            <a:r>
              <a:rPr lang="en-US" altLang="en-US" sz="3200" dirty="0">
                <a:latin typeface="Rockwell" panose="02060603020205020403" pitchFamily="18" charset="0"/>
              </a:rPr>
              <a:t> on what they have learned and how they learned it</a:t>
            </a:r>
          </a:p>
          <a:p>
            <a:endParaRPr lang="en" sz="3200" dirty="0">
              <a:latin typeface="Rockwell" panose="02060603020205020403" pitchFamily="18" charset="0"/>
            </a:endParaRPr>
          </a:p>
          <a:p>
            <a:endParaRPr lang="en-US" sz="3200" dirty="0">
              <a:latin typeface="Rockwell" panose="02060603020205020403" pitchFamily="18" charset="0"/>
            </a:endParaRPr>
          </a:p>
        </p:txBody>
      </p:sp>
    </p:spTree>
    <p:extLst>
      <p:ext uri="{BB962C8B-B14F-4D97-AF65-F5344CB8AC3E}">
        <p14:creationId xmlns:p14="http://schemas.microsoft.com/office/powerpoint/2010/main" val="1125361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QFT, on one slide…</a:t>
            </a:r>
          </a:p>
        </p:txBody>
      </p:sp>
      <p:sp>
        <p:nvSpPr>
          <p:cNvPr id="3" name="Content Placeholder 2"/>
          <p:cNvSpPr>
            <a:spLocks noGrp="1"/>
          </p:cNvSpPr>
          <p:nvPr>
            <p:ph idx="1"/>
          </p:nvPr>
        </p:nvSpPr>
        <p:spPr>
          <a:xfrm>
            <a:off x="1136515" y="1606981"/>
            <a:ext cx="10515600" cy="4351338"/>
          </a:xfrm>
        </p:spPr>
        <p:txBody>
          <a:bodyPr>
            <a:normAutofit lnSpcReduction="10000"/>
          </a:bodyPr>
          <a:lstStyle/>
          <a:p>
            <a:pPr marL="457200" indent="-457200">
              <a:spcBef>
                <a:spcPts val="0"/>
              </a:spcBef>
              <a:spcAft>
                <a:spcPts val="600"/>
              </a:spcAft>
              <a:buFont typeface="+mj-lt"/>
              <a:buAutoNum type="arabicParenR"/>
            </a:pPr>
            <a:r>
              <a:rPr lang="en-US" dirty="0"/>
              <a:t>Question Focus</a:t>
            </a:r>
          </a:p>
          <a:p>
            <a:pPr marL="457200" indent="-457200">
              <a:spcBef>
                <a:spcPts val="0"/>
              </a:spcBef>
              <a:spcAft>
                <a:spcPts val="600"/>
              </a:spcAft>
              <a:buFont typeface="+mj-lt"/>
              <a:buAutoNum type="arabicParenR"/>
            </a:pPr>
            <a:r>
              <a:rPr lang="en-US" b="1" dirty="0"/>
              <a:t>Produce</a:t>
            </a:r>
            <a:r>
              <a:rPr lang="en-US" dirty="0"/>
              <a:t> Your Questions</a:t>
            </a:r>
          </a:p>
          <a:p>
            <a:pPr lvl="2">
              <a:spcBef>
                <a:spcPts val="0"/>
              </a:spcBef>
              <a:spcAft>
                <a:spcPts val="600"/>
              </a:spcAft>
              <a:buFont typeface="Wingdings" panose="05000000000000000000" pitchFamily="2" charset="2"/>
              <a:buChar char="ü"/>
            </a:pPr>
            <a:r>
              <a:rPr lang="en-US" dirty="0"/>
              <a:t>Follow the rules</a:t>
            </a:r>
          </a:p>
          <a:p>
            <a:pPr lvl="2">
              <a:spcBef>
                <a:spcPts val="0"/>
              </a:spcBef>
              <a:spcAft>
                <a:spcPts val="600"/>
              </a:spcAft>
              <a:buFont typeface="Wingdings" panose="05000000000000000000" pitchFamily="2" charset="2"/>
              <a:buChar char="ü"/>
            </a:pPr>
            <a:r>
              <a:rPr lang="en-US" dirty="0"/>
              <a:t>Number your questions</a:t>
            </a:r>
          </a:p>
          <a:p>
            <a:pPr marL="457200" indent="-457200">
              <a:spcBef>
                <a:spcPts val="0"/>
              </a:spcBef>
              <a:spcAft>
                <a:spcPts val="600"/>
              </a:spcAft>
              <a:buFont typeface="+mj-lt"/>
              <a:buAutoNum type="arabicParenR" startAt="3"/>
            </a:pPr>
            <a:r>
              <a:rPr lang="en-US" b="1" dirty="0"/>
              <a:t>Improve</a:t>
            </a:r>
            <a:r>
              <a:rPr lang="en-US" dirty="0"/>
              <a:t> Your Questions</a:t>
            </a:r>
          </a:p>
          <a:p>
            <a:pPr lvl="2">
              <a:spcBef>
                <a:spcPts val="0"/>
              </a:spcBef>
              <a:spcAft>
                <a:spcPts val="600"/>
              </a:spcAft>
              <a:buFont typeface="Wingdings" panose="05000000000000000000" pitchFamily="2" charset="2"/>
              <a:buChar char="ü"/>
            </a:pPr>
            <a:r>
              <a:rPr lang="en-US" dirty="0"/>
              <a:t>Categorize questions as Closed or Open-ended</a:t>
            </a:r>
          </a:p>
          <a:p>
            <a:pPr lvl="2">
              <a:spcBef>
                <a:spcPts val="0"/>
              </a:spcBef>
              <a:spcAft>
                <a:spcPts val="600"/>
              </a:spcAft>
              <a:buFont typeface="Wingdings" panose="05000000000000000000" pitchFamily="2" charset="2"/>
              <a:buChar char="ü"/>
            </a:pPr>
            <a:r>
              <a:rPr lang="en-US" dirty="0"/>
              <a:t>Change questions from one type to another</a:t>
            </a:r>
          </a:p>
          <a:p>
            <a:pPr marL="457200" indent="-457200">
              <a:spcBef>
                <a:spcPts val="0"/>
              </a:spcBef>
              <a:spcAft>
                <a:spcPts val="600"/>
              </a:spcAft>
              <a:buFont typeface="+mj-lt"/>
              <a:buAutoNum type="arabicParenR" startAt="4"/>
            </a:pPr>
            <a:r>
              <a:rPr lang="en-US" b="1" dirty="0" smtClean="0"/>
              <a:t>Strategize</a:t>
            </a:r>
            <a:r>
              <a:rPr lang="en-US" dirty="0" smtClean="0"/>
              <a:t> </a:t>
            </a:r>
          </a:p>
          <a:p>
            <a:pPr lvl="2">
              <a:spcBef>
                <a:spcPts val="0"/>
              </a:spcBef>
              <a:spcAft>
                <a:spcPts val="600"/>
              </a:spcAft>
              <a:buFont typeface="Wingdings" panose="05000000000000000000" pitchFamily="2" charset="2"/>
              <a:buChar char="ü"/>
            </a:pPr>
            <a:r>
              <a:rPr lang="en-US" dirty="0" smtClean="0"/>
              <a:t>Prioritize your questions</a:t>
            </a:r>
          </a:p>
          <a:p>
            <a:pPr lvl="2">
              <a:spcBef>
                <a:spcPts val="0"/>
              </a:spcBef>
              <a:spcAft>
                <a:spcPts val="600"/>
              </a:spcAft>
              <a:buFont typeface="Wingdings" panose="05000000000000000000" pitchFamily="2" charset="2"/>
              <a:buChar char="ü"/>
            </a:pPr>
            <a:r>
              <a:rPr lang="en-US" dirty="0" smtClean="0"/>
              <a:t>Action plan or discuss next steps</a:t>
            </a:r>
          </a:p>
          <a:p>
            <a:pPr lvl="2">
              <a:spcBef>
                <a:spcPts val="0"/>
              </a:spcBef>
              <a:spcAft>
                <a:spcPts val="600"/>
              </a:spcAft>
              <a:buFont typeface="Wingdings" panose="05000000000000000000" pitchFamily="2" charset="2"/>
              <a:buChar char="ü"/>
            </a:pPr>
            <a:r>
              <a:rPr lang="en-US" dirty="0" smtClean="0"/>
              <a:t>Share </a:t>
            </a:r>
            <a:endParaRPr lang="en-US" dirty="0"/>
          </a:p>
          <a:p>
            <a:pPr marL="457200" indent="-457200">
              <a:spcBef>
                <a:spcPts val="0"/>
              </a:spcBef>
              <a:spcAft>
                <a:spcPts val="600"/>
              </a:spcAft>
              <a:buFont typeface="+mj-lt"/>
              <a:buAutoNum type="arabicParenR" startAt="5"/>
            </a:pPr>
            <a:r>
              <a:rPr lang="en-US" b="1" dirty="0" smtClean="0"/>
              <a:t>Reflect</a:t>
            </a:r>
            <a:endParaRPr lang="en-US" b="1" dirty="0"/>
          </a:p>
        </p:txBody>
      </p:sp>
      <p:sp>
        <p:nvSpPr>
          <p:cNvPr id="5" name="TextBox 4"/>
          <p:cNvSpPr txBox="1"/>
          <p:nvPr/>
        </p:nvSpPr>
        <p:spPr>
          <a:xfrm>
            <a:off x="7264549" y="1436971"/>
            <a:ext cx="4589576" cy="1477328"/>
          </a:xfrm>
          <a:prstGeom prst="rect">
            <a:avLst/>
          </a:prstGeom>
          <a:solidFill>
            <a:schemeClr val="bg1">
              <a:lumMod val="85000"/>
            </a:schemeClr>
          </a:solidFill>
        </p:spPr>
        <p:txBody>
          <a:bodyPr wrap="square" rtlCol="0">
            <a:spAutoFit/>
          </a:bodyPr>
          <a:lstStyle/>
          <a:p>
            <a:pPr marL="342900" indent="-342900" defTabSz="457200">
              <a:buFont typeface="+mj-lt"/>
              <a:buAutoNum type="arabicPeriod"/>
              <a:defRPr/>
            </a:pPr>
            <a:r>
              <a:rPr lang="en-US" dirty="0">
                <a:solidFill>
                  <a:prstClr val="black"/>
                </a:solidFill>
                <a:latin typeface="Rockwell"/>
              </a:rPr>
              <a:t>Ask as many questions as you can</a:t>
            </a:r>
          </a:p>
          <a:p>
            <a:pPr marL="342900" indent="-342900" defTabSz="457200">
              <a:buFont typeface="+mj-lt"/>
              <a:buAutoNum type="arabicPeriod"/>
              <a:defRPr/>
            </a:pPr>
            <a:r>
              <a:rPr lang="en-US" dirty="0">
                <a:solidFill>
                  <a:prstClr val="black"/>
                </a:solidFill>
                <a:latin typeface="Rockwell"/>
              </a:rPr>
              <a:t>Do not stop to discuss, judge or answer</a:t>
            </a:r>
          </a:p>
          <a:p>
            <a:pPr marL="342900" indent="-342900" defTabSz="457200">
              <a:buFont typeface="+mj-lt"/>
              <a:buAutoNum type="arabicPeriod"/>
              <a:defRPr/>
            </a:pPr>
            <a:r>
              <a:rPr lang="en-US" dirty="0">
                <a:solidFill>
                  <a:prstClr val="black"/>
                </a:solidFill>
                <a:latin typeface="Rockwell"/>
              </a:rPr>
              <a:t>Record </a:t>
            </a:r>
            <a:r>
              <a:rPr lang="en-US" i="1" dirty="0">
                <a:solidFill>
                  <a:prstClr val="black"/>
                </a:solidFill>
                <a:latin typeface="Rockwell"/>
              </a:rPr>
              <a:t>exactly</a:t>
            </a:r>
            <a:r>
              <a:rPr lang="en-US" dirty="0">
                <a:solidFill>
                  <a:prstClr val="black"/>
                </a:solidFill>
                <a:latin typeface="Rockwell"/>
              </a:rPr>
              <a:t> as stated</a:t>
            </a:r>
          </a:p>
          <a:p>
            <a:pPr marL="342900" indent="-342900" defTabSz="457200">
              <a:buFont typeface="+mj-lt"/>
              <a:buAutoNum type="arabicPeriod"/>
              <a:defRPr/>
            </a:pPr>
            <a:r>
              <a:rPr lang="en-US" dirty="0">
                <a:solidFill>
                  <a:prstClr val="black"/>
                </a:solidFill>
                <a:latin typeface="Rockwell"/>
              </a:rPr>
              <a:t>Change statements into questions</a:t>
            </a:r>
          </a:p>
        </p:txBody>
      </p:sp>
      <p:cxnSp>
        <p:nvCxnSpPr>
          <p:cNvPr id="7" name="Straight Arrow Connector 6"/>
          <p:cNvCxnSpPr/>
          <p:nvPr/>
        </p:nvCxnSpPr>
        <p:spPr>
          <a:xfrm>
            <a:off x="4496647" y="2692520"/>
            <a:ext cx="2634551" cy="309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482869" y="4260238"/>
            <a:ext cx="3169249" cy="1754327"/>
          </a:xfrm>
          <a:prstGeom prst="rect">
            <a:avLst/>
          </a:prstGeom>
          <a:solidFill>
            <a:schemeClr val="bg1">
              <a:lumMod val="85000"/>
            </a:schemeClr>
          </a:solidFill>
        </p:spPr>
        <p:txBody>
          <a:bodyPr wrap="square" rtlCol="0">
            <a:spAutoFit/>
          </a:bodyPr>
          <a:lstStyle/>
          <a:p>
            <a:pPr defTabSz="457200">
              <a:defRPr/>
            </a:pPr>
            <a:r>
              <a:rPr lang="en-US" b="1" dirty="0">
                <a:solidFill>
                  <a:prstClr val="black"/>
                </a:solidFill>
                <a:latin typeface="Rockwell"/>
              </a:rPr>
              <a:t>Closed-Ended:</a:t>
            </a:r>
          </a:p>
          <a:p>
            <a:pPr defTabSz="457200">
              <a:defRPr/>
            </a:pPr>
            <a:r>
              <a:rPr lang="en-US" dirty="0">
                <a:solidFill>
                  <a:prstClr val="black"/>
                </a:solidFill>
                <a:latin typeface="Rockwell"/>
              </a:rPr>
              <a:t>Answered with “yes,” “no” or one word</a:t>
            </a:r>
          </a:p>
          <a:p>
            <a:pPr defTabSz="457200">
              <a:defRPr/>
            </a:pPr>
            <a:endParaRPr lang="en-US" dirty="0">
              <a:solidFill>
                <a:prstClr val="black"/>
              </a:solidFill>
              <a:latin typeface="Rockwell"/>
            </a:endParaRPr>
          </a:p>
          <a:p>
            <a:pPr defTabSz="457200">
              <a:defRPr/>
            </a:pPr>
            <a:r>
              <a:rPr lang="en-US" b="1" dirty="0">
                <a:solidFill>
                  <a:prstClr val="black"/>
                </a:solidFill>
                <a:latin typeface="Rockwell"/>
              </a:rPr>
              <a:t>Open-Ended: </a:t>
            </a:r>
            <a:r>
              <a:rPr lang="en-US" dirty="0">
                <a:solidFill>
                  <a:prstClr val="black"/>
                </a:solidFill>
                <a:latin typeface="Rockwell"/>
              </a:rPr>
              <a:t>Require longer explanation</a:t>
            </a:r>
          </a:p>
        </p:txBody>
      </p:sp>
      <p:cxnSp>
        <p:nvCxnSpPr>
          <p:cNvPr id="12" name="Straight Arrow Connector 11"/>
          <p:cNvCxnSpPr/>
          <p:nvPr/>
        </p:nvCxnSpPr>
        <p:spPr>
          <a:xfrm>
            <a:off x="8616671" y="3699127"/>
            <a:ext cx="803564" cy="37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096000" y="6488466"/>
            <a:ext cx="6096000" cy="307777"/>
          </a:xfrm>
          <a:prstGeom prst="rect">
            <a:avLst/>
          </a:prstGeom>
        </p:spPr>
        <p:txBody>
          <a:bodyPr>
            <a:spAutoFit/>
          </a:bodyPr>
          <a:lstStyle/>
          <a:p>
            <a:pPr marL="0" marR="0" lvl="0" indent="0" defTabSz="914400" rtl="0" eaLnBrk="1" fontAlgn="auto" latinLnBrk="0" hangingPunct="1">
              <a:lnSpc>
                <a:spcPct val="100000"/>
              </a:lnSpc>
              <a:spcBef>
                <a:spcPts val="0"/>
              </a:spcBef>
              <a:spcAft>
                <a:spcPts val="0"/>
              </a:spcAft>
              <a:buClrTx/>
              <a:buSzTx/>
              <a:buFontTx/>
              <a:buNone/>
              <a:tabLst>
                <a:tab pos="2743200" algn="ctr"/>
                <a:tab pos="5486400" algn="r"/>
              </a:tabLst>
              <a:defRPr/>
            </a:pPr>
            <a:r>
              <a:rPr kumimoji="0" lang="en-US" sz="1400" b="0" i="0" u="none" strike="noStrike" kern="1200" cap="none" spc="0" normalizeH="0" baseline="0" noProof="0" dirty="0">
                <a:ln>
                  <a:noFill/>
                </a:ln>
                <a:solidFill>
                  <a:srgbClr val="000000"/>
                </a:solidFill>
                <a:effectLst/>
                <a:uLnTx/>
                <a:uFillTx/>
                <a:latin typeface="Rockwell"/>
                <a:ea typeface="Calibri" panose="020F0502020204030204" pitchFamily="34" charset="0"/>
                <a:cs typeface="Times New Roman" panose="02020603050405020304" pitchFamily="18" charset="0"/>
              </a:rPr>
              <a:t>Source: The Right Question </a:t>
            </a:r>
            <a:r>
              <a:rPr kumimoji="0" lang="en-US" sz="1400" b="0" i="0" u="none" strike="noStrike" kern="1200" cap="none" spc="0" normalizeH="0" baseline="0" noProof="0" dirty="0" smtClean="0">
                <a:ln>
                  <a:noFill/>
                </a:ln>
                <a:solidFill>
                  <a:srgbClr val="000000"/>
                </a:solidFill>
                <a:effectLst/>
                <a:uLnTx/>
                <a:uFillTx/>
                <a:latin typeface="Rockwell"/>
                <a:ea typeface="Calibri" panose="020F0502020204030204" pitchFamily="34" charset="0"/>
                <a:cs typeface="Times New Roman" panose="02020603050405020304" pitchFamily="18" charset="0"/>
              </a:rPr>
              <a:t>Institute</a:t>
            </a:r>
            <a:r>
              <a:rPr kumimoji="0" lang="en-US" sz="1400" b="0" i="0" u="none" strike="noStrike" kern="1200" cap="none" spc="0" normalizeH="0" baseline="0" noProof="0" dirty="0">
                <a:ln>
                  <a:noFill/>
                </a:ln>
                <a:solidFill>
                  <a:srgbClr val="000000"/>
                </a:solidFill>
                <a:effectLst/>
                <a:uLnTx/>
                <a:uFillTx/>
                <a:latin typeface="Rockwell"/>
                <a:ea typeface="Calibri" panose="020F0502020204030204" pitchFamily="34" charset="0"/>
                <a:cs typeface="Times New Roman" panose="02020603050405020304" pitchFamily="18" charset="0"/>
              </a:rPr>
              <a:t>	</a:t>
            </a:r>
            <a:r>
              <a:rPr kumimoji="0" lang="en-US" sz="1400" b="0" i="0" u="sng" strike="noStrike" kern="1200" cap="none" spc="0" normalizeH="0" baseline="0" noProof="0" dirty="0">
                <a:ln>
                  <a:noFill/>
                </a:ln>
                <a:solidFill>
                  <a:srgbClr val="0000FF"/>
                </a:solidFill>
                <a:effectLst/>
                <a:uLnTx/>
                <a:uFillTx/>
                <a:latin typeface="Rockwell"/>
                <a:ea typeface="Calibri" panose="020F0502020204030204" pitchFamily="34" charset="0"/>
                <a:cs typeface="Times New Roman" panose="02020603050405020304" pitchFamily="18" charset="0"/>
                <a:hlinkClick r:id="rId3" action="ppaction://hlinkfile"/>
              </a:rPr>
              <a:t>rightquestion.org</a:t>
            </a:r>
            <a:endParaRPr kumimoji="0" lang="en-US" sz="1400" b="0" i="0" u="none" strike="noStrike" kern="1200" cap="none" spc="0" normalizeH="0" baseline="0" noProof="0" dirty="0">
              <a:ln>
                <a:noFill/>
              </a:ln>
              <a:solidFill>
                <a:srgbClr val="000000"/>
              </a:solidFill>
              <a:effectLst/>
              <a:uLnTx/>
              <a:uFillTx/>
              <a:latin typeface="Rockwe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800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Learn by Doing</a:t>
            </a:r>
            <a:endParaRPr lang="en-US" dirty="0"/>
          </a:p>
        </p:txBody>
      </p:sp>
      <p:sp>
        <p:nvSpPr>
          <p:cNvPr id="3" name="Content Placeholder 2"/>
          <p:cNvSpPr>
            <a:spLocks noGrp="1"/>
          </p:cNvSpPr>
          <p:nvPr>
            <p:ph idx="1"/>
          </p:nvPr>
        </p:nvSpPr>
        <p:spPr>
          <a:xfrm>
            <a:off x="838200" y="1571625"/>
            <a:ext cx="10515600" cy="4986338"/>
          </a:xfrm>
        </p:spPr>
        <p:txBody>
          <a:bodyPr/>
          <a:lstStyle/>
          <a:p>
            <a:pPr marL="0" indent="0">
              <a:buNone/>
            </a:pPr>
            <a:r>
              <a:rPr lang="en-US" u="sng" dirty="0" smtClean="0"/>
              <a:t>Access the QFT </a:t>
            </a:r>
            <a:r>
              <a:rPr lang="en-US" u="sng" dirty="0" err="1" smtClean="0"/>
              <a:t>Padlet</a:t>
            </a:r>
            <a:r>
              <a:rPr lang="en-US" u="sng" dirty="0" smtClean="0"/>
              <a:t> Activity Here:</a:t>
            </a:r>
          </a:p>
          <a:p>
            <a:pPr marL="457200" lvl="1" indent="0">
              <a:lnSpc>
                <a:spcPct val="100000"/>
              </a:lnSpc>
              <a:spcBef>
                <a:spcPts val="0"/>
              </a:spcBef>
              <a:buNone/>
            </a:pPr>
            <a:r>
              <a:rPr lang="en-US" sz="2800" dirty="0"/>
              <a:t>Group 1</a:t>
            </a:r>
            <a:r>
              <a:rPr lang="en-US" sz="2800" dirty="0" smtClean="0"/>
              <a:t>: First name starts A </a:t>
            </a:r>
            <a:r>
              <a:rPr lang="mr-IN" sz="2800" dirty="0" smtClean="0"/>
              <a:t>–</a:t>
            </a:r>
            <a:r>
              <a:rPr lang="en-US" sz="2800" dirty="0" smtClean="0"/>
              <a:t> G (Jay moderating)</a:t>
            </a:r>
          </a:p>
          <a:p>
            <a:pPr marL="457200" lvl="1" indent="0">
              <a:lnSpc>
                <a:spcPct val="100000"/>
              </a:lnSpc>
              <a:spcBef>
                <a:spcPts val="0"/>
              </a:spcBef>
              <a:buNone/>
            </a:pPr>
            <a:r>
              <a:rPr lang="en-US" sz="2800" dirty="0" smtClean="0"/>
              <a:t> </a:t>
            </a:r>
            <a:r>
              <a:rPr lang="en-US" sz="2800" dirty="0">
                <a:hlinkClick r:id="rId2"/>
              </a:rPr>
              <a:t>https://</a:t>
            </a:r>
            <a:r>
              <a:rPr lang="en-US" sz="2800" dirty="0" smtClean="0">
                <a:hlinkClick r:id="rId2"/>
              </a:rPr>
              <a:t>padlet.com/sarahwestbrook1/QFTGroup1</a:t>
            </a:r>
            <a:endParaRPr lang="en-US" sz="2800" dirty="0" smtClean="0"/>
          </a:p>
          <a:p>
            <a:pPr marL="457200" lvl="1" indent="0">
              <a:lnSpc>
                <a:spcPct val="100000"/>
              </a:lnSpc>
              <a:spcBef>
                <a:spcPts val="0"/>
              </a:spcBef>
              <a:buNone/>
            </a:pPr>
            <a:endParaRPr lang="en-US" sz="2800" dirty="0" smtClean="0"/>
          </a:p>
          <a:p>
            <a:pPr marL="457200" lvl="1" indent="0">
              <a:lnSpc>
                <a:spcPct val="100000"/>
              </a:lnSpc>
              <a:spcBef>
                <a:spcPts val="0"/>
              </a:spcBef>
              <a:buNone/>
            </a:pPr>
            <a:r>
              <a:rPr lang="en-US" sz="2800" dirty="0" smtClean="0"/>
              <a:t>Group 2: First name starts H </a:t>
            </a:r>
            <a:r>
              <a:rPr lang="mr-IN" sz="2800" dirty="0" smtClean="0"/>
              <a:t>–</a:t>
            </a:r>
            <a:r>
              <a:rPr lang="en-US" sz="2800" dirty="0" smtClean="0"/>
              <a:t> P (Laura moderating)</a:t>
            </a:r>
          </a:p>
          <a:p>
            <a:pPr marL="457200" lvl="1" indent="0">
              <a:lnSpc>
                <a:spcPct val="100000"/>
              </a:lnSpc>
              <a:spcBef>
                <a:spcPts val="0"/>
              </a:spcBef>
              <a:buNone/>
            </a:pPr>
            <a:r>
              <a:rPr lang="en-US" sz="2800" dirty="0">
                <a:hlinkClick r:id="rId3"/>
              </a:rPr>
              <a:t>https://</a:t>
            </a:r>
            <a:r>
              <a:rPr lang="en-US" sz="2800" dirty="0" smtClean="0">
                <a:hlinkClick r:id="rId3"/>
              </a:rPr>
              <a:t>padlet.com/sarahwestbrook1/QFTGroup2</a:t>
            </a:r>
            <a:endParaRPr lang="en-US" sz="2800" dirty="0" smtClean="0"/>
          </a:p>
          <a:p>
            <a:pPr marL="457200" lvl="1" indent="0">
              <a:lnSpc>
                <a:spcPct val="100000"/>
              </a:lnSpc>
              <a:spcBef>
                <a:spcPts val="0"/>
              </a:spcBef>
              <a:buNone/>
            </a:pPr>
            <a:endParaRPr lang="en-US" sz="2800" dirty="0"/>
          </a:p>
          <a:p>
            <a:pPr marL="457200" lvl="1" indent="0">
              <a:lnSpc>
                <a:spcPct val="100000"/>
              </a:lnSpc>
              <a:spcBef>
                <a:spcPts val="0"/>
              </a:spcBef>
              <a:buNone/>
            </a:pPr>
            <a:r>
              <a:rPr lang="en-US" sz="2800" dirty="0" smtClean="0"/>
              <a:t>Group 3: First name starts Q </a:t>
            </a:r>
            <a:r>
              <a:rPr lang="mr-IN" sz="2800" dirty="0" smtClean="0"/>
              <a:t>–</a:t>
            </a:r>
            <a:r>
              <a:rPr lang="en-US" sz="2800" dirty="0" smtClean="0"/>
              <a:t> Z (Michelle moderating)</a:t>
            </a:r>
          </a:p>
          <a:p>
            <a:pPr marL="457200" lvl="1" indent="0">
              <a:lnSpc>
                <a:spcPct val="100000"/>
              </a:lnSpc>
              <a:spcBef>
                <a:spcPts val="0"/>
              </a:spcBef>
              <a:buNone/>
            </a:pPr>
            <a:r>
              <a:rPr lang="en-US" sz="2800" dirty="0">
                <a:hlinkClick r:id="rId4"/>
              </a:rPr>
              <a:t>https://</a:t>
            </a:r>
            <a:r>
              <a:rPr lang="en-US" sz="2800" dirty="0" smtClean="0">
                <a:hlinkClick r:id="rId4"/>
              </a:rPr>
              <a:t>padlet.com/sarahwestbrook1/QFTGroup3</a:t>
            </a:r>
            <a:endParaRPr lang="en-US" sz="2800" dirty="0" smtClean="0"/>
          </a:p>
          <a:p>
            <a:pPr marL="0" indent="0">
              <a:buNone/>
            </a:pPr>
            <a:endParaRPr lang="en-US" dirty="0" smtClean="0"/>
          </a:p>
        </p:txBody>
      </p:sp>
      <p:sp>
        <p:nvSpPr>
          <p:cNvPr id="4" name="TextBox 3"/>
          <p:cNvSpPr txBox="1"/>
          <p:nvPr/>
        </p:nvSpPr>
        <p:spPr>
          <a:xfrm>
            <a:off x="838200" y="5850077"/>
            <a:ext cx="10758487" cy="707886"/>
          </a:xfrm>
          <a:prstGeom prst="rect">
            <a:avLst/>
          </a:prstGeom>
          <a:noFill/>
        </p:spPr>
        <p:txBody>
          <a:bodyPr wrap="square" rtlCol="0">
            <a:spAutoFit/>
          </a:bodyPr>
          <a:lstStyle/>
          <a:p>
            <a:r>
              <a:rPr lang="en-US" sz="2000" dirty="0" smtClean="0"/>
              <a:t>Feel free to take and use this </a:t>
            </a:r>
            <a:r>
              <a:rPr lang="en-US" sz="2000" dirty="0" err="1" smtClean="0"/>
              <a:t>Padlet</a:t>
            </a:r>
            <a:r>
              <a:rPr lang="en-US" sz="2000" dirty="0" smtClean="0"/>
              <a:t> activity as a template. Simply log in or create a free </a:t>
            </a:r>
            <a:r>
              <a:rPr lang="en-US" sz="2000" dirty="0" err="1" smtClean="0"/>
              <a:t>Padlet</a:t>
            </a:r>
            <a:r>
              <a:rPr lang="en-US" sz="2000" dirty="0" smtClean="0"/>
              <a:t> account and </a:t>
            </a:r>
            <a:r>
              <a:rPr lang="en-US" sz="2000" b="1" dirty="0" smtClean="0"/>
              <a:t>click the “Remake” </a:t>
            </a:r>
            <a:r>
              <a:rPr lang="en-US" sz="2000" dirty="0" smtClean="0"/>
              <a:t>button at the top right corner of the template. </a:t>
            </a:r>
          </a:p>
        </p:txBody>
      </p:sp>
    </p:spTree>
    <p:extLst>
      <p:ext uri="{BB962C8B-B14F-4D97-AF65-F5344CB8AC3E}">
        <p14:creationId xmlns:p14="http://schemas.microsoft.com/office/powerpoint/2010/main" val="55987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6"/>
            <a:ext cx="10993436" cy="1325563"/>
          </a:xfrm>
        </p:spPr>
        <p:txBody>
          <a:bodyPr>
            <a:normAutofit/>
          </a:bodyPr>
          <a:lstStyle/>
          <a:p>
            <a:r>
              <a:rPr lang="en-US" sz="3600" dirty="0" smtClean="0"/>
              <a:t>What do I do with the questions students produce?</a:t>
            </a:r>
            <a:endParaRPr lang="en-US" sz="3200" dirty="0"/>
          </a:p>
        </p:txBody>
      </p:sp>
      <p:sp>
        <p:nvSpPr>
          <p:cNvPr id="3" name="Content Placeholder 2"/>
          <p:cNvSpPr>
            <a:spLocks noGrp="1"/>
          </p:cNvSpPr>
          <p:nvPr>
            <p:ph idx="1"/>
          </p:nvPr>
        </p:nvSpPr>
        <p:spPr>
          <a:xfrm>
            <a:off x="495528" y="1619250"/>
            <a:ext cx="6586538" cy="4843463"/>
          </a:xfrm>
        </p:spPr>
        <p:txBody>
          <a:bodyPr>
            <a:noAutofit/>
          </a:bodyPr>
          <a:lstStyle/>
          <a:p>
            <a:pPr indent="-457200">
              <a:lnSpc>
                <a:spcPct val="120000"/>
              </a:lnSpc>
              <a:spcBef>
                <a:spcPts val="0"/>
              </a:spcBef>
              <a:buFont typeface="Wingdings" charset="2"/>
              <a:buChar char="Ø"/>
            </a:pPr>
            <a:r>
              <a:rPr lang="en-US" sz="1600" dirty="0" smtClean="0"/>
              <a:t>Students can look for answers to their priority questions (and generate new questions) through researching Library of Congress collections of Japanese American Internment primary sources:</a:t>
            </a:r>
          </a:p>
          <a:p>
            <a:pPr lvl="1" indent="-457200">
              <a:lnSpc>
                <a:spcPct val="120000"/>
              </a:lnSpc>
              <a:spcBef>
                <a:spcPts val="0"/>
              </a:spcBef>
              <a:buFont typeface="Courier New" charset="0"/>
              <a:buChar char="o"/>
            </a:pPr>
            <a:r>
              <a:rPr lang="en-US" sz="1200" u="sng" dirty="0">
                <a:hlinkClick r:id="rId2"/>
              </a:rPr>
              <a:t>http://www.loc.gov/teachers/classroommaterials/primarysourcesets/internment/</a:t>
            </a:r>
            <a:r>
              <a:rPr lang="en-US" sz="1200" dirty="0"/>
              <a:t> A primary source set on Japanese American internment with </a:t>
            </a:r>
            <a:r>
              <a:rPr lang="en-US" sz="1200" dirty="0" smtClean="0"/>
              <a:t>teacher’s guide</a:t>
            </a:r>
          </a:p>
          <a:p>
            <a:pPr lvl="1" indent="-457200">
              <a:lnSpc>
                <a:spcPct val="120000"/>
              </a:lnSpc>
              <a:spcBef>
                <a:spcPts val="0"/>
              </a:spcBef>
              <a:buFont typeface="Courier New" charset="0"/>
              <a:buChar char="o"/>
            </a:pPr>
            <a:r>
              <a:rPr lang="en-US" sz="1200" dirty="0"/>
              <a:t>Women Come To the Front -  Dorothea Lange: </a:t>
            </a:r>
            <a:r>
              <a:rPr lang="en-US" sz="1200" u="sng" dirty="0">
                <a:hlinkClick r:id="rId3"/>
              </a:rPr>
              <a:t>https://</a:t>
            </a:r>
            <a:r>
              <a:rPr lang="en-US" sz="1200" u="sng" dirty="0" smtClean="0">
                <a:hlinkClick r:id="rId3"/>
              </a:rPr>
              <a:t>www.loc.gov/exhibits/wcf/wcf0013.html</a:t>
            </a:r>
            <a:endParaRPr lang="en-US" sz="1200" u="sng" dirty="0" smtClean="0"/>
          </a:p>
          <a:p>
            <a:pPr lvl="1" indent="-457200">
              <a:lnSpc>
                <a:spcPct val="120000"/>
              </a:lnSpc>
              <a:spcBef>
                <a:spcPts val="0"/>
              </a:spcBef>
              <a:buFont typeface="Courier New" charset="0"/>
              <a:buChar char="o"/>
            </a:pPr>
            <a:r>
              <a:rPr lang="en-US" sz="1200" u="sng" dirty="0">
                <a:hlinkClick r:id="rId4"/>
              </a:rPr>
              <a:t>https://blogs.loc.gov/picturethis/2015/02/day-of-remembrance-photographs-of-japanese-american-internment-during-world-war-ii/</a:t>
            </a:r>
            <a:r>
              <a:rPr lang="en-US" sz="1200" dirty="0"/>
              <a:t>  blog post that links resources throughout Library </a:t>
            </a:r>
            <a:r>
              <a:rPr lang="en-US" sz="1200" dirty="0" smtClean="0"/>
              <a:t>collections</a:t>
            </a:r>
          </a:p>
          <a:p>
            <a:pPr indent="-457200">
              <a:lnSpc>
                <a:spcPct val="120000"/>
              </a:lnSpc>
              <a:spcBef>
                <a:spcPts val="0"/>
              </a:spcBef>
              <a:buFont typeface="Wingdings" charset="2"/>
              <a:buChar char="Ø"/>
            </a:pPr>
            <a:r>
              <a:rPr lang="en-US" sz="1600" dirty="0" smtClean="0"/>
              <a:t>Lead students through primary source analysis and discussion using the TPS “Observe </a:t>
            </a:r>
            <a:r>
              <a:rPr lang="mr-IN" sz="1600" dirty="0" smtClean="0"/>
              <a:t>–</a:t>
            </a:r>
            <a:r>
              <a:rPr lang="en-US" sz="1600" dirty="0" smtClean="0"/>
              <a:t> Reflect </a:t>
            </a:r>
            <a:r>
              <a:rPr lang="mr-IN" sz="1600" dirty="0" smtClean="0"/>
              <a:t>–</a:t>
            </a:r>
            <a:r>
              <a:rPr lang="en-US" sz="1600" dirty="0" smtClean="0"/>
              <a:t> Wonder” tool, starting with their priority questions. See if students can draw inferences that answer their own questions, based on observations. </a:t>
            </a:r>
            <a:r>
              <a:rPr lang="en-US" sz="1600" dirty="0"/>
              <a:t> </a:t>
            </a:r>
            <a:r>
              <a:rPr lang="en-US" sz="1600" dirty="0" smtClean="0"/>
              <a:t>Then see what questions remain, or what new ones have been generated.</a:t>
            </a:r>
          </a:p>
          <a:p>
            <a:pPr indent="-457200">
              <a:lnSpc>
                <a:spcPct val="120000"/>
              </a:lnSpc>
              <a:spcBef>
                <a:spcPts val="0"/>
              </a:spcBef>
              <a:buFont typeface="Wingdings" charset="2"/>
              <a:buChar char="Ø"/>
            </a:pPr>
            <a:r>
              <a:rPr lang="en-US" sz="1600" dirty="0" smtClean="0"/>
              <a:t>Assign a reading, video, or recorded lecture. Ask students to write a response to one of their questions that was answered.</a:t>
            </a:r>
            <a:endParaRPr lang="en-US" sz="1600" dirty="0" smtClean="0">
              <a:hlinkClick r:id="rId4"/>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9549" y="1619250"/>
            <a:ext cx="4002087" cy="102988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0000" y="2850063"/>
            <a:ext cx="1371600" cy="184708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0592" y="4898082"/>
            <a:ext cx="2173287" cy="1725047"/>
          </a:xfrm>
          <a:prstGeom prst="rect">
            <a:avLst/>
          </a:prstGeom>
        </p:spPr>
      </p:pic>
      <p:pic>
        <p:nvPicPr>
          <p:cNvPr id="11" name="Picture 2" descr="https://lh6.googleusercontent.com/LygML-kG7W5o1wqCNGWKADf_lXAIWxp6J8gAXNSC3indiSvq8WFzpnEqSSZB1nA4K1XwfCi_cMuaDIDgPyLUGu7S9dvrbhPEa_cCZCWQWS9-ASalCMdGosxgE4oCwJm23a7hGNy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8241" y="3148965"/>
            <a:ext cx="2003473" cy="249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093" y="4600439"/>
            <a:ext cx="10598331" cy="769441"/>
          </a:xfrm>
          <a:prstGeom prst="rect">
            <a:avLst/>
          </a:prstGeom>
          <a:noFill/>
        </p:spPr>
        <p:txBody>
          <a:bodyPr wrap="square" rtlCol="0">
            <a:spAutoFit/>
          </a:bodyPr>
          <a:lstStyle/>
          <a:p>
            <a:r>
              <a:rPr lang="en-US" sz="4400" dirty="0" smtClean="0"/>
              <a:t>What are your questions for us?</a:t>
            </a:r>
            <a:endParaRPr lang="en-US" sz="4400" dirty="0"/>
          </a:p>
        </p:txBody>
      </p:sp>
      <p:sp>
        <p:nvSpPr>
          <p:cNvPr id="3" name="Google Shape;454;p49"/>
          <p:cNvSpPr/>
          <p:nvPr/>
        </p:nvSpPr>
        <p:spPr>
          <a:xfrm>
            <a:off x="10894424" y="245921"/>
            <a:ext cx="962143" cy="647598"/>
          </a:xfrm>
          <a:prstGeom prst="wedgeRectCallout">
            <a:avLst>
              <a:gd name="adj1" fmla="val -32870"/>
              <a:gd name="adj2" fmla="val 79687"/>
            </a:avLst>
          </a:prstGeom>
          <a:solidFill>
            <a:schemeClr val="bg1">
              <a:alpha val="91372"/>
            </a:schemeClr>
          </a:solidFill>
          <a:ln w="25400" cap="flat" cmpd="sng">
            <a:solidFill>
              <a:schemeClr val="tx2">
                <a:lumMod val="50000"/>
              </a:schemeClr>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783315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7104" y="114316"/>
            <a:ext cx="11951824" cy="1325563"/>
          </a:xfrm>
        </p:spPr>
        <p:txBody>
          <a:bodyPr>
            <a:normAutofit/>
          </a:bodyPr>
          <a:lstStyle/>
          <a:p>
            <a:r>
              <a:rPr lang="en-US" sz="3600" dirty="0"/>
              <a:t>Access All of RQI’s Free QFT Resources</a:t>
            </a:r>
          </a:p>
        </p:txBody>
      </p:sp>
      <p:sp>
        <p:nvSpPr>
          <p:cNvPr id="6" name="Content Placeholder 8"/>
          <p:cNvSpPr txBox="1">
            <a:spLocks/>
          </p:cNvSpPr>
          <p:nvPr/>
        </p:nvSpPr>
        <p:spPr>
          <a:xfrm>
            <a:off x="768631" y="1439879"/>
            <a:ext cx="10104157" cy="1481967"/>
          </a:xfrm>
          <a:prstGeom prst="rect">
            <a:avLst/>
          </a:prstGeom>
          <a:ln w="28575"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noAutofit/>
          </a:bodyPr>
          <a:lstStyle>
            <a:lvl1pPr marL="171450" indent="-171450" algn="l" defTabSz="685800" rtl="0" eaLnBrk="1" latinLnBrk="0" hangingPunct="1">
              <a:lnSpc>
                <a:spcPct val="90000"/>
              </a:lnSpc>
              <a:spcBef>
                <a:spcPts val="750"/>
              </a:spcBef>
              <a:buFont typeface="Arial"/>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dk1"/>
                </a:solidFill>
                <a:latin typeface="+mn-lt"/>
                <a:ea typeface="+mn-ea"/>
                <a:cs typeface="+mn-cs"/>
              </a:defRPr>
            </a:lvl9pPr>
          </a:lstStyle>
          <a:p>
            <a:pPr marL="0" indent="0">
              <a:buNone/>
              <a:defRPr/>
            </a:pPr>
            <a:endParaRPr lang="en-US" altLang="en-US" sz="3200" dirty="0">
              <a:latin typeface="Rockwell" panose="02060603020205020403" pitchFamily="18" charset="0"/>
            </a:endParaRPr>
          </a:p>
          <a:p>
            <a:pPr marL="0" indent="0">
              <a:spcBef>
                <a:spcPts val="0"/>
              </a:spcBef>
              <a:buNone/>
              <a:defRPr/>
            </a:pPr>
            <a:r>
              <a:rPr lang="en-US" altLang="en-US" sz="3200" b="1" dirty="0">
                <a:latin typeface="Rockwell" panose="02060603020205020403" pitchFamily="18" charset="0"/>
              </a:rPr>
              <a:t>https://</a:t>
            </a:r>
            <a:r>
              <a:rPr lang="en-US" altLang="en-US" sz="3200" b="1" dirty="0" err="1">
                <a:latin typeface="Rockwell" panose="02060603020205020403" pitchFamily="18" charset="0"/>
              </a:rPr>
              <a:t>rightquestion.org</a:t>
            </a:r>
            <a:r>
              <a:rPr lang="en-US" altLang="en-US" sz="3200" b="1" dirty="0">
                <a:latin typeface="Rockwell" panose="02060603020205020403" pitchFamily="18" charset="0"/>
              </a:rPr>
              <a:t>/education/resources</a:t>
            </a:r>
            <a:endParaRPr lang="en-US" sz="3200" b="1" dirty="0">
              <a:latin typeface="Rockwell" panose="02060603020205020403" pitchFamily="18" charset="0"/>
            </a:endParaRPr>
          </a:p>
        </p:txBody>
      </p:sp>
      <p:sp>
        <p:nvSpPr>
          <p:cNvPr id="14" name="TextBox 13"/>
          <p:cNvSpPr txBox="1"/>
          <p:nvPr/>
        </p:nvSpPr>
        <p:spPr>
          <a:xfrm>
            <a:off x="919544" y="5053452"/>
            <a:ext cx="3154257"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Rockwell"/>
                <a:cs typeface="+mn-cs"/>
              </a:rPr>
              <a:t>Classroom</a:t>
            </a:r>
            <a:r>
              <a:rPr kumimoji="0" lang="en-US" sz="1800" b="1" i="0" u="none" strike="noStrike" kern="1200" cap="none" spc="0" normalizeH="0" noProof="0" dirty="0">
                <a:ln>
                  <a:noFill/>
                </a:ln>
                <a:solidFill>
                  <a:srgbClr val="000000"/>
                </a:solidFill>
                <a:effectLst/>
                <a:uLnTx/>
                <a:uFillTx/>
                <a:latin typeface="Rockwell"/>
                <a:cs typeface="+mn-cs"/>
              </a:rPr>
              <a:t> Examples</a:t>
            </a:r>
            <a:endParaRPr kumimoji="0" lang="en-US" sz="1800" b="1" i="0" u="none" strike="noStrike" kern="1200" cap="none" spc="0" normalizeH="0" baseline="0" noProof="0" dirty="0">
              <a:ln>
                <a:noFill/>
              </a:ln>
              <a:solidFill>
                <a:srgbClr val="000000"/>
              </a:solidFill>
              <a:effectLst/>
              <a:uLnTx/>
              <a:uFillTx/>
              <a:latin typeface="Rockwell"/>
              <a:cs typeface="+mn-cs"/>
            </a:endParaRPr>
          </a:p>
        </p:txBody>
      </p:sp>
      <p:sp>
        <p:nvSpPr>
          <p:cNvPr id="15" name="TextBox 14"/>
          <p:cNvSpPr txBox="1"/>
          <p:nvPr/>
        </p:nvSpPr>
        <p:spPr>
          <a:xfrm>
            <a:off x="4153138" y="5053452"/>
            <a:ext cx="3215335"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Rockwell"/>
              </a:rPr>
              <a:t>Instructional Videos</a:t>
            </a:r>
            <a:endParaRPr kumimoji="0" lang="en-US" sz="1800" b="1" i="0" u="none" strike="noStrike" kern="1200" cap="none" spc="0" normalizeH="0" baseline="0" noProof="0" dirty="0">
              <a:ln>
                <a:noFill/>
              </a:ln>
              <a:solidFill>
                <a:srgbClr val="000000"/>
              </a:solidFill>
              <a:effectLst/>
              <a:uLnTx/>
              <a:uFillTx/>
              <a:latin typeface="Rockwell"/>
            </a:endParaRPr>
          </a:p>
        </p:txBody>
      </p:sp>
      <p:sp>
        <p:nvSpPr>
          <p:cNvPr id="16" name="TextBox 15"/>
          <p:cNvSpPr txBox="1"/>
          <p:nvPr/>
        </p:nvSpPr>
        <p:spPr>
          <a:xfrm>
            <a:off x="7873532" y="5053452"/>
            <a:ext cx="3948027" cy="369332"/>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Rockwell"/>
                <a:cs typeface="+mn-cs"/>
              </a:rPr>
              <a:t>Planning</a:t>
            </a:r>
            <a:r>
              <a:rPr kumimoji="0" lang="en-US" sz="1800" b="1" i="0" u="none" strike="noStrike" kern="1200" cap="none" spc="0" normalizeH="0" noProof="0" dirty="0">
                <a:ln>
                  <a:noFill/>
                </a:ln>
                <a:solidFill>
                  <a:srgbClr val="000000"/>
                </a:solidFill>
                <a:effectLst/>
                <a:uLnTx/>
                <a:uFillTx/>
                <a:latin typeface="Rockwell"/>
                <a:cs typeface="+mn-cs"/>
              </a:rPr>
              <a:t> Tools &amp; </a:t>
            </a:r>
            <a:r>
              <a:rPr kumimoji="0" lang="en-US" sz="1800" b="1" i="0" u="none" strike="noStrike" kern="1200" cap="none" spc="0" normalizeH="0" baseline="0" noProof="0" dirty="0">
                <a:ln>
                  <a:noFill/>
                </a:ln>
                <a:solidFill>
                  <a:srgbClr val="000000"/>
                </a:solidFill>
                <a:effectLst/>
                <a:uLnTx/>
                <a:uFillTx/>
                <a:latin typeface="Rockwell"/>
                <a:cs typeface="+mn-cs"/>
              </a:rPr>
              <a:t>Templates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9373" t="8431" r="29104" b="8164"/>
          <a:stretch/>
        </p:blipFill>
        <p:spPr>
          <a:xfrm>
            <a:off x="5055353" y="3127600"/>
            <a:ext cx="1638871" cy="164592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5568" t="6647" r="34649" b="9094"/>
          <a:stretch/>
        </p:blipFill>
        <p:spPr>
          <a:xfrm>
            <a:off x="1909485" y="3112304"/>
            <a:ext cx="1174377" cy="166121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0861" t="8726" r="20585" b="8910"/>
          <a:stretch/>
        </p:blipFill>
        <p:spPr>
          <a:xfrm>
            <a:off x="8326649" y="3301289"/>
            <a:ext cx="2093328" cy="1472231"/>
          </a:xfrm>
          <a:prstGeom prst="rect">
            <a:avLst/>
          </a:prstGeom>
        </p:spPr>
      </p:pic>
      <p:sp>
        <p:nvSpPr>
          <p:cNvPr id="7" name="TextBox 6"/>
          <p:cNvSpPr txBox="1"/>
          <p:nvPr/>
        </p:nvSpPr>
        <p:spPr>
          <a:xfrm>
            <a:off x="370442" y="6012199"/>
            <a:ext cx="11821558" cy="523220"/>
          </a:xfrm>
          <a:prstGeom prst="rect">
            <a:avLst/>
          </a:prstGeom>
          <a:noFill/>
        </p:spPr>
        <p:txBody>
          <a:bodyPr wrap="square" rtlCol="0">
            <a:spAutoFit/>
          </a:bodyPr>
          <a:lstStyle/>
          <a:p>
            <a:r>
              <a:rPr lang="en-US" sz="2800" dirty="0"/>
              <a:t>We’re adding new virtual learning templates and guides every day! </a:t>
            </a:r>
          </a:p>
        </p:txBody>
      </p:sp>
    </p:spTree>
    <p:extLst>
      <p:ext uri="{BB962C8B-B14F-4D97-AF65-F5344CB8AC3E}">
        <p14:creationId xmlns:p14="http://schemas.microsoft.com/office/powerpoint/2010/main" val="831348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978" y="409923"/>
            <a:ext cx="967149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smtClean="0">
                <a:ln>
                  <a:noFill/>
                </a:ln>
                <a:solidFill>
                  <a:schemeClr val="tx2"/>
                </a:solidFill>
                <a:effectLst/>
                <a:uLnTx/>
                <a:uFillTx/>
                <a:latin typeface="Rockwell" panose="02060603020205020403" pitchFamily="18" charset="0"/>
              </a:rPr>
              <a:t>Use and Share </a:t>
            </a:r>
            <a:r>
              <a:rPr lang="en-US" altLang="en-US" sz="4000" dirty="0" smtClean="0">
                <a:solidFill>
                  <a:schemeClr val="tx2"/>
                </a:solidFill>
                <a:latin typeface="Rockwell" panose="02060603020205020403" pitchFamily="18" charset="0"/>
              </a:rPr>
              <a:t>the QFT </a:t>
            </a:r>
            <a:endParaRPr kumimoji="0" lang="en-US" sz="4000" b="0" i="0" u="none" strike="noStrike" kern="1200" cap="none" spc="0" normalizeH="0" baseline="0" noProof="0" dirty="0">
              <a:ln>
                <a:noFill/>
              </a:ln>
              <a:solidFill>
                <a:schemeClr val="tx2"/>
              </a:solidFill>
              <a:effectLst/>
              <a:uLnTx/>
              <a:uFillTx/>
              <a:latin typeface="Rockwell" panose="02060603020205020403" pitchFamily="18" charset="0"/>
            </a:endParaRPr>
          </a:p>
        </p:txBody>
      </p:sp>
      <p:sp>
        <p:nvSpPr>
          <p:cNvPr id="6" name="Content Placeholder 2"/>
          <p:cNvSpPr txBox="1">
            <a:spLocks/>
          </p:cNvSpPr>
          <p:nvPr/>
        </p:nvSpPr>
        <p:spPr bwMode="auto">
          <a:xfrm>
            <a:off x="2024891" y="2855944"/>
            <a:ext cx="8212975" cy="2554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kumimoji="0" lang="en-US" altLang="en-US" b="0" i="0" u="none" strike="noStrike" kern="1200" cap="none" spc="0" normalizeH="0" baseline="0" noProof="0" dirty="0">
                <a:ln>
                  <a:noFill/>
                </a:ln>
                <a:solidFill>
                  <a:schemeClr val="tx1"/>
                </a:solidFill>
                <a:effectLst/>
                <a:uLnTx/>
                <a:uFillTx/>
              </a:rPr>
              <a:t>The Right Question Institute offers </a:t>
            </a:r>
            <a:r>
              <a:rPr kumimoji="0" lang="en-US" altLang="en-US" b="0" i="0" u="none" strike="noStrike" kern="1200" cap="none" spc="0" normalizeH="0" baseline="0" noProof="0" dirty="0" smtClean="0">
                <a:ln>
                  <a:noFill/>
                </a:ln>
                <a:solidFill>
                  <a:schemeClr val="tx1"/>
                </a:solidFill>
                <a:effectLst/>
                <a:uLnTx/>
                <a:uFillTx/>
              </a:rPr>
              <a:t>The Question Formulation Technique and related materials </a:t>
            </a:r>
            <a:r>
              <a:rPr kumimoji="0" lang="en-US" altLang="en-US" b="0" i="0" u="none" strike="noStrike" kern="1200" cap="none" spc="0" normalizeH="0" baseline="0" noProof="0" dirty="0">
                <a:ln>
                  <a:noFill/>
                </a:ln>
                <a:solidFill>
                  <a:schemeClr val="tx1"/>
                </a:solidFill>
                <a:effectLst/>
                <a:uLnTx/>
                <a:uFillTx/>
              </a:rPr>
              <a:t>through a Creative Commons </a:t>
            </a:r>
            <a:r>
              <a:rPr kumimoji="0" lang="en-US" altLang="en-US" b="0" i="0" u="none" strike="noStrike" kern="1200" cap="none" spc="0" normalizeH="0" baseline="0" noProof="0" dirty="0" smtClean="0">
                <a:ln>
                  <a:noFill/>
                </a:ln>
                <a:solidFill>
                  <a:schemeClr val="tx1"/>
                </a:solidFill>
                <a:effectLst/>
                <a:uLnTx/>
                <a:uFillTx/>
              </a:rPr>
              <a:t>License. </a:t>
            </a:r>
            <a:r>
              <a:rPr lang="en-US" altLang="en-US" noProof="0" dirty="0">
                <a:solidFill>
                  <a:schemeClr val="tx1"/>
                </a:solidFill>
              </a:rPr>
              <a:t>Y</a:t>
            </a:r>
            <a:r>
              <a:rPr lang="en-US" dirty="0" err="1" smtClean="0">
                <a:solidFill>
                  <a:schemeClr val="tx1"/>
                </a:solidFill>
              </a:rPr>
              <a:t>ou</a:t>
            </a:r>
            <a:r>
              <a:rPr lang="en-US" dirty="0" smtClean="0">
                <a:solidFill>
                  <a:schemeClr val="tx1"/>
                </a:solidFill>
              </a:rPr>
              <a:t> </a:t>
            </a:r>
            <a:r>
              <a:rPr lang="en-US" dirty="0">
                <a:solidFill>
                  <a:schemeClr val="tx1"/>
                </a:solidFill>
              </a:rPr>
              <a:t>are welcome to use, adapt, and share our </a:t>
            </a:r>
            <a:r>
              <a:rPr lang="en-US" dirty="0" smtClean="0">
                <a:solidFill>
                  <a:schemeClr val="tx1"/>
                </a:solidFill>
              </a:rPr>
              <a:t>strategies or materials </a:t>
            </a:r>
            <a:r>
              <a:rPr lang="en-US" dirty="0">
                <a:solidFill>
                  <a:schemeClr val="tx1"/>
                </a:solidFill>
              </a:rPr>
              <a:t>for noncommercial </a:t>
            </a:r>
            <a:r>
              <a:rPr lang="en-US" dirty="0" smtClean="0">
                <a:solidFill>
                  <a:schemeClr val="tx1"/>
                </a:solidFill>
              </a:rPr>
              <a:t>use, as long as you include the following reference: </a:t>
            </a:r>
          </a:p>
          <a:p>
            <a:pPr marL="0" indent="0" defTabSz="457200">
              <a:buClr>
                <a:srgbClr val="629DD1"/>
              </a:buClr>
              <a:buNone/>
              <a:defRPr/>
            </a:pPr>
            <a:r>
              <a:rPr lang="en-US" dirty="0" smtClean="0">
                <a:solidFill>
                  <a:schemeClr val="tx1"/>
                </a:solidFill>
              </a:rPr>
              <a:t>“</a:t>
            </a:r>
            <a:r>
              <a:rPr lang="en-US" dirty="0">
                <a:solidFill>
                  <a:schemeClr val="tx1"/>
                </a:solidFill>
              </a:rPr>
              <a:t>Source: The Right Question Institute (RQI). The Question Formulation Technique (QFT) was created by RQI. Visit </a:t>
            </a:r>
            <a:r>
              <a:rPr lang="en-US" u="sng" dirty="0">
                <a:solidFill>
                  <a:schemeClr val="tx1"/>
                </a:solidFill>
                <a:hlinkClick r:id="rId2"/>
              </a:rPr>
              <a:t>rightquestion.org</a:t>
            </a:r>
            <a:r>
              <a:rPr lang="en-US" dirty="0">
                <a:solidFill>
                  <a:schemeClr val="tx1"/>
                </a:solidFill>
              </a:rPr>
              <a:t> for more information and free resources.”</a:t>
            </a:r>
          </a:p>
          <a:p>
            <a:pPr marL="0" lvl="0" indent="0" defTabSz="457200">
              <a:buClr>
                <a:srgbClr val="629DD1"/>
              </a:buClr>
              <a:buNone/>
              <a:defRPr/>
            </a:pPr>
            <a:endParaRPr kumimoji="0" lang="en-US" altLang="en-US" sz="105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p:txBody>
      </p:sp>
      <p:pic>
        <p:nvPicPr>
          <p:cNvPr id="7"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0375" y="1967396"/>
            <a:ext cx="20447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43010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Virtual Learning Toolkits</a:t>
            </a:r>
            <a:endParaRPr lang="en-US" sz="4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619" r="4448"/>
          <a:stretch/>
        </p:blipFill>
        <p:spPr>
          <a:xfrm>
            <a:off x="586076" y="1580551"/>
            <a:ext cx="11019847" cy="4658016"/>
          </a:xfrm>
          <a:prstGeom prst="rect">
            <a:avLst/>
          </a:prstGeom>
        </p:spPr>
      </p:pic>
    </p:spTree>
    <p:extLst>
      <p:ext uri="{BB962C8B-B14F-4D97-AF65-F5344CB8AC3E}">
        <p14:creationId xmlns:p14="http://schemas.microsoft.com/office/powerpoint/2010/main" val="19577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To Make Your Own Virtual QFT</a:t>
            </a:r>
            <a:endParaRPr lang="en-US" sz="4000" dirty="0"/>
          </a:p>
        </p:txBody>
      </p:sp>
      <p:sp>
        <p:nvSpPr>
          <p:cNvPr id="3" name="Content Placeholder 2"/>
          <p:cNvSpPr>
            <a:spLocks noGrp="1"/>
          </p:cNvSpPr>
          <p:nvPr>
            <p:ph idx="1"/>
          </p:nvPr>
        </p:nvSpPr>
        <p:spPr>
          <a:xfrm>
            <a:off x="838200" y="1593977"/>
            <a:ext cx="11183112" cy="4351338"/>
          </a:xfrm>
        </p:spPr>
        <p:txBody>
          <a:bodyPr/>
          <a:lstStyle/>
          <a:p>
            <a:pPr marL="0" indent="0">
              <a:buNone/>
            </a:pPr>
            <a:r>
              <a:rPr lang="en-US" dirty="0" smtClean="0"/>
              <a:t>Go To:</a:t>
            </a:r>
          </a:p>
          <a:p>
            <a:pPr marL="0" indent="0">
              <a:buNone/>
            </a:pPr>
            <a:r>
              <a:rPr lang="en-US" dirty="0" smtClean="0">
                <a:hlinkClick r:id="rId2"/>
              </a:rPr>
              <a:t>https</a:t>
            </a:r>
            <a:r>
              <a:rPr lang="en-US" dirty="0">
                <a:hlinkClick r:id="rId2"/>
              </a:rPr>
              <a:t>://rightquestion.org/remote-learning-resources</a:t>
            </a:r>
            <a:r>
              <a:rPr lang="en-US" dirty="0" smtClean="0">
                <a:hlinkClick r:id="rId2"/>
              </a:rPr>
              <a:t>/</a:t>
            </a:r>
            <a:endParaRPr lang="en-US" dirty="0" smtClean="0"/>
          </a:p>
          <a:p>
            <a:pPr marL="0" indent="0">
              <a:buNone/>
            </a:pPr>
            <a:endParaRPr lang="en-US" dirty="0"/>
          </a:p>
          <a:p>
            <a:pPr marL="0" indent="0">
              <a:buNone/>
            </a:pPr>
            <a:r>
              <a:rPr lang="en-US" dirty="0" smtClean="0"/>
              <a:t>Make an account at </a:t>
            </a:r>
            <a:r>
              <a:rPr lang="en-US" dirty="0" err="1" smtClean="0"/>
              <a:t>rightquestion.org</a:t>
            </a:r>
            <a:r>
              <a:rPr lang="en-US" dirty="0" smtClean="0"/>
              <a:t> if you don’t already have one:</a:t>
            </a:r>
          </a:p>
          <a:p>
            <a:pPr marL="0" indent="0">
              <a:buNone/>
            </a:pPr>
            <a:r>
              <a:rPr lang="en-US" dirty="0">
                <a:hlinkClick r:id="rId3"/>
              </a:rPr>
              <a:t>https://rightquestion.org/register</a:t>
            </a:r>
            <a:r>
              <a:rPr lang="en-US" dirty="0" smtClean="0">
                <a:hlinkClick r:id="rId3"/>
              </a:rPr>
              <a:t>/</a:t>
            </a:r>
            <a:endParaRPr lang="en-US" dirty="0" smtClean="0"/>
          </a:p>
          <a:p>
            <a:pPr marL="0" indent="0">
              <a:buNone/>
            </a:pPr>
            <a:endParaRPr lang="en-US" dirty="0"/>
          </a:p>
          <a:p>
            <a:pPr marL="0" indent="0">
              <a:buNone/>
            </a:pPr>
            <a:r>
              <a:rPr lang="en-US" dirty="0" smtClean="0"/>
              <a:t>Download templates, guides, and examples for free.</a:t>
            </a:r>
            <a:endParaRPr lang="en-US" dirty="0"/>
          </a:p>
        </p:txBody>
      </p:sp>
    </p:spTree>
    <p:extLst>
      <p:ext uri="{BB962C8B-B14F-4D97-AF65-F5344CB8AC3E}">
        <p14:creationId xmlns:p14="http://schemas.microsoft.com/office/powerpoint/2010/main" val="928266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79579" y="186062"/>
            <a:ext cx="10515600" cy="1325563"/>
          </a:xfrm>
        </p:spPr>
        <p:txBody>
          <a:bodyPr>
            <a:normAutofit/>
          </a:bodyPr>
          <a:lstStyle/>
          <a:p>
            <a:r>
              <a:rPr lang="en-US" altLang="en-US" sz="4400" dirty="0">
                <a:solidFill>
                  <a:schemeClr val="tx1"/>
                </a:solidFill>
              </a:rPr>
              <a:t>We’re Tweeting…</a:t>
            </a:r>
          </a:p>
        </p:txBody>
      </p:sp>
      <p:sp>
        <p:nvSpPr>
          <p:cNvPr id="69635" name="Content Placeholder 7"/>
          <p:cNvSpPr txBox="1">
            <a:spLocks/>
          </p:cNvSpPr>
          <p:nvPr/>
        </p:nvSpPr>
        <p:spPr bwMode="auto">
          <a:xfrm>
            <a:off x="1455014" y="1097313"/>
            <a:ext cx="8258175" cy="2749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endParaRPr kumimoji="0" lang="en-US" altLang="en-US" sz="12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rPr>
              <a:t>@</a:t>
            </a:r>
            <a:r>
              <a:rPr kumimoji="0" lang="en-US" altLang="en-US" sz="3600" b="0" i="0" u="none" strike="noStrike" kern="1200" cap="none" spc="0" normalizeH="0" baseline="0" noProof="0" dirty="0" err="1" smtClean="0">
                <a:ln>
                  <a:noFill/>
                </a:ln>
                <a:solidFill>
                  <a:prstClr val="black"/>
                </a:solidFill>
                <a:effectLst/>
                <a:uLnTx/>
                <a:uFillTx/>
                <a:latin typeface="Rockwell" panose="02060603020205020403" pitchFamily="18" charset="0"/>
                <a:ea typeface="MS PGothic" panose="020B0600070205080204" pitchFamily="34" charset="-128"/>
                <a:cs typeface="+mn-cs"/>
              </a:rPr>
              <a:t>RightQuestion</a:t>
            </a:r>
            <a:r>
              <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anose="020B0600070205080204" pitchFamily="34" charset="-128"/>
                <a:cs typeface="+mn-cs"/>
              </a:rPr>
              <a:t>                              #QFT</a:t>
            </a: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lang="en-US" altLang="en-US" sz="3600" dirty="0" smtClean="0">
                <a:solidFill>
                  <a:prstClr val="black"/>
                </a:solidFill>
              </a:rPr>
              <a:t>@</a:t>
            </a:r>
            <a:r>
              <a:rPr lang="en-US" altLang="en-US" sz="3600" dirty="0" err="1" smtClean="0">
                <a:solidFill>
                  <a:prstClr val="black"/>
                </a:solidFill>
              </a:rPr>
              <a:t>TPSMSUDenver</a:t>
            </a:r>
            <a:endPar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anose="020B0600070205080204"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altLang="en-US" sz="36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cs typeface="+mn-cs"/>
              </a:rPr>
              <a:t>@2GeekyTeachers</a:t>
            </a: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lang="en-US" altLang="en-US" sz="3600" dirty="0" smtClean="0">
                <a:solidFill>
                  <a:srgbClr val="000000"/>
                </a:solidFill>
              </a:rPr>
              <a:t>@MrSorensen805</a:t>
            </a: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altLang="en-US" sz="36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cs typeface="+mn-cs"/>
              </a:rPr>
              <a:t>@</a:t>
            </a:r>
            <a:r>
              <a:rPr kumimoji="0" lang="en-US" altLang="en-US" sz="3600" b="0" i="0" u="none" strike="noStrike" kern="1200" cap="none" spc="0" normalizeH="0" baseline="0" noProof="0" dirty="0" err="1" smtClean="0">
                <a:ln>
                  <a:noFill/>
                </a:ln>
                <a:solidFill>
                  <a:srgbClr val="000000"/>
                </a:solidFill>
                <a:effectLst/>
                <a:uLnTx/>
                <a:uFillTx/>
                <a:latin typeface="Rockwell" panose="02060603020205020403" pitchFamily="18" charset="0"/>
                <a:ea typeface="MS PGothic" panose="020B0600070205080204" pitchFamily="34" charset="-128"/>
                <a:cs typeface="+mn-cs"/>
              </a:rPr>
              <a:t>Tchpreservation</a:t>
            </a:r>
            <a:endParaRPr kumimoji="0" lang="en-US" altLang="en-US" sz="36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cs typeface="+mn-cs"/>
            </a:endParaRPr>
          </a:p>
          <a:p>
            <a:pPr lvl="0" defTabSz="457200" eaLnBrk="0" fontAlgn="base" hangingPunct="0">
              <a:spcBef>
                <a:spcPts val="2000"/>
              </a:spcBef>
              <a:spcAft>
                <a:spcPct val="0"/>
              </a:spcAft>
              <a:buClr>
                <a:srgbClr val="629DD1"/>
              </a:buClr>
              <a:buSzPct val="75000"/>
              <a:defRPr/>
            </a:pPr>
            <a:r>
              <a:rPr lang="en-US" altLang="en-US" sz="3600" dirty="0" smtClean="0">
                <a:solidFill>
                  <a:srgbClr val="000000"/>
                </a:solidFill>
              </a:rPr>
              <a:t>@</a:t>
            </a:r>
            <a:r>
              <a:rPr lang="en-US" sz="3600" dirty="0" err="1" smtClean="0"/>
              <a:t>LIsraelsen</a:t>
            </a:r>
            <a:endParaRPr kumimoji="0" lang="en-US" altLang="en-US" sz="36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4298" y="3432881"/>
            <a:ext cx="2394596" cy="1947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256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Watch Webinars Like </a:t>
            </a:r>
            <a:r>
              <a:rPr lang="en-US" sz="4000" dirty="0"/>
              <a:t>T</a:t>
            </a:r>
            <a:r>
              <a:rPr lang="en-US" sz="4000" dirty="0" smtClean="0"/>
              <a:t>his </a:t>
            </a:r>
            <a:r>
              <a:rPr lang="en-US" sz="4000" dirty="0"/>
              <a:t>O</a:t>
            </a:r>
            <a:r>
              <a:rPr lang="en-US" sz="4000" dirty="0" smtClean="0"/>
              <a:t>ne </a:t>
            </a:r>
            <a:endParaRPr lang="en-US" sz="4000" dirty="0"/>
          </a:p>
        </p:txBody>
      </p:sp>
      <p:sp>
        <p:nvSpPr>
          <p:cNvPr id="4" name="TextBox 3"/>
          <p:cNvSpPr txBox="1"/>
          <p:nvPr/>
        </p:nvSpPr>
        <p:spPr>
          <a:xfrm>
            <a:off x="707923" y="1418319"/>
            <a:ext cx="9468464" cy="954107"/>
          </a:xfrm>
          <a:prstGeom prst="rect">
            <a:avLst/>
          </a:prstGeom>
          <a:noFill/>
        </p:spPr>
        <p:txBody>
          <a:bodyPr wrap="square" rtlCol="0">
            <a:spAutoFit/>
          </a:bodyPr>
          <a:lstStyle/>
          <a:p>
            <a:r>
              <a:rPr lang="en-US" sz="2800" dirty="0" smtClean="0"/>
              <a:t>Find Upcoming and Recorded Webinars at: </a:t>
            </a:r>
            <a:r>
              <a:rPr lang="en-US" sz="2800" dirty="0" smtClean="0">
                <a:hlinkClick r:id="rId2"/>
              </a:rPr>
              <a:t>https://rightquestion.org/events/</a:t>
            </a:r>
            <a:endParaRPr lang="en-US"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78" y="2743882"/>
            <a:ext cx="10636720" cy="3597924"/>
          </a:xfrm>
          <a:prstGeom prst="rect">
            <a:avLst/>
          </a:prstGeom>
        </p:spPr>
      </p:pic>
    </p:spTree>
    <p:extLst>
      <p:ext uri="{BB962C8B-B14F-4D97-AF65-F5344CB8AC3E}">
        <p14:creationId xmlns:p14="http://schemas.microsoft.com/office/powerpoint/2010/main" val="2046861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319" y="107505"/>
            <a:ext cx="10515600" cy="1325563"/>
          </a:xfrm>
        </p:spPr>
        <p:txBody>
          <a:bodyPr>
            <a:normAutofit/>
          </a:bodyPr>
          <a:lstStyle/>
          <a:p>
            <a:r>
              <a:rPr lang="en-US" sz="4000" dirty="0" smtClean="0"/>
              <a:t>Facilitate an “Off-Line” Remote QFT</a:t>
            </a:r>
            <a:endParaRPr lang="en-US" sz="4000" dirty="0"/>
          </a:p>
        </p:txBody>
      </p:sp>
      <p:sp>
        <p:nvSpPr>
          <p:cNvPr id="4" name="TextBox 3"/>
          <p:cNvSpPr txBox="1"/>
          <p:nvPr/>
        </p:nvSpPr>
        <p:spPr>
          <a:xfrm>
            <a:off x="699319" y="1300332"/>
            <a:ext cx="11353801" cy="892552"/>
          </a:xfrm>
          <a:prstGeom prst="rect">
            <a:avLst/>
          </a:prstGeom>
          <a:noFill/>
        </p:spPr>
        <p:txBody>
          <a:bodyPr wrap="square" rtlCol="0">
            <a:spAutoFit/>
          </a:bodyPr>
          <a:lstStyle/>
          <a:p>
            <a:r>
              <a:rPr lang="en-US" sz="2800" dirty="0" smtClean="0"/>
              <a:t>Find a printable student worksheet and teacher guide at: </a:t>
            </a:r>
          </a:p>
          <a:p>
            <a:r>
              <a:rPr lang="en-US" sz="2400" dirty="0" smtClean="0">
                <a:hlinkClick r:id="rId2"/>
              </a:rPr>
              <a:t>https://rightquestion.org/resources/question-formulation-technique-outline/</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497" y="2414110"/>
            <a:ext cx="6642510" cy="4298519"/>
          </a:xfrm>
          <a:prstGeom prst="rect">
            <a:avLst/>
          </a:prstGeom>
        </p:spPr>
      </p:pic>
    </p:spTree>
    <p:extLst>
      <p:ext uri="{BB962C8B-B14F-4D97-AF65-F5344CB8AC3E}">
        <p14:creationId xmlns:p14="http://schemas.microsoft.com/office/powerpoint/2010/main" val="1068756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Autofit/>
          </a:bodyPr>
          <a:lstStyle/>
          <a:p>
            <a:r>
              <a:rPr lang="en-US" altLang="en-US" dirty="0"/>
              <a:t>Today’s Agenda</a:t>
            </a:r>
          </a:p>
        </p:txBody>
      </p:sp>
      <p:sp>
        <p:nvSpPr>
          <p:cNvPr id="3" name="Content Placeholder 2"/>
          <p:cNvSpPr>
            <a:spLocks noGrp="1"/>
          </p:cNvSpPr>
          <p:nvPr>
            <p:ph idx="1"/>
          </p:nvPr>
        </p:nvSpPr>
        <p:spPr>
          <a:xfrm>
            <a:off x="838203" y="1398343"/>
            <a:ext cx="10755087" cy="4479944"/>
          </a:xfrm>
        </p:spPr>
        <p:txBody>
          <a:bodyPr>
            <a:noAutofit/>
          </a:bodyPr>
          <a:lstStyle/>
          <a:p>
            <a:pPr marL="457200" lvl="0" indent="-406400">
              <a:lnSpc>
                <a:spcPct val="100000"/>
              </a:lnSpc>
              <a:spcBef>
                <a:spcPts val="0"/>
              </a:spcBef>
              <a:spcAft>
                <a:spcPts val="1200"/>
              </a:spcAft>
              <a:buSzPts val="2800"/>
              <a:buFont typeface="Rockwell"/>
              <a:buAutoNum type="arabicParenR"/>
            </a:pPr>
            <a:r>
              <a:rPr lang="en-US" dirty="0" smtClean="0">
                <a:solidFill>
                  <a:schemeClr val="dk1"/>
                </a:solidFill>
              </a:rPr>
              <a:t>What is the Question Formulation Technique (QFT) and why use it?</a:t>
            </a:r>
            <a:endParaRPr lang="en-US" dirty="0"/>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Collaborative Learning with the </a:t>
            </a:r>
            <a:r>
              <a:rPr lang="en-US" dirty="0" smtClean="0">
                <a:solidFill>
                  <a:schemeClr val="dk1"/>
                </a:solidFill>
              </a:rPr>
              <a:t>QFT and </a:t>
            </a:r>
            <a:r>
              <a:rPr lang="en-US" dirty="0" err="1" smtClean="0">
                <a:solidFill>
                  <a:schemeClr val="dk1"/>
                </a:solidFill>
              </a:rPr>
              <a:t>Padlet</a:t>
            </a:r>
            <a:endParaRPr lang="en-US" dirty="0"/>
          </a:p>
          <a:p>
            <a:pPr marL="457200" lvl="0" indent="-406400">
              <a:lnSpc>
                <a:spcPct val="100000"/>
              </a:lnSpc>
              <a:spcBef>
                <a:spcPts val="0"/>
              </a:spcBef>
              <a:spcAft>
                <a:spcPts val="1200"/>
              </a:spcAft>
              <a:buSzPts val="2800"/>
              <a:buFont typeface="Rockwell"/>
              <a:buAutoNum type="arabicParenR"/>
            </a:pPr>
            <a:r>
              <a:rPr lang="en-US" dirty="0" smtClean="0">
                <a:solidFill>
                  <a:schemeClr val="dk1"/>
                </a:solidFill>
              </a:rPr>
              <a:t>Virtual learning resources from The Right Question Institute</a:t>
            </a:r>
          </a:p>
          <a:p>
            <a:pPr marL="50800" lvl="0" indent="0">
              <a:lnSpc>
                <a:spcPct val="100000"/>
              </a:lnSpc>
              <a:spcBef>
                <a:spcPts val="0"/>
              </a:spcBef>
              <a:spcAft>
                <a:spcPts val="1200"/>
              </a:spcAft>
              <a:buSzPts val="2800"/>
              <a:buNone/>
            </a:pPr>
            <a:r>
              <a:rPr lang="en-US" b="1" dirty="0" smtClean="0">
                <a:solidFill>
                  <a:schemeClr val="dk1"/>
                </a:solidFill>
              </a:rPr>
              <a:t>- Break -</a:t>
            </a:r>
            <a:endParaRPr lang="en-US" b="1" dirty="0">
              <a:solidFill>
                <a:schemeClr val="dk1"/>
              </a:solidFill>
            </a:endParaRPr>
          </a:p>
          <a:p>
            <a:pPr marL="565150" lvl="0" indent="-514350">
              <a:lnSpc>
                <a:spcPct val="100000"/>
              </a:lnSpc>
              <a:spcBef>
                <a:spcPts val="0"/>
              </a:spcBef>
              <a:spcAft>
                <a:spcPts val="1200"/>
              </a:spcAft>
              <a:buSzPts val="2800"/>
              <a:buFont typeface="+mj-lt"/>
              <a:buAutoNum type="arabicParenR" startAt="4"/>
            </a:pPr>
            <a:r>
              <a:rPr lang="en-US" dirty="0" smtClean="0">
                <a:solidFill>
                  <a:schemeClr val="dk1"/>
                </a:solidFill>
              </a:rPr>
              <a:t>Collaborative Learning with </a:t>
            </a:r>
            <a:r>
              <a:rPr lang="en-US" dirty="0" err="1" smtClean="0">
                <a:solidFill>
                  <a:schemeClr val="dk1"/>
                </a:solidFill>
              </a:rPr>
              <a:t>Googledocs</a:t>
            </a:r>
            <a:endParaRPr lang="en-US" dirty="0" smtClean="0">
              <a:solidFill>
                <a:schemeClr val="dk1"/>
              </a:solidFill>
            </a:endParaRPr>
          </a:p>
          <a:p>
            <a:pPr marL="457200" lvl="0" indent="-406400">
              <a:lnSpc>
                <a:spcPct val="100000"/>
              </a:lnSpc>
              <a:spcBef>
                <a:spcPts val="0"/>
              </a:spcBef>
              <a:spcAft>
                <a:spcPts val="1200"/>
              </a:spcAft>
              <a:buSzPts val="2800"/>
              <a:buFont typeface="Rockwell"/>
              <a:buAutoNum type="arabicParenR" startAt="4"/>
            </a:pPr>
            <a:r>
              <a:rPr lang="en-US" dirty="0" err="1" smtClean="0">
                <a:solidFill>
                  <a:schemeClr val="dk1"/>
                </a:solidFill>
              </a:rPr>
              <a:t>EdTech</a:t>
            </a:r>
            <a:r>
              <a:rPr lang="en-US" dirty="0" smtClean="0">
                <a:solidFill>
                  <a:schemeClr val="dk1"/>
                </a:solidFill>
              </a:rPr>
              <a:t> Tools and Resources to Pair with the QFT</a:t>
            </a:r>
            <a:endParaRPr lang="en-US" dirty="0">
              <a:solidFill>
                <a:schemeClr val="dk1"/>
              </a:solidFill>
            </a:endParaRPr>
          </a:p>
          <a:p>
            <a:pPr marL="457200" lvl="0" indent="-406400">
              <a:lnSpc>
                <a:spcPct val="100000"/>
              </a:lnSpc>
              <a:spcBef>
                <a:spcPts val="0"/>
              </a:spcBef>
              <a:spcAft>
                <a:spcPts val="1200"/>
              </a:spcAft>
              <a:buSzPts val="2800"/>
              <a:buFont typeface="Rockwell"/>
              <a:buAutoNum type="arabicParenR" startAt="4"/>
            </a:pPr>
            <a:r>
              <a:rPr lang="en-US" dirty="0" smtClean="0">
                <a:solidFill>
                  <a:schemeClr val="dk1"/>
                </a:solidFill>
              </a:rPr>
              <a:t>Q&amp;A and Open Discussion</a:t>
            </a:r>
          </a:p>
          <a:p>
            <a:pPr marL="457200" lvl="0" indent="-406400">
              <a:lnSpc>
                <a:spcPct val="100000"/>
              </a:lnSpc>
              <a:spcBef>
                <a:spcPts val="0"/>
              </a:spcBef>
              <a:spcAft>
                <a:spcPts val="1200"/>
              </a:spcAft>
              <a:buSzPts val="2800"/>
              <a:buFont typeface="Rockwell"/>
              <a:buAutoNum type="arabicParenR" startAt="4"/>
            </a:pPr>
            <a:r>
              <a:rPr lang="en-US" dirty="0" smtClean="0">
                <a:solidFill>
                  <a:schemeClr val="dk1"/>
                </a:solidFill>
              </a:rPr>
              <a:t>Reflection with </a:t>
            </a:r>
            <a:r>
              <a:rPr lang="en-US" dirty="0" err="1" smtClean="0">
                <a:solidFill>
                  <a:schemeClr val="dk1"/>
                </a:solidFill>
              </a:rPr>
              <a:t>Flipgrid</a:t>
            </a:r>
            <a:endParaRPr lang="en-US" dirty="0"/>
          </a:p>
          <a:p>
            <a:pPr marL="0" indent="0">
              <a:buNone/>
              <a:defRPr/>
            </a:pPr>
            <a:endParaRPr lang="en-US" sz="3200" dirty="0">
              <a:latin typeface="Rockwell" panose="02060603020205020403" pitchFamily="18" charset="0"/>
            </a:endParaRPr>
          </a:p>
        </p:txBody>
      </p:sp>
    </p:spTree>
    <p:extLst>
      <p:ext uri="{BB962C8B-B14F-4D97-AF65-F5344CB8AC3E}">
        <p14:creationId xmlns:p14="http://schemas.microsoft.com/office/powerpoint/2010/main" val="1048993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47" y="125182"/>
            <a:ext cx="10515600" cy="1325563"/>
          </a:xfrm>
        </p:spPr>
        <p:txBody>
          <a:bodyPr>
            <a:normAutofit/>
          </a:bodyPr>
          <a:lstStyle/>
          <a:p>
            <a:r>
              <a:rPr lang="en-US" b="0" dirty="0">
                <a:ea typeface="Meiryo" panose="020B0604030504040204" pitchFamily="34" charset="-128"/>
              </a:rPr>
              <a:t>Who is in the </a:t>
            </a:r>
            <a:r>
              <a:rPr lang="en-US" b="0" dirty="0" smtClean="0">
                <a:ea typeface="Meiryo" panose="020B0604030504040204" pitchFamily="34" charset="-128"/>
              </a:rPr>
              <a:t>room?</a:t>
            </a:r>
            <a:endParaRPr lang="en-US" b="0" dirty="0">
              <a:ea typeface="Meiryo" panose="020B0604030504040204" pitchFamily="34" charset="-128"/>
            </a:endParaRPr>
          </a:p>
        </p:txBody>
      </p:sp>
      <p:sp>
        <p:nvSpPr>
          <p:cNvPr id="3" name="Google Shape;247;p24"/>
          <p:cNvSpPr/>
          <p:nvPr/>
        </p:nvSpPr>
        <p:spPr>
          <a:xfrm>
            <a:off x="10593307" y="335937"/>
            <a:ext cx="977200" cy="544800"/>
          </a:xfrm>
          <a:prstGeom prst="wedgeRectCallout">
            <a:avLst>
              <a:gd name="adj1" fmla="val -32870"/>
              <a:gd name="adj2" fmla="val 79687"/>
            </a:avLst>
          </a:prstGeom>
          <a:solidFill>
            <a:schemeClr val="accent1">
              <a:alpha val="91372"/>
            </a:schemeClr>
          </a:solidFill>
          <a:ln w="25400" cap="flat" cmpd="sng">
            <a:solidFill>
              <a:srgbClr val="5C99CE"/>
            </a:solidFill>
            <a:prstDash val="solid"/>
            <a:round/>
            <a:headEnd type="none" w="sm" len="sm"/>
            <a:tailEnd type="none" w="sm" len="sm"/>
          </a:ln>
          <a:effectLst>
            <a:outerShdw blurRad="63500" dist="25400" dir="5400000" rotWithShape="0">
              <a:srgbClr val="808080">
                <a:alpha val="7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 name="TextBox 3"/>
          <p:cNvSpPr txBox="1"/>
          <p:nvPr/>
        </p:nvSpPr>
        <p:spPr>
          <a:xfrm>
            <a:off x="1057275" y="1814513"/>
            <a:ext cx="10260572" cy="2308324"/>
          </a:xfrm>
          <a:prstGeom prst="rect">
            <a:avLst/>
          </a:prstGeom>
          <a:noFill/>
        </p:spPr>
        <p:txBody>
          <a:bodyPr wrap="square" rtlCol="0">
            <a:spAutoFit/>
          </a:bodyPr>
          <a:lstStyle/>
          <a:p>
            <a:r>
              <a:rPr lang="en-US" sz="3600" dirty="0" smtClean="0"/>
              <a:t>Please introduce yourself! </a:t>
            </a:r>
          </a:p>
          <a:p>
            <a:endParaRPr lang="en-US" sz="3600" dirty="0"/>
          </a:p>
          <a:p>
            <a:r>
              <a:rPr lang="en-US" sz="3600" dirty="0" smtClean="0"/>
              <a:t>Post your first name and where you are joining from in the chat box now. </a:t>
            </a:r>
            <a:endParaRPr lang="en-US" sz="3600" dirty="0"/>
          </a:p>
        </p:txBody>
      </p:sp>
    </p:spTree>
    <p:extLst>
      <p:ext uri="{BB962C8B-B14F-4D97-AF65-F5344CB8AC3E}">
        <p14:creationId xmlns:p14="http://schemas.microsoft.com/office/powerpoint/2010/main" val="717783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t>Acknowledgements </a:t>
            </a:r>
            <a:endParaRPr lang="en-US" sz="4000" b="0" dirty="0"/>
          </a:p>
        </p:txBody>
      </p:sp>
      <p:pic>
        <p:nvPicPr>
          <p:cNvPr id="3" name="Picture 2" descr="https://lh3.googleusercontent.com/gFjNMTzC4pUj5IqPSvXBRIRYW6MYj8Rds078blug3gwJSy94hIsWWfAMLAy5oSDIJ7zcggJyPWBoNhZaKkkjfGjP9SHlbdFxg7sTQpmPhNguFFR3y99WMvVNVJLnck8f52lNjb0a"/>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1042986" y="2133724"/>
            <a:ext cx="4616743" cy="2210332"/>
          </a:xfrm>
          <a:prstGeom prst="rect">
            <a:avLst/>
          </a:prstGeom>
          <a:solidFill>
            <a:schemeClr val="bg1"/>
          </a:solid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9786" y="2773386"/>
            <a:ext cx="4310063" cy="129734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9786" y="0"/>
            <a:ext cx="2790826" cy="2790826"/>
          </a:xfrm>
          <a:prstGeom prst="rect">
            <a:avLst/>
          </a:prstGeom>
        </p:spPr>
      </p:pic>
    </p:spTree>
    <p:extLst>
      <p:ext uri="{BB962C8B-B14F-4D97-AF65-F5344CB8AC3E}">
        <p14:creationId xmlns:p14="http://schemas.microsoft.com/office/powerpoint/2010/main" val="2070011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Autofit/>
          </a:bodyPr>
          <a:lstStyle/>
          <a:p>
            <a:r>
              <a:rPr lang="en-US" altLang="en-US" dirty="0"/>
              <a:t>Today’s Agenda</a:t>
            </a:r>
          </a:p>
        </p:txBody>
      </p:sp>
      <p:sp>
        <p:nvSpPr>
          <p:cNvPr id="3" name="Content Placeholder 2"/>
          <p:cNvSpPr>
            <a:spLocks noGrp="1"/>
          </p:cNvSpPr>
          <p:nvPr>
            <p:ph idx="1"/>
          </p:nvPr>
        </p:nvSpPr>
        <p:spPr>
          <a:xfrm>
            <a:off x="838203" y="1398343"/>
            <a:ext cx="10755087" cy="4479944"/>
          </a:xfrm>
        </p:spPr>
        <p:txBody>
          <a:bodyPr>
            <a:noAutofit/>
          </a:bodyPr>
          <a:lstStyle/>
          <a:p>
            <a:pPr marL="457200" lvl="0" indent="-406400">
              <a:lnSpc>
                <a:spcPct val="100000"/>
              </a:lnSpc>
              <a:spcBef>
                <a:spcPts val="0"/>
              </a:spcBef>
              <a:spcAft>
                <a:spcPts val="1200"/>
              </a:spcAft>
              <a:buSzPts val="2800"/>
              <a:buFont typeface="Rockwell"/>
              <a:buAutoNum type="arabicParenR"/>
            </a:pPr>
            <a:r>
              <a:rPr lang="en-US" dirty="0" smtClean="0">
                <a:solidFill>
                  <a:schemeClr val="dk1"/>
                </a:solidFill>
              </a:rPr>
              <a:t>What is the Question Formulation Technique (QFT) and why use it?</a:t>
            </a:r>
            <a:endParaRPr lang="en-US" dirty="0"/>
          </a:p>
          <a:p>
            <a:pPr marL="457200" lvl="0" indent="-406400">
              <a:lnSpc>
                <a:spcPct val="100000"/>
              </a:lnSpc>
              <a:spcBef>
                <a:spcPts val="0"/>
              </a:spcBef>
              <a:spcAft>
                <a:spcPts val="1200"/>
              </a:spcAft>
              <a:buSzPts val="2800"/>
              <a:buFont typeface="Rockwell"/>
              <a:buAutoNum type="arabicParenR"/>
            </a:pPr>
            <a:r>
              <a:rPr lang="en-US" dirty="0">
                <a:solidFill>
                  <a:schemeClr val="dk1"/>
                </a:solidFill>
              </a:rPr>
              <a:t>Collaborative Learning with the </a:t>
            </a:r>
            <a:r>
              <a:rPr lang="en-US" dirty="0" smtClean="0">
                <a:solidFill>
                  <a:schemeClr val="dk1"/>
                </a:solidFill>
              </a:rPr>
              <a:t>QFT and </a:t>
            </a:r>
            <a:r>
              <a:rPr lang="en-US" dirty="0" err="1" smtClean="0">
                <a:solidFill>
                  <a:schemeClr val="dk1"/>
                </a:solidFill>
              </a:rPr>
              <a:t>Padlet</a:t>
            </a:r>
            <a:endParaRPr lang="en-US" dirty="0"/>
          </a:p>
          <a:p>
            <a:pPr marL="457200" lvl="0" indent="-406400">
              <a:lnSpc>
                <a:spcPct val="100000"/>
              </a:lnSpc>
              <a:spcBef>
                <a:spcPts val="0"/>
              </a:spcBef>
              <a:spcAft>
                <a:spcPts val="1200"/>
              </a:spcAft>
              <a:buSzPts val="2800"/>
              <a:buFont typeface="Rockwell"/>
              <a:buAutoNum type="arabicParenR"/>
            </a:pPr>
            <a:r>
              <a:rPr lang="en-US" dirty="0" smtClean="0">
                <a:solidFill>
                  <a:schemeClr val="dk1"/>
                </a:solidFill>
              </a:rPr>
              <a:t>Virtual learning resources from The Right Question Institute</a:t>
            </a:r>
          </a:p>
          <a:p>
            <a:pPr marL="50800" lvl="0" indent="0">
              <a:lnSpc>
                <a:spcPct val="100000"/>
              </a:lnSpc>
              <a:spcBef>
                <a:spcPts val="0"/>
              </a:spcBef>
              <a:spcAft>
                <a:spcPts val="1200"/>
              </a:spcAft>
              <a:buSzPts val="2800"/>
              <a:buNone/>
            </a:pPr>
            <a:r>
              <a:rPr lang="en-US" dirty="0" smtClean="0">
                <a:solidFill>
                  <a:schemeClr val="dk1"/>
                </a:solidFill>
              </a:rPr>
              <a:t>- Break -</a:t>
            </a:r>
            <a:endParaRPr lang="en-US" dirty="0">
              <a:solidFill>
                <a:schemeClr val="dk1"/>
              </a:solidFill>
            </a:endParaRPr>
          </a:p>
          <a:p>
            <a:pPr marL="565150" lvl="0" indent="-514350">
              <a:lnSpc>
                <a:spcPct val="100000"/>
              </a:lnSpc>
              <a:spcBef>
                <a:spcPts val="0"/>
              </a:spcBef>
              <a:spcAft>
                <a:spcPts val="1200"/>
              </a:spcAft>
              <a:buSzPts val="2800"/>
              <a:buFont typeface="+mj-lt"/>
              <a:buAutoNum type="arabicParenR" startAt="4"/>
            </a:pPr>
            <a:r>
              <a:rPr lang="en-US" dirty="0" smtClean="0">
                <a:solidFill>
                  <a:schemeClr val="dk1"/>
                </a:solidFill>
              </a:rPr>
              <a:t>Collaborative Learning with </a:t>
            </a:r>
            <a:r>
              <a:rPr lang="en-US" dirty="0" err="1" smtClean="0">
                <a:solidFill>
                  <a:schemeClr val="dk1"/>
                </a:solidFill>
              </a:rPr>
              <a:t>Googledocs</a:t>
            </a:r>
            <a:endParaRPr lang="en-US" dirty="0" smtClean="0">
              <a:solidFill>
                <a:schemeClr val="dk1"/>
              </a:solidFill>
            </a:endParaRPr>
          </a:p>
          <a:p>
            <a:pPr marL="457200" lvl="0" indent="-406400">
              <a:lnSpc>
                <a:spcPct val="100000"/>
              </a:lnSpc>
              <a:spcBef>
                <a:spcPts val="0"/>
              </a:spcBef>
              <a:spcAft>
                <a:spcPts val="1200"/>
              </a:spcAft>
              <a:buSzPts val="2800"/>
              <a:buFont typeface="Rockwell"/>
              <a:buAutoNum type="arabicParenR" startAt="4"/>
            </a:pPr>
            <a:r>
              <a:rPr lang="en-US" dirty="0" err="1" smtClean="0">
                <a:solidFill>
                  <a:schemeClr val="dk1"/>
                </a:solidFill>
              </a:rPr>
              <a:t>EdTech</a:t>
            </a:r>
            <a:r>
              <a:rPr lang="en-US" dirty="0" smtClean="0">
                <a:solidFill>
                  <a:schemeClr val="dk1"/>
                </a:solidFill>
              </a:rPr>
              <a:t> Tools and Resources to Pair with the QFT</a:t>
            </a:r>
            <a:endParaRPr lang="en-US" dirty="0">
              <a:solidFill>
                <a:schemeClr val="dk1"/>
              </a:solidFill>
            </a:endParaRPr>
          </a:p>
          <a:p>
            <a:pPr marL="457200" lvl="0" indent="-406400">
              <a:lnSpc>
                <a:spcPct val="100000"/>
              </a:lnSpc>
              <a:spcBef>
                <a:spcPts val="0"/>
              </a:spcBef>
              <a:spcAft>
                <a:spcPts val="1200"/>
              </a:spcAft>
              <a:buSzPts val="2800"/>
              <a:buFont typeface="Rockwell"/>
              <a:buAutoNum type="arabicParenR" startAt="4"/>
            </a:pPr>
            <a:r>
              <a:rPr lang="en-US" dirty="0" smtClean="0">
                <a:solidFill>
                  <a:schemeClr val="dk1"/>
                </a:solidFill>
              </a:rPr>
              <a:t>Q&amp;A and Open Discussion</a:t>
            </a:r>
          </a:p>
          <a:p>
            <a:pPr marL="457200" lvl="0" indent="-406400">
              <a:lnSpc>
                <a:spcPct val="100000"/>
              </a:lnSpc>
              <a:spcBef>
                <a:spcPts val="0"/>
              </a:spcBef>
              <a:spcAft>
                <a:spcPts val="1200"/>
              </a:spcAft>
              <a:buSzPts val="2800"/>
              <a:buFont typeface="Rockwell"/>
              <a:buAutoNum type="arabicParenR" startAt="4"/>
            </a:pPr>
            <a:r>
              <a:rPr lang="en-US" dirty="0" smtClean="0">
                <a:solidFill>
                  <a:schemeClr val="dk1"/>
                </a:solidFill>
              </a:rPr>
              <a:t>Reflection with </a:t>
            </a:r>
            <a:r>
              <a:rPr lang="en-US" dirty="0" err="1" smtClean="0">
                <a:solidFill>
                  <a:schemeClr val="dk1"/>
                </a:solidFill>
              </a:rPr>
              <a:t>Flipgrid</a:t>
            </a:r>
            <a:endParaRPr lang="en-US" dirty="0"/>
          </a:p>
          <a:p>
            <a:pPr marL="0" indent="0">
              <a:buNone/>
              <a:defRPr/>
            </a:pPr>
            <a:endParaRPr lang="en-US" sz="3200" dirty="0">
              <a:latin typeface="Rockwell" panose="02060603020205020403" pitchFamily="18" charset="0"/>
            </a:endParaRPr>
          </a:p>
        </p:txBody>
      </p:sp>
    </p:spTree>
    <p:extLst>
      <p:ext uri="{BB962C8B-B14F-4D97-AF65-F5344CB8AC3E}">
        <p14:creationId xmlns:p14="http://schemas.microsoft.com/office/powerpoint/2010/main" val="385023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654209" y="4815436"/>
            <a:ext cx="10933735" cy="1257118"/>
          </a:xfrm>
        </p:spPr>
        <p:txBody>
          <a:bodyPr>
            <a:noAutofit/>
          </a:bodyPr>
          <a:lstStyle/>
          <a:p>
            <a:pPr marL="0" indent="0">
              <a:buNone/>
            </a:pPr>
            <a:r>
              <a:rPr lang="en-US" sz="4400" dirty="0" smtClean="0">
                <a:solidFill>
                  <a:schemeClr val="accent1"/>
                </a:solidFill>
              </a:rPr>
              <a:t>What is the Question Formulation Technique and why use it?</a:t>
            </a:r>
            <a:endParaRPr lang="en-US" altLang="en-US" sz="4400" dirty="0">
              <a:solidFill>
                <a:schemeClr val="accent1"/>
              </a:solidFill>
              <a:latin typeface="Rockwell" panose="02060603020205020403" pitchFamily="18" charset="0"/>
            </a:endParaRPr>
          </a:p>
        </p:txBody>
      </p:sp>
      <p:cxnSp>
        <p:nvCxnSpPr>
          <p:cNvPr id="4" name="Straight Connector 3"/>
          <p:cNvCxnSpPr/>
          <p:nvPr/>
        </p:nvCxnSpPr>
        <p:spPr>
          <a:xfrm>
            <a:off x="654207" y="6343748"/>
            <a:ext cx="106252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265" y="194999"/>
            <a:ext cx="5929081" cy="4405582"/>
          </a:xfrm>
          <a:prstGeom prst="rect">
            <a:avLst/>
          </a:prstGeom>
        </p:spPr>
      </p:pic>
    </p:spTree>
    <p:extLst>
      <p:ext uri="{BB962C8B-B14F-4D97-AF65-F5344CB8AC3E}">
        <p14:creationId xmlns:p14="http://schemas.microsoft.com/office/powerpoint/2010/main" val="801700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525037" y="1738800"/>
            <a:ext cx="9830355" cy="2248071"/>
          </a:xfrm>
        </p:spPr>
        <p:txBody>
          <a:bodyPr>
            <a:noAutofit/>
          </a:bodyPr>
          <a:lstStyle/>
          <a:p>
            <a:r>
              <a:rPr lang="en-US" sz="5400" dirty="0">
                <a:solidFill>
                  <a:schemeClr val="tx1"/>
                </a:solidFill>
              </a:rPr>
              <a:t>"There is no learning without having to pose a question." </a:t>
            </a:r>
          </a:p>
          <a:p>
            <a:r>
              <a:rPr lang="en-US" sz="5400" dirty="0">
                <a:solidFill>
                  <a:schemeClr val="tx1"/>
                </a:solidFill>
              </a:rPr>
              <a:t>	</a:t>
            </a:r>
          </a:p>
        </p:txBody>
      </p:sp>
      <p:sp>
        <p:nvSpPr>
          <p:cNvPr id="6" name="Text Placeholder 5"/>
          <p:cNvSpPr>
            <a:spLocks noGrp="1"/>
          </p:cNvSpPr>
          <p:nvPr>
            <p:ph type="body" sz="half" idx="10"/>
          </p:nvPr>
        </p:nvSpPr>
        <p:spPr>
          <a:xfrm>
            <a:off x="6679661" y="4070685"/>
            <a:ext cx="4675731" cy="1299478"/>
          </a:xfrm>
        </p:spPr>
        <p:txBody>
          <a:bodyPr>
            <a:normAutofit/>
          </a:bodyPr>
          <a:lstStyle/>
          <a:p>
            <a:r>
              <a:rPr lang="en-US" sz="2400" dirty="0"/>
              <a:t>- Richard Feynman</a:t>
            </a:r>
          </a:p>
          <a:p>
            <a:r>
              <a:rPr lang="en-US" sz="2400" dirty="0"/>
              <a:t>Nobel Laureate, Physics, 1965</a:t>
            </a:r>
          </a:p>
        </p:txBody>
      </p:sp>
    </p:spTree>
    <p:extLst>
      <p:ext uri="{BB962C8B-B14F-4D97-AF65-F5344CB8AC3E}">
        <p14:creationId xmlns:p14="http://schemas.microsoft.com/office/powerpoint/2010/main" val="1659940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67" y="297510"/>
            <a:ext cx="11160924" cy="1325563"/>
          </a:xfrm>
        </p:spPr>
        <p:txBody>
          <a:bodyPr>
            <a:noAutofit/>
          </a:bodyPr>
          <a:lstStyle/>
          <a:p>
            <a:r>
              <a:rPr lang="en-US" sz="4000" b="0" dirty="0"/>
              <a:t>Honoring the </a:t>
            </a:r>
            <a:r>
              <a:rPr lang="en-US" sz="4000" b="0" dirty="0" smtClean="0"/>
              <a:t>Original Source</a:t>
            </a:r>
            <a:r>
              <a:rPr lang="en-US" sz="4000" b="0" dirty="0"/>
              <a:t>: </a:t>
            </a:r>
            <a:br>
              <a:rPr lang="en-US" sz="4000" b="0" dirty="0"/>
            </a:br>
            <a:r>
              <a:rPr lang="en-US" sz="4000" b="0" dirty="0"/>
              <a:t>Parents in Lawrence, Massachusetts, 1990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913" y="2089887"/>
            <a:ext cx="5635603" cy="4233948"/>
          </a:xfrm>
          <a:prstGeom prst="rect">
            <a:avLst/>
          </a:prstGeom>
        </p:spPr>
      </p:pic>
      <p:sp>
        <p:nvSpPr>
          <p:cNvPr id="4" name="Text Placeholder 4"/>
          <p:cNvSpPr txBox="1">
            <a:spLocks/>
          </p:cNvSpPr>
          <p:nvPr/>
        </p:nvSpPr>
        <p:spPr>
          <a:xfrm>
            <a:off x="6848043" y="2718563"/>
            <a:ext cx="4894780" cy="204869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200" b="0" i="0" u="none" strike="noStrike" kern="1200" cap="none" spc="0" normalizeH="0" baseline="0" noProof="0" dirty="0">
                <a:ln>
                  <a:noFill/>
                </a:ln>
                <a:solidFill>
                  <a:srgbClr val="000000"/>
                </a:solidFill>
                <a:effectLst/>
                <a:uLnTx/>
                <a:uFillTx/>
                <a:latin typeface="Rockwell" panose="02060603020205020403" pitchFamily="18" charset="0"/>
                <a:cs typeface="+mn-cs"/>
              </a:rPr>
              <a:t>“We don’t go to the school because we don’t even know what to ask.”</a:t>
            </a:r>
          </a:p>
        </p:txBody>
      </p:sp>
    </p:spTree>
    <p:extLst>
      <p:ext uri="{BB962C8B-B14F-4D97-AF65-F5344CB8AC3E}">
        <p14:creationId xmlns:p14="http://schemas.microsoft.com/office/powerpoint/2010/main" val="82444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02203"/>
            <a:ext cx="10515600" cy="1325563"/>
          </a:xfrm>
        </p:spPr>
        <p:txBody>
          <a:bodyPr/>
          <a:lstStyle/>
          <a:p>
            <a:r>
              <a:rPr lang="en-US" dirty="0" smtClean="0"/>
              <a:t>Question Asking </a:t>
            </a:r>
            <a:r>
              <a:rPr lang="en-US" dirty="0"/>
              <a:t>D</a:t>
            </a:r>
            <a:r>
              <a:rPr lang="en-US" dirty="0" smtClean="0"/>
              <a:t>eclines with Age</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911" t="6496" r="62896" b="5375"/>
          <a:stretch/>
        </p:blipFill>
        <p:spPr>
          <a:xfrm>
            <a:off x="1767841" y="1262746"/>
            <a:ext cx="3492139" cy="5374855"/>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6716" t="6887" r="17813" b="7343"/>
          <a:stretch/>
        </p:blipFill>
        <p:spPr>
          <a:xfrm>
            <a:off x="470264" y="4407173"/>
            <a:ext cx="1149531" cy="1505949"/>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3723" t="3228" r="31529" b="3503"/>
          <a:stretch/>
        </p:blipFill>
        <p:spPr>
          <a:xfrm>
            <a:off x="6447587" y="3108964"/>
            <a:ext cx="1154996" cy="3100251"/>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8745" t="4590" r="43809" b="7170"/>
          <a:stretch/>
        </p:blipFill>
        <p:spPr>
          <a:xfrm>
            <a:off x="1854926" y="1352461"/>
            <a:ext cx="2301212" cy="4984544"/>
          </a:xfrm>
          <a:prstGeom prst="rect">
            <a:avLst/>
          </a:prstGeom>
        </p:spPr>
      </p:pic>
      <p:sp>
        <p:nvSpPr>
          <p:cNvPr id="12" name="TextBox 11"/>
          <p:cNvSpPr txBox="1"/>
          <p:nvPr/>
        </p:nvSpPr>
        <p:spPr>
          <a:xfrm>
            <a:off x="8627693" y="6428106"/>
            <a:ext cx="3451665" cy="369332"/>
          </a:xfrm>
          <a:prstGeom prst="rect">
            <a:avLst/>
          </a:prstGeom>
          <a:noFill/>
        </p:spPr>
        <p:txBody>
          <a:bodyPr wrap="square" rtlCol="0">
            <a:spAutoFit/>
          </a:bodyPr>
          <a:lstStyle/>
          <a:p>
            <a:pPr algn="r"/>
            <a:r>
              <a:rPr lang="en-US" sz="900" dirty="0"/>
              <a:t>Tizard, B., Hughes, M., Carmichael, H., &amp; Pinkerton, G. (1983). </a:t>
            </a:r>
          </a:p>
        </p:txBody>
      </p:sp>
      <p:sp>
        <p:nvSpPr>
          <p:cNvPr id="13" name="TextBox 12"/>
          <p:cNvSpPr txBox="1"/>
          <p:nvPr/>
        </p:nvSpPr>
        <p:spPr>
          <a:xfrm>
            <a:off x="6620525" y="6658938"/>
            <a:ext cx="3451665" cy="230832"/>
          </a:xfrm>
          <a:prstGeom prst="rect">
            <a:avLst/>
          </a:prstGeom>
          <a:noFill/>
        </p:spPr>
        <p:txBody>
          <a:bodyPr wrap="square" rtlCol="0">
            <a:spAutoFit/>
          </a:bodyPr>
          <a:lstStyle/>
          <a:p>
            <a:pPr algn="r"/>
            <a:r>
              <a:rPr lang="en-US" sz="900" dirty="0"/>
              <a:t>Dillon, J. T. (1988). </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1799" y="1421281"/>
            <a:ext cx="3092695" cy="5057775"/>
          </a:xfrm>
          <a:prstGeom prst="rect">
            <a:avLst/>
          </a:prstGeom>
        </p:spPr>
      </p:pic>
    </p:spTree>
    <p:extLst>
      <p:ext uri="{BB962C8B-B14F-4D97-AF65-F5344CB8AC3E}">
        <p14:creationId xmlns:p14="http://schemas.microsoft.com/office/powerpoint/2010/main" val="66563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23598</TotalTime>
  <Words>1054</Words>
  <Application>Microsoft Macintosh PowerPoint</Application>
  <PresentationFormat>Widescreen</PresentationFormat>
  <Paragraphs>154</Paragraphs>
  <Slides>22</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Calibri</vt:lpstr>
      <vt:lpstr>Courier New</vt:lpstr>
      <vt:lpstr>Meiryo</vt:lpstr>
      <vt:lpstr>MS Gothic</vt:lpstr>
      <vt:lpstr>MS PGothic</vt:lpstr>
      <vt:lpstr>Noto Sans Symbols</vt:lpstr>
      <vt:lpstr>Rockwell</vt:lpstr>
      <vt:lpstr>Times New Roman</vt:lpstr>
      <vt:lpstr>Wingdings</vt:lpstr>
      <vt:lpstr>游ゴシック</vt:lpstr>
      <vt:lpstr>Office Theme</vt:lpstr>
      <vt:lpstr>Let’s Chat: Taking the Question Formulation Technique (QFT) Online with EdTech Tools  </vt:lpstr>
      <vt:lpstr>We’re Tweeting…</vt:lpstr>
      <vt:lpstr>Who is in the room?</vt:lpstr>
      <vt:lpstr>Acknowledgements </vt:lpstr>
      <vt:lpstr>Today’s Agenda</vt:lpstr>
      <vt:lpstr>PowerPoint Presentation</vt:lpstr>
      <vt:lpstr>PowerPoint Presentation</vt:lpstr>
      <vt:lpstr>Honoring the Original Source:  Parents in Lawrence, Massachusetts, 1990</vt:lpstr>
      <vt:lpstr>Question Asking Declines with Age</vt:lpstr>
      <vt:lpstr>Collaborative Primary Source Learning with the QFT and Padlet</vt:lpstr>
      <vt:lpstr>The Question Formulation Technique (QFT)</vt:lpstr>
      <vt:lpstr>The QFT, on one slide…</vt:lpstr>
      <vt:lpstr>Let’s Learn by Doing</vt:lpstr>
      <vt:lpstr>What do I do with the questions students produce?</vt:lpstr>
      <vt:lpstr>PowerPoint Presentation</vt:lpstr>
      <vt:lpstr>Access All of RQI’s Free QFT Resources</vt:lpstr>
      <vt:lpstr>PowerPoint Presentation</vt:lpstr>
      <vt:lpstr>Virtual Learning Toolkits</vt:lpstr>
      <vt:lpstr>To Make Your Own Virtual QFT</vt:lpstr>
      <vt:lpstr>Watch Webinars Like This One </vt:lpstr>
      <vt:lpstr>Facilitate an “Off-Line” Remote QFT</vt:lpstr>
      <vt:lpstr>Today’s Agenda</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Danikqwa S. Rambert (Student)</dc:creator>
  <cp:lastModifiedBy>Microsoft Office User</cp:lastModifiedBy>
  <cp:revision>775</cp:revision>
  <dcterms:created xsi:type="dcterms:W3CDTF">2018-05-15T14:29:45Z</dcterms:created>
  <dcterms:modified xsi:type="dcterms:W3CDTF">2020-04-29T20:34:11Z</dcterms:modified>
</cp:coreProperties>
</file>