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56" r:id="rId2"/>
    <p:sldId id="272" r:id="rId3"/>
    <p:sldId id="273" r:id="rId4"/>
    <p:sldId id="693" r:id="rId5"/>
    <p:sldId id="922" r:id="rId6"/>
    <p:sldId id="923" r:id="rId7"/>
    <p:sldId id="708" r:id="rId8"/>
    <p:sldId id="982" r:id="rId9"/>
    <p:sldId id="983" r:id="rId10"/>
    <p:sldId id="1005" r:id="rId11"/>
    <p:sldId id="1006" r:id="rId12"/>
    <p:sldId id="1008" r:id="rId13"/>
    <p:sldId id="1007" r:id="rId14"/>
    <p:sldId id="1034" r:id="rId15"/>
    <p:sldId id="1009" r:id="rId16"/>
    <p:sldId id="1035" r:id="rId17"/>
    <p:sldId id="1036" r:id="rId18"/>
    <p:sldId id="1011" r:id="rId19"/>
    <p:sldId id="1012" r:id="rId20"/>
    <p:sldId id="1013" r:id="rId21"/>
    <p:sldId id="711" r:id="rId22"/>
    <p:sldId id="712" r:id="rId23"/>
    <p:sldId id="713" r:id="rId24"/>
    <p:sldId id="1032" r:id="rId25"/>
    <p:sldId id="981" r:id="rId26"/>
    <p:sldId id="603" r:id="rId27"/>
    <p:sldId id="799" r:id="rId28"/>
    <p:sldId id="309" r:id="rId29"/>
    <p:sldId id="310" r:id="rId30"/>
    <p:sldId id="311" r:id="rId31"/>
    <p:sldId id="313" r:id="rId32"/>
    <p:sldId id="460" r:id="rId33"/>
    <p:sldId id="1014" r:id="rId34"/>
    <p:sldId id="1021" r:id="rId35"/>
    <p:sldId id="1015" r:id="rId36"/>
    <p:sldId id="1024" r:id="rId37"/>
    <p:sldId id="1025" r:id="rId38"/>
    <p:sldId id="1026" r:id="rId39"/>
    <p:sldId id="1028" r:id="rId40"/>
    <p:sldId id="1031" r:id="rId41"/>
    <p:sldId id="972" r:id="rId42"/>
    <p:sldId id="973" r:id="rId43"/>
    <p:sldId id="974" r:id="rId44"/>
    <p:sldId id="975" r:id="rId45"/>
    <p:sldId id="976" r:id="rId46"/>
    <p:sldId id="977" r:id="rId47"/>
    <p:sldId id="1040" r:id="rId48"/>
    <p:sldId id="1041" r:id="rId49"/>
    <p:sldId id="1042" r:id="rId50"/>
    <p:sldId id="1043" r:id="rId51"/>
    <p:sldId id="1038" r:id="rId52"/>
    <p:sldId id="1039" r:id="rId53"/>
    <p:sldId id="752" r:id="rId54"/>
    <p:sldId id="753" r:id="rId55"/>
    <p:sldId id="755" r:id="rId56"/>
    <p:sldId id="889" r:id="rId57"/>
    <p:sldId id="785" r:id="rId58"/>
    <p:sldId id="66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18971F-34E5-E448-8D07-284289E7DED7}">
          <p14:sldIdLst>
            <p14:sldId id="256"/>
            <p14:sldId id="272"/>
            <p14:sldId id="273"/>
            <p14:sldId id="693"/>
            <p14:sldId id="922"/>
            <p14:sldId id="923"/>
            <p14:sldId id="708"/>
            <p14:sldId id="982"/>
            <p14:sldId id="983"/>
            <p14:sldId id="1005"/>
            <p14:sldId id="1006"/>
            <p14:sldId id="1008"/>
            <p14:sldId id="1007"/>
            <p14:sldId id="1034"/>
            <p14:sldId id="1009"/>
            <p14:sldId id="1035"/>
            <p14:sldId id="1036"/>
            <p14:sldId id="1011"/>
            <p14:sldId id="1012"/>
            <p14:sldId id="1013"/>
            <p14:sldId id="711"/>
            <p14:sldId id="712"/>
            <p14:sldId id="713"/>
            <p14:sldId id="1032"/>
            <p14:sldId id="981"/>
            <p14:sldId id="603"/>
            <p14:sldId id="799"/>
            <p14:sldId id="309"/>
            <p14:sldId id="310"/>
            <p14:sldId id="311"/>
            <p14:sldId id="313"/>
            <p14:sldId id="460"/>
            <p14:sldId id="1014"/>
            <p14:sldId id="1021"/>
            <p14:sldId id="1015"/>
            <p14:sldId id="1024"/>
            <p14:sldId id="1025"/>
            <p14:sldId id="1026"/>
            <p14:sldId id="1028"/>
            <p14:sldId id="1031"/>
            <p14:sldId id="972"/>
            <p14:sldId id="973"/>
            <p14:sldId id="974"/>
            <p14:sldId id="975"/>
            <p14:sldId id="976"/>
            <p14:sldId id="977"/>
            <p14:sldId id="1040"/>
            <p14:sldId id="1041"/>
            <p14:sldId id="1042"/>
            <p14:sldId id="1043"/>
            <p14:sldId id="1038"/>
            <p14:sldId id="1039"/>
            <p14:sldId id="752"/>
            <p14:sldId id="753"/>
            <p14:sldId id="755"/>
            <p14:sldId id="889"/>
            <p14:sldId id="785"/>
            <p14:sldId id="66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o O" initials="TO" lastIdx="1" clrIdx="0">
    <p:extLst/>
  </p:cmAuthor>
  <p:cmAuthor id="2" name="Katy Connolly" initials="" lastIdx="3" clrIdx="1"/>
  <p:cmAuthor id="3" name="Sarah Westbrook" initials="" lastIdx="2" clrIdx="2"/>
  <p:cmAuthor id="4" name="Katy" initials="K" lastIdx="7" clrIdx="3">
    <p:extLst/>
  </p:cmAuthor>
  <p:cmAuthor id="5" name="Sarah" initials="" lastIdx="1" clrIdx="4"/>
  <p:cmAuthor id="6" name="Ann Canning" initials="" lastIdx="2"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51" autoAdjust="0"/>
    <p:restoredTop sz="87942" autoAdjust="0"/>
  </p:normalViewPr>
  <p:slideViewPr>
    <p:cSldViewPr snapToGrid="0" snapToObjects="1">
      <p:cViewPr varScale="1">
        <p:scale>
          <a:sx n="96" d="100"/>
          <a:sy n="96" d="100"/>
        </p:scale>
        <p:origin x="936" y="16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commentAuthors" Target="commentAuthors.xml"/><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F06F67-69AA-4DD8-85DE-A5CD1DE14C69}" type="datetimeFigureOut">
              <a:rPr lang="en-US" smtClean="0"/>
              <a:t>5/14/20</a:t>
            </a:fld>
            <a:endParaRPr 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F94A3-515B-42C9-A632-CD8154351229}" type="slidenum">
              <a:rPr lang="en-US" smtClean="0"/>
              <a:t>‹#›</a:t>
            </a:fld>
            <a:endParaRPr lang="en-US"/>
          </a:p>
        </p:txBody>
      </p:sp>
    </p:spTree>
    <p:extLst>
      <p:ext uri="{BB962C8B-B14F-4D97-AF65-F5344CB8AC3E}">
        <p14:creationId xmlns:p14="http://schemas.microsoft.com/office/powerpoint/2010/main" val="89707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files.eric.ed.gov/fulltext/EJ746291.pdf" TargetMode="External"/><Relationship Id="rId4" Type="http://schemas.openxmlformats.org/officeDocument/2006/relationships/hyperlink" Target="http://research.msu.edu/survey-shows-scientists-value-honesty-curiosity/" TargetMode="External"/><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onlinelibrary.wiley.com/doi/10.1111/j.1469-7610.1983.tb00575.x/full"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1</a:t>
            </a:fld>
            <a:endParaRPr lang="en-US"/>
          </a:p>
        </p:txBody>
      </p:sp>
    </p:spTree>
    <p:extLst>
      <p:ext uri="{BB962C8B-B14F-4D97-AF65-F5344CB8AC3E}">
        <p14:creationId xmlns:p14="http://schemas.microsoft.com/office/powerpoint/2010/main" val="254103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dirty="0"/>
              <a:t>UC Davis</a:t>
            </a:r>
            <a:r>
              <a:rPr lang="en-US" baseline="0" dirty="0"/>
              <a:t> Research Linking Curiosity to Memory (UC Davis) 2014</a:t>
            </a:r>
          </a:p>
          <a:p>
            <a:endParaRPr lang="en-US" baseline="0" dirty="0"/>
          </a:p>
          <a:p>
            <a:r>
              <a:rPr lang="en-US" dirty="0"/>
              <a:t>The </a:t>
            </a:r>
            <a:r>
              <a:rPr lang="en-US" dirty="0">
                <a:hlinkClick r:id="rId3"/>
              </a:rPr>
              <a:t>Fullerton Longitudinal Study (FLS)</a:t>
            </a:r>
            <a:r>
              <a:rPr lang="en-US" dirty="0"/>
              <a:t>, a 30-plus year study of the development of giftedness across various points in time conducted by Adele and Allen Gottfried of California State University ”This finding has strong implications for the development of STEM considering that curiosity is a </a:t>
            </a:r>
            <a:r>
              <a:rPr lang="en-US" dirty="0">
                <a:hlinkClick r:id="rId4"/>
              </a:rPr>
              <a:t>fundamental predictor of the aspiration to become a scientist.</a:t>
            </a:r>
            <a:r>
              <a:rPr lang="en-US" dirty="0"/>
              <a:t>” </a:t>
            </a:r>
          </a:p>
          <a:p>
            <a:endParaRPr lang="en-US" dirty="0"/>
          </a:p>
          <a:p>
            <a:r>
              <a:rPr lang="en-US" dirty="0"/>
              <a:t>S. von </a:t>
            </a:r>
            <a:r>
              <a:rPr lang="en-US" dirty="0" err="1"/>
              <a:t>Stumm</a:t>
            </a:r>
            <a:r>
              <a:rPr lang="en-US" dirty="0"/>
              <a:t>, B. Hell, T. Chamorro-</a:t>
            </a:r>
            <a:r>
              <a:rPr lang="en-US" dirty="0" err="1"/>
              <a:t>Premuzic</a:t>
            </a:r>
            <a:r>
              <a:rPr lang="en-US" dirty="0"/>
              <a:t>. </a:t>
            </a:r>
            <a:r>
              <a:rPr lang="en-US" b="1" dirty="0"/>
              <a:t>The Hungry Mind: Intellectual Curiosity Is the Third Pillar of Academic Performance</a:t>
            </a:r>
            <a:r>
              <a:rPr lang="en-US" dirty="0"/>
              <a:t>. </a:t>
            </a:r>
            <a:r>
              <a:rPr lang="en-US" i="1" dirty="0"/>
              <a:t>Perspectives on Psychological Science</a:t>
            </a:r>
            <a:r>
              <a:rPr lang="en-US" dirty="0"/>
              <a:t>, 2011 meta-analysis shows They found that curiosity did, indeed, influence academic performance. In fact, it had quite a large effect, about the same as conscientiousness. When put together, conscientiousness and curiosity had as big an effect on performance as intelligence.</a:t>
            </a:r>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19</a:t>
            </a:fld>
            <a:endParaRPr lang="en-US">
              <a:solidFill>
                <a:prstClr val="black"/>
              </a:solidFill>
              <a:latin typeface="Calibri"/>
            </a:endParaRPr>
          </a:p>
        </p:txBody>
      </p:sp>
    </p:spTree>
    <p:extLst>
      <p:ext uri="{BB962C8B-B14F-4D97-AF65-F5344CB8AC3E}">
        <p14:creationId xmlns:p14="http://schemas.microsoft.com/office/powerpoint/2010/main" val="1531857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20</a:t>
            </a:fld>
            <a:endParaRPr lang="en-US"/>
          </a:p>
        </p:txBody>
      </p:sp>
    </p:spTree>
    <p:extLst>
      <p:ext uri="{BB962C8B-B14F-4D97-AF65-F5344CB8AC3E}">
        <p14:creationId xmlns:p14="http://schemas.microsoft.com/office/powerpoint/2010/main" val="1464714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smtClean="0"/>
              <a:t>Now we’re going to work together on the problem of students not asking questions, by using the Question Formulation Technique. </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The next 20 minutes or so will be highly participatory and of course we’re going to be putting you to work. You may want to get some paper or pull up a blank document on your computer screen now. And remember, watch out for the chat box icon. I will tell you when you need to type into it.</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Clr>
                <a:schemeClr val="dk1"/>
              </a:buClr>
              <a:buSzPts val="1200"/>
              <a:buNone/>
            </a:pPr>
            <a:r>
              <a:rPr lang="en-US" dirty="0" smtClean="0"/>
              <a:t>The timing may be a little quick, so don’t worry if you haven’t completed every step; we’re more giving you a taste of the whole process. The rest of this course will go far more in depth on each piece.” we will be moving you quickly through an experience to demonstrate how we go through the process, but will be rushing to make sure there is time for your questions at the end." This is giving you a taste </a:t>
            </a:r>
          </a:p>
          <a:p>
            <a:pPr marL="0" lvl="0" indent="0" algn="l" rtl="0">
              <a:lnSpc>
                <a:spcPct val="100000"/>
              </a:lnSpc>
              <a:spcBef>
                <a:spcPts val="0"/>
              </a:spcBef>
              <a:spcAft>
                <a:spcPts val="0"/>
              </a:spcAft>
              <a:buSzPts val="1400"/>
              <a:buNone/>
            </a:pPr>
            <a:r>
              <a:rPr lang="en-US" dirty="0" smtClean="0"/>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5142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smtClean="0"/>
              <a:t>NOTE THAT THEY ARE Working ALONE rather than in a group: Say something about not judging YOURSELF or changing your wording as it comes out</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Think about what will be difficult to follow for you. Pause. </a:t>
            </a:r>
          </a:p>
          <a:p>
            <a:pPr marL="0" lvl="0" indent="0" algn="l" rtl="0">
              <a:lnSpc>
                <a:spcPct val="100000"/>
              </a:lnSpc>
              <a:spcBef>
                <a:spcPts val="0"/>
              </a:spcBef>
              <a:spcAft>
                <a:spcPts val="0"/>
              </a:spcAft>
              <a:buSzPts val="1400"/>
              <a:buNone/>
            </a:pPr>
            <a:r>
              <a:rPr lang="en-US" dirty="0" smtClean="0"/>
              <a:t>DO NOT ASK THEM TO SHARE!!!</a:t>
            </a:r>
          </a:p>
          <a:p>
            <a:pPr marL="0" lvl="0" indent="0" algn="l" rtl="0">
              <a:lnSpc>
                <a:spcPct val="100000"/>
              </a:lnSpc>
              <a:spcBef>
                <a:spcPts val="0"/>
              </a:spcBef>
              <a:spcAft>
                <a:spcPts val="0"/>
              </a:spcAft>
              <a:buSzPts val="1400"/>
              <a:buNone/>
            </a:pPr>
            <a:r>
              <a:rPr lang="en-US" dirty="0" smtClean="0"/>
              <a:t>Usually, people say that it is difficult not to stop to answer and judge.</a:t>
            </a:r>
          </a:p>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23</a:t>
            </a:fld>
            <a:endParaRPr lang="en-US"/>
          </a:p>
        </p:txBody>
      </p:sp>
    </p:spTree>
    <p:extLst>
      <p:ext uri="{BB962C8B-B14F-4D97-AF65-F5344CB8AC3E}">
        <p14:creationId xmlns:p14="http://schemas.microsoft.com/office/powerpoint/2010/main" val="433116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20: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651" name="Google Shape;1651;p120:notes"/>
          <p:cNvSpPr txBox="1">
            <a:spLocks noGrp="1"/>
          </p:cNvSpPr>
          <p:nvPr>
            <p:ph type="sldNum" idx="12"/>
          </p:nvPr>
        </p:nvSpPr>
        <p:spPr>
          <a:xfrm>
            <a:off x="5265809" y="6658664"/>
            <a:ext cx="4028440" cy="350520"/>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pPr>
            <a:fld id="{00000000-1234-1234-1234-123412341234}" type="slidenum">
              <a:rPr lang="en-US">
                <a:solidFill>
                  <a:prstClr val="black"/>
                </a:solidFill>
                <a:latin typeface="Calibri"/>
                <a:ea typeface="Calibri"/>
                <a:cs typeface="Calibri"/>
                <a:sym typeface="Calibri"/>
              </a:rPr>
              <a:pPr defTabSz="931774">
                <a:buClr>
                  <a:srgbClr val="000000"/>
                </a:buClr>
                <a:buSzPts val="1200"/>
              </a:pPr>
              <a:t>26</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880688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27</a:t>
            </a:fld>
            <a:endParaRPr lang="en-US"/>
          </a:p>
        </p:txBody>
      </p:sp>
    </p:spTree>
    <p:extLst>
      <p:ext uri="{BB962C8B-B14F-4D97-AF65-F5344CB8AC3E}">
        <p14:creationId xmlns:p14="http://schemas.microsoft.com/office/powerpoint/2010/main" val="3569979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28</a:t>
            </a:fld>
            <a:endParaRPr lang="en-US"/>
          </a:p>
        </p:txBody>
      </p:sp>
    </p:spTree>
    <p:extLst>
      <p:ext uri="{BB962C8B-B14F-4D97-AF65-F5344CB8AC3E}">
        <p14:creationId xmlns:p14="http://schemas.microsoft.com/office/powerpoint/2010/main" val="3958391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7B8818-B5A2-D44A-9742-9B91385259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327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fld id="{EFFF94A3-515B-42C9-A632-CD8154351229}" type="slidenum">
              <a:rPr lang="en-US" smtClean="0"/>
              <a:t>30</a:t>
            </a:fld>
            <a:endParaRPr lang="en-US"/>
          </a:p>
        </p:txBody>
      </p:sp>
    </p:spTree>
    <p:extLst>
      <p:ext uri="{BB962C8B-B14F-4D97-AF65-F5344CB8AC3E}">
        <p14:creationId xmlns:p14="http://schemas.microsoft.com/office/powerpoint/2010/main" val="3791136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32</a:t>
            </a:fld>
            <a:endParaRPr lang="en-US"/>
          </a:p>
        </p:txBody>
      </p:sp>
    </p:spTree>
    <p:extLst>
      <p:ext uri="{BB962C8B-B14F-4D97-AF65-F5344CB8AC3E}">
        <p14:creationId xmlns:p14="http://schemas.microsoft.com/office/powerpoint/2010/main" val="195603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 </a:t>
            </a:r>
          </a:p>
        </p:txBody>
      </p:sp>
      <p:sp>
        <p:nvSpPr>
          <p:cNvPr id="4" name="Slide Number Placeholder 3"/>
          <p:cNvSpPr>
            <a:spLocks noGrp="1"/>
          </p:cNvSpPr>
          <p:nvPr>
            <p:ph type="sldNum" sz="quarter" idx="10"/>
          </p:nvPr>
        </p:nvSpPr>
        <p:spPr/>
        <p:txBody>
          <a:bodyPr/>
          <a:lstStyle/>
          <a:p>
            <a:fld id="{EFFF94A3-515B-42C9-A632-CD8154351229}" type="slidenum">
              <a:rPr lang="en-US" smtClean="0"/>
              <a:t>2</a:t>
            </a:fld>
            <a:endParaRPr lang="en-US"/>
          </a:p>
        </p:txBody>
      </p:sp>
    </p:spTree>
    <p:extLst>
      <p:ext uri="{BB962C8B-B14F-4D97-AF65-F5344CB8AC3E}">
        <p14:creationId xmlns:p14="http://schemas.microsoft.com/office/powerpoint/2010/main" val="2000170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6ca18797fd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6ca18797fd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7bebd79914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7bebd79914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6ca18797fd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6ca18797fd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6ca18797fd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6ca18797fd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6ca18797fd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6ca18797fd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6ca18797fd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6ca18797fd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c6f91993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c6f91993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c6f91993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c6f91993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 told them: draw on what you know of these two texts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50995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 told them: draw on what you know of these two texts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036469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0592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 made hers fancy and collaborative, but you don’t have</a:t>
            </a:r>
            <a:r>
              <a:rPr lang="en-US" baseline="0" dirty="0" smtClean="0"/>
              <a:t> to necessarily do that </a:t>
            </a:r>
            <a:endParaRPr lang="en-US" dirty="0"/>
          </a:p>
        </p:txBody>
      </p:sp>
      <p:sp>
        <p:nvSpPr>
          <p:cNvPr id="4" name="Slide Number Placeholder 3"/>
          <p:cNvSpPr>
            <a:spLocks noGrp="1"/>
          </p:cNvSpPr>
          <p:nvPr>
            <p:ph type="sldNum" sz="quarter" idx="10"/>
          </p:nvPr>
        </p:nvSpPr>
        <p:spPr/>
        <p:txBody>
          <a:bodyPr/>
          <a:lstStyle/>
          <a:p>
            <a:fld id="{92FF2CF9-6DFF-2147-9969-D1D6545B1181}" type="slidenum">
              <a:rPr lang="en-US" smtClean="0"/>
              <a:t>45</a:t>
            </a:fld>
            <a:endParaRPr lang="en-US"/>
          </a:p>
        </p:txBody>
      </p:sp>
    </p:spTree>
    <p:extLst>
      <p:ext uri="{BB962C8B-B14F-4D97-AF65-F5344CB8AC3E}">
        <p14:creationId xmlns:p14="http://schemas.microsoft.com/office/powerpoint/2010/main" val="340817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MS PGothic" charset="0"/>
            </a:endParaRP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charset="0"/>
                <a:ea typeface="MS PGothic" charset="0"/>
                <a:cs typeface="MS PGothic" charset="0"/>
              </a:defRPr>
            </a:lvl1pPr>
            <a:lvl2pPr marL="788257" indent="-303176">
              <a:defRPr>
                <a:solidFill>
                  <a:schemeClr val="tx1"/>
                </a:solidFill>
                <a:latin typeface="Rockwell" charset="0"/>
                <a:ea typeface="MS PGothic" charset="0"/>
                <a:cs typeface="MS PGothic" charset="0"/>
              </a:defRPr>
            </a:lvl2pPr>
            <a:lvl3pPr marL="1212703" indent="-242540">
              <a:defRPr>
                <a:solidFill>
                  <a:schemeClr val="tx1"/>
                </a:solidFill>
                <a:latin typeface="Rockwell" charset="0"/>
                <a:ea typeface="MS PGothic" charset="0"/>
                <a:cs typeface="MS PGothic" charset="0"/>
              </a:defRPr>
            </a:lvl3pPr>
            <a:lvl4pPr marL="1697785" indent="-242540">
              <a:defRPr>
                <a:solidFill>
                  <a:schemeClr val="tx1"/>
                </a:solidFill>
                <a:latin typeface="Rockwell" charset="0"/>
                <a:ea typeface="MS PGothic" charset="0"/>
                <a:cs typeface="MS PGothic" charset="0"/>
              </a:defRPr>
            </a:lvl4pPr>
            <a:lvl5pPr marL="2182866" indent="-242540">
              <a:defRPr>
                <a:solidFill>
                  <a:schemeClr val="tx1"/>
                </a:solidFill>
                <a:latin typeface="Rockwell" charset="0"/>
                <a:ea typeface="MS PGothic" charset="0"/>
                <a:cs typeface="MS PGothic" charset="0"/>
              </a:defRPr>
            </a:lvl5pPr>
            <a:lvl6pPr marL="2667947" indent="-242540" eaLnBrk="0" fontAlgn="base" hangingPunct="0">
              <a:spcBef>
                <a:spcPct val="0"/>
              </a:spcBef>
              <a:spcAft>
                <a:spcPct val="0"/>
              </a:spcAft>
              <a:defRPr>
                <a:solidFill>
                  <a:schemeClr val="tx1"/>
                </a:solidFill>
                <a:latin typeface="Rockwell" charset="0"/>
                <a:ea typeface="MS PGothic" charset="0"/>
                <a:cs typeface="MS PGothic" charset="0"/>
              </a:defRPr>
            </a:lvl6pPr>
            <a:lvl7pPr marL="3153028" indent="-242540" eaLnBrk="0" fontAlgn="base" hangingPunct="0">
              <a:spcBef>
                <a:spcPct val="0"/>
              </a:spcBef>
              <a:spcAft>
                <a:spcPct val="0"/>
              </a:spcAft>
              <a:defRPr>
                <a:solidFill>
                  <a:schemeClr val="tx1"/>
                </a:solidFill>
                <a:latin typeface="Rockwell" charset="0"/>
                <a:ea typeface="MS PGothic" charset="0"/>
                <a:cs typeface="MS PGothic" charset="0"/>
              </a:defRPr>
            </a:lvl7pPr>
            <a:lvl8pPr marL="3638110" indent="-242540" eaLnBrk="0" fontAlgn="base" hangingPunct="0">
              <a:spcBef>
                <a:spcPct val="0"/>
              </a:spcBef>
              <a:spcAft>
                <a:spcPct val="0"/>
              </a:spcAft>
              <a:defRPr>
                <a:solidFill>
                  <a:schemeClr val="tx1"/>
                </a:solidFill>
                <a:latin typeface="Rockwell" charset="0"/>
                <a:ea typeface="MS PGothic" charset="0"/>
                <a:cs typeface="MS PGothic" charset="0"/>
              </a:defRPr>
            </a:lvl8pPr>
            <a:lvl9pPr marL="4123192" indent="-242540" eaLnBrk="0" fontAlgn="base" hangingPunct="0">
              <a:spcBef>
                <a:spcPct val="0"/>
              </a:spcBef>
              <a:spcAft>
                <a:spcPct val="0"/>
              </a:spcAft>
              <a:defRPr>
                <a:solidFill>
                  <a:schemeClr val="tx1"/>
                </a:solidFill>
                <a:latin typeface="Rockwell" charset="0"/>
                <a:ea typeface="MS PGothic" charset="0"/>
                <a:cs typeface="MS PGothic" charset="0"/>
              </a:defRPr>
            </a:lvl9pPr>
          </a:lstStyle>
          <a:p>
            <a:fld id="{EFA0884B-6978-FB42-9167-D0C0F66C69AC}" type="slidenum">
              <a:rPr lang="en-US">
                <a:latin typeface="Calibri" charset="0"/>
              </a:rPr>
              <a:pPr/>
              <a:t>51</a:t>
            </a:fld>
            <a:endParaRPr lang="en-US">
              <a:latin typeface="Calibri" charset="0"/>
            </a:endParaRPr>
          </a:p>
        </p:txBody>
      </p:sp>
    </p:spTree>
    <p:extLst>
      <p:ext uri="{BB962C8B-B14F-4D97-AF65-F5344CB8AC3E}">
        <p14:creationId xmlns:p14="http://schemas.microsoft.com/office/powerpoint/2010/main" val="1578661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52</a:t>
            </a:fld>
            <a:endParaRPr lang="en-US"/>
          </a:p>
        </p:txBody>
      </p:sp>
    </p:spTree>
    <p:extLst>
      <p:ext uri="{BB962C8B-B14F-4D97-AF65-F5344CB8AC3E}">
        <p14:creationId xmlns:p14="http://schemas.microsoft.com/office/powerpoint/2010/main" val="1906619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20: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651" name="Google Shape;1651;p120:notes"/>
          <p:cNvSpPr txBox="1">
            <a:spLocks noGrp="1"/>
          </p:cNvSpPr>
          <p:nvPr>
            <p:ph type="sldNum" idx="12"/>
          </p:nvPr>
        </p:nvSpPr>
        <p:spPr>
          <a:xfrm>
            <a:off x="5265809" y="6658664"/>
            <a:ext cx="4028440" cy="350520"/>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pPr>
            <a:fld id="{00000000-1234-1234-1234-123412341234}" type="slidenum">
              <a:rPr lang="en-US">
                <a:solidFill>
                  <a:prstClr val="black"/>
                </a:solidFill>
                <a:latin typeface="Calibri"/>
                <a:ea typeface="Calibri"/>
                <a:cs typeface="Calibri"/>
                <a:sym typeface="Calibri"/>
              </a:rPr>
              <a:pPr defTabSz="931774">
                <a:buClr>
                  <a:srgbClr val="000000"/>
                </a:buClr>
                <a:buSzPts val="1200"/>
              </a:pPr>
              <a:t>53</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819160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4:45</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56</a:t>
            </a:fld>
            <a:endParaRPr lang="en-US"/>
          </a:p>
        </p:txBody>
      </p:sp>
    </p:spTree>
    <p:extLst>
      <p:ext uri="{BB962C8B-B14F-4D97-AF65-F5344CB8AC3E}">
        <p14:creationId xmlns:p14="http://schemas.microsoft.com/office/powerpoint/2010/main" val="1872505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57</a:t>
            </a:fld>
            <a:endParaRPr lang="en-US"/>
          </a:p>
        </p:txBody>
      </p:sp>
    </p:spTree>
    <p:extLst>
      <p:ext uri="{BB962C8B-B14F-4D97-AF65-F5344CB8AC3E}">
        <p14:creationId xmlns:p14="http://schemas.microsoft.com/office/powerpoint/2010/main" val="1772672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4</a:t>
            </a:fld>
            <a:endParaRPr lang="en-US"/>
          </a:p>
        </p:txBody>
      </p:sp>
    </p:spTree>
    <p:extLst>
      <p:ext uri="{BB962C8B-B14F-4D97-AF65-F5344CB8AC3E}">
        <p14:creationId xmlns:p14="http://schemas.microsoft.com/office/powerpoint/2010/main" val="292502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7</a:t>
            </a:fld>
            <a:endParaRPr lang="en-US"/>
          </a:p>
        </p:txBody>
      </p:sp>
    </p:spTree>
    <p:extLst>
      <p:ext uri="{BB962C8B-B14F-4D97-AF65-F5344CB8AC3E}">
        <p14:creationId xmlns:p14="http://schemas.microsoft.com/office/powerpoint/2010/main" val="3108712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5B7545-9F60-E947-BEC7-08664EAF44B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327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4F6C5C9-C46E-4162-BB0E-FD5F991287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921110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smtClean="0"/>
              <a:t>First Graph:</a:t>
            </a:r>
          </a:p>
          <a:p>
            <a:r>
              <a:rPr lang="en-US" sz="1200" kern="1200" dirty="0" smtClean="0">
                <a:solidFill>
                  <a:schemeClr val="tx1"/>
                </a:solidFill>
                <a:effectLst/>
                <a:latin typeface="+mn-lt"/>
                <a:ea typeface="+mn-ea"/>
                <a:cs typeface="+mn-cs"/>
              </a:rPr>
              <a:t>Tizard, B., Hughes, M., Carmichael, H., &amp; Pinkerton, G. (1983). Children’s questions and adults’ answers. Journal of Child Psychology and Psychiatry, 24, 269-281.</a:t>
            </a:r>
          </a:p>
          <a:p>
            <a:pPr lvl="0"/>
            <a:r>
              <a:rPr lang="en-US" sz="1200" u="none" strike="noStrike" kern="1200" dirty="0" smtClean="0">
                <a:solidFill>
                  <a:schemeClr val="tx1"/>
                </a:solidFill>
                <a:effectLst/>
                <a:latin typeface="+mn-lt"/>
                <a:ea typeface="+mn-ea"/>
                <a:cs typeface="+mn-cs"/>
              </a:rPr>
              <a:t>Girls (mean age 3 years 11 months) from working class and middle class families asked </a:t>
            </a:r>
            <a:r>
              <a:rPr lang="en-US" sz="1200" b="1" u="none" strike="noStrike" kern="1200" dirty="0" smtClean="0">
                <a:solidFill>
                  <a:schemeClr val="tx1"/>
                </a:solidFill>
                <a:effectLst/>
                <a:latin typeface="+mn-lt"/>
                <a:ea typeface="+mn-ea"/>
                <a:cs typeface="+mn-cs"/>
              </a:rPr>
              <a:t>24 and 29 questions per hour at home</a:t>
            </a:r>
            <a:r>
              <a:rPr lang="en-US" sz="1200" u="none" strike="noStrike" kern="1200" dirty="0" smtClean="0">
                <a:solidFill>
                  <a:schemeClr val="tx1"/>
                </a:solidFill>
                <a:effectLst/>
                <a:latin typeface="+mn-lt"/>
                <a:ea typeface="+mn-ea"/>
                <a:cs typeface="+mn-cs"/>
              </a:rPr>
              <a:t>, respectively. </a:t>
            </a:r>
            <a:r>
              <a:rPr lang="en-US" sz="1200" b="1" u="none" strike="noStrike" kern="1200" dirty="0" smtClean="0">
                <a:solidFill>
                  <a:schemeClr val="tx1"/>
                </a:solidFill>
                <a:effectLst/>
                <a:latin typeface="+mn-lt"/>
                <a:ea typeface="+mn-ea"/>
                <a:cs typeface="+mn-cs"/>
              </a:rPr>
              <a:t>At school, these same girls asked on average 1.4 and 3.7 questions per hour </a:t>
            </a:r>
            <a:r>
              <a:rPr lang="en-US" sz="1200" u="none" strike="noStrike" kern="1200" dirty="0" smtClean="0">
                <a:solidFill>
                  <a:schemeClr val="tx1"/>
                </a:solidFill>
                <a:effectLst/>
                <a:latin typeface="+mn-lt"/>
                <a:ea typeface="+mn-ea"/>
                <a:cs typeface="+mn-cs"/>
              </a:rPr>
              <a:t>(working and middle class, respectively)</a:t>
            </a:r>
          </a:p>
          <a:p>
            <a:pPr lvl="0"/>
            <a:r>
              <a:rPr lang="en-US" sz="1200" u="none" strike="noStrike" kern="1200" dirty="0" smtClean="0">
                <a:solidFill>
                  <a:schemeClr val="tx1"/>
                </a:solidFill>
                <a:effectLst/>
                <a:latin typeface="+mn-lt"/>
                <a:ea typeface="+mn-ea"/>
                <a:cs typeface="+mn-cs"/>
              </a:rPr>
              <a:t>Need to look into the article to see what age at school.</a:t>
            </a:r>
          </a:p>
          <a:p>
            <a:endParaRPr lang="en-US" b="0" dirty="0" smtClean="0"/>
          </a:p>
          <a:p>
            <a:r>
              <a:rPr lang="en-US" b="0" dirty="0" smtClean="0"/>
              <a:t>Second</a:t>
            </a:r>
            <a:endParaRPr lang="en-US" dirty="0" smtClean="0"/>
          </a:p>
          <a:p>
            <a:r>
              <a:rPr lang="en-US" dirty="0" smtClean="0"/>
              <a:t>Differences in question</a:t>
            </a:r>
            <a:r>
              <a:rPr lang="en-US" baseline="0" dirty="0" smtClean="0"/>
              <a:t> asking by </a:t>
            </a:r>
            <a:r>
              <a:rPr lang="en-US" b="1" baseline="0" dirty="0" smtClean="0"/>
              <a:t>income:</a:t>
            </a:r>
          </a:p>
          <a:p>
            <a:pPr rtl="0"/>
            <a:r>
              <a:rPr lang="en-US" sz="1200" b="0" i="0" u="none" strike="noStrike" kern="1200" dirty="0" smtClean="0">
                <a:solidFill>
                  <a:schemeClr val="tx1"/>
                </a:solidFill>
                <a:effectLst/>
                <a:latin typeface="+mn-lt"/>
                <a:ea typeface="+mn-ea"/>
                <a:cs typeface="+mn-cs"/>
              </a:rPr>
              <a:t>Tizard, B., Hughes, M., Carmichael, H., &amp; Pinkerton, G. (1983).</a:t>
            </a:r>
            <a:r>
              <a:rPr lang="en-US" sz="1200" b="0" i="0" u="none" strike="noStrike" kern="1200" dirty="0" smtClean="0">
                <a:solidFill>
                  <a:schemeClr val="tx1"/>
                </a:solidFill>
                <a:effectLst/>
                <a:latin typeface="+mn-lt"/>
                <a:ea typeface="+mn-ea"/>
                <a:cs typeface="+mn-cs"/>
                <a:hlinkClick r:id="rId3"/>
              </a:rPr>
              <a:t> </a:t>
            </a:r>
            <a:r>
              <a:rPr lang="en-US" sz="1200" b="0" i="0" u="sng" strike="noStrike" kern="1200" dirty="0" smtClean="0">
                <a:solidFill>
                  <a:schemeClr val="tx1"/>
                </a:solidFill>
                <a:effectLst/>
                <a:latin typeface="+mn-lt"/>
                <a:ea typeface="+mn-ea"/>
                <a:cs typeface="+mn-cs"/>
                <a:hlinkClick r:id="rId3"/>
              </a:rPr>
              <a:t>Children’s questions and</a:t>
            </a:r>
            <a:endParaRPr lang="en-US" b="0" dirty="0" smtClean="0">
              <a:effectLst/>
            </a:endParaRPr>
          </a:p>
          <a:p>
            <a:pPr rtl="0"/>
            <a:r>
              <a:rPr lang="en-US" sz="1200" b="0" i="0" u="sng" strike="noStrike" kern="1200" dirty="0" smtClean="0">
                <a:solidFill>
                  <a:schemeClr val="tx1"/>
                </a:solidFill>
                <a:effectLst/>
                <a:latin typeface="+mn-lt"/>
                <a:ea typeface="+mn-ea"/>
                <a:cs typeface="+mn-cs"/>
                <a:hlinkClick r:id="rId3"/>
              </a:rPr>
              <a:t>adults’ answers</a:t>
            </a:r>
            <a:r>
              <a:rPr lang="en-US" sz="1200" b="0" i="0" u="none" strike="noStrike" kern="120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Journal of Child Psychology and Psychiatry</a:t>
            </a:r>
            <a:r>
              <a:rPr lang="en-US" sz="1200" b="0" i="0" u="none" strike="noStrike" kern="120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24</a:t>
            </a:r>
            <a:r>
              <a:rPr lang="en-US" sz="1200" b="0" i="0" u="none" strike="noStrike" kern="1200" dirty="0" smtClean="0">
                <a:solidFill>
                  <a:schemeClr val="tx1"/>
                </a:solidFill>
                <a:effectLst/>
                <a:latin typeface="+mn-lt"/>
                <a:ea typeface="+mn-ea"/>
                <a:cs typeface="+mn-cs"/>
              </a:rPr>
              <a:t>, 269-281.</a:t>
            </a:r>
            <a:endParaRPr lang="en-US" b="0" dirty="0" smtClean="0">
              <a:effectLst/>
            </a:endParaRPr>
          </a:p>
          <a:p>
            <a:pPr rtl="0"/>
            <a:r>
              <a:rPr lang="en-US" sz="1200" b="0" i="0" u="none" strike="noStrike" kern="1200" dirty="0" smtClean="0">
                <a:solidFill>
                  <a:schemeClr val="tx1"/>
                </a:solidFill>
                <a:effectLst/>
                <a:latin typeface="+mn-lt"/>
                <a:ea typeface="+mn-ea"/>
                <a:cs typeface="+mn-cs"/>
              </a:rPr>
              <a:t> </a:t>
            </a:r>
            <a:endParaRPr lang="en-US" b="0" dirty="0" smtClean="0">
              <a:effectLst/>
            </a:endParaRPr>
          </a:p>
          <a:p>
            <a:pPr rtl="0"/>
            <a:r>
              <a:rPr lang="en-US" sz="1200" b="0" i="0" u="none" strike="noStrike" kern="1200" dirty="0" smtClean="0">
                <a:solidFill>
                  <a:schemeClr val="tx1"/>
                </a:solidFill>
                <a:effectLst/>
                <a:latin typeface="+mn-lt"/>
                <a:ea typeface="+mn-ea"/>
                <a:cs typeface="+mn-cs"/>
              </a:rPr>
              <a:t>This research study examines two groups of children, one from middle class families and one from working class families, to explore socioeconomic status differences in question-asking behavior at home and at school.</a:t>
            </a:r>
            <a:endParaRPr lang="en-US" b="0" dirty="0" smtClean="0">
              <a:effectLst/>
            </a:endParaRPr>
          </a:p>
          <a:p>
            <a:r>
              <a:rPr lang="en-US" dirty="0" smtClean="0"/>
              <a:t/>
            </a:r>
            <a:br>
              <a:rPr lang="en-US" dirty="0" smtClean="0"/>
            </a:br>
            <a:endParaRPr lang="en-US" b="1" dirty="0" smtClean="0"/>
          </a:p>
        </p:txBody>
      </p:sp>
      <p:sp>
        <p:nvSpPr>
          <p:cNvPr id="4" name="Slide Number Placeholder 3"/>
          <p:cNvSpPr>
            <a:spLocks noGrp="1"/>
          </p:cNvSpPr>
          <p:nvPr>
            <p:ph type="sldNum" sz="quarter" idx="10"/>
          </p:nvPr>
        </p:nvSpPr>
        <p:spPr/>
        <p:txBody>
          <a:bodyPr/>
          <a:lstStyle/>
          <a:p>
            <a:fld id="{EFFF94A3-515B-42C9-A632-CD8154351229}" type="slidenum">
              <a:rPr lang="en-US" smtClean="0"/>
              <a:t>14</a:t>
            </a:fld>
            <a:endParaRPr lang="en-US"/>
          </a:p>
        </p:txBody>
      </p:sp>
    </p:spTree>
    <p:extLst>
      <p:ext uri="{BB962C8B-B14F-4D97-AF65-F5344CB8AC3E}">
        <p14:creationId xmlns:p14="http://schemas.microsoft.com/office/powerpoint/2010/main" val="1164171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64960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17796"/>
            <a:ext cx="12192000" cy="2351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768628" y="609599"/>
            <a:ext cx="8627165" cy="1577010"/>
          </a:xfrm>
        </p:spPr>
        <p:txBody>
          <a:bodyPr anchor="b">
            <a:normAutofit/>
          </a:bodyPr>
          <a:lstStyle>
            <a:lvl1pPr algn="l">
              <a:defRPr sz="5000"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Speakers Names</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8"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smtClean="0">
                <a:solidFill>
                  <a:schemeClr val="tx2"/>
                </a:solidFill>
              </a:rPr>
              <a:t>rightquestion.org</a:t>
            </a:r>
            <a:endParaRPr lang="en-US" sz="1600" b="0" dirty="0" smtClean="0">
              <a:solidFill>
                <a:schemeClr val="tx2"/>
              </a:solidFill>
            </a:endParaRPr>
          </a:p>
        </p:txBody>
      </p:sp>
      <p:cxnSp>
        <p:nvCxnSpPr>
          <p:cNvPr id="12" name="Straight Connector 11"/>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664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6"/>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28525" y="1227818"/>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92138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6"/>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728523" y="1662320"/>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85086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Photo w/ Text and Footer">
    <p:spTree>
      <p:nvGrpSpPr>
        <p:cNvPr id="1" name=""/>
        <p:cNvGrpSpPr/>
        <p:nvPr/>
      </p:nvGrpSpPr>
      <p:grpSpPr>
        <a:xfrm>
          <a:off x="0" y="0"/>
          <a:ext cx="0" cy="0"/>
          <a:chOff x="0" y="0"/>
          <a:chExt cx="0" cy="0"/>
        </a:xfrm>
      </p:grpSpPr>
      <p:sp>
        <p:nvSpPr>
          <p:cNvPr id="2" name="Title 1"/>
          <p:cNvSpPr>
            <a:spLocks noGrp="1"/>
          </p:cNvSpPr>
          <p:nvPr>
            <p:ph type="title"/>
          </p:nvPr>
        </p:nvSpPr>
        <p:spPr>
          <a:xfrm>
            <a:off x="838725" y="183297"/>
            <a:ext cx="10515600" cy="1325563"/>
          </a:xfrm>
        </p:spPr>
        <p:txBody>
          <a:bodyPr/>
          <a:lstStyle>
            <a:lvl1pPr>
              <a:defRPr>
                <a:solidFill>
                  <a:schemeClr val="tx2"/>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6"/>
            <a:ext cx="4808096" cy="2649303"/>
          </a:xfrm>
        </p:spPr>
        <p:txBody>
          <a:bodyPr/>
          <a:lstStyle/>
          <a:p>
            <a:endParaRPr lang="en-US"/>
          </a:p>
        </p:txBody>
      </p:sp>
      <p:sp>
        <p:nvSpPr>
          <p:cNvPr id="5" name="Picture Placeholder 3"/>
          <p:cNvSpPr>
            <a:spLocks noGrp="1"/>
          </p:cNvSpPr>
          <p:nvPr>
            <p:ph type="pic" sz="quarter" idx="11"/>
          </p:nvPr>
        </p:nvSpPr>
        <p:spPr>
          <a:xfrm>
            <a:off x="6385301" y="1828806"/>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smtClean="0"/>
              <a:t>Body Text here</a:t>
            </a:r>
          </a:p>
        </p:txBody>
      </p:sp>
      <p:cxnSp>
        <p:nvCxnSpPr>
          <p:cNvPr id="11" name="Straight Connector 10"/>
          <p:cNvCxnSpPr/>
          <p:nvPr userDrawn="1"/>
        </p:nvCxnSpPr>
        <p:spPr>
          <a:xfrm>
            <a:off x="838729" y="118890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4373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icture with Caption w/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 Quote Credit</a:t>
            </a:r>
          </a:p>
        </p:txBody>
      </p:sp>
      <p:cxnSp>
        <p:nvCxnSpPr>
          <p:cNvPr id="5" name="Straight Connector 7"/>
          <p:cNvCxnSpPr/>
          <p:nvPr userDrawn="1"/>
        </p:nvCxnSpPr>
        <p:spPr>
          <a:xfrm>
            <a:off x="598779" y="606548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7403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58"/>
            <a:ext cx="10515600" cy="838438"/>
          </a:xfrm>
        </p:spPr>
        <p:txBody>
          <a:bodyPr anchor="b">
            <a:normAutofit/>
          </a:bodyPr>
          <a:lstStyle>
            <a:lvl1pPr>
              <a:defRPr sz="4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359964"/>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smtClean="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smtClean="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cxnSp>
        <p:nvCxnSpPr>
          <p:cNvPr id="10" name="Straight Connector 9"/>
          <p:cNvCxnSpPr/>
          <p:nvPr userDrawn="1"/>
        </p:nvCxnSpPr>
        <p:spPr>
          <a:xfrm>
            <a:off x="810480" y="4249858"/>
            <a:ext cx="106252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7"/>
          <p:cNvCxnSpPr/>
          <p:nvPr userDrawn="1"/>
        </p:nvCxnSpPr>
        <p:spPr>
          <a:xfrm>
            <a:off x="506103" y="617518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4752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w/ Footer">
    <p:spTree>
      <p:nvGrpSpPr>
        <p:cNvPr id="1" name=""/>
        <p:cNvGrpSpPr/>
        <p:nvPr/>
      </p:nvGrpSpPr>
      <p:grpSpPr>
        <a:xfrm>
          <a:off x="0" y="0"/>
          <a:ext cx="0" cy="0"/>
          <a:chOff x="0" y="0"/>
          <a:chExt cx="0" cy="0"/>
        </a:xfrm>
      </p:grpSpPr>
      <p:sp>
        <p:nvSpPr>
          <p:cNvPr id="2" name="Title 1"/>
          <p:cNvSpPr>
            <a:spLocks noGrp="1"/>
          </p:cNvSpPr>
          <p:nvPr>
            <p:ph type="title"/>
          </p:nvPr>
        </p:nvSpPr>
        <p:spPr>
          <a:xfrm>
            <a:off x="893039" y="40876"/>
            <a:ext cx="10515600" cy="1325563"/>
          </a:xfrm>
        </p:spPr>
        <p:txBody>
          <a:bodyPr/>
          <a:lstStyle>
            <a:lvl1pPr>
              <a:defRPr b="1">
                <a:solidFill>
                  <a:schemeClr val="tx2"/>
                </a:solidFill>
              </a:defRPr>
            </a:lvl1pPr>
          </a:lstStyle>
          <a:p>
            <a:r>
              <a:rPr lang="en-US" dirty="0" smtClean="0"/>
              <a:t>Click to edit Master title style</a:t>
            </a:r>
            <a:endParaRPr lang="en-US" dirty="0"/>
          </a:p>
        </p:txBody>
      </p:sp>
      <p:cxnSp>
        <p:nvCxnSpPr>
          <p:cNvPr id="7" name="Straight Connector 6"/>
          <p:cNvCxnSpPr/>
          <p:nvPr userDrawn="1"/>
        </p:nvCxnSpPr>
        <p:spPr>
          <a:xfrm>
            <a:off x="838203" y="1174484"/>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15839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2" name="Straight Connector 7"/>
          <p:cNvCxnSpPr/>
          <p:nvPr userDrawn="1"/>
        </p:nvCxnSpPr>
        <p:spPr>
          <a:xfrm>
            <a:off x="481390" y="607166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44949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75343" y="4424082"/>
            <a:ext cx="8254876"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6" y="228600"/>
            <a:ext cx="85045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dirty="0"/>
          </a:p>
        </p:txBody>
      </p:sp>
      <p:sp>
        <p:nvSpPr>
          <p:cNvPr id="8" name="Rectangle 7"/>
          <p:cNvSpPr/>
          <p:nvPr/>
        </p:nvSpPr>
        <p:spPr>
          <a:xfrm>
            <a:off x="9069917" y="22860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9" name="Rectangle 8"/>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436285" y="4632792"/>
            <a:ext cx="294091"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423037873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5"/>
        <p:cNvGrpSpPr/>
        <p:nvPr/>
      </p:nvGrpSpPr>
      <p:grpSpPr>
        <a:xfrm>
          <a:off x="0" y="0"/>
          <a:ext cx="0" cy="0"/>
          <a:chOff x="0" y="0"/>
          <a:chExt cx="0" cy="0"/>
        </a:xfrm>
      </p:grpSpPr>
      <p:sp>
        <p:nvSpPr>
          <p:cNvPr id="66" name="Google Shape;66;p15"/>
          <p:cNvSpPr/>
          <p:nvPr/>
        </p:nvSpPr>
        <p:spPr>
          <a:xfrm>
            <a:off x="10947400" y="282575"/>
            <a:ext cx="856000" cy="1600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7" name="Google Shape;67;p15"/>
          <p:cNvSpPr/>
          <p:nvPr/>
        </p:nvSpPr>
        <p:spPr>
          <a:xfrm>
            <a:off x="10757647" y="282575"/>
            <a:ext cx="122000" cy="1600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8" name="Google Shape;68;p15"/>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 sz="3600" b="1" i="0" u="none" strike="noStrike" cap="none">
                <a:solidFill>
                  <a:srgbClr val="9FC3E3"/>
                </a:solidFill>
                <a:latin typeface="Rockwell"/>
                <a:ea typeface="Rockwell"/>
                <a:cs typeface="Rockwell"/>
                <a:sym typeface="Rockwell"/>
              </a:rPr>
              <a:t>+</a:t>
            </a:r>
            <a:endParaRPr sz="1800"/>
          </a:p>
        </p:txBody>
      </p:sp>
      <p:sp>
        <p:nvSpPr>
          <p:cNvPr id="69" name="Google Shape;69;p15"/>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0" name="Google Shape;70;p15"/>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71" name="Google Shape;71;p15"/>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72" name="Google Shape;72;p15"/>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3" name="Google Shape;73;p15"/>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4" name="Google Shape;74;p15"/>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lt1"/>
                </a:solidFill>
                <a:latin typeface="Rockwell"/>
                <a:ea typeface="Rockwell"/>
                <a:cs typeface="Rockwell"/>
                <a:sym typeface="Rockwell"/>
              </a:defRPr>
            </a:lvl1pPr>
            <a:lvl2pPr marL="0" marR="0" lvl="1" indent="0" algn="r" rtl="0">
              <a:spcBef>
                <a:spcPts val="0"/>
              </a:spcBef>
              <a:buNone/>
              <a:defRPr sz="1400" b="0" i="0" u="none" strike="noStrike" cap="none">
                <a:solidFill>
                  <a:schemeClr val="lt1"/>
                </a:solidFill>
                <a:latin typeface="Rockwell"/>
                <a:ea typeface="Rockwell"/>
                <a:cs typeface="Rockwell"/>
                <a:sym typeface="Rockwell"/>
              </a:defRPr>
            </a:lvl2pPr>
            <a:lvl3pPr marL="0" marR="0" lvl="2" indent="0" algn="r" rtl="0">
              <a:spcBef>
                <a:spcPts val="0"/>
              </a:spcBef>
              <a:buNone/>
              <a:defRPr sz="1400" b="0" i="0" u="none" strike="noStrike" cap="none">
                <a:solidFill>
                  <a:schemeClr val="lt1"/>
                </a:solidFill>
                <a:latin typeface="Rockwell"/>
                <a:ea typeface="Rockwell"/>
                <a:cs typeface="Rockwell"/>
                <a:sym typeface="Rockwell"/>
              </a:defRPr>
            </a:lvl3pPr>
            <a:lvl4pPr marL="0" marR="0" lvl="3" indent="0" algn="r" rtl="0">
              <a:spcBef>
                <a:spcPts val="0"/>
              </a:spcBef>
              <a:buNone/>
              <a:defRPr sz="1400" b="0" i="0" u="none" strike="noStrike" cap="none">
                <a:solidFill>
                  <a:schemeClr val="lt1"/>
                </a:solidFill>
                <a:latin typeface="Rockwell"/>
                <a:ea typeface="Rockwell"/>
                <a:cs typeface="Rockwell"/>
                <a:sym typeface="Rockwell"/>
              </a:defRPr>
            </a:lvl4pPr>
            <a:lvl5pPr marL="0" marR="0" lvl="4" indent="0" algn="r" rtl="0">
              <a:spcBef>
                <a:spcPts val="0"/>
              </a:spcBef>
              <a:buNone/>
              <a:defRPr sz="1400" b="0" i="0" u="none" strike="noStrike" cap="none">
                <a:solidFill>
                  <a:schemeClr val="lt1"/>
                </a:solidFill>
                <a:latin typeface="Rockwell"/>
                <a:ea typeface="Rockwell"/>
                <a:cs typeface="Rockwell"/>
                <a:sym typeface="Rockwell"/>
              </a:defRPr>
            </a:lvl5pPr>
            <a:lvl6pPr marL="0" marR="0" lvl="5" indent="0" algn="r" rtl="0">
              <a:spcBef>
                <a:spcPts val="0"/>
              </a:spcBef>
              <a:buNone/>
              <a:defRPr sz="1400" b="0" i="0" u="none" strike="noStrike" cap="none">
                <a:solidFill>
                  <a:schemeClr val="lt1"/>
                </a:solidFill>
                <a:latin typeface="Rockwell"/>
                <a:ea typeface="Rockwell"/>
                <a:cs typeface="Rockwell"/>
                <a:sym typeface="Rockwell"/>
              </a:defRPr>
            </a:lvl6pPr>
            <a:lvl7pPr marL="0" marR="0" lvl="6" indent="0" algn="r" rtl="0">
              <a:spcBef>
                <a:spcPts val="0"/>
              </a:spcBef>
              <a:buNone/>
              <a:defRPr sz="1400" b="0" i="0" u="none" strike="noStrike" cap="none">
                <a:solidFill>
                  <a:schemeClr val="lt1"/>
                </a:solidFill>
                <a:latin typeface="Rockwell"/>
                <a:ea typeface="Rockwell"/>
                <a:cs typeface="Rockwell"/>
                <a:sym typeface="Rockwell"/>
              </a:defRPr>
            </a:lvl7pPr>
            <a:lvl8pPr marL="0" marR="0" lvl="7" indent="0" algn="r" rtl="0">
              <a:spcBef>
                <a:spcPts val="0"/>
              </a:spcBef>
              <a:buNone/>
              <a:defRPr sz="1400" b="0" i="0" u="none" strike="noStrike" cap="none">
                <a:solidFill>
                  <a:schemeClr val="lt1"/>
                </a:solidFill>
                <a:latin typeface="Rockwell"/>
                <a:ea typeface="Rockwell"/>
                <a:cs typeface="Rockwell"/>
                <a:sym typeface="Rockwell"/>
              </a:defRPr>
            </a:lvl8pPr>
            <a:lvl9pPr marL="0" marR="0" lvl="8" indent="0" algn="r" rtl="0">
              <a:spcBef>
                <a:spcPts val="0"/>
              </a:spcBef>
              <a:buNone/>
              <a:defRPr sz="1400" b="0" i="0" u="none" strike="noStrike" cap="none">
                <a:solidFill>
                  <a:schemeClr val="lt1"/>
                </a:solidFill>
                <a:latin typeface="Rockwell"/>
                <a:ea typeface="Rockwell"/>
                <a:cs typeface="Rockwell"/>
                <a:sym typeface="Rockwe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0328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1" name="Rectangle 10"/>
          <p:cNvSpPr/>
          <p:nvPr/>
        </p:nvSpPr>
        <p:spPr>
          <a:xfrm>
            <a:off x="10947404"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800">
              <a:solidFill>
                <a:prstClr val="white"/>
              </a:solidFill>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800">
              <a:solidFill>
                <a:prstClr val="white"/>
              </a:solidFill>
            </a:endParaRPr>
          </a:p>
        </p:txBody>
      </p:sp>
      <p:sp>
        <p:nvSpPr>
          <p:cNvPr id="10" name="TextBox 9"/>
          <p:cNvSpPr txBox="1"/>
          <p:nvPr/>
        </p:nvSpPr>
        <p:spPr>
          <a:xfrm>
            <a:off x="297583" y="228600"/>
            <a:ext cx="347879" cy="553998"/>
          </a:xfrm>
          <a:prstGeom prst="rect">
            <a:avLst/>
          </a:prstGeom>
          <a:noFill/>
        </p:spPr>
        <p:txBody>
          <a:bodyPr wrap="square" lIns="0" tIns="0" rIns="0" bIns="0" rtlCol="0">
            <a:spAutoFit/>
          </a:bodyPr>
          <a:lstStyle/>
          <a:p>
            <a:pPr>
              <a:defRPr/>
            </a:pPr>
            <a:r>
              <a:rPr sz="3600" b="1">
                <a:solidFill>
                  <a:srgbClr val="629DD1">
                    <a:lumMod val="60000"/>
                    <a:lumOff val="40000"/>
                  </a:srgb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0329" y="6423590"/>
            <a:ext cx="2844800" cy="365125"/>
          </a:xfrm>
          <a:prstGeom prst="rect">
            <a:avLst/>
          </a:prstGeom>
        </p:spPr>
        <p:txBody>
          <a:bodyPr/>
          <a:lstStyle/>
          <a:p>
            <a:fld id="{8E9718A7-2B15-C347-B708-4E85D52F4AA4}" type="datetimeFigureOut">
              <a:rPr lang="en-US" smtClean="0">
                <a:solidFill>
                  <a:prstClr val="black">
                    <a:lumMod val="65000"/>
                    <a:lumOff val="35000"/>
                  </a:prstClr>
                </a:solidFill>
              </a:rPr>
              <a:pPr/>
              <a:t>5/14/20</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268941" y="6423590"/>
            <a:ext cx="8163859" cy="365125"/>
          </a:xfrm>
          <a:prstGeom prst="rect">
            <a:avLst/>
          </a:prstGeom>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a:xfrm>
            <a:off x="11074400" y="242239"/>
            <a:ext cx="738717" cy="365125"/>
          </a:xfrm>
          <a:prstGeom prst="rect">
            <a:avLst/>
          </a:prstGeom>
        </p:spPr>
        <p:txBody>
          <a:bodyPr/>
          <a:lstStyle/>
          <a:p>
            <a:fld id="{15E84564-75FE-D847-AF71-AE7C252681E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3255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7"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smtClean="0">
                <a:solidFill>
                  <a:schemeClr val="tx2"/>
                </a:solidFill>
              </a:rPr>
              <a:t>rightquestion.org</a:t>
            </a:r>
            <a:endParaRPr lang="en-US" sz="1600" b="0" dirty="0" smtClean="0">
              <a:solidFill>
                <a:schemeClr val="tx2"/>
              </a:solidFill>
            </a:endParaRPr>
          </a:p>
        </p:txBody>
      </p:sp>
      <p:cxnSp>
        <p:nvCxnSpPr>
          <p:cNvPr id="8" name="Straight Connector 7"/>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1433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10" name="Rectangle 9"/>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TextBox 11"/>
          <p:cNvSpPr txBox="1"/>
          <p:nvPr/>
        </p:nvSpPr>
        <p:spPr>
          <a:xfrm>
            <a:off x="297583"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663388" y="2447370"/>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5866504" y="2447370"/>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9060329" y="6423590"/>
            <a:ext cx="2844800" cy="365125"/>
          </a:xfrm>
          <a:prstGeom prst="rect">
            <a:avLst/>
          </a:prstGeom>
        </p:spPr>
        <p:txBody>
          <a:bodyPr/>
          <a:lstStyle/>
          <a:p>
            <a:fld id="{8E9718A7-2B15-C347-B708-4E85D52F4AA4}" type="datetimeFigureOut">
              <a:rPr lang="en-US" smtClean="0"/>
              <a:t>5/14/20</a:t>
            </a:fld>
            <a:endParaRPr lang="en-US"/>
          </a:p>
        </p:txBody>
      </p:sp>
      <p:sp>
        <p:nvSpPr>
          <p:cNvPr id="8" name="Footer Placeholder 7"/>
          <p:cNvSpPr>
            <a:spLocks noGrp="1"/>
          </p:cNvSpPr>
          <p:nvPr>
            <p:ph type="ftr" sz="quarter" idx="11"/>
          </p:nvPr>
        </p:nvSpPr>
        <p:spPr>
          <a:xfrm>
            <a:off x="268941" y="6423590"/>
            <a:ext cx="8163859"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1074400" y="242239"/>
            <a:ext cx="738717" cy="365125"/>
          </a:xfrm>
          <a:prstGeom prst="rect">
            <a:avLst/>
          </a:prstGeom>
        </p:spPr>
        <p:txBody>
          <a:bodyPr/>
          <a:lstStyle/>
          <a:p>
            <a:fld id="{15E84564-75FE-D847-AF71-AE7C252681ED}" type="slidenum">
              <a:rPr lang="en-US" smtClean="0"/>
              <a:t>‹#›</a:t>
            </a:fld>
            <a:endParaRPr lang="en-US"/>
          </a:p>
        </p:txBody>
      </p:sp>
      <p:sp>
        <p:nvSpPr>
          <p:cNvPr id="3" name="Text Placeholder 2"/>
          <p:cNvSpPr>
            <a:spLocks noGrp="1"/>
          </p:cNvSpPr>
          <p:nvPr>
            <p:ph type="body" idx="1"/>
          </p:nvPr>
        </p:nvSpPr>
        <p:spPr>
          <a:xfrm>
            <a:off x="663388" y="2070852"/>
            <a:ext cx="48768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5866504" y="2070852"/>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312289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11" name="Rectangle 10"/>
          <p:cNvSpPr/>
          <p:nvPr/>
        </p:nvSpPr>
        <p:spPr>
          <a:xfrm>
            <a:off x="10947404"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97583"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9060329" y="6423585"/>
            <a:ext cx="2844800" cy="365100"/>
          </a:xfrm>
          <a:prstGeom prst="rect">
            <a:avLst/>
          </a:prstGeom>
        </p:spPr>
        <p:txBody>
          <a:bodyPr/>
          <a:lstStyle/>
          <a:p>
            <a:pPr algn="r" defTabSz="457200">
              <a:defRPr/>
            </a:pPr>
            <a:fld id="{1BBC3013-4435-2D4C-9E29-650CD3D95957}" type="datetimeFigureOut">
              <a:rPr lang="en-US" sz="1100" smtClean="0">
                <a:solidFill>
                  <a:prstClr val="black">
                    <a:lumMod val="65000"/>
                    <a:lumOff val="35000"/>
                  </a:prstClr>
                </a:solidFill>
              </a:rPr>
              <a:pPr algn="r" defTabSz="457200">
                <a:defRPr/>
              </a:pPr>
              <a:t>5/14/20</a:t>
            </a:fld>
            <a:endParaRPr lang="en-US" sz="1100">
              <a:solidFill>
                <a:prstClr val="black">
                  <a:lumMod val="65000"/>
                  <a:lumOff val="35000"/>
                </a:prstClr>
              </a:solidFill>
            </a:endParaRPr>
          </a:p>
        </p:txBody>
      </p:sp>
      <p:sp>
        <p:nvSpPr>
          <p:cNvPr id="6" name="Footer Placeholder 5"/>
          <p:cNvSpPr>
            <a:spLocks noGrp="1"/>
          </p:cNvSpPr>
          <p:nvPr>
            <p:ph type="ftr" sz="quarter" idx="11"/>
          </p:nvPr>
        </p:nvSpPr>
        <p:spPr>
          <a:xfrm>
            <a:off x="268941" y="6423585"/>
            <a:ext cx="8164000" cy="365100"/>
          </a:xfrm>
          <a:prstGeom prst="rect">
            <a:avLst/>
          </a:prstGeom>
        </p:spPr>
        <p:txBody>
          <a:bodyPr/>
          <a:lstStyle/>
          <a:p>
            <a:pPr defTabSz="457200">
              <a:defRPr/>
            </a:pPr>
            <a:endParaRPr lang="en-US" sz="1100">
              <a:solidFill>
                <a:prstClr val="black">
                  <a:lumMod val="65000"/>
                  <a:lumOff val="35000"/>
                </a:prstClr>
              </a:solidFill>
            </a:endParaRPr>
          </a:p>
        </p:txBody>
      </p:sp>
      <p:sp>
        <p:nvSpPr>
          <p:cNvPr id="7" name="Slide Number Placeholder 6"/>
          <p:cNvSpPr>
            <a:spLocks noGrp="1"/>
          </p:cNvSpPr>
          <p:nvPr>
            <p:ph type="sldNum" sz="quarter" idx="12"/>
          </p:nvPr>
        </p:nvSpPr>
        <p:spPr>
          <a:xfrm>
            <a:off x="11074400" y="242234"/>
            <a:ext cx="738800" cy="365100"/>
          </a:xfrm>
          <a:prstGeom prst="rect">
            <a:avLst/>
          </a:prstGeom>
        </p:spPr>
        <p:txBody>
          <a:bodyPr/>
          <a:lstStyle/>
          <a:p>
            <a:pPr algn="r" defTabSz="457200">
              <a:defRPr/>
            </a:pPr>
            <a:fld id="{806C9EB7-DE12-DA45-9FA8-81EA5D4669B0}" type="slidenum">
              <a:rPr lang="en-US" sz="1400" smtClean="0">
                <a:solidFill>
                  <a:prstClr val="white"/>
                </a:solidFill>
              </a:rPr>
              <a:pPr algn="r" defTabSz="457200">
                <a:defRPr/>
              </a:pPr>
              <a:t>‹#›</a:t>
            </a:fld>
            <a:endParaRPr lang="en-US" sz="1400">
              <a:solidFill>
                <a:prstClr val="white"/>
              </a:solidFill>
            </a:endParaRPr>
          </a:p>
        </p:txBody>
      </p:sp>
    </p:spTree>
    <p:extLst>
      <p:ext uri="{BB962C8B-B14F-4D97-AF65-F5344CB8AC3E}">
        <p14:creationId xmlns:p14="http://schemas.microsoft.com/office/powerpoint/2010/main" val="1182086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uk-UA" sz="1400" b="0" i="0" u="none" strike="noStrike" kern="1200" cap="none" spc="0" normalizeH="0" baseline="0" noProof="0" smtClean="0">
                <a:ln>
                  <a:noFill/>
                </a:ln>
                <a:solidFill>
                  <a:prstClr val="white"/>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uk-UA" sz="14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2101725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rot="10800000" flipH="1">
            <a:off x="0" y="2248000"/>
            <a:ext cx="12192000" cy="4610000"/>
          </a:xfrm>
          <a:prstGeom prst="rect">
            <a:avLst/>
          </a:prstGeom>
          <a:solidFill>
            <a:schemeClr val="accent4"/>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0" name="Google Shape;20;p4"/>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629200" y="984967"/>
            <a:ext cx="10962800" cy="1023600"/>
          </a:xfrm>
          <a:prstGeom prst="rect">
            <a:avLst/>
          </a:prstGeom>
        </p:spPr>
        <p:txBody>
          <a:bodyPr spcFirstLastPara="1" wrap="square" lIns="121897" tIns="121897" rIns="121897" bIns="121897"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629200" y="2558767"/>
            <a:ext cx="10962800" cy="3613600"/>
          </a:xfrm>
          <a:prstGeom prst="rect">
            <a:avLst/>
          </a:prstGeom>
        </p:spPr>
        <p:txBody>
          <a:bodyPr spcFirstLastPara="1" wrap="square" lIns="121897" tIns="121897" rIns="121897" bIns="121897"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3" name="Google Shape;23;p4"/>
          <p:cNvSpPr txBox="1">
            <a:spLocks noGrp="1"/>
          </p:cNvSpPr>
          <p:nvPr>
            <p:ph type="sldNum" idx="12"/>
          </p:nvPr>
        </p:nvSpPr>
        <p:spPr>
          <a:xfrm>
            <a:off x="11364721" y="6260831"/>
            <a:ext cx="731600" cy="524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uk-UA" smtClean="0"/>
              <a:pPr algn="r"/>
              <a:t>‹#›</a:t>
            </a:fld>
            <a:endParaRPr lang="uk-UA"/>
          </a:p>
        </p:txBody>
      </p:sp>
    </p:spTree>
    <p:extLst>
      <p:ext uri="{BB962C8B-B14F-4D97-AF65-F5344CB8AC3E}">
        <p14:creationId xmlns:p14="http://schemas.microsoft.com/office/powerpoint/2010/main" val="946017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sp>
        <p:nvSpPr>
          <p:cNvPr id="46" name="Google Shape;46;p9"/>
          <p:cNvSpPr/>
          <p:nvPr/>
        </p:nvSpPr>
        <p:spPr>
          <a:xfrm flipH="1">
            <a:off x="0" y="0"/>
            <a:ext cx="6096000" cy="6858000"/>
          </a:xfrm>
          <a:prstGeom prst="rect">
            <a:avLst/>
          </a:prstGeom>
          <a:solidFill>
            <a:schemeClr val="accent4"/>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2595233" y="3357000"/>
            <a:ext cx="68572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354000" y="1644233"/>
            <a:ext cx="5393600" cy="1976400"/>
          </a:xfrm>
          <a:prstGeom prst="rect">
            <a:avLst/>
          </a:prstGeom>
        </p:spPr>
        <p:txBody>
          <a:bodyPr spcFirstLastPara="1" wrap="square" lIns="121897" tIns="121897" rIns="121897" bIns="121897"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49" name="Google Shape;49;p9"/>
          <p:cNvSpPr txBox="1">
            <a:spLocks noGrp="1"/>
          </p:cNvSpPr>
          <p:nvPr>
            <p:ph type="subTitle" idx="1"/>
          </p:nvPr>
        </p:nvSpPr>
        <p:spPr>
          <a:xfrm>
            <a:off x="354000" y="3705956"/>
            <a:ext cx="5393600" cy="1646800"/>
          </a:xfrm>
          <a:prstGeom prst="rect">
            <a:avLst/>
          </a:prstGeom>
        </p:spPr>
        <p:txBody>
          <a:bodyPr spcFirstLastPara="1" wrap="square" lIns="121897" tIns="121897" rIns="121897" bIns="121897"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0" name="Google Shape;50;p9"/>
          <p:cNvSpPr txBox="1">
            <a:spLocks noGrp="1"/>
          </p:cNvSpPr>
          <p:nvPr>
            <p:ph type="body" idx="2"/>
          </p:nvPr>
        </p:nvSpPr>
        <p:spPr>
          <a:xfrm>
            <a:off x="6586000" y="965600"/>
            <a:ext cx="5116000" cy="4926800"/>
          </a:xfrm>
          <a:prstGeom prst="rect">
            <a:avLst/>
          </a:prstGeom>
        </p:spPr>
        <p:txBody>
          <a:bodyPr spcFirstLastPara="1" wrap="square" lIns="121897" tIns="121897" rIns="121897" bIns="121897" anchor="ctr"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11364721" y="6260831"/>
            <a:ext cx="731600" cy="524800"/>
          </a:xfrm>
          <a:prstGeom prst="rect">
            <a:avLst/>
          </a:prstGeom>
        </p:spPr>
        <p:txBody>
          <a:bodyPr spcFirstLastPara="1" wrap="square" lIns="121897" tIns="121897" rIns="121897" bIns="121897"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algn="r"/>
            <a:fld id="{00000000-1234-1234-1234-123412341234}" type="slidenum">
              <a:rPr lang="uk-UA" smtClean="0"/>
              <a:pPr algn="r"/>
              <a:t>‹#›</a:t>
            </a:fld>
            <a:endParaRPr lang="uk-UA"/>
          </a:p>
        </p:txBody>
      </p:sp>
    </p:spTree>
    <p:extLst>
      <p:ext uri="{BB962C8B-B14F-4D97-AF65-F5344CB8AC3E}">
        <p14:creationId xmlns:p14="http://schemas.microsoft.com/office/powerpoint/2010/main" val="1664444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614600" y="2753800"/>
            <a:ext cx="10962800" cy="1350400"/>
          </a:xfrm>
          <a:prstGeom prst="rect">
            <a:avLst/>
          </a:prstGeom>
        </p:spPr>
        <p:txBody>
          <a:bodyPr spcFirstLastPara="1" wrap="square" lIns="121897" tIns="121897" rIns="121897" bIns="121897" anchor="ctr" anchorCtr="0">
            <a:noAutofit/>
          </a:bodyPr>
          <a:lstStyle>
            <a:lvl1pPr lvl="0">
              <a:spcBef>
                <a:spcPts val="0"/>
              </a:spcBef>
              <a:spcAft>
                <a:spcPts val="0"/>
              </a:spcAft>
              <a:buSzPts val="4200"/>
              <a:buNone/>
              <a:defRPr sz="5600"/>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17" name="Google Shape;17;p3"/>
          <p:cNvSpPr txBox="1">
            <a:spLocks noGrp="1"/>
          </p:cNvSpPr>
          <p:nvPr>
            <p:ph type="sldNum" idx="12"/>
          </p:nvPr>
        </p:nvSpPr>
        <p:spPr>
          <a:xfrm>
            <a:off x="11364721" y="6260831"/>
            <a:ext cx="731600" cy="524800"/>
          </a:xfrm>
          <a:prstGeom prst="rect">
            <a:avLst/>
          </a:prstGeom>
        </p:spPr>
        <p:txBody>
          <a:bodyPr spcFirstLastPara="1" wrap="square" lIns="121897" tIns="121897" rIns="121897" bIns="121897"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algn="r"/>
            <a:fld id="{00000000-1234-1234-1234-123412341234}" type="slidenum">
              <a:rPr lang="uk-UA" smtClean="0"/>
              <a:pPr algn="r"/>
              <a:t>‹#›</a:t>
            </a:fld>
            <a:endParaRPr lang="uk-UA"/>
          </a:p>
        </p:txBody>
      </p:sp>
    </p:spTree>
    <p:extLst>
      <p:ext uri="{BB962C8B-B14F-4D97-AF65-F5344CB8AC3E}">
        <p14:creationId xmlns:p14="http://schemas.microsoft.com/office/powerpoint/2010/main" val="1674667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p:nvPr/>
        </p:nvSpPr>
        <p:spPr>
          <a:xfrm rot="10800000" flipH="1">
            <a:off x="0" y="2248000"/>
            <a:ext cx="12192000" cy="4610000"/>
          </a:xfrm>
          <a:prstGeom prst="rect">
            <a:avLst/>
          </a:prstGeom>
          <a:solidFill>
            <a:schemeClr val="accent4"/>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6" name="Google Shape;26;p5"/>
          <p:cNvSpPr/>
          <p:nvPr/>
        </p:nvSpPr>
        <p:spPr>
          <a:xfrm>
            <a:off x="0" y="2248000"/>
            <a:ext cx="12192000" cy="1448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629200" y="984967"/>
            <a:ext cx="10962800" cy="1023600"/>
          </a:xfrm>
          <a:prstGeom prst="rect">
            <a:avLst/>
          </a:prstGeom>
        </p:spPr>
        <p:txBody>
          <a:bodyPr spcFirstLastPara="1" wrap="square" lIns="121897" tIns="121897" rIns="121897" bIns="121897"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629200" y="2558767"/>
            <a:ext cx="5333200" cy="3613600"/>
          </a:xfrm>
          <a:prstGeom prst="rect">
            <a:avLst/>
          </a:prstGeom>
        </p:spPr>
        <p:txBody>
          <a:bodyPr spcFirstLastPara="1" wrap="square" lIns="121897" tIns="121897" rIns="121897" bIns="121897" anchor="t" anchorCtr="0">
            <a:noAutofit/>
          </a:bodyPr>
          <a:lstStyle>
            <a:lvl1pPr marL="609585" lvl="0" indent="-423323">
              <a:spcBef>
                <a:spcPts val="0"/>
              </a:spcBef>
              <a:spcAft>
                <a:spcPts val="0"/>
              </a:spcAft>
              <a:buSzPts val="1400"/>
              <a:buChar char="●"/>
              <a:defRPr sz="19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9" name="Google Shape;29;p5"/>
          <p:cNvSpPr txBox="1">
            <a:spLocks noGrp="1"/>
          </p:cNvSpPr>
          <p:nvPr>
            <p:ph type="body" idx="2"/>
          </p:nvPr>
        </p:nvSpPr>
        <p:spPr>
          <a:xfrm>
            <a:off x="6259000" y="2558767"/>
            <a:ext cx="5333200" cy="3613600"/>
          </a:xfrm>
          <a:prstGeom prst="rect">
            <a:avLst/>
          </a:prstGeom>
        </p:spPr>
        <p:txBody>
          <a:bodyPr spcFirstLastPara="1" wrap="square" lIns="121897" tIns="121897" rIns="121897" bIns="121897" anchor="t" anchorCtr="0">
            <a:noAutofit/>
          </a:bodyPr>
          <a:lstStyle>
            <a:lvl1pPr marL="609585" lvl="0" indent="-423323">
              <a:spcBef>
                <a:spcPts val="0"/>
              </a:spcBef>
              <a:spcAft>
                <a:spcPts val="0"/>
              </a:spcAft>
              <a:buSzPts val="1400"/>
              <a:buChar char="●"/>
              <a:defRPr sz="19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0" name="Google Shape;30;p5"/>
          <p:cNvSpPr txBox="1">
            <a:spLocks noGrp="1"/>
          </p:cNvSpPr>
          <p:nvPr>
            <p:ph type="sldNum" idx="12"/>
          </p:nvPr>
        </p:nvSpPr>
        <p:spPr>
          <a:xfrm>
            <a:off x="11364721" y="6260831"/>
            <a:ext cx="731600" cy="524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uk-UA" smtClean="0"/>
              <a:pPr algn="r"/>
              <a:t>‹#›</a:t>
            </a:fld>
            <a:endParaRPr lang="uk-UA"/>
          </a:p>
        </p:txBody>
      </p:sp>
    </p:spTree>
    <p:extLst>
      <p:ext uri="{BB962C8B-B14F-4D97-AF65-F5344CB8AC3E}">
        <p14:creationId xmlns:p14="http://schemas.microsoft.com/office/powerpoint/2010/main" val="1924463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768627" y="347332"/>
            <a:ext cx="10515600" cy="1325563"/>
          </a:xfrm>
        </p:spPr>
        <p:txBody>
          <a:bodyPr/>
          <a:lstStyle>
            <a:lvl1pPr>
              <a:defRPr>
                <a:solidFill>
                  <a:schemeClr val="bg1"/>
                </a:solidFill>
              </a:defRPr>
            </a:lvl1pPr>
          </a:lstStyle>
          <a:p>
            <a:r>
              <a:rPr lang="en-US" dirty="0" smtClean="0"/>
              <a:t>Click to edit Master title style</a:t>
            </a:r>
            <a:endParaRPr lang="en-US" dirty="0"/>
          </a:p>
        </p:txBody>
      </p:sp>
      <p:sp>
        <p:nvSpPr>
          <p:cNvPr id="4" name="Picture Placeholder 3"/>
          <p:cNvSpPr>
            <a:spLocks noGrp="1"/>
          </p:cNvSpPr>
          <p:nvPr>
            <p:ph type="pic" sz="quarter" idx="10"/>
          </p:nvPr>
        </p:nvSpPr>
        <p:spPr>
          <a:xfrm>
            <a:off x="838725" y="1828806"/>
            <a:ext cx="4808096" cy="2649303"/>
          </a:xfrm>
        </p:spPr>
        <p:txBody>
          <a:bodyPr/>
          <a:lstStyle/>
          <a:p>
            <a:endParaRPr lang="en-US"/>
          </a:p>
        </p:txBody>
      </p:sp>
      <p:sp>
        <p:nvSpPr>
          <p:cNvPr id="5" name="Picture Placeholder 3"/>
          <p:cNvSpPr>
            <a:spLocks noGrp="1"/>
          </p:cNvSpPr>
          <p:nvPr>
            <p:ph type="pic" sz="quarter" idx="11"/>
          </p:nvPr>
        </p:nvSpPr>
        <p:spPr>
          <a:xfrm>
            <a:off x="6385301" y="1828806"/>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smtClean="0"/>
              <a:t>Body Text here</a:t>
            </a:r>
          </a:p>
        </p:txBody>
      </p:sp>
    </p:spTree>
    <p:extLst>
      <p:ext uri="{BB962C8B-B14F-4D97-AF65-F5344CB8AC3E}">
        <p14:creationId xmlns:p14="http://schemas.microsoft.com/office/powerpoint/2010/main" val="652067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“Lorem ipsum dolor sit </a:t>
            </a:r>
            <a:r>
              <a:rPr lang="en-US" dirty="0" err="1" smtClean="0"/>
              <a:t>amet</a:t>
            </a:r>
            <a:r>
              <a:rPr lang="en-US" dirty="0" smtClean="0"/>
              <a:t>, </a:t>
            </a:r>
            <a:r>
              <a:rPr lang="en-US" dirty="0" err="1" smtClean="0"/>
              <a:t>consectur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Mauris</a:t>
            </a:r>
            <a:r>
              <a:rPr lang="en-US" dirty="0" smtClean="0"/>
              <a:t> </a:t>
            </a:r>
            <a:r>
              <a:rPr lang="en-US" dirty="0" err="1" smtClean="0"/>
              <a:t>nulla</a:t>
            </a:r>
            <a:r>
              <a:rPr lang="en-US" dirty="0" smtClean="0"/>
              <a:t> </a:t>
            </a:r>
            <a:r>
              <a:rPr lang="en-US" dirty="0" err="1" smtClean="0"/>
              <a:t>justo</a:t>
            </a:r>
            <a:r>
              <a:rPr lang="en-US" dirty="0" smtClean="0"/>
              <a:t>, </a:t>
            </a:r>
            <a:r>
              <a:rPr lang="en-US" dirty="0" err="1" smtClean="0"/>
              <a:t>elementum</a:t>
            </a:r>
            <a:r>
              <a:rPr lang="en-US" dirty="0" smtClean="0"/>
              <a:t> </a:t>
            </a:r>
            <a:r>
              <a:rPr lang="en-US" dirty="0" err="1" smtClean="0"/>
              <a:t>nec</a:t>
            </a:r>
            <a:r>
              <a:rPr lang="en-US" dirty="0" smtClean="0"/>
              <a:t> </a:t>
            </a:r>
            <a:r>
              <a:rPr lang="en-US" dirty="0" err="1" smtClean="0"/>
              <a:t>volutpad</a:t>
            </a:r>
            <a:r>
              <a:rPr lang="en-US" dirty="0" smtClean="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Rockwell" panose="02060603020205020403" pitchFamily="18" charset="0"/>
                <a:ea typeface="Rockwell" panose="02060603020205020403" pitchFamily="18"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 </a:t>
            </a:r>
            <a:r>
              <a:rPr lang="en-US" dirty="0" err="1" smtClean="0"/>
              <a:t>Qute</a:t>
            </a:r>
            <a:r>
              <a:rPr lang="en-US" dirty="0" smtClean="0"/>
              <a:t> Credit</a:t>
            </a:r>
          </a:p>
        </p:txBody>
      </p:sp>
      <p:cxnSp>
        <p:nvCxnSpPr>
          <p:cNvPr id="5" name="Straight Connector 7"/>
          <p:cNvCxnSpPr/>
          <p:nvPr userDrawn="1"/>
        </p:nvCxnSpPr>
        <p:spPr>
          <a:xfrm>
            <a:off x="604957" y="605930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2771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63"/>
            <a:ext cx="10515600" cy="953001"/>
          </a:xfrm>
        </p:spPr>
        <p:txBody>
          <a:bodyPr anchor="b">
            <a:normAutofit/>
          </a:bodyPr>
          <a:lstStyle>
            <a:lvl1pPr>
              <a:defRPr sz="4000">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359964"/>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smtClean="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smtClean="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extLst>
      <p:ext uri="{BB962C8B-B14F-4D97-AF65-F5344CB8AC3E}">
        <p14:creationId xmlns:p14="http://schemas.microsoft.com/office/powerpoint/2010/main" val="19931492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b="1">
                <a:solidFill>
                  <a:schemeClr val="bg1"/>
                </a:solidFill>
              </a:defRPr>
            </a:lvl1pPr>
          </a:lstStyle>
          <a:p>
            <a:r>
              <a:rPr lang="en-US" dirty="0" smtClean="0"/>
              <a:t>Click to edit Master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6"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smtClean="0">
                <a:solidFill>
                  <a:schemeClr val="tx2"/>
                </a:solidFill>
              </a:rPr>
              <a:t>rightquestion.org</a:t>
            </a:r>
            <a:endParaRPr lang="en-US" sz="1600" b="0" dirty="0" smtClean="0">
              <a:solidFill>
                <a:schemeClr val="tx2"/>
              </a:solidFill>
            </a:endParaRPr>
          </a:p>
        </p:txBody>
      </p:sp>
      <p:cxnSp>
        <p:nvCxnSpPr>
          <p:cNvPr id="9" name="Straight Connector 8"/>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35786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977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p:cNvSpPr/>
          <p:nvPr userDrawn="1"/>
        </p:nvSpPr>
        <p:spPr>
          <a:xfrm>
            <a:off x="0" y="-17796"/>
            <a:ext cx="12192000" cy="5636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431098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6"/>
            <a:ext cx="4343400" cy="530225"/>
          </a:xfrm>
        </p:spPr>
        <p:txBody>
          <a:bodyPr anchor="b"/>
          <a:lstStyle>
            <a:lvl1pPr>
              <a:defRPr sz="3200" baseline="0">
                <a:solidFill>
                  <a:schemeClr val="tx2"/>
                </a:solidFill>
              </a:defRPr>
            </a:lvl1pPr>
          </a:lstStyle>
          <a:p>
            <a:r>
              <a:rPr lang="en-US" smtClean="0"/>
              <a:t>Student Questions</a:t>
            </a:r>
            <a:endParaRPr lang="en-US" dirty="0"/>
          </a:p>
        </p:txBody>
      </p:sp>
      <p:sp>
        <p:nvSpPr>
          <p:cNvPr id="3" name="Content Placeholder 2"/>
          <p:cNvSpPr>
            <a:spLocks noGrp="1"/>
          </p:cNvSpPr>
          <p:nvPr>
            <p:ph idx="1"/>
          </p:nvPr>
        </p:nvSpPr>
        <p:spPr>
          <a:xfrm>
            <a:off x="838204" y="1171080"/>
            <a:ext cx="4569577" cy="28274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839788" y="4182222"/>
            <a:ext cx="4567989" cy="152876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p:txBody>
      </p:sp>
      <p:sp>
        <p:nvSpPr>
          <p:cNvPr id="8" name="Text Placeholder 3"/>
          <p:cNvSpPr>
            <a:spLocks noGrp="1"/>
          </p:cNvSpPr>
          <p:nvPr>
            <p:ph type="body" sz="half" idx="13" hasCustomPrompt="1"/>
          </p:nvPr>
        </p:nvSpPr>
        <p:spPr>
          <a:xfrm>
            <a:off x="6021388" y="1171074"/>
            <a:ext cx="4567989" cy="510138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a:p>
            <a:pPr lvl="0"/>
            <a:r>
              <a:rPr lang="en-US" dirty="0" smtClean="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smtClean="0"/>
              <a:t>Question</a:t>
            </a:r>
          </a:p>
        </p:txBody>
      </p:sp>
    </p:spTree>
    <p:extLst>
      <p:ext uri="{BB962C8B-B14F-4D97-AF65-F5344CB8AC3E}">
        <p14:creationId xmlns:p14="http://schemas.microsoft.com/office/powerpoint/2010/main" val="1596338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84856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7" r:id="rId4"/>
    <p:sldLayoutId id="2147483651" r:id="rId5"/>
    <p:sldLayoutId id="2147483654" r:id="rId6"/>
    <p:sldLayoutId id="2147483655" r:id="rId7"/>
    <p:sldLayoutId id="2147483666" r:id="rId8"/>
    <p:sldLayoutId id="2147483656" r:id="rId9"/>
    <p:sldLayoutId id="2147483660" r:id="rId10"/>
    <p:sldLayoutId id="2147483669" r:id="rId11"/>
    <p:sldLayoutId id="2147483661" r:id="rId12"/>
    <p:sldLayoutId id="2147483662" r:id="rId13"/>
    <p:sldLayoutId id="2147483663" r:id="rId14"/>
    <p:sldLayoutId id="2147483664" r:id="rId15"/>
    <p:sldLayoutId id="2147483665" r:id="rId16"/>
    <p:sldLayoutId id="2147483668" r:id="rId17"/>
    <p:sldLayoutId id="2147483671" r:id="rId18"/>
    <p:sldLayoutId id="2147483672" r:id="rId19"/>
    <p:sldLayoutId id="2147483673" r:id="rId20"/>
    <p:sldLayoutId id="2147483674" r:id="rId21"/>
    <p:sldLayoutId id="2147483676" r:id="rId22"/>
    <p:sldLayoutId id="2147483677" r:id="rId23"/>
    <p:sldLayoutId id="2147483678" r:id="rId24"/>
    <p:sldLayoutId id="2147483679" r:id="rId25"/>
    <p:sldLayoutId id="2147483680" r:id="rId26"/>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jpg"/><Relationship Id="rId7" Type="http://schemas.openxmlformats.org/officeDocument/2006/relationships/image" Target="../media/image16.jpg"/><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jpeg"/><Relationship Id="rId7" Type="http://schemas.openxmlformats.org/officeDocument/2006/relationships/image" Target="../media/image23.png"/><Relationship Id="rId1" Type="http://schemas.openxmlformats.org/officeDocument/2006/relationships/slideLayout" Target="../slideLayouts/slideLayout11.xml"/><Relationship Id="rId2"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s://padlet.com/sarahwestbrook1/Maine"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padlet.com/sarahwestbrook1/QFT2" TargetMode="External"/><Relationship Id="rId4" Type="http://schemas.openxmlformats.org/officeDocument/2006/relationships/hyperlink" Target="https://rightquestion.org/remote-learning-resources/" TargetMode="External"/><Relationship Id="rId1" Type="http://schemas.openxmlformats.org/officeDocument/2006/relationships/slideLayout" Target="../slideLayouts/slideLayout10.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hyperlink" Target="file:///C:/Users/User/Downloads/rightquestion.or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5.tiff"/><Relationship Id="rId4" Type="http://schemas.openxmlformats.org/officeDocument/2006/relationships/hyperlink" Target="https://www.loc.gov/resource/cph.3b07810/" TargetMode="External"/><Relationship Id="rId1" Type="http://schemas.openxmlformats.org/officeDocument/2006/relationships/slideLayout" Target="../slideLayouts/slideLayout10.xml"/><Relationship Id="rId2" Type="http://schemas.openxmlformats.org/officeDocument/2006/relationships/notesSlide" Target="../notesSlides/notesSlide28.xml"/></Relationships>
</file>

<file path=ppt/slides/_rels/slide43.xml.rels><?xml version="1.0" encoding="UTF-8" standalone="yes"?>
<Relationships xmlns="http://schemas.openxmlformats.org/package/2006/relationships"><Relationship Id="rId3" Type="http://schemas.openxmlformats.org/officeDocument/2006/relationships/hyperlink" Target="https://prezi.com/view/7lIazUJdwVWZvmN03jEa/" TargetMode="External"/><Relationship Id="rId4" Type="http://schemas.openxmlformats.org/officeDocument/2006/relationships/hyperlink" Target="https://www.loc.gov/resource/cph.3b07810/" TargetMode="External"/><Relationship Id="rId5" Type="http://schemas.openxmlformats.org/officeDocument/2006/relationships/image" Target="../media/image36.png"/><Relationship Id="rId1" Type="http://schemas.openxmlformats.org/officeDocument/2006/relationships/slideLayout" Target="../slideLayouts/slideLayout10.xml"/><Relationship Id="rId2"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10.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s://www.getepic.com/"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rightquestion.org/" TargetMode="Externa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rightquestion.org/" TargetMode="Externa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88493" y="256500"/>
            <a:ext cx="11463331" cy="1874901"/>
          </a:xfrm>
        </p:spPr>
        <p:txBody>
          <a:bodyPr>
            <a:noAutofit/>
          </a:bodyPr>
          <a:lstStyle/>
          <a:p>
            <a:pPr>
              <a:lnSpc>
                <a:spcPct val="100000"/>
              </a:lnSpc>
              <a:spcAft>
                <a:spcPts val="1200"/>
              </a:spcAft>
            </a:pPr>
            <a:r>
              <a:rPr lang="en-US" sz="3600" dirty="0" smtClean="0"/>
              <a:t>Introduction to the Question Formulation Technique (QFT) for Virtual Learning</a:t>
            </a:r>
            <a:br>
              <a:rPr lang="en-US" sz="3600" dirty="0" smtClean="0"/>
            </a:br>
            <a:r>
              <a:rPr lang="en-US" sz="2400" dirty="0" smtClean="0"/>
              <a:t>Hosted by the Maine Department of Education</a:t>
            </a:r>
            <a:endParaRPr lang="en-US" sz="2400" dirty="0"/>
          </a:p>
        </p:txBody>
      </p:sp>
      <p:sp>
        <p:nvSpPr>
          <p:cNvPr id="8" name="Subtitle 2"/>
          <p:cNvSpPr>
            <a:spLocks noGrp="1"/>
          </p:cNvSpPr>
          <p:nvPr>
            <p:ph type="subTitle" idx="1"/>
          </p:nvPr>
        </p:nvSpPr>
        <p:spPr>
          <a:xfrm>
            <a:off x="488493" y="2708690"/>
            <a:ext cx="5505191" cy="1697754"/>
          </a:xfrm>
        </p:spPr>
        <p:txBody>
          <a:bodyPr>
            <a:noAutofit/>
          </a:bodyPr>
          <a:lstStyle/>
          <a:p>
            <a:pPr>
              <a:lnSpc>
                <a:spcPct val="100000"/>
              </a:lnSpc>
              <a:spcBef>
                <a:spcPts val="400"/>
              </a:spcBef>
            </a:pPr>
            <a:r>
              <a:rPr lang="en-US" sz="3600" dirty="0" smtClean="0">
                <a:latin typeface="+mj-lt"/>
              </a:rPr>
              <a:t>Sarah Westbrook</a:t>
            </a:r>
          </a:p>
          <a:p>
            <a:pPr>
              <a:lnSpc>
                <a:spcPct val="100000"/>
              </a:lnSpc>
              <a:spcBef>
                <a:spcPts val="400"/>
              </a:spcBef>
            </a:pPr>
            <a:r>
              <a:rPr lang="en-US" sz="2400" dirty="0" smtClean="0">
                <a:latin typeface="+mj-lt"/>
              </a:rPr>
              <a:t>Director of Professional Learning</a:t>
            </a:r>
          </a:p>
          <a:p>
            <a:pPr>
              <a:lnSpc>
                <a:spcPct val="100000"/>
              </a:lnSpc>
              <a:spcBef>
                <a:spcPts val="400"/>
              </a:spcBef>
            </a:pPr>
            <a:endParaRPr lang="en-US" sz="2400" dirty="0">
              <a:latin typeface="+mj-lt"/>
            </a:endParaRPr>
          </a:p>
          <a:p>
            <a:pPr>
              <a:lnSpc>
                <a:spcPct val="100000"/>
              </a:lnSpc>
              <a:spcBef>
                <a:spcPts val="400"/>
              </a:spcBef>
            </a:pPr>
            <a:endParaRPr lang="en-US" sz="2400" dirty="0" smtClean="0">
              <a:latin typeface="+mj-lt"/>
            </a:endParaRPr>
          </a:p>
          <a:p>
            <a:pPr>
              <a:lnSpc>
                <a:spcPct val="100000"/>
              </a:lnSpc>
              <a:spcBef>
                <a:spcPts val="400"/>
              </a:spcBef>
            </a:pPr>
            <a:endParaRPr lang="en-US" sz="2400" dirty="0" smtClean="0">
              <a:latin typeface="+mj-lt"/>
            </a:endParaRPr>
          </a:p>
          <a:p>
            <a:pPr>
              <a:lnSpc>
                <a:spcPct val="100000"/>
              </a:lnSpc>
              <a:spcBef>
                <a:spcPts val="400"/>
              </a:spcBef>
            </a:pPr>
            <a:r>
              <a:rPr lang="en-US" sz="2400" dirty="0" smtClean="0">
                <a:latin typeface="+mj-lt"/>
              </a:rPr>
              <a:t>The Right Question Institute</a:t>
            </a:r>
            <a:endParaRPr lang="en-US" sz="2400" dirty="0"/>
          </a:p>
          <a:p>
            <a:pPr>
              <a:lnSpc>
                <a:spcPct val="100000"/>
              </a:lnSpc>
              <a:spcBef>
                <a:spcPts val="400"/>
              </a:spcBef>
            </a:pPr>
            <a:r>
              <a:rPr lang="en-US" sz="2400" dirty="0" smtClean="0">
                <a:latin typeface="+mj-lt"/>
              </a:rPr>
              <a:t>Cambridge, MA</a:t>
            </a:r>
            <a:endParaRPr lang="en-US" sz="2400" dirty="0">
              <a:latin typeface="+mj-lt"/>
            </a:endParaRPr>
          </a:p>
        </p:txBody>
      </p:sp>
      <p:sp>
        <p:nvSpPr>
          <p:cNvPr id="2" name="TextBox 1"/>
          <p:cNvSpPr txBox="1"/>
          <p:nvPr/>
        </p:nvSpPr>
        <p:spPr>
          <a:xfrm>
            <a:off x="6857090" y="2704484"/>
            <a:ext cx="4907109" cy="1661993"/>
          </a:xfrm>
          <a:prstGeom prst="rect">
            <a:avLst/>
          </a:prstGeom>
          <a:noFill/>
        </p:spPr>
        <p:txBody>
          <a:bodyPr wrap="square" rtlCol="0">
            <a:spAutoFit/>
          </a:bodyPr>
          <a:lstStyle/>
          <a:p>
            <a:r>
              <a:rPr lang="en-US" sz="3600" dirty="0" smtClean="0"/>
              <a:t>Shane Gower</a:t>
            </a:r>
          </a:p>
          <a:p>
            <a:r>
              <a:rPr lang="en-US" sz="2400" dirty="0" err="1" smtClean="0"/>
              <a:t>Maranacook</a:t>
            </a:r>
            <a:r>
              <a:rPr lang="en-US" sz="2400" dirty="0" smtClean="0"/>
              <a:t> Community High School, </a:t>
            </a:r>
            <a:r>
              <a:rPr lang="en-US" sz="2400" dirty="0">
                <a:cs typeface="MS PGothic" pitchFamily="34" charset="-128"/>
              </a:rPr>
              <a:t>Readfield, ME</a:t>
            </a:r>
          </a:p>
          <a:p>
            <a:endParaRPr lang="en-US" dirty="0"/>
          </a:p>
        </p:txBody>
      </p:sp>
    </p:spTree>
    <p:extLst>
      <p:ext uri="{BB962C8B-B14F-4D97-AF65-F5344CB8AC3E}">
        <p14:creationId xmlns:p14="http://schemas.microsoft.com/office/powerpoint/2010/main" val="11614780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538395" y="535688"/>
            <a:ext cx="3418617" cy="5164074"/>
          </a:xfrm>
        </p:spPr>
      </p:pic>
      <p:sp>
        <p:nvSpPr>
          <p:cNvPr id="6" name="Text Placeholder 5"/>
          <p:cNvSpPr>
            <a:spLocks noGrp="1"/>
          </p:cNvSpPr>
          <p:nvPr>
            <p:ph type="body" sz="half" idx="2"/>
          </p:nvPr>
        </p:nvSpPr>
        <p:spPr>
          <a:xfrm>
            <a:off x="4198435" y="4000583"/>
            <a:ext cx="7092136" cy="1699183"/>
          </a:xfrm>
        </p:spPr>
        <p:txBody>
          <a:bodyPr>
            <a:normAutofit/>
          </a:bodyPr>
          <a:lstStyle/>
          <a:p>
            <a:pPr algn="r"/>
            <a:r>
              <a:rPr lang="en-US" sz="3600" dirty="0" smtClean="0">
                <a:solidFill>
                  <a:schemeClr val="tx1"/>
                </a:solidFill>
              </a:rPr>
              <a:t>– Stuart </a:t>
            </a:r>
            <a:r>
              <a:rPr lang="en-US" sz="3600" dirty="0" err="1" smtClean="0">
                <a:solidFill>
                  <a:schemeClr val="tx1"/>
                </a:solidFill>
              </a:rPr>
              <a:t>Firestein</a:t>
            </a:r>
            <a:endParaRPr lang="en-US" sz="3600" dirty="0" smtClean="0">
              <a:solidFill>
                <a:schemeClr val="tx1"/>
              </a:solidFill>
            </a:endParaRPr>
          </a:p>
          <a:p>
            <a:pPr algn="r"/>
            <a:r>
              <a:rPr lang="en-US" sz="2000" dirty="0" smtClean="0">
                <a:solidFill>
                  <a:schemeClr val="tx1"/>
                </a:solidFill>
              </a:rPr>
              <a:t>Former chair, Department of Biology, </a:t>
            </a:r>
          </a:p>
          <a:p>
            <a:pPr algn="r"/>
            <a:r>
              <a:rPr lang="en-US" sz="2000" dirty="0" smtClean="0">
                <a:solidFill>
                  <a:schemeClr val="tx1"/>
                </a:solidFill>
              </a:rPr>
              <a:t>Columbia University</a:t>
            </a:r>
            <a:endParaRPr lang="en-US" sz="2000" dirty="0">
              <a:solidFill>
                <a:schemeClr val="tx1"/>
              </a:solidFill>
            </a:endParaRPr>
          </a:p>
        </p:txBody>
      </p:sp>
      <p:sp>
        <p:nvSpPr>
          <p:cNvPr id="5" name="Text Placeholder 4"/>
          <p:cNvSpPr>
            <a:spLocks noGrp="1"/>
          </p:cNvSpPr>
          <p:nvPr>
            <p:ph type="body" sz="half" idx="10"/>
          </p:nvPr>
        </p:nvSpPr>
        <p:spPr>
          <a:xfrm>
            <a:off x="5754861" y="1048626"/>
            <a:ext cx="6104611" cy="2578768"/>
          </a:xfrm>
        </p:spPr>
        <p:txBody>
          <a:bodyPr>
            <a:noAutofit/>
          </a:bodyPr>
          <a:lstStyle/>
          <a:p>
            <a:pPr algn="l"/>
            <a:r>
              <a:rPr lang="en-US" sz="3600" dirty="0"/>
              <a:t>“We must teach students how to think in questions, how to manage ignorance.”</a:t>
            </a:r>
          </a:p>
        </p:txBody>
      </p:sp>
    </p:spTree>
    <p:extLst>
      <p:ext uri="{BB962C8B-B14F-4D97-AF65-F5344CB8AC3E}">
        <p14:creationId xmlns:p14="http://schemas.microsoft.com/office/powerpoint/2010/main" val="372140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320" y="393096"/>
            <a:ext cx="10515600" cy="1184813"/>
          </a:xfrm>
        </p:spPr>
        <p:txBody>
          <a:bodyPr>
            <a:noAutofit/>
          </a:bodyPr>
          <a:lstStyle/>
          <a:p>
            <a:r>
              <a:rPr lang="en-US" sz="4000" dirty="0"/>
              <a:t>College Presidents </a:t>
            </a:r>
            <a:r>
              <a:rPr lang="en-US" sz="4000" dirty="0" smtClean="0"/>
              <a:t>on</a:t>
            </a:r>
            <a:br>
              <a:rPr lang="en-US" sz="4000" dirty="0" smtClean="0"/>
            </a:br>
            <a:r>
              <a:rPr lang="en-US" sz="4000" dirty="0" smtClean="0"/>
              <a:t>What College </a:t>
            </a:r>
            <a:r>
              <a:rPr lang="en-US" sz="4000" dirty="0"/>
              <a:t>Students Should Learn</a:t>
            </a:r>
          </a:p>
        </p:txBody>
      </p:sp>
      <p:sp>
        <p:nvSpPr>
          <p:cNvPr id="3" name="Content Placeholder 2"/>
          <p:cNvSpPr>
            <a:spLocks noGrp="1"/>
          </p:cNvSpPr>
          <p:nvPr>
            <p:ph idx="1"/>
          </p:nvPr>
        </p:nvSpPr>
        <p:spPr>
          <a:xfrm>
            <a:off x="1194072" y="1971473"/>
            <a:ext cx="10107848" cy="4121184"/>
          </a:xfrm>
        </p:spPr>
        <p:txBody>
          <a:bodyPr>
            <a:normAutofit fontScale="92500" lnSpcReduction="20000"/>
          </a:bodyPr>
          <a:lstStyle/>
          <a:p>
            <a:pPr marL="0" indent="0">
              <a:lnSpc>
                <a:spcPct val="110000"/>
              </a:lnSpc>
              <a:spcAft>
                <a:spcPts val="600"/>
              </a:spcAft>
              <a:buNone/>
            </a:pPr>
            <a:r>
              <a:rPr lang="en-US" dirty="0"/>
              <a:t>“We are here to ask questions—questions about one another and about the world around us. We are at Yale to nurture a culture of curiosity.”</a:t>
            </a:r>
          </a:p>
          <a:p>
            <a:pPr lvl="2">
              <a:buFontTx/>
              <a:buChar char="-"/>
            </a:pPr>
            <a:r>
              <a:rPr lang="en-US" altLang="en-US" sz="2600" dirty="0" smtClean="0"/>
              <a:t>Peter </a:t>
            </a:r>
            <a:r>
              <a:rPr lang="en-US" altLang="en-US" sz="2600" dirty="0" err="1"/>
              <a:t>Salovey</a:t>
            </a:r>
            <a:r>
              <a:rPr lang="en-US" altLang="en-US" sz="2600" dirty="0"/>
              <a:t>,</a:t>
            </a:r>
            <a:r>
              <a:rPr lang="en-US" altLang="en-US" sz="2600" b="1" dirty="0"/>
              <a:t> </a:t>
            </a:r>
            <a:r>
              <a:rPr lang="en-US" altLang="en-US" sz="2600" dirty="0"/>
              <a:t>President of Yale </a:t>
            </a:r>
            <a:r>
              <a:rPr lang="en-US" altLang="en-US" sz="2600" dirty="0" smtClean="0"/>
              <a:t>University</a:t>
            </a:r>
          </a:p>
          <a:p>
            <a:pPr marL="457200" lvl="1" indent="0">
              <a:buNone/>
            </a:pPr>
            <a:r>
              <a:rPr lang="en-US" sz="1500" dirty="0" smtClean="0"/>
              <a:t>			https</a:t>
            </a:r>
            <a:r>
              <a:rPr lang="en-US" sz="1500" dirty="0"/>
              <a:t>://president.yale.edu/speeches-writings/speeches/culture-curiosity</a:t>
            </a:r>
            <a:endParaRPr lang="en-US" altLang="en-US" sz="1500" dirty="0"/>
          </a:p>
          <a:p>
            <a:pPr marL="457200" lvl="1" indent="0">
              <a:buNone/>
            </a:pPr>
            <a:endParaRPr lang="en-US" altLang="en-US" dirty="0" smtClean="0"/>
          </a:p>
          <a:p>
            <a:pPr marL="0" indent="0">
              <a:buNone/>
            </a:pPr>
            <a:endParaRPr lang="en-US" altLang="en-US" sz="2600" b="1" dirty="0"/>
          </a:p>
          <a:p>
            <a:pPr marL="0" indent="0">
              <a:buNone/>
            </a:pPr>
            <a:r>
              <a:rPr lang="en-US" dirty="0" smtClean="0"/>
              <a:t>“…</a:t>
            </a:r>
            <a:r>
              <a:rPr lang="en-US" dirty="0"/>
              <a:t>the best we can do for students is have them ask the right questions.” </a:t>
            </a:r>
            <a:endParaRPr lang="en-US" dirty="0" smtClean="0"/>
          </a:p>
          <a:p>
            <a:pPr marL="0" indent="0" algn="r">
              <a:buNone/>
            </a:pPr>
            <a:r>
              <a:rPr lang="en-US" sz="2400" dirty="0" smtClean="0"/>
              <a:t>	- </a:t>
            </a:r>
            <a:r>
              <a:rPr lang="en-US" sz="2400" dirty="0"/>
              <a:t>Nancy Cantor, </a:t>
            </a:r>
            <a:r>
              <a:rPr lang="en-US" sz="2400" dirty="0" smtClean="0"/>
              <a:t>Former Chancellor </a:t>
            </a:r>
            <a:r>
              <a:rPr lang="en-US" sz="2400" dirty="0"/>
              <a:t>of University of </a:t>
            </a:r>
            <a:r>
              <a:rPr lang="en-US" sz="2400" dirty="0" smtClean="0"/>
              <a:t>Illinois</a:t>
            </a:r>
          </a:p>
          <a:p>
            <a:pPr marL="0" indent="0" algn="r">
              <a:buNone/>
            </a:pPr>
            <a:r>
              <a:rPr lang="en-US" sz="3600" dirty="0"/>
              <a:t>						</a:t>
            </a:r>
            <a:r>
              <a:rPr lang="en-US" sz="1600" i="1" dirty="0"/>
              <a:t>The New York Times</a:t>
            </a:r>
            <a:r>
              <a:rPr lang="en-US" sz="1600" dirty="0"/>
              <a:t>, August 4, 2002</a:t>
            </a:r>
          </a:p>
        </p:txBody>
      </p:sp>
    </p:spTree>
    <p:extLst>
      <p:ext uri="{BB962C8B-B14F-4D97-AF65-F5344CB8AC3E}">
        <p14:creationId xmlns:p14="http://schemas.microsoft.com/office/powerpoint/2010/main" val="84698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Yet, Only 27% of Graduates Believe College Taught Them How to Ask Their Own Questions</a:t>
            </a:r>
          </a:p>
        </p:txBody>
      </p:sp>
      <p:sp>
        <p:nvSpPr>
          <p:cNvPr id="7" name="Content Placeholder 4"/>
          <p:cNvSpPr>
            <a:spLocks noGrp="1"/>
          </p:cNvSpPr>
          <p:nvPr>
            <p:ph idx="1"/>
          </p:nvPr>
        </p:nvSpPr>
        <p:spPr>
          <a:xfrm>
            <a:off x="1533439" y="6554380"/>
            <a:ext cx="10515600" cy="4351338"/>
          </a:xfrm>
        </p:spPr>
        <p:txBody>
          <a:bodyPr>
            <a:noAutofit/>
          </a:bodyPr>
          <a:lstStyle/>
          <a:p>
            <a:pPr marL="0" indent="0" algn="r">
              <a:buNone/>
            </a:pPr>
            <a:r>
              <a:rPr lang="en-US" sz="1200" dirty="0"/>
              <a:t>Alison Head, Project Information Literacy at University of Washington, 2016</a:t>
            </a:r>
          </a:p>
          <a:p>
            <a:pPr algn="r"/>
            <a:endParaRPr lang="en-US" sz="9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327" y="1467240"/>
            <a:ext cx="6364928" cy="43163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812" y="5908766"/>
            <a:ext cx="1409341" cy="183407"/>
          </a:xfrm>
          <a:prstGeom prst="rect">
            <a:avLst/>
          </a:prstGeom>
        </p:spPr>
      </p:pic>
    </p:spTree>
    <p:extLst>
      <p:ext uri="{BB962C8B-B14F-4D97-AF65-F5344CB8AC3E}">
        <p14:creationId xmlns:p14="http://schemas.microsoft.com/office/powerpoint/2010/main" val="37817351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874" y="2719757"/>
            <a:ext cx="9493135" cy="1101968"/>
          </a:xfrm>
        </p:spPr>
        <p:txBody>
          <a:bodyPr>
            <a:normAutofit fontScale="90000"/>
          </a:bodyPr>
          <a:lstStyle/>
          <a:p>
            <a:r>
              <a:rPr lang="en-US" altLang="en-US" sz="4900" b="0" dirty="0" smtClean="0">
                <a:solidFill>
                  <a:schemeClr val="tx1"/>
                </a:solidFill>
                <a:latin typeface="Rockwell" panose="02060603020205020403" pitchFamily="18" charset="0"/>
              </a:rPr>
              <a:t>But, the problem begins long before college…</a:t>
            </a:r>
            <a:r>
              <a:rPr lang="en-US" altLang="en-US" dirty="0">
                <a:latin typeface="Rockwell" panose="02060603020205020403" pitchFamily="18" charset="0"/>
              </a:rPr>
              <a:t/>
            </a:r>
            <a:br>
              <a:rPr lang="en-US" altLang="en-US" dirty="0">
                <a:latin typeface="Rockwell" panose="02060603020205020403" pitchFamily="18" charset="0"/>
              </a:rPr>
            </a:br>
            <a:endParaRPr lang="en-US" dirty="0"/>
          </a:p>
        </p:txBody>
      </p:sp>
      <p:cxnSp>
        <p:nvCxnSpPr>
          <p:cNvPr id="3" name="Straight Connector 2"/>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0025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02203"/>
            <a:ext cx="10515600" cy="1325563"/>
          </a:xfrm>
        </p:spPr>
        <p:txBody>
          <a:bodyPr/>
          <a:lstStyle/>
          <a:p>
            <a:r>
              <a:rPr lang="en-US" dirty="0" smtClean="0"/>
              <a:t>Question Asking </a:t>
            </a:r>
            <a:r>
              <a:rPr lang="en-US" dirty="0"/>
              <a:t>D</a:t>
            </a:r>
            <a:r>
              <a:rPr lang="en-US" dirty="0" smtClean="0"/>
              <a:t>eclines with Age</a:t>
            </a:r>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911" t="6496" r="62896" b="5375"/>
          <a:stretch/>
        </p:blipFill>
        <p:spPr>
          <a:xfrm>
            <a:off x="1767841" y="1262746"/>
            <a:ext cx="3492139" cy="5374855"/>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6716" t="6887" r="17813" b="7343"/>
          <a:stretch/>
        </p:blipFill>
        <p:spPr>
          <a:xfrm>
            <a:off x="470264" y="4407173"/>
            <a:ext cx="1149531" cy="1505949"/>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3723" t="3228" r="31529" b="3503"/>
          <a:stretch/>
        </p:blipFill>
        <p:spPr>
          <a:xfrm>
            <a:off x="6447587" y="3108964"/>
            <a:ext cx="1154996" cy="3100251"/>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8745" t="4590" r="43809" b="7170"/>
          <a:stretch/>
        </p:blipFill>
        <p:spPr>
          <a:xfrm>
            <a:off x="1854926" y="1352461"/>
            <a:ext cx="2301212" cy="4984544"/>
          </a:xfrm>
          <a:prstGeom prst="rect">
            <a:avLst/>
          </a:prstGeom>
        </p:spPr>
      </p:pic>
      <p:sp>
        <p:nvSpPr>
          <p:cNvPr id="12" name="TextBox 11"/>
          <p:cNvSpPr txBox="1"/>
          <p:nvPr/>
        </p:nvSpPr>
        <p:spPr>
          <a:xfrm>
            <a:off x="8627693" y="6428106"/>
            <a:ext cx="3451665" cy="369332"/>
          </a:xfrm>
          <a:prstGeom prst="rect">
            <a:avLst/>
          </a:prstGeom>
          <a:noFill/>
        </p:spPr>
        <p:txBody>
          <a:bodyPr wrap="square" rtlCol="0">
            <a:spAutoFit/>
          </a:bodyPr>
          <a:lstStyle/>
          <a:p>
            <a:pPr algn="r"/>
            <a:r>
              <a:rPr lang="en-US" sz="900" dirty="0"/>
              <a:t>Tizard, B., Hughes, M., Carmichael, H., &amp; Pinkerton, G. (1983). </a:t>
            </a:r>
          </a:p>
        </p:txBody>
      </p:sp>
      <p:sp>
        <p:nvSpPr>
          <p:cNvPr id="13" name="TextBox 12"/>
          <p:cNvSpPr txBox="1"/>
          <p:nvPr/>
        </p:nvSpPr>
        <p:spPr>
          <a:xfrm>
            <a:off x="6620525" y="6658938"/>
            <a:ext cx="3451665" cy="230832"/>
          </a:xfrm>
          <a:prstGeom prst="rect">
            <a:avLst/>
          </a:prstGeom>
          <a:noFill/>
        </p:spPr>
        <p:txBody>
          <a:bodyPr wrap="square" rtlCol="0">
            <a:spAutoFit/>
          </a:bodyPr>
          <a:lstStyle/>
          <a:p>
            <a:pPr algn="r"/>
            <a:r>
              <a:rPr lang="en-US" sz="900" dirty="0"/>
              <a:t>Dillon, J. T. (1988). </a:t>
            </a: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1799" y="1421281"/>
            <a:ext cx="3092695" cy="5057775"/>
          </a:xfrm>
          <a:prstGeom prst="rect">
            <a:avLst/>
          </a:prstGeom>
        </p:spPr>
      </p:pic>
    </p:spTree>
    <p:extLst>
      <p:ext uri="{BB962C8B-B14F-4D97-AF65-F5344CB8AC3E}">
        <p14:creationId xmlns:p14="http://schemas.microsoft.com/office/powerpoint/2010/main" val="261625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9"/>
          <p:cNvSpPr txBox="1">
            <a:spLocks noChangeArrowheads="1"/>
          </p:cNvSpPr>
          <p:nvPr/>
        </p:nvSpPr>
        <p:spPr bwMode="auto">
          <a:xfrm>
            <a:off x="10071297" y="6485760"/>
            <a:ext cx="341759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57200" fontAlgn="base">
              <a:spcBef>
                <a:spcPct val="0"/>
              </a:spcBef>
              <a:spcAft>
                <a:spcPct val="0"/>
              </a:spcAft>
              <a:defRPr/>
            </a:pPr>
            <a:r>
              <a:rPr lang="en-US" altLang="en-US" sz="1400" dirty="0">
                <a:solidFill>
                  <a:prstClr val="black"/>
                </a:solidFill>
                <a:latin typeface="DIN Next Rounded LT Pro" panose="020F0503020203050203" pitchFamily="34" charset="0"/>
              </a:rPr>
              <a:t>Dillon, 1988, p. 199</a:t>
            </a:r>
          </a:p>
        </p:txBody>
      </p:sp>
      <p:sp>
        <p:nvSpPr>
          <p:cNvPr id="5" name="Title 4"/>
          <p:cNvSpPr>
            <a:spLocks noGrp="1"/>
          </p:cNvSpPr>
          <p:nvPr>
            <p:ph type="title"/>
          </p:nvPr>
        </p:nvSpPr>
        <p:spPr>
          <a:xfrm>
            <a:off x="426295" y="212881"/>
            <a:ext cx="11353800" cy="1325563"/>
          </a:xfrm>
        </p:spPr>
        <p:txBody>
          <a:bodyPr/>
          <a:lstStyle/>
          <a:p>
            <a:r>
              <a:rPr lang="en-US" dirty="0"/>
              <a:t>Question </a:t>
            </a:r>
            <a:r>
              <a:rPr lang="en-US" dirty="0" smtClean="0"/>
              <a:t>Asking by Adolescence </a:t>
            </a:r>
            <a:endParaRPr lang="en-US" dirty="0"/>
          </a:p>
        </p:txBody>
      </p:sp>
      <p:sp>
        <p:nvSpPr>
          <p:cNvPr id="6" name="Content Placeholder 2"/>
          <p:cNvSpPr>
            <a:spLocks noGrp="1"/>
          </p:cNvSpPr>
          <p:nvPr>
            <p:ph idx="1"/>
          </p:nvPr>
        </p:nvSpPr>
        <p:spPr/>
        <p:txBody>
          <a:bodyPr>
            <a:normAutofit/>
          </a:bodyPr>
          <a:lstStyle/>
          <a:p>
            <a:pPr marL="0" indent="0">
              <a:buNone/>
            </a:pPr>
            <a:r>
              <a:rPr lang="en-US" dirty="0" smtClean="0"/>
              <a:t>Who’s asking questions over the course of an hour?</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200" y="2644151"/>
            <a:ext cx="6200000" cy="2714286"/>
          </a:xfrm>
          <a:prstGeom prst="rect">
            <a:avLst/>
          </a:prstGeom>
        </p:spPr>
      </p:pic>
      <p:sp>
        <p:nvSpPr>
          <p:cNvPr id="7" name="Content Placeholder 2"/>
          <p:cNvSpPr txBox="1">
            <a:spLocks/>
          </p:cNvSpPr>
          <p:nvPr/>
        </p:nvSpPr>
        <p:spPr>
          <a:xfrm>
            <a:off x="896228" y="3025260"/>
            <a:ext cx="2139461" cy="5707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solidFill>
                  <a:srgbClr val="000000"/>
                </a:solidFill>
              </a:rPr>
              <a:t>Educators</a:t>
            </a:r>
            <a:endParaRPr lang="en-US" dirty="0">
              <a:solidFill>
                <a:srgbClr val="000000"/>
              </a:solidFill>
            </a:endParaRPr>
          </a:p>
        </p:txBody>
      </p:sp>
      <p:sp>
        <p:nvSpPr>
          <p:cNvPr id="8" name="Content Placeholder 2"/>
          <p:cNvSpPr txBox="1">
            <a:spLocks/>
          </p:cNvSpPr>
          <p:nvPr/>
        </p:nvSpPr>
        <p:spPr>
          <a:xfrm>
            <a:off x="896228" y="4203428"/>
            <a:ext cx="2139461" cy="5707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solidFill>
                  <a:srgbClr val="000000"/>
                </a:solidFill>
              </a:rPr>
              <a:t>Students</a:t>
            </a:r>
            <a:endParaRPr lang="en-US" dirty="0">
              <a:solidFill>
                <a:srgbClr val="000000"/>
              </a:solidFill>
            </a:endParaRPr>
          </a:p>
        </p:txBody>
      </p:sp>
    </p:spTree>
    <p:extLst>
      <p:ext uri="{BB962C8B-B14F-4D97-AF65-F5344CB8AC3E}">
        <p14:creationId xmlns:p14="http://schemas.microsoft.com/office/powerpoint/2010/main" val="417372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031" y="2590904"/>
            <a:ext cx="9493135" cy="1325563"/>
          </a:xfrm>
        </p:spPr>
        <p:txBody>
          <a:bodyPr>
            <a:normAutofit fontScale="90000"/>
          </a:bodyPr>
          <a:lstStyle/>
          <a:p>
            <a:r>
              <a:rPr lang="en-US" altLang="en-US" sz="4900" b="0" dirty="0">
                <a:solidFill>
                  <a:schemeClr val="tx1"/>
                </a:solidFill>
                <a:latin typeface="Rockwell" panose="02060603020205020403" pitchFamily="18" charset="0"/>
              </a:rPr>
              <a:t>We can work together on changing </a:t>
            </a:r>
            <a:r>
              <a:rPr lang="en-US" altLang="en-US" sz="4900" b="0" dirty="0" smtClean="0">
                <a:solidFill>
                  <a:schemeClr val="tx1"/>
                </a:solidFill>
                <a:latin typeface="Rockwell" panose="02060603020205020403" pitchFamily="18" charset="0"/>
              </a:rPr>
              <a:t>these dynamics</a:t>
            </a:r>
            <a:r>
              <a:rPr lang="en-US" altLang="en-US" dirty="0">
                <a:latin typeface="Rockwell" panose="02060603020205020403" pitchFamily="18" charset="0"/>
              </a:rPr>
              <a:t/>
            </a:r>
            <a:br>
              <a:rPr lang="en-US" altLang="en-US" dirty="0">
                <a:latin typeface="Rockwell" panose="02060603020205020403" pitchFamily="18" charset="0"/>
              </a:rPr>
            </a:br>
            <a:endParaRPr lang="en-US" dirty="0"/>
          </a:p>
        </p:txBody>
      </p:sp>
      <p:cxnSp>
        <p:nvCxnSpPr>
          <p:cNvPr id="3" name="Straight Connector 2"/>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5353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534429" y="176419"/>
            <a:ext cx="11657571" cy="1325563"/>
          </a:xfrm>
        </p:spPr>
        <p:txBody>
          <a:bodyPr>
            <a:noAutofit/>
          </a:bodyPr>
          <a:lstStyle/>
          <a:p>
            <a:r>
              <a:rPr lang="en-US" altLang="en-US" sz="4400" dirty="0">
                <a:latin typeface="Rockwell" panose="02060603020205020403" pitchFamily="18" charset="0"/>
              </a:rPr>
              <a:t>We Are Not Alone </a:t>
            </a:r>
          </a:p>
        </p:txBody>
      </p:sp>
      <p:sp>
        <p:nvSpPr>
          <p:cNvPr id="3" name="Content Placeholder 2"/>
          <p:cNvSpPr>
            <a:spLocks noGrp="1"/>
          </p:cNvSpPr>
          <p:nvPr>
            <p:ph idx="1"/>
          </p:nvPr>
        </p:nvSpPr>
        <p:spPr>
          <a:xfrm>
            <a:off x="577595" y="1099549"/>
            <a:ext cx="10515600" cy="883919"/>
          </a:xfrm>
          <a:noFill/>
        </p:spPr>
        <p:txBody>
          <a:bodyPr>
            <a:noAutofit/>
          </a:bodyPr>
          <a:lstStyle/>
          <a:p>
            <a:pPr marL="0" indent="0">
              <a:buNone/>
            </a:pPr>
            <a:r>
              <a:rPr lang="en-US" altLang="en-US" sz="3200" dirty="0" smtClean="0">
                <a:solidFill>
                  <a:schemeClr val="tx2"/>
                </a:solidFill>
                <a:latin typeface="Rockwell" panose="02060603020205020403" pitchFamily="18" charset="0"/>
              </a:rPr>
              <a:t>More than 1 million classrooms worldwide</a:t>
            </a:r>
            <a:endParaRPr lang="en-US" altLang="en-US" sz="3200" dirty="0">
              <a:solidFill>
                <a:schemeClr val="tx2"/>
              </a:solidFill>
              <a:latin typeface="Rockwell" panose="02060603020205020403" pitchFamily="18" charset="0"/>
            </a:endParaRPr>
          </a:p>
        </p:txBody>
      </p:sp>
      <p:pic>
        <p:nvPicPr>
          <p:cNvPr id="91140" name="Picture 6" descr="41LhkEaVA5L.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63196" y="2069661"/>
            <a:ext cx="3559856" cy="4460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6" descr="https://scontent-nrt1-1.xx.fbcdn.net/v/t1.0-1/p480x480/10940562_10152940837507900_1610270918118178304_n.png?_nc_cat=0&amp;oh=bd30bcab9ebac93a81618bfd45d1a915&amp;oe=5BA195B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59825" y="2989892"/>
            <a:ext cx="1716111" cy="171611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Related imag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33151" y="3124059"/>
            <a:ext cx="1300711" cy="158194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Image result for google"/>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1457" t="12564" r="23941" b="47169"/>
          <a:stretch/>
        </p:blipFill>
        <p:spPr bwMode="auto">
          <a:xfrm>
            <a:off x="9304834" y="5431881"/>
            <a:ext cx="2600311" cy="85942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05789" y="2097898"/>
            <a:ext cx="1847635" cy="2719673"/>
          </a:xfrm>
          <a:prstGeom prst="rect">
            <a:avLst/>
          </a:prstGeom>
        </p:spPr>
      </p:pic>
      <p:pic>
        <p:nvPicPr>
          <p:cNvPr id="9" name="Picture 4" descr="https://img-prod-cms-rt-microsoft-com.akamaized.net/cms/api/am/imageFileData/RE1Mu3b?ver=5c3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605793" y="5431881"/>
            <a:ext cx="3016103" cy="6423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42187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981" y="2460984"/>
            <a:ext cx="10515600" cy="1325563"/>
          </a:xfrm>
        </p:spPr>
        <p:txBody>
          <a:bodyPr>
            <a:normAutofit fontScale="90000"/>
          </a:bodyPr>
          <a:lstStyle/>
          <a:p>
            <a:r>
              <a:rPr lang="en-US" sz="4900" dirty="0">
                <a:solidFill>
                  <a:schemeClr val="tx1"/>
                </a:solidFill>
                <a:latin typeface="Rockwell" panose="02060603020205020403" pitchFamily="18" charset="0"/>
              </a:rPr>
              <a:t>What happens when students do learn to ask their own questions?</a:t>
            </a:r>
            <a:r>
              <a:rPr lang="en-US" dirty="0">
                <a:latin typeface="Rockwell" panose="02060603020205020403" pitchFamily="18" charset="0"/>
              </a:rPr>
              <a:t/>
            </a:r>
            <a:br>
              <a:rPr lang="en-US" dirty="0">
                <a:latin typeface="Rockwell" panose="02060603020205020403" pitchFamily="18" charset="0"/>
              </a:rPr>
            </a:br>
            <a:endParaRPr lang="en-US" dirty="0"/>
          </a:p>
        </p:txBody>
      </p:sp>
      <p:cxnSp>
        <p:nvCxnSpPr>
          <p:cNvPr id="6" name="Straight Connector 5"/>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8298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803343" y="404041"/>
            <a:ext cx="10515600" cy="1325563"/>
          </a:xfrm>
        </p:spPr>
        <p:txBody>
          <a:bodyPr>
            <a:normAutofit/>
          </a:bodyPr>
          <a:lstStyle/>
          <a:p>
            <a:r>
              <a:rPr lang="en-US" altLang="en-US" sz="4000" dirty="0">
                <a:latin typeface="+mn-lt"/>
              </a:rPr>
              <a:t>Research Confirms </a:t>
            </a:r>
            <a:r>
              <a:rPr lang="en-US" altLang="en-US" sz="4000" dirty="0" smtClean="0">
                <a:latin typeface="+mn-lt"/>
              </a:rPr>
              <a:t/>
            </a:r>
            <a:br>
              <a:rPr lang="en-US" altLang="en-US" sz="4000" dirty="0" smtClean="0">
                <a:latin typeface="+mn-lt"/>
              </a:rPr>
            </a:br>
            <a:r>
              <a:rPr lang="en-US" altLang="en-US" sz="4000" dirty="0" smtClean="0">
                <a:latin typeface="+mn-lt"/>
              </a:rPr>
              <a:t>the </a:t>
            </a:r>
            <a:r>
              <a:rPr lang="en-US" altLang="en-US" sz="4000" dirty="0">
                <a:latin typeface="+mn-lt"/>
              </a:rPr>
              <a:t>Importance of </a:t>
            </a:r>
            <a:r>
              <a:rPr lang="en-US" altLang="en-US" sz="4000" dirty="0" smtClean="0">
                <a:latin typeface="+mn-lt"/>
              </a:rPr>
              <a:t>Questioning</a:t>
            </a:r>
            <a:endParaRPr lang="en-US" altLang="en-US" sz="4000" dirty="0">
              <a:latin typeface="+mn-lt"/>
            </a:endParaRPr>
          </a:p>
        </p:txBody>
      </p:sp>
      <p:sp>
        <p:nvSpPr>
          <p:cNvPr id="97283" name="Content Placeholder 2"/>
          <p:cNvSpPr>
            <a:spLocks noGrp="1"/>
          </p:cNvSpPr>
          <p:nvPr>
            <p:ph idx="1"/>
          </p:nvPr>
        </p:nvSpPr>
        <p:spPr>
          <a:xfrm>
            <a:off x="1006814" y="2088204"/>
            <a:ext cx="10108660" cy="3994826"/>
          </a:xfrm>
        </p:spPr>
        <p:txBody>
          <a:bodyPr>
            <a:normAutofit fontScale="85000" lnSpcReduction="20000"/>
          </a:bodyPr>
          <a:lstStyle/>
          <a:p>
            <a:pPr marL="0" indent="0">
              <a:buNone/>
            </a:pPr>
            <a:r>
              <a:rPr lang="en-US" altLang="en-US" sz="3600" dirty="0"/>
              <a:t>Self-questioning (metacognitive strategy</a:t>
            </a:r>
            <a:r>
              <a:rPr lang="en-US" altLang="en-US" sz="3600" dirty="0" smtClean="0"/>
              <a:t>):</a:t>
            </a:r>
          </a:p>
          <a:p>
            <a:pPr marL="0" indent="0">
              <a:buNone/>
            </a:pPr>
            <a:endParaRPr lang="en-US" altLang="en-US" sz="3500" dirty="0"/>
          </a:p>
          <a:p>
            <a:pPr>
              <a:lnSpc>
                <a:spcPct val="120000"/>
              </a:lnSpc>
            </a:pPr>
            <a:r>
              <a:rPr lang="en-US" altLang="en-US" dirty="0"/>
              <a:t>Student formulation of their own questions is one of the most effective metacognitive strategies </a:t>
            </a:r>
          </a:p>
          <a:p>
            <a:pPr>
              <a:lnSpc>
                <a:spcPct val="120000"/>
              </a:lnSpc>
            </a:pPr>
            <a:r>
              <a:rPr lang="en-US" altLang="en-US" dirty="0"/>
              <a:t>Engaging in pre-lesson self-questioning improved students rate of learning by nearly 50% (Hattie, p.193)</a:t>
            </a:r>
          </a:p>
          <a:p>
            <a:pPr marL="0" indent="0" algn="r">
              <a:buNone/>
            </a:pPr>
            <a:endParaRPr lang="en-US" altLang="en-US" sz="2400" i="1" dirty="0"/>
          </a:p>
          <a:p>
            <a:pPr marL="0" indent="0" algn="r">
              <a:lnSpc>
                <a:spcPct val="120000"/>
              </a:lnSpc>
              <a:spcBef>
                <a:spcPct val="0"/>
              </a:spcBef>
              <a:spcAft>
                <a:spcPts val="600"/>
              </a:spcAft>
              <a:buNone/>
            </a:pPr>
            <a:r>
              <a:rPr lang="en-US" altLang="en-US" sz="3000" dirty="0"/>
              <a:t>John Hattie</a:t>
            </a:r>
          </a:p>
          <a:p>
            <a:pPr marL="0" indent="0" algn="r">
              <a:lnSpc>
                <a:spcPct val="120000"/>
              </a:lnSpc>
              <a:spcBef>
                <a:spcPct val="0"/>
              </a:spcBef>
              <a:buNone/>
            </a:pPr>
            <a:r>
              <a:rPr lang="en-US" altLang="en-US" sz="2000" i="1" dirty="0"/>
              <a:t>Visible Learning: A Synthesis of Over 800 </a:t>
            </a:r>
          </a:p>
          <a:p>
            <a:pPr marL="0" indent="0" algn="r">
              <a:lnSpc>
                <a:spcPct val="120000"/>
              </a:lnSpc>
              <a:spcBef>
                <a:spcPct val="0"/>
              </a:spcBef>
              <a:buNone/>
            </a:pPr>
            <a:r>
              <a:rPr lang="en-US" altLang="en-US" sz="2000" i="1" dirty="0"/>
              <a:t>meta-Analyses Relating to Achievement, 2008</a:t>
            </a:r>
          </a:p>
          <a:p>
            <a:pPr marL="0" indent="0">
              <a:buNone/>
            </a:pPr>
            <a:endParaRPr lang="en-US" altLang="en-US" sz="3200" dirty="0"/>
          </a:p>
        </p:txBody>
      </p:sp>
    </p:spTree>
    <p:extLst>
      <p:ext uri="{BB962C8B-B14F-4D97-AF65-F5344CB8AC3E}">
        <p14:creationId xmlns:p14="http://schemas.microsoft.com/office/powerpoint/2010/main" val="963173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247" y="125182"/>
            <a:ext cx="10515600" cy="1325563"/>
          </a:xfrm>
        </p:spPr>
        <p:txBody>
          <a:bodyPr>
            <a:normAutofit/>
          </a:bodyPr>
          <a:lstStyle/>
          <a:p>
            <a:r>
              <a:rPr lang="en-US" b="0" dirty="0">
                <a:ea typeface="Meiryo" panose="020B0604030504040204" pitchFamily="34" charset="-128"/>
              </a:rPr>
              <a:t>Who is in the </a:t>
            </a:r>
            <a:r>
              <a:rPr lang="en-US" b="0" dirty="0" smtClean="0">
                <a:ea typeface="Meiryo" panose="020B0604030504040204" pitchFamily="34" charset="-128"/>
              </a:rPr>
              <a:t>room?</a:t>
            </a:r>
            <a:endParaRPr lang="en-US" b="0" dirty="0">
              <a:ea typeface="Meiryo" panose="020B0604030504040204" pitchFamily="34" charset="-128"/>
            </a:endParaRPr>
          </a:p>
        </p:txBody>
      </p:sp>
      <p:sp>
        <p:nvSpPr>
          <p:cNvPr id="3" name="Google Shape;247;p24"/>
          <p:cNvSpPr/>
          <p:nvPr/>
        </p:nvSpPr>
        <p:spPr>
          <a:xfrm>
            <a:off x="10082110" y="2169940"/>
            <a:ext cx="977200" cy="5448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 name="TextBox 6"/>
          <p:cNvSpPr txBox="1"/>
          <p:nvPr/>
        </p:nvSpPr>
        <p:spPr>
          <a:xfrm>
            <a:off x="1203945" y="2568661"/>
            <a:ext cx="9977896" cy="523220"/>
          </a:xfrm>
          <a:prstGeom prst="rect">
            <a:avLst/>
          </a:prstGeom>
          <a:noFill/>
        </p:spPr>
        <p:txBody>
          <a:bodyPr wrap="square" rtlCol="0">
            <a:spAutoFit/>
          </a:bodyPr>
          <a:lstStyle/>
          <a:p>
            <a:r>
              <a:rPr lang="en-US" sz="2800" dirty="0" smtClean="0"/>
              <a:t>Please introduce yourself in the chat box now! </a:t>
            </a:r>
            <a:endParaRPr lang="en-US" sz="2800" dirty="0"/>
          </a:p>
        </p:txBody>
      </p:sp>
    </p:spTree>
    <p:extLst>
      <p:ext uri="{BB962C8B-B14F-4D97-AF65-F5344CB8AC3E}">
        <p14:creationId xmlns:p14="http://schemas.microsoft.com/office/powerpoint/2010/main" val="6447041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92756"/>
            <a:ext cx="10515600" cy="1325563"/>
          </a:xfrm>
        </p:spPr>
        <p:txBody>
          <a:bodyPr>
            <a:normAutofit/>
          </a:bodyPr>
          <a:lstStyle/>
          <a:p>
            <a:pPr eaLnBrk="1" hangingPunct="1"/>
            <a:r>
              <a:rPr lang="en-US" dirty="0">
                <a:latin typeface="Rockwell" panose="02060603020205020403" pitchFamily="18" charset="0"/>
              </a:rPr>
              <a:t>Student Reflection</a:t>
            </a:r>
          </a:p>
        </p:txBody>
      </p:sp>
      <p:pic>
        <p:nvPicPr>
          <p:cNvPr id="6"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83257" y="1632914"/>
            <a:ext cx="7968971" cy="3173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1843089" y="4816345"/>
            <a:ext cx="9278297" cy="954107"/>
          </a:xfrm>
          <a:prstGeom prst="rect">
            <a:avLst/>
          </a:prstGeom>
          <a:noFill/>
        </p:spPr>
        <p:txBody>
          <a:bodyPr wrap="square" rtlCol="0">
            <a:spAutoFit/>
          </a:bodyPr>
          <a:lstStyle/>
          <a:p>
            <a:pPr defTabSz="457200">
              <a:defRPr/>
            </a:pPr>
            <a:r>
              <a:rPr lang="en-US" sz="2800" dirty="0">
                <a:solidFill>
                  <a:srgbClr val="000000"/>
                </a:solidFill>
                <a:latin typeface="Rockwell" panose="02060603020205020403" pitchFamily="18" charset="0"/>
              </a:rPr>
              <a:t>“The way it made me feel was smart because I was asking good questions and giving good answers.”</a:t>
            </a:r>
          </a:p>
        </p:txBody>
      </p:sp>
      <p:sp>
        <p:nvSpPr>
          <p:cNvPr id="8" name="TextBox 7"/>
          <p:cNvSpPr txBox="1"/>
          <p:nvPr/>
        </p:nvSpPr>
        <p:spPr>
          <a:xfrm>
            <a:off x="3897392" y="5683201"/>
            <a:ext cx="6254837" cy="400110"/>
          </a:xfrm>
          <a:prstGeom prst="rect">
            <a:avLst/>
          </a:prstGeom>
          <a:noFill/>
        </p:spPr>
        <p:txBody>
          <a:bodyPr wrap="square" rtlCol="0">
            <a:spAutoFit/>
          </a:bodyPr>
          <a:lstStyle/>
          <a:p>
            <a:pPr algn="r" defTabSz="457200">
              <a:defRPr/>
            </a:pPr>
            <a:r>
              <a:rPr lang="en-US" sz="2000" dirty="0">
                <a:solidFill>
                  <a:prstClr val="black"/>
                </a:solidFill>
                <a:latin typeface="Rockwell" panose="02060603020205020403" pitchFamily="18" charset="0"/>
              </a:rPr>
              <a:t>-Boston 9</a:t>
            </a:r>
            <a:r>
              <a:rPr lang="en-US" sz="2000" baseline="30000" dirty="0">
                <a:solidFill>
                  <a:prstClr val="black"/>
                </a:solidFill>
                <a:latin typeface="Rockwell" panose="02060603020205020403" pitchFamily="18" charset="0"/>
              </a:rPr>
              <a:t>th</a:t>
            </a:r>
            <a:r>
              <a:rPr lang="en-US" sz="2000" dirty="0">
                <a:solidFill>
                  <a:prstClr val="black"/>
                </a:solidFill>
                <a:latin typeface="Rockwell" panose="02060603020205020403" pitchFamily="18" charset="0"/>
              </a:rPr>
              <a:t> grade </a:t>
            </a:r>
            <a:r>
              <a:rPr lang="en-US" sz="2000" dirty="0" smtClean="0">
                <a:solidFill>
                  <a:prstClr val="black"/>
                </a:solidFill>
                <a:latin typeface="Rockwell" panose="02060603020205020403" pitchFamily="18" charset="0"/>
              </a:rPr>
              <a:t>summer </a:t>
            </a:r>
            <a:r>
              <a:rPr lang="en-US" sz="2000" dirty="0">
                <a:solidFill>
                  <a:prstClr val="black"/>
                </a:solidFill>
                <a:latin typeface="Rockwell" panose="02060603020205020403" pitchFamily="18" charset="0"/>
              </a:rPr>
              <a:t>school student</a:t>
            </a:r>
          </a:p>
        </p:txBody>
      </p:sp>
    </p:spTree>
    <p:extLst>
      <p:ext uri="{BB962C8B-B14F-4D97-AF65-F5344CB8AC3E}">
        <p14:creationId xmlns:p14="http://schemas.microsoft.com/office/powerpoint/2010/main" val="12649410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774915" y="4797333"/>
            <a:ext cx="11046644" cy="1381126"/>
          </a:xfrm>
        </p:spPr>
        <p:txBody>
          <a:bodyPr>
            <a:normAutofit fontScale="90000"/>
          </a:bodyPr>
          <a:lstStyle/>
          <a:p>
            <a:pPr fontAlgn="base"/>
            <a:r>
              <a:rPr lang="en-US" sz="4400" dirty="0">
                <a:solidFill>
                  <a:schemeClr val="tx2"/>
                </a:solidFill>
                <a:latin typeface="Rockwell" panose="02060603020205020403" pitchFamily="18" charset="0"/>
              </a:rPr>
              <a:t>Collaborative </a:t>
            </a:r>
            <a:r>
              <a:rPr lang="en-US" sz="4400" dirty="0" smtClean="0">
                <a:solidFill>
                  <a:schemeClr val="tx2"/>
                </a:solidFill>
                <a:latin typeface="Rockwell" panose="02060603020205020403" pitchFamily="18" charset="0"/>
              </a:rPr>
              <a:t>Learning </a:t>
            </a:r>
            <a:r>
              <a:rPr lang="en-US" sz="4400" dirty="0">
                <a:solidFill>
                  <a:schemeClr val="tx2"/>
                </a:solidFill>
                <a:latin typeface="Rockwell" panose="02060603020205020403" pitchFamily="18" charset="0"/>
              </a:rPr>
              <a:t>with the Question Formulation Technique (QFT)</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28802" y="467722"/>
            <a:ext cx="5818217" cy="3822932"/>
          </a:xfrm>
          <a:prstGeom prst="rect">
            <a:avLst/>
          </a:prstGeom>
        </p:spPr>
      </p:pic>
      <p:cxnSp>
        <p:nvCxnSpPr>
          <p:cNvPr id="4" name="Straight Connector 3"/>
          <p:cNvCxnSpPr/>
          <p:nvPr/>
        </p:nvCxnSpPr>
        <p:spPr>
          <a:xfrm>
            <a:off x="774917" y="6310497"/>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7006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891" y="137747"/>
            <a:ext cx="11107385" cy="1325563"/>
          </a:xfrm>
        </p:spPr>
        <p:txBody>
          <a:bodyPr>
            <a:normAutofit/>
          </a:bodyPr>
          <a:lstStyle/>
          <a:p>
            <a:pPr lvl="0"/>
            <a:r>
              <a:rPr lang="en-US" altLang="en-US" sz="3600" dirty="0">
                <a:latin typeface="+mn-lt"/>
                <a:ea typeface="MS PGothic" pitchFamily="34" charset="-128"/>
              </a:rPr>
              <a:t>The Question Formulation Technique (QFT)</a:t>
            </a:r>
            <a:endParaRPr lang="en-US" sz="3600" dirty="0">
              <a:latin typeface="+mn-lt"/>
            </a:endParaRPr>
          </a:p>
        </p:txBody>
      </p:sp>
      <p:sp>
        <p:nvSpPr>
          <p:cNvPr id="3" name="Content Placeholder 2"/>
          <p:cNvSpPr>
            <a:spLocks noGrp="1"/>
          </p:cNvSpPr>
          <p:nvPr>
            <p:ph idx="1"/>
          </p:nvPr>
        </p:nvSpPr>
        <p:spPr>
          <a:xfrm>
            <a:off x="772703" y="1619671"/>
            <a:ext cx="10440788" cy="3306892"/>
          </a:xfrm>
        </p:spPr>
        <p:txBody>
          <a:bodyPr>
            <a:noAutofit/>
          </a:bodyPr>
          <a:lstStyle/>
          <a:p>
            <a:pPr marL="228600" lvl="1" indent="0" eaLnBrk="0" fontAlgn="base" hangingPunct="0">
              <a:spcAft>
                <a:spcPts val="1800"/>
              </a:spcAft>
              <a:buClr>
                <a:srgbClr val="297FD5"/>
              </a:buClr>
              <a:buNone/>
            </a:pPr>
            <a:r>
              <a:rPr lang="en-US" altLang="en-US" sz="3200" b="1" dirty="0" smtClean="0">
                <a:latin typeface="Rockwell" panose="02060603020205020403" pitchFamily="18" charset="0"/>
              </a:rPr>
              <a:t>Individuals </a:t>
            </a:r>
            <a:r>
              <a:rPr lang="en-US" altLang="en-US" sz="3200" b="1" dirty="0">
                <a:latin typeface="Rockwell" panose="02060603020205020403" pitchFamily="18" charset="0"/>
              </a:rPr>
              <a:t>learn to:</a:t>
            </a:r>
          </a:p>
          <a:p>
            <a:pPr lvl="1" eaLnBrk="0" fontAlgn="base" hangingPunct="0">
              <a:spcAft>
                <a:spcPts val="1800"/>
              </a:spcAft>
              <a:buClr>
                <a:schemeClr val="tx2"/>
              </a:buClr>
              <a:buFont typeface="Wingdings" panose="05000000000000000000" pitchFamily="2" charset="2"/>
              <a:buChar char="§"/>
            </a:pPr>
            <a:r>
              <a:rPr lang="en-US" altLang="en-US" sz="3200" b="1" dirty="0">
                <a:latin typeface="Rockwell" panose="02060603020205020403" pitchFamily="18" charset="0"/>
              </a:rPr>
              <a:t>Produce</a:t>
            </a:r>
            <a:r>
              <a:rPr lang="en-US" altLang="en-US" sz="3200" dirty="0">
                <a:latin typeface="Rockwell" panose="02060603020205020403" pitchFamily="18" charset="0"/>
              </a:rPr>
              <a:t> their own questions</a:t>
            </a:r>
          </a:p>
          <a:p>
            <a:pPr lvl="1" eaLnBrk="0" fontAlgn="base" hangingPunct="0">
              <a:spcAft>
                <a:spcPts val="1800"/>
              </a:spcAft>
              <a:buClr>
                <a:schemeClr val="tx2"/>
              </a:buClr>
              <a:buFont typeface="Wingdings" panose="05000000000000000000" pitchFamily="2" charset="2"/>
              <a:buChar char="§"/>
            </a:pPr>
            <a:r>
              <a:rPr lang="en-US" altLang="en-US" sz="3200" b="1" dirty="0">
                <a:latin typeface="Rockwell" panose="02060603020205020403" pitchFamily="18" charset="0"/>
              </a:rPr>
              <a:t>Improve</a:t>
            </a:r>
            <a:r>
              <a:rPr lang="en-US" altLang="en-US" sz="3200" dirty="0">
                <a:latin typeface="Rockwell" panose="02060603020205020403" pitchFamily="18" charset="0"/>
              </a:rPr>
              <a:t> their questions </a:t>
            </a:r>
          </a:p>
          <a:p>
            <a:pPr lvl="1" eaLnBrk="0" fontAlgn="base" hangingPunct="0">
              <a:spcAft>
                <a:spcPts val="1800"/>
              </a:spcAft>
              <a:buClr>
                <a:schemeClr val="tx2"/>
              </a:buClr>
              <a:buFont typeface="Wingdings" panose="05000000000000000000" pitchFamily="2" charset="2"/>
              <a:buChar char="§"/>
            </a:pPr>
            <a:r>
              <a:rPr lang="en-US" altLang="en-US" sz="3200" b="1" dirty="0">
                <a:latin typeface="Rockwell" panose="02060603020205020403" pitchFamily="18" charset="0"/>
              </a:rPr>
              <a:t>Strategize</a:t>
            </a:r>
            <a:r>
              <a:rPr lang="en-US" altLang="en-US" sz="3200" dirty="0">
                <a:latin typeface="Rockwell" panose="02060603020205020403" pitchFamily="18" charset="0"/>
              </a:rPr>
              <a:t> on how to use their questions</a:t>
            </a:r>
          </a:p>
          <a:p>
            <a:pPr lvl="1" eaLnBrk="0" fontAlgn="base" hangingPunct="0">
              <a:spcAft>
                <a:spcPts val="1800"/>
              </a:spcAft>
              <a:buClr>
                <a:schemeClr val="tx2"/>
              </a:buClr>
              <a:buFont typeface="Wingdings" panose="05000000000000000000" pitchFamily="2" charset="2"/>
              <a:buChar char="§"/>
            </a:pPr>
            <a:r>
              <a:rPr lang="en-US" altLang="en-US" sz="3200" b="1" dirty="0">
                <a:latin typeface="Rockwell" panose="02060603020205020403" pitchFamily="18" charset="0"/>
              </a:rPr>
              <a:t>Reflect</a:t>
            </a:r>
            <a:r>
              <a:rPr lang="en-US" altLang="en-US" sz="3200" dirty="0">
                <a:latin typeface="Rockwell" panose="02060603020205020403" pitchFamily="18" charset="0"/>
              </a:rPr>
              <a:t> on what they have learned and how they learned it</a:t>
            </a:r>
          </a:p>
          <a:p>
            <a:endParaRPr lang="en" sz="3200" dirty="0">
              <a:latin typeface="Rockwell" panose="02060603020205020403" pitchFamily="18" charset="0"/>
            </a:endParaRPr>
          </a:p>
          <a:p>
            <a:endParaRPr lang="en-US" sz="3200" dirty="0">
              <a:latin typeface="Rockwell" panose="02060603020205020403" pitchFamily="18" charset="0"/>
            </a:endParaRPr>
          </a:p>
        </p:txBody>
      </p:sp>
    </p:spTree>
    <p:extLst>
      <p:ext uri="{BB962C8B-B14F-4D97-AF65-F5344CB8AC3E}">
        <p14:creationId xmlns:p14="http://schemas.microsoft.com/office/powerpoint/2010/main" val="11253614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normAutofit/>
          </a:bodyPr>
          <a:lstStyle/>
          <a:p>
            <a:pPr eaLnBrk="1" hangingPunct="1"/>
            <a:r>
              <a:rPr lang="en-US" altLang="en-US" dirty="0">
                <a:latin typeface="+mn-lt"/>
              </a:rPr>
              <a:t>Rules for Producing Questions</a:t>
            </a:r>
          </a:p>
        </p:txBody>
      </p:sp>
      <p:sp>
        <p:nvSpPr>
          <p:cNvPr id="5" name="Rounded Rectangle 11"/>
          <p:cNvSpPr>
            <a:spLocks noChangeArrowheads="1"/>
          </p:cNvSpPr>
          <p:nvPr/>
        </p:nvSpPr>
        <p:spPr bwMode="auto">
          <a:xfrm>
            <a:off x="838203" y="2161791"/>
            <a:ext cx="10515599" cy="3044690"/>
          </a:xfrm>
          <a:prstGeom prst="roundRect">
            <a:avLst>
              <a:gd name="adj" fmla="val 16667"/>
            </a:avLst>
          </a:prstGeom>
          <a:solidFill>
            <a:schemeClr val="accent1">
              <a:lumMod val="20000"/>
              <a:lumOff val="80000"/>
            </a:schemeClr>
          </a:solidFill>
          <a:ln/>
          <a:extLst/>
        </p:spPr>
        <p:style>
          <a:lnRef idx="2">
            <a:schemeClr val="accent3">
              <a:shade val="50000"/>
            </a:schemeClr>
          </a:lnRef>
          <a:fillRef idx="1">
            <a:schemeClr val="accent3"/>
          </a:fillRef>
          <a:effectRef idx="0">
            <a:schemeClr val="accent3"/>
          </a:effectRef>
          <a:fontRef idx="minor">
            <a:schemeClr val="lt1"/>
          </a:fontRef>
        </p:style>
        <p:txBody>
          <a:bodyPr/>
          <a:lstStyle>
            <a:lvl1pPr marL="222250" indent="-222250">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fontAlgn="base">
              <a:spcBef>
                <a:spcPct val="0"/>
              </a:spcBef>
              <a:spcAft>
                <a:spcPts val="1800"/>
              </a:spcAft>
              <a:defRPr/>
            </a:pPr>
            <a:r>
              <a:rPr lang="en-US" altLang="en-US" sz="3200" dirty="0">
                <a:latin typeface="+mn-lt"/>
              </a:rPr>
              <a:t>1. Ask as many questions as you can</a:t>
            </a:r>
          </a:p>
          <a:p>
            <a:pPr fontAlgn="base">
              <a:spcBef>
                <a:spcPct val="0"/>
              </a:spcBef>
              <a:spcAft>
                <a:spcPts val="1800"/>
              </a:spcAft>
              <a:defRPr/>
            </a:pPr>
            <a:r>
              <a:rPr lang="en-US" altLang="en-US" sz="3200" dirty="0">
                <a:latin typeface="+mn-lt"/>
              </a:rPr>
              <a:t>2. Do not stop to answer, judge, or discuss</a:t>
            </a:r>
          </a:p>
          <a:p>
            <a:pPr fontAlgn="base">
              <a:spcBef>
                <a:spcPct val="0"/>
              </a:spcBef>
              <a:spcAft>
                <a:spcPts val="1800"/>
              </a:spcAft>
              <a:defRPr/>
            </a:pPr>
            <a:r>
              <a:rPr lang="en-US" altLang="en-US" sz="3200" dirty="0">
                <a:latin typeface="+mn-lt"/>
              </a:rPr>
              <a:t>3. Write down every question exactly as stated</a:t>
            </a:r>
          </a:p>
          <a:p>
            <a:pPr fontAlgn="base">
              <a:spcBef>
                <a:spcPct val="0"/>
              </a:spcBef>
              <a:spcAft>
                <a:spcPts val="1800"/>
              </a:spcAft>
              <a:defRPr/>
            </a:pPr>
            <a:r>
              <a:rPr lang="en-US" altLang="en-US" sz="3200" dirty="0">
                <a:latin typeface="+mn-lt"/>
              </a:rPr>
              <a:t>4. Change any statements into questions</a:t>
            </a:r>
          </a:p>
          <a:p>
            <a:pPr algn="ctr" fontAlgn="base">
              <a:spcBef>
                <a:spcPct val="0"/>
              </a:spcBef>
              <a:spcAft>
                <a:spcPts val="1800"/>
              </a:spcAft>
              <a:defRPr/>
            </a:pPr>
            <a:endParaRPr lang="en-US" altLang="en-US" sz="3200" dirty="0">
              <a:solidFill>
                <a:prstClr val="white"/>
              </a:solidFill>
              <a:latin typeface="+mn-lt"/>
            </a:endParaRPr>
          </a:p>
        </p:txBody>
      </p:sp>
    </p:spTree>
    <p:extLst>
      <p:ext uri="{BB962C8B-B14F-4D97-AF65-F5344CB8AC3E}">
        <p14:creationId xmlns:p14="http://schemas.microsoft.com/office/powerpoint/2010/main" val="27602244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Learn by Doing</a:t>
            </a:r>
            <a:endParaRPr lang="en-US" dirty="0"/>
          </a:p>
        </p:txBody>
      </p:sp>
      <p:sp>
        <p:nvSpPr>
          <p:cNvPr id="3" name="Content Placeholder 2"/>
          <p:cNvSpPr>
            <a:spLocks noGrp="1"/>
          </p:cNvSpPr>
          <p:nvPr>
            <p:ph idx="1"/>
          </p:nvPr>
        </p:nvSpPr>
        <p:spPr>
          <a:xfrm>
            <a:off x="838200" y="1571625"/>
            <a:ext cx="10515600" cy="4986338"/>
          </a:xfrm>
        </p:spPr>
        <p:txBody>
          <a:bodyPr/>
          <a:lstStyle/>
          <a:p>
            <a:pPr marL="0" indent="0">
              <a:buNone/>
            </a:pPr>
            <a:r>
              <a:rPr lang="en-US" u="sng" dirty="0" smtClean="0"/>
              <a:t>Access the QFT </a:t>
            </a:r>
            <a:r>
              <a:rPr lang="en-US" u="sng" dirty="0" err="1" smtClean="0"/>
              <a:t>Padlet</a:t>
            </a:r>
            <a:r>
              <a:rPr lang="en-US" u="sng" dirty="0" smtClean="0"/>
              <a:t> Activity Here:</a:t>
            </a:r>
          </a:p>
          <a:p>
            <a:pPr marL="457200" lvl="1" indent="0">
              <a:lnSpc>
                <a:spcPct val="100000"/>
              </a:lnSpc>
              <a:spcBef>
                <a:spcPts val="0"/>
              </a:spcBef>
              <a:buNone/>
            </a:pPr>
            <a:endParaRPr lang="en-US" sz="2800" dirty="0" smtClean="0"/>
          </a:p>
          <a:p>
            <a:pPr marL="457200" lvl="1" indent="0">
              <a:lnSpc>
                <a:spcPct val="100000"/>
              </a:lnSpc>
              <a:spcBef>
                <a:spcPts val="0"/>
              </a:spcBef>
              <a:buNone/>
            </a:pPr>
            <a:r>
              <a:rPr lang="en-US" sz="2800" dirty="0" smtClean="0">
                <a:hlinkClick r:id="rId2"/>
              </a:rPr>
              <a:t>https</a:t>
            </a:r>
            <a:r>
              <a:rPr lang="en-US" sz="2800" dirty="0">
                <a:hlinkClick r:id="rId2"/>
              </a:rPr>
              <a:t>://padlet.com/sarahwestbrook1/</a:t>
            </a:r>
            <a:r>
              <a:rPr lang="en-US" sz="2800" dirty="0" smtClean="0">
                <a:hlinkClick r:id="rId2"/>
              </a:rPr>
              <a:t>Maine</a:t>
            </a:r>
            <a:endParaRPr lang="en-US" sz="2800" dirty="0" smtClean="0"/>
          </a:p>
          <a:p>
            <a:pPr marL="457200" lvl="1" indent="0">
              <a:lnSpc>
                <a:spcPct val="100000"/>
              </a:lnSpc>
              <a:spcBef>
                <a:spcPts val="0"/>
              </a:spcBef>
              <a:buNone/>
            </a:pPr>
            <a:endParaRPr lang="en-US" sz="2800" dirty="0" smtClean="0"/>
          </a:p>
          <a:p>
            <a:pPr marL="0" indent="0">
              <a:buNone/>
            </a:pPr>
            <a:endParaRPr lang="en-US" dirty="0" smtClean="0"/>
          </a:p>
        </p:txBody>
      </p:sp>
      <p:sp>
        <p:nvSpPr>
          <p:cNvPr id="4" name="TextBox 3"/>
          <p:cNvSpPr txBox="1"/>
          <p:nvPr/>
        </p:nvSpPr>
        <p:spPr>
          <a:xfrm>
            <a:off x="838200" y="5699673"/>
            <a:ext cx="10758487" cy="1015663"/>
          </a:xfrm>
          <a:prstGeom prst="rect">
            <a:avLst/>
          </a:prstGeom>
          <a:noFill/>
        </p:spPr>
        <p:txBody>
          <a:bodyPr wrap="square" rtlCol="0">
            <a:spAutoFit/>
          </a:bodyPr>
          <a:lstStyle/>
          <a:p>
            <a:r>
              <a:rPr lang="en-US" sz="2000" dirty="0" smtClean="0"/>
              <a:t>Feel free to take and use this </a:t>
            </a:r>
            <a:r>
              <a:rPr lang="en-US" sz="2000" dirty="0" err="1" smtClean="0"/>
              <a:t>Padlet</a:t>
            </a:r>
            <a:r>
              <a:rPr lang="en-US" sz="2000" dirty="0" smtClean="0"/>
              <a:t> activity as a template. Simply log in or create a free </a:t>
            </a:r>
            <a:r>
              <a:rPr lang="en-US" sz="2000" dirty="0" err="1" smtClean="0"/>
              <a:t>Padlet</a:t>
            </a:r>
            <a:r>
              <a:rPr lang="en-US" sz="2000" dirty="0" smtClean="0"/>
              <a:t> account and </a:t>
            </a:r>
            <a:r>
              <a:rPr lang="en-US" sz="2000" b="1" dirty="0" smtClean="0"/>
              <a:t>click the “Remake” </a:t>
            </a:r>
            <a:r>
              <a:rPr lang="en-US" sz="2000" dirty="0" smtClean="0"/>
              <a:t>button at the top right corner of the template. Be sure to select “copy posts” before clicking “submit.”</a:t>
            </a:r>
          </a:p>
        </p:txBody>
      </p:sp>
    </p:spTree>
    <p:extLst>
      <p:ext uri="{BB962C8B-B14F-4D97-AF65-F5344CB8AC3E}">
        <p14:creationId xmlns:p14="http://schemas.microsoft.com/office/powerpoint/2010/main" val="233094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Your Own </a:t>
            </a:r>
            <a:r>
              <a:rPr lang="en-US" dirty="0" err="1" smtClean="0"/>
              <a:t>Padlet</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4490" y="1418319"/>
            <a:ext cx="8452780" cy="4174653"/>
          </a:xfrm>
        </p:spPr>
      </p:pic>
      <p:sp>
        <p:nvSpPr>
          <p:cNvPr id="7" name="Rectangle 6"/>
          <p:cNvSpPr/>
          <p:nvPr/>
        </p:nvSpPr>
        <p:spPr>
          <a:xfrm>
            <a:off x="942975" y="5849035"/>
            <a:ext cx="4957763" cy="646331"/>
          </a:xfrm>
          <a:prstGeom prst="rect">
            <a:avLst/>
          </a:prstGeom>
        </p:spPr>
        <p:txBody>
          <a:bodyPr wrap="square">
            <a:spAutoFit/>
          </a:bodyPr>
          <a:lstStyle/>
          <a:p>
            <a:r>
              <a:rPr lang="en-US" dirty="0"/>
              <a:t>Access the QFT </a:t>
            </a:r>
            <a:r>
              <a:rPr lang="en-US" dirty="0" err="1"/>
              <a:t>Padlet</a:t>
            </a:r>
            <a:r>
              <a:rPr lang="en-US" dirty="0"/>
              <a:t> </a:t>
            </a:r>
            <a:r>
              <a:rPr lang="en-US" dirty="0" smtClean="0"/>
              <a:t>Template </a:t>
            </a:r>
            <a:r>
              <a:rPr lang="en-US" dirty="0"/>
              <a:t>Here:</a:t>
            </a:r>
          </a:p>
          <a:p>
            <a:r>
              <a:rPr lang="en-US" dirty="0">
                <a:hlinkClick r:id="rId3"/>
              </a:rPr>
              <a:t>https://padlet.com/sarahwestbrook1/QFT2</a:t>
            </a:r>
            <a:endParaRPr lang="en-US" dirty="0"/>
          </a:p>
        </p:txBody>
      </p:sp>
      <p:sp>
        <p:nvSpPr>
          <p:cNvPr id="8" name="TextBox 7"/>
          <p:cNvSpPr txBox="1"/>
          <p:nvPr/>
        </p:nvSpPr>
        <p:spPr>
          <a:xfrm>
            <a:off x="6372225" y="5849035"/>
            <a:ext cx="4981575" cy="923330"/>
          </a:xfrm>
          <a:prstGeom prst="rect">
            <a:avLst/>
          </a:prstGeom>
          <a:noFill/>
        </p:spPr>
        <p:txBody>
          <a:bodyPr wrap="square" rtlCol="0">
            <a:spAutoFit/>
          </a:bodyPr>
          <a:lstStyle/>
          <a:p>
            <a:r>
              <a:rPr lang="en-US" dirty="0" smtClean="0"/>
              <a:t>Access a quick guide to using </a:t>
            </a:r>
            <a:r>
              <a:rPr lang="en-US" dirty="0" err="1" smtClean="0"/>
              <a:t>Padlet</a:t>
            </a:r>
            <a:r>
              <a:rPr lang="en-US" dirty="0" smtClean="0"/>
              <a:t>:</a:t>
            </a:r>
          </a:p>
          <a:p>
            <a:r>
              <a:rPr lang="en-US" dirty="0">
                <a:hlinkClick r:id="rId4"/>
              </a:rPr>
              <a:t>https://rightquestion.org/remote-learning-resources/</a:t>
            </a:r>
            <a:endParaRPr lang="en-US" dirty="0"/>
          </a:p>
        </p:txBody>
      </p:sp>
    </p:spTree>
    <p:extLst>
      <p:ext uri="{BB962C8B-B14F-4D97-AF65-F5344CB8AC3E}">
        <p14:creationId xmlns:p14="http://schemas.microsoft.com/office/powerpoint/2010/main" val="8847365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9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nSpc>
                <a:spcPct val="100000"/>
              </a:lnSpc>
            </a:pPr>
            <a:r>
              <a:rPr lang="en-US"/>
              <a:t> </a:t>
            </a:r>
            <a:endParaRPr/>
          </a:p>
        </p:txBody>
      </p:sp>
      <p:sp>
        <p:nvSpPr>
          <p:cNvPr id="1654" name="Google Shape;1654;p194"/>
          <p:cNvSpPr txBox="1">
            <a:spLocks noGrp="1"/>
          </p:cNvSpPr>
          <p:nvPr>
            <p:ph type="body" idx="4294967295"/>
          </p:nvPr>
        </p:nvSpPr>
        <p:spPr>
          <a:xfrm>
            <a:off x="841235" y="349854"/>
            <a:ext cx="7645400" cy="916972"/>
          </a:xfrm>
          <a:prstGeom prst="rect">
            <a:avLst/>
          </a:prstGeom>
          <a:noFill/>
          <a:ln>
            <a:noFill/>
          </a:ln>
        </p:spPr>
        <p:txBody>
          <a:bodyPr spcFirstLastPara="1" vert="horz" wrap="square" lIns="91425" tIns="45700" rIns="91425" bIns="45700" rtlCol="0" anchor="t" anchorCtr="0">
            <a:noAutofit/>
          </a:bodyPr>
          <a:lstStyle/>
          <a:p>
            <a:pPr marL="0" indent="0">
              <a:lnSpc>
                <a:spcPct val="100000"/>
              </a:lnSpc>
              <a:spcBef>
                <a:spcPts val="0"/>
              </a:spcBef>
              <a:buSzPts val="4500"/>
              <a:buNone/>
            </a:pPr>
            <a:r>
              <a:rPr lang="en-US" sz="4400" dirty="0" smtClean="0">
                <a:solidFill>
                  <a:schemeClr val="tx2"/>
                </a:solidFill>
              </a:rPr>
              <a:t>A Look Inside the Process</a:t>
            </a:r>
            <a:endParaRPr sz="4400" dirty="0">
              <a:solidFill>
                <a:schemeClr val="tx2"/>
              </a:solidFill>
            </a:endParaRPr>
          </a:p>
        </p:txBody>
      </p:sp>
      <p:cxnSp>
        <p:nvCxnSpPr>
          <p:cNvPr id="4" name="Straight Connector 3"/>
          <p:cNvCxnSpPr/>
          <p:nvPr/>
        </p:nvCxnSpPr>
        <p:spPr>
          <a:xfrm>
            <a:off x="841235" y="5880761"/>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Placeholder 3" descr="imag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276" y="1675417"/>
            <a:ext cx="3981808" cy="3642930"/>
          </a:xfrm>
          <a:prstGeom prst="rect">
            <a:avLst/>
          </a:prstGeom>
        </p:spPr>
      </p:pic>
    </p:spTree>
    <p:extLst>
      <p:ext uri="{BB962C8B-B14F-4D97-AF65-F5344CB8AC3E}">
        <p14:creationId xmlns:p14="http://schemas.microsoft.com/office/powerpoint/2010/main" val="38048887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QFT, on one slide…</a:t>
            </a:r>
          </a:p>
        </p:txBody>
      </p:sp>
      <p:sp>
        <p:nvSpPr>
          <p:cNvPr id="3" name="Content Placeholder 2"/>
          <p:cNvSpPr>
            <a:spLocks noGrp="1"/>
          </p:cNvSpPr>
          <p:nvPr>
            <p:ph idx="1"/>
          </p:nvPr>
        </p:nvSpPr>
        <p:spPr>
          <a:xfrm>
            <a:off x="1136515" y="1606981"/>
            <a:ext cx="10515600" cy="4351338"/>
          </a:xfrm>
        </p:spPr>
        <p:txBody>
          <a:bodyPr>
            <a:normAutofit lnSpcReduction="10000"/>
          </a:bodyPr>
          <a:lstStyle/>
          <a:p>
            <a:pPr marL="457200" indent="-457200">
              <a:spcBef>
                <a:spcPts val="0"/>
              </a:spcBef>
              <a:spcAft>
                <a:spcPts val="600"/>
              </a:spcAft>
              <a:buFont typeface="+mj-lt"/>
              <a:buAutoNum type="arabicParenR"/>
            </a:pPr>
            <a:r>
              <a:rPr lang="en-US" dirty="0"/>
              <a:t>Question Focus</a:t>
            </a:r>
          </a:p>
          <a:p>
            <a:pPr marL="457200" indent="-457200">
              <a:spcBef>
                <a:spcPts val="0"/>
              </a:spcBef>
              <a:spcAft>
                <a:spcPts val="600"/>
              </a:spcAft>
              <a:buFont typeface="+mj-lt"/>
              <a:buAutoNum type="arabicParenR"/>
            </a:pPr>
            <a:r>
              <a:rPr lang="en-US" b="1" dirty="0"/>
              <a:t>Produce</a:t>
            </a:r>
            <a:r>
              <a:rPr lang="en-US" dirty="0"/>
              <a:t> Your Questions</a:t>
            </a:r>
          </a:p>
          <a:p>
            <a:pPr lvl="2">
              <a:spcBef>
                <a:spcPts val="0"/>
              </a:spcBef>
              <a:spcAft>
                <a:spcPts val="600"/>
              </a:spcAft>
              <a:buFont typeface="Wingdings" panose="05000000000000000000" pitchFamily="2" charset="2"/>
              <a:buChar char="ü"/>
            </a:pPr>
            <a:r>
              <a:rPr lang="en-US" dirty="0"/>
              <a:t>Follow the rules</a:t>
            </a:r>
          </a:p>
          <a:p>
            <a:pPr lvl="2">
              <a:spcBef>
                <a:spcPts val="0"/>
              </a:spcBef>
              <a:spcAft>
                <a:spcPts val="600"/>
              </a:spcAft>
              <a:buFont typeface="Wingdings" panose="05000000000000000000" pitchFamily="2" charset="2"/>
              <a:buChar char="ü"/>
            </a:pPr>
            <a:r>
              <a:rPr lang="en-US" dirty="0"/>
              <a:t>Number your questions</a:t>
            </a:r>
          </a:p>
          <a:p>
            <a:pPr marL="457200" indent="-457200">
              <a:spcBef>
                <a:spcPts val="0"/>
              </a:spcBef>
              <a:spcAft>
                <a:spcPts val="600"/>
              </a:spcAft>
              <a:buFont typeface="+mj-lt"/>
              <a:buAutoNum type="arabicParenR" startAt="3"/>
            </a:pPr>
            <a:r>
              <a:rPr lang="en-US" b="1" dirty="0"/>
              <a:t>Improve</a:t>
            </a:r>
            <a:r>
              <a:rPr lang="en-US" dirty="0"/>
              <a:t> Your Questions</a:t>
            </a:r>
          </a:p>
          <a:p>
            <a:pPr lvl="2">
              <a:spcBef>
                <a:spcPts val="0"/>
              </a:spcBef>
              <a:spcAft>
                <a:spcPts val="600"/>
              </a:spcAft>
              <a:buFont typeface="Wingdings" panose="05000000000000000000" pitchFamily="2" charset="2"/>
              <a:buChar char="ü"/>
            </a:pPr>
            <a:r>
              <a:rPr lang="en-US" dirty="0"/>
              <a:t>Categorize questions as Closed or Open-ended</a:t>
            </a:r>
          </a:p>
          <a:p>
            <a:pPr lvl="2">
              <a:spcBef>
                <a:spcPts val="0"/>
              </a:spcBef>
              <a:spcAft>
                <a:spcPts val="600"/>
              </a:spcAft>
              <a:buFont typeface="Wingdings" panose="05000000000000000000" pitchFamily="2" charset="2"/>
              <a:buChar char="ü"/>
            </a:pPr>
            <a:r>
              <a:rPr lang="en-US" dirty="0"/>
              <a:t>Change questions from one type to another</a:t>
            </a:r>
          </a:p>
          <a:p>
            <a:pPr marL="457200" indent="-457200">
              <a:spcBef>
                <a:spcPts val="0"/>
              </a:spcBef>
              <a:spcAft>
                <a:spcPts val="600"/>
              </a:spcAft>
              <a:buFont typeface="+mj-lt"/>
              <a:buAutoNum type="arabicParenR" startAt="4"/>
            </a:pPr>
            <a:r>
              <a:rPr lang="en-US" b="1" dirty="0" smtClean="0"/>
              <a:t>Strategize</a:t>
            </a:r>
            <a:r>
              <a:rPr lang="en-US" dirty="0" smtClean="0"/>
              <a:t> </a:t>
            </a:r>
          </a:p>
          <a:p>
            <a:pPr lvl="2">
              <a:spcBef>
                <a:spcPts val="0"/>
              </a:spcBef>
              <a:spcAft>
                <a:spcPts val="600"/>
              </a:spcAft>
              <a:buFont typeface="Wingdings" panose="05000000000000000000" pitchFamily="2" charset="2"/>
              <a:buChar char="ü"/>
            </a:pPr>
            <a:r>
              <a:rPr lang="en-US" dirty="0" smtClean="0"/>
              <a:t>Prioritize your questions</a:t>
            </a:r>
          </a:p>
          <a:p>
            <a:pPr lvl="2">
              <a:spcBef>
                <a:spcPts val="0"/>
              </a:spcBef>
              <a:spcAft>
                <a:spcPts val="600"/>
              </a:spcAft>
              <a:buFont typeface="Wingdings" panose="05000000000000000000" pitchFamily="2" charset="2"/>
              <a:buChar char="ü"/>
            </a:pPr>
            <a:r>
              <a:rPr lang="en-US" dirty="0" smtClean="0"/>
              <a:t>Action plan or discuss next steps</a:t>
            </a:r>
          </a:p>
          <a:p>
            <a:pPr lvl="2">
              <a:spcBef>
                <a:spcPts val="0"/>
              </a:spcBef>
              <a:spcAft>
                <a:spcPts val="600"/>
              </a:spcAft>
              <a:buFont typeface="Wingdings" panose="05000000000000000000" pitchFamily="2" charset="2"/>
              <a:buChar char="ü"/>
            </a:pPr>
            <a:r>
              <a:rPr lang="en-US" dirty="0" smtClean="0"/>
              <a:t>Share </a:t>
            </a:r>
            <a:endParaRPr lang="en-US" dirty="0"/>
          </a:p>
          <a:p>
            <a:pPr marL="457200" indent="-457200">
              <a:spcBef>
                <a:spcPts val="0"/>
              </a:spcBef>
              <a:spcAft>
                <a:spcPts val="600"/>
              </a:spcAft>
              <a:buFont typeface="+mj-lt"/>
              <a:buAutoNum type="arabicParenR" startAt="5"/>
            </a:pPr>
            <a:r>
              <a:rPr lang="en-US" b="1" dirty="0" smtClean="0"/>
              <a:t>Reflect</a:t>
            </a:r>
            <a:endParaRPr lang="en-US" b="1" dirty="0"/>
          </a:p>
        </p:txBody>
      </p:sp>
      <p:sp>
        <p:nvSpPr>
          <p:cNvPr id="5" name="TextBox 4"/>
          <p:cNvSpPr txBox="1"/>
          <p:nvPr/>
        </p:nvSpPr>
        <p:spPr>
          <a:xfrm>
            <a:off x="7264549" y="1436971"/>
            <a:ext cx="4589576" cy="1477328"/>
          </a:xfrm>
          <a:prstGeom prst="rect">
            <a:avLst/>
          </a:prstGeom>
          <a:solidFill>
            <a:schemeClr val="bg1">
              <a:lumMod val="85000"/>
            </a:schemeClr>
          </a:solidFill>
        </p:spPr>
        <p:txBody>
          <a:bodyPr wrap="square" rtlCol="0">
            <a:spAutoFit/>
          </a:bodyPr>
          <a:lstStyle/>
          <a:p>
            <a:pPr marL="342900" indent="-342900" defTabSz="457200">
              <a:buFont typeface="+mj-lt"/>
              <a:buAutoNum type="arabicPeriod"/>
              <a:defRPr/>
            </a:pPr>
            <a:r>
              <a:rPr lang="en-US" dirty="0">
                <a:solidFill>
                  <a:prstClr val="black"/>
                </a:solidFill>
                <a:latin typeface="Rockwell"/>
              </a:rPr>
              <a:t>Ask as many questions as you can</a:t>
            </a:r>
          </a:p>
          <a:p>
            <a:pPr marL="342900" indent="-342900" defTabSz="457200">
              <a:buFont typeface="+mj-lt"/>
              <a:buAutoNum type="arabicPeriod"/>
              <a:defRPr/>
            </a:pPr>
            <a:r>
              <a:rPr lang="en-US" dirty="0">
                <a:solidFill>
                  <a:prstClr val="black"/>
                </a:solidFill>
                <a:latin typeface="Rockwell"/>
              </a:rPr>
              <a:t>Do not stop to discuss, judge or answer</a:t>
            </a:r>
          </a:p>
          <a:p>
            <a:pPr marL="342900" indent="-342900" defTabSz="457200">
              <a:buFont typeface="+mj-lt"/>
              <a:buAutoNum type="arabicPeriod"/>
              <a:defRPr/>
            </a:pPr>
            <a:r>
              <a:rPr lang="en-US" dirty="0">
                <a:solidFill>
                  <a:prstClr val="black"/>
                </a:solidFill>
                <a:latin typeface="Rockwell"/>
              </a:rPr>
              <a:t>Record </a:t>
            </a:r>
            <a:r>
              <a:rPr lang="en-US" i="1" dirty="0">
                <a:solidFill>
                  <a:prstClr val="black"/>
                </a:solidFill>
                <a:latin typeface="Rockwell"/>
              </a:rPr>
              <a:t>exactly</a:t>
            </a:r>
            <a:r>
              <a:rPr lang="en-US" dirty="0">
                <a:solidFill>
                  <a:prstClr val="black"/>
                </a:solidFill>
                <a:latin typeface="Rockwell"/>
              </a:rPr>
              <a:t> as stated</a:t>
            </a:r>
          </a:p>
          <a:p>
            <a:pPr marL="342900" indent="-342900" defTabSz="457200">
              <a:buFont typeface="+mj-lt"/>
              <a:buAutoNum type="arabicPeriod"/>
              <a:defRPr/>
            </a:pPr>
            <a:r>
              <a:rPr lang="en-US" dirty="0">
                <a:solidFill>
                  <a:prstClr val="black"/>
                </a:solidFill>
                <a:latin typeface="Rockwell"/>
              </a:rPr>
              <a:t>Change statements into questions</a:t>
            </a:r>
          </a:p>
        </p:txBody>
      </p:sp>
      <p:cxnSp>
        <p:nvCxnSpPr>
          <p:cNvPr id="7" name="Straight Arrow Connector 6"/>
          <p:cNvCxnSpPr/>
          <p:nvPr/>
        </p:nvCxnSpPr>
        <p:spPr>
          <a:xfrm>
            <a:off x="4496647" y="2692520"/>
            <a:ext cx="2634551" cy="309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482869" y="4260238"/>
            <a:ext cx="3169249" cy="1754327"/>
          </a:xfrm>
          <a:prstGeom prst="rect">
            <a:avLst/>
          </a:prstGeom>
          <a:solidFill>
            <a:schemeClr val="bg1">
              <a:lumMod val="85000"/>
            </a:schemeClr>
          </a:solidFill>
        </p:spPr>
        <p:txBody>
          <a:bodyPr wrap="square" rtlCol="0">
            <a:spAutoFit/>
          </a:bodyPr>
          <a:lstStyle/>
          <a:p>
            <a:pPr defTabSz="457200">
              <a:defRPr/>
            </a:pPr>
            <a:r>
              <a:rPr lang="en-US" b="1" dirty="0">
                <a:solidFill>
                  <a:prstClr val="black"/>
                </a:solidFill>
                <a:latin typeface="Rockwell"/>
              </a:rPr>
              <a:t>Closed-Ended:</a:t>
            </a:r>
          </a:p>
          <a:p>
            <a:pPr defTabSz="457200">
              <a:defRPr/>
            </a:pPr>
            <a:r>
              <a:rPr lang="en-US" dirty="0">
                <a:solidFill>
                  <a:prstClr val="black"/>
                </a:solidFill>
                <a:latin typeface="Rockwell"/>
              </a:rPr>
              <a:t>Answered with “yes,” “no” or one word</a:t>
            </a:r>
          </a:p>
          <a:p>
            <a:pPr defTabSz="457200">
              <a:defRPr/>
            </a:pPr>
            <a:endParaRPr lang="en-US" dirty="0">
              <a:solidFill>
                <a:prstClr val="black"/>
              </a:solidFill>
              <a:latin typeface="Rockwell"/>
            </a:endParaRPr>
          </a:p>
          <a:p>
            <a:pPr defTabSz="457200">
              <a:defRPr/>
            </a:pPr>
            <a:r>
              <a:rPr lang="en-US" b="1" dirty="0">
                <a:solidFill>
                  <a:prstClr val="black"/>
                </a:solidFill>
                <a:latin typeface="Rockwell"/>
              </a:rPr>
              <a:t>Open-Ended: </a:t>
            </a:r>
            <a:r>
              <a:rPr lang="en-US" dirty="0">
                <a:solidFill>
                  <a:prstClr val="black"/>
                </a:solidFill>
                <a:latin typeface="Rockwell"/>
              </a:rPr>
              <a:t>Require longer explanation</a:t>
            </a:r>
          </a:p>
        </p:txBody>
      </p:sp>
      <p:cxnSp>
        <p:nvCxnSpPr>
          <p:cNvPr id="12" name="Straight Arrow Connector 11"/>
          <p:cNvCxnSpPr/>
          <p:nvPr/>
        </p:nvCxnSpPr>
        <p:spPr>
          <a:xfrm>
            <a:off x="8616671" y="3699127"/>
            <a:ext cx="803564" cy="374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096000" y="6488466"/>
            <a:ext cx="6096000" cy="307777"/>
          </a:xfrm>
          <a:prstGeom prst="rect">
            <a:avLst/>
          </a:prstGeom>
        </p:spPr>
        <p:txBody>
          <a:bodyPr>
            <a:spAutoFit/>
          </a:bodyPr>
          <a:lstStyle/>
          <a:p>
            <a:pPr marL="0" marR="0" lvl="0" indent="0"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en-US" sz="1400" b="0" i="0" u="none" strike="noStrike" kern="1200" cap="none" spc="0" normalizeH="0" baseline="0" noProof="0" dirty="0">
                <a:ln>
                  <a:noFill/>
                </a:ln>
                <a:solidFill>
                  <a:srgbClr val="000000"/>
                </a:solidFill>
                <a:effectLst/>
                <a:uLnTx/>
                <a:uFillTx/>
                <a:latin typeface="Rockwell"/>
                <a:ea typeface="Calibri" panose="020F0502020204030204" pitchFamily="34" charset="0"/>
                <a:cs typeface="Times New Roman" panose="02020603050405020304" pitchFamily="18" charset="0"/>
              </a:rPr>
              <a:t>Source: The Right Question </a:t>
            </a:r>
            <a:r>
              <a:rPr kumimoji="0" lang="en-US" sz="1400" b="0" i="0" u="none" strike="noStrike" kern="1200" cap="none" spc="0" normalizeH="0" baseline="0" noProof="0" dirty="0" smtClean="0">
                <a:ln>
                  <a:noFill/>
                </a:ln>
                <a:solidFill>
                  <a:srgbClr val="000000"/>
                </a:solidFill>
                <a:effectLst/>
                <a:uLnTx/>
                <a:uFillTx/>
                <a:latin typeface="Rockwell"/>
                <a:ea typeface="Calibri" panose="020F0502020204030204" pitchFamily="34" charset="0"/>
                <a:cs typeface="Times New Roman" panose="02020603050405020304" pitchFamily="18" charset="0"/>
              </a:rPr>
              <a:t>Institute</a:t>
            </a:r>
            <a:r>
              <a:rPr kumimoji="0" lang="en-US" sz="1400" b="0" i="0" u="none" strike="noStrike" kern="1200" cap="none" spc="0" normalizeH="0" baseline="0" noProof="0" dirty="0">
                <a:ln>
                  <a:noFill/>
                </a:ln>
                <a:solidFill>
                  <a:srgbClr val="000000"/>
                </a:solidFill>
                <a:effectLst/>
                <a:uLnTx/>
                <a:uFillTx/>
                <a:latin typeface="Rockwell"/>
                <a:ea typeface="Calibri" panose="020F0502020204030204" pitchFamily="34" charset="0"/>
                <a:cs typeface="Times New Roman" panose="02020603050405020304" pitchFamily="18" charset="0"/>
              </a:rPr>
              <a:t>	</a:t>
            </a:r>
            <a:r>
              <a:rPr kumimoji="0" lang="en-US" sz="1400" b="0" i="0" u="sng" strike="noStrike" kern="1200" cap="none" spc="0" normalizeH="0" baseline="0" noProof="0" dirty="0">
                <a:ln>
                  <a:noFill/>
                </a:ln>
                <a:solidFill>
                  <a:srgbClr val="0000FF"/>
                </a:solidFill>
                <a:effectLst/>
                <a:uLnTx/>
                <a:uFillTx/>
                <a:latin typeface="Rockwell"/>
                <a:ea typeface="Calibri" panose="020F0502020204030204" pitchFamily="34" charset="0"/>
                <a:cs typeface="Times New Roman" panose="02020603050405020304" pitchFamily="18" charset="0"/>
                <a:hlinkClick r:id="rId3" action="ppaction://hlinkfile"/>
              </a:rPr>
              <a:t>rightquestion.org</a:t>
            </a:r>
            <a:endParaRPr kumimoji="0" lang="en-US" sz="1400" b="0" i="0" u="none" strike="noStrike" kern="1200" cap="none" spc="0" normalizeH="0" baseline="0" noProof="0" dirty="0">
              <a:ln>
                <a:noFill/>
              </a:ln>
              <a:solidFill>
                <a:srgbClr val="000000"/>
              </a:solidFill>
              <a:effectLst/>
              <a:uLnTx/>
              <a:uFillTx/>
              <a:latin typeface="Rockwe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98004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ontent Placeholder 2"/>
          <p:cNvSpPr>
            <a:spLocks noGrp="1"/>
          </p:cNvSpPr>
          <p:nvPr>
            <p:ph idx="4294967295"/>
          </p:nvPr>
        </p:nvSpPr>
        <p:spPr>
          <a:xfrm>
            <a:off x="562707" y="2179642"/>
            <a:ext cx="10515600" cy="1692275"/>
          </a:xfrm>
        </p:spPr>
        <p:txBody>
          <a:bodyPr anchor="ctr"/>
          <a:lstStyle/>
          <a:p>
            <a:pPr marL="228600" lvl="1" indent="0" algn="ctr">
              <a:buNone/>
            </a:pPr>
            <a:r>
              <a:rPr lang="en-US" sz="4400" u="sng" dirty="0">
                <a:solidFill>
                  <a:srgbClr val="000000"/>
                </a:solidFill>
                <a:latin typeface="Rockwell" panose="02060603020205020403" pitchFamily="18" charset="0"/>
              </a:rPr>
              <a:t>Three</a:t>
            </a:r>
            <a:r>
              <a:rPr lang="en-US" sz="4400" dirty="0">
                <a:solidFill>
                  <a:srgbClr val="000000"/>
                </a:solidFill>
                <a:latin typeface="Rockwell" panose="02060603020205020403" pitchFamily="18" charset="0"/>
              </a:rPr>
              <a:t> thinking abilities </a:t>
            </a:r>
          </a:p>
          <a:p>
            <a:pPr marL="228600" lvl="1" indent="0" algn="ctr">
              <a:buNone/>
            </a:pPr>
            <a:r>
              <a:rPr lang="en-US" sz="4400" dirty="0">
                <a:solidFill>
                  <a:srgbClr val="000000"/>
                </a:solidFill>
                <a:latin typeface="Rockwell" panose="02060603020205020403" pitchFamily="18" charset="0"/>
              </a:rPr>
              <a:t>with </a:t>
            </a:r>
            <a:r>
              <a:rPr lang="en-US" sz="4400" u="sng" dirty="0">
                <a:solidFill>
                  <a:srgbClr val="000000"/>
                </a:solidFill>
                <a:latin typeface="Rockwell" panose="02060603020205020403" pitchFamily="18" charset="0"/>
              </a:rPr>
              <a:t>one</a:t>
            </a:r>
            <a:r>
              <a:rPr lang="en-US" sz="4400" dirty="0">
                <a:solidFill>
                  <a:srgbClr val="000000"/>
                </a:solidFill>
                <a:latin typeface="Rockwell" panose="02060603020205020403" pitchFamily="18" charset="0"/>
              </a:rPr>
              <a:t> process</a:t>
            </a:r>
          </a:p>
        </p:txBody>
      </p:sp>
    </p:spTree>
    <p:extLst>
      <p:ext uri="{BB962C8B-B14F-4D97-AF65-F5344CB8AC3E}">
        <p14:creationId xmlns:p14="http://schemas.microsoft.com/office/powerpoint/2010/main" val="11185197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2"/>
          <p:cNvGrpSpPr>
            <a:grpSpLocks/>
          </p:cNvGrpSpPr>
          <p:nvPr/>
        </p:nvGrpSpPr>
        <p:grpSpPr bwMode="auto">
          <a:xfrm>
            <a:off x="2749524" y="1728866"/>
            <a:ext cx="5809691" cy="4111625"/>
            <a:chOff x="2008258" y="1376010"/>
            <a:chExt cx="5039995" cy="4112260"/>
          </a:xfrm>
        </p:grpSpPr>
        <p:grpSp>
          <p:nvGrpSpPr>
            <p:cNvPr id="75779" name="Group 1"/>
            <p:cNvGrpSpPr>
              <a:grpSpLocks/>
            </p:cNvGrpSpPr>
            <p:nvPr/>
          </p:nvGrpSpPr>
          <p:grpSpPr bwMode="auto">
            <a:xfrm>
              <a:off x="2008258" y="1376010"/>
              <a:ext cx="5039995" cy="4112260"/>
              <a:chOff x="2008258" y="1376010"/>
              <a:chExt cx="5039995" cy="4112260"/>
            </a:xfrm>
          </p:grpSpPr>
          <p:sp>
            <p:nvSpPr>
              <p:cNvPr id="75781" name="AutoShape 4"/>
              <p:cNvSpPr>
                <a:spLocks/>
              </p:cNvSpPr>
              <p:nvPr/>
            </p:nvSpPr>
            <p:spPr bwMode="auto">
              <a:xfrm rot="12900000">
                <a:off x="2008258" y="3226102"/>
                <a:ext cx="5039995" cy="469900"/>
              </a:xfrm>
              <a:prstGeom prst="leftRightArrow">
                <a:avLst>
                  <a:gd name="adj1" fmla="val 50000"/>
                  <a:gd name="adj2" fmla="val 101790"/>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sp>
            <p:nvSpPr>
              <p:cNvPr id="75782" name="AutoShape 4"/>
              <p:cNvSpPr>
                <a:spLocks/>
              </p:cNvSpPr>
              <p:nvPr/>
            </p:nvSpPr>
            <p:spPr bwMode="auto">
              <a:xfrm rot="-5400000">
                <a:off x="2535407" y="3197190"/>
                <a:ext cx="4112260" cy="469900"/>
              </a:xfrm>
              <a:prstGeom prst="leftRightArrow">
                <a:avLst>
                  <a:gd name="adj1" fmla="val 50000"/>
                  <a:gd name="adj2" fmla="val 101775"/>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sp>
            <p:nvSpPr>
              <p:cNvPr id="75783" name="AutoShape 4"/>
              <p:cNvSpPr>
                <a:spLocks/>
              </p:cNvSpPr>
              <p:nvPr/>
            </p:nvSpPr>
            <p:spPr bwMode="auto">
              <a:xfrm rot="8486795">
                <a:off x="2199666" y="3180110"/>
                <a:ext cx="4788388" cy="469900"/>
              </a:xfrm>
              <a:prstGeom prst="leftRightArrow">
                <a:avLst>
                  <a:gd name="adj1" fmla="val 50000"/>
                  <a:gd name="adj2" fmla="val 101759"/>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sp>
            <p:nvSpPr>
              <p:cNvPr id="75784" name="AutoShape 4"/>
              <p:cNvSpPr>
                <a:spLocks/>
              </p:cNvSpPr>
              <p:nvPr/>
            </p:nvSpPr>
            <p:spPr bwMode="auto">
              <a:xfrm>
                <a:off x="2400636" y="3226103"/>
                <a:ext cx="4342041" cy="469900"/>
              </a:xfrm>
              <a:prstGeom prst="leftRightArrow">
                <a:avLst>
                  <a:gd name="adj1" fmla="val 50000"/>
                  <a:gd name="adj2" fmla="val 101777"/>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grpSp>
        <p:sp>
          <p:nvSpPr>
            <p:cNvPr id="8" name="Rectangle 1"/>
            <p:cNvSpPr txBox="1">
              <a:spLocks noChangeArrowheads="1"/>
            </p:cNvSpPr>
            <p:nvPr/>
          </p:nvSpPr>
          <p:spPr>
            <a:xfrm>
              <a:off x="2414504" y="2821332"/>
              <a:ext cx="4381704" cy="1160167"/>
            </a:xfrm>
            <a:prstGeom prst="rect">
              <a:avLst/>
            </a:prstGeom>
          </p:spPr>
          <p:txBody>
            <a:bodyPr anchor="b">
              <a:noAutofit/>
            </a:bodyPr>
            <a:lstStyle/>
            <a:p>
              <a:pPr algn="ctr" defTabSz="457200">
                <a:defRPr/>
              </a:pPr>
              <a:r>
                <a:rPr lang="en-US" sz="4000" b="1" dirty="0" smtClean="0">
                  <a:solidFill>
                    <a:srgbClr val="000000"/>
                  </a:solidFill>
                  <a:latin typeface="Rockwell" panose="02060603020205020403" pitchFamily="18" charset="0"/>
                  <a:sym typeface="Gill Sans" charset="0"/>
                </a:rPr>
                <a:t>Divergent </a:t>
              </a:r>
            </a:p>
            <a:p>
              <a:pPr algn="ctr" defTabSz="457200">
                <a:defRPr/>
              </a:pPr>
              <a:r>
                <a:rPr lang="en-US" sz="4000" b="1" dirty="0" smtClean="0">
                  <a:solidFill>
                    <a:srgbClr val="000000"/>
                  </a:solidFill>
                  <a:latin typeface="Rockwell" panose="02060603020205020403" pitchFamily="18" charset="0"/>
                  <a:ea typeface="ヒラギノ角ゴ ProN W6" charset="-128"/>
                  <a:cs typeface="ヒラギノ角ゴ ProN W6" charset="-128"/>
                  <a:sym typeface="Gill Sans" charset="0"/>
                </a:rPr>
                <a:t>Thinking</a:t>
              </a:r>
              <a:endParaRPr lang="en-US" sz="4000" b="1" dirty="0">
                <a:solidFill>
                  <a:srgbClr val="000000"/>
                </a:solidFill>
                <a:latin typeface="Rockwell" panose="02060603020205020403" pitchFamily="18" charset="0"/>
                <a:ea typeface="ヒラギノ角ゴ ProN W6" charset="-128"/>
                <a:cs typeface="ヒラギノ角ゴ ProN W6" charset="-128"/>
                <a:sym typeface="Gill Sans" charset="0"/>
              </a:endParaRPr>
            </a:p>
          </p:txBody>
        </p:sp>
      </p:grpSp>
      <p:sp>
        <p:nvSpPr>
          <p:cNvPr id="75778" name="Title 1"/>
          <p:cNvSpPr>
            <a:spLocks noGrp="1"/>
          </p:cNvSpPr>
          <p:nvPr>
            <p:ph type="title"/>
          </p:nvPr>
        </p:nvSpPr>
        <p:spPr>
          <a:xfrm>
            <a:off x="838200" y="92756"/>
            <a:ext cx="11471853" cy="1325563"/>
          </a:xfrm>
        </p:spPr>
        <p:txBody>
          <a:bodyPr>
            <a:normAutofit/>
          </a:bodyPr>
          <a:lstStyle/>
          <a:p>
            <a:pPr eaLnBrk="1" hangingPunct="1"/>
            <a:r>
              <a:rPr lang="en-US" dirty="0"/>
              <a:t>Thinking in many different directions</a:t>
            </a:r>
          </a:p>
        </p:txBody>
      </p:sp>
    </p:spTree>
    <p:extLst>
      <p:ext uri="{BB962C8B-B14F-4D97-AF65-F5344CB8AC3E}">
        <p14:creationId xmlns:p14="http://schemas.microsoft.com/office/powerpoint/2010/main" val="2695322814"/>
      </p:ext>
    </p:extLst>
  </p:cSld>
  <p:clrMapOvr>
    <a:masterClrMapping/>
  </p:clrMapOvr>
  <p:transition advClick="0" advTm="10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81921"/>
                                        </p:tgtEl>
                                        <p:attrNameLst>
                                          <p:attrName>style.visibility</p:attrName>
                                        </p:attrNameLst>
                                      </p:cBhvr>
                                      <p:to>
                                        <p:strVal val="visible"/>
                                      </p:to>
                                    </p:set>
                                    <p:animEffect transition="in" filter="circle(out)">
                                      <p:cBhvr>
                                        <p:cTn id="7" dur="2000"/>
                                        <p:tgtEl>
                                          <p:spTgt spid="81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dirty="0"/>
              <a:t>Today’s Agenda</a:t>
            </a:r>
          </a:p>
        </p:txBody>
      </p:sp>
      <p:sp>
        <p:nvSpPr>
          <p:cNvPr id="3" name="Content Placeholder 2"/>
          <p:cNvSpPr>
            <a:spLocks noGrp="1"/>
          </p:cNvSpPr>
          <p:nvPr>
            <p:ph idx="1"/>
          </p:nvPr>
        </p:nvSpPr>
        <p:spPr>
          <a:xfrm>
            <a:off x="838203" y="1398343"/>
            <a:ext cx="10755087" cy="4479944"/>
          </a:xfrm>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rPr>
              <a:t>Why Spend Time on Teaching the Skill of Question Formulation? </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Collaborative Learning with the Question Formulation Technique (QFT)</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Explore </a:t>
            </a:r>
            <a:r>
              <a:rPr lang="en-US" dirty="0" smtClean="0">
                <a:solidFill>
                  <a:schemeClr val="dk1"/>
                </a:solidFill>
              </a:rPr>
              <a:t>Real Classroom </a:t>
            </a:r>
            <a:r>
              <a:rPr lang="en-US" dirty="0">
                <a:solidFill>
                  <a:schemeClr val="dk1"/>
                </a:solidFill>
              </a:rPr>
              <a:t>Examples &amp; Applications</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Why is Question Formulation Important Now?</a:t>
            </a:r>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Q&amp;A</a:t>
            </a:r>
            <a:endParaRPr lang="en-US" dirty="0"/>
          </a:p>
          <a:p>
            <a:pPr marL="0" indent="0">
              <a:buNone/>
              <a:defRPr/>
            </a:pPr>
            <a:endParaRPr lang="en-US" sz="3200" dirty="0">
              <a:latin typeface="Rockwell" panose="02060603020205020403" pitchFamily="18" charset="0"/>
            </a:endParaRPr>
          </a:p>
        </p:txBody>
      </p:sp>
    </p:spTree>
    <p:extLst>
      <p:ext uri="{BB962C8B-B14F-4D97-AF65-F5344CB8AC3E}">
        <p14:creationId xmlns:p14="http://schemas.microsoft.com/office/powerpoint/2010/main" val="29421402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727953" y="105490"/>
            <a:ext cx="10515600" cy="1325563"/>
          </a:xfrm>
        </p:spPr>
        <p:txBody>
          <a:bodyPr>
            <a:normAutofit/>
          </a:bodyPr>
          <a:lstStyle/>
          <a:p>
            <a:pPr eaLnBrk="1" hangingPunct="1"/>
            <a:r>
              <a:rPr lang="en-US" dirty="0"/>
              <a:t>Narrowing Down, Focusing</a:t>
            </a:r>
          </a:p>
        </p:txBody>
      </p:sp>
      <p:grpSp>
        <p:nvGrpSpPr>
          <p:cNvPr id="83970" name="Group 2"/>
          <p:cNvGrpSpPr>
            <a:grpSpLocks/>
          </p:cNvGrpSpPr>
          <p:nvPr/>
        </p:nvGrpSpPr>
        <p:grpSpPr bwMode="auto">
          <a:xfrm>
            <a:off x="2556257" y="1843800"/>
            <a:ext cx="6542131" cy="3901400"/>
            <a:chOff x="1332449" y="1744708"/>
            <a:chExt cx="6722338" cy="5113292"/>
          </a:xfrm>
        </p:grpSpPr>
        <p:sp>
          <p:nvSpPr>
            <p:cNvPr id="36872" name="AutoShape 7"/>
            <p:cNvSpPr>
              <a:spLocks/>
            </p:cNvSpPr>
            <p:nvPr/>
          </p:nvSpPr>
          <p:spPr bwMode="auto">
            <a:xfrm rot="13727190">
              <a:off x="1611310" y="2536873"/>
              <a:ext cx="2225655"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2" name="AutoShape 7"/>
            <p:cNvSpPr>
              <a:spLocks/>
            </p:cNvSpPr>
            <p:nvPr/>
          </p:nvSpPr>
          <p:spPr bwMode="auto">
            <a:xfrm rot="10800000">
              <a:off x="1332449" y="3933851"/>
              <a:ext cx="1858397"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3" name="AutoShape 7"/>
            <p:cNvSpPr>
              <a:spLocks/>
            </p:cNvSpPr>
            <p:nvPr/>
          </p:nvSpPr>
          <p:spPr bwMode="auto">
            <a:xfrm>
              <a:off x="6021267"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4" name="AutoShape 7"/>
            <p:cNvSpPr>
              <a:spLocks/>
            </p:cNvSpPr>
            <p:nvPr/>
          </p:nvSpPr>
          <p:spPr bwMode="auto">
            <a:xfrm rot="16200000">
              <a:off x="3651976" y="2366218"/>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5" name="AutoShape 7"/>
            <p:cNvSpPr>
              <a:spLocks/>
            </p:cNvSpPr>
            <p:nvPr/>
          </p:nvSpPr>
          <p:spPr bwMode="auto">
            <a:xfrm rot="18794076">
              <a:off x="5668828" y="2528935"/>
              <a:ext cx="2139931"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6" name="AutoShape 7"/>
            <p:cNvSpPr>
              <a:spLocks/>
            </p:cNvSpPr>
            <p:nvPr/>
          </p:nvSpPr>
          <p:spPr bwMode="auto">
            <a:xfrm rot="7922097">
              <a:off x="1839110" y="5179242"/>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7" name="AutoShape 7"/>
            <p:cNvSpPr>
              <a:spLocks/>
            </p:cNvSpPr>
            <p:nvPr/>
          </p:nvSpPr>
          <p:spPr bwMode="auto">
            <a:xfrm rot="5400000">
              <a:off x="3651976" y="5445940"/>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8" name="AutoShape 7"/>
            <p:cNvSpPr>
              <a:spLocks/>
            </p:cNvSpPr>
            <p:nvPr/>
          </p:nvSpPr>
          <p:spPr bwMode="auto">
            <a:xfrm rot="2678492">
              <a:off x="5435498" y="5202252"/>
              <a:ext cx="2033521" cy="792156"/>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20" name="Rectangle 1"/>
            <p:cNvSpPr txBox="1">
              <a:spLocks noChangeArrowheads="1"/>
            </p:cNvSpPr>
            <p:nvPr/>
          </p:nvSpPr>
          <p:spPr>
            <a:xfrm>
              <a:off x="2724137" y="3799916"/>
              <a:ext cx="3917553" cy="1258876"/>
            </a:xfrm>
            <a:prstGeom prst="rect">
              <a:avLst/>
            </a:prstGeom>
          </p:spPr>
          <p:txBody>
            <a:bodyPr anchor="b">
              <a:noAutofit/>
            </a:bodyPr>
            <a:lstStyle/>
            <a:p>
              <a:pPr algn="ctr" defTabSz="457200">
                <a:defRPr/>
              </a:pPr>
              <a:r>
                <a:rPr lang="en-US" sz="4000" b="1" dirty="0" smtClean="0">
                  <a:solidFill>
                    <a:srgbClr val="000000"/>
                  </a:solidFill>
                  <a:latin typeface="Rockwell" panose="02060603020205020403" pitchFamily="18" charset="0"/>
                  <a:sym typeface="Gill Sans" charset="0"/>
                </a:rPr>
                <a:t>Convergent</a:t>
              </a:r>
            </a:p>
            <a:p>
              <a:pPr algn="ctr" defTabSz="457200">
                <a:defRPr/>
              </a:pPr>
              <a:r>
                <a:rPr lang="en-US" sz="4000" b="1" dirty="0" smtClean="0">
                  <a:solidFill>
                    <a:srgbClr val="000000"/>
                  </a:solidFill>
                  <a:latin typeface="Rockwell" panose="02060603020205020403" pitchFamily="18" charset="0"/>
                  <a:ea typeface="ヒラギノ角ゴ ProN W6" charset="-128"/>
                  <a:cs typeface="ヒラギノ角ゴ ProN W6" charset="-128"/>
                  <a:sym typeface="Gill Sans" charset="0"/>
                </a:rPr>
                <a:t>Thinking</a:t>
              </a:r>
              <a:endParaRPr lang="en-US" sz="4000" b="1" dirty="0">
                <a:solidFill>
                  <a:srgbClr val="000000"/>
                </a:solidFill>
                <a:latin typeface="Rockwell" panose="02060603020205020403" pitchFamily="18" charset="0"/>
                <a:ea typeface="ヒラギノ角ゴ ProN W6" charset="-128"/>
                <a:cs typeface="ヒラギノ角ゴ ProN W6" charset="-128"/>
                <a:sym typeface="Gill Sans" charset="0"/>
              </a:endParaRPr>
            </a:p>
          </p:txBody>
        </p:sp>
      </p:grpSp>
    </p:spTree>
    <p:extLst>
      <p:ext uri="{BB962C8B-B14F-4D97-AF65-F5344CB8AC3E}">
        <p14:creationId xmlns:p14="http://schemas.microsoft.com/office/powerpoint/2010/main" val="3343455066"/>
      </p:ext>
    </p:extLst>
  </p:cSld>
  <p:clrMapOvr>
    <a:masterClrMapping/>
  </p:clrMapOvr>
  <p:transition advClick="0" advTm="10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circle(in)">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3032" y="1656135"/>
            <a:ext cx="3547353" cy="4879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9334" name="TextBox 5"/>
          <p:cNvSpPr txBox="1">
            <a:spLocks noChangeArrowheads="1"/>
          </p:cNvSpPr>
          <p:nvPr/>
        </p:nvSpPr>
        <p:spPr bwMode="auto">
          <a:xfrm>
            <a:off x="5670383" y="2678491"/>
            <a:ext cx="5252543" cy="707886"/>
          </a:xfrm>
          <a:prstGeom prst="rect">
            <a:avLst/>
          </a:prstGeom>
          <a:noFill/>
          <a:ln w="9525">
            <a:noFill/>
            <a:miter lim="800000"/>
            <a:headEnd/>
            <a:tailEnd/>
          </a:ln>
        </p:spPr>
        <p:txBody>
          <a:bodyPr wrap="square">
            <a:spAutoFit/>
          </a:bodyPr>
          <a:lstStyle/>
          <a:p>
            <a:pPr algn="ctr" defTabSz="457200">
              <a:defRPr/>
            </a:pPr>
            <a:r>
              <a:rPr lang="en-US" sz="4000" b="1" dirty="0" smtClean="0">
                <a:solidFill>
                  <a:srgbClr val="000000"/>
                </a:solidFill>
                <a:latin typeface="Rockwell" panose="02060603020205020403" pitchFamily="18" charset="0"/>
              </a:rPr>
              <a:t>Metacognition</a:t>
            </a:r>
          </a:p>
        </p:txBody>
      </p:sp>
      <p:sp>
        <p:nvSpPr>
          <p:cNvPr id="78852" name="Title 1"/>
          <p:cNvSpPr>
            <a:spLocks noGrp="1"/>
          </p:cNvSpPr>
          <p:nvPr>
            <p:ph type="title"/>
          </p:nvPr>
        </p:nvSpPr>
        <p:spPr/>
        <p:txBody>
          <a:bodyPr/>
          <a:lstStyle/>
          <a:p>
            <a:pPr eaLnBrk="1" hangingPunct="1"/>
            <a:r>
              <a:rPr lang="en-US" dirty="0"/>
              <a:t>Thinking</a:t>
            </a:r>
            <a:r>
              <a:rPr lang="en-US" dirty="0">
                <a:latin typeface="Rockwell" panose="02060603020205020403" pitchFamily="18" charset="0"/>
              </a:rPr>
              <a:t> about Thinking</a:t>
            </a:r>
          </a:p>
        </p:txBody>
      </p:sp>
      <p:pic>
        <p:nvPicPr>
          <p:cNvPr id="9" name="Picture 2">
            <a:extLst>
              <a:ext uri="{FF2B5EF4-FFF2-40B4-BE49-F238E27FC236}">
                <a16:creationId xmlns="" xmlns:a16="http://schemas.microsoft.com/office/drawing/2014/main" id="{C091495A-5821-4EB7-8F88-734828852F6C}"/>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15311" y="2120468"/>
            <a:ext cx="1378512" cy="1527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val="2392713698"/>
      </p:ext>
    </p:extLst>
  </p:cSld>
  <p:clrMapOvr>
    <a:masterClrMapping/>
  </p:clrMapOvr>
  <p:transition advClick="0" advTm="1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fade">
                                      <p:cBhvr>
                                        <p:cTn id="7" dur="1000"/>
                                        <p:tgtEl>
                                          <p:spTgt spid="99334"/>
                                        </p:tgtEl>
                                      </p:cBhvr>
                                    </p:animEffect>
                                    <p:anim calcmode="lin" valueType="num">
                                      <p:cBhvr>
                                        <p:cTn id="8" dur="1000" fill="hold"/>
                                        <p:tgtEl>
                                          <p:spTgt spid="99334"/>
                                        </p:tgtEl>
                                        <p:attrNameLst>
                                          <p:attrName>ppt_x</p:attrName>
                                        </p:attrNameLst>
                                      </p:cBhvr>
                                      <p:tavLst>
                                        <p:tav tm="0">
                                          <p:val>
                                            <p:strVal val="#ppt_x"/>
                                          </p:val>
                                        </p:tav>
                                        <p:tav tm="100000">
                                          <p:val>
                                            <p:strVal val="#ppt_x"/>
                                          </p:val>
                                        </p:tav>
                                      </p:tavLst>
                                    </p:anim>
                                    <p:anim calcmode="lin" valueType="num">
                                      <p:cBhvr>
                                        <p:cTn id="9" dur="1000" fill="hold"/>
                                        <p:tgtEl>
                                          <p:spTgt spid="993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728525" y="5140360"/>
            <a:ext cx="10933735" cy="885825"/>
          </a:xfrm>
        </p:spPr>
        <p:txBody>
          <a:bodyPr>
            <a:noAutofit/>
          </a:bodyPr>
          <a:lstStyle/>
          <a:p>
            <a:pPr marL="0" indent="0">
              <a:buNone/>
            </a:pPr>
            <a:r>
              <a:rPr lang="en-US" sz="4400" dirty="0">
                <a:solidFill>
                  <a:schemeClr val="tx2"/>
                </a:solidFill>
              </a:rPr>
              <a:t>Exploring </a:t>
            </a:r>
            <a:r>
              <a:rPr lang="en-US" sz="4400" dirty="0" smtClean="0">
                <a:solidFill>
                  <a:schemeClr val="tx2"/>
                </a:solidFill>
              </a:rPr>
              <a:t>Classroom </a:t>
            </a:r>
            <a:r>
              <a:rPr lang="en-US" sz="4400" dirty="0">
                <a:solidFill>
                  <a:schemeClr val="tx2"/>
                </a:solidFill>
              </a:rPr>
              <a:t>Examples</a:t>
            </a:r>
            <a:endParaRPr lang="en-US" altLang="en-US" sz="4400" dirty="0">
              <a:solidFill>
                <a:schemeClr val="tx2"/>
              </a:solidFill>
              <a:latin typeface="Rockwell" panose="02060603020205020403" pitchFamily="18" charset="0"/>
            </a:endParaRPr>
          </a:p>
        </p:txBody>
      </p:sp>
      <p:pic>
        <p:nvPicPr>
          <p:cNvPr id="4" name="Picture Placeholder 3" descr="Screenshot 2015-09-16 15.08.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431" y="507019"/>
            <a:ext cx="7175260" cy="4036084"/>
          </a:xfrm>
          <a:prstGeom prst="rect">
            <a:avLst/>
          </a:prstGeom>
        </p:spPr>
      </p:pic>
      <p:cxnSp>
        <p:nvCxnSpPr>
          <p:cNvPr id="5" name="Straight Connector 4"/>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9041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prstGeom prst="rect">
            <a:avLst/>
          </a:prstGeom>
        </p:spPr>
        <p:txBody>
          <a:bodyPr spcFirstLastPara="1" wrap="square" lIns="121897" tIns="121897" rIns="121897" bIns="121897" anchor="b" anchorCtr="0">
            <a:noAutofit/>
          </a:bodyPr>
          <a:lstStyle/>
          <a:p>
            <a:r>
              <a:rPr lang="en-US" dirty="0" smtClean="0"/>
              <a:t>Classroom Example: High School</a:t>
            </a:r>
            <a:endParaRPr dirty="0"/>
          </a:p>
        </p:txBody>
      </p:sp>
      <p:sp>
        <p:nvSpPr>
          <p:cNvPr id="112" name="Google Shape;112;p20"/>
          <p:cNvSpPr txBox="1">
            <a:spLocks noGrp="1"/>
          </p:cNvSpPr>
          <p:nvPr>
            <p:ph idx="1"/>
          </p:nvPr>
        </p:nvSpPr>
        <p:spPr>
          <a:xfrm>
            <a:off x="838200" y="2026164"/>
            <a:ext cx="10515600" cy="4351338"/>
          </a:xfrm>
          <a:prstGeom prst="rect">
            <a:avLst/>
          </a:prstGeom>
        </p:spPr>
        <p:txBody>
          <a:bodyPr spcFirstLastPara="1" wrap="square" lIns="121897" tIns="121897" rIns="121897" bIns="121897" anchor="t" anchorCtr="0">
            <a:noAutofit/>
          </a:bodyPr>
          <a:lstStyle/>
          <a:p>
            <a:pPr marL="0" indent="0">
              <a:buNone/>
            </a:pPr>
            <a:r>
              <a:rPr lang="en-US" u="sng" dirty="0">
                <a:cs typeface="MS PGothic" pitchFamily="34" charset="-128"/>
              </a:rPr>
              <a:t>Teacher</a:t>
            </a:r>
            <a:r>
              <a:rPr lang="en-US" dirty="0">
                <a:cs typeface="MS PGothic" pitchFamily="34" charset="-128"/>
              </a:rPr>
              <a:t>: </a:t>
            </a:r>
            <a:r>
              <a:rPr lang="en-US" dirty="0" smtClean="0">
                <a:cs typeface="MS PGothic" pitchFamily="34" charset="-128"/>
              </a:rPr>
              <a:t>Shane Gower, Readfield, ME</a:t>
            </a:r>
            <a:endParaRPr lang="en-US" dirty="0">
              <a:cs typeface="MS PGothic" pitchFamily="34" charset="-128"/>
            </a:endParaRPr>
          </a:p>
          <a:p>
            <a:pPr marL="0" indent="0">
              <a:buNone/>
            </a:pPr>
            <a:r>
              <a:rPr lang="en-US" u="sng" dirty="0">
                <a:cs typeface="MS PGothic" pitchFamily="34" charset="-128"/>
              </a:rPr>
              <a:t>Topic</a:t>
            </a:r>
            <a:r>
              <a:rPr lang="en-US" dirty="0">
                <a:cs typeface="MS PGothic" pitchFamily="34" charset="-128"/>
              </a:rPr>
              <a:t>: </a:t>
            </a:r>
            <a:r>
              <a:rPr lang="en-US" dirty="0" smtClean="0">
                <a:cs typeface="MS PGothic" pitchFamily="34" charset="-128"/>
              </a:rPr>
              <a:t>11</a:t>
            </a:r>
            <a:r>
              <a:rPr lang="en-US" baseline="30000" dirty="0" smtClean="0">
                <a:cs typeface="MS PGothic" pitchFamily="34" charset="-128"/>
              </a:rPr>
              <a:t>th</a:t>
            </a:r>
            <a:r>
              <a:rPr lang="en-US" dirty="0" smtClean="0">
                <a:cs typeface="MS PGothic" pitchFamily="34" charset="-128"/>
              </a:rPr>
              <a:t> Grade US History unit on the World Wars</a:t>
            </a:r>
          </a:p>
          <a:p>
            <a:pPr marL="0" indent="0">
              <a:buNone/>
            </a:pPr>
            <a:r>
              <a:rPr lang="en-US" u="sng" dirty="0" smtClean="0">
                <a:cs typeface="MS PGothic" pitchFamily="34" charset="-128"/>
              </a:rPr>
              <a:t>Purpose</a:t>
            </a:r>
            <a:r>
              <a:rPr lang="en-US" dirty="0">
                <a:cs typeface="MS PGothic" pitchFamily="34" charset="-128"/>
              </a:rPr>
              <a:t>: </a:t>
            </a:r>
            <a:r>
              <a:rPr lang="en-US" dirty="0" smtClean="0">
                <a:cs typeface="MS PGothic" pitchFamily="34" charset="-128"/>
              </a:rPr>
              <a:t>Primary source analysis</a:t>
            </a:r>
            <a:endParaRPr lang="en-US" dirty="0">
              <a:cs typeface="MS PGothic" pitchFamily="34" charset="-128"/>
            </a:endParaRPr>
          </a:p>
          <a:p>
            <a:pPr marL="0" indent="0">
              <a:buNone/>
            </a:pPr>
            <a:endParaRPr dirty="0"/>
          </a:p>
          <a:p>
            <a:pPr indent="0">
              <a:lnSpc>
                <a:spcPct val="100000"/>
              </a:lnSpc>
              <a:spcBef>
                <a:spcPts val="2133"/>
              </a:spcBef>
              <a:buNone/>
            </a:pPr>
            <a:endParaRPr sz="32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2883341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7"/>
          <p:cNvSpPr txBox="1">
            <a:spLocks noGrp="1"/>
          </p:cNvSpPr>
          <p:nvPr>
            <p:ph type="title"/>
          </p:nvPr>
        </p:nvSpPr>
        <p:spPr>
          <a:prstGeom prst="rect">
            <a:avLst/>
          </a:prstGeom>
        </p:spPr>
        <p:txBody>
          <a:bodyPr spcFirstLastPara="1" wrap="square" lIns="121897" tIns="121897" rIns="121897" bIns="121897" anchor="b" anchorCtr="0">
            <a:noAutofit/>
          </a:bodyPr>
          <a:lstStyle/>
          <a:p>
            <a:r>
              <a:rPr lang="en-US" dirty="0" smtClean="0"/>
              <a:t>Question Focus</a:t>
            </a:r>
            <a:endParaRPr dirty="0"/>
          </a:p>
        </p:txBody>
      </p:sp>
      <p:sp>
        <p:nvSpPr>
          <p:cNvPr id="156" name="Google Shape;156;p27"/>
          <p:cNvSpPr txBox="1">
            <a:spLocks noGrp="1"/>
          </p:cNvSpPr>
          <p:nvPr>
            <p:ph idx="1"/>
          </p:nvPr>
        </p:nvSpPr>
        <p:spPr>
          <a:xfrm>
            <a:off x="669348" y="1861271"/>
            <a:ext cx="4702597" cy="4996730"/>
          </a:xfrm>
          <a:prstGeom prst="rect">
            <a:avLst/>
          </a:prstGeom>
        </p:spPr>
        <p:txBody>
          <a:bodyPr spcFirstLastPara="1" wrap="square" lIns="121897" tIns="121897" rIns="121897" bIns="121897" anchor="t" anchorCtr="0">
            <a:noAutofit/>
          </a:bodyPr>
          <a:lstStyle/>
          <a:p>
            <a:pPr marL="0" indent="0">
              <a:lnSpc>
                <a:spcPct val="100000"/>
              </a:lnSpc>
              <a:buNone/>
            </a:pPr>
            <a:r>
              <a:rPr lang="en-US" sz="2400" dirty="0" smtClean="0">
                <a:ea typeface="Century Gothic"/>
                <a:cs typeface="Century Gothic"/>
                <a:sym typeface="Century Gothic"/>
              </a:rPr>
              <a:t>Source: Millard </a:t>
            </a:r>
            <a:r>
              <a:rPr lang="en-US" sz="2400" dirty="0">
                <a:ea typeface="Century Gothic"/>
                <a:cs typeface="Century Gothic"/>
                <a:sym typeface="Century Gothic"/>
              </a:rPr>
              <a:t>Corson World War I Burial Case File; Correspondence, Reports, Telegrams, Applications and Other Papers relating to Burials of Service Personnel, Records of the Quartermaster General’s Office, 1915-1935, Record Group 92; National Archives and Records Administration - St. Louis.</a:t>
            </a:r>
            <a:endParaRPr sz="2400" dirty="0">
              <a:solidFill>
                <a:srgbClr val="000000"/>
              </a:solidFill>
              <a:latin typeface="Arial"/>
              <a:ea typeface="Arial"/>
              <a:cs typeface="Arial"/>
              <a:sym typeface="Arial"/>
            </a:endParaRPr>
          </a:p>
        </p:txBody>
      </p:sp>
      <p:pic>
        <p:nvPicPr>
          <p:cNvPr id="157" name="Google Shape;157;p27"/>
          <p:cNvPicPr preferRelativeResize="0"/>
          <p:nvPr/>
        </p:nvPicPr>
        <p:blipFill>
          <a:blip r:embed="rId3">
            <a:alphaModFix/>
          </a:blip>
          <a:stretch>
            <a:fillRect/>
          </a:stretch>
        </p:blipFill>
        <p:spPr>
          <a:xfrm>
            <a:off x="5505004" y="1317090"/>
            <a:ext cx="6686996" cy="5375735"/>
          </a:xfrm>
          <a:prstGeom prst="rect">
            <a:avLst/>
          </a:prstGeom>
          <a:noFill/>
          <a:ln>
            <a:noFill/>
          </a:ln>
        </p:spPr>
      </p:pic>
    </p:spTree>
    <p:extLst>
      <p:ext uri="{BB962C8B-B14F-4D97-AF65-F5344CB8AC3E}">
        <p14:creationId xmlns:p14="http://schemas.microsoft.com/office/powerpoint/2010/main" val="1083297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893039" y="-16845"/>
            <a:ext cx="10515600" cy="1325563"/>
          </a:xfrm>
          <a:prstGeom prst="rect">
            <a:avLst/>
          </a:prstGeom>
        </p:spPr>
        <p:txBody>
          <a:bodyPr spcFirstLastPara="1" wrap="square" lIns="121897" tIns="121897" rIns="121897" bIns="121897" anchor="b" anchorCtr="0">
            <a:noAutofit/>
          </a:bodyPr>
          <a:lstStyle/>
          <a:p>
            <a:r>
              <a:rPr lang="en-US" b="0" dirty="0" smtClean="0"/>
              <a:t>Before the QFT</a:t>
            </a:r>
            <a:endParaRPr b="0" dirty="0"/>
          </a:p>
        </p:txBody>
      </p:sp>
      <p:sp>
        <p:nvSpPr>
          <p:cNvPr id="119" name="Google Shape;119;p21"/>
          <p:cNvSpPr txBox="1">
            <a:spLocks noGrp="1"/>
          </p:cNvSpPr>
          <p:nvPr>
            <p:ph idx="4294967295"/>
          </p:nvPr>
        </p:nvSpPr>
        <p:spPr>
          <a:xfrm>
            <a:off x="534009" y="1465540"/>
            <a:ext cx="5917396" cy="4984803"/>
          </a:xfrm>
          <a:prstGeom prst="rect">
            <a:avLst/>
          </a:prstGeom>
        </p:spPr>
        <p:txBody>
          <a:bodyPr spcFirstLastPara="1" wrap="square" lIns="121897" tIns="121897" rIns="121897" bIns="121897" anchor="t" anchorCtr="0">
            <a:noAutofit/>
          </a:bodyPr>
          <a:lstStyle/>
          <a:p>
            <a:pPr>
              <a:lnSpc>
                <a:spcPct val="100000"/>
              </a:lnSpc>
            </a:pPr>
            <a:r>
              <a:rPr lang="en-US" sz="2400" dirty="0" smtClean="0">
                <a:ea typeface="Century Gothic"/>
                <a:cs typeface="Century Gothic"/>
                <a:sym typeface="Century Gothic"/>
              </a:rPr>
              <a:t>Before asking questions, students did an initial analysis using the </a:t>
            </a:r>
            <a:r>
              <a:rPr lang="en" sz="2400" dirty="0" smtClean="0">
                <a:ea typeface="Century Gothic"/>
                <a:cs typeface="Century Gothic"/>
                <a:sym typeface="Century Gothic"/>
              </a:rPr>
              <a:t>“HAPP(Y</a:t>
            </a:r>
            <a:r>
              <a:rPr lang="en" sz="2400" dirty="0">
                <a:ea typeface="Century Gothic"/>
                <a:cs typeface="Century Gothic"/>
                <a:sym typeface="Century Gothic"/>
              </a:rPr>
              <a:t>)” </a:t>
            </a:r>
            <a:r>
              <a:rPr lang="en-US" sz="2400" dirty="0" smtClean="0">
                <a:ea typeface="Century Gothic"/>
                <a:cs typeface="Century Gothic"/>
                <a:sym typeface="Century Gothic"/>
              </a:rPr>
              <a:t>framework: </a:t>
            </a:r>
          </a:p>
          <a:p>
            <a:pPr lvl="1">
              <a:lnSpc>
                <a:spcPct val="100000"/>
              </a:lnSpc>
            </a:pPr>
            <a:r>
              <a:rPr lang="en-US" dirty="0">
                <a:ea typeface="Century Gothic"/>
                <a:cs typeface="Century Gothic"/>
                <a:sym typeface="Century Gothic"/>
              </a:rPr>
              <a:t>H- Historical Context</a:t>
            </a:r>
          </a:p>
          <a:p>
            <a:pPr lvl="1">
              <a:lnSpc>
                <a:spcPct val="100000"/>
              </a:lnSpc>
            </a:pPr>
            <a:r>
              <a:rPr lang="en-US" dirty="0">
                <a:ea typeface="Century Gothic"/>
                <a:cs typeface="Century Gothic"/>
                <a:sym typeface="Century Gothic"/>
              </a:rPr>
              <a:t>A- Audience (intended)</a:t>
            </a:r>
          </a:p>
          <a:p>
            <a:pPr lvl="1">
              <a:lnSpc>
                <a:spcPct val="100000"/>
              </a:lnSpc>
            </a:pPr>
            <a:r>
              <a:rPr lang="en-US" dirty="0">
                <a:ea typeface="Century Gothic"/>
                <a:cs typeface="Century Gothic"/>
                <a:sym typeface="Century Gothic"/>
              </a:rPr>
              <a:t>P- Point of View</a:t>
            </a:r>
          </a:p>
          <a:p>
            <a:pPr lvl="1">
              <a:lnSpc>
                <a:spcPct val="100000"/>
              </a:lnSpc>
            </a:pPr>
            <a:r>
              <a:rPr lang="en-US" dirty="0">
                <a:ea typeface="Century Gothic"/>
                <a:cs typeface="Century Gothic"/>
                <a:sym typeface="Century Gothic"/>
              </a:rPr>
              <a:t>P- Purpose</a:t>
            </a:r>
          </a:p>
          <a:p>
            <a:pPr lvl="1">
              <a:lnSpc>
                <a:spcPct val="100000"/>
              </a:lnSpc>
            </a:pPr>
            <a:r>
              <a:rPr lang="en-US" dirty="0">
                <a:ea typeface="Century Gothic"/>
                <a:cs typeface="Century Gothic"/>
                <a:sym typeface="Century Gothic"/>
              </a:rPr>
              <a:t>Y- Why should we care</a:t>
            </a:r>
            <a:r>
              <a:rPr lang="en-US" dirty="0" smtClean="0">
                <a:ea typeface="Century Gothic"/>
                <a:cs typeface="Century Gothic"/>
                <a:sym typeface="Century Gothic"/>
              </a:rPr>
              <a:t>?</a:t>
            </a:r>
          </a:p>
          <a:p>
            <a:pPr>
              <a:lnSpc>
                <a:spcPct val="100000"/>
              </a:lnSpc>
            </a:pPr>
            <a:r>
              <a:rPr lang="en" sz="2400" dirty="0" smtClean="0">
                <a:ea typeface="Century Gothic"/>
                <a:cs typeface="Century Gothic"/>
                <a:sym typeface="Century Gothic"/>
              </a:rPr>
              <a:t>Students made </a:t>
            </a:r>
            <a:r>
              <a:rPr lang="en" sz="2400" dirty="0">
                <a:ea typeface="Century Gothic"/>
                <a:cs typeface="Century Gothic"/>
                <a:sym typeface="Century Gothic"/>
              </a:rPr>
              <a:t>notes on each </a:t>
            </a:r>
            <a:r>
              <a:rPr lang="en" sz="2400" dirty="0" smtClean="0">
                <a:ea typeface="Century Gothic"/>
                <a:cs typeface="Century Gothic"/>
                <a:sym typeface="Century Gothic"/>
              </a:rPr>
              <a:t>category after </a:t>
            </a:r>
            <a:r>
              <a:rPr lang="en" sz="2400" dirty="0">
                <a:ea typeface="Century Gothic"/>
                <a:cs typeface="Century Gothic"/>
                <a:sym typeface="Century Gothic"/>
              </a:rPr>
              <a:t>watching </a:t>
            </a:r>
            <a:r>
              <a:rPr lang="en" sz="2400" dirty="0" smtClean="0">
                <a:ea typeface="Century Gothic"/>
                <a:cs typeface="Century Gothic"/>
                <a:sym typeface="Century Gothic"/>
              </a:rPr>
              <a:t>videos </a:t>
            </a:r>
            <a:r>
              <a:rPr lang="en" sz="2400" dirty="0">
                <a:ea typeface="Century Gothic"/>
                <a:cs typeface="Century Gothic"/>
                <a:sym typeface="Century Gothic"/>
              </a:rPr>
              <a:t>and looking at </a:t>
            </a:r>
            <a:r>
              <a:rPr lang="en" sz="2400" dirty="0" smtClean="0">
                <a:ea typeface="Century Gothic"/>
                <a:cs typeface="Century Gothic"/>
                <a:sym typeface="Century Gothic"/>
              </a:rPr>
              <a:t>documents.</a:t>
            </a:r>
            <a:endParaRPr sz="2400" dirty="0">
              <a:ea typeface="Century Gothic"/>
              <a:cs typeface="Century Gothic"/>
              <a:sym typeface="Century Gothic"/>
            </a:endParaRPr>
          </a:p>
          <a:p>
            <a:pPr marL="0" indent="0">
              <a:buNone/>
            </a:pPr>
            <a:endParaRPr dirty="0"/>
          </a:p>
          <a:p>
            <a:pPr indent="0">
              <a:lnSpc>
                <a:spcPct val="100000"/>
              </a:lnSpc>
              <a:spcBef>
                <a:spcPts val="2133"/>
              </a:spcBef>
              <a:buNone/>
            </a:pPr>
            <a:endParaRPr sz="3200" dirty="0">
              <a:solidFill>
                <a:srgbClr val="000000"/>
              </a:solidFill>
              <a:latin typeface="Arial"/>
              <a:ea typeface="Arial"/>
              <a:cs typeface="Arial"/>
              <a:sym typeface="Arial"/>
            </a:endParaRPr>
          </a:p>
        </p:txBody>
      </p:sp>
      <p:pic>
        <p:nvPicPr>
          <p:cNvPr id="120" name="Google Shape;120;p21"/>
          <p:cNvPicPr preferRelativeResize="0"/>
          <p:nvPr/>
        </p:nvPicPr>
        <p:blipFill>
          <a:blip r:embed="rId3">
            <a:alphaModFix/>
          </a:blip>
          <a:stretch>
            <a:fillRect/>
          </a:stretch>
        </p:blipFill>
        <p:spPr>
          <a:xfrm>
            <a:off x="6451405" y="1512210"/>
            <a:ext cx="5267925" cy="4304669"/>
          </a:xfrm>
          <a:prstGeom prst="rect">
            <a:avLst/>
          </a:prstGeom>
          <a:noFill/>
          <a:ln>
            <a:noFill/>
          </a:ln>
        </p:spPr>
      </p:pic>
    </p:spTree>
    <p:extLst>
      <p:ext uri="{BB962C8B-B14F-4D97-AF65-F5344CB8AC3E}">
        <p14:creationId xmlns:p14="http://schemas.microsoft.com/office/powerpoint/2010/main" val="11698494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30"/>
          <p:cNvPicPr preferRelativeResize="0"/>
          <p:nvPr/>
        </p:nvPicPr>
        <p:blipFill>
          <a:blip r:embed="rId3">
            <a:alphaModFix/>
          </a:blip>
          <a:stretch>
            <a:fillRect/>
          </a:stretch>
        </p:blipFill>
        <p:spPr>
          <a:xfrm>
            <a:off x="203200" y="0"/>
            <a:ext cx="11988800" cy="6711443"/>
          </a:xfrm>
          <a:prstGeom prst="rect">
            <a:avLst/>
          </a:prstGeom>
          <a:noFill/>
          <a:ln>
            <a:noFill/>
          </a:ln>
        </p:spPr>
      </p:pic>
    </p:spTree>
    <p:extLst>
      <p:ext uri="{BB962C8B-B14F-4D97-AF65-F5344CB8AC3E}">
        <p14:creationId xmlns:p14="http://schemas.microsoft.com/office/powerpoint/2010/main" val="7843008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31"/>
          <p:cNvPicPr preferRelativeResize="0"/>
          <p:nvPr/>
        </p:nvPicPr>
        <p:blipFill>
          <a:blip r:embed="rId3">
            <a:alphaModFix/>
          </a:blip>
          <a:stretch>
            <a:fillRect/>
          </a:stretch>
        </p:blipFill>
        <p:spPr>
          <a:xfrm>
            <a:off x="0" y="203200"/>
            <a:ext cx="11972301" cy="6110104"/>
          </a:xfrm>
          <a:prstGeom prst="rect">
            <a:avLst/>
          </a:prstGeom>
          <a:noFill/>
          <a:ln>
            <a:noFill/>
          </a:ln>
        </p:spPr>
      </p:pic>
    </p:spTree>
    <p:extLst>
      <p:ext uri="{BB962C8B-B14F-4D97-AF65-F5344CB8AC3E}">
        <p14:creationId xmlns:p14="http://schemas.microsoft.com/office/powerpoint/2010/main" val="29530470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32"/>
          <p:cNvPicPr preferRelativeResize="0"/>
          <p:nvPr/>
        </p:nvPicPr>
        <p:blipFill>
          <a:blip r:embed="rId3">
            <a:alphaModFix/>
          </a:blip>
          <a:stretch>
            <a:fillRect/>
          </a:stretch>
        </p:blipFill>
        <p:spPr>
          <a:xfrm>
            <a:off x="452568" y="0"/>
            <a:ext cx="10371881" cy="6858000"/>
          </a:xfrm>
          <a:prstGeom prst="rect">
            <a:avLst/>
          </a:prstGeom>
          <a:noFill/>
          <a:ln>
            <a:noFill/>
          </a:ln>
        </p:spPr>
      </p:pic>
    </p:spTree>
    <p:extLst>
      <p:ext uri="{BB962C8B-B14F-4D97-AF65-F5344CB8AC3E}">
        <p14:creationId xmlns:p14="http://schemas.microsoft.com/office/powerpoint/2010/main" val="20031309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4"/>
          <p:cNvSpPr txBox="1">
            <a:spLocks noGrp="1"/>
          </p:cNvSpPr>
          <p:nvPr>
            <p:ph type="title"/>
          </p:nvPr>
        </p:nvSpPr>
        <p:spPr>
          <a:prstGeom prst="rect">
            <a:avLst/>
          </a:prstGeom>
        </p:spPr>
        <p:txBody>
          <a:bodyPr spcFirstLastPara="1" wrap="square" lIns="121897" tIns="121897" rIns="121897" bIns="121897" anchor="ctr" anchorCtr="0">
            <a:noAutofit/>
          </a:bodyPr>
          <a:lstStyle/>
          <a:p>
            <a:r>
              <a:rPr lang="en-US" b="0" dirty="0" smtClean="0"/>
              <a:t>Selected </a:t>
            </a:r>
            <a:r>
              <a:rPr lang="en" b="0" dirty="0" smtClean="0"/>
              <a:t>Student </a:t>
            </a:r>
            <a:r>
              <a:rPr lang="en" b="0" dirty="0"/>
              <a:t>Questions</a:t>
            </a:r>
            <a:endParaRPr b="0" dirty="0"/>
          </a:p>
        </p:txBody>
      </p:sp>
      <p:sp>
        <p:nvSpPr>
          <p:cNvPr id="199" name="Google Shape;199;p34"/>
          <p:cNvSpPr txBox="1">
            <a:spLocks noGrp="1"/>
          </p:cNvSpPr>
          <p:nvPr>
            <p:ph idx="4294967295"/>
          </p:nvPr>
        </p:nvSpPr>
        <p:spPr>
          <a:xfrm>
            <a:off x="1012497" y="1724613"/>
            <a:ext cx="10515600" cy="4351338"/>
          </a:xfrm>
          <a:prstGeom prst="rect">
            <a:avLst/>
          </a:prstGeom>
        </p:spPr>
        <p:txBody>
          <a:bodyPr spcFirstLastPara="1" wrap="square" lIns="121897" tIns="121897" rIns="121897" bIns="121897" anchor="ctr" anchorCtr="0">
            <a:noAutofit/>
          </a:bodyPr>
          <a:lstStyle/>
          <a:p>
            <a:pPr marL="245544" indent="-274320">
              <a:lnSpc>
                <a:spcPct val="100000"/>
              </a:lnSpc>
              <a:buSzPct val="100000"/>
              <a:buFont typeface="+mj-lt"/>
              <a:buAutoNum type="arabicPeriod"/>
            </a:pPr>
            <a:r>
              <a:rPr lang="en" sz="2400" dirty="0"/>
              <a:t>Why did his mother change her mind?</a:t>
            </a:r>
            <a:endParaRPr sz="2400" dirty="0"/>
          </a:p>
          <a:p>
            <a:pPr marL="245544" indent="-274320">
              <a:lnSpc>
                <a:spcPct val="100000"/>
              </a:lnSpc>
              <a:spcBef>
                <a:spcPts val="2133"/>
              </a:spcBef>
              <a:buSzPct val="100000"/>
              <a:buFont typeface="+mj-lt"/>
              <a:buAutoNum type="arabicPeriod"/>
            </a:pPr>
            <a:r>
              <a:rPr lang="en" sz="2400" dirty="0"/>
              <a:t>How did his mother decide where he would be buried?</a:t>
            </a:r>
            <a:endParaRPr sz="2400" dirty="0"/>
          </a:p>
          <a:p>
            <a:pPr marL="245544" indent="-274320">
              <a:lnSpc>
                <a:spcPct val="100000"/>
              </a:lnSpc>
              <a:spcBef>
                <a:spcPts val="2133"/>
              </a:spcBef>
              <a:buSzPct val="100000"/>
              <a:buFont typeface="+mj-lt"/>
              <a:buAutoNum type="arabicPeriod"/>
            </a:pPr>
            <a:r>
              <a:rPr lang="en" sz="2400" dirty="0"/>
              <a:t>What influenced people’s decisions on where to bury their loved ones?</a:t>
            </a:r>
            <a:endParaRPr sz="2400" dirty="0"/>
          </a:p>
          <a:p>
            <a:pPr marL="245544" indent="-274320">
              <a:lnSpc>
                <a:spcPct val="100000"/>
              </a:lnSpc>
              <a:spcBef>
                <a:spcPts val="2133"/>
              </a:spcBef>
              <a:buSzPct val="100000"/>
              <a:buFont typeface="+mj-lt"/>
              <a:buAutoNum type="arabicPeriod"/>
            </a:pPr>
            <a:r>
              <a:rPr lang="en" sz="2400" dirty="0"/>
              <a:t>Why did the US Government give families this choice?</a:t>
            </a:r>
            <a:endParaRPr sz="2400" dirty="0"/>
          </a:p>
          <a:p>
            <a:pPr marL="245544" indent="-274320">
              <a:lnSpc>
                <a:spcPct val="100000"/>
              </a:lnSpc>
              <a:spcBef>
                <a:spcPts val="2133"/>
              </a:spcBef>
              <a:buSzPct val="100000"/>
              <a:buFont typeface="+mj-lt"/>
              <a:buAutoNum type="arabicPeriod"/>
            </a:pPr>
            <a:r>
              <a:rPr lang="en" sz="2400" dirty="0"/>
              <a:t>Why was he buried in this particular town in France?</a:t>
            </a:r>
            <a:endParaRPr sz="2400" dirty="0"/>
          </a:p>
          <a:p>
            <a:pPr marL="245544" indent="-274320">
              <a:lnSpc>
                <a:spcPct val="100000"/>
              </a:lnSpc>
              <a:spcBef>
                <a:spcPts val="2133"/>
              </a:spcBef>
              <a:spcAft>
                <a:spcPts val="2133"/>
              </a:spcAft>
              <a:buSzPct val="100000"/>
              <a:buFont typeface="+mj-lt"/>
              <a:buAutoNum type="arabicPeriod"/>
            </a:pPr>
            <a:r>
              <a:rPr lang="en" sz="2400" dirty="0"/>
              <a:t>Why was this decision made 3 years after his death and how did that affect the decision?</a:t>
            </a:r>
            <a:endParaRPr sz="2400" dirty="0"/>
          </a:p>
        </p:txBody>
      </p:sp>
    </p:spTree>
    <p:extLst>
      <p:ext uri="{BB962C8B-B14F-4D97-AF65-F5344CB8AC3E}">
        <p14:creationId xmlns:p14="http://schemas.microsoft.com/office/powerpoint/2010/main" val="23066470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679579" y="186062"/>
            <a:ext cx="10515600" cy="1325563"/>
          </a:xfrm>
        </p:spPr>
        <p:txBody>
          <a:bodyPr>
            <a:normAutofit/>
          </a:bodyPr>
          <a:lstStyle/>
          <a:p>
            <a:r>
              <a:rPr lang="en-US" altLang="en-US" sz="4400" dirty="0">
                <a:solidFill>
                  <a:schemeClr val="tx1"/>
                </a:solidFill>
              </a:rPr>
              <a:t>We’re Tweeting…</a:t>
            </a:r>
          </a:p>
        </p:txBody>
      </p:sp>
      <p:sp>
        <p:nvSpPr>
          <p:cNvPr id="69635" name="Content Placeholder 7"/>
          <p:cNvSpPr txBox="1">
            <a:spLocks/>
          </p:cNvSpPr>
          <p:nvPr/>
        </p:nvSpPr>
        <p:spPr bwMode="auto">
          <a:xfrm>
            <a:off x="1426439" y="1781175"/>
            <a:ext cx="8258175" cy="2749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l" defTabSz="457200" rtl="0" eaLnBrk="0" fontAlgn="base" latinLnBrk="0" hangingPunct="0">
              <a:lnSpc>
                <a:spcPct val="100000"/>
              </a:lnSpc>
              <a:spcBef>
                <a:spcPts val="2000"/>
              </a:spcBef>
              <a:spcAft>
                <a:spcPct val="0"/>
              </a:spcAft>
              <a:buClr>
                <a:srgbClr val="629DD1"/>
              </a:buClr>
              <a:buSzPct val="75000"/>
              <a:buFontTx/>
              <a:buNone/>
              <a:tabLst/>
              <a:defRPr/>
            </a:pPr>
            <a:endParaRPr kumimoji="0" lang="en-US" altLang="en-US" sz="12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cs typeface="+mn-cs"/>
            </a:endParaRPr>
          </a:p>
          <a:p>
            <a:pPr marL="0" marR="0" lvl="0" indent="0" algn="l" defTabSz="457200" rtl="0" eaLnBrk="0" fontAlgn="base" latinLnBrk="0" hangingPunct="0">
              <a:lnSpc>
                <a:spcPct val="100000"/>
              </a:lnSpc>
              <a:spcBef>
                <a:spcPts val="2000"/>
              </a:spcBef>
              <a:spcAft>
                <a:spcPct val="0"/>
              </a:spcAft>
              <a:buClr>
                <a:srgbClr val="629DD1"/>
              </a:buClr>
              <a:buSzPct val="75000"/>
              <a:buFontTx/>
              <a:buNone/>
              <a:tabLst/>
              <a:defRPr/>
            </a:pPr>
            <a:r>
              <a:rPr kumimoji="0" lang="en-US" altLang="en-US" sz="36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cs typeface="+mn-cs"/>
              </a:rPr>
              <a:t>@</a:t>
            </a:r>
            <a:r>
              <a:rPr kumimoji="0" lang="en-US" altLang="en-US" sz="3600" b="0" i="0" u="none" strike="noStrike" kern="1200" cap="none" spc="0" normalizeH="0" baseline="0" noProof="0" dirty="0" err="1" smtClean="0">
                <a:ln>
                  <a:noFill/>
                </a:ln>
                <a:solidFill>
                  <a:prstClr val="black"/>
                </a:solidFill>
                <a:effectLst/>
                <a:uLnTx/>
                <a:uFillTx/>
                <a:latin typeface="Rockwell" panose="02060603020205020403" pitchFamily="18" charset="0"/>
                <a:ea typeface="MS PGothic" panose="020B0600070205080204" pitchFamily="34" charset="-128"/>
                <a:cs typeface="+mn-cs"/>
              </a:rPr>
              <a:t>RightQuestion</a:t>
            </a:r>
            <a:endParaRPr kumimoji="0" lang="en-US" altLang="en-US" sz="3600" b="0" i="0" u="none" strike="noStrike" kern="1200" cap="none" spc="0" normalizeH="0" baseline="0" noProof="0" dirty="0" smtClean="0">
              <a:ln>
                <a:noFill/>
              </a:ln>
              <a:solidFill>
                <a:prstClr val="black"/>
              </a:solidFill>
              <a:effectLst/>
              <a:uLnTx/>
              <a:uFillTx/>
              <a:latin typeface="Rockwell" panose="02060603020205020403" pitchFamily="18" charset="0"/>
              <a:ea typeface="MS PGothic" panose="020B0600070205080204" pitchFamily="34" charset="-128"/>
              <a:cs typeface="+mn-cs"/>
            </a:endParaRPr>
          </a:p>
          <a:p>
            <a:pPr lvl="0" defTabSz="457200" eaLnBrk="0" fontAlgn="base" hangingPunct="0">
              <a:spcBef>
                <a:spcPts val="2000"/>
              </a:spcBef>
              <a:spcAft>
                <a:spcPct val="0"/>
              </a:spcAft>
              <a:buClr>
                <a:srgbClr val="629DD1"/>
              </a:buClr>
              <a:buSzPct val="75000"/>
              <a:defRPr/>
            </a:pPr>
            <a:r>
              <a:rPr lang="en-US" altLang="en-US" sz="3600" dirty="0" smtClean="0">
                <a:solidFill>
                  <a:prstClr val="black"/>
                </a:solidFill>
              </a:rPr>
              <a:t>@</a:t>
            </a:r>
            <a:r>
              <a:rPr lang="en-US" altLang="en-US" sz="3600" dirty="0" err="1" smtClean="0">
                <a:solidFill>
                  <a:srgbClr val="000000"/>
                </a:solidFill>
              </a:rPr>
              <a:t>SarahRQI</a:t>
            </a:r>
            <a:endParaRPr lang="en-US" altLang="en-US" sz="3600" dirty="0" smtClean="0">
              <a:solidFill>
                <a:srgbClr val="000000"/>
              </a:solidFill>
            </a:endParaRPr>
          </a:p>
          <a:p>
            <a:pPr defTabSz="457200" eaLnBrk="0" fontAlgn="base" hangingPunct="0">
              <a:spcBef>
                <a:spcPts val="2000"/>
              </a:spcBef>
              <a:spcAft>
                <a:spcPct val="0"/>
              </a:spcAft>
              <a:buClr>
                <a:srgbClr val="629DD1"/>
              </a:buClr>
              <a:buSzPct val="75000"/>
              <a:defRPr/>
            </a:pPr>
            <a:r>
              <a:rPr lang="en-US" altLang="en-US" sz="3600" dirty="0" smtClean="0">
                <a:solidFill>
                  <a:srgbClr val="000000"/>
                </a:solidFill>
              </a:rPr>
              <a:t>@</a:t>
            </a:r>
            <a:r>
              <a:rPr lang="en-US" altLang="en-US" sz="3600" dirty="0" err="1" smtClean="0">
                <a:solidFill>
                  <a:srgbClr val="000000"/>
                </a:solidFill>
              </a:rPr>
              <a:t>MrShaneGower</a:t>
            </a:r>
            <a:endParaRPr lang="en-US" altLang="en-US" sz="3600" dirty="0">
              <a:solidFill>
                <a:srgbClr val="000000"/>
              </a:solidFill>
            </a:endParaRPr>
          </a:p>
          <a:p>
            <a:pPr marL="0" marR="0" lvl="0" indent="0" algn="l" defTabSz="457200" rtl="0" eaLnBrk="0" fontAlgn="base" latinLnBrk="0" hangingPunct="0">
              <a:lnSpc>
                <a:spcPct val="100000"/>
              </a:lnSpc>
              <a:spcBef>
                <a:spcPts val="2000"/>
              </a:spcBef>
              <a:spcAft>
                <a:spcPct val="0"/>
              </a:spcAft>
              <a:buClr>
                <a:srgbClr val="629DD1"/>
              </a:buClr>
              <a:buSzPct val="75000"/>
              <a:buFontTx/>
              <a:buNone/>
              <a:tabLst/>
              <a:defRPr/>
            </a:pPr>
            <a:r>
              <a:rPr kumimoji="0" lang="en-US" altLang="en-US" sz="3600" b="0" i="0" u="none" strike="noStrike" kern="1200" cap="none" spc="0" normalizeH="0" baseline="0" noProof="0" dirty="0" smtClean="0">
                <a:ln>
                  <a:noFill/>
                </a:ln>
                <a:solidFill>
                  <a:prstClr val="black"/>
                </a:solidFill>
                <a:effectLst/>
                <a:uLnTx/>
                <a:uFillTx/>
                <a:latin typeface="Rockwell" panose="02060603020205020403" pitchFamily="18" charset="0"/>
                <a:ea typeface="MS PGothic" panose="020B0600070205080204" pitchFamily="34" charset="-128"/>
                <a:cs typeface="+mn-cs"/>
              </a:rPr>
              <a:t>#QFT</a:t>
            </a:r>
            <a:endParaRPr kumimoji="0" lang="en-US" altLang="en-US" sz="360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cs typeface="+mn-cs"/>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74298" y="3432881"/>
            <a:ext cx="2394596" cy="1947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13392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 name="Content Placeholder 1"/>
          <p:cNvSpPr>
            <a:spLocks noGrp="1"/>
          </p:cNvSpPr>
          <p:nvPr>
            <p:ph idx="1"/>
          </p:nvPr>
        </p:nvSpPr>
        <p:spPr>
          <a:xfrm>
            <a:off x="838200" y="1825624"/>
            <a:ext cx="10515600" cy="4858993"/>
          </a:xfrm>
        </p:spPr>
        <p:txBody>
          <a:bodyPr>
            <a:normAutofit fontScale="32500" lnSpcReduction="20000"/>
          </a:bodyPr>
          <a:lstStyle/>
          <a:p>
            <a:pPr>
              <a:lnSpc>
                <a:spcPct val="120000"/>
              </a:lnSpc>
            </a:pPr>
            <a:r>
              <a:rPr lang="en" sz="6000" dirty="0"/>
              <a:t>Students </a:t>
            </a:r>
            <a:r>
              <a:rPr lang="en" sz="6000" dirty="0" smtClean="0"/>
              <a:t>created </a:t>
            </a:r>
            <a:r>
              <a:rPr lang="en" sz="6000" dirty="0"/>
              <a:t>a slideshow with the question they </a:t>
            </a:r>
            <a:r>
              <a:rPr lang="en" sz="6000" dirty="0" smtClean="0"/>
              <a:t>selected, </a:t>
            </a:r>
            <a:r>
              <a:rPr lang="en" sz="6000" dirty="0"/>
              <a:t>their </a:t>
            </a:r>
            <a:r>
              <a:rPr lang="en" sz="6000" dirty="0" smtClean="0"/>
              <a:t>answer, and any </a:t>
            </a:r>
            <a:r>
              <a:rPr lang="en" sz="6000" dirty="0"/>
              <a:t>sources used.</a:t>
            </a:r>
          </a:p>
          <a:p>
            <a:pPr marL="685811" lvl="1" indent="-274320">
              <a:lnSpc>
                <a:spcPct val="120000"/>
              </a:lnSpc>
              <a:spcBef>
                <a:spcPts val="600"/>
              </a:spcBef>
              <a:buSzPts val="1800"/>
            </a:pPr>
            <a:r>
              <a:rPr lang="en" sz="6000" dirty="0"/>
              <a:t>Slide show can be shared with the original student who asked the question </a:t>
            </a:r>
          </a:p>
          <a:p>
            <a:pPr marL="685811" lvl="1" indent="-274320">
              <a:lnSpc>
                <a:spcPct val="120000"/>
              </a:lnSpc>
              <a:spcBef>
                <a:spcPts val="600"/>
              </a:spcBef>
              <a:buSzPts val="1800"/>
            </a:pPr>
            <a:r>
              <a:rPr lang="en" sz="6000" dirty="0"/>
              <a:t>Slide show can be presented to the </a:t>
            </a:r>
            <a:r>
              <a:rPr lang="en" sz="6000" dirty="0" smtClean="0"/>
              <a:t>class</a:t>
            </a:r>
          </a:p>
          <a:p>
            <a:pPr marL="228611" indent="-457200">
              <a:buSzPts val="1800"/>
            </a:pPr>
            <a:endParaRPr lang="en" sz="6000" dirty="0"/>
          </a:p>
          <a:p>
            <a:pPr>
              <a:lnSpc>
                <a:spcPct val="120000"/>
              </a:lnSpc>
            </a:pPr>
            <a:r>
              <a:rPr lang="en" sz="6000" dirty="0" smtClean="0"/>
              <a:t>In a class discussion, students considered: </a:t>
            </a:r>
          </a:p>
          <a:p>
            <a:pPr lvl="1">
              <a:lnSpc>
                <a:spcPct val="120000"/>
              </a:lnSpc>
              <a:spcBef>
                <a:spcPts val="600"/>
              </a:spcBef>
            </a:pPr>
            <a:r>
              <a:rPr lang="en" sz="6000" dirty="0" smtClean="0"/>
              <a:t>What </a:t>
            </a:r>
            <a:r>
              <a:rPr lang="en" sz="6000" dirty="0"/>
              <a:t>happens when people fight over power?</a:t>
            </a:r>
          </a:p>
          <a:p>
            <a:pPr lvl="1">
              <a:lnSpc>
                <a:spcPct val="120000"/>
              </a:lnSpc>
              <a:spcBef>
                <a:spcPts val="600"/>
              </a:spcBef>
            </a:pPr>
            <a:r>
              <a:rPr lang="en" sz="6000" dirty="0"/>
              <a:t>What do these questions and answers tell us about the First World War?</a:t>
            </a:r>
          </a:p>
          <a:p>
            <a:pPr lvl="1">
              <a:lnSpc>
                <a:spcPct val="120000"/>
              </a:lnSpc>
              <a:spcBef>
                <a:spcPts val="600"/>
              </a:spcBef>
            </a:pPr>
            <a:r>
              <a:rPr lang="en" sz="6000" dirty="0"/>
              <a:t>What did we learn about life in Maine at the time?</a:t>
            </a:r>
          </a:p>
          <a:p>
            <a:pPr lvl="1">
              <a:lnSpc>
                <a:spcPct val="120000"/>
              </a:lnSpc>
              <a:spcBef>
                <a:spcPts val="600"/>
              </a:spcBef>
            </a:pPr>
            <a:r>
              <a:rPr lang="en" sz="6000" dirty="0"/>
              <a:t>What did we learn about sacrifice?</a:t>
            </a:r>
          </a:p>
          <a:p>
            <a:pPr lvl="1">
              <a:lnSpc>
                <a:spcPct val="120000"/>
              </a:lnSpc>
              <a:spcBef>
                <a:spcPts val="600"/>
              </a:spcBef>
            </a:pPr>
            <a:r>
              <a:rPr lang="en" sz="6000" dirty="0"/>
              <a:t>How can we acknowledge and commemorate the sacrifice of Millard Corson?</a:t>
            </a:r>
          </a:p>
          <a:p>
            <a:pPr indent="-457189">
              <a:buSzPts val="1800"/>
              <a:buAutoNum type="arabicPeriod"/>
            </a:pPr>
            <a:endParaRPr lang="en" dirty="0"/>
          </a:p>
        </p:txBody>
      </p:sp>
      <p:sp>
        <p:nvSpPr>
          <p:cNvPr id="3" name="Title 2"/>
          <p:cNvSpPr>
            <a:spLocks noGrp="1"/>
          </p:cNvSpPr>
          <p:nvPr>
            <p:ph type="title"/>
          </p:nvPr>
        </p:nvSpPr>
        <p:spPr/>
        <p:txBody>
          <a:bodyPr/>
          <a:lstStyle/>
          <a:p>
            <a:r>
              <a:rPr lang="en-US" dirty="0" smtClean="0"/>
              <a:t>Next Steps with Student Questions</a:t>
            </a:r>
            <a:endParaRPr lang="en-US" dirty="0"/>
          </a:p>
        </p:txBody>
      </p:sp>
    </p:spTree>
    <p:extLst>
      <p:ext uri="{BB962C8B-B14F-4D97-AF65-F5344CB8AC3E}">
        <p14:creationId xmlns:p14="http://schemas.microsoft.com/office/powerpoint/2010/main" val="20938066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681037" y="207052"/>
            <a:ext cx="10515600" cy="1325563"/>
          </a:xfrm>
        </p:spPr>
        <p:txBody>
          <a:bodyPr>
            <a:normAutofit/>
          </a:bodyPr>
          <a:lstStyle/>
          <a:p>
            <a:pPr algn="ctr" eaLnBrk="1" hangingPunct="1"/>
            <a:r>
              <a:rPr lang="en-US" altLang="en-US" sz="4000" b="1" dirty="0" smtClean="0"/>
              <a:t>Virtual </a:t>
            </a:r>
            <a:r>
              <a:rPr lang="en-US" altLang="en-US" sz="4000" dirty="0" smtClean="0"/>
              <a:t>Classroom </a:t>
            </a:r>
            <a:r>
              <a:rPr lang="en-US" altLang="en-US" sz="4000" dirty="0"/>
              <a:t>Example: </a:t>
            </a:r>
            <a:br>
              <a:rPr lang="en-US" altLang="en-US" sz="4000" dirty="0"/>
            </a:br>
            <a:r>
              <a:rPr lang="en-US" altLang="en-US" sz="4000" dirty="0" smtClean="0"/>
              <a:t>4</a:t>
            </a:r>
            <a:r>
              <a:rPr lang="en-US" altLang="en-US" sz="4000" baseline="30000" dirty="0" smtClean="0"/>
              <a:t>th</a:t>
            </a:r>
            <a:r>
              <a:rPr lang="en-US" altLang="en-US" sz="4000" dirty="0" smtClean="0"/>
              <a:t> Grade Social Studies</a:t>
            </a:r>
            <a:endParaRPr lang="en-US" altLang="en-US" sz="4000" dirty="0"/>
          </a:p>
        </p:txBody>
      </p:sp>
      <p:sp>
        <p:nvSpPr>
          <p:cNvPr id="148483" name="Content Placeholder 2"/>
          <p:cNvSpPr>
            <a:spLocks noGrp="1"/>
          </p:cNvSpPr>
          <p:nvPr>
            <p:ph idx="1"/>
          </p:nvPr>
        </p:nvSpPr>
        <p:spPr>
          <a:xfrm>
            <a:off x="1397491" y="2543256"/>
            <a:ext cx="9082691" cy="2700076"/>
          </a:xfrm>
        </p:spPr>
        <p:txBody>
          <a:bodyPr>
            <a:normAutofit/>
          </a:bodyPr>
          <a:lstStyle/>
          <a:p>
            <a:pPr marL="0" indent="0">
              <a:spcBef>
                <a:spcPts val="1200"/>
              </a:spcBef>
              <a:spcAft>
                <a:spcPts val="1200"/>
              </a:spcAft>
              <a:buNone/>
            </a:pPr>
            <a:r>
              <a:rPr lang="en-US" altLang="en-US" u="sng" dirty="0"/>
              <a:t>Teacher</a:t>
            </a:r>
            <a:r>
              <a:rPr lang="en-US" altLang="en-US" dirty="0"/>
              <a:t>: </a:t>
            </a:r>
            <a:r>
              <a:rPr lang="en-US" altLang="en-US" dirty="0" smtClean="0"/>
              <a:t>Alyssa Park, Gardnerville, NV</a:t>
            </a:r>
            <a:endParaRPr lang="en-US" altLang="en-US" dirty="0"/>
          </a:p>
          <a:p>
            <a:pPr marL="0" indent="0">
              <a:spcBef>
                <a:spcPts val="1200"/>
              </a:spcBef>
              <a:spcAft>
                <a:spcPts val="1200"/>
              </a:spcAft>
              <a:buNone/>
            </a:pPr>
            <a:r>
              <a:rPr lang="en-US" altLang="en-US" u="sng" dirty="0"/>
              <a:t>Topic</a:t>
            </a:r>
            <a:r>
              <a:rPr lang="en-US" altLang="en-US" dirty="0"/>
              <a:t>: </a:t>
            </a:r>
            <a:r>
              <a:rPr lang="en-US" altLang="en-US" dirty="0" smtClean="0"/>
              <a:t>The Hoover Dam</a:t>
            </a:r>
            <a:endParaRPr lang="en-US" altLang="en-US" i="1" dirty="0" smtClean="0"/>
          </a:p>
          <a:p>
            <a:pPr marL="0" indent="0">
              <a:spcBef>
                <a:spcPts val="1200"/>
              </a:spcBef>
              <a:spcAft>
                <a:spcPts val="1200"/>
              </a:spcAft>
              <a:buNone/>
            </a:pPr>
            <a:r>
              <a:rPr lang="en-US" altLang="en-US" u="sng" dirty="0" smtClean="0"/>
              <a:t>Purpose</a:t>
            </a:r>
            <a:r>
              <a:rPr lang="en-US" altLang="en-US" dirty="0"/>
              <a:t>: </a:t>
            </a:r>
            <a:r>
              <a:rPr lang="en-US" altLang="en-US" dirty="0" smtClean="0"/>
              <a:t>To analyze a primary source and launch a mini-inquiry </a:t>
            </a:r>
            <a:r>
              <a:rPr lang="mr-IN" altLang="en-US" dirty="0" smtClean="0"/>
              <a:t>–</a:t>
            </a:r>
            <a:r>
              <a:rPr lang="en-US" altLang="en-US" dirty="0" smtClean="0"/>
              <a:t> using Google Forms!</a:t>
            </a:r>
            <a:endParaRPr lang="en-US" alt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t="14589" b="15173"/>
          <a:stretch/>
        </p:blipFill>
        <p:spPr>
          <a:xfrm>
            <a:off x="9745882" y="5143495"/>
            <a:ext cx="2174273" cy="1527166"/>
          </a:xfrm>
          <a:prstGeom prst="rect">
            <a:avLst/>
          </a:prstGeom>
        </p:spPr>
      </p:pic>
    </p:spTree>
    <p:extLst>
      <p:ext uri="{BB962C8B-B14F-4D97-AF65-F5344CB8AC3E}">
        <p14:creationId xmlns:p14="http://schemas.microsoft.com/office/powerpoint/2010/main" val="13934615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US" altLang="en-US" dirty="0"/>
              <a:t>Question Focus</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78988" y="1294872"/>
            <a:ext cx="4233700" cy="5337067"/>
          </a:xfrm>
          <a:prstGeom prst="rect">
            <a:avLst/>
          </a:prstGeom>
        </p:spPr>
      </p:pic>
      <p:sp>
        <p:nvSpPr>
          <p:cNvPr id="5" name="TextBox 4"/>
          <p:cNvSpPr txBox="1"/>
          <p:nvPr/>
        </p:nvSpPr>
        <p:spPr>
          <a:xfrm>
            <a:off x="7193086" y="5831780"/>
            <a:ext cx="4998914" cy="923330"/>
          </a:xfrm>
          <a:prstGeom prst="rect">
            <a:avLst/>
          </a:prstGeom>
          <a:noFill/>
        </p:spPr>
        <p:txBody>
          <a:bodyPr wrap="square" rtlCol="0">
            <a:spAutoFit/>
          </a:bodyPr>
          <a:lstStyle/>
          <a:p>
            <a:r>
              <a:rPr lang="en-US" dirty="0" smtClean="0"/>
              <a:t>Library of Congress: </a:t>
            </a:r>
            <a:r>
              <a:rPr lang="en-US" dirty="0">
                <a:hlinkClick r:id="rId4"/>
              </a:rPr>
              <a:t>https://www.loc.gov/resource/cph.3b07810/</a:t>
            </a:r>
            <a:r>
              <a:rPr lang="en-US" dirty="0"/>
              <a:t> </a:t>
            </a:r>
          </a:p>
          <a:p>
            <a:r>
              <a:rPr lang="en-US" dirty="0" smtClean="0"/>
              <a:t> </a:t>
            </a:r>
            <a:endParaRPr lang="en-US" dirty="0"/>
          </a:p>
        </p:txBody>
      </p:sp>
    </p:spTree>
    <p:extLst>
      <p:ext uri="{BB962C8B-B14F-4D97-AF65-F5344CB8AC3E}">
        <p14:creationId xmlns:p14="http://schemas.microsoft.com/office/powerpoint/2010/main" val="15992179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US" altLang="en-US" dirty="0"/>
              <a:t>Question </a:t>
            </a:r>
            <a:r>
              <a:rPr lang="en-US" altLang="en-US" dirty="0" smtClean="0"/>
              <a:t>Focus</a:t>
            </a:r>
            <a:r>
              <a:rPr lang="mr-IN" altLang="en-US" dirty="0" smtClean="0"/>
              <a:t>…</a:t>
            </a:r>
            <a:r>
              <a:rPr lang="en-US" altLang="en-US" sz="3600" dirty="0" smtClean="0">
                <a:hlinkClick r:id="rId3"/>
              </a:rPr>
              <a:t>using Prezi!</a:t>
            </a:r>
            <a:endParaRPr lang="en-US" altLang="en-US" sz="3600" dirty="0"/>
          </a:p>
        </p:txBody>
      </p:sp>
      <p:sp>
        <p:nvSpPr>
          <p:cNvPr id="5" name="TextBox 4"/>
          <p:cNvSpPr txBox="1"/>
          <p:nvPr/>
        </p:nvSpPr>
        <p:spPr>
          <a:xfrm>
            <a:off x="7909496" y="6057781"/>
            <a:ext cx="4174473" cy="800219"/>
          </a:xfrm>
          <a:prstGeom prst="rect">
            <a:avLst/>
          </a:prstGeom>
          <a:noFill/>
        </p:spPr>
        <p:txBody>
          <a:bodyPr wrap="square" rtlCol="0">
            <a:spAutoFit/>
          </a:bodyPr>
          <a:lstStyle/>
          <a:p>
            <a:r>
              <a:rPr lang="en-US" sz="1400" dirty="0" smtClean="0"/>
              <a:t>Library of Congress: </a:t>
            </a:r>
            <a:r>
              <a:rPr lang="en-US" sz="1400" dirty="0">
                <a:hlinkClick r:id="rId4"/>
              </a:rPr>
              <a:t>https://www.loc.gov/resource/cph.3b07810/</a:t>
            </a:r>
            <a:r>
              <a:rPr lang="en-US" sz="1400" dirty="0"/>
              <a:t> </a:t>
            </a:r>
          </a:p>
          <a:p>
            <a:r>
              <a:rPr lang="en-US" dirty="0" smtClean="0"/>
              <a:t> </a:t>
            </a:r>
            <a:endParaRPr lang="en-US" dirty="0"/>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02633" y="1418315"/>
            <a:ext cx="8691624" cy="4535883"/>
          </a:xfrm>
          <a:prstGeom prst="rect">
            <a:avLst/>
          </a:prstGeom>
        </p:spPr>
      </p:pic>
    </p:spTree>
    <p:extLst>
      <p:ext uri="{BB962C8B-B14F-4D97-AF65-F5344CB8AC3E}">
        <p14:creationId xmlns:p14="http://schemas.microsoft.com/office/powerpoint/2010/main" val="15963913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dirty="0"/>
              <a:t>Student Questions</a:t>
            </a:r>
          </a:p>
        </p:txBody>
      </p:sp>
      <p:sp>
        <p:nvSpPr>
          <p:cNvPr id="4" name="Rectangle 3"/>
          <p:cNvSpPr/>
          <p:nvPr/>
        </p:nvSpPr>
        <p:spPr>
          <a:xfrm>
            <a:off x="401039" y="1418315"/>
            <a:ext cx="5771160" cy="4909036"/>
          </a:xfrm>
          <a:prstGeom prst="rect">
            <a:avLst/>
          </a:prstGeom>
        </p:spPr>
        <p:txBody>
          <a:bodyPr wrap="square">
            <a:spAutoFit/>
          </a:bodyPr>
          <a:lstStyle/>
          <a:p>
            <a:pPr>
              <a:spcAft>
                <a:spcPts val="600"/>
              </a:spcAft>
            </a:pPr>
            <a:r>
              <a:rPr lang="en-US" sz="2400" dirty="0"/>
              <a:t>1.Where is this? </a:t>
            </a:r>
            <a:endParaRPr lang="en-US" sz="2400" dirty="0" smtClean="0"/>
          </a:p>
          <a:p>
            <a:pPr>
              <a:spcAft>
                <a:spcPts val="600"/>
              </a:spcAft>
            </a:pPr>
            <a:r>
              <a:rPr lang="en-US" sz="2400" dirty="0" smtClean="0"/>
              <a:t>2.Why </a:t>
            </a:r>
            <a:r>
              <a:rPr lang="en-US" sz="2400" dirty="0"/>
              <a:t>is there a river? </a:t>
            </a:r>
          </a:p>
          <a:p>
            <a:pPr>
              <a:spcAft>
                <a:spcPts val="600"/>
              </a:spcAft>
            </a:pPr>
            <a:r>
              <a:rPr lang="en-US" sz="2400" dirty="0" smtClean="0"/>
              <a:t>3. </a:t>
            </a:r>
            <a:r>
              <a:rPr lang="en-US" sz="2400" dirty="0"/>
              <a:t>Is it a desert? </a:t>
            </a:r>
            <a:endParaRPr lang="en-US" sz="2400" dirty="0" smtClean="0"/>
          </a:p>
          <a:p>
            <a:pPr>
              <a:spcAft>
                <a:spcPts val="600"/>
              </a:spcAft>
            </a:pPr>
            <a:r>
              <a:rPr lang="en-US" sz="2400" dirty="0" smtClean="0"/>
              <a:t>4</a:t>
            </a:r>
            <a:r>
              <a:rPr lang="en-US" sz="2400" dirty="0"/>
              <a:t>. Is it near the grand canyon? </a:t>
            </a:r>
            <a:endParaRPr lang="en-US" sz="2400" dirty="0" smtClean="0"/>
          </a:p>
          <a:p>
            <a:pPr>
              <a:spcAft>
                <a:spcPts val="600"/>
              </a:spcAft>
            </a:pPr>
            <a:r>
              <a:rPr lang="en-US" sz="2400" dirty="0" smtClean="0"/>
              <a:t>5.When </a:t>
            </a:r>
            <a:r>
              <a:rPr lang="en-US" sz="2400" dirty="0"/>
              <a:t>was this picture taken? </a:t>
            </a:r>
            <a:endParaRPr lang="en-US" sz="2400" dirty="0" smtClean="0"/>
          </a:p>
          <a:p>
            <a:pPr>
              <a:spcAft>
                <a:spcPts val="600"/>
              </a:spcAft>
            </a:pPr>
            <a:r>
              <a:rPr lang="en-US" sz="2400" dirty="0" smtClean="0"/>
              <a:t>6.How </a:t>
            </a:r>
            <a:r>
              <a:rPr lang="en-US" sz="2400" dirty="0"/>
              <a:t>did they take the picture? </a:t>
            </a:r>
            <a:endParaRPr lang="en-US" sz="2400" dirty="0" smtClean="0"/>
          </a:p>
          <a:p>
            <a:pPr>
              <a:spcAft>
                <a:spcPts val="600"/>
              </a:spcAft>
            </a:pPr>
            <a:r>
              <a:rPr lang="en-US" sz="2400" dirty="0" smtClean="0"/>
              <a:t>7.Was </a:t>
            </a:r>
            <a:r>
              <a:rPr lang="en-US" sz="2400" dirty="0"/>
              <a:t>it in the </a:t>
            </a:r>
            <a:r>
              <a:rPr lang="en-US" sz="2400" dirty="0" smtClean="0"/>
              <a:t>1900's?</a:t>
            </a:r>
          </a:p>
          <a:p>
            <a:pPr>
              <a:spcAft>
                <a:spcPts val="600"/>
              </a:spcAft>
            </a:pPr>
            <a:r>
              <a:rPr lang="en-US" sz="2400" dirty="0" smtClean="0"/>
              <a:t>8.Where </a:t>
            </a:r>
            <a:r>
              <a:rPr lang="en-US" sz="2400" dirty="0"/>
              <a:t>does the road lead to? </a:t>
            </a:r>
            <a:endParaRPr lang="en-US" sz="2400" dirty="0" smtClean="0"/>
          </a:p>
          <a:p>
            <a:pPr>
              <a:spcAft>
                <a:spcPts val="600"/>
              </a:spcAft>
            </a:pPr>
            <a:r>
              <a:rPr lang="en-US" sz="2400" dirty="0" smtClean="0"/>
              <a:t>9.What </a:t>
            </a:r>
            <a:r>
              <a:rPr lang="en-US" sz="2400" dirty="0"/>
              <a:t>is the road called? </a:t>
            </a:r>
            <a:endParaRPr lang="en-US" sz="2400" dirty="0" smtClean="0"/>
          </a:p>
          <a:p>
            <a:pPr>
              <a:spcAft>
                <a:spcPts val="600"/>
              </a:spcAft>
            </a:pPr>
            <a:r>
              <a:rPr lang="en-US" sz="2400" dirty="0" smtClean="0"/>
              <a:t>10</a:t>
            </a:r>
            <a:r>
              <a:rPr lang="en-US" sz="2400" dirty="0"/>
              <a:t>. Is the sculpture </a:t>
            </a:r>
            <a:r>
              <a:rPr lang="en-US" sz="2400" dirty="0" smtClean="0"/>
              <a:t>(or </a:t>
            </a:r>
            <a:r>
              <a:rPr lang="en-US" sz="2400" dirty="0"/>
              <a:t>whatever it is) in the middle of the road a rock?</a:t>
            </a:r>
            <a:r>
              <a:rPr lang="en-US" sz="2800" dirty="0"/>
              <a:t> </a:t>
            </a:r>
            <a:endParaRPr lang="en-US" sz="2800" dirty="0" smtClean="0"/>
          </a:p>
        </p:txBody>
      </p:sp>
      <p:sp>
        <p:nvSpPr>
          <p:cNvPr id="7" name="Rectangle 6"/>
          <p:cNvSpPr/>
          <p:nvPr/>
        </p:nvSpPr>
        <p:spPr>
          <a:xfrm>
            <a:off x="6172199" y="1418315"/>
            <a:ext cx="5844251" cy="5139868"/>
          </a:xfrm>
          <a:prstGeom prst="rect">
            <a:avLst/>
          </a:prstGeom>
        </p:spPr>
        <p:txBody>
          <a:bodyPr wrap="square">
            <a:spAutoFit/>
          </a:bodyPr>
          <a:lstStyle/>
          <a:p>
            <a:pPr>
              <a:spcAft>
                <a:spcPts val="600"/>
              </a:spcAft>
            </a:pPr>
            <a:r>
              <a:rPr lang="en-US" sz="2400" dirty="0" smtClean="0"/>
              <a:t>11.Where </a:t>
            </a:r>
            <a:r>
              <a:rPr lang="en-US" sz="2400" dirty="0"/>
              <a:t>is the building located? </a:t>
            </a:r>
            <a:endParaRPr lang="en-US" sz="2400" dirty="0" smtClean="0"/>
          </a:p>
          <a:p>
            <a:pPr>
              <a:spcAft>
                <a:spcPts val="600"/>
              </a:spcAft>
            </a:pPr>
            <a:r>
              <a:rPr lang="en-US" sz="2400" dirty="0" smtClean="0"/>
              <a:t>12.Do </a:t>
            </a:r>
            <a:r>
              <a:rPr lang="en-US" sz="2400" dirty="0"/>
              <a:t>people live in that building? </a:t>
            </a:r>
            <a:endParaRPr lang="en-US" sz="2400" dirty="0" smtClean="0"/>
          </a:p>
          <a:p>
            <a:pPr>
              <a:spcAft>
                <a:spcPts val="600"/>
              </a:spcAft>
            </a:pPr>
            <a:r>
              <a:rPr lang="en-US" sz="2400" dirty="0" smtClean="0"/>
              <a:t>13</a:t>
            </a:r>
            <a:r>
              <a:rPr lang="en-US" sz="2400" dirty="0"/>
              <a:t>. Is it a work place? </a:t>
            </a:r>
            <a:endParaRPr lang="en-US" sz="2400" dirty="0" smtClean="0"/>
          </a:p>
          <a:p>
            <a:pPr>
              <a:spcAft>
                <a:spcPts val="600"/>
              </a:spcAft>
            </a:pPr>
            <a:r>
              <a:rPr lang="en-US" sz="2400" dirty="0" smtClean="0"/>
              <a:t>14.Is </a:t>
            </a:r>
            <a:r>
              <a:rPr lang="en-US" sz="2400" dirty="0"/>
              <a:t>there water at the bottom of the building? </a:t>
            </a:r>
            <a:endParaRPr lang="en-US" sz="2400" dirty="0" smtClean="0"/>
          </a:p>
          <a:p>
            <a:pPr>
              <a:spcAft>
                <a:spcPts val="600"/>
              </a:spcAft>
            </a:pPr>
            <a:r>
              <a:rPr lang="en-US" sz="2400" dirty="0" smtClean="0"/>
              <a:t>16.How </a:t>
            </a:r>
            <a:r>
              <a:rPr lang="en-US" sz="2400" dirty="0"/>
              <a:t>did they build that building? </a:t>
            </a:r>
            <a:endParaRPr lang="en-US" sz="2400" dirty="0" smtClean="0"/>
          </a:p>
          <a:p>
            <a:pPr>
              <a:spcAft>
                <a:spcPts val="600"/>
              </a:spcAft>
            </a:pPr>
            <a:r>
              <a:rPr lang="en-US" sz="2400" dirty="0" smtClean="0"/>
              <a:t>17.How </a:t>
            </a:r>
            <a:r>
              <a:rPr lang="en-US" sz="2400" dirty="0"/>
              <a:t>do people get to the top to the bottom? </a:t>
            </a:r>
            <a:endParaRPr lang="en-US" sz="2400" dirty="0" smtClean="0"/>
          </a:p>
          <a:p>
            <a:pPr>
              <a:spcAft>
                <a:spcPts val="600"/>
              </a:spcAft>
            </a:pPr>
            <a:r>
              <a:rPr lang="en-US" sz="2400" dirty="0" smtClean="0"/>
              <a:t>18.Is </a:t>
            </a:r>
            <a:r>
              <a:rPr lang="en-US" sz="2400" dirty="0"/>
              <a:t>the water falling from the rocks a waterfall? </a:t>
            </a:r>
            <a:endParaRPr lang="en-US" sz="2400" dirty="0" smtClean="0"/>
          </a:p>
          <a:p>
            <a:pPr>
              <a:spcAft>
                <a:spcPts val="600"/>
              </a:spcAft>
            </a:pPr>
            <a:r>
              <a:rPr lang="en-US" sz="2400" dirty="0" smtClean="0"/>
              <a:t>19.Can </a:t>
            </a:r>
            <a:r>
              <a:rPr lang="en-US" sz="2400" dirty="0"/>
              <a:t>people visit the building? </a:t>
            </a:r>
            <a:endParaRPr lang="en-US" sz="2400" dirty="0" smtClean="0"/>
          </a:p>
          <a:p>
            <a:pPr>
              <a:spcAft>
                <a:spcPts val="600"/>
              </a:spcAft>
            </a:pPr>
            <a:r>
              <a:rPr lang="en-US" sz="2400" dirty="0" smtClean="0"/>
              <a:t>20.How </a:t>
            </a:r>
            <a:r>
              <a:rPr lang="en-US" sz="2400" dirty="0"/>
              <a:t>does the water get there?</a:t>
            </a:r>
          </a:p>
        </p:txBody>
      </p:sp>
    </p:spTree>
    <p:extLst>
      <p:ext uri="{BB962C8B-B14F-4D97-AF65-F5344CB8AC3E}">
        <p14:creationId xmlns:p14="http://schemas.microsoft.com/office/powerpoint/2010/main" val="3499324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dirty="0"/>
              <a:t>Student </a:t>
            </a:r>
            <a:r>
              <a:rPr lang="en-US" altLang="en-US" dirty="0" smtClean="0"/>
              <a:t>Questions</a:t>
            </a:r>
            <a:r>
              <a:rPr lang="mr-IN" altLang="en-US" dirty="0" smtClean="0"/>
              <a:t>…</a:t>
            </a:r>
            <a:r>
              <a:rPr lang="en-US" altLang="en-US" sz="3600" dirty="0" smtClean="0"/>
              <a:t>using Google Forms!</a:t>
            </a:r>
            <a:endParaRPr lang="en-US" altLang="en-US" sz="36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2168" y="2107536"/>
            <a:ext cx="4408138" cy="4447218"/>
          </a:xfrm>
          <a:prstGeom prst="rect">
            <a:avLst/>
          </a:prstGeom>
        </p:spPr>
      </p:pic>
      <p:sp>
        <p:nvSpPr>
          <p:cNvPr id="3" name="Striped Right Arrow 2"/>
          <p:cNvSpPr/>
          <p:nvPr/>
        </p:nvSpPr>
        <p:spPr>
          <a:xfrm>
            <a:off x="5080931" y="3564298"/>
            <a:ext cx="844951" cy="53243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16507" y="3123145"/>
            <a:ext cx="5658678" cy="3341876"/>
          </a:xfrm>
          <a:prstGeom prst="rect">
            <a:avLst/>
          </a:prstGeom>
        </p:spPr>
      </p:pic>
      <p:sp>
        <p:nvSpPr>
          <p:cNvPr id="6" name="TextBox 5"/>
          <p:cNvSpPr txBox="1"/>
          <p:nvPr/>
        </p:nvSpPr>
        <p:spPr>
          <a:xfrm>
            <a:off x="489011" y="1314529"/>
            <a:ext cx="8277617" cy="646331"/>
          </a:xfrm>
          <a:prstGeom prst="rect">
            <a:avLst/>
          </a:prstGeom>
          <a:noFill/>
        </p:spPr>
        <p:txBody>
          <a:bodyPr wrap="square" rtlCol="0">
            <a:spAutoFit/>
          </a:bodyPr>
          <a:lstStyle/>
          <a:p>
            <a:r>
              <a:rPr lang="en-US" dirty="0" smtClean="0"/>
              <a:t>Students entered their questions in a google form, which populated a google sheet they could use to categorize their questions as open and closed. </a:t>
            </a:r>
            <a:endParaRPr lang="en-US" dirty="0"/>
          </a:p>
        </p:txBody>
      </p:sp>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69444" y="1205814"/>
            <a:ext cx="3005741" cy="1803445"/>
          </a:xfrm>
          <a:prstGeom prst="rect">
            <a:avLst/>
          </a:prstGeom>
        </p:spPr>
      </p:pic>
      <p:sp>
        <p:nvSpPr>
          <p:cNvPr id="11" name="Donut 10"/>
          <p:cNvSpPr/>
          <p:nvPr/>
        </p:nvSpPr>
        <p:spPr>
          <a:xfrm>
            <a:off x="10372314" y="1493947"/>
            <a:ext cx="655870" cy="554535"/>
          </a:xfrm>
          <a:prstGeom prst="donut">
            <a:avLst>
              <a:gd name="adj" fmla="val 425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036549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a:t>
            </a:r>
            <a:endParaRPr lang="en-US" dirty="0"/>
          </a:p>
        </p:txBody>
      </p:sp>
      <p:graphicFrame>
        <p:nvGraphicFramePr>
          <p:cNvPr id="4" name="Table 3"/>
          <p:cNvGraphicFramePr>
            <a:graphicFrameLocks noGrp="1"/>
          </p:cNvGraphicFramePr>
          <p:nvPr>
            <p:extLst/>
          </p:nvPr>
        </p:nvGraphicFramePr>
        <p:xfrm>
          <a:off x="838200" y="1531761"/>
          <a:ext cx="10628086" cy="802322"/>
        </p:xfrm>
        <a:graphic>
          <a:graphicData uri="http://schemas.openxmlformats.org/drawingml/2006/table">
            <a:tbl>
              <a:tblPr firstRow="1" bandRow="1">
                <a:tableStyleId>{5C22544A-7EE6-4342-B048-85BDC9FD1C3A}</a:tableStyleId>
              </a:tblPr>
              <a:tblGrid>
                <a:gridCol w="3603171">
                  <a:extLst>
                    <a:ext uri="{9D8B030D-6E8A-4147-A177-3AD203B41FA5}">
                      <a16:colId xmlns="" xmlns:a16="http://schemas.microsoft.com/office/drawing/2014/main" val="20000"/>
                    </a:ext>
                  </a:extLst>
                </a:gridCol>
                <a:gridCol w="7024915">
                  <a:extLst>
                    <a:ext uri="{9D8B030D-6E8A-4147-A177-3AD203B41FA5}">
                      <a16:colId xmlns="" xmlns:a16="http://schemas.microsoft.com/office/drawing/2014/main" val="20001"/>
                    </a:ext>
                  </a:extLst>
                </a:gridCol>
              </a:tblGrid>
              <a:tr h="266877">
                <a:tc>
                  <a:txBody>
                    <a:bodyPr/>
                    <a:lstStyle/>
                    <a:p>
                      <a:r>
                        <a:rPr lang="en-US" dirty="0" smtClean="0"/>
                        <a:t>Days 1-3</a:t>
                      </a:r>
                      <a:endParaRPr lang="en-US" dirty="0"/>
                    </a:p>
                  </a:txBody>
                  <a:tcPr/>
                </a:tc>
                <a:tc rowSpan="2">
                  <a:txBody>
                    <a:bodyPr/>
                    <a:lstStyle/>
                    <a:p>
                      <a:r>
                        <a:rPr lang="en-US" b="0" dirty="0" smtClean="0">
                          <a:solidFill>
                            <a:schemeClr val="tx1"/>
                          </a:solidFill>
                        </a:rPr>
                        <a:t>Using google forms and google sheets</a:t>
                      </a:r>
                      <a:endParaRPr lang="en-US" b="0" dirty="0">
                        <a:solidFill>
                          <a:schemeClr val="tx1"/>
                        </a:solidFill>
                      </a:endParaRPr>
                    </a:p>
                  </a:txBody>
                  <a:tcPr>
                    <a:solidFill>
                      <a:schemeClr val="accent1">
                        <a:lumMod val="20000"/>
                        <a:lumOff val="80000"/>
                      </a:schemeClr>
                    </a:solidFill>
                  </a:tcPr>
                </a:tc>
                <a:extLst>
                  <a:ext uri="{0D108BD9-81ED-4DB2-BD59-A6C34878D82A}">
                    <a16:rowId xmlns="" xmlns:a16="http://schemas.microsoft.com/office/drawing/2014/main" val="10000"/>
                  </a:ext>
                </a:extLst>
              </a:tr>
              <a:tr h="4365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none" dirty="0" smtClean="0"/>
                        <a:t>Ask &amp; Improve Questions</a:t>
                      </a:r>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u="none" dirty="0" smtClean="0"/>
                    </a:p>
                  </a:txBody>
                  <a:tcPr/>
                </a:tc>
                <a:extLst>
                  <a:ext uri="{0D108BD9-81ED-4DB2-BD59-A6C34878D82A}">
                    <a16:rowId xmlns="" xmlns:a16="http://schemas.microsoft.com/office/drawing/2014/main" val="10001"/>
                  </a:ext>
                </a:extLst>
              </a:tr>
            </a:tbl>
          </a:graphicData>
        </a:graphic>
      </p:graphicFrame>
      <p:graphicFrame>
        <p:nvGraphicFramePr>
          <p:cNvPr id="5" name="Table 4"/>
          <p:cNvGraphicFramePr>
            <a:graphicFrameLocks noGrp="1"/>
          </p:cNvGraphicFramePr>
          <p:nvPr>
            <p:extLst/>
          </p:nvPr>
        </p:nvGraphicFramePr>
        <p:xfrm>
          <a:off x="838197" y="2490565"/>
          <a:ext cx="10628088" cy="1066295"/>
        </p:xfrm>
        <a:graphic>
          <a:graphicData uri="http://schemas.openxmlformats.org/drawingml/2006/table">
            <a:tbl>
              <a:tblPr firstRow="1" bandRow="1">
                <a:tableStyleId>{5C22544A-7EE6-4342-B048-85BDC9FD1C3A}</a:tableStyleId>
              </a:tblPr>
              <a:tblGrid>
                <a:gridCol w="3603174">
                  <a:extLst>
                    <a:ext uri="{9D8B030D-6E8A-4147-A177-3AD203B41FA5}">
                      <a16:colId xmlns="" xmlns:a16="http://schemas.microsoft.com/office/drawing/2014/main" val="20000"/>
                    </a:ext>
                  </a:extLst>
                </a:gridCol>
                <a:gridCol w="7024914">
                  <a:extLst>
                    <a:ext uri="{9D8B030D-6E8A-4147-A177-3AD203B41FA5}">
                      <a16:colId xmlns="" xmlns:a16="http://schemas.microsoft.com/office/drawing/2014/main" val="20001"/>
                    </a:ext>
                  </a:extLst>
                </a:gridCol>
              </a:tblGrid>
              <a:tr h="282537">
                <a:tc>
                  <a:txBody>
                    <a:bodyPr/>
                    <a:lstStyle/>
                    <a:p>
                      <a:r>
                        <a:rPr lang="en-US" dirty="0" smtClean="0"/>
                        <a:t>Day 4</a:t>
                      </a:r>
                      <a:endParaRPr lang="en-US" dirty="0"/>
                    </a:p>
                  </a:txBody>
                  <a:tcPr/>
                </a:tc>
                <a:tc rowSpan="2">
                  <a:txBody>
                    <a:bodyPr/>
                    <a:lstStyle/>
                    <a:p>
                      <a:endParaRPr lang="en-US" dirty="0"/>
                    </a:p>
                  </a:txBody>
                  <a:tcPr>
                    <a:solidFill>
                      <a:schemeClr val="accent1">
                        <a:lumMod val="20000"/>
                        <a:lumOff val="80000"/>
                      </a:schemeClr>
                    </a:solidFill>
                  </a:tcPr>
                </a:tc>
                <a:extLst>
                  <a:ext uri="{0D108BD9-81ED-4DB2-BD59-A6C34878D82A}">
                    <a16:rowId xmlns="" xmlns:a16="http://schemas.microsoft.com/office/drawing/2014/main" val="10000"/>
                  </a:ext>
                </a:extLst>
              </a:tr>
              <a:tr h="7005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Gather</a:t>
                      </a:r>
                      <a:r>
                        <a:rPr lang="en-US" sz="1600" baseline="0" dirty="0" smtClean="0"/>
                        <a:t> Basic Information</a:t>
                      </a:r>
                      <a:endParaRPr lang="en-US" sz="1600" dirty="0" smtClean="0"/>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txBody>
                  <a:tcPr/>
                </a:tc>
                <a:extLst>
                  <a:ext uri="{0D108BD9-81ED-4DB2-BD59-A6C34878D82A}">
                    <a16:rowId xmlns="" xmlns:a16="http://schemas.microsoft.com/office/drawing/2014/main" val="10001"/>
                  </a:ext>
                </a:extLst>
              </a:tr>
            </a:tbl>
          </a:graphicData>
        </a:graphic>
      </p:graphicFrame>
      <p:graphicFrame>
        <p:nvGraphicFramePr>
          <p:cNvPr id="6" name="Table 5"/>
          <p:cNvGraphicFramePr>
            <a:graphicFrameLocks noGrp="1"/>
          </p:cNvGraphicFramePr>
          <p:nvPr>
            <p:extLst/>
          </p:nvPr>
        </p:nvGraphicFramePr>
        <p:xfrm>
          <a:off x="838199" y="3713342"/>
          <a:ext cx="10628086" cy="930102"/>
        </p:xfrm>
        <a:graphic>
          <a:graphicData uri="http://schemas.openxmlformats.org/drawingml/2006/table">
            <a:tbl>
              <a:tblPr firstRow="1" bandRow="1">
                <a:tableStyleId>{5C22544A-7EE6-4342-B048-85BDC9FD1C3A}</a:tableStyleId>
              </a:tblPr>
              <a:tblGrid>
                <a:gridCol w="3574144">
                  <a:extLst>
                    <a:ext uri="{9D8B030D-6E8A-4147-A177-3AD203B41FA5}">
                      <a16:colId xmlns="" xmlns:a16="http://schemas.microsoft.com/office/drawing/2014/main" val="20000"/>
                    </a:ext>
                  </a:extLst>
                </a:gridCol>
                <a:gridCol w="7053942">
                  <a:extLst>
                    <a:ext uri="{9D8B030D-6E8A-4147-A177-3AD203B41FA5}">
                      <a16:colId xmlns="" xmlns:a16="http://schemas.microsoft.com/office/drawing/2014/main" val="20001"/>
                    </a:ext>
                  </a:extLst>
                </a:gridCol>
              </a:tblGrid>
              <a:tr h="465051">
                <a:tc>
                  <a:txBody>
                    <a:bodyPr/>
                    <a:lstStyle/>
                    <a:p>
                      <a:r>
                        <a:rPr lang="en-US" dirty="0" smtClean="0"/>
                        <a:t>Day 5</a:t>
                      </a:r>
                      <a:endParaRPr lang="en-US" dirty="0"/>
                    </a:p>
                  </a:txBody>
                  <a:tcPr/>
                </a:tc>
                <a:tc rowSpan="2">
                  <a:txBody>
                    <a:bodyPr/>
                    <a:lstStyle/>
                    <a:p>
                      <a:endParaRPr lang="en-US" dirty="0"/>
                    </a:p>
                  </a:txBody>
                  <a:tcPr>
                    <a:solidFill>
                      <a:schemeClr val="accent1">
                        <a:lumMod val="20000"/>
                        <a:lumOff val="80000"/>
                      </a:schemeClr>
                    </a:solidFill>
                  </a:tcPr>
                </a:tc>
                <a:extLst>
                  <a:ext uri="{0D108BD9-81ED-4DB2-BD59-A6C34878D82A}">
                    <a16:rowId xmlns="" xmlns:a16="http://schemas.microsoft.com/office/drawing/2014/main" val="10000"/>
                  </a:ext>
                </a:extLst>
              </a:tr>
              <a:tr h="465051">
                <a:tc>
                  <a:txBody>
                    <a:bodyPr/>
                    <a:lstStyle/>
                    <a:p>
                      <a:r>
                        <a:rPr lang="en-US" sz="1600" dirty="0" smtClean="0"/>
                        <a:t>Prioritize Questions</a:t>
                      </a:r>
                      <a:r>
                        <a:rPr lang="en-US" sz="1600" baseline="0" dirty="0" smtClean="0"/>
                        <a:t> (Again!)</a:t>
                      </a:r>
                      <a:endParaRPr lang="en-US" sz="1600" dirty="0"/>
                    </a:p>
                  </a:txBody>
                  <a:tcPr/>
                </a:tc>
                <a:tc vMerge="1">
                  <a:txBody>
                    <a:bodyPr/>
                    <a:lstStyle/>
                    <a:p>
                      <a:endParaRPr lang="en-US" sz="1600" dirty="0"/>
                    </a:p>
                  </a:txBody>
                  <a:tcPr/>
                </a:tc>
                <a:extLst>
                  <a:ext uri="{0D108BD9-81ED-4DB2-BD59-A6C34878D82A}">
                    <a16:rowId xmlns="" xmlns:a16="http://schemas.microsoft.com/office/drawing/2014/main" val="10001"/>
                  </a:ext>
                </a:extLst>
              </a:tr>
            </a:tbl>
          </a:graphicData>
        </a:graphic>
      </p:graphicFrame>
      <p:graphicFrame>
        <p:nvGraphicFramePr>
          <p:cNvPr id="7" name="Table 6"/>
          <p:cNvGraphicFramePr>
            <a:graphicFrameLocks noGrp="1"/>
          </p:cNvGraphicFramePr>
          <p:nvPr>
            <p:extLst/>
          </p:nvPr>
        </p:nvGraphicFramePr>
        <p:xfrm>
          <a:off x="838199" y="4775884"/>
          <a:ext cx="10628086" cy="1407202"/>
        </p:xfrm>
        <a:graphic>
          <a:graphicData uri="http://schemas.openxmlformats.org/drawingml/2006/table">
            <a:tbl>
              <a:tblPr firstRow="1" bandRow="1">
                <a:tableStyleId>{5C22544A-7EE6-4342-B048-85BDC9FD1C3A}</a:tableStyleId>
              </a:tblPr>
              <a:tblGrid>
                <a:gridCol w="3588658">
                  <a:extLst>
                    <a:ext uri="{9D8B030D-6E8A-4147-A177-3AD203B41FA5}">
                      <a16:colId xmlns="" xmlns:a16="http://schemas.microsoft.com/office/drawing/2014/main" val="20000"/>
                    </a:ext>
                  </a:extLst>
                </a:gridCol>
                <a:gridCol w="7039428">
                  <a:extLst>
                    <a:ext uri="{9D8B030D-6E8A-4147-A177-3AD203B41FA5}">
                      <a16:colId xmlns="" xmlns:a16="http://schemas.microsoft.com/office/drawing/2014/main" val="20001"/>
                    </a:ext>
                  </a:extLst>
                </a:gridCol>
              </a:tblGrid>
              <a:tr h="703601">
                <a:tc>
                  <a:txBody>
                    <a:bodyPr/>
                    <a:lstStyle/>
                    <a:p>
                      <a:r>
                        <a:rPr lang="en-US" dirty="0" smtClean="0"/>
                        <a:t>Days</a:t>
                      </a:r>
                      <a:r>
                        <a:rPr lang="en-US" baseline="0" dirty="0" smtClean="0"/>
                        <a:t> 6 &amp; 7 </a:t>
                      </a:r>
                      <a:endParaRPr lang="en-US" dirty="0"/>
                    </a:p>
                  </a:txBody>
                  <a:tcPr/>
                </a:tc>
                <a:tc rowSpan="2">
                  <a:txBody>
                    <a:bodyPr/>
                    <a:lstStyle/>
                    <a:p>
                      <a:endParaRPr lang="en-US" dirty="0"/>
                    </a:p>
                  </a:txBody>
                  <a:tcPr>
                    <a:solidFill>
                      <a:schemeClr val="accent1">
                        <a:lumMod val="20000"/>
                        <a:lumOff val="80000"/>
                      </a:schemeClr>
                    </a:solidFill>
                  </a:tcPr>
                </a:tc>
                <a:extLst>
                  <a:ext uri="{0D108BD9-81ED-4DB2-BD59-A6C34878D82A}">
                    <a16:rowId xmlns="" xmlns:a16="http://schemas.microsoft.com/office/drawing/2014/main" val="10000"/>
                  </a:ext>
                </a:extLst>
              </a:tr>
              <a:tr h="703601">
                <a:tc>
                  <a:txBody>
                    <a:bodyPr/>
                    <a:lstStyle/>
                    <a:p>
                      <a:r>
                        <a:rPr lang="en-US" sz="1600" dirty="0" smtClean="0"/>
                        <a:t>Further</a:t>
                      </a:r>
                      <a:r>
                        <a:rPr lang="en-US" sz="1600" baseline="0" dirty="0" smtClean="0"/>
                        <a:t> Research</a:t>
                      </a:r>
                      <a:endParaRPr lang="en-US" sz="1600" dirty="0"/>
                    </a:p>
                  </a:txBody>
                  <a:tcPr/>
                </a:tc>
                <a:tc vMerge="1">
                  <a:txBody>
                    <a:bodyPr/>
                    <a:lstStyle/>
                    <a:p>
                      <a:endParaRPr lang="en-US" sz="1600" dirty="0"/>
                    </a:p>
                  </a:txBody>
                  <a:tcPr/>
                </a:tc>
                <a:extLst>
                  <a:ext uri="{0D108BD9-81ED-4DB2-BD59-A6C34878D82A}">
                    <a16:rowId xmlns="" xmlns:a16="http://schemas.microsoft.com/office/drawing/2014/main" val="10001"/>
                  </a:ext>
                </a:extLst>
              </a:tr>
            </a:tbl>
          </a:graphicData>
        </a:graphic>
      </p:graphicFrame>
      <p:sp>
        <p:nvSpPr>
          <p:cNvPr id="9" name="TextBox 8"/>
          <p:cNvSpPr txBox="1"/>
          <p:nvPr/>
        </p:nvSpPr>
        <p:spPr>
          <a:xfrm>
            <a:off x="4445000" y="2513013"/>
            <a:ext cx="7656286" cy="923330"/>
          </a:xfrm>
          <a:prstGeom prst="rect">
            <a:avLst/>
          </a:prstGeom>
          <a:noFill/>
        </p:spPr>
        <p:txBody>
          <a:bodyPr wrap="square" rtlCol="0">
            <a:spAutoFit/>
          </a:bodyPr>
          <a:lstStyle/>
          <a:p>
            <a:pPr lvl="0">
              <a:defRPr/>
            </a:pPr>
            <a:r>
              <a:rPr lang="en-US" dirty="0" smtClean="0">
                <a:solidFill>
                  <a:srgbClr val="000000"/>
                </a:solidFill>
              </a:rPr>
              <a:t>Students picked </a:t>
            </a:r>
            <a:r>
              <a:rPr lang="en-US" dirty="0">
                <a:solidFill>
                  <a:srgbClr val="000000"/>
                </a:solidFill>
              </a:rPr>
              <a:t>3 </a:t>
            </a:r>
            <a:r>
              <a:rPr lang="en-US" u="sng" dirty="0">
                <a:solidFill>
                  <a:srgbClr val="000000"/>
                </a:solidFill>
              </a:rPr>
              <a:t>closed-ended</a:t>
            </a:r>
            <a:r>
              <a:rPr lang="en-US" dirty="0">
                <a:solidFill>
                  <a:srgbClr val="000000"/>
                </a:solidFill>
              </a:rPr>
              <a:t> questions to answer </a:t>
            </a:r>
          </a:p>
          <a:p>
            <a:pPr lvl="0">
              <a:defRPr/>
            </a:pPr>
            <a:r>
              <a:rPr lang="en-US" dirty="0">
                <a:solidFill>
                  <a:srgbClr val="000000"/>
                </a:solidFill>
              </a:rPr>
              <a:t>Read from a collection of 4</a:t>
            </a:r>
            <a:r>
              <a:rPr lang="en-US" baseline="30000" dirty="0">
                <a:solidFill>
                  <a:srgbClr val="000000"/>
                </a:solidFill>
              </a:rPr>
              <a:t>th</a:t>
            </a:r>
            <a:r>
              <a:rPr lang="en-US" dirty="0">
                <a:solidFill>
                  <a:srgbClr val="000000"/>
                </a:solidFill>
              </a:rPr>
              <a:t> grade, Hoover Dam books on </a:t>
            </a:r>
            <a:r>
              <a:rPr lang="en-US" dirty="0">
                <a:solidFill>
                  <a:srgbClr val="000000"/>
                </a:solidFill>
                <a:hlinkClick r:id="rId2"/>
              </a:rPr>
              <a:t>Epic!</a:t>
            </a:r>
            <a:endParaRPr lang="en-US" dirty="0">
              <a:solidFill>
                <a:srgbClr val="000000"/>
              </a:solidFill>
            </a:endParaRPr>
          </a:p>
          <a:p>
            <a:pPr lvl="0">
              <a:defRPr/>
            </a:pPr>
            <a:r>
              <a:rPr lang="en-US" dirty="0" smtClean="0">
                <a:solidFill>
                  <a:srgbClr val="000000"/>
                </a:solidFill>
              </a:rPr>
              <a:t>Shared </a:t>
            </a:r>
            <a:r>
              <a:rPr lang="en-US" dirty="0">
                <a:solidFill>
                  <a:srgbClr val="000000"/>
                </a:solidFill>
              </a:rPr>
              <a:t>answers in a collaborative google slide deck</a:t>
            </a:r>
          </a:p>
        </p:txBody>
      </p:sp>
      <p:sp>
        <p:nvSpPr>
          <p:cNvPr id="10" name="TextBox 9"/>
          <p:cNvSpPr txBox="1"/>
          <p:nvPr/>
        </p:nvSpPr>
        <p:spPr>
          <a:xfrm>
            <a:off x="4434114" y="3803344"/>
            <a:ext cx="6720115" cy="923330"/>
          </a:xfrm>
          <a:prstGeom prst="rect">
            <a:avLst/>
          </a:prstGeom>
          <a:noFill/>
        </p:spPr>
        <p:txBody>
          <a:bodyPr wrap="square" rtlCol="0">
            <a:spAutoFit/>
          </a:bodyPr>
          <a:lstStyle/>
          <a:p>
            <a:pPr>
              <a:defRPr/>
            </a:pPr>
            <a:r>
              <a:rPr lang="en-US">
                <a:solidFill>
                  <a:srgbClr val="000000"/>
                </a:solidFill>
              </a:rPr>
              <a:t>Pick from the whole class list: 3 questions you would need to answer to write a historical fiction story on the Hoover Dam.</a:t>
            </a:r>
          </a:p>
          <a:p>
            <a:pPr lvl="0">
              <a:defRPr/>
            </a:pPr>
            <a:endParaRPr lang="en-US" dirty="0">
              <a:solidFill>
                <a:srgbClr val="000000"/>
              </a:solidFill>
            </a:endParaRPr>
          </a:p>
        </p:txBody>
      </p:sp>
      <p:sp>
        <p:nvSpPr>
          <p:cNvPr id="11" name="TextBox 10"/>
          <p:cNvSpPr txBox="1"/>
          <p:nvPr/>
        </p:nvSpPr>
        <p:spPr>
          <a:xfrm>
            <a:off x="4445000" y="4879320"/>
            <a:ext cx="6709229" cy="1200329"/>
          </a:xfrm>
          <a:prstGeom prst="rect">
            <a:avLst/>
          </a:prstGeom>
          <a:noFill/>
        </p:spPr>
        <p:txBody>
          <a:bodyPr wrap="square" rtlCol="0">
            <a:spAutoFit/>
          </a:bodyPr>
          <a:lstStyle/>
          <a:p>
            <a:pPr>
              <a:defRPr/>
            </a:pPr>
            <a:r>
              <a:rPr lang="en-US" dirty="0" smtClean="0">
                <a:solidFill>
                  <a:srgbClr val="000000"/>
                </a:solidFill>
              </a:rPr>
              <a:t>They will spend time looking through a “playlist” of resources categorized by the major themes </a:t>
            </a:r>
            <a:r>
              <a:rPr lang="mr-IN" dirty="0" smtClean="0">
                <a:solidFill>
                  <a:srgbClr val="000000"/>
                </a:solidFill>
              </a:rPr>
              <a:t>–</a:t>
            </a:r>
            <a:r>
              <a:rPr lang="en-US" dirty="0" smtClean="0">
                <a:solidFill>
                  <a:srgbClr val="000000"/>
                </a:solidFill>
              </a:rPr>
              <a:t> how dams work, life during the great depression, etc. and answer their second set of priority questions.</a:t>
            </a:r>
            <a:endParaRPr lang="en-US" dirty="0">
              <a:solidFill>
                <a:srgbClr val="000000"/>
              </a:solidFill>
            </a:endParaRPr>
          </a:p>
        </p:txBody>
      </p:sp>
    </p:spTree>
    <p:extLst>
      <p:ext uri="{BB962C8B-B14F-4D97-AF65-F5344CB8AC3E}">
        <p14:creationId xmlns:p14="http://schemas.microsoft.com/office/powerpoint/2010/main" val="7724324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pPr algn="ctr" eaLnBrk="1" hangingPunct="1"/>
            <a:r>
              <a:rPr lang="en-US" altLang="en-US" dirty="0" smtClean="0"/>
              <a:t>Classroom Example: 12</a:t>
            </a:r>
            <a:r>
              <a:rPr lang="en-US" altLang="en-US" baseline="30000" dirty="0" smtClean="0"/>
              <a:t>th</a:t>
            </a:r>
            <a:r>
              <a:rPr lang="en-US" altLang="en-US" dirty="0" smtClean="0"/>
              <a:t> Grade</a:t>
            </a:r>
          </a:p>
        </p:txBody>
      </p:sp>
      <p:sp>
        <p:nvSpPr>
          <p:cNvPr id="148483" name="Content Placeholder 2"/>
          <p:cNvSpPr>
            <a:spLocks noGrp="1"/>
          </p:cNvSpPr>
          <p:nvPr>
            <p:ph idx="1"/>
          </p:nvPr>
        </p:nvSpPr>
        <p:spPr>
          <a:xfrm>
            <a:off x="1181100" y="2107565"/>
            <a:ext cx="10515600" cy="2738755"/>
          </a:xfrm>
        </p:spPr>
        <p:txBody>
          <a:bodyPr>
            <a:normAutofit/>
          </a:bodyPr>
          <a:lstStyle/>
          <a:p>
            <a:pPr marL="0" indent="0">
              <a:spcBef>
                <a:spcPts val="1200"/>
              </a:spcBef>
              <a:spcAft>
                <a:spcPts val="1200"/>
              </a:spcAft>
              <a:buNone/>
            </a:pPr>
            <a:r>
              <a:rPr lang="en-US" altLang="en-US" u="sng" dirty="0"/>
              <a:t>Teacher</a:t>
            </a:r>
            <a:r>
              <a:rPr lang="en-US" altLang="en-US" dirty="0"/>
              <a:t>: Daniel </a:t>
            </a:r>
            <a:r>
              <a:rPr lang="en-US" altLang="en-US" dirty="0" err="1"/>
              <a:t>Fouts</a:t>
            </a:r>
            <a:r>
              <a:rPr lang="en-US" altLang="en-US" dirty="0"/>
              <a:t>, Des Plaines, IL</a:t>
            </a:r>
          </a:p>
          <a:p>
            <a:pPr marL="0" indent="0">
              <a:spcBef>
                <a:spcPts val="1200"/>
              </a:spcBef>
              <a:spcAft>
                <a:spcPts val="1200"/>
              </a:spcAft>
              <a:buNone/>
            </a:pPr>
            <a:r>
              <a:rPr lang="en-US" altLang="en-US" u="sng" dirty="0"/>
              <a:t>Topic</a:t>
            </a:r>
            <a:r>
              <a:rPr lang="en-US" altLang="en-US" dirty="0"/>
              <a:t>: 12</a:t>
            </a:r>
            <a:r>
              <a:rPr lang="en-US" altLang="en-US" baseline="30000" dirty="0"/>
              <a:t>th</a:t>
            </a:r>
            <a:r>
              <a:rPr lang="en-US" altLang="en-US" dirty="0"/>
              <a:t> Grade AP Government unit on the American presidency at moments of crisis</a:t>
            </a:r>
          </a:p>
          <a:p>
            <a:pPr marL="0" indent="0">
              <a:spcBef>
                <a:spcPts val="1200"/>
              </a:spcBef>
              <a:spcAft>
                <a:spcPts val="1200"/>
              </a:spcAft>
              <a:buNone/>
            </a:pPr>
            <a:r>
              <a:rPr lang="en-US" altLang="en-US" u="sng" dirty="0"/>
              <a:t>Purpose</a:t>
            </a:r>
            <a:r>
              <a:rPr lang="en-US" altLang="en-US" dirty="0"/>
              <a:t>: To engage students at the start of the unit and to help students </a:t>
            </a:r>
            <a:r>
              <a:rPr lang="en-US" altLang="en-US" dirty="0" smtClean="0"/>
              <a:t>select </a:t>
            </a:r>
            <a:r>
              <a:rPr lang="en-US" altLang="en-US" dirty="0"/>
              <a:t>a topic for an independent project</a:t>
            </a:r>
          </a:p>
        </p:txBody>
      </p:sp>
    </p:spTree>
    <p:extLst>
      <p:ext uri="{BB962C8B-B14F-4D97-AF65-F5344CB8AC3E}">
        <p14:creationId xmlns:p14="http://schemas.microsoft.com/office/powerpoint/2010/main" val="2105048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US" altLang="en-US" dirty="0" smtClean="0"/>
              <a:t>Question Focus</a:t>
            </a:r>
          </a:p>
        </p:txBody>
      </p:sp>
      <p:sp>
        <p:nvSpPr>
          <p:cNvPr id="149507" name="Content Placeholder 2"/>
          <p:cNvSpPr>
            <a:spLocks noGrp="1"/>
          </p:cNvSpPr>
          <p:nvPr>
            <p:ph idx="1"/>
          </p:nvPr>
        </p:nvSpPr>
        <p:spPr>
          <a:xfrm>
            <a:off x="838200" y="1642744"/>
            <a:ext cx="10515600" cy="4483735"/>
          </a:xfrm>
        </p:spPr>
        <p:txBody>
          <a:bodyPr>
            <a:normAutofit/>
          </a:bodyPr>
          <a:lstStyle/>
          <a:p>
            <a:pPr marL="0" indent="0">
              <a:buNone/>
            </a:pPr>
            <a:r>
              <a:rPr lang="en-US" altLang="en-US" sz="3600" dirty="0"/>
              <a:t>“Nearly all men can handle adversity; but if you really want to test a man’s character, give him power.” </a:t>
            </a:r>
          </a:p>
        </p:txBody>
      </p:sp>
      <p:pic>
        <p:nvPicPr>
          <p:cNvPr id="14950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3139" y="3227319"/>
            <a:ext cx="2155824" cy="2721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9" name="Rectangle 4"/>
          <p:cNvSpPr>
            <a:spLocks noChangeArrowheads="1"/>
          </p:cNvSpPr>
          <p:nvPr/>
        </p:nvSpPr>
        <p:spPr bwMode="auto">
          <a:xfrm>
            <a:off x="8697724" y="6580187"/>
            <a:ext cx="4876800"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2000"/>
              </a:spcBef>
              <a:buClr>
                <a:schemeClr val="accent1"/>
              </a:buClr>
              <a:buSzPct val="75000"/>
              <a:buFont typeface="Wingdings" panose="05000000000000000000" pitchFamily="2" charset="2"/>
              <a:buChar char="n"/>
              <a:defRPr sz="2000">
                <a:solidFill>
                  <a:srgbClr val="595959"/>
                </a:solidFill>
                <a:latin typeface="Rockwell" panose="02060603020205020403" pitchFamily="18" charset="0"/>
                <a:ea typeface="MS PGothic" panose="020B0600070205080204" pitchFamily="34" charset="-128"/>
              </a:defRPr>
            </a:lvl1pPr>
            <a:lvl2pPr marL="742950" indent="-285750">
              <a:spcBef>
                <a:spcPts val="600"/>
              </a:spcBef>
              <a:buClr>
                <a:srgbClr val="A1C4E3"/>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2pPr>
            <a:lvl3pPr marL="1143000" indent="-228600">
              <a:spcBef>
                <a:spcPts val="600"/>
              </a:spcBef>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3pPr>
            <a:lvl4pPr marL="1600200" indent="-228600">
              <a:spcBef>
                <a:spcPts val="600"/>
              </a:spcBef>
              <a:buClr>
                <a:srgbClr val="A1C4E3"/>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4pPr>
            <a:lvl5pPr marL="2057400" indent="-228600">
              <a:spcBef>
                <a:spcPts val="600"/>
              </a:spcBef>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5pPr>
            <a:lvl6pPr marL="25146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6pPr>
            <a:lvl7pPr marL="29718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7pPr>
            <a:lvl8pPr marL="34290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8pPr>
            <a:lvl9pPr marL="3886200" indent="-228600" defTabSz="457200" eaLnBrk="0" fontAlgn="base" hangingPunct="0">
              <a:spcBef>
                <a:spcPts val="600"/>
              </a:spcBef>
              <a:spcAft>
                <a:spcPct val="0"/>
              </a:spcAft>
              <a:buClr>
                <a:schemeClr val="accent1"/>
              </a:buClr>
              <a:buSzPct val="75000"/>
              <a:buFont typeface="Wingdings" panose="05000000000000000000" pitchFamily="2" charset="2"/>
              <a:buChar char="n"/>
              <a:defRPr>
                <a:solidFill>
                  <a:srgbClr val="595959"/>
                </a:solidFill>
                <a:latin typeface="Rockwell" panose="02060603020205020403" pitchFamily="18" charset="0"/>
                <a:ea typeface="MS PGothic" panose="020B0600070205080204" pitchFamily="34" charset="-128"/>
              </a:defRPr>
            </a:lvl9pPr>
          </a:lstStyle>
          <a:p>
            <a:pPr>
              <a:spcBef>
                <a:spcPct val="0"/>
              </a:spcBef>
              <a:buClrTx/>
              <a:buSzTx/>
              <a:buFontTx/>
              <a:buNone/>
            </a:pPr>
            <a:r>
              <a:rPr lang="en-US" altLang="en-US" sz="1200" dirty="0">
                <a:solidFill>
                  <a:srgbClr val="000000"/>
                </a:solidFill>
              </a:rPr>
              <a:t>https://www.loc.gov/pictures/item/96522529/</a:t>
            </a:r>
          </a:p>
        </p:txBody>
      </p:sp>
    </p:spTree>
    <p:extLst>
      <p:ext uri="{BB962C8B-B14F-4D97-AF65-F5344CB8AC3E}">
        <p14:creationId xmlns:p14="http://schemas.microsoft.com/office/powerpoint/2010/main" val="11251767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dirty="0"/>
              <a:t>Student Questions</a:t>
            </a:r>
          </a:p>
        </p:txBody>
      </p:sp>
      <p:sp>
        <p:nvSpPr>
          <p:cNvPr id="3" name="Content Placeholder 2"/>
          <p:cNvSpPr>
            <a:spLocks noGrp="1"/>
          </p:cNvSpPr>
          <p:nvPr>
            <p:ph idx="1"/>
          </p:nvPr>
        </p:nvSpPr>
        <p:spPr>
          <a:xfrm>
            <a:off x="838200" y="1418315"/>
            <a:ext cx="10515600" cy="4351338"/>
          </a:xfrm>
          <a:extLst/>
        </p:spPr>
        <p:txBody>
          <a:bodyPr numCol="2">
            <a:noAutofit/>
          </a:bodyPr>
          <a:lstStyle/>
          <a:p>
            <a:pPr marL="341313" indent="-341313">
              <a:spcBef>
                <a:spcPts val="600"/>
              </a:spcBef>
              <a:buFont typeface="Calibri" charset="0"/>
              <a:buAutoNum type="arabicPeriod"/>
              <a:defRPr/>
            </a:pPr>
            <a:r>
              <a:rPr lang="en-US" sz="2400" dirty="0">
                <a:cs typeface="Rockwell (Body)"/>
              </a:rPr>
              <a:t>How does power challenge one’s morality?	</a:t>
            </a:r>
          </a:p>
          <a:p>
            <a:pPr marL="341313" indent="-341313">
              <a:spcBef>
                <a:spcPts val="600"/>
              </a:spcBef>
              <a:buFont typeface="Calibri" charset="0"/>
              <a:buAutoNum type="arabicPeriod"/>
              <a:defRPr/>
            </a:pPr>
            <a:r>
              <a:rPr lang="en-US" sz="2400" dirty="0">
                <a:cs typeface="Rockwell (Body)"/>
              </a:rPr>
              <a:t>Should everyone have some type of power? </a:t>
            </a:r>
          </a:p>
          <a:p>
            <a:pPr marL="341313" indent="-341313">
              <a:spcBef>
                <a:spcPts val="600"/>
              </a:spcBef>
              <a:buFont typeface="Calibri" charset="0"/>
              <a:buAutoNum type="arabicPeriod"/>
              <a:defRPr/>
            </a:pPr>
            <a:r>
              <a:rPr lang="en-US" sz="2400" dirty="0">
                <a:cs typeface="Rockwell (Body)"/>
              </a:rPr>
              <a:t>Does power make people corrupt?</a:t>
            </a:r>
          </a:p>
          <a:p>
            <a:pPr marL="341313" indent="-341313">
              <a:spcBef>
                <a:spcPts val="600"/>
              </a:spcBef>
              <a:buFont typeface="Calibri" charset="0"/>
              <a:buAutoNum type="arabicPeriod"/>
              <a:defRPr/>
            </a:pPr>
            <a:r>
              <a:rPr lang="en-US" sz="2400" dirty="0">
                <a:cs typeface="Rockwell (Body)"/>
              </a:rPr>
              <a:t>What if the person who is qualified for power doesn’t attain it?</a:t>
            </a:r>
          </a:p>
          <a:p>
            <a:pPr marL="341313" indent="-341313">
              <a:spcBef>
                <a:spcPts val="600"/>
              </a:spcBef>
              <a:buFont typeface="Calibri" charset="0"/>
              <a:buAutoNum type="arabicPeriod"/>
              <a:defRPr/>
            </a:pPr>
            <a:r>
              <a:rPr lang="en-US" sz="2400" dirty="0">
                <a:cs typeface="Rockwell (Body)"/>
              </a:rPr>
              <a:t>How is a man’s power tested?</a:t>
            </a:r>
          </a:p>
          <a:p>
            <a:pPr marL="341313" indent="-341313">
              <a:spcBef>
                <a:spcPts val="600"/>
              </a:spcBef>
              <a:buFont typeface="Calibri" charset="0"/>
              <a:buAutoNum type="arabicPeriod"/>
              <a:defRPr/>
            </a:pPr>
            <a:r>
              <a:rPr lang="en-US" sz="2400" dirty="0">
                <a:cs typeface="Rockwell (Body)"/>
              </a:rPr>
              <a:t>What is considered power?</a:t>
            </a:r>
          </a:p>
          <a:p>
            <a:pPr marL="341313" indent="-341313">
              <a:spcBef>
                <a:spcPts val="600"/>
              </a:spcBef>
              <a:buFont typeface="Calibri" charset="0"/>
              <a:buAutoNum type="arabicPeriod"/>
              <a:defRPr/>
            </a:pPr>
            <a:r>
              <a:rPr lang="en-US" sz="2400" dirty="0">
                <a:cs typeface="Rockwell (Body)"/>
              </a:rPr>
              <a:t>What defines good character</a:t>
            </a:r>
            <a:r>
              <a:rPr lang="en-US" sz="2400" dirty="0" smtClean="0">
                <a:cs typeface="Rockwell (Body)"/>
              </a:rPr>
              <a:t>?</a:t>
            </a:r>
            <a:endParaRPr lang="en-US" sz="2400" dirty="0">
              <a:cs typeface="Rockwell (Body)"/>
            </a:endParaRPr>
          </a:p>
          <a:p>
            <a:pPr marL="341313" indent="-341313">
              <a:spcBef>
                <a:spcPts val="600"/>
              </a:spcBef>
              <a:buFont typeface="Calibri" charset="0"/>
              <a:buAutoNum type="arabicPeriod"/>
              <a:defRPr/>
            </a:pPr>
            <a:r>
              <a:rPr lang="en-US" sz="2400" dirty="0">
                <a:cs typeface="Rockwell (Body)"/>
              </a:rPr>
              <a:t>How can we ensure that the good men get the power</a:t>
            </a:r>
            <a:r>
              <a:rPr lang="en-US" sz="2400" dirty="0" smtClean="0">
                <a:cs typeface="Rockwell (Body)"/>
              </a:rPr>
              <a:t>?</a:t>
            </a:r>
            <a:endParaRPr lang="en-US" sz="2400" dirty="0">
              <a:solidFill>
                <a:schemeClr val="tx1">
                  <a:lumMod val="65000"/>
                  <a:lumOff val="35000"/>
                </a:schemeClr>
              </a:solidFill>
              <a:cs typeface="Rockwell (Body)"/>
            </a:endParaRPr>
          </a:p>
          <a:p>
            <a:pPr marL="341313" indent="-341313">
              <a:spcBef>
                <a:spcPts val="600"/>
              </a:spcBef>
              <a:buFont typeface="Calibri" charset="0"/>
              <a:buAutoNum type="arabicPeriod"/>
              <a:defRPr/>
            </a:pPr>
            <a:r>
              <a:rPr lang="en-US" sz="2400" dirty="0">
                <a:cs typeface="Rockwell (Body)"/>
              </a:rPr>
              <a:t>What kind of man can handle adversity?</a:t>
            </a:r>
          </a:p>
          <a:p>
            <a:pPr marL="341313" indent="-341313">
              <a:spcBef>
                <a:spcPts val="600"/>
              </a:spcBef>
              <a:buFont typeface="Calibri" charset="0"/>
              <a:buAutoNum type="arabicPeriod"/>
              <a:defRPr/>
            </a:pPr>
            <a:r>
              <a:rPr lang="en-US" sz="2400" dirty="0">
                <a:cs typeface="Rockwell (Body)"/>
              </a:rPr>
              <a:t>What can power tell us about a man’s character?</a:t>
            </a:r>
          </a:p>
          <a:p>
            <a:pPr marL="341313" indent="-341313">
              <a:spcBef>
                <a:spcPts val="600"/>
              </a:spcBef>
              <a:buFont typeface="Calibri" charset="0"/>
              <a:buAutoNum type="arabicPeriod"/>
              <a:defRPr/>
            </a:pPr>
            <a:r>
              <a:rPr lang="en-US" sz="2400" dirty="0">
                <a:cs typeface="Rockwell (Body)"/>
              </a:rPr>
              <a:t>How can power be obtained by adversity?</a:t>
            </a:r>
          </a:p>
          <a:p>
            <a:pPr marL="341313" indent="-341313">
              <a:spcBef>
                <a:spcPts val="600"/>
              </a:spcBef>
              <a:buFont typeface="Calibri" charset="0"/>
              <a:buAutoNum type="arabicPeriod"/>
              <a:defRPr/>
            </a:pPr>
            <a:r>
              <a:rPr lang="en-US" sz="2400" dirty="0">
                <a:cs typeface="Rockwell (Body)"/>
              </a:rPr>
              <a:t>Why are some people affected by power differently?</a:t>
            </a:r>
          </a:p>
          <a:p>
            <a:pPr marL="341313" indent="-341313">
              <a:spcBef>
                <a:spcPts val="600"/>
              </a:spcBef>
              <a:buFont typeface="Calibri" charset="0"/>
              <a:buAutoNum type="arabicPeriod"/>
              <a:defRPr/>
            </a:pPr>
            <a:r>
              <a:rPr lang="en-US" sz="2400" dirty="0">
                <a:cs typeface="Rockwell (Body)"/>
              </a:rPr>
              <a:t>If adversity supposedly makes you stronger, does that mean that power makes you weaker?</a:t>
            </a:r>
          </a:p>
        </p:txBody>
      </p:sp>
    </p:spTree>
    <p:extLst>
      <p:ext uri="{BB962C8B-B14F-4D97-AF65-F5344CB8AC3E}">
        <p14:creationId xmlns:p14="http://schemas.microsoft.com/office/powerpoint/2010/main" val="171481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7079" y="114316"/>
            <a:ext cx="11951824" cy="1325563"/>
          </a:xfrm>
        </p:spPr>
        <p:txBody>
          <a:bodyPr>
            <a:normAutofit/>
          </a:bodyPr>
          <a:lstStyle/>
          <a:p>
            <a:r>
              <a:rPr lang="en-US" sz="3200" dirty="0" smtClean="0"/>
              <a:t>Access Today’s Materials and All of Our Free Resources</a:t>
            </a:r>
            <a:endParaRPr lang="en-US" sz="3200" dirty="0"/>
          </a:p>
        </p:txBody>
      </p:sp>
      <p:sp>
        <p:nvSpPr>
          <p:cNvPr id="6" name="Content Placeholder 8"/>
          <p:cNvSpPr txBox="1">
            <a:spLocks/>
          </p:cNvSpPr>
          <p:nvPr/>
        </p:nvSpPr>
        <p:spPr>
          <a:xfrm>
            <a:off x="768631" y="1439879"/>
            <a:ext cx="7906383" cy="1481967"/>
          </a:xfrm>
          <a:prstGeom prst="rect">
            <a:avLst/>
          </a:prstGeom>
          <a:ln w="28575"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a:noAutofit/>
          </a:bodyPr>
          <a:lstStyle>
            <a:lvl1pPr marL="171450" indent="-171450" algn="l" defTabSz="685800" rtl="0" eaLnBrk="1" latinLnBrk="0" hangingPunct="1">
              <a:lnSpc>
                <a:spcPct val="90000"/>
              </a:lnSpc>
              <a:spcBef>
                <a:spcPts val="750"/>
              </a:spcBef>
              <a:buFont typeface="Arial"/>
              <a:buChar char="•"/>
              <a:defRPr sz="2100" kern="1200">
                <a:solidFill>
                  <a:schemeClr val="dk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dk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dk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9pPr>
          </a:lstStyle>
          <a:p>
            <a:pPr marL="0" indent="0">
              <a:buNone/>
              <a:defRPr/>
            </a:pPr>
            <a:endParaRPr lang="en-US" altLang="en-US" sz="3200" dirty="0">
              <a:latin typeface="Rockwell" panose="02060603020205020403" pitchFamily="18" charset="0"/>
            </a:endParaRPr>
          </a:p>
          <a:p>
            <a:pPr marL="0" indent="0">
              <a:spcBef>
                <a:spcPts val="0"/>
              </a:spcBef>
              <a:buNone/>
              <a:defRPr/>
            </a:pPr>
            <a:r>
              <a:rPr lang="en-US" altLang="en-US" sz="3200" b="1" dirty="0">
                <a:latin typeface="Rockwell" panose="02060603020205020403" pitchFamily="18" charset="0"/>
              </a:rPr>
              <a:t>https://</a:t>
            </a:r>
            <a:r>
              <a:rPr lang="en-US" altLang="en-US" sz="3200" b="1" dirty="0" err="1">
                <a:latin typeface="Rockwell" panose="02060603020205020403" pitchFamily="18" charset="0"/>
              </a:rPr>
              <a:t>rightquestion.org</a:t>
            </a:r>
            <a:r>
              <a:rPr lang="en-US" altLang="en-US" sz="3200" b="1" dirty="0">
                <a:latin typeface="Rockwell" panose="02060603020205020403" pitchFamily="18" charset="0"/>
              </a:rPr>
              <a:t>/events</a:t>
            </a:r>
            <a:r>
              <a:rPr lang="en-US" altLang="en-US" sz="3200" b="1" dirty="0" smtClean="0">
                <a:latin typeface="Rockwell" panose="02060603020205020403" pitchFamily="18" charset="0"/>
              </a:rPr>
              <a:t>/</a:t>
            </a:r>
            <a:endParaRPr lang="en-US" sz="3200" b="1" dirty="0">
              <a:latin typeface="Rockwell" panose="02060603020205020403" pitchFamily="18" charset="0"/>
            </a:endParaRPr>
          </a:p>
        </p:txBody>
      </p:sp>
      <p:sp>
        <p:nvSpPr>
          <p:cNvPr id="14" name="TextBox 13"/>
          <p:cNvSpPr txBox="1"/>
          <p:nvPr/>
        </p:nvSpPr>
        <p:spPr>
          <a:xfrm>
            <a:off x="919544" y="5053452"/>
            <a:ext cx="3154257"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Rockwell"/>
                <a:cs typeface="+mn-cs"/>
              </a:rPr>
              <a:t>Classroom</a:t>
            </a:r>
            <a:r>
              <a:rPr kumimoji="0" lang="en-US" sz="1800" b="1" i="0" u="none" strike="noStrike" kern="1200" cap="none" spc="0" normalizeH="0" noProof="0" dirty="0" smtClean="0">
                <a:ln>
                  <a:noFill/>
                </a:ln>
                <a:solidFill>
                  <a:srgbClr val="000000"/>
                </a:solidFill>
                <a:effectLst/>
                <a:uLnTx/>
                <a:uFillTx/>
                <a:latin typeface="Rockwell"/>
                <a:cs typeface="+mn-cs"/>
              </a:rPr>
              <a:t> Examples</a:t>
            </a:r>
            <a:endParaRPr kumimoji="0" lang="en-US" sz="1800" b="1" i="0" u="none" strike="noStrike" kern="1200" cap="none" spc="0" normalizeH="0" baseline="0" noProof="0" dirty="0">
              <a:ln>
                <a:noFill/>
              </a:ln>
              <a:solidFill>
                <a:srgbClr val="000000"/>
              </a:solidFill>
              <a:effectLst/>
              <a:uLnTx/>
              <a:uFillTx/>
              <a:latin typeface="Rockwell"/>
              <a:cs typeface="+mn-cs"/>
            </a:endParaRPr>
          </a:p>
        </p:txBody>
      </p:sp>
      <p:sp>
        <p:nvSpPr>
          <p:cNvPr id="15" name="TextBox 14"/>
          <p:cNvSpPr txBox="1"/>
          <p:nvPr/>
        </p:nvSpPr>
        <p:spPr>
          <a:xfrm>
            <a:off x="4153138" y="5053452"/>
            <a:ext cx="3215335"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000000"/>
                </a:solidFill>
                <a:latin typeface="Rockwell"/>
              </a:rPr>
              <a:t>Instructional Videos</a:t>
            </a:r>
            <a:endParaRPr kumimoji="0" lang="en-US" sz="1800" b="1" i="0" u="none" strike="noStrike" kern="1200" cap="none" spc="0" normalizeH="0" baseline="0" noProof="0" dirty="0">
              <a:ln>
                <a:noFill/>
              </a:ln>
              <a:solidFill>
                <a:srgbClr val="000000"/>
              </a:solidFill>
              <a:effectLst/>
              <a:uLnTx/>
              <a:uFillTx/>
              <a:latin typeface="Rockwell"/>
            </a:endParaRPr>
          </a:p>
        </p:txBody>
      </p:sp>
      <p:sp>
        <p:nvSpPr>
          <p:cNvPr id="16" name="TextBox 15"/>
          <p:cNvSpPr txBox="1"/>
          <p:nvPr/>
        </p:nvSpPr>
        <p:spPr>
          <a:xfrm>
            <a:off x="7873532" y="5053452"/>
            <a:ext cx="3948027" cy="369332"/>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0000"/>
                </a:solidFill>
                <a:effectLst/>
                <a:uLnTx/>
                <a:uFillTx/>
                <a:latin typeface="Rockwell"/>
                <a:cs typeface="+mn-cs"/>
              </a:rPr>
              <a:t>Planning</a:t>
            </a:r>
            <a:r>
              <a:rPr kumimoji="0" lang="en-US" sz="1800" b="1" i="0" u="none" strike="noStrike" kern="1200" cap="none" spc="0" normalizeH="0" noProof="0" dirty="0" smtClean="0">
                <a:ln>
                  <a:noFill/>
                </a:ln>
                <a:solidFill>
                  <a:srgbClr val="000000"/>
                </a:solidFill>
                <a:effectLst/>
                <a:uLnTx/>
                <a:uFillTx/>
                <a:latin typeface="Rockwell"/>
                <a:cs typeface="+mn-cs"/>
              </a:rPr>
              <a:t> Tools &amp; </a:t>
            </a:r>
            <a:r>
              <a:rPr kumimoji="0" lang="en-US" sz="1800" b="1" i="0" u="none" strike="noStrike" kern="1200" cap="none" spc="0" normalizeH="0" baseline="0" noProof="0" dirty="0" smtClean="0">
                <a:ln>
                  <a:noFill/>
                </a:ln>
                <a:solidFill>
                  <a:srgbClr val="000000"/>
                </a:solidFill>
                <a:effectLst/>
                <a:uLnTx/>
                <a:uFillTx/>
                <a:latin typeface="Rockwell"/>
                <a:cs typeface="+mn-cs"/>
              </a:rPr>
              <a:t>Templates</a:t>
            </a:r>
            <a:endParaRPr kumimoji="0" lang="en-US" sz="1800" b="1" i="0" u="none" strike="noStrike" kern="1200" cap="none" spc="0" normalizeH="0" baseline="0" noProof="0" dirty="0">
              <a:ln>
                <a:noFill/>
              </a:ln>
              <a:solidFill>
                <a:srgbClr val="000000"/>
              </a:solidFill>
              <a:effectLst/>
              <a:uLnTx/>
              <a:uFillTx/>
              <a:latin typeface="Rockwell"/>
              <a:cs typeface="+mn-cs"/>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9373" t="8431" r="29104" b="8164"/>
          <a:stretch/>
        </p:blipFill>
        <p:spPr>
          <a:xfrm>
            <a:off x="5055353" y="3127600"/>
            <a:ext cx="1638871" cy="164592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5568" t="6647" r="34649" b="9094"/>
          <a:stretch/>
        </p:blipFill>
        <p:spPr>
          <a:xfrm>
            <a:off x="1909485" y="3112304"/>
            <a:ext cx="1174377" cy="166121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0861" t="8726" r="20585" b="8910"/>
          <a:stretch/>
        </p:blipFill>
        <p:spPr>
          <a:xfrm>
            <a:off x="8326649" y="3301289"/>
            <a:ext cx="2093328" cy="1472231"/>
          </a:xfrm>
          <a:prstGeom prst="rect">
            <a:avLst/>
          </a:prstGeom>
        </p:spPr>
      </p:pic>
    </p:spTree>
    <p:extLst>
      <p:ext uri="{BB962C8B-B14F-4D97-AF65-F5344CB8AC3E}">
        <p14:creationId xmlns:p14="http://schemas.microsoft.com/office/powerpoint/2010/main" val="14896028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normAutofit/>
          </a:bodyPr>
          <a:lstStyle/>
          <a:p>
            <a:r>
              <a:rPr lang="en-US" altLang="en-US"/>
              <a:t>Next </a:t>
            </a:r>
            <a:r>
              <a:rPr lang="en-US" altLang="en-US" smtClean="0"/>
              <a:t>Steps with Student Questions</a:t>
            </a:r>
            <a:endParaRPr lang="en-US" altLang="en-US" dirty="0"/>
          </a:p>
        </p:txBody>
      </p:sp>
      <p:sp>
        <p:nvSpPr>
          <p:cNvPr id="151555" name="Content Placeholder 2"/>
          <p:cNvSpPr>
            <a:spLocks noGrp="1"/>
          </p:cNvSpPr>
          <p:nvPr>
            <p:ph idx="1"/>
          </p:nvPr>
        </p:nvSpPr>
        <p:spPr/>
        <p:txBody>
          <a:bodyPr>
            <a:normAutofit/>
          </a:bodyPr>
          <a:lstStyle/>
          <a:p>
            <a:pPr>
              <a:buFont typeface="Arial" charset="0"/>
              <a:buChar char="•"/>
            </a:pPr>
            <a:r>
              <a:rPr lang="en-US" altLang="en-US" dirty="0"/>
              <a:t>Each student selected l question from the class list to work on throughout the unit </a:t>
            </a:r>
          </a:p>
          <a:p>
            <a:pPr>
              <a:buFont typeface="Arial" charset="0"/>
              <a:buChar char="•"/>
            </a:pPr>
            <a:r>
              <a:rPr lang="en-US" altLang="en-US" dirty="0"/>
              <a:t>Students answered their question using research and knowledge from the unit in a two-page reflection paper</a:t>
            </a:r>
          </a:p>
          <a:p>
            <a:pPr>
              <a:buFont typeface="Arial" charset="0"/>
              <a:buChar char="•"/>
            </a:pPr>
            <a:r>
              <a:rPr lang="en-US" altLang="en-US" dirty="0"/>
              <a:t>Students shared their reflections in a class discussion on the final day of the unit</a:t>
            </a:r>
          </a:p>
        </p:txBody>
      </p:sp>
      <p:sp>
        <p:nvSpPr>
          <p:cNvPr id="2" name="Rectangle 1"/>
          <p:cNvSpPr/>
          <p:nvPr/>
        </p:nvSpPr>
        <p:spPr>
          <a:xfrm>
            <a:off x="5974813" y="3244334"/>
            <a:ext cx="242374" cy="369332"/>
          </a:xfrm>
          <a:prstGeom prst="rect">
            <a:avLst/>
          </a:prstGeom>
        </p:spPr>
        <p:txBody>
          <a:bodyPr wrap="none">
            <a:spAutoFit/>
          </a:bodyPr>
          <a:lstStyle/>
          <a:p>
            <a:r>
              <a:rPr lang="sk-SK" dirty="0"/>
              <a:t> </a:t>
            </a:r>
            <a:endParaRPr lang="en-US" dirty="0"/>
          </a:p>
        </p:txBody>
      </p:sp>
    </p:spTree>
    <p:extLst>
      <p:ext uri="{BB962C8B-B14F-4D97-AF65-F5344CB8AC3E}">
        <p14:creationId xmlns:p14="http://schemas.microsoft.com/office/powerpoint/2010/main" val="101246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15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15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632176" y="543439"/>
            <a:ext cx="11879480" cy="1325563"/>
          </a:xfrm>
        </p:spPr>
        <p:txBody>
          <a:bodyPr>
            <a:normAutofit fontScale="90000"/>
          </a:bodyPr>
          <a:lstStyle/>
          <a:p>
            <a:pPr eaLnBrk="1" hangingPunct="1"/>
            <a:r>
              <a:rPr lang="en-US" sz="4900" b="0" dirty="0" smtClean="0">
                <a:latin typeface="Rockwell" charset="0"/>
                <a:ea typeface="MS PGothic" charset="0"/>
              </a:rPr>
              <a:t>The QFT Can Be Used</a:t>
            </a:r>
            <a:r>
              <a:rPr lang="en-US" sz="3600" b="0" dirty="0" smtClean="0">
                <a:latin typeface="Rockwell" charset="0"/>
                <a:ea typeface="MS PGothic" charset="0"/>
              </a:rPr>
              <a:t>…</a:t>
            </a:r>
            <a:br>
              <a:rPr lang="en-US" sz="3600" b="0" dirty="0" smtClean="0">
                <a:latin typeface="Rockwell" charset="0"/>
                <a:ea typeface="MS PGothic" charset="0"/>
              </a:rPr>
            </a:br>
            <a:r>
              <a:rPr lang="en-US" sz="3600" b="0" dirty="0" smtClean="0">
                <a:latin typeface="Rockwell" charset="0"/>
                <a:ea typeface="MS PGothic" charset="0"/>
              </a:rPr>
              <a:t>at Various Points in a Unit for Many Different Purposes</a:t>
            </a:r>
            <a:r>
              <a:rPr lang="en-US" sz="3400" dirty="0">
                <a:latin typeface="Rockwell" charset="0"/>
                <a:ea typeface="MS PGothic" charset="0"/>
              </a:rPr>
              <a:t/>
            </a:r>
            <a:br>
              <a:rPr lang="en-US" sz="3400" dirty="0">
                <a:latin typeface="Rockwell" charset="0"/>
                <a:ea typeface="MS PGothic" charset="0"/>
              </a:rPr>
            </a:br>
            <a:endParaRPr lang="en-US" sz="3400" dirty="0">
              <a:latin typeface="Rockwell" charset="0"/>
              <a:ea typeface="MS PGothic" charset="0"/>
            </a:endParaRPr>
          </a:p>
        </p:txBody>
      </p:sp>
      <p:sp>
        <p:nvSpPr>
          <p:cNvPr id="4" name="Left-Right Arrow 3"/>
          <p:cNvSpPr/>
          <p:nvPr/>
        </p:nvSpPr>
        <p:spPr>
          <a:xfrm>
            <a:off x="632176" y="3345870"/>
            <a:ext cx="10927644" cy="341887"/>
          </a:xfrm>
          <a:prstGeom prst="leftRightArrow">
            <a:avLst>
              <a:gd name="adj1" fmla="val 50000"/>
              <a:gd name="adj2" fmla="val 334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19560" y="2838346"/>
            <a:ext cx="1989877" cy="400110"/>
          </a:xfrm>
          <a:prstGeom prst="rect">
            <a:avLst/>
          </a:prstGeom>
          <a:noFill/>
        </p:spPr>
        <p:txBody>
          <a:bodyPr wrap="square" rtlCol="0">
            <a:spAutoFit/>
          </a:bodyPr>
          <a:lstStyle/>
          <a:p>
            <a:pPr algn="ctr"/>
            <a:r>
              <a:rPr lang="en-US" sz="2000" dirty="0" smtClean="0"/>
              <a:t>BEGINNING</a:t>
            </a:r>
            <a:endParaRPr lang="en-US" sz="2000" dirty="0"/>
          </a:p>
        </p:txBody>
      </p:sp>
      <p:sp>
        <p:nvSpPr>
          <p:cNvPr id="10" name="TextBox 9"/>
          <p:cNvSpPr txBox="1"/>
          <p:nvPr/>
        </p:nvSpPr>
        <p:spPr>
          <a:xfrm>
            <a:off x="5157248" y="2804856"/>
            <a:ext cx="1716833" cy="400110"/>
          </a:xfrm>
          <a:prstGeom prst="rect">
            <a:avLst/>
          </a:prstGeom>
          <a:noFill/>
        </p:spPr>
        <p:txBody>
          <a:bodyPr wrap="square" rtlCol="0">
            <a:spAutoFit/>
          </a:bodyPr>
          <a:lstStyle/>
          <a:p>
            <a:pPr algn="ctr"/>
            <a:r>
              <a:rPr lang="en-US" sz="2000" dirty="0" smtClean="0"/>
              <a:t>MIDDLE</a:t>
            </a:r>
            <a:endParaRPr lang="en-US" sz="2000" dirty="0"/>
          </a:p>
        </p:txBody>
      </p:sp>
      <p:sp>
        <p:nvSpPr>
          <p:cNvPr id="11" name="TextBox 10"/>
          <p:cNvSpPr txBox="1"/>
          <p:nvPr/>
        </p:nvSpPr>
        <p:spPr>
          <a:xfrm>
            <a:off x="9302219" y="2838346"/>
            <a:ext cx="1271873" cy="400111"/>
          </a:xfrm>
          <a:prstGeom prst="rect">
            <a:avLst/>
          </a:prstGeom>
          <a:noFill/>
        </p:spPr>
        <p:txBody>
          <a:bodyPr wrap="square" rtlCol="0">
            <a:spAutoFit/>
          </a:bodyPr>
          <a:lstStyle/>
          <a:p>
            <a:pPr algn="ctr"/>
            <a:r>
              <a:rPr lang="en-US" sz="2000" dirty="0" smtClean="0"/>
              <a:t>END</a:t>
            </a:r>
            <a:endParaRPr lang="en-US" sz="2000" dirty="0"/>
          </a:p>
        </p:txBody>
      </p:sp>
      <p:sp>
        <p:nvSpPr>
          <p:cNvPr id="6" name="Flowchart: Process 5"/>
          <p:cNvSpPr/>
          <p:nvPr/>
        </p:nvSpPr>
        <p:spPr>
          <a:xfrm>
            <a:off x="2055118" y="3278882"/>
            <a:ext cx="45719" cy="475861"/>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Flowchart: Process 12"/>
          <p:cNvSpPr/>
          <p:nvPr/>
        </p:nvSpPr>
        <p:spPr>
          <a:xfrm>
            <a:off x="5992806" y="3271952"/>
            <a:ext cx="45719" cy="475861"/>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Flowchart: Process 13"/>
          <p:cNvSpPr/>
          <p:nvPr/>
        </p:nvSpPr>
        <p:spPr>
          <a:xfrm>
            <a:off x="10179563" y="3271951"/>
            <a:ext cx="45719" cy="475861"/>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1030970" y="3858341"/>
            <a:ext cx="3448512"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Engagement</a:t>
            </a:r>
          </a:p>
          <a:p>
            <a:pPr marL="285750" indent="-285750">
              <a:buFont typeface="Arial" panose="020B0604020202020204" pitchFamily="34" charset="0"/>
              <a:buChar char="•"/>
            </a:pPr>
            <a:r>
              <a:rPr lang="en-US" sz="2000" dirty="0" smtClean="0"/>
              <a:t>Pre-reading</a:t>
            </a:r>
          </a:p>
          <a:p>
            <a:pPr marL="285750" indent="-285750">
              <a:buFont typeface="Arial" panose="020B0604020202020204" pitchFamily="34" charset="0"/>
              <a:buChar char="•"/>
            </a:pPr>
            <a:r>
              <a:rPr lang="en-US" sz="2000" dirty="0" smtClean="0"/>
              <a:t>Formative assessment</a:t>
            </a:r>
          </a:p>
          <a:p>
            <a:endParaRPr lang="en-US" sz="2000" dirty="0"/>
          </a:p>
        </p:txBody>
      </p:sp>
      <p:sp>
        <p:nvSpPr>
          <p:cNvPr id="16" name="TextBox 15"/>
          <p:cNvSpPr txBox="1"/>
          <p:nvPr/>
        </p:nvSpPr>
        <p:spPr>
          <a:xfrm>
            <a:off x="4904189" y="3858341"/>
            <a:ext cx="2845837"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Skill development</a:t>
            </a:r>
          </a:p>
          <a:p>
            <a:pPr marL="285750" indent="-285750">
              <a:buFont typeface="Arial" panose="020B0604020202020204" pitchFamily="34" charset="0"/>
              <a:buChar char="•"/>
            </a:pPr>
            <a:r>
              <a:rPr lang="en-US" sz="2000" dirty="0" smtClean="0"/>
              <a:t>Discussion</a:t>
            </a:r>
          </a:p>
          <a:p>
            <a:pPr marL="285750" indent="-285750">
              <a:buFont typeface="Arial" panose="020B0604020202020204" pitchFamily="34" charset="0"/>
              <a:buChar char="•"/>
            </a:pPr>
            <a:r>
              <a:rPr lang="en-US" sz="2000" dirty="0" smtClean="0"/>
              <a:t>Lab</a:t>
            </a:r>
          </a:p>
          <a:p>
            <a:pPr marL="285750" indent="-285750">
              <a:buFont typeface="Arial" panose="020B0604020202020204" pitchFamily="34" charset="0"/>
              <a:buChar char="•"/>
            </a:pPr>
            <a:r>
              <a:rPr lang="en-US" sz="2000" dirty="0" smtClean="0"/>
              <a:t>Guest speaker</a:t>
            </a:r>
          </a:p>
          <a:p>
            <a:pPr marL="285750" indent="-285750">
              <a:buFont typeface="Arial" panose="020B0604020202020204" pitchFamily="34" charset="0"/>
              <a:buChar char="•"/>
            </a:pPr>
            <a:r>
              <a:rPr lang="en-US" sz="2000" dirty="0" smtClean="0"/>
              <a:t>Peer feedback</a:t>
            </a:r>
          </a:p>
          <a:p>
            <a:pPr marL="285750" indent="-285750">
              <a:buFont typeface="Arial" panose="020B0604020202020204" pitchFamily="34" charset="0"/>
              <a:buChar char="•"/>
            </a:pPr>
            <a:r>
              <a:rPr lang="en-US" sz="2000" dirty="0" smtClean="0"/>
              <a:t>Close Reading</a:t>
            </a:r>
          </a:p>
          <a:p>
            <a:pPr marL="285750" indent="-285750">
              <a:buFont typeface="Arial" panose="020B0604020202020204" pitchFamily="34" charset="0"/>
              <a:buChar char="•"/>
            </a:pPr>
            <a:r>
              <a:rPr lang="en-US" sz="2000" dirty="0" smtClean="0"/>
              <a:t>Primary source </a:t>
            </a:r>
            <a:r>
              <a:rPr lang="en-US" sz="2000" dirty="0"/>
              <a:t>a</a:t>
            </a:r>
            <a:r>
              <a:rPr lang="en-US" sz="2000" dirty="0" smtClean="0"/>
              <a:t>nalysis</a:t>
            </a:r>
          </a:p>
        </p:txBody>
      </p:sp>
      <p:sp>
        <p:nvSpPr>
          <p:cNvPr id="17" name="TextBox 16"/>
          <p:cNvSpPr txBox="1"/>
          <p:nvPr/>
        </p:nvSpPr>
        <p:spPr>
          <a:xfrm>
            <a:off x="8562802" y="4012230"/>
            <a:ext cx="3279242"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Test prep</a:t>
            </a:r>
          </a:p>
          <a:p>
            <a:pPr marL="285750" indent="-285750">
              <a:buFont typeface="Arial" panose="020B0604020202020204" pitchFamily="34" charset="0"/>
              <a:buChar char="•"/>
            </a:pPr>
            <a:r>
              <a:rPr lang="en-US" sz="2000" dirty="0" smtClean="0"/>
              <a:t>Final paper topics</a:t>
            </a:r>
          </a:p>
          <a:p>
            <a:pPr marL="285750" indent="-285750">
              <a:buFont typeface="Arial" panose="020B0604020202020204" pitchFamily="34" charset="0"/>
              <a:buChar char="•"/>
            </a:pPr>
            <a:r>
              <a:rPr lang="en-US" sz="2000" dirty="0" smtClean="0"/>
              <a:t>Independent research</a:t>
            </a:r>
          </a:p>
          <a:p>
            <a:pPr marL="285750" indent="-285750">
              <a:buFont typeface="Arial" panose="020B0604020202020204" pitchFamily="34" charset="0"/>
              <a:buChar char="•"/>
            </a:pPr>
            <a:r>
              <a:rPr lang="en-US" sz="2000" dirty="0" smtClean="0"/>
              <a:t>Summative assessment</a:t>
            </a:r>
          </a:p>
        </p:txBody>
      </p:sp>
      <p:sp>
        <p:nvSpPr>
          <p:cNvPr id="15" name="Flowchart: Process 14"/>
          <p:cNvSpPr/>
          <p:nvPr/>
        </p:nvSpPr>
        <p:spPr>
          <a:xfrm flipH="1">
            <a:off x="632176" y="3121701"/>
            <a:ext cx="158046" cy="790222"/>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Flowchart: Process 17"/>
          <p:cNvSpPr/>
          <p:nvPr/>
        </p:nvSpPr>
        <p:spPr>
          <a:xfrm flipH="1">
            <a:off x="11411155" y="3114770"/>
            <a:ext cx="158046" cy="790222"/>
          </a:xfrm>
          <a:prstGeom prst="flowChartProces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7373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07" y="40876"/>
            <a:ext cx="11100732" cy="1325563"/>
          </a:xfrm>
        </p:spPr>
        <p:txBody>
          <a:bodyPr>
            <a:normAutofit/>
          </a:bodyPr>
          <a:lstStyle/>
          <a:p>
            <a:r>
              <a:rPr lang="en-US" sz="4000" b="0" dirty="0" smtClean="0"/>
              <a:t>Many Possible Uses for Student Questions</a:t>
            </a:r>
            <a:endParaRPr lang="en-US" sz="4000" b="0" dirty="0"/>
          </a:p>
        </p:txBody>
      </p:sp>
      <p:sp>
        <p:nvSpPr>
          <p:cNvPr id="37" name="TextBox 36"/>
          <p:cNvSpPr txBox="1"/>
          <p:nvPr/>
        </p:nvSpPr>
        <p:spPr>
          <a:xfrm>
            <a:off x="4136683" y="3235428"/>
            <a:ext cx="3151163" cy="369332"/>
          </a:xfrm>
          <a:prstGeom prst="rect">
            <a:avLst/>
          </a:prstGeom>
          <a:noFill/>
        </p:spPr>
        <p:txBody>
          <a:bodyPr wrap="square" rtlCol="0">
            <a:spAutoFit/>
          </a:bodyPr>
          <a:lstStyle/>
          <a:p>
            <a:r>
              <a:rPr lang="en-US" dirty="0"/>
              <a:t>Homework</a:t>
            </a:r>
          </a:p>
        </p:txBody>
      </p:sp>
      <p:sp>
        <p:nvSpPr>
          <p:cNvPr id="38" name="TextBox 37"/>
          <p:cNvSpPr txBox="1"/>
          <p:nvPr/>
        </p:nvSpPr>
        <p:spPr>
          <a:xfrm>
            <a:off x="4791455" y="1336839"/>
            <a:ext cx="3390314" cy="369332"/>
          </a:xfrm>
          <a:prstGeom prst="rect">
            <a:avLst/>
          </a:prstGeom>
          <a:noFill/>
        </p:spPr>
        <p:txBody>
          <a:bodyPr wrap="square" rtlCol="0">
            <a:spAutoFit/>
          </a:bodyPr>
          <a:lstStyle/>
          <a:p>
            <a:r>
              <a:rPr lang="en-US"/>
              <a:t>Debate Prep</a:t>
            </a:r>
          </a:p>
        </p:txBody>
      </p:sp>
      <p:sp>
        <p:nvSpPr>
          <p:cNvPr id="39" name="TextBox 38"/>
          <p:cNvSpPr txBox="1"/>
          <p:nvPr/>
        </p:nvSpPr>
        <p:spPr>
          <a:xfrm>
            <a:off x="4129102" y="2330398"/>
            <a:ext cx="2883877" cy="369332"/>
          </a:xfrm>
          <a:prstGeom prst="rect">
            <a:avLst/>
          </a:prstGeom>
          <a:noFill/>
        </p:spPr>
        <p:txBody>
          <a:bodyPr wrap="square" rtlCol="0">
            <a:spAutoFit/>
          </a:bodyPr>
          <a:lstStyle/>
          <a:p>
            <a:r>
              <a:rPr lang="en-US" dirty="0"/>
              <a:t>Research</a:t>
            </a:r>
          </a:p>
        </p:txBody>
      </p:sp>
      <p:sp>
        <p:nvSpPr>
          <p:cNvPr id="40" name="TextBox 39"/>
          <p:cNvSpPr txBox="1"/>
          <p:nvPr/>
        </p:nvSpPr>
        <p:spPr>
          <a:xfrm>
            <a:off x="9998196" y="4940759"/>
            <a:ext cx="2067951" cy="369332"/>
          </a:xfrm>
          <a:prstGeom prst="rect">
            <a:avLst/>
          </a:prstGeom>
          <a:noFill/>
        </p:spPr>
        <p:txBody>
          <a:bodyPr wrap="square" rtlCol="0">
            <a:spAutoFit/>
          </a:bodyPr>
          <a:lstStyle/>
          <a:p>
            <a:r>
              <a:rPr lang="en-US" dirty="0"/>
              <a:t>Paper topic</a:t>
            </a:r>
          </a:p>
        </p:txBody>
      </p:sp>
      <p:sp>
        <p:nvSpPr>
          <p:cNvPr id="41" name="TextBox 40"/>
          <p:cNvSpPr txBox="1"/>
          <p:nvPr/>
        </p:nvSpPr>
        <p:spPr>
          <a:xfrm>
            <a:off x="8374966" y="2177999"/>
            <a:ext cx="2110154" cy="369332"/>
          </a:xfrm>
          <a:prstGeom prst="rect">
            <a:avLst/>
          </a:prstGeom>
          <a:noFill/>
        </p:spPr>
        <p:txBody>
          <a:bodyPr wrap="square" rtlCol="0">
            <a:spAutoFit/>
          </a:bodyPr>
          <a:lstStyle/>
          <a:p>
            <a:r>
              <a:rPr lang="en-US" dirty="0"/>
              <a:t>Projects</a:t>
            </a:r>
          </a:p>
        </p:txBody>
      </p:sp>
      <p:sp>
        <p:nvSpPr>
          <p:cNvPr id="42" name="TextBox 41"/>
          <p:cNvSpPr txBox="1"/>
          <p:nvPr/>
        </p:nvSpPr>
        <p:spPr>
          <a:xfrm>
            <a:off x="6194034" y="1668947"/>
            <a:ext cx="2743148" cy="923330"/>
          </a:xfrm>
          <a:prstGeom prst="rect">
            <a:avLst/>
          </a:prstGeom>
          <a:noFill/>
        </p:spPr>
        <p:txBody>
          <a:bodyPr wrap="square" rtlCol="0">
            <a:spAutoFit/>
          </a:bodyPr>
          <a:lstStyle/>
          <a:p>
            <a:r>
              <a:rPr lang="en-US" dirty="0"/>
              <a:t>Exit ticket </a:t>
            </a:r>
            <a:endParaRPr lang="en-US" dirty="0" smtClean="0"/>
          </a:p>
          <a:p>
            <a:endParaRPr lang="en-US" dirty="0"/>
          </a:p>
          <a:p>
            <a:r>
              <a:rPr lang="en-US" dirty="0" smtClean="0"/>
              <a:t>”</a:t>
            </a:r>
            <a:r>
              <a:rPr lang="en-US" dirty="0"/>
              <a:t>Do Now”</a:t>
            </a:r>
          </a:p>
        </p:txBody>
      </p:sp>
      <p:sp>
        <p:nvSpPr>
          <p:cNvPr id="43" name="TextBox 42"/>
          <p:cNvSpPr txBox="1"/>
          <p:nvPr/>
        </p:nvSpPr>
        <p:spPr>
          <a:xfrm>
            <a:off x="2087699" y="3420094"/>
            <a:ext cx="2293034" cy="369332"/>
          </a:xfrm>
          <a:prstGeom prst="rect">
            <a:avLst/>
          </a:prstGeom>
          <a:noFill/>
        </p:spPr>
        <p:txBody>
          <a:bodyPr wrap="square" rtlCol="0">
            <a:spAutoFit/>
          </a:bodyPr>
          <a:lstStyle/>
          <a:p>
            <a:r>
              <a:rPr lang="en-US"/>
              <a:t>Presentations</a:t>
            </a:r>
          </a:p>
        </p:txBody>
      </p:sp>
      <p:sp>
        <p:nvSpPr>
          <p:cNvPr id="44" name="TextBox 43"/>
          <p:cNvSpPr txBox="1"/>
          <p:nvPr/>
        </p:nvSpPr>
        <p:spPr>
          <a:xfrm>
            <a:off x="7565608" y="3187442"/>
            <a:ext cx="2919512" cy="369332"/>
          </a:xfrm>
          <a:prstGeom prst="rect">
            <a:avLst/>
          </a:prstGeom>
          <a:noFill/>
        </p:spPr>
        <p:txBody>
          <a:bodyPr wrap="square" rtlCol="0">
            <a:spAutoFit/>
          </a:bodyPr>
          <a:lstStyle/>
          <a:p>
            <a:r>
              <a:rPr lang="en-US" dirty="0"/>
              <a:t>Class discussion prompts</a:t>
            </a:r>
          </a:p>
        </p:txBody>
      </p:sp>
      <p:sp>
        <p:nvSpPr>
          <p:cNvPr id="45" name="TextBox 44"/>
          <p:cNvSpPr txBox="1"/>
          <p:nvPr/>
        </p:nvSpPr>
        <p:spPr>
          <a:xfrm>
            <a:off x="636936" y="2362665"/>
            <a:ext cx="2828070" cy="646331"/>
          </a:xfrm>
          <a:prstGeom prst="rect">
            <a:avLst/>
          </a:prstGeom>
          <a:noFill/>
        </p:spPr>
        <p:txBody>
          <a:bodyPr wrap="square" rtlCol="0">
            <a:spAutoFit/>
          </a:bodyPr>
          <a:lstStyle/>
          <a:p>
            <a:r>
              <a:rPr lang="en-US" dirty="0"/>
              <a:t>Hang on walls, </a:t>
            </a:r>
          </a:p>
          <a:p>
            <a:r>
              <a:rPr lang="en-US" dirty="0"/>
              <a:t>Check Off as Answered</a:t>
            </a:r>
          </a:p>
        </p:txBody>
      </p:sp>
      <p:sp>
        <p:nvSpPr>
          <p:cNvPr id="46" name="TextBox 45"/>
          <p:cNvSpPr txBox="1"/>
          <p:nvPr/>
        </p:nvSpPr>
        <p:spPr>
          <a:xfrm>
            <a:off x="5672841" y="2699730"/>
            <a:ext cx="2074985" cy="369332"/>
          </a:xfrm>
          <a:prstGeom prst="rect">
            <a:avLst/>
          </a:prstGeom>
          <a:noFill/>
        </p:spPr>
        <p:txBody>
          <a:bodyPr wrap="square" rtlCol="0">
            <a:spAutoFit/>
          </a:bodyPr>
          <a:lstStyle/>
          <a:p>
            <a:r>
              <a:rPr lang="en-US" dirty="0"/>
              <a:t>Test Prep</a:t>
            </a:r>
          </a:p>
        </p:txBody>
      </p:sp>
      <p:sp>
        <p:nvSpPr>
          <p:cNvPr id="47" name="TextBox 46"/>
          <p:cNvSpPr txBox="1"/>
          <p:nvPr/>
        </p:nvSpPr>
        <p:spPr>
          <a:xfrm>
            <a:off x="1579109" y="1668947"/>
            <a:ext cx="3084989" cy="369332"/>
          </a:xfrm>
          <a:prstGeom prst="rect">
            <a:avLst/>
          </a:prstGeom>
          <a:noFill/>
        </p:spPr>
        <p:txBody>
          <a:bodyPr wrap="square" rtlCol="0">
            <a:spAutoFit/>
          </a:bodyPr>
          <a:lstStyle/>
          <a:p>
            <a:r>
              <a:rPr lang="en-US" dirty="0"/>
              <a:t>Lab work &amp; Experiments</a:t>
            </a:r>
          </a:p>
        </p:txBody>
      </p:sp>
      <p:sp>
        <p:nvSpPr>
          <p:cNvPr id="48" name="TextBox 47"/>
          <p:cNvSpPr txBox="1"/>
          <p:nvPr/>
        </p:nvSpPr>
        <p:spPr>
          <a:xfrm>
            <a:off x="9679800" y="2531440"/>
            <a:ext cx="2708014" cy="646331"/>
          </a:xfrm>
          <a:prstGeom prst="rect">
            <a:avLst/>
          </a:prstGeom>
          <a:noFill/>
        </p:spPr>
        <p:txBody>
          <a:bodyPr wrap="square" rtlCol="0">
            <a:spAutoFit/>
          </a:bodyPr>
          <a:lstStyle/>
          <a:p>
            <a:r>
              <a:rPr lang="en-US" dirty="0"/>
              <a:t>Pop Quiz or Reading Check</a:t>
            </a:r>
          </a:p>
        </p:txBody>
      </p:sp>
      <p:sp>
        <p:nvSpPr>
          <p:cNvPr id="49" name="TextBox 48"/>
          <p:cNvSpPr txBox="1"/>
          <p:nvPr/>
        </p:nvSpPr>
        <p:spPr>
          <a:xfrm>
            <a:off x="9456883" y="3992013"/>
            <a:ext cx="2401826" cy="369332"/>
          </a:xfrm>
          <a:prstGeom prst="rect">
            <a:avLst/>
          </a:prstGeom>
          <a:noFill/>
        </p:spPr>
        <p:txBody>
          <a:bodyPr wrap="square" rtlCol="0">
            <a:spAutoFit/>
          </a:bodyPr>
          <a:lstStyle/>
          <a:p>
            <a:r>
              <a:rPr lang="en-US" dirty="0"/>
              <a:t>Interview an Expert</a:t>
            </a:r>
          </a:p>
        </p:txBody>
      </p:sp>
      <p:sp>
        <p:nvSpPr>
          <p:cNvPr id="50" name="TextBox 49"/>
          <p:cNvSpPr txBox="1"/>
          <p:nvPr/>
        </p:nvSpPr>
        <p:spPr>
          <a:xfrm>
            <a:off x="7547448" y="4953729"/>
            <a:ext cx="2342296" cy="369332"/>
          </a:xfrm>
          <a:prstGeom prst="rect">
            <a:avLst/>
          </a:prstGeom>
          <a:noFill/>
        </p:spPr>
        <p:txBody>
          <a:bodyPr wrap="square" rtlCol="0">
            <a:spAutoFit/>
          </a:bodyPr>
          <a:lstStyle/>
          <a:p>
            <a:r>
              <a:rPr lang="en-US" dirty="0"/>
              <a:t>Guest speakers</a:t>
            </a:r>
          </a:p>
        </p:txBody>
      </p:sp>
      <p:sp>
        <p:nvSpPr>
          <p:cNvPr id="51" name="TextBox 50"/>
          <p:cNvSpPr txBox="1"/>
          <p:nvPr/>
        </p:nvSpPr>
        <p:spPr>
          <a:xfrm>
            <a:off x="1841635" y="5977986"/>
            <a:ext cx="2634823" cy="369332"/>
          </a:xfrm>
          <a:prstGeom prst="rect">
            <a:avLst/>
          </a:prstGeom>
          <a:noFill/>
        </p:spPr>
        <p:txBody>
          <a:bodyPr wrap="square" rtlCol="0">
            <a:spAutoFit/>
          </a:bodyPr>
          <a:lstStyle/>
          <a:p>
            <a:r>
              <a:rPr lang="en-US" dirty="0"/>
              <a:t>Tailoring Instruction</a:t>
            </a:r>
          </a:p>
        </p:txBody>
      </p:sp>
      <p:sp>
        <p:nvSpPr>
          <p:cNvPr id="52" name="TextBox 51"/>
          <p:cNvSpPr txBox="1"/>
          <p:nvPr/>
        </p:nvSpPr>
        <p:spPr>
          <a:xfrm>
            <a:off x="3918086" y="4756093"/>
            <a:ext cx="3541687" cy="369332"/>
          </a:xfrm>
          <a:prstGeom prst="rect">
            <a:avLst/>
          </a:prstGeom>
          <a:noFill/>
        </p:spPr>
        <p:txBody>
          <a:bodyPr wrap="square" rtlCol="0">
            <a:spAutoFit/>
          </a:bodyPr>
          <a:lstStyle/>
          <a:p>
            <a:r>
              <a:rPr lang="en-US" dirty="0"/>
              <a:t>Make Your Own Final Test</a:t>
            </a:r>
          </a:p>
        </p:txBody>
      </p:sp>
      <p:sp>
        <p:nvSpPr>
          <p:cNvPr id="53" name="TextBox 52"/>
          <p:cNvSpPr txBox="1"/>
          <p:nvPr/>
        </p:nvSpPr>
        <p:spPr>
          <a:xfrm>
            <a:off x="4883598" y="5424535"/>
            <a:ext cx="3460652" cy="369332"/>
          </a:xfrm>
          <a:prstGeom prst="rect">
            <a:avLst/>
          </a:prstGeom>
          <a:noFill/>
        </p:spPr>
        <p:txBody>
          <a:bodyPr wrap="square" rtlCol="0">
            <a:spAutoFit/>
          </a:bodyPr>
          <a:lstStyle/>
          <a:p>
            <a:r>
              <a:rPr lang="en-US" dirty="0"/>
              <a:t>Close Reading Protocol</a:t>
            </a:r>
          </a:p>
        </p:txBody>
      </p:sp>
      <p:sp>
        <p:nvSpPr>
          <p:cNvPr id="54" name="TextBox 53"/>
          <p:cNvSpPr txBox="1"/>
          <p:nvPr/>
        </p:nvSpPr>
        <p:spPr>
          <a:xfrm>
            <a:off x="4805523" y="6162652"/>
            <a:ext cx="3174838" cy="369332"/>
          </a:xfrm>
          <a:prstGeom prst="rect">
            <a:avLst/>
          </a:prstGeom>
          <a:noFill/>
        </p:spPr>
        <p:txBody>
          <a:bodyPr wrap="square" rtlCol="0">
            <a:spAutoFit/>
          </a:bodyPr>
          <a:lstStyle/>
          <a:p>
            <a:r>
              <a:rPr lang="en-US" dirty="0"/>
              <a:t>Service Action Projects</a:t>
            </a:r>
          </a:p>
        </p:txBody>
      </p:sp>
      <p:sp>
        <p:nvSpPr>
          <p:cNvPr id="55" name="TextBox 54"/>
          <p:cNvSpPr txBox="1"/>
          <p:nvPr/>
        </p:nvSpPr>
        <p:spPr>
          <a:xfrm>
            <a:off x="785472" y="4147949"/>
            <a:ext cx="3221501" cy="369332"/>
          </a:xfrm>
          <a:prstGeom prst="rect">
            <a:avLst/>
          </a:prstGeom>
          <a:noFill/>
        </p:spPr>
        <p:txBody>
          <a:bodyPr wrap="square" rtlCol="0">
            <a:spAutoFit/>
          </a:bodyPr>
          <a:lstStyle/>
          <a:p>
            <a:r>
              <a:rPr lang="en-US" dirty="0"/>
              <a:t>Socratic Seminar Prompts</a:t>
            </a:r>
          </a:p>
        </p:txBody>
      </p:sp>
      <p:sp>
        <p:nvSpPr>
          <p:cNvPr id="56" name="TextBox 55"/>
          <p:cNvSpPr txBox="1"/>
          <p:nvPr/>
        </p:nvSpPr>
        <p:spPr>
          <a:xfrm>
            <a:off x="5399676" y="3788030"/>
            <a:ext cx="2743148" cy="369332"/>
          </a:xfrm>
          <a:prstGeom prst="rect">
            <a:avLst/>
          </a:prstGeom>
          <a:noFill/>
        </p:spPr>
        <p:txBody>
          <a:bodyPr wrap="square" rtlCol="0">
            <a:spAutoFit/>
          </a:bodyPr>
          <a:lstStyle/>
          <a:p>
            <a:r>
              <a:rPr lang="en-US" dirty="0"/>
              <a:t>Student Choice Projects</a:t>
            </a:r>
          </a:p>
        </p:txBody>
      </p:sp>
      <p:sp>
        <p:nvSpPr>
          <p:cNvPr id="57" name="TextBox 56"/>
          <p:cNvSpPr txBox="1"/>
          <p:nvPr/>
        </p:nvSpPr>
        <p:spPr>
          <a:xfrm>
            <a:off x="1266327" y="4953729"/>
            <a:ext cx="2757268" cy="369332"/>
          </a:xfrm>
          <a:prstGeom prst="rect">
            <a:avLst/>
          </a:prstGeom>
          <a:noFill/>
        </p:spPr>
        <p:txBody>
          <a:bodyPr wrap="square" rtlCol="0">
            <a:spAutoFit/>
          </a:bodyPr>
          <a:lstStyle/>
          <a:p>
            <a:r>
              <a:rPr lang="en-US" dirty="0"/>
              <a:t>Journal Prompt</a:t>
            </a:r>
          </a:p>
        </p:txBody>
      </p:sp>
      <p:sp>
        <p:nvSpPr>
          <p:cNvPr id="58" name="TextBox 57"/>
          <p:cNvSpPr txBox="1"/>
          <p:nvPr/>
        </p:nvSpPr>
        <p:spPr>
          <a:xfrm>
            <a:off x="8559931" y="5797363"/>
            <a:ext cx="2848708" cy="646331"/>
          </a:xfrm>
          <a:prstGeom prst="rect">
            <a:avLst/>
          </a:prstGeom>
          <a:noFill/>
        </p:spPr>
        <p:txBody>
          <a:bodyPr wrap="square" rtlCol="0">
            <a:spAutoFit/>
          </a:bodyPr>
          <a:lstStyle/>
          <a:p>
            <a:r>
              <a:rPr lang="en-US" dirty="0"/>
              <a:t>Year-long or Unit-long Essential Questions</a:t>
            </a:r>
          </a:p>
        </p:txBody>
      </p:sp>
      <p:sp>
        <p:nvSpPr>
          <p:cNvPr id="3" name="TextBox 2"/>
          <p:cNvSpPr txBox="1"/>
          <p:nvPr/>
        </p:nvSpPr>
        <p:spPr>
          <a:xfrm>
            <a:off x="307907" y="5478009"/>
            <a:ext cx="2552700" cy="369332"/>
          </a:xfrm>
          <a:prstGeom prst="rect">
            <a:avLst/>
          </a:prstGeom>
          <a:noFill/>
        </p:spPr>
        <p:txBody>
          <a:bodyPr wrap="square" rtlCol="0">
            <a:spAutoFit/>
          </a:bodyPr>
          <a:lstStyle/>
          <a:p>
            <a:r>
              <a:rPr lang="en-US" dirty="0" smtClean="0"/>
              <a:t>Blogging or Tweeting</a:t>
            </a:r>
            <a:endParaRPr lang="en-US" dirty="0"/>
          </a:p>
        </p:txBody>
      </p:sp>
      <p:sp>
        <p:nvSpPr>
          <p:cNvPr id="4" name="TextBox 3"/>
          <p:cNvSpPr txBox="1"/>
          <p:nvPr/>
        </p:nvSpPr>
        <p:spPr>
          <a:xfrm>
            <a:off x="8137284" y="1319678"/>
            <a:ext cx="3144129" cy="646331"/>
          </a:xfrm>
          <a:prstGeom prst="rect">
            <a:avLst/>
          </a:prstGeom>
          <a:noFill/>
        </p:spPr>
        <p:txBody>
          <a:bodyPr wrap="square" rtlCol="0">
            <a:spAutoFit/>
          </a:bodyPr>
          <a:lstStyle/>
          <a:p>
            <a:r>
              <a:rPr lang="en-US" dirty="0" smtClean="0"/>
              <a:t>Find Additional Primary Sources</a:t>
            </a:r>
            <a:endParaRPr lang="en-US" dirty="0"/>
          </a:p>
        </p:txBody>
      </p:sp>
      <p:sp>
        <p:nvSpPr>
          <p:cNvPr id="5" name="TextBox 4"/>
          <p:cNvSpPr txBox="1"/>
          <p:nvPr/>
        </p:nvSpPr>
        <p:spPr>
          <a:xfrm>
            <a:off x="3112163" y="2746769"/>
            <a:ext cx="2537139" cy="369332"/>
          </a:xfrm>
          <a:prstGeom prst="rect">
            <a:avLst/>
          </a:prstGeom>
          <a:noFill/>
        </p:spPr>
        <p:txBody>
          <a:bodyPr wrap="square" rtlCol="0">
            <a:spAutoFit/>
          </a:bodyPr>
          <a:lstStyle/>
          <a:p>
            <a:r>
              <a:rPr lang="en-US" dirty="0" smtClean="0"/>
              <a:t>Inquiry</a:t>
            </a:r>
            <a:endParaRPr lang="en-US" dirty="0"/>
          </a:p>
        </p:txBody>
      </p:sp>
    </p:spTree>
    <p:extLst>
      <p:ext uri="{BB962C8B-B14F-4D97-AF65-F5344CB8AC3E}">
        <p14:creationId xmlns:p14="http://schemas.microsoft.com/office/powerpoint/2010/main" val="93441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51">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9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nSpc>
                <a:spcPct val="100000"/>
              </a:lnSpc>
            </a:pPr>
            <a:r>
              <a:rPr lang="en-US"/>
              <a:t> </a:t>
            </a:r>
            <a:endParaRPr/>
          </a:p>
        </p:txBody>
      </p:sp>
      <p:cxnSp>
        <p:nvCxnSpPr>
          <p:cNvPr id="4" name="Straight Connector 3"/>
          <p:cNvCxnSpPr/>
          <p:nvPr/>
        </p:nvCxnSpPr>
        <p:spPr>
          <a:xfrm>
            <a:off x="841235" y="5880761"/>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93040" y="2623306"/>
            <a:ext cx="10404227" cy="1446550"/>
          </a:xfrm>
          <a:prstGeom prst="rect">
            <a:avLst/>
          </a:prstGeom>
        </p:spPr>
        <p:txBody>
          <a:bodyPr wrap="square">
            <a:spAutoFit/>
          </a:bodyPr>
          <a:lstStyle/>
          <a:p>
            <a:r>
              <a:rPr lang="en-US" sz="4400" dirty="0">
                <a:solidFill>
                  <a:schemeClr val="accent1"/>
                </a:solidFill>
              </a:rPr>
              <a:t>Why is the skill of question formulation so important now? </a:t>
            </a:r>
            <a:endParaRPr lang="en-US" sz="4400" dirty="0"/>
          </a:p>
        </p:txBody>
      </p:sp>
    </p:spTree>
    <p:extLst>
      <p:ext uri="{BB962C8B-B14F-4D97-AF65-F5344CB8AC3E}">
        <p14:creationId xmlns:p14="http://schemas.microsoft.com/office/powerpoint/2010/main" val="20880193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1683" y="1711327"/>
            <a:ext cx="2921980" cy="4440351"/>
          </a:xfrm>
        </p:spPr>
      </p:pic>
      <p:sp>
        <p:nvSpPr>
          <p:cNvPr id="6" name="Text Placeholder 5"/>
          <p:cNvSpPr>
            <a:spLocks noGrp="1"/>
          </p:cNvSpPr>
          <p:nvPr>
            <p:ph type="body" sz="half" idx="4294967295"/>
          </p:nvPr>
        </p:nvSpPr>
        <p:spPr>
          <a:xfrm>
            <a:off x="6863013" y="4476837"/>
            <a:ext cx="5212611" cy="1046225"/>
          </a:xfrm>
        </p:spPr>
        <p:txBody>
          <a:bodyPr>
            <a:noAutofit/>
          </a:bodyPr>
          <a:lstStyle/>
          <a:p>
            <a:pPr marL="0" indent="0">
              <a:buNone/>
            </a:pPr>
            <a:r>
              <a:rPr lang="en-US" dirty="0" smtClean="0">
                <a:latin typeface="Rockwell" panose="02060603020205020403" pitchFamily="18" charset="0"/>
              </a:rPr>
              <a:t>– Clive Thompson</a:t>
            </a:r>
          </a:p>
          <a:p>
            <a:pPr marL="0" indent="0">
              <a:buNone/>
            </a:pPr>
            <a:r>
              <a:rPr lang="en-US" sz="2400" dirty="0" smtClean="0">
                <a:latin typeface="Rockwell" panose="02060603020205020403" pitchFamily="18" charset="0"/>
              </a:rPr>
              <a:t>Journalist and Technology Blogger</a:t>
            </a:r>
            <a:endParaRPr lang="en-US" sz="2400" dirty="0">
              <a:latin typeface="Rockwell" panose="02060603020205020403" pitchFamily="18" charset="0"/>
            </a:endParaRPr>
          </a:p>
        </p:txBody>
      </p:sp>
      <p:sp>
        <p:nvSpPr>
          <p:cNvPr id="5" name="Text Placeholder 4"/>
          <p:cNvSpPr>
            <a:spLocks noGrp="1"/>
          </p:cNvSpPr>
          <p:nvPr>
            <p:ph type="body" sz="half" idx="4294967295"/>
          </p:nvPr>
        </p:nvSpPr>
        <p:spPr>
          <a:xfrm>
            <a:off x="6028160" y="1801813"/>
            <a:ext cx="5899963" cy="2578100"/>
          </a:xfrm>
        </p:spPr>
        <p:txBody>
          <a:bodyPr>
            <a:noAutofit/>
          </a:bodyPr>
          <a:lstStyle/>
          <a:p>
            <a:pPr marL="0" indent="0">
              <a:buNone/>
            </a:pPr>
            <a:r>
              <a:rPr lang="en-US" sz="3200" dirty="0" smtClean="0">
                <a:solidFill>
                  <a:schemeClr val="tx1"/>
                </a:solidFill>
                <a:latin typeface="Rockwell" panose="02060603020205020403" pitchFamily="18" charset="0"/>
              </a:rPr>
              <a:t>“How should you respond when you get powerful new tools for finding answers?</a:t>
            </a:r>
          </a:p>
          <a:p>
            <a:pPr marL="0" indent="0">
              <a:buNone/>
            </a:pPr>
            <a:endParaRPr lang="en-US" sz="2000" dirty="0">
              <a:solidFill>
                <a:schemeClr val="tx1"/>
              </a:solidFill>
              <a:latin typeface="Rockwell" panose="02060603020205020403" pitchFamily="18" charset="0"/>
            </a:endParaRPr>
          </a:p>
          <a:p>
            <a:pPr marL="0" indent="0">
              <a:buNone/>
            </a:pPr>
            <a:r>
              <a:rPr lang="en-US" sz="3200" dirty="0" smtClean="0">
                <a:solidFill>
                  <a:schemeClr val="tx1"/>
                </a:solidFill>
                <a:latin typeface="Rockwell" panose="02060603020205020403" pitchFamily="18" charset="0"/>
              </a:rPr>
              <a:t>Think of harder questions.”</a:t>
            </a:r>
            <a:endParaRPr lang="en-US" sz="3200" dirty="0">
              <a:solidFill>
                <a:schemeClr val="tx1"/>
              </a:solidFill>
              <a:latin typeface="Rockwell" panose="02060603020205020403" pitchFamily="18" charset="0"/>
            </a:endParaRPr>
          </a:p>
        </p:txBody>
      </p:sp>
      <p:sp>
        <p:nvSpPr>
          <p:cNvPr id="8" name="Title 1"/>
          <p:cNvSpPr txBox="1">
            <a:spLocks/>
          </p:cNvSpPr>
          <p:nvPr/>
        </p:nvSpPr>
        <p:spPr>
          <a:xfrm>
            <a:off x="664516" y="547560"/>
            <a:ext cx="10515600" cy="7435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DIN Next Rounded LT Pro" panose="020F0503020203050203" pitchFamily="34" charset="0"/>
                <a:ea typeface="+mj-ea"/>
                <a:cs typeface="+mj-cs"/>
              </a:defRPr>
            </a:lvl1pPr>
          </a:lstStyle>
          <a:p>
            <a:r>
              <a:rPr lang="en-US" sz="4000" dirty="0">
                <a:solidFill>
                  <a:schemeClr val="tx2"/>
                </a:solidFill>
                <a:latin typeface="+mj-lt"/>
              </a:rPr>
              <a:t>In the Age of Google</a:t>
            </a:r>
          </a:p>
        </p:txBody>
      </p:sp>
    </p:spTree>
    <p:extLst>
      <p:ext uri="{BB962C8B-B14F-4D97-AF65-F5344CB8AC3E}">
        <p14:creationId xmlns:p14="http://schemas.microsoft.com/office/powerpoint/2010/main" val="1952747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039" y="429147"/>
            <a:ext cx="10515600" cy="862165"/>
          </a:xfrm>
        </p:spPr>
        <p:txBody>
          <a:bodyPr>
            <a:normAutofit/>
          </a:bodyPr>
          <a:lstStyle/>
          <a:p>
            <a:r>
              <a:rPr lang="en-US" sz="4000" b="0" dirty="0" smtClean="0">
                <a:latin typeface="Rockwell" panose="02060603020205020403" pitchFamily="18" charset="0"/>
              </a:rPr>
              <a:t>Questions and Democracy</a:t>
            </a:r>
            <a:endParaRPr lang="en-US" sz="4000" b="0" dirty="0">
              <a:latin typeface="Rockwell" panose="02060603020205020403"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187" y="1795077"/>
            <a:ext cx="6919440" cy="3793787"/>
          </a:xfrm>
          <a:prstGeom prst="rect">
            <a:avLst/>
          </a:prstGeom>
        </p:spPr>
      </p:pic>
      <p:sp>
        <p:nvSpPr>
          <p:cNvPr id="4" name="Text Placeholder 4"/>
          <p:cNvSpPr txBox="1">
            <a:spLocks/>
          </p:cNvSpPr>
          <p:nvPr/>
        </p:nvSpPr>
        <p:spPr>
          <a:xfrm>
            <a:off x="7730017" y="2451210"/>
            <a:ext cx="4024179" cy="151453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latin typeface="Rockwell" panose="02060603020205020403" pitchFamily="18" charset="0"/>
              </a:rPr>
              <a:t>“We need to be taught to study rather than to believe, to </a:t>
            </a:r>
            <a:r>
              <a:rPr lang="en-US" b="1" dirty="0">
                <a:latin typeface="Rockwell" panose="02060603020205020403" pitchFamily="18" charset="0"/>
              </a:rPr>
              <a:t>inquire</a:t>
            </a:r>
            <a:r>
              <a:rPr lang="en-US" dirty="0">
                <a:latin typeface="Rockwell" panose="02060603020205020403" pitchFamily="18" charset="0"/>
              </a:rPr>
              <a:t> rather than to affirm.”</a:t>
            </a:r>
          </a:p>
          <a:p>
            <a:pPr marL="0" indent="0">
              <a:buNone/>
            </a:pPr>
            <a:endParaRPr lang="en-US" dirty="0">
              <a:latin typeface="Rockwell" panose="02060603020205020403" pitchFamily="18" charset="0"/>
            </a:endParaRPr>
          </a:p>
        </p:txBody>
      </p:sp>
      <p:sp>
        <p:nvSpPr>
          <p:cNvPr id="6" name="Text Placeholder 5"/>
          <p:cNvSpPr txBox="1">
            <a:spLocks/>
          </p:cNvSpPr>
          <p:nvPr/>
        </p:nvSpPr>
        <p:spPr>
          <a:xfrm>
            <a:off x="7730019" y="4038217"/>
            <a:ext cx="3777343" cy="52364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endParaRPr lang="en-US" sz="2200" dirty="0" smtClean="0">
              <a:latin typeface="Rockwell" panose="02060603020205020403" pitchFamily="18" charset="0"/>
            </a:endParaRPr>
          </a:p>
          <a:p>
            <a:pPr marL="0" indent="0" algn="r">
              <a:buNone/>
            </a:pPr>
            <a:r>
              <a:rPr lang="en-US" sz="2200" dirty="0" smtClean="0">
                <a:latin typeface="Rockwell" panose="02060603020205020403" pitchFamily="18" charset="0"/>
              </a:rPr>
              <a:t>– </a:t>
            </a:r>
            <a:r>
              <a:rPr lang="en-US" sz="2200" dirty="0" err="1">
                <a:latin typeface="Rockwell" panose="02060603020205020403" pitchFamily="18" charset="0"/>
              </a:rPr>
              <a:t>Septima</a:t>
            </a:r>
            <a:r>
              <a:rPr lang="en-US" sz="2200" dirty="0">
                <a:latin typeface="Rockwell" panose="02060603020205020403" pitchFamily="18" charset="0"/>
              </a:rPr>
              <a:t> Clark</a:t>
            </a:r>
          </a:p>
          <a:p>
            <a:pPr marL="0" indent="0" algn="r">
              <a:buNone/>
            </a:pPr>
            <a:endParaRPr lang="en-US" sz="1200" dirty="0">
              <a:latin typeface="Rockwell" panose="02060603020205020403" pitchFamily="18" charset="0"/>
            </a:endParaRPr>
          </a:p>
          <a:p>
            <a:pPr marL="0" indent="0" algn="r">
              <a:buNone/>
            </a:pPr>
            <a:endParaRPr lang="en-US" sz="1200" dirty="0">
              <a:latin typeface="Rockwell" panose="02060603020205020403" pitchFamily="18" charset="0"/>
            </a:endParaRPr>
          </a:p>
        </p:txBody>
      </p:sp>
      <p:sp>
        <p:nvSpPr>
          <p:cNvPr id="5" name="テキスト ボックス 4"/>
          <p:cNvSpPr txBox="1"/>
          <p:nvPr/>
        </p:nvSpPr>
        <p:spPr>
          <a:xfrm>
            <a:off x="4788412" y="6596392"/>
            <a:ext cx="7596731" cy="261610"/>
          </a:xfrm>
          <a:prstGeom prst="rect">
            <a:avLst/>
          </a:prstGeom>
          <a:noFill/>
        </p:spPr>
        <p:txBody>
          <a:bodyPr wrap="square" rtlCol="0">
            <a:spAutoFit/>
          </a:bodyPr>
          <a:lstStyle/>
          <a:p>
            <a:r>
              <a:rPr lang="en-US" sz="1100" dirty="0">
                <a:latin typeface="Rockwell" panose="02060603020205020403" pitchFamily="18" charset="0"/>
              </a:rPr>
              <a:t>Chapter 6 on </a:t>
            </a:r>
            <a:r>
              <a:rPr lang="en-US" sz="1100" dirty="0" err="1">
                <a:latin typeface="Rockwell" panose="02060603020205020403" pitchFamily="18" charset="0"/>
              </a:rPr>
              <a:t>Septima</a:t>
            </a:r>
            <a:r>
              <a:rPr lang="en-US" sz="1100" dirty="0">
                <a:latin typeface="Rockwell" panose="02060603020205020403" pitchFamily="18" charset="0"/>
              </a:rPr>
              <a:t> Clark in Freedom Road: Adult Education of African Americans (Peterson, 1996)</a:t>
            </a:r>
          </a:p>
        </p:txBody>
      </p:sp>
    </p:spTree>
    <p:extLst>
      <p:ext uri="{BB962C8B-B14F-4D97-AF65-F5344CB8AC3E}">
        <p14:creationId xmlns:p14="http://schemas.microsoft.com/office/powerpoint/2010/main" val="160044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093" y="4600439"/>
            <a:ext cx="10598331" cy="769441"/>
          </a:xfrm>
          <a:prstGeom prst="rect">
            <a:avLst/>
          </a:prstGeom>
          <a:noFill/>
        </p:spPr>
        <p:txBody>
          <a:bodyPr wrap="square" rtlCol="0">
            <a:spAutoFit/>
          </a:bodyPr>
          <a:lstStyle/>
          <a:p>
            <a:r>
              <a:rPr lang="en-US" sz="4400" dirty="0" smtClean="0"/>
              <a:t>What are your questions for us?</a:t>
            </a:r>
            <a:endParaRPr lang="en-US" sz="4400" dirty="0"/>
          </a:p>
        </p:txBody>
      </p:sp>
      <p:sp>
        <p:nvSpPr>
          <p:cNvPr id="3" name="Google Shape;454;p49"/>
          <p:cNvSpPr/>
          <p:nvPr/>
        </p:nvSpPr>
        <p:spPr>
          <a:xfrm>
            <a:off x="10894424" y="245921"/>
            <a:ext cx="962143" cy="647598"/>
          </a:xfrm>
          <a:prstGeom prst="wedgeRectCallout">
            <a:avLst>
              <a:gd name="adj1" fmla="val -32870"/>
              <a:gd name="adj2" fmla="val 79687"/>
            </a:avLst>
          </a:prstGeom>
          <a:solidFill>
            <a:schemeClr val="bg1">
              <a:alpha val="91372"/>
            </a:schemeClr>
          </a:solidFill>
          <a:ln w="25400" cap="flat" cmpd="sng">
            <a:solidFill>
              <a:schemeClr val="tx2">
                <a:lumMod val="50000"/>
              </a:schemeClr>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5352689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75288"/>
            <a:ext cx="10515600" cy="1325563"/>
          </a:xfrm>
        </p:spPr>
        <p:txBody>
          <a:bodyPr/>
          <a:lstStyle/>
          <a:p>
            <a:r>
              <a:rPr lang="en-US" dirty="0" smtClean="0"/>
              <a:t>Thank you! Enjoy! </a:t>
            </a:r>
            <a:endParaRPr lang="en-US" dirty="0"/>
          </a:p>
        </p:txBody>
      </p:sp>
    </p:spTree>
    <p:extLst>
      <p:ext uri="{BB962C8B-B14F-4D97-AF65-F5344CB8AC3E}">
        <p14:creationId xmlns:p14="http://schemas.microsoft.com/office/powerpoint/2010/main" val="38933771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2024891" y="2855944"/>
            <a:ext cx="8212975" cy="2554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defTabSz="457200">
              <a:buClr>
                <a:srgbClr val="629DD1"/>
              </a:buClr>
              <a:buNone/>
              <a:defRPr/>
            </a:pPr>
            <a:r>
              <a:rPr kumimoji="0" lang="en-US" altLang="en-US" b="0" i="0" u="none" strike="noStrike" kern="1200" cap="none" spc="0" normalizeH="0" baseline="0" noProof="0" dirty="0">
                <a:ln>
                  <a:noFill/>
                </a:ln>
                <a:solidFill>
                  <a:schemeClr val="tx1"/>
                </a:solidFill>
                <a:effectLst/>
                <a:uLnTx/>
                <a:uFillTx/>
              </a:rPr>
              <a:t>The Right Question Institute offers materials through a Creative Commons </a:t>
            </a:r>
            <a:r>
              <a:rPr kumimoji="0" lang="en-US" altLang="en-US" b="0" i="0" u="none" strike="noStrike" kern="1200" cap="none" spc="0" normalizeH="0" baseline="0" noProof="0" dirty="0" smtClean="0">
                <a:ln>
                  <a:noFill/>
                </a:ln>
                <a:solidFill>
                  <a:schemeClr val="tx1"/>
                </a:solidFill>
                <a:effectLst/>
                <a:uLnTx/>
                <a:uFillTx/>
              </a:rPr>
              <a:t>License. </a:t>
            </a:r>
            <a:r>
              <a:rPr lang="en-US" altLang="en-US" noProof="0" dirty="0">
                <a:solidFill>
                  <a:schemeClr val="tx1"/>
                </a:solidFill>
              </a:rPr>
              <a:t>Y</a:t>
            </a:r>
            <a:r>
              <a:rPr lang="en-US" dirty="0" err="1" smtClean="0">
                <a:solidFill>
                  <a:schemeClr val="tx1"/>
                </a:solidFill>
              </a:rPr>
              <a:t>ou</a:t>
            </a:r>
            <a:r>
              <a:rPr lang="en-US" dirty="0" smtClean="0">
                <a:solidFill>
                  <a:schemeClr val="tx1"/>
                </a:solidFill>
              </a:rPr>
              <a:t> </a:t>
            </a:r>
            <a:r>
              <a:rPr lang="en-US" dirty="0">
                <a:solidFill>
                  <a:schemeClr val="tx1"/>
                </a:solidFill>
              </a:rPr>
              <a:t>are welcome to use, adapt, and share our </a:t>
            </a:r>
            <a:r>
              <a:rPr lang="en-US" dirty="0" smtClean="0">
                <a:solidFill>
                  <a:schemeClr val="tx1"/>
                </a:solidFill>
              </a:rPr>
              <a:t>materials </a:t>
            </a:r>
            <a:r>
              <a:rPr lang="en-US" dirty="0">
                <a:solidFill>
                  <a:schemeClr val="tx1"/>
                </a:solidFill>
              </a:rPr>
              <a:t>for noncommercial </a:t>
            </a:r>
            <a:r>
              <a:rPr lang="en-US" dirty="0" smtClean="0">
                <a:solidFill>
                  <a:schemeClr val="tx1"/>
                </a:solidFill>
              </a:rPr>
              <a:t>use, as long as you include the following reference: </a:t>
            </a:r>
          </a:p>
          <a:p>
            <a:pPr marL="0" indent="0" defTabSz="457200">
              <a:buClr>
                <a:srgbClr val="629DD1"/>
              </a:buClr>
              <a:buNone/>
              <a:defRPr/>
            </a:pPr>
            <a:r>
              <a:rPr lang="en-US" dirty="0" smtClean="0">
                <a:solidFill>
                  <a:schemeClr val="tx1"/>
                </a:solidFill>
              </a:rPr>
              <a:t>“</a:t>
            </a:r>
            <a:r>
              <a:rPr lang="en-US" dirty="0">
                <a:solidFill>
                  <a:schemeClr val="tx1"/>
                </a:solidFill>
              </a:rPr>
              <a:t>Source: The Right Question Institute (RQI). The Question Formulation Technique (QFT) was created by RQI. Visit </a:t>
            </a:r>
            <a:r>
              <a:rPr lang="en-US" u="sng" dirty="0">
                <a:solidFill>
                  <a:schemeClr val="tx1"/>
                </a:solidFill>
                <a:hlinkClick r:id="rId2"/>
              </a:rPr>
              <a:t>rightquestion.org</a:t>
            </a:r>
            <a:r>
              <a:rPr lang="en-US" dirty="0">
                <a:solidFill>
                  <a:schemeClr val="tx1"/>
                </a:solidFill>
              </a:rPr>
              <a:t> for more information and free resources.”</a:t>
            </a:r>
          </a:p>
          <a:p>
            <a:pPr marL="0" lvl="0" indent="0" defTabSz="457200">
              <a:buClr>
                <a:srgbClr val="629DD1"/>
              </a:buClr>
              <a:buNone/>
              <a:defRPr/>
            </a:pPr>
            <a:endParaRPr kumimoji="0" lang="en-US" altLang="en-US" sz="105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endParaRPr>
          </a:p>
        </p:txBody>
      </p:sp>
      <p:pic>
        <p:nvPicPr>
          <p:cNvPr id="7"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0375" y="1967396"/>
            <a:ext cx="2044700"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914400" y="386863"/>
            <a:ext cx="10662912" cy="769441"/>
          </a:xfrm>
          <a:prstGeom prst="rect">
            <a:avLst/>
          </a:prstGeom>
          <a:noFill/>
        </p:spPr>
        <p:txBody>
          <a:bodyPr wrap="square" rtlCol="0">
            <a:spAutoFit/>
          </a:bodyPr>
          <a:lstStyle/>
          <a:p>
            <a:r>
              <a:rPr lang="en-US" sz="4400" dirty="0" smtClean="0"/>
              <a:t>Using &amp; Sharing RQI’s Resources</a:t>
            </a:r>
            <a:endParaRPr lang="en-US" sz="4400" dirty="0"/>
          </a:p>
        </p:txBody>
      </p:sp>
      <p:sp>
        <p:nvSpPr>
          <p:cNvPr id="2" name="Rectangle 1"/>
          <p:cNvSpPr/>
          <p:nvPr/>
        </p:nvSpPr>
        <p:spPr>
          <a:xfrm>
            <a:off x="1813211" y="6260745"/>
            <a:ext cx="8866805" cy="369332"/>
          </a:xfrm>
          <a:prstGeom prst="rect">
            <a:avLst/>
          </a:prstGeom>
        </p:spPr>
        <p:txBody>
          <a:bodyPr wrap="none">
            <a:spAutoFit/>
          </a:bodyPr>
          <a:lstStyle/>
          <a:p>
            <a:pPr>
              <a:defRPr/>
            </a:pPr>
            <a:r>
              <a:rPr lang="en-US" altLang="en-US" b="1" dirty="0" smtClean="0">
                <a:latin typeface="Rockwell" panose="02060603020205020403" pitchFamily="18" charset="0"/>
              </a:rPr>
              <a:t>Access today’s materials (and more!): http</a:t>
            </a:r>
            <a:r>
              <a:rPr lang="en-US" altLang="en-US" b="1" dirty="0">
                <a:latin typeface="Rockwell" panose="02060603020205020403" pitchFamily="18" charset="0"/>
              </a:rPr>
              <a:t>://</a:t>
            </a:r>
            <a:r>
              <a:rPr lang="en-US" altLang="en-US" b="1" dirty="0" err="1">
                <a:latin typeface="Rockwell" panose="02060603020205020403" pitchFamily="18" charset="0"/>
              </a:rPr>
              <a:t>rightquestion.org</a:t>
            </a:r>
            <a:r>
              <a:rPr lang="en-US" altLang="en-US" b="1" dirty="0">
                <a:latin typeface="Rockwell" panose="02060603020205020403" pitchFamily="18" charset="0"/>
              </a:rPr>
              <a:t>/events/</a:t>
            </a:r>
            <a:endParaRPr lang="en-US" b="1" dirty="0">
              <a:latin typeface="Rockwell" panose="02060603020205020403" pitchFamily="18" charset="0"/>
            </a:endParaRPr>
          </a:p>
        </p:txBody>
      </p:sp>
    </p:spTree>
    <p:extLst>
      <p:ext uri="{BB962C8B-B14F-4D97-AF65-F5344CB8AC3E}">
        <p14:creationId xmlns:p14="http://schemas.microsoft.com/office/powerpoint/2010/main" val="16786662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6978" y="409923"/>
            <a:ext cx="9671497"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smtClean="0">
                <a:ln>
                  <a:noFill/>
                </a:ln>
                <a:solidFill>
                  <a:schemeClr val="tx2"/>
                </a:solidFill>
                <a:effectLst/>
                <a:uLnTx/>
                <a:uFillTx/>
                <a:latin typeface="Rockwell" panose="02060603020205020403" pitchFamily="18" charset="0"/>
                <a:cs typeface="+mn-cs"/>
              </a:rPr>
              <a:t>Use and Share These Resources </a:t>
            </a:r>
            <a:endParaRPr kumimoji="0" lang="en-US" sz="4400" b="0" i="0" u="none" strike="noStrike" kern="1200" cap="none" spc="0" normalizeH="0" baseline="0" noProof="0" dirty="0">
              <a:ln>
                <a:noFill/>
              </a:ln>
              <a:solidFill>
                <a:schemeClr val="tx2"/>
              </a:solidFill>
              <a:effectLst/>
              <a:uLnTx/>
              <a:uFillTx/>
              <a:latin typeface="Rockwell" panose="02060603020205020403" pitchFamily="18" charset="0"/>
              <a:cs typeface="+mn-cs"/>
            </a:endParaRPr>
          </a:p>
        </p:txBody>
      </p:sp>
      <p:sp>
        <p:nvSpPr>
          <p:cNvPr id="6" name="Content Placeholder 2"/>
          <p:cNvSpPr txBox="1">
            <a:spLocks/>
          </p:cNvSpPr>
          <p:nvPr/>
        </p:nvSpPr>
        <p:spPr bwMode="auto">
          <a:xfrm>
            <a:off x="2024891" y="2855944"/>
            <a:ext cx="8212975" cy="2554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defTabSz="457200">
              <a:buClr>
                <a:srgbClr val="629DD1"/>
              </a:buClr>
              <a:buNone/>
              <a:defRPr/>
            </a:pPr>
            <a:r>
              <a:rPr kumimoji="0" lang="en-US" altLang="en-US" b="0" i="0" u="none" strike="noStrike" kern="1200" cap="none" spc="0" normalizeH="0" baseline="0" noProof="0" dirty="0">
                <a:ln>
                  <a:noFill/>
                </a:ln>
                <a:solidFill>
                  <a:schemeClr val="tx1"/>
                </a:solidFill>
                <a:effectLst/>
                <a:uLnTx/>
                <a:uFillTx/>
              </a:rPr>
              <a:t>The Right Question Institute offers materials through a Creative Commons </a:t>
            </a:r>
            <a:r>
              <a:rPr kumimoji="0" lang="en-US" altLang="en-US" b="0" i="0" u="none" strike="noStrike" kern="1200" cap="none" spc="0" normalizeH="0" baseline="0" noProof="0" dirty="0" smtClean="0">
                <a:ln>
                  <a:noFill/>
                </a:ln>
                <a:solidFill>
                  <a:schemeClr val="tx1"/>
                </a:solidFill>
                <a:effectLst/>
                <a:uLnTx/>
                <a:uFillTx/>
              </a:rPr>
              <a:t>License. </a:t>
            </a:r>
            <a:r>
              <a:rPr lang="en-US" altLang="en-US" noProof="0" dirty="0">
                <a:solidFill>
                  <a:schemeClr val="tx1"/>
                </a:solidFill>
              </a:rPr>
              <a:t>Y</a:t>
            </a:r>
            <a:r>
              <a:rPr lang="en-US" dirty="0" err="1" smtClean="0">
                <a:solidFill>
                  <a:schemeClr val="tx1"/>
                </a:solidFill>
              </a:rPr>
              <a:t>ou</a:t>
            </a:r>
            <a:r>
              <a:rPr lang="en-US" dirty="0" smtClean="0">
                <a:solidFill>
                  <a:schemeClr val="tx1"/>
                </a:solidFill>
              </a:rPr>
              <a:t> </a:t>
            </a:r>
            <a:r>
              <a:rPr lang="en-US" dirty="0">
                <a:solidFill>
                  <a:schemeClr val="tx1"/>
                </a:solidFill>
              </a:rPr>
              <a:t>are welcome to use, adapt, and share our </a:t>
            </a:r>
            <a:r>
              <a:rPr lang="en-US" dirty="0" smtClean="0">
                <a:solidFill>
                  <a:schemeClr val="tx1"/>
                </a:solidFill>
              </a:rPr>
              <a:t>materials </a:t>
            </a:r>
            <a:r>
              <a:rPr lang="en-US" dirty="0">
                <a:solidFill>
                  <a:schemeClr val="tx1"/>
                </a:solidFill>
              </a:rPr>
              <a:t>for noncommercial </a:t>
            </a:r>
            <a:r>
              <a:rPr lang="en-US" dirty="0" smtClean="0">
                <a:solidFill>
                  <a:schemeClr val="tx1"/>
                </a:solidFill>
              </a:rPr>
              <a:t>use, as long as you include the following reference: </a:t>
            </a:r>
          </a:p>
          <a:p>
            <a:pPr marL="0" indent="0" defTabSz="457200">
              <a:buClr>
                <a:srgbClr val="629DD1"/>
              </a:buClr>
              <a:buNone/>
              <a:defRPr/>
            </a:pPr>
            <a:r>
              <a:rPr lang="en-US" dirty="0" smtClean="0">
                <a:solidFill>
                  <a:schemeClr val="tx1"/>
                </a:solidFill>
              </a:rPr>
              <a:t>“</a:t>
            </a:r>
            <a:r>
              <a:rPr lang="en-US" dirty="0">
                <a:solidFill>
                  <a:schemeClr val="tx1"/>
                </a:solidFill>
              </a:rPr>
              <a:t>Source: The Right Question Institute (RQI). The Question Formulation Technique (QFT) was created by RQI. Visit </a:t>
            </a:r>
            <a:r>
              <a:rPr lang="en-US" u="sng" dirty="0">
                <a:solidFill>
                  <a:schemeClr val="tx1"/>
                </a:solidFill>
                <a:hlinkClick r:id="rId2"/>
              </a:rPr>
              <a:t>rightquestion.org</a:t>
            </a:r>
            <a:r>
              <a:rPr lang="en-US" dirty="0">
                <a:solidFill>
                  <a:schemeClr val="tx1"/>
                </a:solidFill>
              </a:rPr>
              <a:t> for more information and free resources.”</a:t>
            </a:r>
          </a:p>
          <a:p>
            <a:pPr marL="0" lvl="0" indent="0" defTabSz="457200">
              <a:buClr>
                <a:srgbClr val="629DD1"/>
              </a:buClr>
              <a:buNone/>
              <a:defRPr/>
            </a:pPr>
            <a:endParaRPr kumimoji="0" lang="en-US" altLang="en-US" sz="105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endParaRPr>
          </a:p>
        </p:txBody>
      </p:sp>
      <p:pic>
        <p:nvPicPr>
          <p:cNvPr id="7"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0375" y="1967396"/>
            <a:ext cx="2044700"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53187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654209" y="4815436"/>
            <a:ext cx="10933735" cy="1257118"/>
          </a:xfrm>
        </p:spPr>
        <p:txBody>
          <a:bodyPr>
            <a:noAutofit/>
          </a:bodyPr>
          <a:lstStyle/>
          <a:p>
            <a:pPr marL="0" indent="0">
              <a:buNone/>
            </a:pPr>
            <a:r>
              <a:rPr lang="en-US" sz="4400" dirty="0">
                <a:solidFill>
                  <a:schemeClr val="accent1"/>
                </a:solidFill>
              </a:rPr>
              <a:t>Why spend time teaching the skill of question formulation?</a:t>
            </a:r>
            <a:endParaRPr lang="en-US" altLang="en-US" sz="4400" dirty="0">
              <a:solidFill>
                <a:schemeClr val="accent1"/>
              </a:solidFill>
              <a:latin typeface="Rockwell" panose="02060603020205020403" pitchFamily="18" charset="0"/>
            </a:endParaRPr>
          </a:p>
        </p:txBody>
      </p:sp>
      <p:cxnSp>
        <p:nvCxnSpPr>
          <p:cNvPr id="4" name="Straight Connector 3"/>
          <p:cNvCxnSpPr/>
          <p:nvPr/>
        </p:nvCxnSpPr>
        <p:spPr>
          <a:xfrm>
            <a:off x="654207" y="634374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265" y="194999"/>
            <a:ext cx="5929081" cy="4405582"/>
          </a:xfrm>
          <a:prstGeom prst="rect">
            <a:avLst/>
          </a:prstGeom>
        </p:spPr>
      </p:pic>
    </p:spTree>
    <p:extLst>
      <p:ext uri="{BB962C8B-B14F-4D97-AF65-F5344CB8AC3E}">
        <p14:creationId xmlns:p14="http://schemas.microsoft.com/office/powerpoint/2010/main" val="38008829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Honoring the Original Source: </a:t>
            </a:r>
            <a:br>
              <a:rPr lang="en-US" dirty="0" smtClean="0"/>
            </a:br>
            <a:r>
              <a:rPr lang="en-US" dirty="0" smtClean="0"/>
              <a:t>Parents in Lawrence, MA 1990</a:t>
            </a:r>
            <a:endParaRPr lang="en-US" dirty="0"/>
          </a:p>
        </p:txBody>
      </p:sp>
      <p:pic>
        <p:nvPicPr>
          <p:cNvPr id="5" name="Picture 1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99" y="1802185"/>
            <a:ext cx="5241925" cy="3942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Placeholder 1"/>
          <p:cNvSpPr txBox="1">
            <a:spLocks/>
          </p:cNvSpPr>
          <p:nvPr/>
        </p:nvSpPr>
        <p:spPr>
          <a:xfrm>
            <a:off x="6965951" y="3165736"/>
            <a:ext cx="3932237" cy="257876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smtClean="0">
                <a:latin typeface="+mj-lt"/>
                <a:ea typeface="ヒラギノ角ゴ ProN W3" charset="0"/>
                <a:cs typeface="ヒラギノ角ゴ ProN W3" charset="0"/>
              </a:rPr>
              <a:t>“We don’t go to the school because we don’t even know what to ask.”</a:t>
            </a:r>
            <a:endParaRPr lang="en-US" altLang="ja-JP" dirty="0">
              <a:latin typeface="+mj-lt"/>
              <a:cs typeface="Gill Sans" charset="0"/>
            </a:endParaRPr>
          </a:p>
        </p:txBody>
      </p:sp>
    </p:spTree>
    <p:extLst>
      <p:ext uri="{BB962C8B-B14F-4D97-AF65-F5344CB8AC3E}">
        <p14:creationId xmlns:p14="http://schemas.microsoft.com/office/powerpoint/2010/main" val="377433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9021" y="1718846"/>
            <a:ext cx="10457410" cy="1569660"/>
          </a:xfrm>
          <a:prstGeom prst="rect">
            <a:avLst/>
          </a:prstGeom>
          <a:noFill/>
        </p:spPr>
        <p:txBody>
          <a:bodyPr wrap="square" rtlCol="0">
            <a:spAutoFit/>
          </a:bodyPr>
          <a:lstStyle/>
          <a:p>
            <a:pPr lvl="0">
              <a:defRPr/>
            </a:pPr>
            <a:r>
              <a:rPr lang="en-US" sz="3200" dirty="0">
                <a:latin typeface="+mj-lt"/>
              </a:rPr>
              <a:t>“There can be no </a:t>
            </a:r>
            <a:r>
              <a:rPr lang="en-US" sz="3200" dirty="0" smtClean="0">
                <a:latin typeface="+mj-lt"/>
              </a:rPr>
              <a:t>thinking without </a:t>
            </a:r>
            <a:r>
              <a:rPr lang="en-US" sz="3200" dirty="0">
                <a:latin typeface="+mj-lt"/>
              </a:rPr>
              <a:t>questioning—no </a:t>
            </a:r>
            <a:r>
              <a:rPr lang="en-US" sz="3200" dirty="0" smtClean="0">
                <a:latin typeface="+mj-lt"/>
              </a:rPr>
              <a:t>purposeful study </a:t>
            </a:r>
            <a:r>
              <a:rPr lang="en-US" sz="3200" dirty="0">
                <a:latin typeface="+mj-lt"/>
              </a:rPr>
              <a:t>of the past, nor any serious </a:t>
            </a:r>
            <a:r>
              <a:rPr lang="en-US" sz="3200" dirty="0" smtClean="0">
                <a:latin typeface="+mj-lt"/>
              </a:rPr>
              <a:t>planning for </a:t>
            </a:r>
            <a:r>
              <a:rPr lang="en-US" sz="3200" dirty="0">
                <a:latin typeface="+mj-lt"/>
              </a:rPr>
              <a:t>the future</a:t>
            </a:r>
            <a:r>
              <a:rPr lang="en-US" sz="3200" dirty="0" smtClean="0">
                <a:latin typeface="+mj-lt"/>
              </a:rPr>
              <a:t>.”</a:t>
            </a:r>
            <a:endParaRPr lang="en-US" dirty="0">
              <a:latin typeface="+mj-lt"/>
            </a:endParaRPr>
          </a:p>
        </p:txBody>
      </p:sp>
      <p:sp>
        <p:nvSpPr>
          <p:cNvPr id="3" name="Text Placeholder 5"/>
          <p:cNvSpPr txBox="1">
            <a:spLocks/>
          </p:cNvSpPr>
          <p:nvPr/>
        </p:nvSpPr>
        <p:spPr>
          <a:xfrm>
            <a:off x="5055577" y="4070685"/>
            <a:ext cx="6840676" cy="257876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457200">
              <a:buNone/>
              <a:defRPr/>
            </a:pPr>
            <a:r>
              <a:rPr lang="en-US" sz="2200" b="1" dirty="0" smtClean="0">
                <a:latin typeface="+mj-lt"/>
              </a:rPr>
              <a:t>– </a:t>
            </a:r>
            <a:r>
              <a:rPr lang="en-US" sz="2200" b="1" dirty="0">
                <a:latin typeface="+mj-lt"/>
              </a:rPr>
              <a:t>David Hackett Fischer</a:t>
            </a:r>
            <a:endParaRPr lang="en-US" sz="2200" dirty="0">
              <a:latin typeface="+mj-lt"/>
            </a:endParaRPr>
          </a:p>
          <a:p>
            <a:pPr marL="0" indent="0">
              <a:buNone/>
              <a:defRPr/>
            </a:pPr>
            <a:r>
              <a:rPr lang="en-US" sz="1800" dirty="0">
                <a:latin typeface="+mj-lt"/>
              </a:rPr>
              <a:t>University Professor Emeritus of </a:t>
            </a:r>
            <a:r>
              <a:rPr lang="en-US" sz="1800" dirty="0" smtClean="0">
                <a:latin typeface="+mj-lt"/>
              </a:rPr>
              <a:t>History, </a:t>
            </a:r>
            <a:r>
              <a:rPr lang="en-US" sz="1800" dirty="0">
                <a:latin typeface="+mj-lt"/>
              </a:rPr>
              <a:t>Brandeis University</a:t>
            </a:r>
            <a:endParaRPr lang="en-US" sz="1800" dirty="0">
              <a:solidFill>
                <a:prstClr val="black"/>
              </a:solidFill>
              <a:latin typeface="+mj-lt"/>
            </a:endParaRPr>
          </a:p>
        </p:txBody>
      </p:sp>
      <p:cxnSp>
        <p:nvCxnSpPr>
          <p:cNvPr id="7" name="Straight Connector 6"/>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5354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ユーザー定義 2">
      <a:majorFont>
        <a:latin typeface="Rockwell"/>
        <a:ea typeface="MS Gothic"/>
        <a:cs typeface=""/>
      </a:majorFont>
      <a:minorFont>
        <a:latin typeface="Rockwell"/>
        <a:ea typeface="Meiry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24348</TotalTime>
  <Words>2411</Words>
  <Application>Microsoft Macintosh PowerPoint</Application>
  <PresentationFormat>Widescreen</PresentationFormat>
  <Paragraphs>367</Paragraphs>
  <Slides>58</Slides>
  <Notes>35</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58</vt:i4>
      </vt:variant>
    </vt:vector>
  </HeadingPairs>
  <TitlesOfParts>
    <vt:vector size="75" baseType="lpstr">
      <vt:lpstr>Arial</vt:lpstr>
      <vt:lpstr>Calibri</vt:lpstr>
      <vt:lpstr>Century Gothic</vt:lpstr>
      <vt:lpstr>DIN Next Rounded LT Pro</vt:lpstr>
      <vt:lpstr>Gill Sans</vt:lpstr>
      <vt:lpstr>Meiryo</vt:lpstr>
      <vt:lpstr>MS Gothic</vt:lpstr>
      <vt:lpstr>MS PGothic</vt:lpstr>
      <vt:lpstr>Noto Sans Symbols</vt:lpstr>
      <vt:lpstr>Rockwell</vt:lpstr>
      <vt:lpstr>Rockwell (Body)</vt:lpstr>
      <vt:lpstr>Times New Roman</vt:lpstr>
      <vt:lpstr>Wingdings</vt:lpstr>
      <vt:lpstr>ヒラギノ角ゴ ProN W3</vt:lpstr>
      <vt:lpstr>ヒラギノ角ゴ ProN W6</vt:lpstr>
      <vt:lpstr>游ゴシック</vt:lpstr>
      <vt:lpstr>Office Theme</vt:lpstr>
      <vt:lpstr>Introduction to the Question Formulation Technique (QFT) for Virtual Learning Hosted by the Maine Department of Education</vt:lpstr>
      <vt:lpstr>Who is in the room?</vt:lpstr>
      <vt:lpstr>Today’s Agenda</vt:lpstr>
      <vt:lpstr>We’re Tweeting…</vt:lpstr>
      <vt:lpstr>Access Today’s Materials and All of Our Free Resources</vt:lpstr>
      <vt:lpstr>PowerPoint Presentation</vt:lpstr>
      <vt:lpstr>PowerPoint Presentation</vt:lpstr>
      <vt:lpstr>Honoring the Original Source:  Parents in Lawrence, MA 1990</vt:lpstr>
      <vt:lpstr>PowerPoint Presentation</vt:lpstr>
      <vt:lpstr>PowerPoint Presentation</vt:lpstr>
      <vt:lpstr>College Presidents on What College Students Should Learn</vt:lpstr>
      <vt:lpstr>Yet, Only 27% of Graduates Believe College Taught Them How to Ask Their Own Questions</vt:lpstr>
      <vt:lpstr>But, the problem begins long before college… </vt:lpstr>
      <vt:lpstr>Question Asking Declines with Age</vt:lpstr>
      <vt:lpstr>Question Asking by Adolescence </vt:lpstr>
      <vt:lpstr>We can work together on changing these dynamics </vt:lpstr>
      <vt:lpstr>We Are Not Alone </vt:lpstr>
      <vt:lpstr>What happens when students do learn to ask their own questions? </vt:lpstr>
      <vt:lpstr>Research Confirms  the Importance of Questioning</vt:lpstr>
      <vt:lpstr>Student Reflection</vt:lpstr>
      <vt:lpstr>Collaborative Learning with the Question Formulation Technique (QFT)</vt:lpstr>
      <vt:lpstr>The Question Formulation Technique (QFT)</vt:lpstr>
      <vt:lpstr>Rules for Producing Questions</vt:lpstr>
      <vt:lpstr>Let’s Learn by Doing</vt:lpstr>
      <vt:lpstr>Make Your Own Padlet</vt:lpstr>
      <vt:lpstr> </vt:lpstr>
      <vt:lpstr>The QFT, on one slide…</vt:lpstr>
      <vt:lpstr>PowerPoint Presentation</vt:lpstr>
      <vt:lpstr>Thinking in many different directions</vt:lpstr>
      <vt:lpstr>Narrowing Down, Focusing</vt:lpstr>
      <vt:lpstr>Thinking about Thinking</vt:lpstr>
      <vt:lpstr>PowerPoint Presentation</vt:lpstr>
      <vt:lpstr>Classroom Example: High School</vt:lpstr>
      <vt:lpstr>Question Focus</vt:lpstr>
      <vt:lpstr>Before the QFT</vt:lpstr>
      <vt:lpstr>PowerPoint Presentation</vt:lpstr>
      <vt:lpstr>PowerPoint Presentation</vt:lpstr>
      <vt:lpstr>PowerPoint Presentation</vt:lpstr>
      <vt:lpstr>Selected Student Questions</vt:lpstr>
      <vt:lpstr>Next Steps with Student Questions</vt:lpstr>
      <vt:lpstr>Virtual Classroom Example:  4th Grade Social Studies</vt:lpstr>
      <vt:lpstr>Question Focus</vt:lpstr>
      <vt:lpstr>Question Focus…using Prezi!</vt:lpstr>
      <vt:lpstr>Student Questions</vt:lpstr>
      <vt:lpstr>Student Questions…using Google Forms!</vt:lpstr>
      <vt:lpstr>Next Steps </vt:lpstr>
      <vt:lpstr>Classroom Example: 12th Grade</vt:lpstr>
      <vt:lpstr>Question Focus</vt:lpstr>
      <vt:lpstr>Student Questions</vt:lpstr>
      <vt:lpstr>Next Steps with Student Questions</vt:lpstr>
      <vt:lpstr>The QFT Can Be Used… at Various Points in a Unit for Many Different Purposes </vt:lpstr>
      <vt:lpstr>Many Possible Uses for Student Questions</vt:lpstr>
      <vt:lpstr> </vt:lpstr>
      <vt:lpstr>PowerPoint Presentation</vt:lpstr>
      <vt:lpstr>Questions and Democracy</vt:lpstr>
      <vt:lpstr>PowerPoint Presentation</vt:lpstr>
      <vt:lpstr>Thank you! Enjoy! </vt:lpstr>
      <vt:lpstr>PowerPoint Presentation</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Danikqwa S. Rambert (Student)</dc:creator>
  <cp:lastModifiedBy>Microsoft Office User</cp:lastModifiedBy>
  <cp:revision>839</cp:revision>
  <cp:lastPrinted>2020-05-06T17:52:08Z</cp:lastPrinted>
  <dcterms:created xsi:type="dcterms:W3CDTF">2018-05-15T14:29:45Z</dcterms:created>
  <dcterms:modified xsi:type="dcterms:W3CDTF">2020-05-14T16:23:28Z</dcterms:modified>
</cp:coreProperties>
</file>