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1014" r:id="rId2"/>
    <p:sldId id="1015" r:id="rId3"/>
    <p:sldId id="1029" r:id="rId4"/>
    <p:sldId id="1030" r:id="rId5"/>
    <p:sldId id="1044" r:id="rId6"/>
    <p:sldId id="1035" r:id="rId7"/>
    <p:sldId id="1031" r:id="rId8"/>
    <p:sldId id="1018" r:id="rId9"/>
    <p:sldId id="1034" r:id="rId10"/>
    <p:sldId id="1019" r:id="rId11"/>
    <p:sldId id="1020" r:id="rId12"/>
    <p:sldId id="1021" r:id="rId13"/>
    <p:sldId id="1040" r:id="rId14"/>
    <p:sldId id="1022" r:id="rId15"/>
    <p:sldId id="1023" r:id="rId16"/>
    <p:sldId id="1024" r:id="rId17"/>
    <p:sldId id="1041" r:id="rId18"/>
    <p:sldId id="1026" r:id="rId19"/>
    <p:sldId id="1042" r:id="rId20"/>
    <p:sldId id="1027" r:id="rId21"/>
    <p:sldId id="1028" r:id="rId22"/>
    <p:sldId id="785" r:id="rId23"/>
    <p:sldId id="981" r:id="rId24"/>
    <p:sldId id="6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18971F-34E5-E448-8D07-284289E7DED7}">
          <p14:sldIdLst>
            <p14:sldId id="1014"/>
            <p14:sldId id="1015"/>
            <p14:sldId id="1029"/>
            <p14:sldId id="1030"/>
            <p14:sldId id="1044"/>
            <p14:sldId id="1035"/>
            <p14:sldId id="1031"/>
            <p14:sldId id="1018"/>
            <p14:sldId id="1034"/>
            <p14:sldId id="1019"/>
            <p14:sldId id="1020"/>
            <p14:sldId id="1021"/>
            <p14:sldId id="1040"/>
            <p14:sldId id="1022"/>
            <p14:sldId id="1023"/>
            <p14:sldId id="1024"/>
            <p14:sldId id="1041"/>
            <p14:sldId id="1026"/>
            <p14:sldId id="1042"/>
            <p14:sldId id="1027"/>
            <p14:sldId id="1028"/>
            <p14:sldId id="785"/>
            <p14:sldId id="981"/>
            <p14:sldId id="6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extLst/>
  </p:cmAuthor>
  <p:cmAuthor id="2" name="Katy Connolly" initials="" lastIdx="3" clrIdx="1"/>
  <p:cmAuthor id="3" name="Sarah Westbrook" initials="" lastIdx="2" clrIdx="2"/>
  <p:cmAuthor id="4" name="Katy" initials="K" lastIdx="7" clrIdx="3">
    <p:extLst/>
  </p:cmAuthor>
  <p:cmAuthor id="5" name="Sarah" initials="" lastIdx="1" clrIdx="4"/>
  <p:cmAuthor id="6" name="Ann Canning"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69432" autoAdjust="0"/>
  </p:normalViewPr>
  <p:slideViewPr>
    <p:cSldViewPr snapToGrid="0" snapToObjects="1">
      <p:cViewPr varScale="1">
        <p:scale>
          <a:sx n="74" d="100"/>
          <a:sy n="74" d="100"/>
        </p:scale>
        <p:origin x="1936"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6/16/20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onlinelibrary.wiley.com/doi/10.1111/j.1469-7610.1983.tb00575.x/ful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1:15-1:16  Barb introduces session</a:t>
            </a:r>
            <a:endParaRPr dirty="0"/>
          </a:p>
          <a:p>
            <a:pPr marL="0" lvl="0" indent="0" algn="l" rtl="0">
              <a:spcBef>
                <a:spcPts val="0"/>
              </a:spcBef>
              <a:spcAft>
                <a:spcPts val="0"/>
              </a:spcAft>
              <a:buClr>
                <a:schemeClr val="dk1"/>
              </a:buClr>
              <a:buSzPts val="1100"/>
              <a:buFont typeface="Arial"/>
              <a:buNone/>
            </a:pPr>
            <a:r>
              <a:rPr lang="en" dirty="0">
                <a:solidFill>
                  <a:schemeClr val="dk1"/>
                </a:solidFill>
              </a:rPr>
              <a:t>1:16-1:18  Sarah and Ann do Intros and Housekeeping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Ann: welcome, thank you for being here, we’re so excited, the journey began 2 sentence intro of the team, it all started in Basics, what we’ve learned from Melissa’s students has just blown us away, when you give students the right to ask their own questions, it is just so much more meaningful </a:t>
            </a:r>
            <a:endParaRPr dirty="0">
              <a:solidFill>
                <a:schemeClr val="dk1"/>
              </a:solidFill>
            </a:endParaRPr>
          </a:p>
        </p:txBody>
      </p:sp>
    </p:spTree>
    <p:extLst>
      <p:ext uri="{BB962C8B-B14F-4D97-AF65-F5344CB8AC3E}">
        <p14:creationId xmlns:p14="http://schemas.microsoft.com/office/powerpoint/2010/main" val="38138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7fe320e6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7fe320e6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1:18-1:25  (Slides 2-3-4-5)  Ann and Sarah provide framing for the session.  </a:t>
            </a:r>
            <a:endParaRPr/>
          </a:p>
        </p:txBody>
      </p:sp>
    </p:spTree>
    <p:extLst>
      <p:ext uri="{BB962C8B-B14F-4D97-AF65-F5344CB8AC3E}">
        <p14:creationId xmlns:p14="http://schemas.microsoft.com/office/powerpoint/2010/main" val="191110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e14ee14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e14ee14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1:25-26 Directions and set up</a:t>
            </a:r>
          </a:p>
          <a:p>
            <a:pPr marL="0" lvl="0" indent="0" algn="l" rtl="0">
              <a:spcBef>
                <a:spcPts val="0"/>
              </a:spcBef>
              <a:spcAft>
                <a:spcPts val="0"/>
              </a:spcAft>
              <a:buClr>
                <a:schemeClr val="dk1"/>
              </a:buClr>
              <a:buSzPts val="1100"/>
              <a:buFont typeface="Arial"/>
              <a:buNone/>
            </a:pPr>
            <a:endParaRPr lang="en-US" dirty="0" smtClean="0">
              <a:solidFill>
                <a:schemeClr val="dk1"/>
              </a:solidFill>
            </a:endParaRPr>
          </a:p>
          <a:p>
            <a:pPr marL="0" lvl="0" indent="0" algn="l" rtl="0">
              <a:spcBef>
                <a:spcPts val="0"/>
              </a:spcBef>
              <a:spcAft>
                <a:spcPts val="0"/>
              </a:spcAft>
              <a:buClr>
                <a:schemeClr val="dk1"/>
              </a:buClr>
              <a:buSzPts val="1100"/>
              <a:buFont typeface="Arial"/>
              <a:buNone/>
            </a:pPr>
            <a:r>
              <a:rPr lang="en" dirty="0" smtClean="0">
                <a:solidFill>
                  <a:schemeClr val="dk1"/>
                </a:solidFill>
              </a:rPr>
              <a:t>1:26-1:53 </a:t>
            </a:r>
            <a:r>
              <a:rPr lang="en" dirty="0" err="1">
                <a:solidFill>
                  <a:schemeClr val="dk1"/>
                </a:solidFill>
              </a:rPr>
              <a:t>ish</a:t>
            </a:r>
            <a:r>
              <a:rPr lang="en" dirty="0">
                <a:solidFill>
                  <a:schemeClr val="dk1"/>
                </a:solidFill>
              </a:rPr>
              <a:t> (ok if we run 1-2 min over  Break Out Rooms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6 Small groups with a facilitator will test out the Mashup model with one primary source</a:t>
            </a:r>
            <a:endParaRPr dirty="0"/>
          </a:p>
        </p:txBody>
      </p:sp>
    </p:spTree>
    <p:extLst>
      <p:ext uri="{BB962C8B-B14F-4D97-AF65-F5344CB8AC3E}">
        <p14:creationId xmlns:p14="http://schemas.microsoft.com/office/powerpoint/2010/main" val="83759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7fe320e6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7fe320e6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1:53-2:03  Back to Main Room </a:t>
            </a:r>
            <a:endParaRPr/>
          </a:p>
          <a:p>
            <a:pPr marL="0" lvl="0" indent="0" algn="l" rtl="0">
              <a:spcBef>
                <a:spcPts val="0"/>
              </a:spcBef>
              <a:spcAft>
                <a:spcPts val="0"/>
              </a:spcAft>
              <a:buNone/>
            </a:pPr>
            <a:r>
              <a:rPr lang="en"/>
              <a:t>Reflect and discuss as a whole group</a:t>
            </a:r>
            <a:endParaRPr/>
          </a:p>
          <a:p>
            <a:pPr marL="0" lvl="0" indent="0" algn="l" rtl="0">
              <a:spcBef>
                <a:spcPts val="0"/>
              </a:spcBef>
              <a:spcAft>
                <a:spcPts val="0"/>
              </a:spcAft>
              <a:buNone/>
            </a:pPr>
            <a:r>
              <a:rPr lang="en"/>
              <a:t>Ann and Sarah share all of the primary sources (on previous slide)  that different groups looked at and a couple tid-bits about each photographer.</a:t>
            </a:r>
            <a:endParaRPr/>
          </a:p>
          <a:p>
            <a:pPr marL="0" lvl="0" indent="0" algn="l" rtl="0">
              <a:spcBef>
                <a:spcPts val="0"/>
              </a:spcBef>
              <a:spcAft>
                <a:spcPts val="0"/>
              </a:spcAft>
              <a:buNone/>
            </a:pPr>
            <a:r>
              <a:rPr lang="en"/>
              <a:t>Each break-out group shares a caption/summary.</a:t>
            </a:r>
            <a:endParaRPr/>
          </a:p>
          <a:p>
            <a:pPr marL="0" lvl="0" indent="0" algn="l" rtl="0">
              <a:spcBef>
                <a:spcPts val="0"/>
              </a:spcBef>
              <a:spcAft>
                <a:spcPts val="0"/>
              </a:spcAft>
              <a:buNone/>
            </a:pPr>
            <a:r>
              <a:rPr lang="en"/>
              <a:t>Ask people to reflect in chat box.</a:t>
            </a:r>
            <a:endParaRPr/>
          </a:p>
        </p:txBody>
      </p:sp>
    </p:spTree>
    <p:extLst>
      <p:ext uri="{BB962C8B-B14F-4D97-AF65-F5344CB8AC3E}">
        <p14:creationId xmlns:p14="http://schemas.microsoft.com/office/powerpoint/2010/main" val="210460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1:53-2:03</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13</a:t>
            </a:fld>
            <a:endParaRPr lang="en-US"/>
          </a:p>
        </p:txBody>
      </p:sp>
    </p:spTree>
    <p:extLst>
      <p:ext uri="{BB962C8B-B14F-4D97-AF65-F5344CB8AC3E}">
        <p14:creationId xmlns:p14="http://schemas.microsoft.com/office/powerpoint/2010/main" val="57911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c20714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8c20714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1:53</a:t>
            </a:r>
            <a:r>
              <a:rPr lang="en-US" dirty="0" smtClean="0"/>
              <a:t>-2:03</a:t>
            </a:r>
            <a:r>
              <a:rPr lang="en" dirty="0" smtClean="0"/>
              <a:t> </a:t>
            </a:r>
            <a:r>
              <a:rPr lang="en" dirty="0" err="1"/>
              <a:t>ish</a:t>
            </a:r>
            <a:r>
              <a:rPr lang="en" dirty="0"/>
              <a:t> show the primary sources that each group was looking at and read out the captions from the chat box</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282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e14ee14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e14ee14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1:53-2:03</a:t>
            </a:r>
            <a:endParaRPr dirty="0"/>
          </a:p>
        </p:txBody>
      </p:sp>
    </p:spTree>
    <p:extLst>
      <p:ext uri="{BB962C8B-B14F-4D97-AF65-F5344CB8AC3E}">
        <p14:creationId xmlns:p14="http://schemas.microsoft.com/office/powerpoint/2010/main" val="192677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1e14ee14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1e14ee14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1:53-2:03</a:t>
            </a:r>
            <a:endParaRPr dirty="0"/>
          </a:p>
        </p:txBody>
      </p:sp>
    </p:spTree>
    <p:extLst>
      <p:ext uri="{BB962C8B-B14F-4D97-AF65-F5344CB8AC3E}">
        <p14:creationId xmlns:p14="http://schemas.microsoft.com/office/powerpoint/2010/main" val="9126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r>
              <a:rPr lang="en-US" dirty="0" smtClean="0">
                <a:solidFill>
                  <a:schemeClr val="dk1"/>
                </a:solidFill>
                <a:latin typeface="Calibri"/>
                <a:ea typeface="Calibri"/>
                <a:cs typeface="Calibri"/>
                <a:sym typeface="Calibri"/>
              </a:rPr>
              <a:t>2:03-2:05</a:t>
            </a: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17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98626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8cd960ca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8cd960c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2:03-2:05  Put the slide of the model back up. Review the work we did going through the top 3 columns and Corroborate in the bottom 3 columns and segue into Melissa’s student work discussing the lower tier for Further Investigation when you have 6 class periods or 3 hours instead of 1.</a:t>
            </a:r>
            <a:endParaRPr/>
          </a:p>
          <a:p>
            <a:pPr marL="0" lvl="0" indent="0" algn="l" rtl="0">
              <a:spcBef>
                <a:spcPts val="0"/>
              </a:spcBef>
              <a:spcAft>
                <a:spcPts val="0"/>
              </a:spcAft>
              <a:buNone/>
            </a:pPr>
            <a:r>
              <a:rPr lang="en"/>
              <a:t>Ann talks about this </a:t>
            </a:r>
            <a:endParaRPr/>
          </a:p>
        </p:txBody>
      </p:sp>
    </p:spTree>
    <p:extLst>
      <p:ext uri="{BB962C8B-B14F-4D97-AF65-F5344CB8AC3E}">
        <p14:creationId xmlns:p14="http://schemas.microsoft.com/office/powerpoint/2010/main" val="155343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19</a:t>
            </a:fld>
            <a:endParaRPr lang="en-US"/>
          </a:p>
        </p:txBody>
      </p:sp>
    </p:spTree>
    <p:extLst>
      <p:ext uri="{BB962C8B-B14F-4D97-AF65-F5344CB8AC3E}">
        <p14:creationId xmlns:p14="http://schemas.microsoft.com/office/powerpoint/2010/main" val="155052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7fe320e6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7fe320e6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dirty="0" smtClean="0"/>
              <a:t>1:1</a:t>
            </a:r>
            <a:r>
              <a:rPr lang="en-US" dirty="0" smtClean="0"/>
              <a:t>6</a:t>
            </a:r>
            <a:r>
              <a:rPr lang="en" dirty="0" smtClean="0"/>
              <a:t>-1:</a:t>
            </a:r>
            <a:r>
              <a:rPr lang="en-US" dirty="0" smtClean="0"/>
              <a:t>18</a:t>
            </a:r>
            <a:r>
              <a:rPr lang="en" dirty="0" smtClean="0"/>
              <a:t>  </a:t>
            </a:r>
            <a:r>
              <a:rPr lang="en-US" dirty="0" smtClean="0"/>
              <a:t>Housekeeping</a:t>
            </a:r>
            <a:endParaRPr dirty="0"/>
          </a:p>
          <a:p>
            <a:pPr marL="0" lvl="0" indent="0" algn="l" rtl="0">
              <a:spcBef>
                <a:spcPts val="0"/>
              </a:spcBef>
              <a:spcAft>
                <a:spcPts val="0"/>
              </a:spcAft>
              <a:buNone/>
            </a:pPr>
            <a:r>
              <a:rPr lang="en" dirty="0"/>
              <a:t>Facilitators: Thank you to Gay, Jenn, Josh from TPS Eastern Region and Katy, Andrew, Connie from The Right Question Institute who will be facilitating our breakout sessions </a:t>
            </a:r>
            <a:endParaRPr dirty="0"/>
          </a:p>
        </p:txBody>
      </p:sp>
    </p:spTree>
    <p:extLst>
      <p:ext uri="{BB962C8B-B14F-4D97-AF65-F5344CB8AC3E}">
        <p14:creationId xmlns:p14="http://schemas.microsoft.com/office/powerpoint/2010/main" val="94930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7fe320e6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7fe320e6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2:05-2:10  Ann introduces Melissa and interviews her about her use of the MASHUP.</a:t>
            </a:r>
            <a:endParaRPr/>
          </a:p>
          <a:p>
            <a:pPr marL="0" lvl="0" indent="0" algn="l" rtl="0">
              <a:spcBef>
                <a:spcPts val="0"/>
              </a:spcBef>
              <a:spcAft>
                <a:spcPts val="0"/>
              </a:spcAft>
              <a:buNone/>
            </a:pPr>
            <a:r>
              <a:rPr lang="en"/>
              <a:t>Interview Questions:</a:t>
            </a:r>
            <a:endParaRPr/>
          </a:p>
          <a:p>
            <a:pPr marL="457200" lvl="0" indent="-298450" algn="l" rtl="0">
              <a:lnSpc>
                <a:spcPct val="106999"/>
              </a:lnSpc>
              <a:spcBef>
                <a:spcPts val="0"/>
              </a:spcBef>
              <a:spcAft>
                <a:spcPts val="0"/>
              </a:spcAft>
              <a:buSzPts val="1100"/>
              <a:buAutoNum type="arabicPeriod"/>
            </a:pPr>
            <a:r>
              <a:rPr lang="en">
                <a:solidFill>
                  <a:schemeClr val="dk1"/>
                </a:solidFill>
                <a:latin typeface="Calibri"/>
                <a:ea typeface="Calibri"/>
                <a:cs typeface="Calibri"/>
                <a:sym typeface="Calibri"/>
              </a:rPr>
              <a:t>When and why did you use the QFT+TPS Mashup with your students?</a:t>
            </a:r>
            <a:endParaRPr>
              <a:solidFill>
                <a:schemeClr val="dk1"/>
              </a:solidFill>
              <a:latin typeface="Calibri"/>
              <a:ea typeface="Calibri"/>
              <a:cs typeface="Calibri"/>
              <a:sym typeface="Calibri"/>
            </a:endParaRPr>
          </a:p>
          <a:p>
            <a:pPr marL="457200" lvl="0" indent="-298450" algn="l" rtl="0">
              <a:lnSpc>
                <a:spcPct val="106999"/>
              </a:lnSpc>
              <a:spcBef>
                <a:spcPts val="0"/>
              </a:spcBef>
              <a:spcAft>
                <a:spcPts val="0"/>
              </a:spcAft>
              <a:buSzPts val="1100"/>
              <a:buAutoNum type="arabicPeriod"/>
            </a:pPr>
            <a:r>
              <a:rPr lang="en">
                <a:solidFill>
                  <a:schemeClr val="dk1"/>
                </a:solidFill>
                <a:latin typeface="Calibri"/>
                <a:ea typeface="Calibri"/>
                <a:cs typeface="Calibri"/>
                <a:sym typeface="Calibri"/>
              </a:rPr>
              <a:t>Had your students worked with QFT or TPS before this project?</a:t>
            </a:r>
            <a:endParaRPr>
              <a:solidFill>
                <a:schemeClr val="dk1"/>
              </a:solidFill>
              <a:latin typeface="Calibri"/>
              <a:ea typeface="Calibri"/>
              <a:cs typeface="Calibri"/>
              <a:sym typeface="Calibri"/>
            </a:endParaRPr>
          </a:p>
          <a:p>
            <a:pPr marL="457200" lvl="0" indent="-298450" algn="l" rtl="0">
              <a:lnSpc>
                <a:spcPct val="106999"/>
              </a:lnSpc>
              <a:spcBef>
                <a:spcPts val="0"/>
              </a:spcBef>
              <a:spcAft>
                <a:spcPts val="0"/>
              </a:spcAft>
              <a:buSzPts val="1100"/>
              <a:buAutoNum type="arabicPeriod"/>
            </a:pPr>
            <a:r>
              <a:rPr lang="en">
                <a:solidFill>
                  <a:schemeClr val="dk1"/>
                </a:solidFill>
                <a:latin typeface="Calibri"/>
                <a:ea typeface="Calibri"/>
                <a:cs typeface="Calibri"/>
                <a:sym typeface="Calibri"/>
              </a:rPr>
              <a:t>What student questions about the Manzanar primary sources and reflections about the QFT+TPS process stood out for you?</a:t>
            </a:r>
            <a:endParaRPr>
              <a:solidFill>
                <a:schemeClr val="dk1"/>
              </a:solidFill>
              <a:latin typeface="Calibri"/>
              <a:ea typeface="Calibri"/>
              <a:cs typeface="Calibri"/>
              <a:sym typeface="Calibri"/>
            </a:endParaRPr>
          </a:p>
          <a:p>
            <a:pPr marL="457200" lvl="0" indent="0" algn="l" rtl="0">
              <a:spcBef>
                <a:spcPts val="800"/>
              </a:spcBef>
              <a:spcAft>
                <a:spcPts val="0"/>
              </a:spcAft>
              <a:buNone/>
            </a:pPr>
            <a:endParaRPr/>
          </a:p>
        </p:txBody>
      </p:sp>
    </p:spTree>
    <p:extLst>
      <p:ext uri="{BB962C8B-B14F-4D97-AF65-F5344CB8AC3E}">
        <p14:creationId xmlns:p14="http://schemas.microsoft.com/office/powerpoint/2010/main" val="145255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7fe320e6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7fe320e6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2:10-2:14  Ask participants to silently reflect on these 3 questions and then share in the chat box or by using their mike. Remind participants that this slide show and the Mashup Model will be in the Conference folder for this </a:t>
            </a:r>
            <a:r>
              <a:rPr lang="en" dirty="0" err="1"/>
              <a:t>session.Ann</a:t>
            </a:r>
            <a:r>
              <a:rPr lang="en" dirty="0"/>
              <a:t> will start the discussion.</a:t>
            </a:r>
            <a:endParaRPr dirty="0"/>
          </a:p>
        </p:txBody>
      </p:sp>
    </p:spTree>
    <p:extLst>
      <p:ext uri="{BB962C8B-B14F-4D97-AF65-F5344CB8AC3E}">
        <p14:creationId xmlns:p14="http://schemas.microsoft.com/office/powerpoint/2010/main" val="15444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22</a:t>
            </a:fld>
            <a:endParaRPr lang="en-US"/>
          </a:p>
        </p:txBody>
      </p:sp>
    </p:spTree>
    <p:extLst>
      <p:ext uri="{BB962C8B-B14F-4D97-AF65-F5344CB8AC3E}">
        <p14:creationId xmlns:p14="http://schemas.microsoft.com/office/powerpoint/2010/main" val="177267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1:18-1:25 framing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30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1:18-1:25 framing</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a:t>
            </a:fld>
            <a:endParaRPr lang="en-US"/>
          </a:p>
        </p:txBody>
      </p:sp>
    </p:spTree>
    <p:extLst>
      <p:ext uri="{BB962C8B-B14F-4D97-AF65-F5344CB8AC3E}">
        <p14:creationId xmlns:p14="http://schemas.microsoft.com/office/powerpoint/2010/main" val="3663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Questioning skill and frequency affected by:</a:t>
            </a:r>
          </a:p>
          <a:p>
            <a:pPr lvl="1"/>
            <a:r>
              <a:rPr lang="en-US" dirty="0" smtClean="0"/>
              <a:t>Age</a:t>
            </a:r>
          </a:p>
          <a:p>
            <a:pPr lvl="1"/>
            <a:r>
              <a:rPr lang="en-US" dirty="0" smtClean="0"/>
              <a:t>Setting</a:t>
            </a:r>
          </a:p>
          <a:p>
            <a:pPr lvl="1"/>
            <a:r>
              <a:rPr lang="en-US" dirty="0" smtClean="0"/>
              <a:t>Socio-economic status and family income</a:t>
            </a:r>
          </a:p>
          <a:p>
            <a:pPr lvl="1"/>
            <a:r>
              <a:rPr lang="en-US" dirty="0" smtClean="0"/>
              <a:t>Gender</a:t>
            </a:r>
          </a:p>
          <a:p>
            <a:pPr lvl="1"/>
            <a:r>
              <a:rPr lang="en-US" dirty="0" smtClean="0"/>
              <a:t>Academic achievement</a:t>
            </a:r>
          </a:p>
          <a:p>
            <a:r>
              <a:rPr lang="en-US" dirty="0" smtClean="0"/>
              <a:t>Young children ask more questions than older children (and adults)</a:t>
            </a:r>
          </a:p>
          <a:p>
            <a:r>
              <a:rPr lang="en-US" dirty="0" smtClean="0"/>
              <a:t>Children as more questions at home than they do at school</a:t>
            </a:r>
          </a:p>
          <a:p>
            <a:r>
              <a:rPr lang="en-US" dirty="0" smtClean="0"/>
              <a:t>Children from households in higher income brackets ask more questions than those in lower income brackets</a:t>
            </a:r>
          </a:p>
          <a:p>
            <a:r>
              <a:rPr lang="en-US" dirty="0" smtClean="0"/>
              <a:t>High-scoring students ask more questions than low-scoring students</a:t>
            </a:r>
          </a:p>
          <a:p>
            <a:r>
              <a:rPr lang="en-US" dirty="0" smtClean="0"/>
              <a:t>In some settings, boys ask more questions than girls</a:t>
            </a:r>
          </a:p>
          <a:p>
            <a:r>
              <a:rPr lang="en-US" dirty="0" smtClean="0"/>
              <a:t>Teachers ask more questions than students </a:t>
            </a:r>
          </a:p>
          <a:p>
            <a:r>
              <a:rPr lang="en-US" sz="1200" kern="1200" dirty="0" smtClean="0">
                <a:solidFill>
                  <a:schemeClr val="tx1"/>
                </a:solidFill>
                <a:effectLst/>
                <a:latin typeface="+mn-lt"/>
                <a:ea typeface="+mn-ea"/>
                <a:cs typeface="+mn-cs"/>
              </a:rPr>
              <a:t>Tizard, B., Hughes, M., Carmichael, H., &amp; Pinkerton, G. (1983). Children’s questions and adults’ answers. Journal of Child Psychology and Psychiatry, 24, 269-281.</a:t>
            </a:r>
          </a:p>
          <a:p>
            <a:pPr lvl="0"/>
            <a:r>
              <a:rPr lang="en-US" sz="1200" u="none" strike="noStrike" kern="1200" dirty="0" smtClean="0">
                <a:solidFill>
                  <a:schemeClr val="tx1"/>
                </a:solidFill>
                <a:effectLst/>
                <a:latin typeface="+mn-lt"/>
                <a:ea typeface="+mn-ea"/>
                <a:cs typeface="+mn-cs"/>
              </a:rPr>
              <a:t>Girls (mean age 3 years 11 months) from working class and middle class families asked </a:t>
            </a:r>
            <a:r>
              <a:rPr lang="en-US" sz="1200" b="1" u="none" strike="noStrike" kern="1200" dirty="0" smtClean="0">
                <a:solidFill>
                  <a:schemeClr val="tx1"/>
                </a:solidFill>
                <a:effectLst/>
                <a:latin typeface="+mn-lt"/>
                <a:ea typeface="+mn-ea"/>
                <a:cs typeface="+mn-cs"/>
              </a:rPr>
              <a:t>24 and 29 questions per hour at home</a:t>
            </a:r>
            <a:r>
              <a:rPr lang="en-US" sz="1200" u="none" strike="noStrike" kern="1200" dirty="0" smtClean="0">
                <a:solidFill>
                  <a:schemeClr val="tx1"/>
                </a:solidFill>
                <a:effectLst/>
                <a:latin typeface="+mn-lt"/>
                <a:ea typeface="+mn-ea"/>
                <a:cs typeface="+mn-cs"/>
              </a:rPr>
              <a:t>, respectively. </a:t>
            </a:r>
            <a:r>
              <a:rPr lang="en-US" sz="1200" b="1" u="none" strike="noStrike" kern="1200" dirty="0" smtClean="0">
                <a:solidFill>
                  <a:schemeClr val="tx1"/>
                </a:solidFill>
                <a:effectLst/>
                <a:latin typeface="+mn-lt"/>
                <a:ea typeface="+mn-ea"/>
                <a:cs typeface="+mn-cs"/>
              </a:rPr>
              <a:t>At school, these same girls asked on average 1.4 and 3.7 questions per hour </a:t>
            </a:r>
            <a:r>
              <a:rPr lang="en-US" sz="1200" u="none" strike="noStrike" kern="1200" dirty="0" smtClean="0">
                <a:solidFill>
                  <a:schemeClr val="tx1"/>
                </a:solidFill>
                <a:effectLst/>
                <a:latin typeface="+mn-lt"/>
                <a:ea typeface="+mn-ea"/>
                <a:cs typeface="+mn-cs"/>
              </a:rPr>
              <a:t>(working and middle class,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prstClr val="black"/>
                </a:solidFill>
                <a:latin typeface="DIN Next Rounded LT Pro" panose="020F0503020203050203" pitchFamily="34" charset="0"/>
              </a:rPr>
              <a:t>Dillon, 1988, p. 199</a:t>
            </a:r>
            <a:endParaRPr lang="en-US" b="0" dirty="0" smtClean="0"/>
          </a:p>
          <a:p>
            <a:r>
              <a:rPr lang="en-US" dirty="0" smtClean="0"/>
              <a:t>Differences in question</a:t>
            </a:r>
            <a:r>
              <a:rPr lang="en-US" baseline="0" dirty="0" smtClean="0"/>
              <a:t> asking by </a:t>
            </a:r>
            <a:r>
              <a:rPr lang="en-US" b="1" baseline="0" dirty="0" smtClean="0"/>
              <a:t>income:</a:t>
            </a:r>
          </a:p>
          <a:p>
            <a:pPr rtl="0"/>
            <a:r>
              <a:rPr lang="en-US" sz="1200" b="0" i="0" u="none" strike="noStrike" kern="1200" dirty="0" smtClean="0">
                <a:solidFill>
                  <a:schemeClr val="tx1"/>
                </a:solidFill>
                <a:effectLst/>
                <a:latin typeface="+mn-lt"/>
                <a:ea typeface="+mn-ea"/>
                <a:cs typeface="+mn-cs"/>
              </a:rPr>
              <a:t>Tizard, B., Hughes, M., Carmichael, H., &amp; Pinkerton, G. (1983).</a:t>
            </a:r>
            <a:r>
              <a:rPr lang="en-US" sz="1200" b="0" i="0" u="none" strike="noStrike" kern="1200" dirty="0" smtClean="0">
                <a:solidFill>
                  <a:schemeClr val="tx1"/>
                </a:solidFill>
                <a:effectLst/>
                <a:latin typeface="+mn-lt"/>
                <a:ea typeface="+mn-ea"/>
                <a:cs typeface="+mn-cs"/>
                <a:hlinkClick r:id="rId3"/>
              </a:rPr>
              <a:t> </a:t>
            </a:r>
            <a:r>
              <a:rPr lang="en-US" sz="1200" b="0" i="0" u="sng" strike="noStrike" kern="1200" dirty="0" smtClean="0">
                <a:solidFill>
                  <a:schemeClr val="tx1"/>
                </a:solidFill>
                <a:effectLst/>
                <a:latin typeface="+mn-lt"/>
                <a:ea typeface="+mn-ea"/>
                <a:cs typeface="+mn-cs"/>
                <a:hlinkClick r:id="rId3"/>
              </a:rPr>
              <a:t>Children’s questions and</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adults’ answers</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Journal of Child Psychology and Psychiatry</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24</a:t>
            </a:r>
            <a:r>
              <a:rPr lang="en-US" sz="1200" b="0" i="0" u="none" strike="noStrike" kern="1200" dirty="0" smtClean="0">
                <a:solidFill>
                  <a:schemeClr val="tx1"/>
                </a:solidFill>
                <a:effectLst/>
                <a:latin typeface="+mn-lt"/>
                <a:ea typeface="+mn-ea"/>
                <a:cs typeface="+mn-cs"/>
              </a:rPr>
              <a:t>, 269-281.</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r>
              <a:rPr lang="en-US" altLang="en-US" sz="1200" kern="1200" dirty="0" smtClean="0">
                <a:solidFill>
                  <a:prstClr val="black"/>
                </a:solidFill>
                <a:latin typeface="+mn-lt"/>
                <a:ea typeface="+mn-ea"/>
                <a:cs typeface="+mn-cs"/>
              </a:rPr>
              <a:t>Sully, 1896</a:t>
            </a:r>
          </a:p>
          <a:p>
            <a:pPr defTabSz="457200" fontAlgn="base">
              <a:spcBef>
                <a:spcPct val="0"/>
              </a:spcBef>
              <a:spcAft>
                <a:spcPct val="0"/>
              </a:spcAft>
              <a:defRPr/>
            </a:pPr>
            <a:r>
              <a:rPr lang="en-US" altLang="en-US" sz="1200" kern="1200" dirty="0" smtClean="0">
                <a:solidFill>
                  <a:prstClr val="black"/>
                </a:solidFill>
                <a:latin typeface="+mn-lt"/>
                <a:ea typeface="+mn-ea"/>
                <a:cs typeface="+mn-cs"/>
              </a:rPr>
              <a:t>Harris, 2012</a:t>
            </a:r>
          </a:p>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5</a:t>
            </a:fld>
            <a:endParaRPr lang="en-US"/>
          </a:p>
        </p:txBody>
      </p:sp>
    </p:spTree>
    <p:extLst>
      <p:ext uri="{BB962C8B-B14F-4D97-AF65-F5344CB8AC3E}">
        <p14:creationId xmlns:p14="http://schemas.microsoft.com/office/powerpoint/2010/main" val="798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1:18-1:25</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a:t>
            </a:fld>
            <a:endParaRPr lang="en-US"/>
          </a:p>
        </p:txBody>
      </p:sp>
    </p:spTree>
    <p:extLst>
      <p:ext uri="{BB962C8B-B14F-4D97-AF65-F5344CB8AC3E}">
        <p14:creationId xmlns:p14="http://schemas.microsoft.com/office/powerpoint/2010/main" val="79081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1:18-1:25</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7</a:t>
            </a:fld>
            <a:endParaRPr lang="en-US"/>
          </a:p>
        </p:txBody>
      </p:sp>
    </p:spTree>
    <p:extLst>
      <p:ext uri="{BB962C8B-B14F-4D97-AF65-F5344CB8AC3E}">
        <p14:creationId xmlns:p14="http://schemas.microsoft.com/office/powerpoint/2010/main" val="144980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7fe320e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7fe320e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 1:18-1:25  </a:t>
            </a:r>
            <a:r>
              <a:rPr lang="en" dirty="0" smtClean="0">
                <a:solidFill>
                  <a:schemeClr val="dk1"/>
                </a:solidFill>
              </a:rPr>
              <a:t>Ann </a:t>
            </a:r>
            <a:r>
              <a:rPr lang="en" dirty="0">
                <a:solidFill>
                  <a:schemeClr val="dk1"/>
                </a:solidFill>
              </a:rPr>
              <a:t>and Sarah provide framing for the session.  On this slide point out the sentence at the top right about no correct order.</a:t>
            </a:r>
            <a:endParaRPr dirty="0"/>
          </a:p>
        </p:txBody>
      </p:sp>
    </p:spTree>
    <p:extLst>
      <p:ext uri="{BB962C8B-B14F-4D97-AF65-F5344CB8AC3E}">
        <p14:creationId xmlns:p14="http://schemas.microsoft.com/office/powerpoint/2010/main" val="5785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1:18-1:25</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9</a:t>
            </a:fld>
            <a:endParaRPr lang="en-US"/>
          </a:p>
        </p:txBody>
      </p:sp>
    </p:spTree>
    <p:extLst>
      <p:ext uri="{BB962C8B-B14F-4D97-AF65-F5344CB8AC3E}">
        <p14:creationId xmlns:p14="http://schemas.microsoft.com/office/powerpoint/2010/main" val="17314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12" name="Straight Connector 11"/>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5"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7"/>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9"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9"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80"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3"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6"/>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3"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90"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6/16/20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90"/>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t>6/16/20</a:t>
            </a:fld>
            <a:endParaRPr lang="en-US"/>
          </a:p>
        </p:txBody>
      </p:sp>
      <p:sp>
        <p:nvSpPr>
          <p:cNvPr id="8" name="Footer Placeholder 7"/>
          <p:cNvSpPr>
            <a:spLocks noGrp="1"/>
          </p:cNvSpPr>
          <p:nvPr>
            <p:ph type="ftr" sz="quarter" idx="11"/>
          </p:nvPr>
        </p:nvSpPr>
        <p:spPr>
          <a:xfrm>
            <a:off x="268941" y="6423590"/>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52"/>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52"/>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8" name="Straight Connector 7"/>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6/16/20</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400" b="0" i="0" u="none" strike="noStrike" kern="1200" cap="none" spc="0" normalizeH="0" baseline="0" noProof="0" smtClean="0">
                <a:ln>
                  <a:noFill/>
                </a:ln>
                <a:solidFill>
                  <a:prstClr val="white"/>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uk-UA"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0172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86639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8593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65206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7"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3"/>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9" name="Straight Connector 8"/>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6"/>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4" y="1171080"/>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159633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71" r:id="rId17"/>
    <p:sldLayoutId id="2147483672" r:id="rId18"/>
    <p:sldLayoutId id="2147483673" r:id="rId19"/>
    <p:sldLayoutId id="2147483674" r:id="rId20"/>
    <p:sldLayoutId id="2147483676" r:id="rId21"/>
    <p:sldLayoutId id="2147483677" r:id="rId22"/>
    <p:sldLayoutId id="2147483678" r:id="rId2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oc.gov/pictures/item/2002695342/" TargetMode="External"/><Relationship Id="rId4" Type="http://schemas.openxmlformats.org/officeDocument/2006/relationships/image" Target="../media/image2.png"/><Relationship Id="rId5" Type="http://schemas.openxmlformats.org/officeDocument/2006/relationships/hyperlink" Target="https://www.loc.gov/exhibits/wcf/wcf0013.html" TargetMode="External"/><Relationship Id="rId6" Type="http://schemas.openxmlformats.org/officeDocument/2006/relationships/image" Target="../media/image3.png"/><Relationship Id="rId7" Type="http://schemas.openxmlformats.org/officeDocument/2006/relationships/hyperlink" Target="https://www.anseladams.com/?doing_wp_cron=1592252466.1087191104888916015625" TargetMode="External"/><Relationship Id="rId8"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XBM2i8EDFjGk7Vbj93PmyBSq-bj1e_DD/view?usp=sharing"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blog.janm.org/tag/toyo-miyatake/" TargetMode="External"/><Relationship Id="rId4" Type="http://schemas.openxmlformats.org/officeDocument/2006/relationships/image" Target="../media/image7.png"/><Relationship Id="rId5" Type="http://schemas.openxmlformats.org/officeDocument/2006/relationships/hyperlink" Target="http://lcweb2.loc.gov/cgi-bin/ampage?collId=gdc3&amp;fileName=scd0001_20020123001bfpage.db&amp;recNum=82" TargetMode="External"/><Relationship Id="rId6"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catalog.archives.gov/id/536439" TargetMode="External"/><Relationship Id="rId4" Type="http://schemas.openxmlformats.org/officeDocument/2006/relationships/hyperlink" Target="NULL" TargetMode="External"/><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c.gov/pictures/resource/cph.3a24566/" TargetMode="External"/><Relationship Id="rId4" Type="http://schemas.openxmlformats.org/officeDocument/2006/relationships/hyperlink" Target="http://lcweb2.loc.gov/cgi-bin/ampage?collId=gdc3&amp;fileName=scd0001_20020123001bfpage.db&amp;recNum=50" TargetMode="External"/><Relationship Id="rId5" Type="http://schemas.openxmlformats.org/officeDocument/2006/relationships/image" Target="../media/image11.png"/><Relationship Id="rId6" Type="http://schemas.openxmlformats.org/officeDocument/2006/relationships/hyperlink" Target="https://www.loc.gov/item/2004665381/" TargetMode="External"/><Relationship Id="rId7" Type="http://schemas.openxmlformats.org/officeDocument/2006/relationships/image" Target="../media/image12.jp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XBM2i8EDFjGk7Vbj93PmyBSq-bj1e_DD/view?usp=sharing"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padlet.com/tps8/5fnqjla06fx6s3zu" TargetMode="External"/><Relationship Id="rId4" Type="http://schemas.openxmlformats.org/officeDocument/2006/relationships/image" Target="../media/image15.png"/><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mailto:sarah.westbrook@rightquestion.org" TargetMode="External"/><Relationship Id="rId4" Type="http://schemas.openxmlformats.org/officeDocument/2006/relationships/hyperlink" Target="mailto:acanning@waynesburg.edu" TargetMode="External"/><Relationship Id="rId5" Type="http://schemas.openxmlformats.org/officeDocument/2006/relationships/hyperlink" Target="mailto:MLawson@fcusd.org" TargetMode="External"/><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hyperlink" Target="https://padlet.com/sarahwestbrook1/QFT2" TargetMode="External"/><Relationship Id="rId4" Type="http://schemas.openxmlformats.org/officeDocument/2006/relationships/hyperlink" Target="https://rightquestion.org/remote-learning-resources/" TargetMode="External"/><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file:///C:/Users/User/Downloads/rightquestion.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oc.gov/teachers/primary-source-analysis-tool/" TargetMode="External"/><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11418" y="973422"/>
            <a:ext cx="11659549" cy="1325563"/>
          </a:xfrm>
          <a:prstGeom prst="rect">
            <a:avLst/>
          </a:prstGeom>
        </p:spPr>
        <p:txBody>
          <a:bodyPr spcFirstLastPara="1" vert="horz" wrap="square" lIns="121900" tIns="121900" rIns="121900" bIns="121900" rtlCol="0" anchor="b" anchorCtr="0">
            <a:noAutofit/>
          </a:bodyPr>
          <a:lstStyle/>
          <a:p>
            <a:pPr>
              <a:lnSpc>
                <a:spcPct val="115000"/>
              </a:lnSpc>
              <a:spcBef>
                <a:spcPts val="0"/>
              </a:spcBef>
            </a:pPr>
            <a:r>
              <a:rPr lang="en" dirty="0"/>
              <a:t>QFT+TPS </a:t>
            </a:r>
            <a:r>
              <a:rPr lang="en-US" dirty="0" smtClean="0"/>
              <a:t>Mashup = Student Driven Inquiry</a:t>
            </a:r>
            <a:br>
              <a:rPr lang="en-US" dirty="0" smtClean="0"/>
            </a:br>
            <a:r>
              <a:rPr lang="en-US" sz="2400" dirty="0">
                <a:solidFill>
                  <a:schemeClr val="dk1"/>
                </a:solidFill>
              </a:rPr>
              <a:t>A Tale of 3 </a:t>
            </a:r>
            <a:r>
              <a:rPr lang="en-US" sz="2400" dirty="0" smtClean="0">
                <a:solidFill>
                  <a:schemeClr val="dk1"/>
                </a:solidFill>
              </a:rPr>
              <a:t>Lenses: Revealing </a:t>
            </a:r>
            <a:r>
              <a:rPr lang="en-US" sz="2400" dirty="0">
                <a:solidFill>
                  <a:schemeClr val="dk1"/>
                </a:solidFill>
              </a:rPr>
              <a:t>the Stories of Primary </a:t>
            </a:r>
            <a:r>
              <a:rPr lang="en-US" sz="2400" dirty="0" smtClean="0">
                <a:solidFill>
                  <a:schemeClr val="dk1"/>
                </a:solidFill>
              </a:rPr>
              <a:t>Sources </a:t>
            </a:r>
            <a:r>
              <a:rPr lang="en-US" sz="2400" dirty="0">
                <a:solidFill>
                  <a:schemeClr val="dk1"/>
                </a:solidFill>
              </a:rPr>
              <a:t>Through Questioning</a:t>
            </a:r>
            <a:r>
              <a:rPr lang="en-US" dirty="0">
                <a:solidFill>
                  <a:schemeClr val="dk1"/>
                </a:solidFill>
              </a:rPr>
              <a:t/>
            </a:r>
            <a:br>
              <a:rPr lang="en-US" dirty="0">
                <a:solidFill>
                  <a:schemeClr val="dk1"/>
                </a:solidFill>
              </a:rPr>
            </a:br>
            <a:endParaRPr dirty="0"/>
          </a:p>
        </p:txBody>
      </p:sp>
      <p:sp>
        <p:nvSpPr>
          <p:cNvPr id="56" name="Google Shape;56;p13"/>
          <p:cNvSpPr txBox="1"/>
          <p:nvPr/>
        </p:nvSpPr>
        <p:spPr>
          <a:xfrm>
            <a:off x="249121" y="5216800"/>
            <a:ext cx="11942879" cy="1641200"/>
          </a:xfrm>
          <a:prstGeom prst="rect">
            <a:avLst/>
          </a:prstGeom>
          <a:noFill/>
          <a:ln>
            <a:noFill/>
          </a:ln>
        </p:spPr>
        <p:txBody>
          <a:bodyPr spcFirstLastPara="1" wrap="square" lIns="121900" tIns="121900" rIns="121900" bIns="121900" anchor="t" anchorCtr="0">
            <a:noAutofit/>
          </a:bodyPr>
          <a:lstStyle/>
          <a:p>
            <a:r>
              <a:rPr lang="en" sz="2400" dirty="0"/>
              <a:t>Sarah Westbrook, Right Question Institute</a:t>
            </a:r>
            <a:endParaRPr sz="2400" dirty="0"/>
          </a:p>
          <a:p>
            <a:r>
              <a:rPr lang="en" sz="2400" dirty="0"/>
              <a:t>Dr. Ann Canning, TPS Eastern Region</a:t>
            </a:r>
            <a:endParaRPr sz="2400" dirty="0"/>
          </a:p>
          <a:p>
            <a:r>
              <a:rPr lang="en" sz="2400" dirty="0"/>
              <a:t>Melissa Lawson, Folsom Middle </a:t>
            </a:r>
            <a:r>
              <a:rPr lang="en" sz="2400" dirty="0" smtClean="0"/>
              <a:t>School</a:t>
            </a:r>
            <a:r>
              <a:rPr lang="en-US" sz="2400" dirty="0" smtClean="0"/>
              <a:t>	</a:t>
            </a:r>
            <a:r>
              <a:rPr lang="en" sz="2400" dirty="0" smtClean="0"/>
              <a:t> </a:t>
            </a:r>
            <a:r>
              <a:rPr lang="en-US" sz="2400" dirty="0" smtClean="0"/>
              <a:t>	</a:t>
            </a:r>
          </a:p>
          <a:p>
            <a:r>
              <a:rPr lang="en-US" sz="2400" dirty="0"/>
              <a:t>	</a:t>
            </a:r>
            <a:r>
              <a:rPr lang="en-US" sz="2400" dirty="0" smtClean="0"/>
              <a:t>					       </a:t>
            </a:r>
            <a:r>
              <a:rPr lang="en" sz="2400" dirty="0" smtClean="0"/>
              <a:t>TPS </a:t>
            </a:r>
            <a:r>
              <a:rPr lang="en" sz="2400" dirty="0"/>
              <a:t>ER Virtual Conference, June 16, </a:t>
            </a:r>
            <a:r>
              <a:rPr lang="en" sz="2400" dirty="0" smtClean="0"/>
              <a:t>2020</a:t>
            </a:r>
            <a:endParaRPr sz="2400" dirty="0"/>
          </a:p>
        </p:txBody>
      </p:sp>
      <p:sp>
        <p:nvSpPr>
          <p:cNvPr id="57" name="Google Shape;57;p13"/>
          <p:cNvSpPr txBox="1"/>
          <p:nvPr/>
        </p:nvSpPr>
        <p:spPr>
          <a:xfrm>
            <a:off x="1764129" y="4490411"/>
            <a:ext cx="1763676" cy="314980"/>
          </a:xfrm>
          <a:prstGeom prst="rect">
            <a:avLst/>
          </a:prstGeom>
          <a:noFill/>
          <a:ln>
            <a:noFill/>
          </a:ln>
        </p:spPr>
        <p:txBody>
          <a:bodyPr spcFirstLastPara="1" wrap="square" lIns="121900" tIns="121900" rIns="121900" bIns="121900" anchor="t" anchorCtr="0">
            <a:noAutofit/>
          </a:bodyPr>
          <a:lstStyle/>
          <a:p>
            <a:r>
              <a:rPr lang="en" sz="2400" dirty="0"/>
              <a:t>Adams</a:t>
            </a:r>
            <a:endParaRPr sz="2400" dirty="0"/>
          </a:p>
        </p:txBody>
      </p:sp>
      <p:sp>
        <p:nvSpPr>
          <p:cNvPr id="58" name="Google Shape;58;p13"/>
          <p:cNvSpPr txBox="1"/>
          <p:nvPr/>
        </p:nvSpPr>
        <p:spPr>
          <a:xfrm>
            <a:off x="9061866" y="4392854"/>
            <a:ext cx="2302800" cy="241600"/>
          </a:xfrm>
          <a:prstGeom prst="rect">
            <a:avLst/>
          </a:prstGeom>
          <a:noFill/>
          <a:ln>
            <a:noFill/>
          </a:ln>
        </p:spPr>
        <p:txBody>
          <a:bodyPr spcFirstLastPara="1" wrap="square" lIns="121900" tIns="121900" rIns="121900" bIns="121900" anchor="t" anchorCtr="0">
            <a:noAutofit/>
          </a:bodyPr>
          <a:lstStyle/>
          <a:p>
            <a:pPr algn="ctr"/>
            <a:r>
              <a:rPr lang="en" sz="2400" dirty="0"/>
              <a:t>Miyatake</a:t>
            </a:r>
            <a:endParaRPr sz="2400" dirty="0"/>
          </a:p>
        </p:txBody>
      </p:sp>
      <p:sp>
        <p:nvSpPr>
          <p:cNvPr id="59" name="Google Shape;59;p13"/>
          <p:cNvSpPr txBox="1"/>
          <p:nvPr/>
        </p:nvSpPr>
        <p:spPr>
          <a:xfrm>
            <a:off x="5501760" y="4490411"/>
            <a:ext cx="1437600" cy="241600"/>
          </a:xfrm>
          <a:prstGeom prst="rect">
            <a:avLst/>
          </a:prstGeom>
          <a:noFill/>
          <a:ln>
            <a:noFill/>
          </a:ln>
        </p:spPr>
        <p:txBody>
          <a:bodyPr spcFirstLastPara="1" wrap="square" lIns="121900" tIns="121900" rIns="121900" bIns="121900" anchor="t" anchorCtr="0">
            <a:noAutofit/>
          </a:bodyPr>
          <a:lstStyle/>
          <a:p>
            <a:r>
              <a:rPr lang="en" sz="2400" dirty="0"/>
              <a:t>Lange</a:t>
            </a:r>
            <a:endParaRPr sz="2400" dirty="0"/>
          </a:p>
        </p:txBody>
      </p:sp>
      <p:pic>
        <p:nvPicPr>
          <p:cNvPr id="60" name="Google Shape;60;p13">
            <a:hlinkClick r:id="rId3"/>
          </p:cNvPr>
          <p:cNvPicPr preferRelativeResize="0"/>
          <p:nvPr/>
        </p:nvPicPr>
        <p:blipFill>
          <a:blip r:embed="rId4">
            <a:alphaModFix/>
          </a:blip>
          <a:stretch>
            <a:fillRect/>
          </a:stretch>
        </p:blipFill>
        <p:spPr>
          <a:xfrm>
            <a:off x="9087855" y="1877326"/>
            <a:ext cx="1993112" cy="2661667"/>
          </a:xfrm>
          <a:prstGeom prst="rect">
            <a:avLst/>
          </a:prstGeom>
          <a:noFill/>
          <a:ln>
            <a:noFill/>
          </a:ln>
        </p:spPr>
      </p:pic>
      <p:pic>
        <p:nvPicPr>
          <p:cNvPr id="61" name="Google Shape;61;p13">
            <a:hlinkClick r:id="rId5"/>
          </p:cNvPr>
          <p:cNvPicPr preferRelativeResize="0"/>
          <p:nvPr/>
        </p:nvPicPr>
        <p:blipFill>
          <a:blip r:embed="rId6">
            <a:alphaModFix/>
          </a:blip>
          <a:stretch>
            <a:fillRect/>
          </a:stretch>
        </p:blipFill>
        <p:spPr>
          <a:xfrm>
            <a:off x="4559717" y="1950479"/>
            <a:ext cx="3495100" cy="2661667"/>
          </a:xfrm>
          <a:prstGeom prst="rect">
            <a:avLst/>
          </a:prstGeom>
          <a:noFill/>
          <a:ln>
            <a:noFill/>
          </a:ln>
        </p:spPr>
      </p:pic>
      <p:pic>
        <p:nvPicPr>
          <p:cNvPr id="62" name="Google Shape;62;p13">
            <a:hlinkClick r:id="rId7"/>
          </p:cNvPr>
          <p:cNvPicPr preferRelativeResize="0"/>
          <p:nvPr/>
        </p:nvPicPr>
        <p:blipFill>
          <a:blip r:embed="rId8">
            <a:alphaModFix/>
          </a:blip>
          <a:stretch>
            <a:fillRect/>
          </a:stretch>
        </p:blipFill>
        <p:spPr>
          <a:xfrm>
            <a:off x="1533580" y="1952224"/>
            <a:ext cx="1993100" cy="2522911"/>
          </a:xfrm>
          <a:prstGeom prst="rect">
            <a:avLst/>
          </a:prstGeom>
          <a:noFill/>
          <a:ln>
            <a:noFill/>
          </a:ln>
        </p:spPr>
      </p:pic>
    </p:spTree>
    <p:extLst>
      <p:ext uri="{BB962C8B-B14F-4D97-AF65-F5344CB8AC3E}">
        <p14:creationId xmlns:p14="http://schemas.microsoft.com/office/powerpoint/2010/main" val="122664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1963100" y="1445300"/>
            <a:ext cx="1209600" cy="172800"/>
          </a:xfrm>
          <a:prstGeom prst="rect">
            <a:avLst/>
          </a:prstGeom>
          <a:noFill/>
          <a:ln>
            <a:noFill/>
          </a:ln>
        </p:spPr>
        <p:txBody>
          <a:bodyPr spcFirstLastPara="1" wrap="square" lIns="121900" tIns="121900" rIns="121900" bIns="121900" anchor="t" anchorCtr="0">
            <a:noAutofit/>
          </a:bodyPr>
          <a:lstStyle/>
          <a:p>
            <a:endParaRPr sz="2400"/>
          </a:p>
        </p:txBody>
      </p:sp>
      <p:pic>
        <p:nvPicPr>
          <p:cNvPr id="91" name="Google Shape;91;p18">
            <a:hlinkClick r:id="rId3"/>
          </p:cNvPr>
          <p:cNvPicPr preferRelativeResize="0"/>
          <p:nvPr/>
        </p:nvPicPr>
        <p:blipFill>
          <a:blip r:embed="rId4">
            <a:alphaModFix/>
          </a:blip>
          <a:stretch>
            <a:fillRect/>
          </a:stretch>
        </p:blipFill>
        <p:spPr>
          <a:xfrm>
            <a:off x="968301" y="101603"/>
            <a:ext cx="10149721" cy="6616467"/>
          </a:xfrm>
          <a:prstGeom prst="rect">
            <a:avLst/>
          </a:prstGeom>
          <a:noFill/>
          <a:ln>
            <a:noFill/>
          </a:ln>
        </p:spPr>
      </p:pic>
    </p:spTree>
    <p:extLst>
      <p:ext uri="{BB962C8B-B14F-4D97-AF65-F5344CB8AC3E}">
        <p14:creationId xmlns:p14="http://schemas.microsoft.com/office/powerpoint/2010/main" val="170677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p:cNvSpPr>
            <a:spLocks noGrp="1"/>
          </p:cNvSpPr>
          <p:nvPr>
            <p:ph type="title"/>
          </p:nvPr>
        </p:nvSpPr>
        <p:spPr>
          <a:xfrm>
            <a:off x="778240" y="97423"/>
            <a:ext cx="10515600" cy="1325563"/>
          </a:xfrm>
        </p:spPr>
        <p:txBody>
          <a:bodyPr/>
          <a:lstStyle/>
          <a:p>
            <a:r>
              <a:rPr lang="en-US" dirty="0" smtClean="0"/>
              <a:t>Directions for Breakout Rooms</a:t>
            </a:r>
            <a:endParaRPr lang="en-US" dirty="0"/>
          </a:p>
        </p:txBody>
      </p:sp>
      <p:sp>
        <p:nvSpPr>
          <p:cNvPr id="3" name="Content Placeholder 2"/>
          <p:cNvSpPr>
            <a:spLocks noGrp="1"/>
          </p:cNvSpPr>
          <p:nvPr>
            <p:ph idx="1"/>
          </p:nvPr>
        </p:nvSpPr>
        <p:spPr>
          <a:xfrm>
            <a:off x="778240" y="1686380"/>
            <a:ext cx="10515600" cy="4351338"/>
          </a:xfrm>
        </p:spPr>
        <p:txBody>
          <a:bodyPr>
            <a:normAutofit fontScale="92500" lnSpcReduction="10000"/>
          </a:bodyPr>
          <a:lstStyle/>
          <a:p>
            <a:pPr>
              <a:lnSpc>
                <a:spcPct val="110000"/>
              </a:lnSpc>
            </a:pPr>
            <a:r>
              <a:rPr lang="en-US" dirty="0" smtClean="0"/>
              <a:t>Zoom breakout rooms will </a:t>
            </a:r>
            <a:r>
              <a:rPr lang="en-US" i="1" dirty="0" smtClean="0"/>
              <a:t>automatically</a:t>
            </a:r>
            <a:r>
              <a:rPr lang="en-US" dirty="0" smtClean="0"/>
              <a:t> start and end; you will be moved automatically and do not need to click anything</a:t>
            </a:r>
          </a:p>
          <a:p>
            <a:pPr>
              <a:lnSpc>
                <a:spcPct val="110000"/>
              </a:lnSpc>
            </a:pPr>
            <a:r>
              <a:rPr lang="en-US" dirty="0" smtClean="0"/>
              <a:t>Your facilitator will guide the process; you’ll do the active, collaborative work and intellectual heavy-lifting! </a:t>
            </a:r>
          </a:p>
          <a:p>
            <a:pPr>
              <a:lnSpc>
                <a:spcPct val="110000"/>
              </a:lnSpc>
            </a:pPr>
            <a:r>
              <a:rPr lang="en-US" dirty="0" smtClean="0"/>
              <a:t>You will be able to participate via Zoom (chat &amp; audio)and </a:t>
            </a:r>
            <a:r>
              <a:rPr lang="en-US" dirty="0" err="1" smtClean="0"/>
              <a:t>Padlet</a:t>
            </a:r>
            <a:endParaRPr lang="en-US" dirty="0" smtClean="0"/>
          </a:p>
          <a:p>
            <a:pPr>
              <a:lnSpc>
                <a:spcPct val="110000"/>
              </a:lnSpc>
            </a:pPr>
            <a:r>
              <a:rPr lang="en-US" dirty="0" smtClean="0"/>
              <a:t>Participate as yourself; no need to pretend to be a student</a:t>
            </a:r>
            <a:endParaRPr lang="en-US" dirty="0"/>
          </a:p>
          <a:p>
            <a:pPr>
              <a:lnSpc>
                <a:spcPct val="110000"/>
              </a:lnSpc>
            </a:pPr>
            <a:r>
              <a:rPr lang="en-US" dirty="0" smtClean="0"/>
              <a:t>We’ll have about 25 minutes before breakout rooms close and we come back to the main room to debrief. It will be a quick taste of the process.</a:t>
            </a:r>
            <a:endParaRPr lang="en-US" dirty="0"/>
          </a:p>
        </p:txBody>
      </p:sp>
    </p:spTree>
    <p:extLst>
      <p:ext uri="{BB962C8B-B14F-4D97-AF65-F5344CB8AC3E}">
        <p14:creationId xmlns:p14="http://schemas.microsoft.com/office/powerpoint/2010/main" val="10763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838200" y="0"/>
            <a:ext cx="10515600" cy="1325563"/>
          </a:xfrm>
          <a:prstGeom prst="rect">
            <a:avLst/>
          </a:prstGeom>
        </p:spPr>
        <p:txBody>
          <a:bodyPr spcFirstLastPara="1" vert="horz" wrap="square" lIns="121900" tIns="121900" rIns="121900" bIns="121900" rtlCol="0" anchor="t" anchorCtr="0">
            <a:noAutofit/>
          </a:bodyPr>
          <a:lstStyle/>
          <a:p>
            <a:r>
              <a:rPr lang="en" sz="4800" dirty="0"/>
              <a:t>Large Group </a:t>
            </a:r>
            <a:r>
              <a:rPr lang="en-US" sz="4800" dirty="0" smtClean="0"/>
              <a:t>Sharing </a:t>
            </a:r>
            <a:r>
              <a:rPr lang="en" sz="4800" dirty="0" smtClean="0"/>
              <a:t> </a:t>
            </a:r>
            <a:endParaRPr sz="3200" dirty="0"/>
          </a:p>
          <a:p>
            <a:r>
              <a:rPr lang="en" sz="3200" dirty="0"/>
              <a:t>Break-out Room </a:t>
            </a:r>
            <a:r>
              <a:rPr lang="en" sz="3200" dirty="0" smtClean="0"/>
              <a:t>Report </a:t>
            </a:r>
            <a:r>
              <a:rPr lang="en" sz="3200" dirty="0"/>
              <a:t>Back to Main Room</a:t>
            </a:r>
            <a:endParaRPr sz="3200" dirty="0"/>
          </a:p>
        </p:txBody>
      </p:sp>
      <p:sp>
        <p:nvSpPr>
          <p:cNvPr id="102" name="Google Shape;102;p20"/>
          <p:cNvSpPr txBox="1">
            <a:spLocks noGrp="1"/>
          </p:cNvSpPr>
          <p:nvPr>
            <p:ph idx="1"/>
          </p:nvPr>
        </p:nvSpPr>
        <p:spPr>
          <a:xfrm>
            <a:off x="838199" y="1825625"/>
            <a:ext cx="10734207" cy="4351338"/>
          </a:xfrm>
          <a:prstGeom prst="rect">
            <a:avLst/>
          </a:prstGeom>
        </p:spPr>
        <p:txBody>
          <a:bodyPr spcFirstLastPara="1" vert="horz" wrap="square" lIns="121900" tIns="121900" rIns="121900" bIns="121900" rtlCol="0" anchor="t" anchorCtr="0">
            <a:noAutofit/>
          </a:bodyPr>
          <a:lstStyle/>
          <a:p>
            <a:pPr marL="0" indent="0">
              <a:buNone/>
            </a:pPr>
            <a:r>
              <a:rPr lang="en-US" sz="3600" dirty="0" smtClean="0">
                <a:solidFill>
                  <a:schemeClr val="dk1"/>
                </a:solidFill>
              </a:rPr>
              <a:t>Could one person from each breakout room type in the chat box:</a:t>
            </a:r>
            <a:endParaRPr sz="3600" dirty="0">
              <a:solidFill>
                <a:schemeClr val="dk1"/>
              </a:solidFill>
            </a:endParaRPr>
          </a:p>
          <a:p>
            <a:pPr marL="800100" indent="-571500">
              <a:spcBef>
                <a:spcPts val="2133"/>
              </a:spcBef>
              <a:spcAft>
                <a:spcPts val="2133"/>
              </a:spcAft>
            </a:pPr>
            <a:r>
              <a:rPr lang="en" sz="3600" dirty="0">
                <a:solidFill>
                  <a:schemeClr val="dk1"/>
                </a:solidFill>
              </a:rPr>
              <a:t>What caption, sentence or key </a:t>
            </a:r>
            <a:r>
              <a:rPr lang="en" sz="3600" dirty="0" smtClean="0">
                <a:solidFill>
                  <a:schemeClr val="dk1"/>
                </a:solidFill>
              </a:rPr>
              <a:t>question</a:t>
            </a:r>
            <a:r>
              <a:rPr lang="en-US" sz="3600" dirty="0" smtClean="0">
                <a:solidFill>
                  <a:schemeClr val="dk1"/>
                </a:solidFill>
              </a:rPr>
              <a:t> best</a:t>
            </a:r>
            <a:r>
              <a:rPr lang="en" sz="3600" dirty="0" smtClean="0">
                <a:solidFill>
                  <a:schemeClr val="dk1"/>
                </a:solidFill>
              </a:rPr>
              <a:t> </a:t>
            </a:r>
            <a:r>
              <a:rPr lang="en" sz="3600" dirty="0">
                <a:solidFill>
                  <a:schemeClr val="dk1"/>
                </a:solidFill>
              </a:rPr>
              <a:t>summarizes the </a:t>
            </a:r>
            <a:r>
              <a:rPr lang="en-US" sz="3600" dirty="0" smtClean="0">
                <a:solidFill>
                  <a:schemeClr val="dk1"/>
                </a:solidFill>
              </a:rPr>
              <a:t>story or lens </a:t>
            </a:r>
            <a:r>
              <a:rPr lang="en" sz="3600" dirty="0" smtClean="0">
                <a:solidFill>
                  <a:schemeClr val="dk1"/>
                </a:solidFill>
              </a:rPr>
              <a:t>you</a:t>
            </a:r>
            <a:r>
              <a:rPr lang="en-US" sz="3600" dirty="0" smtClean="0">
                <a:solidFill>
                  <a:schemeClr val="dk1"/>
                </a:solidFill>
              </a:rPr>
              <a:t>r group</a:t>
            </a:r>
            <a:r>
              <a:rPr lang="en" sz="3600" dirty="0" smtClean="0">
                <a:solidFill>
                  <a:schemeClr val="dk1"/>
                </a:solidFill>
              </a:rPr>
              <a:t> </a:t>
            </a:r>
            <a:r>
              <a:rPr lang="en" sz="3600" dirty="0">
                <a:solidFill>
                  <a:schemeClr val="dk1"/>
                </a:solidFill>
              </a:rPr>
              <a:t>investigated today?</a:t>
            </a:r>
            <a:endParaRPr sz="3333" dirty="0">
              <a:solidFill>
                <a:schemeClr val="dk1"/>
              </a:solidFill>
            </a:endParaRPr>
          </a:p>
        </p:txBody>
      </p:sp>
    </p:spTree>
    <p:extLst>
      <p:ext uri="{BB962C8B-B14F-4D97-AF65-F5344CB8AC3E}">
        <p14:creationId xmlns:p14="http://schemas.microsoft.com/office/powerpoint/2010/main" val="65905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74" y="2719757"/>
            <a:ext cx="9493135" cy="1101968"/>
          </a:xfrm>
        </p:spPr>
        <p:txBody>
          <a:bodyPr>
            <a:normAutofit fontScale="90000"/>
          </a:bodyPr>
          <a:lstStyle/>
          <a:p>
            <a:pPr algn="ctr"/>
            <a:r>
              <a:rPr lang="en-US" altLang="en-US" b="0" dirty="0" smtClean="0">
                <a:latin typeface="Rockwell" panose="02060603020205020403" pitchFamily="18" charset="0"/>
              </a:rPr>
              <a:t>The Student Question that Started the Deep Dive: </a:t>
            </a:r>
            <a:br>
              <a:rPr lang="en-US" altLang="en-US" b="0" dirty="0" smtClean="0">
                <a:latin typeface="Rockwell" panose="02060603020205020403" pitchFamily="18" charset="0"/>
              </a:rPr>
            </a:br>
            <a:r>
              <a:rPr lang="en-US" altLang="en-US" b="0" dirty="0">
                <a:latin typeface="Rockwell" panose="02060603020205020403" pitchFamily="18" charset="0"/>
              </a:rPr>
              <a:t/>
            </a:r>
            <a:br>
              <a:rPr lang="en-US" altLang="en-US" b="0" dirty="0">
                <a:latin typeface="Rockwell" panose="02060603020205020403" pitchFamily="18" charset="0"/>
              </a:rPr>
            </a:br>
            <a:r>
              <a:rPr lang="en-US" altLang="en-US" b="0" dirty="0" smtClean="0">
                <a:latin typeface="Rockwell" panose="02060603020205020403" pitchFamily="18" charset="0"/>
              </a:rPr>
              <a:t>“Why didn’t they resist?”</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69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b="0" dirty="0" smtClean="0"/>
              <a:t>Break</a:t>
            </a:r>
            <a:r>
              <a:rPr lang="en-US" b="0" dirty="0" smtClean="0"/>
              <a:t>out</a:t>
            </a:r>
            <a:r>
              <a:rPr lang="en" b="0" dirty="0" smtClean="0"/>
              <a:t> Room </a:t>
            </a:r>
            <a:r>
              <a:rPr lang="en-US" b="0" dirty="0" smtClean="0"/>
              <a:t>Mashups</a:t>
            </a:r>
            <a:endParaRPr b="0" dirty="0"/>
          </a:p>
        </p:txBody>
      </p:sp>
      <p:sp>
        <p:nvSpPr>
          <p:cNvPr id="2" name="Content Placeholder 1"/>
          <p:cNvSpPr>
            <a:spLocks noGrp="1"/>
          </p:cNvSpPr>
          <p:nvPr>
            <p:ph idx="4294967295"/>
          </p:nvPr>
        </p:nvSpPr>
        <p:spPr>
          <a:xfrm>
            <a:off x="0" y="4813300"/>
            <a:ext cx="1964337" cy="2044700"/>
          </a:xfrm>
        </p:spPr>
        <p:txBody>
          <a:bodyPr>
            <a:normAutofit/>
          </a:bodyPr>
          <a:lstStyle/>
          <a:p>
            <a:pPr marL="0" indent="0">
              <a:buNone/>
            </a:pPr>
            <a:r>
              <a:rPr lang="en-US" sz="1800" dirty="0" smtClean="0"/>
              <a:t>Toyo </a:t>
            </a:r>
            <a:r>
              <a:rPr lang="en-US" sz="1800" dirty="0" err="1" smtClean="0"/>
              <a:t>Miyatake</a:t>
            </a:r>
            <a:r>
              <a:rPr lang="en-US" sz="1800" dirty="0" smtClean="0"/>
              <a:t>, 1943.</a:t>
            </a:r>
          </a:p>
          <a:p>
            <a:pPr marL="0" indent="0">
              <a:buNone/>
            </a:pPr>
            <a:r>
              <a:rPr lang="en-US" sz="1800" dirty="0" smtClean="0"/>
              <a:t>Copyright Toyo </a:t>
            </a:r>
            <a:r>
              <a:rPr lang="en-US" sz="1800" dirty="0" err="1" smtClean="0"/>
              <a:t>Miyatake</a:t>
            </a:r>
            <a:r>
              <a:rPr lang="en-US" sz="1800" dirty="0" smtClean="0"/>
              <a:t> Studios, reproduced with permission</a:t>
            </a:r>
            <a:endParaRPr lang="en-US" sz="1800" dirty="0"/>
          </a:p>
        </p:txBody>
      </p:sp>
      <p:pic>
        <p:nvPicPr>
          <p:cNvPr id="108" name="Google Shape;108;p21">
            <a:hlinkClick r:id="rId3"/>
          </p:cNvPr>
          <p:cNvPicPr preferRelativeResize="0"/>
          <p:nvPr/>
        </p:nvPicPr>
        <p:blipFill>
          <a:blip r:embed="rId4">
            <a:alphaModFix/>
          </a:blip>
          <a:stretch>
            <a:fillRect/>
          </a:stretch>
        </p:blipFill>
        <p:spPr>
          <a:xfrm>
            <a:off x="1938338" y="884420"/>
            <a:ext cx="4401877" cy="5409577"/>
          </a:xfrm>
          <a:prstGeom prst="rect">
            <a:avLst/>
          </a:prstGeom>
          <a:noFill/>
          <a:ln>
            <a:noFill/>
          </a:ln>
        </p:spPr>
      </p:pic>
      <p:pic>
        <p:nvPicPr>
          <p:cNvPr id="109" name="Google Shape;109;p21">
            <a:hlinkClick r:id="rId5"/>
          </p:cNvPr>
          <p:cNvPicPr preferRelativeResize="0"/>
          <p:nvPr/>
        </p:nvPicPr>
        <p:blipFill>
          <a:blip r:embed="rId6">
            <a:alphaModFix/>
          </a:blip>
          <a:stretch>
            <a:fillRect/>
          </a:stretch>
        </p:blipFill>
        <p:spPr>
          <a:xfrm>
            <a:off x="6565692" y="884420"/>
            <a:ext cx="4137285" cy="5276538"/>
          </a:xfrm>
          <a:prstGeom prst="rect">
            <a:avLst/>
          </a:prstGeom>
          <a:noFill/>
          <a:ln>
            <a:noFill/>
          </a:ln>
        </p:spPr>
      </p:pic>
      <p:sp>
        <p:nvSpPr>
          <p:cNvPr id="3" name="TextBox 2"/>
          <p:cNvSpPr txBox="1"/>
          <p:nvPr/>
        </p:nvSpPr>
        <p:spPr>
          <a:xfrm>
            <a:off x="6865496" y="6293997"/>
            <a:ext cx="5397631" cy="492443"/>
          </a:xfrm>
          <a:prstGeom prst="rect">
            <a:avLst/>
          </a:prstGeom>
          <a:noFill/>
        </p:spPr>
        <p:txBody>
          <a:bodyPr wrap="none" rtlCol="0">
            <a:spAutoFit/>
          </a:bodyPr>
          <a:lstStyle/>
          <a:p>
            <a:r>
              <a:rPr lang="en-US" dirty="0" smtClean="0"/>
              <a:t>Ansel Adams, 1943.</a:t>
            </a:r>
            <a:r>
              <a:rPr lang="en-US" dirty="0">
                <a:hlinkClick r:id="rId5"/>
              </a:rPr>
              <a:t> </a:t>
            </a:r>
            <a:endParaRPr lang="en-US" dirty="0" smtClean="0">
              <a:hlinkClick r:id="rId5"/>
            </a:endParaRPr>
          </a:p>
          <a:p>
            <a:r>
              <a:rPr lang="en-US" sz="800" dirty="0" smtClean="0">
                <a:hlinkClick r:id="rId5"/>
              </a:rPr>
              <a:t>http</a:t>
            </a:r>
            <a:r>
              <a:rPr lang="en-US" sz="800" dirty="0">
                <a:hlinkClick r:id="rId5"/>
              </a:rPr>
              <a:t>://lcweb2.loc.gov/cgi-bin/ampage?collId=gdc3&amp;fileName=scd0001_20020123001bfpage.db&amp;recNum=82</a:t>
            </a:r>
            <a:endParaRPr lang="en-US" sz="800" dirty="0"/>
          </a:p>
        </p:txBody>
      </p:sp>
    </p:spTree>
    <p:extLst>
      <p:ext uri="{BB962C8B-B14F-4D97-AF65-F5344CB8AC3E}">
        <p14:creationId xmlns:p14="http://schemas.microsoft.com/office/powerpoint/2010/main" val="104618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2"/>
          <p:cNvSpPr txBox="1">
            <a:spLocks noGrp="1"/>
          </p:cNvSpPr>
          <p:nvPr>
            <p:ph type="body" idx="1"/>
          </p:nvPr>
        </p:nvSpPr>
        <p:spPr>
          <a:xfrm>
            <a:off x="569626" y="5279876"/>
            <a:ext cx="5136563" cy="1221557"/>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smtClean="0"/>
              <a:t>Toyo </a:t>
            </a:r>
            <a:r>
              <a:rPr lang="en-US" dirty="0" err="1" smtClean="0"/>
              <a:t>Miyatake</a:t>
            </a:r>
            <a:r>
              <a:rPr lang="en-US" dirty="0" smtClean="0"/>
              <a:t>, 1943. </a:t>
            </a:r>
            <a:r>
              <a:rPr lang="en-US" dirty="0" err="1" smtClean="0"/>
              <a:t>Manzanar</a:t>
            </a:r>
            <a:r>
              <a:rPr lang="en-US" dirty="0" smtClean="0"/>
              <a:t> War Relocation Center.</a:t>
            </a:r>
          </a:p>
          <a:p>
            <a:pPr marL="0" indent="0">
              <a:spcAft>
                <a:spcPts val="2133"/>
              </a:spcAft>
              <a:buNone/>
            </a:pPr>
            <a:r>
              <a:rPr lang="en-US" dirty="0" smtClean="0"/>
              <a:t>Copyright Toyo </a:t>
            </a:r>
            <a:r>
              <a:rPr lang="en-US" dirty="0" err="1" smtClean="0"/>
              <a:t>Miyatake</a:t>
            </a:r>
            <a:r>
              <a:rPr lang="en-US" dirty="0" smtClean="0"/>
              <a:t> Studios, reprinted with permission.</a:t>
            </a:r>
            <a:endParaRPr dirty="0"/>
          </a:p>
        </p:txBody>
      </p:sp>
      <p:sp>
        <p:nvSpPr>
          <p:cNvPr id="120" name="Google Shape;120;p22"/>
          <p:cNvSpPr txBox="1">
            <a:spLocks noGrp="1"/>
          </p:cNvSpPr>
          <p:nvPr>
            <p:ph type="body" idx="2"/>
          </p:nvPr>
        </p:nvSpPr>
        <p:spPr>
          <a:xfrm>
            <a:off x="6693439" y="5308187"/>
            <a:ext cx="5333200" cy="1549813"/>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smtClean="0"/>
              <a:t>Dorothea Lange, April1942, San Francisco.</a:t>
            </a:r>
          </a:p>
          <a:p>
            <a:pPr marL="0" indent="0">
              <a:spcAft>
                <a:spcPts val="2133"/>
              </a:spcAft>
              <a:buNone/>
            </a:pPr>
            <a:r>
              <a:rPr lang="en-US" dirty="0" smtClean="0"/>
              <a:t>Retrieved from the National </a:t>
            </a:r>
            <a:r>
              <a:rPr lang="en-US" dirty="0"/>
              <a:t>Archives: </a:t>
            </a:r>
            <a:r>
              <a:rPr lang="en-US" dirty="0">
                <a:hlinkClick r:id="rId3"/>
              </a:rPr>
              <a:t>https://catalog.archives.gov/id/536439</a:t>
            </a:r>
            <a:endParaRPr dirty="0"/>
          </a:p>
        </p:txBody>
      </p:sp>
      <p:pic>
        <p:nvPicPr>
          <p:cNvPr id="5" name="Google Shape;111;p21">
            <a:hlinkClick r:id="rId4" invalidUrl="https://blog.janm.org/tag/toyo-miyatake/  This image is copyrighted but could be linked to for educational usage."/>
          </p:cNvPr>
          <p:cNvPicPr preferRelativeResize="0"/>
          <p:nvPr/>
        </p:nvPicPr>
        <p:blipFill>
          <a:blip r:embed="rId5">
            <a:alphaModFix/>
          </a:blip>
          <a:stretch>
            <a:fillRect/>
          </a:stretch>
        </p:blipFill>
        <p:spPr>
          <a:xfrm>
            <a:off x="569626" y="344774"/>
            <a:ext cx="5561351" cy="4700370"/>
          </a:xfrm>
          <a:prstGeom prst="rect">
            <a:avLst/>
          </a:prstGeom>
          <a:noFill/>
          <a:ln>
            <a:noFill/>
          </a:ln>
        </p:spPr>
      </p:pic>
      <p:pic>
        <p:nvPicPr>
          <p:cNvPr id="6" name="Google Shape;112;p21">
            <a:hlinkClick r:id="rId3"/>
          </p:cNvPr>
          <p:cNvPicPr preferRelativeResize="0"/>
          <p:nvPr/>
        </p:nvPicPr>
        <p:blipFill>
          <a:blip r:embed="rId6">
            <a:alphaModFix/>
          </a:blip>
          <a:stretch>
            <a:fillRect/>
          </a:stretch>
        </p:blipFill>
        <p:spPr>
          <a:xfrm>
            <a:off x="6580681" y="488135"/>
            <a:ext cx="5445958" cy="4557010"/>
          </a:xfrm>
          <a:prstGeom prst="rect">
            <a:avLst/>
          </a:prstGeom>
          <a:noFill/>
          <a:ln>
            <a:noFill/>
          </a:ln>
        </p:spPr>
      </p:pic>
    </p:spTree>
    <p:extLst>
      <p:ext uri="{BB962C8B-B14F-4D97-AF65-F5344CB8AC3E}">
        <p14:creationId xmlns:p14="http://schemas.microsoft.com/office/powerpoint/2010/main" val="199133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3"/>
          <p:cNvSpPr txBox="1">
            <a:spLocks noGrp="1"/>
          </p:cNvSpPr>
          <p:nvPr>
            <p:ph type="body" idx="1"/>
          </p:nvPr>
        </p:nvSpPr>
        <p:spPr>
          <a:xfrm>
            <a:off x="415600" y="4577968"/>
            <a:ext cx="5333200" cy="1341478"/>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smtClean="0"/>
              <a:t>Dorothea Lange, 1942, Oakland, CA.</a:t>
            </a:r>
          </a:p>
          <a:p>
            <a:pPr marL="0" indent="0">
              <a:spcAft>
                <a:spcPts val="2133"/>
              </a:spcAft>
              <a:buNone/>
            </a:pPr>
            <a:r>
              <a:rPr lang="en-US" dirty="0" smtClean="0"/>
              <a:t>Retrieved from: the Library of Congress </a:t>
            </a:r>
            <a:r>
              <a:rPr lang="en-US" dirty="0">
                <a:hlinkClick r:id="rId3"/>
              </a:rPr>
              <a:t>https://www.loc.gov/pictures/resource/cph.3a24566/</a:t>
            </a:r>
            <a:endParaRPr dirty="0"/>
          </a:p>
        </p:txBody>
      </p:sp>
      <p:sp>
        <p:nvSpPr>
          <p:cNvPr id="127" name="Google Shape;127;p23"/>
          <p:cNvSpPr txBox="1">
            <a:spLocks noGrp="1"/>
          </p:cNvSpPr>
          <p:nvPr>
            <p:ph type="body" idx="2"/>
          </p:nvPr>
        </p:nvSpPr>
        <p:spPr>
          <a:xfrm>
            <a:off x="6029544" y="5141626"/>
            <a:ext cx="6322351" cy="1686252"/>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smtClean="0"/>
              <a:t>Ansel Adams, 1943, </a:t>
            </a:r>
            <a:r>
              <a:rPr lang="en-US" dirty="0" err="1" smtClean="0"/>
              <a:t>Manzanar</a:t>
            </a:r>
            <a:r>
              <a:rPr lang="en-US" dirty="0" smtClean="0"/>
              <a:t> War Relocation Center. Caption:  “Americanism is a matter of the mind and heart.”</a:t>
            </a:r>
          </a:p>
          <a:p>
            <a:pPr marL="0" indent="0">
              <a:spcAft>
                <a:spcPts val="2133"/>
              </a:spcAft>
              <a:buNone/>
            </a:pPr>
            <a:r>
              <a:rPr lang="en-US" dirty="0" smtClean="0"/>
              <a:t>Retrieved from the Library of Congress:</a:t>
            </a:r>
            <a:r>
              <a:rPr lang="en-US" dirty="0"/>
              <a:t> </a:t>
            </a:r>
            <a:r>
              <a:rPr lang="en-US" dirty="0" smtClean="0"/>
              <a:t> </a:t>
            </a:r>
            <a:r>
              <a:rPr lang="en-US" sz="800" dirty="0" smtClean="0">
                <a:hlinkClick r:id="rId4"/>
              </a:rPr>
              <a:t>http</a:t>
            </a:r>
            <a:r>
              <a:rPr lang="en-US" sz="800" dirty="0">
                <a:hlinkClick r:id="rId4"/>
              </a:rPr>
              <a:t>://lcweb2.loc.gov/cgi-bin/ampage?collId=gdc3&amp;fileName=scd0001_20020123001bfpage.db&amp;recNum=50</a:t>
            </a:r>
            <a:endParaRPr lang="en-US" sz="800" dirty="0" smtClean="0"/>
          </a:p>
          <a:p>
            <a:pPr marL="0" indent="0">
              <a:spcAft>
                <a:spcPts val="2133"/>
              </a:spcAft>
              <a:buNone/>
            </a:pPr>
            <a:endParaRPr dirty="0"/>
          </a:p>
        </p:txBody>
      </p:sp>
      <p:pic>
        <p:nvPicPr>
          <p:cNvPr id="5" name="Google Shape;110;p21">
            <a:hlinkClick r:id="rId4"/>
          </p:cNvPr>
          <p:cNvPicPr preferRelativeResize="0"/>
          <p:nvPr/>
        </p:nvPicPr>
        <p:blipFill>
          <a:blip r:embed="rId5">
            <a:alphaModFix/>
          </a:blip>
          <a:stretch>
            <a:fillRect/>
          </a:stretch>
        </p:blipFill>
        <p:spPr>
          <a:xfrm>
            <a:off x="6790544" y="149902"/>
            <a:ext cx="4212237" cy="4991724"/>
          </a:xfrm>
          <a:prstGeom prst="rect">
            <a:avLst/>
          </a:prstGeom>
          <a:noFill/>
          <a:ln>
            <a:noFill/>
          </a:ln>
        </p:spPr>
      </p:pic>
      <p:pic>
        <p:nvPicPr>
          <p:cNvPr id="6" name="Google Shape;113;p21">
            <a:hlinkClick r:id="rId6"/>
          </p:cNvPr>
          <p:cNvPicPr preferRelativeResize="0"/>
          <p:nvPr/>
        </p:nvPicPr>
        <p:blipFill>
          <a:blip r:embed="rId7">
            <a:alphaModFix/>
          </a:blip>
          <a:stretch>
            <a:fillRect/>
          </a:stretch>
        </p:blipFill>
        <p:spPr>
          <a:xfrm>
            <a:off x="415600" y="269824"/>
            <a:ext cx="5613944" cy="4173329"/>
          </a:xfrm>
          <a:prstGeom prst="rect">
            <a:avLst/>
          </a:prstGeom>
          <a:noFill/>
          <a:ln>
            <a:noFill/>
          </a:ln>
        </p:spPr>
      </p:pic>
    </p:spTree>
    <p:extLst>
      <p:ext uri="{BB962C8B-B14F-4D97-AF65-F5344CB8AC3E}">
        <p14:creationId xmlns:p14="http://schemas.microsoft.com/office/powerpoint/2010/main" val="144307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4" y="349854"/>
            <a:ext cx="9771801"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smtClean="0">
                <a:solidFill>
                  <a:schemeClr val="tx2"/>
                </a:solidFill>
              </a:rPr>
              <a:t>A Look Inside </a:t>
            </a:r>
            <a:r>
              <a:rPr lang="en-US" sz="4400" smtClean="0">
                <a:solidFill>
                  <a:schemeClr val="tx2"/>
                </a:solidFill>
              </a:rPr>
              <a:t>the Mashup Model</a:t>
            </a:r>
            <a:endParaRPr sz="4400" dirty="0">
              <a:solidFill>
                <a:schemeClr val="tx2"/>
              </a:solidFill>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276" y="1675417"/>
            <a:ext cx="3981808" cy="3642930"/>
          </a:xfrm>
          <a:prstGeom prst="rect">
            <a:avLst/>
          </a:prstGeom>
        </p:spPr>
      </p:pic>
    </p:spTree>
    <p:extLst>
      <p:ext uri="{BB962C8B-B14F-4D97-AF65-F5344CB8AC3E}">
        <p14:creationId xmlns:p14="http://schemas.microsoft.com/office/powerpoint/2010/main" val="1436160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p:nvPr/>
        </p:nvSpPr>
        <p:spPr>
          <a:xfrm>
            <a:off x="1963100" y="1445300"/>
            <a:ext cx="1209600" cy="172800"/>
          </a:xfrm>
          <a:prstGeom prst="rect">
            <a:avLst/>
          </a:prstGeom>
          <a:noFill/>
          <a:ln>
            <a:noFill/>
          </a:ln>
        </p:spPr>
        <p:txBody>
          <a:bodyPr spcFirstLastPara="1" wrap="square" lIns="121900" tIns="121900" rIns="121900" bIns="121900" anchor="t" anchorCtr="0">
            <a:noAutofit/>
          </a:bodyPr>
          <a:lstStyle/>
          <a:p>
            <a:endParaRPr sz="2400"/>
          </a:p>
        </p:txBody>
      </p:sp>
      <p:pic>
        <p:nvPicPr>
          <p:cNvPr id="138" name="Google Shape;138;p25">
            <a:hlinkClick r:id="rId3"/>
          </p:cNvPr>
          <p:cNvPicPr preferRelativeResize="0"/>
          <p:nvPr/>
        </p:nvPicPr>
        <p:blipFill>
          <a:blip r:embed="rId4">
            <a:alphaModFix/>
          </a:blip>
          <a:stretch>
            <a:fillRect/>
          </a:stretch>
        </p:blipFill>
        <p:spPr>
          <a:xfrm>
            <a:off x="968301" y="101603"/>
            <a:ext cx="10149721" cy="6616467"/>
          </a:xfrm>
          <a:prstGeom prst="rect">
            <a:avLst/>
          </a:prstGeom>
          <a:noFill/>
          <a:ln>
            <a:noFill/>
          </a:ln>
        </p:spPr>
      </p:pic>
    </p:spTree>
    <p:extLst>
      <p:ext uri="{BB962C8B-B14F-4D97-AF65-F5344CB8AC3E}">
        <p14:creationId xmlns:p14="http://schemas.microsoft.com/office/powerpoint/2010/main" val="85515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636302" y="2724641"/>
            <a:ext cx="5252804" cy="885825"/>
          </a:xfrm>
        </p:spPr>
        <p:txBody>
          <a:bodyPr>
            <a:noAutofit/>
          </a:bodyPr>
          <a:lstStyle/>
          <a:p>
            <a:pPr marL="0" indent="0">
              <a:buNone/>
            </a:pPr>
            <a:r>
              <a:rPr lang="en-US" altLang="en-US" sz="3600" dirty="0" smtClean="0">
                <a:solidFill>
                  <a:schemeClr val="tx2"/>
                </a:solidFill>
              </a:rPr>
              <a:t>What does it look like in a (virtual) classroom?</a:t>
            </a:r>
            <a:endParaRPr lang="en-US" altLang="en-US" sz="3600" dirty="0">
              <a:solidFill>
                <a:schemeClr val="tx2"/>
              </a:solidFill>
              <a:latin typeface="Rockwell" panose="02060603020205020403" pitchFamily="18" charset="0"/>
            </a:endParaRPr>
          </a:p>
        </p:txBody>
      </p:sp>
      <p:pic>
        <p:nvPicPr>
          <p:cNvPr id="4" name="Picture Placeholder 3" descr="Screenshot 2015-09-16 15.08.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637" y="2330823"/>
            <a:ext cx="3785229" cy="2129191"/>
          </a:xfrm>
          <a:prstGeom prst="rect">
            <a:avLst/>
          </a:prstGeom>
        </p:spPr>
      </p:pic>
      <p:cxnSp>
        <p:nvCxnSpPr>
          <p:cNvPr id="5" name="Straight Connector 4"/>
          <p:cNvCxnSpPr/>
          <p:nvPr/>
        </p:nvCxnSpPr>
        <p:spPr>
          <a:xfrm>
            <a:off x="713532" y="911313"/>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65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838200" y="272638"/>
            <a:ext cx="10515600" cy="1325563"/>
          </a:xfrm>
          <a:prstGeom prst="rect">
            <a:avLst/>
          </a:prstGeom>
        </p:spPr>
        <p:txBody>
          <a:bodyPr spcFirstLastPara="1" vert="horz" wrap="square" lIns="121900" tIns="121900" rIns="121900" bIns="121900" rtlCol="0" anchor="t" anchorCtr="0">
            <a:noAutofit/>
          </a:bodyPr>
          <a:lstStyle/>
          <a:p>
            <a:r>
              <a:rPr lang="en-US" dirty="0" smtClean="0">
                <a:solidFill>
                  <a:schemeClr val="tx2"/>
                </a:solidFill>
              </a:rPr>
              <a:t>Today’s Objectives</a:t>
            </a:r>
            <a:endParaRPr dirty="0">
              <a:solidFill>
                <a:schemeClr val="tx2"/>
              </a:solidFill>
            </a:endParaRPr>
          </a:p>
        </p:txBody>
      </p:sp>
      <p:sp>
        <p:nvSpPr>
          <p:cNvPr id="68" name="Google Shape;68;p14"/>
          <p:cNvSpPr txBox="1">
            <a:spLocks noGrp="1"/>
          </p:cNvSpPr>
          <p:nvPr>
            <p:ph idx="1"/>
          </p:nvPr>
        </p:nvSpPr>
        <p:spPr>
          <a:xfrm>
            <a:off x="838200" y="1598201"/>
            <a:ext cx="10734207" cy="4351338"/>
          </a:xfrm>
          <a:prstGeom prst="rect">
            <a:avLst/>
          </a:prstGeom>
        </p:spPr>
        <p:txBody>
          <a:bodyPr spcFirstLastPara="1" vert="horz" wrap="square" lIns="121900" tIns="121900" rIns="121900" bIns="121900" rtlCol="0" anchor="t" anchorCtr="0">
            <a:noAutofit/>
          </a:bodyPr>
          <a:lstStyle/>
          <a:p>
            <a:pPr marL="685800" indent="-457200">
              <a:lnSpc>
                <a:spcPct val="100000"/>
              </a:lnSpc>
              <a:spcBef>
                <a:spcPts val="0"/>
              </a:spcBef>
              <a:spcAft>
                <a:spcPts val="600"/>
              </a:spcAft>
              <a:buSzPct val="100000"/>
            </a:pPr>
            <a:r>
              <a:rPr lang="en" dirty="0">
                <a:solidFill>
                  <a:schemeClr val="dk1"/>
                </a:solidFill>
              </a:rPr>
              <a:t>Experiment with a new inquiry model, the QFT+TPS Mashup in Zoom breakout rooms with a facilitator </a:t>
            </a:r>
            <a:endParaRPr dirty="0">
              <a:solidFill>
                <a:schemeClr val="dk1"/>
              </a:solidFill>
            </a:endParaRPr>
          </a:p>
          <a:p>
            <a:pPr marL="685800" indent="-457200">
              <a:lnSpc>
                <a:spcPct val="100000"/>
              </a:lnSpc>
              <a:spcBef>
                <a:spcPts val="0"/>
              </a:spcBef>
              <a:spcAft>
                <a:spcPts val="600"/>
              </a:spcAft>
              <a:buSzPct val="100000"/>
            </a:pPr>
            <a:r>
              <a:rPr lang="en" b="1" dirty="0">
                <a:solidFill>
                  <a:schemeClr val="dk1"/>
                </a:solidFill>
              </a:rPr>
              <a:t>Observe</a:t>
            </a:r>
            <a:r>
              <a:rPr lang="en" dirty="0">
                <a:solidFill>
                  <a:schemeClr val="dk1"/>
                </a:solidFill>
              </a:rPr>
              <a:t> photographs taken by Toyo Miyatake, Ansel Adams, and Dorothea Lange to tell the same story </a:t>
            </a:r>
            <a:endParaRPr dirty="0">
              <a:solidFill>
                <a:schemeClr val="dk1"/>
              </a:solidFill>
            </a:endParaRPr>
          </a:p>
          <a:p>
            <a:pPr marL="685800" indent="-457200">
              <a:lnSpc>
                <a:spcPct val="100000"/>
              </a:lnSpc>
              <a:spcBef>
                <a:spcPts val="0"/>
              </a:spcBef>
              <a:spcAft>
                <a:spcPts val="600"/>
              </a:spcAft>
              <a:buSzPct val="100000"/>
            </a:pPr>
            <a:r>
              <a:rPr lang="en" dirty="0">
                <a:solidFill>
                  <a:schemeClr val="dk1"/>
                </a:solidFill>
              </a:rPr>
              <a:t>Ask </a:t>
            </a:r>
            <a:r>
              <a:rPr lang="en" b="1" dirty="0">
                <a:solidFill>
                  <a:schemeClr val="dk1"/>
                </a:solidFill>
              </a:rPr>
              <a:t>questions</a:t>
            </a:r>
            <a:r>
              <a:rPr lang="en" dirty="0">
                <a:solidFill>
                  <a:schemeClr val="dk1"/>
                </a:solidFill>
              </a:rPr>
              <a:t> about primary sources, lenses, and storytelling</a:t>
            </a:r>
            <a:endParaRPr dirty="0">
              <a:solidFill>
                <a:schemeClr val="dk1"/>
              </a:solidFill>
            </a:endParaRPr>
          </a:p>
          <a:p>
            <a:pPr marL="685800" indent="-457200">
              <a:lnSpc>
                <a:spcPct val="100000"/>
              </a:lnSpc>
              <a:spcBef>
                <a:spcPts val="0"/>
              </a:spcBef>
              <a:spcAft>
                <a:spcPts val="600"/>
              </a:spcAft>
              <a:buClr>
                <a:schemeClr val="dk1"/>
              </a:buClr>
              <a:buSzPct val="100000"/>
            </a:pPr>
            <a:r>
              <a:rPr lang="en" dirty="0">
                <a:solidFill>
                  <a:schemeClr val="dk1"/>
                </a:solidFill>
              </a:rPr>
              <a:t>Explore a real life classroom example</a:t>
            </a:r>
            <a:endParaRPr dirty="0">
              <a:solidFill>
                <a:schemeClr val="dk1"/>
              </a:solidFill>
            </a:endParaRPr>
          </a:p>
          <a:p>
            <a:pPr marL="685800" indent="-457200">
              <a:lnSpc>
                <a:spcPct val="100000"/>
              </a:lnSpc>
              <a:spcBef>
                <a:spcPts val="0"/>
              </a:spcBef>
              <a:buSzPct val="100000"/>
            </a:pPr>
            <a:r>
              <a:rPr lang="en" dirty="0">
                <a:solidFill>
                  <a:schemeClr val="dk1"/>
                </a:solidFill>
              </a:rPr>
              <a:t>Share </a:t>
            </a:r>
            <a:r>
              <a:rPr lang="en" b="1" dirty="0">
                <a:solidFill>
                  <a:schemeClr val="dk1"/>
                </a:solidFill>
              </a:rPr>
              <a:t>reflections</a:t>
            </a:r>
            <a:r>
              <a:rPr lang="en" dirty="0">
                <a:solidFill>
                  <a:schemeClr val="dk1"/>
                </a:solidFill>
              </a:rPr>
              <a:t> about the Japanese American Internment and the QFT+TPS Mashup process</a:t>
            </a:r>
            <a:endParaRPr dirty="0">
              <a:solidFill>
                <a:schemeClr val="dk1"/>
              </a:solidFill>
            </a:endParaRPr>
          </a:p>
          <a:p>
            <a:pPr indent="0">
              <a:spcAft>
                <a:spcPts val="2133"/>
              </a:spcAft>
              <a:buNone/>
            </a:pPr>
            <a:endParaRPr dirty="0"/>
          </a:p>
        </p:txBody>
      </p:sp>
    </p:spTree>
    <p:extLst>
      <p:ext uri="{BB962C8B-B14F-4D97-AF65-F5344CB8AC3E}">
        <p14:creationId xmlns:p14="http://schemas.microsoft.com/office/powerpoint/2010/main" val="15402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15600" y="93667"/>
            <a:ext cx="11360800" cy="763600"/>
          </a:xfrm>
          <a:prstGeom prst="rect">
            <a:avLst/>
          </a:prstGeom>
        </p:spPr>
        <p:txBody>
          <a:bodyPr spcFirstLastPara="1" vert="horz" wrap="square" lIns="121900" tIns="121900" rIns="121900" bIns="121900" rtlCol="0" anchor="t" anchorCtr="0">
            <a:noAutofit/>
          </a:bodyPr>
          <a:lstStyle/>
          <a:p>
            <a:pPr algn="ctr"/>
            <a:r>
              <a:rPr lang="en" sz="2933" u="sng">
                <a:solidFill>
                  <a:srgbClr val="000000"/>
                </a:solidFill>
                <a:hlinkClick r:id="rId3"/>
              </a:rPr>
              <a:t>Padlet #3 Searching for Answers to Priority Questions at LOC.gov</a:t>
            </a:r>
            <a:endParaRPr sz="2933">
              <a:solidFill>
                <a:srgbClr val="000000"/>
              </a:solidFill>
            </a:endParaRPr>
          </a:p>
          <a:p>
            <a:pPr algn="ctr"/>
            <a:r>
              <a:rPr lang="en" sz="3200"/>
              <a:t> Melissa Lawson’s 7th Grade Folsom Middle School</a:t>
            </a:r>
            <a:endParaRPr sz="3200"/>
          </a:p>
        </p:txBody>
      </p:sp>
      <p:pic>
        <p:nvPicPr>
          <p:cNvPr id="144" name="Google Shape;144;p26"/>
          <p:cNvPicPr preferRelativeResize="0"/>
          <p:nvPr/>
        </p:nvPicPr>
        <p:blipFill>
          <a:blip r:embed="rId4">
            <a:alphaModFix/>
          </a:blip>
          <a:stretch>
            <a:fillRect/>
          </a:stretch>
        </p:blipFill>
        <p:spPr>
          <a:xfrm>
            <a:off x="194872" y="1618938"/>
            <a:ext cx="11997131" cy="5239077"/>
          </a:xfrm>
          <a:prstGeom prst="rect">
            <a:avLst/>
          </a:prstGeom>
          <a:noFill/>
          <a:ln>
            <a:noFill/>
          </a:ln>
        </p:spPr>
      </p:pic>
    </p:spTree>
    <p:extLst>
      <p:ext uri="{BB962C8B-B14F-4D97-AF65-F5344CB8AC3E}">
        <p14:creationId xmlns:p14="http://schemas.microsoft.com/office/powerpoint/2010/main" val="160632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838200" y="287628"/>
            <a:ext cx="10515600" cy="1325563"/>
          </a:xfrm>
          <a:prstGeom prst="rect">
            <a:avLst/>
          </a:prstGeom>
        </p:spPr>
        <p:txBody>
          <a:bodyPr spcFirstLastPara="1" vert="horz" wrap="square" lIns="121900" tIns="121900" rIns="121900" bIns="121900" rtlCol="0" anchor="t" anchorCtr="0">
            <a:noAutofit/>
          </a:bodyPr>
          <a:lstStyle/>
          <a:p>
            <a:r>
              <a:rPr lang="en" dirty="0"/>
              <a:t>Final Reflection</a:t>
            </a:r>
            <a:endParaRPr dirty="0"/>
          </a:p>
        </p:txBody>
      </p:sp>
      <p:sp>
        <p:nvSpPr>
          <p:cNvPr id="150" name="Google Shape;150;p27"/>
          <p:cNvSpPr txBox="1">
            <a:spLocks noGrp="1"/>
          </p:cNvSpPr>
          <p:nvPr>
            <p:ph idx="1"/>
          </p:nvPr>
        </p:nvSpPr>
        <p:spPr>
          <a:prstGeom prst="rect">
            <a:avLst/>
          </a:prstGeom>
          <a:noFill/>
        </p:spPr>
        <p:txBody>
          <a:bodyPr spcFirstLastPara="1" vert="horz" wrap="square" lIns="121900" tIns="121900" rIns="121900" bIns="121900" rtlCol="0" anchor="t" anchorCtr="0">
            <a:noAutofit/>
          </a:bodyPr>
          <a:lstStyle/>
          <a:p>
            <a:pPr>
              <a:spcBef>
                <a:spcPts val="400"/>
              </a:spcBef>
              <a:buClr>
                <a:schemeClr val="dk1"/>
              </a:buClr>
              <a:buFont typeface="Roboto"/>
              <a:buAutoNum type="arabicPeriod"/>
            </a:pPr>
            <a:r>
              <a:rPr lang="en" dirty="0">
                <a:solidFill>
                  <a:schemeClr val="dk1"/>
                </a:solidFill>
              </a:rPr>
              <a:t>What do you understand differently now about the story of Japanese American Internment specifically or about ‘who tells your story’ more generally?</a:t>
            </a:r>
            <a:endParaRPr sz="1400" dirty="0">
              <a:solidFill>
                <a:schemeClr val="dk1"/>
              </a:solidFill>
              <a:highlight>
                <a:srgbClr val="B3E5FC"/>
              </a:highlight>
              <a:latin typeface="Roboto"/>
              <a:ea typeface="Roboto"/>
              <a:cs typeface="Roboto"/>
              <a:sym typeface="Roboto"/>
            </a:endParaRPr>
          </a:p>
          <a:p>
            <a:pPr>
              <a:buClr>
                <a:schemeClr val="dk1"/>
              </a:buClr>
              <a:buFont typeface="Arial"/>
              <a:buAutoNum type="arabicPeriod"/>
            </a:pPr>
            <a:r>
              <a:rPr lang="en" dirty="0">
                <a:solidFill>
                  <a:schemeClr val="dk1"/>
                </a:solidFill>
              </a:rPr>
              <a:t>What questions do you have now about lenses, primary sources, and storytelling?</a:t>
            </a:r>
            <a:endParaRPr dirty="0">
              <a:solidFill>
                <a:schemeClr val="dk1"/>
              </a:solidFill>
            </a:endParaRPr>
          </a:p>
          <a:p>
            <a:pPr>
              <a:buClr>
                <a:schemeClr val="dk1"/>
              </a:buClr>
              <a:buFont typeface="Arial"/>
              <a:buAutoNum type="arabicPeriod"/>
            </a:pPr>
            <a:r>
              <a:rPr lang="en" dirty="0">
                <a:solidFill>
                  <a:schemeClr val="dk1"/>
                </a:solidFill>
              </a:rPr>
              <a:t>What about these primary sources resonates with you today?</a:t>
            </a:r>
            <a:endParaRPr dirty="0">
              <a:solidFill>
                <a:schemeClr val="dk1"/>
              </a:solidFill>
            </a:endParaRPr>
          </a:p>
          <a:p>
            <a:pPr marL="0" indent="0">
              <a:spcBef>
                <a:spcPts val="400"/>
              </a:spcBef>
              <a:buClr>
                <a:schemeClr val="dk1"/>
              </a:buClr>
              <a:buSzPts val="1100"/>
              <a:buNone/>
            </a:pPr>
            <a:endParaRPr sz="3200" dirty="0">
              <a:solidFill>
                <a:schemeClr val="dk1"/>
              </a:solidFill>
            </a:endParaRPr>
          </a:p>
          <a:p>
            <a:pPr marL="0" indent="0">
              <a:buClr>
                <a:schemeClr val="dk1"/>
              </a:buClr>
              <a:buSzPts val="1100"/>
              <a:buNone/>
            </a:pPr>
            <a:r>
              <a:rPr lang="en" sz="3200" dirty="0">
                <a:solidFill>
                  <a:schemeClr val="dk1"/>
                </a:solidFill>
              </a:rPr>
              <a:t>Emails Welcomed!</a:t>
            </a:r>
            <a:endParaRPr sz="1867" dirty="0">
              <a:solidFill>
                <a:schemeClr val="dk1"/>
              </a:solidFill>
            </a:endParaRPr>
          </a:p>
          <a:p>
            <a:pPr marL="0" indent="0">
              <a:buClr>
                <a:schemeClr val="dk1"/>
              </a:buClr>
              <a:buSzPts val="1100"/>
              <a:buNone/>
            </a:pPr>
            <a:r>
              <a:rPr lang="en" sz="1867" u="sng" dirty="0">
                <a:solidFill>
                  <a:srgbClr val="000000"/>
                </a:solidFill>
                <a:hlinkClick r:id="rId3"/>
              </a:rPr>
              <a:t>sarah.westbrook@rightquestion.org</a:t>
            </a:r>
            <a:r>
              <a:rPr lang="en" sz="1867" dirty="0">
                <a:solidFill>
                  <a:schemeClr val="dk1"/>
                </a:solidFill>
              </a:rPr>
              <a:t> Sarah Westbrook </a:t>
            </a:r>
            <a:endParaRPr sz="1867" dirty="0">
              <a:solidFill>
                <a:schemeClr val="dk1"/>
              </a:solidFill>
            </a:endParaRPr>
          </a:p>
          <a:p>
            <a:pPr marL="0" indent="0">
              <a:buClr>
                <a:schemeClr val="dk1"/>
              </a:buClr>
              <a:buSzPts val="1100"/>
              <a:buNone/>
            </a:pPr>
            <a:r>
              <a:rPr lang="en" sz="1867" u="sng" dirty="0">
                <a:solidFill>
                  <a:srgbClr val="000000"/>
                </a:solidFill>
                <a:hlinkClick r:id="rId4"/>
              </a:rPr>
              <a:t>acanning@waynesburg.edu</a:t>
            </a:r>
            <a:r>
              <a:rPr lang="en" sz="1867" dirty="0">
                <a:solidFill>
                  <a:srgbClr val="000000"/>
                </a:solidFill>
              </a:rPr>
              <a:t> </a:t>
            </a:r>
            <a:r>
              <a:rPr lang="en" sz="1867" dirty="0">
                <a:solidFill>
                  <a:schemeClr val="dk1"/>
                </a:solidFill>
              </a:rPr>
              <a:t> Ann Canning</a:t>
            </a:r>
            <a:endParaRPr sz="1867" dirty="0">
              <a:solidFill>
                <a:schemeClr val="dk1"/>
              </a:solidFill>
            </a:endParaRPr>
          </a:p>
          <a:p>
            <a:pPr marL="0" indent="0">
              <a:buClr>
                <a:schemeClr val="dk1"/>
              </a:buClr>
              <a:buSzPts val="1100"/>
              <a:buNone/>
            </a:pPr>
            <a:r>
              <a:rPr lang="en" sz="1867" u="sng" dirty="0">
                <a:solidFill>
                  <a:srgbClr val="000000"/>
                </a:solidFill>
                <a:hlinkClick r:id="rId5"/>
              </a:rPr>
              <a:t>MLawson@fcusd.org</a:t>
            </a:r>
            <a:r>
              <a:rPr lang="en" sz="1867" dirty="0">
                <a:solidFill>
                  <a:srgbClr val="000000"/>
                </a:solidFill>
              </a:rPr>
              <a:t>  </a:t>
            </a:r>
            <a:r>
              <a:rPr lang="en" sz="1867" dirty="0">
                <a:solidFill>
                  <a:schemeClr val="dk1"/>
                </a:solidFill>
              </a:rPr>
              <a:t>Melissa Lawson</a:t>
            </a:r>
            <a:endParaRPr sz="1867" dirty="0">
              <a:solidFill>
                <a:srgbClr val="000000"/>
              </a:solidFill>
            </a:endParaRPr>
          </a:p>
          <a:p>
            <a:pPr marL="0" indent="0">
              <a:buClr>
                <a:schemeClr val="dk1"/>
              </a:buClr>
              <a:buSzPts val="1100"/>
              <a:buNone/>
            </a:pPr>
            <a:endParaRPr sz="1867" dirty="0">
              <a:solidFill>
                <a:schemeClr val="dk1"/>
              </a:solidFill>
            </a:endParaRPr>
          </a:p>
          <a:p>
            <a:pPr marL="0" indent="0">
              <a:spcAft>
                <a:spcPts val="2133"/>
              </a:spcAft>
              <a:buNone/>
            </a:pPr>
            <a:endParaRPr dirty="0"/>
          </a:p>
        </p:txBody>
      </p:sp>
    </p:spTree>
    <p:extLst>
      <p:ext uri="{BB962C8B-B14F-4D97-AF65-F5344CB8AC3E}">
        <p14:creationId xmlns:p14="http://schemas.microsoft.com/office/powerpoint/2010/main" val="54943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9804" y="314689"/>
            <a:ext cx="10515600" cy="1325563"/>
          </a:xfrm>
        </p:spPr>
        <p:txBody>
          <a:bodyPr/>
          <a:lstStyle/>
          <a:p>
            <a:pPr algn="ctr"/>
            <a:r>
              <a:rPr lang="en-US" dirty="0" smtClean="0"/>
              <a:t>Thank you!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380" y="1574460"/>
            <a:ext cx="3973334" cy="4259655"/>
          </a:xfrm>
          <a:prstGeom prst="rect">
            <a:avLst/>
          </a:prstGeom>
        </p:spPr>
      </p:pic>
      <p:sp>
        <p:nvSpPr>
          <p:cNvPr id="3" name="TextBox 2"/>
          <p:cNvSpPr txBox="1"/>
          <p:nvPr/>
        </p:nvSpPr>
        <p:spPr>
          <a:xfrm>
            <a:off x="8529403" y="5768322"/>
            <a:ext cx="3537679" cy="1015663"/>
          </a:xfrm>
          <a:prstGeom prst="rect">
            <a:avLst/>
          </a:prstGeom>
          <a:noFill/>
        </p:spPr>
        <p:txBody>
          <a:bodyPr wrap="square" rtlCol="0">
            <a:spAutoFit/>
          </a:bodyPr>
          <a:lstStyle/>
          <a:p>
            <a:r>
              <a:rPr lang="en-US" sz="1400" dirty="0"/>
              <a:t>[Photograph] Retrieved from the Library of Congress, https://</a:t>
            </a:r>
            <a:r>
              <a:rPr lang="en-US" sz="1400" dirty="0" err="1"/>
              <a:t>www.loc.gov</a:t>
            </a:r>
            <a:r>
              <a:rPr lang="en-US" sz="1400" dirty="0"/>
              <a:t>/item/2011635726/.</a:t>
            </a:r>
          </a:p>
          <a:p>
            <a:endParaRPr lang="en-US" dirty="0"/>
          </a:p>
        </p:txBody>
      </p:sp>
      <p:sp>
        <p:nvSpPr>
          <p:cNvPr id="5" name="TextBox 4"/>
          <p:cNvSpPr txBox="1"/>
          <p:nvPr/>
        </p:nvSpPr>
        <p:spPr>
          <a:xfrm>
            <a:off x="8230338" y="3150289"/>
            <a:ext cx="4067845" cy="369332"/>
          </a:xfrm>
          <a:prstGeom prst="rect">
            <a:avLst/>
          </a:prstGeom>
          <a:noFill/>
        </p:spPr>
        <p:txBody>
          <a:bodyPr wrap="none" rtlCol="0">
            <a:spAutoFit/>
          </a:bodyPr>
          <a:lstStyle/>
          <a:p>
            <a:r>
              <a:rPr lang="en-US" dirty="0" smtClean="0">
                <a:solidFill>
                  <a:schemeClr val="bg1"/>
                </a:solidFill>
              </a:rPr>
              <a:t>(hope to see you in THIS room soon!)</a:t>
            </a:r>
            <a:endParaRPr lang="en-US" dirty="0">
              <a:solidFill>
                <a:schemeClr val="bg1"/>
              </a:solidFill>
            </a:endParaRPr>
          </a:p>
        </p:txBody>
      </p:sp>
    </p:spTree>
    <p:extLst>
      <p:ext uri="{BB962C8B-B14F-4D97-AF65-F5344CB8AC3E}">
        <p14:creationId xmlns:p14="http://schemas.microsoft.com/office/powerpoint/2010/main" val="3893377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t>
            </a:r>
            <a:r>
              <a:rPr lang="en-US" dirty="0" err="1" smtClean="0"/>
              <a:t>Padlet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490" y="1418319"/>
            <a:ext cx="8452780" cy="4174653"/>
          </a:xfrm>
        </p:spPr>
      </p:pic>
      <p:sp>
        <p:nvSpPr>
          <p:cNvPr id="7" name="Rectangle 6"/>
          <p:cNvSpPr/>
          <p:nvPr/>
        </p:nvSpPr>
        <p:spPr>
          <a:xfrm>
            <a:off x="942975" y="5849035"/>
            <a:ext cx="4957763" cy="646331"/>
          </a:xfrm>
          <a:prstGeom prst="rect">
            <a:avLst/>
          </a:prstGeom>
        </p:spPr>
        <p:txBody>
          <a:bodyPr wrap="square">
            <a:spAutoFit/>
          </a:bodyPr>
          <a:lstStyle/>
          <a:p>
            <a:r>
              <a:rPr lang="en-US" dirty="0"/>
              <a:t>Access the QFT </a:t>
            </a:r>
            <a:r>
              <a:rPr lang="en-US" dirty="0" err="1"/>
              <a:t>Padlet</a:t>
            </a:r>
            <a:r>
              <a:rPr lang="en-US" dirty="0"/>
              <a:t> </a:t>
            </a:r>
            <a:r>
              <a:rPr lang="en-US" dirty="0" smtClean="0"/>
              <a:t>Template </a:t>
            </a:r>
            <a:r>
              <a:rPr lang="en-US" dirty="0"/>
              <a:t>Here:</a:t>
            </a:r>
          </a:p>
          <a:p>
            <a:r>
              <a:rPr lang="en-US" dirty="0">
                <a:hlinkClick r:id="rId3"/>
              </a:rPr>
              <a:t>https://padlet.com/sarahwestbrook1/QFT2</a:t>
            </a:r>
            <a:endParaRPr lang="en-US" dirty="0"/>
          </a:p>
        </p:txBody>
      </p:sp>
      <p:sp>
        <p:nvSpPr>
          <p:cNvPr id="8" name="TextBox 7"/>
          <p:cNvSpPr txBox="1"/>
          <p:nvPr/>
        </p:nvSpPr>
        <p:spPr>
          <a:xfrm>
            <a:off x="6372225" y="5849035"/>
            <a:ext cx="4981575" cy="923330"/>
          </a:xfrm>
          <a:prstGeom prst="rect">
            <a:avLst/>
          </a:prstGeom>
          <a:noFill/>
        </p:spPr>
        <p:txBody>
          <a:bodyPr wrap="square" rtlCol="0">
            <a:spAutoFit/>
          </a:bodyPr>
          <a:lstStyle/>
          <a:p>
            <a:r>
              <a:rPr lang="en-US" dirty="0" smtClean="0"/>
              <a:t>Access a quick guide to using </a:t>
            </a:r>
            <a:r>
              <a:rPr lang="en-US" dirty="0" err="1" smtClean="0"/>
              <a:t>Padlet</a:t>
            </a:r>
            <a:r>
              <a:rPr lang="en-US" dirty="0" smtClean="0"/>
              <a:t>:</a:t>
            </a:r>
          </a:p>
          <a:p>
            <a:r>
              <a:rPr lang="en-US" dirty="0">
                <a:hlinkClick r:id="rId4"/>
              </a:rPr>
              <a:t>https://rightquestion.org/remote-learning-resources/</a:t>
            </a:r>
            <a:endParaRPr lang="en-US" dirty="0"/>
          </a:p>
        </p:txBody>
      </p:sp>
    </p:spTree>
    <p:extLst>
      <p:ext uri="{BB962C8B-B14F-4D97-AF65-F5344CB8AC3E}">
        <p14:creationId xmlns:p14="http://schemas.microsoft.com/office/powerpoint/2010/main" val="88473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914400" y="386863"/>
            <a:ext cx="10662912" cy="769441"/>
          </a:xfrm>
          <a:prstGeom prst="rect">
            <a:avLst/>
          </a:prstGeom>
          <a:noFill/>
        </p:spPr>
        <p:txBody>
          <a:bodyPr wrap="square" rtlCol="0">
            <a:spAutoFit/>
          </a:bodyPr>
          <a:lstStyle/>
          <a:p>
            <a:r>
              <a:rPr lang="en-US" sz="4400" dirty="0" smtClean="0"/>
              <a:t>Use and Share QFT Resources</a:t>
            </a:r>
            <a:endParaRPr lang="en-US" sz="4400" dirty="0"/>
          </a:p>
        </p:txBody>
      </p:sp>
      <p:sp>
        <p:nvSpPr>
          <p:cNvPr id="2" name="Rectangle 1"/>
          <p:cNvSpPr/>
          <p:nvPr/>
        </p:nvSpPr>
        <p:spPr>
          <a:xfrm>
            <a:off x="1813211" y="6260745"/>
            <a:ext cx="8866805" cy="369332"/>
          </a:xfrm>
          <a:prstGeom prst="rect">
            <a:avLst/>
          </a:prstGeom>
        </p:spPr>
        <p:txBody>
          <a:bodyPr wrap="none">
            <a:spAutoFit/>
          </a:bodyPr>
          <a:lstStyle/>
          <a:p>
            <a:pPr>
              <a:defRPr/>
            </a:pPr>
            <a:r>
              <a:rPr lang="en-US" altLang="en-US" b="1" dirty="0" smtClean="0">
                <a:latin typeface="Rockwell" panose="02060603020205020403" pitchFamily="18" charset="0"/>
              </a:rPr>
              <a:t>Access today’s materials (and more!): http</a:t>
            </a:r>
            <a:r>
              <a:rPr lang="en-US" altLang="en-US" b="1" dirty="0">
                <a:latin typeface="Rockwell" panose="02060603020205020403" pitchFamily="18" charset="0"/>
              </a:rPr>
              <a:t>://</a:t>
            </a:r>
            <a:r>
              <a:rPr lang="en-US" altLang="en-US" b="1" dirty="0" err="1">
                <a:latin typeface="Rockwell" panose="02060603020205020403" pitchFamily="18" charset="0"/>
              </a:rPr>
              <a:t>rightquestion.org</a:t>
            </a:r>
            <a:r>
              <a:rPr lang="en-US" altLang="en-US" b="1" dirty="0">
                <a:latin typeface="Rockwell" panose="02060603020205020403" pitchFamily="18" charset="0"/>
              </a:rPr>
              <a:t>/events/</a:t>
            </a:r>
            <a:endParaRPr lang="en-US" b="1" dirty="0">
              <a:latin typeface="Rockwell" panose="02060603020205020403" pitchFamily="18" charset="0"/>
            </a:endParaRPr>
          </a:p>
        </p:txBody>
      </p:sp>
    </p:spTree>
    <p:extLst>
      <p:ext uri="{BB962C8B-B14F-4D97-AF65-F5344CB8AC3E}">
        <p14:creationId xmlns:p14="http://schemas.microsoft.com/office/powerpoint/2010/main" val="167866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0493" y="1718846"/>
            <a:ext cx="10585938" cy="1569660"/>
          </a:xfrm>
          <a:prstGeom prst="rect">
            <a:avLst/>
          </a:prstGeom>
          <a:noFill/>
        </p:spPr>
        <p:txBody>
          <a:bodyPr wrap="square" rtlCol="0">
            <a:spAutoFit/>
          </a:bodyPr>
          <a:lstStyle/>
          <a:p>
            <a:pPr lvl="0">
              <a:defRPr/>
            </a:pPr>
            <a:r>
              <a:rPr lang="en-US" sz="3200" dirty="0">
                <a:latin typeface="+mj-lt"/>
              </a:rPr>
              <a:t>“There can be no </a:t>
            </a:r>
            <a:r>
              <a:rPr lang="en-US" sz="3200" dirty="0" smtClean="0">
                <a:latin typeface="+mj-lt"/>
              </a:rPr>
              <a:t>thinking without </a:t>
            </a:r>
            <a:r>
              <a:rPr lang="en-US" sz="3200" dirty="0">
                <a:latin typeface="+mj-lt"/>
              </a:rPr>
              <a:t>questioning—no </a:t>
            </a:r>
            <a:r>
              <a:rPr lang="en-US" sz="3200" dirty="0" smtClean="0">
                <a:latin typeface="+mj-lt"/>
              </a:rPr>
              <a:t>purposeful study </a:t>
            </a:r>
            <a:r>
              <a:rPr lang="en-US" sz="3200" dirty="0">
                <a:latin typeface="+mj-lt"/>
              </a:rPr>
              <a:t>of the past, nor any serious </a:t>
            </a:r>
            <a:r>
              <a:rPr lang="en-US" sz="3200" dirty="0" smtClean="0">
                <a:latin typeface="+mj-lt"/>
              </a:rPr>
              <a:t>planning for </a:t>
            </a:r>
            <a:r>
              <a:rPr lang="en-US" sz="3200" dirty="0">
                <a:latin typeface="+mj-lt"/>
              </a:rPr>
              <a:t>the future</a:t>
            </a:r>
            <a:r>
              <a:rPr lang="en-US" sz="3200" dirty="0" smtClean="0">
                <a:latin typeface="+mj-lt"/>
              </a:rPr>
              <a:t>.”</a:t>
            </a:r>
            <a:endParaRPr lang="en-US" dirty="0">
              <a:latin typeface="+mj-lt"/>
            </a:endParaRPr>
          </a:p>
        </p:txBody>
      </p:sp>
      <p:sp>
        <p:nvSpPr>
          <p:cNvPr id="3" name="Text Placeholder 5"/>
          <p:cNvSpPr txBox="1">
            <a:spLocks/>
          </p:cNvSpPr>
          <p:nvPr/>
        </p:nvSpPr>
        <p:spPr>
          <a:xfrm>
            <a:off x="5055577" y="4070685"/>
            <a:ext cx="6840676" cy="25787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457200">
              <a:buNone/>
              <a:defRPr/>
            </a:pPr>
            <a:r>
              <a:rPr lang="en-US" sz="2200" b="1" dirty="0" smtClean="0">
                <a:latin typeface="+mj-lt"/>
              </a:rPr>
              <a:t>– </a:t>
            </a:r>
            <a:r>
              <a:rPr lang="en-US" sz="2200" b="1" dirty="0">
                <a:latin typeface="+mj-lt"/>
              </a:rPr>
              <a:t>David Hackett Fischer</a:t>
            </a:r>
            <a:endParaRPr lang="en-US" sz="2200" dirty="0">
              <a:latin typeface="+mj-lt"/>
            </a:endParaRPr>
          </a:p>
          <a:p>
            <a:pPr marL="0" indent="0">
              <a:buNone/>
              <a:defRPr/>
            </a:pPr>
            <a:r>
              <a:rPr lang="en-US" sz="1800" dirty="0">
                <a:latin typeface="+mj-lt"/>
              </a:rPr>
              <a:t>University Professor Emeritus of </a:t>
            </a:r>
            <a:r>
              <a:rPr lang="en-US" sz="1800" dirty="0" smtClean="0">
                <a:latin typeface="+mj-lt"/>
              </a:rPr>
              <a:t>History, </a:t>
            </a:r>
            <a:r>
              <a:rPr lang="en-US" sz="1800" dirty="0">
                <a:latin typeface="+mj-lt"/>
              </a:rPr>
              <a:t>Brandeis University</a:t>
            </a:r>
            <a:endParaRPr lang="en-US" sz="1800" dirty="0">
              <a:solidFill>
                <a:prstClr val="black"/>
              </a:solidFill>
              <a:latin typeface="+mj-lt"/>
            </a:endParaRPr>
          </a:p>
        </p:txBody>
      </p:sp>
    </p:spTree>
    <p:extLst>
      <p:ext uri="{BB962C8B-B14F-4D97-AF65-F5344CB8AC3E}">
        <p14:creationId xmlns:p14="http://schemas.microsoft.com/office/powerpoint/2010/main" val="31604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939800" y="1318846"/>
            <a:ext cx="9931400" cy="2563344"/>
          </a:xfrm>
        </p:spPr>
        <p:txBody>
          <a:bodyPr>
            <a:normAutofit/>
          </a:bodyPr>
          <a:lstStyle/>
          <a:p>
            <a:r>
              <a:rPr lang="en-US" sz="3200" dirty="0" smtClean="0">
                <a:solidFill>
                  <a:schemeClr val="tx1"/>
                </a:solidFill>
              </a:rPr>
              <a:t>“Libraries </a:t>
            </a:r>
            <a:r>
              <a:rPr lang="en-US" sz="3200" dirty="0">
                <a:solidFill>
                  <a:schemeClr val="tx1"/>
                </a:solidFill>
              </a:rPr>
              <a:t>allow children to ask questions about the world and find the answers. And the wonderful thing is that once a child learns to use a library, the doors to learning are always </a:t>
            </a:r>
            <a:r>
              <a:rPr lang="en-US" sz="3200" dirty="0" smtClean="0">
                <a:solidFill>
                  <a:schemeClr val="tx1"/>
                </a:solidFill>
              </a:rPr>
              <a:t>open.”</a:t>
            </a:r>
            <a:endParaRPr lang="en-US" sz="3200" dirty="0">
              <a:solidFill>
                <a:schemeClr val="tx1"/>
              </a:solidFill>
            </a:endParaRPr>
          </a:p>
        </p:txBody>
      </p:sp>
      <p:sp>
        <p:nvSpPr>
          <p:cNvPr id="6" name="Text Placeholder 5"/>
          <p:cNvSpPr>
            <a:spLocks noGrp="1"/>
          </p:cNvSpPr>
          <p:nvPr>
            <p:ph type="body" sz="half" idx="10"/>
          </p:nvPr>
        </p:nvSpPr>
        <p:spPr>
          <a:xfrm>
            <a:off x="5081954" y="4070685"/>
            <a:ext cx="6273435" cy="2578768"/>
          </a:xfrm>
        </p:spPr>
        <p:txBody>
          <a:bodyPr/>
          <a:lstStyle/>
          <a:p>
            <a:pPr algn="l"/>
            <a:r>
              <a:rPr lang="en-US" b="1" dirty="0" smtClean="0"/>
              <a:t>– Laura Bush</a:t>
            </a:r>
          </a:p>
          <a:p>
            <a:pPr algn="l"/>
            <a:r>
              <a:rPr lang="en-US" sz="1800" dirty="0" smtClean="0"/>
              <a:t>Educator &amp; Former First Lady of the United States</a:t>
            </a:r>
            <a:endParaRPr lang="en-US" sz="1800" dirty="0"/>
          </a:p>
        </p:txBody>
      </p:sp>
    </p:spTree>
    <p:extLst>
      <p:ext uri="{BB962C8B-B14F-4D97-AF65-F5344CB8AC3E}">
        <p14:creationId xmlns:p14="http://schemas.microsoft.com/office/powerpoint/2010/main" val="169710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74" y="2719757"/>
            <a:ext cx="10779750" cy="1101968"/>
          </a:xfrm>
        </p:spPr>
        <p:txBody>
          <a:bodyPr>
            <a:noAutofit/>
          </a:bodyPr>
          <a:lstStyle/>
          <a:p>
            <a:r>
              <a:rPr lang="en-US" b="0" dirty="0"/>
              <a:t>And yet, not all students ask questions</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54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74" y="2719757"/>
            <a:ext cx="10779750" cy="1101968"/>
          </a:xfrm>
        </p:spPr>
        <p:txBody>
          <a:bodyPr>
            <a:normAutofit fontScale="90000"/>
          </a:bodyPr>
          <a:lstStyle/>
          <a:p>
            <a:r>
              <a:rPr lang="en-US" altLang="en-US" sz="4900" b="0" dirty="0">
                <a:latin typeface="Rockwell" panose="02060603020205020403" pitchFamily="18" charset="0"/>
              </a:rPr>
              <a:t>D</a:t>
            </a:r>
            <a:r>
              <a:rPr lang="en-US" altLang="en-US" sz="4900" b="0" dirty="0" smtClean="0">
                <a:latin typeface="Rockwell" panose="02060603020205020403" pitchFamily="18" charset="0"/>
              </a:rPr>
              <a:t>eliberate work on teaching and practicing the skill of questioning can change those dynamics</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41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slide…</a:t>
            </a:r>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b="1" dirty="0"/>
              <a:t>Produce</a:t>
            </a:r>
            <a:r>
              <a:rPr lang="en-US" dirty="0"/>
              <a:t>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b="1" dirty="0"/>
              <a:t>Improve</a:t>
            </a:r>
            <a:r>
              <a:rPr lang="en-US" dirty="0"/>
              <a:t>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b="1" dirty="0" smtClean="0"/>
              <a:t>Strategize</a:t>
            </a:r>
            <a:r>
              <a:rPr lang="en-US" dirty="0" smtClean="0"/>
              <a:t> </a:t>
            </a:r>
          </a:p>
          <a:p>
            <a:pPr lvl="2">
              <a:spcBef>
                <a:spcPts val="0"/>
              </a:spcBef>
              <a:spcAft>
                <a:spcPts val="600"/>
              </a:spcAft>
              <a:buFont typeface="Wingdings" panose="05000000000000000000" pitchFamily="2" charset="2"/>
              <a:buChar char="ü"/>
            </a:pPr>
            <a:r>
              <a:rPr lang="en-US" dirty="0" smtClean="0"/>
              <a:t>Prioritize your questions</a:t>
            </a:r>
          </a:p>
          <a:p>
            <a:pPr lvl="2">
              <a:spcBef>
                <a:spcPts val="0"/>
              </a:spcBef>
              <a:spcAft>
                <a:spcPts val="600"/>
              </a:spcAft>
              <a:buFont typeface="Wingdings" panose="05000000000000000000" pitchFamily="2" charset="2"/>
              <a:buChar char="ü"/>
            </a:pPr>
            <a:r>
              <a:rPr lang="en-US" dirty="0" smtClean="0"/>
              <a:t>Action plan or discuss next steps</a:t>
            </a:r>
          </a:p>
          <a:p>
            <a:pPr lvl="2">
              <a:spcBef>
                <a:spcPts val="0"/>
              </a:spcBef>
              <a:spcAft>
                <a:spcPts val="600"/>
              </a:spcAft>
              <a:buFont typeface="Wingdings" panose="05000000000000000000" pitchFamily="2" charset="2"/>
              <a:buChar char="ü"/>
            </a:pPr>
            <a:r>
              <a:rPr lang="en-US" dirty="0" smtClean="0"/>
              <a:t>Share </a:t>
            </a:r>
            <a:endParaRPr lang="en-US" dirty="0"/>
          </a:p>
          <a:p>
            <a:pPr marL="457200" indent="-457200">
              <a:spcBef>
                <a:spcPts val="0"/>
              </a:spcBef>
              <a:spcAft>
                <a:spcPts val="600"/>
              </a:spcAft>
              <a:buFont typeface="+mj-lt"/>
              <a:buAutoNum type="arabicParenR" startAt="5"/>
            </a:pPr>
            <a:r>
              <a:rPr lang="en-US" b="1" dirty="0" smtClean="0"/>
              <a:t>Reflect</a:t>
            </a:r>
            <a:endParaRPr lang="en-US" b="1" dirty="0"/>
          </a:p>
        </p:txBody>
      </p:sp>
      <p:sp>
        <p:nvSpPr>
          <p:cNvPr id="5" name="TextBox 4"/>
          <p:cNvSpPr txBox="1"/>
          <p:nvPr/>
        </p:nvSpPr>
        <p:spPr>
          <a:xfrm>
            <a:off x="7264549" y="143697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Rockwell"/>
              </a:rPr>
              <a:t>Ask as many questions as you can</a:t>
            </a:r>
          </a:p>
          <a:p>
            <a:pPr marL="342900" indent="-342900" defTabSz="457200">
              <a:buFont typeface="+mj-lt"/>
              <a:buAutoNum type="arabicPeriod"/>
              <a:defRPr/>
            </a:pPr>
            <a:r>
              <a:rPr lang="en-US" dirty="0">
                <a:solidFill>
                  <a:prstClr val="black"/>
                </a:solidFill>
                <a:latin typeface="Rockwell"/>
              </a:rPr>
              <a:t>Do not stop to discuss, judge or answer</a:t>
            </a:r>
          </a:p>
          <a:p>
            <a:pPr marL="342900" indent="-342900" defTabSz="457200">
              <a:buFont typeface="+mj-lt"/>
              <a:buAutoNum type="arabicPeriod"/>
              <a:defRPr/>
            </a:pPr>
            <a:r>
              <a:rPr lang="en-US" dirty="0">
                <a:solidFill>
                  <a:prstClr val="black"/>
                </a:solidFill>
                <a:latin typeface="Rockwell"/>
              </a:rPr>
              <a:t>Record </a:t>
            </a:r>
            <a:r>
              <a:rPr lang="en-US" i="1" dirty="0">
                <a:solidFill>
                  <a:prstClr val="black"/>
                </a:solidFill>
                <a:latin typeface="Rockwell"/>
              </a:rPr>
              <a:t>exactly</a:t>
            </a:r>
            <a:r>
              <a:rPr lang="en-US" dirty="0">
                <a:solidFill>
                  <a:prstClr val="black"/>
                </a:solidFill>
                <a:latin typeface="Rockwell"/>
              </a:rPr>
              <a:t> as stated</a:t>
            </a:r>
          </a:p>
          <a:p>
            <a:pPr marL="342900" indent="-342900" defTabSz="457200">
              <a:buFont typeface="+mj-lt"/>
              <a:buAutoNum type="arabicPeriod"/>
              <a:defRPr/>
            </a:pPr>
            <a:r>
              <a:rPr lang="en-US" dirty="0">
                <a:solidFill>
                  <a:prstClr val="black"/>
                </a:solidFill>
                <a:latin typeface="Rockwell"/>
              </a:rPr>
              <a:t>Change statements into questions</a:t>
            </a:r>
          </a:p>
        </p:txBody>
      </p:sp>
      <p:cxnSp>
        <p:nvCxnSpPr>
          <p:cNvPr id="7" name="Straight Arrow Connector 6"/>
          <p:cNvCxnSpPr/>
          <p:nvPr/>
        </p:nvCxnSpPr>
        <p:spPr>
          <a:xfrm>
            <a:off x="4496647" y="2692520"/>
            <a:ext cx="263455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169249" cy="1754327"/>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Rockwell"/>
              </a:rPr>
              <a:t>Closed-Ended:</a:t>
            </a:r>
          </a:p>
          <a:p>
            <a:pPr defTabSz="457200">
              <a:defRPr/>
            </a:pPr>
            <a:r>
              <a:rPr lang="en-US" dirty="0">
                <a:solidFill>
                  <a:prstClr val="black"/>
                </a:solidFill>
                <a:latin typeface="Rockwell"/>
              </a:rPr>
              <a:t>Answered with “yes,” “no” or one word</a:t>
            </a:r>
          </a:p>
          <a:p>
            <a:pPr defTabSz="457200">
              <a:defRPr/>
            </a:pPr>
            <a:endParaRPr lang="en-US" dirty="0">
              <a:solidFill>
                <a:prstClr val="black"/>
              </a:solidFill>
              <a:latin typeface="Rockwell"/>
            </a:endParaRPr>
          </a:p>
          <a:p>
            <a:pPr defTabSz="457200">
              <a:defRPr/>
            </a:pPr>
            <a:r>
              <a:rPr lang="en-US" b="1" dirty="0">
                <a:solidFill>
                  <a:prstClr val="black"/>
                </a:solidFill>
                <a:latin typeface="Rockwell"/>
              </a:rPr>
              <a:t>Open-Ended: </a:t>
            </a:r>
            <a:r>
              <a:rPr lang="en-US" dirty="0">
                <a:solidFill>
                  <a:prstClr val="black"/>
                </a:solidFill>
                <a:latin typeface="Rockwell"/>
              </a:rPr>
              <a:t>Require longer explanation</a:t>
            </a:r>
          </a:p>
        </p:txBody>
      </p:sp>
      <p:cxnSp>
        <p:nvCxnSpPr>
          <p:cNvPr id="12" name="Straight Arrow Connector 11"/>
          <p:cNvCxnSpPr/>
          <p:nvPr/>
        </p:nvCxnSpPr>
        <p:spPr>
          <a:xfrm>
            <a:off x="8616671" y="3699127"/>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0" y="6488466"/>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Source: The Right Question </a:t>
            </a:r>
            <a:r>
              <a:rPr kumimoji="0" lang="en-US" sz="1400" b="0" i="0" u="none" strike="noStrike" kern="1200" cap="none" spc="0" normalizeH="0" baseline="0" noProof="0" dirty="0" smtClean="0">
                <a:ln>
                  <a:noFill/>
                </a:ln>
                <a:solidFill>
                  <a:srgbClr val="000000"/>
                </a:solidFill>
                <a:effectLst/>
                <a:uLnTx/>
                <a:uFillTx/>
                <a:latin typeface="Rockwell"/>
                <a:ea typeface="Calibri" panose="020F0502020204030204" pitchFamily="34" charset="0"/>
                <a:cs typeface="Times New Roman" panose="02020603050405020304" pitchFamily="18" charset="0"/>
              </a:rPr>
              <a:t>Institute</a:t>
            </a: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	</a:t>
            </a:r>
            <a:r>
              <a:rPr kumimoji="0" lang="en-US" sz="1400" b="0" i="0" u="sng" strike="noStrike" kern="1200" cap="none" spc="0" normalizeH="0" baseline="0" noProof="0" dirty="0">
                <a:ln>
                  <a:noFill/>
                </a:ln>
                <a:solidFill>
                  <a:srgbClr val="0000FF"/>
                </a:solidFill>
                <a:effectLst/>
                <a:uLnTx/>
                <a:uFillTx/>
                <a:latin typeface="Rockwell"/>
                <a:ea typeface="Calibri" panose="020F0502020204030204" pitchFamily="34" charset="0"/>
                <a:cs typeface="Times New Roman" panose="02020603050405020304" pitchFamily="18" charset="0"/>
                <a:hlinkClick r:id="rId3" action="ppaction://hlinkfile"/>
              </a:rPr>
              <a:t>rightquestion.org</a:t>
            </a:r>
            <a:endPar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94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a:hlinkClick r:id="rId3"/>
          </p:cNvPr>
          <p:cNvPicPr preferRelativeResize="0"/>
          <p:nvPr/>
        </p:nvPicPr>
        <p:blipFill>
          <a:blip r:embed="rId4">
            <a:alphaModFix/>
          </a:blip>
          <a:stretch>
            <a:fillRect/>
          </a:stretch>
        </p:blipFill>
        <p:spPr>
          <a:xfrm>
            <a:off x="503367" y="203200"/>
            <a:ext cx="11185263" cy="6451600"/>
          </a:xfrm>
          <a:prstGeom prst="rect">
            <a:avLst/>
          </a:prstGeom>
          <a:noFill/>
          <a:ln>
            <a:noFill/>
          </a:ln>
        </p:spPr>
      </p:pic>
    </p:spTree>
    <p:extLst>
      <p:ext uri="{BB962C8B-B14F-4D97-AF65-F5344CB8AC3E}">
        <p14:creationId xmlns:p14="http://schemas.microsoft.com/office/powerpoint/2010/main" val="175803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it </a:t>
            </a:r>
            <a:r>
              <a:rPr lang="en-US" dirty="0" err="1" smtClean="0"/>
              <a:t>ain’t</a:t>
            </a:r>
            <a:r>
              <a:rPr lang="en-US" dirty="0" smtClean="0"/>
              <a:t> broke</a:t>
            </a:r>
            <a:r>
              <a:rPr lang="mr-IN" dirty="0" smtClean="0"/>
              <a:t>…</a:t>
            </a:r>
            <a:r>
              <a:rPr lang="en-US" dirty="0" smtClean="0"/>
              <a:t>” why mash it up?</a:t>
            </a:r>
            <a:endParaRPr lang="en-US" dirty="0"/>
          </a:p>
        </p:txBody>
      </p:sp>
      <p:sp>
        <p:nvSpPr>
          <p:cNvPr id="3" name="Content Placeholder 2"/>
          <p:cNvSpPr>
            <a:spLocks noGrp="1"/>
          </p:cNvSpPr>
          <p:nvPr>
            <p:ph idx="1"/>
          </p:nvPr>
        </p:nvSpPr>
        <p:spPr/>
        <p:txBody>
          <a:bodyPr/>
          <a:lstStyle/>
          <a:p>
            <a:r>
              <a:rPr lang="en-US" i="1" dirty="0" smtClean="0"/>
              <a:t>Every</a:t>
            </a:r>
            <a:r>
              <a:rPr lang="en-US" dirty="0" smtClean="0"/>
              <a:t> child asks questions (and practices an essential skill for learning and for life)</a:t>
            </a:r>
          </a:p>
          <a:p>
            <a:r>
              <a:rPr lang="en-US" dirty="0" smtClean="0"/>
              <a:t>Student questions drive the full primary source analysis and further investigations </a:t>
            </a:r>
          </a:p>
          <a:p>
            <a:r>
              <a:rPr lang="en-US" dirty="0" smtClean="0"/>
              <a:t>“What comes next? What now?” By combining processes, we can better move into next steps, further investigation, and initial research. </a:t>
            </a:r>
          </a:p>
          <a:p>
            <a:r>
              <a:rPr lang="en-US" dirty="0" smtClean="0"/>
              <a:t>Each process cements the other</a:t>
            </a:r>
          </a:p>
          <a:p>
            <a:r>
              <a:rPr lang="en-US" dirty="0" smtClean="0"/>
              <a:t>We get to learn from and strengthen each other</a:t>
            </a:r>
            <a:endParaRPr lang="en-US" dirty="0"/>
          </a:p>
        </p:txBody>
      </p:sp>
    </p:spTree>
    <p:extLst>
      <p:ext uri="{BB962C8B-B14F-4D97-AF65-F5344CB8AC3E}">
        <p14:creationId xmlns:p14="http://schemas.microsoft.com/office/powerpoint/2010/main" val="909412917"/>
      </p:ext>
    </p:extLst>
  </p:cSld>
  <p:clrMapOvr>
    <a:masterClrMapping/>
  </p:clrMapOvr>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23014</TotalTime>
  <Words>1539</Words>
  <Application>Microsoft Macintosh PowerPoint</Application>
  <PresentationFormat>Widescreen</PresentationFormat>
  <Paragraphs>165</Paragraphs>
  <Slides>24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DIN Next Rounded LT Pro</vt:lpstr>
      <vt:lpstr>Meiryo</vt:lpstr>
      <vt:lpstr>MS Gothic</vt:lpstr>
      <vt:lpstr>MS PGothic</vt:lpstr>
      <vt:lpstr>Noto Sans Symbols</vt:lpstr>
      <vt:lpstr>Roboto</vt:lpstr>
      <vt:lpstr>Rockwell</vt:lpstr>
      <vt:lpstr>Times New Roman</vt:lpstr>
      <vt:lpstr>Wingdings</vt:lpstr>
      <vt:lpstr>游ゴシック</vt:lpstr>
      <vt:lpstr>Office Theme</vt:lpstr>
      <vt:lpstr>QFT+TPS Mashup = Student Driven Inquiry A Tale of 3 Lenses: Revealing the Stories of Primary Sources Through Questioning </vt:lpstr>
      <vt:lpstr>Today’s Objectives</vt:lpstr>
      <vt:lpstr>PowerPoint Presentation</vt:lpstr>
      <vt:lpstr>PowerPoint Presentation</vt:lpstr>
      <vt:lpstr>And yet, not all students ask questions </vt:lpstr>
      <vt:lpstr>Deliberate work on teaching and practicing the skill of questioning can change those dynamics </vt:lpstr>
      <vt:lpstr>The QFT, on one slide…</vt:lpstr>
      <vt:lpstr>PowerPoint Presentation</vt:lpstr>
      <vt:lpstr>”If it ain’t broke…” why mash it up?</vt:lpstr>
      <vt:lpstr>PowerPoint Presentation</vt:lpstr>
      <vt:lpstr>Directions for Breakout Rooms</vt:lpstr>
      <vt:lpstr>Large Group Sharing   Break-out Room Report Back to Main Room</vt:lpstr>
      <vt:lpstr>The Student Question that Started the Deep Dive:   “Why didn’t they resist?” </vt:lpstr>
      <vt:lpstr>Breakout Room Mashups</vt:lpstr>
      <vt:lpstr>PowerPoint Presentation</vt:lpstr>
      <vt:lpstr>PowerPoint Presentation</vt:lpstr>
      <vt:lpstr> </vt:lpstr>
      <vt:lpstr>PowerPoint Presentation</vt:lpstr>
      <vt:lpstr>PowerPoint Presentation</vt:lpstr>
      <vt:lpstr>Padlet #3 Searching for Answers to Priority Questions at LOC.gov  Melissa Lawson’s 7th Grade Folsom Middle School</vt:lpstr>
      <vt:lpstr>Final Reflection</vt:lpstr>
      <vt:lpstr>Thank you! </vt:lpstr>
      <vt:lpstr>Make Your Own Padlet</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Microsoft Office User</cp:lastModifiedBy>
  <cp:revision>827</cp:revision>
  <cp:lastPrinted>2020-05-06T17:52:08Z</cp:lastPrinted>
  <dcterms:created xsi:type="dcterms:W3CDTF">2018-05-15T14:29:45Z</dcterms:created>
  <dcterms:modified xsi:type="dcterms:W3CDTF">2020-06-16T15:56:16Z</dcterms:modified>
</cp:coreProperties>
</file>