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256" r:id="rId2"/>
    <p:sldId id="918" r:id="rId3"/>
    <p:sldId id="272" r:id="rId4"/>
    <p:sldId id="273" r:id="rId5"/>
    <p:sldId id="693" r:id="rId6"/>
    <p:sldId id="922" r:id="rId7"/>
    <p:sldId id="923" r:id="rId8"/>
    <p:sldId id="708" r:id="rId9"/>
    <p:sldId id="695" r:id="rId10"/>
    <p:sldId id="697" r:id="rId11"/>
    <p:sldId id="698" r:id="rId12"/>
    <p:sldId id="699" r:id="rId13"/>
    <p:sldId id="883" r:id="rId14"/>
    <p:sldId id="892" r:id="rId15"/>
    <p:sldId id="882" r:id="rId16"/>
    <p:sldId id="925" r:id="rId17"/>
    <p:sldId id="703" r:id="rId18"/>
    <p:sldId id="704" r:id="rId19"/>
    <p:sldId id="706" r:id="rId20"/>
    <p:sldId id="707" r:id="rId21"/>
    <p:sldId id="667" r:id="rId22"/>
    <p:sldId id="711" r:id="rId23"/>
    <p:sldId id="712" r:id="rId24"/>
    <p:sldId id="713" r:id="rId25"/>
    <p:sldId id="714" r:id="rId26"/>
    <p:sldId id="715" r:id="rId27"/>
    <p:sldId id="716" r:id="rId28"/>
    <p:sldId id="717" r:id="rId29"/>
    <p:sldId id="718" r:id="rId30"/>
    <p:sldId id="719" r:id="rId31"/>
    <p:sldId id="720" r:id="rId32"/>
    <p:sldId id="983" r:id="rId33"/>
    <p:sldId id="721" r:id="rId34"/>
    <p:sldId id="723" r:id="rId35"/>
    <p:sldId id="724" r:id="rId36"/>
    <p:sldId id="603" r:id="rId37"/>
    <p:sldId id="799" r:id="rId38"/>
    <p:sldId id="309" r:id="rId39"/>
    <p:sldId id="310" r:id="rId40"/>
    <p:sldId id="311" r:id="rId41"/>
    <p:sldId id="313" r:id="rId42"/>
    <p:sldId id="460" r:id="rId43"/>
    <p:sldId id="986" r:id="rId44"/>
    <p:sldId id="987" r:id="rId45"/>
    <p:sldId id="988" r:id="rId46"/>
    <p:sldId id="989" r:id="rId47"/>
    <p:sldId id="1000" r:id="rId48"/>
    <p:sldId id="1001" r:id="rId49"/>
    <p:sldId id="1002" r:id="rId50"/>
    <p:sldId id="1003" r:id="rId51"/>
    <p:sldId id="1004" r:id="rId52"/>
    <p:sldId id="972" r:id="rId53"/>
    <p:sldId id="973" r:id="rId54"/>
    <p:sldId id="974" r:id="rId55"/>
    <p:sldId id="975" r:id="rId56"/>
    <p:sldId id="976" r:id="rId57"/>
    <p:sldId id="977" r:id="rId58"/>
    <p:sldId id="978" r:id="rId59"/>
    <p:sldId id="979" r:id="rId60"/>
    <p:sldId id="980" r:id="rId61"/>
    <p:sldId id="1012" r:id="rId62"/>
    <p:sldId id="1010" r:id="rId63"/>
    <p:sldId id="981" r:id="rId64"/>
    <p:sldId id="1013" r:id="rId65"/>
    <p:sldId id="1014" r:id="rId66"/>
    <p:sldId id="1015" r:id="rId67"/>
    <p:sldId id="1016" r:id="rId68"/>
    <p:sldId id="752" r:id="rId69"/>
    <p:sldId id="753" r:id="rId70"/>
    <p:sldId id="755" r:id="rId71"/>
    <p:sldId id="1011" r:id="rId72"/>
    <p:sldId id="889" r:id="rId73"/>
    <p:sldId id="785" r:id="rId74"/>
    <p:sldId id="660" r:id="rId75"/>
    <p:sldId id="984" r:id="rId76"/>
    <p:sldId id="1017" r:id="rId77"/>
    <p:sldId id="1018" r:id="rId78"/>
    <p:sldId id="1019" r:id="rId79"/>
    <p:sldId id="1020" r:id="rId80"/>
    <p:sldId id="1005" r:id="rId81"/>
    <p:sldId id="1006" r:id="rId82"/>
    <p:sldId id="1007" r:id="rId83"/>
    <p:sldId id="1008" r:id="rId84"/>
    <p:sldId id="100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18971F-34E5-E448-8D07-284289E7DED7}">
          <p14:sldIdLst>
            <p14:sldId id="256"/>
            <p14:sldId id="918"/>
            <p14:sldId id="272"/>
            <p14:sldId id="273"/>
            <p14:sldId id="693"/>
            <p14:sldId id="922"/>
            <p14:sldId id="923"/>
            <p14:sldId id="708"/>
            <p14:sldId id="695"/>
            <p14:sldId id="697"/>
            <p14:sldId id="698"/>
            <p14:sldId id="699"/>
            <p14:sldId id="883"/>
            <p14:sldId id="892"/>
            <p14:sldId id="882"/>
            <p14:sldId id="925"/>
            <p14:sldId id="703"/>
            <p14:sldId id="704"/>
            <p14:sldId id="706"/>
            <p14:sldId id="707"/>
            <p14:sldId id="667"/>
            <p14:sldId id="711"/>
            <p14:sldId id="712"/>
            <p14:sldId id="713"/>
            <p14:sldId id="714"/>
            <p14:sldId id="715"/>
            <p14:sldId id="716"/>
            <p14:sldId id="717"/>
            <p14:sldId id="718"/>
            <p14:sldId id="719"/>
            <p14:sldId id="720"/>
            <p14:sldId id="983"/>
            <p14:sldId id="721"/>
            <p14:sldId id="723"/>
            <p14:sldId id="724"/>
            <p14:sldId id="603"/>
            <p14:sldId id="799"/>
            <p14:sldId id="309"/>
            <p14:sldId id="310"/>
            <p14:sldId id="311"/>
            <p14:sldId id="313"/>
            <p14:sldId id="460"/>
            <p14:sldId id="986"/>
            <p14:sldId id="987"/>
            <p14:sldId id="988"/>
            <p14:sldId id="989"/>
            <p14:sldId id="1000"/>
            <p14:sldId id="1001"/>
            <p14:sldId id="1002"/>
            <p14:sldId id="1003"/>
            <p14:sldId id="1004"/>
            <p14:sldId id="972"/>
            <p14:sldId id="973"/>
            <p14:sldId id="974"/>
            <p14:sldId id="975"/>
            <p14:sldId id="976"/>
            <p14:sldId id="977"/>
            <p14:sldId id="978"/>
            <p14:sldId id="979"/>
            <p14:sldId id="980"/>
            <p14:sldId id="1012"/>
            <p14:sldId id="1010"/>
            <p14:sldId id="981"/>
            <p14:sldId id="1013"/>
            <p14:sldId id="1014"/>
            <p14:sldId id="1015"/>
            <p14:sldId id="1016"/>
            <p14:sldId id="752"/>
            <p14:sldId id="753"/>
            <p14:sldId id="755"/>
            <p14:sldId id="1011"/>
            <p14:sldId id="889"/>
            <p14:sldId id="785"/>
            <p14:sldId id="660"/>
            <p14:sldId id="984"/>
            <p14:sldId id="1017"/>
            <p14:sldId id="1018"/>
            <p14:sldId id="1019"/>
            <p14:sldId id="1020"/>
            <p14:sldId id="1005"/>
            <p14:sldId id="1006"/>
            <p14:sldId id="1007"/>
            <p14:sldId id="1008"/>
            <p14:sldId id="100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o O" initials="TO" lastIdx="1" clrIdx="0">
    <p:extLst/>
  </p:cmAuthor>
  <p:cmAuthor id="2" name="Katy Connolly" initials="" lastIdx="3" clrIdx="1"/>
  <p:cmAuthor id="3" name="Sarah Westbrook" initials="" lastIdx="2" clrIdx="2"/>
  <p:cmAuthor id="4" name="Katy" initials="K" lastIdx="7" clrIdx="3">
    <p:extLst/>
  </p:cmAuthor>
  <p:cmAuthor id="5" name="Sarah" initials="" lastIdx="1" clrIdx="4"/>
  <p:cmAuthor id="6" name="Ann Canning" initials="" lastIdx="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autoAdjust="0"/>
    <p:restoredTop sz="94837" autoAdjust="0"/>
  </p:normalViewPr>
  <p:slideViewPr>
    <p:cSldViewPr snapToGrid="0" snapToObjects="1">
      <p:cViewPr>
        <p:scale>
          <a:sx n="95" d="100"/>
          <a:sy n="95" d="100"/>
        </p:scale>
        <p:origin x="1136" y="51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commentAuthors" Target="commentAuthors.xml"/><Relationship Id="rId88" Type="http://schemas.openxmlformats.org/officeDocument/2006/relationships/presProps" Target="presProps.xml"/><Relationship Id="rId89"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3.jpeg"/></Relationships>
</file>

<file path=ppt/diagrams/_rels/data2.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smtClean="0">
              <a:latin typeface="Rockwell" panose="02060603020205020403" pitchFamily="18" charset="0"/>
              <a:cs typeface="Gill Sans"/>
            </a:rPr>
            <a:t>Closed-ended Questions</a:t>
          </a:r>
          <a:endParaRPr lang="en-US" sz="4400" b="0" dirty="0">
            <a:latin typeface="Rockwell" panose="02060603020205020403" pitchFamily="18" charset="0"/>
            <a:cs typeface="Gill Sans"/>
          </a:endParaRP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Rockwell" panose="02060603020205020403" pitchFamily="18" charset="0"/>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kumimoji="1" lang="ja-JP" altLang="en-US"/>
        </a:p>
      </dgm:t>
    </dgm:pt>
    <dgm:pt modelId="{F1305359-E89A-E248-BDAE-44B047EAF116}" type="pres">
      <dgm:prSet presAssocID="{6AD2A03A-FC77-0649-92E9-8E6E21736820}" presName="roof" presStyleLbl="dkBgShp" presStyleIdx="0" presStyleCnt="2" custLinFactNeighborX="-214"/>
      <dgm:spPr/>
      <dgm:t>
        <a:bodyPr/>
        <a:lstStyle/>
        <a:p>
          <a:endParaRPr kumimoji="1" lang="ja-JP" alt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t>
        <a:bodyPr/>
        <a:lstStyle/>
        <a:p>
          <a:endParaRPr kumimoji="1" lang="ja-JP" altLang="en-US"/>
        </a:p>
      </dgm:t>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t>
        <a:bodyPr/>
        <a:lstStyle/>
        <a:p>
          <a:endParaRPr kumimoji="1" lang="ja-JP" alt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2697C0FA-C691-2044-83EE-E06A69D1F024}" srcId="{6AD2A03A-FC77-0649-92E9-8E6E21736820}" destId="{F92606C1-1CD6-BF4E-9E77-D0275FDC37C2}" srcOrd="1" destOrd="0" parTransId="{0D1A1D27-FBA7-E34B-B644-B2808F3E68A8}" sibTransId="{EEB51F93-8625-064F-84B3-754FC6A26CEF}"/>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3745D2BA-C112-5847-8166-F9EC36687BD8}" srcId="{6AD2A03A-FC77-0649-92E9-8E6E21736820}" destId="{FF1F7779-F48A-1F40-9E9D-420C87150ED4}" srcOrd="0" destOrd="0" parTransId="{A7F55382-F9EC-094C-8A11-74EE819CF30E}" sibTransId="{410C3502-284E-4640-BE5B-2BBC03993EC6}"/>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smtClean="0">
              <a:latin typeface="Rockwell" panose="02060603020205020403" pitchFamily="18" charset="0"/>
              <a:cs typeface="Gill Sans"/>
            </a:rPr>
            <a:t>Open-ended </a:t>
          </a:r>
          <a:r>
            <a:rPr lang="en-US" sz="4400" b="0" dirty="0">
              <a:latin typeface="Rockwell" panose="02060603020205020403" pitchFamily="18" charset="0"/>
              <a:cs typeface="Gill Sans"/>
            </a:rPr>
            <a:t>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Rockwell" panose="02060603020205020403" pitchFamily="18" charset="0"/>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kumimoji="1" lang="ja-JP" altLang="en-US"/>
        </a:p>
      </dgm:t>
    </dgm:pt>
    <dgm:pt modelId="{F1305359-E89A-E248-BDAE-44B047EAF116}" type="pres">
      <dgm:prSet presAssocID="{6AD2A03A-FC77-0649-92E9-8E6E21736820}" presName="roof" presStyleLbl="dkBgShp" presStyleIdx="0" presStyleCnt="2" custLinFactNeighborY="1230"/>
      <dgm:spPr/>
      <dgm:t>
        <a:bodyPr/>
        <a:lstStyle/>
        <a:p>
          <a:endParaRPr kumimoji="1" lang="ja-JP" alt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t>
        <a:bodyPr/>
        <a:lstStyle/>
        <a:p>
          <a:endParaRPr kumimoji="1" lang="ja-JP" altLang="en-US"/>
        </a:p>
      </dgm:t>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t>
        <a:bodyPr/>
        <a:lstStyle/>
        <a:p>
          <a:endParaRPr kumimoji="1" lang="ja-JP" alt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2697C0FA-C691-2044-83EE-E06A69D1F024}" srcId="{6AD2A03A-FC77-0649-92E9-8E6E21736820}" destId="{F92606C1-1CD6-BF4E-9E77-D0275FDC37C2}" srcOrd="1" destOrd="0" parTransId="{0D1A1D27-FBA7-E34B-B644-B2808F3E68A8}" sibTransId="{EEB51F93-8625-064F-84B3-754FC6A26CEF}"/>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3745D2BA-C112-5847-8166-F9EC36687BD8}" srcId="{6AD2A03A-FC77-0649-92E9-8E6E21736820}" destId="{FF1F7779-F48A-1F40-9E9D-420C87150ED4}" srcOrd="0" destOrd="0" parTransId="{A7F55382-F9EC-094C-8A11-74EE819CF30E}" sibTransId="{410C3502-284E-4640-BE5B-2BBC03993EC6}"/>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7075803" cy="1121260"/>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0" kern="1200" dirty="0" smtClean="0">
              <a:latin typeface="Rockwell" panose="02060603020205020403" pitchFamily="18" charset="0"/>
              <a:cs typeface="Gill Sans"/>
            </a:rPr>
            <a:t>Closed-ended Questions</a:t>
          </a:r>
          <a:endParaRPr lang="en-US" sz="4400" b="0" kern="1200" dirty="0">
            <a:latin typeface="Rockwell" panose="02060603020205020403" pitchFamily="18" charset="0"/>
            <a:cs typeface="Gill Sans"/>
          </a:endParaRPr>
        </a:p>
      </dsp:txBody>
      <dsp:txXfrm>
        <a:off x="0" y="0"/>
        <a:ext cx="7075803" cy="1121260"/>
      </dsp:txXfrm>
    </dsp:sp>
    <dsp:sp modelId="{250C4737-A841-8C48-A045-BF4D4D99D3A8}">
      <dsp:nvSpPr>
        <dsp:cNvPr id="0" name=""/>
        <dsp:cNvSpPr/>
      </dsp:nvSpPr>
      <dsp:spPr>
        <a:xfrm>
          <a:off x="0" y="1144830"/>
          <a:ext cx="3537901" cy="2354647"/>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Advantages</a:t>
          </a:r>
        </a:p>
      </dsp:txBody>
      <dsp:txXfrm>
        <a:off x="0" y="1144830"/>
        <a:ext cx="3537901" cy="2354647"/>
      </dsp:txXfrm>
    </dsp:sp>
    <dsp:sp modelId="{24D3949D-55D7-9843-BBF0-4DC75BF720C6}">
      <dsp:nvSpPr>
        <dsp:cNvPr id="0" name=""/>
        <dsp:cNvSpPr/>
      </dsp:nvSpPr>
      <dsp:spPr>
        <a:xfrm>
          <a:off x="3537901" y="1144830"/>
          <a:ext cx="3537901" cy="2354647"/>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37901" y="1144830"/>
        <a:ext cx="3537901" cy="2354647"/>
      </dsp:txXfrm>
    </dsp:sp>
    <dsp:sp modelId="{30F57DEF-DA04-AE46-8A72-E185F1E3E46F}">
      <dsp:nvSpPr>
        <dsp:cNvPr id="0" name=""/>
        <dsp:cNvSpPr/>
      </dsp:nvSpPr>
      <dsp:spPr>
        <a:xfrm>
          <a:off x="0" y="2968405"/>
          <a:ext cx="7075803" cy="26162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14228"/>
          <a:ext cx="7107623" cy="115680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0" kern="1200" dirty="0" smtClean="0">
              <a:latin typeface="Rockwell" panose="02060603020205020403" pitchFamily="18" charset="0"/>
              <a:cs typeface="Gill Sans"/>
            </a:rPr>
            <a:t>Open-ended </a:t>
          </a:r>
          <a:r>
            <a:rPr lang="en-US" sz="4400" b="0" kern="1200" dirty="0">
              <a:latin typeface="Rockwell" panose="02060603020205020403" pitchFamily="18" charset="0"/>
              <a:cs typeface="Gill Sans"/>
            </a:rPr>
            <a:t>Questions</a:t>
          </a:r>
        </a:p>
      </dsp:txBody>
      <dsp:txXfrm>
        <a:off x="0" y="14228"/>
        <a:ext cx="7107623" cy="1156807"/>
      </dsp:txXfrm>
    </dsp:sp>
    <dsp:sp modelId="{250C4737-A841-8C48-A045-BF4D4D99D3A8}">
      <dsp:nvSpPr>
        <dsp:cNvPr id="0" name=""/>
        <dsp:cNvSpPr/>
      </dsp:nvSpPr>
      <dsp:spPr>
        <a:xfrm>
          <a:off x="0" y="1181125"/>
          <a:ext cx="3553811" cy="2429296"/>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Advantages</a:t>
          </a:r>
        </a:p>
      </dsp:txBody>
      <dsp:txXfrm>
        <a:off x="0" y="1181125"/>
        <a:ext cx="3553811" cy="2429296"/>
      </dsp:txXfrm>
    </dsp:sp>
    <dsp:sp modelId="{24D3949D-55D7-9843-BBF0-4DC75BF720C6}">
      <dsp:nvSpPr>
        <dsp:cNvPr id="0" name=""/>
        <dsp:cNvSpPr/>
      </dsp:nvSpPr>
      <dsp:spPr>
        <a:xfrm>
          <a:off x="3553811" y="1181125"/>
          <a:ext cx="3553811" cy="2429296"/>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53811" y="1181125"/>
        <a:ext cx="3553811" cy="2429296"/>
      </dsp:txXfrm>
    </dsp:sp>
    <dsp:sp modelId="{30F57DEF-DA04-AE46-8A72-E185F1E3E46F}">
      <dsp:nvSpPr>
        <dsp:cNvPr id="0" name=""/>
        <dsp:cNvSpPr/>
      </dsp:nvSpPr>
      <dsp:spPr>
        <a:xfrm>
          <a:off x="0" y="3062512"/>
          <a:ext cx="7107623" cy="269921"/>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06F67-69AA-4DD8-85DE-A5CD1DE14C69}" type="datetimeFigureOut">
              <a:rPr lang="en-US" smtClean="0"/>
              <a:t>6/18/20</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F94A3-515B-42C9-A632-CD8154351229}" type="slidenum">
              <a:rPr lang="en-US" smtClean="0"/>
              <a:t>‹#›</a:t>
            </a:fld>
            <a:endParaRPr lang="en-US"/>
          </a:p>
        </p:txBody>
      </p:sp>
    </p:spTree>
    <p:extLst>
      <p:ext uri="{BB962C8B-B14F-4D97-AF65-F5344CB8AC3E}">
        <p14:creationId xmlns:p14="http://schemas.microsoft.com/office/powerpoint/2010/main" val="89707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4" Type="http://schemas.openxmlformats.org/officeDocument/2006/relationships/hyperlink" Target="http://research.msu.edu/survey-shows-scientists-value-honesty-curiosity/"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onlinelibrary.wiley.com/doi/10.1111/j.1469-7610.1983.tb00575.x/ful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a:t>
            </a:fld>
            <a:endParaRPr lang="en-US"/>
          </a:p>
        </p:txBody>
      </p:sp>
    </p:spTree>
    <p:extLst>
      <p:ext uri="{BB962C8B-B14F-4D97-AF65-F5344CB8AC3E}">
        <p14:creationId xmlns:p14="http://schemas.microsoft.com/office/powerpoint/2010/main" val="254103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64960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UC Davis</a:t>
            </a:r>
            <a:r>
              <a:rPr lang="en-US" baseline="0" dirty="0"/>
              <a:t> Research Linking Curiosity to Memory (UC Davis) 2014</a:t>
            </a:r>
          </a:p>
          <a:p>
            <a:endParaRPr lang="en-US" baseline="0" dirty="0"/>
          </a:p>
          <a:p>
            <a:r>
              <a:rPr lang="en-US" dirty="0"/>
              <a:t>The </a:t>
            </a:r>
            <a:r>
              <a:rPr lang="en-US" dirty="0">
                <a:hlinkClick r:id="rId3"/>
              </a:rPr>
              <a:t>Fullerton Longitudinal Study (FLS)</a:t>
            </a:r>
            <a:r>
              <a:rPr lang="en-US" dirty="0"/>
              <a:t>, a 30-plus year study of the development of giftedness across various points in time conducted by Adele and Allen Gottfried of California State University ”This finding has strong implications for the development of STEM considering that curiosity is a </a:t>
            </a:r>
            <a:r>
              <a:rPr lang="en-US" dirty="0">
                <a:hlinkClick r:id="rId4"/>
              </a:rPr>
              <a:t>fundamental predictor of the aspiration to become a scientist.</a:t>
            </a:r>
            <a:r>
              <a:rPr lang="en-US" dirty="0"/>
              <a:t>” </a:t>
            </a:r>
          </a:p>
          <a:p>
            <a:endParaRPr lang="en-US" dirty="0"/>
          </a:p>
          <a:p>
            <a:r>
              <a:rPr lang="en-US" dirty="0"/>
              <a:t>S. von </a:t>
            </a:r>
            <a:r>
              <a:rPr lang="en-US" dirty="0" err="1"/>
              <a:t>Stumm</a:t>
            </a:r>
            <a:r>
              <a:rPr lang="en-US" dirty="0"/>
              <a:t>, B. Hell, T. Chamorro-</a:t>
            </a:r>
            <a:r>
              <a:rPr lang="en-US" dirty="0" err="1"/>
              <a:t>Premuzic</a:t>
            </a:r>
            <a:r>
              <a:rPr lang="en-US" dirty="0"/>
              <a:t>. </a:t>
            </a:r>
            <a:r>
              <a:rPr lang="en-US" b="1" dirty="0"/>
              <a:t>The Hungry Mind: Intellectual Curiosity Is the Third Pillar of Academic Performance</a:t>
            </a:r>
            <a:r>
              <a:rPr lang="en-US" dirty="0"/>
              <a:t>. </a:t>
            </a:r>
            <a:r>
              <a:rPr lang="en-US" i="1" dirty="0"/>
              <a:t>Perspectives on Psychological Science</a:t>
            </a:r>
            <a:r>
              <a:rPr lang="en-US" dirty="0"/>
              <a:t>, 2011 meta-analysis shows They found that curiosity did, indeed, influence academic performance. In fact, it had quite a large effect, about the same as conscientiousness. When put together, conscientiousness and curiosity had as big an effect on performance as intelligence.</a:t>
            </a:r>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20</a:t>
            </a:fld>
            <a:endParaRPr lang="en-US">
              <a:solidFill>
                <a:prstClr val="black"/>
              </a:solidFill>
              <a:latin typeface="Calibri"/>
            </a:endParaRPr>
          </a:p>
        </p:txBody>
      </p:sp>
    </p:spTree>
    <p:extLst>
      <p:ext uri="{BB962C8B-B14F-4D97-AF65-F5344CB8AC3E}">
        <p14:creationId xmlns:p14="http://schemas.microsoft.com/office/powerpoint/2010/main" val="153185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21</a:t>
            </a:fld>
            <a:endParaRPr lang="en-US"/>
          </a:p>
        </p:txBody>
      </p:sp>
    </p:spTree>
    <p:extLst>
      <p:ext uri="{BB962C8B-B14F-4D97-AF65-F5344CB8AC3E}">
        <p14:creationId xmlns:p14="http://schemas.microsoft.com/office/powerpoint/2010/main" val="146471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smtClean="0"/>
              <a:t>Now we’re going to work together on the problem of students not asking questions, by using the Question Formulation Technique. </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The next 20 minutes or so will be highly participatory and of course we’re going to be putting you to work. You may want to get some paper or pull up a blank document on your computer screen now. And remember, watch out for the chat box icon. I will tell you when you need to type into it.</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Clr>
                <a:schemeClr val="dk1"/>
              </a:buClr>
              <a:buSzPts val="1200"/>
              <a:buNone/>
            </a:pPr>
            <a:r>
              <a:rPr lang="en-US" dirty="0" smtClean="0"/>
              <a:t>The timing may be a little quick, so don’t worry if you haven’t completed every step; we’re more giving you a taste of the whole process. The rest of this course will go far more in depth on each piece.” we will be moving you quickly through an experience to demonstrate how we go through the process, but will be rushing to make sure there is time for your questions at the end." This is giving you a taste </a:t>
            </a:r>
          </a:p>
          <a:p>
            <a:pPr marL="0" lvl="0" indent="0" algn="l" rtl="0">
              <a:lnSpc>
                <a:spcPct val="100000"/>
              </a:lnSpc>
              <a:spcBef>
                <a:spcPts val="0"/>
              </a:spcBef>
              <a:spcAft>
                <a:spcPts val="0"/>
              </a:spcAft>
              <a:buSzPts val="1400"/>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142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smtClean="0"/>
              <a:t>NOTE THAT THEY ARE Working ALONE rather than in a group: Say something about not judging YOURSELF or changing your wording as it comes out</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Think about what will be difficult to follow for you. Pause. </a:t>
            </a:r>
          </a:p>
          <a:p>
            <a:pPr marL="0" lvl="0" indent="0" algn="l" rtl="0">
              <a:lnSpc>
                <a:spcPct val="100000"/>
              </a:lnSpc>
              <a:spcBef>
                <a:spcPts val="0"/>
              </a:spcBef>
              <a:spcAft>
                <a:spcPts val="0"/>
              </a:spcAft>
              <a:buSzPts val="1400"/>
              <a:buNone/>
            </a:pPr>
            <a:r>
              <a:rPr lang="en-US" dirty="0" smtClean="0"/>
              <a:t>DO NOT ASK THEM TO SHARE!!!</a:t>
            </a:r>
          </a:p>
          <a:p>
            <a:pPr marL="0" lvl="0" indent="0" algn="l" rtl="0">
              <a:lnSpc>
                <a:spcPct val="100000"/>
              </a:lnSpc>
              <a:spcBef>
                <a:spcPts val="0"/>
              </a:spcBef>
              <a:spcAft>
                <a:spcPts val="0"/>
              </a:spcAft>
              <a:buSzPts val="1400"/>
              <a:buNone/>
            </a:pPr>
            <a:r>
              <a:rPr lang="en-US" dirty="0" smtClean="0"/>
              <a:t>Usually, people say that it is difficult not to stop to answer and judge.</a:t>
            </a:r>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24</a:t>
            </a:fld>
            <a:endParaRPr lang="en-US"/>
          </a:p>
        </p:txBody>
      </p:sp>
    </p:spTree>
    <p:extLst>
      <p:ext uri="{BB962C8B-B14F-4D97-AF65-F5344CB8AC3E}">
        <p14:creationId xmlns:p14="http://schemas.microsoft.com/office/powerpoint/2010/main" val="433116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8652428" indent="-38186541">
              <a:defRPr>
                <a:solidFill>
                  <a:schemeClr val="tx1"/>
                </a:solidFill>
                <a:latin typeface="Rockwell" panose="02060603020205020403" pitchFamily="18" charset="0"/>
                <a:ea typeface="MS PGothic" panose="020B0600070205080204" pitchFamily="34" charset="-128"/>
              </a:defRPr>
            </a:lvl2pPr>
            <a:lvl3pPr marL="1164717" indent="-232943">
              <a:defRPr>
                <a:solidFill>
                  <a:schemeClr val="tx1"/>
                </a:solidFill>
                <a:latin typeface="Rockwell" panose="02060603020205020403" pitchFamily="18" charset="0"/>
                <a:ea typeface="MS PGothic" panose="020B0600070205080204" pitchFamily="34" charset="-128"/>
              </a:defRPr>
            </a:lvl3pPr>
            <a:lvl4pPr marL="1630604" indent="-232943">
              <a:defRPr>
                <a:solidFill>
                  <a:schemeClr val="tx1"/>
                </a:solidFill>
                <a:latin typeface="Rockwell" panose="02060603020205020403" pitchFamily="18" charset="0"/>
                <a:ea typeface="MS PGothic" panose="020B0600070205080204" pitchFamily="34" charset="-128"/>
              </a:defRPr>
            </a:lvl4pPr>
            <a:lvl5pPr marL="2096491" indent="-232943">
              <a:defRPr>
                <a:solidFill>
                  <a:schemeClr val="tx1"/>
                </a:solidFill>
                <a:latin typeface="Rockwell" panose="02060603020205020403" pitchFamily="18"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65887" fontAlgn="base">
              <a:spcBef>
                <a:spcPct val="0"/>
              </a:spcBef>
              <a:spcAft>
                <a:spcPct val="0"/>
              </a:spcAft>
              <a:defRPr/>
            </a:pPr>
            <a:fld id="{0E9A970D-EEEB-41F7-ABA4-50EC13D51AB9}" type="slidenum">
              <a:rPr lang="en-US" altLang="en-US">
                <a:solidFill>
                  <a:prstClr val="black"/>
                </a:solidFill>
                <a:latin typeface="Calibri" panose="020F0502020204030204" pitchFamily="34" charset="0"/>
              </a:rPr>
              <a:pPr defTabSz="465887" fontAlgn="base">
                <a:spcBef>
                  <a:spcPct val="0"/>
                </a:spcBef>
                <a:spcAft>
                  <a:spcPct val="0"/>
                </a:spcAft>
                <a:defRPr/>
              </a:pPr>
              <a:t>25</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68809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smtClean="0"/>
              <a:t>Take a minute to just observe</a:t>
            </a:r>
          </a:p>
          <a:p>
            <a:pPr marL="0" lvl="0" indent="0" algn="l" rtl="0">
              <a:lnSpc>
                <a:spcPct val="100000"/>
              </a:lnSpc>
              <a:spcBef>
                <a:spcPts val="0"/>
              </a:spcBef>
              <a:spcAft>
                <a:spcPts val="0"/>
              </a:spcAft>
              <a:buSzPts val="1400"/>
              <a:buNone/>
            </a:pPr>
            <a:r>
              <a:rPr lang="en-US" dirty="0" smtClean="0"/>
              <a:t>give directions and pause/time. 3 Min. Give HALFWAY WARNING.</a:t>
            </a:r>
          </a:p>
          <a:p>
            <a:pPr marL="0" lvl="0" indent="0" algn="l" rtl="0">
              <a:lnSpc>
                <a:spcPct val="100000"/>
              </a:lnSpc>
              <a:spcBef>
                <a:spcPts val="0"/>
              </a:spcBef>
              <a:spcAft>
                <a:spcPts val="0"/>
              </a:spcAft>
              <a:buSzPts val="1400"/>
              <a:buNone/>
            </a:pPr>
            <a:r>
              <a:rPr lang="en-US" dirty="0" smtClean="0"/>
              <a:t>MAKE SURE TO WRITE THEM DOWN BECAUSE YOU NEED THEM FOR ALL THE NEXT STEPS.</a:t>
            </a:r>
          </a:p>
          <a:p>
            <a:pPr marL="0" lvl="0" indent="0" algn="l" rtl="0">
              <a:lnSpc>
                <a:spcPct val="100000"/>
              </a:lnSpc>
              <a:spcBef>
                <a:spcPts val="0"/>
              </a:spcBef>
              <a:spcAft>
                <a:spcPts val="0"/>
              </a:spcAft>
              <a:buSzPts val="1400"/>
              <a:buNone/>
            </a:pPr>
            <a:r>
              <a:rPr lang="en-US" dirty="0" smtClean="0"/>
              <a:t>Put the 4 rules in the chat box.</a:t>
            </a:r>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26</a:t>
            </a:fld>
            <a:endParaRPr lang="en-US"/>
          </a:p>
        </p:txBody>
      </p:sp>
    </p:spTree>
    <p:extLst>
      <p:ext uri="{BB962C8B-B14F-4D97-AF65-F5344CB8AC3E}">
        <p14:creationId xmlns:p14="http://schemas.microsoft.com/office/powerpoint/2010/main" val="1094070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slide. Pause/time. 11/2 Minutes. DO NOT ASK THEM TO SHARE.</a:t>
            </a:r>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27</a:t>
            </a:fld>
            <a:endParaRPr lang="en-US"/>
          </a:p>
        </p:txBody>
      </p:sp>
    </p:spTree>
    <p:extLst>
      <p:ext uri="{BB962C8B-B14F-4D97-AF65-F5344CB8AC3E}">
        <p14:creationId xmlns:p14="http://schemas.microsoft.com/office/powerpoint/2010/main" val="4288033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28</a:t>
            </a:fld>
            <a:endParaRPr lang="en-US">
              <a:solidFill>
                <a:prstClr val="black"/>
              </a:solidFill>
              <a:latin typeface="Calibri"/>
            </a:endParaRPr>
          </a:p>
        </p:txBody>
      </p:sp>
    </p:spTree>
    <p:extLst>
      <p:ext uri="{BB962C8B-B14F-4D97-AF65-F5344CB8AC3E}">
        <p14:creationId xmlns:p14="http://schemas.microsoft.com/office/powerpoint/2010/main" val="2063291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The point here is that the closed ended questions are equally useful as open-ended!!! </a:t>
            </a:r>
            <a:endParaRPr lang="en-US" baseline="0"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29</a:t>
            </a:fld>
            <a:endParaRPr lang="en-US">
              <a:solidFill>
                <a:prstClr val="black"/>
              </a:solidFill>
              <a:latin typeface="Calibri"/>
            </a:endParaRPr>
          </a:p>
        </p:txBody>
      </p:sp>
    </p:spTree>
    <p:extLst>
      <p:ext uri="{BB962C8B-B14F-4D97-AF65-F5344CB8AC3E}">
        <p14:creationId xmlns:p14="http://schemas.microsoft.com/office/powerpoint/2010/main" val="319178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4:notes"/>
          <p:cNvSpPr txBox="1">
            <a:spLocks noGrp="1"/>
          </p:cNvSpPr>
          <p:nvPr>
            <p:ph type="body" idx="1"/>
          </p:nvPr>
        </p:nvSpPr>
        <p:spPr>
          <a:xfrm>
            <a:off x="685800" y="4343401"/>
            <a:ext cx="5486400" cy="4114800"/>
          </a:xfrm>
          <a:prstGeom prst="rect">
            <a:avLst/>
          </a:prstGeom>
          <a:noFill/>
          <a:ln>
            <a:noFill/>
          </a:ln>
        </p:spPr>
        <p:txBody>
          <a:bodyPr spcFirstLastPara="1" wrap="square" lIns="91406" tIns="45679" rIns="91406" bIns="45679" anchor="t" anchorCtr="0">
            <a:noAutofit/>
          </a:bodyPr>
          <a:lstStyle/>
          <a:p>
            <a:pPr>
              <a:buSzPts val="1400"/>
            </a:pPr>
            <a:endParaRPr dirty="0"/>
          </a:p>
        </p:txBody>
      </p:sp>
      <p:sp>
        <p:nvSpPr>
          <p:cNvPr id="243" name="Google Shape;243;p4:notes"/>
          <p:cNvSpPr txBox="1">
            <a:spLocks noGrp="1"/>
          </p:cNvSpPr>
          <p:nvPr>
            <p:ph type="sldNum" idx="12"/>
          </p:nvPr>
        </p:nvSpPr>
        <p:spPr>
          <a:xfrm>
            <a:off x="3884614" y="8685213"/>
            <a:ext cx="2971800" cy="457200"/>
          </a:xfrm>
          <a:prstGeom prst="rect">
            <a:avLst/>
          </a:prstGeom>
          <a:noFill/>
          <a:ln>
            <a:noFill/>
          </a:ln>
        </p:spPr>
        <p:txBody>
          <a:bodyPr spcFirstLastPara="1" wrap="square" lIns="91406" tIns="45679" rIns="91406" bIns="45679" anchor="b" anchorCtr="0">
            <a:noAutofit/>
          </a:bodyPr>
          <a:lstStyle/>
          <a:p>
            <a:fld id="{00000000-1234-1234-1234-123412341234}" type="slidenum">
              <a:rPr lang="en-US"/>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Read Slide. 1 ½ Minutes. Pause &amp; Time. DO NOT ASK THEM TO SHARE.</a:t>
            </a:r>
          </a:p>
          <a:p>
            <a:pPr eaLnBrk="1" hangingPunct="1">
              <a:spcBef>
                <a:spcPct val="0"/>
              </a:spcBef>
            </a:pPr>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8652428" indent="-38186541">
              <a:defRPr>
                <a:solidFill>
                  <a:schemeClr val="tx1"/>
                </a:solidFill>
                <a:latin typeface="Rockwell" panose="02060603020205020403" pitchFamily="18" charset="0"/>
                <a:ea typeface="MS PGothic" pitchFamily="34" charset="-128"/>
              </a:defRPr>
            </a:lvl2pPr>
            <a:lvl3pPr marL="1164717" indent="-232943">
              <a:defRPr>
                <a:solidFill>
                  <a:schemeClr val="tx1"/>
                </a:solidFill>
                <a:latin typeface="Rockwell" panose="02060603020205020403" pitchFamily="18" charset="0"/>
                <a:ea typeface="MS PGothic" pitchFamily="34" charset="-128"/>
              </a:defRPr>
            </a:lvl3pPr>
            <a:lvl4pPr marL="1630604" indent="-232943">
              <a:defRPr>
                <a:solidFill>
                  <a:schemeClr val="tx1"/>
                </a:solidFill>
                <a:latin typeface="Rockwell" panose="02060603020205020403" pitchFamily="18" charset="0"/>
                <a:ea typeface="MS PGothic" pitchFamily="34" charset="-128"/>
              </a:defRPr>
            </a:lvl4pPr>
            <a:lvl5pPr marL="2096491" indent="-232943">
              <a:defRPr>
                <a:solidFill>
                  <a:schemeClr val="tx1"/>
                </a:solidFill>
                <a:latin typeface="Rockwell" panose="02060603020205020403" pitchFamily="18"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65887" fontAlgn="base">
              <a:spcBef>
                <a:spcPct val="0"/>
              </a:spcBef>
              <a:spcAft>
                <a:spcPct val="0"/>
              </a:spcAft>
              <a:defRPr/>
            </a:pPr>
            <a:fld id="{F388BD8A-AA68-4788-9541-F921EC8B5F2E}" type="slidenum">
              <a:rPr lang="en-US" altLang="en-US">
                <a:solidFill>
                  <a:prstClr val="black"/>
                </a:solidFill>
                <a:latin typeface="Calibri" panose="020F0502020204030204" pitchFamily="34" charset="0"/>
              </a:rPr>
              <a:pPr defTabSz="465887" fontAlgn="base">
                <a:spcBef>
                  <a:spcPct val="0"/>
                </a:spcBef>
                <a:spcAft>
                  <a:spcPct val="0"/>
                </a:spcAft>
                <a:defRPr/>
              </a:pPr>
              <a:t>30</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97938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None/>
            </a:pPr>
            <a:r>
              <a:rPr lang="en-US" dirty="0" smtClean="0"/>
              <a:t>Read the slide. Pause and Time. 1 ½ min.</a:t>
            </a:r>
          </a:p>
          <a:p>
            <a:pPr marL="0" lvl="0" indent="0" algn="l" rtl="0">
              <a:lnSpc>
                <a:spcPct val="100000"/>
              </a:lnSpc>
              <a:spcBef>
                <a:spcPts val="0"/>
              </a:spcBef>
              <a:spcAft>
                <a:spcPts val="0"/>
              </a:spcAft>
              <a:buClr>
                <a:schemeClr val="dk1"/>
              </a:buClr>
              <a:buSzPts val="1200"/>
              <a:buNone/>
            </a:pPr>
            <a:endParaRPr lang="en-US" dirty="0" smtClean="0"/>
          </a:p>
          <a:p>
            <a:pPr marL="0" lvl="0" indent="0" algn="l" rtl="0">
              <a:lnSpc>
                <a:spcPct val="100000"/>
              </a:lnSpc>
              <a:spcBef>
                <a:spcPts val="0"/>
              </a:spcBef>
              <a:spcAft>
                <a:spcPts val="0"/>
              </a:spcAft>
              <a:buClr>
                <a:schemeClr val="dk1"/>
              </a:buClr>
              <a:buSzPts val="1200"/>
              <a:buNone/>
            </a:pPr>
            <a:r>
              <a:rPr lang="en-US" dirty="0" smtClean="0"/>
              <a:t>“Share just ONE of your priority questions.”</a:t>
            </a:r>
          </a:p>
          <a:p>
            <a:pPr marL="0" lvl="0" indent="0" algn="l" rtl="0">
              <a:lnSpc>
                <a:spcPct val="100000"/>
              </a:lnSpc>
              <a:spcBef>
                <a:spcPts val="0"/>
              </a:spcBef>
              <a:spcAft>
                <a:spcPts val="0"/>
              </a:spcAft>
              <a:buClr>
                <a:schemeClr val="dk1"/>
              </a:buClr>
              <a:buSzPts val="1200"/>
              <a:buNone/>
            </a:pPr>
            <a:r>
              <a:rPr lang="en-US" dirty="0" smtClean="0"/>
              <a:t>You should type in the chat box now. </a:t>
            </a:r>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31</a:t>
            </a:fld>
            <a:endParaRPr lang="en-US"/>
          </a:p>
        </p:txBody>
      </p:sp>
    </p:spTree>
    <p:extLst>
      <p:ext uri="{BB962C8B-B14F-4D97-AF65-F5344CB8AC3E}">
        <p14:creationId xmlns:p14="http://schemas.microsoft.com/office/powerpoint/2010/main" val="1147818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the slide. Pause &amp; Time. 2 minutes to write a couple notes. DO NOT ASK TO SHARE</a:t>
            </a:r>
          </a:p>
          <a:p>
            <a:r>
              <a:rPr lang="en-US" dirty="0" smtClean="0"/>
              <a:t>Tasks can include investigations.</a:t>
            </a:r>
          </a:p>
          <a:p>
            <a:r>
              <a:rPr lang="en-US" dirty="0" smtClean="0"/>
              <a:t>Remember to confine yourself to what we could reasonably do</a:t>
            </a:r>
            <a:r>
              <a:rPr lang="en-US" baseline="0" dirty="0" smtClean="0"/>
              <a:t> with the materials in our classroom.</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33</a:t>
            </a:fld>
            <a:endParaRPr lang="en-US"/>
          </a:p>
        </p:txBody>
      </p:sp>
    </p:spTree>
    <p:extLst>
      <p:ext uri="{BB962C8B-B14F-4D97-AF65-F5344CB8AC3E}">
        <p14:creationId xmlns:p14="http://schemas.microsoft.com/office/powerpoint/2010/main" val="1482616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136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8652428" indent="-38186541">
              <a:defRPr>
                <a:solidFill>
                  <a:schemeClr val="tx1"/>
                </a:solidFill>
                <a:latin typeface="Rockwell" panose="02060603020205020403" pitchFamily="18" charset="0"/>
                <a:ea typeface="MS PGothic" pitchFamily="34" charset="-128"/>
              </a:defRPr>
            </a:lvl2pPr>
            <a:lvl3pPr marL="1164717" indent="-232943">
              <a:defRPr>
                <a:solidFill>
                  <a:schemeClr val="tx1"/>
                </a:solidFill>
                <a:latin typeface="Rockwell" panose="02060603020205020403" pitchFamily="18" charset="0"/>
                <a:ea typeface="MS PGothic" pitchFamily="34" charset="-128"/>
              </a:defRPr>
            </a:lvl3pPr>
            <a:lvl4pPr marL="1630604" indent="-232943">
              <a:defRPr>
                <a:solidFill>
                  <a:schemeClr val="tx1"/>
                </a:solidFill>
                <a:latin typeface="Rockwell" panose="02060603020205020403" pitchFamily="18" charset="0"/>
                <a:ea typeface="MS PGothic" pitchFamily="34" charset="-128"/>
              </a:defRPr>
            </a:lvl4pPr>
            <a:lvl5pPr marL="2096491" indent="-232943">
              <a:defRPr>
                <a:solidFill>
                  <a:schemeClr val="tx1"/>
                </a:solidFill>
                <a:latin typeface="Rockwell" panose="02060603020205020403" pitchFamily="18"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65887" fontAlgn="base">
              <a:spcBef>
                <a:spcPct val="0"/>
              </a:spcBef>
              <a:spcAft>
                <a:spcPct val="0"/>
              </a:spcAft>
              <a:defRPr/>
            </a:pPr>
            <a:fld id="{C0C22321-DBD6-4F73-8ACE-A63BACA16E71}" type="slidenum">
              <a:rPr lang="en-US" altLang="en-US">
                <a:solidFill>
                  <a:prstClr val="black"/>
                </a:solidFill>
                <a:latin typeface="Calibri" panose="020F0502020204030204" pitchFamily="34" charset="0"/>
              </a:rPr>
              <a:pPr defTabSz="465887" fontAlgn="base">
                <a:spcBef>
                  <a:spcPct val="0"/>
                </a:spcBef>
                <a:spcAft>
                  <a:spcPct val="0"/>
                </a:spcAft>
                <a:defRPr/>
              </a:pPr>
              <a:t>34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653770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36</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80688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Note the changes we made to PRIORITIZATION</a:t>
            </a:r>
            <a:r>
              <a:rPr lang="en-US" baseline="0" dirty="0" smtClean="0"/>
              <a:t> </a:t>
            </a:r>
            <a:r>
              <a:rPr lang="mr-IN" baseline="0" dirty="0" smtClean="0"/>
              <a:t>–</a:t>
            </a:r>
            <a:r>
              <a:rPr lang="en-US" baseline="0" dirty="0" smtClean="0"/>
              <a:t> could have done “the 3 questions that lend themselves to research” or “3 questions that would help us learn more about topic x”</a:t>
            </a:r>
          </a:p>
          <a:p>
            <a:r>
              <a:rPr lang="en-US" baseline="0" dirty="0" smtClean="0"/>
              <a:t>It is NOT just a question brainstorming process</a:t>
            </a:r>
          </a:p>
          <a:p>
            <a:r>
              <a:rPr lang="en-US" baseline="0" dirty="0" smtClean="0"/>
              <a:t>Say something about the LARGER POINT of the PROCESS—it is about changing the way that school is played</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37</a:t>
            </a:fld>
            <a:endParaRPr lang="en-US"/>
          </a:p>
        </p:txBody>
      </p:sp>
    </p:spTree>
    <p:extLst>
      <p:ext uri="{BB962C8B-B14F-4D97-AF65-F5344CB8AC3E}">
        <p14:creationId xmlns:p14="http://schemas.microsoft.com/office/powerpoint/2010/main" val="3569979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38</a:t>
            </a:fld>
            <a:endParaRPr lang="en-US"/>
          </a:p>
        </p:txBody>
      </p:sp>
    </p:spTree>
    <p:extLst>
      <p:ext uri="{BB962C8B-B14F-4D97-AF65-F5344CB8AC3E}">
        <p14:creationId xmlns:p14="http://schemas.microsoft.com/office/powerpoint/2010/main" val="3958391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68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7B8818-B5A2-D44A-9742-9B91385259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327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EFFF94A3-515B-42C9-A632-CD8154351229}" type="slidenum">
              <a:rPr lang="en-US" smtClean="0"/>
              <a:t>40</a:t>
            </a:fld>
            <a:endParaRPr lang="en-US"/>
          </a:p>
        </p:txBody>
      </p:sp>
    </p:spTree>
    <p:extLst>
      <p:ext uri="{BB962C8B-B14F-4D97-AF65-F5344CB8AC3E}">
        <p14:creationId xmlns:p14="http://schemas.microsoft.com/office/powerpoint/2010/main" val="3791136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Self-directed learners </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41</a:t>
            </a:fld>
            <a:endParaRPr lang="en-US"/>
          </a:p>
        </p:txBody>
      </p:sp>
    </p:spTree>
    <p:extLst>
      <p:ext uri="{BB962C8B-B14F-4D97-AF65-F5344CB8AC3E}">
        <p14:creationId xmlns:p14="http://schemas.microsoft.com/office/powerpoint/2010/main" val="133703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 </a:t>
            </a:r>
          </a:p>
        </p:txBody>
      </p:sp>
      <p:sp>
        <p:nvSpPr>
          <p:cNvPr id="4" name="Slide Number Placeholder 3"/>
          <p:cNvSpPr>
            <a:spLocks noGrp="1"/>
          </p:cNvSpPr>
          <p:nvPr>
            <p:ph type="sldNum" sz="quarter" idx="10"/>
          </p:nvPr>
        </p:nvSpPr>
        <p:spPr/>
        <p:txBody>
          <a:bodyPr/>
          <a:lstStyle/>
          <a:p>
            <a:fld id="{EFFF94A3-515B-42C9-A632-CD8154351229}" type="slidenum">
              <a:rPr lang="en-US" smtClean="0"/>
              <a:t>3</a:t>
            </a:fld>
            <a:endParaRPr lang="en-US"/>
          </a:p>
        </p:txBody>
      </p:sp>
    </p:spTree>
    <p:extLst>
      <p:ext uri="{BB962C8B-B14F-4D97-AF65-F5344CB8AC3E}">
        <p14:creationId xmlns:p14="http://schemas.microsoft.com/office/powerpoint/2010/main" val="2000170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42</a:t>
            </a:fld>
            <a:endParaRPr lang="en-US"/>
          </a:p>
        </p:txBody>
      </p:sp>
    </p:spTree>
    <p:extLst>
      <p:ext uri="{BB962C8B-B14F-4D97-AF65-F5344CB8AC3E}">
        <p14:creationId xmlns:p14="http://schemas.microsoft.com/office/powerpoint/2010/main" val="195603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1" name="Google Shape;16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6723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7" name="Google Shape;163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8973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3" name="Google Shape;164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210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0" name="Google Shape;165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22854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240497-6B8F-4C75-A75D-632587D0587C}" type="slidenum">
              <a:rPr lang="en-US" smtClean="0"/>
              <a:t>47</a:t>
            </a:fld>
            <a:endParaRPr lang="en-US"/>
          </a:p>
        </p:txBody>
      </p:sp>
    </p:spTree>
    <p:extLst>
      <p:ext uri="{BB962C8B-B14F-4D97-AF65-F5344CB8AC3E}">
        <p14:creationId xmlns:p14="http://schemas.microsoft.com/office/powerpoint/2010/main" val="1911786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told them: draw on what you know of these two texts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50995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told them: draw on what you know of these two texts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036469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made hers fancy and collaborative, but you don’t have</a:t>
            </a:r>
            <a:r>
              <a:rPr lang="en-US" baseline="0" dirty="0" smtClean="0"/>
              <a:t> to necessarily do that </a:t>
            </a:r>
            <a:endParaRPr lang="en-US" dirty="0"/>
          </a:p>
        </p:txBody>
      </p:sp>
      <p:sp>
        <p:nvSpPr>
          <p:cNvPr id="4" name="Slide Number Placeholder 3"/>
          <p:cNvSpPr>
            <a:spLocks noGrp="1"/>
          </p:cNvSpPr>
          <p:nvPr>
            <p:ph type="sldNum" sz="quarter" idx="10"/>
          </p:nvPr>
        </p:nvSpPr>
        <p:spPr/>
        <p:txBody>
          <a:bodyPr/>
          <a:lstStyle/>
          <a:p>
            <a:fld id="{92FF2CF9-6DFF-2147-9969-D1D6545B1181}" type="slidenum">
              <a:rPr lang="en-US" smtClean="0"/>
              <a:t>56</a:t>
            </a:fld>
            <a:endParaRPr lang="en-US"/>
          </a:p>
        </p:txBody>
      </p:sp>
    </p:spTree>
    <p:extLst>
      <p:ext uri="{BB962C8B-B14F-4D97-AF65-F5344CB8AC3E}">
        <p14:creationId xmlns:p14="http://schemas.microsoft.com/office/powerpoint/2010/main" val="340817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58</a:t>
            </a:fld>
            <a:endParaRPr lang="en-US"/>
          </a:p>
        </p:txBody>
      </p:sp>
    </p:spTree>
    <p:extLst>
      <p:ext uri="{BB962C8B-B14F-4D97-AF65-F5344CB8AC3E}">
        <p14:creationId xmlns:p14="http://schemas.microsoft.com/office/powerpoint/2010/main" val="1572102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592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59</a:t>
            </a:fld>
            <a:endParaRPr lang="en-US"/>
          </a:p>
        </p:txBody>
      </p:sp>
    </p:spTree>
    <p:extLst>
      <p:ext uri="{BB962C8B-B14F-4D97-AF65-F5344CB8AC3E}">
        <p14:creationId xmlns:p14="http://schemas.microsoft.com/office/powerpoint/2010/main" val="692117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64</a:t>
            </a:fld>
            <a:endParaRPr lang="en-US"/>
          </a:p>
        </p:txBody>
      </p:sp>
    </p:spTree>
    <p:extLst>
      <p:ext uri="{BB962C8B-B14F-4D97-AF65-F5344CB8AC3E}">
        <p14:creationId xmlns:p14="http://schemas.microsoft.com/office/powerpoint/2010/main" val="277644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68</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19160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4:45</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71</a:t>
            </a:fld>
            <a:endParaRPr lang="en-US"/>
          </a:p>
        </p:txBody>
      </p:sp>
    </p:spTree>
    <p:extLst>
      <p:ext uri="{BB962C8B-B14F-4D97-AF65-F5344CB8AC3E}">
        <p14:creationId xmlns:p14="http://schemas.microsoft.com/office/powerpoint/2010/main" val="1431491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4:45</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72</a:t>
            </a:fld>
            <a:endParaRPr lang="en-US"/>
          </a:p>
        </p:txBody>
      </p:sp>
    </p:spTree>
    <p:extLst>
      <p:ext uri="{BB962C8B-B14F-4D97-AF65-F5344CB8AC3E}">
        <p14:creationId xmlns:p14="http://schemas.microsoft.com/office/powerpoint/2010/main" val="1872505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73</a:t>
            </a:fld>
            <a:endParaRPr lang="en-US"/>
          </a:p>
        </p:txBody>
      </p:sp>
    </p:spTree>
    <p:extLst>
      <p:ext uri="{BB962C8B-B14F-4D97-AF65-F5344CB8AC3E}">
        <p14:creationId xmlns:p14="http://schemas.microsoft.com/office/powerpoint/2010/main" val="1772672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0A54D-AEF5-47F7-86B4-A4703E523AB7}" type="slidenum">
              <a:rPr lang="en-US" smtClean="0"/>
              <a:t>75</a:t>
            </a:fld>
            <a:endParaRPr lang="en-US"/>
          </a:p>
        </p:txBody>
      </p:sp>
    </p:spTree>
    <p:extLst>
      <p:ext uri="{BB962C8B-B14F-4D97-AF65-F5344CB8AC3E}">
        <p14:creationId xmlns:p14="http://schemas.microsoft.com/office/powerpoint/2010/main" val="1360292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fd05ba669_0_8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3fd05ba669_0_8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80" name="Google Shape;380;g3fd05ba669_0_8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pPr>
            <a:fld id="{00000000-1234-1234-1234-123412341234}" type="slidenum">
              <a:rPr lang="en">
                <a:solidFill>
                  <a:srgbClr val="000000"/>
                </a:solidFill>
                <a:ea typeface="Calibri"/>
                <a:cs typeface="Calibri"/>
                <a:sym typeface="Calibri"/>
              </a:rPr>
              <a:pPr>
                <a:buClr>
                  <a:srgbClr val="000000"/>
                </a:buClr>
                <a:buSzPts val="1200"/>
                <a:buFont typeface="Calibri"/>
                <a:buNone/>
              </a:pPr>
              <a:t>76</a:t>
            </a:fld>
            <a:endParaRPr>
              <a:solidFill>
                <a:srgbClr val="000000"/>
              </a:solidFill>
              <a:ea typeface="Calibri"/>
              <a:cs typeface="Calibri"/>
              <a:sym typeface="Calibri"/>
            </a:endParaRPr>
          </a:p>
        </p:txBody>
      </p:sp>
    </p:spTree>
    <p:extLst>
      <p:ext uri="{BB962C8B-B14F-4D97-AF65-F5344CB8AC3E}">
        <p14:creationId xmlns:p14="http://schemas.microsoft.com/office/powerpoint/2010/main" val="417047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fd73828bf_0_6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86" name="Google Shape;386;g3fd73828bf_0_6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01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fd73828bf_0_6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95" name="Google Shape;395;g3fd73828bf_0_6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6935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a:t>
            </a:fld>
            <a:endParaRPr lang="en-US"/>
          </a:p>
        </p:txBody>
      </p:sp>
    </p:spTree>
    <p:extLst>
      <p:ext uri="{BB962C8B-B14F-4D97-AF65-F5344CB8AC3E}">
        <p14:creationId xmlns:p14="http://schemas.microsoft.com/office/powerpoint/2010/main" val="2925026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fd73828bf_0_6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05" name="Google Shape;405;g3fd73828bf_0_6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53446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fd73828bf_0_7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3fd73828bf_0_7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89" name="Google Shape;489;g3fd73828bf_0_7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pPr>
            <a:fld id="{00000000-1234-1234-1234-123412341234}" type="slidenum">
              <a:rPr lang="en">
                <a:solidFill>
                  <a:srgbClr val="000000"/>
                </a:solidFill>
                <a:ea typeface="Calibri"/>
                <a:cs typeface="Calibri"/>
                <a:sym typeface="Calibri"/>
              </a:rPr>
              <a:pPr>
                <a:buClr>
                  <a:srgbClr val="000000"/>
                </a:buClr>
                <a:buSzPts val="1200"/>
                <a:buFont typeface="Calibri"/>
                <a:buNone/>
              </a:pPr>
              <a:t>80</a:t>
            </a:fld>
            <a:endParaRPr>
              <a:solidFill>
                <a:srgbClr val="000000"/>
              </a:solidFill>
              <a:ea typeface="Calibri"/>
              <a:cs typeface="Calibri"/>
              <a:sym typeface="Calibri"/>
            </a:endParaRPr>
          </a:p>
        </p:txBody>
      </p:sp>
    </p:spTree>
    <p:extLst>
      <p:ext uri="{BB962C8B-B14F-4D97-AF65-F5344CB8AC3E}">
        <p14:creationId xmlns:p14="http://schemas.microsoft.com/office/powerpoint/2010/main" val="384475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fd73828bf_0_5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47" name="Google Shape;447;g3fd73828bf_0_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2640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fd73828bf_0_5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47" name="Google Shape;447;g3fd73828bf_0_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0711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fd73828bf_0_6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480" name="Google Shape;480;g3fd73828bf_0_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14632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fd73828bf_0_6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480" name="Google Shape;480;g3fd73828bf_0_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657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8</a:t>
            </a:fld>
            <a:endParaRPr lang="en-US"/>
          </a:p>
        </p:txBody>
      </p:sp>
    </p:spTree>
    <p:extLst>
      <p:ext uri="{BB962C8B-B14F-4D97-AF65-F5344CB8AC3E}">
        <p14:creationId xmlns:p14="http://schemas.microsoft.com/office/powerpoint/2010/main" val="3108712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9</a:t>
            </a:fld>
            <a:endParaRPr lang="en-US"/>
          </a:p>
        </p:txBody>
      </p:sp>
    </p:spTree>
    <p:extLst>
      <p:ext uri="{BB962C8B-B14F-4D97-AF65-F5344CB8AC3E}">
        <p14:creationId xmlns:p14="http://schemas.microsoft.com/office/powerpoint/2010/main" val="3949399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39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21110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smtClean="0"/>
              <a:t>First Graph:</a:t>
            </a:r>
          </a:p>
          <a:p>
            <a:r>
              <a:rPr lang="en-US" sz="1200" kern="1200" dirty="0" smtClean="0">
                <a:solidFill>
                  <a:schemeClr val="tx1"/>
                </a:solidFill>
                <a:effectLst/>
                <a:latin typeface="+mn-lt"/>
                <a:ea typeface="+mn-ea"/>
                <a:cs typeface="+mn-cs"/>
              </a:rPr>
              <a:t>Tizard, B., Hughes, M., Carmichael, H., &amp; Pinkerton, G. (1983). Children’s questions and adults’ answers. Journal of Child Psychology and Psychiatry, 24, 269-281.</a:t>
            </a:r>
          </a:p>
          <a:p>
            <a:pPr lvl="0"/>
            <a:r>
              <a:rPr lang="en-US" sz="1200" u="none" strike="noStrike" kern="1200" dirty="0" smtClean="0">
                <a:solidFill>
                  <a:schemeClr val="tx1"/>
                </a:solidFill>
                <a:effectLst/>
                <a:latin typeface="+mn-lt"/>
                <a:ea typeface="+mn-ea"/>
                <a:cs typeface="+mn-cs"/>
              </a:rPr>
              <a:t>Girls (mean age 3 years 11 months) from working class and middle class families asked </a:t>
            </a:r>
            <a:r>
              <a:rPr lang="en-US" sz="1200" b="1" u="none" strike="noStrike" kern="1200" dirty="0" smtClean="0">
                <a:solidFill>
                  <a:schemeClr val="tx1"/>
                </a:solidFill>
                <a:effectLst/>
                <a:latin typeface="+mn-lt"/>
                <a:ea typeface="+mn-ea"/>
                <a:cs typeface="+mn-cs"/>
              </a:rPr>
              <a:t>24 and 29 questions per hour at home</a:t>
            </a:r>
            <a:r>
              <a:rPr lang="en-US" sz="1200" u="none" strike="noStrike" kern="1200" dirty="0" smtClean="0">
                <a:solidFill>
                  <a:schemeClr val="tx1"/>
                </a:solidFill>
                <a:effectLst/>
                <a:latin typeface="+mn-lt"/>
                <a:ea typeface="+mn-ea"/>
                <a:cs typeface="+mn-cs"/>
              </a:rPr>
              <a:t>, respectively. </a:t>
            </a:r>
            <a:r>
              <a:rPr lang="en-US" sz="1200" b="1" u="none" strike="noStrike" kern="1200" dirty="0" smtClean="0">
                <a:solidFill>
                  <a:schemeClr val="tx1"/>
                </a:solidFill>
                <a:effectLst/>
                <a:latin typeface="+mn-lt"/>
                <a:ea typeface="+mn-ea"/>
                <a:cs typeface="+mn-cs"/>
              </a:rPr>
              <a:t>At school, these same girls asked on average 1.4 and 3.7 questions per hour </a:t>
            </a:r>
            <a:r>
              <a:rPr lang="en-US" sz="1200" u="none" strike="noStrike" kern="1200" dirty="0" smtClean="0">
                <a:solidFill>
                  <a:schemeClr val="tx1"/>
                </a:solidFill>
                <a:effectLst/>
                <a:latin typeface="+mn-lt"/>
                <a:ea typeface="+mn-ea"/>
                <a:cs typeface="+mn-cs"/>
              </a:rPr>
              <a:t>(working and middle class, respectively)</a:t>
            </a:r>
          </a:p>
          <a:p>
            <a:pPr lvl="0"/>
            <a:r>
              <a:rPr lang="en-US" sz="1200" u="none" strike="noStrike" kern="1200" dirty="0" smtClean="0">
                <a:solidFill>
                  <a:schemeClr val="tx1"/>
                </a:solidFill>
                <a:effectLst/>
                <a:latin typeface="+mn-lt"/>
                <a:ea typeface="+mn-ea"/>
                <a:cs typeface="+mn-cs"/>
              </a:rPr>
              <a:t>Need to look into the article to see what age at school.</a:t>
            </a:r>
          </a:p>
          <a:p>
            <a:endParaRPr lang="en-US" b="0" dirty="0" smtClean="0"/>
          </a:p>
          <a:p>
            <a:r>
              <a:rPr lang="en-US" b="0" dirty="0" smtClean="0"/>
              <a:t>Second</a:t>
            </a:r>
            <a:endParaRPr lang="en-US" dirty="0" smtClean="0"/>
          </a:p>
          <a:p>
            <a:r>
              <a:rPr lang="en-US" dirty="0" smtClean="0"/>
              <a:t>Differences in question</a:t>
            </a:r>
            <a:r>
              <a:rPr lang="en-US" baseline="0" dirty="0" smtClean="0"/>
              <a:t> asking by </a:t>
            </a:r>
            <a:r>
              <a:rPr lang="en-US" b="1" baseline="0" dirty="0" smtClean="0"/>
              <a:t>income:</a:t>
            </a:r>
          </a:p>
          <a:p>
            <a:pPr rtl="0"/>
            <a:r>
              <a:rPr lang="en-US" sz="1200" b="0" i="0" u="none" strike="noStrike" kern="1200" dirty="0" smtClean="0">
                <a:solidFill>
                  <a:schemeClr val="tx1"/>
                </a:solidFill>
                <a:effectLst/>
                <a:latin typeface="+mn-lt"/>
                <a:ea typeface="+mn-ea"/>
                <a:cs typeface="+mn-cs"/>
              </a:rPr>
              <a:t>Tizard, B., Hughes, M., Carmichael, H., &amp; Pinkerton, G. (1983).</a:t>
            </a:r>
            <a:r>
              <a:rPr lang="en-US" sz="1200" b="0" i="0" u="none" strike="noStrike" kern="1200" dirty="0" smtClean="0">
                <a:solidFill>
                  <a:schemeClr val="tx1"/>
                </a:solidFill>
                <a:effectLst/>
                <a:latin typeface="+mn-lt"/>
                <a:ea typeface="+mn-ea"/>
                <a:cs typeface="+mn-cs"/>
                <a:hlinkClick r:id="rId3"/>
              </a:rPr>
              <a:t> </a:t>
            </a:r>
            <a:r>
              <a:rPr lang="en-US" sz="1200" b="0" i="0" u="sng" strike="noStrike" kern="1200" dirty="0" smtClean="0">
                <a:solidFill>
                  <a:schemeClr val="tx1"/>
                </a:solidFill>
                <a:effectLst/>
                <a:latin typeface="+mn-lt"/>
                <a:ea typeface="+mn-ea"/>
                <a:cs typeface="+mn-cs"/>
                <a:hlinkClick r:id="rId3"/>
              </a:rPr>
              <a:t>Children’s questions and</a:t>
            </a:r>
            <a:endParaRPr lang="en-US" b="0" dirty="0" smtClean="0">
              <a:effectLst/>
            </a:endParaRPr>
          </a:p>
          <a:p>
            <a:pPr rtl="0"/>
            <a:r>
              <a:rPr lang="en-US" sz="1200" b="0" i="0" u="sng" strike="noStrike" kern="1200" dirty="0" smtClean="0">
                <a:solidFill>
                  <a:schemeClr val="tx1"/>
                </a:solidFill>
                <a:effectLst/>
                <a:latin typeface="+mn-lt"/>
                <a:ea typeface="+mn-ea"/>
                <a:cs typeface="+mn-cs"/>
                <a:hlinkClick r:id="rId3"/>
              </a:rPr>
              <a:t>adults’ answers</a:t>
            </a:r>
            <a:r>
              <a:rPr lang="en-US" sz="1200" b="0" i="0" u="none" strike="noStrike"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Journal of Child Psychology and Psychiatry</a:t>
            </a:r>
            <a:r>
              <a:rPr lang="en-US" sz="1200" b="0" i="0" u="none" strike="noStrike"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24</a:t>
            </a:r>
            <a:r>
              <a:rPr lang="en-US" sz="1200" b="0" i="0" u="none" strike="noStrike" kern="1200" dirty="0" smtClean="0">
                <a:solidFill>
                  <a:schemeClr val="tx1"/>
                </a:solidFill>
                <a:effectLst/>
                <a:latin typeface="+mn-lt"/>
                <a:ea typeface="+mn-ea"/>
                <a:cs typeface="+mn-cs"/>
              </a:rPr>
              <a:t>, 269-281.</a:t>
            </a:r>
            <a:endParaRPr lang="en-US" b="0" dirty="0" smtClean="0">
              <a:effectLst/>
            </a:endParaRPr>
          </a:p>
          <a:p>
            <a:pPr rtl="0"/>
            <a:r>
              <a:rPr lang="en-US" sz="1200" b="0" i="0" u="none" strike="noStrike" kern="1200" dirty="0" smtClean="0">
                <a:solidFill>
                  <a:schemeClr val="tx1"/>
                </a:solidFill>
                <a:effectLst/>
                <a:latin typeface="+mn-lt"/>
                <a:ea typeface="+mn-ea"/>
                <a:cs typeface="+mn-cs"/>
              </a:rPr>
              <a:t> </a:t>
            </a:r>
            <a:endParaRPr lang="en-US" b="0" dirty="0" smtClean="0">
              <a:effectLst/>
            </a:endParaRPr>
          </a:p>
          <a:p>
            <a:pPr rtl="0"/>
            <a:r>
              <a:rPr lang="en-US" sz="1200" b="0" i="0" u="none" strike="noStrike" kern="1200" dirty="0" smtClean="0">
                <a:solidFill>
                  <a:schemeClr val="tx1"/>
                </a:solidFill>
                <a:effectLst/>
                <a:latin typeface="+mn-lt"/>
                <a:ea typeface="+mn-ea"/>
                <a:cs typeface="+mn-cs"/>
              </a:rPr>
              <a:t>This research study examines two groups of children, one from middle class families and one from working class families, to explore socioeconomic status differences in question-asking behavior at home and at school.</a:t>
            </a:r>
            <a:endParaRPr lang="en-US" b="0" dirty="0" smtClean="0">
              <a:effectLst/>
            </a:endParaRPr>
          </a:p>
          <a:p>
            <a:r>
              <a:rPr lang="en-US" dirty="0" smtClean="0"/>
              <a:t/>
            </a:r>
            <a:br>
              <a:rPr lang="en-US" dirty="0" smtClean="0"/>
            </a:br>
            <a:endParaRPr lang="en-US" b="1" dirty="0" smtClean="0"/>
          </a:p>
        </p:txBody>
      </p:sp>
      <p:sp>
        <p:nvSpPr>
          <p:cNvPr id="4" name="Slide Number Placeholder 3"/>
          <p:cNvSpPr>
            <a:spLocks noGrp="1"/>
          </p:cNvSpPr>
          <p:nvPr>
            <p:ph type="sldNum" sz="quarter" idx="10"/>
          </p:nvPr>
        </p:nvSpPr>
        <p:spPr/>
        <p:txBody>
          <a:bodyPr/>
          <a:lstStyle/>
          <a:p>
            <a:fld id="{EFFF94A3-515B-42C9-A632-CD8154351229}" type="slidenum">
              <a:rPr lang="en-US" smtClean="0"/>
              <a:t>15</a:t>
            </a:fld>
            <a:endParaRPr lang="en-US"/>
          </a:p>
        </p:txBody>
      </p:sp>
    </p:spTree>
    <p:extLst>
      <p:ext uri="{BB962C8B-B14F-4D97-AF65-F5344CB8AC3E}">
        <p14:creationId xmlns:p14="http://schemas.microsoft.com/office/powerpoint/2010/main" val="3146285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68628" y="609599"/>
            <a:ext cx="8627165" cy="1577010"/>
          </a:xfrm>
        </p:spPr>
        <p:txBody>
          <a:bodyPr anchor="b">
            <a:normAutofit/>
          </a:bodyPr>
          <a:lstStyle>
            <a:lvl1pPr algn="l">
              <a:defRPr sz="5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8"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smtClean="0">
                <a:solidFill>
                  <a:schemeClr val="tx2"/>
                </a:solidFill>
              </a:rPr>
              <a:t>rightquestion.org</a:t>
            </a:r>
            <a:endParaRPr lang="en-US" sz="1600" b="0" dirty="0" smtClean="0">
              <a:solidFill>
                <a:schemeClr val="tx2"/>
              </a:solidFill>
            </a:endParaRPr>
          </a:p>
        </p:txBody>
      </p:sp>
      <p:cxnSp>
        <p:nvCxnSpPr>
          <p:cNvPr id="12" name="Straight Connector 11"/>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5"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3"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8508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7"/>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cxnSp>
        <p:nvCxnSpPr>
          <p:cNvPr id="11" name="Straight Connector 10"/>
          <p:cNvCxnSpPr/>
          <p:nvPr userDrawn="1"/>
        </p:nvCxnSpPr>
        <p:spPr>
          <a:xfrm>
            <a:off x="838729"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cxnSp>
        <p:nvCxnSpPr>
          <p:cNvPr id="5" name="Straight Connector 7"/>
          <p:cNvCxnSpPr/>
          <p:nvPr userDrawn="1"/>
        </p:nvCxnSpPr>
        <p:spPr>
          <a:xfrm>
            <a:off x="598779"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740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810480"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3"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6"/>
            <a:ext cx="10515600" cy="1325563"/>
          </a:xfrm>
        </p:spPr>
        <p:txBody>
          <a:bodyPr/>
          <a:lstStyle>
            <a:lvl1pPr>
              <a:defRPr b="1">
                <a:solidFill>
                  <a:schemeClr val="tx2"/>
                </a:solidFill>
              </a:defRPr>
            </a:lvl1pPr>
          </a:lstStyle>
          <a:p>
            <a:r>
              <a:rPr lang="en-US" dirty="0" smtClean="0"/>
              <a:t>Click to edit Master title style</a:t>
            </a:r>
            <a:endParaRPr lang="en-US" dirty="0"/>
          </a:p>
        </p:txBody>
      </p:sp>
      <p:cxnSp>
        <p:nvCxnSpPr>
          <p:cNvPr id="7" name="Straight Connector 6"/>
          <p:cNvCxnSpPr/>
          <p:nvPr userDrawn="1"/>
        </p:nvCxnSpPr>
        <p:spPr>
          <a:xfrm>
            <a:off x="838203"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90"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44949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6"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dirty="0"/>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5"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42303787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 sz="3600" b="1" i="0" u="none" strike="noStrike" cap="none">
                <a:solidFill>
                  <a:srgbClr val="9FC3E3"/>
                </a:solidFill>
                <a:latin typeface="Rockwell"/>
                <a:ea typeface="Rockwell"/>
                <a:cs typeface="Rockwell"/>
                <a:sym typeface="Rockwell"/>
              </a:rPr>
              <a:t>+</a:t>
            </a:r>
            <a:endParaRPr sz="1800"/>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032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a:defRPr/>
            </a:pPr>
            <a:r>
              <a:rPr sz="3600" b="1">
                <a:solidFill>
                  <a:srgbClr val="629DD1">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solidFill>
                  <a:prstClr val="black">
                    <a:lumMod val="65000"/>
                    <a:lumOff val="35000"/>
                  </a:prstClr>
                </a:solidFill>
              </a:rPr>
              <a:pPr/>
              <a:t>6/18/20</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268941" y="6423590"/>
            <a:ext cx="8163859" cy="365125"/>
          </a:xfrm>
          <a:prstGeom prst="rect">
            <a:avLst/>
          </a:prstGeo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3255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7"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smtClean="0">
                <a:solidFill>
                  <a:schemeClr val="tx2"/>
                </a:solidFill>
              </a:rPr>
              <a:t>rightquestion.org</a:t>
            </a:r>
            <a:endParaRPr lang="en-US" sz="1600" b="0" dirty="0" smtClean="0">
              <a:solidFill>
                <a:schemeClr val="tx2"/>
              </a:solidFill>
            </a:endParaRPr>
          </a:p>
        </p:txBody>
      </p:sp>
      <p:cxnSp>
        <p:nvCxnSpPr>
          <p:cNvPr id="8" name="Straight Connector 7"/>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t>6/18/20</a:t>
            </a:fld>
            <a:endParaRPr lang="en-US"/>
          </a:p>
        </p:txBody>
      </p:sp>
      <p:sp>
        <p:nvSpPr>
          <p:cNvPr id="8" name="Footer Placeholder 7"/>
          <p:cNvSpPr>
            <a:spLocks noGrp="1"/>
          </p:cNvSpPr>
          <p:nvPr>
            <p:ph type="ftr" sz="quarter" idx="11"/>
          </p:nvPr>
        </p:nvSpPr>
        <p:spPr>
          <a:xfrm>
            <a:off x="268941" y="6423590"/>
            <a:ext cx="8163859"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663388" y="2070852"/>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52"/>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312289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algn="r" defTabSz="457200">
              <a:defRPr/>
            </a:pPr>
            <a:fld id="{1BBC3013-4435-2D4C-9E29-650CD3D95957}" type="datetimeFigureOut">
              <a:rPr lang="en-US" sz="1100" smtClean="0">
                <a:solidFill>
                  <a:prstClr val="black">
                    <a:lumMod val="65000"/>
                    <a:lumOff val="35000"/>
                  </a:prstClr>
                </a:solidFill>
              </a:rPr>
              <a:pPr algn="r" defTabSz="457200">
                <a:defRPr/>
              </a:pPr>
              <a:t>6/18/20</a:t>
            </a:fld>
            <a:endParaRPr lang="en-US" sz="1100">
              <a:solidFill>
                <a:prstClr val="black">
                  <a:lumMod val="65000"/>
                  <a:lumOff val="35000"/>
                </a:prstClr>
              </a:solidFill>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defTabSz="457200">
              <a:defRPr/>
            </a:pPr>
            <a:endParaRPr lang="en-US" sz="1100">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algn="r" defTabSz="457200">
              <a:defRPr/>
            </a:pPr>
            <a:fld id="{806C9EB7-DE12-DA45-9FA8-81EA5D4669B0}" type="slidenum">
              <a:rPr lang="en-US" sz="1400" smtClean="0">
                <a:solidFill>
                  <a:prstClr val="white"/>
                </a:solidFill>
              </a:rPr>
              <a:pPr algn="r" defTabSz="457200">
                <a:defRPr/>
              </a:pPr>
              <a:t>‹#›</a:t>
            </a:fld>
            <a:endParaRPr lang="en-US" sz="1400">
              <a:solidFill>
                <a:prstClr val="white"/>
              </a:solidFill>
            </a:endParaRPr>
          </a:p>
        </p:txBody>
      </p:sp>
    </p:spTree>
    <p:extLst>
      <p:ext uri="{BB962C8B-B14F-4D97-AF65-F5344CB8AC3E}">
        <p14:creationId xmlns:p14="http://schemas.microsoft.com/office/powerpoint/2010/main" val="1182086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uk-UA" sz="1400" b="0" i="0" u="none" strike="noStrike" kern="1200" cap="none" spc="0" normalizeH="0" baseline="0" noProof="0" smtClean="0">
                <a:ln>
                  <a:noFill/>
                </a:ln>
                <a:solidFill>
                  <a:prstClr val="white"/>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4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101725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68627" y="347332"/>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spTree>
    <p:extLst>
      <p:ext uri="{BB962C8B-B14F-4D97-AF65-F5344CB8AC3E}">
        <p14:creationId xmlns:p14="http://schemas.microsoft.com/office/powerpoint/2010/main" val="652067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a:t>
            </a:r>
            <a:r>
              <a:rPr lang="en-US" dirty="0" err="1" smtClean="0"/>
              <a:t>Qute</a:t>
            </a:r>
            <a:r>
              <a:rPr lang="en-US" dirty="0" smtClean="0"/>
              <a:t> Credit</a:t>
            </a:r>
          </a:p>
        </p:txBody>
      </p:sp>
      <p:cxnSp>
        <p:nvCxnSpPr>
          <p:cNvPr id="5" name="Straight Connector 7"/>
          <p:cNvCxnSpPr/>
          <p:nvPr userDrawn="1"/>
        </p:nvCxnSpPr>
        <p:spPr>
          <a:xfrm>
            <a:off x="604957"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63"/>
            <a:ext cx="10515600" cy="953001"/>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9931492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6"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smtClean="0">
                <a:solidFill>
                  <a:schemeClr val="tx2"/>
                </a:solidFill>
              </a:rPr>
              <a:t>rightquestion.org</a:t>
            </a:r>
            <a:endParaRPr lang="en-US" sz="1600" b="0" dirty="0" smtClean="0">
              <a:solidFill>
                <a:schemeClr val="tx2"/>
              </a:solidFill>
            </a:endParaRPr>
          </a:p>
        </p:txBody>
      </p:sp>
      <p:cxnSp>
        <p:nvCxnSpPr>
          <p:cNvPr id="9" name="Straight Connector 8"/>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31098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6"/>
            <a:ext cx="4343400" cy="530225"/>
          </a:xfrm>
        </p:spPr>
        <p:txBody>
          <a:bodyPr anchor="b"/>
          <a:lstStyle>
            <a:lvl1pPr>
              <a:defRPr sz="3200" baseline="0">
                <a:solidFill>
                  <a:schemeClr val="tx2"/>
                </a:solidFill>
              </a:defRPr>
            </a:lvl1pPr>
          </a:lstStyle>
          <a:p>
            <a:r>
              <a:rPr lang="en-US" smtClean="0"/>
              <a:t>Student Questions</a:t>
            </a:r>
            <a:endParaRPr lang="en-US" dirty="0"/>
          </a:p>
        </p:txBody>
      </p:sp>
      <p:sp>
        <p:nvSpPr>
          <p:cNvPr id="3" name="Content Placeholder 2"/>
          <p:cNvSpPr>
            <a:spLocks noGrp="1"/>
          </p:cNvSpPr>
          <p:nvPr>
            <p:ph idx="1"/>
          </p:nvPr>
        </p:nvSpPr>
        <p:spPr>
          <a:xfrm>
            <a:off x="838204" y="1171080"/>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Tree>
    <p:extLst>
      <p:ext uri="{BB962C8B-B14F-4D97-AF65-F5344CB8AC3E}">
        <p14:creationId xmlns:p14="http://schemas.microsoft.com/office/powerpoint/2010/main" val="1596338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60" r:id="rId10"/>
    <p:sldLayoutId id="2147483669" r:id="rId11"/>
    <p:sldLayoutId id="2147483661" r:id="rId12"/>
    <p:sldLayoutId id="2147483662" r:id="rId13"/>
    <p:sldLayoutId id="2147483663" r:id="rId14"/>
    <p:sldLayoutId id="2147483664" r:id="rId15"/>
    <p:sldLayoutId id="2147483665" r:id="rId16"/>
    <p:sldLayoutId id="2147483668" r:id="rId17"/>
    <p:sldLayoutId id="2147483671" r:id="rId18"/>
    <p:sldLayoutId id="2147483672" r:id="rId19"/>
    <p:sldLayoutId id="2147483673" r:id="rId20"/>
    <p:sldLayoutId id="2147483674" r:id="rId21"/>
    <p:sldLayoutId id="2147483676" r:id="rId22"/>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jpg"/><Relationship Id="rId7" Type="http://schemas.openxmlformats.org/officeDocument/2006/relationships/image" Target="../media/image17.jpg"/><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jpeg"/><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gif"/></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hyperlink" Target="file:///C:/Users/User/Downloads/rightquestion.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hyperlink" Target="https://www.loc.gov/resource/cph.3b07810/" TargetMode="External"/><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3" Type="http://schemas.openxmlformats.org/officeDocument/2006/relationships/hyperlink" Target="https://prezi.com/view/7lIazUJdwVWZvmN03jEa/" TargetMode="External"/><Relationship Id="rId4" Type="http://schemas.openxmlformats.org/officeDocument/2006/relationships/hyperlink" Target="https://www.loc.gov/resource/cph.3b07810/" TargetMode="External"/><Relationship Id="rId5" Type="http://schemas.openxmlformats.org/officeDocument/2006/relationships/image" Target="../media/image29.png"/><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0.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www.getepic.com/"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hyperlink" Target="https://www.loc.gov/pictures/resource/cph.3a24566/" TargetMode="External"/><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0.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hyperlink" Target="https://padlet.com/sarahwestbrook1/QFT2" TargetMode="External"/><Relationship Id="rId4" Type="http://schemas.openxmlformats.org/officeDocument/2006/relationships/hyperlink" Target="https://rightquestion.org/remote-learning-resources/" TargetMode="External"/><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2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rightquestion.org/" TargetMode="Externa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8.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rightquestion.org/" TargetMode="External"/><Relationship Id="rId3" Type="http://schemas.openxmlformats.org/officeDocument/2006/relationships/image" Target="../media/image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hyperlink" Target="https://www.gse.harvard.edu/ppe/program/teaching-students-ask-their-own-questions-best-practices-question-formulation-technique"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3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 Id="rId3" Type="http://schemas.openxmlformats.org/officeDocument/2006/relationships/image" Target="../media/image4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88493" y="388465"/>
            <a:ext cx="11463331" cy="1369788"/>
          </a:xfrm>
        </p:spPr>
        <p:txBody>
          <a:bodyPr>
            <a:noAutofit/>
          </a:bodyPr>
          <a:lstStyle/>
          <a:p>
            <a:r>
              <a:rPr lang="en-US" sz="3600" dirty="0" smtClean="0"/>
              <a:t>Asking More (and Better) Questions: Introduction to the Question Formulation Technique (QFT)</a:t>
            </a:r>
            <a:endParaRPr lang="en-US" sz="3600" dirty="0"/>
          </a:p>
        </p:txBody>
      </p:sp>
      <p:sp>
        <p:nvSpPr>
          <p:cNvPr id="8" name="Subtitle 2"/>
          <p:cNvSpPr>
            <a:spLocks noGrp="1"/>
          </p:cNvSpPr>
          <p:nvPr>
            <p:ph type="subTitle" idx="1"/>
          </p:nvPr>
        </p:nvSpPr>
        <p:spPr>
          <a:xfrm>
            <a:off x="714967" y="2708690"/>
            <a:ext cx="5505191" cy="1697754"/>
          </a:xfrm>
        </p:spPr>
        <p:txBody>
          <a:bodyPr>
            <a:noAutofit/>
          </a:bodyPr>
          <a:lstStyle/>
          <a:p>
            <a:pPr>
              <a:lnSpc>
                <a:spcPct val="100000"/>
              </a:lnSpc>
              <a:spcBef>
                <a:spcPts val="400"/>
              </a:spcBef>
            </a:pPr>
            <a:r>
              <a:rPr lang="en-US" sz="3600" dirty="0" smtClean="0">
                <a:latin typeface="+mj-lt"/>
              </a:rPr>
              <a:t>Sarah Westbrook</a:t>
            </a:r>
          </a:p>
          <a:p>
            <a:pPr>
              <a:lnSpc>
                <a:spcPct val="100000"/>
              </a:lnSpc>
              <a:spcBef>
                <a:spcPts val="400"/>
              </a:spcBef>
            </a:pPr>
            <a:r>
              <a:rPr lang="en-US" sz="2400" dirty="0" smtClean="0">
                <a:latin typeface="+mj-lt"/>
              </a:rPr>
              <a:t>Director of Professional Learning</a:t>
            </a:r>
          </a:p>
          <a:p>
            <a:pPr>
              <a:lnSpc>
                <a:spcPct val="100000"/>
              </a:lnSpc>
              <a:spcBef>
                <a:spcPts val="400"/>
              </a:spcBef>
            </a:pPr>
            <a:r>
              <a:rPr lang="en-US" sz="2400" dirty="0" smtClean="0">
                <a:latin typeface="+mj-lt"/>
              </a:rPr>
              <a:t>The Right Question Institute</a:t>
            </a:r>
            <a:endParaRPr lang="en-US" sz="2400" dirty="0"/>
          </a:p>
          <a:p>
            <a:pPr>
              <a:lnSpc>
                <a:spcPct val="100000"/>
              </a:lnSpc>
              <a:spcBef>
                <a:spcPts val="400"/>
              </a:spcBef>
            </a:pPr>
            <a:r>
              <a:rPr lang="en-US" sz="2400" dirty="0" smtClean="0">
                <a:latin typeface="+mj-lt"/>
              </a:rPr>
              <a:t>Cambridge, MA</a:t>
            </a:r>
            <a:endParaRPr lang="en-US" sz="2400" dirty="0">
              <a:latin typeface="+mj-lt"/>
            </a:endParaRPr>
          </a:p>
        </p:txBody>
      </p:sp>
      <p:sp>
        <p:nvSpPr>
          <p:cNvPr id="2" name="TextBox 1"/>
          <p:cNvSpPr txBox="1"/>
          <p:nvPr/>
        </p:nvSpPr>
        <p:spPr>
          <a:xfrm>
            <a:off x="6099347" y="4941382"/>
            <a:ext cx="5559920" cy="830997"/>
          </a:xfrm>
          <a:prstGeom prst="rect">
            <a:avLst/>
          </a:prstGeom>
          <a:noFill/>
        </p:spPr>
        <p:txBody>
          <a:bodyPr wrap="none" rtlCol="0">
            <a:spAutoFit/>
          </a:bodyPr>
          <a:lstStyle/>
          <a:p>
            <a:r>
              <a:rPr lang="en-US" sz="2400" dirty="0" smtClean="0"/>
              <a:t>CCSSO </a:t>
            </a:r>
            <a:r>
              <a:rPr lang="en-US" sz="2400" smtClean="0"/>
              <a:t>FAST Group Summer </a:t>
            </a:r>
            <a:r>
              <a:rPr lang="en-US" sz="2400" dirty="0" smtClean="0"/>
              <a:t>Meeting </a:t>
            </a:r>
          </a:p>
          <a:p>
            <a:pPr algn="r"/>
            <a:r>
              <a:rPr lang="en-US" sz="2400" dirty="0" smtClean="0"/>
              <a:t>Thursday, June 18, 2020</a:t>
            </a:r>
            <a:endParaRPr lang="en-US" sz="2400" dirty="0"/>
          </a:p>
        </p:txBody>
      </p:sp>
    </p:spTree>
    <p:extLst>
      <p:ext uri="{BB962C8B-B14F-4D97-AF65-F5344CB8AC3E}">
        <p14:creationId xmlns:p14="http://schemas.microsoft.com/office/powerpoint/2010/main" val="1161478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1525037" y="1738800"/>
            <a:ext cx="9830355" cy="2248071"/>
          </a:xfrm>
        </p:spPr>
        <p:txBody>
          <a:bodyPr>
            <a:noAutofit/>
          </a:bodyPr>
          <a:lstStyle/>
          <a:p>
            <a:r>
              <a:rPr lang="en-US" sz="5400" dirty="0">
                <a:solidFill>
                  <a:schemeClr val="tx1"/>
                </a:solidFill>
              </a:rPr>
              <a:t>"There is no learning without having to pose a question." </a:t>
            </a:r>
          </a:p>
          <a:p>
            <a:r>
              <a:rPr lang="en-US" sz="5400" dirty="0">
                <a:solidFill>
                  <a:schemeClr val="tx1"/>
                </a:solidFill>
              </a:rPr>
              <a:t>	</a:t>
            </a:r>
          </a:p>
        </p:txBody>
      </p:sp>
      <p:sp>
        <p:nvSpPr>
          <p:cNvPr id="6" name="Text Placeholder 5"/>
          <p:cNvSpPr>
            <a:spLocks noGrp="1"/>
          </p:cNvSpPr>
          <p:nvPr>
            <p:ph type="body" sz="half" idx="10"/>
          </p:nvPr>
        </p:nvSpPr>
        <p:spPr>
          <a:xfrm>
            <a:off x="6679661" y="4070685"/>
            <a:ext cx="4675731" cy="1299478"/>
          </a:xfrm>
        </p:spPr>
        <p:txBody>
          <a:bodyPr>
            <a:normAutofit/>
          </a:bodyPr>
          <a:lstStyle/>
          <a:p>
            <a:r>
              <a:rPr lang="en-US" sz="2400" dirty="0"/>
              <a:t>- Richard Feynman</a:t>
            </a:r>
          </a:p>
          <a:p>
            <a:r>
              <a:rPr lang="en-US" sz="2400" dirty="0"/>
              <a:t>Nobel Laureate, Physics, 1965</a:t>
            </a:r>
          </a:p>
        </p:txBody>
      </p:sp>
    </p:spTree>
    <p:extLst>
      <p:ext uri="{BB962C8B-B14F-4D97-AF65-F5344CB8AC3E}">
        <p14:creationId xmlns:p14="http://schemas.microsoft.com/office/powerpoint/2010/main" val="5467137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538395" y="535688"/>
            <a:ext cx="3418617" cy="5164074"/>
          </a:xfrm>
        </p:spPr>
      </p:pic>
      <p:sp>
        <p:nvSpPr>
          <p:cNvPr id="6" name="Text Placeholder 5"/>
          <p:cNvSpPr>
            <a:spLocks noGrp="1"/>
          </p:cNvSpPr>
          <p:nvPr>
            <p:ph type="body" sz="half" idx="2"/>
          </p:nvPr>
        </p:nvSpPr>
        <p:spPr>
          <a:xfrm>
            <a:off x="4198435" y="4000583"/>
            <a:ext cx="7092136" cy="1699183"/>
          </a:xfrm>
        </p:spPr>
        <p:txBody>
          <a:bodyPr>
            <a:normAutofit/>
          </a:bodyPr>
          <a:lstStyle/>
          <a:p>
            <a:pPr algn="r"/>
            <a:r>
              <a:rPr lang="en-US" sz="3600" dirty="0" smtClean="0">
                <a:solidFill>
                  <a:schemeClr val="tx1"/>
                </a:solidFill>
              </a:rPr>
              <a:t>– Stuart </a:t>
            </a:r>
            <a:r>
              <a:rPr lang="en-US" sz="3600" dirty="0" err="1" smtClean="0">
                <a:solidFill>
                  <a:schemeClr val="tx1"/>
                </a:solidFill>
              </a:rPr>
              <a:t>Firestein</a:t>
            </a:r>
            <a:endParaRPr lang="en-US" sz="3600" dirty="0" smtClean="0">
              <a:solidFill>
                <a:schemeClr val="tx1"/>
              </a:solidFill>
            </a:endParaRPr>
          </a:p>
          <a:p>
            <a:pPr algn="r"/>
            <a:r>
              <a:rPr lang="en-US" sz="2000" dirty="0" smtClean="0">
                <a:solidFill>
                  <a:schemeClr val="tx1"/>
                </a:solidFill>
              </a:rPr>
              <a:t>Former chair, Department of Biology, </a:t>
            </a:r>
          </a:p>
          <a:p>
            <a:pPr algn="r"/>
            <a:r>
              <a:rPr lang="en-US" sz="2000" dirty="0" smtClean="0">
                <a:solidFill>
                  <a:schemeClr val="tx1"/>
                </a:solidFill>
              </a:rPr>
              <a:t>Columbia University</a:t>
            </a:r>
            <a:endParaRPr lang="en-US" sz="2000" dirty="0">
              <a:solidFill>
                <a:schemeClr val="tx1"/>
              </a:solidFill>
            </a:endParaRPr>
          </a:p>
        </p:txBody>
      </p:sp>
      <p:sp>
        <p:nvSpPr>
          <p:cNvPr id="5" name="Text Placeholder 4"/>
          <p:cNvSpPr>
            <a:spLocks noGrp="1"/>
          </p:cNvSpPr>
          <p:nvPr>
            <p:ph type="body" sz="half" idx="10"/>
          </p:nvPr>
        </p:nvSpPr>
        <p:spPr>
          <a:xfrm>
            <a:off x="5754861" y="1048626"/>
            <a:ext cx="6104611" cy="2578768"/>
          </a:xfrm>
        </p:spPr>
        <p:txBody>
          <a:bodyPr>
            <a:noAutofit/>
          </a:bodyPr>
          <a:lstStyle/>
          <a:p>
            <a:pPr algn="l"/>
            <a:r>
              <a:rPr lang="en-US" sz="3600" dirty="0"/>
              <a:t>“We must teach students how to think in questions, how to manage ignorance.”</a:t>
            </a:r>
          </a:p>
        </p:txBody>
      </p:sp>
    </p:spTree>
    <p:extLst>
      <p:ext uri="{BB962C8B-B14F-4D97-AF65-F5344CB8AC3E}">
        <p14:creationId xmlns:p14="http://schemas.microsoft.com/office/powerpoint/2010/main" val="292329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20" y="393096"/>
            <a:ext cx="10515600" cy="1184813"/>
          </a:xfrm>
        </p:spPr>
        <p:txBody>
          <a:bodyPr>
            <a:noAutofit/>
          </a:bodyPr>
          <a:lstStyle/>
          <a:p>
            <a:r>
              <a:rPr lang="en-US" sz="4000" dirty="0"/>
              <a:t>College Presidents </a:t>
            </a:r>
            <a:r>
              <a:rPr lang="en-US" sz="4000" dirty="0" smtClean="0"/>
              <a:t>on</a:t>
            </a:r>
            <a:br>
              <a:rPr lang="en-US" sz="4000" dirty="0" smtClean="0"/>
            </a:br>
            <a:r>
              <a:rPr lang="en-US" sz="4000" dirty="0" smtClean="0"/>
              <a:t>What College </a:t>
            </a:r>
            <a:r>
              <a:rPr lang="en-US" sz="4000" dirty="0"/>
              <a:t>Students Should Learn</a:t>
            </a:r>
          </a:p>
        </p:txBody>
      </p:sp>
      <p:sp>
        <p:nvSpPr>
          <p:cNvPr id="3" name="Content Placeholder 2"/>
          <p:cNvSpPr>
            <a:spLocks noGrp="1"/>
          </p:cNvSpPr>
          <p:nvPr>
            <p:ph idx="1"/>
          </p:nvPr>
        </p:nvSpPr>
        <p:spPr>
          <a:xfrm>
            <a:off x="1194072" y="1971473"/>
            <a:ext cx="9700099" cy="4121184"/>
          </a:xfrm>
        </p:spPr>
        <p:txBody>
          <a:bodyPr>
            <a:normAutofit lnSpcReduction="10000"/>
          </a:bodyPr>
          <a:lstStyle/>
          <a:p>
            <a:pPr marL="0" indent="0">
              <a:buNone/>
            </a:pPr>
            <a:r>
              <a:rPr lang="en-US" dirty="0"/>
              <a:t>“The primary skills should be analytical skills of interpretation and inquiry. In other words, know how to frame a question.” </a:t>
            </a:r>
            <a:endParaRPr lang="en-US" dirty="0" smtClean="0"/>
          </a:p>
          <a:p>
            <a:pPr marL="0" indent="0" algn="r">
              <a:buNone/>
            </a:pPr>
            <a:r>
              <a:rPr lang="en-US" dirty="0"/>
              <a:t>	</a:t>
            </a:r>
            <a:r>
              <a:rPr lang="en-US" sz="2400" dirty="0" smtClean="0"/>
              <a:t>- </a:t>
            </a:r>
            <a:r>
              <a:rPr lang="en-US" sz="2400" dirty="0"/>
              <a:t>Leon Botstein, President of Bard College</a:t>
            </a:r>
            <a:endParaRPr lang="en-US" dirty="0"/>
          </a:p>
          <a:p>
            <a:pPr marL="0" indent="0">
              <a:buNone/>
            </a:pPr>
            <a:endParaRPr lang="en-US" dirty="0" smtClean="0"/>
          </a:p>
          <a:p>
            <a:pPr marL="0" indent="0">
              <a:buNone/>
            </a:pPr>
            <a:r>
              <a:rPr lang="en-US" dirty="0" smtClean="0"/>
              <a:t>“…</a:t>
            </a:r>
            <a:r>
              <a:rPr lang="en-US" dirty="0"/>
              <a:t>the best we can do for students is have them ask the right questions.” </a:t>
            </a:r>
            <a:endParaRPr lang="en-US" dirty="0" smtClean="0"/>
          </a:p>
          <a:p>
            <a:pPr marL="0" indent="0" algn="r">
              <a:buNone/>
            </a:pPr>
            <a:r>
              <a:rPr lang="en-US" sz="2400" dirty="0" smtClean="0"/>
              <a:t>	- </a:t>
            </a:r>
            <a:r>
              <a:rPr lang="en-US" sz="2400" dirty="0"/>
              <a:t>Nancy Cantor, </a:t>
            </a:r>
            <a:r>
              <a:rPr lang="en-US" sz="2400" dirty="0" smtClean="0"/>
              <a:t>Former Chancellor </a:t>
            </a:r>
            <a:r>
              <a:rPr lang="en-US" sz="2400" dirty="0"/>
              <a:t>of University of </a:t>
            </a:r>
            <a:r>
              <a:rPr lang="en-US" sz="2400" dirty="0" smtClean="0"/>
              <a:t>Illinois</a:t>
            </a:r>
          </a:p>
          <a:p>
            <a:pPr marL="0" indent="0" algn="r">
              <a:buNone/>
            </a:pPr>
            <a:r>
              <a:rPr lang="en-US" sz="3600" dirty="0"/>
              <a:t>						</a:t>
            </a:r>
            <a:r>
              <a:rPr lang="en-US" sz="1600" i="1" dirty="0"/>
              <a:t>The New York Times</a:t>
            </a:r>
            <a:r>
              <a:rPr lang="en-US" sz="1600" dirty="0"/>
              <a:t>, August 4, 2002</a:t>
            </a:r>
          </a:p>
        </p:txBody>
      </p:sp>
    </p:spTree>
    <p:extLst>
      <p:ext uri="{BB962C8B-B14F-4D97-AF65-F5344CB8AC3E}">
        <p14:creationId xmlns:p14="http://schemas.microsoft.com/office/powerpoint/2010/main" val="414507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Yet, Only 27% of Graduates Believe College Taught Them How to Ask Their Own Questions</a:t>
            </a:r>
          </a:p>
        </p:txBody>
      </p:sp>
      <p:sp>
        <p:nvSpPr>
          <p:cNvPr id="7" name="Content Placeholder 4"/>
          <p:cNvSpPr>
            <a:spLocks noGrp="1"/>
          </p:cNvSpPr>
          <p:nvPr>
            <p:ph idx="1"/>
          </p:nvPr>
        </p:nvSpPr>
        <p:spPr>
          <a:xfrm>
            <a:off x="1533439" y="6554380"/>
            <a:ext cx="10515600" cy="4351338"/>
          </a:xfrm>
        </p:spPr>
        <p:txBody>
          <a:bodyPr>
            <a:noAutofit/>
          </a:bodyPr>
          <a:lstStyle/>
          <a:p>
            <a:pPr marL="0" indent="0" algn="r">
              <a:buNone/>
            </a:pPr>
            <a:r>
              <a:rPr lang="en-US" sz="900" dirty="0"/>
              <a:t>Alison Head, Project Information Literacy at University of Washington, 2016</a:t>
            </a:r>
          </a:p>
          <a:p>
            <a:pPr algn="r"/>
            <a:endParaRPr lang="en-US" sz="9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327" y="1467240"/>
            <a:ext cx="6364928" cy="43163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812" y="5908766"/>
            <a:ext cx="1409341" cy="183407"/>
          </a:xfrm>
          <a:prstGeom prst="rect">
            <a:avLst/>
          </a:prstGeom>
        </p:spPr>
      </p:pic>
    </p:spTree>
    <p:extLst>
      <p:ext uri="{BB962C8B-B14F-4D97-AF65-F5344CB8AC3E}">
        <p14:creationId xmlns:p14="http://schemas.microsoft.com/office/powerpoint/2010/main" val="22017166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874" y="2719757"/>
            <a:ext cx="9493135" cy="1101968"/>
          </a:xfrm>
        </p:spPr>
        <p:txBody>
          <a:bodyPr>
            <a:normAutofit fontScale="90000"/>
          </a:bodyPr>
          <a:lstStyle/>
          <a:p>
            <a:r>
              <a:rPr lang="en-US" altLang="en-US" sz="4900" b="0" dirty="0" smtClean="0">
                <a:solidFill>
                  <a:schemeClr val="tx1"/>
                </a:solidFill>
                <a:latin typeface="Rockwell" panose="02060603020205020403" pitchFamily="18" charset="0"/>
              </a:rPr>
              <a:t>But, the problem begins long before college…</a:t>
            </a:r>
            <a:r>
              <a:rPr lang="en-US" altLang="en-US" dirty="0">
                <a:latin typeface="Rockwell" panose="02060603020205020403" pitchFamily="18" charset="0"/>
              </a:rPr>
              <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530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02203"/>
            <a:ext cx="10515600" cy="1325563"/>
          </a:xfrm>
        </p:spPr>
        <p:txBody>
          <a:bodyPr/>
          <a:lstStyle/>
          <a:p>
            <a:r>
              <a:rPr lang="en-US" dirty="0" smtClean="0"/>
              <a:t>Question Asking </a:t>
            </a:r>
            <a:r>
              <a:rPr lang="en-US" dirty="0"/>
              <a:t>D</a:t>
            </a:r>
            <a:r>
              <a:rPr lang="en-US" dirty="0" smtClean="0"/>
              <a:t>eclines with Age</a:t>
            </a: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911" t="6496" r="62896" b="5375"/>
          <a:stretch/>
        </p:blipFill>
        <p:spPr>
          <a:xfrm>
            <a:off x="1767841" y="1262746"/>
            <a:ext cx="3492139" cy="537485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716" t="6887" r="17813" b="7343"/>
          <a:stretch/>
        </p:blipFill>
        <p:spPr>
          <a:xfrm>
            <a:off x="470264" y="4407173"/>
            <a:ext cx="1149531" cy="1505949"/>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3723" t="3228" r="31529" b="3503"/>
          <a:stretch/>
        </p:blipFill>
        <p:spPr>
          <a:xfrm>
            <a:off x="6447587" y="3108964"/>
            <a:ext cx="1154996" cy="3100251"/>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8745" t="4590" r="43809" b="7170"/>
          <a:stretch/>
        </p:blipFill>
        <p:spPr>
          <a:xfrm>
            <a:off x="1854926" y="1352461"/>
            <a:ext cx="2301212" cy="4984544"/>
          </a:xfrm>
          <a:prstGeom prst="rect">
            <a:avLst/>
          </a:prstGeom>
        </p:spPr>
      </p:pic>
      <p:sp>
        <p:nvSpPr>
          <p:cNvPr id="12" name="TextBox 11"/>
          <p:cNvSpPr txBox="1"/>
          <p:nvPr/>
        </p:nvSpPr>
        <p:spPr>
          <a:xfrm>
            <a:off x="8627693" y="6428106"/>
            <a:ext cx="3451665" cy="369332"/>
          </a:xfrm>
          <a:prstGeom prst="rect">
            <a:avLst/>
          </a:prstGeom>
          <a:noFill/>
        </p:spPr>
        <p:txBody>
          <a:bodyPr wrap="square" rtlCol="0">
            <a:spAutoFit/>
          </a:bodyPr>
          <a:lstStyle/>
          <a:p>
            <a:pPr algn="r"/>
            <a:r>
              <a:rPr lang="en-US" sz="900" dirty="0"/>
              <a:t>Tizard, B., Hughes, M., Carmichael, H., &amp; Pinkerton, G. (1983). </a:t>
            </a:r>
          </a:p>
        </p:txBody>
      </p:sp>
      <p:sp>
        <p:nvSpPr>
          <p:cNvPr id="13" name="TextBox 12"/>
          <p:cNvSpPr txBox="1"/>
          <p:nvPr/>
        </p:nvSpPr>
        <p:spPr>
          <a:xfrm>
            <a:off x="6620525" y="6658938"/>
            <a:ext cx="3451665" cy="230832"/>
          </a:xfrm>
          <a:prstGeom prst="rect">
            <a:avLst/>
          </a:prstGeom>
          <a:noFill/>
        </p:spPr>
        <p:txBody>
          <a:bodyPr wrap="square" rtlCol="0">
            <a:spAutoFit/>
          </a:bodyPr>
          <a:lstStyle/>
          <a:p>
            <a:pPr algn="r"/>
            <a:r>
              <a:rPr lang="en-US" sz="900" dirty="0"/>
              <a:t>Dillon, J. T. (1988). </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1799" y="1421281"/>
            <a:ext cx="3092695" cy="5057775"/>
          </a:xfrm>
          <a:prstGeom prst="rect">
            <a:avLst/>
          </a:prstGeom>
        </p:spPr>
      </p:pic>
    </p:spTree>
    <p:extLst>
      <p:ext uri="{BB962C8B-B14F-4D97-AF65-F5344CB8AC3E}">
        <p14:creationId xmlns:p14="http://schemas.microsoft.com/office/powerpoint/2010/main" val="54030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9"/>
          <p:cNvSpPr txBox="1">
            <a:spLocks noChangeArrowheads="1"/>
          </p:cNvSpPr>
          <p:nvPr/>
        </p:nvSpPr>
        <p:spPr bwMode="auto">
          <a:xfrm>
            <a:off x="10071297" y="6485760"/>
            <a:ext cx="341759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400" dirty="0">
                <a:solidFill>
                  <a:prstClr val="black"/>
                </a:solidFill>
                <a:latin typeface="DIN Next Rounded LT Pro" panose="020F0503020203050203" pitchFamily="34" charset="0"/>
              </a:rPr>
              <a:t>Dillon, 1988, p. 199</a:t>
            </a:r>
          </a:p>
        </p:txBody>
      </p:sp>
      <p:sp>
        <p:nvSpPr>
          <p:cNvPr id="5" name="Title 4"/>
          <p:cNvSpPr>
            <a:spLocks noGrp="1"/>
          </p:cNvSpPr>
          <p:nvPr>
            <p:ph type="title"/>
          </p:nvPr>
        </p:nvSpPr>
        <p:spPr>
          <a:xfrm>
            <a:off x="426295" y="212881"/>
            <a:ext cx="11353800" cy="1325563"/>
          </a:xfrm>
        </p:spPr>
        <p:txBody>
          <a:bodyPr/>
          <a:lstStyle/>
          <a:p>
            <a:r>
              <a:rPr lang="en-US" dirty="0"/>
              <a:t>Question </a:t>
            </a:r>
            <a:r>
              <a:rPr lang="en-US" dirty="0" smtClean="0"/>
              <a:t>Asking in School</a:t>
            </a:r>
            <a:endParaRPr lang="en-US" dirty="0"/>
          </a:p>
        </p:txBody>
      </p:sp>
      <p:sp>
        <p:nvSpPr>
          <p:cNvPr id="6" name="Content Placeholder 2"/>
          <p:cNvSpPr>
            <a:spLocks noGrp="1"/>
          </p:cNvSpPr>
          <p:nvPr>
            <p:ph idx="1"/>
          </p:nvPr>
        </p:nvSpPr>
        <p:spPr/>
        <p:txBody>
          <a:bodyPr>
            <a:normAutofit/>
          </a:bodyPr>
          <a:lstStyle/>
          <a:p>
            <a:pPr marL="0" indent="0">
              <a:buNone/>
            </a:pPr>
            <a:r>
              <a:rPr lang="en-US" dirty="0" smtClean="0"/>
              <a:t>Who’s asking questions over the course of an hour?</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00" y="2644151"/>
            <a:ext cx="6200000" cy="2714286"/>
          </a:xfrm>
          <a:prstGeom prst="rect">
            <a:avLst/>
          </a:prstGeom>
        </p:spPr>
      </p:pic>
      <p:sp>
        <p:nvSpPr>
          <p:cNvPr id="7" name="Content Placeholder 2"/>
          <p:cNvSpPr txBox="1">
            <a:spLocks/>
          </p:cNvSpPr>
          <p:nvPr/>
        </p:nvSpPr>
        <p:spPr>
          <a:xfrm>
            <a:off x="896228" y="3025260"/>
            <a:ext cx="2139461" cy="570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srgbClr val="000000"/>
                </a:solidFill>
              </a:rPr>
              <a:t>Educators</a:t>
            </a:r>
            <a:endParaRPr lang="en-US" dirty="0">
              <a:solidFill>
                <a:srgbClr val="000000"/>
              </a:solidFill>
            </a:endParaRPr>
          </a:p>
        </p:txBody>
      </p:sp>
      <p:sp>
        <p:nvSpPr>
          <p:cNvPr id="8" name="Content Placeholder 2"/>
          <p:cNvSpPr txBox="1">
            <a:spLocks/>
          </p:cNvSpPr>
          <p:nvPr/>
        </p:nvSpPr>
        <p:spPr>
          <a:xfrm>
            <a:off x="896228" y="4203428"/>
            <a:ext cx="2139461" cy="570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srgbClr val="000000"/>
                </a:solidFill>
              </a:rPr>
              <a:t>Students</a:t>
            </a:r>
            <a:endParaRPr lang="en-US" dirty="0">
              <a:solidFill>
                <a:srgbClr val="000000"/>
              </a:solidFill>
            </a:endParaRPr>
          </a:p>
        </p:txBody>
      </p:sp>
    </p:spTree>
    <p:extLst>
      <p:ext uri="{BB962C8B-B14F-4D97-AF65-F5344CB8AC3E}">
        <p14:creationId xmlns:p14="http://schemas.microsoft.com/office/powerpoint/2010/main" val="1720255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031" y="2590904"/>
            <a:ext cx="9493135" cy="1325563"/>
          </a:xfrm>
        </p:spPr>
        <p:txBody>
          <a:bodyPr>
            <a:normAutofit fontScale="90000"/>
          </a:bodyPr>
          <a:lstStyle/>
          <a:p>
            <a:r>
              <a:rPr lang="en-US" altLang="en-US" sz="4900" b="0" dirty="0">
                <a:solidFill>
                  <a:schemeClr val="tx1"/>
                </a:solidFill>
                <a:latin typeface="Rockwell" panose="02060603020205020403" pitchFamily="18" charset="0"/>
              </a:rPr>
              <a:t>We can work together on changing </a:t>
            </a:r>
            <a:r>
              <a:rPr lang="en-US" altLang="en-US" sz="4900" b="0" dirty="0" smtClean="0">
                <a:solidFill>
                  <a:schemeClr val="tx1"/>
                </a:solidFill>
                <a:latin typeface="Rockwell" panose="02060603020205020403" pitchFamily="18" charset="0"/>
              </a:rPr>
              <a:t>these dynamics</a:t>
            </a:r>
            <a:r>
              <a:rPr lang="en-US" altLang="en-US" dirty="0">
                <a:latin typeface="Rockwell" panose="02060603020205020403" pitchFamily="18" charset="0"/>
              </a:rPr>
              <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9705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534429" y="176419"/>
            <a:ext cx="11657571" cy="1325563"/>
          </a:xfrm>
        </p:spPr>
        <p:txBody>
          <a:bodyPr>
            <a:noAutofit/>
          </a:bodyPr>
          <a:lstStyle/>
          <a:p>
            <a:r>
              <a:rPr lang="en-US" altLang="en-US" sz="4400" dirty="0">
                <a:latin typeface="Rockwell" panose="02060603020205020403" pitchFamily="18" charset="0"/>
              </a:rPr>
              <a:t>We Are Not Alone </a:t>
            </a:r>
          </a:p>
        </p:txBody>
      </p:sp>
      <p:sp>
        <p:nvSpPr>
          <p:cNvPr id="3" name="Content Placeholder 2"/>
          <p:cNvSpPr>
            <a:spLocks noGrp="1"/>
          </p:cNvSpPr>
          <p:nvPr>
            <p:ph idx="1"/>
          </p:nvPr>
        </p:nvSpPr>
        <p:spPr>
          <a:xfrm>
            <a:off x="577595" y="1099549"/>
            <a:ext cx="10515600" cy="883919"/>
          </a:xfrm>
          <a:noFill/>
        </p:spPr>
        <p:txBody>
          <a:bodyPr>
            <a:noAutofit/>
          </a:bodyPr>
          <a:lstStyle/>
          <a:p>
            <a:pPr marL="0" indent="0">
              <a:buNone/>
            </a:pPr>
            <a:r>
              <a:rPr lang="en-US" altLang="en-US" sz="3200" dirty="0" smtClean="0">
                <a:solidFill>
                  <a:schemeClr val="tx2"/>
                </a:solidFill>
                <a:latin typeface="Rockwell" panose="02060603020205020403" pitchFamily="18" charset="0"/>
              </a:rPr>
              <a:t>More than 1 million classrooms worldwide</a:t>
            </a:r>
            <a:endParaRPr lang="en-US" altLang="en-US" sz="3200" dirty="0">
              <a:solidFill>
                <a:schemeClr val="tx2"/>
              </a:solidFill>
              <a:latin typeface="Rockwell" panose="02060603020205020403" pitchFamily="18" charset="0"/>
            </a:endParaRPr>
          </a:p>
        </p:txBody>
      </p:sp>
      <p:pic>
        <p:nvPicPr>
          <p:cNvPr id="91140" name="Picture 6" descr="41LhkEaVA5L.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3196" y="2069661"/>
            <a:ext cx="3559856" cy="4460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5839" y="2906598"/>
            <a:ext cx="1847635" cy="2719673"/>
          </a:xfrm>
          <a:prstGeom prst="rect">
            <a:avLst/>
          </a:prstGeom>
        </p:spPr>
      </p:pic>
    </p:spTree>
    <p:extLst>
      <p:ext uri="{BB962C8B-B14F-4D97-AF65-F5344CB8AC3E}">
        <p14:creationId xmlns:p14="http://schemas.microsoft.com/office/powerpoint/2010/main" val="370354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351" y="2460984"/>
            <a:ext cx="10515600" cy="1325563"/>
          </a:xfrm>
        </p:spPr>
        <p:txBody>
          <a:bodyPr>
            <a:normAutofit fontScale="90000"/>
          </a:bodyPr>
          <a:lstStyle/>
          <a:p>
            <a:r>
              <a:rPr lang="en-US" sz="4900" dirty="0">
                <a:solidFill>
                  <a:schemeClr val="tx1"/>
                </a:solidFill>
                <a:latin typeface="Rockwell" panose="02060603020205020403" pitchFamily="18" charset="0"/>
              </a:rPr>
              <a:t>What happens when students do learn to ask their own questions?</a:t>
            </a:r>
            <a:r>
              <a:rPr lang="en-US" dirty="0">
                <a:latin typeface="Rockwell" panose="02060603020205020403" pitchFamily="18" charset="0"/>
              </a:rPr>
              <a:t/>
            </a:r>
            <a:br>
              <a:rPr lang="en-US" dirty="0">
                <a:latin typeface="Rockwell" panose="02060603020205020403" pitchFamily="18" charset="0"/>
              </a:rPr>
            </a:br>
            <a:endParaRPr lang="en-US" dirty="0"/>
          </a:p>
        </p:txBody>
      </p:sp>
      <p:cxnSp>
        <p:nvCxnSpPr>
          <p:cNvPr id="6" name="Straight Connector 5"/>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878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4"/>
          <p:cNvSpPr txBox="1">
            <a:spLocks noGrp="1"/>
          </p:cNvSpPr>
          <p:nvPr>
            <p:ph type="title"/>
          </p:nvPr>
        </p:nvSpPr>
        <p:spPr>
          <a:xfrm>
            <a:off x="893041" y="285078"/>
            <a:ext cx="11009935" cy="13255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sz="3600" b="0" dirty="0"/>
              <a:t>There are 2 icons you will see in this </a:t>
            </a:r>
            <a:r>
              <a:rPr lang="en-US" sz="3600" b="0" dirty="0" smtClean="0"/>
              <a:t>session:</a:t>
            </a:r>
            <a:endParaRPr sz="3600" b="0" dirty="0"/>
          </a:p>
        </p:txBody>
      </p:sp>
      <p:sp>
        <p:nvSpPr>
          <p:cNvPr id="246" name="Google Shape;246;p24"/>
          <p:cNvSpPr txBox="1">
            <a:spLocks noGrp="1"/>
          </p:cNvSpPr>
          <p:nvPr>
            <p:ph type="body" idx="4294967295"/>
          </p:nvPr>
        </p:nvSpPr>
        <p:spPr>
          <a:xfrm>
            <a:off x="4222926" y="4104744"/>
            <a:ext cx="7521828" cy="119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000"/>
              </a:spcBef>
              <a:spcAft>
                <a:spcPts val="0"/>
              </a:spcAft>
              <a:buSzPts val="1500"/>
              <a:buNone/>
            </a:pPr>
            <a:r>
              <a:rPr lang="en-US" dirty="0">
                <a:solidFill>
                  <a:srgbClr val="000000"/>
                </a:solidFill>
              </a:rPr>
              <a:t>This means get ready to use your chat box to share some of your work</a:t>
            </a:r>
            <a:endParaRPr dirty="0">
              <a:solidFill>
                <a:srgbClr val="000000"/>
              </a:solidFill>
            </a:endParaRPr>
          </a:p>
        </p:txBody>
      </p:sp>
      <p:sp>
        <p:nvSpPr>
          <p:cNvPr id="247" name="Google Shape;247;p24"/>
          <p:cNvSpPr/>
          <p:nvPr/>
        </p:nvSpPr>
        <p:spPr>
          <a:xfrm>
            <a:off x="2209485" y="4382793"/>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8" name="Google Shape;248;p24"/>
          <p:cNvSpPr txBox="1"/>
          <p:nvPr/>
        </p:nvSpPr>
        <p:spPr>
          <a:xfrm>
            <a:off x="4182757" y="2190821"/>
            <a:ext cx="7602167" cy="130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800" b="0" i="0" u="none" strike="noStrike" cap="none" dirty="0">
                <a:solidFill>
                  <a:srgbClr val="000000"/>
                </a:solidFill>
                <a:latin typeface="Rockwell"/>
                <a:ea typeface="Rockwell"/>
                <a:cs typeface="Rockwell"/>
                <a:sym typeface="Rockwell"/>
              </a:rPr>
              <a:t>This means that you should be thinking or working on </a:t>
            </a:r>
            <a:r>
              <a:rPr lang="en-US" sz="2800" dirty="0">
                <a:latin typeface="Rockwell"/>
                <a:ea typeface="Rockwell"/>
                <a:cs typeface="Rockwell"/>
                <a:sym typeface="Rockwell"/>
              </a:rPr>
              <a:t>the </a:t>
            </a:r>
            <a:r>
              <a:rPr lang="en-US" sz="2800" b="0" i="0" u="none" strike="noStrike" cap="none" dirty="0">
                <a:solidFill>
                  <a:srgbClr val="000000"/>
                </a:solidFill>
                <a:latin typeface="Rockwell"/>
                <a:ea typeface="Rockwell"/>
                <a:cs typeface="Rockwell"/>
                <a:sym typeface="Rockwell"/>
              </a:rPr>
              <a:t>task assigned </a:t>
            </a:r>
            <a:endParaRPr sz="2800" b="0" i="0" u="none" strike="noStrike" cap="none" dirty="0">
              <a:solidFill>
                <a:srgbClr val="000000"/>
              </a:solidFill>
              <a:latin typeface="Rockwell"/>
              <a:ea typeface="Rockwell"/>
              <a:cs typeface="Rockwell"/>
              <a:sym typeface="Rockwell"/>
            </a:endParaRPr>
          </a:p>
        </p:txBody>
      </p:sp>
      <p:pic>
        <p:nvPicPr>
          <p:cNvPr id="249" name="Google Shape;249;p24"/>
          <p:cNvPicPr preferRelativeResize="0"/>
          <p:nvPr/>
        </p:nvPicPr>
        <p:blipFill rotWithShape="1">
          <a:blip r:embed="rId3">
            <a:alphaModFix/>
          </a:blip>
          <a:srcRect/>
          <a:stretch/>
        </p:blipFill>
        <p:spPr>
          <a:xfrm>
            <a:off x="1392625" y="2190821"/>
            <a:ext cx="2283691" cy="1251142"/>
          </a:xfrm>
          <a:prstGeom prst="rect">
            <a:avLst/>
          </a:prstGeom>
          <a:noFill/>
          <a:ln>
            <a:noFill/>
          </a:ln>
        </p:spPr>
      </p:pic>
    </p:spTree>
    <p:extLst>
      <p:ext uri="{BB962C8B-B14F-4D97-AF65-F5344CB8AC3E}">
        <p14:creationId xmlns:p14="http://schemas.microsoft.com/office/powerpoint/2010/main" val="16114275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803343" y="404041"/>
            <a:ext cx="10515600" cy="1325563"/>
          </a:xfrm>
        </p:spPr>
        <p:txBody>
          <a:bodyPr>
            <a:normAutofit/>
          </a:bodyPr>
          <a:lstStyle/>
          <a:p>
            <a:r>
              <a:rPr lang="en-US" altLang="en-US" sz="4000" dirty="0">
                <a:latin typeface="+mn-lt"/>
              </a:rPr>
              <a:t>Research Confirms </a:t>
            </a:r>
            <a:r>
              <a:rPr lang="en-US" altLang="en-US" sz="4000" dirty="0" smtClean="0">
                <a:latin typeface="+mn-lt"/>
              </a:rPr>
              <a:t/>
            </a:r>
            <a:br>
              <a:rPr lang="en-US" altLang="en-US" sz="4000" dirty="0" smtClean="0">
                <a:latin typeface="+mn-lt"/>
              </a:rPr>
            </a:br>
            <a:r>
              <a:rPr lang="en-US" altLang="en-US" sz="4000" dirty="0" smtClean="0">
                <a:latin typeface="+mn-lt"/>
              </a:rPr>
              <a:t>the </a:t>
            </a:r>
            <a:r>
              <a:rPr lang="en-US" altLang="en-US" sz="4000" dirty="0">
                <a:latin typeface="+mn-lt"/>
              </a:rPr>
              <a:t>Importance of </a:t>
            </a:r>
            <a:r>
              <a:rPr lang="en-US" altLang="en-US" sz="4000" dirty="0" smtClean="0">
                <a:latin typeface="+mn-lt"/>
              </a:rPr>
              <a:t>Questioning</a:t>
            </a:r>
            <a:endParaRPr lang="en-US" altLang="en-US" sz="4000" dirty="0">
              <a:latin typeface="+mn-lt"/>
            </a:endParaRPr>
          </a:p>
        </p:txBody>
      </p:sp>
      <p:sp>
        <p:nvSpPr>
          <p:cNvPr id="97283" name="Content Placeholder 2"/>
          <p:cNvSpPr>
            <a:spLocks noGrp="1"/>
          </p:cNvSpPr>
          <p:nvPr>
            <p:ph idx="1"/>
          </p:nvPr>
        </p:nvSpPr>
        <p:spPr>
          <a:xfrm>
            <a:off x="1006814" y="2088204"/>
            <a:ext cx="10108660" cy="3994826"/>
          </a:xfrm>
        </p:spPr>
        <p:txBody>
          <a:bodyPr>
            <a:normAutofit fontScale="85000" lnSpcReduction="20000"/>
          </a:bodyPr>
          <a:lstStyle/>
          <a:p>
            <a:pPr marL="0" indent="0">
              <a:buNone/>
            </a:pPr>
            <a:r>
              <a:rPr lang="en-US" altLang="en-US" sz="3600" dirty="0"/>
              <a:t>Self-questioning (metacognitive strategy</a:t>
            </a:r>
            <a:r>
              <a:rPr lang="en-US" altLang="en-US" sz="3600" dirty="0" smtClean="0"/>
              <a:t>):</a:t>
            </a:r>
          </a:p>
          <a:p>
            <a:pPr marL="0" indent="0">
              <a:buNone/>
            </a:pPr>
            <a:endParaRPr lang="en-US" altLang="en-US" sz="3500" dirty="0"/>
          </a:p>
          <a:p>
            <a:pPr>
              <a:lnSpc>
                <a:spcPct val="120000"/>
              </a:lnSpc>
            </a:pPr>
            <a:r>
              <a:rPr lang="en-US" altLang="en-US" dirty="0"/>
              <a:t>Student formulation of their own questions is one of the most effective metacognitive strategies </a:t>
            </a:r>
          </a:p>
          <a:p>
            <a:pPr>
              <a:lnSpc>
                <a:spcPct val="120000"/>
              </a:lnSpc>
            </a:pPr>
            <a:r>
              <a:rPr lang="en-US" altLang="en-US" dirty="0"/>
              <a:t>Engaging in pre-lesson self-questioning improved students rate of learning by nearly 50% (Hattie, p.193)</a:t>
            </a:r>
          </a:p>
          <a:p>
            <a:pPr marL="0" indent="0" algn="r">
              <a:buNone/>
            </a:pPr>
            <a:endParaRPr lang="en-US" altLang="en-US" sz="2400" i="1" dirty="0"/>
          </a:p>
          <a:p>
            <a:pPr marL="0" indent="0" algn="r">
              <a:lnSpc>
                <a:spcPct val="120000"/>
              </a:lnSpc>
              <a:spcBef>
                <a:spcPct val="0"/>
              </a:spcBef>
              <a:spcAft>
                <a:spcPts val="600"/>
              </a:spcAft>
              <a:buNone/>
            </a:pPr>
            <a:r>
              <a:rPr lang="en-US" altLang="en-US" sz="3000" dirty="0"/>
              <a:t>John Hattie</a:t>
            </a:r>
          </a:p>
          <a:p>
            <a:pPr marL="0" indent="0" algn="r">
              <a:lnSpc>
                <a:spcPct val="120000"/>
              </a:lnSpc>
              <a:spcBef>
                <a:spcPct val="0"/>
              </a:spcBef>
              <a:buNone/>
            </a:pPr>
            <a:r>
              <a:rPr lang="en-US" altLang="en-US" sz="2000" i="1" dirty="0"/>
              <a:t>Visible Learning: A Synthesis of Over 800 </a:t>
            </a:r>
          </a:p>
          <a:p>
            <a:pPr marL="0" indent="0" algn="r">
              <a:lnSpc>
                <a:spcPct val="120000"/>
              </a:lnSpc>
              <a:spcBef>
                <a:spcPct val="0"/>
              </a:spcBef>
              <a:buNone/>
            </a:pPr>
            <a:r>
              <a:rPr lang="en-US" altLang="en-US" sz="2000" i="1" dirty="0"/>
              <a:t>meta-Analyses Relating to Achievement, 2008</a:t>
            </a:r>
          </a:p>
          <a:p>
            <a:pPr marL="0" indent="0">
              <a:buNone/>
            </a:pPr>
            <a:endParaRPr lang="en-US" altLang="en-US" sz="3200" dirty="0"/>
          </a:p>
        </p:txBody>
      </p:sp>
    </p:spTree>
    <p:extLst>
      <p:ext uri="{BB962C8B-B14F-4D97-AF65-F5344CB8AC3E}">
        <p14:creationId xmlns:p14="http://schemas.microsoft.com/office/powerpoint/2010/main" val="89302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92756"/>
            <a:ext cx="10515600" cy="1325563"/>
          </a:xfrm>
        </p:spPr>
        <p:txBody>
          <a:bodyPr>
            <a:normAutofit/>
          </a:bodyPr>
          <a:lstStyle/>
          <a:p>
            <a:pPr eaLnBrk="1" hangingPunct="1"/>
            <a:r>
              <a:rPr lang="en-US" dirty="0">
                <a:latin typeface="Rockwell" panose="02060603020205020403" pitchFamily="18" charset="0"/>
              </a:rPr>
              <a:t>Student Reflection</a:t>
            </a:r>
          </a:p>
        </p:txBody>
      </p:sp>
      <p:pic>
        <p:nvPicPr>
          <p:cNvPr id="6"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3257" y="1632914"/>
            <a:ext cx="7968971" cy="3173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1843089" y="4816345"/>
            <a:ext cx="9278297" cy="954107"/>
          </a:xfrm>
          <a:prstGeom prst="rect">
            <a:avLst/>
          </a:prstGeom>
          <a:noFill/>
        </p:spPr>
        <p:txBody>
          <a:bodyPr wrap="square" rtlCol="0">
            <a:spAutoFit/>
          </a:bodyPr>
          <a:lstStyle/>
          <a:p>
            <a:pPr defTabSz="457200">
              <a:defRPr/>
            </a:pPr>
            <a:r>
              <a:rPr lang="en-US" sz="2800" dirty="0">
                <a:solidFill>
                  <a:srgbClr val="000000"/>
                </a:solidFill>
                <a:latin typeface="Rockwell" panose="02060603020205020403" pitchFamily="18" charset="0"/>
              </a:rPr>
              <a:t>“The way it made me feel was smart because I was asking good questions and giving good answers.”</a:t>
            </a:r>
          </a:p>
        </p:txBody>
      </p:sp>
      <p:sp>
        <p:nvSpPr>
          <p:cNvPr id="8" name="TextBox 7"/>
          <p:cNvSpPr txBox="1"/>
          <p:nvPr/>
        </p:nvSpPr>
        <p:spPr>
          <a:xfrm>
            <a:off x="3897392" y="5683201"/>
            <a:ext cx="6254837" cy="400110"/>
          </a:xfrm>
          <a:prstGeom prst="rect">
            <a:avLst/>
          </a:prstGeom>
          <a:noFill/>
        </p:spPr>
        <p:txBody>
          <a:bodyPr wrap="square" rtlCol="0">
            <a:spAutoFit/>
          </a:bodyPr>
          <a:lstStyle/>
          <a:p>
            <a:pPr algn="r" defTabSz="457200">
              <a:defRPr/>
            </a:pPr>
            <a:r>
              <a:rPr lang="en-US" sz="2000" dirty="0">
                <a:solidFill>
                  <a:prstClr val="black"/>
                </a:solidFill>
                <a:latin typeface="Rockwell" panose="02060603020205020403" pitchFamily="18" charset="0"/>
              </a:rPr>
              <a:t>-Boston 9</a:t>
            </a:r>
            <a:r>
              <a:rPr lang="en-US" sz="2000" baseline="30000" dirty="0">
                <a:solidFill>
                  <a:prstClr val="black"/>
                </a:solidFill>
                <a:latin typeface="Rockwell" panose="02060603020205020403" pitchFamily="18" charset="0"/>
              </a:rPr>
              <a:t>th</a:t>
            </a:r>
            <a:r>
              <a:rPr lang="en-US" sz="2000" dirty="0">
                <a:solidFill>
                  <a:prstClr val="black"/>
                </a:solidFill>
                <a:latin typeface="Rockwell" panose="02060603020205020403" pitchFamily="18" charset="0"/>
              </a:rPr>
              <a:t> grade </a:t>
            </a:r>
            <a:r>
              <a:rPr lang="en-US" sz="2000" dirty="0" smtClean="0">
                <a:solidFill>
                  <a:prstClr val="black"/>
                </a:solidFill>
                <a:latin typeface="Rockwell" panose="02060603020205020403" pitchFamily="18" charset="0"/>
              </a:rPr>
              <a:t>summer </a:t>
            </a:r>
            <a:r>
              <a:rPr lang="en-US" sz="2000" dirty="0">
                <a:solidFill>
                  <a:prstClr val="black"/>
                </a:solidFill>
                <a:latin typeface="Rockwell" panose="02060603020205020403" pitchFamily="18" charset="0"/>
              </a:rPr>
              <a:t>school student</a:t>
            </a:r>
          </a:p>
        </p:txBody>
      </p:sp>
    </p:spTree>
    <p:extLst>
      <p:ext uri="{BB962C8B-B14F-4D97-AF65-F5344CB8AC3E}">
        <p14:creationId xmlns:p14="http://schemas.microsoft.com/office/powerpoint/2010/main" val="30859864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774915" y="4797333"/>
            <a:ext cx="11046644" cy="1381126"/>
          </a:xfrm>
        </p:spPr>
        <p:txBody>
          <a:bodyPr>
            <a:normAutofit/>
          </a:bodyPr>
          <a:lstStyle/>
          <a:p>
            <a:pPr fontAlgn="base"/>
            <a:r>
              <a:rPr lang="en-US" sz="4400" dirty="0">
                <a:solidFill>
                  <a:schemeClr val="tx2"/>
                </a:solidFill>
                <a:latin typeface="Rockwell" panose="02060603020205020403" pitchFamily="18" charset="0"/>
              </a:rPr>
              <a:t>Collaborative </a:t>
            </a:r>
            <a:r>
              <a:rPr lang="en-US" sz="4400" dirty="0" smtClean="0">
                <a:solidFill>
                  <a:schemeClr val="tx2"/>
                </a:solidFill>
                <a:latin typeface="Rockwell" panose="02060603020205020403" pitchFamily="18" charset="0"/>
              </a:rPr>
              <a:t>Learning </a:t>
            </a:r>
            <a:r>
              <a:rPr lang="en-US" sz="4400" dirty="0">
                <a:solidFill>
                  <a:schemeClr val="tx2"/>
                </a:solidFill>
                <a:latin typeface="Rockwell" panose="02060603020205020403" pitchFamily="18" charset="0"/>
              </a:rPr>
              <a:t>with the Question Formulation Technique (QFT)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8802" y="467722"/>
            <a:ext cx="5818217" cy="3822932"/>
          </a:xfrm>
          <a:prstGeom prst="rect">
            <a:avLst/>
          </a:prstGeom>
        </p:spPr>
      </p:pic>
      <p:cxnSp>
        <p:nvCxnSpPr>
          <p:cNvPr id="4" name="Straight Connector 3"/>
          <p:cNvCxnSpPr/>
          <p:nvPr/>
        </p:nvCxnSpPr>
        <p:spPr>
          <a:xfrm>
            <a:off x="774917" y="6310497"/>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7006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91" y="137747"/>
            <a:ext cx="11107385" cy="1325563"/>
          </a:xfrm>
        </p:spPr>
        <p:txBody>
          <a:bodyPr>
            <a:normAutofit/>
          </a:bodyPr>
          <a:lstStyle/>
          <a:p>
            <a:pPr lvl="0"/>
            <a:r>
              <a:rPr lang="en-US" altLang="en-US" sz="3600" dirty="0">
                <a:latin typeface="+mn-lt"/>
                <a:ea typeface="MS PGothic" pitchFamily="34" charset="-128"/>
              </a:rPr>
              <a:t>The Question Formulation Technique (QFT)</a:t>
            </a:r>
            <a:endParaRPr lang="en-US" sz="3600" dirty="0">
              <a:latin typeface="+mn-lt"/>
            </a:endParaRPr>
          </a:p>
        </p:txBody>
      </p:sp>
      <p:sp>
        <p:nvSpPr>
          <p:cNvPr id="3" name="Content Placeholder 2"/>
          <p:cNvSpPr>
            <a:spLocks noGrp="1"/>
          </p:cNvSpPr>
          <p:nvPr>
            <p:ph idx="1"/>
          </p:nvPr>
        </p:nvSpPr>
        <p:spPr>
          <a:xfrm>
            <a:off x="772703" y="1619671"/>
            <a:ext cx="10440788" cy="3306892"/>
          </a:xfrm>
        </p:spPr>
        <p:txBody>
          <a:bodyPr>
            <a:noAutofit/>
          </a:bodyPr>
          <a:lstStyle/>
          <a:p>
            <a:pPr marL="228600" lvl="1" indent="0" eaLnBrk="0" fontAlgn="base" hangingPunct="0">
              <a:spcAft>
                <a:spcPts val="1800"/>
              </a:spcAft>
              <a:buClr>
                <a:srgbClr val="297FD5"/>
              </a:buClr>
              <a:buNone/>
            </a:pPr>
            <a:r>
              <a:rPr lang="en-US" altLang="en-US" sz="3200" b="1" dirty="0" smtClean="0">
                <a:latin typeface="Rockwell" panose="02060603020205020403" pitchFamily="18" charset="0"/>
              </a:rPr>
              <a:t>Individuals </a:t>
            </a:r>
            <a:r>
              <a:rPr lang="en-US" altLang="en-US" sz="3200" b="1" dirty="0">
                <a:latin typeface="Rockwell" panose="02060603020205020403" pitchFamily="18" charset="0"/>
              </a:rPr>
              <a:t>learn to:</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Produce</a:t>
            </a:r>
            <a:r>
              <a:rPr lang="en-US" altLang="en-US" sz="3200" dirty="0">
                <a:latin typeface="Rockwell" panose="02060603020205020403" pitchFamily="18" charset="0"/>
              </a:rPr>
              <a:t> their own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Improve</a:t>
            </a:r>
            <a:r>
              <a:rPr lang="en-US" altLang="en-US" sz="3200" dirty="0">
                <a:latin typeface="Rockwell" panose="02060603020205020403" pitchFamily="18" charset="0"/>
              </a:rPr>
              <a:t> their questions </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Strategize</a:t>
            </a:r>
            <a:r>
              <a:rPr lang="en-US" altLang="en-US" sz="3200" dirty="0">
                <a:latin typeface="Rockwell" panose="02060603020205020403" pitchFamily="18" charset="0"/>
              </a:rPr>
              <a:t> on how to use their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Reflect</a:t>
            </a:r>
            <a:r>
              <a:rPr lang="en-US" altLang="en-US" sz="3200" dirty="0">
                <a:latin typeface="Rockwell" panose="02060603020205020403" pitchFamily="18" charset="0"/>
              </a:rPr>
              <a:t> on what they have learned and how they learned it</a:t>
            </a:r>
          </a:p>
          <a:p>
            <a:endParaRPr lang="en" sz="3200" dirty="0">
              <a:latin typeface="Rockwell" panose="02060603020205020403" pitchFamily="18" charset="0"/>
            </a:endParaRPr>
          </a:p>
          <a:p>
            <a:endParaRPr lang="en-US" sz="3200" dirty="0">
              <a:latin typeface="Rockwell" panose="02060603020205020403" pitchFamily="18" charset="0"/>
            </a:endParaRPr>
          </a:p>
        </p:txBody>
      </p:sp>
    </p:spTree>
    <p:extLst>
      <p:ext uri="{BB962C8B-B14F-4D97-AF65-F5344CB8AC3E}">
        <p14:creationId xmlns:p14="http://schemas.microsoft.com/office/powerpoint/2010/main" val="11253614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normAutofit/>
          </a:bodyPr>
          <a:lstStyle/>
          <a:p>
            <a:pPr eaLnBrk="1" hangingPunct="1"/>
            <a:r>
              <a:rPr lang="en-US" altLang="en-US" dirty="0">
                <a:latin typeface="+mn-lt"/>
              </a:rPr>
              <a:t>Rules for Producing Questions</a:t>
            </a:r>
          </a:p>
        </p:txBody>
      </p:sp>
      <p:sp>
        <p:nvSpPr>
          <p:cNvPr id="5" name="Rounded Rectangle 11"/>
          <p:cNvSpPr>
            <a:spLocks noChangeArrowheads="1"/>
          </p:cNvSpPr>
          <p:nvPr/>
        </p:nvSpPr>
        <p:spPr bwMode="auto">
          <a:xfrm>
            <a:off x="838203" y="2161791"/>
            <a:ext cx="10515599" cy="3044690"/>
          </a:xfrm>
          <a:prstGeom prst="roundRect">
            <a:avLst>
              <a:gd name="adj" fmla="val 16667"/>
            </a:avLst>
          </a:prstGeom>
          <a:solidFill>
            <a:schemeClr val="accent1">
              <a:lumMod val="20000"/>
              <a:lumOff val="80000"/>
            </a:schemeClr>
          </a:solidFill>
          <a:ln/>
          <a:extLst/>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fontAlgn="base">
              <a:spcBef>
                <a:spcPct val="0"/>
              </a:spcBef>
              <a:spcAft>
                <a:spcPts val="1800"/>
              </a:spcAft>
              <a:defRPr/>
            </a:pPr>
            <a:r>
              <a:rPr lang="en-US" altLang="en-US" sz="3200" dirty="0">
                <a:latin typeface="+mn-lt"/>
              </a:rPr>
              <a:t>1. Ask as many questions as you can</a:t>
            </a:r>
          </a:p>
          <a:p>
            <a:pPr fontAlgn="base">
              <a:spcBef>
                <a:spcPct val="0"/>
              </a:spcBef>
              <a:spcAft>
                <a:spcPts val="1800"/>
              </a:spcAft>
              <a:defRPr/>
            </a:pPr>
            <a:r>
              <a:rPr lang="en-US" altLang="en-US" sz="3200" dirty="0">
                <a:latin typeface="+mn-lt"/>
              </a:rPr>
              <a:t>2. Do not stop to answer, judge, or discuss</a:t>
            </a:r>
          </a:p>
          <a:p>
            <a:pPr fontAlgn="base">
              <a:spcBef>
                <a:spcPct val="0"/>
              </a:spcBef>
              <a:spcAft>
                <a:spcPts val="1800"/>
              </a:spcAft>
              <a:defRPr/>
            </a:pPr>
            <a:r>
              <a:rPr lang="en-US" altLang="en-US" sz="3200" dirty="0">
                <a:latin typeface="+mn-lt"/>
              </a:rPr>
              <a:t>3. Write down every question exactly as stated</a:t>
            </a:r>
          </a:p>
          <a:p>
            <a:pPr fontAlgn="base">
              <a:spcBef>
                <a:spcPct val="0"/>
              </a:spcBef>
              <a:spcAft>
                <a:spcPts val="1800"/>
              </a:spcAft>
              <a:defRPr/>
            </a:pPr>
            <a:r>
              <a:rPr lang="en-US" altLang="en-US" sz="3200" dirty="0">
                <a:latin typeface="+mn-lt"/>
              </a:rPr>
              <a:t>4. Change any statements into questions</a:t>
            </a:r>
          </a:p>
          <a:p>
            <a:pPr algn="ctr" fontAlgn="base">
              <a:spcBef>
                <a:spcPct val="0"/>
              </a:spcBef>
              <a:spcAft>
                <a:spcPts val="1800"/>
              </a:spcAft>
              <a:defRPr/>
            </a:pPr>
            <a:endParaRPr lang="en-US" altLang="en-US" sz="3200" dirty="0">
              <a:solidFill>
                <a:prstClr val="white"/>
              </a:solidFill>
              <a:latin typeface="+mn-lt"/>
            </a:endParaRPr>
          </a:p>
        </p:txBody>
      </p:sp>
    </p:spTree>
    <p:extLst>
      <p:ext uri="{BB962C8B-B14F-4D97-AF65-F5344CB8AC3E}">
        <p14:creationId xmlns:p14="http://schemas.microsoft.com/office/powerpoint/2010/main" val="27602244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747408" y="249026"/>
            <a:ext cx="10515600" cy="1325563"/>
          </a:xfrm>
        </p:spPr>
        <p:txBody>
          <a:bodyPr>
            <a:normAutofit/>
          </a:bodyPr>
          <a:lstStyle/>
          <a:p>
            <a:pPr eaLnBrk="1" hangingPunct="1"/>
            <a:r>
              <a:rPr lang="en-US" altLang="en-US" dirty="0" smtClean="0">
                <a:latin typeface="+mn-lt"/>
              </a:rPr>
              <a:t>Produce </a:t>
            </a:r>
            <a:r>
              <a:rPr lang="en-US" altLang="en-US" dirty="0">
                <a:latin typeface="+mn-lt"/>
              </a:rPr>
              <a:t>Questions</a:t>
            </a:r>
          </a:p>
        </p:txBody>
      </p:sp>
      <p:sp>
        <p:nvSpPr>
          <p:cNvPr id="102403" name="Content Placeholder 2"/>
          <p:cNvSpPr>
            <a:spLocks noGrp="1"/>
          </p:cNvSpPr>
          <p:nvPr>
            <p:ph idx="1"/>
          </p:nvPr>
        </p:nvSpPr>
        <p:spPr>
          <a:xfrm>
            <a:off x="838200" y="1825625"/>
            <a:ext cx="10515600" cy="3746016"/>
          </a:xfrm>
        </p:spPr>
        <p:txBody>
          <a:bodyPr>
            <a:normAutofit fontScale="92500" lnSpcReduction="20000"/>
          </a:bodyPr>
          <a:lstStyle/>
          <a:p>
            <a:pPr marL="514350" indent="-514350">
              <a:buFont typeface="Wingdings" panose="05000000000000000000" pitchFamily="2" charset="2"/>
              <a:buAutoNum type="arabicPeriod"/>
            </a:pPr>
            <a:r>
              <a:rPr lang="en-US" altLang="en-US" sz="3900" dirty="0">
                <a:solidFill>
                  <a:srgbClr val="000000"/>
                </a:solidFill>
              </a:rPr>
              <a:t>Ask Questions</a:t>
            </a:r>
          </a:p>
          <a:p>
            <a:pPr marL="514350" indent="-514350">
              <a:buFont typeface="Wingdings" panose="05000000000000000000" pitchFamily="2" charset="2"/>
              <a:buAutoNum type="arabicPeriod"/>
            </a:pPr>
            <a:r>
              <a:rPr lang="en-US" altLang="en-US" sz="3900" dirty="0">
                <a:solidFill>
                  <a:srgbClr val="000000"/>
                </a:solidFill>
              </a:rPr>
              <a:t>Follow the Rules</a:t>
            </a:r>
          </a:p>
          <a:p>
            <a:pPr lvl="3" eaLnBrk="1" hangingPunct="1">
              <a:lnSpc>
                <a:spcPct val="90000"/>
              </a:lnSpc>
            </a:pPr>
            <a:r>
              <a:rPr lang="en-US" altLang="en-US" sz="3500" dirty="0"/>
              <a:t>Ask as many questions as you can.</a:t>
            </a:r>
          </a:p>
          <a:p>
            <a:pPr lvl="3" eaLnBrk="1" hangingPunct="1">
              <a:lnSpc>
                <a:spcPct val="90000"/>
              </a:lnSpc>
            </a:pPr>
            <a:r>
              <a:rPr lang="en-US" altLang="en-US" sz="3500" dirty="0"/>
              <a:t>Do not stop to answer, judge, or discuss.</a:t>
            </a:r>
          </a:p>
          <a:p>
            <a:pPr lvl="3" eaLnBrk="1" hangingPunct="1">
              <a:lnSpc>
                <a:spcPct val="90000"/>
              </a:lnSpc>
            </a:pPr>
            <a:r>
              <a:rPr lang="en-US" altLang="en-US" sz="3500" dirty="0"/>
              <a:t>Write down every question exactly as it was stated.</a:t>
            </a:r>
          </a:p>
          <a:p>
            <a:pPr lvl="3" eaLnBrk="1" hangingPunct="1">
              <a:lnSpc>
                <a:spcPct val="90000"/>
              </a:lnSpc>
            </a:pPr>
            <a:r>
              <a:rPr lang="en-US" altLang="en-US" sz="3500" dirty="0"/>
              <a:t>Change any statements into questions.</a:t>
            </a:r>
          </a:p>
          <a:p>
            <a:pPr marL="514350" indent="-514350">
              <a:buFont typeface="Wingdings" panose="05000000000000000000" pitchFamily="2" charset="2"/>
              <a:buAutoNum type="arabicPeriod"/>
            </a:pPr>
            <a:r>
              <a:rPr lang="en-US" altLang="en-US" sz="3900" dirty="0">
                <a:solidFill>
                  <a:srgbClr val="000000"/>
                </a:solidFill>
              </a:rPr>
              <a:t>Number the Questions</a:t>
            </a:r>
          </a:p>
          <a:p>
            <a:pPr marL="514350" indent="-514350" algn="ctr">
              <a:buFont typeface="Wingdings" panose="05000000000000000000" pitchFamily="2" charset="2"/>
              <a:buAutoNum type="arabicPeriod"/>
            </a:pPr>
            <a:endParaRPr lang="en-US" altLang="en-US" dirty="0"/>
          </a:p>
        </p:txBody>
      </p:sp>
    </p:spTree>
    <p:extLst>
      <p:ext uri="{BB962C8B-B14F-4D97-AF65-F5344CB8AC3E}">
        <p14:creationId xmlns:p14="http://schemas.microsoft.com/office/powerpoint/2010/main" val="14917502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736503" y="222455"/>
            <a:ext cx="10515600" cy="1325563"/>
          </a:xfrm>
        </p:spPr>
        <p:txBody>
          <a:bodyPr>
            <a:normAutofit/>
          </a:bodyPr>
          <a:lstStyle/>
          <a:p>
            <a:pPr eaLnBrk="1" hangingPunct="1"/>
            <a:r>
              <a:rPr lang="en-US" altLang="en-US" dirty="0">
                <a:latin typeface="+mn-lt"/>
              </a:rPr>
              <a:t>Question </a:t>
            </a:r>
            <a:r>
              <a:rPr lang="en-US" altLang="en-US" dirty="0" smtClean="0">
                <a:latin typeface="+mn-lt"/>
              </a:rPr>
              <a:t>Focus</a:t>
            </a:r>
            <a:endParaRPr lang="en-US" altLang="en-US" dirty="0">
              <a:latin typeface="+mn-lt"/>
            </a:endParaRPr>
          </a:p>
        </p:txBody>
      </p:sp>
      <p:sp>
        <p:nvSpPr>
          <p:cNvPr id="3" name="TextBox 2"/>
          <p:cNvSpPr txBox="1"/>
          <p:nvPr/>
        </p:nvSpPr>
        <p:spPr>
          <a:xfrm>
            <a:off x="857249" y="4856368"/>
            <a:ext cx="10787063"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dirty="0" smtClean="0">
              <a:solidFill>
                <a:prstClr val="black"/>
              </a:solidFill>
              <a:latin typeface="Rockwell"/>
              <a:sym typeface="Wingdings"/>
            </a:endParaRPr>
          </a:p>
          <a:p>
            <a:pPr defTabSz="457200">
              <a:defRPr/>
            </a:pPr>
            <a:r>
              <a:rPr lang="en-US" sz="2800" dirty="0" smtClean="0">
                <a:solidFill>
                  <a:prstClr val="black"/>
                </a:solidFill>
                <a:sym typeface="Wingdings" panose="05000000000000000000" pitchFamily="2" charset="2"/>
              </a:rPr>
              <a:t>Now, ask questions. Number </a:t>
            </a:r>
            <a:r>
              <a:rPr lang="en-US" sz="2800" dirty="0">
                <a:solidFill>
                  <a:prstClr val="black"/>
                </a:solidFill>
                <a:sym typeface="Wingdings" panose="05000000000000000000" pitchFamily="2" charset="2"/>
              </a:rPr>
              <a:t>the questions. Follow the rules.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Rockwell"/>
                <a:cs typeface="+mn-cs"/>
                <a:sym typeface="Wingdings" panose="05000000000000000000" pitchFamily="2" charset="2"/>
              </a:rPr>
              <a:t> </a:t>
            </a:r>
            <a:endParaRPr kumimoji="0" lang="en-US" sz="2800" b="0" i="0" u="none" strike="noStrike" kern="1200" cap="none" spc="0" normalizeH="0" baseline="0" noProof="0" dirty="0">
              <a:ln>
                <a:noFill/>
              </a:ln>
              <a:solidFill>
                <a:prstClr val="black"/>
              </a:solidFill>
              <a:effectLst/>
              <a:uLnTx/>
              <a:uFillTx/>
              <a:latin typeface="Rockwell"/>
              <a:cs typeface="+mn-cs"/>
            </a:endParaRPr>
          </a:p>
        </p:txBody>
      </p:sp>
      <p:pic>
        <p:nvPicPr>
          <p:cNvPr id="6" name="Google Shape;430;p47"/>
          <p:cNvPicPr preferRelativeResize="0"/>
          <p:nvPr/>
        </p:nvPicPr>
        <p:blipFill rotWithShape="1">
          <a:blip r:embed="rId3">
            <a:alphaModFix/>
          </a:blip>
          <a:srcRect/>
          <a:stretch/>
        </p:blipFill>
        <p:spPr>
          <a:xfrm>
            <a:off x="10042771" y="176418"/>
            <a:ext cx="1789845" cy="1015428"/>
          </a:xfrm>
          <a:prstGeom prst="rect">
            <a:avLst/>
          </a:prstGeom>
          <a:noFill/>
          <a:ln>
            <a:noFill/>
          </a:ln>
        </p:spPr>
      </p:pic>
      <p:sp>
        <p:nvSpPr>
          <p:cNvPr id="2" name="TextBox 1"/>
          <p:cNvSpPr txBox="1"/>
          <p:nvPr/>
        </p:nvSpPr>
        <p:spPr>
          <a:xfrm>
            <a:off x="1457325" y="2171700"/>
            <a:ext cx="8585446" cy="646331"/>
          </a:xfrm>
          <a:prstGeom prst="rect">
            <a:avLst/>
          </a:prstGeom>
          <a:noFill/>
        </p:spPr>
        <p:txBody>
          <a:bodyPr wrap="square" rtlCol="0">
            <a:spAutoFit/>
          </a:bodyPr>
          <a:lstStyle/>
          <a:p>
            <a:r>
              <a:rPr lang="en-US" sz="3600" dirty="0" smtClean="0"/>
              <a:t>Some students are not asking questions.</a:t>
            </a:r>
            <a:endParaRPr lang="en-US" sz="3600" dirty="0"/>
          </a:p>
        </p:txBody>
      </p:sp>
    </p:spTree>
    <p:extLst>
      <p:ext uri="{BB962C8B-B14F-4D97-AF65-F5344CB8AC3E}">
        <p14:creationId xmlns:p14="http://schemas.microsoft.com/office/powerpoint/2010/main" val="29037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714375" y="207056"/>
            <a:ext cx="10515600" cy="1325563"/>
          </a:xfrm>
        </p:spPr>
        <p:txBody>
          <a:bodyPr>
            <a:normAutofit/>
          </a:bodyPr>
          <a:lstStyle/>
          <a:p>
            <a:pPr eaLnBrk="1" hangingPunct="1"/>
            <a:r>
              <a:rPr lang="en-US" altLang="en-US" dirty="0" smtClean="0">
                <a:latin typeface="+mn-lt"/>
              </a:rPr>
              <a:t>Categorize </a:t>
            </a:r>
            <a:r>
              <a:rPr lang="en-US" altLang="en-US" dirty="0">
                <a:latin typeface="+mn-lt"/>
              </a:rPr>
              <a:t>Questions: </a:t>
            </a:r>
            <a:r>
              <a:rPr lang="en-US" altLang="en-US" dirty="0" smtClean="0">
                <a:latin typeface="+mn-lt"/>
              </a:rPr>
              <a:t>Closed/Open</a:t>
            </a:r>
            <a:endParaRPr lang="en-US" altLang="en-US" dirty="0">
              <a:latin typeface="+mn-lt"/>
            </a:endParaRPr>
          </a:p>
        </p:txBody>
      </p:sp>
      <p:sp>
        <p:nvSpPr>
          <p:cNvPr id="46082" name="Content Placeholder 2"/>
          <p:cNvSpPr>
            <a:spLocks noGrp="1"/>
          </p:cNvSpPr>
          <p:nvPr>
            <p:ph idx="1"/>
          </p:nvPr>
        </p:nvSpPr>
        <p:spPr>
          <a:xfrm>
            <a:off x="838200" y="1825630"/>
            <a:ext cx="10515600" cy="3622029"/>
          </a:xfrm>
        </p:spPr>
        <p:txBody>
          <a:bodyPr>
            <a:normAutofit fontScale="92500" lnSpcReduction="20000"/>
          </a:bodyPr>
          <a:lstStyle/>
          <a:p>
            <a:pPr marL="0" indent="0">
              <a:buNone/>
            </a:pPr>
            <a:r>
              <a:rPr lang="en-US" altLang="en-US" sz="3500" u="sng" dirty="0">
                <a:solidFill>
                  <a:srgbClr val="000000"/>
                </a:solidFill>
              </a:rPr>
              <a:t>Definitions</a:t>
            </a:r>
            <a:r>
              <a:rPr lang="en-US" altLang="en-US" sz="3500" dirty="0">
                <a:solidFill>
                  <a:srgbClr val="000000"/>
                </a:solidFill>
              </a:rPr>
              <a:t>: </a:t>
            </a:r>
            <a:endParaRPr lang="en-US" altLang="en-US" sz="3500" b="1" dirty="0">
              <a:solidFill>
                <a:srgbClr val="000000"/>
              </a:solidFill>
            </a:endParaRPr>
          </a:p>
          <a:p>
            <a:pPr lvl="1" eaLnBrk="1" hangingPunct="1">
              <a:lnSpc>
                <a:spcPct val="90000"/>
              </a:lnSpc>
            </a:pPr>
            <a:r>
              <a:rPr lang="en-US" altLang="en-US" sz="3500" b="1" dirty="0">
                <a:solidFill>
                  <a:srgbClr val="000000"/>
                </a:solidFill>
              </a:rPr>
              <a:t>Closed-ended </a:t>
            </a:r>
            <a:r>
              <a:rPr lang="en-US" altLang="en-US" sz="3500" dirty="0">
                <a:solidFill>
                  <a:srgbClr val="000000"/>
                </a:solidFill>
              </a:rPr>
              <a:t>questions can be answered with a “yes” or  “no” or with a </a:t>
            </a:r>
            <a:r>
              <a:rPr lang="en-US" altLang="en-US" sz="3500" b="1" dirty="0">
                <a:solidFill>
                  <a:srgbClr val="000000"/>
                </a:solidFill>
              </a:rPr>
              <a:t>one-word </a:t>
            </a:r>
            <a:r>
              <a:rPr lang="en-US" altLang="en-US" sz="3500" dirty="0">
                <a:solidFill>
                  <a:srgbClr val="000000"/>
                </a:solidFill>
              </a:rPr>
              <a:t>answer.</a:t>
            </a:r>
          </a:p>
          <a:p>
            <a:pPr lvl="1">
              <a:spcBef>
                <a:spcPts val="1800"/>
              </a:spcBef>
            </a:pPr>
            <a:r>
              <a:rPr lang="en-US" altLang="en-US" sz="3500" b="1" dirty="0">
                <a:solidFill>
                  <a:srgbClr val="000000"/>
                </a:solidFill>
              </a:rPr>
              <a:t>Open-ended</a:t>
            </a:r>
            <a:r>
              <a:rPr lang="en-US" altLang="en-US" sz="3500" dirty="0">
                <a:solidFill>
                  <a:srgbClr val="000000"/>
                </a:solidFill>
              </a:rPr>
              <a:t> questions require </a:t>
            </a:r>
          </a:p>
          <a:p>
            <a:pPr lvl="1">
              <a:spcBef>
                <a:spcPct val="0"/>
              </a:spcBef>
              <a:spcAft>
                <a:spcPts val="1800"/>
              </a:spcAft>
              <a:buNone/>
            </a:pPr>
            <a:r>
              <a:rPr lang="en-US" altLang="en-US" sz="3500" dirty="0">
                <a:solidFill>
                  <a:srgbClr val="000000"/>
                </a:solidFill>
              </a:rPr>
              <a:t>  more </a:t>
            </a:r>
            <a:r>
              <a:rPr lang="en-US" altLang="en-US" sz="3500" b="1" dirty="0">
                <a:solidFill>
                  <a:srgbClr val="000000"/>
                </a:solidFill>
              </a:rPr>
              <a:t>explanation</a:t>
            </a:r>
            <a:r>
              <a:rPr lang="en-US" altLang="en-US" sz="3500" dirty="0">
                <a:solidFill>
                  <a:srgbClr val="000000"/>
                </a:solidFill>
              </a:rPr>
              <a:t>. </a:t>
            </a:r>
            <a:endParaRPr lang="en-US" altLang="en-US" sz="3500" dirty="0" smtClean="0">
              <a:solidFill>
                <a:srgbClr val="000000"/>
              </a:solidFill>
            </a:endParaRPr>
          </a:p>
          <a:p>
            <a:pPr lvl="1">
              <a:spcBef>
                <a:spcPct val="0"/>
              </a:spcBef>
              <a:spcAft>
                <a:spcPts val="1800"/>
              </a:spcAft>
              <a:buNone/>
            </a:pPr>
            <a:endParaRPr lang="en-US" altLang="en-US" sz="1000" dirty="0">
              <a:solidFill>
                <a:srgbClr val="000000"/>
              </a:solidFill>
            </a:endParaRPr>
          </a:p>
          <a:p>
            <a:pPr marL="0" indent="0">
              <a:spcBef>
                <a:spcPct val="0"/>
              </a:spcBef>
              <a:buNone/>
            </a:pPr>
            <a:r>
              <a:rPr lang="en-US" altLang="en-US" sz="3500" u="sng" dirty="0">
                <a:solidFill>
                  <a:srgbClr val="000000"/>
                </a:solidFill>
              </a:rPr>
              <a:t>Directions</a:t>
            </a:r>
            <a:r>
              <a:rPr lang="en-US" altLang="en-US" sz="3500" dirty="0">
                <a:solidFill>
                  <a:srgbClr val="000000"/>
                </a:solidFill>
              </a:rPr>
              <a:t>: Identify your questions as closed-ended or open-ended by </a:t>
            </a:r>
            <a:r>
              <a:rPr lang="en-US" altLang="en-US" sz="3500" b="1" dirty="0">
                <a:solidFill>
                  <a:srgbClr val="000000"/>
                </a:solidFill>
              </a:rPr>
              <a:t>marking them </a:t>
            </a:r>
            <a:r>
              <a:rPr lang="en-US" altLang="en-US" sz="3500" dirty="0">
                <a:solidFill>
                  <a:srgbClr val="000000"/>
                </a:solidFill>
              </a:rPr>
              <a:t>with a </a:t>
            </a:r>
            <a:r>
              <a:rPr lang="en-US" altLang="en-US" sz="3500" b="1" dirty="0">
                <a:solidFill>
                  <a:srgbClr val="000000"/>
                </a:solidFill>
              </a:rPr>
              <a:t>“C”</a:t>
            </a:r>
            <a:r>
              <a:rPr lang="en-US" altLang="ja-JP" sz="3500" dirty="0">
                <a:solidFill>
                  <a:srgbClr val="000000"/>
                </a:solidFill>
              </a:rPr>
              <a:t> or an </a:t>
            </a:r>
            <a:r>
              <a:rPr lang="en-US" altLang="en-US" sz="3500" b="1" dirty="0">
                <a:solidFill>
                  <a:srgbClr val="000000"/>
                </a:solidFill>
              </a:rPr>
              <a:t>“</a:t>
            </a:r>
            <a:r>
              <a:rPr lang="en-US" altLang="ja-JP" sz="3500" b="1" dirty="0">
                <a:solidFill>
                  <a:srgbClr val="000000"/>
                </a:solidFill>
              </a:rPr>
              <a:t>O.</a:t>
            </a:r>
            <a:r>
              <a:rPr lang="en-US" altLang="en-US" sz="3500" b="1" dirty="0">
                <a:solidFill>
                  <a:srgbClr val="000000"/>
                </a:solidFill>
              </a:rPr>
              <a:t>”</a:t>
            </a:r>
            <a:endParaRPr lang="en-US" altLang="en-US" sz="3500" dirty="0">
              <a:solidFill>
                <a:srgbClr val="000000"/>
              </a:solidFill>
            </a:endParaRPr>
          </a:p>
        </p:txBody>
      </p:sp>
      <p:pic>
        <p:nvPicPr>
          <p:cNvPr id="4" name="Google Shape;438;p48"/>
          <p:cNvPicPr preferRelativeResize="0"/>
          <p:nvPr/>
        </p:nvPicPr>
        <p:blipFill rotWithShape="1">
          <a:blip r:embed="rId3">
            <a:alphaModFix/>
          </a:blip>
          <a:srcRect/>
          <a:stretch/>
        </p:blipFill>
        <p:spPr>
          <a:xfrm>
            <a:off x="10511693" y="1267621"/>
            <a:ext cx="1574667" cy="959764"/>
          </a:xfrm>
          <a:prstGeom prst="rect">
            <a:avLst/>
          </a:prstGeom>
          <a:noFill/>
          <a:ln>
            <a:noFill/>
          </a:ln>
        </p:spPr>
      </p:pic>
    </p:spTree>
    <p:extLst>
      <p:ext uri="{BB962C8B-B14F-4D97-AF65-F5344CB8AC3E}">
        <p14:creationId xmlns:p14="http://schemas.microsoft.com/office/powerpoint/2010/main" val="1843327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xEl>
                                              <p:pRg st="2" end="2"/>
                                            </p:txEl>
                                          </p:spTgt>
                                        </p:tgtEl>
                                        <p:attrNameLst>
                                          <p:attrName>style.visibility</p:attrName>
                                        </p:attrNameLst>
                                      </p:cBhvr>
                                      <p:to>
                                        <p:strVal val="visible"/>
                                      </p:to>
                                    </p:set>
                                    <p:animEffect transition="in" filter="fade">
                                      <p:cBhvr>
                                        <p:cTn id="10" dur="500"/>
                                        <p:tgtEl>
                                          <p:spTgt spid="4608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6082">
                                            <p:txEl>
                                              <p:pRg st="3" end="3"/>
                                            </p:txEl>
                                          </p:spTgt>
                                        </p:tgtEl>
                                        <p:attrNameLst>
                                          <p:attrName>style.visibility</p:attrName>
                                        </p:attrNameLst>
                                      </p:cBhvr>
                                      <p:to>
                                        <p:strVal val="visible"/>
                                      </p:to>
                                    </p:set>
                                    <p:animEffect transition="in" filter="fade">
                                      <p:cBhvr>
                                        <p:cTn id="13" dur="500"/>
                                        <p:tgtEl>
                                          <p:spTgt spid="4608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6082">
                                            <p:txEl>
                                              <p:pRg st="5" end="5"/>
                                            </p:txEl>
                                          </p:spTgt>
                                        </p:tgtEl>
                                        <p:attrNameLst>
                                          <p:attrName>style.visibility</p:attrName>
                                        </p:attrNameLst>
                                      </p:cBhvr>
                                      <p:to>
                                        <p:strVal val="visible"/>
                                      </p:to>
                                    </p:set>
                                    <p:animEffect transition="in" filter="fade">
                                      <p:cBhvr>
                                        <p:cTn id="18" dur="500"/>
                                        <p:tgtEl>
                                          <p:spTgt spid="4608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normAutofit/>
          </a:bodyPr>
          <a:lstStyle/>
          <a:p>
            <a:pPr eaLnBrk="1" hangingPunct="1"/>
            <a:r>
              <a:rPr lang="en-US" altLang="en-US" dirty="0" smtClean="0"/>
              <a:t>Discuss</a:t>
            </a:r>
            <a:endParaRPr lang="en-US" altLang="en-US" dirty="0"/>
          </a:p>
        </p:txBody>
      </p:sp>
      <p:graphicFrame>
        <p:nvGraphicFramePr>
          <p:cNvPr id="5" name="Content Placeholder 3"/>
          <p:cNvGraphicFramePr>
            <a:graphicFrameLocks noGrp="1"/>
          </p:cNvGraphicFramePr>
          <p:nvPr>
            <p:extLst/>
          </p:nvPr>
        </p:nvGraphicFramePr>
        <p:xfrm>
          <a:off x="2341125" y="1893654"/>
          <a:ext cx="7075803" cy="3737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5894963" y="3041516"/>
            <a:ext cx="3516668" cy="23216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0"/>
              <a:cs typeface="+mn-cs"/>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6538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838200" y="265903"/>
            <a:ext cx="10515600" cy="1325563"/>
          </a:xfrm>
        </p:spPr>
        <p:txBody>
          <a:bodyPr>
            <a:normAutofit/>
          </a:bodyPr>
          <a:lstStyle/>
          <a:p>
            <a:pPr eaLnBrk="1" hangingPunct="1"/>
            <a:r>
              <a:rPr lang="en-US" altLang="en-US" dirty="0" smtClean="0"/>
              <a:t>Discuss</a:t>
            </a:r>
            <a:endParaRPr lang="en-US" altLang="en-US" dirty="0"/>
          </a:p>
        </p:txBody>
      </p:sp>
      <p:graphicFrame>
        <p:nvGraphicFramePr>
          <p:cNvPr id="7" name="Content Placeholder 3"/>
          <p:cNvGraphicFramePr>
            <a:graphicFrameLocks noGrp="1"/>
          </p:cNvGraphicFramePr>
          <p:nvPr>
            <p:extLst/>
          </p:nvPr>
        </p:nvGraphicFramePr>
        <p:xfrm>
          <a:off x="2425433" y="1854740"/>
          <a:ext cx="7107623" cy="3856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1"/>
          <p:cNvSpPr/>
          <p:nvPr/>
        </p:nvSpPr>
        <p:spPr>
          <a:xfrm>
            <a:off x="5979270" y="3015578"/>
            <a:ext cx="3553785" cy="24319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0"/>
              <a:cs typeface="+mn-cs"/>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0544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47" y="125182"/>
            <a:ext cx="10515600" cy="1325563"/>
          </a:xfrm>
        </p:spPr>
        <p:txBody>
          <a:bodyPr>
            <a:normAutofit/>
          </a:bodyPr>
          <a:lstStyle/>
          <a:p>
            <a:r>
              <a:rPr lang="en-US" b="0" dirty="0">
                <a:ea typeface="Meiryo" panose="020B0604030504040204" pitchFamily="34" charset="-128"/>
              </a:rPr>
              <a:t>Who is in the </a:t>
            </a:r>
            <a:r>
              <a:rPr lang="en-US" b="0" dirty="0" smtClean="0">
                <a:ea typeface="Meiryo" panose="020B0604030504040204" pitchFamily="34" charset="-128"/>
              </a:rPr>
              <a:t>room?</a:t>
            </a:r>
            <a:endParaRPr lang="en-US" b="0" dirty="0">
              <a:ea typeface="Meiryo" panose="020B0604030504040204" pitchFamily="34" charset="-128"/>
            </a:endParaRPr>
          </a:p>
        </p:txBody>
      </p:sp>
      <p:sp>
        <p:nvSpPr>
          <p:cNvPr id="3" name="Google Shape;247;p24"/>
          <p:cNvSpPr/>
          <p:nvPr/>
        </p:nvSpPr>
        <p:spPr>
          <a:xfrm>
            <a:off x="10593307" y="335937"/>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6447041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402242"/>
            <a:ext cx="6400800" cy="1631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3200" b="1"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endParaRPr>
          </a:p>
        </p:txBody>
      </p:sp>
      <p:sp>
        <p:nvSpPr>
          <p:cNvPr id="108547" name="Title 1"/>
          <p:cNvSpPr>
            <a:spLocks noGrp="1"/>
          </p:cNvSpPr>
          <p:nvPr>
            <p:ph type="title"/>
          </p:nvPr>
        </p:nvSpPr>
        <p:spPr>
          <a:xfrm>
            <a:off x="838200" y="221333"/>
            <a:ext cx="10515600" cy="1234047"/>
          </a:xfrm>
        </p:spPr>
        <p:txBody>
          <a:bodyPr>
            <a:normAutofit/>
          </a:bodyPr>
          <a:lstStyle/>
          <a:p>
            <a:pPr eaLnBrk="1" hangingPunct="1"/>
            <a:r>
              <a:rPr lang="en-US" altLang="en-US" dirty="0" smtClean="0"/>
              <a:t>Improve </a:t>
            </a:r>
            <a:r>
              <a:rPr lang="en-US" altLang="en-US" dirty="0"/>
              <a:t>Questions</a:t>
            </a:r>
          </a:p>
        </p:txBody>
      </p:sp>
      <p:sp>
        <p:nvSpPr>
          <p:cNvPr id="4" name="Content Placeholder 3"/>
          <p:cNvSpPr>
            <a:spLocks noGrp="1"/>
          </p:cNvSpPr>
          <p:nvPr>
            <p:ph idx="1"/>
          </p:nvPr>
        </p:nvSpPr>
        <p:spPr>
          <a:xfrm>
            <a:off x="900193" y="1770997"/>
            <a:ext cx="10515600" cy="3845106"/>
          </a:xfrm>
        </p:spPr>
        <p:txBody>
          <a:bodyPr/>
          <a:lstStyle/>
          <a:p>
            <a:pPr eaLnBrk="1" hangingPunct="1">
              <a:spcBef>
                <a:spcPts val="400"/>
              </a:spcBef>
            </a:pPr>
            <a:r>
              <a:rPr lang="en-US" altLang="en-US" sz="2800" dirty="0">
                <a:solidFill>
                  <a:srgbClr val="000000"/>
                </a:solidFill>
                <a:latin typeface="Rockwell" panose="02060603020205020403" pitchFamily="18" charset="0"/>
              </a:rPr>
              <a:t>Take one </a:t>
            </a:r>
            <a:r>
              <a:rPr lang="en-US" altLang="en-US" sz="2800" b="1" dirty="0">
                <a:latin typeface="Rockwell" panose="02060603020205020403" pitchFamily="18" charset="0"/>
              </a:rPr>
              <a:t>closed-ended question</a:t>
            </a:r>
            <a:r>
              <a:rPr lang="en-US" altLang="en-US" sz="2800" b="1" dirty="0">
                <a:solidFill>
                  <a:srgbClr val="9D90A0"/>
                </a:solidFill>
                <a:latin typeface="Rockwell" panose="02060603020205020403" pitchFamily="18" charset="0"/>
              </a:rPr>
              <a:t> </a:t>
            </a:r>
            <a:r>
              <a:rPr lang="en-US" altLang="en-US" sz="2800" dirty="0">
                <a:solidFill>
                  <a:srgbClr val="000000"/>
                </a:solidFill>
                <a:latin typeface="Rockwell" panose="02060603020205020403" pitchFamily="18" charset="0"/>
              </a:rPr>
              <a:t>and change it</a:t>
            </a:r>
            <a:r>
              <a:rPr lang="en-US" altLang="en-US" sz="2800" b="1" dirty="0">
                <a:solidFill>
                  <a:srgbClr val="000000"/>
                </a:solidFill>
                <a:latin typeface="Rockwell" panose="02060603020205020403" pitchFamily="18" charset="0"/>
              </a:rPr>
              <a:t> </a:t>
            </a:r>
            <a:r>
              <a:rPr lang="en-US" altLang="en-US" sz="2800" dirty="0">
                <a:solidFill>
                  <a:srgbClr val="000000"/>
                </a:solidFill>
                <a:latin typeface="Rockwell" panose="02060603020205020403" pitchFamily="18" charset="0"/>
              </a:rPr>
              <a:t>into an </a:t>
            </a:r>
            <a:r>
              <a:rPr lang="en-US" altLang="en-US" sz="2800" b="1" dirty="0">
                <a:latin typeface="Rockwell" panose="02060603020205020403" pitchFamily="18" charset="0"/>
              </a:rPr>
              <a:t>open-ended question</a:t>
            </a:r>
            <a:r>
              <a:rPr lang="en-US" altLang="en-US" sz="2800" dirty="0">
                <a:solidFill>
                  <a:srgbClr val="000000"/>
                </a:solidFill>
                <a:latin typeface="Rockwell" panose="02060603020205020403" pitchFamily="18" charset="0"/>
              </a:rPr>
              <a:t>.</a:t>
            </a:r>
          </a:p>
          <a:p>
            <a:pPr eaLnBrk="1" hangingPunct="1">
              <a:spcBef>
                <a:spcPts val="400"/>
              </a:spcBef>
              <a:spcAft>
                <a:spcPts val="600"/>
              </a:spcAft>
              <a:buFont typeface="Wingdings" panose="05000000000000000000" pitchFamily="2" charset="2"/>
              <a:buNone/>
            </a:pPr>
            <a:endParaRPr lang="en-US" altLang="en-US" dirty="0" smtClean="0">
              <a:solidFill>
                <a:srgbClr val="000000"/>
              </a:solidFill>
              <a:latin typeface="Rockwell" panose="02060603020205020403" pitchFamily="18" charset="0"/>
            </a:endParaRPr>
          </a:p>
          <a:p>
            <a:pPr eaLnBrk="1" hangingPunct="1">
              <a:spcBef>
                <a:spcPts val="1600"/>
              </a:spcBef>
              <a:buFont typeface="Wingdings" panose="05000000000000000000" pitchFamily="2" charset="2"/>
              <a:buNone/>
            </a:pPr>
            <a:endParaRPr lang="en-US" altLang="en-US" dirty="0">
              <a:solidFill>
                <a:srgbClr val="000000"/>
              </a:solidFill>
              <a:latin typeface="Rockwell" panose="02060603020205020403" pitchFamily="18" charset="0"/>
            </a:endParaRPr>
          </a:p>
          <a:p>
            <a:pPr eaLnBrk="1" hangingPunct="1">
              <a:spcBef>
                <a:spcPts val="1200"/>
              </a:spcBef>
            </a:pPr>
            <a:endParaRPr lang="en-US" altLang="en-US" sz="800" dirty="0" smtClean="0">
              <a:solidFill>
                <a:srgbClr val="000000"/>
              </a:solidFill>
              <a:latin typeface="Rockwell" panose="02060603020205020403" pitchFamily="18" charset="0"/>
            </a:endParaRPr>
          </a:p>
          <a:p>
            <a:pPr eaLnBrk="1" hangingPunct="1">
              <a:spcBef>
                <a:spcPts val="1200"/>
              </a:spcBef>
            </a:pPr>
            <a:r>
              <a:rPr lang="en-US" altLang="en-US" sz="2800" dirty="0" smtClean="0">
                <a:solidFill>
                  <a:srgbClr val="000000"/>
                </a:solidFill>
                <a:latin typeface="Rockwell" panose="02060603020205020403" pitchFamily="18" charset="0"/>
              </a:rPr>
              <a:t>Take </a:t>
            </a:r>
            <a:r>
              <a:rPr lang="en-US" altLang="en-US" sz="2800" dirty="0">
                <a:solidFill>
                  <a:srgbClr val="000000"/>
                </a:solidFill>
                <a:latin typeface="Rockwell" panose="02060603020205020403" pitchFamily="18" charset="0"/>
              </a:rPr>
              <a:t>one </a:t>
            </a:r>
            <a:r>
              <a:rPr lang="en-US" altLang="en-US" sz="2800" b="1" dirty="0">
                <a:latin typeface="Rockwell" panose="02060603020205020403" pitchFamily="18" charset="0"/>
              </a:rPr>
              <a:t>open-ended question </a:t>
            </a:r>
            <a:r>
              <a:rPr lang="en-US" altLang="en-US" sz="2800" dirty="0">
                <a:solidFill>
                  <a:srgbClr val="000000"/>
                </a:solidFill>
                <a:latin typeface="Rockwell" panose="02060603020205020403" pitchFamily="18" charset="0"/>
              </a:rPr>
              <a:t>and change it</a:t>
            </a:r>
            <a:r>
              <a:rPr lang="en-US" altLang="en-US" sz="2800" b="1" dirty="0">
                <a:solidFill>
                  <a:srgbClr val="000000"/>
                </a:solidFill>
                <a:latin typeface="Rockwell" panose="02060603020205020403" pitchFamily="18" charset="0"/>
              </a:rPr>
              <a:t> </a:t>
            </a:r>
            <a:r>
              <a:rPr lang="en-US" altLang="en-US" sz="2800" dirty="0">
                <a:solidFill>
                  <a:srgbClr val="000000"/>
                </a:solidFill>
                <a:latin typeface="Rockwell" panose="02060603020205020403" pitchFamily="18" charset="0"/>
              </a:rPr>
              <a:t>into a </a:t>
            </a:r>
            <a:r>
              <a:rPr lang="en-US" altLang="en-US" sz="2800" b="1" dirty="0">
                <a:latin typeface="Rockwell" panose="02060603020205020403" pitchFamily="18" charset="0"/>
              </a:rPr>
              <a:t>closed-ended question</a:t>
            </a:r>
            <a:r>
              <a:rPr lang="en-US" altLang="en-US" sz="2800" dirty="0">
                <a:solidFill>
                  <a:srgbClr val="000000"/>
                </a:solidFill>
                <a:latin typeface="Rockwell" panose="02060603020205020403" pitchFamily="18" charset="0"/>
              </a:rPr>
              <a:t>.</a:t>
            </a:r>
          </a:p>
          <a:p>
            <a:pPr eaLnBrk="1" hangingPunct="1"/>
            <a:endParaRPr lang="en-US" altLang="en-US" dirty="0">
              <a:solidFill>
                <a:srgbClr val="000000"/>
              </a:solidFill>
              <a:latin typeface="Rockwell" panose="02060603020205020403" pitchFamily="18" charset="0"/>
            </a:endParaRPr>
          </a:p>
          <a:p>
            <a:pPr eaLnBrk="1" hangingPunct="1"/>
            <a:endParaRPr lang="en-US" altLang="en-US" dirty="0">
              <a:latin typeface="Rockwell" panose="02060603020205020403" pitchFamily="18" charset="0"/>
            </a:endParaRPr>
          </a:p>
        </p:txBody>
      </p:sp>
      <p:sp>
        <p:nvSpPr>
          <p:cNvPr id="3" name="TextBox 2"/>
          <p:cNvSpPr txBox="1"/>
          <p:nvPr/>
        </p:nvSpPr>
        <p:spPr>
          <a:xfrm>
            <a:off x="2463707" y="284499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6" name="Straight Arrow Connector 5"/>
          <p:cNvCxnSpPr/>
          <p:nvPr/>
        </p:nvCxnSpPr>
        <p:spPr>
          <a:xfrm flipV="1">
            <a:off x="5269429" y="3154642"/>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776558" y="2883366"/>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Open</a:t>
            </a:r>
          </a:p>
        </p:txBody>
      </p:sp>
      <p:sp>
        <p:nvSpPr>
          <p:cNvPr id="13" name="TextBox 12"/>
          <p:cNvSpPr txBox="1"/>
          <p:nvPr/>
        </p:nvSpPr>
        <p:spPr>
          <a:xfrm>
            <a:off x="7440802" y="487635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14" name="Straight Arrow Connector 13"/>
          <p:cNvCxnSpPr/>
          <p:nvPr/>
        </p:nvCxnSpPr>
        <p:spPr>
          <a:xfrm flipV="1">
            <a:off x="4966497" y="5126106"/>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64043" y="4932192"/>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Open</a:t>
            </a:r>
          </a:p>
        </p:txBody>
      </p:sp>
      <p:pic>
        <p:nvPicPr>
          <p:cNvPr id="12" name="Google Shape;485;p51"/>
          <p:cNvPicPr preferRelativeResize="0"/>
          <p:nvPr/>
        </p:nvPicPr>
        <p:blipFill rotWithShape="1">
          <a:blip r:embed="rId3">
            <a:alphaModFix/>
          </a:blip>
          <a:srcRect/>
          <a:stretch/>
        </p:blipFill>
        <p:spPr>
          <a:xfrm>
            <a:off x="9737032" y="221333"/>
            <a:ext cx="1678763" cy="1196975"/>
          </a:xfrm>
          <a:prstGeom prst="rect">
            <a:avLst/>
          </a:prstGeom>
          <a:noFill/>
          <a:ln>
            <a:noFill/>
          </a:ln>
        </p:spPr>
      </p:pic>
    </p:spTree>
    <p:extLst>
      <p:ext uri="{BB962C8B-B14F-4D97-AF65-F5344CB8AC3E}">
        <p14:creationId xmlns:p14="http://schemas.microsoft.com/office/powerpoint/2010/main" val="27701077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4" end="4"/>
                                            </p:txEl>
                                          </p:spTgt>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par>
                          <p:cTn id="31" fill="hold" nodeType="afterGroup">
                            <p:stCondLst>
                              <p:cond delay="1000"/>
                            </p:stCondLst>
                            <p:childTnLst>
                              <p:par>
                                <p:cTn id="32" presetID="2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759543" y="220573"/>
            <a:ext cx="10515600" cy="1325563"/>
          </a:xfrm>
        </p:spPr>
        <p:txBody>
          <a:bodyPr>
            <a:normAutofit/>
          </a:bodyPr>
          <a:lstStyle/>
          <a:p>
            <a:pPr eaLnBrk="1" hangingPunct="1"/>
            <a:r>
              <a:rPr lang="en-US" altLang="en-US" dirty="0" smtClean="0"/>
              <a:t>Prioritize </a:t>
            </a:r>
            <a:r>
              <a:rPr lang="en-US" altLang="en-US" dirty="0"/>
              <a:t>Questions </a:t>
            </a:r>
          </a:p>
        </p:txBody>
      </p:sp>
      <p:sp>
        <p:nvSpPr>
          <p:cNvPr id="3" name="Content Placeholder 2"/>
          <p:cNvSpPr>
            <a:spLocks noGrp="1"/>
          </p:cNvSpPr>
          <p:nvPr>
            <p:ph idx="1"/>
          </p:nvPr>
        </p:nvSpPr>
        <p:spPr>
          <a:xfrm>
            <a:off x="838200" y="1825625"/>
            <a:ext cx="10515600" cy="3712656"/>
          </a:xfrm>
        </p:spPr>
        <p:txBody>
          <a:bodyPr>
            <a:normAutofit/>
          </a:bodyPr>
          <a:lstStyle/>
          <a:p>
            <a:pPr marL="0" indent="0">
              <a:buNone/>
            </a:pPr>
            <a:r>
              <a:rPr lang="en-US" altLang="en-US" sz="3200" b="1" dirty="0" smtClean="0">
                <a:solidFill>
                  <a:srgbClr val="000000"/>
                </a:solidFill>
              </a:rPr>
              <a:t>Review your list of questions </a:t>
            </a:r>
          </a:p>
          <a:p>
            <a:pPr marL="228600" lvl="1" indent="0">
              <a:lnSpc>
                <a:spcPct val="100000"/>
              </a:lnSpc>
              <a:spcBef>
                <a:spcPts val="800"/>
              </a:spcBef>
              <a:spcAft>
                <a:spcPts val="600"/>
              </a:spcAft>
            </a:pPr>
            <a:r>
              <a:rPr lang="en-US" altLang="en-US" sz="3000" dirty="0" smtClean="0">
                <a:solidFill>
                  <a:srgbClr val="000000"/>
                </a:solidFill>
              </a:rPr>
              <a:t> </a:t>
            </a:r>
            <a:r>
              <a:rPr lang="en-US" altLang="en-US" sz="2800" dirty="0" smtClean="0">
                <a:solidFill>
                  <a:srgbClr val="000000"/>
                </a:solidFill>
              </a:rPr>
              <a:t>Choose three questions that you are most curious to discuss and think about further.</a:t>
            </a:r>
          </a:p>
          <a:p>
            <a:pPr marL="228600" lvl="1" indent="0">
              <a:lnSpc>
                <a:spcPct val="100000"/>
              </a:lnSpc>
              <a:spcBef>
                <a:spcPts val="800"/>
              </a:spcBef>
            </a:pPr>
            <a:r>
              <a:rPr lang="en-US" altLang="en-US" sz="2800" dirty="0" smtClean="0">
                <a:solidFill>
                  <a:srgbClr val="000000"/>
                </a:solidFill>
              </a:rPr>
              <a:t> While prioritizing, think about your Question Focus</a:t>
            </a:r>
            <a:r>
              <a:rPr lang="en-US" altLang="en-US" sz="2800" dirty="0" smtClean="0"/>
              <a:t>. </a:t>
            </a:r>
          </a:p>
          <a:p>
            <a:pPr marL="228600" lvl="1" indent="0">
              <a:lnSpc>
                <a:spcPct val="100000"/>
              </a:lnSpc>
              <a:spcBef>
                <a:spcPts val="800"/>
              </a:spcBef>
            </a:pPr>
            <a:r>
              <a:rPr lang="en-US" altLang="en-US" sz="2800" dirty="0" smtClean="0">
                <a:solidFill>
                  <a:srgbClr val="000000"/>
                </a:solidFill>
              </a:rPr>
              <a:t>Then, think about why you chose those questions.</a:t>
            </a:r>
          </a:p>
        </p:txBody>
      </p:sp>
      <p:pic>
        <p:nvPicPr>
          <p:cNvPr id="4" name="Google Shape;491;p52"/>
          <p:cNvPicPr preferRelativeResize="0"/>
          <p:nvPr/>
        </p:nvPicPr>
        <p:blipFill rotWithShape="1">
          <a:blip r:embed="rId3">
            <a:alphaModFix/>
          </a:blip>
          <a:srcRect/>
          <a:stretch/>
        </p:blipFill>
        <p:spPr>
          <a:xfrm>
            <a:off x="10050017" y="87682"/>
            <a:ext cx="1889435" cy="1158631"/>
          </a:xfrm>
          <a:prstGeom prst="rect">
            <a:avLst/>
          </a:prstGeom>
          <a:noFill/>
          <a:ln>
            <a:noFill/>
          </a:ln>
        </p:spPr>
      </p:pic>
      <p:sp>
        <p:nvSpPr>
          <p:cNvPr id="2" name="Rectangle 1"/>
          <p:cNvSpPr/>
          <p:nvPr/>
        </p:nvSpPr>
        <p:spPr>
          <a:xfrm>
            <a:off x="838202" y="5391835"/>
            <a:ext cx="10436943" cy="1077218"/>
          </a:xfrm>
          <a:prstGeom prst="rect">
            <a:avLst/>
          </a:prstGeom>
        </p:spPr>
        <p:txBody>
          <a:bodyPr wrap="square">
            <a:spAutoFit/>
          </a:bodyPr>
          <a:lstStyle/>
          <a:p>
            <a:pPr lvl="0">
              <a:spcBef>
                <a:spcPts val="2000"/>
              </a:spcBef>
              <a:buClr>
                <a:schemeClr val="accent1"/>
              </a:buClr>
              <a:buSzPts val="2250"/>
            </a:pPr>
            <a:r>
              <a:rPr lang="en-US" sz="3200" b="1" dirty="0">
                <a:solidFill>
                  <a:schemeClr val="dk1"/>
                </a:solidFill>
                <a:ea typeface="Rockwell"/>
                <a:cs typeface="Rockwell"/>
                <a:sym typeface="Rockwell"/>
              </a:rPr>
              <a:t>After prioritizing, use the chat box to share </a:t>
            </a:r>
            <a:r>
              <a:rPr lang="en-US" sz="3200" b="1" dirty="0" smtClean="0">
                <a:solidFill>
                  <a:schemeClr val="dk1"/>
                </a:solidFill>
                <a:ea typeface="Rockwell"/>
                <a:cs typeface="Rockwell"/>
                <a:sym typeface="Rockwell"/>
              </a:rPr>
              <a:t>a </a:t>
            </a:r>
            <a:r>
              <a:rPr lang="en-US" sz="3200" b="1" dirty="0">
                <a:solidFill>
                  <a:schemeClr val="dk1"/>
                </a:solidFill>
                <a:ea typeface="Rockwell"/>
                <a:cs typeface="Rockwell"/>
                <a:sym typeface="Rockwell"/>
              </a:rPr>
              <a:t>priority </a:t>
            </a:r>
            <a:r>
              <a:rPr lang="en-US" sz="3200" b="1" dirty="0" smtClean="0">
                <a:solidFill>
                  <a:schemeClr val="dk1"/>
                </a:solidFill>
                <a:ea typeface="Rockwell"/>
                <a:cs typeface="Rockwell"/>
                <a:sym typeface="Rockwell"/>
              </a:rPr>
              <a:t>question or two.</a:t>
            </a:r>
            <a:endParaRPr lang="en-US" sz="3200" dirty="0">
              <a:solidFill>
                <a:srgbClr val="595959"/>
              </a:solidFill>
              <a:ea typeface="Rockwell"/>
              <a:cs typeface="Rockwell"/>
              <a:sym typeface="Rockwell"/>
            </a:endParaRPr>
          </a:p>
        </p:txBody>
      </p:sp>
      <p:sp>
        <p:nvSpPr>
          <p:cNvPr id="6" name="Google Shape;494;p52"/>
          <p:cNvSpPr/>
          <p:nvPr/>
        </p:nvSpPr>
        <p:spPr>
          <a:xfrm>
            <a:off x="10720531" y="385557"/>
            <a:ext cx="798900" cy="5091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75466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and Refine</a:t>
            </a:r>
            <a:endParaRPr lang="en-US" dirty="0"/>
          </a:p>
        </p:txBody>
      </p:sp>
      <p:sp>
        <p:nvSpPr>
          <p:cNvPr id="3" name="Content Placeholder 2"/>
          <p:cNvSpPr>
            <a:spLocks noGrp="1"/>
          </p:cNvSpPr>
          <p:nvPr>
            <p:ph idx="1"/>
          </p:nvPr>
        </p:nvSpPr>
        <p:spPr/>
        <p:txBody>
          <a:bodyPr/>
          <a:lstStyle/>
          <a:p>
            <a:r>
              <a:rPr lang="en-US" dirty="0" smtClean="0"/>
              <a:t>After reading the questions that others posed, think: what new questions do you have? Is there one you would steal, build upon, or ask in a slightly different way?</a:t>
            </a:r>
          </a:p>
          <a:p>
            <a:r>
              <a:rPr lang="en-US" dirty="0" smtClean="0"/>
              <a:t>Ask at least one new question and add it to the bottom of your list as a new question. </a:t>
            </a:r>
          </a:p>
          <a:p>
            <a:r>
              <a:rPr lang="en-US" dirty="0" smtClean="0"/>
              <a:t>Then, share it in the chat box.</a:t>
            </a:r>
            <a:endParaRPr lang="en-US" dirty="0"/>
          </a:p>
        </p:txBody>
      </p:sp>
      <p:sp>
        <p:nvSpPr>
          <p:cNvPr id="4" name="Title 1"/>
          <p:cNvSpPr txBox="1">
            <a:spLocks/>
          </p:cNvSpPr>
          <p:nvPr/>
        </p:nvSpPr>
        <p:spPr>
          <a:xfrm>
            <a:off x="838200" y="1062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mtClean="0"/>
              <a:t>Add and Refine</a:t>
            </a:r>
            <a:endParaRPr lang="en-US" dirty="0"/>
          </a:p>
        </p:txBody>
      </p:sp>
      <p:pic>
        <p:nvPicPr>
          <p:cNvPr id="5" name="Google Shape;491;p52"/>
          <p:cNvPicPr preferRelativeResize="0"/>
          <p:nvPr/>
        </p:nvPicPr>
        <p:blipFill rotWithShape="1">
          <a:blip r:embed="rId2">
            <a:alphaModFix/>
          </a:blip>
          <a:srcRect/>
          <a:stretch/>
        </p:blipFill>
        <p:spPr>
          <a:xfrm>
            <a:off x="10050017" y="87682"/>
            <a:ext cx="1889435" cy="1158631"/>
          </a:xfrm>
          <a:prstGeom prst="rect">
            <a:avLst/>
          </a:prstGeom>
          <a:noFill/>
          <a:ln>
            <a:noFill/>
          </a:ln>
        </p:spPr>
      </p:pic>
      <p:sp>
        <p:nvSpPr>
          <p:cNvPr id="7" name="Google Shape;494;p52"/>
          <p:cNvSpPr/>
          <p:nvPr/>
        </p:nvSpPr>
        <p:spPr>
          <a:xfrm>
            <a:off x="10720531" y="385557"/>
            <a:ext cx="798900" cy="5091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80373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739879" y="200909"/>
            <a:ext cx="10515600" cy="1325563"/>
          </a:xfrm>
        </p:spPr>
        <p:txBody>
          <a:bodyPr>
            <a:normAutofit/>
          </a:bodyPr>
          <a:lstStyle/>
          <a:p>
            <a:pPr eaLnBrk="1" hangingPunct="1"/>
            <a:r>
              <a:rPr lang="en-US" altLang="en-US" dirty="0" smtClean="0"/>
              <a:t>Action Plan</a:t>
            </a:r>
            <a:endParaRPr lang="en-US" altLang="en-US" dirty="0"/>
          </a:p>
        </p:txBody>
      </p:sp>
      <p:sp>
        <p:nvSpPr>
          <p:cNvPr id="111619" name="Content Placeholder 2"/>
          <p:cNvSpPr>
            <a:spLocks noGrp="1"/>
          </p:cNvSpPr>
          <p:nvPr>
            <p:ph idx="1"/>
          </p:nvPr>
        </p:nvSpPr>
        <p:spPr/>
        <p:txBody>
          <a:bodyPr/>
          <a:lstStyle/>
          <a:p>
            <a:pPr marL="0" indent="0">
              <a:buNone/>
            </a:pPr>
            <a:r>
              <a:rPr lang="en-US" altLang="en-US" sz="3200" dirty="0" smtClean="0"/>
              <a:t>Moving from priority questions into action steps.</a:t>
            </a:r>
            <a:endParaRPr lang="en-US" altLang="en-US" sz="3200" dirty="0"/>
          </a:p>
          <a:p>
            <a:pPr marL="0" indent="0">
              <a:spcBef>
                <a:spcPts val="1800"/>
              </a:spcBef>
              <a:buNone/>
            </a:pPr>
            <a:endParaRPr lang="en-US" altLang="en-US" sz="800" dirty="0" smtClean="0"/>
          </a:p>
          <a:p>
            <a:pPr marL="0" indent="0">
              <a:spcBef>
                <a:spcPts val="1800"/>
              </a:spcBef>
              <a:buNone/>
            </a:pPr>
            <a:r>
              <a:rPr lang="en-US" altLang="en-US" sz="3200" dirty="0" smtClean="0"/>
              <a:t>In </a:t>
            </a:r>
            <a:r>
              <a:rPr lang="en-US" altLang="en-US" sz="3200" dirty="0"/>
              <a:t>order to </a:t>
            </a:r>
            <a:r>
              <a:rPr lang="en-US" altLang="en-US" sz="3200" dirty="0" smtClean="0"/>
              <a:t>answer your priority questions:</a:t>
            </a:r>
            <a:endParaRPr lang="en-US" altLang="en-US" sz="3200" dirty="0"/>
          </a:p>
          <a:p>
            <a:pPr lvl="2">
              <a:spcBef>
                <a:spcPts val="1800"/>
              </a:spcBef>
            </a:pPr>
            <a:r>
              <a:rPr lang="en-US" altLang="en-US" sz="2800" dirty="0"/>
              <a:t>What do you need to </a:t>
            </a:r>
            <a:r>
              <a:rPr lang="en-US" altLang="en-US" sz="2800" i="1" dirty="0"/>
              <a:t>know</a:t>
            </a:r>
            <a:r>
              <a:rPr lang="en-US" altLang="en-US" sz="2800" dirty="0"/>
              <a:t>? </a:t>
            </a:r>
            <a:r>
              <a:rPr lang="en-US" altLang="en-US" sz="2800" b="1" dirty="0"/>
              <a:t>Information </a:t>
            </a:r>
          </a:p>
          <a:p>
            <a:pPr lvl="2">
              <a:spcBef>
                <a:spcPts val="1800"/>
              </a:spcBef>
            </a:pPr>
            <a:r>
              <a:rPr lang="en-US" altLang="en-US" sz="2800" dirty="0"/>
              <a:t>What do you need to </a:t>
            </a:r>
            <a:r>
              <a:rPr lang="en-US" altLang="en-US" sz="2800" i="1" dirty="0"/>
              <a:t>do</a:t>
            </a:r>
            <a:r>
              <a:rPr lang="en-US" altLang="en-US" sz="2800" dirty="0"/>
              <a:t>? </a:t>
            </a:r>
            <a:r>
              <a:rPr lang="en-US" altLang="en-US" sz="2800" b="1" dirty="0" smtClean="0"/>
              <a:t>Tasks</a:t>
            </a:r>
          </a:p>
          <a:p>
            <a:pPr marL="0" indent="0">
              <a:spcBef>
                <a:spcPts val="1800"/>
              </a:spcBef>
              <a:buNone/>
            </a:pPr>
            <a:endParaRPr lang="en-US" altLang="en-US" sz="3200" dirty="0" smtClean="0"/>
          </a:p>
          <a:p>
            <a:pPr marL="0" indent="0">
              <a:spcBef>
                <a:spcPts val="1800"/>
              </a:spcBef>
              <a:buNone/>
            </a:pPr>
            <a:r>
              <a:rPr lang="en-US" altLang="en-US" sz="3200" dirty="0" smtClean="0"/>
              <a:t>Write down a couple ideas you have.</a:t>
            </a:r>
            <a:endParaRPr lang="en-US" altLang="en-US" sz="3200" dirty="0"/>
          </a:p>
        </p:txBody>
      </p:sp>
      <p:pic>
        <p:nvPicPr>
          <p:cNvPr id="4" name="Google Shape;503;p53"/>
          <p:cNvPicPr preferRelativeResize="0"/>
          <p:nvPr/>
        </p:nvPicPr>
        <p:blipFill rotWithShape="1">
          <a:blip r:embed="rId3">
            <a:alphaModFix/>
          </a:blip>
          <a:srcRect/>
          <a:stretch/>
        </p:blipFill>
        <p:spPr>
          <a:xfrm>
            <a:off x="9765617" y="4"/>
            <a:ext cx="1866233" cy="1218437"/>
          </a:xfrm>
          <a:prstGeom prst="rect">
            <a:avLst/>
          </a:prstGeom>
          <a:noFill/>
          <a:ln>
            <a:noFill/>
          </a:ln>
        </p:spPr>
      </p:pic>
    </p:spTree>
    <p:extLst>
      <p:ext uri="{BB962C8B-B14F-4D97-AF65-F5344CB8AC3E}">
        <p14:creationId xmlns:p14="http://schemas.microsoft.com/office/powerpoint/2010/main" val="28691864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739877" y="216310"/>
            <a:ext cx="10515600" cy="1325563"/>
          </a:xfrm>
        </p:spPr>
        <p:txBody>
          <a:bodyPr>
            <a:normAutofit/>
          </a:bodyPr>
          <a:lstStyle/>
          <a:p>
            <a:pPr eaLnBrk="1" hangingPunct="1"/>
            <a:r>
              <a:rPr lang="en-US" altLang="en-US" dirty="0"/>
              <a:t>Share</a:t>
            </a:r>
          </a:p>
        </p:txBody>
      </p:sp>
      <p:sp>
        <p:nvSpPr>
          <p:cNvPr id="112643" name="Content Placeholder 2"/>
          <p:cNvSpPr>
            <a:spLocks noGrp="1"/>
          </p:cNvSpPr>
          <p:nvPr>
            <p:ph idx="1"/>
          </p:nvPr>
        </p:nvSpPr>
        <p:spPr>
          <a:xfrm>
            <a:off x="739877" y="2776043"/>
            <a:ext cx="10515600" cy="2850137"/>
          </a:xfrm>
        </p:spPr>
        <p:txBody>
          <a:bodyPr>
            <a:noAutofit/>
          </a:bodyPr>
          <a:lstStyle/>
          <a:p>
            <a:pPr marL="514350" lvl="0" indent="-514350">
              <a:spcBef>
                <a:spcPts val="0"/>
              </a:spcBef>
              <a:buClr>
                <a:schemeClr val="accent1"/>
              </a:buClr>
              <a:buSzPts val="2100"/>
              <a:buFont typeface="Rockwell"/>
              <a:buAutoNum type="arabicPeriod"/>
            </a:pPr>
            <a:r>
              <a:rPr lang="en-US" dirty="0">
                <a:solidFill>
                  <a:srgbClr val="000000"/>
                </a:solidFill>
                <a:ea typeface="Rockwell"/>
                <a:cs typeface="Rockwell"/>
                <a:sym typeface="Rockwell"/>
              </a:rPr>
              <a:t>One idea you had from your action plan</a:t>
            </a:r>
            <a:endParaRPr lang="en-US" dirty="0"/>
          </a:p>
          <a:p>
            <a:pPr marL="0" lvl="8" indent="0" algn="ctr">
              <a:spcBef>
                <a:spcPts val="2000"/>
              </a:spcBef>
              <a:buClr>
                <a:schemeClr val="accent1"/>
              </a:buClr>
              <a:buSzPts val="2100"/>
              <a:buNone/>
            </a:pPr>
            <a:r>
              <a:rPr lang="en-US" sz="2800" dirty="0">
                <a:solidFill>
                  <a:srgbClr val="000000"/>
                </a:solidFill>
                <a:ea typeface="Rockwell"/>
                <a:cs typeface="Rockwell"/>
                <a:sym typeface="Rockwell"/>
              </a:rPr>
              <a:t>- and - </a:t>
            </a:r>
          </a:p>
          <a:p>
            <a:pPr marL="514350" lvl="0" indent="-514350">
              <a:spcBef>
                <a:spcPts val="2000"/>
              </a:spcBef>
              <a:buClr>
                <a:schemeClr val="accent1"/>
              </a:buClr>
              <a:buSzPts val="2100"/>
              <a:buFont typeface="Rockwell"/>
              <a:buAutoNum type="arabicPeriod"/>
            </a:pPr>
            <a:r>
              <a:rPr lang="en-US" dirty="0">
                <a:solidFill>
                  <a:srgbClr val="000000"/>
                </a:solidFill>
                <a:ea typeface="Rockwell"/>
                <a:cs typeface="Rockwell"/>
                <a:sym typeface="Rockwell"/>
              </a:rPr>
              <a:t>The numbers of your three priority questions in your original sequence       (For ex: “2, 4, 7 out of 8 total”)</a:t>
            </a:r>
            <a:endParaRPr lang="en-US" dirty="0"/>
          </a:p>
        </p:txBody>
      </p:sp>
      <p:sp>
        <p:nvSpPr>
          <p:cNvPr id="4" name="Google Shape;512;p54"/>
          <p:cNvSpPr/>
          <p:nvPr/>
        </p:nvSpPr>
        <p:spPr>
          <a:xfrm>
            <a:off x="10879271" y="360387"/>
            <a:ext cx="654109" cy="440819"/>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 name="Rectangle 1"/>
          <p:cNvSpPr/>
          <p:nvPr/>
        </p:nvSpPr>
        <p:spPr>
          <a:xfrm>
            <a:off x="739877" y="2022611"/>
            <a:ext cx="6182652" cy="523220"/>
          </a:xfrm>
          <a:prstGeom prst="rect">
            <a:avLst/>
          </a:prstGeom>
        </p:spPr>
        <p:txBody>
          <a:bodyPr wrap="none">
            <a:spAutoFit/>
          </a:bodyPr>
          <a:lstStyle/>
          <a:p>
            <a:r>
              <a:rPr lang="en-US" sz="2800" dirty="0">
                <a:solidFill>
                  <a:schemeClr val="dk1"/>
                </a:solidFill>
                <a:ea typeface="Rockwell"/>
                <a:cs typeface="Rockwell"/>
                <a:sym typeface="Rockwell"/>
              </a:rPr>
              <a:t>Using the Chat Box, please </a:t>
            </a:r>
            <a:r>
              <a:rPr lang="en-US" sz="2800" dirty="0" smtClean="0">
                <a:solidFill>
                  <a:schemeClr val="dk1"/>
                </a:solidFill>
                <a:ea typeface="Rockwell"/>
                <a:cs typeface="Rockwell"/>
                <a:sym typeface="Rockwell"/>
              </a:rPr>
              <a:t>share:</a:t>
            </a:r>
            <a:endParaRPr lang="en-US" sz="2800" dirty="0"/>
          </a:p>
        </p:txBody>
      </p:sp>
    </p:spTree>
    <p:extLst>
      <p:ext uri="{BB962C8B-B14F-4D97-AF65-F5344CB8AC3E}">
        <p14:creationId xmlns:p14="http://schemas.microsoft.com/office/powerpoint/2010/main" val="22992598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749711" y="210741"/>
            <a:ext cx="10515600" cy="1325563"/>
          </a:xfrm>
        </p:spPr>
        <p:txBody>
          <a:bodyPr>
            <a:normAutofit/>
          </a:bodyPr>
          <a:lstStyle/>
          <a:p>
            <a:pPr eaLnBrk="1" hangingPunct="1"/>
            <a:r>
              <a:rPr lang="en-US" altLang="en-US" dirty="0" smtClean="0"/>
              <a:t>Reflect</a:t>
            </a:r>
            <a:endParaRPr lang="en-US" altLang="en-US" dirty="0"/>
          </a:p>
        </p:txBody>
      </p:sp>
      <p:sp>
        <p:nvSpPr>
          <p:cNvPr id="49154" name="Content Placeholder 2"/>
          <p:cNvSpPr>
            <a:spLocks noGrp="1"/>
          </p:cNvSpPr>
          <p:nvPr>
            <p:ph idx="1"/>
          </p:nvPr>
        </p:nvSpPr>
        <p:spPr>
          <a:xfrm>
            <a:off x="838200" y="1825631"/>
            <a:ext cx="10515600" cy="2700979"/>
          </a:xfrm>
        </p:spPr>
        <p:txBody>
          <a:bodyPr>
            <a:normAutofit/>
          </a:bodyPr>
          <a:lstStyle/>
          <a:p>
            <a:pPr eaLnBrk="1" hangingPunct="1"/>
            <a:r>
              <a:rPr lang="en-US" altLang="en-US" sz="3000" dirty="0">
                <a:solidFill>
                  <a:srgbClr val="000000"/>
                </a:solidFill>
              </a:rPr>
              <a:t> </a:t>
            </a:r>
            <a:r>
              <a:rPr lang="en-US" altLang="en-US" sz="3200" dirty="0">
                <a:solidFill>
                  <a:srgbClr val="000000"/>
                </a:solidFill>
              </a:rPr>
              <a:t>What did you learn?</a:t>
            </a:r>
          </a:p>
          <a:p>
            <a:pPr eaLnBrk="1" hangingPunct="1"/>
            <a:r>
              <a:rPr lang="en-US" altLang="en-US" sz="3200" dirty="0">
                <a:solidFill>
                  <a:srgbClr val="000000"/>
                </a:solidFill>
              </a:rPr>
              <a:t> How did you learn it</a:t>
            </a:r>
            <a:r>
              <a:rPr lang="en-US" altLang="en-US" sz="3200" dirty="0" smtClean="0">
                <a:solidFill>
                  <a:srgbClr val="000000"/>
                </a:solidFill>
              </a:rPr>
              <a:t>?</a:t>
            </a:r>
            <a:endParaRPr lang="en-US" altLang="en-US" sz="3200" dirty="0">
              <a:solidFill>
                <a:srgbClr val="000000"/>
              </a:solidFill>
            </a:endParaRPr>
          </a:p>
        </p:txBody>
      </p:sp>
      <p:pic>
        <p:nvPicPr>
          <p:cNvPr id="4" name="Google Shape;523;p55"/>
          <p:cNvPicPr preferRelativeResize="0"/>
          <p:nvPr/>
        </p:nvPicPr>
        <p:blipFill rotWithShape="1">
          <a:blip r:embed="rId2">
            <a:alphaModFix/>
          </a:blip>
          <a:srcRect/>
          <a:stretch/>
        </p:blipFill>
        <p:spPr>
          <a:xfrm>
            <a:off x="9481106" y="4"/>
            <a:ext cx="1872697" cy="1149793"/>
          </a:xfrm>
          <a:prstGeom prst="rect">
            <a:avLst/>
          </a:prstGeom>
          <a:noFill/>
          <a:ln>
            <a:noFill/>
          </a:ln>
        </p:spPr>
      </p:pic>
      <p:sp>
        <p:nvSpPr>
          <p:cNvPr id="2" name="Rectangle 1"/>
          <p:cNvSpPr/>
          <p:nvPr/>
        </p:nvSpPr>
        <p:spPr>
          <a:xfrm>
            <a:off x="1057121" y="4522685"/>
            <a:ext cx="10056403" cy="1077218"/>
          </a:xfrm>
          <a:prstGeom prst="rect">
            <a:avLst/>
          </a:prstGeom>
        </p:spPr>
        <p:txBody>
          <a:bodyPr wrap="square">
            <a:spAutoFit/>
          </a:bodyPr>
          <a:lstStyle/>
          <a:p>
            <a:pPr lvl="0">
              <a:buClr>
                <a:srgbClr val="000000"/>
              </a:buClr>
              <a:buSzPts val="2800"/>
            </a:pPr>
            <a:r>
              <a:rPr lang="en-US" sz="3200" b="1" dirty="0">
                <a:solidFill>
                  <a:schemeClr val="dk1"/>
                </a:solidFill>
                <a:ea typeface="Rockwell"/>
                <a:cs typeface="Rockwell"/>
                <a:sym typeface="Rockwell"/>
              </a:rPr>
              <a:t>After reflecting, use the chat box to share your response to ONE of the questions above.</a:t>
            </a:r>
            <a:endParaRPr lang="en-US" sz="3200" dirty="0">
              <a:solidFill>
                <a:srgbClr val="000000"/>
              </a:solidFill>
              <a:latin typeface="Arial"/>
              <a:ea typeface="Arial"/>
              <a:cs typeface="Arial"/>
              <a:sym typeface="Arial"/>
            </a:endParaRPr>
          </a:p>
        </p:txBody>
      </p:sp>
      <p:sp>
        <p:nvSpPr>
          <p:cNvPr id="6" name="Google Shape;520;p55"/>
          <p:cNvSpPr/>
          <p:nvPr/>
        </p:nvSpPr>
        <p:spPr>
          <a:xfrm>
            <a:off x="10091777" y="210741"/>
            <a:ext cx="840907" cy="5232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13576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sp>
        <p:nvSpPr>
          <p:cNvPr id="1654" name="Google Shape;1654;p194"/>
          <p:cNvSpPr txBox="1">
            <a:spLocks noGrp="1"/>
          </p:cNvSpPr>
          <p:nvPr>
            <p:ph type="body" idx="4294967295"/>
          </p:nvPr>
        </p:nvSpPr>
        <p:spPr>
          <a:xfrm>
            <a:off x="841235" y="349854"/>
            <a:ext cx="7645400" cy="916972"/>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SzPts val="4500"/>
              <a:buNone/>
            </a:pPr>
            <a:r>
              <a:rPr lang="en-US" sz="4400" dirty="0" smtClean="0">
                <a:solidFill>
                  <a:schemeClr val="tx2"/>
                </a:solidFill>
              </a:rPr>
              <a:t>A Look Inside the Process</a:t>
            </a:r>
            <a:endParaRPr sz="4400" dirty="0">
              <a:solidFill>
                <a:schemeClr val="tx2"/>
              </a:solidFill>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Placeholder 3"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276" y="1675417"/>
            <a:ext cx="3981808" cy="3642930"/>
          </a:xfrm>
          <a:prstGeom prst="rect">
            <a:avLst/>
          </a:prstGeom>
        </p:spPr>
      </p:pic>
    </p:spTree>
    <p:extLst>
      <p:ext uri="{BB962C8B-B14F-4D97-AF65-F5344CB8AC3E}">
        <p14:creationId xmlns:p14="http://schemas.microsoft.com/office/powerpoint/2010/main" val="38048887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QFT, on one slide…</a:t>
            </a:r>
          </a:p>
        </p:txBody>
      </p:sp>
      <p:sp>
        <p:nvSpPr>
          <p:cNvPr id="3" name="Content Placeholder 2"/>
          <p:cNvSpPr>
            <a:spLocks noGrp="1"/>
          </p:cNvSpPr>
          <p:nvPr>
            <p:ph idx="1"/>
          </p:nvPr>
        </p:nvSpPr>
        <p:spPr>
          <a:xfrm>
            <a:off x="1136515" y="1606981"/>
            <a:ext cx="10515600" cy="4351338"/>
          </a:xfrm>
        </p:spPr>
        <p:txBody>
          <a:bodyPr>
            <a:normAutofit lnSpcReduction="10000"/>
          </a:bodyPr>
          <a:lstStyle/>
          <a:p>
            <a:pPr marL="457200" indent="-457200">
              <a:spcBef>
                <a:spcPts val="0"/>
              </a:spcBef>
              <a:spcAft>
                <a:spcPts val="600"/>
              </a:spcAft>
              <a:buFont typeface="+mj-lt"/>
              <a:buAutoNum type="arabicParenR"/>
            </a:pPr>
            <a:r>
              <a:rPr lang="en-US" dirty="0"/>
              <a:t>Question Focus</a:t>
            </a:r>
          </a:p>
          <a:p>
            <a:pPr marL="457200" indent="-457200">
              <a:spcBef>
                <a:spcPts val="0"/>
              </a:spcBef>
              <a:spcAft>
                <a:spcPts val="600"/>
              </a:spcAft>
              <a:buFont typeface="+mj-lt"/>
              <a:buAutoNum type="arabicParenR"/>
            </a:pPr>
            <a:r>
              <a:rPr lang="en-US" b="1" dirty="0"/>
              <a:t>Produce</a:t>
            </a:r>
            <a:r>
              <a:rPr lang="en-US" dirty="0"/>
              <a:t> Your Questions</a:t>
            </a:r>
          </a:p>
          <a:p>
            <a:pPr lvl="2">
              <a:spcBef>
                <a:spcPts val="0"/>
              </a:spcBef>
              <a:spcAft>
                <a:spcPts val="600"/>
              </a:spcAft>
              <a:buFont typeface="Wingdings" panose="05000000000000000000" pitchFamily="2" charset="2"/>
              <a:buChar char="ü"/>
            </a:pPr>
            <a:r>
              <a:rPr lang="en-US" dirty="0"/>
              <a:t>Follow the rules</a:t>
            </a:r>
          </a:p>
          <a:p>
            <a:pPr lvl="2">
              <a:spcBef>
                <a:spcPts val="0"/>
              </a:spcBef>
              <a:spcAft>
                <a:spcPts val="600"/>
              </a:spcAft>
              <a:buFont typeface="Wingdings" panose="05000000000000000000" pitchFamily="2" charset="2"/>
              <a:buChar char="ü"/>
            </a:pPr>
            <a:r>
              <a:rPr lang="en-US" dirty="0"/>
              <a:t>Number your questions</a:t>
            </a:r>
          </a:p>
          <a:p>
            <a:pPr marL="457200" indent="-457200">
              <a:spcBef>
                <a:spcPts val="0"/>
              </a:spcBef>
              <a:spcAft>
                <a:spcPts val="600"/>
              </a:spcAft>
              <a:buFont typeface="+mj-lt"/>
              <a:buAutoNum type="arabicParenR" startAt="3"/>
            </a:pPr>
            <a:r>
              <a:rPr lang="en-US" b="1" dirty="0"/>
              <a:t>Improve</a:t>
            </a:r>
            <a:r>
              <a:rPr lang="en-US" dirty="0"/>
              <a:t> Your Questions</a:t>
            </a:r>
          </a:p>
          <a:p>
            <a:pPr lvl="2">
              <a:spcBef>
                <a:spcPts val="0"/>
              </a:spcBef>
              <a:spcAft>
                <a:spcPts val="600"/>
              </a:spcAft>
              <a:buFont typeface="Wingdings" panose="05000000000000000000" pitchFamily="2" charset="2"/>
              <a:buChar char="ü"/>
            </a:pPr>
            <a:r>
              <a:rPr lang="en-US" dirty="0"/>
              <a:t>Categorize questions as Closed or Open-ended</a:t>
            </a:r>
          </a:p>
          <a:p>
            <a:pPr lvl="2">
              <a:spcBef>
                <a:spcPts val="0"/>
              </a:spcBef>
              <a:spcAft>
                <a:spcPts val="600"/>
              </a:spcAft>
              <a:buFont typeface="Wingdings" panose="05000000000000000000" pitchFamily="2" charset="2"/>
              <a:buChar char="ü"/>
            </a:pPr>
            <a:r>
              <a:rPr lang="en-US" dirty="0"/>
              <a:t>Change questions from one type to another</a:t>
            </a:r>
          </a:p>
          <a:p>
            <a:pPr marL="457200" indent="-457200">
              <a:spcBef>
                <a:spcPts val="0"/>
              </a:spcBef>
              <a:spcAft>
                <a:spcPts val="600"/>
              </a:spcAft>
              <a:buFont typeface="+mj-lt"/>
              <a:buAutoNum type="arabicParenR" startAt="4"/>
            </a:pPr>
            <a:r>
              <a:rPr lang="en-US" b="1" dirty="0" smtClean="0"/>
              <a:t>Strategize</a:t>
            </a:r>
            <a:r>
              <a:rPr lang="en-US" dirty="0" smtClean="0"/>
              <a:t> </a:t>
            </a:r>
          </a:p>
          <a:p>
            <a:pPr lvl="2">
              <a:spcBef>
                <a:spcPts val="0"/>
              </a:spcBef>
              <a:spcAft>
                <a:spcPts val="600"/>
              </a:spcAft>
              <a:buFont typeface="Wingdings" panose="05000000000000000000" pitchFamily="2" charset="2"/>
              <a:buChar char="ü"/>
            </a:pPr>
            <a:r>
              <a:rPr lang="en-US" dirty="0" smtClean="0"/>
              <a:t>Prioritize your questions</a:t>
            </a:r>
          </a:p>
          <a:p>
            <a:pPr lvl="2">
              <a:spcBef>
                <a:spcPts val="0"/>
              </a:spcBef>
              <a:spcAft>
                <a:spcPts val="600"/>
              </a:spcAft>
              <a:buFont typeface="Wingdings" panose="05000000000000000000" pitchFamily="2" charset="2"/>
              <a:buChar char="ü"/>
            </a:pPr>
            <a:r>
              <a:rPr lang="en-US" dirty="0" smtClean="0"/>
              <a:t>Action plan or discuss next steps</a:t>
            </a:r>
          </a:p>
          <a:p>
            <a:pPr lvl="2">
              <a:spcBef>
                <a:spcPts val="0"/>
              </a:spcBef>
              <a:spcAft>
                <a:spcPts val="600"/>
              </a:spcAft>
              <a:buFont typeface="Wingdings" panose="05000000000000000000" pitchFamily="2" charset="2"/>
              <a:buChar char="ü"/>
            </a:pPr>
            <a:r>
              <a:rPr lang="en-US" dirty="0" smtClean="0"/>
              <a:t>Share </a:t>
            </a:r>
            <a:endParaRPr lang="en-US" dirty="0"/>
          </a:p>
          <a:p>
            <a:pPr marL="457200" indent="-457200">
              <a:spcBef>
                <a:spcPts val="0"/>
              </a:spcBef>
              <a:spcAft>
                <a:spcPts val="600"/>
              </a:spcAft>
              <a:buFont typeface="+mj-lt"/>
              <a:buAutoNum type="arabicParenR" startAt="5"/>
            </a:pPr>
            <a:r>
              <a:rPr lang="en-US" b="1" dirty="0" smtClean="0"/>
              <a:t>Reflect</a:t>
            </a:r>
            <a:endParaRPr lang="en-US" b="1" dirty="0"/>
          </a:p>
        </p:txBody>
      </p:sp>
      <p:sp>
        <p:nvSpPr>
          <p:cNvPr id="5" name="TextBox 4"/>
          <p:cNvSpPr txBox="1"/>
          <p:nvPr/>
        </p:nvSpPr>
        <p:spPr>
          <a:xfrm>
            <a:off x="7264549" y="1436971"/>
            <a:ext cx="4589576" cy="1477328"/>
          </a:xfrm>
          <a:prstGeom prst="rect">
            <a:avLst/>
          </a:prstGeom>
          <a:solidFill>
            <a:schemeClr val="bg1">
              <a:lumMod val="85000"/>
            </a:schemeClr>
          </a:solidFill>
        </p:spPr>
        <p:txBody>
          <a:bodyPr wrap="square" rtlCol="0">
            <a:spAutoFit/>
          </a:bodyPr>
          <a:lstStyle/>
          <a:p>
            <a:pPr marL="342900" indent="-342900" defTabSz="457200">
              <a:buFont typeface="+mj-lt"/>
              <a:buAutoNum type="arabicPeriod"/>
              <a:defRPr/>
            </a:pPr>
            <a:r>
              <a:rPr lang="en-US" dirty="0">
                <a:solidFill>
                  <a:prstClr val="black"/>
                </a:solidFill>
                <a:latin typeface="Rockwell"/>
              </a:rPr>
              <a:t>Ask as many questions as you can</a:t>
            </a:r>
          </a:p>
          <a:p>
            <a:pPr marL="342900" indent="-342900" defTabSz="457200">
              <a:buFont typeface="+mj-lt"/>
              <a:buAutoNum type="arabicPeriod"/>
              <a:defRPr/>
            </a:pPr>
            <a:r>
              <a:rPr lang="en-US" dirty="0">
                <a:solidFill>
                  <a:prstClr val="black"/>
                </a:solidFill>
                <a:latin typeface="Rockwell"/>
              </a:rPr>
              <a:t>Do not stop to discuss, judge or answer</a:t>
            </a:r>
          </a:p>
          <a:p>
            <a:pPr marL="342900" indent="-342900" defTabSz="457200">
              <a:buFont typeface="+mj-lt"/>
              <a:buAutoNum type="arabicPeriod"/>
              <a:defRPr/>
            </a:pPr>
            <a:r>
              <a:rPr lang="en-US" dirty="0">
                <a:solidFill>
                  <a:prstClr val="black"/>
                </a:solidFill>
                <a:latin typeface="Rockwell"/>
              </a:rPr>
              <a:t>Record </a:t>
            </a:r>
            <a:r>
              <a:rPr lang="en-US" i="1" dirty="0">
                <a:solidFill>
                  <a:prstClr val="black"/>
                </a:solidFill>
                <a:latin typeface="Rockwell"/>
              </a:rPr>
              <a:t>exactly</a:t>
            </a:r>
            <a:r>
              <a:rPr lang="en-US" dirty="0">
                <a:solidFill>
                  <a:prstClr val="black"/>
                </a:solidFill>
                <a:latin typeface="Rockwell"/>
              </a:rPr>
              <a:t> as stated</a:t>
            </a:r>
          </a:p>
          <a:p>
            <a:pPr marL="342900" indent="-342900" defTabSz="457200">
              <a:buFont typeface="+mj-lt"/>
              <a:buAutoNum type="arabicPeriod"/>
              <a:defRPr/>
            </a:pPr>
            <a:r>
              <a:rPr lang="en-US" dirty="0">
                <a:solidFill>
                  <a:prstClr val="black"/>
                </a:solidFill>
                <a:latin typeface="Rockwell"/>
              </a:rPr>
              <a:t>Change statements into questions</a:t>
            </a:r>
          </a:p>
        </p:txBody>
      </p:sp>
      <p:cxnSp>
        <p:nvCxnSpPr>
          <p:cNvPr id="7" name="Straight Arrow Connector 6"/>
          <p:cNvCxnSpPr/>
          <p:nvPr/>
        </p:nvCxnSpPr>
        <p:spPr>
          <a:xfrm>
            <a:off x="4496647" y="2692520"/>
            <a:ext cx="2634551" cy="30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82869" y="4260238"/>
            <a:ext cx="3169249" cy="1754327"/>
          </a:xfrm>
          <a:prstGeom prst="rect">
            <a:avLst/>
          </a:prstGeom>
          <a:solidFill>
            <a:schemeClr val="bg1">
              <a:lumMod val="85000"/>
            </a:schemeClr>
          </a:solidFill>
        </p:spPr>
        <p:txBody>
          <a:bodyPr wrap="square" rtlCol="0">
            <a:spAutoFit/>
          </a:bodyPr>
          <a:lstStyle/>
          <a:p>
            <a:pPr defTabSz="457200">
              <a:defRPr/>
            </a:pPr>
            <a:r>
              <a:rPr lang="en-US" b="1" dirty="0">
                <a:solidFill>
                  <a:prstClr val="black"/>
                </a:solidFill>
                <a:latin typeface="Rockwell"/>
              </a:rPr>
              <a:t>Closed-Ended:</a:t>
            </a:r>
          </a:p>
          <a:p>
            <a:pPr defTabSz="457200">
              <a:defRPr/>
            </a:pPr>
            <a:r>
              <a:rPr lang="en-US" dirty="0">
                <a:solidFill>
                  <a:prstClr val="black"/>
                </a:solidFill>
                <a:latin typeface="Rockwell"/>
              </a:rPr>
              <a:t>Answered with “yes,” “no” or one word</a:t>
            </a:r>
          </a:p>
          <a:p>
            <a:pPr defTabSz="457200">
              <a:defRPr/>
            </a:pPr>
            <a:endParaRPr lang="en-US" dirty="0">
              <a:solidFill>
                <a:prstClr val="black"/>
              </a:solidFill>
              <a:latin typeface="Rockwell"/>
            </a:endParaRPr>
          </a:p>
          <a:p>
            <a:pPr defTabSz="457200">
              <a:defRPr/>
            </a:pPr>
            <a:r>
              <a:rPr lang="en-US" b="1" dirty="0">
                <a:solidFill>
                  <a:prstClr val="black"/>
                </a:solidFill>
                <a:latin typeface="Rockwell"/>
              </a:rPr>
              <a:t>Open-Ended: </a:t>
            </a:r>
            <a:r>
              <a:rPr lang="en-US" dirty="0">
                <a:solidFill>
                  <a:prstClr val="black"/>
                </a:solidFill>
                <a:latin typeface="Rockwell"/>
              </a:rPr>
              <a:t>Require longer explanation</a:t>
            </a:r>
          </a:p>
        </p:txBody>
      </p:sp>
      <p:cxnSp>
        <p:nvCxnSpPr>
          <p:cNvPr id="12" name="Straight Arrow Connector 11"/>
          <p:cNvCxnSpPr/>
          <p:nvPr/>
        </p:nvCxnSpPr>
        <p:spPr>
          <a:xfrm>
            <a:off x="8616671" y="3699127"/>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096000" y="6488466"/>
            <a:ext cx="6096000" cy="307777"/>
          </a:xfrm>
          <a:prstGeom prst="rect">
            <a:avLst/>
          </a:prstGeom>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rPr>
              <a:t>Source: The Right Question </a:t>
            </a:r>
            <a:r>
              <a:rPr kumimoji="0" lang="en-US" sz="1400" b="0" i="0" u="none" strike="noStrike" kern="1200" cap="none" spc="0" normalizeH="0" baseline="0" noProof="0" dirty="0" smtClean="0">
                <a:ln>
                  <a:noFill/>
                </a:ln>
                <a:solidFill>
                  <a:srgbClr val="000000"/>
                </a:solidFill>
                <a:effectLst/>
                <a:uLnTx/>
                <a:uFillTx/>
                <a:latin typeface="Rockwell"/>
                <a:ea typeface="Calibri" panose="020F0502020204030204" pitchFamily="34" charset="0"/>
                <a:cs typeface="Times New Roman" panose="02020603050405020304" pitchFamily="18" charset="0"/>
              </a:rPr>
              <a:t>Institute</a:t>
            </a:r>
            <a:r>
              <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rPr>
              <a:t>	</a:t>
            </a:r>
            <a:r>
              <a:rPr kumimoji="0" lang="en-US" sz="1400" b="0" i="0" u="sng" strike="noStrike" kern="1200" cap="none" spc="0" normalizeH="0" baseline="0" noProof="0" dirty="0">
                <a:ln>
                  <a:noFill/>
                </a:ln>
                <a:solidFill>
                  <a:srgbClr val="0000FF"/>
                </a:solidFill>
                <a:effectLst/>
                <a:uLnTx/>
                <a:uFillTx/>
                <a:latin typeface="Rockwell"/>
                <a:ea typeface="Calibri" panose="020F0502020204030204" pitchFamily="34" charset="0"/>
                <a:cs typeface="Times New Roman" panose="02020603050405020304" pitchFamily="18" charset="0"/>
                <a:hlinkClick r:id="rId3" action="ppaction://hlinkfile"/>
              </a:rPr>
              <a:t>rightquestion.org</a:t>
            </a:r>
            <a:endPar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8004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4294967295"/>
          </p:nvPr>
        </p:nvSpPr>
        <p:spPr>
          <a:xfrm>
            <a:off x="562707" y="2179642"/>
            <a:ext cx="10515600" cy="1692275"/>
          </a:xfrm>
        </p:spPr>
        <p:txBody>
          <a:bodyPr anchor="ctr"/>
          <a:lstStyle/>
          <a:p>
            <a:pPr marL="228600" lvl="1" indent="0" algn="ctr">
              <a:buNone/>
            </a:pPr>
            <a:r>
              <a:rPr lang="en-US" sz="4400" u="sng" dirty="0">
                <a:solidFill>
                  <a:srgbClr val="000000"/>
                </a:solidFill>
                <a:latin typeface="Rockwell" panose="02060603020205020403" pitchFamily="18" charset="0"/>
              </a:rPr>
              <a:t>Three</a:t>
            </a:r>
            <a:r>
              <a:rPr lang="en-US" sz="4400" dirty="0">
                <a:solidFill>
                  <a:srgbClr val="000000"/>
                </a:solidFill>
                <a:latin typeface="Rockwell" panose="02060603020205020403" pitchFamily="18" charset="0"/>
              </a:rPr>
              <a:t> thinking abilities </a:t>
            </a:r>
          </a:p>
          <a:p>
            <a:pPr marL="228600" lvl="1" indent="0" algn="ctr">
              <a:buNone/>
            </a:pPr>
            <a:r>
              <a:rPr lang="en-US" sz="4400" dirty="0">
                <a:solidFill>
                  <a:srgbClr val="000000"/>
                </a:solidFill>
                <a:latin typeface="Rockwell" panose="02060603020205020403" pitchFamily="18" charset="0"/>
              </a:rPr>
              <a:t>with </a:t>
            </a:r>
            <a:r>
              <a:rPr lang="en-US" sz="4400" u="sng" dirty="0">
                <a:solidFill>
                  <a:srgbClr val="000000"/>
                </a:solidFill>
                <a:latin typeface="Rockwell" panose="02060603020205020403" pitchFamily="18" charset="0"/>
              </a:rPr>
              <a:t>one</a:t>
            </a:r>
            <a:r>
              <a:rPr lang="en-US" sz="4400" dirty="0">
                <a:solidFill>
                  <a:srgbClr val="000000"/>
                </a:solidFill>
                <a:latin typeface="Rockwell" panose="02060603020205020403" pitchFamily="18" charset="0"/>
              </a:rPr>
              <a:t> process</a:t>
            </a:r>
          </a:p>
        </p:txBody>
      </p:sp>
    </p:spTree>
    <p:extLst>
      <p:ext uri="{BB962C8B-B14F-4D97-AF65-F5344CB8AC3E}">
        <p14:creationId xmlns:p14="http://schemas.microsoft.com/office/powerpoint/2010/main" val="11185197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2749524" y="1728866"/>
            <a:ext cx="5809691" cy="4111625"/>
            <a:chOff x="2008258" y="1376010"/>
            <a:chExt cx="5039995" cy="4112260"/>
          </a:xfrm>
        </p:grpSpPr>
        <p:grpSp>
          <p:nvGrpSpPr>
            <p:cNvPr id="75779" name="Group 1"/>
            <p:cNvGrpSpPr>
              <a:grpSpLocks/>
            </p:cNvGrpSpPr>
            <p:nvPr/>
          </p:nvGrpSpPr>
          <p:grpSpPr bwMode="auto">
            <a:xfrm>
              <a:off x="2008258" y="1376010"/>
              <a:ext cx="5039995" cy="4112260"/>
              <a:chOff x="2008258" y="1376010"/>
              <a:chExt cx="5039995" cy="4112260"/>
            </a:xfrm>
          </p:grpSpPr>
          <p:sp>
            <p:nvSpPr>
              <p:cNvPr id="75781" name="AutoShape 4"/>
              <p:cNvSpPr>
                <a:spLocks/>
              </p:cNvSpPr>
              <p:nvPr/>
            </p:nvSpPr>
            <p:spPr bwMode="auto">
              <a:xfrm rot="12900000">
                <a:off x="2008258" y="3226102"/>
                <a:ext cx="5039995"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2"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3" name="AutoShape 4"/>
              <p:cNvSpPr>
                <a:spLocks/>
              </p:cNvSpPr>
              <p:nvPr/>
            </p:nvSpPr>
            <p:spPr bwMode="auto">
              <a:xfrm rot="8486795">
                <a:off x="2199666" y="3180110"/>
                <a:ext cx="4788388"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4" name="AutoShape 4"/>
              <p:cNvSpPr>
                <a:spLocks/>
              </p:cNvSpPr>
              <p:nvPr/>
            </p:nvSpPr>
            <p:spPr bwMode="auto">
              <a:xfrm>
                <a:off x="2400636" y="3226103"/>
                <a:ext cx="4342041"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grpSp>
        <p:sp>
          <p:nvSpPr>
            <p:cNvPr id="8" name="Rectangle 1"/>
            <p:cNvSpPr txBox="1">
              <a:spLocks noChangeArrowheads="1"/>
            </p:cNvSpPr>
            <p:nvPr/>
          </p:nvSpPr>
          <p:spPr>
            <a:xfrm>
              <a:off x="2414504" y="2821332"/>
              <a:ext cx="4381704" cy="1160167"/>
            </a:xfrm>
            <a:prstGeom prst="rect">
              <a:avLst/>
            </a:prstGeom>
          </p:spPr>
          <p:txBody>
            <a:bodyPr anchor="b">
              <a:noAutofit/>
            </a:bodyPr>
            <a:lstStyle/>
            <a:p>
              <a:pPr algn="ctr" defTabSz="457200">
                <a:defRPr/>
              </a:pPr>
              <a:r>
                <a:rPr lang="en-US" sz="4000" b="1" dirty="0" smtClean="0">
                  <a:solidFill>
                    <a:srgbClr val="000000"/>
                  </a:solidFill>
                  <a:latin typeface="Rockwell" panose="02060603020205020403" pitchFamily="18" charset="0"/>
                  <a:sym typeface="Gill Sans" charset="0"/>
                </a:rPr>
                <a:t>Divergent </a:t>
              </a:r>
            </a:p>
            <a:p>
              <a:pPr algn="ctr" defTabSz="457200">
                <a:defRPr/>
              </a:pPr>
              <a:r>
                <a:rPr lang="en-US" sz="4000" b="1" dirty="0" smtClean="0">
                  <a:solidFill>
                    <a:srgbClr val="000000"/>
                  </a:solidFill>
                  <a:latin typeface="Rockwell" panose="02060603020205020403" pitchFamily="18" charset="0"/>
                  <a:ea typeface="ヒラギノ角ゴ ProN W6" charset="-128"/>
                  <a:cs typeface="ヒラギノ角ゴ ProN W6" charset="-128"/>
                  <a:sym typeface="Gill Sans" charset="0"/>
                </a:rPr>
                <a:t>Thinking</a:t>
              </a:r>
              <a:endParaRPr lang="en-US" sz="4000" b="1" dirty="0">
                <a:solidFill>
                  <a:srgbClr val="000000"/>
                </a:solidFill>
                <a:latin typeface="Rockwell" panose="02060603020205020403" pitchFamily="18" charset="0"/>
                <a:ea typeface="ヒラギノ角ゴ ProN W6" charset="-128"/>
                <a:cs typeface="ヒラギノ角ゴ ProN W6" charset="-128"/>
                <a:sym typeface="Gill Sans" charset="0"/>
              </a:endParaRPr>
            </a:p>
          </p:txBody>
        </p:sp>
      </p:grpSp>
      <p:sp>
        <p:nvSpPr>
          <p:cNvPr id="75778" name="Title 1"/>
          <p:cNvSpPr>
            <a:spLocks noGrp="1"/>
          </p:cNvSpPr>
          <p:nvPr>
            <p:ph type="title"/>
          </p:nvPr>
        </p:nvSpPr>
        <p:spPr>
          <a:xfrm>
            <a:off x="838200" y="92756"/>
            <a:ext cx="11471853" cy="1325563"/>
          </a:xfrm>
        </p:spPr>
        <p:txBody>
          <a:bodyPr>
            <a:normAutofit/>
          </a:bodyPr>
          <a:lstStyle/>
          <a:p>
            <a:pPr eaLnBrk="1" hangingPunct="1"/>
            <a:r>
              <a:rPr lang="en-US" dirty="0"/>
              <a:t>Thinking in many different directions</a:t>
            </a:r>
          </a:p>
        </p:txBody>
      </p:sp>
    </p:spTree>
    <p:extLst>
      <p:ext uri="{BB962C8B-B14F-4D97-AF65-F5344CB8AC3E}">
        <p14:creationId xmlns:p14="http://schemas.microsoft.com/office/powerpoint/2010/main" val="2695322814"/>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Spend Time on Teaching the Skill of Question Formulation? </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Collaborative Learning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Explore </a:t>
            </a:r>
            <a:r>
              <a:rPr lang="en-US" dirty="0" smtClean="0">
                <a:solidFill>
                  <a:schemeClr val="dk1"/>
                </a:solidFill>
              </a:rPr>
              <a:t>Real Classroom </a:t>
            </a:r>
            <a:r>
              <a:rPr lang="en-US" dirty="0">
                <a:solidFill>
                  <a:schemeClr val="dk1"/>
                </a:solidFill>
              </a:rPr>
              <a:t>Examples &amp; Applications</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is Question Formulation Important Now</a:t>
            </a:r>
            <a:r>
              <a:rPr lang="en-US" dirty="0" smtClean="0">
                <a:solidFill>
                  <a:schemeClr val="dk1"/>
                </a:solidFill>
              </a:rPr>
              <a:t>?</a:t>
            </a:r>
          </a:p>
          <a:p>
            <a:pPr marL="457200" lvl="0" indent="-406400">
              <a:lnSpc>
                <a:spcPct val="100000"/>
              </a:lnSpc>
              <a:spcBef>
                <a:spcPts val="0"/>
              </a:spcBef>
              <a:spcAft>
                <a:spcPts val="1200"/>
              </a:spcAft>
              <a:buSzPts val="2800"/>
              <a:buFont typeface="Rockwell"/>
              <a:buAutoNum type="arabicParenR"/>
            </a:pPr>
            <a:r>
              <a:rPr lang="en-US" dirty="0" smtClean="0">
                <a:solidFill>
                  <a:schemeClr val="dk1"/>
                </a:solidFill>
              </a:rPr>
              <a:t>Discuss Applications to Your Ongoing Work with Formative Assessment and Equity Goals</a:t>
            </a:r>
            <a:endParaRPr lang="en-US" dirty="0">
              <a:solidFill>
                <a:schemeClr val="dk1"/>
              </a:solidFill>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Q&amp;A</a:t>
            </a:r>
            <a:endParaRPr lang="en-US" dirty="0"/>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29421402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727953" y="105490"/>
            <a:ext cx="10515600" cy="1325563"/>
          </a:xfrm>
        </p:spPr>
        <p:txBody>
          <a:bodyPr>
            <a:normAutofit/>
          </a:bodyPr>
          <a:lstStyle/>
          <a:p>
            <a:pPr eaLnBrk="1" hangingPunct="1"/>
            <a:r>
              <a:rPr lang="en-US" dirty="0"/>
              <a:t>Narrowing Down, Focusing</a:t>
            </a:r>
          </a:p>
        </p:txBody>
      </p:sp>
      <p:grpSp>
        <p:nvGrpSpPr>
          <p:cNvPr id="83970" name="Group 2"/>
          <p:cNvGrpSpPr>
            <a:grpSpLocks/>
          </p:cNvGrpSpPr>
          <p:nvPr/>
        </p:nvGrpSpPr>
        <p:grpSpPr bwMode="auto">
          <a:xfrm>
            <a:off x="2556257" y="1843800"/>
            <a:ext cx="6542131" cy="3901400"/>
            <a:chOff x="1332449" y="1744708"/>
            <a:chExt cx="6722338"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2" name="AutoShape 7"/>
            <p:cNvSpPr>
              <a:spLocks/>
            </p:cNvSpPr>
            <p:nvPr/>
          </p:nvSpPr>
          <p:spPr bwMode="auto">
            <a:xfrm rot="10800000">
              <a:off x="1332449" y="3933851"/>
              <a:ext cx="1858397"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20" name="Rectangle 1"/>
            <p:cNvSpPr txBox="1">
              <a:spLocks noChangeArrowheads="1"/>
            </p:cNvSpPr>
            <p:nvPr/>
          </p:nvSpPr>
          <p:spPr>
            <a:xfrm>
              <a:off x="2724137" y="3799916"/>
              <a:ext cx="3917553" cy="1258876"/>
            </a:xfrm>
            <a:prstGeom prst="rect">
              <a:avLst/>
            </a:prstGeom>
          </p:spPr>
          <p:txBody>
            <a:bodyPr anchor="b">
              <a:noAutofit/>
            </a:bodyPr>
            <a:lstStyle/>
            <a:p>
              <a:pPr algn="ctr" defTabSz="457200">
                <a:defRPr/>
              </a:pPr>
              <a:r>
                <a:rPr lang="en-US" sz="4000" b="1" dirty="0" smtClean="0">
                  <a:solidFill>
                    <a:srgbClr val="000000"/>
                  </a:solidFill>
                  <a:latin typeface="Rockwell" panose="02060603020205020403" pitchFamily="18" charset="0"/>
                  <a:sym typeface="Gill Sans" charset="0"/>
                </a:rPr>
                <a:t>Convergent</a:t>
              </a:r>
            </a:p>
            <a:p>
              <a:pPr algn="ctr" defTabSz="457200">
                <a:defRPr/>
              </a:pPr>
              <a:r>
                <a:rPr lang="en-US" sz="4000" b="1" dirty="0" smtClean="0">
                  <a:solidFill>
                    <a:srgbClr val="000000"/>
                  </a:solidFill>
                  <a:latin typeface="Rockwell" panose="02060603020205020403" pitchFamily="18" charset="0"/>
                  <a:ea typeface="ヒラギノ角ゴ ProN W6" charset="-128"/>
                  <a:cs typeface="ヒラギノ角ゴ ProN W6" charset="-128"/>
                  <a:sym typeface="Gill Sans" charset="0"/>
                </a:rPr>
                <a:t>Thinking</a:t>
              </a:r>
              <a:endParaRPr lang="en-US" sz="4000" b="1" dirty="0">
                <a:solidFill>
                  <a:srgbClr val="000000"/>
                </a:solidFill>
                <a:latin typeface="Rockwell" panose="02060603020205020403" pitchFamily="18" charset="0"/>
                <a:ea typeface="ヒラギノ角ゴ ProN W6" charset="-128"/>
                <a:cs typeface="ヒラギノ角ゴ ProN W6" charset="-128"/>
                <a:sym typeface="Gill Sans" charset="0"/>
              </a:endParaRPr>
            </a:p>
          </p:txBody>
        </p:sp>
      </p:grpSp>
    </p:spTree>
    <p:extLst>
      <p:ext uri="{BB962C8B-B14F-4D97-AF65-F5344CB8AC3E}">
        <p14:creationId xmlns:p14="http://schemas.microsoft.com/office/powerpoint/2010/main" val="3343455066"/>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3032" y="1656135"/>
            <a:ext cx="3547353" cy="48796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9334" name="TextBox 5"/>
          <p:cNvSpPr txBox="1">
            <a:spLocks noChangeArrowheads="1"/>
          </p:cNvSpPr>
          <p:nvPr/>
        </p:nvSpPr>
        <p:spPr bwMode="auto">
          <a:xfrm>
            <a:off x="5670383" y="2678491"/>
            <a:ext cx="5252543" cy="707886"/>
          </a:xfrm>
          <a:prstGeom prst="rect">
            <a:avLst/>
          </a:prstGeom>
          <a:noFill/>
          <a:ln w="9525">
            <a:noFill/>
            <a:miter lim="800000"/>
            <a:headEnd/>
            <a:tailEnd/>
          </a:ln>
        </p:spPr>
        <p:txBody>
          <a:bodyPr wrap="square">
            <a:spAutoFit/>
          </a:bodyPr>
          <a:lstStyle/>
          <a:p>
            <a:pPr algn="ctr" defTabSz="457200">
              <a:defRPr/>
            </a:pPr>
            <a:r>
              <a:rPr lang="en-US" sz="4000" b="1" dirty="0" smtClean="0">
                <a:solidFill>
                  <a:srgbClr val="000000"/>
                </a:solidFill>
                <a:latin typeface="Rockwell" panose="02060603020205020403" pitchFamily="18" charset="0"/>
              </a:rPr>
              <a:t>Metacognition</a:t>
            </a:r>
          </a:p>
        </p:txBody>
      </p:sp>
      <p:sp>
        <p:nvSpPr>
          <p:cNvPr id="78852" name="Title 1"/>
          <p:cNvSpPr>
            <a:spLocks noGrp="1"/>
          </p:cNvSpPr>
          <p:nvPr>
            <p:ph type="title"/>
          </p:nvPr>
        </p:nvSpPr>
        <p:spPr/>
        <p:txBody>
          <a:bodyPr/>
          <a:lstStyle/>
          <a:p>
            <a:pPr eaLnBrk="1" hangingPunct="1"/>
            <a:r>
              <a:rPr lang="en-US" dirty="0"/>
              <a:t>Thinking</a:t>
            </a:r>
            <a:r>
              <a:rPr lang="en-US" dirty="0">
                <a:latin typeface="Rockwell" panose="02060603020205020403" pitchFamily="18" charset="0"/>
              </a:rPr>
              <a:t> about Thinking</a:t>
            </a:r>
          </a:p>
        </p:txBody>
      </p:sp>
      <p:pic>
        <p:nvPicPr>
          <p:cNvPr id="9" name="Picture 2">
            <a:extLst>
              <a:ext uri="{FF2B5EF4-FFF2-40B4-BE49-F238E27FC236}">
                <a16:creationId xmlns:a16="http://schemas.microsoft.com/office/drawing/2014/main" xmlns="" id="{C091495A-5821-4EB7-8F88-734828852F6C}"/>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15311" y="2120468"/>
            <a:ext cx="1378512" cy="1527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392713698"/>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728525" y="5140360"/>
            <a:ext cx="10933735" cy="885825"/>
          </a:xfrm>
        </p:spPr>
        <p:txBody>
          <a:bodyPr>
            <a:noAutofit/>
          </a:bodyPr>
          <a:lstStyle/>
          <a:p>
            <a:pPr marL="0" indent="0">
              <a:buNone/>
            </a:pPr>
            <a:r>
              <a:rPr lang="en-US" sz="4400" dirty="0">
                <a:solidFill>
                  <a:schemeClr val="tx2"/>
                </a:solidFill>
              </a:rPr>
              <a:t>Exploring </a:t>
            </a:r>
            <a:r>
              <a:rPr lang="en-US" sz="4400" dirty="0" smtClean="0">
                <a:solidFill>
                  <a:schemeClr val="tx2"/>
                </a:solidFill>
              </a:rPr>
              <a:t>Classroom </a:t>
            </a:r>
            <a:r>
              <a:rPr lang="en-US" sz="4400" dirty="0">
                <a:solidFill>
                  <a:schemeClr val="tx2"/>
                </a:solidFill>
              </a:rPr>
              <a:t>Examples</a:t>
            </a:r>
            <a:endParaRPr lang="en-US" altLang="en-US" sz="4400" dirty="0">
              <a:solidFill>
                <a:schemeClr val="tx2"/>
              </a:solidFill>
              <a:latin typeface="Rockwell" panose="02060603020205020403" pitchFamily="18" charset="0"/>
            </a:endParaRPr>
          </a:p>
        </p:txBody>
      </p:sp>
      <p:pic>
        <p:nvPicPr>
          <p:cNvPr id="4" name="Picture Placeholder 3" descr="Screenshot 2015-09-16 15.08.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431" y="507019"/>
            <a:ext cx="7175260" cy="4036084"/>
          </a:xfrm>
          <a:prstGeom prst="rect">
            <a:avLst/>
          </a:prstGeom>
        </p:spPr>
      </p:pic>
      <p:cxnSp>
        <p:nvCxnSpPr>
          <p:cNvPr id="5" name="Straight Connector 4"/>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9041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18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gn="ctr">
              <a:buSzPts val="4000"/>
            </a:pPr>
            <a:r>
              <a:rPr lang="en-US" sz="4000" dirty="0"/>
              <a:t>Classroom Example:</a:t>
            </a:r>
            <a:br>
              <a:rPr lang="en-US" sz="4000" dirty="0"/>
            </a:br>
            <a:r>
              <a:rPr lang="en-US" sz="4000" dirty="0"/>
              <a:t>4</a:t>
            </a:r>
            <a:r>
              <a:rPr lang="en-US" sz="4000" baseline="30000" dirty="0"/>
              <a:t>th</a:t>
            </a:r>
            <a:r>
              <a:rPr lang="en-US" sz="4000" dirty="0"/>
              <a:t> Grade</a:t>
            </a:r>
            <a:endParaRPr dirty="0"/>
          </a:p>
        </p:txBody>
      </p:sp>
      <p:sp>
        <p:nvSpPr>
          <p:cNvPr id="1634" name="Google Shape;1634;p184"/>
          <p:cNvSpPr txBox="1">
            <a:spLocks noGrp="1"/>
          </p:cNvSpPr>
          <p:nvPr>
            <p:ph idx="1"/>
          </p:nvPr>
        </p:nvSpPr>
        <p:spPr>
          <a:xfrm>
            <a:off x="1983832" y="2371149"/>
            <a:ext cx="8224336" cy="2546078"/>
          </a:xfrm>
          <a:prstGeom prst="rect">
            <a:avLst/>
          </a:prstGeom>
          <a:noFill/>
          <a:ln>
            <a:noFill/>
          </a:ln>
        </p:spPr>
        <p:txBody>
          <a:bodyPr spcFirstLastPara="1" vert="horz" wrap="square" lIns="91425" tIns="45700" rIns="91425" bIns="45700" rtlCol="0" anchor="t" anchorCtr="0">
            <a:noAutofit/>
          </a:bodyPr>
          <a:lstStyle/>
          <a:p>
            <a:pPr marL="0" indent="0">
              <a:spcBef>
                <a:spcPts val="0"/>
              </a:spcBef>
              <a:buSzPts val="2400"/>
              <a:buNone/>
            </a:pPr>
            <a:r>
              <a:rPr lang="en-US" sz="3200" u="sng" dirty="0">
                <a:solidFill>
                  <a:schemeClr val="dk1"/>
                </a:solidFill>
              </a:rPr>
              <a:t>Teacher</a:t>
            </a:r>
            <a:r>
              <a:rPr lang="en-US" sz="3200" dirty="0">
                <a:solidFill>
                  <a:schemeClr val="dk1"/>
                </a:solidFill>
              </a:rPr>
              <a:t>: Deirdre </a:t>
            </a:r>
            <a:r>
              <a:rPr lang="en-US" sz="3200" dirty="0" err="1">
                <a:solidFill>
                  <a:schemeClr val="dk1"/>
                </a:solidFill>
              </a:rPr>
              <a:t>Brotherson</a:t>
            </a:r>
            <a:r>
              <a:rPr lang="en-US" sz="3200" dirty="0">
                <a:solidFill>
                  <a:schemeClr val="dk1"/>
                </a:solidFill>
              </a:rPr>
              <a:t>, Hooksett, NH</a:t>
            </a:r>
            <a:endParaRPr sz="3200" u="sng" dirty="0">
              <a:solidFill>
                <a:schemeClr val="dk1"/>
              </a:solidFill>
            </a:endParaRPr>
          </a:p>
          <a:p>
            <a:pPr marL="0" indent="0">
              <a:spcBef>
                <a:spcPts val="2000"/>
              </a:spcBef>
              <a:buSzPts val="2400"/>
              <a:buNone/>
            </a:pPr>
            <a:r>
              <a:rPr lang="en-US" sz="3200" u="sng" dirty="0">
                <a:solidFill>
                  <a:schemeClr val="dk1"/>
                </a:solidFill>
              </a:rPr>
              <a:t>Topic</a:t>
            </a:r>
            <a:r>
              <a:rPr lang="en-US" sz="3200" dirty="0">
                <a:solidFill>
                  <a:schemeClr val="dk1"/>
                </a:solidFill>
              </a:rPr>
              <a:t>: Math unit on variables</a:t>
            </a:r>
            <a:endParaRPr dirty="0"/>
          </a:p>
          <a:p>
            <a:pPr marL="0" indent="0">
              <a:spcBef>
                <a:spcPts val="2000"/>
              </a:spcBef>
              <a:buSzPts val="2400"/>
              <a:buNone/>
            </a:pPr>
            <a:r>
              <a:rPr lang="en-US" sz="3200" u="sng" dirty="0">
                <a:solidFill>
                  <a:schemeClr val="dk1"/>
                </a:solidFill>
              </a:rPr>
              <a:t>Purpose</a:t>
            </a:r>
            <a:r>
              <a:rPr lang="en-US" sz="3200" dirty="0">
                <a:solidFill>
                  <a:schemeClr val="dk1"/>
                </a:solidFill>
              </a:rPr>
              <a:t>: To engage students at the start of a unit on </a:t>
            </a:r>
            <a:r>
              <a:rPr lang="en-US" sz="3200" dirty="0" smtClean="0">
                <a:solidFill>
                  <a:schemeClr val="dk1"/>
                </a:solidFill>
              </a:rPr>
              <a:t>variables and assess their prior knowledge</a:t>
            </a:r>
            <a:endParaRPr dirty="0"/>
          </a:p>
          <a:p>
            <a:pPr marL="228600" indent="-85725">
              <a:spcBef>
                <a:spcPts val="2000"/>
              </a:spcBef>
              <a:buSzPts val="2250"/>
              <a:buNone/>
            </a:pPr>
            <a:endParaRPr sz="3000" dirty="0"/>
          </a:p>
        </p:txBody>
      </p:sp>
    </p:spTree>
    <p:extLst>
      <p:ext uri="{BB962C8B-B14F-4D97-AF65-F5344CB8AC3E}">
        <p14:creationId xmlns:p14="http://schemas.microsoft.com/office/powerpoint/2010/main" val="16306707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Google Shape;1639;p185"/>
          <p:cNvSpPr txBox="1">
            <a:spLocks noGrp="1"/>
          </p:cNvSpPr>
          <p:nvPr>
            <p:ph type="title"/>
          </p:nvPr>
        </p:nvSpPr>
        <p:spPr>
          <a:xfrm>
            <a:off x="689009" y="377234"/>
            <a:ext cx="10515600" cy="1325563"/>
          </a:xfrm>
          <a:prstGeom prst="rect">
            <a:avLst/>
          </a:prstGeom>
          <a:noFill/>
          <a:ln>
            <a:noFill/>
          </a:ln>
        </p:spPr>
        <p:txBody>
          <a:bodyPr spcFirstLastPara="1" vert="horz" wrap="square" lIns="91425" tIns="45700" rIns="91425" bIns="45700" rtlCol="0" anchor="t" anchorCtr="0">
            <a:noAutofit/>
          </a:bodyPr>
          <a:lstStyle/>
          <a:p>
            <a:pPr>
              <a:buSzPts val="4400"/>
            </a:pPr>
            <a:r>
              <a:rPr lang="en-US" sz="4400" dirty="0"/>
              <a:t>Question Focus</a:t>
            </a:r>
            <a:endParaRPr dirty="0"/>
          </a:p>
        </p:txBody>
      </p:sp>
      <p:sp>
        <p:nvSpPr>
          <p:cNvPr id="1640" name="Google Shape;1640;p185"/>
          <p:cNvSpPr txBox="1"/>
          <p:nvPr/>
        </p:nvSpPr>
        <p:spPr>
          <a:xfrm>
            <a:off x="2314831" y="2883777"/>
            <a:ext cx="7263955" cy="1015663"/>
          </a:xfrm>
          <a:prstGeom prst="rect">
            <a:avLst/>
          </a:prstGeom>
          <a:noFill/>
          <a:ln>
            <a:noFill/>
          </a:ln>
        </p:spPr>
        <p:txBody>
          <a:bodyPr spcFirstLastPara="1" wrap="square" lIns="91425" tIns="45700" rIns="91425" bIns="45700" anchor="t" anchorCtr="0">
            <a:noAutofit/>
          </a:bodyPr>
          <a:lstStyle/>
          <a:p>
            <a:pPr algn="ctr">
              <a:buClr>
                <a:srgbClr val="000000"/>
              </a:buClr>
              <a:buSzPts val="6000"/>
            </a:pPr>
            <a:r>
              <a:rPr lang="en-US" sz="6000" dirty="0">
                <a:solidFill>
                  <a:srgbClr val="000000"/>
                </a:solidFill>
                <a:latin typeface="Rockwell"/>
                <a:ea typeface="Rockwell"/>
                <a:cs typeface="Rockwell"/>
                <a:sym typeface="Rockwell"/>
              </a:rPr>
              <a:t>24 = </a:t>
            </a:r>
            <a:r>
              <a:rPr lang="en-US" sz="8000" dirty="0">
                <a:solidFill>
                  <a:srgbClr val="000000"/>
                </a:solidFill>
                <a:latin typeface="Rockwell"/>
                <a:ea typeface="Rockwell"/>
                <a:cs typeface="Rockwell"/>
                <a:sym typeface="Rockwell"/>
              </a:rPr>
              <a:t>☺</a:t>
            </a:r>
            <a:r>
              <a:rPr lang="en-US" sz="6000" dirty="0">
                <a:solidFill>
                  <a:srgbClr val="000000"/>
                </a:solidFill>
                <a:latin typeface="Rockwell"/>
                <a:ea typeface="Rockwell"/>
                <a:cs typeface="Rockwell"/>
                <a:sym typeface="Rockwell"/>
              </a:rPr>
              <a:t> + </a:t>
            </a:r>
            <a:r>
              <a:rPr lang="en-US" sz="8000" dirty="0">
                <a:solidFill>
                  <a:srgbClr val="000000"/>
                </a:solidFill>
                <a:latin typeface="Rockwell"/>
                <a:ea typeface="Rockwell"/>
                <a:cs typeface="Rockwell"/>
                <a:sym typeface="Rockwell"/>
              </a:rPr>
              <a:t>☺</a:t>
            </a:r>
            <a:r>
              <a:rPr lang="en-US" sz="6000" dirty="0">
                <a:solidFill>
                  <a:srgbClr val="000000"/>
                </a:solidFill>
                <a:latin typeface="Rockwell"/>
                <a:ea typeface="Rockwell"/>
                <a:cs typeface="Rockwell"/>
                <a:sym typeface="Rockwell"/>
              </a:rPr>
              <a:t> + </a:t>
            </a:r>
            <a:r>
              <a:rPr lang="en-US" sz="8000" dirty="0">
                <a:solidFill>
                  <a:srgbClr val="000000"/>
                </a:solidFill>
                <a:latin typeface="Rockwell"/>
                <a:ea typeface="Rockwell"/>
                <a:cs typeface="Rockwell"/>
                <a:sym typeface="Rockwell"/>
              </a:rPr>
              <a:t>☺</a:t>
            </a:r>
            <a:r>
              <a:rPr lang="en-US" sz="6000" dirty="0">
                <a:solidFill>
                  <a:srgbClr val="000000"/>
                </a:solidFill>
                <a:latin typeface="Rockwell"/>
                <a:ea typeface="Rockwell"/>
                <a:cs typeface="Rockwell"/>
                <a:sym typeface="Rockwell"/>
              </a:rPr>
              <a:t> </a:t>
            </a:r>
            <a:endParaRPr sz="6000" dirty="0">
              <a:solidFill>
                <a:srgbClr val="000000"/>
              </a:solidFill>
              <a:latin typeface="Rockwell"/>
              <a:ea typeface="Rockwell"/>
              <a:cs typeface="Rockwell"/>
              <a:sym typeface="Rockwell"/>
            </a:endParaRPr>
          </a:p>
        </p:txBody>
      </p:sp>
    </p:spTree>
    <p:extLst>
      <p:ext uri="{BB962C8B-B14F-4D97-AF65-F5344CB8AC3E}">
        <p14:creationId xmlns:p14="http://schemas.microsoft.com/office/powerpoint/2010/main" val="11599705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186"/>
          <p:cNvSpPr txBox="1">
            <a:spLocks noGrp="1"/>
          </p:cNvSpPr>
          <p:nvPr>
            <p:ph type="title"/>
          </p:nvPr>
        </p:nvSpPr>
        <p:spPr>
          <a:xfrm>
            <a:off x="664028" y="601963"/>
            <a:ext cx="10515600" cy="672656"/>
          </a:xfrm>
          <a:prstGeom prst="rect">
            <a:avLst/>
          </a:prstGeom>
          <a:noFill/>
          <a:ln>
            <a:noFill/>
          </a:ln>
        </p:spPr>
        <p:txBody>
          <a:bodyPr spcFirstLastPara="1" vert="horz" wrap="square" lIns="91425" tIns="45700" rIns="91425" bIns="45700" rtlCol="0" anchor="t" anchorCtr="0">
            <a:noAutofit/>
          </a:bodyPr>
          <a:lstStyle/>
          <a:p>
            <a:pPr>
              <a:buSzPts val="4000"/>
            </a:pPr>
            <a:r>
              <a:rPr lang="en-US" sz="4000" dirty="0"/>
              <a:t>Student Questions</a:t>
            </a:r>
            <a:endParaRPr dirty="0"/>
          </a:p>
        </p:txBody>
      </p:sp>
      <p:sp>
        <p:nvSpPr>
          <p:cNvPr id="1646" name="Google Shape;1646;p186"/>
          <p:cNvSpPr txBox="1">
            <a:spLocks noGrp="1"/>
          </p:cNvSpPr>
          <p:nvPr>
            <p:ph idx="1"/>
          </p:nvPr>
        </p:nvSpPr>
        <p:spPr>
          <a:xfrm>
            <a:off x="742405" y="1393965"/>
            <a:ext cx="5510349" cy="5320344"/>
          </a:xfrm>
          <a:prstGeom prst="rect">
            <a:avLst/>
          </a:prstGeom>
          <a:noFill/>
          <a:ln>
            <a:noFill/>
          </a:ln>
        </p:spPr>
        <p:txBody>
          <a:bodyPr spcFirstLastPara="1" vert="horz" wrap="square" lIns="91425" tIns="45700" rIns="91425" bIns="45700" rtlCol="0" anchor="t" anchorCtr="0">
            <a:noAutofit/>
          </a:bodyPr>
          <a:lstStyle/>
          <a:p>
            <a:pPr marL="341313" indent="-341313">
              <a:spcBef>
                <a:spcPts val="0"/>
              </a:spcBef>
              <a:buClr>
                <a:schemeClr val="tx2"/>
              </a:buClr>
              <a:buFont typeface="Calibri"/>
              <a:buAutoNum type="arabicPeriod"/>
            </a:pPr>
            <a:r>
              <a:rPr lang="en-US" sz="2400" dirty="0">
                <a:solidFill>
                  <a:srgbClr val="000000"/>
                </a:solidFill>
              </a:rPr>
              <a:t>Why is the 24 first?</a:t>
            </a:r>
            <a:endParaRPr sz="2400" dirty="0"/>
          </a:p>
          <a:p>
            <a:pPr marL="341313" indent="-341313">
              <a:spcBef>
                <a:spcPts val="600"/>
              </a:spcBef>
              <a:buClr>
                <a:schemeClr val="tx2"/>
              </a:buClr>
              <a:buFont typeface="Calibri"/>
              <a:buAutoNum type="arabicPeriod"/>
            </a:pPr>
            <a:r>
              <a:rPr lang="en-US" sz="2400" dirty="0">
                <a:solidFill>
                  <a:srgbClr val="000000"/>
                </a:solidFill>
              </a:rPr>
              <a:t>What do the smiley faces mean?</a:t>
            </a:r>
            <a:endParaRPr sz="2400" dirty="0"/>
          </a:p>
          <a:p>
            <a:pPr marL="341313" indent="-341313">
              <a:spcBef>
                <a:spcPts val="600"/>
              </a:spcBef>
              <a:buClr>
                <a:schemeClr val="tx2"/>
              </a:buClr>
              <a:buFont typeface="Calibri"/>
              <a:buAutoNum type="arabicPeriod"/>
            </a:pPr>
            <a:r>
              <a:rPr lang="en-US" sz="2400" b="1" dirty="0">
                <a:solidFill>
                  <a:srgbClr val="000000"/>
                </a:solidFill>
              </a:rPr>
              <a:t>Why are there 3 smiley faces?</a:t>
            </a:r>
            <a:endParaRPr sz="2400" dirty="0"/>
          </a:p>
          <a:p>
            <a:pPr marL="341313" indent="-341313">
              <a:spcBef>
                <a:spcPts val="600"/>
              </a:spcBef>
              <a:buClr>
                <a:schemeClr val="tx2"/>
              </a:buClr>
              <a:buFont typeface="Calibri"/>
              <a:buAutoNum type="arabicPeriod"/>
            </a:pPr>
            <a:r>
              <a:rPr lang="en-US" sz="2400" dirty="0">
                <a:solidFill>
                  <a:srgbClr val="000000"/>
                </a:solidFill>
              </a:rPr>
              <a:t>How am I suppose to figure this out?</a:t>
            </a:r>
            <a:endParaRPr sz="2400" dirty="0"/>
          </a:p>
          <a:p>
            <a:pPr marL="341313" indent="-341313">
              <a:spcBef>
                <a:spcPts val="600"/>
              </a:spcBef>
              <a:buClr>
                <a:schemeClr val="tx2"/>
              </a:buClr>
              <a:buFont typeface="Calibri"/>
              <a:buAutoNum type="arabicPeriod"/>
            </a:pPr>
            <a:r>
              <a:rPr lang="en-US" sz="2400" dirty="0">
                <a:solidFill>
                  <a:srgbClr val="000000"/>
                </a:solidFill>
              </a:rPr>
              <a:t>Is the answer 12?</a:t>
            </a:r>
            <a:endParaRPr sz="2400" dirty="0"/>
          </a:p>
          <a:p>
            <a:pPr marL="341313" indent="-341313">
              <a:spcBef>
                <a:spcPts val="600"/>
              </a:spcBef>
              <a:buClr>
                <a:schemeClr val="tx2"/>
              </a:buClr>
              <a:buFont typeface="Calibri"/>
              <a:buAutoNum type="arabicPeriod"/>
            </a:pPr>
            <a:r>
              <a:rPr lang="en-US" sz="2400" dirty="0">
                <a:solidFill>
                  <a:srgbClr val="000000"/>
                </a:solidFill>
              </a:rPr>
              <a:t>Can I put any number for a smiley face?</a:t>
            </a:r>
            <a:endParaRPr sz="2400" dirty="0"/>
          </a:p>
          <a:p>
            <a:pPr marL="341313" indent="-341313">
              <a:spcBef>
                <a:spcPts val="600"/>
              </a:spcBef>
              <a:buClr>
                <a:schemeClr val="tx2"/>
              </a:buClr>
              <a:buFont typeface="Calibri"/>
              <a:buAutoNum type="arabicPeriod"/>
            </a:pPr>
            <a:r>
              <a:rPr lang="en-US" sz="2400" b="1" dirty="0">
                <a:solidFill>
                  <a:srgbClr val="000000"/>
                </a:solidFill>
              </a:rPr>
              <a:t>Do three faces mean something?</a:t>
            </a:r>
            <a:endParaRPr sz="2400" dirty="0"/>
          </a:p>
          <a:p>
            <a:pPr marL="341313" indent="-341313">
              <a:spcBef>
                <a:spcPts val="600"/>
              </a:spcBef>
              <a:buClr>
                <a:schemeClr val="tx2"/>
              </a:buClr>
              <a:buFont typeface="Calibri"/>
              <a:buAutoNum type="arabicPeriod"/>
            </a:pPr>
            <a:r>
              <a:rPr lang="en-US" sz="2400" b="1" dirty="0">
                <a:solidFill>
                  <a:srgbClr val="000000"/>
                </a:solidFill>
              </a:rPr>
              <a:t>Do the numbers have to be the same because the smiley faces are the same?</a:t>
            </a:r>
            <a:endParaRPr sz="2400" dirty="0"/>
          </a:p>
          <a:p>
            <a:pPr marL="341313" indent="-341313">
              <a:spcBef>
                <a:spcPts val="600"/>
              </a:spcBef>
              <a:buClr>
                <a:schemeClr val="tx2"/>
              </a:buClr>
              <a:buFont typeface="Calibri"/>
              <a:buAutoNum type="arabicPeriod"/>
            </a:pPr>
            <a:r>
              <a:rPr lang="en-US" sz="2400" dirty="0">
                <a:solidFill>
                  <a:srgbClr val="000000"/>
                </a:solidFill>
              </a:rPr>
              <a:t>What numbers will work here?</a:t>
            </a:r>
            <a:endParaRPr sz="2400" dirty="0"/>
          </a:p>
        </p:txBody>
      </p:sp>
      <p:sp>
        <p:nvSpPr>
          <p:cNvPr id="1647" name="Google Shape;1647;p186"/>
          <p:cNvSpPr txBox="1"/>
          <p:nvPr/>
        </p:nvSpPr>
        <p:spPr>
          <a:xfrm>
            <a:off x="6631576" y="1587697"/>
            <a:ext cx="5072743" cy="4170372"/>
          </a:xfrm>
          <a:prstGeom prst="rect">
            <a:avLst/>
          </a:prstGeom>
          <a:noFill/>
          <a:ln>
            <a:noFill/>
          </a:ln>
        </p:spPr>
        <p:txBody>
          <a:bodyPr spcFirstLastPara="1" wrap="square" lIns="91425" tIns="45700" rIns="91425" bIns="45700" anchor="t" anchorCtr="0">
            <a:noAutofit/>
          </a:bodyPr>
          <a:lstStyle/>
          <a:p>
            <a:pPr marL="457200" indent="-457200">
              <a:buClr>
                <a:schemeClr val="tx2"/>
              </a:buClr>
              <a:buSzPct val="100000"/>
              <a:buFont typeface="Rockwell"/>
              <a:buAutoNum type="arabicPeriod" startAt="10"/>
            </a:pPr>
            <a:r>
              <a:rPr lang="en-US" sz="2400" dirty="0">
                <a:solidFill>
                  <a:srgbClr val="000000"/>
                </a:solidFill>
                <a:latin typeface="Rockwell"/>
                <a:ea typeface="Rockwell"/>
                <a:cs typeface="Rockwell"/>
                <a:sym typeface="Rockwell"/>
              </a:rPr>
              <a:t>Does it mean 24 is a really happy number?</a:t>
            </a:r>
            <a:endParaRPr sz="2400" dirty="0"/>
          </a:p>
          <a:p>
            <a:pPr marL="457200" indent="-457200">
              <a:spcBef>
                <a:spcPts val="600"/>
              </a:spcBef>
              <a:buClr>
                <a:schemeClr val="tx2"/>
              </a:buClr>
              <a:buSzPct val="100000"/>
              <a:buFont typeface="Rockwell"/>
              <a:buAutoNum type="arabicPeriod" startAt="10"/>
            </a:pPr>
            <a:r>
              <a:rPr lang="en-US" sz="2400" b="1" dirty="0">
                <a:solidFill>
                  <a:srgbClr val="000000"/>
                </a:solidFill>
                <a:latin typeface="Rockwell"/>
                <a:ea typeface="Rockwell"/>
                <a:cs typeface="Rockwell"/>
                <a:sym typeface="Rockwell"/>
              </a:rPr>
              <a:t>Can we replace each smiley face with an 8?</a:t>
            </a:r>
            <a:endParaRPr sz="2400" dirty="0"/>
          </a:p>
          <a:p>
            <a:pPr marL="341313" indent="-341313">
              <a:spcBef>
                <a:spcPts val="600"/>
              </a:spcBef>
              <a:buClr>
                <a:schemeClr val="tx2"/>
              </a:buClr>
              <a:buSzPct val="100000"/>
              <a:buFont typeface="Calibri"/>
              <a:buAutoNum type="arabicPeriod" startAt="10"/>
            </a:pPr>
            <a:r>
              <a:rPr lang="en-US" sz="2400" dirty="0">
                <a:solidFill>
                  <a:srgbClr val="000000"/>
                </a:solidFill>
                <a:latin typeface="Rockwell"/>
                <a:ea typeface="Rockwell"/>
                <a:cs typeface="Rockwell"/>
                <a:sym typeface="Rockwell"/>
              </a:rPr>
              <a:t>Do any other numbers work?</a:t>
            </a:r>
            <a:endParaRPr sz="2400" dirty="0"/>
          </a:p>
          <a:p>
            <a:pPr marL="341313" indent="-341313">
              <a:spcBef>
                <a:spcPts val="600"/>
              </a:spcBef>
              <a:buClr>
                <a:schemeClr val="tx2"/>
              </a:buClr>
              <a:buSzPct val="100000"/>
              <a:buFont typeface="Calibri"/>
              <a:buAutoNum type="arabicPeriod" startAt="10"/>
            </a:pPr>
            <a:r>
              <a:rPr lang="en-US" sz="2400" dirty="0">
                <a:solidFill>
                  <a:srgbClr val="000000"/>
                </a:solidFill>
                <a:latin typeface="Rockwell"/>
                <a:ea typeface="Rockwell"/>
                <a:cs typeface="Rockwell"/>
                <a:sym typeface="Rockwell"/>
              </a:rPr>
              <a:t>Can we do this for any number?</a:t>
            </a:r>
            <a:endParaRPr sz="2400" dirty="0"/>
          </a:p>
          <a:p>
            <a:pPr marL="341313" indent="-341313">
              <a:spcBef>
                <a:spcPts val="600"/>
              </a:spcBef>
              <a:buClr>
                <a:schemeClr val="tx2"/>
              </a:buClr>
              <a:buSzPct val="100000"/>
              <a:buFont typeface="Calibri"/>
              <a:buAutoNum type="arabicPeriod" startAt="10"/>
            </a:pPr>
            <a:r>
              <a:rPr lang="en-US" sz="2400" b="1" dirty="0">
                <a:solidFill>
                  <a:srgbClr val="000000"/>
                </a:solidFill>
                <a:latin typeface="Rockwell"/>
                <a:ea typeface="Rockwell"/>
                <a:cs typeface="Rockwell"/>
                <a:sym typeface="Rockwell"/>
              </a:rPr>
              <a:t>Does it always have to be smiley faces?</a:t>
            </a:r>
            <a:endParaRPr sz="2400" dirty="0"/>
          </a:p>
          <a:p>
            <a:pPr marL="341313" indent="-341313">
              <a:spcBef>
                <a:spcPts val="600"/>
              </a:spcBef>
              <a:buClr>
                <a:schemeClr val="tx2"/>
              </a:buClr>
              <a:buSzPct val="100000"/>
              <a:buFont typeface="Calibri"/>
              <a:buAutoNum type="arabicPeriod" startAt="10"/>
            </a:pPr>
            <a:r>
              <a:rPr lang="en-US" sz="2400" b="1" dirty="0">
                <a:solidFill>
                  <a:srgbClr val="000000"/>
                </a:solidFill>
                <a:latin typeface="Rockwell"/>
                <a:ea typeface="Rockwell"/>
                <a:cs typeface="Rockwell"/>
                <a:sym typeface="Rockwell"/>
              </a:rPr>
              <a:t>Do we always have to use three things?</a:t>
            </a:r>
            <a:endParaRPr sz="2400" dirty="0"/>
          </a:p>
        </p:txBody>
      </p:sp>
    </p:spTree>
    <p:extLst>
      <p:ext uri="{BB962C8B-B14F-4D97-AF65-F5344CB8AC3E}">
        <p14:creationId xmlns:p14="http://schemas.microsoft.com/office/powerpoint/2010/main" val="58585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4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4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4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4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47">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47">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47">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47">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Google Shape;1652;p187"/>
          <p:cNvSpPr txBox="1">
            <a:spLocks noGrp="1"/>
          </p:cNvSpPr>
          <p:nvPr>
            <p:ph type="title"/>
          </p:nvPr>
        </p:nvSpPr>
        <p:spPr>
          <a:xfrm>
            <a:off x="699655" y="628464"/>
            <a:ext cx="10515600" cy="627682"/>
          </a:xfrm>
          <a:prstGeom prst="rect">
            <a:avLst/>
          </a:prstGeom>
          <a:noFill/>
          <a:ln>
            <a:noFill/>
          </a:ln>
        </p:spPr>
        <p:txBody>
          <a:bodyPr spcFirstLastPara="1" vert="horz" wrap="square" lIns="91425" tIns="45700" rIns="91425" bIns="45700" rtlCol="0" anchor="t" anchorCtr="0">
            <a:noAutofit/>
          </a:bodyPr>
          <a:lstStyle/>
          <a:p>
            <a:r>
              <a:rPr lang="en-US" sz="3600" dirty="0"/>
              <a:t>Next Steps with Student Questions</a:t>
            </a:r>
            <a:endParaRPr dirty="0"/>
          </a:p>
        </p:txBody>
      </p:sp>
      <p:sp>
        <p:nvSpPr>
          <p:cNvPr id="1653" name="Google Shape;1653;p187"/>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a:spcBef>
                <a:spcPts val="0"/>
              </a:spcBef>
              <a:buClr>
                <a:schemeClr val="tx2"/>
              </a:buClr>
              <a:buSzPct val="100000"/>
              <a:buFont typeface="Wingdings" charset="2"/>
              <a:buChar char="§"/>
            </a:pPr>
            <a:r>
              <a:rPr lang="en-US" sz="2800" dirty="0">
                <a:solidFill>
                  <a:schemeClr val="dk1"/>
                </a:solidFill>
              </a:rPr>
              <a:t> Questions </a:t>
            </a:r>
            <a:r>
              <a:rPr lang="en-US" sz="2800" dirty="0" smtClean="0">
                <a:solidFill>
                  <a:schemeClr val="dk1"/>
                </a:solidFill>
              </a:rPr>
              <a:t>were posted </a:t>
            </a:r>
            <a:r>
              <a:rPr lang="en-US" sz="2800" dirty="0">
                <a:solidFill>
                  <a:schemeClr val="dk1"/>
                </a:solidFill>
              </a:rPr>
              <a:t>on classroom walls.</a:t>
            </a:r>
            <a:endParaRPr dirty="0"/>
          </a:p>
          <a:p>
            <a:pPr>
              <a:spcBef>
                <a:spcPts val="2000"/>
              </a:spcBef>
              <a:buClr>
                <a:schemeClr val="tx2"/>
              </a:buClr>
              <a:buSzPct val="100000"/>
              <a:buFont typeface="Wingdings" charset="2"/>
              <a:buChar char="§"/>
            </a:pPr>
            <a:r>
              <a:rPr lang="en-US" sz="2800" dirty="0">
                <a:solidFill>
                  <a:schemeClr val="dk1"/>
                </a:solidFill>
              </a:rPr>
              <a:t> Students </a:t>
            </a:r>
            <a:r>
              <a:rPr lang="en-US" sz="2800" dirty="0" smtClean="0">
                <a:solidFill>
                  <a:schemeClr val="dk1"/>
                </a:solidFill>
              </a:rPr>
              <a:t>crossed </a:t>
            </a:r>
            <a:r>
              <a:rPr lang="en-US" sz="2800" dirty="0">
                <a:solidFill>
                  <a:schemeClr val="dk1"/>
                </a:solidFill>
              </a:rPr>
              <a:t>off the questions they </a:t>
            </a:r>
            <a:r>
              <a:rPr lang="en-US" sz="2800" dirty="0" smtClean="0">
                <a:solidFill>
                  <a:schemeClr val="dk1"/>
                </a:solidFill>
              </a:rPr>
              <a:t>answered </a:t>
            </a:r>
            <a:r>
              <a:rPr lang="en-US" sz="2800" dirty="0">
                <a:solidFill>
                  <a:schemeClr val="dk1"/>
                </a:solidFill>
              </a:rPr>
              <a:t>during subsequent lessons.</a:t>
            </a:r>
            <a:endParaRPr dirty="0"/>
          </a:p>
          <a:p>
            <a:pPr>
              <a:spcBef>
                <a:spcPts val="2000"/>
              </a:spcBef>
              <a:buClr>
                <a:schemeClr val="tx2"/>
              </a:buClr>
              <a:buSzPct val="100000"/>
              <a:buFont typeface="Wingdings" charset="2"/>
              <a:buChar char="§"/>
            </a:pPr>
            <a:r>
              <a:rPr lang="en-US" sz="2800" dirty="0">
                <a:solidFill>
                  <a:schemeClr val="dk1"/>
                </a:solidFill>
              </a:rPr>
              <a:t> Teacher </a:t>
            </a:r>
            <a:r>
              <a:rPr lang="en-US" sz="2800" dirty="0" smtClean="0">
                <a:solidFill>
                  <a:schemeClr val="dk1"/>
                </a:solidFill>
              </a:rPr>
              <a:t>returned </a:t>
            </a:r>
            <a:r>
              <a:rPr lang="en-US" sz="2800" dirty="0">
                <a:solidFill>
                  <a:schemeClr val="dk1"/>
                </a:solidFill>
              </a:rPr>
              <a:t>to student questions at the end of the unit to discuss with students what they learned and what they still want to know.  </a:t>
            </a:r>
            <a:endParaRPr dirty="0"/>
          </a:p>
        </p:txBody>
      </p:sp>
    </p:spTree>
    <p:extLst>
      <p:ext uri="{BB962C8B-B14F-4D97-AF65-F5344CB8AC3E}">
        <p14:creationId xmlns:p14="http://schemas.microsoft.com/office/powerpoint/2010/main" val="18397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0468"/>
            <a:ext cx="10515600" cy="1325563"/>
          </a:xfrm>
        </p:spPr>
        <p:txBody>
          <a:bodyPr>
            <a:normAutofit/>
          </a:bodyPr>
          <a:lstStyle/>
          <a:p>
            <a:pPr algn="ctr"/>
            <a:r>
              <a:rPr lang="en-US" sz="4400" dirty="0"/>
              <a:t>Classroom Example</a:t>
            </a:r>
            <a:r>
              <a:rPr lang="en-US" sz="4400" dirty="0" smtClean="0"/>
              <a:t>:</a:t>
            </a:r>
            <a:r>
              <a:rPr lang="en-US" sz="4400" dirty="0"/>
              <a:t/>
            </a:r>
            <a:br>
              <a:rPr lang="en-US" sz="4400" dirty="0"/>
            </a:br>
            <a:r>
              <a:rPr lang="en-US" sz="4400" dirty="0" smtClean="0"/>
              <a:t>7</a:t>
            </a:r>
            <a:r>
              <a:rPr lang="en-US" sz="4400" baseline="30000" dirty="0" smtClean="0"/>
              <a:t>th</a:t>
            </a:r>
            <a:r>
              <a:rPr lang="en-US" sz="4400" dirty="0" smtClean="0"/>
              <a:t> Grade Life Science </a:t>
            </a:r>
            <a:endParaRPr lang="en-US" sz="4400" dirty="0"/>
          </a:p>
        </p:txBody>
      </p:sp>
      <p:sp>
        <p:nvSpPr>
          <p:cNvPr id="3" name="Content Placeholder 2"/>
          <p:cNvSpPr>
            <a:spLocks noGrp="1"/>
          </p:cNvSpPr>
          <p:nvPr>
            <p:ph idx="1"/>
          </p:nvPr>
        </p:nvSpPr>
        <p:spPr>
          <a:xfrm>
            <a:off x="838200" y="2729866"/>
            <a:ext cx="10515600" cy="1945186"/>
          </a:xfrm>
        </p:spPr>
        <p:txBody>
          <a:bodyPr>
            <a:noAutofit/>
          </a:bodyPr>
          <a:lstStyle/>
          <a:p>
            <a:pPr marL="0" indent="0">
              <a:buNone/>
            </a:pPr>
            <a:r>
              <a:rPr lang="en-US" sz="2800" u="sng" dirty="0" smtClean="0">
                <a:solidFill>
                  <a:schemeClr val="tx1"/>
                </a:solidFill>
                <a:latin typeface="Rockwell" charset="0"/>
              </a:rPr>
              <a:t>Teacher</a:t>
            </a:r>
            <a:r>
              <a:rPr lang="en-US" sz="2800" dirty="0" smtClean="0">
                <a:solidFill>
                  <a:schemeClr val="tx1"/>
                </a:solidFill>
                <a:latin typeface="Rockwell" charset="0"/>
              </a:rPr>
              <a:t>: </a:t>
            </a:r>
            <a:r>
              <a:rPr lang="en-US" sz="2800" dirty="0" smtClean="0">
                <a:solidFill>
                  <a:schemeClr val="tx1"/>
                </a:solidFill>
              </a:rPr>
              <a:t>Angela </a:t>
            </a:r>
            <a:r>
              <a:rPr lang="en-US" sz="2800" dirty="0" err="1" smtClean="0">
                <a:solidFill>
                  <a:schemeClr val="tx1"/>
                </a:solidFill>
              </a:rPr>
              <a:t>Miklavcic</a:t>
            </a:r>
            <a:r>
              <a:rPr lang="en-US" sz="2800" dirty="0" smtClean="0">
                <a:solidFill>
                  <a:schemeClr val="tx1"/>
                </a:solidFill>
              </a:rPr>
              <a:t> Brandon</a:t>
            </a:r>
            <a:r>
              <a:rPr lang="en-US" sz="2800" dirty="0" smtClean="0">
                <a:solidFill>
                  <a:schemeClr val="tx1"/>
                </a:solidFill>
                <a:cs typeface="Gill Sans" charset="0"/>
              </a:rPr>
              <a:t>, Chicago, IL </a:t>
            </a:r>
            <a:endParaRPr lang="en-US" sz="2800" u="sng" dirty="0">
              <a:solidFill>
                <a:schemeClr val="tx1"/>
              </a:solidFill>
              <a:latin typeface="Rockwell" charset="0"/>
            </a:endParaRPr>
          </a:p>
          <a:p>
            <a:pPr marL="0" indent="0">
              <a:buNone/>
            </a:pPr>
            <a:r>
              <a:rPr lang="en-US" sz="2800" u="sng" dirty="0">
                <a:solidFill>
                  <a:schemeClr val="tx1"/>
                </a:solidFill>
                <a:latin typeface="Rockwell" charset="0"/>
              </a:rPr>
              <a:t>Topic</a:t>
            </a:r>
            <a:r>
              <a:rPr lang="en-US" sz="2800" dirty="0">
                <a:solidFill>
                  <a:schemeClr val="tx1"/>
                </a:solidFill>
                <a:latin typeface="Rockwell" charset="0"/>
              </a:rPr>
              <a:t>: </a:t>
            </a:r>
            <a:r>
              <a:rPr lang="en-US" sz="2800" dirty="0" smtClean="0">
                <a:solidFill>
                  <a:schemeClr val="tx1"/>
                </a:solidFill>
              </a:rPr>
              <a:t>Introduction to Animal and Plant Cells</a:t>
            </a:r>
            <a:r>
              <a:rPr lang="en-US" sz="2800" dirty="0" smtClean="0">
                <a:solidFill>
                  <a:schemeClr val="tx1"/>
                </a:solidFill>
                <a:cs typeface="Gill Sans" charset="0"/>
              </a:rPr>
              <a:t> </a:t>
            </a:r>
          </a:p>
          <a:p>
            <a:pPr marL="0" indent="0">
              <a:buNone/>
            </a:pPr>
            <a:r>
              <a:rPr lang="en-US" sz="2800" u="sng" dirty="0" smtClean="0">
                <a:solidFill>
                  <a:schemeClr val="tx1"/>
                </a:solidFill>
                <a:latin typeface="Rockwell" charset="0"/>
              </a:rPr>
              <a:t>Purpose</a:t>
            </a:r>
            <a:r>
              <a:rPr lang="en-US" sz="2800" dirty="0" smtClean="0">
                <a:solidFill>
                  <a:schemeClr val="tx1"/>
                </a:solidFill>
                <a:latin typeface="Rockwell" charset="0"/>
              </a:rPr>
              <a:t>: </a:t>
            </a:r>
            <a:r>
              <a:rPr lang="en-US" sz="2800" dirty="0">
                <a:solidFill>
                  <a:schemeClr val="tx1"/>
                </a:solidFill>
                <a:latin typeface="Rockwell" charset="0"/>
                <a:ea typeface="Rockwell" charset="0"/>
                <a:cs typeface="Rockwell" charset="0"/>
              </a:rPr>
              <a:t>T</a:t>
            </a:r>
            <a:r>
              <a:rPr lang="en-US" sz="2800" dirty="0" smtClean="0">
                <a:solidFill>
                  <a:schemeClr val="tx1"/>
                </a:solidFill>
                <a:latin typeface="Rockwell" charset="0"/>
                <a:ea typeface="Rockwell" charset="0"/>
                <a:cs typeface="Rockwell" charset="0"/>
              </a:rPr>
              <a:t>o find out what the students already know and </a:t>
            </a:r>
            <a:r>
              <a:rPr lang="en-US" sz="2800" dirty="0" smtClean="0">
                <a:latin typeface="Rockwell" charset="0"/>
                <a:ea typeface="Rockwell" charset="0"/>
                <a:cs typeface="Rockwell" charset="0"/>
              </a:rPr>
              <a:t>generate questions to investigate during the unit.</a:t>
            </a:r>
            <a:endParaRPr lang="en-US" sz="2800" dirty="0"/>
          </a:p>
        </p:txBody>
      </p:sp>
    </p:spTree>
    <p:extLst>
      <p:ext uri="{BB962C8B-B14F-4D97-AF65-F5344CB8AC3E}">
        <p14:creationId xmlns:p14="http://schemas.microsoft.com/office/powerpoint/2010/main" val="7123213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Question Focus</a:t>
            </a:r>
          </a:p>
        </p:txBody>
      </p:sp>
      <p:sp>
        <p:nvSpPr>
          <p:cNvPr id="3" name="TextBox 2"/>
          <p:cNvSpPr txBox="1"/>
          <p:nvPr/>
        </p:nvSpPr>
        <p:spPr>
          <a:xfrm>
            <a:off x="838200" y="2921038"/>
            <a:ext cx="9545053" cy="1077218"/>
          </a:xfrm>
          <a:prstGeom prst="rect">
            <a:avLst/>
          </a:prstGeom>
          <a:noFill/>
        </p:spPr>
        <p:txBody>
          <a:bodyPr wrap="square" rtlCol="0">
            <a:spAutoFit/>
          </a:bodyPr>
          <a:lstStyle/>
          <a:p>
            <a:r>
              <a:rPr lang="en-US" sz="3200" dirty="0"/>
              <a:t>"The living cell is the most complex system of its size known to mankind</a:t>
            </a:r>
            <a:r>
              <a:rPr lang="en-US" sz="3200" dirty="0" smtClean="0"/>
              <a:t>."</a:t>
            </a:r>
            <a:endParaRPr lang="en-US" sz="3200" dirty="0"/>
          </a:p>
        </p:txBody>
      </p:sp>
    </p:spTree>
    <p:extLst>
      <p:ext uri="{BB962C8B-B14F-4D97-AF65-F5344CB8AC3E}">
        <p14:creationId xmlns:p14="http://schemas.microsoft.com/office/powerpoint/2010/main" val="7532111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697" y="85226"/>
            <a:ext cx="10515600" cy="1325563"/>
          </a:xfrm>
        </p:spPr>
        <p:txBody>
          <a:bodyPr>
            <a:normAutofit/>
          </a:bodyPr>
          <a:lstStyle/>
          <a:p>
            <a:r>
              <a:rPr lang="en-US" sz="4400" dirty="0" smtClean="0"/>
              <a:t>Student Questions </a:t>
            </a:r>
            <a:br>
              <a:rPr lang="en-US" sz="4400" dirty="0" smtClean="0"/>
            </a:br>
            <a:r>
              <a:rPr lang="en-US" sz="2400" dirty="0" smtClean="0"/>
              <a:t>[One group’s questions]</a:t>
            </a:r>
            <a:endParaRPr lang="en-US" sz="2400" dirty="0"/>
          </a:p>
        </p:txBody>
      </p:sp>
      <p:sp>
        <p:nvSpPr>
          <p:cNvPr id="5" name="Rectangle 4"/>
          <p:cNvSpPr/>
          <p:nvPr/>
        </p:nvSpPr>
        <p:spPr>
          <a:xfrm>
            <a:off x="505098" y="1410789"/>
            <a:ext cx="5612674" cy="4093428"/>
          </a:xfrm>
          <a:prstGeom prst="rect">
            <a:avLst/>
          </a:prstGeom>
        </p:spPr>
        <p:txBody>
          <a:bodyPr wrap="square">
            <a:spAutoFit/>
          </a:bodyPr>
          <a:lstStyle/>
          <a:p>
            <a:pPr fontAlgn="base">
              <a:buFont typeface="+mj-lt"/>
              <a:buAutoNum type="arabicPeriod"/>
            </a:pPr>
            <a:r>
              <a:rPr lang="en-US" sz="2000" dirty="0"/>
              <a:t>How big is the cell? (O) → Are cells big? (C)</a:t>
            </a:r>
          </a:p>
          <a:p>
            <a:pPr fontAlgn="base">
              <a:buFont typeface="+mj-lt"/>
              <a:buAutoNum type="arabicPeriod"/>
            </a:pPr>
            <a:r>
              <a:rPr lang="en-US" sz="2000" dirty="0"/>
              <a:t>How long have we known cells?</a:t>
            </a:r>
          </a:p>
          <a:p>
            <a:pPr fontAlgn="base">
              <a:buFont typeface="+mj-lt"/>
              <a:buAutoNum type="arabicPeriod"/>
            </a:pPr>
            <a:r>
              <a:rPr lang="en-US" sz="2000" b="1" dirty="0"/>
              <a:t>What is a cell? (C) → What does it do? (O)</a:t>
            </a:r>
          </a:p>
          <a:p>
            <a:pPr fontAlgn="base">
              <a:buFont typeface="+mj-lt"/>
              <a:buAutoNum type="arabicPeriod"/>
            </a:pPr>
            <a:r>
              <a:rPr lang="en-US" sz="2000" dirty="0"/>
              <a:t>How many cells are in the body?</a:t>
            </a:r>
          </a:p>
          <a:p>
            <a:pPr fontAlgn="base">
              <a:buFont typeface="+mj-lt"/>
              <a:buAutoNum type="arabicPeriod"/>
            </a:pPr>
            <a:r>
              <a:rPr lang="en-US" sz="2000" dirty="0"/>
              <a:t>Does the cells change in a woman and man? </a:t>
            </a:r>
          </a:p>
          <a:p>
            <a:pPr fontAlgn="base">
              <a:buFont typeface="+mj-lt"/>
              <a:buAutoNum type="arabicPeriod"/>
            </a:pPr>
            <a:r>
              <a:rPr lang="en-US" sz="2000" dirty="0"/>
              <a:t>Are cells intelligent?</a:t>
            </a:r>
          </a:p>
          <a:p>
            <a:pPr fontAlgn="base">
              <a:buFont typeface="+mj-lt"/>
              <a:buAutoNum type="arabicPeriod"/>
            </a:pPr>
            <a:r>
              <a:rPr lang="en-US" sz="2000" dirty="0"/>
              <a:t>What do cells do?</a:t>
            </a:r>
          </a:p>
          <a:p>
            <a:pPr fontAlgn="base">
              <a:buFont typeface="+mj-lt"/>
              <a:buAutoNum type="arabicPeriod"/>
            </a:pPr>
            <a:r>
              <a:rPr lang="en-US" sz="2000" dirty="0"/>
              <a:t>Do cells help us survive?</a:t>
            </a:r>
          </a:p>
          <a:p>
            <a:pPr fontAlgn="base">
              <a:buFont typeface="+mj-lt"/>
              <a:buAutoNum type="arabicPeriod"/>
            </a:pPr>
            <a:r>
              <a:rPr lang="en-US" sz="2000" dirty="0"/>
              <a:t>Are there different types of cells?</a:t>
            </a:r>
          </a:p>
          <a:p>
            <a:pPr fontAlgn="base">
              <a:buFont typeface="+mj-lt"/>
              <a:buAutoNum type="arabicPeriod"/>
            </a:pPr>
            <a:r>
              <a:rPr lang="en-US" sz="2000" dirty="0"/>
              <a:t>How many different types of cells are there?</a:t>
            </a:r>
          </a:p>
          <a:p>
            <a:pPr fontAlgn="base">
              <a:buFont typeface="+mj-lt"/>
              <a:buAutoNum type="arabicPeriod"/>
            </a:pPr>
            <a:r>
              <a:rPr lang="en-US" sz="2000" dirty="0"/>
              <a:t>Do cells have different characteristics?</a:t>
            </a:r>
          </a:p>
          <a:p>
            <a:pPr fontAlgn="base">
              <a:buFont typeface="+mj-lt"/>
              <a:buAutoNum type="arabicPeriod"/>
            </a:pPr>
            <a:r>
              <a:rPr lang="en-US" sz="2000" dirty="0"/>
              <a:t>Can you see cells</a:t>
            </a:r>
            <a:r>
              <a:rPr lang="en-US" sz="2000" dirty="0" smtClean="0"/>
              <a:t>?</a:t>
            </a:r>
            <a:endParaRPr lang="en-US" sz="2000" dirty="0"/>
          </a:p>
        </p:txBody>
      </p:sp>
      <p:sp>
        <p:nvSpPr>
          <p:cNvPr id="6" name="Rectangle 5"/>
          <p:cNvSpPr/>
          <p:nvPr/>
        </p:nvSpPr>
        <p:spPr>
          <a:xfrm>
            <a:off x="6265818" y="2055222"/>
            <a:ext cx="5508171" cy="4401205"/>
          </a:xfrm>
          <a:prstGeom prst="rect">
            <a:avLst/>
          </a:prstGeom>
        </p:spPr>
        <p:txBody>
          <a:bodyPr wrap="square">
            <a:spAutoFit/>
          </a:bodyPr>
          <a:lstStyle/>
          <a:p>
            <a:pPr marL="228600" indent="-228600" fontAlgn="base">
              <a:buFont typeface="+mj-lt"/>
              <a:buAutoNum type="arabicPeriod" startAt="13"/>
            </a:pPr>
            <a:r>
              <a:rPr lang="en-US" sz="2000" dirty="0" smtClean="0"/>
              <a:t>Where </a:t>
            </a:r>
            <a:r>
              <a:rPr lang="en-US" sz="2000" dirty="0"/>
              <a:t>are cells located?</a:t>
            </a:r>
          </a:p>
          <a:p>
            <a:pPr marL="228600" indent="-228600" fontAlgn="base">
              <a:buFont typeface="+mj-lt"/>
              <a:buAutoNum type="arabicPeriod" startAt="13"/>
            </a:pPr>
            <a:r>
              <a:rPr lang="en-US" sz="2000" b="1" dirty="0"/>
              <a:t>Are cells only in humans?</a:t>
            </a:r>
          </a:p>
          <a:p>
            <a:pPr marL="228600" indent="-228600" fontAlgn="base">
              <a:buFont typeface="+mj-lt"/>
              <a:buAutoNum type="arabicPeriod" startAt="13"/>
            </a:pPr>
            <a:r>
              <a:rPr lang="en-US" sz="2000" dirty="0"/>
              <a:t>Do other things (besides animals + humans) have cells?</a:t>
            </a:r>
          </a:p>
          <a:p>
            <a:pPr marL="228600" indent="-228600" fontAlgn="base">
              <a:buFont typeface="+mj-lt"/>
              <a:buAutoNum type="arabicPeriod" startAt="13"/>
            </a:pPr>
            <a:r>
              <a:rPr lang="en-US" sz="2000" dirty="0"/>
              <a:t>What conditions can cells live in?</a:t>
            </a:r>
          </a:p>
          <a:p>
            <a:pPr marL="228600" indent="-228600" fontAlgn="base">
              <a:buFont typeface="+mj-lt"/>
              <a:buAutoNum type="arabicPeriod" startAt="13"/>
            </a:pPr>
            <a:r>
              <a:rPr lang="en-US" sz="2000" dirty="0"/>
              <a:t>Are cells only on earth?</a:t>
            </a:r>
          </a:p>
          <a:p>
            <a:pPr marL="228600" indent="-228600" fontAlgn="base">
              <a:buFont typeface="+mj-lt"/>
              <a:buAutoNum type="arabicPeriod" startAt="13"/>
            </a:pPr>
            <a:r>
              <a:rPr lang="en-US" sz="2000" dirty="0"/>
              <a:t>Are cells in hair, in ears, feet, eyes?</a:t>
            </a:r>
          </a:p>
          <a:p>
            <a:pPr marL="228600" indent="-228600" fontAlgn="base">
              <a:buFont typeface="+mj-lt"/>
              <a:buAutoNum type="arabicPeriod" startAt="13"/>
            </a:pPr>
            <a:r>
              <a:rPr lang="en-US" sz="2000" dirty="0"/>
              <a:t>What makes cells survive?</a:t>
            </a:r>
          </a:p>
          <a:p>
            <a:pPr marL="228600" indent="-228600" fontAlgn="base">
              <a:buFont typeface="+mj-lt"/>
              <a:buAutoNum type="arabicPeriod" startAt="13"/>
            </a:pPr>
            <a:r>
              <a:rPr lang="en-US" sz="2000" dirty="0"/>
              <a:t>What makes a cell a cell?</a:t>
            </a:r>
          </a:p>
          <a:p>
            <a:pPr marL="228600" indent="-228600" fontAlgn="base">
              <a:buFont typeface="+mj-lt"/>
              <a:buAutoNum type="arabicPeriod" startAt="13"/>
            </a:pPr>
            <a:r>
              <a:rPr lang="en-US" sz="2000" dirty="0"/>
              <a:t>What color is a cell?</a:t>
            </a:r>
          </a:p>
          <a:p>
            <a:pPr marL="228600" indent="-228600" fontAlgn="base">
              <a:buFont typeface="+mj-lt"/>
              <a:buAutoNum type="arabicPeriod" startAt="13"/>
            </a:pPr>
            <a:r>
              <a:rPr lang="en-US" sz="2000" dirty="0"/>
              <a:t>Do cells have families?</a:t>
            </a:r>
          </a:p>
          <a:p>
            <a:pPr marL="228600" indent="-228600" fontAlgn="base">
              <a:buFont typeface="+mj-lt"/>
              <a:buAutoNum type="arabicPeriod" startAt="13"/>
            </a:pPr>
            <a:r>
              <a:rPr lang="en-US" sz="2000" dirty="0"/>
              <a:t>Do cells die?</a:t>
            </a:r>
          </a:p>
          <a:p>
            <a:pPr marL="228600" indent="-228600" fontAlgn="base">
              <a:buFont typeface="+mj-lt"/>
              <a:buAutoNum type="arabicPeriod" startAt="13"/>
            </a:pPr>
            <a:r>
              <a:rPr lang="en-US" sz="2000" b="1" dirty="0"/>
              <a:t>Do cells thrive in dying organisms? (C) → How do cells die if they do?</a:t>
            </a:r>
          </a:p>
        </p:txBody>
      </p:sp>
    </p:spTree>
    <p:extLst>
      <p:ext uri="{BB962C8B-B14F-4D97-AF65-F5344CB8AC3E}">
        <p14:creationId xmlns:p14="http://schemas.microsoft.com/office/powerpoint/2010/main" val="1951149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79579" y="186062"/>
            <a:ext cx="10515600" cy="1325563"/>
          </a:xfrm>
        </p:spPr>
        <p:txBody>
          <a:bodyPr>
            <a:normAutofit/>
          </a:bodyPr>
          <a:lstStyle/>
          <a:p>
            <a:r>
              <a:rPr lang="en-US" altLang="en-US" sz="4400" dirty="0">
                <a:solidFill>
                  <a:schemeClr val="tx1"/>
                </a:solidFill>
              </a:rPr>
              <a:t>We’re Tweeting…</a:t>
            </a:r>
          </a:p>
        </p:txBody>
      </p:sp>
      <p:sp>
        <p:nvSpPr>
          <p:cNvPr id="69635" name="Content Placeholder 7"/>
          <p:cNvSpPr txBox="1">
            <a:spLocks/>
          </p:cNvSpPr>
          <p:nvPr/>
        </p:nvSpPr>
        <p:spPr bwMode="auto">
          <a:xfrm>
            <a:off x="1426439" y="1781175"/>
            <a:ext cx="8258175" cy="2749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endParaRPr kumimoji="0" lang="en-US" altLang="en-US" sz="12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rPr>
              <a:t>@</a:t>
            </a:r>
            <a:r>
              <a:rPr kumimoji="0" lang="en-US" altLang="en-US" sz="3600" b="0" i="0" u="none" strike="noStrike" kern="1200" cap="none" spc="0" normalizeH="0" baseline="0" noProof="0" dirty="0" err="1" smtClean="0">
                <a:ln>
                  <a:noFill/>
                </a:ln>
                <a:solidFill>
                  <a:prstClr val="black"/>
                </a:solidFill>
                <a:effectLst/>
                <a:uLnTx/>
                <a:uFillTx/>
                <a:latin typeface="Rockwell" panose="02060603020205020403" pitchFamily="18" charset="0"/>
                <a:ea typeface="MS PGothic" panose="020B0600070205080204" pitchFamily="34" charset="-128"/>
                <a:cs typeface="+mn-cs"/>
              </a:rPr>
              <a:t>RightQuestion</a:t>
            </a:r>
            <a:endPar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anose="020B0600070205080204" pitchFamily="34" charset="-128"/>
              <a:cs typeface="+mn-cs"/>
            </a:endParaRPr>
          </a:p>
          <a:p>
            <a:pPr lvl="0" defTabSz="457200" eaLnBrk="0" fontAlgn="base" hangingPunct="0">
              <a:spcBef>
                <a:spcPts val="2000"/>
              </a:spcBef>
              <a:spcAft>
                <a:spcPct val="0"/>
              </a:spcAft>
              <a:buClr>
                <a:srgbClr val="629DD1"/>
              </a:buClr>
              <a:buSzPct val="75000"/>
              <a:defRPr/>
            </a:pPr>
            <a:r>
              <a:rPr lang="en-US" altLang="en-US" sz="3600" dirty="0" smtClean="0">
                <a:solidFill>
                  <a:prstClr val="black"/>
                </a:solidFill>
              </a:rPr>
              <a:t>@</a:t>
            </a:r>
            <a:r>
              <a:rPr lang="en-US" altLang="en-US" sz="3600" dirty="0" err="1">
                <a:solidFill>
                  <a:srgbClr val="000000"/>
                </a:solidFill>
              </a:rPr>
              <a:t>SarahRQI</a:t>
            </a:r>
            <a:endParaRPr lang="en-US" altLang="en-US" sz="3600" dirty="0">
              <a:solidFill>
                <a:srgbClr val="000000"/>
              </a:solidFill>
            </a:endParaRP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anose="020B0600070205080204" pitchFamily="34" charset="-128"/>
                <a:cs typeface="+mn-cs"/>
              </a:rPr>
              <a:t>#QFT</a:t>
            </a:r>
            <a:endPar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74298" y="3432881"/>
            <a:ext cx="2394596" cy="1947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39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862" y="172312"/>
            <a:ext cx="10515600" cy="1325563"/>
          </a:xfrm>
        </p:spPr>
        <p:txBody>
          <a:bodyPr>
            <a:normAutofit/>
          </a:bodyPr>
          <a:lstStyle/>
          <a:p>
            <a:r>
              <a:rPr lang="en-US" sz="4400" dirty="0" smtClean="0"/>
              <a:t>Next Steps with Students’ Questions</a:t>
            </a:r>
            <a:endParaRPr lang="en-US" sz="2400" dirty="0"/>
          </a:p>
        </p:txBody>
      </p:sp>
      <p:sp>
        <p:nvSpPr>
          <p:cNvPr id="3" name="TextBox 2"/>
          <p:cNvSpPr txBox="1"/>
          <p:nvPr/>
        </p:nvSpPr>
        <p:spPr>
          <a:xfrm>
            <a:off x="698862" y="1524001"/>
            <a:ext cx="10284823" cy="3108543"/>
          </a:xfrm>
          <a:prstGeom prst="rect">
            <a:avLst/>
          </a:prstGeom>
          <a:noFill/>
        </p:spPr>
        <p:txBody>
          <a:bodyPr wrap="square" rtlCol="0">
            <a:spAutoFit/>
          </a:bodyPr>
          <a:lstStyle/>
          <a:p>
            <a:pPr marL="285750" indent="-285750">
              <a:buClr>
                <a:schemeClr val="tx2"/>
              </a:buClr>
              <a:buFont typeface="Wingdings" panose="05000000000000000000" pitchFamily="2" charset="2"/>
              <a:buChar char="§"/>
            </a:pPr>
            <a:r>
              <a:rPr lang="en-US" sz="2800" dirty="0"/>
              <a:t> </a:t>
            </a:r>
            <a:r>
              <a:rPr lang="en-US" sz="2800" dirty="0" smtClean="0"/>
              <a:t>The teacher printed </a:t>
            </a:r>
            <a:r>
              <a:rPr lang="en-US" sz="2800" dirty="0"/>
              <a:t>out their questions and every couple </a:t>
            </a:r>
            <a:r>
              <a:rPr lang="en-US" sz="2800" dirty="0" smtClean="0"/>
              <a:t>days throughout the unit students returned </a:t>
            </a:r>
            <a:r>
              <a:rPr lang="en-US" sz="2800" dirty="0"/>
              <a:t>to them and crossed </a:t>
            </a:r>
            <a:r>
              <a:rPr lang="en-US" sz="2800" dirty="0" smtClean="0"/>
              <a:t>out ones that had been answered. </a:t>
            </a:r>
          </a:p>
          <a:p>
            <a:pPr marL="285750" indent="-285750">
              <a:buClr>
                <a:schemeClr val="tx2"/>
              </a:buClr>
              <a:buFont typeface="Wingdings" panose="05000000000000000000" pitchFamily="2" charset="2"/>
              <a:buChar char="§"/>
            </a:pPr>
            <a:r>
              <a:rPr lang="en-US" sz="2800" dirty="0" smtClean="0"/>
              <a:t>By </a:t>
            </a:r>
            <a:r>
              <a:rPr lang="en-US" sz="2800" dirty="0"/>
              <a:t>the end most had crossed off all questions. </a:t>
            </a:r>
            <a:endParaRPr lang="en-US" sz="2800" dirty="0" smtClean="0"/>
          </a:p>
          <a:p>
            <a:pPr marL="285750" indent="-285750">
              <a:buClr>
                <a:schemeClr val="tx2"/>
              </a:buClr>
              <a:buFont typeface="Wingdings" panose="05000000000000000000" pitchFamily="2" charset="2"/>
              <a:buChar char="§"/>
            </a:pPr>
            <a:r>
              <a:rPr lang="en-US" sz="2800" dirty="0" smtClean="0"/>
              <a:t>On </a:t>
            </a:r>
            <a:r>
              <a:rPr lang="en-US" sz="2800" dirty="0"/>
              <a:t>the last day of class when </a:t>
            </a:r>
            <a:r>
              <a:rPr lang="en-US" sz="2800" dirty="0" smtClean="0"/>
              <a:t>students </a:t>
            </a:r>
            <a:r>
              <a:rPr lang="en-US" sz="2800" dirty="0"/>
              <a:t>were finishing up projects at their own pace they could choose a question that was left and research it on their own.</a:t>
            </a:r>
            <a:r>
              <a:rPr lang="en-US" dirty="0"/>
              <a:t>  </a:t>
            </a:r>
            <a:endParaRPr lang="en-US" sz="2800" dirty="0"/>
          </a:p>
        </p:txBody>
      </p:sp>
    </p:spTree>
    <p:extLst>
      <p:ext uri="{BB962C8B-B14F-4D97-AF65-F5344CB8AC3E}">
        <p14:creationId xmlns:p14="http://schemas.microsoft.com/office/powerpoint/2010/main" val="8862558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Student Reflections</a:t>
            </a:r>
            <a:endParaRPr lang="en-US" sz="4400" dirty="0"/>
          </a:p>
        </p:txBody>
      </p:sp>
      <p:sp>
        <p:nvSpPr>
          <p:cNvPr id="5" name="Rectangle 4"/>
          <p:cNvSpPr/>
          <p:nvPr/>
        </p:nvSpPr>
        <p:spPr>
          <a:xfrm>
            <a:off x="704850" y="1945914"/>
            <a:ext cx="10782300" cy="3816429"/>
          </a:xfrm>
          <a:prstGeom prst="rect">
            <a:avLst/>
          </a:prstGeom>
        </p:spPr>
        <p:txBody>
          <a:bodyPr wrap="square">
            <a:spAutoFit/>
          </a:bodyPr>
          <a:lstStyle/>
          <a:p>
            <a:r>
              <a:rPr lang="en-US" sz="3200" dirty="0" smtClean="0">
                <a:solidFill>
                  <a:srgbClr val="222222"/>
                </a:solidFill>
              </a:rPr>
              <a:t>“</a:t>
            </a:r>
            <a:r>
              <a:rPr lang="en-US" sz="3200" dirty="0"/>
              <a:t>I liked the question activity because it helped us generate questions that I don't think I ever would have really thought </a:t>
            </a:r>
            <a:r>
              <a:rPr lang="en-US" sz="3200" dirty="0" smtClean="0"/>
              <a:t>[of] asking.”</a:t>
            </a:r>
          </a:p>
          <a:p>
            <a:endParaRPr lang="en-US" sz="3200" dirty="0"/>
          </a:p>
          <a:p>
            <a:r>
              <a:rPr lang="en-US" sz="3200" dirty="0" smtClean="0"/>
              <a:t>“I </a:t>
            </a:r>
            <a:r>
              <a:rPr lang="en-US" sz="3200" dirty="0"/>
              <a:t>liked hearing other people’s questions because it was a good opportunity for me to make more questions in my head and </a:t>
            </a:r>
            <a:r>
              <a:rPr lang="en-US" sz="3200" dirty="0" smtClean="0"/>
              <a:t>then </a:t>
            </a:r>
            <a:r>
              <a:rPr lang="en-US" sz="3200" dirty="0"/>
              <a:t>get even more curious about this cell</a:t>
            </a:r>
            <a:r>
              <a:rPr lang="en-US" sz="3200" dirty="0" smtClean="0"/>
              <a:t>.”</a:t>
            </a:r>
          </a:p>
          <a:p>
            <a:endParaRPr lang="en-US" dirty="0"/>
          </a:p>
        </p:txBody>
      </p:sp>
    </p:spTree>
    <p:extLst>
      <p:ext uri="{BB962C8B-B14F-4D97-AF65-F5344CB8AC3E}">
        <p14:creationId xmlns:p14="http://schemas.microsoft.com/office/powerpoint/2010/main" val="355260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681037" y="207052"/>
            <a:ext cx="10515600" cy="1325563"/>
          </a:xfrm>
        </p:spPr>
        <p:txBody>
          <a:bodyPr>
            <a:normAutofit/>
          </a:bodyPr>
          <a:lstStyle/>
          <a:p>
            <a:pPr algn="ctr" eaLnBrk="1" hangingPunct="1"/>
            <a:r>
              <a:rPr lang="en-US" altLang="en-US" sz="4000" b="1" dirty="0" smtClean="0"/>
              <a:t>Virtual </a:t>
            </a:r>
            <a:r>
              <a:rPr lang="en-US" altLang="en-US" sz="4000" dirty="0" smtClean="0"/>
              <a:t>Classroom </a:t>
            </a:r>
            <a:r>
              <a:rPr lang="en-US" altLang="en-US" sz="4000" dirty="0"/>
              <a:t>Example: </a:t>
            </a:r>
            <a:br>
              <a:rPr lang="en-US" altLang="en-US" sz="4000" dirty="0"/>
            </a:br>
            <a:r>
              <a:rPr lang="en-US" altLang="en-US" sz="4000" dirty="0" smtClean="0"/>
              <a:t>4</a:t>
            </a:r>
            <a:r>
              <a:rPr lang="en-US" altLang="en-US" sz="4000" baseline="30000" dirty="0" smtClean="0"/>
              <a:t>th</a:t>
            </a:r>
            <a:r>
              <a:rPr lang="en-US" altLang="en-US" sz="4000" dirty="0" smtClean="0"/>
              <a:t> Grade Social Studies</a:t>
            </a:r>
            <a:endParaRPr lang="en-US" altLang="en-US" sz="4000" dirty="0"/>
          </a:p>
        </p:txBody>
      </p:sp>
      <p:sp>
        <p:nvSpPr>
          <p:cNvPr id="148483" name="Content Placeholder 2"/>
          <p:cNvSpPr>
            <a:spLocks noGrp="1"/>
          </p:cNvSpPr>
          <p:nvPr>
            <p:ph idx="1"/>
          </p:nvPr>
        </p:nvSpPr>
        <p:spPr>
          <a:xfrm>
            <a:off x="1397491" y="2543256"/>
            <a:ext cx="9082691" cy="2700076"/>
          </a:xfrm>
        </p:spPr>
        <p:txBody>
          <a:bodyPr>
            <a:normAutofit/>
          </a:bodyPr>
          <a:lstStyle/>
          <a:p>
            <a:pPr marL="0" indent="0">
              <a:spcBef>
                <a:spcPts val="1200"/>
              </a:spcBef>
              <a:spcAft>
                <a:spcPts val="1200"/>
              </a:spcAft>
              <a:buNone/>
            </a:pPr>
            <a:r>
              <a:rPr lang="en-US" altLang="en-US" u="sng" dirty="0"/>
              <a:t>Teacher</a:t>
            </a:r>
            <a:r>
              <a:rPr lang="en-US" altLang="en-US" dirty="0"/>
              <a:t>: </a:t>
            </a:r>
            <a:r>
              <a:rPr lang="en-US" altLang="en-US" dirty="0" smtClean="0"/>
              <a:t>Alyssa Park, Gardnerville, NV</a:t>
            </a:r>
            <a:endParaRPr lang="en-US" altLang="en-US" dirty="0"/>
          </a:p>
          <a:p>
            <a:pPr marL="0" indent="0">
              <a:spcBef>
                <a:spcPts val="1200"/>
              </a:spcBef>
              <a:spcAft>
                <a:spcPts val="1200"/>
              </a:spcAft>
              <a:buNone/>
            </a:pPr>
            <a:r>
              <a:rPr lang="en-US" altLang="en-US" u="sng" dirty="0"/>
              <a:t>Topic</a:t>
            </a:r>
            <a:r>
              <a:rPr lang="en-US" altLang="en-US" dirty="0"/>
              <a:t>: </a:t>
            </a:r>
            <a:r>
              <a:rPr lang="en-US" altLang="en-US" dirty="0" smtClean="0"/>
              <a:t>The Hoover Dam</a:t>
            </a:r>
            <a:endParaRPr lang="en-US" altLang="en-US" i="1" dirty="0" smtClean="0"/>
          </a:p>
          <a:p>
            <a:pPr marL="0" indent="0">
              <a:spcBef>
                <a:spcPts val="1200"/>
              </a:spcBef>
              <a:spcAft>
                <a:spcPts val="1200"/>
              </a:spcAft>
              <a:buNone/>
            </a:pPr>
            <a:r>
              <a:rPr lang="en-US" altLang="en-US" u="sng" dirty="0" smtClean="0"/>
              <a:t>Purpose</a:t>
            </a:r>
            <a:r>
              <a:rPr lang="en-US" altLang="en-US" dirty="0"/>
              <a:t>: </a:t>
            </a:r>
            <a:r>
              <a:rPr lang="en-US" altLang="en-US" dirty="0" smtClean="0"/>
              <a:t>To analyze a primary source and launch a mini-inquiry </a:t>
            </a:r>
            <a:r>
              <a:rPr lang="mr-IN" altLang="en-US" dirty="0" smtClean="0"/>
              <a:t>–</a:t>
            </a:r>
            <a:r>
              <a:rPr lang="en-US" altLang="en-US" dirty="0" smtClean="0"/>
              <a:t> using Google Forms!</a:t>
            </a:r>
            <a:endParaRPr lang="en-US" alt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t="14589" b="15173"/>
          <a:stretch/>
        </p:blipFill>
        <p:spPr>
          <a:xfrm>
            <a:off x="9745882" y="5143495"/>
            <a:ext cx="2174273" cy="1527166"/>
          </a:xfrm>
          <a:prstGeom prst="rect">
            <a:avLst/>
          </a:prstGeom>
        </p:spPr>
      </p:pic>
    </p:spTree>
    <p:extLst>
      <p:ext uri="{BB962C8B-B14F-4D97-AF65-F5344CB8AC3E}">
        <p14:creationId xmlns:p14="http://schemas.microsoft.com/office/powerpoint/2010/main" val="13934615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a:t>Question Focus</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78988" y="1294872"/>
            <a:ext cx="4233700" cy="5337067"/>
          </a:xfrm>
          <a:prstGeom prst="rect">
            <a:avLst/>
          </a:prstGeom>
        </p:spPr>
      </p:pic>
      <p:sp>
        <p:nvSpPr>
          <p:cNvPr id="5" name="TextBox 4"/>
          <p:cNvSpPr txBox="1"/>
          <p:nvPr/>
        </p:nvSpPr>
        <p:spPr>
          <a:xfrm>
            <a:off x="7193086" y="5831780"/>
            <a:ext cx="4998914" cy="923330"/>
          </a:xfrm>
          <a:prstGeom prst="rect">
            <a:avLst/>
          </a:prstGeom>
          <a:noFill/>
        </p:spPr>
        <p:txBody>
          <a:bodyPr wrap="square" rtlCol="0">
            <a:spAutoFit/>
          </a:bodyPr>
          <a:lstStyle/>
          <a:p>
            <a:r>
              <a:rPr lang="en-US" dirty="0" smtClean="0"/>
              <a:t>Library of Congress: </a:t>
            </a:r>
            <a:r>
              <a:rPr lang="en-US" dirty="0">
                <a:hlinkClick r:id="rId4"/>
              </a:rPr>
              <a:t>https://www.loc.gov/resource/cph.3b07810/</a:t>
            </a:r>
            <a:r>
              <a:rPr lang="en-US" dirty="0"/>
              <a:t> </a:t>
            </a:r>
          </a:p>
          <a:p>
            <a:r>
              <a:rPr lang="en-US" dirty="0" smtClean="0"/>
              <a:t> </a:t>
            </a:r>
            <a:endParaRPr lang="en-US" dirty="0"/>
          </a:p>
        </p:txBody>
      </p:sp>
    </p:spTree>
    <p:extLst>
      <p:ext uri="{BB962C8B-B14F-4D97-AF65-F5344CB8AC3E}">
        <p14:creationId xmlns:p14="http://schemas.microsoft.com/office/powerpoint/2010/main" val="15992179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a:t>Question </a:t>
            </a:r>
            <a:r>
              <a:rPr lang="en-US" altLang="en-US" dirty="0" smtClean="0"/>
              <a:t>Focus</a:t>
            </a:r>
            <a:r>
              <a:rPr lang="mr-IN" altLang="en-US" dirty="0" smtClean="0"/>
              <a:t>…</a:t>
            </a:r>
            <a:r>
              <a:rPr lang="en-US" altLang="en-US" sz="3600" dirty="0" smtClean="0">
                <a:hlinkClick r:id="rId3"/>
              </a:rPr>
              <a:t>using Prezi!</a:t>
            </a:r>
            <a:endParaRPr lang="en-US" altLang="en-US" sz="3600" dirty="0"/>
          </a:p>
        </p:txBody>
      </p:sp>
      <p:sp>
        <p:nvSpPr>
          <p:cNvPr id="5" name="TextBox 4"/>
          <p:cNvSpPr txBox="1"/>
          <p:nvPr/>
        </p:nvSpPr>
        <p:spPr>
          <a:xfrm>
            <a:off x="7909496" y="6057781"/>
            <a:ext cx="4174473" cy="800219"/>
          </a:xfrm>
          <a:prstGeom prst="rect">
            <a:avLst/>
          </a:prstGeom>
          <a:noFill/>
        </p:spPr>
        <p:txBody>
          <a:bodyPr wrap="square" rtlCol="0">
            <a:spAutoFit/>
          </a:bodyPr>
          <a:lstStyle/>
          <a:p>
            <a:r>
              <a:rPr lang="en-US" sz="1400" dirty="0" smtClean="0"/>
              <a:t>Library of Congress: </a:t>
            </a:r>
            <a:r>
              <a:rPr lang="en-US" sz="1400" dirty="0">
                <a:hlinkClick r:id="rId4"/>
              </a:rPr>
              <a:t>https://www.loc.gov/resource/cph.3b07810/</a:t>
            </a:r>
            <a:r>
              <a:rPr lang="en-US" sz="1400" dirty="0"/>
              <a:t> </a:t>
            </a:r>
          </a:p>
          <a:p>
            <a:r>
              <a:rPr lang="en-US" dirty="0" smtClean="0"/>
              <a:t> </a:t>
            </a:r>
            <a:endParaRPr lang="en-US" dirty="0"/>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02633" y="1418315"/>
            <a:ext cx="8691624" cy="4535883"/>
          </a:xfrm>
          <a:prstGeom prst="rect">
            <a:avLst/>
          </a:prstGeom>
        </p:spPr>
      </p:pic>
    </p:spTree>
    <p:extLst>
      <p:ext uri="{BB962C8B-B14F-4D97-AF65-F5344CB8AC3E}">
        <p14:creationId xmlns:p14="http://schemas.microsoft.com/office/powerpoint/2010/main" val="15963913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Questions</a:t>
            </a:r>
          </a:p>
        </p:txBody>
      </p:sp>
      <p:sp>
        <p:nvSpPr>
          <p:cNvPr id="4" name="Rectangle 3"/>
          <p:cNvSpPr/>
          <p:nvPr/>
        </p:nvSpPr>
        <p:spPr>
          <a:xfrm>
            <a:off x="704171" y="1418315"/>
            <a:ext cx="4805377" cy="4585871"/>
          </a:xfrm>
          <a:prstGeom prst="rect">
            <a:avLst/>
          </a:prstGeom>
        </p:spPr>
        <p:txBody>
          <a:bodyPr wrap="square">
            <a:spAutoFit/>
          </a:bodyPr>
          <a:lstStyle/>
          <a:p>
            <a:r>
              <a:rPr lang="en-US" sz="2400" dirty="0"/>
              <a:t>1.Where is this? </a:t>
            </a:r>
            <a:endParaRPr lang="en-US" sz="2400" dirty="0" smtClean="0"/>
          </a:p>
          <a:p>
            <a:r>
              <a:rPr lang="en-US" sz="2400" dirty="0" smtClean="0"/>
              <a:t>2.Why </a:t>
            </a:r>
            <a:r>
              <a:rPr lang="en-US" sz="2400" dirty="0"/>
              <a:t>is there a river? </a:t>
            </a:r>
          </a:p>
          <a:p>
            <a:r>
              <a:rPr lang="en-US" sz="2400" dirty="0" smtClean="0"/>
              <a:t>3. </a:t>
            </a:r>
            <a:r>
              <a:rPr lang="en-US" sz="2400" dirty="0"/>
              <a:t>Is it a desert? </a:t>
            </a:r>
            <a:endParaRPr lang="en-US" sz="2400" dirty="0" smtClean="0"/>
          </a:p>
          <a:p>
            <a:r>
              <a:rPr lang="en-US" sz="2400" dirty="0" smtClean="0"/>
              <a:t>4</a:t>
            </a:r>
            <a:r>
              <a:rPr lang="en-US" sz="2400" dirty="0"/>
              <a:t>. Is it near the grand canyon? </a:t>
            </a:r>
            <a:endParaRPr lang="en-US" sz="2400" dirty="0" smtClean="0"/>
          </a:p>
          <a:p>
            <a:r>
              <a:rPr lang="en-US" sz="2400" dirty="0" smtClean="0"/>
              <a:t>5.When </a:t>
            </a:r>
            <a:r>
              <a:rPr lang="en-US" sz="2400" dirty="0"/>
              <a:t>was this picture taken? </a:t>
            </a:r>
            <a:endParaRPr lang="en-US" sz="2400" dirty="0" smtClean="0"/>
          </a:p>
          <a:p>
            <a:r>
              <a:rPr lang="en-US" sz="2400" dirty="0" smtClean="0"/>
              <a:t>6.How </a:t>
            </a:r>
            <a:r>
              <a:rPr lang="en-US" sz="2400" dirty="0"/>
              <a:t>did they take the picture? </a:t>
            </a:r>
            <a:endParaRPr lang="en-US" sz="2400" dirty="0" smtClean="0"/>
          </a:p>
          <a:p>
            <a:r>
              <a:rPr lang="en-US" sz="2400" dirty="0" smtClean="0"/>
              <a:t>7.Was </a:t>
            </a:r>
            <a:r>
              <a:rPr lang="en-US" sz="2400" dirty="0"/>
              <a:t>it in the </a:t>
            </a:r>
            <a:r>
              <a:rPr lang="en-US" sz="2400" dirty="0" smtClean="0"/>
              <a:t>1900's?</a:t>
            </a:r>
          </a:p>
          <a:p>
            <a:r>
              <a:rPr lang="en-US" sz="2400" dirty="0" smtClean="0"/>
              <a:t>8.Where </a:t>
            </a:r>
            <a:r>
              <a:rPr lang="en-US" sz="2400" dirty="0"/>
              <a:t>does the road lead to? </a:t>
            </a:r>
            <a:endParaRPr lang="en-US" sz="2400" dirty="0" smtClean="0"/>
          </a:p>
          <a:p>
            <a:r>
              <a:rPr lang="en-US" sz="2400" dirty="0" smtClean="0"/>
              <a:t>9.What </a:t>
            </a:r>
            <a:r>
              <a:rPr lang="en-US" sz="2400" dirty="0"/>
              <a:t>is the road called? </a:t>
            </a:r>
            <a:endParaRPr lang="en-US" sz="2400" dirty="0" smtClean="0"/>
          </a:p>
          <a:p>
            <a:r>
              <a:rPr lang="en-US" sz="2400" dirty="0" smtClean="0"/>
              <a:t>10</a:t>
            </a:r>
            <a:r>
              <a:rPr lang="en-US" sz="2400" dirty="0"/>
              <a:t>. Is the sculpture </a:t>
            </a:r>
            <a:r>
              <a:rPr lang="en-US" sz="2400" dirty="0" smtClean="0"/>
              <a:t>(or </a:t>
            </a:r>
            <a:r>
              <a:rPr lang="en-US" sz="2400" dirty="0"/>
              <a:t>whatever it is) in the middle of the road a rock?</a:t>
            </a:r>
            <a:r>
              <a:rPr lang="en-US" sz="2800" dirty="0"/>
              <a:t> </a:t>
            </a:r>
            <a:endParaRPr lang="en-US" sz="2800" dirty="0" smtClean="0"/>
          </a:p>
        </p:txBody>
      </p:sp>
      <p:sp>
        <p:nvSpPr>
          <p:cNvPr id="7" name="Rectangle 6"/>
          <p:cNvSpPr/>
          <p:nvPr/>
        </p:nvSpPr>
        <p:spPr>
          <a:xfrm>
            <a:off x="6172199" y="1418315"/>
            <a:ext cx="5844251" cy="5262979"/>
          </a:xfrm>
          <a:prstGeom prst="rect">
            <a:avLst/>
          </a:prstGeom>
        </p:spPr>
        <p:txBody>
          <a:bodyPr wrap="square">
            <a:spAutoFit/>
          </a:bodyPr>
          <a:lstStyle/>
          <a:p>
            <a:r>
              <a:rPr lang="en-US" sz="2400" dirty="0" smtClean="0"/>
              <a:t>11.Where </a:t>
            </a:r>
            <a:r>
              <a:rPr lang="en-US" sz="2400" dirty="0"/>
              <a:t>is the building located? </a:t>
            </a:r>
            <a:endParaRPr lang="en-US" sz="2400" dirty="0" smtClean="0"/>
          </a:p>
          <a:p>
            <a:r>
              <a:rPr lang="en-US" sz="2400" dirty="0" smtClean="0"/>
              <a:t>12.Do </a:t>
            </a:r>
            <a:r>
              <a:rPr lang="en-US" sz="2400" dirty="0"/>
              <a:t>people live in that building? </a:t>
            </a:r>
            <a:endParaRPr lang="en-US" sz="2400" dirty="0" smtClean="0"/>
          </a:p>
          <a:p>
            <a:r>
              <a:rPr lang="en-US" sz="2400" dirty="0" smtClean="0"/>
              <a:t>13</a:t>
            </a:r>
            <a:r>
              <a:rPr lang="en-US" sz="2400" dirty="0"/>
              <a:t>. Is it a work place? </a:t>
            </a:r>
            <a:endParaRPr lang="en-US" sz="2400" dirty="0" smtClean="0"/>
          </a:p>
          <a:p>
            <a:r>
              <a:rPr lang="en-US" sz="2400" dirty="0" smtClean="0"/>
              <a:t>14.Is </a:t>
            </a:r>
            <a:r>
              <a:rPr lang="en-US" sz="2400" dirty="0"/>
              <a:t>there water at the bottom of the building? </a:t>
            </a:r>
            <a:endParaRPr lang="en-US" sz="2400" dirty="0" smtClean="0"/>
          </a:p>
          <a:p>
            <a:r>
              <a:rPr lang="en-US" sz="2400" dirty="0" smtClean="0"/>
              <a:t>15.Is </a:t>
            </a:r>
            <a:r>
              <a:rPr lang="en-US" sz="2400" dirty="0"/>
              <a:t>the road from the last picture lead to the building? </a:t>
            </a:r>
            <a:endParaRPr lang="en-US" sz="2400" dirty="0" smtClean="0"/>
          </a:p>
          <a:p>
            <a:r>
              <a:rPr lang="en-US" sz="2400" dirty="0" smtClean="0"/>
              <a:t>16.How </a:t>
            </a:r>
            <a:r>
              <a:rPr lang="en-US" sz="2400" dirty="0"/>
              <a:t>did they build that building? </a:t>
            </a:r>
            <a:endParaRPr lang="en-US" sz="2400" dirty="0" smtClean="0"/>
          </a:p>
          <a:p>
            <a:r>
              <a:rPr lang="en-US" sz="2400" dirty="0" smtClean="0"/>
              <a:t>17.How </a:t>
            </a:r>
            <a:r>
              <a:rPr lang="en-US" sz="2400" dirty="0"/>
              <a:t>do people get to the top to the bottom? </a:t>
            </a:r>
            <a:endParaRPr lang="en-US" sz="2400" dirty="0" smtClean="0"/>
          </a:p>
          <a:p>
            <a:r>
              <a:rPr lang="en-US" sz="2400" dirty="0" smtClean="0"/>
              <a:t>18.Is </a:t>
            </a:r>
            <a:r>
              <a:rPr lang="en-US" sz="2400" dirty="0"/>
              <a:t>the water falling from the rocks a waterfall? </a:t>
            </a:r>
            <a:endParaRPr lang="en-US" sz="2400" dirty="0" smtClean="0"/>
          </a:p>
          <a:p>
            <a:r>
              <a:rPr lang="en-US" sz="2400" dirty="0" smtClean="0"/>
              <a:t>19.Can </a:t>
            </a:r>
            <a:r>
              <a:rPr lang="en-US" sz="2400" dirty="0"/>
              <a:t>people visit the building? </a:t>
            </a:r>
            <a:endParaRPr lang="en-US" sz="2400" dirty="0" smtClean="0"/>
          </a:p>
          <a:p>
            <a:r>
              <a:rPr lang="en-US" sz="2400" dirty="0" smtClean="0"/>
              <a:t>20.How </a:t>
            </a:r>
            <a:r>
              <a:rPr lang="en-US" sz="2400" dirty="0"/>
              <a:t>does the water get there?</a:t>
            </a:r>
          </a:p>
        </p:txBody>
      </p:sp>
    </p:spTree>
    <p:extLst>
      <p:ext uri="{BB962C8B-B14F-4D97-AF65-F5344CB8AC3E}">
        <p14:creationId xmlns:p14="http://schemas.microsoft.com/office/powerpoint/2010/main" val="3499324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a:t>
            </a:r>
            <a:r>
              <a:rPr lang="en-US" altLang="en-US" dirty="0" smtClean="0"/>
              <a:t>Questions</a:t>
            </a:r>
            <a:r>
              <a:rPr lang="mr-IN" altLang="en-US" dirty="0" smtClean="0"/>
              <a:t>…</a:t>
            </a:r>
            <a:r>
              <a:rPr lang="en-US" altLang="en-US" sz="3600" dirty="0" smtClean="0"/>
              <a:t>using Google Forms!</a:t>
            </a:r>
            <a:endParaRPr lang="en-US" altLang="en-US" sz="3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2168" y="2107536"/>
            <a:ext cx="4408138" cy="4447218"/>
          </a:xfrm>
          <a:prstGeom prst="rect">
            <a:avLst/>
          </a:prstGeom>
        </p:spPr>
      </p:pic>
      <p:sp>
        <p:nvSpPr>
          <p:cNvPr id="3" name="Striped Right Arrow 2"/>
          <p:cNvSpPr/>
          <p:nvPr/>
        </p:nvSpPr>
        <p:spPr>
          <a:xfrm>
            <a:off x="5080931" y="3564298"/>
            <a:ext cx="844951" cy="5324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16507" y="3123145"/>
            <a:ext cx="5658678" cy="3341876"/>
          </a:xfrm>
          <a:prstGeom prst="rect">
            <a:avLst/>
          </a:prstGeom>
        </p:spPr>
      </p:pic>
      <p:sp>
        <p:nvSpPr>
          <p:cNvPr id="6" name="TextBox 5"/>
          <p:cNvSpPr txBox="1"/>
          <p:nvPr/>
        </p:nvSpPr>
        <p:spPr>
          <a:xfrm>
            <a:off x="489011" y="1314529"/>
            <a:ext cx="8277617" cy="646331"/>
          </a:xfrm>
          <a:prstGeom prst="rect">
            <a:avLst/>
          </a:prstGeom>
          <a:noFill/>
        </p:spPr>
        <p:txBody>
          <a:bodyPr wrap="square" rtlCol="0">
            <a:spAutoFit/>
          </a:bodyPr>
          <a:lstStyle/>
          <a:p>
            <a:r>
              <a:rPr lang="en-US" dirty="0" smtClean="0"/>
              <a:t>Students entered their questions in a google form, which populated a google sheet they could use to categorize their questions as open and closed. </a:t>
            </a:r>
            <a:endParaRPr lang="en-US" dirty="0"/>
          </a:p>
        </p:txBody>
      </p:sp>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69444" y="1205814"/>
            <a:ext cx="3005741" cy="1803445"/>
          </a:xfrm>
          <a:prstGeom prst="rect">
            <a:avLst/>
          </a:prstGeom>
        </p:spPr>
      </p:pic>
      <p:sp>
        <p:nvSpPr>
          <p:cNvPr id="11" name="Donut 10"/>
          <p:cNvSpPr/>
          <p:nvPr/>
        </p:nvSpPr>
        <p:spPr>
          <a:xfrm>
            <a:off x="10372314" y="1493947"/>
            <a:ext cx="655870" cy="554535"/>
          </a:xfrm>
          <a:prstGeom prst="donut">
            <a:avLst>
              <a:gd name="adj" fmla="val 425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36549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t>
            </a:r>
            <a:endParaRPr lang="en-US" dirty="0"/>
          </a:p>
        </p:txBody>
      </p:sp>
      <p:graphicFrame>
        <p:nvGraphicFramePr>
          <p:cNvPr id="4" name="Table 3"/>
          <p:cNvGraphicFramePr>
            <a:graphicFrameLocks noGrp="1"/>
          </p:cNvGraphicFramePr>
          <p:nvPr>
            <p:extLst/>
          </p:nvPr>
        </p:nvGraphicFramePr>
        <p:xfrm>
          <a:off x="838200" y="1531761"/>
          <a:ext cx="10628086" cy="802322"/>
        </p:xfrm>
        <a:graphic>
          <a:graphicData uri="http://schemas.openxmlformats.org/drawingml/2006/table">
            <a:tbl>
              <a:tblPr firstRow="1" bandRow="1">
                <a:tableStyleId>{5C22544A-7EE6-4342-B048-85BDC9FD1C3A}</a:tableStyleId>
              </a:tblPr>
              <a:tblGrid>
                <a:gridCol w="3603171"/>
                <a:gridCol w="7024915"/>
              </a:tblGrid>
              <a:tr h="266877">
                <a:tc>
                  <a:txBody>
                    <a:bodyPr/>
                    <a:lstStyle/>
                    <a:p>
                      <a:r>
                        <a:rPr lang="en-US" dirty="0" smtClean="0"/>
                        <a:t>Days 1-3</a:t>
                      </a:r>
                      <a:endParaRPr lang="en-US" dirty="0"/>
                    </a:p>
                  </a:txBody>
                  <a:tcPr/>
                </a:tc>
                <a:tc rowSpan="2">
                  <a:txBody>
                    <a:bodyPr/>
                    <a:lstStyle/>
                    <a:p>
                      <a:r>
                        <a:rPr lang="en-US" b="0" dirty="0" smtClean="0">
                          <a:solidFill>
                            <a:schemeClr val="tx1"/>
                          </a:solidFill>
                        </a:rPr>
                        <a:t>Using google forms and google sheets</a:t>
                      </a:r>
                      <a:endParaRPr lang="en-US" b="0" dirty="0">
                        <a:solidFill>
                          <a:schemeClr val="tx1"/>
                        </a:solidFill>
                      </a:endParaRPr>
                    </a:p>
                  </a:txBody>
                  <a:tcPr>
                    <a:solidFill>
                      <a:schemeClr val="accent1">
                        <a:lumMod val="20000"/>
                        <a:lumOff val="80000"/>
                      </a:schemeClr>
                    </a:solidFill>
                  </a:tcPr>
                </a:tc>
              </a:tr>
              <a:tr h="4365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dirty="0" smtClean="0"/>
                        <a:t>Ask &amp; Improve Questions</a:t>
                      </a: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smtClean="0"/>
                    </a:p>
                  </a:txBody>
                  <a:tcPr/>
                </a:tc>
              </a:tr>
            </a:tbl>
          </a:graphicData>
        </a:graphic>
      </p:graphicFrame>
      <p:graphicFrame>
        <p:nvGraphicFramePr>
          <p:cNvPr id="5" name="Table 4"/>
          <p:cNvGraphicFramePr>
            <a:graphicFrameLocks noGrp="1"/>
          </p:cNvGraphicFramePr>
          <p:nvPr>
            <p:extLst/>
          </p:nvPr>
        </p:nvGraphicFramePr>
        <p:xfrm>
          <a:off x="838197" y="2490565"/>
          <a:ext cx="10628088" cy="1066295"/>
        </p:xfrm>
        <a:graphic>
          <a:graphicData uri="http://schemas.openxmlformats.org/drawingml/2006/table">
            <a:tbl>
              <a:tblPr firstRow="1" bandRow="1">
                <a:tableStyleId>{5C22544A-7EE6-4342-B048-85BDC9FD1C3A}</a:tableStyleId>
              </a:tblPr>
              <a:tblGrid>
                <a:gridCol w="3603174"/>
                <a:gridCol w="7024914"/>
              </a:tblGrid>
              <a:tr h="282537">
                <a:tc>
                  <a:txBody>
                    <a:bodyPr/>
                    <a:lstStyle/>
                    <a:p>
                      <a:r>
                        <a:rPr lang="en-US" dirty="0" smtClean="0"/>
                        <a:t>Day 4</a:t>
                      </a:r>
                      <a:endParaRPr lang="en-US" dirty="0"/>
                    </a:p>
                  </a:txBody>
                  <a:tcPr/>
                </a:tc>
                <a:tc rowSpan="2">
                  <a:txBody>
                    <a:bodyPr/>
                    <a:lstStyle/>
                    <a:p>
                      <a:endParaRPr lang="en-US" dirty="0"/>
                    </a:p>
                  </a:txBody>
                  <a:tcPr>
                    <a:solidFill>
                      <a:schemeClr val="accent1">
                        <a:lumMod val="20000"/>
                        <a:lumOff val="80000"/>
                      </a:schemeClr>
                    </a:solidFill>
                  </a:tcPr>
                </a:tc>
              </a:tr>
              <a:tr h="7005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Gather</a:t>
                      </a:r>
                      <a:r>
                        <a:rPr lang="en-US" sz="1600" baseline="0" dirty="0" smtClean="0"/>
                        <a:t> Basic Information</a:t>
                      </a:r>
                      <a:endParaRPr lang="en-US" sz="1600" dirty="0" smtClean="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r>
            </a:tbl>
          </a:graphicData>
        </a:graphic>
      </p:graphicFrame>
      <p:graphicFrame>
        <p:nvGraphicFramePr>
          <p:cNvPr id="6" name="Table 5"/>
          <p:cNvGraphicFramePr>
            <a:graphicFrameLocks noGrp="1"/>
          </p:cNvGraphicFramePr>
          <p:nvPr>
            <p:extLst/>
          </p:nvPr>
        </p:nvGraphicFramePr>
        <p:xfrm>
          <a:off x="838199" y="3713342"/>
          <a:ext cx="10628086" cy="930102"/>
        </p:xfrm>
        <a:graphic>
          <a:graphicData uri="http://schemas.openxmlformats.org/drawingml/2006/table">
            <a:tbl>
              <a:tblPr firstRow="1" bandRow="1">
                <a:tableStyleId>{5C22544A-7EE6-4342-B048-85BDC9FD1C3A}</a:tableStyleId>
              </a:tblPr>
              <a:tblGrid>
                <a:gridCol w="3574144"/>
                <a:gridCol w="7053942"/>
              </a:tblGrid>
              <a:tr h="465051">
                <a:tc>
                  <a:txBody>
                    <a:bodyPr/>
                    <a:lstStyle/>
                    <a:p>
                      <a:r>
                        <a:rPr lang="en-US" dirty="0" smtClean="0"/>
                        <a:t>Day 5</a:t>
                      </a:r>
                      <a:endParaRPr lang="en-US" dirty="0"/>
                    </a:p>
                  </a:txBody>
                  <a:tcPr/>
                </a:tc>
                <a:tc rowSpan="2">
                  <a:txBody>
                    <a:bodyPr/>
                    <a:lstStyle/>
                    <a:p>
                      <a:endParaRPr lang="en-US" dirty="0"/>
                    </a:p>
                  </a:txBody>
                  <a:tcPr>
                    <a:solidFill>
                      <a:schemeClr val="accent1">
                        <a:lumMod val="20000"/>
                        <a:lumOff val="80000"/>
                      </a:schemeClr>
                    </a:solidFill>
                  </a:tcPr>
                </a:tc>
              </a:tr>
              <a:tr h="465051">
                <a:tc>
                  <a:txBody>
                    <a:bodyPr/>
                    <a:lstStyle/>
                    <a:p>
                      <a:r>
                        <a:rPr lang="en-US" sz="1600" dirty="0" smtClean="0"/>
                        <a:t>Prioritize Questions</a:t>
                      </a:r>
                      <a:r>
                        <a:rPr lang="en-US" sz="1600" baseline="0" dirty="0" smtClean="0"/>
                        <a:t> (Again!)</a:t>
                      </a:r>
                      <a:endParaRPr lang="en-US" sz="1600" dirty="0"/>
                    </a:p>
                  </a:txBody>
                  <a:tcPr/>
                </a:tc>
                <a:tc vMerge="1">
                  <a:txBody>
                    <a:bodyPr/>
                    <a:lstStyle/>
                    <a:p>
                      <a:endParaRPr lang="en-US" sz="1600" dirty="0"/>
                    </a:p>
                  </a:txBody>
                  <a:tcPr/>
                </a:tc>
              </a:tr>
            </a:tbl>
          </a:graphicData>
        </a:graphic>
      </p:graphicFrame>
      <p:graphicFrame>
        <p:nvGraphicFramePr>
          <p:cNvPr id="7" name="Table 6"/>
          <p:cNvGraphicFramePr>
            <a:graphicFrameLocks noGrp="1"/>
          </p:cNvGraphicFramePr>
          <p:nvPr>
            <p:extLst/>
          </p:nvPr>
        </p:nvGraphicFramePr>
        <p:xfrm>
          <a:off x="838199" y="4775884"/>
          <a:ext cx="10628086" cy="1407202"/>
        </p:xfrm>
        <a:graphic>
          <a:graphicData uri="http://schemas.openxmlformats.org/drawingml/2006/table">
            <a:tbl>
              <a:tblPr firstRow="1" bandRow="1">
                <a:tableStyleId>{5C22544A-7EE6-4342-B048-85BDC9FD1C3A}</a:tableStyleId>
              </a:tblPr>
              <a:tblGrid>
                <a:gridCol w="3588658"/>
                <a:gridCol w="7039428"/>
              </a:tblGrid>
              <a:tr h="703601">
                <a:tc>
                  <a:txBody>
                    <a:bodyPr/>
                    <a:lstStyle/>
                    <a:p>
                      <a:r>
                        <a:rPr lang="en-US" dirty="0" smtClean="0"/>
                        <a:t>Days</a:t>
                      </a:r>
                      <a:r>
                        <a:rPr lang="en-US" baseline="0" dirty="0" smtClean="0"/>
                        <a:t> 6 &amp; 7 </a:t>
                      </a:r>
                      <a:endParaRPr lang="en-US" dirty="0"/>
                    </a:p>
                  </a:txBody>
                  <a:tcPr/>
                </a:tc>
                <a:tc rowSpan="2">
                  <a:txBody>
                    <a:bodyPr/>
                    <a:lstStyle/>
                    <a:p>
                      <a:endParaRPr lang="en-US" dirty="0"/>
                    </a:p>
                  </a:txBody>
                  <a:tcPr>
                    <a:solidFill>
                      <a:schemeClr val="accent1">
                        <a:lumMod val="20000"/>
                        <a:lumOff val="80000"/>
                      </a:schemeClr>
                    </a:solidFill>
                  </a:tcPr>
                </a:tc>
              </a:tr>
              <a:tr h="703601">
                <a:tc>
                  <a:txBody>
                    <a:bodyPr/>
                    <a:lstStyle/>
                    <a:p>
                      <a:r>
                        <a:rPr lang="en-US" sz="1600" dirty="0" smtClean="0"/>
                        <a:t>Further</a:t>
                      </a:r>
                      <a:r>
                        <a:rPr lang="en-US" sz="1600" baseline="0" dirty="0" smtClean="0"/>
                        <a:t> Research</a:t>
                      </a:r>
                      <a:endParaRPr lang="en-US" sz="1600" dirty="0"/>
                    </a:p>
                  </a:txBody>
                  <a:tcPr/>
                </a:tc>
                <a:tc vMerge="1">
                  <a:txBody>
                    <a:bodyPr/>
                    <a:lstStyle/>
                    <a:p>
                      <a:endParaRPr lang="en-US" sz="1600" dirty="0"/>
                    </a:p>
                  </a:txBody>
                  <a:tcPr/>
                </a:tc>
              </a:tr>
            </a:tbl>
          </a:graphicData>
        </a:graphic>
      </p:graphicFrame>
      <p:sp>
        <p:nvSpPr>
          <p:cNvPr id="9" name="TextBox 8"/>
          <p:cNvSpPr txBox="1"/>
          <p:nvPr/>
        </p:nvSpPr>
        <p:spPr>
          <a:xfrm>
            <a:off x="4535714" y="2656894"/>
            <a:ext cx="7656286" cy="923330"/>
          </a:xfrm>
          <a:prstGeom prst="rect">
            <a:avLst/>
          </a:prstGeom>
          <a:noFill/>
        </p:spPr>
        <p:txBody>
          <a:bodyPr wrap="square" rtlCol="0">
            <a:spAutoFit/>
          </a:bodyPr>
          <a:lstStyle/>
          <a:p>
            <a:pPr lvl="0">
              <a:defRPr/>
            </a:pPr>
            <a:r>
              <a:rPr lang="en-US" dirty="0" smtClean="0">
                <a:solidFill>
                  <a:srgbClr val="000000"/>
                </a:solidFill>
              </a:rPr>
              <a:t>Students picked </a:t>
            </a:r>
            <a:r>
              <a:rPr lang="en-US" dirty="0">
                <a:solidFill>
                  <a:srgbClr val="000000"/>
                </a:solidFill>
              </a:rPr>
              <a:t>3 </a:t>
            </a:r>
            <a:r>
              <a:rPr lang="en-US" u="sng" dirty="0">
                <a:solidFill>
                  <a:srgbClr val="000000"/>
                </a:solidFill>
              </a:rPr>
              <a:t>closed-ended</a:t>
            </a:r>
            <a:r>
              <a:rPr lang="en-US" dirty="0">
                <a:solidFill>
                  <a:srgbClr val="000000"/>
                </a:solidFill>
              </a:rPr>
              <a:t> questions to answer </a:t>
            </a:r>
          </a:p>
          <a:p>
            <a:pPr lvl="0">
              <a:defRPr/>
            </a:pPr>
            <a:r>
              <a:rPr lang="en-US" dirty="0">
                <a:solidFill>
                  <a:srgbClr val="000000"/>
                </a:solidFill>
              </a:rPr>
              <a:t>Read from a collection of 4</a:t>
            </a:r>
            <a:r>
              <a:rPr lang="en-US" baseline="30000" dirty="0">
                <a:solidFill>
                  <a:srgbClr val="000000"/>
                </a:solidFill>
              </a:rPr>
              <a:t>th</a:t>
            </a:r>
            <a:r>
              <a:rPr lang="en-US" dirty="0">
                <a:solidFill>
                  <a:srgbClr val="000000"/>
                </a:solidFill>
              </a:rPr>
              <a:t> grade, Hoover Dam books on </a:t>
            </a:r>
            <a:r>
              <a:rPr lang="en-US" dirty="0">
                <a:solidFill>
                  <a:srgbClr val="000000"/>
                </a:solidFill>
                <a:hlinkClick r:id="rId2"/>
              </a:rPr>
              <a:t>Epic!</a:t>
            </a:r>
            <a:endParaRPr lang="en-US" dirty="0">
              <a:solidFill>
                <a:srgbClr val="000000"/>
              </a:solidFill>
            </a:endParaRPr>
          </a:p>
          <a:p>
            <a:pPr lvl="0">
              <a:defRPr/>
            </a:pPr>
            <a:r>
              <a:rPr lang="en-US" dirty="0" smtClean="0">
                <a:solidFill>
                  <a:srgbClr val="000000"/>
                </a:solidFill>
              </a:rPr>
              <a:t>Shared </a:t>
            </a:r>
            <a:r>
              <a:rPr lang="en-US" dirty="0">
                <a:solidFill>
                  <a:srgbClr val="000000"/>
                </a:solidFill>
              </a:rPr>
              <a:t>answers in a collaborative google slide deck</a:t>
            </a:r>
          </a:p>
        </p:txBody>
      </p:sp>
      <p:sp>
        <p:nvSpPr>
          <p:cNvPr id="10" name="TextBox 9"/>
          <p:cNvSpPr txBox="1"/>
          <p:nvPr/>
        </p:nvSpPr>
        <p:spPr>
          <a:xfrm>
            <a:off x="4434114" y="3803344"/>
            <a:ext cx="6720115" cy="923330"/>
          </a:xfrm>
          <a:prstGeom prst="rect">
            <a:avLst/>
          </a:prstGeom>
          <a:noFill/>
        </p:spPr>
        <p:txBody>
          <a:bodyPr wrap="square" rtlCol="0">
            <a:spAutoFit/>
          </a:bodyPr>
          <a:lstStyle/>
          <a:p>
            <a:pPr>
              <a:defRPr/>
            </a:pPr>
            <a:r>
              <a:rPr lang="en-US">
                <a:solidFill>
                  <a:srgbClr val="000000"/>
                </a:solidFill>
              </a:rPr>
              <a:t>Pick from the whole class list: 3 questions you would need to answer to write a historical fiction story on the Hoover Dam.</a:t>
            </a:r>
          </a:p>
          <a:p>
            <a:pPr lvl="0">
              <a:defRPr/>
            </a:pPr>
            <a:endParaRPr lang="en-US" dirty="0">
              <a:solidFill>
                <a:srgbClr val="000000"/>
              </a:solidFill>
            </a:endParaRPr>
          </a:p>
        </p:txBody>
      </p:sp>
      <p:sp>
        <p:nvSpPr>
          <p:cNvPr id="11" name="TextBox 10"/>
          <p:cNvSpPr txBox="1"/>
          <p:nvPr/>
        </p:nvSpPr>
        <p:spPr>
          <a:xfrm>
            <a:off x="4445000" y="4879320"/>
            <a:ext cx="6709229" cy="1200329"/>
          </a:xfrm>
          <a:prstGeom prst="rect">
            <a:avLst/>
          </a:prstGeom>
          <a:noFill/>
        </p:spPr>
        <p:txBody>
          <a:bodyPr wrap="square" rtlCol="0">
            <a:spAutoFit/>
          </a:bodyPr>
          <a:lstStyle/>
          <a:p>
            <a:pPr>
              <a:defRPr/>
            </a:pPr>
            <a:r>
              <a:rPr lang="en-US" dirty="0" smtClean="0">
                <a:solidFill>
                  <a:srgbClr val="000000"/>
                </a:solidFill>
              </a:rPr>
              <a:t>They will spend time looking through a “playlist” of resources categorized by the major themes </a:t>
            </a:r>
            <a:r>
              <a:rPr lang="mr-IN" dirty="0" smtClean="0">
                <a:solidFill>
                  <a:srgbClr val="000000"/>
                </a:solidFill>
              </a:rPr>
              <a:t>–</a:t>
            </a:r>
            <a:r>
              <a:rPr lang="en-US" dirty="0" smtClean="0">
                <a:solidFill>
                  <a:srgbClr val="000000"/>
                </a:solidFill>
              </a:rPr>
              <a:t> how dams work, life during the great depression, etc. and answer their second set of priority questions.</a:t>
            </a:r>
            <a:endParaRPr lang="en-US" dirty="0">
              <a:solidFill>
                <a:srgbClr val="000000"/>
              </a:solidFill>
            </a:endParaRPr>
          </a:p>
        </p:txBody>
      </p:sp>
    </p:spTree>
    <p:extLst>
      <p:ext uri="{BB962C8B-B14F-4D97-AF65-F5344CB8AC3E}">
        <p14:creationId xmlns:p14="http://schemas.microsoft.com/office/powerpoint/2010/main" val="7724324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Virtual</a:t>
            </a:r>
            <a:r>
              <a:rPr lang="en-US" sz="4000" dirty="0" smtClean="0"/>
              <a:t> Classroom Example: 7</a:t>
            </a:r>
            <a:r>
              <a:rPr lang="en-US" sz="4000" baseline="30000" dirty="0" smtClean="0"/>
              <a:t>th</a:t>
            </a:r>
            <a:r>
              <a:rPr lang="en-US" sz="4000" dirty="0" smtClean="0"/>
              <a:t> Grade</a:t>
            </a:r>
            <a:endParaRPr lang="en-US" sz="4000" dirty="0"/>
          </a:p>
        </p:txBody>
      </p:sp>
      <p:sp>
        <p:nvSpPr>
          <p:cNvPr id="3" name="Content Placeholder 2"/>
          <p:cNvSpPr>
            <a:spLocks noGrp="1"/>
          </p:cNvSpPr>
          <p:nvPr>
            <p:ph idx="1"/>
          </p:nvPr>
        </p:nvSpPr>
        <p:spPr/>
        <p:txBody>
          <a:bodyPr/>
          <a:lstStyle/>
          <a:p>
            <a:pPr marL="0" indent="0">
              <a:lnSpc>
                <a:spcPct val="100000"/>
              </a:lnSpc>
              <a:spcAft>
                <a:spcPts val="1200"/>
              </a:spcAft>
              <a:buNone/>
            </a:pPr>
            <a:r>
              <a:rPr lang="en-US" u="sng" dirty="0" smtClean="0"/>
              <a:t>Teacher: </a:t>
            </a:r>
            <a:r>
              <a:rPr lang="en-US" dirty="0" smtClean="0"/>
              <a:t>Melissa Lawson, Folsom, CA</a:t>
            </a:r>
          </a:p>
          <a:p>
            <a:pPr marL="0" indent="0">
              <a:lnSpc>
                <a:spcPct val="100000"/>
              </a:lnSpc>
              <a:spcAft>
                <a:spcPts val="1200"/>
              </a:spcAft>
              <a:buNone/>
            </a:pPr>
            <a:r>
              <a:rPr lang="en-US" u="sng" dirty="0" smtClean="0"/>
              <a:t>Topic:</a:t>
            </a:r>
            <a:r>
              <a:rPr lang="en-US" dirty="0" smtClean="0"/>
              <a:t> Japanese American Internment during World War II</a:t>
            </a:r>
          </a:p>
          <a:p>
            <a:pPr marL="0" indent="0">
              <a:lnSpc>
                <a:spcPct val="100000"/>
              </a:lnSpc>
              <a:spcAft>
                <a:spcPts val="1200"/>
              </a:spcAft>
              <a:buNone/>
            </a:pPr>
            <a:r>
              <a:rPr lang="en-US" u="sng" dirty="0" smtClean="0"/>
              <a:t>Purpose:</a:t>
            </a:r>
            <a:r>
              <a:rPr lang="en-US" dirty="0" smtClean="0"/>
              <a:t> To help students engage with primary sources to begin a research process. Students practiced analyzing a primary source and performing searches in the Library of Congress collections.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4589" b="15173"/>
          <a:stretch/>
        </p:blipFill>
        <p:spPr>
          <a:xfrm>
            <a:off x="9745882" y="5143495"/>
            <a:ext cx="2174273" cy="1527166"/>
          </a:xfrm>
          <a:prstGeom prst="rect">
            <a:avLst/>
          </a:prstGeom>
        </p:spPr>
      </p:pic>
    </p:spTree>
    <p:extLst>
      <p:ext uri="{BB962C8B-B14F-4D97-AF65-F5344CB8AC3E}">
        <p14:creationId xmlns:p14="http://schemas.microsoft.com/office/powerpoint/2010/main" val="2663402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Focus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559321"/>
            <a:ext cx="6135500" cy="4870054"/>
          </a:xfrm>
        </p:spPr>
      </p:pic>
      <p:sp>
        <p:nvSpPr>
          <p:cNvPr id="5" name="TextBox 4"/>
          <p:cNvSpPr txBox="1"/>
          <p:nvPr/>
        </p:nvSpPr>
        <p:spPr>
          <a:xfrm>
            <a:off x="7600949" y="2009189"/>
            <a:ext cx="4029075" cy="4524315"/>
          </a:xfrm>
          <a:prstGeom prst="rect">
            <a:avLst/>
          </a:prstGeom>
          <a:noFill/>
        </p:spPr>
        <p:txBody>
          <a:bodyPr wrap="square" rtlCol="0">
            <a:spAutoFit/>
          </a:bodyPr>
          <a:lstStyle/>
          <a:p>
            <a:r>
              <a:rPr lang="en-US" dirty="0" smtClean="0"/>
              <a:t>Lange</a:t>
            </a:r>
            <a:r>
              <a:rPr lang="en-US" dirty="0"/>
              <a:t>, Dorothea. (1942) Oakland, CA, Mar. 1942. </a:t>
            </a:r>
            <a:endParaRPr lang="en-US" dirty="0" smtClean="0"/>
          </a:p>
          <a:p>
            <a:endParaRPr lang="en-US" dirty="0"/>
          </a:p>
          <a:p>
            <a:r>
              <a:rPr lang="en-US" dirty="0" smtClean="0"/>
              <a:t>A </a:t>
            </a:r>
            <a:r>
              <a:rPr lang="en-US" dirty="0"/>
              <a:t>large sign reading "I am an American" placed in the window of a store on December 8, the day after Pearl Harbor. The store was closed following orders to persons of Japanese descent to evacuate from certain West Coast areas. </a:t>
            </a:r>
            <a:endParaRPr lang="en-US" dirty="0" smtClean="0"/>
          </a:p>
          <a:p>
            <a:endParaRPr lang="en-US" dirty="0"/>
          </a:p>
          <a:p>
            <a:r>
              <a:rPr lang="en-US" dirty="0" smtClean="0"/>
              <a:t>[</a:t>
            </a:r>
            <a:r>
              <a:rPr lang="en-US" dirty="0"/>
              <a:t>Photograph] Retrieved from the Library of Congress, </a:t>
            </a:r>
            <a:r>
              <a:rPr lang="en-US" dirty="0">
                <a:hlinkClick r:id="rId4"/>
              </a:rPr>
              <a:t>https://www.loc.gov/pictures/resource/cph.3a24566/</a:t>
            </a:r>
            <a:r>
              <a:rPr lang="en-US" dirty="0"/>
              <a:t>.</a:t>
            </a:r>
          </a:p>
          <a:p>
            <a:endParaRPr lang="en-US" dirty="0"/>
          </a:p>
        </p:txBody>
      </p:sp>
    </p:spTree>
    <p:extLst>
      <p:ext uri="{BB962C8B-B14F-4D97-AF65-F5344CB8AC3E}">
        <p14:creationId xmlns:p14="http://schemas.microsoft.com/office/powerpoint/2010/main" val="686487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7079" y="114316"/>
            <a:ext cx="11951824" cy="1325563"/>
          </a:xfrm>
        </p:spPr>
        <p:txBody>
          <a:bodyPr>
            <a:normAutofit/>
          </a:bodyPr>
          <a:lstStyle/>
          <a:p>
            <a:r>
              <a:rPr lang="en-US" sz="3200" dirty="0" smtClean="0"/>
              <a:t>Access Today’s Materials and All of Our Free Resources</a:t>
            </a:r>
            <a:endParaRPr lang="en-US" sz="3200" dirty="0"/>
          </a:p>
        </p:txBody>
      </p:sp>
      <p:sp>
        <p:nvSpPr>
          <p:cNvPr id="6" name="Content Placeholder 8"/>
          <p:cNvSpPr txBox="1">
            <a:spLocks/>
          </p:cNvSpPr>
          <p:nvPr/>
        </p:nvSpPr>
        <p:spPr>
          <a:xfrm>
            <a:off x="768631" y="1439879"/>
            <a:ext cx="7906383" cy="1481967"/>
          </a:xfrm>
          <a:prstGeom prst="rect">
            <a:avLst/>
          </a:prstGeom>
          <a:ln w="28575"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9pPr>
          </a:lstStyle>
          <a:p>
            <a:pPr marL="0" indent="0">
              <a:buNone/>
              <a:defRPr/>
            </a:pPr>
            <a:endParaRPr lang="en-US" altLang="en-US" sz="3200" dirty="0">
              <a:latin typeface="Rockwell" panose="02060603020205020403" pitchFamily="18" charset="0"/>
            </a:endParaRPr>
          </a:p>
          <a:p>
            <a:pPr marL="0" indent="0">
              <a:spcBef>
                <a:spcPts val="0"/>
              </a:spcBef>
              <a:buNone/>
              <a:defRPr/>
            </a:pPr>
            <a:r>
              <a:rPr lang="en-US" altLang="en-US" sz="3200" b="1" dirty="0">
                <a:latin typeface="Rockwell" panose="02060603020205020403" pitchFamily="18" charset="0"/>
              </a:rPr>
              <a:t>https://</a:t>
            </a:r>
            <a:r>
              <a:rPr lang="en-US" altLang="en-US" sz="3200" b="1" dirty="0" err="1">
                <a:latin typeface="Rockwell" panose="02060603020205020403" pitchFamily="18" charset="0"/>
              </a:rPr>
              <a:t>rightquestion.org</a:t>
            </a:r>
            <a:r>
              <a:rPr lang="en-US" altLang="en-US" sz="3200" b="1" dirty="0">
                <a:latin typeface="Rockwell" panose="02060603020205020403" pitchFamily="18" charset="0"/>
              </a:rPr>
              <a:t>/events</a:t>
            </a:r>
            <a:r>
              <a:rPr lang="en-US" altLang="en-US" sz="3200" b="1" dirty="0" smtClean="0">
                <a:latin typeface="Rockwell" panose="02060603020205020403" pitchFamily="18" charset="0"/>
              </a:rPr>
              <a:t>/</a:t>
            </a:r>
            <a:endParaRPr lang="en-US" sz="3200" b="1" dirty="0">
              <a:latin typeface="Rockwell" panose="02060603020205020403" pitchFamily="18" charset="0"/>
            </a:endParaRPr>
          </a:p>
        </p:txBody>
      </p:sp>
      <p:sp>
        <p:nvSpPr>
          <p:cNvPr id="14" name="TextBox 13"/>
          <p:cNvSpPr txBox="1"/>
          <p:nvPr/>
        </p:nvSpPr>
        <p:spPr>
          <a:xfrm>
            <a:off x="919544" y="5053452"/>
            <a:ext cx="315425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Rockwell"/>
                <a:cs typeface="+mn-cs"/>
              </a:rPr>
              <a:t>Classroom</a:t>
            </a:r>
            <a:r>
              <a:rPr kumimoji="0" lang="en-US" sz="1800" b="1" i="0" u="none" strike="noStrike" kern="1200" cap="none" spc="0" normalizeH="0" noProof="0" dirty="0" smtClean="0">
                <a:ln>
                  <a:noFill/>
                </a:ln>
                <a:solidFill>
                  <a:srgbClr val="000000"/>
                </a:solidFill>
                <a:effectLst/>
                <a:uLnTx/>
                <a:uFillTx/>
                <a:latin typeface="Rockwell"/>
                <a:cs typeface="+mn-cs"/>
              </a:rPr>
              <a:t> Examples</a:t>
            </a:r>
            <a:endParaRPr kumimoji="0" lang="en-US" sz="1800" b="1" i="0" u="none" strike="noStrike" kern="1200" cap="none" spc="0" normalizeH="0" baseline="0" noProof="0" dirty="0">
              <a:ln>
                <a:noFill/>
              </a:ln>
              <a:solidFill>
                <a:srgbClr val="000000"/>
              </a:solidFill>
              <a:effectLst/>
              <a:uLnTx/>
              <a:uFillTx/>
              <a:latin typeface="Rockwell"/>
              <a:cs typeface="+mn-cs"/>
            </a:endParaRPr>
          </a:p>
        </p:txBody>
      </p:sp>
      <p:sp>
        <p:nvSpPr>
          <p:cNvPr id="15" name="TextBox 14"/>
          <p:cNvSpPr txBox="1"/>
          <p:nvPr/>
        </p:nvSpPr>
        <p:spPr>
          <a:xfrm>
            <a:off x="4153138" y="5053452"/>
            <a:ext cx="321533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0000"/>
                </a:solidFill>
                <a:latin typeface="Rockwell"/>
              </a:rPr>
              <a:t>Instructional Videos</a:t>
            </a:r>
            <a:endParaRPr kumimoji="0" lang="en-US" sz="1800" b="1" i="0" u="none" strike="noStrike" kern="1200" cap="none" spc="0" normalizeH="0" baseline="0" noProof="0" dirty="0">
              <a:ln>
                <a:noFill/>
              </a:ln>
              <a:solidFill>
                <a:srgbClr val="000000"/>
              </a:solidFill>
              <a:effectLst/>
              <a:uLnTx/>
              <a:uFillTx/>
              <a:latin typeface="Rockwell"/>
            </a:endParaRPr>
          </a:p>
        </p:txBody>
      </p:sp>
      <p:sp>
        <p:nvSpPr>
          <p:cNvPr id="16" name="TextBox 15"/>
          <p:cNvSpPr txBox="1"/>
          <p:nvPr/>
        </p:nvSpPr>
        <p:spPr>
          <a:xfrm>
            <a:off x="7873532" y="5053452"/>
            <a:ext cx="3948027"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Rockwell"/>
                <a:cs typeface="+mn-cs"/>
              </a:rPr>
              <a:t>Planning</a:t>
            </a:r>
            <a:r>
              <a:rPr kumimoji="0" lang="en-US" sz="1800" b="1" i="0" u="none" strike="noStrike" kern="1200" cap="none" spc="0" normalizeH="0" noProof="0" dirty="0" smtClean="0">
                <a:ln>
                  <a:noFill/>
                </a:ln>
                <a:solidFill>
                  <a:srgbClr val="000000"/>
                </a:solidFill>
                <a:effectLst/>
                <a:uLnTx/>
                <a:uFillTx/>
                <a:latin typeface="Rockwell"/>
                <a:cs typeface="+mn-cs"/>
              </a:rPr>
              <a:t> Tools &amp; </a:t>
            </a:r>
            <a:r>
              <a:rPr kumimoji="0" lang="en-US" sz="1800" b="1" i="0" u="none" strike="noStrike" kern="1200" cap="none" spc="0" normalizeH="0" baseline="0" noProof="0" dirty="0" smtClean="0">
                <a:ln>
                  <a:noFill/>
                </a:ln>
                <a:solidFill>
                  <a:srgbClr val="000000"/>
                </a:solidFill>
                <a:effectLst/>
                <a:uLnTx/>
                <a:uFillTx/>
                <a:latin typeface="Rockwell"/>
                <a:cs typeface="+mn-cs"/>
              </a:rPr>
              <a:t>Templates</a:t>
            </a:r>
            <a:endParaRPr kumimoji="0" lang="en-US" sz="1800" b="1" i="0" u="none" strike="noStrike" kern="1200" cap="none" spc="0" normalizeH="0" baseline="0" noProof="0" dirty="0">
              <a:ln>
                <a:noFill/>
              </a:ln>
              <a:solidFill>
                <a:srgbClr val="000000"/>
              </a:solidFill>
              <a:effectLst/>
              <a:uLnTx/>
              <a:uFillTx/>
              <a:latin typeface="Rockwell"/>
              <a:cs typeface="+mn-cs"/>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373" t="8431" r="29104" b="8164"/>
          <a:stretch/>
        </p:blipFill>
        <p:spPr>
          <a:xfrm>
            <a:off x="5055353" y="3127600"/>
            <a:ext cx="1638871" cy="164592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568" t="6647" r="34649" b="9094"/>
          <a:stretch/>
        </p:blipFill>
        <p:spPr>
          <a:xfrm>
            <a:off x="1909485" y="3112304"/>
            <a:ext cx="1174377" cy="166121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861" t="8726" r="20585" b="8910"/>
          <a:stretch/>
        </p:blipFill>
        <p:spPr>
          <a:xfrm>
            <a:off x="8326649" y="3301289"/>
            <a:ext cx="2093328" cy="1472231"/>
          </a:xfrm>
          <a:prstGeom prst="rect">
            <a:avLst/>
          </a:prstGeom>
        </p:spPr>
      </p:pic>
    </p:spTree>
    <p:extLst>
      <p:ext uri="{BB962C8B-B14F-4D97-AF65-F5344CB8AC3E}">
        <p14:creationId xmlns:p14="http://schemas.microsoft.com/office/powerpoint/2010/main" val="14896028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Questions</a:t>
            </a:r>
            <a:endParaRPr lang="en-US" dirty="0"/>
          </a:p>
        </p:txBody>
      </p:sp>
      <p:sp>
        <p:nvSpPr>
          <p:cNvPr id="3" name="Content Placeholder 2"/>
          <p:cNvSpPr>
            <a:spLocks noGrp="1"/>
          </p:cNvSpPr>
          <p:nvPr>
            <p:ph idx="1"/>
          </p:nvPr>
        </p:nvSpPr>
        <p:spPr>
          <a:xfrm>
            <a:off x="528638" y="1418319"/>
            <a:ext cx="11430000" cy="4758644"/>
          </a:xfrm>
        </p:spPr>
        <p:txBody>
          <a:bodyPr numCol="2" spcCol="274320">
            <a:normAutofit fontScale="32500" lnSpcReduction="20000"/>
          </a:bodyPr>
          <a:lstStyle/>
          <a:p>
            <a:pPr>
              <a:lnSpc>
                <a:spcPct val="120000"/>
              </a:lnSpc>
              <a:spcBef>
                <a:spcPts val="400"/>
              </a:spcBef>
            </a:pPr>
            <a:r>
              <a:rPr lang="en-US" sz="6000" dirty="0" smtClean="0"/>
              <a:t>Why is the car there?</a:t>
            </a:r>
          </a:p>
          <a:p>
            <a:pPr>
              <a:lnSpc>
                <a:spcPct val="120000"/>
              </a:lnSpc>
              <a:spcBef>
                <a:spcPts val="400"/>
              </a:spcBef>
            </a:pPr>
            <a:r>
              <a:rPr lang="en-US" sz="6000" dirty="0" smtClean="0"/>
              <a:t>Who was the owner of the car?</a:t>
            </a:r>
          </a:p>
          <a:p>
            <a:pPr>
              <a:lnSpc>
                <a:spcPct val="120000"/>
              </a:lnSpc>
              <a:spcBef>
                <a:spcPts val="400"/>
              </a:spcBef>
            </a:pPr>
            <a:r>
              <a:rPr lang="en-US" sz="6000" dirty="0" smtClean="0"/>
              <a:t>Is that a BMW or something?</a:t>
            </a:r>
          </a:p>
          <a:p>
            <a:pPr>
              <a:lnSpc>
                <a:spcPct val="120000"/>
              </a:lnSpc>
              <a:spcBef>
                <a:spcPts val="400"/>
              </a:spcBef>
            </a:pPr>
            <a:r>
              <a:rPr lang="en-US" sz="6000" dirty="0" smtClean="0"/>
              <a:t>Where is this?</a:t>
            </a:r>
          </a:p>
          <a:p>
            <a:pPr>
              <a:lnSpc>
                <a:spcPct val="120000"/>
              </a:lnSpc>
              <a:spcBef>
                <a:spcPts val="400"/>
              </a:spcBef>
            </a:pPr>
            <a:r>
              <a:rPr lang="en-US" sz="6000" dirty="0" smtClean="0"/>
              <a:t>Who took the photograph?</a:t>
            </a:r>
          </a:p>
          <a:p>
            <a:pPr>
              <a:lnSpc>
                <a:spcPct val="120000"/>
              </a:lnSpc>
              <a:spcBef>
                <a:spcPts val="400"/>
              </a:spcBef>
            </a:pPr>
            <a:r>
              <a:rPr lang="en-US" sz="6000" dirty="0" smtClean="0"/>
              <a:t>Why is there a sign that says, I am an American?</a:t>
            </a:r>
          </a:p>
          <a:p>
            <a:pPr>
              <a:lnSpc>
                <a:spcPct val="120000"/>
              </a:lnSpc>
              <a:spcBef>
                <a:spcPts val="400"/>
              </a:spcBef>
            </a:pPr>
            <a:r>
              <a:rPr lang="en-US" sz="6000" dirty="0" smtClean="0"/>
              <a:t>Who is “I”?</a:t>
            </a:r>
          </a:p>
          <a:p>
            <a:pPr>
              <a:lnSpc>
                <a:spcPct val="120000"/>
              </a:lnSpc>
              <a:spcBef>
                <a:spcPts val="400"/>
              </a:spcBef>
            </a:pPr>
            <a:r>
              <a:rPr lang="en-US" sz="6000" dirty="0"/>
              <a:t>What does "</a:t>
            </a:r>
            <a:r>
              <a:rPr lang="en-US" sz="6000" dirty="0" err="1"/>
              <a:t>Wanto</a:t>
            </a:r>
            <a:r>
              <a:rPr lang="en-US" sz="6000" dirty="0"/>
              <a:t> Co.," mean? </a:t>
            </a:r>
            <a:endParaRPr lang="en-US" sz="6000" dirty="0" smtClean="0"/>
          </a:p>
          <a:p>
            <a:pPr>
              <a:lnSpc>
                <a:spcPct val="120000"/>
              </a:lnSpc>
              <a:spcBef>
                <a:spcPts val="400"/>
              </a:spcBef>
            </a:pPr>
            <a:r>
              <a:rPr lang="en-US" sz="6000" dirty="0"/>
              <a:t>Who wrote the "I Am an American" sign?</a:t>
            </a:r>
            <a:endParaRPr lang="en-US" sz="6000" dirty="0" smtClean="0"/>
          </a:p>
          <a:p>
            <a:pPr>
              <a:lnSpc>
                <a:spcPct val="120000"/>
              </a:lnSpc>
              <a:spcBef>
                <a:spcPts val="400"/>
              </a:spcBef>
            </a:pPr>
            <a:r>
              <a:rPr lang="en-US" sz="6000" dirty="0" smtClean="0"/>
              <a:t>Was </a:t>
            </a:r>
            <a:r>
              <a:rPr lang="en-US" sz="6000" dirty="0"/>
              <a:t>the 'I am American' because the owner was of Japanese heritage and defending him/herself from prosecution? (after Pearl Harbor</a:t>
            </a:r>
            <a:r>
              <a:rPr lang="en-US" sz="6000" dirty="0" smtClean="0"/>
              <a:t>)</a:t>
            </a:r>
          </a:p>
          <a:p>
            <a:pPr>
              <a:lnSpc>
                <a:spcPct val="120000"/>
              </a:lnSpc>
              <a:spcBef>
                <a:spcPts val="400"/>
              </a:spcBef>
            </a:pPr>
            <a:r>
              <a:rPr lang="en-US" sz="6000" dirty="0"/>
              <a:t>When the picture was taken, was the store open or closed</a:t>
            </a:r>
            <a:r>
              <a:rPr lang="en-US" sz="6000" dirty="0" smtClean="0"/>
              <a:t>?</a:t>
            </a:r>
          </a:p>
          <a:p>
            <a:pPr>
              <a:lnSpc>
                <a:spcPct val="120000"/>
              </a:lnSpc>
              <a:spcBef>
                <a:spcPts val="400"/>
              </a:spcBef>
            </a:pPr>
            <a:r>
              <a:rPr lang="en-US" sz="6000" dirty="0" smtClean="0"/>
              <a:t>Why was this picture taken?</a:t>
            </a:r>
          </a:p>
          <a:p>
            <a:pPr>
              <a:lnSpc>
                <a:spcPct val="120000"/>
              </a:lnSpc>
              <a:spcBef>
                <a:spcPts val="400"/>
              </a:spcBef>
            </a:pPr>
            <a:r>
              <a:rPr lang="en-US" sz="6000" dirty="0" smtClean="0"/>
              <a:t>What year is this from?</a:t>
            </a:r>
          </a:p>
          <a:p>
            <a:pPr>
              <a:lnSpc>
                <a:spcPct val="120000"/>
              </a:lnSpc>
              <a:spcBef>
                <a:spcPts val="400"/>
              </a:spcBef>
            </a:pPr>
            <a:r>
              <a:rPr lang="en-US" sz="6000" dirty="0" smtClean="0"/>
              <a:t>Who decided to close the store?</a:t>
            </a:r>
          </a:p>
          <a:p>
            <a:pPr>
              <a:lnSpc>
                <a:spcPct val="120000"/>
              </a:lnSpc>
              <a:spcBef>
                <a:spcPts val="400"/>
              </a:spcBef>
            </a:pPr>
            <a:r>
              <a:rPr lang="en-US" sz="6000" dirty="0" smtClean="0"/>
              <a:t>What happened to the store after this?</a:t>
            </a:r>
          </a:p>
          <a:p>
            <a:pPr>
              <a:lnSpc>
                <a:spcPct val="120000"/>
              </a:lnSpc>
              <a:spcBef>
                <a:spcPts val="400"/>
              </a:spcBef>
            </a:pPr>
            <a:r>
              <a:rPr lang="en-US" sz="6000" dirty="0" smtClean="0"/>
              <a:t>Did that store do well? </a:t>
            </a:r>
          </a:p>
          <a:p>
            <a:pPr>
              <a:lnSpc>
                <a:spcPct val="120000"/>
              </a:lnSpc>
              <a:spcBef>
                <a:spcPts val="400"/>
              </a:spcBef>
            </a:pPr>
            <a:r>
              <a:rPr lang="en-US" sz="6000" dirty="0" smtClean="0"/>
              <a:t>What happened to the Japanese Americans?</a:t>
            </a:r>
          </a:p>
          <a:p>
            <a:pPr>
              <a:lnSpc>
                <a:spcPct val="120000"/>
              </a:lnSpc>
              <a:spcBef>
                <a:spcPts val="400"/>
              </a:spcBef>
            </a:pPr>
            <a:r>
              <a:rPr lang="en-US" sz="6000" dirty="0" smtClean="0"/>
              <a:t>Did they ever get full fledged justice?</a:t>
            </a:r>
          </a:p>
          <a:p>
            <a:endParaRPr lang="en-US" dirty="0"/>
          </a:p>
        </p:txBody>
      </p:sp>
    </p:spTree>
    <p:extLst>
      <p:ext uri="{BB962C8B-B14F-4D97-AF65-F5344CB8AC3E}">
        <p14:creationId xmlns:p14="http://schemas.microsoft.com/office/powerpoint/2010/main" val="263112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Asking and Answering via </a:t>
            </a:r>
            <a:r>
              <a:rPr lang="en-US" dirty="0" err="1" smtClean="0"/>
              <a:t>Padlet</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4776" b="7539"/>
          <a:stretch/>
        </p:blipFill>
        <p:spPr>
          <a:xfrm>
            <a:off x="1833282" y="1310743"/>
            <a:ext cx="8077200" cy="5347082"/>
          </a:xfrm>
        </p:spPr>
      </p:pic>
    </p:spTree>
    <p:extLst>
      <p:ext uri="{BB962C8B-B14F-4D97-AF65-F5344CB8AC3E}">
        <p14:creationId xmlns:p14="http://schemas.microsoft.com/office/powerpoint/2010/main" val="726336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Reflections</a:t>
            </a:r>
            <a:endParaRPr lang="en-US" dirty="0"/>
          </a:p>
        </p:txBody>
      </p:sp>
      <p:sp>
        <p:nvSpPr>
          <p:cNvPr id="3" name="Content Placeholder 2"/>
          <p:cNvSpPr>
            <a:spLocks noGrp="1"/>
          </p:cNvSpPr>
          <p:nvPr>
            <p:ph idx="1"/>
          </p:nvPr>
        </p:nvSpPr>
        <p:spPr/>
        <p:txBody>
          <a:bodyPr>
            <a:normAutofit fontScale="77500" lnSpcReduction="20000"/>
          </a:bodyPr>
          <a:lstStyle/>
          <a:p>
            <a:pPr>
              <a:lnSpc>
                <a:spcPct val="120000"/>
              </a:lnSpc>
            </a:pPr>
            <a:r>
              <a:rPr lang="en-US" dirty="0" smtClean="0"/>
              <a:t>“I </a:t>
            </a:r>
            <a:r>
              <a:rPr lang="en-US" dirty="0"/>
              <a:t>learned that we cannot draw conclusions just by looking at a picture once. You can look at it and ask questions to learn </a:t>
            </a:r>
            <a:r>
              <a:rPr lang="en-US" dirty="0" smtClean="0"/>
              <a:t>more. I </a:t>
            </a:r>
            <a:r>
              <a:rPr lang="en-US" dirty="0"/>
              <a:t>am wondering if we can use this technique on other things</a:t>
            </a:r>
            <a:r>
              <a:rPr lang="en-US" dirty="0" smtClean="0"/>
              <a:t>.”</a:t>
            </a:r>
          </a:p>
          <a:p>
            <a:pPr>
              <a:lnSpc>
                <a:spcPct val="120000"/>
              </a:lnSpc>
            </a:pPr>
            <a:r>
              <a:rPr lang="en-US" dirty="0" smtClean="0"/>
              <a:t>“Not </a:t>
            </a:r>
            <a:r>
              <a:rPr lang="en-US" dirty="0"/>
              <a:t>only did I learn about the picture we were analyzing, but I learned that asking questions makes me want to think more and it makes me curious. </a:t>
            </a:r>
            <a:r>
              <a:rPr lang="en-US" dirty="0" smtClean="0"/>
              <a:t>Once I </a:t>
            </a:r>
            <a:r>
              <a:rPr lang="en-US" dirty="0"/>
              <a:t>started asking questions and reading other peoples responses, I was very interested and curious about the questions that were posted</a:t>
            </a:r>
            <a:r>
              <a:rPr lang="en-US" dirty="0" smtClean="0"/>
              <a:t>.” </a:t>
            </a:r>
          </a:p>
          <a:p>
            <a:pPr>
              <a:lnSpc>
                <a:spcPct val="120000"/>
              </a:lnSpc>
            </a:pPr>
            <a:r>
              <a:rPr lang="en-US" dirty="0" smtClean="0"/>
              <a:t>“I learned that Japanese Americans were locked away, just like we are now, just for a much stupider reason.”</a:t>
            </a:r>
          </a:p>
          <a:p>
            <a:pPr>
              <a:lnSpc>
                <a:spcPct val="120000"/>
              </a:lnSpc>
            </a:pPr>
            <a:r>
              <a:rPr lang="en-US" dirty="0" smtClean="0"/>
              <a:t>“I learned that I should have been using this for my History Day paper.”</a:t>
            </a:r>
            <a:endParaRPr lang="en-US" dirty="0"/>
          </a:p>
        </p:txBody>
      </p:sp>
    </p:spTree>
    <p:extLst>
      <p:ext uri="{BB962C8B-B14F-4D97-AF65-F5344CB8AC3E}">
        <p14:creationId xmlns:p14="http://schemas.microsoft.com/office/powerpoint/2010/main" val="1702718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Your Own </a:t>
            </a:r>
            <a:r>
              <a:rPr lang="en-US" dirty="0" err="1" smtClean="0"/>
              <a:t>Padlet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490" y="1418319"/>
            <a:ext cx="8452780" cy="4174653"/>
          </a:xfrm>
        </p:spPr>
      </p:pic>
      <p:sp>
        <p:nvSpPr>
          <p:cNvPr id="7" name="Rectangle 6"/>
          <p:cNvSpPr/>
          <p:nvPr/>
        </p:nvSpPr>
        <p:spPr>
          <a:xfrm>
            <a:off x="942975" y="5849035"/>
            <a:ext cx="4957763" cy="646331"/>
          </a:xfrm>
          <a:prstGeom prst="rect">
            <a:avLst/>
          </a:prstGeom>
        </p:spPr>
        <p:txBody>
          <a:bodyPr wrap="square">
            <a:spAutoFit/>
          </a:bodyPr>
          <a:lstStyle/>
          <a:p>
            <a:r>
              <a:rPr lang="en-US" dirty="0"/>
              <a:t>Access the QFT </a:t>
            </a:r>
            <a:r>
              <a:rPr lang="en-US" dirty="0" err="1"/>
              <a:t>Padlet</a:t>
            </a:r>
            <a:r>
              <a:rPr lang="en-US" dirty="0"/>
              <a:t> </a:t>
            </a:r>
            <a:r>
              <a:rPr lang="en-US" dirty="0" smtClean="0"/>
              <a:t>Template </a:t>
            </a:r>
            <a:r>
              <a:rPr lang="en-US" dirty="0"/>
              <a:t>Here:</a:t>
            </a:r>
          </a:p>
          <a:p>
            <a:r>
              <a:rPr lang="en-US" dirty="0">
                <a:hlinkClick r:id="rId3"/>
              </a:rPr>
              <a:t>https://padlet.com/sarahwestbrook1/QFT2</a:t>
            </a:r>
            <a:endParaRPr lang="en-US" dirty="0"/>
          </a:p>
        </p:txBody>
      </p:sp>
      <p:sp>
        <p:nvSpPr>
          <p:cNvPr id="8" name="TextBox 7"/>
          <p:cNvSpPr txBox="1"/>
          <p:nvPr/>
        </p:nvSpPr>
        <p:spPr>
          <a:xfrm>
            <a:off x="6118412" y="5848599"/>
            <a:ext cx="5235388" cy="923330"/>
          </a:xfrm>
          <a:prstGeom prst="rect">
            <a:avLst/>
          </a:prstGeom>
          <a:noFill/>
        </p:spPr>
        <p:txBody>
          <a:bodyPr wrap="square" rtlCol="0">
            <a:spAutoFit/>
          </a:bodyPr>
          <a:lstStyle/>
          <a:p>
            <a:r>
              <a:rPr lang="en-US" smtClean="0"/>
              <a:t>Access all of RQI’s Virtual Learning Resources:</a:t>
            </a:r>
            <a:endParaRPr lang="en-US" dirty="0" smtClean="0"/>
          </a:p>
          <a:p>
            <a:r>
              <a:rPr lang="en-US" dirty="0">
                <a:hlinkClick r:id="rId4"/>
              </a:rPr>
              <a:t>https://rightquestion.org/remote-learning-resources/</a:t>
            </a:r>
            <a:endParaRPr lang="en-US" dirty="0"/>
          </a:p>
        </p:txBody>
      </p:sp>
    </p:spTree>
    <p:extLst>
      <p:ext uri="{BB962C8B-B14F-4D97-AF65-F5344CB8AC3E}">
        <p14:creationId xmlns:p14="http://schemas.microsoft.com/office/powerpoint/2010/main" val="8847365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Virtual</a:t>
            </a:r>
            <a:r>
              <a:rPr lang="en-US" sz="4000" dirty="0" smtClean="0"/>
              <a:t> Professional Learning Examples</a:t>
            </a:r>
            <a:endParaRPr lang="en-US" sz="4000" dirty="0"/>
          </a:p>
        </p:txBody>
      </p:sp>
      <p:sp>
        <p:nvSpPr>
          <p:cNvPr id="3" name="Content Placeholder 2"/>
          <p:cNvSpPr>
            <a:spLocks noGrp="1"/>
          </p:cNvSpPr>
          <p:nvPr>
            <p:ph idx="1"/>
          </p:nvPr>
        </p:nvSpPr>
        <p:spPr/>
        <p:txBody>
          <a:bodyPr/>
          <a:lstStyle/>
          <a:p>
            <a:pPr>
              <a:lnSpc>
                <a:spcPct val="100000"/>
              </a:lnSpc>
              <a:spcAft>
                <a:spcPts val="1200"/>
              </a:spcAft>
            </a:pPr>
            <a:r>
              <a:rPr lang="en-US" u="sng" dirty="0" smtClean="0"/>
              <a:t>Topic:</a:t>
            </a:r>
            <a:r>
              <a:rPr lang="en-US" dirty="0" smtClean="0"/>
              <a:t> Plans for the 2020-2021 School Year </a:t>
            </a:r>
          </a:p>
          <a:p>
            <a:pPr>
              <a:lnSpc>
                <a:spcPct val="100000"/>
              </a:lnSpc>
              <a:spcAft>
                <a:spcPts val="1200"/>
              </a:spcAft>
            </a:pPr>
            <a:r>
              <a:rPr lang="en-US" u="sng" dirty="0" smtClean="0"/>
              <a:t>Purpose:</a:t>
            </a:r>
            <a:r>
              <a:rPr lang="en-US" dirty="0" smtClean="0"/>
              <a:t> Engaging school and district staff in contingency planning around COVID-19 and the start of the school year via ZOOM and </a:t>
            </a:r>
            <a:r>
              <a:rPr lang="en-US" dirty="0" err="1" smtClean="0"/>
              <a:t>GoogleDocs</a:t>
            </a:r>
            <a:endParaRPr lang="en-US" dirty="0" smtClean="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4589" b="15173"/>
          <a:stretch/>
        </p:blipFill>
        <p:spPr>
          <a:xfrm>
            <a:off x="9745882" y="5143495"/>
            <a:ext cx="2174273" cy="1527166"/>
          </a:xfrm>
          <a:prstGeom prst="rect">
            <a:avLst/>
          </a:prstGeom>
        </p:spPr>
      </p:pic>
    </p:spTree>
    <p:extLst>
      <p:ext uri="{BB962C8B-B14F-4D97-AF65-F5344CB8AC3E}">
        <p14:creationId xmlns:p14="http://schemas.microsoft.com/office/powerpoint/2010/main" val="9506488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Focus </a:t>
            </a:r>
            <a:endParaRPr lang="en-US" dirty="0"/>
          </a:p>
        </p:txBody>
      </p:sp>
      <p:sp>
        <p:nvSpPr>
          <p:cNvPr id="3" name="Content Placeholder 2"/>
          <p:cNvSpPr>
            <a:spLocks noGrp="1"/>
          </p:cNvSpPr>
          <p:nvPr>
            <p:ph idx="1"/>
          </p:nvPr>
        </p:nvSpPr>
        <p:spPr>
          <a:xfrm>
            <a:off x="838200" y="2242484"/>
            <a:ext cx="10515600" cy="4351338"/>
          </a:xfrm>
        </p:spPr>
        <p:txBody>
          <a:bodyPr>
            <a:normAutofit/>
          </a:bodyPr>
          <a:lstStyle/>
          <a:p>
            <a:pPr marL="0" indent="0">
              <a:buNone/>
            </a:pPr>
            <a:r>
              <a:rPr lang="en-US" sz="3200" dirty="0" smtClean="0"/>
              <a:t>The 2020-2021 </a:t>
            </a:r>
            <a:r>
              <a:rPr lang="en-US" sz="3200" dirty="0"/>
              <a:t>school year will begin with a blended learning environment</a:t>
            </a:r>
            <a:r>
              <a:rPr lang="en-US" sz="3200" dirty="0" smtClean="0"/>
              <a:t>.</a:t>
            </a:r>
          </a:p>
        </p:txBody>
      </p:sp>
    </p:spTree>
    <p:extLst>
      <p:ext uri="{BB962C8B-B14F-4D97-AF65-F5344CB8AC3E}">
        <p14:creationId xmlns:p14="http://schemas.microsoft.com/office/powerpoint/2010/main" val="9859278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Participant Questions</a:t>
            </a:r>
            <a:endParaRPr lang="en-US" dirty="0"/>
          </a:p>
        </p:txBody>
      </p:sp>
      <p:sp>
        <p:nvSpPr>
          <p:cNvPr id="3" name="Content Placeholder 2"/>
          <p:cNvSpPr>
            <a:spLocks noGrp="1"/>
          </p:cNvSpPr>
          <p:nvPr>
            <p:ph idx="1"/>
          </p:nvPr>
        </p:nvSpPr>
        <p:spPr>
          <a:xfrm>
            <a:off x="430306" y="1418319"/>
            <a:ext cx="11761694" cy="4758644"/>
          </a:xfrm>
        </p:spPr>
        <p:txBody>
          <a:bodyPr numCol="2" spcCol="182880">
            <a:noAutofit/>
          </a:bodyPr>
          <a:lstStyle/>
          <a:p>
            <a:pPr indent="-182880">
              <a:lnSpc>
                <a:spcPct val="100000"/>
              </a:lnSpc>
              <a:spcBef>
                <a:spcPts val="400"/>
              </a:spcBef>
              <a:buFont typeface="+mj-lt"/>
              <a:buAutoNum type="arabicPeriod"/>
            </a:pPr>
            <a:r>
              <a:rPr lang="en-US" sz="1800" dirty="0"/>
              <a:t>What are our options? </a:t>
            </a:r>
            <a:endParaRPr lang="en-US" sz="1800" dirty="0" smtClean="0"/>
          </a:p>
          <a:p>
            <a:pPr indent="-182880">
              <a:lnSpc>
                <a:spcPct val="100000"/>
              </a:lnSpc>
              <a:spcBef>
                <a:spcPts val="400"/>
              </a:spcBef>
              <a:buFont typeface="+mj-lt"/>
              <a:buAutoNum type="arabicPeriod"/>
            </a:pPr>
            <a:r>
              <a:rPr lang="en-US" sz="1800" dirty="0" smtClean="0"/>
              <a:t>What </a:t>
            </a:r>
            <a:r>
              <a:rPr lang="en-US" sz="1800" dirty="0"/>
              <a:t>are the advantages of having students alternating days  with </a:t>
            </a:r>
            <a:r>
              <a:rPr lang="en-US" sz="1800" dirty="0" smtClean="0"/>
              <a:t>eLearning </a:t>
            </a:r>
            <a:r>
              <a:rPr lang="en-US" sz="1800" dirty="0"/>
              <a:t>on the other days?</a:t>
            </a:r>
          </a:p>
          <a:p>
            <a:pPr indent="-182880">
              <a:lnSpc>
                <a:spcPct val="100000"/>
              </a:lnSpc>
              <a:spcBef>
                <a:spcPts val="400"/>
              </a:spcBef>
              <a:buFont typeface="+mj-lt"/>
              <a:buAutoNum type="arabicPeriod"/>
            </a:pPr>
            <a:r>
              <a:rPr lang="en-US" sz="1800" dirty="0"/>
              <a:t>Would we do a staggered start?</a:t>
            </a:r>
          </a:p>
          <a:p>
            <a:pPr indent="-182880">
              <a:lnSpc>
                <a:spcPct val="100000"/>
              </a:lnSpc>
              <a:spcBef>
                <a:spcPts val="400"/>
              </a:spcBef>
              <a:buFont typeface="+mj-lt"/>
              <a:buAutoNum type="arabicPeriod"/>
            </a:pPr>
            <a:r>
              <a:rPr lang="en-US" sz="1800" dirty="0"/>
              <a:t>What role would eLearning play? </a:t>
            </a:r>
          </a:p>
          <a:p>
            <a:pPr indent="-182880">
              <a:lnSpc>
                <a:spcPct val="100000"/>
              </a:lnSpc>
              <a:spcBef>
                <a:spcPts val="400"/>
              </a:spcBef>
              <a:buFont typeface="+mj-lt"/>
              <a:buAutoNum type="arabicPeriod"/>
            </a:pPr>
            <a:r>
              <a:rPr lang="en-US" sz="1800" dirty="0"/>
              <a:t>How will the model we choose impact our community if parents are also going back to work?</a:t>
            </a:r>
          </a:p>
          <a:p>
            <a:pPr indent="-182880">
              <a:lnSpc>
                <a:spcPct val="100000"/>
              </a:lnSpc>
              <a:spcBef>
                <a:spcPts val="400"/>
              </a:spcBef>
              <a:buFont typeface="+mj-lt"/>
              <a:buAutoNum type="arabicPeriod"/>
            </a:pPr>
            <a:r>
              <a:rPr lang="en-US" sz="1800" dirty="0" smtClean="0"/>
              <a:t>How </a:t>
            </a:r>
            <a:r>
              <a:rPr lang="en-US" sz="1800" dirty="0"/>
              <a:t>much time do we need to allow for cleaning? </a:t>
            </a:r>
          </a:p>
          <a:p>
            <a:pPr indent="-182880">
              <a:lnSpc>
                <a:spcPct val="100000"/>
              </a:lnSpc>
              <a:spcBef>
                <a:spcPts val="400"/>
              </a:spcBef>
              <a:buFont typeface="+mj-lt"/>
              <a:buAutoNum type="arabicPeriod"/>
            </a:pPr>
            <a:r>
              <a:rPr lang="en-US" sz="1800" dirty="0"/>
              <a:t>How could we utilize our buildings differently</a:t>
            </a:r>
            <a:r>
              <a:rPr lang="en-US" sz="1800" dirty="0" smtClean="0"/>
              <a:t>? </a:t>
            </a:r>
            <a:r>
              <a:rPr lang="en-US" sz="1800" dirty="0"/>
              <a:t> </a:t>
            </a:r>
          </a:p>
          <a:p>
            <a:pPr indent="-182880">
              <a:lnSpc>
                <a:spcPct val="100000"/>
              </a:lnSpc>
              <a:spcBef>
                <a:spcPts val="400"/>
              </a:spcBef>
              <a:buFont typeface="+mj-lt"/>
              <a:buAutoNum type="arabicPeriod"/>
            </a:pPr>
            <a:r>
              <a:rPr lang="en-US" sz="1800" dirty="0" smtClean="0"/>
              <a:t>How </a:t>
            </a:r>
            <a:r>
              <a:rPr lang="en-US" sz="1800" dirty="0"/>
              <a:t>do we work with parents who do not want to send their student to school?</a:t>
            </a:r>
          </a:p>
          <a:p>
            <a:pPr indent="-182880">
              <a:lnSpc>
                <a:spcPct val="100000"/>
              </a:lnSpc>
              <a:spcBef>
                <a:spcPts val="400"/>
              </a:spcBef>
              <a:buFont typeface="+mj-lt"/>
              <a:buAutoNum type="arabicPeriod"/>
            </a:pPr>
            <a:r>
              <a:rPr lang="en-US" sz="1800" dirty="0" smtClean="0"/>
              <a:t>How </a:t>
            </a:r>
            <a:r>
              <a:rPr lang="en-US" sz="1800" dirty="0"/>
              <a:t>can we continue to support parents?</a:t>
            </a:r>
          </a:p>
          <a:p>
            <a:pPr indent="-182880">
              <a:lnSpc>
                <a:spcPct val="100000"/>
              </a:lnSpc>
              <a:spcBef>
                <a:spcPts val="400"/>
              </a:spcBef>
              <a:buFont typeface="+mj-lt"/>
              <a:buAutoNum type="arabicPeriod"/>
            </a:pPr>
            <a:r>
              <a:rPr lang="en-US" sz="1800" dirty="0"/>
              <a:t>What if the Health Dept. makes decisions around closing our district? </a:t>
            </a:r>
          </a:p>
          <a:p>
            <a:pPr indent="-182880">
              <a:lnSpc>
                <a:spcPct val="100000"/>
              </a:lnSpc>
              <a:spcBef>
                <a:spcPts val="400"/>
              </a:spcBef>
              <a:buFont typeface="+mj-lt"/>
              <a:buAutoNum type="arabicPeriod"/>
            </a:pPr>
            <a:r>
              <a:rPr lang="en-US" sz="1800" dirty="0" smtClean="0"/>
              <a:t>How do we need to adjust our supply lists to account for students learning at home/school?</a:t>
            </a:r>
          </a:p>
          <a:p>
            <a:pPr indent="-182880">
              <a:lnSpc>
                <a:spcPct val="100000"/>
              </a:lnSpc>
              <a:spcBef>
                <a:spcPts val="400"/>
              </a:spcBef>
              <a:buFont typeface="+mj-lt"/>
              <a:buAutoNum type="arabicPeriod"/>
            </a:pPr>
            <a:endParaRPr lang="en-US" sz="1800" dirty="0" smtClean="0"/>
          </a:p>
          <a:p>
            <a:pPr indent="-182880">
              <a:lnSpc>
                <a:spcPct val="100000"/>
              </a:lnSpc>
              <a:spcBef>
                <a:spcPts val="400"/>
              </a:spcBef>
              <a:buFont typeface="+mj-lt"/>
              <a:buAutoNum type="arabicPeriod"/>
            </a:pPr>
            <a:r>
              <a:rPr lang="en-US" sz="1800" dirty="0" smtClean="0"/>
              <a:t>How </a:t>
            </a:r>
            <a:r>
              <a:rPr lang="en-US" sz="1800" dirty="0"/>
              <a:t>can we minimize costs to </a:t>
            </a:r>
            <a:r>
              <a:rPr lang="en-US" sz="1800" dirty="0" smtClean="0"/>
              <a:t>families?</a:t>
            </a:r>
          </a:p>
          <a:p>
            <a:pPr indent="-182880">
              <a:lnSpc>
                <a:spcPct val="100000"/>
              </a:lnSpc>
              <a:spcBef>
                <a:spcPts val="400"/>
              </a:spcBef>
              <a:buFont typeface="+mj-lt"/>
              <a:buAutoNum type="arabicPeriod"/>
            </a:pPr>
            <a:r>
              <a:rPr lang="en-US" sz="1800" dirty="0" smtClean="0"/>
              <a:t>How do we ensure every family has the technology they need for their child to e-learn?</a:t>
            </a:r>
          </a:p>
          <a:p>
            <a:pPr indent="-182880">
              <a:lnSpc>
                <a:spcPct val="100000"/>
              </a:lnSpc>
              <a:spcBef>
                <a:spcPts val="400"/>
              </a:spcBef>
              <a:buFont typeface="+mj-lt"/>
              <a:buAutoNum type="arabicPeriod"/>
            </a:pPr>
            <a:r>
              <a:rPr lang="en-US" sz="1800" dirty="0" smtClean="0"/>
              <a:t>How </a:t>
            </a:r>
            <a:r>
              <a:rPr lang="en-US" sz="1800" dirty="0"/>
              <a:t>do we consider courses we can offer? </a:t>
            </a:r>
          </a:p>
          <a:p>
            <a:pPr indent="-182880">
              <a:lnSpc>
                <a:spcPct val="100000"/>
              </a:lnSpc>
              <a:spcBef>
                <a:spcPts val="400"/>
              </a:spcBef>
              <a:buFont typeface="+mj-lt"/>
              <a:buAutoNum type="arabicPeriod"/>
            </a:pPr>
            <a:r>
              <a:rPr lang="en-US" sz="1800" dirty="0"/>
              <a:t>How do we look at vertical alignment to account for incomplete learning?</a:t>
            </a:r>
          </a:p>
          <a:p>
            <a:pPr indent="-182880">
              <a:lnSpc>
                <a:spcPct val="100000"/>
              </a:lnSpc>
              <a:spcBef>
                <a:spcPts val="400"/>
              </a:spcBef>
              <a:buFont typeface="+mj-lt"/>
              <a:buAutoNum type="arabicPeriod"/>
            </a:pPr>
            <a:r>
              <a:rPr lang="en-US" sz="1800" dirty="0"/>
              <a:t>How do we continue to integrate the strengths we have discovered in </a:t>
            </a:r>
            <a:r>
              <a:rPr lang="en-US" sz="1800" dirty="0" smtClean="0"/>
              <a:t>eLearning</a:t>
            </a:r>
            <a:r>
              <a:rPr lang="en-US" sz="1800" dirty="0"/>
              <a:t>?</a:t>
            </a:r>
          </a:p>
          <a:p>
            <a:pPr indent="-182880">
              <a:lnSpc>
                <a:spcPct val="100000"/>
              </a:lnSpc>
              <a:spcBef>
                <a:spcPts val="400"/>
              </a:spcBef>
              <a:buFont typeface="+mj-lt"/>
              <a:buAutoNum type="arabicPeriod"/>
            </a:pPr>
            <a:r>
              <a:rPr lang="en-US" sz="1800" dirty="0"/>
              <a:t>How do we maximize face to face time?</a:t>
            </a:r>
          </a:p>
          <a:p>
            <a:pPr indent="-182880">
              <a:lnSpc>
                <a:spcPct val="100000"/>
              </a:lnSpc>
              <a:spcBef>
                <a:spcPts val="400"/>
              </a:spcBef>
              <a:buFont typeface="+mj-lt"/>
              <a:buAutoNum type="arabicPeriod"/>
            </a:pPr>
            <a:r>
              <a:rPr lang="en-US" sz="1800" dirty="0"/>
              <a:t>How do we shift eLearning time to fit this blended approach? </a:t>
            </a:r>
          </a:p>
          <a:p>
            <a:pPr indent="-182880">
              <a:lnSpc>
                <a:spcPct val="100000"/>
              </a:lnSpc>
              <a:spcBef>
                <a:spcPts val="400"/>
              </a:spcBef>
              <a:buFont typeface="+mj-lt"/>
              <a:buAutoNum type="arabicPeriod"/>
            </a:pPr>
            <a:r>
              <a:rPr lang="en-US" sz="1800" dirty="0"/>
              <a:t>Do we need to continue an eLearning plan for possible future closure? </a:t>
            </a:r>
          </a:p>
          <a:p>
            <a:pPr indent="-182880">
              <a:lnSpc>
                <a:spcPct val="100000"/>
              </a:lnSpc>
              <a:spcBef>
                <a:spcPts val="400"/>
              </a:spcBef>
              <a:buFont typeface="+mj-lt"/>
              <a:buAutoNum type="arabicPeriod"/>
            </a:pPr>
            <a:r>
              <a:rPr lang="en-US" sz="1800" dirty="0" smtClean="0"/>
              <a:t>What </a:t>
            </a:r>
            <a:r>
              <a:rPr lang="en-US" sz="1800" dirty="0"/>
              <a:t>would it look like if we continued our team lesson planning and shared teaching responsibilities to help with sharing the load? </a:t>
            </a:r>
            <a:r>
              <a:rPr lang="en-US" sz="2000" dirty="0"/>
              <a:t/>
            </a:r>
            <a:br>
              <a:rPr lang="en-US" sz="2000" dirty="0"/>
            </a:br>
            <a:r>
              <a:rPr lang="en-US" sz="2000" dirty="0"/>
              <a:t/>
            </a:r>
            <a:br>
              <a:rPr lang="en-US" sz="2000" dirty="0"/>
            </a:br>
            <a:endParaRPr lang="en-US" sz="2000" dirty="0"/>
          </a:p>
        </p:txBody>
      </p:sp>
    </p:spTree>
    <p:extLst>
      <p:ext uri="{BB962C8B-B14F-4D97-AF65-F5344CB8AC3E}">
        <p14:creationId xmlns:p14="http://schemas.microsoft.com/office/powerpoint/2010/main" val="1518258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with Questions</a:t>
            </a:r>
            <a:endParaRPr lang="en-US" dirty="0"/>
          </a:p>
        </p:txBody>
      </p:sp>
      <p:sp>
        <p:nvSpPr>
          <p:cNvPr id="3" name="Content Placeholder 2"/>
          <p:cNvSpPr>
            <a:spLocks noGrp="1"/>
          </p:cNvSpPr>
          <p:nvPr>
            <p:ph idx="1"/>
          </p:nvPr>
        </p:nvSpPr>
        <p:spPr/>
        <p:txBody>
          <a:bodyPr>
            <a:normAutofit fontScale="92500" lnSpcReduction="10000"/>
          </a:bodyPr>
          <a:lstStyle/>
          <a:p>
            <a:pPr>
              <a:lnSpc>
                <a:spcPct val="110000"/>
              </a:lnSpc>
            </a:pPr>
            <a:r>
              <a:rPr lang="en-US" dirty="0" smtClean="0"/>
              <a:t>Participants suggested action steps as they were able and began to populate a shared google doc with questions, action steps, and information gathering</a:t>
            </a:r>
          </a:p>
          <a:p>
            <a:pPr>
              <a:lnSpc>
                <a:spcPct val="110000"/>
              </a:lnSpc>
            </a:pPr>
            <a:r>
              <a:rPr lang="en-US" dirty="0" smtClean="0"/>
              <a:t>Several small groups formed to focus on different areas and report back</a:t>
            </a:r>
          </a:p>
          <a:p>
            <a:pPr>
              <a:lnSpc>
                <a:spcPct val="110000"/>
              </a:lnSpc>
            </a:pPr>
            <a:r>
              <a:rPr lang="en-US" dirty="0" smtClean="0"/>
              <a:t>The principal reported: “It changed </a:t>
            </a:r>
            <a:r>
              <a:rPr lang="en-US" dirty="0"/>
              <a:t>how I </a:t>
            </a:r>
            <a:r>
              <a:rPr lang="en-US" dirty="0" smtClean="0"/>
              <a:t>am approaching </a:t>
            </a:r>
            <a:r>
              <a:rPr lang="en-US" dirty="0"/>
              <a:t>the problem.  It doesn’t put all the pressure on one person.  People aren’t worried about answers rather than just getting questions out there.  </a:t>
            </a:r>
            <a:r>
              <a:rPr lang="en-US" dirty="0" smtClean="0"/>
              <a:t>Questions </a:t>
            </a:r>
            <a:r>
              <a:rPr lang="en-US" dirty="0"/>
              <a:t>also create more questions which makes for a better decision making outcome</a:t>
            </a:r>
            <a:r>
              <a:rPr lang="en-US" dirty="0" smtClean="0"/>
              <a:t>.”</a:t>
            </a:r>
            <a:endParaRPr lang="en-US" dirty="0"/>
          </a:p>
        </p:txBody>
      </p:sp>
    </p:spTree>
    <p:extLst>
      <p:ext uri="{BB962C8B-B14F-4D97-AF65-F5344CB8AC3E}">
        <p14:creationId xmlns:p14="http://schemas.microsoft.com/office/powerpoint/2010/main" val="10624863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3040" y="2623306"/>
            <a:ext cx="10404227" cy="1446550"/>
          </a:xfrm>
          <a:prstGeom prst="rect">
            <a:avLst/>
          </a:prstGeom>
        </p:spPr>
        <p:txBody>
          <a:bodyPr wrap="square">
            <a:spAutoFit/>
          </a:bodyPr>
          <a:lstStyle/>
          <a:p>
            <a:r>
              <a:rPr lang="en-US" sz="4400" dirty="0">
                <a:solidFill>
                  <a:schemeClr val="accent1"/>
                </a:solidFill>
              </a:rPr>
              <a:t>Why is the skill of question formulation so important now? </a:t>
            </a:r>
            <a:endParaRPr lang="en-US" sz="4400" dirty="0"/>
          </a:p>
        </p:txBody>
      </p:sp>
    </p:spTree>
    <p:extLst>
      <p:ext uri="{BB962C8B-B14F-4D97-AF65-F5344CB8AC3E}">
        <p14:creationId xmlns:p14="http://schemas.microsoft.com/office/powerpoint/2010/main" val="20880193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683" y="1711327"/>
            <a:ext cx="2921980" cy="4440351"/>
          </a:xfrm>
        </p:spPr>
      </p:pic>
      <p:sp>
        <p:nvSpPr>
          <p:cNvPr id="6" name="Text Placeholder 5"/>
          <p:cNvSpPr>
            <a:spLocks noGrp="1"/>
          </p:cNvSpPr>
          <p:nvPr>
            <p:ph type="body" sz="half" idx="4294967295"/>
          </p:nvPr>
        </p:nvSpPr>
        <p:spPr>
          <a:xfrm>
            <a:off x="6863013" y="4476837"/>
            <a:ext cx="5212611" cy="1046225"/>
          </a:xfrm>
        </p:spPr>
        <p:txBody>
          <a:bodyPr>
            <a:noAutofit/>
          </a:bodyPr>
          <a:lstStyle/>
          <a:p>
            <a:pPr marL="0" indent="0">
              <a:buNone/>
            </a:pPr>
            <a:r>
              <a:rPr lang="en-US" dirty="0" smtClean="0">
                <a:latin typeface="Rockwell" panose="02060603020205020403" pitchFamily="18" charset="0"/>
              </a:rPr>
              <a:t>– Clive Thompson</a:t>
            </a:r>
          </a:p>
          <a:p>
            <a:pPr marL="0" indent="0">
              <a:buNone/>
            </a:pPr>
            <a:r>
              <a:rPr lang="en-US" sz="2400" dirty="0" smtClean="0">
                <a:latin typeface="Rockwell" panose="02060603020205020403" pitchFamily="18" charset="0"/>
              </a:rPr>
              <a:t>Journalist and Technology Blogger</a:t>
            </a:r>
            <a:endParaRPr lang="en-US" sz="2400" dirty="0">
              <a:latin typeface="Rockwell" panose="02060603020205020403" pitchFamily="18" charset="0"/>
            </a:endParaRPr>
          </a:p>
        </p:txBody>
      </p:sp>
      <p:sp>
        <p:nvSpPr>
          <p:cNvPr id="5" name="Text Placeholder 4"/>
          <p:cNvSpPr>
            <a:spLocks noGrp="1"/>
          </p:cNvSpPr>
          <p:nvPr>
            <p:ph type="body" sz="half" idx="4294967295"/>
          </p:nvPr>
        </p:nvSpPr>
        <p:spPr>
          <a:xfrm>
            <a:off x="6028160" y="1801813"/>
            <a:ext cx="5899963" cy="2578100"/>
          </a:xfrm>
        </p:spPr>
        <p:txBody>
          <a:bodyPr>
            <a:noAutofit/>
          </a:bodyPr>
          <a:lstStyle/>
          <a:p>
            <a:pPr marL="0" indent="0">
              <a:buNone/>
            </a:pPr>
            <a:r>
              <a:rPr lang="en-US" sz="3200" dirty="0" smtClean="0">
                <a:solidFill>
                  <a:schemeClr val="tx1"/>
                </a:solidFill>
                <a:latin typeface="Rockwell" panose="02060603020205020403" pitchFamily="18" charset="0"/>
              </a:rPr>
              <a:t>“How should you respond when you get powerful new tools for finding answers?</a:t>
            </a:r>
          </a:p>
          <a:p>
            <a:pPr marL="0" indent="0">
              <a:buNone/>
            </a:pPr>
            <a:endParaRPr lang="en-US" sz="2000" dirty="0">
              <a:solidFill>
                <a:schemeClr val="tx1"/>
              </a:solidFill>
              <a:latin typeface="Rockwell" panose="02060603020205020403" pitchFamily="18" charset="0"/>
            </a:endParaRPr>
          </a:p>
          <a:p>
            <a:pPr marL="0" indent="0">
              <a:buNone/>
            </a:pPr>
            <a:r>
              <a:rPr lang="en-US" sz="3200" dirty="0" smtClean="0">
                <a:solidFill>
                  <a:schemeClr val="tx1"/>
                </a:solidFill>
                <a:latin typeface="Rockwell" panose="02060603020205020403" pitchFamily="18" charset="0"/>
              </a:rPr>
              <a:t>Think of harder questions.”</a:t>
            </a:r>
            <a:endParaRPr lang="en-US" sz="3200" dirty="0">
              <a:solidFill>
                <a:schemeClr val="tx1"/>
              </a:solidFill>
              <a:latin typeface="Rockwell" panose="02060603020205020403" pitchFamily="18" charset="0"/>
            </a:endParaRPr>
          </a:p>
        </p:txBody>
      </p:sp>
      <p:sp>
        <p:nvSpPr>
          <p:cNvPr id="8" name="Title 1"/>
          <p:cNvSpPr txBox="1">
            <a:spLocks/>
          </p:cNvSpPr>
          <p:nvPr/>
        </p:nvSpPr>
        <p:spPr>
          <a:xfrm>
            <a:off x="664516" y="547560"/>
            <a:ext cx="10515600" cy="7435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r>
              <a:rPr lang="en-US" sz="4000" dirty="0">
                <a:solidFill>
                  <a:schemeClr val="tx2"/>
                </a:solidFill>
                <a:latin typeface="+mj-lt"/>
              </a:rPr>
              <a:t>In the Age of Google</a:t>
            </a:r>
          </a:p>
        </p:txBody>
      </p:sp>
    </p:spTree>
    <p:extLst>
      <p:ext uri="{BB962C8B-B14F-4D97-AF65-F5344CB8AC3E}">
        <p14:creationId xmlns:p14="http://schemas.microsoft.com/office/powerpoint/2010/main" val="1952747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978" y="409923"/>
            <a:ext cx="967149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smtClean="0">
                <a:ln>
                  <a:noFill/>
                </a:ln>
                <a:solidFill>
                  <a:schemeClr val="tx2"/>
                </a:solidFill>
                <a:effectLst/>
                <a:uLnTx/>
                <a:uFillTx/>
                <a:latin typeface="Rockwell" panose="02060603020205020403" pitchFamily="18" charset="0"/>
                <a:cs typeface="+mn-cs"/>
              </a:rPr>
              <a:t>Use and Share These Resources </a:t>
            </a:r>
            <a:endParaRPr kumimoji="0" lang="en-US" sz="4400" b="0" i="0" u="none" strike="noStrike" kern="1200" cap="none" spc="0" normalizeH="0" baseline="0" noProof="0" dirty="0">
              <a:ln>
                <a:noFill/>
              </a:ln>
              <a:solidFill>
                <a:schemeClr val="tx2"/>
              </a:solidFill>
              <a:effectLst/>
              <a:uLnTx/>
              <a:uFillTx/>
              <a:latin typeface="Rockwell" panose="02060603020205020403" pitchFamily="18" charset="0"/>
              <a:cs typeface="+mn-cs"/>
            </a:endParaRPr>
          </a:p>
        </p:txBody>
      </p:sp>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a:t>
            </a:r>
            <a:r>
              <a:rPr kumimoji="0" lang="en-US" altLang="en-US" b="0" i="0" u="none" strike="noStrike" kern="1200" cap="none" spc="0" normalizeH="0" baseline="0" noProof="0" dirty="0" smtClean="0">
                <a:ln>
                  <a:noFill/>
                </a:ln>
                <a:solidFill>
                  <a:schemeClr val="tx1"/>
                </a:solidFill>
                <a:effectLst/>
                <a:uLnTx/>
                <a:uFillTx/>
              </a:rPr>
              <a:t>License. </a:t>
            </a:r>
            <a:r>
              <a:rPr lang="en-US" altLang="en-US" noProof="0" dirty="0">
                <a:solidFill>
                  <a:schemeClr val="tx1"/>
                </a:solidFill>
              </a:rPr>
              <a:t>Y</a:t>
            </a:r>
            <a:r>
              <a:rPr lang="en-US" dirty="0" err="1" smtClean="0">
                <a:solidFill>
                  <a:schemeClr val="tx1"/>
                </a:solidFill>
              </a:rPr>
              <a:t>ou</a:t>
            </a:r>
            <a:r>
              <a:rPr lang="en-US" dirty="0" smtClean="0">
                <a:solidFill>
                  <a:schemeClr val="tx1"/>
                </a:solidFill>
              </a:rPr>
              <a:t> </a:t>
            </a:r>
            <a:r>
              <a:rPr lang="en-US" dirty="0">
                <a:solidFill>
                  <a:schemeClr val="tx1"/>
                </a:solidFill>
              </a:rPr>
              <a:t>are welcome to use, adapt, and share our </a:t>
            </a:r>
            <a:r>
              <a:rPr lang="en-US" dirty="0" smtClean="0">
                <a:solidFill>
                  <a:schemeClr val="tx1"/>
                </a:solidFill>
              </a:rPr>
              <a:t>materials </a:t>
            </a:r>
            <a:r>
              <a:rPr lang="en-US" dirty="0">
                <a:solidFill>
                  <a:schemeClr val="tx1"/>
                </a:solidFill>
              </a:rPr>
              <a:t>for noncommercial </a:t>
            </a:r>
            <a:r>
              <a:rPr lang="en-US" dirty="0" smtClean="0">
                <a:solidFill>
                  <a:schemeClr val="tx1"/>
                </a:solidFill>
              </a:rPr>
              <a:t>use, as long as you include the following reference: </a:t>
            </a:r>
          </a:p>
          <a:p>
            <a:pPr marL="0" indent="0" defTabSz="457200">
              <a:buClr>
                <a:srgbClr val="629DD1"/>
              </a:buClr>
              <a:buNone/>
              <a:defRPr/>
            </a:pPr>
            <a:r>
              <a:rPr lang="en-US" dirty="0" smtClean="0">
                <a:solidFill>
                  <a:schemeClr val="tx1"/>
                </a:solidFill>
              </a:rPr>
              <a:t>“</a:t>
            </a:r>
            <a:r>
              <a:rPr lang="en-US" dirty="0">
                <a:solidFill>
                  <a:schemeClr val="tx1"/>
                </a:solidFill>
              </a:rPr>
              <a:t>Source: The Right Question Institute (RQI). The Question Formulation Technique (QFT) was created by RQI. Visit </a:t>
            </a:r>
            <a:r>
              <a:rPr lang="en-US" u="sng" dirty="0">
                <a:solidFill>
                  <a:schemeClr val="tx1"/>
                </a:solidFill>
                <a:hlinkClick r:id="rId2"/>
              </a:rPr>
              <a:t>rightquestion.org</a:t>
            </a:r>
            <a:r>
              <a:rPr lang="en-US" dirty="0">
                <a:solidFill>
                  <a:schemeClr val="tx1"/>
                </a:solidFill>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187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039" y="429147"/>
            <a:ext cx="10515600" cy="862165"/>
          </a:xfrm>
        </p:spPr>
        <p:txBody>
          <a:bodyPr>
            <a:normAutofit/>
          </a:bodyPr>
          <a:lstStyle/>
          <a:p>
            <a:r>
              <a:rPr lang="en-US" sz="4000" b="0" dirty="0" smtClean="0">
                <a:latin typeface="Rockwell" panose="02060603020205020403" pitchFamily="18" charset="0"/>
              </a:rPr>
              <a:t>Questions and Democracy</a:t>
            </a:r>
            <a:endParaRPr lang="en-US" sz="4000" b="0" dirty="0">
              <a:latin typeface="Rockwell" panose="020606030202050204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87" y="1795077"/>
            <a:ext cx="6919440" cy="3793787"/>
          </a:xfrm>
          <a:prstGeom prst="rect">
            <a:avLst/>
          </a:prstGeom>
        </p:spPr>
      </p:pic>
      <p:sp>
        <p:nvSpPr>
          <p:cNvPr id="4" name="Text Placeholder 4"/>
          <p:cNvSpPr txBox="1">
            <a:spLocks/>
          </p:cNvSpPr>
          <p:nvPr/>
        </p:nvSpPr>
        <p:spPr>
          <a:xfrm>
            <a:off x="7730017" y="2451210"/>
            <a:ext cx="4024179" cy="15145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Rockwell" panose="02060603020205020403" pitchFamily="18" charset="0"/>
              </a:rPr>
              <a:t>“We need to be taught to study rather than to believe, to </a:t>
            </a:r>
            <a:r>
              <a:rPr lang="en-US" b="1" dirty="0">
                <a:latin typeface="Rockwell" panose="02060603020205020403" pitchFamily="18" charset="0"/>
              </a:rPr>
              <a:t>inquire</a:t>
            </a:r>
            <a:r>
              <a:rPr lang="en-US" dirty="0">
                <a:latin typeface="Rockwell" panose="02060603020205020403" pitchFamily="18" charset="0"/>
              </a:rPr>
              <a:t> rather than to affirm.”</a:t>
            </a:r>
          </a:p>
          <a:p>
            <a:pPr marL="0" indent="0">
              <a:buNone/>
            </a:pPr>
            <a:endParaRPr lang="en-US" dirty="0">
              <a:latin typeface="Rockwell" panose="02060603020205020403" pitchFamily="18" charset="0"/>
            </a:endParaRPr>
          </a:p>
        </p:txBody>
      </p:sp>
      <p:sp>
        <p:nvSpPr>
          <p:cNvPr id="6" name="Text Placeholder 5"/>
          <p:cNvSpPr txBox="1">
            <a:spLocks/>
          </p:cNvSpPr>
          <p:nvPr/>
        </p:nvSpPr>
        <p:spPr>
          <a:xfrm>
            <a:off x="7730019" y="4038217"/>
            <a:ext cx="3777343" cy="5236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endParaRPr lang="en-US" sz="2200" dirty="0" smtClean="0">
              <a:latin typeface="Rockwell" panose="02060603020205020403" pitchFamily="18" charset="0"/>
            </a:endParaRPr>
          </a:p>
          <a:p>
            <a:pPr marL="0" indent="0" algn="r">
              <a:buNone/>
            </a:pPr>
            <a:r>
              <a:rPr lang="en-US" sz="2200" dirty="0" smtClean="0">
                <a:latin typeface="Rockwell" panose="02060603020205020403" pitchFamily="18" charset="0"/>
              </a:rPr>
              <a:t>– </a:t>
            </a:r>
            <a:r>
              <a:rPr lang="en-US" sz="2200" dirty="0" err="1">
                <a:latin typeface="Rockwell" panose="02060603020205020403" pitchFamily="18" charset="0"/>
              </a:rPr>
              <a:t>Septima</a:t>
            </a:r>
            <a:r>
              <a:rPr lang="en-US" sz="2200" dirty="0">
                <a:latin typeface="Rockwell" panose="02060603020205020403" pitchFamily="18" charset="0"/>
              </a:rPr>
              <a:t> Clark</a:t>
            </a:r>
          </a:p>
          <a:p>
            <a:pPr marL="0" indent="0" algn="r">
              <a:buNone/>
            </a:pPr>
            <a:endParaRPr lang="en-US" sz="1200" dirty="0">
              <a:latin typeface="Rockwell" panose="02060603020205020403" pitchFamily="18" charset="0"/>
            </a:endParaRPr>
          </a:p>
          <a:p>
            <a:pPr marL="0" indent="0" algn="r">
              <a:buNone/>
            </a:pPr>
            <a:endParaRPr lang="en-US" sz="1200" dirty="0">
              <a:latin typeface="Rockwell" panose="02060603020205020403" pitchFamily="18" charset="0"/>
            </a:endParaRPr>
          </a:p>
        </p:txBody>
      </p:sp>
      <p:sp>
        <p:nvSpPr>
          <p:cNvPr id="5" name="テキスト ボックス 4"/>
          <p:cNvSpPr txBox="1"/>
          <p:nvPr/>
        </p:nvSpPr>
        <p:spPr>
          <a:xfrm>
            <a:off x="4788412" y="6596392"/>
            <a:ext cx="7596731" cy="261610"/>
          </a:xfrm>
          <a:prstGeom prst="rect">
            <a:avLst/>
          </a:prstGeom>
          <a:noFill/>
        </p:spPr>
        <p:txBody>
          <a:bodyPr wrap="square" rtlCol="0">
            <a:spAutoFit/>
          </a:bodyPr>
          <a:lstStyle/>
          <a:p>
            <a:r>
              <a:rPr lang="en-US" sz="1100" dirty="0">
                <a:latin typeface="Rockwell" panose="02060603020205020403" pitchFamily="18" charset="0"/>
              </a:rPr>
              <a:t>Chapter 6 on </a:t>
            </a:r>
            <a:r>
              <a:rPr lang="en-US" sz="1100" dirty="0" err="1">
                <a:latin typeface="Rockwell" panose="02060603020205020403" pitchFamily="18" charset="0"/>
              </a:rPr>
              <a:t>Septima</a:t>
            </a:r>
            <a:r>
              <a:rPr lang="en-US" sz="1100" dirty="0">
                <a:latin typeface="Rockwell" panose="02060603020205020403" pitchFamily="18" charset="0"/>
              </a:rPr>
              <a:t> Clark in Freedom Road: Adult Education of African Americans (Peterson, 1996)</a:t>
            </a:r>
          </a:p>
        </p:txBody>
      </p:sp>
    </p:spTree>
    <p:extLst>
      <p:ext uri="{BB962C8B-B14F-4D97-AF65-F5344CB8AC3E}">
        <p14:creationId xmlns:p14="http://schemas.microsoft.com/office/powerpoint/2010/main" val="160044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764" y="4008768"/>
            <a:ext cx="10598331" cy="1077218"/>
          </a:xfrm>
          <a:prstGeom prst="rect">
            <a:avLst/>
          </a:prstGeom>
          <a:noFill/>
        </p:spPr>
        <p:txBody>
          <a:bodyPr wrap="square" rtlCol="0">
            <a:spAutoFit/>
          </a:bodyPr>
          <a:lstStyle/>
          <a:p>
            <a:r>
              <a:rPr lang="en-US" sz="3200" dirty="0" smtClean="0">
                <a:solidFill>
                  <a:schemeClr val="bg1"/>
                </a:solidFill>
              </a:rPr>
              <a:t>How do you see this connecting to your ongoing work with formative assessment </a:t>
            </a:r>
            <a:r>
              <a:rPr lang="en-US" sz="3200" smtClean="0">
                <a:solidFill>
                  <a:schemeClr val="bg1"/>
                </a:solidFill>
              </a:rPr>
              <a:t>and equity goals?</a:t>
            </a:r>
            <a:endParaRPr lang="en-US" sz="3200" dirty="0">
              <a:solidFill>
                <a:schemeClr val="bg1"/>
              </a:solidFill>
            </a:endParaRPr>
          </a:p>
        </p:txBody>
      </p:sp>
      <p:sp>
        <p:nvSpPr>
          <p:cNvPr id="3" name="Google Shape;454;p49"/>
          <p:cNvSpPr/>
          <p:nvPr/>
        </p:nvSpPr>
        <p:spPr>
          <a:xfrm>
            <a:off x="10894424" y="245921"/>
            <a:ext cx="962143" cy="647598"/>
          </a:xfrm>
          <a:prstGeom prst="wedgeRectCallout">
            <a:avLst>
              <a:gd name="adj1" fmla="val -32870"/>
              <a:gd name="adj2" fmla="val 79687"/>
            </a:avLst>
          </a:prstGeom>
          <a:solidFill>
            <a:schemeClr val="bg1">
              <a:alpha val="91372"/>
            </a:schemeClr>
          </a:solidFill>
          <a:ln w="25400" cap="flat" cmpd="sng">
            <a:solidFill>
              <a:schemeClr val="tx2">
                <a:lumMod val="50000"/>
              </a:schemeClr>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8123392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093" y="4600439"/>
            <a:ext cx="10598331" cy="769441"/>
          </a:xfrm>
          <a:prstGeom prst="rect">
            <a:avLst/>
          </a:prstGeom>
          <a:noFill/>
        </p:spPr>
        <p:txBody>
          <a:bodyPr wrap="square" rtlCol="0">
            <a:spAutoFit/>
          </a:bodyPr>
          <a:lstStyle/>
          <a:p>
            <a:r>
              <a:rPr lang="en-US" sz="4400" dirty="0" smtClean="0">
                <a:solidFill>
                  <a:schemeClr val="bg1"/>
                </a:solidFill>
              </a:rPr>
              <a:t>What are your questions?</a:t>
            </a:r>
            <a:endParaRPr lang="en-US" sz="4400" dirty="0">
              <a:solidFill>
                <a:schemeClr val="bg1"/>
              </a:solidFill>
            </a:endParaRPr>
          </a:p>
        </p:txBody>
      </p:sp>
      <p:sp>
        <p:nvSpPr>
          <p:cNvPr id="3" name="Google Shape;454;p49"/>
          <p:cNvSpPr/>
          <p:nvPr/>
        </p:nvSpPr>
        <p:spPr>
          <a:xfrm>
            <a:off x="10894424" y="245921"/>
            <a:ext cx="962143" cy="647598"/>
          </a:xfrm>
          <a:prstGeom prst="wedgeRectCallout">
            <a:avLst>
              <a:gd name="adj1" fmla="val -32870"/>
              <a:gd name="adj2" fmla="val 79687"/>
            </a:avLst>
          </a:prstGeom>
          <a:solidFill>
            <a:schemeClr val="bg1">
              <a:alpha val="91372"/>
            </a:schemeClr>
          </a:solidFill>
          <a:ln w="25400" cap="flat" cmpd="sng">
            <a:solidFill>
              <a:schemeClr val="tx2">
                <a:lumMod val="50000"/>
              </a:schemeClr>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5352689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75288"/>
            <a:ext cx="10515600" cy="1325563"/>
          </a:xfrm>
        </p:spPr>
        <p:txBody>
          <a:bodyPr/>
          <a:lstStyle/>
          <a:p>
            <a:r>
              <a:rPr lang="en-US" dirty="0" smtClean="0"/>
              <a:t>Thank you! Enjoy! </a:t>
            </a:r>
            <a:endParaRPr lang="en-US" dirty="0"/>
          </a:p>
        </p:txBody>
      </p:sp>
      <p:pic>
        <p:nvPicPr>
          <p:cNvPr id="2056" name="Picture 8" descr="tock market crash history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575" y="2500312"/>
            <a:ext cx="476250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3771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a:t>
            </a:r>
            <a:r>
              <a:rPr kumimoji="0" lang="en-US" altLang="en-US" b="0" i="0" u="none" strike="noStrike" kern="1200" cap="none" spc="0" normalizeH="0" baseline="0" noProof="0" dirty="0" smtClean="0">
                <a:ln>
                  <a:noFill/>
                </a:ln>
                <a:solidFill>
                  <a:schemeClr val="tx1"/>
                </a:solidFill>
                <a:effectLst/>
                <a:uLnTx/>
                <a:uFillTx/>
              </a:rPr>
              <a:t>License. </a:t>
            </a:r>
            <a:r>
              <a:rPr lang="en-US" altLang="en-US" noProof="0" dirty="0">
                <a:solidFill>
                  <a:schemeClr val="tx1"/>
                </a:solidFill>
              </a:rPr>
              <a:t>Y</a:t>
            </a:r>
            <a:r>
              <a:rPr lang="en-US" dirty="0" err="1" smtClean="0">
                <a:solidFill>
                  <a:schemeClr val="tx1"/>
                </a:solidFill>
              </a:rPr>
              <a:t>ou</a:t>
            </a:r>
            <a:r>
              <a:rPr lang="en-US" dirty="0" smtClean="0">
                <a:solidFill>
                  <a:schemeClr val="tx1"/>
                </a:solidFill>
              </a:rPr>
              <a:t> </a:t>
            </a:r>
            <a:r>
              <a:rPr lang="en-US" dirty="0">
                <a:solidFill>
                  <a:schemeClr val="tx1"/>
                </a:solidFill>
              </a:rPr>
              <a:t>are welcome to use, adapt, and share our </a:t>
            </a:r>
            <a:r>
              <a:rPr lang="en-US" dirty="0" smtClean="0">
                <a:solidFill>
                  <a:schemeClr val="tx1"/>
                </a:solidFill>
              </a:rPr>
              <a:t>materials </a:t>
            </a:r>
            <a:r>
              <a:rPr lang="en-US" dirty="0">
                <a:solidFill>
                  <a:schemeClr val="tx1"/>
                </a:solidFill>
              </a:rPr>
              <a:t>for noncommercial </a:t>
            </a:r>
            <a:r>
              <a:rPr lang="en-US" dirty="0" smtClean="0">
                <a:solidFill>
                  <a:schemeClr val="tx1"/>
                </a:solidFill>
              </a:rPr>
              <a:t>use, as long as you include the following reference: </a:t>
            </a:r>
          </a:p>
          <a:p>
            <a:pPr marL="0" indent="0" defTabSz="457200">
              <a:buClr>
                <a:srgbClr val="629DD1"/>
              </a:buClr>
              <a:buNone/>
              <a:defRPr/>
            </a:pPr>
            <a:r>
              <a:rPr lang="en-US" dirty="0" smtClean="0">
                <a:solidFill>
                  <a:schemeClr val="tx1"/>
                </a:solidFill>
              </a:rPr>
              <a:t>“</a:t>
            </a:r>
            <a:r>
              <a:rPr lang="en-US" dirty="0">
                <a:solidFill>
                  <a:schemeClr val="tx1"/>
                </a:solidFill>
              </a:rPr>
              <a:t>Source: The Right Question Institute (RQI). The Question Formulation Technique (QFT) was created by RQI. Visit </a:t>
            </a:r>
            <a:r>
              <a:rPr lang="en-US" u="sng" dirty="0">
                <a:solidFill>
                  <a:schemeClr val="tx1"/>
                </a:solidFill>
                <a:hlinkClick r:id="rId2"/>
              </a:rPr>
              <a:t>rightquestion.org</a:t>
            </a:r>
            <a:r>
              <a:rPr lang="en-US" dirty="0">
                <a:solidFill>
                  <a:schemeClr val="tx1"/>
                </a:solidFill>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914400" y="386863"/>
            <a:ext cx="10662912" cy="769441"/>
          </a:xfrm>
          <a:prstGeom prst="rect">
            <a:avLst/>
          </a:prstGeom>
          <a:noFill/>
        </p:spPr>
        <p:txBody>
          <a:bodyPr wrap="square" rtlCol="0">
            <a:spAutoFit/>
          </a:bodyPr>
          <a:lstStyle/>
          <a:p>
            <a:r>
              <a:rPr lang="en-US" sz="4400" dirty="0" smtClean="0"/>
              <a:t>Using &amp; Sharing RQI’s Resources</a:t>
            </a:r>
            <a:endParaRPr lang="en-US" sz="4400" dirty="0"/>
          </a:p>
        </p:txBody>
      </p:sp>
      <p:sp>
        <p:nvSpPr>
          <p:cNvPr id="2" name="Rectangle 1"/>
          <p:cNvSpPr/>
          <p:nvPr/>
        </p:nvSpPr>
        <p:spPr>
          <a:xfrm>
            <a:off x="1813211" y="6260745"/>
            <a:ext cx="8866805" cy="369332"/>
          </a:xfrm>
          <a:prstGeom prst="rect">
            <a:avLst/>
          </a:prstGeom>
        </p:spPr>
        <p:txBody>
          <a:bodyPr wrap="none">
            <a:spAutoFit/>
          </a:bodyPr>
          <a:lstStyle/>
          <a:p>
            <a:pPr>
              <a:defRPr/>
            </a:pPr>
            <a:r>
              <a:rPr lang="en-US" altLang="en-US" b="1" dirty="0" smtClean="0">
                <a:latin typeface="Rockwell" panose="02060603020205020403" pitchFamily="18" charset="0"/>
              </a:rPr>
              <a:t>Access today’s materials (and more!): http</a:t>
            </a:r>
            <a:r>
              <a:rPr lang="en-US" altLang="en-US" b="1" dirty="0">
                <a:latin typeface="Rockwell" panose="02060603020205020403" pitchFamily="18" charset="0"/>
              </a:rPr>
              <a:t>://</a:t>
            </a:r>
            <a:r>
              <a:rPr lang="en-US" altLang="en-US" b="1" dirty="0" err="1">
                <a:latin typeface="Rockwell" panose="02060603020205020403" pitchFamily="18" charset="0"/>
              </a:rPr>
              <a:t>rightquestion.org</a:t>
            </a:r>
            <a:r>
              <a:rPr lang="en-US" altLang="en-US" b="1" dirty="0">
                <a:latin typeface="Rockwell" panose="02060603020205020403" pitchFamily="18" charset="0"/>
              </a:rPr>
              <a:t>/events/</a:t>
            </a:r>
            <a:endParaRPr lang="en-US" b="1" dirty="0">
              <a:latin typeface="Rockwell" panose="02060603020205020403" pitchFamily="18" charset="0"/>
            </a:endParaRPr>
          </a:p>
        </p:txBody>
      </p:sp>
    </p:spTree>
    <p:extLst>
      <p:ext uri="{BB962C8B-B14F-4D97-AF65-F5344CB8AC3E}">
        <p14:creationId xmlns:p14="http://schemas.microsoft.com/office/powerpoint/2010/main" val="16786662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2621"/>
            <a:ext cx="10515600" cy="4351338"/>
          </a:xfrm>
        </p:spPr>
        <p:txBody>
          <a:bodyPr/>
          <a:lstStyle/>
          <a:p>
            <a:pPr marL="0" indent="0">
              <a:buNone/>
              <a:defRPr/>
            </a:pPr>
            <a:r>
              <a:rPr lang="en-US" sz="3200" b="1" dirty="0">
                <a:latin typeface="Rockwell" panose="02060603020205020403" pitchFamily="18" charset="0"/>
                <a:hlinkClick r:id="rId3"/>
              </a:rPr>
              <a:t>https://</a:t>
            </a:r>
            <a:r>
              <a:rPr lang="en-US" sz="3200" b="1" dirty="0" err="1">
                <a:latin typeface="Rockwell" panose="02060603020205020403" pitchFamily="18" charset="0"/>
                <a:hlinkClick r:id="rId3"/>
              </a:rPr>
              <a:t>www.gse.harvard.edu</a:t>
            </a:r>
            <a:r>
              <a:rPr lang="en-US" sz="3200" b="1" dirty="0">
                <a:latin typeface="Rockwell" panose="02060603020205020403" pitchFamily="18" charset="0"/>
                <a:hlinkClick r:id="rId3"/>
              </a:rPr>
              <a:t>/</a:t>
            </a:r>
            <a:r>
              <a:rPr lang="en-US" sz="3200" b="1" dirty="0" err="1">
                <a:latin typeface="Rockwell" panose="02060603020205020403" pitchFamily="18" charset="0"/>
                <a:hlinkClick r:id="rId3"/>
              </a:rPr>
              <a:t>ppe</a:t>
            </a:r>
            <a:r>
              <a:rPr lang="en-US" sz="3200" b="1" dirty="0">
                <a:latin typeface="Rockwell" panose="02060603020205020403" pitchFamily="18" charset="0"/>
                <a:hlinkClick r:id="rId3"/>
              </a:rPr>
              <a:t>/program/teaching-students-ask-their-own-questions-best-practices-question-formulation-technique</a:t>
            </a:r>
            <a:endParaRPr lang="en-US" sz="3200" b="1" dirty="0">
              <a:latin typeface="Rockwell" panose="02060603020205020403" pitchFamily="18" charset="0"/>
            </a:endParaRPr>
          </a:p>
        </p:txBody>
      </p:sp>
      <p:sp>
        <p:nvSpPr>
          <p:cNvPr id="2" name="TextBox 1"/>
          <p:cNvSpPr txBox="1"/>
          <p:nvPr/>
        </p:nvSpPr>
        <p:spPr>
          <a:xfrm>
            <a:off x="838201" y="470174"/>
            <a:ext cx="772779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Rockwell"/>
                <a:cs typeface="+mn-cs"/>
              </a:rPr>
              <a:t>To </a:t>
            </a:r>
            <a:r>
              <a:rPr kumimoji="0" lang="en-US" altLang="en-US" sz="3600" b="0" i="0" u="none" strike="noStrike" kern="1200" cap="none" spc="0" normalizeH="0" baseline="0" noProof="0" dirty="0" smtClean="0">
                <a:ln>
                  <a:noFill/>
                </a:ln>
                <a:solidFill>
                  <a:srgbClr val="000000"/>
                </a:solidFill>
                <a:effectLst/>
                <a:uLnTx/>
                <a:uFillTx/>
                <a:latin typeface="Rockwell"/>
                <a:cs typeface="+mn-cs"/>
              </a:rPr>
              <a:t>Learn Even More</a:t>
            </a:r>
            <a:endParaRPr kumimoji="0" lang="en-US" sz="3600" b="0" i="0" u="none" strike="noStrike" kern="1200" cap="none" spc="0" normalizeH="0" baseline="0" noProof="0" dirty="0">
              <a:ln>
                <a:noFill/>
              </a:ln>
              <a:solidFill>
                <a:srgbClr val="000000"/>
              </a:solidFill>
              <a:effectLst/>
              <a:uLnTx/>
              <a:uFillTx/>
              <a:latin typeface="Rockwell"/>
              <a:cs typeface="+mn-cs"/>
            </a:endParaRPr>
          </a:p>
        </p:txBody>
      </p:sp>
      <p:sp>
        <p:nvSpPr>
          <p:cNvPr id="6" name="Content Placeholder 2"/>
          <p:cNvSpPr txBox="1">
            <a:spLocks/>
          </p:cNvSpPr>
          <p:nvPr/>
        </p:nvSpPr>
        <p:spPr bwMode="auto">
          <a:xfrm>
            <a:off x="1044962" y="3664505"/>
            <a:ext cx="9329324" cy="28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3200" b="0" i="0" u="none" strike="noStrike" kern="1200" cap="none" spc="0" normalizeH="0" baseline="0" noProof="0" dirty="0" smtClean="0">
                <a:ln>
                  <a:noFill/>
                </a:ln>
                <a:solidFill>
                  <a:srgbClr val="000000"/>
                </a:solidFill>
                <a:effectLst/>
                <a:uLnTx/>
                <a:uFillTx/>
                <a:latin typeface="Rockwell" panose="02060603020205020403" pitchFamily="18" charset="0"/>
                <a:ea typeface="MS PGothic" panose="020B0600070205080204" pitchFamily="34" charset="-128"/>
              </a:rPr>
              <a:t>Check out our 3-week online course hosted by the Harvard Graduate School of Education, starting July 6, 2020.</a:t>
            </a:r>
            <a:endParaRPr kumimoji="0" lang="en-US" altLang="en-US" sz="20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endParaRPr kumimoji="0" lang="en-US" altLang="en-US" sz="3200" b="0" i="0" u="none" strike="noStrike" kern="1200" cap="none" spc="0" normalizeH="0" baseline="0" noProof="0" dirty="0">
              <a:ln>
                <a:noFill/>
              </a:ln>
              <a:solidFill>
                <a:srgbClr val="629DD1"/>
              </a:solidFill>
              <a:effectLst/>
              <a:uLnTx/>
              <a:uFillTx/>
              <a:latin typeface="Rockwell" panose="02060603020205020403" pitchFamily="18" charset="0"/>
              <a:ea typeface="MS PGothic" panose="020B0600070205080204" pitchFamily="34" charset="-128"/>
            </a:endParaRPr>
          </a:p>
        </p:txBody>
      </p:sp>
    </p:spTree>
    <p:extLst>
      <p:ext uri="{BB962C8B-B14F-4D97-AF65-F5344CB8AC3E}">
        <p14:creationId xmlns:p14="http://schemas.microsoft.com/office/powerpoint/2010/main" val="4801247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8"/>
          <p:cNvSpPr txBox="1">
            <a:spLocks noGrp="1"/>
          </p:cNvSpPr>
          <p:nvPr>
            <p:ph type="title"/>
          </p:nvPr>
        </p:nvSpPr>
        <p:spPr>
          <a:prstGeom prst="rect">
            <a:avLst/>
          </a:prstGeom>
          <a:noFill/>
          <a:ln>
            <a:noFill/>
          </a:ln>
        </p:spPr>
        <p:txBody>
          <a:bodyPr spcFirstLastPara="1" vert="horz" wrap="square" lIns="121900" tIns="60933" rIns="121900" bIns="60933" rtlCol="0" anchor="t" anchorCtr="0">
            <a:noAutofit/>
          </a:bodyPr>
          <a:lstStyle/>
          <a:p>
            <a:pPr algn="ctr">
              <a:buSzPts val="4400"/>
            </a:pPr>
            <a:r>
              <a:rPr lang="en" sz="4000" dirty="0"/>
              <a:t>Classroom Example:</a:t>
            </a:r>
            <a:br>
              <a:rPr lang="en" sz="4000" dirty="0"/>
            </a:br>
            <a:r>
              <a:rPr lang="en" sz="4000" dirty="0"/>
              <a:t>5th Grade</a:t>
            </a:r>
            <a:endParaRPr sz="4000" dirty="0"/>
          </a:p>
        </p:txBody>
      </p:sp>
      <p:sp>
        <p:nvSpPr>
          <p:cNvPr id="5" name="Google Shape;1634;p184"/>
          <p:cNvSpPr txBox="1">
            <a:spLocks/>
          </p:cNvSpPr>
          <p:nvPr/>
        </p:nvSpPr>
        <p:spPr>
          <a:xfrm>
            <a:off x="1844936" y="2360524"/>
            <a:ext cx="8282912" cy="2851587"/>
          </a:xfrm>
          <a:prstGeom prst="rect">
            <a:avLst/>
          </a:prstGeom>
          <a:noFill/>
          <a:ln>
            <a:noFill/>
          </a:ln>
        </p:spPr>
        <p:txBody>
          <a:bodyPr spcFirstLastPara="1" vert="horz" wrap="square" lIns="91425" tIns="45700" rIns="91425" bIns="45700" rtlCol="0" anchor="t" anchorCtr="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spcBef>
                <a:spcPts val="0"/>
              </a:spcBef>
              <a:buSzPts val="2400"/>
              <a:buFont typeface="Arial"/>
              <a:buNone/>
            </a:pPr>
            <a:r>
              <a:rPr lang="en-US" sz="3200" u="sng" dirty="0" smtClean="0">
                <a:solidFill>
                  <a:schemeClr val="dk1"/>
                </a:solidFill>
              </a:rPr>
              <a:t>Teacher</a:t>
            </a:r>
            <a:r>
              <a:rPr lang="en-US" sz="3200" dirty="0" smtClean="0">
                <a:solidFill>
                  <a:schemeClr val="dk1"/>
                </a:solidFill>
              </a:rPr>
              <a:t>: Deirdre </a:t>
            </a:r>
            <a:r>
              <a:rPr lang="en-US" sz="3200" dirty="0" err="1" smtClean="0">
                <a:solidFill>
                  <a:schemeClr val="dk1"/>
                </a:solidFill>
              </a:rPr>
              <a:t>Brotherson</a:t>
            </a:r>
            <a:r>
              <a:rPr lang="en-US" sz="3200" dirty="0" smtClean="0">
                <a:solidFill>
                  <a:schemeClr val="dk1"/>
                </a:solidFill>
              </a:rPr>
              <a:t>, Hooksett, NH</a:t>
            </a:r>
            <a:endParaRPr lang="en-US" sz="3200" u="sng" dirty="0" smtClean="0">
              <a:solidFill>
                <a:schemeClr val="dk1"/>
              </a:solidFill>
            </a:endParaRPr>
          </a:p>
          <a:p>
            <a:pPr marL="0" indent="0">
              <a:spcBef>
                <a:spcPts val="2000"/>
              </a:spcBef>
              <a:buSzPts val="2400"/>
              <a:buFont typeface="Arial"/>
              <a:buNone/>
            </a:pPr>
            <a:r>
              <a:rPr lang="en-US" sz="3200" u="sng" dirty="0" smtClean="0">
                <a:solidFill>
                  <a:schemeClr val="dk1"/>
                </a:solidFill>
              </a:rPr>
              <a:t>Topic</a:t>
            </a:r>
            <a:r>
              <a:rPr lang="en-US" sz="3200" dirty="0" smtClean="0">
                <a:solidFill>
                  <a:schemeClr val="dk1"/>
                </a:solidFill>
              </a:rPr>
              <a:t>: Common Core Word Problem</a:t>
            </a:r>
            <a:endParaRPr lang="en-US" dirty="0" smtClean="0"/>
          </a:p>
          <a:p>
            <a:pPr marL="0" indent="0">
              <a:spcBef>
                <a:spcPts val="2000"/>
              </a:spcBef>
              <a:buSzPts val="2400"/>
              <a:buFont typeface="Arial"/>
              <a:buNone/>
            </a:pPr>
            <a:r>
              <a:rPr lang="en-US" sz="3200" u="sng" dirty="0" smtClean="0">
                <a:solidFill>
                  <a:schemeClr val="dk1"/>
                </a:solidFill>
              </a:rPr>
              <a:t>Purpose</a:t>
            </a:r>
            <a:r>
              <a:rPr lang="en-US" sz="3200" dirty="0" smtClean="0">
                <a:solidFill>
                  <a:schemeClr val="dk1"/>
                </a:solidFill>
              </a:rPr>
              <a:t>: To develop critical thinking skills in preparation for problem-solving and state testing</a:t>
            </a:r>
            <a:endParaRPr lang="en-US" dirty="0" smtClean="0"/>
          </a:p>
          <a:p>
            <a:pPr marL="228600" indent="-85725">
              <a:spcBef>
                <a:spcPts val="2000"/>
              </a:spcBef>
              <a:buSzPts val="2250"/>
              <a:buFont typeface="Arial"/>
              <a:buNone/>
            </a:pPr>
            <a:endParaRPr lang="en-US" sz="3000" dirty="0"/>
          </a:p>
        </p:txBody>
      </p:sp>
    </p:spTree>
    <p:extLst>
      <p:ext uri="{BB962C8B-B14F-4D97-AF65-F5344CB8AC3E}">
        <p14:creationId xmlns:p14="http://schemas.microsoft.com/office/powerpoint/2010/main" val="2628542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9"/>
          <p:cNvSpPr txBox="1">
            <a:spLocks noGrp="1"/>
          </p:cNvSpPr>
          <p:nvPr>
            <p:ph type="title"/>
          </p:nvPr>
        </p:nvSpPr>
        <p:spPr>
          <a:xfrm>
            <a:off x="768752" y="589119"/>
            <a:ext cx="3953719" cy="674352"/>
          </a:xfrm>
          <a:prstGeom prst="rect">
            <a:avLst/>
          </a:prstGeom>
          <a:noFill/>
          <a:ln>
            <a:noFill/>
          </a:ln>
        </p:spPr>
        <p:txBody>
          <a:bodyPr spcFirstLastPara="1" vert="horz" wrap="square" lIns="121900" tIns="60933" rIns="121900" bIns="60933" rtlCol="0" anchor="t" anchorCtr="0">
            <a:noAutofit/>
          </a:bodyPr>
          <a:lstStyle/>
          <a:p>
            <a:pPr>
              <a:buClr>
                <a:srgbClr val="629DD1"/>
              </a:buClr>
              <a:buSzPts val="4000"/>
            </a:pPr>
            <a:r>
              <a:rPr lang="en" sz="4000" dirty="0">
                <a:latin typeface="+mn-lt"/>
              </a:rPr>
              <a:t>Question Focus</a:t>
            </a:r>
            <a:endParaRPr sz="4000" dirty="0">
              <a:latin typeface="+mn-lt"/>
            </a:endParaRPr>
          </a:p>
        </p:txBody>
      </p:sp>
      <p:sp>
        <p:nvSpPr>
          <p:cNvPr id="389" name="Google Shape;389;p49"/>
          <p:cNvSpPr txBox="1"/>
          <p:nvPr/>
        </p:nvSpPr>
        <p:spPr>
          <a:xfrm>
            <a:off x="9135200" y="2892833"/>
            <a:ext cx="2722800" cy="1475600"/>
          </a:xfrm>
          <a:prstGeom prst="rect">
            <a:avLst/>
          </a:prstGeom>
          <a:noFill/>
          <a:ln>
            <a:noFill/>
          </a:ln>
        </p:spPr>
        <p:txBody>
          <a:bodyPr spcFirstLastPara="1" wrap="square" lIns="121900" tIns="121900" rIns="121900" bIns="121900" anchor="t" anchorCtr="0">
            <a:noAutofit/>
          </a:bodyPr>
          <a:lstStyle/>
          <a:p>
            <a:endParaRPr sz="2400">
              <a:solidFill>
                <a:prstClr val="black"/>
              </a:solidFill>
            </a:endParaRPr>
          </a:p>
        </p:txBody>
      </p:sp>
      <p:sp>
        <p:nvSpPr>
          <p:cNvPr id="390" name="Google Shape;390;p49"/>
          <p:cNvSpPr txBox="1"/>
          <p:nvPr/>
        </p:nvSpPr>
        <p:spPr>
          <a:xfrm>
            <a:off x="1016333" y="1266333"/>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 </a:t>
            </a:r>
            <a:endParaRPr sz="2400" b="1">
              <a:solidFill>
                <a:prstClr val="black"/>
              </a:solidFill>
              <a:latin typeface="Rockwell"/>
              <a:ea typeface="Rockwell"/>
              <a:cs typeface="Rockwell"/>
              <a:sym typeface="Rockwell"/>
            </a:endParaRPr>
          </a:p>
        </p:txBody>
      </p:sp>
      <p:pic>
        <p:nvPicPr>
          <p:cNvPr id="391" name="Google Shape;391;p4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941165" y="2257064"/>
            <a:ext cx="5841669" cy="4009502"/>
          </a:xfrm>
          <a:prstGeom prst="rect">
            <a:avLst/>
          </a:prstGeom>
          <a:noFill/>
          <a:ln w="19050" cap="flat" cmpd="sng">
            <a:solidFill>
              <a:srgbClr val="000000"/>
            </a:solidFill>
            <a:prstDash val="solid"/>
            <a:round/>
            <a:headEnd type="none" w="sm" len="sm"/>
            <a:tailEnd type="none" w="sm" len="sm"/>
          </a:ln>
        </p:spPr>
      </p:pic>
      <p:sp>
        <p:nvSpPr>
          <p:cNvPr id="392" name="Google Shape;392;p49"/>
          <p:cNvSpPr txBox="1"/>
          <p:nvPr/>
        </p:nvSpPr>
        <p:spPr>
          <a:xfrm>
            <a:off x="664581" y="1155388"/>
            <a:ext cx="5425929" cy="643490"/>
          </a:xfrm>
          <a:prstGeom prst="rect">
            <a:avLst/>
          </a:prstGeom>
          <a:noFill/>
          <a:ln>
            <a:noFill/>
          </a:ln>
        </p:spPr>
        <p:txBody>
          <a:bodyPr spcFirstLastPara="1" wrap="square" lIns="121900" tIns="121900" rIns="121900" bIns="121900" anchor="t" anchorCtr="0">
            <a:noAutofit/>
          </a:bodyPr>
          <a:lstStyle/>
          <a:p>
            <a:r>
              <a:rPr lang="en" sz="2400" dirty="0">
                <a:solidFill>
                  <a:schemeClr val="tx1">
                    <a:lumMod val="50000"/>
                    <a:lumOff val="50000"/>
                  </a:schemeClr>
                </a:solidFill>
                <a:latin typeface="Rockwell"/>
                <a:ea typeface="Rockwell"/>
                <a:cs typeface="Rockwell"/>
                <a:sym typeface="Rockwell"/>
              </a:rPr>
              <a:t>A Common Core Word Problem </a:t>
            </a:r>
            <a:endParaRPr sz="2400" dirty="0">
              <a:solidFill>
                <a:schemeClr val="tx1">
                  <a:lumMod val="50000"/>
                  <a:lumOff val="50000"/>
                </a:schemeClr>
              </a:solidFill>
              <a:latin typeface="Rockwell"/>
              <a:ea typeface="Rockwell"/>
              <a:cs typeface="Rockwell"/>
              <a:sym typeface="Rockwell"/>
            </a:endParaRPr>
          </a:p>
        </p:txBody>
      </p:sp>
    </p:spTree>
    <p:extLst>
      <p:ext uri="{BB962C8B-B14F-4D97-AF65-F5344CB8AC3E}">
        <p14:creationId xmlns:p14="http://schemas.microsoft.com/office/powerpoint/2010/main" val="20744107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0"/>
          <p:cNvSpPr txBox="1">
            <a:spLocks noGrp="1"/>
          </p:cNvSpPr>
          <p:nvPr>
            <p:ph type="title"/>
          </p:nvPr>
        </p:nvSpPr>
        <p:spPr>
          <a:xfrm>
            <a:off x="678808" y="553314"/>
            <a:ext cx="4578752" cy="732352"/>
          </a:xfrm>
          <a:prstGeom prst="rect">
            <a:avLst/>
          </a:prstGeom>
          <a:noFill/>
          <a:ln>
            <a:noFill/>
          </a:ln>
        </p:spPr>
        <p:txBody>
          <a:bodyPr spcFirstLastPara="1" vert="horz" wrap="square" lIns="121900" tIns="60933" rIns="121900" bIns="60933" rtlCol="0" anchor="t" anchorCtr="0">
            <a:noAutofit/>
          </a:bodyPr>
          <a:lstStyle/>
          <a:p>
            <a:r>
              <a:rPr lang="en" sz="4000" dirty="0">
                <a:latin typeface="+mn-lt"/>
              </a:rPr>
              <a:t>Student Questions</a:t>
            </a:r>
            <a:endParaRPr sz="4000" dirty="0">
              <a:latin typeface="+mn-lt"/>
            </a:endParaRPr>
          </a:p>
        </p:txBody>
      </p:sp>
      <p:sp>
        <p:nvSpPr>
          <p:cNvPr id="398" name="Google Shape;398;p50"/>
          <p:cNvSpPr txBox="1">
            <a:spLocks noGrp="1"/>
          </p:cNvSpPr>
          <p:nvPr>
            <p:ph idx="1"/>
          </p:nvPr>
        </p:nvSpPr>
        <p:spPr>
          <a:xfrm>
            <a:off x="409937" y="1952799"/>
            <a:ext cx="6395977" cy="3329383"/>
          </a:xfrm>
          <a:prstGeom prst="rect">
            <a:avLst/>
          </a:prstGeom>
          <a:noFill/>
          <a:ln>
            <a:noFill/>
          </a:ln>
        </p:spPr>
        <p:txBody>
          <a:bodyPr spcFirstLastPara="1" vert="horz" wrap="square" lIns="121900" tIns="60933" rIns="121900" bIns="60933" rtlCol="0" anchor="t" anchorCtr="0">
            <a:noAutofit/>
          </a:bodyPr>
          <a:lstStyle/>
          <a:p>
            <a:pPr marL="194746" indent="-514350">
              <a:lnSpc>
                <a:spcPct val="120000"/>
              </a:lnSpc>
              <a:spcBef>
                <a:spcPts val="0"/>
              </a:spcBef>
              <a:buClr>
                <a:schemeClr val="tx2"/>
              </a:buClr>
              <a:buSzPct val="100000"/>
              <a:buFont typeface="+mj-lt"/>
              <a:buAutoNum type="arabicPeriod"/>
            </a:pPr>
            <a:r>
              <a:rPr lang="en" sz="2800" b="1" dirty="0">
                <a:solidFill>
                  <a:schemeClr val="dk1"/>
                </a:solidFill>
              </a:rPr>
              <a:t>What are we supposed to do?</a:t>
            </a:r>
            <a:endParaRPr sz="2800" b="1" dirty="0">
              <a:solidFill>
                <a:schemeClr val="dk1"/>
              </a:solidFill>
            </a:endParaRPr>
          </a:p>
          <a:p>
            <a:pPr marL="194746" indent="-514350">
              <a:lnSpc>
                <a:spcPct val="120000"/>
              </a:lnSpc>
              <a:spcBef>
                <a:spcPts val="0"/>
              </a:spcBef>
              <a:buClr>
                <a:schemeClr val="tx2"/>
              </a:buClr>
              <a:buSzPct val="100000"/>
              <a:buFont typeface="+mj-lt"/>
              <a:buAutoNum type="arabicPeriod"/>
            </a:pPr>
            <a:r>
              <a:rPr lang="en" sz="2800" dirty="0">
                <a:solidFill>
                  <a:schemeClr val="dk1"/>
                </a:solidFill>
              </a:rPr>
              <a:t>Why are all the answers </a:t>
            </a:r>
            <a:r>
              <a:rPr lang="en" sz="2800" dirty="0" smtClean="0">
                <a:solidFill>
                  <a:schemeClr val="dk1"/>
                </a:solidFill>
              </a:rPr>
              <a:t>the</a:t>
            </a:r>
            <a:r>
              <a:rPr lang="en-US" sz="2800" dirty="0" smtClean="0">
                <a:solidFill>
                  <a:schemeClr val="dk1"/>
                </a:solidFill>
              </a:rPr>
              <a:t> </a:t>
            </a:r>
            <a:r>
              <a:rPr lang="en" sz="2800" dirty="0" smtClean="0">
                <a:solidFill>
                  <a:schemeClr val="dk1"/>
                </a:solidFill>
              </a:rPr>
              <a:t>same</a:t>
            </a:r>
            <a:r>
              <a:rPr lang="en" sz="2800" dirty="0">
                <a:solidFill>
                  <a:schemeClr val="dk1"/>
                </a:solidFill>
              </a:rPr>
              <a:t>?</a:t>
            </a:r>
            <a:endParaRPr sz="2800" dirty="0">
              <a:solidFill>
                <a:schemeClr val="dk1"/>
              </a:solidFill>
            </a:endParaRPr>
          </a:p>
          <a:p>
            <a:pPr marL="194746" indent="-514350">
              <a:lnSpc>
                <a:spcPct val="120000"/>
              </a:lnSpc>
              <a:spcBef>
                <a:spcPts val="0"/>
              </a:spcBef>
              <a:buClr>
                <a:schemeClr val="tx2"/>
              </a:buClr>
              <a:buSzPct val="100000"/>
              <a:buFont typeface="+mj-lt"/>
              <a:buAutoNum type="arabicPeriod"/>
            </a:pPr>
            <a:r>
              <a:rPr lang="en" sz="2800" b="1" dirty="0">
                <a:solidFill>
                  <a:schemeClr val="dk1"/>
                </a:solidFill>
              </a:rPr>
              <a:t>What does “down” mean? </a:t>
            </a:r>
            <a:endParaRPr sz="2800" b="1" dirty="0">
              <a:solidFill>
                <a:schemeClr val="dk1"/>
              </a:solidFill>
            </a:endParaRPr>
          </a:p>
          <a:p>
            <a:pPr marL="194746" indent="-514350">
              <a:lnSpc>
                <a:spcPct val="120000"/>
              </a:lnSpc>
              <a:spcBef>
                <a:spcPts val="0"/>
              </a:spcBef>
              <a:buClr>
                <a:schemeClr val="tx2"/>
              </a:buClr>
              <a:buSzPct val="100000"/>
              <a:buFont typeface="+mj-lt"/>
              <a:buAutoNum type="arabicPeriod"/>
            </a:pPr>
            <a:r>
              <a:rPr lang="en" sz="2800" dirty="0">
                <a:solidFill>
                  <a:schemeClr val="dk1"/>
                </a:solidFill>
              </a:rPr>
              <a:t>Why do some have -30?</a:t>
            </a:r>
            <a:endParaRPr sz="2800" dirty="0">
              <a:solidFill>
                <a:schemeClr val="dk1"/>
              </a:solidFill>
            </a:endParaRPr>
          </a:p>
          <a:p>
            <a:pPr marL="194746" indent="-514350">
              <a:lnSpc>
                <a:spcPct val="120000"/>
              </a:lnSpc>
              <a:spcBef>
                <a:spcPts val="0"/>
              </a:spcBef>
              <a:buClr>
                <a:schemeClr val="tx2"/>
              </a:buClr>
              <a:buSzPct val="100000"/>
              <a:buFont typeface="+mj-lt"/>
              <a:buAutoNum type="arabicPeriod"/>
            </a:pPr>
            <a:r>
              <a:rPr lang="en" sz="2800" dirty="0">
                <a:solidFill>
                  <a:schemeClr val="dk1"/>
                </a:solidFill>
              </a:rPr>
              <a:t>What do the ( ) and [ ] mean?</a:t>
            </a:r>
            <a:endParaRPr sz="2800" dirty="0">
              <a:solidFill>
                <a:schemeClr val="dk1"/>
              </a:solidFill>
            </a:endParaRPr>
          </a:p>
          <a:p>
            <a:pPr marL="194746" indent="-514350">
              <a:lnSpc>
                <a:spcPct val="120000"/>
              </a:lnSpc>
              <a:spcBef>
                <a:spcPts val="0"/>
              </a:spcBef>
              <a:buClr>
                <a:schemeClr val="tx2"/>
              </a:buClr>
              <a:buSzPct val="100000"/>
              <a:buFont typeface="+mj-lt"/>
              <a:buAutoNum type="arabicPeriod"/>
            </a:pPr>
            <a:r>
              <a:rPr lang="en" sz="2800" dirty="0">
                <a:solidFill>
                  <a:schemeClr val="dk1"/>
                </a:solidFill>
              </a:rPr>
              <a:t>Do we -30 or +30?</a:t>
            </a:r>
            <a:endParaRPr sz="2800" dirty="0">
              <a:solidFill>
                <a:schemeClr val="dk1"/>
              </a:solidFill>
            </a:endParaRPr>
          </a:p>
          <a:p>
            <a:pPr indent="0">
              <a:lnSpc>
                <a:spcPct val="120000"/>
              </a:lnSpc>
              <a:spcBef>
                <a:spcPts val="0"/>
              </a:spcBef>
              <a:buNone/>
            </a:pPr>
            <a:endParaRPr sz="3200" b="1" dirty="0">
              <a:solidFill>
                <a:schemeClr val="dk1"/>
              </a:solidFill>
            </a:endParaRPr>
          </a:p>
          <a:p>
            <a:pPr marL="0" indent="0">
              <a:lnSpc>
                <a:spcPct val="120000"/>
              </a:lnSpc>
              <a:spcBef>
                <a:spcPts val="0"/>
              </a:spcBef>
              <a:buClr>
                <a:schemeClr val="dk1"/>
              </a:buClr>
              <a:buSzPts val="1100"/>
              <a:buNone/>
            </a:pPr>
            <a:endParaRPr sz="2267" dirty="0">
              <a:solidFill>
                <a:schemeClr val="dk1"/>
              </a:solidFill>
              <a:latin typeface="Calibri"/>
              <a:ea typeface="Calibri"/>
              <a:cs typeface="Calibri"/>
              <a:sym typeface="Calibri"/>
            </a:endParaRPr>
          </a:p>
          <a:p>
            <a:pPr marL="685783" indent="0">
              <a:spcBef>
                <a:spcPts val="0"/>
              </a:spcBef>
              <a:buNone/>
            </a:pPr>
            <a:endParaRPr b="1" dirty="0">
              <a:solidFill>
                <a:srgbClr val="000000"/>
              </a:solidFill>
            </a:endParaRPr>
          </a:p>
          <a:p>
            <a:pPr marL="685783" indent="-533387">
              <a:spcBef>
                <a:spcPts val="1067"/>
              </a:spcBef>
              <a:buSzPts val="1800"/>
              <a:buNone/>
            </a:pPr>
            <a:endParaRPr sz="3200" dirty="0">
              <a:latin typeface="Gill Sans"/>
              <a:ea typeface="Gill Sans"/>
              <a:cs typeface="Gill Sans"/>
              <a:sym typeface="Gill Sans"/>
            </a:endParaRPr>
          </a:p>
        </p:txBody>
      </p:sp>
      <p:sp>
        <p:nvSpPr>
          <p:cNvPr id="401" name="Google Shape;401;p50"/>
          <p:cNvSpPr txBox="1">
            <a:spLocks noGrp="1"/>
          </p:cNvSpPr>
          <p:nvPr>
            <p:ph type="body" idx="4294967295"/>
          </p:nvPr>
        </p:nvSpPr>
        <p:spPr>
          <a:xfrm>
            <a:off x="7115477" y="2379050"/>
            <a:ext cx="4771723" cy="1836738"/>
          </a:xfrm>
          <a:prstGeom prst="rect">
            <a:avLst/>
          </a:prstGeom>
          <a:noFill/>
          <a:ln>
            <a:noFill/>
          </a:ln>
        </p:spPr>
        <p:txBody>
          <a:bodyPr spcFirstLastPara="1" vert="horz" wrap="square" lIns="121900" tIns="60933" rIns="121900" bIns="60933" rtlCol="0" anchor="t" anchorCtr="0">
            <a:noAutofit/>
          </a:bodyPr>
          <a:lstStyle/>
          <a:p>
            <a:pPr marL="0" indent="0">
              <a:lnSpc>
                <a:spcPct val="120000"/>
              </a:lnSpc>
              <a:spcBef>
                <a:spcPts val="0"/>
              </a:spcBef>
              <a:buNone/>
            </a:pPr>
            <a:r>
              <a:rPr lang="en" sz="2933" b="1" dirty="0">
                <a:solidFill>
                  <a:schemeClr val="dk1"/>
                </a:solidFill>
              </a:rPr>
              <a:t>7. What is a discount?</a:t>
            </a:r>
            <a:endParaRPr sz="2933" b="1" dirty="0">
              <a:solidFill>
                <a:schemeClr val="dk1"/>
              </a:solidFill>
            </a:endParaRPr>
          </a:p>
          <a:p>
            <a:pPr marL="0" indent="0">
              <a:lnSpc>
                <a:spcPct val="120000"/>
              </a:lnSpc>
              <a:spcBef>
                <a:spcPts val="0"/>
              </a:spcBef>
              <a:buNone/>
            </a:pPr>
            <a:r>
              <a:rPr lang="en" sz="2933" dirty="0">
                <a:solidFill>
                  <a:schemeClr val="dk1"/>
                </a:solidFill>
              </a:rPr>
              <a:t>8. What is ½ of a balance?</a:t>
            </a:r>
            <a:endParaRPr sz="2933" dirty="0">
              <a:solidFill>
                <a:schemeClr val="dk1"/>
              </a:solidFill>
            </a:endParaRPr>
          </a:p>
          <a:p>
            <a:pPr marL="0" indent="0">
              <a:lnSpc>
                <a:spcPct val="120000"/>
              </a:lnSpc>
              <a:spcBef>
                <a:spcPts val="0"/>
              </a:spcBef>
              <a:buNone/>
            </a:pPr>
            <a:r>
              <a:rPr lang="en" sz="2933" b="1" dirty="0">
                <a:solidFill>
                  <a:schemeClr val="dk1"/>
                </a:solidFill>
              </a:rPr>
              <a:t>9. What is a balance?</a:t>
            </a:r>
            <a:endParaRPr sz="2933" b="1" dirty="0">
              <a:solidFill>
                <a:schemeClr val="dk1"/>
              </a:solidFill>
            </a:endParaRPr>
          </a:p>
          <a:p>
            <a:pPr marL="0" indent="0">
              <a:lnSpc>
                <a:spcPct val="120000"/>
              </a:lnSpc>
              <a:spcBef>
                <a:spcPts val="0"/>
              </a:spcBef>
              <a:buNone/>
            </a:pPr>
            <a:endParaRPr sz="2267" dirty="0">
              <a:solidFill>
                <a:schemeClr val="dk1"/>
              </a:solidFill>
              <a:latin typeface="Calibri"/>
              <a:ea typeface="Calibri"/>
              <a:cs typeface="Calibri"/>
              <a:sym typeface="Calibri"/>
            </a:endParaRPr>
          </a:p>
          <a:p>
            <a:pPr marL="685783" indent="0">
              <a:spcBef>
                <a:spcPts val="0"/>
              </a:spcBef>
              <a:buNone/>
            </a:pPr>
            <a:endParaRPr b="1" dirty="0">
              <a:solidFill>
                <a:srgbClr val="000000"/>
              </a:solidFill>
            </a:endParaRPr>
          </a:p>
          <a:p>
            <a:pPr marL="685783" indent="-533387">
              <a:spcBef>
                <a:spcPts val="1067"/>
              </a:spcBef>
              <a:buSzPts val="1800"/>
              <a:buNone/>
            </a:pPr>
            <a:endParaRPr sz="3200" dirty="0">
              <a:latin typeface="Gill Sans"/>
              <a:ea typeface="Gill Sans"/>
              <a:cs typeface="Gill Sans"/>
              <a:sym typeface="Gill Sans"/>
            </a:endParaRPr>
          </a:p>
        </p:txBody>
      </p:sp>
      <p:sp>
        <p:nvSpPr>
          <p:cNvPr id="399" name="Google Shape;399;p50">
            <a:hlinkClick r:id=""/>
          </p:cNvPr>
          <p:cNvSpPr txBox="1"/>
          <p:nvPr/>
        </p:nvSpPr>
        <p:spPr>
          <a:xfrm>
            <a:off x="10148192" y="6076663"/>
            <a:ext cx="2044000" cy="781200"/>
          </a:xfrm>
          <a:prstGeom prst="rect">
            <a:avLst/>
          </a:prstGeom>
          <a:noFill/>
          <a:ln>
            <a:noFill/>
          </a:ln>
        </p:spPr>
        <p:txBody>
          <a:bodyPr spcFirstLastPara="1" wrap="square" lIns="121900" tIns="60933" rIns="121900" bIns="60933" anchor="t" anchorCtr="0">
            <a:noAutofit/>
          </a:bodyPr>
          <a:lstStyle/>
          <a:p>
            <a:pPr>
              <a:buClr>
                <a:srgbClr val="5B9BD5"/>
              </a:buClr>
              <a:buSzPts val="3600"/>
            </a:pPr>
            <a:endParaRPr sz="4800">
              <a:solidFill>
                <a:srgbClr val="5B9BD5"/>
              </a:solidFill>
              <a:latin typeface="Rockwell"/>
              <a:ea typeface="Rockwell"/>
              <a:cs typeface="Rockwell"/>
              <a:sym typeface="Rockwell"/>
            </a:endParaRPr>
          </a:p>
        </p:txBody>
      </p:sp>
      <p:sp>
        <p:nvSpPr>
          <p:cNvPr id="400" name="Google Shape;400;p50"/>
          <p:cNvSpPr txBox="1"/>
          <p:nvPr/>
        </p:nvSpPr>
        <p:spPr>
          <a:xfrm>
            <a:off x="678808" y="1201091"/>
            <a:ext cx="3129263" cy="470107"/>
          </a:xfrm>
          <a:prstGeom prst="rect">
            <a:avLst/>
          </a:prstGeom>
          <a:noFill/>
          <a:ln>
            <a:noFill/>
          </a:ln>
        </p:spPr>
        <p:txBody>
          <a:bodyPr spcFirstLastPara="1" wrap="square" lIns="121900" tIns="0" rIns="121900" bIns="121900" anchor="t" anchorCtr="0">
            <a:noAutofit/>
          </a:bodyPr>
          <a:lstStyle/>
          <a:p>
            <a:r>
              <a:rPr lang="en" sz="2400" dirty="0">
                <a:solidFill>
                  <a:schemeClr val="tx1">
                    <a:lumMod val="50000"/>
                    <a:lumOff val="50000"/>
                  </a:schemeClr>
                </a:solidFill>
                <a:latin typeface="Rockwell"/>
                <a:ea typeface="Rockwell"/>
                <a:cs typeface="Rockwell"/>
                <a:sym typeface="Rockwell"/>
              </a:rPr>
              <a:t>Initial Questions </a:t>
            </a:r>
            <a:endParaRPr sz="2400" dirty="0">
              <a:solidFill>
                <a:schemeClr val="tx1">
                  <a:lumMod val="50000"/>
                  <a:lumOff val="50000"/>
                </a:schemeClr>
              </a:solidFill>
              <a:latin typeface="Rockwell"/>
              <a:ea typeface="Rockwell"/>
              <a:cs typeface="Rockwell"/>
              <a:sym typeface="Rockwell"/>
            </a:endParaRPr>
          </a:p>
        </p:txBody>
      </p:sp>
      <p:pic>
        <p:nvPicPr>
          <p:cNvPr id="402" name="Google Shape;402;p50"/>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9184920" y="4367410"/>
            <a:ext cx="2340659" cy="2338831"/>
          </a:xfrm>
          <a:prstGeom prst="rect">
            <a:avLst/>
          </a:prstGeom>
          <a:noFill/>
          <a:ln>
            <a:noFill/>
          </a:ln>
        </p:spPr>
      </p:pic>
    </p:spTree>
    <p:extLst>
      <p:ext uri="{BB962C8B-B14F-4D97-AF65-F5344CB8AC3E}">
        <p14:creationId xmlns:p14="http://schemas.microsoft.com/office/powerpoint/2010/main" val="128190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1">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1">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1"/>
          <p:cNvSpPr txBox="1">
            <a:spLocks noGrp="1"/>
          </p:cNvSpPr>
          <p:nvPr>
            <p:ph type="title"/>
          </p:nvPr>
        </p:nvSpPr>
        <p:spPr>
          <a:xfrm>
            <a:off x="722454" y="581291"/>
            <a:ext cx="4601901" cy="613302"/>
          </a:xfrm>
          <a:prstGeom prst="rect">
            <a:avLst/>
          </a:prstGeom>
          <a:noFill/>
          <a:ln>
            <a:noFill/>
          </a:ln>
        </p:spPr>
        <p:txBody>
          <a:bodyPr spcFirstLastPara="1" vert="horz" wrap="square" lIns="121900" tIns="60933" rIns="121900" bIns="60933" rtlCol="0" anchor="t" anchorCtr="0">
            <a:noAutofit/>
          </a:bodyPr>
          <a:lstStyle/>
          <a:p>
            <a:r>
              <a:rPr lang="en" sz="4000" dirty="0">
                <a:latin typeface="+mn-lt"/>
              </a:rPr>
              <a:t>Student Questions</a:t>
            </a:r>
            <a:endParaRPr sz="4000" dirty="0">
              <a:latin typeface="+mn-lt"/>
            </a:endParaRPr>
          </a:p>
        </p:txBody>
      </p:sp>
      <p:sp>
        <p:nvSpPr>
          <p:cNvPr id="408" name="Google Shape;408;p51"/>
          <p:cNvSpPr txBox="1">
            <a:spLocks noGrp="1"/>
          </p:cNvSpPr>
          <p:nvPr>
            <p:ph idx="1"/>
          </p:nvPr>
        </p:nvSpPr>
        <p:spPr>
          <a:xfrm>
            <a:off x="5838464" y="1678325"/>
            <a:ext cx="5838370" cy="4788937"/>
          </a:xfrm>
          <a:prstGeom prst="rect">
            <a:avLst/>
          </a:prstGeom>
          <a:noFill/>
          <a:ln>
            <a:noFill/>
          </a:ln>
        </p:spPr>
        <p:txBody>
          <a:bodyPr spcFirstLastPara="1" vert="horz" wrap="square" lIns="121900" tIns="60933" rIns="121900" bIns="60933" rtlCol="0" anchor="t" anchorCtr="0">
            <a:noAutofit/>
          </a:bodyPr>
          <a:lstStyle/>
          <a:p>
            <a:pPr marL="0" indent="0">
              <a:lnSpc>
                <a:spcPct val="120000"/>
              </a:lnSpc>
              <a:spcBef>
                <a:spcPts val="0"/>
              </a:spcBef>
              <a:buNone/>
            </a:pPr>
            <a:endParaRPr sz="2267" u="sng" dirty="0">
              <a:solidFill>
                <a:schemeClr val="dk1"/>
              </a:solidFill>
            </a:endParaRPr>
          </a:p>
          <a:p>
            <a:pPr marL="632881" indent="-514350">
              <a:lnSpc>
                <a:spcPct val="120000"/>
              </a:lnSpc>
              <a:spcBef>
                <a:spcPts val="0"/>
              </a:spcBef>
              <a:buClr>
                <a:schemeClr val="tx2"/>
              </a:buClr>
              <a:buSzPct val="100000"/>
              <a:buFont typeface="+mj-lt"/>
              <a:buAutoNum type="arabicPeriod" startAt="5"/>
            </a:pPr>
            <a:r>
              <a:rPr lang="en" sz="2800" dirty="0" smtClean="0">
                <a:solidFill>
                  <a:schemeClr val="dk1"/>
                </a:solidFill>
              </a:rPr>
              <a:t>So </a:t>
            </a:r>
            <a:r>
              <a:rPr lang="en" sz="2800" dirty="0">
                <a:solidFill>
                  <a:schemeClr val="dk1"/>
                </a:solidFill>
              </a:rPr>
              <a:t>that means we take that away from the total $350, right?</a:t>
            </a:r>
            <a:endParaRPr sz="2800" dirty="0">
              <a:solidFill>
                <a:schemeClr val="dk1"/>
              </a:solidFill>
            </a:endParaRPr>
          </a:p>
          <a:p>
            <a:pPr marL="632881" indent="-514350">
              <a:lnSpc>
                <a:spcPct val="120000"/>
              </a:lnSpc>
              <a:spcBef>
                <a:spcPts val="0"/>
              </a:spcBef>
              <a:buClr>
                <a:schemeClr val="tx2"/>
              </a:buClr>
              <a:buSzPct val="100000"/>
              <a:buFont typeface="+mj-lt"/>
              <a:buAutoNum type="arabicPeriod" startAt="5"/>
            </a:pPr>
            <a:r>
              <a:rPr lang="en" sz="2800" dirty="0">
                <a:solidFill>
                  <a:schemeClr val="dk1"/>
                </a:solidFill>
              </a:rPr>
              <a:t>So the ( ) mean we do that first but how do we subtract that from 350 then divide by half?</a:t>
            </a:r>
            <a:endParaRPr sz="2800" dirty="0">
              <a:solidFill>
                <a:schemeClr val="dk1"/>
              </a:solidFill>
            </a:endParaRPr>
          </a:p>
          <a:p>
            <a:pPr marL="632881" indent="-514350">
              <a:lnSpc>
                <a:spcPct val="120000"/>
              </a:lnSpc>
              <a:spcBef>
                <a:spcPts val="0"/>
              </a:spcBef>
              <a:buClr>
                <a:schemeClr val="tx2"/>
              </a:buClr>
              <a:buSzPct val="100000"/>
              <a:buFont typeface="+mj-lt"/>
              <a:buAutoNum type="arabicPeriod" startAt="5"/>
            </a:pPr>
            <a:r>
              <a:rPr lang="en" sz="2800" dirty="0">
                <a:solidFill>
                  <a:schemeClr val="dk1"/>
                </a:solidFill>
              </a:rPr>
              <a:t>Is that what the [ ] means?</a:t>
            </a:r>
            <a:endParaRPr sz="2800" dirty="0">
              <a:solidFill>
                <a:schemeClr val="dk1"/>
              </a:solidFill>
            </a:endParaRPr>
          </a:p>
        </p:txBody>
      </p:sp>
      <p:sp>
        <p:nvSpPr>
          <p:cNvPr id="410" name="Google Shape;410;p51"/>
          <p:cNvSpPr txBox="1">
            <a:spLocks noGrp="1"/>
          </p:cNvSpPr>
          <p:nvPr>
            <p:ph type="body" idx="4294967295"/>
          </p:nvPr>
        </p:nvSpPr>
        <p:spPr>
          <a:xfrm>
            <a:off x="507216" y="1795250"/>
            <a:ext cx="5546343" cy="4672013"/>
          </a:xfrm>
          <a:prstGeom prst="rect">
            <a:avLst/>
          </a:prstGeom>
          <a:noFill/>
          <a:ln>
            <a:noFill/>
          </a:ln>
        </p:spPr>
        <p:txBody>
          <a:bodyPr spcFirstLastPara="1" vert="horz" wrap="square" lIns="121900" tIns="60933" rIns="121900" bIns="60933" rtlCol="0" anchor="t" anchorCtr="0">
            <a:noAutofit/>
          </a:bodyPr>
          <a:lstStyle/>
          <a:p>
            <a:pPr marL="194746" indent="-514350">
              <a:lnSpc>
                <a:spcPct val="120000"/>
              </a:lnSpc>
              <a:spcBef>
                <a:spcPts val="0"/>
              </a:spcBef>
              <a:buClr>
                <a:schemeClr val="tx2"/>
              </a:buClr>
              <a:buSzPct val="100000"/>
              <a:buFont typeface="+mj-lt"/>
              <a:buAutoNum type="arabicPeriod"/>
            </a:pPr>
            <a:r>
              <a:rPr lang="en" sz="2800" dirty="0">
                <a:solidFill>
                  <a:schemeClr val="dk1"/>
                </a:solidFill>
              </a:rPr>
              <a:t>Do we look at the problems with only -30?</a:t>
            </a:r>
            <a:endParaRPr sz="2800" dirty="0">
              <a:solidFill>
                <a:schemeClr val="dk1"/>
              </a:solidFill>
            </a:endParaRPr>
          </a:p>
          <a:p>
            <a:pPr marL="194746" indent="-514350">
              <a:lnSpc>
                <a:spcPct val="120000"/>
              </a:lnSpc>
              <a:spcBef>
                <a:spcPts val="0"/>
              </a:spcBef>
              <a:buClr>
                <a:schemeClr val="tx2"/>
              </a:buClr>
              <a:buSzPct val="100000"/>
              <a:buFont typeface="+mj-lt"/>
              <a:buAutoNum type="arabicPeriod"/>
            </a:pPr>
            <a:r>
              <a:rPr lang="en" sz="2800" dirty="0">
                <a:solidFill>
                  <a:schemeClr val="dk1"/>
                </a:solidFill>
              </a:rPr>
              <a:t>Do we cross out +30 problems</a:t>
            </a:r>
            <a:r>
              <a:rPr lang="en" sz="2800" dirty="0" smtClean="0">
                <a:solidFill>
                  <a:schemeClr val="dk1"/>
                </a:solidFill>
              </a:rPr>
              <a:t>?</a:t>
            </a:r>
            <a:endParaRPr lang="en-US" sz="2800" dirty="0" smtClean="0">
              <a:solidFill>
                <a:schemeClr val="dk1"/>
              </a:solidFill>
            </a:endParaRPr>
          </a:p>
          <a:p>
            <a:pPr marL="194746" indent="-514350">
              <a:lnSpc>
                <a:spcPct val="120000"/>
              </a:lnSpc>
              <a:spcBef>
                <a:spcPts val="0"/>
              </a:spcBef>
              <a:buClr>
                <a:schemeClr val="tx2"/>
              </a:buClr>
              <a:buSzPct val="100000"/>
              <a:buFont typeface="+mj-lt"/>
              <a:buAutoNum type="arabicPeriod"/>
            </a:pPr>
            <a:r>
              <a:rPr lang="en-US" sz="2800" dirty="0">
                <a:solidFill>
                  <a:schemeClr val="dk1"/>
                </a:solidFill>
              </a:rPr>
              <a:t>Do we do 110 + 30 first</a:t>
            </a:r>
            <a:r>
              <a:rPr lang="en-US" sz="2800" dirty="0" smtClean="0">
                <a:solidFill>
                  <a:schemeClr val="dk1"/>
                </a:solidFill>
              </a:rPr>
              <a:t>?</a:t>
            </a:r>
          </a:p>
          <a:p>
            <a:pPr marL="194746" indent="-514350">
              <a:lnSpc>
                <a:spcPct val="120000"/>
              </a:lnSpc>
              <a:spcBef>
                <a:spcPts val="0"/>
              </a:spcBef>
              <a:buClr>
                <a:schemeClr val="tx2"/>
              </a:buClr>
              <a:buSzPct val="100000"/>
              <a:buFont typeface="+mj-lt"/>
              <a:buAutoNum type="arabicPeriod"/>
            </a:pPr>
            <a:r>
              <a:rPr lang="en-US" sz="2800" dirty="0">
                <a:solidFill>
                  <a:schemeClr val="dk1"/>
                </a:solidFill>
              </a:rPr>
              <a:t>If we do 110 + 30 that is the amount he put down and the discount, right?</a:t>
            </a:r>
          </a:p>
          <a:p>
            <a:pPr indent="-491054">
              <a:lnSpc>
                <a:spcPct val="120000"/>
              </a:lnSpc>
              <a:spcBef>
                <a:spcPts val="0"/>
              </a:spcBef>
              <a:buClr>
                <a:schemeClr val="dk1"/>
              </a:buClr>
              <a:buSzPts val="2200"/>
              <a:buFont typeface="Rockwell"/>
              <a:buAutoNum type="arabicPeriod"/>
            </a:pPr>
            <a:endParaRPr lang="en-US" sz="2933" dirty="0">
              <a:solidFill>
                <a:schemeClr val="dk1"/>
              </a:solidFill>
            </a:endParaRPr>
          </a:p>
          <a:p>
            <a:pPr indent="-491054">
              <a:lnSpc>
                <a:spcPct val="120000"/>
              </a:lnSpc>
              <a:spcBef>
                <a:spcPts val="0"/>
              </a:spcBef>
              <a:buClr>
                <a:schemeClr val="dk1"/>
              </a:buClr>
              <a:buSzPts val="2200"/>
              <a:buFont typeface="Rockwell"/>
              <a:buAutoNum type="arabicPeriod"/>
            </a:pPr>
            <a:endParaRPr sz="2933" dirty="0">
              <a:solidFill>
                <a:schemeClr val="dk1"/>
              </a:solidFill>
            </a:endParaRPr>
          </a:p>
          <a:p>
            <a:pPr indent="0">
              <a:lnSpc>
                <a:spcPct val="120000"/>
              </a:lnSpc>
              <a:spcBef>
                <a:spcPts val="0"/>
              </a:spcBef>
              <a:buNone/>
            </a:pPr>
            <a:endParaRPr sz="2267" dirty="0">
              <a:solidFill>
                <a:schemeClr val="dk1"/>
              </a:solidFill>
              <a:latin typeface="Calibri"/>
              <a:ea typeface="Calibri"/>
              <a:cs typeface="Calibri"/>
              <a:sym typeface="Calibri"/>
            </a:endParaRPr>
          </a:p>
        </p:txBody>
      </p:sp>
      <p:sp>
        <p:nvSpPr>
          <p:cNvPr id="409" name="Google Shape;409;p51">
            <a:hlinkClick r:id=""/>
          </p:cNvPr>
          <p:cNvSpPr txBox="1"/>
          <p:nvPr/>
        </p:nvSpPr>
        <p:spPr>
          <a:xfrm>
            <a:off x="10148192" y="6076663"/>
            <a:ext cx="2044000" cy="781200"/>
          </a:xfrm>
          <a:prstGeom prst="rect">
            <a:avLst/>
          </a:prstGeom>
          <a:noFill/>
          <a:ln>
            <a:noFill/>
          </a:ln>
        </p:spPr>
        <p:txBody>
          <a:bodyPr spcFirstLastPara="1" wrap="square" lIns="121900" tIns="60933" rIns="121900" bIns="60933" anchor="t" anchorCtr="0">
            <a:noAutofit/>
          </a:bodyPr>
          <a:lstStyle/>
          <a:p>
            <a:pPr>
              <a:buClr>
                <a:srgbClr val="5B9BD5"/>
              </a:buClr>
              <a:buSzPts val="3600"/>
            </a:pPr>
            <a:endParaRPr sz="4800">
              <a:solidFill>
                <a:srgbClr val="5B9BD5"/>
              </a:solidFill>
              <a:latin typeface="Rockwell"/>
              <a:ea typeface="Rockwell"/>
              <a:cs typeface="Rockwell"/>
              <a:sym typeface="Rockwell"/>
            </a:endParaRPr>
          </a:p>
        </p:txBody>
      </p:sp>
      <p:sp>
        <p:nvSpPr>
          <p:cNvPr id="411" name="Google Shape;411;p51"/>
          <p:cNvSpPr txBox="1"/>
          <p:nvPr/>
        </p:nvSpPr>
        <p:spPr>
          <a:xfrm>
            <a:off x="620934" y="1194593"/>
            <a:ext cx="6856312" cy="483733"/>
          </a:xfrm>
          <a:prstGeom prst="rect">
            <a:avLst/>
          </a:prstGeom>
          <a:noFill/>
          <a:ln>
            <a:noFill/>
          </a:ln>
        </p:spPr>
        <p:txBody>
          <a:bodyPr spcFirstLastPara="1" wrap="square" lIns="121900" tIns="0" rIns="121900" bIns="121900" anchor="t" anchorCtr="0">
            <a:noAutofit/>
          </a:bodyPr>
          <a:lstStyle/>
          <a:p>
            <a:r>
              <a:rPr lang="en" sz="2400" dirty="0">
                <a:solidFill>
                  <a:schemeClr val="tx1">
                    <a:lumMod val="50000"/>
                    <a:lumOff val="50000"/>
                  </a:schemeClr>
                </a:solidFill>
                <a:latin typeface="Rockwell"/>
                <a:ea typeface="Rockwell"/>
                <a:cs typeface="Rockwell"/>
                <a:sym typeface="Rockwell"/>
              </a:rPr>
              <a:t>Questions Post-Vocabulary Discussion </a:t>
            </a:r>
            <a:endParaRPr sz="2400" dirty="0">
              <a:solidFill>
                <a:schemeClr val="tx1">
                  <a:lumMod val="50000"/>
                  <a:lumOff val="50000"/>
                </a:schemeClr>
              </a:solidFill>
              <a:latin typeface="Rockwell"/>
              <a:ea typeface="Rockwell"/>
              <a:cs typeface="Rockwell"/>
              <a:sym typeface="Rockwell"/>
            </a:endParaRPr>
          </a:p>
        </p:txBody>
      </p:sp>
    </p:spTree>
    <p:extLst>
      <p:ext uri="{BB962C8B-B14F-4D97-AF65-F5344CB8AC3E}">
        <p14:creationId xmlns:p14="http://schemas.microsoft.com/office/powerpoint/2010/main" val="122841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654209" y="4815436"/>
            <a:ext cx="10933735" cy="1257118"/>
          </a:xfrm>
        </p:spPr>
        <p:txBody>
          <a:bodyPr>
            <a:noAutofit/>
          </a:bodyPr>
          <a:lstStyle/>
          <a:p>
            <a:pPr marL="0" indent="0">
              <a:buNone/>
            </a:pPr>
            <a:r>
              <a:rPr lang="en-US" sz="4400" dirty="0">
                <a:solidFill>
                  <a:schemeClr val="accent1"/>
                </a:solidFill>
              </a:rPr>
              <a:t>Why spend time teaching the skill of question formulation?</a:t>
            </a:r>
            <a:endParaRPr lang="en-US" altLang="en-US" sz="4400" dirty="0">
              <a:solidFill>
                <a:schemeClr val="accent1"/>
              </a:solidFill>
              <a:latin typeface="Rockwell" panose="02060603020205020403" pitchFamily="18" charset="0"/>
            </a:endParaRPr>
          </a:p>
        </p:txBody>
      </p:sp>
      <p:cxnSp>
        <p:nvCxnSpPr>
          <p:cNvPr id="4" name="Straight Connector 3"/>
          <p:cNvCxnSpPr/>
          <p:nvPr/>
        </p:nvCxnSpPr>
        <p:spPr>
          <a:xfrm>
            <a:off x="654207" y="634374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265" y="194999"/>
            <a:ext cx="5929081" cy="4405582"/>
          </a:xfrm>
          <a:prstGeom prst="rect">
            <a:avLst/>
          </a:prstGeom>
        </p:spPr>
      </p:pic>
    </p:spTree>
    <p:extLst>
      <p:ext uri="{BB962C8B-B14F-4D97-AF65-F5344CB8AC3E}">
        <p14:creationId xmlns:p14="http://schemas.microsoft.com/office/powerpoint/2010/main" val="38008829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1"/>
          <p:cNvSpPr txBox="1">
            <a:spLocks noGrp="1"/>
          </p:cNvSpPr>
          <p:nvPr>
            <p:ph type="title"/>
          </p:nvPr>
        </p:nvSpPr>
        <p:spPr>
          <a:prstGeom prst="rect">
            <a:avLst/>
          </a:prstGeom>
          <a:noFill/>
          <a:ln>
            <a:noFill/>
          </a:ln>
        </p:spPr>
        <p:txBody>
          <a:bodyPr spcFirstLastPara="1" vert="horz" wrap="square" lIns="121900" tIns="60933" rIns="121900" bIns="60933" rtlCol="0" anchor="t" anchorCtr="0">
            <a:noAutofit/>
          </a:bodyPr>
          <a:lstStyle/>
          <a:p>
            <a:pPr algn="ctr">
              <a:buSzPts val="4400"/>
            </a:pPr>
            <a:r>
              <a:rPr lang="en" dirty="0"/>
              <a:t>Classroom Example:</a:t>
            </a:r>
            <a:br>
              <a:rPr lang="en" dirty="0"/>
            </a:br>
            <a:r>
              <a:rPr lang="en" dirty="0" smtClean="0"/>
              <a:t>9</a:t>
            </a:r>
            <a:r>
              <a:rPr lang="en" baseline="30000" dirty="0" smtClean="0"/>
              <a:t>th</a:t>
            </a:r>
            <a:r>
              <a:rPr lang="en" dirty="0" smtClean="0"/>
              <a:t> Grade Algebra I</a:t>
            </a:r>
            <a:endParaRPr dirty="0"/>
          </a:p>
        </p:txBody>
      </p:sp>
      <p:sp>
        <p:nvSpPr>
          <p:cNvPr id="492" name="Google Shape;492;p61"/>
          <p:cNvSpPr txBox="1">
            <a:spLocks noGrp="1"/>
          </p:cNvSpPr>
          <p:nvPr>
            <p:ph idx="1"/>
          </p:nvPr>
        </p:nvSpPr>
        <p:spPr>
          <a:xfrm>
            <a:off x="838200" y="1952946"/>
            <a:ext cx="10515600" cy="3406132"/>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2250"/>
              <a:buNone/>
            </a:pPr>
            <a:r>
              <a:rPr lang="en" sz="2800" u="sng" dirty="0">
                <a:solidFill>
                  <a:schemeClr val="dk1"/>
                </a:solidFill>
              </a:rPr>
              <a:t>Teacher</a:t>
            </a:r>
            <a:r>
              <a:rPr lang="en" sz="2800" dirty="0">
                <a:solidFill>
                  <a:schemeClr val="dk1"/>
                </a:solidFill>
              </a:rPr>
              <a:t>: </a:t>
            </a:r>
            <a:r>
              <a:rPr lang="en" sz="2800" dirty="0" smtClean="0">
                <a:solidFill>
                  <a:schemeClr val="dk1"/>
                </a:solidFill>
              </a:rPr>
              <a:t>Claire Yablong, Phoenix, AZ</a:t>
            </a:r>
            <a:endParaRPr sz="2800" dirty="0"/>
          </a:p>
          <a:p>
            <a:pPr marL="0" indent="0">
              <a:buSzPts val="2250"/>
              <a:buNone/>
            </a:pPr>
            <a:r>
              <a:rPr lang="en" sz="2800" u="sng" dirty="0">
                <a:solidFill>
                  <a:schemeClr val="dk1"/>
                </a:solidFill>
              </a:rPr>
              <a:t>Topic</a:t>
            </a:r>
            <a:r>
              <a:rPr lang="en" sz="2800" dirty="0">
                <a:solidFill>
                  <a:schemeClr val="dk1"/>
                </a:solidFill>
              </a:rPr>
              <a:t>: </a:t>
            </a:r>
            <a:r>
              <a:rPr lang="en" sz="2800" dirty="0" smtClean="0">
                <a:solidFill>
                  <a:schemeClr val="dk1"/>
                </a:solidFill>
              </a:rPr>
              <a:t>Methods for solving </a:t>
            </a:r>
            <a:r>
              <a:rPr lang="en" sz="2800" dirty="0">
                <a:solidFill>
                  <a:schemeClr val="dk1"/>
                </a:solidFill>
              </a:rPr>
              <a:t>q</a:t>
            </a:r>
            <a:r>
              <a:rPr lang="en" sz="2800" dirty="0" smtClean="0">
                <a:solidFill>
                  <a:schemeClr val="dk1"/>
                </a:solidFill>
              </a:rPr>
              <a:t>uadratic functions</a:t>
            </a:r>
            <a:endParaRPr sz="2800" dirty="0"/>
          </a:p>
          <a:p>
            <a:pPr marL="0" indent="0">
              <a:buSzPts val="2250"/>
              <a:buNone/>
            </a:pPr>
            <a:r>
              <a:rPr lang="en" sz="2800" u="sng" dirty="0">
                <a:solidFill>
                  <a:schemeClr val="dk1"/>
                </a:solidFill>
              </a:rPr>
              <a:t>Purpose</a:t>
            </a:r>
            <a:r>
              <a:rPr lang="en" sz="2800" dirty="0">
                <a:solidFill>
                  <a:schemeClr val="dk1"/>
                </a:solidFill>
              </a:rPr>
              <a:t>: </a:t>
            </a:r>
            <a:endParaRPr lang="en" sz="2800" dirty="0" smtClean="0">
              <a:solidFill>
                <a:schemeClr val="dk1"/>
              </a:solidFill>
            </a:endParaRPr>
          </a:p>
          <a:p>
            <a:pPr marL="571500" indent="-571500">
              <a:buClr>
                <a:schemeClr val="tx2"/>
              </a:buClr>
              <a:buSzPct val="100000"/>
              <a:buFont typeface="Wingdings" panose="05000000000000000000" pitchFamily="2" charset="2"/>
              <a:buChar char="§"/>
            </a:pPr>
            <a:r>
              <a:rPr lang="en" sz="2800" dirty="0">
                <a:solidFill>
                  <a:schemeClr val="dk1"/>
                </a:solidFill>
                <a:highlight>
                  <a:srgbClr val="FFFFFF"/>
                </a:highlight>
              </a:rPr>
              <a:t>T</a:t>
            </a:r>
            <a:r>
              <a:rPr lang="en" sz="2800" dirty="0" smtClean="0">
                <a:solidFill>
                  <a:schemeClr val="dk1"/>
                </a:solidFill>
                <a:highlight>
                  <a:srgbClr val="FFFFFF"/>
                </a:highlight>
              </a:rPr>
              <a:t>o reveal what students did not know or understand about the topic after students overall performed poorly on a quiz</a:t>
            </a:r>
          </a:p>
          <a:p>
            <a:pPr marL="571500" indent="-571500">
              <a:buClr>
                <a:schemeClr val="tx2"/>
              </a:buClr>
              <a:buSzPct val="100000"/>
              <a:buFont typeface="Wingdings" panose="05000000000000000000" pitchFamily="2" charset="2"/>
              <a:buChar char="§"/>
            </a:pPr>
            <a:r>
              <a:rPr lang="en-US" sz="2800" dirty="0">
                <a:solidFill>
                  <a:srgbClr val="000000"/>
                </a:solidFill>
                <a:highlight>
                  <a:srgbClr val="FFFFFF"/>
                </a:highlight>
              </a:rPr>
              <a:t>For students to think critically about the best approach to solving different quadratic </a:t>
            </a:r>
            <a:r>
              <a:rPr lang="en-US" sz="2800" dirty="0" smtClean="0">
                <a:solidFill>
                  <a:srgbClr val="000000"/>
                </a:solidFill>
                <a:highlight>
                  <a:srgbClr val="FFFFFF"/>
                </a:highlight>
              </a:rPr>
              <a:t>functions</a:t>
            </a:r>
            <a:endParaRPr lang="en-US" sz="2800" dirty="0">
              <a:solidFill>
                <a:srgbClr val="000000"/>
              </a:solidFill>
              <a:highlight>
                <a:srgbClr val="FFFFFF"/>
              </a:highlight>
            </a:endParaRPr>
          </a:p>
        </p:txBody>
      </p:sp>
    </p:spTree>
    <p:extLst>
      <p:ext uri="{BB962C8B-B14F-4D97-AF65-F5344CB8AC3E}">
        <p14:creationId xmlns:p14="http://schemas.microsoft.com/office/powerpoint/2010/main" val="14441152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6"/>
          <p:cNvSpPr txBox="1">
            <a:spLocks noGrp="1"/>
          </p:cNvSpPr>
          <p:nvPr>
            <p:ph type="title"/>
          </p:nvPr>
        </p:nvSpPr>
        <p:spPr>
          <a:xfrm>
            <a:off x="664632" y="573236"/>
            <a:ext cx="6291805" cy="729049"/>
          </a:xfrm>
          <a:prstGeom prst="rect">
            <a:avLst/>
          </a:prstGeom>
          <a:noFill/>
          <a:ln>
            <a:noFill/>
          </a:ln>
        </p:spPr>
        <p:txBody>
          <a:bodyPr spcFirstLastPara="1" vert="horz" wrap="square" lIns="121900" tIns="60933" rIns="121900" bIns="60933" rtlCol="0" anchor="t" anchorCtr="0">
            <a:noAutofit/>
          </a:bodyPr>
          <a:lstStyle/>
          <a:p>
            <a:pPr>
              <a:buClr>
                <a:srgbClr val="629DD1"/>
              </a:buClr>
              <a:buSzPts val="4000"/>
            </a:pPr>
            <a:r>
              <a:rPr lang="en" sz="4000" dirty="0" smtClean="0"/>
              <a:t>Before the Question </a:t>
            </a:r>
            <a:r>
              <a:rPr lang="en" sz="4000" dirty="0"/>
              <a:t>Focus</a:t>
            </a:r>
            <a:endParaRPr sz="4000" dirty="0"/>
          </a:p>
        </p:txBody>
      </p:sp>
      <p:sp>
        <p:nvSpPr>
          <p:cNvPr id="450" name="Google Shape;450;p56"/>
          <p:cNvSpPr txBox="1"/>
          <p:nvPr/>
        </p:nvSpPr>
        <p:spPr>
          <a:xfrm>
            <a:off x="9135200" y="2892833"/>
            <a:ext cx="2722800" cy="1475600"/>
          </a:xfrm>
          <a:prstGeom prst="rect">
            <a:avLst/>
          </a:prstGeom>
          <a:noFill/>
          <a:ln>
            <a:noFill/>
          </a:ln>
        </p:spPr>
        <p:txBody>
          <a:bodyPr spcFirstLastPara="1" wrap="square" lIns="121900" tIns="121900" rIns="121900" bIns="121900" anchor="t" anchorCtr="0">
            <a:noAutofit/>
          </a:bodyPr>
          <a:lstStyle/>
          <a:p>
            <a:endParaRPr sz="2400">
              <a:solidFill>
                <a:prstClr val="black"/>
              </a:solidFill>
            </a:endParaRPr>
          </a:p>
        </p:txBody>
      </p:sp>
      <p:sp>
        <p:nvSpPr>
          <p:cNvPr id="451" name="Google Shape;451;p56"/>
          <p:cNvSpPr txBox="1"/>
          <p:nvPr/>
        </p:nvSpPr>
        <p:spPr>
          <a:xfrm>
            <a:off x="1016333" y="1266333"/>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 </a:t>
            </a:r>
            <a:endParaRPr sz="2400" b="1">
              <a:solidFill>
                <a:prstClr val="black"/>
              </a:solidFill>
              <a:latin typeface="Rockwell"/>
              <a:ea typeface="Rockwell"/>
              <a:cs typeface="Rockwell"/>
              <a:sym typeface="Rockwell"/>
            </a:endParaRPr>
          </a:p>
        </p:txBody>
      </p:sp>
      <p:sp>
        <p:nvSpPr>
          <p:cNvPr id="2" name="TextBox 1"/>
          <p:cNvSpPr txBox="1"/>
          <p:nvPr/>
        </p:nvSpPr>
        <p:spPr>
          <a:xfrm>
            <a:off x="664632" y="1633928"/>
            <a:ext cx="11193368" cy="4154984"/>
          </a:xfrm>
          <a:prstGeom prst="rect">
            <a:avLst/>
          </a:prstGeom>
          <a:noFill/>
        </p:spPr>
        <p:txBody>
          <a:bodyPr wrap="square" rtlCol="0">
            <a:spAutoFit/>
          </a:bodyPr>
          <a:lstStyle/>
          <a:p>
            <a:r>
              <a:rPr lang="en-US" sz="3200" dirty="0" smtClean="0">
                <a:solidFill>
                  <a:schemeClr val="bg2">
                    <a:lumMod val="50000"/>
                  </a:schemeClr>
                </a:solidFill>
                <a:latin typeface="Rockwell" panose="02060603020205020403" pitchFamily="18" charset="0"/>
              </a:rPr>
              <a:t>Part 1:</a:t>
            </a:r>
            <a:endParaRPr lang="en-US" sz="3600" dirty="0" smtClean="0">
              <a:solidFill>
                <a:schemeClr val="bg2">
                  <a:lumMod val="75000"/>
                </a:schemeClr>
              </a:solidFill>
              <a:latin typeface="Rockwell" panose="02060603020205020403" pitchFamily="18" charset="0"/>
            </a:endParaRPr>
          </a:p>
          <a:p>
            <a:pPr marL="457200" indent="-457200">
              <a:buClr>
                <a:schemeClr val="accent1"/>
              </a:buClr>
              <a:buFont typeface="Wingdings" panose="05000000000000000000" pitchFamily="2" charset="2"/>
              <a:buChar char="§"/>
            </a:pPr>
            <a:r>
              <a:rPr lang="en-US" sz="2800" dirty="0" smtClean="0">
                <a:latin typeface="Rockwell" panose="02060603020205020403" pitchFamily="18" charset="0"/>
              </a:rPr>
              <a:t>Students tried solving an equation, individually:</a:t>
            </a:r>
          </a:p>
          <a:p>
            <a:pPr marL="457200" indent="-457200">
              <a:buFont typeface="Wingdings" panose="05000000000000000000" pitchFamily="2" charset="2"/>
              <a:buChar char="§"/>
            </a:pPr>
            <a:endParaRPr lang="en-US" sz="3600" dirty="0">
              <a:solidFill>
                <a:schemeClr val="bg2">
                  <a:lumMod val="75000"/>
                </a:schemeClr>
              </a:solidFill>
              <a:latin typeface="Rockwell" panose="02060603020205020403" pitchFamily="18" charset="0"/>
            </a:endParaRPr>
          </a:p>
          <a:p>
            <a:r>
              <a:rPr lang="en-US" sz="4400" dirty="0" smtClean="0">
                <a:latin typeface="Rockwell" panose="02060603020205020403" pitchFamily="18" charset="0"/>
              </a:rPr>
              <a:t>3x</a:t>
            </a:r>
            <a:r>
              <a:rPr lang="en-US" sz="4400" baseline="30000" dirty="0" smtClean="0">
                <a:latin typeface="Rockwell" panose="02060603020205020403" pitchFamily="18" charset="0"/>
              </a:rPr>
              <a:t>2</a:t>
            </a:r>
            <a:r>
              <a:rPr lang="en-US" sz="4400" dirty="0" smtClean="0">
                <a:latin typeface="Rockwell" panose="02060603020205020403" pitchFamily="18" charset="0"/>
              </a:rPr>
              <a:t>-5x=12</a:t>
            </a:r>
          </a:p>
          <a:p>
            <a:endParaRPr lang="en-US" sz="3600" dirty="0">
              <a:latin typeface="Rockwell" panose="02060603020205020403" pitchFamily="18" charset="0"/>
            </a:endParaRPr>
          </a:p>
          <a:p>
            <a:r>
              <a:rPr lang="en-US" sz="3200" dirty="0">
                <a:solidFill>
                  <a:schemeClr val="bg2">
                    <a:lumMod val="50000"/>
                  </a:schemeClr>
                </a:solidFill>
                <a:latin typeface="Rockwell" panose="02060603020205020403" pitchFamily="18" charset="0"/>
              </a:rPr>
              <a:t>Part </a:t>
            </a:r>
            <a:r>
              <a:rPr lang="en-US" sz="3200" dirty="0" smtClean="0">
                <a:solidFill>
                  <a:schemeClr val="bg2">
                    <a:lumMod val="50000"/>
                  </a:schemeClr>
                </a:solidFill>
                <a:latin typeface="Rockwell" panose="02060603020205020403" pitchFamily="18" charset="0"/>
              </a:rPr>
              <a:t>2:</a:t>
            </a:r>
            <a:endParaRPr lang="en-US" sz="3200" dirty="0">
              <a:solidFill>
                <a:schemeClr val="bg2">
                  <a:lumMod val="75000"/>
                </a:schemeClr>
              </a:solidFill>
              <a:latin typeface="Rockwell" panose="02060603020205020403" pitchFamily="18" charset="0"/>
            </a:endParaRPr>
          </a:p>
          <a:p>
            <a:pPr marL="457200" indent="-457200">
              <a:buClr>
                <a:schemeClr val="accent1"/>
              </a:buClr>
              <a:buFont typeface="Wingdings" panose="05000000000000000000" pitchFamily="2" charset="2"/>
              <a:buChar char="§"/>
            </a:pPr>
            <a:r>
              <a:rPr lang="en-US" sz="2800" dirty="0" smtClean="0">
                <a:latin typeface="Rockwell" panose="02060603020205020403" pitchFamily="18" charset="0"/>
              </a:rPr>
              <a:t>Students solved the same equation with a partner, </a:t>
            </a:r>
            <a:r>
              <a:rPr lang="en-US" sz="2800" dirty="0">
                <a:latin typeface="Rockwell" panose="02060603020205020403" pitchFamily="18" charset="0"/>
              </a:rPr>
              <a:t>using a method not used by </a:t>
            </a:r>
            <a:r>
              <a:rPr lang="en-US" sz="2800" dirty="0" smtClean="0">
                <a:latin typeface="Rockwell" panose="02060603020205020403" pitchFamily="18" charset="0"/>
              </a:rPr>
              <a:t>them </a:t>
            </a:r>
            <a:r>
              <a:rPr lang="en-US" sz="2800" dirty="0">
                <a:latin typeface="Rockwell" panose="02060603020205020403" pitchFamily="18" charset="0"/>
              </a:rPr>
              <a:t>or </a:t>
            </a:r>
            <a:r>
              <a:rPr lang="en-US" sz="2800" dirty="0" smtClean="0">
                <a:latin typeface="Rockwell" panose="02060603020205020403" pitchFamily="18" charset="0"/>
              </a:rPr>
              <a:t>their </a:t>
            </a:r>
            <a:r>
              <a:rPr lang="en-US" sz="2800" dirty="0">
                <a:latin typeface="Rockwell" panose="02060603020205020403" pitchFamily="18" charset="0"/>
              </a:rPr>
              <a:t>partner on part 1.</a:t>
            </a:r>
            <a:endParaRPr lang="en-US" sz="2800" dirty="0" smtClean="0">
              <a:latin typeface="Rockwell" panose="02060603020205020403" pitchFamily="18" charset="0"/>
            </a:endParaRPr>
          </a:p>
        </p:txBody>
      </p:sp>
    </p:spTree>
    <p:extLst>
      <p:ext uri="{BB962C8B-B14F-4D97-AF65-F5344CB8AC3E}">
        <p14:creationId xmlns:p14="http://schemas.microsoft.com/office/powerpoint/2010/main" val="999052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6"/>
          <p:cNvSpPr txBox="1">
            <a:spLocks noGrp="1"/>
          </p:cNvSpPr>
          <p:nvPr>
            <p:ph type="title"/>
          </p:nvPr>
        </p:nvSpPr>
        <p:spPr>
          <a:xfrm>
            <a:off x="784553" y="533603"/>
            <a:ext cx="3814823" cy="732730"/>
          </a:xfrm>
          <a:prstGeom prst="rect">
            <a:avLst/>
          </a:prstGeom>
          <a:noFill/>
          <a:ln>
            <a:noFill/>
          </a:ln>
        </p:spPr>
        <p:txBody>
          <a:bodyPr spcFirstLastPara="1" vert="horz" wrap="square" lIns="121900" tIns="60933" rIns="121900" bIns="60933" rtlCol="0" anchor="t" anchorCtr="0">
            <a:noAutofit/>
          </a:bodyPr>
          <a:lstStyle/>
          <a:p>
            <a:pPr>
              <a:buClr>
                <a:srgbClr val="629DD1"/>
              </a:buClr>
              <a:buSzPts val="4000"/>
            </a:pPr>
            <a:r>
              <a:rPr lang="en" sz="4000" dirty="0"/>
              <a:t>Question Focus</a:t>
            </a:r>
            <a:endParaRPr sz="4000" dirty="0"/>
          </a:p>
        </p:txBody>
      </p:sp>
      <p:sp>
        <p:nvSpPr>
          <p:cNvPr id="450" name="Google Shape;450;p56"/>
          <p:cNvSpPr txBox="1"/>
          <p:nvPr/>
        </p:nvSpPr>
        <p:spPr>
          <a:xfrm>
            <a:off x="9135200" y="2892833"/>
            <a:ext cx="2722800" cy="1475600"/>
          </a:xfrm>
          <a:prstGeom prst="rect">
            <a:avLst/>
          </a:prstGeom>
          <a:noFill/>
          <a:ln>
            <a:noFill/>
          </a:ln>
        </p:spPr>
        <p:txBody>
          <a:bodyPr spcFirstLastPara="1" wrap="square" lIns="121900" tIns="121900" rIns="121900" bIns="121900" anchor="t" anchorCtr="0">
            <a:noAutofit/>
          </a:bodyPr>
          <a:lstStyle/>
          <a:p>
            <a:endParaRPr sz="2400">
              <a:solidFill>
                <a:prstClr val="black"/>
              </a:solidFill>
            </a:endParaRPr>
          </a:p>
        </p:txBody>
      </p:sp>
      <p:sp>
        <p:nvSpPr>
          <p:cNvPr id="451" name="Google Shape;451;p56"/>
          <p:cNvSpPr txBox="1"/>
          <p:nvPr/>
        </p:nvSpPr>
        <p:spPr>
          <a:xfrm>
            <a:off x="1016333" y="1266333"/>
            <a:ext cx="1240800" cy="210800"/>
          </a:xfrm>
          <a:prstGeom prst="rect">
            <a:avLst/>
          </a:prstGeom>
          <a:noFill/>
          <a:ln>
            <a:noFill/>
          </a:ln>
        </p:spPr>
        <p:txBody>
          <a:bodyPr spcFirstLastPara="1" wrap="square" lIns="121900" tIns="121900" rIns="121900" bIns="121900" anchor="t" anchorCtr="0">
            <a:noAutofit/>
          </a:bodyPr>
          <a:lstStyle/>
          <a:p>
            <a:pPr algn="ctr"/>
            <a:r>
              <a:rPr lang="en" sz="2400" b="1">
                <a:solidFill>
                  <a:prstClr val="black"/>
                </a:solidFill>
                <a:latin typeface="Rockwell"/>
                <a:ea typeface="Rockwell"/>
                <a:cs typeface="Rockwell"/>
                <a:sym typeface="Rockwell"/>
              </a:rPr>
              <a:t> </a:t>
            </a:r>
            <a:endParaRPr sz="2400" b="1">
              <a:solidFill>
                <a:prstClr val="black"/>
              </a:solidFill>
              <a:latin typeface="Rockwell"/>
              <a:ea typeface="Rockwell"/>
              <a:cs typeface="Rockwell"/>
              <a:sym typeface="Rockwell"/>
            </a:endParaRPr>
          </a:p>
        </p:txBody>
      </p:sp>
      <p:sp>
        <p:nvSpPr>
          <p:cNvPr id="2" name="TextBox 1"/>
          <p:cNvSpPr txBox="1"/>
          <p:nvPr/>
        </p:nvSpPr>
        <p:spPr>
          <a:xfrm>
            <a:off x="1315745" y="2614698"/>
            <a:ext cx="9180855" cy="1692771"/>
          </a:xfrm>
          <a:prstGeom prst="rect">
            <a:avLst/>
          </a:prstGeom>
          <a:noFill/>
        </p:spPr>
        <p:txBody>
          <a:bodyPr wrap="square" rtlCol="0">
            <a:spAutoFit/>
          </a:bodyPr>
          <a:lstStyle/>
          <a:p>
            <a:endParaRPr lang="en-US" sz="3200" dirty="0">
              <a:solidFill>
                <a:schemeClr val="bg2">
                  <a:lumMod val="50000"/>
                </a:schemeClr>
              </a:solidFill>
              <a:latin typeface="Rockwell" panose="02060603020205020403" pitchFamily="18" charset="0"/>
            </a:endParaRPr>
          </a:p>
          <a:p>
            <a:pPr algn="ctr"/>
            <a:r>
              <a:rPr lang="en-US" sz="4800" dirty="0" smtClean="0">
                <a:latin typeface="Rockwell" panose="02060603020205020403" pitchFamily="18" charset="0"/>
              </a:rPr>
              <a:t>Solving 3x</a:t>
            </a:r>
            <a:r>
              <a:rPr lang="en-US" sz="4800" baseline="30000" dirty="0" smtClean="0">
                <a:latin typeface="Rockwell" panose="02060603020205020403" pitchFamily="18" charset="0"/>
              </a:rPr>
              <a:t>2</a:t>
            </a:r>
            <a:r>
              <a:rPr lang="en-US" sz="4800" dirty="0" smtClean="0">
                <a:latin typeface="Rockwell" panose="02060603020205020403" pitchFamily="18" charset="0"/>
              </a:rPr>
              <a:t>-5x=12 </a:t>
            </a:r>
          </a:p>
          <a:p>
            <a:endParaRPr lang="en-US" sz="2400" dirty="0">
              <a:solidFill>
                <a:schemeClr val="bg2">
                  <a:lumMod val="50000"/>
                </a:schemeClr>
              </a:solidFill>
              <a:latin typeface="Rockwell" panose="02060603020205020403" pitchFamily="18" charset="0"/>
            </a:endParaRPr>
          </a:p>
        </p:txBody>
      </p:sp>
      <p:sp>
        <p:nvSpPr>
          <p:cNvPr id="3" name="TextBox 2"/>
          <p:cNvSpPr txBox="1"/>
          <p:nvPr/>
        </p:nvSpPr>
        <p:spPr>
          <a:xfrm>
            <a:off x="784553" y="1238191"/>
            <a:ext cx="4182256" cy="461665"/>
          </a:xfrm>
          <a:prstGeom prst="rect">
            <a:avLst/>
          </a:prstGeom>
          <a:noFill/>
        </p:spPr>
        <p:txBody>
          <a:bodyPr wrap="square" rtlCol="0">
            <a:spAutoFit/>
          </a:bodyPr>
          <a:lstStyle/>
          <a:p>
            <a:r>
              <a:rPr lang="en-US" sz="2400" dirty="0" smtClean="0">
                <a:solidFill>
                  <a:schemeClr val="bg2">
                    <a:lumMod val="50000"/>
                  </a:schemeClr>
                </a:solidFill>
                <a:latin typeface="Rockwell" panose="02060603020205020403" pitchFamily="18" charset="0"/>
              </a:rPr>
              <a:t>(Now in groups of 4):</a:t>
            </a:r>
            <a:endParaRPr lang="en-US" sz="2400" dirty="0">
              <a:solidFill>
                <a:schemeClr val="bg2">
                  <a:lumMod val="50000"/>
                </a:schemeClr>
              </a:solidFill>
              <a:latin typeface="Rockwell" panose="02060603020205020403" pitchFamily="18" charset="0"/>
            </a:endParaRPr>
          </a:p>
        </p:txBody>
      </p:sp>
    </p:spTree>
    <p:extLst>
      <p:ext uri="{BB962C8B-B14F-4D97-AF65-F5344CB8AC3E}">
        <p14:creationId xmlns:p14="http://schemas.microsoft.com/office/powerpoint/2010/main" val="6303126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0"/>
          <p:cNvSpPr txBox="1">
            <a:spLocks noGrp="1"/>
          </p:cNvSpPr>
          <p:nvPr>
            <p:ph type="title"/>
          </p:nvPr>
        </p:nvSpPr>
        <p:spPr>
          <a:xfrm>
            <a:off x="553594" y="441616"/>
            <a:ext cx="8115844" cy="943051"/>
          </a:xfrm>
          <a:prstGeom prst="rect">
            <a:avLst/>
          </a:prstGeom>
          <a:noFill/>
          <a:ln>
            <a:noFill/>
          </a:ln>
        </p:spPr>
        <p:txBody>
          <a:bodyPr spcFirstLastPara="1" vert="horz" wrap="square" lIns="121900" tIns="60933" rIns="121900" bIns="60933" rtlCol="0" anchor="t" anchorCtr="0">
            <a:noAutofit/>
          </a:bodyPr>
          <a:lstStyle/>
          <a:p>
            <a:pPr>
              <a:buSzPts val="4400"/>
            </a:pPr>
            <a:r>
              <a:rPr lang="en-US" sz="5333" dirty="0"/>
              <a:t> </a:t>
            </a:r>
            <a:r>
              <a:rPr lang="en-US" sz="4000" dirty="0" smtClean="0">
                <a:latin typeface="+mn-lt"/>
              </a:rPr>
              <a:t>Students’ Questions</a:t>
            </a:r>
            <a:endParaRPr sz="4400" dirty="0"/>
          </a:p>
        </p:txBody>
      </p:sp>
      <p:sp>
        <p:nvSpPr>
          <p:cNvPr id="17" name="TextBox 16"/>
          <p:cNvSpPr txBox="1"/>
          <p:nvPr/>
        </p:nvSpPr>
        <p:spPr>
          <a:xfrm>
            <a:off x="553594" y="1384667"/>
            <a:ext cx="5337920" cy="5262979"/>
          </a:xfrm>
          <a:prstGeom prst="rect">
            <a:avLst/>
          </a:prstGeom>
          <a:noFill/>
        </p:spPr>
        <p:txBody>
          <a:bodyPr wrap="square" numCol="1" rtlCol="0">
            <a:spAutoFit/>
          </a:bodyPr>
          <a:lstStyle/>
          <a:p>
            <a:pPr marL="342900" indent="-342900">
              <a:buClr>
                <a:schemeClr val="tx2"/>
              </a:buClr>
              <a:buFont typeface="+mj-lt"/>
              <a:buAutoNum type="arabicPeriod"/>
            </a:pPr>
            <a:r>
              <a:rPr lang="en-US" sz="2400" dirty="0" smtClean="0"/>
              <a:t>How </a:t>
            </a:r>
            <a:r>
              <a:rPr lang="en-US" sz="2400" dirty="0"/>
              <a:t>do you factor with two X’s</a:t>
            </a:r>
            <a:r>
              <a:rPr lang="en-US" sz="2400" dirty="0" smtClean="0"/>
              <a:t>?</a:t>
            </a:r>
          </a:p>
          <a:p>
            <a:pPr marL="342900" indent="-342900">
              <a:buClr>
                <a:schemeClr val="tx2"/>
              </a:buClr>
              <a:buFont typeface="+mj-lt"/>
              <a:buAutoNum type="arabicPeriod"/>
            </a:pPr>
            <a:r>
              <a:rPr lang="en-US" sz="2400" dirty="0" smtClean="0"/>
              <a:t>What </a:t>
            </a:r>
            <a:r>
              <a:rPr lang="en-US" sz="2400" dirty="0"/>
              <a:t>is completing the </a:t>
            </a:r>
            <a:r>
              <a:rPr lang="en-US" sz="2400" dirty="0" smtClean="0"/>
              <a:t>square?</a:t>
            </a:r>
          </a:p>
          <a:p>
            <a:pPr marL="342900" indent="-342900">
              <a:buClr>
                <a:schemeClr val="tx2"/>
              </a:buClr>
              <a:buFont typeface="+mj-lt"/>
              <a:buAutoNum type="arabicPeriod"/>
            </a:pPr>
            <a:r>
              <a:rPr lang="en-US" sz="2400" dirty="0"/>
              <a:t>Do you have to move the 12 over before you start every time</a:t>
            </a:r>
            <a:r>
              <a:rPr lang="en-US" sz="2400" dirty="0" smtClean="0"/>
              <a:t>?</a:t>
            </a:r>
          </a:p>
          <a:p>
            <a:pPr marL="342900" indent="-342900">
              <a:buClr>
                <a:schemeClr val="tx2"/>
              </a:buClr>
              <a:buFont typeface="+mj-lt"/>
              <a:buAutoNum type="arabicPeriod"/>
            </a:pPr>
            <a:r>
              <a:rPr lang="en-US" sz="2400" dirty="0" smtClean="0"/>
              <a:t>How do you know when to stop?</a:t>
            </a:r>
          </a:p>
          <a:p>
            <a:pPr marL="342900" indent="-342900">
              <a:buClr>
                <a:schemeClr val="tx2"/>
              </a:buClr>
              <a:buFont typeface="+mj-lt"/>
              <a:buAutoNum type="arabicPeriod"/>
            </a:pPr>
            <a:r>
              <a:rPr lang="en-US" sz="2400" dirty="0" smtClean="0">
                <a:latin typeface="Rockwell" panose="02060603020205020403" pitchFamily="18" charset="0"/>
              </a:rPr>
              <a:t>Why </a:t>
            </a:r>
            <a:r>
              <a:rPr lang="en-US" sz="2400" dirty="0">
                <a:latin typeface="Rockwell" panose="02060603020205020403" pitchFamily="18" charset="0"/>
              </a:rPr>
              <a:t>do we set the equation to zero? </a:t>
            </a:r>
          </a:p>
          <a:p>
            <a:pPr marL="342900" indent="-342900">
              <a:buClr>
                <a:schemeClr val="tx2"/>
              </a:buClr>
              <a:buFont typeface="+mj-lt"/>
              <a:buAutoNum type="arabicPeriod"/>
            </a:pPr>
            <a:r>
              <a:rPr lang="en-US" sz="2400" dirty="0">
                <a:latin typeface="Rockwell" panose="02060603020205020403" pitchFamily="18" charset="0"/>
              </a:rPr>
              <a:t>Why are there two answers?</a:t>
            </a:r>
          </a:p>
          <a:p>
            <a:pPr marL="342900" indent="-342900">
              <a:buClr>
                <a:schemeClr val="tx2"/>
              </a:buClr>
              <a:buFont typeface="+mj-lt"/>
              <a:buAutoNum type="arabicPeriod"/>
            </a:pPr>
            <a:r>
              <a:rPr lang="en-US" sz="2400" dirty="0" smtClean="0"/>
              <a:t>In </a:t>
            </a:r>
            <a:r>
              <a:rPr lang="en-US" sz="2400" dirty="0"/>
              <a:t>what way can this be </a:t>
            </a:r>
            <a:r>
              <a:rPr lang="en-US" sz="2400" b="1" dirty="0"/>
              <a:t>simplified</a:t>
            </a:r>
            <a:r>
              <a:rPr lang="en-US" sz="2400" dirty="0" smtClean="0"/>
              <a:t>?</a:t>
            </a:r>
          </a:p>
          <a:p>
            <a:pPr marL="342900" indent="-342900">
              <a:buClr>
                <a:schemeClr val="tx2"/>
              </a:buClr>
              <a:buFont typeface="+mj-lt"/>
              <a:buAutoNum type="arabicPeriod"/>
            </a:pPr>
            <a:r>
              <a:rPr lang="en-US" sz="2400" dirty="0" smtClean="0"/>
              <a:t>Which </a:t>
            </a:r>
            <a:r>
              <a:rPr lang="en-US" sz="2400" dirty="0"/>
              <a:t>way has the smallest </a:t>
            </a:r>
            <a:r>
              <a:rPr lang="en-US" sz="2400" b="1" dirty="0"/>
              <a:t>margin of error</a:t>
            </a:r>
            <a:r>
              <a:rPr lang="en-US" sz="2400" dirty="0"/>
              <a:t>?</a:t>
            </a:r>
          </a:p>
          <a:p>
            <a:pPr marL="342900" indent="-342900">
              <a:buClr>
                <a:schemeClr val="tx2"/>
              </a:buClr>
              <a:buFont typeface="+mj-lt"/>
              <a:buAutoNum type="arabicPeriod"/>
            </a:pPr>
            <a:r>
              <a:rPr lang="en-US" sz="2400" dirty="0"/>
              <a:t>W</a:t>
            </a:r>
            <a:r>
              <a:rPr lang="en-US" sz="2400" dirty="0" smtClean="0"/>
              <a:t>hat </a:t>
            </a:r>
            <a:r>
              <a:rPr lang="en-US" sz="2400" dirty="0"/>
              <a:t>does </a:t>
            </a:r>
            <a:r>
              <a:rPr lang="en-US" sz="2400" b="1" dirty="0"/>
              <a:t>axis of symmetry </a:t>
            </a:r>
            <a:r>
              <a:rPr lang="en-US" sz="2400" dirty="0"/>
              <a:t>have to do with this lesson</a:t>
            </a:r>
            <a:r>
              <a:rPr lang="en-US" sz="2400" dirty="0" smtClean="0"/>
              <a:t>?</a:t>
            </a:r>
          </a:p>
        </p:txBody>
      </p:sp>
      <p:sp>
        <p:nvSpPr>
          <p:cNvPr id="18" name="TextBox 17"/>
          <p:cNvSpPr txBox="1"/>
          <p:nvPr/>
        </p:nvSpPr>
        <p:spPr>
          <a:xfrm>
            <a:off x="5717893" y="1225689"/>
            <a:ext cx="6296629" cy="5632311"/>
          </a:xfrm>
          <a:prstGeom prst="rect">
            <a:avLst/>
          </a:prstGeom>
          <a:noFill/>
        </p:spPr>
        <p:txBody>
          <a:bodyPr wrap="square" numCol="1" rtlCol="0">
            <a:spAutoFit/>
          </a:bodyPr>
          <a:lstStyle/>
          <a:p>
            <a:pPr marL="457200" indent="-457200">
              <a:buClr>
                <a:schemeClr val="tx2"/>
              </a:buClr>
              <a:buFont typeface="+mj-lt"/>
              <a:buAutoNum type="arabicPeriod" startAt="10"/>
            </a:pPr>
            <a:r>
              <a:rPr lang="en-US" sz="2400" dirty="0" smtClean="0">
                <a:solidFill>
                  <a:srgbClr val="000000"/>
                </a:solidFill>
                <a:latin typeface="Rockwell" panose="02060603020205020403" pitchFamily="18" charset="0"/>
              </a:rPr>
              <a:t>How </a:t>
            </a:r>
            <a:r>
              <a:rPr lang="en-US" sz="2400" dirty="0">
                <a:solidFill>
                  <a:srgbClr val="000000"/>
                </a:solidFill>
                <a:latin typeface="Rockwell" panose="02060603020205020403" pitchFamily="18" charset="0"/>
              </a:rPr>
              <a:t>would one know what is the best method to use on a question by question basis?</a:t>
            </a:r>
            <a:endParaRPr lang="en-US" sz="2400" dirty="0">
              <a:solidFill>
                <a:schemeClr val="accent1"/>
              </a:solidFill>
              <a:latin typeface="Rockwell" panose="02060603020205020403" pitchFamily="18" charset="0"/>
            </a:endParaRPr>
          </a:p>
          <a:p>
            <a:pPr marL="457200" indent="-457200">
              <a:buClr>
                <a:schemeClr val="tx2"/>
              </a:buClr>
              <a:buFont typeface="+mj-lt"/>
              <a:buAutoNum type="arabicPeriod" startAt="10"/>
            </a:pPr>
            <a:r>
              <a:rPr lang="en-US" sz="2400" dirty="0">
                <a:latin typeface="Rockwell" panose="02060603020205020403" pitchFamily="18" charset="0"/>
              </a:rPr>
              <a:t>How do you know if the equations is solvable?</a:t>
            </a:r>
          </a:p>
          <a:p>
            <a:pPr marL="457200" indent="-457200">
              <a:buClr>
                <a:schemeClr val="tx2"/>
              </a:buClr>
              <a:buFont typeface="+mj-lt"/>
              <a:buAutoNum type="arabicPeriod" startAt="10"/>
            </a:pPr>
            <a:r>
              <a:rPr lang="en-US" sz="2400" dirty="0">
                <a:latin typeface="Rockwell" panose="02060603020205020403" pitchFamily="18" charset="0"/>
              </a:rPr>
              <a:t>Do certain formulas work better for certain problems?</a:t>
            </a:r>
          </a:p>
          <a:p>
            <a:pPr marL="457200" indent="-457200">
              <a:buClr>
                <a:schemeClr val="tx2"/>
              </a:buClr>
              <a:buFont typeface="+mj-lt"/>
              <a:buAutoNum type="arabicPeriod" startAt="10"/>
            </a:pPr>
            <a:r>
              <a:rPr lang="en-US" sz="2400" dirty="0">
                <a:latin typeface="Rockwell" panose="02060603020205020403" pitchFamily="18" charset="0"/>
              </a:rPr>
              <a:t>Is it safe to use mental math?</a:t>
            </a:r>
          </a:p>
          <a:p>
            <a:pPr marL="457200" indent="-457200">
              <a:buClr>
                <a:schemeClr val="tx2"/>
              </a:buClr>
              <a:buFont typeface="+mj-lt"/>
              <a:buAutoNum type="arabicPeriod" startAt="10"/>
            </a:pPr>
            <a:r>
              <a:rPr lang="en-US" sz="2400" dirty="0">
                <a:latin typeface="Rockwell" panose="02060603020205020403" pitchFamily="18" charset="0"/>
              </a:rPr>
              <a:t>Is using the calculator smart for this problem</a:t>
            </a:r>
            <a:r>
              <a:rPr lang="en-US" sz="2400" dirty="0" smtClean="0">
                <a:latin typeface="Rockwell" panose="02060603020205020403" pitchFamily="18" charset="0"/>
              </a:rPr>
              <a:t>?</a:t>
            </a:r>
            <a:endParaRPr lang="en-US" sz="2400" dirty="0" smtClean="0">
              <a:solidFill>
                <a:schemeClr val="accent1"/>
              </a:solidFill>
              <a:latin typeface="Rockwell" panose="02060603020205020403" pitchFamily="18" charset="0"/>
            </a:endParaRPr>
          </a:p>
          <a:p>
            <a:pPr marL="457200" indent="-457200">
              <a:buClr>
                <a:schemeClr val="tx2"/>
              </a:buClr>
              <a:buFont typeface="+mj-lt"/>
              <a:buAutoNum type="arabicPeriod" startAt="10"/>
            </a:pPr>
            <a:r>
              <a:rPr lang="en-US" sz="2400" dirty="0" smtClean="0">
                <a:latin typeface="Rockwell" panose="02060603020205020403" pitchFamily="18" charset="0"/>
              </a:rPr>
              <a:t>What </a:t>
            </a:r>
            <a:r>
              <a:rPr lang="en-US" sz="2400" dirty="0">
                <a:latin typeface="Rockwell" panose="02060603020205020403" pitchFamily="18" charset="0"/>
              </a:rPr>
              <a:t>if there is no y intercept? What if it’s just 3x^2 for example</a:t>
            </a:r>
            <a:r>
              <a:rPr lang="en-US" sz="2400" dirty="0" smtClean="0">
                <a:latin typeface="Rockwell" panose="02060603020205020403" pitchFamily="18" charset="0"/>
              </a:rPr>
              <a:t>?</a:t>
            </a:r>
          </a:p>
          <a:p>
            <a:pPr marL="457200" indent="-457200">
              <a:buClr>
                <a:schemeClr val="tx2"/>
              </a:buClr>
              <a:buFont typeface="+mj-lt"/>
              <a:buAutoNum type="arabicPeriod" startAt="10"/>
            </a:pPr>
            <a:r>
              <a:rPr lang="en-US" sz="2400" dirty="0">
                <a:latin typeface="Rockwell" panose="02060603020205020403" pitchFamily="18" charset="0"/>
              </a:rPr>
              <a:t>W</a:t>
            </a:r>
            <a:r>
              <a:rPr lang="en-US" sz="2400" dirty="0" smtClean="0">
                <a:latin typeface="Rockwell" panose="02060603020205020403" pitchFamily="18" charset="0"/>
              </a:rPr>
              <a:t>hat </a:t>
            </a:r>
            <a:r>
              <a:rPr lang="en-US" sz="2400" dirty="0">
                <a:latin typeface="Rockwell" panose="02060603020205020403" pitchFamily="18" charset="0"/>
              </a:rPr>
              <a:t>are the types of equations in which it will cross the y axis?</a:t>
            </a:r>
            <a:endParaRPr lang="en-US" sz="2400" dirty="0" smtClean="0">
              <a:solidFill>
                <a:schemeClr val="accent1"/>
              </a:solidFill>
              <a:latin typeface="Rockwell" panose="02060603020205020403" pitchFamily="18" charset="0"/>
            </a:endParaRPr>
          </a:p>
          <a:p>
            <a:pPr marL="457200" indent="-457200">
              <a:buClr>
                <a:schemeClr val="tx2"/>
              </a:buClr>
              <a:buFont typeface="+mj-lt"/>
              <a:buAutoNum type="arabicPeriod" startAt="10"/>
            </a:pPr>
            <a:r>
              <a:rPr lang="en-US" sz="2400" dirty="0" smtClean="0">
                <a:latin typeface="Rockwell" panose="02060603020205020403" pitchFamily="18" charset="0"/>
              </a:rPr>
              <a:t>What </a:t>
            </a:r>
            <a:r>
              <a:rPr lang="en-US" sz="2400" dirty="0">
                <a:latin typeface="Rockwell" panose="02060603020205020403" pitchFamily="18" charset="0"/>
              </a:rPr>
              <a:t>step do you start with</a:t>
            </a:r>
            <a:r>
              <a:rPr lang="en-US" sz="2400" dirty="0" smtClean="0">
                <a:latin typeface="Rockwell" panose="02060603020205020403" pitchFamily="18" charset="0"/>
              </a:rPr>
              <a:t>?</a:t>
            </a:r>
            <a:endParaRPr lang="en-US" sz="2400" dirty="0" smtClean="0">
              <a:solidFill>
                <a:schemeClr val="accent1"/>
              </a:solidFill>
              <a:latin typeface="Rockwell" panose="02060603020205020403" pitchFamily="18" charset="0"/>
            </a:endParaRPr>
          </a:p>
        </p:txBody>
      </p:sp>
    </p:spTree>
    <p:extLst>
      <p:ext uri="{BB962C8B-B14F-4D97-AF65-F5344CB8AC3E}">
        <p14:creationId xmlns:p14="http://schemas.microsoft.com/office/powerpoint/2010/main" val="108629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0"/>
          <p:cNvSpPr txBox="1">
            <a:spLocks noGrp="1"/>
          </p:cNvSpPr>
          <p:nvPr>
            <p:ph type="title"/>
          </p:nvPr>
        </p:nvSpPr>
        <p:spPr>
          <a:xfrm>
            <a:off x="737437" y="544167"/>
            <a:ext cx="8236352" cy="671175"/>
          </a:xfrm>
          <a:prstGeom prst="rect">
            <a:avLst/>
          </a:prstGeom>
          <a:noFill/>
          <a:ln>
            <a:noFill/>
          </a:ln>
        </p:spPr>
        <p:txBody>
          <a:bodyPr spcFirstLastPara="1" vert="horz" wrap="square" lIns="121900" tIns="60933" rIns="121900" bIns="60933" rtlCol="0" anchor="t" anchorCtr="0">
            <a:noAutofit/>
          </a:bodyPr>
          <a:lstStyle/>
          <a:p>
            <a:pPr>
              <a:buSzPts val="4400"/>
            </a:pPr>
            <a:r>
              <a:rPr lang="en" sz="4000" dirty="0" smtClean="0"/>
              <a:t>Next Steps w</a:t>
            </a:r>
            <a:r>
              <a:rPr lang="en-US" sz="4000" dirty="0" smtClean="0"/>
              <a:t>it</a:t>
            </a:r>
            <a:r>
              <a:rPr lang="en" sz="4000" dirty="0" smtClean="0"/>
              <a:t>h Student Questions</a:t>
            </a:r>
            <a:endParaRPr sz="4000" dirty="0"/>
          </a:p>
        </p:txBody>
      </p:sp>
      <p:sp>
        <p:nvSpPr>
          <p:cNvPr id="12" name="TextBox 11"/>
          <p:cNvSpPr txBox="1"/>
          <p:nvPr/>
        </p:nvSpPr>
        <p:spPr>
          <a:xfrm>
            <a:off x="610116" y="1853756"/>
            <a:ext cx="10789999" cy="3970318"/>
          </a:xfrm>
          <a:prstGeom prst="rect">
            <a:avLst/>
          </a:prstGeom>
          <a:noFill/>
        </p:spPr>
        <p:txBody>
          <a:bodyPr wrap="square" rtlCol="0">
            <a:spAutoFit/>
          </a:bodyPr>
          <a:lstStyle/>
          <a:p>
            <a:pPr marL="342900" indent="-342900" defTabSz="685800">
              <a:buClr>
                <a:srgbClr val="59C4C7"/>
              </a:buClr>
              <a:buFont typeface="Wingdings" panose="05000000000000000000" pitchFamily="2" charset="2"/>
              <a:buChar char="§"/>
            </a:pPr>
            <a:r>
              <a:rPr lang="en-US" sz="2800" dirty="0">
                <a:solidFill>
                  <a:srgbClr val="000000"/>
                </a:solidFill>
                <a:latin typeface="Rockwell" panose="02060603020205020403" pitchFamily="18" charset="0"/>
              </a:rPr>
              <a:t>Students copied their 3 priority questions into </a:t>
            </a:r>
            <a:r>
              <a:rPr lang="en-US" sz="2800" dirty="0" err="1">
                <a:solidFill>
                  <a:srgbClr val="000000"/>
                </a:solidFill>
                <a:latin typeface="Rockwell" panose="02060603020205020403" pitchFamily="18" charset="0"/>
              </a:rPr>
              <a:t>Padlet</a:t>
            </a:r>
            <a:r>
              <a:rPr lang="en-US" sz="2800" dirty="0">
                <a:solidFill>
                  <a:srgbClr val="000000"/>
                </a:solidFill>
                <a:latin typeface="Rockwell" panose="02060603020205020403" pitchFamily="18" charset="0"/>
              </a:rPr>
              <a:t>, and made a comment to questions they could answer as a team</a:t>
            </a:r>
          </a:p>
          <a:p>
            <a:pPr marL="342900" indent="-342900" defTabSz="685800">
              <a:buClr>
                <a:srgbClr val="59C4C7"/>
              </a:buClr>
              <a:buFont typeface="Wingdings" panose="05000000000000000000" pitchFamily="2" charset="2"/>
              <a:buChar char="§"/>
            </a:pPr>
            <a:r>
              <a:rPr lang="en-US" sz="2800" dirty="0">
                <a:solidFill>
                  <a:srgbClr val="000000"/>
                </a:solidFill>
                <a:latin typeface="Rockwell" panose="02060603020205020403" pitchFamily="18" charset="0"/>
              </a:rPr>
              <a:t>Before the test, they reviewed as a class the answers to the questions no one could answer</a:t>
            </a:r>
          </a:p>
          <a:p>
            <a:pPr marL="342900" indent="-342900" defTabSz="685800">
              <a:buClr>
                <a:srgbClr val="59C4C7"/>
              </a:buClr>
              <a:buFont typeface="Wingdings" panose="05000000000000000000" pitchFamily="2" charset="2"/>
              <a:buChar char="§"/>
            </a:pPr>
            <a:r>
              <a:rPr lang="en-US" sz="2800" dirty="0">
                <a:solidFill>
                  <a:srgbClr val="000000"/>
                </a:solidFill>
                <a:latin typeface="Rockwell" panose="02060603020205020403" pitchFamily="18" charset="0"/>
              </a:rPr>
              <a:t>Students made a noticeable improvement in their scores from when they took the quiz</a:t>
            </a:r>
          </a:p>
          <a:p>
            <a:pPr marL="342900" indent="-342900" defTabSz="685800">
              <a:buClr>
                <a:srgbClr val="59C4C7"/>
              </a:buClr>
              <a:buFont typeface="Wingdings" panose="05000000000000000000" pitchFamily="2" charset="2"/>
              <a:buChar char="§"/>
            </a:pPr>
            <a:r>
              <a:rPr lang="en-US" sz="2800" dirty="0">
                <a:solidFill>
                  <a:srgbClr val="000000"/>
                </a:solidFill>
                <a:latin typeface="Rockwell" panose="02060603020205020403" pitchFamily="18" charset="0"/>
              </a:rPr>
              <a:t>The teacher noted: “I think our QFT day forced some of them to stop saying ‘I don't get this’ and instead get specific about what they didn't understand</a:t>
            </a:r>
            <a:r>
              <a:rPr lang="en-US" sz="2800" dirty="0" smtClean="0">
                <a:solidFill>
                  <a:srgbClr val="000000"/>
                </a:solidFill>
                <a:latin typeface="Rockwell" panose="02060603020205020403" pitchFamily="18" charset="0"/>
              </a:rPr>
              <a:t>.”</a:t>
            </a:r>
            <a:endParaRPr lang="en-US" sz="2800" dirty="0">
              <a:solidFill>
                <a:srgbClr val="000000"/>
              </a:solidFill>
              <a:latin typeface="Rockwell" panose="02060603020205020403" pitchFamily="18" charset="0"/>
            </a:endParaRPr>
          </a:p>
        </p:txBody>
      </p:sp>
    </p:spTree>
    <p:extLst>
      <p:ext uri="{BB962C8B-B14F-4D97-AF65-F5344CB8AC3E}">
        <p14:creationId xmlns:p14="http://schemas.microsoft.com/office/powerpoint/2010/main" val="129520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67" y="297510"/>
            <a:ext cx="11160924" cy="1325563"/>
          </a:xfrm>
        </p:spPr>
        <p:txBody>
          <a:bodyPr>
            <a:noAutofit/>
          </a:bodyPr>
          <a:lstStyle/>
          <a:p>
            <a:r>
              <a:rPr lang="en-US" sz="4000" b="0" dirty="0"/>
              <a:t>Honoring the </a:t>
            </a:r>
            <a:r>
              <a:rPr lang="en-US" sz="4000" b="0" dirty="0" smtClean="0"/>
              <a:t>Original Source</a:t>
            </a:r>
            <a:r>
              <a:rPr lang="en-US" sz="4000" b="0" dirty="0"/>
              <a:t>: </a:t>
            </a:r>
            <a:br>
              <a:rPr lang="en-US" sz="4000" b="0" dirty="0"/>
            </a:br>
            <a:r>
              <a:rPr lang="en-US" sz="4000" b="0" dirty="0"/>
              <a:t>Parents in Lawrence, Massachusetts, 1990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913" y="2089887"/>
            <a:ext cx="5635603" cy="4233948"/>
          </a:xfrm>
          <a:prstGeom prst="rect">
            <a:avLst/>
          </a:prstGeom>
        </p:spPr>
      </p:pic>
      <p:sp>
        <p:nvSpPr>
          <p:cNvPr id="4" name="Text Placeholder 4"/>
          <p:cNvSpPr txBox="1">
            <a:spLocks/>
          </p:cNvSpPr>
          <p:nvPr/>
        </p:nvSpPr>
        <p:spPr>
          <a:xfrm>
            <a:off x="6848043" y="2718563"/>
            <a:ext cx="4894780" cy="204869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Rockwell" panose="02060603020205020403" pitchFamily="18" charset="0"/>
                <a:cs typeface="+mn-cs"/>
              </a:rPr>
              <a:t>“We don’t go to the school because we don’t even know what to ask.”</a:t>
            </a:r>
          </a:p>
        </p:txBody>
      </p:sp>
    </p:spTree>
    <p:extLst>
      <p:ext uri="{BB962C8B-B14F-4D97-AF65-F5344CB8AC3E}">
        <p14:creationId xmlns:p14="http://schemas.microsoft.com/office/powerpoint/2010/main" val="63515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ユーザー定義 2">
      <a:majorFont>
        <a:latin typeface="Rockwell"/>
        <a:ea typeface="MS Gothic"/>
        <a:cs typeface=""/>
      </a:majorFont>
      <a:minorFont>
        <a:latin typeface="Rockwell"/>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23793</TotalTime>
  <Words>4189</Words>
  <Application>Microsoft Macintosh PowerPoint</Application>
  <PresentationFormat>Widescreen</PresentationFormat>
  <Paragraphs>569</Paragraphs>
  <Slides>84</Slides>
  <Notes>55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84</vt:i4>
      </vt:variant>
    </vt:vector>
  </HeadingPairs>
  <TitlesOfParts>
    <vt:vector size="100" baseType="lpstr">
      <vt:lpstr>Calibri</vt:lpstr>
      <vt:lpstr>DIN Next Rounded LT Pro</vt:lpstr>
      <vt:lpstr>Gill Sans</vt:lpstr>
      <vt:lpstr>Mangal</vt:lpstr>
      <vt:lpstr>Meiryo</vt:lpstr>
      <vt:lpstr>MS Gothic</vt:lpstr>
      <vt:lpstr>MS PGothic</vt:lpstr>
      <vt:lpstr>Noto Sans Symbols</vt:lpstr>
      <vt:lpstr>Rockwell</vt:lpstr>
      <vt:lpstr>Times New Roman</vt:lpstr>
      <vt:lpstr>Wingdings</vt:lpstr>
      <vt:lpstr>ヒラギノ角ゴ ProN W3</vt:lpstr>
      <vt:lpstr>ヒラギノ角ゴ ProN W6</vt:lpstr>
      <vt:lpstr>游ゴシック</vt:lpstr>
      <vt:lpstr>Arial</vt:lpstr>
      <vt:lpstr>Office Theme</vt:lpstr>
      <vt:lpstr>Asking More (and Better) Questions: Introduction to the Question Formulation Technique (QFT)</vt:lpstr>
      <vt:lpstr>There are 2 icons you will see in this session:</vt:lpstr>
      <vt:lpstr>Who is in the room?</vt:lpstr>
      <vt:lpstr>Today’s Agenda</vt:lpstr>
      <vt:lpstr>We’re Tweeting…</vt:lpstr>
      <vt:lpstr>Access Today’s Materials and All of Our Free Resources</vt:lpstr>
      <vt:lpstr>PowerPoint Presentation</vt:lpstr>
      <vt:lpstr>PowerPoint Presentation</vt:lpstr>
      <vt:lpstr>Honoring the Original Source:  Parents in Lawrence, Massachusetts, 1990</vt:lpstr>
      <vt:lpstr>PowerPoint Presentation</vt:lpstr>
      <vt:lpstr>PowerPoint Presentation</vt:lpstr>
      <vt:lpstr>College Presidents on What College Students Should Learn</vt:lpstr>
      <vt:lpstr>Yet, Only 27% of Graduates Believe College Taught Them How to Ask Their Own Questions</vt:lpstr>
      <vt:lpstr>But, the problem begins long before college… </vt:lpstr>
      <vt:lpstr>Question Asking Declines with Age</vt:lpstr>
      <vt:lpstr>Question Asking in School</vt:lpstr>
      <vt:lpstr>We can work together on changing these dynamics </vt:lpstr>
      <vt:lpstr>We Are Not Alone </vt:lpstr>
      <vt:lpstr>What happens when students do learn to ask their own questions? </vt:lpstr>
      <vt:lpstr>Research Confirms  the Importance of Questioning</vt:lpstr>
      <vt:lpstr>Student Reflection</vt:lpstr>
      <vt:lpstr>Collaborative Learning with the Question Formulation Technique (QFT)</vt:lpstr>
      <vt:lpstr>The Question Formulation Technique (QFT)</vt:lpstr>
      <vt:lpstr>Rules for Producing Questions</vt:lpstr>
      <vt:lpstr>Produce Questions</vt:lpstr>
      <vt:lpstr>Question Focus</vt:lpstr>
      <vt:lpstr>Categorize Questions: Closed/Open</vt:lpstr>
      <vt:lpstr>Discuss</vt:lpstr>
      <vt:lpstr>Discuss</vt:lpstr>
      <vt:lpstr>Improve Questions</vt:lpstr>
      <vt:lpstr>Prioritize Questions </vt:lpstr>
      <vt:lpstr>Add and Refine</vt:lpstr>
      <vt:lpstr>Action Plan</vt:lpstr>
      <vt:lpstr>Share</vt:lpstr>
      <vt:lpstr>Reflect</vt:lpstr>
      <vt:lpstr> </vt:lpstr>
      <vt:lpstr>The QFT, on one slide…</vt:lpstr>
      <vt:lpstr>PowerPoint Presentation</vt:lpstr>
      <vt:lpstr>Thinking in many different directions</vt:lpstr>
      <vt:lpstr>Narrowing Down, Focusing</vt:lpstr>
      <vt:lpstr>Thinking about Thinking</vt:lpstr>
      <vt:lpstr>PowerPoint Presentation</vt:lpstr>
      <vt:lpstr>Classroom Example: 4th Grade</vt:lpstr>
      <vt:lpstr>Question Focus</vt:lpstr>
      <vt:lpstr>Student Questions</vt:lpstr>
      <vt:lpstr>Next Steps with Student Questions</vt:lpstr>
      <vt:lpstr>Classroom Example: 7th Grade Life Science </vt:lpstr>
      <vt:lpstr>Question Focus</vt:lpstr>
      <vt:lpstr>Student Questions  [One group’s questions]</vt:lpstr>
      <vt:lpstr>Next Steps with Students’ Questions</vt:lpstr>
      <vt:lpstr>Student Reflections</vt:lpstr>
      <vt:lpstr>Virtual Classroom Example:  4th Grade Social Studies</vt:lpstr>
      <vt:lpstr>Question Focus</vt:lpstr>
      <vt:lpstr>Question Focus…using Prezi!</vt:lpstr>
      <vt:lpstr>Student Questions</vt:lpstr>
      <vt:lpstr>Student Questions…using Google Forms!</vt:lpstr>
      <vt:lpstr>Next Steps </vt:lpstr>
      <vt:lpstr>Virtual Classroom Example: 7th Grade</vt:lpstr>
      <vt:lpstr>Question Focus </vt:lpstr>
      <vt:lpstr>Selected Questions</vt:lpstr>
      <vt:lpstr>Asking and Answering via Padlet</vt:lpstr>
      <vt:lpstr>Student Reflections</vt:lpstr>
      <vt:lpstr>Make Your Own Padlet</vt:lpstr>
      <vt:lpstr>Virtual Professional Learning Examples</vt:lpstr>
      <vt:lpstr>Question Focus </vt:lpstr>
      <vt:lpstr>Selected Participant Questions</vt:lpstr>
      <vt:lpstr>Next Steps with Questions</vt:lpstr>
      <vt:lpstr> </vt:lpstr>
      <vt:lpstr>PowerPoint Presentation</vt:lpstr>
      <vt:lpstr>Questions and Democracy</vt:lpstr>
      <vt:lpstr>PowerPoint Presentation</vt:lpstr>
      <vt:lpstr>PowerPoint Presentation</vt:lpstr>
      <vt:lpstr>Thank you! Enjoy! </vt:lpstr>
      <vt:lpstr>PowerPoint Presentation</vt:lpstr>
      <vt:lpstr>PowerPoint Presentation</vt:lpstr>
      <vt:lpstr>Classroom Example: 5th Grade</vt:lpstr>
      <vt:lpstr>Question Focus</vt:lpstr>
      <vt:lpstr>Student Questions</vt:lpstr>
      <vt:lpstr>Student Questions</vt:lpstr>
      <vt:lpstr>Classroom Example: 9th Grade Algebra I</vt:lpstr>
      <vt:lpstr>Before the Question Focus</vt:lpstr>
      <vt:lpstr>Question Focus</vt:lpstr>
      <vt:lpstr> Students’ Questions</vt:lpstr>
      <vt:lpstr>Next Steps with Student Questions</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Microsoft Office User</cp:lastModifiedBy>
  <cp:revision>806</cp:revision>
  <dcterms:created xsi:type="dcterms:W3CDTF">2018-05-15T14:29:45Z</dcterms:created>
  <dcterms:modified xsi:type="dcterms:W3CDTF">2020-06-18T17:01:11Z</dcterms:modified>
</cp:coreProperties>
</file>