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313" r:id="rId5"/>
    <p:sldId id="259" r:id="rId6"/>
    <p:sldId id="260" r:id="rId7"/>
    <p:sldId id="261" r:id="rId8"/>
    <p:sldId id="262" r:id="rId9"/>
    <p:sldId id="263" r:id="rId10"/>
    <p:sldId id="264" r:id="rId11"/>
    <p:sldId id="265"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312"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guide id="3" orient="horz" pos="162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R58H6y5ElyZQMFBstqVXFMYFTV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omi Campb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7DD15C3-4FB8-42BD-B7DC-90B16C545542}">
  <a:tblStyle styleId="{97DD15C3-4FB8-42BD-B7DC-90B16C54554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5F5"/>
          </a:solidFill>
        </a:fill>
      </a:tcStyle>
    </a:wholeTbl>
    <a:band1H>
      <a:tcTxStyle/>
      <a:tcStyle>
        <a:tcBdr/>
        <a:fill>
          <a:solidFill>
            <a:srgbClr val="D0EAEB"/>
          </a:solidFill>
        </a:fill>
      </a:tcStyle>
    </a:band1H>
    <a:band2H>
      <a:tcTxStyle/>
      <a:tcStyle>
        <a:tcBdr/>
      </a:tcStyle>
    </a:band2H>
    <a:band1V>
      <a:tcTxStyle/>
      <a:tcStyle>
        <a:tcBdr/>
        <a:fill>
          <a:solidFill>
            <a:srgbClr val="D0EAE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1" d="100"/>
          <a:sy n="111" d="100"/>
        </p:scale>
        <p:origin x="-168" y="-104"/>
      </p:cViewPr>
      <p:guideLst>
        <p:guide orient="horz" pos="2160"/>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8" Type="http://customschemas.google.com/relationships/presentationmetadata" Target="metadata"/><Relationship Id="rId69" Type="http://schemas.openxmlformats.org/officeDocument/2006/relationships/commentAuthors" Target="commentAuthor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178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OUR single focus is on offering a non partisan strategy to social and direct services workers.  That being said –it is strategy anyone can use in their work with potential voters. </a:t>
            </a:r>
            <a:endParaRPr/>
          </a:p>
        </p:txBody>
      </p:sp>
      <p:sp>
        <p:nvSpPr>
          <p:cNvPr id="215" name="Google Shape;215;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1" name="Google Shape;221;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6" name="Google Shape;246;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6" name="Google Shape;266;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2" name="Google Shape;272;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Which 3 services are most important to your clients? </a:t>
            </a:r>
            <a:endParaRPr/>
          </a:p>
        </p:txBody>
      </p:sp>
      <p:sp>
        <p:nvSpPr>
          <p:cNvPr id="279" name="Google Shape;279;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0" name="Google Shape;290;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3" name="Google Shape;303;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are working to engage people from low income communities who DON’t vote.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Our agenda for today:</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an interactive webinar – meaning that we will try to engage you to complete a series of easy to do activities you will be sharing with each other.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Housekeeping –</a:t>
            </a:r>
            <a:endParaRPr/>
          </a:p>
          <a:p>
            <a:pPr marL="228600" lvl="0" indent="-228600" algn="l" rtl="0">
              <a:spcBef>
                <a:spcPts val="0"/>
              </a:spcBef>
              <a:spcAft>
                <a:spcPts val="0"/>
              </a:spcAft>
              <a:buClr>
                <a:schemeClr val="dk1"/>
              </a:buClr>
              <a:buSzPts val="1200"/>
              <a:buFont typeface="Calibri"/>
              <a:buAutoNum type="arabicPeriod"/>
            </a:pPr>
            <a:r>
              <a:rPr lang="en-US"/>
              <a:t>I will give you a brief overview of the Right Question Strategy  and its origins</a:t>
            </a:r>
            <a:endParaRPr/>
          </a:p>
          <a:p>
            <a:pPr marL="228600" lvl="0" indent="-228600" algn="l" rtl="0">
              <a:spcBef>
                <a:spcPts val="0"/>
              </a:spcBef>
              <a:spcAft>
                <a:spcPts val="0"/>
              </a:spcAft>
              <a:buClr>
                <a:schemeClr val="dk1"/>
              </a:buClr>
              <a:buSzPts val="1200"/>
              <a:buFont typeface="Calibri"/>
              <a:buAutoNum type="arabicPeriod"/>
            </a:pPr>
            <a:r>
              <a:rPr lang="en-US"/>
              <a:t>We will do an exercise on the Voter engagement tool </a:t>
            </a:r>
            <a:endParaRPr/>
          </a:p>
          <a:p>
            <a:pPr marL="228600" lvl="0" indent="-228600" algn="l" rtl="0">
              <a:spcBef>
                <a:spcPts val="0"/>
              </a:spcBef>
              <a:spcAft>
                <a:spcPts val="0"/>
              </a:spcAft>
              <a:buClr>
                <a:schemeClr val="dk1"/>
              </a:buClr>
              <a:buSzPts val="1200"/>
              <a:buFont typeface="Calibri"/>
              <a:buAutoNum type="arabicPeriod"/>
            </a:pPr>
            <a:r>
              <a:rPr lang="en-US"/>
              <a:t>We will look at why the process works </a:t>
            </a:r>
            <a:endParaRPr/>
          </a:p>
          <a:p>
            <a:pPr marL="228600" lvl="0" indent="-228600" algn="l" rtl="0">
              <a:spcBef>
                <a:spcPts val="0"/>
              </a:spcBef>
              <a:spcAft>
                <a:spcPts val="0"/>
              </a:spcAft>
              <a:buClr>
                <a:schemeClr val="dk1"/>
              </a:buClr>
              <a:buSzPts val="1200"/>
              <a:buFont typeface="Calibri"/>
              <a:buAutoNum type="arabicPeriod"/>
            </a:pPr>
            <a:r>
              <a:rPr lang="en-US"/>
              <a:t>We will think about situations in which we can use it </a:t>
            </a:r>
            <a:endParaRPr/>
          </a:p>
          <a:p>
            <a:pPr marL="228600" lvl="0" indent="-228600" algn="l" rtl="0">
              <a:spcBef>
                <a:spcPts val="0"/>
              </a:spcBef>
              <a:spcAft>
                <a:spcPts val="0"/>
              </a:spcAft>
              <a:buClr>
                <a:schemeClr val="dk1"/>
              </a:buClr>
              <a:buSzPts val="1200"/>
              <a:buFont typeface="Calibri"/>
              <a:buAutoNum type="arabicPeriod"/>
            </a:pPr>
            <a:r>
              <a:rPr lang="en-US"/>
              <a:t>Will have some closing words and assignments</a:t>
            </a:r>
            <a:endParaRPr/>
          </a:p>
          <a:p>
            <a:pPr marL="228600" lvl="0" indent="-228600" algn="l" rtl="0">
              <a:spcBef>
                <a:spcPts val="0"/>
              </a:spcBef>
              <a:spcAft>
                <a:spcPts val="0"/>
              </a:spcAft>
              <a:buClr>
                <a:schemeClr val="dk1"/>
              </a:buClr>
              <a:buSzPts val="1200"/>
              <a:buFont typeface="Calibri"/>
              <a:buAutoNum type="arabicPeriod"/>
            </a:pPr>
            <a:r>
              <a:rPr lang="en-US"/>
              <a:t>And, lastly there will be an opportunity for asking questions of us</a:t>
            </a:r>
            <a:endParaRPr/>
          </a:p>
        </p:txBody>
      </p:sp>
      <p:sp>
        <p:nvSpPr>
          <p:cNvPr id="147" name="Google Shape;147;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2" name="Google Shape;312;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0" name="Google Shape;320;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6" name="Google Shape;326;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3" name="Google Shape;333;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Remove black line </a:t>
            </a:r>
            <a:endParaRPr/>
          </a:p>
        </p:txBody>
      </p:sp>
      <p:sp>
        <p:nvSpPr>
          <p:cNvPr id="340" name="Google Shape;340;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Naomi</a:t>
            </a:r>
            <a:endParaRPr/>
          </a:p>
        </p:txBody>
      </p:sp>
      <p:sp>
        <p:nvSpPr>
          <p:cNvPr id="347" name="Google Shape;347;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4" name="Google Shape;354;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Can you give me each of the components separate? </a:t>
            </a:r>
            <a:endParaRPr/>
          </a:p>
        </p:txBody>
      </p:sp>
      <p:sp>
        <p:nvSpPr>
          <p:cNvPr id="362" name="Google Shape;362;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3" name="Google Shape;373;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0" name="Google Shape;38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Our agenda for today:</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an interactive webinar – meaning that we will try to engage you to complete a series of easy to do activities you will be sharing with each other.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n-US"/>
              <a:t>Housekeeping –</a:t>
            </a:r>
            <a:endParaRPr/>
          </a:p>
          <a:p>
            <a:pPr marL="228600" lvl="0" indent="-228600" algn="l" rtl="0">
              <a:spcBef>
                <a:spcPts val="0"/>
              </a:spcBef>
              <a:spcAft>
                <a:spcPts val="0"/>
              </a:spcAft>
              <a:buClr>
                <a:schemeClr val="dk1"/>
              </a:buClr>
              <a:buSzPts val="1200"/>
              <a:buFont typeface="Calibri"/>
              <a:buAutoNum type="arabicPeriod"/>
            </a:pPr>
            <a:r>
              <a:rPr lang="en-US"/>
              <a:t>I will give you a brief overview of the Right Question Strategy  and its origins</a:t>
            </a:r>
            <a:endParaRPr/>
          </a:p>
          <a:p>
            <a:pPr marL="228600" lvl="0" indent="-228600" algn="l" rtl="0">
              <a:spcBef>
                <a:spcPts val="0"/>
              </a:spcBef>
              <a:spcAft>
                <a:spcPts val="0"/>
              </a:spcAft>
              <a:buClr>
                <a:schemeClr val="dk1"/>
              </a:buClr>
              <a:buSzPts val="1200"/>
              <a:buFont typeface="Calibri"/>
              <a:buAutoNum type="arabicPeriod"/>
            </a:pPr>
            <a:r>
              <a:rPr lang="en-US"/>
              <a:t>We will do an exercise on the Voter engagement tool </a:t>
            </a:r>
            <a:endParaRPr/>
          </a:p>
          <a:p>
            <a:pPr marL="228600" lvl="0" indent="-228600" algn="l" rtl="0">
              <a:spcBef>
                <a:spcPts val="0"/>
              </a:spcBef>
              <a:spcAft>
                <a:spcPts val="0"/>
              </a:spcAft>
              <a:buClr>
                <a:schemeClr val="dk1"/>
              </a:buClr>
              <a:buSzPts val="1200"/>
              <a:buFont typeface="Calibri"/>
              <a:buAutoNum type="arabicPeriod"/>
            </a:pPr>
            <a:r>
              <a:rPr lang="en-US"/>
              <a:t>We will look at why the process works </a:t>
            </a:r>
            <a:endParaRPr/>
          </a:p>
          <a:p>
            <a:pPr marL="228600" lvl="0" indent="-228600" algn="l" rtl="0">
              <a:spcBef>
                <a:spcPts val="0"/>
              </a:spcBef>
              <a:spcAft>
                <a:spcPts val="0"/>
              </a:spcAft>
              <a:buClr>
                <a:schemeClr val="dk1"/>
              </a:buClr>
              <a:buSzPts val="1200"/>
              <a:buFont typeface="Calibri"/>
              <a:buAutoNum type="arabicPeriod"/>
            </a:pPr>
            <a:r>
              <a:rPr lang="en-US"/>
              <a:t>We will think about situations in which we can use it </a:t>
            </a:r>
            <a:endParaRPr/>
          </a:p>
          <a:p>
            <a:pPr marL="228600" lvl="0" indent="-228600" algn="l" rtl="0">
              <a:spcBef>
                <a:spcPts val="0"/>
              </a:spcBef>
              <a:spcAft>
                <a:spcPts val="0"/>
              </a:spcAft>
              <a:buClr>
                <a:schemeClr val="dk1"/>
              </a:buClr>
              <a:buSzPts val="1200"/>
              <a:buFont typeface="Calibri"/>
              <a:buAutoNum type="arabicPeriod"/>
            </a:pPr>
            <a:r>
              <a:rPr lang="en-US"/>
              <a:t>Will have some closing words and assignments</a:t>
            </a:r>
            <a:endParaRPr/>
          </a:p>
          <a:p>
            <a:pPr marL="228600" lvl="0" indent="-228600" algn="l" rtl="0">
              <a:spcBef>
                <a:spcPts val="0"/>
              </a:spcBef>
              <a:spcAft>
                <a:spcPts val="0"/>
              </a:spcAft>
              <a:buClr>
                <a:schemeClr val="dk1"/>
              </a:buClr>
              <a:buSzPts val="1200"/>
              <a:buFont typeface="Calibri"/>
              <a:buAutoNum type="arabicPeriod"/>
            </a:pPr>
            <a:r>
              <a:rPr lang="en-US"/>
              <a:t>And, lastly there will be an opportunity for asking questions of us</a:t>
            </a:r>
            <a:endParaRPr/>
          </a:p>
        </p:txBody>
      </p:sp>
      <p:sp>
        <p:nvSpPr>
          <p:cNvPr id="154" name="Google Shape;154;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7" name="Google Shape;387;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4" name="Google Shape;394;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0" name="Google Shape;400;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7" name="Google Shape;407;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4" name="Google Shape;424;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Naomi</a:t>
            </a:r>
            <a:endParaRPr/>
          </a:p>
          <a:p>
            <a:pPr marL="0" lvl="0" indent="0" algn="l" rtl="0">
              <a:spcBef>
                <a:spcPts val="0"/>
              </a:spcBef>
              <a:spcAft>
                <a:spcPts val="0"/>
              </a:spcAft>
              <a:buNone/>
            </a:pPr>
            <a:endParaRPr/>
          </a:p>
          <a:p>
            <a:pPr marL="0" lvl="0" indent="0" algn="l" rtl="0">
              <a:spcBef>
                <a:spcPts val="0"/>
              </a:spcBef>
              <a:spcAft>
                <a:spcPts val="0"/>
              </a:spcAft>
              <a:buNone/>
            </a:pPr>
            <a:r>
              <a:rPr lang="en-US"/>
              <a:t>Simplify the summary: make cognitive, affective, behavioral changes. </a:t>
            </a:r>
            <a:endParaRPr/>
          </a:p>
          <a:p>
            <a:pPr marL="171450" lvl="0" indent="-171450" algn="l" rtl="0">
              <a:spcBef>
                <a:spcPts val="0"/>
              </a:spcBef>
              <a:spcAft>
                <a:spcPts val="0"/>
              </a:spcAft>
              <a:buClr>
                <a:schemeClr val="dk1"/>
              </a:buClr>
              <a:buSzPts val="1200"/>
              <a:buFont typeface="Calibri"/>
              <a:buChar char="-"/>
            </a:pPr>
            <a:r>
              <a:rPr lang="en-US"/>
              <a:t>Cognitive changes: knowing the connection between services and decisions elected officials make</a:t>
            </a:r>
            <a:endParaRPr/>
          </a:p>
          <a:p>
            <a:pPr marL="171450" lvl="0" indent="-171450" algn="l" rtl="0">
              <a:spcBef>
                <a:spcPts val="0"/>
              </a:spcBef>
              <a:spcAft>
                <a:spcPts val="0"/>
              </a:spcAft>
              <a:buClr>
                <a:schemeClr val="dk1"/>
              </a:buClr>
              <a:buSzPts val="1200"/>
              <a:buFont typeface="Calibri"/>
              <a:buChar char="-"/>
            </a:pPr>
            <a:r>
              <a:rPr lang="en-US"/>
              <a:t>Affective changes: naming what they feel is most important</a:t>
            </a:r>
            <a:endParaRPr/>
          </a:p>
          <a:p>
            <a:pPr marL="171450" lvl="0" indent="-171450" algn="l" rtl="0">
              <a:spcBef>
                <a:spcPts val="0"/>
              </a:spcBef>
              <a:spcAft>
                <a:spcPts val="0"/>
              </a:spcAft>
              <a:buClr>
                <a:schemeClr val="dk1"/>
              </a:buClr>
              <a:buSzPts val="1200"/>
              <a:buFont typeface="Calibri"/>
              <a:buChar char="-"/>
            </a:pPr>
            <a:r>
              <a:rPr lang="en-US"/>
              <a:t>Behavioral changes: thinking about the benefits of a certain action</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Separate: let’s think about potential ways in which you can make it a part of your work. </a:t>
            </a:r>
            <a:endParaRPr/>
          </a:p>
          <a:p>
            <a:pPr marL="0" lvl="0" indent="0" algn="l" rtl="0">
              <a:spcBef>
                <a:spcPts val="0"/>
              </a:spcBef>
              <a:spcAft>
                <a:spcPts val="0"/>
              </a:spcAft>
              <a:buClr>
                <a:schemeClr val="dk1"/>
              </a:buClr>
              <a:buSzPts val="1200"/>
              <a:buFont typeface="Calibri"/>
              <a:buNone/>
            </a:pPr>
            <a:r>
              <a:rPr lang="en-US"/>
              <a:t> </a:t>
            </a:r>
            <a:endParaRPr/>
          </a:p>
          <a:p>
            <a:pPr marL="0" lvl="0" indent="0" algn="l" rtl="0">
              <a:spcBef>
                <a:spcPts val="0"/>
              </a:spcBef>
              <a:spcAft>
                <a:spcPts val="0"/>
              </a:spcAft>
              <a:buNone/>
            </a:pPr>
            <a:endParaRPr/>
          </a:p>
        </p:txBody>
      </p:sp>
      <p:sp>
        <p:nvSpPr>
          <p:cNvPr id="436" name="Google Shape;436;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Naomi</a:t>
            </a:r>
            <a:endParaRPr/>
          </a:p>
          <a:p>
            <a:pPr marL="0" lvl="0" indent="0" algn="l" rtl="0">
              <a:spcBef>
                <a:spcPts val="0"/>
              </a:spcBef>
              <a:spcAft>
                <a:spcPts val="0"/>
              </a:spcAft>
              <a:buNone/>
            </a:pPr>
            <a:endParaRPr/>
          </a:p>
          <a:p>
            <a:pPr marL="0" lvl="0" indent="0" algn="l" rtl="0">
              <a:spcBef>
                <a:spcPts val="0"/>
              </a:spcBef>
              <a:spcAft>
                <a:spcPts val="0"/>
              </a:spcAft>
              <a:buNone/>
            </a:pPr>
            <a:r>
              <a:rPr lang="en-US"/>
              <a:t>Simplify the summary: make cognitive, affective, behavioral changes. </a:t>
            </a:r>
            <a:endParaRPr/>
          </a:p>
          <a:p>
            <a:pPr marL="171450" lvl="0" indent="-171450" algn="l" rtl="0">
              <a:spcBef>
                <a:spcPts val="0"/>
              </a:spcBef>
              <a:spcAft>
                <a:spcPts val="0"/>
              </a:spcAft>
              <a:buClr>
                <a:schemeClr val="dk1"/>
              </a:buClr>
              <a:buSzPts val="1200"/>
              <a:buFont typeface="Calibri"/>
              <a:buChar char="-"/>
            </a:pPr>
            <a:r>
              <a:rPr lang="en-US"/>
              <a:t>Cognitive changes: knowing the connection between services and decisions elected officials make</a:t>
            </a:r>
            <a:endParaRPr/>
          </a:p>
          <a:p>
            <a:pPr marL="171450" lvl="0" indent="-171450" algn="l" rtl="0">
              <a:spcBef>
                <a:spcPts val="0"/>
              </a:spcBef>
              <a:spcAft>
                <a:spcPts val="0"/>
              </a:spcAft>
              <a:buClr>
                <a:schemeClr val="dk1"/>
              </a:buClr>
              <a:buSzPts val="1200"/>
              <a:buFont typeface="Calibri"/>
              <a:buChar char="-"/>
            </a:pPr>
            <a:r>
              <a:rPr lang="en-US"/>
              <a:t>Affective changes: naming what they feel is most important</a:t>
            </a:r>
            <a:endParaRPr/>
          </a:p>
          <a:p>
            <a:pPr marL="171450" lvl="0" indent="-171450" algn="l" rtl="0">
              <a:spcBef>
                <a:spcPts val="0"/>
              </a:spcBef>
              <a:spcAft>
                <a:spcPts val="0"/>
              </a:spcAft>
              <a:buClr>
                <a:schemeClr val="dk1"/>
              </a:buClr>
              <a:buSzPts val="1200"/>
              <a:buFont typeface="Calibri"/>
              <a:buChar char="-"/>
            </a:pPr>
            <a:r>
              <a:rPr lang="en-US"/>
              <a:t>Behavioral changes: thinking about the benefits of a certain action</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Separate: let’s think about potential ways in which you can make it a part of your work. </a:t>
            </a:r>
            <a:endParaRPr/>
          </a:p>
          <a:p>
            <a:pPr marL="0" lvl="0" indent="0" algn="l" rtl="0">
              <a:spcBef>
                <a:spcPts val="0"/>
              </a:spcBef>
              <a:spcAft>
                <a:spcPts val="0"/>
              </a:spcAft>
              <a:buClr>
                <a:schemeClr val="dk1"/>
              </a:buClr>
              <a:buSzPts val="1200"/>
              <a:buFont typeface="Calibri"/>
              <a:buNone/>
            </a:pPr>
            <a:r>
              <a:rPr lang="en-US"/>
              <a:t> </a:t>
            </a:r>
            <a:endParaRPr/>
          </a:p>
          <a:p>
            <a:pPr marL="0" lvl="0" indent="0" algn="l" rtl="0">
              <a:spcBef>
                <a:spcPts val="0"/>
              </a:spcBef>
              <a:spcAft>
                <a:spcPts val="0"/>
              </a:spcAft>
              <a:buNone/>
            </a:pPr>
            <a:endParaRPr/>
          </a:p>
        </p:txBody>
      </p:sp>
      <p:sp>
        <p:nvSpPr>
          <p:cNvPr id="444" name="Google Shape;444;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Naomi</a:t>
            </a:r>
            <a:endParaRPr/>
          </a:p>
          <a:p>
            <a:pPr marL="0" lvl="0" indent="0" algn="l" rtl="0">
              <a:spcBef>
                <a:spcPts val="0"/>
              </a:spcBef>
              <a:spcAft>
                <a:spcPts val="0"/>
              </a:spcAft>
              <a:buNone/>
            </a:pPr>
            <a:endParaRPr/>
          </a:p>
          <a:p>
            <a:pPr marL="0" lvl="0" indent="0" algn="l" rtl="0">
              <a:spcBef>
                <a:spcPts val="0"/>
              </a:spcBef>
              <a:spcAft>
                <a:spcPts val="0"/>
              </a:spcAft>
              <a:buNone/>
            </a:pPr>
            <a:r>
              <a:rPr lang="en-US"/>
              <a:t>Simplify the summary: make cognitive, affective, behavioral changes. </a:t>
            </a:r>
            <a:endParaRPr/>
          </a:p>
          <a:p>
            <a:pPr marL="171450" lvl="0" indent="-171450" algn="l" rtl="0">
              <a:spcBef>
                <a:spcPts val="0"/>
              </a:spcBef>
              <a:spcAft>
                <a:spcPts val="0"/>
              </a:spcAft>
              <a:buClr>
                <a:schemeClr val="dk1"/>
              </a:buClr>
              <a:buSzPts val="1200"/>
              <a:buFont typeface="Calibri"/>
              <a:buChar char="-"/>
            </a:pPr>
            <a:r>
              <a:rPr lang="en-US"/>
              <a:t>Cognitive changes: knowing the connection between services and decisions elected officials make</a:t>
            </a:r>
            <a:endParaRPr/>
          </a:p>
          <a:p>
            <a:pPr marL="171450" lvl="0" indent="-171450" algn="l" rtl="0">
              <a:spcBef>
                <a:spcPts val="0"/>
              </a:spcBef>
              <a:spcAft>
                <a:spcPts val="0"/>
              </a:spcAft>
              <a:buClr>
                <a:schemeClr val="dk1"/>
              </a:buClr>
              <a:buSzPts val="1200"/>
              <a:buFont typeface="Calibri"/>
              <a:buChar char="-"/>
            </a:pPr>
            <a:r>
              <a:rPr lang="en-US"/>
              <a:t>Affective changes: naming what they feel is most important</a:t>
            </a:r>
            <a:endParaRPr/>
          </a:p>
          <a:p>
            <a:pPr marL="171450" lvl="0" indent="-171450" algn="l" rtl="0">
              <a:spcBef>
                <a:spcPts val="0"/>
              </a:spcBef>
              <a:spcAft>
                <a:spcPts val="0"/>
              </a:spcAft>
              <a:buClr>
                <a:schemeClr val="dk1"/>
              </a:buClr>
              <a:buSzPts val="1200"/>
              <a:buFont typeface="Calibri"/>
              <a:buChar char="-"/>
            </a:pPr>
            <a:r>
              <a:rPr lang="en-US"/>
              <a:t>Behavioral changes: thinking about the benefits of a certain action</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Separate: let’s think about potential ways in which you can make it a part of your work. </a:t>
            </a:r>
            <a:endParaRPr/>
          </a:p>
          <a:p>
            <a:pPr marL="0" lvl="0" indent="0" algn="l" rtl="0">
              <a:spcBef>
                <a:spcPts val="0"/>
              </a:spcBef>
              <a:spcAft>
                <a:spcPts val="0"/>
              </a:spcAft>
              <a:buClr>
                <a:schemeClr val="dk1"/>
              </a:buClr>
              <a:buSzPts val="1200"/>
              <a:buFont typeface="Calibri"/>
              <a:buNone/>
            </a:pPr>
            <a:r>
              <a:rPr lang="en-US"/>
              <a:t> </a:t>
            </a:r>
            <a:endParaRPr/>
          </a:p>
          <a:p>
            <a:pPr marL="0" lvl="0" indent="0" algn="l" rtl="0">
              <a:spcBef>
                <a:spcPts val="0"/>
              </a:spcBef>
              <a:spcAft>
                <a:spcPts val="0"/>
              </a:spcAft>
              <a:buNone/>
            </a:pPr>
            <a:endParaRPr/>
          </a:p>
        </p:txBody>
      </p:sp>
      <p:sp>
        <p:nvSpPr>
          <p:cNvPr id="455" name="Google Shape;455;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471" name="Google Shape;471;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4" name="Google Shape;464;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0" name="Google Shape;480;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6" name="Google Shape;486;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2" name="Google Shape;492;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9" name="Google Shape;499;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6" name="Google Shape;506;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3" name="Google Shape;513;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9" name="Google Shape;519;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4" name="Google Shape;524;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9" name="Google Shape;529;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7" name="Google Shape;537;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
        <p:nvSpPr>
          <p:cNvPr id="160" name="Google Shape;160;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3" name="Google Shape;543;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1" name="Google Shape;551;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7" name="Google Shape;557;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3" name="Google Shape;573;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0" name="Google Shape;580;p5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 this webinar, you will have many opportunities to think and work actively, as well as participate.</a:t>
            </a:r>
            <a:endParaRPr/>
          </a:p>
          <a:p>
            <a:pPr marL="0" lvl="0" indent="0" algn="l" rtl="0">
              <a:spcBef>
                <a:spcPts val="0"/>
              </a:spcBef>
              <a:spcAft>
                <a:spcPts val="0"/>
              </a:spcAft>
              <a:buNone/>
            </a:pPr>
            <a:r>
              <a:rPr lang="en-US"/>
              <a:t>You will notice these two icons on some of the slides. The pencil means that it is time for you to work on your own, and the computer means that it is time to share your thoughts in the chat box.</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have questions, you are welcome to write them in the chat box during the Q&amp;A section in the end.</a:t>
            </a:r>
            <a:endParaRPr/>
          </a:p>
          <a:p>
            <a:pPr marL="0" lvl="0" indent="0" algn="l" rtl="0">
              <a:spcBef>
                <a:spcPts val="0"/>
              </a:spcBef>
              <a:spcAft>
                <a:spcPts val="0"/>
              </a:spcAft>
              <a:buNone/>
            </a:pPr>
            <a:endParaRPr/>
          </a:p>
          <a:p>
            <a:pPr marL="0" lvl="0" indent="0" algn="l" rtl="0">
              <a:spcBef>
                <a:spcPts val="0"/>
              </a:spcBef>
              <a:spcAft>
                <a:spcPts val="0"/>
              </a:spcAft>
              <a:buNone/>
            </a:pPr>
            <a:r>
              <a:rPr lang="en-US" sz="1000" b="1">
                <a:solidFill>
                  <a:srgbClr val="BD2525"/>
                </a:solidFill>
              </a:rPr>
              <a:t>You will also see this timer on some of the slides. It will helps us stay on time. </a:t>
            </a:r>
            <a:endParaRPr/>
          </a:p>
          <a:p>
            <a:pPr marL="0" lvl="0" indent="0" algn="l" rtl="0">
              <a:spcBef>
                <a:spcPts val="0"/>
              </a:spcBef>
              <a:spcAft>
                <a:spcPts val="0"/>
              </a:spcAft>
              <a:buNone/>
            </a:pPr>
            <a:endParaRPr/>
          </a:p>
        </p:txBody>
      </p:sp>
      <p:sp>
        <p:nvSpPr>
          <p:cNvPr id="169" name="Google Shape;169;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7" name="Google Shape;187;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5" name="Google Shape;195;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
        <p:cNvGrpSpPr/>
        <p:nvPr/>
      </p:nvGrpSpPr>
      <p:grpSpPr>
        <a:xfrm>
          <a:off x="0" y="0"/>
          <a:ext cx="0" cy="0"/>
          <a:chOff x="0" y="0"/>
          <a:chExt cx="0" cy="0"/>
        </a:xfrm>
      </p:grpSpPr>
      <p:sp>
        <p:nvSpPr>
          <p:cNvPr id="13" name="Google Shape;13;p58"/>
          <p:cNvSpPr>
            <a:spLocks noGrp="1"/>
          </p:cNvSpPr>
          <p:nvPr>
            <p:ph type="pic" idx="2"/>
          </p:nvPr>
        </p:nvSpPr>
        <p:spPr>
          <a:xfrm>
            <a:off x="530581" y="740570"/>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4" name="Google Shape;14;p58"/>
          <p:cNvSpPr txBox="1">
            <a:spLocks noGrp="1"/>
          </p:cNvSpPr>
          <p:nvPr>
            <p:ph type="body" idx="1"/>
          </p:nvPr>
        </p:nvSpPr>
        <p:spPr>
          <a:xfrm>
            <a:off x="5567364" y="977566"/>
            <a:ext cx="2949178" cy="19340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chemeClr val="dk2"/>
              </a:buClr>
              <a:buSzPts val="2100"/>
              <a:buNone/>
              <a:defRPr sz="2100" b="0" i="0">
                <a:solidFill>
                  <a:schemeClr val="dk2"/>
                </a:solidFill>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5" name="Google Shape;15;p58"/>
          <p:cNvSpPr txBox="1">
            <a:spLocks noGrp="1"/>
          </p:cNvSpPr>
          <p:nvPr>
            <p:ph type="body" idx="3"/>
          </p:nvPr>
        </p:nvSpPr>
        <p:spPr>
          <a:xfrm>
            <a:off x="5567364" y="3053014"/>
            <a:ext cx="2949178" cy="1934076"/>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750"/>
              </a:spcBef>
              <a:spcAft>
                <a:spcPts val="0"/>
              </a:spcAft>
              <a:buClr>
                <a:schemeClr val="dk1"/>
              </a:buClr>
              <a:buSzPts val="1650"/>
              <a:buNone/>
              <a:defRPr sz="1650" b="0" i="0">
                <a:solidFill>
                  <a:schemeClr val="dk1"/>
                </a:solidFill>
                <a:latin typeface="Times New Roman"/>
                <a:ea typeface="Times New Roman"/>
                <a:cs typeface="Times New Roman"/>
                <a:sym typeface="Times New Roman"/>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16" name="Google Shape;16;p58"/>
          <p:cNvPicPr preferRelativeResize="0"/>
          <p:nvPr/>
        </p:nvPicPr>
        <p:blipFill rotWithShape="1">
          <a:blip r:embed="rId2">
            <a:alphaModFix/>
          </a:blip>
          <a:srcRect/>
          <a:stretch/>
        </p:blipFill>
        <p:spPr>
          <a:xfrm>
            <a:off x="580051" y="4562291"/>
            <a:ext cx="2379594" cy="386426"/>
          </a:xfrm>
          <a:prstGeom prst="rect">
            <a:avLst/>
          </a:prstGeom>
          <a:noFill/>
          <a:ln>
            <a:noFill/>
          </a:ln>
        </p:spPr>
      </p:pic>
      <p:sp>
        <p:nvSpPr>
          <p:cNvPr id="17" name="Google Shape;17;p58"/>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dk2"/>
              </a:buClr>
              <a:buSzPts val="1200"/>
              <a:buFont typeface="Arial"/>
              <a:buNone/>
            </a:pPr>
            <a:r>
              <a:rPr lang="en-US" sz="1200" b="0" i="0" u="none" strike="noStrike" cap="none">
                <a:solidFill>
                  <a:schemeClr val="dk2"/>
                </a:solidFill>
                <a:latin typeface="Calibri"/>
                <a:ea typeface="Calibri"/>
                <a:cs typeface="Calibri"/>
                <a:sym typeface="Calibri"/>
              </a:rPr>
              <a:t>rightquestion.org</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7"/>
          <p:cNvSpPr/>
          <p:nvPr/>
        </p:nvSpPr>
        <p:spPr>
          <a:xfrm>
            <a:off x="0" y="-13347"/>
            <a:ext cx="9144000" cy="126801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1"/>
              </a:solidFill>
              <a:latin typeface="Rockwell"/>
              <a:ea typeface="Rockwell"/>
              <a:cs typeface="Rockwell"/>
              <a:sym typeface="Rockwell"/>
            </a:endParaRPr>
          </a:p>
        </p:txBody>
      </p:sp>
      <p:sp>
        <p:nvSpPr>
          <p:cNvPr id="55" name="Google Shape;55;p6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alibri"/>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67"/>
          <p:cNvPicPr preferRelativeResize="0"/>
          <p:nvPr/>
        </p:nvPicPr>
        <p:blipFill rotWithShape="1">
          <a:blip r:embed="rId2">
            <a:alphaModFix/>
          </a:blip>
          <a:srcRect/>
          <a:stretch/>
        </p:blipFill>
        <p:spPr>
          <a:xfrm>
            <a:off x="580051" y="4562291"/>
            <a:ext cx="2813938" cy="386426"/>
          </a:xfrm>
          <a:prstGeom prst="rect">
            <a:avLst/>
          </a:prstGeom>
          <a:noFill/>
          <a:ln>
            <a:noFill/>
          </a:ln>
        </p:spPr>
      </p:pic>
      <p:sp>
        <p:nvSpPr>
          <p:cNvPr id="57" name="Google Shape;57;p67"/>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629841" y="342901"/>
            <a:ext cx="3257550" cy="39766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628651" y="878307"/>
            <a:ext cx="3427183" cy="212062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68"/>
          <p:cNvSpPr txBox="1">
            <a:spLocks noGrp="1"/>
          </p:cNvSpPr>
          <p:nvPr>
            <p:ph type="body" idx="2"/>
          </p:nvPr>
        </p:nvSpPr>
        <p:spPr>
          <a:xfrm>
            <a:off x="629841" y="3136667"/>
            <a:ext cx="3425992" cy="1146576"/>
          </a:xfrm>
          <a:prstGeom prst="rect">
            <a:avLst/>
          </a:prstGeom>
          <a:noFill/>
          <a:ln>
            <a:noFill/>
          </a:ln>
        </p:spPr>
        <p:txBody>
          <a:bodyPr spcFirstLastPara="1" wrap="square" lIns="91425" tIns="45700" rIns="91425" bIns="45700" anchor="t" anchorCtr="0">
            <a:normAutofit/>
          </a:bodyPr>
          <a:lstStyle>
            <a:lvl1pPr marL="457200" marR="0" lvl="0" indent="-333375" algn="l">
              <a:lnSpc>
                <a:spcPct val="90000"/>
              </a:lnSpc>
              <a:spcBef>
                <a:spcPts val="750"/>
              </a:spcBef>
              <a:spcAft>
                <a:spcPts val="0"/>
              </a:spcAft>
              <a:buClr>
                <a:schemeClr val="dk1"/>
              </a:buClr>
              <a:buSzPts val="1650"/>
              <a:buFont typeface="Arial"/>
              <a:buChar char="•"/>
              <a:defRPr sz="165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68"/>
          <p:cNvSpPr txBox="1">
            <a:spLocks noGrp="1"/>
          </p:cNvSpPr>
          <p:nvPr>
            <p:ph type="body" idx="3"/>
          </p:nvPr>
        </p:nvSpPr>
        <p:spPr>
          <a:xfrm>
            <a:off x="4516041" y="878306"/>
            <a:ext cx="3425992" cy="3826041"/>
          </a:xfrm>
          <a:prstGeom prst="rect">
            <a:avLst/>
          </a:prstGeom>
          <a:noFill/>
          <a:ln>
            <a:noFill/>
          </a:ln>
        </p:spPr>
        <p:txBody>
          <a:bodyPr spcFirstLastPara="1" wrap="square" lIns="91425" tIns="45700" rIns="91425" bIns="45700" anchor="t" anchorCtr="0">
            <a:normAutofit/>
          </a:bodyPr>
          <a:lstStyle>
            <a:lvl1pPr marL="457200" marR="0" lvl="0" indent="-333375" algn="l">
              <a:lnSpc>
                <a:spcPct val="90000"/>
              </a:lnSpc>
              <a:spcBef>
                <a:spcPts val="750"/>
              </a:spcBef>
              <a:spcAft>
                <a:spcPts val="0"/>
              </a:spcAft>
              <a:buClr>
                <a:schemeClr val="dk1"/>
              </a:buClr>
              <a:buSzPts val="1650"/>
              <a:buFont typeface="Arial"/>
              <a:buChar char="•"/>
              <a:defRPr sz="165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68"/>
          <p:cNvSpPr/>
          <p:nvPr/>
        </p:nvSpPr>
        <p:spPr>
          <a:xfrm>
            <a:off x="0" y="4283244"/>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pic>
        <p:nvPicPr>
          <p:cNvPr id="64" name="Google Shape;64;p68"/>
          <p:cNvPicPr preferRelativeResize="0"/>
          <p:nvPr/>
        </p:nvPicPr>
        <p:blipFill rotWithShape="1">
          <a:blip r:embed="rId2">
            <a:alphaModFix/>
          </a:blip>
          <a:srcRect/>
          <a:stretch/>
        </p:blipFill>
        <p:spPr>
          <a:xfrm>
            <a:off x="580051" y="4562291"/>
            <a:ext cx="2813938" cy="386426"/>
          </a:xfrm>
          <a:prstGeom prst="rect">
            <a:avLst/>
          </a:prstGeom>
          <a:noFill/>
          <a:ln>
            <a:noFill/>
          </a:ln>
        </p:spPr>
      </p:pic>
      <p:sp>
        <p:nvSpPr>
          <p:cNvPr id="65" name="Google Shape;65;p68"/>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with Footer">
  <p:cSld name="1_Title Slide with Footer">
    <p:spTree>
      <p:nvGrpSpPr>
        <p:cNvPr id="1" name="Shape 66"/>
        <p:cNvGrpSpPr/>
        <p:nvPr/>
      </p:nvGrpSpPr>
      <p:grpSpPr>
        <a:xfrm>
          <a:off x="0" y="0"/>
          <a:ext cx="0" cy="0"/>
          <a:chOff x="0" y="0"/>
          <a:chExt cx="0" cy="0"/>
        </a:xfrm>
      </p:grpSpPr>
      <p:sp>
        <p:nvSpPr>
          <p:cNvPr id="67" name="Google Shape;67;p69"/>
          <p:cNvSpPr/>
          <p:nvPr/>
        </p:nvSpPr>
        <p:spPr>
          <a:xfrm>
            <a:off x="0" y="4283243"/>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sp>
        <p:nvSpPr>
          <p:cNvPr id="68" name="Google Shape;68;p69"/>
          <p:cNvSpPr txBox="1">
            <a:spLocks noGrp="1"/>
          </p:cNvSpPr>
          <p:nvPr>
            <p:ph type="ctrTitle"/>
          </p:nvPr>
        </p:nvSpPr>
        <p:spPr>
          <a:xfrm>
            <a:off x="576471" y="457199"/>
            <a:ext cx="6470374" cy="11827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750"/>
              <a:buFont typeface="Calibri"/>
              <a:buNone/>
              <a:defRPr sz="375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69"/>
          <p:cNvSpPr txBox="1">
            <a:spLocks noGrp="1"/>
          </p:cNvSpPr>
          <p:nvPr>
            <p:ph type="subTitle" idx="1"/>
          </p:nvPr>
        </p:nvSpPr>
        <p:spPr>
          <a:xfrm>
            <a:off x="576470" y="2103266"/>
            <a:ext cx="6858000" cy="4809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70" name="Google Shape;70;p69"/>
          <p:cNvSpPr txBox="1"/>
          <p:nvPr/>
        </p:nvSpPr>
        <p:spPr>
          <a:xfrm>
            <a:off x="576470" y="2818682"/>
            <a:ext cx="6858000" cy="769345"/>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950"/>
              <a:buFont typeface="Arial"/>
              <a:buNone/>
            </a:pPr>
            <a:endParaRPr sz="1950">
              <a:solidFill>
                <a:schemeClr val="dk1"/>
              </a:solidFill>
              <a:latin typeface="Calibri"/>
              <a:ea typeface="Calibri"/>
              <a:cs typeface="Calibri"/>
              <a:sym typeface="Calibri"/>
            </a:endParaRPr>
          </a:p>
        </p:txBody>
      </p:sp>
      <p:cxnSp>
        <p:nvCxnSpPr>
          <p:cNvPr id="71" name="Google Shape;71;p69"/>
          <p:cNvCxnSpPr/>
          <p:nvPr/>
        </p:nvCxnSpPr>
        <p:spPr>
          <a:xfrm>
            <a:off x="576471" y="1876926"/>
            <a:ext cx="7968959" cy="0"/>
          </a:xfrm>
          <a:prstGeom prst="straightConnector1">
            <a:avLst/>
          </a:prstGeom>
          <a:noFill/>
          <a:ln w="9525" cap="flat" cmpd="sng">
            <a:solidFill>
              <a:schemeClr val="accent1"/>
            </a:solidFill>
            <a:prstDash val="solid"/>
            <a:miter lim="800000"/>
            <a:headEnd type="none" w="sm" len="sm"/>
            <a:tailEnd type="none" w="sm" len="sm"/>
          </a:ln>
        </p:spPr>
      </p:cxnSp>
      <p:pic>
        <p:nvPicPr>
          <p:cNvPr id="72" name="Google Shape;72;p69"/>
          <p:cNvPicPr preferRelativeResize="0"/>
          <p:nvPr/>
        </p:nvPicPr>
        <p:blipFill rotWithShape="1">
          <a:blip r:embed="rId2">
            <a:alphaModFix/>
          </a:blip>
          <a:srcRect/>
          <a:stretch/>
        </p:blipFill>
        <p:spPr>
          <a:xfrm>
            <a:off x="580051" y="4562291"/>
            <a:ext cx="2813938" cy="386426"/>
          </a:xfrm>
          <a:prstGeom prst="rect">
            <a:avLst/>
          </a:prstGeom>
          <a:noFill/>
          <a:ln>
            <a:noFill/>
          </a:ln>
        </p:spPr>
      </p:pic>
      <p:sp>
        <p:nvSpPr>
          <p:cNvPr id="73" name="Google Shape;73;p69"/>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w/ Footer">
  <p:cSld name="2_Title and Content w/ Footer">
    <p:spTree>
      <p:nvGrpSpPr>
        <p:cNvPr id="1" name="Shape 74"/>
        <p:cNvGrpSpPr/>
        <p:nvPr/>
      </p:nvGrpSpPr>
      <p:grpSpPr>
        <a:xfrm>
          <a:off x="0" y="0"/>
          <a:ext cx="0" cy="0"/>
          <a:chOff x="0" y="0"/>
          <a:chExt cx="0" cy="0"/>
        </a:xfrm>
      </p:grpSpPr>
      <p:sp>
        <p:nvSpPr>
          <p:cNvPr id="75" name="Google Shape;75;p70"/>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7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70"/>
          <p:cNvSpPr/>
          <p:nvPr/>
        </p:nvSpPr>
        <p:spPr>
          <a:xfrm>
            <a:off x="0" y="4311577"/>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cxnSp>
        <p:nvCxnSpPr>
          <p:cNvPr id="78" name="Google Shape;78;p70"/>
          <p:cNvCxnSpPr/>
          <p:nvPr/>
        </p:nvCxnSpPr>
        <p:spPr>
          <a:xfrm>
            <a:off x="607859" y="1164055"/>
            <a:ext cx="7968959" cy="0"/>
          </a:xfrm>
          <a:prstGeom prst="straightConnector1">
            <a:avLst/>
          </a:prstGeom>
          <a:noFill/>
          <a:ln w="9525" cap="flat" cmpd="sng">
            <a:solidFill>
              <a:schemeClr val="accent1"/>
            </a:solidFill>
            <a:prstDash val="solid"/>
            <a:miter lim="800000"/>
            <a:headEnd type="none" w="sm" len="sm"/>
            <a:tailEnd type="none" w="sm" len="sm"/>
          </a:ln>
        </p:spPr>
      </p:cxnSp>
      <p:sp>
        <p:nvSpPr>
          <p:cNvPr id="79" name="Google Shape;79;p70"/>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w/ Footer">
  <p:cSld name="3_Title and Content w/ Footer">
    <p:spTree>
      <p:nvGrpSpPr>
        <p:cNvPr id="1" name="Shape 80"/>
        <p:cNvGrpSpPr/>
        <p:nvPr/>
      </p:nvGrpSpPr>
      <p:grpSpPr>
        <a:xfrm>
          <a:off x="0" y="0"/>
          <a:ext cx="0" cy="0"/>
          <a:chOff x="0" y="0"/>
          <a:chExt cx="0" cy="0"/>
        </a:xfrm>
      </p:grpSpPr>
      <p:sp>
        <p:nvSpPr>
          <p:cNvPr id="81" name="Google Shape;81;p7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7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83" name="Google Shape;83;p71"/>
          <p:cNvCxnSpPr/>
          <p:nvPr/>
        </p:nvCxnSpPr>
        <p:spPr>
          <a:xfrm>
            <a:off x="607859" y="1164055"/>
            <a:ext cx="7968959"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wo Photo w/ Text and Footer">
  <p:cSld name="3_Two Photo w/ Text and Footer">
    <p:spTree>
      <p:nvGrpSpPr>
        <p:cNvPr id="1" name="Shape 84"/>
        <p:cNvGrpSpPr/>
        <p:nvPr/>
      </p:nvGrpSpPr>
      <p:grpSpPr>
        <a:xfrm>
          <a:off x="0" y="0"/>
          <a:ext cx="0" cy="0"/>
          <a:chOff x="0" y="0"/>
          <a:chExt cx="0" cy="0"/>
        </a:xfrm>
      </p:grpSpPr>
      <p:sp>
        <p:nvSpPr>
          <p:cNvPr id="85" name="Google Shape;85;p7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72"/>
          <p:cNvSpPr>
            <a:spLocks noGrp="1"/>
          </p:cNvSpPr>
          <p:nvPr>
            <p:ph type="pic" idx="2"/>
          </p:nvPr>
        </p:nvSpPr>
        <p:spPr>
          <a:xfrm>
            <a:off x="629044" y="1371601"/>
            <a:ext cx="3606072" cy="198697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7" name="Google Shape;87;p72"/>
          <p:cNvSpPr>
            <a:spLocks noGrp="1"/>
          </p:cNvSpPr>
          <p:nvPr>
            <p:ph type="pic" idx="3"/>
          </p:nvPr>
        </p:nvSpPr>
        <p:spPr>
          <a:xfrm>
            <a:off x="4788976" y="1371601"/>
            <a:ext cx="3726374" cy="198697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8" name="Google Shape;88;p72"/>
          <p:cNvSpPr txBox="1">
            <a:spLocks noGrp="1"/>
          </p:cNvSpPr>
          <p:nvPr>
            <p:ph type="body" idx="1"/>
          </p:nvPr>
        </p:nvSpPr>
        <p:spPr>
          <a:xfrm>
            <a:off x="628650" y="3527074"/>
            <a:ext cx="7886700" cy="6858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750"/>
              </a:spcBef>
              <a:spcAft>
                <a:spcPts val="0"/>
              </a:spcAft>
              <a:buClr>
                <a:schemeClr val="dk1"/>
              </a:buClr>
              <a:buSzPts val="2100"/>
              <a:buFont typeface="Arial"/>
              <a:buNone/>
              <a:defRPr b="0" i="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72"/>
          <p:cNvSpPr/>
          <p:nvPr/>
        </p:nvSpPr>
        <p:spPr>
          <a:xfrm>
            <a:off x="0" y="4283243"/>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cxnSp>
        <p:nvCxnSpPr>
          <p:cNvPr id="90" name="Google Shape;90;p72"/>
          <p:cNvCxnSpPr/>
          <p:nvPr/>
        </p:nvCxnSpPr>
        <p:spPr>
          <a:xfrm>
            <a:off x="607859" y="1164055"/>
            <a:ext cx="7968959" cy="0"/>
          </a:xfrm>
          <a:prstGeom prst="straightConnector1">
            <a:avLst/>
          </a:prstGeom>
          <a:noFill/>
          <a:ln w="9525" cap="flat" cmpd="sng">
            <a:solidFill>
              <a:schemeClr val="accent1"/>
            </a:solidFill>
            <a:prstDash val="solid"/>
            <a:miter lim="800000"/>
            <a:headEnd type="none" w="sm" len="sm"/>
            <a:tailEnd type="none" w="sm" len="sm"/>
          </a:ln>
        </p:spPr>
      </p:cxnSp>
      <p:sp>
        <p:nvSpPr>
          <p:cNvPr id="91" name="Google Shape;91;p72"/>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Picture with Caption w/ footer">
  <p:cSld name="4_Picture with Caption w/ footer">
    <p:spTree>
      <p:nvGrpSpPr>
        <p:cNvPr id="1" name="Shape 92"/>
        <p:cNvGrpSpPr/>
        <p:nvPr/>
      </p:nvGrpSpPr>
      <p:grpSpPr>
        <a:xfrm>
          <a:off x="0" y="0"/>
          <a:ext cx="0" cy="0"/>
          <a:chOff x="0" y="0"/>
          <a:chExt cx="0" cy="0"/>
        </a:xfrm>
      </p:grpSpPr>
      <p:sp>
        <p:nvSpPr>
          <p:cNvPr id="93" name="Google Shape;93;p73"/>
          <p:cNvSpPr>
            <a:spLocks noGrp="1"/>
          </p:cNvSpPr>
          <p:nvPr>
            <p:ph type="pic" idx="2"/>
          </p:nvPr>
        </p:nvSpPr>
        <p:spPr>
          <a:xfrm>
            <a:off x="530581" y="740570"/>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4" name="Google Shape;94;p73"/>
          <p:cNvSpPr txBox="1">
            <a:spLocks noGrp="1"/>
          </p:cNvSpPr>
          <p:nvPr>
            <p:ph type="body" idx="1"/>
          </p:nvPr>
        </p:nvSpPr>
        <p:spPr>
          <a:xfrm>
            <a:off x="5567364" y="977566"/>
            <a:ext cx="2949178" cy="19340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chemeClr val="dk2"/>
              </a:buClr>
              <a:buSzPts val="2100"/>
              <a:buNone/>
              <a:defRPr sz="2100" b="0" i="0">
                <a:solidFill>
                  <a:schemeClr val="dk2"/>
                </a:solidFill>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5" name="Google Shape;95;p73"/>
          <p:cNvSpPr txBox="1">
            <a:spLocks noGrp="1"/>
          </p:cNvSpPr>
          <p:nvPr>
            <p:ph type="body" idx="3"/>
          </p:nvPr>
        </p:nvSpPr>
        <p:spPr>
          <a:xfrm>
            <a:off x="5567364" y="3053014"/>
            <a:ext cx="2949178" cy="1934076"/>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750"/>
              </a:spcBef>
              <a:spcAft>
                <a:spcPts val="0"/>
              </a:spcAft>
              <a:buClr>
                <a:schemeClr val="dk1"/>
              </a:buClr>
              <a:buSzPts val="1650"/>
              <a:buNone/>
              <a:defRPr sz="1650" b="0" i="0">
                <a:solidFill>
                  <a:schemeClr val="dk1"/>
                </a:solidFill>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73"/>
          <p:cNvSpPr/>
          <p:nvPr/>
        </p:nvSpPr>
        <p:spPr>
          <a:xfrm>
            <a:off x="0" y="4283243"/>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pic>
        <p:nvPicPr>
          <p:cNvPr id="97" name="Google Shape;97;p73"/>
          <p:cNvPicPr preferRelativeResize="0"/>
          <p:nvPr/>
        </p:nvPicPr>
        <p:blipFill rotWithShape="1">
          <a:blip r:embed="rId2">
            <a:alphaModFix/>
          </a:blip>
          <a:srcRect/>
          <a:stretch/>
        </p:blipFill>
        <p:spPr>
          <a:xfrm>
            <a:off x="580051" y="4562291"/>
            <a:ext cx="2813938" cy="386426"/>
          </a:xfrm>
          <a:prstGeom prst="rect">
            <a:avLst/>
          </a:prstGeom>
          <a:noFill/>
          <a:ln>
            <a:noFill/>
          </a:ln>
        </p:spPr>
      </p:pic>
      <p:sp>
        <p:nvSpPr>
          <p:cNvPr id="98" name="Google Shape;98;p73"/>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99"/>
        <p:cNvGrpSpPr/>
        <p:nvPr/>
      </p:nvGrpSpPr>
      <p:grpSpPr>
        <a:xfrm>
          <a:off x="0" y="0"/>
          <a:ext cx="0" cy="0"/>
          <a:chOff x="0" y="0"/>
          <a:chExt cx="0" cy="0"/>
        </a:xfrm>
      </p:grpSpPr>
      <p:sp>
        <p:nvSpPr>
          <p:cNvPr id="100" name="Google Shape;100;p74"/>
          <p:cNvSpPr txBox="1">
            <a:spLocks noGrp="1"/>
          </p:cNvSpPr>
          <p:nvPr>
            <p:ph type="title"/>
          </p:nvPr>
        </p:nvSpPr>
        <p:spPr>
          <a:xfrm>
            <a:off x="623888" y="2472643"/>
            <a:ext cx="7886700" cy="6288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000"/>
              <a:buFont typeface="Calibri"/>
              <a:buNone/>
              <a:defRPr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74"/>
          <p:cNvSpPr txBox="1">
            <a:spLocks noGrp="1"/>
          </p:cNvSpPr>
          <p:nvPr>
            <p:ph type="body" idx="1"/>
          </p:nvPr>
        </p:nvSpPr>
        <p:spPr>
          <a:xfrm>
            <a:off x="623888" y="3269970"/>
            <a:ext cx="7886700" cy="1361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2" name="Google Shape;102;p74"/>
          <p:cNvSpPr>
            <a:spLocks noGrp="1"/>
          </p:cNvSpPr>
          <p:nvPr>
            <p:ph type="pic" idx="2"/>
          </p:nvPr>
        </p:nvSpPr>
        <p:spPr>
          <a:xfrm>
            <a:off x="623887" y="396479"/>
            <a:ext cx="4910138" cy="215384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3" name="Google Shape;103;p74"/>
          <p:cNvSpPr/>
          <p:nvPr/>
        </p:nvSpPr>
        <p:spPr>
          <a:xfrm>
            <a:off x="0" y="4283243"/>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cxnSp>
        <p:nvCxnSpPr>
          <p:cNvPr id="104" name="Google Shape;104;p74"/>
          <p:cNvCxnSpPr/>
          <p:nvPr/>
        </p:nvCxnSpPr>
        <p:spPr>
          <a:xfrm>
            <a:off x="607859" y="3187393"/>
            <a:ext cx="7968959" cy="0"/>
          </a:xfrm>
          <a:prstGeom prst="straightConnector1">
            <a:avLst/>
          </a:prstGeom>
          <a:noFill/>
          <a:ln w="9525" cap="flat" cmpd="sng">
            <a:solidFill>
              <a:schemeClr val="accent1"/>
            </a:solidFill>
            <a:prstDash val="solid"/>
            <a:miter lim="800000"/>
            <a:headEnd type="none" w="sm" len="sm"/>
            <a:tailEnd type="none" w="sm" len="sm"/>
          </a:ln>
        </p:spPr>
      </p:cxnSp>
      <p:pic>
        <p:nvPicPr>
          <p:cNvPr id="105" name="Google Shape;105;p74"/>
          <p:cNvPicPr preferRelativeResize="0"/>
          <p:nvPr/>
        </p:nvPicPr>
        <p:blipFill rotWithShape="1">
          <a:blip r:embed="rId2">
            <a:alphaModFix/>
          </a:blip>
          <a:srcRect/>
          <a:stretch/>
        </p:blipFill>
        <p:spPr>
          <a:xfrm>
            <a:off x="580051" y="4562291"/>
            <a:ext cx="2813938" cy="386426"/>
          </a:xfrm>
          <a:prstGeom prst="rect">
            <a:avLst/>
          </a:prstGeom>
          <a:noFill/>
          <a:ln>
            <a:noFill/>
          </a:ln>
        </p:spPr>
      </p:pic>
      <p:sp>
        <p:nvSpPr>
          <p:cNvPr id="106" name="Google Shape;106;p74"/>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w/ Footer">
  <p:cSld name="1_Title Only w/ Footer">
    <p:spTree>
      <p:nvGrpSpPr>
        <p:cNvPr id="1" name="Shape 107"/>
        <p:cNvGrpSpPr/>
        <p:nvPr/>
      </p:nvGrpSpPr>
      <p:grpSpPr>
        <a:xfrm>
          <a:off x="0" y="0"/>
          <a:ext cx="0" cy="0"/>
          <a:chOff x="0" y="0"/>
          <a:chExt cx="0" cy="0"/>
        </a:xfrm>
      </p:grpSpPr>
      <p:sp>
        <p:nvSpPr>
          <p:cNvPr id="108" name="Google Shape;108;p75"/>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3200"/>
              <a:buFont typeface="Calibri"/>
              <a:buNone/>
              <a:defRPr sz="32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75"/>
          <p:cNvSpPr/>
          <p:nvPr/>
        </p:nvSpPr>
        <p:spPr>
          <a:xfrm>
            <a:off x="0" y="4283243"/>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cxnSp>
        <p:nvCxnSpPr>
          <p:cNvPr id="110" name="Google Shape;110;p75"/>
          <p:cNvCxnSpPr/>
          <p:nvPr/>
        </p:nvCxnSpPr>
        <p:spPr>
          <a:xfrm>
            <a:off x="607859" y="1118936"/>
            <a:ext cx="7968959" cy="0"/>
          </a:xfrm>
          <a:prstGeom prst="straightConnector1">
            <a:avLst/>
          </a:prstGeom>
          <a:noFill/>
          <a:ln w="9525" cap="flat" cmpd="sng">
            <a:solidFill>
              <a:schemeClr val="accent1"/>
            </a:solidFill>
            <a:prstDash val="solid"/>
            <a:miter lim="800000"/>
            <a:headEnd type="none" w="sm" len="sm"/>
            <a:tailEnd type="none" w="sm" len="sm"/>
          </a:ln>
        </p:spPr>
      </p:cxnSp>
      <p:sp>
        <p:nvSpPr>
          <p:cNvPr id="111" name="Google Shape;111;p75"/>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2"/>
        <p:cNvGrpSpPr/>
        <p:nvPr/>
      </p:nvGrpSpPr>
      <p:grpSpPr>
        <a:xfrm>
          <a:off x="0" y="0"/>
          <a:ext cx="0" cy="0"/>
          <a:chOff x="0" y="0"/>
          <a:chExt cx="0" cy="0"/>
        </a:xfrm>
      </p:grpSpPr>
      <p:sp>
        <p:nvSpPr>
          <p:cNvPr id="113" name="Google Shape;113;p76"/>
          <p:cNvSpPr/>
          <p:nvPr/>
        </p:nvSpPr>
        <p:spPr>
          <a:xfrm>
            <a:off x="0" y="4283243"/>
            <a:ext cx="9144000" cy="9092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pic>
        <p:nvPicPr>
          <p:cNvPr id="114" name="Google Shape;114;p76"/>
          <p:cNvPicPr preferRelativeResize="0"/>
          <p:nvPr/>
        </p:nvPicPr>
        <p:blipFill rotWithShape="1">
          <a:blip r:embed="rId2">
            <a:alphaModFix/>
          </a:blip>
          <a:srcRect/>
          <a:stretch/>
        </p:blipFill>
        <p:spPr>
          <a:xfrm>
            <a:off x="580051" y="4562291"/>
            <a:ext cx="2813938" cy="386426"/>
          </a:xfrm>
          <a:prstGeom prst="rect">
            <a:avLst/>
          </a:prstGeom>
          <a:noFill/>
          <a:ln>
            <a:noFill/>
          </a:ln>
        </p:spPr>
      </p:pic>
      <p:sp>
        <p:nvSpPr>
          <p:cNvPr id="115" name="Google Shape;115;p76"/>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59"/>
          <p:cNvSpPr/>
          <p:nvPr/>
        </p:nvSpPr>
        <p:spPr>
          <a:xfrm>
            <a:off x="0" y="-13347"/>
            <a:ext cx="9144000" cy="1268016"/>
          </a:xfrm>
          <a:prstGeom prst="rect">
            <a:avLst/>
          </a:prstGeom>
          <a:solidFill>
            <a:srgbClr val="156993"/>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sp>
        <p:nvSpPr>
          <p:cNvPr id="20" name="Google Shape;20;p5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atin typeface="Calibri"/>
                <a:ea typeface="Calibri"/>
                <a:cs typeface="Calibri"/>
                <a:sym typeface="Calibri"/>
              </a:defRPr>
            </a:lvl2pPr>
            <a:lvl3pPr marL="1371600" lvl="2" indent="-323850" algn="l">
              <a:lnSpc>
                <a:spcPct val="90000"/>
              </a:lnSpc>
              <a:spcBef>
                <a:spcPts val="375"/>
              </a:spcBef>
              <a:spcAft>
                <a:spcPts val="0"/>
              </a:spcAft>
              <a:buClr>
                <a:schemeClr val="dk1"/>
              </a:buClr>
              <a:buSzPts val="1500"/>
              <a:buChar char="•"/>
              <a:defRPr>
                <a:latin typeface="Calibri"/>
                <a:ea typeface="Calibri"/>
                <a:cs typeface="Calibri"/>
                <a:sym typeface="Calibri"/>
              </a:defRPr>
            </a:lvl3pPr>
            <a:lvl4pPr marL="1828800" lvl="3" indent="-314325" algn="l">
              <a:lnSpc>
                <a:spcPct val="90000"/>
              </a:lnSpc>
              <a:spcBef>
                <a:spcPts val="375"/>
              </a:spcBef>
              <a:spcAft>
                <a:spcPts val="0"/>
              </a:spcAft>
              <a:buClr>
                <a:schemeClr val="dk1"/>
              </a:buClr>
              <a:buSzPts val="1350"/>
              <a:buChar char="•"/>
              <a:defRPr>
                <a:latin typeface="Calibri"/>
                <a:ea typeface="Calibri"/>
                <a:cs typeface="Calibri"/>
                <a:sym typeface="Calibri"/>
              </a:defRPr>
            </a:lvl4pPr>
            <a:lvl5pPr marL="2286000" lvl="4" indent="-314325" algn="l">
              <a:lnSpc>
                <a:spcPct val="90000"/>
              </a:lnSpc>
              <a:spcBef>
                <a:spcPts val="375"/>
              </a:spcBef>
              <a:spcAft>
                <a:spcPts val="0"/>
              </a:spcAft>
              <a:buClr>
                <a:schemeClr val="dk1"/>
              </a:buClr>
              <a:buSzPts val="135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59"/>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rgbClr val="59C4C7"/>
              </a:buClr>
              <a:buSzPts val="1200"/>
              <a:buFont typeface="Arial"/>
              <a:buNone/>
            </a:pPr>
            <a:r>
              <a:rPr lang="en-US" sz="1200" b="0">
                <a:solidFill>
                  <a:srgbClr val="59C4C7"/>
                </a:solidFill>
                <a:latin typeface="Calibri"/>
                <a:ea typeface="Calibri"/>
                <a:cs typeface="Calibri"/>
                <a:sym typeface="Calibri"/>
              </a:rPr>
              <a:t>rightquestion.org</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with Footer">
  <p:cSld name="2_Title Slide with Footer">
    <p:spTree>
      <p:nvGrpSpPr>
        <p:cNvPr id="1" name="Shape 116"/>
        <p:cNvGrpSpPr/>
        <p:nvPr/>
      </p:nvGrpSpPr>
      <p:grpSpPr>
        <a:xfrm>
          <a:off x="0" y="0"/>
          <a:ext cx="0" cy="0"/>
          <a:chOff x="0" y="0"/>
          <a:chExt cx="0" cy="0"/>
        </a:xfrm>
      </p:grpSpPr>
      <p:sp>
        <p:nvSpPr>
          <p:cNvPr id="117" name="Google Shape;117;p77"/>
          <p:cNvSpPr txBox="1">
            <a:spLocks noGrp="1"/>
          </p:cNvSpPr>
          <p:nvPr>
            <p:ph type="ctrTitle"/>
          </p:nvPr>
        </p:nvSpPr>
        <p:spPr>
          <a:xfrm>
            <a:off x="576471" y="457199"/>
            <a:ext cx="6470374" cy="11827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750"/>
              <a:buFont typeface="Calibri"/>
              <a:buNone/>
              <a:defRPr sz="375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77"/>
          <p:cNvSpPr txBox="1">
            <a:spLocks noGrp="1"/>
          </p:cNvSpPr>
          <p:nvPr>
            <p:ph type="subTitle" idx="1"/>
          </p:nvPr>
        </p:nvSpPr>
        <p:spPr>
          <a:xfrm>
            <a:off x="576470" y="2103266"/>
            <a:ext cx="6858000" cy="4809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19" name="Google Shape;119;p77"/>
          <p:cNvSpPr txBox="1"/>
          <p:nvPr/>
        </p:nvSpPr>
        <p:spPr>
          <a:xfrm>
            <a:off x="576470" y="2818682"/>
            <a:ext cx="6858000" cy="769345"/>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950"/>
              <a:buFont typeface="Arial"/>
              <a:buNone/>
            </a:pPr>
            <a:r>
              <a:rPr lang="en-US" sz="1950">
                <a:solidFill>
                  <a:schemeClr val="dk1"/>
                </a:solidFill>
                <a:latin typeface="Calibri"/>
                <a:ea typeface="Calibri"/>
                <a:cs typeface="Calibri"/>
                <a:sym typeface="Calibri"/>
              </a:rPr>
              <a:t>Location</a:t>
            </a:r>
            <a:endParaRPr/>
          </a:p>
          <a:p>
            <a:pPr marL="0" marR="0" lvl="0" indent="0" algn="l" rtl="0">
              <a:lnSpc>
                <a:spcPct val="90000"/>
              </a:lnSpc>
              <a:spcBef>
                <a:spcPts val="1000"/>
              </a:spcBef>
              <a:spcAft>
                <a:spcPts val="0"/>
              </a:spcAft>
              <a:buClr>
                <a:schemeClr val="dk1"/>
              </a:buClr>
              <a:buSzPts val="1950"/>
              <a:buFont typeface="Arial"/>
              <a:buNone/>
            </a:pPr>
            <a:r>
              <a:rPr lang="en-US" sz="1950">
                <a:solidFill>
                  <a:schemeClr val="dk1"/>
                </a:solidFill>
                <a:latin typeface="Calibri"/>
                <a:ea typeface="Calibri"/>
                <a:cs typeface="Calibri"/>
                <a:sym typeface="Calibri"/>
              </a:rPr>
              <a:t>Date</a:t>
            </a:r>
            <a:endParaRPr/>
          </a:p>
        </p:txBody>
      </p:sp>
      <p:sp>
        <p:nvSpPr>
          <p:cNvPr id="120" name="Google Shape;120;p77"/>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78"/>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7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7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5" name="Google Shape;125;p7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7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Rockwell"/>
                <a:ea typeface="Rockwell"/>
                <a:cs typeface="Rockwell"/>
                <a:sym typeface="Rockwell"/>
              </a:defRPr>
            </a:lvl1pPr>
            <a:lvl2pPr marL="0" marR="0" lvl="1" indent="0" algn="l" rtl="0">
              <a:spcBef>
                <a:spcPts val="0"/>
              </a:spcBef>
              <a:buNone/>
              <a:defRPr sz="1800">
                <a:solidFill>
                  <a:schemeClr val="dk1"/>
                </a:solidFill>
                <a:latin typeface="Rockwell"/>
                <a:ea typeface="Rockwell"/>
                <a:cs typeface="Rockwell"/>
                <a:sym typeface="Rockwell"/>
              </a:defRPr>
            </a:lvl2pPr>
            <a:lvl3pPr marL="0" marR="0" lvl="2" indent="0" algn="l" rtl="0">
              <a:spcBef>
                <a:spcPts val="0"/>
              </a:spcBef>
              <a:buNone/>
              <a:defRPr sz="1800">
                <a:solidFill>
                  <a:schemeClr val="dk1"/>
                </a:solidFill>
                <a:latin typeface="Rockwell"/>
                <a:ea typeface="Rockwell"/>
                <a:cs typeface="Rockwell"/>
                <a:sym typeface="Rockwell"/>
              </a:defRPr>
            </a:lvl3pPr>
            <a:lvl4pPr marL="0" marR="0" lvl="3" indent="0" algn="l" rtl="0">
              <a:spcBef>
                <a:spcPts val="0"/>
              </a:spcBef>
              <a:buNone/>
              <a:defRPr sz="1800">
                <a:solidFill>
                  <a:schemeClr val="dk1"/>
                </a:solidFill>
                <a:latin typeface="Rockwell"/>
                <a:ea typeface="Rockwell"/>
                <a:cs typeface="Rockwell"/>
                <a:sym typeface="Rockwell"/>
              </a:defRPr>
            </a:lvl4pPr>
            <a:lvl5pPr marL="0" marR="0" lvl="4" indent="0" algn="l" rtl="0">
              <a:spcBef>
                <a:spcPts val="0"/>
              </a:spcBef>
              <a:buNone/>
              <a:defRPr sz="1800">
                <a:solidFill>
                  <a:schemeClr val="dk1"/>
                </a:solidFill>
                <a:latin typeface="Rockwell"/>
                <a:ea typeface="Rockwell"/>
                <a:cs typeface="Rockwell"/>
                <a:sym typeface="Rockwell"/>
              </a:defRPr>
            </a:lvl5pPr>
            <a:lvl6pPr marL="0" marR="0" lvl="5" indent="0" algn="l" rtl="0">
              <a:spcBef>
                <a:spcPts val="0"/>
              </a:spcBef>
              <a:buNone/>
              <a:defRPr sz="1800">
                <a:solidFill>
                  <a:schemeClr val="dk1"/>
                </a:solidFill>
                <a:latin typeface="Rockwell"/>
                <a:ea typeface="Rockwell"/>
                <a:cs typeface="Rockwell"/>
                <a:sym typeface="Rockwell"/>
              </a:defRPr>
            </a:lvl6pPr>
            <a:lvl7pPr marL="0" marR="0" lvl="6" indent="0" algn="l" rtl="0">
              <a:spcBef>
                <a:spcPts val="0"/>
              </a:spcBef>
              <a:buNone/>
              <a:defRPr sz="1800">
                <a:solidFill>
                  <a:schemeClr val="dk1"/>
                </a:solidFill>
                <a:latin typeface="Rockwell"/>
                <a:ea typeface="Rockwell"/>
                <a:cs typeface="Rockwell"/>
                <a:sym typeface="Rockwell"/>
              </a:defRPr>
            </a:lvl7pPr>
            <a:lvl8pPr marL="0" marR="0" lvl="7" indent="0" algn="l" rtl="0">
              <a:spcBef>
                <a:spcPts val="0"/>
              </a:spcBef>
              <a:buNone/>
              <a:defRPr sz="1800">
                <a:solidFill>
                  <a:schemeClr val="dk1"/>
                </a:solidFill>
                <a:latin typeface="Rockwell"/>
                <a:ea typeface="Rockwell"/>
                <a:cs typeface="Rockwell"/>
                <a:sym typeface="Rockwell"/>
              </a:defRPr>
            </a:lvl8pPr>
            <a:lvl9pPr marL="0" marR="0" lvl="8" indent="0" algn="l" rtl="0">
              <a:spcBef>
                <a:spcPts val="0"/>
              </a:spcBef>
              <a:buNone/>
              <a:defRPr sz="1800">
                <a:solidFill>
                  <a:schemeClr val="dk1"/>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127"/>
        <p:cNvGrpSpPr/>
        <p:nvPr/>
      </p:nvGrpSpPr>
      <p:grpSpPr>
        <a:xfrm>
          <a:off x="0" y="0"/>
          <a:ext cx="0" cy="0"/>
          <a:chOff x="0" y="0"/>
          <a:chExt cx="0" cy="0"/>
        </a:xfrm>
      </p:grpSpPr>
      <p:sp>
        <p:nvSpPr>
          <p:cNvPr id="128" name="Google Shape;128;p79"/>
          <p:cNvSpPr txBox="1">
            <a:spLocks noGrp="1"/>
          </p:cNvSpPr>
          <p:nvPr>
            <p:ph type="title"/>
          </p:nvPr>
        </p:nvSpPr>
        <p:spPr>
          <a:xfrm>
            <a:off x="457200" y="594360"/>
            <a:ext cx="2142680" cy="94869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79"/>
          <p:cNvSpPr>
            <a:spLocks noGrp="1"/>
          </p:cNvSpPr>
          <p:nvPr>
            <p:ph type="pic" idx="2"/>
          </p:nvPr>
        </p:nvSpPr>
        <p:spPr>
          <a:xfrm>
            <a:off x="2858610" y="628651"/>
            <a:ext cx="5904390" cy="4125342"/>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0" name="Google Shape;130;p79"/>
          <p:cNvSpPr txBox="1">
            <a:spLocks noGrp="1"/>
          </p:cNvSpPr>
          <p:nvPr>
            <p:ph type="body" idx="1"/>
          </p:nvPr>
        </p:nvSpPr>
        <p:spPr>
          <a:xfrm>
            <a:off x="457200" y="1600200"/>
            <a:ext cx="2139696" cy="3182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400"/>
              <a:buNone/>
              <a:defRPr sz="1400"/>
            </a:lvl1pPr>
            <a:lvl2pPr marL="914400" lvl="1" indent="-228600" algn="l">
              <a:lnSpc>
                <a:spcPct val="90000"/>
              </a:lnSpc>
              <a:spcBef>
                <a:spcPts val="375"/>
              </a:spcBef>
              <a:spcAft>
                <a:spcPts val="0"/>
              </a:spcAft>
              <a:buClr>
                <a:schemeClr val="dk1"/>
              </a:buClr>
              <a:buSzPts val="1200"/>
              <a:buNone/>
              <a:defRPr sz="1200"/>
            </a:lvl2pPr>
            <a:lvl3pPr marL="1371600" lvl="2" indent="-228600" algn="l">
              <a:lnSpc>
                <a:spcPct val="90000"/>
              </a:lnSpc>
              <a:spcBef>
                <a:spcPts val="375"/>
              </a:spcBef>
              <a:spcAft>
                <a:spcPts val="0"/>
              </a:spcAft>
              <a:buClr>
                <a:schemeClr val="dk1"/>
              </a:buClr>
              <a:buSzPts val="1000"/>
              <a:buNone/>
              <a:defRPr sz="1000"/>
            </a:lvl3pPr>
            <a:lvl4pPr marL="1828800" lvl="3" indent="-228600" algn="l">
              <a:lnSpc>
                <a:spcPct val="90000"/>
              </a:lnSpc>
              <a:spcBef>
                <a:spcPts val="375"/>
              </a:spcBef>
              <a:spcAft>
                <a:spcPts val="0"/>
              </a:spcAft>
              <a:buClr>
                <a:schemeClr val="dk1"/>
              </a:buClr>
              <a:buSzPts val="900"/>
              <a:buNone/>
              <a:defRPr sz="900"/>
            </a:lvl4pPr>
            <a:lvl5pPr marL="2286000" lvl="4" indent="-228600" algn="l">
              <a:lnSpc>
                <a:spcPct val="90000"/>
              </a:lnSpc>
              <a:spcBef>
                <a:spcPts val="375"/>
              </a:spcBef>
              <a:spcAft>
                <a:spcPts val="0"/>
              </a:spcAft>
              <a:buClr>
                <a:schemeClr val="dk1"/>
              </a:buClr>
              <a:buSzPts val="900"/>
              <a:buNone/>
              <a:defRPr sz="900"/>
            </a:lvl5pPr>
            <a:lvl6pPr marL="2743200" lvl="5" indent="-228600" algn="l">
              <a:lnSpc>
                <a:spcPct val="90000"/>
              </a:lnSpc>
              <a:spcBef>
                <a:spcPts val="375"/>
              </a:spcBef>
              <a:spcAft>
                <a:spcPts val="0"/>
              </a:spcAft>
              <a:buClr>
                <a:schemeClr val="dk1"/>
              </a:buClr>
              <a:buSzPts val="900"/>
              <a:buNone/>
              <a:defRPr sz="900"/>
            </a:lvl6pPr>
            <a:lvl7pPr marL="3200400" lvl="6" indent="-228600" algn="l">
              <a:lnSpc>
                <a:spcPct val="90000"/>
              </a:lnSpc>
              <a:spcBef>
                <a:spcPts val="375"/>
              </a:spcBef>
              <a:spcAft>
                <a:spcPts val="0"/>
              </a:spcAft>
              <a:buClr>
                <a:schemeClr val="dk1"/>
              </a:buClr>
              <a:buSzPts val="900"/>
              <a:buNone/>
              <a:defRPr sz="900"/>
            </a:lvl7pPr>
            <a:lvl8pPr marL="3657600" lvl="7" indent="-228600" algn="l">
              <a:lnSpc>
                <a:spcPct val="90000"/>
              </a:lnSpc>
              <a:spcBef>
                <a:spcPts val="375"/>
              </a:spcBef>
              <a:spcAft>
                <a:spcPts val="0"/>
              </a:spcAft>
              <a:buClr>
                <a:schemeClr val="dk1"/>
              </a:buClr>
              <a:buSzPts val="900"/>
              <a:buNone/>
              <a:defRPr sz="900"/>
            </a:lvl8pPr>
            <a:lvl9pPr marL="4114800" lvl="8" indent="-228600" algn="l">
              <a:lnSpc>
                <a:spcPct val="90000"/>
              </a:lnSpc>
              <a:spcBef>
                <a:spcPts val="375"/>
              </a:spcBef>
              <a:spcAft>
                <a:spcPts val="0"/>
              </a:spcAft>
              <a:buClr>
                <a:schemeClr val="dk1"/>
              </a:buClr>
              <a:buSzPts val="900"/>
              <a:buNone/>
              <a:defRPr sz="900"/>
            </a:lvl9pPr>
          </a:lstStyle>
          <a:p>
            <a:endParaRPr/>
          </a:p>
        </p:txBody>
      </p:sp>
      <p:sp>
        <p:nvSpPr>
          <p:cNvPr id="131" name="Google Shape;131;p7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7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7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Rockwell"/>
                <a:ea typeface="Rockwell"/>
                <a:cs typeface="Rockwell"/>
                <a:sym typeface="Rockwell"/>
              </a:defRPr>
            </a:lvl1pPr>
            <a:lvl2pPr marL="0" marR="0" lvl="1" indent="0" algn="l" rtl="0">
              <a:spcBef>
                <a:spcPts val="0"/>
              </a:spcBef>
              <a:buNone/>
              <a:defRPr sz="1800">
                <a:solidFill>
                  <a:schemeClr val="dk1"/>
                </a:solidFill>
                <a:latin typeface="Rockwell"/>
                <a:ea typeface="Rockwell"/>
                <a:cs typeface="Rockwell"/>
                <a:sym typeface="Rockwell"/>
              </a:defRPr>
            </a:lvl2pPr>
            <a:lvl3pPr marL="0" marR="0" lvl="2" indent="0" algn="l" rtl="0">
              <a:spcBef>
                <a:spcPts val="0"/>
              </a:spcBef>
              <a:buNone/>
              <a:defRPr sz="1800">
                <a:solidFill>
                  <a:schemeClr val="dk1"/>
                </a:solidFill>
                <a:latin typeface="Rockwell"/>
                <a:ea typeface="Rockwell"/>
                <a:cs typeface="Rockwell"/>
                <a:sym typeface="Rockwell"/>
              </a:defRPr>
            </a:lvl3pPr>
            <a:lvl4pPr marL="0" marR="0" lvl="3" indent="0" algn="l" rtl="0">
              <a:spcBef>
                <a:spcPts val="0"/>
              </a:spcBef>
              <a:buNone/>
              <a:defRPr sz="1800">
                <a:solidFill>
                  <a:schemeClr val="dk1"/>
                </a:solidFill>
                <a:latin typeface="Rockwell"/>
                <a:ea typeface="Rockwell"/>
                <a:cs typeface="Rockwell"/>
                <a:sym typeface="Rockwell"/>
              </a:defRPr>
            </a:lvl4pPr>
            <a:lvl5pPr marL="0" marR="0" lvl="4" indent="0" algn="l" rtl="0">
              <a:spcBef>
                <a:spcPts val="0"/>
              </a:spcBef>
              <a:buNone/>
              <a:defRPr sz="1800">
                <a:solidFill>
                  <a:schemeClr val="dk1"/>
                </a:solidFill>
                <a:latin typeface="Rockwell"/>
                <a:ea typeface="Rockwell"/>
                <a:cs typeface="Rockwell"/>
                <a:sym typeface="Rockwell"/>
              </a:defRPr>
            </a:lvl5pPr>
            <a:lvl6pPr marL="0" marR="0" lvl="5" indent="0" algn="l" rtl="0">
              <a:spcBef>
                <a:spcPts val="0"/>
              </a:spcBef>
              <a:buNone/>
              <a:defRPr sz="1800">
                <a:solidFill>
                  <a:schemeClr val="dk1"/>
                </a:solidFill>
                <a:latin typeface="Rockwell"/>
                <a:ea typeface="Rockwell"/>
                <a:cs typeface="Rockwell"/>
                <a:sym typeface="Rockwell"/>
              </a:defRPr>
            </a:lvl6pPr>
            <a:lvl7pPr marL="0" marR="0" lvl="6" indent="0" algn="l" rtl="0">
              <a:spcBef>
                <a:spcPts val="0"/>
              </a:spcBef>
              <a:buNone/>
              <a:defRPr sz="1800">
                <a:solidFill>
                  <a:schemeClr val="dk1"/>
                </a:solidFill>
                <a:latin typeface="Rockwell"/>
                <a:ea typeface="Rockwell"/>
                <a:cs typeface="Rockwell"/>
                <a:sym typeface="Rockwell"/>
              </a:defRPr>
            </a:lvl7pPr>
            <a:lvl8pPr marL="0" marR="0" lvl="7" indent="0" algn="l" rtl="0">
              <a:spcBef>
                <a:spcPts val="0"/>
              </a:spcBef>
              <a:buNone/>
              <a:defRPr sz="1800">
                <a:solidFill>
                  <a:schemeClr val="dk1"/>
                </a:solidFill>
                <a:latin typeface="Rockwell"/>
                <a:ea typeface="Rockwell"/>
                <a:cs typeface="Rockwell"/>
                <a:sym typeface="Rockwell"/>
              </a:defRPr>
            </a:lvl8pPr>
            <a:lvl9pPr marL="0" marR="0" lvl="8" indent="0" algn="l" rtl="0">
              <a:spcBef>
                <a:spcPts val="0"/>
              </a:spcBef>
              <a:buNone/>
              <a:defRPr sz="1800">
                <a:solidFill>
                  <a:schemeClr val="dk1"/>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3"/>
        <p:cNvGrpSpPr/>
        <p:nvPr/>
      </p:nvGrpSpPr>
      <p:grpSpPr>
        <a:xfrm>
          <a:off x="0" y="0"/>
          <a:ext cx="0" cy="0"/>
          <a:chOff x="0" y="0"/>
          <a:chExt cx="0" cy="0"/>
        </a:xfrm>
      </p:grpSpPr>
      <p:sp>
        <p:nvSpPr>
          <p:cNvPr id="24" name="Google Shape;24;p60"/>
          <p:cNvSpPr/>
          <p:nvPr/>
        </p:nvSpPr>
        <p:spPr>
          <a:xfrm>
            <a:off x="0" y="-13347"/>
            <a:ext cx="9144000" cy="1268016"/>
          </a:xfrm>
          <a:prstGeom prst="rect">
            <a:avLst/>
          </a:prstGeom>
          <a:solidFill>
            <a:srgbClr val="156993"/>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sp>
        <p:nvSpPr>
          <p:cNvPr id="25" name="Google Shape;25;p60"/>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atin typeface="Calibri"/>
                <a:ea typeface="Calibri"/>
                <a:cs typeface="Calibri"/>
                <a:sym typeface="Calibri"/>
              </a:defRPr>
            </a:lvl2pPr>
            <a:lvl3pPr marL="1371600" lvl="2" indent="-323850" algn="l">
              <a:lnSpc>
                <a:spcPct val="90000"/>
              </a:lnSpc>
              <a:spcBef>
                <a:spcPts val="375"/>
              </a:spcBef>
              <a:spcAft>
                <a:spcPts val="0"/>
              </a:spcAft>
              <a:buClr>
                <a:schemeClr val="dk1"/>
              </a:buClr>
              <a:buSzPts val="1500"/>
              <a:buChar char="•"/>
              <a:defRPr>
                <a:latin typeface="Calibri"/>
                <a:ea typeface="Calibri"/>
                <a:cs typeface="Calibri"/>
                <a:sym typeface="Calibri"/>
              </a:defRPr>
            </a:lvl3pPr>
            <a:lvl4pPr marL="1828800" lvl="3" indent="-314325" algn="l">
              <a:lnSpc>
                <a:spcPct val="90000"/>
              </a:lnSpc>
              <a:spcBef>
                <a:spcPts val="375"/>
              </a:spcBef>
              <a:spcAft>
                <a:spcPts val="0"/>
              </a:spcAft>
              <a:buClr>
                <a:schemeClr val="dk1"/>
              </a:buClr>
              <a:buSzPts val="1350"/>
              <a:buChar char="•"/>
              <a:defRPr>
                <a:latin typeface="Calibri"/>
                <a:ea typeface="Calibri"/>
                <a:cs typeface="Calibri"/>
                <a:sym typeface="Calibri"/>
              </a:defRPr>
            </a:lvl4pPr>
            <a:lvl5pPr marL="2286000" lvl="4" indent="-314325" algn="l">
              <a:lnSpc>
                <a:spcPct val="90000"/>
              </a:lnSpc>
              <a:spcBef>
                <a:spcPts val="375"/>
              </a:spcBef>
              <a:spcAft>
                <a:spcPts val="0"/>
              </a:spcAft>
              <a:buClr>
                <a:schemeClr val="dk1"/>
              </a:buClr>
              <a:buSzPts val="1350"/>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62"/>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sp>
        <p:nvSpPr>
          <p:cNvPr id="31" name="Google Shape;31;p63"/>
          <p:cNvSpPr/>
          <p:nvPr/>
        </p:nvSpPr>
        <p:spPr>
          <a:xfrm>
            <a:off x="0" y="-13347"/>
            <a:ext cx="9144000" cy="4227407"/>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sp>
        <p:nvSpPr>
          <p:cNvPr id="32" name="Google Shape;32;p63"/>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accent1"/>
              </a:buClr>
              <a:buSzPts val="1200"/>
              <a:buFont typeface="Arial"/>
              <a:buNone/>
            </a:pPr>
            <a:r>
              <a:rPr lang="en-US" sz="1200" b="0">
                <a:solidFill>
                  <a:schemeClr val="accent1"/>
                </a:solidFill>
                <a:latin typeface="Calibri"/>
                <a:ea typeface="Calibri"/>
                <a:cs typeface="Calibri"/>
                <a:sym typeface="Calibri"/>
              </a:rPr>
              <a:t>rightquestion.org</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64"/>
          <p:cNvSpPr/>
          <p:nvPr/>
        </p:nvSpPr>
        <p:spPr>
          <a:xfrm>
            <a:off x="0" y="-13347"/>
            <a:ext cx="9144000" cy="1763942"/>
          </a:xfrm>
          <a:prstGeom prst="rect">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35" name="Google Shape;35;p64"/>
          <p:cNvSpPr txBox="1">
            <a:spLocks noGrp="1"/>
          </p:cNvSpPr>
          <p:nvPr>
            <p:ph type="ctrTitle"/>
          </p:nvPr>
        </p:nvSpPr>
        <p:spPr>
          <a:xfrm>
            <a:off x="576471" y="457199"/>
            <a:ext cx="6470374" cy="11827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4"/>
          <p:cNvSpPr txBox="1">
            <a:spLocks noGrp="1"/>
          </p:cNvSpPr>
          <p:nvPr>
            <p:ph type="subTitle" idx="1"/>
          </p:nvPr>
        </p:nvSpPr>
        <p:spPr>
          <a:xfrm>
            <a:off x="576470" y="2103266"/>
            <a:ext cx="6858000" cy="4809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chemeClr val="dk1"/>
              </a:buClr>
              <a:buSzPts val="2400"/>
              <a:buNone/>
              <a:defRPr sz="2400">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37" name="Google Shape;37;p64"/>
          <p:cNvPicPr preferRelativeResize="0"/>
          <p:nvPr/>
        </p:nvPicPr>
        <p:blipFill rotWithShape="1">
          <a:blip r:embed="rId2">
            <a:alphaModFix/>
          </a:blip>
          <a:srcRect/>
          <a:stretch/>
        </p:blipFill>
        <p:spPr>
          <a:xfrm>
            <a:off x="1099945" y="4562291"/>
            <a:ext cx="2222569" cy="386426"/>
          </a:xfrm>
          <a:prstGeom prst="rect">
            <a:avLst/>
          </a:prstGeom>
          <a:noFill/>
          <a:ln>
            <a:noFill/>
          </a:ln>
        </p:spPr>
      </p:pic>
      <p:sp>
        <p:nvSpPr>
          <p:cNvPr id="38" name="Google Shape;38;p64"/>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chemeClr val="dk2"/>
              </a:buClr>
              <a:buSzPts val="1200"/>
              <a:buFont typeface="Arial"/>
              <a:buNone/>
            </a:pPr>
            <a:r>
              <a:rPr lang="en-US" sz="1200" b="0">
                <a:solidFill>
                  <a:schemeClr val="dk2"/>
                </a:solidFill>
                <a:latin typeface="Calibri"/>
                <a:ea typeface="Calibri"/>
                <a:cs typeface="Calibri"/>
                <a:sym typeface="Calibri"/>
              </a:rPr>
              <a:t>rightquestion.org</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9"/>
        <p:cNvGrpSpPr/>
        <p:nvPr/>
      </p:nvGrpSpPr>
      <p:grpSpPr>
        <a:xfrm>
          <a:off x="0" y="0"/>
          <a:ext cx="0" cy="0"/>
          <a:chOff x="0" y="0"/>
          <a:chExt cx="0" cy="0"/>
        </a:xfrm>
      </p:grpSpPr>
      <p:sp>
        <p:nvSpPr>
          <p:cNvPr id="40" name="Google Shape;40;p65"/>
          <p:cNvSpPr/>
          <p:nvPr/>
        </p:nvSpPr>
        <p:spPr>
          <a:xfrm>
            <a:off x="0" y="-13347"/>
            <a:ext cx="9144000" cy="1268016"/>
          </a:xfrm>
          <a:prstGeom prst="rect">
            <a:avLst/>
          </a:prstGeom>
          <a:solidFill>
            <a:srgbClr val="156993"/>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Rockwell"/>
              <a:ea typeface="Rockwell"/>
              <a:cs typeface="Rockwell"/>
              <a:sym typeface="Rockwell"/>
            </a:endParaRPr>
          </a:p>
        </p:txBody>
      </p:sp>
      <p:sp>
        <p:nvSpPr>
          <p:cNvPr id="41" name="Google Shape;41;p65"/>
          <p:cNvSpPr txBox="1">
            <a:spLocks noGrp="1"/>
          </p:cNvSpPr>
          <p:nvPr>
            <p:ph type="title"/>
          </p:nvPr>
        </p:nvSpPr>
        <p:spPr>
          <a:xfrm>
            <a:off x="576470" y="260498"/>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Calibri"/>
              <a:buNone/>
              <a:defRPr sz="34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5"/>
          <p:cNvSpPr>
            <a:spLocks noGrp="1"/>
          </p:cNvSpPr>
          <p:nvPr>
            <p:ph type="pic" idx="2"/>
          </p:nvPr>
        </p:nvSpPr>
        <p:spPr>
          <a:xfrm>
            <a:off x="629044" y="1371601"/>
            <a:ext cx="3606072" cy="198697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3" name="Google Shape;43;p65"/>
          <p:cNvSpPr>
            <a:spLocks noGrp="1"/>
          </p:cNvSpPr>
          <p:nvPr>
            <p:ph type="pic" idx="3"/>
          </p:nvPr>
        </p:nvSpPr>
        <p:spPr>
          <a:xfrm>
            <a:off x="4788976" y="1371601"/>
            <a:ext cx="3726374" cy="198697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4" name="Google Shape;44;p65"/>
          <p:cNvSpPr txBox="1">
            <a:spLocks noGrp="1"/>
          </p:cNvSpPr>
          <p:nvPr>
            <p:ph type="body" idx="1"/>
          </p:nvPr>
        </p:nvSpPr>
        <p:spPr>
          <a:xfrm>
            <a:off x="628650" y="3527074"/>
            <a:ext cx="7886700" cy="6858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750"/>
              </a:spcBef>
              <a:spcAft>
                <a:spcPts val="0"/>
              </a:spcAft>
              <a:buClr>
                <a:schemeClr val="dk1"/>
              </a:buClr>
              <a:buSzPts val="2100"/>
              <a:buFont typeface="Arial"/>
              <a:buNone/>
              <a:defRPr b="0" i="0"/>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5" name="Google Shape;45;p65"/>
          <p:cNvPicPr preferRelativeResize="0"/>
          <p:nvPr/>
        </p:nvPicPr>
        <p:blipFill rotWithShape="1">
          <a:blip r:embed="rId2">
            <a:alphaModFix/>
          </a:blip>
          <a:srcRect/>
          <a:stretch/>
        </p:blipFill>
        <p:spPr>
          <a:xfrm>
            <a:off x="580051" y="4562291"/>
            <a:ext cx="2379594" cy="386426"/>
          </a:xfrm>
          <a:prstGeom prst="rect">
            <a:avLst/>
          </a:prstGeom>
          <a:noFill/>
          <a:ln>
            <a:noFill/>
          </a:ln>
        </p:spPr>
      </p:pic>
      <p:sp>
        <p:nvSpPr>
          <p:cNvPr id="46" name="Google Shape;46;p65"/>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rgbClr val="59C4C7"/>
              </a:buClr>
              <a:buSzPts val="1200"/>
              <a:buFont typeface="Arial"/>
              <a:buNone/>
            </a:pPr>
            <a:r>
              <a:rPr lang="en-US" sz="1200" b="0">
                <a:solidFill>
                  <a:srgbClr val="59C4C7"/>
                </a:solidFill>
                <a:latin typeface="Calibri"/>
                <a:ea typeface="Calibri"/>
                <a:cs typeface="Calibri"/>
                <a:sym typeface="Calibri"/>
              </a:rPr>
              <a:t>rightquestion.org</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623888" y="2472644"/>
            <a:ext cx="7886700" cy="714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000"/>
              <a:buFont typeface="Calibri"/>
              <a:buNone/>
              <a:defRPr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6"/>
          <p:cNvSpPr txBox="1">
            <a:spLocks noGrp="1"/>
          </p:cNvSpPr>
          <p:nvPr>
            <p:ph type="body" idx="1"/>
          </p:nvPr>
        </p:nvSpPr>
        <p:spPr>
          <a:xfrm>
            <a:off x="623888" y="3269970"/>
            <a:ext cx="7886700" cy="1361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0" name="Google Shape;50;p66"/>
          <p:cNvSpPr>
            <a:spLocks noGrp="1"/>
          </p:cNvSpPr>
          <p:nvPr>
            <p:ph type="pic" idx="2"/>
          </p:nvPr>
        </p:nvSpPr>
        <p:spPr>
          <a:xfrm>
            <a:off x="623887" y="396479"/>
            <a:ext cx="4910138" cy="215384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51" name="Google Shape;51;p66"/>
          <p:cNvPicPr preferRelativeResize="0"/>
          <p:nvPr/>
        </p:nvPicPr>
        <p:blipFill rotWithShape="1">
          <a:blip r:embed="rId2">
            <a:alphaModFix/>
          </a:blip>
          <a:srcRect/>
          <a:stretch/>
        </p:blipFill>
        <p:spPr>
          <a:xfrm>
            <a:off x="580051" y="4562291"/>
            <a:ext cx="2345575" cy="386426"/>
          </a:xfrm>
          <a:prstGeom prst="rect">
            <a:avLst/>
          </a:prstGeom>
          <a:noFill/>
          <a:ln>
            <a:noFill/>
          </a:ln>
        </p:spPr>
      </p:pic>
      <p:sp>
        <p:nvSpPr>
          <p:cNvPr id="52" name="Google Shape;52;p66"/>
          <p:cNvSpPr txBox="1"/>
          <p:nvPr/>
        </p:nvSpPr>
        <p:spPr>
          <a:xfrm>
            <a:off x="6400802" y="4562291"/>
            <a:ext cx="2067339" cy="461699"/>
          </a:xfrm>
          <a:prstGeom prst="rect">
            <a:avLst/>
          </a:prstGeom>
          <a:noFill/>
          <a:ln>
            <a:noFill/>
          </a:ln>
        </p:spPr>
        <p:txBody>
          <a:bodyPr spcFirstLastPara="1" wrap="square" lIns="68575" tIns="34275" rIns="68575" bIns="34275" anchor="t" anchorCtr="0">
            <a:normAutofit/>
          </a:bodyPr>
          <a:lstStyle/>
          <a:p>
            <a:pPr marL="0" marR="0" lvl="0" indent="0" algn="r" rtl="0">
              <a:lnSpc>
                <a:spcPct val="90000"/>
              </a:lnSpc>
              <a:spcBef>
                <a:spcPts val="0"/>
              </a:spcBef>
              <a:spcAft>
                <a:spcPts val="0"/>
              </a:spcAft>
              <a:buClr>
                <a:srgbClr val="59C4C7"/>
              </a:buClr>
              <a:buSzPts val="1200"/>
              <a:buFont typeface="Arial"/>
              <a:buNone/>
            </a:pPr>
            <a:r>
              <a:rPr lang="en-US" sz="1200" b="0">
                <a:solidFill>
                  <a:srgbClr val="59C4C7"/>
                </a:solidFill>
                <a:latin typeface="Calibri"/>
                <a:ea typeface="Calibri"/>
                <a:cs typeface="Calibri"/>
                <a:sym typeface="Calibri"/>
              </a:rPr>
              <a:t>rightquestion.org</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jpg"/><Relationship Id="rId10"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4.jp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7.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hyperlink" Target="https://rightquestion.org/resources/field/voter-engagement/" TargetMode="External"/><Relationship Id="rId4"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hyperlink" Target="http://www.rightquestion.org"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s://rightquestion.org/resources/census-tool/" TargetMode="External"/><Relationship Id="rId5"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hyperlink" Target="mailto:Luz@rightquestion.org" TargetMode="External"/><Relationship Id="rId4" Type="http://schemas.openxmlformats.org/officeDocument/2006/relationships/hyperlink" Target="http://www.rightquestion.org/" TargetMode="External"/><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
          <p:cNvPicPr preferRelativeResize="0"/>
          <p:nvPr/>
        </p:nvPicPr>
        <p:blipFill rotWithShape="1">
          <a:blip r:embed="rId3">
            <a:alphaModFix/>
          </a:blip>
          <a:srcRect l="361" t="18365" r="16705" b="41465"/>
          <a:stretch/>
        </p:blipFill>
        <p:spPr>
          <a:xfrm>
            <a:off x="0" y="-5376"/>
            <a:ext cx="9144002" cy="2508852"/>
          </a:xfrm>
          <a:prstGeom prst="rect">
            <a:avLst/>
          </a:prstGeom>
          <a:noFill/>
          <a:ln>
            <a:noFill/>
          </a:ln>
        </p:spPr>
      </p:pic>
      <p:sp>
        <p:nvSpPr>
          <p:cNvPr id="139" name="Google Shape;139;p1"/>
          <p:cNvSpPr txBox="1"/>
          <p:nvPr/>
        </p:nvSpPr>
        <p:spPr>
          <a:xfrm>
            <a:off x="428995" y="3368060"/>
            <a:ext cx="8286000" cy="829500"/>
          </a:xfrm>
          <a:prstGeom prst="rect">
            <a:avLst/>
          </a:prstGeom>
          <a:noFill/>
          <a:ln>
            <a:noFill/>
          </a:ln>
        </p:spPr>
        <p:txBody>
          <a:bodyPr spcFirstLastPara="1" wrap="square" lIns="91425" tIns="45700" rIns="91425" bIns="45700" anchor="t" anchorCtr="0">
            <a:noAutofit/>
          </a:bodyPr>
          <a:lstStyle/>
          <a:p>
            <a:pPr marL="342900" marR="0" lvl="1" indent="0" algn="ctr" rtl="0">
              <a:lnSpc>
                <a:spcPct val="90000"/>
              </a:lnSpc>
              <a:spcBef>
                <a:spcPts val="0"/>
              </a:spcBef>
              <a:spcAft>
                <a:spcPts val="0"/>
              </a:spcAft>
              <a:buClr>
                <a:schemeClr val="dk1"/>
              </a:buClr>
              <a:buSzPts val="2200"/>
              <a:buFont typeface="Arial"/>
              <a:buNone/>
            </a:pPr>
            <a:r>
              <a:rPr lang="en-US" sz="2100" b="0" i="0" u="none" strike="noStrike" cap="none">
                <a:solidFill>
                  <a:schemeClr val="dk1"/>
                </a:solidFill>
                <a:latin typeface="Century Gothic"/>
                <a:ea typeface="Century Gothic"/>
                <a:cs typeface="Century Gothic"/>
                <a:sym typeface="Century Gothic"/>
              </a:rPr>
              <a:t>Luz Santana, Co-Director</a:t>
            </a:r>
            <a:endParaRPr sz="2100"/>
          </a:p>
          <a:p>
            <a:pPr marL="342900" marR="0" lvl="1" indent="0" algn="ctr" rtl="0">
              <a:lnSpc>
                <a:spcPct val="90000"/>
              </a:lnSpc>
              <a:spcBef>
                <a:spcPts val="375"/>
              </a:spcBef>
              <a:spcAft>
                <a:spcPts val="0"/>
              </a:spcAft>
              <a:buClr>
                <a:schemeClr val="dk1"/>
              </a:buClr>
              <a:buSzPts val="2200"/>
              <a:buFont typeface="Arial"/>
              <a:buNone/>
            </a:pPr>
            <a:r>
              <a:rPr lang="en-US" sz="2100" b="0" i="0" u="none" strike="noStrike" cap="none">
                <a:solidFill>
                  <a:schemeClr val="dk1"/>
                </a:solidFill>
                <a:latin typeface="Century Gothic"/>
                <a:ea typeface="Century Gothic"/>
                <a:cs typeface="Century Gothic"/>
                <a:sym typeface="Century Gothic"/>
              </a:rPr>
              <a:t>Naomi Campbell, Legal Program Director</a:t>
            </a:r>
            <a:endParaRPr sz="2100" b="0" i="0" u="none" strike="noStrike" cap="none">
              <a:solidFill>
                <a:schemeClr val="dk1"/>
              </a:solidFill>
              <a:latin typeface="Century Gothic"/>
              <a:ea typeface="Century Gothic"/>
              <a:cs typeface="Century Gothic"/>
              <a:sym typeface="Century Gothic"/>
            </a:endParaRPr>
          </a:p>
          <a:p>
            <a:pPr marL="342900" marR="0" lvl="1" indent="0" algn="ctr" rtl="0">
              <a:lnSpc>
                <a:spcPct val="90000"/>
              </a:lnSpc>
              <a:spcBef>
                <a:spcPts val="375"/>
              </a:spcBef>
              <a:spcAft>
                <a:spcPts val="0"/>
              </a:spcAft>
              <a:buClr>
                <a:schemeClr val="dk1"/>
              </a:buClr>
              <a:buSzPts val="2200"/>
              <a:buFont typeface="Arial"/>
              <a:buNone/>
            </a:pPr>
            <a:r>
              <a:rPr lang="en-US" sz="2100">
                <a:solidFill>
                  <a:schemeClr val="dk1"/>
                </a:solidFill>
                <a:latin typeface="Century Gothic"/>
                <a:ea typeface="Century Gothic"/>
                <a:cs typeface="Century Gothic"/>
                <a:sym typeface="Century Gothic"/>
              </a:rPr>
              <a:t>Yeja Dunn, Program Coordinator</a:t>
            </a:r>
            <a:endParaRPr sz="2100">
              <a:solidFill>
                <a:schemeClr val="dk1"/>
              </a:solidFill>
              <a:latin typeface="Century Gothic"/>
              <a:ea typeface="Century Gothic"/>
              <a:cs typeface="Century Gothic"/>
              <a:sym typeface="Century Gothic"/>
            </a:endParaRPr>
          </a:p>
        </p:txBody>
      </p:sp>
      <p:sp>
        <p:nvSpPr>
          <p:cNvPr id="140" name="Google Shape;140;p1"/>
          <p:cNvSpPr txBox="1"/>
          <p:nvPr/>
        </p:nvSpPr>
        <p:spPr>
          <a:xfrm>
            <a:off x="56700" y="2525077"/>
            <a:ext cx="9016800" cy="1005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800"/>
              <a:buFont typeface="Century Gothic"/>
              <a:buNone/>
            </a:pPr>
            <a:r>
              <a:rPr lang="en-US" sz="2800" b="1" i="0" u="none" strike="noStrike" cap="none" dirty="0">
                <a:solidFill>
                  <a:schemeClr val="dk2"/>
                </a:solidFill>
                <a:latin typeface="Century Gothic"/>
                <a:ea typeface="Century Gothic"/>
                <a:cs typeface="Century Gothic"/>
                <a:sym typeface="Century Gothic"/>
              </a:rPr>
              <a:t>The “Why Vote?” Tool: </a:t>
            </a:r>
            <a:endParaRPr dirty="0"/>
          </a:p>
          <a:p>
            <a:pPr marL="0" marR="0" lvl="0" indent="0" algn="ctr" rtl="0">
              <a:lnSpc>
                <a:spcPct val="90000"/>
              </a:lnSpc>
              <a:spcBef>
                <a:spcPts val="0"/>
              </a:spcBef>
              <a:spcAft>
                <a:spcPts val="0"/>
              </a:spcAft>
              <a:buClr>
                <a:schemeClr val="dk2"/>
              </a:buClr>
              <a:buSzPts val="2800"/>
              <a:buFont typeface="Century Gothic"/>
              <a:buNone/>
            </a:pPr>
            <a:r>
              <a:rPr lang="en-US" sz="2800" b="1" i="0" u="none" strike="noStrike" cap="none" dirty="0">
                <a:solidFill>
                  <a:schemeClr val="dk2"/>
                </a:solidFill>
                <a:latin typeface="Century Gothic"/>
                <a:ea typeface="Century Gothic"/>
                <a:cs typeface="Century Gothic"/>
                <a:sym typeface="Century Gothic"/>
              </a:rPr>
              <a:t>Reaching more voters in low-income communities</a:t>
            </a:r>
            <a:endParaRPr sz="2800" b="1" i="0" u="none" strike="noStrike" cap="none" dirty="0">
              <a:solidFill>
                <a:schemeClr val="dk2"/>
              </a:solidFill>
              <a:latin typeface="Century Gothic"/>
              <a:ea typeface="Century Gothic"/>
              <a:cs typeface="Century Gothic"/>
              <a:sym typeface="Century Gothic"/>
            </a:endParaRPr>
          </a:p>
        </p:txBody>
      </p:sp>
      <p:sp>
        <p:nvSpPr>
          <p:cNvPr id="141" name="Google Shape;141;p1"/>
          <p:cNvSpPr txBox="1"/>
          <p:nvPr/>
        </p:nvSpPr>
        <p:spPr>
          <a:xfrm>
            <a:off x="4944082" y="4852947"/>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1"/>
          <p:cNvSpPr txBox="1"/>
          <p:nvPr/>
        </p:nvSpPr>
        <p:spPr>
          <a:xfrm>
            <a:off x="3817423" y="4592225"/>
            <a:ext cx="1906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July 22nd, 2020</a:t>
            </a:r>
            <a:endParaRPr/>
          </a:p>
        </p:txBody>
      </p:sp>
      <p:cxnSp>
        <p:nvCxnSpPr>
          <p:cNvPr id="143" name="Google Shape;143;p1"/>
          <p:cNvCxnSpPr/>
          <p:nvPr/>
        </p:nvCxnSpPr>
        <p:spPr>
          <a:xfrm>
            <a:off x="401394" y="4471002"/>
            <a:ext cx="8264400" cy="3150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 name="TextBox 1"/>
          <p:cNvSpPr txBox="1"/>
          <p:nvPr/>
        </p:nvSpPr>
        <p:spPr>
          <a:xfrm>
            <a:off x="1207450" y="1167531"/>
            <a:ext cx="6562522" cy="2677656"/>
          </a:xfrm>
          <a:prstGeom prst="rect">
            <a:avLst/>
          </a:prstGeom>
          <a:noFill/>
        </p:spPr>
        <p:txBody>
          <a:bodyPr wrap="square" rtlCol="0">
            <a:spAutoFit/>
          </a:bodyPr>
          <a:lstStyle/>
          <a:p>
            <a:r>
              <a:rPr lang="en-US" sz="2400" b="1" dirty="0" smtClean="0">
                <a:solidFill>
                  <a:schemeClr val="accent5"/>
                </a:solidFill>
                <a:latin typeface="Century Gothic"/>
                <a:cs typeface="Century Gothic"/>
              </a:rPr>
              <a:t>The lower the income level of potential voters, the less likely they are to vote. </a:t>
            </a:r>
            <a:endParaRPr lang="en-US" sz="2400" b="1" dirty="0" smtClean="0">
              <a:solidFill>
                <a:schemeClr val="accent5"/>
              </a:solidFill>
              <a:latin typeface="Century Gothic"/>
              <a:cs typeface="Century Gothic"/>
            </a:endParaRPr>
          </a:p>
          <a:p>
            <a:endParaRPr lang="en-US" sz="2400" b="1" dirty="0">
              <a:solidFill>
                <a:schemeClr val="accent5"/>
              </a:solidFill>
              <a:latin typeface="Century Gothic"/>
              <a:cs typeface="Century Gothic"/>
            </a:endParaRPr>
          </a:p>
          <a:p>
            <a:r>
              <a:rPr lang="en-US" sz="2400" b="1" dirty="0" smtClean="0">
                <a:solidFill>
                  <a:schemeClr val="accent5"/>
                </a:solidFill>
                <a:latin typeface="Century Gothic"/>
                <a:cs typeface="Century Gothic"/>
              </a:rPr>
              <a:t>In </a:t>
            </a:r>
            <a:r>
              <a:rPr lang="en-US" sz="2400" b="1" dirty="0" smtClean="0">
                <a:solidFill>
                  <a:schemeClr val="accent5"/>
                </a:solidFill>
                <a:latin typeface="Century Gothic"/>
                <a:cs typeface="Century Gothic"/>
              </a:rPr>
              <a:t>2016, fewer than half of eligible voters living below the poverty line voted, compared to 76 percent of eligible voters earning $75,000 or more.</a:t>
            </a:r>
            <a:endParaRPr lang="en-US" sz="2400" b="1" dirty="0">
              <a:solidFill>
                <a:schemeClr val="accent5"/>
              </a:solidFill>
              <a:latin typeface="Century Gothic"/>
              <a:cs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idx="4294967295"/>
          </p:nvPr>
        </p:nvSpPr>
        <p:spPr>
          <a:xfrm>
            <a:off x="821635" y="366092"/>
            <a:ext cx="7673008" cy="369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200"/>
              <a:buFont typeface="Century Gothic"/>
              <a:buNone/>
            </a:pPr>
            <a:r>
              <a:rPr lang="en-US" sz="3200" b="1" dirty="0">
                <a:solidFill>
                  <a:schemeClr val="dk2"/>
                </a:solidFill>
                <a:latin typeface="Century Gothic"/>
                <a:ea typeface="Century Gothic"/>
                <a:cs typeface="Century Gothic"/>
                <a:sym typeface="Century Gothic"/>
              </a:rPr>
              <a:t>This webinar introduces you to a resource that you can use to engage people in </a:t>
            </a:r>
            <a:r>
              <a:rPr lang="en-US" sz="3200" b="1" dirty="0" smtClean="0">
                <a:solidFill>
                  <a:schemeClr val="dk2"/>
                </a:solidFill>
                <a:latin typeface="Century Gothic"/>
                <a:ea typeface="Century Gothic"/>
                <a:cs typeface="Century Gothic"/>
                <a:sym typeface="Century Gothic"/>
              </a:rPr>
              <a:t>low-income </a:t>
            </a:r>
            <a:r>
              <a:rPr lang="en-US" sz="3200" b="1" dirty="0">
                <a:solidFill>
                  <a:schemeClr val="dk2"/>
                </a:solidFill>
                <a:latin typeface="Century Gothic"/>
                <a:ea typeface="Century Gothic"/>
                <a:cs typeface="Century Gothic"/>
                <a:sym typeface="Century Gothic"/>
              </a:rPr>
              <a:t>communities.</a:t>
            </a:r>
            <a:endParaRPr sz="3200" b="1" dirty="0">
              <a:solidFill>
                <a:schemeClr val="dk2"/>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xfrm>
            <a:off x="183832" y="233244"/>
            <a:ext cx="8916526" cy="903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400"/>
              <a:buFont typeface="Century Gothic"/>
              <a:buNone/>
            </a:pPr>
            <a:r>
              <a:rPr lang="en-US">
                <a:solidFill>
                  <a:srgbClr val="FFFFFF"/>
                </a:solidFill>
                <a:latin typeface="Century Gothic"/>
                <a:ea typeface="Century Gothic"/>
                <a:cs typeface="Century Gothic"/>
                <a:sym typeface="Century Gothic"/>
              </a:rPr>
              <a:t>Honoring the original source: </a:t>
            </a:r>
            <a:br>
              <a:rPr lang="en-US">
                <a:solidFill>
                  <a:srgbClr val="FFFFFF"/>
                </a:solidFill>
                <a:latin typeface="Century Gothic"/>
                <a:ea typeface="Century Gothic"/>
                <a:cs typeface="Century Gothic"/>
                <a:sym typeface="Century Gothic"/>
              </a:rPr>
            </a:br>
            <a:r>
              <a:rPr lang="en-US">
                <a:solidFill>
                  <a:srgbClr val="FFFFFF"/>
                </a:solidFill>
                <a:latin typeface="Century Gothic"/>
                <a:ea typeface="Century Gothic"/>
                <a:cs typeface="Century Gothic"/>
                <a:sym typeface="Century Gothic"/>
              </a:rPr>
              <a:t>Parents in Lawrence, Massachusetts, 1990</a:t>
            </a:r>
            <a:endParaRPr/>
          </a:p>
        </p:txBody>
      </p:sp>
      <p:pic>
        <p:nvPicPr>
          <p:cNvPr id="224" name="Google Shape;224;p11"/>
          <p:cNvPicPr preferRelativeResize="0"/>
          <p:nvPr/>
        </p:nvPicPr>
        <p:blipFill rotWithShape="1">
          <a:blip r:embed="rId3">
            <a:alphaModFix/>
          </a:blip>
          <a:srcRect/>
          <a:stretch/>
        </p:blipFill>
        <p:spPr>
          <a:xfrm>
            <a:off x="457201" y="1507149"/>
            <a:ext cx="5143500" cy="3284290"/>
          </a:xfrm>
          <a:prstGeom prst="rect">
            <a:avLst/>
          </a:prstGeom>
          <a:noFill/>
          <a:ln>
            <a:noFill/>
          </a:ln>
        </p:spPr>
      </p:pic>
      <p:sp>
        <p:nvSpPr>
          <p:cNvPr id="225" name="Google Shape;225;p11"/>
          <p:cNvSpPr txBox="1"/>
          <p:nvPr/>
        </p:nvSpPr>
        <p:spPr>
          <a:xfrm>
            <a:off x="5753114" y="2170072"/>
            <a:ext cx="3302001" cy="170739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2500"/>
              <a:buFont typeface="Arial"/>
              <a:buNone/>
            </a:pPr>
            <a:r>
              <a:rPr lang="en-US" sz="2500">
                <a:solidFill>
                  <a:srgbClr val="000000"/>
                </a:solidFill>
                <a:latin typeface="Century Gothic"/>
                <a:ea typeface="Century Gothic"/>
                <a:cs typeface="Century Gothic"/>
                <a:sym typeface="Century Gothic"/>
              </a:rPr>
              <a:t>“We don’t go to the school because we don’t even know what to ask.”</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Google Shape;248;p14"/>
          <p:cNvGrpSpPr/>
          <p:nvPr/>
        </p:nvGrpSpPr>
        <p:grpSpPr>
          <a:xfrm>
            <a:off x="3393459" y="1238240"/>
            <a:ext cx="2518340" cy="2297003"/>
            <a:chOff x="4523423" y="2001520"/>
            <a:chExt cx="3944937" cy="3210243"/>
          </a:xfrm>
        </p:grpSpPr>
        <p:pic>
          <p:nvPicPr>
            <p:cNvPr id="249" name="Google Shape;249;p14" descr="Alegria.png"/>
            <p:cNvPicPr preferRelativeResize="0"/>
            <p:nvPr/>
          </p:nvPicPr>
          <p:blipFill rotWithShape="1">
            <a:blip r:embed="rId3">
              <a:alphaModFix/>
            </a:blip>
            <a:srcRect/>
            <a:stretch/>
          </p:blipFill>
          <p:spPr>
            <a:xfrm>
              <a:off x="4539298" y="2001520"/>
              <a:ext cx="3929062" cy="2479675"/>
            </a:xfrm>
            <a:prstGeom prst="rect">
              <a:avLst/>
            </a:prstGeom>
            <a:noFill/>
            <a:ln w="9525" cap="flat" cmpd="sng">
              <a:solidFill>
                <a:schemeClr val="dk1"/>
              </a:solidFill>
              <a:prstDash val="solid"/>
              <a:miter lim="800000"/>
              <a:headEnd type="none" w="sm" len="sm"/>
              <a:tailEnd type="none" w="sm" len="sm"/>
            </a:ln>
          </p:spPr>
        </p:pic>
        <p:pic>
          <p:nvPicPr>
            <p:cNvPr id="250" name="Google Shape;250;p14" descr="Cortes.png"/>
            <p:cNvPicPr preferRelativeResize="0"/>
            <p:nvPr/>
          </p:nvPicPr>
          <p:blipFill rotWithShape="1">
            <a:blip r:embed="rId4">
              <a:alphaModFix/>
            </a:blip>
            <a:srcRect/>
            <a:stretch/>
          </p:blipFill>
          <p:spPr>
            <a:xfrm>
              <a:off x="4523423" y="3567113"/>
              <a:ext cx="3944937" cy="1644650"/>
            </a:xfrm>
            <a:prstGeom prst="rect">
              <a:avLst/>
            </a:prstGeom>
            <a:noFill/>
            <a:ln w="9525" cap="flat" cmpd="sng">
              <a:solidFill>
                <a:schemeClr val="dk1"/>
              </a:solidFill>
              <a:prstDash val="solid"/>
              <a:miter lim="800000"/>
              <a:headEnd type="none" w="sm" len="sm"/>
              <a:tailEnd type="none" w="sm" len="sm"/>
            </a:ln>
          </p:spPr>
        </p:pic>
      </p:grpSp>
      <p:pic>
        <p:nvPicPr>
          <p:cNvPr id="251" name="Google Shape;251;p14" descr="Related image"/>
          <p:cNvPicPr preferRelativeResize="0"/>
          <p:nvPr/>
        </p:nvPicPr>
        <p:blipFill rotWithShape="1">
          <a:blip r:embed="rId5">
            <a:alphaModFix/>
          </a:blip>
          <a:srcRect/>
          <a:stretch/>
        </p:blipFill>
        <p:spPr>
          <a:xfrm>
            <a:off x="6285139" y="1406842"/>
            <a:ext cx="975533" cy="1186459"/>
          </a:xfrm>
          <a:prstGeom prst="rect">
            <a:avLst/>
          </a:prstGeom>
          <a:noFill/>
          <a:ln>
            <a:noFill/>
          </a:ln>
        </p:spPr>
      </p:pic>
      <p:pic>
        <p:nvPicPr>
          <p:cNvPr id="252" name="Google Shape;252;p14"/>
          <p:cNvPicPr preferRelativeResize="0"/>
          <p:nvPr/>
        </p:nvPicPr>
        <p:blipFill rotWithShape="1">
          <a:blip r:embed="rId6">
            <a:alphaModFix/>
          </a:blip>
          <a:srcRect/>
          <a:stretch/>
        </p:blipFill>
        <p:spPr>
          <a:xfrm>
            <a:off x="371254" y="1211660"/>
            <a:ext cx="1375907" cy="1724201"/>
          </a:xfrm>
          <a:prstGeom prst="rect">
            <a:avLst/>
          </a:prstGeom>
          <a:noFill/>
          <a:ln>
            <a:noFill/>
          </a:ln>
        </p:spPr>
      </p:pic>
      <p:pic>
        <p:nvPicPr>
          <p:cNvPr id="253" name="Google Shape;253;p14" descr="Image result for harvard medical school"/>
          <p:cNvPicPr preferRelativeResize="0"/>
          <p:nvPr/>
        </p:nvPicPr>
        <p:blipFill rotWithShape="1">
          <a:blip r:embed="rId7">
            <a:alphaModFix/>
          </a:blip>
          <a:srcRect/>
          <a:stretch/>
        </p:blipFill>
        <p:spPr>
          <a:xfrm>
            <a:off x="6977543" y="3943065"/>
            <a:ext cx="1805375" cy="454165"/>
          </a:xfrm>
          <a:prstGeom prst="rect">
            <a:avLst/>
          </a:prstGeom>
          <a:noFill/>
          <a:ln>
            <a:noFill/>
          </a:ln>
        </p:spPr>
      </p:pic>
      <p:sp>
        <p:nvSpPr>
          <p:cNvPr id="254" name="Google Shape;254;p14" descr="ãnational science foundationãã®ç»åæ¤ç´¢çµæ"/>
          <p:cNvSpPr/>
          <p:nvPr/>
        </p:nvSpPr>
        <p:spPr>
          <a:xfrm>
            <a:off x="1259681" y="-108347"/>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55" name="Google Shape;255;p14" descr="ãnational science foundationãã®ç»åæ¤ç´¢çµæ"/>
          <p:cNvSpPr/>
          <p:nvPr/>
        </p:nvSpPr>
        <p:spPr>
          <a:xfrm>
            <a:off x="1373981" y="5954"/>
            <a:ext cx="228600" cy="228601"/>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256" name="Google Shape;256;p14" descr="https://scontent-nrt1-1.xx.fbcdn.net/v/t1.0-1/p480x480/10940562_10152940837507900_1610270918118178304_n.png?_nc_cat=0&amp;oh=bd30bcab9ebac93a81618bfd45d1a915&amp;oe=5BA195BF"/>
          <p:cNvPicPr preferRelativeResize="0"/>
          <p:nvPr/>
        </p:nvPicPr>
        <p:blipFill rotWithShape="1">
          <a:blip r:embed="rId8">
            <a:alphaModFix/>
          </a:blip>
          <a:srcRect/>
          <a:stretch/>
        </p:blipFill>
        <p:spPr>
          <a:xfrm>
            <a:off x="7582579" y="1246915"/>
            <a:ext cx="1287083" cy="1287083"/>
          </a:xfrm>
          <a:prstGeom prst="rect">
            <a:avLst/>
          </a:prstGeom>
          <a:noFill/>
          <a:ln>
            <a:noFill/>
          </a:ln>
        </p:spPr>
      </p:pic>
      <p:pic>
        <p:nvPicPr>
          <p:cNvPr id="257" name="Google Shape;257;p14" descr="https://lh5.googleusercontent.com/SJdF5T6ELlFEyU8zV9R324Drq9sYmChC2y4oE-wmZGZGoLWbap7HaR8M6oXMKpdkLt1T8yMVz3Jy4vixQYrIKrcUDPlRQi5bN8bBkMarMtHiUluAT9dX0e7jHA0NoKRSqs_70n7l"/>
          <p:cNvPicPr preferRelativeResize="0"/>
          <p:nvPr/>
        </p:nvPicPr>
        <p:blipFill rotWithShape="1">
          <a:blip r:embed="rId9">
            <a:alphaModFix/>
          </a:blip>
          <a:srcRect/>
          <a:stretch/>
        </p:blipFill>
        <p:spPr>
          <a:xfrm>
            <a:off x="666182" y="234554"/>
            <a:ext cx="3311610" cy="791387"/>
          </a:xfrm>
          <a:prstGeom prst="rect">
            <a:avLst/>
          </a:prstGeom>
          <a:noFill/>
          <a:ln>
            <a:noFill/>
          </a:ln>
        </p:spPr>
      </p:pic>
      <p:pic>
        <p:nvPicPr>
          <p:cNvPr id="258" name="Google Shape;258;p14"/>
          <p:cNvPicPr preferRelativeResize="0"/>
          <p:nvPr/>
        </p:nvPicPr>
        <p:blipFill rotWithShape="1">
          <a:blip r:embed="rId10">
            <a:alphaModFix/>
          </a:blip>
          <a:srcRect l="4801" r="4614"/>
          <a:stretch/>
        </p:blipFill>
        <p:spPr>
          <a:xfrm>
            <a:off x="5487451" y="2628900"/>
            <a:ext cx="3388175" cy="742145"/>
          </a:xfrm>
          <a:prstGeom prst="rect">
            <a:avLst/>
          </a:prstGeom>
          <a:noFill/>
          <a:ln>
            <a:noFill/>
          </a:ln>
        </p:spPr>
      </p:pic>
      <p:pic>
        <p:nvPicPr>
          <p:cNvPr id="259" name="Google Shape;259;p14" descr="https://img-prod-cms-rt-microsoft-com.akamaized.net/cms/api/am/imageFileData/RE1Mu3b?ver=5c31"/>
          <p:cNvPicPr preferRelativeResize="0"/>
          <p:nvPr/>
        </p:nvPicPr>
        <p:blipFill rotWithShape="1">
          <a:blip r:embed="rId11">
            <a:alphaModFix/>
          </a:blip>
          <a:srcRect/>
          <a:stretch/>
        </p:blipFill>
        <p:spPr>
          <a:xfrm>
            <a:off x="2846753" y="3778777"/>
            <a:ext cx="2262077" cy="481739"/>
          </a:xfrm>
          <a:prstGeom prst="rect">
            <a:avLst/>
          </a:prstGeom>
          <a:noFill/>
          <a:ln>
            <a:noFill/>
          </a:ln>
        </p:spPr>
      </p:pic>
      <p:pic>
        <p:nvPicPr>
          <p:cNvPr id="260" name="Google Shape;260;p14"/>
          <p:cNvPicPr preferRelativeResize="0"/>
          <p:nvPr/>
        </p:nvPicPr>
        <p:blipFill rotWithShape="1">
          <a:blip r:embed="rId12">
            <a:alphaModFix/>
          </a:blip>
          <a:srcRect/>
          <a:stretch/>
        </p:blipFill>
        <p:spPr>
          <a:xfrm>
            <a:off x="1920081" y="1167108"/>
            <a:ext cx="1222405" cy="1768753"/>
          </a:xfrm>
          <a:prstGeom prst="rect">
            <a:avLst/>
          </a:prstGeom>
          <a:noFill/>
          <a:ln>
            <a:noFill/>
          </a:ln>
        </p:spPr>
      </p:pic>
      <p:pic>
        <p:nvPicPr>
          <p:cNvPr id="261" name="Google Shape;261;p14"/>
          <p:cNvPicPr preferRelativeResize="0"/>
          <p:nvPr/>
        </p:nvPicPr>
        <p:blipFill rotWithShape="1">
          <a:blip r:embed="rId13">
            <a:alphaModFix/>
          </a:blip>
          <a:srcRect/>
          <a:stretch/>
        </p:blipFill>
        <p:spPr>
          <a:xfrm>
            <a:off x="1264112" y="3145463"/>
            <a:ext cx="1311937" cy="1938822"/>
          </a:xfrm>
          <a:prstGeom prst="rect">
            <a:avLst/>
          </a:prstGeom>
          <a:noFill/>
          <a:ln>
            <a:noFill/>
          </a:ln>
        </p:spPr>
      </p:pic>
      <p:pic>
        <p:nvPicPr>
          <p:cNvPr id="262" name="Google Shape;262;p14"/>
          <p:cNvPicPr preferRelativeResize="0"/>
          <p:nvPr/>
        </p:nvPicPr>
        <p:blipFill rotWithShape="1">
          <a:blip r:embed="rId14">
            <a:alphaModFix/>
          </a:blip>
          <a:srcRect/>
          <a:stretch/>
        </p:blipFill>
        <p:spPr>
          <a:xfrm>
            <a:off x="5294376" y="3568201"/>
            <a:ext cx="1325341" cy="83496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500"/>
                                        <p:tgtEl>
                                          <p:spTgt spid="26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0"/>
                                        </p:tgtEl>
                                        <p:attrNameLst>
                                          <p:attrName>style.visibility</p:attrName>
                                        </p:attrNameLst>
                                      </p:cBhvr>
                                      <p:to>
                                        <p:strVal val="visible"/>
                                      </p:to>
                                    </p:set>
                                    <p:animEffect transition="in" filter="fade">
                                      <p:cBhvr>
                                        <p:cTn id="16" dur="500"/>
                                        <p:tgtEl>
                                          <p:spTgt spid="26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48"/>
                                        </p:tgtEl>
                                        <p:attrNameLst>
                                          <p:attrName>style.visibility</p:attrName>
                                        </p:attrNameLst>
                                      </p:cBhvr>
                                      <p:to>
                                        <p:strVal val="visible"/>
                                      </p:to>
                                    </p:set>
                                    <p:animEffect transition="in" filter="fade">
                                      <p:cBhvr>
                                        <p:cTn id="20" dur="500"/>
                                        <p:tgtEl>
                                          <p:spTgt spid="24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51"/>
                                        </p:tgtEl>
                                        <p:attrNameLst>
                                          <p:attrName>style.visibility</p:attrName>
                                        </p:attrNameLst>
                                      </p:cBhvr>
                                      <p:to>
                                        <p:strVal val="visible"/>
                                      </p:to>
                                    </p:set>
                                    <p:animEffect transition="in" filter="fade">
                                      <p:cBhvr>
                                        <p:cTn id="24" dur="500"/>
                                        <p:tgtEl>
                                          <p:spTgt spid="25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56"/>
                                        </p:tgtEl>
                                        <p:attrNameLst>
                                          <p:attrName>style.visibility</p:attrName>
                                        </p:attrNameLst>
                                      </p:cBhvr>
                                      <p:to>
                                        <p:strVal val="visible"/>
                                      </p:to>
                                    </p:set>
                                    <p:animEffect transition="in" filter="fade">
                                      <p:cBhvr>
                                        <p:cTn id="28" dur="500"/>
                                        <p:tgtEl>
                                          <p:spTgt spid="25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58"/>
                                        </p:tgtEl>
                                        <p:attrNameLst>
                                          <p:attrName>style.visibility</p:attrName>
                                        </p:attrNameLst>
                                      </p:cBhvr>
                                      <p:to>
                                        <p:strVal val="visible"/>
                                      </p:to>
                                    </p:set>
                                    <p:animEffect transition="in" filter="fade">
                                      <p:cBhvr>
                                        <p:cTn id="32" dur="500"/>
                                        <p:tgtEl>
                                          <p:spTgt spid="25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53"/>
                                        </p:tgtEl>
                                        <p:attrNameLst>
                                          <p:attrName>style.visibility</p:attrName>
                                        </p:attrNameLst>
                                      </p:cBhvr>
                                      <p:to>
                                        <p:strVal val="visible"/>
                                      </p:to>
                                    </p:set>
                                    <p:animEffect transition="in" filter="fade">
                                      <p:cBhvr>
                                        <p:cTn id="36" dur="500"/>
                                        <p:tgtEl>
                                          <p:spTgt spid="253"/>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59"/>
                                        </p:tgtEl>
                                        <p:attrNameLst>
                                          <p:attrName>style.visibility</p:attrName>
                                        </p:attrNameLst>
                                      </p:cBhvr>
                                      <p:to>
                                        <p:strVal val="visible"/>
                                      </p:to>
                                    </p:set>
                                    <p:animEffect transition="in" filter="fade">
                                      <p:cBhvr>
                                        <p:cTn id="40" dur="500"/>
                                        <p:tgtEl>
                                          <p:spTgt spid="25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Effect transition="in" filter="fade">
                                      <p:cBhvr>
                                        <p:cTn id="45"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5"/>
          <p:cNvSpPr txBox="1">
            <a:spLocks noGrp="1"/>
          </p:cNvSpPr>
          <p:nvPr>
            <p:ph type="title" idx="4294967295"/>
          </p:nvPr>
        </p:nvSpPr>
        <p:spPr>
          <a:xfrm>
            <a:off x="821635" y="366092"/>
            <a:ext cx="7673008" cy="369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200"/>
              <a:buFont typeface="Century Gothic"/>
              <a:buNone/>
            </a:pPr>
            <a:r>
              <a:rPr lang="en-US" sz="4200" b="1">
                <a:solidFill>
                  <a:schemeClr val="dk2"/>
                </a:solidFill>
                <a:latin typeface="Century Gothic"/>
                <a:ea typeface="Century Gothic"/>
                <a:cs typeface="Century Gothic"/>
                <a:sym typeface="Century Gothic"/>
              </a:rPr>
              <a:t>What is the Right Question Voter Engagement Strategy?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a:spLocks noGrp="1"/>
          </p:cNvSpPr>
          <p:nvPr>
            <p:ph type="title" idx="4294967295"/>
          </p:nvPr>
        </p:nvSpPr>
        <p:spPr>
          <a:xfrm>
            <a:off x="251696" y="4149328"/>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600"/>
              <a:buFont typeface="Century Gothic"/>
              <a:buNone/>
            </a:pPr>
            <a:r>
              <a:rPr lang="en-US" sz="3600" b="1" dirty="0">
                <a:solidFill>
                  <a:schemeClr val="accent6"/>
                </a:solidFill>
                <a:latin typeface="Century Gothic"/>
                <a:ea typeface="Century Gothic"/>
                <a:cs typeface="Century Gothic"/>
                <a:sym typeface="Century Gothic"/>
              </a:rPr>
              <a:t>Exploring the </a:t>
            </a:r>
            <a:r>
              <a:rPr lang="en-US" sz="3600" b="1" dirty="0" smtClean="0">
                <a:solidFill>
                  <a:schemeClr val="accent6"/>
                </a:solidFill>
                <a:latin typeface="Century Gothic"/>
                <a:ea typeface="Century Gothic"/>
                <a:cs typeface="Century Gothic"/>
                <a:sym typeface="Century Gothic"/>
              </a:rPr>
              <a:t>“Why Vote?” Tool</a:t>
            </a:r>
            <a:endParaRPr sz="3600" b="1" dirty="0">
              <a:solidFill>
                <a:schemeClr val="accent6"/>
              </a:solidFill>
              <a:latin typeface="Century Gothic"/>
              <a:ea typeface="Century Gothic"/>
              <a:cs typeface="Century Gothic"/>
              <a:sym typeface="Century Gothic"/>
            </a:endParaRPr>
          </a:p>
        </p:txBody>
      </p:sp>
      <p:pic>
        <p:nvPicPr>
          <p:cNvPr id="5" name="Google Shape;342;p25"/>
          <p:cNvPicPr preferRelativeResize="0"/>
          <p:nvPr/>
        </p:nvPicPr>
        <p:blipFill rotWithShape="1">
          <a:blip r:embed="rId3">
            <a:alphaModFix/>
          </a:blip>
          <a:srcRect/>
          <a:stretch/>
        </p:blipFill>
        <p:spPr>
          <a:xfrm>
            <a:off x="4564848" y="90815"/>
            <a:ext cx="3173642" cy="3971349"/>
          </a:xfrm>
          <a:prstGeom prst="rect">
            <a:avLst/>
          </a:prstGeom>
          <a:noFill/>
          <a:ln w="9525" cap="flat" cmpd="sng">
            <a:solidFill>
              <a:schemeClr val="dk1"/>
            </a:solidFill>
            <a:prstDash val="solid"/>
            <a:round/>
            <a:headEnd type="none" w="sm" len="sm"/>
            <a:tailEnd type="none" w="sm" len="sm"/>
          </a:ln>
        </p:spPr>
      </p:pic>
      <p:pic>
        <p:nvPicPr>
          <p:cNvPr id="6" name="Google Shape;343;p25" descr="Screen Shot 2020-06-16 at 9.43.45 PM.png"/>
          <p:cNvPicPr preferRelativeResize="0"/>
          <p:nvPr/>
        </p:nvPicPr>
        <p:blipFill rotWithShape="1">
          <a:blip r:embed="rId4">
            <a:alphaModFix/>
          </a:blip>
          <a:srcRect/>
          <a:stretch/>
        </p:blipFill>
        <p:spPr>
          <a:xfrm>
            <a:off x="1378255" y="90815"/>
            <a:ext cx="3175160" cy="397134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7"/>
          <p:cNvSpPr txBox="1">
            <a:spLocks noGrp="1"/>
          </p:cNvSpPr>
          <p:nvPr>
            <p:ph type="title" idx="4294967295"/>
          </p:nvPr>
        </p:nvSpPr>
        <p:spPr>
          <a:xfrm>
            <a:off x="600452" y="4024114"/>
            <a:ext cx="7794648"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2"/>
              </a:buClr>
              <a:buSzPts val="2160"/>
              <a:buFont typeface="Century Gothic"/>
              <a:buNone/>
            </a:pPr>
            <a:r>
              <a:rPr lang="en-US" sz="2160" b="1" dirty="0">
                <a:solidFill>
                  <a:schemeClr val="dk2"/>
                </a:solidFill>
                <a:latin typeface="Century Gothic"/>
                <a:ea typeface="Century Gothic"/>
                <a:cs typeface="Century Gothic"/>
                <a:sym typeface="Century Gothic"/>
              </a:rPr>
              <a:t> Which three services are most important to people you work with or who live in your community? </a:t>
            </a:r>
            <a:r>
              <a:rPr lang="en-US" sz="2430" b="1" dirty="0">
                <a:solidFill>
                  <a:schemeClr val="dk2"/>
                </a:solidFill>
                <a:latin typeface="Century Gothic"/>
                <a:ea typeface="Century Gothic"/>
                <a:cs typeface="Century Gothic"/>
                <a:sym typeface="Century Gothic"/>
              </a:rPr>
              <a:t/>
            </a:r>
            <a:br>
              <a:rPr lang="en-US" sz="2430" b="1" dirty="0">
                <a:solidFill>
                  <a:schemeClr val="dk2"/>
                </a:solidFill>
                <a:latin typeface="Century Gothic"/>
                <a:ea typeface="Century Gothic"/>
                <a:cs typeface="Century Gothic"/>
                <a:sym typeface="Century Gothic"/>
              </a:rPr>
            </a:br>
            <a:r>
              <a:rPr lang="en-US" sz="1800" b="1" i="1" dirty="0">
                <a:solidFill>
                  <a:schemeClr val="accent4"/>
                </a:solidFill>
                <a:latin typeface="Century Gothic"/>
                <a:ea typeface="Century Gothic"/>
                <a:cs typeface="Century Gothic"/>
                <a:sym typeface="Century Gothic"/>
              </a:rPr>
              <a:t>Add a service if you don’t see it on the list.</a:t>
            </a:r>
            <a:endParaRPr sz="1800" b="1" i="1" dirty="0">
              <a:solidFill>
                <a:schemeClr val="accent4"/>
              </a:solidFill>
              <a:latin typeface="Century Gothic"/>
              <a:ea typeface="Century Gothic"/>
              <a:cs typeface="Century Gothic"/>
              <a:sym typeface="Century Gothic"/>
            </a:endParaRPr>
          </a:p>
        </p:txBody>
      </p:sp>
      <p:graphicFrame>
        <p:nvGraphicFramePr>
          <p:cNvPr id="282" name="Google Shape;282;p17"/>
          <p:cNvGraphicFramePr/>
          <p:nvPr/>
        </p:nvGraphicFramePr>
        <p:xfrm>
          <a:off x="588965" y="760674"/>
          <a:ext cx="7886250" cy="3118255"/>
        </p:xfrm>
        <a:graphic>
          <a:graphicData uri="http://schemas.openxmlformats.org/drawingml/2006/table">
            <a:tbl>
              <a:tblPr firstRow="1" bandRow="1">
                <a:noFill/>
                <a:tableStyleId>{97DD15C3-4FB8-42BD-B7DC-90B16C545542}</a:tableStyleId>
              </a:tblPr>
              <a:tblGrid>
                <a:gridCol w="2628750"/>
                <a:gridCol w="2628750"/>
                <a:gridCol w="2628750"/>
              </a:tblGrid>
              <a:tr h="1208850">
                <a:tc>
                  <a:txBody>
                    <a:bodyPr/>
                    <a:lstStyle/>
                    <a:p>
                      <a:pPr marL="0" marR="0" lvl="0" indent="0" algn="l" rtl="0">
                        <a:spcBef>
                          <a:spcPts val="0"/>
                        </a:spcBef>
                        <a:spcAft>
                          <a:spcPts val="0"/>
                        </a:spcAft>
                        <a:buNone/>
                      </a:pPr>
                      <a:r>
                        <a:rPr lang="en-US" sz="1500" b="1" u="none" strike="noStrike" cap="none">
                          <a:solidFill>
                            <a:schemeClr val="dk1"/>
                          </a:solidFill>
                          <a:latin typeface="Century Gothic"/>
                          <a:ea typeface="Century Gothic"/>
                          <a:cs typeface="Century Gothic"/>
                          <a:sym typeface="Century Gothic"/>
                        </a:rPr>
                        <a:t>HOUSING</a:t>
                      </a:r>
                      <a:endParaRPr/>
                    </a:p>
                    <a:p>
                      <a:pPr marL="0" marR="0" lvl="0" indent="0" algn="l" rtl="0">
                        <a:spcBef>
                          <a:spcPts val="0"/>
                        </a:spcBef>
                        <a:spcAft>
                          <a:spcPts val="0"/>
                        </a:spcAft>
                        <a:buNone/>
                      </a:pPr>
                      <a:r>
                        <a:rPr lang="en-US" sz="1400" b="0">
                          <a:solidFill>
                            <a:schemeClr val="dk1"/>
                          </a:solidFill>
                          <a:latin typeface="Century Gothic"/>
                          <a:ea typeface="Century Gothic"/>
                          <a:cs typeface="Century Gothic"/>
                          <a:sym typeface="Century Gothic"/>
                        </a:rPr>
                        <a:t>Section 8</a:t>
                      </a:r>
                      <a:endParaRPr/>
                    </a:p>
                    <a:p>
                      <a:pPr marL="0" marR="0" lvl="0" indent="0" algn="l" rtl="0">
                        <a:spcBef>
                          <a:spcPts val="0"/>
                        </a:spcBef>
                        <a:spcAft>
                          <a:spcPts val="0"/>
                        </a:spcAft>
                        <a:buNone/>
                      </a:pPr>
                      <a:r>
                        <a:rPr lang="en-US" sz="1400" b="0">
                          <a:solidFill>
                            <a:schemeClr val="dk1"/>
                          </a:solidFill>
                          <a:latin typeface="Century Gothic"/>
                          <a:ea typeface="Century Gothic"/>
                          <a:cs typeface="Century Gothic"/>
                          <a:sym typeface="Century Gothic"/>
                        </a:rPr>
                        <a:t>Public Housing</a:t>
                      </a:r>
                      <a:endParaRPr/>
                    </a:p>
                    <a:p>
                      <a:pPr marL="0" marR="0" lvl="0" indent="0" algn="l" rtl="0">
                        <a:spcBef>
                          <a:spcPts val="0"/>
                        </a:spcBef>
                        <a:spcAft>
                          <a:spcPts val="0"/>
                        </a:spcAft>
                        <a:buNone/>
                      </a:pPr>
                      <a:r>
                        <a:rPr lang="en-US" sz="1400" b="0">
                          <a:solidFill>
                            <a:schemeClr val="dk1"/>
                          </a:solidFill>
                          <a:latin typeface="Century Gothic"/>
                          <a:ea typeface="Century Gothic"/>
                          <a:cs typeface="Century Gothic"/>
                          <a:sym typeface="Century Gothic"/>
                        </a:rPr>
                        <a:t>Homeless Services </a:t>
                      </a:r>
                      <a:endParaRPr sz="1400" b="0">
                        <a:solidFill>
                          <a:schemeClr val="dk1"/>
                        </a:solidFill>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1">
                          <a:solidFill>
                            <a:srgbClr val="000000"/>
                          </a:solidFill>
                          <a:latin typeface="Century Gothic"/>
                          <a:ea typeface="Century Gothic"/>
                          <a:cs typeface="Century Gothic"/>
                          <a:sym typeface="Century Gothic"/>
                        </a:rPr>
                        <a:t>INCOME / SUPPORT</a:t>
                      </a:r>
                      <a:endParaRPr/>
                    </a:p>
                    <a:p>
                      <a:pPr marL="0" marR="0" lvl="0" indent="0" algn="l" rtl="0">
                        <a:spcBef>
                          <a:spcPts val="0"/>
                        </a:spcBef>
                        <a:spcAft>
                          <a:spcPts val="0"/>
                        </a:spcAft>
                        <a:buNone/>
                      </a:pPr>
                      <a:r>
                        <a:rPr lang="en-US" sz="1400" b="0">
                          <a:solidFill>
                            <a:srgbClr val="000000"/>
                          </a:solidFill>
                          <a:latin typeface="Century Gothic"/>
                          <a:ea typeface="Century Gothic"/>
                          <a:cs typeface="Century Gothic"/>
                          <a:sym typeface="Century Gothic"/>
                        </a:rPr>
                        <a:t>Welfare</a:t>
                      </a:r>
                      <a:endParaRPr/>
                    </a:p>
                    <a:p>
                      <a:pPr marL="0" marR="0" lvl="0" indent="0" algn="l" rtl="0">
                        <a:spcBef>
                          <a:spcPts val="0"/>
                        </a:spcBef>
                        <a:spcAft>
                          <a:spcPts val="0"/>
                        </a:spcAft>
                        <a:buNone/>
                      </a:pPr>
                      <a:r>
                        <a:rPr lang="en-US" sz="1400" b="0">
                          <a:solidFill>
                            <a:srgbClr val="000000"/>
                          </a:solidFill>
                          <a:latin typeface="Century Gothic"/>
                          <a:ea typeface="Century Gothic"/>
                          <a:cs typeface="Century Gothic"/>
                          <a:sym typeface="Century Gothic"/>
                        </a:rPr>
                        <a:t>Food Stamps</a:t>
                      </a:r>
                      <a:endParaRPr/>
                    </a:p>
                    <a:p>
                      <a:pPr marL="0" marR="0" lvl="0" indent="0" algn="l" rtl="0">
                        <a:spcBef>
                          <a:spcPts val="0"/>
                        </a:spcBef>
                        <a:spcAft>
                          <a:spcPts val="0"/>
                        </a:spcAft>
                        <a:buNone/>
                      </a:pPr>
                      <a:r>
                        <a:rPr lang="en-US" sz="1400" b="0">
                          <a:solidFill>
                            <a:srgbClr val="000000"/>
                          </a:solidFill>
                          <a:latin typeface="Century Gothic"/>
                          <a:ea typeface="Century Gothic"/>
                          <a:cs typeface="Century Gothic"/>
                          <a:sym typeface="Century Gothic"/>
                        </a:rPr>
                        <a:t>Social Security / SSI</a:t>
                      </a:r>
                      <a:endParaRPr/>
                    </a:p>
                    <a:p>
                      <a:pPr marL="0" marR="0" lvl="0" indent="0" algn="l" rtl="0">
                        <a:spcBef>
                          <a:spcPts val="0"/>
                        </a:spcBef>
                        <a:spcAft>
                          <a:spcPts val="0"/>
                        </a:spcAft>
                        <a:buNone/>
                      </a:pPr>
                      <a:r>
                        <a:rPr lang="en-US" sz="1400" b="0">
                          <a:solidFill>
                            <a:srgbClr val="000000"/>
                          </a:solidFill>
                          <a:latin typeface="Century Gothic"/>
                          <a:ea typeface="Century Gothic"/>
                          <a:cs typeface="Century Gothic"/>
                          <a:sym typeface="Century Gothic"/>
                        </a:rPr>
                        <a:t>Earned Income Tax Credit</a:t>
                      </a:r>
                      <a:endParaRPr sz="1400" b="0">
                        <a:solidFill>
                          <a:srgbClr val="000000"/>
                        </a:solidFill>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1">
                          <a:solidFill>
                            <a:srgbClr val="000000"/>
                          </a:solidFill>
                          <a:latin typeface="Century Gothic"/>
                          <a:ea typeface="Century Gothic"/>
                          <a:cs typeface="Century Gothic"/>
                          <a:sym typeface="Century Gothic"/>
                        </a:rPr>
                        <a:t>HEALTHCARE</a:t>
                      </a:r>
                      <a:endParaRPr/>
                    </a:p>
                    <a:p>
                      <a:pPr marL="0" marR="0" lvl="0" indent="0" algn="l" rtl="0">
                        <a:spcBef>
                          <a:spcPts val="0"/>
                        </a:spcBef>
                        <a:spcAft>
                          <a:spcPts val="0"/>
                        </a:spcAft>
                        <a:buNone/>
                      </a:pPr>
                      <a:r>
                        <a:rPr lang="en-US" sz="1400" b="0">
                          <a:solidFill>
                            <a:srgbClr val="000000"/>
                          </a:solidFill>
                          <a:latin typeface="Century Gothic"/>
                          <a:ea typeface="Century Gothic"/>
                          <a:cs typeface="Century Gothic"/>
                          <a:sym typeface="Century Gothic"/>
                        </a:rPr>
                        <a:t>Medicaid</a:t>
                      </a:r>
                      <a:endParaRPr/>
                    </a:p>
                    <a:p>
                      <a:pPr marL="0" marR="0" lvl="0" indent="0" algn="l" rtl="0">
                        <a:spcBef>
                          <a:spcPts val="0"/>
                        </a:spcBef>
                        <a:spcAft>
                          <a:spcPts val="0"/>
                        </a:spcAft>
                        <a:buNone/>
                      </a:pPr>
                      <a:r>
                        <a:rPr lang="en-US" sz="1400" b="0">
                          <a:solidFill>
                            <a:srgbClr val="000000"/>
                          </a:solidFill>
                          <a:latin typeface="Century Gothic"/>
                          <a:ea typeface="Century Gothic"/>
                          <a:cs typeface="Century Gothic"/>
                          <a:sym typeface="Century Gothic"/>
                        </a:rPr>
                        <a:t>Medicare</a:t>
                      </a:r>
                      <a:endParaRPr/>
                    </a:p>
                    <a:p>
                      <a:pPr marL="0" marR="0" lvl="0" indent="0" algn="l" rtl="0">
                        <a:spcBef>
                          <a:spcPts val="0"/>
                        </a:spcBef>
                        <a:spcAft>
                          <a:spcPts val="0"/>
                        </a:spcAft>
                        <a:buNone/>
                      </a:pPr>
                      <a:r>
                        <a:rPr lang="en-US" sz="1400" b="0">
                          <a:solidFill>
                            <a:srgbClr val="000000"/>
                          </a:solidFill>
                          <a:latin typeface="Century Gothic"/>
                          <a:ea typeface="Century Gothic"/>
                          <a:cs typeface="Century Gothic"/>
                          <a:sym typeface="Century Gothic"/>
                        </a:rPr>
                        <a:t>Disability Services</a:t>
                      </a:r>
                      <a:endParaRPr sz="1400" b="0">
                        <a:solidFill>
                          <a:srgbClr val="000000"/>
                        </a:solidFill>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72125">
                <a:tc>
                  <a:txBody>
                    <a:bodyPr/>
                    <a:lstStyle/>
                    <a:p>
                      <a:pPr marL="0" marR="0" lvl="0" indent="0" algn="l" rtl="0">
                        <a:spcBef>
                          <a:spcPts val="0"/>
                        </a:spcBef>
                        <a:spcAft>
                          <a:spcPts val="0"/>
                        </a:spcAft>
                        <a:buNone/>
                      </a:pPr>
                      <a:r>
                        <a:rPr lang="en-US" sz="1500" b="1">
                          <a:latin typeface="Century Gothic"/>
                          <a:ea typeface="Century Gothic"/>
                          <a:cs typeface="Century Gothic"/>
                          <a:sym typeface="Century Gothic"/>
                        </a:rPr>
                        <a:t>SCHOOLS </a:t>
                      </a:r>
                      <a:endParaRPr/>
                    </a:p>
                    <a:p>
                      <a:pPr marL="0" marR="0" lvl="0" indent="0" algn="l" rtl="0">
                        <a:spcBef>
                          <a:spcPts val="0"/>
                        </a:spcBef>
                        <a:spcAft>
                          <a:spcPts val="0"/>
                        </a:spcAft>
                        <a:buNone/>
                      </a:pPr>
                      <a:r>
                        <a:rPr lang="en-US" sz="1400">
                          <a:latin typeface="Century Gothic"/>
                          <a:ea typeface="Century Gothic"/>
                          <a:cs typeface="Century Gothic"/>
                          <a:sym typeface="Century Gothic"/>
                        </a:rPr>
                        <a:t>Free Lunch Program</a:t>
                      </a:r>
                      <a:endParaRPr/>
                    </a:p>
                    <a:p>
                      <a:pPr marL="0" marR="0" lvl="0" indent="0" algn="l" rtl="0">
                        <a:spcBef>
                          <a:spcPts val="0"/>
                        </a:spcBef>
                        <a:spcAft>
                          <a:spcPts val="0"/>
                        </a:spcAft>
                        <a:buNone/>
                      </a:pPr>
                      <a:r>
                        <a:rPr lang="en-US" sz="1400">
                          <a:latin typeface="Century Gothic"/>
                          <a:ea typeface="Century Gothic"/>
                          <a:cs typeface="Century Gothic"/>
                          <a:sym typeface="Century Gothic"/>
                        </a:rPr>
                        <a:t>Special Education</a:t>
                      </a:r>
                      <a:endParaRPr sz="1400">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1">
                          <a:latin typeface="Century Gothic"/>
                          <a:ea typeface="Century Gothic"/>
                          <a:cs typeface="Century Gothic"/>
                          <a:sym typeface="Century Gothic"/>
                        </a:rPr>
                        <a:t>JOBS</a:t>
                      </a:r>
                      <a:endParaRPr/>
                    </a:p>
                    <a:p>
                      <a:pPr marL="0" marR="0" lvl="0" indent="0" algn="l" rtl="0">
                        <a:spcBef>
                          <a:spcPts val="0"/>
                        </a:spcBef>
                        <a:spcAft>
                          <a:spcPts val="0"/>
                        </a:spcAft>
                        <a:buNone/>
                      </a:pPr>
                      <a:r>
                        <a:rPr lang="en-US" sz="1400">
                          <a:latin typeface="Century Gothic"/>
                          <a:ea typeface="Century Gothic"/>
                          <a:cs typeface="Century Gothic"/>
                          <a:sym typeface="Century Gothic"/>
                        </a:rPr>
                        <a:t>Job Training</a:t>
                      </a:r>
                      <a:endParaRPr/>
                    </a:p>
                    <a:p>
                      <a:pPr marL="0" marR="0" lvl="0" indent="0" algn="l" rtl="0">
                        <a:spcBef>
                          <a:spcPts val="0"/>
                        </a:spcBef>
                        <a:spcAft>
                          <a:spcPts val="0"/>
                        </a:spcAft>
                        <a:buNone/>
                      </a:pPr>
                      <a:r>
                        <a:rPr lang="en-US" sz="1400">
                          <a:latin typeface="Century Gothic"/>
                          <a:ea typeface="Century Gothic"/>
                          <a:cs typeface="Century Gothic"/>
                          <a:sym typeface="Century Gothic"/>
                        </a:rPr>
                        <a:t>Unemployment</a:t>
                      </a:r>
                      <a:endParaRPr sz="1400">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1">
                          <a:latin typeface="Century Gothic"/>
                          <a:ea typeface="Century Gothic"/>
                          <a:cs typeface="Century Gothic"/>
                          <a:sym typeface="Century Gothic"/>
                        </a:rPr>
                        <a:t>COURTS</a:t>
                      </a:r>
                      <a:endParaRPr/>
                    </a:p>
                    <a:p>
                      <a:pPr marL="0" marR="0" lvl="0" indent="0" algn="l" rtl="0">
                        <a:spcBef>
                          <a:spcPts val="0"/>
                        </a:spcBef>
                        <a:spcAft>
                          <a:spcPts val="0"/>
                        </a:spcAft>
                        <a:buNone/>
                      </a:pPr>
                      <a:r>
                        <a:rPr lang="en-US" sz="1400">
                          <a:latin typeface="Century Gothic"/>
                          <a:ea typeface="Century Gothic"/>
                          <a:cs typeface="Century Gothic"/>
                          <a:sym typeface="Century Gothic"/>
                        </a:rPr>
                        <a:t>Family</a:t>
                      </a:r>
                      <a:endParaRPr/>
                    </a:p>
                    <a:p>
                      <a:pPr marL="0" marR="0" lvl="0" indent="0" algn="l" rtl="0">
                        <a:spcBef>
                          <a:spcPts val="0"/>
                        </a:spcBef>
                        <a:spcAft>
                          <a:spcPts val="0"/>
                        </a:spcAft>
                        <a:buNone/>
                      </a:pPr>
                      <a:r>
                        <a:rPr lang="en-US" sz="1400">
                          <a:latin typeface="Century Gothic"/>
                          <a:ea typeface="Century Gothic"/>
                          <a:cs typeface="Century Gothic"/>
                          <a:sym typeface="Century Gothic"/>
                        </a:rPr>
                        <a:t>Housing</a:t>
                      </a:r>
                      <a:endParaRPr/>
                    </a:p>
                    <a:p>
                      <a:pPr marL="0" marR="0" lvl="0" indent="0" algn="l" rtl="0">
                        <a:spcBef>
                          <a:spcPts val="0"/>
                        </a:spcBef>
                        <a:spcAft>
                          <a:spcPts val="0"/>
                        </a:spcAft>
                        <a:buNone/>
                      </a:pPr>
                      <a:r>
                        <a:rPr lang="en-US" sz="1400">
                          <a:latin typeface="Century Gothic"/>
                          <a:ea typeface="Century Gothic"/>
                          <a:cs typeface="Century Gothic"/>
                          <a:sym typeface="Century Gothic"/>
                        </a:rPr>
                        <a:t>Small Claims</a:t>
                      </a:r>
                      <a:endParaRPr sz="1400">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8200">
                <a:tc>
                  <a:txBody>
                    <a:bodyPr/>
                    <a:lstStyle/>
                    <a:p>
                      <a:pPr marL="0" marR="0" lvl="0" indent="0" algn="l" rtl="0">
                        <a:spcBef>
                          <a:spcPts val="0"/>
                        </a:spcBef>
                        <a:spcAft>
                          <a:spcPts val="0"/>
                        </a:spcAft>
                        <a:buNone/>
                      </a:pPr>
                      <a:r>
                        <a:rPr lang="en-US" sz="1500" b="1">
                          <a:latin typeface="Century Gothic"/>
                          <a:ea typeface="Century Gothic"/>
                          <a:cs typeface="Century Gothic"/>
                          <a:sym typeface="Century Gothic"/>
                        </a:rPr>
                        <a:t>CHILDREN</a:t>
                      </a:r>
                      <a:endParaRPr sz="1400" b="1">
                        <a:latin typeface="Century Gothic"/>
                        <a:ea typeface="Century Gothic"/>
                        <a:cs typeface="Century Gothic"/>
                        <a:sym typeface="Century Gothic"/>
                      </a:endParaRPr>
                    </a:p>
                    <a:p>
                      <a:pPr marL="0" marR="0" lvl="0" indent="0" algn="l" rtl="0">
                        <a:spcBef>
                          <a:spcPts val="0"/>
                        </a:spcBef>
                        <a:spcAft>
                          <a:spcPts val="0"/>
                        </a:spcAft>
                        <a:buNone/>
                      </a:pPr>
                      <a:r>
                        <a:rPr lang="en-US" sz="1400">
                          <a:latin typeface="Century Gothic"/>
                          <a:ea typeface="Century Gothic"/>
                          <a:cs typeface="Century Gothic"/>
                          <a:sym typeface="Century Gothic"/>
                        </a:rPr>
                        <a:t>Head Start</a:t>
                      </a:r>
                      <a:endParaRPr/>
                    </a:p>
                    <a:p>
                      <a:pPr marL="0" marR="0" lvl="0" indent="0" algn="l" rtl="0">
                        <a:spcBef>
                          <a:spcPts val="0"/>
                        </a:spcBef>
                        <a:spcAft>
                          <a:spcPts val="0"/>
                        </a:spcAft>
                        <a:buNone/>
                      </a:pPr>
                      <a:r>
                        <a:rPr lang="en-US" sz="1400">
                          <a:latin typeface="Century Gothic"/>
                          <a:ea typeface="Century Gothic"/>
                          <a:cs typeface="Century Gothic"/>
                          <a:sym typeface="Century Gothic"/>
                        </a:rPr>
                        <a:t>WIC</a:t>
                      </a:r>
                      <a:endParaRPr/>
                    </a:p>
                    <a:p>
                      <a:pPr marL="0" marR="0" lvl="0" indent="0" algn="l" rtl="0">
                        <a:spcBef>
                          <a:spcPts val="0"/>
                        </a:spcBef>
                        <a:spcAft>
                          <a:spcPts val="0"/>
                        </a:spcAft>
                        <a:buNone/>
                      </a:pPr>
                      <a:r>
                        <a:rPr lang="en-US" sz="1400">
                          <a:latin typeface="Century Gothic"/>
                          <a:ea typeface="Century Gothic"/>
                          <a:cs typeface="Century Gothic"/>
                          <a:sym typeface="Century Gothic"/>
                        </a:rPr>
                        <a:t>Child Care Vouchers</a:t>
                      </a:r>
                      <a:endParaRPr sz="1400">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1">
                          <a:latin typeface="Century Gothic"/>
                          <a:ea typeface="Century Gothic"/>
                          <a:cs typeface="Century Gothic"/>
                          <a:sym typeface="Century Gothic"/>
                        </a:rPr>
                        <a:t>ADULT EDUCATION </a:t>
                      </a:r>
                      <a:endParaRPr/>
                    </a:p>
                    <a:p>
                      <a:pPr marL="0" marR="0" lvl="0" indent="0" algn="l" rtl="0">
                        <a:spcBef>
                          <a:spcPts val="0"/>
                        </a:spcBef>
                        <a:spcAft>
                          <a:spcPts val="0"/>
                        </a:spcAft>
                        <a:buNone/>
                      </a:pPr>
                      <a:r>
                        <a:rPr lang="en-US" sz="1400">
                          <a:latin typeface="Century Gothic"/>
                          <a:ea typeface="Century Gothic"/>
                          <a:cs typeface="Century Gothic"/>
                          <a:sym typeface="Century Gothic"/>
                        </a:rPr>
                        <a:t>GED</a:t>
                      </a:r>
                      <a:endParaRPr/>
                    </a:p>
                    <a:p>
                      <a:pPr marL="0" marR="0" lvl="0" indent="0" algn="l" rtl="0">
                        <a:spcBef>
                          <a:spcPts val="0"/>
                        </a:spcBef>
                        <a:spcAft>
                          <a:spcPts val="0"/>
                        </a:spcAft>
                        <a:buNone/>
                      </a:pPr>
                      <a:r>
                        <a:rPr lang="en-US" sz="1400">
                          <a:latin typeface="Century Gothic"/>
                          <a:ea typeface="Century Gothic"/>
                          <a:cs typeface="Century Gothic"/>
                          <a:sym typeface="Century Gothic"/>
                        </a:rPr>
                        <a:t>Adult Diploma</a:t>
                      </a:r>
                      <a:endParaRPr sz="1400">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500" b="1">
                          <a:latin typeface="Century Gothic"/>
                          <a:ea typeface="Century Gothic"/>
                          <a:cs typeface="Century Gothic"/>
                          <a:sym typeface="Century Gothic"/>
                        </a:rPr>
                        <a:t>NEIGHBORHOODS</a:t>
                      </a:r>
                      <a:endParaRPr/>
                    </a:p>
                    <a:p>
                      <a:pPr marL="0" marR="0" lvl="0" indent="0" algn="l" rtl="0">
                        <a:spcBef>
                          <a:spcPts val="0"/>
                        </a:spcBef>
                        <a:spcAft>
                          <a:spcPts val="0"/>
                        </a:spcAft>
                        <a:buNone/>
                      </a:pPr>
                      <a:r>
                        <a:rPr lang="en-US" sz="1400">
                          <a:latin typeface="Century Gothic"/>
                          <a:ea typeface="Century Gothic"/>
                          <a:cs typeface="Century Gothic"/>
                          <a:sym typeface="Century Gothic"/>
                        </a:rPr>
                        <a:t>Street Lights</a:t>
                      </a:r>
                      <a:endParaRPr/>
                    </a:p>
                    <a:p>
                      <a:pPr marL="0" marR="0" lvl="0" indent="0" algn="l" rtl="0">
                        <a:spcBef>
                          <a:spcPts val="0"/>
                        </a:spcBef>
                        <a:spcAft>
                          <a:spcPts val="0"/>
                        </a:spcAft>
                        <a:buNone/>
                      </a:pPr>
                      <a:r>
                        <a:rPr lang="en-US" sz="1400">
                          <a:latin typeface="Century Gothic"/>
                          <a:ea typeface="Century Gothic"/>
                          <a:cs typeface="Century Gothic"/>
                          <a:sym typeface="Century Gothic"/>
                        </a:rPr>
                        <a:t>Parks</a:t>
                      </a:r>
                      <a:endParaRPr/>
                    </a:p>
                    <a:p>
                      <a:pPr marL="0" marR="0" lvl="0" indent="0" algn="l" rtl="0">
                        <a:spcBef>
                          <a:spcPts val="0"/>
                        </a:spcBef>
                        <a:spcAft>
                          <a:spcPts val="0"/>
                        </a:spcAft>
                        <a:buNone/>
                      </a:pPr>
                      <a:r>
                        <a:rPr lang="en-US" sz="1400">
                          <a:latin typeface="Century Gothic"/>
                          <a:ea typeface="Century Gothic"/>
                          <a:cs typeface="Century Gothic"/>
                          <a:sym typeface="Century Gothic"/>
                        </a:rPr>
                        <a:t>Bus / Subway  </a:t>
                      </a:r>
                      <a:endParaRPr sz="1400">
                        <a:latin typeface="Century Gothic"/>
                        <a:ea typeface="Century Gothic"/>
                        <a:cs typeface="Century Gothic"/>
                        <a:sym typeface="Century Gothic"/>
                      </a:endParaRPr>
                    </a:p>
                  </a:txBody>
                  <a:tcPr marL="95150" marR="9515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83" name="Google Shape;283;p17"/>
          <p:cNvSpPr txBox="1"/>
          <p:nvPr/>
        </p:nvSpPr>
        <p:spPr>
          <a:xfrm>
            <a:off x="7941733" y="4521200"/>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pic>
        <p:nvPicPr>
          <p:cNvPr id="284" name="Google Shape;284;p17"/>
          <p:cNvPicPr preferRelativeResize="0"/>
          <p:nvPr/>
        </p:nvPicPr>
        <p:blipFill rotWithShape="1">
          <a:blip r:embed="rId3">
            <a:alphaModFix/>
          </a:blip>
          <a:srcRect/>
          <a:stretch/>
        </p:blipFill>
        <p:spPr>
          <a:xfrm>
            <a:off x="8230157" y="4448168"/>
            <a:ext cx="850281" cy="681068"/>
          </a:xfrm>
          <a:prstGeom prst="rect">
            <a:avLst/>
          </a:prstGeom>
          <a:noFill/>
          <a:ln>
            <a:noFill/>
          </a:ln>
        </p:spPr>
      </p:pic>
      <p:sp>
        <p:nvSpPr>
          <p:cNvPr id="285" name="Google Shape;285;p17"/>
          <p:cNvSpPr txBox="1"/>
          <p:nvPr/>
        </p:nvSpPr>
        <p:spPr>
          <a:xfrm>
            <a:off x="6011333" y="1612900"/>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Rockwell"/>
              <a:ea typeface="Rockwell"/>
              <a:cs typeface="Rockwell"/>
              <a:sym typeface="Rockwell"/>
            </a:endParaRPr>
          </a:p>
        </p:txBody>
      </p:sp>
      <p:sp>
        <p:nvSpPr>
          <p:cNvPr id="286" name="Google Shape;286;p17"/>
          <p:cNvSpPr txBox="1"/>
          <p:nvPr/>
        </p:nvSpPr>
        <p:spPr>
          <a:xfrm>
            <a:off x="1050037" y="142650"/>
            <a:ext cx="68916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accent6"/>
                </a:solidFill>
                <a:latin typeface="Century Gothic"/>
                <a:ea typeface="Century Gothic"/>
                <a:cs typeface="Century Gothic"/>
                <a:sym typeface="Century Gothic"/>
              </a:rPr>
              <a:t>EXAMPLES OF GOVERNMENT SERVICES</a:t>
            </a:r>
            <a:endParaRPr sz="2800" b="1">
              <a:solidFill>
                <a:schemeClr val="accent6"/>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The Role of Elected Officials</a:t>
            </a:r>
            <a:endParaRPr/>
          </a:p>
        </p:txBody>
      </p:sp>
      <p:sp>
        <p:nvSpPr>
          <p:cNvPr id="293" name="Google Shape;293;p18"/>
          <p:cNvSpPr txBox="1">
            <a:spLocks noGrp="1"/>
          </p:cNvSpPr>
          <p:nvPr>
            <p:ph type="body" idx="1"/>
          </p:nvPr>
        </p:nvSpPr>
        <p:spPr>
          <a:xfrm>
            <a:off x="628650" y="1728314"/>
            <a:ext cx="7886700" cy="3263504"/>
          </a:xfrm>
          <a:prstGeom prst="rect">
            <a:avLst/>
          </a:prstGeom>
          <a:noFill/>
          <a:ln>
            <a:noFill/>
          </a:ln>
        </p:spPr>
        <p:txBody>
          <a:bodyPr spcFirstLastPara="1" wrap="square" lIns="91425" tIns="45700" rIns="91425" bIns="45700" anchor="t" anchorCtr="0">
            <a:normAutofit/>
          </a:bodyPr>
          <a:lstStyle/>
          <a:p>
            <a:pPr marL="171450" lvl="0" indent="-177800" algn="l" rtl="0">
              <a:lnSpc>
                <a:spcPct val="90000"/>
              </a:lnSpc>
              <a:spcBef>
                <a:spcPts val="0"/>
              </a:spcBef>
              <a:spcAft>
                <a:spcPts val="0"/>
              </a:spcAft>
              <a:buClr>
                <a:schemeClr val="dk1"/>
              </a:buClr>
              <a:buSzPts val="2800"/>
              <a:buChar char="•"/>
            </a:pPr>
            <a:r>
              <a:rPr lang="en-US" sz="2800">
                <a:latin typeface="Century Gothic"/>
                <a:ea typeface="Century Gothic"/>
                <a:cs typeface="Century Gothic"/>
                <a:sym typeface="Century Gothic"/>
              </a:rPr>
              <a:t>Elected officials make decisions that affect these services</a:t>
            </a:r>
            <a:endParaRPr/>
          </a:p>
          <a:p>
            <a:pPr marL="171450" lvl="0" indent="0" algn="l" rtl="0">
              <a:lnSpc>
                <a:spcPct val="90000"/>
              </a:lnSpc>
              <a:spcBef>
                <a:spcPts val="750"/>
              </a:spcBef>
              <a:spcAft>
                <a:spcPts val="0"/>
              </a:spcAft>
              <a:buClr>
                <a:schemeClr val="dk1"/>
              </a:buClr>
              <a:buSzPts val="2800"/>
              <a:buNone/>
            </a:pPr>
            <a:endParaRPr sz="2800">
              <a:latin typeface="Century Gothic"/>
              <a:ea typeface="Century Gothic"/>
              <a:cs typeface="Century Gothic"/>
              <a:sym typeface="Century Gothic"/>
            </a:endParaRPr>
          </a:p>
          <a:p>
            <a:pPr marL="171450" lvl="0" indent="-177800" algn="l" rtl="0">
              <a:lnSpc>
                <a:spcPct val="90000"/>
              </a:lnSpc>
              <a:spcBef>
                <a:spcPts val="750"/>
              </a:spcBef>
              <a:spcAft>
                <a:spcPts val="0"/>
              </a:spcAft>
              <a:buClr>
                <a:schemeClr val="dk1"/>
              </a:buClr>
              <a:buSzPts val="2800"/>
              <a:buChar char="•"/>
            </a:pPr>
            <a:r>
              <a:rPr lang="en-US" sz="2800">
                <a:latin typeface="Century Gothic"/>
                <a:ea typeface="Century Gothic"/>
                <a:cs typeface="Century Gothic"/>
                <a:sym typeface="Century Gothic"/>
              </a:rPr>
              <a:t>By voting, people you work with or in your community can have a say in who is making these decisions</a:t>
            </a:r>
            <a:endParaRPr sz="2800">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animEffect transition="in" filter="fade">
                                      <p:cBhvr>
                                        <p:cTn id="7" dur="500"/>
                                        <p:tgtEl>
                                          <p:spTgt spid="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xEl>
                                              <p:pRg st="1" end="1"/>
                                            </p:txEl>
                                          </p:spTgt>
                                        </p:tgtEl>
                                        <p:attrNameLst>
                                          <p:attrName>style.visibility</p:attrName>
                                        </p:attrNameLst>
                                      </p:cBhvr>
                                      <p:to>
                                        <p:strVal val="visible"/>
                                      </p:to>
                                    </p:set>
                                    <p:animEffect transition="in" filter="fade">
                                      <p:cBhvr>
                                        <p:cTn id="12" dur="500"/>
                                        <p:tgtEl>
                                          <p:spTgt spid="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xEl>
                                              <p:pRg st="2" end="2"/>
                                            </p:txEl>
                                          </p:spTgt>
                                        </p:tgtEl>
                                        <p:attrNameLst>
                                          <p:attrName>style.visibility</p:attrName>
                                        </p:attrNameLst>
                                      </p:cBhvr>
                                      <p:to>
                                        <p:strVal val="visible"/>
                                      </p:to>
                                    </p:set>
                                    <p:animEffect transition="in" filter="fade">
                                      <p:cBhvr>
                                        <p:cTn id="17" dur="500"/>
                                        <p:tgtEl>
                                          <p:spTgt spid="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Making the Connection</a:t>
            </a:r>
            <a:endParaRPr>
              <a:latin typeface="Century Gothic"/>
              <a:ea typeface="Century Gothic"/>
              <a:cs typeface="Century Gothic"/>
              <a:sym typeface="Century Gothic"/>
            </a:endParaRPr>
          </a:p>
        </p:txBody>
      </p:sp>
      <p:sp>
        <p:nvSpPr>
          <p:cNvPr id="299" name="Google Shape;299;p19"/>
          <p:cNvSpPr txBox="1">
            <a:spLocks noGrp="1"/>
          </p:cNvSpPr>
          <p:nvPr>
            <p:ph type="body" idx="1"/>
          </p:nvPr>
        </p:nvSpPr>
        <p:spPr>
          <a:xfrm>
            <a:off x="628651" y="1101353"/>
            <a:ext cx="7286355" cy="3263504"/>
          </a:xfrm>
          <a:prstGeom prst="rect">
            <a:avLst/>
          </a:prstGeom>
          <a:noFill/>
          <a:ln>
            <a:noFill/>
          </a:ln>
        </p:spPr>
        <p:txBody>
          <a:bodyPr spcFirstLastPara="1" wrap="square" lIns="91425" tIns="45700" rIns="91425" bIns="45700" anchor="ctr" anchorCtr="0">
            <a:normAutofit/>
          </a:bodyPr>
          <a:lstStyle/>
          <a:p>
            <a:pPr marL="171450" lvl="0" indent="-177800" algn="l" rtl="0">
              <a:lnSpc>
                <a:spcPct val="90000"/>
              </a:lnSpc>
              <a:spcBef>
                <a:spcPts val="0"/>
              </a:spcBef>
              <a:spcAft>
                <a:spcPts val="0"/>
              </a:spcAft>
              <a:buClr>
                <a:schemeClr val="dk1"/>
              </a:buClr>
              <a:buSzPts val="2800"/>
              <a:buChar char="•"/>
            </a:pPr>
            <a:r>
              <a:rPr lang="en-US" sz="2800">
                <a:latin typeface="Century Gothic"/>
                <a:ea typeface="Century Gothic"/>
                <a:cs typeface="Century Gothic"/>
                <a:sym typeface="Century Gothic"/>
              </a:rPr>
              <a:t>Why would it be important for people to see for themselves </a:t>
            </a:r>
            <a:r>
              <a:rPr lang="en-US" sz="2800" b="1">
                <a:solidFill>
                  <a:schemeClr val="accent6"/>
                </a:solidFill>
                <a:latin typeface="Century Gothic"/>
                <a:ea typeface="Century Gothic"/>
                <a:cs typeface="Century Gothic"/>
                <a:sym typeface="Century Gothic"/>
              </a:rPr>
              <a:t>the connection between services they receive and decisions elected officials make?</a:t>
            </a:r>
            <a:endParaRPr/>
          </a:p>
          <a:p>
            <a:pPr marL="0" lvl="0" indent="0" algn="l" rtl="0">
              <a:lnSpc>
                <a:spcPct val="90000"/>
              </a:lnSpc>
              <a:spcBef>
                <a:spcPts val="750"/>
              </a:spcBef>
              <a:spcAft>
                <a:spcPts val="0"/>
              </a:spcAft>
              <a:buClr>
                <a:schemeClr val="dk1"/>
              </a:buClr>
              <a:buSzPts val="2800"/>
              <a:buNone/>
            </a:pPr>
            <a:endParaRPr sz="2800">
              <a:latin typeface="Century Gothic"/>
              <a:ea typeface="Century Gothic"/>
              <a:cs typeface="Century Gothic"/>
              <a:sym typeface="Century Gothic"/>
            </a:endParaRPr>
          </a:p>
        </p:txBody>
      </p:sp>
      <p:pic>
        <p:nvPicPr>
          <p:cNvPr id="300" name="Google Shape;300;p19"/>
          <p:cNvPicPr preferRelativeResize="0"/>
          <p:nvPr/>
        </p:nvPicPr>
        <p:blipFill rotWithShape="1">
          <a:blip r:embed="rId3">
            <a:alphaModFix/>
          </a:blip>
          <a:srcRect/>
          <a:stretch/>
        </p:blipFill>
        <p:spPr>
          <a:xfrm>
            <a:off x="7915006" y="3784029"/>
            <a:ext cx="850281" cy="6810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20"/>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850"/>
              <a:buFont typeface="Century Gothic"/>
              <a:buNone/>
            </a:pPr>
            <a:r>
              <a:rPr lang="en-US" sz="3850">
                <a:latin typeface="Century Gothic"/>
                <a:ea typeface="Century Gothic"/>
                <a:cs typeface="Century Gothic"/>
                <a:sym typeface="Century Gothic"/>
              </a:rPr>
              <a:t>Questions About Voting</a:t>
            </a:r>
            <a:endParaRPr sz="3850">
              <a:latin typeface="Century Gothic"/>
              <a:ea typeface="Century Gothic"/>
              <a:cs typeface="Century Gothic"/>
              <a:sym typeface="Century Gothic"/>
            </a:endParaRPr>
          </a:p>
        </p:txBody>
      </p:sp>
      <p:sp>
        <p:nvSpPr>
          <p:cNvPr id="306" name="Google Shape;306;p20"/>
          <p:cNvSpPr txBox="1">
            <a:spLocks noGrp="1"/>
          </p:cNvSpPr>
          <p:nvPr>
            <p:ph type="body" idx="1"/>
          </p:nvPr>
        </p:nvSpPr>
        <p:spPr>
          <a:xfrm>
            <a:off x="628650" y="1190104"/>
            <a:ext cx="7886700" cy="32635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None/>
            </a:pPr>
            <a:r>
              <a:rPr lang="en-US" sz="2800" dirty="0">
                <a:latin typeface="Century Gothic"/>
                <a:ea typeface="Century Gothic"/>
                <a:cs typeface="Century Gothic"/>
                <a:sym typeface="Century Gothic"/>
              </a:rPr>
              <a:t>What questions do you think they might have about </a:t>
            </a:r>
            <a:r>
              <a:rPr lang="en-US" sz="2800" dirty="0" smtClean="0">
                <a:latin typeface="Century Gothic"/>
                <a:ea typeface="Century Gothic"/>
                <a:cs typeface="Century Gothic"/>
                <a:sym typeface="Century Gothic"/>
              </a:rPr>
              <a:t>actually voting?</a:t>
            </a:r>
            <a:endParaRPr dirty="0"/>
          </a:p>
          <a:p>
            <a:pPr marL="171450" lvl="0" indent="0" algn="l" rtl="0">
              <a:lnSpc>
                <a:spcPct val="90000"/>
              </a:lnSpc>
              <a:spcBef>
                <a:spcPts val="750"/>
              </a:spcBef>
              <a:spcAft>
                <a:spcPts val="0"/>
              </a:spcAft>
              <a:buClr>
                <a:schemeClr val="dk1"/>
              </a:buClr>
              <a:buSzPts val="2800"/>
              <a:buNone/>
            </a:pPr>
            <a:endParaRPr sz="2800" dirty="0">
              <a:latin typeface="Century Gothic"/>
              <a:ea typeface="Century Gothic"/>
              <a:cs typeface="Century Gothic"/>
              <a:sym typeface="Century Gothic"/>
            </a:endParaRPr>
          </a:p>
          <a:p>
            <a:pPr marL="0" lvl="0" indent="0" algn="l" rtl="0">
              <a:lnSpc>
                <a:spcPct val="90000"/>
              </a:lnSpc>
              <a:spcBef>
                <a:spcPts val="750"/>
              </a:spcBef>
              <a:spcAft>
                <a:spcPts val="0"/>
              </a:spcAft>
              <a:buClr>
                <a:schemeClr val="accent6"/>
              </a:buClr>
              <a:buSzPts val="2800"/>
              <a:buNone/>
            </a:pPr>
            <a:r>
              <a:rPr lang="en-US" sz="2800" b="1" i="1" dirty="0">
                <a:solidFill>
                  <a:schemeClr val="accent6"/>
                </a:solidFill>
                <a:latin typeface="Century Gothic"/>
                <a:ea typeface="Century Gothic"/>
                <a:cs typeface="Century Gothic"/>
                <a:sym typeface="Century Gothic"/>
              </a:rPr>
              <a:t>Ask as many questions as you can.</a:t>
            </a:r>
            <a:endParaRPr sz="2800" b="1" dirty="0">
              <a:solidFill>
                <a:schemeClr val="accent6"/>
              </a:solidFill>
              <a:latin typeface="Century Gothic"/>
              <a:ea typeface="Century Gothic"/>
              <a:cs typeface="Century Gothic"/>
              <a:sym typeface="Century Gothic"/>
            </a:endParaRPr>
          </a:p>
        </p:txBody>
      </p:sp>
      <p:pic>
        <p:nvPicPr>
          <p:cNvPr id="307" name="Google Shape;307;p20"/>
          <p:cNvPicPr preferRelativeResize="0"/>
          <p:nvPr/>
        </p:nvPicPr>
        <p:blipFill rotWithShape="1">
          <a:blip r:embed="rId3">
            <a:alphaModFix/>
          </a:blip>
          <a:srcRect/>
          <a:stretch/>
        </p:blipFill>
        <p:spPr>
          <a:xfrm>
            <a:off x="7590271" y="4171593"/>
            <a:ext cx="1027473" cy="822997"/>
          </a:xfrm>
          <a:prstGeom prst="rect">
            <a:avLst/>
          </a:prstGeom>
          <a:noFill/>
          <a:ln>
            <a:noFill/>
          </a:ln>
        </p:spPr>
      </p:pic>
      <p:sp>
        <p:nvSpPr>
          <p:cNvPr id="308" name="Google Shape;308;p20"/>
          <p:cNvSpPr/>
          <p:nvPr/>
        </p:nvSpPr>
        <p:spPr>
          <a:xfrm>
            <a:off x="7481980" y="214127"/>
            <a:ext cx="920694" cy="843068"/>
          </a:xfrm>
          <a:prstGeom prst="ellipse">
            <a:avLst/>
          </a:prstGeom>
          <a:noFill/>
          <a:ln w="762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accent6"/>
              </a:solidFill>
              <a:latin typeface="Arial"/>
              <a:ea typeface="Arial"/>
              <a:cs typeface="Arial"/>
              <a:sym typeface="Arial"/>
            </a:endParaRPr>
          </a:p>
        </p:txBody>
      </p:sp>
      <p:sp>
        <p:nvSpPr>
          <p:cNvPr id="309" name="Google Shape;309;p20"/>
          <p:cNvSpPr/>
          <p:nvPr/>
        </p:nvSpPr>
        <p:spPr>
          <a:xfrm>
            <a:off x="7646971" y="-29903"/>
            <a:ext cx="86837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b="1">
                <a:solidFill>
                  <a:schemeClr val="accent6"/>
                </a:solidFill>
                <a:latin typeface="Calibri"/>
                <a:ea typeface="Calibri"/>
                <a:cs typeface="Calibri"/>
                <a:sym typeface="Calibri"/>
              </a:rPr>
              <a:t>?</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Effect transition="in" filter="fade">
                                      <p:cBhvr>
                                        <p:cTn id="7" dur="1000"/>
                                        <p:tgtEl>
                                          <p:spTgt spid="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2" end="2"/>
                                            </p:txEl>
                                          </p:spTgt>
                                        </p:tgtEl>
                                        <p:attrNameLst>
                                          <p:attrName>style.visibility</p:attrName>
                                        </p:attrNameLst>
                                      </p:cBhvr>
                                      <p:to>
                                        <p:strVal val="visible"/>
                                      </p:to>
                                    </p:set>
                                    <p:animEffect transition="in" filter="fade">
                                      <p:cBhvr>
                                        <p:cTn id="12" dur="10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
          <p:cNvSpPr txBox="1">
            <a:spLocks noGrp="1"/>
          </p:cNvSpPr>
          <p:nvPr>
            <p:ph type="body" idx="1"/>
          </p:nvPr>
        </p:nvSpPr>
        <p:spPr>
          <a:xfrm>
            <a:off x="537933" y="1506127"/>
            <a:ext cx="7886700" cy="2548127"/>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200"/>
              <a:buChar char="•"/>
            </a:pPr>
            <a:r>
              <a:rPr lang="en-US" sz="2200" dirty="0">
                <a:latin typeface="Century Gothic"/>
                <a:ea typeface="Century Gothic"/>
                <a:cs typeface="Century Gothic"/>
                <a:sym typeface="Century Gothic"/>
              </a:rPr>
              <a:t>A new model for engaging voters</a:t>
            </a:r>
            <a:endParaRPr sz="2200" dirty="0">
              <a:latin typeface="Century Gothic"/>
              <a:ea typeface="Century Gothic"/>
              <a:cs typeface="Century Gothic"/>
              <a:sym typeface="Century Gothic"/>
            </a:endParaRPr>
          </a:p>
          <a:p>
            <a:pPr marL="171450" lvl="0" indent="-171450" algn="l" rtl="0">
              <a:lnSpc>
                <a:spcPct val="90000"/>
              </a:lnSpc>
              <a:spcBef>
                <a:spcPts val="1350"/>
              </a:spcBef>
              <a:spcAft>
                <a:spcPts val="0"/>
              </a:spcAft>
              <a:buClr>
                <a:schemeClr val="dk1"/>
              </a:buClr>
              <a:buSzPts val="2200"/>
              <a:buChar char="•"/>
            </a:pPr>
            <a:r>
              <a:rPr lang="en-US" sz="2200" dirty="0">
                <a:latin typeface="Century Gothic"/>
                <a:ea typeface="Century Gothic"/>
                <a:cs typeface="Century Gothic"/>
                <a:sym typeface="Century Gothic"/>
              </a:rPr>
              <a:t>A nonpartisan, simple, and powerful tool to help people make the connection between the services that are important to them and voting</a:t>
            </a:r>
            <a:endParaRPr sz="2200" dirty="0">
              <a:solidFill>
                <a:srgbClr val="0C0C0C"/>
              </a:solidFill>
              <a:latin typeface="Century Gothic"/>
              <a:ea typeface="Century Gothic"/>
              <a:cs typeface="Century Gothic"/>
              <a:sym typeface="Century Gothic"/>
            </a:endParaRPr>
          </a:p>
          <a:p>
            <a:pPr marL="171450" lvl="0" indent="-171450" algn="l" rtl="0">
              <a:lnSpc>
                <a:spcPct val="90000"/>
              </a:lnSpc>
              <a:spcBef>
                <a:spcPts val="1350"/>
              </a:spcBef>
              <a:spcAft>
                <a:spcPts val="0"/>
              </a:spcAft>
              <a:buClr>
                <a:srgbClr val="0C0C0C"/>
              </a:buClr>
              <a:buSzPts val="2200"/>
              <a:buChar char="•"/>
            </a:pPr>
            <a:r>
              <a:rPr lang="en-US" sz="2200" dirty="0">
                <a:solidFill>
                  <a:srgbClr val="0C0C0C"/>
                </a:solidFill>
                <a:latin typeface="Century Gothic"/>
                <a:ea typeface="Century Gothic"/>
                <a:cs typeface="Century Gothic"/>
                <a:sym typeface="Century Gothic"/>
              </a:rPr>
              <a:t>How people on the front lines of services in low-income communities can play a role in getting more people to </a:t>
            </a:r>
            <a:r>
              <a:rPr lang="en-US" sz="2200" dirty="0" smtClean="0">
                <a:solidFill>
                  <a:srgbClr val="0C0C0C"/>
                </a:solidFill>
                <a:latin typeface="Century Gothic"/>
                <a:ea typeface="Century Gothic"/>
                <a:cs typeface="Century Gothic"/>
                <a:sym typeface="Century Gothic"/>
              </a:rPr>
              <a:t>vote </a:t>
            </a:r>
          </a:p>
          <a:p>
            <a:pPr marL="171450" lvl="0" indent="-171450" algn="l" rtl="0">
              <a:lnSpc>
                <a:spcPct val="90000"/>
              </a:lnSpc>
              <a:spcBef>
                <a:spcPts val="1350"/>
              </a:spcBef>
              <a:spcAft>
                <a:spcPts val="0"/>
              </a:spcAft>
              <a:buClr>
                <a:srgbClr val="0C0C0C"/>
              </a:buClr>
              <a:buSzPts val="2200"/>
              <a:buChar char="•"/>
            </a:pPr>
            <a:r>
              <a:rPr lang="en-US" sz="2200" dirty="0">
                <a:solidFill>
                  <a:srgbClr val="0C0C0C"/>
                </a:solidFill>
                <a:latin typeface="Century Gothic"/>
                <a:ea typeface="Century Gothic"/>
                <a:cs typeface="Century Gothic"/>
                <a:sym typeface="Century Gothic"/>
              </a:rPr>
              <a:t>H</a:t>
            </a:r>
            <a:r>
              <a:rPr lang="en-US" sz="2200" dirty="0" smtClean="0">
                <a:solidFill>
                  <a:srgbClr val="0C0C0C"/>
                </a:solidFill>
                <a:latin typeface="Century Gothic"/>
                <a:ea typeface="Century Gothic"/>
                <a:cs typeface="Century Gothic"/>
                <a:sym typeface="Century Gothic"/>
              </a:rPr>
              <a:t>ow </a:t>
            </a:r>
            <a:r>
              <a:rPr lang="en-US" sz="2200" dirty="0">
                <a:solidFill>
                  <a:srgbClr val="0C0C0C"/>
                </a:solidFill>
                <a:latin typeface="Century Gothic"/>
                <a:ea typeface="Century Gothic"/>
                <a:cs typeface="Century Gothic"/>
                <a:sym typeface="Century Gothic"/>
              </a:rPr>
              <a:t>voter engagement efforts can integrate the tool into their work</a:t>
            </a:r>
            <a:endParaRPr sz="2200" dirty="0">
              <a:solidFill>
                <a:srgbClr val="0C0C0C"/>
              </a:solidFill>
              <a:latin typeface="Century Gothic"/>
              <a:ea typeface="Century Gothic"/>
              <a:cs typeface="Century Gothic"/>
              <a:sym typeface="Century Gothic"/>
            </a:endParaRPr>
          </a:p>
        </p:txBody>
      </p:sp>
      <p:sp>
        <p:nvSpPr>
          <p:cNvPr id="150" name="Google Shape;150;p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In this webinar we will explore: </a:t>
            </a:r>
            <a:endParaRPr>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922104" y="613173"/>
            <a:ext cx="6858000" cy="42049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Century Gothic"/>
              <a:buNone/>
            </a:pPr>
            <a:r>
              <a:rPr lang="en-US" sz="3600">
                <a:latin typeface="Century Gothic"/>
                <a:ea typeface="Century Gothic"/>
                <a:cs typeface="Century Gothic"/>
                <a:sym typeface="Century Gothic"/>
              </a:rPr>
              <a:t>Reflecting on the Experience</a:t>
            </a:r>
            <a:endParaRPr sz="3600">
              <a:latin typeface="Century Gothic"/>
              <a:ea typeface="Century Gothic"/>
              <a:cs typeface="Century Gothic"/>
              <a:sym typeface="Century Gothic"/>
            </a:endParaRPr>
          </a:p>
        </p:txBody>
      </p:sp>
      <p:sp>
        <p:nvSpPr>
          <p:cNvPr id="315" name="Google Shape;315;p21"/>
          <p:cNvSpPr txBox="1">
            <a:spLocks noGrp="1"/>
          </p:cNvSpPr>
          <p:nvPr>
            <p:ph type="body" idx="1"/>
          </p:nvPr>
        </p:nvSpPr>
        <p:spPr>
          <a:xfrm>
            <a:off x="1160839" y="3856271"/>
            <a:ext cx="6160104" cy="21378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000"/>
              <a:buNone/>
            </a:pPr>
            <a:r>
              <a:rPr lang="en-US" sz="3000" b="1" dirty="0">
                <a:solidFill>
                  <a:schemeClr val="accent6"/>
                </a:solidFill>
                <a:latin typeface="Century Gothic"/>
                <a:ea typeface="Century Gothic"/>
                <a:cs typeface="Century Gothic"/>
                <a:sym typeface="Century Gothic"/>
              </a:rPr>
              <a:t>What did you learn, or what thoughts do you have?</a:t>
            </a:r>
            <a:endParaRPr sz="3000" b="1" dirty="0">
              <a:solidFill>
                <a:schemeClr val="accent6"/>
              </a:solidFill>
              <a:latin typeface="Century Gothic"/>
              <a:ea typeface="Century Gothic"/>
              <a:cs typeface="Century Gothic"/>
              <a:sym typeface="Century Gothic"/>
            </a:endParaRPr>
          </a:p>
        </p:txBody>
      </p:sp>
      <p:pic>
        <p:nvPicPr>
          <p:cNvPr id="316" name="Google Shape;316;p21"/>
          <p:cNvPicPr preferRelativeResize="0"/>
          <p:nvPr/>
        </p:nvPicPr>
        <p:blipFill rotWithShape="1">
          <a:blip r:embed="rId3">
            <a:alphaModFix/>
          </a:blip>
          <a:srcRect/>
          <a:stretch/>
        </p:blipFill>
        <p:spPr>
          <a:xfrm>
            <a:off x="7320943" y="4146388"/>
            <a:ext cx="1104406" cy="884620"/>
          </a:xfrm>
          <a:prstGeom prst="rect">
            <a:avLst/>
          </a:prstGeom>
          <a:noFill/>
          <a:ln>
            <a:noFill/>
          </a:ln>
        </p:spPr>
      </p:pic>
      <p:sp>
        <p:nvSpPr>
          <p:cNvPr id="317" name="Google Shape;317;p21"/>
          <p:cNvSpPr txBox="1"/>
          <p:nvPr/>
        </p:nvSpPr>
        <p:spPr>
          <a:xfrm>
            <a:off x="892254" y="1177676"/>
            <a:ext cx="7333340" cy="2462172"/>
          </a:xfrm>
          <a:prstGeom prst="rect">
            <a:avLst/>
          </a:prstGeom>
          <a:noFill/>
          <a:ln>
            <a:noFill/>
          </a:ln>
        </p:spPr>
        <p:txBody>
          <a:bodyPr spcFirstLastPara="1" wrap="square" lIns="91425" tIns="45700" rIns="91425" bIns="45700" anchor="t" anchorCtr="0">
            <a:spAutoFit/>
          </a:bodyPr>
          <a:lstStyle/>
          <a:p>
            <a:pPr marL="285750" marR="0" lvl="0" indent="-146050" algn="l" rtl="0">
              <a:spcBef>
                <a:spcPts val="0"/>
              </a:spcBef>
              <a:spcAft>
                <a:spcPts val="0"/>
              </a:spcAft>
              <a:buClr>
                <a:schemeClr val="dk1"/>
              </a:buClr>
              <a:buSzPts val="2200"/>
              <a:buFont typeface="Arial"/>
              <a:buNone/>
            </a:pPr>
            <a:endParaRPr sz="2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200" dirty="0" smtClean="0">
                <a:solidFill>
                  <a:schemeClr val="dk1"/>
                </a:solidFill>
                <a:latin typeface="Century Gothic"/>
                <a:ea typeface="Century Gothic"/>
                <a:cs typeface="Century Gothic"/>
                <a:sym typeface="Century Gothic"/>
              </a:rPr>
              <a:t>You:</a:t>
            </a:r>
          </a:p>
          <a:p>
            <a:pPr marL="342900" marR="0" lvl="0" indent="-342900" algn="l" rtl="0">
              <a:spcBef>
                <a:spcPts val="0"/>
              </a:spcBef>
              <a:spcAft>
                <a:spcPts val="0"/>
              </a:spcAft>
              <a:buFont typeface="Arial"/>
              <a:buChar char="•"/>
            </a:pPr>
            <a:r>
              <a:rPr lang="en-US" sz="2200" dirty="0" smtClean="0">
                <a:solidFill>
                  <a:schemeClr val="dk1"/>
                </a:solidFill>
                <a:latin typeface="Century Gothic"/>
                <a:ea typeface="Century Gothic"/>
                <a:cs typeface="Century Gothic"/>
                <a:sym typeface="Century Gothic"/>
              </a:rPr>
              <a:t>Thought about government </a:t>
            </a:r>
            <a:r>
              <a:rPr lang="en-US" sz="2200" dirty="0">
                <a:solidFill>
                  <a:schemeClr val="dk1"/>
                </a:solidFill>
                <a:latin typeface="Century Gothic"/>
                <a:ea typeface="Century Gothic"/>
                <a:cs typeface="Century Gothic"/>
                <a:sym typeface="Century Gothic"/>
              </a:rPr>
              <a:t>services that affect people’s lives, </a:t>
            </a:r>
            <a:endParaRPr lang="en-US" sz="2200" dirty="0" smtClean="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Font typeface="Arial"/>
              <a:buChar char="•"/>
            </a:pPr>
            <a:r>
              <a:rPr lang="en-US" sz="2200" dirty="0">
                <a:solidFill>
                  <a:schemeClr val="dk1"/>
                </a:solidFill>
                <a:latin typeface="Century Gothic"/>
                <a:ea typeface="Century Gothic"/>
                <a:cs typeface="Century Gothic"/>
                <a:sym typeface="Century Gothic"/>
              </a:rPr>
              <a:t>R</a:t>
            </a:r>
            <a:r>
              <a:rPr lang="en-US" sz="2200" dirty="0" smtClean="0">
                <a:solidFill>
                  <a:schemeClr val="dk1"/>
                </a:solidFill>
                <a:latin typeface="Century Gothic"/>
                <a:ea typeface="Century Gothic"/>
                <a:cs typeface="Century Gothic"/>
                <a:sym typeface="Century Gothic"/>
              </a:rPr>
              <a:t>eflected </a:t>
            </a:r>
            <a:r>
              <a:rPr lang="en-US" sz="2200" dirty="0">
                <a:solidFill>
                  <a:schemeClr val="dk1"/>
                </a:solidFill>
                <a:latin typeface="Century Gothic"/>
                <a:ea typeface="Century Gothic"/>
                <a:cs typeface="Century Gothic"/>
                <a:sym typeface="Century Gothic"/>
              </a:rPr>
              <a:t>on the connection between services and decisions elected officials make, and </a:t>
            </a:r>
            <a:endParaRPr lang="en-US" sz="2200" dirty="0" smtClean="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Font typeface="Arial"/>
              <a:buChar char="•"/>
            </a:pPr>
            <a:r>
              <a:rPr lang="en-US" sz="2200" dirty="0" smtClean="0">
                <a:solidFill>
                  <a:schemeClr val="dk1"/>
                </a:solidFill>
                <a:latin typeface="Century Gothic"/>
                <a:ea typeface="Century Gothic"/>
                <a:cs typeface="Century Gothic"/>
                <a:sym typeface="Century Gothic"/>
              </a:rPr>
              <a:t>Asked </a:t>
            </a:r>
            <a:r>
              <a:rPr lang="en-US" sz="2200" dirty="0">
                <a:solidFill>
                  <a:schemeClr val="dk1"/>
                </a:solidFill>
                <a:latin typeface="Century Gothic"/>
                <a:ea typeface="Century Gothic"/>
                <a:cs typeface="Century Gothic"/>
                <a:sym typeface="Century Gothic"/>
              </a:rPr>
              <a:t>questions people might have about voting. </a:t>
            </a:r>
            <a:endParaRP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Effect transition="in" filter="fade">
                                      <p:cBhvr>
                                        <p:cTn id="7" dur="1000"/>
                                        <p:tgtEl>
                                          <p:spTgt spid="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2"/>
          <p:cNvSpPr txBox="1">
            <a:spLocks noGrp="1"/>
          </p:cNvSpPr>
          <p:nvPr>
            <p:ph type="title" idx="4294967295"/>
          </p:nvPr>
        </p:nvSpPr>
        <p:spPr>
          <a:xfrm>
            <a:off x="667161" y="366092"/>
            <a:ext cx="7673008" cy="369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400"/>
              <a:buFont typeface="Century Gothic"/>
              <a:buNone/>
            </a:pPr>
            <a:r>
              <a:rPr lang="en-US" sz="4400" b="1" dirty="0" smtClean="0">
                <a:solidFill>
                  <a:schemeClr val="dk2"/>
                </a:solidFill>
                <a:latin typeface="Century Gothic"/>
                <a:ea typeface="Century Gothic"/>
                <a:cs typeface="Century Gothic"/>
                <a:sym typeface="Century Gothic"/>
              </a:rPr>
              <a:t>Unpacking </a:t>
            </a:r>
            <a:r>
              <a:rPr lang="en-US" sz="4400" b="1" dirty="0">
                <a:solidFill>
                  <a:schemeClr val="dk2"/>
                </a:solidFill>
                <a:latin typeface="Century Gothic"/>
                <a:ea typeface="Century Gothic"/>
                <a:cs typeface="Century Gothic"/>
                <a:sym typeface="Century Gothic"/>
              </a:rPr>
              <a:t>the </a:t>
            </a:r>
            <a:br>
              <a:rPr lang="en-US" sz="4400" b="1" dirty="0">
                <a:solidFill>
                  <a:schemeClr val="dk2"/>
                </a:solidFill>
                <a:latin typeface="Century Gothic"/>
                <a:ea typeface="Century Gothic"/>
                <a:cs typeface="Century Gothic"/>
                <a:sym typeface="Century Gothic"/>
              </a:rPr>
            </a:br>
            <a:r>
              <a:rPr lang="en-US" sz="4400" b="1" dirty="0">
                <a:solidFill>
                  <a:schemeClr val="dk2"/>
                </a:solidFill>
                <a:latin typeface="Century Gothic"/>
                <a:ea typeface="Century Gothic"/>
                <a:cs typeface="Century Gothic"/>
                <a:sym typeface="Century Gothic"/>
              </a:rPr>
              <a:t>“Why Vote?” Tool</a:t>
            </a:r>
            <a:endParaRPr sz="4400" b="1" dirty="0">
              <a:solidFill>
                <a:schemeClr val="dk2"/>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title"/>
          </p:nvPr>
        </p:nvSpPr>
        <p:spPr>
          <a:xfrm>
            <a:off x="333818" y="186655"/>
            <a:ext cx="8295645"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The “Why Vote?” Tool</a:t>
            </a:r>
            <a:endParaRPr>
              <a:latin typeface="Century Gothic"/>
              <a:ea typeface="Century Gothic"/>
              <a:cs typeface="Century Gothic"/>
              <a:sym typeface="Century Gothic"/>
            </a:endParaRPr>
          </a:p>
        </p:txBody>
      </p:sp>
      <p:sp>
        <p:nvSpPr>
          <p:cNvPr id="329" name="Google Shape;329;p23"/>
          <p:cNvSpPr txBox="1">
            <a:spLocks noGrp="1"/>
          </p:cNvSpPr>
          <p:nvPr>
            <p:ph type="body" idx="1"/>
          </p:nvPr>
        </p:nvSpPr>
        <p:spPr>
          <a:xfrm>
            <a:off x="628650" y="1043046"/>
            <a:ext cx="7886700" cy="381609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480"/>
              <a:buNone/>
            </a:pPr>
            <a:endParaRPr sz="2480" dirty="0">
              <a:latin typeface="Century Gothic"/>
              <a:ea typeface="Century Gothic"/>
              <a:cs typeface="Century Gothic"/>
              <a:sym typeface="Century Gothic"/>
            </a:endParaRPr>
          </a:p>
          <a:p>
            <a:pPr marL="0" lvl="0" indent="0" algn="l" rtl="0">
              <a:lnSpc>
                <a:spcPct val="80000"/>
              </a:lnSpc>
              <a:spcBef>
                <a:spcPts val="750"/>
              </a:spcBef>
              <a:spcAft>
                <a:spcPts val="0"/>
              </a:spcAft>
              <a:buClr>
                <a:schemeClr val="dk1"/>
              </a:buClr>
              <a:buSzPts val="2480"/>
              <a:buNone/>
            </a:pPr>
            <a:r>
              <a:rPr lang="en-US" sz="2480" dirty="0">
                <a:latin typeface="Century Gothic"/>
                <a:ea typeface="Century Gothic"/>
                <a:cs typeface="Century Gothic"/>
                <a:sym typeface="Century Gothic"/>
              </a:rPr>
              <a:t>A simple, 5-step </a:t>
            </a:r>
            <a:r>
              <a:rPr lang="en-US" sz="2480" b="1" dirty="0">
                <a:solidFill>
                  <a:schemeClr val="accent6"/>
                </a:solidFill>
                <a:latin typeface="Century Gothic"/>
                <a:ea typeface="Century Gothic"/>
                <a:cs typeface="Century Gothic"/>
                <a:sym typeface="Century Gothic"/>
              </a:rPr>
              <a:t>process</a:t>
            </a:r>
            <a:r>
              <a:rPr lang="en-US" sz="2480" dirty="0">
                <a:latin typeface="Century Gothic"/>
                <a:ea typeface="Century Gothic"/>
                <a:cs typeface="Century Gothic"/>
                <a:sym typeface="Century Gothic"/>
              </a:rPr>
              <a:t> that allows people to </a:t>
            </a:r>
            <a:r>
              <a:rPr lang="en-US" sz="2480" b="1" dirty="0">
                <a:solidFill>
                  <a:schemeClr val="accent6"/>
                </a:solidFill>
                <a:latin typeface="Century Gothic"/>
                <a:ea typeface="Century Gothic"/>
                <a:cs typeface="Century Gothic"/>
                <a:sym typeface="Century Gothic"/>
              </a:rPr>
              <a:t>name for themselves </a:t>
            </a:r>
            <a:r>
              <a:rPr lang="en-US" sz="2480" dirty="0">
                <a:latin typeface="Century Gothic"/>
                <a:ea typeface="Century Gothic"/>
                <a:cs typeface="Century Gothic"/>
                <a:sym typeface="Century Gothic"/>
              </a:rPr>
              <a:t>the </a:t>
            </a:r>
            <a:r>
              <a:rPr lang="en-US" sz="2480" b="1" dirty="0">
                <a:solidFill>
                  <a:schemeClr val="accent6"/>
                </a:solidFill>
                <a:latin typeface="Century Gothic"/>
                <a:ea typeface="Century Gothic"/>
                <a:cs typeface="Century Gothic"/>
                <a:sym typeface="Century Gothic"/>
              </a:rPr>
              <a:t>value of voting</a:t>
            </a:r>
            <a:endParaRPr dirty="0"/>
          </a:p>
          <a:p>
            <a:pPr marL="0" lvl="0" indent="0" algn="l" rtl="0">
              <a:lnSpc>
                <a:spcPct val="80000"/>
              </a:lnSpc>
              <a:spcBef>
                <a:spcPts val="750"/>
              </a:spcBef>
              <a:spcAft>
                <a:spcPts val="0"/>
              </a:spcAft>
              <a:buClr>
                <a:schemeClr val="dk1"/>
              </a:buClr>
              <a:buSzPts val="2480"/>
              <a:buNone/>
            </a:pPr>
            <a:endParaRPr sz="2480" b="1" dirty="0">
              <a:latin typeface="Century Gothic"/>
              <a:ea typeface="Century Gothic"/>
              <a:cs typeface="Century Gothic"/>
              <a:sym typeface="Century Gothic"/>
            </a:endParaRPr>
          </a:p>
          <a:p>
            <a:pPr marL="171450" lvl="0" indent="-171450" algn="l" rtl="0">
              <a:lnSpc>
                <a:spcPct val="80000"/>
              </a:lnSpc>
              <a:spcBef>
                <a:spcPts val="750"/>
              </a:spcBef>
              <a:spcAft>
                <a:spcPts val="0"/>
              </a:spcAft>
              <a:buClr>
                <a:schemeClr val="dk1"/>
              </a:buClr>
              <a:buSzPts val="2480"/>
              <a:buChar char="•"/>
            </a:pPr>
            <a:r>
              <a:rPr lang="en-US" sz="2480" dirty="0">
                <a:latin typeface="Century Gothic"/>
                <a:ea typeface="Century Gothic"/>
                <a:cs typeface="Century Gothic"/>
                <a:sym typeface="Century Gothic"/>
              </a:rPr>
              <a:t>It helps develop a sense of urgency to participate and vote</a:t>
            </a:r>
            <a:endParaRPr dirty="0"/>
          </a:p>
          <a:p>
            <a:pPr marL="0" lvl="0" indent="0" algn="l" rtl="0">
              <a:lnSpc>
                <a:spcPct val="80000"/>
              </a:lnSpc>
              <a:spcBef>
                <a:spcPts val="750"/>
              </a:spcBef>
              <a:spcAft>
                <a:spcPts val="0"/>
              </a:spcAft>
              <a:buClr>
                <a:schemeClr val="dk1"/>
              </a:buClr>
              <a:buSzPts val="2480"/>
              <a:buNone/>
            </a:pPr>
            <a:endParaRPr sz="2480" dirty="0">
              <a:latin typeface="Century Gothic"/>
              <a:ea typeface="Century Gothic"/>
              <a:cs typeface="Century Gothic"/>
              <a:sym typeface="Century Gothic"/>
            </a:endParaRPr>
          </a:p>
          <a:p>
            <a:pPr marL="171450" lvl="0" indent="-171450" algn="l" rtl="0">
              <a:lnSpc>
                <a:spcPct val="80000"/>
              </a:lnSpc>
              <a:spcBef>
                <a:spcPts val="750"/>
              </a:spcBef>
              <a:spcAft>
                <a:spcPts val="0"/>
              </a:spcAft>
              <a:buClr>
                <a:schemeClr val="dk1"/>
              </a:buClr>
              <a:buSzPts val="2480"/>
              <a:buChar char="•"/>
            </a:pPr>
            <a:r>
              <a:rPr lang="en-US" sz="2480" dirty="0">
                <a:latin typeface="Century Gothic"/>
                <a:ea typeface="Century Gothic"/>
                <a:cs typeface="Century Gothic"/>
                <a:sym typeface="Century Gothic"/>
              </a:rPr>
              <a:t>It is a non-partisan strategy that encourages all people to vote, but it does not encourage people to vote for a specific candidate</a:t>
            </a:r>
            <a:endParaRPr dirty="0"/>
          </a:p>
          <a:p>
            <a:pPr marL="171450" lvl="0" indent="-13970" algn="l" rtl="0">
              <a:lnSpc>
                <a:spcPct val="80000"/>
              </a:lnSpc>
              <a:spcBef>
                <a:spcPts val="750"/>
              </a:spcBef>
              <a:spcAft>
                <a:spcPts val="0"/>
              </a:spcAft>
              <a:buClr>
                <a:schemeClr val="dk1"/>
              </a:buClr>
              <a:buSzPts val="2480"/>
              <a:buNone/>
            </a:pPr>
            <a:endParaRPr sz="2480" dirty="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4"/>
          <p:cNvSpPr txBox="1">
            <a:spLocks noGrp="1"/>
          </p:cNvSpPr>
          <p:nvPr>
            <p:ph type="title"/>
          </p:nvPr>
        </p:nvSpPr>
        <p:spPr>
          <a:xfrm>
            <a:off x="333818" y="186655"/>
            <a:ext cx="8295645"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The “Why Vote?” Tool</a:t>
            </a:r>
            <a:endParaRPr>
              <a:latin typeface="Century Gothic"/>
              <a:ea typeface="Century Gothic"/>
              <a:cs typeface="Century Gothic"/>
              <a:sym typeface="Century Gothic"/>
            </a:endParaRPr>
          </a:p>
        </p:txBody>
      </p:sp>
      <p:sp>
        <p:nvSpPr>
          <p:cNvPr id="336" name="Google Shape;336;p24"/>
          <p:cNvSpPr txBox="1">
            <a:spLocks noGrp="1"/>
          </p:cNvSpPr>
          <p:nvPr>
            <p:ph type="body" idx="1"/>
          </p:nvPr>
        </p:nvSpPr>
        <p:spPr>
          <a:xfrm>
            <a:off x="628650" y="1043046"/>
            <a:ext cx="7886700" cy="381609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500"/>
              <a:buNone/>
            </a:pPr>
            <a:endParaRPr sz="2500">
              <a:latin typeface="Century Gothic"/>
              <a:ea typeface="Century Gothic"/>
              <a:cs typeface="Century Gothic"/>
              <a:sym typeface="Century Gothic"/>
            </a:endParaRPr>
          </a:p>
          <a:p>
            <a:pPr marL="0" lvl="0" indent="0" algn="l" rtl="0">
              <a:lnSpc>
                <a:spcPct val="100000"/>
              </a:lnSpc>
              <a:spcBef>
                <a:spcPts val="750"/>
              </a:spcBef>
              <a:spcAft>
                <a:spcPts val="0"/>
              </a:spcAft>
              <a:buClr>
                <a:schemeClr val="dk1"/>
              </a:buClr>
              <a:buSzPts val="2500"/>
              <a:buNone/>
            </a:pPr>
            <a:endParaRPr sz="2500" b="1">
              <a:latin typeface="Century Gothic"/>
              <a:ea typeface="Century Gothic"/>
              <a:cs typeface="Century Gothic"/>
              <a:sym typeface="Century Gothic"/>
            </a:endParaRPr>
          </a:p>
          <a:p>
            <a:pPr marL="171450" lvl="0" indent="-171450" algn="l" rtl="0">
              <a:lnSpc>
                <a:spcPct val="100000"/>
              </a:lnSpc>
              <a:spcBef>
                <a:spcPts val="750"/>
              </a:spcBef>
              <a:spcAft>
                <a:spcPts val="0"/>
              </a:spcAft>
              <a:buClr>
                <a:schemeClr val="dk1"/>
              </a:buClr>
              <a:buSzPts val="2500"/>
              <a:buChar char="•"/>
            </a:pPr>
            <a:r>
              <a:rPr lang="en-US" sz="2500">
                <a:latin typeface="Century Gothic"/>
                <a:ea typeface="Century Gothic"/>
                <a:cs typeface="Century Gothic"/>
                <a:sym typeface="Century Gothic"/>
              </a:rPr>
              <a:t>It gives space for people to ask questions and identify obstacles to voting </a:t>
            </a:r>
            <a:endParaRPr/>
          </a:p>
          <a:p>
            <a:pPr marL="171450" lvl="0" indent="-12700" algn="l" rtl="0">
              <a:lnSpc>
                <a:spcPct val="100000"/>
              </a:lnSpc>
              <a:spcBef>
                <a:spcPts val="750"/>
              </a:spcBef>
              <a:spcAft>
                <a:spcPts val="0"/>
              </a:spcAft>
              <a:buClr>
                <a:schemeClr val="dk1"/>
              </a:buClr>
              <a:buSzPts val="2500"/>
              <a:buNone/>
            </a:pPr>
            <a:endParaRPr sz="25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1"/>
        <p:cNvGrpSpPr/>
        <p:nvPr/>
      </p:nvGrpSpPr>
      <p:grpSpPr>
        <a:xfrm>
          <a:off x="0" y="0"/>
          <a:ext cx="0" cy="0"/>
          <a:chOff x="0" y="0"/>
          <a:chExt cx="0" cy="0"/>
        </a:xfrm>
      </p:grpSpPr>
      <p:pic>
        <p:nvPicPr>
          <p:cNvPr id="342" name="Google Shape;342;p25"/>
          <p:cNvPicPr preferRelativeResize="0"/>
          <p:nvPr/>
        </p:nvPicPr>
        <p:blipFill rotWithShape="1">
          <a:blip r:embed="rId3">
            <a:alphaModFix/>
          </a:blip>
          <a:srcRect/>
          <a:stretch/>
        </p:blipFill>
        <p:spPr>
          <a:xfrm>
            <a:off x="4779545" y="79372"/>
            <a:ext cx="4022934" cy="4977672"/>
          </a:xfrm>
          <a:prstGeom prst="rect">
            <a:avLst/>
          </a:prstGeom>
          <a:noFill/>
          <a:ln w="9525" cap="flat" cmpd="sng">
            <a:solidFill>
              <a:schemeClr val="dk1"/>
            </a:solidFill>
            <a:prstDash val="solid"/>
            <a:round/>
            <a:headEnd type="none" w="sm" len="sm"/>
            <a:tailEnd type="none" w="sm" len="sm"/>
          </a:ln>
        </p:spPr>
      </p:pic>
      <p:pic>
        <p:nvPicPr>
          <p:cNvPr id="343" name="Google Shape;343;p25" descr="Screen Shot 2020-06-16 at 9.43.45 PM.png"/>
          <p:cNvPicPr preferRelativeResize="0"/>
          <p:nvPr/>
        </p:nvPicPr>
        <p:blipFill rotWithShape="1">
          <a:blip r:embed="rId4">
            <a:alphaModFix/>
          </a:blip>
          <a:srcRect/>
          <a:stretch/>
        </p:blipFill>
        <p:spPr>
          <a:xfrm>
            <a:off x="462991" y="79372"/>
            <a:ext cx="3881122" cy="497767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6"/>
          <p:cNvSpPr txBox="1">
            <a:spLocks noGrp="1"/>
          </p:cNvSpPr>
          <p:nvPr>
            <p:ph type="title"/>
          </p:nvPr>
        </p:nvSpPr>
        <p:spPr>
          <a:xfrm>
            <a:off x="628650" y="273845"/>
            <a:ext cx="8046999"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The “Why Vote?” Tool</a:t>
            </a:r>
            <a:endParaRPr sz="2000">
              <a:latin typeface="Century Gothic"/>
              <a:ea typeface="Century Gothic"/>
              <a:cs typeface="Century Gothic"/>
              <a:sym typeface="Century Gothic"/>
            </a:endParaRPr>
          </a:p>
        </p:txBody>
      </p:sp>
      <p:sp>
        <p:nvSpPr>
          <p:cNvPr id="350" name="Google Shape;350;p26"/>
          <p:cNvSpPr txBox="1">
            <a:spLocks noGrp="1"/>
          </p:cNvSpPr>
          <p:nvPr>
            <p:ph type="body" idx="1"/>
          </p:nvPr>
        </p:nvSpPr>
        <p:spPr>
          <a:xfrm>
            <a:off x="708797" y="1649311"/>
            <a:ext cx="7966851" cy="3263504"/>
          </a:xfrm>
          <a:prstGeom prst="rect">
            <a:avLst/>
          </a:prstGeom>
          <a:noFill/>
          <a:ln>
            <a:noFill/>
          </a:ln>
        </p:spPr>
        <p:txBody>
          <a:bodyPr spcFirstLastPara="1" wrap="square" lIns="91425" tIns="45700" rIns="91425" bIns="45700" anchor="t" anchorCtr="0">
            <a:normAutofit/>
          </a:bodyPr>
          <a:lstStyle/>
          <a:p>
            <a:pPr indent="-457200">
              <a:spcBef>
                <a:spcPts val="0"/>
              </a:spcBef>
              <a:buSzPts val="2600"/>
            </a:pPr>
            <a:r>
              <a:rPr lang="en-US" sz="3000" dirty="0" smtClean="0">
                <a:latin typeface="Century Gothic"/>
                <a:ea typeface="Century Gothic"/>
                <a:cs typeface="Century Gothic"/>
                <a:sym typeface="Century Gothic"/>
              </a:rPr>
              <a:t>Design informed by pilot work in different states around the </a:t>
            </a:r>
            <a:r>
              <a:rPr lang="en-US" sz="3000" dirty="0" smtClean="0">
                <a:solidFill>
                  <a:schemeClr val="tx1"/>
                </a:solidFill>
                <a:latin typeface="Century Gothic"/>
                <a:ea typeface="Century Gothic"/>
                <a:cs typeface="Century Gothic"/>
                <a:sym typeface="Century Gothic"/>
              </a:rPr>
              <a:t>country</a:t>
            </a:r>
            <a:endParaRPr sz="30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txBox="1">
            <a:spLocks noGrp="1"/>
          </p:cNvSpPr>
          <p:nvPr>
            <p:ph type="title"/>
          </p:nvPr>
        </p:nvSpPr>
        <p:spPr>
          <a:xfrm>
            <a:off x="649388" y="9086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dirty="0">
                <a:latin typeface="Century Gothic"/>
                <a:ea typeface="Century Gothic"/>
                <a:cs typeface="Century Gothic"/>
                <a:sym typeface="Century Gothic"/>
              </a:rPr>
              <a:t>Unpacking the </a:t>
            </a:r>
            <a:r>
              <a:rPr lang="en-US" dirty="0" smtClean="0">
                <a:latin typeface="Century Gothic"/>
                <a:ea typeface="Century Gothic"/>
                <a:cs typeface="Century Gothic"/>
                <a:sym typeface="Century Gothic"/>
              </a:rPr>
              <a:t>Tool</a:t>
            </a:r>
            <a:endParaRPr dirty="0">
              <a:latin typeface="Century Gothic"/>
              <a:ea typeface="Century Gothic"/>
              <a:cs typeface="Century Gothic"/>
              <a:sym typeface="Century Gothic"/>
            </a:endParaRPr>
          </a:p>
        </p:txBody>
      </p:sp>
      <p:sp>
        <p:nvSpPr>
          <p:cNvPr id="357" name="Google Shape;357;p27"/>
          <p:cNvSpPr txBox="1">
            <a:spLocks noGrp="1"/>
          </p:cNvSpPr>
          <p:nvPr>
            <p:ph type="body" idx="1"/>
          </p:nvPr>
        </p:nvSpPr>
        <p:spPr>
          <a:xfrm>
            <a:off x="5150258" y="1849861"/>
            <a:ext cx="3385830" cy="20682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latin typeface="Century Gothic"/>
                <a:ea typeface="Century Gothic"/>
                <a:cs typeface="Century Gothic"/>
                <a:sym typeface="Century Gothic"/>
              </a:rPr>
              <a:t>Page 1: </a:t>
            </a:r>
            <a:endParaRPr/>
          </a:p>
          <a:p>
            <a:pPr marL="171450" lvl="0" indent="-171450" algn="l" rtl="0">
              <a:lnSpc>
                <a:spcPct val="90000"/>
              </a:lnSpc>
              <a:spcBef>
                <a:spcPts val="750"/>
              </a:spcBef>
              <a:spcAft>
                <a:spcPts val="0"/>
              </a:spcAft>
              <a:buClr>
                <a:schemeClr val="dk1"/>
              </a:buClr>
              <a:buSzPts val="2400"/>
              <a:buChar char="•"/>
            </a:pPr>
            <a:r>
              <a:rPr lang="en-US" sz="2400">
                <a:latin typeface="Century Gothic"/>
                <a:ea typeface="Century Gothic"/>
                <a:cs typeface="Century Gothic"/>
                <a:sym typeface="Century Gothic"/>
              </a:rPr>
              <a:t>Reviewing the range of services</a:t>
            </a:r>
            <a:endParaRPr/>
          </a:p>
          <a:p>
            <a:pPr marL="171450" lvl="0" indent="-171450" algn="l" rtl="0">
              <a:lnSpc>
                <a:spcPct val="90000"/>
              </a:lnSpc>
              <a:spcBef>
                <a:spcPts val="750"/>
              </a:spcBef>
              <a:spcAft>
                <a:spcPts val="0"/>
              </a:spcAft>
              <a:buClr>
                <a:schemeClr val="dk1"/>
              </a:buClr>
              <a:buSzPts val="2400"/>
              <a:buChar char="•"/>
            </a:pPr>
            <a:r>
              <a:rPr lang="en-US" sz="2400">
                <a:latin typeface="Century Gothic"/>
                <a:ea typeface="Century Gothic"/>
                <a:cs typeface="Century Gothic"/>
                <a:sym typeface="Century Gothic"/>
              </a:rPr>
              <a:t>Prioritizing the services that are most important to them</a:t>
            </a:r>
            <a:endParaRPr/>
          </a:p>
        </p:txBody>
      </p:sp>
      <p:pic>
        <p:nvPicPr>
          <p:cNvPr id="358" name="Google Shape;358;p27" descr="Screen Shot 2020-06-16 at 9.43.45 PM.png"/>
          <p:cNvPicPr preferRelativeResize="0"/>
          <p:nvPr/>
        </p:nvPicPr>
        <p:blipFill rotWithShape="1">
          <a:blip r:embed="rId3">
            <a:alphaModFix/>
          </a:blip>
          <a:srcRect/>
          <a:stretch/>
        </p:blipFill>
        <p:spPr>
          <a:xfrm>
            <a:off x="1398253" y="980286"/>
            <a:ext cx="3160991" cy="4054080"/>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xEl>
                                              <p:pRg st="0" end="0"/>
                                            </p:txEl>
                                          </p:spTgt>
                                        </p:tgtEl>
                                        <p:attrNameLst>
                                          <p:attrName>style.visibility</p:attrName>
                                        </p:attrNameLst>
                                      </p:cBhvr>
                                      <p:to>
                                        <p:strVal val="visible"/>
                                      </p:to>
                                    </p:set>
                                    <p:animEffect transition="in" filter="fade">
                                      <p:cBhvr>
                                        <p:cTn id="7" dur="1000"/>
                                        <p:tgtEl>
                                          <p:spTgt spid="3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xEl>
                                              <p:pRg st="1" end="1"/>
                                            </p:txEl>
                                          </p:spTgt>
                                        </p:tgtEl>
                                        <p:attrNameLst>
                                          <p:attrName>style.visibility</p:attrName>
                                        </p:attrNameLst>
                                      </p:cBhvr>
                                      <p:to>
                                        <p:strVal val="visible"/>
                                      </p:to>
                                    </p:set>
                                    <p:animEffect transition="in" filter="fade">
                                      <p:cBhvr>
                                        <p:cTn id="12" dur="1000"/>
                                        <p:tgtEl>
                                          <p:spTgt spid="3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
                                            <p:txEl>
                                              <p:pRg st="2" end="2"/>
                                            </p:txEl>
                                          </p:spTgt>
                                        </p:tgtEl>
                                        <p:attrNameLst>
                                          <p:attrName>style.visibility</p:attrName>
                                        </p:attrNameLst>
                                      </p:cBhvr>
                                      <p:to>
                                        <p:strVal val="visible"/>
                                      </p:to>
                                    </p:set>
                                    <p:animEffect transition="in" filter="fade">
                                      <p:cBhvr>
                                        <p:cTn id="17" dur="1000"/>
                                        <p:tgtEl>
                                          <p:spTgt spid="3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628650" y="30912"/>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dirty="0">
                <a:latin typeface="Century Gothic"/>
                <a:ea typeface="Century Gothic"/>
                <a:cs typeface="Century Gothic"/>
                <a:sym typeface="Century Gothic"/>
              </a:rPr>
              <a:t>Unpacking the </a:t>
            </a:r>
            <a:r>
              <a:rPr lang="en-US" dirty="0" smtClean="0">
                <a:latin typeface="Century Gothic"/>
                <a:ea typeface="Century Gothic"/>
                <a:cs typeface="Century Gothic"/>
                <a:sym typeface="Century Gothic"/>
              </a:rPr>
              <a:t>Tool</a:t>
            </a:r>
            <a:endParaRPr dirty="0">
              <a:latin typeface="Century Gothic"/>
              <a:ea typeface="Century Gothic"/>
              <a:cs typeface="Century Gothic"/>
              <a:sym typeface="Century Gothic"/>
            </a:endParaRPr>
          </a:p>
        </p:txBody>
      </p:sp>
      <p:sp>
        <p:nvSpPr>
          <p:cNvPr id="365" name="Google Shape;365;p28"/>
          <p:cNvSpPr txBox="1"/>
          <p:nvPr/>
        </p:nvSpPr>
        <p:spPr>
          <a:xfrm>
            <a:off x="5923722" y="2618645"/>
            <a:ext cx="420805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Page 2</a:t>
            </a:r>
            <a:endParaRPr/>
          </a:p>
          <a:p>
            <a:pPr marL="0" marR="0" lvl="0" indent="0" algn="l" rtl="0">
              <a:spcBef>
                <a:spcPts val="0"/>
              </a:spcBef>
              <a:spcAft>
                <a:spcPts val="0"/>
              </a:spcAft>
              <a:buNone/>
            </a:pPr>
            <a:endParaRPr sz="2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chemeClr val="dk1"/>
              </a:solidFill>
              <a:latin typeface="Century Gothic"/>
              <a:ea typeface="Century Gothic"/>
              <a:cs typeface="Century Gothic"/>
              <a:sym typeface="Century Gothic"/>
            </a:endParaRPr>
          </a:p>
        </p:txBody>
      </p:sp>
      <p:pic>
        <p:nvPicPr>
          <p:cNvPr id="366" name="Google Shape;366;p28"/>
          <p:cNvPicPr preferRelativeResize="0"/>
          <p:nvPr/>
        </p:nvPicPr>
        <p:blipFill rotWithShape="1">
          <a:blip r:embed="rId3">
            <a:alphaModFix/>
          </a:blip>
          <a:srcRect t="79084"/>
          <a:stretch/>
        </p:blipFill>
        <p:spPr>
          <a:xfrm>
            <a:off x="1014210" y="3993387"/>
            <a:ext cx="3555678" cy="984287"/>
          </a:xfrm>
          <a:prstGeom prst="rect">
            <a:avLst/>
          </a:prstGeom>
          <a:noFill/>
          <a:ln w="9525" cap="flat" cmpd="sng">
            <a:solidFill>
              <a:schemeClr val="dk1"/>
            </a:solidFill>
            <a:prstDash val="solid"/>
            <a:round/>
            <a:headEnd type="none" w="sm" len="sm"/>
            <a:tailEnd type="none" w="sm" len="sm"/>
          </a:ln>
        </p:spPr>
      </p:pic>
      <p:pic>
        <p:nvPicPr>
          <p:cNvPr id="367" name="Google Shape;367;p28"/>
          <p:cNvPicPr preferRelativeResize="0"/>
          <p:nvPr/>
        </p:nvPicPr>
        <p:blipFill rotWithShape="1">
          <a:blip r:embed="rId3">
            <a:alphaModFix/>
          </a:blip>
          <a:srcRect t="68230" b="20915"/>
          <a:stretch/>
        </p:blipFill>
        <p:spPr>
          <a:xfrm>
            <a:off x="1014210" y="3569580"/>
            <a:ext cx="3555678" cy="510791"/>
          </a:xfrm>
          <a:prstGeom prst="rect">
            <a:avLst/>
          </a:prstGeom>
          <a:noFill/>
          <a:ln w="9525" cap="flat" cmpd="sng">
            <a:solidFill>
              <a:schemeClr val="dk1"/>
            </a:solidFill>
            <a:prstDash val="solid"/>
            <a:round/>
            <a:headEnd type="none" w="sm" len="sm"/>
            <a:tailEnd type="none" w="sm" len="sm"/>
          </a:ln>
        </p:spPr>
      </p:pic>
      <p:pic>
        <p:nvPicPr>
          <p:cNvPr id="368" name="Google Shape;368;p28"/>
          <p:cNvPicPr preferRelativeResize="0"/>
          <p:nvPr/>
        </p:nvPicPr>
        <p:blipFill rotWithShape="1">
          <a:blip r:embed="rId3">
            <a:alphaModFix/>
          </a:blip>
          <a:srcRect t="33497" b="31770"/>
          <a:stretch/>
        </p:blipFill>
        <p:spPr>
          <a:xfrm>
            <a:off x="1014209" y="2213391"/>
            <a:ext cx="3555677" cy="1634531"/>
          </a:xfrm>
          <a:prstGeom prst="rect">
            <a:avLst/>
          </a:prstGeom>
          <a:noFill/>
          <a:ln w="9525" cap="flat" cmpd="sng">
            <a:solidFill>
              <a:schemeClr val="dk1"/>
            </a:solidFill>
            <a:prstDash val="solid"/>
            <a:round/>
            <a:headEnd type="none" w="sm" len="sm"/>
            <a:tailEnd type="none" w="sm" len="sm"/>
          </a:ln>
        </p:spPr>
      </p:pic>
      <p:pic>
        <p:nvPicPr>
          <p:cNvPr id="369" name="Google Shape;369;p28"/>
          <p:cNvPicPr preferRelativeResize="0"/>
          <p:nvPr/>
        </p:nvPicPr>
        <p:blipFill rotWithShape="1">
          <a:blip r:embed="rId3">
            <a:alphaModFix/>
          </a:blip>
          <a:srcRect t="15737" b="66502"/>
          <a:stretch/>
        </p:blipFill>
        <p:spPr>
          <a:xfrm>
            <a:off x="1014209" y="1519885"/>
            <a:ext cx="3555677" cy="835840"/>
          </a:xfrm>
          <a:prstGeom prst="rect">
            <a:avLst/>
          </a:prstGeom>
          <a:noFill/>
          <a:ln w="9525" cap="flat" cmpd="sng">
            <a:solidFill>
              <a:schemeClr val="dk1"/>
            </a:solidFill>
            <a:prstDash val="solid"/>
            <a:round/>
            <a:headEnd type="none" w="sm" len="sm"/>
            <a:tailEnd type="none" w="sm" len="sm"/>
          </a:ln>
        </p:spPr>
      </p:pic>
      <p:pic>
        <p:nvPicPr>
          <p:cNvPr id="370" name="Google Shape;370;p28"/>
          <p:cNvPicPr preferRelativeResize="0"/>
          <p:nvPr/>
        </p:nvPicPr>
        <p:blipFill rotWithShape="1">
          <a:blip r:embed="rId3">
            <a:alphaModFix/>
          </a:blip>
          <a:srcRect b="84461"/>
          <a:stretch/>
        </p:blipFill>
        <p:spPr>
          <a:xfrm>
            <a:off x="1014209" y="913152"/>
            <a:ext cx="3555677" cy="731259"/>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Unpacking the Resource</a:t>
            </a:r>
            <a:endParaRPr/>
          </a:p>
        </p:txBody>
      </p:sp>
      <p:pic>
        <p:nvPicPr>
          <p:cNvPr id="376" name="Google Shape;376;p29"/>
          <p:cNvPicPr preferRelativeResize="0">
            <a:picLocks noGrp="1"/>
          </p:cNvPicPr>
          <p:nvPr>
            <p:ph type="body" idx="1"/>
          </p:nvPr>
        </p:nvPicPr>
        <p:blipFill rotWithShape="1">
          <a:blip r:embed="rId3">
            <a:alphaModFix/>
          </a:blip>
          <a:srcRect t="3814" b="83493"/>
          <a:stretch/>
        </p:blipFill>
        <p:spPr>
          <a:xfrm>
            <a:off x="742937" y="1538656"/>
            <a:ext cx="7596119" cy="1114591"/>
          </a:xfrm>
          <a:prstGeom prst="rect">
            <a:avLst/>
          </a:prstGeom>
          <a:noFill/>
          <a:ln w="9525" cap="flat" cmpd="sng">
            <a:solidFill>
              <a:schemeClr val="dk1"/>
            </a:solidFill>
            <a:prstDash val="solid"/>
            <a:round/>
            <a:headEnd type="none" w="sm" len="sm"/>
            <a:tailEnd type="none" w="sm" len="sm"/>
          </a:ln>
        </p:spPr>
      </p:pic>
      <p:sp>
        <p:nvSpPr>
          <p:cNvPr id="377" name="Google Shape;377;p29"/>
          <p:cNvSpPr txBox="1"/>
          <p:nvPr/>
        </p:nvSpPr>
        <p:spPr>
          <a:xfrm>
            <a:off x="628650" y="2940312"/>
            <a:ext cx="7749448"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Become aware of decisions elected officials make</a:t>
            </a:r>
            <a:endParaRPr/>
          </a:p>
          <a:p>
            <a:pPr marL="457200" marR="0" lvl="0" indent="-279400" algn="ctr" rtl="0">
              <a:spcBef>
                <a:spcPts val="0"/>
              </a:spcBef>
              <a:spcAft>
                <a:spcPts val="0"/>
              </a:spcAft>
              <a:buClr>
                <a:schemeClr val="dk1"/>
              </a:buClr>
              <a:buSzPts val="2800"/>
              <a:buFont typeface="Arial"/>
              <a:buNone/>
            </a:pPr>
            <a:endParaRPr sz="2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2800">
              <a:solidFill>
                <a:schemeClr val="dk1"/>
              </a:solidFill>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xEl>
                                              <p:pRg st="0" end="0"/>
                                            </p:txEl>
                                          </p:spTgt>
                                        </p:tgtEl>
                                        <p:attrNameLst>
                                          <p:attrName>style.visibility</p:attrName>
                                        </p:attrNameLst>
                                      </p:cBhvr>
                                      <p:to>
                                        <p:strVal val="visible"/>
                                      </p:to>
                                    </p:set>
                                    <p:animEffect transition="in" filter="fade">
                                      <p:cBhvr>
                                        <p:cTn id="12" dur="1000"/>
                                        <p:tgtEl>
                                          <p:spTgt spid="3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xEl>
                                              <p:pRg st="1" end="1"/>
                                            </p:txEl>
                                          </p:spTgt>
                                        </p:tgtEl>
                                        <p:attrNameLst>
                                          <p:attrName>style.visibility</p:attrName>
                                        </p:attrNameLst>
                                      </p:cBhvr>
                                      <p:to>
                                        <p:strVal val="visible"/>
                                      </p:to>
                                    </p:set>
                                    <p:animEffect transition="in" filter="fade">
                                      <p:cBhvr>
                                        <p:cTn id="17" dur="1000"/>
                                        <p:tgtEl>
                                          <p:spTgt spid="3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7">
                                            <p:txEl>
                                              <p:pRg st="2" end="2"/>
                                            </p:txEl>
                                          </p:spTgt>
                                        </p:tgtEl>
                                        <p:attrNameLst>
                                          <p:attrName>style.visibility</p:attrName>
                                        </p:attrNameLst>
                                      </p:cBhvr>
                                      <p:to>
                                        <p:strVal val="visible"/>
                                      </p:to>
                                    </p:set>
                                    <p:animEffect transition="in" filter="fade">
                                      <p:cBhvr>
                                        <p:cTn id="22" dur="1000"/>
                                        <p:tgtEl>
                                          <p:spTgt spid="3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0"/>
          <p:cNvPicPr preferRelativeResize="0"/>
          <p:nvPr/>
        </p:nvPicPr>
        <p:blipFill rotWithShape="1">
          <a:blip r:embed="rId3">
            <a:alphaModFix/>
          </a:blip>
          <a:srcRect t="17219" b="59311"/>
          <a:stretch/>
        </p:blipFill>
        <p:spPr>
          <a:xfrm>
            <a:off x="975196" y="1451349"/>
            <a:ext cx="7131914" cy="1863827"/>
          </a:xfrm>
          <a:prstGeom prst="rect">
            <a:avLst/>
          </a:prstGeom>
          <a:noFill/>
          <a:ln w="9525" cap="flat" cmpd="sng">
            <a:solidFill>
              <a:schemeClr val="dk1"/>
            </a:solidFill>
            <a:prstDash val="solid"/>
            <a:round/>
            <a:headEnd type="none" w="sm" len="sm"/>
            <a:tailEnd type="none" w="sm" len="sm"/>
          </a:ln>
        </p:spPr>
      </p:pic>
      <p:sp>
        <p:nvSpPr>
          <p:cNvPr id="383" name="Google Shape;383;p30"/>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Unpacking the Resource</a:t>
            </a:r>
            <a:endParaRPr/>
          </a:p>
        </p:txBody>
      </p:sp>
      <p:sp>
        <p:nvSpPr>
          <p:cNvPr id="384" name="Google Shape;384;p30"/>
          <p:cNvSpPr txBox="1"/>
          <p:nvPr/>
        </p:nvSpPr>
        <p:spPr>
          <a:xfrm>
            <a:off x="1860674" y="3512475"/>
            <a:ext cx="538535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entury Gothic"/>
                <a:ea typeface="Century Gothic"/>
                <a:cs typeface="Century Gothic"/>
                <a:sym typeface="Century Gothic"/>
              </a:rPr>
              <a:t>Think about reasons for voting</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500"/>
                                        <p:tgtEl>
                                          <p:spTgt spid="3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xEl>
                                              <p:pRg st="0" end="0"/>
                                            </p:txEl>
                                          </p:spTgt>
                                        </p:tgtEl>
                                        <p:attrNameLst>
                                          <p:attrName>style.visibility</p:attrName>
                                        </p:attrNameLst>
                                      </p:cBhvr>
                                      <p:to>
                                        <p:strVal val="visible"/>
                                      </p:to>
                                    </p:set>
                                    <p:animEffect transition="in" filter="fade">
                                      <p:cBhvr>
                                        <p:cTn id="12" dur="1000"/>
                                        <p:tgtEl>
                                          <p:spTgt spid="3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
          <p:cNvSpPr txBox="1">
            <a:spLocks noGrp="1"/>
          </p:cNvSpPr>
          <p:nvPr>
            <p:ph type="body" idx="1"/>
          </p:nvPr>
        </p:nvSpPr>
        <p:spPr>
          <a:xfrm>
            <a:off x="628650" y="1389241"/>
            <a:ext cx="8318324" cy="2884328"/>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rgbClr val="0C0C0C"/>
              </a:buClr>
              <a:buSzPts val="2200"/>
              <a:buFont typeface="Arial"/>
              <a:buChar char="•"/>
            </a:pPr>
            <a:r>
              <a:rPr lang="en-US" sz="2200" dirty="0">
                <a:solidFill>
                  <a:srgbClr val="0C0C0C"/>
                </a:solidFill>
                <a:latin typeface="Century Gothic"/>
                <a:ea typeface="Century Gothic"/>
                <a:cs typeface="Century Gothic"/>
                <a:sym typeface="Century Gothic"/>
              </a:rPr>
              <a:t>Logistics</a:t>
            </a:r>
            <a:endParaRPr sz="2200" dirty="0">
              <a:solidFill>
                <a:srgbClr val="0C0C0C"/>
              </a:solidFill>
              <a:latin typeface="Century Gothic"/>
              <a:ea typeface="Century Gothic"/>
              <a:cs typeface="Century Gothic"/>
              <a:sym typeface="Century Gothic"/>
            </a:endParaRPr>
          </a:p>
          <a:p>
            <a:pPr marL="171450" lvl="0" indent="-171450" algn="l" rtl="0">
              <a:lnSpc>
                <a:spcPct val="90000"/>
              </a:lnSpc>
              <a:spcBef>
                <a:spcPts val="750"/>
              </a:spcBef>
              <a:spcAft>
                <a:spcPts val="0"/>
              </a:spcAft>
              <a:buClr>
                <a:srgbClr val="0C0C0C"/>
              </a:buClr>
              <a:buSzPts val="2200"/>
              <a:buFont typeface="Arial"/>
              <a:buChar char="•"/>
            </a:pPr>
            <a:r>
              <a:rPr lang="en-US" sz="2200" dirty="0">
                <a:solidFill>
                  <a:srgbClr val="0C0C0C"/>
                </a:solidFill>
                <a:latin typeface="Century Gothic"/>
                <a:ea typeface="Century Gothic"/>
                <a:cs typeface="Century Gothic"/>
                <a:sym typeface="Century Gothic"/>
              </a:rPr>
              <a:t>About the work of the Right Question Institute</a:t>
            </a:r>
            <a:endParaRPr sz="2200" dirty="0">
              <a:solidFill>
                <a:srgbClr val="0C0C0C"/>
              </a:solidFill>
              <a:latin typeface="Century Gothic"/>
              <a:ea typeface="Century Gothic"/>
              <a:cs typeface="Century Gothic"/>
              <a:sym typeface="Century Gothic"/>
            </a:endParaRPr>
          </a:p>
          <a:p>
            <a:pPr marL="171450" lvl="0" indent="-171450" algn="l" rtl="0">
              <a:lnSpc>
                <a:spcPct val="90000"/>
              </a:lnSpc>
              <a:spcBef>
                <a:spcPts val="750"/>
              </a:spcBef>
              <a:spcAft>
                <a:spcPts val="0"/>
              </a:spcAft>
              <a:buClr>
                <a:srgbClr val="0C0C0C"/>
              </a:buClr>
              <a:buSzPts val="2200"/>
              <a:buFont typeface="Arial"/>
              <a:buChar char="•"/>
            </a:pPr>
            <a:r>
              <a:rPr lang="en-US" sz="2200" dirty="0">
                <a:solidFill>
                  <a:srgbClr val="0C0C0C"/>
                </a:solidFill>
                <a:latin typeface="Century Gothic"/>
                <a:ea typeface="Century Gothic"/>
                <a:cs typeface="Century Gothic"/>
                <a:sym typeface="Century Gothic"/>
              </a:rPr>
              <a:t>Exploring </a:t>
            </a:r>
            <a:r>
              <a:rPr lang="en-US" sz="2200" dirty="0" smtClean="0">
                <a:solidFill>
                  <a:srgbClr val="0C0C0C"/>
                </a:solidFill>
                <a:latin typeface="Century Gothic"/>
                <a:ea typeface="Century Gothic"/>
                <a:cs typeface="Century Gothic"/>
                <a:sym typeface="Century Gothic"/>
              </a:rPr>
              <a:t>the Right Question Voter Engagement Strategy </a:t>
            </a:r>
            <a:endParaRPr dirty="0"/>
          </a:p>
          <a:p>
            <a:pPr marL="171450" lvl="0" indent="-171450" algn="l" rtl="0">
              <a:lnSpc>
                <a:spcPct val="90000"/>
              </a:lnSpc>
              <a:spcBef>
                <a:spcPts val="750"/>
              </a:spcBef>
              <a:spcAft>
                <a:spcPts val="0"/>
              </a:spcAft>
              <a:buClr>
                <a:srgbClr val="0C0C0C"/>
              </a:buClr>
              <a:buSzPts val="2200"/>
              <a:buFont typeface="Arial"/>
              <a:buChar char="•"/>
            </a:pPr>
            <a:r>
              <a:rPr lang="en-US" sz="2200" dirty="0">
                <a:solidFill>
                  <a:srgbClr val="0C0C0C"/>
                </a:solidFill>
                <a:latin typeface="Century Gothic"/>
                <a:ea typeface="Century Gothic"/>
                <a:cs typeface="Century Gothic"/>
                <a:sym typeface="Century Gothic"/>
              </a:rPr>
              <a:t>Components of the strategy and why it works</a:t>
            </a:r>
            <a:endParaRPr sz="2200" dirty="0">
              <a:solidFill>
                <a:srgbClr val="0C0C0C"/>
              </a:solidFill>
              <a:latin typeface="Century Gothic"/>
              <a:ea typeface="Century Gothic"/>
              <a:cs typeface="Century Gothic"/>
              <a:sym typeface="Century Gothic"/>
            </a:endParaRPr>
          </a:p>
          <a:p>
            <a:pPr marL="171450" lvl="0" indent="-171450" algn="l" rtl="0">
              <a:lnSpc>
                <a:spcPct val="90000"/>
              </a:lnSpc>
              <a:spcBef>
                <a:spcPts val="750"/>
              </a:spcBef>
              <a:spcAft>
                <a:spcPts val="0"/>
              </a:spcAft>
              <a:buClr>
                <a:srgbClr val="0C0C0C"/>
              </a:buClr>
              <a:buSzPts val="2200"/>
              <a:buFont typeface="Arial"/>
              <a:buChar char="•"/>
            </a:pPr>
            <a:r>
              <a:rPr lang="en-US" sz="2200" dirty="0">
                <a:solidFill>
                  <a:srgbClr val="0C0C0C"/>
                </a:solidFill>
                <a:latin typeface="Century Gothic"/>
                <a:ea typeface="Century Gothic"/>
                <a:cs typeface="Century Gothic"/>
                <a:sym typeface="Century Gothic"/>
              </a:rPr>
              <a:t>Applying the strategy </a:t>
            </a:r>
            <a:endParaRPr sz="2200" dirty="0">
              <a:solidFill>
                <a:srgbClr val="0C0C0C"/>
              </a:solidFill>
              <a:latin typeface="Century Gothic"/>
              <a:ea typeface="Century Gothic"/>
              <a:cs typeface="Century Gothic"/>
              <a:sym typeface="Century Gothic"/>
            </a:endParaRPr>
          </a:p>
          <a:p>
            <a:pPr marL="171450" lvl="0" indent="-171450" algn="l" rtl="0">
              <a:lnSpc>
                <a:spcPct val="90000"/>
              </a:lnSpc>
              <a:spcBef>
                <a:spcPts val="750"/>
              </a:spcBef>
              <a:spcAft>
                <a:spcPts val="0"/>
              </a:spcAft>
              <a:buClr>
                <a:srgbClr val="0C0C0C"/>
              </a:buClr>
              <a:buSzPts val="2200"/>
              <a:buFont typeface="Arial"/>
              <a:buChar char="•"/>
            </a:pPr>
            <a:r>
              <a:rPr lang="en-US" sz="2200" dirty="0">
                <a:solidFill>
                  <a:srgbClr val="0C0C0C"/>
                </a:solidFill>
                <a:latin typeface="Century Gothic"/>
                <a:ea typeface="Century Gothic"/>
                <a:cs typeface="Century Gothic"/>
                <a:sym typeface="Century Gothic"/>
              </a:rPr>
              <a:t>Q &amp; A</a:t>
            </a:r>
            <a:endParaRPr dirty="0"/>
          </a:p>
          <a:p>
            <a:pPr marL="171450" lvl="0" indent="-171450" algn="l" rtl="0">
              <a:lnSpc>
                <a:spcPct val="90000"/>
              </a:lnSpc>
              <a:spcBef>
                <a:spcPts val="750"/>
              </a:spcBef>
              <a:spcAft>
                <a:spcPts val="0"/>
              </a:spcAft>
              <a:buClr>
                <a:srgbClr val="0C0C0C"/>
              </a:buClr>
              <a:buSzPts val="2200"/>
              <a:buFont typeface="Arial"/>
              <a:buChar char="•"/>
            </a:pPr>
            <a:r>
              <a:rPr lang="en-US" sz="2200" dirty="0">
                <a:solidFill>
                  <a:srgbClr val="0C0C0C"/>
                </a:solidFill>
                <a:latin typeface="Century Gothic"/>
                <a:ea typeface="Century Gothic"/>
                <a:cs typeface="Century Gothic"/>
                <a:sym typeface="Century Gothic"/>
              </a:rPr>
              <a:t>Evaluation</a:t>
            </a:r>
            <a:endParaRPr sz="2200" dirty="0">
              <a:solidFill>
                <a:srgbClr val="0C0C0C"/>
              </a:solidFill>
              <a:latin typeface="Century Gothic"/>
              <a:ea typeface="Century Gothic"/>
              <a:cs typeface="Century Gothic"/>
              <a:sym typeface="Century Gothic"/>
            </a:endParaRPr>
          </a:p>
          <a:p>
            <a:pPr marL="0" lvl="0" indent="0" algn="l" rtl="0">
              <a:lnSpc>
                <a:spcPct val="90000"/>
              </a:lnSpc>
              <a:spcBef>
                <a:spcPts val="750"/>
              </a:spcBef>
              <a:spcAft>
                <a:spcPts val="0"/>
              </a:spcAft>
              <a:buClr>
                <a:schemeClr val="dk1"/>
              </a:buClr>
              <a:buSzPts val="2200"/>
              <a:buNone/>
            </a:pPr>
            <a:endParaRPr sz="2200" dirty="0">
              <a:solidFill>
                <a:srgbClr val="0C0C0C"/>
              </a:solidFill>
              <a:latin typeface="Century Gothic"/>
              <a:ea typeface="Century Gothic"/>
              <a:cs typeface="Century Gothic"/>
              <a:sym typeface="Century Gothic"/>
            </a:endParaRPr>
          </a:p>
        </p:txBody>
      </p:sp>
      <p:sp>
        <p:nvSpPr>
          <p:cNvPr id="157" name="Google Shape;157;p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Agenda</a:t>
            </a:r>
            <a:endParaRPr>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Unpacking the Resource</a:t>
            </a:r>
            <a:endParaRPr>
              <a:latin typeface="Century Gothic"/>
              <a:ea typeface="Century Gothic"/>
              <a:cs typeface="Century Gothic"/>
              <a:sym typeface="Century Gothic"/>
            </a:endParaRPr>
          </a:p>
        </p:txBody>
      </p:sp>
      <p:sp>
        <p:nvSpPr>
          <p:cNvPr id="390" name="Google Shape;390;p31"/>
          <p:cNvSpPr txBox="1"/>
          <p:nvPr/>
        </p:nvSpPr>
        <p:spPr>
          <a:xfrm>
            <a:off x="1452741" y="4122600"/>
            <a:ext cx="63829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Ask questions about being able to vote</a:t>
            </a:r>
            <a:endParaRPr/>
          </a:p>
        </p:txBody>
      </p:sp>
      <p:pic>
        <p:nvPicPr>
          <p:cNvPr id="391" name="Google Shape;391;p31"/>
          <p:cNvPicPr preferRelativeResize="0"/>
          <p:nvPr/>
        </p:nvPicPr>
        <p:blipFill rotWithShape="1">
          <a:blip r:embed="rId3">
            <a:alphaModFix/>
          </a:blip>
          <a:srcRect t="33497" b="31770"/>
          <a:stretch/>
        </p:blipFill>
        <p:spPr>
          <a:xfrm>
            <a:off x="1363420" y="1428172"/>
            <a:ext cx="6347533" cy="2621270"/>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xEl>
                                              <p:pRg st="0" end="0"/>
                                            </p:txEl>
                                          </p:spTgt>
                                        </p:tgtEl>
                                        <p:attrNameLst>
                                          <p:attrName>style.visibility</p:attrName>
                                        </p:attrNameLst>
                                      </p:cBhvr>
                                      <p:to>
                                        <p:strVal val="visible"/>
                                      </p:to>
                                    </p:set>
                                    <p:animEffect transition="in" filter="fade">
                                      <p:cBhvr>
                                        <p:cTn id="7" dur="1000"/>
                                        <p:tgtEl>
                                          <p:spTgt spid="3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Unpacking the Resource</a:t>
            </a:r>
            <a:endParaRPr>
              <a:latin typeface="Century Gothic"/>
              <a:ea typeface="Century Gothic"/>
              <a:cs typeface="Century Gothic"/>
              <a:sym typeface="Century Gothic"/>
            </a:endParaRPr>
          </a:p>
        </p:txBody>
      </p:sp>
      <p:sp>
        <p:nvSpPr>
          <p:cNvPr id="397" name="Google Shape;397;p32"/>
          <p:cNvSpPr txBox="1"/>
          <p:nvPr/>
        </p:nvSpPr>
        <p:spPr>
          <a:xfrm>
            <a:off x="942457" y="1517928"/>
            <a:ext cx="6382948" cy="2708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Century Gothic"/>
                <a:ea typeface="Century Gothic"/>
                <a:cs typeface="Century Gothic"/>
                <a:sym typeface="Century Gothic"/>
              </a:rPr>
              <a:t>Questions we have heard:</a:t>
            </a:r>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Can I bring my kids with me?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What if I don’t know what to do? </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Can I get help?</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What if I make a mistake?</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Will I get punished?</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fade">
                                      <p:cBhvr>
                                        <p:cTn id="7" dur="1000"/>
                                        <p:tgtEl>
                                          <p:spTgt spid="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xEl>
                                              <p:pRg st="1" end="1"/>
                                            </p:txEl>
                                          </p:spTgt>
                                        </p:tgtEl>
                                        <p:attrNameLst>
                                          <p:attrName>style.visibility</p:attrName>
                                        </p:attrNameLst>
                                      </p:cBhvr>
                                      <p:to>
                                        <p:strVal val="visible"/>
                                      </p:to>
                                    </p:set>
                                    <p:animEffect transition="in" filter="fade">
                                      <p:cBhvr>
                                        <p:cTn id="12" dur="1000"/>
                                        <p:tgtEl>
                                          <p:spTgt spid="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7">
                                            <p:txEl>
                                              <p:pRg st="2" end="2"/>
                                            </p:txEl>
                                          </p:spTgt>
                                        </p:tgtEl>
                                        <p:attrNameLst>
                                          <p:attrName>style.visibility</p:attrName>
                                        </p:attrNameLst>
                                      </p:cBhvr>
                                      <p:to>
                                        <p:strVal val="visible"/>
                                      </p:to>
                                    </p:set>
                                    <p:animEffect transition="in" filter="fade">
                                      <p:cBhvr>
                                        <p:cTn id="17" dur="1000"/>
                                        <p:tgtEl>
                                          <p:spTgt spid="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7">
                                            <p:txEl>
                                              <p:pRg st="3" end="3"/>
                                            </p:txEl>
                                          </p:spTgt>
                                        </p:tgtEl>
                                        <p:attrNameLst>
                                          <p:attrName>style.visibility</p:attrName>
                                        </p:attrNameLst>
                                      </p:cBhvr>
                                      <p:to>
                                        <p:strVal val="visible"/>
                                      </p:to>
                                    </p:set>
                                    <p:animEffect transition="in" filter="fade">
                                      <p:cBhvr>
                                        <p:cTn id="22" dur="1000"/>
                                        <p:tgtEl>
                                          <p:spTgt spid="3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7">
                                            <p:txEl>
                                              <p:pRg st="4" end="4"/>
                                            </p:txEl>
                                          </p:spTgt>
                                        </p:tgtEl>
                                        <p:attrNameLst>
                                          <p:attrName>style.visibility</p:attrName>
                                        </p:attrNameLst>
                                      </p:cBhvr>
                                      <p:to>
                                        <p:strVal val="visible"/>
                                      </p:to>
                                    </p:set>
                                    <p:animEffect transition="in" filter="fade">
                                      <p:cBhvr>
                                        <p:cTn id="27" dur="1000"/>
                                        <p:tgtEl>
                                          <p:spTgt spid="3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7">
                                            <p:txEl>
                                              <p:pRg st="5" end="5"/>
                                            </p:txEl>
                                          </p:spTgt>
                                        </p:tgtEl>
                                        <p:attrNameLst>
                                          <p:attrName>style.visibility</p:attrName>
                                        </p:attrNameLst>
                                      </p:cBhvr>
                                      <p:to>
                                        <p:strVal val="visible"/>
                                      </p:to>
                                    </p:set>
                                    <p:animEffect transition="in" filter="fade">
                                      <p:cBhvr>
                                        <p:cTn id="32" dur="1000"/>
                                        <p:tgtEl>
                                          <p:spTgt spid="3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7">
                                            <p:txEl>
                                              <p:pRg st="6" end="6"/>
                                            </p:txEl>
                                          </p:spTgt>
                                        </p:tgtEl>
                                        <p:attrNameLst>
                                          <p:attrName>style.visibility</p:attrName>
                                        </p:attrNameLst>
                                      </p:cBhvr>
                                      <p:to>
                                        <p:strVal val="visible"/>
                                      </p:to>
                                    </p:set>
                                    <p:animEffect transition="in" filter="fade">
                                      <p:cBhvr>
                                        <p:cTn id="37" dur="1000"/>
                                        <p:tgtEl>
                                          <p:spTgt spid="3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Unpacking the Resource</a:t>
            </a:r>
            <a:endParaRPr>
              <a:latin typeface="Century Gothic"/>
              <a:ea typeface="Century Gothic"/>
              <a:cs typeface="Century Gothic"/>
              <a:sym typeface="Century Gothic"/>
            </a:endParaRPr>
          </a:p>
        </p:txBody>
      </p:sp>
      <p:sp>
        <p:nvSpPr>
          <p:cNvPr id="403" name="Google Shape;403;p33"/>
          <p:cNvSpPr txBox="1"/>
          <p:nvPr/>
        </p:nvSpPr>
        <p:spPr>
          <a:xfrm>
            <a:off x="1588364" y="2989625"/>
            <a:ext cx="596727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Reflect</a:t>
            </a:r>
            <a:endParaRPr sz="2800">
              <a:solidFill>
                <a:schemeClr val="dk1"/>
              </a:solidFill>
              <a:latin typeface="Century Gothic"/>
              <a:ea typeface="Century Gothic"/>
              <a:cs typeface="Century Gothic"/>
              <a:sym typeface="Century Gothic"/>
            </a:endParaRPr>
          </a:p>
        </p:txBody>
      </p:sp>
      <p:pic>
        <p:nvPicPr>
          <p:cNvPr id="404" name="Google Shape;404;p33"/>
          <p:cNvPicPr preferRelativeResize="0"/>
          <p:nvPr/>
        </p:nvPicPr>
        <p:blipFill rotWithShape="1">
          <a:blip r:embed="rId3">
            <a:alphaModFix/>
          </a:blip>
          <a:srcRect t="68230" b="20915"/>
          <a:stretch/>
        </p:blipFill>
        <p:spPr>
          <a:xfrm>
            <a:off x="1503896" y="1818526"/>
            <a:ext cx="6051738" cy="816797"/>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1000"/>
                                        <p:tgtEl>
                                          <p:spTgt spid="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4"/>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Unpacking the Resource</a:t>
            </a:r>
            <a:endParaRPr/>
          </a:p>
        </p:txBody>
      </p:sp>
      <p:sp>
        <p:nvSpPr>
          <p:cNvPr id="410" name="Google Shape;410;p34"/>
          <p:cNvSpPr txBox="1"/>
          <p:nvPr/>
        </p:nvSpPr>
        <p:spPr>
          <a:xfrm>
            <a:off x="770822" y="3416610"/>
            <a:ext cx="747309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Connect to additional voting resources </a:t>
            </a:r>
            <a:endParaRPr/>
          </a:p>
        </p:txBody>
      </p:sp>
      <p:pic>
        <p:nvPicPr>
          <p:cNvPr id="411" name="Google Shape;411;p34"/>
          <p:cNvPicPr preferRelativeResize="0"/>
          <p:nvPr/>
        </p:nvPicPr>
        <p:blipFill rotWithShape="1">
          <a:blip r:embed="rId3">
            <a:alphaModFix/>
          </a:blip>
          <a:srcRect t="79099" b="-84"/>
          <a:stretch/>
        </p:blipFill>
        <p:spPr>
          <a:xfrm>
            <a:off x="1371820" y="1544822"/>
            <a:ext cx="6350469" cy="1586004"/>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xEl>
                                              <p:pRg st="0" end="0"/>
                                            </p:txEl>
                                          </p:spTgt>
                                        </p:tgtEl>
                                        <p:attrNameLst>
                                          <p:attrName>style.visibility</p:attrName>
                                        </p:attrNameLst>
                                      </p:cBhvr>
                                      <p:to>
                                        <p:strVal val="visible"/>
                                      </p:to>
                                    </p:set>
                                    <p:animEffect transition="in" filter="fade">
                                      <p:cBhvr>
                                        <p:cTn id="12" dur="1000"/>
                                        <p:tgtEl>
                                          <p:spTgt spid="4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Reflection</a:t>
            </a:r>
            <a:endParaRPr>
              <a:latin typeface="Century Gothic"/>
              <a:ea typeface="Century Gothic"/>
              <a:cs typeface="Century Gothic"/>
              <a:sym typeface="Century Gothic"/>
            </a:endParaRPr>
          </a:p>
        </p:txBody>
      </p:sp>
      <p:sp>
        <p:nvSpPr>
          <p:cNvPr id="417" name="Google Shape;417;p35"/>
          <p:cNvSpPr txBox="1">
            <a:spLocks noGrp="1"/>
          </p:cNvSpPr>
          <p:nvPr>
            <p:ph type="body" idx="1"/>
          </p:nvPr>
        </p:nvSpPr>
        <p:spPr>
          <a:xfrm>
            <a:off x="260812" y="1422664"/>
            <a:ext cx="8735773" cy="326350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600"/>
              <a:buNone/>
            </a:pPr>
            <a:r>
              <a:rPr lang="en-US" sz="2600">
                <a:latin typeface="Century Gothic"/>
                <a:ea typeface="Century Gothic"/>
                <a:cs typeface="Century Gothic"/>
                <a:sym typeface="Century Gothic"/>
              </a:rPr>
              <a:t>What are your thoughts on the “Why Vote?” Tool? </a:t>
            </a:r>
            <a:endParaRPr/>
          </a:p>
        </p:txBody>
      </p:sp>
      <p:pic>
        <p:nvPicPr>
          <p:cNvPr id="418" name="Google Shape;418;p35"/>
          <p:cNvPicPr preferRelativeResize="0"/>
          <p:nvPr/>
        </p:nvPicPr>
        <p:blipFill rotWithShape="1">
          <a:blip r:embed="rId3">
            <a:alphaModFix/>
          </a:blip>
          <a:srcRect/>
          <a:stretch/>
        </p:blipFill>
        <p:spPr>
          <a:xfrm>
            <a:off x="7325406" y="3908157"/>
            <a:ext cx="1189944" cy="953135"/>
          </a:xfrm>
          <a:prstGeom prst="rect">
            <a:avLst/>
          </a:prstGeom>
          <a:noFill/>
          <a:ln>
            <a:noFill/>
          </a:ln>
        </p:spPr>
      </p:pic>
      <p:pic>
        <p:nvPicPr>
          <p:cNvPr id="419" name="Google Shape;419;p35"/>
          <p:cNvPicPr preferRelativeResize="0"/>
          <p:nvPr/>
        </p:nvPicPr>
        <p:blipFill rotWithShape="1">
          <a:blip r:embed="rId4">
            <a:alphaModFix/>
          </a:blip>
          <a:srcRect/>
          <a:stretch/>
        </p:blipFill>
        <p:spPr>
          <a:xfrm>
            <a:off x="4527237" y="1950250"/>
            <a:ext cx="2457980" cy="2980081"/>
          </a:xfrm>
          <a:prstGeom prst="rect">
            <a:avLst/>
          </a:prstGeom>
          <a:noFill/>
          <a:ln w="9525" cap="flat" cmpd="sng">
            <a:solidFill>
              <a:schemeClr val="dk1"/>
            </a:solidFill>
            <a:prstDash val="solid"/>
            <a:round/>
            <a:headEnd type="none" w="sm" len="sm"/>
            <a:tailEnd type="none" w="sm" len="sm"/>
          </a:ln>
        </p:spPr>
      </p:pic>
      <p:pic>
        <p:nvPicPr>
          <p:cNvPr id="420" name="Google Shape;420;p35" descr="Screen Shot 2020-06-16 at 9.43.45 PM.png"/>
          <p:cNvPicPr preferRelativeResize="0"/>
          <p:nvPr/>
        </p:nvPicPr>
        <p:blipFill rotWithShape="1">
          <a:blip r:embed="rId5">
            <a:alphaModFix/>
          </a:blip>
          <a:srcRect/>
          <a:stretch/>
        </p:blipFill>
        <p:spPr>
          <a:xfrm>
            <a:off x="1587550" y="1957907"/>
            <a:ext cx="2324626" cy="2981413"/>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xEl>
                                              <p:pRg st="0" end="0"/>
                                            </p:txEl>
                                          </p:spTgt>
                                        </p:tgtEl>
                                        <p:attrNameLst>
                                          <p:attrName>style.visibility</p:attrName>
                                        </p:attrNameLst>
                                      </p:cBhvr>
                                      <p:to>
                                        <p:strVal val="visible"/>
                                      </p:to>
                                    </p:set>
                                    <p:animEffect transition="in" filter="fade">
                                      <p:cBhvr>
                                        <p:cTn id="7" dur="1000"/>
                                        <p:tgtEl>
                                          <p:spTgt spid="4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
                                        </p:tgtEl>
                                        <p:attrNameLst>
                                          <p:attrName>style.visibility</p:attrName>
                                        </p:attrNameLst>
                                      </p:cBhvr>
                                      <p:to>
                                        <p:strVal val="visible"/>
                                      </p:to>
                                    </p:set>
                                    <p:animEffect transition="in" filter="fade">
                                      <p:cBhvr>
                                        <p:cTn id="10"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36" descr="ForAll: brain, head, difficulty, challenge, puzzle, teaser, teaser icon, teaser character"/>
          <p:cNvPicPr preferRelativeResize="0"/>
          <p:nvPr/>
        </p:nvPicPr>
        <p:blipFill rotWithShape="1">
          <a:blip r:embed="rId3">
            <a:alphaModFix/>
          </a:blip>
          <a:srcRect/>
          <a:stretch/>
        </p:blipFill>
        <p:spPr>
          <a:xfrm>
            <a:off x="1255504" y="2246292"/>
            <a:ext cx="888372" cy="810135"/>
          </a:xfrm>
          <a:prstGeom prst="rect">
            <a:avLst/>
          </a:prstGeom>
          <a:noFill/>
          <a:ln>
            <a:noFill/>
          </a:ln>
        </p:spPr>
      </p:pic>
      <p:sp>
        <p:nvSpPr>
          <p:cNvPr id="427" name="Google Shape;427;p36"/>
          <p:cNvSpPr txBox="1"/>
          <p:nvPr/>
        </p:nvSpPr>
        <p:spPr>
          <a:xfrm>
            <a:off x="1071486" y="1274982"/>
            <a:ext cx="6688231" cy="745828"/>
          </a:xfrm>
          <a:prstGeom prst="rect">
            <a:avLst/>
          </a:prstGeom>
          <a:noFill/>
          <a:ln>
            <a:noFill/>
          </a:ln>
        </p:spPr>
        <p:txBody>
          <a:bodyPr spcFirstLastPara="1" wrap="square" lIns="91425" tIns="45700" rIns="91425" bIns="45700" anchor="t" anchorCtr="0">
            <a:normAutofit/>
          </a:bodyPr>
          <a:lstStyle/>
          <a:p>
            <a:pPr marL="228582" marR="0" lvl="1" indent="0" algn="ctr" rtl="0">
              <a:lnSpc>
                <a:spcPct val="70000"/>
              </a:lnSpc>
              <a:spcBef>
                <a:spcPts val="0"/>
              </a:spcBef>
              <a:spcAft>
                <a:spcPts val="0"/>
              </a:spcAft>
              <a:buClr>
                <a:srgbClr val="000000"/>
              </a:buClr>
              <a:buSzPts val="3409"/>
              <a:buFont typeface="Arial"/>
              <a:buNone/>
            </a:pPr>
            <a:r>
              <a:rPr lang="en-US" sz="3409" b="1" i="0" u="none" strike="noStrike" cap="none">
                <a:solidFill>
                  <a:srgbClr val="000000"/>
                </a:solidFill>
                <a:latin typeface="Century Gothic"/>
                <a:ea typeface="Century Gothic"/>
                <a:cs typeface="Century Gothic"/>
                <a:sym typeface="Century Gothic"/>
              </a:rPr>
              <a:t>Three changes as outcomes</a:t>
            </a:r>
            <a:endParaRPr/>
          </a:p>
        </p:txBody>
      </p:sp>
      <p:pic>
        <p:nvPicPr>
          <p:cNvPr id="428" name="Google Shape;428;p36" descr="Related image"/>
          <p:cNvPicPr preferRelativeResize="0"/>
          <p:nvPr/>
        </p:nvPicPr>
        <p:blipFill rotWithShape="1">
          <a:blip r:embed="rId4">
            <a:alphaModFix/>
          </a:blip>
          <a:srcRect/>
          <a:stretch/>
        </p:blipFill>
        <p:spPr>
          <a:xfrm>
            <a:off x="4087605" y="2246292"/>
            <a:ext cx="866764" cy="810135"/>
          </a:xfrm>
          <a:prstGeom prst="rect">
            <a:avLst/>
          </a:prstGeom>
          <a:noFill/>
          <a:ln>
            <a:noFill/>
          </a:ln>
        </p:spPr>
      </p:pic>
      <p:pic>
        <p:nvPicPr>
          <p:cNvPr id="429" name="Google Shape;429;p36" descr="ForAll: exercise, practice, fitness, health, gym, fitness, gymnasium icon, sports icon, gymnasium character"/>
          <p:cNvPicPr preferRelativeResize="0"/>
          <p:nvPr/>
        </p:nvPicPr>
        <p:blipFill rotWithShape="1">
          <a:blip r:embed="rId5">
            <a:alphaModFix/>
          </a:blip>
          <a:srcRect/>
          <a:stretch/>
        </p:blipFill>
        <p:spPr>
          <a:xfrm>
            <a:off x="6970504" y="2246292"/>
            <a:ext cx="804252" cy="810135"/>
          </a:xfrm>
          <a:prstGeom prst="rect">
            <a:avLst/>
          </a:prstGeom>
          <a:noFill/>
          <a:ln>
            <a:noFill/>
          </a:ln>
        </p:spPr>
      </p:pic>
      <p:sp>
        <p:nvSpPr>
          <p:cNvPr id="430" name="Google Shape;430;p36"/>
          <p:cNvSpPr/>
          <p:nvPr/>
        </p:nvSpPr>
        <p:spPr>
          <a:xfrm>
            <a:off x="1124576" y="3219947"/>
            <a:ext cx="1091639" cy="434252"/>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KNOW </a:t>
            </a:r>
            <a:endParaRPr/>
          </a:p>
        </p:txBody>
      </p:sp>
      <p:sp>
        <p:nvSpPr>
          <p:cNvPr id="431" name="Google Shape;431;p36"/>
          <p:cNvSpPr/>
          <p:nvPr/>
        </p:nvSpPr>
        <p:spPr>
          <a:xfrm>
            <a:off x="4021817" y="3212627"/>
            <a:ext cx="989343" cy="434252"/>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FEEL</a:t>
            </a:r>
            <a:endParaRPr/>
          </a:p>
        </p:txBody>
      </p:sp>
      <p:sp>
        <p:nvSpPr>
          <p:cNvPr id="432" name="Google Shape;432;p36"/>
          <p:cNvSpPr/>
          <p:nvPr/>
        </p:nvSpPr>
        <p:spPr>
          <a:xfrm>
            <a:off x="6853950" y="3204337"/>
            <a:ext cx="1087702" cy="434252"/>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DO</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 calcmode="lin" valueType="num">
                                      <p:cBhvr additive="base">
                                        <p:cTn id="7" dur="500"/>
                                        <p:tgtEl>
                                          <p:spTgt spid="426"/>
                                        </p:tgtEl>
                                        <p:attrNameLst>
                                          <p:attrName>ppt_w</p:attrName>
                                        </p:attrNameLst>
                                      </p:cBhvr>
                                      <p:tavLst>
                                        <p:tav tm="0">
                                          <p:val>
                                            <p:strVal val="0"/>
                                          </p:val>
                                        </p:tav>
                                        <p:tav tm="100000">
                                          <p:val>
                                            <p:strVal val="#ppt_w"/>
                                          </p:val>
                                        </p:tav>
                                      </p:tavLst>
                                    </p:anim>
                                    <p:anim calcmode="lin" valueType="num">
                                      <p:cBhvr additive="base">
                                        <p:cTn id="8" dur="500"/>
                                        <p:tgtEl>
                                          <p:spTgt spid="42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28"/>
                                        </p:tgtEl>
                                        <p:attrNameLst>
                                          <p:attrName>style.visibility</p:attrName>
                                        </p:attrNameLst>
                                      </p:cBhvr>
                                      <p:to>
                                        <p:strVal val="visible"/>
                                      </p:to>
                                    </p:set>
                                    <p:anim calcmode="lin" valueType="num">
                                      <p:cBhvr additive="base">
                                        <p:cTn id="11" dur="500"/>
                                        <p:tgtEl>
                                          <p:spTgt spid="428"/>
                                        </p:tgtEl>
                                        <p:attrNameLst>
                                          <p:attrName>ppt_w</p:attrName>
                                        </p:attrNameLst>
                                      </p:cBhvr>
                                      <p:tavLst>
                                        <p:tav tm="0">
                                          <p:val>
                                            <p:strVal val="0"/>
                                          </p:val>
                                        </p:tav>
                                        <p:tav tm="100000">
                                          <p:val>
                                            <p:strVal val="#ppt_w"/>
                                          </p:val>
                                        </p:tav>
                                      </p:tavLst>
                                    </p:anim>
                                    <p:anim calcmode="lin" valueType="num">
                                      <p:cBhvr additive="base">
                                        <p:cTn id="12" dur="500"/>
                                        <p:tgtEl>
                                          <p:spTgt spid="42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29"/>
                                        </p:tgtEl>
                                        <p:attrNameLst>
                                          <p:attrName>style.visibility</p:attrName>
                                        </p:attrNameLst>
                                      </p:cBhvr>
                                      <p:to>
                                        <p:strVal val="visible"/>
                                      </p:to>
                                    </p:set>
                                    <p:anim calcmode="lin" valueType="num">
                                      <p:cBhvr additive="base">
                                        <p:cTn id="15" dur="500"/>
                                        <p:tgtEl>
                                          <p:spTgt spid="429"/>
                                        </p:tgtEl>
                                        <p:attrNameLst>
                                          <p:attrName>ppt_w</p:attrName>
                                        </p:attrNameLst>
                                      </p:cBhvr>
                                      <p:tavLst>
                                        <p:tav tm="0">
                                          <p:val>
                                            <p:strVal val="0"/>
                                          </p:val>
                                        </p:tav>
                                        <p:tav tm="100000">
                                          <p:val>
                                            <p:strVal val="#ppt_w"/>
                                          </p:val>
                                        </p:tav>
                                      </p:tavLst>
                                    </p:anim>
                                    <p:anim calcmode="lin" valueType="num">
                                      <p:cBhvr additive="base">
                                        <p:cTn id="16" dur="500"/>
                                        <p:tgtEl>
                                          <p:spTgt spid="429"/>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32"/>
                                        </p:tgtEl>
                                        <p:attrNameLst>
                                          <p:attrName>style.visibility</p:attrName>
                                        </p:attrNameLst>
                                      </p:cBhvr>
                                      <p:to>
                                        <p:strVal val="visible"/>
                                      </p:to>
                                    </p:set>
                                    <p:anim calcmode="lin" valueType="num">
                                      <p:cBhvr additive="base">
                                        <p:cTn id="19" dur="500"/>
                                        <p:tgtEl>
                                          <p:spTgt spid="432"/>
                                        </p:tgtEl>
                                        <p:attrNameLst>
                                          <p:attrName>ppt_w</p:attrName>
                                        </p:attrNameLst>
                                      </p:cBhvr>
                                      <p:tavLst>
                                        <p:tav tm="0">
                                          <p:val>
                                            <p:strVal val="0"/>
                                          </p:val>
                                        </p:tav>
                                        <p:tav tm="100000">
                                          <p:val>
                                            <p:strVal val="#ppt_w"/>
                                          </p:val>
                                        </p:tav>
                                      </p:tavLst>
                                    </p:anim>
                                    <p:anim calcmode="lin" valueType="num">
                                      <p:cBhvr additive="base">
                                        <p:cTn id="20" dur="500"/>
                                        <p:tgtEl>
                                          <p:spTgt spid="43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31"/>
                                        </p:tgtEl>
                                        <p:attrNameLst>
                                          <p:attrName>style.visibility</p:attrName>
                                        </p:attrNameLst>
                                      </p:cBhvr>
                                      <p:to>
                                        <p:strVal val="visible"/>
                                      </p:to>
                                    </p:set>
                                    <p:anim calcmode="lin" valueType="num">
                                      <p:cBhvr additive="base">
                                        <p:cTn id="23" dur="500"/>
                                        <p:tgtEl>
                                          <p:spTgt spid="431"/>
                                        </p:tgtEl>
                                        <p:attrNameLst>
                                          <p:attrName>ppt_w</p:attrName>
                                        </p:attrNameLst>
                                      </p:cBhvr>
                                      <p:tavLst>
                                        <p:tav tm="0">
                                          <p:val>
                                            <p:strVal val="0"/>
                                          </p:val>
                                        </p:tav>
                                        <p:tav tm="100000">
                                          <p:val>
                                            <p:strVal val="#ppt_w"/>
                                          </p:val>
                                        </p:tav>
                                      </p:tavLst>
                                    </p:anim>
                                    <p:anim calcmode="lin" valueType="num">
                                      <p:cBhvr additive="base">
                                        <p:cTn id="24" dur="500"/>
                                        <p:tgtEl>
                                          <p:spTgt spid="431"/>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30"/>
                                        </p:tgtEl>
                                        <p:attrNameLst>
                                          <p:attrName>style.visibility</p:attrName>
                                        </p:attrNameLst>
                                      </p:cBhvr>
                                      <p:to>
                                        <p:strVal val="visible"/>
                                      </p:to>
                                    </p:set>
                                    <p:anim calcmode="lin" valueType="num">
                                      <p:cBhvr additive="base">
                                        <p:cTn id="27" dur="500"/>
                                        <p:tgtEl>
                                          <p:spTgt spid="430"/>
                                        </p:tgtEl>
                                        <p:attrNameLst>
                                          <p:attrName>ppt_w</p:attrName>
                                        </p:attrNameLst>
                                      </p:cBhvr>
                                      <p:tavLst>
                                        <p:tav tm="0">
                                          <p:val>
                                            <p:strVal val="0"/>
                                          </p:val>
                                        </p:tav>
                                        <p:tav tm="100000">
                                          <p:val>
                                            <p:strVal val="#ppt_w"/>
                                          </p:val>
                                        </p:tav>
                                      </p:tavLst>
                                    </p:anim>
                                    <p:anim calcmode="lin" valueType="num">
                                      <p:cBhvr additive="base">
                                        <p:cTn id="28" dur="500"/>
                                        <p:tgtEl>
                                          <p:spTgt spid="4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Cognitive changes</a:t>
            </a:r>
            <a:endParaRPr>
              <a:latin typeface="Century Gothic"/>
              <a:ea typeface="Century Gothic"/>
              <a:cs typeface="Century Gothic"/>
              <a:sym typeface="Century Gothic"/>
            </a:endParaRPr>
          </a:p>
        </p:txBody>
      </p:sp>
      <p:pic>
        <p:nvPicPr>
          <p:cNvPr id="439" name="Google Shape;439;p37" descr="ForAll: brain, head, difficulty, challenge, puzzle, teaser, teaser icon, teaser character"/>
          <p:cNvPicPr preferRelativeResize="0"/>
          <p:nvPr/>
        </p:nvPicPr>
        <p:blipFill rotWithShape="1">
          <a:blip r:embed="rId3">
            <a:alphaModFix/>
          </a:blip>
          <a:srcRect/>
          <a:stretch/>
        </p:blipFill>
        <p:spPr>
          <a:xfrm>
            <a:off x="7376968" y="273845"/>
            <a:ext cx="888372" cy="810135"/>
          </a:xfrm>
          <a:prstGeom prst="rect">
            <a:avLst/>
          </a:prstGeom>
          <a:noFill/>
          <a:ln>
            <a:noFill/>
          </a:ln>
        </p:spPr>
      </p:pic>
      <p:pic>
        <p:nvPicPr>
          <p:cNvPr id="440" name="Google Shape;440;p37" descr="Screen Shot 2020-06-15 at 10.12.59 AM.png"/>
          <p:cNvPicPr preferRelativeResize="0"/>
          <p:nvPr/>
        </p:nvPicPr>
        <p:blipFill rotWithShape="1">
          <a:blip r:embed="rId4">
            <a:alphaModFix/>
          </a:blip>
          <a:srcRect/>
          <a:stretch/>
        </p:blipFill>
        <p:spPr>
          <a:xfrm>
            <a:off x="0" y="1433342"/>
            <a:ext cx="9144000" cy="334692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8"/>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Affective changes</a:t>
            </a:r>
            <a:endParaRPr>
              <a:latin typeface="Century Gothic"/>
              <a:ea typeface="Century Gothic"/>
              <a:cs typeface="Century Gothic"/>
              <a:sym typeface="Century Gothic"/>
            </a:endParaRPr>
          </a:p>
        </p:txBody>
      </p:sp>
      <p:pic>
        <p:nvPicPr>
          <p:cNvPr id="447" name="Google Shape;447;p38" descr="Related image"/>
          <p:cNvPicPr preferRelativeResize="0"/>
          <p:nvPr/>
        </p:nvPicPr>
        <p:blipFill rotWithShape="1">
          <a:blip r:embed="rId3">
            <a:alphaModFix/>
          </a:blip>
          <a:srcRect/>
          <a:stretch/>
        </p:blipFill>
        <p:spPr>
          <a:xfrm>
            <a:off x="7364765" y="273845"/>
            <a:ext cx="866764" cy="810135"/>
          </a:xfrm>
          <a:prstGeom prst="rect">
            <a:avLst/>
          </a:prstGeom>
          <a:noFill/>
          <a:ln>
            <a:noFill/>
          </a:ln>
        </p:spPr>
      </p:pic>
      <p:pic>
        <p:nvPicPr>
          <p:cNvPr id="448" name="Google Shape;448;p38" descr="Macintosh HD:private:var:folders:w6:lpd8swqj5f94q_snkr51z_jw0000gp:T:TemporaryItems:unnamed.png"/>
          <p:cNvPicPr preferRelativeResize="0"/>
          <p:nvPr/>
        </p:nvPicPr>
        <p:blipFill rotWithShape="1">
          <a:blip r:embed="rId4">
            <a:alphaModFix/>
          </a:blip>
          <a:srcRect t="70715" b="7448"/>
          <a:stretch/>
        </p:blipFill>
        <p:spPr>
          <a:xfrm>
            <a:off x="2194130" y="1393420"/>
            <a:ext cx="5902378" cy="965017"/>
          </a:xfrm>
          <a:prstGeom prst="rect">
            <a:avLst/>
          </a:prstGeom>
          <a:noFill/>
          <a:ln>
            <a:noFill/>
          </a:ln>
        </p:spPr>
      </p:pic>
      <p:pic>
        <p:nvPicPr>
          <p:cNvPr id="449" name="Google Shape;449;p38" descr="Macintosh HD:private:var:folders:w6:lpd8swqj5f94q_snkr51z_jw0000gp:T:TemporaryItems:unnamed.png"/>
          <p:cNvPicPr preferRelativeResize="0"/>
          <p:nvPr/>
        </p:nvPicPr>
        <p:blipFill rotWithShape="1">
          <a:blip r:embed="rId5">
            <a:alphaModFix/>
          </a:blip>
          <a:srcRect l="4514" r="6903"/>
          <a:stretch/>
        </p:blipFill>
        <p:spPr>
          <a:xfrm>
            <a:off x="2184750" y="3518579"/>
            <a:ext cx="4865264" cy="1011685"/>
          </a:xfrm>
          <a:prstGeom prst="rect">
            <a:avLst/>
          </a:prstGeom>
          <a:noFill/>
          <a:ln>
            <a:noFill/>
          </a:ln>
        </p:spPr>
      </p:pic>
      <p:sp>
        <p:nvSpPr>
          <p:cNvPr id="450" name="Google Shape;450;p38"/>
          <p:cNvSpPr txBox="1"/>
          <p:nvPr/>
        </p:nvSpPr>
        <p:spPr>
          <a:xfrm>
            <a:off x="2530889" y="4412691"/>
            <a:ext cx="43643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“It made me feel that voting is very important so your voice can be heard.”</a:t>
            </a:r>
            <a:endParaRPr sz="1400">
              <a:solidFill>
                <a:schemeClr val="dk1"/>
              </a:solidFill>
              <a:latin typeface="Century Gothic"/>
              <a:ea typeface="Century Gothic"/>
              <a:cs typeface="Century Gothic"/>
              <a:sym typeface="Century Gothic"/>
            </a:endParaRPr>
          </a:p>
        </p:txBody>
      </p:sp>
      <p:sp>
        <p:nvSpPr>
          <p:cNvPr id="451" name="Google Shape;451;p38"/>
          <p:cNvSpPr txBox="1"/>
          <p:nvPr/>
        </p:nvSpPr>
        <p:spPr>
          <a:xfrm>
            <a:off x="2735009" y="2439745"/>
            <a:ext cx="347727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“I have never vote. I feel really strong about voting now. It would make a different.”</a:t>
            </a:r>
            <a:endParaRPr sz="1400">
              <a:solidFill>
                <a:schemeClr val="dk1"/>
              </a:solidFill>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500"/>
                                        <p:tgtEl>
                                          <p:spTgt spid="451"/>
                                        </p:tgtEl>
                                      </p:cBhvr>
                                    </p:animEffect>
                                  </p:childTnLst>
                                </p:cTn>
                              </p:par>
                              <p:par>
                                <p:cTn id="8" presetID="10" presetClass="entr" presetSubtype="0" fill="hold" nodeType="withEffect">
                                  <p:stCondLst>
                                    <p:cond delay="0"/>
                                  </p:stCondLst>
                                  <p:childTnLst>
                                    <p:set>
                                      <p:cBhvr>
                                        <p:cTn id="9" dur="1" fill="hold">
                                          <p:stCondLst>
                                            <p:cond delay="0"/>
                                          </p:stCondLst>
                                        </p:cTn>
                                        <p:tgtEl>
                                          <p:spTgt spid="448"/>
                                        </p:tgtEl>
                                        <p:attrNameLst>
                                          <p:attrName>style.visibility</p:attrName>
                                        </p:attrNameLst>
                                      </p:cBhvr>
                                      <p:to>
                                        <p:strVal val="visible"/>
                                      </p:to>
                                    </p:set>
                                    <p:animEffect transition="in" filter="fade">
                                      <p:cBhvr>
                                        <p:cTn id="10" dur="500"/>
                                        <p:tgtEl>
                                          <p:spTgt spid="4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9"/>
                                        </p:tgtEl>
                                        <p:attrNameLst>
                                          <p:attrName>style.visibility</p:attrName>
                                        </p:attrNameLst>
                                      </p:cBhvr>
                                      <p:to>
                                        <p:strVal val="visible"/>
                                      </p:to>
                                    </p:set>
                                    <p:animEffect transition="in" filter="fade">
                                      <p:cBhvr>
                                        <p:cTn id="15" dur="500"/>
                                        <p:tgtEl>
                                          <p:spTgt spid="449"/>
                                        </p:tgtEl>
                                      </p:cBhvr>
                                    </p:animEffect>
                                  </p:childTnLst>
                                </p:cTn>
                              </p:par>
                              <p:par>
                                <p:cTn id="16" presetID="10" presetClass="entr" presetSubtype="0" fill="hold" nodeType="withEffect">
                                  <p:stCondLst>
                                    <p:cond delay="0"/>
                                  </p:stCondLst>
                                  <p:childTnLst>
                                    <p:set>
                                      <p:cBhvr>
                                        <p:cTn id="17" dur="1" fill="hold">
                                          <p:stCondLst>
                                            <p:cond delay="0"/>
                                          </p:stCondLst>
                                        </p:cTn>
                                        <p:tgtEl>
                                          <p:spTgt spid="450"/>
                                        </p:tgtEl>
                                        <p:attrNameLst>
                                          <p:attrName>style.visibility</p:attrName>
                                        </p:attrNameLst>
                                      </p:cBhvr>
                                      <p:to>
                                        <p:strVal val="visible"/>
                                      </p:to>
                                    </p:set>
                                    <p:animEffect transition="in" filter="fade">
                                      <p:cBhvr>
                                        <p:cTn id="18"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Behavioral changes</a:t>
            </a:r>
            <a:endParaRPr>
              <a:latin typeface="Century Gothic"/>
              <a:ea typeface="Century Gothic"/>
              <a:cs typeface="Century Gothic"/>
              <a:sym typeface="Century Gothic"/>
            </a:endParaRPr>
          </a:p>
        </p:txBody>
      </p:sp>
      <p:pic>
        <p:nvPicPr>
          <p:cNvPr id="458" name="Google Shape;458;p39" descr="ForAll: exercise, practice, fitness, health, gym, fitness, gymnasium icon, sports icon, gymnasium character"/>
          <p:cNvPicPr preferRelativeResize="0"/>
          <p:nvPr/>
        </p:nvPicPr>
        <p:blipFill rotWithShape="1">
          <a:blip r:embed="rId3">
            <a:alphaModFix/>
          </a:blip>
          <a:srcRect/>
          <a:stretch/>
        </p:blipFill>
        <p:spPr>
          <a:xfrm>
            <a:off x="7427277" y="273845"/>
            <a:ext cx="804252" cy="810135"/>
          </a:xfrm>
          <a:prstGeom prst="rect">
            <a:avLst/>
          </a:prstGeom>
          <a:noFill/>
          <a:ln>
            <a:noFill/>
          </a:ln>
        </p:spPr>
      </p:pic>
      <p:pic>
        <p:nvPicPr>
          <p:cNvPr id="459" name="Google Shape;459;p39" descr="Macintosh HD:private:var:folders:w6:lpd8swqj5f94q_snkr51z_jw0000gp:T:TemporaryItems:unnamed.png"/>
          <p:cNvPicPr preferRelativeResize="0"/>
          <p:nvPr/>
        </p:nvPicPr>
        <p:blipFill rotWithShape="1">
          <a:blip r:embed="rId4">
            <a:alphaModFix/>
          </a:blip>
          <a:srcRect t="36807"/>
          <a:stretch/>
        </p:blipFill>
        <p:spPr>
          <a:xfrm>
            <a:off x="767339" y="1529374"/>
            <a:ext cx="7464190" cy="1052608"/>
          </a:xfrm>
          <a:prstGeom prst="rect">
            <a:avLst/>
          </a:prstGeom>
          <a:noFill/>
          <a:ln>
            <a:noFill/>
          </a:ln>
        </p:spPr>
      </p:pic>
      <p:sp>
        <p:nvSpPr>
          <p:cNvPr id="460" name="Google Shape;460;p39"/>
          <p:cNvSpPr txBox="1"/>
          <p:nvPr/>
        </p:nvSpPr>
        <p:spPr>
          <a:xfrm>
            <a:off x="1156771" y="2486398"/>
            <a:ext cx="73585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entury Gothic"/>
                <a:ea typeface="Century Gothic"/>
                <a:cs typeface="Century Gothic"/>
                <a:sym typeface="Century Gothic"/>
              </a:rPr>
              <a:t>“I think is really important do the right of vote, and I will vote for the next presidential election. “</a:t>
            </a:r>
            <a:endParaRPr sz="1400">
              <a:solidFill>
                <a:schemeClr val="dk1"/>
              </a:solidFill>
              <a:latin typeface="Century Gothic"/>
              <a:ea typeface="Century Gothic"/>
              <a:cs typeface="Century Gothic"/>
              <a:sym typeface="Century Gothic"/>
            </a:endParaRPr>
          </a:p>
        </p:txBody>
      </p:sp>
      <p:pic>
        <p:nvPicPr>
          <p:cNvPr id="461" name="Google Shape;461;p39" descr="Screen Shot 2020-06-16 at 9.25.13 PM.png"/>
          <p:cNvPicPr preferRelativeResize="0"/>
          <p:nvPr/>
        </p:nvPicPr>
        <p:blipFill rotWithShape="1">
          <a:blip r:embed="rId5">
            <a:alphaModFix/>
          </a:blip>
          <a:srcRect/>
          <a:stretch/>
        </p:blipFill>
        <p:spPr>
          <a:xfrm>
            <a:off x="340189" y="3259070"/>
            <a:ext cx="8429602" cy="1527972"/>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60"/>
                                        </p:tgtEl>
                                        <p:attrNameLst>
                                          <p:attrName>style.visibility</p:attrName>
                                        </p:attrNameLst>
                                      </p:cBhvr>
                                      <p:to>
                                        <p:strVal val="visible"/>
                                      </p:to>
                                    </p:set>
                                    <p:animEffect transition="in" filter="fade">
                                      <p:cBhvr>
                                        <p:cTn id="10"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5" name="Google Shape;475;p41"/>
          <p:cNvSpPr txBox="1">
            <a:spLocks noGrp="1"/>
          </p:cNvSpPr>
          <p:nvPr>
            <p:ph type="title"/>
          </p:nvPr>
        </p:nvSpPr>
        <p:spPr>
          <a:xfrm>
            <a:off x="628650" y="146843"/>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b="1">
                <a:latin typeface="Century Gothic"/>
                <a:ea typeface="Century Gothic"/>
                <a:cs typeface="Century Gothic"/>
                <a:sym typeface="Century Gothic"/>
              </a:rPr>
              <a:t>Integration </a:t>
            </a:r>
            <a:r>
              <a:rPr lang="en-US">
                <a:latin typeface="Century Gothic"/>
                <a:ea typeface="Century Gothic"/>
                <a:cs typeface="Century Gothic"/>
                <a:sym typeface="Century Gothic"/>
              </a:rPr>
              <a:t>o</a:t>
            </a:r>
            <a:r>
              <a:rPr lang="en-US" b="1">
                <a:latin typeface="Century Gothic"/>
                <a:ea typeface="Century Gothic"/>
                <a:cs typeface="Century Gothic"/>
                <a:sym typeface="Century Gothic"/>
              </a:rPr>
              <a:t>pportunities</a:t>
            </a:r>
            <a:endParaRPr b="1">
              <a:latin typeface="Century Gothic"/>
              <a:ea typeface="Century Gothic"/>
              <a:cs typeface="Century Gothic"/>
              <a:sym typeface="Century Gothic"/>
            </a:endParaRPr>
          </a:p>
        </p:txBody>
      </p:sp>
      <p:sp>
        <p:nvSpPr>
          <p:cNvPr id="476" name="Google Shape;476;p41"/>
          <p:cNvSpPr txBox="1"/>
          <p:nvPr/>
        </p:nvSpPr>
        <p:spPr>
          <a:xfrm>
            <a:off x="1456650" y="3440654"/>
            <a:ext cx="6050185" cy="10910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2600"/>
              <a:buFont typeface="Century Gothic"/>
              <a:buNone/>
            </a:pPr>
            <a:r>
              <a:rPr lang="en-US" sz="2600" dirty="0">
                <a:solidFill>
                  <a:srgbClr val="000000"/>
                </a:solidFill>
                <a:latin typeface="Century Gothic"/>
                <a:ea typeface="Century Gothic"/>
                <a:cs typeface="Century Gothic"/>
                <a:sym typeface="Century Gothic"/>
              </a:rPr>
              <a:t>Let’s think about potential ways you can make it part of your work.</a:t>
            </a:r>
            <a:endParaRPr sz="2600" dirty="0">
              <a:solidFill>
                <a:srgbClr val="000000"/>
              </a:solidFill>
              <a:latin typeface="Century Gothic"/>
              <a:ea typeface="Century Gothic"/>
              <a:cs typeface="Century Gothic"/>
              <a:sym typeface="Century Gothic"/>
            </a:endParaRPr>
          </a:p>
        </p:txBody>
      </p:sp>
      <p:pic>
        <p:nvPicPr>
          <p:cNvPr id="477" name="Google Shape;477;p41"/>
          <p:cNvPicPr preferRelativeResize="0"/>
          <p:nvPr/>
        </p:nvPicPr>
        <p:blipFill rotWithShape="1">
          <a:blip r:embed="rId3">
            <a:alphaModFix/>
          </a:blip>
          <a:srcRect/>
          <a:stretch/>
        </p:blipFill>
        <p:spPr>
          <a:xfrm>
            <a:off x="7320943" y="4146388"/>
            <a:ext cx="1104406" cy="884620"/>
          </a:xfrm>
          <a:prstGeom prst="rect">
            <a:avLst/>
          </a:prstGeom>
          <a:noFill/>
          <a:ln>
            <a:noFill/>
          </a:ln>
        </p:spPr>
      </p:pic>
      <p:pic>
        <p:nvPicPr>
          <p:cNvPr id="6" name="Picture 5"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595" y="1576827"/>
            <a:ext cx="2239780" cy="1947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0"/>
          <p:cNvSpPr txBox="1">
            <a:spLocks noGrp="1"/>
          </p:cNvSpPr>
          <p:nvPr>
            <p:ph type="title"/>
          </p:nvPr>
        </p:nvSpPr>
        <p:spPr>
          <a:xfrm>
            <a:off x="447210" y="194472"/>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What is different about the strategy?</a:t>
            </a:r>
            <a:endParaRPr>
              <a:latin typeface="Century Gothic"/>
              <a:ea typeface="Century Gothic"/>
              <a:cs typeface="Century Gothic"/>
              <a:sym typeface="Century Gothic"/>
            </a:endParaRPr>
          </a:p>
        </p:txBody>
      </p:sp>
      <p:sp>
        <p:nvSpPr>
          <p:cNvPr id="467" name="Google Shape;467;p40"/>
          <p:cNvSpPr txBox="1"/>
          <p:nvPr/>
        </p:nvSpPr>
        <p:spPr>
          <a:xfrm>
            <a:off x="628650" y="1165966"/>
            <a:ext cx="750390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accent6"/>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A complementary strategy that can be integrated into existing efforts</a:t>
            </a:r>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Focuses on having people name the value of voting as opposed to being told what to do or think</a:t>
            </a:r>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Leverages hundreds of direct service agencies around the country</a:t>
            </a:r>
            <a:endParaRPr/>
          </a:p>
        </p:txBody>
      </p:sp>
    </p:spTree>
    <p:extLst>
      <p:ext uri="{BB962C8B-B14F-4D97-AF65-F5344CB8AC3E}">
        <p14:creationId xmlns:p14="http://schemas.microsoft.com/office/powerpoint/2010/main" val="1300932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61" y="351754"/>
            <a:ext cx="4345522" cy="683076"/>
          </a:xfrm>
          <a:prstGeom prst="rect">
            <a:avLst/>
          </a:prstGeom>
        </p:spPr>
      </p:pic>
      <p:sp>
        <p:nvSpPr>
          <p:cNvPr id="4" name="TextBox 3"/>
          <p:cNvSpPr txBox="1"/>
          <p:nvPr/>
        </p:nvSpPr>
        <p:spPr>
          <a:xfrm>
            <a:off x="858055" y="1281579"/>
            <a:ext cx="7142018" cy="4093428"/>
          </a:xfrm>
          <a:prstGeom prst="rect">
            <a:avLst/>
          </a:prstGeom>
          <a:noFill/>
        </p:spPr>
        <p:txBody>
          <a:bodyPr wrap="square" rtlCol="0">
            <a:spAutoFit/>
          </a:bodyPr>
          <a:lstStyle/>
          <a:p>
            <a:pPr marL="285750" indent="-285750">
              <a:buFont typeface="Arial"/>
              <a:buChar char="•"/>
            </a:pPr>
            <a:r>
              <a:rPr lang="en-US" sz="2000" dirty="0" smtClean="0">
                <a:latin typeface="Century Gothic"/>
                <a:cs typeface="Century Gothic"/>
              </a:rPr>
              <a:t>Works with nonprofit organizations and social service agencies around the country to promote voter participation</a:t>
            </a:r>
          </a:p>
          <a:p>
            <a:endParaRPr lang="en-US" sz="2000" dirty="0" smtClean="0">
              <a:latin typeface="Century Gothic"/>
              <a:cs typeface="Century Gothic"/>
            </a:endParaRPr>
          </a:p>
          <a:p>
            <a:pPr marL="285750" indent="-285750">
              <a:buFont typeface="Arial"/>
              <a:buChar char="•"/>
            </a:pPr>
            <a:r>
              <a:rPr lang="en-US" sz="2000" dirty="0" smtClean="0">
                <a:latin typeface="Century Gothic"/>
                <a:cs typeface="Century Gothic"/>
              </a:rPr>
              <a:t>Over 114 national and state partners, representing more than 65,210 nonprofits nationally</a:t>
            </a:r>
          </a:p>
          <a:p>
            <a:endParaRPr lang="en-US" sz="2000" dirty="0" smtClean="0">
              <a:latin typeface="Century Gothic"/>
              <a:cs typeface="Century Gothic"/>
            </a:endParaRPr>
          </a:p>
          <a:p>
            <a:pPr marL="285750" indent="-285750">
              <a:buFont typeface="Arial"/>
              <a:buChar char="•"/>
            </a:pPr>
            <a:r>
              <a:rPr lang="en-US" sz="2000" dirty="0" smtClean="0">
                <a:latin typeface="Century Gothic"/>
                <a:cs typeface="Century Gothic"/>
              </a:rPr>
              <a:t>Offers free factsheets, guides, and webinars on nonpartisan voter engagement in their resource library: </a:t>
            </a:r>
            <a:r>
              <a:rPr lang="en-US" sz="2000" dirty="0" err="1" smtClean="0">
                <a:latin typeface="Century Gothic"/>
                <a:cs typeface="Century Gothic"/>
              </a:rPr>
              <a:t>www.nonprofitvote.org</a:t>
            </a:r>
            <a:r>
              <a:rPr lang="en-US" sz="2000" dirty="0" smtClean="0">
                <a:latin typeface="Century Gothic"/>
                <a:cs typeface="Century Gothic"/>
              </a:rPr>
              <a:t>/</a:t>
            </a:r>
            <a:r>
              <a:rPr lang="en-US" sz="2000" dirty="0" err="1" smtClean="0">
                <a:latin typeface="Century Gothic"/>
                <a:cs typeface="Century Gothic"/>
              </a:rPr>
              <a:t>npv</a:t>
            </a:r>
            <a:r>
              <a:rPr lang="en-US" sz="2000" dirty="0" smtClean="0">
                <a:latin typeface="Century Gothic"/>
                <a:cs typeface="Century Gothic"/>
              </a:rPr>
              <a:t>-resource-library/ </a:t>
            </a:r>
          </a:p>
          <a:p>
            <a:endParaRPr lang="en-US" sz="2000" dirty="0" smtClean="0">
              <a:latin typeface="Century Gothic"/>
              <a:cs typeface="Century Gothic"/>
            </a:endParaRPr>
          </a:p>
          <a:p>
            <a:pPr marL="285750" indent="-285750">
              <a:buFont typeface="Arial"/>
              <a:buChar char="•"/>
            </a:pPr>
            <a:endParaRPr lang="en-US" sz="2000" dirty="0"/>
          </a:p>
          <a:p>
            <a:pPr marL="285750" indent="-285750">
              <a:buFont typeface="Arial"/>
              <a:buChar char="•"/>
            </a:pPr>
            <a:endParaRPr lang="en-US" sz="2000" dirty="0"/>
          </a:p>
        </p:txBody>
      </p:sp>
    </p:spTree>
    <p:extLst>
      <p:ext uri="{BB962C8B-B14F-4D97-AF65-F5344CB8AC3E}">
        <p14:creationId xmlns:p14="http://schemas.microsoft.com/office/powerpoint/2010/main" val="309773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2"/>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Using the resource</a:t>
            </a:r>
            <a:endParaRPr>
              <a:latin typeface="Century Gothic"/>
              <a:ea typeface="Century Gothic"/>
              <a:cs typeface="Century Gothic"/>
              <a:sym typeface="Century Gothic"/>
            </a:endParaRPr>
          </a:p>
        </p:txBody>
      </p:sp>
      <p:sp>
        <p:nvSpPr>
          <p:cNvPr id="483" name="Google Shape;483;p42"/>
          <p:cNvSpPr txBox="1">
            <a:spLocks noGrp="1"/>
          </p:cNvSpPr>
          <p:nvPr>
            <p:ph type="body" idx="1"/>
          </p:nvPr>
        </p:nvSpPr>
        <p:spPr>
          <a:xfrm>
            <a:off x="628650" y="1580885"/>
            <a:ext cx="7886700" cy="3263504"/>
          </a:xfrm>
          <a:prstGeom prst="rect">
            <a:avLst/>
          </a:prstGeom>
          <a:noFill/>
          <a:ln>
            <a:noFill/>
          </a:ln>
        </p:spPr>
        <p:txBody>
          <a:bodyPr spcFirstLastPara="1" wrap="square" lIns="91425" tIns="45700" rIns="91425" bIns="45700" anchor="t" anchorCtr="0">
            <a:normAutofit/>
          </a:bodyPr>
          <a:lstStyle/>
          <a:p>
            <a:pPr marL="171450" indent="-171450">
              <a:spcBef>
                <a:spcPts val="0"/>
              </a:spcBef>
              <a:buSzPts val="2600"/>
            </a:pPr>
            <a:r>
              <a:rPr lang="en-US" sz="2600" dirty="0">
                <a:latin typeface="Century Gothic"/>
                <a:ea typeface="Century Gothic"/>
                <a:cs typeface="Century Gothic"/>
                <a:sym typeface="Century Gothic"/>
              </a:rPr>
              <a:t>Share it </a:t>
            </a:r>
            <a:r>
              <a:rPr lang="en-US" sz="2600" dirty="0" smtClean="0">
                <a:latin typeface="Century Gothic"/>
                <a:ea typeface="Century Gothic"/>
                <a:cs typeface="Century Gothic"/>
                <a:sym typeface="Century Gothic"/>
              </a:rPr>
              <a:t>with the people with whom you work or people </a:t>
            </a:r>
            <a:r>
              <a:rPr lang="en-US" sz="2600" dirty="0">
                <a:latin typeface="Century Gothic"/>
                <a:ea typeface="Century Gothic"/>
                <a:cs typeface="Century Gothic"/>
                <a:sym typeface="Century Gothic"/>
              </a:rPr>
              <a:t>in your </a:t>
            </a:r>
            <a:r>
              <a:rPr lang="en-US" sz="2600" dirty="0" smtClean="0">
                <a:latin typeface="Century Gothic"/>
                <a:ea typeface="Century Gothic"/>
                <a:cs typeface="Century Gothic"/>
                <a:sym typeface="Century Gothic"/>
              </a:rPr>
              <a:t>community </a:t>
            </a:r>
          </a:p>
          <a:p>
            <a:pPr marL="0" indent="0">
              <a:spcBef>
                <a:spcPts val="0"/>
              </a:spcBef>
              <a:buSzPts val="2600"/>
              <a:buNone/>
            </a:pPr>
            <a:endParaRPr lang="en-US" sz="2600" dirty="0" smtClean="0">
              <a:latin typeface="Century Gothic"/>
              <a:ea typeface="Century Gothic"/>
              <a:cs typeface="Century Gothic"/>
              <a:sym typeface="Century Gothic"/>
            </a:endParaRPr>
          </a:p>
          <a:p>
            <a:pPr marL="171450" indent="-171450">
              <a:spcBef>
                <a:spcPts val="0"/>
              </a:spcBef>
              <a:buSzPts val="2600"/>
            </a:pPr>
            <a:r>
              <a:rPr lang="en-US" sz="2600" dirty="0" smtClean="0">
                <a:latin typeface="Century Gothic"/>
                <a:ea typeface="Century Gothic"/>
                <a:cs typeface="Century Gothic"/>
                <a:sym typeface="Century Gothic"/>
              </a:rPr>
              <a:t>Use </a:t>
            </a:r>
            <a:r>
              <a:rPr lang="en-US" sz="2600" dirty="0">
                <a:latin typeface="Century Gothic"/>
                <a:ea typeface="Century Gothic"/>
                <a:cs typeface="Century Gothic"/>
                <a:sym typeface="Century Gothic"/>
              </a:rPr>
              <a:t>it as a script for your conversation</a:t>
            </a:r>
            <a:endParaRPr sz="2600" dirty="0">
              <a:latin typeface="Century Gothic"/>
              <a:ea typeface="Century Gothic"/>
              <a:cs typeface="Century Gothic"/>
              <a:sym typeface="Century Gothic"/>
            </a:endParaRPr>
          </a:p>
          <a:p>
            <a:pPr marL="171450" lvl="0" indent="-171450" algn="l" rtl="0">
              <a:lnSpc>
                <a:spcPct val="90000"/>
              </a:lnSpc>
              <a:spcBef>
                <a:spcPts val="1950"/>
              </a:spcBef>
              <a:spcAft>
                <a:spcPts val="0"/>
              </a:spcAft>
              <a:buClr>
                <a:schemeClr val="dk1"/>
              </a:buClr>
              <a:buSzPts val="2600"/>
              <a:buChar char="•"/>
            </a:pPr>
            <a:r>
              <a:rPr lang="en-US" sz="2600" dirty="0">
                <a:latin typeface="Century Gothic"/>
                <a:ea typeface="Century Gothic"/>
                <a:cs typeface="Century Gothic"/>
                <a:sym typeface="Century Gothic"/>
              </a:rPr>
              <a:t>Share tools available at               </a:t>
            </a:r>
            <a:r>
              <a:rPr lang="en-US" sz="2600" b="1" dirty="0" err="1">
                <a:solidFill>
                  <a:schemeClr val="accent4"/>
                </a:solidFill>
                <a:latin typeface="Century Gothic"/>
                <a:ea typeface="Century Gothic"/>
                <a:cs typeface="Century Gothic"/>
                <a:sym typeface="Century Gothic"/>
              </a:rPr>
              <a:t>rightquestion.org</a:t>
            </a:r>
            <a:r>
              <a:rPr lang="en-US" sz="2600" b="1" dirty="0">
                <a:solidFill>
                  <a:schemeClr val="accent4"/>
                </a:solidFill>
                <a:latin typeface="Century Gothic"/>
                <a:ea typeface="Century Gothic"/>
                <a:cs typeface="Century Gothic"/>
                <a:sym typeface="Century Gothic"/>
              </a:rPr>
              <a:t>/voter-engagement</a:t>
            </a:r>
            <a:endParaRPr sz="2600" b="1" dirty="0">
              <a:solidFill>
                <a:schemeClr val="accent4"/>
              </a:solidFill>
              <a:latin typeface="Century Gothic"/>
              <a:ea typeface="Century Gothic"/>
              <a:cs typeface="Century Gothic"/>
              <a:sym typeface="Century Gothic"/>
            </a:endParaRPr>
          </a:p>
          <a:p>
            <a:pPr marL="0" lvl="0" indent="0" algn="l" rtl="0">
              <a:lnSpc>
                <a:spcPct val="90000"/>
              </a:lnSpc>
              <a:spcBef>
                <a:spcPts val="1950"/>
              </a:spcBef>
              <a:spcAft>
                <a:spcPts val="0"/>
              </a:spcAft>
              <a:buClr>
                <a:schemeClr val="dk1"/>
              </a:buClr>
              <a:buSzPts val="2600"/>
              <a:buNone/>
            </a:pPr>
            <a:endParaRPr sz="2600" dirty="0">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xEl>
                                              <p:pRg st="0" end="0"/>
                                            </p:txEl>
                                          </p:spTgt>
                                        </p:tgtEl>
                                        <p:attrNameLst>
                                          <p:attrName>style.visibility</p:attrName>
                                        </p:attrNameLst>
                                      </p:cBhvr>
                                      <p:to>
                                        <p:strVal val="visible"/>
                                      </p:to>
                                    </p:set>
                                    <p:animEffect transition="in" filter="fade">
                                      <p:cBhvr>
                                        <p:cTn id="7" dur="1000"/>
                                        <p:tgtEl>
                                          <p:spTgt spid="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3">
                                            <p:txEl>
                                              <p:pRg st="2" end="2"/>
                                            </p:txEl>
                                          </p:spTgt>
                                        </p:tgtEl>
                                        <p:attrNameLst>
                                          <p:attrName>style.visibility</p:attrName>
                                        </p:attrNameLst>
                                      </p:cBhvr>
                                      <p:to>
                                        <p:strVal val="visible"/>
                                      </p:to>
                                    </p:set>
                                    <p:animEffect transition="in" filter="fade">
                                      <p:cBhvr>
                                        <p:cTn id="12" dur="1000"/>
                                        <p:tgtEl>
                                          <p:spTgt spid="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3">
                                            <p:txEl>
                                              <p:pRg st="3" end="3"/>
                                            </p:txEl>
                                          </p:spTgt>
                                        </p:tgtEl>
                                        <p:attrNameLst>
                                          <p:attrName>style.visibility</p:attrName>
                                        </p:attrNameLst>
                                      </p:cBhvr>
                                      <p:to>
                                        <p:strVal val="visible"/>
                                      </p:to>
                                    </p:set>
                                    <p:animEffect transition="in" filter="fade">
                                      <p:cBhvr>
                                        <p:cTn id="17" dur="1000"/>
                                        <p:tgtEl>
                                          <p:spTgt spid="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dirty="0" smtClean="0">
                <a:latin typeface="Century Gothic"/>
                <a:ea typeface="Century Gothic"/>
                <a:cs typeface="Century Gothic"/>
                <a:sym typeface="Century Gothic"/>
              </a:rPr>
              <a:t>Best practices in using the tool</a:t>
            </a:r>
            <a:endParaRPr dirty="0"/>
          </a:p>
        </p:txBody>
      </p:sp>
      <p:sp>
        <p:nvSpPr>
          <p:cNvPr id="489" name="Google Shape;489;p43"/>
          <p:cNvSpPr txBox="1">
            <a:spLocks noGrp="1"/>
          </p:cNvSpPr>
          <p:nvPr>
            <p:ph type="body" idx="1"/>
          </p:nvPr>
        </p:nvSpPr>
        <p:spPr>
          <a:xfrm>
            <a:off x="628650" y="1349091"/>
            <a:ext cx="7886700" cy="3263504"/>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400"/>
              <a:buChar char="•"/>
            </a:pPr>
            <a:r>
              <a:rPr lang="en-US" sz="2400" dirty="0">
                <a:latin typeface="Century Gothic"/>
                <a:ea typeface="Century Gothic"/>
                <a:cs typeface="Century Gothic"/>
                <a:sym typeface="Century Gothic"/>
              </a:rPr>
              <a:t>If possible, we recommend that you lead people through the step-by-step process. </a:t>
            </a:r>
            <a:endParaRPr dirty="0"/>
          </a:p>
          <a:p>
            <a:pPr marL="171450" lvl="0" indent="-171450" algn="l" rtl="0">
              <a:lnSpc>
                <a:spcPct val="90000"/>
              </a:lnSpc>
              <a:spcBef>
                <a:spcPts val="1950"/>
              </a:spcBef>
              <a:spcAft>
                <a:spcPts val="0"/>
              </a:spcAft>
              <a:buClr>
                <a:schemeClr val="dk1"/>
              </a:buClr>
              <a:buSzPts val="2400"/>
              <a:buChar char="•"/>
            </a:pPr>
            <a:r>
              <a:rPr lang="en-US" sz="2400" dirty="0">
                <a:latin typeface="Century Gothic"/>
                <a:ea typeface="Century Gothic"/>
                <a:cs typeface="Century Gothic"/>
                <a:sym typeface="Century Gothic"/>
              </a:rPr>
              <a:t>One cardinal rule: you are presenting this to them, you are not telling them what they should be thinking, doing, or asking. </a:t>
            </a:r>
            <a:endParaRPr sz="2400" dirty="0">
              <a:latin typeface="Century Gothic"/>
              <a:ea typeface="Century Gothic"/>
              <a:cs typeface="Century Gothic"/>
              <a:sym typeface="Century Gothic"/>
            </a:endParaRPr>
          </a:p>
          <a:p>
            <a:pPr marL="171450" lvl="0" indent="-171450" algn="l" rtl="0">
              <a:lnSpc>
                <a:spcPct val="90000"/>
              </a:lnSpc>
              <a:spcBef>
                <a:spcPts val="1950"/>
              </a:spcBef>
              <a:spcAft>
                <a:spcPts val="0"/>
              </a:spcAft>
              <a:buClr>
                <a:schemeClr val="dk1"/>
              </a:buClr>
              <a:buSzPts val="2400"/>
              <a:buChar char="•"/>
            </a:pPr>
            <a:r>
              <a:rPr lang="en-US" sz="2400" dirty="0">
                <a:latin typeface="Century Gothic"/>
                <a:ea typeface="Century Gothic"/>
                <a:cs typeface="Century Gothic"/>
                <a:sym typeface="Century Gothic"/>
              </a:rPr>
              <a:t>If you are going to give information related to voting (polling place, registration, etc.), do it after guiding the </a:t>
            </a:r>
            <a:r>
              <a:rPr lang="en-US" sz="2400" dirty="0" smtClean="0">
                <a:latin typeface="Century Gothic"/>
                <a:ea typeface="Century Gothic"/>
                <a:cs typeface="Century Gothic"/>
                <a:sym typeface="Century Gothic"/>
              </a:rPr>
              <a:t>participant </a:t>
            </a:r>
            <a:r>
              <a:rPr lang="en-US" sz="2400" dirty="0">
                <a:latin typeface="Century Gothic"/>
                <a:ea typeface="Century Gothic"/>
                <a:cs typeface="Century Gothic"/>
                <a:sym typeface="Century Gothic"/>
              </a:rPr>
              <a:t>through all the steps of the process.</a:t>
            </a:r>
            <a:endParaRPr sz="2400" dirty="0">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animEffect transition="in" filter="fade">
                                      <p:cBhvr>
                                        <p:cTn id="7" dur="1000"/>
                                        <p:tgtEl>
                                          <p:spTgt spid="4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xEl>
                                              <p:pRg st="1" end="1"/>
                                            </p:txEl>
                                          </p:spTgt>
                                        </p:tgtEl>
                                        <p:attrNameLst>
                                          <p:attrName>style.visibility</p:attrName>
                                        </p:attrNameLst>
                                      </p:cBhvr>
                                      <p:to>
                                        <p:strVal val="visible"/>
                                      </p:to>
                                    </p:set>
                                    <p:animEffect transition="in" filter="fade">
                                      <p:cBhvr>
                                        <p:cTn id="12" dur="1000"/>
                                        <p:tgtEl>
                                          <p:spTgt spid="4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9">
                                            <p:txEl>
                                              <p:pRg st="2" end="2"/>
                                            </p:txEl>
                                          </p:spTgt>
                                        </p:tgtEl>
                                        <p:attrNameLst>
                                          <p:attrName>style.visibility</p:attrName>
                                        </p:attrNameLst>
                                      </p:cBhvr>
                                      <p:to>
                                        <p:strVal val="visible"/>
                                      </p:to>
                                    </p:set>
                                    <p:animEffect transition="in" filter="fade">
                                      <p:cBhvr>
                                        <p:cTn id="17" dur="1000"/>
                                        <p:tgtEl>
                                          <p:spTgt spid="4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44" descr="Content Placeholder 3"/>
          <p:cNvPicPr preferRelativeResize="0"/>
          <p:nvPr/>
        </p:nvPicPr>
        <p:blipFill rotWithShape="1">
          <a:blip r:embed="rId3">
            <a:alphaModFix/>
          </a:blip>
          <a:srcRect/>
          <a:stretch/>
        </p:blipFill>
        <p:spPr>
          <a:xfrm>
            <a:off x="1651000" y="671309"/>
            <a:ext cx="5676900" cy="4052364"/>
          </a:xfrm>
          <a:prstGeom prst="rect">
            <a:avLst/>
          </a:prstGeom>
          <a:noFill/>
          <a:ln>
            <a:noFill/>
          </a:ln>
        </p:spPr>
      </p:pic>
      <p:sp>
        <p:nvSpPr>
          <p:cNvPr id="495" name="Google Shape;495;p44"/>
          <p:cNvSpPr txBox="1"/>
          <p:nvPr/>
        </p:nvSpPr>
        <p:spPr>
          <a:xfrm>
            <a:off x="1681478" y="4723678"/>
            <a:ext cx="11428831" cy="307773"/>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en-US" sz="1400" b="0">
                <a:solidFill>
                  <a:schemeClr val="dk1"/>
                </a:solidFill>
                <a:latin typeface="Rockwell"/>
                <a:ea typeface="Rockwell"/>
                <a:cs typeface="Rockwell"/>
                <a:sym typeface="Rockwell"/>
              </a:rPr>
              <a:t>Image Courtesy of Highlander Research and Education Center</a:t>
            </a:r>
            <a:endParaRPr/>
          </a:p>
        </p:txBody>
      </p:sp>
      <p:sp>
        <p:nvSpPr>
          <p:cNvPr id="496" name="Google Shape;496;p44"/>
          <p:cNvSpPr txBox="1"/>
          <p:nvPr/>
        </p:nvSpPr>
        <p:spPr>
          <a:xfrm>
            <a:off x="1299884" y="78785"/>
            <a:ext cx="6558206" cy="5847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entury Gothic"/>
                <a:ea typeface="Century Gothic"/>
                <a:cs typeface="Century Gothic"/>
                <a:sym typeface="Century Gothic"/>
              </a:rPr>
              <a:t>Individual Skills and Democracy</a:t>
            </a:r>
            <a:endParaRPr sz="3200" b="1">
              <a:solidFill>
                <a:schemeClr val="dk1"/>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45" descr="Content Placeholder 6"/>
          <p:cNvPicPr preferRelativeResize="0"/>
          <p:nvPr/>
        </p:nvPicPr>
        <p:blipFill rotWithShape="1">
          <a:blip r:embed="rId3">
            <a:alphaModFix/>
          </a:blip>
          <a:srcRect t="98" b="98"/>
          <a:stretch/>
        </p:blipFill>
        <p:spPr>
          <a:xfrm>
            <a:off x="1162563" y="172175"/>
            <a:ext cx="6814305" cy="3747921"/>
          </a:xfrm>
          <a:prstGeom prst="rect">
            <a:avLst/>
          </a:prstGeom>
          <a:noFill/>
          <a:ln>
            <a:noFill/>
          </a:ln>
        </p:spPr>
      </p:pic>
      <p:sp>
        <p:nvSpPr>
          <p:cNvPr id="502" name="Google Shape;502;p45"/>
          <p:cNvSpPr txBox="1"/>
          <p:nvPr/>
        </p:nvSpPr>
        <p:spPr>
          <a:xfrm>
            <a:off x="268173" y="4019218"/>
            <a:ext cx="8322019" cy="830993"/>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en-US" sz="2400" b="0">
                <a:solidFill>
                  <a:schemeClr val="dk1"/>
                </a:solidFill>
                <a:latin typeface="Century Gothic"/>
                <a:ea typeface="Century Gothic"/>
                <a:cs typeface="Century Gothic"/>
                <a:sym typeface="Century Gothic"/>
              </a:rPr>
              <a:t>“We need to be taught to study rather than to believe, to </a:t>
            </a:r>
            <a:r>
              <a:rPr lang="en-US" sz="2400" b="1">
                <a:solidFill>
                  <a:schemeClr val="dk1"/>
                </a:solidFill>
                <a:latin typeface="Century Gothic"/>
                <a:ea typeface="Century Gothic"/>
                <a:cs typeface="Century Gothic"/>
                <a:sym typeface="Century Gothic"/>
              </a:rPr>
              <a:t>inquire</a:t>
            </a:r>
            <a:r>
              <a:rPr lang="en-US" sz="2400" b="0">
                <a:solidFill>
                  <a:schemeClr val="dk1"/>
                </a:solidFill>
                <a:latin typeface="Century Gothic"/>
                <a:ea typeface="Century Gothic"/>
                <a:cs typeface="Century Gothic"/>
                <a:sym typeface="Century Gothic"/>
              </a:rPr>
              <a:t> rather than to affirm.” - Septima Clark</a:t>
            </a:r>
            <a:endParaRPr/>
          </a:p>
        </p:txBody>
      </p:sp>
      <p:sp>
        <p:nvSpPr>
          <p:cNvPr id="503" name="Google Shape;503;p45"/>
          <p:cNvSpPr txBox="1"/>
          <p:nvPr/>
        </p:nvSpPr>
        <p:spPr>
          <a:xfrm>
            <a:off x="2393425" y="4818864"/>
            <a:ext cx="685241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Rockwell"/>
                <a:ea typeface="Rockwell"/>
                <a:cs typeface="Rockwell"/>
                <a:sym typeface="Rockwell"/>
              </a:rPr>
              <a:t>See Chapter 6 on </a:t>
            </a:r>
            <a:r>
              <a:rPr lang="en-US" sz="1000" dirty="0" err="1">
                <a:solidFill>
                  <a:schemeClr val="dk1"/>
                </a:solidFill>
                <a:latin typeface="Rockwell"/>
                <a:ea typeface="Rockwell"/>
                <a:cs typeface="Rockwell"/>
                <a:sym typeface="Rockwell"/>
              </a:rPr>
              <a:t>Septima</a:t>
            </a:r>
            <a:r>
              <a:rPr lang="en-US" sz="1000" dirty="0">
                <a:solidFill>
                  <a:schemeClr val="dk1"/>
                </a:solidFill>
                <a:latin typeface="Rockwell"/>
                <a:ea typeface="Rockwell"/>
                <a:cs typeface="Rockwell"/>
                <a:sym typeface="Rockwell"/>
              </a:rPr>
              <a:t> Clark in </a:t>
            </a:r>
            <a:r>
              <a:rPr lang="en-US" sz="1000" i="1" dirty="0">
                <a:solidFill>
                  <a:schemeClr val="dk1"/>
                </a:solidFill>
                <a:latin typeface="Rockwell"/>
                <a:ea typeface="Rockwell"/>
                <a:cs typeface="Rockwell"/>
                <a:sym typeface="Rockwell"/>
              </a:rPr>
              <a:t>Freedom Road: Adult Education of African Americans </a:t>
            </a:r>
            <a:r>
              <a:rPr lang="en-US" sz="1000" dirty="0">
                <a:solidFill>
                  <a:schemeClr val="dk1"/>
                </a:solidFill>
                <a:latin typeface="Rockwell"/>
                <a:ea typeface="Rockwell"/>
                <a:cs typeface="Rockwell"/>
                <a:sym typeface="Rockwell"/>
              </a:rPr>
              <a:t>(Peterson, 1996).</a:t>
            </a:r>
            <a:endParaRPr sz="1000" i="1" dirty="0">
              <a:solidFill>
                <a:schemeClr val="dk1"/>
              </a:solidFill>
              <a:latin typeface="Rockwell"/>
              <a:ea typeface="Rockwell"/>
              <a:cs typeface="Rockwell"/>
              <a:sym typeface="Rockwe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6"/>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Next Steps</a:t>
            </a:r>
            <a:endParaRPr>
              <a:latin typeface="Century Gothic"/>
              <a:ea typeface="Century Gothic"/>
              <a:cs typeface="Century Gothic"/>
              <a:sym typeface="Century Gothic"/>
            </a:endParaRPr>
          </a:p>
        </p:txBody>
      </p:sp>
      <p:sp>
        <p:nvSpPr>
          <p:cNvPr id="509" name="Google Shape;509;p46"/>
          <p:cNvSpPr txBox="1">
            <a:spLocks noGrp="1"/>
          </p:cNvSpPr>
          <p:nvPr>
            <p:ph type="body" idx="1"/>
          </p:nvPr>
        </p:nvSpPr>
        <p:spPr>
          <a:xfrm>
            <a:off x="628650" y="1384433"/>
            <a:ext cx="7886700" cy="33736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400"/>
              <a:buNone/>
            </a:pPr>
            <a:r>
              <a:rPr lang="en-US" sz="2400" b="1" dirty="0">
                <a:solidFill>
                  <a:schemeClr val="accent6"/>
                </a:solidFill>
                <a:latin typeface="Century Gothic"/>
                <a:ea typeface="Century Gothic"/>
                <a:cs typeface="Century Gothic"/>
                <a:sym typeface="Century Gothic"/>
              </a:rPr>
              <a:t>Help us to reach new voters!</a:t>
            </a:r>
            <a:endParaRPr sz="2200" dirty="0">
              <a:latin typeface="Century Gothic"/>
              <a:ea typeface="Century Gothic"/>
              <a:cs typeface="Century Gothic"/>
              <a:sym typeface="Century Gothic"/>
            </a:endParaRPr>
          </a:p>
          <a:p>
            <a:pPr marL="171450" lvl="0" indent="-171450" algn="l" rtl="0">
              <a:lnSpc>
                <a:spcPct val="90000"/>
              </a:lnSpc>
              <a:spcBef>
                <a:spcPts val="1950"/>
              </a:spcBef>
              <a:spcAft>
                <a:spcPts val="0"/>
              </a:spcAft>
              <a:buClr>
                <a:schemeClr val="dk1"/>
              </a:buClr>
              <a:buSzPts val="2200"/>
              <a:buChar char="•"/>
            </a:pPr>
            <a:r>
              <a:rPr lang="en-US" sz="2200" dirty="0">
                <a:latin typeface="Century Gothic"/>
                <a:ea typeface="Century Gothic"/>
                <a:cs typeface="Century Gothic"/>
                <a:sym typeface="Century Gothic"/>
              </a:rPr>
              <a:t>Put the resource into the hands of as many as people as possible.</a:t>
            </a:r>
            <a:endParaRPr sz="2200" dirty="0">
              <a:latin typeface="Century Gothic"/>
              <a:ea typeface="Century Gothic"/>
              <a:cs typeface="Century Gothic"/>
              <a:sym typeface="Century Gothic"/>
            </a:endParaRPr>
          </a:p>
          <a:p>
            <a:pPr marL="0" lvl="0" indent="0" algn="l" rtl="0">
              <a:lnSpc>
                <a:spcPct val="90000"/>
              </a:lnSpc>
              <a:spcBef>
                <a:spcPts val="750"/>
              </a:spcBef>
              <a:spcAft>
                <a:spcPts val="0"/>
              </a:spcAft>
              <a:buClr>
                <a:schemeClr val="dk1"/>
              </a:buClr>
              <a:buSzPts val="2200"/>
              <a:buNone/>
            </a:pPr>
            <a:endParaRPr sz="2200" dirty="0">
              <a:latin typeface="Century Gothic"/>
              <a:ea typeface="Century Gothic"/>
              <a:cs typeface="Century Gothic"/>
              <a:sym typeface="Century Gothic"/>
            </a:endParaRPr>
          </a:p>
        </p:txBody>
      </p:sp>
      <p:sp>
        <p:nvSpPr>
          <p:cNvPr id="510" name="Google Shape;510;p46"/>
          <p:cNvSpPr txBox="1"/>
          <p:nvPr/>
        </p:nvSpPr>
        <p:spPr>
          <a:xfrm>
            <a:off x="628650" y="2797472"/>
            <a:ext cx="7886700" cy="326350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None/>
            </a:pPr>
            <a:r>
              <a:rPr lang="en-US" sz="2200">
                <a:solidFill>
                  <a:schemeClr val="dk1"/>
                </a:solidFill>
                <a:latin typeface="Century Gothic"/>
                <a:ea typeface="Century Gothic"/>
                <a:cs typeface="Century Gothic"/>
                <a:sym typeface="Century Gothic"/>
              </a:rPr>
              <a:t>On our website, you can find this resource as well as other resources for voter engagement:</a:t>
            </a:r>
            <a:endParaRPr/>
          </a:p>
          <a:p>
            <a:pPr marL="0" marR="0" lvl="0" indent="0" algn="l" rtl="0">
              <a:lnSpc>
                <a:spcPct val="90000"/>
              </a:lnSpc>
              <a:spcBef>
                <a:spcPts val="750"/>
              </a:spcBef>
              <a:spcAft>
                <a:spcPts val="0"/>
              </a:spcAft>
              <a:buClr>
                <a:schemeClr val="dk2"/>
              </a:buClr>
              <a:buSzPts val="2200"/>
              <a:buFont typeface="Arial"/>
              <a:buNone/>
            </a:pPr>
            <a:r>
              <a:rPr lang="en-US" sz="2200" b="1">
                <a:solidFill>
                  <a:schemeClr val="dk2"/>
                </a:solidFill>
                <a:latin typeface="Century Gothic"/>
                <a:ea typeface="Century Gothic"/>
                <a:cs typeface="Century Gothic"/>
                <a:sym typeface="Century Gothic"/>
              </a:rPr>
              <a:t>rightquestion.org/voter-engagement/</a:t>
            </a:r>
            <a:endParaRPr/>
          </a:p>
          <a:p>
            <a:pPr marL="0" marR="0" lvl="0" indent="0" algn="l" rtl="0">
              <a:lnSpc>
                <a:spcPct val="90000"/>
              </a:lnSpc>
              <a:spcBef>
                <a:spcPts val="750"/>
              </a:spcBef>
              <a:spcAft>
                <a:spcPts val="0"/>
              </a:spcAft>
              <a:buClr>
                <a:schemeClr val="dk1"/>
              </a:buClr>
              <a:buSzPts val="2200"/>
              <a:buFont typeface="Arial"/>
              <a:buNone/>
            </a:pPr>
            <a:endParaRPr sz="2200">
              <a:solidFill>
                <a:schemeClr val="dk1"/>
              </a:solidFill>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xEl>
                                              <p:pRg st="0" end="0"/>
                                            </p:txEl>
                                          </p:spTgt>
                                        </p:tgtEl>
                                        <p:attrNameLst>
                                          <p:attrName>style.visibility</p:attrName>
                                        </p:attrNameLst>
                                      </p:cBhvr>
                                      <p:to>
                                        <p:strVal val="visible"/>
                                      </p:to>
                                    </p:set>
                                    <p:animEffect transition="in" filter="fade">
                                      <p:cBhvr>
                                        <p:cTn id="7" dur="1000"/>
                                        <p:tgtEl>
                                          <p:spTgt spid="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9">
                                            <p:txEl>
                                              <p:pRg st="1" end="1"/>
                                            </p:txEl>
                                          </p:spTgt>
                                        </p:tgtEl>
                                        <p:attrNameLst>
                                          <p:attrName>style.visibility</p:attrName>
                                        </p:attrNameLst>
                                      </p:cBhvr>
                                      <p:to>
                                        <p:strVal val="visible"/>
                                      </p:to>
                                    </p:set>
                                    <p:animEffect transition="in" filter="fade">
                                      <p:cBhvr>
                                        <p:cTn id="12" dur="1000"/>
                                        <p:tgtEl>
                                          <p:spTgt spid="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9">
                                            <p:txEl>
                                              <p:pRg st="2" end="2"/>
                                            </p:txEl>
                                          </p:spTgt>
                                        </p:tgtEl>
                                        <p:attrNameLst>
                                          <p:attrName>style.visibility</p:attrName>
                                        </p:attrNameLst>
                                      </p:cBhvr>
                                      <p:to>
                                        <p:strVal val="visible"/>
                                      </p:to>
                                    </p:set>
                                    <p:animEffect transition="in" filter="fade">
                                      <p:cBhvr>
                                        <p:cTn id="17" dur="1000"/>
                                        <p:tgtEl>
                                          <p:spTgt spid="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400"/>
              <a:buFont typeface="Century Gothic"/>
              <a:buNone/>
            </a:pPr>
            <a:r>
              <a:rPr lang="en-US">
                <a:latin typeface="Century Gothic"/>
                <a:ea typeface="Century Gothic"/>
                <a:cs typeface="Century Gothic"/>
                <a:sym typeface="Century Gothic"/>
              </a:rPr>
              <a:t>Next Steps</a:t>
            </a:r>
            <a:endParaRPr>
              <a:latin typeface="Century Gothic"/>
              <a:ea typeface="Century Gothic"/>
              <a:cs typeface="Century Gothic"/>
              <a:sym typeface="Century Gothic"/>
            </a:endParaRPr>
          </a:p>
        </p:txBody>
      </p:sp>
      <p:sp>
        <p:nvSpPr>
          <p:cNvPr id="516" name="Google Shape;516;p47"/>
          <p:cNvSpPr txBox="1">
            <a:spLocks noGrp="1"/>
          </p:cNvSpPr>
          <p:nvPr>
            <p:ph type="body" idx="1"/>
          </p:nvPr>
        </p:nvSpPr>
        <p:spPr>
          <a:xfrm>
            <a:off x="628649" y="1384433"/>
            <a:ext cx="8080191" cy="33736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400"/>
              <a:buNone/>
            </a:pPr>
            <a:r>
              <a:rPr lang="en-US" sz="2400" b="1">
                <a:solidFill>
                  <a:schemeClr val="accent6"/>
                </a:solidFill>
                <a:latin typeface="Century Gothic"/>
                <a:ea typeface="Century Gothic"/>
                <a:cs typeface="Century Gothic"/>
                <a:sym typeface="Century Gothic"/>
              </a:rPr>
              <a:t>Help us to reach new voters!</a:t>
            </a:r>
            <a:endParaRPr/>
          </a:p>
          <a:p>
            <a:pPr marL="0" lvl="0" indent="0" algn="l" rtl="0">
              <a:lnSpc>
                <a:spcPct val="90000"/>
              </a:lnSpc>
              <a:spcBef>
                <a:spcPts val="750"/>
              </a:spcBef>
              <a:spcAft>
                <a:spcPts val="0"/>
              </a:spcAft>
              <a:buClr>
                <a:schemeClr val="dk1"/>
              </a:buClr>
              <a:buSzPts val="2200"/>
              <a:buNone/>
            </a:pPr>
            <a:endParaRPr sz="2200">
              <a:latin typeface="Century Gothic"/>
              <a:ea typeface="Century Gothic"/>
              <a:cs typeface="Century Gothic"/>
              <a:sym typeface="Century Gothic"/>
            </a:endParaRPr>
          </a:p>
          <a:p>
            <a:pPr marL="171450" lvl="0" indent="-171450" algn="l" rtl="0">
              <a:lnSpc>
                <a:spcPct val="90000"/>
              </a:lnSpc>
              <a:spcBef>
                <a:spcPts val="150"/>
              </a:spcBef>
              <a:spcAft>
                <a:spcPts val="0"/>
              </a:spcAft>
              <a:buClr>
                <a:srgbClr val="3838C3"/>
              </a:buClr>
              <a:buSzPts val="2200"/>
              <a:buChar char="•"/>
            </a:pPr>
            <a:r>
              <a:rPr lang="en-US" sz="2200" b="1">
                <a:solidFill>
                  <a:srgbClr val="3838C3"/>
                </a:solidFill>
                <a:latin typeface="Century Gothic"/>
                <a:ea typeface="Century Gothic"/>
                <a:cs typeface="Century Gothic"/>
                <a:sym typeface="Century Gothic"/>
              </a:rPr>
              <a:t>Share with others </a:t>
            </a:r>
            <a:r>
              <a:rPr lang="en-US" sz="2200">
                <a:latin typeface="Century Gothic"/>
                <a:ea typeface="Century Gothic"/>
                <a:cs typeface="Century Gothic"/>
                <a:sym typeface="Century Gothic"/>
              </a:rPr>
              <a:t>and invite 5 people to our next webinar</a:t>
            </a:r>
            <a:endParaRPr/>
          </a:p>
          <a:p>
            <a:pPr marL="0" lvl="0" indent="0" algn="l" rtl="0">
              <a:lnSpc>
                <a:spcPct val="90000"/>
              </a:lnSpc>
              <a:spcBef>
                <a:spcPts val="150"/>
              </a:spcBef>
              <a:spcAft>
                <a:spcPts val="0"/>
              </a:spcAft>
              <a:buClr>
                <a:schemeClr val="dk1"/>
              </a:buClr>
              <a:buSzPts val="2200"/>
              <a:buNone/>
            </a:pPr>
            <a:endParaRPr sz="2200">
              <a:latin typeface="Century Gothic"/>
              <a:ea typeface="Century Gothic"/>
              <a:cs typeface="Century Gothic"/>
              <a:sym typeface="Century Gothic"/>
            </a:endParaRPr>
          </a:p>
          <a:p>
            <a:pPr marL="171450" lvl="0" indent="-171450" algn="l" rtl="0">
              <a:lnSpc>
                <a:spcPct val="90000"/>
              </a:lnSpc>
              <a:spcBef>
                <a:spcPts val="150"/>
              </a:spcBef>
              <a:spcAft>
                <a:spcPts val="0"/>
              </a:spcAft>
              <a:buClr>
                <a:srgbClr val="3939C4"/>
              </a:buClr>
              <a:buSzPts val="2200"/>
              <a:buChar char="•"/>
            </a:pPr>
            <a:r>
              <a:rPr lang="en-US" sz="2200" b="1">
                <a:solidFill>
                  <a:srgbClr val="3939C4"/>
                </a:solidFill>
                <a:latin typeface="Century Gothic"/>
                <a:ea typeface="Century Gothic"/>
                <a:cs typeface="Century Gothic"/>
                <a:sym typeface="Century Gothic"/>
              </a:rPr>
              <a:t>Become a partner </a:t>
            </a:r>
            <a:r>
              <a:rPr lang="en-US" sz="2200">
                <a:latin typeface="Century Gothic"/>
                <a:ea typeface="Century Gothic"/>
                <a:cs typeface="Century Gothic"/>
                <a:sym typeface="Century Gothic"/>
              </a:rPr>
              <a:t>and receive support in using the tool</a:t>
            </a:r>
            <a:endParaRPr sz="2200">
              <a:latin typeface="Century Gothic"/>
              <a:ea typeface="Century Gothic"/>
              <a:cs typeface="Century Gothic"/>
              <a:sym typeface="Century Gothic"/>
            </a:endParaRPr>
          </a:p>
          <a:p>
            <a:pPr marL="171450" lvl="0" indent="-31750" algn="l" rtl="0">
              <a:lnSpc>
                <a:spcPct val="90000"/>
              </a:lnSpc>
              <a:spcBef>
                <a:spcPts val="750"/>
              </a:spcBef>
              <a:spcAft>
                <a:spcPts val="0"/>
              </a:spcAft>
              <a:buClr>
                <a:schemeClr val="dk1"/>
              </a:buClr>
              <a:buSzPts val="2200"/>
              <a:buNone/>
            </a:pPr>
            <a:endParaRPr sz="2200">
              <a:latin typeface="Century Gothic"/>
              <a:ea typeface="Century Gothic"/>
              <a:cs typeface="Century Gothic"/>
              <a:sym typeface="Century Gothic"/>
            </a:endParaRPr>
          </a:p>
          <a:p>
            <a:pPr marL="171450" lvl="0" indent="-31750" algn="l" rtl="0">
              <a:lnSpc>
                <a:spcPct val="90000"/>
              </a:lnSpc>
              <a:spcBef>
                <a:spcPts val="750"/>
              </a:spcBef>
              <a:spcAft>
                <a:spcPts val="0"/>
              </a:spcAft>
              <a:buClr>
                <a:schemeClr val="dk1"/>
              </a:buClr>
              <a:buSzPts val="2200"/>
              <a:buNone/>
            </a:pPr>
            <a:endParaRPr sz="2200">
              <a:latin typeface="Century Gothic"/>
              <a:ea typeface="Century Gothic"/>
              <a:cs typeface="Century Gothic"/>
              <a:sym typeface="Century Gothic"/>
            </a:endParaRPr>
          </a:p>
          <a:p>
            <a:pPr marL="0" lvl="0" indent="0" algn="l" rtl="0">
              <a:lnSpc>
                <a:spcPct val="90000"/>
              </a:lnSpc>
              <a:spcBef>
                <a:spcPts val="750"/>
              </a:spcBef>
              <a:spcAft>
                <a:spcPts val="0"/>
              </a:spcAft>
              <a:buClr>
                <a:schemeClr val="dk1"/>
              </a:buClr>
              <a:buSzPts val="2200"/>
              <a:buNone/>
            </a:pPr>
            <a:endParaRPr sz="2200">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xEl>
                                              <p:pRg st="0" end="0"/>
                                            </p:txEl>
                                          </p:spTgt>
                                        </p:tgtEl>
                                        <p:attrNameLst>
                                          <p:attrName>style.visibility</p:attrName>
                                        </p:attrNameLst>
                                      </p:cBhvr>
                                      <p:to>
                                        <p:strVal val="visible"/>
                                      </p:to>
                                    </p:set>
                                    <p:animEffect transition="in" filter="fade">
                                      <p:cBhvr>
                                        <p:cTn id="7" dur="1000"/>
                                        <p:tgtEl>
                                          <p:spTgt spid="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6">
                                            <p:txEl>
                                              <p:pRg st="1" end="1"/>
                                            </p:txEl>
                                          </p:spTgt>
                                        </p:tgtEl>
                                        <p:attrNameLst>
                                          <p:attrName>style.visibility</p:attrName>
                                        </p:attrNameLst>
                                      </p:cBhvr>
                                      <p:to>
                                        <p:strVal val="visible"/>
                                      </p:to>
                                    </p:set>
                                    <p:animEffect transition="in" filter="fade">
                                      <p:cBhvr>
                                        <p:cTn id="12" dur="1000"/>
                                        <p:tgtEl>
                                          <p:spTgt spid="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6">
                                            <p:txEl>
                                              <p:pRg st="2" end="2"/>
                                            </p:txEl>
                                          </p:spTgt>
                                        </p:tgtEl>
                                        <p:attrNameLst>
                                          <p:attrName>style.visibility</p:attrName>
                                        </p:attrNameLst>
                                      </p:cBhvr>
                                      <p:to>
                                        <p:strVal val="visible"/>
                                      </p:to>
                                    </p:set>
                                    <p:animEffect transition="in" filter="fade">
                                      <p:cBhvr>
                                        <p:cTn id="17" dur="1000"/>
                                        <p:tgtEl>
                                          <p:spTgt spid="5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6">
                                            <p:txEl>
                                              <p:pRg st="3" end="3"/>
                                            </p:txEl>
                                          </p:spTgt>
                                        </p:tgtEl>
                                        <p:attrNameLst>
                                          <p:attrName>style.visibility</p:attrName>
                                        </p:attrNameLst>
                                      </p:cBhvr>
                                      <p:to>
                                        <p:strVal val="visible"/>
                                      </p:to>
                                    </p:set>
                                    <p:animEffect transition="in" filter="fade">
                                      <p:cBhvr>
                                        <p:cTn id="22" dur="1000"/>
                                        <p:tgtEl>
                                          <p:spTgt spid="5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6">
                                            <p:txEl>
                                              <p:pRg st="4" end="4"/>
                                            </p:txEl>
                                          </p:spTgt>
                                        </p:tgtEl>
                                        <p:attrNameLst>
                                          <p:attrName>style.visibility</p:attrName>
                                        </p:attrNameLst>
                                      </p:cBhvr>
                                      <p:to>
                                        <p:strVal val="visible"/>
                                      </p:to>
                                    </p:set>
                                    <p:animEffect transition="in" filter="fade">
                                      <p:cBhvr>
                                        <p:cTn id="27" dur="1000"/>
                                        <p:tgtEl>
                                          <p:spTgt spid="5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6">
                                            <p:txEl>
                                              <p:pRg st="5" end="5"/>
                                            </p:txEl>
                                          </p:spTgt>
                                        </p:tgtEl>
                                        <p:attrNameLst>
                                          <p:attrName>style.visibility</p:attrName>
                                        </p:attrNameLst>
                                      </p:cBhvr>
                                      <p:to>
                                        <p:strVal val="visible"/>
                                      </p:to>
                                    </p:set>
                                    <p:animEffect transition="in" filter="fade">
                                      <p:cBhvr>
                                        <p:cTn id="32" dur="1000"/>
                                        <p:tgtEl>
                                          <p:spTgt spid="5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6">
                                            <p:txEl>
                                              <p:pRg st="6" end="6"/>
                                            </p:txEl>
                                          </p:spTgt>
                                        </p:tgtEl>
                                        <p:attrNameLst>
                                          <p:attrName>style.visibility</p:attrName>
                                        </p:attrNameLst>
                                      </p:cBhvr>
                                      <p:to>
                                        <p:strVal val="visible"/>
                                      </p:to>
                                    </p:set>
                                    <p:animEffect transition="in" filter="fade">
                                      <p:cBhvr>
                                        <p:cTn id="37" dur="1000"/>
                                        <p:tgtEl>
                                          <p:spTgt spid="5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6">
                                            <p:txEl>
                                              <p:pRg st="7" end="7"/>
                                            </p:txEl>
                                          </p:spTgt>
                                        </p:tgtEl>
                                        <p:attrNameLst>
                                          <p:attrName>style.visibility</p:attrName>
                                        </p:attrNameLst>
                                      </p:cBhvr>
                                      <p:to>
                                        <p:strVal val="visible"/>
                                      </p:to>
                                    </p:set>
                                    <p:animEffect transition="in" filter="fade">
                                      <p:cBhvr>
                                        <p:cTn id="42" dur="1000"/>
                                        <p:tgtEl>
                                          <p:spTgt spid="5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48" descr="Screen Shot 2020-04-21 at 1.30.39 PM.png"/>
          <p:cNvPicPr preferRelativeResize="0"/>
          <p:nvPr/>
        </p:nvPicPr>
        <p:blipFill rotWithShape="1">
          <a:blip r:embed="rId3">
            <a:alphaModFix/>
          </a:blip>
          <a:srcRect/>
          <a:stretch/>
        </p:blipFill>
        <p:spPr>
          <a:xfrm>
            <a:off x="1328623" y="76200"/>
            <a:ext cx="6437866" cy="49657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49" descr="Screen Shot 2020-04-21 at 1.49.40 PM.png"/>
          <p:cNvPicPr preferRelativeResize="0"/>
          <p:nvPr/>
        </p:nvPicPr>
        <p:blipFill rotWithShape="1">
          <a:blip r:embed="rId3">
            <a:alphaModFix/>
          </a:blip>
          <a:srcRect/>
          <a:stretch/>
        </p:blipFill>
        <p:spPr>
          <a:xfrm>
            <a:off x="1351794" y="63502"/>
            <a:ext cx="6458706" cy="49866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0"/>
          <p:cNvSpPr txBox="1"/>
          <p:nvPr/>
        </p:nvSpPr>
        <p:spPr>
          <a:xfrm>
            <a:off x="607863" y="41348"/>
            <a:ext cx="7886700" cy="9941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Century Gothic"/>
              <a:buNone/>
            </a:pPr>
            <a:r>
              <a:rPr lang="en-US" sz="3300">
                <a:solidFill>
                  <a:srgbClr val="000000"/>
                </a:solidFill>
                <a:latin typeface="Century Gothic"/>
                <a:ea typeface="Century Gothic"/>
                <a:cs typeface="Century Gothic"/>
                <a:sym typeface="Century Gothic"/>
              </a:rPr>
              <a:t>Resources for Voter Engagement</a:t>
            </a:r>
            <a:br>
              <a:rPr lang="en-US" sz="3300">
                <a:solidFill>
                  <a:srgbClr val="000000"/>
                </a:solidFill>
                <a:latin typeface="Century Gothic"/>
                <a:ea typeface="Century Gothic"/>
                <a:cs typeface="Century Gothic"/>
                <a:sym typeface="Century Gothic"/>
              </a:rPr>
            </a:br>
            <a:r>
              <a:rPr lang="en-US" sz="1800" u="sng">
                <a:solidFill>
                  <a:srgbClr val="000000"/>
                </a:solidFill>
                <a:latin typeface="Century Gothic"/>
                <a:ea typeface="Century Gothic"/>
                <a:cs typeface="Century Gothic"/>
                <a:sym typeface="Century Gothic"/>
                <a:hlinkClick r:id="rId3"/>
              </a:rPr>
              <a:t>https://rightquestion.org/resources/field/voter-engagement/</a:t>
            </a:r>
            <a:endParaRPr sz="3300">
              <a:solidFill>
                <a:srgbClr val="000000"/>
              </a:solidFill>
              <a:latin typeface="Century Gothic"/>
              <a:ea typeface="Century Gothic"/>
              <a:cs typeface="Century Gothic"/>
              <a:sym typeface="Century Gothic"/>
            </a:endParaRPr>
          </a:p>
        </p:txBody>
      </p:sp>
      <p:pic>
        <p:nvPicPr>
          <p:cNvPr id="532" name="Google Shape;532;p50"/>
          <p:cNvPicPr preferRelativeResize="0"/>
          <p:nvPr/>
        </p:nvPicPr>
        <p:blipFill rotWithShape="1">
          <a:blip r:embed="rId4">
            <a:alphaModFix/>
          </a:blip>
          <a:srcRect l="17209" t="11062" r="18070" b="65476"/>
          <a:stretch/>
        </p:blipFill>
        <p:spPr>
          <a:xfrm>
            <a:off x="324368" y="1425322"/>
            <a:ext cx="8453689" cy="2042960"/>
          </a:xfrm>
          <a:prstGeom prst="rect">
            <a:avLst/>
          </a:prstGeom>
          <a:noFill/>
          <a:ln>
            <a:noFill/>
          </a:ln>
        </p:spPr>
      </p:pic>
      <p:sp>
        <p:nvSpPr>
          <p:cNvPr id="533" name="Google Shape;533;p50"/>
          <p:cNvSpPr txBox="1"/>
          <p:nvPr/>
        </p:nvSpPr>
        <p:spPr>
          <a:xfrm>
            <a:off x="607863" y="3220720"/>
            <a:ext cx="7007046" cy="1569660"/>
          </a:xfrm>
          <a:prstGeom prst="rect">
            <a:avLst/>
          </a:prstGeom>
          <a:solidFill>
            <a:srgbClr val="DDF3F3"/>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The “Why Vote?” Tool &lt;English and Spanish&gt;</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The “Why Vote?” Tool for Youth</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“Why Vote?” Toolkit </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User Guide for the “Why Vote?” Tool</a:t>
            </a:r>
            <a:endParaRPr/>
          </a:p>
        </p:txBody>
      </p:sp>
      <p:sp>
        <p:nvSpPr>
          <p:cNvPr id="534" name="Google Shape;534;p50"/>
          <p:cNvSpPr txBox="1"/>
          <p:nvPr/>
        </p:nvSpPr>
        <p:spPr>
          <a:xfrm>
            <a:off x="607863" y="891867"/>
            <a:ext cx="326243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Resources&gt; Voter Engagement</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4"/>
          <p:cNvSpPr txBox="1">
            <a:spLocks noGrp="1"/>
          </p:cNvSpPr>
          <p:nvPr>
            <p:ph type="body" idx="1"/>
          </p:nvPr>
        </p:nvSpPr>
        <p:spPr>
          <a:xfrm>
            <a:off x="323589" y="867922"/>
            <a:ext cx="8475969" cy="38862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100"/>
              <a:buFont typeface="Noto Sans Symbols"/>
              <a:buNone/>
            </a:pPr>
            <a:endParaRPr i="1">
              <a:latin typeface="Century Gothic"/>
              <a:ea typeface="Century Gothic"/>
              <a:cs typeface="Century Gothic"/>
              <a:sym typeface="Century Gothic"/>
            </a:endParaRPr>
          </a:p>
          <a:p>
            <a:pPr marL="0" lvl="0" indent="0" algn="ctr" rtl="0">
              <a:lnSpc>
                <a:spcPct val="80000"/>
              </a:lnSpc>
              <a:spcBef>
                <a:spcPts val="750"/>
              </a:spcBef>
              <a:spcAft>
                <a:spcPts val="0"/>
              </a:spcAft>
              <a:buClr>
                <a:schemeClr val="dk1"/>
              </a:buClr>
              <a:buSzPts val="2100"/>
              <a:buFont typeface="Noto Sans Symbols"/>
              <a:buNone/>
            </a:pPr>
            <a:endParaRPr b="1">
              <a:latin typeface="Century Gothic"/>
              <a:ea typeface="Century Gothic"/>
              <a:cs typeface="Century Gothic"/>
              <a:sym typeface="Century Gothic"/>
            </a:endParaRPr>
          </a:p>
          <a:p>
            <a:pPr marL="0" lvl="0" indent="0" algn="ctr" rtl="0">
              <a:lnSpc>
                <a:spcPct val="80000"/>
              </a:lnSpc>
              <a:spcBef>
                <a:spcPts val="750"/>
              </a:spcBef>
              <a:spcAft>
                <a:spcPts val="0"/>
              </a:spcAft>
              <a:buClr>
                <a:schemeClr val="dk1"/>
              </a:buClr>
              <a:buSzPts val="2100"/>
              <a:buFont typeface="Noto Sans Symbols"/>
              <a:buNone/>
            </a:pPr>
            <a:endParaRPr b="1">
              <a:latin typeface="Century Gothic"/>
              <a:ea typeface="Century Gothic"/>
              <a:cs typeface="Century Gothic"/>
              <a:sym typeface="Century Gothic"/>
            </a:endParaRPr>
          </a:p>
          <a:p>
            <a:pPr marL="0" lvl="0" indent="0" algn="ctr" rtl="0">
              <a:lnSpc>
                <a:spcPct val="80000"/>
              </a:lnSpc>
              <a:spcBef>
                <a:spcPts val="750"/>
              </a:spcBef>
              <a:spcAft>
                <a:spcPts val="0"/>
              </a:spcAft>
              <a:buClr>
                <a:schemeClr val="dk1"/>
              </a:buClr>
              <a:buSzPts val="2100"/>
              <a:buFont typeface="Noto Sans Symbols"/>
              <a:buNone/>
            </a:pPr>
            <a:r>
              <a:rPr lang="en-US">
                <a:latin typeface="Century Gothic"/>
                <a:ea typeface="Century Gothic"/>
                <a:cs typeface="Century Gothic"/>
                <a:sym typeface="Century Gothic"/>
              </a:rPr>
              <a:t>The Right Question Institute </a:t>
            </a:r>
            <a:r>
              <a:rPr lang="en-US">
                <a:solidFill>
                  <a:schemeClr val="dk1"/>
                </a:solidFill>
                <a:latin typeface="Century Gothic"/>
                <a:ea typeface="Century Gothic"/>
                <a:cs typeface="Century Gothic"/>
                <a:sym typeface="Century Gothic"/>
              </a:rPr>
              <a:t>offers many of our resources and methodology through a Creative Commons License and we encourage you to make use of and/or share the resources presented today. </a:t>
            </a:r>
            <a:r>
              <a:rPr lang="en-US" b="1">
                <a:solidFill>
                  <a:schemeClr val="dk1"/>
                </a:solidFill>
                <a:latin typeface="Century Gothic"/>
                <a:ea typeface="Century Gothic"/>
                <a:cs typeface="Century Gothic"/>
                <a:sym typeface="Century Gothic"/>
              </a:rPr>
              <a:t>Please reference the Right Question Institute</a:t>
            </a:r>
            <a:r>
              <a:rPr lang="en-US">
                <a:solidFill>
                  <a:schemeClr val="dk1"/>
                </a:solidFill>
                <a:latin typeface="Century Gothic"/>
                <a:ea typeface="Century Gothic"/>
                <a:cs typeface="Century Gothic"/>
                <a:sym typeface="Century Gothic"/>
              </a:rPr>
              <a:t> as the source when using our resources or methods. </a:t>
            </a:r>
            <a:endParaRPr/>
          </a:p>
          <a:p>
            <a:pPr marL="0" lvl="0" indent="0" algn="ctr" rtl="0">
              <a:lnSpc>
                <a:spcPct val="80000"/>
              </a:lnSpc>
              <a:spcBef>
                <a:spcPts val="750"/>
              </a:spcBef>
              <a:spcAft>
                <a:spcPts val="0"/>
              </a:spcAft>
              <a:buClr>
                <a:schemeClr val="dk1"/>
              </a:buClr>
              <a:buSzPts val="2100"/>
              <a:buFont typeface="Noto Sans Symbols"/>
              <a:buNone/>
            </a:pPr>
            <a:endParaRPr>
              <a:solidFill>
                <a:schemeClr val="dk1"/>
              </a:solidFill>
              <a:latin typeface="Century Gothic"/>
              <a:ea typeface="Century Gothic"/>
              <a:cs typeface="Century Gothic"/>
              <a:sym typeface="Century Gothic"/>
            </a:endParaRPr>
          </a:p>
          <a:p>
            <a:pPr marL="0" lvl="0" indent="0" algn="ctr" rtl="0">
              <a:lnSpc>
                <a:spcPct val="80000"/>
              </a:lnSpc>
              <a:spcBef>
                <a:spcPts val="750"/>
              </a:spcBef>
              <a:spcAft>
                <a:spcPts val="0"/>
              </a:spcAft>
              <a:buClr>
                <a:schemeClr val="dk1"/>
              </a:buClr>
              <a:buSzPts val="2100"/>
              <a:buFont typeface="Noto Sans Symbols"/>
              <a:buNone/>
            </a:pPr>
            <a:endParaRPr>
              <a:solidFill>
                <a:schemeClr val="dk1"/>
              </a:solidFill>
              <a:latin typeface="Century Gothic"/>
              <a:ea typeface="Century Gothic"/>
              <a:cs typeface="Century Gothic"/>
              <a:sym typeface="Century Gothic"/>
            </a:endParaRPr>
          </a:p>
          <a:p>
            <a:pPr marL="0" lvl="0" indent="0" algn="ctr" rtl="0">
              <a:lnSpc>
                <a:spcPct val="80000"/>
              </a:lnSpc>
              <a:spcBef>
                <a:spcPts val="750"/>
              </a:spcBef>
              <a:spcAft>
                <a:spcPts val="0"/>
              </a:spcAft>
              <a:buClr>
                <a:schemeClr val="dk1"/>
              </a:buClr>
              <a:buSzPts val="2100"/>
              <a:buFont typeface="Noto Sans Symbols"/>
              <a:buNone/>
            </a:pPr>
            <a:endParaRPr>
              <a:latin typeface="Century Gothic"/>
              <a:ea typeface="Century Gothic"/>
              <a:cs typeface="Century Gothic"/>
              <a:sym typeface="Century Gothic"/>
            </a:endParaRPr>
          </a:p>
          <a:p>
            <a:pPr marL="0" lvl="0" indent="0" algn="ctr" rtl="0">
              <a:lnSpc>
                <a:spcPct val="80000"/>
              </a:lnSpc>
              <a:spcBef>
                <a:spcPts val="750"/>
              </a:spcBef>
              <a:spcAft>
                <a:spcPts val="0"/>
              </a:spcAft>
              <a:buClr>
                <a:schemeClr val="dk1"/>
              </a:buClr>
              <a:buSzPts val="2100"/>
              <a:buFont typeface="Noto Sans Symbols"/>
              <a:buNone/>
            </a:pPr>
            <a:r>
              <a:rPr lang="en-US">
                <a:solidFill>
                  <a:schemeClr val="dk1"/>
                </a:solidFill>
                <a:latin typeface="Century Gothic"/>
                <a:ea typeface="Century Gothic"/>
                <a:cs typeface="Century Gothic"/>
                <a:sym typeface="Century Gothic"/>
              </a:rPr>
              <a:t>Source: </a:t>
            </a:r>
            <a:r>
              <a:rPr lang="en-US" u="sng">
                <a:solidFill>
                  <a:schemeClr val="dk1"/>
                </a:solidFill>
                <a:latin typeface="Century Gothic"/>
                <a:ea typeface="Century Gothic"/>
                <a:cs typeface="Century Gothic"/>
                <a:sym typeface="Century Gothic"/>
                <a:hlinkClick r:id="rId3"/>
              </a:rPr>
              <a:t>www.rightquestion.org</a:t>
            </a:r>
            <a:endParaRPr sz="2400" u="sng">
              <a:solidFill>
                <a:schemeClr val="dk1"/>
              </a:solidFill>
              <a:latin typeface="Century Gothic"/>
              <a:ea typeface="Century Gothic"/>
              <a:cs typeface="Century Gothic"/>
              <a:sym typeface="Century Gothic"/>
            </a:endParaRPr>
          </a:p>
          <a:p>
            <a:pPr marL="0" lvl="0" indent="0" algn="ctr" rtl="0">
              <a:lnSpc>
                <a:spcPct val="80000"/>
              </a:lnSpc>
              <a:spcBef>
                <a:spcPts val="750"/>
              </a:spcBef>
              <a:spcAft>
                <a:spcPts val="0"/>
              </a:spcAft>
              <a:buClr>
                <a:schemeClr val="dk1"/>
              </a:buClr>
              <a:buSzPts val="2400"/>
              <a:buFont typeface="Noto Sans Symbols"/>
              <a:buNone/>
            </a:pPr>
            <a:endParaRPr sz="2400" u="sng">
              <a:solidFill>
                <a:schemeClr val="dk1"/>
              </a:solidFill>
              <a:latin typeface="Century Gothic"/>
              <a:ea typeface="Century Gothic"/>
              <a:cs typeface="Century Gothic"/>
              <a:sym typeface="Century Gothic"/>
            </a:endParaRPr>
          </a:p>
        </p:txBody>
      </p:sp>
      <p:pic>
        <p:nvPicPr>
          <p:cNvPr id="164" name="Google Shape;164;p4"/>
          <p:cNvPicPr preferRelativeResize="0"/>
          <p:nvPr/>
        </p:nvPicPr>
        <p:blipFill rotWithShape="1">
          <a:blip r:embed="rId4">
            <a:alphaModFix/>
          </a:blip>
          <a:srcRect/>
          <a:stretch/>
        </p:blipFill>
        <p:spPr>
          <a:xfrm>
            <a:off x="3365509" y="3467681"/>
            <a:ext cx="2286001" cy="497459"/>
          </a:xfrm>
          <a:prstGeom prst="rect">
            <a:avLst/>
          </a:prstGeom>
          <a:noFill/>
          <a:ln>
            <a:noFill/>
          </a:ln>
        </p:spPr>
      </p:pic>
      <p:sp>
        <p:nvSpPr>
          <p:cNvPr id="165" name="Google Shape;165;p4"/>
          <p:cNvSpPr txBox="1"/>
          <p:nvPr/>
        </p:nvSpPr>
        <p:spPr>
          <a:xfrm>
            <a:off x="516370" y="306238"/>
            <a:ext cx="392943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FFFF"/>
                </a:solidFill>
                <a:latin typeface="Century Gothic"/>
                <a:ea typeface="Century Gothic"/>
                <a:cs typeface="Century Gothic"/>
                <a:sym typeface="Century Gothic"/>
              </a:rPr>
              <a:t>Free Resources</a:t>
            </a:r>
            <a:endParaRPr sz="4000" b="1">
              <a:solidFill>
                <a:srgbClr val="FFFFFF"/>
              </a:solidFill>
              <a:latin typeface="Century Gothic"/>
              <a:ea typeface="Century Gothic"/>
              <a:cs typeface="Century Gothic"/>
              <a:sym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51" descr="Screen Shot 2020-06-17 at 10.10.45 AM.png"/>
          <p:cNvPicPr preferRelativeResize="0"/>
          <p:nvPr/>
        </p:nvPicPr>
        <p:blipFill rotWithShape="1">
          <a:blip r:embed="rId3">
            <a:alphaModFix/>
          </a:blip>
          <a:srcRect/>
          <a:stretch/>
        </p:blipFill>
        <p:spPr>
          <a:xfrm>
            <a:off x="3986811" y="306144"/>
            <a:ext cx="4169981" cy="4433416"/>
          </a:xfrm>
          <a:prstGeom prst="rect">
            <a:avLst/>
          </a:prstGeom>
          <a:noFill/>
          <a:ln w="9525" cap="flat" cmpd="sng">
            <a:solidFill>
              <a:schemeClr val="dk1"/>
            </a:solidFill>
            <a:prstDash val="solid"/>
            <a:round/>
            <a:headEnd type="none" w="sm" len="sm"/>
            <a:tailEnd type="none" w="sm" len="sm"/>
          </a:ln>
        </p:spPr>
      </p:pic>
      <p:sp>
        <p:nvSpPr>
          <p:cNvPr id="540" name="Google Shape;540;p51"/>
          <p:cNvSpPr txBox="1"/>
          <p:nvPr/>
        </p:nvSpPr>
        <p:spPr>
          <a:xfrm>
            <a:off x="273199" y="2006943"/>
            <a:ext cx="336086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The “Why Vote?” Tool</a:t>
            </a:r>
            <a:endParaRPr/>
          </a:p>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for work with youth</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52"/>
          <p:cNvPicPr preferRelativeResize="0"/>
          <p:nvPr/>
        </p:nvPicPr>
        <p:blipFill rotWithShape="1">
          <a:blip r:embed="rId3">
            <a:alphaModFix/>
          </a:blip>
          <a:srcRect l="39826" t="63369" r="23631" b="24445"/>
          <a:stretch/>
        </p:blipFill>
        <p:spPr>
          <a:xfrm>
            <a:off x="269217" y="2608204"/>
            <a:ext cx="8681743" cy="2200365"/>
          </a:xfrm>
          <a:prstGeom prst="rect">
            <a:avLst/>
          </a:prstGeom>
          <a:noFill/>
          <a:ln>
            <a:noFill/>
          </a:ln>
        </p:spPr>
      </p:pic>
      <p:sp>
        <p:nvSpPr>
          <p:cNvPr id="546" name="Google Shape;546;p52"/>
          <p:cNvSpPr txBox="1"/>
          <p:nvPr/>
        </p:nvSpPr>
        <p:spPr>
          <a:xfrm>
            <a:off x="424537" y="103765"/>
            <a:ext cx="7886700" cy="9941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300"/>
              <a:buFont typeface="Century Gothic"/>
              <a:buNone/>
            </a:pPr>
            <a:r>
              <a:rPr lang="en-US" sz="3300">
                <a:solidFill>
                  <a:schemeClr val="dk1"/>
                </a:solidFill>
                <a:latin typeface="Century Gothic"/>
                <a:ea typeface="Century Gothic"/>
                <a:cs typeface="Century Gothic"/>
                <a:sym typeface="Century Gothic"/>
              </a:rPr>
              <a:t>Resources for Census</a:t>
            </a:r>
            <a:br>
              <a:rPr lang="en-US" sz="3300">
                <a:solidFill>
                  <a:schemeClr val="dk1"/>
                </a:solidFill>
                <a:latin typeface="Century Gothic"/>
                <a:ea typeface="Century Gothic"/>
                <a:cs typeface="Century Gothic"/>
                <a:sym typeface="Century Gothic"/>
              </a:rPr>
            </a:br>
            <a:r>
              <a:rPr lang="en-US" sz="1800" u="sng">
                <a:solidFill>
                  <a:schemeClr val="dk1"/>
                </a:solidFill>
                <a:latin typeface="Century Gothic"/>
                <a:ea typeface="Century Gothic"/>
                <a:cs typeface="Century Gothic"/>
                <a:sym typeface="Century Gothic"/>
                <a:hlinkClick r:id="rId4"/>
              </a:rPr>
              <a:t>https://rightquestion.org/resources/census-tool/</a:t>
            </a:r>
            <a:r>
              <a:rPr lang="en-US" sz="1800">
                <a:solidFill>
                  <a:schemeClr val="dk1"/>
                </a:solidFill>
                <a:latin typeface="Century Gothic"/>
                <a:ea typeface="Century Gothic"/>
                <a:cs typeface="Century Gothic"/>
                <a:sym typeface="Century Gothic"/>
              </a:rPr>
              <a:t> </a:t>
            </a:r>
            <a:endParaRPr sz="3300">
              <a:solidFill>
                <a:schemeClr val="dk1"/>
              </a:solidFill>
              <a:latin typeface="Century Gothic"/>
              <a:ea typeface="Century Gothic"/>
              <a:cs typeface="Century Gothic"/>
              <a:sym typeface="Century Gothic"/>
            </a:endParaRPr>
          </a:p>
        </p:txBody>
      </p:sp>
      <p:pic>
        <p:nvPicPr>
          <p:cNvPr id="547" name="Google Shape;547;p52"/>
          <p:cNvPicPr preferRelativeResize="0"/>
          <p:nvPr/>
        </p:nvPicPr>
        <p:blipFill rotWithShape="1">
          <a:blip r:embed="rId5">
            <a:alphaModFix/>
          </a:blip>
          <a:srcRect l="18131" t="11259" r="20370" b="66200"/>
          <a:stretch/>
        </p:blipFill>
        <p:spPr>
          <a:xfrm>
            <a:off x="2641672" y="1351391"/>
            <a:ext cx="5507936" cy="1345864"/>
          </a:xfrm>
          <a:prstGeom prst="rect">
            <a:avLst/>
          </a:prstGeom>
          <a:noFill/>
          <a:ln>
            <a:noFill/>
          </a:ln>
        </p:spPr>
      </p:pic>
      <p:sp>
        <p:nvSpPr>
          <p:cNvPr id="548" name="Google Shape;548;p52"/>
          <p:cNvSpPr txBox="1"/>
          <p:nvPr/>
        </p:nvSpPr>
        <p:spPr>
          <a:xfrm>
            <a:off x="517146" y="928660"/>
            <a:ext cx="310423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entury Gothic"/>
                <a:ea typeface="Century Gothic"/>
                <a:cs typeface="Century Gothic"/>
                <a:sym typeface="Century Gothic"/>
              </a:rPr>
              <a:t>Resources&gt; Microdemocracy</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3"/>
          <p:cNvSpPr txBox="1"/>
          <p:nvPr/>
        </p:nvSpPr>
        <p:spPr>
          <a:xfrm>
            <a:off x="204113" y="1916234"/>
            <a:ext cx="419162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Census Tool:</a:t>
            </a:r>
            <a:endParaRPr/>
          </a:p>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“Why Answer the Census?”</a:t>
            </a:r>
            <a:endParaRPr/>
          </a:p>
        </p:txBody>
      </p:sp>
      <p:pic>
        <p:nvPicPr>
          <p:cNvPr id="554" name="Google Shape;554;p53" descr="Screen Shot 2020-06-17 at 10.07.16 AM.png"/>
          <p:cNvPicPr preferRelativeResize="0"/>
          <p:nvPr/>
        </p:nvPicPr>
        <p:blipFill rotWithShape="1">
          <a:blip r:embed="rId3">
            <a:alphaModFix/>
          </a:blip>
          <a:srcRect b="12920"/>
          <a:stretch/>
        </p:blipFill>
        <p:spPr>
          <a:xfrm>
            <a:off x="4825766" y="137074"/>
            <a:ext cx="3917094" cy="4792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4"/>
          <p:cNvSpPr txBox="1"/>
          <p:nvPr/>
        </p:nvSpPr>
        <p:spPr>
          <a:xfrm>
            <a:off x="628650" y="273845"/>
            <a:ext cx="7886700" cy="9941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600"/>
              <a:buFont typeface="Century Gothic"/>
              <a:buNone/>
            </a:pPr>
            <a:r>
              <a:rPr lang="en-US" sz="3600">
                <a:solidFill>
                  <a:schemeClr val="dk1"/>
                </a:solidFill>
                <a:latin typeface="Century Gothic"/>
                <a:ea typeface="Century Gothic"/>
                <a:cs typeface="Century Gothic"/>
                <a:sym typeface="Century Gothic"/>
              </a:rPr>
              <a:t>Online versions</a:t>
            </a:r>
            <a:endParaRPr sz="3600">
              <a:solidFill>
                <a:schemeClr val="dk1"/>
              </a:solidFill>
              <a:latin typeface="Century Gothic"/>
              <a:ea typeface="Century Gothic"/>
              <a:cs typeface="Century Gothic"/>
              <a:sym typeface="Century Gothic"/>
            </a:endParaRPr>
          </a:p>
        </p:txBody>
      </p:sp>
      <p:grpSp>
        <p:nvGrpSpPr>
          <p:cNvPr id="560" name="Google Shape;560;p54"/>
          <p:cNvGrpSpPr/>
          <p:nvPr/>
        </p:nvGrpSpPr>
        <p:grpSpPr>
          <a:xfrm>
            <a:off x="1238694" y="1837613"/>
            <a:ext cx="2795343" cy="866554"/>
            <a:chOff x="1238694" y="1610833"/>
            <a:chExt cx="2795343" cy="866554"/>
          </a:xfrm>
        </p:grpSpPr>
        <p:pic>
          <p:nvPicPr>
            <p:cNvPr id="561" name="Google Shape;561;p54"/>
            <p:cNvPicPr preferRelativeResize="0"/>
            <p:nvPr/>
          </p:nvPicPr>
          <p:blipFill rotWithShape="1">
            <a:blip r:embed="rId3">
              <a:alphaModFix/>
            </a:blip>
            <a:srcRect l="30913" t="47029" r="34358" b="26200"/>
            <a:stretch/>
          </p:blipFill>
          <p:spPr>
            <a:xfrm>
              <a:off x="2347771" y="1610833"/>
              <a:ext cx="1686266" cy="866554"/>
            </a:xfrm>
            <a:prstGeom prst="rect">
              <a:avLst/>
            </a:prstGeom>
            <a:noFill/>
            <a:ln>
              <a:noFill/>
            </a:ln>
          </p:spPr>
        </p:pic>
        <p:pic>
          <p:nvPicPr>
            <p:cNvPr id="562" name="Google Shape;562;p54"/>
            <p:cNvPicPr preferRelativeResize="0"/>
            <p:nvPr/>
          </p:nvPicPr>
          <p:blipFill rotWithShape="1">
            <a:blip r:embed="rId4">
              <a:alphaModFix/>
            </a:blip>
            <a:srcRect l="38837" t="24496" r="38906" b="24341"/>
            <a:stretch/>
          </p:blipFill>
          <p:spPr>
            <a:xfrm>
              <a:off x="1238694" y="1632098"/>
              <a:ext cx="551573" cy="845289"/>
            </a:xfrm>
            <a:prstGeom prst="rect">
              <a:avLst/>
            </a:prstGeom>
            <a:noFill/>
            <a:ln>
              <a:noFill/>
            </a:ln>
          </p:spPr>
        </p:pic>
        <p:sp>
          <p:nvSpPr>
            <p:cNvPr id="563" name="Google Shape;563;p54"/>
            <p:cNvSpPr/>
            <p:nvPr/>
          </p:nvSpPr>
          <p:spPr>
            <a:xfrm>
              <a:off x="1993605" y="1815509"/>
              <a:ext cx="419986" cy="457201"/>
            </a:xfrm>
            <a:prstGeom prst="mathPlus">
              <a:avLst>
                <a:gd name="adj1" fmla="val 8330"/>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64" name="Google Shape;564;p54"/>
          <p:cNvGrpSpPr/>
          <p:nvPr/>
        </p:nvGrpSpPr>
        <p:grpSpPr>
          <a:xfrm>
            <a:off x="5119577" y="1786341"/>
            <a:ext cx="1038662" cy="1081301"/>
            <a:chOff x="5364126" y="1516468"/>
            <a:chExt cx="1038662" cy="1081301"/>
          </a:xfrm>
        </p:grpSpPr>
        <p:pic>
          <p:nvPicPr>
            <p:cNvPr id="565" name="Google Shape;565;p54"/>
            <p:cNvPicPr preferRelativeResize="0"/>
            <p:nvPr/>
          </p:nvPicPr>
          <p:blipFill rotWithShape="1">
            <a:blip r:embed="rId5">
              <a:alphaModFix/>
            </a:blip>
            <a:srcRect l="34014" t="28215" r="40835" b="30751"/>
            <a:stretch/>
          </p:blipFill>
          <p:spPr>
            <a:xfrm>
              <a:off x="5364126" y="1516468"/>
              <a:ext cx="994144" cy="1081301"/>
            </a:xfrm>
            <a:prstGeom prst="rect">
              <a:avLst/>
            </a:prstGeom>
            <a:noFill/>
            <a:ln>
              <a:noFill/>
            </a:ln>
          </p:spPr>
        </p:pic>
        <p:sp>
          <p:nvSpPr>
            <p:cNvPr id="566" name="Google Shape;566;p54"/>
            <p:cNvSpPr txBox="1"/>
            <p:nvPr/>
          </p:nvSpPr>
          <p:spPr>
            <a:xfrm>
              <a:off x="6218057" y="2228437"/>
              <a:ext cx="18473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7" name="Google Shape;567;p54"/>
          <p:cNvSpPr/>
          <p:nvPr/>
        </p:nvSpPr>
        <p:spPr>
          <a:xfrm>
            <a:off x="866553" y="1712642"/>
            <a:ext cx="3312042" cy="1178323"/>
          </a:xfrm>
          <a:prstGeom prst="rect">
            <a:avLst/>
          </a:prstGeom>
          <a:noFill/>
          <a:ln w="28575"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8" name="Google Shape;568;p54"/>
          <p:cNvSpPr/>
          <p:nvPr/>
        </p:nvSpPr>
        <p:spPr>
          <a:xfrm>
            <a:off x="4923096" y="1737829"/>
            <a:ext cx="3312042" cy="1178323"/>
          </a:xfrm>
          <a:prstGeom prst="rect">
            <a:avLst/>
          </a:prstGeom>
          <a:noFill/>
          <a:ln w="28575"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69" name="Google Shape;569;p54"/>
          <p:cNvPicPr preferRelativeResize="0"/>
          <p:nvPr/>
        </p:nvPicPr>
        <p:blipFill rotWithShape="1">
          <a:blip r:embed="rId6">
            <a:alphaModFix/>
          </a:blip>
          <a:srcRect/>
          <a:stretch/>
        </p:blipFill>
        <p:spPr>
          <a:xfrm flipH="1">
            <a:off x="6876157" y="1904720"/>
            <a:ext cx="887292" cy="887292"/>
          </a:xfrm>
          <a:prstGeom prst="rect">
            <a:avLst/>
          </a:prstGeom>
          <a:noFill/>
          <a:ln>
            <a:noFill/>
          </a:ln>
        </p:spPr>
      </p:pic>
      <p:sp>
        <p:nvSpPr>
          <p:cNvPr id="570" name="Google Shape;570;p54"/>
          <p:cNvSpPr/>
          <p:nvPr/>
        </p:nvSpPr>
        <p:spPr>
          <a:xfrm>
            <a:off x="6274577" y="2119765"/>
            <a:ext cx="419986" cy="457201"/>
          </a:xfrm>
          <a:prstGeom prst="mathPlus">
            <a:avLst>
              <a:gd name="adj1" fmla="val 8330"/>
            </a:avLst>
          </a:prstGeom>
          <a:solidFill>
            <a:schemeClr val="accent1"/>
          </a:solidFill>
          <a:ln w="12700" cap="flat" cmpd="sng">
            <a:solidFill>
              <a:srgbClr val="408F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5"/>
          <p:cNvSpPr txBox="1">
            <a:spLocks noGrp="1"/>
          </p:cNvSpPr>
          <p:nvPr>
            <p:ph type="body" idx="1"/>
          </p:nvPr>
        </p:nvSpPr>
        <p:spPr>
          <a:xfrm>
            <a:off x="628650" y="1403235"/>
            <a:ext cx="7702550" cy="3774282"/>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2600"/>
              <a:buChar char="•"/>
            </a:pPr>
            <a:r>
              <a:rPr lang="en-US" sz="2600" dirty="0">
                <a:latin typeface="Century Gothic"/>
                <a:ea typeface="Century Gothic"/>
                <a:cs typeface="Century Gothic"/>
                <a:sym typeface="Century Gothic"/>
              </a:rPr>
              <a:t>Complete evaluation: </a:t>
            </a:r>
            <a:endParaRPr dirty="0"/>
          </a:p>
          <a:p>
            <a:pPr marL="0" lvl="0" indent="0" algn="ctr" rtl="0">
              <a:lnSpc>
                <a:spcPct val="80000"/>
              </a:lnSpc>
              <a:spcBef>
                <a:spcPts val="600"/>
              </a:spcBef>
              <a:spcAft>
                <a:spcPts val="0"/>
              </a:spcAft>
              <a:buClr>
                <a:schemeClr val="dk2"/>
              </a:buClr>
              <a:buSzPts val="2600"/>
              <a:buNone/>
            </a:pPr>
            <a:r>
              <a:rPr lang="en-US" sz="2600" b="1" u="sng" dirty="0" err="1">
                <a:solidFill>
                  <a:schemeClr val="dk2"/>
                </a:solidFill>
                <a:latin typeface="Century Gothic"/>
                <a:ea typeface="Century Gothic"/>
                <a:cs typeface="Century Gothic"/>
                <a:sym typeface="Century Gothic"/>
              </a:rPr>
              <a:t>tinyurl.com</a:t>
            </a:r>
            <a:r>
              <a:rPr lang="en-US" sz="2600" b="1" u="sng" dirty="0">
                <a:solidFill>
                  <a:schemeClr val="dk2"/>
                </a:solidFill>
                <a:latin typeface="Century Gothic"/>
                <a:ea typeface="Century Gothic"/>
                <a:cs typeface="Century Gothic"/>
                <a:sym typeface="Century Gothic"/>
              </a:rPr>
              <a:t>/rqiwebinar4</a:t>
            </a:r>
            <a:endParaRPr sz="1300" b="1" u="sng" dirty="0">
              <a:solidFill>
                <a:schemeClr val="dk2"/>
              </a:solidFill>
              <a:latin typeface="Century Gothic"/>
              <a:ea typeface="Century Gothic"/>
              <a:cs typeface="Century Gothic"/>
              <a:sym typeface="Century Gothic"/>
            </a:endParaRPr>
          </a:p>
          <a:p>
            <a:pPr marL="0" lvl="0" indent="0" algn="ctr" rtl="0">
              <a:lnSpc>
                <a:spcPct val="80000"/>
              </a:lnSpc>
              <a:spcBef>
                <a:spcPts val="600"/>
              </a:spcBef>
              <a:spcAft>
                <a:spcPts val="0"/>
              </a:spcAft>
              <a:buClr>
                <a:schemeClr val="dk1"/>
              </a:buClr>
              <a:buSzPts val="2600"/>
              <a:buNone/>
            </a:pPr>
            <a:endParaRPr sz="2600" dirty="0">
              <a:latin typeface="Century Gothic"/>
              <a:ea typeface="Century Gothic"/>
              <a:cs typeface="Century Gothic"/>
              <a:sym typeface="Century Gothic"/>
            </a:endParaRPr>
          </a:p>
          <a:p>
            <a:pPr marL="171450" lvl="0" indent="-171450" algn="l" rtl="0">
              <a:lnSpc>
                <a:spcPct val="80000"/>
              </a:lnSpc>
              <a:spcBef>
                <a:spcPts val="600"/>
              </a:spcBef>
              <a:spcAft>
                <a:spcPts val="0"/>
              </a:spcAft>
              <a:buClr>
                <a:schemeClr val="dk1"/>
              </a:buClr>
              <a:buSzPts val="2600"/>
              <a:buChar char="•"/>
            </a:pPr>
            <a:r>
              <a:rPr lang="en-US" sz="2600" dirty="0">
                <a:latin typeface="Century Gothic"/>
                <a:ea typeface="Century Gothic"/>
                <a:cs typeface="Century Gothic"/>
                <a:sym typeface="Century Gothic"/>
              </a:rPr>
              <a:t>Look for an email with: </a:t>
            </a:r>
            <a:endParaRPr dirty="0"/>
          </a:p>
          <a:p>
            <a:pPr marL="514350" lvl="1" indent="-171450" algn="l" rtl="0">
              <a:lnSpc>
                <a:spcPct val="110000"/>
              </a:lnSpc>
              <a:spcBef>
                <a:spcPts val="600"/>
              </a:spcBef>
              <a:spcAft>
                <a:spcPts val="0"/>
              </a:spcAft>
              <a:buClr>
                <a:schemeClr val="dk1"/>
              </a:buClr>
              <a:buSzPts val="2600"/>
              <a:buChar char="•"/>
            </a:pPr>
            <a:r>
              <a:rPr lang="en-US" sz="2600" dirty="0">
                <a:latin typeface="Century Gothic"/>
                <a:ea typeface="Century Gothic"/>
                <a:cs typeface="Century Gothic"/>
                <a:sym typeface="Century Gothic"/>
              </a:rPr>
              <a:t>A recording of this webinar</a:t>
            </a:r>
            <a:endParaRPr dirty="0"/>
          </a:p>
          <a:p>
            <a:pPr marL="514350" lvl="1" indent="-171450" algn="l" rtl="0">
              <a:lnSpc>
                <a:spcPct val="110000"/>
              </a:lnSpc>
              <a:spcBef>
                <a:spcPts val="600"/>
              </a:spcBef>
              <a:spcAft>
                <a:spcPts val="0"/>
              </a:spcAft>
              <a:buClr>
                <a:schemeClr val="dk1"/>
              </a:buClr>
              <a:buSzPts val="2600"/>
              <a:buChar char="•"/>
            </a:pPr>
            <a:r>
              <a:rPr lang="en-US" sz="2600" dirty="0">
                <a:latin typeface="Century Gothic"/>
                <a:ea typeface="Century Gothic"/>
                <a:cs typeface="Century Gothic"/>
                <a:sym typeface="Century Gothic"/>
              </a:rPr>
              <a:t>Resources, including links to videos and resources in Spanish and </a:t>
            </a:r>
            <a:r>
              <a:rPr lang="en-US" sz="2600" dirty="0" smtClean="0">
                <a:latin typeface="Century Gothic"/>
                <a:ea typeface="Century Gothic"/>
                <a:cs typeface="Century Gothic"/>
                <a:sym typeface="Century Gothic"/>
              </a:rPr>
              <a:t>English</a:t>
            </a:r>
            <a:endParaRPr sz="2600" dirty="0">
              <a:latin typeface="Century Gothic"/>
              <a:ea typeface="Century Gothic"/>
              <a:cs typeface="Century Gothic"/>
              <a:sym typeface="Century Gothic"/>
            </a:endParaRPr>
          </a:p>
          <a:p>
            <a:pPr marL="0" lvl="0" indent="0" algn="l" rtl="0">
              <a:lnSpc>
                <a:spcPct val="80000"/>
              </a:lnSpc>
              <a:spcBef>
                <a:spcPts val="600"/>
              </a:spcBef>
              <a:spcAft>
                <a:spcPts val="0"/>
              </a:spcAft>
              <a:buClr>
                <a:schemeClr val="dk1"/>
              </a:buClr>
              <a:buSzPts val="2600"/>
              <a:buNone/>
            </a:pPr>
            <a:endParaRPr sz="2600" dirty="0">
              <a:latin typeface="Century Gothic"/>
              <a:ea typeface="Century Gothic"/>
              <a:cs typeface="Century Gothic"/>
              <a:sym typeface="Century Gothic"/>
            </a:endParaRPr>
          </a:p>
          <a:p>
            <a:pPr marL="0" lvl="0" indent="0" algn="ctr" rtl="0">
              <a:lnSpc>
                <a:spcPct val="80000"/>
              </a:lnSpc>
              <a:spcBef>
                <a:spcPts val="600"/>
              </a:spcBef>
              <a:spcAft>
                <a:spcPts val="0"/>
              </a:spcAft>
              <a:buClr>
                <a:schemeClr val="dk1"/>
              </a:buClr>
              <a:buSzPts val="2600"/>
              <a:buNone/>
            </a:pPr>
            <a:endParaRPr sz="2600" dirty="0">
              <a:solidFill>
                <a:srgbClr val="FF0000"/>
              </a:solidFill>
              <a:latin typeface="Century Gothic"/>
              <a:ea typeface="Century Gothic"/>
              <a:cs typeface="Century Gothic"/>
              <a:sym typeface="Century Gothic"/>
            </a:endParaRPr>
          </a:p>
          <a:p>
            <a:pPr marL="0" lvl="0" indent="0" algn="l" rtl="0">
              <a:lnSpc>
                <a:spcPct val="80000"/>
              </a:lnSpc>
              <a:spcBef>
                <a:spcPts val="600"/>
              </a:spcBef>
              <a:spcAft>
                <a:spcPts val="0"/>
              </a:spcAft>
              <a:buClr>
                <a:schemeClr val="dk1"/>
              </a:buClr>
              <a:buSzPts val="2600"/>
              <a:buNone/>
            </a:pPr>
            <a:endParaRPr sz="2600" dirty="0">
              <a:latin typeface="Century Gothic"/>
              <a:ea typeface="Century Gothic"/>
              <a:cs typeface="Century Gothic"/>
              <a:sym typeface="Century Gothic"/>
            </a:endParaRPr>
          </a:p>
        </p:txBody>
      </p:sp>
      <p:sp>
        <p:nvSpPr>
          <p:cNvPr id="576" name="Google Shape;576;p55"/>
          <p:cNvSpPr txBox="1"/>
          <p:nvPr/>
        </p:nvSpPr>
        <p:spPr>
          <a:xfrm>
            <a:off x="628650" y="256167"/>
            <a:ext cx="7886700" cy="99417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400"/>
              <a:buFont typeface="Century Gothic"/>
              <a:buNone/>
            </a:pPr>
            <a:r>
              <a:rPr lang="en-US" sz="3400" b="1">
                <a:solidFill>
                  <a:schemeClr val="lt1"/>
                </a:solidFill>
                <a:latin typeface="Century Gothic"/>
                <a:ea typeface="Century Gothic"/>
                <a:cs typeface="Century Gothic"/>
                <a:sym typeface="Century Gothic"/>
              </a:rPr>
              <a:t>Next Steps</a:t>
            </a:r>
            <a:endParaRPr sz="3400" b="1">
              <a:solidFill>
                <a:schemeClr val="lt1"/>
              </a:solidFill>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xEl>
                                              <p:pRg st="0" end="0"/>
                                            </p:txEl>
                                          </p:spTgt>
                                        </p:tgtEl>
                                        <p:attrNameLst>
                                          <p:attrName>style.visibility</p:attrName>
                                        </p:attrNameLst>
                                      </p:cBhvr>
                                      <p:to>
                                        <p:strVal val="visible"/>
                                      </p:to>
                                    </p:set>
                                    <p:animEffect transition="in" filter="fade">
                                      <p:cBhvr>
                                        <p:cTn id="7" dur="500"/>
                                        <p:tgtEl>
                                          <p:spTgt spid="5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5">
                                            <p:txEl>
                                              <p:pRg st="1" end="1"/>
                                            </p:txEl>
                                          </p:spTgt>
                                        </p:tgtEl>
                                        <p:attrNameLst>
                                          <p:attrName>style.visibility</p:attrName>
                                        </p:attrNameLst>
                                      </p:cBhvr>
                                      <p:to>
                                        <p:strVal val="visible"/>
                                      </p:to>
                                    </p:set>
                                    <p:animEffect transition="in" filter="fade">
                                      <p:cBhvr>
                                        <p:cTn id="12" dur="500"/>
                                        <p:tgtEl>
                                          <p:spTgt spid="5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5">
                                            <p:txEl>
                                              <p:pRg st="3" end="3"/>
                                            </p:txEl>
                                          </p:spTgt>
                                        </p:tgtEl>
                                        <p:attrNameLst>
                                          <p:attrName>style.visibility</p:attrName>
                                        </p:attrNameLst>
                                      </p:cBhvr>
                                      <p:to>
                                        <p:strVal val="visible"/>
                                      </p:to>
                                    </p:set>
                                    <p:animEffect transition="in" filter="fade">
                                      <p:cBhvr>
                                        <p:cTn id="17" dur="500"/>
                                        <p:tgtEl>
                                          <p:spTgt spid="5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5">
                                            <p:txEl>
                                              <p:pRg st="4" end="4"/>
                                            </p:txEl>
                                          </p:spTgt>
                                        </p:tgtEl>
                                        <p:attrNameLst>
                                          <p:attrName>style.visibility</p:attrName>
                                        </p:attrNameLst>
                                      </p:cBhvr>
                                      <p:to>
                                        <p:strVal val="visible"/>
                                      </p:to>
                                    </p:set>
                                    <p:animEffect transition="in" filter="fade">
                                      <p:cBhvr>
                                        <p:cTn id="22" dur="500"/>
                                        <p:tgtEl>
                                          <p:spTgt spid="5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5">
                                            <p:txEl>
                                              <p:pRg st="5" end="5"/>
                                            </p:txEl>
                                          </p:spTgt>
                                        </p:tgtEl>
                                        <p:attrNameLst>
                                          <p:attrName>style.visibility</p:attrName>
                                        </p:attrNameLst>
                                      </p:cBhvr>
                                      <p:to>
                                        <p:strVal val="visible"/>
                                      </p:to>
                                    </p:set>
                                    <p:animEffect transition="in" filter="fade">
                                      <p:cBhvr>
                                        <p:cTn id="27" dur="500"/>
                                        <p:tgtEl>
                                          <p:spTgt spid="5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6"/>
          <p:cNvSpPr txBox="1">
            <a:spLocks noGrp="1"/>
          </p:cNvSpPr>
          <p:nvPr>
            <p:ph type="title"/>
          </p:nvPr>
        </p:nvSpPr>
        <p:spPr>
          <a:xfrm>
            <a:off x="410436" y="1891211"/>
            <a:ext cx="7998802" cy="17112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400"/>
              <a:buFont typeface="Century Gothic"/>
              <a:buNone/>
            </a:pPr>
            <a:r>
              <a:rPr lang="en-US">
                <a:solidFill>
                  <a:schemeClr val="dk1"/>
                </a:solidFill>
                <a:latin typeface="Century Gothic"/>
                <a:ea typeface="Century Gothic"/>
                <a:cs typeface="Century Gothic"/>
                <a:sym typeface="Century Gothic"/>
              </a:rPr>
              <a:t/>
            </a:r>
            <a:br>
              <a:rPr lang="en-US">
                <a:solidFill>
                  <a:schemeClr val="dk1"/>
                </a:solidFill>
                <a:latin typeface="Century Gothic"/>
                <a:ea typeface="Century Gothic"/>
                <a:cs typeface="Century Gothic"/>
                <a:sym typeface="Century Gothic"/>
              </a:rPr>
            </a:br>
            <a:r>
              <a:rPr lang="en-US">
                <a:solidFill>
                  <a:schemeClr val="dk2"/>
                </a:solidFill>
                <a:latin typeface="Century Gothic"/>
                <a:ea typeface="Century Gothic"/>
                <a:cs typeface="Century Gothic"/>
                <a:sym typeface="Century Gothic"/>
              </a:rPr>
              <a:t/>
            </a:r>
            <a:br>
              <a:rPr lang="en-US">
                <a:solidFill>
                  <a:schemeClr val="dk2"/>
                </a:solidFill>
                <a:latin typeface="Century Gothic"/>
                <a:ea typeface="Century Gothic"/>
                <a:cs typeface="Century Gothic"/>
                <a:sym typeface="Century Gothic"/>
              </a:rPr>
            </a:br>
            <a:r>
              <a:rPr lang="en-US">
                <a:solidFill>
                  <a:schemeClr val="dk1"/>
                </a:solidFill>
                <a:latin typeface="Century Gothic"/>
                <a:ea typeface="Century Gothic"/>
                <a:cs typeface="Century Gothic"/>
                <a:sym typeface="Century Gothic"/>
              </a:rPr>
              <a:t>Now, some time for your questions.</a:t>
            </a:r>
            <a:r>
              <a:rPr lang="en-US" sz="1200">
                <a:solidFill>
                  <a:schemeClr val="dk1"/>
                </a:solidFill>
                <a:latin typeface="Century Gothic"/>
                <a:ea typeface="Century Gothic"/>
                <a:cs typeface="Century Gothic"/>
                <a:sym typeface="Century Gothic"/>
              </a:rPr>
              <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
            </a:r>
            <a:br>
              <a:rPr lang="en-US" sz="1200">
                <a:solidFill>
                  <a:schemeClr val="dk1"/>
                </a:solidFill>
                <a:latin typeface="Century Gothic"/>
                <a:ea typeface="Century Gothic"/>
                <a:cs typeface="Century Gothic"/>
                <a:sym typeface="Century Gothic"/>
              </a:rPr>
            </a:br>
            <a:r>
              <a:rPr lang="en-US" sz="2400" b="0">
                <a:solidFill>
                  <a:schemeClr val="dk1"/>
                </a:solidFill>
                <a:latin typeface="Century Gothic"/>
                <a:ea typeface="Century Gothic"/>
                <a:cs typeface="Century Gothic"/>
                <a:sym typeface="Century Gothic"/>
              </a:rPr>
              <a:t>Evaluation at </a:t>
            </a:r>
            <a:r>
              <a:rPr lang="en-US" sz="2400" u="sng">
                <a:solidFill>
                  <a:srgbClr val="0000FF"/>
                </a:solidFill>
                <a:latin typeface="Century Gothic"/>
                <a:ea typeface="Century Gothic"/>
                <a:cs typeface="Century Gothic"/>
                <a:sym typeface="Century Gothic"/>
              </a:rPr>
              <a:t>tinyurl.com/rqiwebinar4</a:t>
            </a:r>
            <a:r>
              <a:rPr lang="en-US" sz="2400" b="0" u="sng">
                <a:solidFill>
                  <a:srgbClr val="0000FF"/>
                </a:solidFill>
                <a:latin typeface="Century Gothic"/>
                <a:ea typeface="Century Gothic"/>
                <a:cs typeface="Century Gothic"/>
                <a:sym typeface="Century Gothic"/>
              </a:rPr>
              <a:t/>
            </a:r>
            <a:br>
              <a:rPr lang="en-US" sz="2400" b="0" u="sng">
                <a:solidFill>
                  <a:srgbClr val="0000FF"/>
                </a:solidFill>
                <a:latin typeface="Century Gothic"/>
                <a:ea typeface="Century Gothic"/>
                <a:cs typeface="Century Gothic"/>
                <a:sym typeface="Century Gothic"/>
              </a:rPr>
            </a:br>
            <a:r>
              <a:rPr lang="en-US" sz="1200">
                <a:solidFill>
                  <a:schemeClr val="accent2"/>
                </a:solidFill>
                <a:latin typeface="Century Gothic"/>
                <a:ea typeface="Century Gothic"/>
                <a:cs typeface="Century Gothic"/>
                <a:sym typeface="Century Gothic"/>
              </a:rPr>
              <a:t/>
            </a:r>
            <a:br>
              <a:rPr lang="en-US" sz="1200">
                <a:solidFill>
                  <a:schemeClr val="accent2"/>
                </a:solidFill>
                <a:latin typeface="Century Gothic"/>
                <a:ea typeface="Century Gothic"/>
                <a:cs typeface="Century Gothic"/>
                <a:sym typeface="Century Gothic"/>
              </a:rPr>
            </a:br>
            <a:r>
              <a:rPr lang="en-US" sz="2000" b="0">
                <a:solidFill>
                  <a:schemeClr val="dk1"/>
                </a:solidFill>
                <a:latin typeface="Century Gothic"/>
                <a:ea typeface="Century Gothic"/>
                <a:cs typeface="Century Gothic"/>
                <a:sym typeface="Century Gothic"/>
              </a:rPr>
              <a:t>We are eager to connect with you and explore how we can support your work:</a:t>
            </a:r>
            <a:r>
              <a:rPr lang="en-US" sz="2000">
                <a:solidFill>
                  <a:schemeClr val="dk1"/>
                </a:solidFill>
                <a:latin typeface="Century Gothic"/>
                <a:ea typeface="Century Gothic"/>
                <a:cs typeface="Century Gothic"/>
                <a:sym typeface="Century Gothic"/>
              </a:rPr>
              <a:t/>
            </a:r>
            <a:br>
              <a:rPr lang="en-US" sz="2000">
                <a:solidFill>
                  <a:schemeClr val="dk1"/>
                </a:solidFill>
                <a:latin typeface="Century Gothic"/>
                <a:ea typeface="Century Gothic"/>
                <a:cs typeface="Century Gothic"/>
                <a:sym typeface="Century Gothic"/>
              </a:rPr>
            </a:br>
            <a:r>
              <a:rPr lang="en-US" sz="2000" u="sng">
                <a:solidFill>
                  <a:srgbClr val="0000FF"/>
                </a:solidFill>
                <a:latin typeface="Century Gothic"/>
                <a:ea typeface="Century Gothic"/>
                <a:cs typeface="Century Gothic"/>
                <a:sym typeface="Century Gothic"/>
              </a:rPr>
              <a:t>naomi.campbell@rightquestion.org</a:t>
            </a:r>
            <a:br>
              <a:rPr lang="en-US" sz="2000" u="sng">
                <a:solidFill>
                  <a:srgbClr val="0000FF"/>
                </a:solidFill>
                <a:latin typeface="Century Gothic"/>
                <a:ea typeface="Century Gothic"/>
                <a:cs typeface="Century Gothic"/>
                <a:sym typeface="Century Gothic"/>
              </a:rPr>
            </a:br>
            <a:r>
              <a:rPr lang="en-US" sz="2000">
                <a:solidFill>
                  <a:srgbClr val="0000FF"/>
                </a:solidFill>
                <a:latin typeface="Century Gothic"/>
                <a:ea typeface="Century Gothic"/>
                <a:cs typeface="Century Gothic"/>
                <a:sym typeface="Century Gothic"/>
              </a:rPr>
              <a:t>l</a:t>
            </a:r>
            <a:r>
              <a:rPr lang="en-US" sz="2000" u="sng">
                <a:solidFill>
                  <a:srgbClr val="0000FF"/>
                </a:solidFill>
                <a:latin typeface="Century Gothic"/>
                <a:ea typeface="Century Gothic"/>
                <a:cs typeface="Century Gothic"/>
                <a:sym typeface="Century Gothic"/>
                <a:hlinkClick r:id="rId3"/>
              </a:rPr>
              <a:t>uz@rightquestion.org</a:t>
            </a:r>
            <a:endParaRPr sz="2000">
              <a:solidFill>
                <a:srgbClr val="0000FF"/>
              </a:solidFill>
              <a:latin typeface="Century Gothic"/>
              <a:ea typeface="Century Gothic"/>
              <a:cs typeface="Century Gothic"/>
              <a:sym typeface="Century Gothic"/>
            </a:endParaRPr>
          </a:p>
          <a:p>
            <a:pPr marL="0" lvl="0" indent="0" algn="l" rtl="0">
              <a:lnSpc>
                <a:spcPct val="90000"/>
              </a:lnSpc>
              <a:spcBef>
                <a:spcPts val="0"/>
              </a:spcBef>
              <a:spcAft>
                <a:spcPts val="0"/>
              </a:spcAft>
              <a:buClr>
                <a:schemeClr val="dk1"/>
              </a:buClr>
              <a:buSzPts val="3400"/>
              <a:buFont typeface="Century Gothic"/>
              <a:buNone/>
            </a:pPr>
            <a:r>
              <a:rPr lang="en-US" sz="2000">
                <a:solidFill>
                  <a:srgbClr val="0000FF"/>
                </a:solidFill>
                <a:latin typeface="Century Gothic"/>
                <a:ea typeface="Century Gothic"/>
                <a:cs typeface="Century Gothic"/>
                <a:sym typeface="Century Gothic"/>
              </a:rPr>
              <a:t>yeja.dunn@rightquestion.org</a:t>
            </a:r>
            <a:br>
              <a:rPr lang="en-US" sz="2000">
                <a:solidFill>
                  <a:srgbClr val="0000FF"/>
                </a:solidFill>
                <a:latin typeface="Century Gothic"/>
                <a:ea typeface="Century Gothic"/>
                <a:cs typeface="Century Gothic"/>
                <a:sym typeface="Century Gothic"/>
              </a:rPr>
            </a:br>
            <a:r>
              <a:rPr lang="en-US" sz="2000" b="0">
                <a:solidFill>
                  <a:schemeClr val="dk1"/>
                </a:solidFill>
                <a:latin typeface="Century Gothic"/>
                <a:ea typeface="Century Gothic"/>
                <a:cs typeface="Century Gothic"/>
                <a:sym typeface="Century Gothic"/>
              </a:rPr>
              <a:t/>
            </a:r>
            <a:br>
              <a:rPr lang="en-US" sz="2000" b="0">
                <a:solidFill>
                  <a:schemeClr val="dk1"/>
                </a:solidFill>
                <a:latin typeface="Century Gothic"/>
                <a:ea typeface="Century Gothic"/>
                <a:cs typeface="Century Gothic"/>
                <a:sym typeface="Century Gothic"/>
              </a:rPr>
            </a:br>
            <a:r>
              <a:rPr lang="en-US" sz="2000" b="0">
                <a:solidFill>
                  <a:schemeClr val="dk1"/>
                </a:solidFill>
                <a:latin typeface="Century Gothic"/>
                <a:ea typeface="Century Gothic"/>
                <a:cs typeface="Century Gothic"/>
                <a:sym typeface="Century Gothic"/>
              </a:rPr>
              <a:t>Register to access free resources at: </a:t>
            </a:r>
            <a:r>
              <a:rPr lang="en-US" sz="2000" u="sng">
                <a:solidFill>
                  <a:schemeClr val="dk1"/>
                </a:solidFill>
                <a:latin typeface="Century Gothic"/>
                <a:ea typeface="Century Gothic"/>
                <a:cs typeface="Century Gothic"/>
                <a:sym typeface="Century Gothic"/>
                <a:hlinkClick r:id="rId4"/>
              </a:rPr>
              <a:t>www.rightquestion.org</a:t>
            </a:r>
            <a:r>
              <a:rPr lang="en-US" sz="2000">
                <a:solidFill>
                  <a:schemeClr val="dk1"/>
                </a:solidFill>
                <a:latin typeface="Century Gothic"/>
                <a:ea typeface="Century Gothic"/>
                <a:cs typeface="Century Gothic"/>
                <a:sym typeface="Century Gothic"/>
              </a:rPr>
              <a:t> </a:t>
            </a:r>
            <a:br>
              <a:rPr lang="en-US" sz="2000">
                <a:solidFill>
                  <a:schemeClr val="dk1"/>
                </a:solidFill>
                <a:latin typeface="Century Gothic"/>
                <a:ea typeface="Century Gothic"/>
                <a:cs typeface="Century Gothic"/>
                <a:sym typeface="Century Gothic"/>
              </a:rPr>
            </a:br>
            <a:r>
              <a:rPr lang="en-US" sz="2000">
                <a:solidFill>
                  <a:schemeClr val="dk1"/>
                </a:solidFill>
                <a:latin typeface="Century Gothic"/>
                <a:ea typeface="Century Gothic"/>
                <a:cs typeface="Century Gothic"/>
                <a:sym typeface="Century Gothic"/>
              </a:rPr>
              <a:t/>
            </a:r>
            <a:br>
              <a:rPr lang="en-US" sz="2000">
                <a:solidFill>
                  <a:schemeClr val="dk1"/>
                </a:solidFill>
                <a:latin typeface="Century Gothic"/>
                <a:ea typeface="Century Gothic"/>
                <a:cs typeface="Century Gothic"/>
                <a:sym typeface="Century Gothic"/>
              </a:rPr>
            </a:br>
            <a:endParaRPr sz="2000">
              <a:solidFill>
                <a:schemeClr val="dk1"/>
              </a:solidFill>
              <a:latin typeface="Century Gothic"/>
              <a:ea typeface="Century Gothic"/>
              <a:cs typeface="Century Gothic"/>
              <a:sym typeface="Century Gothic"/>
            </a:endParaRPr>
          </a:p>
        </p:txBody>
      </p:sp>
      <p:pic>
        <p:nvPicPr>
          <p:cNvPr id="583" name="Google Shape;583;p56"/>
          <p:cNvPicPr preferRelativeResize="0"/>
          <p:nvPr/>
        </p:nvPicPr>
        <p:blipFill rotWithShape="1">
          <a:blip r:embed="rId5">
            <a:alphaModFix/>
          </a:blip>
          <a:srcRect/>
          <a:stretch/>
        </p:blipFill>
        <p:spPr>
          <a:xfrm>
            <a:off x="7924020" y="3213757"/>
            <a:ext cx="970436" cy="777313"/>
          </a:xfrm>
          <a:prstGeom prst="rect">
            <a:avLst/>
          </a:prstGeom>
          <a:noFill/>
          <a:ln>
            <a:noFill/>
          </a:ln>
        </p:spPr>
      </p:pic>
      <p:sp>
        <p:nvSpPr>
          <p:cNvPr id="584" name="Google Shape;584;p56"/>
          <p:cNvSpPr txBox="1"/>
          <p:nvPr/>
        </p:nvSpPr>
        <p:spPr>
          <a:xfrm>
            <a:off x="410436" y="434628"/>
            <a:ext cx="26038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entury Gothic"/>
                <a:ea typeface="Century Gothic"/>
                <a:cs typeface="Century Gothic"/>
                <a:sym typeface="Century Gothic"/>
              </a:rPr>
              <a:t>Thank you! </a:t>
            </a:r>
            <a:endParaRPr sz="3600" b="1">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5"/>
          <p:cNvPicPr preferRelativeResize="0"/>
          <p:nvPr/>
        </p:nvPicPr>
        <p:blipFill rotWithShape="1">
          <a:blip r:embed="rId3">
            <a:alphaModFix/>
          </a:blip>
          <a:srcRect/>
          <a:stretch/>
        </p:blipFill>
        <p:spPr>
          <a:xfrm>
            <a:off x="2199137" y="2005084"/>
            <a:ext cx="1575293" cy="1261797"/>
          </a:xfrm>
          <a:prstGeom prst="rect">
            <a:avLst/>
          </a:prstGeom>
          <a:noFill/>
          <a:ln>
            <a:noFill/>
          </a:ln>
        </p:spPr>
      </p:pic>
      <p:pic>
        <p:nvPicPr>
          <p:cNvPr id="172" name="Google Shape;172;p5"/>
          <p:cNvPicPr preferRelativeResize="0"/>
          <p:nvPr/>
        </p:nvPicPr>
        <p:blipFill rotWithShape="1">
          <a:blip r:embed="rId4">
            <a:alphaModFix/>
          </a:blip>
          <a:srcRect r="21011"/>
          <a:stretch/>
        </p:blipFill>
        <p:spPr>
          <a:xfrm>
            <a:off x="628651" y="3857542"/>
            <a:ext cx="4829815" cy="578169"/>
          </a:xfrm>
          <a:prstGeom prst="rect">
            <a:avLst/>
          </a:prstGeom>
          <a:noFill/>
          <a:ln>
            <a:noFill/>
          </a:ln>
        </p:spPr>
      </p:pic>
      <p:sp>
        <p:nvSpPr>
          <p:cNvPr id="173" name="Google Shape;173;p5"/>
          <p:cNvSpPr/>
          <p:nvPr/>
        </p:nvSpPr>
        <p:spPr>
          <a:xfrm>
            <a:off x="4410852" y="4047902"/>
            <a:ext cx="490025" cy="455793"/>
          </a:xfrm>
          <a:prstGeom prst="ellipse">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174" name="Google Shape;174;p5"/>
          <p:cNvPicPr preferRelativeResize="0"/>
          <p:nvPr/>
        </p:nvPicPr>
        <p:blipFill rotWithShape="1">
          <a:blip r:embed="rId5">
            <a:alphaModFix/>
          </a:blip>
          <a:srcRect l="-1" t="445" r="818"/>
          <a:stretch/>
        </p:blipFill>
        <p:spPr>
          <a:xfrm>
            <a:off x="5999445" y="724328"/>
            <a:ext cx="2661670" cy="3779367"/>
          </a:xfrm>
          <a:prstGeom prst="rect">
            <a:avLst/>
          </a:prstGeom>
          <a:noFill/>
          <a:ln w="28575" cap="flat" cmpd="sng">
            <a:solidFill>
              <a:srgbClr val="5D5256"/>
            </a:solidFill>
            <a:prstDash val="solid"/>
            <a:round/>
            <a:headEnd type="none" w="sm" len="sm"/>
            <a:tailEnd type="none" w="sm" len="sm"/>
          </a:ln>
        </p:spPr>
      </p:pic>
      <p:sp>
        <p:nvSpPr>
          <p:cNvPr id="175" name="Google Shape;175;p5"/>
          <p:cNvSpPr/>
          <p:nvPr/>
        </p:nvSpPr>
        <p:spPr>
          <a:xfrm>
            <a:off x="6359704" y="4277058"/>
            <a:ext cx="1880171" cy="203960"/>
          </a:xfrm>
          <a:prstGeom prst="roundRect">
            <a:avLst>
              <a:gd name="adj" fmla="val 16667"/>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5"/>
          <p:cNvSpPr txBox="1"/>
          <p:nvPr/>
        </p:nvSpPr>
        <p:spPr>
          <a:xfrm>
            <a:off x="588284" y="203377"/>
            <a:ext cx="7886700" cy="99417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3600"/>
              <a:buFont typeface="Century Gothic"/>
              <a:buNone/>
            </a:pPr>
            <a:r>
              <a:rPr lang="en-US" sz="3600" b="1">
                <a:solidFill>
                  <a:srgbClr val="FFFFFF"/>
                </a:solidFill>
                <a:latin typeface="Century Gothic"/>
                <a:ea typeface="Century Gothic"/>
                <a:cs typeface="Century Gothic"/>
                <a:sym typeface="Century Gothic"/>
              </a:rPr>
              <a:t>An Interactive Webinar</a:t>
            </a:r>
            <a:endParaRPr sz="3600" b="1">
              <a:solidFill>
                <a:srgbClr val="FFFFFF"/>
              </a:solidFill>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fade">
                                      <p:cBhvr>
                                        <p:cTn id="22" dur="500"/>
                                        <p:tgtEl>
                                          <p:spTgt spid="17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p:nvPr/>
        </p:nvSpPr>
        <p:spPr>
          <a:xfrm>
            <a:off x="588284" y="203377"/>
            <a:ext cx="7886700" cy="99417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3600"/>
              <a:buFont typeface="Century Gothic"/>
              <a:buNone/>
            </a:pPr>
            <a:r>
              <a:rPr lang="en-US" sz="3600" b="1">
                <a:solidFill>
                  <a:srgbClr val="FFFFFF"/>
                </a:solidFill>
                <a:latin typeface="Century Gothic"/>
                <a:ea typeface="Century Gothic"/>
                <a:cs typeface="Century Gothic"/>
                <a:sym typeface="Century Gothic"/>
              </a:rPr>
              <a:t>An Interactive Webinar</a:t>
            </a:r>
            <a:endParaRPr sz="3600" b="1">
              <a:solidFill>
                <a:srgbClr val="FFFFFF"/>
              </a:solidFill>
              <a:latin typeface="Century Gothic"/>
              <a:ea typeface="Century Gothic"/>
              <a:cs typeface="Century Gothic"/>
              <a:sym typeface="Century Gothic"/>
            </a:endParaRPr>
          </a:p>
        </p:txBody>
      </p:sp>
      <p:pic>
        <p:nvPicPr>
          <p:cNvPr id="182" name="Google Shape;182;p6"/>
          <p:cNvPicPr preferRelativeResize="0"/>
          <p:nvPr/>
        </p:nvPicPr>
        <p:blipFill rotWithShape="1">
          <a:blip r:embed="rId3">
            <a:alphaModFix/>
          </a:blip>
          <a:srcRect/>
          <a:stretch/>
        </p:blipFill>
        <p:spPr>
          <a:xfrm>
            <a:off x="2083210" y="2383017"/>
            <a:ext cx="2001125" cy="1120630"/>
          </a:xfrm>
          <a:prstGeom prst="rect">
            <a:avLst/>
          </a:prstGeom>
          <a:noFill/>
          <a:ln>
            <a:noFill/>
          </a:ln>
        </p:spPr>
      </p:pic>
      <p:sp>
        <p:nvSpPr>
          <p:cNvPr id="183" name="Google Shape;183;p6"/>
          <p:cNvSpPr txBox="1"/>
          <p:nvPr/>
        </p:nvSpPr>
        <p:spPr>
          <a:xfrm>
            <a:off x="4615232" y="2006943"/>
            <a:ext cx="2333554" cy="24622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Century Gothic"/>
                <a:ea typeface="Century Gothic"/>
                <a:cs typeface="Century Gothic"/>
                <a:sym typeface="Century Gothic"/>
              </a:rPr>
              <a:t>@</a:t>
            </a:r>
            <a:r>
              <a:rPr lang="en-US" sz="2200" dirty="0" err="1">
                <a:solidFill>
                  <a:schemeClr val="dk1"/>
                </a:solidFill>
                <a:latin typeface="Century Gothic"/>
                <a:ea typeface="Century Gothic"/>
                <a:cs typeface="Century Gothic"/>
                <a:sym typeface="Century Gothic"/>
              </a:rPr>
              <a:t>RightQuestion</a:t>
            </a:r>
            <a:endParaRPr sz="2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200" dirty="0">
                <a:solidFill>
                  <a:schemeClr val="dk1"/>
                </a:solidFill>
                <a:latin typeface="Century Gothic"/>
                <a:ea typeface="Century Gothic"/>
                <a:cs typeface="Century Gothic"/>
                <a:sym typeface="Century Gothic"/>
              </a:rPr>
              <a:t>@LuzSantana20</a:t>
            </a:r>
            <a:endParaRPr dirty="0"/>
          </a:p>
          <a:p>
            <a:pPr marL="0" marR="0" lvl="0" indent="0" algn="l" rtl="0">
              <a:spcBef>
                <a:spcPts val="0"/>
              </a:spcBef>
              <a:spcAft>
                <a:spcPts val="0"/>
              </a:spcAft>
              <a:buNone/>
            </a:pPr>
            <a:endParaRPr sz="2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200" dirty="0">
                <a:solidFill>
                  <a:schemeClr val="dk1"/>
                </a:solidFill>
                <a:latin typeface="Century Gothic"/>
                <a:ea typeface="Century Gothic"/>
                <a:cs typeface="Century Gothic"/>
                <a:sym typeface="Century Gothic"/>
              </a:rPr>
              <a:t>#</a:t>
            </a:r>
            <a:r>
              <a:rPr lang="en-US" sz="2200" dirty="0" err="1">
                <a:solidFill>
                  <a:schemeClr val="dk1"/>
                </a:solidFill>
                <a:latin typeface="Century Gothic"/>
                <a:ea typeface="Century Gothic"/>
                <a:cs typeface="Century Gothic"/>
                <a:sym typeface="Century Gothic"/>
              </a:rPr>
              <a:t>whyvotetool</a:t>
            </a:r>
            <a:endParaRPr sz="2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200" dirty="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552035" y="137821"/>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entury Gothic"/>
              <a:buNone/>
            </a:pPr>
            <a:r>
              <a:rPr lang="en-US" sz="3600">
                <a:solidFill>
                  <a:srgbClr val="FFFFFF"/>
                </a:solidFill>
                <a:latin typeface="Century Gothic"/>
                <a:ea typeface="Century Gothic"/>
                <a:cs typeface="Century Gothic"/>
                <a:sym typeface="Century Gothic"/>
              </a:rPr>
              <a:t>Let’s see who’s here!</a:t>
            </a:r>
            <a:endParaRPr sz="3600">
              <a:solidFill>
                <a:srgbClr val="FFFFFF"/>
              </a:solidFill>
              <a:latin typeface="Century Gothic"/>
              <a:ea typeface="Century Gothic"/>
              <a:cs typeface="Century Gothic"/>
              <a:sym typeface="Century Gothic"/>
            </a:endParaRPr>
          </a:p>
        </p:txBody>
      </p:sp>
      <p:sp>
        <p:nvSpPr>
          <p:cNvPr id="190" name="Google Shape;190;p7"/>
          <p:cNvSpPr txBox="1">
            <a:spLocks noGrp="1"/>
          </p:cNvSpPr>
          <p:nvPr>
            <p:ph type="body" idx="1"/>
          </p:nvPr>
        </p:nvSpPr>
        <p:spPr>
          <a:xfrm>
            <a:off x="628650" y="1536682"/>
            <a:ext cx="7886700" cy="3263504"/>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accent4"/>
              </a:buClr>
              <a:buSzPts val="2800"/>
              <a:buNone/>
            </a:pPr>
            <a:r>
              <a:rPr lang="en-US" sz="2800" b="1" dirty="0">
                <a:solidFill>
                  <a:schemeClr val="accent4"/>
                </a:solidFill>
                <a:latin typeface="Century Gothic"/>
                <a:ea typeface="Century Gothic"/>
                <a:cs typeface="Century Gothic"/>
                <a:sym typeface="Century Gothic"/>
              </a:rPr>
              <a:t>Please share in the chat box:</a:t>
            </a:r>
            <a:endParaRPr dirty="0"/>
          </a:p>
          <a:p>
            <a:pPr marL="0" lvl="0" indent="0" algn="l" rtl="0">
              <a:lnSpc>
                <a:spcPct val="80000"/>
              </a:lnSpc>
              <a:spcBef>
                <a:spcPts val="750"/>
              </a:spcBef>
              <a:spcAft>
                <a:spcPts val="0"/>
              </a:spcAft>
              <a:buClr>
                <a:schemeClr val="dk1"/>
              </a:buClr>
              <a:buSzPts val="2400"/>
              <a:buNone/>
            </a:pPr>
            <a:endParaRPr sz="2400" dirty="0">
              <a:latin typeface="Century Gothic"/>
              <a:ea typeface="Century Gothic"/>
              <a:cs typeface="Century Gothic"/>
              <a:sym typeface="Century Gothic"/>
            </a:endParaRPr>
          </a:p>
          <a:p>
            <a:pPr marL="171450" lvl="0" indent="-171450" algn="l" rtl="0">
              <a:lnSpc>
                <a:spcPct val="80000"/>
              </a:lnSpc>
              <a:spcBef>
                <a:spcPts val="750"/>
              </a:spcBef>
              <a:spcAft>
                <a:spcPts val="0"/>
              </a:spcAft>
              <a:buClr>
                <a:schemeClr val="dk1"/>
              </a:buClr>
              <a:buSzPts val="2400"/>
              <a:buChar char="•"/>
            </a:pPr>
            <a:r>
              <a:rPr lang="en-US" sz="2400" dirty="0">
                <a:latin typeface="Century Gothic"/>
                <a:ea typeface="Century Gothic"/>
                <a:cs typeface="Century Gothic"/>
                <a:sym typeface="Century Gothic"/>
              </a:rPr>
              <a:t>Your name</a:t>
            </a:r>
            <a:endParaRPr dirty="0"/>
          </a:p>
          <a:p>
            <a:pPr marL="171450" lvl="0" indent="-171450" algn="l" rtl="0">
              <a:lnSpc>
                <a:spcPct val="80000"/>
              </a:lnSpc>
              <a:spcBef>
                <a:spcPts val="750"/>
              </a:spcBef>
              <a:spcAft>
                <a:spcPts val="0"/>
              </a:spcAft>
              <a:buClr>
                <a:schemeClr val="dk1"/>
              </a:buClr>
              <a:buSzPts val="2400"/>
              <a:buChar char="•"/>
            </a:pPr>
            <a:r>
              <a:rPr lang="en-US" sz="2400" dirty="0">
                <a:latin typeface="Century Gothic"/>
                <a:ea typeface="Century Gothic"/>
                <a:cs typeface="Century Gothic"/>
                <a:sym typeface="Century Gothic"/>
              </a:rPr>
              <a:t>State or country</a:t>
            </a:r>
            <a:endParaRPr dirty="0"/>
          </a:p>
          <a:p>
            <a:pPr marL="171450" lvl="0" indent="-38100" algn="l" rtl="0">
              <a:lnSpc>
                <a:spcPct val="80000"/>
              </a:lnSpc>
              <a:spcBef>
                <a:spcPts val="750"/>
              </a:spcBef>
              <a:spcAft>
                <a:spcPts val="0"/>
              </a:spcAft>
              <a:buClr>
                <a:schemeClr val="dk1"/>
              </a:buClr>
              <a:buSzPts val="2100"/>
              <a:buNone/>
            </a:pPr>
            <a:endParaRPr dirty="0">
              <a:latin typeface="Century Gothic"/>
              <a:ea typeface="Century Gothic"/>
              <a:cs typeface="Century Gothic"/>
              <a:sym typeface="Century Gothic"/>
            </a:endParaRPr>
          </a:p>
          <a:p>
            <a:pPr marL="0" lvl="0" indent="0" algn="l" rtl="0">
              <a:lnSpc>
                <a:spcPct val="80000"/>
              </a:lnSpc>
              <a:spcBef>
                <a:spcPts val="750"/>
              </a:spcBef>
              <a:spcAft>
                <a:spcPts val="0"/>
              </a:spcAft>
              <a:buClr>
                <a:schemeClr val="dk1"/>
              </a:buClr>
              <a:buSzPts val="2400"/>
              <a:buNone/>
            </a:pPr>
            <a:r>
              <a:rPr lang="en-US" sz="2400" dirty="0">
                <a:latin typeface="Century Gothic"/>
                <a:ea typeface="Century Gothic"/>
                <a:cs typeface="Century Gothic"/>
                <a:sym typeface="Century Gothic"/>
              </a:rPr>
              <a:t>Make sure you are sending the message to everyone! Click “All panelists and attendees”</a:t>
            </a:r>
            <a:endParaRPr sz="2400" dirty="0">
              <a:latin typeface="Century Gothic"/>
              <a:ea typeface="Century Gothic"/>
              <a:cs typeface="Century Gothic"/>
              <a:sym typeface="Century Gothic"/>
            </a:endParaRPr>
          </a:p>
        </p:txBody>
      </p:sp>
      <p:pic>
        <p:nvPicPr>
          <p:cNvPr id="191" name="Google Shape;191;p7"/>
          <p:cNvPicPr preferRelativeResize="0"/>
          <p:nvPr/>
        </p:nvPicPr>
        <p:blipFill rotWithShape="1">
          <a:blip r:embed="rId3">
            <a:alphaModFix/>
          </a:blip>
          <a:srcRect/>
          <a:stretch/>
        </p:blipFill>
        <p:spPr>
          <a:xfrm>
            <a:off x="7785719" y="3942368"/>
            <a:ext cx="653016" cy="5230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8" descr="http://cdn.onlinewebfonts.com/svg/img_145403.png"/>
          <p:cNvPicPr preferRelativeResize="0"/>
          <p:nvPr/>
        </p:nvPicPr>
        <p:blipFill rotWithShape="1">
          <a:blip r:embed="rId3">
            <a:alphaModFix/>
          </a:blip>
          <a:srcRect/>
          <a:stretch/>
        </p:blipFill>
        <p:spPr>
          <a:xfrm>
            <a:off x="749275" y="2264315"/>
            <a:ext cx="800873" cy="624885"/>
          </a:xfrm>
          <a:prstGeom prst="rect">
            <a:avLst/>
          </a:prstGeom>
          <a:noFill/>
          <a:ln>
            <a:noFill/>
          </a:ln>
        </p:spPr>
      </p:pic>
      <p:pic>
        <p:nvPicPr>
          <p:cNvPr id="198" name="Google Shape;198;p8" descr="Image result for email icon"/>
          <p:cNvPicPr preferRelativeResize="0"/>
          <p:nvPr/>
        </p:nvPicPr>
        <p:blipFill rotWithShape="1">
          <a:blip r:embed="rId4">
            <a:alphaModFix/>
          </a:blip>
          <a:srcRect/>
          <a:stretch/>
        </p:blipFill>
        <p:spPr>
          <a:xfrm>
            <a:off x="7465822" y="2207227"/>
            <a:ext cx="698717" cy="601979"/>
          </a:xfrm>
          <a:prstGeom prst="rect">
            <a:avLst/>
          </a:prstGeom>
          <a:noFill/>
          <a:ln>
            <a:noFill/>
          </a:ln>
        </p:spPr>
      </p:pic>
      <p:pic>
        <p:nvPicPr>
          <p:cNvPr id="199" name="Google Shape;199;p8" descr="Image result for tools icon"/>
          <p:cNvPicPr preferRelativeResize="0"/>
          <p:nvPr/>
        </p:nvPicPr>
        <p:blipFill rotWithShape="1">
          <a:blip r:embed="rId5">
            <a:alphaModFix/>
          </a:blip>
          <a:srcRect t="9086" b="9000"/>
          <a:stretch/>
        </p:blipFill>
        <p:spPr>
          <a:xfrm>
            <a:off x="2766895" y="2207227"/>
            <a:ext cx="839913" cy="601979"/>
          </a:xfrm>
          <a:prstGeom prst="rect">
            <a:avLst/>
          </a:prstGeom>
          <a:noFill/>
          <a:ln>
            <a:noFill/>
          </a:ln>
        </p:spPr>
      </p:pic>
      <p:sp>
        <p:nvSpPr>
          <p:cNvPr id="200" name="Google Shape;200;p8"/>
          <p:cNvSpPr txBox="1"/>
          <p:nvPr/>
        </p:nvSpPr>
        <p:spPr>
          <a:xfrm>
            <a:off x="15" y="3022634"/>
            <a:ext cx="2189747" cy="76944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80708"/>
              </a:buClr>
              <a:buSzPts val="2200"/>
              <a:buFont typeface="Arial"/>
              <a:buChar char="•"/>
            </a:pPr>
            <a:r>
              <a:rPr lang="en-US" sz="2200">
                <a:solidFill>
                  <a:srgbClr val="080708"/>
                </a:solidFill>
                <a:latin typeface="Century Gothic"/>
                <a:ea typeface="Century Gothic"/>
                <a:cs typeface="Century Gothic"/>
                <a:sym typeface="Century Gothic"/>
              </a:rPr>
              <a:t>Fill out evaluation</a:t>
            </a:r>
            <a:endParaRPr sz="2200">
              <a:solidFill>
                <a:srgbClr val="080708"/>
              </a:solidFill>
              <a:latin typeface="Century Gothic"/>
              <a:ea typeface="Century Gothic"/>
              <a:cs typeface="Century Gothic"/>
              <a:sym typeface="Century Gothic"/>
            </a:endParaRPr>
          </a:p>
        </p:txBody>
      </p:sp>
      <p:sp>
        <p:nvSpPr>
          <p:cNvPr id="201" name="Google Shape;201;p8"/>
          <p:cNvSpPr txBox="1"/>
          <p:nvPr/>
        </p:nvSpPr>
        <p:spPr>
          <a:xfrm>
            <a:off x="1899970" y="3022627"/>
            <a:ext cx="2633930" cy="144655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80708"/>
              </a:buClr>
              <a:buSzPts val="2200"/>
              <a:buFont typeface="Arial"/>
              <a:buChar char="•"/>
            </a:pPr>
            <a:r>
              <a:rPr lang="en-US" sz="2200">
                <a:solidFill>
                  <a:srgbClr val="080708"/>
                </a:solidFill>
                <a:latin typeface="Century Gothic"/>
                <a:ea typeface="Century Gothic"/>
                <a:cs typeface="Century Gothic"/>
                <a:sym typeface="Century Gothic"/>
              </a:rPr>
              <a:t>Download free resources at www.rightquestion.org</a:t>
            </a:r>
            <a:endParaRPr sz="2200">
              <a:solidFill>
                <a:srgbClr val="080708"/>
              </a:solidFill>
              <a:latin typeface="Century Gothic"/>
              <a:ea typeface="Century Gothic"/>
              <a:cs typeface="Century Gothic"/>
              <a:sym typeface="Century Gothic"/>
            </a:endParaRPr>
          </a:p>
        </p:txBody>
      </p:sp>
      <p:sp>
        <p:nvSpPr>
          <p:cNvPr id="202" name="Google Shape;202;p8"/>
          <p:cNvSpPr txBox="1"/>
          <p:nvPr/>
        </p:nvSpPr>
        <p:spPr>
          <a:xfrm>
            <a:off x="4467113" y="3018220"/>
            <a:ext cx="2352787" cy="76944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80708"/>
              </a:buClr>
              <a:buSzPts val="2200"/>
              <a:buFont typeface="Arial"/>
              <a:buChar char="•"/>
            </a:pPr>
            <a:r>
              <a:rPr lang="en-US" sz="2200">
                <a:solidFill>
                  <a:srgbClr val="080708"/>
                </a:solidFill>
                <a:latin typeface="Century Gothic"/>
                <a:ea typeface="Century Gothic"/>
                <a:cs typeface="Century Gothic"/>
                <a:sym typeface="Century Gothic"/>
              </a:rPr>
              <a:t>Get support from RQI</a:t>
            </a:r>
            <a:endParaRPr/>
          </a:p>
        </p:txBody>
      </p:sp>
      <p:sp>
        <p:nvSpPr>
          <p:cNvPr id="203" name="Google Shape;203;p8"/>
          <p:cNvSpPr txBox="1"/>
          <p:nvPr/>
        </p:nvSpPr>
        <p:spPr>
          <a:xfrm>
            <a:off x="6597456" y="3023489"/>
            <a:ext cx="2605549" cy="110799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80708"/>
              </a:buClr>
              <a:buSzPts val="2200"/>
              <a:buFont typeface="Arial"/>
              <a:buChar char="•"/>
            </a:pPr>
            <a:r>
              <a:rPr lang="en-US" sz="2200">
                <a:solidFill>
                  <a:srgbClr val="080708"/>
                </a:solidFill>
                <a:latin typeface="Century Gothic"/>
                <a:ea typeface="Century Gothic"/>
                <a:cs typeface="Century Gothic"/>
                <a:sym typeface="Century Gothic"/>
              </a:rPr>
              <a:t>Look out for emails and stay in touch!</a:t>
            </a:r>
            <a:endParaRPr sz="2200">
              <a:solidFill>
                <a:srgbClr val="080708"/>
              </a:solidFill>
              <a:latin typeface="Century Gothic"/>
              <a:ea typeface="Century Gothic"/>
              <a:cs typeface="Century Gothic"/>
              <a:sym typeface="Century Gothic"/>
            </a:endParaRPr>
          </a:p>
        </p:txBody>
      </p:sp>
      <p:sp>
        <p:nvSpPr>
          <p:cNvPr id="204" name="Google Shape;204;p8"/>
          <p:cNvSpPr/>
          <p:nvPr/>
        </p:nvSpPr>
        <p:spPr>
          <a:xfrm rot="320735" flipH="1">
            <a:off x="5083821" y="379966"/>
            <a:ext cx="1370285"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5400" b="1">
              <a:solidFill>
                <a:schemeClr val="dk1"/>
              </a:solidFill>
              <a:latin typeface="Arial"/>
              <a:ea typeface="Arial"/>
              <a:cs typeface="Arial"/>
              <a:sym typeface="Arial"/>
            </a:endParaRPr>
          </a:p>
          <a:p>
            <a:pPr marL="0" marR="0" lvl="0" indent="0" algn="l" rtl="0">
              <a:spcBef>
                <a:spcPts val="0"/>
              </a:spcBef>
              <a:spcAft>
                <a:spcPts val="0"/>
              </a:spcAft>
              <a:buNone/>
            </a:pPr>
            <a:endParaRPr sz="5400" b="1">
              <a:solidFill>
                <a:schemeClr val="dk1"/>
              </a:solidFill>
              <a:latin typeface="Arial"/>
              <a:ea typeface="Arial"/>
              <a:cs typeface="Arial"/>
              <a:sym typeface="Arial"/>
            </a:endParaRPr>
          </a:p>
          <a:p>
            <a:pPr marL="0" marR="0" lvl="0" indent="0" algn="l" rtl="0">
              <a:spcBef>
                <a:spcPts val="0"/>
              </a:spcBef>
              <a:spcAft>
                <a:spcPts val="0"/>
              </a:spcAft>
              <a:buNone/>
            </a:pPr>
            <a:r>
              <a:rPr lang="en-US" sz="5400" b="1">
                <a:solidFill>
                  <a:schemeClr val="dk1"/>
                </a:solidFill>
                <a:latin typeface="Arial"/>
                <a:ea typeface="Arial"/>
                <a:cs typeface="Arial"/>
                <a:sym typeface="Arial"/>
              </a:rPr>
              <a:t> ？</a:t>
            </a:r>
            <a:endParaRPr sz="5400" b="1">
              <a:solidFill>
                <a:schemeClr val="dk1"/>
              </a:solidFill>
              <a:latin typeface="Arial"/>
              <a:ea typeface="Arial"/>
              <a:cs typeface="Arial"/>
              <a:sym typeface="Arial"/>
            </a:endParaRPr>
          </a:p>
        </p:txBody>
      </p:sp>
      <p:sp>
        <p:nvSpPr>
          <p:cNvPr id="205" name="Google Shape;205;p8"/>
          <p:cNvSpPr txBox="1"/>
          <p:nvPr/>
        </p:nvSpPr>
        <p:spPr>
          <a:xfrm>
            <a:off x="435567" y="240341"/>
            <a:ext cx="7886700" cy="99417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3600"/>
              <a:buFont typeface="Century Gothic"/>
              <a:buNone/>
            </a:pPr>
            <a:r>
              <a:rPr lang="en-US" sz="3600" b="1">
                <a:solidFill>
                  <a:srgbClr val="FFFFFF"/>
                </a:solidFill>
                <a:latin typeface="Century Gothic"/>
                <a:ea typeface="Century Gothic"/>
                <a:cs typeface="Century Gothic"/>
                <a:sym typeface="Century Gothic"/>
              </a:rPr>
              <a:t>After the Webinar</a:t>
            </a:r>
            <a:endParaRPr sz="3600" b="1">
              <a:solidFill>
                <a:srgbClr val="FFFFF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56993"/>
      </a:dk2>
      <a:lt2>
        <a:srgbClr val="231F20"/>
      </a:lt2>
      <a:accent1>
        <a:srgbClr val="59C4C7"/>
      </a:accent1>
      <a:accent2>
        <a:srgbClr val="DD5050"/>
      </a:accent2>
      <a:accent3>
        <a:srgbClr val="74D061"/>
      </a:accent3>
      <a:accent4>
        <a:srgbClr val="7979D8"/>
      </a:accent4>
      <a:accent5>
        <a:srgbClr val="156993"/>
      </a:accent5>
      <a:accent6>
        <a:srgbClr val="F6921E"/>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1970</Words>
  <Application>Microsoft Macintosh PowerPoint</Application>
  <PresentationFormat>On-screen Show (16:9)</PresentationFormat>
  <Paragraphs>317</Paragraphs>
  <Slides>55</Slides>
  <Notes>54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In this webinar we will explore: </vt:lpstr>
      <vt:lpstr>Agenda</vt:lpstr>
      <vt:lpstr>What is different about the strategy?</vt:lpstr>
      <vt:lpstr>PowerPoint Presentation</vt:lpstr>
      <vt:lpstr>PowerPoint Presentation</vt:lpstr>
      <vt:lpstr>PowerPoint Presentation</vt:lpstr>
      <vt:lpstr>Let’s see who’s here!</vt:lpstr>
      <vt:lpstr>PowerPoint Presentation</vt:lpstr>
      <vt:lpstr>PowerPoint Presentation</vt:lpstr>
      <vt:lpstr>This webinar introduces you to a resource that you can use to engage people in low-income communities.</vt:lpstr>
      <vt:lpstr>Honoring the original source:  Parents in Lawrence, Massachusetts, 1990</vt:lpstr>
      <vt:lpstr>PowerPoint Presentation</vt:lpstr>
      <vt:lpstr>What is the Right Question Voter Engagement Strategy?</vt:lpstr>
      <vt:lpstr>Exploring the “Why Vote?” Tool</vt:lpstr>
      <vt:lpstr> Which three services are most important to people you work with or who live in your community?  Add a service if you don’t see it on the list.</vt:lpstr>
      <vt:lpstr>The Role of Elected Officials</vt:lpstr>
      <vt:lpstr>Making the Connection</vt:lpstr>
      <vt:lpstr>Questions About Voting</vt:lpstr>
      <vt:lpstr>Reflecting on the Experience</vt:lpstr>
      <vt:lpstr>Unpacking the  “Why Vote?” Tool</vt:lpstr>
      <vt:lpstr>The “Why Vote?” Tool</vt:lpstr>
      <vt:lpstr>The “Why Vote?” Tool</vt:lpstr>
      <vt:lpstr>PowerPoint Presentation</vt:lpstr>
      <vt:lpstr>The “Why Vote?” Tool</vt:lpstr>
      <vt:lpstr>Unpacking the Tool</vt:lpstr>
      <vt:lpstr>Unpacking the Tool</vt:lpstr>
      <vt:lpstr>Unpacking the Resource</vt:lpstr>
      <vt:lpstr>Unpacking the Resource</vt:lpstr>
      <vt:lpstr>Unpacking the Resource</vt:lpstr>
      <vt:lpstr>Unpacking the Resource</vt:lpstr>
      <vt:lpstr>Unpacking the Resource</vt:lpstr>
      <vt:lpstr>Unpacking the Resource</vt:lpstr>
      <vt:lpstr>Reflection</vt:lpstr>
      <vt:lpstr>PowerPoint Presentation</vt:lpstr>
      <vt:lpstr>Cognitive changes</vt:lpstr>
      <vt:lpstr>Affective changes</vt:lpstr>
      <vt:lpstr>Behavioral changes</vt:lpstr>
      <vt:lpstr>Integration opportunities</vt:lpstr>
      <vt:lpstr>PowerPoint Presentation</vt:lpstr>
      <vt:lpstr>Using the resource</vt:lpstr>
      <vt:lpstr>Best practices in using the tool</vt:lpstr>
      <vt:lpstr>PowerPoint Presentation</vt:lpstr>
      <vt:lpstr>PowerPoint Presentation</vt:lpstr>
      <vt:lpstr>Next Steps</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Now, some time for your questions.  Evaluation at tinyurl.com/rqiwebinar4  We are eager to connect with you and explore how we can support your work: naomi.campbell@rightquestion.org luz@rightquestion.org yeja.dunn@rightquestion.org  Register to access free resources at: www.rightquestion.org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 Fischer</dc:creator>
  <cp:lastModifiedBy>Naomi Campbell</cp:lastModifiedBy>
  <cp:revision>25</cp:revision>
  <dcterms:created xsi:type="dcterms:W3CDTF">2019-10-01T19:25:16Z</dcterms:created>
  <dcterms:modified xsi:type="dcterms:W3CDTF">2020-07-21T20:45:51Z</dcterms:modified>
</cp:coreProperties>
</file>