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544" r:id="rId3"/>
    <p:sldId id="271" r:id="rId4"/>
    <p:sldId id="314" r:id="rId5"/>
    <p:sldId id="315" r:id="rId6"/>
    <p:sldId id="272" r:id="rId7"/>
    <p:sldId id="346" r:id="rId8"/>
    <p:sldId id="320" r:id="rId9"/>
    <p:sldId id="547" r:id="rId10"/>
    <p:sldId id="545" r:id="rId11"/>
    <p:sldId id="542" r:id="rId12"/>
    <p:sldId id="546" r:id="rId13"/>
    <p:sldId id="284" r:id="rId14"/>
    <p:sldId id="326" r:id="rId15"/>
    <p:sldId id="548" r:id="rId16"/>
    <p:sldId id="327" r:id="rId17"/>
    <p:sldId id="552" r:id="rId18"/>
    <p:sldId id="328" r:id="rId19"/>
    <p:sldId id="329" r:id="rId20"/>
    <p:sldId id="330" r:id="rId21"/>
    <p:sldId id="549" r:id="rId22"/>
    <p:sldId id="460" r:id="rId23"/>
    <p:sldId id="333" r:id="rId24"/>
    <p:sldId id="334" r:id="rId25"/>
    <p:sldId id="550" r:id="rId26"/>
    <p:sldId id="335" r:id="rId27"/>
    <p:sldId id="337" r:id="rId28"/>
    <p:sldId id="338" r:id="rId29"/>
    <p:sldId id="339" r:id="rId30"/>
    <p:sldId id="345" r:id="rId31"/>
    <p:sldId id="551" r:id="rId32"/>
    <p:sldId id="340" r:id="rId33"/>
    <p:sldId id="341" r:id="rId34"/>
    <p:sldId id="342" r:id="rId35"/>
    <p:sldId id="452" r:id="rId36"/>
    <p:sldId id="451" r:id="rId37"/>
    <p:sldId id="366" r:id="rId38"/>
    <p:sldId id="462" r:id="rId39"/>
    <p:sldId id="367" r:id="rId40"/>
    <p:sldId id="386" r:id="rId41"/>
    <p:sldId id="470" r:id="rId42"/>
    <p:sldId id="40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Minig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94719" autoAdjust="0"/>
  </p:normalViewPr>
  <p:slideViewPr>
    <p:cSldViewPr snapToGrid="0" snapToObjects="1">
      <p:cViewPr varScale="1">
        <p:scale>
          <a:sx n="58" d="100"/>
          <a:sy n="58" d="100"/>
        </p:scale>
        <p:origin x="102" y="5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C4512-2929-41F8-954C-00AC7F2BF9EC}" type="datetimeFigureOut">
              <a:rPr lang="en-US" smtClean="0"/>
              <a:t>7/21/2020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947995-899C-44EF-A8FF-00D3DC6C3E46}" type="slidenum">
              <a:rPr lang="en-US" smtClean="0"/>
              <a:t>‹#›</a:t>
            </a:fld>
            <a:endParaRPr lang="en-US"/>
          </a:p>
        </p:txBody>
      </p:sp>
    </p:spTree>
    <p:extLst>
      <p:ext uri="{BB962C8B-B14F-4D97-AF65-F5344CB8AC3E}">
        <p14:creationId xmlns:p14="http://schemas.microsoft.com/office/powerpoint/2010/main" val="28440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D8DCC-7640-4EAC-BA10-334942CFA575}" type="datetimeFigureOut">
              <a:rPr lang="en-US" smtClean="0"/>
              <a:t>7/21/2020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5EDF3-91B4-4946-9182-E6382CABAD1E}" type="slidenum">
              <a:rPr lang="en-US" smtClean="0"/>
              <a:t>‹#›</a:t>
            </a:fld>
            <a:endParaRPr lang="en-US" dirty="0"/>
          </a:p>
        </p:txBody>
      </p:sp>
    </p:spTree>
    <p:extLst>
      <p:ext uri="{BB962C8B-B14F-4D97-AF65-F5344CB8AC3E}">
        <p14:creationId xmlns:p14="http://schemas.microsoft.com/office/powerpoint/2010/main" val="225570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3</a:t>
            </a:fld>
            <a:endParaRPr lang="en-US" dirty="0"/>
          </a:p>
        </p:txBody>
      </p:sp>
    </p:spTree>
    <p:extLst>
      <p:ext uri="{BB962C8B-B14F-4D97-AF65-F5344CB8AC3E}">
        <p14:creationId xmlns:p14="http://schemas.microsoft.com/office/powerpoint/2010/main" val="1769011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24</a:t>
            </a:fld>
            <a:endParaRPr lang="en-US"/>
          </a:p>
        </p:txBody>
      </p:sp>
    </p:spTree>
    <p:extLst>
      <p:ext uri="{BB962C8B-B14F-4D97-AF65-F5344CB8AC3E}">
        <p14:creationId xmlns:p14="http://schemas.microsoft.com/office/powerpoint/2010/main" val="354308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25</a:t>
            </a:fld>
            <a:endParaRPr lang="en-US"/>
          </a:p>
        </p:txBody>
      </p:sp>
    </p:spTree>
    <p:extLst>
      <p:ext uri="{BB962C8B-B14F-4D97-AF65-F5344CB8AC3E}">
        <p14:creationId xmlns:p14="http://schemas.microsoft.com/office/powerpoint/2010/main" val="90786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26</a:t>
            </a:fld>
            <a:endParaRPr lang="en-US"/>
          </a:p>
        </p:txBody>
      </p:sp>
    </p:spTree>
    <p:extLst>
      <p:ext uri="{BB962C8B-B14F-4D97-AF65-F5344CB8AC3E}">
        <p14:creationId xmlns:p14="http://schemas.microsoft.com/office/powerpoint/2010/main" val="2120648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27</a:t>
            </a:fld>
            <a:endParaRPr lang="en-US"/>
          </a:p>
        </p:txBody>
      </p:sp>
    </p:spTree>
    <p:extLst>
      <p:ext uri="{BB962C8B-B14F-4D97-AF65-F5344CB8AC3E}">
        <p14:creationId xmlns:p14="http://schemas.microsoft.com/office/powerpoint/2010/main" val="25009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28</a:t>
            </a:fld>
            <a:endParaRPr lang="en-US"/>
          </a:p>
        </p:txBody>
      </p:sp>
    </p:spTree>
    <p:extLst>
      <p:ext uri="{BB962C8B-B14F-4D97-AF65-F5344CB8AC3E}">
        <p14:creationId xmlns:p14="http://schemas.microsoft.com/office/powerpoint/2010/main" val="1198283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30</a:t>
            </a:fld>
            <a:endParaRPr lang="en-US"/>
          </a:p>
        </p:txBody>
      </p:sp>
    </p:spTree>
    <p:extLst>
      <p:ext uri="{BB962C8B-B14F-4D97-AF65-F5344CB8AC3E}">
        <p14:creationId xmlns:p14="http://schemas.microsoft.com/office/powerpoint/2010/main" val="1009474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It is NOT just a question brainstorming process</a:t>
            </a:r>
          </a:p>
          <a:p>
            <a:r>
              <a:rPr lang="en-US" baseline="0" dirty="0" smtClean="0"/>
              <a:t>Say something about the LARGER POINT of the PROCESS—it is about changing the way that school is played</a:t>
            </a: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31</a:t>
            </a:fld>
            <a:endParaRPr lang="en-US"/>
          </a:p>
        </p:txBody>
      </p:sp>
    </p:spTree>
    <p:extLst>
      <p:ext uri="{BB962C8B-B14F-4D97-AF65-F5344CB8AC3E}">
        <p14:creationId xmlns:p14="http://schemas.microsoft.com/office/powerpoint/2010/main" val="1898614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D87B8818-B5A2-D44A-9742-9B9138525960}" type="slidenum">
              <a:rPr lang="en-US" smtClean="0"/>
              <a:pPr>
                <a:defRPr/>
              </a:pPr>
              <a:t>32</a:t>
            </a:fld>
            <a:endParaRPr lang="en-US" dirty="0"/>
          </a:p>
        </p:txBody>
      </p:sp>
    </p:spTree>
    <p:extLst>
      <p:ext uri="{BB962C8B-B14F-4D97-AF65-F5344CB8AC3E}">
        <p14:creationId xmlns:p14="http://schemas.microsoft.com/office/powerpoint/2010/main" val="1950913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84DEBE5-3007-4E67-B6BF-A1F8204B3DD8}" type="slidenum">
              <a:rPr lang="en-US" altLang="en-US" smtClean="0">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2186839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We have learned a lot from people with limited education, far from power, who were parents in a low-income Massachusetts city. They</a:t>
            </a:r>
          </a:p>
          <a:p>
            <a:r>
              <a:rPr lang="en-US" altLang="en-US" dirty="0" smtClean="0"/>
              <a:t>were not participating in their children’s education because “they did not even know what questions to ask.” These parents were the</a:t>
            </a:r>
          </a:p>
          <a:p>
            <a:r>
              <a:rPr lang="en-US" altLang="en-US" dirty="0" smtClean="0"/>
              <a:t>individuals who first named the problem and made the critical insight into the importance of questions for thinking, learning, and</a:t>
            </a:r>
          </a:p>
          <a:p>
            <a:r>
              <a:rPr lang="en-US" altLang="en-US" dirty="0" smtClean="0"/>
              <a:t>participating. We have worked on this problem for nearly 30 years since.</a:t>
            </a:r>
          </a:p>
          <a:p>
            <a:r>
              <a:rPr lang="en-US" altLang="en-US" dirty="0" smtClean="0"/>
              <a:t>Yet, we are not the first people to say question formulation is critical. We see our work connecting back to the work of someone who</a:t>
            </a:r>
          </a:p>
          <a:p>
            <a:r>
              <a:rPr lang="en-US" altLang="en-US" dirty="0" smtClean="0"/>
              <a:t>you probably have never heard of but is one of the greatest educators of the 20th century.</a:t>
            </a:r>
          </a:p>
          <a:p>
            <a:r>
              <a:rPr lang="en-US" altLang="en-US" dirty="0" err="1" smtClean="0"/>
              <a:t>Septima</a:t>
            </a:r>
            <a:r>
              <a:rPr lang="en-US" altLang="en-US" dirty="0" smtClean="0"/>
              <a:t> Clark was a civil rights activist and an African American educator who worked alongside Rosa Parks. After having her</a:t>
            </a:r>
          </a:p>
          <a:p>
            <a:r>
              <a:rPr lang="en-US" altLang="en-US" dirty="0" smtClean="0"/>
              <a:t>teaching license revoked after decades or teaching service for her activism with a civil rights organization (NAACP), Clark, with her</a:t>
            </a:r>
          </a:p>
          <a:p>
            <a:r>
              <a:rPr lang="en-US" altLang="en-US" dirty="0" smtClean="0"/>
              <a:t>cousin Bernice Robinson, established citizenship schools in South Carolina. Clark began working with low people with low literacy, first</a:t>
            </a:r>
          </a:p>
          <a:p>
            <a:r>
              <a:rPr lang="en-US" altLang="en-US" dirty="0" smtClean="0"/>
              <a:t>to make sure they could vote and were not cheated out of wages, but as a part of a larger effort for people to become more effective</a:t>
            </a:r>
          </a:p>
          <a:p>
            <a:r>
              <a:rPr lang="en-US" altLang="en-US" dirty="0" smtClean="0"/>
              <a:t>participants in democracy.</a:t>
            </a:r>
          </a:p>
          <a:p>
            <a:r>
              <a:rPr lang="en-US" altLang="en-US" dirty="0" smtClean="0"/>
              <a:t>She said, “we need to be taught to study rather than to believe, to inquire rather than to affirm.” Clark saw inquiry and questioning as a</a:t>
            </a:r>
          </a:p>
          <a:p>
            <a:r>
              <a:rPr lang="en-US" altLang="en-US" dirty="0" smtClean="0"/>
              <a:t>foundational part of learning, civic participation, and advocacy. By honing this fundamental skill one is able to advance research, think</a:t>
            </a:r>
          </a:p>
          <a:p>
            <a:r>
              <a:rPr lang="en-US" altLang="en-US" dirty="0" smtClean="0"/>
              <a:t>and learn in new ways, and also to integrate this skill democratic habit of mind into their daily life.</a:t>
            </a:r>
          </a:p>
          <a:p>
            <a:r>
              <a:rPr lang="en-US" altLang="en-US" dirty="0" err="1" smtClean="0"/>
              <a:t>Septima</a:t>
            </a:r>
            <a:r>
              <a:rPr lang="en-US" altLang="en-US" dirty="0" smtClean="0"/>
              <a:t> Clark, seated center, and her cousin Bernice Robinson standing to the right.</a:t>
            </a:r>
          </a:p>
          <a:p>
            <a:r>
              <a:rPr lang="en-US" altLang="en-US" dirty="0" smtClean="0"/>
              <a:t>21</a:t>
            </a:r>
          </a:p>
        </p:txBody>
      </p:sp>
      <p:sp>
        <p:nvSpPr>
          <p:cNvPr id="174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1067A16-D71D-44BC-8A70-618A03AA4D0A}" type="slidenum">
              <a:rPr lang="en-US" altLang="en-US" smtClean="0">
                <a:latin typeface="Calibri" panose="020F0502020204030204" pitchFamily="34" charset="0"/>
              </a:rPr>
              <a:pPr/>
              <a:t>38</a:t>
            </a:fld>
            <a:endParaRPr lang="en-US" altLang="en-US">
              <a:latin typeface="Calibri" panose="020F0502020204030204" pitchFamily="34" charset="0"/>
            </a:endParaRPr>
          </a:p>
        </p:txBody>
      </p:sp>
    </p:spTree>
    <p:extLst>
      <p:ext uri="{BB962C8B-B14F-4D97-AF65-F5344CB8AC3E}">
        <p14:creationId xmlns:p14="http://schemas.microsoft.com/office/powerpoint/2010/main" val="774347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B7545-9F60-E947-BEC7-08664EAF4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1618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We have learned a lot from people with limited education, far from power, who were parents in a low-income Massachusetts city. They</a:t>
            </a:r>
          </a:p>
          <a:p>
            <a:r>
              <a:rPr lang="en-US" altLang="en-US" dirty="0" smtClean="0"/>
              <a:t>were not participating in their children’s education because “they did not even know what questions to ask.” These parents were the</a:t>
            </a:r>
          </a:p>
          <a:p>
            <a:r>
              <a:rPr lang="en-US" altLang="en-US" dirty="0" smtClean="0"/>
              <a:t>individuals who first named the problem and made the critical insight into the importance of questions for thinking, learning, and</a:t>
            </a:r>
          </a:p>
          <a:p>
            <a:r>
              <a:rPr lang="en-US" altLang="en-US" dirty="0" smtClean="0"/>
              <a:t>participating. We have worked on this problem for nearly 30 years since.</a:t>
            </a:r>
          </a:p>
          <a:p>
            <a:r>
              <a:rPr lang="en-US" altLang="en-US" dirty="0" smtClean="0"/>
              <a:t>Yet, we are not the first people to say question formulation is critical. We see our work connecting back to the work of someone who</a:t>
            </a:r>
          </a:p>
          <a:p>
            <a:r>
              <a:rPr lang="en-US" altLang="en-US" dirty="0" smtClean="0"/>
              <a:t>you probably have never heard of but is one of the greatest educators of the 20th century.</a:t>
            </a:r>
          </a:p>
          <a:p>
            <a:r>
              <a:rPr lang="en-US" altLang="en-US" dirty="0" err="1" smtClean="0"/>
              <a:t>Septima</a:t>
            </a:r>
            <a:r>
              <a:rPr lang="en-US" altLang="en-US" dirty="0" smtClean="0"/>
              <a:t> Clark was a civil rights activist and an African American educator who worked alongside Rosa Parks. After having her</a:t>
            </a:r>
          </a:p>
          <a:p>
            <a:r>
              <a:rPr lang="en-US" altLang="en-US" dirty="0" smtClean="0"/>
              <a:t>teaching license revoked after decades or teaching service for her activism with a civil rights organization (NAACP), Clark, with her</a:t>
            </a:r>
          </a:p>
          <a:p>
            <a:r>
              <a:rPr lang="en-US" altLang="en-US" dirty="0" smtClean="0"/>
              <a:t>cousin Bernice Robinson, established citizenship schools in South Carolina. Clark began working with low people with low literacy, first</a:t>
            </a:r>
          </a:p>
          <a:p>
            <a:r>
              <a:rPr lang="en-US" altLang="en-US" dirty="0" smtClean="0"/>
              <a:t>to make sure they could vote and were not cheated out of wages, but as a part of a larger effort for people to become more effective</a:t>
            </a:r>
          </a:p>
          <a:p>
            <a:r>
              <a:rPr lang="en-US" altLang="en-US" dirty="0" smtClean="0"/>
              <a:t>participants in democracy.</a:t>
            </a:r>
          </a:p>
          <a:p>
            <a:r>
              <a:rPr lang="en-US" altLang="en-US" dirty="0" smtClean="0"/>
              <a:t>She said, “we need to be taught to study rather than to believe, to inquire rather than to affirm.” Clark saw inquiry and questioning as a</a:t>
            </a:r>
          </a:p>
          <a:p>
            <a:r>
              <a:rPr lang="en-US" altLang="en-US" dirty="0" smtClean="0"/>
              <a:t>foundational part of learning, civic participation, and advocacy. By honing this fundamental skill one is able to advance research, think</a:t>
            </a:r>
          </a:p>
          <a:p>
            <a:r>
              <a:rPr lang="en-US" altLang="en-US" dirty="0" smtClean="0"/>
              <a:t>and learn in new ways, and also to integrate this skill democratic habit of mind into their daily life.</a:t>
            </a:r>
          </a:p>
          <a:p>
            <a:r>
              <a:rPr lang="en-US" altLang="en-US" dirty="0" err="1" smtClean="0"/>
              <a:t>Septima</a:t>
            </a:r>
            <a:r>
              <a:rPr lang="en-US" altLang="en-US" dirty="0" smtClean="0"/>
              <a:t> Clark, seated center, and her cousin Bernice Robinson standing to the right.</a:t>
            </a:r>
          </a:p>
          <a:p>
            <a:r>
              <a:rPr lang="en-US" altLang="en-US" dirty="0" smtClean="0"/>
              <a:t>21</a:t>
            </a:r>
          </a:p>
        </p:txBody>
      </p:sp>
      <p:sp>
        <p:nvSpPr>
          <p:cNvPr id="174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1067A16-D71D-44BC-8A70-618A03AA4D0A}" type="slidenum">
              <a:rPr lang="en-US" altLang="en-US" smtClean="0">
                <a:latin typeface="Calibri" panose="020F0502020204030204" pitchFamily="34" charset="0"/>
              </a:rPr>
              <a:pPr/>
              <a:t>39</a:t>
            </a:fld>
            <a:endParaRPr lang="en-US" altLang="en-US">
              <a:latin typeface="Calibri" panose="020F0502020204030204" pitchFamily="34" charset="0"/>
            </a:endParaRPr>
          </a:p>
        </p:txBody>
      </p:sp>
    </p:spTree>
    <p:extLst>
      <p:ext uri="{BB962C8B-B14F-4D97-AF65-F5344CB8AC3E}">
        <p14:creationId xmlns:p14="http://schemas.microsoft.com/office/powerpoint/2010/main" val="1650679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during discussion usually</a:t>
            </a:r>
          </a:p>
        </p:txBody>
      </p:sp>
      <p:sp>
        <p:nvSpPr>
          <p:cNvPr id="4" name="Slide Number Placeholder 3"/>
          <p:cNvSpPr>
            <a:spLocks noGrp="1"/>
          </p:cNvSpPr>
          <p:nvPr>
            <p:ph type="sldNum" sz="quarter" idx="10"/>
          </p:nvPr>
        </p:nvSpPr>
        <p:spPr/>
        <p:txBody>
          <a:bodyPr/>
          <a:lstStyle/>
          <a:p>
            <a:fld id="{DA874CE0-4909-6048-B317-2721B0FEF0DC}" type="slidenum">
              <a:rPr lang="en-US" smtClean="0"/>
              <a:t>40</a:t>
            </a:fld>
            <a:endParaRPr lang="en-US"/>
          </a:p>
        </p:txBody>
      </p:sp>
    </p:spTree>
    <p:extLst>
      <p:ext uri="{BB962C8B-B14F-4D97-AF65-F5344CB8AC3E}">
        <p14:creationId xmlns:p14="http://schemas.microsoft.com/office/powerpoint/2010/main" val="2858721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42</a:t>
            </a:fld>
            <a:endParaRPr lang="en-US" dirty="0"/>
          </a:p>
        </p:txBody>
      </p:sp>
    </p:spTree>
    <p:extLst>
      <p:ext uri="{BB962C8B-B14F-4D97-AF65-F5344CB8AC3E}">
        <p14:creationId xmlns:p14="http://schemas.microsoft.com/office/powerpoint/2010/main" val="218269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rtl="0">
              <a:spcBef>
                <a:spcPts val="0"/>
              </a:spcBef>
              <a:buNone/>
            </a:pPr>
            <a:r>
              <a:rPr lang="en-US" dirty="0" smtClean="0"/>
              <a:t>Embrace the messiness. Embrace</a:t>
            </a:r>
            <a:r>
              <a:rPr lang="en-US" baseline="0" dirty="0" smtClean="0"/>
              <a:t> the unknown. It’s part of the process and creating the space for discovery and research. What Sarah is about to share is how to start with our questions and curiosity. It’s going to get a little bit messy, but we’re going to do this work together.</a:t>
            </a:r>
            <a:endParaRPr dirty="0"/>
          </a:p>
        </p:txBody>
      </p:sp>
      <p:sp>
        <p:nvSpPr>
          <p:cNvPr id="486" name="Shape 48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314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1892A65-78A1-4D0E-9447-83CB41B6C27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48096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4:notes"/>
          <p:cNvSpPr txBox="1">
            <a:spLocks noGrp="1"/>
          </p:cNvSpPr>
          <p:nvPr>
            <p:ph type="body" idx="1"/>
          </p:nvPr>
        </p:nvSpPr>
        <p:spPr>
          <a:xfrm>
            <a:off x="685800" y="4343401"/>
            <a:ext cx="5486400" cy="4114800"/>
          </a:xfrm>
          <a:prstGeom prst="rect">
            <a:avLst/>
          </a:prstGeom>
          <a:noFill/>
          <a:ln>
            <a:noFill/>
          </a:ln>
        </p:spPr>
        <p:txBody>
          <a:bodyPr spcFirstLastPara="1" wrap="square" lIns="91406" tIns="45679" rIns="91406" bIns="45679" anchor="t" anchorCtr="0">
            <a:noAutofit/>
          </a:bodyPr>
          <a:lstStyle/>
          <a:p>
            <a:pPr>
              <a:buSzPts val="1400"/>
            </a:pPr>
            <a:endParaRPr dirty="0"/>
          </a:p>
        </p:txBody>
      </p:sp>
      <p:sp>
        <p:nvSpPr>
          <p:cNvPr id="243" name="Google Shape;243;p4:notes"/>
          <p:cNvSpPr txBox="1">
            <a:spLocks noGrp="1"/>
          </p:cNvSpPr>
          <p:nvPr>
            <p:ph type="sldNum" idx="12"/>
          </p:nvPr>
        </p:nvSpPr>
        <p:spPr>
          <a:xfrm>
            <a:off x="3884614" y="8685213"/>
            <a:ext cx="2971800" cy="457200"/>
          </a:xfrm>
          <a:prstGeom prst="rect">
            <a:avLst/>
          </a:prstGeom>
          <a:noFill/>
          <a:ln>
            <a:noFill/>
          </a:ln>
        </p:spPr>
        <p:txBody>
          <a:bodyPr spcFirstLastPara="1" wrap="square" lIns="91406" tIns="45679" rIns="91406" bIns="45679" anchor="b" anchorCtr="0">
            <a:noAutofit/>
          </a:bodyPr>
          <a:lstStyle/>
          <a:p>
            <a:fld id="{00000000-1234-1234-1234-123412341234}" type="slidenum">
              <a:rPr lang="en-US"/>
              <a:pPr/>
              <a:t>15</a:t>
            </a:fld>
            <a:endParaRPr/>
          </a:p>
        </p:txBody>
      </p:sp>
    </p:spTree>
    <p:extLst>
      <p:ext uri="{BB962C8B-B14F-4D97-AF65-F5344CB8AC3E}">
        <p14:creationId xmlns:p14="http://schemas.microsoft.com/office/powerpoint/2010/main" val="227467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9A970D-EEEB-41F7-ABA4-50EC13D51AB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797546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19</a:t>
            </a:fld>
            <a:endParaRPr lang="en-US"/>
          </a:p>
        </p:txBody>
      </p:sp>
    </p:spTree>
    <p:extLst>
      <p:ext uri="{BB962C8B-B14F-4D97-AF65-F5344CB8AC3E}">
        <p14:creationId xmlns:p14="http://schemas.microsoft.com/office/powerpoint/2010/main" val="223194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20</a:t>
            </a:fld>
            <a:endParaRPr lang="en-US"/>
          </a:p>
        </p:txBody>
      </p:sp>
    </p:spTree>
    <p:extLst>
      <p:ext uri="{BB962C8B-B14F-4D97-AF65-F5344CB8AC3E}">
        <p14:creationId xmlns:p14="http://schemas.microsoft.com/office/powerpoint/2010/main" val="163241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Please be sure to number your new questions—they are new questions and so they should be the next two numbers in your list of questions.</a:t>
            </a:r>
          </a:p>
        </p:txBody>
      </p:sp>
      <p:sp>
        <p:nvSpPr>
          <p:cNvPr id="1095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388BD8A-AA68-4788-9541-F921EC8B5F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210706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8627" y="609599"/>
            <a:ext cx="8627165" cy="1577010"/>
          </a:xfrm>
        </p:spPr>
        <p:txBody>
          <a:bodyPr anchor="b">
            <a:normAutofit/>
          </a:bodyPr>
          <a:lstStyle>
            <a:lvl1pPr algn="l">
              <a:defRPr sz="5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sp>
        <p:nvSpPr>
          <p:cNvPr id="7" name="Subtitle 2"/>
          <p:cNvSpPr txBox="1">
            <a:spLocks/>
          </p:cNvSpPr>
          <p:nvPr userDrawn="1"/>
        </p:nvSpPr>
        <p:spPr>
          <a:xfrm>
            <a:off x="768627" y="4975654"/>
            <a:ext cx="9144000" cy="8596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2400" dirty="0" smtClean="0">
              <a:latin typeface="DIN Next Rounded LT Pro" panose="020F0503020203050203" pitchFamily="34" charset="0"/>
            </a:endParaRPr>
          </a:p>
          <a:p>
            <a:r>
              <a:rPr lang="en-US" sz="2400" dirty="0" smtClean="0">
                <a:latin typeface="DIN Next Rounded LT Pro" panose="020F0503020203050203" pitchFamily="34" charset="0"/>
              </a:rPr>
              <a:t>July 21, 2020</a:t>
            </a:r>
            <a:endParaRPr lang="en-US" sz="2400" dirty="0">
              <a:latin typeface="DIN Next Rounded LT Pro" panose="020F0503020203050203" pitchFamily="34" charset="0"/>
            </a:endParaRPr>
          </a:p>
        </p:txBody>
      </p:sp>
      <p:cxnSp>
        <p:nvCxnSpPr>
          <p:cNvPr id="12" name="Straight Connector 11"/>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664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with Footer">
    <p:spTree>
      <p:nvGrpSpPr>
        <p:cNvPr id="1" name=""/>
        <p:cNvGrpSpPr/>
        <p:nvPr/>
      </p:nvGrpSpPr>
      <p:grpSpPr>
        <a:xfrm>
          <a:off x="0" y="0"/>
          <a:ext cx="0" cy="0"/>
          <a:chOff x="0" y="0"/>
          <a:chExt cx="0" cy="0"/>
        </a:xfrm>
      </p:grpSpPr>
      <p:sp>
        <p:nvSpPr>
          <p:cNvPr id="4" name="Rectangle 3"/>
          <p:cNvSpPr/>
          <p:nvPr userDrawn="1"/>
        </p:nvSpPr>
        <p:spPr>
          <a:xfrm>
            <a:off x="0" y="5710989"/>
            <a:ext cx="12192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8627" y="609599"/>
            <a:ext cx="8627165" cy="1577010"/>
          </a:xfrm>
        </p:spPr>
        <p:txBody>
          <a:bodyPr anchor="b">
            <a:normAutofit/>
          </a:bodyPr>
          <a:lstStyle>
            <a:lvl1pPr algn="l">
              <a:defRPr sz="50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sp>
        <p:nvSpPr>
          <p:cNvPr id="7" name="Subtitle 2"/>
          <p:cNvSpPr txBox="1">
            <a:spLocks/>
          </p:cNvSpPr>
          <p:nvPr userDrawn="1"/>
        </p:nvSpPr>
        <p:spPr>
          <a:xfrm>
            <a:off x="768627" y="3758241"/>
            <a:ext cx="9144000" cy="10257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600" dirty="0" smtClean="0">
                <a:latin typeface="DIN Next Rounded LT Pro" panose="020F0503020203050203" pitchFamily="34" charset="0"/>
              </a:rPr>
              <a:t>Location</a:t>
            </a:r>
          </a:p>
          <a:p>
            <a:r>
              <a:rPr lang="en-US" sz="2600" dirty="0" smtClean="0">
                <a:latin typeface="DIN Next Rounded LT Pro" panose="020F0503020203050203" pitchFamily="34" charset="0"/>
              </a:rPr>
              <a:t>Date</a:t>
            </a:r>
            <a:endParaRPr lang="en-US" sz="2600" dirty="0">
              <a:latin typeface="DIN Next Rounded LT Pro" panose="020F0503020203050203" pitchFamily="34" charset="0"/>
            </a:endParaRPr>
          </a:p>
        </p:txBody>
      </p:sp>
      <p:cxnSp>
        <p:nvCxnSpPr>
          <p:cNvPr id="6" name="Straight Connector 5"/>
          <p:cNvCxnSpPr/>
          <p:nvPr userDrawn="1"/>
        </p:nvCxnSpPr>
        <p:spPr>
          <a:xfrm>
            <a:off x="768627" y="2502568"/>
            <a:ext cx="10625278"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13"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smtClean="0">
                <a:solidFill>
                  <a:schemeClr val="tx2"/>
                </a:solidFill>
                <a:latin typeface="DIN Next Rounded LT Pro" panose="020F0503020203050203" pitchFamily="34" charset="0"/>
              </a:rPr>
              <a:t>rightquestion.org</a:t>
            </a:r>
          </a:p>
        </p:txBody>
      </p:sp>
    </p:spTree>
    <p:extLst>
      <p:ext uri="{BB962C8B-B14F-4D97-AF65-F5344CB8AC3E}">
        <p14:creationId xmlns:p14="http://schemas.microsoft.com/office/powerpoint/2010/main" val="6511684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0" y="5748768"/>
            <a:ext cx="12192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cxnSp>
        <p:nvCxnSpPr>
          <p:cNvPr id="8" name="Straight Connector 7"/>
          <p:cNvCxnSpPr/>
          <p:nvPr userDrawn="1"/>
        </p:nvCxnSpPr>
        <p:spPr>
          <a:xfrm>
            <a:off x="810477" y="1552073"/>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213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0"/>
            <a:ext cx="4808096" cy="2649303"/>
          </a:xfrm>
        </p:spPr>
        <p:txBody>
          <a:bodyPr/>
          <a:lstStyle/>
          <a:p>
            <a:endParaRPr lang="en-US" dirty="0"/>
          </a:p>
        </p:txBody>
      </p:sp>
      <p:sp>
        <p:nvSpPr>
          <p:cNvPr id="5" name="Picture Placeholder 3"/>
          <p:cNvSpPr>
            <a:spLocks noGrp="1"/>
          </p:cNvSpPr>
          <p:nvPr>
            <p:ph type="pic" sz="quarter" idx="11"/>
          </p:nvPr>
        </p:nvSpPr>
        <p:spPr>
          <a:xfrm>
            <a:off x="6385301" y="1828800"/>
            <a:ext cx="4968499" cy="2649303"/>
          </a:xfrm>
        </p:spPr>
        <p:txBody>
          <a:bodyPr/>
          <a:lstStyle/>
          <a:p>
            <a:endParaRPr lang="en-US" dirty="0"/>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sp>
        <p:nvSpPr>
          <p:cNvPr id="6" name="Rectangle 5"/>
          <p:cNvSpPr/>
          <p:nvPr userDrawn="1"/>
        </p:nvSpPr>
        <p:spPr>
          <a:xfrm>
            <a:off x="0" y="5710989"/>
            <a:ext cx="12192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10"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smtClean="0">
                <a:solidFill>
                  <a:schemeClr val="tx2"/>
                </a:solidFill>
                <a:latin typeface="DIN Next Rounded LT Pro" panose="020F0503020203050203" pitchFamily="34" charset="0"/>
              </a:rPr>
              <a:t>rightquestion.org</a:t>
            </a:r>
          </a:p>
        </p:txBody>
      </p:sp>
      <p:cxnSp>
        <p:nvCxnSpPr>
          <p:cNvPr id="11" name="Straight Connector 10"/>
          <p:cNvCxnSpPr/>
          <p:nvPr userDrawn="1"/>
        </p:nvCxnSpPr>
        <p:spPr>
          <a:xfrm>
            <a:off x="810477" y="1552073"/>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4373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7423151" y="1303421"/>
            <a:ext cx="3932237" cy="2578768"/>
          </a:xfrm>
        </p:spPr>
        <p:txBody>
          <a:bodyPr>
            <a:normAutofit/>
          </a:bodyPr>
          <a:lstStyle>
            <a:lvl1pPr marL="0" indent="0">
              <a:lnSpc>
                <a:spcPct val="100000"/>
              </a:lnSpc>
              <a:buNone/>
              <a:defRPr lang="en-US" sz="2800" b="0" i="0" smtClean="0">
                <a:solidFill>
                  <a:schemeClr val="tx2"/>
                </a:solidFill>
                <a:effectLst/>
                <a:latin typeface="DIN Next Rounded LT Pro" panose="020F0503020203050203" pitchFamily="34" charset="0"/>
                <a:ea typeface="DIN Next Rounded LT Pro" panose="020F0503020203050203" pitchFamily="34"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1" y="4070685"/>
            <a:ext cx="3932237" cy="2578768"/>
          </a:xfrm>
        </p:spPr>
        <p:txBody>
          <a:bodyPr>
            <a:normAutofit/>
          </a:bodyPr>
          <a:lstStyle>
            <a:lvl1pPr marL="0" indent="0" algn="r">
              <a:lnSpc>
                <a:spcPct val="100000"/>
              </a:lnSpc>
              <a:buNone/>
              <a:defRPr lang="en-US" sz="2200" b="0" i="0" smtClean="0">
                <a:solidFill>
                  <a:schemeClr val="tx1"/>
                </a:solidFill>
                <a:effectLst/>
                <a:latin typeface="DIN Next Rounded LT Pro" panose="020F0503020203050203" pitchFamily="34" charset="0"/>
                <a:ea typeface="DIN Next Rounded LT Pro" panose="020F0503020203050203" pitchFamily="34"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sp>
        <p:nvSpPr>
          <p:cNvPr id="5" name="Rectangle 4"/>
          <p:cNvSpPr/>
          <p:nvPr userDrawn="1"/>
        </p:nvSpPr>
        <p:spPr>
          <a:xfrm>
            <a:off x="0" y="5710989"/>
            <a:ext cx="12192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9"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smtClean="0">
                <a:solidFill>
                  <a:schemeClr val="tx2"/>
                </a:solidFill>
                <a:latin typeface="DIN Next Rounded LT Pro" panose="020F0503020203050203" pitchFamily="34" charset="0"/>
              </a:rPr>
              <a:t>rightquestion.org</a:t>
            </a:r>
          </a:p>
        </p:txBody>
      </p:sp>
    </p:spTree>
    <p:extLst>
      <p:ext uri="{BB962C8B-B14F-4D97-AF65-F5344CB8AC3E}">
        <p14:creationId xmlns:p14="http://schemas.microsoft.com/office/powerpoint/2010/main" val="3557740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296858"/>
            <a:ext cx="10515600" cy="838438"/>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359958"/>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50" y="528638"/>
            <a:ext cx="6546850"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5" name="Rectangle 4"/>
          <p:cNvSpPr/>
          <p:nvPr userDrawn="1"/>
        </p:nvSpPr>
        <p:spPr>
          <a:xfrm>
            <a:off x="0" y="5710989"/>
            <a:ext cx="12192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smtClean="0">
                <a:solidFill>
                  <a:schemeClr val="tx2"/>
                </a:solidFill>
                <a:latin typeface="DIN Next Rounded LT Pro" panose="020F0503020203050203" pitchFamily="34" charset="0"/>
              </a:rPr>
              <a:t>rightquestion.org</a:t>
            </a:r>
          </a:p>
        </p:txBody>
      </p:sp>
      <p:cxnSp>
        <p:nvCxnSpPr>
          <p:cNvPr id="10" name="Straight Connector 9"/>
          <p:cNvCxnSpPr/>
          <p:nvPr userDrawn="1"/>
        </p:nvCxnSpPr>
        <p:spPr>
          <a:xfrm>
            <a:off x="810477" y="4249858"/>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75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Rectangle 2"/>
          <p:cNvSpPr/>
          <p:nvPr userDrawn="1"/>
        </p:nvSpPr>
        <p:spPr>
          <a:xfrm>
            <a:off x="0" y="5710989"/>
            <a:ext cx="12192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810477" y="1491915"/>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583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5710989"/>
            <a:ext cx="12192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5"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smtClean="0">
                <a:solidFill>
                  <a:schemeClr val="tx2"/>
                </a:solidFill>
                <a:latin typeface="DIN Next Rounded LT Pro" panose="020F0503020203050203" pitchFamily="34" charset="0"/>
              </a:rPr>
              <a:t>rightquestion.org</a:t>
            </a:r>
          </a:p>
        </p:txBody>
      </p:sp>
    </p:spTree>
    <p:extLst>
      <p:ext uri="{BB962C8B-B14F-4D97-AF65-F5344CB8AC3E}">
        <p14:creationId xmlns:p14="http://schemas.microsoft.com/office/powerpoint/2010/main" val="12314494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Title Slide with Footer">
    <p:spTree>
      <p:nvGrpSpPr>
        <p:cNvPr id="1" name=""/>
        <p:cNvGrpSpPr/>
        <p:nvPr/>
      </p:nvGrpSpPr>
      <p:grpSpPr>
        <a:xfrm>
          <a:off x="0" y="0"/>
          <a:ext cx="0" cy="0"/>
          <a:chOff x="0" y="0"/>
          <a:chExt cx="0" cy="0"/>
        </a:xfrm>
      </p:grpSpPr>
      <p:sp>
        <p:nvSpPr>
          <p:cNvPr id="4" name="Rectangle 3"/>
          <p:cNvSpPr/>
          <p:nvPr userDrawn="1"/>
        </p:nvSpPr>
        <p:spPr>
          <a:xfrm>
            <a:off x="0" y="5710989"/>
            <a:ext cx="12192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8627" y="609599"/>
            <a:ext cx="8627165" cy="1577010"/>
          </a:xfrm>
        </p:spPr>
        <p:txBody>
          <a:bodyPr anchor="b">
            <a:normAutofit/>
          </a:bodyPr>
          <a:lstStyle>
            <a:lvl1pPr algn="l">
              <a:defRPr sz="50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sp>
        <p:nvSpPr>
          <p:cNvPr id="7" name="Subtitle 2"/>
          <p:cNvSpPr txBox="1">
            <a:spLocks/>
          </p:cNvSpPr>
          <p:nvPr userDrawn="1"/>
        </p:nvSpPr>
        <p:spPr>
          <a:xfrm>
            <a:off x="768627" y="3758241"/>
            <a:ext cx="9144000" cy="10257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600" dirty="0" smtClean="0">
                <a:latin typeface="DIN Next Rounded LT Pro" panose="020F0503020203050203" pitchFamily="34" charset="0"/>
              </a:rPr>
              <a:t>Location</a:t>
            </a:r>
          </a:p>
          <a:p>
            <a:r>
              <a:rPr lang="en-US" sz="2600" dirty="0" smtClean="0">
                <a:latin typeface="DIN Next Rounded LT Pro" panose="020F0503020203050203" pitchFamily="34" charset="0"/>
              </a:rPr>
              <a:t>Date</a:t>
            </a:r>
            <a:endParaRPr lang="en-US" sz="2600" dirty="0">
              <a:latin typeface="DIN Next Rounded LT Pro" panose="020F0503020203050203" pitchFamily="34"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smtClean="0">
                <a:solidFill>
                  <a:schemeClr val="tx2"/>
                </a:solidFill>
                <a:latin typeface="DIN Next Rounded LT Pro" panose="020F0503020203050203" pitchFamily="34" charset="0"/>
              </a:rPr>
              <a:t>rightquestion.org</a:t>
            </a:r>
          </a:p>
        </p:txBody>
      </p:sp>
    </p:spTree>
    <p:extLst>
      <p:ext uri="{BB962C8B-B14F-4D97-AF65-F5344CB8AC3E}">
        <p14:creationId xmlns:p14="http://schemas.microsoft.com/office/powerpoint/2010/main" val="9812034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43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8627" y="347329"/>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0"/>
            <a:ext cx="4808096" cy="2649303"/>
          </a:xfrm>
        </p:spPr>
        <p:txBody>
          <a:bodyPr/>
          <a:lstStyle/>
          <a:p>
            <a:endParaRPr lang="en-US" dirty="0"/>
          </a:p>
        </p:txBody>
      </p:sp>
      <p:sp>
        <p:nvSpPr>
          <p:cNvPr id="5" name="Picture Placeholder 3"/>
          <p:cNvSpPr>
            <a:spLocks noGrp="1"/>
          </p:cNvSpPr>
          <p:nvPr>
            <p:ph type="pic" sz="quarter" idx="11"/>
          </p:nvPr>
        </p:nvSpPr>
        <p:spPr>
          <a:xfrm>
            <a:off x="6385301" y="1828800"/>
            <a:ext cx="4968499" cy="2649303"/>
          </a:xfrm>
        </p:spPr>
        <p:txBody>
          <a:bodyPr/>
          <a:lstStyle/>
          <a:p>
            <a:endParaRPr lang="en-US" dirty="0"/>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cxnSp>
        <p:nvCxnSpPr>
          <p:cNvPr id="12" name="Straight Connector 11"/>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067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7423151" y="1303421"/>
            <a:ext cx="3932237" cy="2578768"/>
          </a:xfrm>
        </p:spPr>
        <p:txBody>
          <a:bodyPr>
            <a:normAutofit/>
          </a:bodyPr>
          <a:lstStyle>
            <a:lvl1pPr marL="0" indent="0">
              <a:lnSpc>
                <a:spcPct val="100000"/>
              </a:lnSpc>
              <a:buNone/>
              <a:defRPr lang="en-US" sz="2800" b="0" i="0" smtClean="0">
                <a:solidFill>
                  <a:schemeClr val="tx2"/>
                </a:solidFill>
                <a:effectLst/>
                <a:latin typeface="DIN Next Rounded LT Pro" panose="020F0503020203050203" pitchFamily="34" charset="0"/>
                <a:ea typeface="DIN Next Rounded LT Pro" panose="020F0503020203050203" pitchFamily="34"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1" y="4070685"/>
            <a:ext cx="3932237" cy="2578768"/>
          </a:xfrm>
        </p:spPr>
        <p:txBody>
          <a:bodyPr>
            <a:normAutofit/>
          </a:bodyPr>
          <a:lstStyle>
            <a:lvl1pPr marL="0" indent="0" algn="r">
              <a:lnSpc>
                <a:spcPct val="100000"/>
              </a:lnSpc>
              <a:buNone/>
              <a:defRPr lang="en-US" sz="2200" b="0" i="0" smtClean="0">
                <a:solidFill>
                  <a:schemeClr val="tx1"/>
                </a:solidFill>
                <a:effectLst/>
                <a:latin typeface="DIN Next Rounded LT Pro" panose="020F0503020203050203" pitchFamily="34" charset="0"/>
                <a:ea typeface="DIN Next Rounded LT Pro" panose="020F0503020203050203" pitchFamily="34"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cxnSp>
        <p:nvCxnSpPr>
          <p:cNvPr id="10" name="Straight Connector 9"/>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771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296857"/>
            <a:ext cx="10515600" cy="953001"/>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359958"/>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50" y="528638"/>
            <a:ext cx="6546850"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1492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cxnSp>
        <p:nvCxnSpPr>
          <p:cNvPr id="9" name="Straight Connector 8"/>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3578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977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31098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1074"/>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6" name="Rectangle 5"/>
          <p:cNvSpPr/>
          <p:nvPr userDrawn="1"/>
        </p:nvSpPr>
        <p:spPr>
          <a:xfrm>
            <a:off x="0" y="5710990"/>
            <a:ext cx="12192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13"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smtClean="0">
                <a:solidFill>
                  <a:schemeClr val="tx2"/>
                </a:solidFill>
                <a:latin typeface="DIN Next Rounded LT Pro" panose="020F0503020203050203" pitchFamily="34" charset="0"/>
              </a:rPr>
              <a:t>rightquestion.org</a:t>
            </a:r>
          </a:p>
        </p:txBody>
      </p:sp>
      <p:sp>
        <p:nvSpPr>
          <p:cNvPr id="15" name="Title 1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6338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485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1" r:id="rId5"/>
    <p:sldLayoutId id="2147483654" r:id="rId6"/>
    <p:sldLayoutId id="2147483655" r:id="rId7"/>
    <p:sldLayoutId id="2147483666" r:id="rId8"/>
    <p:sldLayoutId id="2147483656"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DIN Next Rounded LT Pro" panose="020F050302020305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resident.yale.edu/speeches-writings/speeches/culture-curios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adlet.com/sarahwestbrook1/actionpla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C:\Users\User\Downloads\rightquestion.org"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Andrew.Minigan@rightquestion.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Katy.Connolly@rightquestion.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627" y="609599"/>
            <a:ext cx="10582242" cy="1577010"/>
          </a:xfrm>
        </p:spPr>
        <p:txBody>
          <a:bodyPr>
            <a:noAutofit/>
          </a:bodyPr>
          <a:lstStyle/>
          <a:p>
            <a:r>
              <a:rPr lang="en-US" sz="4400" b="0" dirty="0" smtClean="0"/>
              <a:t>Working &amp; Questioning Together </a:t>
            </a:r>
            <a:br>
              <a:rPr lang="en-US" sz="4400" b="0" dirty="0" smtClean="0"/>
            </a:br>
            <a:r>
              <a:rPr lang="en-US" sz="4400" b="0" dirty="0" smtClean="0"/>
              <a:t>to Explore</a:t>
            </a:r>
            <a:r>
              <a:rPr lang="en-US" sz="4400" b="0" dirty="0"/>
              <a:t> </a:t>
            </a:r>
            <a:r>
              <a:rPr lang="en-US" sz="4400" b="0" dirty="0" smtClean="0"/>
              <a:t>Student Research</a:t>
            </a:r>
            <a:endParaRPr lang="en-US" sz="4400" b="0" dirty="0"/>
          </a:p>
        </p:txBody>
      </p:sp>
      <p:sp>
        <p:nvSpPr>
          <p:cNvPr id="3" name="Subtitle 2"/>
          <p:cNvSpPr>
            <a:spLocks noGrp="1"/>
          </p:cNvSpPr>
          <p:nvPr>
            <p:ph type="subTitle" idx="1"/>
          </p:nvPr>
        </p:nvSpPr>
        <p:spPr>
          <a:xfrm>
            <a:off x="768626" y="2461846"/>
            <a:ext cx="9535959" cy="2039816"/>
          </a:xfrm>
        </p:spPr>
        <p:txBody>
          <a:bodyPr>
            <a:noAutofit/>
          </a:bodyPr>
          <a:lstStyle/>
          <a:p>
            <a:pPr>
              <a:lnSpc>
                <a:spcPct val="100000"/>
              </a:lnSpc>
            </a:pPr>
            <a:r>
              <a:rPr lang="en-US" sz="2400" dirty="0" smtClean="0"/>
              <a:t>Andrew P. Minigan, Director of Strategy</a:t>
            </a:r>
          </a:p>
          <a:p>
            <a:pPr>
              <a:lnSpc>
                <a:spcPct val="100000"/>
              </a:lnSpc>
            </a:pPr>
            <a:r>
              <a:rPr lang="en-US" sz="2400" dirty="0" smtClean="0"/>
              <a:t>Sarah Westbrook, Director of Professional Learning</a:t>
            </a:r>
          </a:p>
          <a:p>
            <a:pPr>
              <a:lnSpc>
                <a:spcPct val="100000"/>
              </a:lnSpc>
            </a:pPr>
            <a:r>
              <a:rPr lang="en-US" sz="2400" dirty="0" smtClean="0"/>
              <a:t>The Right Question Institute</a:t>
            </a:r>
            <a:endParaRPr lang="en-US" altLang="en-US" sz="2400" dirty="0" smtClean="0"/>
          </a:p>
          <a:p>
            <a:pPr>
              <a:lnSpc>
                <a:spcPct val="100000"/>
              </a:lnSpc>
              <a:spcBef>
                <a:spcPts val="0"/>
              </a:spcBef>
              <a:defRPr/>
            </a:pPr>
            <a:endParaRPr lang="en-US" altLang="en-US" sz="2400" dirty="0" smtClean="0"/>
          </a:p>
          <a:p>
            <a:pPr>
              <a:lnSpc>
                <a:spcPct val="100000"/>
              </a:lnSpc>
              <a:spcBef>
                <a:spcPts val="0"/>
              </a:spcBef>
              <a:defRPr/>
            </a:pPr>
            <a:r>
              <a:rPr lang="en-US" altLang="en-US" sz="2400" dirty="0" smtClean="0">
                <a:solidFill>
                  <a:schemeClr val="tx2"/>
                </a:solidFill>
              </a:rPr>
              <a:t>Visit &amp; register to access </a:t>
            </a:r>
            <a:r>
              <a:rPr lang="en-US" altLang="en-US" sz="2400" dirty="0">
                <a:solidFill>
                  <a:schemeClr val="tx2"/>
                </a:solidFill>
              </a:rPr>
              <a:t>resources from today’s experience</a:t>
            </a:r>
            <a:r>
              <a:rPr lang="en-US" altLang="en-US" sz="2400" dirty="0" smtClean="0">
                <a:solidFill>
                  <a:schemeClr val="tx2"/>
                </a:solidFill>
              </a:rPr>
              <a:t>:</a:t>
            </a:r>
            <a:endParaRPr lang="en-US" sz="2400" dirty="0">
              <a:solidFill>
                <a:schemeClr val="tx2"/>
              </a:solidFill>
            </a:endParaRPr>
          </a:p>
          <a:p>
            <a:pPr>
              <a:lnSpc>
                <a:spcPct val="100000"/>
              </a:lnSpc>
              <a:spcBef>
                <a:spcPts val="0"/>
              </a:spcBef>
              <a:defRPr/>
            </a:pPr>
            <a:r>
              <a:rPr lang="en-US" altLang="en-US" sz="2400" dirty="0" smtClean="0">
                <a:solidFill>
                  <a:schemeClr val="tx2"/>
                </a:solidFill>
              </a:rPr>
              <a:t>rightquestion.org/events</a:t>
            </a:r>
            <a:endParaRPr lang="en-US" altLang="en-US" sz="2400" dirty="0">
              <a:solidFill>
                <a:schemeClr val="tx2"/>
              </a:solidFill>
            </a:endParaRPr>
          </a:p>
        </p:txBody>
      </p:sp>
      <p:sp>
        <p:nvSpPr>
          <p:cNvPr id="4" name="Subtitle 2"/>
          <p:cNvSpPr txBox="1">
            <a:spLocks/>
          </p:cNvSpPr>
          <p:nvPr/>
        </p:nvSpPr>
        <p:spPr>
          <a:xfrm>
            <a:off x="768625" y="4103813"/>
            <a:ext cx="5673737" cy="17676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DIN Next Rounded LT Pro" panose="020F0503020203050203" pitchFamily="34"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DIN Next Rounded LT Pro" panose="020F0503020203050203" pitchFamily="34" charset="0"/>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DIN Next Rounded LT Pro" panose="020F0503020203050203" pitchFamily="34" charset="0"/>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DIN Next Rounded LT Pro" panose="020F0503020203050203" pitchFamily="34" charset="0"/>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DIN Next Rounded LT Pro" panose="020F0503020203050203" pitchFamily="34"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24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Tree>
    <p:extLst>
      <p:ext uri="{BB962C8B-B14F-4D97-AF65-F5344CB8AC3E}">
        <p14:creationId xmlns:p14="http://schemas.microsoft.com/office/powerpoint/2010/main" val="1161478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642257" y="1318846"/>
            <a:ext cx="10713131" cy="2563344"/>
          </a:xfrm>
        </p:spPr>
        <p:txBody>
          <a:bodyPr>
            <a:normAutofit lnSpcReduction="10000"/>
          </a:bodyPr>
          <a:lstStyle/>
          <a:p>
            <a:r>
              <a:rPr lang="en-US" sz="3200" dirty="0"/>
              <a:t>“If you are a researcher you are trying to figure out what the question is as well as what the answer is</a:t>
            </a:r>
            <a:r>
              <a:rPr lang="en-US" sz="3200" dirty="0" smtClean="0"/>
              <a:t>.”</a:t>
            </a:r>
            <a:endParaRPr lang="en-US" sz="3200" dirty="0"/>
          </a:p>
          <a:p>
            <a:r>
              <a:rPr lang="en-US" sz="3200" dirty="0"/>
              <a:t>“You want to find the question that is sufficiently easy that you might be able to answer it, and sufficiently hard that the answer is interesting.”</a:t>
            </a:r>
          </a:p>
        </p:txBody>
      </p:sp>
      <p:sp>
        <p:nvSpPr>
          <p:cNvPr id="6" name="Text Placeholder 5"/>
          <p:cNvSpPr>
            <a:spLocks noGrp="1"/>
          </p:cNvSpPr>
          <p:nvPr>
            <p:ph type="body" sz="half" idx="10"/>
          </p:nvPr>
        </p:nvSpPr>
        <p:spPr>
          <a:xfrm>
            <a:off x="5081954" y="4070685"/>
            <a:ext cx="6273435" cy="2578768"/>
          </a:xfrm>
        </p:spPr>
        <p:txBody>
          <a:bodyPr/>
          <a:lstStyle/>
          <a:p>
            <a:pPr algn="l"/>
            <a:r>
              <a:rPr lang="en-US" b="1" dirty="0" smtClean="0"/>
              <a:t>– Edward Witten</a:t>
            </a:r>
          </a:p>
          <a:p>
            <a:pPr algn="l"/>
            <a:r>
              <a:rPr lang="en-US" sz="1800" dirty="0" smtClean="0"/>
              <a:t>Physicist, Institute of Advanced Study</a:t>
            </a:r>
            <a:endParaRPr lang="en-US" sz="1800" dirty="0"/>
          </a:p>
        </p:txBody>
      </p:sp>
    </p:spTree>
    <p:extLst>
      <p:ext uri="{BB962C8B-B14F-4D97-AF65-F5344CB8AC3E}">
        <p14:creationId xmlns:p14="http://schemas.microsoft.com/office/powerpoint/2010/main" val="1559867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9" name="Shape 489"/>
          <p:cNvSpPr txBox="1">
            <a:spLocks noGrp="1"/>
          </p:cNvSpPr>
          <p:nvPr>
            <p:ph type="body" idx="1"/>
          </p:nvPr>
        </p:nvSpPr>
        <p:spPr>
          <a:xfrm>
            <a:off x="838200" y="2067465"/>
            <a:ext cx="10314709" cy="4145100"/>
          </a:xfrm>
          <a:prstGeom prst="rect">
            <a:avLst/>
          </a:prstGeom>
          <a:noFill/>
          <a:ln>
            <a:noFill/>
          </a:ln>
        </p:spPr>
        <p:txBody>
          <a:bodyPr vert="horz" lIns="91425" tIns="45700" rIns="91425" bIns="45700" rtlCol="0" anchor="t" anchorCtr="0">
            <a:noAutofit/>
          </a:bodyPr>
          <a:lstStyle/>
          <a:p>
            <a:pPr marL="460375" indent="-457200">
              <a:lnSpc>
                <a:spcPct val="100000"/>
              </a:lnSpc>
              <a:spcBef>
                <a:spcPts val="0"/>
              </a:spcBef>
              <a:buClr>
                <a:srgbClr val="76A5AF"/>
              </a:buClr>
              <a:buSzPct val="73333"/>
            </a:pPr>
            <a:r>
              <a:rPr lang="en-US" sz="2400" dirty="0" smtClean="0">
                <a:solidFill>
                  <a:schemeClr val="dk1"/>
                </a:solidFill>
                <a:ea typeface="Rockwell" charset="0"/>
                <a:cs typeface="Rockwell" charset="0"/>
                <a:sym typeface="Rokkitt"/>
              </a:rPr>
              <a:t>Questions are more important than facts.</a:t>
            </a:r>
          </a:p>
          <a:p>
            <a:pPr marL="460375" indent="-457200">
              <a:lnSpc>
                <a:spcPct val="100000"/>
              </a:lnSpc>
              <a:spcBef>
                <a:spcPts val="0"/>
              </a:spcBef>
              <a:buClr>
                <a:srgbClr val="76A5AF"/>
              </a:buClr>
              <a:buSzPct val="73333"/>
            </a:pPr>
            <a:r>
              <a:rPr lang="en-US" sz="2400" dirty="0" smtClean="0">
                <a:solidFill>
                  <a:schemeClr val="dk1"/>
                </a:solidFill>
                <a:ea typeface="Rockwell" charset="0"/>
                <a:cs typeface="Rockwell" charset="0"/>
                <a:sym typeface="Rokkitt"/>
              </a:rPr>
              <a:t>Answers or facts are temporary; data, hypotheses (models) are provisional.</a:t>
            </a:r>
          </a:p>
          <a:p>
            <a:pPr marL="460375" indent="-457200">
              <a:lnSpc>
                <a:spcPct val="100000"/>
              </a:lnSpc>
              <a:spcBef>
                <a:spcPts val="0"/>
              </a:spcBef>
              <a:buClr>
                <a:srgbClr val="76A5AF"/>
              </a:buClr>
              <a:buSzPct val="73333"/>
            </a:pPr>
            <a:r>
              <a:rPr lang="en-US" sz="2400" dirty="0" smtClean="0">
                <a:solidFill>
                  <a:schemeClr val="dk1"/>
                </a:solidFill>
                <a:ea typeface="Rockwell" charset="0"/>
                <a:cs typeface="Rockwell" charset="0"/>
                <a:sym typeface="Rokkitt"/>
              </a:rPr>
              <a:t>Failure happens… a lot.</a:t>
            </a:r>
          </a:p>
          <a:p>
            <a:pPr marL="460375" indent="-457200">
              <a:lnSpc>
                <a:spcPct val="100000"/>
              </a:lnSpc>
              <a:spcBef>
                <a:spcPts val="0"/>
              </a:spcBef>
              <a:buClr>
                <a:srgbClr val="76A5AF"/>
              </a:buClr>
              <a:buSzPct val="73333"/>
            </a:pPr>
            <a:r>
              <a:rPr lang="en-US" sz="2400" dirty="0" smtClean="0">
                <a:solidFill>
                  <a:schemeClr val="dk1"/>
                </a:solidFill>
                <a:ea typeface="Rockwell" charset="0"/>
                <a:cs typeface="Rockwell" charset="0"/>
                <a:sym typeface="Rokkitt"/>
              </a:rPr>
              <a:t>Patience is a requirement; there is no substitute for time.</a:t>
            </a:r>
          </a:p>
          <a:p>
            <a:pPr marL="460375" indent="-457200">
              <a:lnSpc>
                <a:spcPct val="100000"/>
              </a:lnSpc>
              <a:spcBef>
                <a:spcPts val="0"/>
              </a:spcBef>
              <a:buClr>
                <a:srgbClr val="76A5AF"/>
              </a:buClr>
              <a:buSzPct val="73333"/>
            </a:pPr>
            <a:r>
              <a:rPr lang="en-US" sz="2400" dirty="0" smtClean="0">
                <a:solidFill>
                  <a:schemeClr val="dk1"/>
                </a:solidFill>
                <a:ea typeface="Rockwell" charset="0"/>
                <a:cs typeface="Rockwell" charset="0"/>
                <a:sym typeface="Rokkitt"/>
              </a:rPr>
              <a:t>Occasionally you get lucky—hopefully you recognize it.</a:t>
            </a:r>
          </a:p>
          <a:p>
            <a:pPr marL="460375" indent="-457200">
              <a:lnSpc>
                <a:spcPct val="100000"/>
              </a:lnSpc>
              <a:spcBef>
                <a:spcPts val="0"/>
              </a:spcBef>
              <a:buClr>
                <a:srgbClr val="76A5AF"/>
              </a:buClr>
              <a:buSzPct val="73333"/>
            </a:pPr>
            <a:r>
              <a:rPr lang="en-US" sz="2400" dirty="0" smtClean="0">
                <a:solidFill>
                  <a:schemeClr val="dk1"/>
                </a:solidFill>
                <a:ea typeface="Rockwell" charset="0"/>
                <a:cs typeface="Rockwell" charset="0"/>
                <a:sym typeface="Rokkitt"/>
              </a:rPr>
              <a:t>Things don’t happen in the linear or narrative way that you read about in papers or textbooks.</a:t>
            </a:r>
          </a:p>
          <a:p>
            <a:pPr marL="460375" indent="-457200">
              <a:lnSpc>
                <a:spcPct val="100000"/>
              </a:lnSpc>
              <a:spcBef>
                <a:spcPts val="0"/>
              </a:spcBef>
              <a:buClr>
                <a:srgbClr val="76A5AF"/>
              </a:buClr>
              <a:buSzPct val="73333"/>
            </a:pPr>
            <a:r>
              <a:rPr lang="en-US" sz="2400" dirty="0" smtClean="0">
                <a:solidFill>
                  <a:schemeClr val="dk1"/>
                </a:solidFill>
                <a:ea typeface="Rockwell" charset="0"/>
                <a:cs typeface="Rockwell" charset="0"/>
                <a:sym typeface="Rokkitt"/>
              </a:rPr>
              <a:t>The smooth “Arc of Discovery” is a myth; science stumbles along.</a:t>
            </a:r>
          </a:p>
          <a:p>
            <a:pPr marL="460375" indent="-457200">
              <a:lnSpc>
                <a:spcPct val="100000"/>
              </a:lnSpc>
              <a:spcBef>
                <a:spcPts val="0"/>
              </a:spcBef>
              <a:buClr>
                <a:srgbClr val="76A5AF"/>
              </a:buClr>
              <a:buSzPct val="73333"/>
            </a:pPr>
            <a:r>
              <a:rPr lang="en-US" sz="2400" dirty="0" smtClean="0">
                <a:solidFill>
                  <a:schemeClr val="dk1"/>
                </a:solidFill>
                <a:ea typeface="Rockwell" charset="0"/>
                <a:cs typeface="Rockwell" charset="0"/>
                <a:sym typeface="Rokkitt"/>
              </a:rPr>
              <a:t>If there is free food, get there early.</a:t>
            </a:r>
          </a:p>
          <a:p>
            <a:pPr>
              <a:spcBef>
                <a:spcPts val="2000"/>
              </a:spcBef>
              <a:buClr>
                <a:schemeClr val="accent1"/>
              </a:buClr>
              <a:buSzPct val="75000"/>
              <a:buNone/>
            </a:pPr>
            <a:endParaRPr sz="2400" dirty="0">
              <a:solidFill>
                <a:schemeClr val="dk1"/>
              </a:solidFill>
              <a:ea typeface="Rokkitt"/>
              <a:cs typeface="Rokkitt"/>
              <a:sym typeface="Rokkitt"/>
            </a:endParaRPr>
          </a:p>
        </p:txBody>
      </p:sp>
      <p:sp>
        <p:nvSpPr>
          <p:cNvPr id="2" name="Title 1"/>
          <p:cNvSpPr>
            <a:spLocks noGrp="1"/>
          </p:cNvSpPr>
          <p:nvPr>
            <p:ph type="title"/>
          </p:nvPr>
        </p:nvSpPr>
        <p:spPr/>
        <p:txBody>
          <a:bodyPr>
            <a:noAutofit/>
          </a:bodyPr>
          <a:lstStyle/>
          <a:p>
            <a:pPr marL="3175">
              <a:lnSpc>
                <a:spcPct val="100000"/>
              </a:lnSpc>
              <a:spcBef>
                <a:spcPts val="0"/>
              </a:spcBef>
              <a:buClr>
                <a:srgbClr val="76A5AF"/>
              </a:buClr>
              <a:buSzPct val="73333"/>
            </a:pPr>
            <a:r>
              <a:rPr lang="en-US" dirty="0" smtClean="0">
                <a:ea typeface="Rockwell" charset="0"/>
                <a:cs typeface="Rockwell" charset="0"/>
                <a:sym typeface="Rokkitt"/>
              </a:rPr>
              <a:t>A List of Things Stuart </a:t>
            </a:r>
            <a:r>
              <a:rPr lang="en-US" dirty="0" err="1" smtClean="0">
                <a:ea typeface="Rockwell" charset="0"/>
                <a:cs typeface="Rockwell" charset="0"/>
                <a:sym typeface="Rokkitt"/>
              </a:rPr>
              <a:t>Firestein</a:t>
            </a:r>
            <a:r>
              <a:rPr lang="en-US" dirty="0" smtClean="0">
                <a:ea typeface="Rockwell" charset="0"/>
                <a:cs typeface="Rockwell" charset="0"/>
                <a:sym typeface="Rokkitt"/>
              </a:rPr>
              <a:t> </a:t>
            </a:r>
            <a:br>
              <a:rPr lang="en-US" dirty="0" smtClean="0">
                <a:ea typeface="Rockwell" charset="0"/>
                <a:cs typeface="Rockwell" charset="0"/>
                <a:sym typeface="Rokkitt"/>
              </a:rPr>
            </a:br>
            <a:r>
              <a:rPr lang="en-US" dirty="0" smtClean="0">
                <a:ea typeface="Rockwell" charset="0"/>
                <a:cs typeface="Rockwell" charset="0"/>
                <a:sym typeface="Rokkitt"/>
              </a:rPr>
              <a:t>Learned </a:t>
            </a:r>
            <a:r>
              <a:rPr lang="en-US" dirty="0">
                <a:ea typeface="Rockwell" charset="0"/>
                <a:cs typeface="Rockwell" charset="0"/>
                <a:sym typeface="Rokkitt"/>
              </a:rPr>
              <a:t>in </a:t>
            </a:r>
            <a:r>
              <a:rPr lang="en-US" dirty="0" smtClean="0">
                <a:ea typeface="Rockwell" charset="0"/>
                <a:cs typeface="Rockwell" charset="0"/>
                <a:sym typeface="Rokkitt"/>
              </a:rPr>
              <a:t>Graduate School</a:t>
            </a:r>
            <a:endParaRPr lang="en-US" dirty="0">
              <a:ea typeface="Rockwell" charset="0"/>
              <a:cs typeface="Rockwell" charset="0"/>
              <a:sym typeface="Rokkitt"/>
            </a:endParaRPr>
          </a:p>
        </p:txBody>
      </p:sp>
    </p:spTree>
    <p:extLst>
      <p:ext uri="{BB962C8B-B14F-4D97-AF65-F5344CB8AC3E}">
        <p14:creationId xmlns:p14="http://schemas.microsoft.com/office/powerpoint/2010/main" val="191965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60563"/>
            <a:ext cx="10515600" cy="4737100"/>
          </a:xfrm>
        </p:spPr>
        <p:txBody>
          <a:bodyPr/>
          <a:lstStyle/>
          <a:p>
            <a:pPr marL="0" indent="0">
              <a:buNone/>
            </a:pPr>
            <a:r>
              <a:rPr lang="en-US" dirty="0" smtClean="0"/>
              <a:t>“We </a:t>
            </a:r>
            <a:r>
              <a:rPr lang="en-US" dirty="0"/>
              <a:t>are here to ask questions—questions about one another and about the world around us. We are at Yale to nurture a culture of curiosity</a:t>
            </a:r>
            <a:r>
              <a:rPr lang="en-US" dirty="0" smtClean="0"/>
              <a:t>.”</a:t>
            </a:r>
          </a:p>
          <a:p>
            <a:pPr marL="0" indent="0">
              <a:buNone/>
            </a:pPr>
            <a:r>
              <a:rPr lang="en-US" altLang="en-US" sz="2600" dirty="0" smtClean="0"/>
              <a:t>-</a:t>
            </a:r>
            <a:r>
              <a:rPr lang="en-US" altLang="en-US" sz="2600" b="1" dirty="0" smtClean="0"/>
              <a:t> Peter </a:t>
            </a:r>
            <a:r>
              <a:rPr lang="en-US" altLang="en-US" sz="2600" b="1" dirty="0" err="1" smtClean="0"/>
              <a:t>Salovey</a:t>
            </a:r>
            <a:r>
              <a:rPr lang="en-US" altLang="en-US" sz="2600" b="1" dirty="0" smtClean="0"/>
              <a:t>, </a:t>
            </a:r>
            <a:r>
              <a:rPr lang="en-US" altLang="en-US" sz="2600" dirty="0" smtClean="0"/>
              <a:t>President of Yale University</a:t>
            </a:r>
            <a:endParaRPr lang="en-US" altLang="en-US" sz="2600" b="1" dirty="0"/>
          </a:p>
        </p:txBody>
      </p:sp>
      <p:sp>
        <p:nvSpPr>
          <p:cNvPr id="2" name="Title 1"/>
          <p:cNvSpPr>
            <a:spLocks noGrp="1"/>
          </p:cNvSpPr>
          <p:nvPr>
            <p:ph type="title"/>
          </p:nvPr>
        </p:nvSpPr>
        <p:spPr/>
        <p:txBody>
          <a:bodyPr/>
          <a:lstStyle/>
          <a:p>
            <a:r>
              <a:rPr lang="en-US" altLang="en-US" dirty="0" smtClean="0"/>
              <a:t>A Culture of Curiosity</a:t>
            </a:r>
            <a:endParaRPr lang="en-US" dirty="0"/>
          </a:p>
        </p:txBody>
      </p:sp>
      <p:sp>
        <p:nvSpPr>
          <p:cNvPr id="5" name="Rectangle 4"/>
          <p:cNvSpPr/>
          <p:nvPr/>
        </p:nvSpPr>
        <p:spPr>
          <a:xfrm>
            <a:off x="5654687" y="5495165"/>
            <a:ext cx="5866542" cy="307777"/>
          </a:xfrm>
          <a:prstGeom prst="rect">
            <a:avLst/>
          </a:prstGeom>
        </p:spPr>
        <p:txBody>
          <a:bodyPr wrap="none">
            <a:spAutoFit/>
          </a:bodyPr>
          <a:lstStyle/>
          <a:p>
            <a:pPr algn="r">
              <a:spcBef>
                <a:spcPts val="4000"/>
              </a:spcBef>
            </a:pPr>
            <a:r>
              <a:rPr lang="en-US" sz="1400" dirty="0">
                <a:latin typeface="DIN Next Rounded LT Pro" panose="020F0503020203050203" pitchFamily="34" charset="0"/>
                <a:hlinkClick r:id="rId3"/>
              </a:rPr>
              <a:t>https://president.yale.edu/speeches-writings/speeches/culture-curiosity</a:t>
            </a:r>
            <a:endParaRPr lang="en-US" altLang="en-US" sz="1400" dirty="0">
              <a:latin typeface="DIN Next Rounded LT Pro" panose="020F0503020203050203" pitchFamily="34" charset="0"/>
            </a:endParaRPr>
          </a:p>
        </p:txBody>
      </p:sp>
    </p:spTree>
    <p:extLst>
      <p:ext uri="{BB962C8B-B14F-4D97-AF65-F5344CB8AC3E}">
        <p14:creationId xmlns:p14="http://schemas.microsoft.com/office/powerpoint/2010/main" val="1021863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999" y="2009182"/>
            <a:ext cx="2623678" cy="34282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165" y="2009181"/>
            <a:ext cx="2733964" cy="3428264"/>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328637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49" y="4799086"/>
            <a:ext cx="10981267" cy="953001"/>
          </a:xfrm>
        </p:spPr>
        <p:txBody>
          <a:bodyPr>
            <a:noAutofit/>
          </a:bodyPr>
          <a:lstStyle/>
          <a:p>
            <a:r>
              <a:rPr lang="en-US" sz="3200" dirty="0" smtClean="0"/>
              <a:t>Collaborative Work with the Question Formulation Technique</a:t>
            </a:r>
            <a:endParaRPr lang="en-US" sz="3200" dirty="0"/>
          </a:p>
        </p:txBody>
      </p:sp>
      <p:sp>
        <p:nvSpPr>
          <p:cNvPr id="7" name="Rectangle 6"/>
          <p:cNvSpPr/>
          <p:nvPr/>
        </p:nvSpPr>
        <p:spPr>
          <a:xfrm>
            <a:off x="9069917" y="228600"/>
            <a:ext cx="2743200" cy="20391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423" r="3768" b="16809"/>
          <a:stretch/>
        </p:blipFill>
        <p:spPr>
          <a:xfrm>
            <a:off x="929068" y="228600"/>
            <a:ext cx="6373750" cy="4187952"/>
          </a:xfrm>
          <a:prstGeom prst="rect">
            <a:avLst/>
          </a:prstGeom>
        </p:spPr>
      </p:pic>
    </p:spTree>
    <p:extLst>
      <p:ext uri="{BB962C8B-B14F-4D97-AF65-F5344CB8AC3E}">
        <p14:creationId xmlns:p14="http://schemas.microsoft.com/office/powerpoint/2010/main" val="1137757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4"/>
          <p:cNvSpPr txBox="1">
            <a:spLocks noGrp="1"/>
          </p:cNvSpPr>
          <p:nvPr>
            <p:ph type="title"/>
          </p:nvPr>
        </p:nvSpPr>
        <p:spPr>
          <a:xfrm>
            <a:off x="893041" y="729762"/>
            <a:ext cx="11009935" cy="8808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sz="3600" b="0" dirty="0"/>
              <a:t>There are </a:t>
            </a:r>
            <a:r>
              <a:rPr lang="en-US" sz="3600" b="0" dirty="0" smtClean="0"/>
              <a:t>two </a:t>
            </a:r>
            <a:r>
              <a:rPr lang="en-US" sz="3600" b="0" dirty="0"/>
              <a:t>icons you will see in this </a:t>
            </a:r>
            <a:r>
              <a:rPr lang="en-US" sz="3600" b="0" dirty="0" smtClean="0"/>
              <a:t>section</a:t>
            </a:r>
            <a:endParaRPr sz="3600" b="0" dirty="0"/>
          </a:p>
        </p:txBody>
      </p:sp>
      <p:sp>
        <p:nvSpPr>
          <p:cNvPr id="246" name="Google Shape;246;p24"/>
          <p:cNvSpPr txBox="1">
            <a:spLocks noGrp="1"/>
          </p:cNvSpPr>
          <p:nvPr>
            <p:ph type="body" idx="4294967295"/>
          </p:nvPr>
        </p:nvSpPr>
        <p:spPr>
          <a:xfrm>
            <a:off x="4182757" y="4655193"/>
            <a:ext cx="7720218" cy="119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000"/>
              </a:spcBef>
              <a:spcAft>
                <a:spcPts val="0"/>
              </a:spcAft>
              <a:buSzPts val="1500"/>
              <a:buNone/>
            </a:pPr>
            <a:r>
              <a:rPr lang="en-US" dirty="0">
                <a:solidFill>
                  <a:srgbClr val="000000"/>
                </a:solidFill>
              </a:rPr>
              <a:t>This means get ready to use your chat box to share some of your work</a:t>
            </a:r>
            <a:endParaRPr dirty="0">
              <a:solidFill>
                <a:srgbClr val="000000"/>
              </a:solidFill>
            </a:endParaRPr>
          </a:p>
        </p:txBody>
      </p:sp>
      <p:sp>
        <p:nvSpPr>
          <p:cNvPr id="247" name="Google Shape;247;p24"/>
          <p:cNvSpPr/>
          <p:nvPr/>
        </p:nvSpPr>
        <p:spPr>
          <a:xfrm>
            <a:off x="1863969" y="4655193"/>
            <a:ext cx="1600772" cy="783978"/>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48" name="Google Shape;248;p24"/>
          <p:cNvSpPr txBox="1"/>
          <p:nvPr/>
        </p:nvSpPr>
        <p:spPr>
          <a:xfrm>
            <a:off x="4182757" y="2625988"/>
            <a:ext cx="7602167" cy="130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800" b="0" i="0" u="none" strike="noStrike" cap="none" dirty="0">
                <a:solidFill>
                  <a:srgbClr val="000000"/>
                </a:solidFill>
                <a:latin typeface="DIN Next Rounded LT Pro" panose="020F0503020203050203" pitchFamily="34" charset="0"/>
                <a:ea typeface="Rockwell"/>
                <a:cs typeface="Rockwell"/>
                <a:sym typeface="Rockwell"/>
              </a:rPr>
              <a:t>This means that you should be thinking or working on </a:t>
            </a:r>
            <a:r>
              <a:rPr lang="en-US" sz="2800" dirty="0">
                <a:latin typeface="DIN Next Rounded LT Pro" panose="020F0503020203050203" pitchFamily="34" charset="0"/>
                <a:ea typeface="Rockwell"/>
                <a:cs typeface="Rockwell"/>
                <a:sym typeface="Rockwell"/>
              </a:rPr>
              <a:t>the </a:t>
            </a:r>
            <a:r>
              <a:rPr lang="en-US" sz="2800" b="0" i="0" u="none" strike="noStrike" cap="none" dirty="0">
                <a:solidFill>
                  <a:srgbClr val="000000"/>
                </a:solidFill>
                <a:latin typeface="DIN Next Rounded LT Pro" panose="020F0503020203050203" pitchFamily="34" charset="0"/>
                <a:ea typeface="Rockwell"/>
                <a:cs typeface="Rockwell"/>
                <a:sym typeface="Rockwell"/>
              </a:rPr>
              <a:t>task assigned </a:t>
            </a:r>
            <a:endParaRPr sz="2800" b="0" i="0" u="none" strike="noStrike" cap="none" dirty="0">
              <a:solidFill>
                <a:srgbClr val="000000"/>
              </a:solidFill>
              <a:latin typeface="DIN Next Rounded LT Pro" panose="020F0503020203050203" pitchFamily="34" charset="0"/>
              <a:ea typeface="Rockwell"/>
              <a:cs typeface="Rockwell"/>
              <a:sym typeface="Rockwell"/>
            </a:endParaRPr>
          </a:p>
        </p:txBody>
      </p:sp>
      <p:pic>
        <p:nvPicPr>
          <p:cNvPr id="249" name="Google Shape;249;p24"/>
          <p:cNvPicPr preferRelativeResize="0"/>
          <p:nvPr/>
        </p:nvPicPr>
        <p:blipFill rotWithShape="1">
          <a:blip r:embed="rId3">
            <a:alphaModFix/>
          </a:blip>
          <a:srcRect/>
          <a:stretch/>
        </p:blipFill>
        <p:spPr>
          <a:xfrm>
            <a:off x="1392625" y="2490858"/>
            <a:ext cx="2283691" cy="1251142"/>
          </a:xfrm>
          <a:prstGeom prst="rect">
            <a:avLst/>
          </a:prstGeom>
          <a:noFill/>
          <a:ln>
            <a:noFill/>
          </a:ln>
        </p:spPr>
      </p:pic>
    </p:spTree>
    <p:extLst>
      <p:ext uri="{BB962C8B-B14F-4D97-AF65-F5344CB8AC3E}">
        <p14:creationId xmlns:p14="http://schemas.microsoft.com/office/powerpoint/2010/main" val="2065504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 Formulation Technique</a:t>
            </a:r>
            <a:endParaRPr lang="en-US" dirty="0"/>
          </a:p>
        </p:txBody>
      </p:sp>
      <p:sp>
        <p:nvSpPr>
          <p:cNvPr id="4" name="Rectangle 3"/>
          <p:cNvSpPr/>
          <p:nvPr/>
        </p:nvSpPr>
        <p:spPr>
          <a:xfrm>
            <a:off x="838199" y="2828836"/>
            <a:ext cx="10899371" cy="2554545"/>
          </a:xfrm>
          <a:prstGeom prst="rect">
            <a:avLst/>
          </a:prstGeom>
        </p:spPr>
        <p:txBody>
          <a:bodyPr wrap="square">
            <a:spAutoFit/>
          </a:bodyPr>
          <a:lstStyle/>
          <a:p>
            <a:r>
              <a:rPr lang="en-US" sz="3200" dirty="0" smtClean="0">
                <a:latin typeface="DIN Next Rounded LT Pro" panose="020F0503020203050203" pitchFamily="34" charset="0"/>
              </a:rPr>
              <a:t>Individuals learn to:</a:t>
            </a:r>
          </a:p>
          <a:p>
            <a:pPr marL="457200" indent="-457200">
              <a:buFont typeface="Arial" panose="020B0604020202020204" pitchFamily="34" charset="0"/>
              <a:buChar char="•"/>
            </a:pPr>
            <a:r>
              <a:rPr lang="en-US" sz="3200" dirty="0" smtClean="0">
                <a:latin typeface="DIN Next Rounded LT Pro" panose="020F0503020203050203" pitchFamily="34" charset="0"/>
              </a:rPr>
              <a:t>Produce their own questions</a:t>
            </a:r>
          </a:p>
          <a:p>
            <a:pPr marL="457200" indent="-457200">
              <a:buFont typeface="Arial" panose="020B0604020202020204" pitchFamily="34" charset="0"/>
              <a:buChar char="•"/>
            </a:pPr>
            <a:r>
              <a:rPr lang="en-US" sz="3200" dirty="0" smtClean="0">
                <a:latin typeface="DIN Next Rounded LT Pro" panose="020F0503020203050203" pitchFamily="34" charset="0"/>
              </a:rPr>
              <a:t>Work with and improve their questions</a:t>
            </a:r>
          </a:p>
          <a:p>
            <a:pPr marL="457200" indent="-457200">
              <a:buFont typeface="Arial" panose="020B0604020202020204" pitchFamily="34" charset="0"/>
              <a:buChar char="•"/>
            </a:pPr>
            <a:r>
              <a:rPr lang="en-US" sz="3200" dirty="0" smtClean="0">
                <a:latin typeface="DIN Next Rounded LT Pro" panose="020F0503020203050203" pitchFamily="34" charset="0"/>
              </a:rPr>
              <a:t>Strategize on how to use their questions</a:t>
            </a:r>
          </a:p>
          <a:p>
            <a:pPr marL="457200" indent="-457200">
              <a:buFont typeface="Arial" panose="020B0604020202020204" pitchFamily="34" charset="0"/>
              <a:buChar char="•"/>
            </a:pPr>
            <a:r>
              <a:rPr lang="en-US" sz="3200" dirty="0" smtClean="0">
                <a:latin typeface="DIN Next Rounded LT Pro" panose="020F0503020203050203" pitchFamily="34" charset="0"/>
              </a:rPr>
              <a:t>Reflect on what they have learned and how they learned it</a:t>
            </a:r>
            <a:endParaRPr lang="en-US" sz="3200" dirty="0">
              <a:latin typeface="DIN Next Rounded LT Pro" panose="020F0503020203050203" pitchFamily="34" charset="0"/>
            </a:endParaRPr>
          </a:p>
        </p:txBody>
      </p:sp>
    </p:spTree>
    <p:extLst>
      <p:ext uri="{BB962C8B-B14F-4D97-AF65-F5344CB8AC3E}">
        <p14:creationId xmlns:p14="http://schemas.microsoft.com/office/powerpoint/2010/main" val="3903045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Producing Questions</a:t>
            </a:r>
            <a:endParaRPr lang="en-US" dirty="0"/>
          </a:p>
        </p:txBody>
      </p:sp>
      <p:sp>
        <p:nvSpPr>
          <p:cNvPr id="4" name="Rectangle 3"/>
          <p:cNvSpPr/>
          <p:nvPr/>
        </p:nvSpPr>
        <p:spPr>
          <a:xfrm>
            <a:off x="838200" y="2828836"/>
            <a:ext cx="8305800" cy="2554545"/>
          </a:xfrm>
          <a:prstGeom prst="rect">
            <a:avLst/>
          </a:prstGeom>
        </p:spPr>
        <p:txBody>
          <a:bodyPr wrap="square">
            <a:spAutoFit/>
          </a:bodyPr>
          <a:lstStyle/>
          <a:p>
            <a:r>
              <a:rPr lang="en-US" sz="3200" dirty="0">
                <a:latin typeface="DIN Next Rounded LT Pro" panose="020F0503020203050203" pitchFamily="34" charset="0"/>
              </a:rPr>
              <a:t>1. Ask as many questions as you can</a:t>
            </a:r>
          </a:p>
          <a:p>
            <a:r>
              <a:rPr lang="en-US" sz="3200" dirty="0">
                <a:latin typeface="DIN Next Rounded LT Pro" panose="020F0503020203050203" pitchFamily="34" charset="0"/>
              </a:rPr>
              <a:t>2. Do not stop to answer, judge, or discuss</a:t>
            </a:r>
          </a:p>
          <a:p>
            <a:r>
              <a:rPr lang="en-US" sz="3200" dirty="0">
                <a:latin typeface="DIN Next Rounded LT Pro" panose="020F0503020203050203" pitchFamily="34" charset="0"/>
              </a:rPr>
              <a:t>3. Write down every question exactly as </a:t>
            </a:r>
            <a:r>
              <a:rPr lang="en-US" sz="3200" dirty="0" smtClean="0">
                <a:latin typeface="DIN Next Rounded LT Pro" panose="020F0503020203050203" pitchFamily="34" charset="0"/>
              </a:rPr>
              <a:t>stated (or as it first comes to mind)</a:t>
            </a:r>
            <a:endParaRPr lang="en-US" sz="3200" dirty="0">
              <a:latin typeface="DIN Next Rounded LT Pro" panose="020F0503020203050203" pitchFamily="34" charset="0"/>
            </a:endParaRPr>
          </a:p>
          <a:p>
            <a:r>
              <a:rPr lang="en-US" sz="3200" dirty="0">
                <a:latin typeface="DIN Next Rounded LT Pro" panose="020F0503020203050203" pitchFamily="34" charset="0"/>
              </a:rPr>
              <a:t>4. Change any statements into questions</a:t>
            </a:r>
          </a:p>
        </p:txBody>
      </p:sp>
      <p:sp>
        <p:nvSpPr>
          <p:cNvPr id="6" name="Google Shape;512;p54"/>
          <p:cNvSpPr/>
          <p:nvPr/>
        </p:nvSpPr>
        <p:spPr>
          <a:xfrm>
            <a:off x="5768945" y="6010371"/>
            <a:ext cx="654109" cy="440819"/>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77146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normAutofit/>
          </a:bodyPr>
          <a:lstStyle/>
          <a:p>
            <a:pPr eaLnBrk="1" hangingPunct="1"/>
            <a:r>
              <a:rPr lang="en-US" altLang="en-US" dirty="0"/>
              <a:t>Produce </a:t>
            </a:r>
            <a:r>
              <a:rPr lang="en-US" altLang="en-US" dirty="0" smtClean="0"/>
              <a:t>Questions</a:t>
            </a:r>
            <a:endParaRPr lang="en-US" altLang="en-US" dirty="0"/>
          </a:p>
        </p:txBody>
      </p:sp>
      <p:sp>
        <p:nvSpPr>
          <p:cNvPr id="102403" name="Content Placeholder 2"/>
          <p:cNvSpPr>
            <a:spLocks noGrp="1"/>
          </p:cNvSpPr>
          <p:nvPr>
            <p:ph idx="1"/>
          </p:nvPr>
        </p:nvSpPr>
        <p:spPr>
          <a:xfrm>
            <a:off x="838201" y="2180490"/>
            <a:ext cx="10515599" cy="3490547"/>
          </a:xfrm>
        </p:spPr>
        <p:txBody>
          <a:bodyPr>
            <a:normAutofit/>
          </a:bodyPr>
          <a:lstStyle/>
          <a:p>
            <a:r>
              <a:rPr lang="en-US" altLang="en-US" dirty="0">
                <a:solidFill>
                  <a:srgbClr val="000000"/>
                </a:solidFill>
              </a:rPr>
              <a:t>Ask questions</a:t>
            </a:r>
          </a:p>
          <a:p>
            <a:r>
              <a:rPr lang="en-US" altLang="en-US" dirty="0">
                <a:solidFill>
                  <a:srgbClr val="000000"/>
                </a:solidFill>
              </a:rPr>
              <a:t>Follow the </a:t>
            </a:r>
            <a:r>
              <a:rPr lang="en-US" altLang="en-US" dirty="0" smtClean="0">
                <a:solidFill>
                  <a:srgbClr val="000000"/>
                </a:solidFill>
              </a:rPr>
              <a:t>rules</a:t>
            </a:r>
          </a:p>
          <a:p>
            <a:pPr lvl="1"/>
            <a:r>
              <a:rPr lang="en-US" altLang="en-US" dirty="0" smtClean="0"/>
              <a:t>Ask </a:t>
            </a:r>
            <a:r>
              <a:rPr lang="en-US" altLang="en-US" dirty="0"/>
              <a:t>as many questions as you </a:t>
            </a:r>
            <a:r>
              <a:rPr lang="en-US" altLang="en-US" dirty="0" smtClean="0"/>
              <a:t>can</a:t>
            </a:r>
          </a:p>
          <a:p>
            <a:pPr lvl="1"/>
            <a:r>
              <a:rPr lang="en-US" altLang="en-US" dirty="0" smtClean="0"/>
              <a:t>Do </a:t>
            </a:r>
            <a:r>
              <a:rPr lang="en-US" altLang="en-US" dirty="0"/>
              <a:t>not stop to answer, judge, or </a:t>
            </a:r>
            <a:r>
              <a:rPr lang="en-US" altLang="en-US" dirty="0" smtClean="0"/>
              <a:t>discuss</a:t>
            </a:r>
          </a:p>
          <a:p>
            <a:pPr lvl="1"/>
            <a:r>
              <a:rPr lang="en-US" altLang="en-US" dirty="0" smtClean="0"/>
              <a:t>Write </a:t>
            </a:r>
            <a:r>
              <a:rPr lang="en-US" altLang="en-US" dirty="0"/>
              <a:t>down every question exactly as it was stated (or as it first comes to mind</a:t>
            </a:r>
            <a:r>
              <a:rPr lang="en-US" altLang="en-US" dirty="0" smtClean="0"/>
              <a:t>)</a:t>
            </a:r>
          </a:p>
          <a:p>
            <a:pPr lvl="1"/>
            <a:r>
              <a:rPr lang="en-US" altLang="en-US" dirty="0" smtClean="0"/>
              <a:t>Change </a:t>
            </a:r>
            <a:r>
              <a:rPr lang="en-US" altLang="en-US" dirty="0"/>
              <a:t>any statements into </a:t>
            </a:r>
            <a:r>
              <a:rPr lang="en-US" altLang="en-US" dirty="0" smtClean="0"/>
              <a:t>questions</a:t>
            </a:r>
          </a:p>
          <a:p>
            <a:r>
              <a:rPr lang="en-US" altLang="en-US" dirty="0" smtClean="0">
                <a:solidFill>
                  <a:srgbClr val="000000"/>
                </a:solidFill>
              </a:rPr>
              <a:t>Number </a:t>
            </a:r>
            <a:r>
              <a:rPr lang="en-US" altLang="en-US" dirty="0">
                <a:solidFill>
                  <a:srgbClr val="000000"/>
                </a:solidFill>
              </a:rPr>
              <a:t>the </a:t>
            </a:r>
            <a:r>
              <a:rPr lang="en-US" altLang="en-US" dirty="0" smtClean="0">
                <a:solidFill>
                  <a:srgbClr val="000000"/>
                </a:solidFill>
              </a:rPr>
              <a:t>questions as you produce them</a:t>
            </a:r>
            <a:endParaRPr lang="en-US" altLang="en-US" dirty="0">
              <a:solidFill>
                <a:srgbClr val="000000"/>
              </a:solidFill>
            </a:endParaRPr>
          </a:p>
          <a:p>
            <a:pPr marL="514350" indent="-514350" algn="ctr">
              <a:buFont typeface="Wingdings" panose="05000000000000000000" pitchFamily="2" charset="2"/>
              <a:buAutoNum type="arabicPeriod"/>
            </a:pPr>
            <a:endParaRPr lang="en-US" altLang="en-US" sz="2400" dirty="0"/>
          </a:p>
        </p:txBody>
      </p:sp>
    </p:spTree>
    <p:extLst>
      <p:ext uri="{BB962C8B-B14F-4D97-AF65-F5344CB8AC3E}">
        <p14:creationId xmlns:p14="http://schemas.microsoft.com/office/powerpoint/2010/main" val="493899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Content Placeholder 2"/>
          <p:cNvSpPr>
            <a:spLocks noGrp="1"/>
          </p:cNvSpPr>
          <p:nvPr>
            <p:ph idx="1"/>
          </p:nvPr>
        </p:nvSpPr>
        <p:spPr>
          <a:xfrm>
            <a:off x="342900" y="2602014"/>
            <a:ext cx="12001499" cy="2485243"/>
          </a:xfrm>
        </p:spPr>
        <p:txBody>
          <a:bodyPr>
            <a:noAutofit/>
          </a:bodyPr>
          <a:lstStyle/>
          <a:p>
            <a:pPr marL="0" indent="0">
              <a:spcBef>
                <a:spcPts val="0"/>
              </a:spcBef>
              <a:buNone/>
            </a:pPr>
            <a:r>
              <a:rPr lang="en-US" altLang="en-US" sz="4400" dirty="0">
                <a:solidFill>
                  <a:schemeClr val="accent1"/>
                </a:solidFill>
              </a:rPr>
              <a:t>Some students </a:t>
            </a:r>
            <a:r>
              <a:rPr lang="en-US" altLang="en-US" sz="4400" dirty="0" smtClean="0">
                <a:solidFill>
                  <a:schemeClr val="accent1"/>
                </a:solidFill>
              </a:rPr>
              <a:t>struggle with original research.</a:t>
            </a:r>
            <a:endParaRPr lang="en-US" altLang="en-US" sz="4400" dirty="0">
              <a:solidFill>
                <a:schemeClr val="accent1"/>
              </a:solidFill>
            </a:endParaRPr>
          </a:p>
        </p:txBody>
      </p:sp>
      <p:sp>
        <p:nvSpPr>
          <p:cNvPr id="2" name="Title 1"/>
          <p:cNvSpPr>
            <a:spLocks noGrp="1"/>
          </p:cNvSpPr>
          <p:nvPr>
            <p:ph type="title"/>
          </p:nvPr>
        </p:nvSpPr>
        <p:spPr/>
        <p:txBody>
          <a:bodyPr/>
          <a:lstStyle/>
          <a:p>
            <a:r>
              <a:rPr lang="en-US" dirty="0" smtClean="0"/>
              <a:t>Question Focus</a:t>
            </a:r>
            <a:endParaRPr lang="en-US" dirty="0"/>
          </a:p>
        </p:txBody>
      </p:sp>
      <p:sp>
        <p:nvSpPr>
          <p:cNvPr id="4" name="Content Placeholder 2"/>
          <p:cNvSpPr txBox="1">
            <a:spLocks/>
          </p:cNvSpPr>
          <p:nvPr/>
        </p:nvSpPr>
        <p:spPr>
          <a:xfrm>
            <a:off x="838199" y="3844636"/>
            <a:ext cx="10771910" cy="4056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endParaRPr lang="en-US" altLang="en-US" sz="2200" dirty="0" smtClean="0"/>
          </a:p>
          <a:p>
            <a:pPr marL="0" indent="0">
              <a:spcBef>
                <a:spcPts val="0"/>
              </a:spcBef>
              <a:buNone/>
            </a:pPr>
            <a:r>
              <a:rPr lang="en-US" altLang="en-US" sz="2200" dirty="0" smtClean="0"/>
              <a:t>Ask questions. Number the questions. Follow the rules:</a:t>
            </a:r>
            <a:endParaRPr lang="en-US" sz="2400" dirty="0">
              <a:solidFill>
                <a:prstClr val="black"/>
              </a:solidFill>
              <a:latin typeface="Rockwell"/>
              <a:sym typeface="Wingdings" panose="05000000000000000000" pitchFamily="2" charset="2"/>
            </a:endParaRPr>
          </a:p>
          <a:p>
            <a:pPr marL="0" indent="0" defTabSz="457200">
              <a:buNone/>
              <a:defRPr/>
            </a:pPr>
            <a:r>
              <a:rPr lang="en-US" sz="2000" dirty="0">
                <a:solidFill>
                  <a:prstClr val="black"/>
                </a:solidFill>
                <a:sym typeface="Wingdings" panose="05000000000000000000" pitchFamily="2" charset="2"/>
              </a:rPr>
              <a:t>	</a:t>
            </a:r>
            <a:r>
              <a:rPr lang="en-US" sz="2000" dirty="0" smtClean="0">
                <a:solidFill>
                  <a:prstClr val="black"/>
                </a:solidFill>
                <a:sym typeface="Wingdings" panose="05000000000000000000" pitchFamily="2" charset="2"/>
              </a:rPr>
              <a:t>Ask </a:t>
            </a:r>
            <a:r>
              <a:rPr lang="en-US" sz="2000" dirty="0">
                <a:solidFill>
                  <a:prstClr val="black"/>
                </a:solidFill>
                <a:sym typeface="Wingdings" panose="05000000000000000000" pitchFamily="2" charset="2"/>
              </a:rPr>
              <a:t>as many questions as you </a:t>
            </a:r>
            <a:r>
              <a:rPr lang="en-US" sz="2000" dirty="0" smtClean="0">
                <a:solidFill>
                  <a:prstClr val="black"/>
                </a:solidFill>
                <a:sym typeface="Wingdings" panose="05000000000000000000" pitchFamily="2" charset="2"/>
              </a:rPr>
              <a:t>can;  Do not </a:t>
            </a:r>
            <a:r>
              <a:rPr lang="en-US" sz="2000" dirty="0">
                <a:solidFill>
                  <a:prstClr val="black"/>
                </a:solidFill>
                <a:sym typeface="Wingdings" panose="05000000000000000000" pitchFamily="2" charset="2"/>
              </a:rPr>
              <a:t>stop to answer, judge, or </a:t>
            </a:r>
            <a:r>
              <a:rPr lang="en-US" sz="2000" dirty="0" smtClean="0">
                <a:solidFill>
                  <a:prstClr val="black"/>
                </a:solidFill>
                <a:sym typeface="Wingdings" panose="05000000000000000000" pitchFamily="2" charset="2"/>
              </a:rPr>
              <a:t>discuss</a:t>
            </a:r>
          </a:p>
          <a:p>
            <a:pPr marL="0" indent="0" defTabSz="457200">
              <a:buNone/>
              <a:defRPr/>
            </a:pPr>
            <a:r>
              <a:rPr lang="en-US" sz="2000" dirty="0" smtClean="0">
                <a:solidFill>
                  <a:prstClr val="black"/>
                </a:solidFill>
                <a:sym typeface="Wingdings" panose="05000000000000000000" pitchFamily="2" charset="2"/>
              </a:rPr>
              <a:t>	Write down each question </a:t>
            </a:r>
            <a:r>
              <a:rPr lang="en-US" sz="2000" dirty="0">
                <a:solidFill>
                  <a:prstClr val="black"/>
                </a:solidFill>
                <a:sym typeface="Wingdings" panose="05000000000000000000" pitchFamily="2" charset="2"/>
              </a:rPr>
              <a:t>exactly as it was stated (</a:t>
            </a:r>
            <a:r>
              <a:rPr lang="en-US" sz="2000" dirty="0" smtClean="0">
                <a:solidFill>
                  <a:prstClr val="black"/>
                </a:solidFill>
                <a:sym typeface="Wingdings" panose="05000000000000000000" pitchFamily="2" charset="2"/>
              </a:rPr>
              <a:t>or as it </a:t>
            </a:r>
            <a:r>
              <a:rPr lang="en-US" sz="2000" dirty="0">
                <a:solidFill>
                  <a:prstClr val="black"/>
                </a:solidFill>
                <a:sym typeface="Wingdings" panose="05000000000000000000" pitchFamily="2" charset="2"/>
              </a:rPr>
              <a:t>first </a:t>
            </a:r>
            <a:r>
              <a:rPr lang="en-US" sz="2000" dirty="0" smtClean="0">
                <a:solidFill>
                  <a:prstClr val="black"/>
                </a:solidFill>
                <a:sym typeface="Wingdings" panose="05000000000000000000" pitchFamily="2" charset="2"/>
              </a:rPr>
              <a:t>comes </a:t>
            </a:r>
            <a:r>
              <a:rPr lang="en-US" sz="2000" dirty="0">
                <a:solidFill>
                  <a:prstClr val="black"/>
                </a:solidFill>
                <a:sym typeface="Wingdings" panose="05000000000000000000" pitchFamily="2" charset="2"/>
              </a:rPr>
              <a:t>to mind).</a:t>
            </a:r>
          </a:p>
          <a:p>
            <a:pPr marL="0" indent="0" defTabSz="457200">
              <a:buNone/>
              <a:defRPr/>
            </a:pPr>
            <a:r>
              <a:rPr lang="en-US" sz="2000" dirty="0" smtClean="0">
                <a:solidFill>
                  <a:prstClr val="black"/>
                </a:solidFill>
                <a:sym typeface="Wingdings" panose="05000000000000000000" pitchFamily="2" charset="2"/>
              </a:rPr>
              <a:t>	Change </a:t>
            </a:r>
            <a:r>
              <a:rPr lang="en-US" sz="2000" dirty="0">
                <a:solidFill>
                  <a:prstClr val="black"/>
                </a:solidFill>
                <a:sym typeface="Wingdings" panose="05000000000000000000" pitchFamily="2" charset="2"/>
              </a:rPr>
              <a:t>any statements into questions.</a:t>
            </a:r>
            <a:endParaRPr lang="en-US" sz="2000" dirty="0">
              <a:solidFill>
                <a:prstClr val="black"/>
              </a:solidFill>
            </a:endParaRPr>
          </a:p>
          <a:p>
            <a:pPr marL="0" indent="0">
              <a:spcBef>
                <a:spcPts val="0"/>
              </a:spcBef>
              <a:buNone/>
            </a:pPr>
            <a:endParaRPr lang="en-US" altLang="en-US" sz="2200" dirty="0" smtClean="0"/>
          </a:p>
        </p:txBody>
      </p:sp>
      <p:pic>
        <p:nvPicPr>
          <p:cNvPr id="6" name="Google Shape;430;p47"/>
          <p:cNvPicPr preferRelativeResize="0"/>
          <p:nvPr/>
        </p:nvPicPr>
        <p:blipFill rotWithShape="1">
          <a:blip r:embed="rId3">
            <a:alphaModFix/>
          </a:blip>
          <a:srcRect/>
          <a:stretch/>
        </p:blipFill>
        <p:spPr>
          <a:xfrm>
            <a:off x="5632521" y="5998583"/>
            <a:ext cx="926958" cy="604054"/>
          </a:xfrm>
          <a:prstGeom prst="rect">
            <a:avLst/>
          </a:prstGeom>
          <a:noFill/>
          <a:ln>
            <a:noFill/>
          </a:ln>
        </p:spPr>
      </p:pic>
    </p:spTree>
    <p:extLst>
      <p:ext uri="{BB962C8B-B14F-4D97-AF65-F5344CB8AC3E}">
        <p14:creationId xmlns:p14="http://schemas.microsoft.com/office/powerpoint/2010/main" val="1729834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Quick Housekeeping</a:t>
            </a:r>
            <a:endParaRPr lang="en-US" dirty="0"/>
          </a:p>
        </p:txBody>
      </p:sp>
      <p:sp>
        <p:nvSpPr>
          <p:cNvPr id="5" name="Content Placeholder 4"/>
          <p:cNvSpPr>
            <a:spLocks noGrp="1"/>
          </p:cNvSpPr>
          <p:nvPr>
            <p:ph idx="1"/>
          </p:nvPr>
        </p:nvSpPr>
        <p:spPr/>
        <p:txBody>
          <a:bodyPr/>
          <a:lstStyle/>
          <a:p>
            <a:pPr marL="0" indent="0">
              <a:buNone/>
            </a:pPr>
            <a:r>
              <a:rPr lang="en-US" dirty="0" smtClean="0"/>
              <a:t>Please:</a:t>
            </a:r>
          </a:p>
          <a:p>
            <a:r>
              <a:rPr lang="en-US" dirty="0" smtClean="0"/>
              <a:t>Be ready to actively participate</a:t>
            </a:r>
          </a:p>
          <a:p>
            <a:r>
              <a:rPr lang="en-US" dirty="0" smtClean="0"/>
              <a:t>Ensure your name is visible if it isn’t already</a:t>
            </a:r>
          </a:p>
          <a:p>
            <a:endParaRPr lang="en-US" dirty="0" smtClean="0"/>
          </a:p>
        </p:txBody>
      </p:sp>
    </p:spTree>
    <p:extLst>
      <p:ext uri="{BB962C8B-B14F-4D97-AF65-F5344CB8AC3E}">
        <p14:creationId xmlns:p14="http://schemas.microsoft.com/office/powerpoint/2010/main" val="3428078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838200" y="1981201"/>
            <a:ext cx="9547225" cy="4144963"/>
          </a:xfrm>
        </p:spPr>
        <p:txBody>
          <a:bodyPr/>
          <a:lstStyle/>
          <a:p>
            <a:pPr marL="0" indent="0">
              <a:buNone/>
            </a:pPr>
            <a:r>
              <a:rPr lang="en-US" altLang="en-US" sz="3000" dirty="0">
                <a:solidFill>
                  <a:srgbClr val="000000"/>
                </a:solidFill>
              </a:rPr>
              <a:t>Definitions: </a:t>
            </a:r>
            <a:endParaRPr lang="en-US" altLang="en-US" sz="3000" b="1" dirty="0">
              <a:solidFill>
                <a:srgbClr val="000000"/>
              </a:solidFill>
            </a:endParaRPr>
          </a:p>
          <a:p>
            <a:pPr lvl="1" eaLnBrk="1" hangingPunct="1">
              <a:lnSpc>
                <a:spcPct val="90000"/>
              </a:lnSpc>
              <a:buFont typeface="Arial" panose="020B0604020202020204" pitchFamily="34" charset="0"/>
              <a:buChar char="•"/>
            </a:pPr>
            <a:r>
              <a:rPr lang="en-US" altLang="en-US" b="1" dirty="0">
                <a:solidFill>
                  <a:srgbClr val="000000"/>
                </a:solidFill>
              </a:rPr>
              <a:t>Closed-ended </a:t>
            </a:r>
            <a:r>
              <a:rPr lang="en-US" altLang="en-US" dirty="0">
                <a:solidFill>
                  <a:srgbClr val="000000"/>
                </a:solidFill>
              </a:rPr>
              <a:t>questions can be answered with a “yes” or  “no” or with a one-word</a:t>
            </a:r>
            <a:r>
              <a:rPr lang="en-US" altLang="en-US" b="1" dirty="0">
                <a:solidFill>
                  <a:srgbClr val="000000"/>
                </a:solidFill>
              </a:rPr>
              <a:t> </a:t>
            </a:r>
            <a:r>
              <a:rPr lang="en-US" altLang="en-US" dirty="0">
                <a:solidFill>
                  <a:srgbClr val="000000"/>
                </a:solidFill>
              </a:rPr>
              <a:t>answer.</a:t>
            </a:r>
          </a:p>
          <a:p>
            <a:pPr lvl="1">
              <a:buFont typeface="Arial" panose="020B0604020202020204" pitchFamily="34" charset="0"/>
              <a:buChar char="•"/>
            </a:pPr>
            <a:r>
              <a:rPr lang="en-US" altLang="en-US" b="1" dirty="0">
                <a:solidFill>
                  <a:srgbClr val="000000"/>
                </a:solidFill>
              </a:rPr>
              <a:t>Open-ended</a:t>
            </a:r>
            <a:r>
              <a:rPr lang="en-US" altLang="en-US" dirty="0">
                <a:solidFill>
                  <a:srgbClr val="000000"/>
                </a:solidFill>
              </a:rPr>
              <a:t> questions require </a:t>
            </a:r>
            <a:r>
              <a:rPr lang="en-US" altLang="en-US" dirty="0" smtClean="0">
                <a:solidFill>
                  <a:srgbClr val="000000"/>
                </a:solidFill>
              </a:rPr>
              <a:t>an explanation</a:t>
            </a:r>
            <a:r>
              <a:rPr lang="en-US" altLang="en-US" b="1" dirty="0" smtClean="0">
                <a:solidFill>
                  <a:srgbClr val="000000"/>
                </a:solidFill>
              </a:rPr>
              <a:t> </a:t>
            </a:r>
            <a:r>
              <a:rPr lang="en-US" dirty="0"/>
              <a:t>and cannot be answered with a “yes,” “no,” or with </a:t>
            </a:r>
            <a:r>
              <a:rPr lang="en-US" dirty="0" smtClean="0"/>
              <a:t>one word.</a:t>
            </a:r>
            <a:r>
              <a:rPr lang="en-US" altLang="en-US" dirty="0" smtClean="0">
                <a:solidFill>
                  <a:srgbClr val="000000"/>
                </a:solidFill>
              </a:rPr>
              <a:t> </a:t>
            </a:r>
            <a:endParaRPr lang="en-US" altLang="en-US" dirty="0">
              <a:solidFill>
                <a:srgbClr val="000000"/>
              </a:solidFill>
            </a:endParaRPr>
          </a:p>
          <a:p>
            <a:pPr marL="228600" lvl="1" indent="0">
              <a:buNone/>
            </a:pPr>
            <a:endParaRPr lang="en-US" altLang="en-US" dirty="0" smtClean="0">
              <a:solidFill>
                <a:srgbClr val="000000"/>
              </a:solidFill>
              <a:latin typeface="DIN Next Rounded LT Pro" panose="020F0503020203050203" pitchFamily="34" charset="0"/>
            </a:endParaRPr>
          </a:p>
          <a:p>
            <a:pPr marL="0" indent="0">
              <a:spcBef>
                <a:spcPct val="0"/>
              </a:spcBef>
              <a:buNone/>
            </a:pPr>
            <a:r>
              <a:rPr lang="en-US" altLang="en-US" sz="3000" dirty="0">
                <a:solidFill>
                  <a:srgbClr val="000000"/>
                </a:solidFill>
              </a:rPr>
              <a:t>Directions: </a:t>
            </a:r>
          </a:p>
          <a:p>
            <a:pPr marL="0" indent="0">
              <a:spcBef>
                <a:spcPct val="0"/>
              </a:spcBef>
              <a:buNone/>
            </a:pPr>
            <a:r>
              <a:rPr lang="en-US" altLang="en-US" sz="2400" dirty="0" smtClean="0">
                <a:solidFill>
                  <a:srgbClr val="000000"/>
                </a:solidFill>
              </a:rPr>
              <a:t>Label </a:t>
            </a:r>
            <a:r>
              <a:rPr lang="en-US" altLang="en-US" sz="2400" dirty="0">
                <a:solidFill>
                  <a:srgbClr val="000000"/>
                </a:solidFill>
              </a:rPr>
              <a:t>your </a:t>
            </a:r>
            <a:r>
              <a:rPr lang="en-US" altLang="en-US" sz="2400" dirty="0" smtClean="0">
                <a:solidFill>
                  <a:srgbClr val="000000"/>
                </a:solidFill>
              </a:rPr>
              <a:t>closed-ended questions with </a:t>
            </a:r>
            <a:r>
              <a:rPr lang="en-US" altLang="en-US" sz="2400" dirty="0">
                <a:solidFill>
                  <a:srgbClr val="000000"/>
                </a:solidFill>
              </a:rPr>
              <a:t>a </a:t>
            </a:r>
            <a:r>
              <a:rPr lang="en-US" altLang="en-US" sz="2400" b="1" dirty="0">
                <a:solidFill>
                  <a:srgbClr val="000000"/>
                </a:solidFill>
              </a:rPr>
              <a:t>“C”</a:t>
            </a:r>
            <a:r>
              <a:rPr lang="en-US" altLang="ja-JP" sz="2400" dirty="0">
                <a:solidFill>
                  <a:srgbClr val="000000"/>
                </a:solidFill>
              </a:rPr>
              <a:t> </a:t>
            </a:r>
            <a:r>
              <a:rPr lang="en-US" altLang="ja-JP" sz="2400" dirty="0" smtClean="0">
                <a:solidFill>
                  <a:srgbClr val="000000"/>
                </a:solidFill>
              </a:rPr>
              <a:t>and your open-ended questions with </a:t>
            </a:r>
            <a:r>
              <a:rPr lang="en-US" altLang="ja-JP" sz="2400" dirty="0">
                <a:solidFill>
                  <a:srgbClr val="000000"/>
                </a:solidFill>
              </a:rPr>
              <a:t>an </a:t>
            </a:r>
            <a:r>
              <a:rPr lang="en-US" altLang="en-US" sz="2400" b="1" dirty="0">
                <a:solidFill>
                  <a:srgbClr val="000000"/>
                </a:solidFill>
              </a:rPr>
              <a:t>“</a:t>
            </a:r>
            <a:r>
              <a:rPr lang="en-US" altLang="ja-JP" sz="2400" b="1" dirty="0">
                <a:solidFill>
                  <a:srgbClr val="000000"/>
                </a:solidFill>
              </a:rPr>
              <a:t>O.</a:t>
            </a:r>
            <a:r>
              <a:rPr lang="en-US" altLang="en-US" sz="2400" b="1" dirty="0">
                <a:solidFill>
                  <a:srgbClr val="000000"/>
                </a:solidFill>
              </a:rPr>
              <a:t>”</a:t>
            </a:r>
            <a:endParaRPr lang="en-US" altLang="en-US" sz="2400" dirty="0">
              <a:solidFill>
                <a:srgbClr val="000000"/>
              </a:solidFill>
            </a:endParaRPr>
          </a:p>
        </p:txBody>
      </p:sp>
      <p:sp>
        <p:nvSpPr>
          <p:cNvPr id="2" name="Title 1"/>
          <p:cNvSpPr>
            <a:spLocks noGrp="1"/>
          </p:cNvSpPr>
          <p:nvPr>
            <p:ph type="title"/>
          </p:nvPr>
        </p:nvSpPr>
        <p:spPr/>
        <p:txBody>
          <a:bodyPr/>
          <a:lstStyle/>
          <a:p>
            <a:r>
              <a:rPr lang="en-US" dirty="0"/>
              <a:t>Categorize </a:t>
            </a:r>
            <a:r>
              <a:rPr lang="en-US" dirty="0" smtClean="0"/>
              <a:t>Questions</a:t>
            </a:r>
            <a:r>
              <a:rPr lang="en-US" dirty="0"/>
              <a:t>: </a:t>
            </a:r>
            <a:r>
              <a:rPr lang="en-US" dirty="0" smtClean="0"/>
              <a:t>Closed/Open</a:t>
            </a:r>
            <a:endParaRPr lang="en-US" dirty="0"/>
          </a:p>
        </p:txBody>
      </p:sp>
      <p:pic>
        <p:nvPicPr>
          <p:cNvPr id="5" name="Google Shape;430;p47"/>
          <p:cNvPicPr preferRelativeResize="0"/>
          <p:nvPr/>
        </p:nvPicPr>
        <p:blipFill rotWithShape="1">
          <a:blip r:embed="rId3">
            <a:alphaModFix/>
          </a:blip>
          <a:srcRect/>
          <a:stretch/>
        </p:blipFill>
        <p:spPr>
          <a:xfrm>
            <a:off x="5632521" y="5998583"/>
            <a:ext cx="926958" cy="604054"/>
          </a:xfrm>
          <a:prstGeom prst="rect">
            <a:avLst/>
          </a:prstGeom>
          <a:noFill/>
          <a:ln>
            <a:noFill/>
          </a:ln>
        </p:spPr>
      </p:pic>
    </p:spTree>
    <p:extLst>
      <p:ext uri="{BB962C8B-B14F-4D97-AF65-F5344CB8AC3E}">
        <p14:creationId xmlns:p14="http://schemas.microsoft.com/office/powerpoint/2010/main" val="232971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40062" y="2235010"/>
            <a:ext cx="6676859" cy="3158442"/>
            <a:chOff x="2740062" y="2235010"/>
            <a:chExt cx="6676859" cy="3158442"/>
          </a:xfrm>
        </p:grpSpPr>
        <p:sp>
          <p:nvSpPr>
            <p:cNvPr id="4" name="Freeform 3"/>
            <p:cNvSpPr/>
            <p:nvPr/>
          </p:nvSpPr>
          <p:spPr>
            <a:xfrm>
              <a:off x="2740062" y="2235010"/>
              <a:ext cx="6676859" cy="1018852"/>
            </a:xfrm>
            <a:custGeom>
              <a:avLst/>
              <a:gdLst>
                <a:gd name="connsiteX0" fmla="*/ 0 w 6676859"/>
                <a:gd name="connsiteY0" fmla="*/ 0 h 1018852"/>
                <a:gd name="connsiteX1" fmla="*/ 6676859 w 6676859"/>
                <a:gd name="connsiteY1" fmla="*/ 0 h 1018852"/>
                <a:gd name="connsiteX2" fmla="*/ 6676859 w 6676859"/>
                <a:gd name="connsiteY2" fmla="*/ 1018852 h 1018852"/>
                <a:gd name="connsiteX3" fmla="*/ 0 w 6676859"/>
                <a:gd name="connsiteY3" fmla="*/ 1018852 h 1018852"/>
                <a:gd name="connsiteX4" fmla="*/ 0 w 6676859"/>
                <a:gd name="connsiteY4" fmla="*/ 0 h 101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6859" h="1018852">
                  <a:moveTo>
                    <a:pt x="0" y="0"/>
                  </a:moveTo>
                  <a:lnTo>
                    <a:pt x="6676859" y="0"/>
                  </a:lnTo>
                  <a:lnTo>
                    <a:pt x="6676859" y="1018852"/>
                  </a:lnTo>
                  <a:lnTo>
                    <a:pt x="0" y="1018852"/>
                  </a:lnTo>
                  <a:lnTo>
                    <a:pt x="0" y="0"/>
                  </a:lnTo>
                  <a:close/>
                </a:path>
              </a:pathLst>
            </a:custGeom>
          </p:spPr>
          <p:style>
            <a:lnRef idx="2">
              <a:schemeClr val="accent1">
                <a:shade val="50000"/>
              </a:schemeClr>
            </a:lnRef>
            <a:fillRef idx="1">
              <a:schemeClr val="accent1"/>
            </a:fillRef>
            <a:effectRef idx="0">
              <a:schemeClr val="accent1"/>
            </a:effectRef>
            <a:fontRef idx="minor">
              <a:schemeClr val="lt1">
                <a:hueOff val="0"/>
                <a:satOff val="0"/>
                <a:lumOff val="0"/>
                <a:alphaOff val="0"/>
              </a:schemeClr>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latin typeface="DIN Next Rounded LT Pro" panose="020F0503020203050203" pitchFamily="34" charset="0"/>
                  <a:cs typeface="Gill Sans"/>
                </a:rPr>
                <a:t>Open-ended questions</a:t>
              </a:r>
              <a:endParaRPr lang="en-US" sz="4100" b="0" kern="1200" dirty="0">
                <a:latin typeface="DIN Next Rounded LT Pro" panose="020F0503020203050203" pitchFamily="34" charset="0"/>
                <a:cs typeface="Gill Sans"/>
              </a:endParaRPr>
            </a:p>
          </p:txBody>
        </p:sp>
        <p:sp>
          <p:nvSpPr>
            <p:cNvPr id="6" name="Freeform 5"/>
            <p:cNvSpPr/>
            <p:nvPr/>
          </p:nvSpPr>
          <p:spPr>
            <a:xfrm>
              <a:off x="2740062" y="3253862"/>
              <a:ext cx="3338429" cy="2139590"/>
            </a:xfrm>
            <a:custGeom>
              <a:avLst/>
              <a:gdLst>
                <a:gd name="connsiteX0" fmla="*/ 0 w 3338429"/>
                <a:gd name="connsiteY0" fmla="*/ 0 h 2139590"/>
                <a:gd name="connsiteX1" fmla="*/ 3338429 w 3338429"/>
                <a:gd name="connsiteY1" fmla="*/ 0 h 2139590"/>
                <a:gd name="connsiteX2" fmla="*/ 3338429 w 3338429"/>
                <a:gd name="connsiteY2" fmla="*/ 2139590 h 2139590"/>
                <a:gd name="connsiteX3" fmla="*/ 0 w 3338429"/>
                <a:gd name="connsiteY3" fmla="*/ 2139590 h 2139590"/>
                <a:gd name="connsiteX4" fmla="*/ 0 w 3338429"/>
                <a:gd name="connsiteY4" fmla="*/ 0 h 213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429" h="2139590">
                  <a:moveTo>
                    <a:pt x="0" y="0"/>
                  </a:moveTo>
                  <a:lnTo>
                    <a:pt x="3338429" y="0"/>
                  </a:lnTo>
                  <a:lnTo>
                    <a:pt x="3338429" y="2139590"/>
                  </a:lnTo>
                  <a:lnTo>
                    <a:pt x="0" y="2139590"/>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0" kern="1200" dirty="0" smtClean="0">
                  <a:latin typeface="DIN Next Rounded LT Pro" panose="020F0503020203050203" pitchFamily="34" charset="0"/>
                  <a:cs typeface="Gill Sans"/>
                </a:rPr>
                <a:t>Advantages</a:t>
              </a:r>
              <a:endParaRPr lang="en-US" sz="3700" b="0" kern="1200" dirty="0">
                <a:latin typeface="DIN Next Rounded LT Pro" panose="020F0503020203050203" pitchFamily="34" charset="0"/>
                <a:cs typeface="Gill Sans"/>
              </a:endParaRPr>
            </a:p>
          </p:txBody>
        </p:sp>
        <p:sp>
          <p:nvSpPr>
            <p:cNvPr id="7" name="Freeform 6"/>
            <p:cNvSpPr/>
            <p:nvPr/>
          </p:nvSpPr>
          <p:spPr>
            <a:xfrm>
              <a:off x="6078491" y="3253862"/>
              <a:ext cx="3338429" cy="2139590"/>
            </a:xfrm>
            <a:custGeom>
              <a:avLst/>
              <a:gdLst>
                <a:gd name="connsiteX0" fmla="*/ 0 w 3338429"/>
                <a:gd name="connsiteY0" fmla="*/ 0 h 2139590"/>
                <a:gd name="connsiteX1" fmla="*/ 3338429 w 3338429"/>
                <a:gd name="connsiteY1" fmla="*/ 0 h 2139590"/>
                <a:gd name="connsiteX2" fmla="*/ 3338429 w 3338429"/>
                <a:gd name="connsiteY2" fmla="*/ 2139590 h 2139590"/>
                <a:gd name="connsiteX3" fmla="*/ 0 w 3338429"/>
                <a:gd name="connsiteY3" fmla="*/ 2139590 h 2139590"/>
                <a:gd name="connsiteX4" fmla="*/ 0 w 3338429"/>
                <a:gd name="connsiteY4" fmla="*/ 0 h 213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429" h="2139590">
                  <a:moveTo>
                    <a:pt x="0" y="0"/>
                  </a:moveTo>
                  <a:lnTo>
                    <a:pt x="3338429" y="0"/>
                  </a:lnTo>
                  <a:lnTo>
                    <a:pt x="3338429" y="2139590"/>
                  </a:lnTo>
                  <a:lnTo>
                    <a:pt x="0" y="2139590"/>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0" kern="1200" dirty="0" smtClean="0">
                  <a:latin typeface="DIN Next Rounded LT Pro" panose="020F0503020203050203" pitchFamily="34" charset="0"/>
                  <a:cs typeface="Gill Sans"/>
                </a:rPr>
                <a:t>Disadvantages </a:t>
              </a:r>
              <a:endParaRPr lang="en-US" sz="3700" b="0" kern="1200" dirty="0">
                <a:latin typeface="DIN Next Rounded LT Pro" panose="020F0503020203050203" pitchFamily="34" charset="0"/>
                <a:cs typeface="Gill Sans"/>
              </a:endParaRPr>
            </a:p>
          </p:txBody>
        </p:sp>
        <p:sp>
          <p:nvSpPr>
            <p:cNvPr id="8" name="Rectangle 7"/>
            <p:cNvSpPr/>
            <p:nvPr/>
          </p:nvSpPr>
          <p:spPr>
            <a:xfrm>
              <a:off x="2740062" y="4932302"/>
              <a:ext cx="6676859" cy="237732"/>
            </a:xfrm>
            <a:prstGeom prst="rect">
              <a:avLst/>
            </a:prstGeom>
          </p:spPr>
          <p:style>
            <a:lnRef idx="2">
              <a:schemeClr val="accent1">
                <a:shade val="50000"/>
              </a:schemeClr>
            </a:lnRef>
            <a:fillRef idx="1">
              <a:schemeClr val="accent1"/>
            </a:fillRef>
            <a:effectRef idx="0">
              <a:schemeClr val="accent1"/>
            </a:effectRef>
            <a:fontRef idx="minor">
              <a:schemeClr val="lt1">
                <a:hueOff val="0"/>
                <a:satOff val="0"/>
                <a:lumOff val="0"/>
                <a:alphaOff val="0"/>
              </a:schemeClr>
            </a:fontRef>
          </p:style>
        </p:sp>
      </p:grpSp>
      <p:sp>
        <p:nvSpPr>
          <p:cNvPr id="2" name="Title 1"/>
          <p:cNvSpPr>
            <a:spLocks noGrp="1"/>
          </p:cNvSpPr>
          <p:nvPr>
            <p:ph type="title"/>
          </p:nvPr>
        </p:nvSpPr>
        <p:spPr/>
        <p:txBody>
          <a:bodyPr/>
          <a:lstStyle/>
          <a:p>
            <a:r>
              <a:rPr lang="en-US" altLang="en-US" dirty="0" smtClean="0"/>
              <a:t>Discuss</a:t>
            </a:r>
            <a:endParaRPr lang="en-US" dirty="0"/>
          </a:p>
        </p:txBody>
      </p:sp>
      <p:sp>
        <p:nvSpPr>
          <p:cNvPr id="11" name="AutoShape 3"/>
          <p:cNvSpPr>
            <a:spLocks noChangeAspect="1" noChangeArrowheads="1" noTextEdit="1"/>
          </p:cNvSpPr>
          <p:nvPr/>
        </p:nvSpPr>
        <p:spPr bwMode="auto">
          <a:xfrm>
            <a:off x="2740025" y="2235200"/>
            <a:ext cx="691515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5"/>
          <p:cNvSpPr>
            <a:spLocks noChangeArrowheads="1"/>
          </p:cNvSpPr>
          <p:nvPr/>
        </p:nvSpPr>
        <p:spPr bwMode="auto">
          <a:xfrm>
            <a:off x="2740025" y="2225869"/>
            <a:ext cx="6696075" cy="1020763"/>
          </a:xfrm>
          <a:prstGeom prst="rect">
            <a:avLst/>
          </a:prstGeom>
          <a:solidFill>
            <a:srgbClr val="59C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p:cNvSpPr>
            <a:spLocks noChangeArrowheads="1"/>
          </p:cNvSpPr>
          <p:nvPr/>
        </p:nvSpPr>
        <p:spPr bwMode="auto">
          <a:xfrm>
            <a:off x="2740025" y="2235200"/>
            <a:ext cx="6696075" cy="1020763"/>
          </a:xfrm>
          <a:prstGeom prst="rect">
            <a:avLst/>
          </a:prstGeom>
          <a:noFill/>
          <a:ln w="9525" cap="flat">
            <a:solidFill>
              <a:srgbClr val="3F8F9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7"/>
          <p:cNvSpPr>
            <a:spLocks noChangeArrowheads="1"/>
          </p:cNvSpPr>
          <p:nvPr/>
        </p:nvSpPr>
        <p:spPr bwMode="auto">
          <a:xfrm>
            <a:off x="3374101" y="2454645"/>
            <a:ext cx="544379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4100" dirty="0">
                <a:solidFill>
                  <a:schemeClr val="bg1"/>
                </a:solidFill>
                <a:latin typeface="DIN Next Rounded LT Pro" panose="020F0503020203050203" pitchFamily="34" charset="0"/>
                <a:cs typeface="Gill Sans"/>
              </a:rPr>
              <a:t>Closed-ended questions</a:t>
            </a:r>
          </a:p>
        </p:txBody>
      </p:sp>
      <p:sp>
        <p:nvSpPr>
          <p:cNvPr id="17" name="Rectangle 10"/>
          <p:cNvSpPr>
            <a:spLocks noChangeArrowheads="1"/>
          </p:cNvSpPr>
          <p:nvPr/>
        </p:nvSpPr>
        <p:spPr bwMode="auto">
          <a:xfrm>
            <a:off x="2740025" y="3255963"/>
            <a:ext cx="3343275" cy="2136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1"/>
          <p:cNvSpPr>
            <a:spLocks noChangeArrowheads="1"/>
          </p:cNvSpPr>
          <p:nvPr/>
        </p:nvSpPr>
        <p:spPr bwMode="auto">
          <a:xfrm>
            <a:off x="2740025" y="3255963"/>
            <a:ext cx="3343275" cy="2136775"/>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2"/>
          <p:cNvSpPr>
            <a:spLocks noChangeArrowheads="1"/>
          </p:cNvSpPr>
          <p:nvPr/>
        </p:nvSpPr>
        <p:spPr bwMode="auto">
          <a:xfrm>
            <a:off x="3232150" y="3975100"/>
            <a:ext cx="26066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smtClean="0">
                <a:ln>
                  <a:noFill/>
                </a:ln>
                <a:solidFill>
                  <a:srgbClr val="000000"/>
                </a:solidFill>
                <a:effectLst/>
                <a:latin typeface="DIN Next Rounded LT Pro" panose="020F0503020203050203" pitchFamily="34" charset="0"/>
              </a:rPr>
              <a:t>Advantages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3"/>
          <p:cNvSpPr>
            <a:spLocks noChangeArrowheads="1"/>
          </p:cNvSpPr>
          <p:nvPr/>
        </p:nvSpPr>
        <p:spPr bwMode="auto">
          <a:xfrm>
            <a:off x="6083300" y="3255963"/>
            <a:ext cx="3352800" cy="2136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4"/>
          <p:cNvSpPr>
            <a:spLocks noChangeArrowheads="1"/>
          </p:cNvSpPr>
          <p:nvPr/>
        </p:nvSpPr>
        <p:spPr bwMode="auto">
          <a:xfrm>
            <a:off x="6083300" y="3255963"/>
            <a:ext cx="3352800" cy="2136775"/>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5"/>
          <p:cNvSpPr>
            <a:spLocks noChangeArrowheads="1"/>
          </p:cNvSpPr>
          <p:nvPr/>
        </p:nvSpPr>
        <p:spPr bwMode="auto">
          <a:xfrm>
            <a:off x="6283325" y="3975100"/>
            <a:ext cx="33147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smtClean="0">
                <a:ln>
                  <a:noFill/>
                </a:ln>
                <a:solidFill>
                  <a:srgbClr val="000000"/>
                </a:solidFill>
                <a:effectLst/>
                <a:latin typeface="DIN Next Rounded LT Pro" panose="020F0503020203050203" pitchFamily="34" charset="0"/>
              </a:rPr>
              <a:t>Disadvantages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16"/>
          <p:cNvSpPr>
            <a:spLocks noChangeArrowheads="1"/>
          </p:cNvSpPr>
          <p:nvPr/>
        </p:nvSpPr>
        <p:spPr bwMode="auto">
          <a:xfrm>
            <a:off x="2740025" y="4935538"/>
            <a:ext cx="6696075" cy="238125"/>
          </a:xfrm>
          <a:prstGeom prst="rect">
            <a:avLst/>
          </a:prstGeom>
          <a:solidFill>
            <a:srgbClr val="59C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7"/>
          <p:cNvSpPr>
            <a:spLocks noChangeArrowheads="1"/>
          </p:cNvSpPr>
          <p:nvPr/>
        </p:nvSpPr>
        <p:spPr bwMode="auto">
          <a:xfrm>
            <a:off x="2740025" y="4935538"/>
            <a:ext cx="6696075" cy="238125"/>
          </a:xfrm>
          <a:prstGeom prst="rect">
            <a:avLst/>
          </a:prstGeom>
          <a:noFill/>
          <a:ln w="9525" cap="flat">
            <a:solidFill>
              <a:srgbClr val="3F8F9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Google Shape;512;p54"/>
          <p:cNvSpPr/>
          <p:nvPr/>
        </p:nvSpPr>
        <p:spPr>
          <a:xfrm>
            <a:off x="5768945" y="6010371"/>
            <a:ext cx="654109" cy="440819"/>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29261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40062" y="2235010"/>
            <a:ext cx="6676859" cy="3158442"/>
            <a:chOff x="2740062" y="2235010"/>
            <a:chExt cx="6676859" cy="3158442"/>
          </a:xfrm>
        </p:grpSpPr>
        <p:sp>
          <p:nvSpPr>
            <p:cNvPr id="4" name="Freeform 3"/>
            <p:cNvSpPr/>
            <p:nvPr/>
          </p:nvSpPr>
          <p:spPr>
            <a:xfrm>
              <a:off x="2740062" y="2235010"/>
              <a:ext cx="6676859" cy="1018852"/>
            </a:xfrm>
            <a:custGeom>
              <a:avLst/>
              <a:gdLst>
                <a:gd name="connsiteX0" fmla="*/ 0 w 6676859"/>
                <a:gd name="connsiteY0" fmla="*/ 0 h 1018852"/>
                <a:gd name="connsiteX1" fmla="*/ 6676859 w 6676859"/>
                <a:gd name="connsiteY1" fmla="*/ 0 h 1018852"/>
                <a:gd name="connsiteX2" fmla="*/ 6676859 w 6676859"/>
                <a:gd name="connsiteY2" fmla="*/ 1018852 h 1018852"/>
                <a:gd name="connsiteX3" fmla="*/ 0 w 6676859"/>
                <a:gd name="connsiteY3" fmla="*/ 1018852 h 1018852"/>
                <a:gd name="connsiteX4" fmla="*/ 0 w 6676859"/>
                <a:gd name="connsiteY4" fmla="*/ 0 h 101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6859" h="1018852">
                  <a:moveTo>
                    <a:pt x="0" y="0"/>
                  </a:moveTo>
                  <a:lnTo>
                    <a:pt x="6676859" y="0"/>
                  </a:lnTo>
                  <a:lnTo>
                    <a:pt x="6676859" y="1018852"/>
                  </a:lnTo>
                  <a:lnTo>
                    <a:pt x="0" y="1018852"/>
                  </a:lnTo>
                  <a:lnTo>
                    <a:pt x="0" y="0"/>
                  </a:lnTo>
                  <a:close/>
                </a:path>
              </a:pathLst>
            </a:custGeom>
          </p:spPr>
          <p:style>
            <a:lnRef idx="2">
              <a:schemeClr val="accent1">
                <a:shade val="50000"/>
              </a:schemeClr>
            </a:lnRef>
            <a:fillRef idx="1">
              <a:schemeClr val="accent1"/>
            </a:fillRef>
            <a:effectRef idx="0">
              <a:schemeClr val="accent1"/>
            </a:effectRef>
            <a:fontRef idx="minor">
              <a:schemeClr val="lt1">
                <a:hueOff val="0"/>
                <a:satOff val="0"/>
                <a:lumOff val="0"/>
                <a:alphaOff val="0"/>
              </a:schemeClr>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latin typeface="DIN Next Rounded LT Pro" panose="020F0503020203050203" pitchFamily="34" charset="0"/>
                  <a:cs typeface="Gill Sans"/>
                </a:rPr>
                <a:t>Open-ended questions</a:t>
              </a:r>
              <a:endParaRPr lang="en-US" sz="4100" b="0" kern="1200" dirty="0">
                <a:latin typeface="DIN Next Rounded LT Pro" panose="020F0503020203050203" pitchFamily="34" charset="0"/>
                <a:cs typeface="Gill Sans"/>
              </a:endParaRPr>
            </a:p>
          </p:txBody>
        </p:sp>
        <p:sp>
          <p:nvSpPr>
            <p:cNvPr id="6" name="Freeform 5"/>
            <p:cNvSpPr/>
            <p:nvPr/>
          </p:nvSpPr>
          <p:spPr>
            <a:xfrm>
              <a:off x="2740062" y="3253862"/>
              <a:ext cx="3338429" cy="2139590"/>
            </a:xfrm>
            <a:custGeom>
              <a:avLst/>
              <a:gdLst>
                <a:gd name="connsiteX0" fmla="*/ 0 w 3338429"/>
                <a:gd name="connsiteY0" fmla="*/ 0 h 2139590"/>
                <a:gd name="connsiteX1" fmla="*/ 3338429 w 3338429"/>
                <a:gd name="connsiteY1" fmla="*/ 0 h 2139590"/>
                <a:gd name="connsiteX2" fmla="*/ 3338429 w 3338429"/>
                <a:gd name="connsiteY2" fmla="*/ 2139590 h 2139590"/>
                <a:gd name="connsiteX3" fmla="*/ 0 w 3338429"/>
                <a:gd name="connsiteY3" fmla="*/ 2139590 h 2139590"/>
                <a:gd name="connsiteX4" fmla="*/ 0 w 3338429"/>
                <a:gd name="connsiteY4" fmla="*/ 0 h 213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429" h="2139590">
                  <a:moveTo>
                    <a:pt x="0" y="0"/>
                  </a:moveTo>
                  <a:lnTo>
                    <a:pt x="3338429" y="0"/>
                  </a:lnTo>
                  <a:lnTo>
                    <a:pt x="3338429" y="2139590"/>
                  </a:lnTo>
                  <a:lnTo>
                    <a:pt x="0" y="2139590"/>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0" kern="1200" dirty="0" smtClean="0">
                  <a:latin typeface="DIN Next Rounded LT Pro" panose="020F0503020203050203" pitchFamily="34" charset="0"/>
                  <a:cs typeface="Gill Sans"/>
                </a:rPr>
                <a:t>Advantages</a:t>
              </a:r>
              <a:endParaRPr lang="en-US" sz="3700" b="0" kern="1200" dirty="0">
                <a:latin typeface="DIN Next Rounded LT Pro" panose="020F0503020203050203" pitchFamily="34" charset="0"/>
                <a:cs typeface="Gill Sans"/>
              </a:endParaRPr>
            </a:p>
          </p:txBody>
        </p:sp>
        <p:sp>
          <p:nvSpPr>
            <p:cNvPr id="7" name="Freeform 6"/>
            <p:cNvSpPr/>
            <p:nvPr/>
          </p:nvSpPr>
          <p:spPr>
            <a:xfrm>
              <a:off x="6078491" y="3253862"/>
              <a:ext cx="3338429" cy="2139590"/>
            </a:xfrm>
            <a:custGeom>
              <a:avLst/>
              <a:gdLst>
                <a:gd name="connsiteX0" fmla="*/ 0 w 3338429"/>
                <a:gd name="connsiteY0" fmla="*/ 0 h 2139590"/>
                <a:gd name="connsiteX1" fmla="*/ 3338429 w 3338429"/>
                <a:gd name="connsiteY1" fmla="*/ 0 h 2139590"/>
                <a:gd name="connsiteX2" fmla="*/ 3338429 w 3338429"/>
                <a:gd name="connsiteY2" fmla="*/ 2139590 h 2139590"/>
                <a:gd name="connsiteX3" fmla="*/ 0 w 3338429"/>
                <a:gd name="connsiteY3" fmla="*/ 2139590 h 2139590"/>
                <a:gd name="connsiteX4" fmla="*/ 0 w 3338429"/>
                <a:gd name="connsiteY4" fmla="*/ 0 h 213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429" h="2139590">
                  <a:moveTo>
                    <a:pt x="0" y="0"/>
                  </a:moveTo>
                  <a:lnTo>
                    <a:pt x="3338429" y="0"/>
                  </a:lnTo>
                  <a:lnTo>
                    <a:pt x="3338429" y="2139590"/>
                  </a:lnTo>
                  <a:lnTo>
                    <a:pt x="0" y="2139590"/>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0" kern="1200" dirty="0" smtClean="0">
                  <a:latin typeface="DIN Next Rounded LT Pro" panose="020F0503020203050203" pitchFamily="34" charset="0"/>
                  <a:cs typeface="Gill Sans"/>
                </a:rPr>
                <a:t>Disadvantages </a:t>
              </a:r>
              <a:endParaRPr lang="en-US" sz="3700" b="0" kern="1200" dirty="0">
                <a:latin typeface="DIN Next Rounded LT Pro" panose="020F0503020203050203" pitchFamily="34" charset="0"/>
                <a:cs typeface="Gill Sans"/>
              </a:endParaRPr>
            </a:p>
          </p:txBody>
        </p:sp>
        <p:sp>
          <p:nvSpPr>
            <p:cNvPr id="8" name="Rectangle 7"/>
            <p:cNvSpPr/>
            <p:nvPr/>
          </p:nvSpPr>
          <p:spPr>
            <a:xfrm>
              <a:off x="2740062" y="4932302"/>
              <a:ext cx="6676859" cy="237732"/>
            </a:xfrm>
            <a:prstGeom prst="rect">
              <a:avLst/>
            </a:prstGeom>
          </p:spPr>
          <p:style>
            <a:lnRef idx="2">
              <a:schemeClr val="accent1">
                <a:shade val="50000"/>
              </a:schemeClr>
            </a:lnRef>
            <a:fillRef idx="1">
              <a:schemeClr val="accent1"/>
            </a:fillRef>
            <a:effectRef idx="0">
              <a:schemeClr val="accent1"/>
            </a:effectRef>
            <a:fontRef idx="minor">
              <a:schemeClr val="lt1">
                <a:hueOff val="0"/>
                <a:satOff val="0"/>
                <a:lumOff val="0"/>
                <a:alphaOff val="0"/>
              </a:schemeClr>
            </a:fontRef>
          </p:style>
        </p:sp>
      </p:grpSp>
      <p:sp>
        <p:nvSpPr>
          <p:cNvPr id="2" name="Title 1"/>
          <p:cNvSpPr>
            <a:spLocks noGrp="1"/>
          </p:cNvSpPr>
          <p:nvPr>
            <p:ph type="title"/>
          </p:nvPr>
        </p:nvSpPr>
        <p:spPr/>
        <p:txBody>
          <a:bodyPr/>
          <a:lstStyle/>
          <a:p>
            <a:r>
              <a:rPr lang="en-US" altLang="en-US" dirty="0" smtClean="0"/>
              <a:t>Discuss</a:t>
            </a:r>
            <a:endParaRPr lang="en-US" dirty="0"/>
          </a:p>
        </p:txBody>
      </p:sp>
      <p:sp>
        <p:nvSpPr>
          <p:cNvPr id="11" name="AutoShape 3"/>
          <p:cNvSpPr>
            <a:spLocks noChangeAspect="1" noChangeArrowheads="1" noTextEdit="1"/>
          </p:cNvSpPr>
          <p:nvPr/>
        </p:nvSpPr>
        <p:spPr bwMode="auto">
          <a:xfrm>
            <a:off x="2740025" y="2235200"/>
            <a:ext cx="691515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5"/>
          <p:cNvSpPr>
            <a:spLocks noChangeArrowheads="1"/>
          </p:cNvSpPr>
          <p:nvPr/>
        </p:nvSpPr>
        <p:spPr bwMode="auto">
          <a:xfrm>
            <a:off x="2740025" y="2225869"/>
            <a:ext cx="6696075" cy="1020763"/>
          </a:xfrm>
          <a:prstGeom prst="rect">
            <a:avLst/>
          </a:prstGeom>
          <a:solidFill>
            <a:srgbClr val="59C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p:cNvSpPr>
            <a:spLocks noChangeArrowheads="1"/>
          </p:cNvSpPr>
          <p:nvPr/>
        </p:nvSpPr>
        <p:spPr bwMode="auto">
          <a:xfrm>
            <a:off x="2740025" y="2235200"/>
            <a:ext cx="6696075" cy="1020763"/>
          </a:xfrm>
          <a:prstGeom prst="rect">
            <a:avLst/>
          </a:prstGeom>
          <a:noFill/>
          <a:ln w="9525" cap="flat">
            <a:solidFill>
              <a:srgbClr val="3F8F9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0"/>
          <p:cNvSpPr>
            <a:spLocks noChangeArrowheads="1"/>
          </p:cNvSpPr>
          <p:nvPr/>
        </p:nvSpPr>
        <p:spPr bwMode="auto">
          <a:xfrm>
            <a:off x="2740025" y="3255963"/>
            <a:ext cx="3343275" cy="2136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1"/>
          <p:cNvSpPr>
            <a:spLocks noChangeArrowheads="1"/>
          </p:cNvSpPr>
          <p:nvPr/>
        </p:nvSpPr>
        <p:spPr bwMode="auto">
          <a:xfrm>
            <a:off x="2740025" y="3255963"/>
            <a:ext cx="3343275" cy="2136775"/>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2"/>
          <p:cNvSpPr>
            <a:spLocks noChangeArrowheads="1"/>
          </p:cNvSpPr>
          <p:nvPr/>
        </p:nvSpPr>
        <p:spPr bwMode="auto">
          <a:xfrm>
            <a:off x="3232150" y="3975100"/>
            <a:ext cx="26066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smtClean="0">
                <a:ln>
                  <a:noFill/>
                </a:ln>
                <a:solidFill>
                  <a:srgbClr val="000000"/>
                </a:solidFill>
                <a:effectLst/>
                <a:latin typeface="DIN Next Rounded LT Pro" panose="020F0503020203050203" pitchFamily="34" charset="0"/>
              </a:rPr>
              <a:t>Advantages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3"/>
          <p:cNvSpPr>
            <a:spLocks noChangeArrowheads="1"/>
          </p:cNvSpPr>
          <p:nvPr/>
        </p:nvSpPr>
        <p:spPr bwMode="auto">
          <a:xfrm>
            <a:off x="6083300" y="3255963"/>
            <a:ext cx="3352800" cy="2136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4"/>
          <p:cNvSpPr>
            <a:spLocks noChangeArrowheads="1"/>
          </p:cNvSpPr>
          <p:nvPr/>
        </p:nvSpPr>
        <p:spPr bwMode="auto">
          <a:xfrm>
            <a:off x="6083300" y="3255963"/>
            <a:ext cx="3352800" cy="2136775"/>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5"/>
          <p:cNvSpPr>
            <a:spLocks noChangeArrowheads="1"/>
          </p:cNvSpPr>
          <p:nvPr/>
        </p:nvSpPr>
        <p:spPr bwMode="auto">
          <a:xfrm>
            <a:off x="6283325" y="3975100"/>
            <a:ext cx="33147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smtClean="0">
                <a:ln>
                  <a:noFill/>
                </a:ln>
                <a:solidFill>
                  <a:srgbClr val="000000"/>
                </a:solidFill>
                <a:effectLst/>
                <a:latin typeface="DIN Next Rounded LT Pro" panose="020F0503020203050203" pitchFamily="34" charset="0"/>
              </a:rPr>
              <a:t>Disadvantages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16"/>
          <p:cNvSpPr>
            <a:spLocks noChangeArrowheads="1"/>
          </p:cNvSpPr>
          <p:nvPr/>
        </p:nvSpPr>
        <p:spPr bwMode="auto">
          <a:xfrm>
            <a:off x="2740025" y="4935538"/>
            <a:ext cx="6696075" cy="238125"/>
          </a:xfrm>
          <a:prstGeom prst="rect">
            <a:avLst/>
          </a:prstGeom>
          <a:solidFill>
            <a:srgbClr val="59C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7"/>
          <p:cNvSpPr>
            <a:spLocks noChangeArrowheads="1"/>
          </p:cNvSpPr>
          <p:nvPr/>
        </p:nvSpPr>
        <p:spPr bwMode="auto">
          <a:xfrm>
            <a:off x="2740025" y="4935538"/>
            <a:ext cx="6696075" cy="238125"/>
          </a:xfrm>
          <a:prstGeom prst="rect">
            <a:avLst/>
          </a:prstGeom>
          <a:noFill/>
          <a:ln w="9525" cap="flat">
            <a:solidFill>
              <a:srgbClr val="3F8F9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7"/>
          <p:cNvSpPr>
            <a:spLocks noChangeArrowheads="1"/>
          </p:cNvSpPr>
          <p:nvPr/>
        </p:nvSpPr>
        <p:spPr bwMode="auto">
          <a:xfrm>
            <a:off x="3374101" y="2454645"/>
            <a:ext cx="508151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4100" dirty="0" smtClean="0">
                <a:solidFill>
                  <a:schemeClr val="bg1"/>
                </a:solidFill>
                <a:latin typeface="DIN Next Rounded LT Pro" panose="020F0503020203050203" pitchFamily="34" charset="0"/>
                <a:cs typeface="Gill Sans"/>
              </a:rPr>
              <a:t>Open-ended </a:t>
            </a:r>
            <a:r>
              <a:rPr lang="en-US" sz="4100" dirty="0">
                <a:solidFill>
                  <a:schemeClr val="bg1"/>
                </a:solidFill>
                <a:latin typeface="DIN Next Rounded LT Pro" panose="020F0503020203050203" pitchFamily="34" charset="0"/>
                <a:cs typeface="Gill Sans"/>
              </a:rPr>
              <a:t>questions</a:t>
            </a:r>
          </a:p>
        </p:txBody>
      </p:sp>
      <p:sp>
        <p:nvSpPr>
          <p:cNvPr id="29" name="Google Shape;512;p54"/>
          <p:cNvSpPr/>
          <p:nvPr/>
        </p:nvSpPr>
        <p:spPr>
          <a:xfrm>
            <a:off x="5768945" y="6010371"/>
            <a:ext cx="654109" cy="440819"/>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239955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2386013" y="2281238"/>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57200" fontAlgn="base">
              <a:spcBef>
                <a:spcPct val="20000"/>
              </a:spcBef>
              <a:spcAft>
                <a:spcPct val="0"/>
              </a:spcAft>
              <a:buFont typeface="Arial" panose="020B0604020202020204" pitchFamily="34" charset="0"/>
              <a:buChar char="•"/>
              <a:defRPr/>
            </a:pPr>
            <a:endParaRPr lang="en-US" altLang="en-US" sz="3200" b="1">
              <a:solidFill>
                <a:prstClr val="black"/>
              </a:solidFill>
              <a:latin typeface="Arial" panose="020B0604020202020204" pitchFamily="34" charset="0"/>
            </a:endParaRPr>
          </a:p>
        </p:txBody>
      </p:sp>
      <p:sp>
        <p:nvSpPr>
          <p:cNvPr id="4" name="Content Placeholder 3"/>
          <p:cNvSpPr>
            <a:spLocks noGrp="1"/>
          </p:cNvSpPr>
          <p:nvPr>
            <p:ph idx="1"/>
          </p:nvPr>
        </p:nvSpPr>
        <p:spPr>
          <a:xfrm>
            <a:off x="838199" y="1905000"/>
            <a:ext cx="10547555" cy="4133850"/>
          </a:xfrm>
        </p:spPr>
        <p:txBody>
          <a:bodyPr>
            <a:normAutofit/>
          </a:bodyPr>
          <a:lstStyle/>
          <a:p>
            <a:pPr marL="0" indent="0">
              <a:buNone/>
            </a:pPr>
            <a:r>
              <a:rPr lang="en-US" altLang="en-US" dirty="0">
                <a:solidFill>
                  <a:srgbClr val="000000"/>
                </a:solidFill>
              </a:rPr>
              <a:t>Take one </a:t>
            </a:r>
            <a:r>
              <a:rPr lang="en-US" altLang="en-US" b="1" dirty="0"/>
              <a:t>closed-ended question</a:t>
            </a:r>
            <a:r>
              <a:rPr lang="en-US" altLang="en-US" b="1" dirty="0">
                <a:solidFill>
                  <a:srgbClr val="9D90A0"/>
                </a:solidFill>
              </a:rPr>
              <a:t> </a:t>
            </a:r>
            <a:r>
              <a:rPr lang="en-US" altLang="en-US" dirty="0">
                <a:solidFill>
                  <a:srgbClr val="000000"/>
                </a:solidFill>
              </a:rPr>
              <a:t>and change it</a:t>
            </a:r>
            <a:r>
              <a:rPr lang="en-US" altLang="en-US" b="1" dirty="0">
                <a:solidFill>
                  <a:srgbClr val="000000"/>
                </a:solidFill>
              </a:rPr>
              <a:t> </a:t>
            </a:r>
            <a:r>
              <a:rPr lang="en-US" altLang="en-US" dirty="0">
                <a:solidFill>
                  <a:srgbClr val="000000"/>
                </a:solidFill>
              </a:rPr>
              <a:t>into an </a:t>
            </a:r>
            <a:r>
              <a:rPr lang="en-US" altLang="en-US" b="1" dirty="0"/>
              <a:t>open-ended question</a:t>
            </a:r>
            <a:r>
              <a:rPr lang="en-US" altLang="en-US" dirty="0">
                <a:solidFill>
                  <a:srgbClr val="000000"/>
                </a:solidFill>
              </a:rPr>
              <a:t>.</a:t>
            </a:r>
          </a:p>
          <a:p>
            <a:pPr eaLnBrk="1" hangingPunct="1">
              <a:buFont typeface="Wingdings" panose="05000000000000000000" pitchFamily="2" charset="2"/>
              <a:buNone/>
            </a:pPr>
            <a:endParaRPr lang="en-US" altLang="en-US" dirty="0" smtClean="0">
              <a:solidFill>
                <a:srgbClr val="000000"/>
              </a:solidFill>
              <a:latin typeface="DIN Next Rounded LT Pro" panose="020F0503020203050203" pitchFamily="34" charset="0"/>
            </a:endParaRPr>
          </a:p>
          <a:p>
            <a:pPr eaLnBrk="1" hangingPunct="1">
              <a:buFont typeface="Wingdings" panose="05000000000000000000" pitchFamily="2" charset="2"/>
              <a:buNone/>
            </a:pPr>
            <a:endParaRPr lang="en-US" altLang="en-US" dirty="0" smtClean="0">
              <a:solidFill>
                <a:srgbClr val="000000"/>
              </a:solidFill>
              <a:latin typeface="DIN Next Rounded LT Pro" panose="020F0503020203050203" pitchFamily="34" charset="0"/>
            </a:endParaRPr>
          </a:p>
          <a:p>
            <a:pPr marL="0" indent="0">
              <a:buNone/>
            </a:pPr>
            <a:r>
              <a:rPr lang="en-US" altLang="en-US" dirty="0">
                <a:solidFill>
                  <a:srgbClr val="000000"/>
                </a:solidFill>
              </a:rPr>
              <a:t>Take one </a:t>
            </a:r>
            <a:r>
              <a:rPr lang="en-US" altLang="en-US" b="1" dirty="0"/>
              <a:t>open-ended question </a:t>
            </a:r>
            <a:r>
              <a:rPr lang="en-US" altLang="en-US" dirty="0">
                <a:solidFill>
                  <a:srgbClr val="000000"/>
                </a:solidFill>
              </a:rPr>
              <a:t>and change it</a:t>
            </a:r>
            <a:r>
              <a:rPr lang="en-US" altLang="en-US" b="1" dirty="0">
                <a:solidFill>
                  <a:srgbClr val="000000"/>
                </a:solidFill>
              </a:rPr>
              <a:t> </a:t>
            </a:r>
            <a:r>
              <a:rPr lang="en-US" altLang="en-US" dirty="0">
                <a:solidFill>
                  <a:srgbClr val="000000"/>
                </a:solidFill>
              </a:rPr>
              <a:t>into a </a:t>
            </a:r>
            <a:r>
              <a:rPr lang="en-US" altLang="en-US" b="1" dirty="0"/>
              <a:t>closed-ended question</a:t>
            </a:r>
            <a:r>
              <a:rPr lang="en-US" altLang="en-US" dirty="0">
                <a:solidFill>
                  <a:srgbClr val="000000"/>
                </a:solidFill>
              </a:rPr>
              <a:t>.</a:t>
            </a:r>
          </a:p>
          <a:p>
            <a:pPr eaLnBrk="1" hangingPunct="1"/>
            <a:endParaRPr lang="en-US" altLang="en-US" dirty="0" smtClean="0">
              <a:solidFill>
                <a:srgbClr val="000000"/>
              </a:solidFill>
              <a:latin typeface="DIN Next Rounded LT Pro" panose="020F0503020203050203" pitchFamily="34" charset="0"/>
            </a:endParaRPr>
          </a:p>
          <a:p>
            <a:pPr marL="0" indent="0" eaLnBrk="1" hangingPunct="1">
              <a:buNone/>
            </a:pPr>
            <a:r>
              <a:rPr lang="en-US" altLang="en-US" dirty="0" smtClean="0"/>
              <a:t>Add your new questions to the bottom of your list of questions.</a:t>
            </a:r>
            <a:endParaRPr lang="en-US" altLang="en-US" dirty="0" smtClean="0">
              <a:latin typeface="DIN Next Rounded LT Pro" panose="020F0503020203050203" pitchFamily="34" charset="0"/>
            </a:endParaRPr>
          </a:p>
        </p:txBody>
      </p:sp>
      <p:sp>
        <p:nvSpPr>
          <p:cNvPr id="3" name="TextBox 2"/>
          <p:cNvSpPr txBox="1"/>
          <p:nvPr/>
        </p:nvSpPr>
        <p:spPr>
          <a:xfrm>
            <a:off x="2624138" y="2754353"/>
            <a:ext cx="2481262" cy="584775"/>
          </a:xfrm>
          <a:prstGeom prst="rect">
            <a:avLst/>
          </a:prstGeom>
          <a:solidFill>
            <a:schemeClr val="bg2">
              <a:lumMod val="90000"/>
            </a:schemeClr>
          </a:solidFill>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200" dirty="0">
                <a:latin typeface="DIN Next Rounded LT Pro" panose="020F0503020203050203" pitchFamily="34" charset="0"/>
              </a:rPr>
              <a:t>Closed</a:t>
            </a:r>
          </a:p>
        </p:txBody>
      </p:sp>
      <p:cxnSp>
        <p:nvCxnSpPr>
          <p:cNvPr id="6" name="Straight Arrow Connector 5"/>
          <p:cNvCxnSpPr/>
          <p:nvPr/>
        </p:nvCxnSpPr>
        <p:spPr>
          <a:xfrm flipV="1">
            <a:off x="5334001" y="3089315"/>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546975" y="2765466"/>
            <a:ext cx="180975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200">
                <a:solidFill>
                  <a:srgbClr val="FFFFFF"/>
                </a:solidFill>
                <a:latin typeface="DIN Next Rounded LT Pro" panose="020F0503020203050203" pitchFamily="34" charset="0"/>
              </a:rPr>
              <a:t>Open</a:t>
            </a:r>
          </a:p>
        </p:txBody>
      </p:sp>
      <p:sp>
        <p:nvSpPr>
          <p:cNvPr id="13" name="TextBox 12"/>
          <p:cNvSpPr txBox="1"/>
          <p:nvPr/>
        </p:nvSpPr>
        <p:spPr>
          <a:xfrm>
            <a:off x="6875463" y="4506953"/>
            <a:ext cx="2481262" cy="584775"/>
          </a:xfrm>
          <a:prstGeom prst="rect">
            <a:avLst/>
          </a:prstGeom>
          <a:solidFill>
            <a:schemeClr val="bg2">
              <a:lumMod val="90000"/>
            </a:schemeClr>
          </a:solidFill>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200">
                <a:latin typeface="DIN Next Rounded LT Pro" panose="020F0503020203050203" pitchFamily="34" charset="0"/>
              </a:rPr>
              <a:t>Closed</a:t>
            </a:r>
          </a:p>
        </p:txBody>
      </p:sp>
      <p:cxnSp>
        <p:nvCxnSpPr>
          <p:cNvPr id="14" name="Straight Arrow Connector 13"/>
          <p:cNvCxnSpPr/>
          <p:nvPr/>
        </p:nvCxnSpPr>
        <p:spPr>
          <a:xfrm flipV="1">
            <a:off x="4718051" y="4900653"/>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24138" y="4541878"/>
            <a:ext cx="180975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200" dirty="0">
                <a:solidFill>
                  <a:srgbClr val="FFFFFF"/>
                </a:solidFill>
                <a:latin typeface="DIN Next Rounded LT Pro" panose="020F0503020203050203" pitchFamily="34" charset="0"/>
              </a:rPr>
              <a:t>Open</a:t>
            </a:r>
          </a:p>
        </p:txBody>
      </p:sp>
      <p:sp>
        <p:nvSpPr>
          <p:cNvPr id="2" name="Title 1"/>
          <p:cNvSpPr>
            <a:spLocks noGrp="1"/>
          </p:cNvSpPr>
          <p:nvPr>
            <p:ph type="title"/>
          </p:nvPr>
        </p:nvSpPr>
        <p:spPr>
          <a:xfrm>
            <a:off x="838200" y="365125"/>
            <a:ext cx="11107994" cy="1325563"/>
          </a:xfrm>
        </p:spPr>
        <p:txBody>
          <a:bodyPr/>
          <a:lstStyle/>
          <a:p>
            <a:r>
              <a:rPr lang="en-US" dirty="0" smtClean="0"/>
              <a:t>Work with Closed and Open-ended Questions</a:t>
            </a:r>
            <a:endParaRPr lang="en-US" dirty="0"/>
          </a:p>
        </p:txBody>
      </p:sp>
      <p:pic>
        <p:nvPicPr>
          <p:cNvPr id="16" name="Google Shape;430;p47"/>
          <p:cNvPicPr preferRelativeResize="0"/>
          <p:nvPr/>
        </p:nvPicPr>
        <p:blipFill rotWithShape="1">
          <a:blip r:embed="rId3">
            <a:alphaModFix/>
          </a:blip>
          <a:srcRect/>
          <a:stretch/>
        </p:blipFill>
        <p:spPr>
          <a:xfrm>
            <a:off x="5632521" y="5998583"/>
            <a:ext cx="926958" cy="604054"/>
          </a:xfrm>
          <a:prstGeom prst="rect">
            <a:avLst/>
          </a:prstGeom>
          <a:noFill/>
          <a:ln>
            <a:noFill/>
          </a:ln>
        </p:spPr>
      </p:pic>
    </p:spTree>
    <p:extLst>
      <p:ext uri="{BB962C8B-B14F-4D97-AF65-F5344CB8AC3E}">
        <p14:creationId xmlns:p14="http://schemas.microsoft.com/office/powerpoint/2010/main" val="38039280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par>
                          <p:cTn id="23" fill="hold">
                            <p:stCondLst>
                              <p:cond delay="0"/>
                            </p:stCondLst>
                            <p:childTnLst>
                              <p:par>
                                <p:cTn id="24" presetID="9"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04291"/>
            <a:ext cx="11405616" cy="4927600"/>
          </a:xfrm>
        </p:spPr>
        <p:txBody>
          <a:bodyPr/>
          <a:lstStyle/>
          <a:p>
            <a:pPr marL="0" indent="0">
              <a:buNone/>
            </a:pPr>
            <a:r>
              <a:rPr lang="en-US" altLang="en-US" sz="3000" dirty="0">
                <a:solidFill>
                  <a:srgbClr val="000000"/>
                </a:solidFill>
              </a:rPr>
              <a:t>Review your list of </a:t>
            </a:r>
            <a:r>
              <a:rPr lang="en-US" altLang="en-US" sz="3000" dirty="0" smtClean="0">
                <a:solidFill>
                  <a:srgbClr val="000000"/>
                </a:solidFill>
              </a:rPr>
              <a:t>questions:</a:t>
            </a:r>
            <a:endParaRPr lang="en-US" altLang="en-US" sz="3000" dirty="0">
              <a:solidFill>
                <a:srgbClr val="000000"/>
              </a:solidFill>
            </a:endParaRPr>
          </a:p>
          <a:p>
            <a:pPr lvl="1">
              <a:spcBef>
                <a:spcPts val="800"/>
              </a:spcBef>
              <a:spcAft>
                <a:spcPts val="600"/>
              </a:spcAft>
              <a:buFont typeface="Arial" panose="020B0604020202020204" pitchFamily="34" charset="0"/>
              <a:buChar char="•"/>
            </a:pPr>
            <a:r>
              <a:rPr lang="en-US" altLang="en-US" dirty="0">
                <a:solidFill>
                  <a:srgbClr val="000000"/>
                </a:solidFill>
              </a:rPr>
              <a:t>Choose </a:t>
            </a:r>
            <a:r>
              <a:rPr lang="en-US" altLang="en-US" dirty="0" smtClean="0">
                <a:solidFill>
                  <a:srgbClr val="000000"/>
                </a:solidFill>
              </a:rPr>
              <a:t>three questions that you would like to explore further with this group.</a:t>
            </a:r>
            <a:endParaRPr lang="en-US" altLang="en-US" dirty="0">
              <a:solidFill>
                <a:srgbClr val="000000"/>
              </a:solidFill>
            </a:endParaRPr>
          </a:p>
          <a:p>
            <a:pPr lvl="1">
              <a:spcBef>
                <a:spcPts val="800"/>
              </a:spcBef>
              <a:spcAft>
                <a:spcPts val="600"/>
              </a:spcAft>
              <a:buFont typeface="Arial" panose="020B0604020202020204" pitchFamily="34" charset="0"/>
              <a:buChar char="•"/>
            </a:pPr>
            <a:r>
              <a:rPr lang="en-US" altLang="en-US" dirty="0">
                <a:solidFill>
                  <a:srgbClr val="000000"/>
                </a:solidFill>
              </a:rPr>
              <a:t>While prioritizing, </a:t>
            </a:r>
            <a:r>
              <a:rPr lang="en-US" altLang="en-US" dirty="0" smtClean="0">
                <a:solidFill>
                  <a:srgbClr val="000000"/>
                </a:solidFill>
              </a:rPr>
              <a:t>think about your Question Focus: Some students struggle with original research.</a:t>
            </a:r>
          </a:p>
          <a:p>
            <a:pPr lvl="1">
              <a:spcBef>
                <a:spcPts val="800"/>
              </a:spcBef>
              <a:spcAft>
                <a:spcPts val="600"/>
              </a:spcAft>
              <a:buFont typeface="Arial" panose="020B0604020202020204" pitchFamily="34" charset="0"/>
              <a:buChar char="•"/>
            </a:pPr>
            <a:r>
              <a:rPr lang="en-US" altLang="en-US" dirty="0" smtClean="0">
                <a:solidFill>
                  <a:srgbClr val="000000"/>
                </a:solidFill>
              </a:rPr>
              <a:t>After prioritizing, think about why you chose those questions.</a:t>
            </a:r>
          </a:p>
        </p:txBody>
      </p:sp>
      <p:sp>
        <p:nvSpPr>
          <p:cNvPr id="2" name="Title 1"/>
          <p:cNvSpPr>
            <a:spLocks noGrp="1"/>
          </p:cNvSpPr>
          <p:nvPr>
            <p:ph type="title"/>
          </p:nvPr>
        </p:nvSpPr>
        <p:spPr/>
        <p:txBody>
          <a:bodyPr/>
          <a:lstStyle/>
          <a:p>
            <a:r>
              <a:rPr lang="en-US" dirty="0" smtClean="0"/>
              <a:t>Prioritize Questions</a:t>
            </a:r>
            <a:endParaRPr lang="en-US" dirty="0"/>
          </a:p>
        </p:txBody>
      </p:sp>
      <p:pic>
        <p:nvPicPr>
          <p:cNvPr id="5" name="Google Shape;430;p47"/>
          <p:cNvPicPr preferRelativeResize="0"/>
          <p:nvPr/>
        </p:nvPicPr>
        <p:blipFill rotWithShape="1">
          <a:blip r:embed="rId3">
            <a:alphaModFix/>
          </a:blip>
          <a:srcRect/>
          <a:stretch/>
        </p:blipFill>
        <p:spPr>
          <a:xfrm>
            <a:off x="5632521" y="5998583"/>
            <a:ext cx="926958" cy="604054"/>
          </a:xfrm>
          <a:prstGeom prst="rect">
            <a:avLst/>
          </a:prstGeom>
          <a:noFill/>
          <a:ln>
            <a:noFill/>
          </a:ln>
        </p:spPr>
      </p:pic>
    </p:spTree>
    <p:extLst>
      <p:ext uri="{BB962C8B-B14F-4D97-AF65-F5344CB8AC3E}">
        <p14:creationId xmlns:p14="http://schemas.microsoft.com/office/powerpoint/2010/main" val="256517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04291"/>
            <a:ext cx="11405616" cy="4927600"/>
          </a:xfrm>
        </p:spPr>
        <p:txBody>
          <a:bodyPr/>
          <a:lstStyle/>
          <a:p>
            <a:pPr marL="514350" indent="-514350">
              <a:spcBef>
                <a:spcPts val="2000"/>
              </a:spcBef>
              <a:buClr>
                <a:schemeClr val="accent1"/>
              </a:buClr>
              <a:buSzPts val="2100"/>
              <a:buFont typeface="Rockwell"/>
              <a:buAutoNum type="arabicPeriod"/>
            </a:pPr>
            <a:r>
              <a:rPr lang="en-US" sz="3200" dirty="0">
                <a:solidFill>
                  <a:schemeClr val="dk1"/>
                </a:solidFill>
                <a:ea typeface="Rockwell"/>
                <a:cs typeface="Rockwell"/>
                <a:sym typeface="Rockwell"/>
              </a:rPr>
              <a:t>After prioritizing, use the chat box to share </a:t>
            </a:r>
            <a:r>
              <a:rPr lang="en-US" sz="3200" b="1" dirty="0" smtClean="0">
                <a:solidFill>
                  <a:schemeClr val="dk1"/>
                </a:solidFill>
                <a:ea typeface="Rockwell"/>
                <a:cs typeface="Rockwell"/>
                <a:sym typeface="Rockwell"/>
              </a:rPr>
              <a:t>one</a:t>
            </a:r>
            <a:r>
              <a:rPr lang="en-US" sz="3200" dirty="0" smtClean="0">
                <a:solidFill>
                  <a:schemeClr val="dk1"/>
                </a:solidFill>
                <a:ea typeface="Rockwell"/>
                <a:cs typeface="Rockwell"/>
                <a:sym typeface="Rockwell"/>
              </a:rPr>
              <a:t> </a:t>
            </a:r>
            <a:r>
              <a:rPr lang="en-US" sz="3200" dirty="0">
                <a:solidFill>
                  <a:schemeClr val="dk1"/>
                </a:solidFill>
                <a:ea typeface="Rockwell"/>
                <a:cs typeface="Rockwell"/>
                <a:sym typeface="Rockwell"/>
              </a:rPr>
              <a:t>of your priority questions.</a:t>
            </a:r>
            <a:endParaRPr lang="en-US" sz="3200" dirty="0">
              <a:solidFill>
                <a:srgbClr val="595959"/>
              </a:solidFill>
              <a:ea typeface="Rockwell"/>
              <a:cs typeface="Rockwell"/>
              <a:sym typeface="Rockwell"/>
            </a:endParaRPr>
          </a:p>
          <a:p>
            <a:pPr marL="514350" lvl="0" indent="-514350">
              <a:spcBef>
                <a:spcPts val="2000"/>
              </a:spcBef>
              <a:buClr>
                <a:schemeClr val="accent1"/>
              </a:buClr>
              <a:buSzPts val="2100"/>
              <a:buFont typeface="Rockwell"/>
              <a:buAutoNum type="arabicPeriod"/>
            </a:pPr>
            <a:r>
              <a:rPr lang="en-US" sz="3200" dirty="0">
                <a:solidFill>
                  <a:srgbClr val="000000"/>
                </a:solidFill>
                <a:ea typeface="Rockwell"/>
                <a:cs typeface="Rockwell"/>
                <a:sym typeface="Rockwell"/>
              </a:rPr>
              <a:t>The numbers of your three priority questions in your original sequence</a:t>
            </a:r>
            <a:r>
              <a:rPr lang="en-US" sz="3200" dirty="0" smtClean="0">
                <a:solidFill>
                  <a:srgbClr val="000000"/>
                </a:solidFill>
                <a:ea typeface="Rockwell"/>
                <a:cs typeface="Rockwell"/>
                <a:sym typeface="Rockwell"/>
              </a:rPr>
              <a:t>. (E.G., 2</a:t>
            </a:r>
            <a:r>
              <a:rPr lang="en-US" sz="3200" dirty="0">
                <a:solidFill>
                  <a:srgbClr val="000000"/>
                </a:solidFill>
                <a:ea typeface="Rockwell"/>
                <a:cs typeface="Rockwell"/>
                <a:sym typeface="Rockwell"/>
              </a:rPr>
              <a:t>, 4, 7 out of 8 </a:t>
            </a:r>
            <a:r>
              <a:rPr lang="en-US" sz="3200" dirty="0" smtClean="0">
                <a:solidFill>
                  <a:srgbClr val="000000"/>
                </a:solidFill>
                <a:ea typeface="Rockwell"/>
                <a:cs typeface="Rockwell"/>
                <a:sym typeface="Rockwell"/>
              </a:rPr>
              <a:t>total)</a:t>
            </a:r>
            <a:endParaRPr lang="en-US" sz="3200" dirty="0">
              <a:solidFill>
                <a:srgbClr val="000000"/>
              </a:solidFill>
              <a:ea typeface="Rockwell"/>
              <a:cs typeface="Rockwell"/>
              <a:sym typeface="Rockwell"/>
            </a:endParaRPr>
          </a:p>
          <a:p>
            <a:pPr marL="514350" lvl="0" indent="-514350">
              <a:spcBef>
                <a:spcPts val="2000"/>
              </a:spcBef>
              <a:buClr>
                <a:schemeClr val="accent1"/>
              </a:buClr>
              <a:buSzPts val="2100"/>
              <a:buFont typeface="Rockwell"/>
              <a:buAutoNum type="arabicPeriod"/>
            </a:pPr>
            <a:r>
              <a:rPr lang="en-US" sz="3200" dirty="0">
                <a:solidFill>
                  <a:srgbClr val="000000"/>
                </a:solidFill>
                <a:ea typeface="Rockwell"/>
                <a:cs typeface="Rockwell"/>
                <a:sym typeface="Rockwell"/>
              </a:rPr>
              <a:t>Read the questions others </a:t>
            </a:r>
            <a:r>
              <a:rPr lang="en-US" sz="3200" dirty="0" smtClean="0">
                <a:solidFill>
                  <a:srgbClr val="000000"/>
                </a:solidFill>
                <a:ea typeface="Rockwell"/>
                <a:cs typeface="Rockwell"/>
                <a:sym typeface="Rockwell"/>
              </a:rPr>
              <a:t>share </a:t>
            </a:r>
            <a:r>
              <a:rPr lang="en-US" sz="3200" dirty="0">
                <a:solidFill>
                  <a:srgbClr val="000000"/>
                </a:solidFill>
                <a:ea typeface="Rockwell"/>
                <a:cs typeface="Rockwell"/>
                <a:sym typeface="Rockwell"/>
              </a:rPr>
              <a:t>in the chat. </a:t>
            </a:r>
          </a:p>
          <a:p>
            <a:pPr marL="514350" lvl="0" indent="-514350">
              <a:spcBef>
                <a:spcPts val="2000"/>
              </a:spcBef>
              <a:buClr>
                <a:schemeClr val="accent1"/>
              </a:buClr>
              <a:buSzPts val="2100"/>
              <a:buFont typeface="Rockwell"/>
              <a:buAutoNum type="arabicPeriod"/>
            </a:pPr>
            <a:r>
              <a:rPr lang="en-US" sz="3200" b="1" dirty="0">
                <a:solidFill>
                  <a:srgbClr val="000000"/>
                </a:solidFill>
                <a:ea typeface="Rockwell"/>
                <a:cs typeface="Rockwell"/>
                <a:sym typeface="Rockwell"/>
              </a:rPr>
              <a:t>Add at least one new question </a:t>
            </a:r>
            <a:r>
              <a:rPr lang="en-US" sz="3200" dirty="0">
                <a:solidFill>
                  <a:srgbClr val="000000"/>
                </a:solidFill>
                <a:ea typeface="Rockwell"/>
                <a:cs typeface="Rockwell"/>
                <a:sym typeface="Rockwell"/>
              </a:rPr>
              <a:t>to your list that is sparked by a question someone else asked. </a:t>
            </a:r>
            <a:endParaRPr lang="en-US" sz="3200" dirty="0"/>
          </a:p>
        </p:txBody>
      </p:sp>
      <p:sp>
        <p:nvSpPr>
          <p:cNvPr id="2" name="Title 1"/>
          <p:cNvSpPr>
            <a:spLocks noGrp="1"/>
          </p:cNvSpPr>
          <p:nvPr>
            <p:ph type="title"/>
          </p:nvPr>
        </p:nvSpPr>
        <p:spPr/>
        <p:txBody>
          <a:bodyPr/>
          <a:lstStyle/>
          <a:p>
            <a:r>
              <a:rPr lang="en-US" dirty="0" smtClean="0"/>
              <a:t>Share &amp; Build</a:t>
            </a:r>
            <a:endParaRPr lang="en-US" dirty="0"/>
          </a:p>
        </p:txBody>
      </p:sp>
      <p:pic>
        <p:nvPicPr>
          <p:cNvPr id="5" name="Google Shape;430;p47"/>
          <p:cNvPicPr preferRelativeResize="0"/>
          <p:nvPr/>
        </p:nvPicPr>
        <p:blipFill rotWithShape="1">
          <a:blip r:embed="rId3">
            <a:alphaModFix/>
          </a:blip>
          <a:srcRect/>
          <a:stretch/>
        </p:blipFill>
        <p:spPr>
          <a:xfrm>
            <a:off x="5632521" y="5998583"/>
            <a:ext cx="926958" cy="604054"/>
          </a:xfrm>
          <a:prstGeom prst="rect">
            <a:avLst/>
          </a:prstGeom>
          <a:noFill/>
          <a:ln>
            <a:noFill/>
          </a:ln>
        </p:spPr>
      </p:pic>
    </p:spTree>
    <p:extLst>
      <p:ext uri="{BB962C8B-B14F-4D97-AF65-F5344CB8AC3E}">
        <p14:creationId xmlns:p14="http://schemas.microsoft.com/office/powerpoint/2010/main" val="118846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Content Placeholder 2"/>
          <p:cNvSpPr>
            <a:spLocks noGrp="1"/>
          </p:cNvSpPr>
          <p:nvPr>
            <p:ph idx="1"/>
          </p:nvPr>
        </p:nvSpPr>
        <p:spPr>
          <a:xfrm>
            <a:off x="838200" y="1981201"/>
            <a:ext cx="9915144" cy="4144963"/>
          </a:xfrm>
        </p:spPr>
        <p:txBody>
          <a:bodyPr/>
          <a:lstStyle/>
          <a:p>
            <a:pPr marL="0" indent="0">
              <a:buNone/>
            </a:pPr>
            <a:r>
              <a:rPr lang="en-US" altLang="en-US" sz="3200" dirty="0" smtClean="0"/>
              <a:t>Moving from priority questions into action steps</a:t>
            </a:r>
          </a:p>
          <a:p>
            <a:pPr marL="0" indent="0">
              <a:buNone/>
            </a:pPr>
            <a:endParaRPr lang="en-US" altLang="en-US" sz="3200" b="1" dirty="0"/>
          </a:p>
          <a:p>
            <a:pPr marL="0" indent="0">
              <a:buNone/>
            </a:pPr>
            <a:r>
              <a:rPr lang="en-US" altLang="en-US" sz="3200" dirty="0" smtClean="0"/>
              <a:t>Two choices to respond:</a:t>
            </a:r>
          </a:p>
          <a:p>
            <a:pPr marL="514350" indent="-514350">
              <a:buAutoNum type="arabicParenR"/>
            </a:pPr>
            <a:r>
              <a:rPr lang="en-US" altLang="en-US" sz="3200" dirty="0" smtClean="0"/>
              <a:t>Try action planning on a shared </a:t>
            </a:r>
            <a:r>
              <a:rPr lang="en-US" altLang="en-US" sz="3200" dirty="0" err="1" smtClean="0"/>
              <a:t>Padlet</a:t>
            </a:r>
            <a:r>
              <a:rPr lang="en-US" altLang="en-US" sz="3200" dirty="0" smtClean="0"/>
              <a:t>:</a:t>
            </a:r>
          </a:p>
          <a:p>
            <a:pPr marL="0" lvl="1" indent="0">
              <a:spcBef>
                <a:spcPts val="1000"/>
              </a:spcBef>
              <a:buNone/>
            </a:pPr>
            <a:r>
              <a:rPr lang="en-US" sz="3200" dirty="0">
                <a:hlinkClick r:id="rId3"/>
              </a:rPr>
              <a:t>https://</a:t>
            </a:r>
            <a:r>
              <a:rPr lang="en-US" sz="3200" dirty="0" smtClean="0">
                <a:hlinkClick r:id="rId3"/>
              </a:rPr>
              <a:t>padlet.com/sarahwestbrook1/actionplan</a:t>
            </a:r>
            <a:endParaRPr lang="en-US" sz="3200" dirty="0" smtClean="0"/>
          </a:p>
          <a:p>
            <a:pPr marL="0" lvl="1" indent="0">
              <a:spcBef>
                <a:spcPts val="1000"/>
              </a:spcBef>
              <a:buNone/>
            </a:pPr>
            <a:r>
              <a:rPr lang="en-US" altLang="en-US" sz="3200" dirty="0" smtClean="0"/>
              <a:t>2) Continue </a:t>
            </a:r>
            <a:r>
              <a:rPr lang="en-US" altLang="en-US" sz="3200" dirty="0"/>
              <a:t>to respond via chat box</a:t>
            </a:r>
          </a:p>
          <a:p>
            <a:pPr marL="0" lvl="1" indent="0">
              <a:spcBef>
                <a:spcPts val="1000"/>
              </a:spcBef>
              <a:buNone/>
            </a:pPr>
            <a:endParaRPr lang="en-US" altLang="en-US" sz="3200" dirty="0"/>
          </a:p>
          <a:p>
            <a:pPr marL="0" indent="0">
              <a:buNone/>
            </a:pPr>
            <a:endParaRPr lang="en-US" altLang="en-US" sz="2800" dirty="0"/>
          </a:p>
        </p:txBody>
      </p:sp>
      <p:sp>
        <p:nvSpPr>
          <p:cNvPr id="2" name="Title 1"/>
          <p:cNvSpPr>
            <a:spLocks noGrp="1"/>
          </p:cNvSpPr>
          <p:nvPr>
            <p:ph type="title"/>
          </p:nvPr>
        </p:nvSpPr>
        <p:spPr/>
        <p:txBody>
          <a:bodyPr/>
          <a:lstStyle/>
          <a:p>
            <a:r>
              <a:rPr lang="en-US" dirty="0" smtClean="0"/>
              <a:t>Action </a:t>
            </a:r>
            <a:r>
              <a:rPr lang="en-US" dirty="0"/>
              <a:t>P</a:t>
            </a:r>
            <a:r>
              <a:rPr lang="en-US" dirty="0" smtClean="0"/>
              <a:t>lan</a:t>
            </a:r>
            <a:endParaRPr lang="en-US" dirty="0"/>
          </a:p>
        </p:txBody>
      </p:sp>
    </p:spTree>
    <p:extLst>
      <p:ext uri="{BB962C8B-B14F-4D97-AF65-F5344CB8AC3E}">
        <p14:creationId xmlns:p14="http://schemas.microsoft.com/office/powerpoint/2010/main" val="3067386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872836" y="1981201"/>
            <a:ext cx="10487891" cy="4144963"/>
          </a:xfrm>
        </p:spPr>
        <p:txBody>
          <a:bodyPr>
            <a:normAutofit/>
          </a:bodyPr>
          <a:lstStyle/>
          <a:p>
            <a:pPr eaLnBrk="1" hangingPunct="1">
              <a:buFont typeface="Arial" panose="020B0604020202020204" pitchFamily="34" charset="0"/>
              <a:buChar char="•"/>
            </a:pPr>
            <a:r>
              <a:rPr lang="en-US" altLang="en-US" sz="3200" dirty="0">
                <a:solidFill>
                  <a:srgbClr val="000000"/>
                </a:solidFill>
              </a:rPr>
              <a:t>What did you learn?</a:t>
            </a:r>
          </a:p>
          <a:p>
            <a:pPr eaLnBrk="1" hangingPunct="1">
              <a:buFont typeface="Arial" panose="020B0604020202020204" pitchFamily="34" charset="0"/>
              <a:buChar char="•"/>
            </a:pPr>
            <a:r>
              <a:rPr lang="en-US" altLang="en-US" sz="3200" dirty="0">
                <a:solidFill>
                  <a:srgbClr val="000000"/>
                </a:solidFill>
              </a:rPr>
              <a:t>How did you learn it</a:t>
            </a:r>
            <a:r>
              <a:rPr lang="en-US" altLang="en-US" sz="3200" dirty="0" smtClean="0">
                <a:solidFill>
                  <a:srgbClr val="000000"/>
                </a:solidFill>
              </a:rPr>
              <a:t>?</a:t>
            </a:r>
          </a:p>
          <a:p>
            <a:pPr eaLnBrk="1" hangingPunct="1">
              <a:buFont typeface="Arial" panose="020B0604020202020204" pitchFamily="34" charset="0"/>
              <a:buChar char="•"/>
            </a:pPr>
            <a:endParaRPr lang="en-US" altLang="en-US" sz="3200" dirty="0">
              <a:solidFill>
                <a:srgbClr val="000000"/>
              </a:solidFill>
            </a:endParaRPr>
          </a:p>
          <a:p>
            <a:pPr eaLnBrk="1" hangingPunct="1">
              <a:buFont typeface="Arial" panose="020B0604020202020204" pitchFamily="34" charset="0"/>
              <a:buChar char="•"/>
            </a:pPr>
            <a:endParaRPr lang="en-US" altLang="en-US" sz="3200" dirty="0" smtClean="0">
              <a:solidFill>
                <a:srgbClr val="000000"/>
              </a:solidFill>
            </a:endParaRPr>
          </a:p>
          <a:p>
            <a:pPr marL="0" lvl="0" indent="0">
              <a:buNone/>
            </a:pPr>
            <a:endParaRPr lang="en-US" sz="3200" b="1" dirty="0" smtClean="0">
              <a:solidFill>
                <a:schemeClr val="dk1"/>
              </a:solidFill>
              <a:ea typeface="Rockwell"/>
              <a:cs typeface="Rockwell"/>
              <a:sym typeface="Rockwell"/>
            </a:endParaRPr>
          </a:p>
          <a:p>
            <a:pPr marL="0" lvl="0" indent="0">
              <a:buNone/>
            </a:pPr>
            <a:r>
              <a:rPr lang="en-US" sz="3200" dirty="0" smtClean="0">
                <a:solidFill>
                  <a:schemeClr val="dk1"/>
                </a:solidFill>
                <a:ea typeface="Rockwell"/>
                <a:cs typeface="Rockwell"/>
                <a:sym typeface="Rockwell"/>
              </a:rPr>
              <a:t>After </a:t>
            </a:r>
            <a:r>
              <a:rPr lang="en-US" sz="3200" dirty="0">
                <a:solidFill>
                  <a:schemeClr val="dk1"/>
                </a:solidFill>
                <a:ea typeface="Rockwell"/>
                <a:cs typeface="Rockwell"/>
                <a:sym typeface="Rockwell"/>
              </a:rPr>
              <a:t>reflecting, use the chat box or “raise hand” to share your response to </a:t>
            </a:r>
            <a:r>
              <a:rPr lang="en-US" sz="3200" b="1" dirty="0" smtClean="0">
                <a:solidFill>
                  <a:schemeClr val="dk1"/>
                </a:solidFill>
                <a:ea typeface="Rockwell"/>
                <a:cs typeface="Rockwell"/>
                <a:sym typeface="Rockwell"/>
              </a:rPr>
              <a:t>one</a:t>
            </a:r>
            <a:r>
              <a:rPr lang="en-US" sz="3200" dirty="0" smtClean="0">
                <a:solidFill>
                  <a:schemeClr val="dk1"/>
                </a:solidFill>
                <a:ea typeface="Rockwell"/>
                <a:cs typeface="Rockwell"/>
                <a:sym typeface="Rockwell"/>
              </a:rPr>
              <a:t> </a:t>
            </a:r>
            <a:r>
              <a:rPr lang="en-US" sz="3200" dirty="0">
                <a:solidFill>
                  <a:schemeClr val="dk1"/>
                </a:solidFill>
                <a:ea typeface="Rockwell"/>
                <a:cs typeface="Rockwell"/>
                <a:sym typeface="Rockwell"/>
              </a:rPr>
              <a:t>of the </a:t>
            </a:r>
            <a:r>
              <a:rPr lang="en-US" sz="3200" dirty="0" smtClean="0">
                <a:solidFill>
                  <a:schemeClr val="dk1"/>
                </a:solidFill>
                <a:ea typeface="Rockwell"/>
                <a:cs typeface="Rockwell"/>
                <a:sym typeface="Rockwell"/>
              </a:rPr>
              <a:t>prompts </a:t>
            </a:r>
            <a:r>
              <a:rPr lang="en-US" sz="3200" dirty="0">
                <a:solidFill>
                  <a:schemeClr val="dk1"/>
                </a:solidFill>
                <a:ea typeface="Rockwell"/>
                <a:cs typeface="Rockwell"/>
                <a:sym typeface="Rockwell"/>
              </a:rPr>
              <a:t>above</a:t>
            </a:r>
            <a:r>
              <a:rPr lang="en-US" sz="3200" dirty="0" smtClean="0">
                <a:solidFill>
                  <a:schemeClr val="dk1"/>
                </a:solidFill>
                <a:ea typeface="Rockwell"/>
                <a:cs typeface="Rockwell"/>
                <a:sym typeface="Rockwell"/>
              </a:rPr>
              <a:t>.</a:t>
            </a:r>
            <a:endParaRPr lang="en-US" sz="3200" dirty="0">
              <a:solidFill>
                <a:srgbClr val="000000"/>
              </a:solidFill>
              <a:latin typeface="Arial"/>
              <a:ea typeface="Arial"/>
              <a:cs typeface="Arial"/>
              <a:sym typeface="Arial"/>
            </a:endParaRPr>
          </a:p>
        </p:txBody>
      </p:sp>
      <p:sp>
        <p:nvSpPr>
          <p:cNvPr id="2" name="Title 1"/>
          <p:cNvSpPr>
            <a:spLocks noGrp="1"/>
          </p:cNvSpPr>
          <p:nvPr>
            <p:ph type="title"/>
          </p:nvPr>
        </p:nvSpPr>
        <p:spPr/>
        <p:txBody>
          <a:bodyPr/>
          <a:lstStyle/>
          <a:p>
            <a:r>
              <a:rPr lang="en-US" dirty="0" smtClean="0"/>
              <a:t>Reflect</a:t>
            </a:r>
            <a:endParaRPr lang="en-US" dirty="0"/>
          </a:p>
        </p:txBody>
      </p:sp>
      <p:pic>
        <p:nvPicPr>
          <p:cNvPr id="4" name="Google Shape;430;p47"/>
          <p:cNvPicPr preferRelativeResize="0"/>
          <p:nvPr/>
        </p:nvPicPr>
        <p:blipFill rotWithShape="1">
          <a:blip r:embed="rId3">
            <a:alphaModFix/>
          </a:blip>
          <a:srcRect/>
          <a:stretch/>
        </p:blipFill>
        <p:spPr>
          <a:xfrm>
            <a:off x="5632521" y="5998583"/>
            <a:ext cx="926958" cy="604054"/>
          </a:xfrm>
          <a:prstGeom prst="rect">
            <a:avLst/>
          </a:prstGeom>
          <a:noFill/>
          <a:ln>
            <a:noFill/>
          </a:ln>
        </p:spPr>
      </p:pic>
      <p:sp>
        <p:nvSpPr>
          <p:cNvPr id="5" name="Google Shape;512;p54"/>
          <p:cNvSpPr/>
          <p:nvPr/>
        </p:nvSpPr>
        <p:spPr>
          <a:xfrm>
            <a:off x="5768945" y="6010371"/>
            <a:ext cx="654109" cy="440819"/>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24730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5" y="2136198"/>
            <a:ext cx="5810250" cy="3333750"/>
          </a:xfrm>
          <a:prstGeom prst="rect">
            <a:avLst/>
          </a:prstGeom>
        </p:spPr>
      </p:pic>
      <p:sp>
        <p:nvSpPr>
          <p:cNvPr id="2" name="Title 1"/>
          <p:cNvSpPr>
            <a:spLocks noGrp="1"/>
          </p:cNvSpPr>
          <p:nvPr>
            <p:ph type="title"/>
          </p:nvPr>
        </p:nvSpPr>
        <p:spPr/>
        <p:txBody>
          <a:bodyPr/>
          <a:lstStyle/>
          <a:p>
            <a:r>
              <a:rPr lang="en-US" dirty="0" smtClean="0"/>
              <a:t>A Round of Applause</a:t>
            </a:r>
            <a:endParaRPr lang="en-US" dirty="0"/>
          </a:p>
        </p:txBody>
      </p:sp>
    </p:spTree>
    <p:extLst>
      <p:ext uri="{BB962C8B-B14F-4D97-AF65-F5344CB8AC3E}">
        <p14:creationId xmlns:p14="http://schemas.microsoft.com/office/powerpoint/2010/main" val="376744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799086"/>
            <a:ext cx="10515600" cy="953001"/>
          </a:xfrm>
        </p:spPr>
        <p:txBody>
          <a:bodyPr>
            <a:noAutofit/>
          </a:bodyPr>
          <a:lstStyle/>
          <a:p>
            <a:r>
              <a:rPr lang="en-US" sz="4400" dirty="0" smtClean="0"/>
              <a:t>Unpacking the QFT </a:t>
            </a:r>
            <a:endParaRPr lang="en-US" sz="4400" dirty="0"/>
          </a:p>
        </p:txBody>
      </p:sp>
      <p:sp>
        <p:nvSpPr>
          <p:cNvPr id="7" name="Rectangle 6"/>
          <p:cNvSpPr/>
          <p:nvPr/>
        </p:nvSpPr>
        <p:spPr>
          <a:xfrm>
            <a:off x="9069917" y="228600"/>
            <a:ext cx="2743200" cy="20391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pic>
        <p:nvPicPr>
          <p:cNvPr id="6" name="Picture Placeholder 3" descr="images.png"/>
          <p:cNvPicPr>
            <a:picLocks noGrp="1" noChangeAspect="1"/>
          </p:cNvPicPr>
          <p:nvPr>
            <p:ph type="pic" idx="1"/>
          </p:nvPr>
        </p:nvPicPr>
        <p:blipFill>
          <a:blip r:embed="rId2">
            <a:extLst>
              <a:ext uri="{28A0092B-C50C-407E-A947-70E740481C1C}">
                <a14:useLocalDpi xmlns:a14="http://schemas.microsoft.com/office/drawing/2010/main" val="0"/>
              </a:ext>
            </a:extLst>
          </a:blip>
          <a:srcRect l="-19675" r="-19675"/>
          <a:stretch>
            <a:fillRect/>
          </a:stretch>
        </p:blipFill>
        <p:spPr>
          <a:xfrm>
            <a:off x="831850" y="1315935"/>
            <a:ext cx="4736642" cy="3110345"/>
          </a:xfrm>
        </p:spPr>
      </p:pic>
    </p:spTree>
    <p:extLst>
      <p:ext uri="{BB962C8B-B14F-4D97-AF65-F5344CB8AC3E}">
        <p14:creationId xmlns:p14="http://schemas.microsoft.com/office/powerpoint/2010/main" val="895584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a:xfrm>
            <a:off x="791308" y="2020456"/>
            <a:ext cx="10612315" cy="5049405"/>
          </a:xfrm>
        </p:spPr>
        <p:txBody>
          <a:bodyPr>
            <a:normAutofit/>
          </a:bodyPr>
          <a:lstStyle/>
          <a:p>
            <a:pPr marL="0" indent="0">
              <a:spcBef>
                <a:spcPts val="0"/>
              </a:spcBef>
              <a:buNone/>
            </a:pPr>
            <a:r>
              <a:rPr lang="en-US" altLang="en-US" sz="2400" dirty="0"/>
              <a:t>We are deeply grateful </a:t>
            </a:r>
            <a:r>
              <a:rPr lang="en-US" altLang="en-US" sz="2400" dirty="0" smtClean="0"/>
              <a:t>to The Library of Congress, </a:t>
            </a:r>
            <a:r>
              <a:rPr lang="en-US" altLang="en-US" sz="2400" dirty="0"/>
              <a:t>The National Science Foundation, and </a:t>
            </a:r>
            <a:r>
              <a:rPr lang="en-US" altLang="en-US" sz="2400" dirty="0" smtClean="0"/>
              <a:t>The </a:t>
            </a:r>
            <a:r>
              <a:rPr lang="en-US" altLang="en-US" sz="2400" dirty="0"/>
              <a:t>Hummingbird Fund for their generous support of the Right Question Institute’s </a:t>
            </a:r>
            <a:r>
              <a:rPr lang="en-US" altLang="en-US" sz="2400" dirty="0" smtClean="0"/>
              <a:t>work in education. </a:t>
            </a:r>
          </a:p>
          <a:p>
            <a:pPr marL="0" indent="0">
              <a:spcBef>
                <a:spcPts val="0"/>
              </a:spcBef>
              <a:buNone/>
            </a:pPr>
            <a:endParaRPr lang="en-US" altLang="en-US" sz="2400" dirty="0"/>
          </a:p>
          <a:p>
            <a:pPr marL="0" indent="0">
              <a:spcBef>
                <a:spcPts val="0"/>
              </a:spcBef>
              <a:buNone/>
            </a:pPr>
            <a:r>
              <a:rPr lang="en-US" altLang="en-US" sz="2400" dirty="0" smtClean="0"/>
              <a:t>We would like to thank the RQI board of directors, and our colleagues Katy Connolly and Tomoko </a:t>
            </a:r>
            <a:r>
              <a:rPr lang="en-US" altLang="en-US" sz="2400" dirty="0" err="1" smtClean="0"/>
              <a:t>Ouchi</a:t>
            </a:r>
            <a:r>
              <a:rPr lang="en-US" altLang="en-US" sz="2400" dirty="0" smtClean="0"/>
              <a:t> for all they do to make possible our work in education.</a:t>
            </a:r>
          </a:p>
        </p:txBody>
      </p:sp>
      <p:sp>
        <p:nvSpPr>
          <p:cNvPr id="2" name="Title 1"/>
          <p:cNvSpPr>
            <a:spLocks noGrp="1"/>
          </p:cNvSpPr>
          <p:nvPr>
            <p:ph type="title"/>
          </p:nvPr>
        </p:nvSpPr>
        <p:spPr/>
        <p:txBody>
          <a:bodyPr/>
          <a:lstStyle/>
          <a:p>
            <a:r>
              <a:rPr lang="en-US" dirty="0" smtClean="0"/>
              <a:t>Acknowledgments</a:t>
            </a:r>
            <a:endParaRPr lang="en-US" dirty="0"/>
          </a:p>
        </p:txBody>
      </p:sp>
    </p:spTree>
    <p:extLst>
      <p:ext uri="{BB962C8B-B14F-4D97-AF65-F5344CB8AC3E}">
        <p14:creationId xmlns:p14="http://schemas.microsoft.com/office/powerpoint/2010/main" val="3148589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Content Placeholder 2"/>
          <p:cNvSpPr>
            <a:spLocks noGrp="1"/>
          </p:cNvSpPr>
          <p:nvPr>
            <p:ph idx="1"/>
          </p:nvPr>
        </p:nvSpPr>
        <p:spPr>
          <a:xfrm>
            <a:off x="838199" y="3153295"/>
            <a:ext cx="10771910" cy="2485243"/>
          </a:xfrm>
        </p:spPr>
        <p:txBody>
          <a:bodyPr>
            <a:noAutofit/>
          </a:bodyPr>
          <a:lstStyle/>
          <a:p>
            <a:pPr marL="0" indent="0">
              <a:spcBef>
                <a:spcPts val="0"/>
              </a:spcBef>
              <a:buNone/>
            </a:pPr>
            <a:r>
              <a:rPr lang="en-US" altLang="en-US" sz="4400" dirty="0" smtClean="0">
                <a:solidFill>
                  <a:schemeClr val="accent1"/>
                </a:solidFill>
              </a:rPr>
              <a:t>Three thinking abilities, one strategy.</a:t>
            </a:r>
            <a:endParaRPr lang="en-US" altLang="en-US" sz="4400" dirty="0">
              <a:solidFill>
                <a:schemeClr val="accent1"/>
              </a:solidFill>
            </a:endParaRPr>
          </a:p>
        </p:txBody>
      </p:sp>
    </p:spTree>
    <p:extLst>
      <p:ext uri="{BB962C8B-B14F-4D97-AF65-F5344CB8AC3E}">
        <p14:creationId xmlns:p14="http://schemas.microsoft.com/office/powerpoint/2010/main" val="3973865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QFT, on one </a:t>
            </a:r>
            <a:r>
              <a:rPr lang="en-US" dirty="0" smtClean="0"/>
              <a:t>slide</a:t>
            </a:r>
            <a:endParaRPr lang="en-US" dirty="0"/>
          </a:p>
        </p:txBody>
      </p:sp>
      <p:sp>
        <p:nvSpPr>
          <p:cNvPr id="3" name="Content Placeholder 2"/>
          <p:cNvSpPr>
            <a:spLocks noGrp="1"/>
          </p:cNvSpPr>
          <p:nvPr>
            <p:ph idx="1"/>
          </p:nvPr>
        </p:nvSpPr>
        <p:spPr>
          <a:xfrm>
            <a:off x="1136515" y="1606981"/>
            <a:ext cx="10515600" cy="4351338"/>
          </a:xfrm>
        </p:spPr>
        <p:txBody>
          <a:bodyPr>
            <a:normAutofit lnSpcReduction="10000"/>
          </a:bodyPr>
          <a:lstStyle/>
          <a:p>
            <a:pPr marL="457200" indent="-457200">
              <a:spcBef>
                <a:spcPts val="0"/>
              </a:spcBef>
              <a:spcAft>
                <a:spcPts val="600"/>
              </a:spcAft>
              <a:buFont typeface="+mj-lt"/>
              <a:buAutoNum type="arabicParenR"/>
            </a:pPr>
            <a:r>
              <a:rPr lang="en-US" dirty="0"/>
              <a:t>Question Focus</a:t>
            </a:r>
          </a:p>
          <a:p>
            <a:pPr marL="457200" indent="-457200">
              <a:spcBef>
                <a:spcPts val="0"/>
              </a:spcBef>
              <a:spcAft>
                <a:spcPts val="600"/>
              </a:spcAft>
              <a:buFont typeface="+mj-lt"/>
              <a:buAutoNum type="arabicParenR"/>
            </a:pPr>
            <a:r>
              <a:rPr lang="en-US" dirty="0"/>
              <a:t>Produce Your Questions</a:t>
            </a:r>
          </a:p>
          <a:p>
            <a:pPr lvl="2">
              <a:spcBef>
                <a:spcPts val="0"/>
              </a:spcBef>
              <a:spcAft>
                <a:spcPts val="600"/>
              </a:spcAft>
              <a:buFont typeface="Arial" panose="020B0604020202020204" pitchFamily="34" charset="0"/>
              <a:buChar char="•"/>
            </a:pPr>
            <a:r>
              <a:rPr lang="en-US" dirty="0"/>
              <a:t>Follow the rules</a:t>
            </a:r>
          </a:p>
          <a:p>
            <a:pPr lvl="2">
              <a:spcBef>
                <a:spcPts val="0"/>
              </a:spcBef>
              <a:spcAft>
                <a:spcPts val="600"/>
              </a:spcAft>
              <a:buFont typeface="Arial" panose="020B0604020202020204" pitchFamily="34" charset="0"/>
              <a:buChar char="•"/>
            </a:pPr>
            <a:r>
              <a:rPr lang="en-US" dirty="0"/>
              <a:t>Number your questions</a:t>
            </a:r>
          </a:p>
          <a:p>
            <a:pPr marL="457200" indent="-457200">
              <a:spcBef>
                <a:spcPts val="0"/>
              </a:spcBef>
              <a:spcAft>
                <a:spcPts val="600"/>
              </a:spcAft>
              <a:buFont typeface="+mj-lt"/>
              <a:buAutoNum type="arabicParenR" startAt="3"/>
            </a:pPr>
            <a:r>
              <a:rPr lang="en-US" dirty="0"/>
              <a:t>Improve Your Questions</a:t>
            </a:r>
          </a:p>
          <a:p>
            <a:pPr lvl="2">
              <a:spcBef>
                <a:spcPts val="0"/>
              </a:spcBef>
              <a:spcAft>
                <a:spcPts val="600"/>
              </a:spcAft>
              <a:buFont typeface="Arial" panose="020B0604020202020204" pitchFamily="34" charset="0"/>
              <a:buChar char="•"/>
            </a:pPr>
            <a:r>
              <a:rPr lang="en-US" dirty="0"/>
              <a:t>Categorize questions as </a:t>
            </a:r>
            <a:r>
              <a:rPr lang="en-US" dirty="0" smtClean="0"/>
              <a:t>closed </a:t>
            </a:r>
            <a:r>
              <a:rPr lang="en-US" dirty="0"/>
              <a:t>or </a:t>
            </a:r>
            <a:r>
              <a:rPr lang="en-US" dirty="0" smtClean="0"/>
              <a:t>open-ended</a:t>
            </a:r>
            <a:endParaRPr lang="en-US" dirty="0"/>
          </a:p>
          <a:p>
            <a:pPr lvl="2">
              <a:spcBef>
                <a:spcPts val="0"/>
              </a:spcBef>
              <a:spcAft>
                <a:spcPts val="600"/>
              </a:spcAft>
              <a:buFont typeface="Arial" panose="020B0604020202020204" pitchFamily="34" charset="0"/>
              <a:buChar char="•"/>
            </a:pPr>
            <a:r>
              <a:rPr lang="en-US" dirty="0"/>
              <a:t>Change questions from one type to another</a:t>
            </a:r>
          </a:p>
          <a:p>
            <a:pPr marL="457200" indent="-457200">
              <a:spcBef>
                <a:spcPts val="0"/>
              </a:spcBef>
              <a:spcAft>
                <a:spcPts val="600"/>
              </a:spcAft>
              <a:buFont typeface="+mj-lt"/>
              <a:buAutoNum type="arabicParenR" startAt="4"/>
            </a:pPr>
            <a:r>
              <a:rPr lang="en-US" dirty="0" smtClean="0"/>
              <a:t>Strategize </a:t>
            </a:r>
          </a:p>
          <a:p>
            <a:pPr lvl="2">
              <a:spcBef>
                <a:spcPts val="0"/>
              </a:spcBef>
              <a:spcAft>
                <a:spcPts val="600"/>
              </a:spcAft>
              <a:buFont typeface="Arial" panose="020B0604020202020204" pitchFamily="34" charset="0"/>
              <a:buChar char="•"/>
            </a:pPr>
            <a:r>
              <a:rPr lang="en-US" dirty="0" smtClean="0"/>
              <a:t>Prioritize your questions</a:t>
            </a:r>
          </a:p>
          <a:p>
            <a:pPr lvl="2">
              <a:spcBef>
                <a:spcPts val="0"/>
              </a:spcBef>
              <a:spcAft>
                <a:spcPts val="600"/>
              </a:spcAft>
              <a:buFont typeface="Arial" panose="020B0604020202020204" pitchFamily="34" charset="0"/>
              <a:buChar char="•"/>
            </a:pPr>
            <a:r>
              <a:rPr lang="en-US" dirty="0" smtClean="0"/>
              <a:t>Action plan or discuss next steps</a:t>
            </a:r>
          </a:p>
          <a:p>
            <a:pPr lvl="2">
              <a:spcBef>
                <a:spcPts val="0"/>
              </a:spcBef>
              <a:spcAft>
                <a:spcPts val="600"/>
              </a:spcAft>
              <a:buFont typeface="Arial" panose="020B0604020202020204" pitchFamily="34" charset="0"/>
              <a:buChar char="•"/>
            </a:pPr>
            <a:r>
              <a:rPr lang="en-US" dirty="0" smtClean="0"/>
              <a:t>Share </a:t>
            </a:r>
            <a:endParaRPr lang="en-US" dirty="0"/>
          </a:p>
          <a:p>
            <a:pPr marL="457200" indent="-457200">
              <a:spcBef>
                <a:spcPts val="0"/>
              </a:spcBef>
              <a:spcAft>
                <a:spcPts val="600"/>
              </a:spcAft>
              <a:buFont typeface="+mj-lt"/>
              <a:buAutoNum type="arabicParenR" startAt="5"/>
            </a:pPr>
            <a:r>
              <a:rPr lang="en-US" dirty="0" smtClean="0"/>
              <a:t>Reflect</a:t>
            </a:r>
            <a:endParaRPr lang="en-US" dirty="0"/>
          </a:p>
        </p:txBody>
      </p:sp>
      <p:sp>
        <p:nvSpPr>
          <p:cNvPr id="5" name="TextBox 4"/>
          <p:cNvSpPr txBox="1"/>
          <p:nvPr/>
        </p:nvSpPr>
        <p:spPr>
          <a:xfrm>
            <a:off x="7264549" y="1606981"/>
            <a:ext cx="4589576" cy="1477328"/>
          </a:xfrm>
          <a:prstGeom prst="rect">
            <a:avLst/>
          </a:prstGeom>
          <a:solidFill>
            <a:schemeClr val="bg1">
              <a:lumMod val="85000"/>
            </a:schemeClr>
          </a:solidFill>
        </p:spPr>
        <p:txBody>
          <a:bodyPr wrap="square" rtlCol="0">
            <a:spAutoFit/>
          </a:bodyPr>
          <a:lstStyle/>
          <a:p>
            <a:pPr marL="342900" indent="-342900" defTabSz="457200">
              <a:buFont typeface="+mj-lt"/>
              <a:buAutoNum type="arabicPeriod"/>
              <a:defRPr/>
            </a:pPr>
            <a:r>
              <a:rPr lang="en-US" dirty="0">
                <a:solidFill>
                  <a:prstClr val="black"/>
                </a:solidFill>
                <a:latin typeface="DIN Next Rounded LT Pro" panose="020F0503020203050203" pitchFamily="34" charset="0"/>
              </a:rPr>
              <a:t>Ask as many questions as you can</a:t>
            </a:r>
          </a:p>
          <a:p>
            <a:pPr marL="342900" indent="-342900" defTabSz="457200">
              <a:buFont typeface="+mj-lt"/>
              <a:buAutoNum type="arabicPeriod"/>
              <a:defRPr/>
            </a:pPr>
            <a:r>
              <a:rPr lang="en-US" dirty="0">
                <a:solidFill>
                  <a:prstClr val="black"/>
                </a:solidFill>
                <a:latin typeface="DIN Next Rounded LT Pro" panose="020F0503020203050203" pitchFamily="34" charset="0"/>
              </a:rPr>
              <a:t>Do not stop to </a:t>
            </a:r>
            <a:r>
              <a:rPr lang="en-US" dirty="0" smtClean="0">
                <a:solidFill>
                  <a:prstClr val="black"/>
                </a:solidFill>
                <a:latin typeface="DIN Next Rounded LT Pro" panose="020F0503020203050203" pitchFamily="34" charset="0"/>
              </a:rPr>
              <a:t>answer, judge, </a:t>
            </a:r>
            <a:r>
              <a:rPr lang="en-US" dirty="0">
                <a:solidFill>
                  <a:prstClr val="black"/>
                </a:solidFill>
                <a:latin typeface="DIN Next Rounded LT Pro" panose="020F0503020203050203" pitchFamily="34" charset="0"/>
              </a:rPr>
              <a:t>or </a:t>
            </a:r>
            <a:r>
              <a:rPr lang="en-US" dirty="0" smtClean="0">
                <a:solidFill>
                  <a:prstClr val="black"/>
                </a:solidFill>
                <a:latin typeface="DIN Next Rounded LT Pro" panose="020F0503020203050203" pitchFamily="34" charset="0"/>
              </a:rPr>
              <a:t>discuss</a:t>
            </a:r>
            <a:endParaRPr lang="en-US" dirty="0">
              <a:solidFill>
                <a:prstClr val="black"/>
              </a:solidFill>
              <a:latin typeface="DIN Next Rounded LT Pro" panose="020F0503020203050203" pitchFamily="34" charset="0"/>
            </a:endParaRPr>
          </a:p>
          <a:p>
            <a:pPr marL="342900" indent="-342900" defTabSz="457200">
              <a:buFont typeface="+mj-lt"/>
              <a:buAutoNum type="arabicPeriod"/>
              <a:defRPr/>
            </a:pPr>
            <a:r>
              <a:rPr lang="en-US" dirty="0" smtClean="0">
                <a:solidFill>
                  <a:prstClr val="black"/>
                </a:solidFill>
                <a:latin typeface="DIN Next Rounded LT Pro" panose="020F0503020203050203" pitchFamily="34" charset="0"/>
              </a:rPr>
              <a:t>Write down every question exactly as it was stated</a:t>
            </a:r>
            <a:endParaRPr lang="en-US" dirty="0">
              <a:solidFill>
                <a:prstClr val="black"/>
              </a:solidFill>
              <a:latin typeface="DIN Next Rounded LT Pro" panose="020F0503020203050203" pitchFamily="34" charset="0"/>
            </a:endParaRPr>
          </a:p>
          <a:p>
            <a:pPr marL="342900" indent="-342900" defTabSz="457200">
              <a:buFont typeface="+mj-lt"/>
              <a:buAutoNum type="arabicPeriod"/>
              <a:defRPr/>
            </a:pPr>
            <a:r>
              <a:rPr lang="en-US" dirty="0">
                <a:solidFill>
                  <a:prstClr val="black"/>
                </a:solidFill>
                <a:latin typeface="DIN Next Rounded LT Pro" panose="020F0503020203050203" pitchFamily="34" charset="0"/>
              </a:rPr>
              <a:t>Change </a:t>
            </a:r>
            <a:r>
              <a:rPr lang="en-US" dirty="0" smtClean="0">
                <a:solidFill>
                  <a:prstClr val="black"/>
                </a:solidFill>
                <a:latin typeface="DIN Next Rounded LT Pro" panose="020F0503020203050203" pitchFamily="34" charset="0"/>
              </a:rPr>
              <a:t>any statements </a:t>
            </a:r>
            <a:r>
              <a:rPr lang="en-US" dirty="0">
                <a:solidFill>
                  <a:prstClr val="black"/>
                </a:solidFill>
                <a:latin typeface="DIN Next Rounded LT Pro" panose="020F0503020203050203" pitchFamily="34" charset="0"/>
              </a:rPr>
              <a:t>into </a:t>
            </a:r>
            <a:r>
              <a:rPr lang="en-US" dirty="0" smtClean="0">
                <a:solidFill>
                  <a:prstClr val="black"/>
                </a:solidFill>
                <a:latin typeface="DIN Next Rounded LT Pro" panose="020F0503020203050203" pitchFamily="34" charset="0"/>
              </a:rPr>
              <a:t>questions</a:t>
            </a:r>
          </a:p>
        </p:txBody>
      </p:sp>
      <p:cxnSp>
        <p:nvCxnSpPr>
          <p:cNvPr id="7" name="Straight Arrow Connector 6"/>
          <p:cNvCxnSpPr/>
          <p:nvPr/>
        </p:nvCxnSpPr>
        <p:spPr>
          <a:xfrm>
            <a:off x="4496647" y="2692520"/>
            <a:ext cx="263455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482869" y="4260238"/>
            <a:ext cx="3371256" cy="1661993"/>
          </a:xfrm>
          <a:prstGeom prst="rect">
            <a:avLst/>
          </a:prstGeom>
          <a:solidFill>
            <a:schemeClr val="bg1">
              <a:lumMod val="85000"/>
            </a:schemeClr>
          </a:solidFill>
        </p:spPr>
        <p:txBody>
          <a:bodyPr wrap="square" rtlCol="0">
            <a:spAutoFit/>
          </a:bodyPr>
          <a:lstStyle/>
          <a:p>
            <a:pPr defTabSz="457200">
              <a:defRPr/>
            </a:pPr>
            <a:r>
              <a:rPr lang="en-US" sz="1700" b="1" dirty="0" smtClean="0">
                <a:solidFill>
                  <a:prstClr val="black"/>
                </a:solidFill>
                <a:latin typeface="DIN Next Rounded LT Pro" panose="020F0503020203050203" pitchFamily="34" charset="0"/>
              </a:rPr>
              <a:t>Closed-ended</a:t>
            </a:r>
            <a:r>
              <a:rPr lang="en-US" sz="1700" dirty="0" smtClean="0">
                <a:solidFill>
                  <a:prstClr val="black"/>
                </a:solidFill>
                <a:latin typeface="DIN Next Rounded LT Pro" panose="020F0503020203050203" pitchFamily="34" charset="0"/>
              </a:rPr>
              <a:t> can be answered with a </a:t>
            </a:r>
            <a:r>
              <a:rPr lang="en-US" sz="1700" dirty="0">
                <a:solidFill>
                  <a:prstClr val="black"/>
                </a:solidFill>
                <a:latin typeface="DIN Next Rounded LT Pro" panose="020F0503020203050203" pitchFamily="34" charset="0"/>
              </a:rPr>
              <a:t>“yes,” “</a:t>
            </a:r>
            <a:r>
              <a:rPr lang="en-US" sz="1700" dirty="0" smtClean="0">
                <a:solidFill>
                  <a:prstClr val="black"/>
                </a:solidFill>
                <a:latin typeface="DIN Next Rounded LT Pro" panose="020F0503020203050203" pitchFamily="34" charset="0"/>
              </a:rPr>
              <a:t>no,” </a:t>
            </a:r>
            <a:r>
              <a:rPr lang="en-US" sz="1700" dirty="0">
                <a:solidFill>
                  <a:prstClr val="black"/>
                </a:solidFill>
                <a:latin typeface="DIN Next Rounded LT Pro" panose="020F0503020203050203" pitchFamily="34" charset="0"/>
              </a:rPr>
              <a:t>or </a:t>
            </a:r>
            <a:r>
              <a:rPr lang="en-US" sz="1700" dirty="0" smtClean="0">
                <a:solidFill>
                  <a:prstClr val="black"/>
                </a:solidFill>
                <a:latin typeface="DIN Next Rounded LT Pro" panose="020F0503020203050203" pitchFamily="34" charset="0"/>
              </a:rPr>
              <a:t>one-word</a:t>
            </a:r>
            <a:endParaRPr lang="en-US" sz="1700" dirty="0">
              <a:solidFill>
                <a:prstClr val="black"/>
              </a:solidFill>
              <a:latin typeface="DIN Next Rounded LT Pro" panose="020F0503020203050203" pitchFamily="34" charset="0"/>
            </a:endParaRPr>
          </a:p>
          <a:p>
            <a:pPr defTabSz="457200">
              <a:defRPr/>
            </a:pPr>
            <a:endParaRPr lang="en-US" sz="1700" dirty="0" smtClean="0">
              <a:solidFill>
                <a:prstClr val="black"/>
              </a:solidFill>
              <a:latin typeface="DIN Next Rounded LT Pro" panose="020F0503020203050203" pitchFamily="34" charset="0"/>
            </a:endParaRPr>
          </a:p>
          <a:p>
            <a:pPr defTabSz="457200">
              <a:defRPr/>
            </a:pPr>
            <a:r>
              <a:rPr lang="en-US" sz="1700" b="1" dirty="0" smtClean="0">
                <a:solidFill>
                  <a:prstClr val="black"/>
                </a:solidFill>
                <a:latin typeface="DIN Next Rounded LT Pro" panose="020F0503020203050203" pitchFamily="34" charset="0"/>
              </a:rPr>
              <a:t>Open-ended</a:t>
            </a:r>
            <a:r>
              <a:rPr lang="en-US" sz="1700" dirty="0" smtClean="0">
                <a:solidFill>
                  <a:prstClr val="black"/>
                </a:solidFill>
                <a:latin typeface="DIN Next Rounded LT Pro" panose="020F0503020203050203" pitchFamily="34" charset="0"/>
              </a:rPr>
              <a:t> requires a </a:t>
            </a:r>
            <a:r>
              <a:rPr lang="en-US" sz="1700" dirty="0">
                <a:solidFill>
                  <a:prstClr val="black"/>
                </a:solidFill>
                <a:latin typeface="DIN Next Rounded LT Pro" panose="020F0503020203050203" pitchFamily="34" charset="0"/>
              </a:rPr>
              <a:t>longer </a:t>
            </a:r>
            <a:r>
              <a:rPr lang="en-US" sz="1700" dirty="0" smtClean="0">
                <a:solidFill>
                  <a:prstClr val="black"/>
                </a:solidFill>
                <a:latin typeface="DIN Next Rounded LT Pro" panose="020F0503020203050203" pitchFamily="34" charset="0"/>
              </a:rPr>
              <a:t>explanation, cannot be answered with “yes,” “no,” or one-word</a:t>
            </a:r>
            <a:endParaRPr lang="en-US" sz="1700" dirty="0">
              <a:solidFill>
                <a:prstClr val="black"/>
              </a:solidFill>
              <a:latin typeface="DIN Next Rounded LT Pro" panose="020F0503020203050203" pitchFamily="34" charset="0"/>
            </a:endParaRPr>
          </a:p>
        </p:txBody>
      </p:sp>
      <p:cxnSp>
        <p:nvCxnSpPr>
          <p:cNvPr id="12" name="Straight Arrow Connector 11"/>
          <p:cNvCxnSpPr/>
          <p:nvPr/>
        </p:nvCxnSpPr>
        <p:spPr>
          <a:xfrm>
            <a:off x="7482254" y="3637468"/>
            <a:ext cx="923192" cy="864194"/>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227885" y="6334577"/>
            <a:ext cx="6096000" cy="307777"/>
          </a:xfrm>
          <a:prstGeom prst="rect">
            <a:avLst/>
          </a:prstGeom>
        </p:spPr>
        <p:txBody>
          <a:bodyPr>
            <a:spAutoFit/>
          </a:bodyPr>
          <a:lstStyle/>
          <a:p>
            <a:pPr marL="0" marR="0" lvl="0" indent="0" defTabSz="914400" rtl="0" eaLnBrk="1" fontAlgn="auto" latinLnBrk="0" hangingPunct="1">
              <a:lnSpc>
                <a:spcPct val="100000"/>
              </a:lnSpc>
              <a:spcBef>
                <a:spcPts val="0"/>
              </a:spcBef>
              <a:spcAft>
                <a:spcPts val="0"/>
              </a:spcAft>
              <a:buClrTx/>
              <a:buSzTx/>
              <a:buFontTx/>
              <a:buNone/>
              <a:tabLst>
                <a:tab pos="2743200" algn="ctr"/>
                <a:tab pos="5486400" algn="r"/>
              </a:tabLst>
              <a:defRPr/>
            </a:pPr>
            <a:r>
              <a:rPr kumimoji="0" lang="en-US" sz="1400" b="0" i="0" u="none" strike="noStrike" kern="1200" cap="none" spc="0" normalizeH="0" baseline="0" noProof="0" dirty="0">
                <a:ln>
                  <a:noFill/>
                </a:ln>
                <a:solidFill>
                  <a:srgbClr val="000000"/>
                </a:solidFill>
                <a:effectLst/>
                <a:uLnTx/>
                <a:uFillTx/>
                <a:latin typeface="DIN Next Rounded LT Pro" panose="020F0503020203050203" pitchFamily="34" charset="0"/>
                <a:ea typeface="Calibri" panose="020F0502020204030204" pitchFamily="34" charset="0"/>
                <a:cs typeface="Times New Roman" panose="02020603050405020304" pitchFamily="18" charset="0"/>
              </a:rPr>
              <a:t>Source: The Right Question </a:t>
            </a:r>
            <a:r>
              <a:rPr kumimoji="0" lang="en-US" sz="1400" b="0" i="0" u="none" strike="noStrike" kern="1200" cap="none" spc="0" normalizeH="0" baseline="0" noProof="0" dirty="0" smtClean="0">
                <a:ln>
                  <a:noFill/>
                </a:ln>
                <a:solidFill>
                  <a:srgbClr val="000000"/>
                </a:solidFill>
                <a:effectLst/>
                <a:uLnTx/>
                <a:uFillTx/>
                <a:latin typeface="DIN Next Rounded LT Pro" panose="020F0503020203050203" pitchFamily="34" charset="0"/>
                <a:ea typeface="Calibri" panose="020F0502020204030204" pitchFamily="34" charset="0"/>
                <a:cs typeface="Times New Roman" panose="02020603050405020304" pitchFamily="18" charset="0"/>
              </a:rPr>
              <a:t>Institute	</a:t>
            </a:r>
            <a:r>
              <a:rPr kumimoji="0" lang="en-US" sz="1400" b="0" i="0" u="none" strike="noStrike" kern="1200" cap="none" spc="0" normalizeH="0" baseline="0" noProof="0" dirty="0">
                <a:ln>
                  <a:noFill/>
                </a:ln>
                <a:solidFill>
                  <a:srgbClr val="000000"/>
                </a:solidFill>
                <a:effectLst/>
                <a:uLnTx/>
                <a:uFillTx/>
                <a:latin typeface="DIN Next Rounded LT Pro" panose="020F0503020203050203" pitchFamily="34" charset="0"/>
                <a:ea typeface="Calibri" panose="020F0502020204030204" pitchFamily="34" charset="0"/>
                <a:cs typeface="Times New Roman" panose="02020603050405020304" pitchFamily="18" charset="0"/>
              </a:rPr>
              <a:t>	</a:t>
            </a:r>
            <a:r>
              <a:rPr kumimoji="0" lang="en-US" sz="1400" b="0" i="0" u="sng" strike="noStrike" kern="1200" cap="none" spc="0" normalizeH="0" baseline="0" noProof="0" dirty="0">
                <a:ln>
                  <a:noFill/>
                </a:ln>
                <a:solidFill>
                  <a:srgbClr val="0000FF"/>
                </a:solidFill>
                <a:effectLst/>
                <a:uLnTx/>
                <a:uFillTx/>
                <a:latin typeface="DIN Next Rounded LT Pro" panose="020F0503020203050203" pitchFamily="34" charset="0"/>
                <a:ea typeface="Calibri" panose="020F0502020204030204" pitchFamily="34" charset="0"/>
                <a:cs typeface="Times New Roman" panose="02020603050405020304" pitchFamily="18" charset="0"/>
                <a:hlinkClick r:id="rId3" action="ppaction://hlinkfile"/>
              </a:rPr>
              <a:t>rightquestion.org</a:t>
            </a:r>
            <a:endParaRPr kumimoji="0" lang="en-US" sz="1400" b="0" i="0" u="none" strike="noStrike" kern="1200" cap="none" spc="0" normalizeH="0" baseline="0" noProof="0" dirty="0">
              <a:ln>
                <a:noFill/>
              </a:ln>
              <a:solidFill>
                <a:srgbClr val="000000"/>
              </a:solidFill>
              <a:effectLst/>
              <a:uLnTx/>
              <a:uFillTx/>
              <a:latin typeface="DIN Next Rounded LT Pro" panose="020F050302020305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8138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3480593" y="1925639"/>
            <a:ext cx="5230814" cy="3791275"/>
            <a:chOff x="1936645" y="1376010"/>
            <a:chExt cx="5445378" cy="4112260"/>
          </a:xfrm>
        </p:grpSpPr>
        <p:grpSp>
          <p:nvGrpSpPr>
            <p:cNvPr id="75779" name="Group 1"/>
            <p:cNvGrpSpPr>
              <a:grpSpLocks/>
            </p:cNvGrpSpPr>
            <p:nvPr/>
          </p:nvGrpSpPr>
          <p:grpSpPr bwMode="auto">
            <a:xfrm>
              <a:off x="1936645" y="1376010"/>
              <a:ext cx="5445378" cy="4112260"/>
              <a:chOff x="1936645" y="1376010"/>
              <a:chExt cx="5445378" cy="4112260"/>
            </a:xfrm>
          </p:grpSpPr>
          <p:sp>
            <p:nvSpPr>
              <p:cNvPr id="75781" name="AutoShape 4"/>
              <p:cNvSpPr>
                <a:spLocks/>
              </p:cNvSpPr>
              <p:nvPr/>
            </p:nvSpPr>
            <p:spPr bwMode="auto">
              <a:xfrm rot="-8700000">
                <a:off x="1952965" y="3183303"/>
                <a:ext cx="5429058" cy="469900"/>
              </a:xfrm>
              <a:prstGeom prst="leftRightArrow">
                <a:avLst>
                  <a:gd name="adj1" fmla="val 50000"/>
                  <a:gd name="adj2" fmla="val 101790"/>
                </a:avLst>
              </a:prstGeom>
              <a:solidFill>
                <a:schemeClr val="tx2">
                  <a:alpha val="80783"/>
                </a:schemeClr>
              </a:solidFill>
              <a:ln w="25400">
                <a:solidFill>
                  <a:srgbClr val="3A93FF">
                    <a:alpha val="34117"/>
                  </a:srgbClr>
                </a:solidFill>
                <a:round/>
                <a:headEnd/>
                <a:tailEnd/>
              </a:ln>
            </p:spPr>
            <p:txBody>
              <a:bodyPr lIns="0" tIns="0" rIns="0" bIns="0"/>
              <a:lstStyle/>
              <a:p>
                <a:pPr algn="ctr"/>
                <a:endParaRPr lang="es-ES_tradnl">
                  <a:ln w="0"/>
                  <a:solidFill>
                    <a:schemeClr val="accent1"/>
                  </a:solidFill>
                  <a:effectLst>
                    <a:outerShdw blurRad="38100" dist="25400" dir="5400000" algn="ctr" rotWithShape="0">
                      <a:srgbClr val="6E747A">
                        <a:alpha val="43000"/>
                      </a:srgbClr>
                    </a:outerShdw>
                  </a:effectLst>
                  <a:ea typeface="ヒラギノ角ゴ ProN W3" charset="0"/>
                  <a:cs typeface="ヒラギノ角ゴ ProN W3" charset="0"/>
                </a:endParaRPr>
              </a:p>
            </p:txBody>
          </p:sp>
          <p:sp>
            <p:nvSpPr>
              <p:cNvPr id="75782" name="AutoShape 4"/>
              <p:cNvSpPr>
                <a:spLocks/>
              </p:cNvSpPr>
              <p:nvPr/>
            </p:nvSpPr>
            <p:spPr bwMode="auto">
              <a:xfrm rot="16200000">
                <a:off x="2535407" y="3197190"/>
                <a:ext cx="4112260" cy="469900"/>
              </a:xfrm>
              <a:prstGeom prst="leftRightArrow">
                <a:avLst>
                  <a:gd name="adj1" fmla="val 50000"/>
                  <a:gd name="adj2" fmla="val 101775"/>
                </a:avLst>
              </a:prstGeom>
              <a:solidFill>
                <a:schemeClr val="tx2">
                  <a:alpha val="80783"/>
                </a:schemeClr>
              </a:solidFill>
              <a:ln w="25400">
                <a:solidFill>
                  <a:srgbClr val="3A93FF">
                    <a:alpha val="34117"/>
                  </a:srgbClr>
                </a:solidFill>
                <a:round/>
                <a:headEnd/>
                <a:tailEnd/>
              </a:ln>
            </p:spPr>
            <p:txBody>
              <a:bodyPr lIns="0" tIns="0" rIns="0" bIns="0"/>
              <a:lstStyle/>
              <a:p>
                <a:pPr algn="ctr"/>
                <a:endParaRPr lang="es-ES_tradnl">
                  <a:ln w="0"/>
                  <a:solidFill>
                    <a:schemeClr val="accent1"/>
                  </a:solidFill>
                  <a:effectLst>
                    <a:outerShdw blurRad="38100" dist="25400" dir="5400000" algn="ctr" rotWithShape="0">
                      <a:srgbClr val="6E747A">
                        <a:alpha val="43000"/>
                      </a:srgbClr>
                    </a:outerShdw>
                  </a:effectLst>
                  <a:ea typeface="ヒラギノ角ゴ ProN W3" charset="0"/>
                  <a:cs typeface="ヒラギノ角ゴ ProN W3" charset="0"/>
                </a:endParaRPr>
              </a:p>
            </p:txBody>
          </p:sp>
          <p:sp>
            <p:nvSpPr>
              <p:cNvPr id="75783" name="AutoShape 4"/>
              <p:cNvSpPr>
                <a:spLocks/>
              </p:cNvSpPr>
              <p:nvPr/>
            </p:nvSpPr>
            <p:spPr bwMode="auto">
              <a:xfrm rot="8486795">
                <a:off x="1936645" y="3219112"/>
                <a:ext cx="5229549" cy="469900"/>
              </a:xfrm>
              <a:prstGeom prst="leftRightArrow">
                <a:avLst>
                  <a:gd name="adj1" fmla="val 50000"/>
                  <a:gd name="adj2" fmla="val 101759"/>
                </a:avLst>
              </a:prstGeom>
              <a:solidFill>
                <a:schemeClr val="tx2">
                  <a:alpha val="80783"/>
                </a:schemeClr>
              </a:solidFill>
              <a:ln w="25400">
                <a:solidFill>
                  <a:srgbClr val="3A93FF">
                    <a:alpha val="34117"/>
                  </a:srgbClr>
                </a:solidFill>
                <a:round/>
                <a:headEnd/>
                <a:tailEnd/>
              </a:ln>
            </p:spPr>
            <p:txBody>
              <a:bodyPr lIns="0" tIns="0" rIns="0" bIns="0"/>
              <a:lstStyle/>
              <a:p>
                <a:pPr algn="ctr"/>
                <a:endParaRPr lang="es-ES_tradnl">
                  <a:ln w="0"/>
                  <a:solidFill>
                    <a:schemeClr val="accent1"/>
                  </a:solidFill>
                  <a:effectLst>
                    <a:outerShdw blurRad="38100" dist="25400" dir="5400000" algn="ctr" rotWithShape="0">
                      <a:srgbClr val="6E747A">
                        <a:alpha val="43000"/>
                      </a:srgbClr>
                    </a:outerShdw>
                  </a:effectLst>
                  <a:ea typeface="ヒラギノ角ゴ ProN W3" charset="0"/>
                  <a:cs typeface="ヒラギノ角ゴ ProN W3" charset="0"/>
                </a:endParaRPr>
              </a:p>
            </p:txBody>
          </p:sp>
          <p:sp>
            <p:nvSpPr>
              <p:cNvPr id="75784" name="AutoShape 4"/>
              <p:cNvSpPr>
                <a:spLocks/>
              </p:cNvSpPr>
              <p:nvPr/>
            </p:nvSpPr>
            <p:spPr bwMode="auto">
              <a:xfrm>
                <a:off x="2309120" y="3226103"/>
                <a:ext cx="4433557" cy="469900"/>
              </a:xfrm>
              <a:prstGeom prst="leftRightArrow">
                <a:avLst>
                  <a:gd name="adj1" fmla="val 50000"/>
                  <a:gd name="adj2" fmla="val 101777"/>
                </a:avLst>
              </a:prstGeom>
              <a:solidFill>
                <a:schemeClr val="tx2">
                  <a:alpha val="80783"/>
                </a:schemeClr>
              </a:solidFill>
              <a:ln w="25400">
                <a:solidFill>
                  <a:srgbClr val="3A93FF">
                    <a:alpha val="34117"/>
                  </a:srgbClr>
                </a:solidFill>
                <a:round/>
                <a:headEnd/>
                <a:tailEnd/>
              </a:ln>
            </p:spPr>
            <p:txBody>
              <a:bodyPr lIns="0" tIns="0" rIns="0" bIns="0"/>
              <a:lstStyle/>
              <a:p>
                <a:pPr algn="ctr"/>
                <a:endParaRPr lang="es-ES_tradnl">
                  <a:ln w="0"/>
                  <a:solidFill>
                    <a:schemeClr val="accent1"/>
                  </a:solidFill>
                  <a:effectLst>
                    <a:outerShdw blurRad="38100" dist="25400" dir="5400000" algn="ctr" rotWithShape="0">
                      <a:srgbClr val="6E747A">
                        <a:alpha val="43000"/>
                      </a:srgbClr>
                    </a:outerShdw>
                  </a:effectLst>
                  <a:ea typeface="ヒラギノ角ゴ ProN W3" charset="0"/>
                  <a:cs typeface="ヒラギノ角ゴ ProN W3" charset="0"/>
                </a:endParaRPr>
              </a:p>
            </p:txBody>
          </p:sp>
        </p:grpSp>
        <p:sp>
          <p:nvSpPr>
            <p:cNvPr id="8" name="Rectangle 1"/>
            <p:cNvSpPr txBox="1">
              <a:spLocks noChangeArrowheads="1"/>
            </p:cNvSpPr>
            <p:nvPr/>
          </p:nvSpPr>
          <p:spPr>
            <a:xfrm>
              <a:off x="2414504" y="2609687"/>
              <a:ext cx="4381704" cy="1371812"/>
            </a:xfrm>
            <a:prstGeom prst="rect">
              <a:avLst/>
            </a:prstGeom>
          </p:spPr>
          <p:txBody>
            <a:bodyPr anchor="b">
              <a:normAutofit/>
            </a:bodyPr>
            <a:lstStyle/>
            <a:p>
              <a:pPr algn="ctr">
                <a:defRPr/>
              </a:pPr>
              <a:r>
                <a:rPr lang="en-US" sz="3300" b="1" dirty="0">
                  <a:latin typeface="DIN Next Rounded LT Pro" panose="020F0503020203050203" pitchFamily="34" charset="0"/>
                  <a:ea typeface="+mj-ea"/>
                  <a:cs typeface="+mj-cs"/>
                  <a:sym typeface="Gill Sans" charset="0"/>
                </a:rPr>
                <a:t>Divergent </a:t>
              </a:r>
            </a:p>
            <a:p>
              <a:pPr algn="ctr">
                <a:defRPr/>
              </a:pPr>
              <a:r>
                <a:rPr lang="en-US" sz="3300" b="1" dirty="0">
                  <a:latin typeface="DIN Next Rounded LT Pro" panose="020F0503020203050203" pitchFamily="34" charset="0"/>
                  <a:ea typeface="+mj-ea"/>
                  <a:cs typeface="+mj-cs"/>
                  <a:sym typeface="Gill Sans" charset="0"/>
                </a:rPr>
                <a:t>Thinking</a:t>
              </a:r>
              <a:endParaRPr lang="en-US" sz="3300" b="1" dirty="0">
                <a:latin typeface="DIN Next Rounded LT Pro" panose="020F0503020203050203" pitchFamily="34" charset="0"/>
                <a:ea typeface="ヒラギノ角ゴ ProN W6" charset="-128"/>
                <a:cs typeface="ヒラギノ角ゴ ProN W6" charset="-128"/>
                <a:sym typeface="Gill Sans" charset="0"/>
              </a:endParaRPr>
            </a:p>
          </p:txBody>
        </p:sp>
      </p:grpSp>
      <p:sp>
        <p:nvSpPr>
          <p:cNvPr id="2" name="Title 1"/>
          <p:cNvSpPr>
            <a:spLocks noGrp="1"/>
          </p:cNvSpPr>
          <p:nvPr>
            <p:ph type="title"/>
          </p:nvPr>
        </p:nvSpPr>
        <p:spPr/>
        <p:txBody>
          <a:bodyPr/>
          <a:lstStyle/>
          <a:p>
            <a:r>
              <a:rPr lang="en-US" dirty="0" smtClean="0"/>
              <a:t>Thinking </a:t>
            </a:r>
            <a:r>
              <a:rPr lang="en-US" dirty="0"/>
              <a:t>in many different directions</a:t>
            </a:r>
          </a:p>
        </p:txBody>
      </p:sp>
    </p:spTree>
    <p:extLst>
      <p:ext uri="{BB962C8B-B14F-4D97-AF65-F5344CB8AC3E}">
        <p14:creationId xmlns:p14="http://schemas.microsoft.com/office/powerpoint/2010/main" val="3872752559"/>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2"/>
          <p:cNvGrpSpPr>
            <a:grpSpLocks/>
          </p:cNvGrpSpPr>
          <p:nvPr/>
        </p:nvGrpSpPr>
        <p:grpSpPr bwMode="auto">
          <a:xfrm>
            <a:off x="3275651" y="1690688"/>
            <a:ext cx="5644285" cy="4002303"/>
            <a:chOff x="1157326" y="1744708"/>
            <a:chExt cx="6897461"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chemeClr val="tx2">
                <a:alpha val="80783"/>
              </a:schemeClr>
            </a:solidFill>
            <a:ln w="9525">
              <a:solidFill>
                <a:schemeClr val="tx2">
                  <a:alpha val="34117"/>
                </a:scheme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2" name="AutoShape 7"/>
            <p:cNvSpPr>
              <a:spLocks/>
            </p:cNvSpPr>
            <p:nvPr/>
          </p:nvSpPr>
          <p:spPr bwMode="auto">
            <a:xfrm rot="10800000">
              <a:off x="1157326" y="3933851"/>
              <a:ext cx="2033520" cy="792155"/>
            </a:xfrm>
            <a:prstGeom prst="leftArrow">
              <a:avLst>
                <a:gd name="adj1" fmla="val 50000"/>
                <a:gd name="adj2" fmla="val 80889"/>
              </a:avLst>
            </a:prstGeom>
            <a:solidFill>
              <a:schemeClr val="tx2">
                <a:alpha val="80783"/>
              </a:schemeClr>
            </a:solidFill>
            <a:ln w="9525">
              <a:solidFill>
                <a:schemeClr val="tx2">
                  <a:alpha val="34117"/>
                </a:scheme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chemeClr val="tx2">
                <a:alpha val="80783"/>
              </a:schemeClr>
            </a:solidFill>
            <a:ln w="9525">
              <a:solidFill>
                <a:schemeClr val="tx2">
                  <a:alpha val="34117"/>
                </a:scheme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chemeClr val="tx2">
                <a:alpha val="80783"/>
              </a:schemeClr>
            </a:solidFill>
            <a:ln w="9525">
              <a:solidFill>
                <a:schemeClr val="tx2">
                  <a:alpha val="34117"/>
                </a:scheme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chemeClr val="tx2">
                <a:alpha val="80783"/>
              </a:schemeClr>
            </a:solidFill>
            <a:ln w="9525">
              <a:solidFill>
                <a:schemeClr val="tx2">
                  <a:alpha val="34117"/>
                </a:scheme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chemeClr val="tx2">
                <a:alpha val="80783"/>
              </a:schemeClr>
            </a:solidFill>
            <a:ln w="9525">
              <a:solidFill>
                <a:schemeClr val="tx2">
                  <a:alpha val="34117"/>
                </a:scheme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chemeClr val="tx2">
                <a:alpha val="80783"/>
              </a:schemeClr>
            </a:solidFill>
            <a:ln w="9525">
              <a:solidFill>
                <a:schemeClr val="tx2">
                  <a:alpha val="34117"/>
                </a:scheme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chemeClr val="tx2">
                <a:alpha val="80783"/>
              </a:schemeClr>
            </a:solidFill>
            <a:ln w="9525">
              <a:solidFill>
                <a:schemeClr val="tx2">
                  <a:alpha val="34117"/>
                </a:scheme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20" name="Rectangle 1"/>
            <p:cNvSpPr txBox="1">
              <a:spLocks noChangeArrowheads="1"/>
            </p:cNvSpPr>
            <p:nvPr/>
          </p:nvSpPr>
          <p:spPr>
            <a:xfrm>
              <a:off x="2868595" y="3565555"/>
              <a:ext cx="3584458" cy="1258876"/>
            </a:xfrm>
            <a:prstGeom prst="rect">
              <a:avLst/>
            </a:prstGeom>
          </p:spPr>
          <p:txBody>
            <a:bodyPr anchor="b">
              <a:normAutofit fontScale="92500" lnSpcReduction="10000"/>
            </a:bodyPr>
            <a:lstStyle/>
            <a:p>
              <a:pPr algn="ctr">
                <a:defRPr/>
              </a:pPr>
              <a:r>
                <a:rPr lang="en-US" sz="3300" b="1" dirty="0">
                  <a:latin typeface="DIN Next Rounded LT Pro" panose="020F0503020203050203" pitchFamily="34" charset="0"/>
                  <a:ea typeface="+mj-ea"/>
                  <a:cs typeface="+mj-cs"/>
                  <a:sym typeface="Gill Sans" charset="0"/>
                </a:rPr>
                <a:t>Convergent</a:t>
              </a:r>
            </a:p>
            <a:p>
              <a:pPr algn="ctr">
                <a:defRPr/>
              </a:pPr>
              <a:r>
                <a:rPr lang="en-US" sz="3300" b="1" dirty="0">
                  <a:latin typeface="DIN Next Rounded LT Pro" panose="020F0503020203050203" pitchFamily="34" charset="0"/>
                  <a:ea typeface="+mj-ea"/>
                  <a:cs typeface="+mj-cs"/>
                  <a:sym typeface="Gill Sans" charset="0"/>
                </a:rPr>
                <a:t>Thinking</a:t>
              </a:r>
              <a:endParaRPr lang="en-US" sz="3300" b="1" dirty="0">
                <a:latin typeface="DIN Next Rounded LT Pro" panose="020F0503020203050203" pitchFamily="34" charset="0"/>
                <a:ea typeface="ヒラギノ角ゴ ProN W6" charset="-128"/>
                <a:cs typeface="ヒラギノ角ゴ ProN W6" charset="-128"/>
                <a:sym typeface="Gill Sans" charset="0"/>
              </a:endParaRPr>
            </a:p>
          </p:txBody>
        </p:sp>
      </p:grpSp>
      <p:sp>
        <p:nvSpPr>
          <p:cNvPr id="2" name="Title 1"/>
          <p:cNvSpPr>
            <a:spLocks noGrp="1"/>
          </p:cNvSpPr>
          <p:nvPr>
            <p:ph type="title"/>
          </p:nvPr>
        </p:nvSpPr>
        <p:spPr/>
        <p:txBody>
          <a:bodyPr/>
          <a:lstStyle/>
          <a:p>
            <a:r>
              <a:rPr lang="en-US" dirty="0" smtClean="0"/>
              <a:t>Narrowing down, focusing</a:t>
            </a:r>
            <a:endParaRPr lang="en-US" dirty="0"/>
          </a:p>
        </p:txBody>
      </p:sp>
    </p:spTree>
    <p:extLst>
      <p:ext uri="{BB962C8B-B14F-4D97-AF65-F5344CB8AC3E}">
        <p14:creationId xmlns:p14="http://schemas.microsoft.com/office/powerpoint/2010/main" val="1836555820"/>
      </p:ext>
    </p:extLst>
  </p:cSld>
  <p:clrMapOvr>
    <a:masterClrMapping/>
  </p:clrMapOvr>
  <p:transition advClick="0" advTm="10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TextBox 5"/>
          <p:cNvSpPr txBox="1">
            <a:spLocks noChangeArrowheads="1"/>
          </p:cNvSpPr>
          <p:nvPr/>
        </p:nvSpPr>
        <p:spPr bwMode="auto">
          <a:xfrm>
            <a:off x="6046226" y="2874963"/>
            <a:ext cx="3366627" cy="707886"/>
          </a:xfrm>
          <a:prstGeom prst="rect">
            <a:avLst/>
          </a:prstGeom>
          <a:noFill/>
          <a:ln w="9525">
            <a:noFill/>
            <a:miter lim="800000"/>
            <a:headEnd/>
            <a:tailEnd/>
          </a:ln>
        </p:spPr>
        <p:txBody>
          <a:bodyPr wrap="none">
            <a:spAutoFit/>
          </a:bodyPr>
          <a:lstStyle/>
          <a:p>
            <a:pPr algn="ctr">
              <a:defRPr/>
            </a:pPr>
            <a:r>
              <a:rPr lang="en-US" sz="4000" b="1" dirty="0">
                <a:latin typeface="DIN Next Rounded LT Pro" panose="020F0503020203050203" pitchFamily="34" charset="0"/>
              </a:rPr>
              <a:t>Metacognition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617" y="2120571"/>
            <a:ext cx="2642849" cy="3632641"/>
          </a:xfrm>
          <a:prstGeom prst="rect">
            <a:avLst/>
          </a:prstGeom>
        </p:spPr>
      </p:pic>
      <p:sp>
        <p:nvSpPr>
          <p:cNvPr id="3" name="Title 2"/>
          <p:cNvSpPr>
            <a:spLocks noGrp="1"/>
          </p:cNvSpPr>
          <p:nvPr>
            <p:ph type="title"/>
          </p:nvPr>
        </p:nvSpPr>
        <p:spPr/>
        <p:txBody>
          <a:bodyPr/>
          <a:lstStyle/>
          <a:p>
            <a:r>
              <a:rPr lang="en-US" dirty="0" smtClean="0"/>
              <a:t>Thinking about thinking</a:t>
            </a:r>
            <a:endParaRPr lang="en-US" dirty="0"/>
          </a:p>
        </p:txBody>
      </p:sp>
    </p:spTree>
    <p:extLst>
      <p:ext uri="{BB962C8B-B14F-4D97-AF65-F5344CB8AC3E}">
        <p14:creationId xmlns:p14="http://schemas.microsoft.com/office/powerpoint/2010/main" val="4249194377"/>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1000"/>
                                        <p:tgtEl>
                                          <p:spTgt spid="99334"/>
                                        </p:tgtEl>
                                      </p:cBhvr>
                                    </p:animEffect>
                                    <p:anim calcmode="lin" valueType="num">
                                      <p:cBhvr>
                                        <p:cTn id="8" dur="1000" fill="hold"/>
                                        <p:tgtEl>
                                          <p:spTgt spid="99334"/>
                                        </p:tgtEl>
                                        <p:attrNameLst>
                                          <p:attrName>ppt_x</p:attrName>
                                        </p:attrNameLst>
                                      </p:cBhvr>
                                      <p:tavLst>
                                        <p:tav tm="0">
                                          <p:val>
                                            <p:strVal val="#ppt_x"/>
                                          </p:val>
                                        </p:tav>
                                        <p:tav tm="100000">
                                          <p:val>
                                            <p:strVal val="#ppt_x"/>
                                          </p:val>
                                        </p:tav>
                                      </p:tavLst>
                                    </p:anim>
                                    <p:anim calcmode="lin" valueType="num">
                                      <p:cBhvr>
                                        <p:cTn id="9"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799086"/>
            <a:ext cx="10515600" cy="953001"/>
          </a:xfrm>
        </p:spPr>
        <p:txBody>
          <a:bodyPr>
            <a:noAutofit/>
          </a:bodyPr>
          <a:lstStyle/>
          <a:p>
            <a:r>
              <a:rPr lang="en-US" sz="3200" dirty="0" smtClean="0"/>
              <a:t>Question Formulation as a Fundamental Skill</a:t>
            </a:r>
            <a:endParaRPr lang="en-US" sz="3200" dirty="0"/>
          </a:p>
        </p:txBody>
      </p:sp>
      <p:sp>
        <p:nvSpPr>
          <p:cNvPr id="7" name="Rectangle 6"/>
          <p:cNvSpPr/>
          <p:nvPr/>
        </p:nvSpPr>
        <p:spPr>
          <a:xfrm>
            <a:off x="9069917" y="228600"/>
            <a:ext cx="2743200" cy="20391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pic>
        <p:nvPicPr>
          <p:cNvPr id="5" name="Picture 5">
            <a:extLst>
              <a:ext uri="{FF2B5EF4-FFF2-40B4-BE49-F238E27FC236}">
                <a16:creationId xmlns:a16="http://schemas.microsoft.com/office/drawing/2014/main" id="{A1514994-CFC1-7B4C-A2F7-AE99A30EE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0" y="228600"/>
            <a:ext cx="4188558" cy="4188558"/>
          </a:xfrm>
          <a:prstGeom prst="rect">
            <a:avLst/>
          </a:prstGeom>
        </p:spPr>
      </p:pic>
    </p:spTree>
    <p:extLst>
      <p:ext uri="{BB962C8B-B14F-4D97-AF65-F5344CB8AC3E}">
        <p14:creationId xmlns:p14="http://schemas.microsoft.com/office/powerpoint/2010/main" val="381609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928257" y="1760977"/>
            <a:ext cx="2462337" cy="3741860"/>
          </a:xfrm>
        </p:spPr>
      </p:pic>
      <p:sp>
        <p:nvSpPr>
          <p:cNvPr id="5" name="Text Placeholder 4"/>
          <p:cNvSpPr>
            <a:spLocks noGrp="1"/>
          </p:cNvSpPr>
          <p:nvPr>
            <p:ph type="body" sz="half" idx="2"/>
          </p:nvPr>
        </p:nvSpPr>
        <p:spPr>
          <a:xfrm>
            <a:off x="6759122" y="1801655"/>
            <a:ext cx="4148364" cy="2578768"/>
          </a:xfrm>
        </p:spPr>
        <p:txBody>
          <a:bodyPr>
            <a:normAutofit fontScale="92500"/>
          </a:bodyPr>
          <a:lstStyle/>
          <a:p>
            <a:r>
              <a:rPr lang="en-US" dirty="0" smtClean="0"/>
              <a:t>“How should you respond when you get powerful new tools for finding answers?</a:t>
            </a:r>
          </a:p>
          <a:p>
            <a:endParaRPr lang="en-US" dirty="0"/>
          </a:p>
          <a:p>
            <a:r>
              <a:rPr lang="en-US" dirty="0" smtClean="0"/>
              <a:t>Think of harder questions.”</a:t>
            </a:r>
            <a:endParaRPr lang="en-US" dirty="0"/>
          </a:p>
        </p:txBody>
      </p:sp>
      <p:sp>
        <p:nvSpPr>
          <p:cNvPr id="6" name="Text Placeholder 5"/>
          <p:cNvSpPr>
            <a:spLocks noGrp="1"/>
          </p:cNvSpPr>
          <p:nvPr>
            <p:ph type="body" sz="half" idx="10"/>
          </p:nvPr>
        </p:nvSpPr>
        <p:spPr>
          <a:xfrm>
            <a:off x="6084277" y="4380423"/>
            <a:ext cx="4823210" cy="2578768"/>
          </a:xfrm>
        </p:spPr>
        <p:txBody>
          <a:bodyPr/>
          <a:lstStyle/>
          <a:p>
            <a:r>
              <a:rPr lang="en-US" b="1" dirty="0" smtClean="0"/>
              <a:t>– Clive Thompson</a:t>
            </a:r>
          </a:p>
          <a:p>
            <a:r>
              <a:rPr lang="en-US" dirty="0" smtClean="0"/>
              <a:t>Journalist and Technology Blogger</a:t>
            </a:r>
            <a:endParaRPr lang="en-US" dirty="0"/>
          </a:p>
        </p:txBody>
      </p:sp>
      <p:cxnSp>
        <p:nvCxnSpPr>
          <p:cNvPr id="7" name="Straight Connector 6"/>
          <p:cNvCxnSpPr/>
          <p:nvPr/>
        </p:nvCxnSpPr>
        <p:spPr>
          <a:xfrm>
            <a:off x="810477" y="1491915"/>
            <a:ext cx="1062527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838200" y="634188"/>
            <a:ext cx="10515600" cy="112678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DIN Next Rounded LT Pro" panose="020F0503020203050203" pitchFamily="34" charset="0"/>
                <a:ea typeface="+mj-ea"/>
                <a:cs typeface="+mj-cs"/>
              </a:defRPr>
            </a:lvl1pPr>
          </a:lstStyle>
          <a:p>
            <a:r>
              <a:rPr lang="en-US" dirty="0" smtClean="0">
                <a:solidFill>
                  <a:schemeClr val="accent1"/>
                </a:solidFill>
              </a:rPr>
              <a:t>In the Age of Google</a:t>
            </a:r>
            <a:endParaRPr lang="en-US" dirty="0">
              <a:solidFill>
                <a:schemeClr val="accent1"/>
              </a:solidFill>
            </a:endParaRPr>
          </a:p>
        </p:txBody>
      </p:sp>
    </p:spTree>
    <p:extLst>
      <p:ext uri="{BB962C8B-B14F-4D97-AF65-F5344CB8AC3E}">
        <p14:creationId xmlns:p14="http://schemas.microsoft.com/office/powerpoint/2010/main" val="2858709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748144" y="1899138"/>
            <a:ext cx="11367655" cy="4672451"/>
          </a:xfrm>
        </p:spPr>
        <p:txBody>
          <a:bodyPr>
            <a:normAutofit/>
          </a:bodyPr>
          <a:lstStyle/>
          <a:p>
            <a:r>
              <a:rPr lang="en-US" altLang="en-US" sz="2400" dirty="0"/>
              <a:t>For </a:t>
            </a:r>
            <a:r>
              <a:rPr lang="en-US" altLang="en-US" sz="2400" dirty="0" smtClean="0"/>
              <a:t>developing </a:t>
            </a:r>
            <a:r>
              <a:rPr lang="en-US" altLang="en-US" sz="2400" dirty="0"/>
              <a:t>cognitive skills to leverage the new, powerful tools at </a:t>
            </a:r>
            <a:r>
              <a:rPr lang="en-US" altLang="en-US" sz="2400" dirty="0" smtClean="0"/>
              <a:t>our disposal</a:t>
            </a:r>
          </a:p>
          <a:p>
            <a:r>
              <a:rPr lang="en-US" altLang="en-US" sz="2400" dirty="0" smtClean="0"/>
              <a:t>For </a:t>
            </a:r>
            <a:r>
              <a:rPr lang="en-US" altLang="en-US" sz="2400" dirty="0"/>
              <a:t>reframing the perception of ignorance: not a weakness, but an opportunity </a:t>
            </a:r>
          </a:p>
          <a:p>
            <a:r>
              <a:rPr lang="en-US" altLang="en-US" sz="2400" dirty="0"/>
              <a:t>For arriving at better answers (and more questions)</a:t>
            </a:r>
          </a:p>
          <a:p>
            <a:r>
              <a:rPr lang="en-US" altLang="en-US" sz="2400" dirty="0"/>
              <a:t>For </a:t>
            </a:r>
            <a:r>
              <a:rPr lang="en-US" altLang="en-US" sz="2400" dirty="0" smtClean="0"/>
              <a:t>cultivating collaboration, inclusion, and tackling real-world problems</a:t>
            </a:r>
            <a:endParaRPr lang="en-US" altLang="en-US" sz="2400" dirty="0"/>
          </a:p>
          <a:p>
            <a:r>
              <a:rPr lang="en-US" altLang="en-US" sz="3200" b="1" dirty="0"/>
              <a:t>For a little more joy in learning and researching</a:t>
            </a:r>
          </a:p>
          <a:p>
            <a:r>
              <a:rPr lang="en-US" altLang="en-US" sz="2400" dirty="0"/>
              <a:t>And…</a:t>
            </a:r>
          </a:p>
        </p:txBody>
      </p:sp>
      <p:sp>
        <p:nvSpPr>
          <p:cNvPr id="2" name="Title 1"/>
          <p:cNvSpPr>
            <a:spLocks noGrp="1"/>
          </p:cNvSpPr>
          <p:nvPr>
            <p:ph type="title"/>
          </p:nvPr>
        </p:nvSpPr>
        <p:spPr/>
        <p:txBody>
          <a:bodyPr/>
          <a:lstStyle/>
          <a:p>
            <a:r>
              <a:rPr lang="en-US" altLang="en-US" dirty="0"/>
              <a:t>The Skill of Question Formulation</a:t>
            </a:r>
            <a:endParaRPr lang="en-US" dirty="0"/>
          </a:p>
        </p:txBody>
      </p:sp>
    </p:spTree>
    <p:extLst>
      <p:ext uri="{BB962C8B-B14F-4D97-AF65-F5344CB8AC3E}">
        <p14:creationId xmlns:p14="http://schemas.microsoft.com/office/powerpoint/2010/main" val="679502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7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Democracy &amp; Questions</a:t>
            </a:r>
            <a:endParaRPr lang="en-US" dirty="0"/>
          </a:p>
        </p:txBody>
      </p:sp>
      <p:pic>
        <p:nvPicPr>
          <p:cNvPr id="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3589" y="1751810"/>
            <a:ext cx="5024821" cy="3980775"/>
          </a:xfrm>
        </p:spPr>
      </p:pic>
      <p:sp>
        <p:nvSpPr>
          <p:cNvPr id="9" name="TextBox 8"/>
          <p:cNvSpPr txBox="1"/>
          <p:nvPr/>
        </p:nvSpPr>
        <p:spPr>
          <a:xfrm>
            <a:off x="9733085" y="5363252"/>
            <a:ext cx="23610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DIN Next Rounded LT Pro" panose="020F0503020203050203" pitchFamily="34" charset="0"/>
                <a:ea typeface="Meiryo"/>
              </a:rPr>
              <a:t>Image Courtesy of Highlander Research and Education Center</a:t>
            </a:r>
          </a:p>
        </p:txBody>
      </p:sp>
    </p:spTree>
    <p:extLst>
      <p:ext uri="{BB962C8B-B14F-4D97-AF65-F5344CB8AC3E}">
        <p14:creationId xmlns:p14="http://schemas.microsoft.com/office/powerpoint/2010/main" val="671201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98" b="98"/>
          <a:stretch>
            <a:fillRect/>
          </a:stretch>
        </p:blipFill>
        <p:spPr>
          <a:xfrm>
            <a:off x="803564" y="1838471"/>
            <a:ext cx="6893936" cy="3781526"/>
          </a:xfrm>
        </p:spPr>
      </p:pic>
      <p:sp>
        <p:nvSpPr>
          <p:cNvPr id="2" name="TextBox 8"/>
          <p:cNvSpPr txBox="1">
            <a:spLocks noChangeArrowheads="1"/>
          </p:cNvSpPr>
          <p:nvPr/>
        </p:nvSpPr>
        <p:spPr bwMode="auto">
          <a:xfrm>
            <a:off x="7947026" y="5139898"/>
            <a:ext cx="4000789"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1400" dirty="0">
                <a:latin typeface="DIN Next Rounded LT Pro" panose="020F0503020203050203" pitchFamily="34" charset="0"/>
              </a:rPr>
              <a:t>See Chapter 6 on </a:t>
            </a:r>
            <a:r>
              <a:rPr lang="en-US" altLang="en-US" sz="1400" dirty="0" err="1">
                <a:latin typeface="DIN Next Rounded LT Pro" panose="020F0503020203050203" pitchFamily="34" charset="0"/>
              </a:rPr>
              <a:t>Septima</a:t>
            </a:r>
            <a:r>
              <a:rPr lang="en-US" altLang="en-US" sz="1400" dirty="0">
                <a:latin typeface="DIN Next Rounded LT Pro" panose="020F0503020203050203" pitchFamily="34" charset="0"/>
              </a:rPr>
              <a:t> Clark in </a:t>
            </a:r>
            <a:r>
              <a:rPr lang="en-US" altLang="en-US" sz="1400" i="1" dirty="0">
                <a:latin typeface="DIN Next Rounded LT Pro" panose="020F0503020203050203" pitchFamily="34" charset="0"/>
              </a:rPr>
              <a:t>Freedom Road: Adult Education of African Americans </a:t>
            </a:r>
            <a:r>
              <a:rPr lang="en-US" altLang="en-US" sz="1400" dirty="0">
                <a:latin typeface="DIN Next Rounded LT Pro" panose="020F0503020203050203" pitchFamily="34" charset="0"/>
              </a:rPr>
              <a:t>(Peterson, 1996).</a:t>
            </a:r>
            <a:endParaRPr lang="en-US" altLang="en-US" sz="1400" i="1" dirty="0">
              <a:latin typeface="DIN Next Rounded LT Pro" panose="020F0503020203050203" pitchFamily="34" charset="0"/>
            </a:endParaRPr>
          </a:p>
        </p:txBody>
      </p:sp>
      <p:sp>
        <p:nvSpPr>
          <p:cNvPr id="7" name="TextBox 8"/>
          <p:cNvSpPr txBox="1">
            <a:spLocks noChangeArrowheads="1"/>
          </p:cNvSpPr>
          <p:nvPr/>
        </p:nvSpPr>
        <p:spPr bwMode="auto">
          <a:xfrm>
            <a:off x="7947026" y="2349753"/>
            <a:ext cx="3676938"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2400" dirty="0">
                <a:latin typeface="DIN Next Rounded LT Pro" panose="020F0503020203050203" pitchFamily="34" charset="0"/>
              </a:rPr>
              <a:t>“We need to be taught to study rather than to believe, to </a:t>
            </a:r>
            <a:r>
              <a:rPr lang="en-US" altLang="en-US" sz="2400" b="1" dirty="0">
                <a:latin typeface="DIN Next Rounded LT Pro" panose="020F0503020203050203" pitchFamily="34" charset="0"/>
              </a:rPr>
              <a:t>inquire</a:t>
            </a:r>
            <a:r>
              <a:rPr lang="en-US" altLang="en-US" sz="2400" dirty="0">
                <a:latin typeface="DIN Next Rounded LT Pro" panose="020F0503020203050203" pitchFamily="34" charset="0"/>
              </a:rPr>
              <a:t> rather than to affirm.” </a:t>
            </a:r>
          </a:p>
          <a:p>
            <a:pPr algn="r" eaLnBrk="1" hangingPunct="1"/>
            <a:r>
              <a:rPr lang="en-US" altLang="en-US" sz="2400" dirty="0">
                <a:latin typeface="DIN Next Rounded LT Pro" panose="020F0503020203050203" pitchFamily="34" charset="0"/>
              </a:rPr>
              <a:t>- </a:t>
            </a:r>
            <a:r>
              <a:rPr lang="en-US" altLang="en-US" sz="2400" b="1" dirty="0" err="1">
                <a:latin typeface="DIN Next Rounded LT Pro" panose="020F0503020203050203" pitchFamily="34" charset="0"/>
              </a:rPr>
              <a:t>Septima</a:t>
            </a:r>
            <a:r>
              <a:rPr lang="en-US" altLang="en-US" sz="2400" b="1" dirty="0">
                <a:latin typeface="DIN Next Rounded LT Pro" panose="020F0503020203050203" pitchFamily="34" charset="0"/>
              </a:rPr>
              <a:t> Clark</a:t>
            </a:r>
          </a:p>
        </p:txBody>
      </p:sp>
      <p:sp>
        <p:nvSpPr>
          <p:cNvPr id="3" name="Title 2"/>
          <p:cNvSpPr>
            <a:spLocks noGrp="1"/>
          </p:cNvSpPr>
          <p:nvPr>
            <p:ph type="title"/>
          </p:nvPr>
        </p:nvSpPr>
        <p:spPr/>
        <p:txBody>
          <a:bodyPr/>
          <a:lstStyle/>
          <a:p>
            <a:r>
              <a:rPr lang="en-US" dirty="0" smtClean="0"/>
              <a:t>Democracy &amp; Questions</a:t>
            </a:r>
            <a:endParaRPr lang="en-US" dirty="0"/>
          </a:p>
        </p:txBody>
      </p:sp>
    </p:spTree>
    <p:extLst>
      <p:ext uri="{BB962C8B-B14F-4D97-AF65-F5344CB8AC3E}">
        <p14:creationId xmlns:p14="http://schemas.microsoft.com/office/powerpoint/2010/main" val="2585078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90346"/>
            <a:ext cx="10515599" cy="3750909"/>
          </a:xfrm>
        </p:spPr>
        <p:txBody>
          <a:bodyPr>
            <a:noAutofit/>
          </a:bodyPr>
          <a:lstStyle/>
          <a:p>
            <a:pPr marL="0" indent="0">
              <a:spcBef>
                <a:spcPts val="0"/>
              </a:spcBef>
              <a:buNone/>
              <a:defRPr/>
            </a:pPr>
            <a:r>
              <a:rPr lang="en-US" altLang="en-US" sz="2400" dirty="0" smtClean="0"/>
              <a:t>Visit to access resources from today’s experience:</a:t>
            </a:r>
            <a:endParaRPr lang="en-US" altLang="en-US" sz="2400" dirty="0"/>
          </a:p>
          <a:p>
            <a:pPr marL="0" indent="0">
              <a:spcBef>
                <a:spcPts val="0"/>
              </a:spcBef>
              <a:buNone/>
              <a:defRPr/>
            </a:pPr>
            <a:endParaRPr lang="en-US" sz="2400" dirty="0" smtClean="0"/>
          </a:p>
          <a:p>
            <a:pPr marL="0" indent="0">
              <a:spcBef>
                <a:spcPts val="0"/>
              </a:spcBef>
              <a:buNone/>
              <a:defRPr/>
            </a:pPr>
            <a:r>
              <a:rPr lang="en-US" altLang="en-US" sz="2400" b="1" dirty="0" smtClean="0"/>
              <a:t>rightquestion.org/events</a:t>
            </a:r>
          </a:p>
          <a:p>
            <a:pPr marL="0" indent="0">
              <a:spcBef>
                <a:spcPts val="0"/>
              </a:spcBef>
              <a:buNone/>
              <a:defRPr/>
            </a:pPr>
            <a:endParaRPr lang="en-US" altLang="en-US" sz="2400" dirty="0"/>
          </a:p>
          <a:p>
            <a:pPr marL="0" indent="0">
              <a:spcBef>
                <a:spcPts val="0"/>
              </a:spcBef>
              <a:buNone/>
              <a:defRPr/>
            </a:pPr>
            <a:endParaRPr lang="en-US" altLang="en-US" sz="2400" dirty="0" smtClean="0"/>
          </a:p>
          <a:p>
            <a:pPr marL="0" indent="0">
              <a:spcBef>
                <a:spcPts val="0"/>
              </a:spcBef>
              <a:buNone/>
              <a:defRPr/>
            </a:pPr>
            <a:endParaRPr lang="en-US" altLang="en-US" sz="2400" dirty="0"/>
          </a:p>
          <a:p>
            <a:pPr marL="0" indent="0">
              <a:spcBef>
                <a:spcPts val="0"/>
              </a:spcBef>
              <a:buNone/>
              <a:defRPr/>
            </a:pPr>
            <a:r>
              <a:rPr lang="en-US" altLang="en-US" sz="2400" dirty="0" smtClean="0"/>
              <a:t>You can also find</a:t>
            </a:r>
          </a:p>
          <a:p>
            <a:pPr>
              <a:spcBef>
                <a:spcPts val="0"/>
              </a:spcBef>
              <a:defRPr/>
            </a:pPr>
            <a:r>
              <a:rPr lang="en-US" altLang="en-US" sz="2400" dirty="0" smtClean="0"/>
              <a:t>Easy-to-use templates and downloadable resources</a:t>
            </a:r>
          </a:p>
          <a:p>
            <a:pPr>
              <a:spcBef>
                <a:spcPts val="0"/>
              </a:spcBef>
              <a:defRPr/>
            </a:pPr>
            <a:r>
              <a:rPr lang="en-US" altLang="en-US" sz="2400" dirty="0" smtClean="0"/>
              <a:t>Classroom examples, articles, and blogs</a:t>
            </a:r>
          </a:p>
          <a:p>
            <a:pPr>
              <a:spcBef>
                <a:spcPts val="0"/>
              </a:spcBef>
              <a:defRPr/>
            </a:pPr>
            <a:r>
              <a:rPr lang="en-US" altLang="en-US" sz="2400" dirty="0" smtClean="0"/>
              <a:t>Instructional videos</a:t>
            </a:r>
            <a:endParaRPr lang="en-US" altLang="en-US" sz="2400" dirty="0"/>
          </a:p>
          <a:p>
            <a:pPr marL="0" indent="0">
              <a:spcBef>
                <a:spcPts val="0"/>
              </a:spcBef>
              <a:buNone/>
              <a:defRPr/>
            </a:pPr>
            <a:endParaRPr lang="en-US" sz="2400" dirty="0"/>
          </a:p>
        </p:txBody>
      </p:sp>
      <p:sp>
        <p:nvSpPr>
          <p:cNvPr id="4" name="Title 3"/>
          <p:cNvSpPr>
            <a:spLocks noGrp="1"/>
          </p:cNvSpPr>
          <p:nvPr>
            <p:ph type="title"/>
          </p:nvPr>
        </p:nvSpPr>
        <p:spPr/>
        <p:txBody>
          <a:bodyPr/>
          <a:lstStyle/>
          <a:p>
            <a:r>
              <a:rPr lang="en-US" dirty="0" smtClean="0"/>
              <a:t>Access Free Resources</a:t>
            </a:r>
            <a:endParaRPr lang="en-US" dirty="0"/>
          </a:p>
        </p:txBody>
      </p:sp>
    </p:spTree>
    <p:extLst>
      <p:ext uri="{BB962C8B-B14F-4D97-AF65-F5344CB8AC3E}">
        <p14:creationId xmlns:p14="http://schemas.microsoft.com/office/powerpoint/2010/main" val="171186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Closing Reflections</a:t>
            </a:r>
          </a:p>
        </p:txBody>
      </p:sp>
      <p:sp>
        <p:nvSpPr>
          <p:cNvPr id="4" name="Content Placeholder 3"/>
          <p:cNvSpPr>
            <a:spLocks noGrp="1"/>
          </p:cNvSpPr>
          <p:nvPr>
            <p:ph idx="1"/>
          </p:nvPr>
        </p:nvSpPr>
        <p:spPr>
          <a:xfrm>
            <a:off x="838200" y="2637692"/>
            <a:ext cx="8740587" cy="3107472"/>
          </a:xfrm>
        </p:spPr>
        <p:txBody>
          <a:bodyPr>
            <a:noAutofit/>
          </a:bodyPr>
          <a:lstStyle/>
          <a:p>
            <a:pPr marL="514350" indent="-514350" fontAlgn="base">
              <a:buAutoNum type="arabicPeriod"/>
            </a:pPr>
            <a:r>
              <a:rPr lang="en-US" dirty="0" smtClean="0"/>
              <a:t>How can you use what you learned?</a:t>
            </a:r>
          </a:p>
          <a:p>
            <a:pPr marL="514350" indent="-514350" fontAlgn="base">
              <a:buAutoNum type="arabicPeriod"/>
            </a:pPr>
            <a:r>
              <a:rPr lang="en-US" dirty="0" smtClean="0"/>
              <a:t>An “a-ha moment” or a meaningful take away from your experience today.</a:t>
            </a:r>
            <a:endParaRPr lang="en-US" dirty="0"/>
          </a:p>
        </p:txBody>
      </p:sp>
    </p:spTree>
    <p:extLst>
      <p:ext uri="{BB962C8B-B14F-4D97-AF65-F5344CB8AC3E}">
        <p14:creationId xmlns:p14="http://schemas.microsoft.com/office/powerpoint/2010/main" val="14260250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90346"/>
            <a:ext cx="4384431" cy="3750909"/>
          </a:xfrm>
        </p:spPr>
        <p:txBody>
          <a:bodyPr>
            <a:noAutofit/>
          </a:bodyPr>
          <a:lstStyle/>
          <a:p>
            <a:pPr marL="0" indent="0">
              <a:spcBef>
                <a:spcPts val="0"/>
              </a:spcBef>
              <a:buNone/>
              <a:defRPr/>
            </a:pPr>
            <a:r>
              <a:rPr lang="en-US" altLang="en-US" sz="2400" dirty="0" smtClean="0"/>
              <a:t>Visit to find resources from today’s experience:</a:t>
            </a:r>
            <a:endParaRPr lang="en-US" altLang="en-US" sz="2400" dirty="0"/>
          </a:p>
          <a:p>
            <a:pPr marL="0" indent="0">
              <a:spcBef>
                <a:spcPts val="0"/>
              </a:spcBef>
              <a:buNone/>
              <a:defRPr/>
            </a:pPr>
            <a:endParaRPr lang="en-US" sz="2400" dirty="0" smtClean="0"/>
          </a:p>
          <a:p>
            <a:pPr marL="0" indent="0">
              <a:spcBef>
                <a:spcPts val="0"/>
              </a:spcBef>
              <a:buNone/>
              <a:defRPr/>
            </a:pPr>
            <a:r>
              <a:rPr lang="en-US" altLang="en-US" sz="2400" dirty="0" smtClean="0"/>
              <a:t>rightquestion.org/events</a:t>
            </a:r>
          </a:p>
          <a:p>
            <a:pPr marL="0" indent="0">
              <a:spcBef>
                <a:spcPts val="0"/>
              </a:spcBef>
              <a:buNone/>
              <a:defRPr/>
            </a:pPr>
            <a:endParaRPr lang="en-US" altLang="en-US" sz="2400" dirty="0"/>
          </a:p>
          <a:p>
            <a:pPr marL="0" indent="0">
              <a:spcBef>
                <a:spcPts val="0"/>
              </a:spcBef>
              <a:buNone/>
              <a:defRPr/>
            </a:pPr>
            <a:r>
              <a:rPr lang="en-US" altLang="en-US" sz="2400" dirty="0" smtClean="0"/>
              <a:t>You can also find</a:t>
            </a:r>
          </a:p>
          <a:p>
            <a:pPr>
              <a:spcBef>
                <a:spcPts val="0"/>
              </a:spcBef>
              <a:defRPr/>
            </a:pPr>
            <a:r>
              <a:rPr lang="en-US" altLang="en-US" sz="2400" dirty="0" smtClean="0"/>
              <a:t>Easy-to-use templates and downloadable resources</a:t>
            </a:r>
          </a:p>
          <a:p>
            <a:pPr>
              <a:spcBef>
                <a:spcPts val="0"/>
              </a:spcBef>
              <a:defRPr/>
            </a:pPr>
            <a:r>
              <a:rPr lang="en-US" altLang="en-US" sz="2400" dirty="0" smtClean="0"/>
              <a:t>Classroom examples, articles, and blogs</a:t>
            </a:r>
          </a:p>
          <a:p>
            <a:pPr>
              <a:spcBef>
                <a:spcPts val="0"/>
              </a:spcBef>
              <a:defRPr/>
            </a:pPr>
            <a:r>
              <a:rPr lang="en-US" altLang="en-US" sz="2400" dirty="0" smtClean="0"/>
              <a:t>Instructional videos</a:t>
            </a:r>
          </a:p>
          <a:p>
            <a:pPr>
              <a:spcBef>
                <a:spcPts val="0"/>
              </a:spcBef>
              <a:defRPr/>
            </a:pPr>
            <a:endParaRPr lang="en-US" altLang="en-US" sz="2400" dirty="0"/>
          </a:p>
          <a:p>
            <a:pPr marL="0" indent="0">
              <a:spcBef>
                <a:spcPts val="0"/>
              </a:spcBef>
              <a:buNone/>
              <a:defRPr/>
            </a:pPr>
            <a:endParaRPr lang="en-US" altLang="en-US" sz="2400" dirty="0"/>
          </a:p>
          <a:p>
            <a:pPr marL="0" indent="0">
              <a:spcBef>
                <a:spcPts val="0"/>
              </a:spcBef>
              <a:buNone/>
              <a:defRPr/>
            </a:pPr>
            <a:endParaRPr lang="en-US" sz="2400" dirty="0"/>
          </a:p>
        </p:txBody>
      </p:sp>
      <p:sp>
        <p:nvSpPr>
          <p:cNvPr id="4" name="Title 3"/>
          <p:cNvSpPr>
            <a:spLocks noGrp="1"/>
          </p:cNvSpPr>
          <p:nvPr>
            <p:ph type="title"/>
          </p:nvPr>
        </p:nvSpPr>
        <p:spPr/>
        <p:txBody>
          <a:bodyPr/>
          <a:lstStyle/>
          <a:p>
            <a:r>
              <a:rPr lang="en-US" dirty="0" smtClean="0"/>
              <a:t>Access Free Resources</a:t>
            </a:r>
            <a:endParaRPr lang="en-US" dirty="0"/>
          </a:p>
        </p:txBody>
      </p:sp>
      <p:pic>
        <p:nvPicPr>
          <p:cNvPr id="5"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61165" y="1968661"/>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5785338" y="2730822"/>
            <a:ext cx="5996354" cy="262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2400" b="0" i="0" u="none" strike="noStrike" kern="1200" cap="none" spc="0" normalizeH="0" baseline="0" noProof="0" dirty="0" smtClean="0">
                <a:ln>
                  <a:noFill/>
                </a:ln>
                <a:solidFill>
                  <a:prstClr val="black"/>
                </a:solidFill>
                <a:effectLst/>
                <a:uLnTx/>
                <a:uFillTx/>
                <a:latin typeface="DIN Next Rounded LT Pro" panose="020F0503020203050203" pitchFamily="34" charset="0"/>
              </a:rPr>
              <a:t>We offer</a:t>
            </a:r>
            <a:r>
              <a:rPr kumimoji="0" lang="en-US" altLang="en-US" sz="2400" b="0" i="0" u="none" strike="noStrike" kern="1200" cap="none" spc="0" normalizeH="0" noProof="0" dirty="0" smtClean="0">
                <a:ln>
                  <a:noFill/>
                </a:ln>
                <a:solidFill>
                  <a:prstClr val="black"/>
                </a:solidFill>
                <a:effectLst/>
                <a:uLnTx/>
                <a:uFillTx/>
                <a:latin typeface="DIN Next Rounded LT Pro" panose="020F0503020203050203" pitchFamily="34" charset="0"/>
              </a:rPr>
              <a:t> </a:t>
            </a:r>
            <a:r>
              <a:rPr kumimoji="0" lang="en-US" altLang="en-US" sz="2400" b="0" i="0" u="none" strike="noStrike" kern="1200" cap="none" spc="0" normalizeH="0" baseline="0" noProof="0" dirty="0" smtClean="0">
                <a:ln>
                  <a:noFill/>
                </a:ln>
                <a:solidFill>
                  <a:prstClr val="black"/>
                </a:solidFill>
                <a:effectLst/>
                <a:uLnTx/>
                <a:uFillTx/>
                <a:latin typeface="DIN Next Rounded LT Pro" panose="020F0503020203050203" pitchFamily="34" charset="0"/>
              </a:rPr>
              <a:t>materials </a:t>
            </a:r>
            <a:r>
              <a:rPr kumimoji="0" lang="en-US" altLang="en-US" sz="2400" b="0" i="0" u="none" strike="noStrike" kern="1200" cap="none" spc="0" normalizeH="0" baseline="0" noProof="0" dirty="0">
                <a:ln>
                  <a:noFill/>
                </a:ln>
                <a:solidFill>
                  <a:prstClr val="black"/>
                </a:solidFill>
                <a:effectLst/>
                <a:uLnTx/>
                <a:uFillTx/>
                <a:latin typeface="DIN Next Rounded LT Pro" panose="020F0503020203050203" pitchFamily="34" charset="0"/>
              </a:rPr>
              <a:t>through a Creative Commons License and we encourage you to make use of and/or share </a:t>
            </a:r>
            <a:r>
              <a:rPr kumimoji="0" lang="en-US" altLang="en-US" sz="2400" b="0" i="0" u="none" strike="noStrike" kern="1200" cap="none" spc="0" normalizeH="0" baseline="0" noProof="0" dirty="0" smtClean="0">
                <a:ln>
                  <a:noFill/>
                </a:ln>
                <a:solidFill>
                  <a:prstClr val="black"/>
                </a:solidFill>
                <a:effectLst/>
                <a:uLnTx/>
                <a:uFillTx/>
                <a:latin typeface="DIN Next Rounded LT Pro" panose="020F0503020203050203" pitchFamily="34" charset="0"/>
              </a:rPr>
              <a:t>all resources.</a:t>
            </a:r>
            <a:r>
              <a:rPr kumimoji="0" lang="en-US" altLang="en-US" sz="2400" b="0" i="0" u="none" strike="noStrike" kern="1200" cap="none" spc="0" normalizeH="0" noProof="0" dirty="0" smtClean="0">
                <a:ln>
                  <a:noFill/>
                </a:ln>
                <a:solidFill>
                  <a:prstClr val="black"/>
                </a:solidFill>
                <a:effectLst/>
                <a:uLnTx/>
                <a:uFillTx/>
                <a:latin typeface="DIN Next Rounded LT Pro" panose="020F0503020203050203" pitchFamily="34" charset="0"/>
              </a:rPr>
              <a:t> </a:t>
            </a: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2400" b="0" i="0" u="none" strike="noStrike" kern="1200" cap="none" spc="0" normalizeH="0" baseline="0" noProof="0" dirty="0" smtClean="0">
                <a:ln>
                  <a:noFill/>
                </a:ln>
                <a:solidFill>
                  <a:prstClr val="black"/>
                </a:solidFill>
                <a:effectLst/>
                <a:uLnTx/>
                <a:uFillTx/>
                <a:latin typeface="DIN Next Rounded LT Pro" panose="020F0503020203050203" pitchFamily="34" charset="0"/>
              </a:rPr>
              <a:t>Please </a:t>
            </a:r>
            <a:r>
              <a:rPr kumimoji="0" lang="en-US" altLang="en-US" sz="2400" b="0" i="0" u="none" strike="noStrike" kern="1200" cap="none" spc="0" normalizeH="0" baseline="0" noProof="0" dirty="0">
                <a:ln>
                  <a:noFill/>
                </a:ln>
                <a:solidFill>
                  <a:prstClr val="black"/>
                </a:solidFill>
                <a:effectLst/>
                <a:uLnTx/>
                <a:uFillTx/>
                <a:latin typeface="DIN Next Rounded LT Pro" panose="020F0503020203050203" pitchFamily="34" charset="0"/>
              </a:rPr>
              <a:t>reference the Right Question Institute and </a:t>
            </a:r>
            <a:r>
              <a:rPr kumimoji="0" lang="en-US" altLang="en-US" sz="2400" b="0" i="0" strike="noStrike" kern="1200" cap="none" spc="0" normalizeH="0" baseline="0" noProof="0" dirty="0">
                <a:ln>
                  <a:noFill/>
                </a:ln>
                <a:solidFill>
                  <a:prstClr val="black"/>
                </a:solidFill>
                <a:effectLst/>
                <a:uLnTx/>
                <a:uFillTx/>
                <a:latin typeface="DIN Next Rounded LT Pro" panose="020F0503020203050203" pitchFamily="34" charset="0"/>
              </a:rPr>
              <a:t>rightquestion.org</a:t>
            </a:r>
            <a:r>
              <a:rPr kumimoji="0" lang="en-US" altLang="en-US" sz="2400" b="0" i="0" u="none" strike="noStrike" kern="1200" cap="none" spc="0" normalizeH="0" baseline="0" noProof="0" dirty="0">
                <a:ln>
                  <a:noFill/>
                </a:ln>
                <a:solidFill>
                  <a:prstClr val="black"/>
                </a:solidFill>
                <a:effectLst/>
                <a:uLnTx/>
                <a:uFillTx/>
                <a:latin typeface="DIN Next Rounded LT Pro" panose="020F0503020203050203" pitchFamily="34" charset="0"/>
              </a:rPr>
              <a:t> as the source on any materials you </a:t>
            </a:r>
            <a:r>
              <a:rPr kumimoji="0" lang="en-US" altLang="en-US" sz="2400" b="0" i="0" u="none" strike="noStrike" kern="1200" cap="none" spc="0" normalizeH="0" baseline="0" noProof="0" dirty="0" smtClean="0">
                <a:ln>
                  <a:noFill/>
                </a:ln>
                <a:solidFill>
                  <a:prstClr val="black"/>
                </a:solidFill>
                <a:effectLst/>
                <a:uLnTx/>
                <a:uFillTx/>
                <a:latin typeface="DIN Next Rounded LT Pro" panose="020F0503020203050203" pitchFamily="34" charset="0"/>
              </a:rPr>
              <a:t>use/share.</a:t>
            </a:r>
            <a:endParaRPr kumimoji="0" lang="en-US" altLang="en-US" sz="2400" b="0" i="0" u="none" strike="noStrike" kern="1200" cap="none" spc="0" normalizeH="0" baseline="0" noProof="0" dirty="0">
              <a:ln>
                <a:noFill/>
              </a:ln>
              <a:solidFill>
                <a:prstClr val="black"/>
              </a:solidFill>
              <a:effectLst/>
              <a:uLnTx/>
              <a:uFillTx/>
              <a:latin typeface="DIN Next Rounded LT Pro" panose="020F0503020203050203" pitchFamily="34" charset="0"/>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1050" b="0" i="0" u="none" strike="noStrike" kern="1200" cap="none" spc="0" normalizeH="0" baseline="0" noProof="0" dirty="0">
              <a:ln>
                <a:noFill/>
              </a:ln>
              <a:solidFill>
                <a:prstClr val="black"/>
              </a:solidFill>
              <a:effectLst/>
              <a:uLnTx/>
              <a:uFillTx/>
              <a:latin typeface="DIN Next Rounded LT Pro" panose="020F0503020203050203" pitchFamily="34" charset="0"/>
            </a:endParaRPr>
          </a:p>
        </p:txBody>
      </p:sp>
    </p:spTree>
    <p:extLst>
      <p:ext uri="{BB962C8B-B14F-4D97-AF65-F5344CB8AC3E}">
        <p14:creationId xmlns:p14="http://schemas.microsoft.com/office/powerpoint/2010/main" val="2162825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20969" y="2831125"/>
            <a:ext cx="10665069" cy="3042138"/>
          </a:xfrm>
        </p:spPr>
        <p:txBody>
          <a:bodyPr>
            <a:noAutofit/>
          </a:bodyPr>
          <a:lstStyle/>
          <a:p>
            <a:pPr lvl="0"/>
            <a:r>
              <a:rPr lang="en-US" dirty="0" smtClean="0">
                <a:solidFill>
                  <a:schemeClr val="tx2"/>
                </a:solidFill>
              </a:rPr>
              <a:t>Thank you! </a:t>
            </a:r>
            <a:br>
              <a:rPr lang="en-US" dirty="0" smtClean="0">
                <a:solidFill>
                  <a:schemeClr val="tx2"/>
                </a:solidFill>
              </a:rPr>
            </a:br>
            <a:r>
              <a:rPr lang="en-US" dirty="0">
                <a:solidFill>
                  <a:schemeClr val="tx2"/>
                </a:solidFill>
              </a:rPr>
              <a:t/>
            </a:r>
            <a:br>
              <a:rPr lang="en-US" dirty="0">
                <a:solidFill>
                  <a:schemeClr val="tx2"/>
                </a:solidFill>
              </a:rPr>
            </a:br>
            <a:r>
              <a:rPr lang="en-US" dirty="0" smtClean="0">
                <a:solidFill>
                  <a:schemeClr val="tx2"/>
                </a:solidFill>
              </a:rPr>
              <a:t>Now, some time for your questions.</a:t>
            </a:r>
            <a:r>
              <a:rPr lang="en-US" sz="1600" dirty="0">
                <a:solidFill>
                  <a:schemeClr val="tx2"/>
                </a:solidFill>
              </a:rPr>
              <a:t/>
            </a:r>
            <a:br>
              <a:rPr lang="en-US" sz="1600" dirty="0">
                <a:solidFill>
                  <a:schemeClr val="tx2"/>
                </a:solidFill>
              </a:rPr>
            </a:br>
            <a:r>
              <a:rPr lang="en-US" sz="1600" dirty="0" smtClean="0">
                <a:solidFill>
                  <a:schemeClr val="tx2"/>
                </a:solidFill>
              </a:rPr>
              <a:t/>
            </a:r>
            <a:br>
              <a:rPr lang="en-US" sz="1600" dirty="0" smtClean="0">
                <a:solidFill>
                  <a:schemeClr val="tx2"/>
                </a:solidFill>
              </a:rPr>
            </a:br>
            <a:r>
              <a:rPr lang="en-US" sz="2000" dirty="0" smtClean="0">
                <a:solidFill>
                  <a:schemeClr val="tx2"/>
                </a:solidFill>
              </a:rPr>
              <a:t>We are eager to connect with you and explore how we can support your work:</a:t>
            </a:r>
            <a:br>
              <a:rPr lang="en-US" sz="2000" dirty="0" smtClean="0">
                <a:solidFill>
                  <a:schemeClr val="tx2"/>
                </a:solidFill>
              </a:rPr>
            </a:br>
            <a:r>
              <a:rPr lang="en-US" sz="2000" dirty="0" smtClean="0">
                <a:solidFill>
                  <a:schemeClr val="tx2"/>
                </a:solidFill>
                <a:hlinkClick r:id="rId3"/>
              </a:rPr>
              <a:t>Andrew.Minigan@rightquestion.org</a:t>
            </a:r>
            <a:r>
              <a:rPr lang="en-US" sz="2000" dirty="0" smtClean="0">
                <a:solidFill>
                  <a:schemeClr val="tx2"/>
                </a:solidFill>
              </a:rPr>
              <a:t/>
            </a:r>
            <a:br>
              <a:rPr lang="en-US" sz="2000" dirty="0" smtClean="0">
                <a:solidFill>
                  <a:schemeClr val="tx2"/>
                </a:solidFill>
              </a:rPr>
            </a:br>
            <a:r>
              <a:rPr lang="en-US" sz="2000" u="sng" dirty="0" smtClean="0">
                <a:solidFill>
                  <a:schemeClr val="tx2"/>
                </a:solidFill>
              </a:rPr>
              <a:t>Sarah.Westbrook</a:t>
            </a:r>
            <a:r>
              <a:rPr lang="en-US" sz="2000" u="sng" dirty="0" smtClean="0">
                <a:solidFill>
                  <a:schemeClr val="tx2"/>
                </a:solidFill>
                <a:hlinkClick r:id="rId4"/>
              </a:rPr>
              <a:t>@rightquestion.org</a:t>
            </a:r>
            <a:r>
              <a:rPr lang="en-US" sz="2000" dirty="0" smtClean="0">
                <a:solidFill>
                  <a:schemeClr val="tx2"/>
                </a:solidFill>
              </a:rPr>
              <a:t/>
            </a:r>
            <a:br>
              <a:rPr lang="en-US" sz="2000" dirty="0" smtClean="0">
                <a:solidFill>
                  <a:schemeClr val="tx2"/>
                </a:solidFill>
              </a:rPr>
            </a:br>
            <a:r>
              <a:rPr lang="en-US" sz="2000" dirty="0" smtClean="0">
                <a:solidFill>
                  <a:schemeClr val="tx2"/>
                </a:solidFill>
              </a:rPr>
              <a:t/>
            </a:r>
            <a:br>
              <a:rPr lang="en-US" sz="2000" dirty="0" smtClean="0">
                <a:solidFill>
                  <a:schemeClr val="tx2"/>
                </a:solidFill>
              </a:rPr>
            </a:br>
            <a:r>
              <a:rPr lang="en-US" sz="2000" dirty="0" smtClean="0">
                <a:solidFill>
                  <a:schemeClr val="tx2"/>
                </a:solidFill>
              </a:rPr>
              <a:t>Register to access free resources over at: www.rightquestion.org</a:t>
            </a:r>
            <a:br>
              <a:rPr lang="en-US" sz="2000" dirty="0" smtClean="0">
                <a:solidFill>
                  <a:schemeClr val="tx2"/>
                </a:solidFill>
              </a:rPr>
            </a:br>
            <a:r>
              <a:rPr lang="en-US" sz="2000" dirty="0" smtClean="0">
                <a:solidFill>
                  <a:schemeClr val="tx2"/>
                </a:solidFill>
              </a:rPr>
              <a:t/>
            </a:r>
            <a:br>
              <a:rPr lang="en-US" sz="2000" dirty="0" smtClean="0">
                <a:solidFill>
                  <a:schemeClr val="tx2"/>
                </a:solidFill>
              </a:rPr>
            </a:br>
            <a:endParaRPr lang="en-US" sz="2000" dirty="0">
              <a:solidFill>
                <a:schemeClr val="tx2"/>
              </a:solidFill>
              <a:latin typeface="Rockwell" charset="0"/>
            </a:endParaRPr>
          </a:p>
        </p:txBody>
      </p:sp>
    </p:spTree>
    <p:extLst>
      <p:ext uri="{BB962C8B-B14F-4D97-AF65-F5344CB8AC3E}">
        <p14:creationId xmlns:p14="http://schemas.microsoft.com/office/powerpoint/2010/main" val="33704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90346"/>
            <a:ext cx="10515599" cy="3750909"/>
          </a:xfrm>
        </p:spPr>
        <p:txBody>
          <a:bodyPr>
            <a:noAutofit/>
          </a:bodyPr>
          <a:lstStyle/>
          <a:p>
            <a:pPr marL="0" indent="0">
              <a:spcBef>
                <a:spcPts val="0"/>
              </a:spcBef>
              <a:buNone/>
              <a:defRPr/>
            </a:pPr>
            <a:r>
              <a:rPr lang="en-US" sz="2400" dirty="0" smtClean="0"/>
              <a:t>@</a:t>
            </a:r>
            <a:r>
              <a:rPr lang="en-US" sz="2400" dirty="0" err="1" smtClean="0"/>
              <a:t>AndrewRQI</a:t>
            </a:r>
            <a:endParaRPr lang="en-US" sz="2400" dirty="0" smtClean="0"/>
          </a:p>
          <a:p>
            <a:pPr marL="0" indent="0">
              <a:spcBef>
                <a:spcPts val="0"/>
              </a:spcBef>
              <a:buNone/>
              <a:defRPr/>
            </a:pPr>
            <a:endParaRPr lang="en-US" sz="2400" dirty="0"/>
          </a:p>
          <a:p>
            <a:pPr marL="0" indent="0">
              <a:spcBef>
                <a:spcPts val="0"/>
              </a:spcBef>
              <a:buNone/>
              <a:defRPr/>
            </a:pPr>
            <a:r>
              <a:rPr lang="en-US" sz="2400" dirty="0" smtClean="0"/>
              <a:t>@</a:t>
            </a:r>
            <a:r>
              <a:rPr lang="en-US" sz="2400" dirty="0" err="1" smtClean="0"/>
              <a:t>SarahRQI</a:t>
            </a:r>
            <a:endParaRPr lang="en-US" sz="2400" dirty="0" smtClean="0"/>
          </a:p>
          <a:p>
            <a:pPr marL="0" indent="0">
              <a:spcBef>
                <a:spcPts val="0"/>
              </a:spcBef>
              <a:buNone/>
              <a:defRPr/>
            </a:pPr>
            <a:endParaRPr lang="en-US" sz="2400" dirty="0"/>
          </a:p>
          <a:p>
            <a:pPr marL="0" indent="0">
              <a:spcBef>
                <a:spcPts val="0"/>
              </a:spcBef>
              <a:buNone/>
              <a:defRPr/>
            </a:pPr>
            <a:r>
              <a:rPr lang="en-US" sz="2400" dirty="0" smtClean="0"/>
              <a:t>@</a:t>
            </a:r>
            <a:r>
              <a:rPr lang="en-US" sz="2400" dirty="0" err="1" smtClean="0"/>
              <a:t>RightQuestion</a:t>
            </a:r>
            <a:endParaRPr lang="en-US" sz="2400" dirty="0" smtClean="0"/>
          </a:p>
          <a:p>
            <a:pPr marL="0" indent="0">
              <a:spcBef>
                <a:spcPts val="0"/>
              </a:spcBef>
              <a:buNone/>
              <a:defRPr/>
            </a:pPr>
            <a:endParaRPr lang="en-US" sz="2400" dirty="0"/>
          </a:p>
          <a:p>
            <a:pPr marL="0" indent="0">
              <a:spcBef>
                <a:spcPts val="0"/>
              </a:spcBef>
              <a:buNone/>
              <a:defRPr/>
            </a:pPr>
            <a:r>
              <a:rPr lang="en-US" sz="2400" dirty="0" smtClean="0"/>
              <a:t>#QFT</a:t>
            </a:r>
            <a:endParaRPr lang="en-US" sz="2400" dirty="0"/>
          </a:p>
        </p:txBody>
      </p:sp>
      <p:sp>
        <p:nvSpPr>
          <p:cNvPr id="4" name="Title 3"/>
          <p:cNvSpPr>
            <a:spLocks noGrp="1"/>
          </p:cNvSpPr>
          <p:nvPr>
            <p:ph type="title"/>
          </p:nvPr>
        </p:nvSpPr>
        <p:spPr/>
        <p:txBody>
          <a:bodyPr>
            <a:normAutofit/>
          </a:bodyPr>
          <a:lstStyle/>
          <a:p>
            <a:pPr>
              <a:spcBef>
                <a:spcPts val="0"/>
              </a:spcBef>
              <a:defRPr/>
            </a:pPr>
            <a:r>
              <a:rPr lang="en-US" sz="4000" dirty="0"/>
              <a:t>Share your thinking and learning from </a:t>
            </a:r>
            <a:r>
              <a:rPr lang="en-US" sz="4000" dirty="0" smtClean="0"/>
              <a:t>today</a:t>
            </a:r>
            <a:endParaRPr lang="en-US" sz="4000" dirty="0"/>
          </a:p>
        </p:txBody>
      </p:sp>
    </p:spTree>
    <p:extLst>
      <p:ext uri="{BB962C8B-B14F-4D97-AF65-F5344CB8AC3E}">
        <p14:creationId xmlns:p14="http://schemas.microsoft.com/office/powerpoint/2010/main" val="515178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90346"/>
            <a:ext cx="10829192" cy="3750909"/>
          </a:xfrm>
        </p:spPr>
        <p:txBody>
          <a:bodyPr>
            <a:noAutofit/>
          </a:bodyPr>
          <a:lstStyle/>
          <a:p>
            <a:pPr fontAlgn="base">
              <a:buFont typeface="Arial" panose="020B0604020202020204" pitchFamily="34" charset="0"/>
              <a:buChar char="•"/>
            </a:pPr>
            <a:r>
              <a:rPr lang="en-US" sz="3200" b="1" dirty="0" smtClean="0">
                <a:solidFill>
                  <a:schemeClr val="tx1">
                    <a:lumMod val="95000"/>
                    <a:lumOff val="5000"/>
                  </a:schemeClr>
                </a:solidFill>
              </a:rPr>
              <a:t>Questions as a portal to learning</a:t>
            </a:r>
          </a:p>
          <a:p>
            <a:pPr fontAlgn="base">
              <a:buFont typeface="Arial" panose="020B0604020202020204" pitchFamily="34" charset="0"/>
              <a:buChar char="•"/>
            </a:pPr>
            <a:r>
              <a:rPr lang="en-US" sz="3200" dirty="0" smtClean="0">
                <a:solidFill>
                  <a:schemeClr val="tx1">
                    <a:lumMod val="95000"/>
                    <a:lumOff val="5000"/>
                  </a:schemeClr>
                </a:solidFill>
              </a:rPr>
              <a:t>An </a:t>
            </a:r>
            <a:r>
              <a:rPr lang="en-US" sz="3200" dirty="0">
                <a:solidFill>
                  <a:schemeClr val="tx1">
                    <a:lumMod val="95000"/>
                    <a:lumOff val="5000"/>
                  </a:schemeClr>
                </a:solidFill>
              </a:rPr>
              <a:t>experience in the Question Formulation </a:t>
            </a:r>
            <a:r>
              <a:rPr lang="en-US" sz="3200" dirty="0" smtClean="0">
                <a:solidFill>
                  <a:schemeClr val="tx1">
                    <a:lumMod val="95000"/>
                    <a:lumOff val="5000"/>
                  </a:schemeClr>
                </a:solidFill>
              </a:rPr>
              <a:t>Technique (QFT)</a:t>
            </a:r>
            <a:endParaRPr lang="en-US" sz="3200" dirty="0">
              <a:solidFill>
                <a:schemeClr val="tx1">
                  <a:lumMod val="95000"/>
                  <a:lumOff val="5000"/>
                </a:schemeClr>
              </a:solidFill>
            </a:endParaRPr>
          </a:p>
          <a:p>
            <a:pPr fontAlgn="base">
              <a:buFont typeface="Arial" panose="020B0604020202020204" pitchFamily="34" charset="0"/>
              <a:buChar char="•"/>
            </a:pPr>
            <a:r>
              <a:rPr lang="en-US" sz="3200" dirty="0" smtClean="0">
                <a:solidFill>
                  <a:schemeClr val="tx1">
                    <a:lumMod val="95000"/>
                    <a:lumOff val="5000"/>
                  </a:schemeClr>
                </a:solidFill>
              </a:rPr>
              <a:t>Unpacking the QFT</a:t>
            </a:r>
          </a:p>
          <a:p>
            <a:pPr fontAlgn="base">
              <a:buFont typeface="Arial" panose="020B0604020202020204" pitchFamily="34" charset="0"/>
              <a:buChar char="•"/>
            </a:pPr>
            <a:r>
              <a:rPr lang="en-US" sz="3200" dirty="0" smtClean="0">
                <a:solidFill>
                  <a:schemeClr val="tx1">
                    <a:lumMod val="95000"/>
                    <a:lumOff val="5000"/>
                  </a:schemeClr>
                </a:solidFill>
              </a:rPr>
              <a:t>Question formulation as a fundamental skill</a:t>
            </a:r>
          </a:p>
          <a:p>
            <a:pPr fontAlgn="base">
              <a:buFont typeface="Arial" panose="020B0604020202020204" pitchFamily="34" charset="0"/>
              <a:buChar char="•"/>
            </a:pPr>
            <a:r>
              <a:rPr lang="en-US" sz="3200" dirty="0" smtClean="0">
                <a:solidFill>
                  <a:schemeClr val="tx1">
                    <a:lumMod val="95000"/>
                    <a:lumOff val="5000"/>
                  </a:schemeClr>
                </a:solidFill>
              </a:rPr>
              <a:t>Reflection &amp; Q&amp;A</a:t>
            </a:r>
            <a:endParaRPr lang="en-US" sz="3200" dirty="0">
              <a:solidFill>
                <a:schemeClr val="tx1">
                  <a:lumMod val="95000"/>
                  <a:lumOff val="5000"/>
                </a:schemeClr>
              </a:solidFill>
            </a:endParaRPr>
          </a:p>
        </p:txBody>
      </p:sp>
      <p:sp>
        <p:nvSpPr>
          <p:cNvPr id="4" name="Title 3"/>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1743793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799086"/>
            <a:ext cx="10515600" cy="953001"/>
          </a:xfrm>
        </p:spPr>
        <p:txBody>
          <a:bodyPr>
            <a:noAutofit/>
          </a:bodyPr>
          <a:lstStyle/>
          <a:p>
            <a:r>
              <a:rPr lang="en-US" sz="4800" dirty="0" smtClean="0"/>
              <a:t>Questions as a Portal to Learning</a:t>
            </a:r>
            <a:endParaRPr lang="en-US" sz="4800" dirty="0"/>
          </a:p>
        </p:txBody>
      </p:sp>
      <p:sp>
        <p:nvSpPr>
          <p:cNvPr id="7" name="Rectangle 6"/>
          <p:cNvSpPr/>
          <p:nvPr/>
        </p:nvSpPr>
        <p:spPr>
          <a:xfrm>
            <a:off x="9069917" y="228600"/>
            <a:ext cx="2743200" cy="20391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125241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Honoring the Original Source: </a:t>
            </a:r>
            <a:br>
              <a:rPr lang="en-US" dirty="0" smtClean="0"/>
            </a:br>
            <a:r>
              <a:rPr lang="en-US" dirty="0" smtClean="0"/>
              <a:t>Parents in Lawrence, MA 1990</a:t>
            </a:r>
            <a:endParaRPr lang="en-US" dirty="0"/>
          </a:p>
        </p:txBody>
      </p:sp>
      <p:pic>
        <p:nvPicPr>
          <p:cNvPr id="5" name="Picture 1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99" y="1802185"/>
            <a:ext cx="5241925" cy="3942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1"/>
          <p:cNvSpPr txBox="1">
            <a:spLocks/>
          </p:cNvSpPr>
          <p:nvPr/>
        </p:nvSpPr>
        <p:spPr>
          <a:xfrm>
            <a:off x="6965951" y="3165736"/>
            <a:ext cx="3932237" cy="257876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smtClean="0">
                <a:ea typeface="ヒラギノ角ゴ ProN W3" charset="0"/>
                <a:cs typeface="ヒラギノ角ゴ ProN W3" charset="0"/>
              </a:rPr>
              <a:t>“We don’t go to the school because we don’t even know what to ask.”</a:t>
            </a:r>
            <a:endParaRPr lang="en-US" altLang="ja-JP" dirty="0">
              <a:cs typeface="Gill Sans" charset="0"/>
            </a:endParaRPr>
          </a:p>
        </p:txBody>
      </p:sp>
    </p:spTree>
    <p:extLst>
      <p:ext uri="{BB962C8B-B14F-4D97-AF65-F5344CB8AC3E}">
        <p14:creationId xmlns:p14="http://schemas.microsoft.com/office/powerpoint/2010/main" val="264301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8893" y="1820446"/>
            <a:ext cx="10585938" cy="1569660"/>
          </a:xfrm>
          <a:prstGeom prst="rect">
            <a:avLst/>
          </a:prstGeom>
          <a:noFill/>
        </p:spPr>
        <p:txBody>
          <a:bodyPr wrap="square" rtlCol="0">
            <a:spAutoFit/>
          </a:bodyPr>
          <a:lstStyle/>
          <a:p>
            <a:pPr lvl="0">
              <a:defRPr/>
            </a:pPr>
            <a:r>
              <a:rPr lang="en-US" sz="3200" dirty="0" smtClean="0">
                <a:solidFill>
                  <a:schemeClr val="tx2"/>
                </a:solidFill>
                <a:latin typeface="DIN Next Rounded LT Pro" panose="020F0503020203050203" pitchFamily="34" charset="0"/>
              </a:rPr>
              <a:t>“…it </a:t>
            </a:r>
            <a:r>
              <a:rPr lang="en-US" sz="3200" dirty="0">
                <a:solidFill>
                  <a:schemeClr val="tx2"/>
                </a:solidFill>
                <a:latin typeface="DIN Next Rounded LT Pro" panose="020F0503020203050203" pitchFamily="34" charset="0"/>
              </a:rPr>
              <a:t>is always okay to dig deeper, to press harder, to question things that seem obvious. This insistent curiosity is at the heart of many deep </a:t>
            </a:r>
            <a:r>
              <a:rPr lang="en-US" sz="3200" dirty="0" smtClean="0">
                <a:solidFill>
                  <a:schemeClr val="tx2"/>
                </a:solidFill>
                <a:latin typeface="DIN Next Rounded LT Pro" panose="020F0503020203050203" pitchFamily="34" charset="0"/>
              </a:rPr>
              <a:t>problems...”</a:t>
            </a:r>
            <a:endParaRPr lang="en-US" sz="3200" dirty="0">
              <a:solidFill>
                <a:schemeClr val="tx2"/>
              </a:solidFill>
              <a:latin typeface="DIN Next Rounded LT Pro" panose="020F0503020203050203" pitchFamily="34" charset="0"/>
            </a:endParaRPr>
          </a:p>
        </p:txBody>
      </p:sp>
      <p:sp>
        <p:nvSpPr>
          <p:cNvPr id="3" name="Text Placeholder 5"/>
          <p:cNvSpPr txBox="1">
            <a:spLocks/>
          </p:cNvSpPr>
          <p:nvPr/>
        </p:nvSpPr>
        <p:spPr>
          <a:xfrm>
            <a:off x="5055577" y="4070685"/>
            <a:ext cx="6299811" cy="257876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457200">
              <a:buNone/>
              <a:defRPr/>
            </a:pPr>
            <a:r>
              <a:rPr lang="en-US" sz="2200" b="1" dirty="0" smtClean="0"/>
              <a:t>– Adina </a:t>
            </a:r>
            <a:r>
              <a:rPr lang="en-US" sz="2200" b="1" dirty="0" err="1" smtClean="0"/>
              <a:t>Roskies</a:t>
            </a:r>
            <a:endParaRPr lang="en-US" sz="2200" dirty="0"/>
          </a:p>
          <a:p>
            <a:pPr marL="0" indent="0">
              <a:buNone/>
              <a:defRPr/>
            </a:pPr>
            <a:r>
              <a:rPr lang="en-US" sz="1800" dirty="0" smtClean="0">
                <a:solidFill>
                  <a:prstClr val="black"/>
                </a:solidFill>
              </a:rPr>
              <a:t>Professor of Philosophy, Dartmouth College</a:t>
            </a:r>
            <a:endParaRPr lang="en-US" sz="1800" dirty="0">
              <a:solidFill>
                <a:prstClr val="black"/>
              </a:solidFill>
            </a:endParaRPr>
          </a:p>
        </p:txBody>
      </p:sp>
    </p:spTree>
    <p:extLst>
      <p:ext uri="{BB962C8B-B14F-4D97-AF65-F5344CB8AC3E}">
        <p14:creationId xmlns:p14="http://schemas.microsoft.com/office/powerpoint/2010/main" val="3147114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2983</TotalTime>
  <Words>2158</Words>
  <Application>Microsoft Office PowerPoint</Application>
  <PresentationFormat>Widescreen</PresentationFormat>
  <Paragraphs>275</Paragraphs>
  <Slides>42</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MS PGothic</vt:lpstr>
      <vt:lpstr>MS PGothic</vt:lpstr>
      <vt:lpstr>Arial</vt:lpstr>
      <vt:lpstr>Calibri</vt:lpstr>
      <vt:lpstr>DIN Next Rounded LT Pro</vt:lpstr>
      <vt:lpstr>Gill Sans</vt:lpstr>
      <vt:lpstr>Meiryo</vt:lpstr>
      <vt:lpstr>Rockwell</vt:lpstr>
      <vt:lpstr>Rokkitt</vt:lpstr>
      <vt:lpstr>Times New Roman</vt:lpstr>
      <vt:lpstr>Wingdings</vt:lpstr>
      <vt:lpstr>ヒラギノ角ゴ ProN W3</vt:lpstr>
      <vt:lpstr>ヒラギノ角ゴ ProN W6</vt:lpstr>
      <vt:lpstr>Office Theme</vt:lpstr>
      <vt:lpstr>Working &amp; Questioning Together  to Explore Student Research</vt:lpstr>
      <vt:lpstr>Quick Housekeeping</vt:lpstr>
      <vt:lpstr>Acknowledgments</vt:lpstr>
      <vt:lpstr>Access Free Resources</vt:lpstr>
      <vt:lpstr>Share your thinking and learning from today</vt:lpstr>
      <vt:lpstr>Overview</vt:lpstr>
      <vt:lpstr>Questions as a Portal to Learning</vt:lpstr>
      <vt:lpstr>Honoring the Original Source:  Parents in Lawrence, MA 1990</vt:lpstr>
      <vt:lpstr>PowerPoint Presentation</vt:lpstr>
      <vt:lpstr>PowerPoint Presentation</vt:lpstr>
      <vt:lpstr>A List of Things Stuart Firestein  Learned in Graduate School</vt:lpstr>
      <vt:lpstr>A Culture of Curiosity</vt:lpstr>
      <vt:lpstr>PowerPoint Presentation</vt:lpstr>
      <vt:lpstr>Collaborative Work with the Question Formulation Technique</vt:lpstr>
      <vt:lpstr>There are two icons you will see in this section</vt:lpstr>
      <vt:lpstr>The Question Formulation Technique</vt:lpstr>
      <vt:lpstr>Rules for Producing Questions</vt:lpstr>
      <vt:lpstr>Produce Questions</vt:lpstr>
      <vt:lpstr>Question Focus</vt:lpstr>
      <vt:lpstr>Categorize Questions: Closed/Open</vt:lpstr>
      <vt:lpstr>Discuss</vt:lpstr>
      <vt:lpstr>Discuss</vt:lpstr>
      <vt:lpstr>Work with Closed and Open-ended Questions</vt:lpstr>
      <vt:lpstr>Prioritize Questions</vt:lpstr>
      <vt:lpstr>Share &amp; Build</vt:lpstr>
      <vt:lpstr>Action Plan</vt:lpstr>
      <vt:lpstr>Reflect</vt:lpstr>
      <vt:lpstr>A Round of Applause</vt:lpstr>
      <vt:lpstr>Unpacking the QFT </vt:lpstr>
      <vt:lpstr>PowerPoint Presentation</vt:lpstr>
      <vt:lpstr>The QFT, on one slide</vt:lpstr>
      <vt:lpstr>Thinking in many different directions</vt:lpstr>
      <vt:lpstr>Narrowing down, focusing</vt:lpstr>
      <vt:lpstr>Thinking about thinking</vt:lpstr>
      <vt:lpstr>Question Formulation as a Fundamental Skill</vt:lpstr>
      <vt:lpstr>PowerPoint Presentation</vt:lpstr>
      <vt:lpstr>The Skill of Question Formulation</vt:lpstr>
      <vt:lpstr>Democracy &amp; Questions</vt:lpstr>
      <vt:lpstr>Democracy &amp; Questions</vt:lpstr>
      <vt:lpstr>Closing Reflections</vt:lpstr>
      <vt:lpstr>Access Free Resources</vt:lpstr>
      <vt:lpstr>Thank you!   Now, some time for your questions.  We are eager to connect with you and explore how we can support your work: Andrew.Minigan@rightquestion.org Sarah.Westbrook@rightquestion.org  Register to access free resources over at: www.rightquestion.org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Danikqwa S. Rambert (Student)</dc:creator>
  <cp:lastModifiedBy>Andrew Minigan</cp:lastModifiedBy>
  <cp:revision>198</cp:revision>
  <dcterms:created xsi:type="dcterms:W3CDTF">2018-05-15T14:29:45Z</dcterms:created>
  <dcterms:modified xsi:type="dcterms:W3CDTF">2020-07-21T13:59:38Z</dcterms:modified>
</cp:coreProperties>
</file>