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533" r:id="rId3"/>
    <p:sldId id="313" r:id="rId4"/>
    <p:sldId id="271" r:id="rId5"/>
    <p:sldId id="314" r:id="rId6"/>
    <p:sldId id="315" r:id="rId7"/>
    <p:sldId id="272" r:id="rId8"/>
    <p:sldId id="346" r:id="rId9"/>
    <p:sldId id="320" r:id="rId10"/>
    <p:sldId id="542" r:id="rId11"/>
    <p:sldId id="319" r:id="rId12"/>
    <p:sldId id="434" r:id="rId13"/>
    <p:sldId id="318" r:id="rId14"/>
    <p:sldId id="302" r:id="rId15"/>
    <p:sldId id="525" r:id="rId16"/>
    <p:sldId id="276" r:id="rId17"/>
    <p:sldId id="534" r:id="rId18"/>
    <p:sldId id="277" r:id="rId19"/>
    <p:sldId id="278" r:id="rId20"/>
    <p:sldId id="279" r:id="rId21"/>
    <p:sldId id="280" r:id="rId22"/>
    <p:sldId id="281" r:id="rId23"/>
    <p:sldId id="435" r:id="rId24"/>
    <p:sldId id="282" r:id="rId25"/>
    <p:sldId id="283" r:id="rId26"/>
    <p:sldId id="284" r:id="rId27"/>
    <p:sldId id="322" r:id="rId28"/>
    <p:sldId id="323" r:id="rId29"/>
    <p:sldId id="512" r:id="rId30"/>
    <p:sldId id="513" r:id="rId31"/>
    <p:sldId id="324" r:id="rId32"/>
    <p:sldId id="437" r:id="rId33"/>
    <p:sldId id="326" r:id="rId34"/>
    <p:sldId id="300" r:id="rId35"/>
    <p:sldId id="327" r:id="rId36"/>
    <p:sldId id="328" r:id="rId37"/>
    <p:sldId id="329" r:id="rId38"/>
    <p:sldId id="330" r:id="rId39"/>
    <p:sldId id="331" r:id="rId40"/>
    <p:sldId id="460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454" r:id="rId49"/>
    <p:sldId id="345" r:id="rId50"/>
    <p:sldId id="340" r:id="rId51"/>
    <p:sldId id="341" r:id="rId52"/>
    <p:sldId id="342" r:id="rId53"/>
    <p:sldId id="343" r:id="rId54"/>
    <p:sldId id="347" r:id="rId55"/>
    <p:sldId id="509" r:id="rId56"/>
    <p:sldId id="510" r:id="rId57"/>
    <p:sldId id="511" r:id="rId58"/>
    <p:sldId id="412" r:id="rId59"/>
    <p:sldId id="420" r:id="rId60"/>
    <p:sldId id="353" r:id="rId61"/>
    <p:sldId id="354" r:id="rId62"/>
    <p:sldId id="514" r:id="rId63"/>
    <p:sldId id="515" r:id="rId64"/>
    <p:sldId id="516" r:id="rId65"/>
    <p:sldId id="517" r:id="rId66"/>
    <p:sldId id="518" r:id="rId67"/>
    <p:sldId id="422" r:id="rId68"/>
    <p:sldId id="423" r:id="rId69"/>
    <p:sldId id="424" r:id="rId70"/>
    <p:sldId id="355" r:id="rId71"/>
    <p:sldId id="356" r:id="rId72"/>
    <p:sldId id="357" r:id="rId73"/>
    <p:sldId id="448" r:id="rId74"/>
    <p:sldId id="449" r:id="rId75"/>
    <p:sldId id="456" r:id="rId76"/>
    <p:sldId id="450" r:id="rId77"/>
    <p:sldId id="455" r:id="rId78"/>
    <p:sldId id="452" r:id="rId79"/>
    <p:sldId id="451" r:id="rId80"/>
    <p:sldId id="366" r:id="rId81"/>
    <p:sldId id="462" r:id="rId82"/>
    <p:sldId id="367" r:id="rId83"/>
    <p:sldId id="418" r:id="rId84"/>
    <p:sldId id="477" r:id="rId85"/>
    <p:sldId id="386" r:id="rId86"/>
    <p:sldId id="543" r:id="rId87"/>
    <p:sldId id="470" r:id="rId88"/>
    <p:sldId id="409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Minig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94719" autoAdjust="0"/>
  </p:normalViewPr>
  <p:slideViewPr>
    <p:cSldViewPr snapToGrid="0" snapToObjects="1">
      <p:cViewPr varScale="1">
        <p:scale>
          <a:sx n="109" d="100"/>
          <a:sy n="109" d="100"/>
        </p:scale>
        <p:origin x="106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 smtClean="0">
              <a:latin typeface="DIN Next Rounded LT Pro" panose="020F0503020203050203" pitchFamily="34" charset="0"/>
              <a:cs typeface="Gill Sans"/>
            </a:rPr>
            <a:t>Closed-ended questions</a:t>
          </a:r>
          <a:endParaRPr lang="en-US" sz="4100" b="0" dirty="0">
            <a:latin typeface="DIN Next Rounded LT Pro" panose="020F0503020203050203" pitchFamily="34" charset="0"/>
            <a:cs typeface="Gill Sans"/>
          </a:endParaRP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F1F7779-F48A-1F40-9E9D-420C87150ED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92606C1-1CD6-BF4E-9E77-D0275FDC37C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X="41563" custLinFactNeighborY="-66448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</dgm:ptLst>
  <dgm:cxnLst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C4504B1F-7431-BF44-A8A8-BC789C2FD98F}" type="presOf" srcId="{F92606C1-1CD6-BF4E-9E77-D0275FDC37C2}" destId="{24D3949D-55D7-9843-BBF0-4DC75BF720C6}" srcOrd="0" destOrd="0" presId="urn:microsoft.com/office/officeart/2005/8/layout/hList3"/>
    <dgm:cxn modelId="{3E178AE8-F01C-FE48-9863-EDBF8240A236}" type="presOf" srcId="{6AD2A03A-FC77-0649-92E9-8E6E21736820}" destId="{F1305359-E89A-E248-BDAE-44B047EAF116}" srcOrd="0" destOrd="0" presId="urn:microsoft.com/office/officeart/2005/8/layout/hList3"/>
    <dgm:cxn modelId="{7FB54271-B2F2-A349-963B-D477CE09C60A}" type="presOf" srcId="{FF1F7779-F48A-1F40-9E9D-420C87150ED4}" destId="{250C4737-A841-8C48-A045-BF4D4D99D3A8}" srcOrd="0" destOrd="0" presId="urn:microsoft.com/office/officeart/2005/8/layout/hList3"/>
    <dgm:cxn modelId="{07DE84E7-3F7F-BA42-BCBC-F39250B4CACA}" type="presOf" srcId="{85CFD83C-0C6B-BC4D-842F-129DEFFFCC83}" destId="{91E99BCE-3CAA-CE4C-A763-4B42C659CC8B}" srcOrd="0" destOrd="0" presId="urn:microsoft.com/office/officeart/2005/8/layout/hList3"/>
    <dgm:cxn modelId="{74E0DDB2-A07D-F74B-9BD0-9D230BCADF19}" type="presParOf" srcId="{91E99BCE-3CAA-CE4C-A763-4B42C659CC8B}" destId="{F1305359-E89A-E248-BDAE-44B047EAF116}" srcOrd="0" destOrd="0" presId="urn:microsoft.com/office/officeart/2005/8/layout/hList3"/>
    <dgm:cxn modelId="{2360531A-E104-554A-B04A-6A4AD25C6651}" type="presParOf" srcId="{91E99BCE-3CAA-CE4C-A763-4B42C659CC8B}" destId="{AD06BE05-311D-2242-844E-E6A710FEAEE4}" srcOrd="1" destOrd="0" presId="urn:microsoft.com/office/officeart/2005/8/layout/hList3"/>
    <dgm:cxn modelId="{BB617D89-A4C8-BC40-86C3-1700F732A9E9}" type="presParOf" srcId="{AD06BE05-311D-2242-844E-E6A710FEAEE4}" destId="{250C4737-A841-8C48-A045-BF4D4D99D3A8}" srcOrd="0" destOrd="0" presId="urn:microsoft.com/office/officeart/2005/8/layout/hList3"/>
    <dgm:cxn modelId="{0DA79D3A-E33E-4D41-8217-6619F88A397E}" type="presParOf" srcId="{AD06BE05-311D-2242-844E-E6A710FEAEE4}" destId="{24D3949D-55D7-9843-BBF0-4DC75BF720C6}" srcOrd="1" destOrd="0" presId="urn:microsoft.com/office/officeart/2005/8/layout/hList3"/>
    <dgm:cxn modelId="{B48A301E-2550-504F-8173-B2FB84212D7A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CFD83C-0C6B-BC4D-842F-129DEFFFCC83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D2A03A-FC77-0649-92E9-8E6E21736820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4100" b="0" dirty="0" smtClean="0">
              <a:latin typeface="DIN Next Rounded LT Pro" panose="020F0503020203050203" pitchFamily="34" charset="0"/>
              <a:cs typeface="Gill Sans"/>
            </a:rPr>
            <a:t>Open-ended questions</a:t>
          </a:r>
          <a:endParaRPr lang="en-US" sz="4100" b="0" dirty="0">
            <a:latin typeface="DIN Next Rounded LT Pro" panose="020F0503020203050203" pitchFamily="34" charset="0"/>
            <a:cs typeface="Gill Sans"/>
          </a:endParaRPr>
        </a:p>
      </dgm:t>
    </dgm:pt>
    <dgm:pt modelId="{80DB3469-4255-D440-BECB-3A0D4DCB7625}" type="par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0AF8130-90DD-6A40-BE69-CC06EEC1DDAF}" type="sibTrans" cxnId="{64026328-281F-4E4B-819B-6E7E2ECFD643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F1F7779-F48A-1F40-9E9D-420C87150ED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A7F55382-F9EC-094C-8A11-74EE819CF30E}" type="par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410C3502-284E-4640-BE5B-2BBC03993EC6}" type="sibTrans" cxnId="{3745D2BA-C112-5847-8166-F9EC36687BD8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F92606C1-1CD6-BF4E-9E77-D0275FDC37C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b="0" dirty="0">
            <a:latin typeface="DIN Next Rounded LT Pro" panose="020F0503020203050203" pitchFamily="34" charset="0"/>
            <a:cs typeface="Gill Sans"/>
          </a:endParaRPr>
        </a:p>
      </dgm:t>
    </dgm:pt>
    <dgm:pt modelId="{0D1A1D27-FBA7-E34B-B644-B2808F3E68A8}" type="par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EEB51F93-8625-064F-84B3-754FC6A26CEF}" type="sibTrans" cxnId="{2697C0FA-C691-2044-83EE-E06A69D1F024}">
      <dgm:prSet/>
      <dgm:spPr/>
      <dgm:t>
        <a:bodyPr/>
        <a:lstStyle/>
        <a:p>
          <a:endParaRPr lang="en-US">
            <a:latin typeface="DIN Next Rounded LT Pro" panose="020F0503020203050203" pitchFamily="34" charset="0"/>
          </a:endParaRPr>
        </a:p>
      </dgm:t>
    </dgm:pt>
    <dgm:pt modelId="{91E99BCE-3CAA-CE4C-A763-4B42C659CC8B}" type="pres">
      <dgm:prSet presAssocID="{85CFD83C-0C6B-BC4D-842F-129DEFFFCC8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05359-E89A-E248-BDAE-44B047EAF116}" type="pres">
      <dgm:prSet presAssocID="{6AD2A03A-FC77-0649-92E9-8E6E21736820}" presName="roof" presStyleLbl="dkBgShp" presStyleIdx="0" presStyleCnt="2" custLinFactNeighborX="41563" custLinFactNeighborY="-66448"/>
      <dgm:spPr/>
      <dgm:t>
        <a:bodyPr/>
        <a:lstStyle/>
        <a:p>
          <a:endParaRPr lang="en-US"/>
        </a:p>
      </dgm:t>
    </dgm:pt>
    <dgm:pt modelId="{AD06BE05-311D-2242-844E-E6A710FEAEE4}" type="pres">
      <dgm:prSet presAssocID="{6AD2A03A-FC77-0649-92E9-8E6E21736820}" presName="pillars" presStyleCnt="0"/>
      <dgm:spPr/>
    </dgm:pt>
    <dgm:pt modelId="{250C4737-A841-8C48-A045-BF4D4D99D3A8}" type="pres">
      <dgm:prSet presAssocID="{6AD2A03A-FC77-0649-92E9-8E6E21736820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D3949D-55D7-9843-BBF0-4DC75BF720C6}" type="pres">
      <dgm:prSet presAssocID="{F92606C1-1CD6-BF4E-9E77-D0275FDC37C2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57DEF-DA04-AE46-8A72-E185F1E3E46F}" type="pres">
      <dgm:prSet presAssocID="{6AD2A03A-FC77-0649-92E9-8E6E21736820}" presName="base" presStyleLbl="dkBgShp" presStyleIdx="1" presStyleCnt="2" custLinFactY="-93979" custLinFactNeighborX="18794" custLinFactNeighborY="-100000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</dgm:ptLst>
  <dgm:cxnLst>
    <dgm:cxn modelId="{2697C0FA-C691-2044-83EE-E06A69D1F024}" srcId="{6AD2A03A-FC77-0649-92E9-8E6E21736820}" destId="{F92606C1-1CD6-BF4E-9E77-D0275FDC37C2}" srcOrd="1" destOrd="0" parTransId="{0D1A1D27-FBA7-E34B-B644-B2808F3E68A8}" sibTransId="{EEB51F93-8625-064F-84B3-754FC6A26CEF}"/>
    <dgm:cxn modelId="{3745D2BA-C112-5847-8166-F9EC36687BD8}" srcId="{6AD2A03A-FC77-0649-92E9-8E6E21736820}" destId="{FF1F7779-F48A-1F40-9E9D-420C87150ED4}" srcOrd="0" destOrd="0" parTransId="{A7F55382-F9EC-094C-8A11-74EE819CF30E}" sibTransId="{410C3502-284E-4640-BE5B-2BBC03993EC6}"/>
    <dgm:cxn modelId="{C4504B1F-7431-BF44-A8A8-BC789C2FD98F}" type="presOf" srcId="{F92606C1-1CD6-BF4E-9E77-D0275FDC37C2}" destId="{24D3949D-55D7-9843-BBF0-4DC75BF720C6}" srcOrd="0" destOrd="0" presId="urn:microsoft.com/office/officeart/2005/8/layout/hList3"/>
    <dgm:cxn modelId="{64026328-281F-4E4B-819B-6E7E2ECFD643}" srcId="{85CFD83C-0C6B-BC4D-842F-129DEFFFCC83}" destId="{6AD2A03A-FC77-0649-92E9-8E6E21736820}" srcOrd="0" destOrd="0" parTransId="{80DB3469-4255-D440-BECB-3A0D4DCB7625}" sibTransId="{F0AF8130-90DD-6A40-BE69-CC06EEC1DDAF}"/>
    <dgm:cxn modelId="{3E178AE8-F01C-FE48-9863-EDBF8240A236}" type="presOf" srcId="{6AD2A03A-FC77-0649-92E9-8E6E21736820}" destId="{F1305359-E89A-E248-BDAE-44B047EAF116}" srcOrd="0" destOrd="0" presId="urn:microsoft.com/office/officeart/2005/8/layout/hList3"/>
    <dgm:cxn modelId="{7FB54271-B2F2-A349-963B-D477CE09C60A}" type="presOf" srcId="{FF1F7779-F48A-1F40-9E9D-420C87150ED4}" destId="{250C4737-A841-8C48-A045-BF4D4D99D3A8}" srcOrd="0" destOrd="0" presId="urn:microsoft.com/office/officeart/2005/8/layout/hList3"/>
    <dgm:cxn modelId="{07DE84E7-3F7F-BA42-BCBC-F39250B4CACA}" type="presOf" srcId="{85CFD83C-0C6B-BC4D-842F-129DEFFFCC83}" destId="{91E99BCE-3CAA-CE4C-A763-4B42C659CC8B}" srcOrd="0" destOrd="0" presId="urn:microsoft.com/office/officeart/2005/8/layout/hList3"/>
    <dgm:cxn modelId="{74E0DDB2-A07D-F74B-9BD0-9D230BCADF19}" type="presParOf" srcId="{91E99BCE-3CAA-CE4C-A763-4B42C659CC8B}" destId="{F1305359-E89A-E248-BDAE-44B047EAF116}" srcOrd="0" destOrd="0" presId="urn:microsoft.com/office/officeart/2005/8/layout/hList3"/>
    <dgm:cxn modelId="{2360531A-E104-554A-B04A-6A4AD25C6651}" type="presParOf" srcId="{91E99BCE-3CAA-CE4C-A763-4B42C659CC8B}" destId="{AD06BE05-311D-2242-844E-E6A710FEAEE4}" srcOrd="1" destOrd="0" presId="urn:microsoft.com/office/officeart/2005/8/layout/hList3"/>
    <dgm:cxn modelId="{BB617D89-A4C8-BC40-86C3-1700F732A9E9}" type="presParOf" srcId="{AD06BE05-311D-2242-844E-E6A710FEAEE4}" destId="{250C4737-A841-8C48-A045-BF4D4D99D3A8}" srcOrd="0" destOrd="0" presId="urn:microsoft.com/office/officeart/2005/8/layout/hList3"/>
    <dgm:cxn modelId="{0DA79D3A-E33E-4D41-8217-6619F88A397E}" type="presParOf" srcId="{AD06BE05-311D-2242-844E-E6A710FEAEE4}" destId="{24D3949D-55D7-9843-BBF0-4DC75BF720C6}" srcOrd="1" destOrd="0" presId="urn:microsoft.com/office/officeart/2005/8/layout/hList3"/>
    <dgm:cxn modelId="{B48A301E-2550-504F-8173-B2FB84212D7A}" type="presParOf" srcId="{91E99BCE-3CAA-CE4C-A763-4B42C659CC8B}" destId="{30F57DEF-DA04-AE46-8A72-E185F1E3E4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 smtClean="0">
              <a:latin typeface="DIN Next Rounded LT Pro" panose="020F0503020203050203" pitchFamily="34" charset="0"/>
              <a:cs typeface="Gill Sans"/>
            </a:rPr>
            <a:t>Closed-ended questions</a:t>
          </a:r>
          <a:endParaRPr lang="en-US" sz="41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1018852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3338429" y="1018852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5359-E89A-E248-BDAE-44B047EAF116}">
      <dsp:nvSpPr>
        <dsp:cNvPr id="0" name=""/>
        <dsp:cNvSpPr/>
      </dsp:nvSpPr>
      <dsp:spPr>
        <a:xfrm>
          <a:off x="0" y="0"/>
          <a:ext cx="6676859" cy="101885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b="0" kern="1200" dirty="0" smtClean="0">
              <a:latin typeface="DIN Next Rounded LT Pro" panose="020F0503020203050203" pitchFamily="34" charset="0"/>
              <a:cs typeface="Gill Sans"/>
            </a:rPr>
            <a:t>Open-ended questions</a:t>
          </a:r>
          <a:endParaRPr lang="en-US" sz="41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0"/>
        <a:ext cx="6676859" cy="1018852"/>
      </dsp:txXfrm>
    </dsp:sp>
    <dsp:sp modelId="{250C4737-A841-8C48-A045-BF4D4D99D3A8}">
      <dsp:nvSpPr>
        <dsp:cNvPr id="0" name=""/>
        <dsp:cNvSpPr/>
      </dsp:nvSpPr>
      <dsp:spPr>
        <a:xfrm>
          <a:off x="0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Advantages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0" y="1018852"/>
        <a:ext cx="3338429" cy="2139590"/>
      </dsp:txXfrm>
    </dsp:sp>
    <dsp:sp modelId="{24D3949D-55D7-9843-BBF0-4DC75BF720C6}">
      <dsp:nvSpPr>
        <dsp:cNvPr id="0" name=""/>
        <dsp:cNvSpPr/>
      </dsp:nvSpPr>
      <dsp:spPr>
        <a:xfrm>
          <a:off x="3338429" y="1018852"/>
          <a:ext cx="3338429" cy="21395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>
              <a:latin typeface="DIN Next Rounded LT Pro" panose="020F0503020203050203" pitchFamily="34" charset="0"/>
              <a:cs typeface="Gill Sans"/>
            </a:rPr>
            <a:t>Disadvantages </a:t>
          </a:r>
          <a:endParaRPr lang="en-US" sz="3700" b="0" kern="1200" dirty="0">
            <a:latin typeface="DIN Next Rounded LT Pro" panose="020F0503020203050203" pitchFamily="34" charset="0"/>
            <a:cs typeface="Gill Sans"/>
          </a:endParaRPr>
        </a:p>
      </dsp:txBody>
      <dsp:txXfrm>
        <a:off x="3338429" y="1018852"/>
        <a:ext cx="3338429" cy="2139590"/>
      </dsp:txXfrm>
    </dsp:sp>
    <dsp:sp modelId="{30F57DEF-DA04-AE46-8A72-E185F1E3E46F}">
      <dsp:nvSpPr>
        <dsp:cNvPr id="0" name=""/>
        <dsp:cNvSpPr/>
      </dsp:nvSpPr>
      <dsp:spPr>
        <a:xfrm>
          <a:off x="0" y="2697292"/>
          <a:ext cx="6676859" cy="23773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8DCC-7640-4EAC-BA10-334942CFA575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5EDF3-91B4-4946-9182-E6382CABAD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0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1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6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E9400-0BE6-3740-9429-28FD44C8FF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92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A6D9C-B5C6-CB41-AFF5-6E82932476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46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A6D9C-B5C6-CB41-AFF5-6E82932476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5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A6D9C-B5C6-CB41-AFF5-6E82932476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80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0A6D9C-B5C6-CB41-AFF5-6E82932476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3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9A970D-EEEB-41F7-ABA4-50EC13D51A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546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43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16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Please be sure to number your new questions—they are new questions and so they should be the next two numbers in your list of questions.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88BD8A-AA68-4788-9541-F921EC8B5F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06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B7545-9F60-E947-BEC7-08664EAF4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34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81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8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22321-DBD6-4F73-8ACE-A63BACA16E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47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7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83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4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7B8818-B5A2-D44A-9742-9B913852596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13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04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it look like when students learn to ask their own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36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B7545-9F60-E947-BEC7-08664EAF4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83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92A65-78A1-4D0E-9447-83CB41B6C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99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410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21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372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81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9000" cy="2760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8986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A1E9E-385B-4FEC-99C3-D9A27784B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332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74CE0-4909-6048-B317-2721B0FEF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508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Grade U.S. History 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6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7710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14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92A65-78A1-4D0E-9447-83CB41B6C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653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829965"/>
            <a:ext cx="2971799" cy="46482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43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40497-6B8F-4C75-A75D-632587D0587C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117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Before the </a:t>
            </a:r>
            <a:r>
              <a:rPr lang="en-US" dirty="0" err="1" smtClean="0"/>
              <a:t>QFocus</a:t>
            </a:r>
            <a:r>
              <a:rPr lang="en-US" dirty="0" smtClean="0"/>
              <a:t>: She asked: “What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 to specific topics of interest. do you want to learn more about before you graduate and will help you to elevate your project?” and then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lessons or brings in a guest speaker based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what they respond. They said, “analytics and Google analytics.”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597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84DEBE5-3007-4E67-B6BF-A1F8204B3DD8}" type="slidenum">
              <a:rPr lang="en-US" altLang="en-US" smtClean="0">
                <a:latin typeface="Calibri" panose="020F0502020204030204" pitchFamily="34" charset="0"/>
              </a:rPr>
              <a:pPr/>
              <a:t>80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39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We have learned a lot from people with limited education, far from power, who were parents in a low-income Massachusetts city. They</a:t>
            </a:r>
          </a:p>
          <a:p>
            <a:r>
              <a:rPr lang="en-US" altLang="en-US" dirty="0" smtClean="0"/>
              <a:t>were not participating in their children’s education because “they did not even know what questions to ask.” These parents were the</a:t>
            </a:r>
          </a:p>
          <a:p>
            <a:r>
              <a:rPr lang="en-US" altLang="en-US" dirty="0" smtClean="0"/>
              <a:t>individuals who first named the problem and made the critical insight into the importance of questions for thinking, learning, and</a:t>
            </a:r>
          </a:p>
          <a:p>
            <a:r>
              <a:rPr lang="en-US" altLang="en-US" dirty="0" smtClean="0"/>
              <a:t>participating. We have worked on this problem for nearly 30 years since.</a:t>
            </a:r>
          </a:p>
          <a:p>
            <a:r>
              <a:rPr lang="en-US" altLang="en-US" dirty="0" smtClean="0"/>
              <a:t>Yet, we are not the first people to say question formulation is critical. We see our work connecting back to the work of someone who</a:t>
            </a:r>
          </a:p>
          <a:p>
            <a:r>
              <a:rPr lang="en-US" altLang="en-US" dirty="0" smtClean="0"/>
              <a:t>you probably have never heard of but is one of the greatest educators of the 20th century.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 was a civil rights activist and an African American educator who worked alongside Rosa Parks. After having her</a:t>
            </a:r>
          </a:p>
          <a:p>
            <a:r>
              <a:rPr lang="en-US" altLang="en-US" dirty="0" smtClean="0"/>
              <a:t>teaching license revoked after decades or teaching service for her activism with a civil rights organization (NAACP), Clark, with her</a:t>
            </a:r>
          </a:p>
          <a:p>
            <a:r>
              <a:rPr lang="en-US" altLang="en-US" dirty="0" smtClean="0"/>
              <a:t>cousin Bernice Robinson, established citizenship schools in South Carolina. Clark began working with low people with low literacy, first</a:t>
            </a:r>
          </a:p>
          <a:p>
            <a:r>
              <a:rPr lang="en-US" altLang="en-US" dirty="0" smtClean="0"/>
              <a:t>to make sure they could vote and were not cheated out of wages, but as a part of a larger effort for people to become more effective</a:t>
            </a:r>
          </a:p>
          <a:p>
            <a:r>
              <a:rPr lang="en-US" altLang="en-US" dirty="0" smtClean="0"/>
              <a:t>participants in democracy.</a:t>
            </a:r>
          </a:p>
          <a:p>
            <a:r>
              <a:rPr lang="en-US" altLang="en-US" dirty="0" smtClean="0"/>
              <a:t>She said, “we need to be taught to study rather than to believe, to inquire rather than to affirm.” Clark saw inquiry and questioning as a</a:t>
            </a:r>
          </a:p>
          <a:p>
            <a:r>
              <a:rPr lang="en-US" altLang="en-US" dirty="0" smtClean="0"/>
              <a:t>foundational part of learning, civic participation, and advocacy. By honing this fundamental skill one is able to advance research, think</a:t>
            </a:r>
          </a:p>
          <a:p>
            <a:r>
              <a:rPr lang="en-US" altLang="en-US" dirty="0" smtClean="0"/>
              <a:t>and learn in new ways, and also to integrate this skill democratic habit of mind into their daily life.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Clark, seated center, and her cousin Bernice Robinson standing to the right.</a:t>
            </a:r>
          </a:p>
          <a:p>
            <a:r>
              <a:rPr lang="en-US" altLang="en-US" dirty="0" smtClean="0"/>
              <a:t>21</a:t>
            </a: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1067A16-D71D-44BC-8A70-618A03AA4D0A}" type="slidenum">
              <a:rPr lang="en-US" altLang="en-US" smtClean="0">
                <a:latin typeface="Calibri" panose="020F0502020204030204" pitchFamily="34" charset="0"/>
              </a:rPr>
              <a:pPr/>
              <a:t>81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470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We have learned a lot from people with limited education, far from power, who were parents in a low-income Massachusetts city. They</a:t>
            </a:r>
          </a:p>
          <a:p>
            <a:r>
              <a:rPr lang="en-US" altLang="en-US" dirty="0" smtClean="0"/>
              <a:t>were not participating in their children’s education because “they did not even know what questions to ask.” These parents were the</a:t>
            </a:r>
          </a:p>
          <a:p>
            <a:r>
              <a:rPr lang="en-US" altLang="en-US" dirty="0" smtClean="0"/>
              <a:t>individuals who first named the problem and made the critical insight into the importance of questions for thinking, learning, and</a:t>
            </a:r>
          </a:p>
          <a:p>
            <a:r>
              <a:rPr lang="en-US" altLang="en-US" dirty="0" smtClean="0"/>
              <a:t>participating. We have worked on this problem for nearly 30 years since.</a:t>
            </a:r>
          </a:p>
          <a:p>
            <a:r>
              <a:rPr lang="en-US" altLang="en-US" dirty="0" smtClean="0"/>
              <a:t>Yet, we are not the first people to say question formulation is critical. We see our work connecting back to the work of someone who</a:t>
            </a:r>
          </a:p>
          <a:p>
            <a:r>
              <a:rPr lang="en-US" altLang="en-US" dirty="0" smtClean="0"/>
              <a:t>you probably have never heard of but is one of the greatest educators of the 20th century.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 was a civil rights activist and an African American educator who worked alongside Rosa Parks. After having her</a:t>
            </a:r>
          </a:p>
          <a:p>
            <a:r>
              <a:rPr lang="en-US" altLang="en-US" dirty="0" smtClean="0"/>
              <a:t>teaching license revoked after decades or teaching service for her activism with a civil rights organization (NAACP), Clark, with her</a:t>
            </a:r>
          </a:p>
          <a:p>
            <a:r>
              <a:rPr lang="en-US" altLang="en-US" dirty="0" smtClean="0"/>
              <a:t>cousin Bernice Robinson, established citizenship schools in South Carolina. Clark began working with low people with low literacy, first</a:t>
            </a:r>
          </a:p>
          <a:p>
            <a:r>
              <a:rPr lang="en-US" altLang="en-US" dirty="0" smtClean="0"/>
              <a:t>to make sure they could vote and were not cheated out of wages, but as a part of a larger effort for people to become more effective</a:t>
            </a:r>
          </a:p>
          <a:p>
            <a:r>
              <a:rPr lang="en-US" altLang="en-US" dirty="0" smtClean="0"/>
              <a:t>participants in democracy.</a:t>
            </a:r>
          </a:p>
          <a:p>
            <a:r>
              <a:rPr lang="en-US" altLang="en-US" dirty="0" smtClean="0"/>
              <a:t>She said, “we need to be taught to study rather than to believe, to inquire rather than to affirm.” Clark saw inquiry and questioning as a</a:t>
            </a:r>
          </a:p>
          <a:p>
            <a:r>
              <a:rPr lang="en-US" altLang="en-US" dirty="0" smtClean="0"/>
              <a:t>foundational part of learning, civic participation, and advocacy. By honing this fundamental skill one is able to advance research, think</a:t>
            </a:r>
          </a:p>
          <a:p>
            <a:r>
              <a:rPr lang="en-US" altLang="en-US" dirty="0" smtClean="0"/>
              <a:t>and learn in new ways, and also to integrate this skill democratic habit of mind into their daily life.</a:t>
            </a:r>
          </a:p>
          <a:p>
            <a:r>
              <a:rPr lang="en-US" altLang="en-US" dirty="0" err="1" smtClean="0"/>
              <a:t>Septima</a:t>
            </a:r>
            <a:r>
              <a:rPr lang="en-US" altLang="en-US" dirty="0" smtClean="0"/>
              <a:t> Clark, seated center, and her cousin Bernice Robinson standing to the right.</a:t>
            </a:r>
          </a:p>
          <a:p>
            <a:r>
              <a:rPr lang="en-US" altLang="en-US" dirty="0" smtClean="0"/>
              <a:t>21</a:t>
            </a: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fld id="{D1067A16-D71D-44BC-8A70-618A03AA4D0A}" type="slidenum">
              <a:rPr lang="en-US" altLang="en-US" smtClean="0">
                <a:latin typeface="Calibri" panose="020F0502020204030204" pitchFamily="34" charset="0"/>
              </a:rPr>
              <a:pPr/>
              <a:t>82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799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during discussion usually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211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during discussion usually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85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9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92A65-78A1-4D0E-9447-83CB41B6C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20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F6C5C9-C46E-4162-BB0E-FD5F991287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536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69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60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74CE0-4909-6048-B317-2721B0FEF0D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2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12192000" cy="235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8627165" cy="157701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627" y="2804355"/>
            <a:ext cx="9144000" cy="641210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Speakers Names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68627" y="4975654"/>
            <a:ext cx="9144000" cy="859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DIN Next Rounded LT Pro" panose="020F0503020203050203" pitchFamily="34" charset="0"/>
              </a:rPr>
              <a:t>North East Independent School District</a:t>
            </a:r>
          </a:p>
          <a:p>
            <a:r>
              <a:rPr lang="en-US" sz="2400" dirty="0" smtClean="0">
                <a:latin typeface="DIN Next Rounded LT Pro" panose="020F0503020203050203" pitchFamily="34" charset="0"/>
              </a:rPr>
              <a:t>July 27, 2020</a:t>
            </a:r>
            <a:endParaRPr lang="en-US" sz="2400" dirty="0">
              <a:latin typeface="DIN Next Rounded LT Pro" panose="020F0503020203050203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6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8627165" cy="157701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627" y="2804355"/>
            <a:ext cx="9144000" cy="641210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Speakers Names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68627" y="3758241"/>
            <a:ext cx="9144000" cy="102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DIN Next Rounded LT Pro" panose="020F0503020203050203" pitchFamily="34" charset="0"/>
              </a:rPr>
              <a:t>Location</a:t>
            </a:r>
          </a:p>
          <a:p>
            <a:r>
              <a:rPr lang="en-US" sz="2600" dirty="0" smtClean="0">
                <a:latin typeface="DIN Next Rounded LT Pro" panose="020F0503020203050203" pitchFamily="34" charset="0"/>
              </a:rPr>
              <a:t>Date</a:t>
            </a:r>
            <a:endParaRPr lang="en-US" sz="2600" dirty="0">
              <a:latin typeface="DIN Next Rounded LT Pro" panose="020F0503020203050203" pitchFamily="34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627" y="2502568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65116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748768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10477" y="1552073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92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hoto w/ Text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725" y="1828800"/>
            <a:ext cx="4808096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5301" y="1828800"/>
            <a:ext cx="4968499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0" y="4702766"/>
            <a:ext cx="10515600" cy="9144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 smtClean="0"/>
              <a:t>Body Text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10477" y="1552073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3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7441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303421"/>
            <a:ext cx="3932237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800" b="0" i="0" smtClean="0">
                <a:solidFill>
                  <a:schemeClr val="tx2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“Lorem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volutpad</a:t>
            </a:r>
            <a:r>
              <a:rPr lang="en-US" dirty="0" smtClean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423151" y="4070685"/>
            <a:ext cx="3932237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chemeClr val="tx1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– Quote Credit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35577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96858"/>
            <a:ext cx="10515600" cy="8384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59958"/>
            <a:ext cx="10515600" cy="1815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31850" y="528638"/>
            <a:ext cx="6546850" cy="2871787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Insert photo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0477" y="4249858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4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10477" y="1491915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1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23144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10989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8627165" cy="157701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627" y="2804355"/>
            <a:ext cx="9144000" cy="641210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Speakers Names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768627" y="3758241"/>
            <a:ext cx="9144000" cy="102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latin typeface="DIN Next Rounded LT Pro" panose="020F0503020203050203" pitchFamily="34" charset="0"/>
              </a:rPr>
              <a:t>Location</a:t>
            </a:r>
          </a:p>
          <a:p>
            <a:r>
              <a:rPr lang="en-US" sz="2600" dirty="0" smtClean="0">
                <a:latin typeface="DIN Next Rounded LT Pro" panose="020F0503020203050203" pitchFamily="34" charset="0"/>
              </a:rPr>
              <a:t>Date</a:t>
            </a:r>
            <a:endParaRPr lang="en-US" sz="2600" dirty="0">
              <a:latin typeface="DIN Next Rounded LT Pro" panose="020F050302020305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98120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1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27" y="34732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725" y="1828800"/>
            <a:ext cx="4808096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5301" y="1828800"/>
            <a:ext cx="4968499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0" y="4702766"/>
            <a:ext cx="10515600" cy="9144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 smtClean="0"/>
              <a:t>Body Text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0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7441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303421"/>
            <a:ext cx="3932237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800" b="0" i="0" smtClean="0">
                <a:solidFill>
                  <a:schemeClr val="tx2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“Lorem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volutpad</a:t>
            </a:r>
            <a:r>
              <a:rPr lang="en-US" dirty="0" smtClean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423151" y="4070685"/>
            <a:ext cx="3932237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chemeClr val="tx1"/>
                </a:solidFill>
                <a:effectLst/>
                <a:latin typeface="DIN Next Rounded LT Pro" panose="020F0503020203050203" pitchFamily="34" charset="0"/>
                <a:ea typeface="DIN Next Rounded LT Pro" panose="020F0503020203050203" pitchFamily="34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– Quote Credit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7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96857"/>
            <a:ext cx="10515600" cy="953001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59958"/>
            <a:ext cx="10515600" cy="1815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31850" y="528638"/>
            <a:ext cx="6546850" cy="2871787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Insert photo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14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35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68627" y="5835315"/>
            <a:ext cx="1062527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7796"/>
            <a:ext cx="12192000" cy="563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0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1074"/>
            <a:ext cx="4569577" cy="28274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182222"/>
            <a:ext cx="4567989" cy="152876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021388" y="1171074"/>
            <a:ext cx="4567989" cy="510138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710990"/>
            <a:ext cx="12192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6017665"/>
            <a:ext cx="2875722" cy="51523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 userDrawn="1"/>
        </p:nvSpPr>
        <p:spPr>
          <a:xfrm>
            <a:off x="4373218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  <a:latin typeface="DIN Next Rounded LT Pro" panose="020F0503020203050203" pitchFamily="34" charset="0"/>
              </a:rPr>
              <a:t>Location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8534401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4848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7" r:id="rId4"/>
    <p:sldLayoutId id="2147483651" r:id="rId5"/>
    <p:sldLayoutId id="2147483654" r:id="rId6"/>
    <p:sldLayoutId id="2147483655" r:id="rId7"/>
    <p:sldLayoutId id="2147483666" r:id="rId8"/>
    <p:sldLayoutId id="214748365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IN Next Rounded LT Pro" panose="020F050302020305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DIN Next Rounded LT Pro" panose="020F050302020305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ident.yale.edu/speeches-writings/speeches/culture-curiosit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.gov/pictures/item/98506956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Minigan@rightquestion.or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ty.Connolly@rightquestion.or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7" y="609599"/>
            <a:ext cx="10582242" cy="1577010"/>
          </a:xfrm>
        </p:spPr>
        <p:txBody>
          <a:bodyPr>
            <a:noAutofit/>
          </a:bodyPr>
          <a:lstStyle/>
          <a:p>
            <a:r>
              <a:rPr lang="en-US" sz="4400" b="0" dirty="0"/>
              <a:t>Introduction to the </a:t>
            </a:r>
            <a:r>
              <a:rPr lang="en-US" sz="4400" b="0" dirty="0" smtClean="0"/>
              <a:t/>
            </a:r>
            <a:br>
              <a:rPr lang="en-US" sz="4400" b="0" dirty="0" smtClean="0"/>
            </a:br>
            <a:r>
              <a:rPr lang="en-US" sz="4400" b="0" dirty="0" smtClean="0"/>
              <a:t>Question </a:t>
            </a:r>
            <a:r>
              <a:rPr lang="en-US" sz="4400" b="0" dirty="0"/>
              <a:t>Formulation Technique (QFT)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626" y="2461846"/>
            <a:ext cx="9535959" cy="20398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Andrew P. Minigan, Director of Strategy, Education Program</a:t>
            </a:r>
          </a:p>
          <a:p>
            <a:pPr>
              <a:lnSpc>
                <a:spcPct val="100000"/>
              </a:lnSpc>
            </a:pPr>
            <a:r>
              <a:rPr lang="en-US" sz="2400" dirty="0" smtClean="0"/>
              <a:t>The Right Question Institute</a:t>
            </a:r>
            <a:endParaRPr lang="en-US" altLang="en-US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en-US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2400" dirty="0" smtClean="0">
                <a:solidFill>
                  <a:schemeClr val="tx2"/>
                </a:solidFill>
              </a:rPr>
              <a:t>Visit &amp; register to access </a:t>
            </a:r>
            <a:r>
              <a:rPr lang="en-US" altLang="en-US" sz="2400" dirty="0">
                <a:solidFill>
                  <a:schemeClr val="tx2"/>
                </a:solidFill>
              </a:rPr>
              <a:t>resources from today’s experience</a:t>
            </a:r>
            <a:r>
              <a:rPr lang="en-US" altLang="en-US" sz="2400" dirty="0" smtClean="0">
                <a:solidFill>
                  <a:schemeClr val="tx2"/>
                </a:solidFill>
              </a:rPr>
              <a:t>: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2400" dirty="0" smtClean="0">
                <a:solidFill>
                  <a:schemeClr val="tx2"/>
                </a:solidFill>
              </a:rPr>
              <a:t>rightquestion.org/events</a:t>
            </a:r>
            <a:endParaRPr lang="en-US" altLang="en-US" sz="240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8625" y="4103813"/>
            <a:ext cx="5673737" cy="1767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614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Question Institute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96" y="3863164"/>
            <a:ext cx="1452504" cy="1452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96" y="2062142"/>
            <a:ext cx="1452804" cy="1485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34" y="2021086"/>
            <a:ext cx="2217635" cy="971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49" y="4417443"/>
            <a:ext cx="1557958" cy="906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0" y="3416333"/>
            <a:ext cx="2060550" cy="702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6" y="2010973"/>
            <a:ext cx="1101662" cy="9918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52" y="1899731"/>
            <a:ext cx="1177395" cy="11773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74" y="2104838"/>
            <a:ext cx="3202150" cy="767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4" y="4688797"/>
            <a:ext cx="1738310" cy="6268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81" y="3510736"/>
            <a:ext cx="1390132" cy="7048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985" y="3444772"/>
            <a:ext cx="1657173" cy="6265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93" y="3596904"/>
            <a:ext cx="2225146" cy="43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54" y="4513261"/>
            <a:ext cx="1047794" cy="977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86" y="4361862"/>
            <a:ext cx="2384163" cy="11293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20" y="4589416"/>
            <a:ext cx="1482685" cy="840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37" y="3186220"/>
            <a:ext cx="1288349" cy="129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42257" y="2127738"/>
            <a:ext cx="10713131" cy="175445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“There is no learning without having to pose a question.”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5081954" y="4070685"/>
            <a:ext cx="6273435" cy="2578768"/>
          </a:xfrm>
        </p:spPr>
        <p:txBody>
          <a:bodyPr/>
          <a:lstStyle/>
          <a:p>
            <a:pPr algn="l"/>
            <a:r>
              <a:rPr lang="en-US" b="1" dirty="0" smtClean="0"/>
              <a:t>– Richard Feynman</a:t>
            </a:r>
          </a:p>
          <a:p>
            <a:pPr algn="l"/>
            <a:r>
              <a:rPr lang="en-US" sz="1800" dirty="0" smtClean="0"/>
              <a:t>Nobel Laureate, Physicist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1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42257" y="2074985"/>
            <a:ext cx="10713131" cy="18072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“The </a:t>
            </a:r>
            <a:r>
              <a:rPr lang="en-US" sz="3200" dirty="0"/>
              <a:t>study of biology is about asking good questions about life and figuring out clever ways to find the answers</a:t>
            </a:r>
            <a:r>
              <a:rPr lang="en-US" sz="3200" dirty="0" smtClean="0"/>
              <a:t>.”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5055577" y="4070685"/>
            <a:ext cx="6299811" cy="2578768"/>
          </a:xfrm>
        </p:spPr>
        <p:txBody>
          <a:bodyPr/>
          <a:lstStyle/>
          <a:p>
            <a:pPr algn="l"/>
            <a:r>
              <a:rPr lang="en-US" b="1" dirty="0" smtClean="0"/>
              <a:t>– Amy </a:t>
            </a:r>
            <a:r>
              <a:rPr lang="en-US" b="1" dirty="0" err="1" smtClean="0"/>
              <a:t>Gladfelter</a:t>
            </a:r>
            <a:endParaRPr lang="en-US" b="1" dirty="0" smtClean="0"/>
          </a:p>
          <a:p>
            <a:pPr algn="l"/>
            <a:r>
              <a:rPr lang="en-US" sz="1800" dirty="0" smtClean="0"/>
              <a:t>Associate Professor, University of North Carolina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3" y="1820446"/>
            <a:ext cx="10585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“There can be no </a:t>
            </a:r>
            <a:r>
              <a:rPr lang="en-US" sz="320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thinking without </a:t>
            </a: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questioning—no </a:t>
            </a:r>
            <a:r>
              <a:rPr lang="en-US" sz="320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purposeful study </a:t>
            </a: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of the past, nor any serious planning</a:t>
            </a:r>
          </a:p>
          <a:p>
            <a:pPr lvl="0">
              <a:defRPr/>
            </a:pPr>
            <a:r>
              <a:rPr lang="en-US" sz="3200" dirty="0">
                <a:solidFill>
                  <a:schemeClr val="tx2"/>
                </a:solidFill>
                <a:latin typeface="DIN Next Rounded LT Pro" panose="020F0503020203050203" pitchFamily="34" charset="0"/>
              </a:rPr>
              <a:t>for the future</a:t>
            </a:r>
            <a:r>
              <a:rPr lang="en-US" sz="3200" dirty="0" smtClean="0">
                <a:solidFill>
                  <a:schemeClr val="tx2"/>
                </a:solidFill>
                <a:latin typeface="DIN Next Rounded LT Pro" panose="020F0503020203050203" pitchFamily="34" charset="0"/>
              </a:rPr>
              <a:t>.”</a:t>
            </a:r>
            <a:endParaRPr lang="en-US" dirty="0">
              <a:solidFill>
                <a:schemeClr val="tx2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5055577" y="4070685"/>
            <a:ext cx="6299812" cy="2578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  <a:defRPr/>
            </a:pPr>
            <a:r>
              <a:rPr lang="en-US" sz="2200" b="1" dirty="0" smtClean="0"/>
              <a:t>– </a:t>
            </a:r>
            <a:r>
              <a:rPr lang="en-US" sz="2200" b="1" dirty="0"/>
              <a:t>David Hackett Fischer</a:t>
            </a:r>
            <a:endParaRPr lang="en-US" sz="2200" dirty="0"/>
          </a:p>
          <a:p>
            <a:pPr marL="0" indent="0">
              <a:buNone/>
              <a:defRPr/>
            </a:pPr>
            <a:r>
              <a:rPr lang="en-US" sz="1800" dirty="0"/>
              <a:t>University Professor Emeritus of </a:t>
            </a:r>
            <a:r>
              <a:rPr lang="en-US" sz="1800" dirty="0" smtClean="0"/>
              <a:t>History, </a:t>
            </a:r>
            <a:r>
              <a:rPr lang="en-US" sz="1800" dirty="0"/>
              <a:t>Brandeis University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7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05" y="648952"/>
            <a:ext cx="3213272" cy="485388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804452" y="1786510"/>
            <a:ext cx="5550936" cy="2578768"/>
          </a:xfrm>
        </p:spPr>
        <p:txBody>
          <a:bodyPr>
            <a:noAutofit/>
          </a:bodyPr>
          <a:lstStyle/>
          <a:p>
            <a:r>
              <a:rPr lang="en-US" sz="3600" dirty="0" smtClean="0"/>
              <a:t>“We must teach students how to think in questions, how to manage ignorance.”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6097588" y="4070685"/>
            <a:ext cx="5257800" cy="2578768"/>
          </a:xfrm>
        </p:spPr>
        <p:txBody>
          <a:bodyPr/>
          <a:lstStyle/>
          <a:p>
            <a:pPr algn="l"/>
            <a:r>
              <a:rPr lang="en-US" b="1" dirty="0" smtClean="0"/>
              <a:t>– Stuart Firestein</a:t>
            </a:r>
          </a:p>
          <a:p>
            <a:pPr algn="l"/>
            <a:r>
              <a:rPr lang="en-US" dirty="0" smtClean="0"/>
              <a:t>Professor, Department of Biology, Columbia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 smtClean="0"/>
              <a:t>Someone with a college education, “is able to converse…is able to listen…can ask a question pertinently.”</a:t>
            </a:r>
            <a:endParaRPr lang="en-US" alt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19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Century Public Intellectuals on</a:t>
            </a:r>
            <a:br>
              <a:rPr lang="en-US" altLang="en-US" dirty="0" smtClean="0"/>
            </a:br>
            <a:r>
              <a:rPr lang="en-US" altLang="en-US" dirty="0" smtClean="0"/>
              <a:t>College Students’ Skills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01717" y="5495165"/>
            <a:ext cx="1052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4000"/>
              </a:spcBef>
            </a:pPr>
            <a:r>
              <a:rPr lang="en-US" altLang="en-US" sz="1400" dirty="0" err="1" smtClean="0">
                <a:latin typeface="DIN Next Rounded LT Pro" panose="020F0503020203050203" pitchFamily="34" charset="0"/>
              </a:rPr>
              <a:t>Aoun</a:t>
            </a:r>
            <a:r>
              <a:rPr lang="en-US" altLang="en-US" sz="1400" dirty="0" smtClean="0">
                <a:latin typeface="DIN Next Rounded LT Pro" panose="020F0503020203050203" pitchFamily="34" charset="0"/>
              </a:rPr>
              <a:t>, 2017</a:t>
            </a:r>
            <a:endParaRPr lang="en-US" altLang="en-US" sz="1400" dirty="0"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00" dirty="0"/>
              <a:t>“The primary skills should be analytical skills of interpretation and inquiry. In other words, know how to frame a question.” </a:t>
            </a:r>
          </a:p>
          <a:p>
            <a:pPr marL="0" indent="0">
              <a:buNone/>
            </a:pPr>
            <a:r>
              <a:rPr lang="en-US" altLang="en-US" sz="2600" dirty="0"/>
              <a:t>- </a:t>
            </a:r>
            <a:r>
              <a:rPr lang="en-US" altLang="en-US" sz="2600" b="1" dirty="0"/>
              <a:t>Leon Botstein</a:t>
            </a:r>
            <a:r>
              <a:rPr lang="en-US" altLang="en-US" sz="2600" dirty="0"/>
              <a:t>, President of Bard College</a:t>
            </a:r>
          </a:p>
          <a:p>
            <a:pPr marL="0" indent="0">
              <a:spcBef>
                <a:spcPts val="4000"/>
              </a:spcBef>
              <a:buNone/>
            </a:pPr>
            <a:r>
              <a:rPr lang="en-US" altLang="en-US" sz="2600" dirty="0"/>
              <a:t>“…the best we can do for students is have them ask the right questions.” </a:t>
            </a:r>
          </a:p>
          <a:p>
            <a:pPr marL="0" indent="0">
              <a:buNone/>
            </a:pPr>
            <a:r>
              <a:rPr lang="en-US" altLang="en-US" sz="2600" dirty="0"/>
              <a:t>- </a:t>
            </a:r>
            <a:r>
              <a:rPr lang="en-US" altLang="en-US" sz="2600" b="1" dirty="0"/>
              <a:t>Nancy Cantor</a:t>
            </a:r>
            <a:r>
              <a:rPr lang="en-US" altLang="en-US" sz="2600" dirty="0"/>
              <a:t>, Chancellor of University of </a:t>
            </a:r>
            <a:r>
              <a:rPr lang="en-US" altLang="en-US" sz="2600" dirty="0" smtClean="0"/>
              <a:t>Illinois</a:t>
            </a:r>
            <a:endParaRPr lang="en-US" alt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College Presidents on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What College </a:t>
            </a:r>
            <a:r>
              <a:rPr lang="en-US" altLang="en-US" dirty="0"/>
              <a:t>Students Should Learn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45772" y="5495165"/>
            <a:ext cx="3075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4000"/>
              </a:spcBef>
            </a:pPr>
            <a:r>
              <a:rPr lang="en-US" altLang="en-US" sz="1400" i="1" dirty="0">
                <a:latin typeface="DIN Next Rounded LT Pro" panose="020F0503020203050203" pitchFamily="34" charset="0"/>
              </a:rPr>
              <a:t>The New York Times</a:t>
            </a:r>
            <a:r>
              <a:rPr lang="en-US" altLang="en-US" sz="1400" dirty="0">
                <a:latin typeface="DIN Next Rounded LT Pro" panose="020F0503020203050203" pitchFamily="34" charset="0"/>
              </a:rPr>
              <a:t>, August 4, 2002  </a:t>
            </a:r>
          </a:p>
        </p:txBody>
      </p:sp>
    </p:spTree>
    <p:extLst>
      <p:ext uri="{BB962C8B-B14F-4D97-AF65-F5344CB8AC3E}">
        <p14:creationId xmlns:p14="http://schemas.microsoft.com/office/powerpoint/2010/main" val="13146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“We </a:t>
            </a:r>
            <a:r>
              <a:rPr lang="en-US" dirty="0"/>
              <a:t>are here to ask questions—questions about one another and about the world around us. We are at Yale to nurture a culture of curiosity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r>
              <a:rPr lang="en-US" altLang="en-US" sz="2600" dirty="0" smtClean="0"/>
              <a:t>-</a:t>
            </a:r>
            <a:r>
              <a:rPr lang="en-US" altLang="en-US" sz="2600" b="1" dirty="0" smtClean="0"/>
              <a:t> Peter </a:t>
            </a:r>
            <a:r>
              <a:rPr lang="en-US" altLang="en-US" sz="2600" b="1" dirty="0" err="1" smtClean="0"/>
              <a:t>Salovey</a:t>
            </a:r>
            <a:r>
              <a:rPr lang="en-US" altLang="en-US" sz="2600" b="1" dirty="0" smtClean="0"/>
              <a:t>, </a:t>
            </a:r>
            <a:r>
              <a:rPr lang="en-US" altLang="en-US" sz="2600" dirty="0" smtClean="0"/>
              <a:t>President of Yale University</a:t>
            </a:r>
            <a:endParaRPr lang="en-US" altLang="en-US" sz="2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 Culture of Curiosity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54687" y="5495165"/>
            <a:ext cx="5866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4000"/>
              </a:spcBef>
            </a:pPr>
            <a:r>
              <a:rPr lang="en-US" sz="1400" dirty="0">
                <a:latin typeface="DIN Next Rounded LT Pro" panose="020F0503020203050203" pitchFamily="34" charset="0"/>
                <a:hlinkClick r:id="rId3"/>
              </a:rPr>
              <a:t>https://president.yale.edu/speeches-writings/speeches/culture-curiosity</a:t>
            </a:r>
            <a:endParaRPr lang="en-US" altLang="en-US" sz="1400" dirty="0"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29"/>
          <p:cNvSpPr txBox="1">
            <a:spLocks noChangeArrowheads="1"/>
          </p:cNvSpPr>
          <p:nvPr/>
        </p:nvSpPr>
        <p:spPr bwMode="auto">
          <a:xfrm>
            <a:off x="10337923" y="5499419"/>
            <a:ext cx="11653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DIN Next Rounded LT Pro" panose="020F0503020203050203" pitchFamily="34" charset="0"/>
              </a:rPr>
              <a:t>Head, 2016</a:t>
            </a:r>
            <a:endParaRPr lang="en-US" altLang="en-US" sz="1400" dirty="0">
              <a:solidFill>
                <a:prstClr val="black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Yet, Only 27% of Graduates Believe College Taught Them How to Ask Their Own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11" y="1716958"/>
            <a:ext cx="6031543" cy="4090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593" y="5539701"/>
            <a:ext cx="1390476" cy="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5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062163" y="2719388"/>
            <a:ext cx="8178800" cy="2132012"/>
          </a:xfrm>
        </p:spPr>
        <p:txBody>
          <a:bodyPr/>
          <a:lstStyle/>
          <a:p>
            <a:pPr eaLnBrk="1" hangingPunct="1"/>
            <a:r>
              <a:rPr lang="en-US" altLang="en-US" sz="4200" dirty="0"/>
              <a:t>But, the problem begins long before college...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sz="4400" dirty="0" smtClean="0"/>
          </a:p>
          <a:p>
            <a:pPr marL="0" indent="0">
              <a:buNone/>
            </a:pPr>
            <a:r>
              <a:rPr lang="en-US" altLang="en-US" sz="5400" dirty="0" smtClean="0">
                <a:solidFill>
                  <a:schemeClr val="tx2"/>
                </a:solidFill>
              </a:rPr>
              <a:t>But, the problem begins long before college…</a:t>
            </a:r>
            <a:endParaRPr lang="en-US" alt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Building</a:t>
            </a:r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743201" y="2022230"/>
            <a:ext cx="8612188" cy="279194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We shall not cease from exploration</a:t>
            </a:r>
          </a:p>
          <a:p>
            <a:pPr marL="0" indent="0">
              <a:buNone/>
            </a:pPr>
            <a:r>
              <a:rPr lang="en-US" sz="3200" dirty="0" smtClean="0"/>
              <a:t>And the end of all our exploring</a:t>
            </a:r>
          </a:p>
          <a:p>
            <a:pPr marL="0" indent="0">
              <a:buNone/>
            </a:pPr>
            <a:r>
              <a:rPr lang="en-US" sz="3200" dirty="0" smtClean="0"/>
              <a:t>Will be to arrive where we started</a:t>
            </a:r>
          </a:p>
          <a:p>
            <a:pPr marL="0" indent="0">
              <a:buNone/>
            </a:pPr>
            <a:r>
              <a:rPr lang="en-US" sz="3200" dirty="0" smtClean="0"/>
              <a:t>And know the place</a:t>
            </a:r>
          </a:p>
          <a:p>
            <a:pPr marL="0" indent="0">
              <a:buNone/>
            </a:pPr>
            <a:r>
              <a:rPr lang="en-US" sz="3200" dirty="0" smtClean="0"/>
              <a:t>For the first time.</a:t>
            </a:r>
            <a:endParaRPr lang="en-US" sz="3200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5081954" y="4814173"/>
            <a:ext cx="6273435" cy="2578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– T.S. Eliot</a:t>
            </a:r>
          </a:p>
        </p:txBody>
      </p:sp>
    </p:spTree>
    <p:extLst>
      <p:ext uri="{BB962C8B-B14F-4D97-AF65-F5344CB8AC3E}">
        <p14:creationId xmlns:p14="http://schemas.microsoft.com/office/powerpoint/2010/main" val="21719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James Sully dubbed age four, “the true age of inquisitiveness when question after question is fired off with wondrous rapidity and pertinacity.”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Young children ask 10,000 questions per year before they begin formal schooling.</a:t>
            </a: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10200485" y="5299483"/>
            <a:ext cx="3417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Sully, 1896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Harris, 2012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Four: </a:t>
            </a:r>
            <a:r>
              <a:rPr lang="en-US" dirty="0" smtClean="0"/>
              <a:t>“</a:t>
            </a:r>
            <a:r>
              <a:rPr lang="en-US" dirty="0"/>
              <a:t>The true age of inquisitiveness”</a:t>
            </a:r>
          </a:p>
        </p:txBody>
      </p:sp>
    </p:spTree>
    <p:extLst>
      <p:ext uri="{BB962C8B-B14F-4D97-AF65-F5344CB8AC3E}">
        <p14:creationId xmlns:p14="http://schemas.microsoft.com/office/powerpoint/2010/main" val="15930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9645001" y="5508542"/>
            <a:ext cx="34175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Dillon, 1988, p. 199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Formulation by Adolescence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92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Who’s asking questions over the course of an hour?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00" y="2644151"/>
            <a:ext cx="6200000" cy="271428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96227" y="3025256"/>
            <a:ext cx="2139461" cy="570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Educators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96227" y="4203424"/>
            <a:ext cx="2139461" cy="570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Teachers report that getting students to ask questions feels like, “pulling teeth.”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Students ask less than 1/5th the questions educators estimated would be elicited and deemed desirable.</a:t>
            </a:r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10059809" y="5496047"/>
            <a:ext cx="34175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prstClr val="black"/>
                </a:solidFill>
                <a:latin typeface="DIN Next Rounded LT Pro" panose="020F0503020203050203" pitchFamily="34" charset="0"/>
              </a:rPr>
              <a:t>Susskind, 1979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Educators Recognize the Problem</a:t>
            </a:r>
          </a:p>
        </p:txBody>
      </p:sp>
    </p:spTree>
    <p:extLst>
      <p:ext uri="{BB962C8B-B14F-4D97-AF65-F5344CB8AC3E}">
        <p14:creationId xmlns:p14="http://schemas.microsoft.com/office/powerpoint/2010/main" val="17864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Year Students’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tudents engage in behaviors consistent with their high school behaviors.</a:t>
            </a:r>
          </a:p>
          <a:p>
            <a:r>
              <a:rPr lang="en-US" dirty="0"/>
              <a:t>S</a:t>
            </a:r>
            <a:r>
              <a:rPr lang="en-US" dirty="0" smtClean="0"/>
              <a:t>tudents who reported frequently asking questions in high school also reported doing the same in their first year of college.</a:t>
            </a:r>
          </a:p>
          <a:p>
            <a:r>
              <a:rPr lang="en-US" dirty="0" smtClean="0"/>
              <a:t>Students who tended to not ask questions in high school tended to not do so during their first year at college.</a:t>
            </a:r>
            <a:endParaRPr lang="en-US" dirty="0"/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7693269" y="5496047"/>
            <a:ext cx="5397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DIN Next Rounded LT Pro" panose="020F0503020203050203" pitchFamily="34" charset="0"/>
              </a:rPr>
              <a:t>National Survey of Student Engagement, 2008</a:t>
            </a:r>
            <a:endParaRPr lang="en-US" altLang="en-US" sz="1400" dirty="0">
              <a:solidFill>
                <a:prstClr val="black"/>
              </a:solidFill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308" y="2713038"/>
            <a:ext cx="10585937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How can </a:t>
            </a:r>
            <a:r>
              <a:rPr lang="en-US" sz="3200" dirty="0" smtClean="0"/>
              <a:t>teaching </a:t>
            </a:r>
            <a:r>
              <a:rPr lang="en-US" sz="3200" dirty="0"/>
              <a:t>students to ask questions go from a feeling of “pulling teeth” to a feeling of excitement for both teachers and learners?</a:t>
            </a:r>
          </a:p>
        </p:txBody>
      </p:sp>
    </p:spTree>
    <p:extLst>
      <p:ext uri="{BB962C8B-B14F-4D97-AF65-F5344CB8AC3E}">
        <p14:creationId xmlns:p14="http://schemas.microsoft.com/office/powerpoint/2010/main" val="307456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347" y="5237344"/>
            <a:ext cx="7611208" cy="1611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dirty="0" smtClean="0"/>
              <a:t>question </a:t>
            </a:r>
            <a:r>
              <a:rPr lang="en-US" sz="1600" dirty="0"/>
              <a:t>as a </a:t>
            </a:r>
            <a:r>
              <a:rPr lang="en-US" sz="1600" dirty="0" smtClean="0"/>
              <a:t>measure </a:t>
            </a:r>
            <a:r>
              <a:rPr lang="en-US" sz="1600" dirty="0"/>
              <a:t>of </a:t>
            </a:r>
            <a:r>
              <a:rPr lang="en-US" sz="1600" dirty="0" smtClean="0"/>
              <a:t>efficiency </a:t>
            </a:r>
            <a:r>
              <a:rPr lang="en-US" sz="1600" dirty="0"/>
              <a:t>in </a:t>
            </a:r>
            <a:r>
              <a:rPr lang="en-US" sz="1600" dirty="0" smtClean="0"/>
              <a:t>instruction</a:t>
            </a:r>
            <a:r>
              <a:rPr lang="en-US" sz="1600" dirty="0"/>
              <a:t>: A critical study of classroom practice. </a:t>
            </a:r>
            <a:r>
              <a:rPr lang="en-US" sz="1600" i="1" dirty="0"/>
              <a:t>Columbia University Contributions to Education, No. 48</a:t>
            </a:r>
            <a:r>
              <a:rPr lang="en-US" sz="1600" dirty="0"/>
              <a:t>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77" y="1874042"/>
            <a:ext cx="2733964" cy="3856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7347" y="2058681"/>
            <a:ext cx="71564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DIN Next Rounded LT Pro" panose="020F0503020203050203" pitchFamily="34" charset="0"/>
              </a:rPr>
              <a:t>In a 1912 study </a:t>
            </a:r>
            <a:r>
              <a:rPr lang="en-US" sz="2400" dirty="0" err="1" smtClean="0">
                <a:latin typeface="DIN Next Rounded LT Pro" panose="020F0503020203050203" pitchFamily="34" charset="0"/>
              </a:rPr>
              <a:t>Romiett</a:t>
            </a:r>
            <a:r>
              <a:rPr lang="en-US" sz="2400" dirty="0" smtClean="0">
                <a:latin typeface="DIN Next Rounded LT Pro" panose="020F0503020203050203" pitchFamily="34" charset="0"/>
              </a:rPr>
              <a:t> Stevens observed: “</a:t>
            </a:r>
            <a:r>
              <a:rPr lang="en-US" sz="2400" dirty="0">
                <a:latin typeface="DIN Next Rounded LT Pro" panose="020F0503020203050203" pitchFamily="34" charset="0"/>
              </a:rPr>
              <a:t>an unusual lesson because twenty-five of the thirty-four questions were asked by the pupils… </a:t>
            </a:r>
            <a:r>
              <a:rPr lang="en-US" sz="2400" b="1" dirty="0">
                <a:latin typeface="DIN Next Rounded LT Pro" panose="020F0503020203050203" pitchFamily="34" charset="0"/>
              </a:rPr>
              <a:t>The result was that the lesson developed an impetus born of real interest</a:t>
            </a:r>
            <a:r>
              <a:rPr lang="en-US" sz="2400" dirty="0">
                <a:latin typeface="DIN Next Rounded LT Pro" panose="020F0503020203050203" pitchFamily="34" charset="0"/>
              </a:rPr>
              <a:t>. I mention it because this lesson was unique in the series of one hundred.”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from the exception…</a:t>
            </a:r>
          </a:p>
        </p:txBody>
      </p:sp>
    </p:spTree>
    <p:extLst>
      <p:ext uri="{BB962C8B-B14F-4D97-AF65-F5344CB8AC3E}">
        <p14:creationId xmlns:p14="http://schemas.microsoft.com/office/powerpoint/2010/main" val="38036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99" y="2009182"/>
            <a:ext cx="2623678" cy="3428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65" y="2009181"/>
            <a:ext cx="2733964" cy="3428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062163" y="2719388"/>
            <a:ext cx="8178800" cy="2132012"/>
          </a:xfrm>
        </p:spPr>
        <p:txBody>
          <a:bodyPr/>
          <a:lstStyle/>
          <a:p>
            <a:pPr eaLnBrk="1" hangingPunct="1"/>
            <a:r>
              <a:rPr lang="en-US" altLang="en-US" sz="4200" dirty="0"/>
              <a:t>But, the problem begins long before college...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0563"/>
            <a:ext cx="10515600" cy="4737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n-US" sz="4400" dirty="0" smtClean="0"/>
          </a:p>
          <a:p>
            <a:pPr marL="0" indent="0">
              <a:buNone/>
            </a:pPr>
            <a:r>
              <a:rPr lang="en-US" altLang="en-US" sz="5000" dirty="0">
                <a:solidFill>
                  <a:schemeClr val="tx2"/>
                </a:solidFill>
              </a:rPr>
              <a:t>What happens when </a:t>
            </a:r>
            <a:r>
              <a:rPr lang="en-US" altLang="en-US" sz="5000" dirty="0" smtClean="0">
                <a:solidFill>
                  <a:schemeClr val="tx2"/>
                </a:solidFill>
              </a:rPr>
              <a:t>students learn how </a:t>
            </a:r>
            <a:r>
              <a:rPr lang="en-US" altLang="en-US" sz="5000" dirty="0">
                <a:solidFill>
                  <a:schemeClr val="tx2"/>
                </a:solidFill>
              </a:rPr>
              <a:t>to ask their own questions?</a:t>
            </a:r>
            <a:r>
              <a:rPr lang="en-US" altLang="en-US" sz="5400" dirty="0">
                <a:solidFill>
                  <a:schemeClr val="tx2"/>
                </a:solidFill>
              </a:rPr>
              <a:t/>
            </a:r>
            <a:br>
              <a:rPr lang="en-US" altLang="en-US" sz="5400" dirty="0">
                <a:solidFill>
                  <a:schemeClr val="tx2"/>
                </a:solidFill>
              </a:rPr>
            </a:br>
            <a:endParaRPr lang="en-US" alt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Q</a:t>
            </a:r>
            <a:r>
              <a:rPr lang="en-US" altLang="en-US" dirty="0" smtClean="0">
                <a:latin typeface="DIN Next Rounded LT Pro" panose="020F0503020203050203" pitchFamily="34" charset="0"/>
              </a:rPr>
              <a:t>uestion </a:t>
            </a:r>
            <a:r>
              <a:rPr lang="en-US" altLang="en-US" dirty="0"/>
              <a:t>F</a:t>
            </a:r>
            <a:r>
              <a:rPr lang="en-US" altLang="en-US" dirty="0" smtClean="0">
                <a:latin typeface="DIN Next Rounded LT Pro" panose="020F0503020203050203" pitchFamily="34" charset="0"/>
              </a:rPr>
              <a:t>ormulation &amp; </a:t>
            </a:r>
            <a:br>
              <a:rPr lang="en-US" altLang="en-US" dirty="0" smtClean="0">
                <a:latin typeface="DIN Next Rounded LT Pro" panose="020F0503020203050203" pitchFamily="34" charset="0"/>
              </a:rPr>
            </a:br>
            <a:r>
              <a:rPr lang="en-US" altLang="en-US" dirty="0" smtClean="0">
                <a:latin typeface="DIN Next Rounded LT Pro" panose="020F0503020203050203" pitchFamily="34" charset="0"/>
              </a:rPr>
              <a:t>Metacognitive Learning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734291" y="2474496"/>
            <a:ext cx="10619509" cy="4144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3000" dirty="0"/>
              <a:t>Student question formulation is one of the most effective metacognitive strategies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000" dirty="0"/>
              <a:t>Engaging in pre-lesson self-questioning improved students rate of learning by nearly 50% (p.193)</a:t>
            </a:r>
          </a:p>
          <a:p>
            <a:pPr marL="0" indent="0" algn="r">
              <a:buNone/>
            </a:pPr>
            <a:endParaRPr lang="en-US" altLang="en-US" sz="1800" i="1" dirty="0"/>
          </a:p>
          <a:p>
            <a:pPr marL="0" indent="0" algn="r">
              <a:spcBef>
                <a:spcPct val="0"/>
              </a:spcBef>
              <a:buNone/>
            </a:pPr>
            <a:endParaRPr lang="en-US" altLang="en-US" sz="1600" dirty="0"/>
          </a:p>
          <a:p>
            <a:pPr marL="0" indent="0" algn="r">
              <a:spcBef>
                <a:spcPct val="0"/>
              </a:spcBef>
              <a:buNone/>
            </a:pPr>
            <a:endParaRPr lang="en-US" altLang="en-US" sz="1600" dirty="0"/>
          </a:p>
          <a:p>
            <a:pPr marL="0" indent="0">
              <a:buNone/>
            </a:pPr>
            <a:endParaRPr lang="en-US" altLang="en-US" sz="1600" dirty="0"/>
          </a:p>
        </p:txBody>
      </p:sp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10263554" y="5499428"/>
            <a:ext cx="12660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DIN Next Rounded LT Pro" panose="020F0503020203050203" pitchFamily="34" charset="0"/>
              </a:rPr>
              <a:t>Hattie, 2008</a:t>
            </a:r>
            <a:endParaRPr lang="en-US" altLang="en-US" sz="1400" dirty="0">
              <a:solidFill>
                <a:prstClr val="black"/>
              </a:solidFill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6582" y="2618943"/>
            <a:ext cx="1064721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76C5EF"/>
              </a:buClr>
              <a:buSzPct val="75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Why do you think we ask questions?</a:t>
            </a:r>
          </a:p>
          <a:p>
            <a:pPr>
              <a:buClr>
                <a:srgbClr val="76C5EF"/>
              </a:buClr>
              <a:buSzPct val="75000"/>
              <a:defRPr/>
            </a:pPr>
            <a:endParaRPr lang="en-US" sz="2800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“So 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we can be curious about what we are learning </a:t>
            </a:r>
            <a:endParaRPr lang="en-US" sz="2800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and 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want to know more</a:t>
            </a: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.”</a:t>
            </a:r>
            <a:endParaRPr lang="en-US" sz="28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endParaRPr lang="en-US" sz="2800" b="1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					- 1</a:t>
            </a:r>
            <a:r>
              <a:rPr lang="en-US" sz="2800" b="1" baseline="300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st</a:t>
            </a: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 Grader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Novi, MI</a:t>
            </a:r>
            <a:endParaRPr lang="en-US" sz="28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0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in the room?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6582" y="2618943"/>
            <a:ext cx="1064721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76C5EF"/>
              </a:buClr>
              <a:buSzPct val="75000"/>
              <a:defRPr/>
            </a:pP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“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Asking questions may not always lead to answers, but it leads to curiosity… Question asking helps us guide our own adventure and helps us find new interests. Everything starts with a question, even if you don't realize it.” </a:t>
            </a:r>
          </a:p>
          <a:p>
            <a:pPr>
              <a:buClr>
                <a:srgbClr val="76C5EF"/>
              </a:buClr>
              <a:buSzPct val="75000"/>
              <a:defRPr/>
            </a:pPr>
            <a:endParaRPr lang="en-US" sz="2800" b="1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					- 9</a:t>
            </a:r>
            <a:r>
              <a:rPr lang="en-US" sz="2800" b="1" baseline="300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th</a:t>
            </a: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 Grader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Fitchburg, MA</a:t>
            </a:r>
            <a:endParaRPr lang="en-US" sz="28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Reflections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86105"/>
            <a:ext cx="702786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063346" y="2669823"/>
            <a:ext cx="3491345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24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“The way it made me feel was smart because I was asking good questions and giving good answers</a:t>
            </a:r>
            <a:r>
              <a:rPr lang="en-US" sz="24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.”</a:t>
            </a:r>
          </a:p>
          <a:p>
            <a:pPr lvl="0" defTabSz="457200">
              <a:defRPr/>
            </a:pPr>
            <a:endParaRPr lang="en-US" sz="24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algn="r">
              <a:buClr>
                <a:srgbClr val="76C5EF"/>
              </a:buClr>
              <a:buSzPct val="75000"/>
              <a:defRPr/>
            </a:pPr>
            <a:r>
              <a:rPr lang="en-US" sz="15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- 9</a:t>
            </a:r>
            <a:r>
              <a:rPr lang="en-US" sz="1500" b="1" baseline="300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th</a:t>
            </a:r>
            <a:r>
              <a:rPr lang="en-US" sz="15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Grader</a:t>
            </a:r>
            <a:r>
              <a:rPr lang="en-US" sz="15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, </a:t>
            </a:r>
            <a:r>
              <a:rPr lang="en-US" sz="15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Boston</a:t>
            </a:r>
            <a:r>
              <a:rPr lang="en-US" sz="150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, MA</a:t>
            </a:r>
            <a:endParaRPr lang="en-US" sz="1500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6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6582" y="2618943"/>
            <a:ext cx="1064721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DIN Next Rounded LT Pro" panose="020F0503020203050203" pitchFamily="34" charset="0"/>
                <a:cs typeface="Gill Sans" charset="0"/>
              </a:rPr>
              <a:t>“I learned that by doing the question exploration it can help you not be stuck when you do not understand the material</a:t>
            </a:r>
            <a:r>
              <a:rPr lang="en-US" sz="2800" dirty="0" smtClean="0">
                <a:latin typeface="DIN Next Rounded LT Pro" panose="020F0503020203050203" pitchFamily="34" charset="0"/>
                <a:cs typeface="Gill Sans" charset="0"/>
              </a:rPr>
              <a:t>.”</a:t>
            </a:r>
          </a:p>
          <a:p>
            <a:endParaRPr lang="en-US" sz="2800" dirty="0">
              <a:latin typeface="DIN Next Rounded LT Pro" panose="020F0503020203050203" pitchFamily="34" charset="0"/>
              <a:cs typeface="Gill Sans" charset="0"/>
            </a:endParaRPr>
          </a:p>
          <a:p>
            <a:pPr>
              <a:buClr>
                <a:srgbClr val="76C5EF"/>
              </a:buClr>
              <a:buSzPct val="75000"/>
              <a:defRPr/>
            </a:pP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					</a:t>
            </a:r>
            <a:r>
              <a:rPr lang="en-US" sz="2800" b="1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- Student</a:t>
            </a:r>
            <a:r>
              <a:rPr lang="en-US" sz="2800" dirty="0">
                <a:solidFill>
                  <a:srgbClr val="000000"/>
                </a:solidFill>
                <a:latin typeface="DIN Next Rounded LT Pro" panose="020F0503020203050203" pitchFamily="34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DIN Next Rounded LT Pro" panose="020F0503020203050203" pitchFamily="34" charset="0"/>
              </a:rPr>
              <a:t>Mt. San Antonio College</a:t>
            </a:r>
            <a:endParaRPr lang="en-US" sz="2800" dirty="0">
              <a:solidFill>
                <a:srgbClr val="000000"/>
              </a:solidFill>
              <a:latin typeface="DIN Next Rounded LT Pro" panose="020F0503020203050203" pitchFamily="34" charset="0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 dirty="0" smtClean="0"/>
              <a:t>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3200" dirty="0"/>
              <a:t>An </a:t>
            </a:r>
            <a:r>
              <a:rPr lang="en-US" sz="3200" dirty="0" smtClean="0"/>
              <a:t>Experience </a:t>
            </a:r>
            <a:r>
              <a:rPr lang="en-US" sz="3200" dirty="0"/>
              <a:t>in the Question </a:t>
            </a:r>
            <a:r>
              <a:rPr lang="en-US" sz="3200" dirty="0" smtClean="0"/>
              <a:t>Formulation Technique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3768" b="16809"/>
          <a:stretch/>
        </p:blipFill>
        <p:spPr>
          <a:xfrm>
            <a:off x="929068" y="228600"/>
            <a:ext cx="6373750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strategy educators can use to teach students how to:</a:t>
            </a:r>
          </a:p>
          <a:p>
            <a:pPr lvl="1"/>
            <a:r>
              <a:rPr lang="en-US" dirty="0" smtClean="0"/>
              <a:t>formulate their own questions</a:t>
            </a:r>
          </a:p>
          <a:p>
            <a:pPr lvl="1"/>
            <a:r>
              <a:rPr lang="en-US" dirty="0" smtClean="0"/>
              <a:t>work with and improve their questions</a:t>
            </a:r>
          </a:p>
          <a:p>
            <a:pPr lvl="1"/>
            <a:r>
              <a:rPr lang="en-US" dirty="0" smtClean="0"/>
              <a:t>prioritize questions</a:t>
            </a:r>
          </a:p>
          <a:p>
            <a:pPr lvl="1"/>
            <a:r>
              <a:rPr lang="en-US" dirty="0" smtClean="0"/>
              <a:t>strategize on how to use questions</a:t>
            </a:r>
          </a:p>
          <a:p>
            <a:pPr lvl="1"/>
            <a:r>
              <a:rPr lang="en-US" dirty="0" smtClean="0"/>
              <a:t>reflect on their questions and the process</a:t>
            </a:r>
          </a:p>
          <a:p>
            <a:pPr lvl="1"/>
            <a:r>
              <a:rPr lang="en-US" dirty="0" smtClean="0"/>
              <a:t>use their questions to drive learning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 Formulation Technique (QFT)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for Producing Questions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2828836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DIN Next Rounded LT Pro" panose="020F0503020203050203" pitchFamily="34" charset="0"/>
              </a:rPr>
              <a:t>1. Ask as many questions as you can</a:t>
            </a:r>
          </a:p>
          <a:p>
            <a:r>
              <a:rPr lang="en-US" sz="3200" dirty="0">
                <a:latin typeface="DIN Next Rounded LT Pro" panose="020F0503020203050203" pitchFamily="34" charset="0"/>
              </a:rPr>
              <a:t>2. Do not stop to answer, judge, or discuss</a:t>
            </a:r>
          </a:p>
          <a:p>
            <a:r>
              <a:rPr lang="en-US" sz="3200" dirty="0">
                <a:latin typeface="DIN Next Rounded LT Pro" panose="020F0503020203050203" pitchFamily="34" charset="0"/>
              </a:rPr>
              <a:t>3. Write down every question exactly as stated</a:t>
            </a:r>
          </a:p>
          <a:p>
            <a:r>
              <a:rPr lang="en-US" sz="3200" dirty="0">
                <a:latin typeface="DIN Next Rounded LT Pro" panose="020F0503020203050203" pitchFamily="34" charset="0"/>
              </a:rPr>
              <a:t>4. Change any statements into questions</a:t>
            </a:r>
          </a:p>
        </p:txBody>
      </p:sp>
    </p:spTree>
    <p:extLst>
      <p:ext uri="{BB962C8B-B14F-4D97-AF65-F5344CB8AC3E}">
        <p14:creationId xmlns:p14="http://schemas.microsoft.com/office/powerpoint/2010/main" val="39030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Produce </a:t>
            </a:r>
            <a:r>
              <a:rPr lang="en-US" altLang="en-US" dirty="0" smtClean="0"/>
              <a:t>Questions</a:t>
            </a:r>
            <a:endParaRPr lang="en-US" altLang="en-US" dirty="0"/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838201" y="2180490"/>
            <a:ext cx="10515599" cy="3490547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</a:rPr>
              <a:t>Ask questions</a:t>
            </a:r>
          </a:p>
          <a:p>
            <a:r>
              <a:rPr lang="en-US" altLang="en-US" sz="2400" dirty="0">
                <a:solidFill>
                  <a:srgbClr val="000000"/>
                </a:solidFill>
              </a:rPr>
              <a:t>Follow the </a:t>
            </a:r>
            <a:r>
              <a:rPr lang="en-US" altLang="en-US" sz="2400" dirty="0" smtClean="0">
                <a:solidFill>
                  <a:srgbClr val="000000"/>
                </a:solidFill>
              </a:rPr>
              <a:t>rules</a:t>
            </a:r>
          </a:p>
          <a:p>
            <a:pPr lvl="1"/>
            <a:r>
              <a:rPr lang="en-US" altLang="en-US" sz="2000" dirty="0" smtClean="0"/>
              <a:t>Ask </a:t>
            </a:r>
            <a:r>
              <a:rPr lang="en-US" altLang="en-US" sz="2000" dirty="0"/>
              <a:t>as many questions as you </a:t>
            </a:r>
            <a:r>
              <a:rPr lang="en-US" altLang="en-US" sz="2000" dirty="0" smtClean="0"/>
              <a:t>can</a:t>
            </a:r>
          </a:p>
          <a:p>
            <a:pPr lvl="1"/>
            <a:r>
              <a:rPr lang="en-US" altLang="en-US" sz="2000" dirty="0" smtClean="0"/>
              <a:t>Do </a:t>
            </a:r>
            <a:r>
              <a:rPr lang="en-US" altLang="en-US" sz="2000" dirty="0"/>
              <a:t>not stop to answer, judge, or </a:t>
            </a:r>
            <a:r>
              <a:rPr lang="en-US" altLang="en-US" sz="2000" dirty="0" smtClean="0"/>
              <a:t>discuss</a:t>
            </a:r>
          </a:p>
          <a:p>
            <a:pPr lvl="1"/>
            <a:r>
              <a:rPr lang="en-US" altLang="en-US" sz="2000" dirty="0" smtClean="0"/>
              <a:t>Write </a:t>
            </a:r>
            <a:r>
              <a:rPr lang="en-US" altLang="en-US" sz="2000" dirty="0"/>
              <a:t>down every question exactly as it was </a:t>
            </a:r>
            <a:r>
              <a:rPr lang="en-US" altLang="en-US" sz="2000" dirty="0" smtClean="0"/>
              <a:t>stated</a:t>
            </a:r>
          </a:p>
          <a:p>
            <a:pPr lvl="1"/>
            <a:r>
              <a:rPr lang="en-US" altLang="en-US" sz="2000" dirty="0" smtClean="0"/>
              <a:t>Change </a:t>
            </a:r>
            <a:r>
              <a:rPr lang="en-US" altLang="en-US" sz="2000" dirty="0"/>
              <a:t>any statements into </a:t>
            </a:r>
            <a:r>
              <a:rPr lang="en-US" altLang="en-US" sz="2000" dirty="0" smtClean="0"/>
              <a:t>questions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</a:rPr>
              <a:t>Number </a:t>
            </a:r>
            <a:r>
              <a:rPr lang="en-US" altLang="en-US" sz="2400" dirty="0">
                <a:solidFill>
                  <a:srgbClr val="000000"/>
                </a:solidFill>
              </a:rPr>
              <a:t>the </a:t>
            </a:r>
            <a:r>
              <a:rPr lang="en-US" altLang="en-US" sz="2400" dirty="0" smtClean="0">
                <a:solidFill>
                  <a:srgbClr val="000000"/>
                </a:solidFill>
              </a:rPr>
              <a:t>questions as you produce them</a:t>
            </a:r>
          </a:p>
          <a:p>
            <a:r>
              <a:rPr lang="en-US" altLang="en-US" sz="2400" dirty="0" smtClean="0"/>
              <a:t>You </a:t>
            </a:r>
            <a:r>
              <a:rPr lang="en-US" altLang="en-US" sz="2400" dirty="0"/>
              <a:t>may want to write the Question Focus at the top of your paper.</a:t>
            </a:r>
          </a:p>
          <a:p>
            <a:pPr marL="514350" indent="-514350">
              <a:buFont typeface="Wingdings" panose="05000000000000000000" pitchFamily="2" charset="2"/>
              <a:buAutoNum type="arabicPeriod"/>
            </a:pPr>
            <a:endParaRPr lang="en-US" altLang="en-US" sz="2400" dirty="0">
              <a:solidFill>
                <a:srgbClr val="000000"/>
              </a:solidFill>
            </a:endParaRPr>
          </a:p>
          <a:p>
            <a:pPr marL="514350" indent="-514350" algn="ctr">
              <a:buFont typeface="Wingdings" panose="05000000000000000000" pitchFamily="2" charset="2"/>
              <a:buAutoNum type="arabicPeriod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938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838199" y="3153295"/>
            <a:ext cx="10771910" cy="24852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4400" dirty="0">
                <a:solidFill>
                  <a:schemeClr val="accent1"/>
                </a:solidFill>
              </a:rPr>
              <a:t>Some students are </a:t>
            </a:r>
            <a:r>
              <a:rPr lang="en-US" altLang="en-US" sz="4400" dirty="0" smtClean="0">
                <a:solidFill>
                  <a:schemeClr val="accent1"/>
                </a:solidFill>
              </a:rPr>
              <a:t>not asking questions.</a:t>
            </a:r>
            <a:endParaRPr lang="en-US" altLang="en-US" sz="44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199" y="5415849"/>
            <a:ext cx="10771910" cy="248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200" dirty="0" smtClean="0"/>
              <a:t>Please remember to follow the rules and to number your questions.</a:t>
            </a:r>
          </a:p>
        </p:txBody>
      </p:sp>
    </p:spTree>
    <p:extLst>
      <p:ext uri="{BB962C8B-B14F-4D97-AF65-F5344CB8AC3E}">
        <p14:creationId xmlns:p14="http://schemas.microsoft.com/office/powerpoint/2010/main" val="17298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838200" y="1981201"/>
            <a:ext cx="9547225" cy="4144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Definitions: </a:t>
            </a:r>
            <a:endParaRPr lang="en-US" altLang="en-US" sz="3000" b="1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</a:rPr>
              <a:t>Closed-ended </a:t>
            </a:r>
            <a:r>
              <a:rPr lang="en-US" altLang="en-US" dirty="0">
                <a:solidFill>
                  <a:srgbClr val="000000"/>
                </a:solidFill>
              </a:rPr>
              <a:t>questions can be answered with a “yes” or  “no” or with a one-word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answer.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</a:rPr>
              <a:t>Open-ended</a:t>
            </a:r>
            <a:r>
              <a:rPr lang="en-US" altLang="en-US" dirty="0">
                <a:solidFill>
                  <a:srgbClr val="000000"/>
                </a:solidFill>
              </a:rPr>
              <a:t> questions require </a:t>
            </a:r>
            <a:r>
              <a:rPr lang="en-US" altLang="en-US" dirty="0" smtClean="0">
                <a:solidFill>
                  <a:srgbClr val="000000"/>
                </a:solidFill>
              </a:rPr>
              <a:t>an explanation</a:t>
            </a:r>
            <a:r>
              <a:rPr lang="en-US" altLang="en-US" b="1" dirty="0" smtClean="0">
                <a:solidFill>
                  <a:srgbClr val="000000"/>
                </a:solidFill>
              </a:rPr>
              <a:t> </a:t>
            </a:r>
            <a:r>
              <a:rPr lang="en-US" dirty="0"/>
              <a:t>and cannot be answered with a “yes,” “no,” or with </a:t>
            </a:r>
            <a:r>
              <a:rPr lang="en-US" dirty="0" smtClean="0"/>
              <a:t>one word.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endParaRPr lang="en-US" altLang="en-US" dirty="0">
              <a:solidFill>
                <a:srgbClr val="000000"/>
              </a:solidFill>
            </a:endParaRPr>
          </a:p>
          <a:p>
            <a:pPr marL="228600" lvl="1" indent="0">
              <a:buNone/>
            </a:pPr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Directions: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000000"/>
                </a:solidFill>
              </a:rPr>
              <a:t>Label </a:t>
            </a:r>
            <a:r>
              <a:rPr lang="en-US" altLang="en-US" sz="2400" dirty="0">
                <a:solidFill>
                  <a:srgbClr val="000000"/>
                </a:solidFill>
              </a:rPr>
              <a:t>your </a:t>
            </a:r>
            <a:r>
              <a:rPr lang="en-US" altLang="en-US" sz="2400" dirty="0" smtClean="0">
                <a:solidFill>
                  <a:srgbClr val="000000"/>
                </a:solidFill>
              </a:rPr>
              <a:t>closed-ended questions with </a:t>
            </a:r>
            <a:r>
              <a:rPr lang="en-US" altLang="en-US" sz="2400" dirty="0">
                <a:solidFill>
                  <a:srgbClr val="000000"/>
                </a:solidFill>
              </a:rPr>
              <a:t>a </a:t>
            </a:r>
            <a:r>
              <a:rPr lang="en-US" altLang="en-US" sz="2400" b="1" dirty="0">
                <a:solidFill>
                  <a:srgbClr val="000000"/>
                </a:solidFill>
              </a:rPr>
              <a:t>“C”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and your open-ended questions with </a:t>
            </a:r>
            <a:r>
              <a:rPr lang="en-US" altLang="ja-JP" sz="2400" dirty="0">
                <a:solidFill>
                  <a:srgbClr val="000000"/>
                </a:solidFill>
              </a:rPr>
              <a:t>an </a:t>
            </a:r>
            <a:r>
              <a:rPr lang="en-US" altLang="en-US" sz="2400" b="1" dirty="0">
                <a:solidFill>
                  <a:srgbClr val="000000"/>
                </a:solidFill>
              </a:rPr>
              <a:t>“</a:t>
            </a:r>
            <a:r>
              <a:rPr lang="en-US" altLang="ja-JP" sz="2400" b="1" dirty="0">
                <a:solidFill>
                  <a:srgbClr val="000000"/>
                </a:solidFill>
              </a:rPr>
              <a:t>O.</a:t>
            </a:r>
            <a:r>
              <a:rPr lang="en-US" altLang="en-US" sz="2400" b="1" dirty="0">
                <a:solidFill>
                  <a:srgbClr val="000000"/>
                </a:solidFill>
              </a:rPr>
              <a:t>”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Categorize </a:t>
            </a:r>
            <a:r>
              <a:rPr lang="en-US" dirty="0" smtClean="0"/>
              <a:t>Questions</a:t>
            </a:r>
            <a:r>
              <a:rPr lang="en-US" dirty="0"/>
              <a:t>: </a:t>
            </a:r>
            <a:r>
              <a:rPr lang="en-US" dirty="0" smtClean="0"/>
              <a:t>Closed/Open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02510"/>
              </p:ext>
            </p:extLst>
          </p:nvPr>
        </p:nvGraphicFramePr>
        <p:xfrm>
          <a:off x="2740062" y="2235010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Discuss Advantages &amp; Disadvantages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791308" y="2020456"/>
            <a:ext cx="10612315" cy="50494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2400" dirty="0"/>
              <a:t>We are deeply grateful </a:t>
            </a:r>
            <a:r>
              <a:rPr lang="en-US" altLang="en-US" sz="2400" dirty="0" smtClean="0"/>
              <a:t>to The National Science Foundation, The Library of Congress, and The </a:t>
            </a:r>
            <a:r>
              <a:rPr lang="en-US" altLang="en-US" sz="2400" dirty="0"/>
              <a:t>Hummingbird Fund for their generous support of the Right Question Institute’s </a:t>
            </a:r>
            <a:r>
              <a:rPr lang="en-US" altLang="en-US" sz="2400" dirty="0" smtClean="0"/>
              <a:t>work in education. 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dirty="0" smtClean="0"/>
              <a:t>I would like to thank the RQI board of directors, and my colleagues Katy Connolly, Tomoko </a:t>
            </a:r>
            <a:r>
              <a:rPr lang="en-US" altLang="en-US" sz="2400" dirty="0" err="1" smtClean="0"/>
              <a:t>Ouchi</a:t>
            </a:r>
            <a:r>
              <a:rPr lang="en-US" altLang="en-US" sz="2400" dirty="0" smtClean="0"/>
              <a:t>, and Sarah Westbrook for all they do to make possible our work in education.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dirty="0" smtClean="0"/>
              <a:t>And, I would like to thank </a:t>
            </a:r>
            <a:r>
              <a:rPr lang="en-US" altLang="en-US" sz="2400" dirty="0"/>
              <a:t>Theresa </a:t>
            </a:r>
            <a:r>
              <a:rPr lang="en-US" altLang="en-US" sz="2400" dirty="0" smtClean="0"/>
              <a:t>Sanchez &amp; Teresa Diaz for all of their work in making today’s experience possible.</a:t>
            </a:r>
            <a:endParaRPr lang="en-US" alt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113727"/>
              </p:ext>
            </p:extLst>
          </p:nvPr>
        </p:nvGraphicFramePr>
        <p:xfrm>
          <a:off x="2740062" y="2235010"/>
          <a:ext cx="6676859" cy="339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Discuss Advantages &amp; Disadvantages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ubtitle 2"/>
          <p:cNvSpPr txBox="1">
            <a:spLocks/>
          </p:cNvSpPr>
          <p:nvPr/>
        </p:nvSpPr>
        <p:spPr bwMode="auto">
          <a:xfrm>
            <a:off x="2386013" y="2281238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905000"/>
            <a:ext cx="10547555" cy="4133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Take one </a:t>
            </a:r>
            <a:r>
              <a:rPr lang="en-US" altLang="en-US" b="1" dirty="0"/>
              <a:t>closed-ended question</a:t>
            </a:r>
            <a:r>
              <a:rPr lang="en-US" altLang="en-US" b="1" dirty="0">
                <a:solidFill>
                  <a:srgbClr val="9D90A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and change it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into an </a:t>
            </a:r>
            <a:r>
              <a:rPr lang="en-US" altLang="en-US" b="1" dirty="0"/>
              <a:t>open-ended question</a:t>
            </a:r>
            <a:r>
              <a:rPr lang="en-US" altLang="en-US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Take one </a:t>
            </a:r>
            <a:r>
              <a:rPr lang="en-US" altLang="en-US" b="1" dirty="0"/>
              <a:t>open-ended question </a:t>
            </a:r>
            <a:r>
              <a:rPr lang="en-US" altLang="en-US" dirty="0">
                <a:solidFill>
                  <a:srgbClr val="000000"/>
                </a:solidFill>
              </a:rPr>
              <a:t>and change it</a:t>
            </a:r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into a </a:t>
            </a:r>
            <a:r>
              <a:rPr lang="en-US" altLang="en-US" b="1" dirty="0"/>
              <a:t>closed-ended question</a:t>
            </a:r>
            <a:r>
              <a:rPr lang="en-US" altLang="en-US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endParaRPr lang="en-US" altLang="en-US" dirty="0" smtClean="0">
              <a:solidFill>
                <a:srgbClr val="000000"/>
              </a:solidFill>
              <a:latin typeface="DIN Next Rounded LT Pro" panose="020F0503020203050203" pitchFamily="34" charset="0"/>
            </a:endParaRPr>
          </a:p>
          <a:p>
            <a:pPr marL="0" indent="0" eaLnBrk="1" hangingPunct="1">
              <a:buNone/>
            </a:pPr>
            <a:r>
              <a:rPr lang="en-US" altLang="en-US" dirty="0" smtClean="0"/>
              <a:t>Add your new questions to the bottom of your list of questions.</a:t>
            </a:r>
            <a:endParaRPr lang="en-US" altLang="en-US" dirty="0" smtClean="0">
              <a:latin typeface="DIN Next Rounded LT Pro" panose="020F050302020305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4138" y="2754353"/>
            <a:ext cx="2481262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latin typeface="DIN Next Rounded LT Pro" panose="020F0503020203050203" pitchFamily="34" charset="0"/>
              </a:rPr>
              <a:t>Closed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34001" y="3089315"/>
            <a:ext cx="1939925" cy="1746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46975" y="2765466"/>
            <a:ext cx="18097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>
                <a:solidFill>
                  <a:srgbClr val="FFFFFF"/>
                </a:solidFill>
                <a:latin typeface="DIN Next Rounded LT Pro" panose="020F0503020203050203" pitchFamily="34" charset="0"/>
              </a:rPr>
              <a:t>Open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5463" y="4506953"/>
            <a:ext cx="2481262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>
                <a:latin typeface="DIN Next Rounded LT Pro" panose="020F0503020203050203" pitchFamily="34" charset="0"/>
              </a:rPr>
              <a:t>Closed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718051" y="4900653"/>
            <a:ext cx="1941513" cy="1746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24138" y="4541878"/>
            <a:ext cx="180975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FFFFFF"/>
                </a:solidFill>
                <a:latin typeface="DIN Next Rounded LT Pro" panose="020F0503020203050203" pitchFamily="34" charset="0"/>
              </a:rPr>
              <a:t>Open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7994" cy="1325563"/>
          </a:xfrm>
        </p:spPr>
        <p:txBody>
          <a:bodyPr/>
          <a:lstStyle/>
          <a:p>
            <a:r>
              <a:rPr lang="en-US" dirty="0" smtClean="0"/>
              <a:t>Work with Closed and Open-ended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28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04291"/>
            <a:ext cx="10861964" cy="4927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Review your list of </a:t>
            </a:r>
            <a:r>
              <a:rPr lang="en-US" altLang="en-US" sz="3000" dirty="0" smtClean="0">
                <a:solidFill>
                  <a:srgbClr val="000000"/>
                </a:solidFill>
              </a:rPr>
              <a:t>questions:</a:t>
            </a:r>
            <a:endParaRPr lang="en-US" altLang="en-US" sz="3000" dirty="0">
              <a:solidFill>
                <a:srgbClr val="000000"/>
              </a:solidFill>
            </a:endParaRPr>
          </a:p>
          <a:p>
            <a:pPr lvl="1"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Choose </a:t>
            </a:r>
            <a:r>
              <a:rPr lang="en-US" altLang="en-US" dirty="0" smtClean="0">
                <a:solidFill>
                  <a:srgbClr val="000000"/>
                </a:solidFill>
              </a:rPr>
              <a:t>your three most important questions.</a:t>
            </a:r>
            <a:endParaRPr lang="en-US" altLang="en-US" dirty="0">
              <a:solidFill>
                <a:srgbClr val="000000"/>
              </a:solidFill>
            </a:endParaRPr>
          </a:p>
          <a:p>
            <a:pPr lvl="1"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While prioritizing, </a:t>
            </a:r>
            <a:r>
              <a:rPr lang="en-US" altLang="en-US" dirty="0" smtClean="0">
                <a:solidFill>
                  <a:srgbClr val="000000"/>
                </a:solidFill>
              </a:rPr>
              <a:t>keep in mind the Question </a:t>
            </a:r>
            <a:r>
              <a:rPr lang="en-US" altLang="en-US" dirty="0">
                <a:solidFill>
                  <a:srgbClr val="000000"/>
                </a:solidFill>
              </a:rPr>
              <a:t>Focus: Some students are not </a:t>
            </a:r>
            <a:r>
              <a:rPr lang="en-US" altLang="en-US" dirty="0" smtClean="0">
                <a:solidFill>
                  <a:srgbClr val="000000"/>
                </a:solidFill>
              </a:rPr>
              <a:t>asking questions.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en-US" sz="3000" dirty="0">
                <a:solidFill>
                  <a:srgbClr val="000000"/>
                </a:solidFill>
              </a:rPr>
              <a:t>After prioritizing consider: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Why did you choose those three questions?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Where are your priority questions in the sequence of your entire list of questions?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7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838200" y="1981201"/>
            <a:ext cx="4811568" cy="4144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In order to answer your priority </a:t>
            </a:r>
            <a:r>
              <a:rPr lang="en-US" altLang="en-US" dirty="0" smtClean="0"/>
              <a:t>questions:</a:t>
            </a:r>
          </a:p>
          <a:p>
            <a:r>
              <a:rPr lang="en-US" altLang="en-US" sz="2800" dirty="0" smtClean="0"/>
              <a:t>What </a:t>
            </a:r>
            <a:r>
              <a:rPr lang="en-US" altLang="en-US" sz="2800" dirty="0"/>
              <a:t>do you need to </a:t>
            </a:r>
            <a:r>
              <a:rPr lang="en-US" altLang="en-US" sz="2800" i="1" dirty="0"/>
              <a:t>know</a:t>
            </a:r>
            <a:r>
              <a:rPr lang="en-US" altLang="en-US" sz="2800" dirty="0"/>
              <a:t>? </a:t>
            </a:r>
            <a:r>
              <a:rPr lang="en-US" altLang="en-US" sz="2800" b="1" dirty="0"/>
              <a:t>Information </a:t>
            </a:r>
            <a:endParaRPr lang="en-US" altLang="en-US" sz="2800" b="1" dirty="0" smtClean="0"/>
          </a:p>
          <a:p>
            <a:r>
              <a:rPr lang="en-US" altLang="en-US" sz="2800" dirty="0" smtClean="0"/>
              <a:t>What </a:t>
            </a:r>
            <a:r>
              <a:rPr lang="en-US" altLang="en-US" sz="2800" dirty="0"/>
              <a:t>do you need to </a:t>
            </a:r>
            <a:r>
              <a:rPr lang="en-US" altLang="en-US" sz="2800" i="1" dirty="0"/>
              <a:t>do</a:t>
            </a:r>
            <a:r>
              <a:rPr lang="en-US" altLang="en-US" sz="2800" dirty="0"/>
              <a:t>? </a:t>
            </a:r>
            <a:r>
              <a:rPr lang="en-US" altLang="en-US" sz="2800" b="1" dirty="0"/>
              <a:t>Tasks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Action </a:t>
            </a:r>
            <a:r>
              <a:rPr lang="en-US" dirty="0"/>
              <a:t>P</a:t>
            </a:r>
            <a:r>
              <a:rPr lang="en-US" dirty="0" smtClean="0"/>
              <a:t>lan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632019"/>
              </p:ext>
            </p:extLst>
          </p:nvPr>
        </p:nvGraphicFramePr>
        <p:xfrm>
          <a:off x="5788314" y="1981201"/>
          <a:ext cx="5704032" cy="320869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5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13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DIN Next Rounded LT Pro" panose="020F0503020203050203" pitchFamily="34" charset="0"/>
                        </a:rPr>
                        <a:t>Information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DIN Next Rounded LT Pro" panose="020F0503020203050203" pitchFamily="34" charset="0"/>
                        </a:rPr>
                        <a:t>Tasks</a:t>
                      </a:r>
                      <a:endParaRPr lang="en-US" sz="2400" b="0" dirty="0">
                        <a:latin typeface="DIN Next Rounded LT Pro" panose="020F050302020305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3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838200" y="1966913"/>
            <a:ext cx="10515600" cy="4144962"/>
          </a:xfrm>
        </p:spPr>
        <p:txBody>
          <a:bodyPr/>
          <a:lstStyle/>
          <a:p>
            <a:pPr marL="514350" indent="-514350">
              <a:buFont typeface="Rockwell" panose="02060603020205020403" pitchFamily="18" charset="0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Questions you changed from </a:t>
            </a:r>
            <a:r>
              <a:rPr lang="en-US" altLang="en-US" sz="3000" dirty="0" smtClean="0">
                <a:solidFill>
                  <a:srgbClr val="000000"/>
                </a:solidFill>
              </a:rPr>
              <a:t>open/closed</a:t>
            </a:r>
            <a:endParaRPr lang="en-US" altLang="en-US" sz="3000" dirty="0">
              <a:solidFill>
                <a:srgbClr val="000000"/>
              </a:solidFill>
            </a:endParaRP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Your three priority questions and their numbers in your original sequence</a:t>
            </a: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Rationale for choosing priority questions</a:t>
            </a:r>
          </a:p>
          <a:p>
            <a:pPr marL="514350" indent="-514350">
              <a:buFont typeface="Wingdings" panose="05000000000000000000" pitchFamily="2" charset="2"/>
              <a:buAutoNum type="arabicPeriod"/>
            </a:pPr>
            <a:r>
              <a:rPr lang="en-US" altLang="en-US" sz="3000" dirty="0">
                <a:solidFill>
                  <a:srgbClr val="000000"/>
                </a:solidFill>
              </a:rPr>
              <a:t>Next steps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872836" y="1981201"/>
            <a:ext cx="10487891" cy="4144963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</a:rPr>
              <a:t>What did you learn?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</a:rPr>
              <a:t>How did you learn it</a:t>
            </a:r>
            <a:r>
              <a:rPr lang="en-US" altLang="en-US" sz="3200" dirty="0" smtClean="0">
                <a:solidFill>
                  <a:srgbClr val="000000"/>
                </a:solidFill>
              </a:rPr>
              <a:t>?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2136198"/>
            <a:ext cx="5810250" cy="333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Round of Applause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400" dirty="0" smtClean="0"/>
              <a:t>Unpacking the QFT 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6" name="Picture Placeholder 3" descr="images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5" r="-19675"/>
          <a:stretch>
            <a:fillRect/>
          </a:stretch>
        </p:blipFill>
        <p:spPr>
          <a:xfrm>
            <a:off x="831850" y="1315935"/>
            <a:ext cx="4736642" cy="3110345"/>
          </a:xfrm>
        </p:spPr>
      </p:pic>
    </p:spTree>
    <p:extLst>
      <p:ext uri="{BB962C8B-B14F-4D97-AF65-F5344CB8AC3E}">
        <p14:creationId xmlns:p14="http://schemas.microsoft.com/office/powerpoint/2010/main" val="8955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 strategy educators can use to teach students how to:</a:t>
            </a:r>
          </a:p>
          <a:p>
            <a:pPr lvl="1"/>
            <a:r>
              <a:rPr lang="en-US" dirty="0" smtClean="0"/>
              <a:t>formulate their own questions</a:t>
            </a:r>
          </a:p>
          <a:p>
            <a:pPr lvl="1"/>
            <a:r>
              <a:rPr lang="en-US" dirty="0" smtClean="0"/>
              <a:t>work with and improve their questions</a:t>
            </a:r>
          </a:p>
          <a:p>
            <a:pPr lvl="1"/>
            <a:r>
              <a:rPr lang="en-US" dirty="0" smtClean="0"/>
              <a:t>prioritize questions</a:t>
            </a:r>
          </a:p>
          <a:p>
            <a:pPr lvl="1"/>
            <a:r>
              <a:rPr lang="en-US" dirty="0" smtClean="0"/>
              <a:t>strategize on how to use questions</a:t>
            </a:r>
          </a:p>
          <a:p>
            <a:pPr lvl="1"/>
            <a:r>
              <a:rPr lang="en-US" dirty="0" smtClean="0"/>
              <a:t>reflect on their questions and the process</a:t>
            </a:r>
          </a:p>
          <a:p>
            <a:pPr lvl="1"/>
            <a:r>
              <a:rPr lang="en-US" dirty="0" smtClean="0"/>
              <a:t>use their questions to drive learning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 Formulation Technique (QFT)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838199" y="3153295"/>
            <a:ext cx="10771910" cy="248524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4400" dirty="0" smtClean="0">
                <a:solidFill>
                  <a:schemeClr val="accent1"/>
                </a:solidFill>
              </a:rPr>
              <a:t>Three thinking abilities, one strategy.</a:t>
            </a:r>
            <a:endParaRPr lang="en-US" alt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10515599" cy="375090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Visit to access resources from today’s experience:</a:t>
            </a: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rightquestion.org/events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You can also find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Easy-to-use templates and downloadable resources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Classroom examples, articles, and blogs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Instructional videos</a:t>
            </a: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Free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2"/>
          <p:cNvGrpSpPr>
            <a:grpSpLocks/>
          </p:cNvGrpSpPr>
          <p:nvPr/>
        </p:nvGrpSpPr>
        <p:grpSpPr bwMode="auto">
          <a:xfrm>
            <a:off x="3480593" y="1925639"/>
            <a:ext cx="5230814" cy="3791275"/>
            <a:chOff x="1936645" y="1376010"/>
            <a:chExt cx="5445378" cy="4112260"/>
          </a:xfrm>
        </p:grpSpPr>
        <p:grpSp>
          <p:nvGrpSpPr>
            <p:cNvPr id="75779" name="Group 1"/>
            <p:cNvGrpSpPr>
              <a:grpSpLocks/>
            </p:cNvGrpSpPr>
            <p:nvPr/>
          </p:nvGrpSpPr>
          <p:grpSpPr bwMode="auto">
            <a:xfrm>
              <a:off x="1936645" y="1376010"/>
              <a:ext cx="5445378" cy="4112260"/>
              <a:chOff x="1936645" y="1376010"/>
              <a:chExt cx="5445378" cy="4112260"/>
            </a:xfrm>
          </p:grpSpPr>
          <p:sp>
            <p:nvSpPr>
              <p:cNvPr id="75781" name="AutoShape 4"/>
              <p:cNvSpPr>
                <a:spLocks/>
              </p:cNvSpPr>
              <p:nvPr/>
            </p:nvSpPr>
            <p:spPr bwMode="auto">
              <a:xfrm rot="-8700000">
                <a:off x="1952965" y="3183303"/>
                <a:ext cx="5429058" cy="469900"/>
              </a:xfrm>
              <a:prstGeom prst="leftRightArrow">
                <a:avLst>
                  <a:gd name="adj1" fmla="val 50000"/>
                  <a:gd name="adj2" fmla="val 101790"/>
                </a:avLst>
              </a:prstGeom>
              <a:solidFill>
                <a:schemeClr val="tx2">
                  <a:alpha val="80783"/>
                </a:scheme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2" name="AutoShape 4"/>
              <p:cNvSpPr>
                <a:spLocks/>
              </p:cNvSpPr>
              <p:nvPr/>
            </p:nvSpPr>
            <p:spPr bwMode="auto">
              <a:xfrm rot="16200000">
                <a:off x="2535407" y="3197190"/>
                <a:ext cx="4112260" cy="469900"/>
              </a:xfrm>
              <a:prstGeom prst="leftRightArrow">
                <a:avLst>
                  <a:gd name="adj1" fmla="val 50000"/>
                  <a:gd name="adj2" fmla="val 101775"/>
                </a:avLst>
              </a:prstGeom>
              <a:solidFill>
                <a:schemeClr val="tx2">
                  <a:alpha val="80783"/>
                </a:scheme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3" name="AutoShape 4"/>
              <p:cNvSpPr>
                <a:spLocks/>
              </p:cNvSpPr>
              <p:nvPr/>
            </p:nvSpPr>
            <p:spPr bwMode="auto">
              <a:xfrm rot="8486795">
                <a:off x="1936645" y="3219112"/>
                <a:ext cx="5229549" cy="469900"/>
              </a:xfrm>
              <a:prstGeom prst="leftRightArrow">
                <a:avLst>
                  <a:gd name="adj1" fmla="val 50000"/>
                  <a:gd name="adj2" fmla="val 101759"/>
                </a:avLst>
              </a:prstGeom>
              <a:solidFill>
                <a:schemeClr val="tx2">
                  <a:alpha val="80783"/>
                </a:scheme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75784" name="AutoShape 4"/>
              <p:cNvSpPr>
                <a:spLocks/>
              </p:cNvSpPr>
              <p:nvPr/>
            </p:nvSpPr>
            <p:spPr bwMode="auto">
              <a:xfrm>
                <a:off x="2309120" y="3226103"/>
                <a:ext cx="4433557" cy="469900"/>
              </a:xfrm>
              <a:prstGeom prst="leftRightArrow">
                <a:avLst>
                  <a:gd name="adj1" fmla="val 50000"/>
                  <a:gd name="adj2" fmla="val 101777"/>
                </a:avLst>
              </a:prstGeom>
              <a:solidFill>
                <a:schemeClr val="tx2">
                  <a:alpha val="80783"/>
                </a:schemeClr>
              </a:solidFill>
              <a:ln w="25400">
                <a:solidFill>
                  <a:srgbClr val="3A93FF">
                    <a:alpha val="34117"/>
                  </a:srgbClr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es-ES_tradnl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8" name="Rectangle 1"/>
            <p:cNvSpPr txBox="1">
              <a:spLocks noChangeArrowheads="1"/>
            </p:cNvSpPr>
            <p:nvPr/>
          </p:nvSpPr>
          <p:spPr>
            <a:xfrm>
              <a:off x="2414504" y="2609687"/>
              <a:ext cx="4381704" cy="1371812"/>
            </a:xfrm>
            <a:prstGeom prst="rect">
              <a:avLst/>
            </a:prstGeom>
          </p:spPr>
          <p:txBody>
            <a:bodyPr anchor="b">
              <a:normAutofit/>
            </a:bodyPr>
            <a:lstStyle/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Divergent </a:t>
              </a:r>
            </a:p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Thinking</a:t>
              </a:r>
              <a:endParaRPr lang="en-US" sz="3300" b="1" dirty="0">
                <a:latin typeface="DIN Next Rounded LT Pro" panose="020F0503020203050203" pitchFamily="34" charset="0"/>
                <a:ea typeface="ヒラギノ角ゴ ProN W6" charset="-128"/>
                <a:cs typeface="ヒラギノ角ゴ ProN W6" charset="-128"/>
                <a:sym typeface="Gill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</a:t>
            </a:r>
            <a:r>
              <a:rPr lang="en-US" dirty="0"/>
              <a:t>in many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3872752559"/>
      </p:ext>
    </p:extLst>
  </p:cSld>
  <p:clrMapOvr>
    <a:masterClrMapping/>
  </p:clrMapOvr>
  <p:transition advClick="0" advTm="1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3275651" y="1690688"/>
            <a:ext cx="5644285" cy="4002303"/>
            <a:chOff x="1157326" y="1744708"/>
            <a:chExt cx="6897461" cy="5113292"/>
          </a:xfrm>
        </p:grpSpPr>
        <p:sp>
          <p:nvSpPr>
            <p:cNvPr id="36872" name="AutoShape 7"/>
            <p:cNvSpPr>
              <a:spLocks/>
            </p:cNvSpPr>
            <p:nvPr/>
          </p:nvSpPr>
          <p:spPr bwMode="auto">
            <a:xfrm rot="13727190">
              <a:off x="1611310" y="2536873"/>
              <a:ext cx="2225655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 rot="10800000">
              <a:off x="1157326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3" name="AutoShape 7"/>
            <p:cNvSpPr>
              <a:spLocks/>
            </p:cNvSpPr>
            <p:nvPr/>
          </p:nvSpPr>
          <p:spPr bwMode="auto">
            <a:xfrm>
              <a:off x="6021267" y="3933851"/>
              <a:ext cx="2033520" cy="792155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 rot="16200000">
              <a:off x="3651976" y="2366218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5" name="AutoShape 7"/>
            <p:cNvSpPr>
              <a:spLocks/>
            </p:cNvSpPr>
            <p:nvPr/>
          </p:nvSpPr>
          <p:spPr bwMode="auto">
            <a:xfrm rot="18794076">
              <a:off x="5668828" y="2528935"/>
              <a:ext cx="2139931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6" name="AutoShape 7"/>
            <p:cNvSpPr>
              <a:spLocks/>
            </p:cNvSpPr>
            <p:nvPr/>
          </p:nvSpPr>
          <p:spPr bwMode="auto">
            <a:xfrm rot="7922097">
              <a:off x="1839110" y="5179242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7" name="AutoShape 7"/>
            <p:cNvSpPr>
              <a:spLocks/>
            </p:cNvSpPr>
            <p:nvPr/>
          </p:nvSpPr>
          <p:spPr bwMode="auto">
            <a:xfrm rot="5400000">
              <a:off x="3651976" y="5445940"/>
              <a:ext cx="2033570" cy="790549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 rot="2678492">
              <a:off x="5435498" y="5202252"/>
              <a:ext cx="2033521" cy="792156"/>
            </a:xfrm>
            <a:prstGeom prst="leftArrow">
              <a:avLst>
                <a:gd name="adj1" fmla="val 50000"/>
                <a:gd name="adj2" fmla="val 80889"/>
              </a:avLst>
            </a:prstGeom>
            <a:solidFill>
              <a:schemeClr val="tx2">
                <a:alpha val="80783"/>
              </a:schemeClr>
            </a:solidFill>
            <a:ln w="9525">
              <a:solidFill>
                <a:schemeClr val="tx2">
                  <a:alpha val="34117"/>
                </a:schemeClr>
              </a:solidFill>
              <a:round/>
              <a:headEnd/>
              <a:tailEnd/>
            </a:ln>
            <a:effectLst>
              <a:outerShdw blurRad="63500" dist="23000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US" dirty="0"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20" name="Rectangle 1"/>
            <p:cNvSpPr txBox="1">
              <a:spLocks noChangeArrowheads="1"/>
            </p:cNvSpPr>
            <p:nvPr/>
          </p:nvSpPr>
          <p:spPr>
            <a:xfrm>
              <a:off x="2868595" y="3565555"/>
              <a:ext cx="3584458" cy="1258876"/>
            </a:xfrm>
            <a:prstGeom prst="rect">
              <a:avLst/>
            </a:prstGeom>
          </p:spPr>
          <p:txBody>
            <a:bodyPr anchor="b">
              <a:normAutofit fontScale="92500" lnSpcReduction="10000"/>
            </a:bodyPr>
            <a:lstStyle/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Convergent</a:t>
              </a:r>
            </a:p>
            <a:p>
              <a:pPr algn="ctr">
                <a:defRPr/>
              </a:pPr>
              <a:r>
                <a:rPr lang="en-US" sz="3300" b="1" dirty="0">
                  <a:latin typeface="DIN Next Rounded LT Pro" panose="020F0503020203050203" pitchFamily="34" charset="0"/>
                  <a:ea typeface="+mj-ea"/>
                  <a:cs typeface="+mj-cs"/>
                  <a:sym typeface="Gill Sans" charset="0"/>
                </a:rPr>
                <a:t>Thinking</a:t>
              </a:r>
              <a:endParaRPr lang="en-US" sz="3300" b="1" dirty="0">
                <a:latin typeface="DIN Next Rounded LT Pro" panose="020F0503020203050203" pitchFamily="34" charset="0"/>
                <a:ea typeface="ヒラギノ角ゴ ProN W6" charset="-128"/>
                <a:cs typeface="ヒラギノ角ゴ ProN W6" charset="-128"/>
                <a:sym typeface="Gill San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Narrowing down, focusing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55820"/>
      </p:ext>
    </p:extLst>
  </p:cSld>
  <p:clrMapOvr>
    <a:masterClrMapping/>
  </p:clrMapOvr>
  <p:transition advClick="0"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TextBox 5"/>
          <p:cNvSpPr txBox="1">
            <a:spLocks noChangeArrowheads="1"/>
          </p:cNvSpPr>
          <p:nvPr/>
        </p:nvSpPr>
        <p:spPr bwMode="auto">
          <a:xfrm>
            <a:off x="6046226" y="2874963"/>
            <a:ext cx="3366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DIN Next Rounded LT Pro" panose="020F0503020203050203" pitchFamily="34" charset="0"/>
              </a:rPr>
              <a:t>Metacognition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17" y="2120571"/>
            <a:ext cx="2642849" cy="36326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about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94377"/>
      </p:ext>
    </p:extLst>
  </p:cSld>
  <p:clrMapOvr>
    <a:masterClrMapping/>
  </p:clrMapOvr>
  <p:transition advClick="0" advTm="1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79952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knowledge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ownership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intellectual rigor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Greater curiosity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800" dirty="0"/>
              <a:t>Examples of </a:t>
            </a:r>
            <a:r>
              <a:rPr lang="en-US" sz="4800" dirty="0" smtClean="0"/>
              <a:t>the QFT in the Classroom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6" name="Picture Placeholder 3" descr="Screenshot 2015-09-16 15.08.22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7162"/>
          <a:stretch>
            <a:fillRect/>
          </a:stretch>
        </p:blipFill>
        <p:spPr>
          <a:xfrm>
            <a:off x="831850" y="228600"/>
            <a:ext cx="6378388" cy="4187952"/>
          </a:xfrm>
        </p:spPr>
      </p:pic>
    </p:spTree>
    <p:extLst>
      <p:ext uri="{BB962C8B-B14F-4D97-AF65-F5344CB8AC3E}">
        <p14:creationId xmlns:p14="http://schemas.microsoft.com/office/powerpoint/2010/main" val="25439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838200" y="2275031"/>
            <a:ext cx="10515600" cy="41163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 dirty="0" smtClean="0">
                <a:cs typeface="Gill Sans"/>
              </a:rPr>
              <a:t>Jennifer </a:t>
            </a:r>
            <a:r>
              <a:rPr lang="en-US" sz="3000" dirty="0">
                <a:cs typeface="Gill Sans"/>
              </a:rPr>
              <a:t>Shaffer, Walkersville, </a:t>
            </a:r>
            <a:r>
              <a:rPr lang="en-US" sz="3000" dirty="0" smtClean="0">
                <a:cs typeface="Gill Sans"/>
              </a:rPr>
              <a:t>MD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000" dirty="0">
              <a:cs typeface="Gill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 dirty="0">
                <a:cs typeface="Gill Sans"/>
              </a:rPr>
              <a:t>Topic: Nonfiction </a:t>
            </a:r>
            <a:r>
              <a:rPr lang="en-US" sz="3000" dirty="0" smtClean="0">
                <a:cs typeface="Gill Sans"/>
              </a:rPr>
              <a:t>literacy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000" dirty="0">
              <a:cs typeface="Gill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000" dirty="0">
                <a:cs typeface="Gill Sans"/>
              </a:rPr>
              <a:t>Purpose: To engage students prior to reading a nonfiction text about alligators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en-US" sz="3000" dirty="0">
              <a:cs typeface="Gill San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</a:t>
            </a:r>
            <a:r>
              <a:rPr lang="en-US" dirty="0" smtClean="0"/>
              <a:t>Example</a:t>
            </a:r>
            <a:r>
              <a:rPr lang="en-US" dirty="0"/>
              <a:t>: Kindergarten</a:t>
            </a:r>
          </a:p>
        </p:txBody>
      </p:sp>
    </p:spTree>
    <p:extLst>
      <p:ext uri="{BB962C8B-B14F-4D97-AF65-F5344CB8AC3E}">
        <p14:creationId xmlns:p14="http://schemas.microsoft.com/office/powerpoint/2010/main" val="39184065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\\fcps.org\fcps\Redirection\Central Offices\Professional Dev\jay.corrigan\My Documents\My Pictures\alligator-babies-texas_62971_990x7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18" y="1875281"/>
            <a:ext cx="4952163" cy="371162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08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57" y="1690688"/>
            <a:ext cx="6846011" cy="516731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>
                <a:cs typeface="Gill Sans"/>
              </a:rPr>
              <a:t>Is the alligator </a:t>
            </a:r>
            <a:r>
              <a:rPr lang="en-US" sz="2200" dirty="0" smtClean="0">
                <a:cs typeface="Gill Sans"/>
              </a:rPr>
              <a:t>camouflaged?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Why </a:t>
            </a:r>
            <a:r>
              <a:rPr lang="en-US" sz="2200" dirty="0">
                <a:cs typeface="Gill Sans"/>
              </a:rPr>
              <a:t>do the babies have </a:t>
            </a:r>
            <a:r>
              <a:rPr lang="en-US" sz="2200" dirty="0" smtClean="0">
                <a:cs typeface="Gill Sans"/>
              </a:rPr>
              <a:t>stripes?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Are </a:t>
            </a:r>
            <a:r>
              <a:rPr lang="en-US" sz="2200" dirty="0">
                <a:cs typeface="Gill Sans"/>
              </a:rPr>
              <a:t>those baby </a:t>
            </a:r>
            <a:r>
              <a:rPr lang="en-US" sz="2200" dirty="0" smtClean="0">
                <a:cs typeface="Gill Sans"/>
              </a:rPr>
              <a:t>crocodiles?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Is </a:t>
            </a:r>
            <a:r>
              <a:rPr lang="en-US" sz="2200" dirty="0">
                <a:cs typeface="Gill Sans"/>
              </a:rPr>
              <a:t>it a mom or dad </a:t>
            </a:r>
            <a:r>
              <a:rPr lang="en-US" sz="2200" dirty="0" smtClean="0">
                <a:cs typeface="Gill Sans"/>
              </a:rPr>
              <a:t>crocodile?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What </a:t>
            </a:r>
            <a:r>
              <a:rPr lang="en-US" sz="2200" dirty="0">
                <a:cs typeface="Gill Sans"/>
              </a:rPr>
              <a:t>is the green </a:t>
            </a:r>
            <a:r>
              <a:rPr lang="en-US" sz="2200" dirty="0" smtClean="0">
                <a:cs typeface="Gill Sans"/>
              </a:rPr>
              <a:t>stuff?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Why </a:t>
            </a:r>
            <a:r>
              <a:rPr lang="en-US" sz="2200" dirty="0">
                <a:cs typeface="Gill Sans"/>
              </a:rPr>
              <a:t>are they in the water so </a:t>
            </a:r>
            <a:r>
              <a:rPr lang="en-US" sz="2200" dirty="0" smtClean="0">
                <a:cs typeface="Gill Sans"/>
              </a:rPr>
              <a:t>low?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Where </a:t>
            </a:r>
            <a:r>
              <a:rPr lang="en-US" sz="2200" dirty="0">
                <a:cs typeface="Gill Sans"/>
              </a:rPr>
              <a:t>are they </a:t>
            </a:r>
            <a:r>
              <a:rPr lang="en-US" sz="2200" dirty="0" smtClean="0">
                <a:cs typeface="Gill Sans"/>
              </a:rPr>
              <a:t>going?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Why </a:t>
            </a:r>
            <a:r>
              <a:rPr lang="en-US" sz="2200" dirty="0">
                <a:cs typeface="Gill Sans"/>
              </a:rPr>
              <a:t>are the baby alligator’s eyes white and the mom’s </a:t>
            </a:r>
            <a:r>
              <a:rPr lang="en-US" sz="2200" dirty="0" smtClean="0">
                <a:cs typeface="Gill Sans"/>
              </a:rPr>
              <a:t>black?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Why </a:t>
            </a:r>
            <a:r>
              <a:rPr lang="en-US" sz="2200" dirty="0">
                <a:cs typeface="Gill Sans"/>
              </a:rPr>
              <a:t>are baby alligators on top of the momma </a:t>
            </a:r>
            <a:r>
              <a:rPr lang="en-US" sz="2200" dirty="0" smtClean="0">
                <a:cs typeface="Gill Sans"/>
              </a:rPr>
              <a:t>alligator?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>
                <a:cs typeface="Gill Sans"/>
              </a:rPr>
              <a:t>Why </a:t>
            </a:r>
            <a:r>
              <a:rPr lang="en-US" sz="2200" dirty="0">
                <a:cs typeface="Gill Sans"/>
              </a:rPr>
              <a:t>does momma or daddy have bumps on them</a:t>
            </a:r>
            <a:r>
              <a:rPr lang="en-US" sz="2200" dirty="0" smtClean="0">
                <a:cs typeface="Gill Sans"/>
              </a:rPr>
              <a:t>?</a:t>
            </a:r>
            <a:endParaRPr lang="en-US" sz="2200" dirty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endParaRPr lang="en-US" sz="2200" dirty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endParaRPr lang="en-US" sz="2200" dirty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charset="0"/>
              <a:buAutoNum type="arabicPeriod"/>
              <a:defRPr/>
            </a:pPr>
            <a:endParaRPr lang="en-US" sz="2200" dirty="0" smtClean="0">
              <a:cs typeface="Gill Sans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charset="0"/>
              <a:buAutoNum type="arabicPeriod"/>
              <a:defRPr/>
            </a:pPr>
            <a:endParaRPr lang="en-US" sz="2200" dirty="0">
              <a:cs typeface="Gill San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Students’ Questions</a:t>
            </a:r>
            <a:endParaRPr lang="en-US" dirty="0"/>
          </a:p>
        </p:txBody>
      </p:sp>
      <p:pic>
        <p:nvPicPr>
          <p:cNvPr id="7" name="Picture 2" descr="\\fcps.org\fcps\Redirection\Central Offices\Professional Dev\jay.corrigan\My Documents\My Pictures\alligator-babies-texas_62971_990x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2" y="1690687"/>
            <a:ext cx="4982308" cy="373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838200" y="2067465"/>
            <a:ext cx="11005038" cy="4145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r>
              <a:rPr lang="en-US" sz="3000" dirty="0" smtClean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Deirdre </a:t>
            </a:r>
            <a:r>
              <a:rPr lang="en-US" sz="3000" dirty="0" err="1">
                <a:solidFill>
                  <a:schemeClr val="dk1"/>
                </a:solidFill>
                <a:ea typeface="Rokkitt"/>
                <a:cs typeface="Rokkitt"/>
                <a:sym typeface="Rokkitt"/>
              </a:rPr>
              <a:t>Brotherson</a:t>
            </a:r>
            <a:r>
              <a:rPr lang="en-US" sz="3000" dirty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, Hooksett, NH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r>
              <a:rPr lang="en-US" sz="3000" dirty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Topic: Math unit on variables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r>
              <a:rPr lang="en-US" sz="3000" dirty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Purpose: To engage students at the start of a unit on </a:t>
            </a:r>
            <a:r>
              <a:rPr lang="en-US" sz="3000" dirty="0" smtClean="0">
                <a:solidFill>
                  <a:schemeClr val="dk1"/>
                </a:solidFill>
                <a:ea typeface="Rokkitt"/>
                <a:cs typeface="Rokkitt"/>
                <a:sym typeface="Rokkitt"/>
              </a:rPr>
              <a:t>variables</a:t>
            </a:r>
            <a:endParaRPr lang="en-US" sz="3000" dirty="0">
              <a:solidFill>
                <a:schemeClr val="dk1"/>
              </a:solidFill>
              <a:ea typeface="Rokkitt"/>
              <a:cs typeface="Rokkitt"/>
              <a:sym typeface="Rokkit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MS PGothic" panose="020B0600070205080204" pitchFamily="34" charset="-128"/>
                <a:cs typeface="Arial"/>
              </a:rPr>
              <a:t>Classroom </a:t>
            </a:r>
            <a:r>
              <a:rPr lang="en-US" dirty="0" smtClean="0">
                <a:ea typeface="MS PGothic" panose="020B0600070205080204" pitchFamily="34" charset="-128"/>
                <a:cs typeface="Arial"/>
              </a:rPr>
              <a:t>Example: Elementary Math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6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Focus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4832" y="2698582"/>
            <a:ext cx="7263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6000" dirty="0" smtClean="0">
                <a:solidFill>
                  <a:prstClr val="black"/>
                </a:solidFill>
                <a:latin typeface="DIN Next Rounded LT Pro" panose="020F0503020203050203" pitchFamily="34" charset="0"/>
              </a:rPr>
              <a:t>24 = </a:t>
            </a:r>
            <a:r>
              <a:rPr lang="en-US" sz="6000" dirty="0" smtClean="0">
                <a:solidFill>
                  <a:prstClr val="black"/>
                </a:solidFill>
                <a:latin typeface="DIN Next Rounded LT Pro" panose="020F0503020203050203" pitchFamily="34" charset="0"/>
                <a:sym typeface="Wingdings" panose="05000000000000000000" pitchFamily="2" charset="2"/>
              </a:rPr>
              <a:t> +  +  </a:t>
            </a:r>
            <a:endParaRPr lang="en-US" sz="6000" dirty="0">
              <a:solidFill>
                <a:prstClr val="black"/>
              </a:solidFill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2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10515599" cy="375090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Share your thinking and learning from today: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@</a:t>
            </a:r>
            <a:r>
              <a:rPr lang="en-US" sz="2400" dirty="0" err="1" smtClean="0"/>
              <a:t>AndrewRQI</a:t>
            </a: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@</a:t>
            </a:r>
            <a:r>
              <a:rPr lang="en-US" sz="2400" dirty="0" err="1" smtClean="0"/>
              <a:t>RightQuestion</a:t>
            </a: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smtClean="0"/>
              <a:t>#QFT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Tweet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8909"/>
            <a:ext cx="5810250" cy="4308259"/>
          </a:xfrm>
        </p:spPr>
        <p:txBody>
          <a:bodyPr>
            <a:noAutofit/>
          </a:bodyPr>
          <a:lstStyle/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Why is the 24 first?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What do the smiley faces mean?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b="1" dirty="0">
                <a:solidFill>
                  <a:srgbClr val="000000"/>
                </a:solidFill>
                <a:cs typeface="Gill Sans" charset="0"/>
              </a:rPr>
              <a:t>Why are there 3 smiley faces?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How am I suppose to figure this out?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Is the answer 12?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Can I put any number for a smiley face?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b="1" dirty="0">
                <a:solidFill>
                  <a:srgbClr val="000000"/>
                </a:solidFill>
                <a:cs typeface="Gill Sans" charset="0"/>
              </a:rPr>
              <a:t>Do three faces mean something?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b="1" dirty="0">
                <a:solidFill>
                  <a:srgbClr val="000000"/>
                </a:solidFill>
                <a:cs typeface="Gill Sans" charset="0"/>
              </a:rPr>
              <a:t>Do the numbers have to be the same because the smiley faces are the same?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What numbers will work here?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48450" y="2008909"/>
            <a:ext cx="470535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Does it mean 24 is a really happy </a:t>
            </a: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number?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Can </a:t>
            </a:r>
            <a:r>
              <a:rPr lang="en-US" sz="2200" b="1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we replace each smiley face with an </a:t>
            </a: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8?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 </a:t>
            </a:r>
            <a:r>
              <a:rPr lang="en-US" sz="2200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any other numbers </a:t>
            </a: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work?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Can </a:t>
            </a:r>
            <a:r>
              <a:rPr lang="en-US" sz="2200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we do this for any </a:t>
            </a: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number?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Does </a:t>
            </a:r>
            <a:r>
              <a:rPr lang="en-US" sz="2200" b="1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it always have to be smiley </a:t>
            </a: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faces?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 </a:t>
            </a:r>
            <a:r>
              <a:rPr lang="en-US" sz="2200" b="1" dirty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we always have to use three things?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Students’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2982"/>
            <a:ext cx="10515600" cy="3999492"/>
          </a:xfrm>
        </p:spPr>
        <p:txBody>
          <a:bodyPr>
            <a:normAutofit/>
          </a:bodyPr>
          <a:lstStyle/>
          <a:p>
            <a:r>
              <a:rPr lang="en-US" dirty="0" smtClean="0"/>
              <a:t>Questions </a:t>
            </a:r>
            <a:r>
              <a:rPr lang="en-US" dirty="0"/>
              <a:t>posted on classroom </a:t>
            </a:r>
            <a:r>
              <a:rPr lang="en-US" dirty="0" smtClean="0"/>
              <a:t>walls.</a:t>
            </a:r>
          </a:p>
          <a:p>
            <a:r>
              <a:rPr lang="en-US" dirty="0" smtClean="0"/>
              <a:t>Students </a:t>
            </a:r>
            <a:r>
              <a:rPr lang="en-US" dirty="0"/>
              <a:t>cross off the questions they answer during subsequent </a:t>
            </a:r>
            <a:r>
              <a:rPr lang="en-US" dirty="0" smtClean="0"/>
              <a:t>lessons.</a:t>
            </a:r>
          </a:p>
          <a:p>
            <a:r>
              <a:rPr lang="en-US" dirty="0" smtClean="0"/>
              <a:t>Teacher </a:t>
            </a:r>
            <a:r>
              <a:rPr lang="en-US" dirty="0"/>
              <a:t>returns to student questions at the end of the unit to discuss with students what they learned and what they still want to know.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</a:t>
            </a:r>
            <a:r>
              <a:rPr lang="en-US" dirty="0" smtClean="0"/>
              <a:t>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77600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Classroom Example: Middle School Social Studies</a:t>
            </a:r>
            <a:endParaRPr lang="en-US" sz="4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981201"/>
            <a:ext cx="10442331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3000" dirty="0" smtClean="0"/>
              <a:t>James Brewster, Austin, TX</a:t>
            </a:r>
          </a:p>
          <a:p>
            <a:pPr marL="0" indent="0">
              <a:buFont typeface="Arial"/>
              <a:buNone/>
            </a:pPr>
            <a:r>
              <a:rPr lang="en-US" altLang="en-US" sz="3000" dirty="0" smtClean="0"/>
              <a:t>Topic: Current events and social justice</a:t>
            </a:r>
            <a:endParaRPr lang="en-US" altLang="en-US" sz="3000" u="sng" dirty="0" smtClean="0"/>
          </a:p>
          <a:p>
            <a:pPr marL="0" indent="0">
              <a:buFont typeface="Arial"/>
              <a:buNone/>
            </a:pPr>
            <a:r>
              <a:rPr lang="en-US" altLang="en-US" sz="3000" dirty="0" smtClean="0"/>
              <a:t>Purpose: Engage students in difficult conversations on current events through analyzing contemporary political cartoons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411507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39" y="1992075"/>
            <a:ext cx="4659922" cy="35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Students’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2008909"/>
            <a:ext cx="5810250" cy="4308259"/>
          </a:xfrm>
        </p:spPr>
        <p:txBody>
          <a:bodyPr>
            <a:noAutofit/>
          </a:bodyPr>
          <a:lstStyle/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>
                <a:solidFill>
                  <a:srgbClr val="000000"/>
                </a:solidFill>
                <a:cs typeface="Gill Sans" charset="0"/>
              </a:rPr>
              <a:t>Why is the </a:t>
            </a: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Eifel Tower burning?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Is New York supporting Paris?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Paris and not any other city?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How many people died or got hurt?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Will Obama help Paris?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did the Statue of Liberty say, “I’m coming?”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did ISIS attack?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Why doesn’t France do anything?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2200" dirty="0" smtClean="0">
                <a:solidFill>
                  <a:srgbClr val="000000"/>
                </a:solidFill>
                <a:cs typeface="Gill Sans" charset="0"/>
              </a:rPr>
              <a:t>Who is ISIS?</a:t>
            </a:r>
            <a:endParaRPr lang="en-US" sz="2200" dirty="0">
              <a:solidFill>
                <a:srgbClr val="000000"/>
              </a:solidFill>
              <a:cs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8450" y="2008909"/>
            <a:ext cx="47053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Who are they going to attack next?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Does ISIS hate France as well as America?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Who is the founder of ISIS?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Is this propaganda?</a:t>
            </a:r>
          </a:p>
          <a:p>
            <a:pPr marL="457200" indent="-457200" defTabSz="457200">
              <a:spcBef>
                <a:spcPts val="600"/>
              </a:spcBef>
              <a:buSzPct val="75000"/>
              <a:buFont typeface="+mj-lt"/>
              <a:buAutoNum type="arabicPeriod" startAt="10"/>
              <a:defRPr/>
            </a:pPr>
            <a:r>
              <a:rPr lang="en-US" sz="2200" dirty="0" smtClean="0">
                <a:solidFill>
                  <a:srgbClr val="000000"/>
                </a:solidFill>
                <a:latin typeface="DIN Next Rounded LT Pro" panose="020F0503020203050203" pitchFamily="34" charset="0"/>
                <a:cs typeface="Gill Sans" charset="0"/>
              </a:rPr>
              <a:t>Is that related to the recent bombings?</a:t>
            </a:r>
          </a:p>
        </p:txBody>
      </p:sp>
    </p:spTree>
    <p:extLst>
      <p:ext uri="{BB962C8B-B14F-4D97-AF65-F5344CB8AC3E}">
        <p14:creationId xmlns:p14="http://schemas.microsoft.com/office/powerpoint/2010/main" val="174672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60685"/>
            <a:ext cx="10442331" cy="3851030"/>
          </a:xfrm>
          <a:prstGeom prst="rect">
            <a:avLst/>
          </a:prstGeom>
          <a:extLst/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endParaRPr lang="en-US" sz="1800" dirty="0">
              <a:cs typeface="Rockwell (Body)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4850423" cy="435133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Students researched their </a:t>
            </a:r>
            <a:r>
              <a:rPr lang="en-US" dirty="0" smtClean="0"/>
              <a:t>questions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Students engaged in conversation on the current event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Students created </a:t>
            </a:r>
            <a:r>
              <a:rPr lang="en-US" dirty="0" smtClean="0"/>
              <a:t>posters </a:t>
            </a:r>
            <a:r>
              <a:rPr lang="en-US" dirty="0"/>
              <a:t>to educate their peers on the </a:t>
            </a:r>
            <a:r>
              <a:rPr lang="en-US" dirty="0" smtClean="0"/>
              <a:t>tragedy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Organically led to a conversation on immigration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40" y="2432089"/>
            <a:ext cx="2756078" cy="2908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6" y="1825625"/>
            <a:ext cx="2507334" cy="1872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6" y="3833447"/>
            <a:ext cx="2507334" cy="18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Reflections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981201"/>
            <a:ext cx="10442331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“It helps me by getting me to think about questions on my own. Also, it gets my mind in motion to think about the questions other people make.” </a:t>
            </a:r>
          </a:p>
          <a:p>
            <a:pPr marL="0" indent="0">
              <a:buNone/>
            </a:pPr>
            <a:r>
              <a:rPr lang="en-US" altLang="en-US" dirty="0" smtClean="0"/>
              <a:t>					- </a:t>
            </a:r>
            <a:r>
              <a:rPr lang="en-US" altLang="en-US" b="1" dirty="0" smtClean="0"/>
              <a:t>8</a:t>
            </a:r>
            <a:r>
              <a:rPr lang="en-US" altLang="en-US" b="1" baseline="30000" dirty="0" smtClean="0"/>
              <a:t>th</a:t>
            </a:r>
            <a:r>
              <a:rPr lang="en-US" altLang="en-US" b="1" dirty="0" smtClean="0"/>
              <a:t> Grader</a:t>
            </a:r>
            <a:r>
              <a:rPr lang="en-US" altLang="en-US" dirty="0" smtClean="0"/>
              <a:t>, Austin, TX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“I like creating as many questions as you can in a time limit without being judged because it lets my mind flow.” </a:t>
            </a: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/>
              <a:t>	</a:t>
            </a:r>
            <a:r>
              <a:rPr lang="en-US" altLang="en-US" dirty="0" smtClean="0"/>
              <a:t>				- </a:t>
            </a:r>
            <a:r>
              <a:rPr lang="en-US" altLang="en-US" b="1" dirty="0" smtClean="0"/>
              <a:t>8</a:t>
            </a:r>
            <a:r>
              <a:rPr lang="en-US" altLang="en-US" b="1" baseline="30000" dirty="0" smtClean="0"/>
              <a:t>th</a:t>
            </a:r>
            <a:r>
              <a:rPr lang="en-US" altLang="en-US" b="1" dirty="0" smtClean="0"/>
              <a:t> Grader</a:t>
            </a:r>
            <a:r>
              <a:rPr lang="en-US" altLang="en-US" dirty="0" smtClean="0"/>
              <a:t>, Austin, TX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7349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838200" y="1981201"/>
            <a:ext cx="10521462" cy="414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000" dirty="0" smtClean="0"/>
              <a:t>Kelly </a:t>
            </a:r>
            <a:r>
              <a:rPr lang="en-US" altLang="en-US" sz="3000" dirty="0" err="1"/>
              <a:t>Grotrian</a:t>
            </a:r>
            <a:r>
              <a:rPr lang="en-US" altLang="en-US" sz="3000" dirty="0"/>
              <a:t>, East Brunswick, NJ</a:t>
            </a:r>
          </a:p>
          <a:p>
            <a:pPr marL="0" indent="0">
              <a:buNone/>
            </a:pPr>
            <a:r>
              <a:rPr lang="en-US" altLang="en-US" sz="3000" dirty="0" smtClean="0"/>
              <a:t>Topic</a:t>
            </a:r>
            <a:r>
              <a:rPr lang="en-US" altLang="en-US" sz="3000" dirty="0"/>
              <a:t>: The end of World War II</a:t>
            </a:r>
            <a:endParaRPr lang="en-US" altLang="en-US" sz="3000" u="sng" dirty="0"/>
          </a:p>
          <a:p>
            <a:pPr marL="0" indent="0">
              <a:buNone/>
            </a:pPr>
            <a:r>
              <a:rPr lang="en-US" altLang="en-US" sz="3000" dirty="0"/>
              <a:t>Purpose: Leads into a discussion about whether the United States was justified in dropping the atomic bomb. Students’ questions were also used for a homework assignment on Google classroom.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77600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Classroom Example: High School Social Studies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0663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4153" y="1687530"/>
            <a:ext cx="4923694" cy="3961773"/>
          </a:xfrm>
        </p:spPr>
      </p:pic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8256222" y="5629155"/>
            <a:ext cx="32214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latin typeface="DIN Next Rounded LT Pro" panose="020F0503020203050203" pitchFamily="34" charset="0"/>
                <a:hlinkClick r:id="rId3"/>
              </a:rPr>
              <a:t>http://www.loc.gov/pictures/item/98506956/</a:t>
            </a:r>
            <a:endParaRPr lang="en-US" altLang="en-US" sz="1200" dirty="0">
              <a:latin typeface="DIN Next Rounded LT Pro" panose="020F050302020305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Students’ </a:t>
            </a:r>
            <a:r>
              <a:rPr lang="en-US" alt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7255"/>
            <a:ext cx="10442331" cy="3903784"/>
          </a:xfrm>
          <a:extLst/>
        </p:spPr>
        <p:txBody>
          <a:bodyPr numCol="2">
            <a:normAutofit/>
          </a:bodyPr>
          <a:lstStyle/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What is this?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Who did this?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How did this affect people?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What were the environmental &amp; economic implications of dropping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How many people were hurt?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Is that a plane wing in the bottom right?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Did the people in that plane drop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Did the people dropping the bomb know what they were doing? 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Did they make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Who was responsible for dropping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What led to this event?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What happened as a result of dropping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Where was the bomb dropped?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Had people been given warning?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How long did it take to notice effects of the bomb?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dirty="0">
                <a:cs typeface="Rockwell (Body)"/>
              </a:rPr>
              <a:t>When did this happen (at what point in the war)?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r>
              <a:rPr lang="en-US" sz="1600" b="1" dirty="0">
                <a:cs typeface="Rockwell (Body)"/>
              </a:rPr>
              <a:t>How many lives were lost as a result?</a:t>
            </a:r>
          </a:p>
          <a:p>
            <a:pPr marL="341313" indent="-341313">
              <a:spcBef>
                <a:spcPts val="600"/>
              </a:spcBef>
              <a:buFont typeface="Calibri" charset="0"/>
              <a:buAutoNum type="arabicPeriod"/>
              <a:defRPr/>
            </a:pPr>
            <a:endParaRPr lang="en-US" sz="1600" dirty="0">
              <a:cs typeface="Rockwell (Body)"/>
            </a:endParaRPr>
          </a:p>
        </p:txBody>
      </p:sp>
      <p:pic>
        <p:nvPicPr>
          <p:cNvPr id="10547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061" y="3535801"/>
            <a:ext cx="2748470" cy="22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10829192" cy="3750909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 &amp; learning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experience in the Question Formulation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Technique (QFT)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Unpacking the QFT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Examples of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QFT in the classroom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 formulation in the 21</a:t>
            </a:r>
            <a:r>
              <a:rPr lang="en-US" sz="3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century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 &amp; Q&amp;A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838200" y="2067465"/>
            <a:ext cx="10515600" cy="4145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175" indent="0">
              <a:lnSpc>
                <a:spcPct val="100000"/>
              </a:lnSpc>
              <a:spcBef>
                <a:spcPts val="0"/>
              </a:spcBef>
              <a:buClr>
                <a:srgbClr val="76A5AF"/>
              </a:buClr>
              <a:buSzPct val="73333"/>
              <a:buNone/>
            </a:pPr>
            <a:r>
              <a:rPr lang="en-US" sz="3000" dirty="0" smtClean="0">
                <a:solidFill>
                  <a:schemeClr val="dk1"/>
                </a:solidFill>
                <a:ea typeface="Rockwell" charset="0"/>
                <a:cs typeface="Rockwell" charset="0"/>
              </a:rPr>
              <a:t>Allison </a:t>
            </a: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</a:rPr>
              <a:t>Gest, Park Ridge, IL</a:t>
            </a:r>
          </a:p>
          <a:p>
            <a:pPr marL="3175" indent="0">
              <a:lnSpc>
                <a:spcPct val="100000"/>
              </a:lnSpc>
              <a:spcBef>
                <a:spcPts val="2000"/>
              </a:spcBef>
              <a:buClr>
                <a:srgbClr val="76A5AF"/>
              </a:buClr>
              <a:buSzPct val="73333"/>
              <a:buNone/>
            </a:pP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  <a:sym typeface="Rokkitt"/>
              </a:rPr>
              <a:t>Topic: A unit on “</a:t>
            </a: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</a:rPr>
              <a:t>Running Water”</a:t>
            </a:r>
          </a:p>
          <a:p>
            <a:pPr marL="3175" indent="0">
              <a:lnSpc>
                <a:spcPct val="100000"/>
              </a:lnSpc>
              <a:spcBef>
                <a:spcPts val="2000"/>
              </a:spcBef>
              <a:buClr>
                <a:srgbClr val="76A5AF"/>
              </a:buClr>
              <a:buSzPct val="73333"/>
              <a:buNone/>
            </a:pP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  <a:sym typeface="Rokkitt"/>
              </a:rPr>
              <a:t>Purpose: </a:t>
            </a:r>
            <a:r>
              <a:rPr lang="en-US" sz="3000" dirty="0">
                <a:solidFill>
                  <a:schemeClr val="dk1"/>
                </a:solidFill>
                <a:ea typeface="Rockwell" charset="0"/>
                <a:cs typeface="Rockwell" charset="0"/>
              </a:rPr>
              <a:t>To give peer feedback and revise initial experiment designs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SzPct val="75000"/>
              <a:buNone/>
            </a:pPr>
            <a:endParaRPr sz="3000" dirty="0">
              <a:solidFill>
                <a:schemeClr val="dk1"/>
              </a:solidFill>
              <a:ea typeface="Rokkitt"/>
              <a:cs typeface="Rokkitt"/>
              <a:sym typeface="Rokkit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MS PGothic" panose="020B0600070205080204" pitchFamily="34" charset="-128"/>
                <a:cs typeface="Arial"/>
              </a:rPr>
              <a:t>Classroom </a:t>
            </a:r>
            <a:r>
              <a:rPr lang="en-US" dirty="0" smtClean="0">
                <a:ea typeface="MS PGothic" panose="020B0600070205080204" pitchFamily="34" charset="-128"/>
                <a:cs typeface="Arial"/>
              </a:rPr>
              <a:t>Example: High School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7754"/>
            <a:ext cx="10744200" cy="181039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45833"/>
              <a:buNone/>
            </a:pPr>
            <a:r>
              <a:rPr lang="en-US" sz="9600" dirty="0">
                <a:ea typeface="Pontano Sans"/>
                <a:cs typeface="Pontano Sans"/>
                <a:sym typeface="Pontano Sans"/>
              </a:rPr>
              <a:t>Scientist’s claim: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45833"/>
              <a:buNone/>
            </a:pPr>
            <a:r>
              <a:rPr lang="en-US" sz="9600" dirty="0">
                <a:ea typeface="Pontano Sans"/>
                <a:cs typeface="Pontano Sans"/>
                <a:sym typeface="Pontano Sans"/>
              </a:rPr>
              <a:t>“Adding a dam to a water system causes a decrease </a:t>
            </a:r>
            <a:r>
              <a:rPr lang="en-US" sz="9600" dirty="0" smtClean="0">
                <a:ea typeface="Pontano Sans"/>
                <a:cs typeface="Pontano Sans"/>
                <a:sym typeface="Pontano Sans"/>
              </a:rPr>
              <a:t>in aquatic </a:t>
            </a:r>
            <a:r>
              <a:rPr lang="en-US" sz="9600" dirty="0">
                <a:ea typeface="Pontano Sans"/>
                <a:cs typeface="Pontano Sans"/>
                <a:sym typeface="Pontano Sans"/>
              </a:rPr>
              <a:t>life downstream.” </a:t>
            </a: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endParaRPr lang="en-US" sz="4000" dirty="0">
              <a:ea typeface="Pontano Sans"/>
              <a:cs typeface="Pontano Sans"/>
              <a:sym typeface="Pontano Sans"/>
            </a:endParaRP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45833"/>
              <a:buNone/>
            </a:pPr>
            <a:r>
              <a:rPr lang="en-US" sz="9600" dirty="0">
                <a:ea typeface="Pontano Sans"/>
                <a:cs typeface="Pontano Sans"/>
                <a:sym typeface="Pontano Sans"/>
              </a:rPr>
              <a:t>Student Design to test the claim: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91" y="2739931"/>
            <a:ext cx="5108653" cy="300199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ea typeface="MS PGothic" panose="020B0600070205080204" pitchFamily="34" charset="-128"/>
                <a:cs typeface="Arial"/>
              </a:rPr>
              <a:t>Before the Question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559" y="1719693"/>
            <a:ext cx="3942232" cy="400223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PGothic" panose="020B0600070205080204" pitchFamily="34" charset="-128"/>
                <a:cs typeface="Arial"/>
              </a:rPr>
              <a:t>Question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Classroom </a:t>
            </a:r>
            <a:r>
              <a:rPr lang="en-US" sz="4000" dirty="0" smtClean="0"/>
              <a:t>Example:</a:t>
            </a:r>
            <a:r>
              <a:rPr lang="en-US" sz="4000" dirty="0"/>
              <a:t> </a:t>
            </a:r>
            <a:r>
              <a:rPr lang="en-US" sz="4000" dirty="0" smtClean="0"/>
              <a:t>Business Marketing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092569"/>
            <a:ext cx="10611678" cy="404318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Kelly La Venture, </a:t>
            </a:r>
            <a:r>
              <a:rPr lang="en-US" sz="3200" dirty="0" err="1" smtClean="0">
                <a:solidFill>
                  <a:schemeClr val="tx1"/>
                </a:solidFill>
                <a:ea typeface="Rockwell" charset="0"/>
                <a:cs typeface="Rockwell" charset="0"/>
              </a:rPr>
              <a:t>Ed.D</a:t>
            </a:r>
            <a:r>
              <a:rPr lang="en-US" sz="3200" dirty="0">
                <a:solidFill>
                  <a:schemeClr val="tx1"/>
                </a:solidFill>
                <a:ea typeface="Rockwell" charset="0"/>
                <a:cs typeface="Rockwell" charset="0"/>
              </a:rPr>
              <a:t>., </a:t>
            </a:r>
            <a:r>
              <a:rPr lang="en-US" sz="32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Bemidji State University</a:t>
            </a:r>
            <a:endParaRPr lang="en-US" sz="3200" u="sng" dirty="0">
              <a:solidFill>
                <a:schemeClr val="tx1"/>
              </a:solidFill>
              <a:ea typeface="Rockwell" charset="0"/>
              <a:cs typeface="Rockwel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u="sng" dirty="0" smtClean="0">
              <a:solidFill>
                <a:schemeClr val="tx1"/>
              </a:solidFill>
              <a:ea typeface="Rockwell" charset="0"/>
              <a:cs typeface="Rockwell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Topic: Marketing Analytics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u="sng" dirty="0" smtClean="0">
              <a:solidFill>
                <a:schemeClr val="tx1"/>
              </a:solidFill>
              <a:ea typeface="Rockwell" charset="0"/>
              <a:cs typeface="Rockwell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ea typeface="Rockwell" charset="0"/>
                <a:cs typeface="Rockwell" charset="0"/>
              </a:rPr>
              <a:t>Purpose: </a:t>
            </a:r>
            <a:r>
              <a:rPr lang="en-US" sz="3200" dirty="0">
                <a:latin typeface="DIN Next Rounded LT Pro" panose="020F0503020203050203"/>
              </a:rPr>
              <a:t>To prepare for a guest speaker on a topic students identified as </a:t>
            </a:r>
            <a:r>
              <a:rPr lang="en-US" sz="3200" dirty="0" smtClean="0">
                <a:latin typeface="DIN Next Rounded LT Pro" panose="020F0503020203050203"/>
              </a:rPr>
              <a:t>important </a:t>
            </a:r>
            <a:r>
              <a:rPr lang="en-US" sz="3200" dirty="0">
                <a:latin typeface="DIN Next Rounded LT Pro" panose="020F0503020203050203"/>
              </a:rPr>
              <a:t>for their learning </a:t>
            </a:r>
            <a:r>
              <a:rPr lang="en-US" sz="3200" dirty="0" smtClean="0">
                <a:latin typeface="DIN Next Rounded LT Pro" panose="020F0503020203050203"/>
              </a:rPr>
              <a:t>and career interests</a:t>
            </a:r>
            <a:endParaRPr lang="en-US" sz="3200" dirty="0">
              <a:solidFill>
                <a:schemeClr val="dk1"/>
              </a:solidFill>
              <a:latin typeface="DIN Next Rounded LT Pro" panose="020F0503020203050203"/>
              <a:ea typeface="Rokkitt"/>
              <a:cs typeface="Rokkitt"/>
              <a:sym typeface="Rokkitt"/>
            </a:endParaRPr>
          </a:p>
        </p:txBody>
      </p:sp>
    </p:spTree>
    <p:extLst>
      <p:ext uri="{BB962C8B-B14F-4D97-AF65-F5344CB8AC3E}">
        <p14:creationId xmlns:p14="http://schemas.microsoft.com/office/powerpoint/2010/main" val="2430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108" y="2838452"/>
            <a:ext cx="10075084" cy="1362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Marketing Analytics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1245"/>
            <a:ext cx="4489938" cy="4184770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What are marketing analytics?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How do you use them?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What are analytics?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Why are they important?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How can you use them?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What are their benefits?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What are their weaknesses?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Why should I use them?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/>
              <a:t>Who should be using </a:t>
            </a:r>
            <a:r>
              <a:rPr lang="en-US" sz="2000" dirty="0" smtClean="0"/>
              <a:t>them?</a:t>
            </a:r>
          </a:p>
          <a:p>
            <a:pPr marL="342900" indent="-342900">
              <a:buClr>
                <a:schemeClr val="tx2"/>
              </a:buClr>
              <a:buAutoNum type="arabicPeriod"/>
            </a:pPr>
            <a:r>
              <a:rPr lang="en-US" sz="2000" dirty="0" smtClean="0"/>
              <a:t> When </a:t>
            </a:r>
            <a:r>
              <a:rPr lang="en-US" sz="2000" dirty="0"/>
              <a:t>should you use them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06208" y="1690688"/>
            <a:ext cx="5647592" cy="3657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750"/>
              </a:spcBef>
              <a:buSzPct val="100000"/>
              <a:buFont typeface="+mj-lt"/>
              <a:buAutoNum type="arabicPeriod" startAt="11"/>
            </a:pPr>
            <a:r>
              <a:rPr lang="en-US" dirty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How can I use marketing analytics to benefit my </a:t>
            </a:r>
            <a:r>
              <a:rPr lang="en-US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company?</a:t>
            </a:r>
          </a:p>
          <a:p>
            <a:pPr marL="457200" indent="-457200">
              <a:spcBef>
                <a:spcPts val="750"/>
              </a:spcBef>
              <a:buSzPct val="100000"/>
              <a:buFont typeface="+mj-lt"/>
              <a:buAutoNum type="arabicPeriod" startAt="11"/>
            </a:pPr>
            <a:r>
              <a:rPr lang="en-US" b="1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How </a:t>
            </a:r>
            <a:r>
              <a:rPr lang="en-US" b="1" dirty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often should a company use marketing analytics to their </a:t>
            </a:r>
            <a:r>
              <a:rPr lang="en-US" b="1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benefit?</a:t>
            </a:r>
          </a:p>
          <a:p>
            <a:pPr marL="457200" indent="-457200">
              <a:spcBef>
                <a:spcPts val="750"/>
              </a:spcBef>
              <a:buSzPct val="100000"/>
              <a:buFont typeface="+mj-lt"/>
              <a:buAutoNum type="arabicPeriod" startAt="11"/>
            </a:pPr>
            <a:r>
              <a:rPr lang="en-US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What </a:t>
            </a:r>
            <a:r>
              <a:rPr lang="en-US" dirty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is the best way to use marketing </a:t>
            </a:r>
            <a:r>
              <a:rPr lang="en-US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analytics?</a:t>
            </a:r>
          </a:p>
          <a:p>
            <a:pPr marL="457200" indent="-457200">
              <a:spcBef>
                <a:spcPts val="750"/>
              </a:spcBef>
              <a:buSzPct val="100000"/>
              <a:buFont typeface="+mj-lt"/>
              <a:buAutoNum type="arabicPeriod" startAt="11"/>
            </a:pPr>
            <a:r>
              <a:rPr lang="en-US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Is </a:t>
            </a:r>
            <a:r>
              <a:rPr lang="en-US" dirty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there a time and place to use marketing </a:t>
            </a:r>
            <a:r>
              <a:rPr lang="en-US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analytics?</a:t>
            </a:r>
          </a:p>
          <a:p>
            <a:pPr marL="457200" indent="-457200">
              <a:spcBef>
                <a:spcPts val="750"/>
              </a:spcBef>
              <a:buSzPct val="100000"/>
              <a:buFont typeface="+mj-lt"/>
              <a:buAutoNum type="arabicPeriod" startAt="11"/>
            </a:pPr>
            <a:r>
              <a:rPr lang="en-US" b="1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How </a:t>
            </a:r>
            <a:r>
              <a:rPr lang="en-US" b="1" dirty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can I use social media and marketing analytics </a:t>
            </a:r>
            <a:r>
              <a:rPr lang="en-US" b="1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together?</a:t>
            </a:r>
          </a:p>
          <a:p>
            <a:pPr marL="457200" indent="-457200">
              <a:spcBef>
                <a:spcPts val="750"/>
              </a:spcBef>
              <a:buSzPct val="100000"/>
              <a:buFont typeface="+mj-lt"/>
              <a:buAutoNum type="arabicPeriod" startAt="11"/>
            </a:pPr>
            <a:r>
              <a:rPr lang="en-US" b="1" dirty="0" smtClean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With </a:t>
            </a:r>
            <a:r>
              <a:rPr lang="en-US" b="1" dirty="0">
                <a:solidFill>
                  <a:schemeClr val="tx1"/>
                </a:solidFill>
                <a:latin typeface="DIN Next Rounded LT Pro" panose="020F0503020203050203" pitchFamily="34" charset="0"/>
                <a:cs typeface="Times New Roman" panose="02020603050405020304" pitchFamily="18" charset="0"/>
              </a:rPr>
              <a:t>marketing analytics how can I analyze my competition?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Students’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Educator Reflections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3" y="1820009"/>
            <a:ext cx="10612967" cy="415876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latin typeface="DIN Next Rounded LT Pro" panose="020F0503020203050203"/>
              </a:rPr>
              <a:t>“Not only were students highly engaged in the QFT process the </a:t>
            </a:r>
            <a:r>
              <a:rPr lang="en-US" sz="3200" dirty="0" smtClean="0">
                <a:latin typeface="DIN Next Rounded LT Pro" panose="020F0503020203050203"/>
              </a:rPr>
              <a:t>whole 90 minute </a:t>
            </a:r>
            <a:r>
              <a:rPr lang="en-US" sz="3200" dirty="0">
                <a:latin typeface="DIN Next Rounded LT Pro" panose="020F0503020203050203"/>
              </a:rPr>
              <a:t>class </a:t>
            </a:r>
            <a:r>
              <a:rPr lang="en-US" sz="3200" dirty="0" smtClean="0">
                <a:latin typeface="DIN Next Rounded LT Pro" panose="020F0503020203050203"/>
              </a:rPr>
              <a:t>period, </a:t>
            </a:r>
            <a:r>
              <a:rPr lang="en-US" sz="3200" dirty="0">
                <a:latin typeface="DIN Next Rounded LT Pro" panose="020F0503020203050203"/>
              </a:rPr>
              <a:t>but student after </a:t>
            </a:r>
            <a:r>
              <a:rPr lang="en-US" sz="3200" dirty="0" smtClean="0">
                <a:latin typeface="DIN Next Rounded LT Pro" panose="020F0503020203050203"/>
              </a:rPr>
              <a:t>student, not </a:t>
            </a:r>
            <a:r>
              <a:rPr lang="en-US" sz="3200" dirty="0">
                <a:latin typeface="DIN Next Rounded LT Pro" panose="020F0503020203050203"/>
              </a:rPr>
              <a:t>just the same </a:t>
            </a:r>
            <a:r>
              <a:rPr lang="en-US" sz="3200" dirty="0" smtClean="0">
                <a:latin typeface="DIN Next Rounded LT Pro" panose="020F0503020203050203"/>
              </a:rPr>
              <a:t>students, </a:t>
            </a:r>
            <a:r>
              <a:rPr lang="en-US" sz="3200" dirty="0">
                <a:latin typeface="DIN Next Rounded LT Pro" panose="020F0503020203050203"/>
              </a:rPr>
              <a:t>asked question after question </a:t>
            </a:r>
            <a:r>
              <a:rPr lang="en-US" sz="3200" dirty="0" smtClean="0">
                <a:latin typeface="DIN Next Rounded LT Pro" panose="020F0503020203050203"/>
              </a:rPr>
              <a:t>of </a:t>
            </a:r>
            <a:r>
              <a:rPr lang="en-US" sz="3200" dirty="0">
                <a:latin typeface="DIN Next Rounded LT Pro" panose="020F0503020203050203"/>
              </a:rPr>
              <a:t>the guest speaker and didn’t move from their seats when </a:t>
            </a:r>
            <a:r>
              <a:rPr lang="en-US" sz="3200" dirty="0" smtClean="0">
                <a:latin typeface="DIN Next Rounded LT Pro" panose="020F0503020203050203"/>
              </a:rPr>
              <a:t>class was over – </a:t>
            </a:r>
            <a:r>
              <a:rPr lang="en-US" sz="3200" dirty="0">
                <a:latin typeface="DIN Next Rounded LT Pro" panose="020F0503020203050203"/>
              </a:rPr>
              <a:t>they stayed about 15 more minutes to keep asking questions.”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dirty="0">
              <a:latin typeface="DIN Next Rounded LT Pro" panose="020F0503020203050203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smtClean="0">
                <a:latin typeface="DIN Next Rounded LT Pro" panose="020F0503020203050203"/>
              </a:rPr>
              <a:t>“I had a ‘holy cow’ moment. We did the QFT last Tuesday, then on </a:t>
            </a:r>
            <a:r>
              <a:rPr lang="en-US" sz="3200" dirty="0">
                <a:latin typeface="DIN Next Rounded LT Pro" panose="020F0503020203050203"/>
              </a:rPr>
              <a:t>Thursday </a:t>
            </a:r>
            <a:r>
              <a:rPr lang="en-US" sz="3200" dirty="0" smtClean="0">
                <a:latin typeface="DIN Next Rounded LT Pro" panose="020F0503020203050203"/>
              </a:rPr>
              <a:t>we had the </a:t>
            </a:r>
            <a:r>
              <a:rPr lang="en-US" sz="3200" dirty="0">
                <a:latin typeface="DIN Next Rounded LT Pro" panose="020F0503020203050203"/>
              </a:rPr>
              <a:t>guest speaker, and </a:t>
            </a:r>
            <a:r>
              <a:rPr lang="en-US" sz="3200" dirty="0" smtClean="0">
                <a:latin typeface="DIN Next Rounded LT Pro" panose="020F0503020203050203"/>
              </a:rPr>
              <a:t>this </a:t>
            </a:r>
            <a:r>
              <a:rPr lang="en-US" sz="3200" dirty="0">
                <a:latin typeface="DIN Next Rounded LT Pro" panose="020F0503020203050203"/>
              </a:rPr>
              <a:t>week the students approached me </a:t>
            </a:r>
            <a:r>
              <a:rPr lang="en-US" sz="3200" dirty="0" smtClean="0">
                <a:latin typeface="DIN Next Rounded LT Pro" panose="020F0503020203050203"/>
              </a:rPr>
              <a:t>unsolicited </a:t>
            </a:r>
            <a:r>
              <a:rPr lang="en-US" sz="3200" dirty="0">
                <a:latin typeface="DIN Next Rounded LT Pro" panose="020F0503020203050203"/>
              </a:rPr>
              <a:t>to </a:t>
            </a:r>
            <a:r>
              <a:rPr lang="en-US" sz="3200" dirty="0" smtClean="0">
                <a:latin typeface="DIN Next Rounded LT Pro" panose="020F0503020203050203"/>
              </a:rPr>
              <a:t>share </a:t>
            </a:r>
            <a:r>
              <a:rPr lang="en-US" sz="3200" dirty="0">
                <a:latin typeface="DIN Next Rounded LT Pro" panose="020F0503020203050203"/>
              </a:rPr>
              <a:t>how much they liked </a:t>
            </a:r>
            <a:r>
              <a:rPr lang="en-US" sz="3200" dirty="0" smtClean="0">
                <a:latin typeface="DIN Next Rounded LT Pro" panose="020F0503020203050203"/>
              </a:rPr>
              <a:t>the QFT and asked to do it again.”</a:t>
            </a:r>
            <a:endParaRPr lang="en-US" sz="3200" dirty="0">
              <a:latin typeface="DIN Next Rounded LT Pro" panose="020F0503020203050203"/>
            </a:endParaRPr>
          </a:p>
        </p:txBody>
      </p:sp>
    </p:spTree>
    <p:extLst>
      <p:ext uri="{BB962C8B-B14F-4D97-AF65-F5344CB8AC3E}">
        <p14:creationId xmlns:p14="http://schemas.microsoft.com/office/powerpoint/2010/main" val="3023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 txBox="1">
            <a:spLocks/>
          </p:cNvSpPr>
          <p:nvPr/>
        </p:nvSpPr>
        <p:spPr bwMode="auto">
          <a:xfrm>
            <a:off x="2019300" y="2597150"/>
            <a:ext cx="82550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2000"/>
              </a:spcBef>
              <a:buClr>
                <a:schemeClr val="accent1"/>
              </a:buClr>
            </a:pPr>
            <a:endParaRPr lang="en-US" sz="2800" dirty="0">
              <a:solidFill>
                <a:srgbClr val="595959"/>
              </a:solidFill>
              <a:latin typeface="Helvetica Neue Light" charset="0"/>
              <a:cs typeface="Helvetica Neue Light" charset="0"/>
            </a:endParaRPr>
          </a:p>
          <a:p>
            <a:pPr algn="ctr" eaLnBrk="1" hangingPunct="1">
              <a:spcBef>
                <a:spcPts val="2000"/>
              </a:spcBef>
              <a:buClr>
                <a:schemeClr val="accent1"/>
              </a:buClr>
            </a:pPr>
            <a:endParaRPr lang="en-US" sz="2800" dirty="0">
              <a:solidFill>
                <a:srgbClr val="595959"/>
              </a:solidFill>
              <a:latin typeface="Helvetica Neue Light" charset="0"/>
              <a:cs typeface="Helvetica Neue Light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7346" y="1905588"/>
            <a:ext cx="1069144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DIN Next Rounded LT Pro" panose="020F0503020203050203" pitchFamily="34" charset="0"/>
                <a:cs typeface="Gill Sans" charset="0"/>
              </a:rPr>
              <a:t>“The QFT can </a:t>
            </a:r>
            <a:r>
              <a:rPr lang="en-US" dirty="0">
                <a:latin typeface="DIN Next Rounded LT Pro" panose="020F0503020203050203" pitchFamily="34" charset="0"/>
                <a:cs typeface="Gill Sans" charset="0"/>
              </a:rPr>
              <a:t>help us develop deeper </a:t>
            </a:r>
            <a:r>
              <a:rPr lang="en-US" dirty="0" smtClean="0">
                <a:latin typeface="DIN Next Rounded LT Pro" panose="020F0503020203050203" pitchFamily="34" charset="0"/>
                <a:cs typeface="Gill Sans" charset="0"/>
              </a:rPr>
              <a:t>questions.”</a:t>
            </a:r>
          </a:p>
          <a:p>
            <a:pPr eaLnBrk="1" hangingPunct="1"/>
            <a:endParaRPr lang="en-US" dirty="0">
              <a:latin typeface="DIN Next Rounded LT Pro" panose="020F0503020203050203" pitchFamily="34" charset="0"/>
              <a:cs typeface="Gill Sans" charset="0"/>
            </a:endParaRPr>
          </a:p>
          <a:p>
            <a:pPr eaLnBrk="1" hangingPunct="1"/>
            <a:r>
              <a:rPr lang="en-US" dirty="0">
                <a:latin typeface="DIN Next Rounded LT Pro" panose="020F0503020203050203" pitchFamily="34" charset="0"/>
                <a:cs typeface="Gill Sans" charset="0"/>
              </a:rPr>
              <a:t>“Changing one word in the question can change the entire </a:t>
            </a:r>
            <a:r>
              <a:rPr lang="en-US" dirty="0" smtClean="0">
                <a:latin typeface="DIN Next Rounded LT Pro" panose="020F0503020203050203" pitchFamily="34" charset="0"/>
                <a:cs typeface="Gill Sans" charset="0"/>
              </a:rPr>
              <a:t>question.”</a:t>
            </a:r>
          </a:p>
          <a:p>
            <a:pPr eaLnBrk="1" hangingPunct="1"/>
            <a:endParaRPr lang="en-US" dirty="0">
              <a:latin typeface="DIN Next Rounded LT Pro" panose="020F0503020203050203" pitchFamily="34" charset="0"/>
              <a:cs typeface="Gill Sans" charset="0"/>
            </a:endParaRPr>
          </a:p>
          <a:p>
            <a:pPr eaLnBrk="1" hangingPunct="1"/>
            <a:r>
              <a:rPr lang="en-US" dirty="0">
                <a:latin typeface="DIN Next Rounded LT Pro" panose="020F0503020203050203" pitchFamily="34" charset="0"/>
                <a:cs typeface="Gill Sans" charset="0"/>
              </a:rPr>
              <a:t>“We have more/better questions the longer we thought about </a:t>
            </a:r>
            <a:r>
              <a:rPr lang="en-US" dirty="0" smtClean="0">
                <a:latin typeface="DIN Next Rounded LT Pro" panose="020F0503020203050203" pitchFamily="34" charset="0"/>
                <a:cs typeface="Gill Sans" charset="0"/>
              </a:rPr>
              <a:t>it.”</a:t>
            </a:r>
          </a:p>
          <a:p>
            <a:pPr eaLnBrk="1" hangingPunct="1"/>
            <a:endParaRPr lang="en-US" dirty="0" smtClean="0">
              <a:latin typeface="DIN Next Rounded LT Pro" panose="020F0503020203050203" pitchFamily="34" charset="0"/>
              <a:cs typeface="Gill Sans" charset="0"/>
            </a:endParaRPr>
          </a:p>
          <a:p>
            <a:pPr eaLnBrk="1" hangingPunct="1"/>
            <a:r>
              <a:rPr lang="en-US" dirty="0" smtClean="0">
                <a:latin typeface="DIN Next Rounded LT Pro" panose="020F0503020203050203" pitchFamily="34" charset="0"/>
                <a:cs typeface="Gill Sans" charset="0"/>
              </a:rPr>
              <a:t>“</a:t>
            </a:r>
            <a:r>
              <a:rPr lang="en-US" dirty="0">
                <a:latin typeface="DIN Next Rounded LT Pro" panose="020F0503020203050203" pitchFamily="34" charset="0"/>
                <a:cs typeface="Gill Sans" charset="0"/>
              </a:rPr>
              <a:t>How to change closed </a:t>
            </a:r>
            <a:r>
              <a:rPr lang="en-US" dirty="0" smtClean="0">
                <a:latin typeface="DIN Next Rounded LT Pro" panose="020F0503020203050203" pitchFamily="34" charset="0"/>
                <a:cs typeface="Gill Sans" charset="0"/>
              </a:rPr>
              <a:t>questions </a:t>
            </a:r>
            <a:r>
              <a:rPr lang="en-US" dirty="0">
                <a:latin typeface="DIN Next Rounded LT Pro" panose="020F0503020203050203" pitchFamily="34" charset="0"/>
                <a:cs typeface="Gill Sans" charset="0"/>
              </a:rPr>
              <a:t>to </a:t>
            </a:r>
            <a:r>
              <a:rPr lang="en-US" dirty="0" smtClean="0">
                <a:latin typeface="DIN Next Rounded LT Pro" panose="020F0503020203050203" pitchFamily="34" charset="0"/>
                <a:cs typeface="Gill Sans" charset="0"/>
              </a:rPr>
              <a:t>open.”</a:t>
            </a:r>
            <a:endParaRPr lang="en-US" dirty="0">
              <a:latin typeface="DIN Next Rounded LT Pro" panose="020F0503020203050203" pitchFamily="34" charset="0"/>
              <a:cs typeface="Gill San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3492" cy="1325563"/>
          </a:xfrm>
        </p:spPr>
        <p:txBody>
          <a:bodyPr/>
          <a:lstStyle/>
          <a:p>
            <a:r>
              <a:rPr lang="en-US" dirty="0" smtClean="0"/>
              <a:t>Student 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7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3200" dirty="0" smtClean="0"/>
              <a:t>Question Formulation in the 21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Century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514994-CFC1-7B4C-A2F7-AE99A30EE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28600"/>
            <a:ext cx="4188558" cy="41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57" y="1760977"/>
            <a:ext cx="2462337" cy="374186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759122" y="1801655"/>
            <a:ext cx="4148364" cy="257876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“How should you respond when you get powerful new tools for finding answers?</a:t>
            </a:r>
          </a:p>
          <a:p>
            <a:endParaRPr lang="en-US" dirty="0"/>
          </a:p>
          <a:p>
            <a:r>
              <a:rPr lang="en-US" dirty="0" smtClean="0"/>
              <a:t>Think of harder questions.”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>
          <a:xfrm>
            <a:off x="6084277" y="4380423"/>
            <a:ext cx="4823210" cy="2578768"/>
          </a:xfrm>
        </p:spPr>
        <p:txBody>
          <a:bodyPr/>
          <a:lstStyle/>
          <a:p>
            <a:r>
              <a:rPr lang="en-US" b="1" dirty="0" smtClean="0"/>
              <a:t>– Clive Thompson</a:t>
            </a:r>
          </a:p>
          <a:p>
            <a:r>
              <a:rPr lang="en-US" dirty="0" smtClean="0"/>
              <a:t>Journalist and Technology Blogger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10477" y="1491915"/>
            <a:ext cx="10625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838200" y="634188"/>
            <a:ext cx="10515600" cy="11267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DIN Next Rounded LT Pro" panose="020F0503020203050203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/>
                </a:solidFill>
              </a:rPr>
              <a:t>In the Age of Google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800" dirty="0" smtClean="0"/>
              <a:t>Questions &amp; Learning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748145" y="2216727"/>
            <a:ext cx="10654146" cy="4354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For reframing the perception of ignorance: not a weakness, but an opportunity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For arriving at better answers (and more questions)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For increasing engagement and ownership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/>
              <a:t>For a little more joy in a very demanding profession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And…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Skill of Question Formulation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Democracy &amp; Questions</a:t>
            </a: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89" y="1751810"/>
            <a:ext cx="5024821" cy="3980775"/>
          </a:xfrm>
        </p:spPr>
      </p:pic>
      <p:sp>
        <p:nvSpPr>
          <p:cNvPr id="9" name="TextBox 8"/>
          <p:cNvSpPr txBox="1"/>
          <p:nvPr/>
        </p:nvSpPr>
        <p:spPr>
          <a:xfrm>
            <a:off x="9733085" y="5363252"/>
            <a:ext cx="236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 Next Rounded LT Pro" panose="020F0503020203050203" pitchFamily="34" charset="0"/>
                <a:ea typeface="Meiryo"/>
              </a:rPr>
              <a:t>Image Courtesy of Highlander Research and Education Center</a:t>
            </a:r>
          </a:p>
        </p:txBody>
      </p:sp>
    </p:spTree>
    <p:extLst>
      <p:ext uri="{BB962C8B-B14F-4D97-AF65-F5344CB8AC3E}">
        <p14:creationId xmlns:p14="http://schemas.microsoft.com/office/powerpoint/2010/main" val="6712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98"/>
          <a:stretch>
            <a:fillRect/>
          </a:stretch>
        </p:blipFill>
        <p:spPr>
          <a:xfrm>
            <a:off x="803564" y="1838471"/>
            <a:ext cx="6893936" cy="3781526"/>
          </a:xfrm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7947026" y="5139898"/>
            <a:ext cx="40007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DIN Next Rounded LT Pro" panose="020F0503020203050203" pitchFamily="34" charset="0"/>
              </a:rPr>
              <a:t>See Chapter 6 on </a:t>
            </a:r>
            <a:r>
              <a:rPr lang="en-US" altLang="en-US" sz="1400" dirty="0" err="1">
                <a:latin typeface="DIN Next Rounded LT Pro" panose="020F0503020203050203" pitchFamily="34" charset="0"/>
              </a:rPr>
              <a:t>Septima</a:t>
            </a:r>
            <a:r>
              <a:rPr lang="en-US" altLang="en-US" sz="1400" dirty="0">
                <a:latin typeface="DIN Next Rounded LT Pro" panose="020F0503020203050203" pitchFamily="34" charset="0"/>
              </a:rPr>
              <a:t> Clark in </a:t>
            </a:r>
            <a:r>
              <a:rPr lang="en-US" altLang="en-US" sz="1400" i="1" dirty="0">
                <a:latin typeface="DIN Next Rounded LT Pro" panose="020F0503020203050203" pitchFamily="34" charset="0"/>
              </a:rPr>
              <a:t>Freedom Road: Adult Education of African Americans </a:t>
            </a:r>
            <a:r>
              <a:rPr lang="en-US" altLang="en-US" sz="1400" dirty="0">
                <a:latin typeface="DIN Next Rounded LT Pro" panose="020F0503020203050203" pitchFamily="34" charset="0"/>
              </a:rPr>
              <a:t>(Peterson, 1996).</a:t>
            </a:r>
            <a:endParaRPr lang="en-US" altLang="en-US" sz="1400" i="1" dirty="0">
              <a:latin typeface="DIN Next Rounded LT Pro" panose="020F0503020203050203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947026" y="2349753"/>
            <a:ext cx="36769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DIN Next Rounded LT Pro" panose="020F0503020203050203" pitchFamily="34" charset="0"/>
              </a:rPr>
              <a:t>“We need to be taught to study rather than to believe, to </a:t>
            </a:r>
            <a:r>
              <a:rPr lang="en-US" altLang="en-US" sz="2400" b="1" dirty="0">
                <a:latin typeface="DIN Next Rounded LT Pro" panose="020F0503020203050203" pitchFamily="34" charset="0"/>
              </a:rPr>
              <a:t>inquire</a:t>
            </a:r>
            <a:r>
              <a:rPr lang="en-US" altLang="en-US" sz="2400" dirty="0">
                <a:latin typeface="DIN Next Rounded LT Pro" panose="020F0503020203050203" pitchFamily="34" charset="0"/>
              </a:rPr>
              <a:t> rather than to affirm.” </a:t>
            </a:r>
          </a:p>
          <a:p>
            <a:pPr algn="r" eaLnBrk="1" hangingPunct="1"/>
            <a:r>
              <a:rPr lang="en-US" altLang="en-US" sz="2400" dirty="0">
                <a:latin typeface="DIN Next Rounded LT Pro" panose="020F0503020203050203" pitchFamily="34" charset="0"/>
              </a:rPr>
              <a:t>- </a:t>
            </a:r>
            <a:r>
              <a:rPr lang="en-US" altLang="en-US" sz="2400" b="1" dirty="0" err="1">
                <a:latin typeface="DIN Next Rounded LT Pro" panose="020F0503020203050203" pitchFamily="34" charset="0"/>
              </a:rPr>
              <a:t>Septima</a:t>
            </a:r>
            <a:r>
              <a:rPr lang="en-US" altLang="en-US" sz="2400" b="1" dirty="0">
                <a:latin typeface="DIN Next Rounded LT Pro" panose="020F0503020203050203" pitchFamily="34" charset="0"/>
              </a:rPr>
              <a:t> Clark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Democracy &amp;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10515599" cy="3750909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 &amp; learning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experience in the Question Formulation Technique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Unpacking the QFT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Examples of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QFT in the classroom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 formulation in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21</a:t>
            </a:r>
            <a:r>
              <a:rPr lang="en-US" sz="32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century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Lesson planning and exploring resources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 &amp; Q&amp;A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799086"/>
            <a:ext cx="10515600" cy="953001"/>
          </a:xfrm>
        </p:spPr>
        <p:txBody>
          <a:bodyPr>
            <a:noAutofit/>
          </a:bodyPr>
          <a:lstStyle/>
          <a:p>
            <a:r>
              <a:rPr lang="en-US" sz="4800" dirty="0" smtClean="0"/>
              <a:t>Reflection &amp; Q&amp;A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0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Closing Reflections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637692"/>
            <a:ext cx="8740587" cy="3107472"/>
          </a:xfrm>
        </p:spPr>
        <p:txBody>
          <a:bodyPr>
            <a:no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What did you learn</a:t>
            </a:r>
            <a:r>
              <a:rPr lang="en-US" dirty="0" smtClean="0"/>
              <a:t>?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 smtClean="0"/>
              <a:t>How can you use what you learned?</a:t>
            </a:r>
            <a:endParaRPr lang="en-US" dirty="0"/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An “a-ha moment” or a meaningful take away from your experience </a:t>
            </a:r>
            <a:r>
              <a:rPr lang="en-US" dirty="0" smtClean="0"/>
              <a:t>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Closing Reflections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637692"/>
            <a:ext cx="8740587" cy="3107472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dirty="0"/>
              <a:t>https://www.surveymonkey.com/r/QPY2PR2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8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346"/>
            <a:ext cx="4384431" cy="375090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Visit to find resources from today’s experience:</a:t>
            </a: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rightquestion.org/events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sz="2400" dirty="0" smtClean="0"/>
              <a:t>You can also find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Easy-to-use templates and downloadable resources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Classroom examples, articles, and blogs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400" dirty="0" smtClean="0"/>
              <a:t>Instructional videos</a:t>
            </a:r>
          </a:p>
          <a:p>
            <a:pPr>
              <a:spcBef>
                <a:spcPts val="0"/>
              </a:spcBef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Free Resources</a:t>
            </a:r>
            <a:endParaRPr lang="en-US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165" y="1968661"/>
            <a:ext cx="20447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85338" y="2730822"/>
            <a:ext cx="5996354" cy="26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8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1C4E3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We offer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materials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through a Creative Commons License and we encourage you to make use of and/or share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all resources.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Please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reference the Right Question Institute and </a:t>
            </a:r>
            <a:r>
              <a:rPr kumimoji="0" lang="en-US" alt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rightquestion.org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 as the source on any materials you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Next Rounded LT Pro" panose="020F0503020203050203" pitchFamily="34" charset="0"/>
              </a:rPr>
              <a:t>use/share.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Rounded LT Pro" panose="020F0503020203050203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629DD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Next Rounded LT Pro" panose="020F05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2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20969" y="2831125"/>
            <a:ext cx="10665069" cy="3042138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solidFill>
                  <a:schemeClr val="tx2"/>
                </a:solidFill>
              </a:rPr>
              <a:t>Thank you.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Now, some time for your questions.</a:t>
            </a:r>
            <a:r>
              <a:rPr lang="en-US" sz="1600" dirty="0">
                <a:solidFill>
                  <a:schemeClr val="tx2"/>
                </a:solidFill>
              </a:rPr>
              <a:t/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We are eager to connect with you and explore how we can support your work: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hlinkClick r:id="rId3"/>
              </a:rPr>
              <a:t>Andrew.Minigan@rightquestion.org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hlinkClick r:id="rId4"/>
              </a:rPr>
              <a:t>Katy.Connolly@rightquestion.org</a:t>
            </a: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Register to access free resources over at: www.rightquestion.org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/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  <a:latin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Honoring the Original Source: </a:t>
            </a:r>
            <a:br>
              <a:rPr lang="en-US" dirty="0" smtClean="0"/>
            </a:br>
            <a:r>
              <a:rPr lang="en-US" dirty="0" smtClean="0"/>
              <a:t>Parents in Lawrence, MA 1990</a:t>
            </a:r>
            <a:endParaRPr lang="en-US" dirty="0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99" y="1802185"/>
            <a:ext cx="5241925" cy="39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"/>
          <p:cNvSpPr txBox="1">
            <a:spLocks/>
          </p:cNvSpPr>
          <p:nvPr/>
        </p:nvSpPr>
        <p:spPr>
          <a:xfrm>
            <a:off x="6965951" y="3165736"/>
            <a:ext cx="3932237" cy="25787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ea typeface="ヒラギノ角ゴ ProN W3" charset="0"/>
                <a:cs typeface="ヒラギノ角ゴ ProN W3" charset="0"/>
              </a:rPr>
              <a:t>“We don’t go to the school because we don’t even know what to ask.”</a:t>
            </a:r>
            <a:endParaRPr lang="en-US" altLang="ja-JP" dirty="0"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RQI Brand Colors (Final)">
      <a:dk1>
        <a:srgbClr val="000000"/>
      </a:dk1>
      <a:lt1>
        <a:srgbClr val="FFFFFF"/>
      </a:lt1>
      <a:dk2>
        <a:srgbClr val="59C4C7"/>
      </a:dk2>
      <a:lt2>
        <a:srgbClr val="E7E6E6"/>
      </a:lt2>
      <a:accent1>
        <a:srgbClr val="59C4C7"/>
      </a:accent1>
      <a:accent2>
        <a:srgbClr val="F6921E"/>
      </a:accent2>
      <a:accent3>
        <a:srgbClr val="74D061"/>
      </a:accent3>
      <a:accent4>
        <a:srgbClr val="156993"/>
      </a:accent4>
      <a:accent5>
        <a:srgbClr val="DD5050"/>
      </a:accent5>
      <a:accent6>
        <a:srgbClr val="7979D8"/>
      </a:accent6>
      <a:hlink>
        <a:srgbClr val="59C4C7"/>
      </a:hlink>
      <a:folHlink>
        <a:srgbClr val="59C4C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3760</Words>
  <Application>Microsoft Office PowerPoint</Application>
  <PresentationFormat>Widescreen</PresentationFormat>
  <Paragraphs>508</Paragraphs>
  <Slides>88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6" baseType="lpstr">
      <vt:lpstr>MS PGothic</vt:lpstr>
      <vt:lpstr>MS PGothic</vt:lpstr>
      <vt:lpstr>Arial</vt:lpstr>
      <vt:lpstr>Arial Black</vt:lpstr>
      <vt:lpstr>Calibri</vt:lpstr>
      <vt:lpstr>DIN Next Rounded LT Pro</vt:lpstr>
      <vt:lpstr>Gill Sans</vt:lpstr>
      <vt:lpstr>Helvetica Neue Light</vt:lpstr>
      <vt:lpstr>Meiryo</vt:lpstr>
      <vt:lpstr>Pontano Sans</vt:lpstr>
      <vt:lpstr>Rockwell</vt:lpstr>
      <vt:lpstr>Rockwell (Body)</vt:lpstr>
      <vt:lpstr>Rokkitt</vt:lpstr>
      <vt:lpstr>Times New Roman</vt:lpstr>
      <vt:lpstr>Wingdings</vt:lpstr>
      <vt:lpstr>ヒラギノ角ゴ ProN W3</vt:lpstr>
      <vt:lpstr>ヒラギノ角ゴ ProN W6</vt:lpstr>
      <vt:lpstr>Office Theme</vt:lpstr>
      <vt:lpstr>Introduction to the  Question Formulation Technique (QFT)</vt:lpstr>
      <vt:lpstr>Community Building</vt:lpstr>
      <vt:lpstr>Who is in the room?</vt:lpstr>
      <vt:lpstr>Acknowledgments</vt:lpstr>
      <vt:lpstr>Access Free Resources</vt:lpstr>
      <vt:lpstr>We Tweet</vt:lpstr>
      <vt:lpstr>Overview</vt:lpstr>
      <vt:lpstr>Questions &amp; Learning</vt:lpstr>
      <vt:lpstr>Honoring the Original Source:  Parents in Lawrence, MA 1990</vt:lpstr>
      <vt:lpstr>The Right Question Institute</vt:lpstr>
      <vt:lpstr>PowerPoint Presentation</vt:lpstr>
      <vt:lpstr>PowerPoint Presentation</vt:lpstr>
      <vt:lpstr>PowerPoint Presentation</vt:lpstr>
      <vt:lpstr>PowerPoint Presentation</vt:lpstr>
      <vt:lpstr>19th Century Public Intellectuals on College Students’ Skills</vt:lpstr>
      <vt:lpstr>College Presidents on  What College Students Should Learn</vt:lpstr>
      <vt:lpstr>A Culture of Curiosity</vt:lpstr>
      <vt:lpstr>Yet, Only 27% of Graduates Believe College Taught Them How to Ask Their Own Questions</vt:lpstr>
      <vt:lpstr>But, the problem begins long before college... </vt:lpstr>
      <vt:lpstr>Age Four: “The true age of inquisitiveness”</vt:lpstr>
      <vt:lpstr>Question Formulation by Adolescence</vt:lpstr>
      <vt:lpstr>Educators Recognize the Problem</vt:lpstr>
      <vt:lpstr>First Year Students’ Engagement</vt:lpstr>
      <vt:lpstr>PowerPoint Presentation</vt:lpstr>
      <vt:lpstr>Moving from the exception…</vt:lpstr>
      <vt:lpstr>PowerPoint Presentation</vt:lpstr>
      <vt:lpstr>But, the problem begins long before college... </vt:lpstr>
      <vt:lpstr>Question Formulation &amp;  Metacognitive Learning</vt:lpstr>
      <vt:lpstr>Student Reflections</vt:lpstr>
      <vt:lpstr>Student Reflections</vt:lpstr>
      <vt:lpstr>Student Reflections</vt:lpstr>
      <vt:lpstr>Student Reflections</vt:lpstr>
      <vt:lpstr>An Experience in the Question Formulation Technique</vt:lpstr>
      <vt:lpstr>The Question Formulation Technique (QFT)</vt:lpstr>
      <vt:lpstr>Rules for Producing Questions</vt:lpstr>
      <vt:lpstr>Produce Questions</vt:lpstr>
      <vt:lpstr>Question Focus</vt:lpstr>
      <vt:lpstr>Categorize Questions: Closed/Open</vt:lpstr>
      <vt:lpstr>Discuss Advantages &amp; Disadvantages</vt:lpstr>
      <vt:lpstr>Discuss Advantages &amp; Disadvantages</vt:lpstr>
      <vt:lpstr>Work with Closed and Open-ended Questions</vt:lpstr>
      <vt:lpstr>Prioritize Questions</vt:lpstr>
      <vt:lpstr>Create an Action Plan</vt:lpstr>
      <vt:lpstr>Share</vt:lpstr>
      <vt:lpstr>Reflect</vt:lpstr>
      <vt:lpstr>A Round of Applause</vt:lpstr>
      <vt:lpstr>Unpacking the QFT </vt:lpstr>
      <vt:lpstr>The Question Formulation Technique (QFT)</vt:lpstr>
      <vt:lpstr>PowerPoint Presentation</vt:lpstr>
      <vt:lpstr>Thinking in many different directions</vt:lpstr>
      <vt:lpstr>Narrowing down, focusing</vt:lpstr>
      <vt:lpstr>Thinking about thinking</vt:lpstr>
      <vt:lpstr>Consistent Outcomes</vt:lpstr>
      <vt:lpstr>Examples of the QFT in the Classroom</vt:lpstr>
      <vt:lpstr>Classroom Example: Kindergarten</vt:lpstr>
      <vt:lpstr>Question Focus</vt:lpstr>
      <vt:lpstr>Students’ Questions</vt:lpstr>
      <vt:lpstr>Classroom Example: Elementary Math</vt:lpstr>
      <vt:lpstr>Question Focus</vt:lpstr>
      <vt:lpstr>Students’ Questions</vt:lpstr>
      <vt:lpstr>Next Steps</vt:lpstr>
      <vt:lpstr>Classroom Example: Middle School Social Studies</vt:lpstr>
      <vt:lpstr>Question Focus</vt:lpstr>
      <vt:lpstr>Students’ Questions</vt:lpstr>
      <vt:lpstr>Next Steps</vt:lpstr>
      <vt:lpstr>Student Reflections</vt:lpstr>
      <vt:lpstr>Classroom Example: High School Social Studies</vt:lpstr>
      <vt:lpstr>Question Focus</vt:lpstr>
      <vt:lpstr>Students’ Questions</vt:lpstr>
      <vt:lpstr>Classroom Example: High School Science</vt:lpstr>
      <vt:lpstr>Before the Question Focus</vt:lpstr>
      <vt:lpstr>Question Focus</vt:lpstr>
      <vt:lpstr>Classroom Example: Business Marketing</vt:lpstr>
      <vt:lpstr>Question Focus</vt:lpstr>
      <vt:lpstr>Students’ Questions</vt:lpstr>
      <vt:lpstr>Educator Reflections</vt:lpstr>
      <vt:lpstr>Student Reflections</vt:lpstr>
      <vt:lpstr>Question Formulation in the 21st Century</vt:lpstr>
      <vt:lpstr>PowerPoint Presentation</vt:lpstr>
      <vt:lpstr>The Skill of Question Formulation</vt:lpstr>
      <vt:lpstr>Democracy &amp; Questions</vt:lpstr>
      <vt:lpstr>Democracy &amp; Questions</vt:lpstr>
      <vt:lpstr>Overview</vt:lpstr>
      <vt:lpstr>Reflection &amp; Q&amp;A</vt:lpstr>
      <vt:lpstr>Closing Reflections</vt:lpstr>
      <vt:lpstr>Closing Reflections</vt:lpstr>
      <vt:lpstr>Access Free Resources</vt:lpstr>
      <vt:lpstr>Thank you.   Now, some time for your questions.  We are eager to connect with you and explore how we can support your work: Andrew.Minigan@rightquestion.org Katy.Connolly@rightquestion.org  Register to access free resources over at: www.rightquestion.org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Danikqwa S. Rambert (Student)</dc:creator>
  <cp:lastModifiedBy>Andrew Minigan</cp:lastModifiedBy>
  <cp:revision>178</cp:revision>
  <dcterms:created xsi:type="dcterms:W3CDTF">2018-05-15T14:29:45Z</dcterms:created>
  <dcterms:modified xsi:type="dcterms:W3CDTF">2020-07-27T12:53:39Z</dcterms:modified>
</cp:coreProperties>
</file>