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7.xml" ContentType="application/vnd.openxmlformats-officedocument.presentationml.tags+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tags/tag5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3.xml" ContentType="application/vnd.openxmlformats-officedocument.presentationml.tags+xml"/>
  <Override PartName="/ppt/tags/tag54.xml" ContentType="application/vnd.openxmlformats-officedocument.presentationml.tags+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5.xml" ContentType="application/vnd.openxmlformats-officedocument.presentationml.tags+xml"/>
  <Override PartName="/ppt/tags/tag56.xml" ContentType="application/vnd.openxmlformats-officedocument.presentationml.tags+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7.xml" ContentType="application/vnd.openxmlformats-officedocument.presentationml.tags+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1.xml" ContentType="application/vnd.openxmlformats-officedocument.presentationml.notesSlide+xml"/>
  <Override PartName="/ppt/tags/tag63.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notesSlides/notesSlide43.xml" ContentType="application/vnd.openxmlformats-officedocument.presentationml.notesSlide+xml"/>
  <Override PartName="/ppt/tags/tag65.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45.xml" ContentType="application/vnd.openxmlformats-officedocument.presentationml.notesSlide+xml"/>
  <Override PartName="/ppt/tags/tag67.xml" ContentType="application/vnd.openxmlformats-officedocument.presentationml.tags+xml"/>
  <Override PartName="/ppt/notesSlides/notesSlide46.xml" ContentType="application/vnd.openxmlformats-officedocument.presentationml.notesSlide+xml"/>
  <Override PartName="/ppt/tags/tag68.xml" ContentType="application/vnd.openxmlformats-officedocument.presentationml.tags+xml"/>
  <Override PartName="/ppt/notesSlides/notesSlide47.xml" ContentType="application/vnd.openxmlformats-officedocument.presentationml.notesSlide+xml"/>
  <Override PartName="/ppt/tags/tag69.xml" ContentType="application/vnd.openxmlformats-officedocument.presentationml.tags+xml"/>
  <Override PartName="/ppt/notesSlides/notesSlide48.xml" ContentType="application/vnd.openxmlformats-officedocument.presentationml.notesSlide+xml"/>
  <Override PartName="/ppt/tags/tag70.xml" ContentType="application/vnd.openxmlformats-officedocument.presentationml.tags+xml"/>
  <Override PartName="/ppt/notesSlides/notesSlide49.xml" ContentType="application/vnd.openxmlformats-officedocument.presentationml.notesSlide+xml"/>
  <Override PartName="/ppt/tags/tag71.xml" ContentType="application/vnd.openxmlformats-officedocument.presentationml.tags+xml"/>
  <Override PartName="/ppt/notesSlides/notesSlide5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5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52.xml" ContentType="application/vnd.openxmlformats-officedocument.presentationml.notesSlide+xml"/>
  <Override PartName="/ppt/tags/tag77.xml" ContentType="application/vnd.openxmlformats-officedocument.presentationml.tags+xml"/>
  <Override PartName="/ppt/notesSlides/notesSlide53.xml" ContentType="application/vnd.openxmlformats-officedocument.presentationml.notesSlide+xml"/>
  <Override PartName="/ppt/tags/tag78.xml" ContentType="application/vnd.openxmlformats-officedocument.presentationml.tags+xml"/>
  <Override PartName="/ppt/notesSlides/notesSlide54.xml" ContentType="application/vnd.openxmlformats-officedocument.presentationml.notesSlide+xml"/>
  <Override PartName="/ppt/tags/tag79.xml" ContentType="application/vnd.openxmlformats-officedocument.presentationml.tags+xml"/>
  <Override PartName="/ppt/notesSlides/notesSlide55.xml" ContentType="application/vnd.openxmlformats-officedocument.presentationml.notesSlide+xml"/>
  <Override PartName="/ppt/tags/tag80.xml" ContentType="application/vnd.openxmlformats-officedocument.presentationml.tags+xml"/>
  <Override PartName="/ppt/notesSlides/notesSlide56.xml" ContentType="application/vnd.openxmlformats-officedocument.presentationml.notesSlide+xml"/>
  <Override PartName="/ppt/tags/tag81.xml" ContentType="application/vnd.openxmlformats-officedocument.presentationml.tags+xml"/>
  <Override PartName="/ppt/notesSlides/notesSlide57.xml" ContentType="application/vnd.openxmlformats-officedocument.presentationml.notesSlide+xml"/>
  <Override PartName="/ppt/tags/tag82.xml" ContentType="application/vnd.openxmlformats-officedocument.presentationml.tags+xml"/>
  <Override PartName="/ppt/notesSlides/notesSlide5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59.xml" ContentType="application/vnd.openxmlformats-officedocument.presentationml.notesSlide+xml"/>
  <Override PartName="/ppt/tags/tag90.xml" ContentType="application/vnd.openxmlformats-officedocument.presentationml.tags+xml"/>
  <Override PartName="/ppt/notesSlides/notesSlide6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1119" r:id="rId2"/>
    <p:sldId id="256" r:id="rId3"/>
    <p:sldId id="272" r:id="rId4"/>
    <p:sldId id="273" r:id="rId5"/>
    <p:sldId id="922" r:id="rId6"/>
    <p:sldId id="923" r:id="rId7"/>
    <p:sldId id="1081" r:id="rId8"/>
    <p:sldId id="708" r:id="rId9"/>
    <p:sldId id="1082" r:id="rId10"/>
    <p:sldId id="707" r:id="rId11"/>
    <p:sldId id="1083" r:id="rId12"/>
    <p:sldId id="695" r:id="rId13"/>
    <p:sldId id="1070" r:id="rId14"/>
    <p:sldId id="1071" r:id="rId15"/>
    <p:sldId id="1026" r:id="rId16"/>
    <p:sldId id="1085" r:id="rId17"/>
    <p:sldId id="883" r:id="rId18"/>
    <p:sldId id="892" r:id="rId19"/>
    <p:sldId id="1080" r:id="rId20"/>
    <p:sldId id="1121" r:id="rId21"/>
    <p:sldId id="1084" r:id="rId22"/>
    <p:sldId id="703" r:id="rId23"/>
    <p:sldId id="1029" r:id="rId24"/>
    <p:sldId id="706" r:id="rId25"/>
    <p:sldId id="667" r:id="rId26"/>
    <p:sldId id="1118" r:id="rId27"/>
    <p:sldId id="711" r:id="rId28"/>
    <p:sldId id="712" r:id="rId29"/>
    <p:sldId id="918" r:id="rId30"/>
    <p:sldId id="713" r:id="rId31"/>
    <p:sldId id="714" r:id="rId32"/>
    <p:sldId id="1086" r:id="rId33"/>
    <p:sldId id="1075" r:id="rId34"/>
    <p:sldId id="716" r:id="rId35"/>
    <p:sldId id="717" r:id="rId36"/>
    <p:sldId id="718" r:id="rId37"/>
    <p:sldId id="719" r:id="rId38"/>
    <p:sldId id="1041" r:id="rId39"/>
    <p:sldId id="721" r:id="rId40"/>
    <p:sldId id="720" r:id="rId41"/>
    <p:sldId id="724" r:id="rId42"/>
    <p:sldId id="1087" r:id="rId43"/>
    <p:sldId id="603" r:id="rId44"/>
    <p:sldId id="799" r:id="rId45"/>
    <p:sldId id="309" r:id="rId46"/>
    <p:sldId id="310" r:id="rId47"/>
    <p:sldId id="311" r:id="rId48"/>
    <p:sldId id="313" r:id="rId49"/>
    <p:sldId id="1088" r:id="rId50"/>
    <p:sldId id="1089" r:id="rId51"/>
    <p:sldId id="1090" r:id="rId52"/>
    <p:sldId id="1091" r:id="rId53"/>
    <p:sldId id="1092" r:id="rId54"/>
    <p:sldId id="1093" r:id="rId55"/>
    <p:sldId id="1094" r:id="rId56"/>
    <p:sldId id="1095" r:id="rId57"/>
    <p:sldId id="1096" r:id="rId58"/>
    <p:sldId id="1097" r:id="rId59"/>
    <p:sldId id="1098" r:id="rId60"/>
    <p:sldId id="1099" r:id="rId61"/>
    <p:sldId id="1100" r:id="rId62"/>
    <p:sldId id="1101" r:id="rId63"/>
    <p:sldId id="1102" r:id="rId64"/>
    <p:sldId id="1103" r:id="rId65"/>
    <p:sldId id="1104" r:id="rId66"/>
    <p:sldId id="1105" r:id="rId67"/>
    <p:sldId id="1106" r:id="rId68"/>
    <p:sldId id="1107" r:id="rId69"/>
    <p:sldId id="1108" r:id="rId70"/>
    <p:sldId id="1109" r:id="rId71"/>
    <p:sldId id="1110" r:id="rId72"/>
    <p:sldId id="1111" r:id="rId73"/>
    <p:sldId id="1112" r:id="rId74"/>
    <p:sldId id="1113" r:id="rId75"/>
    <p:sldId id="1114" r:id="rId76"/>
    <p:sldId id="1115" r:id="rId77"/>
    <p:sldId id="1116" r:id="rId78"/>
    <p:sldId id="1117" r:id="rId79"/>
    <p:sldId id="752" r:id="rId80"/>
    <p:sldId id="1040" r:id="rId81"/>
    <p:sldId id="1014" r:id="rId82"/>
    <p:sldId id="1015" r:id="rId83"/>
    <p:sldId id="1016" r:id="rId84"/>
    <p:sldId id="1017" r:id="rId85"/>
    <p:sldId id="1013" r:id="rId86"/>
    <p:sldId id="753" r:id="rId87"/>
    <p:sldId id="755" r:id="rId88"/>
    <p:sldId id="889" r:id="rId89"/>
    <p:sldId id="785" r:id="rId90"/>
    <p:sldId id="660" r:id="rId91"/>
    <p:sldId id="1120" r:id="rId92"/>
  </p:sldIdLst>
  <p:sldSz cx="12192000" cy="6858000"/>
  <p:notesSz cx="6858000" cy="9144000"/>
  <p:custDataLst>
    <p:tags r:id="rId9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1119"/>
            <p14:sldId id="256"/>
            <p14:sldId id="272"/>
            <p14:sldId id="273"/>
            <p14:sldId id="922"/>
            <p14:sldId id="923"/>
            <p14:sldId id="1081"/>
            <p14:sldId id="708"/>
            <p14:sldId id="1082"/>
            <p14:sldId id="707"/>
            <p14:sldId id="1083"/>
            <p14:sldId id="695"/>
            <p14:sldId id="1070"/>
            <p14:sldId id="1071"/>
            <p14:sldId id="1026"/>
            <p14:sldId id="1085"/>
            <p14:sldId id="883"/>
            <p14:sldId id="892"/>
            <p14:sldId id="1080"/>
            <p14:sldId id="1121"/>
            <p14:sldId id="1084"/>
            <p14:sldId id="703"/>
            <p14:sldId id="1029"/>
            <p14:sldId id="706"/>
            <p14:sldId id="667"/>
            <p14:sldId id="1118"/>
            <p14:sldId id="711"/>
            <p14:sldId id="712"/>
            <p14:sldId id="918"/>
            <p14:sldId id="713"/>
            <p14:sldId id="714"/>
            <p14:sldId id="1086"/>
            <p14:sldId id="1075"/>
            <p14:sldId id="716"/>
            <p14:sldId id="717"/>
            <p14:sldId id="718"/>
            <p14:sldId id="719"/>
            <p14:sldId id="1041"/>
            <p14:sldId id="721"/>
            <p14:sldId id="720"/>
            <p14:sldId id="724"/>
            <p14:sldId id="1087"/>
            <p14:sldId id="603"/>
            <p14:sldId id="799"/>
            <p14:sldId id="309"/>
            <p14:sldId id="310"/>
            <p14:sldId id="311"/>
            <p14:sldId id="313"/>
            <p14:sldId id="1088"/>
            <p14:sldId id="1089"/>
            <p14:sldId id="1090"/>
            <p14:sldId id="1091"/>
            <p14:sldId id="1092"/>
            <p14:sldId id="1093"/>
            <p14:sldId id="1094"/>
            <p14:sldId id="1095"/>
            <p14:sldId id="1096"/>
            <p14:sldId id="1097"/>
            <p14:sldId id="1098"/>
            <p14:sldId id="1099"/>
            <p14:sldId id="1100"/>
            <p14:sldId id="1101"/>
            <p14:sldId id="1102"/>
            <p14:sldId id="1103"/>
            <p14:sldId id="1104"/>
            <p14:sldId id="1105"/>
            <p14:sldId id="1106"/>
            <p14:sldId id="1107"/>
            <p14:sldId id="1108"/>
            <p14:sldId id="1109"/>
            <p14:sldId id="1110"/>
            <p14:sldId id="1111"/>
            <p14:sldId id="1112"/>
            <p14:sldId id="1113"/>
            <p14:sldId id="1114"/>
            <p14:sldId id="1115"/>
            <p14:sldId id="1116"/>
            <p14:sldId id="1117"/>
            <p14:sldId id="752"/>
            <p14:sldId id="1040"/>
            <p14:sldId id="1014"/>
            <p14:sldId id="1015"/>
            <p14:sldId id="1016"/>
            <p14:sldId id="1017"/>
            <p14:sldId id="1013"/>
            <p14:sldId id="753"/>
            <p14:sldId id="755"/>
            <p14:sldId id="889"/>
            <p14:sldId id="785"/>
            <p14:sldId id="660"/>
            <p14:sldId id="112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lastIdx="3" clrIdx="6">
    <p:extLst/>
  </p:cmAuthor>
  <p:cmAuthor id="1" name="Tomo O" initials="TO" lastIdx="1" clrIdx="0">
    <p:extLst/>
  </p:cmAuthor>
  <p:cmAuthor id="8" name="Microsoft Office User" initials="Office [2]" lastIdx="1" clrIdx="7">
    <p:extLst/>
  </p:cmAuthor>
  <p:cmAuthor id="2" name="Katy Connolly" initials="" lastIdx="3" clrIdx="1"/>
  <p:cmAuthor id="3" name="Sarah Westbrook" initials="" lastIdx="2" clrIdx="2"/>
  <p:cmAuthor id="4" name="Katy" initials="K" lastIdx="7" clrIdx="3">
    <p:extLst/>
  </p:cmAuthor>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37" autoAdjust="0"/>
    <p:restoredTop sz="79290" autoAdjust="0"/>
  </p:normalViewPr>
  <p:slideViewPr>
    <p:cSldViewPr snapToGrid="0" snapToObjects="1">
      <p:cViewPr varScale="1">
        <p:scale>
          <a:sx n="69" d="100"/>
          <a:sy n="69" d="100"/>
        </p:scale>
        <p:origin x="1627"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gs" Target="tags/tag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37.jpeg"/></Relationships>
</file>

<file path=ppt/diagrams/_rels/data2.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smtClean="0">
              <a:latin typeface="Rockwell" panose="02060603020205020403" pitchFamily="18" charset="0"/>
              <a:cs typeface="Gill Sans"/>
            </a:rPr>
            <a:t>Closed-ended Questions</a:t>
          </a:r>
          <a:endParaRPr lang="en-US" sz="4400" b="0" dirty="0">
            <a:latin typeface="Rockwell" panose="02060603020205020403" pitchFamily="18" charset="0"/>
            <a:cs typeface="Gill Sans"/>
          </a:endParaRP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Rockwell" panose="02060603020205020403" pitchFamily="18"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extLst>
              <a:ext uri="{28A0092B-C50C-407E-A947-70E740481C1C}">
                <a14:useLocalDpi xmlns:a14="http://schemas.microsoft.com/office/drawing/2010/main"/>
              </a:ext>
            </a:extLst>
          </a:blip>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kumimoji="1" lang="ja-JP" altLang="en-US"/>
        </a:p>
      </dgm:t>
    </dgm:pt>
    <dgm:pt modelId="{F1305359-E89A-E248-BDAE-44B047EAF116}" type="pres">
      <dgm:prSet presAssocID="{6AD2A03A-FC77-0649-92E9-8E6E21736820}" presName="roof" presStyleLbl="dkBgShp" presStyleIdx="0" presStyleCnt="2" custLinFactNeighborX="-214"/>
      <dgm:spPr/>
      <dgm:t>
        <a:bodyPr/>
        <a:lstStyle/>
        <a:p>
          <a:endParaRPr kumimoji="1" lang="ja-JP" alt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kumimoji="1" lang="ja-JP" alt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kumimoji="1" lang="ja-JP" alt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745D2BA-C112-5847-8166-F9EC36687BD8}" srcId="{6AD2A03A-FC77-0649-92E9-8E6E21736820}" destId="{FF1F7779-F48A-1F40-9E9D-420C87150ED4}" srcOrd="0" destOrd="0" parTransId="{A7F55382-F9EC-094C-8A11-74EE819CF30E}" sibTransId="{410C3502-284E-4640-BE5B-2BBC03993EC6}"/>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smtClean="0">
              <a:latin typeface="Rockwell" panose="02060603020205020403" pitchFamily="18" charset="0"/>
              <a:cs typeface="Gill Sans"/>
            </a:rPr>
            <a:t>Open-ended </a:t>
          </a:r>
          <a:r>
            <a:rPr lang="en-US" sz="4400" b="0" dirty="0">
              <a:latin typeface="Rockwell" panose="02060603020205020403" pitchFamily="18" charset="0"/>
              <a:cs typeface="Gill Sans"/>
            </a:rPr>
            <a:t>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Rockwell" panose="02060603020205020403" pitchFamily="18"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extLst>
              <a:ext uri="{28A0092B-C50C-407E-A947-70E740481C1C}">
                <a14:useLocalDpi xmlns:a14="http://schemas.microsoft.com/office/drawing/2010/main"/>
              </a:ext>
            </a:extLst>
          </a:blip>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kumimoji="1" lang="ja-JP" altLang="en-US"/>
        </a:p>
      </dgm:t>
    </dgm:pt>
    <dgm:pt modelId="{F1305359-E89A-E248-BDAE-44B047EAF116}" type="pres">
      <dgm:prSet presAssocID="{6AD2A03A-FC77-0649-92E9-8E6E21736820}" presName="roof" presStyleLbl="dkBgShp" presStyleIdx="0" presStyleCnt="2" custLinFactNeighborY="1230"/>
      <dgm:spPr/>
      <dgm:t>
        <a:bodyPr/>
        <a:lstStyle/>
        <a:p>
          <a:endParaRPr kumimoji="1" lang="ja-JP" alt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kumimoji="1" lang="ja-JP" alt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kumimoji="1" lang="ja-JP" alt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745D2BA-C112-5847-8166-F9EC36687BD8}" srcId="{6AD2A03A-FC77-0649-92E9-8E6E21736820}" destId="{FF1F7779-F48A-1F40-9E9D-420C87150ED4}" srcOrd="0" destOrd="0" parTransId="{A7F55382-F9EC-094C-8A11-74EE819CF30E}" sibTransId="{410C3502-284E-4640-BE5B-2BBC03993EC6}"/>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736A70-6746-492C-B6E5-2C2063C20DAC}"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US"/>
        </a:p>
      </dgm:t>
    </dgm:pt>
    <dgm:pt modelId="{B8E79A00-AF71-4F12-A427-79604498C870}">
      <dgm:prSet phldrT="[Text]"/>
      <dgm:spPr/>
      <dgm:t>
        <a:bodyPr/>
        <a:lstStyle/>
        <a:p>
          <a:r>
            <a:rPr lang="en-US" dirty="0"/>
            <a:t>National</a:t>
          </a:r>
        </a:p>
      </dgm:t>
    </dgm:pt>
    <dgm:pt modelId="{86817034-510D-46A5-80BE-1A5B2AEEB601}" type="parTrans" cxnId="{919E017E-45E9-4275-AE63-C7F061694627}">
      <dgm:prSet/>
      <dgm:spPr/>
      <dgm:t>
        <a:bodyPr/>
        <a:lstStyle/>
        <a:p>
          <a:endParaRPr lang="en-US"/>
        </a:p>
      </dgm:t>
    </dgm:pt>
    <dgm:pt modelId="{0820CBEE-0874-4502-88FA-32AB37C25CE8}" type="sibTrans" cxnId="{919E017E-45E9-4275-AE63-C7F061694627}">
      <dgm:prSet/>
      <dgm:spPr/>
      <dgm:t>
        <a:bodyPr/>
        <a:lstStyle/>
        <a:p>
          <a:endParaRPr lang="en-US"/>
        </a:p>
      </dgm:t>
    </dgm:pt>
    <dgm:pt modelId="{1FFB1E62-036C-41FB-ADBD-D7CC0032C113}">
      <dgm:prSet phldrT="[Text]"/>
      <dgm:spPr/>
      <dgm:t>
        <a:bodyPr/>
        <a:lstStyle/>
        <a:p>
          <a:r>
            <a:rPr lang="en-US" dirty="0"/>
            <a:t>State</a:t>
          </a:r>
        </a:p>
      </dgm:t>
    </dgm:pt>
    <dgm:pt modelId="{E045A83E-ADCF-4868-BBA2-C612A610628E}" type="parTrans" cxnId="{E8FA6A63-553F-41BF-87FD-638A6525D485}">
      <dgm:prSet/>
      <dgm:spPr/>
      <dgm:t>
        <a:bodyPr/>
        <a:lstStyle/>
        <a:p>
          <a:endParaRPr lang="en-US"/>
        </a:p>
      </dgm:t>
    </dgm:pt>
    <dgm:pt modelId="{8E9F996E-B099-453F-926B-21A89F93B723}" type="sibTrans" cxnId="{E8FA6A63-553F-41BF-87FD-638A6525D485}">
      <dgm:prSet/>
      <dgm:spPr/>
      <dgm:t>
        <a:bodyPr/>
        <a:lstStyle/>
        <a:p>
          <a:endParaRPr lang="en-US"/>
        </a:p>
      </dgm:t>
    </dgm:pt>
    <dgm:pt modelId="{8B49C6CE-D341-4C80-A660-5FFFB3994103}">
      <dgm:prSet phldrT="[Text]"/>
      <dgm:spPr/>
      <dgm:t>
        <a:bodyPr/>
        <a:lstStyle/>
        <a:p>
          <a:r>
            <a:rPr lang="en-US" dirty="0"/>
            <a:t>District</a:t>
          </a:r>
        </a:p>
      </dgm:t>
    </dgm:pt>
    <dgm:pt modelId="{B4CE3066-1C4F-490B-8615-A2AA3FB5E31C}" type="parTrans" cxnId="{0ADD4038-179A-41CC-9A53-67B2122ADCB0}">
      <dgm:prSet/>
      <dgm:spPr/>
      <dgm:t>
        <a:bodyPr/>
        <a:lstStyle/>
        <a:p>
          <a:endParaRPr lang="en-US"/>
        </a:p>
      </dgm:t>
    </dgm:pt>
    <dgm:pt modelId="{C1596AFE-5658-4246-8974-BDD742834890}" type="sibTrans" cxnId="{0ADD4038-179A-41CC-9A53-67B2122ADCB0}">
      <dgm:prSet/>
      <dgm:spPr/>
      <dgm:t>
        <a:bodyPr/>
        <a:lstStyle/>
        <a:p>
          <a:endParaRPr lang="en-US"/>
        </a:p>
      </dgm:t>
    </dgm:pt>
    <dgm:pt modelId="{3A500F40-D1EC-41C8-BB31-174F080CAB6C}">
      <dgm:prSet phldrT="[Text]"/>
      <dgm:spPr/>
      <dgm:t>
        <a:bodyPr/>
        <a:lstStyle/>
        <a:p>
          <a:r>
            <a:rPr lang="en-US" dirty="0"/>
            <a:t>School</a:t>
          </a:r>
        </a:p>
      </dgm:t>
    </dgm:pt>
    <dgm:pt modelId="{BA1C865E-494A-4930-8A6D-D07E652E4CE1}" type="parTrans" cxnId="{D1030C04-ACCE-45CF-9E61-C92F5CF4D854}">
      <dgm:prSet/>
      <dgm:spPr/>
      <dgm:t>
        <a:bodyPr/>
        <a:lstStyle/>
        <a:p>
          <a:endParaRPr lang="en-US"/>
        </a:p>
      </dgm:t>
    </dgm:pt>
    <dgm:pt modelId="{9FB44587-12EA-43BD-B52F-5B6D2D9B1ABF}" type="sibTrans" cxnId="{D1030C04-ACCE-45CF-9E61-C92F5CF4D854}">
      <dgm:prSet/>
      <dgm:spPr/>
      <dgm:t>
        <a:bodyPr/>
        <a:lstStyle/>
        <a:p>
          <a:endParaRPr lang="en-US"/>
        </a:p>
      </dgm:t>
    </dgm:pt>
    <dgm:pt modelId="{A9B778A7-8F23-45E5-A9EE-AE1E63420D09}">
      <dgm:prSet phldrT="[Text]"/>
      <dgm:spPr/>
      <dgm:t>
        <a:bodyPr/>
        <a:lstStyle/>
        <a:p>
          <a:r>
            <a:rPr lang="en-US" dirty="0"/>
            <a:t>Classroom</a:t>
          </a:r>
        </a:p>
      </dgm:t>
    </dgm:pt>
    <dgm:pt modelId="{D1643731-FC2A-490F-883D-D0183FACEC9E}" type="parTrans" cxnId="{2EEB9977-8CBA-431B-8A0D-3DAA3653DC49}">
      <dgm:prSet/>
      <dgm:spPr/>
      <dgm:t>
        <a:bodyPr/>
        <a:lstStyle/>
        <a:p>
          <a:endParaRPr lang="en-US"/>
        </a:p>
      </dgm:t>
    </dgm:pt>
    <dgm:pt modelId="{1DBC7DFA-CCF2-4365-B85D-8FE23D4D0E8C}" type="sibTrans" cxnId="{2EEB9977-8CBA-431B-8A0D-3DAA3653DC49}">
      <dgm:prSet/>
      <dgm:spPr/>
      <dgm:t>
        <a:bodyPr/>
        <a:lstStyle/>
        <a:p>
          <a:endParaRPr lang="en-US"/>
        </a:p>
      </dgm:t>
    </dgm:pt>
    <dgm:pt modelId="{B2CBACD8-BEB3-491F-A5BA-335B14E540CE}" type="pres">
      <dgm:prSet presAssocID="{41736A70-6746-492C-B6E5-2C2063C20DAC}" presName="Name0" presStyleCnt="0">
        <dgm:presLayoutVars>
          <dgm:chMax val="7"/>
          <dgm:resizeHandles val="exact"/>
        </dgm:presLayoutVars>
      </dgm:prSet>
      <dgm:spPr/>
      <dgm:t>
        <a:bodyPr/>
        <a:lstStyle/>
        <a:p>
          <a:endParaRPr lang="en-US"/>
        </a:p>
      </dgm:t>
    </dgm:pt>
    <dgm:pt modelId="{4264D078-91DA-4CF8-8D7D-3A53F84AA87C}" type="pres">
      <dgm:prSet presAssocID="{41736A70-6746-492C-B6E5-2C2063C20DAC}" presName="comp1" presStyleCnt="0"/>
      <dgm:spPr/>
    </dgm:pt>
    <dgm:pt modelId="{3D9FE2EF-C775-481A-9F93-81C4C9D5295A}" type="pres">
      <dgm:prSet presAssocID="{41736A70-6746-492C-B6E5-2C2063C20DAC}" presName="circle1" presStyleLbl="node1" presStyleIdx="0" presStyleCnt="5"/>
      <dgm:spPr/>
      <dgm:t>
        <a:bodyPr/>
        <a:lstStyle/>
        <a:p>
          <a:endParaRPr lang="en-US"/>
        </a:p>
      </dgm:t>
    </dgm:pt>
    <dgm:pt modelId="{1418C132-CD1A-4B19-B3B2-3A055E4699CA}" type="pres">
      <dgm:prSet presAssocID="{41736A70-6746-492C-B6E5-2C2063C20DAC}" presName="c1text" presStyleLbl="node1" presStyleIdx="0" presStyleCnt="5">
        <dgm:presLayoutVars>
          <dgm:bulletEnabled val="1"/>
        </dgm:presLayoutVars>
      </dgm:prSet>
      <dgm:spPr/>
      <dgm:t>
        <a:bodyPr/>
        <a:lstStyle/>
        <a:p>
          <a:endParaRPr lang="en-US"/>
        </a:p>
      </dgm:t>
    </dgm:pt>
    <dgm:pt modelId="{9600B0E4-0074-412C-A8CE-ED1606A789AD}" type="pres">
      <dgm:prSet presAssocID="{41736A70-6746-492C-B6E5-2C2063C20DAC}" presName="comp2" presStyleCnt="0"/>
      <dgm:spPr/>
    </dgm:pt>
    <dgm:pt modelId="{76571C18-9AA9-45AC-ABED-578BFB45FC61}" type="pres">
      <dgm:prSet presAssocID="{41736A70-6746-492C-B6E5-2C2063C20DAC}" presName="circle2" presStyleLbl="node1" presStyleIdx="1" presStyleCnt="5"/>
      <dgm:spPr/>
      <dgm:t>
        <a:bodyPr/>
        <a:lstStyle/>
        <a:p>
          <a:endParaRPr lang="en-US"/>
        </a:p>
      </dgm:t>
    </dgm:pt>
    <dgm:pt modelId="{425050EB-FA31-4BE3-B5EB-8C7A6E53F0F9}" type="pres">
      <dgm:prSet presAssocID="{41736A70-6746-492C-B6E5-2C2063C20DAC}" presName="c2text" presStyleLbl="node1" presStyleIdx="1" presStyleCnt="5">
        <dgm:presLayoutVars>
          <dgm:bulletEnabled val="1"/>
        </dgm:presLayoutVars>
      </dgm:prSet>
      <dgm:spPr/>
      <dgm:t>
        <a:bodyPr/>
        <a:lstStyle/>
        <a:p>
          <a:endParaRPr lang="en-US"/>
        </a:p>
      </dgm:t>
    </dgm:pt>
    <dgm:pt modelId="{D6DF9DF5-B01E-4EDF-B88E-C2447221F462}" type="pres">
      <dgm:prSet presAssocID="{41736A70-6746-492C-B6E5-2C2063C20DAC}" presName="comp3" presStyleCnt="0"/>
      <dgm:spPr/>
    </dgm:pt>
    <dgm:pt modelId="{1B8EFA0F-EF33-41F9-98B1-DE29E9836E67}" type="pres">
      <dgm:prSet presAssocID="{41736A70-6746-492C-B6E5-2C2063C20DAC}" presName="circle3" presStyleLbl="node1" presStyleIdx="2" presStyleCnt="5"/>
      <dgm:spPr/>
      <dgm:t>
        <a:bodyPr/>
        <a:lstStyle/>
        <a:p>
          <a:endParaRPr lang="en-US"/>
        </a:p>
      </dgm:t>
    </dgm:pt>
    <dgm:pt modelId="{862F570B-799F-45E4-B8BB-44086EA1C899}" type="pres">
      <dgm:prSet presAssocID="{41736A70-6746-492C-B6E5-2C2063C20DAC}" presName="c3text" presStyleLbl="node1" presStyleIdx="2" presStyleCnt="5">
        <dgm:presLayoutVars>
          <dgm:bulletEnabled val="1"/>
        </dgm:presLayoutVars>
      </dgm:prSet>
      <dgm:spPr/>
      <dgm:t>
        <a:bodyPr/>
        <a:lstStyle/>
        <a:p>
          <a:endParaRPr lang="en-US"/>
        </a:p>
      </dgm:t>
    </dgm:pt>
    <dgm:pt modelId="{990BCDF1-41EE-45AB-9E81-FA20960109FC}" type="pres">
      <dgm:prSet presAssocID="{41736A70-6746-492C-B6E5-2C2063C20DAC}" presName="comp4" presStyleCnt="0"/>
      <dgm:spPr/>
    </dgm:pt>
    <dgm:pt modelId="{047CB5E6-BB51-4898-A195-6100A0391398}" type="pres">
      <dgm:prSet presAssocID="{41736A70-6746-492C-B6E5-2C2063C20DAC}" presName="circle4" presStyleLbl="node1" presStyleIdx="3" presStyleCnt="5"/>
      <dgm:spPr/>
      <dgm:t>
        <a:bodyPr/>
        <a:lstStyle/>
        <a:p>
          <a:endParaRPr lang="en-US"/>
        </a:p>
      </dgm:t>
    </dgm:pt>
    <dgm:pt modelId="{632B0952-76FD-4EE3-939E-D93D426F1337}" type="pres">
      <dgm:prSet presAssocID="{41736A70-6746-492C-B6E5-2C2063C20DAC}" presName="c4text" presStyleLbl="node1" presStyleIdx="3" presStyleCnt="5">
        <dgm:presLayoutVars>
          <dgm:bulletEnabled val="1"/>
        </dgm:presLayoutVars>
      </dgm:prSet>
      <dgm:spPr/>
      <dgm:t>
        <a:bodyPr/>
        <a:lstStyle/>
        <a:p>
          <a:endParaRPr lang="en-US"/>
        </a:p>
      </dgm:t>
    </dgm:pt>
    <dgm:pt modelId="{D2556D72-34F6-47A7-B051-813138EA82F3}" type="pres">
      <dgm:prSet presAssocID="{41736A70-6746-492C-B6E5-2C2063C20DAC}" presName="comp5" presStyleCnt="0"/>
      <dgm:spPr/>
    </dgm:pt>
    <dgm:pt modelId="{8994A24F-042A-463F-BE7F-A0503DA3B6FC}" type="pres">
      <dgm:prSet presAssocID="{41736A70-6746-492C-B6E5-2C2063C20DAC}" presName="circle5" presStyleLbl="node1" presStyleIdx="4" presStyleCnt="5"/>
      <dgm:spPr/>
      <dgm:t>
        <a:bodyPr/>
        <a:lstStyle/>
        <a:p>
          <a:endParaRPr lang="en-US"/>
        </a:p>
      </dgm:t>
    </dgm:pt>
    <dgm:pt modelId="{3F862F3F-39D6-46E0-B1C2-3A3ED47DCFC6}" type="pres">
      <dgm:prSet presAssocID="{41736A70-6746-492C-B6E5-2C2063C20DAC}" presName="c5text" presStyleLbl="node1" presStyleIdx="4" presStyleCnt="5">
        <dgm:presLayoutVars>
          <dgm:bulletEnabled val="1"/>
        </dgm:presLayoutVars>
      </dgm:prSet>
      <dgm:spPr/>
      <dgm:t>
        <a:bodyPr/>
        <a:lstStyle/>
        <a:p>
          <a:endParaRPr lang="en-US"/>
        </a:p>
      </dgm:t>
    </dgm:pt>
  </dgm:ptLst>
  <dgm:cxnLst>
    <dgm:cxn modelId="{90A9300D-E753-BD49-AC4A-428E86F74F33}" type="presOf" srcId="{41736A70-6746-492C-B6E5-2C2063C20DAC}" destId="{B2CBACD8-BEB3-491F-A5BA-335B14E540CE}" srcOrd="0" destOrd="0" presId="urn:microsoft.com/office/officeart/2005/8/layout/venn2"/>
    <dgm:cxn modelId="{0ADD4038-179A-41CC-9A53-67B2122ADCB0}" srcId="{41736A70-6746-492C-B6E5-2C2063C20DAC}" destId="{8B49C6CE-D341-4C80-A660-5FFFB3994103}" srcOrd="2" destOrd="0" parTransId="{B4CE3066-1C4F-490B-8615-A2AA3FB5E31C}" sibTransId="{C1596AFE-5658-4246-8974-BDD742834890}"/>
    <dgm:cxn modelId="{FB3D2C30-DB0C-D944-BB0B-8CD0495601D0}" type="presOf" srcId="{1FFB1E62-036C-41FB-ADBD-D7CC0032C113}" destId="{76571C18-9AA9-45AC-ABED-578BFB45FC61}" srcOrd="0" destOrd="0" presId="urn:microsoft.com/office/officeart/2005/8/layout/venn2"/>
    <dgm:cxn modelId="{50C4A512-83CA-5C44-B77F-F36A04811014}" type="presOf" srcId="{A9B778A7-8F23-45E5-A9EE-AE1E63420D09}" destId="{3F862F3F-39D6-46E0-B1C2-3A3ED47DCFC6}" srcOrd="1" destOrd="0" presId="urn:microsoft.com/office/officeart/2005/8/layout/venn2"/>
    <dgm:cxn modelId="{D3CC9BC7-BB8E-F445-81DA-97A3F88FECAD}" type="presOf" srcId="{B8E79A00-AF71-4F12-A427-79604498C870}" destId="{1418C132-CD1A-4B19-B3B2-3A055E4699CA}" srcOrd="1" destOrd="0" presId="urn:microsoft.com/office/officeart/2005/8/layout/venn2"/>
    <dgm:cxn modelId="{A1653D19-7DA0-F442-828C-4BAADCCB633E}" type="presOf" srcId="{3A500F40-D1EC-41C8-BB31-174F080CAB6C}" destId="{632B0952-76FD-4EE3-939E-D93D426F1337}" srcOrd="1" destOrd="0" presId="urn:microsoft.com/office/officeart/2005/8/layout/venn2"/>
    <dgm:cxn modelId="{C9C77DD5-EBDE-A04A-9642-882E6FB8DA21}" type="presOf" srcId="{1FFB1E62-036C-41FB-ADBD-D7CC0032C113}" destId="{425050EB-FA31-4BE3-B5EB-8C7A6E53F0F9}" srcOrd="1" destOrd="0" presId="urn:microsoft.com/office/officeart/2005/8/layout/venn2"/>
    <dgm:cxn modelId="{FE27A74A-EF19-F04A-8A9B-A3CE95F0A218}" type="presOf" srcId="{8B49C6CE-D341-4C80-A660-5FFFB3994103}" destId="{1B8EFA0F-EF33-41F9-98B1-DE29E9836E67}" srcOrd="0" destOrd="0" presId="urn:microsoft.com/office/officeart/2005/8/layout/venn2"/>
    <dgm:cxn modelId="{E8FA6A63-553F-41BF-87FD-638A6525D485}" srcId="{41736A70-6746-492C-B6E5-2C2063C20DAC}" destId="{1FFB1E62-036C-41FB-ADBD-D7CC0032C113}" srcOrd="1" destOrd="0" parTransId="{E045A83E-ADCF-4868-BBA2-C612A610628E}" sibTransId="{8E9F996E-B099-453F-926B-21A89F93B723}"/>
    <dgm:cxn modelId="{9FB808BA-CA90-B444-A055-B176C13B835F}" type="presOf" srcId="{A9B778A7-8F23-45E5-A9EE-AE1E63420D09}" destId="{8994A24F-042A-463F-BE7F-A0503DA3B6FC}" srcOrd="0" destOrd="0" presId="urn:microsoft.com/office/officeart/2005/8/layout/venn2"/>
    <dgm:cxn modelId="{919E017E-45E9-4275-AE63-C7F061694627}" srcId="{41736A70-6746-492C-B6E5-2C2063C20DAC}" destId="{B8E79A00-AF71-4F12-A427-79604498C870}" srcOrd="0" destOrd="0" parTransId="{86817034-510D-46A5-80BE-1A5B2AEEB601}" sibTransId="{0820CBEE-0874-4502-88FA-32AB37C25CE8}"/>
    <dgm:cxn modelId="{B04E84BD-806E-8E49-98CC-1034EBC570B6}" type="presOf" srcId="{8B49C6CE-D341-4C80-A660-5FFFB3994103}" destId="{862F570B-799F-45E4-B8BB-44086EA1C899}" srcOrd="1" destOrd="0" presId="urn:microsoft.com/office/officeart/2005/8/layout/venn2"/>
    <dgm:cxn modelId="{B135218F-07CF-F746-B337-9F74B886C7FA}" type="presOf" srcId="{3A500F40-D1EC-41C8-BB31-174F080CAB6C}" destId="{047CB5E6-BB51-4898-A195-6100A0391398}" srcOrd="0" destOrd="0" presId="urn:microsoft.com/office/officeart/2005/8/layout/venn2"/>
    <dgm:cxn modelId="{352D42F1-07B3-8A4A-AD80-01A091B6A847}" type="presOf" srcId="{B8E79A00-AF71-4F12-A427-79604498C870}" destId="{3D9FE2EF-C775-481A-9F93-81C4C9D5295A}" srcOrd="0" destOrd="0" presId="urn:microsoft.com/office/officeart/2005/8/layout/venn2"/>
    <dgm:cxn modelId="{D1030C04-ACCE-45CF-9E61-C92F5CF4D854}" srcId="{41736A70-6746-492C-B6E5-2C2063C20DAC}" destId="{3A500F40-D1EC-41C8-BB31-174F080CAB6C}" srcOrd="3" destOrd="0" parTransId="{BA1C865E-494A-4930-8A6D-D07E652E4CE1}" sibTransId="{9FB44587-12EA-43BD-B52F-5B6D2D9B1ABF}"/>
    <dgm:cxn modelId="{2EEB9977-8CBA-431B-8A0D-3DAA3653DC49}" srcId="{41736A70-6746-492C-B6E5-2C2063C20DAC}" destId="{A9B778A7-8F23-45E5-A9EE-AE1E63420D09}" srcOrd="4" destOrd="0" parTransId="{D1643731-FC2A-490F-883D-D0183FACEC9E}" sibTransId="{1DBC7DFA-CCF2-4365-B85D-8FE23D4D0E8C}"/>
    <dgm:cxn modelId="{FBC5F265-FACE-B44F-9112-928D23307A48}" type="presParOf" srcId="{B2CBACD8-BEB3-491F-A5BA-335B14E540CE}" destId="{4264D078-91DA-4CF8-8D7D-3A53F84AA87C}" srcOrd="0" destOrd="0" presId="urn:microsoft.com/office/officeart/2005/8/layout/venn2"/>
    <dgm:cxn modelId="{77598CC2-7F20-CF44-9535-9F27E1945F10}" type="presParOf" srcId="{4264D078-91DA-4CF8-8D7D-3A53F84AA87C}" destId="{3D9FE2EF-C775-481A-9F93-81C4C9D5295A}" srcOrd="0" destOrd="0" presId="urn:microsoft.com/office/officeart/2005/8/layout/venn2"/>
    <dgm:cxn modelId="{D503BB37-8EC8-A948-8B83-10374AA8B45B}" type="presParOf" srcId="{4264D078-91DA-4CF8-8D7D-3A53F84AA87C}" destId="{1418C132-CD1A-4B19-B3B2-3A055E4699CA}" srcOrd="1" destOrd="0" presId="urn:microsoft.com/office/officeart/2005/8/layout/venn2"/>
    <dgm:cxn modelId="{CB99019E-0D53-B24A-83E5-2B1250FF5E23}" type="presParOf" srcId="{B2CBACD8-BEB3-491F-A5BA-335B14E540CE}" destId="{9600B0E4-0074-412C-A8CE-ED1606A789AD}" srcOrd="1" destOrd="0" presId="urn:microsoft.com/office/officeart/2005/8/layout/venn2"/>
    <dgm:cxn modelId="{0E248886-C1AF-8C4B-BD1D-744FE4533DB7}" type="presParOf" srcId="{9600B0E4-0074-412C-A8CE-ED1606A789AD}" destId="{76571C18-9AA9-45AC-ABED-578BFB45FC61}" srcOrd="0" destOrd="0" presId="urn:microsoft.com/office/officeart/2005/8/layout/venn2"/>
    <dgm:cxn modelId="{AA179DCF-8988-AC41-90C2-B99EB69E17F4}" type="presParOf" srcId="{9600B0E4-0074-412C-A8CE-ED1606A789AD}" destId="{425050EB-FA31-4BE3-B5EB-8C7A6E53F0F9}" srcOrd="1" destOrd="0" presId="urn:microsoft.com/office/officeart/2005/8/layout/venn2"/>
    <dgm:cxn modelId="{EF64E0BF-3349-4F47-ACA2-CB83A0189644}" type="presParOf" srcId="{B2CBACD8-BEB3-491F-A5BA-335B14E540CE}" destId="{D6DF9DF5-B01E-4EDF-B88E-C2447221F462}" srcOrd="2" destOrd="0" presId="urn:microsoft.com/office/officeart/2005/8/layout/venn2"/>
    <dgm:cxn modelId="{6E32A5BF-E51A-F244-AFB0-C0C1E980CDCC}" type="presParOf" srcId="{D6DF9DF5-B01E-4EDF-B88E-C2447221F462}" destId="{1B8EFA0F-EF33-41F9-98B1-DE29E9836E67}" srcOrd="0" destOrd="0" presId="urn:microsoft.com/office/officeart/2005/8/layout/venn2"/>
    <dgm:cxn modelId="{7803E3D0-D8A3-BE41-B7D6-8A1C24427050}" type="presParOf" srcId="{D6DF9DF5-B01E-4EDF-B88E-C2447221F462}" destId="{862F570B-799F-45E4-B8BB-44086EA1C899}" srcOrd="1" destOrd="0" presId="urn:microsoft.com/office/officeart/2005/8/layout/venn2"/>
    <dgm:cxn modelId="{8E981436-5293-994E-9DAF-E0881FF0ADB2}" type="presParOf" srcId="{B2CBACD8-BEB3-491F-A5BA-335B14E540CE}" destId="{990BCDF1-41EE-45AB-9E81-FA20960109FC}" srcOrd="3" destOrd="0" presId="urn:microsoft.com/office/officeart/2005/8/layout/venn2"/>
    <dgm:cxn modelId="{E792D3E2-A1AE-5549-B54B-A5CA4B6D1BED}" type="presParOf" srcId="{990BCDF1-41EE-45AB-9E81-FA20960109FC}" destId="{047CB5E6-BB51-4898-A195-6100A0391398}" srcOrd="0" destOrd="0" presId="urn:microsoft.com/office/officeart/2005/8/layout/venn2"/>
    <dgm:cxn modelId="{FE839826-A347-5B44-AEFA-89519F84C75F}" type="presParOf" srcId="{990BCDF1-41EE-45AB-9E81-FA20960109FC}" destId="{632B0952-76FD-4EE3-939E-D93D426F1337}" srcOrd="1" destOrd="0" presId="urn:microsoft.com/office/officeart/2005/8/layout/venn2"/>
    <dgm:cxn modelId="{B87391C9-9207-6447-A648-F0790A280490}" type="presParOf" srcId="{B2CBACD8-BEB3-491F-A5BA-335B14E540CE}" destId="{D2556D72-34F6-47A7-B051-813138EA82F3}" srcOrd="4" destOrd="0" presId="urn:microsoft.com/office/officeart/2005/8/layout/venn2"/>
    <dgm:cxn modelId="{59E22F6B-6DA4-8645-9EAF-33875CBCA8EE}" type="presParOf" srcId="{D2556D72-34F6-47A7-B051-813138EA82F3}" destId="{8994A24F-042A-463F-BE7F-A0503DA3B6FC}" srcOrd="0" destOrd="0" presId="urn:microsoft.com/office/officeart/2005/8/layout/venn2"/>
    <dgm:cxn modelId="{76C37027-6906-0148-BCCE-3B667C654241}" type="presParOf" srcId="{D2556D72-34F6-47A7-B051-813138EA82F3}" destId="{3F862F3F-39D6-46E0-B1C2-3A3ED47DCFC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624EC9-78DB-41BC-9C50-328107E243FF}" type="doc">
      <dgm:prSet loTypeId="urn:microsoft.com/office/officeart/2008/layout/VerticalCurvedList" loCatId="list" qsTypeId="urn:microsoft.com/office/officeart/2005/8/quickstyle/simple4" qsCatId="simple" csTypeId="urn:microsoft.com/office/officeart/2005/8/colors/colorful3" csCatId="colorful" phldr="1"/>
      <dgm:spPr/>
      <dgm:t>
        <a:bodyPr/>
        <a:lstStyle/>
        <a:p>
          <a:endParaRPr lang="en-US"/>
        </a:p>
      </dgm:t>
    </dgm:pt>
    <dgm:pt modelId="{7069A732-6271-4287-8462-D85AE001D207}">
      <dgm:prSet phldrT="[Text]"/>
      <dgm:spPr/>
      <dgm:t>
        <a:bodyPr/>
        <a:lstStyle/>
        <a:p>
          <a:r>
            <a:rPr lang="en-US"/>
            <a:t>Raising Questions &amp; Planning Inquiries</a:t>
          </a:r>
          <a:endParaRPr lang="en-US" dirty="0"/>
        </a:p>
      </dgm:t>
    </dgm:pt>
    <dgm:pt modelId="{9D0A28CB-5688-4085-A15B-103205F177B1}" type="parTrans" cxnId="{0C0FE1D9-434A-4244-92E8-05433A352F07}">
      <dgm:prSet/>
      <dgm:spPr/>
      <dgm:t>
        <a:bodyPr/>
        <a:lstStyle/>
        <a:p>
          <a:endParaRPr lang="en-US"/>
        </a:p>
      </dgm:t>
    </dgm:pt>
    <dgm:pt modelId="{78664517-A75D-4705-9D66-5903F7AEF52F}" type="sibTrans" cxnId="{0C0FE1D9-434A-4244-92E8-05433A352F07}">
      <dgm:prSet/>
      <dgm:spPr/>
      <dgm:t>
        <a:bodyPr/>
        <a:lstStyle/>
        <a:p>
          <a:endParaRPr lang="en-US"/>
        </a:p>
      </dgm:t>
    </dgm:pt>
    <dgm:pt modelId="{7D79299C-7A24-4C2E-9D03-FB7D8EED1744}">
      <dgm:prSet phldrT="[Text]"/>
      <dgm:spPr/>
      <dgm:t>
        <a:bodyPr/>
        <a:lstStyle/>
        <a:p>
          <a:r>
            <a:rPr lang="en-US"/>
            <a:t>Applying Disciplinary Tools &amp; Thinking</a:t>
          </a:r>
          <a:endParaRPr lang="en-US" dirty="0"/>
        </a:p>
      </dgm:t>
    </dgm:pt>
    <dgm:pt modelId="{BFDD70B8-6990-4D6B-B92A-95612B1E7EC3}" type="parTrans" cxnId="{76DDE184-8CBD-4EA6-9D51-89A2255B515E}">
      <dgm:prSet/>
      <dgm:spPr/>
      <dgm:t>
        <a:bodyPr/>
        <a:lstStyle/>
        <a:p>
          <a:endParaRPr lang="en-US"/>
        </a:p>
      </dgm:t>
    </dgm:pt>
    <dgm:pt modelId="{BD75E2E2-132D-4B7F-B660-2BEDD5877B44}" type="sibTrans" cxnId="{76DDE184-8CBD-4EA6-9D51-89A2255B515E}">
      <dgm:prSet/>
      <dgm:spPr/>
      <dgm:t>
        <a:bodyPr/>
        <a:lstStyle/>
        <a:p>
          <a:endParaRPr lang="en-US"/>
        </a:p>
      </dgm:t>
    </dgm:pt>
    <dgm:pt modelId="{9034BA94-EFAD-4065-AE9D-144F56BEBAE0}">
      <dgm:prSet phldrT="[Text]"/>
      <dgm:spPr/>
      <dgm:t>
        <a:bodyPr/>
        <a:lstStyle/>
        <a:p>
          <a:r>
            <a:rPr lang="en-US" dirty="0"/>
            <a:t>Evaluating Sources &amp; Using Evidence</a:t>
          </a:r>
        </a:p>
      </dgm:t>
    </dgm:pt>
    <dgm:pt modelId="{CB02271D-D74C-41F0-89F5-1352747C15EC}" type="parTrans" cxnId="{50A4427B-A3E8-4278-A77E-DB6F6BD45B19}">
      <dgm:prSet/>
      <dgm:spPr/>
      <dgm:t>
        <a:bodyPr/>
        <a:lstStyle/>
        <a:p>
          <a:endParaRPr lang="en-US"/>
        </a:p>
      </dgm:t>
    </dgm:pt>
    <dgm:pt modelId="{D4875855-2EE3-4B78-87EE-BCDB97256B40}" type="sibTrans" cxnId="{50A4427B-A3E8-4278-A77E-DB6F6BD45B19}">
      <dgm:prSet/>
      <dgm:spPr/>
      <dgm:t>
        <a:bodyPr/>
        <a:lstStyle/>
        <a:p>
          <a:endParaRPr lang="en-US"/>
        </a:p>
      </dgm:t>
    </dgm:pt>
    <dgm:pt modelId="{6130EB9B-78CD-4EC9-80E0-923335BDAD13}">
      <dgm:prSet phldrT="[Text]"/>
      <dgm:spPr/>
      <dgm:t>
        <a:bodyPr/>
        <a:lstStyle/>
        <a:p>
          <a:r>
            <a:rPr lang="en-US" dirty="0"/>
            <a:t>Communicating Conclusions &amp; Taking Action</a:t>
          </a:r>
        </a:p>
      </dgm:t>
    </dgm:pt>
    <dgm:pt modelId="{2DF38B9E-28F2-4CD3-A6DB-A6E8A67E5BAE}" type="parTrans" cxnId="{E73F16A1-D5E8-47A6-9E2C-489E7211CE08}">
      <dgm:prSet/>
      <dgm:spPr/>
      <dgm:t>
        <a:bodyPr/>
        <a:lstStyle/>
        <a:p>
          <a:endParaRPr lang="en-US"/>
        </a:p>
      </dgm:t>
    </dgm:pt>
    <dgm:pt modelId="{7CAB60A0-0A58-440B-8E9A-B8FDAB058F83}" type="sibTrans" cxnId="{E73F16A1-D5E8-47A6-9E2C-489E7211CE08}">
      <dgm:prSet/>
      <dgm:spPr/>
      <dgm:t>
        <a:bodyPr/>
        <a:lstStyle/>
        <a:p>
          <a:endParaRPr lang="en-US"/>
        </a:p>
      </dgm:t>
    </dgm:pt>
    <dgm:pt modelId="{41B046F4-9132-468F-90BE-ED5B963676AD}" type="pres">
      <dgm:prSet presAssocID="{94624EC9-78DB-41BC-9C50-328107E243FF}" presName="Name0" presStyleCnt="0">
        <dgm:presLayoutVars>
          <dgm:chMax val="7"/>
          <dgm:chPref val="7"/>
          <dgm:dir/>
        </dgm:presLayoutVars>
      </dgm:prSet>
      <dgm:spPr/>
      <dgm:t>
        <a:bodyPr/>
        <a:lstStyle/>
        <a:p>
          <a:endParaRPr lang="en-US"/>
        </a:p>
      </dgm:t>
    </dgm:pt>
    <dgm:pt modelId="{2317D419-5E28-46D2-A508-6E3573AA9E12}" type="pres">
      <dgm:prSet presAssocID="{94624EC9-78DB-41BC-9C50-328107E243FF}" presName="Name1" presStyleCnt="0"/>
      <dgm:spPr/>
    </dgm:pt>
    <dgm:pt modelId="{929BB0F3-4B99-4C88-ACD3-F8C82D5F3AF2}" type="pres">
      <dgm:prSet presAssocID="{94624EC9-78DB-41BC-9C50-328107E243FF}" presName="cycle" presStyleCnt="0"/>
      <dgm:spPr/>
    </dgm:pt>
    <dgm:pt modelId="{0036D275-1D0D-43EE-9298-4FDE33B68BE7}" type="pres">
      <dgm:prSet presAssocID="{94624EC9-78DB-41BC-9C50-328107E243FF}" presName="srcNode" presStyleLbl="node1" presStyleIdx="0" presStyleCnt="4"/>
      <dgm:spPr/>
    </dgm:pt>
    <dgm:pt modelId="{6D23D069-7F1C-4C46-B04E-B23AC4DA130F}" type="pres">
      <dgm:prSet presAssocID="{94624EC9-78DB-41BC-9C50-328107E243FF}" presName="conn" presStyleLbl="parChTrans1D2" presStyleIdx="0" presStyleCnt="1"/>
      <dgm:spPr/>
      <dgm:t>
        <a:bodyPr/>
        <a:lstStyle/>
        <a:p>
          <a:endParaRPr lang="en-US"/>
        </a:p>
      </dgm:t>
    </dgm:pt>
    <dgm:pt modelId="{7293E00F-B0FD-4D33-8284-26855A3EE534}" type="pres">
      <dgm:prSet presAssocID="{94624EC9-78DB-41BC-9C50-328107E243FF}" presName="extraNode" presStyleLbl="node1" presStyleIdx="0" presStyleCnt="4"/>
      <dgm:spPr/>
    </dgm:pt>
    <dgm:pt modelId="{73DDEDA9-D526-402D-B8E5-26C8FF7D02F5}" type="pres">
      <dgm:prSet presAssocID="{94624EC9-78DB-41BC-9C50-328107E243FF}" presName="dstNode" presStyleLbl="node1" presStyleIdx="0" presStyleCnt="4"/>
      <dgm:spPr/>
    </dgm:pt>
    <dgm:pt modelId="{C9E521A8-D730-4114-BCBA-EAA9A94341CF}" type="pres">
      <dgm:prSet presAssocID="{7069A732-6271-4287-8462-D85AE001D207}" presName="text_1" presStyleLbl="node1" presStyleIdx="0" presStyleCnt="4">
        <dgm:presLayoutVars>
          <dgm:bulletEnabled val="1"/>
        </dgm:presLayoutVars>
      </dgm:prSet>
      <dgm:spPr/>
      <dgm:t>
        <a:bodyPr/>
        <a:lstStyle/>
        <a:p>
          <a:endParaRPr lang="en-US"/>
        </a:p>
      </dgm:t>
    </dgm:pt>
    <dgm:pt modelId="{BAC46EFA-F731-4361-865F-253DF5565543}" type="pres">
      <dgm:prSet presAssocID="{7069A732-6271-4287-8462-D85AE001D207}" presName="accent_1" presStyleCnt="0"/>
      <dgm:spPr/>
    </dgm:pt>
    <dgm:pt modelId="{FDE12F96-08E6-43BB-9C0C-9BC1AA394570}" type="pres">
      <dgm:prSet presAssocID="{7069A732-6271-4287-8462-D85AE001D207}" presName="accentRepeatNode" presStyleLbl="solidFgAcc1" presStyleIdx="0" presStyleCnt="4"/>
      <dgm:spPr/>
    </dgm:pt>
    <dgm:pt modelId="{297A07A8-DB6D-457E-9ED8-25F52049B75F}" type="pres">
      <dgm:prSet presAssocID="{7D79299C-7A24-4C2E-9D03-FB7D8EED1744}" presName="text_2" presStyleLbl="node1" presStyleIdx="1" presStyleCnt="4">
        <dgm:presLayoutVars>
          <dgm:bulletEnabled val="1"/>
        </dgm:presLayoutVars>
      </dgm:prSet>
      <dgm:spPr/>
      <dgm:t>
        <a:bodyPr/>
        <a:lstStyle/>
        <a:p>
          <a:endParaRPr lang="en-US"/>
        </a:p>
      </dgm:t>
    </dgm:pt>
    <dgm:pt modelId="{67748644-A86F-430D-B84B-E8FCAF13BFE7}" type="pres">
      <dgm:prSet presAssocID="{7D79299C-7A24-4C2E-9D03-FB7D8EED1744}" presName="accent_2" presStyleCnt="0"/>
      <dgm:spPr/>
    </dgm:pt>
    <dgm:pt modelId="{531168F4-CDB1-4DFD-B5CB-6D35E6E81990}" type="pres">
      <dgm:prSet presAssocID="{7D79299C-7A24-4C2E-9D03-FB7D8EED1744}" presName="accentRepeatNode" presStyleLbl="solidFgAcc1" presStyleIdx="1" presStyleCnt="4"/>
      <dgm:spPr/>
    </dgm:pt>
    <dgm:pt modelId="{8077BE91-5905-4437-BD54-EBB32D0CB18A}" type="pres">
      <dgm:prSet presAssocID="{9034BA94-EFAD-4065-AE9D-144F56BEBAE0}" presName="text_3" presStyleLbl="node1" presStyleIdx="2" presStyleCnt="4">
        <dgm:presLayoutVars>
          <dgm:bulletEnabled val="1"/>
        </dgm:presLayoutVars>
      </dgm:prSet>
      <dgm:spPr/>
      <dgm:t>
        <a:bodyPr/>
        <a:lstStyle/>
        <a:p>
          <a:endParaRPr lang="en-US"/>
        </a:p>
      </dgm:t>
    </dgm:pt>
    <dgm:pt modelId="{3A3DBAAA-5D23-4D38-AF0C-E76BA56AE6ED}" type="pres">
      <dgm:prSet presAssocID="{9034BA94-EFAD-4065-AE9D-144F56BEBAE0}" presName="accent_3" presStyleCnt="0"/>
      <dgm:spPr/>
    </dgm:pt>
    <dgm:pt modelId="{AA85248C-A1D4-4274-9CC6-07605C5BDE60}" type="pres">
      <dgm:prSet presAssocID="{9034BA94-EFAD-4065-AE9D-144F56BEBAE0}" presName="accentRepeatNode" presStyleLbl="solidFgAcc1" presStyleIdx="2" presStyleCnt="4"/>
      <dgm:spPr/>
    </dgm:pt>
    <dgm:pt modelId="{C217B6AD-7769-49DB-81DA-F596B507F144}" type="pres">
      <dgm:prSet presAssocID="{6130EB9B-78CD-4EC9-80E0-923335BDAD13}" presName="text_4" presStyleLbl="node1" presStyleIdx="3" presStyleCnt="4">
        <dgm:presLayoutVars>
          <dgm:bulletEnabled val="1"/>
        </dgm:presLayoutVars>
      </dgm:prSet>
      <dgm:spPr/>
      <dgm:t>
        <a:bodyPr/>
        <a:lstStyle/>
        <a:p>
          <a:endParaRPr lang="en-US"/>
        </a:p>
      </dgm:t>
    </dgm:pt>
    <dgm:pt modelId="{76B72DD1-49E8-44F3-8E51-52BC6C0DE03E}" type="pres">
      <dgm:prSet presAssocID="{6130EB9B-78CD-4EC9-80E0-923335BDAD13}" presName="accent_4" presStyleCnt="0"/>
      <dgm:spPr/>
    </dgm:pt>
    <dgm:pt modelId="{F4149F75-DC2D-444C-B06D-56A819B4C73D}" type="pres">
      <dgm:prSet presAssocID="{6130EB9B-78CD-4EC9-80E0-923335BDAD13}" presName="accentRepeatNode" presStyleLbl="solidFgAcc1" presStyleIdx="3" presStyleCnt="4"/>
      <dgm:spPr/>
    </dgm:pt>
  </dgm:ptLst>
  <dgm:cxnLst>
    <dgm:cxn modelId="{524668CB-2F06-7C46-9438-C624D719682C}" type="presOf" srcId="{6130EB9B-78CD-4EC9-80E0-923335BDAD13}" destId="{C217B6AD-7769-49DB-81DA-F596B507F144}" srcOrd="0" destOrd="0" presId="urn:microsoft.com/office/officeart/2008/layout/VerticalCurvedList"/>
    <dgm:cxn modelId="{50A4427B-A3E8-4278-A77E-DB6F6BD45B19}" srcId="{94624EC9-78DB-41BC-9C50-328107E243FF}" destId="{9034BA94-EFAD-4065-AE9D-144F56BEBAE0}" srcOrd="2" destOrd="0" parTransId="{CB02271D-D74C-41F0-89F5-1352747C15EC}" sibTransId="{D4875855-2EE3-4B78-87EE-BCDB97256B40}"/>
    <dgm:cxn modelId="{76DDE184-8CBD-4EA6-9D51-89A2255B515E}" srcId="{94624EC9-78DB-41BC-9C50-328107E243FF}" destId="{7D79299C-7A24-4C2E-9D03-FB7D8EED1744}" srcOrd="1" destOrd="0" parTransId="{BFDD70B8-6990-4D6B-B92A-95612B1E7EC3}" sibTransId="{BD75E2E2-132D-4B7F-B660-2BEDD5877B44}"/>
    <dgm:cxn modelId="{12B7BC6C-9B93-E849-9F6E-48EC472BC5E8}" type="presOf" srcId="{7069A732-6271-4287-8462-D85AE001D207}" destId="{C9E521A8-D730-4114-BCBA-EAA9A94341CF}" srcOrd="0" destOrd="0" presId="urn:microsoft.com/office/officeart/2008/layout/VerticalCurvedList"/>
    <dgm:cxn modelId="{BA36D1D3-62B1-4A40-A2E7-8740E1671660}" type="presOf" srcId="{78664517-A75D-4705-9D66-5903F7AEF52F}" destId="{6D23D069-7F1C-4C46-B04E-B23AC4DA130F}" srcOrd="0" destOrd="0" presId="urn:microsoft.com/office/officeart/2008/layout/VerticalCurvedList"/>
    <dgm:cxn modelId="{7DCCEB23-EF29-6D4A-9014-04346FCA78FC}" type="presOf" srcId="{9034BA94-EFAD-4065-AE9D-144F56BEBAE0}" destId="{8077BE91-5905-4437-BD54-EBB32D0CB18A}" srcOrd="0" destOrd="0" presId="urn:microsoft.com/office/officeart/2008/layout/VerticalCurvedList"/>
    <dgm:cxn modelId="{E73F16A1-D5E8-47A6-9E2C-489E7211CE08}" srcId="{94624EC9-78DB-41BC-9C50-328107E243FF}" destId="{6130EB9B-78CD-4EC9-80E0-923335BDAD13}" srcOrd="3" destOrd="0" parTransId="{2DF38B9E-28F2-4CD3-A6DB-A6E8A67E5BAE}" sibTransId="{7CAB60A0-0A58-440B-8E9A-B8FDAB058F83}"/>
    <dgm:cxn modelId="{303C9805-A369-A447-B7BE-85C870EC26D3}" type="presOf" srcId="{7D79299C-7A24-4C2E-9D03-FB7D8EED1744}" destId="{297A07A8-DB6D-457E-9ED8-25F52049B75F}" srcOrd="0" destOrd="0" presId="urn:microsoft.com/office/officeart/2008/layout/VerticalCurvedList"/>
    <dgm:cxn modelId="{0C0FE1D9-434A-4244-92E8-05433A352F07}" srcId="{94624EC9-78DB-41BC-9C50-328107E243FF}" destId="{7069A732-6271-4287-8462-D85AE001D207}" srcOrd="0" destOrd="0" parTransId="{9D0A28CB-5688-4085-A15B-103205F177B1}" sibTransId="{78664517-A75D-4705-9D66-5903F7AEF52F}"/>
    <dgm:cxn modelId="{D8BF0413-A986-8141-BBDA-A83AE8012C39}" type="presOf" srcId="{94624EC9-78DB-41BC-9C50-328107E243FF}" destId="{41B046F4-9132-468F-90BE-ED5B963676AD}" srcOrd="0" destOrd="0" presId="urn:microsoft.com/office/officeart/2008/layout/VerticalCurvedList"/>
    <dgm:cxn modelId="{8B10F44D-60A2-D64F-B5C2-831C8629A5AA}" type="presParOf" srcId="{41B046F4-9132-468F-90BE-ED5B963676AD}" destId="{2317D419-5E28-46D2-A508-6E3573AA9E12}" srcOrd="0" destOrd="0" presId="urn:microsoft.com/office/officeart/2008/layout/VerticalCurvedList"/>
    <dgm:cxn modelId="{CED5B848-6255-AF4D-98E4-7003FF92A66B}" type="presParOf" srcId="{2317D419-5E28-46D2-A508-6E3573AA9E12}" destId="{929BB0F3-4B99-4C88-ACD3-F8C82D5F3AF2}" srcOrd="0" destOrd="0" presId="urn:microsoft.com/office/officeart/2008/layout/VerticalCurvedList"/>
    <dgm:cxn modelId="{FA640019-659B-8543-8532-BE994A22E7DE}" type="presParOf" srcId="{929BB0F3-4B99-4C88-ACD3-F8C82D5F3AF2}" destId="{0036D275-1D0D-43EE-9298-4FDE33B68BE7}" srcOrd="0" destOrd="0" presId="urn:microsoft.com/office/officeart/2008/layout/VerticalCurvedList"/>
    <dgm:cxn modelId="{45C6D14D-12CD-F147-A85C-B6A1F59A7157}" type="presParOf" srcId="{929BB0F3-4B99-4C88-ACD3-F8C82D5F3AF2}" destId="{6D23D069-7F1C-4C46-B04E-B23AC4DA130F}" srcOrd="1" destOrd="0" presId="urn:microsoft.com/office/officeart/2008/layout/VerticalCurvedList"/>
    <dgm:cxn modelId="{0C3D5F8E-8593-1F4E-9F03-3447401EBBAB}" type="presParOf" srcId="{929BB0F3-4B99-4C88-ACD3-F8C82D5F3AF2}" destId="{7293E00F-B0FD-4D33-8284-26855A3EE534}" srcOrd="2" destOrd="0" presId="urn:microsoft.com/office/officeart/2008/layout/VerticalCurvedList"/>
    <dgm:cxn modelId="{5CD29E65-8829-D145-96DE-A96AA7C932F0}" type="presParOf" srcId="{929BB0F3-4B99-4C88-ACD3-F8C82D5F3AF2}" destId="{73DDEDA9-D526-402D-B8E5-26C8FF7D02F5}" srcOrd="3" destOrd="0" presId="urn:microsoft.com/office/officeart/2008/layout/VerticalCurvedList"/>
    <dgm:cxn modelId="{13F3DF5E-CC38-EB49-A4EC-2489BAB88A51}" type="presParOf" srcId="{2317D419-5E28-46D2-A508-6E3573AA9E12}" destId="{C9E521A8-D730-4114-BCBA-EAA9A94341CF}" srcOrd="1" destOrd="0" presId="urn:microsoft.com/office/officeart/2008/layout/VerticalCurvedList"/>
    <dgm:cxn modelId="{010407B3-E354-2143-9C9E-0F84134FA789}" type="presParOf" srcId="{2317D419-5E28-46D2-A508-6E3573AA9E12}" destId="{BAC46EFA-F731-4361-865F-253DF5565543}" srcOrd="2" destOrd="0" presId="urn:microsoft.com/office/officeart/2008/layout/VerticalCurvedList"/>
    <dgm:cxn modelId="{B6C2C7AF-126B-1B42-B31D-24B84AA670D7}" type="presParOf" srcId="{BAC46EFA-F731-4361-865F-253DF5565543}" destId="{FDE12F96-08E6-43BB-9C0C-9BC1AA394570}" srcOrd="0" destOrd="0" presId="urn:microsoft.com/office/officeart/2008/layout/VerticalCurvedList"/>
    <dgm:cxn modelId="{EDC3012F-A4D8-4A43-9BE0-AED14CDB178F}" type="presParOf" srcId="{2317D419-5E28-46D2-A508-6E3573AA9E12}" destId="{297A07A8-DB6D-457E-9ED8-25F52049B75F}" srcOrd="3" destOrd="0" presId="urn:microsoft.com/office/officeart/2008/layout/VerticalCurvedList"/>
    <dgm:cxn modelId="{65A2BAF0-2BEB-4148-A206-7218143B5023}" type="presParOf" srcId="{2317D419-5E28-46D2-A508-6E3573AA9E12}" destId="{67748644-A86F-430D-B84B-E8FCAF13BFE7}" srcOrd="4" destOrd="0" presId="urn:microsoft.com/office/officeart/2008/layout/VerticalCurvedList"/>
    <dgm:cxn modelId="{2E0F0A3D-1935-A049-A0EF-14929334BBD6}" type="presParOf" srcId="{67748644-A86F-430D-B84B-E8FCAF13BFE7}" destId="{531168F4-CDB1-4DFD-B5CB-6D35E6E81990}" srcOrd="0" destOrd="0" presId="urn:microsoft.com/office/officeart/2008/layout/VerticalCurvedList"/>
    <dgm:cxn modelId="{9FF4F213-68A6-3C45-8199-9EFA471B73D7}" type="presParOf" srcId="{2317D419-5E28-46D2-A508-6E3573AA9E12}" destId="{8077BE91-5905-4437-BD54-EBB32D0CB18A}" srcOrd="5" destOrd="0" presId="urn:microsoft.com/office/officeart/2008/layout/VerticalCurvedList"/>
    <dgm:cxn modelId="{B4B1DC92-2734-8344-9A1B-BA4FEAC78387}" type="presParOf" srcId="{2317D419-5E28-46D2-A508-6E3573AA9E12}" destId="{3A3DBAAA-5D23-4D38-AF0C-E76BA56AE6ED}" srcOrd="6" destOrd="0" presId="urn:microsoft.com/office/officeart/2008/layout/VerticalCurvedList"/>
    <dgm:cxn modelId="{FF6DCDCC-13F3-584B-8BE9-DE64C2360E3A}" type="presParOf" srcId="{3A3DBAAA-5D23-4D38-AF0C-E76BA56AE6ED}" destId="{AA85248C-A1D4-4274-9CC6-07605C5BDE60}" srcOrd="0" destOrd="0" presId="urn:microsoft.com/office/officeart/2008/layout/VerticalCurvedList"/>
    <dgm:cxn modelId="{E4EF4D40-5210-F643-989E-CC0E9A273E86}" type="presParOf" srcId="{2317D419-5E28-46D2-A508-6E3573AA9E12}" destId="{C217B6AD-7769-49DB-81DA-F596B507F144}" srcOrd="7" destOrd="0" presId="urn:microsoft.com/office/officeart/2008/layout/VerticalCurvedList"/>
    <dgm:cxn modelId="{9473F396-C519-174D-83C6-06D8BD895972}" type="presParOf" srcId="{2317D419-5E28-46D2-A508-6E3573AA9E12}" destId="{76B72DD1-49E8-44F3-8E51-52BC6C0DE03E}" srcOrd="8" destOrd="0" presId="urn:microsoft.com/office/officeart/2008/layout/VerticalCurvedList"/>
    <dgm:cxn modelId="{C67BFC81-5B0B-5B4E-A77B-D144394D3F6C}" type="presParOf" srcId="{76B72DD1-49E8-44F3-8E51-52BC6C0DE03E}" destId="{F4149F75-DC2D-444C-B06D-56A819B4C73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624EC9-78DB-41BC-9C50-328107E243FF}" type="doc">
      <dgm:prSet loTypeId="urn:microsoft.com/office/officeart/2008/layout/VerticalCurvedList" loCatId="list" qsTypeId="urn:microsoft.com/office/officeart/2005/8/quickstyle/simple4" qsCatId="simple" csTypeId="urn:microsoft.com/office/officeart/2005/8/colors/colorful3" csCatId="colorful" phldr="1"/>
      <dgm:spPr/>
      <dgm:t>
        <a:bodyPr/>
        <a:lstStyle/>
        <a:p>
          <a:endParaRPr lang="en-US"/>
        </a:p>
      </dgm:t>
    </dgm:pt>
    <dgm:pt modelId="{7069A732-6271-4287-8462-D85AE001D207}">
      <dgm:prSet phldrT="[Text]"/>
      <dgm:spPr/>
      <dgm:t>
        <a:bodyPr/>
        <a:lstStyle/>
        <a:p>
          <a:r>
            <a:rPr lang="en-US" dirty="0"/>
            <a:t>Raising Questions &amp; Planning Inquiries</a:t>
          </a:r>
        </a:p>
      </dgm:t>
    </dgm:pt>
    <dgm:pt modelId="{9D0A28CB-5688-4085-A15B-103205F177B1}" type="parTrans" cxnId="{0C0FE1D9-434A-4244-92E8-05433A352F07}">
      <dgm:prSet/>
      <dgm:spPr/>
      <dgm:t>
        <a:bodyPr/>
        <a:lstStyle/>
        <a:p>
          <a:endParaRPr lang="en-US"/>
        </a:p>
      </dgm:t>
    </dgm:pt>
    <dgm:pt modelId="{78664517-A75D-4705-9D66-5903F7AEF52F}" type="sibTrans" cxnId="{0C0FE1D9-434A-4244-92E8-05433A352F07}">
      <dgm:prSet/>
      <dgm:spPr/>
      <dgm:t>
        <a:bodyPr/>
        <a:lstStyle/>
        <a:p>
          <a:endParaRPr lang="en-US"/>
        </a:p>
      </dgm:t>
    </dgm:pt>
    <dgm:pt modelId="{7D79299C-7A24-4C2E-9D03-FB7D8EED1744}">
      <dgm:prSet phldrT="[Text]"/>
      <dgm:spPr/>
      <dgm:t>
        <a:bodyPr/>
        <a:lstStyle/>
        <a:p>
          <a:r>
            <a:rPr lang="en-US" dirty="0"/>
            <a:t>Applying Disciplinary Tools &amp; Thinking</a:t>
          </a:r>
        </a:p>
      </dgm:t>
    </dgm:pt>
    <dgm:pt modelId="{BFDD70B8-6990-4D6B-B92A-95612B1E7EC3}" type="parTrans" cxnId="{76DDE184-8CBD-4EA6-9D51-89A2255B515E}">
      <dgm:prSet/>
      <dgm:spPr/>
      <dgm:t>
        <a:bodyPr/>
        <a:lstStyle/>
        <a:p>
          <a:endParaRPr lang="en-US"/>
        </a:p>
      </dgm:t>
    </dgm:pt>
    <dgm:pt modelId="{BD75E2E2-132D-4B7F-B660-2BEDD5877B44}" type="sibTrans" cxnId="{76DDE184-8CBD-4EA6-9D51-89A2255B515E}">
      <dgm:prSet/>
      <dgm:spPr/>
      <dgm:t>
        <a:bodyPr/>
        <a:lstStyle/>
        <a:p>
          <a:endParaRPr lang="en-US"/>
        </a:p>
      </dgm:t>
    </dgm:pt>
    <dgm:pt modelId="{9034BA94-EFAD-4065-AE9D-144F56BEBAE0}">
      <dgm:prSet phldrT="[Text]"/>
      <dgm:spPr/>
      <dgm:t>
        <a:bodyPr/>
        <a:lstStyle/>
        <a:p>
          <a:r>
            <a:rPr lang="en-US" dirty="0"/>
            <a:t>Evaluating Sources &amp; Using Evidence</a:t>
          </a:r>
        </a:p>
      </dgm:t>
    </dgm:pt>
    <dgm:pt modelId="{CB02271D-D74C-41F0-89F5-1352747C15EC}" type="parTrans" cxnId="{50A4427B-A3E8-4278-A77E-DB6F6BD45B19}">
      <dgm:prSet/>
      <dgm:spPr/>
      <dgm:t>
        <a:bodyPr/>
        <a:lstStyle/>
        <a:p>
          <a:endParaRPr lang="en-US"/>
        </a:p>
      </dgm:t>
    </dgm:pt>
    <dgm:pt modelId="{D4875855-2EE3-4B78-87EE-BCDB97256B40}" type="sibTrans" cxnId="{50A4427B-A3E8-4278-A77E-DB6F6BD45B19}">
      <dgm:prSet/>
      <dgm:spPr/>
      <dgm:t>
        <a:bodyPr/>
        <a:lstStyle/>
        <a:p>
          <a:endParaRPr lang="en-US"/>
        </a:p>
      </dgm:t>
    </dgm:pt>
    <dgm:pt modelId="{6130EB9B-78CD-4EC9-80E0-923335BDAD13}">
      <dgm:prSet phldrT="[Text]"/>
      <dgm:spPr/>
      <dgm:t>
        <a:bodyPr/>
        <a:lstStyle/>
        <a:p>
          <a:r>
            <a:rPr lang="en-US" dirty="0"/>
            <a:t>Communicating Conclusions &amp; Taking Action</a:t>
          </a:r>
        </a:p>
      </dgm:t>
    </dgm:pt>
    <dgm:pt modelId="{2DF38B9E-28F2-4CD3-A6DB-A6E8A67E5BAE}" type="parTrans" cxnId="{E73F16A1-D5E8-47A6-9E2C-489E7211CE08}">
      <dgm:prSet/>
      <dgm:spPr/>
      <dgm:t>
        <a:bodyPr/>
        <a:lstStyle/>
        <a:p>
          <a:endParaRPr lang="en-US"/>
        </a:p>
      </dgm:t>
    </dgm:pt>
    <dgm:pt modelId="{7CAB60A0-0A58-440B-8E9A-B8FDAB058F83}" type="sibTrans" cxnId="{E73F16A1-D5E8-47A6-9E2C-489E7211CE08}">
      <dgm:prSet/>
      <dgm:spPr/>
      <dgm:t>
        <a:bodyPr/>
        <a:lstStyle/>
        <a:p>
          <a:endParaRPr lang="en-US"/>
        </a:p>
      </dgm:t>
    </dgm:pt>
    <dgm:pt modelId="{41B046F4-9132-468F-90BE-ED5B963676AD}" type="pres">
      <dgm:prSet presAssocID="{94624EC9-78DB-41BC-9C50-328107E243FF}" presName="Name0" presStyleCnt="0">
        <dgm:presLayoutVars>
          <dgm:chMax val="7"/>
          <dgm:chPref val="7"/>
          <dgm:dir/>
        </dgm:presLayoutVars>
      </dgm:prSet>
      <dgm:spPr/>
      <dgm:t>
        <a:bodyPr/>
        <a:lstStyle/>
        <a:p>
          <a:endParaRPr lang="en-US"/>
        </a:p>
      </dgm:t>
    </dgm:pt>
    <dgm:pt modelId="{2317D419-5E28-46D2-A508-6E3573AA9E12}" type="pres">
      <dgm:prSet presAssocID="{94624EC9-78DB-41BC-9C50-328107E243FF}" presName="Name1" presStyleCnt="0"/>
      <dgm:spPr/>
    </dgm:pt>
    <dgm:pt modelId="{929BB0F3-4B99-4C88-ACD3-F8C82D5F3AF2}" type="pres">
      <dgm:prSet presAssocID="{94624EC9-78DB-41BC-9C50-328107E243FF}" presName="cycle" presStyleCnt="0"/>
      <dgm:spPr/>
    </dgm:pt>
    <dgm:pt modelId="{0036D275-1D0D-43EE-9298-4FDE33B68BE7}" type="pres">
      <dgm:prSet presAssocID="{94624EC9-78DB-41BC-9C50-328107E243FF}" presName="srcNode" presStyleLbl="node1" presStyleIdx="0" presStyleCnt="4"/>
      <dgm:spPr/>
    </dgm:pt>
    <dgm:pt modelId="{6D23D069-7F1C-4C46-B04E-B23AC4DA130F}" type="pres">
      <dgm:prSet presAssocID="{94624EC9-78DB-41BC-9C50-328107E243FF}" presName="conn" presStyleLbl="parChTrans1D2" presStyleIdx="0" presStyleCnt="1"/>
      <dgm:spPr/>
      <dgm:t>
        <a:bodyPr/>
        <a:lstStyle/>
        <a:p>
          <a:endParaRPr lang="en-US"/>
        </a:p>
      </dgm:t>
    </dgm:pt>
    <dgm:pt modelId="{7293E00F-B0FD-4D33-8284-26855A3EE534}" type="pres">
      <dgm:prSet presAssocID="{94624EC9-78DB-41BC-9C50-328107E243FF}" presName="extraNode" presStyleLbl="node1" presStyleIdx="0" presStyleCnt="4"/>
      <dgm:spPr/>
    </dgm:pt>
    <dgm:pt modelId="{73DDEDA9-D526-402D-B8E5-26C8FF7D02F5}" type="pres">
      <dgm:prSet presAssocID="{94624EC9-78DB-41BC-9C50-328107E243FF}" presName="dstNode" presStyleLbl="node1" presStyleIdx="0" presStyleCnt="4"/>
      <dgm:spPr/>
    </dgm:pt>
    <dgm:pt modelId="{C9E521A8-D730-4114-BCBA-EAA9A94341CF}" type="pres">
      <dgm:prSet presAssocID="{7069A732-6271-4287-8462-D85AE001D207}" presName="text_1" presStyleLbl="node1" presStyleIdx="0" presStyleCnt="4">
        <dgm:presLayoutVars>
          <dgm:bulletEnabled val="1"/>
        </dgm:presLayoutVars>
      </dgm:prSet>
      <dgm:spPr/>
      <dgm:t>
        <a:bodyPr/>
        <a:lstStyle/>
        <a:p>
          <a:endParaRPr lang="en-US"/>
        </a:p>
      </dgm:t>
    </dgm:pt>
    <dgm:pt modelId="{BAC46EFA-F731-4361-865F-253DF5565543}" type="pres">
      <dgm:prSet presAssocID="{7069A732-6271-4287-8462-D85AE001D207}" presName="accent_1" presStyleCnt="0"/>
      <dgm:spPr/>
    </dgm:pt>
    <dgm:pt modelId="{FDE12F96-08E6-43BB-9C0C-9BC1AA394570}" type="pres">
      <dgm:prSet presAssocID="{7069A732-6271-4287-8462-D85AE001D207}" presName="accentRepeatNode" presStyleLbl="solidFgAcc1" presStyleIdx="0" presStyleCnt="4"/>
      <dgm:spPr/>
    </dgm:pt>
    <dgm:pt modelId="{297A07A8-DB6D-457E-9ED8-25F52049B75F}" type="pres">
      <dgm:prSet presAssocID="{7D79299C-7A24-4C2E-9D03-FB7D8EED1744}" presName="text_2" presStyleLbl="node1" presStyleIdx="1" presStyleCnt="4">
        <dgm:presLayoutVars>
          <dgm:bulletEnabled val="1"/>
        </dgm:presLayoutVars>
      </dgm:prSet>
      <dgm:spPr/>
      <dgm:t>
        <a:bodyPr/>
        <a:lstStyle/>
        <a:p>
          <a:endParaRPr lang="en-US"/>
        </a:p>
      </dgm:t>
    </dgm:pt>
    <dgm:pt modelId="{67748644-A86F-430D-B84B-E8FCAF13BFE7}" type="pres">
      <dgm:prSet presAssocID="{7D79299C-7A24-4C2E-9D03-FB7D8EED1744}" presName="accent_2" presStyleCnt="0"/>
      <dgm:spPr/>
    </dgm:pt>
    <dgm:pt modelId="{531168F4-CDB1-4DFD-B5CB-6D35E6E81990}" type="pres">
      <dgm:prSet presAssocID="{7D79299C-7A24-4C2E-9D03-FB7D8EED1744}" presName="accentRepeatNode" presStyleLbl="solidFgAcc1" presStyleIdx="1" presStyleCnt="4"/>
      <dgm:spPr/>
    </dgm:pt>
    <dgm:pt modelId="{8077BE91-5905-4437-BD54-EBB32D0CB18A}" type="pres">
      <dgm:prSet presAssocID="{9034BA94-EFAD-4065-AE9D-144F56BEBAE0}" presName="text_3" presStyleLbl="node1" presStyleIdx="2" presStyleCnt="4">
        <dgm:presLayoutVars>
          <dgm:bulletEnabled val="1"/>
        </dgm:presLayoutVars>
      </dgm:prSet>
      <dgm:spPr/>
      <dgm:t>
        <a:bodyPr/>
        <a:lstStyle/>
        <a:p>
          <a:endParaRPr lang="en-US"/>
        </a:p>
      </dgm:t>
    </dgm:pt>
    <dgm:pt modelId="{3A3DBAAA-5D23-4D38-AF0C-E76BA56AE6ED}" type="pres">
      <dgm:prSet presAssocID="{9034BA94-EFAD-4065-AE9D-144F56BEBAE0}" presName="accent_3" presStyleCnt="0"/>
      <dgm:spPr/>
    </dgm:pt>
    <dgm:pt modelId="{AA85248C-A1D4-4274-9CC6-07605C5BDE60}" type="pres">
      <dgm:prSet presAssocID="{9034BA94-EFAD-4065-AE9D-144F56BEBAE0}" presName="accentRepeatNode" presStyleLbl="solidFgAcc1" presStyleIdx="2" presStyleCnt="4"/>
      <dgm:spPr/>
    </dgm:pt>
    <dgm:pt modelId="{C217B6AD-7769-49DB-81DA-F596B507F144}" type="pres">
      <dgm:prSet presAssocID="{6130EB9B-78CD-4EC9-80E0-923335BDAD13}" presName="text_4" presStyleLbl="node1" presStyleIdx="3" presStyleCnt="4">
        <dgm:presLayoutVars>
          <dgm:bulletEnabled val="1"/>
        </dgm:presLayoutVars>
      </dgm:prSet>
      <dgm:spPr/>
      <dgm:t>
        <a:bodyPr/>
        <a:lstStyle/>
        <a:p>
          <a:endParaRPr lang="en-US"/>
        </a:p>
      </dgm:t>
    </dgm:pt>
    <dgm:pt modelId="{76B72DD1-49E8-44F3-8E51-52BC6C0DE03E}" type="pres">
      <dgm:prSet presAssocID="{6130EB9B-78CD-4EC9-80E0-923335BDAD13}" presName="accent_4" presStyleCnt="0"/>
      <dgm:spPr/>
    </dgm:pt>
    <dgm:pt modelId="{F4149F75-DC2D-444C-B06D-56A819B4C73D}" type="pres">
      <dgm:prSet presAssocID="{6130EB9B-78CD-4EC9-80E0-923335BDAD13}" presName="accentRepeatNode" presStyleLbl="solidFgAcc1" presStyleIdx="3" presStyleCnt="4"/>
      <dgm:spPr/>
    </dgm:pt>
  </dgm:ptLst>
  <dgm:cxnLst>
    <dgm:cxn modelId="{0882AC12-C37B-1C4E-9090-736DACE89D16}" type="presOf" srcId="{7D79299C-7A24-4C2E-9D03-FB7D8EED1744}" destId="{297A07A8-DB6D-457E-9ED8-25F52049B75F}" srcOrd="0" destOrd="0" presId="urn:microsoft.com/office/officeart/2008/layout/VerticalCurvedList"/>
    <dgm:cxn modelId="{D9035AE4-11BC-C148-821D-EE5003779EB2}" type="presOf" srcId="{94624EC9-78DB-41BC-9C50-328107E243FF}" destId="{41B046F4-9132-468F-90BE-ED5B963676AD}" srcOrd="0" destOrd="0" presId="urn:microsoft.com/office/officeart/2008/layout/VerticalCurvedList"/>
    <dgm:cxn modelId="{50A4427B-A3E8-4278-A77E-DB6F6BD45B19}" srcId="{94624EC9-78DB-41BC-9C50-328107E243FF}" destId="{9034BA94-EFAD-4065-AE9D-144F56BEBAE0}" srcOrd="2" destOrd="0" parTransId="{CB02271D-D74C-41F0-89F5-1352747C15EC}" sibTransId="{D4875855-2EE3-4B78-87EE-BCDB97256B40}"/>
    <dgm:cxn modelId="{76DDE184-8CBD-4EA6-9D51-89A2255B515E}" srcId="{94624EC9-78DB-41BC-9C50-328107E243FF}" destId="{7D79299C-7A24-4C2E-9D03-FB7D8EED1744}" srcOrd="1" destOrd="0" parTransId="{BFDD70B8-6990-4D6B-B92A-95612B1E7EC3}" sibTransId="{BD75E2E2-132D-4B7F-B660-2BEDD5877B44}"/>
    <dgm:cxn modelId="{0B7D2195-474D-7748-A2ED-A3C787E520AA}" type="presOf" srcId="{6130EB9B-78CD-4EC9-80E0-923335BDAD13}" destId="{C217B6AD-7769-49DB-81DA-F596B507F144}" srcOrd="0" destOrd="0" presId="urn:microsoft.com/office/officeart/2008/layout/VerticalCurvedList"/>
    <dgm:cxn modelId="{E73F16A1-D5E8-47A6-9E2C-489E7211CE08}" srcId="{94624EC9-78DB-41BC-9C50-328107E243FF}" destId="{6130EB9B-78CD-4EC9-80E0-923335BDAD13}" srcOrd="3" destOrd="0" parTransId="{2DF38B9E-28F2-4CD3-A6DB-A6E8A67E5BAE}" sibTransId="{7CAB60A0-0A58-440B-8E9A-B8FDAB058F83}"/>
    <dgm:cxn modelId="{7D98608A-4593-E34D-808D-740A2505CC25}" type="presOf" srcId="{9034BA94-EFAD-4065-AE9D-144F56BEBAE0}" destId="{8077BE91-5905-4437-BD54-EBB32D0CB18A}" srcOrd="0" destOrd="0" presId="urn:microsoft.com/office/officeart/2008/layout/VerticalCurvedList"/>
    <dgm:cxn modelId="{F1638597-AB6F-D646-9946-17569279319F}" type="presOf" srcId="{7069A732-6271-4287-8462-D85AE001D207}" destId="{C9E521A8-D730-4114-BCBA-EAA9A94341CF}" srcOrd="0" destOrd="0" presId="urn:microsoft.com/office/officeart/2008/layout/VerticalCurvedList"/>
    <dgm:cxn modelId="{0C0FE1D9-434A-4244-92E8-05433A352F07}" srcId="{94624EC9-78DB-41BC-9C50-328107E243FF}" destId="{7069A732-6271-4287-8462-D85AE001D207}" srcOrd="0" destOrd="0" parTransId="{9D0A28CB-5688-4085-A15B-103205F177B1}" sibTransId="{78664517-A75D-4705-9D66-5903F7AEF52F}"/>
    <dgm:cxn modelId="{7E4EDF98-8CA0-C64A-BA6F-C4CD447728BF}" type="presOf" srcId="{78664517-A75D-4705-9D66-5903F7AEF52F}" destId="{6D23D069-7F1C-4C46-B04E-B23AC4DA130F}" srcOrd="0" destOrd="0" presId="urn:microsoft.com/office/officeart/2008/layout/VerticalCurvedList"/>
    <dgm:cxn modelId="{16EAC2F3-4CEE-EF40-92BB-5082BADFF3F6}" type="presParOf" srcId="{41B046F4-9132-468F-90BE-ED5B963676AD}" destId="{2317D419-5E28-46D2-A508-6E3573AA9E12}" srcOrd="0" destOrd="0" presId="urn:microsoft.com/office/officeart/2008/layout/VerticalCurvedList"/>
    <dgm:cxn modelId="{10274B6D-E53B-0D47-AA4B-7CF5959C4484}" type="presParOf" srcId="{2317D419-5E28-46D2-A508-6E3573AA9E12}" destId="{929BB0F3-4B99-4C88-ACD3-F8C82D5F3AF2}" srcOrd="0" destOrd="0" presId="urn:microsoft.com/office/officeart/2008/layout/VerticalCurvedList"/>
    <dgm:cxn modelId="{7DD648EB-BBDE-EB42-9398-AEC43C9F457E}" type="presParOf" srcId="{929BB0F3-4B99-4C88-ACD3-F8C82D5F3AF2}" destId="{0036D275-1D0D-43EE-9298-4FDE33B68BE7}" srcOrd="0" destOrd="0" presId="urn:microsoft.com/office/officeart/2008/layout/VerticalCurvedList"/>
    <dgm:cxn modelId="{7EC61747-C45E-7E45-91EE-D6892C90FD14}" type="presParOf" srcId="{929BB0F3-4B99-4C88-ACD3-F8C82D5F3AF2}" destId="{6D23D069-7F1C-4C46-B04E-B23AC4DA130F}" srcOrd="1" destOrd="0" presId="urn:microsoft.com/office/officeart/2008/layout/VerticalCurvedList"/>
    <dgm:cxn modelId="{C9D4BBFF-2146-4442-B0CB-2B65191E76D9}" type="presParOf" srcId="{929BB0F3-4B99-4C88-ACD3-F8C82D5F3AF2}" destId="{7293E00F-B0FD-4D33-8284-26855A3EE534}" srcOrd="2" destOrd="0" presId="urn:microsoft.com/office/officeart/2008/layout/VerticalCurvedList"/>
    <dgm:cxn modelId="{D8A1EB48-097F-B743-9CC6-0D1E1C2EDA81}" type="presParOf" srcId="{929BB0F3-4B99-4C88-ACD3-F8C82D5F3AF2}" destId="{73DDEDA9-D526-402D-B8E5-26C8FF7D02F5}" srcOrd="3" destOrd="0" presId="urn:microsoft.com/office/officeart/2008/layout/VerticalCurvedList"/>
    <dgm:cxn modelId="{21961031-07DC-4841-BFDA-3674E537D13B}" type="presParOf" srcId="{2317D419-5E28-46D2-A508-6E3573AA9E12}" destId="{C9E521A8-D730-4114-BCBA-EAA9A94341CF}" srcOrd="1" destOrd="0" presId="urn:microsoft.com/office/officeart/2008/layout/VerticalCurvedList"/>
    <dgm:cxn modelId="{5781D514-5D08-4147-B6E7-F87C60DC5AD9}" type="presParOf" srcId="{2317D419-5E28-46D2-A508-6E3573AA9E12}" destId="{BAC46EFA-F731-4361-865F-253DF5565543}" srcOrd="2" destOrd="0" presId="urn:microsoft.com/office/officeart/2008/layout/VerticalCurvedList"/>
    <dgm:cxn modelId="{3168652C-9639-B148-BC14-00DF68FAEE98}" type="presParOf" srcId="{BAC46EFA-F731-4361-865F-253DF5565543}" destId="{FDE12F96-08E6-43BB-9C0C-9BC1AA394570}" srcOrd="0" destOrd="0" presId="urn:microsoft.com/office/officeart/2008/layout/VerticalCurvedList"/>
    <dgm:cxn modelId="{EC6D5D46-99CD-9B41-B167-96DB6FA5681F}" type="presParOf" srcId="{2317D419-5E28-46D2-A508-6E3573AA9E12}" destId="{297A07A8-DB6D-457E-9ED8-25F52049B75F}" srcOrd="3" destOrd="0" presId="urn:microsoft.com/office/officeart/2008/layout/VerticalCurvedList"/>
    <dgm:cxn modelId="{01E91855-F1A0-B44E-A30F-95A2FDAAF9E0}" type="presParOf" srcId="{2317D419-5E28-46D2-A508-6E3573AA9E12}" destId="{67748644-A86F-430D-B84B-E8FCAF13BFE7}" srcOrd="4" destOrd="0" presId="urn:microsoft.com/office/officeart/2008/layout/VerticalCurvedList"/>
    <dgm:cxn modelId="{D119AC4C-7F76-3545-B315-39F24B3B18EF}" type="presParOf" srcId="{67748644-A86F-430D-B84B-E8FCAF13BFE7}" destId="{531168F4-CDB1-4DFD-B5CB-6D35E6E81990}" srcOrd="0" destOrd="0" presId="urn:microsoft.com/office/officeart/2008/layout/VerticalCurvedList"/>
    <dgm:cxn modelId="{B7F17D28-796D-3643-854F-618A14458F99}" type="presParOf" srcId="{2317D419-5E28-46D2-A508-6E3573AA9E12}" destId="{8077BE91-5905-4437-BD54-EBB32D0CB18A}" srcOrd="5" destOrd="0" presId="urn:microsoft.com/office/officeart/2008/layout/VerticalCurvedList"/>
    <dgm:cxn modelId="{957CDB5F-DFCC-E942-BF61-492E84E80237}" type="presParOf" srcId="{2317D419-5E28-46D2-A508-6E3573AA9E12}" destId="{3A3DBAAA-5D23-4D38-AF0C-E76BA56AE6ED}" srcOrd="6" destOrd="0" presId="urn:microsoft.com/office/officeart/2008/layout/VerticalCurvedList"/>
    <dgm:cxn modelId="{B206DAD7-BB87-E44B-8D37-FEDC4847CA6E}" type="presParOf" srcId="{3A3DBAAA-5D23-4D38-AF0C-E76BA56AE6ED}" destId="{AA85248C-A1D4-4274-9CC6-07605C5BDE60}" srcOrd="0" destOrd="0" presId="urn:microsoft.com/office/officeart/2008/layout/VerticalCurvedList"/>
    <dgm:cxn modelId="{9E35C924-B469-8A49-906E-AD1352708C66}" type="presParOf" srcId="{2317D419-5E28-46D2-A508-6E3573AA9E12}" destId="{C217B6AD-7769-49DB-81DA-F596B507F144}" srcOrd="7" destOrd="0" presId="urn:microsoft.com/office/officeart/2008/layout/VerticalCurvedList"/>
    <dgm:cxn modelId="{9265BB1F-4986-C246-8097-259F5812A7B7}" type="presParOf" srcId="{2317D419-5E28-46D2-A508-6E3573AA9E12}" destId="{76B72DD1-49E8-44F3-8E51-52BC6C0DE03E}" srcOrd="8" destOrd="0" presId="urn:microsoft.com/office/officeart/2008/layout/VerticalCurvedList"/>
    <dgm:cxn modelId="{4DD68088-2F80-8C4A-AF48-07A5709AA28A}" type="presParOf" srcId="{76B72DD1-49E8-44F3-8E51-52BC6C0DE03E}" destId="{F4149F75-DC2D-444C-B06D-56A819B4C73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624EC9-78DB-41BC-9C50-328107E243FF}" type="doc">
      <dgm:prSet loTypeId="urn:microsoft.com/office/officeart/2008/layout/VerticalCurvedList" loCatId="list" qsTypeId="urn:microsoft.com/office/officeart/2005/8/quickstyle/simple4" qsCatId="simple" csTypeId="urn:microsoft.com/office/officeart/2005/8/colors/colorful3" csCatId="colorful" phldr="1"/>
      <dgm:spPr/>
      <dgm:t>
        <a:bodyPr/>
        <a:lstStyle/>
        <a:p>
          <a:endParaRPr lang="en-US"/>
        </a:p>
      </dgm:t>
    </dgm:pt>
    <dgm:pt modelId="{7069A732-6271-4287-8462-D85AE001D207}">
      <dgm:prSet phldrT="[Text]"/>
      <dgm:spPr/>
      <dgm:t>
        <a:bodyPr/>
        <a:lstStyle/>
        <a:p>
          <a:r>
            <a:rPr lang="en-US" dirty="0"/>
            <a:t>Raising Questions &amp; Planning Inquiries</a:t>
          </a:r>
        </a:p>
      </dgm:t>
    </dgm:pt>
    <dgm:pt modelId="{9D0A28CB-5688-4085-A15B-103205F177B1}" type="parTrans" cxnId="{0C0FE1D9-434A-4244-92E8-05433A352F07}">
      <dgm:prSet/>
      <dgm:spPr/>
      <dgm:t>
        <a:bodyPr/>
        <a:lstStyle/>
        <a:p>
          <a:endParaRPr lang="en-US"/>
        </a:p>
      </dgm:t>
    </dgm:pt>
    <dgm:pt modelId="{78664517-A75D-4705-9D66-5903F7AEF52F}" type="sibTrans" cxnId="{0C0FE1D9-434A-4244-92E8-05433A352F07}">
      <dgm:prSet/>
      <dgm:spPr/>
      <dgm:t>
        <a:bodyPr/>
        <a:lstStyle/>
        <a:p>
          <a:endParaRPr lang="en-US"/>
        </a:p>
      </dgm:t>
    </dgm:pt>
    <dgm:pt modelId="{7D79299C-7A24-4C2E-9D03-FB7D8EED1744}">
      <dgm:prSet phldrT="[Text]"/>
      <dgm:spPr/>
      <dgm:t>
        <a:bodyPr/>
        <a:lstStyle/>
        <a:p>
          <a:r>
            <a:rPr lang="en-US" dirty="0"/>
            <a:t>Applying Disciplinary Tools &amp; Thinking</a:t>
          </a:r>
        </a:p>
      </dgm:t>
    </dgm:pt>
    <dgm:pt modelId="{BFDD70B8-6990-4D6B-B92A-95612B1E7EC3}" type="parTrans" cxnId="{76DDE184-8CBD-4EA6-9D51-89A2255B515E}">
      <dgm:prSet/>
      <dgm:spPr/>
      <dgm:t>
        <a:bodyPr/>
        <a:lstStyle/>
        <a:p>
          <a:endParaRPr lang="en-US"/>
        </a:p>
      </dgm:t>
    </dgm:pt>
    <dgm:pt modelId="{BD75E2E2-132D-4B7F-B660-2BEDD5877B44}" type="sibTrans" cxnId="{76DDE184-8CBD-4EA6-9D51-89A2255B515E}">
      <dgm:prSet/>
      <dgm:spPr/>
      <dgm:t>
        <a:bodyPr/>
        <a:lstStyle/>
        <a:p>
          <a:endParaRPr lang="en-US"/>
        </a:p>
      </dgm:t>
    </dgm:pt>
    <dgm:pt modelId="{9034BA94-EFAD-4065-AE9D-144F56BEBAE0}">
      <dgm:prSet phldrT="[Text]"/>
      <dgm:spPr/>
      <dgm:t>
        <a:bodyPr/>
        <a:lstStyle/>
        <a:p>
          <a:r>
            <a:rPr lang="en-US" dirty="0"/>
            <a:t>Evaluating Sources &amp; Using Evidence</a:t>
          </a:r>
        </a:p>
      </dgm:t>
    </dgm:pt>
    <dgm:pt modelId="{CB02271D-D74C-41F0-89F5-1352747C15EC}" type="parTrans" cxnId="{50A4427B-A3E8-4278-A77E-DB6F6BD45B19}">
      <dgm:prSet/>
      <dgm:spPr/>
      <dgm:t>
        <a:bodyPr/>
        <a:lstStyle/>
        <a:p>
          <a:endParaRPr lang="en-US"/>
        </a:p>
      </dgm:t>
    </dgm:pt>
    <dgm:pt modelId="{D4875855-2EE3-4B78-87EE-BCDB97256B40}" type="sibTrans" cxnId="{50A4427B-A3E8-4278-A77E-DB6F6BD45B19}">
      <dgm:prSet/>
      <dgm:spPr/>
      <dgm:t>
        <a:bodyPr/>
        <a:lstStyle/>
        <a:p>
          <a:endParaRPr lang="en-US"/>
        </a:p>
      </dgm:t>
    </dgm:pt>
    <dgm:pt modelId="{6130EB9B-78CD-4EC9-80E0-923335BDAD13}">
      <dgm:prSet phldrT="[Text]"/>
      <dgm:spPr/>
      <dgm:t>
        <a:bodyPr/>
        <a:lstStyle/>
        <a:p>
          <a:r>
            <a:rPr lang="en-US" dirty="0"/>
            <a:t>Communicating Conclusions &amp; Taking Action</a:t>
          </a:r>
        </a:p>
      </dgm:t>
    </dgm:pt>
    <dgm:pt modelId="{2DF38B9E-28F2-4CD3-A6DB-A6E8A67E5BAE}" type="parTrans" cxnId="{E73F16A1-D5E8-47A6-9E2C-489E7211CE08}">
      <dgm:prSet/>
      <dgm:spPr/>
      <dgm:t>
        <a:bodyPr/>
        <a:lstStyle/>
        <a:p>
          <a:endParaRPr lang="en-US"/>
        </a:p>
      </dgm:t>
    </dgm:pt>
    <dgm:pt modelId="{7CAB60A0-0A58-440B-8E9A-B8FDAB058F83}" type="sibTrans" cxnId="{E73F16A1-D5E8-47A6-9E2C-489E7211CE08}">
      <dgm:prSet/>
      <dgm:spPr/>
      <dgm:t>
        <a:bodyPr/>
        <a:lstStyle/>
        <a:p>
          <a:endParaRPr lang="en-US"/>
        </a:p>
      </dgm:t>
    </dgm:pt>
    <dgm:pt modelId="{41B046F4-9132-468F-90BE-ED5B963676AD}" type="pres">
      <dgm:prSet presAssocID="{94624EC9-78DB-41BC-9C50-328107E243FF}" presName="Name0" presStyleCnt="0">
        <dgm:presLayoutVars>
          <dgm:chMax val="7"/>
          <dgm:chPref val="7"/>
          <dgm:dir/>
        </dgm:presLayoutVars>
      </dgm:prSet>
      <dgm:spPr/>
      <dgm:t>
        <a:bodyPr/>
        <a:lstStyle/>
        <a:p>
          <a:endParaRPr lang="en-US"/>
        </a:p>
      </dgm:t>
    </dgm:pt>
    <dgm:pt modelId="{2317D419-5E28-46D2-A508-6E3573AA9E12}" type="pres">
      <dgm:prSet presAssocID="{94624EC9-78DB-41BC-9C50-328107E243FF}" presName="Name1" presStyleCnt="0"/>
      <dgm:spPr/>
    </dgm:pt>
    <dgm:pt modelId="{929BB0F3-4B99-4C88-ACD3-F8C82D5F3AF2}" type="pres">
      <dgm:prSet presAssocID="{94624EC9-78DB-41BC-9C50-328107E243FF}" presName="cycle" presStyleCnt="0"/>
      <dgm:spPr/>
    </dgm:pt>
    <dgm:pt modelId="{0036D275-1D0D-43EE-9298-4FDE33B68BE7}" type="pres">
      <dgm:prSet presAssocID="{94624EC9-78DB-41BC-9C50-328107E243FF}" presName="srcNode" presStyleLbl="node1" presStyleIdx="0" presStyleCnt="4"/>
      <dgm:spPr/>
    </dgm:pt>
    <dgm:pt modelId="{6D23D069-7F1C-4C46-B04E-B23AC4DA130F}" type="pres">
      <dgm:prSet presAssocID="{94624EC9-78DB-41BC-9C50-328107E243FF}" presName="conn" presStyleLbl="parChTrans1D2" presStyleIdx="0" presStyleCnt="1"/>
      <dgm:spPr/>
      <dgm:t>
        <a:bodyPr/>
        <a:lstStyle/>
        <a:p>
          <a:endParaRPr lang="en-US"/>
        </a:p>
      </dgm:t>
    </dgm:pt>
    <dgm:pt modelId="{7293E00F-B0FD-4D33-8284-26855A3EE534}" type="pres">
      <dgm:prSet presAssocID="{94624EC9-78DB-41BC-9C50-328107E243FF}" presName="extraNode" presStyleLbl="node1" presStyleIdx="0" presStyleCnt="4"/>
      <dgm:spPr/>
    </dgm:pt>
    <dgm:pt modelId="{73DDEDA9-D526-402D-B8E5-26C8FF7D02F5}" type="pres">
      <dgm:prSet presAssocID="{94624EC9-78DB-41BC-9C50-328107E243FF}" presName="dstNode" presStyleLbl="node1" presStyleIdx="0" presStyleCnt="4"/>
      <dgm:spPr/>
    </dgm:pt>
    <dgm:pt modelId="{C9E521A8-D730-4114-BCBA-EAA9A94341CF}" type="pres">
      <dgm:prSet presAssocID="{7069A732-6271-4287-8462-D85AE001D207}" presName="text_1" presStyleLbl="node1" presStyleIdx="0" presStyleCnt="4">
        <dgm:presLayoutVars>
          <dgm:bulletEnabled val="1"/>
        </dgm:presLayoutVars>
      </dgm:prSet>
      <dgm:spPr/>
      <dgm:t>
        <a:bodyPr/>
        <a:lstStyle/>
        <a:p>
          <a:endParaRPr lang="en-US"/>
        </a:p>
      </dgm:t>
    </dgm:pt>
    <dgm:pt modelId="{BAC46EFA-F731-4361-865F-253DF5565543}" type="pres">
      <dgm:prSet presAssocID="{7069A732-6271-4287-8462-D85AE001D207}" presName="accent_1" presStyleCnt="0"/>
      <dgm:spPr/>
    </dgm:pt>
    <dgm:pt modelId="{FDE12F96-08E6-43BB-9C0C-9BC1AA394570}" type="pres">
      <dgm:prSet presAssocID="{7069A732-6271-4287-8462-D85AE001D207}" presName="accentRepeatNode" presStyleLbl="solidFgAcc1" presStyleIdx="0" presStyleCnt="4"/>
      <dgm:spPr/>
    </dgm:pt>
    <dgm:pt modelId="{297A07A8-DB6D-457E-9ED8-25F52049B75F}" type="pres">
      <dgm:prSet presAssocID="{7D79299C-7A24-4C2E-9D03-FB7D8EED1744}" presName="text_2" presStyleLbl="node1" presStyleIdx="1" presStyleCnt="4">
        <dgm:presLayoutVars>
          <dgm:bulletEnabled val="1"/>
        </dgm:presLayoutVars>
      </dgm:prSet>
      <dgm:spPr/>
      <dgm:t>
        <a:bodyPr/>
        <a:lstStyle/>
        <a:p>
          <a:endParaRPr lang="en-US"/>
        </a:p>
      </dgm:t>
    </dgm:pt>
    <dgm:pt modelId="{67748644-A86F-430D-B84B-E8FCAF13BFE7}" type="pres">
      <dgm:prSet presAssocID="{7D79299C-7A24-4C2E-9D03-FB7D8EED1744}" presName="accent_2" presStyleCnt="0"/>
      <dgm:spPr/>
    </dgm:pt>
    <dgm:pt modelId="{531168F4-CDB1-4DFD-B5CB-6D35E6E81990}" type="pres">
      <dgm:prSet presAssocID="{7D79299C-7A24-4C2E-9D03-FB7D8EED1744}" presName="accentRepeatNode" presStyleLbl="solidFgAcc1" presStyleIdx="1" presStyleCnt="4"/>
      <dgm:spPr/>
    </dgm:pt>
    <dgm:pt modelId="{8077BE91-5905-4437-BD54-EBB32D0CB18A}" type="pres">
      <dgm:prSet presAssocID="{9034BA94-EFAD-4065-AE9D-144F56BEBAE0}" presName="text_3" presStyleLbl="node1" presStyleIdx="2" presStyleCnt="4">
        <dgm:presLayoutVars>
          <dgm:bulletEnabled val="1"/>
        </dgm:presLayoutVars>
      </dgm:prSet>
      <dgm:spPr/>
      <dgm:t>
        <a:bodyPr/>
        <a:lstStyle/>
        <a:p>
          <a:endParaRPr lang="en-US"/>
        </a:p>
      </dgm:t>
    </dgm:pt>
    <dgm:pt modelId="{3A3DBAAA-5D23-4D38-AF0C-E76BA56AE6ED}" type="pres">
      <dgm:prSet presAssocID="{9034BA94-EFAD-4065-AE9D-144F56BEBAE0}" presName="accent_3" presStyleCnt="0"/>
      <dgm:spPr/>
    </dgm:pt>
    <dgm:pt modelId="{AA85248C-A1D4-4274-9CC6-07605C5BDE60}" type="pres">
      <dgm:prSet presAssocID="{9034BA94-EFAD-4065-AE9D-144F56BEBAE0}" presName="accentRepeatNode" presStyleLbl="solidFgAcc1" presStyleIdx="2" presStyleCnt="4"/>
      <dgm:spPr/>
    </dgm:pt>
    <dgm:pt modelId="{C217B6AD-7769-49DB-81DA-F596B507F144}" type="pres">
      <dgm:prSet presAssocID="{6130EB9B-78CD-4EC9-80E0-923335BDAD13}" presName="text_4" presStyleLbl="node1" presStyleIdx="3" presStyleCnt="4">
        <dgm:presLayoutVars>
          <dgm:bulletEnabled val="1"/>
        </dgm:presLayoutVars>
      </dgm:prSet>
      <dgm:spPr/>
      <dgm:t>
        <a:bodyPr/>
        <a:lstStyle/>
        <a:p>
          <a:endParaRPr lang="en-US"/>
        </a:p>
      </dgm:t>
    </dgm:pt>
    <dgm:pt modelId="{76B72DD1-49E8-44F3-8E51-52BC6C0DE03E}" type="pres">
      <dgm:prSet presAssocID="{6130EB9B-78CD-4EC9-80E0-923335BDAD13}" presName="accent_4" presStyleCnt="0"/>
      <dgm:spPr/>
    </dgm:pt>
    <dgm:pt modelId="{F4149F75-DC2D-444C-B06D-56A819B4C73D}" type="pres">
      <dgm:prSet presAssocID="{6130EB9B-78CD-4EC9-80E0-923335BDAD13}" presName="accentRepeatNode" presStyleLbl="solidFgAcc1" presStyleIdx="3" presStyleCnt="4"/>
      <dgm:spPr/>
    </dgm:pt>
  </dgm:ptLst>
  <dgm:cxnLst>
    <dgm:cxn modelId="{E73F16A1-D5E8-47A6-9E2C-489E7211CE08}" srcId="{94624EC9-78DB-41BC-9C50-328107E243FF}" destId="{6130EB9B-78CD-4EC9-80E0-923335BDAD13}" srcOrd="3" destOrd="0" parTransId="{2DF38B9E-28F2-4CD3-A6DB-A6E8A67E5BAE}" sibTransId="{7CAB60A0-0A58-440B-8E9A-B8FDAB058F83}"/>
    <dgm:cxn modelId="{50A4427B-A3E8-4278-A77E-DB6F6BD45B19}" srcId="{94624EC9-78DB-41BC-9C50-328107E243FF}" destId="{9034BA94-EFAD-4065-AE9D-144F56BEBAE0}" srcOrd="2" destOrd="0" parTransId="{CB02271D-D74C-41F0-89F5-1352747C15EC}" sibTransId="{D4875855-2EE3-4B78-87EE-BCDB97256B40}"/>
    <dgm:cxn modelId="{CDC9EA8F-4466-AE4C-97C2-B6946C425626}" type="presOf" srcId="{6130EB9B-78CD-4EC9-80E0-923335BDAD13}" destId="{C217B6AD-7769-49DB-81DA-F596B507F144}" srcOrd="0" destOrd="0" presId="urn:microsoft.com/office/officeart/2008/layout/VerticalCurvedList"/>
    <dgm:cxn modelId="{18ABCCA8-5824-5640-A78C-C9B6492E9470}" type="presOf" srcId="{7069A732-6271-4287-8462-D85AE001D207}" destId="{C9E521A8-D730-4114-BCBA-EAA9A94341CF}" srcOrd="0" destOrd="0" presId="urn:microsoft.com/office/officeart/2008/layout/VerticalCurvedList"/>
    <dgm:cxn modelId="{0C0FE1D9-434A-4244-92E8-05433A352F07}" srcId="{94624EC9-78DB-41BC-9C50-328107E243FF}" destId="{7069A732-6271-4287-8462-D85AE001D207}" srcOrd="0" destOrd="0" parTransId="{9D0A28CB-5688-4085-A15B-103205F177B1}" sibTransId="{78664517-A75D-4705-9D66-5903F7AEF52F}"/>
    <dgm:cxn modelId="{B28EB87B-AB3F-7F45-87CC-FC3CF8E98A2E}" type="presOf" srcId="{94624EC9-78DB-41BC-9C50-328107E243FF}" destId="{41B046F4-9132-468F-90BE-ED5B963676AD}" srcOrd="0" destOrd="0" presId="urn:microsoft.com/office/officeart/2008/layout/VerticalCurvedList"/>
    <dgm:cxn modelId="{E96164F1-C1AC-514D-90DD-81DDA16ACC33}" type="presOf" srcId="{78664517-A75D-4705-9D66-5903F7AEF52F}" destId="{6D23D069-7F1C-4C46-B04E-B23AC4DA130F}" srcOrd="0" destOrd="0" presId="urn:microsoft.com/office/officeart/2008/layout/VerticalCurvedList"/>
    <dgm:cxn modelId="{8C5D76F0-E947-9242-AE61-533718DC45DF}" type="presOf" srcId="{7D79299C-7A24-4C2E-9D03-FB7D8EED1744}" destId="{297A07A8-DB6D-457E-9ED8-25F52049B75F}" srcOrd="0" destOrd="0" presId="urn:microsoft.com/office/officeart/2008/layout/VerticalCurvedList"/>
    <dgm:cxn modelId="{E6DE5E0D-970F-7E4F-B33E-0D105DC4F599}" type="presOf" srcId="{9034BA94-EFAD-4065-AE9D-144F56BEBAE0}" destId="{8077BE91-5905-4437-BD54-EBB32D0CB18A}" srcOrd="0" destOrd="0" presId="urn:microsoft.com/office/officeart/2008/layout/VerticalCurvedList"/>
    <dgm:cxn modelId="{76DDE184-8CBD-4EA6-9D51-89A2255B515E}" srcId="{94624EC9-78DB-41BC-9C50-328107E243FF}" destId="{7D79299C-7A24-4C2E-9D03-FB7D8EED1744}" srcOrd="1" destOrd="0" parTransId="{BFDD70B8-6990-4D6B-B92A-95612B1E7EC3}" sibTransId="{BD75E2E2-132D-4B7F-B660-2BEDD5877B44}"/>
    <dgm:cxn modelId="{0D4D2206-9A2E-E54F-ABD6-B5583939A005}" type="presParOf" srcId="{41B046F4-9132-468F-90BE-ED5B963676AD}" destId="{2317D419-5E28-46D2-A508-6E3573AA9E12}" srcOrd="0" destOrd="0" presId="urn:microsoft.com/office/officeart/2008/layout/VerticalCurvedList"/>
    <dgm:cxn modelId="{18AE3F50-0EB8-964F-8E03-89D5AF776A6B}" type="presParOf" srcId="{2317D419-5E28-46D2-A508-6E3573AA9E12}" destId="{929BB0F3-4B99-4C88-ACD3-F8C82D5F3AF2}" srcOrd="0" destOrd="0" presId="urn:microsoft.com/office/officeart/2008/layout/VerticalCurvedList"/>
    <dgm:cxn modelId="{189B82D2-E11A-B041-9679-20993EC813ED}" type="presParOf" srcId="{929BB0F3-4B99-4C88-ACD3-F8C82D5F3AF2}" destId="{0036D275-1D0D-43EE-9298-4FDE33B68BE7}" srcOrd="0" destOrd="0" presId="urn:microsoft.com/office/officeart/2008/layout/VerticalCurvedList"/>
    <dgm:cxn modelId="{500B1DA2-4379-174F-83C1-631302707BA9}" type="presParOf" srcId="{929BB0F3-4B99-4C88-ACD3-F8C82D5F3AF2}" destId="{6D23D069-7F1C-4C46-B04E-B23AC4DA130F}" srcOrd="1" destOrd="0" presId="urn:microsoft.com/office/officeart/2008/layout/VerticalCurvedList"/>
    <dgm:cxn modelId="{DD2C58E8-9A41-7C44-90E7-AA337AEDC33D}" type="presParOf" srcId="{929BB0F3-4B99-4C88-ACD3-F8C82D5F3AF2}" destId="{7293E00F-B0FD-4D33-8284-26855A3EE534}" srcOrd="2" destOrd="0" presId="urn:microsoft.com/office/officeart/2008/layout/VerticalCurvedList"/>
    <dgm:cxn modelId="{ECF8CA47-BFC4-4F4D-B66E-B367EBEA48C9}" type="presParOf" srcId="{929BB0F3-4B99-4C88-ACD3-F8C82D5F3AF2}" destId="{73DDEDA9-D526-402D-B8E5-26C8FF7D02F5}" srcOrd="3" destOrd="0" presId="urn:microsoft.com/office/officeart/2008/layout/VerticalCurvedList"/>
    <dgm:cxn modelId="{C943EBB4-15D8-1B49-B865-1C6FA049171D}" type="presParOf" srcId="{2317D419-5E28-46D2-A508-6E3573AA9E12}" destId="{C9E521A8-D730-4114-BCBA-EAA9A94341CF}" srcOrd="1" destOrd="0" presId="urn:microsoft.com/office/officeart/2008/layout/VerticalCurvedList"/>
    <dgm:cxn modelId="{7A229E27-2025-B943-BC0F-858500993C6C}" type="presParOf" srcId="{2317D419-5E28-46D2-A508-6E3573AA9E12}" destId="{BAC46EFA-F731-4361-865F-253DF5565543}" srcOrd="2" destOrd="0" presId="urn:microsoft.com/office/officeart/2008/layout/VerticalCurvedList"/>
    <dgm:cxn modelId="{AC291B28-40A9-024B-A502-8E941F2FBA1C}" type="presParOf" srcId="{BAC46EFA-F731-4361-865F-253DF5565543}" destId="{FDE12F96-08E6-43BB-9C0C-9BC1AA394570}" srcOrd="0" destOrd="0" presId="urn:microsoft.com/office/officeart/2008/layout/VerticalCurvedList"/>
    <dgm:cxn modelId="{E3C20D8A-8BF9-3D4A-BA83-DE73C4690EC2}" type="presParOf" srcId="{2317D419-5E28-46D2-A508-6E3573AA9E12}" destId="{297A07A8-DB6D-457E-9ED8-25F52049B75F}" srcOrd="3" destOrd="0" presId="urn:microsoft.com/office/officeart/2008/layout/VerticalCurvedList"/>
    <dgm:cxn modelId="{C0129D5F-6EE6-BB43-BF8D-39286F7C9D63}" type="presParOf" srcId="{2317D419-5E28-46D2-A508-6E3573AA9E12}" destId="{67748644-A86F-430D-B84B-E8FCAF13BFE7}" srcOrd="4" destOrd="0" presId="urn:microsoft.com/office/officeart/2008/layout/VerticalCurvedList"/>
    <dgm:cxn modelId="{AB7FD405-5B24-1C4C-94EC-1957D6EF9053}" type="presParOf" srcId="{67748644-A86F-430D-B84B-E8FCAF13BFE7}" destId="{531168F4-CDB1-4DFD-B5CB-6D35E6E81990}" srcOrd="0" destOrd="0" presId="urn:microsoft.com/office/officeart/2008/layout/VerticalCurvedList"/>
    <dgm:cxn modelId="{3C9EFA86-22D9-A74A-BC5B-A41B549AA07E}" type="presParOf" srcId="{2317D419-5E28-46D2-A508-6E3573AA9E12}" destId="{8077BE91-5905-4437-BD54-EBB32D0CB18A}" srcOrd="5" destOrd="0" presId="urn:microsoft.com/office/officeart/2008/layout/VerticalCurvedList"/>
    <dgm:cxn modelId="{D19850A4-504C-024F-A5B2-5885BC02C040}" type="presParOf" srcId="{2317D419-5E28-46D2-A508-6E3573AA9E12}" destId="{3A3DBAAA-5D23-4D38-AF0C-E76BA56AE6ED}" srcOrd="6" destOrd="0" presId="urn:microsoft.com/office/officeart/2008/layout/VerticalCurvedList"/>
    <dgm:cxn modelId="{3A36B539-6A3F-9A42-99FD-87352EA134B7}" type="presParOf" srcId="{3A3DBAAA-5D23-4D38-AF0C-E76BA56AE6ED}" destId="{AA85248C-A1D4-4274-9CC6-07605C5BDE60}" srcOrd="0" destOrd="0" presId="urn:microsoft.com/office/officeart/2008/layout/VerticalCurvedList"/>
    <dgm:cxn modelId="{1A69C6F2-0A60-C34E-B41E-DB1303A9413F}" type="presParOf" srcId="{2317D419-5E28-46D2-A508-6E3573AA9E12}" destId="{C217B6AD-7769-49DB-81DA-F596B507F144}" srcOrd="7" destOrd="0" presId="urn:microsoft.com/office/officeart/2008/layout/VerticalCurvedList"/>
    <dgm:cxn modelId="{00207761-F0C5-174D-896B-33F76ED60726}" type="presParOf" srcId="{2317D419-5E28-46D2-A508-6E3573AA9E12}" destId="{76B72DD1-49E8-44F3-8E51-52BC6C0DE03E}" srcOrd="8" destOrd="0" presId="urn:microsoft.com/office/officeart/2008/layout/VerticalCurvedList"/>
    <dgm:cxn modelId="{9E0F8D15-E6B7-154B-AF77-9B6603C4F2F9}" type="presParOf" srcId="{76B72DD1-49E8-44F3-8E51-52BC6C0DE03E}" destId="{F4149F75-DC2D-444C-B06D-56A819B4C73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3"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kern="1200" dirty="0" smtClean="0">
              <a:latin typeface="Rockwell" panose="02060603020205020403" pitchFamily="18" charset="0"/>
              <a:cs typeface="Gill Sans"/>
            </a:rPr>
            <a:t>Closed-ended Questions</a:t>
          </a:r>
          <a:endParaRPr lang="en-US" sz="4400" b="0" kern="1200" dirty="0">
            <a:latin typeface="Rockwell" panose="02060603020205020403" pitchFamily="18" charset="0"/>
            <a:cs typeface="Gill Sans"/>
          </a:endParaRPr>
        </a:p>
      </dsp:txBody>
      <dsp:txXfrm>
        <a:off x="0" y="0"/>
        <a:ext cx="7075803" cy="1121260"/>
      </dsp:txXfrm>
    </dsp:sp>
    <dsp:sp modelId="{250C4737-A841-8C48-A045-BF4D4D99D3A8}">
      <dsp:nvSpPr>
        <dsp:cNvPr id="0" name=""/>
        <dsp:cNvSpPr/>
      </dsp:nvSpPr>
      <dsp:spPr>
        <a:xfrm>
          <a:off x="0" y="1144830"/>
          <a:ext cx="3537901"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Advantages</a:t>
          </a:r>
        </a:p>
      </dsp:txBody>
      <dsp:txXfrm>
        <a:off x="0" y="1144830"/>
        <a:ext cx="3537901" cy="2354647"/>
      </dsp:txXfrm>
    </dsp:sp>
    <dsp:sp modelId="{24D3949D-55D7-9843-BBF0-4DC75BF720C6}">
      <dsp:nvSpPr>
        <dsp:cNvPr id="0" name=""/>
        <dsp:cNvSpPr/>
      </dsp:nvSpPr>
      <dsp:spPr>
        <a:xfrm>
          <a:off x="3537901" y="1144830"/>
          <a:ext cx="3537901" cy="2354647"/>
        </a:xfrm>
        <a:prstGeom prst="rect">
          <a:avLst/>
        </a:prstGeom>
        <a:blipFill rotWithShape="0">
          <a:blip xmlns:r="http://schemas.openxmlformats.org/officeDocument/2006/relationships" r:embed="rId1">
            <a:extLst>
              <a:ext uri="{28A0092B-C50C-407E-A947-70E740481C1C}">
                <a14:useLocalDpi xmlns:a14="http://schemas.microsoft.com/office/drawing/2010/main"/>
              </a:ext>
            </a:extLst>
          </a:blip>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1" cy="2354647"/>
      </dsp:txXfrm>
    </dsp:sp>
    <dsp:sp modelId="{30F57DEF-DA04-AE46-8A72-E185F1E3E46F}">
      <dsp:nvSpPr>
        <dsp:cNvPr id="0" name=""/>
        <dsp:cNvSpPr/>
      </dsp:nvSpPr>
      <dsp:spPr>
        <a:xfrm>
          <a:off x="0" y="2968405"/>
          <a:ext cx="7075803"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kern="1200" dirty="0" smtClean="0">
              <a:latin typeface="Rockwell" panose="02060603020205020403" pitchFamily="18" charset="0"/>
              <a:cs typeface="Gill Sans"/>
            </a:rPr>
            <a:t>Open-ended </a:t>
          </a:r>
          <a:r>
            <a:rPr lang="en-US" sz="4400" b="0" kern="1200" dirty="0">
              <a:latin typeface="Rockwell" panose="02060603020205020403" pitchFamily="18" charset="0"/>
              <a:cs typeface="Gill Sans"/>
            </a:rPr>
            <a:t>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extLst>
              <a:ext uri="{28A0092B-C50C-407E-A947-70E740481C1C}">
                <a14:useLocalDpi xmlns:a14="http://schemas.microsoft.com/office/drawing/2010/main"/>
              </a:ext>
            </a:extLst>
          </a:blip>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FE2EF-C775-481A-9F93-81C4C9D5295A}">
      <dsp:nvSpPr>
        <dsp:cNvPr id="0" name=""/>
        <dsp:cNvSpPr/>
      </dsp:nvSpPr>
      <dsp:spPr>
        <a:xfrm>
          <a:off x="1068810" y="0"/>
          <a:ext cx="4930136" cy="49301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National</a:t>
          </a:r>
        </a:p>
      </dsp:txBody>
      <dsp:txXfrm>
        <a:off x="2609477" y="246506"/>
        <a:ext cx="1848801" cy="493013"/>
      </dsp:txXfrm>
    </dsp:sp>
    <dsp:sp modelId="{76571C18-9AA9-45AC-ABED-578BFB45FC61}">
      <dsp:nvSpPr>
        <dsp:cNvPr id="0" name=""/>
        <dsp:cNvSpPr/>
      </dsp:nvSpPr>
      <dsp:spPr>
        <a:xfrm>
          <a:off x="1438570" y="739520"/>
          <a:ext cx="4190615" cy="4190615"/>
        </a:xfrm>
        <a:prstGeom prst="ellipse">
          <a:avLst/>
        </a:prstGeom>
        <a:solidFill>
          <a:schemeClr val="accent4">
            <a:hueOff val="-3000012"/>
            <a:satOff val="-1883"/>
            <a:lumOff val="65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State</a:t>
          </a:r>
        </a:p>
      </dsp:txBody>
      <dsp:txXfrm>
        <a:off x="2630276" y="980480"/>
        <a:ext cx="1807202" cy="481920"/>
      </dsp:txXfrm>
    </dsp:sp>
    <dsp:sp modelId="{1B8EFA0F-EF33-41F9-98B1-DE29E9836E67}">
      <dsp:nvSpPr>
        <dsp:cNvPr id="0" name=""/>
        <dsp:cNvSpPr/>
      </dsp:nvSpPr>
      <dsp:spPr>
        <a:xfrm>
          <a:off x="1808330" y="1479040"/>
          <a:ext cx="3451095" cy="3451095"/>
        </a:xfrm>
        <a:prstGeom prst="ellipse">
          <a:avLst/>
        </a:prstGeom>
        <a:solidFill>
          <a:schemeClr val="accent4">
            <a:hueOff val="-6000025"/>
            <a:satOff val="-3766"/>
            <a:lumOff val="13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District</a:t>
          </a:r>
        </a:p>
      </dsp:txBody>
      <dsp:txXfrm>
        <a:off x="2640907" y="1717166"/>
        <a:ext cx="1785941" cy="476251"/>
      </dsp:txXfrm>
    </dsp:sp>
    <dsp:sp modelId="{047CB5E6-BB51-4898-A195-6100A0391398}">
      <dsp:nvSpPr>
        <dsp:cNvPr id="0" name=""/>
        <dsp:cNvSpPr/>
      </dsp:nvSpPr>
      <dsp:spPr>
        <a:xfrm>
          <a:off x="2178090" y="2218561"/>
          <a:ext cx="2711574" cy="2711574"/>
        </a:xfrm>
        <a:prstGeom prst="ellipse">
          <a:avLst/>
        </a:prstGeom>
        <a:solidFill>
          <a:schemeClr val="accent4">
            <a:hueOff val="-9000037"/>
            <a:satOff val="-5650"/>
            <a:lumOff val="19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School</a:t>
          </a:r>
        </a:p>
      </dsp:txBody>
      <dsp:txXfrm>
        <a:off x="2801752" y="2462602"/>
        <a:ext cx="1464250" cy="488083"/>
      </dsp:txXfrm>
    </dsp:sp>
    <dsp:sp modelId="{8994A24F-042A-463F-BE7F-A0503DA3B6FC}">
      <dsp:nvSpPr>
        <dsp:cNvPr id="0" name=""/>
        <dsp:cNvSpPr/>
      </dsp:nvSpPr>
      <dsp:spPr>
        <a:xfrm>
          <a:off x="2547850" y="2958081"/>
          <a:ext cx="1972054" cy="1972054"/>
        </a:xfrm>
        <a:prstGeom prst="ellipse">
          <a:avLst/>
        </a:prstGeom>
        <a:solidFill>
          <a:schemeClr val="accent4">
            <a:hueOff val="-12000049"/>
            <a:satOff val="-7533"/>
            <a:lumOff val="2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a:t>Classroom</a:t>
          </a:r>
        </a:p>
      </dsp:txBody>
      <dsp:txXfrm>
        <a:off x="2836651" y="3451095"/>
        <a:ext cx="1394453" cy="986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3D069-7F1C-4C46-B04E-B23AC4DA130F}">
      <dsp:nvSpPr>
        <dsp:cNvPr id="0" name=""/>
        <dsp:cNvSpPr/>
      </dsp:nvSpPr>
      <dsp:spPr>
        <a:xfrm>
          <a:off x="-6705444" y="-1025352"/>
          <a:ext cx="7980660" cy="7980660"/>
        </a:xfrm>
        <a:prstGeom prst="blockArc">
          <a:avLst>
            <a:gd name="adj1" fmla="val 18900000"/>
            <a:gd name="adj2" fmla="val 2700000"/>
            <a:gd name="adj3" fmla="val 271"/>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E521A8-D730-4114-BCBA-EAA9A94341CF}">
      <dsp:nvSpPr>
        <dsp:cNvPr id="0" name=""/>
        <dsp:cNvSpPr/>
      </dsp:nvSpPr>
      <dsp:spPr>
        <a:xfrm>
          <a:off x="667261" y="455895"/>
          <a:ext cx="10339127" cy="91226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4110" tIns="91440" rIns="91440" bIns="91440" numCol="1" spcCol="1270" anchor="ctr" anchorCtr="0">
          <a:noAutofit/>
        </a:bodyPr>
        <a:lstStyle/>
        <a:p>
          <a:pPr lvl="0" algn="l" defTabSz="1600200">
            <a:lnSpc>
              <a:spcPct val="90000"/>
            </a:lnSpc>
            <a:spcBef>
              <a:spcPct val="0"/>
            </a:spcBef>
            <a:spcAft>
              <a:spcPct val="35000"/>
            </a:spcAft>
          </a:pPr>
          <a:r>
            <a:rPr lang="en-US" sz="3600" kern="1200"/>
            <a:t>Raising Questions &amp; Planning Inquiries</a:t>
          </a:r>
          <a:endParaRPr lang="en-US" sz="3600" kern="1200" dirty="0"/>
        </a:p>
      </dsp:txBody>
      <dsp:txXfrm>
        <a:off x="667261" y="455895"/>
        <a:ext cx="10339127" cy="912264"/>
      </dsp:txXfrm>
    </dsp:sp>
    <dsp:sp modelId="{FDE12F96-08E6-43BB-9C0C-9BC1AA394570}">
      <dsp:nvSpPr>
        <dsp:cNvPr id="0" name=""/>
        <dsp:cNvSpPr/>
      </dsp:nvSpPr>
      <dsp:spPr>
        <a:xfrm>
          <a:off x="97095" y="341861"/>
          <a:ext cx="1140330" cy="1140330"/>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97A07A8-DB6D-457E-9ED8-25F52049B75F}">
      <dsp:nvSpPr>
        <dsp:cNvPr id="0" name=""/>
        <dsp:cNvSpPr/>
      </dsp:nvSpPr>
      <dsp:spPr>
        <a:xfrm>
          <a:off x="1190283" y="1824528"/>
          <a:ext cx="9816105" cy="912264"/>
        </a:xfrm>
        <a:prstGeom prst="rect">
          <a:avLst/>
        </a:prstGeom>
        <a:gradFill rotWithShape="0">
          <a:gsLst>
            <a:gs pos="0">
              <a:schemeClr val="accent3">
                <a:hueOff val="1805424"/>
                <a:satOff val="6950"/>
                <a:lumOff val="-8954"/>
                <a:alphaOff val="0"/>
                <a:satMod val="103000"/>
                <a:lumMod val="102000"/>
                <a:tint val="94000"/>
              </a:schemeClr>
            </a:gs>
            <a:gs pos="50000">
              <a:schemeClr val="accent3">
                <a:hueOff val="1805424"/>
                <a:satOff val="6950"/>
                <a:lumOff val="-8954"/>
                <a:alphaOff val="0"/>
                <a:satMod val="110000"/>
                <a:lumMod val="100000"/>
                <a:shade val="100000"/>
              </a:schemeClr>
            </a:gs>
            <a:gs pos="100000">
              <a:schemeClr val="accent3">
                <a:hueOff val="1805424"/>
                <a:satOff val="6950"/>
                <a:lumOff val="-89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4110" tIns="91440" rIns="91440" bIns="91440" numCol="1" spcCol="1270" anchor="ctr" anchorCtr="0">
          <a:noAutofit/>
        </a:bodyPr>
        <a:lstStyle/>
        <a:p>
          <a:pPr lvl="0" algn="l" defTabSz="1600200">
            <a:lnSpc>
              <a:spcPct val="90000"/>
            </a:lnSpc>
            <a:spcBef>
              <a:spcPct val="0"/>
            </a:spcBef>
            <a:spcAft>
              <a:spcPct val="35000"/>
            </a:spcAft>
          </a:pPr>
          <a:r>
            <a:rPr lang="en-US" sz="3600" kern="1200"/>
            <a:t>Applying Disciplinary Tools &amp; Thinking</a:t>
          </a:r>
          <a:endParaRPr lang="en-US" sz="3600" kern="1200" dirty="0"/>
        </a:p>
      </dsp:txBody>
      <dsp:txXfrm>
        <a:off x="1190283" y="1824528"/>
        <a:ext cx="9816105" cy="912264"/>
      </dsp:txXfrm>
    </dsp:sp>
    <dsp:sp modelId="{531168F4-CDB1-4DFD-B5CB-6D35E6E81990}">
      <dsp:nvSpPr>
        <dsp:cNvPr id="0" name=""/>
        <dsp:cNvSpPr/>
      </dsp:nvSpPr>
      <dsp:spPr>
        <a:xfrm>
          <a:off x="620117" y="1710495"/>
          <a:ext cx="1140330" cy="1140330"/>
        </a:xfrm>
        <a:prstGeom prst="ellipse">
          <a:avLst/>
        </a:prstGeom>
        <a:solidFill>
          <a:schemeClr val="lt1">
            <a:hueOff val="0"/>
            <a:satOff val="0"/>
            <a:lumOff val="0"/>
            <a:alphaOff val="0"/>
          </a:schemeClr>
        </a:solidFill>
        <a:ln w="6350" cap="flat" cmpd="sng" algn="ctr">
          <a:solidFill>
            <a:schemeClr val="accent3">
              <a:hueOff val="1805424"/>
              <a:satOff val="6950"/>
              <a:lumOff val="-8954"/>
              <a:alphaOff val="0"/>
            </a:schemeClr>
          </a:solidFill>
          <a:prstDash val="solid"/>
          <a:miter lim="800000"/>
        </a:ln>
        <a:effectLst/>
      </dsp:spPr>
      <dsp:style>
        <a:lnRef idx="1">
          <a:scrgbClr r="0" g="0" b="0"/>
        </a:lnRef>
        <a:fillRef idx="1">
          <a:scrgbClr r="0" g="0" b="0"/>
        </a:fillRef>
        <a:effectRef idx="0">
          <a:scrgbClr r="0" g="0" b="0"/>
        </a:effectRef>
        <a:fontRef idx="minor"/>
      </dsp:style>
    </dsp:sp>
    <dsp:sp modelId="{8077BE91-5905-4437-BD54-EBB32D0CB18A}">
      <dsp:nvSpPr>
        <dsp:cNvPr id="0" name=""/>
        <dsp:cNvSpPr/>
      </dsp:nvSpPr>
      <dsp:spPr>
        <a:xfrm>
          <a:off x="1190283" y="3193162"/>
          <a:ext cx="9816105" cy="912264"/>
        </a:xfrm>
        <a:prstGeom prst="rect">
          <a:avLst/>
        </a:prstGeom>
        <a:gradFill rotWithShape="0">
          <a:gsLst>
            <a:gs pos="0">
              <a:schemeClr val="accent3">
                <a:hueOff val="3610849"/>
                <a:satOff val="13901"/>
                <a:lumOff val="-17908"/>
                <a:alphaOff val="0"/>
                <a:satMod val="103000"/>
                <a:lumMod val="102000"/>
                <a:tint val="94000"/>
              </a:schemeClr>
            </a:gs>
            <a:gs pos="50000">
              <a:schemeClr val="accent3">
                <a:hueOff val="3610849"/>
                <a:satOff val="13901"/>
                <a:lumOff val="-17908"/>
                <a:alphaOff val="0"/>
                <a:satMod val="110000"/>
                <a:lumMod val="100000"/>
                <a:shade val="100000"/>
              </a:schemeClr>
            </a:gs>
            <a:gs pos="100000">
              <a:schemeClr val="accent3">
                <a:hueOff val="3610849"/>
                <a:satOff val="13901"/>
                <a:lumOff val="-179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4110" tIns="91440" rIns="91440" bIns="91440" numCol="1" spcCol="1270" anchor="ctr" anchorCtr="0">
          <a:noAutofit/>
        </a:bodyPr>
        <a:lstStyle/>
        <a:p>
          <a:pPr lvl="0" algn="l" defTabSz="1600200">
            <a:lnSpc>
              <a:spcPct val="90000"/>
            </a:lnSpc>
            <a:spcBef>
              <a:spcPct val="0"/>
            </a:spcBef>
            <a:spcAft>
              <a:spcPct val="35000"/>
            </a:spcAft>
          </a:pPr>
          <a:r>
            <a:rPr lang="en-US" sz="3600" kern="1200" dirty="0"/>
            <a:t>Evaluating Sources &amp; Using Evidence</a:t>
          </a:r>
        </a:p>
      </dsp:txBody>
      <dsp:txXfrm>
        <a:off x="1190283" y="3193162"/>
        <a:ext cx="9816105" cy="912264"/>
      </dsp:txXfrm>
    </dsp:sp>
    <dsp:sp modelId="{AA85248C-A1D4-4274-9CC6-07605C5BDE60}">
      <dsp:nvSpPr>
        <dsp:cNvPr id="0" name=""/>
        <dsp:cNvSpPr/>
      </dsp:nvSpPr>
      <dsp:spPr>
        <a:xfrm>
          <a:off x="620117" y="3079129"/>
          <a:ext cx="1140330" cy="1140330"/>
        </a:xfrm>
        <a:prstGeom prst="ellipse">
          <a:avLst/>
        </a:prstGeom>
        <a:solidFill>
          <a:schemeClr val="lt1">
            <a:hueOff val="0"/>
            <a:satOff val="0"/>
            <a:lumOff val="0"/>
            <a:alphaOff val="0"/>
          </a:schemeClr>
        </a:solidFill>
        <a:ln w="6350" cap="flat" cmpd="sng" algn="ctr">
          <a:solidFill>
            <a:schemeClr val="accent3">
              <a:hueOff val="3610849"/>
              <a:satOff val="13901"/>
              <a:lumOff val="-17908"/>
              <a:alphaOff val="0"/>
            </a:schemeClr>
          </a:solidFill>
          <a:prstDash val="solid"/>
          <a:miter lim="800000"/>
        </a:ln>
        <a:effectLst/>
      </dsp:spPr>
      <dsp:style>
        <a:lnRef idx="1">
          <a:scrgbClr r="0" g="0" b="0"/>
        </a:lnRef>
        <a:fillRef idx="1">
          <a:scrgbClr r="0" g="0" b="0"/>
        </a:fillRef>
        <a:effectRef idx="0">
          <a:scrgbClr r="0" g="0" b="0"/>
        </a:effectRef>
        <a:fontRef idx="minor"/>
      </dsp:style>
    </dsp:sp>
    <dsp:sp modelId="{C217B6AD-7769-49DB-81DA-F596B507F144}">
      <dsp:nvSpPr>
        <dsp:cNvPr id="0" name=""/>
        <dsp:cNvSpPr/>
      </dsp:nvSpPr>
      <dsp:spPr>
        <a:xfrm>
          <a:off x="667261" y="4561796"/>
          <a:ext cx="10339127" cy="912264"/>
        </a:xfrm>
        <a:prstGeom prst="rect">
          <a:avLst/>
        </a:prstGeom>
        <a:gradFill rotWithShape="0">
          <a:gsLst>
            <a:gs pos="0">
              <a:schemeClr val="accent3">
                <a:hueOff val="5416273"/>
                <a:satOff val="20851"/>
                <a:lumOff val="-26862"/>
                <a:alphaOff val="0"/>
                <a:satMod val="103000"/>
                <a:lumMod val="102000"/>
                <a:tint val="94000"/>
              </a:schemeClr>
            </a:gs>
            <a:gs pos="50000">
              <a:schemeClr val="accent3">
                <a:hueOff val="5416273"/>
                <a:satOff val="20851"/>
                <a:lumOff val="-26862"/>
                <a:alphaOff val="0"/>
                <a:satMod val="110000"/>
                <a:lumMod val="100000"/>
                <a:shade val="100000"/>
              </a:schemeClr>
            </a:gs>
            <a:gs pos="100000">
              <a:schemeClr val="accent3">
                <a:hueOff val="5416273"/>
                <a:satOff val="20851"/>
                <a:lumOff val="-268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4110" tIns="91440" rIns="91440" bIns="91440" numCol="1" spcCol="1270" anchor="ctr" anchorCtr="0">
          <a:noAutofit/>
        </a:bodyPr>
        <a:lstStyle/>
        <a:p>
          <a:pPr lvl="0" algn="l" defTabSz="1600200">
            <a:lnSpc>
              <a:spcPct val="90000"/>
            </a:lnSpc>
            <a:spcBef>
              <a:spcPct val="0"/>
            </a:spcBef>
            <a:spcAft>
              <a:spcPct val="35000"/>
            </a:spcAft>
          </a:pPr>
          <a:r>
            <a:rPr lang="en-US" sz="3600" kern="1200" dirty="0"/>
            <a:t>Communicating Conclusions &amp; Taking Action</a:t>
          </a:r>
        </a:p>
      </dsp:txBody>
      <dsp:txXfrm>
        <a:off x="667261" y="4561796"/>
        <a:ext cx="10339127" cy="912264"/>
      </dsp:txXfrm>
    </dsp:sp>
    <dsp:sp modelId="{F4149F75-DC2D-444C-B06D-56A819B4C73D}">
      <dsp:nvSpPr>
        <dsp:cNvPr id="0" name=""/>
        <dsp:cNvSpPr/>
      </dsp:nvSpPr>
      <dsp:spPr>
        <a:xfrm>
          <a:off x="97095" y="4447763"/>
          <a:ext cx="1140330" cy="1140330"/>
        </a:xfrm>
        <a:prstGeom prst="ellipse">
          <a:avLst/>
        </a:prstGeom>
        <a:solidFill>
          <a:schemeClr val="lt1">
            <a:hueOff val="0"/>
            <a:satOff val="0"/>
            <a:lumOff val="0"/>
            <a:alphaOff val="0"/>
          </a:schemeClr>
        </a:solidFill>
        <a:ln w="6350" cap="flat" cmpd="sng" algn="ctr">
          <a:solidFill>
            <a:schemeClr val="accent3">
              <a:hueOff val="5416273"/>
              <a:satOff val="20851"/>
              <a:lumOff val="-26862"/>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3D069-7F1C-4C46-B04E-B23AC4DA130F}">
      <dsp:nvSpPr>
        <dsp:cNvPr id="0" name=""/>
        <dsp:cNvSpPr/>
      </dsp:nvSpPr>
      <dsp:spPr>
        <a:xfrm>
          <a:off x="-8402001" y="-1241363"/>
          <a:ext cx="9996048" cy="9996048"/>
        </a:xfrm>
        <a:prstGeom prst="blockArc">
          <a:avLst>
            <a:gd name="adj1" fmla="val 18900000"/>
            <a:gd name="adj2" fmla="val 2700000"/>
            <a:gd name="adj3" fmla="val 216"/>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E521A8-D730-4114-BCBA-EAA9A94341CF}">
      <dsp:nvSpPr>
        <dsp:cNvPr id="0" name=""/>
        <dsp:cNvSpPr/>
      </dsp:nvSpPr>
      <dsp:spPr>
        <a:xfrm>
          <a:off x="833719" y="613089"/>
          <a:ext cx="5001539" cy="114295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7220" tIns="63500" rIns="63500" bIns="63500" numCol="1" spcCol="1270" anchor="ctr" anchorCtr="0">
          <a:noAutofit/>
        </a:bodyPr>
        <a:lstStyle/>
        <a:p>
          <a:pPr lvl="0" algn="l" defTabSz="1111250">
            <a:lnSpc>
              <a:spcPct val="90000"/>
            </a:lnSpc>
            <a:spcBef>
              <a:spcPct val="0"/>
            </a:spcBef>
            <a:spcAft>
              <a:spcPct val="35000"/>
            </a:spcAft>
          </a:pPr>
          <a:r>
            <a:rPr lang="en-US" sz="2500" kern="1200" dirty="0"/>
            <a:t>Raising Questions &amp; Planning Inquiries</a:t>
          </a:r>
        </a:p>
      </dsp:txBody>
      <dsp:txXfrm>
        <a:off x="833719" y="613089"/>
        <a:ext cx="5001539" cy="1142954"/>
      </dsp:txXfrm>
    </dsp:sp>
    <dsp:sp modelId="{FDE12F96-08E6-43BB-9C0C-9BC1AA394570}">
      <dsp:nvSpPr>
        <dsp:cNvPr id="0" name=""/>
        <dsp:cNvSpPr/>
      </dsp:nvSpPr>
      <dsp:spPr>
        <a:xfrm>
          <a:off x="119373" y="470220"/>
          <a:ext cx="1428692" cy="1428692"/>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97A07A8-DB6D-457E-9ED8-25F52049B75F}">
      <dsp:nvSpPr>
        <dsp:cNvPr id="0" name=""/>
        <dsp:cNvSpPr/>
      </dsp:nvSpPr>
      <dsp:spPr>
        <a:xfrm>
          <a:off x="1489001" y="2327818"/>
          <a:ext cx="4346257" cy="1142954"/>
        </a:xfrm>
        <a:prstGeom prst="rect">
          <a:avLst/>
        </a:prstGeom>
        <a:gradFill rotWithShape="0">
          <a:gsLst>
            <a:gs pos="0">
              <a:schemeClr val="accent3">
                <a:hueOff val="1805424"/>
                <a:satOff val="6950"/>
                <a:lumOff val="-8954"/>
                <a:alphaOff val="0"/>
                <a:satMod val="103000"/>
                <a:lumMod val="102000"/>
                <a:tint val="94000"/>
              </a:schemeClr>
            </a:gs>
            <a:gs pos="50000">
              <a:schemeClr val="accent3">
                <a:hueOff val="1805424"/>
                <a:satOff val="6950"/>
                <a:lumOff val="-8954"/>
                <a:alphaOff val="0"/>
                <a:satMod val="110000"/>
                <a:lumMod val="100000"/>
                <a:shade val="100000"/>
              </a:schemeClr>
            </a:gs>
            <a:gs pos="100000">
              <a:schemeClr val="accent3">
                <a:hueOff val="1805424"/>
                <a:satOff val="6950"/>
                <a:lumOff val="-89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7220" tIns="63500" rIns="63500" bIns="63500" numCol="1" spcCol="1270" anchor="ctr" anchorCtr="0">
          <a:noAutofit/>
        </a:bodyPr>
        <a:lstStyle/>
        <a:p>
          <a:pPr lvl="0" algn="l" defTabSz="1111250">
            <a:lnSpc>
              <a:spcPct val="90000"/>
            </a:lnSpc>
            <a:spcBef>
              <a:spcPct val="0"/>
            </a:spcBef>
            <a:spcAft>
              <a:spcPct val="35000"/>
            </a:spcAft>
          </a:pPr>
          <a:r>
            <a:rPr lang="en-US" sz="2500" kern="1200" dirty="0"/>
            <a:t>Applying Disciplinary Tools &amp; Thinking</a:t>
          </a:r>
        </a:p>
      </dsp:txBody>
      <dsp:txXfrm>
        <a:off x="1489001" y="2327818"/>
        <a:ext cx="4346257" cy="1142954"/>
      </dsp:txXfrm>
    </dsp:sp>
    <dsp:sp modelId="{531168F4-CDB1-4DFD-B5CB-6D35E6E81990}">
      <dsp:nvSpPr>
        <dsp:cNvPr id="0" name=""/>
        <dsp:cNvSpPr/>
      </dsp:nvSpPr>
      <dsp:spPr>
        <a:xfrm>
          <a:off x="774655" y="2184949"/>
          <a:ext cx="1428692" cy="1428692"/>
        </a:xfrm>
        <a:prstGeom prst="ellipse">
          <a:avLst/>
        </a:prstGeom>
        <a:solidFill>
          <a:schemeClr val="lt1">
            <a:hueOff val="0"/>
            <a:satOff val="0"/>
            <a:lumOff val="0"/>
            <a:alphaOff val="0"/>
          </a:schemeClr>
        </a:solidFill>
        <a:ln w="6350" cap="flat" cmpd="sng" algn="ctr">
          <a:solidFill>
            <a:schemeClr val="accent3">
              <a:hueOff val="1805424"/>
              <a:satOff val="6950"/>
              <a:lumOff val="-8954"/>
              <a:alphaOff val="0"/>
            </a:schemeClr>
          </a:solidFill>
          <a:prstDash val="solid"/>
          <a:miter lim="800000"/>
        </a:ln>
        <a:effectLst/>
      </dsp:spPr>
      <dsp:style>
        <a:lnRef idx="1">
          <a:scrgbClr r="0" g="0" b="0"/>
        </a:lnRef>
        <a:fillRef idx="1">
          <a:scrgbClr r="0" g="0" b="0"/>
        </a:fillRef>
        <a:effectRef idx="0">
          <a:scrgbClr r="0" g="0" b="0"/>
        </a:effectRef>
        <a:fontRef idx="minor"/>
      </dsp:style>
    </dsp:sp>
    <dsp:sp modelId="{8077BE91-5905-4437-BD54-EBB32D0CB18A}">
      <dsp:nvSpPr>
        <dsp:cNvPr id="0" name=""/>
        <dsp:cNvSpPr/>
      </dsp:nvSpPr>
      <dsp:spPr>
        <a:xfrm>
          <a:off x="1489001" y="4042547"/>
          <a:ext cx="4346257" cy="1142954"/>
        </a:xfrm>
        <a:prstGeom prst="rect">
          <a:avLst/>
        </a:prstGeom>
        <a:gradFill rotWithShape="0">
          <a:gsLst>
            <a:gs pos="0">
              <a:schemeClr val="accent3">
                <a:hueOff val="3610849"/>
                <a:satOff val="13901"/>
                <a:lumOff val="-17908"/>
                <a:alphaOff val="0"/>
                <a:satMod val="103000"/>
                <a:lumMod val="102000"/>
                <a:tint val="94000"/>
              </a:schemeClr>
            </a:gs>
            <a:gs pos="50000">
              <a:schemeClr val="accent3">
                <a:hueOff val="3610849"/>
                <a:satOff val="13901"/>
                <a:lumOff val="-17908"/>
                <a:alphaOff val="0"/>
                <a:satMod val="110000"/>
                <a:lumMod val="100000"/>
                <a:shade val="100000"/>
              </a:schemeClr>
            </a:gs>
            <a:gs pos="100000">
              <a:schemeClr val="accent3">
                <a:hueOff val="3610849"/>
                <a:satOff val="13901"/>
                <a:lumOff val="-179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7220" tIns="63500" rIns="63500" bIns="63500" numCol="1" spcCol="1270" anchor="ctr" anchorCtr="0">
          <a:noAutofit/>
        </a:bodyPr>
        <a:lstStyle/>
        <a:p>
          <a:pPr lvl="0" algn="l" defTabSz="1111250">
            <a:lnSpc>
              <a:spcPct val="90000"/>
            </a:lnSpc>
            <a:spcBef>
              <a:spcPct val="0"/>
            </a:spcBef>
            <a:spcAft>
              <a:spcPct val="35000"/>
            </a:spcAft>
          </a:pPr>
          <a:r>
            <a:rPr lang="en-US" sz="2500" kern="1200" dirty="0"/>
            <a:t>Evaluating Sources &amp; Using Evidence</a:t>
          </a:r>
        </a:p>
      </dsp:txBody>
      <dsp:txXfrm>
        <a:off x="1489001" y="4042547"/>
        <a:ext cx="4346257" cy="1142954"/>
      </dsp:txXfrm>
    </dsp:sp>
    <dsp:sp modelId="{AA85248C-A1D4-4274-9CC6-07605C5BDE60}">
      <dsp:nvSpPr>
        <dsp:cNvPr id="0" name=""/>
        <dsp:cNvSpPr/>
      </dsp:nvSpPr>
      <dsp:spPr>
        <a:xfrm>
          <a:off x="774655" y="3899677"/>
          <a:ext cx="1428692" cy="1428692"/>
        </a:xfrm>
        <a:prstGeom prst="ellipse">
          <a:avLst/>
        </a:prstGeom>
        <a:solidFill>
          <a:schemeClr val="lt1">
            <a:hueOff val="0"/>
            <a:satOff val="0"/>
            <a:lumOff val="0"/>
            <a:alphaOff val="0"/>
          </a:schemeClr>
        </a:solidFill>
        <a:ln w="6350" cap="flat" cmpd="sng" algn="ctr">
          <a:solidFill>
            <a:schemeClr val="accent3">
              <a:hueOff val="3610849"/>
              <a:satOff val="13901"/>
              <a:lumOff val="-17908"/>
              <a:alphaOff val="0"/>
            </a:schemeClr>
          </a:solidFill>
          <a:prstDash val="solid"/>
          <a:miter lim="800000"/>
        </a:ln>
        <a:effectLst/>
      </dsp:spPr>
      <dsp:style>
        <a:lnRef idx="1">
          <a:scrgbClr r="0" g="0" b="0"/>
        </a:lnRef>
        <a:fillRef idx="1">
          <a:scrgbClr r="0" g="0" b="0"/>
        </a:fillRef>
        <a:effectRef idx="0">
          <a:scrgbClr r="0" g="0" b="0"/>
        </a:effectRef>
        <a:fontRef idx="minor"/>
      </dsp:style>
    </dsp:sp>
    <dsp:sp modelId="{C217B6AD-7769-49DB-81DA-F596B507F144}">
      <dsp:nvSpPr>
        <dsp:cNvPr id="0" name=""/>
        <dsp:cNvSpPr/>
      </dsp:nvSpPr>
      <dsp:spPr>
        <a:xfrm>
          <a:off x="833719" y="5757275"/>
          <a:ext cx="5001539" cy="1142954"/>
        </a:xfrm>
        <a:prstGeom prst="rect">
          <a:avLst/>
        </a:prstGeom>
        <a:gradFill rotWithShape="0">
          <a:gsLst>
            <a:gs pos="0">
              <a:schemeClr val="accent3">
                <a:hueOff val="5416273"/>
                <a:satOff val="20851"/>
                <a:lumOff val="-26862"/>
                <a:alphaOff val="0"/>
                <a:satMod val="103000"/>
                <a:lumMod val="102000"/>
                <a:tint val="94000"/>
              </a:schemeClr>
            </a:gs>
            <a:gs pos="50000">
              <a:schemeClr val="accent3">
                <a:hueOff val="5416273"/>
                <a:satOff val="20851"/>
                <a:lumOff val="-26862"/>
                <a:alphaOff val="0"/>
                <a:satMod val="110000"/>
                <a:lumMod val="100000"/>
                <a:shade val="100000"/>
              </a:schemeClr>
            </a:gs>
            <a:gs pos="100000">
              <a:schemeClr val="accent3">
                <a:hueOff val="5416273"/>
                <a:satOff val="20851"/>
                <a:lumOff val="-268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7220" tIns="63500" rIns="63500" bIns="63500" numCol="1" spcCol="1270" anchor="ctr" anchorCtr="0">
          <a:noAutofit/>
        </a:bodyPr>
        <a:lstStyle/>
        <a:p>
          <a:pPr lvl="0" algn="l" defTabSz="1111250">
            <a:lnSpc>
              <a:spcPct val="90000"/>
            </a:lnSpc>
            <a:spcBef>
              <a:spcPct val="0"/>
            </a:spcBef>
            <a:spcAft>
              <a:spcPct val="35000"/>
            </a:spcAft>
          </a:pPr>
          <a:r>
            <a:rPr lang="en-US" sz="2500" kern="1200" dirty="0"/>
            <a:t>Communicating Conclusions &amp; Taking Action</a:t>
          </a:r>
        </a:p>
      </dsp:txBody>
      <dsp:txXfrm>
        <a:off x="833719" y="5757275"/>
        <a:ext cx="5001539" cy="1142954"/>
      </dsp:txXfrm>
    </dsp:sp>
    <dsp:sp modelId="{F4149F75-DC2D-444C-B06D-56A819B4C73D}">
      <dsp:nvSpPr>
        <dsp:cNvPr id="0" name=""/>
        <dsp:cNvSpPr/>
      </dsp:nvSpPr>
      <dsp:spPr>
        <a:xfrm>
          <a:off x="119373" y="5614406"/>
          <a:ext cx="1428692" cy="1428692"/>
        </a:xfrm>
        <a:prstGeom prst="ellipse">
          <a:avLst/>
        </a:prstGeom>
        <a:solidFill>
          <a:schemeClr val="lt1">
            <a:hueOff val="0"/>
            <a:satOff val="0"/>
            <a:lumOff val="0"/>
            <a:alphaOff val="0"/>
          </a:schemeClr>
        </a:solidFill>
        <a:ln w="6350" cap="flat" cmpd="sng" algn="ctr">
          <a:solidFill>
            <a:schemeClr val="accent3">
              <a:hueOff val="5416273"/>
              <a:satOff val="20851"/>
              <a:lumOff val="-26862"/>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3D069-7F1C-4C46-B04E-B23AC4DA130F}">
      <dsp:nvSpPr>
        <dsp:cNvPr id="0" name=""/>
        <dsp:cNvSpPr/>
      </dsp:nvSpPr>
      <dsp:spPr>
        <a:xfrm>
          <a:off x="-8402001" y="-1241363"/>
          <a:ext cx="9996048" cy="9996048"/>
        </a:xfrm>
        <a:prstGeom prst="blockArc">
          <a:avLst>
            <a:gd name="adj1" fmla="val 18900000"/>
            <a:gd name="adj2" fmla="val 2700000"/>
            <a:gd name="adj3" fmla="val 216"/>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E521A8-D730-4114-BCBA-EAA9A94341CF}">
      <dsp:nvSpPr>
        <dsp:cNvPr id="0" name=""/>
        <dsp:cNvSpPr/>
      </dsp:nvSpPr>
      <dsp:spPr>
        <a:xfrm>
          <a:off x="833719" y="613089"/>
          <a:ext cx="5001539" cy="114295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7220" tIns="63500" rIns="63500" bIns="63500" numCol="1" spcCol="1270" anchor="ctr" anchorCtr="0">
          <a:noAutofit/>
        </a:bodyPr>
        <a:lstStyle/>
        <a:p>
          <a:pPr lvl="0" algn="l" defTabSz="1111250">
            <a:lnSpc>
              <a:spcPct val="90000"/>
            </a:lnSpc>
            <a:spcBef>
              <a:spcPct val="0"/>
            </a:spcBef>
            <a:spcAft>
              <a:spcPct val="35000"/>
            </a:spcAft>
          </a:pPr>
          <a:r>
            <a:rPr lang="en-US" sz="2500" kern="1200" dirty="0"/>
            <a:t>Raising Questions &amp; Planning Inquiries</a:t>
          </a:r>
        </a:p>
      </dsp:txBody>
      <dsp:txXfrm>
        <a:off x="833719" y="613089"/>
        <a:ext cx="5001539" cy="1142954"/>
      </dsp:txXfrm>
    </dsp:sp>
    <dsp:sp modelId="{FDE12F96-08E6-43BB-9C0C-9BC1AA394570}">
      <dsp:nvSpPr>
        <dsp:cNvPr id="0" name=""/>
        <dsp:cNvSpPr/>
      </dsp:nvSpPr>
      <dsp:spPr>
        <a:xfrm>
          <a:off x="119373" y="470220"/>
          <a:ext cx="1428692" cy="1428692"/>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97A07A8-DB6D-457E-9ED8-25F52049B75F}">
      <dsp:nvSpPr>
        <dsp:cNvPr id="0" name=""/>
        <dsp:cNvSpPr/>
      </dsp:nvSpPr>
      <dsp:spPr>
        <a:xfrm>
          <a:off x="1489001" y="2327818"/>
          <a:ext cx="4346257" cy="1142954"/>
        </a:xfrm>
        <a:prstGeom prst="rect">
          <a:avLst/>
        </a:prstGeom>
        <a:gradFill rotWithShape="0">
          <a:gsLst>
            <a:gs pos="0">
              <a:schemeClr val="accent3">
                <a:hueOff val="1805424"/>
                <a:satOff val="6950"/>
                <a:lumOff val="-8954"/>
                <a:alphaOff val="0"/>
                <a:satMod val="103000"/>
                <a:lumMod val="102000"/>
                <a:tint val="94000"/>
              </a:schemeClr>
            </a:gs>
            <a:gs pos="50000">
              <a:schemeClr val="accent3">
                <a:hueOff val="1805424"/>
                <a:satOff val="6950"/>
                <a:lumOff val="-8954"/>
                <a:alphaOff val="0"/>
                <a:satMod val="110000"/>
                <a:lumMod val="100000"/>
                <a:shade val="100000"/>
              </a:schemeClr>
            </a:gs>
            <a:gs pos="100000">
              <a:schemeClr val="accent3">
                <a:hueOff val="1805424"/>
                <a:satOff val="6950"/>
                <a:lumOff val="-89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7220" tIns="63500" rIns="63500" bIns="63500" numCol="1" spcCol="1270" anchor="ctr" anchorCtr="0">
          <a:noAutofit/>
        </a:bodyPr>
        <a:lstStyle/>
        <a:p>
          <a:pPr lvl="0" algn="l" defTabSz="1111250">
            <a:lnSpc>
              <a:spcPct val="90000"/>
            </a:lnSpc>
            <a:spcBef>
              <a:spcPct val="0"/>
            </a:spcBef>
            <a:spcAft>
              <a:spcPct val="35000"/>
            </a:spcAft>
          </a:pPr>
          <a:r>
            <a:rPr lang="en-US" sz="2500" kern="1200" dirty="0"/>
            <a:t>Applying Disciplinary Tools &amp; Thinking</a:t>
          </a:r>
        </a:p>
      </dsp:txBody>
      <dsp:txXfrm>
        <a:off x="1489001" y="2327818"/>
        <a:ext cx="4346257" cy="1142954"/>
      </dsp:txXfrm>
    </dsp:sp>
    <dsp:sp modelId="{531168F4-CDB1-4DFD-B5CB-6D35E6E81990}">
      <dsp:nvSpPr>
        <dsp:cNvPr id="0" name=""/>
        <dsp:cNvSpPr/>
      </dsp:nvSpPr>
      <dsp:spPr>
        <a:xfrm>
          <a:off x="774655" y="2184949"/>
          <a:ext cx="1428692" cy="1428692"/>
        </a:xfrm>
        <a:prstGeom prst="ellipse">
          <a:avLst/>
        </a:prstGeom>
        <a:solidFill>
          <a:schemeClr val="lt1">
            <a:hueOff val="0"/>
            <a:satOff val="0"/>
            <a:lumOff val="0"/>
            <a:alphaOff val="0"/>
          </a:schemeClr>
        </a:solidFill>
        <a:ln w="6350" cap="flat" cmpd="sng" algn="ctr">
          <a:solidFill>
            <a:schemeClr val="accent3">
              <a:hueOff val="1805424"/>
              <a:satOff val="6950"/>
              <a:lumOff val="-8954"/>
              <a:alphaOff val="0"/>
            </a:schemeClr>
          </a:solidFill>
          <a:prstDash val="solid"/>
          <a:miter lim="800000"/>
        </a:ln>
        <a:effectLst/>
      </dsp:spPr>
      <dsp:style>
        <a:lnRef idx="1">
          <a:scrgbClr r="0" g="0" b="0"/>
        </a:lnRef>
        <a:fillRef idx="1">
          <a:scrgbClr r="0" g="0" b="0"/>
        </a:fillRef>
        <a:effectRef idx="0">
          <a:scrgbClr r="0" g="0" b="0"/>
        </a:effectRef>
        <a:fontRef idx="minor"/>
      </dsp:style>
    </dsp:sp>
    <dsp:sp modelId="{8077BE91-5905-4437-BD54-EBB32D0CB18A}">
      <dsp:nvSpPr>
        <dsp:cNvPr id="0" name=""/>
        <dsp:cNvSpPr/>
      </dsp:nvSpPr>
      <dsp:spPr>
        <a:xfrm>
          <a:off x="1489001" y="4042547"/>
          <a:ext cx="4346257" cy="1142954"/>
        </a:xfrm>
        <a:prstGeom prst="rect">
          <a:avLst/>
        </a:prstGeom>
        <a:gradFill rotWithShape="0">
          <a:gsLst>
            <a:gs pos="0">
              <a:schemeClr val="accent3">
                <a:hueOff val="3610849"/>
                <a:satOff val="13901"/>
                <a:lumOff val="-17908"/>
                <a:alphaOff val="0"/>
                <a:satMod val="103000"/>
                <a:lumMod val="102000"/>
                <a:tint val="94000"/>
              </a:schemeClr>
            </a:gs>
            <a:gs pos="50000">
              <a:schemeClr val="accent3">
                <a:hueOff val="3610849"/>
                <a:satOff val="13901"/>
                <a:lumOff val="-17908"/>
                <a:alphaOff val="0"/>
                <a:satMod val="110000"/>
                <a:lumMod val="100000"/>
                <a:shade val="100000"/>
              </a:schemeClr>
            </a:gs>
            <a:gs pos="100000">
              <a:schemeClr val="accent3">
                <a:hueOff val="3610849"/>
                <a:satOff val="13901"/>
                <a:lumOff val="-179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7220" tIns="63500" rIns="63500" bIns="63500" numCol="1" spcCol="1270" anchor="ctr" anchorCtr="0">
          <a:noAutofit/>
        </a:bodyPr>
        <a:lstStyle/>
        <a:p>
          <a:pPr lvl="0" algn="l" defTabSz="1111250">
            <a:lnSpc>
              <a:spcPct val="90000"/>
            </a:lnSpc>
            <a:spcBef>
              <a:spcPct val="0"/>
            </a:spcBef>
            <a:spcAft>
              <a:spcPct val="35000"/>
            </a:spcAft>
          </a:pPr>
          <a:r>
            <a:rPr lang="en-US" sz="2500" kern="1200" dirty="0"/>
            <a:t>Evaluating Sources &amp; Using Evidence</a:t>
          </a:r>
        </a:p>
      </dsp:txBody>
      <dsp:txXfrm>
        <a:off x="1489001" y="4042547"/>
        <a:ext cx="4346257" cy="1142954"/>
      </dsp:txXfrm>
    </dsp:sp>
    <dsp:sp modelId="{AA85248C-A1D4-4274-9CC6-07605C5BDE60}">
      <dsp:nvSpPr>
        <dsp:cNvPr id="0" name=""/>
        <dsp:cNvSpPr/>
      </dsp:nvSpPr>
      <dsp:spPr>
        <a:xfrm>
          <a:off x="774655" y="3899677"/>
          <a:ext cx="1428692" cy="1428692"/>
        </a:xfrm>
        <a:prstGeom prst="ellipse">
          <a:avLst/>
        </a:prstGeom>
        <a:solidFill>
          <a:schemeClr val="lt1">
            <a:hueOff val="0"/>
            <a:satOff val="0"/>
            <a:lumOff val="0"/>
            <a:alphaOff val="0"/>
          </a:schemeClr>
        </a:solidFill>
        <a:ln w="6350" cap="flat" cmpd="sng" algn="ctr">
          <a:solidFill>
            <a:schemeClr val="accent3">
              <a:hueOff val="3610849"/>
              <a:satOff val="13901"/>
              <a:lumOff val="-17908"/>
              <a:alphaOff val="0"/>
            </a:schemeClr>
          </a:solidFill>
          <a:prstDash val="solid"/>
          <a:miter lim="800000"/>
        </a:ln>
        <a:effectLst/>
      </dsp:spPr>
      <dsp:style>
        <a:lnRef idx="1">
          <a:scrgbClr r="0" g="0" b="0"/>
        </a:lnRef>
        <a:fillRef idx="1">
          <a:scrgbClr r="0" g="0" b="0"/>
        </a:fillRef>
        <a:effectRef idx="0">
          <a:scrgbClr r="0" g="0" b="0"/>
        </a:effectRef>
        <a:fontRef idx="minor"/>
      </dsp:style>
    </dsp:sp>
    <dsp:sp modelId="{C217B6AD-7769-49DB-81DA-F596B507F144}">
      <dsp:nvSpPr>
        <dsp:cNvPr id="0" name=""/>
        <dsp:cNvSpPr/>
      </dsp:nvSpPr>
      <dsp:spPr>
        <a:xfrm>
          <a:off x="833719" y="5757275"/>
          <a:ext cx="5001539" cy="1142954"/>
        </a:xfrm>
        <a:prstGeom prst="rect">
          <a:avLst/>
        </a:prstGeom>
        <a:gradFill rotWithShape="0">
          <a:gsLst>
            <a:gs pos="0">
              <a:schemeClr val="accent3">
                <a:hueOff val="5416273"/>
                <a:satOff val="20851"/>
                <a:lumOff val="-26862"/>
                <a:alphaOff val="0"/>
                <a:satMod val="103000"/>
                <a:lumMod val="102000"/>
                <a:tint val="94000"/>
              </a:schemeClr>
            </a:gs>
            <a:gs pos="50000">
              <a:schemeClr val="accent3">
                <a:hueOff val="5416273"/>
                <a:satOff val="20851"/>
                <a:lumOff val="-26862"/>
                <a:alphaOff val="0"/>
                <a:satMod val="110000"/>
                <a:lumMod val="100000"/>
                <a:shade val="100000"/>
              </a:schemeClr>
            </a:gs>
            <a:gs pos="100000">
              <a:schemeClr val="accent3">
                <a:hueOff val="5416273"/>
                <a:satOff val="20851"/>
                <a:lumOff val="-268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07220" tIns="63500" rIns="63500" bIns="63500" numCol="1" spcCol="1270" anchor="ctr" anchorCtr="0">
          <a:noAutofit/>
        </a:bodyPr>
        <a:lstStyle/>
        <a:p>
          <a:pPr lvl="0" algn="l" defTabSz="1111250">
            <a:lnSpc>
              <a:spcPct val="90000"/>
            </a:lnSpc>
            <a:spcBef>
              <a:spcPct val="0"/>
            </a:spcBef>
            <a:spcAft>
              <a:spcPct val="35000"/>
            </a:spcAft>
          </a:pPr>
          <a:r>
            <a:rPr lang="en-US" sz="2500" kern="1200" dirty="0"/>
            <a:t>Communicating Conclusions &amp; Taking Action</a:t>
          </a:r>
        </a:p>
      </dsp:txBody>
      <dsp:txXfrm>
        <a:off x="833719" y="5757275"/>
        <a:ext cx="5001539" cy="1142954"/>
      </dsp:txXfrm>
    </dsp:sp>
    <dsp:sp modelId="{F4149F75-DC2D-444C-B06D-56A819B4C73D}">
      <dsp:nvSpPr>
        <dsp:cNvPr id="0" name=""/>
        <dsp:cNvSpPr/>
      </dsp:nvSpPr>
      <dsp:spPr>
        <a:xfrm>
          <a:off x="119373" y="5614406"/>
          <a:ext cx="1428692" cy="1428692"/>
        </a:xfrm>
        <a:prstGeom prst="ellipse">
          <a:avLst/>
        </a:prstGeom>
        <a:solidFill>
          <a:schemeClr val="lt1">
            <a:hueOff val="0"/>
            <a:satOff val="0"/>
            <a:lumOff val="0"/>
            <a:alphaOff val="0"/>
          </a:schemeClr>
        </a:solidFill>
        <a:ln w="6350" cap="flat" cmpd="sng" algn="ctr">
          <a:solidFill>
            <a:schemeClr val="accent3">
              <a:hueOff val="5416273"/>
              <a:satOff val="20851"/>
              <a:lumOff val="-26862"/>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12/2/2020</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224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isn’t just low</a:t>
            </a:r>
            <a:r>
              <a:rPr lang="en-US" baseline="0" dirty="0" smtClean="0"/>
              <a:t> income parents who felt unable to participate; many of us eventually end up in a room where there is a power differential and we’re one of the 5 instead of one of the 3.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14</a:t>
            </a:fld>
            <a:endParaRPr lang="en-US"/>
          </a:p>
        </p:txBody>
      </p:sp>
    </p:spTree>
    <p:extLst>
      <p:ext uri="{BB962C8B-B14F-4D97-AF65-F5344CB8AC3E}">
        <p14:creationId xmlns:p14="http://schemas.microsoft.com/office/powerpoint/2010/main" val="159928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INVITE QUESTIONS FROM OTHERS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“Questions are taken for granted rather than given a starring role in the human drama. Yet all my teaching and consulting experience has taught me that what builds a relationship, what solves problems, what moves things forward is </a:t>
            </a:r>
            <a:r>
              <a:rPr lang="en-US" i="1" dirty="0" smtClean="0"/>
              <a:t>asking the right questions</a:t>
            </a:r>
            <a:r>
              <a:rPr lang="en-US" dirty="0" smtClean="0"/>
              <a:t>.”</a:t>
            </a:r>
          </a:p>
          <a:p>
            <a:endParaRPr lang="en-US" dirty="0" smtClean="0"/>
          </a:p>
          <a:p>
            <a:r>
              <a:rPr lang="en-US" dirty="0" smtClean="0"/>
              <a:t>There are dynamics at play that make voicing questions or voicing opinions difficult. Questions can be a powerful</a:t>
            </a:r>
            <a:r>
              <a:rPr lang="en-US" baseline="0" dirty="0" smtClean="0"/>
              <a:t> tool to insert yourself into a conversation in which you feel powerless. </a:t>
            </a:r>
            <a:r>
              <a:rPr lang="en-US" dirty="0" smtClean="0"/>
              <a:t>So questions</a:t>
            </a:r>
            <a:r>
              <a:rPr lang="en-US" baseline="0" dirty="0" smtClean="0"/>
              <a:t> are powerful ways to both lead and participate in organizations. </a:t>
            </a:r>
            <a:r>
              <a:rPr lang="en-US" dirty="0" smtClean="0"/>
              <a:t>If questions are so powerful, why aren’t we all asking them?</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15</a:t>
            </a:fld>
            <a:endParaRPr lang="en-US"/>
          </a:p>
        </p:txBody>
      </p:sp>
    </p:spTree>
    <p:extLst>
      <p:ext uri="{BB962C8B-B14F-4D97-AF65-F5344CB8AC3E}">
        <p14:creationId xmlns:p14="http://schemas.microsoft.com/office/powerpoint/2010/main" val="487871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Tizard, B., Hughes, M., Carmichael, H., &amp; Pinkerton, G. (1983). Children’s questions and adults’ answers. Journal of Child Psychology and Psychiatry, 24, 269-281.</a:t>
            </a:r>
          </a:p>
          <a:p>
            <a:pPr lvl="0"/>
            <a:r>
              <a:rPr lang="en-US" sz="1200" u="none" strike="noStrike" kern="1200" dirty="0" smtClean="0">
                <a:solidFill>
                  <a:schemeClr val="tx1"/>
                </a:solidFill>
                <a:effectLst/>
                <a:latin typeface="+mn-lt"/>
                <a:ea typeface="+mn-ea"/>
                <a:cs typeface="+mn-cs"/>
              </a:rPr>
              <a:t>Girls (mean age 3 years 11 months) from working class and middle class families asked </a:t>
            </a:r>
            <a:r>
              <a:rPr lang="en-US" sz="1200" b="1" u="none" strike="noStrike" kern="1200" dirty="0" smtClean="0">
                <a:solidFill>
                  <a:schemeClr val="tx1"/>
                </a:solidFill>
                <a:effectLst/>
                <a:latin typeface="+mn-lt"/>
                <a:ea typeface="+mn-ea"/>
                <a:cs typeface="+mn-cs"/>
              </a:rPr>
              <a:t>24 and 29 questions per hour at home</a:t>
            </a:r>
            <a:r>
              <a:rPr lang="en-US" sz="1200" u="none" strike="noStrike" kern="1200" dirty="0" smtClean="0">
                <a:solidFill>
                  <a:schemeClr val="tx1"/>
                </a:solidFill>
                <a:effectLst/>
                <a:latin typeface="+mn-lt"/>
                <a:ea typeface="+mn-ea"/>
                <a:cs typeface="+mn-cs"/>
              </a:rPr>
              <a:t>, respectively. </a:t>
            </a:r>
            <a:r>
              <a:rPr lang="en-US" sz="1200" b="1" u="none" strike="noStrike" kern="1200" dirty="0" smtClean="0">
                <a:solidFill>
                  <a:schemeClr val="tx1"/>
                </a:solidFill>
                <a:effectLst/>
                <a:latin typeface="+mn-lt"/>
                <a:ea typeface="+mn-ea"/>
                <a:cs typeface="+mn-cs"/>
              </a:rPr>
              <a:t>At school, these same girls asked on average 1.4 and 3.7 questions per hour </a:t>
            </a:r>
            <a:r>
              <a:rPr lang="en-US" sz="1200" u="none" strike="noStrike" kern="1200" dirty="0" smtClean="0">
                <a:solidFill>
                  <a:schemeClr val="tx1"/>
                </a:solidFill>
                <a:effectLst/>
                <a:latin typeface="+mn-lt"/>
                <a:ea typeface="+mn-ea"/>
                <a:cs typeface="+mn-cs"/>
              </a:rPr>
              <a:t>(working and middle class, respectively)</a:t>
            </a:r>
          </a:p>
          <a:p>
            <a:r>
              <a:rPr lang="en-US" dirty="0" smtClean="0"/>
              <a:t/>
            </a:r>
            <a:br>
              <a:rPr lang="en-US" dirty="0" smtClean="0"/>
            </a:br>
            <a:endParaRPr lang="en-US" b="1"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284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Tizard, B., Hughes, M., Carmichael, H., &amp; Pinkerton, G. (1983). Children’s questions and adults’ answers. Journal of Child Psychology and Psychiatry, 24, 269-281.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Girls (mean age 3 years 11 months) from working class and middle class families asked </a:t>
            </a:r>
            <a:r>
              <a:rPr lang="en-US" sz="1200" b="1" kern="1200" dirty="0" smtClean="0">
                <a:solidFill>
                  <a:schemeClr val="tx1"/>
                </a:solidFill>
                <a:effectLst/>
                <a:latin typeface="+mn-lt"/>
                <a:ea typeface="+mn-ea"/>
                <a:cs typeface="+mn-cs"/>
              </a:rPr>
              <a:t>24 and 29 questions per hour at home</a:t>
            </a:r>
            <a:r>
              <a:rPr lang="en-US" sz="1200" kern="1200" dirty="0" smtClean="0">
                <a:solidFill>
                  <a:schemeClr val="tx1"/>
                </a:solidFill>
                <a:effectLst/>
                <a:latin typeface="+mn-lt"/>
                <a:ea typeface="+mn-ea"/>
                <a:cs typeface="+mn-cs"/>
              </a:rPr>
              <a:t>, respectively. </a:t>
            </a:r>
            <a:r>
              <a:rPr lang="en-US" sz="1200" b="1" u="none" strike="noStrike" kern="1200" dirty="0" smtClean="0">
                <a:solidFill>
                  <a:schemeClr val="tx1"/>
                </a:solidFill>
                <a:effectLst/>
                <a:latin typeface="+mn-lt"/>
                <a:ea typeface="+mn-ea"/>
                <a:cs typeface="+mn-cs"/>
              </a:rPr>
              <a:t>At school, these same girls asked on average 1.4 and 3.7 questions per hour </a:t>
            </a:r>
            <a:r>
              <a:rPr lang="en-US" sz="1200" u="none" strike="noStrike" kern="1200" dirty="0" smtClean="0">
                <a:solidFill>
                  <a:schemeClr val="tx1"/>
                </a:solidFill>
                <a:effectLst/>
                <a:latin typeface="+mn-lt"/>
                <a:ea typeface="+mn-ea"/>
                <a:cs typeface="+mn-cs"/>
              </a:rPr>
              <a:t>(working and middle class, respectively)</a:t>
            </a:r>
          </a:p>
          <a:p>
            <a:endParaRPr lang="en-US" dirty="0" smtClean="0"/>
          </a:p>
          <a:p>
            <a:pPr rtl="0"/>
            <a:r>
              <a:rPr lang="en-US" dirty="0" smtClean="0"/>
              <a:t>Second: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Carter, A., Croft, A., Lukas, D., </a:t>
            </a:r>
            <a:r>
              <a:rPr lang="en-US" sz="1200" dirty="0" err="1" smtClean="0"/>
              <a:t>Sandstrom</a:t>
            </a:r>
            <a:r>
              <a:rPr lang="en-US" sz="1200" dirty="0" smtClean="0"/>
              <a:t>, G. (2017). </a:t>
            </a:r>
            <a:r>
              <a:rPr lang="en-US" sz="1200" b="0" i="1" kern="1200" dirty="0" smtClean="0">
                <a:solidFill>
                  <a:schemeClr val="tx1"/>
                </a:solidFill>
                <a:effectLst/>
                <a:latin typeface="+mn-lt"/>
                <a:ea typeface="+mn-ea"/>
                <a:cs typeface="+mn-cs"/>
              </a:rPr>
              <a:t>Women’s visibility in academic seminars: Women ask fewer questions </a:t>
            </a:r>
            <a:r>
              <a:rPr lang="en-US" sz="1200" b="0" i="1" kern="1200" smtClean="0">
                <a:solidFill>
                  <a:schemeClr val="tx1"/>
                </a:solidFill>
                <a:effectLst/>
                <a:latin typeface="+mn-lt"/>
                <a:ea typeface="+mn-ea"/>
                <a:cs typeface="+mn-cs"/>
              </a:rPr>
              <a:t>than men</a:t>
            </a:r>
            <a:endParaRPr lang="en-US" dirty="0" smtClean="0"/>
          </a:p>
          <a:p>
            <a:pPr rtl="0"/>
            <a:r>
              <a:rPr lang="en-US" sz="1200" b="1" i="0" u="none" strike="noStrike" kern="1200" dirty="0" smtClean="0">
                <a:solidFill>
                  <a:schemeClr val="tx1"/>
                </a:solidFill>
                <a:effectLst/>
                <a:latin typeface="+mn-lt"/>
                <a:ea typeface="+mn-ea"/>
                <a:cs typeface="+mn-cs"/>
              </a:rPr>
              <a:t>Men are two and a half times more likely to ask a question in an academic seminar than women</a:t>
            </a:r>
            <a:r>
              <a:rPr lang="en-US" sz="1200" b="0" i="0" u="none" strike="noStrike" kern="1200" dirty="0" smtClean="0">
                <a:solidFill>
                  <a:schemeClr val="tx1"/>
                </a:solidFill>
                <a:effectLst/>
                <a:latin typeface="+mn-lt"/>
                <a:ea typeface="+mn-ea"/>
                <a:cs typeface="+mn-cs"/>
              </a:rPr>
              <a:t>, according to a major study that offers further explanation of female underrepresentation in science.</a:t>
            </a:r>
            <a:endParaRPr lang="en-US" b="0" dirty="0" smtClean="0">
              <a:effectLst/>
            </a:endParaRPr>
          </a:p>
          <a:p>
            <a:pPr rtl="0"/>
            <a:r>
              <a:rPr lang="en-US" sz="1200" b="0" i="0" u="none" strike="noStrike" kern="1200" dirty="0" smtClean="0">
                <a:solidFill>
                  <a:schemeClr val="tx1"/>
                </a:solidFill>
                <a:effectLst/>
                <a:latin typeface="+mn-lt"/>
                <a:ea typeface="+mn-ea"/>
                <a:cs typeface="+mn-cs"/>
              </a:rPr>
              <a:t>Researchers who collected observational data from 247 departmental seminars at 35 institutions in 10 countries found that the two and a half times difference significantly misrepresented the gender ratio of the audience, which was, on average, equal.</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77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789285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deliberate,</a:t>
            </a:r>
            <a:r>
              <a:rPr lang="en-US" baseline="0" dirty="0" smtClean="0"/>
              <a:t> intentional work on teaching the skill of question formulation and fostering environments (for students AND for adults, teachers, parents) that invite questions from those who may not typically be expected to ask. It is a very subtle way to shift power dynamics and dialogue patterns in a room.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22</a:t>
            </a:fld>
            <a:endParaRPr lang="en-US"/>
          </a:p>
        </p:txBody>
      </p:sp>
    </p:spTree>
    <p:extLst>
      <p:ext uri="{BB962C8B-B14F-4D97-AF65-F5344CB8AC3E}">
        <p14:creationId xmlns:p14="http://schemas.microsoft.com/office/powerpoint/2010/main" val="1087417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Millions of classrooms and many other organizations—including voting, healthcare, social services, legal services, soup kitchens, halfway homes</a:t>
            </a:r>
            <a:r>
              <a:rPr lang="mr-IN" dirty="0" smtClean="0"/>
              <a:t>…</a:t>
            </a:r>
            <a:r>
              <a:rPr lang="en-US" dirty="0" smtClean="0"/>
              <a:t>many groups of disenfranchised</a:t>
            </a:r>
            <a:r>
              <a:rPr lang="en-US" baseline="0" dirty="0" smtClean="0"/>
              <a:t> adults AND highly educated, highly resourced folks can all benefit from honing this skill.</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23</a:t>
            </a:fld>
            <a:endParaRPr lang="en-US"/>
          </a:p>
        </p:txBody>
      </p:sp>
    </p:spTree>
    <p:extLst>
      <p:ext uri="{BB962C8B-B14F-4D97-AF65-F5344CB8AC3E}">
        <p14:creationId xmlns:p14="http://schemas.microsoft.com/office/powerpoint/2010/main" val="1569559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25</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The next 30 minutes or so will be highly participatory and of course we’re going to be putting you to work. You may want to get some paper or pull up a blank document on your computer screen now. And remember, watch out for the chat box icon. I will tell you when you need to type into it.</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Clr>
                <a:schemeClr val="dk1"/>
              </a:buClr>
              <a:buSzPts val="1200"/>
              <a:buNone/>
            </a:pPr>
            <a:r>
              <a:rPr lang="en-US" dirty="0" smtClean="0"/>
              <a:t>The timing may be a little quick, so don’t worry if you haven’t completed every step; we’re more giving you a taste of the whole process. we will be moving you quickly through an experience to demonstrate how we go through the process, but will be rushing to make sure there is time for your questions at the end." This is giving you a taste </a:t>
            </a:r>
          </a:p>
          <a:p>
            <a:pPr marL="0" lvl="0" indent="0" algn="l" rtl="0">
              <a:lnSpc>
                <a:spcPct val="100000"/>
              </a:lnSpc>
              <a:spcBef>
                <a:spcPts val="0"/>
              </a:spcBef>
              <a:spcAft>
                <a:spcPts val="0"/>
              </a:spcAft>
              <a:buSzPts val="140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a:t>
            </a:fld>
            <a:endParaRPr lang="en-US"/>
          </a:p>
        </p:txBody>
      </p:sp>
    </p:spTree>
    <p:extLst>
      <p:ext uri="{BB962C8B-B14F-4D97-AF65-F5344CB8AC3E}">
        <p14:creationId xmlns:p14="http://schemas.microsoft.com/office/powerpoint/2010/main" val="254103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4:notes"/>
          <p:cNvSpPr txBox="1">
            <a:spLocks noGrp="1"/>
          </p:cNvSpPr>
          <p:nvPr>
            <p:ph type="body" idx="1"/>
          </p:nvPr>
        </p:nvSpPr>
        <p:spPr>
          <a:xfrm>
            <a:off x="685800" y="4343401"/>
            <a:ext cx="5486400" cy="4114800"/>
          </a:xfrm>
          <a:prstGeom prst="rect">
            <a:avLst/>
          </a:prstGeom>
          <a:noFill/>
          <a:ln>
            <a:noFill/>
          </a:ln>
        </p:spPr>
        <p:txBody>
          <a:bodyPr spcFirstLastPara="1" wrap="square" lIns="91406" tIns="45679" rIns="91406" bIns="45679" anchor="t" anchorCtr="0">
            <a:noAutofit/>
          </a:bodyPr>
          <a:lstStyle/>
          <a:p>
            <a:pPr>
              <a:buSzPts val="1400"/>
            </a:pPr>
            <a:endParaRPr dirty="0"/>
          </a:p>
        </p:txBody>
      </p:sp>
      <p:sp>
        <p:nvSpPr>
          <p:cNvPr id="243" name="Google Shape;243;p4:notes"/>
          <p:cNvSpPr txBox="1">
            <a:spLocks noGrp="1"/>
          </p:cNvSpPr>
          <p:nvPr>
            <p:ph type="sldNum" idx="12"/>
          </p:nvPr>
        </p:nvSpPr>
        <p:spPr>
          <a:xfrm>
            <a:off x="3884614" y="8685213"/>
            <a:ext cx="2971800" cy="457200"/>
          </a:xfrm>
          <a:prstGeom prst="rect">
            <a:avLst/>
          </a:prstGeom>
          <a:noFill/>
          <a:ln>
            <a:noFill/>
          </a:ln>
        </p:spPr>
        <p:txBody>
          <a:bodyPr spcFirstLastPara="1" wrap="square" lIns="91406" tIns="45679" rIns="91406" bIns="45679" anchor="b" anchorCtr="0">
            <a:noAutofit/>
          </a:bodyPr>
          <a:lstStyle/>
          <a:p>
            <a:fld id="{00000000-1234-1234-1234-123412341234}" type="slidenum">
              <a:rPr lang="en-US"/>
              <a:pPr/>
              <a:t>29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30</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8652428" indent="-38186541">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65887" fontAlgn="base">
              <a:spcBef>
                <a:spcPct val="0"/>
              </a:spcBef>
              <a:spcAft>
                <a:spcPct val="0"/>
              </a:spcAft>
              <a:defRPr/>
            </a:pPr>
            <a:fld id="{0E9A970D-EEEB-41F7-ABA4-50EC13D51AB9}" type="slidenum">
              <a:rPr lang="en-US" altLang="en-US">
                <a:solidFill>
                  <a:prstClr val="black"/>
                </a:solidFill>
                <a:latin typeface="Calibri" panose="020F0502020204030204" pitchFamily="34" charset="0"/>
              </a:rPr>
              <a:pPr defTabSz="465887" fontAlgn="base">
                <a:spcBef>
                  <a:spcPct val="0"/>
                </a:spcBef>
                <a:spcAft>
                  <a:spcPct val="0"/>
                </a:spcAft>
                <a:defRPr/>
              </a:pPr>
              <a:t>31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88093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32</a:t>
            </a:fld>
            <a:endParaRPr lang="en-US"/>
          </a:p>
        </p:txBody>
      </p:sp>
    </p:spTree>
    <p:extLst>
      <p:ext uri="{BB962C8B-B14F-4D97-AF65-F5344CB8AC3E}">
        <p14:creationId xmlns:p14="http://schemas.microsoft.com/office/powerpoint/2010/main" val="1012904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34</a:t>
            </a:fld>
            <a:endParaRPr lang="en-US"/>
          </a:p>
        </p:txBody>
      </p:sp>
    </p:spTree>
    <p:extLst>
      <p:ext uri="{BB962C8B-B14F-4D97-AF65-F5344CB8AC3E}">
        <p14:creationId xmlns:p14="http://schemas.microsoft.com/office/powerpoint/2010/main" val="4288033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35</a:t>
            </a:fld>
            <a:endParaRPr lang="en-US">
              <a:solidFill>
                <a:prstClr val="black"/>
              </a:solidFill>
              <a:latin typeface="Calibri"/>
            </a:endParaRPr>
          </a:p>
        </p:txBody>
      </p:sp>
    </p:spTree>
    <p:extLst>
      <p:ext uri="{BB962C8B-B14F-4D97-AF65-F5344CB8AC3E}">
        <p14:creationId xmlns:p14="http://schemas.microsoft.com/office/powerpoint/2010/main" val="2063291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The point here is that the closed ended questions are equally useful as open-ended!!! </a:t>
            </a:r>
            <a:endParaRPr lang="en-US" baseline="0"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36</a:t>
            </a:fld>
            <a:endParaRPr lang="en-US">
              <a:solidFill>
                <a:prstClr val="black"/>
              </a:solidFill>
              <a:latin typeface="Calibri"/>
            </a:endParaRPr>
          </a:p>
        </p:txBody>
      </p:sp>
    </p:spTree>
    <p:extLst>
      <p:ext uri="{BB962C8B-B14F-4D97-AF65-F5344CB8AC3E}">
        <p14:creationId xmlns:p14="http://schemas.microsoft.com/office/powerpoint/2010/main" val="3191781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F388BD8A-AA68-4788-9541-F921EC8B5F2E}" type="slidenum">
              <a:rPr lang="en-US" altLang="en-US">
                <a:solidFill>
                  <a:prstClr val="black"/>
                </a:solidFill>
                <a:latin typeface="Calibri" panose="020F0502020204030204" pitchFamily="34" charset="0"/>
              </a:rPr>
              <a:pPr defTabSz="465887" fontAlgn="base">
                <a:spcBef>
                  <a:spcPct val="0"/>
                </a:spcBef>
                <a:spcAft>
                  <a:spcPct val="0"/>
                </a:spcAft>
                <a:defRPr/>
              </a:pPr>
              <a:t>37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97938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39</a:t>
            </a:fld>
            <a:endParaRPr lang="en-US"/>
          </a:p>
        </p:txBody>
      </p:sp>
    </p:spTree>
    <p:extLst>
      <p:ext uri="{BB962C8B-B14F-4D97-AF65-F5344CB8AC3E}">
        <p14:creationId xmlns:p14="http://schemas.microsoft.com/office/powerpoint/2010/main" val="1482616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40</a:t>
            </a:fld>
            <a:endParaRPr lang="en-US"/>
          </a:p>
        </p:txBody>
      </p:sp>
    </p:spTree>
    <p:extLst>
      <p:ext uri="{BB962C8B-B14F-4D97-AF65-F5344CB8AC3E}">
        <p14:creationId xmlns:p14="http://schemas.microsoft.com/office/powerpoint/2010/main" val="114781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FFF94A3-515B-42C9-A632-CD8154351229}" type="slidenum">
              <a:rPr lang="en-US" smtClean="0"/>
              <a:t>3</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42</a:t>
            </a:fld>
            <a:endParaRPr lang="en-US"/>
          </a:p>
        </p:txBody>
      </p:sp>
    </p:spTree>
    <p:extLst>
      <p:ext uri="{BB962C8B-B14F-4D97-AF65-F5344CB8AC3E}">
        <p14:creationId xmlns:p14="http://schemas.microsoft.com/office/powerpoint/2010/main" val="96665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43</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It is NOT just a question brainstorming process</a:t>
            </a:r>
          </a:p>
          <a:p>
            <a:r>
              <a:rPr lang="en-US" baseline="0" dirty="0" smtClean="0"/>
              <a:t>Say something about the LARGER POINT of the PROCESS—it is about changing the way that school is played</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44</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45</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47</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a:t>Sticky notes</a:t>
            </a:r>
          </a:p>
          <a:p>
            <a:r>
              <a:rPr lang="en-US" dirty="0"/>
              <a:t>Pens</a:t>
            </a:r>
          </a:p>
          <a:p>
            <a:r>
              <a:rPr lang="en-US" dirty="0"/>
              <a:t>Chart paper</a:t>
            </a:r>
          </a:p>
          <a:p>
            <a:r>
              <a:rPr lang="en-US" dirty="0"/>
              <a:t>Coaching article</a:t>
            </a:r>
          </a:p>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881214"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214"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1302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81214" rtl="0" eaLnBrk="1" fontAlgn="auto" latinLnBrk="0" hangingPunct="1">
              <a:lnSpc>
                <a:spcPct val="100000"/>
              </a:lnSpc>
              <a:spcBef>
                <a:spcPts val="0"/>
              </a:spcBef>
              <a:spcAft>
                <a:spcPts val="0"/>
              </a:spcAft>
              <a:buClrTx/>
              <a:buSzTx/>
              <a:buFontTx/>
              <a:buNone/>
              <a:tabLst/>
              <a:defRPr/>
            </a:pPr>
            <a:fld id="{901A2855-CB15-4A2A-A88B-4F1ADD23F64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214"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3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095375"/>
            <a:ext cx="5254625" cy="2955925"/>
          </a:xfrm>
        </p:spPr>
      </p:sp>
      <p:sp>
        <p:nvSpPr>
          <p:cNvPr id="3" name="Notes Placeholder 2"/>
          <p:cNvSpPr>
            <a:spLocks noGrp="1"/>
          </p:cNvSpPr>
          <p:nvPr>
            <p:ph type="body" idx="1"/>
          </p:nvPr>
        </p:nvSpPr>
        <p:spPr/>
        <p:txBody>
          <a:bodyPr/>
          <a:lstStyle/>
          <a:p>
            <a:r>
              <a:rPr lang="en-US" dirty="0"/>
              <a:t>[10] Trudy &amp; Ashley talk about their experience, include disciplinary connections</a:t>
            </a:r>
          </a:p>
          <a:p>
            <a:endParaRPr lang="en-US" dirty="0"/>
          </a:p>
          <a:p>
            <a:r>
              <a:rPr lang="en-US" sz="900" dirty="0"/>
              <a:t>What does the </a:t>
            </a:r>
            <a:r>
              <a:rPr lang="en-US" sz="900" dirty="0" err="1"/>
              <a:t>qft</a:t>
            </a:r>
            <a:r>
              <a:rPr lang="en-US" sz="900" dirty="0"/>
              <a:t> have to do with socials studies?</a:t>
            </a:r>
          </a:p>
          <a:p>
            <a:r>
              <a:rPr lang="en-US" sz="900" dirty="0"/>
              <a:t>The QFT can be used in every dimension of the inquiry arc</a:t>
            </a:r>
          </a:p>
          <a:p>
            <a:r>
              <a:rPr lang="en-US" sz="900" dirty="0"/>
              <a:t>D1 – they have to raise questions to inquire about in the first place, they have ask what is the best way to answer the question – what do I need to know and do in order to answer the inquiry question</a:t>
            </a:r>
          </a:p>
          <a:p>
            <a:r>
              <a:rPr lang="en-US" sz="900" dirty="0"/>
              <a:t>D2 – what kinds of questions would a historian, economist, political scientists, or geographer ask to answer the inquiry question?</a:t>
            </a:r>
          </a:p>
          <a:p>
            <a:r>
              <a:rPr lang="en-US" sz="900" dirty="0"/>
              <a:t>D3 – what sources should I analyze to answer my inquiry question? How would a historian, economist, political scientist, or geographer evaluate the source and use the evidence to answer the inquiry question?</a:t>
            </a:r>
          </a:p>
          <a:p>
            <a:r>
              <a:rPr lang="en-US" sz="900" dirty="0"/>
              <a:t>D4 – what’s the best way to communicate my conclusions and answer the inquiry question? Analyze a social problem and determine the best line of action</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881214" rtl="0" eaLnBrk="1" fontAlgn="auto" latinLnBrk="0" hangingPunct="1">
              <a:lnSpc>
                <a:spcPct val="100000"/>
              </a:lnSpc>
              <a:spcBef>
                <a:spcPts val="0"/>
              </a:spcBef>
              <a:spcAft>
                <a:spcPts val="0"/>
              </a:spcAft>
              <a:buClrTx/>
              <a:buSzTx/>
              <a:buFontTx/>
              <a:buNone/>
              <a:tabLst/>
              <a:defRPr/>
            </a:pPr>
            <a:fld id="{AD52BCF1-22C0-4162-AC9E-E7DA5DE16B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21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609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Inquiry literacies are the tools and skills</a:t>
            </a:r>
            <a:r>
              <a:rPr lang="en-US" baseline="0" dirty="0"/>
              <a:t> students need in order to navigate dimensions 1, 3, and 4 of the inquiry cycle. In dimension 1, raising questions and planning inquires, students must be able to . . . </a:t>
            </a:r>
            <a:r>
              <a:rPr lang="en-US" i="1" baseline="0" dirty="0"/>
              <a:t>Read slide</a:t>
            </a:r>
            <a:endParaRPr lang="en-US" i="1" dirty="0"/>
          </a:p>
        </p:txBody>
      </p:sp>
      <p:sp>
        <p:nvSpPr>
          <p:cNvPr id="4" name="Slide Number Placeholder 3"/>
          <p:cNvSpPr>
            <a:spLocks noGrp="1"/>
          </p:cNvSpPr>
          <p:nvPr>
            <p:ph type="sldNum" sz="quarter" idx="10"/>
          </p:nvPr>
        </p:nvSpPr>
        <p:spPr/>
        <p:txBody>
          <a:bodyPr/>
          <a:lstStyle/>
          <a:p>
            <a:pPr marL="0" marR="0" lvl="0" indent="0" algn="r" defTabSz="881214" rtl="0" eaLnBrk="1" fontAlgn="auto" latinLnBrk="0" hangingPunct="1">
              <a:lnSpc>
                <a:spcPct val="100000"/>
              </a:lnSpc>
              <a:spcBef>
                <a:spcPts val="0"/>
              </a:spcBef>
              <a:spcAft>
                <a:spcPts val="0"/>
              </a:spcAft>
              <a:buClrTx/>
              <a:buSzTx/>
              <a:buFontTx/>
              <a:buNone/>
              <a:tabLst/>
              <a:defRPr/>
            </a:pPr>
            <a:fld id="{7C0861FF-1085-43FE-B6F3-3CE199A919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214"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6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Inquiry literacies are the tools and skills</a:t>
            </a:r>
            <a:r>
              <a:rPr lang="en-US" baseline="0" dirty="0"/>
              <a:t> students need in order to navigate dimensions 1, 3, and 4 of the inquiry cycle. In dimension 1, raising questions and planning inquires, students must be able to . . . </a:t>
            </a:r>
            <a:r>
              <a:rPr lang="en-US" i="1" baseline="0" dirty="0"/>
              <a:t>Read slide</a:t>
            </a:r>
            <a:endParaRPr lang="en-US" i="1" dirty="0"/>
          </a:p>
        </p:txBody>
      </p:sp>
      <p:sp>
        <p:nvSpPr>
          <p:cNvPr id="4" name="Slide Number Placeholder 3"/>
          <p:cNvSpPr>
            <a:spLocks noGrp="1"/>
          </p:cNvSpPr>
          <p:nvPr>
            <p:ph type="sldNum" sz="quarter" idx="10"/>
          </p:nvPr>
        </p:nvSpPr>
        <p:spPr/>
        <p:txBody>
          <a:bodyPr/>
          <a:lstStyle/>
          <a:p>
            <a:pPr marL="0" marR="0" lvl="0" indent="0" algn="r" defTabSz="881214" rtl="0" eaLnBrk="1" fontAlgn="auto" latinLnBrk="0" hangingPunct="1">
              <a:lnSpc>
                <a:spcPct val="100000"/>
              </a:lnSpc>
              <a:spcBef>
                <a:spcPts val="0"/>
              </a:spcBef>
              <a:spcAft>
                <a:spcPts val="0"/>
              </a:spcAft>
              <a:buClrTx/>
              <a:buSzTx/>
              <a:buFontTx/>
              <a:buNone/>
              <a:tabLst/>
              <a:defRPr/>
            </a:pPr>
            <a:fld id="{7C0861FF-1085-43FE-B6F3-3CE199A919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214"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74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a:t>Ashley</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0157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1214">
              <a:defRPr/>
            </a:pPr>
            <a:r>
              <a:rPr lang="en-US" dirty="0"/>
              <a:t>Ashley</a:t>
            </a:r>
          </a:p>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9687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1214">
              <a:defRPr/>
            </a:pPr>
            <a:r>
              <a:rPr lang="en-US" dirty="0"/>
              <a:t>Ashley</a:t>
            </a:r>
          </a:p>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726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214">
              <a:defRPr/>
            </a:pPr>
            <a:r>
              <a:rPr lang="en-US" dirty="0"/>
              <a:t>Ashley</a:t>
            </a:r>
          </a:p>
          <a:p>
            <a:endParaRPr lang="en-US" dirty="0"/>
          </a:p>
          <a:p>
            <a:r>
              <a:rPr lang="en-US" dirty="0"/>
              <a:t>Students had been learning about “question” words in an earlier Language Arts lesson, so they briefly reviewed possible question starters.</a:t>
            </a:r>
          </a:p>
        </p:txBody>
      </p:sp>
      <p:sp>
        <p:nvSpPr>
          <p:cNvPr id="4" name="Slide Number Placeholder 3"/>
          <p:cNvSpPr>
            <a:spLocks noGrp="1"/>
          </p:cNvSpPr>
          <p:nvPr>
            <p:ph type="sldNum" sz="quarter" idx="5"/>
          </p:nvPr>
        </p:nvSpPr>
        <p:spPr/>
        <p:txBody>
          <a:bodyPr/>
          <a:lstStyle/>
          <a:p>
            <a:pPr marL="0" marR="0" lvl="0" indent="0" algn="r" defTabSz="931303" rtl="0" eaLnBrk="1" fontAlgn="auto" latinLnBrk="0" hangingPunct="1">
              <a:lnSpc>
                <a:spcPct val="100000"/>
              </a:lnSpc>
              <a:spcBef>
                <a:spcPts val="0"/>
              </a:spcBef>
              <a:spcAft>
                <a:spcPts val="0"/>
              </a:spcAft>
              <a:buClrTx/>
              <a:buSzTx/>
              <a:buFontTx/>
              <a:buNone/>
              <a:tabLst/>
              <a:defRPr/>
            </a:pPr>
            <a:fld id="{186F5242-0AE0-4B47-9431-A4AF98481CB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303"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53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214">
              <a:defRPr/>
            </a:pPr>
            <a:r>
              <a:rPr lang="en-US" dirty="0"/>
              <a:t>Ashley</a:t>
            </a:r>
          </a:p>
          <a:p>
            <a:endParaRPr lang="en-US" dirty="0"/>
          </a:p>
          <a:p>
            <a:r>
              <a:rPr lang="en-US" dirty="0"/>
              <a:t>This was the first time students had done the QFT. We briefly modeled the QFT for students before we went over the rules. We used a different </a:t>
            </a:r>
            <a:r>
              <a:rPr lang="en-US" dirty="0" err="1"/>
              <a:t>Qfocus</a:t>
            </a:r>
            <a:r>
              <a:rPr lang="en-US" dirty="0"/>
              <a:t> than they were using later. We had them deduce the rules from our behavior. What did they notice us doing/not doing? We then introduced the rules on the board to confirm their observations. We had to explain what words like “discuss, judge, or answer” questions meant.</a:t>
            </a:r>
          </a:p>
        </p:txBody>
      </p:sp>
      <p:sp>
        <p:nvSpPr>
          <p:cNvPr id="4" name="Slide Number Placeholder 3"/>
          <p:cNvSpPr>
            <a:spLocks noGrp="1"/>
          </p:cNvSpPr>
          <p:nvPr>
            <p:ph type="sldNum" sz="quarter" idx="5"/>
          </p:nvPr>
        </p:nvSpPr>
        <p:spPr/>
        <p:txBody>
          <a:bodyPr/>
          <a:lstStyle/>
          <a:p>
            <a:pPr marL="0" marR="0" lvl="0" indent="0" algn="r" defTabSz="931303" rtl="0" eaLnBrk="1" fontAlgn="auto" latinLnBrk="0" hangingPunct="1">
              <a:lnSpc>
                <a:spcPct val="100000"/>
              </a:lnSpc>
              <a:spcBef>
                <a:spcPts val="0"/>
              </a:spcBef>
              <a:spcAft>
                <a:spcPts val="0"/>
              </a:spcAft>
              <a:buClrTx/>
              <a:buSzTx/>
              <a:buFontTx/>
              <a:buNone/>
              <a:tabLst/>
              <a:defRPr/>
            </a:pPr>
            <a:fld id="{186F5242-0AE0-4B47-9431-A4AF98481CB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303"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82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1214">
              <a:defRPr/>
            </a:pPr>
            <a:r>
              <a:rPr lang="en-US" dirty="0"/>
              <a:t>Ashley</a:t>
            </a:r>
          </a:p>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250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1214">
              <a:defRPr/>
            </a:pPr>
            <a:r>
              <a:rPr lang="en-US" dirty="0"/>
              <a:t>Ashley</a:t>
            </a:r>
          </a:p>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4947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1214">
              <a:defRPr/>
            </a:pPr>
            <a:r>
              <a:rPr lang="en-US" dirty="0"/>
              <a:t>Ashley</a:t>
            </a:r>
          </a:p>
          <a:p>
            <a:endParaRPr lang="en-US" dirty="0"/>
          </a:p>
          <a:p>
            <a:r>
              <a:rPr lang="en-US" dirty="0"/>
              <a:t>Group</a:t>
            </a:r>
            <a:r>
              <a:rPr lang="en-US" baseline="0" dirty="0"/>
              <a:t> 1</a:t>
            </a:r>
          </a:p>
          <a:p>
            <a:r>
              <a:rPr lang="en-US" baseline="0" dirty="0"/>
              <a:t>Why is it </a:t>
            </a:r>
            <a:r>
              <a:rPr lang="en-US" baseline="0" dirty="0" err="1"/>
              <a:t>peik</a:t>
            </a:r>
            <a:r>
              <a:rPr lang="en-US" baseline="0" dirty="0"/>
              <a:t>?</a:t>
            </a:r>
          </a:p>
          <a:p>
            <a:r>
              <a:rPr lang="en-US" baseline="0" dirty="0"/>
              <a:t>Why is there lines?</a:t>
            </a:r>
          </a:p>
          <a:p>
            <a:r>
              <a:rPr lang="en-US" baseline="0" dirty="0"/>
              <a:t>Why is the letter so small?</a:t>
            </a:r>
          </a:p>
          <a:p>
            <a:r>
              <a:rPr lang="en-US" baseline="0" dirty="0"/>
              <a:t>What is this state?</a:t>
            </a:r>
          </a:p>
          <a:p>
            <a:r>
              <a:rPr lang="en-US" baseline="0" dirty="0"/>
              <a:t>Why is the state so big?</a:t>
            </a:r>
          </a:p>
          <a:p>
            <a:r>
              <a:rPr lang="en-US" baseline="0" dirty="0"/>
              <a:t>Who made this picture?</a:t>
            </a:r>
          </a:p>
          <a:p>
            <a:endParaRPr lang="en-US" baseline="0" dirty="0"/>
          </a:p>
          <a:p>
            <a:r>
              <a:rPr lang="en-US" baseline="0" dirty="0"/>
              <a:t>Group 2</a:t>
            </a:r>
          </a:p>
          <a:p>
            <a:r>
              <a:rPr lang="en-US" baseline="0" dirty="0"/>
              <a:t>Why are there so many rivers?</a:t>
            </a:r>
          </a:p>
          <a:p>
            <a:r>
              <a:rPr lang="en-US" baseline="0" dirty="0"/>
              <a:t>Why does it say blue ridge?</a:t>
            </a:r>
          </a:p>
          <a:p>
            <a:r>
              <a:rPr lang="en-US" baseline="0" dirty="0"/>
              <a:t>Why is it pointing to the corner?</a:t>
            </a:r>
          </a:p>
          <a:p>
            <a:r>
              <a:rPr lang="en-US" baseline="0" dirty="0"/>
              <a:t>I wonder why it is colored in pink</a:t>
            </a:r>
          </a:p>
          <a:p>
            <a:r>
              <a:rPr lang="en-US" baseline="0" dirty="0"/>
              <a:t>How do you get to the </a:t>
            </a:r>
            <a:r>
              <a:rPr lang="en-US" baseline="0" dirty="0" err="1"/>
              <a:t>Chato</a:t>
            </a:r>
            <a:r>
              <a:rPr lang="en-US" baseline="0" dirty="0"/>
              <a:t>…river</a:t>
            </a:r>
          </a:p>
          <a:p>
            <a:r>
              <a:rPr lang="en-US" baseline="0" dirty="0"/>
              <a:t>Who made this place?</a:t>
            </a:r>
          </a:p>
          <a:p>
            <a:r>
              <a:rPr lang="en-US" baseline="0" dirty="0"/>
              <a:t>When did god make this world?</a:t>
            </a:r>
          </a:p>
          <a:p>
            <a:r>
              <a:rPr lang="en-US" baseline="0" dirty="0"/>
              <a:t>???</a:t>
            </a:r>
          </a:p>
          <a:p>
            <a:endParaRPr lang="en-US" baseline="0" dirty="0"/>
          </a:p>
          <a:p>
            <a:r>
              <a:rPr lang="en-US" baseline="0" dirty="0"/>
              <a:t>Group 3</a:t>
            </a:r>
          </a:p>
          <a:p>
            <a:r>
              <a:rPr lang="en-US" baseline="0" dirty="0"/>
              <a:t>Why does it have colors?</a:t>
            </a:r>
          </a:p>
          <a:p>
            <a:r>
              <a:rPr lang="en-US" baseline="0" dirty="0"/>
              <a:t>What is blue Ridge about?</a:t>
            </a:r>
          </a:p>
          <a:p>
            <a:r>
              <a:rPr lang="en-US" baseline="0" dirty="0"/>
              <a:t>What is a ridge?</a:t>
            </a:r>
          </a:p>
          <a:p>
            <a:r>
              <a:rPr lang="en-US" baseline="0" dirty="0"/>
              <a:t>Why is Coastal Plain blue?</a:t>
            </a:r>
          </a:p>
          <a:p>
            <a:r>
              <a:rPr lang="en-US" baseline="0" dirty="0"/>
              <a:t>I wonder if Blue Ridge is fun?</a:t>
            </a:r>
          </a:p>
          <a:p>
            <a:r>
              <a:rPr lang="en-US" baseline="0" dirty="0"/>
              <a:t>Why is Piedmont pink?</a:t>
            </a:r>
          </a:p>
          <a:p>
            <a:r>
              <a:rPr lang="en-US" baseline="0" dirty="0"/>
              <a:t>Why is Valley &amp; Ridge kind of green?</a:t>
            </a:r>
          </a:p>
          <a:p>
            <a:r>
              <a:rPr lang="en-US" baseline="0" dirty="0"/>
              <a:t>What is Georgia’s five regions?</a:t>
            </a:r>
          </a:p>
          <a:p>
            <a:r>
              <a:rPr lang="en-US" baseline="0" dirty="0"/>
              <a:t>Where is coastal plain?</a:t>
            </a:r>
          </a:p>
          <a:p>
            <a:r>
              <a:rPr lang="en-US" baseline="0" dirty="0"/>
              <a:t>Is </a:t>
            </a:r>
            <a:r>
              <a:rPr lang="en-US" baseline="0" dirty="0" err="1"/>
              <a:t>Piedmount</a:t>
            </a:r>
            <a:r>
              <a:rPr lang="en-US" baseline="0" dirty="0"/>
              <a:t> big?</a:t>
            </a:r>
          </a:p>
          <a:p>
            <a:r>
              <a:rPr lang="en-US" baseline="0" dirty="0"/>
              <a:t>How big is Blue Ridge?</a:t>
            </a:r>
          </a:p>
          <a:p>
            <a:r>
              <a:rPr lang="en-US" baseline="0" dirty="0"/>
              <a:t>Is Valley &amp; Ridge big?</a:t>
            </a:r>
          </a:p>
          <a:p>
            <a:r>
              <a:rPr lang="en-US" baseline="0" dirty="0"/>
              <a:t>Why are the words small?</a:t>
            </a:r>
          </a:p>
          <a:p>
            <a:endParaRPr lang="en-US" baseline="0" dirty="0"/>
          </a:p>
          <a:p>
            <a:r>
              <a:rPr lang="en-US" baseline="0" dirty="0"/>
              <a:t>Group 4</a:t>
            </a:r>
          </a:p>
          <a:p>
            <a:r>
              <a:rPr lang="en-US" baseline="0" dirty="0"/>
              <a:t>Why is there so many rivers?</a:t>
            </a:r>
          </a:p>
          <a:p>
            <a:r>
              <a:rPr lang="en-US" baseline="0" dirty="0"/>
              <a:t>Why is coastal plain so big?</a:t>
            </a:r>
          </a:p>
          <a:p>
            <a:r>
              <a:rPr lang="en-US" baseline="0" dirty="0"/>
              <a:t>Why is the Appalachian so small?</a:t>
            </a:r>
          </a:p>
          <a:p>
            <a:r>
              <a:rPr lang="en-US" baseline="0" dirty="0"/>
              <a:t>Why is there so many s,,,, lines?</a:t>
            </a:r>
          </a:p>
          <a:p>
            <a:r>
              <a:rPr lang="en-US" baseline="0" dirty="0"/>
              <a:t>Why is the Valley &amp; Ridge Small?</a:t>
            </a:r>
          </a:p>
          <a:p>
            <a:endParaRPr lang="en-US" baseline="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9460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1214">
              <a:defRPr/>
            </a:pPr>
            <a:r>
              <a:rPr lang="en-US" dirty="0"/>
              <a:t>Ashley</a:t>
            </a:r>
          </a:p>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7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a:t>
            </a:fld>
            <a:endParaRPr lang="en-US"/>
          </a:p>
        </p:txBody>
      </p:sp>
    </p:spTree>
    <p:extLst>
      <p:ext uri="{BB962C8B-B14F-4D97-AF65-F5344CB8AC3E}">
        <p14:creationId xmlns:p14="http://schemas.microsoft.com/office/powerpoint/2010/main" val="216968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1214">
              <a:defRPr/>
            </a:pPr>
            <a:r>
              <a:rPr lang="en-US" dirty="0"/>
              <a:t>Ashley</a:t>
            </a:r>
          </a:p>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805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881214" rtl="0" eaLnBrk="1" fontAlgn="auto" latinLnBrk="0" hangingPunct="1">
              <a:lnSpc>
                <a:spcPct val="100000"/>
              </a:lnSpc>
              <a:spcBef>
                <a:spcPts val="0"/>
              </a:spcBef>
              <a:spcAft>
                <a:spcPts val="0"/>
              </a:spcAft>
              <a:buClrTx/>
              <a:buSzTx/>
              <a:buFontTx/>
              <a:buNone/>
              <a:tabLst/>
              <a:defRPr/>
            </a:pPr>
            <a:fld id="{23FA5E18-1369-4B73-8DAA-79F605795A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214"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28267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d73b0e7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d73b0e7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9105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ad73b0e74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ad73b0e74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968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340173ed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340173ed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3805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Think about </a:t>
            </a:r>
            <a:r>
              <a:rPr lang="en-US" b="1" dirty="0"/>
              <a:t>who </a:t>
            </a:r>
            <a:r>
              <a:rPr lang="en-US" dirty="0"/>
              <a:t>and </a:t>
            </a:r>
            <a:r>
              <a:rPr lang="en-US" b="1" dirty="0"/>
              <a:t>how </a:t>
            </a:r>
            <a:r>
              <a:rPr lang="en-US" dirty="0"/>
              <a:t>would you like to share the QFT? Share in the chat</a:t>
            </a:r>
          </a:p>
        </p:txBody>
      </p:sp>
      <p:sp>
        <p:nvSpPr>
          <p:cNvPr id="4" name="Slide Number Placeholder 3"/>
          <p:cNvSpPr>
            <a:spLocks noGrp="1"/>
          </p:cNvSpPr>
          <p:nvPr>
            <p:ph type="sldNum" sz="quarter" idx="5"/>
          </p:nvPr>
        </p:nvSpPr>
        <p:spPr/>
        <p:txBody>
          <a:bodyPr/>
          <a:lstStyle/>
          <a:p>
            <a:pPr marL="0" marR="0" lvl="0" indent="0" algn="r" defTabSz="881214" rtl="0" eaLnBrk="1" fontAlgn="auto" latinLnBrk="0" hangingPunct="1">
              <a:lnSpc>
                <a:spcPct val="100000"/>
              </a:lnSpc>
              <a:spcBef>
                <a:spcPts val="0"/>
              </a:spcBef>
              <a:spcAft>
                <a:spcPts val="0"/>
              </a:spcAft>
              <a:buClrTx/>
              <a:buSzTx/>
              <a:buFontTx/>
              <a:buNone/>
              <a:tabLst/>
              <a:defRPr/>
            </a:pPr>
            <a:fld id="{901A2855-CB15-4A2A-A88B-4F1ADD23F64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214"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840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79</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19160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why we fear</a:t>
            </a:r>
            <a:r>
              <a:rPr lang="en-US" baseline="0" dirty="0" smtClean="0"/>
              <a:t> asking questions—it is messy, it takes time, it doesn’t “follow the rules,” it challenges. But I love the idea that curiosity is deviant—isn’t innovation and deviance a fine line? Chaotic, unexpected</a:t>
            </a:r>
            <a:r>
              <a:rPr lang="mr-IN" baseline="0" dirty="0" smtClean="0"/>
              <a:t>…</a:t>
            </a:r>
            <a:r>
              <a:rPr lang="en-US" baseline="0" dirty="0" smtClean="0"/>
              <a:t>sounds a bit like COVID to me. The world is unruly and unplanned sometimes. Isn’t questioning one of the best ways to chart a path forward through unprecedented territory? We need mavericks. </a:t>
            </a:r>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80</a:t>
            </a:fld>
            <a:endParaRPr lang="en-US"/>
          </a:p>
        </p:txBody>
      </p:sp>
    </p:spTree>
    <p:extLst>
      <p:ext uri="{BB962C8B-B14F-4D97-AF65-F5344CB8AC3E}">
        <p14:creationId xmlns:p14="http://schemas.microsoft.com/office/powerpoint/2010/main" val="4382356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81</a:t>
            </a:fld>
            <a:endParaRPr lang="en-US"/>
          </a:p>
        </p:txBody>
      </p:sp>
    </p:spTree>
    <p:extLst>
      <p:ext uri="{BB962C8B-B14F-4D97-AF65-F5344CB8AC3E}">
        <p14:creationId xmlns:p14="http://schemas.microsoft.com/office/powerpoint/2010/main" val="61154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4:45</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88</a:t>
            </a:fld>
            <a:endParaRPr lang="en-US"/>
          </a:p>
        </p:txBody>
      </p:sp>
    </p:spTree>
    <p:extLst>
      <p:ext uri="{BB962C8B-B14F-4D97-AF65-F5344CB8AC3E}">
        <p14:creationId xmlns:p14="http://schemas.microsoft.com/office/powerpoint/2010/main" val="187250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89</a:t>
            </a:fld>
            <a:endParaRPr lang="en-US"/>
          </a:p>
        </p:txBody>
      </p:sp>
    </p:spTree>
    <p:extLst>
      <p:ext uri="{BB962C8B-B14F-4D97-AF65-F5344CB8AC3E}">
        <p14:creationId xmlns:p14="http://schemas.microsoft.com/office/powerpoint/2010/main" val="17726723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46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10</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National Council for the Social Studies, </a:t>
            </a:r>
            <a:r>
              <a:rPr lang="en-US" sz="1200" i="1" dirty="0" smtClean="0"/>
              <a:t>The College, Career, and Civic Life (C3) Framework for Social Studies State Standards: Guidance for Enhancing the Rigor of K-12 Civics, Economics, Geography, and History</a:t>
            </a:r>
            <a:r>
              <a:rPr lang="en-US" sz="1200" dirty="0" smtClean="0"/>
              <a:t> (Silver Spring, MD: National Council for the Social Studies, 2013).</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11</a:t>
            </a:fld>
            <a:endParaRPr lang="en-US"/>
          </a:p>
        </p:txBody>
      </p:sp>
    </p:spTree>
    <p:extLst>
      <p:ext uri="{BB962C8B-B14F-4D97-AF65-F5344CB8AC3E}">
        <p14:creationId xmlns:p14="http://schemas.microsoft.com/office/powerpoint/2010/main" val="168051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And parents named an</a:t>
            </a:r>
            <a:r>
              <a:rPr lang="en-US" baseline="0" dirty="0" smtClean="0"/>
              <a:t> obstacle to participation that many of us face in schools and educational organizations.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12</a:t>
            </a:fld>
            <a:endParaRPr lang="en-US"/>
          </a:p>
        </p:txBody>
      </p:sp>
    </p:spTree>
    <p:extLst>
      <p:ext uri="{BB962C8B-B14F-4D97-AF65-F5344CB8AC3E}">
        <p14:creationId xmlns:p14="http://schemas.microsoft.com/office/powerpoint/2010/main" val="3949399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smtClean="0"/>
              <a:t>Click to edit Master title style</a:t>
            </a:r>
            <a:endParaRPr lang="en-US" dirty="0"/>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12/2/2020</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12/2/2020</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12/2/2020</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6"/>
        <p:cNvGrpSpPr/>
        <p:nvPr/>
      </p:nvGrpSpPr>
      <p:grpSpPr>
        <a:xfrm>
          <a:off x="0" y="0"/>
          <a:ext cx="0" cy="0"/>
          <a:chOff x="0" y="0"/>
          <a:chExt cx="0" cy="0"/>
        </a:xfrm>
      </p:grpSpPr>
      <p:sp>
        <p:nvSpPr>
          <p:cNvPr id="27" name="Google Shape;27;p3"/>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8" name="Google Shape;28;p3"/>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 name="Google Shape;29;p3"/>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30" name="Google Shape;30;p3"/>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1" name="Google Shape;31;p3"/>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2" name="Google Shape;32;p3"/>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33" name="Google Shape;33;p3"/>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3"/>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Tree>
    <p:extLst>
      <p:ext uri="{BB962C8B-B14F-4D97-AF65-F5344CB8AC3E}">
        <p14:creationId xmlns:p14="http://schemas.microsoft.com/office/powerpoint/2010/main" val="645664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67"/>
        <p:cNvGrpSpPr/>
        <p:nvPr/>
      </p:nvGrpSpPr>
      <p:grpSpPr>
        <a:xfrm>
          <a:off x="0" y="0"/>
          <a:ext cx="0" cy="0"/>
          <a:chOff x="0" y="0"/>
          <a:chExt cx="0" cy="0"/>
        </a:xfrm>
      </p:grpSpPr>
      <p:sp>
        <p:nvSpPr>
          <p:cNvPr id="68" name="Google Shape;68;p8"/>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9" name="Google Shape;69;p8"/>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0" name="Google Shape;70;p8"/>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1" name="Google Shape;71;p8"/>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72" name="Google Shape;72;p8"/>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73" name="Google Shape;73;p8"/>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8"/>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5" name="Google Shape;75;p8"/>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76" name="Google Shape;76;p8"/>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Rockwell"/>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77" name="Google Shape;77;p8"/>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Rockwell"/>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Tree>
    <p:extLst>
      <p:ext uri="{BB962C8B-B14F-4D97-AF65-F5344CB8AC3E}">
        <p14:creationId xmlns:p14="http://schemas.microsoft.com/office/powerpoint/2010/main" val="583142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610309" y="1455742"/>
            <a:ext cx="10972239" cy="4149725"/>
          </a:xfrm>
          <a:prstGeom prst="rect">
            <a:avLst/>
          </a:prstGeom>
        </p:spPr>
        <p:txBody>
          <a:bodyPr vert="horz"/>
          <a:lstStyle>
            <a:lvl1pPr>
              <a:defRPr sz="2000" baseline="0"/>
            </a:lvl1pPr>
            <a:lvl2pPr>
              <a:defRPr sz="1800"/>
            </a:lvl2pPr>
            <a:lvl3pPr>
              <a:defRPr sz="1600"/>
            </a:lvl3pPr>
            <a:lvl4pPr>
              <a:defRPr sz="1600"/>
            </a:lvl4pPr>
            <a:lvl5pPr>
              <a:defRPr sz="1400"/>
            </a:lvl5pPr>
          </a:lstStyle>
          <a:p>
            <a:pPr lvl="0"/>
            <a:r>
              <a:rPr lang="en-US"/>
              <a:t>Click to add text, an image or chart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609602" y="274638"/>
            <a:ext cx="10973089" cy="1143000"/>
          </a:xfrm>
          <a:prstGeom prst="rect">
            <a:avLst/>
          </a:prstGeom>
        </p:spPr>
        <p:txBody>
          <a:bodyPr vert="horz"/>
          <a:lstStyle>
            <a:lvl1pPr algn="l">
              <a:defRPr sz="2800"/>
            </a:lvl1pPr>
          </a:lstStyle>
          <a:p>
            <a:r>
              <a:rPr lang="en-US"/>
              <a:t>CLICK TO EDIT MASTER TITLE STYLE</a:t>
            </a:r>
          </a:p>
        </p:txBody>
      </p:sp>
      <p:sp>
        <p:nvSpPr>
          <p:cNvPr id="9" name="Slide Number Placeholder 7"/>
          <p:cNvSpPr>
            <a:spLocks noGrp="1"/>
          </p:cNvSpPr>
          <p:nvPr>
            <p:ph type="sldNum" sz="quarter" idx="4"/>
          </p:nvPr>
        </p:nvSpPr>
        <p:spPr>
          <a:xfrm>
            <a:off x="9144016" y="6314020"/>
            <a:ext cx="2844800" cy="365125"/>
          </a:xfrm>
          <a:prstGeom prst="rect">
            <a:avLst/>
          </a:prstGeom>
        </p:spPr>
        <p:txBody>
          <a:bodyPr vert="horz" lIns="91440" tIns="45720" rIns="91440" bIns="45720" rtlCol="0" anchor="ctr"/>
          <a:lstStyle>
            <a:lvl1pPr algn="r">
              <a:defRPr sz="1000">
                <a:solidFill>
                  <a:schemeClr val="bg1"/>
                </a:solidFill>
              </a:defRPr>
            </a:lvl1pPr>
          </a:lstStyle>
          <a:p>
            <a:fld id="{13E0D7D9-F651-DA44-8B67-9B806BE3D879}" type="slidenum">
              <a:rPr lang="en-US" smtClean="0">
                <a:solidFill>
                  <a:srgbClr val="141313"/>
                </a:solidFill>
              </a:rPr>
              <a:pPr/>
              <a:t>‹#›</a:t>
            </a:fld>
            <a:endParaRPr lang="en-US">
              <a:solidFill>
                <a:srgbClr val="141313"/>
              </a:solidFill>
            </a:endParaRPr>
          </a:p>
        </p:txBody>
      </p:sp>
    </p:spTree>
    <p:extLst>
      <p:ext uri="{BB962C8B-B14F-4D97-AF65-F5344CB8AC3E}">
        <p14:creationId xmlns:p14="http://schemas.microsoft.com/office/powerpoint/2010/main" val="1974197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4937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Tree>
    <p:extLst>
      <p:ext uri="{BB962C8B-B14F-4D97-AF65-F5344CB8AC3E}">
        <p14:creationId xmlns:p14="http://schemas.microsoft.com/office/powerpoint/2010/main" val="652067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a:t>
            </a:r>
            <a:r>
              <a:rPr lang="en-US" dirty="0" err="1" smtClean="0"/>
              <a:t>Qute</a:t>
            </a:r>
            <a:r>
              <a:rPr lang="en-US" dirty="0" smtClean="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smtClean="0"/>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Tree>
    <p:extLst>
      <p:ext uri="{BB962C8B-B14F-4D97-AF65-F5344CB8AC3E}">
        <p14:creationId xmlns:p14="http://schemas.microsoft.com/office/powerpoint/2010/main" val="15963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 id="2147483677" r:id="rId23"/>
    <p:sldLayoutId id="2147483678" r:id="rId24"/>
    <p:sldLayoutId id="2147483679" r:id="rId25"/>
    <p:sldLayoutId id="2147483680" r:id="rId26"/>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8.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3.xml"/><Relationship Id="rId7" Type="http://schemas.openxmlformats.org/officeDocument/2006/relationships/image" Target="../media/image20.jpe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21.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2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7.xml"/><Relationship Id="rId7" Type="http://schemas.openxmlformats.org/officeDocument/2006/relationships/image" Target="../media/image28.png"/><Relationship Id="rId2" Type="http://schemas.openxmlformats.org/officeDocument/2006/relationships/slideLayout" Target="../slideLayouts/slideLayout11.xml"/><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hyperlink" Target="https://rightquestion.org/resources/video-voices-from-the-field/"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28.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30.xml"/><Relationship Id="rId5" Type="http://schemas.openxmlformats.org/officeDocument/2006/relationships/image" Target="../media/image35.png"/><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34.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33.xml"/><Relationship Id="rId6" Type="http://schemas.openxmlformats.org/officeDocument/2006/relationships/image" Target="../media/image36.jpg"/><Relationship Id="rId5" Type="http://schemas.openxmlformats.org/officeDocument/2006/relationships/hyperlink" Target="https://www.loc.gov/pictures/item/2004665381/" TargetMode="External"/><Relationship Id="rId4" Type="http://schemas.openxmlformats.org/officeDocument/2006/relationships/image" Target="../media/image34.gif"/></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34.gif"/></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5.xml"/><Relationship Id="rId7" Type="http://schemas.openxmlformats.org/officeDocument/2006/relationships/diagramColors" Target="../diagrams/colors1.xml"/><Relationship Id="rId2" Type="http://schemas.openxmlformats.org/officeDocument/2006/relationships/slideLayout" Target="../slideLayouts/slideLayout10.xml"/><Relationship Id="rId1" Type="http://schemas.openxmlformats.org/officeDocument/2006/relationships/tags" Target="../tags/tag3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6.xml"/><Relationship Id="rId7" Type="http://schemas.openxmlformats.org/officeDocument/2006/relationships/diagramColors" Target="../diagrams/colors2.xml"/><Relationship Id="rId2" Type="http://schemas.openxmlformats.org/officeDocument/2006/relationships/slideLayout" Target="../slideLayouts/slideLayout10.xml"/><Relationship Id="rId1" Type="http://schemas.openxmlformats.org/officeDocument/2006/relationships/tags" Target="../tags/tag3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34.gif"/></Relationships>
</file>

<file path=ppt/slides/_rels/slide3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10.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40.xml"/><Relationship Id="rId4" Type="http://schemas.openxmlformats.org/officeDocument/2006/relationships/image" Target="../media/image34.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10.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43.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4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45.xml"/><Relationship Id="rId4" Type="http://schemas.openxmlformats.org/officeDocument/2006/relationships/hyperlink" Target="file:///C:\Users\User\Downloads\rightquestion.org"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0.xml"/><Relationship Id="rId1" Type="http://schemas.openxmlformats.org/officeDocument/2006/relationships/tags" Target="../tags/tag49.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5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6.xml"/><Relationship Id="rId1" Type="http://schemas.openxmlformats.org/officeDocument/2006/relationships/tags" Target="../tags/tag5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8.xml"/><Relationship Id="rId7" Type="http://schemas.openxmlformats.org/officeDocument/2006/relationships/diagramColors" Target="../diagrams/colors4.xml"/><Relationship Id="rId2" Type="http://schemas.openxmlformats.org/officeDocument/2006/relationships/slideLayout" Target="../slideLayouts/slideLayout25.xml"/><Relationship Id="rId1" Type="http://schemas.openxmlformats.org/officeDocument/2006/relationships/tags" Target="../tags/tag5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9.xml"/><Relationship Id="rId7" Type="http://schemas.openxmlformats.org/officeDocument/2006/relationships/diagramColors" Target="../diagrams/colors5.xml"/><Relationship Id="rId2" Type="http://schemas.openxmlformats.org/officeDocument/2006/relationships/slideLayout" Target="../slideLayouts/slideLayout25.xml"/><Relationship Id="rId1" Type="http://schemas.openxmlformats.org/officeDocument/2006/relationships/tags" Target="../tags/tag5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0.xml"/><Relationship Id="rId7" Type="http://schemas.openxmlformats.org/officeDocument/2006/relationships/diagramColors" Target="../diagrams/colors6.xml"/><Relationship Id="rId2" Type="http://schemas.openxmlformats.org/officeDocument/2006/relationships/slideLayout" Target="../slideLayouts/slideLayout25.xml"/><Relationship Id="rId1" Type="http://schemas.openxmlformats.org/officeDocument/2006/relationships/tags" Target="../tags/tag5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6.xml"/><Relationship Id="rId1" Type="http://schemas.openxmlformats.org/officeDocument/2006/relationships/tags" Target="../tags/tag6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64.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tags" Target="../tags/tag65.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tags" Target="../tags/tag66.xml"/><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xml"/><Relationship Id="rId1" Type="http://schemas.openxmlformats.org/officeDocument/2006/relationships/tags" Target="../tags/tag67.xml"/><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tags" Target="../tags/tag68.xml"/><Relationship Id="rId5" Type="http://schemas.openxmlformats.org/officeDocument/2006/relationships/image" Target="../media/image53.jpeg"/><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7.jpeg"/><Relationship Id="rId2" Type="http://schemas.openxmlformats.org/officeDocument/2006/relationships/slideLayout" Target="../slideLayouts/slideLayout10.xml"/><Relationship Id="rId1" Type="http://schemas.openxmlformats.org/officeDocument/2006/relationships/tags" Target="../tags/tag69.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0.xml"/><Relationship Id="rId1" Type="http://schemas.openxmlformats.org/officeDocument/2006/relationships/tags" Target="../tags/tag70.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4.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6.xml"/><Relationship Id="rId1" Type="http://schemas.openxmlformats.org/officeDocument/2006/relationships/tags" Target="../tags/tag76.xml"/><Relationship Id="rId5" Type="http://schemas.openxmlformats.org/officeDocument/2006/relationships/image" Target="../media/image64.pn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6.xml"/><Relationship Id="rId1" Type="http://schemas.openxmlformats.org/officeDocument/2006/relationships/tags" Target="../tags/tag77.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6.xml"/><Relationship Id="rId1" Type="http://schemas.openxmlformats.org/officeDocument/2006/relationships/tags" Target="../tags/tag78.xml"/><Relationship Id="rId5" Type="http://schemas.openxmlformats.org/officeDocument/2006/relationships/image" Target="../media/image64.png"/><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5.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0.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0.xml"/><Relationship Id="rId1" Type="http://schemas.openxmlformats.org/officeDocument/2006/relationships/tags" Target="../tags/tag82.xml"/><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0.xml"/><Relationship Id="rId1" Type="http://schemas.openxmlformats.org/officeDocument/2006/relationships/tags" Target="../tags/tag86.xml"/><Relationship Id="rId4" Type="http://schemas.openxmlformats.org/officeDocument/2006/relationships/hyperlink" Target="https://rightquestion.org/remote-learning-resources/"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0.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5.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71.gi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slideLayout" Target="../slideLayouts/slideLayout12.xml"/><Relationship Id="rId1" Type="http://schemas.openxmlformats.org/officeDocument/2006/relationships/tags" Target="../tags/tag91.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9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Autofit/>
          </a:bodyPr>
          <a:lstStyle/>
          <a:p>
            <a:pPr algn="ctr">
              <a:spcBef>
                <a:spcPts val="0"/>
              </a:spcBef>
            </a:pPr>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rtlCol="0" anchor="t" anchorCtr="0">
            <a:noAutofit/>
          </a:bodyPr>
          <a:lstStyle/>
          <a:p>
            <a:pPr algn="ctr">
              <a:spcBef>
                <a:spcPts val="0"/>
              </a:spcBef>
            </a:pPr>
            <a:endParaRPr/>
          </a:p>
        </p:txBody>
      </p:sp>
      <p:pic>
        <p:nvPicPr>
          <p:cNvPr id="56" name="Google Shape;56;p1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067" y="1"/>
            <a:ext cx="12191999" cy="6858001"/>
          </a:xfrm>
          <a:prstGeom prst="rect">
            <a:avLst/>
          </a:prstGeom>
          <a:noFill/>
          <a:ln>
            <a:noFill/>
          </a:ln>
        </p:spPr>
      </p:pic>
    </p:spTree>
    <p:custDataLst>
      <p:tags r:id="rId1"/>
    </p:custDataLst>
    <p:extLst>
      <p:ext uri="{BB962C8B-B14F-4D97-AF65-F5344CB8AC3E}">
        <p14:creationId xmlns:p14="http://schemas.microsoft.com/office/powerpoint/2010/main" val="166880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634376" y="289741"/>
            <a:ext cx="10853536" cy="1325563"/>
          </a:xfrm>
        </p:spPr>
        <p:txBody>
          <a:bodyPr>
            <a:normAutofit/>
          </a:bodyPr>
          <a:lstStyle/>
          <a:p>
            <a:r>
              <a:rPr lang="en-US" altLang="en-US" sz="4000" dirty="0">
                <a:latin typeface="+mn-lt"/>
              </a:rPr>
              <a:t>Research </a:t>
            </a:r>
            <a:r>
              <a:rPr lang="en-US" altLang="en-US" sz="4000">
                <a:latin typeface="+mn-lt"/>
              </a:rPr>
              <a:t>Confirms </a:t>
            </a:r>
            <a:r>
              <a:rPr lang="en-US" altLang="en-US" sz="4000" smtClean="0">
                <a:latin typeface="+mn-lt"/>
              </a:rPr>
              <a:t>the </a:t>
            </a:r>
            <a:r>
              <a:rPr lang="en-US" altLang="en-US" sz="4000" dirty="0">
                <a:latin typeface="+mn-lt"/>
              </a:rPr>
              <a:t>Importance of </a:t>
            </a:r>
            <a:r>
              <a:rPr lang="en-US" altLang="en-US" sz="4000" dirty="0" smtClean="0">
                <a:latin typeface="+mn-lt"/>
              </a:rPr>
              <a:t>Questioning</a:t>
            </a:r>
            <a:endParaRPr lang="en-US" altLang="en-US" sz="4000" dirty="0">
              <a:latin typeface="+mn-lt"/>
            </a:endParaRP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t>Self-questioning (metacognitive strategy</a:t>
            </a:r>
            <a:r>
              <a:rPr lang="en-US" altLang="en-US" sz="3600" dirty="0" smtClean="0"/>
              <a:t>):</a:t>
            </a:r>
          </a:p>
          <a:p>
            <a:pPr marL="0" indent="0">
              <a:buNone/>
            </a:pPr>
            <a:endParaRPr lang="en-US" altLang="en-US" sz="3500" dirty="0"/>
          </a:p>
          <a:p>
            <a:pPr>
              <a:lnSpc>
                <a:spcPct val="120000"/>
              </a:lnSpc>
            </a:pPr>
            <a:r>
              <a:rPr lang="en-US" altLang="en-US" dirty="0"/>
              <a:t>Student formulation of their own questions is one of the most effective metacognitive strategies </a:t>
            </a:r>
          </a:p>
          <a:p>
            <a:pPr>
              <a:lnSpc>
                <a:spcPct val="120000"/>
              </a:lnSpc>
            </a:pPr>
            <a:r>
              <a:rPr lang="en-US" altLang="en-US" dirty="0"/>
              <a:t>Engaging in pre-lesson self-questioning improved students rate of learning by nearly 50% (Hattie, p.193)</a:t>
            </a:r>
          </a:p>
          <a:p>
            <a:pPr marL="0" indent="0" algn="r">
              <a:buNone/>
            </a:pPr>
            <a:endParaRPr lang="en-US" altLang="en-US" sz="2400" i="1" dirty="0"/>
          </a:p>
          <a:p>
            <a:pPr marL="0" indent="0" algn="r">
              <a:lnSpc>
                <a:spcPct val="120000"/>
              </a:lnSpc>
              <a:spcBef>
                <a:spcPct val="0"/>
              </a:spcBef>
              <a:spcAft>
                <a:spcPts val="600"/>
              </a:spcAft>
              <a:buNone/>
            </a:pPr>
            <a:r>
              <a:rPr lang="en-US" altLang="en-US" sz="3000" dirty="0"/>
              <a:t>John Hattie</a:t>
            </a:r>
          </a:p>
          <a:p>
            <a:pPr marL="0" indent="0" algn="r">
              <a:lnSpc>
                <a:spcPct val="120000"/>
              </a:lnSpc>
              <a:spcBef>
                <a:spcPct val="0"/>
              </a:spcBef>
              <a:buNone/>
            </a:pPr>
            <a:r>
              <a:rPr lang="en-US" altLang="en-US" sz="2000" i="1" dirty="0"/>
              <a:t>Visible Learning: A Synthesis of Over 800 </a:t>
            </a:r>
          </a:p>
          <a:p>
            <a:pPr marL="0" indent="0" algn="r">
              <a:lnSpc>
                <a:spcPct val="120000"/>
              </a:lnSpc>
              <a:spcBef>
                <a:spcPct val="0"/>
              </a:spcBef>
              <a:buNone/>
            </a:pPr>
            <a:r>
              <a:rPr lang="en-US" altLang="en-US" sz="2000" i="1" dirty="0"/>
              <a:t>meta-Analyses Relating to Achievement, 2008</a:t>
            </a:r>
          </a:p>
          <a:p>
            <a:pPr marL="0" indent="0">
              <a:buNone/>
            </a:pPr>
            <a:endParaRPr lang="en-US" altLang="en-US" sz="3200" dirty="0"/>
          </a:p>
        </p:txBody>
      </p:sp>
    </p:spTree>
    <p:custDataLst>
      <p:tags r:id="rId1"/>
    </p:custDataLst>
    <p:extLst>
      <p:ext uri="{BB962C8B-B14F-4D97-AF65-F5344CB8AC3E}">
        <p14:creationId xmlns:p14="http://schemas.microsoft.com/office/powerpoint/2010/main" val="89302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Standards Emphasize Questioning</a:t>
            </a:r>
            <a:endParaRPr lang="en-US" b="0"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63355" y="1794331"/>
            <a:ext cx="2333856" cy="1083576"/>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57963" y="1992746"/>
            <a:ext cx="2562492" cy="3315826"/>
          </a:xfrm>
          <a:prstGeom prst="rect">
            <a:avLst/>
          </a:prstGeom>
        </p:spPr>
      </p:pic>
      <p:sp>
        <p:nvSpPr>
          <p:cNvPr id="7" name="Rectangle 6"/>
          <p:cNvSpPr/>
          <p:nvPr/>
        </p:nvSpPr>
        <p:spPr>
          <a:xfrm>
            <a:off x="962000" y="2520969"/>
            <a:ext cx="5738838" cy="1569660"/>
          </a:xfrm>
          <a:prstGeom prst="rect">
            <a:avLst/>
          </a:prstGeom>
        </p:spPr>
        <p:txBody>
          <a:bodyPr wrap="square">
            <a:spAutoFit/>
          </a:bodyPr>
          <a:lstStyle/>
          <a:p>
            <a:r>
              <a:rPr lang="en-US" dirty="0"/>
              <a:t>“</a:t>
            </a:r>
            <a:r>
              <a:rPr lang="en-US" sz="2400" dirty="0"/>
              <a:t>Central to a rich social studies experience is the </a:t>
            </a:r>
            <a:r>
              <a:rPr lang="en-US" sz="2400" b="1" dirty="0"/>
              <a:t>capability for developing questions </a:t>
            </a:r>
            <a:r>
              <a:rPr lang="en-US" sz="2400" dirty="0"/>
              <a:t>that can frame and advance an inquiry. ” </a:t>
            </a:r>
          </a:p>
        </p:txBody>
      </p:sp>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96571" y="3305799"/>
            <a:ext cx="2067423" cy="2579491"/>
          </a:xfrm>
          <a:prstGeom prst="rect">
            <a:avLst/>
          </a:prstGeom>
        </p:spPr>
      </p:pic>
    </p:spTree>
    <p:custDataLst>
      <p:tags r:id="rId1"/>
    </p:custDataLst>
    <p:extLst>
      <p:ext uri="{BB962C8B-B14F-4D97-AF65-F5344CB8AC3E}">
        <p14:creationId xmlns:p14="http://schemas.microsoft.com/office/powerpoint/2010/main" val="1291886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67" y="297510"/>
            <a:ext cx="11160924" cy="1325563"/>
          </a:xfrm>
        </p:spPr>
        <p:txBody>
          <a:bodyPr>
            <a:noAutofit/>
          </a:bodyPr>
          <a:lstStyle/>
          <a:p>
            <a:r>
              <a:rPr lang="en-US" sz="4000" b="0" dirty="0" smtClean="0"/>
              <a:t>Questions and Participation:</a:t>
            </a:r>
            <a:r>
              <a:rPr lang="en-US" sz="4000" b="0" dirty="0"/>
              <a:t/>
            </a:r>
            <a:br>
              <a:rPr lang="en-US" sz="4000" b="0" dirty="0"/>
            </a:br>
            <a:r>
              <a:rPr lang="en-US" sz="4000" b="0" dirty="0"/>
              <a:t>Parents in Lawrence, Massachusetts, 1990</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7913" y="2089887"/>
            <a:ext cx="5635603" cy="4233948"/>
          </a:xfrm>
          <a:prstGeom prst="rect">
            <a:avLst/>
          </a:prstGeom>
        </p:spPr>
      </p:pic>
      <p:sp>
        <p:nvSpPr>
          <p:cNvPr id="4" name="Text Placeholder 4"/>
          <p:cNvSpPr txBox="1">
            <a:spLocks/>
          </p:cNvSpPr>
          <p:nvPr/>
        </p:nvSpPr>
        <p:spPr>
          <a:xfrm>
            <a:off x="6848043" y="2718563"/>
            <a:ext cx="4894780" cy="204869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Rockwell" panose="02060603020205020403" pitchFamily="18" charset="0"/>
                <a:cs typeface="+mn-cs"/>
              </a:rPr>
              <a:t>“We don’t go to the school because we don’t even know what to ask.”</a:t>
            </a:r>
          </a:p>
        </p:txBody>
      </p:sp>
    </p:spTree>
    <p:custDataLst>
      <p:tags r:id="rId1"/>
    </p:custDataLst>
    <p:extLst>
      <p:ext uri="{BB962C8B-B14F-4D97-AF65-F5344CB8AC3E}">
        <p14:creationId xmlns:p14="http://schemas.microsoft.com/office/powerpoint/2010/main" val="6351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863" y="197254"/>
            <a:ext cx="10430691" cy="1325563"/>
          </a:xfrm>
        </p:spPr>
        <p:txBody>
          <a:bodyPr>
            <a:normAutofit/>
          </a:bodyPr>
          <a:lstStyle/>
          <a:p>
            <a:r>
              <a:rPr lang="en-US" sz="4000" dirty="0" smtClean="0"/>
              <a:t>The Uneven Communication Problem </a:t>
            </a:r>
            <a:endParaRPr lang="en-US" sz="40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6065"/>
          <a:stretch/>
        </p:blipFill>
        <p:spPr>
          <a:xfrm>
            <a:off x="1800723" y="1522817"/>
            <a:ext cx="8100922" cy="4959906"/>
          </a:xfrm>
          <a:prstGeom prst="rect">
            <a:avLst/>
          </a:prstGeom>
        </p:spPr>
      </p:pic>
      <p:sp>
        <p:nvSpPr>
          <p:cNvPr id="5" name="TextBox 4"/>
          <p:cNvSpPr txBox="1"/>
          <p:nvPr/>
        </p:nvSpPr>
        <p:spPr>
          <a:xfrm>
            <a:off x="6932429" y="6506796"/>
            <a:ext cx="525957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Rockwell"/>
                <a:cs typeface="+mn-cs"/>
              </a:rPr>
              <a:t>Leigh Thompson, </a:t>
            </a:r>
            <a:r>
              <a:rPr kumimoji="0" lang="en-US" sz="900" b="0" i="1" u="none" strike="noStrike" kern="1200" cap="none" spc="0" normalizeH="0" baseline="0" noProof="0" dirty="0">
                <a:ln>
                  <a:noFill/>
                </a:ln>
                <a:solidFill>
                  <a:srgbClr val="000000"/>
                </a:solidFill>
                <a:effectLst/>
                <a:uLnTx/>
                <a:uFillTx/>
                <a:latin typeface="Rockwell"/>
                <a:cs typeface="+mn-cs"/>
              </a:rPr>
              <a:t>Creative Conspiracy: The New Rules of Breakthrough </a:t>
            </a:r>
            <a:r>
              <a:rPr kumimoji="0" lang="en-US" sz="900" b="0" i="1" u="none" strike="noStrike" kern="1200" cap="none" spc="0" normalizeH="0" baseline="0" noProof="0" dirty="0" smtClean="0">
                <a:ln>
                  <a:noFill/>
                </a:ln>
                <a:solidFill>
                  <a:srgbClr val="000000"/>
                </a:solidFill>
                <a:effectLst/>
                <a:uLnTx/>
                <a:uFillTx/>
                <a:latin typeface="Rockwell"/>
                <a:cs typeface="+mn-cs"/>
              </a:rPr>
              <a:t>Collaboration </a:t>
            </a:r>
            <a:r>
              <a:rPr kumimoji="0" lang="en-US" sz="900" b="0" i="0" u="none" strike="noStrike" kern="1200" cap="none" spc="0" normalizeH="0" baseline="0" noProof="0" dirty="0" smtClean="0">
                <a:ln>
                  <a:noFill/>
                </a:ln>
                <a:solidFill>
                  <a:srgbClr val="000000"/>
                </a:solidFill>
                <a:effectLst/>
                <a:uLnTx/>
                <a:uFillTx/>
                <a:latin typeface="Rockwell"/>
                <a:cs typeface="+mn-cs"/>
              </a:rPr>
              <a:t>(2013)</a:t>
            </a:r>
            <a:endParaRPr kumimoji="0" lang="en-US" sz="900" b="0" i="0" u="none" strike="noStrike" kern="1200" cap="none" spc="0" normalizeH="0" baseline="0" noProof="0" dirty="0">
              <a:ln>
                <a:noFill/>
              </a:ln>
              <a:solidFill>
                <a:srgbClr val="000000"/>
              </a:solidFill>
              <a:effectLst/>
              <a:uLnTx/>
              <a:uFillTx/>
              <a:latin typeface="Rockwell"/>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000000"/>
              </a:solidFill>
              <a:effectLst/>
              <a:uLnTx/>
              <a:uFillTx/>
              <a:latin typeface="Rockwell"/>
              <a:cs typeface="+mn-cs"/>
            </a:endParaRPr>
          </a:p>
        </p:txBody>
      </p:sp>
    </p:spTree>
    <p:custDataLst>
      <p:tags r:id="rId1"/>
    </p:custDataLst>
    <p:extLst>
      <p:ext uri="{BB962C8B-B14F-4D97-AF65-F5344CB8AC3E}">
        <p14:creationId xmlns:p14="http://schemas.microsoft.com/office/powerpoint/2010/main" val="521453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863" y="197254"/>
            <a:ext cx="10430691" cy="1325563"/>
          </a:xfrm>
        </p:spPr>
        <p:txBody>
          <a:bodyPr>
            <a:normAutofit/>
          </a:bodyPr>
          <a:lstStyle/>
          <a:p>
            <a:r>
              <a:rPr lang="en-US" sz="4000" dirty="0" smtClean="0"/>
              <a:t>The Uneven Communication Problem </a:t>
            </a:r>
            <a:endParaRPr lang="en-US" sz="4000" dirty="0"/>
          </a:p>
        </p:txBody>
      </p:sp>
      <p:sp>
        <p:nvSpPr>
          <p:cNvPr id="5" name="TextBox 4"/>
          <p:cNvSpPr txBox="1"/>
          <p:nvPr/>
        </p:nvSpPr>
        <p:spPr>
          <a:xfrm>
            <a:off x="6379536" y="6548947"/>
            <a:ext cx="5733696"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Rockwell"/>
                <a:cs typeface="+mn-cs"/>
              </a:rPr>
              <a:t>Leigh Thompson, </a:t>
            </a:r>
            <a:r>
              <a:rPr kumimoji="0" lang="en-US" sz="900" b="0" i="1" u="none" strike="noStrike" kern="1200" cap="none" spc="0" normalizeH="0" baseline="0" noProof="0" dirty="0">
                <a:ln>
                  <a:noFill/>
                </a:ln>
                <a:solidFill>
                  <a:srgbClr val="000000"/>
                </a:solidFill>
                <a:effectLst/>
                <a:uLnTx/>
                <a:uFillTx/>
                <a:latin typeface="Rockwell"/>
                <a:cs typeface="+mn-cs"/>
              </a:rPr>
              <a:t>Creative Conspiracy: The New Rules of Breakthrough </a:t>
            </a:r>
            <a:r>
              <a:rPr kumimoji="0" lang="en-US" sz="900" b="0" i="1" u="none" strike="noStrike" kern="1200" cap="none" spc="0" normalizeH="0" baseline="0" noProof="0" dirty="0" smtClean="0">
                <a:ln>
                  <a:noFill/>
                </a:ln>
                <a:solidFill>
                  <a:srgbClr val="000000"/>
                </a:solidFill>
                <a:effectLst/>
                <a:uLnTx/>
                <a:uFillTx/>
                <a:latin typeface="Rockwell"/>
                <a:cs typeface="+mn-cs"/>
              </a:rPr>
              <a:t>Collaboration </a:t>
            </a:r>
            <a:r>
              <a:rPr kumimoji="0" lang="en-US" sz="900" b="0" i="0" u="none" strike="noStrike" kern="1200" cap="none" spc="0" normalizeH="0" baseline="0" noProof="0" dirty="0" smtClean="0">
                <a:ln>
                  <a:noFill/>
                </a:ln>
                <a:solidFill>
                  <a:srgbClr val="000000"/>
                </a:solidFill>
                <a:effectLst/>
                <a:uLnTx/>
                <a:uFillTx/>
                <a:latin typeface="Rockwell"/>
                <a:cs typeface="+mn-cs"/>
              </a:rPr>
              <a:t>(2013)</a:t>
            </a:r>
            <a:endParaRPr kumimoji="0" lang="en-US" sz="900" b="0" i="0" u="none" strike="noStrike" kern="1200" cap="none" spc="0" normalizeH="0" baseline="0" noProof="0" dirty="0">
              <a:ln>
                <a:noFill/>
              </a:ln>
              <a:solidFill>
                <a:srgbClr val="000000"/>
              </a:solidFill>
              <a:effectLst/>
              <a:uLnTx/>
              <a:uFillTx/>
              <a:latin typeface="Rockwell"/>
              <a:cs typeface="+mn-cs"/>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5043" y="1332317"/>
            <a:ext cx="8044787" cy="4868458"/>
          </a:xfrm>
          <a:prstGeom prst="rect">
            <a:avLst/>
          </a:prstGeom>
        </p:spPr>
      </p:pic>
    </p:spTree>
    <p:custDataLst>
      <p:tags r:id="rId1"/>
    </p:custDataLst>
    <p:extLst>
      <p:ext uri="{BB962C8B-B14F-4D97-AF65-F5344CB8AC3E}">
        <p14:creationId xmlns:p14="http://schemas.microsoft.com/office/powerpoint/2010/main" val="194564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170" y="199078"/>
            <a:ext cx="10981660" cy="1325563"/>
          </a:xfrm>
        </p:spPr>
        <p:txBody>
          <a:bodyPr/>
          <a:lstStyle/>
          <a:p>
            <a:r>
              <a:rPr lang="en-US" dirty="0" smtClean="0"/>
              <a:t>Questions and Organizational Leadership</a:t>
            </a:r>
            <a:endParaRPr lang="en-US" dirty="0"/>
          </a:p>
        </p:txBody>
      </p:sp>
      <p:sp>
        <p:nvSpPr>
          <p:cNvPr id="3" name="Content Placeholder 2"/>
          <p:cNvSpPr>
            <a:spLocks noGrp="1"/>
          </p:cNvSpPr>
          <p:nvPr>
            <p:ph idx="1"/>
          </p:nvPr>
        </p:nvSpPr>
        <p:spPr/>
        <p:txBody>
          <a:bodyPr>
            <a:normAutofit/>
          </a:bodyPr>
          <a:lstStyle/>
          <a:p>
            <a:pPr marL="0" indent="0">
              <a:buNone/>
            </a:pPr>
            <a:r>
              <a:rPr lang="en-US" dirty="0"/>
              <a:t>“Good leaders and managers share two key qualities: humility and curiosity. </a:t>
            </a:r>
            <a:r>
              <a:rPr lang="en-US" dirty="0" smtClean="0"/>
              <a:t>The </a:t>
            </a:r>
            <a:r>
              <a:rPr lang="en-US" dirty="0"/>
              <a:t>missing ingredients in most organizations are curiosity and willingness to ask questions to which we do not already know the answer.” </a:t>
            </a:r>
            <a:r>
              <a:rPr lang="en-US" dirty="0" smtClean="0"/>
              <a:t>								</a:t>
            </a:r>
            <a:endParaRPr lang="en-US" dirty="0"/>
          </a:p>
        </p:txBody>
      </p:sp>
      <p:cxnSp>
        <p:nvCxnSpPr>
          <p:cNvPr id="4" name="Straight Connector 3"/>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31219" y="4731488"/>
            <a:ext cx="6355611" cy="2062103"/>
          </a:xfrm>
          <a:prstGeom prst="rect">
            <a:avLst/>
          </a:prstGeom>
          <a:noFill/>
        </p:spPr>
        <p:txBody>
          <a:bodyPr wrap="square" rtlCol="0">
            <a:spAutoFit/>
          </a:bodyPr>
          <a:lstStyle/>
          <a:p>
            <a:r>
              <a:rPr lang="en-US" sz="2800" dirty="0" smtClean="0"/>
              <a:t>				- </a:t>
            </a:r>
            <a:r>
              <a:rPr lang="en-US" sz="2800" dirty="0"/>
              <a:t>Edgar Schein</a:t>
            </a:r>
          </a:p>
          <a:p>
            <a:pPr algn="r"/>
            <a:r>
              <a:rPr lang="en-US" dirty="0"/>
              <a:t>Professor Emeritus at the MIT Sloan School of Management</a:t>
            </a:r>
          </a:p>
          <a:p>
            <a:pPr algn="r"/>
            <a:r>
              <a:rPr lang="en-US" i="1" dirty="0"/>
              <a:t>Humble Inquiry</a:t>
            </a:r>
            <a:r>
              <a:rPr lang="en-US" dirty="0"/>
              <a:t> (2013)</a:t>
            </a:r>
          </a:p>
          <a:p>
            <a:endParaRPr lang="en-US" dirty="0"/>
          </a:p>
          <a:p>
            <a:endParaRPr lang="en-US" sz="2800" dirty="0"/>
          </a:p>
          <a:p>
            <a:endParaRPr lang="en-US" dirty="0"/>
          </a:p>
        </p:txBody>
      </p:sp>
    </p:spTree>
    <p:custDataLst>
      <p:tags r:id="rId1"/>
    </p:custDataLst>
    <p:extLst>
      <p:ext uri="{BB962C8B-B14F-4D97-AF65-F5344CB8AC3E}">
        <p14:creationId xmlns:p14="http://schemas.microsoft.com/office/powerpoint/2010/main" val="74763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9493135" cy="1325563"/>
          </a:xfrm>
        </p:spPr>
        <p:txBody>
          <a:bodyPr>
            <a:normAutofit fontScale="90000"/>
          </a:bodyPr>
          <a:lstStyle/>
          <a:p>
            <a:r>
              <a:rPr lang="en-US" altLang="en-US" sz="4900" b="0" dirty="0" smtClean="0">
                <a:solidFill>
                  <a:schemeClr val="tx1"/>
                </a:solidFill>
                <a:latin typeface="Rockwell" panose="02060603020205020403" pitchFamily="18" charset="0"/>
              </a:rPr>
              <a:t>If questions are so powerful, why aren’t we all asking them?</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44623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Only </a:t>
            </a:r>
            <a:r>
              <a:rPr lang="en-US" sz="3600" dirty="0"/>
              <a:t>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900" dirty="0"/>
              <a:t>Alison Head, Project Information Literacy at University of Washington, 2016</a:t>
            </a:r>
          </a:p>
          <a:p>
            <a:pPr algn="r"/>
            <a:endParaRPr lang="en-US" sz="900"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94812" y="5908766"/>
            <a:ext cx="1409341" cy="183407"/>
          </a:xfrm>
          <a:prstGeom prst="rect">
            <a:avLst/>
          </a:prstGeom>
        </p:spPr>
      </p:pic>
    </p:spTree>
    <p:custDataLst>
      <p:tags r:id="rId1"/>
    </p:custDataLst>
    <p:extLst>
      <p:ext uri="{BB962C8B-B14F-4D97-AF65-F5344CB8AC3E}">
        <p14:creationId xmlns:p14="http://schemas.microsoft.com/office/powerpoint/2010/main" val="2201716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smtClean="0">
                <a:solidFill>
                  <a:schemeClr val="tx1"/>
                </a:solidFill>
                <a:latin typeface="Rockwell" panose="02060603020205020403" pitchFamily="18" charset="0"/>
              </a:rPr>
              <a:t>But, the problem begins long before college…</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92530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02203"/>
            <a:ext cx="10515600" cy="1325563"/>
          </a:xfrm>
        </p:spPr>
        <p:txBody>
          <a:bodyPr/>
          <a:lstStyle/>
          <a:p>
            <a:r>
              <a:rPr lang="en-US" dirty="0" smtClean="0"/>
              <a:t>Question Asking </a:t>
            </a:r>
            <a:r>
              <a:rPr lang="en-US" dirty="0"/>
              <a:t>D</a:t>
            </a:r>
            <a:r>
              <a:rPr lang="en-US" dirty="0" smtClean="0"/>
              <a:t>eclines with Age</a:t>
            </a:r>
            <a:endParaRPr lang="en-US" dirty="0"/>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5918" y="5013496"/>
            <a:ext cx="1149531" cy="1505949"/>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14532" y="3417117"/>
            <a:ext cx="1154996" cy="3100251"/>
          </a:xfrm>
          <a:prstGeom prst="rect">
            <a:avLst/>
          </a:prstGeom>
        </p:spPr>
      </p:pic>
      <p:sp>
        <p:nvSpPr>
          <p:cNvPr id="12" name="TextBox 11"/>
          <p:cNvSpPr txBox="1"/>
          <p:nvPr/>
        </p:nvSpPr>
        <p:spPr>
          <a:xfrm>
            <a:off x="9611591" y="6246198"/>
            <a:ext cx="258040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Rockwell"/>
                <a:cs typeface="+mn-cs"/>
              </a:rPr>
              <a:t>Tizard, B., Hughes, M., Carmichael, H., &amp; Pinkerton, G. (1983</a:t>
            </a:r>
            <a:r>
              <a:rPr kumimoji="0" lang="en-US" sz="900" b="0" i="0" u="none" strike="noStrike" kern="1200" cap="none" spc="0" normalizeH="0" baseline="0" noProof="0" dirty="0" smtClean="0">
                <a:ln>
                  <a:noFill/>
                </a:ln>
                <a:solidFill>
                  <a:srgbClr val="000000"/>
                </a:solidFill>
                <a:effectLst/>
                <a:uLnTx/>
                <a:uFillTx/>
                <a:latin typeface="Rockwell"/>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Rockwell"/>
                <a:cs typeface="+mn-cs"/>
              </a:rPr>
              <a:t>Pearson, J.C. &amp; West, R. (2009)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Rockwell"/>
                <a:cs typeface="+mn-cs"/>
              </a:rPr>
              <a:t> </a:t>
            </a:r>
            <a:endParaRPr kumimoji="0" lang="en-US" sz="900" b="0" i="0" u="none" strike="noStrike" kern="1200" cap="none" spc="0" normalizeH="0" baseline="0" noProof="0" dirty="0">
              <a:ln>
                <a:noFill/>
              </a:ln>
              <a:solidFill>
                <a:srgbClr val="000000"/>
              </a:solidFill>
              <a:effectLst/>
              <a:uLnTx/>
              <a:uFillTx/>
              <a:latin typeface="Rockwell"/>
              <a:cs typeface="+mn-cs"/>
            </a:endParaRPr>
          </a:p>
        </p:txBody>
      </p:sp>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49682" y="1325882"/>
            <a:ext cx="2285999" cy="5532118"/>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96704" y="1325882"/>
            <a:ext cx="1922704" cy="5532118"/>
          </a:xfrm>
          <a:prstGeom prst="rect">
            <a:avLst/>
          </a:prstGeom>
        </p:spPr>
      </p:pic>
      <p:pic>
        <p:nvPicPr>
          <p:cNvPr id="14" name="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50341" y="1325882"/>
            <a:ext cx="346363" cy="5484993"/>
          </a:xfrm>
          <a:prstGeom prst="rect">
            <a:avLst/>
          </a:prstGeom>
        </p:spPr>
      </p:pic>
    </p:spTree>
    <p:custDataLst>
      <p:tags r:id="rId1"/>
    </p:custDataLst>
    <p:extLst>
      <p:ext uri="{BB962C8B-B14F-4D97-AF65-F5344CB8AC3E}">
        <p14:creationId xmlns:p14="http://schemas.microsoft.com/office/powerpoint/2010/main" val="1629219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88493" y="388465"/>
            <a:ext cx="11463331" cy="1369788"/>
          </a:xfrm>
        </p:spPr>
        <p:txBody>
          <a:bodyPr>
            <a:noAutofit/>
          </a:bodyPr>
          <a:lstStyle/>
          <a:p>
            <a:r>
              <a:rPr lang="en-US" sz="3600" dirty="0"/>
              <a:t>Support the Shift to Inquiry-Based Classrooms with Inquiry-Based Professional Learning</a:t>
            </a:r>
          </a:p>
        </p:txBody>
      </p:sp>
      <p:sp>
        <p:nvSpPr>
          <p:cNvPr id="4" name="Rectangle 3"/>
          <p:cNvSpPr/>
          <p:nvPr/>
        </p:nvSpPr>
        <p:spPr>
          <a:xfrm>
            <a:off x="671512" y="2741562"/>
            <a:ext cx="5540346" cy="2782300"/>
          </a:xfrm>
          <a:prstGeom prst="rect">
            <a:avLst/>
          </a:prstGeom>
        </p:spPr>
        <p:txBody>
          <a:bodyPr wrap="square">
            <a:spAutoFit/>
          </a:bodyPr>
          <a:lstStyle/>
          <a:p>
            <a:pPr>
              <a:lnSpc>
                <a:spcPct val="110000"/>
              </a:lnSpc>
            </a:pPr>
            <a:r>
              <a:rPr lang="en-US" sz="3600" dirty="0" smtClean="0"/>
              <a:t>Sarah Westbrook</a:t>
            </a:r>
            <a:r>
              <a:rPr lang="en-US" sz="3600" dirty="0"/>
              <a:t/>
            </a:r>
            <a:br>
              <a:rPr lang="en-US" sz="3600" dirty="0"/>
            </a:br>
            <a:r>
              <a:rPr lang="en-US" sz="2400" dirty="0" smtClean="0"/>
              <a:t>The Right Question Institute (MA)</a:t>
            </a:r>
          </a:p>
          <a:p>
            <a:pPr>
              <a:lnSpc>
                <a:spcPct val="110000"/>
              </a:lnSpc>
            </a:pPr>
            <a:endParaRPr lang="en-US" sz="2400" dirty="0"/>
          </a:p>
          <a:p>
            <a:r>
              <a:rPr lang="en-US" sz="3200" dirty="0" err="1"/>
              <a:t>Virnilisa</a:t>
            </a:r>
            <a:r>
              <a:rPr lang="en-US" sz="3200" dirty="0"/>
              <a:t> </a:t>
            </a:r>
            <a:r>
              <a:rPr lang="en-US" sz="3200" dirty="0" err="1" smtClean="0"/>
              <a:t>Printup</a:t>
            </a:r>
            <a:endParaRPr lang="en-US" sz="3200" dirty="0"/>
          </a:p>
          <a:p>
            <a:r>
              <a:rPr lang="en-US" sz="2400" dirty="0"/>
              <a:t>Rockdale County Public Schools (GA) </a:t>
            </a:r>
          </a:p>
          <a:p>
            <a:pPr>
              <a:lnSpc>
                <a:spcPct val="110000"/>
              </a:lnSpc>
            </a:pPr>
            <a:endParaRPr lang="en-US" sz="2400" dirty="0" smtClean="0"/>
          </a:p>
        </p:txBody>
      </p:sp>
      <p:sp>
        <p:nvSpPr>
          <p:cNvPr id="3" name="TextBox 2"/>
          <p:cNvSpPr txBox="1"/>
          <p:nvPr/>
        </p:nvSpPr>
        <p:spPr>
          <a:xfrm>
            <a:off x="9501188" y="6357937"/>
            <a:ext cx="1729961" cy="338554"/>
          </a:xfrm>
          <a:prstGeom prst="rect">
            <a:avLst/>
          </a:prstGeom>
          <a:noFill/>
        </p:spPr>
        <p:txBody>
          <a:bodyPr wrap="none" rtlCol="0">
            <a:spAutoFit/>
          </a:bodyPr>
          <a:lstStyle/>
          <a:p>
            <a:r>
              <a:rPr lang="en-US" sz="1600" dirty="0" smtClean="0">
                <a:solidFill>
                  <a:schemeClr val="tx2"/>
                </a:solidFill>
              </a:rPr>
              <a:t>@</a:t>
            </a:r>
            <a:r>
              <a:rPr lang="en-US" sz="1600" dirty="0" err="1" smtClean="0">
                <a:solidFill>
                  <a:schemeClr val="tx2"/>
                </a:solidFill>
              </a:rPr>
              <a:t>RightQuestion</a:t>
            </a:r>
            <a:endParaRPr lang="en-US" sz="1600" dirty="0">
              <a:solidFill>
                <a:schemeClr val="tx2"/>
              </a:solidFill>
            </a:endParaRPr>
          </a:p>
        </p:txBody>
      </p:sp>
      <p:sp>
        <p:nvSpPr>
          <p:cNvPr id="2" name="TextBox 1"/>
          <p:cNvSpPr txBox="1"/>
          <p:nvPr/>
        </p:nvSpPr>
        <p:spPr>
          <a:xfrm>
            <a:off x="6626196" y="2741562"/>
            <a:ext cx="4978158" cy="2800767"/>
          </a:xfrm>
          <a:prstGeom prst="rect">
            <a:avLst/>
          </a:prstGeom>
          <a:noFill/>
        </p:spPr>
        <p:txBody>
          <a:bodyPr wrap="none" rtlCol="0">
            <a:spAutoFit/>
          </a:bodyPr>
          <a:lstStyle/>
          <a:p>
            <a:r>
              <a:rPr lang="en-US" sz="3200" dirty="0" smtClean="0"/>
              <a:t>Trudy </a:t>
            </a:r>
            <a:r>
              <a:rPr lang="en-US" sz="3200" dirty="0" err="1" smtClean="0"/>
              <a:t>Delhey</a:t>
            </a:r>
            <a:endParaRPr lang="en-US" sz="3200" dirty="0" smtClean="0"/>
          </a:p>
          <a:p>
            <a:r>
              <a:rPr lang="en-US" sz="2400" dirty="0"/>
              <a:t>Cobb County </a:t>
            </a:r>
            <a:r>
              <a:rPr lang="en-US" sz="2400" dirty="0" smtClean="0"/>
              <a:t>School District (GA</a:t>
            </a:r>
            <a:r>
              <a:rPr lang="en-US" sz="2400" dirty="0"/>
              <a:t>)</a:t>
            </a:r>
          </a:p>
          <a:p>
            <a:endParaRPr lang="en-US" sz="3200" dirty="0" smtClean="0"/>
          </a:p>
          <a:p>
            <a:r>
              <a:rPr lang="en-US" sz="3200" dirty="0" smtClean="0"/>
              <a:t>Ashley Melville</a:t>
            </a:r>
          </a:p>
          <a:p>
            <a:r>
              <a:rPr lang="en-US" sz="2400" dirty="0" smtClean="0"/>
              <a:t>Cobb County School District (GA)</a:t>
            </a:r>
          </a:p>
          <a:p>
            <a:endParaRPr lang="en-US" sz="3200" dirty="0" smtClean="0"/>
          </a:p>
        </p:txBody>
      </p:sp>
    </p:spTree>
    <p:custDataLst>
      <p:tags r:id="rId1"/>
    </p:custDataLst>
    <p:extLst>
      <p:ext uri="{BB962C8B-B14F-4D97-AF65-F5344CB8AC3E}">
        <p14:creationId xmlns:p14="http://schemas.microsoft.com/office/powerpoint/2010/main" val="1161478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students ask questions?</a:t>
            </a:r>
            <a:endParaRPr lang="en-US" dirty="0"/>
          </a:p>
        </p:txBody>
      </p:sp>
      <p:sp>
        <p:nvSpPr>
          <p:cNvPr id="6" name="TextBox 5"/>
          <p:cNvSpPr txBox="1"/>
          <p:nvPr/>
        </p:nvSpPr>
        <p:spPr>
          <a:xfrm>
            <a:off x="1153672" y="6310416"/>
            <a:ext cx="345166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Rockwell"/>
                <a:cs typeface="+mn-cs"/>
              </a:rPr>
              <a:t>Tizard, B., Hughes, M., Carmichael, H., &amp; Pinkerton, G. (1983</a:t>
            </a:r>
            <a:r>
              <a:rPr kumimoji="0" lang="en-US" sz="900" b="0" i="0" u="none" strike="noStrike" kern="1200" cap="none" spc="0" normalizeH="0" baseline="0" noProof="0" dirty="0" smtClean="0">
                <a:ln>
                  <a:noFill/>
                </a:ln>
                <a:solidFill>
                  <a:srgbClr val="000000"/>
                </a:solidFill>
                <a:effectLst/>
                <a:uLnTx/>
                <a:uFillTx/>
                <a:latin typeface="Rockwell"/>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Rockwell"/>
                <a:cs typeface="+mn-cs"/>
              </a:rPr>
              <a:t> </a:t>
            </a:r>
            <a:endParaRPr kumimoji="0" lang="en-US" sz="900" b="0" i="0" u="none" strike="noStrike" kern="1200" cap="none" spc="0" normalizeH="0" baseline="0" noProof="0" dirty="0">
              <a:ln>
                <a:noFill/>
              </a:ln>
              <a:solidFill>
                <a:srgbClr val="000000"/>
              </a:solidFill>
              <a:effectLst/>
              <a:uLnTx/>
              <a:uFillTx/>
              <a:latin typeface="Rockwell"/>
              <a:cs typeface="+mn-cs"/>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31367" y="2300568"/>
            <a:ext cx="4630575" cy="3127599"/>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10766" y="2298190"/>
            <a:ext cx="4401519" cy="3129977"/>
          </a:xfrm>
          <a:prstGeom prst="rect">
            <a:avLst/>
          </a:prstGeom>
        </p:spPr>
      </p:pic>
      <p:sp>
        <p:nvSpPr>
          <p:cNvPr id="10" name="TextBox 9"/>
          <p:cNvSpPr txBox="1"/>
          <p:nvPr/>
        </p:nvSpPr>
        <p:spPr>
          <a:xfrm>
            <a:off x="5606143" y="6241166"/>
            <a:ext cx="5747657" cy="253916"/>
          </a:xfrm>
          <a:prstGeom prst="rect">
            <a:avLst/>
          </a:prstGeom>
          <a:noFill/>
        </p:spPr>
        <p:txBody>
          <a:bodyPr wrap="square" rtlCol="0">
            <a:spAutoFit/>
          </a:bodyPr>
          <a:lstStyle/>
          <a:p>
            <a:pPr algn="r"/>
            <a:r>
              <a:rPr lang="en-US" sz="1050" dirty="0" smtClean="0"/>
              <a:t>Carter, A., Croft, A., Lukas, D., </a:t>
            </a:r>
            <a:r>
              <a:rPr lang="en-US" sz="1050" dirty="0" err="1" smtClean="0"/>
              <a:t>Sandstrom</a:t>
            </a:r>
            <a:r>
              <a:rPr lang="en-US" sz="1050" dirty="0" smtClean="0"/>
              <a:t>, G. (2017).  </a:t>
            </a:r>
            <a:endParaRPr lang="en-US" sz="1050" dirty="0"/>
          </a:p>
        </p:txBody>
      </p:sp>
    </p:spTree>
    <p:custDataLst>
      <p:tags r:id="rId1"/>
    </p:custDataLst>
    <p:extLst>
      <p:ext uri="{BB962C8B-B14F-4D97-AF65-F5344CB8AC3E}">
        <p14:creationId xmlns:p14="http://schemas.microsoft.com/office/powerpoint/2010/main" val="107791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10071297" y="6485760"/>
            <a:ext cx="341759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400" dirty="0">
                <a:solidFill>
                  <a:prstClr val="black"/>
                </a:solidFill>
                <a:latin typeface="DIN Next Rounded LT Pro" panose="020F0503020203050203" pitchFamily="34" charset="0"/>
              </a:rPr>
              <a:t>Dillon, 1988, p. 199</a:t>
            </a:r>
          </a:p>
        </p:txBody>
      </p:sp>
      <p:sp>
        <p:nvSpPr>
          <p:cNvPr id="5" name="Title 4"/>
          <p:cNvSpPr>
            <a:spLocks noGrp="1"/>
          </p:cNvSpPr>
          <p:nvPr>
            <p:ph type="title"/>
          </p:nvPr>
        </p:nvSpPr>
        <p:spPr>
          <a:xfrm>
            <a:off x="426295" y="212881"/>
            <a:ext cx="11353800" cy="1325563"/>
          </a:xfrm>
        </p:spPr>
        <p:txBody>
          <a:bodyPr/>
          <a:lstStyle/>
          <a:p>
            <a:r>
              <a:rPr lang="en-US" dirty="0"/>
              <a:t>Question </a:t>
            </a:r>
            <a:r>
              <a:rPr lang="en-US" dirty="0" smtClean="0"/>
              <a:t>Asking in School</a:t>
            </a:r>
            <a:endParaRPr lang="en-US" dirty="0"/>
          </a:p>
        </p:txBody>
      </p:sp>
      <p:sp>
        <p:nvSpPr>
          <p:cNvPr id="6" name="Content Placeholder 2"/>
          <p:cNvSpPr>
            <a:spLocks noGrp="1"/>
          </p:cNvSpPr>
          <p:nvPr>
            <p:ph idx="1"/>
          </p:nvPr>
        </p:nvSpPr>
        <p:spPr/>
        <p:txBody>
          <a:bodyPr>
            <a:normAutofit/>
          </a:bodyPr>
          <a:lstStyle/>
          <a:p>
            <a:pPr marL="0" indent="0">
              <a:buNone/>
            </a:pPr>
            <a:r>
              <a:rPr lang="en-US" dirty="0" smtClean="0"/>
              <a:t>Who’s asking questions over the course of an hour?</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8200" y="2644151"/>
            <a:ext cx="6200000" cy="2714286"/>
          </a:xfrm>
          <a:prstGeom prst="rect">
            <a:avLst/>
          </a:prstGeom>
        </p:spPr>
      </p:pic>
      <p:sp>
        <p:nvSpPr>
          <p:cNvPr id="7" name="Content Placeholder 2"/>
          <p:cNvSpPr txBox="1">
            <a:spLocks/>
          </p:cNvSpPr>
          <p:nvPr/>
        </p:nvSpPr>
        <p:spPr>
          <a:xfrm>
            <a:off x="896228" y="3025260"/>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00"/>
                </a:solidFill>
              </a:rPr>
              <a:t>Educators</a:t>
            </a:r>
            <a:endParaRPr lang="en-US" dirty="0">
              <a:solidFill>
                <a:srgbClr val="000000"/>
              </a:solidFill>
            </a:endParaRPr>
          </a:p>
        </p:txBody>
      </p:sp>
      <p:sp>
        <p:nvSpPr>
          <p:cNvPr id="8" name="Content Placeholder 2"/>
          <p:cNvSpPr txBox="1">
            <a:spLocks/>
          </p:cNvSpPr>
          <p:nvPr/>
        </p:nvSpPr>
        <p:spPr>
          <a:xfrm>
            <a:off x="896228" y="4203428"/>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00"/>
                </a:solidFill>
              </a:rPr>
              <a:t>Students</a:t>
            </a:r>
            <a:endParaRPr lang="en-US" dirty="0">
              <a:solidFill>
                <a:srgbClr val="000000"/>
              </a:solidFill>
            </a:endParaRPr>
          </a:p>
        </p:txBody>
      </p:sp>
    </p:spTree>
    <p:custDataLst>
      <p:tags r:id="rId1"/>
    </p:custDataLst>
    <p:extLst>
      <p:ext uri="{BB962C8B-B14F-4D97-AF65-F5344CB8AC3E}">
        <p14:creationId xmlns:p14="http://schemas.microsoft.com/office/powerpoint/2010/main" val="1959959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9493135" cy="1325563"/>
          </a:xfrm>
        </p:spPr>
        <p:txBody>
          <a:bodyPr>
            <a:normAutofit fontScale="90000"/>
          </a:bodyPr>
          <a:lstStyle/>
          <a:p>
            <a:r>
              <a:rPr lang="en-US" altLang="en-US" sz="4900" b="0" dirty="0">
                <a:solidFill>
                  <a:schemeClr val="tx1"/>
                </a:solidFill>
                <a:latin typeface="Rockwell" panose="02060603020205020403" pitchFamily="18" charset="0"/>
              </a:rPr>
              <a:t>We can work together on </a:t>
            </a:r>
            <a:r>
              <a:rPr lang="en-US" altLang="en-US" sz="4900" b="0" dirty="0" smtClean="0">
                <a:solidFill>
                  <a:schemeClr val="tx1"/>
                </a:solidFill>
                <a:latin typeface="Rockwell" panose="02060603020205020403" pitchFamily="18" charset="0"/>
              </a:rPr>
              <a:t>creating more opportunities for all people to ask their own questions</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89970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5"/>
            <a:ext cx="11657571" cy="1325563"/>
          </a:xfrm>
        </p:spPr>
        <p:txBody>
          <a:bodyPr>
            <a:noAutofit/>
          </a:bodyPr>
          <a:lstStyle/>
          <a:p>
            <a:r>
              <a:rPr lang="en-US" altLang="en-US" sz="4400" dirty="0">
                <a:latin typeface="Rockwell" panose="02060603020205020403" pitchFamily="18" charset="0"/>
              </a:rPr>
              <a:t>We Are Not Alone </a:t>
            </a:r>
          </a:p>
        </p:txBody>
      </p:sp>
      <p:sp>
        <p:nvSpPr>
          <p:cNvPr id="3" name="Content Placeholder 2"/>
          <p:cNvSpPr>
            <a:spLocks noGrp="1"/>
          </p:cNvSpPr>
          <p:nvPr>
            <p:ph idx="1"/>
          </p:nvPr>
        </p:nvSpPr>
        <p:spPr>
          <a:xfrm>
            <a:off x="577595" y="1099545"/>
            <a:ext cx="10515600" cy="883919"/>
          </a:xfrm>
          <a:noFill/>
        </p:spPr>
        <p:txBody>
          <a:bodyPr>
            <a:noAutofit/>
          </a:bodyPr>
          <a:lstStyle/>
          <a:p>
            <a:pPr marL="0" indent="0">
              <a:buNone/>
            </a:pPr>
            <a:r>
              <a:rPr lang="en-US" altLang="en-US" sz="3200" dirty="0" smtClean="0">
                <a:solidFill>
                  <a:schemeClr val="tx2"/>
                </a:solidFill>
                <a:latin typeface="Rockwell" panose="02060603020205020403" pitchFamily="18" charset="0"/>
              </a:rPr>
              <a:t>More than 1 million classrooms worldwide</a:t>
            </a:r>
            <a:endParaRPr lang="en-US" altLang="en-US" sz="3200" dirty="0">
              <a:solidFill>
                <a:schemeClr val="tx2"/>
              </a:solidFill>
              <a:latin typeface="Rockwell" panose="02060603020205020403" pitchFamily="18" charset="0"/>
            </a:endParaRPr>
          </a:p>
        </p:txBody>
      </p:sp>
      <p:pic>
        <p:nvPicPr>
          <p:cNvPr id="91140" name="Picture 6" descr="41LhkEaVA5L.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https://scontent-nrt1-1.xx.fbcdn.net/v/t1.0-1/p480x480/10940562_10152940837507900_1610270918118178304_n.png?_nc_cat=0&amp;oh=bd30bcab9ebac93a81618bfd45d1a915&amp;oe=5BA195B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59823" y="2989892"/>
            <a:ext cx="1716110" cy="17161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33150" y="3124057"/>
            <a:ext cx="1300710" cy="158194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Image result for googl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304832" y="5431877"/>
            <a:ext cx="2600310" cy="85942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05790" y="2097897"/>
            <a:ext cx="1847634" cy="2719673"/>
          </a:xfrm>
          <a:prstGeom prst="rect">
            <a:avLst/>
          </a:prstGeom>
        </p:spPr>
      </p:pic>
      <p:pic>
        <p:nvPicPr>
          <p:cNvPr id="9" name="Picture 4" descr="https://img-prod-cms-rt-microsoft-com.akamaized.net/cms/api/am/imageFileData/RE1Mu3b?ver=5c3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605790" y="5431877"/>
            <a:ext cx="3016103" cy="6423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548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51" y="2460984"/>
            <a:ext cx="10515600" cy="1325563"/>
          </a:xfrm>
        </p:spPr>
        <p:txBody>
          <a:bodyPr>
            <a:normAutofit fontScale="90000"/>
          </a:bodyPr>
          <a:lstStyle/>
          <a:p>
            <a:r>
              <a:rPr lang="en-US" sz="4900" dirty="0">
                <a:solidFill>
                  <a:schemeClr val="tx1"/>
                </a:solidFill>
                <a:latin typeface="Rockwell" panose="02060603020205020403" pitchFamily="18" charset="0"/>
              </a:rPr>
              <a:t>What happens when </a:t>
            </a:r>
            <a:r>
              <a:rPr lang="en-US" sz="4900" dirty="0" smtClean="0">
                <a:solidFill>
                  <a:schemeClr val="tx1"/>
                </a:solidFill>
                <a:latin typeface="Rockwell" panose="02060603020205020403" pitchFamily="18" charset="0"/>
              </a:rPr>
              <a:t>individuals </a:t>
            </a:r>
            <a:r>
              <a:rPr lang="en-US" sz="4900" dirty="0">
                <a:solidFill>
                  <a:schemeClr val="tx1"/>
                </a:solidFill>
                <a:latin typeface="Rockwell" panose="02060603020205020403" pitchFamily="18" charset="0"/>
              </a:rPr>
              <a:t>do learn to ask their own questions?</a:t>
            </a:r>
            <a:r>
              <a:rPr lang="en-US" dirty="0">
                <a:latin typeface="Rockwell" panose="02060603020205020403" pitchFamily="18" charset="0"/>
              </a:rPr>
              <a:t/>
            </a:r>
            <a:br>
              <a:rPr lang="en-US" dirty="0">
                <a:latin typeface="Rockwell" panose="02060603020205020403" pitchFamily="18" charset="0"/>
              </a:rPr>
            </a:br>
            <a:endParaRPr lang="en-US" dirty="0"/>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85878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Rockwell" panose="02060603020205020403" pitchFamily="18" charset="0"/>
              </a:rPr>
              <a:t>Student Reflection</a:t>
            </a:r>
          </a:p>
        </p:txBody>
      </p:sp>
      <p:pic>
        <p:nvPicPr>
          <p:cNvPr id="6"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latin typeface="Rockwell" panose="02060603020205020403" pitchFamily="18" charset="0"/>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latin typeface="Rockwell" panose="02060603020205020403" pitchFamily="18" charset="0"/>
              </a:rPr>
              <a:t>-Boston 9</a:t>
            </a:r>
            <a:r>
              <a:rPr lang="en-US" sz="2000" baseline="30000" dirty="0">
                <a:solidFill>
                  <a:prstClr val="black"/>
                </a:solidFill>
                <a:latin typeface="Rockwell" panose="02060603020205020403" pitchFamily="18" charset="0"/>
              </a:rPr>
              <a:t>th</a:t>
            </a:r>
            <a:r>
              <a:rPr lang="en-US" sz="2000" dirty="0">
                <a:solidFill>
                  <a:prstClr val="black"/>
                </a:solidFill>
                <a:latin typeface="Rockwell" panose="02060603020205020403" pitchFamily="18" charset="0"/>
              </a:rPr>
              <a:t> grade </a:t>
            </a:r>
            <a:r>
              <a:rPr lang="en-US" sz="2000" dirty="0" smtClean="0">
                <a:solidFill>
                  <a:prstClr val="black"/>
                </a:solidFill>
                <a:latin typeface="Rockwell" panose="02060603020205020403" pitchFamily="18" charset="0"/>
              </a:rPr>
              <a:t>summer </a:t>
            </a:r>
            <a:r>
              <a:rPr lang="en-US" sz="2000" dirty="0">
                <a:solidFill>
                  <a:prstClr val="black"/>
                </a:solidFill>
                <a:latin typeface="Rockwell" panose="02060603020205020403" pitchFamily="18" charset="0"/>
              </a:rPr>
              <a:t>school student</a:t>
            </a:r>
          </a:p>
        </p:txBody>
      </p:sp>
    </p:spTree>
    <p:custDataLst>
      <p:tags r:id="rId1"/>
    </p:custDataLst>
    <p:extLst>
      <p:ext uri="{BB962C8B-B14F-4D97-AF65-F5344CB8AC3E}">
        <p14:creationId xmlns:p14="http://schemas.microsoft.com/office/powerpoint/2010/main" val="3085986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smtClean="0"/>
              <a:t>Parent Reflection</a:t>
            </a:r>
            <a:endParaRPr lang="en-US" b="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550" y="1536831"/>
            <a:ext cx="5430679" cy="4049929"/>
          </a:xfrm>
          <a:prstGeom prst="rect">
            <a:avLst/>
          </a:prstGeom>
        </p:spPr>
      </p:pic>
      <p:sp>
        <p:nvSpPr>
          <p:cNvPr id="5" name="TextBox 4"/>
          <p:cNvSpPr txBox="1"/>
          <p:nvPr/>
        </p:nvSpPr>
        <p:spPr>
          <a:xfrm>
            <a:off x="2604751" y="5943600"/>
            <a:ext cx="7092176" cy="369332"/>
          </a:xfrm>
          <a:prstGeom prst="rect">
            <a:avLst/>
          </a:prstGeom>
          <a:noFill/>
        </p:spPr>
        <p:txBody>
          <a:bodyPr wrap="square" rtlCol="0">
            <a:spAutoFit/>
          </a:bodyPr>
          <a:lstStyle/>
          <a:p>
            <a:r>
              <a:rPr lang="en-US" dirty="0">
                <a:hlinkClick r:id="rId4"/>
              </a:rPr>
              <a:t>https://rightquestion.org/resources/video-voices-from-the-field</a:t>
            </a:r>
            <a:r>
              <a:rPr lang="en-US" dirty="0" smtClean="0">
                <a:hlinkClick r:id="rId4"/>
              </a:rPr>
              <a:t>/</a:t>
            </a:r>
            <a:r>
              <a:rPr lang="en-US" dirty="0" smtClean="0"/>
              <a:t> </a:t>
            </a:r>
            <a:endParaRPr lang="en-US" dirty="0"/>
          </a:p>
        </p:txBody>
      </p:sp>
    </p:spTree>
    <p:custDataLst>
      <p:tags r:id="rId1"/>
    </p:custDataLst>
    <p:extLst>
      <p:ext uri="{BB962C8B-B14F-4D97-AF65-F5344CB8AC3E}">
        <p14:creationId xmlns:p14="http://schemas.microsoft.com/office/powerpoint/2010/main" val="579340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a:bodyPr>
          <a:lstStyle/>
          <a:p>
            <a:pPr fontAlgn="base"/>
            <a:r>
              <a:rPr lang="en-US" sz="4400" dirty="0">
                <a:solidFill>
                  <a:schemeClr val="tx2"/>
                </a:solidFill>
                <a:latin typeface="Rockwell" panose="02060603020205020403" pitchFamily="18" charset="0"/>
              </a:rPr>
              <a:t>Collaborative </a:t>
            </a:r>
            <a:r>
              <a:rPr lang="en-US" sz="4400" dirty="0" smtClean="0">
                <a:solidFill>
                  <a:schemeClr val="tx2"/>
                </a:solidFill>
                <a:latin typeface="Rockwell" panose="02060603020205020403" pitchFamily="18" charset="0"/>
              </a:rPr>
              <a:t>Learning </a:t>
            </a:r>
            <a:r>
              <a:rPr lang="en-US" sz="4400" dirty="0">
                <a:solidFill>
                  <a:schemeClr val="tx2"/>
                </a:solidFill>
                <a:latin typeface="Rockwell" panose="02060603020205020403" pitchFamily="18" charset="0"/>
              </a:rPr>
              <a:t>with the Question Formulation Technique (QFT)</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477006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mn-lt"/>
                <a:ea typeface="MS PGothic" pitchFamily="34" charset="-128"/>
              </a:rPr>
              <a:t>The Question Formulation Technique (QFT)</a:t>
            </a:r>
            <a:endParaRPr lang="en-US" sz="3600" dirty="0">
              <a:latin typeface="+mn-lt"/>
            </a:endParaRPr>
          </a:p>
        </p:txBody>
      </p:sp>
      <p:sp>
        <p:nvSpPr>
          <p:cNvPr id="3" name="Content Placeholder 2"/>
          <p:cNvSpPr>
            <a:spLocks noGrp="1"/>
          </p:cNvSpPr>
          <p:nvPr>
            <p:ph idx="1"/>
          </p:nvPr>
        </p:nvSpPr>
        <p:spPr>
          <a:xfrm>
            <a:off x="772703" y="1619671"/>
            <a:ext cx="10440788" cy="3306892"/>
          </a:xfrm>
        </p:spPr>
        <p:txBody>
          <a:bodyPr>
            <a:noAutofit/>
          </a:bodyPr>
          <a:lstStyle/>
          <a:p>
            <a:pPr marL="228600" lvl="1" indent="0" eaLnBrk="0" fontAlgn="base" hangingPunct="0">
              <a:spcAft>
                <a:spcPts val="1800"/>
              </a:spcAft>
              <a:buClr>
                <a:srgbClr val="297FD5"/>
              </a:buClr>
              <a:buNone/>
            </a:pPr>
            <a:r>
              <a:rPr lang="en-US" altLang="en-US" sz="3200" b="1" dirty="0" smtClean="0">
                <a:latin typeface="Rockwell" panose="02060603020205020403" pitchFamily="18" charset="0"/>
              </a:rPr>
              <a:t>Individuals </a:t>
            </a:r>
            <a:r>
              <a:rPr lang="en-US" altLang="en-US" sz="3200" b="1" dirty="0">
                <a:latin typeface="Rockwell" panose="02060603020205020403" pitchFamily="18" charset="0"/>
              </a:rPr>
              <a:t>learn to:</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Produce</a:t>
            </a:r>
            <a:r>
              <a:rPr lang="en-US" altLang="en-US" sz="3200" dirty="0">
                <a:latin typeface="Rockwell" panose="02060603020205020403" pitchFamily="18" charset="0"/>
              </a:rPr>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Improve</a:t>
            </a:r>
            <a:r>
              <a:rPr lang="en-US" altLang="en-US" sz="3200" dirty="0">
                <a:latin typeface="Rockwell" panose="02060603020205020403" pitchFamily="18" charset="0"/>
              </a:rPr>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Strategize</a:t>
            </a:r>
            <a:r>
              <a:rPr lang="en-US" altLang="en-US" sz="3200" dirty="0">
                <a:latin typeface="Rockwell" panose="02060603020205020403" pitchFamily="18" charset="0"/>
              </a:rPr>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Reflect</a:t>
            </a:r>
            <a:r>
              <a:rPr lang="en-US" altLang="en-US" sz="3200" dirty="0">
                <a:latin typeface="Rockwell" panose="02060603020205020403" pitchFamily="18" charset="0"/>
              </a:rPr>
              <a:t> on what they have learned and how they learned it</a:t>
            </a:r>
          </a:p>
          <a:p>
            <a:endParaRPr lang="en" sz="3200" dirty="0">
              <a:latin typeface="Rockwell" panose="02060603020205020403" pitchFamily="18" charset="0"/>
            </a:endParaRPr>
          </a:p>
          <a:p>
            <a:endParaRPr lang="en-US" sz="3200" dirty="0">
              <a:latin typeface="Rockwell" panose="02060603020205020403" pitchFamily="18" charset="0"/>
            </a:endParaRPr>
          </a:p>
        </p:txBody>
      </p:sp>
    </p:spTree>
    <p:custDataLst>
      <p:tags r:id="rId1"/>
    </p:custDataLst>
    <p:extLst>
      <p:ext uri="{BB962C8B-B14F-4D97-AF65-F5344CB8AC3E}">
        <p14:creationId xmlns:p14="http://schemas.microsoft.com/office/powerpoint/2010/main" val="11253614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893041" y="285078"/>
            <a:ext cx="11009935"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3600" b="0" dirty="0"/>
              <a:t>There are 2 icons you will see in this </a:t>
            </a:r>
            <a:r>
              <a:rPr lang="en-US" sz="3600" b="0" dirty="0" smtClean="0"/>
              <a:t>experience:</a:t>
            </a:r>
            <a:endParaRPr sz="3600" b="0" dirty="0"/>
          </a:p>
        </p:txBody>
      </p:sp>
      <p:sp>
        <p:nvSpPr>
          <p:cNvPr id="246" name="Google Shape;246;p24"/>
          <p:cNvSpPr txBox="1">
            <a:spLocks noGrp="1"/>
          </p:cNvSpPr>
          <p:nvPr>
            <p:ph type="body" idx="4294967295"/>
          </p:nvPr>
        </p:nvSpPr>
        <p:spPr>
          <a:xfrm>
            <a:off x="4222926" y="3569746"/>
            <a:ext cx="7521828" cy="119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SzPts val="1500"/>
              <a:buNone/>
            </a:pPr>
            <a:r>
              <a:rPr lang="en-US" dirty="0">
                <a:solidFill>
                  <a:srgbClr val="000000"/>
                </a:solidFill>
              </a:rPr>
              <a:t>This means </a:t>
            </a:r>
            <a:r>
              <a:rPr lang="en-US" dirty="0" smtClean="0">
                <a:solidFill>
                  <a:srgbClr val="000000"/>
                </a:solidFill>
              </a:rPr>
              <a:t>use </a:t>
            </a:r>
            <a:r>
              <a:rPr lang="en-US" dirty="0">
                <a:solidFill>
                  <a:srgbClr val="000000"/>
                </a:solidFill>
              </a:rPr>
              <a:t>your chat box to share some of your </a:t>
            </a:r>
            <a:r>
              <a:rPr lang="en-US" dirty="0" smtClean="0">
                <a:solidFill>
                  <a:srgbClr val="000000"/>
                </a:solidFill>
              </a:rPr>
              <a:t>work now</a:t>
            </a:r>
            <a:endParaRPr dirty="0">
              <a:solidFill>
                <a:srgbClr val="000000"/>
              </a:solidFill>
            </a:endParaRPr>
          </a:p>
        </p:txBody>
      </p:sp>
      <p:sp>
        <p:nvSpPr>
          <p:cNvPr id="247" name="Google Shape;247;p24"/>
          <p:cNvSpPr/>
          <p:nvPr/>
        </p:nvSpPr>
        <p:spPr>
          <a:xfrm>
            <a:off x="2352359" y="3894246"/>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8" name="Google Shape;248;p24"/>
          <p:cNvSpPr txBox="1"/>
          <p:nvPr/>
        </p:nvSpPr>
        <p:spPr>
          <a:xfrm>
            <a:off x="4182757" y="2083063"/>
            <a:ext cx="7602167" cy="130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800" dirty="0" smtClean="0">
                <a:solidFill>
                  <a:srgbClr val="000000"/>
                </a:solidFill>
                <a:latin typeface="Rockwell"/>
                <a:ea typeface="Rockwell"/>
                <a:cs typeface="Rockwell"/>
                <a:sym typeface="Rockwell"/>
              </a:rPr>
              <a:t>This means please work on your own</a:t>
            </a:r>
            <a:endParaRPr sz="2800" b="0" i="0" u="none" strike="noStrike" cap="none" dirty="0">
              <a:solidFill>
                <a:srgbClr val="000000"/>
              </a:solidFill>
              <a:latin typeface="Rockwell"/>
              <a:ea typeface="Rockwell"/>
              <a:cs typeface="Rockwell"/>
              <a:sym typeface="Rockwell"/>
            </a:endParaRPr>
          </a:p>
        </p:txBody>
      </p:sp>
      <p:pic>
        <p:nvPicPr>
          <p:cNvPr id="249" name="Google Shape;249;p24"/>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570526" y="1881775"/>
            <a:ext cx="2283691" cy="1251142"/>
          </a:xfrm>
          <a:prstGeom prst="rect">
            <a:avLst/>
          </a:prstGeom>
          <a:noFill/>
          <a:ln>
            <a:no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33253" y="5447419"/>
            <a:ext cx="763121" cy="62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222926" y="5667796"/>
            <a:ext cx="6393097" cy="400110"/>
          </a:xfrm>
          <a:prstGeom prst="rect">
            <a:avLst/>
          </a:prstGeom>
          <a:noFill/>
        </p:spPr>
        <p:txBody>
          <a:bodyPr wrap="none" rtlCol="0">
            <a:spAutoFit/>
          </a:bodyPr>
          <a:lstStyle/>
          <a:p>
            <a:r>
              <a:rPr lang="en-US" sz="2000" dirty="0" smtClean="0"/>
              <a:t>(We’ll invite you to share more via Twitter at the end)</a:t>
            </a:r>
            <a:endParaRPr lang="en-US" sz="2000" dirty="0"/>
          </a:p>
        </p:txBody>
      </p:sp>
    </p:spTree>
    <p:custDataLst>
      <p:tags r:id="rId1"/>
    </p:custDataLst>
    <p:extLst>
      <p:ext uri="{BB962C8B-B14F-4D97-AF65-F5344CB8AC3E}">
        <p14:creationId xmlns:p14="http://schemas.microsoft.com/office/powerpoint/2010/main" val="1611427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ea typeface="Meiryo" panose="020B0604030504040204" pitchFamily="34" charset="-128"/>
              </a:rPr>
              <a:t>Who is in the </a:t>
            </a:r>
            <a:r>
              <a:rPr lang="en-US" b="0" dirty="0" smtClean="0">
                <a:ea typeface="Meiryo" panose="020B0604030504040204" pitchFamily="34" charset="-128"/>
              </a:rPr>
              <a:t>room?</a:t>
            </a:r>
            <a:endParaRPr lang="en-US" b="0" dirty="0">
              <a:ea typeface="Meiryo" panose="020B0604030504040204" pitchFamily="34" charset="-128"/>
            </a:endParaRPr>
          </a:p>
        </p:txBody>
      </p:sp>
      <p:sp>
        <p:nvSpPr>
          <p:cNvPr id="3" name="Google Shape;247;p24"/>
          <p:cNvSpPr/>
          <p:nvPr/>
        </p:nvSpPr>
        <p:spPr>
          <a:xfrm>
            <a:off x="10593307" y="335937"/>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ustDataLst>
      <p:tags r:id="rId1"/>
    </p:custDataLst>
    <p:extLst>
      <p:ext uri="{BB962C8B-B14F-4D97-AF65-F5344CB8AC3E}">
        <p14:creationId xmlns:p14="http://schemas.microsoft.com/office/powerpoint/2010/main" val="644704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mn-lt"/>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mn-lt"/>
              </a:rPr>
              <a:t>1. Ask as many questions as you can</a:t>
            </a:r>
          </a:p>
          <a:p>
            <a:pPr fontAlgn="base">
              <a:spcBef>
                <a:spcPct val="0"/>
              </a:spcBef>
              <a:spcAft>
                <a:spcPts val="1800"/>
              </a:spcAft>
              <a:defRPr/>
            </a:pPr>
            <a:r>
              <a:rPr lang="en-US" altLang="en-US" sz="3200" dirty="0">
                <a:latin typeface="+mn-lt"/>
              </a:rPr>
              <a:t>2. Do not stop to answer, judge, or discuss</a:t>
            </a:r>
          </a:p>
          <a:p>
            <a:pPr fontAlgn="base">
              <a:spcBef>
                <a:spcPct val="0"/>
              </a:spcBef>
              <a:spcAft>
                <a:spcPts val="1800"/>
              </a:spcAft>
              <a:defRPr/>
            </a:pPr>
            <a:r>
              <a:rPr lang="en-US" altLang="en-US" sz="3200" dirty="0">
                <a:latin typeface="+mn-lt"/>
              </a:rPr>
              <a:t>3. Write down every question exactly as stated</a:t>
            </a:r>
          </a:p>
          <a:p>
            <a:pPr fontAlgn="base">
              <a:spcBef>
                <a:spcPct val="0"/>
              </a:spcBef>
              <a:spcAft>
                <a:spcPts val="1800"/>
              </a:spcAft>
              <a:defRPr/>
            </a:pPr>
            <a:r>
              <a:rPr lang="en-US" altLang="en-US" sz="3200" dirty="0">
                <a:latin typeface="+mn-lt"/>
              </a:rPr>
              <a:t>4. Change any statements into questions</a:t>
            </a:r>
          </a:p>
          <a:p>
            <a:pPr algn="ctr" fontAlgn="base">
              <a:spcBef>
                <a:spcPct val="0"/>
              </a:spcBef>
              <a:spcAft>
                <a:spcPts val="1800"/>
              </a:spcAft>
              <a:defRPr/>
            </a:pPr>
            <a:endParaRPr lang="en-US" altLang="en-US" sz="3200" dirty="0">
              <a:solidFill>
                <a:prstClr val="white"/>
              </a:solidFill>
              <a:latin typeface="+mn-lt"/>
            </a:endParaRPr>
          </a:p>
        </p:txBody>
      </p:sp>
      <p:sp>
        <p:nvSpPr>
          <p:cNvPr id="4" name="Google Shape;247;p24"/>
          <p:cNvSpPr/>
          <p:nvPr/>
        </p:nvSpPr>
        <p:spPr>
          <a:xfrm>
            <a:off x="10865200" y="259430"/>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ustDataLst>
      <p:tags r:id="rId1"/>
    </p:custDataLst>
    <p:extLst>
      <p:ext uri="{BB962C8B-B14F-4D97-AF65-F5344CB8AC3E}">
        <p14:creationId xmlns:p14="http://schemas.microsoft.com/office/powerpoint/2010/main" val="2760224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747408" y="249026"/>
            <a:ext cx="10515600" cy="1325563"/>
          </a:xfrm>
        </p:spPr>
        <p:txBody>
          <a:bodyPr>
            <a:normAutofit/>
          </a:bodyPr>
          <a:lstStyle/>
          <a:p>
            <a:pPr eaLnBrk="1" hangingPunct="1"/>
            <a:r>
              <a:rPr lang="en-US" altLang="en-US" dirty="0" smtClean="0">
                <a:latin typeface="+mn-lt"/>
              </a:rPr>
              <a:t>Produce </a:t>
            </a:r>
            <a:r>
              <a:rPr lang="en-US" altLang="en-US" dirty="0">
                <a:latin typeface="+mn-lt"/>
              </a:rPr>
              <a:t>Questions</a:t>
            </a:r>
          </a:p>
        </p:txBody>
      </p:sp>
      <p:sp>
        <p:nvSpPr>
          <p:cNvPr id="102403" name="Content Placeholder 2"/>
          <p:cNvSpPr>
            <a:spLocks noGrp="1"/>
          </p:cNvSpPr>
          <p:nvPr>
            <p:ph idx="1"/>
          </p:nvPr>
        </p:nvSpPr>
        <p:spPr>
          <a:xfrm>
            <a:off x="838200" y="1825625"/>
            <a:ext cx="10515600" cy="3746016"/>
          </a:xfrm>
        </p:spPr>
        <p:txBody>
          <a:bodyPr>
            <a:normAutofit fontScale="92500" lnSpcReduction="20000"/>
          </a:bodyPr>
          <a:lstStyle/>
          <a:p>
            <a:pPr marL="514350" indent="-514350">
              <a:buFont typeface="Wingdings" panose="05000000000000000000" pitchFamily="2" charset="2"/>
              <a:buAutoNum type="arabicPeriod"/>
            </a:pPr>
            <a:r>
              <a:rPr lang="en-US" altLang="en-US" sz="3900" dirty="0">
                <a:solidFill>
                  <a:srgbClr val="000000"/>
                </a:solidFill>
              </a:rPr>
              <a:t>Ask Questions</a:t>
            </a:r>
          </a:p>
          <a:p>
            <a:pPr marL="514350" indent="-514350">
              <a:buFont typeface="Wingdings" panose="05000000000000000000" pitchFamily="2" charset="2"/>
              <a:buAutoNum type="arabicPeriod"/>
            </a:pPr>
            <a:r>
              <a:rPr lang="en-US" altLang="en-US" sz="3900" dirty="0">
                <a:solidFill>
                  <a:srgbClr val="000000"/>
                </a:solidFill>
              </a:rPr>
              <a:t>Follow the Rules</a:t>
            </a:r>
          </a:p>
          <a:p>
            <a:pPr lvl="3" eaLnBrk="1" hangingPunct="1">
              <a:lnSpc>
                <a:spcPct val="90000"/>
              </a:lnSpc>
            </a:pPr>
            <a:r>
              <a:rPr lang="en-US" altLang="en-US" sz="3500" dirty="0"/>
              <a:t>Ask as many questions as you can.</a:t>
            </a:r>
          </a:p>
          <a:p>
            <a:pPr lvl="3" eaLnBrk="1" hangingPunct="1">
              <a:lnSpc>
                <a:spcPct val="90000"/>
              </a:lnSpc>
            </a:pPr>
            <a:r>
              <a:rPr lang="en-US" altLang="en-US" sz="3500" dirty="0"/>
              <a:t>Do not stop to answer, judge, or discuss.</a:t>
            </a:r>
          </a:p>
          <a:p>
            <a:pPr lvl="3" eaLnBrk="1" hangingPunct="1">
              <a:lnSpc>
                <a:spcPct val="90000"/>
              </a:lnSpc>
            </a:pPr>
            <a:r>
              <a:rPr lang="en-US" altLang="en-US" sz="3500" dirty="0"/>
              <a:t>Write down every question exactly as it was stated.</a:t>
            </a:r>
          </a:p>
          <a:p>
            <a:pPr lvl="3" eaLnBrk="1" hangingPunct="1">
              <a:lnSpc>
                <a:spcPct val="90000"/>
              </a:lnSpc>
            </a:pPr>
            <a:r>
              <a:rPr lang="en-US" altLang="en-US" sz="3500" dirty="0"/>
              <a:t>Change any statements into questions.</a:t>
            </a:r>
          </a:p>
          <a:p>
            <a:pPr marL="514350" indent="-514350">
              <a:buFont typeface="Wingdings" panose="05000000000000000000" pitchFamily="2" charset="2"/>
              <a:buAutoNum type="arabicPeriod"/>
            </a:pPr>
            <a:r>
              <a:rPr lang="en-US" altLang="en-US" sz="3900" dirty="0">
                <a:solidFill>
                  <a:srgbClr val="000000"/>
                </a:solidFill>
              </a:rPr>
              <a:t>Number the Questions</a:t>
            </a:r>
          </a:p>
          <a:p>
            <a:pPr marL="514350" indent="-514350" algn="ctr">
              <a:buFont typeface="Wingdings" panose="05000000000000000000" pitchFamily="2" charset="2"/>
              <a:buAutoNum type="arabicPeriod"/>
            </a:pPr>
            <a:endParaRPr lang="en-US" altLang="en-US" dirty="0"/>
          </a:p>
        </p:txBody>
      </p:sp>
      <p:pic>
        <p:nvPicPr>
          <p:cNvPr id="5" name="Google Shape;430;p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42771" y="176418"/>
            <a:ext cx="1789845" cy="1015428"/>
          </a:xfrm>
          <a:prstGeom prst="rect">
            <a:avLst/>
          </a:prstGeom>
          <a:noFill/>
          <a:ln>
            <a:noFill/>
          </a:ln>
        </p:spPr>
      </p:pic>
    </p:spTree>
    <p:custDataLst>
      <p:tags r:id="rId1"/>
    </p:custDataLst>
    <p:extLst>
      <p:ext uri="{BB962C8B-B14F-4D97-AF65-F5344CB8AC3E}">
        <p14:creationId xmlns:p14="http://schemas.microsoft.com/office/powerpoint/2010/main" val="1491750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latin typeface="+mn-lt"/>
              </a:rPr>
              <a:t>Question </a:t>
            </a:r>
            <a:r>
              <a:rPr lang="en-US" altLang="en-US" dirty="0" smtClean="0">
                <a:latin typeface="+mn-lt"/>
              </a:rPr>
              <a:t>Focus</a:t>
            </a:r>
            <a:endParaRPr lang="en-US" altLang="en-US" dirty="0">
              <a:latin typeface="+mn-lt"/>
            </a:endParaRPr>
          </a:p>
        </p:txBody>
      </p:sp>
      <p:sp>
        <p:nvSpPr>
          <p:cNvPr id="3" name="TextBox 2"/>
          <p:cNvSpPr txBox="1"/>
          <p:nvPr/>
        </p:nvSpPr>
        <p:spPr>
          <a:xfrm>
            <a:off x="6858000" y="1870281"/>
            <a:ext cx="5188928" cy="2492990"/>
          </a:xfrm>
          <a:prstGeom prst="rect">
            <a:avLst/>
          </a:prstGeom>
          <a:noFill/>
        </p:spPr>
        <p:txBody>
          <a:bodyPr wrap="square" rtlCol="0">
            <a:spAutoFit/>
          </a:bodyPr>
          <a:lstStyle/>
          <a:p>
            <a:pPr marL="342900" indent="-342900" defTabSz="457200">
              <a:buAutoNum type="arabicPeriod"/>
              <a:defRPr/>
            </a:pPr>
            <a:r>
              <a:rPr lang="en-US" altLang="en-US" sz="2000" dirty="0" smtClean="0"/>
              <a:t>Ask </a:t>
            </a:r>
            <a:r>
              <a:rPr lang="en-US" altLang="en-US" sz="2000" dirty="0"/>
              <a:t>as many questions as you </a:t>
            </a:r>
            <a:r>
              <a:rPr lang="en-US" altLang="en-US" sz="2000" dirty="0" smtClean="0"/>
              <a:t>can.</a:t>
            </a:r>
          </a:p>
          <a:p>
            <a:pPr marL="342900" indent="-342900" defTabSz="457200">
              <a:buAutoNum type="arabicPeriod"/>
              <a:defRPr/>
            </a:pPr>
            <a:r>
              <a:rPr lang="en-US" altLang="en-US" sz="2000" dirty="0" smtClean="0"/>
              <a:t>Do </a:t>
            </a:r>
            <a:r>
              <a:rPr lang="en-US" altLang="en-US" sz="2000" dirty="0"/>
              <a:t>not stop to answer, judge, or </a:t>
            </a:r>
            <a:r>
              <a:rPr lang="en-US" altLang="en-US" sz="2000" dirty="0" smtClean="0"/>
              <a:t>discuss.</a:t>
            </a:r>
          </a:p>
          <a:p>
            <a:pPr marL="342900" indent="-342900" defTabSz="457200">
              <a:buAutoNum type="arabicPeriod"/>
              <a:defRPr/>
            </a:pPr>
            <a:r>
              <a:rPr lang="en-US" altLang="en-US" sz="2000" dirty="0" smtClean="0"/>
              <a:t>Write </a:t>
            </a:r>
            <a:r>
              <a:rPr lang="en-US" altLang="en-US" sz="2000" dirty="0"/>
              <a:t>down every question exactly as it was </a:t>
            </a:r>
            <a:r>
              <a:rPr lang="en-US" altLang="en-US" sz="2000" dirty="0" smtClean="0"/>
              <a:t>stated.</a:t>
            </a:r>
          </a:p>
          <a:p>
            <a:pPr marL="342900" indent="-342900" defTabSz="457200">
              <a:buAutoNum type="arabicPeriod"/>
              <a:defRPr/>
            </a:pPr>
            <a:r>
              <a:rPr lang="en-US" altLang="en-US" sz="2000" dirty="0" smtClean="0"/>
              <a:t>Change </a:t>
            </a:r>
            <a:r>
              <a:rPr lang="en-US" altLang="en-US" sz="2000" dirty="0"/>
              <a:t>any statements into questions</a:t>
            </a:r>
            <a:r>
              <a:rPr lang="en-US" altLang="en-US" sz="2000" dirty="0" smtClean="0"/>
              <a:t>.</a:t>
            </a:r>
          </a:p>
          <a:p>
            <a:pPr marL="342900" indent="-342900" defTabSz="457200">
              <a:buAutoNum type="arabicPeriod"/>
              <a:defRPr/>
            </a:pPr>
            <a:r>
              <a:rPr lang="en-US" altLang="en-US" sz="2000" b="1" dirty="0" smtClean="0"/>
              <a:t>Number the questions.</a:t>
            </a:r>
            <a:endParaRPr lang="en-US" altLang="en-US" sz="2000" b="1" dirty="0"/>
          </a:p>
          <a:p>
            <a:pPr marL="457200" indent="-457200" defTabSz="457200">
              <a:buFont typeface="Arial" panose="020B0604020202020204" pitchFamily="34" charset="0"/>
              <a:buChar char="•"/>
              <a:defRPr/>
            </a:pPr>
            <a:endParaRPr lang="en-US" dirty="0">
              <a:solidFill>
                <a:prstClr val="black"/>
              </a:solidFill>
              <a:sym typeface="Wingdings" panose="05000000000000000000" pitchFamily="2" charset="2"/>
            </a:endParaRPr>
          </a:p>
          <a:p>
            <a:pPr marR="0" lvl="0" algn="l" defTabSz="4572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smtClean="0">
                <a:ln>
                  <a:noFill/>
                </a:ln>
                <a:solidFill>
                  <a:prstClr val="black"/>
                </a:solidFill>
                <a:effectLst/>
                <a:uLnTx/>
                <a:uFillTx/>
                <a:sym typeface="Wingdings" panose="05000000000000000000" pitchFamily="2" charset="2"/>
              </a:rPr>
              <a:t> </a:t>
            </a:r>
            <a:endParaRPr kumimoji="0" lang="en-US" b="0" i="0" u="none" strike="noStrike" kern="1200" cap="none" spc="0" normalizeH="0" baseline="0" noProof="0" dirty="0">
              <a:ln>
                <a:noFill/>
              </a:ln>
              <a:solidFill>
                <a:prstClr val="black"/>
              </a:solidFill>
              <a:effectLst/>
              <a:uLnTx/>
              <a:uFillTx/>
            </a:endParaRPr>
          </a:p>
        </p:txBody>
      </p:sp>
      <p:pic>
        <p:nvPicPr>
          <p:cNvPr id="6" name="Google Shape;430;p4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42771" y="176418"/>
            <a:ext cx="1789845" cy="1015428"/>
          </a:xfrm>
          <a:prstGeom prst="rect">
            <a:avLst/>
          </a:prstGeom>
          <a:noFill/>
          <a:ln>
            <a:noFill/>
          </a:ln>
        </p:spPr>
      </p:pic>
      <p:sp>
        <p:nvSpPr>
          <p:cNvPr id="4" name="TextBox 3"/>
          <p:cNvSpPr txBox="1"/>
          <p:nvPr/>
        </p:nvSpPr>
        <p:spPr>
          <a:xfrm>
            <a:off x="8615363" y="6581001"/>
            <a:ext cx="5676900" cy="276999"/>
          </a:xfrm>
          <a:prstGeom prst="rect">
            <a:avLst/>
          </a:prstGeom>
          <a:noFill/>
        </p:spPr>
        <p:txBody>
          <a:bodyPr wrap="square" rtlCol="0">
            <a:spAutoFit/>
          </a:bodyPr>
          <a:lstStyle/>
          <a:p>
            <a:r>
              <a:rPr lang="en-US" sz="1200" b="1" dirty="0"/>
              <a:t> </a:t>
            </a:r>
            <a:r>
              <a:rPr lang="en-US" sz="1200" dirty="0">
                <a:hlinkClick r:id="rId5"/>
              </a:rPr>
              <a:t>https://www.loc.gov/pictures/item/2004665381/</a:t>
            </a:r>
            <a:endParaRPr lang="en-US" sz="1200" dirty="0"/>
          </a:p>
        </p:txBody>
      </p:sp>
      <p:sp>
        <p:nvSpPr>
          <p:cNvPr id="7" name="TextBox 6"/>
          <p:cNvSpPr txBox="1"/>
          <p:nvPr/>
        </p:nvSpPr>
        <p:spPr>
          <a:xfrm>
            <a:off x="6888772" y="5657671"/>
            <a:ext cx="5303228" cy="923330"/>
          </a:xfrm>
          <a:prstGeom prst="rect">
            <a:avLst/>
          </a:prstGeom>
          <a:noFill/>
        </p:spPr>
        <p:txBody>
          <a:bodyPr wrap="square" rtlCol="0">
            <a:spAutoFit/>
          </a:bodyPr>
          <a:lstStyle/>
          <a:p>
            <a:r>
              <a:rPr lang="en-US" dirty="0" smtClean="0"/>
              <a:t>Photograph of a store owned by a Japanese American family, taken by Dorothea Lange in Oakland, CA, March, 1942</a:t>
            </a:r>
            <a:r>
              <a:rPr lang="en-US"/>
              <a:t>. </a:t>
            </a:r>
            <a:endParaRPr lang="en-US" dirty="0"/>
          </a:p>
        </p:txBody>
      </p:sp>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4329" y="1443038"/>
            <a:ext cx="6533671" cy="5186101"/>
          </a:xfrm>
          <a:prstGeom prst="rect">
            <a:avLst/>
          </a:prstGeom>
        </p:spPr>
      </p:pic>
    </p:spTree>
    <p:custDataLst>
      <p:tags r:id="rId1"/>
    </p:custDataLst>
    <p:extLst>
      <p:ext uri="{BB962C8B-B14F-4D97-AF65-F5344CB8AC3E}">
        <p14:creationId xmlns:p14="http://schemas.microsoft.com/office/powerpoint/2010/main" val="206666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&amp; Build</a:t>
            </a:r>
            <a:endParaRPr lang="en-US" dirty="0"/>
          </a:p>
        </p:txBody>
      </p:sp>
      <p:sp>
        <p:nvSpPr>
          <p:cNvPr id="3" name="Content Placeholder 2"/>
          <p:cNvSpPr>
            <a:spLocks noGrp="1"/>
          </p:cNvSpPr>
          <p:nvPr>
            <p:ph idx="1"/>
          </p:nvPr>
        </p:nvSpPr>
        <p:spPr/>
        <p:txBody>
          <a:bodyPr/>
          <a:lstStyle/>
          <a:p>
            <a:r>
              <a:rPr lang="en-US" dirty="0" smtClean="0"/>
              <a:t>Share </a:t>
            </a:r>
            <a:r>
              <a:rPr lang="en-US" i="1" dirty="0" smtClean="0"/>
              <a:t>at least </a:t>
            </a:r>
            <a:r>
              <a:rPr lang="en-US" dirty="0" smtClean="0"/>
              <a:t>one question in the chat box (any question you want).</a:t>
            </a:r>
          </a:p>
          <a:p>
            <a:r>
              <a:rPr lang="en-US" dirty="0" smtClean="0"/>
              <a:t>Read what others write in the chat box.</a:t>
            </a:r>
          </a:p>
          <a:p>
            <a:r>
              <a:rPr lang="en-US" dirty="0" smtClean="0"/>
              <a:t>Add </a:t>
            </a:r>
            <a:r>
              <a:rPr lang="en-US" i="1" dirty="0" smtClean="0"/>
              <a:t>at least </a:t>
            </a:r>
            <a:r>
              <a:rPr lang="en-US" dirty="0" smtClean="0"/>
              <a:t>one new question to your own list, based on someone else’s question. </a:t>
            </a:r>
            <a:endParaRPr lang="en-US" dirty="0"/>
          </a:p>
        </p:txBody>
      </p:sp>
      <p:sp>
        <p:nvSpPr>
          <p:cNvPr id="4"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5" name="Google Shape;430;p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72199" y="98830"/>
            <a:ext cx="1789845" cy="1015428"/>
          </a:xfrm>
          <a:prstGeom prst="rect">
            <a:avLst/>
          </a:prstGeom>
          <a:noFill/>
          <a:ln>
            <a:noFill/>
          </a:ln>
        </p:spPr>
      </p:pic>
    </p:spTree>
    <p:custDataLst>
      <p:tags r:id="rId1"/>
    </p:custDataLst>
    <p:extLst>
      <p:ext uri="{BB962C8B-B14F-4D97-AF65-F5344CB8AC3E}">
        <p14:creationId xmlns:p14="http://schemas.microsoft.com/office/powerpoint/2010/main" val="65779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14375" y="207056"/>
            <a:ext cx="10515600" cy="1325563"/>
          </a:xfrm>
        </p:spPr>
        <p:txBody>
          <a:bodyPr>
            <a:normAutofit/>
          </a:bodyPr>
          <a:lstStyle/>
          <a:p>
            <a:pPr eaLnBrk="1" hangingPunct="1"/>
            <a:r>
              <a:rPr lang="en-US" altLang="en-US" dirty="0" smtClean="0">
                <a:latin typeface="+mn-lt"/>
              </a:rPr>
              <a:t>Categorize </a:t>
            </a:r>
            <a:r>
              <a:rPr lang="en-US" altLang="en-US" dirty="0">
                <a:latin typeface="+mn-lt"/>
              </a:rPr>
              <a:t>Questions: </a:t>
            </a:r>
            <a:r>
              <a:rPr lang="en-US" altLang="en-US" dirty="0" smtClean="0">
                <a:latin typeface="+mn-lt"/>
              </a:rPr>
              <a:t>Closed/Open</a:t>
            </a:r>
            <a:endParaRPr lang="en-US" altLang="en-US" dirty="0">
              <a:latin typeface="+mn-lt"/>
            </a:endParaRPr>
          </a:p>
        </p:txBody>
      </p:sp>
      <p:sp>
        <p:nvSpPr>
          <p:cNvPr id="46082" name="Content Placeholder 2"/>
          <p:cNvSpPr>
            <a:spLocks noGrp="1"/>
          </p:cNvSpPr>
          <p:nvPr>
            <p:ph idx="1"/>
          </p:nvPr>
        </p:nvSpPr>
        <p:spPr>
          <a:xfrm>
            <a:off x="838200" y="1825630"/>
            <a:ext cx="10515600" cy="3622029"/>
          </a:xfrm>
        </p:spPr>
        <p:txBody>
          <a:bodyPr>
            <a:normAutofit fontScale="92500" lnSpcReduction="20000"/>
          </a:bodyPr>
          <a:lstStyle/>
          <a:p>
            <a:pPr marL="0" indent="0">
              <a:buNone/>
            </a:pPr>
            <a:r>
              <a:rPr lang="en-US" altLang="en-US" sz="3500" u="sng" dirty="0">
                <a:solidFill>
                  <a:srgbClr val="000000"/>
                </a:solidFill>
              </a:rPr>
              <a:t>Definitions</a:t>
            </a:r>
            <a:r>
              <a:rPr lang="en-US" altLang="en-US" sz="3500" dirty="0">
                <a:solidFill>
                  <a:srgbClr val="000000"/>
                </a:solidFill>
              </a:rPr>
              <a:t>: </a:t>
            </a:r>
            <a:endParaRPr lang="en-US" altLang="en-US" sz="3500" b="1" dirty="0">
              <a:solidFill>
                <a:srgbClr val="000000"/>
              </a:solidFill>
            </a:endParaRPr>
          </a:p>
          <a:p>
            <a:pPr lvl="1" eaLnBrk="1" hangingPunct="1">
              <a:lnSpc>
                <a:spcPct val="90000"/>
              </a:lnSpc>
            </a:pPr>
            <a:r>
              <a:rPr lang="en-US" altLang="en-US" sz="3500" b="1" dirty="0">
                <a:solidFill>
                  <a:srgbClr val="000000"/>
                </a:solidFill>
              </a:rPr>
              <a:t>Closed-ended </a:t>
            </a:r>
            <a:r>
              <a:rPr lang="en-US" altLang="en-US" sz="3500" dirty="0">
                <a:solidFill>
                  <a:srgbClr val="000000"/>
                </a:solidFill>
              </a:rPr>
              <a:t>questions can be answered with a “yes” or  “no” or with a </a:t>
            </a:r>
            <a:r>
              <a:rPr lang="en-US" altLang="en-US" sz="3500" b="1" dirty="0">
                <a:solidFill>
                  <a:srgbClr val="000000"/>
                </a:solidFill>
              </a:rPr>
              <a:t>one-word </a:t>
            </a:r>
            <a:r>
              <a:rPr lang="en-US" altLang="en-US" sz="3500" dirty="0">
                <a:solidFill>
                  <a:srgbClr val="000000"/>
                </a:solidFill>
              </a:rPr>
              <a:t>answer.</a:t>
            </a:r>
          </a:p>
          <a:p>
            <a:pPr lvl="1">
              <a:spcBef>
                <a:spcPts val="1800"/>
              </a:spcBef>
            </a:pPr>
            <a:r>
              <a:rPr lang="en-US" altLang="en-US" sz="3500" b="1" dirty="0">
                <a:solidFill>
                  <a:srgbClr val="000000"/>
                </a:solidFill>
              </a:rPr>
              <a:t>Open-ended</a:t>
            </a:r>
            <a:r>
              <a:rPr lang="en-US" altLang="en-US" sz="3500" dirty="0">
                <a:solidFill>
                  <a:srgbClr val="000000"/>
                </a:solidFill>
              </a:rPr>
              <a:t> questions require </a:t>
            </a:r>
          </a:p>
          <a:p>
            <a:pPr lvl="1">
              <a:spcBef>
                <a:spcPct val="0"/>
              </a:spcBef>
              <a:spcAft>
                <a:spcPts val="1800"/>
              </a:spcAft>
              <a:buNone/>
            </a:pPr>
            <a:r>
              <a:rPr lang="en-US" altLang="en-US" sz="3500" dirty="0">
                <a:solidFill>
                  <a:srgbClr val="000000"/>
                </a:solidFill>
              </a:rPr>
              <a:t>  more </a:t>
            </a:r>
            <a:r>
              <a:rPr lang="en-US" altLang="en-US" sz="3500" b="1" dirty="0">
                <a:solidFill>
                  <a:srgbClr val="000000"/>
                </a:solidFill>
              </a:rPr>
              <a:t>explanation</a:t>
            </a:r>
            <a:r>
              <a:rPr lang="en-US" altLang="en-US" sz="3500" dirty="0">
                <a:solidFill>
                  <a:srgbClr val="000000"/>
                </a:solidFill>
              </a:rPr>
              <a:t>. </a:t>
            </a:r>
            <a:endParaRPr lang="en-US" altLang="en-US" sz="3500" dirty="0" smtClean="0">
              <a:solidFill>
                <a:srgbClr val="000000"/>
              </a:solidFill>
            </a:endParaRPr>
          </a:p>
          <a:p>
            <a:pPr lvl="1">
              <a:spcBef>
                <a:spcPct val="0"/>
              </a:spcBef>
              <a:spcAft>
                <a:spcPts val="1800"/>
              </a:spcAft>
              <a:buNone/>
            </a:pPr>
            <a:endParaRPr lang="en-US" altLang="en-US" sz="1000" dirty="0">
              <a:solidFill>
                <a:srgbClr val="000000"/>
              </a:solidFill>
            </a:endParaRPr>
          </a:p>
          <a:p>
            <a:pPr marL="0" indent="0">
              <a:spcBef>
                <a:spcPct val="0"/>
              </a:spcBef>
              <a:buNone/>
            </a:pPr>
            <a:r>
              <a:rPr lang="en-US" altLang="en-US" sz="3500" u="sng" dirty="0">
                <a:solidFill>
                  <a:srgbClr val="000000"/>
                </a:solidFill>
              </a:rPr>
              <a:t>Directions</a:t>
            </a:r>
            <a:r>
              <a:rPr lang="en-US" altLang="en-US" sz="3500" dirty="0">
                <a:solidFill>
                  <a:srgbClr val="000000"/>
                </a:solidFill>
              </a:rPr>
              <a:t>: Identify your questions as closed-ended or open-ended by </a:t>
            </a:r>
            <a:r>
              <a:rPr lang="en-US" altLang="en-US" sz="3500" b="1" dirty="0">
                <a:solidFill>
                  <a:srgbClr val="000000"/>
                </a:solidFill>
              </a:rPr>
              <a:t>marking them </a:t>
            </a:r>
            <a:r>
              <a:rPr lang="en-US" altLang="en-US" sz="3500" dirty="0">
                <a:solidFill>
                  <a:srgbClr val="000000"/>
                </a:solidFill>
              </a:rPr>
              <a:t>with a </a:t>
            </a:r>
            <a:r>
              <a:rPr lang="en-US" altLang="en-US" sz="3500" b="1" dirty="0">
                <a:solidFill>
                  <a:srgbClr val="000000"/>
                </a:solidFill>
              </a:rPr>
              <a:t>“C”</a:t>
            </a:r>
            <a:r>
              <a:rPr lang="en-US" altLang="ja-JP" sz="3500" dirty="0">
                <a:solidFill>
                  <a:srgbClr val="000000"/>
                </a:solidFill>
              </a:rPr>
              <a:t> or an </a:t>
            </a:r>
            <a:r>
              <a:rPr lang="en-US" altLang="en-US" sz="3500" b="1" dirty="0">
                <a:solidFill>
                  <a:srgbClr val="000000"/>
                </a:solidFill>
              </a:rPr>
              <a:t>“</a:t>
            </a:r>
            <a:r>
              <a:rPr lang="en-US" altLang="ja-JP" sz="3500" b="1" dirty="0">
                <a:solidFill>
                  <a:srgbClr val="000000"/>
                </a:solidFill>
              </a:rPr>
              <a:t>O.</a:t>
            </a:r>
            <a:r>
              <a:rPr lang="en-US" altLang="en-US" sz="3500" b="1" dirty="0">
                <a:solidFill>
                  <a:srgbClr val="000000"/>
                </a:solidFill>
              </a:rPr>
              <a:t>”</a:t>
            </a:r>
            <a:endParaRPr lang="en-US" altLang="en-US" sz="3500" dirty="0">
              <a:solidFill>
                <a:srgbClr val="000000"/>
              </a:solidFill>
            </a:endParaRPr>
          </a:p>
        </p:txBody>
      </p:sp>
      <p:pic>
        <p:nvPicPr>
          <p:cNvPr id="4" name="Google Shape;438;p4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42641" y="239479"/>
            <a:ext cx="1574667" cy="959764"/>
          </a:xfrm>
          <a:prstGeom prst="rect">
            <a:avLst/>
          </a:prstGeom>
          <a:noFill/>
          <a:ln>
            <a:noFill/>
          </a:ln>
        </p:spPr>
      </p:pic>
    </p:spTree>
    <p:custDataLst>
      <p:tags r:id="rId1"/>
    </p:custDataLst>
    <p:extLst>
      <p:ext uri="{BB962C8B-B14F-4D97-AF65-F5344CB8AC3E}">
        <p14:creationId xmlns:p14="http://schemas.microsoft.com/office/powerpoint/2010/main" val="184332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smtClean="0"/>
              <a:t>Discuss</a:t>
            </a:r>
            <a:endParaRPr lang="en-US" altLang="en-US" dirty="0"/>
          </a:p>
        </p:txBody>
      </p:sp>
      <p:graphicFrame>
        <p:nvGraphicFramePr>
          <p:cNvPr id="5" name="Content Placeholder 3"/>
          <p:cNvGraphicFramePr>
            <a:graphicFrameLocks noGrp="1"/>
          </p:cNvGraphicFramePr>
          <p:nvPr>
            <p:extLst/>
          </p:nvPr>
        </p:nvGraphicFramePr>
        <p:xfrm>
          <a:off x="2341125" y="1893654"/>
          <a:ext cx="7075803" cy="3737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ustDataLst>
      <p:tags r:id="rId1"/>
    </p:custDataLst>
    <p:extLst>
      <p:ext uri="{BB962C8B-B14F-4D97-AF65-F5344CB8AC3E}">
        <p14:creationId xmlns:p14="http://schemas.microsoft.com/office/powerpoint/2010/main" val="1653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38200" y="265903"/>
            <a:ext cx="10515600" cy="1325563"/>
          </a:xfrm>
        </p:spPr>
        <p:txBody>
          <a:bodyPr>
            <a:normAutofit/>
          </a:bodyPr>
          <a:lstStyle/>
          <a:p>
            <a:pPr eaLnBrk="1" hangingPunct="1"/>
            <a:r>
              <a:rPr lang="en-US" altLang="en-US" dirty="0" smtClean="0"/>
              <a:t>Discuss</a:t>
            </a:r>
            <a:endParaRPr lang="en-US" altLang="en-US" dirty="0"/>
          </a:p>
        </p:txBody>
      </p:sp>
      <p:graphicFrame>
        <p:nvGraphicFramePr>
          <p:cNvPr id="7" name="Content Placeholder 3"/>
          <p:cNvGraphicFramePr>
            <a:graphicFrameLocks noGrp="1"/>
          </p:cNvGraphicFramePr>
          <p:nvPr>
            <p:extLst/>
          </p:nvPr>
        </p:nvGraphicFramePr>
        <p:xfrm>
          <a:off x="2425433" y="1854740"/>
          <a:ext cx="7107623" cy="3856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1"/>
          <p:cNvSpPr/>
          <p:nvPr/>
        </p:nvSpPr>
        <p:spPr>
          <a:xfrm>
            <a:off x="5979270" y="3015578"/>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ustDataLst>
      <p:tags r:id="rId1"/>
    </p:custDataLst>
    <p:extLst>
      <p:ext uri="{BB962C8B-B14F-4D97-AF65-F5344CB8AC3E}">
        <p14:creationId xmlns:p14="http://schemas.microsoft.com/office/powerpoint/2010/main" val="1054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42"/>
            <a:ext cx="6400800" cy="1631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33"/>
            <a:ext cx="10515600" cy="1234047"/>
          </a:xfrm>
        </p:spPr>
        <p:txBody>
          <a:bodyPr>
            <a:normAutofit/>
          </a:bodyPr>
          <a:lstStyle/>
          <a:p>
            <a:pPr eaLnBrk="1" hangingPunct="1"/>
            <a:r>
              <a:rPr lang="en-US" altLang="en-US" dirty="0" smtClean="0"/>
              <a:t>Improve </a:t>
            </a:r>
            <a:r>
              <a:rPr lang="en-US" altLang="en-US" dirty="0"/>
              <a:t>Questions</a:t>
            </a:r>
          </a:p>
        </p:txBody>
      </p:sp>
      <p:sp>
        <p:nvSpPr>
          <p:cNvPr id="4" name="Content Placeholder 3"/>
          <p:cNvSpPr>
            <a:spLocks noGrp="1"/>
          </p:cNvSpPr>
          <p:nvPr>
            <p:ph idx="1"/>
          </p:nvPr>
        </p:nvSpPr>
        <p:spPr>
          <a:xfrm>
            <a:off x="900193" y="1770996"/>
            <a:ext cx="10515600" cy="4770535"/>
          </a:xfrm>
        </p:spPr>
        <p:txBody>
          <a:bodyPr>
            <a:normAutofit/>
          </a:bodyPr>
          <a:lstStyle/>
          <a:p>
            <a:pPr eaLnBrk="1" hangingPunct="1">
              <a:spcBef>
                <a:spcPts val="400"/>
              </a:spcBef>
            </a:pPr>
            <a:r>
              <a:rPr lang="en-US" altLang="en-US" sz="2800" dirty="0">
                <a:solidFill>
                  <a:srgbClr val="000000"/>
                </a:solidFill>
                <a:latin typeface="Rockwell" panose="02060603020205020403" pitchFamily="18" charset="0"/>
              </a:rPr>
              <a:t>Take one </a:t>
            </a:r>
            <a:r>
              <a:rPr lang="en-US" altLang="en-US" sz="2800" b="1" dirty="0">
                <a:latin typeface="Rockwell" panose="02060603020205020403" pitchFamily="18" charset="0"/>
              </a:rPr>
              <a:t>closed-ended question</a:t>
            </a:r>
            <a:r>
              <a:rPr lang="en-US" altLang="en-US" sz="2800" b="1" dirty="0">
                <a:solidFill>
                  <a:srgbClr val="9D90A0"/>
                </a:solidFill>
                <a:latin typeface="Rockwell" panose="02060603020205020403" pitchFamily="18" charset="0"/>
              </a:rPr>
              <a:t> </a:t>
            </a:r>
            <a:r>
              <a:rPr lang="en-US" altLang="en-US" sz="2800" dirty="0">
                <a:solidFill>
                  <a:srgbClr val="000000"/>
                </a:solidFill>
                <a:latin typeface="Rockwell" panose="02060603020205020403" pitchFamily="18" charset="0"/>
              </a:rPr>
              <a:t>and change it</a:t>
            </a:r>
            <a:r>
              <a:rPr lang="en-US" altLang="en-US" sz="2800" b="1" dirty="0">
                <a:solidFill>
                  <a:srgbClr val="000000"/>
                </a:solidFill>
                <a:latin typeface="Rockwell" panose="02060603020205020403" pitchFamily="18" charset="0"/>
              </a:rPr>
              <a:t> </a:t>
            </a:r>
            <a:r>
              <a:rPr lang="en-US" altLang="en-US" sz="2800" dirty="0">
                <a:solidFill>
                  <a:srgbClr val="000000"/>
                </a:solidFill>
                <a:latin typeface="Rockwell" panose="02060603020205020403" pitchFamily="18" charset="0"/>
              </a:rPr>
              <a:t>into an </a:t>
            </a:r>
            <a:r>
              <a:rPr lang="en-US" altLang="en-US" sz="2800" b="1" dirty="0">
                <a:latin typeface="Rockwell" panose="02060603020205020403" pitchFamily="18" charset="0"/>
              </a:rPr>
              <a:t>open-ended question</a:t>
            </a:r>
            <a:r>
              <a:rPr lang="en-US" altLang="en-US" sz="2800" dirty="0">
                <a:solidFill>
                  <a:srgbClr val="000000"/>
                </a:solidFill>
                <a:latin typeface="Rockwell" panose="02060603020205020403" pitchFamily="18" charset="0"/>
              </a:rPr>
              <a:t>.</a:t>
            </a:r>
          </a:p>
          <a:p>
            <a:pPr eaLnBrk="1" hangingPunct="1">
              <a:spcBef>
                <a:spcPts val="400"/>
              </a:spcBef>
              <a:spcAft>
                <a:spcPts val="600"/>
              </a:spcAft>
              <a:buFont typeface="Wingdings" panose="05000000000000000000" pitchFamily="2" charset="2"/>
              <a:buNone/>
            </a:pPr>
            <a:endParaRPr lang="en-US" altLang="en-US" dirty="0" smtClean="0">
              <a:solidFill>
                <a:srgbClr val="000000"/>
              </a:solidFill>
              <a:latin typeface="Rockwell" panose="02060603020205020403" pitchFamily="18" charset="0"/>
            </a:endParaRPr>
          </a:p>
          <a:p>
            <a:pPr eaLnBrk="1" hangingPunct="1">
              <a:spcBef>
                <a:spcPts val="1600"/>
              </a:spcBef>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200"/>
              </a:spcBef>
            </a:pPr>
            <a:endParaRPr lang="en-US" altLang="en-US" sz="800" dirty="0" smtClean="0">
              <a:solidFill>
                <a:srgbClr val="000000"/>
              </a:solidFill>
              <a:latin typeface="Rockwell" panose="02060603020205020403" pitchFamily="18" charset="0"/>
            </a:endParaRPr>
          </a:p>
          <a:p>
            <a:pPr eaLnBrk="1" hangingPunct="1">
              <a:spcBef>
                <a:spcPts val="1200"/>
              </a:spcBef>
            </a:pPr>
            <a:r>
              <a:rPr lang="en-US" altLang="en-US" sz="2800" dirty="0" smtClean="0">
                <a:solidFill>
                  <a:srgbClr val="000000"/>
                </a:solidFill>
                <a:latin typeface="Rockwell" panose="02060603020205020403" pitchFamily="18" charset="0"/>
              </a:rPr>
              <a:t>Take </a:t>
            </a:r>
            <a:r>
              <a:rPr lang="en-US" altLang="en-US" sz="2800" dirty="0">
                <a:solidFill>
                  <a:srgbClr val="000000"/>
                </a:solidFill>
                <a:latin typeface="Rockwell" panose="02060603020205020403" pitchFamily="18" charset="0"/>
              </a:rPr>
              <a:t>one </a:t>
            </a:r>
            <a:r>
              <a:rPr lang="en-US" altLang="en-US" sz="2800" b="1" dirty="0">
                <a:latin typeface="Rockwell" panose="02060603020205020403" pitchFamily="18" charset="0"/>
              </a:rPr>
              <a:t>open-ended question </a:t>
            </a:r>
            <a:r>
              <a:rPr lang="en-US" altLang="en-US" sz="2800" dirty="0">
                <a:solidFill>
                  <a:srgbClr val="000000"/>
                </a:solidFill>
                <a:latin typeface="Rockwell" panose="02060603020205020403" pitchFamily="18" charset="0"/>
              </a:rPr>
              <a:t>and change it</a:t>
            </a:r>
            <a:r>
              <a:rPr lang="en-US" altLang="en-US" sz="2800" b="1" dirty="0">
                <a:solidFill>
                  <a:srgbClr val="000000"/>
                </a:solidFill>
                <a:latin typeface="Rockwell" panose="02060603020205020403" pitchFamily="18" charset="0"/>
              </a:rPr>
              <a:t> </a:t>
            </a:r>
            <a:r>
              <a:rPr lang="en-US" altLang="en-US" sz="2800" dirty="0">
                <a:solidFill>
                  <a:srgbClr val="000000"/>
                </a:solidFill>
                <a:latin typeface="Rockwell" panose="02060603020205020403" pitchFamily="18" charset="0"/>
              </a:rPr>
              <a:t>into a </a:t>
            </a:r>
            <a:r>
              <a:rPr lang="en-US" altLang="en-US" sz="2800" b="1" dirty="0">
                <a:latin typeface="Rockwell" panose="02060603020205020403" pitchFamily="18" charset="0"/>
              </a:rPr>
              <a:t>closed-ended question</a:t>
            </a:r>
            <a:r>
              <a:rPr lang="en-US" altLang="en-US" sz="2800" dirty="0" smtClean="0">
                <a:solidFill>
                  <a:srgbClr val="000000"/>
                </a:solidFill>
                <a:latin typeface="Rockwell" panose="02060603020205020403" pitchFamily="18" charset="0"/>
              </a:rPr>
              <a:t>.</a:t>
            </a:r>
          </a:p>
          <a:p>
            <a:pPr eaLnBrk="1" hangingPunct="1">
              <a:spcBef>
                <a:spcPts val="1200"/>
              </a:spcBef>
            </a:pPr>
            <a:endParaRPr lang="en-US" altLang="en-US" sz="2800" dirty="0" smtClean="0">
              <a:solidFill>
                <a:srgbClr val="000000"/>
              </a:solidFill>
              <a:latin typeface="Rockwell" panose="02060603020205020403" pitchFamily="18" charset="0"/>
            </a:endParaRPr>
          </a:p>
          <a:p>
            <a:pPr eaLnBrk="1" hangingPunct="1">
              <a:spcBef>
                <a:spcPts val="1200"/>
              </a:spcBef>
            </a:pPr>
            <a:endParaRPr lang="en-US" altLang="en-US" dirty="0">
              <a:solidFill>
                <a:srgbClr val="000000"/>
              </a:solidFill>
              <a:latin typeface="Rockwell" panose="02060603020205020403" pitchFamily="18" charset="0"/>
            </a:endParaRPr>
          </a:p>
          <a:p>
            <a:pPr eaLnBrk="1" hangingPunct="1">
              <a:spcBef>
                <a:spcPts val="1200"/>
              </a:spcBef>
            </a:pPr>
            <a:r>
              <a:rPr lang="en-US" altLang="en-US" sz="2800" dirty="0" smtClean="0">
                <a:solidFill>
                  <a:srgbClr val="000000"/>
                </a:solidFill>
                <a:latin typeface="Rockwell" panose="02060603020205020403" pitchFamily="18" charset="0"/>
              </a:rPr>
              <a:t>Write these as new questions at the bottom of your list.</a:t>
            </a:r>
            <a:endParaRPr lang="en-US" altLang="en-US" sz="2800" dirty="0">
              <a:solidFill>
                <a:srgbClr val="000000"/>
              </a:solidFill>
              <a:latin typeface="Rockwell" panose="02060603020205020403" pitchFamily="18" charset="0"/>
            </a:endParaRPr>
          </a:p>
          <a:p>
            <a:pPr eaLnBrk="1" hangingPunct="1"/>
            <a:endParaRPr lang="en-US" altLang="en-US" dirty="0">
              <a:solidFill>
                <a:srgbClr val="000000"/>
              </a:solidFill>
              <a:latin typeface="Rockwell" panose="02060603020205020403" pitchFamily="18" charset="0"/>
            </a:endParaRPr>
          </a:p>
          <a:p>
            <a:pPr eaLnBrk="1" hangingPunct="1"/>
            <a:endParaRPr lang="en-US" altLang="en-US" dirty="0">
              <a:latin typeface="Rockwell" panose="02060603020205020403" pitchFamily="18" charset="0"/>
            </a:endParaRPr>
          </a:p>
        </p:txBody>
      </p:sp>
      <p:sp>
        <p:nvSpPr>
          <p:cNvPr id="3" name="TextBox 2"/>
          <p:cNvSpPr txBox="1"/>
          <p:nvPr/>
        </p:nvSpPr>
        <p:spPr>
          <a:xfrm>
            <a:off x="2463707" y="284499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6" name="Straight Arrow Connector 5"/>
          <p:cNvCxnSpPr/>
          <p:nvPr/>
        </p:nvCxnSpPr>
        <p:spPr>
          <a:xfrm flipV="1">
            <a:off x="5269429" y="3154642"/>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76558" y="2883366"/>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Open</a:t>
            </a:r>
          </a:p>
        </p:txBody>
      </p:sp>
      <p:sp>
        <p:nvSpPr>
          <p:cNvPr id="13" name="TextBox 12"/>
          <p:cNvSpPr txBox="1"/>
          <p:nvPr/>
        </p:nvSpPr>
        <p:spPr>
          <a:xfrm>
            <a:off x="7440802" y="487635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14" name="Straight Arrow Connector 13"/>
          <p:cNvCxnSpPr/>
          <p:nvPr/>
        </p:nvCxnSpPr>
        <p:spPr>
          <a:xfrm flipV="1">
            <a:off x="4966497" y="5126106"/>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64043" y="4932192"/>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Open</a:t>
            </a:r>
          </a:p>
        </p:txBody>
      </p:sp>
      <p:pic>
        <p:nvPicPr>
          <p:cNvPr id="12" name="Google Shape;485;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37032" y="221333"/>
            <a:ext cx="1678763" cy="1196975"/>
          </a:xfrm>
          <a:prstGeom prst="rect">
            <a:avLst/>
          </a:prstGeom>
          <a:noFill/>
          <a:ln>
            <a:noFill/>
          </a:ln>
        </p:spPr>
      </p:pic>
    </p:spTree>
    <p:custDataLst>
      <p:tags r:id="rId1"/>
    </p:custDataLst>
    <p:extLst>
      <p:ext uri="{BB962C8B-B14F-4D97-AF65-F5344CB8AC3E}">
        <p14:creationId xmlns:p14="http://schemas.microsoft.com/office/powerpoint/2010/main" val="27701077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4">
                                            <p:txEl>
                                              <p:pRg st="7" end="7"/>
                                            </p:txEl>
                                          </p:spTgt>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tgtEl>
                                          <p:spTgt spid="15"/>
                                        </p:tgtEl>
                                      </p:cBhvr>
                                    </p:animEffect>
                                  </p:childTnLst>
                                </p:cTn>
                              </p:par>
                            </p:childTnLst>
                          </p:cTn>
                        </p:par>
                        <p:par>
                          <p:cTn id="37" fill="hold" nodeType="afterGroup">
                            <p:stCondLst>
                              <p:cond delay="1000"/>
                            </p:stCondLst>
                            <p:childTnLst>
                              <p:par>
                                <p:cTn id="38" presetID="2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par>
                          <p:cTn id="41" fill="hold" nodeType="afterGroup">
                            <p:stCondLst>
                              <p:cond delay="1500"/>
                            </p:stCondLst>
                            <p:childTnLst>
                              <p:par>
                                <p:cTn id="42" presetID="9"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706100" cy="4146550"/>
          </a:xfrm>
        </p:spPr>
        <p:txBody>
          <a:bodyPr>
            <a:normAutofit fontScale="92500" lnSpcReduction="10000"/>
          </a:bodyPr>
          <a:lstStyle/>
          <a:p>
            <a:pPr marL="0" indent="0">
              <a:buNone/>
            </a:pPr>
            <a:r>
              <a:rPr lang="en-US" altLang="en-US" sz="3500" b="1" dirty="0">
                <a:solidFill>
                  <a:srgbClr val="000000"/>
                </a:solidFill>
              </a:rPr>
              <a:t>Review your list of questions </a:t>
            </a:r>
          </a:p>
          <a:p>
            <a:pPr marL="228600" lvl="1" indent="0">
              <a:spcBef>
                <a:spcPts val="800"/>
              </a:spcBef>
              <a:spcAft>
                <a:spcPts val="600"/>
              </a:spcAft>
            </a:pPr>
            <a:r>
              <a:rPr lang="en-US" altLang="en-US" sz="3000" dirty="0">
                <a:solidFill>
                  <a:srgbClr val="000000"/>
                </a:solidFill>
              </a:rPr>
              <a:t> Choose the three questions you </a:t>
            </a:r>
            <a:r>
              <a:rPr lang="en-US" altLang="en-US" sz="3000" dirty="0" smtClean="0">
                <a:solidFill>
                  <a:srgbClr val="000000"/>
                </a:solidFill>
              </a:rPr>
              <a:t>are most curious to discuss further.</a:t>
            </a:r>
            <a:endParaRPr lang="en-US" altLang="en-US" sz="3000" dirty="0">
              <a:solidFill>
                <a:srgbClr val="000000"/>
              </a:solidFill>
            </a:endParaRPr>
          </a:p>
          <a:p>
            <a:pPr marL="228600" lvl="1" indent="0">
              <a:spcBef>
                <a:spcPts val="800"/>
              </a:spcBef>
            </a:pPr>
            <a:r>
              <a:rPr lang="en-US" altLang="en-US" sz="3000" dirty="0">
                <a:solidFill>
                  <a:srgbClr val="000000"/>
                </a:solidFill>
              </a:rPr>
              <a:t> While prioritizing, think about your Question </a:t>
            </a:r>
            <a:r>
              <a:rPr lang="en-US" altLang="en-US" sz="3000" dirty="0" smtClean="0">
                <a:solidFill>
                  <a:srgbClr val="000000"/>
                </a:solidFill>
              </a:rPr>
              <a:t>Focus</a:t>
            </a:r>
            <a:r>
              <a:rPr lang="en-US" altLang="en-US" sz="3000" i="1" dirty="0" smtClean="0">
                <a:solidFill>
                  <a:srgbClr val="000000"/>
                </a:solidFill>
              </a:rPr>
              <a:t>.</a:t>
            </a:r>
            <a:endParaRPr lang="en-US" altLang="en-US" sz="3000" i="1" dirty="0">
              <a:solidFill>
                <a:srgbClr val="000000"/>
              </a:solidFill>
            </a:endParaRPr>
          </a:p>
          <a:p>
            <a:pPr marL="228600" lvl="1" indent="0">
              <a:spcBef>
                <a:spcPts val="800"/>
              </a:spcBef>
              <a:buNone/>
            </a:pPr>
            <a:endParaRPr lang="en-US" altLang="en-US" sz="2800" i="1" dirty="0">
              <a:solidFill>
                <a:srgbClr val="000000"/>
              </a:solidFill>
            </a:endParaRPr>
          </a:p>
          <a:p>
            <a:pPr marL="0" indent="0">
              <a:spcBef>
                <a:spcPts val="1600"/>
              </a:spcBef>
              <a:buNone/>
            </a:pPr>
            <a:r>
              <a:rPr lang="en-US" altLang="en-US" sz="3500" b="1" dirty="0">
                <a:solidFill>
                  <a:srgbClr val="000000"/>
                </a:solidFill>
              </a:rPr>
              <a:t>After prioritizing consider…</a:t>
            </a:r>
          </a:p>
          <a:p>
            <a:pPr lvl="1">
              <a:spcAft>
                <a:spcPts val="600"/>
              </a:spcAft>
            </a:pPr>
            <a:r>
              <a:rPr lang="en-US" altLang="en-US" sz="3000" dirty="0"/>
              <a:t>Why did you choose those three questions?</a:t>
            </a:r>
          </a:p>
          <a:p>
            <a:pPr lvl="1">
              <a:spcAft>
                <a:spcPts val="1800"/>
              </a:spcAft>
            </a:pPr>
            <a:r>
              <a:rPr lang="en-US" altLang="en-US" sz="3000" dirty="0"/>
              <a:t>Where are your priority questions in the sequence of your entire list of questions?</a:t>
            </a:r>
          </a:p>
        </p:txBody>
      </p:sp>
      <p:sp>
        <p:nvSpPr>
          <p:cNvPr id="4" name="Title 1"/>
          <p:cNvSpPr txBox="1">
            <a:spLocks/>
          </p:cNvSpPr>
          <p:nvPr/>
        </p:nvSpPr>
        <p:spPr>
          <a:xfrm>
            <a:off x="838200" y="2348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altLang="en-US" sz="4000" dirty="0" smtClean="0"/>
              <a:t>Prioritize Questions </a:t>
            </a:r>
            <a:endParaRPr lang="en-US" altLang="en-US" sz="4000" dirty="0"/>
          </a:p>
        </p:txBody>
      </p:sp>
      <p:pic>
        <p:nvPicPr>
          <p:cNvPr id="7" name="Google Shape;485;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279957" y="234861"/>
            <a:ext cx="1678763" cy="1196975"/>
          </a:xfrm>
          <a:prstGeom prst="rect">
            <a:avLst/>
          </a:prstGeom>
          <a:noFill/>
          <a:ln>
            <a:noFill/>
          </a:ln>
        </p:spPr>
      </p:pic>
    </p:spTree>
    <p:custDataLst>
      <p:tags r:id="rId1"/>
    </p:custDataLst>
    <p:extLst>
      <p:ext uri="{BB962C8B-B14F-4D97-AF65-F5344CB8AC3E}">
        <p14:creationId xmlns:p14="http://schemas.microsoft.com/office/powerpoint/2010/main" val="183028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39879" y="200909"/>
            <a:ext cx="10515600" cy="1325563"/>
          </a:xfrm>
        </p:spPr>
        <p:txBody>
          <a:bodyPr>
            <a:normAutofit/>
          </a:bodyPr>
          <a:lstStyle/>
          <a:p>
            <a:pPr eaLnBrk="1" hangingPunct="1"/>
            <a:r>
              <a:rPr lang="en-US" altLang="en-US" dirty="0" smtClean="0"/>
              <a:t>Action Plan</a:t>
            </a:r>
            <a:endParaRPr lang="en-US" altLang="en-US" dirty="0"/>
          </a:p>
        </p:txBody>
      </p:sp>
      <p:sp>
        <p:nvSpPr>
          <p:cNvPr id="111619" name="Content Placeholder 2"/>
          <p:cNvSpPr>
            <a:spLocks noGrp="1"/>
          </p:cNvSpPr>
          <p:nvPr>
            <p:ph idx="1"/>
          </p:nvPr>
        </p:nvSpPr>
        <p:spPr/>
        <p:txBody>
          <a:bodyPr>
            <a:normAutofit lnSpcReduction="10000"/>
          </a:bodyPr>
          <a:lstStyle/>
          <a:p>
            <a:pPr marL="0" indent="0">
              <a:buNone/>
            </a:pPr>
            <a:r>
              <a:rPr lang="en-US" altLang="en-US" sz="3200" dirty="0" smtClean="0"/>
              <a:t>Moving from priority questions into action steps.</a:t>
            </a:r>
            <a:endParaRPr lang="en-US" altLang="en-US" sz="3200" dirty="0"/>
          </a:p>
          <a:p>
            <a:pPr marL="0" indent="0">
              <a:spcBef>
                <a:spcPts val="1800"/>
              </a:spcBef>
              <a:buNone/>
            </a:pPr>
            <a:endParaRPr lang="en-US" altLang="en-US" sz="800" dirty="0" smtClean="0"/>
          </a:p>
          <a:p>
            <a:pPr marL="0" indent="0">
              <a:spcBef>
                <a:spcPts val="1800"/>
              </a:spcBef>
              <a:buNone/>
            </a:pPr>
            <a:r>
              <a:rPr lang="en-US" altLang="en-US" sz="3200" dirty="0" smtClean="0"/>
              <a:t>In </a:t>
            </a:r>
            <a:r>
              <a:rPr lang="en-US" altLang="en-US" sz="3200" dirty="0"/>
              <a:t>order to </a:t>
            </a:r>
            <a:r>
              <a:rPr lang="en-US" altLang="en-US" sz="3200" dirty="0" smtClean="0"/>
              <a:t>answer your priority questions:</a:t>
            </a:r>
            <a:endParaRPr lang="en-US" altLang="en-US" sz="3200" dirty="0"/>
          </a:p>
          <a:p>
            <a:pPr lvl="2">
              <a:spcBef>
                <a:spcPts val="1800"/>
              </a:spcBef>
            </a:pPr>
            <a:r>
              <a:rPr lang="en-US" altLang="en-US" sz="2800" dirty="0"/>
              <a:t>What do you need to </a:t>
            </a:r>
            <a:r>
              <a:rPr lang="en-US" altLang="en-US" sz="2800" i="1" dirty="0"/>
              <a:t>know</a:t>
            </a:r>
            <a:r>
              <a:rPr lang="en-US" altLang="en-US" sz="2800" dirty="0"/>
              <a:t>? </a:t>
            </a:r>
            <a:r>
              <a:rPr lang="en-US" altLang="en-US" sz="2800" b="1" dirty="0"/>
              <a:t>Information </a:t>
            </a:r>
          </a:p>
          <a:p>
            <a:pPr lvl="2">
              <a:spcBef>
                <a:spcPts val="1800"/>
              </a:spcBef>
            </a:pPr>
            <a:r>
              <a:rPr lang="en-US" altLang="en-US" sz="2800" dirty="0"/>
              <a:t>What do you need to </a:t>
            </a:r>
            <a:r>
              <a:rPr lang="en-US" altLang="en-US" sz="2800" i="1" dirty="0"/>
              <a:t>do</a:t>
            </a:r>
            <a:r>
              <a:rPr lang="en-US" altLang="en-US" sz="2800" dirty="0"/>
              <a:t>? </a:t>
            </a:r>
            <a:r>
              <a:rPr lang="en-US" altLang="en-US" sz="2800" b="1" dirty="0" smtClean="0"/>
              <a:t>Tasks</a:t>
            </a:r>
          </a:p>
          <a:p>
            <a:pPr marL="0" indent="0">
              <a:spcBef>
                <a:spcPts val="1800"/>
              </a:spcBef>
              <a:buNone/>
            </a:pPr>
            <a:endParaRPr lang="en-US" altLang="en-US" sz="3200" dirty="0" smtClean="0"/>
          </a:p>
          <a:p>
            <a:pPr marL="0" indent="0">
              <a:spcBef>
                <a:spcPts val="1800"/>
              </a:spcBef>
              <a:buNone/>
            </a:pPr>
            <a:r>
              <a:rPr lang="en-US" altLang="en-US" sz="3200" dirty="0" smtClean="0"/>
              <a:t>Generate a few ideas of what you might do next to answer or explore your own priority questions.</a:t>
            </a:r>
          </a:p>
        </p:txBody>
      </p:sp>
      <p:pic>
        <p:nvPicPr>
          <p:cNvPr id="4" name="Google Shape;503;p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65617" y="4"/>
            <a:ext cx="1866233" cy="1218437"/>
          </a:xfrm>
          <a:prstGeom prst="rect">
            <a:avLst/>
          </a:prstGeom>
          <a:noFill/>
          <a:ln>
            <a:noFill/>
          </a:ln>
        </p:spPr>
      </p:pic>
    </p:spTree>
    <p:custDataLst>
      <p:tags r:id="rId1"/>
    </p:custDataLst>
    <p:extLst>
      <p:ext uri="{BB962C8B-B14F-4D97-AF65-F5344CB8AC3E}">
        <p14:creationId xmlns:p14="http://schemas.microsoft.com/office/powerpoint/2010/main" val="2869186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smtClean="0">
                <a:solidFill>
                  <a:schemeClr val="dk1"/>
                </a:solidFill>
              </a:rPr>
              <a:t>Question Formulation: A lifelong skill for inquiry and for life</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a:t>
            </a:r>
            <a:r>
              <a:rPr lang="en-US" dirty="0" smtClean="0">
                <a:solidFill>
                  <a:schemeClr val="dk1"/>
                </a:solidFill>
              </a:rPr>
              <a:t>learning </a:t>
            </a:r>
            <a:r>
              <a:rPr lang="en-US" dirty="0">
                <a:solidFill>
                  <a:schemeClr val="dk1"/>
                </a:solidFill>
              </a:rPr>
              <a:t>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smtClean="0">
                <a:solidFill>
                  <a:schemeClr val="dk1"/>
                </a:solidFill>
              </a:rPr>
              <a:t>Supporting a Larger Shift to Inquiry: classroom </a:t>
            </a:r>
            <a:r>
              <a:rPr lang="en-US" dirty="0">
                <a:solidFill>
                  <a:schemeClr val="dk1"/>
                </a:solidFill>
              </a:rPr>
              <a:t>e</a:t>
            </a:r>
            <a:r>
              <a:rPr lang="en-US" dirty="0" smtClean="0">
                <a:solidFill>
                  <a:schemeClr val="dk1"/>
                </a:solidFill>
              </a:rPr>
              <a:t>xamples </a:t>
            </a:r>
            <a:r>
              <a:rPr lang="en-US" dirty="0">
                <a:solidFill>
                  <a:schemeClr val="dk1"/>
                </a:solidFill>
              </a:rPr>
              <a:t>&amp; p</a:t>
            </a:r>
            <a:r>
              <a:rPr lang="en-US" dirty="0" smtClean="0">
                <a:solidFill>
                  <a:schemeClr val="dk1"/>
                </a:solidFill>
              </a:rPr>
              <a:t>rofessional </a:t>
            </a:r>
            <a:r>
              <a:rPr lang="en-US" dirty="0">
                <a:solidFill>
                  <a:schemeClr val="dk1"/>
                </a:solidFill>
              </a:rPr>
              <a:t>l</a:t>
            </a:r>
            <a:r>
              <a:rPr lang="en-US" dirty="0" smtClean="0">
                <a:solidFill>
                  <a:schemeClr val="dk1"/>
                </a:solidFill>
              </a:rPr>
              <a:t>earning </a:t>
            </a:r>
            <a:r>
              <a:rPr lang="en-US" dirty="0">
                <a:solidFill>
                  <a:schemeClr val="dk1"/>
                </a:solidFill>
              </a:rPr>
              <a:t>a</a:t>
            </a:r>
            <a:r>
              <a:rPr lang="en-US" dirty="0" smtClean="0">
                <a:solidFill>
                  <a:schemeClr val="dk1"/>
                </a:solidFill>
              </a:rPr>
              <a:t>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a:t>
            </a:r>
            <a:r>
              <a:rPr lang="en-US" dirty="0" smtClean="0">
                <a:solidFill>
                  <a:schemeClr val="dk1"/>
                </a:solidFill>
              </a:rPr>
              <a:t>question </a:t>
            </a:r>
            <a:r>
              <a:rPr lang="en-US" dirty="0">
                <a:solidFill>
                  <a:schemeClr val="dk1"/>
                </a:solidFill>
              </a:rPr>
              <a:t>f</a:t>
            </a:r>
            <a:r>
              <a:rPr lang="en-US" dirty="0" smtClean="0">
                <a:solidFill>
                  <a:schemeClr val="dk1"/>
                </a:solidFill>
              </a:rPr>
              <a:t>ormulation important </a:t>
            </a:r>
            <a:r>
              <a:rPr lang="en-US" dirty="0">
                <a:solidFill>
                  <a:schemeClr val="dk1"/>
                </a:solidFill>
              </a:rPr>
              <a:t>n</a:t>
            </a:r>
            <a:r>
              <a:rPr lang="en-US" dirty="0" smtClean="0">
                <a:solidFill>
                  <a:schemeClr val="dk1"/>
                </a:solidFill>
              </a:rPr>
              <a:t>ow</a:t>
            </a:r>
            <a:r>
              <a:rPr lang="en-US" dirty="0">
                <a:solidFill>
                  <a:schemeClr val="dk1"/>
                </a:solidFill>
              </a:rPr>
              <a:t>?</a:t>
            </a:r>
          </a:p>
          <a:p>
            <a:pPr marL="457200" lvl="0" indent="-406400">
              <a:lnSpc>
                <a:spcPct val="100000"/>
              </a:lnSpc>
              <a:spcBef>
                <a:spcPts val="0"/>
              </a:spcBef>
              <a:spcAft>
                <a:spcPts val="1200"/>
              </a:spcAft>
              <a:buSzPts val="2800"/>
              <a:buFont typeface="Rockwell"/>
              <a:buAutoNum type="arabicParenR"/>
            </a:pPr>
            <a:r>
              <a:rPr lang="en-US" dirty="0" smtClean="0">
                <a:solidFill>
                  <a:schemeClr val="dk1"/>
                </a:solidFill>
              </a:rPr>
              <a:t>Final words, reflections, and questions</a:t>
            </a:r>
            <a:endParaRPr lang="en-US" dirty="0"/>
          </a:p>
          <a:p>
            <a:pPr marL="0" indent="0">
              <a:buNone/>
              <a:defRPr/>
            </a:pPr>
            <a:endParaRPr lang="en-US" sz="3200" dirty="0">
              <a:latin typeface="Rockwell" panose="02060603020205020403" pitchFamily="18" charset="0"/>
            </a:endParaRPr>
          </a:p>
        </p:txBody>
      </p:sp>
    </p:spTree>
    <p:custDataLst>
      <p:tags r:id="rId1"/>
    </p:custDataLst>
    <p:extLst>
      <p:ext uri="{BB962C8B-B14F-4D97-AF65-F5344CB8AC3E}">
        <p14:creationId xmlns:p14="http://schemas.microsoft.com/office/powerpoint/2010/main" val="29421402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759543" y="220573"/>
            <a:ext cx="10515600" cy="1325563"/>
          </a:xfrm>
        </p:spPr>
        <p:txBody>
          <a:bodyPr>
            <a:normAutofit/>
          </a:bodyPr>
          <a:lstStyle/>
          <a:p>
            <a:pPr eaLnBrk="1" hangingPunct="1"/>
            <a:r>
              <a:rPr lang="en-US" altLang="en-US" dirty="0" smtClean="0"/>
              <a:t>Share</a:t>
            </a:r>
            <a:endParaRPr lang="en-US" altLang="en-US" dirty="0"/>
          </a:p>
        </p:txBody>
      </p:sp>
      <p:sp>
        <p:nvSpPr>
          <p:cNvPr id="2" name="Rectangle 1"/>
          <p:cNvSpPr/>
          <p:nvPr/>
        </p:nvSpPr>
        <p:spPr>
          <a:xfrm>
            <a:off x="798871" y="1546136"/>
            <a:ext cx="10436943" cy="4365298"/>
          </a:xfrm>
          <a:prstGeom prst="rect">
            <a:avLst/>
          </a:prstGeom>
        </p:spPr>
        <p:txBody>
          <a:bodyPr wrap="square">
            <a:spAutoFit/>
          </a:bodyPr>
          <a:lstStyle/>
          <a:p>
            <a:pPr lvl="0">
              <a:spcBef>
                <a:spcPts val="2000"/>
              </a:spcBef>
              <a:buClr>
                <a:schemeClr val="accent1"/>
              </a:buClr>
              <a:buSzPts val="2250"/>
            </a:pPr>
            <a:r>
              <a:rPr lang="en-US" sz="3200" dirty="0" smtClean="0">
                <a:solidFill>
                  <a:schemeClr val="dk1"/>
                </a:solidFill>
                <a:ea typeface="Rockwell"/>
                <a:cs typeface="Rockwell"/>
                <a:sym typeface="Rockwell"/>
              </a:rPr>
              <a:t>Please share in the chat box:</a:t>
            </a:r>
          </a:p>
          <a:p>
            <a:pPr marL="914400" lvl="1" indent="-457200">
              <a:spcBef>
                <a:spcPts val="200"/>
              </a:spcBef>
              <a:buClr>
                <a:schemeClr val="accent1"/>
              </a:buClr>
              <a:buSzPts val="2250"/>
              <a:buFont typeface="Arial" charset="0"/>
              <a:buChar char="•"/>
            </a:pPr>
            <a:r>
              <a:rPr lang="en-US" sz="3200" b="1" dirty="0" smtClean="0">
                <a:solidFill>
                  <a:schemeClr val="dk1"/>
                </a:solidFill>
                <a:ea typeface="Rockwell"/>
                <a:cs typeface="Rockwell"/>
                <a:sym typeface="Rockwell"/>
              </a:rPr>
              <a:t> </a:t>
            </a:r>
            <a:r>
              <a:rPr lang="en-US" sz="3200" dirty="0">
                <a:solidFill>
                  <a:schemeClr val="dk1"/>
                </a:solidFill>
                <a:ea typeface="Rockwell"/>
                <a:cs typeface="Rockwell"/>
                <a:sym typeface="Rockwell"/>
              </a:rPr>
              <a:t>ONE of your priority </a:t>
            </a:r>
            <a:r>
              <a:rPr lang="en-US" sz="3200" dirty="0" smtClean="0">
                <a:solidFill>
                  <a:schemeClr val="dk1"/>
                </a:solidFill>
                <a:ea typeface="Rockwell"/>
                <a:cs typeface="Rockwell"/>
                <a:sym typeface="Rockwell"/>
              </a:rPr>
              <a:t>questions </a:t>
            </a:r>
          </a:p>
          <a:p>
            <a:pPr marL="914400" lvl="1" indent="-457200">
              <a:spcBef>
                <a:spcPts val="200"/>
              </a:spcBef>
              <a:buClr>
                <a:schemeClr val="accent1"/>
              </a:buClr>
              <a:buSzPts val="2250"/>
              <a:buFont typeface="Arial" charset="0"/>
              <a:buChar char="•"/>
            </a:pPr>
            <a:r>
              <a:rPr lang="en-US" sz="3200" dirty="0" smtClean="0">
                <a:solidFill>
                  <a:schemeClr val="dk1"/>
                </a:solidFill>
                <a:ea typeface="Rockwell"/>
                <a:cs typeface="Rockwell"/>
                <a:sym typeface="Rockwell"/>
              </a:rPr>
              <a:t>One idea from action plan</a:t>
            </a:r>
          </a:p>
          <a:p>
            <a:pPr marL="914400" lvl="1" indent="-457200">
              <a:spcBef>
                <a:spcPts val="200"/>
              </a:spcBef>
              <a:buClr>
                <a:schemeClr val="accent1"/>
              </a:buClr>
              <a:buSzPts val="2250"/>
              <a:buFont typeface="Arial" charset="0"/>
              <a:buChar char="•"/>
            </a:pPr>
            <a:r>
              <a:rPr lang="en-US" sz="3200" dirty="0" smtClean="0">
                <a:solidFill>
                  <a:schemeClr val="dk1"/>
                </a:solidFill>
                <a:ea typeface="Rockwell"/>
                <a:cs typeface="Rockwell"/>
                <a:sym typeface="Rockwell"/>
              </a:rPr>
              <a:t>The </a:t>
            </a:r>
            <a:r>
              <a:rPr lang="en-US" sz="3200" dirty="0">
                <a:solidFill>
                  <a:schemeClr val="dk1"/>
                </a:solidFill>
                <a:ea typeface="Rockwell"/>
                <a:cs typeface="Rockwell"/>
                <a:sym typeface="Rockwell"/>
              </a:rPr>
              <a:t>numbers of your 3 priority questions out of the total number (Ex: 1,5,9 out of 12 total</a:t>
            </a:r>
            <a:r>
              <a:rPr lang="en-US" sz="3200" dirty="0" smtClean="0">
                <a:solidFill>
                  <a:schemeClr val="dk1"/>
                </a:solidFill>
                <a:ea typeface="Rockwell"/>
                <a:cs typeface="Rockwell"/>
                <a:sym typeface="Rockwell"/>
              </a:rPr>
              <a:t>)</a:t>
            </a:r>
          </a:p>
          <a:p>
            <a:pPr lvl="0">
              <a:spcBef>
                <a:spcPts val="2000"/>
              </a:spcBef>
              <a:buClr>
                <a:schemeClr val="accent1"/>
              </a:buClr>
              <a:buSzPts val="2250"/>
            </a:pPr>
            <a:r>
              <a:rPr lang="en-US" sz="3200" dirty="0" smtClean="0">
                <a:solidFill>
                  <a:schemeClr val="dk1"/>
                </a:solidFill>
                <a:ea typeface="Rockwell"/>
                <a:cs typeface="Rockwell"/>
                <a:sym typeface="Rockwell"/>
              </a:rPr>
              <a:t>Think:</a:t>
            </a:r>
          </a:p>
          <a:p>
            <a:pPr marL="914400" lvl="1" indent="-457200">
              <a:spcBef>
                <a:spcPts val="200"/>
              </a:spcBef>
              <a:buClr>
                <a:schemeClr val="accent1"/>
              </a:buClr>
              <a:buSzPts val="2250"/>
              <a:buFont typeface="Arial" charset="0"/>
              <a:buChar char="•"/>
            </a:pPr>
            <a:r>
              <a:rPr lang="en-US" sz="3200" dirty="0" smtClean="0">
                <a:solidFill>
                  <a:schemeClr val="dk1"/>
                </a:solidFill>
                <a:ea typeface="Rockwell"/>
                <a:cs typeface="Rockwell"/>
                <a:sym typeface="Rockwell"/>
              </a:rPr>
              <a:t>What do you notice, if anything, about the sequences?</a:t>
            </a:r>
          </a:p>
        </p:txBody>
      </p:sp>
      <p:sp>
        <p:nvSpPr>
          <p:cNvPr id="6" name="Google Shape;494;p52"/>
          <p:cNvSpPr/>
          <p:nvPr/>
        </p:nvSpPr>
        <p:spPr>
          <a:xfrm>
            <a:off x="10720531" y="385557"/>
            <a:ext cx="798900" cy="5091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ustDataLst>
      <p:tags r:id="rId1"/>
    </p:custDataLst>
    <p:extLst>
      <p:ext uri="{BB962C8B-B14F-4D97-AF65-F5344CB8AC3E}">
        <p14:creationId xmlns:p14="http://schemas.microsoft.com/office/powerpoint/2010/main" val="7546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749711" y="210741"/>
            <a:ext cx="10515600" cy="1325563"/>
          </a:xfrm>
        </p:spPr>
        <p:txBody>
          <a:bodyPr>
            <a:normAutofit/>
          </a:bodyPr>
          <a:lstStyle/>
          <a:p>
            <a:pPr eaLnBrk="1" hangingPunct="1"/>
            <a:r>
              <a:rPr lang="en-US" altLang="en-US" dirty="0" smtClean="0"/>
              <a:t>Reflect</a:t>
            </a:r>
            <a:endParaRPr lang="en-US" altLang="en-US" dirty="0"/>
          </a:p>
        </p:txBody>
      </p:sp>
      <p:sp>
        <p:nvSpPr>
          <p:cNvPr id="49154" name="Content Placeholder 2"/>
          <p:cNvSpPr>
            <a:spLocks noGrp="1"/>
          </p:cNvSpPr>
          <p:nvPr>
            <p:ph idx="1"/>
          </p:nvPr>
        </p:nvSpPr>
        <p:spPr>
          <a:xfrm>
            <a:off x="838200" y="1825631"/>
            <a:ext cx="10515600" cy="2700979"/>
          </a:xfrm>
        </p:spPr>
        <p:txBody>
          <a:bodyPr>
            <a:normAutofit fontScale="85000" lnSpcReduction="10000"/>
          </a:bodyPr>
          <a:lstStyle/>
          <a:p>
            <a:pPr eaLnBrk="1" hangingPunct="1">
              <a:lnSpc>
                <a:spcPct val="110000"/>
              </a:lnSpc>
            </a:pPr>
            <a:r>
              <a:rPr lang="en-US" altLang="en-US" sz="3000" dirty="0">
                <a:solidFill>
                  <a:srgbClr val="000000"/>
                </a:solidFill>
              </a:rPr>
              <a:t> </a:t>
            </a:r>
            <a:r>
              <a:rPr lang="en-US" altLang="en-US" sz="3200" dirty="0">
                <a:solidFill>
                  <a:srgbClr val="000000"/>
                </a:solidFill>
              </a:rPr>
              <a:t>What did you learn?</a:t>
            </a:r>
          </a:p>
          <a:p>
            <a:pPr eaLnBrk="1" hangingPunct="1">
              <a:lnSpc>
                <a:spcPct val="110000"/>
              </a:lnSpc>
            </a:pPr>
            <a:r>
              <a:rPr lang="en-US" altLang="en-US" sz="3200" dirty="0">
                <a:solidFill>
                  <a:srgbClr val="000000"/>
                </a:solidFill>
              </a:rPr>
              <a:t> How did you learn it</a:t>
            </a:r>
            <a:r>
              <a:rPr lang="en-US" altLang="en-US" sz="3200" dirty="0" smtClean="0">
                <a:solidFill>
                  <a:srgbClr val="000000"/>
                </a:solidFill>
              </a:rPr>
              <a:t>?</a:t>
            </a:r>
          </a:p>
          <a:p>
            <a:pPr>
              <a:lnSpc>
                <a:spcPct val="110000"/>
              </a:lnSpc>
            </a:pPr>
            <a:r>
              <a:rPr lang="en-US" altLang="en-US" sz="3200" dirty="0">
                <a:solidFill>
                  <a:srgbClr val="000000"/>
                </a:solidFill>
              </a:rPr>
              <a:t>What did you notice about how the process was facilitated?</a:t>
            </a:r>
          </a:p>
          <a:p>
            <a:pPr>
              <a:lnSpc>
                <a:spcPct val="110000"/>
              </a:lnSpc>
            </a:pPr>
            <a:r>
              <a:rPr lang="en-US" altLang="en-US" sz="3200" dirty="0" smtClean="0">
                <a:solidFill>
                  <a:srgbClr val="000000"/>
                </a:solidFill>
              </a:rPr>
              <a:t>How </a:t>
            </a:r>
            <a:r>
              <a:rPr lang="en-US" altLang="en-US" sz="3200" dirty="0">
                <a:solidFill>
                  <a:srgbClr val="000000"/>
                </a:solidFill>
              </a:rPr>
              <a:t>do you see applying this technique to your own work? </a:t>
            </a:r>
          </a:p>
          <a:p>
            <a:pPr eaLnBrk="1" hangingPunct="1"/>
            <a:endParaRPr lang="en-US" altLang="en-US" sz="3200" dirty="0">
              <a:solidFill>
                <a:srgbClr val="000000"/>
              </a:solidFill>
            </a:endParaRPr>
          </a:p>
        </p:txBody>
      </p:sp>
      <p:pic>
        <p:nvPicPr>
          <p:cNvPr id="4" name="Google Shape;523;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481106" y="4"/>
            <a:ext cx="1872697" cy="1149793"/>
          </a:xfrm>
          <a:prstGeom prst="rect">
            <a:avLst/>
          </a:prstGeom>
          <a:noFill/>
          <a:ln>
            <a:noFill/>
          </a:ln>
        </p:spPr>
      </p:pic>
      <p:sp>
        <p:nvSpPr>
          <p:cNvPr id="2" name="Rectangle 1"/>
          <p:cNvSpPr/>
          <p:nvPr/>
        </p:nvSpPr>
        <p:spPr>
          <a:xfrm>
            <a:off x="1057121" y="4522685"/>
            <a:ext cx="10056403" cy="1077218"/>
          </a:xfrm>
          <a:prstGeom prst="rect">
            <a:avLst/>
          </a:prstGeom>
        </p:spPr>
        <p:txBody>
          <a:bodyPr wrap="square">
            <a:spAutoFit/>
          </a:bodyPr>
          <a:lstStyle/>
          <a:p>
            <a:pPr lvl="0">
              <a:buClr>
                <a:srgbClr val="000000"/>
              </a:buClr>
              <a:buSzPts val="2800"/>
            </a:pPr>
            <a:r>
              <a:rPr lang="en-US" sz="3200" b="1" dirty="0">
                <a:solidFill>
                  <a:schemeClr val="dk1"/>
                </a:solidFill>
                <a:ea typeface="Rockwell"/>
                <a:cs typeface="Rockwell"/>
                <a:sym typeface="Rockwell"/>
              </a:rPr>
              <a:t>After reflecting, use the chat box to share your response to ONE of the questions above.</a:t>
            </a:r>
            <a:endParaRPr lang="en-US" sz="3200" dirty="0">
              <a:solidFill>
                <a:srgbClr val="000000"/>
              </a:solidFill>
              <a:latin typeface="Arial"/>
              <a:ea typeface="Arial"/>
              <a:cs typeface="Arial"/>
              <a:sym typeface="Arial"/>
            </a:endParaRPr>
          </a:p>
        </p:txBody>
      </p:sp>
      <p:sp>
        <p:nvSpPr>
          <p:cNvPr id="6" name="Google Shape;520;p55"/>
          <p:cNvSpPr/>
          <p:nvPr/>
        </p:nvSpPr>
        <p:spPr>
          <a:xfrm>
            <a:off x="10091777" y="210741"/>
            <a:ext cx="840907" cy="5232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ustDataLst>
      <p:tags r:id="rId1"/>
    </p:custDataLst>
    <p:extLst>
      <p:ext uri="{BB962C8B-B14F-4D97-AF65-F5344CB8AC3E}">
        <p14:creationId xmlns:p14="http://schemas.microsoft.com/office/powerpoint/2010/main" val="11357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79579" y="186062"/>
            <a:ext cx="10515600" cy="1325563"/>
          </a:xfrm>
        </p:spPr>
        <p:txBody>
          <a:bodyPr>
            <a:normAutofit/>
          </a:bodyPr>
          <a:lstStyle/>
          <a:p>
            <a:r>
              <a:rPr lang="en-US" altLang="en-US" sz="4400" dirty="0" smtClean="0">
                <a:solidFill>
                  <a:schemeClr val="tx1"/>
                </a:solidFill>
              </a:rPr>
              <a:t>Share your list of questions</a:t>
            </a:r>
            <a:endParaRPr lang="en-US" altLang="en-US" sz="4400" dirty="0">
              <a:solidFill>
                <a:schemeClr val="tx1"/>
              </a:solidFill>
            </a:endParaRPr>
          </a:p>
        </p:txBody>
      </p:sp>
      <p:sp>
        <p:nvSpPr>
          <p:cNvPr id="69635" name="Content Placeholder 7"/>
          <p:cNvSpPr txBox="1">
            <a:spLocks/>
          </p:cNvSpPr>
          <p:nvPr/>
        </p:nvSpPr>
        <p:spPr bwMode="auto">
          <a:xfrm>
            <a:off x="1412151" y="1511625"/>
            <a:ext cx="8258175" cy="2749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endParaRPr kumimoji="0" lang="en-US" altLang="en-US" sz="12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a:t>
            </a:r>
            <a:r>
              <a:rPr kumimoji="0" lang="en-US" altLang="en-US" sz="3600" b="0" i="0" u="none" strike="noStrike" kern="1200" cap="none" spc="0" normalizeH="0" baseline="0" noProof="0" dirty="0" err="1" smtClean="0">
                <a:ln>
                  <a:noFill/>
                </a:ln>
                <a:solidFill>
                  <a:prstClr val="black"/>
                </a:solidFill>
                <a:effectLst/>
                <a:uLnTx/>
                <a:uFillTx/>
                <a:latin typeface="Rockwell" panose="02060603020205020403" pitchFamily="18" charset="0"/>
                <a:ea typeface="MS PGothic" panose="020B0600070205080204" pitchFamily="34" charset="-128"/>
                <a:cs typeface="+mn-cs"/>
              </a:rPr>
              <a:t>RightQuestion</a:t>
            </a:r>
            <a:r>
              <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cs typeface="+mn-cs"/>
              </a:rPr>
              <a:t> </a:t>
            </a: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lang="en-US" sz="3600" i="1" dirty="0" smtClean="0"/>
              <a:t>@</a:t>
            </a:r>
            <a:r>
              <a:rPr lang="en-US" sz="3600" dirty="0" err="1" smtClean="0"/>
              <a:t>cobb_ss</a:t>
            </a:r>
            <a:r>
              <a:rPr lang="en-US" sz="3600" dirty="0" smtClean="0"/>
              <a:t> </a:t>
            </a:r>
          </a:p>
          <a:p>
            <a:pPr lvl="0" defTabSz="457200" eaLnBrk="0" fontAlgn="base" hangingPunct="0">
              <a:spcBef>
                <a:spcPts val="2000"/>
              </a:spcBef>
              <a:spcAft>
                <a:spcPct val="0"/>
              </a:spcAft>
              <a:buClr>
                <a:srgbClr val="629DD1"/>
              </a:buClr>
              <a:buSzPct val="75000"/>
              <a:defRPr/>
            </a:pPr>
            <a:r>
              <a:rPr lang="en-US" altLang="en-US" sz="3600" dirty="0">
                <a:solidFill>
                  <a:prstClr val="black"/>
                </a:solidFill>
              </a:rPr>
              <a:t>#QFT</a:t>
            </a:r>
          </a:p>
          <a:p>
            <a:pPr defTabSz="457200" eaLnBrk="0" fontAlgn="base" hangingPunct="0">
              <a:spcBef>
                <a:spcPts val="2000"/>
              </a:spcBef>
              <a:spcAft>
                <a:spcPct val="0"/>
              </a:spcAft>
              <a:buClr>
                <a:srgbClr val="629DD1"/>
              </a:buClr>
              <a:buSzPct val="75000"/>
              <a:defRPr/>
            </a:pPr>
            <a:r>
              <a:rPr lang="en-US" altLang="en-US" sz="3600" dirty="0" smtClean="0">
                <a:solidFill>
                  <a:srgbClr val="000000"/>
                </a:solidFill>
              </a:rPr>
              <a:t>#NSSSA2020</a:t>
            </a:r>
            <a:endParaRPr lang="en-US" altLang="en-US" sz="3600" dirty="0">
              <a:solidFill>
                <a:srgbClr val="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4298" y="3432881"/>
            <a:ext cx="2394596" cy="1947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0732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smtClean="0">
                <a:solidFill>
                  <a:schemeClr val="tx2"/>
                </a:solidFill>
              </a:rPr>
              <a:t>A Look Inside the Process</a:t>
            </a:r>
            <a:endParaRPr sz="4400" dirty="0">
              <a:solidFill>
                <a:schemeClr val="tx2"/>
              </a:solidFill>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5276" y="1675417"/>
            <a:ext cx="3981808" cy="3642930"/>
          </a:xfrm>
          <a:prstGeom prst="rect">
            <a:avLst/>
          </a:prstGeom>
        </p:spPr>
      </p:pic>
    </p:spTree>
    <p:custDataLst>
      <p:tags r:id="rId1"/>
    </p:custDataLst>
    <p:extLst>
      <p:ext uri="{BB962C8B-B14F-4D97-AF65-F5344CB8AC3E}">
        <p14:creationId xmlns:p14="http://schemas.microsoft.com/office/powerpoint/2010/main" val="38048887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smtClean="0"/>
              <a:t>Strategize</a:t>
            </a:r>
            <a:r>
              <a:rPr lang="en-US" dirty="0" smtClean="0"/>
              <a:t> </a:t>
            </a:r>
          </a:p>
          <a:p>
            <a:pPr lvl="2">
              <a:spcBef>
                <a:spcPts val="0"/>
              </a:spcBef>
              <a:spcAft>
                <a:spcPts val="600"/>
              </a:spcAft>
              <a:buFont typeface="Wingdings" panose="05000000000000000000" pitchFamily="2" charset="2"/>
              <a:buChar char="ü"/>
            </a:pPr>
            <a:r>
              <a:rPr lang="en-US" dirty="0" smtClean="0"/>
              <a:t>Prioritize your questions</a:t>
            </a:r>
          </a:p>
          <a:p>
            <a:pPr lvl="2">
              <a:spcBef>
                <a:spcPts val="0"/>
              </a:spcBef>
              <a:spcAft>
                <a:spcPts val="600"/>
              </a:spcAft>
              <a:buFont typeface="Wingdings" panose="05000000000000000000" pitchFamily="2" charset="2"/>
              <a:buChar char="ü"/>
            </a:pPr>
            <a:r>
              <a:rPr lang="en-US" dirty="0" smtClean="0"/>
              <a:t>Action plan or discuss next steps</a:t>
            </a:r>
          </a:p>
          <a:p>
            <a:pPr lvl="2">
              <a:spcBef>
                <a:spcPts val="0"/>
              </a:spcBef>
              <a:spcAft>
                <a:spcPts val="600"/>
              </a:spcAft>
              <a:buFont typeface="Wingdings" panose="05000000000000000000" pitchFamily="2" charset="2"/>
              <a:buChar char="ü"/>
            </a:pPr>
            <a:r>
              <a:rPr lang="en-US" dirty="0" smtClean="0"/>
              <a:t>Share </a:t>
            </a:r>
            <a:endParaRPr lang="en-US" dirty="0"/>
          </a:p>
          <a:p>
            <a:pPr marL="457200" indent="-457200">
              <a:spcBef>
                <a:spcPts val="0"/>
              </a:spcBef>
              <a:spcAft>
                <a:spcPts val="600"/>
              </a:spcAft>
              <a:buFont typeface="+mj-lt"/>
              <a:buAutoNum type="arabicParenR" startAt="5"/>
            </a:pPr>
            <a:r>
              <a:rPr lang="en-US" b="1" dirty="0" smtClean="0"/>
              <a:t>Reflect</a:t>
            </a:r>
            <a:endParaRPr lang="en-US" b="1" dirty="0"/>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latin typeface="Rockwell"/>
              </a:rPr>
              <a:t>Ask as many questions as you can</a:t>
            </a:r>
          </a:p>
          <a:p>
            <a:pPr marL="342900" indent="-342900" defTabSz="457200">
              <a:buFont typeface="+mj-lt"/>
              <a:buAutoNum type="arabicPeriod"/>
              <a:defRPr/>
            </a:pPr>
            <a:r>
              <a:rPr lang="en-US" dirty="0">
                <a:solidFill>
                  <a:prstClr val="black"/>
                </a:solidFill>
                <a:latin typeface="Rockwell"/>
              </a:rPr>
              <a:t>Do not stop to discuss, judge or answer</a:t>
            </a:r>
          </a:p>
          <a:p>
            <a:pPr marL="342900" indent="-342900" defTabSz="457200">
              <a:buFont typeface="+mj-lt"/>
              <a:buAutoNum type="arabicPeriod"/>
              <a:defRPr/>
            </a:pPr>
            <a:r>
              <a:rPr lang="en-US" dirty="0">
                <a:solidFill>
                  <a:prstClr val="black"/>
                </a:solidFill>
                <a:latin typeface="Rockwell"/>
              </a:rPr>
              <a:t>Record </a:t>
            </a:r>
            <a:r>
              <a:rPr lang="en-US" i="1" dirty="0">
                <a:solidFill>
                  <a:prstClr val="black"/>
                </a:solidFill>
                <a:latin typeface="Rockwell"/>
              </a:rPr>
              <a:t>exactly</a:t>
            </a:r>
            <a:r>
              <a:rPr lang="en-US" dirty="0">
                <a:solidFill>
                  <a:prstClr val="black"/>
                </a:solidFill>
                <a:latin typeface="Rockwell"/>
              </a:rPr>
              <a:t> as stated</a:t>
            </a:r>
          </a:p>
          <a:p>
            <a:pPr marL="342900" indent="-342900" defTabSz="457200">
              <a:buFont typeface="+mj-lt"/>
              <a:buAutoNum type="arabicPeriod"/>
              <a:defRPr/>
            </a:pPr>
            <a:r>
              <a:rPr lang="en-US" dirty="0">
                <a:solidFill>
                  <a:prstClr val="black"/>
                </a:solidFill>
                <a:latin typeface="Rockwe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latin typeface="Rockwell"/>
              </a:rPr>
              <a:t>Closed-Ended:</a:t>
            </a:r>
          </a:p>
          <a:p>
            <a:pPr defTabSz="457200">
              <a:defRPr/>
            </a:pPr>
            <a:r>
              <a:rPr lang="en-US" dirty="0">
                <a:solidFill>
                  <a:prstClr val="black"/>
                </a:solidFill>
                <a:latin typeface="Rockwell"/>
              </a:rPr>
              <a:t>Answered with “yes,” “no” or one word</a:t>
            </a:r>
          </a:p>
          <a:p>
            <a:pPr defTabSz="457200">
              <a:defRPr/>
            </a:pPr>
            <a:endParaRPr lang="en-US" dirty="0">
              <a:solidFill>
                <a:prstClr val="black"/>
              </a:solidFill>
              <a:latin typeface="Rockwell"/>
            </a:endParaRPr>
          </a:p>
          <a:p>
            <a:pPr defTabSz="457200">
              <a:defRPr/>
            </a:pPr>
            <a:r>
              <a:rPr lang="en-US" b="1" dirty="0">
                <a:solidFill>
                  <a:prstClr val="black"/>
                </a:solidFill>
                <a:latin typeface="Rockwell"/>
              </a:rPr>
              <a:t>Open-Ended: </a:t>
            </a:r>
            <a:r>
              <a:rPr lang="en-US" dirty="0">
                <a:solidFill>
                  <a:prstClr val="black"/>
                </a:solidFill>
                <a:latin typeface="Rockwe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Source: The Right Question </a:t>
            </a:r>
            <a:r>
              <a:rPr kumimoji="0" lang="en-US" sz="1400" b="0" i="0" u="none" strike="noStrike" kern="1200" cap="none" spc="0" normalizeH="0" baseline="0" noProof="0" dirty="0" smtClean="0">
                <a:ln>
                  <a:noFill/>
                </a:ln>
                <a:solidFill>
                  <a:srgbClr val="000000"/>
                </a:solidFill>
                <a:effectLst/>
                <a:uLnTx/>
                <a:uFillTx/>
                <a:latin typeface="Rockwell"/>
                <a:ea typeface="Calibri" panose="020F0502020204030204" pitchFamily="34" charset="0"/>
                <a:cs typeface="Times New Roman" panose="02020603050405020304" pitchFamily="18" charset="0"/>
              </a:rPr>
              <a:t>Institute</a:t>
            </a: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	</a:t>
            </a:r>
            <a:r>
              <a:rPr kumimoji="0" lang="en-US" sz="1400" b="0" i="0" u="sng" strike="noStrike" kern="1200" cap="none" spc="0" normalizeH="0" baseline="0" noProof="0" dirty="0">
                <a:ln>
                  <a:noFill/>
                </a:ln>
                <a:solidFill>
                  <a:srgbClr val="0000FF"/>
                </a:solidFill>
                <a:effectLst/>
                <a:uLnTx/>
                <a:uFillTx/>
                <a:latin typeface="Rockwell"/>
                <a:ea typeface="Calibri" panose="020F0502020204030204" pitchFamily="34" charset="0"/>
                <a:cs typeface="Times New Roman" panose="02020603050405020304" pitchFamily="18" charset="0"/>
                <a:hlinkClick r:id="rId4" action="ppaction://hlinkfile"/>
              </a:rPr>
              <a:t>rightquestion.org</a:t>
            </a:r>
            <a:endPar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79800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latin typeface="Rockwell" panose="02060603020205020403" pitchFamily="18" charset="0"/>
              </a:rPr>
              <a:t>Three</a:t>
            </a:r>
            <a:r>
              <a:rPr lang="en-US" sz="4400" dirty="0">
                <a:solidFill>
                  <a:srgbClr val="000000"/>
                </a:solidFill>
                <a:latin typeface="Rockwell" panose="02060603020205020403" pitchFamily="18" charset="0"/>
              </a:rPr>
              <a:t> thinking abilities </a:t>
            </a:r>
          </a:p>
          <a:p>
            <a:pPr marL="228600" lvl="1" indent="0" algn="ctr">
              <a:buNone/>
            </a:pPr>
            <a:r>
              <a:rPr lang="en-US" sz="4400" dirty="0">
                <a:solidFill>
                  <a:srgbClr val="000000"/>
                </a:solidFill>
                <a:latin typeface="Rockwell" panose="02060603020205020403" pitchFamily="18" charset="0"/>
              </a:rPr>
              <a:t>with </a:t>
            </a:r>
            <a:r>
              <a:rPr lang="en-US" sz="4400" u="sng" dirty="0">
                <a:solidFill>
                  <a:srgbClr val="000000"/>
                </a:solidFill>
                <a:latin typeface="Rockwell" panose="02060603020205020403" pitchFamily="18" charset="0"/>
              </a:rPr>
              <a:t>one</a:t>
            </a:r>
            <a:r>
              <a:rPr lang="en-US" sz="4400" dirty="0">
                <a:solidFill>
                  <a:srgbClr val="000000"/>
                </a:solidFill>
                <a:latin typeface="Rockwell" panose="02060603020205020403" pitchFamily="18" charset="0"/>
              </a:rPr>
              <a:t> process</a:t>
            </a:r>
          </a:p>
        </p:txBody>
      </p:sp>
    </p:spTree>
    <p:custDataLst>
      <p:tags r:id="rId1"/>
    </p:custDataLst>
    <p:extLst>
      <p:ext uri="{BB962C8B-B14F-4D97-AF65-F5344CB8AC3E}">
        <p14:creationId xmlns:p14="http://schemas.microsoft.com/office/powerpoint/2010/main" val="11185197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smtClean="0">
                  <a:solidFill>
                    <a:srgbClr val="000000"/>
                  </a:solidFill>
                  <a:latin typeface="Rockwell" panose="02060603020205020403" pitchFamily="18" charset="0"/>
                  <a:sym typeface="Gill Sans" charset="0"/>
                </a:rPr>
                <a:t>Divergent </a:t>
              </a:r>
            </a:p>
            <a:p>
              <a:pPr algn="ctr" defTabSz="457200">
                <a:defRPr/>
              </a:pPr>
              <a:r>
                <a:rPr lang="en-US" sz="4000" b="1" dirty="0" smtClean="0">
                  <a:solidFill>
                    <a:srgbClr val="000000"/>
                  </a:solidFill>
                  <a:latin typeface="Rockwell" panose="02060603020205020403" pitchFamily="18" charset="0"/>
                  <a:ea typeface="ヒラギノ角ゴ ProN W6" charset="-128"/>
                  <a:cs typeface="ヒラギノ角ゴ ProN W6" charset="-128"/>
                  <a:sym typeface="Gill Sans" charset="0"/>
                </a:rPr>
                <a:t>Thinking</a:t>
              </a:r>
              <a:endParaRPr lang="en-US" sz="4000" b="1" dirty="0">
                <a:solidFill>
                  <a:srgbClr val="000000"/>
                </a:solidFill>
                <a:latin typeface="Rockwell" panose="02060603020205020403" pitchFamily="18" charset="0"/>
                <a:ea typeface="ヒラギノ角ゴ ProN W6" charset="-128"/>
                <a:cs typeface="ヒラギノ角ゴ ProN W6" charset="-128"/>
                <a:sym typeface="Gill Sans" charset="0"/>
              </a:endParaRP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t>Thinking in many different directions</a:t>
            </a:r>
          </a:p>
        </p:txBody>
      </p:sp>
    </p:spTree>
    <p:custDataLst>
      <p:tags r:id="rId1"/>
    </p:custDataLst>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smtClean="0">
                  <a:solidFill>
                    <a:srgbClr val="000000"/>
                  </a:solidFill>
                  <a:latin typeface="Rockwell" panose="02060603020205020403" pitchFamily="18" charset="0"/>
                  <a:sym typeface="Gill Sans" charset="0"/>
                </a:rPr>
                <a:t>Convergent</a:t>
              </a:r>
            </a:p>
            <a:p>
              <a:pPr algn="ctr" defTabSz="457200">
                <a:defRPr/>
              </a:pPr>
              <a:r>
                <a:rPr lang="en-US" sz="4000" b="1" dirty="0" smtClean="0">
                  <a:solidFill>
                    <a:srgbClr val="000000"/>
                  </a:solidFill>
                  <a:latin typeface="Rockwell" panose="02060603020205020403" pitchFamily="18" charset="0"/>
                  <a:ea typeface="ヒラギノ角ゴ ProN W6" charset="-128"/>
                  <a:cs typeface="ヒラギノ角ゴ ProN W6" charset="-128"/>
                  <a:sym typeface="Gill Sans" charset="0"/>
                </a:rPr>
                <a:t>Thinking</a:t>
              </a:r>
              <a:endParaRPr lang="en-US" sz="4000" b="1" dirty="0">
                <a:solidFill>
                  <a:srgbClr val="000000"/>
                </a:solidFill>
                <a:latin typeface="Rockwell" panose="02060603020205020403" pitchFamily="18" charset="0"/>
                <a:ea typeface="ヒラギノ角ゴ ProN W6" charset="-128"/>
                <a:cs typeface="ヒラギノ角ゴ ProN W6" charset="-128"/>
                <a:sym typeface="Gill Sans" charset="0"/>
              </a:endParaRPr>
            </a:p>
          </p:txBody>
        </p:sp>
      </p:grpSp>
    </p:spTree>
    <p:custDataLst>
      <p:tags r:id="rId1"/>
    </p:custDataLst>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smtClean="0">
                <a:solidFill>
                  <a:srgbClr val="000000"/>
                </a:solidFill>
                <a:latin typeface="Rockwell" panose="02060603020205020403" pitchFamily="18" charset="0"/>
              </a:rPr>
              <a:t>Metacognition</a:t>
            </a:r>
          </a:p>
        </p:txBody>
      </p:sp>
      <p:sp>
        <p:nvSpPr>
          <p:cNvPr id="78852" name="Title 1"/>
          <p:cNvSpPr>
            <a:spLocks noGrp="1"/>
          </p:cNvSpPr>
          <p:nvPr>
            <p:ph type="title"/>
          </p:nvPr>
        </p:nvSpPr>
        <p:spPr/>
        <p:txBody>
          <a:bodyPr/>
          <a:lstStyle/>
          <a:p>
            <a:pPr eaLnBrk="1" hangingPunct="1"/>
            <a:r>
              <a:rPr lang="en-US" dirty="0"/>
              <a:t>Thinking</a:t>
            </a:r>
            <a:r>
              <a:rPr lang="en-US" dirty="0">
                <a:latin typeface="Rockwell" panose="02060603020205020403" pitchFamily="18" charset="0"/>
              </a:rPr>
              <a:t> about Thinking</a:t>
            </a:r>
          </a:p>
        </p:txBody>
      </p:sp>
      <p:pic>
        <p:nvPicPr>
          <p:cNvPr id="9" name="Picture 2">
            <a:extLst>
              <a:ext uri="{FF2B5EF4-FFF2-40B4-BE49-F238E27FC236}">
                <a16:creationId xmlns:a16="http://schemas.microsoft.com/office/drawing/2014/main" id="{C091495A-5821-4EB7-8F88-734828852F6C}"/>
              </a:ext>
            </a:extLst>
          </p:cNvPr>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ustDataLst>
      <p:tags r:id="rId1"/>
    </p:custDataLst>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046" y="4299554"/>
            <a:ext cx="108160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Rockwell"/>
                <a:ea typeface="Meiryo"/>
                <a:cs typeface="+mn-cs"/>
              </a:rPr>
              <a:t>Widespread Adoption</a:t>
            </a:r>
          </a:p>
        </p:txBody>
      </p:sp>
      <p:sp>
        <p:nvSpPr>
          <p:cNvPr id="2" name="TextBox 1">
            <a:extLst>
              <a:ext uri="{FF2B5EF4-FFF2-40B4-BE49-F238E27FC236}">
                <a16:creationId xmlns:a16="http://schemas.microsoft.com/office/drawing/2014/main" id="{31BA9BC9-FDB8-4919-9838-401067BD5CEF}"/>
              </a:ext>
            </a:extLst>
          </p:cNvPr>
          <p:cNvSpPr txBox="1"/>
          <p:nvPr/>
        </p:nvSpPr>
        <p:spPr>
          <a:xfrm>
            <a:off x="529046" y="5844455"/>
            <a:ext cx="116629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C4C7"/>
                </a:solidFill>
                <a:effectLst/>
                <a:uLnTx/>
                <a:uFillTx/>
                <a:latin typeface="Rockwell"/>
                <a:ea typeface="Meiryo"/>
                <a:cs typeface="+mn-cs"/>
              </a:rPr>
              <a:t>Ashley Melville &amp; Trudy Delhey </a:t>
            </a:r>
            <a:r>
              <a:rPr kumimoji="0" lang="en-US" sz="2800" b="0" i="0" u="none" strike="noStrike" kern="1200" cap="none" spc="0" normalizeH="0" baseline="0" noProof="0" dirty="0">
                <a:ln>
                  <a:noFill/>
                </a:ln>
                <a:solidFill>
                  <a:srgbClr val="000000"/>
                </a:solidFill>
                <a:effectLst/>
                <a:uLnTx/>
                <a:uFillTx/>
                <a:latin typeface="Rockwell"/>
                <a:ea typeface="Meiryo"/>
                <a:cs typeface="+mn-cs"/>
              </a:rPr>
              <a:t>| </a:t>
            </a:r>
            <a:r>
              <a:rPr kumimoji="0" lang="en-US" sz="2800" b="0" i="0" u="none" strike="noStrike" kern="1200" cap="none" spc="0" normalizeH="0" baseline="0" noProof="0" dirty="0">
                <a:ln>
                  <a:noFill/>
                </a:ln>
                <a:solidFill>
                  <a:srgbClr val="59C4C7"/>
                </a:solidFill>
                <a:effectLst/>
                <a:uLnTx/>
                <a:uFillTx/>
                <a:latin typeface="Rockwell"/>
                <a:ea typeface="Meiryo"/>
                <a:cs typeface="+mn-cs"/>
              </a:rPr>
              <a:t>Cobb County School District </a:t>
            </a:r>
            <a:r>
              <a:rPr kumimoji="0" lang="en-US" sz="2800" b="0" i="0" u="none" strike="noStrike" kern="1200" cap="none" spc="0" normalizeH="0" baseline="0" noProof="0" dirty="0">
                <a:ln>
                  <a:noFill/>
                </a:ln>
                <a:solidFill>
                  <a:srgbClr val="000000"/>
                </a:solidFill>
                <a:effectLst/>
                <a:uLnTx/>
                <a:uFillTx/>
                <a:latin typeface="Rockwell"/>
                <a:ea typeface="Meiryo"/>
                <a:cs typeface="+mn-cs"/>
              </a:rPr>
              <a:t>| </a:t>
            </a:r>
            <a:r>
              <a:rPr kumimoji="0" lang="en-US" sz="2800" b="0" i="0" u="none" strike="noStrike" kern="1200" cap="none" spc="0" normalizeH="0" baseline="0" noProof="0" dirty="0">
                <a:ln>
                  <a:noFill/>
                </a:ln>
                <a:solidFill>
                  <a:srgbClr val="59C4C7"/>
                </a:solidFill>
                <a:effectLst/>
                <a:uLnTx/>
                <a:uFillTx/>
                <a:latin typeface="Rockwell"/>
                <a:ea typeface="Meiryo"/>
                <a:cs typeface="+mn-cs"/>
              </a:rPr>
              <a:t>GA</a:t>
            </a:r>
          </a:p>
        </p:txBody>
      </p:sp>
      <p:pic>
        <p:nvPicPr>
          <p:cNvPr id="6" name="Picture 5">
            <a:extLst>
              <a:ext uri="{FF2B5EF4-FFF2-40B4-BE49-F238E27FC236}">
                <a16:creationId xmlns:a16="http://schemas.microsoft.com/office/drawing/2014/main" id="{D27F2417-F15F-4CB3-A4D7-A5243D9242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44084" y="3570856"/>
            <a:ext cx="1684523" cy="1962814"/>
          </a:xfrm>
          <a:prstGeom prst="rect">
            <a:avLst/>
          </a:prstGeom>
        </p:spPr>
      </p:pic>
    </p:spTree>
    <p:custDataLst>
      <p:tags r:id="rId1"/>
    </p:custDataLst>
    <p:extLst>
      <p:ext uri="{BB962C8B-B14F-4D97-AF65-F5344CB8AC3E}">
        <p14:creationId xmlns:p14="http://schemas.microsoft.com/office/powerpoint/2010/main" val="1634261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631" y="114316"/>
            <a:ext cx="11951824" cy="1325563"/>
          </a:xfrm>
        </p:spPr>
        <p:txBody>
          <a:bodyPr>
            <a:normAutofit/>
          </a:bodyPr>
          <a:lstStyle/>
          <a:p>
            <a:r>
              <a:rPr lang="en-US" sz="4000" dirty="0" smtClean="0"/>
              <a:t>Access RQI’s Free QFT Resources</a:t>
            </a:r>
            <a:endParaRPr lang="en-US" sz="4000" dirty="0"/>
          </a:p>
        </p:txBody>
      </p:sp>
      <p:sp>
        <p:nvSpPr>
          <p:cNvPr id="6" name="Content Placeholder 8"/>
          <p:cNvSpPr txBox="1">
            <a:spLocks/>
          </p:cNvSpPr>
          <p:nvPr/>
        </p:nvSpPr>
        <p:spPr>
          <a:xfrm>
            <a:off x="768631" y="1439879"/>
            <a:ext cx="10161307"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Rockwell" panose="02060603020205020403" pitchFamily="18" charset="0"/>
            </a:endParaRPr>
          </a:p>
          <a:p>
            <a:pPr marL="0" indent="0">
              <a:spcBef>
                <a:spcPts val="0"/>
              </a:spcBef>
              <a:buNone/>
              <a:defRPr/>
            </a:pPr>
            <a:r>
              <a:rPr lang="en-US" altLang="en-US" sz="3200" b="1" dirty="0">
                <a:latin typeface="Rockwell" panose="02060603020205020403" pitchFamily="18" charset="0"/>
              </a:rPr>
              <a:t>https://</a:t>
            </a:r>
            <a:r>
              <a:rPr lang="en-US" altLang="en-US" sz="3200" b="1" dirty="0" err="1" smtClean="0">
                <a:latin typeface="Rockwell" panose="02060603020205020403" pitchFamily="18" charset="0"/>
              </a:rPr>
              <a:t>rightquestion.org</a:t>
            </a:r>
            <a:r>
              <a:rPr lang="en-US" altLang="en-US" sz="3200" b="1" dirty="0" smtClean="0">
                <a:latin typeface="Rockwell" panose="02060603020205020403" pitchFamily="18" charset="0"/>
              </a:rPr>
              <a:t>/education/resources</a:t>
            </a:r>
            <a:endParaRPr lang="en-US" sz="3200" b="1" dirty="0">
              <a:latin typeface="Rockwell" panose="02060603020205020403" pitchFamily="18"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Rockwell"/>
                <a:cs typeface="+mn-cs"/>
              </a:rPr>
              <a:t>Classroom</a:t>
            </a:r>
            <a:r>
              <a:rPr kumimoji="0" lang="en-US" sz="1800" b="1" i="0" u="none" strike="noStrike" kern="1200" cap="none" spc="0" normalizeH="0" noProof="0" dirty="0" smtClean="0">
                <a:ln>
                  <a:noFill/>
                </a:ln>
                <a:solidFill>
                  <a:srgbClr val="000000"/>
                </a:solidFill>
                <a:effectLst/>
                <a:uLnTx/>
                <a:uFillTx/>
                <a:latin typeface="Rockwell"/>
                <a:cs typeface="+mn-cs"/>
              </a:rPr>
              <a:t> Examples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latin typeface="Rockwell"/>
              </a:rPr>
              <a:t>Instructional Videos</a:t>
            </a:r>
            <a:endParaRPr kumimoji="0" lang="en-US" sz="1800" b="1" i="0" u="none" strike="noStrike" kern="1200" cap="none" spc="0" normalizeH="0" baseline="0" noProof="0" dirty="0">
              <a:ln>
                <a:noFill/>
              </a:ln>
              <a:solidFill>
                <a:srgbClr val="000000"/>
              </a:solidFill>
              <a:effectLst/>
              <a:uLnTx/>
              <a:uFillTx/>
              <a:latin typeface="Rockwell"/>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Rockwell"/>
                <a:cs typeface="+mn-cs"/>
              </a:rPr>
              <a:t>Planning</a:t>
            </a:r>
            <a:r>
              <a:rPr kumimoji="0" lang="en-US" sz="1800" b="1" i="0" u="none" strike="noStrike" kern="1200" cap="none" spc="0" normalizeH="0" noProof="0" dirty="0" smtClean="0">
                <a:ln>
                  <a:noFill/>
                </a:ln>
                <a:solidFill>
                  <a:srgbClr val="000000"/>
                </a:solidFill>
                <a:effectLst/>
                <a:uLnTx/>
                <a:uFillTx/>
                <a:latin typeface="Rockwell"/>
                <a:cs typeface="+mn-cs"/>
              </a:rPr>
              <a:t> Tools &amp; </a:t>
            </a:r>
            <a:r>
              <a:rPr kumimoji="0" lang="en-US" sz="1800" b="1" i="0" u="none" strike="noStrike" kern="1200" cap="none" spc="0" normalizeH="0" baseline="0" noProof="0" dirty="0" smtClean="0">
                <a:ln>
                  <a:noFill/>
                </a:ln>
                <a:solidFill>
                  <a:srgbClr val="000000"/>
                </a:solidFill>
                <a:effectLst/>
                <a:uLnTx/>
                <a:uFillTx/>
                <a:latin typeface="Rockwell"/>
                <a:cs typeface="+mn-cs"/>
              </a:rPr>
              <a:t>Templates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55353" y="3127600"/>
            <a:ext cx="1638871" cy="164592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09485" y="3112304"/>
            <a:ext cx="1174377" cy="1661216"/>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26649" y="3301289"/>
            <a:ext cx="2093328" cy="1472231"/>
          </a:xfrm>
          <a:prstGeom prst="rect">
            <a:avLst/>
          </a:prstGeom>
        </p:spPr>
      </p:pic>
    </p:spTree>
    <p:custDataLst>
      <p:tags r:id="rId1"/>
    </p:custDataLst>
    <p:extLst>
      <p:ext uri="{BB962C8B-B14F-4D97-AF65-F5344CB8AC3E}">
        <p14:creationId xmlns:p14="http://schemas.microsoft.com/office/powerpoint/2010/main" val="1489602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09F77C-2FFA-476F-A180-B97BC88BFE9B}"/>
              </a:ext>
            </a:extLst>
          </p:cNvPr>
          <p:cNvSpPr>
            <a:spLocks noGrp="1"/>
          </p:cNvSpPr>
          <p:nvPr>
            <p:ph sz="quarter" idx="10"/>
          </p:nvPr>
        </p:nvSpPr>
        <p:spPr>
          <a:xfrm>
            <a:off x="800501" y="283029"/>
            <a:ext cx="10590997" cy="6291941"/>
          </a:xfrm>
        </p:spPr>
        <p:txBody>
          <a:bodyPr>
            <a:normAutofit lnSpcReduction="10000"/>
          </a:bodyPr>
          <a:lstStyle/>
          <a:p>
            <a:pPr marL="55563" lvl="2" indent="0" algn="ctr" fontAlgn="base">
              <a:buNone/>
            </a:pPr>
            <a:r>
              <a:rPr lang="en-US" sz="4400" b="1" dirty="0">
                <a:solidFill>
                  <a:schemeClr val="tx2"/>
                </a:solidFill>
              </a:rPr>
              <a:t>Connect</a:t>
            </a:r>
            <a:endParaRPr lang="en-US" sz="3200" b="1" dirty="0">
              <a:solidFill>
                <a:schemeClr val="tx2"/>
              </a:solidFill>
            </a:endParaRPr>
          </a:p>
          <a:p>
            <a:pPr marL="1254125" lvl="2" indent="0" fontAlgn="base">
              <a:buNone/>
            </a:pPr>
            <a:r>
              <a:rPr lang="en-US" sz="3600" dirty="0">
                <a:latin typeface="Calibri" panose="020F0502020204030204" pitchFamily="34" charset="0"/>
                <a:cs typeface="Calibri" panose="020F0502020204030204" pitchFamily="34" charset="0"/>
              </a:rPr>
              <a:t>How ideas presented CONNECTED to what you already knew?</a:t>
            </a:r>
          </a:p>
          <a:p>
            <a:pPr marL="55563" lvl="2" indent="0" fontAlgn="base">
              <a:buNone/>
            </a:pPr>
            <a:endParaRPr lang="en-US" sz="3200" dirty="0"/>
          </a:p>
          <a:p>
            <a:pPr marL="55563" lvl="2" indent="0" algn="ctr" fontAlgn="base">
              <a:buNone/>
            </a:pPr>
            <a:r>
              <a:rPr lang="en-US" sz="4400" b="1" dirty="0">
                <a:solidFill>
                  <a:schemeClr val="tx2"/>
                </a:solidFill>
              </a:rPr>
              <a:t>Extend</a:t>
            </a:r>
            <a:endParaRPr lang="en-US" sz="3200" b="1" dirty="0">
              <a:solidFill>
                <a:schemeClr val="tx2"/>
              </a:solidFill>
            </a:endParaRPr>
          </a:p>
          <a:p>
            <a:pPr marL="1254125" lvl="2" indent="0" fontAlgn="base">
              <a:buNone/>
            </a:pPr>
            <a:r>
              <a:rPr lang="en-US" sz="3600" dirty="0">
                <a:latin typeface="Calibri" panose="020F0502020204030204" pitchFamily="34" charset="0"/>
                <a:cs typeface="Calibri" panose="020F0502020204030204" pitchFamily="34" charset="0"/>
              </a:rPr>
              <a:t>What new ideas did you get that EXTENDED or pushed your thinking in new directions?</a:t>
            </a:r>
          </a:p>
          <a:p>
            <a:pPr marL="55563" lvl="2" indent="0" fontAlgn="base">
              <a:buNone/>
            </a:pPr>
            <a:endParaRPr lang="en-US" sz="3200" dirty="0"/>
          </a:p>
          <a:p>
            <a:pPr marL="55563" lvl="2" indent="0" algn="ctr" fontAlgn="base">
              <a:buNone/>
            </a:pPr>
            <a:r>
              <a:rPr lang="en-US" sz="4400" b="1" dirty="0">
                <a:solidFill>
                  <a:schemeClr val="tx2"/>
                </a:solidFill>
              </a:rPr>
              <a:t>Challenge</a:t>
            </a:r>
            <a:endParaRPr lang="en-US" sz="3200" b="1" dirty="0">
              <a:solidFill>
                <a:schemeClr val="tx2"/>
              </a:solidFill>
            </a:endParaRPr>
          </a:p>
          <a:p>
            <a:pPr marL="1195388" lvl="2" indent="0" fontAlgn="base">
              <a:buNone/>
            </a:pPr>
            <a:r>
              <a:rPr lang="en-US" sz="3500" dirty="0">
                <a:latin typeface="Calibri" panose="020F0502020204030204" pitchFamily="34" charset="0"/>
                <a:cs typeface="Calibri" panose="020F0502020204030204" pitchFamily="34" charset="0"/>
              </a:rPr>
              <a:t>What is still CHALLENGING or confusing for you to get your mind around? What questions, wonderings or puzzles do you now have?</a:t>
            </a:r>
          </a:p>
        </p:txBody>
      </p:sp>
    </p:spTree>
    <p:custDataLst>
      <p:tags r:id="rId1"/>
    </p:custDataLst>
    <p:extLst>
      <p:ext uri="{BB962C8B-B14F-4D97-AF65-F5344CB8AC3E}">
        <p14:creationId xmlns:p14="http://schemas.microsoft.com/office/powerpoint/2010/main" val="17106329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5EC9EA-520D-4FAE-80FD-E8DF7E19D674}"/>
              </a:ext>
            </a:extLst>
          </p:cNvPr>
          <p:cNvSpPr>
            <a:spLocks noGrp="1"/>
          </p:cNvSpPr>
          <p:nvPr>
            <p:ph idx="4294967295"/>
          </p:nvPr>
        </p:nvSpPr>
        <p:spPr>
          <a:xfrm>
            <a:off x="413656" y="1961535"/>
            <a:ext cx="10101943" cy="4215427"/>
          </a:xfrm>
        </p:spPr>
        <p:txBody>
          <a:bodyPr>
            <a:normAutofit/>
          </a:bodyPr>
          <a:lstStyle/>
          <a:p>
            <a:pPr marL="0" indent="0">
              <a:buNone/>
            </a:pPr>
            <a:r>
              <a:rPr lang="en-US" sz="6000" dirty="0"/>
              <a:t>Our </a:t>
            </a:r>
          </a:p>
          <a:p>
            <a:pPr marL="0" indent="0">
              <a:buNone/>
            </a:pPr>
            <a:r>
              <a:rPr lang="en-US" sz="6000" dirty="0">
                <a:solidFill>
                  <a:schemeClr val="accent1"/>
                </a:solidFill>
              </a:rPr>
              <a:t>Cobb</a:t>
            </a:r>
            <a:r>
              <a:rPr lang="en-US" sz="6000" dirty="0"/>
              <a:t> </a:t>
            </a:r>
          </a:p>
          <a:p>
            <a:pPr marL="0" indent="0">
              <a:buNone/>
            </a:pPr>
            <a:r>
              <a:rPr lang="en-US" sz="6000" dirty="0"/>
              <a:t>Experience</a:t>
            </a:r>
          </a:p>
        </p:txBody>
      </p:sp>
      <p:graphicFrame>
        <p:nvGraphicFramePr>
          <p:cNvPr id="3" name="Diagram 2">
            <a:extLst>
              <a:ext uri="{FF2B5EF4-FFF2-40B4-BE49-F238E27FC236}">
                <a16:creationId xmlns:a16="http://schemas.microsoft.com/office/drawing/2014/main" id="{EF111587-9157-45B4-9BED-93B9BEBB236A}"/>
              </a:ext>
            </a:extLst>
          </p:cNvPr>
          <p:cNvGraphicFramePr/>
          <p:nvPr>
            <p:extLst/>
          </p:nvPr>
        </p:nvGraphicFramePr>
        <p:xfrm>
          <a:off x="4936612" y="398206"/>
          <a:ext cx="7067756" cy="4930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051591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C8E7-0E4F-4915-8C07-2539EFA80BC3}"/>
              </a:ext>
            </a:extLst>
          </p:cNvPr>
          <p:cNvSpPr>
            <a:spLocks noGrp="1"/>
          </p:cNvSpPr>
          <p:nvPr>
            <p:ph type="title"/>
          </p:nvPr>
        </p:nvSpPr>
        <p:spPr/>
        <p:txBody>
          <a:bodyPr/>
          <a:lstStyle/>
          <a:p>
            <a:r>
              <a:rPr lang="en-US" sz="6000" dirty="0"/>
              <a:t>National</a:t>
            </a:r>
            <a:endParaRPr lang="en-US" dirty="0"/>
          </a:p>
        </p:txBody>
      </p:sp>
      <p:sp>
        <p:nvSpPr>
          <p:cNvPr id="3" name="Content Placeholder 2">
            <a:extLst>
              <a:ext uri="{FF2B5EF4-FFF2-40B4-BE49-F238E27FC236}">
                <a16:creationId xmlns:a16="http://schemas.microsoft.com/office/drawing/2014/main" id="{01878003-2ACF-46F5-B6D9-C044C2F87097}"/>
              </a:ext>
            </a:extLst>
          </p:cNvPr>
          <p:cNvSpPr>
            <a:spLocks noGrp="1"/>
          </p:cNvSpPr>
          <p:nvPr>
            <p:ph idx="1"/>
          </p:nvPr>
        </p:nvSpPr>
        <p:spPr/>
        <p:txBody>
          <a:bodyPr>
            <a:normAutofit/>
          </a:bodyPr>
          <a:lstStyle/>
          <a:p>
            <a:pPr marL="0" indent="0">
              <a:lnSpc>
                <a:spcPct val="200000"/>
              </a:lnSpc>
              <a:buNone/>
            </a:pPr>
            <a:r>
              <a:rPr lang="en-US" sz="3600" dirty="0"/>
              <a:t>IDM (Inquiry Design Model)</a:t>
            </a:r>
          </a:p>
          <a:p>
            <a:pPr marL="0" indent="0">
              <a:lnSpc>
                <a:spcPct val="200000"/>
              </a:lnSpc>
              <a:buNone/>
            </a:pPr>
            <a:r>
              <a:rPr lang="en-US" sz="3600" dirty="0"/>
              <a:t>C3 Framework Disciplinary Literacies </a:t>
            </a:r>
          </a:p>
        </p:txBody>
      </p:sp>
    </p:spTree>
    <p:custDataLst>
      <p:tags r:id="rId1"/>
    </p:custDataLst>
    <p:extLst>
      <p:ext uri="{BB962C8B-B14F-4D97-AF65-F5344CB8AC3E}">
        <p14:creationId xmlns:p14="http://schemas.microsoft.com/office/powerpoint/2010/main" val="1399320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p:cNvGraphicFramePr>
            <a:graphicFrameLocks noGrp="1"/>
          </p:cNvGraphicFramePr>
          <p:nvPr>
            <p:ph sz="quarter" idx="10"/>
            <p:extLst/>
          </p:nvPr>
        </p:nvGraphicFramePr>
        <p:xfrm>
          <a:off x="632546" y="928044"/>
          <a:ext cx="11091046" cy="5929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5"/>
          <p:cNvSpPr>
            <a:spLocks noGrp="1"/>
          </p:cNvSpPr>
          <p:nvPr>
            <p:ph type="title"/>
          </p:nvPr>
        </p:nvSpPr>
        <p:spPr>
          <a:xfrm>
            <a:off x="2063161" y="252634"/>
            <a:ext cx="8229817" cy="857250"/>
          </a:xfrm>
        </p:spPr>
        <p:txBody>
          <a:bodyPr/>
          <a:lstStyle/>
          <a:p>
            <a:pPr algn="ctr"/>
            <a:r>
              <a:rPr lang="en-US" sz="4400" dirty="0">
                <a:solidFill>
                  <a:schemeClr val="accent4">
                    <a:lumMod val="75000"/>
                  </a:schemeClr>
                </a:solidFill>
              </a:rPr>
              <a:t>Inquiry Arc</a:t>
            </a:r>
          </a:p>
        </p:txBody>
      </p:sp>
      <p:sp>
        <p:nvSpPr>
          <p:cNvPr id="13" name="TextBox 12"/>
          <p:cNvSpPr txBox="1"/>
          <p:nvPr/>
        </p:nvSpPr>
        <p:spPr>
          <a:xfrm>
            <a:off x="846853" y="1399837"/>
            <a:ext cx="8473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4D061"/>
                </a:solidFill>
                <a:effectLst/>
                <a:uLnTx/>
                <a:uFillTx/>
                <a:latin typeface="Calibri" panose="020F0502020204030204"/>
                <a:ea typeface="Meiryo"/>
                <a:cs typeface="+mn-cs"/>
              </a:rPr>
              <a:t>1</a:t>
            </a:r>
          </a:p>
        </p:txBody>
      </p:sp>
      <p:sp>
        <p:nvSpPr>
          <p:cNvPr id="14" name="TextBox 13"/>
          <p:cNvSpPr txBox="1"/>
          <p:nvPr/>
        </p:nvSpPr>
        <p:spPr>
          <a:xfrm>
            <a:off x="1367485" y="2816615"/>
            <a:ext cx="8473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C959"/>
                </a:solidFill>
                <a:effectLst/>
                <a:uLnTx/>
                <a:uFillTx/>
                <a:latin typeface="Calibri" panose="020F0502020204030204"/>
                <a:ea typeface="Meiryo"/>
                <a:cs typeface="+mn-cs"/>
              </a:rPr>
              <a:t>2</a:t>
            </a:r>
          </a:p>
        </p:txBody>
      </p:sp>
      <p:sp>
        <p:nvSpPr>
          <p:cNvPr id="15" name="TextBox 14"/>
          <p:cNvSpPr txBox="1"/>
          <p:nvPr/>
        </p:nvSpPr>
        <p:spPr>
          <a:xfrm>
            <a:off x="846852" y="5511539"/>
            <a:ext cx="8473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56993"/>
                </a:solidFill>
                <a:effectLst/>
                <a:uLnTx/>
                <a:uFillTx/>
                <a:latin typeface="Calibri" panose="020F0502020204030204"/>
                <a:ea typeface="Meiryo"/>
                <a:cs typeface="+mn-cs"/>
              </a:rPr>
              <a:t>4</a:t>
            </a:r>
          </a:p>
        </p:txBody>
      </p:sp>
      <p:sp>
        <p:nvSpPr>
          <p:cNvPr id="16" name="TextBox 15"/>
          <p:cNvSpPr txBox="1"/>
          <p:nvPr/>
        </p:nvSpPr>
        <p:spPr>
          <a:xfrm>
            <a:off x="1367485" y="4163146"/>
            <a:ext cx="8473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4B297"/>
                </a:solidFill>
                <a:effectLst/>
                <a:uLnTx/>
                <a:uFillTx/>
                <a:latin typeface="Calibri" panose="020F0502020204030204"/>
                <a:ea typeface="Meiryo"/>
                <a:cs typeface="+mn-cs"/>
              </a:rPr>
              <a:t>3</a:t>
            </a:r>
          </a:p>
        </p:txBody>
      </p:sp>
      <p:sp>
        <p:nvSpPr>
          <p:cNvPr id="17" name="TextBox 16"/>
          <p:cNvSpPr txBox="1"/>
          <p:nvPr/>
        </p:nvSpPr>
        <p:spPr>
          <a:xfrm rot="16200000">
            <a:off x="-868802" y="3393632"/>
            <a:ext cx="30026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56993">
                    <a:lumMod val="75000"/>
                  </a:srgbClr>
                </a:solidFill>
                <a:effectLst/>
                <a:uLnTx/>
                <a:uFillTx/>
                <a:latin typeface="Calibri" panose="020F0502020204030204"/>
                <a:ea typeface="Meiryo"/>
                <a:cs typeface="+mn-cs"/>
              </a:rPr>
              <a:t>dimensions</a:t>
            </a:r>
            <a:endParaRPr kumimoji="0" lang="en-US" sz="1600" b="0" i="0" u="none" strike="noStrike" kern="1200" cap="none" spc="0" normalizeH="0" baseline="0" noProof="0" dirty="0">
              <a:ln>
                <a:noFill/>
              </a:ln>
              <a:solidFill>
                <a:srgbClr val="156993">
                  <a:lumMod val="75000"/>
                </a:srgbClr>
              </a:solidFill>
              <a:effectLst/>
              <a:uLnTx/>
              <a:uFillTx/>
              <a:latin typeface="Calibri" panose="020F0502020204030204"/>
              <a:ea typeface="Meiryo"/>
              <a:cs typeface="+mn-cs"/>
            </a:endParaRPr>
          </a:p>
        </p:txBody>
      </p:sp>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53028" y="107657"/>
            <a:ext cx="1015224" cy="1147203"/>
          </a:xfrm>
          <a:prstGeom prst="rect">
            <a:avLst/>
          </a:prstGeom>
        </p:spPr>
      </p:pic>
    </p:spTree>
    <p:custDataLst>
      <p:tags r:id="rId1"/>
    </p:custDataLst>
    <p:extLst>
      <p:ext uri="{BB962C8B-B14F-4D97-AF65-F5344CB8AC3E}">
        <p14:creationId xmlns:p14="http://schemas.microsoft.com/office/powerpoint/2010/main" val="1279888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5385B6-030F-43AA-9FC8-333A284601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1703" y="0"/>
            <a:ext cx="9128593" cy="6858000"/>
          </a:xfrm>
          <a:prstGeom prst="rect">
            <a:avLst/>
          </a:prstGeom>
        </p:spPr>
      </p:pic>
      <p:sp>
        <p:nvSpPr>
          <p:cNvPr id="6" name="TextBox 5">
            <a:extLst>
              <a:ext uri="{FF2B5EF4-FFF2-40B4-BE49-F238E27FC236}">
                <a16:creationId xmlns:a16="http://schemas.microsoft.com/office/drawing/2014/main" id="{43E88B32-7DDD-4C63-83F8-BB742B7A1BCD}"/>
              </a:ext>
            </a:extLst>
          </p:cNvPr>
          <p:cNvSpPr txBox="1"/>
          <p:nvPr/>
        </p:nvSpPr>
        <p:spPr>
          <a:xfrm rot="16200000">
            <a:off x="-2318657" y="2537351"/>
            <a:ext cx="59980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Trev_MacKenzie</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448383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2"/>
          <p:cNvGraphicFramePr>
            <a:graphicFrameLocks/>
          </p:cNvGraphicFramePr>
          <p:nvPr>
            <p:extLst/>
          </p:nvPr>
        </p:nvGraphicFramePr>
        <p:xfrm>
          <a:off x="620486" y="-274320"/>
          <a:ext cx="5943600" cy="7513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7" name="Group 16"/>
          <p:cNvGrpSpPr/>
          <p:nvPr/>
        </p:nvGrpSpPr>
        <p:grpSpPr>
          <a:xfrm>
            <a:off x="1169570" y="374577"/>
            <a:ext cx="1237286" cy="6108846"/>
            <a:chOff x="3966872" y="-704526"/>
            <a:chExt cx="1649713" cy="8145125"/>
          </a:xfrm>
        </p:grpSpPr>
        <p:sp>
          <p:nvSpPr>
            <p:cNvPr id="18" name="TextBox 17"/>
            <p:cNvSpPr txBox="1"/>
            <p:nvPr/>
          </p:nvSpPr>
          <p:spPr>
            <a:xfrm>
              <a:off x="3966872" y="-704526"/>
              <a:ext cx="744306"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4D061"/>
                  </a:solidFill>
                  <a:effectLst>
                    <a:outerShdw blurRad="38100" dist="38100" dir="2700000" algn="tl">
                      <a:srgbClr val="000000">
                        <a:alpha val="43137"/>
                      </a:srgbClr>
                    </a:outerShdw>
                  </a:effectLst>
                  <a:uLnTx/>
                  <a:uFillTx/>
                  <a:latin typeface="Calibri" panose="020F0502020204030204"/>
                  <a:ea typeface="Meiryo"/>
                  <a:cs typeface="+mn-cs"/>
                </a:rPr>
                <a:t>1</a:t>
              </a:r>
            </a:p>
          </p:txBody>
        </p:sp>
        <p:sp>
          <p:nvSpPr>
            <p:cNvPr id="19" name="TextBox 18"/>
            <p:cNvSpPr txBox="1"/>
            <p:nvPr/>
          </p:nvSpPr>
          <p:spPr>
            <a:xfrm>
              <a:off x="4872281" y="1634821"/>
              <a:ext cx="744304"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2C959"/>
                  </a:solidFill>
                  <a:effectLst>
                    <a:outerShdw blurRad="38100" dist="38100" dir="2700000" algn="tl">
                      <a:srgbClr val="000000">
                        <a:alpha val="43137"/>
                      </a:srgbClr>
                    </a:outerShdw>
                  </a:effectLst>
                  <a:uLnTx/>
                  <a:uFillTx/>
                  <a:latin typeface="Calibri" panose="020F0502020204030204"/>
                  <a:ea typeface="Meiryo"/>
                  <a:cs typeface="+mn-cs"/>
                </a:rPr>
                <a:t>2</a:t>
              </a:r>
            </a:p>
          </p:txBody>
        </p:sp>
        <p:sp>
          <p:nvSpPr>
            <p:cNvPr id="20" name="TextBox 19"/>
            <p:cNvSpPr txBox="1"/>
            <p:nvPr/>
          </p:nvSpPr>
          <p:spPr>
            <a:xfrm>
              <a:off x="4017083" y="6209493"/>
              <a:ext cx="74430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6993">
                      <a:lumMod val="75000"/>
                    </a:srgbClr>
                  </a:solidFill>
                  <a:effectLst>
                    <a:outerShdw blurRad="38100" dist="38100" dir="2700000" algn="tl">
                      <a:srgbClr val="000000">
                        <a:alpha val="43137"/>
                      </a:srgbClr>
                    </a:outerShdw>
                  </a:effectLst>
                  <a:uLnTx/>
                  <a:uFillTx/>
                  <a:latin typeface="Calibri" panose="020F0502020204030204"/>
                  <a:ea typeface="Meiryo"/>
                  <a:cs typeface="+mn-cs"/>
                </a:rPr>
                <a:t>4</a:t>
              </a:r>
            </a:p>
          </p:txBody>
        </p:sp>
        <p:sp>
          <p:nvSpPr>
            <p:cNvPr id="21" name="TextBox 20"/>
            <p:cNvSpPr txBox="1"/>
            <p:nvPr/>
          </p:nvSpPr>
          <p:spPr>
            <a:xfrm>
              <a:off x="4761387" y="3970952"/>
              <a:ext cx="744304"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4B297"/>
                  </a:solidFill>
                  <a:effectLst>
                    <a:outerShdw blurRad="38100" dist="38100" dir="2700000" algn="tl">
                      <a:srgbClr val="000000">
                        <a:alpha val="43137"/>
                      </a:srgbClr>
                    </a:outerShdw>
                  </a:effectLst>
                  <a:uLnTx/>
                  <a:uFillTx/>
                  <a:latin typeface="Calibri" panose="020F0502020204030204"/>
                  <a:ea typeface="Meiryo"/>
                  <a:cs typeface="+mn-cs"/>
                </a:rPr>
                <a:t>3</a:t>
              </a:r>
            </a:p>
          </p:txBody>
        </p:sp>
      </p:grpSp>
      <p:sp>
        <p:nvSpPr>
          <p:cNvPr id="24" name="TextBox 23"/>
          <p:cNvSpPr txBox="1"/>
          <p:nvPr/>
        </p:nvSpPr>
        <p:spPr>
          <a:xfrm>
            <a:off x="7349859" y="1458213"/>
            <a:ext cx="4476042" cy="2526333"/>
          </a:xfrm>
          <a:prstGeom prst="rect">
            <a:avLst/>
          </a:prstGeom>
          <a:noFill/>
          <a:ln w="38100">
            <a:noFill/>
          </a:ln>
        </p:spPr>
        <p:txBody>
          <a:bodyPr wrap="square" rtlCol="0">
            <a:sp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eiryo"/>
                <a:cs typeface="+mn-cs"/>
              </a:rPr>
              <a:t>Disciplinary Literacies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eiryo"/>
                <a:cs typeface="+mn-cs"/>
              </a:rPr>
              <a:t>Civic mindedness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eiryo"/>
                <a:cs typeface="+mn-cs"/>
              </a:rPr>
              <a:t>Economic Decision making</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eiryo"/>
                <a:cs typeface="+mn-cs"/>
              </a:rPr>
              <a:t>Geospatial reasoning</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eiryo"/>
                <a:cs typeface="+mn-cs"/>
              </a:rPr>
              <a:t>Historical thinking</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eiryo"/>
              <a:cs typeface="+mn-cs"/>
            </a:endParaRPr>
          </a:p>
        </p:txBody>
      </p:sp>
      <p:sp>
        <p:nvSpPr>
          <p:cNvPr id="25" name="Right Brace 24"/>
          <p:cNvSpPr/>
          <p:nvPr/>
        </p:nvSpPr>
        <p:spPr>
          <a:xfrm>
            <a:off x="6620115" y="1976422"/>
            <a:ext cx="364072" cy="1228663"/>
          </a:xfrm>
          <a:prstGeom prst="rightBrace">
            <a:avLst>
              <a:gd name="adj1" fmla="val 38361"/>
              <a:gd name="adj2" fmla="val 48946"/>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eiryo"/>
              <a:cs typeface="+mn-cs"/>
            </a:endParaRPr>
          </a:p>
        </p:txBody>
      </p:sp>
    </p:spTree>
    <p:custDataLst>
      <p:tags r:id="rId1"/>
    </p:custDataLst>
    <p:extLst>
      <p:ext uri="{BB962C8B-B14F-4D97-AF65-F5344CB8AC3E}">
        <p14:creationId xmlns:p14="http://schemas.microsoft.com/office/powerpoint/2010/main" val="366946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2"/>
          <p:cNvGraphicFramePr>
            <a:graphicFrameLocks/>
          </p:cNvGraphicFramePr>
          <p:nvPr>
            <p:extLst/>
          </p:nvPr>
        </p:nvGraphicFramePr>
        <p:xfrm>
          <a:off x="620486" y="-274320"/>
          <a:ext cx="5943600" cy="7513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7" name="Group 16"/>
          <p:cNvGrpSpPr/>
          <p:nvPr/>
        </p:nvGrpSpPr>
        <p:grpSpPr>
          <a:xfrm>
            <a:off x="1169570" y="374577"/>
            <a:ext cx="1237286" cy="6108846"/>
            <a:chOff x="3966872" y="-704526"/>
            <a:chExt cx="1649713" cy="8145125"/>
          </a:xfrm>
        </p:grpSpPr>
        <p:sp>
          <p:nvSpPr>
            <p:cNvPr id="18" name="TextBox 17"/>
            <p:cNvSpPr txBox="1"/>
            <p:nvPr/>
          </p:nvSpPr>
          <p:spPr>
            <a:xfrm>
              <a:off x="3966872" y="-704526"/>
              <a:ext cx="744306"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4D061"/>
                  </a:solidFill>
                  <a:effectLst>
                    <a:outerShdw blurRad="38100" dist="38100" dir="2700000" algn="tl">
                      <a:srgbClr val="000000">
                        <a:alpha val="43137"/>
                      </a:srgbClr>
                    </a:outerShdw>
                  </a:effectLst>
                  <a:uLnTx/>
                  <a:uFillTx/>
                  <a:latin typeface="Calibri" panose="020F0502020204030204"/>
                  <a:ea typeface="Meiryo"/>
                  <a:cs typeface="+mn-cs"/>
                </a:rPr>
                <a:t>1</a:t>
              </a:r>
            </a:p>
          </p:txBody>
        </p:sp>
        <p:sp>
          <p:nvSpPr>
            <p:cNvPr id="19" name="TextBox 18"/>
            <p:cNvSpPr txBox="1"/>
            <p:nvPr/>
          </p:nvSpPr>
          <p:spPr>
            <a:xfrm>
              <a:off x="4872281" y="1634821"/>
              <a:ext cx="744304"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2C959"/>
                  </a:solidFill>
                  <a:effectLst>
                    <a:outerShdw blurRad="38100" dist="38100" dir="2700000" algn="tl">
                      <a:srgbClr val="000000">
                        <a:alpha val="43137"/>
                      </a:srgbClr>
                    </a:outerShdw>
                  </a:effectLst>
                  <a:uLnTx/>
                  <a:uFillTx/>
                  <a:latin typeface="Calibri" panose="020F0502020204030204"/>
                  <a:ea typeface="Meiryo"/>
                  <a:cs typeface="+mn-cs"/>
                </a:rPr>
                <a:t>2</a:t>
              </a:r>
            </a:p>
          </p:txBody>
        </p:sp>
        <p:sp>
          <p:nvSpPr>
            <p:cNvPr id="20" name="TextBox 19"/>
            <p:cNvSpPr txBox="1"/>
            <p:nvPr/>
          </p:nvSpPr>
          <p:spPr>
            <a:xfrm>
              <a:off x="4017083" y="6209493"/>
              <a:ext cx="74430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56993">
                      <a:lumMod val="75000"/>
                    </a:srgbClr>
                  </a:solidFill>
                  <a:effectLst>
                    <a:outerShdw blurRad="38100" dist="38100" dir="2700000" algn="tl">
                      <a:srgbClr val="000000">
                        <a:alpha val="43137"/>
                      </a:srgbClr>
                    </a:outerShdw>
                  </a:effectLst>
                  <a:uLnTx/>
                  <a:uFillTx/>
                  <a:latin typeface="Calibri" panose="020F0502020204030204"/>
                  <a:ea typeface="Meiryo"/>
                  <a:cs typeface="+mn-cs"/>
                </a:rPr>
                <a:t>4</a:t>
              </a:r>
            </a:p>
          </p:txBody>
        </p:sp>
        <p:sp>
          <p:nvSpPr>
            <p:cNvPr id="21" name="TextBox 20"/>
            <p:cNvSpPr txBox="1"/>
            <p:nvPr/>
          </p:nvSpPr>
          <p:spPr>
            <a:xfrm>
              <a:off x="4761387" y="3970952"/>
              <a:ext cx="744304"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9C4C7">
                      <a:lumMod val="75000"/>
                    </a:srgbClr>
                  </a:solidFill>
                  <a:effectLst>
                    <a:outerShdw blurRad="38100" dist="38100" dir="2700000" algn="tl">
                      <a:srgbClr val="000000">
                        <a:alpha val="43137"/>
                      </a:srgbClr>
                    </a:outerShdw>
                  </a:effectLst>
                  <a:uLnTx/>
                  <a:uFillTx/>
                  <a:latin typeface="Calibri" panose="020F0502020204030204"/>
                  <a:ea typeface="Meiryo"/>
                  <a:cs typeface="+mn-cs"/>
                </a:rPr>
                <a:t>3</a:t>
              </a:r>
            </a:p>
          </p:txBody>
        </p:sp>
      </p:grpSp>
      <p:sp>
        <p:nvSpPr>
          <p:cNvPr id="10" name="TextBox 9">
            <a:extLst>
              <a:ext uri="{FF2B5EF4-FFF2-40B4-BE49-F238E27FC236}">
                <a16:creationId xmlns:a16="http://schemas.microsoft.com/office/drawing/2014/main" id="{2D4F2A6D-F8A3-404B-8EBA-2BE57A10793E}"/>
              </a:ext>
            </a:extLst>
          </p:cNvPr>
          <p:cNvSpPr txBox="1"/>
          <p:nvPr/>
        </p:nvSpPr>
        <p:spPr>
          <a:xfrm>
            <a:off x="7065542" y="-18497"/>
            <a:ext cx="4218226" cy="2003112"/>
          </a:xfrm>
          <a:prstGeom prst="rect">
            <a:avLst/>
          </a:prstGeom>
          <a:noFill/>
          <a:ln w="38100">
            <a:noFill/>
          </a:ln>
        </p:spPr>
        <p:txBody>
          <a:bodyPr wrap="square" rtlCol="0">
            <a:spAutoFit/>
          </a:body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eiryo"/>
                <a:cs typeface="+mn-cs"/>
              </a:rPr>
              <a:t>Inquiry Literacies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Construct questions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Determine helpful sources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Select sources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eiryo"/>
              <a:cs typeface="+mn-cs"/>
            </a:endParaRPr>
          </a:p>
        </p:txBody>
      </p:sp>
      <p:sp>
        <p:nvSpPr>
          <p:cNvPr id="11" name="TextBox 10">
            <a:extLst>
              <a:ext uri="{FF2B5EF4-FFF2-40B4-BE49-F238E27FC236}">
                <a16:creationId xmlns:a16="http://schemas.microsoft.com/office/drawing/2014/main" id="{15C9B4A3-E64D-46FB-A45A-32752E270056}"/>
              </a:ext>
            </a:extLst>
          </p:cNvPr>
          <p:cNvSpPr txBox="1"/>
          <p:nvPr/>
        </p:nvSpPr>
        <p:spPr>
          <a:xfrm>
            <a:off x="6872707" y="4890824"/>
            <a:ext cx="5872921" cy="1938992"/>
          </a:xfrm>
          <a:prstGeom prst="rect">
            <a:avLst/>
          </a:prstGeom>
          <a:noFill/>
          <a:ln w="38100">
            <a:noFill/>
          </a:ln>
        </p:spPr>
        <p:txBody>
          <a:bodyPr wrap="square" rtlCol="0">
            <a:spAutoFit/>
          </a:bodyPr>
          <a:lstStyle/>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Construct, adapt, present, &amp; critique arguments &amp; explanations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Analyze social problems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Assess options for action</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Take informed action</a:t>
            </a:r>
          </a:p>
        </p:txBody>
      </p:sp>
      <p:sp>
        <p:nvSpPr>
          <p:cNvPr id="13" name="TextBox 12">
            <a:extLst>
              <a:ext uri="{FF2B5EF4-FFF2-40B4-BE49-F238E27FC236}">
                <a16:creationId xmlns:a16="http://schemas.microsoft.com/office/drawing/2014/main" id="{C2E89916-BCC6-4ED2-9AA3-A7E904D50068}"/>
              </a:ext>
            </a:extLst>
          </p:cNvPr>
          <p:cNvSpPr txBox="1"/>
          <p:nvPr/>
        </p:nvSpPr>
        <p:spPr>
          <a:xfrm>
            <a:off x="6872707" y="3205085"/>
            <a:ext cx="4603897" cy="1569660"/>
          </a:xfrm>
          <a:prstGeom prst="rect">
            <a:avLst/>
          </a:prstGeom>
          <a:noFill/>
          <a:ln w="38100">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Gather information form sources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Evaluate sources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Make claims</a:t>
            </a: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eiryo"/>
                <a:cs typeface="+mn-cs"/>
              </a:rPr>
              <a:t>Use evidence</a:t>
            </a:r>
          </a:p>
        </p:txBody>
      </p:sp>
    </p:spTree>
    <p:custDataLst>
      <p:tags r:id="rId1"/>
    </p:custDataLst>
    <p:extLst>
      <p:ext uri="{BB962C8B-B14F-4D97-AF65-F5344CB8AC3E}">
        <p14:creationId xmlns:p14="http://schemas.microsoft.com/office/powerpoint/2010/main" val="11695266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AC215-664D-4223-A86A-5855A62DF5FF}"/>
              </a:ext>
            </a:extLst>
          </p:cNvPr>
          <p:cNvSpPr>
            <a:spLocks noGrp="1"/>
          </p:cNvSpPr>
          <p:nvPr>
            <p:ph type="title"/>
          </p:nvPr>
        </p:nvSpPr>
        <p:spPr/>
        <p:txBody>
          <a:bodyPr>
            <a:normAutofit/>
          </a:bodyPr>
          <a:lstStyle/>
          <a:p>
            <a:r>
              <a:rPr lang="en-US" sz="6000" dirty="0"/>
              <a:t>State</a:t>
            </a:r>
            <a:endParaRPr lang="en-US" dirty="0"/>
          </a:p>
        </p:txBody>
      </p:sp>
      <p:sp>
        <p:nvSpPr>
          <p:cNvPr id="5" name="Content Placeholder 4">
            <a:extLst>
              <a:ext uri="{FF2B5EF4-FFF2-40B4-BE49-F238E27FC236}">
                <a16:creationId xmlns:a16="http://schemas.microsoft.com/office/drawing/2014/main" id="{A35BAA2D-427A-4923-B0E0-CD8B8E49F447}"/>
              </a:ext>
            </a:extLst>
          </p:cNvPr>
          <p:cNvSpPr>
            <a:spLocks noGrp="1"/>
          </p:cNvSpPr>
          <p:nvPr>
            <p:ph idx="1"/>
          </p:nvPr>
        </p:nvSpPr>
        <p:spPr>
          <a:xfrm>
            <a:off x="838200" y="1551305"/>
            <a:ext cx="10515600" cy="4351338"/>
          </a:xfrm>
        </p:spPr>
        <p:txBody>
          <a:bodyPr>
            <a:normAutofit/>
          </a:bodyPr>
          <a:lstStyle/>
          <a:p>
            <a:pPr marL="0" indent="0">
              <a:lnSpc>
                <a:spcPct val="114000"/>
              </a:lnSpc>
              <a:buNone/>
            </a:pPr>
            <a:r>
              <a:rPr lang="en-US" sz="4000" dirty="0"/>
              <a:t>GCSS</a:t>
            </a:r>
          </a:p>
          <a:p>
            <a:pPr marL="0" indent="0">
              <a:lnSpc>
                <a:spcPct val="114000"/>
              </a:lnSpc>
              <a:buNone/>
            </a:pPr>
            <a:r>
              <a:rPr lang="en-US" sz="4000" dirty="0"/>
              <a:t>Metro Supervisors</a:t>
            </a:r>
          </a:p>
          <a:p>
            <a:pPr marL="0" indent="0">
              <a:lnSpc>
                <a:spcPct val="114000"/>
              </a:lnSpc>
              <a:buNone/>
            </a:pPr>
            <a:r>
              <a:rPr lang="en-US" sz="4000" dirty="0"/>
              <a:t>Neighboring districts</a:t>
            </a:r>
          </a:p>
          <a:p>
            <a:pPr marL="0" indent="0">
              <a:lnSpc>
                <a:spcPct val="114000"/>
              </a:lnSpc>
              <a:buNone/>
            </a:pPr>
            <a:r>
              <a:rPr lang="en-US" sz="4000" dirty="0"/>
              <a:t>GADOE inquiry video</a:t>
            </a:r>
          </a:p>
        </p:txBody>
      </p:sp>
    </p:spTree>
    <p:custDataLst>
      <p:tags r:id="rId1"/>
    </p:custDataLst>
    <p:extLst>
      <p:ext uri="{BB962C8B-B14F-4D97-AF65-F5344CB8AC3E}">
        <p14:creationId xmlns:p14="http://schemas.microsoft.com/office/powerpoint/2010/main" val="2330798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9569F-6654-47EE-A81A-0A296924C891}"/>
              </a:ext>
            </a:extLst>
          </p:cNvPr>
          <p:cNvSpPr>
            <a:spLocks noGrp="1"/>
          </p:cNvSpPr>
          <p:nvPr>
            <p:ph type="title"/>
          </p:nvPr>
        </p:nvSpPr>
        <p:spPr/>
        <p:txBody>
          <a:bodyPr/>
          <a:lstStyle/>
          <a:p>
            <a:r>
              <a:rPr lang="en-US" sz="6000" dirty="0"/>
              <a:t>District</a:t>
            </a:r>
            <a:endParaRPr lang="en-US" dirty="0"/>
          </a:p>
        </p:txBody>
      </p:sp>
      <p:sp>
        <p:nvSpPr>
          <p:cNvPr id="5" name="Content Placeholder 4">
            <a:extLst>
              <a:ext uri="{FF2B5EF4-FFF2-40B4-BE49-F238E27FC236}">
                <a16:creationId xmlns:a16="http://schemas.microsoft.com/office/drawing/2014/main" id="{AADECC12-B50A-42AA-82EA-8045F19C9634}"/>
              </a:ext>
            </a:extLst>
          </p:cNvPr>
          <p:cNvSpPr>
            <a:spLocks noGrp="1"/>
          </p:cNvSpPr>
          <p:nvPr>
            <p:ph idx="1"/>
          </p:nvPr>
        </p:nvSpPr>
        <p:spPr>
          <a:xfrm>
            <a:off x="838200" y="1825625"/>
            <a:ext cx="5323114" cy="4351338"/>
          </a:xfrm>
        </p:spPr>
        <p:txBody>
          <a:bodyPr>
            <a:normAutofit/>
          </a:bodyPr>
          <a:lstStyle/>
          <a:p>
            <a:pPr marL="0" indent="0">
              <a:lnSpc>
                <a:spcPct val="100000"/>
              </a:lnSpc>
              <a:spcBef>
                <a:spcPts val="0"/>
              </a:spcBef>
              <a:spcAft>
                <a:spcPts val="1800"/>
              </a:spcAft>
              <a:buNone/>
            </a:pPr>
            <a:r>
              <a:rPr lang="en-US" sz="3200" dirty="0"/>
              <a:t>Cobb New Teacher Academy</a:t>
            </a:r>
          </a:p>
          <a:p>
            <a:pPr marL="0" indent="0">
              <a:lnSpc>
                <a:spcPct val="100000"/>
              </a:lnSpc>
              <a:spcBef>
                <a:spcPts val="0"/>
              </a:spcBef>
              <a:spcAft>
                <a:spcPts val="1800"/>
              </a:spcAft>
              <a:buNone/>
            </a:pPr>
            <a:r>
              <a:rPr lang="en-US" sz="3200" dirty="0"/>
              <a:t>Cobb Teacher Leader Academy</a:t>
            </a:r>
          </a:p>
          <a:p>
            <a:pPr marL="0" indent="0">
              <a:lnSpc>
                <a:spcPct val="100000"/>
              </a:lnSpc>
              <a:spcBef>
                <a:spcPts val="0"/>
              </a:spcBef>
              <a:spcAft>
                <a:spcPts val="1800"/>
              </a:spcAft>
              <a:buNone/>
            </a:pPr>
            <a:r>
              <a:rPr lang="en-US" sz="3200" dirty="0"/>
              <a:t>District-wide PL Days &amp; after school trainings</a:t>
            </a:r>
          </a:p>
          <a:p>
            <a:endParaRPr lang="en-US" sz="3200" dirty="0"/>
          </a:p>
        </p:txBody>
      </p:sp>
      <p:sp>
        <p:nvSpPr>
          <p:cNvPr id="6" name="Content Placeholder 4">
            <a:extLst>
              <a:ext uri="{FF2B5EF4-FFF2-40B4-BE49-F238E27FC236}">
                <a16:creationId xmlns:a16="http://schemas.microsoft.com/office/drawing/2014/main" id="{B08D8C2A-AB4A-44FB-A6FB-A1412A86977B}"/>
              </a:ext>
            </a:extLst>
          </p:cNvPr>
          <p:cNvSpPr txBox="1">
            <a:spLocks/>
          </p:cNvSpPr>
          <p:nvPr/>
        </p:nvSpPr>
        <p:spPr>
          <a:xfrm>
            <a:off x="6520543" y="1901825"/>
            <a:ext cx="5323114" cy="38022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Rockwell"/>
                <a:ea typeface="Meiryo"/>
                <a:cs typeface="+mn-cs"/>
              </a:rPr>
              <a:t>Humanities in Practice (</a:t>
            </a:r>
            <a:r>
              <a:rPr kumimoji="0" lang="en-US" sz="3200" b="0" i="0" u="none" strike="noStrike" kern="1200" cap="none" spc="0" normalizeH="0" baseline="0" noProof="0" dirty="0" err="1">
                <a:ln>
                  <a:noFill/>
                </a:ln>
                <a:solidFill>
                  <a:srgbClr val="000000"/>
                </a:solidFill>
                <a:effectLst/>
                <a:uLnTx/>
                <a:uFillTx/>
                <a:latin typeface="Rockwell"/>
                <a:ea typeface="Meiryo"/>
                <a:cs typeface="+mn-cs"/>
              </a:rPr>
              <a:t>HiP</a:t>
            </a:r>
            <a:r>
              <a:rPr kumimoji="0" lang="en-US" sz="3200" b="0" i="0" u="none" strike="noStrike" kern="1200" cap="none" spc="0" normalizeH="0" baseline="0" noProof="0" dirty="0">
                <a:ln>
                  <a:noFill/>
                </a:ln>
                <a:solidFill>
                  <a:srgbClr val="000000"/>
                </a:solidFill>
                <a:effectLst/>
                <a:uLnTx/>
                <a:uFillTx/>
                <a:latin typeface="Rockwell"/>
                <a:ea typeface="Meiryo"/>
                <a:cs typeface="+mn-cs"/>
              </a:rPr>
              <a:t>) Innovation Academy</a:t>
            </a:r>
          </a:p>
          <a:p>
            <a:pPr marL="0" marR="0" lvl="0" indent="0" algn="l" defTabSz="914400" rtl="0" eaLnBrk="1" fontAlgn="auto" latinLnBrk="0" hangingPunct="1">
              <a:lnSpc>
                <a:spcPct val="100000"/>
              </a:lnSpc>
              <a:spcBef>
                <a:spcPts val="0"/>
              </a:spcBef>
              <a:spcAft>
                <a:spcPts val="180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Rockwell"/>
                <a:ea typeface="Meiryo"/>
                <a:cs typeface="+mn-cs"/>
              </a:rPr>
              <a:t>Transdisciplinary </a:t>
            </a:r>
          </a:p>
          <a:p>
            <a:pPr marL="0" marR="0" lvl="0" indent="0" algn="l" defTabSz="914400" rtl="0" eaLnBrk="1" fontAlgn="auto" latinLnBrk="0" hangingPunct="1">
              <a:lnSpc>
                <a:spcPct val="100000"/>
              </a:lnSpc>
              <a:spcBef>
                <a:spcPts val="0"/>
              </a:spcBef>
              <a:spcAft>
                <a:spcPts val="180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Rockwell"/>
                <a:ea typeface="Meiryo"/>
                <a:cs typeface="+mn-cs"/>
              </a:rPr>
              <a:t>Inquiry Conference </a:t>
            </a:r>
          </a:p>
          <a:p>
            <a:pPr marL="0" marR="0" lvl="0" indent="0" algn="l" defTabSz="914400" rtl="0" eaLnBrk="1" fontAlgn="auto" latinLnBrk="0" hangingPunct="1">
              <a:lnSpc>
                <a:spcPct val="100000"/>
              </a:lnSpc>
              <a:spcBef>
                <a:spcPts val="0"/>
              </a:spcBef>
              <a:spcAft>
                <a:spcPts val="180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Rockwell"/>
                <a:ea typeface="Meiryo"/>
                <a:cs typeface="+mn-cs"/>
              </a:rPr>
              <a:t>Department Heads/Coordinators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000000"/>
              </a:solidFill>
              <a:effectLst/>
              <a:uLnTx/>
              <a:uFillTx/>
              <a:latin typeface="Rockwell"/>
              <a:ea typeface="Meiryo"/>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rgbClr val="000000"/>
              </a:solidFill>
              <a:effectLst/>
              <a:uLnTx/>
              <a:uFillTx/>
              <a:latin typeface="Rockwell"/>
              <a:ea typeface="Meiryo"/>
              <a:cs typeface="+mn-cs"/>
            </a:endParaRPr>
          </a:p>
        </p:txBody>
      </p:sp>
    </p:spTree>
    <p:custDataLst>
      <p:tags r:id="rId1"/>
    </p:custDataLst>
    <p:extLst>
      <p:ext uri="{BB962C8B-B14F-4D97-AF65-F5344CB8AC3E}">
        <p14:creationId xmlns:p14="http://schemas.microsoft.com/office/powerpoint/2010/main" val="3623794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D6D5338-22DD-489E-A049-7791C6CF7576}"/>
              </a:ext>
            </a:extLst>
          </p:cNvPr>
          <p:cNvGraphicFramePr>
            <a:graphicFrameLocks noGrp="1"/>
          </p:cNvGraphicFramePr>
          <p:nvPr>
            <p:extLst/>
          </p:nvPr>
        </p:nvGraphicFramePr>
        <p:xfrm>
          <a:off x="-4057005" y="1659256"/>
          <a:ext cx="1212586" cy="4351342"/>
        </p:xfrm>
        <a:graphic>
          <a:graphicData uri="http://schemas.openxmlformats.org/drawingml/2006/table">
            <a:tbl>
              <a:tblPr/>
              <a:tblGrid>
                <a:gridCol w="1212586">
                  <a:extLst>
                    <a:ext uri="{9D8B030D-6E8A-4147-A177-3AD203B41FA5}">
                      <a16:colId xmlns:a16="http://schemas.microsoft.com/office/drawing/2014/main" val="2673804116"/>
                    </a:ext>
                  </a:extLst>
                </a:gridCol>
              </a:tblGrid>
              <a:tr h="339325">
                <a:tc>
                  <a:txBody>
                    <a:bodyPr/>
                    <a:lstStyle/>
                    <a:p>
                      <a:pPr algn="l" rtl="0" fontAlgn="base">
                        <a:buFont typeface="+mj-lt"/>
                        <a:buAutoNum type="arabicPeriod"/>
                      </a:pPr>
                      <a:r>
                        <a:rPr lang="en-US" sz="900" b="1" i="0">
                          <a:solidFill>
                            <a:srgbClr val="000000"/>
                          </a:solidFill>
                          <a:effectLst/>
                          <a:latin typeface="Calibri" panose="020F0502020204030204" pitchFamily="34" charset="0"/>
                        </a:rPr>
                        <a:t>recycling and taking care of the planet</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a:noFill/>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820977933"/>
                  </a:ext>
                </a:extLst>
              </a:tr>
              <a:tr h="339325">
                <a:tc>
                  <a:txBody>
                    <a:bodyPr/>
                    <a:lstStyle/>
                    <a:p>
                      <a:pPr algn="l" rtl="0" fontAlgn="base">
                        <a:buFont typeface="+mj-lt"/>
                        <a:buAutoNum type="arabicPeriod" startAt="2"/>
                      </a:pPr>
                      <a:r>
                        <a:rPr lang="en-US" sz="900" b="1" i="0">
                          <a:solidFill>
                            <a:srgbClr val="000000"/>
                          </a:solidFill>
                          <a:effectLst/>
                          <a:latin typeface="Calibri" panose="020F0502020204030204" pitchFamily="34" charset="0"/>
                        </a:rPr>
                        <a:t>homelessness and poverty in Georgia</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561304417"/>
                  </a:ext>
                </a:extLst>
              </a:tr>
              <a:tr h="339325">
                <a:tc>
                  <a:txBody>
                    <a:bodyPr/>
                    <a:lstStyle/>
                    <a:p>
                      <a:pPr algn="l" rtl="0" fontAlgn="base">
                        <a:buFont typeface="+mj-lt"/>
                        <a:buAutoNum type="arabicPeriod" startAt="3"/>
                      </a:pPr>
                      <a:r>
                        <a:rPr lang="en-US" sz="900" b="1" i="0">
                          <a:solidFill>
                            <a:srgbClr val="000000"/>
                          </a:solidFill>
                          <a:effectLst/>
                          <a:latin typeface="Calibri" panose="020F0502020204030204" pitchFamily="34" charset="0"/>
                        </a:rPr>
                        <a:t>minority rights/ending racism</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984649455"/>
                  </a:ext>
                </a:extLst>
              </a:tr>
              <a:tr h="339325">
                <a:tc>
                  <a:txBody>
                    <a:bodyPr/>
                    <a:lstStyle/>
                    <a:p>
                      <a:pPr algn="l" rtl="0" fontAlgn="base">
                        <a:buFont typeface="+mj-lt"/>
                        <a:buAutoNum type="arabicPeriod" startAt="4"/>
                      </a:pPr>
                      <a:r>
                        <a:rPr lang="en-US" sz="900" b="1" i="0">
                          <a:solidFill>
                            <a:srgbClr val="000000"/>
                          </a:solidFill>
                          <a:effectLst/>
                          <a:latin typeface="Calibri" panose="020F0502020204030204" pitchFamily="34" charset="0"/>
                        </a:rPr>
                        <a:t>gender inequality in the 21</a:t>
                      </a:r>
                      <a:r>
                        <a:rPr lang="en-US" sz="700" b="1" i="0" baseline="30000">
                          <a:solidFill>
                            <a:srgbClr val="000000"/>
                          </a:solidFill>
                          <a:effectLst/>
                          <a:latin typeface="Calibri" panose="020F0502020204030204" pitchFamily="34" charset="0"/>
                        </a:rPr>
                        <a:t>st</a:t>
                      </a:r>
                      <a:r>
                        <a:rPr lang="en-US" sz="900" b="1" i="0">
                          <a:solidFill>
                            <a:srgbClr val="000000"/>
                          </a:solidFill>
                          <a:effectLst/>
                          <a:latin typeface="Calibri" panose="020F0502020204030204" pitchFamily="34" charset="0"/>
                        </a:rPr>
                        <a:t> century</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77598577"/>
                  </a:ext>
                </a:extLst>
              </a:tr>
              <a:tr h="339325">
                <a:tc>
                  <a:txBody>
                    <a:bodyPr/>
                    <a:lstStyle/>
                    <a:p>
                      <a:pPr algn="l" rtl="0" fontAlgn="base">
                        <a:buFont typeface="+mj-lt"/>
                        <a:buAutoNum type="arabicPeriod" startAt="5"/>
                      </a:pPr>
                      <a:r>
                        <a:rPr lang="en-US" sz="900" b="1" i="0">
                          <a:solidFill>
                            <a:srgbClr val="000000"/>
                          </a:solidFill>
                          <a:effectLst/>
                          <a:latin typeface="Calibri" panose="020F0502020204030204" pitchFamily="34" charset="0"/>
                        </a:rPr>
                        <a:t>LGBT rights in the 21</a:t>
                      </a:r>
                      <a:r>
                        <a:rPr lang="en-US" sz="700" b="1" i="0" baseline="30000">
                          <a:solidFill>
                            <a:srgbClr val="000000"/>
                          </a:solidFill>
                          <a:effectLst/>
                          <a:latin typeface="Calibri" panose="020F0502020204030204" pitchFamily="34" charset="0"/>
                        </a:rPr>
                        <a:t>st</a:t>
                      </a:r>
                      <a:r>
                        <a:rPr lang="en-US" sz="900" b="1" i="0">
                          <a:solidFill>
                            <a:srgbClr val="000000"/>
                          </a:solidFill>
                          <a:effectLst/>
                          <a:latin typeface="Calibri" panose="020F0502020204030204" pitchFamily="34" charset="0"/>
                        </a:rPr>
                        <a:t>  century</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773690542"/>
                  </a:ext>
                </a:extLst>
              </a:tr>
              <a:tr h="339325">
                <a:tc>
                  <a:txBody>
                    <a:bodyPr/>
                    <a:lstStyle/>
                    <a:p>
                      <a:pPr algn="l" rtl="0" fontAlgn="base">
                        <a:buFont typeface="+mj-lt"/>
                        <a:buAutoNum type="arabicPeriod" startAt="6"/>
                      </a:pPr>
                      <a:r>
                        <a:rPr lang="en-US" sz="900" b="1" i="0">
                          <a:solidFill>
                            <a:srgbClr val="000000"/>
                          </a:solidFill>
                          <a:effectLst/>
                          <a:latin typeface="Calibri" panose="020F0502020204030204" pitchFamily="34" charset="0"/>
                        </a:rPr>
                        <a:t>gun violence in the United States</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412499097"/>
                  </a:ext>
                </a:extLst>
              </a:tr>
              <a:tr h="339325">
                <a:tc>
                  <a:txBody>
                    <a:bodyPr/>
                    <a:lstStyle/>
                    <a:p>
                      <a:pPr algn="l" rtl="0" fontAlgn="base">
                        <a:buFont typeface="+mj-lt"/>
                        <a:buAutoNum type="arabicPeriod" startAt="7"/>
                      </a:pPr>
                      <a:r>
                        <a:rPr lang="en-US" sz="900" b="1" i="0">
                          <a:solidFill>
                            <a:srgbClr val="000000"/>
                          </a:solidFill>
                          <a:effectLst/>
                          <a:latin typeface="Calibri" panose="020F0502020204030204" pitchFamily="34" charset="0"/>
                        </a:rPr>
                        <a:t>immigration and the United States in 2019</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892153357"/>
                  </a:ext>
                </a:extLst>
              </a:tr>
              <a:tr h="479046">
                <a:tc>
                  <a:txBody>
                    <a:bodyPr/>
                    <a:lstStyle/>
                    <a:p>
                      <a:pPr algn="l" rtl="0" fontAlgn="base">
                        <a:buFont typeface="+mj-lt"/>
                        <a:buAutoNum type="arabicPeriod" startAt="8"/>
                      </a:pPr>
                      <a:r>
                        <a:rPr lang="en-US" sz="900" b="1" i="0">
                          <a:solidFill>
                            <a:srgbClr val="000000"/>
                          </a:solidFill>
                          <a:effectLst/>
                          <a:latin typeface="Calibri" panose="020F0502020204030204" pitchFamily="34" charset="0"/>
                        </a:rPr>
                        <a:t>social media, too much technology, and teens</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951322157"/>
                  </a:ext>
                </a:extLst>
              </a:tr>
              <a:tr h="339325">
                <a:tc>
                  <a:txBody>
                    <a:bodyPr/>
                    <a:lstStyle/>
                    <a:p>
                      <a:pPr algn="l" rtl="0" fontAlgn="base">
                        <a:buFont typeface="+mj-lt"/>
                        <a:buAutoNum type="arabicPeriod" startAt="9"/>
                      </a:pPr>
                      <a:r>
                        <a:rPr lang="en-US" sz="900" b="1" i="0">
                          <a:solidFill>
                            <a:srgbClr val="000000"/>
                          </a:solidFill>
                          <a:effectLst/>
                          <a:latin typeface="Calibri" panose="020F0502020204030204" pitchFamily="34" charset="0"/>
                        </a:rPr>
                        <a:t>teen depression and mental health </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201040256"/>
                  </a:ext>
                </a:extLst>
              </a:tr>
              <a:tr h="339325">
                <a:tc>
                  <a:txBody>
                    <a:bodyPr/>
                    <a:lstStyle/>
                    <a:p>
                      <a:pPr algn="l" rtl="0" fontAlgn="base">
                        <a:buFont typeface="+mj-lt"/>
                        <a:buAutoNum type="arabicPeriod" startAt="10"/>
                      </a:pPr>
                      <a:r>
                        <a:rPr lang="en-US" sz="900" b="1" i="0">
                          <a:solidFill>
                            <a:srgbClr val="000000"/>
                          </a:solidFill>
                          <a:effectLst/>
                          <a:latin typeface="Calibri" panose="020F0502020204030204" pitchFamily="34" charset="0"/>
                        </a:rPr>
                        <a:t>bullying/anti-bullying</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28819969"/>
                  </a:ext>
                </a:extLst>
              </a:tr>
              <a:tr h="479046">
                <a:tc>
                  <a:txBody>
                    <a:bodyPr/>
                    <a:lstStyle/>
                    <a:p>
                      <a:pPr algn="l" rtl="0" fontAlgn="base">
                        <a:buFont typeface="+mj-lt"/>
                        <a:buAutoNum type="arabicPeriod" startAt="11"/>
                      </a:pPr>
                      <a:r>
                        <a:rPr lang="en-US" sz="900" b="1" i="0">
                          <a:solidFill>
                            <a:srgbClr val="000000"/>
                          </a:solidFill>
                          <a:effectLst/>
                          <a:latin typeface="Calibri" panose="020F0502020204030204" pitchFamily="34" charset="0"/>
                        </a:rPr>
                        <a:t>lack of youth voice in the public school setting</a:t>
                      </a:r>
                      <a:r>
                        <a:rPr lang="en-US" sz="900" b="1" i="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508438882"/>
                  </a:ext>
                </a:extLst>
              </a:tr>
              <a:tr h="339325">
                <a:tc>
                  <a:txBody>
                    <a:bodyPr/>
                    <a:lstStyle/>
                    <a:p>
                      <a:pPr algn="l" rtl="0" fontAlgn="base">
                        <a:buFont typeface="+mj-lt"/>
                        <a:buAutoNum type="arabicPeriod" startAt="12"/>
                      </a:pPr>
                      <a:r>
                        <a:rPr lang="en-US" sz="900" b="1" i="0" dirty="0">
                          <a:solidFill>
                            <a:srgbClr val="000000"/>
                          </a:solidFill>
                          <a:effectLst/>
                          <a:latin typeface="Calibri" panose="020F0502020204030204" pitchFamily="34" charset="0"/>
                        </a:rPr>
                        <a:t>abolishing the death penalty</a:t>
                      </a:r>
                      <a:r>
                        <a:rPr lang="en-US" sz="900" b="1" i="0" dirty="0">
                          <a:effectLst/>
                          <a:latin typeface="Calibri" panose="020F0502020204030204" pitchFamily="34" charset="0"/>
                        </a:rPr>
                        <a:t> </a:t>
                      </a:r>
                    </a:p>
                  </a:txBody>
                  <a:tcPr marL="59881" marR="59881" marT="29940" marB="29940">
                    <a:lnL w="7620" cap="flat" cmpd="sng" algn="ctr">
                      <a:solidFill>
                        <a:srgbClr val="999999"/>
                      </a:solidFill>
                      <a:prstDash val="solid"/>
                      <a:round/>
                      <a:headEnd type="none" w="med" len="med"/>
                      <a:tailEnd type="none" w="med" len="med"/>
                    </a:lnL>
                    <a:lnR w="7620" cap="flat" cmpd="sng" algn="ctr">
                      <a:solidFill>
                        <a:srgbClr val="999999"/>
                      </a:solidFill>
                      <a:prstDash val="solid"/>
                      <a:round/>
                      <a:headEnd type="none" w="med" len="med"/>
                      <a:tailEnd type="none" w="med" len="med"/>
                    </a:lnR>
                    <a:lnT w="7620" cap="flat" cmpd="sng" algn="ctr">
                      <a:solidFill>
                        <a:srgbClr val="999999"/>
                      </a:solidFill>
                      <a:prstDash val="solid"/>
                      <a:round/>
                      <a:headEnd type="none" w="med" len="med"/>
                      <a:tailEnd type="none" w="med" len="med"/>
                    </a:lnT>
                    <a:lnB w="762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677473882"/>
                  </a:ext>
                </a:extLst>
              </a:tr>
            </a:tbl>
          </a:graphicData>
        </a:graphic>
      </p:graphicFrame>
      <p:pic>
        <p:nvPicPr>
          <p:cNvPr id="5" name="Picture 4">
            <a:extLst>
              <a:ext uri="{FF2B5EF4-FFF2-40B4-BE49-F238E27FC236}">
                <a16:creationId xmlns:a16="http://schemas.microsoft.com/office/drawing/2014/main" id="{F11156F6-1195-4E04-B1AF-AF52D4823C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24600" y="0"/>
            <a:ext cx="5760720" cy="9441848"/>
          </a:xfrm>
          <a:prstGeom prst="rect">
            <a:avLst/>
          </a:prstGeom>
        </p:spPr>
      </p:pic>
      <p:pic>
        <p:nvPicPr>
          <p:cNvPr id="7" name="Picture 6">
            <a:extLst>
              <a:ext uri="{FF2B5EF4-FFF2-40B4-BE49-F238E27FC236}">
                <a16:creationId xmlns:a16="http://schemas.microsoft.com/office/drawing/2014/main" id="{43A69BAB-D483-440F-8F45-CC19643947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763770" y="3429000"/>
            <a:ext cx="5143500" cy="5263318"/>
          </a:xfrm>
          <a:prstGeom prst="rect">
            <a:avLst/>
          </a:prstGeom>
        </p:spPr>
      </p:pic>
      <p:pic>
        <p:nvPicPr>
          <p:cNvPr id="9" name="Picture 8">
            <a:extLst>
              <a:ext uri="{FF2B5EF4-FFF2-40B4-BE49-F238E27FC236}">
                <a16:creationId xmlns:a16="http://schemas.microsoft.com/office/drawing/2014/main" id="{7DD94393-3895-43B7-99D2-1FF49CC067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034874" y="-203853"/>
            <a:ext cx="4601292" cy="3116424"/>
          </a:xfrm>
          <a:prstGeom prst="rect">
            <a:avLst/>
          </a:prstGeom>
        </p:spPr>
      </p:pic>
      <p:pic>
        <p:nvPicPr>
          <p:cNvPr id="11" name="Picture 10">
            <a:extLst>
              <a:ext uri="{FF2B5EF4-FFF2-40B4-BE49-F238E27FC236}">
                <a16:creationId xmlns:a16="http://schemas.microsoft.com/office/drawing/2014/main" id="{B21612DA-CC9C-4A05-AEA9-371C0AE9344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8600" y="0"/>
            <a:ext cx="6096000" cy="8909173"/>
          </a:xfrm>
          <a:prstGeom prst="rect">
            <a:avLst/>
          </a:prstGeom>
        </p:spPr>
      </p:pic>
    </p:spTree>
    <p:custDataLst>
      <p:tags r:id="rId1"/>
    </p:custDataLst>
    <p:extLst>
      <p:ext uri="{BB962C8B-B14F-4D97-AF65-F5344CB8AC3E}">
        <p14:creationId xmlns:p14="http://schemas.microsoft.com/office/powerpoint/2010/main" val="247272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smtClean="0">
                <a:ln>
                  <a:noFill/>
                </a:ln>
                <a:solidFill>
                  <a:schemeClr val="tx2"/>
                </a:solidFill>
                <a:effectLst/>
                <a:uLnTx/>
                <a:uFillTx/>
                <a:latin typeface="Rockwell" panose="02060603020205020403" pitchFamily="18" charset="0"/>
                <a:cs typeface="+mn-cs"/>
              </a:rPr>
              <a:t>Use and Share These Resources </a:t>
            </a:r>
            <a:endParaRPr kumimoji="0" lang="en-US" sz="4000" b="0" i="0" u="none" strike="noStrike" kern="1200" cap="none" spc="0" normalizeH="0" baseline="0" noProof="0" dirty="0">
              <a:ln>
                <a:noFill/>
              </a:ln>
              <a:solidFill>
                <a:schemeClr val="tx2"/>
              </a:solidFill>
              <a:effectLst/>
              <a:uLnTx/>
              <a:uFillTx/>
              <a:latin typeface="Rockwell" panose="02060603020205020403" pitchFamily="18" charset="0"/>
              <a:cs typeface="+mn-cs"/>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a:t>
            </a:r>
            <a:r>
              <a:rPr kumimoji="0" lang="en-US" altLang="en-US" b="0" i="0" u="none" strike="noStrike" kern="1200" cap="none" spc="0" normalizeH="0" baseline="0" noProof="0" dirty="0" smtClean="0">
                <a:ln>
                  <a:noFill/>
                </a:ln>
                <a:solidFill>
                  <a:schemeClr val="tx1"/>
                </a:solidFill>
                <a:effectLst/>
                <a:uLnTx/>
                <a:uFillTx/>
              </a:rPr>
              <a:t>License. </a:t>
            </a:r>
            <a:r>
              <a:rPr lang="en-US" altLang="en-US" noProof="0" dirty="0">
                <a:solidFill>
                  <a:schemeClr val="tx1"/>
                </a:solidFill>
              </a:rPr>
              <a:t>Y</a:t>
            </a:r>
            <a:r>
              <a:rPr lang="en-US" dirty="0" err="1" smtClean="0">
                <a:solidFill>
                  <a:schemeClr val="tx1"/>
                </a:solidFill>
              </a:rPr>
              <a:t>ou</a:t>
            </a:r>
            <a:r>
              <a:rPr lang="en-US" dirty="0" smtClean="0">
                <a:solidFill>
                  <a:schemeClr val="tx1"/>
                </a:solidFill>
              </a:rPr>
              <a:t> </a:t>
            </a:r>
            <a:r>
              <a:rPr lang="en-US" dirty="0">
                <a:solidFill>
                  <a:schemeClr val="tx1"/>
                </a:solidFill>
              </a:rPr>
              <a:t>are welcome to use, adapt, and share our </a:t>
            </a:r>
            <a:r>
              <a:rPr lang="en-US" dirty="0" smtClean="0">
                <a:solidFill>
                  <a:schemeClr val="tx1"/>
                </a:solidFill>
              </a:rPr>
              <a:t>materials </a:t>
            </a:r>
            <a:r>
              <a:rPr lang="en-US" dirty="0">
                <a:solidFill>
                  <a:schemeClr val="tx1"/>
                </a:solidFill>
              </a:rPr>
              <a:t>for noncommercial </a:t>
            </a:r>
            <a:r>
              <a:rPr lang="en-US" dirty="0" smtClean="0">
                <a:solidFill>
                  <a:schemeClr val="tx1"/>
                </a:solidFill>
              </a:rPr>
              <a:t>use, as long as you include the following reference: </a:t>
            </a:r>
          </a:p>
          <a:p>
            <a:pPr marL="0" indent="0" defTabSz="457200">
              <a:buClr>
                <a:srgbClr val="629DD1"/>
              </a:buClr>
              <a:buNone/>
              <a:defRPr/>
            </a:pPr>
            <a:r>
              <a:rPr lang="en-US" dirty="0" smtClean="0">
                <a:solidFill>
                  <a:schemeClr val="tx1"/>
                </a:solidFill>
              </a:rPr>
              <a:t>“</a:t>
            </a:r>
            <a:r>
              <a:rPr lang="en-US" dirty="0">
                <a:solidFill>
                  <a:schemeClr val="tx1"/>
                </a:solidFill>
              </a:rPr>
              <a:t>Source: The Right Question Institute (RQI). The Question Formulation Technique (QFT) was created by RQI. Visit </a:t>
            </a:r>
            <a:r>
              <a:rPr lang="en-US" u="sng" dirty="0">
                <a:solidFill>
                  <a:schemeClr val="tx1"/>
                </a:solidFill>
                <a:hlinkClick r:id="rId3"/>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3187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9569F-6654-47EE-A81A-0A296924C891}"/>
              </a:ext>
            </a:extLst>
          </p:cNvPr>
          <p:cNvSpPr>
            <a:spLocks noGrp="1"/>
          </p:cNvSpPr>
          <p:nvPr>
            <p:ph type="title"/>
          </p:nvPr>
        </p:nvSpPr>
        <p:spPr/>
        <p:txBody>
          <a:bodyPr/>
          <a:lstStyle/>
          <a:p>
            <a:r>
              <a:rPr lang="en-US" sz="6000" dirty="0"/>
              <a:t>School</a:t>
            </a:r>
            <a:endParaRPr lang="en-US" dirty="0"/>
          </a:p>
        </p:txBody>
      </p:sp>
      <p:sp>
        <p:nvSpPr>
          <p:cNvPr id="5" name="Content Placeholder 4">
            <a:extLst>
              <a:ext uri="{FF2B5EF4-FFF2-40B4-BE49-F238E27FC236}">
                <a16:creationId xmlns:a16="http://schemas.microsoft.com/office/drawing/2014/main" id="{AADECC12-B50A-42AA-82EA-8045F19C9634}"/>
              </a:ext>
            </a:extLst>
          </p:cNvPr>
          <p:cNvSpPr>
            <a:spLocks noGrp="1"/>
          </p:cNvSpPr>
          <p:nvPr>
            <p:ph idx="1"/>
          </p:nvPr>
        </p:nvSpPr>
        <p:spPr>
          <a:xfrm>
            <a:off x="838200" y="1551305"/>
            <a:ext cx="10515600" cy="4351338"/>
          </a:xfrm>
        </p:spPr>
        <p:txBody>
          <a:bodyPr>
            <a:normAutofit/>
          </a:bodyPr>
          <a:lstStyle/>
          <a:p>
            <a:pPr marL="0" indent="0">
              <a:lnSpc>
                <a:spcPct val="150000"/>
              </a:lnSpc>
              <a:buNone/>
            </a:pPr>
            <a:r>
              <a:rPr lang="en-US" sz="4000" dirty="0"/>
              <a:t>Local School Request</a:t>
            </a:r>
          </a:p>
          <a:p>
            <a:pPr marL="0" indent="0">
              <a:lnSpc>
                <a:spcPct val="150000"/>
              </a:lnSpc>
              <a:buNone/>
            </a:pPr>
            <a:r>
              <a:rPr lang="en-US" sz="4000" dirty="0"/>
              <a:t>Inquiry PLC’s</a:t>
            </a:r>
          </a:p>
          <a:p>
            <a:pPr marL="0" lvl="0" indent="0">
              <a:lnSpc>
                <a:spcPct val="150000"/>
              </a:lnSpc>
              <a:buNone/>
            </a:pPr>
            <a:r>
              <a:rPr lang="en-US" sz="4000" dirty="0"/>
              <a:t>IB</a:t>
            </a:r>
          </a:p>
          <a:p>
            <a:pPr marL="0" lvl="0" indent="0">
              <a:lnSpc>
                <a:spcPct val="150000"/>
              </a:lnSpc>
              <a:buNone/>
            </a:pPr>
            <a:r>
              <a:rPr lang="en-US" sz="4000" dirty="0"/>
              <a:t>TKES</a:t>
            </a:r>
          </a:p>
          <a:p>
            <a:endParaRPr lang="en-US" dirty="0"/>
          </a:p>
        </p:txBody>
      </p:sp>
    </p:spTree>
    <p:custDataLst>
      <p:tags r:id="rId1"/>
    </p:custDataLst>
    <p:extLst>
      <p:ext uri="{BB962C8B-B14F-4D97-AF65-F5344CB8AC3E}">
        <p14:creationId xmlns:p14="http://schemas.microsoft.com/office/powerpoint/2010/main" val="5236975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838200" y="0"/>
            <a:ext cx="10515600" cy="1325563"/>
          </a:xfrm>
        </p:spPr>
        <p:txBody>
          <a:bodyPr/>
          <a:lstStyle/>
          <a:p>
            <a:pPr algn="ctr" eaLnBrk="1" hangingPunct="1"/>
            <a:r>
              <a:rPr lang="en-US" altLang="en-US" sz="4000" dirty="0">
                <a:solidFill>
                  <a:schemeClr val="tx1"/>
                </a:solidFill>
              </a:rPr>
              <a:t>Classroom Example:</a:t>
            </a:r>
            <a:br>
              <a:rPr lang="en-US" altLang="en-US" sz="4000" dirty="0">
                <a:solidFill>
                  <a:schemeClr val="tx1"/>
                </a:solidFill>
              </a:rPr>
            </a:br>
            <a:r>
              <a:rPr lang="en-US" altLang="en-US" sz="4000" dirty="0">
                <a:solidFill>
                  <a:schemeClr val="tx1"/>
                </a:solidFill>
              </a:rPr>
              <a:t>Elementary School – 2</a:t>
            </a:r>
            <a:r>
              <a:rPr lang="en-US" altLang="en-US" sz="4000" baseline="30000" dirty="0">
                <a:solidFill>
                  <a:schemeClr val="tx1"/>
                </a:solidFill>
              </a:rPr>
              <a:t>nd</a:t>
            </a:r>
            <a:r>
              <a:rPr lang="en-US" altLang="en-US" sz="4000" dirty="0">
                <a:solidFill>
                  <a:schemeClr val="tx1"/>
                </a:solidFill>
              </a:rPr>
              <a:t> grade</a:t>
            </a:r>
          </a:p>
        </p:txBody>
      </p:sp>
      <p:sp>
        <p:nvSpPr>
          <p:cNvPr id="148483" name="Content Placeholder 2"/>
          <p:cNvSpPr>
            <a:spLocks noGrp="1"/>
          </p:cNvSpPr>
          <p:nvPr>
            <p:ph idx="1"/>
          </p:nvPr>
        </p:nvSpPr>
        <p:spPr>
          <a:xfrm>
            <a:off x="1344305" y="1928922"/>
            <a:ext cx="9680944" cy="4351338"/>
          </a:xfrm>
        </p:spPr>
        <p:txBody>
          <a:bodyPr>
            <a:normAutofit/>
          </a:bodyPr>
          <a:lstStyle/>
          <a:p>
            <a:pPr marL="0" indent="0">
              <a:buNone/>
            </a:pPr>
            <a:r>
              <a:rPr lang="en-US" altLang="en-US" sz="3000" u="sng" dirty="0"/>
              <a:t>Teacher</a:t>
            </a:r>
            <a:r>
              <a:rPr lang="en-US" altLang="en-US" sz="3000" dirty="0"/>
              <a:t>: </a:t>
            </a:r>
            <a:r>
              <a:rPr lang="en-US" sz="3200" dirty="0"/>
              <a:t>Carol </a:t>
            </a:r>
            <a:r>
              <a:rPr lang="en-US" sz="3200" dirty="0" err="1"/>
              <a:t>Morreale</a:t>
            </a:r>
            <a:r>
              <a:rPr lang="en-US" altLang="en-US" sz="3000" dirty="0"/>
              <a:t>, Smyrna, GA</a:t>
            </a:r>
          </a:p>
          <a:p>
            <a:pPr marL="0" indent="0">
              <a:buNone/>
            </a:pPr>
            <a:endParaRPr lang="en-US" altLang="en-US" sz="3000" u="sng" dirty="0"/>
          </a:p>
          <a:p>
            <a:pPr marL="0" indent="0">
              <a:buNone/>
            </a:pPr>
            <a:r>
              <a:rPr lang="en-US" altLang="en-US" sz="3000" u="sng" dirty="0"/>
              <a:t>Topic</a:t>
            </a:r>
            <a:r>
              <a:rPr lang="en-US" altLang="en-US" sz="3000" dirty="0"/>
              <a:t>: Geography </a:t>
            </a:r>
          </a:p>
          <a:p>
            <a:pPr marL="0" indent="0">
              <a:buNone/>
            </a:pPr>
            <a:endParaRPr lang="en-US" altLang="en-US" sz="3000" u="sng" dirty="0"/>
          </a:p>
          <a:p>
            <a:pPr marL="0" indent="0">
              <a:buNone/>
            </a:pPr>
            <a:r>
              <a:rPr lang="en-US" altLang="en-US" sz="3000" u="sng" dirty="0"/>
              <a:t>Purpose</a:t>
            </a:r>
            <a:r>
              <a:rPr lang="en-US" altLang="en-US" sz="3000" dirty="0"/>
              <a:t>:</a:t>
            </a:r>
            <a:r>
              <a:rPr lang="ja-JP" altLang="en-US" sz="3000" dirty="0"/>
              <a:t> </a:t>
            </a:r>
            <a:r>
              <a:rPr lang="en-US" altLang="ja-JP" sz="3000" dirty="0"/>
              <a:t>To gauge students’ map and globe skills as well as their knowledge about Georgia’s geographic regions</a:t>
            </a:r>
            <a:endParaRPr lang="en-US" altLang="en-US" sz="3000" dirty="0"/>
          </a:p>
        </p:txBody>
      </p:sp>
    </p:spTree>
    <p:custDataLst>
      <p:tags r:id="rId1"/>
    </p:custDataLst>
    <p:extLst>
      <p:ext uri="{BB962C8B-B14F-4D97-AF65-F5344CB8AC3E}">
        <p14:creationId xmlns:p14="http://schemas.microsoft.com/office/powerpoint/2010/main" val="13966029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CAA4-5F90-4611-92F5-6B0A9C39BA64}"/>
              </a:ext>
            </a:extLst>
          </p:cNvPr>
          <p:cNvSpPr>
            <a:spLocks noGrp="1"/>
          </p:cNvSpPr>
          <p:nvPr>
            <p:ph type="title"/>
          </p:nvPr>
        </p:nvSpPr>
        <p:spPr/>
        <p:txBody>
          <a:bodyPr/>
          <a:lstStyle/>
          <a:p>
            <a:r>
              <a:rPr lang="en-US" dirty="0">
                <a:solidFill>
                  <a:schemeClr val="tx1"/>
                </a:solidFill>
              </a:rPr>
              <a:t>Standard</a:t>
            </a:r>
          </a:p>
        </p:txBody>
      </p:sp>
      <p:sp>
        <p:nvSpPr>
          <p:cNvPr id="3" name="Content Placeholder 2">
            <a:extLst>
              <a:ext uri="{FF2B5EF4-FFF2-40B4-BE49-F238E27FC236}">
                <a16:creationId xmlns:a16="http://schemas.microsoft.com/office/drawing/2014/main" id="{7E514C31-AFF7-4C52-B248-4D8F78CBC9AD}"/>
              </a:ext>
            </a:extLst>
          </p:cNvPr>
          <p:cNvSpPr>
            <a:spLocks noGrp="1"/>
          </p:cNvSpPr>
          <p:nvPr>
            <p:ph idx="1"/>
          </p:nvPr>
        </p:nvSpPr>
        <p:spPr/>
        <p:txBody>
          <a:bodyPr/>
          <a:lstStyle/>
          <a:p>
            <a:pPr marL="0" indent="0">
              <a:buNone/>
            </a:pPr>
            <a:r>
              <a:rPr lang="en-US" dirty="0"/>
              <a:t>SS2G1 </a:t>
            </a:r>
            <a:r>
              <a:rPr lang="en-US" b="1" dirty="0">
                <a:solidFill>
                  <a:schemeClr val="accent1"/>
                </a:solidFill>
              </a:rPr>
              <a:t>Locate</a:t>
            </a:r>
            <a:r>
              <a:rPr lang="en-US" dirty="0"/>
              <a:t> and </a:t>
            </a:r>
            <a:r>
              <a:rPr lang="en-US" b="1" dirty="0">
                <a:solidFill>
                  <a:schemeClr val="accent1"/>
                </a:solidFill>
              </a:rPr>
              <a:t>compare</a:t>
            </a:r>
            <a:r>
              <a:rPr lang="en-US" dirty="0"/>
              <a:t> major topographical features of Georgia and </a:t>
            </a:r>
            <a:r>
              <a:rPr lang="en-US" b="1" dirty="0">
                <a:solidFill>
                  <a:schemeClr val="accent1"/>
                </a:solidFill>
              </a:rPr>
              <a:t>describe</a:t>
            </a:r>
            <a:r>
              <a:rPr lang="en-US" dirty="0"/>
              <a:t> how these features define Georgia’s surface. </a:t>
            </a:r>
          </a:p>
          <a:p>
            <a:pPr marL="514350" indent="-514350">
              <a:buAutoNum type="alphaLcPeriod"/>
            </a:pPr>
            <a:r>
              <a:rPr lang="en-US" dirty="0"/>
              <a:t>Locate and compare the geographic regions of Georgia: Blue Ridge, Piedmont, Coastal Plain, Ridge and Valley, and Appalachian Plateau.</a:t>
            </a:r>
          </a:p>
          <a:p>
            <a:pPr marL="514350" indent="-514350">
              <a:buAutoNum type="alphaLcPeriod"/>
            </a:pPr>
            <a:r>
              <a:rPr lang="en-US" dirty="0"/>
              <a:t>Locate on a physical map the major rivers: Savannah, Flint, and Chattahoochee. </a:t>
            </a:r>
          </a:p>
        </p:txBody>
      </p:sp>
    </p:spTree>
    <p:custDataLst>
      <p:tags r:id="rId1"/>
    </p:custDataLst>
    <p:extLst>
      <p:ext uri="{BB962C8B-B14F-4D97-AF65-F5344CB8AC3E}">
        <p14:creationId xmlns:p14="http://schemas.microsoft.com/office/powerpoint/2010/main" val="20522576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19E2F0-BD9E-42BD-BFB1-858CF16BEDEE}"/>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1857375" y="182562"/>
            <a:ext cx="7686675" cy="6675438"/>
          </a:xfrm>
          <a:prstGeom prst="rect">
            <a:avLst/>
          </a:prstGeom>
        </p:spPr>
      </p:pic>
      <p:grpSp>
        <p:nvGrpSpPr>
          <p:cNvPr id="3" name="グループ化 2"/>
          <p:cNvGrpSpPr/>
          <p:nvPr/>
        </p:nvGrpSpPr>
        <p:grpSpPr>
          <a:xfrm>
            <a:off x="2011680" y="3797667"/>
            <a:ext cx="4165600" cy="2567560"/>
            <a:chOff x="2011680" y="3711942"/>
            <a:chExt cx="4165600" cy="2567560"/>
          </a:xfrm>
        </p:grpSpPr>
        <p:sp>
          <p:nvSpPr>
            <p:cNvPr id="5" name="Rectangle 4">
              <a:extLst>
                <a:ext uri="{FF2B5EF4-FFF2-40B4-BE49-F238E27FC236}">
                  <a16:creationId xmlns:a16="http://schemas.microsoft.com/office/drawing/2014/main" id="{AF7729CD-DF8A-496B-9ECC-7CB284469172}"/>
                </a:ext>
              </a:extLst>
            </p:cNvPr>
            <p:cNvSpPr/>
            <p:nvPr/>
          </p:nvSpPr>
          <p:spPr>
            <a:xfrm>
              <a:off x="2011680" y="3711942"/>
              <a:ext cx="4165600" cy="6452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0F3DDF2-47BF-4169-9265-EBF412490550}"/>
                </a:ext>
              </a:extLst>
            </p:cNvPr>
            <p:cNvSpPr/>
            <p:nvPr/>
          </p:nvSpPr>
          <p:spPr>
            <a:xfrm>
              <a:off x="2011680" y="5812971"/>
              <a:ext cx="4165600" cy="4665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B5BC0A5-97EC-417B-BB06-0A91DC418B02}"/>
                </a:ext>
              </a:extLst>
            </p:cNvPr>
            <p:cNvSpPr/>
            <p:nvPr/>
          </p:nvSpPr>
          <p:spPr>
            <a:xfrm>
              <a:off x="2011680" y="4788071"/>
              <a:ext cx="4165600" cy="6452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4836609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1678C-9630-4415-AD2C-4BB9B56F44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2881" y="224161"/>
            <a:ext cx="8546237" cy="6409678"/>
          </a:xfrm>
          <a:prstGeom prst="rect">
            <a:avLst/>
          </a:prstGeom>
        </p:spPr>
      </p:pic>
    </p:spTree>
    <p:custDataLst>
      <p:tags r:id="rId1"/>
    </p:custDataLst>
    <p:extLst>
      <p:ext uri="{BB962C8B-B14F-4D97-AF65-F5344CB8AC3E}">
        <p14:creationId xmlns:p14="http://schemas.microsoft.com/office/powerpoint/2010/main" val="18808944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438D2C-372D-4B1E-8BFD-A38396AC8A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86578" y="330449"/>
            <a:ext cx="4670023" cy="6197101"/>
          </a:xfrm>
          <a:prstGeom prst="rect">
            <a:avLst/>
          </a:prstGeom>
        </p:spPr>
      </p:pic>
    </p:spTree>
    <p:custDataLst>
      <p:tags r:id="rId1"/>
    </p:custDataLst>
    <p:extLst>
      <p:ext uri="{BB962C8B-B14F-4D97-AF65-F5344CB8AC3E}">
        <p14:creationId xmlns:p14="http://schemas.microsoft.com/office/powerpoint/2010/main" val="559811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4A49-6B80-475B-9F4A-595F84F2D5BA}"/>
              </a:ext>
            </a:extLst>
          </p:cNvPr>
          <p:cNvSpPr>
            <a:spLocks noGrp="1"/>
          </p:cNvSpPr>
          <p:nvPr>
            <p:ph type="title"/>
          </p:nvPr>
        </p:nvSpPr>
        <p:spPr/>
        <p:txBody>
          <a:bodyPr/>
          <a:lstStyle/>
          <a:p>
            <a:r>
              <a:rPr lang="en-US" dirty="0">
                <a:solidFill>
                  <a:schemeClr val="tx1"/>
                </a:solidFill>
              </a:rPr>
              <a:t>QFocus</a:t>
            </a:r>
          </a:p>
        </p:txBody>
      </p:sp>
      <p:sp>
        <p:nvSpPr>
          <p:cNvPr id="3" name="コンテンツ プレースホルダー 2"/>
          <p:cNvSpPr>
            <a:spLocks noGrp="1"/>
          </p:cNvSpPr>
          <p:nvPr>
            <p:ph idx="1"/>
          </p:nvPr>
        </p:nvSpPr>
        <p:spPr>
          <a:xfrm>
            <a:off x="675443" y="1346230"/>
            <a:ext cx="5420557" cy="1068496"/>
          </a:xfrm>
        </p:spPr>
        <p:txBody>
          <a:bodyPr>
            <a:normAutofit/>
          </a:bodyPr>
          <a:lstStyle/>
          <a:p>
            <a:pPr marL="0" indent="0">
              <a:buNone/>
            </a:pPr>
            <a:r>
              <a:rPr lang="en-US" sz="3200" dirty="0"/>
              <a:t>Georgia’s Five Regions</a:t>
            </a:r>
          </a:p>
        </p:txBody>
      </p:sp>
      <p:pic>
        <p:nvPicPr>
          <p:cNvPr id="1026" name="Picture 2" descr="Image result for georgia regions rivers map">
            <a:extLst>
              <a:ext uri="{FF2B5EF4-FFF2-40B4-BE49-F238E27FC236}">
                <a16:creationId xmlns:a16="http://schemas.microsoft.com/office/drawing/2014/main" id="{EF4B4AE7-07C3-4F17-BFB9-40BC25DAE9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5177" y="0"/>
            <a:ext cx="5415378" cy="67924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58270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4287BA-5819-4BE6-B81B-7958AEBB58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13"/>
          <a:stretch/>
        </p:blipFill>
        <p:spPr>
          <a:xfrm>
            <a:off x="7430610" y="1398286"/>
            <a:ext cx="4563122" cy="5015883"/>
          </a:xfrm>
          <a:prstGeom prst="rect">
            <a:avLst/>
          </a:prstGeom>
        </p:spPr>
      </p:pic>
      <p:pic>
        <p:nvPicPr>
          <p:cNvPr id="5" name="Picture 4">
            <a:extLst>
              <a:ext uri="{FF2B5EF4-FFF2-40B4-BE49-F238E27FC236}">
                <a16:creationId xmlns:a16="http://schemas.microsoft.com/office/drawing/2014/main" id="{495CFD8C-EE81-49B1-A310-C0A87E2333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615" y="1543658"/>
            <a:ext cx="6300187" cy="4725140"/>
          </a:xfrm>
          <a:prstGeom prst="rect">
            <a:avLst/>
          </a:prstGeom>
        </p:spPr>
      </p:pic>
      <p:sp>
        <p:nvSpPr>
          <p:cNvPr id="6" name="タイトル 5"/>
          <p:cNvSpPr>
            <a:spLocks noGrp="1"/>
          </p:cNvSpPr>
          <p:nvPr>
            <p:ph type="title"/>
          </p:nvPr>
        </p:nvSpPr>
        <p:spPr>
          <a:xfrm>
            <a:off x="-2313373" y="0"/>
            <a:ext cx="10515600" cy="1325563"/>
          </a:xfrm>
        </p:spPr>
        <p:txBody>
          <a:bodyPr/>
          <a:lstStyle/>
          <a:p>
            <a:pPr algn="r"/>
            <a:r>
              <a:rPr lang="en-US" sz="4000" dirty="0">
                <a:solidFill>
                  <a:schemeClr val="tx1"/>
                </a:solidFill>
              </a:rPr>
              <a:t>Students</a:t>
            </a:r>
            <a:r>
              <a:rPr lang="en-US" dirty="0">
                <a:solidFill>
                  <a:schemeClr val="tx1"/>
                </a:solidFill>
              </a:rPr>
              <a:t> working on the QFT</a:t>
            </a:r>
          </a:p>
        </p:txBody>
      </p:sp>
    </p:spTree>
    <p:custDataLst>
      <p:tags r:id="rId1"/>
    </p:custDataLst>
    <p:extLst>
      <p:ext uri="{BB962C8B-B14F-4D97-AF65-F5344CB8AC3E}">
        <p14:creationId xmlns:p14="http://schemas.microsoft.com/office/powerpoint/2010/main" val="5287643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dirty="0">
                <a:solidFill>
                  <a:schemeClr val="tx1"/>
                </a:solidFill>
              </a:rPr>
              <a:t>Student Questions</a:t>
            </a:r>
          </a:p>
        </p:txBody>
      </p:sp>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1530" y="4599095"/>
            <a:ext cx="5102794" cy="2121592"/>
          </a:xfrm>
          <a:prstGeom prst="rect">
            <a:avLst/>
          </a:prstGeom>
        </p:spPr>
      </p:pic>
      <p:pic>
        <p:nvPicPr>
          <p:cNvPr id="6" name="図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00304" y="239573"/>
            <a:ext cx="5969687" cy="4212701"/>
          </a:xfrm>
          <a:prstGeom prst="rect">
            <a:avLst/>
          </a:prstGeom>
        </p:spPr>
      </p:pic>
      <p:pic>
        <p:nvPicPr>
          <p:cNvPr id="21" name="Picture 20">
            <a:extLst>
              <a:ext uri="{FF2B5EF4-FFF2-40B4-BE49-F238E27FC236}">
                <a16:creationId xmlns:a16="http://schemas.microsoft.com/office/drawing/2014/main" id="{CBA60BCC-D4BE-4585-968F-5D37C30A768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4906" y="1418315"/>
            <a:ext cx="3509092" cy="2849351"/>
          </a:xfrm>
          <a:prstGeom prst="rect">
            <a:avLst/>
          </a:prstGeom>
        </p:spPr>
      </p:pic>
      <p:pic>
        <p:nvPicPr>
          <p:cNvPr id="19" name="Picture 18">
            <a:extLst>
              <a:ext uri="{FF2B5EF4-FFF2-40B4-BE49-F238E27FC236}">
                <a16:creationId xmlns:a16="http://schemas.microsoft.com/office/drawing/2014/main" id="{EBA9DDDB-47D3-4FDC-8300-9DC42A68818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465033" y="2345923"/>
            <a:ext cx="3755254" cy="4405437"/>
          </a:xfrm>
          <a:prstGeom prst="rect">
            <a:avLst/>
          </a:prstGeom>
        </p:spPr>
      </p:pic>
    </p:spTree>
    <p:custDataLst>
      <p:tags r:id="rId1"/>
    </p:custDataLst>
    <p:extLst>
      <p:ext uri="{BB962C8B-B14F-4D97-AF65-F5344CB8AC3E}">
        <p14:creationId xmlns:p14="http://schemas.microsoft.com/office/powerpoint/2010/main" val="18556812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3BD984-2606-449C-8AD4-DF18E6FF46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24076" y="755533"/>
            <a:ext cx="4474363" cy="358363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CE30F6E-A0FA-4D6E-9154-A035077521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39204" y="2743878"/>
            <a:ext cx="4113591" cy="3934469"/>
          </a:xfrm>
          <a:prstGeom prst="rect">
            <a:avLst/>
          </a:prstGeom>
          <a:ln>
            <a:noFill/>
          </a:ln>
          <a:effectLst>
            <a:outerShdw blurRad="292100" dist="139700" dir="2700000" algn="tl" rotWithShape="0">
              <a:srgbClr val="333333">
                <a:alpha val="65000"/>
              </a:srgbClr>
            </a:outerShdw>
          </a:effectLst>
        </p:spPr>
      </p:pic>
      <p:sp>
        <p:nvSpPr>
          <p:cNvPr id="7" name="タイトル 6"/>
          <p:cNvSpPr>
            <a:spLocks noGrp="1"/>
          </p:cNvSpPr>
          <p:nvPr>
            <p:ph type="title"/>
          </p:nvPr>
        </p:nvSpPr>
        <p:spPr/>
        <p:txBody>
          <a:bodyPr/>
          <a:lstStyle/>
          <a:p>
            <a:r>
              <a:rPr lang="en-US" dirty="0">
                <a:solidFill>
                  <a:schemeClr val="tx1"/>
                </a:solidFill>
              </a:rPr>
              <a:t>Student Reflection</a:t>
            </a:r>
          </a:p>
        </p:txBody>
      </p:sp>
      <p:pic>
        <p:nvPicPr>
          <p:cNvPr id="4" name="Picture 3">
            <a:extLst>
              <a:ext uri="{FF2B5EF4-FFF2-40B4-BE49-F238E27FC236}">
                <a16:creationId xmlns:a16="http://schemas.microsoft.com/office/drawing/2014/main" id="{769DAB21-D8B4-4BC8-9612-D4E61D724D9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6459" y="1418315"/>
            <a:ext cx="4198643" cy="198745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23638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79579" y="186062"/>
            <a:ext cx="10515600" cy="1325563"/>
          </a:xfrm>
        </p:spPr>
        <p:txBody>
          <a:bodyPr>
            <a:normAutofit/>
          </a:bodyPr>
          <a:lstStyle/>
          <a:p>
            <a:r>
              <a:rPr lang="en-US" altLang="en-US" sz="4400" dirty="0">
                <a:solidFill>
                  <a:schemeClr val="tx1"/>
                </a:solidFill>
              </a:rPr>
              <a:t>We’re Tweeting…</a:t>
            </a:r>
          </a:p>
        </p:txBody>
      </p:sp>
      <p:sp>
        <p:nvSpPr>
          <p:cNvPr id="69635" name="Content Placeholder 7"/>
          <p:cNvSpPr txBox="1">
            <a:spLocks/>
          </p:cNvSpPr>
          <p:nvPr/>
        </p:nvSpPr>
        <p:spPr bwMode="auto">
          <a:xfrm>
            <a:off x="1412151" y="1511625"/>
            <a:ext cx="8258175" cy="2749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endParaRPr kumimoji="0" lang="en-US" altLang="en-US" sz="12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a:t>
            </a:r>
            <a:r>
              <a:rPr kumimoji="0" lang="en-US" altLang="en-US" sz="3600" b="0" i="0" u="none" strike="noStrike" kern="1200" cap="none" spc="0" normalizeH="0" baseline="0" noProof="0" dirty="0" err="1" smtClean="0">
                <a:ln>
                  <a:noFill/>
                </a:ln>
                <a:solidFill>
                  <a:prstClr val="black"/>
                </a:solidFill>
                <a:effectLst/>
                <a:uLnTx/>
                <a:uFillTx/>
                <a:latin typeface="Rockwell" panose="02060603020205020403" pitchFamily="18" charset="0"/>
                <a:ea typeface="MS PGothic" panose="020B0600070205080204" pitchFamily="34" charset="-128"/>
                <a:cs typeface="+mn-cs"/>
              </a:rPr>
              <a:t>RightQuestion</a:t>
            </a:r>
            <a:r>
              <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cs typeface="+mn-cs"/>
              </a:rPr>
              <a:t> #QFT</a:t>
            </a:r>
          </a:p>
          <a:p>
            <a:pPr defTabSz="457200" eaLnBrk="0" fontAlgn="base" hangingPunct="0">
              <a:spcBef>
                <a:spcPts val="2000"/>
              </a:spcBef>
              <a:spcAft>
                <a:spcPct val="0"/>
              </a:spcAft>
              <a:buClr>
                <a:srgbClr val="629DD1"/>
              </a:buClr>
              <a:buSzPct val="75000"/>
              <a:defRPr/>
            </a:pPr>
            <a:r>
              <a:rPr lang="en-US" altLang="en-US" sz="3600" dirty="0" smtClean="0">
                <a:solidFill>
                  <a:prstClr val="black"/>
                </a:solidFill>
              </a:rPr>
              <a:t>@</a:t>
            </a:r>
            <a:r>
              <a:rPr lang="en-US" altLang="en-US" sz="3600" dirty="0" err="1" smtClean="0">
                <a:solidFill>
                  <a:srgbClr val="000000"/>
                </a:solidFill>
              </a:rPr>
              <a:t>SarahRQI</a:t>
            </a:r>
            <a:endParaRPr lang="en-US" altLang="en-US" sz="3600" dirty="0" smtClean="0">
              <a:solidFill>
                <a:srgbClr val="000000"/>
              </a:solidFill>
            </a:endParaRPr>
          </a:p>
          <a:p>
            <a:pPr defTabSz="457200" eaLnBrk="0" fontAlgn="base" hangingPunct="0">
              <a:spcBef>
                <a:spcPts val="2000"/>
              </a:spcBef>
              <a:spcAft>
                <a:spcPct val="0"/>
              </a:spcAft>
              <a:buClr>
                <a:srgbClr val="629DD1"/>
              </a:buClr>
              <a:buSzPct val="75000"/>
              <a:defRPr/>
            </a:pPr>
            <a:r>
              <a:rPr lang="en-US" sz="3600" i="1" dirty="0"/>
              <a:t>@</a:t>
            </a:r>
            <a:r>
              <a:rPr lang="en-US" sz="3600" dirty="0" err="1" smtClean="0"/>
              <a:t>cobb_ss</a:t>
            </a:r>
            <a:r>
              <a:rPr lang="en-US" sz="3600" dirty="0" smtClean="0"/>
              <a:t> </a:t>
            </a:r>
          </a:p>
          <a:p>
            <a:pPr defTabSz="457200" eaLnBrk="0" fontAlgn="base" hangingPunct="0">
              <a:spcBef>
                <a:spcPts val="2000"/>
              </a:spcBef>
              <a:spcAft>
                <a:spcPct val="0"/>
              </a:spcAft>
              <a:buClr>
                <a:srgbClr val="629DD1"/>
              </a:buClr>
              <a:buSzPct val="75000"/>
              <a:defRPr/>
            </a:pPr>
            <a:r>
              <a:rPr lang="en-US" sz="3600" i="1" dirty="0" smtClean="0"/>
              <a:t>@</a:t>
            </a:r>
            <a:r>
              <a:rPr lang="en-US" sz="3600" dirty="0" err="1" smtClean="0"/>
              <a:t>ashleyhmelville</a:t>
            </a:r>
            <a:endParaRPr lang="en-US" sz="3600" dirty="0" smtClean="0"/>
          </a:p>
          <a:p>
            <a:pPr defTabSz="457200" eaLnBrk="0" fontAlgn="base" hangingPunct="0">
              <a:spcBef>
                <a:spcPts val="2000"/>
              </a:spcBef>
              <a:spcAft>
                <a:spcPct val="0"/>
              </a:spcAft>
              <a:buClr>
                <a:srgbClr val="629DD1"/>
              </a:buClr>
              <a:buSzPct val="75000"/>
              <a:defRPr/>
            </a:pPr>
            <a:r>
              <a:rPr lang="en-US" sz="3600" i="1" dirty="0"/>
              <a:t>@</a:t>
            </a:r>
            <a:r>
              <a:rPr lang="en-US" sz="3600" dirty="0" err="1" smtClean="0"/>
              <a:t>Trudy_Delhey</a:t>
            </a:r>
            <a:endParaRPr lang="en-US" sz="3600" dirty="0" smtClean="0"/>
          </a:p>
          <a:p>
            <a:pPr defTabSz="457200" eaLnBrk="0" fontAlgn="base" hangingPunct="0">
              <a:spcBef>
                <a:spcPts val="2000"/>
              </a:spcBef>
              <a:spcAft>
                <a:spcPct val="0"/>
              </a:spcAft>
              <a:buClr>
                <a:srgbClr val="629DD1"/>
              </a:buClr>
              <a:buSzPct val="75000"/>
              <a:defRPr/>
            </a:pPr>
            <a:r>
              <a:rPr lang="en-US" altLang="en-US" sz="3600" dirty="0" smtClean="0">
                <a:solidFill>
                  <a:srgbClr val="000000"/>
                </a:solidFill>
              </a:rPr>
              <a:t>#NSSSA2020</a:t>
            </a:r>
            <a:endParaRPr lang="en-US" altLang="en-US" sz="3600" dirty="0">
              <a:solidFill>
                <a:srgbClr val="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4298" y="3432881"/>
            <a:ext cx="2394596" cy="1947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8627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solidFill>
                  <a:schemeClr val="tx1"/>
                </a:solidFill>
              </a:rPr>
              <a:t>Next Step</a:t>
            </a:r>
          </a:p>
        </p:txBody>
      </p:sp>
      <p:sp>
        <p:nvSpPr>
          <p:cNvPr id="3" name="コンテンツ プレースホルダー 2"/>
          <p:cNvSpPr>
            <a:spLocks noGrp="1"/>
          </p:cNvSpPr>
          <p:nvPr>
            <p:ph idx="1"/>
          </p:nvPr>
        </p:nvSpPr>
        <p:spPr/>
        <p:txBody>
          <a:bodyPr>
            <a:normAutofit/>
          </a:bodyPr>
          <a:lstStyle/>
          <a:p>
            <a:pPr marL="0" indent="0">
              <a:buNone/>
            </a:pPr>
            <a:r>
              <a:rPr lang="en-US" sz="3200" dirty="0"/>
              <a:t>The teacher used the student questions to plan differentiated learning experiences for Georgia’s geographic regions and map/globe skills.</a:t>
            </a:r>
          </a:p>
        </p:txBody>
      </p:sp>
    </p:spTree>
    <p:custDataLst>
      <p:tags r:id="rId1"/>
    </p:custDataLst>
    <p:extLst>
      <p:ext uri="{BB962C8B-B14F-4D97-AF65-F5344CB8AC3E}">
        <p14:creationId xmlns:p14="http://schemas.microsoft.com/office/powerpoint/2010/main" val="18568623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93F2-093C-4E4C-B69C-630C9D93B8D1}"/>
              </a:ext>
            </a:extLst>
          </p:cNvPr>
          <p:cNvSpPr>
            <a:spLocks noGrp="1"/>
          </p:cNvSpPr>
          <p:nvPr>
            <p:ph type="title"/>
          </p:nvPr>
        </p:nvSpPr>
        <p:spPr/>
        <p:txBody>
          <a:bodyPr/>
          <a:lstStyle/>
          <a:p>
            <a:r>
              <a:rPr lang="en-US" dirty="0"/>
              <a:t>TKES 3. Instructional Strategies </a:t>
            </a:r>
          </a:p>
        </p:txBody>
      </p:sp>
      <p:sp>
        <p:nvSpPr>
          <p:cNvPr id="3" name="Content Placeholder 2">
            <a:extLst>
              <a:ext uri="{FF2B5EF4-FFF2-40B4-BE49-F238E27FC236}">
                <a16:creationId xmlns:a16="http://schemas.microsoft.com/office/drawing/2014/main" id="{41C466BB-60ED-43D7-AF95-EEEF94FCC9E2}"/>
              </a:ext>
            </a:extLst>
          </p:cNvPr>
          <p:cNvSpPr>
            <a:spLocks noGrp="1"/>
          </p:cNvSpPr>
          <p:nvPr>
            <p:ph idx="1"/>
          </p:nvPr>
        </p:nvSpPr>
        <p:spPr>
          <a:xfrm>
            <a:off x="838199" y="1621971"/>
            <a:ext cx="10853057" cy="4554992"/>
          </a:xfrm>
        </p:spPr>
        <p:txBody>
          <a:bodyPr>
            <a:normAutofit/>
          </a:bodyPr>
          <a:lstStyle/>
          <a:p>
            <a:pPr marL="0" indent="0">
              <a:buNone/>
            </a:pPr>
            <a:r>
              <a:rPr lang="en-US" sz="3200" dirty="0"/>
              <a:t>The teacher . . . 	</a:t>
            </a:r>
          </a:p>
          <a:p>
            <a:pPr marL="457200" indent="-457200">
              <a:buFont typeface="Wingdings" panose="05000000000000000000" pitchFamily="2" charset="2"/>
              <a:buChar char="§"/>
            </a:pPr>
            <a:r>
              <a:rPr lang="en-US" sz="3200" dirty="0"/>
              <a:t>Engages students in </a:t>
            </a:r>
            <a:r>
              <a:rPr lang="en-US" sz="3200" b="1" dirty="0"/>
              <a:t>active learning </a:t>
            </a:r>
            <a:r>
              <a:rPr lang="en-US" sz="3200" dirty="0"/>
              <a:t>and maintains interest. </a:t>
            </a:r>
          </a:p>
          <a:p>
            <a:pPr marL="457200" indent="-457200">
              <a:buFont typeface="Wingdings" panose="05000000000000000000" pitchFamily="2" charset="2"/>
              <a:buChar char="§"/>
            </a:pPr>
            <a:r>
              <a:rPr lang="en-US" sz="3200" dirty="0"/>
              <a:t>Builds upon students’ </a:t>
            </a:r>
            <a:r>
              <a:rPr lang="en-US" sz="3200" b="1" dirty="0"/>
              <a:t>existing</a:t>
            </a:r>
            <a:r>
              <a:rPr lang="en-US" sz="3200" dirty="0"/>
              <a:t> knowledge and skills. </a:t>
            </a:r>
          </a:p>
          <a:p>
            <a:pPr marL="457200" indent="-457200">
              <a:buFont typeface="Wingdings" panose="05000000000000000000" pitchFamily="2" charset="2"/>
              <a:buChar char="§"/>
            </a:pPr>
            <a:r>
              <a:rPr lang="en-US" sz="3200" dirty="0"/>
              <a:t>Uses a variety of </a:t>
            </a:r>
            <a:r>
              <a:rPr lang="en-US" sz="3200" b="1" dirty="0"/>
              <a:t>research-based instructional strategies </a:t>
            </a:r>
            <a:r>
              <a:rPr lang="en-US" sz="3200" dirty="0"/>
              <a:t>and resources. </a:t>
            </a:r>
          </a:p>
          <a:p>
            <a:pPr marL="457200" indent="-457200">
              <a:buFont typeface="Wingdings" panose="05000000000000000000" pitchFamily="2" charset="2"/>
              <a:buChar char="§"/>
            </a:pPr>
            <a:r>
              <a:rPr lang="en-US" sz="3200" dirty="0"/>
              <a:t>Develops </a:t>
            </a:r>
            <a:r>
              <a:rPr lang="en-US" sz="3200" b="1" dirty="0"/>
              <a:t>higher-order thinking </a:t>
            </a:r>
            <a:r>
              <a:rPr lang="en-US" sz="3200" dirty="0"/>
              <a:t>through </a:t>
            </a:r>
            <a:r>
              <a:rPr lang="en-US" sz="3200" b="1" dirty="0"/>
              <a:t>questioning</a:t>
            </a:r>
            <a:r>
              <a:rPr lang="en-US" sz="3200" dirty="0"/>
              <a:t> and problem-solving activities. </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13808926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93F2-093C-4E4C-B69C-630C9D93B8D1}"/>
              </a:ext>
            </a:extLst>
          </p:cNvPr>
          <p:cNvSpPr>
            <a:spLocks noGrp="1"/>
          </p:cNvSpPr>
          <p:nvPr>
            <p:ph type="title"/>
          </p:nvPr>
        </p:nvSpPr>
        <p:spPr/>
        <p:txBody>
          <a:bodyPr/>
          <a:lstStyle/>
          <a:p>
            <a:r>
              <a:rPr lang="en-US" dirty="0"/>
              <a:t>TKES 6. Assessment Uses</a:t>
            </a:r>
          </a:p>
        </p:txBody>
      </p:sp>
      <p:sp>
        <p:nvSpPr>
          <p:cNvPr id="3" name="Content Placeholder 2">
            <a:extLst>
              <a:ext uri="{FF2B5EF4-FFF2-40B4-BE49-F238E27FC236}">
                <a16:creationId xmlns:a16="http://schemas.microsoft.com/office/drawing/2014/main" id="{41C466BB-60ED-43D7-AF95-EEEF94FCC9E2}"/>
              </a:ext>
            </a:extLst>
          </p:cNvPr>
          <p:cNvSpPr>
            <a:spLocks noGrp="1"/>
          </p:cNvSpPr>
          <p:nvPr>
            <p:ph idx="1"/>
          </p:nvPr>
        </p:nvSpPr>
        <p:spPr/>
        <p:txBody>
          <a:bodyPr>
            <a:normAutofit/>
          </a:bodyPr>
          <a:lstStyle/>
          <a:p>
            <a:pPr marL="0" indent="0">
              <a:buNone/>
            </a:pPr>
            <a:r>
              <a:rPr lang="en-US" sz="3200" dirty="0"/>
              <a:t>The teacher . . . 	</a:t>
            </a:r>
          </a:p>
          <a:p>
            <a:pPr marL="0" indent="0">
              <a:buNone/>
            </a:pPr>
            <a:r>
              <a:rPr lang="en-US" sz="3200" dirty="0"/>
              <a:t>Teaches students how to </a:t>
            </a:r>
            <a:r>
              <a:rPr lang="en-US" sz="3200" b="1" dirty="0"/>
              <a:t>self-assess</a:t>
            </a:r>
            <a:r>
              <a:rPr lang="en-US" sz="3200" dirty="0"/>
              <a:t> and to use </a:t>
            </a:r>
            <a:r>
              <a:rPr lang="en-US" sz="3200" b="1" dirty="0"/>
              <a:t>metacognitive</a:t>
            </a:r>
            <a:r>
              <a:rPr lang="en-US" sz="3200" dirty="0"/>
              <a:t> strategies in support of lifelong learning.	</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8071634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F53828-275C-4476-AD68-F88CA48E7D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1813" y="1908800"/>
            <a:ext cx="3855697" cy="463001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BB29EF0-ECC2-4D81-AF28-01C413A258F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68151" y="2410522"/>
            <a:ext cx="3855697" cy="41282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6CA82A0-C0FF-40B4-9089-5C0F98C29C0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24490" y="2690715"/>
            <a:ext cx="3855697" cy="38481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06656AD-C955-408F-BB6C-8DFD67A55338}"/>
              </a:ext>
            </a:extLst>
          </p:cNvPr>
          <p:cNvSpPr>
            <a:spLocks noGrp="1"/>
          </p:cNvSpPr>
          <p:nvPr>
            <p:ph type="title"/>
          </p:nvPr>
        </p:nvSpPr>
        <p:spPr/>
        <p:txBody>
          <a:bodyPr/>
          <a:lstStyle/>
          <a:p>
            <a:r>
              <a:rPr lang="en-US" dirty="0"/>
              <a:t>Tweet to Document, Share, Connect</a:t>
            </a:r>
          </a:p>
        </p:txBody>
      </p:sp>
    </p:spTree>
    <p:custDataLst>
      <p:tags r:id="rId1"/>
    </p:custDataLst>
    <p:extLst>
      <p:ext uri="{BB962C8B-B14F-4D97-AF65-F5344CB8AC3E}">
        <p14:creationId xmlns:p14="http://schemas.microsoft.com/office/powerpoint/2010/main" val="3425951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B783E-70E0-432E-8A09-C13C07286BF9}"/>
              </a:ext>
            </a:extLst>
          </p:cNvPr>
          <p:cNvSpPr>
            <a:spLocks noGrp="1"/>
          </p:cNvSpPr>
          <p:nvPr>
            <p:ph type="title"/>
          </p:nvPr>
        </p:nvSpPr>
        <p:spPr/>
        <p:txBody>
          <a:bodyPr>
            <a:normAutofit/>
          </a:bodyPr>
          <a:lstStyle/>
          <a:p>
            <a:r>
              <a:rPr lang="en-US" sz="4400" dirty="0"/>
              <a:t>Virnilisa Printup</a:t>
            </a:r>
          </a:p>
        </p:txBody>
      </p:sp>
      <p:sp>
        <p:nvSpPr>
          <p:cNvPr id="5" name="Text Placeholder 4">
            <a:extLst>
              <a:ext uri="{FF2B5EF4-FFF2-40B4-BE49-F238E27FC236}">
                <a16:creationId xmlns:a16="http://schemas.microsoft.com/office/drawing/2014/main" id="{7278840D-CFB8-4313-8B67-6974964CFF85}"/>
              </a:ext>
            </a:extLst>
          </p:cNvPr>
          <p:cNvSpPr>
            <a:spLocks noGrp="1"/>
          </p:cNvSpPr>
          <p:nvPr>
            <p:ph type="body" idx="1"/>
          </p:nvPr>
        </p:nvSpPr>
        <p:spPr/>
        <p:txBody>
          <a:bodyPr>
            <a:normAutofit/>
          </a:bodyPr>
          <a:lstStyle/>
          <a:p>
            <a:pPr>
              <a:lnSpc>
                <a:spcPct val="100000"/>
              </a:lnSpc>
            </a:pPr>
            <a:r>
              <a:rPr lang="en-US" sz="3200" dirty="0"/>
              <a:t>Coordinator of Social Studies and Fine Arts</a:t>
            </a:r>
            <a:br>
              <a:rPr lang="en-US" sz="3200" dirty="0"/>
            </a:br>
            <a:r>
              <a:rPr lang="en-US" sz="3200" dirty="0"/>
              <a:t>Rockdale County Public Schools</a:t>
            </a:r>
          </a:p>
        </p:txBody>
      </p:sp>
      <p:pic>
        <p:nvPicPr>
          <p:cNvPr id="7" name="Google Shape;62;p13">
            <a:extLst>
              <a:ext uri="{FF2B5EF4-FFF2-40B4-BE49-F238E27FC236}">
                <a16:creationId xmlns:a16="http://schemas.microsoft.com/office/drawing/2014/main" id="{23695B79-E59B-4093-B6B1-2D0C9CDED4C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013351" y="4340787"/>
            <a:ext cx="1334100" cy="1834400"/>
          </a:xfrm>
          <a:prstGeom prst="rect">
            <a:avLst/>
          </a:prstGeom>
          <a:noFill/>
          <a:ln>
            <a:noFill/>
          </a:ln>
        </p:spPr>
      </p:pic>
    </p:spTree>
    <p:custDataLst>
      <p:tags r:id="rId1"/>
    </p:custDataLst>
    <p:extLst>
      <p:ext uri="{BB962C8B-B14F-4D97-AF65-F5344CB8AC3E}">
        <p14:creationId xmlns:p14="http://schemas.microsoft.com/office/powerpoint/2010/main" val="14627000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314567"/>
            <a:ext cx="11360800" cy="763600"/>
          </a:xfrm>
          <a:prstGeom prst="rect">
            <a:avLst/>
          </a:prstGeom>
        </p:spPr>
        <p:txBody>
          <a:bodyPr spcFirstLastPara="1" wrap="square" lIns="121900" tIns="121900" rIns="121900" bIns="121900" anchor="t" anchorCtr="0">
            <a:noAutofit/>
          </a:bodyPr>
          <a:lstStyle/>
          <a:p>
            <a:r>
              <a:rPr lang="en" dirty="0"/>
              <a:t>Our Journey</a:t>
            </a:r>
            <a:endParaRPr dirty="0"/>
          </a:p>
        </p:txBody>
      </p:sp>
      <p:pic>
        <p:nvPicPr>
          <p:cNvPr id="56" name="Google Shape;56;p13"/>
          <p:cNvPicPr preferRelativeResize="0"/>
          <p:nvPr/>
        </p:nvPicPr>
        <p:blipFill>
          <a:blip r:embed="rId4">
            <a:alphaModFix/>
            <a:extLst>
              <a:ext uri="{28A0092B-C50C-407E-A947-70E740481C1C}">
                <a14:useLocalDpi xmlns:a14="http://schemas.microsoft.com/office/drawing/2010/main"/>
              </a:ext>
            </a:extLst>
          </a:blip>
          <a:stretch>
            <a:fillRect/>
          </a:stretch>
        </p:blipFill>
        <p:spPr>
          <a:xfrm>
            <a:off x="517934" y="1026718"/>
            <a:ext cx="3289300" cy="2476500"/>
          </a:xfrm>
          <a:prstGeom prst="rect">
            <a:avLst/>
          </a:prstGeom>
          <a:noFill/>
          <a:ln>
            <a:noFill/>
          </a:ln>
        </p:spPr>
      </p:pic>
      <p:sp>
        <p:nvSpPr>
          <p:cNvPr id="57" name="Google Shape;57;p13"/>
          <p:cNvSpPr txBox="1"/>
          <p:nvPr/>
        </p:nvSpPr>
        <p:spPr>
          <a:xfrm>
            <a:off x="517933" y="3066600"/>
            <a:ext cx="3494000" cy="122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District Coaches, Coordinators, and </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Digital Learning Specialists</a:t>
            </a:r>
            <a:endParaRPr sz="1867" kern="0">
              <a:solidFill>
                <a:srgbClr val="000000"/>
              </a:solidFill>
              <a:latin typeface="Arial"/>
              <a:cs typeface="Arial"/>
              <a:sym typeface="Arial"/>
            </a:endParaRPr>
          </a:p>
        </p:txBody>
      </p:sp>
      <p:sp>
        <p:nvSpPr>
          <p:cNvPr id="58" name="Google Shape;58;p13"/>
          <p:cNvSpPr txBox="1"/>
          <p:nvPr/>
        </p:nvSpPr>
        <p:spPr>
          <a:xfrm>
            <a:off x="590917" y="4249584"/>
            <a:ext cx="3494000" cy="1141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Science Teacher Leader Cohort-Mathematics and Science Partnerships Grant</a:t>
            </a:r>
            <a:endParaRPr sz="1867" kern="0">
              <a:solidFill>
                <a:srgbClr val="000000"/>
              </a:solidFill>
              <a:latin typeface="Arial"/>
              <a:cs typeface="Arial"/>
              <a:sym typeface="Arial"/>
            </a:endParaRPr>
          </a:p>
        </p:txBody>
      </p:sp>
      <p:sp>
        <p:nvSpPr>
          <p:cNvPr id="59" name="Google Shape;59;p13"/>
          <p:cNvSpPr txBox="1"/>
          <p:nvPr/>
        </p:nvSpPr>
        <p:spPr>
          <a:xfrm>
            <a:off x="590933" y="5390800"/>
            <a:ext cx="3494000" cy="1141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Social Studies and Science Georgia Standards of Excellence Mini-Conference</a:t>
            </a:r>
            <a:endParaRPr sz="1867" kern="0">
              <a:solidFill>
                <a:srgbClr val="000000"/>
              </a:solidFill>
              <a:latin typeface="Arial"/>
              <a:cs typeface="Arial"/>
              <a:sym typeface="Arial"/>
            </a:endParaRPr>
          </a:p>
        </p:txBody>
      </p:sp>
      <p:sp>
        <p:nvSpPr>
          <p:cNvPr id="60" name="Google Shape;60;p13"/>
          <p:cNvSpPr txBox="1"/>
          <p:nvPr/>
        </p:nvSpPr>
        <p:spPr>
          <a:xfrm>
            <a:off x="4626667" y="1522684"/>
            <a:ext cx="3289200" cy="1141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QFT for Leaders </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Assistant Principals Principals</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Instructional Support Team</a:t>
            </a:r>
            <a:endParaRPr sz="1867" kern="0">
              <a:solidFill>
                <a:srgbClr val="000000"/>
              </a:solidFill>
              <a:latin typeface="Arial"/>
              <a:cs typeface="Arial"/>
              <a:sym typeface="Arial"/>
            </a:endParaRPr>
          </a:p>
        </p:txBody>
      </p:sp>
      <p:sp>
        <p:nvSpPr>
          <p:cNvPr id="61" name="Google Shape;61;p13"/>
          <p:cNvSpPr txBox="1"/>
          <p:nvPr/>
        </p:nvSpPr>
        <p:spPr>
          <a:xfrm>
            <a:off x="4318000" y="2808867"/>
            <a:ext cx="4296800" cy="1141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Ongoing Teacher Training*</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RCPS Professional Learning Institute</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Independent Learning Days</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On-Demand School-Based PD</a:t>
            </a:r>
            <a:endParaRPr sz="1867"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a:p>
            <a:pPr algn="ctr" defTabSz="1219170">
              <a:buClr>
                <a:srgbClr val="000000"/>
              </a:buClr>
            </a:pPr>
            <a:endParaRPr sz="1867" kern="0">
              <a:solidFill>
                <a:srgbClr val="000000"/>
              </a:solidFill>
              <a:latin typeface="Arial"/>
              <a:cs typeface="Arial"/>
              <a:sym typeface="Arial"/>
            </a:endParaRPr>
          </a:p>
        </p:txBody>
      </p:sp>
      <p:pic>
        <p:nvPicPr>
          <p:cNvPr id="62" name="Google Shape;62;p1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442301" y="4927533"/>
            <a:ext cx="1334100" cy="1834400"/>
          </a:xfrm>
          <a:prstGeom prst="rect">
            <a:avLst/>
          </a:prstGeom>
          <a:noFill/>
          <a:ln>
            <a:noFill/>
          </a:ln>
        </p:spPr>
      </p:pic>
      <p:sp>
        <p:nvSpPr>
          <p:cNvPr id="63" name="Google Shape;63;p13"/>
          <p:cNvSpPr txBox="1"/>
          <p:nvPr/>
        </p:nvSpPr>
        <p:spPr>
          <a:xfrm>
            <a:off x="415600" y="1078167"/>
            <a:ext cx="3596400" cy="730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Arial"/>
                <a:cs typeface="Arial"/>
                <a:sym typeface="Arial"/>
              </a:rPr>
              <a:t>2017-2018</a:t>
            </a:r>
            <a:endParaRPr sz="1867" b="1" kern="0">
              <a:solidFill>
                <a:srgbClr val="000000"/>
              </a:solidFill>
              <a:latin typeface="Arial"/>
              <a:cs typeface="Arial"/>
              <a:sym typeface="Arial"/>
            </a:endParaRPr>
          </a:p>
        </p:txBody>
      </p:sp>
      <p:sp>
        <p:nvSpPr>
          <p:cNvPr id="64" name="Google Shape;64;p13"/>
          <p:cNvSpPr txBox="1"/>
          <p:nvPr/>
        </p:nvSpPr>
        <p:spPr>
          <a:xfrm>
            <a:off x="4473067" y="1026733"/>
            <a:ext cx="3596400" cy="730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Arial"/>
                <a:cs typeface="Arial"/>
                <a:sym typeface="Arial"/>
              </a:rPr>
              <a:t>2018-2019</a:t>
            </a:r>
            <a:endParaRPr sz="1867" b="1" kern="0">
              <a:solidFill>
                <a:srgbClr val="000000"/>
              </a:solidFill>
              <a:latin typeface="Arial"/>
              <a:cs typeface="Arial"/>
              <a:sym typeface="Arial"/>
            </a:endParaRPr>
          </a:p>
        </p:txBody>
      </p:sp>
      <p:sp>
        <p:nvSpPr>
          <p:cNvPr id="65" name="Google Shape;65;p13"/>
          <p:cNvSpPr txBox="1"/>
          <p:nvPr/>
        </p:nvSpPr>
        <p:spPr>
          <a:xfrm>
            <a:off x="8180000" y="1026733"/>
            <a:ext cx="3596400" cy="730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Arial"/>
                <a:cs typeface="Arial"/>
                <a:sym typeface="Arial"/>
              </a:rPr>
              <a:t>2019-2020</a:t>
            </a:r>
            <a:endParaRPr sz="1867" b="1" kern="0">
              <a:solidFill>
                <a:srgbClr val="000000"/>
              </a:solidFill>
              <a:latin typeface="Arial"/>
              <a:cs typeface="Arial"/>
              <a:sym typeface="Arial"/>
            </a:endParaRPr>
          </a:p>
        </p:txBody>
      </p:sp>
      <p:sp>
        <p:nvSpPr>
          <p:cNvPr id="66" name="Google Shape;66;p13"/>
          <p:cNvSpPr txBox="1"/>
          <p:nvPr/>
        </p:nvSpPr>
        <p:spPr>
          <a:xfrm>
            <a:off x="4141400" y="4249600"/>
            <a:ext cx="4867200" cy="71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Student Academic Competition Support</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Social Studies Fair Research Model</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National History Day Research Model           </a:t>
            </a:r>
            <a:endParaRPr sz="1867" kern="0">
              <a:solidFill>
                <a:srgbClr val="000000"/>
              </a:solidFill>
              <a:latin typeface="Arial"/>
              <a:cs typeface="Arial"/>
              <a:sym typeface="Arial"/>
            </a:endParaRPr>
          </a:p>
        </p:txBody>
      </p:sp>
      <p:sp>
        <p:nvSpPr>
          <p:cNvPr id="67" name="Google Shape;67;p13"/>
          <p:cNvSpPr txBox="1"/>
          <p:nvPr/>
        </p:nvSpPr>
        <p:spPr>
          <a:xfrm>
            <a:off x="7161517" y="1522700"/>
            <a:ext cx="6162400" cy="71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100"/>
            </a:pPr>
            <a:r>
              <a:rPr lang="en" sz="1867" kern="0">
                <a:solidFill>
                  <a:srgbClr val="000000"/>
                </a:solidFill>
                <a:latin typeface="Arial"/>
                <a:cs typeface="Arial"/>
                <a:sym typeface="Arial"/>
              </a:rPr>
              <a:t>Ongoing Teacher Training*</a:t>
            </a:r>
            <a:endParaRPr sz="1867" kern="0">
              <a:solidFill>
                <a:srgbClr val="000000"/>
              </a:solidFill>
              <a:latin typeface="Arial"/>
              <a:cs typeface="Arial"/>
              <a:sym typeface="Arial"/>
            </a:endParaRPr>
          </a:p>
          <a:p>
            <a:pPr algn="ctr" defTabSz="1219170">
              <a:buClr>
                <a:srgbClr val="000000"/>
              </a:buClr>
              <a:buSzPts val="1100"/>
            </a:pPr>
            <a:r>
              <a:rPr lang="en" sz="1867" kern="0">
                <a:solidFill>
                  <a:srgbClr val="000000"/>
                </a:solidFill>
                <a:latin typeface="Arial"/>
                <a:cs typeface="Arial"/>
                <a:sym typeface="Arial"/>
              </a:rPr>
              <a:t>RCPS Professional Learning Institute</a:t>
            </a:r>
            <a:endParaRPr sz="1867" kern="0">
              <a:solidFill>
                <a:srgbClr val="000000"/>
              </a:solidFill>
              <a:latin typeface="Arial"/>
              <a:cs typeface="Arial"/>
              <a:sym typeface="Arial"/>
            </a:endParaRPr>
          </a:p>
          <a:p>
            <a:pPr algn="ctr" defTabSz="1219170">
              <a:buClr>
                <a:srgbClr val="000000"/>
              </a:buClr>
              <a:buSzPts val="1100"/>
            </a:pPr>
            <a:r>
              <a:rPr lang="en" sz="1867" kern="0">
                <a:solidFill>
                  <a:srgbClr val="000000"/>
                </a:solidFill>
                <a:latin typeface="Arial"/>
                <a:cs typeface="Arial"/>
                <a:sym typeface="Arial"/>
              </a:rPr>
              <a:t>Independent Learning Days</a:t>
            </a:r>
            <a:endParaRPr sz="1867" kern="0">
              <a:solidFill>
                <a:srgbClr val="000000"/>
              </a:solidFill>
              <a:latin typeface="Arial"/>
              <a:cs typeface="Arial"/>
              <a:sym typeface="Arial"/>
            </a:endParaRPr>
          </a:p>
          <a:p>
            <a:pPr algn="ctr" defTabSz="1219170">
              <a:buClr>
                <a:srgbClr val="000000"/>
              </a:buClr>
              <a:buSzPts val="1100"/>
            </a:pPr>
            <a:r>
              <a:rPr lang="en" sz="1867" kern="0">
                <a:solidFill>
                  <a:srgbClr val="000000"/>
                </a:solidFill>
                <a:latin typeface="Arial"/>
                <a:cs typeface="Arial"/>
                <a:sym typeface="Arial"/>
              </a:rPr>
              <a:t>On-Demand School-Based PD</a:t>
            </a:r>
            <a:endParaRPr sz="1867" kern="0">
              <a:solidFill>
                <a:srgbClr val="000000"/>
              </a:solidFill>
              <a:latin typeface="Arial"/>
              <a:cs typeface="Arial"/>
              <a:sym typeface="Arial"/>
            </a:endParaRPr>
          </a:p>
        </p:txBody>
      </p:sp>
      <p:sp>
        <p:nvSpPr>
          <p:cNvPr id="68" name="Google Shape;68;p13"/>
          <p:cNvSpPr txBox="1"/>
          <p:nvPr/>
        </p:nvSpPr>
        <p:spPr>
          <a:xfrm>
            <a:off x="8576533" y="2808867"/>
            <a:ext cx="3332400" cy="71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Arial"/>
                <a:cs typeface="Arial"/>
                <a:sym typeface="Arial"/>
              </a:rPr>
              <a:t>Virtualizing the QFT</a:t>
            </a:r>
            <a:endParaRPr sz="1867" kern="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5154654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15600" y="293330"/>
            <a:ext cx="11360800" cy="763600"/>
          </a:xfrm>
          <a:prstGeom prst="rect">
            <a:avLst/>
          </a:prstGeom>
        </p:spPr>
        <p:txBody>
          <a:bodyPr spcFirstLastPara="1" wrap="square" lIns="121900" tIns="121900" rIns="121900" bIns="121900" anchor="t" anchorCtr="0">
            <a:noAutofit/>
          </a:bodyPr>
          <a:lstStyle/>
          <a:p>
            <a:pPr algn="ctr"/>
            <a:r>
              <a:rPr lang="en"/>
              <a:t>Enhancing Professional Learning with the QFT</a:t>
            </a:r>
            <a:endParaRPr dirty="0"/>
          </a:p>
        </p:txBody>
      </p:sp>
      <p:sp>
        <p:nvSpPr>
          <p:cNvPr id="74" name="Google Shape;74;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lgn="ctr">
              <a:buNone/>
            </a:pPr>
            <a:r>
              <a:rPr lang="en" sz="3733" b="1">
                <a:solidFill>
                  <a:srgbClr val="000000"/>
                </a:solidFill>
              </a:rPr>
              <a:t>Question Focus (QFocus):</a:t>
            </a:r>
            <a:endParaRPr sz="3733" b="1">
              <a:solidFill>
                <a:srgbClr val="000000"/>
              </a:solidFill>
            </a:endParaRPr>
          </a:p>
          <a:p>
            <a:pPr marL="0" indent="0" algn="ctr">
              <a:spcBef>
                <a:spcPts val="2133"/>
              </a:spcBef>
              <a:buNone/>
            </a:pPr>
            <a:r>
              <a:rPr lang="en" sz="3733"/>
              <a:t>Some students are not asking questions.</a:t>
            </a:r>
            <a:endParaRPr sz="3733"/>
          </a:p>
          <a:p>
            <a:pPr marL="0" indent="0" algn="ctr">
              <a:spcBef>
                <a:spcPts val="2133"/>
              </a:spcBef>
              <a:buNone/>
            </a:pPr>
            <a:r>
              <a:rPr lang="en" sz="3733"/>
              <a:t>Instructional Support Team reviews state testing disparities broken down by subgroup data.</a:t>
            </a:r>
            <a:endParaRPr sz="3733"/>
          </a:p>
          <a:p>
            <a:pPr marL="0" indent="0" algn="ctr">
              <a:spcBef>
                <a:spcPts val="2133"/>
              </a:spcBef>
              <a:buNone/>
            </a:pPr>
            <a:endParaRPr sz="3733"/>
          </a:p>
          <a:p>
            <a:pPr marL="0" indent="0" algn="ctr">
              <a:spcBef>
                <a:spcPts val="2133"/>
              </a:spcBef>
              <a:spcAft>
                <a:spcPts val="2133"/>
              </a:spcAft>
              <a:buNone/>
            </a:pPr>
            <a:endParaRPr sz="3733"/>
          </a:p>
        </p:txBody>
      </p:sp>
      <p:pic>
        <p:nvPicPr>
          <p:cNvPr id="75" name="Google Shape;75;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442301" y="4927533"/>
            <a:ext cx="1334100" cy="1834400"/>
          </a:xfrm>
          <a:prstGeom prst="rect">
            <a:avLst/>
          </a:prstGeom>
          <a:noFill/>
          <a:ln>
            <a:noFill/>
          </a:ln>
        </p:spPr>
      </p:pic>
    </p:spTree>
    <p:custDataLst>
      <p:tags r:id="rId1"/>
    </p:custDataLst>
    <p:extLst>
      <p:ext uri="{BB962C8B-B14F-4D97-AF65-F5344CB8AC3E}">
        <p14:creationId xmlns:p14="http://schemas.microsoft.com/office/powerpoint/2010/main" val="14096937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137433" y="133333"/>
            <a:ext cx="11360800" cy="763600"/>
          </a:xfrm>
          <a:prstGeom prst="rect">
            <a:avLst/>
          </a:prstGeom>
        </p:spPr>
        <p:txBody>
          <a:bodyPr spcFirstLastPara="1" wrap="square" lIns="121900" tIns="121900" rIns="121900" bIns="121900" anchor="t" anchorCtr="0">
            <a:noAutofit/>
          </a:bodyPr>
          <a:lstStyle/>
          <a:p>
            <a:pPr>
              <a:buSzPts val="1100"/>
            </a:pPr>
            <a:r>
              <a:rPr lang="en"/>
              <a:t>Next Steps</a:t>
            </a:r>
            <a:endParaRPr/>
          </a:p>
        </p:txBody>
      </p:sp>
      <p:pic>
        <p:nvPicPr>
          <p:cNvPr id="82" name="Google Shape;82;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9533" y="896933"/>
            <a:ext cx="10247168" cy="5911832"/>
          </a:xfrm>
          <a:prstGeom prst="rect">
            <a:avLst/>
          </a:prstGeom>
          <a:noFill/>
          <a:ln>
            <a:noFill/>
          </a:ln>
        </p:spPr>
      </p:pic>
      <p:sp>
        <p:nvSpPr>
          <p:cNvPr id="83" name="Google Shape;83;p15"/>
          <p:cNvSpPr txBox="1"/>
          <p:nvPr/>
        </p:nvSpPr>
        <p:spPr>
          <a:xfrm>
            <a:off x="7874433" y="70900"/>
            <a:ext cx="3177600" cy="1177600"/>
          </a:xfrm>
          <a:prstGeom prst="rect">
            <a:avLst/>
          </a:prstGeom>
          <a:noFill/>
          <a:ln>
            <a:noFill/>
          </a:ln>
        </p:spPr>
        <p:txBody>
          <a:bodyPr spcFirstLastPara="1" wrap="square" lIns="121900" tIns="121900" rIns="121900" bIns="121900" anchor="t" anchorCtr="0">
            <a:noAutofit/>
          </a:bodyPr>
          <a:lstStyle/>
          <a:p>
            <a:pPr algn="ctr" defTabSz="1219170">
              <a:lnSpc>
                <a:spcPct val="115000"/>
              </a:lnSpc>
              <a:spcAft>
                <a:spcPts val="2133"/>
              </a:spcAft>
              <a:buClr>
                <a:srgbClr val="000000"/>
              </a:buClr>
            </a:pPr>
            <a:r>
              <a:rPr lang="en" sz="2400" kern="0">
                <a:solidFill>
                  <a:srgbClr val="595959"/>
                </a:solidFill>
                <a:latin typeface="Arial"/>
                <a:cs typeface="Arial"/>
                <a:sym typeface="Arial"/>
              </a:rPr>
              <a:t>Follow-up with returning leaders</a:t>
            </a:r>
            <a:endParaRPr sz="1867" kern="0">
              <a:solidFill>
                <a:srgbClr val="000000"/>
              </a:solidFill>
              <a:latin typeface="Arial"/>
              <a:cs typeface="Arial"/>
              <a:sym typeface="Arial"/>
            </a:endParaRPr>
          </a:p>
        </p:txBody>
      </p:sp>
      <p:sp>
        <p:nvSpPr>
          <p:cNvPr id="84" name="Google Shape;84;p15"/>
          <p:cNvSpPr txBox="1"/>
          <p:nvPr/>
        </p:nvSpPr>
        <p:spPr>
          <a:xfrm>
            <a:off x="4771933" y="1804100"/>
            <a:ext cx="4191600" cy="1338000"/>
          </a:xfrm>
          <a:prstGeom prst="rect">
            <a:avLst/>
          </a:prstGeom>
          <a:noFill/>
          <a:ln>
            <a:noFill/>
          </a:ln>
        </p:spPr>
        <p:txBody>
          <a:bodyPr spcFirstLastPara="1" wrap="square" lIns="121900" tIns="121900" rIns="121900" bIns="121900" anchor="t" anchorCtr="0">
            <a:noAutofit/>
          </a:bodyPr>
          <a:lstStyle/>
          <a:p>
            <a:pPr marL="1219170" algn="ctr" defTabSz="1219170">
              <a:lnSpc>
                <a:spcPct val="115000"/>
              </a:lnSpc>
              <a:spcAft>
                <a:spcPts val="2133"/>
              </a:spcAft>
              <a:buClr>
                <a:srgbClr val="000000"/>
              </a:buClr>
            </a:pPr>
            <a:r>
              <a:rPr lang="en" sz="2400" kern="0">
                <a:solidFill>
                  <a:srgbClr val="595959"/>
                </a:solidFill>
                <a:latin typeface="Arial"/>
                <a:cs typeface="Arial"/>
                <a:sym typeface="Arial"/>
              </a:rPr>
              <a:t>Train new leaders</a:t>
            </a:r>
            <a:endParaRPr sz="2400" kern="0">
              <a:solidFill>
                <a:srgbClr val="595959"/>
              </a:solidFill>
              <a:latin typeface="Arial"/>
              <a:cs typeface="Arial"/>
              <a:sym typeface="Arial"/>
            </a:endParaRPr>
          </a:p>
        </p:txBody>
      </p:sp>
      <p:sp>
        <p:nvSpPr>
          <p:cNvPr id="85" name="Google Shape;85;p15"/>
          <p:cNvSpPr txBox="1"/>
          <p:nvPr/>
        </p:nvSpPr>
        <p:spPr>
          <a:xfrm>
            <a:off x="1904633" y="3038500"/>
            <a:ext cx="5402800" cy="970400"/>
          </a:xfrm>
          <a:prstGeom prst="rect">
            <a:avLst/>
          </a:prstGeom>
          <a:noFill/>
          <a:ln>
            <a:noFill/>
          </a:ln>
        </p:spPr>
        <p:txBody>
          <a:bodyPr spcFirstLastPara="1" wrap="square" lIns="121900" tIns="121900" rIns="121900" bIns="121900" anchor="t" anchorCtr="0">
            <a:noAutofit/>
          </a:bodyPr>
          <a:lstStyle/>
          <a:p>
            <a:pPr marL="2438339" algn="ctr" defTabSz="1219170">
              <a:lnSpc>
                <a:spcPct val="115000"/>
              </a:lnSpc>
              <a:spcAft>
                <a:spcPts val="2133"/>
              </a:spcAft>
              <a:buClr>
                <a:srgbClr val="000000"/>
              </a:buClr>
            </a:pPr>
            <a:r>
              <a:rPr lang="en" sz="2400" kern="0">
                <a:solidFill>
                  <a:srgbClr val="595959"/>
                </a:solidFill>
                <a:latin typeface="Arial"/>
                <a:cs typeface="Arial"/>
                <a:sym typeface="Arial"/>
              </a:rPr>
              <a:t>Train new teachers</a:t>
            </a:r>
            <a:endParaRPr sz="1867" kern="0">
              <a:solidFill>
                <a:srgbClr val="000000"/>
              </a:solidFill>
              <a:latin typeface="Arial"/>
              <a:cs typeface="Arial"/>
              <a:sym typeface="Arial"/>
            </a:endParaRPr>
          </a:p>
        </p:txBody>
      </p:sp>
      <p:sp>
        <p:nvSpPr>
          <p:cNvPr id="86" name="Google Shape;86;p15"/>
          <p:cNvSpPr txBox="1"/>
          <p:nvPr/>
        </p:nvSpPr>
        <p:spPr>
          <a:xfrm>
            <a:off x="-1230367" y="4008900"/>
            <a:ext cx="7087600" cy="1338000"/>
          </a:xfrm>
          <a:prstGeom prst="rect">
            <a:avLst/>
          </a:prstGeom>
          <a:noFill/>
          <a:ln>
            <a:noFill/>
          </a:ln>
        </p:spPr>
        <p:txBody>
          <a:bodyPr spcFirstLastPara="1" wrap="square" lIns="121900" tIns="121900" rIns="121900" bIns="121900" anchor="t" anchorCtr="0">
            <a:noAutofit/>
          </a:bodyPr>
          <a:lstStyle/>
          <a:p>
            <a:pPr marL="3657509" defTabSz="1219170">
              <a:lnSpc>
                <a:spcPct val="115000"/>
              </a:lnSpc>
              <a:spcAft>
                <a:spcPts val="2133"/>
              </a:spcAft>
              <a:buClr>
                <a:srgbClr val="000000"/>
              </a:buClr>
            </a:pPr>
            <a:r>
              <a:rPr lang="en" sz="2400" kern="0" dirty="0">
                <a:solidFill>
                  <a:srgbClr val="595959"/>
                </a:solidFill>
                <a:latin typeface="Arial"/>
                <a:cs typeface="Arial"/>
                <a:sym typeface="Arial"/>
              </a:rPr>
              <a:t>Ongoing training for returning teachers</a:t>
            </a:r>
            <a:endParaRPr sz="1867" kern="0" dirty="0">
              <a:solidFill>
                <a:srgbClr val="000000"/>
              </a:solidFill>
              <a:latin typeface="Arial"/>
              <a:cs typeface="Arial"/>
              <a:sym typeface="Arial"/>
            </a:endParaRPr>
          </a:p>
        </p:txBody>
      </p:sp>
      <p:sp>
        <p:nvSpPr>
          <p:cNvPr id="87" name="Google Shape;87;p15"/>
          <p:cNvSpPr txBox="1"/>
          <p:nvPr/>
        </p:nvSpPr>
        <p:spPr>
          <a:xfrm>
            <a:off x="-3091733" y="5181700"/>
            <a:ext cx="6837600" cy="1177600"/>
          </a:xfrm>
          <a:prstGeom prst="rect">
            <a:avLst/>
          </a:prstGeom>
          <a:noFill/>
          <a:ln>
            <a:noFill/>
          </a:ln>
        </p:spPr>
        <p:txBody>
          <a:bodyPr spcFirstLastPara="1" wrap="square" lIns="121900" tIns="121900" rIns="121900" bIns="121900" anchor="t" anchorCtr="0">
            <a:noAutofit/>
          </a:bodyPr>
          <a:lstStyle/>
          <a:p>
            <a:pPr marL="3657509" defTabSz="1219170">
              <a:lnSpc>
                <a:spcPct val="115000"/>
              </a:lnSpc>
              <a:spcAft>
                <a:spcPts val="2133"/>
              </a:spcAft>
              <a:buClr>
                <a:srgbClr val="000000"/>
              </a:buClr>
            </a:pPr>
            <a:r>
              <a:rPr lang="en" sz="2400" kern="0" dirty="0">
                <a:solidFill>
                  <a:srgbClr val="595959"/>
                </a:solidFill>
                <a:latin typeface="Arial"/>
                <a:cs typeface="Arial"/>
                <a:sym typeface="Arial"/>
              </a:rPr>
              <a:t>Capacity Building for Teacher Leaders</a:t>
            </a:r>
            <a:endParaRPr sz="1867" kern="0" dirty="0">
              <a:solidFill>
                <a:srgbClr val="000000"/>
              </a:solidFill>
              <a:latin typeface="Arial"/>
              <a:cs typeface="Arial"/>
              <a:sym typeface="Arial"/>
            </a:endParaRPr>
          </a:p>
        </p:txBody>
      </p:sp>
      <p:pic>
        <p:nvPicPr>
          <p:cNvPr id="88" name="Google Shape;88;p1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442301" y="4927533"/>
            <a:ext cx="1334100" cy="1834400"/>
          </a:xfrm>
          <a:prstGeom prst="rect">
            <a:avLst/>
          </a:prstGeom>
          <a:noFill/>
          <a:ln>
            <a:noFill/>
          </a:ln>
        </p:spPr>
      </p:pic>
      <p:sp>
        <p:nvSpPr>
          <p:cNvPr id="89" name="Google Shape;89;p15"/>
          <p:cNvSpPr txBox="1"/>
          <p:nvPr/>
        </p:nvSpPr>
        <p:spPr>
          <a:xfrm>
            <a:off x="0" y="0"/>
            <a:ext cx="4000000" cy="4000000"/>
          </a:xfrm>
          <a:prstGeom prst="rect">
            <a:avLst/>
          </a:prstGeom>
          <a:noFill/>
          <a:ln>
            <a:noFill/>
          </a:ln>
        </p:spPr>
        <p:txBody>
          <a:bodyPr spcFirstLastPara="1" wrap="square" lIns="121900" tIns="121900" rIns="121900" bIns="121900" anchor="t" anchorCtr="0">
            <a:noAutofit/>
          </a:bodyPr>
          <a:lstStyle/>
          <a:p>
            <a:pPr marL="4876678" defTabSz="1219170">
              <a:lnSpc>
                <a:spcPct val="115000"/>
              </a:lnSpc>
              <a:spcAft>
                <a:spcPts val="2133"/>
              </a:spcAft>
              <a:buClr>
                <a:srgbClr val="000000"/>
              </a:buClr>
            </a:pPr>
            <a:endParaRPr sz="1867" kern="0">
              <a:solidFill>
                <a:srgbClr val="000000"/>
              </a:solidFill>
              <a:latin typeface="Arial"/>
              <a:cs typeface="Arial"/>
              <a:sym typeface="Arial"/>
            </a:endParaRPr>
          </a:p>
        </p:txBody>
      </p:sp>
      <p:sp>
        <p:nvSpPr>
          <p:cNvPr id="90" name="Google Shape;90;p15"/>
          <p:cNvSpPr txBox="1"/>
          <p:nvPr/>
        </p:nvSpPr>
        <p:spPr>
          <a:xfrm>
            <a:off x="0" y="0"/>
            <a:ext cx="4000000" cy="4000000"/>
          </a:xfrm>
          <a:prstGeom prst="rect">
            <a:avLst/>
          </a:prstGeom>
          <a:noFill/>
          <a:ln>
            <a:noFill/>
          </a:ln>
        </p:spPr>
        <p:txBody>
          <a:bodyPr spcFirstLastPara="1" wrap="square" lIns="121900" tIns="121900" rIns="121900" bIns="121900" anchor="t" anchorCtr="0">
            <a:noAutofit/>
          </a:bodyPr>
          <a:lstStyle/>
          <a:p>
            <a:pPr marL="6095848" defTabSz="1219170">
              <a:lnSpc>
                <a:spcPct val="115000"/>
              </a:lnSpc>
              <a:spcAft>
                <a:spcPts val="2133"/>
              </a:spcAft>
              <a:buClr>
                <a:srgbClr val="000000"/>
              </a:buClr>
            </a:pPr>
            <a:endParaRPr sz="1867" kern="0">
              <a:solidFill>
                <a:srgbClr val="000000"/>
              </a:solidFill>
              <a:latin typeface="Arial"/>
              <a:cs typeface="Arial"/>
              <a:sym typeface="Arial"/>
            </a:endParaRPr>
          </a:p>
        </p:txBody>
      </p:sp>
      <p:sp>
        <p:nvSpPr>
          <p:cNvPr id="91" name="Google Shape;91;p15"/>
          <p:cNvSpPr txBox="1"/>
          <p:nvPr/>
        </p:nvSpPr>
        <p:spPr>
          <a:xfrm>
            <a:off x="5676433" y="4537033"/>
            <a:ext cx="3744400" cy="718800"/>
          </a:xfrm>
          <a:prstGeom prst="rect">
            <a:avLst/>
          </a:prstGeom>
          <a:noFill/>
          <a:ln>
            <a:noFill/>
          </a:ln>
        </p:spPr>
        <p:txBody>
          <a:bodyPr spcFirstLastPara="1" wrap="square" lIns="121900" tIns="121900" rIns="121900" bIns="121900" anchor="t" anchorCtr="0">
            <a:noAutofit/>
          </a:bodyPr>
          <a:lstStyle/>
          <a:p>
            <a:pPr marL="609585" indent="-423323" algn="ctr" defTabSz="1219170">
              <a:buClr>
                <a:srgbClr val="38761D"/>
              </a:buClr>
              <a:buSzPts val="1400"/>
              <a:buFont typeface="Arial"/>
              <a:buChar char="●"/>
            </a:pPr>
            <a:r>
              <a:rPr lang="en" sz="1867" b="1" kern="0">
                <a:solidFill>
                  <a:srgbClr val="38761D"/>
                </a:solidFill>
                <a:latin typeface="Arial"/>
                <a:cs typeface="Arial"/>
                <a:sym typeface="Arial"/>
              </a:rPr>
              <a:t>I’ve Tried It:  Now What?</a:t>
            </a:r>
            <a:endParaRPr sz="1867" b="1" kern="0">
              <a:solidFill>
                <a:srgbClr val="38761D"/>
              </a:solidFill>
              <a:latin typeface="Arial"/>
              <a:cs typeface="Arial"/>
              <a:sym typeface="Arial"/>
            </a:endParaRPr>
          </a:p>
          <a:p>
            <a:pPr algn="ctr" defTabSz="1219170">
              <a:buClr>
                <a:srgbClr val="000000"/>
              </a:buClr>
            </a:pPr>
            <a:endParaRPr sz="1867" b="1" kern="0">
              <a:solidFill>
                <a:srgbClr val="38761D"/>
              </a:solidFill>
              <a:latin typeface="Arial"/>
              <a:cs typeface="Arial"/>
              <a:sym typeface="Arial"/>
            </a:endParaRPr>
          </a:p>
        </p:txBody>
      </p:sp>
      <p:sp>
        <p:nvSpPr>
          <p:cNvPr id="92" name="Google Shape;92;p15"/>
          <p:cNvSpPr txBox="1"/>
          <p:nvPr/>
        </p:nvSpPr>
        <p:spPr>
          <a:xfrm>
            <a:off x="5461933" y="4049267"/>
            <a:ext cx="3414000" cy="718800"/>
          </a:xfrm>
          <a:prstGeom prst="rect">
            <a:avLst/>
          </a:prstGeom>
          <a:noFill/>
          <a:ln>
            <a:noFill/>
          </a:ln>
        </p:spPr>
        <p:txBody>
          <a:bodyPr spcFirstLastPara="1" wrap="square" lIns="121900" tIns="121900" rIns="121900" bIns="121900" anchor="t" anchorCtr="0">
            <a:noAutofit/>
          </a:bodyPr>
          <a:lstStyle/>
          <a:p>
            <a:pPr marL="609585" indent="-423323" algn="ctr" defTabSz="1219170">
              <a:buClr>
                <a:srgbClr val="38761D"/>
              </a:buClr>
              <a:buSzPts val="1400"/>
              <a:buFont typeface="Arial"/>
              <a:buChar char="●"/>
            </a:pPr>
            <a:r>
              <a:rPr lang="en" sz="1867" b="1" kern="0">
                <a:solidFill>
                  <a:srgbClr val="38761D"/>
                </a:solidFill>
                <a:latin typeface="Arial"/>
                <a:cs typeface="Arial"/>
                <a:sym typeface="Arial"/>
              </a:rPr>
              <a:t>Refresher Course</a:t>
            </a:r>
            <a:endParaRPr sz="1867" b="1" kern="0">
              <a:solidFill>
                <a:srgbClr val="38761D"/>
              </a:solidFill>
              <a:latin typeface="Arial"/>
              <a:cs typeface="Arial"/>
              <a:sym typeface="Arial"/>
            </a:endParaRPr>
          </a:p>
        </p:txBody>
      </p:sp>
      <p:sp>
        <p:nvSpPr>
          <p:cNvPr id="93" name="Google Shape;93;p15"/>
          <p:cNvSpPr txBox="1"/>
          <p:nvPr/>
        </p:nvSpPr>
        <p:spPr>
          <a:xfrm>
            <a:off x="5574300" y="5346900"/>
            <a:ext cx="4868000" cy="718800"/>
          </a:xfrm>
          <a:prstGeom prst="rect">
            <a:avLst/>
          </a:prstGeom>
          <a:noFill/>
          <a:ln>
            <a:noFill/>
          </a:ln>
        </p:spPr>
        <p:txBody>
          <a:bodyPr spcFirstLastPara="1" wrap="square" lIns="121900" tIns="121900" rIns="121900" bIns="121900" anchor="t" anchorCtr="0">
            <a:noAutofit/>
          </a:bodyPr>
          <a:lstStyle/>
          <a:p>
            <a:pPr marL="609585" indent="-423323" algn="ctr" defTabSz="1219170">
              <a:buClr>
                <a:srgbClr val="38761D"/>
              </a:buClr>
              <a:buSzPts val="1400"/>
              <a:buFont typeface="Arial"/>
              <a:buChar char="●"/>
            </a:pPr>
            <a:r>
              <a:rPr lang="en" sz="1867" b="1" kern="0">
                <a:solidFill>
                  <a:srgbClr val="38761D"/>
                </a:solidFill>
                <a:latin typeface="Arial"/>
                <a:cs typeface="Arial"/>
                <a:sym typeface="Arial"/>
              </a:rPr>
              <a:t>RQI Course at Harvard Graduate School of Education</a:t>
            </a:r>
            <a:endParaRPr sz="1867" b="1" kern="0">
              <a:solidFill>
                <a:srgbClr val="38761D"/>
              </a:solidFill>
              <a:latin typeface="Arial"/>
              <a:cs typeface="Arial"/>
              <a:sym typeface="Arial"/>
            </a:endParaRPr>
          </a:p>
        </p:txBody>
      </p:sp>
    </p:spTree>
    <p:custDataLst>
      <p:tags r:id="rId1"/>
    </p:custDataLst>
    <p:extLst>
      <p:ext uri="{BB962C8B-B14F-4D97-AF65-F5344CB8AC3E}">
        <p14:creationId xmlns:p14="http://schemas.microsoft.com/office/powerpoint/2010/main" val="7705872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27025-8192-4914-BFDA-8F8DA3964834}"/>
              </a:ext>
            </a:extLst>
          </p:cNvPr>
          <p:cNvSpPr>
            <a:spLocks noGrp="1"/>
          </p:cNvSpPr>
          <p:nvPr>
            <p:ph idx="4294967295"/>
          </p:nvPr>
        </p:nvSpPr>
        <p:spPr>
          <a:xfrm>
            <a:off x="500742" y="4212771"/>
            <a:ext cx="10014857" cy="1964192"/>
          </a:xfrm>
        </p:spPr>
        <p:txBody>
          <a:bodyPr/>
          <a:lstStyle/>
          <a:p>
            <a:pPr marL="0" indent="0">
              <a:buNone/>
            </a:pPr>
            <a:r>
              <a:rPr lang="en-US" sz="5400" dirty="0"/>
              <a:t>With</a:t>
            </a:r>
            <a:r>
              <a:rPr lang="en-US" sz="5400" dirty="0">
                <a:solidFill>
                  <a:schemeClr val="tx2"/>
                </a:solidFill>
              </a:rPr>
              <a:t> WHOM</a:t>
            </a:r>
            <a:r>
              <a:rPr lang="en-US" sz="5400" b="1" dirty="0"/>
              <a:t> </a:t>
            </a:r>
            <a:r>
              <a:rPr lang="en-US" sz="5400" dirty="0"/>
              <a:t>and </a:t>
            </a:r>
            <a:r>
              <a:rPr lang="en-US" sz="5400" dirty="0">
                <a:solidFill>
                  <a:schemeClr val="tx2"/>
                </a:solidFill>
              </a:rPr>
              <a:t>HOW</a:t>
            </a:r>
            <a:r>
              <a:rPr lang="en-US" sz="5400" b="1" dirty="0"/>
              <a:t> </a:t>
            </a:r>
            <a:r>
              <a:rPr lang="en-US" sz="5400" dirty="0"/>
              <a:t>would you like to share the QFT?</a:t>
            </a:r>
          </a:p>
          <a:p>
            <a:endParaRPr lang="en-US" dirty="0"/>
          </a:p>
        </p:txBody>
      </p:sp>
    </p:spTree>
    <p:custDataLst>
      <p:tags r:id="rId1"/>
    </p:custDataLst>
    <p:extLst>
      <p:ext uri="{BB962C8B-B14F-4D97-AF65-F5344CB8AC3E}">
        <p14:creationId xmlns:p14="http://schemas.microsoft.com/office/powerpoint/2010/main" val="14441129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rPr>
              <a:t>Why is the skill of question formulation so important now? </a:t>
            </a:r>
            <a:endParaRPr lang="en-US" sz="4400" dirty="0"/>
          </a:p>
        </p:txBody>
      </p:sp>
    </p:spTree>
    <p:custDataLst>
      <p:tags r:id="rId1"/>
    </p:custDataLst>
    <p:extLst>
      <p:ext uri="{BB962C8B-B14F-4D97-AF65-F5344CB8AC3E}">
        <p14:creationId xmlns:p14="http://schemas.microsoft.com/office/powerpoint/2010/main" val="2088019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smtClean="0">
                <a:solidFill>
                  <a:schemeClr val="accent1"/>
                </a:solidFill>
              </a:rPr>
              <a:t>Question Formulation: a foundational skill for inquiry, for learning, and for life</a:t>
            </a:r>
            <a:endParaRPr lang="en-US" altLang="en-US" sz="4400" dirty="0">
              <a:solidFill>
                <a:schemeClr val="accent1"/>
              </a:solidFill>
              <a:latin typeface="Rockwell" panose="02060603020205020403" pitchFamily="18"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3265" y="194999"/>
            <a:ext cx="5929081" cy="4405582"/>
          </a:xfrm>
          <a:prstGeom prst="rect">
            <a:avLst/>
          </a:prstGeom>
        </p:spPr>
      </p:pic>
    </p:spTree>
    <p:custDataLst>
      <p:tags r:id="rId1"/>
    </p:custDataLst>
    <p:extLst>
      <p:ext uri="{BB962C8B-B14F-4D97-AF65-F5344CB8AC3E}">
        <p14:creationId xmlns:p14="http://schemas.microsoft.com/office/powerpoint/2010/main" val="38008829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3125" y="2158917"/>
            <a:ext cx="10415427" cy="2246769"/>
          </a:xfrm>
          <a:prstGeom prst="rect">
            <a:avLst/>
          </a:prstGeom>
        </p:spPr>
        <p:txBody>
          <a:bodyPr wrap="square">
            <a:spAutoFit/>
          </a:bodyPr>
          <a:lstStyle/>
          <a:p>
            <a:r>
              <a:rPr lang="en-US" sz="2800" dirty="0">
                <a:solidFill>
                  <a:srgbClr val="000000"/>
                </a:solidFill>
              </a:rPr>
              <a:t>“Curiosity is unruly.  It doesn’t like rules, or, at least, it assumes that all rules are provisional, subject to the laceration of a smart question nobody has yet thought to ask.  It disdains the approved pathways, preferring diversions, unplanned excursions, impulsive left turns. In short, curiosity is deviant.”</a:t>
            </a:r>
            <a:endParaRPr lang="en-US" sz="2800" dirty="0"/>
          </a:p>
        </p:txBody>
      </p:sp>
      <p:sp>
        <p:nvSpPr>
          <p:cNvPr id="5" name="Rectangle 4"/>
          <p:cNvSpPr/>
          <p:nvPr/>
        </p:nvSpPr>
        <p:spPr>
          <a:xfrm>
            <a:off x="6150838" y="5300395"/>
            <a:ext cx="5354320" cy="646331"/>
          </a:xfrm>
          <a:prstGeom prst="rect">
            <a:avLst/>
          </a:prstGeom>
        </p:spPr>
        <p:txBody>
          <a:bodyPr wrap="square">
            <a:spAutoFit/>
          </a:bodyPr>
          <a:lstStyle/>
          <a:p>
            <a:pPr algn="r"/>
            <a:r>
              <a:rPr lang="en-US" dirty="0">
                <a:solidFill>
                  <a:srgbClr val="000000"/>
                </a:solidFill>
              </a:rPr>
              <a:t>-Ian Leslie, </a:t>
            </a:r>
            <a:r>
              <a:rPr lang="en-US" i="1" dirty="0" smtClean="0">
                <a:solidFill>
                  <a:srgbClr val="000000"/>
                </a:solidFill>
              </a:rPr>
              <a:t>Curious</a:t>
            </a:r>
            <a:r>
              <a:rPr lang="en-US" i="1" dirty="0">
                <a:solidFill>
                  <a:srgbClr val="000000"/>
                </a:solidFill>
              </a:rPr>
              <a:t>: The Desire to Know and Why Your future Depends on It</a:t>
            </a:r>
            <a:endParaRPr lang="en-US" dirty="0"/>
          </a:p>
        </p:txBody>
      </p:sp>
      <p:sp>
        <p:nvSpPr>
          <p:cNvPr id="6" name="TextBox 5"/>
          <p:cNvSpPr txBox="1"/>
          <p:nvPr/>
        </p:nvSpPr>
        <p:spPr>
          <a:xfrm>
            <a:off x="790725" y="365760"/>
            <a:ext cx="10070315" cy="707886"/>
          </a:xfrm>
          <a:prstGeom prst="rect">
            <a:avLst/>
          </a:prstGeom>
          <a:noFill/>
        </p:spPr>
        <p:txBody>
          <a:bodyPr wrap="square" rtlCol="0">
            <a:spAutoFit/>
          </a:bodyPr>
          <a:lstStyle/>
          <a:p>
            <a:r>
              <a:rPr lang="en-US" sz="4000" dirty="0" smtClean="0">
                <a:solidFill>
                  <a:schemeClr val="tx2"/>
                </a:solidFill>
              </a:rPr>
              <a:t>The Challenges and Rewards of Curiosity</a:t>
            </a:r>
            <a:endParaRPr lang="en-US" sz="4000" dirty="0">
              <a:solidFill>
                <a:schemeClr val="tx2"/>
              </a:solidFill>
            </a:endParaRPr>
          </a:p>
        </p:txBody>
      </p:sp>
    </p:spTree>
    <p:custDataLst>
      <p:tags r:id="rId1"/>
    </p:custDataLst>
    <p:extLst>
      <p:ext uri="{BB962C8B-B14F-4D97-AF65-F5344CB8AC3E}">
        <p14:creationId xmlns:p14="http://schemas.microsoft.com/office/powerpoint/2010/main" val="4773866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Virtual</a:t>
            </a:r>
            <a:r>
              <a:rPr lang="en-US" sz="4000" dirty="0" smtClean="0"/>
              <a:t> Professional Learning Example</a:t>
            </a:r>
            <a:endParaRPr lang="en-US" sz="4000" dirty="0"/>
          </a:p>
        </p:txBody>
      </p:sp>
      <p:sp>
        <p:nvSpPr>
          <p:cNvPr id="3" name="Content Placeholder 2"/>
          <p:cNvSpPr>
            <a:spLocks noGrp="1"/>
          </p:cNvSpPr>
          <p:nvPr>
            <p:ph idx="1"/>
          </p:nvPr>
        </p:nvSpPr>
        <p:spPr/>
        <p:txBody>
          <a:bodyPr/>
          <a:lstStyle/>
          <a:p>
            <a:pPr>
              <a:lnSpc>
                <a:spcPct val="100000"/>
              </a:lnSpc>
              <a:spcAft>
                <a:spcPts val="1200"/>
              </a:spcAft>
            </a:pPr>
            <a:r>
              <a:rPr lang="en-US" u="sng" dirty="0" smtClean="0"/>
              <a:t>Topic:</a:t>
            </a:r>
            <a:r>
              <a:rPr lang="en-US" dirty="0" smtClean="0"/>
              <a:t> Plans for the 2020-2021 School Year </a:t>
            </a:r>
          </a:p>
          <a:p>
            <a:pPr>
              <a:lnSpc>
                <a:spcPct val="100000"/>
              </a:lnSpc>
              <a:spcAft>
                <a:spcPts val="1200"/>
              </a:spcAft>
            </a:pPr>
            <a:r>
              <a:rPr lang="en-US" u="sng" dirty="0" smtClean="0"/>
              <a:t>Purpose:</a:t>
            </a:r>
            <a:r>
              <a:rPr lang="en-US" dirty="0" smtClean="0"/>
              <a:t> Engaging school and district staff in contingency planning around COVID-19 and the start of the school year via ZOOM and </a:t>
            </a:r>
            <a:r>
              <a:rPr lang="en-US" dirty="0" err="1" smtClean="0"/>
              <a:t>GoogleDocs</a:t>
            </a:r>
            <a:endParaRPr lang="en-US" dirty="0" smtClean="0"/>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45882" y="5143495"/>
            <a:ext cx="2174273" cy="1527166"/>
          </a:xfrm>
          <a:prstGeom prst="rect">
            <a:avLst/>
          </a:prstGeom>
        </p:spPr>
      </p:pic>
    </p:spTree>
    <p:custDataLst>
      <p:tags r:id="rId1"/>
    </p:custDataLst>
    <p:extLst>
      <p:ext uri="{BB962C8B-B14F-4D97-AF65-F5344CB8AC3E}">
        <p14:creationId xmlns:p14="http://schemas.microsoft.com/office/powerpoint/2010/main" val="8445842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Focus </a:t>
            </a:r>
            <a:endParaRPr lang="en-US" dirty="0"/>
          </a:p>
        </p:txBody>
      </p:sp>
      <p:sp>
        <p:nvSpPr>
          <p:cNvPr id="3" name="Content Placeholder 2"/>
          <p:cNvSpPr>
            <a:spLocks noGrp="1"/>
          </p:cNvSpPr>
          <p:nvPr>
            <p:ph idx="1"/>
          </p:nvPr>
        </p:nvSpPr>
        <p:spPr>
          <a:xfrm>
            <a:off x="838200" y="2242484"/>
            <a:ext cx="10515600" cy="4351338"/>
          </a:xfrm>
        </p:spPr>
        <p:txBody>
          <a:bodyPr>
            <a:normAutofit/>
          </a:bodyPr>
          <a:lstStyle/>
          <a:p>
            <a:pPr marL="0" indent="0">
              <a:buNone/>
            </a:pPr>
            <a:r>
              <a:rPr lang="en-US" sz="3200" dirty="0" smtClean="0"/>
              <a:t>The 2020-2021 </a:t>
            </a:r>
            <a:r>
              <a:rPr lang="en-US" sz="3200" dirty="0"/>
              <a:t>school year will begin with a blended learning environment</a:t>
            </a:r>
            <a:r>
              <a:rPr lang="en-US" sz="3200" dirty="0" smtClean="0"/>
              <a:t>.</a:t>
            </a:r>
          </a:p>
        </p:txBody>
      </p:sp>
    </p:spTree>
    <p:custDataLst>
      <p:tags r:id="rId1"/>
    </p:custDataLst>
    <p:extLst>
      <p:ext uri="{BB962C8B-B14F-4D97-AF65-F5344CB8AC3E}">
        <p14:creationId xmlns:p14="http://schemas.microsoft.com/office/powerpoint/2010/main" val="13268007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Participant Questions</a:t>
            </a:r>
            <a:endParaRPr lang="en-US" dirty="0"/>
          </a:p>
        </p:txBody>
      </p:sp>
      <p:sp>
        <p:nvSpPr>
          <p:cNvPr id="3" name="Content Placeholder 2"/>
          <p:cNvSpPr>
            <a:spLocks noGrp="1"/>
          </p:cNvSpPr>
          <p:nvPr>
            <p:ph idx="1"/>
          </p:nvPr>
        </p:nvSpPr>
        <p:spPr>
          <a:xfrm>
            <a:off x="430306" y="1418319"/>
            <a:ext cx="11761694" cy="4758644"/>
          </a:xfrm>
        </p:spPr>
        <p:txBody>
          <a:bodyPr numCol="2" spcCol="182880">
            <a:noAutofit/>
          </a:bodyPr>
          <a:lstStyle/>
          <a:p>
            <a:pPr indent="-182880">
              <a:lnSpc>
                <a:spcPct val="100000"/>
              </a:lnSpc>
              <a:spcBef>
                <a:spcPts val="400"/>
              </a:spcBef>
              <a:buFont typeface="+mj-lt"/>
              <a:buAutoNum type="arabicPeriod"/>
            </a:pPr>
            <a:r>
              <a:rPr lang="en-US" sz="1800" dirty="0"/>
              <a:t>What are our options? </a:t>
            </a:r>
            <a:r>
              <a:rPr lang="en-US" sz="1800" dirty="0" smtClean="0"/>
              <a:t>Half days? Alternating?</a:t>
            </a:r>
          </a:p>
          <a:p>
            <a:pPr indent="-182880">
              <a:lnSpc>
                <a:spcPct val="100000"/>
              </a:lnSpc>
              <a:spcBef>
                <a:spcPts val="400"/>
              </a:spcBef>
              <a:buFont typeface="+mj-lt"/>
              <a:buAutoNum type="arabicPeriod"/>
            </a:pPr>
            <a:r>
              <a:rPr lang="en-US" sz="1800" dirty="0" smtClean="0"/>
              <a:t>What </a:t>
            </a:r>
            <a:r>
              <a:rPr lang="en-US" sz="1800" dirty="0"/>
              <a:t>are the advantages of having students alternating days  with </a:t>
            </a:r>
            <a:r>
              <a:rPr lang="en-US" sz="1800" dirty="0" smtClean="0"/>
              <a:t>eLearning </a:t>
            </a:r>
            <a:r>
              <a:rPr lang="en-US" sz="1800" dirty="0"/>
              <a:t>on the other days?</a:t>
            </a:r>
          </a:p>
          <a:p>
            <a:pPr indent="-182880">
              <a:lnSpc>
                <a:spcPct val="100000"/>
              </a:lnSpc>
              <a:spcBef>
                <a:spcPts val="400"/>
              </a:spcBef>
              <a:buFont typeface="+mj-lt"/>
              <a:buAutoNum type="arabicPeriod"/>
            </a:pPr>
            <a:r>
              <a:rPr lang="en-US" sz="1800" dirty="0"/>
              <a:t>Would we do a staggered start?</a:t>
            </a:r>
          </a:p>
          <a:p>
            <a:pPr indent="-182880">
              <a:lnSpc>
                <a:spcPct val="100000"/>
              </a:lnSpc>
              <a:spcBef>
                <a:spcPts val="400"/>
              </a:spcBef>
              <a:buFont typeface="+mj-lt"/>
              <a:buAutoNum type="arabicPeriod"/>
            </a:pPr>
            <a:r>
              <a:rPr lang="en-US" sz="1800" dirty="0"/>
              <a:t>What role would eLearning play? </a:t>
            </a:r>
          </a:p>
          <a:p>
            <a:pPr indent="-182880">
              <a:lnSpc>
                <a:spcPct val="100000"/>
              </a:lnSpc>
              <a:spcBef>
                <a:spcPts val="400"/>
              </a:spcBef>
              <a:buFont typeface="+mj-lt"/>
              <a:buAutoNum type="arabicPeriod"/>
            </a:pPr>
            <a:r>
              <a:rPr lang="en-US" sz="1800" dirty="0"/>
              <a:t>How will the model we choose impact our community if parents are also going back to work?</a:t>
            </a:r>
          </a:p>
          <a:p>
            <a:pPr indent="-182880">
              <a:lnSpc>
                <a:spcPct val="100000"/>
              </a:lnSpc>
              <a:spcBef>
                <a:spcPts val="400"/>
              </a:spcBef>
              <a:buFont typeface="+mj-lt"/>
              <a:buAutoNum type="arabicPeriod"/>
            </a:pPr>
            <a:r>
              <a:rPr lang="en-US" sz="1800" dirty="0" smtClean="0"/>
              <a:t>How </a:t>
            </a:r>
            <a:r>
              <a:rPr lang="en-US" sz="1800" dirty="0"/>
              <a:t>much time do we need to allow for cleaning? </a:t>
            </a:r>
          </a:p>
          <a:p>
            <a:pPr indent="-182880">
              <a:lnSpc>
                <a:spcPct val="100000"/>
              </a:lnSpc>
              <a:spcBef>
                <a:spcPts val="400"/>
              </a:spcBef>
              <a:buFont typeface="+mj-lt"/>
              <a:buAutoNum type="arabicPeriod"/>
            </a:pPr>
            <a:r>
              <a:rPr lang="en-US" sz="1800" dirty="0"/>
              <a:t>How could we utilize our buildings differently</a:t>
            </a:r>
            <a:r>
              <a:rPr lang="en-US" sz="1800" dirty="0" smtClean="0"/>
              <a:t>? </a:t>
            </a:r>
            <a:r>
              <a:rPr lang="en-US" sz="1800" dirty="0"/>
              <a:t> </a:t>
            </a:r>
          </a:p>
          <a:p>
            <a:pPr indent="-182880">
              <a:lnSpc>
                <a:spcPct val="100000"/>
              </a:lnSpc>
              <a:spcBef>
                <a:spcPts val="400"/>
              </a:spcBef>
              <a:buFont typeface="+mj-lt"/>
              <a:buAutoNum type="arabicPeriod"/>
            </a:pPr>
            <a:r>
              <a:rPr lang="en-US" sz="1800" dirty="0" smtClean="0"/>
              <a:t>How </a:t>
            </a:r>
            <a:r>
              <a:rPr lang="en-US" sz="1800" dirty="0"/>
              <a:t>do we work with parents who do not want to send their student to school?</a:t>
            </a:r>
          </a:p>
          <a:p>
            <a:pPr indent="-182880">
              <a:lnSpc>
                <a:spcPct val="100000"/>
              </a:lnSpc>
              <a:spcBef>
                <a:spcPts val="400"/>
              </a:spcBef>
              <a:buFont typeface="+mj-lt"/>
              <a:buAutoNum type="arabicPeriod"/>
            </a:pPr>
            <a:r>
              <a:rPr lang="en-US" sz="1800" dirty="0" smtClean="0"/>
              <a:t>How </a:t>
            </a:r>
            <a:r>
              <a:rPr lang="en-US" sz="1800" dirty="0"/>
              <a:t>can we continue to support parents?</a:t>
            </a:r>
          </a:p>
          <a:p>
            <a:pPr indent="-182880">
              <a:lnSpc>
                <a:spcPct val="100000"/>
              </a:lnSpc>
              <a:spcBef>
                <a:spcPts val="400"/>
              </a:spcBef>
              <a:buFont typeface="+mj-lt"/>
              <a:buAutoNum type="arabicPeriod"/>
            </a:pPr>
            <a:r>
              <a:rPr lang="en-US" sz="1800" dirty="0"/>
              <a:t>What if the Health Dept. makes decisions around closing our district? </a:t>
            </a:r>
          </a:p>
          <a:p>
            <a:pPr indent="-182880">
              <a:lnSpc>
                <a:spcPct val="100000"/>
              </a:lnSpc>
              <a:spcBef>
                <a:spcPts val="400"/>
              </a:spcBef>
              <a:buFont typeface="+mj-lt"/>
              <a:buAutoNum type="arabicPeriod"/>
            </a:pPr>
            <a:r>
              <a:rPr lang="en-US" sz="1800" dirty="0" smtClean="0"/>
              <a:t>How do we need to adjust our supply lists to account for students learning at home/school?</a:t>
            </a:r>
          </a:p>
          <a:p>
            <a:pPr indent="-182880">
              <a:lnSpc>
                <a:spcPct val="100000"/>
              </a:lnSpc>
              <a:spcBef>
                <a:spcPts val="400"/>
              </a:spcBef>
              <a:buFont typeface="+mj-lt"/>
              <a:buAutoNum type="arabicPeriod"/>
            </a:pPr>
            <a:endParaRPr lang="en-US" sz="1800" dirty="0" smtClean="0"/>
          </a:p>
          <a:p>
            <a:pPr indent="-182880">
              <a:lnSpc>
                <a:spcPct val="100000"/>
              </a:lnSpc>
              <a:spcBef>
                <a:spcPts val="400"/>
              </a:spcBef>
              <a:buFont typeface="+mj-lt"/>
              <a:buAutoNum type="arabicPeriod"/>
            </a:pPr>
            <a:r>
              <a:rPr lang="en-US" sz="1800" dirty="0" smtClean="0"/>
              <a:t>How </a:t>
            </a:r>
            <a:r>
              <a:rPr lang="en-US" sz="1800" dirty="0"/>
              <a:t>can we minimize costs to </a:t>
            </a:r>
            <a:r>
              <a:rPr lang="en-US" sz="1800" dirty="0" smtClean="0"/>
              <a:t>families?</a:t>
            </a:r>
          </a:p>
          <a:p>
            <a:pPr indent="-182880">
              <a:lnSpc>
                <a:spcPct val="100000"/>
              </a:lnSpc>
              <a:spcBef>
                <a:spcPts val="400"/>
              </a:spcBef>
              <a:buFont typeface="+mj-lt"/>
              <a:buAutoNum type="arabicPeriod"/>
            </a:pPr>
            <a:r>
              <a:rPr lang="en-US" sz="1800" dirty="0" smtClean="0"/>
              <a:t>How do we ensure every family has the technology they need for their child to e-learn?</a:t>
            </a:r>
          </a:p>
          <a:p>
            <a:pPr indent="-182880">
              <a:lnSpc>
                <a:spcPct val="100000"/>
              </a:lnSpc>
              <a:spcBef>
                <a:spcPts val="400"/>
              </a:spcBef>
              <a:buFont typeface="+mj-lt"/>
              <a:buAutoNum type="arabicPeriod"/>
            </a:pPr>
            <a:r>
              <a:rPr lang="en-US" sz="1800" dirty="0" smtClean="0"/>
              <a:t>How </a:t>
            </a:r>
            <a:r>
              <a:rPr lang="en-US" sz="1800" dirty="0"/>
              <a:t>do we consider courses we can offer? </a:t>
            </a:r>
          </a:p>
          <a:p>
            <a:pPr indent="-182880">
              <a:lnSpc>
                <a:spcPct val="100000"/>
              </a:lnSpc>
              <a:spcBef>
                <a:spcPts val="400"/>
              </a:spcBef>
              <a:buFont typeface="+mj-lt"/>
              <a:buAutoNum type="arabicPeriod"/>
            </a:pPr>
            <a:r>
              <a:rPr lang="en-US" sz="1800" dirty="0"/>
              <a:t>How do we look at vertical alignment to account for incomplete learning?</a:t>
            </a:r>
          </a:p>
          <a:p>
            <a:pPr indent="-182880">
              <a:lnSpc>
                <a:spcPct val="100000"/>
              </a:lnSpc>
              <a:spcBef>
                <a:spcPts val="400"/>
              </a:spcBef>
              <a:buFont typeface="+mj-lt"/>
              <a:buAutoNum type="arabicPeriod"/>
            </a:pPr>
            <a:r>
              <a:rPr lang="en-US" sz="1800" dirty="0"/>
              <a:t>How do we continue to integrate the strengths we have discovered in </a:t>
            </a:r>
            <a:r>
              <a:rPr lang="en-US" sz="1800" dirty="0" smtClean="0"/>
              <a:t>eLearning</a:t>
            </a:r>
            <a:r>
              <a:rPr lang="en-US" sz="1800" dirty="0"/>
              <a:t>?</a:t>
            </a:r>
          </a:p>
          <a:p>
            <a:pPr indent="-182880">
              <a:lnSpc>
                <a:spcPct val="100000"/>
              </a:lnSpc>
              <a:spcBef>
                <a:spcPts val="400"/>
              </a:spcBef>
              <a:buFont typeface="+mj-lt"/>
              <a:buAutoNum type="arabicPeriod"/>
            </a:pPr>
            <a:r>
              <a:rPr lang="en-US" sz="1800" dirty="0"/>
              <a:t>How do we maximize face to face time?</a:t>
            </a:r>
          </a:p>
          <a:p>
            <a:pPr indent="-182880">
              <a:lnSpc>
                <a:spcPct val="100000"/>
              </a:lnSpc>
              <a:spcBef>
                <a:spcPts val="400"/>
              </a:spcBef>
              <a:buFont typeface="+mj-lt"/>
              <a:buAutoNum type="arabicPeriod"/>
            </a:pPr>
            <a:r>
              <a:rPr lang="en-US" sz="1800" dirty="0"/>
              <a:t>How do we shift eLearning time to fit this blended approach? </a:t>
            </a:r>
          </a:p>
          <a:p>
            <a:pPr indent="-182880">
              <a:lnSpc>
                <a:spcPct val="100000"/>
              </a:lnSpc>
              <a:spcBef>
                <a:spcPts val="400"/>
              </a:spcBef>
              <a:buFont typeface="+mj-lt"/>
              <a:buAutoNum type="arabicPeriod"/>
            </a:pPr>
            <a:r>
              <a:rPr lang="en-US" sz="1800" dirty="0"/>
              <a:t>Do we need to continue an eLearning plan for possible future closure? </a:t>
            </a:r>
          </a:p>
          <a:p>
            <a:pPr indent="-182880">
              <a:lnSpc>
                <a:spcPct val="100000"/>
              </a:lnSpc>
              <a:spcBef>
                <a:spcPts val="400"/>
              </a:spcBef>
              <a:buFont typeface="+mj-lt"/>
              <a:buAutoNum type="arabicPeriod"/>
            </a:pPr>
            <a:r>
              <a:rPr lang="en-US" sz="1800" dirty="0" smtClean="0"/>
              <a:t>What </a:t>
            </a:r>
            <a:r>
              <a:rPr lang="en-US" sz="1800" dirty="0"/>
              <a:t>would it look like if we continued our team lesson planning and shared teaching responsibilities to help with sharing the load? </a:t>
            </a:r>
            <a:r>
              <a:rPr lang="en-US" sz="2000" dirty="0"/>
              <a:t/>
            </a:r>
            <a:br>
              <a:rPr lang="en-US" sz="2000" dirty="0"/>
            </a:br>
            <a:r>
              <a:rPr lang="en-US" sz="2000" dirty="0"/>
              <a:t/>
            </a:r>
            <a:br>
              <a:rPr lang="en-US" sz="2000" dirty="0"/>
            </a:br>
            <a:endParaRPr lang="en-US" sz="2000" dirty="0"/>
          </a:p>
        </p:txBody>
      </p:sp>
    </p:spTree>
    <p:custDataLst>
      <p:tags r:id="rId1"/>
    </p:custDataLst>
    <p:extLst>
      <p:ext uri="{BB962C8B-B14F-4D97-AF65-F5344CB8AC3E}">
        <p14:creationId xmlns:p14="http://schemas.microsoft.com/office/powerpoint/2010/main" val="701828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with Questions</a:t>
            </a:r>
            <a:endParaRPr lang="en-US" dirty="0"/>
          </a:p>
        </p:txBody>
      </p:sp>
      <p:sp>
        <p:nvSpPr>
          <p:cNvPr id="3" name="Content Placeholder 2"/>
          <p:cNvSpPr>
            <a:spLocks noGrp="1"/>
          </p:cNvSpPr>
          <p:nvPr>
            <p:ph idx="1"/>
          </p:nvPr>
        </p:nvSpPr>
        <p:spPr/>
        <p:txBody>
          <a:bodyPr>
            <a:normAutofit fontScale="92500" lnSpcReduction="10000"/>
          </a:bodyPr>
          <a:lstStyle/>
          <a:p>
            <a:pPr>
              <a:lnSpc>
                <a:spcPct val="110000"/>
              </a:lnSpc>
            </a:pPr>
            <a:r>
              <a:rPr lang="en-US" dirty="0" smtClean="0"/>
              <a:t>Participants suggested action steps as they were able and began to populate a shared google doc with questions, action steps, and information gathering</a:t>
            </a:r>
          </a:p>
          <a:p>
            <a:pPr>
              <a:lnSpc>
                <a:spcPct val="110000"/>
              </a:lnSpc>
            </a:pPr>
            <a:r>
              <a:rPr lang="en-US" dirty="0" smtClean="0"/>
              <a:t>Several small groups formed to focus on different areas and report back</a:t>
            </a:r>
          </a:p>
          <a:p>
            <a:pPr>
              <a:lnSpc>
                <a:spcPct val="110000"/>
              </a:lnSpc>
            </a:pPr>
            <a:r>
              <a:rPr lang="en-US" dirty="0" smtClean="0"/>
              <a:t>The principal reported: “It changed </a:t>
            </a:r>
            <a:r>
              <a:rPr lang="en-US" dirty="0"/>
              <a:t>how I </a:t>
            </a:r>
            <a:r>
              <a:rPr lang="en-US" dirty="0" smtClean="0"/>
              <a:t>am approaching </a:t>
            </a:r>
            <a:r>
              <a:rPr lang="en-US" dirty="0"/>
              <a:t>the problem.  It doesn’t put all the pressure on one person.  People aren’t worried about answers rather than just getting questions out there.  </a:t>
            </a:r>
            <a:r>
              <a:rPr lang="en-US" dirty="0" smtClean="0"/>
              <a:t>Questions </a:t>
            </a:r>
            <a:r>
              <a:rPr lang="en-US" dirty="0"/>
              <a:t>also create more questions which makes for a better decision making outcome</a:t>
            </a:r>
            <a:r>
              <a:rPr lang="en-US" dirty="0" smtClean="0"/>
              <a:t>.”</a:t>
            </a:r>
            <a:endParaRPr lang="en-US" dirty="0"/>
          </a:p>
        </p:txBody>
      </p:sp>
    </p:spTree>
    <p:custDataLst>
      <p:tags r:id="rId1"/>
    </p:custDataLst>
    <p:extLst>
      <p:ext uri="{BB962C8B-B14F-4D97-AF65-F5344CB8AC3E}">
        <p14:creationId xmlns:p14="http://schemas.microsoft.com/office/powerpoint/2010/main" val="5950075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RQI’s Virtual Learning Resources</a:t>
            </a:r>
            <a:endParaRPr lang="en-US" dirty="0"/>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14490" y="1418319"/>
            <a:ext cx="8452780" cy="4174653"/>
          </a:xfrm>
        </p:spPr>
      </p:pic>
      <p:sp>
        <p:nvSpPr>
          <p:cNvPr id="8" name="TextBox 7"/>
          <p:cNvSpPr txBox="1"/>
          <p:nvPr/>
        </p:nvSpPr>
        <p:spPr>
          <a:xfrm>
            <a:off x="1614490" y="5848599"/>
            <a:ext cx="9739310" cy="646331"/>
          </a:xfrm>
          <a:prstGeom prst="rect">
            <a:avLst/>
          </a:prstGeom>
          <a:noFill/>
        </p:spPr>
        <p:txBody>
          <a:bodyPr wrap="square" rtlCol="0">
            <a:spAutoFit/>
          </a:bodyPr>
          <a:lstStyle/>
          <a:p>
            <a:r>
              <a:rPr lang="en-US" dirty="0" smtClean="0"/>
              <a:t>Access all of RQI’s Virtual Learning Resources:</a:t>
            </a:r>
          </a:p>
          <a:p>
            <a:r>
              <a:rPr lang="en-US" dirty="0">
                <a:hlinkClick r:id="rId4"/>
              </a:rPr>
              <a:t>https://rightquestion.org/remote-learning-resources/</a:t>
            </a:r>
            <a:endParaRPr lang="en-US" dirty="0"/>
          </a:p>
        </p:txBody>
      </p:sp>
    </p:spTree>
    <p:custDataLst>
      <p:tags r:id="rId1"/>
    </p:custDataLst>
    <p:extLst>
      <p:ext uri="{BB962C8B-B14F-4D97-AF65-F5344CB8AC3E}">
        <p14:creationId xmlns:p14="http://schemas.microsoft.com/office/powerpoint/2010/main" val="1273123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smtClean="0">
                <a:latin typeface="Rockwell" panose="02060603020205020403" pitchFamily="18" charset="0"/>
              </a:rPr>
              <a:t>– Clive Thompson</a:t>
            </a:r>
          </a:p>
          <a:p>
            <a:pPr marL="0" indent="0">
              <a:buNone/>
            </a:pPr>
            <a:r>
              <a:rPr lang="en-US" sz="2400" dirty="0" smtClean="0">
                <a:latin typeface="Rockwell" panose="02060603020205020403" pitchFamily="18" charset="0"/>
              </a:rPr>
              <a:t>Journalist and Technology Blogger</a:t>
            </a:r>
            <a:endParaRPr lang="en-US" sz="2400" dirty="0">
              <a:latin typeface="Rockwell" panose="02060603020205020403" pitchFamily="18" charset="0"/>
            </a:endParaRP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smtClean="0">
                <a:solidFill>
                  <a:schemeClr val="tx1"/>
                </a:solidFill>
                <a:latin typeface="Rockwell" panose="02060603020205020403" pitchFamily="18" charset="0"/>
              </a:rPr>
              <a:t>“How should you respond when you get powerful new tools for finding answers?</a:t>
            </a:r>
          </a:p>
          <a:p>
            <a:pPr marL="0" indent="0">
              <a:buNone/>
            </a:pPr>
            <a:endParaRPr lang="en-US" sz="2000" dirty="0">
              <a:solidFill>
                <a:schemeClr val="tx1"/>
              </a:solidFill>
              <a:latin typeface="Rockwell" panose="02060603020205020403" pitchFamily="18" charset="0"/>
            </a:endParaRPr>
          </a:p>
          <a:p>
            <a:pPr marL="0" indent="0">
              <a:buNone/>
            </a:pPr>
            <a:r>
              <a:rPr lang="en-US" sz="3200" dirty="0" smtClean="0">
                <a:solidFill>
                  <a:schemeClr val="tx1"/>
                </a:solidFill>
                <a:latin typeface="Rockwell" panose="02060603020205020403" pitchFamily="18" charset="0"/>
              </a:rPr>
              <a:t>Think of harder questions.”</a:t>
            </a:r>
            <a:endParaRPr lang="en-US" sz="3200" dirty="0">
              <a:solidFill>
                <a:schemeClr val="tx1"/>
              </a:solidFill>
              <a:latin typeface="Rockwell" panose="02060603020205020403" pitchFamily="18" charset="0"/>
            </a:endParaRP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mj-lt"/>
              </a:rPr>
              <a:t>In the Age of Google</a:t>
            </a:r>
          </a:p>
        </p:txBody>
      </p:sp>
    </p:spTree>
    <p:custDataLst>
      <p:tags r:id="rId1"/>
    </p:custDataLst>
    <p:extLst>
      <p:ext uri="{BB962C8B-B14F-4D97-AF65-F5344CB8AC3E}">
        <p14:creationId xmlns:p14="http://schemas.microsoft.com/office/powerpoint/2010/main" val="1952747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smtClean="0">
                <a:latin typeface="Rockwell" panose="02060603020205020403" pitchFamily="18" charset="0"/>
              </a:rPr>
              <a:t>Questions and Democracy</a:t>
            </a:r>
            <a:endParaRPr lang="en-US" sz="4000" b="0" dirty="0">
              <a:latin typeface="Rockwell" panose="02060603020205020403"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Rockwell" panose="02060603020205020403" pitchFamily="18" charset="0"/>
              </a:rPr>
              <a:t>“We need to be taught to study rather than to believe, to </a:t>
            </a:r>
            <a:r>
              <a:rPr lang="en-US" b="1" dirty="0">
                <a:latin typeface="Rockwell" panose="02060603020205020403" pitchFamily="18" charset="0"/>
              </a:rPr>
              <a:t>inquire</a:t>
            </a:r>
            <a:r>
              <a:rPr lang="en-US" dirty="0">
                <a:latin typeface="Rockwell" panose="02060603020205020403" pitchFamily="18" charset="0"/>
              </a:rPr>
              <a:t> rather than to affirm.”</a:t>
            </a:r>
          </a:p>
          <a:p>
            <a:pPr marL="0" indent="0">
              <a:buNone/>
            </a:pPr>
            <a:endParaRPr lang="en-US" dirty="0">
              <a:latin typeface="Rockwell" panose="02060603020205020403" pitchFamily="18" charset="0"/>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smtClean="0">
              <a:latin typeface="Rockwell" panose="02060603020205020403" pitchFamily="18" charset="0"/>
            </a:endParaRPr>
          </a:p>
          <a:p>
            <a:pPr marL="0" indent="0" algn="r">
              <a:buNone/>
            </a:pPr>
            <a:r>
              <a:rPr lang="en-US" sz="2200" dirty="0" smtClean="0">
                <a:latin typeface="Rockwell" panose="02060603020205020403" pitchFamily="18" charset="0"/>
              </a:rPr>
              <a:t>– </a:t>
            </a:r>
            <a:r>
              <a:rPr lang="en-US" sz="2200" dirty="0" err="1">
                <a:latin typeface="Rockwell" panose="02060603020205020403" pitchFamily="18" charset="0"/>
              </a:rPr>
              <a:t>Septima</a:t>
            </a:r>
            <a:r>
              <a:rPr lang="en-US" sz="2200" dirty="0">
                <a:latin typeface="Rockwell" panose="02060603020205020403" pitchFamily="18" charset="0"/>
              </a:rPr>
              <a:t> Clark</a:t>
            </a:r>
          </a:p>
          <a:p>
            <a:pPr marL="0" indent="0" algn="r">
              <a:buNone/>
            </a:pPr>
            <a:endParaRPr lang="en-US" sz="1200" dirty="0">
              <a:latin typeface="Rockwell" panose="02060603020205020403" pitchFamily="18" charset="0"/>
            </a:endParaRPr>
          </a:p>
          <a:p>
            <a:pPr marL="0" indent="0" algn="r">
              <a:buNone/>
            </a:pPr>
            <a:endParaRPr lang="en-US" sz="1200" dirty="0">
              <a:latin typeface="Rockwell" panose="02060603020205020403" pitchFamily="18"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latin typeface="Rockwell" panose="02060603020205020403" pitchFamily="18" charset="0"/>
              </a:rPr>
              <a:t>Chapter 6 on </a:t>
            </a:r>
            <a:r>
              <a:rPr lang="en-US" sz="1100" dirty="0" err="1">
                <a:latin typeface="Rockwell" panose="02060603020205020403" pitchFamily="18" charset="0"/>
              </a:rPr>
              <a:t>Septima</a:t>
            </a:r>
            <a:r>
              <a:rPr lang="en-US" sz="1100" dirty="0">
                <a:latin typeface="Rockwell" panose="02060603020205020403" pitchFamily="18" charset="0"/>
              </a:rPr>
              <a:t> Clark in Freedom Road: Adult Education of African Americans (Peterson, 1996)</a:t>
            </a:r>
          </a:p>
        </p:txBody>
      </p:sp>
    </p:spTree>
    <p:custDataLst>
      <p:tags r:id="rId1"/>
    </p:custDataLst>
    <p:extLst>
      <p:ext uri="{BB962C8B-B14F-4D97-AF65-F5344CB8AC3E}">
        <p14:creationId xmlns:p14="http://schemas.microsoft.com/office/powerpoint/2010/main" val="16004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93" y="4600439"/>
            <a:ext cx="10598331" cy="769441"/>
          </a:xfrm>
          <a:prstGeom prst="rect">
            <a:avLst/>
          </a:prstGeom>
          <a:noFill/>
        </p:spPr>
        <p:txBody>
          <a:bodyPr wrap="square" rtlCol="0">
            <a:spAutoFit/>
          </a:bodyPr>
          <a:lstStyle/>
          <a:p>
            <a:r>
              <a:rPr lang="en-US" sz="4400" dirty="0" smtClean="0"/>
              <a:t>What are your questions?</a:t>
            </a:r>
            <a:endParaRPr lang="en-US" sz="4400" dirty="0"/>
          </a:p>
        </p:txBody>
      </p:sp>
      <p:sp>
        <p:nvSpPr>
          <p:cNvPr id="3" name="Google Shape;454;p49"/>
          <p:cNvSpPr/>
          <p:nvPr/>
        </p:nvSpPr>
        <p:spPr>
          <a:xfrm>
            <a:off x="10894424" y="245921"/>
            <a:ext cx="962143" cy="647598"/>
          </a:xfrm>
          <a:prstGeom prst="wedgeRectCallout">
            <a:avLst>
              <a:gd name="adj1" fmla="val -32870"/>
              <a:gd name="adj2" fmla="val 79687"/>
            </a:avLst>
          </a:prstGeom>
          <a:solidFill>
            <a:schemeClr val="bg1">
              <a:alpha val="91372"/>
            </a:schemeClr>
          </a:solidFill>
          <a:ln w="25400" cap="flat" cmpd="sng">
            <a:solidFill>
              <a:schemeClr val="tx2">
                <a:lumMod val="50000"/>
              </a:schemeClr>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ustDataLst>
      <p:tags r:id="rId1"/>
    </p:custDataLst>
    <p:extLst>
      <p:ext uri="{BB962C8B-B14F-4D97-AF65-F5344CB8AC3E}">
        <p14:creationId xmlns:p14="http://schemas.microsoft.com/office/powerpoint/2010/main" val="5352689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5288"/>
            <a:ext cx="10515600" cy="1325563"/>
          </a:xfrm>
        </p:spPr>
        <p:txBody>
          <a:bodyPr/>
          <a:lstStyle/>
          <a:p>
            <a:r>
              <a:rPr lang="en-US" dirty="0" smtClean="0"/>
              <a:t>Thank you! Enjoy! </a:t>
            </a:r>
            <a:endParaRPr lang="en-US" dirty="0"/>
          </a:p>
        </p:txBody>
      </p:sp>
      <p:pic>
        <p:nvPicPr>
          <p:cNvPr id="2056" name="Picture 8" descr="tock market crash history 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57575" y="2500312"/>
            <a:ext cx="4762500" cy="2686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93377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525037" y="1738800"/>
            <a:ext cx="9830355" cy="2248071"/>
          </a:xfrm>
        </p:spPr>
        <p:txBody>
          <a:bodyPr>
            <a:noAutofit/>
          </a:bodyPr>
          <a:lstStyle/>
          <a:p>
            <a:r>
              <a:rPr lang="en-US" sz="5400" dirty="0">
                <a:solidFill>
                  <a:schemeClr val="tx1"/>
                </a:solidFill>
              </a:rPr>
              <a:t>"There is no learning without having to pose a question." </a:t>
            </a:r>
          </a:p>
          <a:p>
            <a:r>
              <a:rPr lang="en-US" sz="5400" dirty="0">
                <a:solidFill>
                  <a:schemeClr val="tx1"/>
                </a:solidFill>
              </a:rPr>
              <a:t>	</a:t>
            </a:r>
          </a:p>
        </p:txBody>
      </p:sp>
      <p:sp>
        <p:nvSpPr>
          <p:cNvPr id="6" name="Text Placeholder 5"/>
          <p:cNvSpPr>
            <a:spLocks noGrp="1"/>
          </p:cNvSpPr>
          <p:nvPr>
            <p:ph type="body" sz="half" idx="10"/>
          </p:nvPr>
        </p:nvSpPr>
        <p:spPr>
          <a:xfrm>
            <a:off x="6679661" y="4070685"/>
            <a:ext cx="4675731" cy="1299478"/>
          </a:xfrm>
        </p:spPr>
        <p:txBody>
          <a:bodyPr>
            <a:normAutofit/>
          </a:bodyPr>
          <a:lstStyle/>
          <a:p>
            <a:r>
              <a:rPr lang="en-US" sz="2400" dirty="0"/>
              <a:t>- Richard Feynman</a:t>
            </a:r>
          </a:p>
          <a:p>
            <a:r>
              <a:rPr lang="en-US" sz="2400" dirty="0"/>
              <a:t>Nobel Laureate, Physics, 1965</a:t>
            </a:r>
          </a:p>
        </p:txBody>
      </p:sp>
    </p:spTree>
    <p:custDataLst>
      <p:tags r:id="rId1"/>
    </p:custDataLst>
    <p:extLst>
      <p:ext uri="{BB962C8B-B14F-4D97-AF65-F5344CB8AC3E}">
        <p14:creationId xmlns:p14="http://schemas.microsoft.com/office/powerpoint/2010/main" val="12969901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a:t>
            </a:r>
            <a:r>
              <a:rPr kumimoji="0" lang="en-US" altLang="en-US" b="0" i="0" u="none" strike="noStrike" kern="1200" cap="none" spc="0" normalizeH="0" baseline="0" noProof="0" dirty="0" smtClean="0">
                <a:ln>
                  <a:noFill/>
                </a:ln>
                <a:solidFill>
                  <a:schemeClr val="tx1"/>
                </a:solidFill>
                <a:effectLst/>
                <a:uLnTx/>
                <a:uFillTx/>
              </a:rPr>
              <a:t>License. </a:t>
            </a:r>
            <a:r>
              <a:rPr lang="en-US" altLang="en-US" noProof="0" dirty="0">
                <a:solidFill>
                  <a:schemeClr val="tx1"/>
                </a:solidFill>
              </a:rPr>
              <a:t>Y</a:t>
            </a:r>
            <a:r>
              <a:rPr lang="en-US" dirty="0" err="1" smtClean="0">
                <a:solidFill>
                  <a:schemeClr val="tx1"/>
                </a:solidFill>
              </a:rPr>
              <a:t>ou</a:t>
            </a:r>
            <a:r>
              <a:rPr lang="en-US" dirty="0" smtClean="0">
                <a:solidFill>
                  <a:schemeClr val="tx1"/>
                </a:solidFill>
              </a:rPr>
              <a:t> </a:t>
            </a:r>
            <a:r>
              <a:rPr lang="en-US" dirty="0">
                <a:solidFill>
                  <a:schemeClr val="tx1"/>
                </a:solidFill>
              </a:rPr>
              <a:t>are welcome to use, adapt, and share our </a:t>
            </a:r>
            <a:r>
              <a:rPr lang="en-US" dirty="0" smtClean="0">
                <a:solidFill>
                  <a:schemeClr val="tx1"/>
                </a:solidFill>
              </a:rPr>
              <a:t>materials </a:t>
            </a:r>
            <a:r>
              <a:rPr lang="en-US" dirty="0">
                <a:solidFill>
                  <a:schemeClr val="tx1"/>
                </a:solidFill>
              </a:rPr>
              <a:t>for noncommercial </a:t>
            </a:r>
            <a:r>
              <a:rPr lang="en-US" dirty="0" smtClean="0">
                <a:solidFill>
                  <a:schemeClr val="tx1"/>
                </a:solidFill>
              </a:rPr>
              <a:t>use, as long as you include the following reference: </a:t>
            </a:r>
          </a:p>
          <a:p>
            <a:pPr marL="0" indent="0" defTabSz="457200">
              <a:buClr>
                <a:srgbClr val="629DD1"/>
              </a:buClr>
              <a:buNone/>
              <a:defRPr/>
            </a:pPr>
            <a:r>
              <a:rPr lang="en-US" dirty="0" smtClean="0">
                <a:solidFill>
                  <a:schemeClr val="tx1"/>
                </a:solidFill>
              </a:rPr>
              <a:t>“</a:t>
            </a:r>
            <a:r>
              <a:rPr lang="en-US" dirty="0">
                <a:solidFill>
                  <a:schemeClr val="tx1"/>
                </a:solidFill>
              </a:rPr>
              <a:t>Source: The Right Question Institute (RQI). The Question Formulation Technique (QFT) was created by RQI. Visit </a:t>
            </a:r>
            <a:r>
              <a:rPr lang="en-US" u="sng" dirty="0">
                <a:solidFill>
                  <a:schemeClr val="tx1"/>
                </a:solidFill>
                <a:hlinkClick r:id="rId3"/>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228725" y="318836"/>
            <a:ext cx="10662912" cy="707886"/>
          </a:xfrm>
          <a:prstGeom prst="rect">
            <a:avLst/>
          </a:prstGeom>
          <a:noFill/>
        </p:spPr>
        <p:txBody>
          <a:bodyPr wrap="square" rtlCol="0">
            <a:spAutoFit/>
          </a:bodyPr>
          <a:lstStyle/>
          <a:p>
            <a:r>
              <a:rPr lang="en-US" sz="4000" dirty="0" smtClean="0"/>
              <a:t>Using &amp; Sharing RQI’s Resources</a:t>
            </a:r>
            <a:endParaRPr lang="en-US" sz="4000" dirty="0"/>
          </a:p>
        </p:txBody>
      </p:sp>
      <p:sp>
        <p:nvSpPr>
          <p:cNvPr id="2" name="Rectangle 1"/>
          <p:cNvSpPr/>
          <p:nvPr/>
        </p:nvSpPr>
        <p:spPr>
          <a:xfrm>
            <a:off x="1484599" y="6289320"/>
            <a:ext cx="9504974" cy="369332"/>
          </a:xfrm>
          <a:prstGeom prst="rect">
            <a:avLst/>
          </a:prstGeom>
        </p:spPr>
        <p:txBody>
          <a:bodyPr wrap="none">
            <a:spAutoFit/>
          </a:bodyPr>
          <a:lstStyle/>
          <a:p>
            <a:pPr>
              <a:defRPr/>
            </a:pPr>
            <a:r>
              <a:rPr lang="en-US" altLang="en-US" b="1" dirty="0" smtClean="0">
                <a:latin typeface="Rockwell" panose="02060603020205020403" pitchFamily="18" charset="0"/>
              </a:rPr>
              <a:t>Access the full library of resources: http</a:t>
            </a:r>
            <a:r>
              <a:rPr lang="en-US" altLang="en-US" b="1" dirty="0">
                <a:latin typeface="Rockwell" panose="02060603020205020403" pitchFamily="18" charset="0"/>
              </a:rPr>
              <a:t>://</a:t>
            </a:r>
            <a:r>
              <a:rPr lang="en-US" altLang="en-US" b="1" dirty="0" err="1" smtClean="0">
                <a:latin typeface="Rockwell" panose="02060603020205020403" pitchFamily="18" charset="0"/>
              </a:rPr>
              <a:t>rightquestion.org</a:t>
            </a:r>
            <a:r>
              <a:rPr lang="en-US" altLang="en-US" b="1" dirty="0" smtClean="0">
                <a:latin typeface="Rockwell" panose="02060603020205020403" pitchFamily="18" charset="0"/>
              </a:rPr>
              <a:t>/education/resources</a:t>
            </a:r>
            <a:endParaRPr lang="en-US" b="1" dirty="0">
              <a:latin typeface="Rockwell" panose="02060603020205020403" pitchFamily="18" charset="0"/>
            </a:endParaRPr>
          </a:p>
        </p:txBody>
      </p:sp>
    </p:spTree>
    <p:custDataLst>
      <p:tags r:id="rId1"/>
    </p:custDataLst>
    <p:extLst>
      <p:ext uri="{BB962C8B-B14F-4D97-AF65-F5344CB8AC3E}">
        <p14:creationId xmlns:p14="http://schemas.microsoft.com/office/powerpoint/2010/main" val="16786662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Autofit/>
          </a:bodyPr>
          <a:lstStyle/>
          <a:p>
            <a:pPr algn="ctr">
              <a:spcBef>
                <a:spcPts val="0"/>
              </a:spcBef>
            </a:pPr>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rtlCol="0" anchor="t" anchorCtr="0">
            <a:noAutofit/>
          </a:bodyPr>
          <a:lstStyle/>
          <a:p>
            <a:pPr algn="ctr">
              <a:spcBef>
                <a:spcPts val="0"/>
              </a:spcBef>
            </a:pPr>
            <a:endParaRPr/>
          </a:p>
        </p:txBody>
      </p:sp>
      <p:pic>
        <p:nvPicPr>
          <p:cNvPr id="56" name="Google Shape;56;p1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067" y="1"/>
            <a:ext cx="12191999" cy="6858001"/>
          </a:xfrm>
          <a:prstGeom prst="rect">
            <a:avLst/>
          </a:prstGeom>
          <a:noFill/>
          <a:ln>
            <a:noFill/>
          </a:ln>
        </p:spPr>
      </p:pic>
    </p:spTree>
    <p:custDataLst>
      <p:tags r:id="rId1"/>
    </p:custDataLst>
    <p:extLst>
      <p:ext uri="{BB962C8B-B14F-4D97-AF65-F5344CB8AC3E}">
        <p14:creationId xmlns:p14="http://schemas.microsoft.com/office/powerpoint/2010/main" val="4675449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54546</TotalTime>
  <Words>3879</Words>
  <Application>Microsoft Office PowerPoint</Application>
  <PresentationFormat>Widescreen</PresentationFormat>
  <Paragraphs>605</Paragraphs>
  <Slides>91</Slides>
  <Notes>61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91</vt:i4>
      </vt:variant>
    </vt:vector>
  </HeadingPairs>
  <TitlesOfParts>
    <vt:vector size="107" baseType="lpstr">
      <vt:lpstr>MS Gothic</vt:lpstr>
      <vt:lpstr>MS PGothic</vt:lpstr>
      <vt:lpstr>游ゴシック</vt:lpstr>
      <vt:lpstr>Arial</vt:lpstr>
      <vt:lpstr>Calibri</vt:lpstr>
      <vt:lpstr>DIN Next Rounded LT Pro</vt:lpstr>
      <vt:lpstr>Gill Sans</vt:lpstr>
      <vt:lpstr>Mangal</vt:lpstr>
      <vt:lpstr>Meiryo</vt:lpstr>
      <vt:lpstr>Noto Sans Symbols</vt:lpstr>
      <vt:lpstr>Rockwell</vt:lpstr>
      <vt:lpstr>Times New Roman</vt:lpstr>
      <vt:lpstr>Wingdings</vt:lpstr>
      <vt:lpstr>ヒラギノ角ゴ ProN W3</vt:lpstr>
      <vt:lpstr>ヒラギノ角ゴ ProN W6</vt:lpstr>
      <vt:lpstr>Office Theme</vt:lpstr>
      <vt:lpstr>PowerPoint Presentation</vt:lpstr>
      <vt:lpstr>Support the Shift to Inquiry-Based Classrooms with Inquiry-Based Professional Learning</vt:lpstr>
      <vt:lpstr>Who is in the room?</vt:lpstr>
      <vt:lpstr>Today’s Agenda</vt:lpstr>
      <vt:lpstr>Access RQI’s Free QFT Resources</vt:lpstr>
      <vt:lpstr>PowerPoint Presentation</vt:lpstr>
      <vt:lpstr>We’re Tweeting…</vt:lpstr>
      <vt:lpstr>PowerPoint Presentation</vt:lpstr>
      <vt:lpstr>PowerPoint Presentation</vt:lpstr>
      <vt:lpstr>Research Confirms the Importance of Questioning</vt:lpstr>
      <vt:lpstr>Standards Emphasize Questioning</vt:lpstr>
      <vt:lpstr>Questions and Participation: Parents in Lawrence, Massachusetts, 1990</vt:lpstr>
      <vt:lpstr>The Uneven Communication Problem </vt:lpstr>
      <vt:lpstr>The Uneven Communication Problem </vt:lpstr>
      <vt:lpstr>Questions and Organizational Leadership</vt:lpstr>
      <vt:lpstr>If questions are so powerful, why aren’t we all asking them? </vt:lpstr>
      <vt:lpstr>Only 27% of Graduates Believe College Taught Them How to Ask Their Own Questions</vt:lpstr>
      <vt:lpstr>But, the problem begins long before college… </vt:lpstr>
      <vt:lpstr>Question Asking Declines with Age</vt:lpstr>
      <vt:lpstr>Which students ask questions?</vt:lpstr>
      <vt:lpstr>Question Asking in School</vt:lpstr>
      <vt:lpstr>We can work together on creating more opportunities for all people to ask their own questions </vt:lpstr>
      <vt:lpstr>We Are Not Alone </vt:lpstr>
      <vt:lpstr>What happens when individuals do learn to ask their own questions? </vt:lpstr>
      <vt:lpstr>Student Reflection</vt:lpstr>
      <vt:lpstr>Parent Reflection</vt:lpstr>
      <vt:lpstr>Collaborative Learning with the Question Formulation Technique (QFT)</vt:lpstr>
      <vt:lpstr>The Question Formulation Technique (QFT)</vt:lpstr>
      <vt:lpstr>There are 2 icons you will see in this experience:</vt:lpstr>
      <vt:lpstr>Rules for Producing Questions</vt:lpstr>
      <vt:lpstr>Produce Questions</vt:lpstr>
      <vt:lpstr>Question Focus</vt:lpstr>
      <vt:lpstr>Share &amp; Build</vt:lpstr>
      <vt:lpstr>Categorize Questions: Closed/Open</vt:lpstr>
      <vt:lpstr>Discuss</vt:lpstr>
      <vt:lpstr>Discuss</vt:lpstr>
      <vt:lpstr>Improve Questions</vt:lpstr>
      <vt:lpstr>PowerPoint Presentation</vt:lpstr>
      <vt:lpstr>Action Plan</vt:lpstr>
      <vt:lpstr>Share</vt:lpstr>
      <vt:lpstr>Reflect</vt:lpstr>
      <vt:lpstr>Share your list of questions</vt:lpstr>
      <vt:lpstr> </vt:lpstr>
      <vt:lpstr>The QFT, on one slide…</vt:lpstr>
      <vt:lpstr>PowerPoint Presentation</vt:lpstr>
      <vt:lpstr>Thinking in many different directions</vt:lpstr>
      <vt:lpstr>Narrowing Down, Focusing</vt:lpstr>
      <vt:lpstr>Thinking about Thinking</vt:lpstr>
      <vt:lpstr>PowerPoint Presentation</vt:lpstr>
      <vt:lpstr>PowerPoint Presentation</vt:lpstr>
      <vt:lpstr>PowerPoint Presentation</vt:lpstr>
      <vt:lpstr>National</vt:lpstr>
      <vt:lpstr>Inquiry Arc</vt:lpstr>
      <vt:lpstr>PowerPoint Presentation</vt:lpstr>
      <vt:lpstr>PowerPoint Presentation</vt:lpstr>
      <vt:lpstr>PowerPoint Presentation</vt:lpstr>
      <vt:lpstr>State</vt:lpstr>
      <vt:lpstr>District</vt:lpstr>
      <vt:lpstr>PowerPoint Presentation</vt:lpstr>
      <vt:lpstr>School</vt:lpstr>
      <vt:lpstr>Classroom Example: Elementary School – 2nd grade</vt:lpstr>
      <vt:lpstr>Standard</vt:lpstr>
      <vt:lpstr>PowerPoint Presentation</vt:lpstr>
      <vt:lpstr>PowerPoint Presentation</vt:lpstr>
      <vt:lpstr>PowerPoint Presentation</vt:lpstr>
      <vt:lpstr>QFocus</vt:lpstr>
      <vt:lpstr>Students working on the QFT</vt:lpstr>
      <vt:lpstr>Student Questions</vt:lpstr>
      <vt:lpstr>Student Reflection</vt:lpstr>
      <vt:lpstr>Next Step</vt:lpstr>
      <vt:lpstr>TKES 3. Instructional Strategies </vt:lpstr>
      <vt:lpstr>TKES 6. Assessment Uses</vt:lpstr>
      <vt:lpstr>Tweet to Document, Share, Connect</vt:lpstr>
      <vt:lpstr>Virnilisa Printup</vt:lpstr>
      <vt:lpstr>Our Journey</vt:lpstr>
      <vt:lpstr>Enhancing Professional Learning with the QFT</vt:lpstr>
      <vt:lpstr>Next Steps</vt:lpstr>
      <vt:lpstr>PowerPoint Presentation</vt:lpstr>
      <vt:lpstr> </vt:lpstr>
      <vt:lpstr>PowerPoint Presentation</vt:lpstr>
      <vt:lpstr>Virtual Professional Learning Example</vt:lpstr>
      <vt:lpstr>Question Focus </vt:lpstr>
      <vt:lpstr>Selected Participant Questions</vt:lpstr>
      <vt:lpstr>Next Steps with Questions</vt:lpstr>
      <vt:lpstr>RQI’s Virtual Learning Resources</vt:lpstr>
      <vt:lpstr>PowerPoint Presentation</vt:lpstr>
      <vt:lpstr>Questions and Democracy</vt:lpstr>
      <vt:lpstr>PowerPoint Presentation</vt:lpstr>
      <vt:lpstr>Thank you! Enjoy!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Katy</cp:lastModifiedBy>
  <cp:revision>938</cp:revision>
  <dcterms:created xsi:type="dcterms:W3CDTF">2018-05-15T14:29:45Z</dcterms:created>
  <dcterms:modified xsi:type="dcterms:W3CDTF">2020-12-02T13:12:49Z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B47E9D53-85C3-4D50-AF9F-570AEF0964A9</vt:lpwstr>
  </property>
  <property fmtid="{D5CDD505-2E9C-101B-9397-08002B2CF9AE}" pid="3" name="ArticulatePath">
    <vt:lpwstr>12.2.20 NSSSA NCSS (1)</vt:lpwstr>
  </property>
</Properties>
</file>