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comments/comment1.xml" ContentType="application/vnd.openxmlformats-officedocument.presentationml.comment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comments/comment2.xml" ContentType="application/vnd.openxmlformats-officedocument.presentationml.comments+xml"/>
  <Override PartName="/ppt/tags/tag42.xml" ContentType="application/vnd.openxmlformats-officedocument.presentationml.tags+xml"/>
  <Override PartName="/ppt/tags/tag43.xml" ContentType="application/vnd.openxmlformats-officedocument.presentationml.tags+xml"/>
  <Override PartName="/ppt/notesSlides/notesSlide3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72" r:id="rId3"/>
    <p:sldId id="273" r:id="rId4"/>
    <p:sldId id="708" r:id="rId5"/>
    <p:sldId id="1037" r:id="rId6"/>
    <p:sldId id="1038" r:id="rId7"/>
    <p:sldId id="1039" r:id="rId8"/>
    <p:sldId id="432" r:id="rId9"/>
    <p:sldId id="411" r:id="rId10"/>
    <p:sldId id="1040" r:id="rId11"/>
    <p:sldId id="707" r:id="rId12"/>
    <p:sldId id="1041" r:id="rId13"/>
    <p:sldId id="1046" r:id="rId14"/>
    <p:sldId id="703" r:id="rId15"/>
    <p:sldId id="711" r:id="rId16"/>
    <p:sldId id="918" r:id="rId17"/>
    <p:sldId id="712" r:id="rId18"/>
    <p:sldId id="713" r:id="rId19"/>
    <p:sldId id="715" r:id="rId20"/>
    <p:sldId id="716" r:id="rId21"/>
    <p:sldId id="717" r:id="rId22"/>
    <p:sldId id="718" r:id="rId23"/>
    <p:sldId id="719" r:id="rId24"/>
    <p:sldId id="720" r:id="rId25"/>
    <p:sldId id="721" r:id="rId26"/>
    <p:sldId id="723" r:id="rId27"/>
    <p:sldId id="724" r:id="rId28"/>
    <p:sldId id="1045" r:id="rId29"/>
    <p:sldId id="603" r:id="rId30"/>
    <p:sldId id="799" r:id="rId31"/>
    <p:sldId id="309" r:id="rId32"/>
    <p:sldId id="310" r:id="rId33"/>
    <p:sldId id="311" r:id="rId34"/>
    <p:sldId id="313" r:id="rId35"/>
    <p:sldId id="1042" r:id="rId36"/>
    <p:sldId id="1044" r:id="rId37"/>
    <p:sldId id="1026" r:id="rId38"/>
    <p:sldId id="1027" r:id="rId39"/>
    <p:sldId id="752" r:id="rId40"/>
    <p:sldId id="1043" r:id="rId41"/>
    <p:sldId id="753" r:id="rId42"/>
    <p:sldId id="695" r:id="rId43"/>
    <p:sldId id="755" r:id="rId44"/>
    <p:sldId id="1035"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18971F-34E5-E448-8D07-284289E7DED7}">
          <p14:sldIdLst>
            <p14:sldId id="256"/>
            <p14:sldId id="272"/>
            <p14:sldId id="273"/>
            <p14:sldId id="708"/>
            <p14:sldId id="1037"/>
            <p14:sldId id="1038"/>
            <p14:sldId id="1039"/>
            <p14:sldId id="432"/>
            <p14:sldId id="411"/>
            <p14:sldId id="1040"/>
            <p14:sldId id="707"/>
            <p14:sldId id="1041"/>
            <p14:sldId id="1046"/>
            <p14:sldId id="703"/>
            <p14:sldId id="711"/>
            <p14:sldId id="918"/>
            <p14:sldId id="712"/>
            <p14:sldId id="713"/>
            <p14:sldId id="715"/>
            <p14:sldId id="716"/>
            <p14:sldId id="717"/>
            <p14:sldId id="718"/>
            <p14:sldId id="719"/>
            <p14:sldId id="720"/>
            <p14:sldId id="721"/>
            <p14:sldId id="723"/>
            <p14:sldId id="724"/>
            <p14:sldId id="1045"/>
            <p14:sldId id="603"/>
            <p14:sldId id="799"/>
            <p14:sldId id="309"/>
            <p14:sldId id="310"/>
            <p14:sldId id="311"/>
            <p14:sldId id="313"/>
            <p14:sldId id="1042"/>
            <p14:sldId id="1044"/>
            <p14:sldId id="1026"/>
            <p14:sldId id="1027"/>
            <p14:sldId id="752"/>
            <p14:sldId id="1043"/>
            <p14:sldId id="753"/>
            <p14:sldId id="695"/>
            <p14:sldId id="755"/>
            <p14:sldId id="103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lastIdx="1" clrIdx="6">
    <p:extLst/>
  </p:cmAuthor>
  <p:cmAuthor id="1" name="Tomo O" initials="TO" lastIdx="1" clrIdx="0">
    <p:extLst/>
  </p:cmAuthor>
  <p:cmAuthor id="8" name="Microsoft Office User" initials="Office [2]" lastIdx="1" clrIdx="7">
    <p:extLst/>
  </p:cmAuthor>
  <p:cmAuthor id="2" name="Katy Connolly" initials="" lastIdx="3" clrIdx="1"/>
  <p:cmAuthor id="9" name="Microsoft Office User" initials="Office [3]" lastIdx="1" clrIdx="8">
    <p:extLst/>
  </p:cmAuthor>
  <p:cmAuthor id="3" name="Sarah Westbrook" initials="" lastIdx="2" clrIdx="2"/>
  <p:cmAuthor id="10" name="Microsoft Office User" initials="MOU" lastIdx="2" clrIdx="9">
    <p:extLst>
      <p:ext uri="{19B8F6BF-5375-455C-9EA6-DF929625EA0E}">
        <p15:presenceInfo xmlns:p15="http://schemas.microsoft.com/office/powerpoint/2012/main" userId="Microsoft Office User" providerId="None"/>
      </p:ext>
    </p:extLst>
  </p:cmAuthor>
  <p:cmAuthor id="4" name="Katy" initials="K" lastIdx="7" clrIdx="3">
    <p:extLst/>
  </p:cmAuthor>
  <p:cmAuthor id="5" name="Sarah" initials="" lastIdx="1" clrIdx="4"/>
  <p:cmAuthor id="6" name="Ann Canning" initial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6" autoAdjust="0"/>
    <p:restoredTop sz="95910" autoAdjust="0"/>
  </p:normalViewPr>
  <p:slideViewPr>
    <p:cSldViewPr snapToGrid="0" snapToObjects="1">
      <p:cViewPr varScale="1">
        <p:scale>
          <a:sx n="83" d="100"/>
          <a:sy n="83" d="100"/>
        </p:scale>
        <p:origin x="144" y="8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9" dt="2020-11-30T16:05:51.931" idx="1">
    <p:pos x="10" y="10"/>
    <p:text>Add google doc, check sharing permissions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8" dt="2020-11-30T15:40:00.904" idx="1">
    <p:pos x="10" y="10"/>
    <p:text>Fay, thought you could put a little content here just making the case that the skills and attitudes that make up the explorer mindset are life skills; if there was time, you could even ask participants to name what they see as transferrable about geographic thinking or the explorer mindset? How do they see those skills as important in other parts of life?</p:text>
    <p:extLst>
      <p:ext uri="{C676402C-5697-4E1C-873F-D02D1690AC5C}">
        <p15:threadingInfo xmlns:p15="http://schemas.microsoft.com/office/powerpoint/2012/main" timeZoneBias="300"/>
      </p:ext>
    </p:extLst>
  </p:cm>
  <p:cm authorId="10" dt="2020-12-04T16:40:28.451" idx="2">
    <p:pos x="10" y="106"/>
    <p:text>I added this quote and graphic and can quickly explain the interdisciplinary nature of geography and how it can be applied to life.</p:text>
    <p:extLst>
      <p:ext uri="{C676402C-5697-4E1C-873F-D02D1690AC5C}">
        <p15:threadingInfo xmlns:p15="http://schemas.microsoft.com/office/powerpoint/2012/main" timeZoneBias="300">
          <p15:parentCm authorId="8" idx="1"/>
        </p15:threadingInfo>
      </p:ext>
    </p:extLst>
  </p:cm>
</p:cmLst>
</file>

<file path=ppt/diagrams/_rels/data1.xml.rels><?xml version="1.0" encoding="UTF-8" standalone="yes"?>
<Relationships xmlns="http://schemas.openxmlformats.org/package/2006/relationships"><Relationship Id="rId1"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a:latin typeface="Rockwell" panose="02060603020205020403" pitchFamily="18" charset="0"/>
              <a:cs typeface="Gill Sans"/>
            </a:rPr>
            <a:t>Closed-ended 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a:latin typeface="Rockwell" panose="02060603020205020403" pitchFamily="18" charset="0"/>
              <a:cs typeface="Gill Sans"/>
            </a:rPr>
            <a:t>Open-ended 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Y="1230"/>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3"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a:latin typeface="Rockwell" panose="02060603020205020403" pitchFamily="18" charset="0"/>
              <a:cs typeface="Gill Sans"/>
            </a:rPr>
            <a:t>Closed-ended Questions</a:t>
          </a:r>
        </a:p>
      </dsp:txBody>
      <dsp:txXfrm>
        <a:off x="0" y="0"/>
        <a:ext cx="7075803" cy="1121260"/>
      </dsp:txXfrm>
    </dsp:sp>
    <dsp:sp modelId="{250C4737-A841-8C48-A045-BF4D4D99D3A8}">
      <dsp:nvSpPr>
        <dsp:cNvPr id="0" name=""/>
        <dsp:cNvSpPr/>
      </dsp:nvSpPr>
      <dsp:spPr>
        <a:xfrm>
          <a:off x="0" y="1144830"/>
          <a:ext cx="3537901"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Advantages</a:t>
          </a:r>
        </a:p>
      </dsp:txBody>
      <dsp:txXfrm>
        <a:off x="0" y="1144830"/>
        <a:ext cx="3537901" cy="2354647"/>
      </dsp:txXfrm>
    </dsp:sp>
    <dsp:sp modelId="{24D3949D-55D7-9843-BBF0-4DC75BF720C6}">
      <dsp:nvSpPr>
        <dsp:cNvPr id="0" name=""/>
        <dsp:cNvSpPr/>
      </dsp:nvSpPr>
      <dsp:spPr>
        <a:xfrm>
          <a:off x="3537901" y="1144830"/>
          <a:ext cx="3537901" cy="2354647"/>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Disadvantages</a:t>
          </a:r>
          <a:r>
            <a:rPr lang="en-US" sz="3800" b="0" kern="1200" dirty="0">
              <a:latin typeface="+mj-lt"/>
              <a:cs typeface="Gill Sans"/>
            </a:rPr>
            <a:t> </a:t>
          </a:r>
        </a:p>
      </dsp:txBody>
      <dsp:txXfrm>
        <a:off x="3537901" y="1144830"/>
        <a:ext cx="3537901" cy="2354647"/>
      </dsp:txXfrm>
    </dsp:sp>
    <dsp:sp modelId="{30F57DEF-DA04-AE46-8A72-E185F1E3E46F}">
      <dsp:nvSpPr>
        <dsp:cNvPr id="0" name=""/>
        <dsp:cNvSpPr/>
      </dsp:nvSpPr>
      <dsp:spPr>
        <a:xfrm>
          <a:off x="0" y="2968405"/>
          <a:ext cx="7075803"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14228"/>
          <a:ext cx="7107623" cy="115680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a:latin typeface="Rockwell" panose="02060603020205020403" pitchFamily="18" charset="0"/>
              <a:cs typeface="Gill Sans"/>
            </a:rPr>
            <a:t>Open-ended Questions</a:t>
          </a:r>
        </a:p>
      </dsp:txBody>
      <dsp:txXfrm>
        <a:off x="0" y="14228"/>
        <a:ext cx="7107623" cy="1156807"/>
      </dsp:txXfrm>
    </dsp:sp>
    <dsp:sp modelId="{250C4737-A841-8C48-A045-BF4D4D99D3A8}">
      <dsp:nvSpPr>
        <dsp:cNvPr id="0" name=""/>
        <dsp:cNvSpPr/>
      </dsp:nvSpPr>
      <dsp:spPr>
        <a:xfrm>
          <a:off x="0" y="1181125"/>
          <a:ext cx="3553811" cy="242929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Advantages</a:t>
          </a:r>
        </a:p>
      </dsp:txBody>
      <dsp:txXfrm>
        <a:off x="0" y="1181125"/>
        <a:ext cx="3553811" cy="2429296"/>
      </dsp:txXfrm>
    </dsp:sp>
    <dsp:sp modelId="{24D3949D-55D7-9843-BBF0-4DC75BF720C6}">
      <dsp:nvSpPr>
        <dsp:cNvPr id="0" name=""/>
        <dsp:cNvSpPr/>
      </dsp:nvSpPr>
      <dsp:spPr>
        <a:xfrm>
          <a:off x="3553811" y="1181125"/>
          <a:ext cx="3553811" cy="2429296"/>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Disadvantages</a:t>
          </a:r>
          <a:r>
            <a:rPr lang="en-US" sz="3800" b="0" kern="1200" dirty="0">
              <a:latin typeface="+mj-lt"/>
              <a:cs typeface="Gill Sans"/>
            </a:rPr>
            <a:t> </a:t>
          </a:r>
        </a:p>
      </dsp:txBody>
      <dsp:txXfrm>
        <a:off x="3553811" y="1181125"/>
        <a:ext cx="3553811" cy="2429296"/>
      </dsp:txXfrm>
    </dsp:sp>
    <dsp:sp modelId="{30F57DEF-DA04-AE46-8A72-E185F1E3E46F}">
      <dsp:nvSpPr>
        <dsp:cNvPr id="0" name=""/>
        <dsp:cNvSpPr/>
      </dsp:nvSpPr>
      <dsp:spPr>
        <a:xfrm>
          <a:off x="0" y="3062512"/>
          <a:ext cx="7107623" cy="269921"/>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06F67-69AA-4DD8-85DE-A5CD1DE14C69}" type="datetimeFigureOut">
              <a:rPr lang="en-US" smtClean="0"/>
              <a:t>12/4/2020</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research.msu.edu/survey-shows-scientists-value-honesty-curiosit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onlinelibrary.wiley.com/doi/10.1111/j.1469-7610.1983.tb00575.x/ful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a:t>
            </a:fld>
            <a:endParaRPr lang="en-US"/>
          </a:p>
        </p:txBody>
      </p:sp>
    </p:spTree>
    <p:extLst>
      <p:ext uri="{BB962C8B-B14F-4D97-AF65-F5344CB8AC3E}">
        <p14:creationId xmlns:p14="http://schemas.microsoft.com/office/powerpoint/2010/main" val="25410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ways that we support educators and young people with developing an Explorer Mindset is through inquiry where students can further develop their attitudes and use their skills to solve real world problems in their community.  Students begin by asking questions through investigations and use real data to tell a compelling story and get others to act.</a:t>
            </a:r>
          </a:p>
        </p:txBody>
      </p:sp>
      <p:sp>
        <p:nvSpPr>
          <p:cNvPr id="4" name="Slide Number Placeholder 3"/>
          <p:cNvSpPr>
            <a:spLocks noGrp="1"/>
          </p:cNvSpPr>
          <p:nvPr>
            <p:ph type="sldNum" sz="quarter" idx="10"/>
          </p:nvPr>
        </p:nvSpPr>
        <p:spPr/>
        <p:txBody>
          <a:bodyPr/>
          <a:lstStyle/>
          <a:p>
            <a:fld id="{EFFF94A3-515B-42C9-A632-CD8154351229}" type="slidenum">
              <a:rPr lang="en-US" smtClean="0"/>
              <a:t>10</a:t>
            </a:fld>
            <a:endParaRPr lang="en-US"/>
          </a:p>
        </p:txBody>
      </p:sp>
    </p:spTree>
    <p:extLst>
      <p:ext uri="{BB962C8B-B14F-4D97-AF65-F5344CB8AC3E}">
        <p14:creationId xmlns:p14="http://schemas.microsoft.com/office/powerpoint/2010/main" val="3499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endParaRPr lang="en-US" baseline="0" dirty="0"/>
          </a:p>
          <a:p>
            <a:r>
              <a:rPr lang="en-US" dirty="0"/>
              <a:t>The </a:t>
            </a:r>
            <a:r>
              <a:rPr lang="en-US" dirty="0">
                <a:hlinkClick r:id="rId3"/>
              </a:rPr>
              <a:t>Fullerton Longitudinal Study (FLS)</a:t>
            </a:r>
            <a:r>
              <a:rPr lang="en-US" dirty="0"/>
              <a:t>, a 30-plus year study of the development of giftedness across various points in time conducted by Adele and Allen Gottfried of California State University ”This finding has strong implications for the development of STEM considering that curiosity is a </a:t>
            </a:r>
            <a:r>
              <a:rPr lang="en-US" dirty="0">
                <a:hlinkClick r:id="rId4"/>
              </a:rPr>
              <a:t>fundamental predictor of the aspiration to become a scientist.</a:t>
            </a:r>
            <a:r>
              <a:rPr lang="en-US" dirty="0"/>
              <a:t>” </a:t>
            </a:r>
          </a:p>
          <a:p>
            <a:endParaRPr lang="en-US" dirty="0"/>
          </a:p>
          <a:p>
            <a:r>
              <a:rPr lang="en-US" dirty="0"/>
              <a:t>S. von </a:t>
            </a:r>
            <a:r>
              <a:rPr lang="en-US" dirty="0" err="1"/>
              <a:t>Stumm</a:t>
            </a:r>
            <a:r>
              <a:rPr lang="en-US" dirty="0"/>
              <a:t>, B. Hell, T. Chamorro-</a:t>
            </a:r>
            <a:r>
              <a:rPr lang="en-US" dirty="0" err="1"/>
              <a:t>Premuzic</a:t>
            </a:r>
            <a:r>
              <a:rPr lang="en-US" dirty="0"/>
              <a:t>. </a:t>
            </a:r>
            <a:r>
              <a:rPr lang="en-US" b="1" dirty="0"/>
              <a:t>The Hungry Mind: Intellectual Curiosity Is the Third Pillar of Academic Performance</a:t>
            </a:r>
            <a:r>
              <a:rPr lang="en-US" dirty="0"/>
              <a:t>. </a:t>
            </a:r>
            <a:r>
              <a:rPr lang="en-US" i="1" dirty="0"/>
              <a:t>Perspectives on Psychological Science</a:t>
            </a:r>
            <a:r>
              <a:rPr lang="en-US" dirty="0"/>
              <a:t>, 2011 meta-analysis shows They found that curiosity did, indeed, influence academic performance. In fact, it had quite a large effect, about the same as conscientiousness. When put together, conscientiousness and curiosity had as big an effect on performance as intelligence.</a:t>
            </a:r>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11</a:t>
            </a:fld>
            <a:endParaRPr lang="en-US">
              <a:solidFill>
                <a:prstClr val="black"/>
              </a:solidFill>
              <a:latin typeface="Calibri"/>
            </a:endParaRPr>
          </a:p>
        </p:txBody>
      </p:sp>
    </p:spTree>
    <p:extLst>
      <p:ext uri="{BB962C8B-B14F-4D97-AF65-F5344CB8AC3E}">
        <p14:creationId xmlns:p14="http://schemas.microsoft.com/office/powerpoint/2010/main" val="1531857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First Graph:</a:t>
            </a:r>
          </a:p>
          <a:p>
            <a:r>
              <a:rPr lang="en-US" sz="1200" kern="1200" dirty="0">
                <a:solidFill>
                  <a:schemeClr val="tx1"/>
                </a:solidFill>
                <a:effectLst/>
                <a:latin typeface="+mn-lt"/>
                <a:ea typeface="+mn-ea"/>
                <a:cs typeface="+mn-cs"/>
              </a:rPr>
              <a:t>Tizard, B., Hughes, M., Carmichael, H., &amp; Pinkerton, G. (1983). Children’s questions and adults’ answers. Journal of Child Psychology and Psychiatry, 24, 269-281.</a:t>
            </a:r>
          </a:p>
          <a:p>
            <a:pPr rtl="0"/>
            <a:r>
              <a:rPr lang="en-US" sz="1200" b="0" i="0" u="none" strike="noStrike" kern="1200" dirty="0">
                <a:solidFill>
                  <a:schemeClr val="tx1"/>
                </a:solidFill>
                <a:effectLst/>
                <a:latin typeface="+mn-lt"/>
                <a:ea typeface="+mn-ea"/>
                <a:cs typeface="+mn-cs"/>
              </a:rPr>
              <a:t>Tizard, B., Hughes, M., Carmichael, H., &amp; Pinkerton, G. (1983).</a:t>
            </a:r>
            <a:r>
              <a:rPr lang="en-US" sz="1200" b="0" i="0" u="none" strike="noStrike" kern="1200" dirty="0">
                <a:solidFill>
                  <a:schemeClr val="tx1"/>
                </a:solidFill>
                <a:effectLst/>
                <a:latin typeface="+mn-lt"/>
                <a:ea typeface="+mn-ea"/>
                <a:cs typeface="+mn-cs"/>
                <a:hlinkClick r:id="rId3"/>
              </a:rPr>
              <a:t> </a:t>
            </a:r>
            <a:r>
              <a:rPr lang="en-US" sz="1200" b="0" i="0" u="sng" strike="noStrike" kern="1200" dirty="0">
                <a:solidFill>
                  <a:schemeClr val="tx1"/>
                </a:solidFill>
                <a:effectLst/>
                <a:latin typeface="+mn-lt"/>
                <a:ea typeface="+mn-ea"/>
                <a:cs typeface="+mn-cs"/>
                <a:hlinkClick r:id="rId3"/>
              </a:rPr>
              <a:t>Children’s questions and</a:t>
            </a:r>
            <a:endParaRPr lang="en-US" b="0" dirty="0">
              <a:effectLst/>
            </a:endParaRPr>
          </a:p>
          <a:p>
            <a:pPr rtl="0"/>
            <a:r>
              <a:rPr lang="en-US" sz="1200" b="0" i="0" u="sng" strike="noStrike" kern="1200" dirty="0">
                <a:solidFill>
                  <a:schemeClr val="tx1"/>
                </a:solidFill>
                <a:effectLst/>
                <a:latin typeface="+mn-lt"/>
                <a:ea typeface="+mn-ea"/>
                <a:cs typeface="+mn-cs"/>
                <a:hlinkClick r:id="rId3"/>
              </a:rPr>
              <a:t>adults’ answers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Journal of Child Psychology and Psychiatry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24</a:t>
            </a:r>
            <a:r>
              <a:rPr lang="en-US" sz="1200" b="0" i="0" u="none" strike="noStrike" kern="1200" dirty="0">
                <a:solidFill>
                  <a:schemeClr val="tx1"/>
                </a:solidFill>
                <a:effectLst/>
                <a:latin typeface="+mn-lt"/>
                <a:ea typeface="+mn-ea"/>
                <a:cs typeface="+mn-cs"/>
              </a:rPr>
              <a:t>, 269-281.</a:t>
            </a:r>
            <a:endParaRPr lang="en-US" b="0" dirty="0">
              <a:effectLst/>
            </a:endParaRPr>
          </a:p>
          <a:p>
            <a:pPr rtl="0"/>
            <a:r>
              <a:rPr lang="en-US" sz="1200" b="0" i="0" u="none" strike="noStrike" kern="1200" dirty="0">
                <a:solidFill>
                  <a:schemeClr val="tx1"/>
                </a:solidFill>
                <a:effectLst/>
                <a:latin typeface="+mn-lt"/>
                <a:ea typeface="+mn-ea"/>
                <a:cs typeface="+mn-cs"/>
              </a:rPr>
              <a:t> </a:t>
            </a:r>
            <a:endParaRPr lang="en-US" b="0" dirty="0">
              <a:effectLst/>
            </a:endParaRPr>
          </a:p>
          <a:p>
            <a:pPr rtl="0"/>
            <a:r>
              <a:rPr lang="en-US" sz="1200" b="0" i="0" u="none" strike="noStrike" kern="1200" dirty="0">
                <a:solidFill>
                  <a:schemeClr val="tx1"/>
                </a:solidFill>
                <a:effectLst/>
                <a:latin typeface="+mn-lt"/>
                <a:ea typeface="+mn-ea"/>
                <a:cs typeface="+mn-cs"/>
              </a:rPr>
              <a:t>This research study examines two groups of children, one from middle class families and one from working class families, to explore socioeconomic status differences in question-asking behavior at home and at school.</a:t>
            </a:r>
            <a:endParaRPr lang="en-US" b="0" dirty="0">
              <a:effectLst/>
            </a:endParaRPr>
          </a:p>
          <a:p>
            <a:r>
              <a:rPr lang="en-US" dirty="0"/>
              <a:t/>
            </a:r>
            <a:br>
              <a:rPr lang="en-US" dirty="0"/>
            </a:b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F94A3-515B-42C9-A632-CD81543512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255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54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142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notes"/>
          <p:cNvSpPr txBox="1">
            <a:spLocks noGrp="1"/>
          </p:cNvSpPr>
          <p:nvPr>
            <p:ph type="body" idx="1"/>
          </p:nvPr>
        </p:nvSpPr>
        <p:spPr>
          <a:xfrm>
            <a:off x="685800" y="4343401"/>
            <a:ext cx="5486400" cy="4114800"/>
          </a:xfrm>
          <a:prstGeom prst="rect">
            <a:avLst/>
          </a:prstGeom>
          <a:noFill/>
          <a:ln>
            <a:noFill/>
          </a:ln>
        </p:spPr>
        <p:txBody>
          <a:bodyPr spcFirstLastPara="1" wrap="square" lIns="91406" tIns="45679" rIns="91406" bIns="45679" anchor="t" anchorCtr="0">
            <a:noAutofit/>
          </a:bodyPr>
          <a:lstStyle/>
          <a:p>
            <a:pPr>
              <a:buSzPts val="1400"/>
            </a:pPr>
            <a:endParaRPr dirty="0"/>
          </a:p>
        </p:txBody>
      </p:sp>
      <p:sp>
        <p:nvSpPr>
          <p:cNvPr id="243" name="Google Shape;243;p4:notes"/>
          <p:cNvSpPr txBox="1">
            <a:spLocks noGrp="1"/>
          </p:cNvSpPr>
          <p:nvPr>
            <p:ph type="sldNum" idx="12"/>
          </p:nvPr>
        </p:nvSpPr>
        <p:spPr>
          <a:xfrm>
            <a:off x="3884614" y="8685213"/>
            <a:ext cx="2971800" cy="457200"/>
          </a:xfrm>
          <a:prstGeom prst="rect">
            <a:avLst/>
          </a:prstGeom>
          <a:noFill/>
          <a:ln>
            <a:noFill/>
          </a:ln>
        </p:spPr>
        <p:txBody>
          <a:bodyPr spcFirstLastPara="1" wrap="square" lIns="91406" tIns="45679" rIns="91406" bIns="45679" anchor="b" anchorCtr="0">
            <a:noAutofit/>
          </a:bodyPr>
          <a:lstStyle/>
          <a:p>
            <a:fld id="{00000000-1234-1234-1234-123412341234}" type="slidenum">
              <a:rPr lang="en-US"/>
              <a:p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18</a:t>
            </a:fld>
            <a:endParaRPr lang="en-US"/>
          </a:p>
        </p:txBody>
      </p:sp>
    </p:spTree>
    <p:extLst>
      <p:ext uri="{BB962C8B-B14F-4D97-AF65-F5344CB8AC3E}">
        <p14:creationId xmlns:p14="http://schemas.microsoft.com/office/powerpoint/2010/main" val="433116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19</a:t>
            </a:fld>
            <a:endParaRPr lang="en-US"/>
          </a:p>
        </p:txBody>
      </p:sp>
    </p:spTree>
    <p:extLst>
      <p:ext uri="{BB962C8B-B14F-4D97-AF65-F5344CB8AC3E}">
        <p14:creationId xmlns:p14="http://schemas.microsoft.com/office/powerpoint/2010/main" val="109407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20</a:t>
            </a:fld>
            <a:endParaRPr lang="en-US"/>
          </a:p>
        </p:txBody>
      </p:sp>
    </p:spTree>
    <p:extLst>
      <p:ext uri="{BB962C8B-B14F-4D97-AF65-F5344CB8AC3E}">
        <p14:creationId xmlns:p14="http://schemas.microsoft.com/office/powerpoint/2010/main" val="4288033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21</a:t>
            </a:fld>
            <a:endParaRPr lang="en-US">
              <a:solidFill>
                <a:prstClr val="black"/>
              </a:solidFill>
              <a:latin typeface="Calibri"/>
            </a:endParaRPr>
          </a:p>
        </p:txBody>
      </p:sp>
    </p:spTree>
    <p:extLst>
      <p:ext uri="{BB962C8B-B14F-4D97-AF65-F5344CB8AC3E}">
        <p14:creationId xmlns:p14="http://schemas.microsoft.com/office/powerpoint/2010/main" val="206329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FF94A3-515B-42C9-A632-CD8154351229}" type="slidenum">
              <a:rPr lang="en-US" smtClean="0"/>
              <a:t>2</a:t>
            </a:fld>
            <a:endParaRPr lang="en-US"/>
          </a:p>
        </p:txBody>
      </p:sp>
    </p:spTree>
    <p:extLst>
      <p:ext uri="{BB962C8B-B14F-4D97-AF65-F5344CB8AC3E}">
        <p14:creationId xmlns:p14="http://schemas.microsoft.com/office/powerpoint/2010/main" val="2000170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baseline="0"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22</a:t>
            </a:fld>
            <a:endParaRPr lang="en-US">
              <a:solidFill>
                <a:prstClr val="black"/>
              </a:solidFill>
              <a:latin typeface="Calibri"/>
            </a:endParaRPr>
          </a:p>
        </p:txBody>
      </p:sp>
    </p:spTree>
    <p:extLst>
      <p:ext uri="{BB962C8B-B14F-4D97-AF65-F5344CB8AC3E}">
        <p14:creationId xmlns:p14="http://schemas.microsoft.com/office/powerpoint/2010/main" val="3191781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a:t>
            </a:r>
          </a:p>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F388BD8A-AA68-4788-9541-F921EC8B5F2E}" type="slidenum">
              <a:rPr lang="en-US" altLang="en-US">
                <a:solidFill>
                  <a:prstClr val="black"/>
                </a:solidFill>
                <a:latin typeface="Calibri" panose="020F0502020204030204" pitchFamily="34" charset="0"/>
              </a:rPr>
              <a:pPr defTabSz="465887" fontAlgn="base">
                <a:spcBef>
                  <a:spcPct val="0"/>
                </a:spcBef>
                <a:spcAft>
                  <a:spcPct val="0"/>
                </a:spcAft>
                <a:defRPr/>
              </a:pPr>
              <a:t>23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797938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24</a:t>
            </a:fld>
            <a:endParaRPr lang="en-US"/>
          </a:p>
        </p:txBody>
      </p:sp>
    </p:spTree>
    <p:extLst>
      <p:ext uri="{BB962C8B-B14F-4D97-AF65-F5344CB8AC3E}">
        <p14:creationId xmlns:p14="http://schemas.microsoft.com/office/powerpoint/2010/main" val="1147818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25</a:t>
            </a:fld>
            <a:endParaRPr lang="en-US"/>
          </a:p>
        </p:txBody>
      </p:sp>
    </p:spTree>
    <p:extLst>
      <p:ext uri="{BB962C8B-B14F-4D97-AF65-F5344CB8AC3E}">
        <p14:creationId xmlns:p14="http://schemas.microsoft.com/office/powerpoint/2010/main" val="1482616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C0C22321-DBD6-4F73-8ACE-A63BACA16E71}" type="slidenum">
              <a:rPr lang="en-US" altLang="en-US">
                <a:solidFill>
                  <a:prstClr val="black"/>
                </a:solidFill>
                <a:latin typeface="Calibri" panose="020F0502020204030204" pitchFamily="34" charset="0"/>
              </a:rPr>
              <a:pPr defTabSz="465887" fontAlgn="base">
                <a:spcBef>
                  <a:spcPct val="0"/>
                </a:spcBef>
                <a:spcAft>
                  <a:spcPct val="0"/>
                </a:spcAft>
                <a:defRPr/>
              </a:pPr>
              <a:t>26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653770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29</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80688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It is NOT just a question brainstorming process</a:t>
            </a:r>
          </a:p>
          <a:p>
            <a:r>
              <a:rPr lang="en-US" baseline="0" dirty="0"/>
              <a:t>Say something about the LARGER POINT of the PROCESS—it is about changing the way that school is played</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30</a:t>
            </a:fld>
            <a:endParaRPr lang="en-US"/>
          </a:p>
        </p:txBody>
      </p:sp>
    </p:spTree>
    <p:extLst>
      <p:ext uri="{BB962C8B-B14F-4D97-AF65-F5344CB8AC3E}">
        <p14:creationId xmlns:p14="http://schemas.microsoft.com/office/powerpoint/2010/main" val="3569979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31</a:t>
            </a:fld>
            <a:endParaRPr lang="en-US"/>
          </a:p>
        </p:txBody>
      </p:sp>
    </p:spTree>
    <p:extLst>
      <p:ext uri="{BB962C8B-B14F-4D97-AF65-F5344CB8AC3E}">
        <p14:creationId xmlns:p14="http://schemas.microsoft.com/office/powerpoint/2010/main" val="3958391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327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33</a:t>
            </a:fld>
            <a:endParaRPr lang="en-US"/>
          </a:p>
        </p:txBody>
      </p:sp>
    </p:spTree>
    <p:extLst>
      <p:ext uri="{BB962C8B-B14F-4D97-AF65-F5344CB8AC3E}">
        <p14:creationId xmlns:p14="http://schemas.microsoft.com/office/powerpoint/2010/main" val="379113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592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15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39</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819160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40</a:t>
            </a:fld>
            <a:endParaRPr lang="en-US"/>
          </a:p>
        </p:txBody>
      </p:sp>
    </p:spTree>
    <p:extLst>
      <p:ext uri="{BB962C8B-B14F-4D97-AF65-F5344CB8AC3E}">
        <p14:creationId xmlns:p14="http://schemas.microsoft.com/office/powerpoint/2010/main" val="4228486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42</a:t>
            </a:fld>
            <a:endParaRPr lang="en-US"/>
          </a:p>
        </p:txBody>
      </p:sp>
    </p:spTree>
    <p:extLst>
      <p:ext uri="{BB962C8B-B14F-4D97-AF65-F5344CB8AC3E}">
        <p14:creationId xmlns:p14="http://schemas.microsoft.com/office/powerpoint/2010/main" val="394939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4</a:t>
            </a:fld>
            <a:endParaRPr lang="en-US"/>
          </a:p>
        </p:txBody>
      </p:sp>
    </p:spTree>
    <p:extLst>
      <p:ext uri="{BB962C8B-B14F-4D97-AF65-F5344CB8AC3E}">
        <p14:creationId xmlns:p14="http://schemas.microsoft.com/office/powerpoint/2010/main" val="310871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b="0" i="0" u="none" strike="noStrike" dirty="0">
                <a:effectLst/>
                <a:latin typeface="Lucida Grande"/>
                <a:ea typeface="Lucida Grande"/>
                <a:cs typeface="Lucida Grande"/>
                <a:sym typeface="Lucida Grande"/>
              </a:rPr>
              <a:t>But first,</a:t>
            </a:r>
            <a:r>
              <a:rPr lang="en-US" sz="2200" b="0" i="0" u="none" strike="noStrike" baseline="0" dirty="0">
                <a:effectLst/>
                <a:latin typeface="Lucida Grande"/>
                <a:ea typeface="Lucida Grande"/>
                <a:cs typeface="Lucida Grande"/>
                <a:sym typeface="Lucida Grande"/>
              </a:rPr>
              <a:t> a little more background. The </a:t>
            </a:r>
            <a:r>
              <a:rPr lang="en-US" sz="2200" b="0" i="0" u="none" strike="noStrike" dirty="0">
                <a:effectLst/>
                <a:latin typeface="Lucida Grande"/>
                <a:ea typeface="Lucida Grande"/>
                <a:cs typeface="Lucida Grande"/>
                <a:sym typeface="Lucida Grande"/>
              </a:rPr>
              <a:t>National Geographic Learning Framework is built around a set of </a:t>
            </a:r>
            <a:r>
              <a:rPr lang="en-US" sz="2200" b="1" i="0" u="none" strike="noStrike" dirty="0">
                <a:effectLst/>
                <a:latin typeface="Lucida Grande"/>
                <a:ea typeface="Lucida Grande"/>
                <a:cs typeface="Lucida Grande"/>
                <a:sym typeface="Lucida Grande"/>
              </a:rPr>
              <a:t>learning outcomes </a:t>
            </a:r>
            <a:r>
              <a:rPr lang="en-US" sz="2200" b="0" i="0" u="none" strike="noStrike" dirty="0">
                <a:effectLst/>
                <a:latin typeface="Lucida Grande"/>
                <a:ea typeface="Lucida Grande"/>
                <a:cs typeface="Lucida Grande"/>
                <a:sym typeface="Lucida Grande"/>
              </a:rPr>
              <a:t>that describe what it means to be an explorer—or what we call the “</a:t>
            </a:r>
            <a:r>
              <a:rPr lang="en-US" sz="2200" b="1" i="0" u="none" strike="noStrike" dirty="0">
                <a:effectLst/>
                <a:latin typeface="Lucida Grande"/>
                <a:ea typeface="Lucida Grande"/>
                <a:cs typeface="Lucida Grande"/>
                <a:sym typeface="Lucida Grande"/>
              </a:rPr>
              <a:t>explorer mindset</a:t>
            </a:r>
            <a:r>
              <a:rPr lang="en-US" sz="2200" b="0" i="0" u="none" strike="noStrike" dirty="0">
                <a:effectLst/>
                <a:latin typeface="Lucida Grande"/>
                <a:ea typeface="Lucida Grande"/>
                <a:cs typeface="Lucida Grande"/>
                <a:sym typeface="Lucida Grande"/>
              </a:rPr>
              <a:t>.” In</a:t>
            </a:r>
            <a:r>
              <a:rPr lang="en-US" sz="2200" b="0" i="0" u="none" strike="noStrike" baseline="0" dirty="0">
                <a:effectLst/>
                <a:latin typeface="Lucida Grande"/>
                <a:ea typeface="Lucida Grande"/>
                <a:cs typeface="Lucida Grande"/>
                <a:sym typeface="Lucida Grande"/>
              </a:rPr>
              <a:t> other words, it aims to define the </a:t>
            </a:r>
            <a:r>
              <a:rPr lang="en-US" sz="2200" b="1" i="0" u="none" strike="noStrike" baseline="0" dirty="0">
                <a:effectLst/>
                <a:latin typeface="Lucida Grande"/>
                <a:ea typeface="Lucida Grande"/>
                <a:cs typeface="Lucida Grande"/>
                <a:sym typeface="Lucida Grande"/>
              </a:rPr>
              <a:t>attitudes, skills, and knowledge areas </a:t>
            </a:r>
            <a:r>
              <a:rPr lang="en-US" sz="2200" b="0" i="0" u="none" strike="noStrike" baseline="0" dirty="0">
                <a:effectLst/>
                <a:latin typeface="Lucida Grande"/>
                <a:ea typeface="Lucida Grande"/>
                <a:cs typeface="Lucida Grande"/>
                <a:sym typeface="Lucida Grande"/>
              </a:rPr>
              <a:t>students needed to </a:t>
            </a:r>
            <a:r>
              <a:rPr lang="en-US" sz="2200" b="1" i="0" u="none" strike="noStrike" baseline="0" dirty="0">
                <a:effectLst/>
                <a:latin typeface="Lucida Grande"/>
                <a:ea typeface="Lucida Grande"/>
                <a:cs typeface="Lucida Grande"/>
                <a:sym typeface="Lucida Grande"/>
              </a:rPr>
              <a:t>think like explorers.</a:t>
            </a:r>
            <a:endParaRPr lang="en-US" sz="2200" b="1" i="0" u="none" strike="noStrike" dirty="0">
              <a:effectLst/>
              <a:latin typeface="Lucida Grande"/>
              <a:ea typeface="Lucida Grande"/>
              <a:cs typeface="Lucida Grande"/>
              <a:sym typeface="Lucida Grande"/>
            </a:endParaRPr>
          </a:p>
          <a:p>
            <a:endParaRPr lang="en-US" sz="2200" b="0" i="0" u="none" strike="noStrike" dirty="0">
              <a:effectLst/>
              <a:latin typeface="Lucida Grande"/>
              <a:ea typeface="Lucida Grande"/>
              <a:cs typeface="Lucida Grande"/>
              <a:sym typeface="Lucida Grande"/>
            </a:endParaRPr>
          </a:p>
          <a:p>
            <a:pPr marL="0" marR="0" indent="0" defTabSz="457200" eaLnBrk="1" fontAlgn="auto" latinLnBrk="0" hangingPunct="1">
              <a:lnSpc>
                <a:spcPct val="100000"/>
              </a:lnSpc>
              <a:spcBef>
                <a:spcPts val="0"/>
              </a:spcBef>
              <a:spcAft>
                <a:spcPts val="0"/>
              </a:spcAft>
              <a:buClrTx/>
              <a:buSzTx/>
              <a:buFontTx/>
              <a:buNone/>
              <a:tabLst/>
              <a:defRPr/>
            </a:pPr>
            <a:endParaRPr lang="en-US" sz="2200" b="0" i="0" u="none" strike="noStrike" baseline="0" dirty="0">
              <a:effectLst/>
              <a:latin typeface="Lucida Grande"/>
              <a:ea typeface="Lucida Grande"/>
              <a:cs typeface="Lucida Grande"/>
              <a:sym typeface="Lucida Grande"/>
            </a:endParaRPr>
          </a:p>
          <a:p>
            <a:pPr marL="0" marR="0" indent="0" defTabSz="457200" eaLnBrk="1" fontAlgn="auto" latinLnBrk="0" hangingPunct="1">
              <a:lnSpc>
                <a:spcPct val="100000"/>
              </a:lnSpc>
              <a:spcBef>
                <a:spcPts val="0"/>
              </a:spcBef>
              <a:spcAft>
                <a:spcPts val="0"/>
              </a:spcAft>
              <a:buClrTx/>
              <a:buSzTx/>
              <a:buFontTx/>
              <a:buNone/>
              <a:tabLst/>
              <a:defRPr/>
            </a:pPr>
            <a:endParaRPr lang="en-US" sz="2200" b="0" i="0" u="none" strike="noStrike" baseline="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1927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…CURIOUS and adventurous – curious about how the world works, seeking out new and challenging experiences throughout their lives.</a:t>
            </a:r>
          </a:p>
          <a:p>
            <a:r>
              <a:rPr lang="en-US" sz="2200" dirty="0">
                <a:effectLst/>
                <a:latin typeface="Lucida Grande"/>
                <a:ea typeface="Lucida Grande"/>
                <a:cs typeface="Lucida Grande"/>
                <a:sym typeface="Lucida Grande"/>
              </a:rPr>
              <a:t>Explorers feel EMPOWERED to make a difference. They act on curiosity, respect, responsibility, and adventurousness, and they persist in the face of challenges.</a:t>
            </a:r>
          </a:p>
          <a:p>
            <a:r>
              <a:rPr lang="en-US"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194123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We see these three attitudes as existing on a continuum, where curiosity leads to responsibility, which culminates in empowered action. </a:t>
            </a:r>
          </a:p>
          <a:p>
            <a:endParaRPr lang="en-US" dirty="0"/>
          </a:p>
        </p:txBody>
      </p:sp>
    </p:spTree>
    <p:extLst>
      <p:ext uri="{BB962C8B-B14F-4D97-AF65-F5344CB8AC3E}">
        <p14:creationId xmlns:p14="http://schemas.microsoft.com/office/powerpoint/2010/main" val="168831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And explorers are PROBLEM SOLVERS. They are able to generate, evaluate, and implement solutions to problems. They are capable decision makers—able to identify alternatives and weigh trade-offs to make well-reasoned decisions.</a:t>
            </a:r>
          </a:p>
          <a:p>
            <a:endParaRPr lang="en-US" dirty="0"/>
          </a:p>
        </p:txBody>
      </p:sp>
    </p:spTree>
    <p:extLst>
      <p:ext uri="{BB962C8B-B14F-4D97-AF65-F5344CB8AC3E}">
        <p14:creationId xmlns:p14="http://schemas.microsoft.com/office/powerpoint/2010/main" val="8819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In addition to the skills and attitudes of an explorer, people need to understand how our ever-changing and interconnected world works in order to function effectively and act responsibly. Critical knowledge required of explorers can be expressed through the three National Geographic key focus areas. </a:t>
            </a:r>
          </a:p>
          <a:p>
            <a:endParaRPr lang="en-US" dirty="0"/>
          </a:p>
        </p:txBody>
      </p:sp>
    </p:spTree>
    <p:extLst>
      <p:ext uri="{BB962C8B-B14F-4D97-AF65-F5344CB8AC3E}">
        <p14:creationId xmlns:p14="http://schemas.microsoft.com/office/powerpoint/2010/main" val="61621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8629"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12" name="Straight Connector 11"/>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5"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3"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7"/>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6"/>
            <a:ext cx="4808096" cy="2649303"/>
          </a:xfrm>
        </p:spPr>
        <p:txBody>
          <a:bodyPr/>
          <a:lstStyle/>
          <a:p>
            <a:endParaRPr lang="en-US"/>
          </a:p>
        </p:txBody>
      </p:sp>
      <p:sp>
        <p:nvSpPr>
          <p:cNvPr id="5" name="Picture Placeholder 3"/>
          <p:cNvSpPr>
            <a:spLocks noGrp="1"/>
          </p:cNvSpPr>
          <p:nvPr>
            <p:ph type="pic" sz="quarter" idx="11"/>
          </p:nvPr>
        </p:nvSpPr>
        <p:spPr>
          <a:xfrm>
            <a:off x="6385301" y="1828806"/>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9"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9"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4"/>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80"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3"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6"/>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3"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90"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6"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4230378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a:solidFill>
                  <a:srgbClr val="9FC3E3"/>
                </a:solidFill>
                <a:latin typeface="Rockwell"/>
                <a:ea typeface="Rockwell"/>
                <a:cs typeface="Rockwell"/>
                <a:sym typeface="Rockwell"/>
              </a:rPr>
              <a:t>+</a:t>
            </a:r>
            <a:endParaRPr sz="1800"/>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032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0" name="TextBox 9"/>
          <p:cNvSpPr txBox="1"/>
          <p:nvPr/>
        </p:nvSpPr>
        <p:spPr>
          <a:xfrm>
            <a:off x="297583" y="228600"/>
            <a:ext cx="347879" cy="553998"/>
          </a:xfrm>
          <a:prstGeom prst="rect">
            <a:avLst/>
          </a:prstGeom>
          <a:noFill/>
        </p:spPr>
        <p:txBody>
          <a:bodyPr wrap="square" lIns="0" tIns="0" rIns="0" bIns="0" rtlCol="0">
            <a:spAutoFit/>
          </a:bodyPr>
          <a:lstStyle/>
          <a:p>
            <a:pPr>
              <a:defRPr/>
            </a:pPr>
            <a:r>
              <a:rPr sz="3600" b="1">
                <a:solidFill>
                  <a:srgbClr val="629DD1">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90"/>
            <a:ext cx="2844800" cy="365125"/>
          </a:xfrm>
          <a:prstGeom prst="rect">
            <a:avLst/>
          </a:prstGeom>
        </p:spPr>
        <p:txBody>
          <a:bodyPr/>
          <a:lstStyle/>
          <a:p>
            <a:fld id="{8E9718A7-2B15-C347-B708-4E85D52F4AA4}" type="datetimeFigureOut">
              <a:rPr lang="en-US" smtClean="0">
                <a:solidFill>
                  <a:prstClr val="black">
                    <a:lumMod val="65000"/>
                    <a:lumOff val="35000"/>
                  </a:prstClr>
                </a:solidFill>
              </a:rPr>
              <a:pPr/>
              <a:t>12/4/2020</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68941" y="6423590"/>
            <a:ext cx="8163859" cy="365125"/>
          </a:xfrm>
          <a:prstGeom prst="rect">
            <a:avLst/>
          </a:prstGeo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9"/>
            <a:ext cx="738717" cy="365125"/>
          </a:xfrm>
          <a:prstGeom prst="rect">
            <a:avLst/>
          </a:prstGeom>
        </p:spPr>
        <p:txBody>
          <a:bodyPr/>
          <a:lstStyle/>
          <a:p>
            <a:fld id="{15E84564-75FE-D847-AF71-AE7C252681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3255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8629"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8" name="Straight Connector 7"/>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3"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70"/>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70"/>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90"/>
            <a:ext cx="2844800" cy="365125"/>
          </a:xfrm>
          <a:prstGeom prst="rect">
            <a:avLst/>
          </a:prstGeom>
        </p:spPr>
        <p:txBody>
          <a:bodyPr/>
          <a:lstStyle/>
          <a:p>
            <a:fld id="{8E9718A7-2B15-C347-B708-4E85D52F4AA4}" type="datetimeFigureOut">
              <a:rPr lang="en-US" smtClean="0"/>
              <a:t>12/4/2020</a:t>
            </a:fld>
            <a:endParaRPr lang="en-US"/>
          </a:p>
        </p:txBody>
      </p:sp>
      <p:sp>
        <p:nvSpPr>
          <p:cNvPr id="8" name="Footer Placeholder 7"/>
          <p:cNvSpPr>
            <a:spLocks noGrp="1"/>
          </p:cNvSpPr>
          <p:nvPr>
            <p:ph type="ftr" sz="quarter" idx="11"/>
          </p:nvPr>
        </p:nvSpPr>
        <p:spPr>
          <a:xfrm>
            <a:off x="268941" y="6423590"/>
            <a:ext cx="816385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074400" y="242239"/>
            <a:ext cx="738717" cy="365125"/>
          </a:xfrm>
          <a:prstGeom prst="rect">
            <a:avLst/>
          </a:prstGeom>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663388" y="2070852"/>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52"/>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312289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3"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algn="r" defTabSz="457200">
              <a:defRPr/>
            </a:pPr>
            <a:fld id="{1BBC3013-4435-2D4C-9E29-650CD3D95957}" type="datetimeFigureOut">
              <a:rPr lang="en-US" sz="1100" smtClean="0">
                <a:solidFill>
                  <a:prstClr val="black">
                    <a:lumMod val="65000"/>
                    <a:lumOff val="35000"/>
                  </a:prstClr>
                </a:solidFill>
              </a:rPr>
              <a:pPr algn="r" defTabSz="457200">
                <a:defRPr/>
              </a:pPr>
              <a:t>12/4/2020</a:t>
            </a:fld>
            <a:endParaRPr lang="en-US" sz="110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defTabSz="457200">
              <a:defRPr/>
            </a:pPr>
            <a:endParaRPr lang="en-US" sz="110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algn="r" defTabSz="457200">
              <a:defRPr/>
            </a:pPr>
            <a:fld id="{806C9EB7-DE12-DA45-9FA8-81EA5D4669B0}" type="slidenum">
              <a:rPr lang="en-US" sz="1400" smtClean="0">
                <a:solidFill>
                  <a:prstClr val="white"/>
                </a:solidFill>
              </a:rPr>
              <a:pPr algn="r" defTabSz="457200">
                <a:defRPr/>
              </a:pPr>
              <a:t>‹#›</a:t>
            </a:fld>
            <a:endParaRPr lang="en-US" sz="1400">
              <a:solidFill>
                <a:prstClr val="white"/>
              </a:solidFill>
            </a:endParaRPr>
          </a:p>
        </p:txBody>
      </p:sp>
    </p:spTree>
    <p:extLst>
      <p:ext uri="{BB962C8B-B14F-4D97-AF65-F5344CB8AC3E}">
        <p14:creationId xmlns:p14="http://schemas.microsoft.com/office/powerpoint/2010/main" val="1182086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uk-UA" sz="1400" b="0" i="0" u="none" strike="noStrike" kern="1200" cap="none" spc="0" normalizeH="0" baseline="0" noProof="0" smtClean="0">
                <a:ln>
                  <a:noFill/>
                </a:ln>
                <a:solidFill>
                  <a:prstClr val="white"/>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uk-UA" sz="14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01725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sp>
        <p:nvSpPr>
          <p:cNvPr id="27" name="Google Shape;27;p3"/>
          <p:cNvSpPr/>
          <p:nvPr/>
        </p:nvSpPr>
        <p:spPr>
          <a:xfrm>
            <a:off x="10947401"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28" name="Google Shape;28;p3"/>
          <p:cNvSpPr txBox="1">
            <a:spLocks noGrp="1"/>
          </p:cNvSpPr>
          <p:nvPr>
            <p:ph type="title"/>
          </p:nvPr>
        </p:nvSpPr>
        <p:spPr>
          <a:xfrm>
            <a:off x="664633" y="484094"/>
            <a:ext cx="10075084" cy="1116106"/>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3"/>
          <p:cNvSpPr txBox="1">
            <a:spLocks noGrp="1"/>
          </p:cNvSpPr>
          <p:nvPr>
            <p:ph type="body" idx="1"/>
          </p:nvPr>
        </p:nvSpPr>
        <p:spPr>
          <a:xfrm>
            <a:off x="664632" y="1981200"/>
            <a:ext cx="10075200" cy="4145100"/>
          </a:xfrm>
          <a:prstGeom prst="rect">
            <a:avLst/>
          </a:prstGeom>
          <a:noFill/>
          <a:ln>
            <a:noFill/>
          </a:ln>
        </p:spPr>
        <p:txBody>
          <a:bodyPr spcFirstLastPara="1" wrap="square" lIns="91425" tIns="45700" rIns="91425" bIns="45700" anchor="t" anchorCtr="0">
            <a:noAutofit/>
          </a:bodyPr>
          <a:lstStyle>
            <a:lvl1pPr marL="457200" marR="0" lvl="0" indent="-323850" algn="l">
              <a:lnSpc>
                <a:spcPct val="100000"/>
              </a:lnSpc>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a:lnSpc>
                <a:spcPct val="10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a:lnSpc>
                <a:spcPct val="10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0" name="Google Shape;30;p3"/>
          <p:cNvSpPr txBox="1">
            <a:spLocks noGrp="1"/>
          </p:cNvSpPr>
          <p:nvPr>
            <p:ph type="dt" idx="10"/>
          </p:nvPr>
        </p:nvSpPr>
        <p:spPr>
          <a:xfrm>
            <a:off x="9060329" y="6423586"/>
            <a:ext cx="2844800"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100">
                <a:solidFill>
                  <a:srgbClr val="595959"/>
                </a:solidFill>
                <a:latin typeface="Rockwell"/>
                <a:ea typeface="Rockwell"/>
                <a:cs typeface="Rockwell"/>
                <a:sym typeface="Rockwell"/>
              </a:defRPr>
            </a:lvl1pPr>
            <a:lvl2pPr marR="0" lvl="1"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 name="Google Shape;31;p3"/>
          <p:cNvSpPr txBox="1">
            <a:spLocks noGrp="1"/>
          </p:cNvSpPr>
          <p:nvPr>
            <p:ph type="ftr" idx="11"/>
          </p:nvPr>
        </p:nvSpPr>
        <p:spPr>
          <a:xfrm>
            <a:off x="268941" y="6423586"/>
            <a:ext cx="8163859"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100">
                <a:solidFill>
                  <a:srgbClr val="595959"/>
                </a:solidFill>
                <a:latin typeface="Rockwell"/>
                <a:ea typeface="Rockwell"/>
                <a:cs typeface="Rockwell"/>
                <a:sym typeface="Rockwell"/>
              </a:defRPr>
            </a:lvl1pPr>
            <a:lvl2pPr marR="0" lvl="1"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 name="Google Shape;32;p3"/>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fld id="{00000000-1234-1234-1234-123412341234}" type="slidenum">
              <a:rPr lang="uk-UA" smtClean="0"/>
              <a:pPr/>
              <a:t>‹#›</a:t>
            </a:fld>
            <a:endParaRPr lang="uk-UA"/>
          </a:p>
        </p:txBody>
      </p:sp>
      <p:sp>
        <p:nvSpPr>
          <p:cNvPr id="33" name="Google Shape;33;p3"/>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Tree>
    <p:extLst>
      <p:ext uri="{BB962C8B-B14F-4D97-AF65-F5344CB8AC3E}">
        <p14:creationId xmlns:p14="http://schemas.microsoft.com/office/powerpoint/2010/main" val="645664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67"/>
        <p:cNvGrpSpPr/>
        <p:nvPr/>
      </p:nvGrpSpPr>
      <p:grpSpPr>
        <a:xfrm>
          <a:off x="0" y="0"/>
          <a:ext cx="0" cy="0"/>
          <a:chOff x="0" y="0"/>
          <a:chExt cx="0" cy="0"/>
        </a:xfrm>
      </p:grpSpPr>
      <p:sp>
        <p:nvSpPr>
          <p:cNvPr id="68" name="Google Shape;68;p8"/>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9" name="Google Shape;69;p8"/>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70" name="Google Shape;70;p8"/>
          <p:cNvSpPr txBox="1">
            <a:spLocks noGrp="1"/>
          </p:cNvSpPr>
          <p:nvPr>
            <p:ph type="title"/>
          </p:nvPr>
        </p:nvSpPr>
        <p:spPr>
          <a:xfrm>
            <a:off x="664633" y="484094"/>
            <a:ext cx="10075084" cy="1116106"/>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1" name="Google Shape;71;p8"/>
          <p:cNvSpPr txBox="1">
            <a:spLocks noGrp="1"/>
          </p:cNvSpPr>
          <p:nvPr>
            <p:ph type="body" idx="1"/>
          </p:nvPr>
        </p:nvSpPr>
        <p:spPr>
          <a:xfrm>
            <a:off x="663388" y="2447366"/>
            <a:ext cx="4876800" cy="3678797"/>
          </a:xfrm>
          <a:prstGeom prst="rect">
            <a:avLst/>
          </a:prstGeom>
          <a:noFill/>
          <a:ln>
            <a:noFill/>
          </a:ln>
        </p:spPr>
        <p:txBody>
          <a:bodyPr spcFirstLastPara="1" wrap="square" lIns="91425" tIns="45700" rIns="91425" bIns="45700" anchor="t" anchorCtr="0">
            <a:noAutofit/>
          </a:bodyPr>
          <a:lstStyle>
            <a:lvl1pPr marL="457200" marR="0" lvl="0" indent="-314325" algn="l">
              <a:lnSpc>
                <a:spcPct val="100000"/>
              </a:lnSpc>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6pPr>
            <a:lvl7pPr marL="3200400" marR="0" lvl="6"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7pPr>
            <a:lvl8pPr marL="3657600" marR="0" lvl="7"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8pPr>
            <a:lvl9pPr marL="4114800" marR="0" lvl="8"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72" name="Google Shape;72;p8"/>
          <p:cNvSpPr txBox="1">
            <a:spLocks noGrp="1"/>
          </p:cNvSpPr>
          <p:nvPr>
            <p:ph type="body" idx="2"/>
          </p:nvPr>
        </p:nvSpPr>
        <p:spPr>
          <a:xfrm>
            <a:off x="5866504" y="2447366"/>
            <a:ext cx="4876800" cy="3678797"/>
          </a:xfrm>
          <a:prstGeom prst="rect">
            <a:avLst/>
          </a:prstGeom>
          <a:noFill/>
          <a:ln>
            <a:noFill/>
          </a:ln>
        </p:spPr>
        <p:txBody>
          <a:bodyPr spcFirstLastPara="1" wrap="square" lIns="91425" tIns="45700" rIns="91425" bIns="45700" anchor="t" anchorCtr="0">
            <a:noAutofit/>
          </a:bodyPr>
          <a:lstStyle>
            <a:lvl1pPr marL="457200" marR="0" lvl="0" indent="-314325" algn="l">
              <a:lnSpc>
                <a:spcPct val="100000"/>
              </a:lnSpc>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6pPr>
            <a:lvl7pPr marL="3200400" marR="0" lvl="6"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7pPr>
            <a:lvl8pPr marL="3657600" marR="0" lvl="7"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8pPr>
            <a:lvl9pPr marL="4114800" marR="0" lvl="8"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73" name="Google Shape;73;p8"/>
          <p:cNvSpPr txBox="1">
            <a:spLocks noGrp="1"/>
          </p:cNvSpPr>
          <p:nvPr>
            <p:ph type="dt" idx="10"/>
          </p:nvPr>
        </p:nvSpPr>
        <p:spPr>
          <a:xfrm>
            <a:off x="9060329" y="6423586"/>
            <a:ext cx="2844800"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100">
                <a:solidFill>
                  <a:srgbClr val="595959"/>
                </a:solidFill>
                <a:latin typeface="Rockwell"/>
                <a:ea typeface="Rockwell"/>
                <a:cs typeface="Rockwell"/>
                <a:sym typeface="Rockwell"/>
              </a:defRPr>
            </a:lvl1pPr>
            <a:lvl2pPr marR="0" lvl="1"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8"/>
          <p:cNvSpPr txBox="1">
            <a:spLocks noGrp="1"/>
          </p:cNvSpPr>
          <p:nvPr>
            <p:ph type="ftr" idx="11"/>
          </p:nvPr>
        </p:nvSpPr>
        <p:spPr>
          <a:xfrm>
            <a:off x="268941" y="6423586"/>
            <a:ext cx="8163859"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100">
                <a:solidFill>
                  <a:srgbClr val="595959"/>
                </a:solidFill>
                <a:latin typeface="Rockwell"/>
                <a:ea typeface="Rockwell"/>
                <a:cs typeface="Rockwell"/>
                <a:sym typeface="Rockwell"/>
              </a:defRPr>
            </a:lvl1pPr>
            <a:lvl2pPr marR="0" lvl="1"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a:lnSpc>
                <a:spcPct val="100000"/>
              </a:lnSpc>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5" name="Google Shape;75;p8"/>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fld id="{00000000-1234-1234-1234-123412341234}" type="slidenum">
              <a:rPr lang="uk-UA" smtClean="0"/>
              <a:pPr/>
              <a:t>‹#›</a:t>
            </a:fld>
            <a:endParaRPr lang="uk-UA"/>
          </a:p>
        </p:txBody>
      </p:sp>
      <p:sp>
        <p:nvSpPr>
          <p:cNvPr id="76" name="Google Shape;76;p8"/>
          <p:cNvSpPr txBox="1">
            <a:spLocks noGrp="1"/>
          </p:cNvSpPr>
          <p:nvPr>
            <p:ph type="body" idx="3"/>
          </p:nvPr>
        </p:nvSpPr>
        <p:spPr>
          <a:xfrm>
            <a:off x="663388" y="2070848"/>
            <a:ext cx="4876800" cy="322729"/>
          </a:xfrm>
          <a:prstGeom prst="rect">
            <a:avLst/>
          </a:prstGeom>
          <a:solidFill>
            <a:schemeClr val="accent3"/>
          </a:solidFill>
          <a:ln>
            <a:noFill/>
          </a:ln>
        </p:spPr>
        <p:txBody>
          <a:bodyPr spcFirstLastPara="1" wrap="square" lIns="91425" tIns="0" rIns="91425" bIns="0" anchor="ctr" anchorCtr="0">
            <a:noAutofit/>
          </a:bodyPr>
          <a:lstStyle>
            <a:lvl1pPr marL="457200" marR="0" lvl="0" indent="-228600" algn="ctr">
              <a:lnSpc>
                <a:spcPct val="100000"/>
              </a:lnSpc>
              <a:spcBef>
                <a:spcPts val="0"/>
              </a:spcBef>
              <a:spcAft>
                <a:spcPts val="0"/>
              </a:spcAft>
              <a:buClr>
                <a:schemeClr val="accent1"/>
              </a:buClr>
              <a:buSzPts val="1350"/>
              <a:buFont typeface="Noto Sans Symbols"/>
              <a:buNone/>
              <a:defRPr sz="1800" b="0" i="0" u="none" strike="noStrike" cap="none">
                <a:solidFill>
                  <a:schemeClr val="lt1"/>
                </a:solidFill>
                <a:latin typeface="Rockwell"/>
                <a:ea typeface="Rockwell"/>
                <a:cs typeface="Rockwell"/>
                <a:sym typeface="Rockwell"/>
              </a:defRPr>
            </a:lvl1pPr>
            <a:lvl2pPr marL="914400" marR="0" lvl="1" indent="-228600" algn="l">
              <a:lnSpc>
                <a:spcPct val="100000"/>
              </a:lnSpc>
              <a:spcBef>
                <a:spcPts val="600"/>
              </a:spcBef>
              <a:spcAft>
                <a:spcPts val="0"/>
              </a:spcAft>
              <a:buClr>
                <a:srgbClr val="9FC3E3"/>
              </a:buClr>
              <a:buSzPts val="1500"/>
              <a:buFont typeface="Noto Sans Symbols"/>
              <a:buNone/>
              <a:defRPr sz="2000" b="1" i="0" u="none" strike="noStrike" cap="none">
                <a:solidFill>
                  <a:srgbClr val="595959"/>
                </a:solidFill>
                <a:latin typeface="Rockwell"/>
                <a:ea typeface="Rockwell"/>
                <a:cs typeface="Rockwell"/>
                <a:sym typeface="Rockwell"/>
              </a:defRPr>
            </a:lvl2pPr>
            <a:lvl3pPr marL="1371600" marR="0" lvl="2" indent="-228600" algn="l">
              <a:lnSpc>
                <a:spcPct val="100000"/>
              </a:lnSpc>
              <a:spcBef>
                <a:spcPts val="600"/>
              </a:spcBef>
              <a:spcAft>
                <a:spcPts val="0"/>
              </a:spcAft>
              <a:buClr>
                <a:schemeClr val="accent1"/>
              </a:buClr>
              <a:buSzPts val="1350"/>
              <a:buFont typeface="Noto Sans Symbols"/>
              <a:buNone/>
              <a:defRPr sz="1800" b="1" i="0" u="none" strike="noStrike" cap="none">
                <a:solidFill>
                  <a:srgbClr val="595959"/>
                </a:solidFill>
                <a:latin typeface="Rockwell"/>
                <a:ea typeface="Rockwell"/>
                <a:cs typeface="Rockwell"/>
                <a:sym typeface="Rockwell"/>
              </a:defRPr>
            </a:lvl3pPr>
            <a:lvl4pPr marL="1828800" marR="0" lvl="3" indent="-228600" algn="l">
              <a:lnSpc>
                <a:spcPct val="100000"/>
              </a:lnSpc>
              <a:spcBef>
                <a:spcPts val="60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4pPr>
            <a:lvl5pPr marL="2286000" marR="0" lvl="4" indent="-228600" algn="l">
              <a:lnSpc>
                <a:spcPct val="100000"/>
              </a:lnSpc>
              <a:spcBef>
                <a:spcPts val="60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5pPr>
            <a:lvl6pPr marL="2743200" marR="0" lvl="5"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6pPr>
            <a:lvl7pPr marL="3200400" marR="0" lvl="6"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7pPr>
            <a:lvl8pPr marL="3657600" marR="0" lvl="7"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8pPr>
            <a:lvl9pPr marL="4114800" marR="0" lvl="8"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
        <p:nvSpPr>
          <p:cNvPr id="77" name="Google Shape;77;p8"/>
          <p:cNvSpPr txBox="1">
            <a:spLocks noGrp="1"/>
          </p:cNvSpPr>
          <p:nvPr>
            <p:ph type="body" idx="4"/>
          </p:nvPr>
        </p:nvSpPr>
        <p:spPr>
          <a:xfrm>
            <a:off x="5866504" y="2070848"/>
            <a:ext cx="4876800" cy="322729"/>
          </a:xfrm>
          <a:prstGeom prst="rect">
            <a:avLst/>
          </a:prstGeom>
          <a:solidFill>
            <a:srgbClr val="B1BBCB"/>
          </a:solidFill>
          <a:ln>
            <a:noFill/>
          </a:ln>
        </p:spPr>
        <p:txBody>
          <a:bodyPr spcFirstLastPara="1" wrap="square" lIns="91425" tIns="0" rIns="91425" bIns="0" anchor="ctr" anchorCtr="0">
            <a:noAutofit/>
          </a:bodyPr>
          <a:lstStyle>
            <a:lvl1pPr marL="457200" marR="0" lvl="0" indent="-228600" algn="ctr">
              <a:lnSpc>
                <a:spcPct val="100000"/>
              </a:lnSpc>
              <a:spcBef>
                <a:spcPts val="0"/>
              </a:spcBef>
              <a:spcAft>
                <a:spcPts val="0"/>
              </a:spcAft>
              <a:buClr>
                <a:schemeClr val="accent1"/>
              </a:buClr>
              <a:buSzPts val="1350"/>
              <a:buFont typeface="Noto Sans Symbols"/>
              <a:buNone/>
              <a:defRPr sz="1800" b="0" i="0" u="none" strike="noStrike" cap="none">
                <a:solidFill>
                  <a:schemeClr val="lt1"/>
                </a:solidFill>
                <a:latin typeface="Rockwell"/>
                <a:ea typeface="Rockwell"/>
                <a:cs typeface="Rockwell"/>
                <a:sym typeface="Rockwell"/>
              </a:defRPr>
            </a:lvl1pPr>
            <a:lvl2pPr marL="914400" marR="0" lvl="1" indent="-228600" algn="l">
              <a:lnSpc>
                <a:spcPct val="100000"/>
              </a:lnSpc>
              <a:spcBef>
                <a:spcPts val="600"/>
              </a:spcBef>
              <a:spcAft>
                <a:spcPts val="0"/>
              </a:spcAft>
              <a:buClr>
                <a:srgbClr val="9FC3E3"/>
              </a:buClr>
              <a:buSzPts val="1500"/>
              <a:buFont typeface="Noto Sans Symbols"/>
              <a:buNone/>
              <a:defRPr sz="2000" b="1" i="0" u="none" strike="noStrike" cap="none">
                <a:solidFill>
                  <a:srgbClr val="595959"/>
                </a:solidFill>
                <a:latin typeface="Rockwell"/>
                <a:ea typeface="Rockwell"/>
                <a:cs typeface="Rockwell"/>
                <a:sym typeface="Rockwell"/>
              </a:defRPr>
            </a:lvl2pPr>
            <a:lvl3pPr marL="1371600" marR="0" lvl="2" indent="-228600" algn="l">
              <a:lnSpc>
                <a:spcPct val="100000"/>
              </a:lnSpc>
              <a:spcBef>
                <a:spcPts val="600"/>
              </a:spcBef>
              <a:spcAft>
                <a:spcPts val="0"/>
              </a:spcAft>
              <a:buClr>
                <a:schemeClr val="accent1"/>
              </a:buClr>
              <a:buSzPts val="1350"/>
              <a:buFont typeface="Noto Sans Symbols"/>
              <a:buNone/>
              <a:defRPr sz="1800" b="1" i="0" u="none" strike="noStrike" cap="none">
                <a:solidFill>
                  <a:srgbClr val="595959"/>
                </a:solidFill>
                <a:latin typeface="Rockwell"/>
                <a:ea typeface="Rockwell"/>
                <a:cs typeface="Rockwell"/>
                <a:sym typeface="Rockwell"/>
              </a:defRPr>
            </a:lvl3pPr>
            <a:lvl4pPr marL="1828800" marR="0" lvl="3" indent="-228600" algn="l">
              <a:lnSpc>
                <a:spcPct val="100000"/>
              </a:lnSpc>
              <a:spcBef>
                <a:spcPts val="60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4pPr>
            <a:lvl5pPr marL="2286000" marR="0" lvl="4" indent="-228600" algn="l">
              <a:lnSpc>
                <a:spcPct val="100000"/>
              </a:lnSpc>
              <a:spcBef>
                <a:spcPts val="60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5pPr>
            <a:lvl6pPr marL="2743200" marR="0" lvl="5"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6pPr>
            <a:lvl7pPr marL="3200400" marR="0" lvl="6"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7pPr>
            <a:lvl8pPr marL="3657600" marR="0" lvl="7"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8pPr>
            <a:lvl9pPr marL="4114800" marR="0" lvl="8"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583142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62984" y="336550"/>
            <a:ext cx="9067801" cy="43688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17500" y="4724400"/>
            <a:ext cx="11557000" cy="1003300"/>
          </a:xfrm>
          <a:prstGeom prst="rect">
            <a:avLst/>
          </a:prstGeom>
        </p:spPr>
        <p:txBody>
          <a:bodyPr/>
          <a:lstStyle/>
          <a:p>
            <a:r>
              <a:t>Title Text</a:t>
            </a:r>
          </a:p>
        </p:txBody>
      </p:sp>
      <p:sp>
        <p:nvSpPr>
          <p:cNvPr id="22" name="Shape 22"/>
          <p:cNvSpPr>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5979516" y="6540500"/>
            <a:ext cx="226619" cy="23495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2062405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Shape 117"/>
          <p:cNvSpPr>
            <a:spLocks noGrp="1"/>
          </p:cNvSpPr>
          <p:nvPr>
            <p:ph type="title"/>
          </p:nvPr>
        </p:nvSpPr>
        <p:spPr>
          <a:xfrm>
            <a:off x="2416969" y="1151930"/>
            <a:ext cx="7358063" cy="2321719"/>
          </a:xfrm>
          <a:prstGeom prst="rect">
            <a:avLst/>
          </a:prstGeom>
        </p:spPr>
        <p:txBody>
          <a:bodyPr lIns="71437" tIns="71437" rIns="71437" bIns="71437" anchor="b"/>
          <a:lstStyle>
            <a:lvl1pPr defTabSz="292100"/>
          </a:lstStyle>
          <a:p>
            <a:r>
              <a:t>Title Text</a:t>
            </a:r>
          </a:p>
        </p:txBody>
      </p:sp>
      <p:sp>
        <p:nvSpPr>
          <p:cNvPr id="118" name="Shape 118"/>
          <p:cNvSpPr>
            <a:spLocks noGrp="1"/>
          </p:cNvSpPr>
          <p:nvPr>
            <p:ph type="body" sz="quarter" idx="1"/>
          </p:nvPr>
        </p:nvSpPr>
        <p:spPr>
          <a:xfrm>
            <a:off x="2416969" y="3536156"/>
            <a:ext cx="7358063" cy="794743"/>
          </a:xfrm>
          <a:prstGeom prst="rect">
            <a:avLst/>
          </a:prstGeom>
        </p:spPr>
        <p:txBody>
          <a:bodyPr lIns="71437" tIns="71437" rIns="71437" bIns="71437" anchor="t"/>
          <a:lstStyle>
            <a:lvl1pPr marL="0" indent="0" algn="ctr" defTabSz="292100">
              <a:spcBef>
                <a:spcPts val="0"/>
              </a:spcBef>
              <a:buSzTx/>
              <a:buNone/>
              <a:defRPr sz="2200"/>
            </a:lvl1pPr>
            <a:lvl2pPr marL="0" indent="114300" algn="ctr" defTabSz="292100">
              <a:spcBef>
                <a:spcPts val="0"/>
              </a:spcBef>
              <a:buSzTx/>
              <a:buNone/>
              <a:defRPr sz="2200"/>
            </a:lvl2pPr>
            <a:lvl3pPr marL="0" indent="228600" algn="ctr" defTabSz="292100">
              <a:spcBef>
                <a:spcPts val="0"/>
              </a:spcBef>
              <a:buSzTx/>
              <a:buNone/>
              <a:defRPr sz="2200"/>
            </a:lvl3pPr>
            <a:lvl4pPr marL="0" indent="342900" algn="ctr" defTabSz="292100">
              <a:spcBef>
                <a:spcPts val="0"/>
              </a:spcBef>
              <a:buSzTx/>
              <a:buNone/>
              <a:defRPr sz="2200"/>
            </a:lvl4pPr>
            <a:lvl5pPr marL="0" indent="457200" algn="ctr" defTabSz="292100">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5967907" y="6509742"/>
            <a:ext cx="247257" cy="255588"/>
          </a:xfrm>
          <a:prstGeom prst="rect">
            <a:avLst/>
          </a:prstGeom>
        </p:spPr>
        <p:txBody>
          <a:bodyPr lIns="71437" tIns="71437" rIns="71437" bIns="71437"/>
          <a:lstStyle>
            <a:lvl1pPr defTabSz="292100"/>
          </a:lstStyle>
          <a:p>
            <a:fld id="{86CB4B4D-7CA3-9044-876B-883B54F8677D}" type="slidenum">
              <a:t>‹#›</a:t>
            </a:fld>
            <a:endParaRPr/>
          </a:p>
        </p:txBody>
      </p:sp>
    </p:spTree>
    <p:extLst>
      <p:ext uri="{BB962C8B-B14F-4D97-AF65-F5344CB8AC3E}">
        <p14:creationId xmlns:p14="http://schemas.microsoft.com/office/powerpoint/2010/main" val="237636289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6"/>
            <a:ext cx="4808096" cy="2649303"/>
          </a:xfrm>
        </p:spPr>
        <p:txBody>
          <a:bodyPr/>
          <a:lstStyle/>
          <a:p>
            <a:endParaRPr lang="en-US"/>
          </a:p>
        </p:txBody>
      </p:sp>
      <p:sp>
        <p:nvSpPr>
          <p:cNvPr id="5" name="Picture Placeholder 3"/>
          <p:cNvSpPr>
            <a:spLocks noGrp="1"/>
          </p:cNvSpPr>
          <p:nvPr>
            <p:ph type="pic" sz="quarter" idx="11"/>
          </p:nvPr>
        </p:nvSpPr>
        <p:spPr>
          <a:xfrm>
            <a:off x="6385301" y="1828806"/>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6520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7"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3"/>
            <a:ext cx="10515600" cy="953001"/>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4"/>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8629"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9" name="Straight Connector 8"/>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31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6"/>
            <a:ext cx="4343400" cy="530225"/>
          </a:xfrm>
        </p:spPr>
        <p:txBody>
          <a:bodyPr anchor="b"/>
          <a:lstStyle>
            <a:lvl1pPr>
              <a:defRPr sz="32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4" y="1171080"/>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15963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61" r:id="rId12"/>
    <p:sldLayoutId id="2147483662" r:id="rId13"/>
    <p:sldLayoutId id="2147483663" r:id="rId14"/>
    <p:sldLayoutId id="2147483664" r:id="rId15"/>
    <p:sldLayoutId id="2147483665" r:id="rId16"/>
    <p:sldLayoutId id="2147483668" r:id="rId17"/>
    <p:sldLayoutId id="2147483671" r:id="rId18"/>
    <p:sldLayoutId id="2147483672" r:id="rId19"/>
    <p:sldLayoutId id="2147483673" r:id="rId20"/>
    <p:sldLayoutId id="2147483674"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2.xml"/><Relationship Id="rId7" Type="http://schemas.openxmlformats.org/officeDocument/2006/relationships/image" Target="../media/image17.jpeg"/><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20.xml"/><Relationship Id="rId5" Type="http://schemas.openxmlformats.org/officeDocument/2006/relationships/image" Target="../media/image22.png"/><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21.xml"/><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9.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0.xml"/><Relationship Id="rId7" Type="http://schemas.openxmlformats.org/officeDocument/2006/relationships/diagramColors" Target="../diagrams/colors2.xml"/><Relationship Id="rId2" Type="http://schemas.openxmlformats.org/officeDocument/2006/relationships/slideLayout" Target="../slideLayouts/slideLayout10.xml"/><Relationship Id="rId1" Type="http://schemas.openxmlformats.org/officeDocument/2006/relationships/tags" Target="../tags/tag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24.xml"/><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21.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26.xml"/><Relationship Id="rId4" Type="http://schemas.openxmlformats.org/officeDocument/2006/relationships/image" Target="../media/image21.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https://media.nationalgeographic.org/assets/file/Case_Study_Arthur_Middleton_SECURE.pdf" TargetMode="Externa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3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31.xml"/><Relationship Id="rId4" Type="http://schemas.openxmlformats.org/officeDocument/2006/relationships/hyperlink" Target="file:///C:\Users\User\Downloads\rightquestion.org"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0.xml"/><Relationship Id="rId1" Type="http://schemas.openxmlformats.org/officeDocument/2006/relationships/tags" Target="../tags/tag35.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10.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0.xml"/><Relationship Id="rId1" Type="http://schemas.openxmlformats.org/officeDocument/2006/relationships/tags" Target="../tags/tag38.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hyperlink" Target="http://rightquestion.org/" TargetMode="Externa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41.xml"/><Relationship Id="rId5" Type="http://schemas.openxmlformats.org/officeDocument/2006/relationships/comments" Target="../comments/commen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43.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5.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0.jpeg"/><Relationship Id="rId2" Type="http://schemas.openxmlformats.org/officeDocument/2006/relationships/slideLayout" Target="../slideLayouts/slideLayout26.xml"/><Relationship Id="rId1" Type="http://schemas.openxmlformats.org/officeDocument/2006/relationships/tags" Target="../tags/tag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5620" y="302740"/>
            <a:ext cx="11463331" cy="1369788"/>
          </a:xfrm>
        </p:spPr>
        <p:txBody>
          <a:bodyPr>
            <a:noAutofit/>
          </a:bodyPr>
          <a:lstStyle/>
          <a:p>
            <a:r>
              <a:rPr lang="en-US" sz="4000" b="0" dirty="0"/>
              <a:t>Cultivating a Lifelong Explorer Mindset through Student-Led Inquiry</a:t>
            </a:r>
            <a:endParaRPr lang="en-US" sz="4000" dirty="0"/>
          </a:p>
        </p:txBody>
      </p:sp>
      <p:sp>
        <p:nvSpPr>
          <p:cNvPr id="8" name="Subtitle 2"/>
          <p:cNvSpPr>
            <a:spLocks noGrp="1"/>
          </p:cNvSpPr>
          <p:nvPr>
            <p:ph type="subTitle" idx="1"/>
          </p:nvPr>
        </p:nvSpPr>
        <p:spPr>
          <a:xfrm>
            <a:off x="488495" y="2708690"/>
            <a:ext cx="6017421" cy="1697754"/>
          </a:xfrm>
        </p:spPr>
        <p:txBody>
          <a:bodyPr>
            <a:noAutofit/>
          </a:bodyPr>
          <a:lstStyle/>
          <a:p>
            <a:pPr>
              <a:lnSpc>
                <a:spcPct val="100000"/>
              </a:lnSpc>
              <a:spcBef>
                <a:spcPts val="400"/>
              </a:spcBef>
            </a:pPr>
            <a:r>
              <a:rPr lang="en-US" sz="3600" dirty="0">
                <a:latin typeface="+mj-lt"/>
              </a:rPr>
              <a:t>Fay Gore</a:t>
            </a:r>
          </a:p>
          <a:p>
            <a:pPr>
              <a:lnSpc>
                <a:spcPct val="100000"/>
              </a:lnSpc>
              <a:spcBef>
                <a:spcPts val="400"/>
              </a:spcBef>
            </a:pPr>
            <a:r>
              <a:rPr lang="en-US" sz="2400" dirty="0"/>
              <a:t>Mid-Atlantic Regional Director, Education</a:t>
            </a:r>
          </a:p>
          <a:p>
            <a:pPr>
              <a:lnSpc>
                <a:spcPct val="100000"/>
              </a:lnSpc>
              <a:spcBef>
                <a:spcPts val="400"/>
              </a:spcBef>
            </a:pPr>
            <a:r>
              <a:rPr lang="en-US" sz="2400" dirty="0">
                <a:latin typeface="+mj-lt"/>
              </a:rPr>
              <a:t>National Geographic Society</a:t>
            </a:r>
          </a:p>
        </p:txBody>
      </p:sp>
      <p:sp>
        <p:nvSpPr>
          <p:cNvPr id="4" name="Rectangle 3"/>
          <p:cNvSpPr/>
          <p:nvPr/>
        </p:nvSpPr>
        <p:spPr>
          <a:xfrm>
            <a:off x="6900863" y="2708690"/>
            <a:ext cx="5179551" cy="1484574"/>
          </a:xfrm>
          <a:prstGeom prst="rect">
            <a:avLst/>
          </a:prstGeom>
        </p:spPr>
        <p:txBody>
          <a:bodyPr wrap="square">
            <a:spAutoFit/>
          </a:bodyPr>
          <a:lstStyle/>
          <a:p>
            <a:pPr>
              <a:lnSpc>
                <a:spcPct val="110000"/>
              </a:lnSpc>
            </a:pPr>
            <a:r>
              <a:rPr lang="en-US" sz="3600" dirty="0"/>
              <a:t>Sarah Westbrook</a:t>
            </a:r>
            <a:br>
              <a:rPr lang="en-US" sz="3600" dirty="0"/>
            </a:br>
            <a:r>
              <a:rPr lang="en-US" sz="2400" dirty="0"/>
              <a:t>Director of Professional Learning The Right Question Institute(RQI)</a:t>
            </a:r>
          </a:p>
        </p:txBody>
      </p:sp>
    </p:spTree>
    <p:custDataLst>
      <p:tags r:id="rId1"/>
    </p:custDataLst>
    <p:extLst>
      <p:ext uri="{BB962C8B-B14F-4D97-AF65-F5344CB8AC3E}">
        <p14:creationId xmlns:p14="http://schemas.microsoft.com/office/powerpoint/2010/main" val="116147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75C216-7AF5-3D4A-9BFE-20698FA60F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74290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803343" y="404041"/>
            <a:ext cx="11226732" cy="1325563"/>
          </a:xfrm>
        </p:spPr>
        <p:txBody>
          <a:bodyPr>
            <a:normAutofit/>
          </a:bodyPr>
          <a:lstStyle/>
          <a:p>
            <a:r>
              <a:rPr lang="en-US" altLang="en-US" sz="4000" dirty="0">
                <a:latin typeface="+mn-lt"/>
              </a:rPr>
              <a:t>Research on the Importance of Questioning</a:t>
            </a:r>
          </a:p>
        </p:txBody>
      </p:sp>
      <p:sp>
        <p:nvSpPr>
          <p:cNvPr id="97283" name="Content Placeholder 2"/>
          <p:cNvSpPr>
            <a:spLocks noGrp="1"/>
          </p:cNvSpPr>
          <p:nvPr>
            <p:ph idx="1"/>
          </p:nvPr>
        </p:nvSpPr>
        <p:spPr>
          <a:xfrm>
            <a:off x="1006814" y="2088204"/>
            <a:ext cx="10108660" cy="3994826"/>
          </a:xfrm>
        </p:spPr>
        <p:txBody>
          <a:bodyPr>
            <a:normAutofit fontScale="85000" lnSpcReduction="20000"/>
          </a:bodyPr>
          <a:lstStyle/>
          <a:p>
            <a:pPr marL="0" indent="0">
              <a:buNone/>
            </a:pPr>
            <a:r>
              <a:rPr lang="en-US" altLang="en-US" sz="3600" dirty="0"/>
              <a:t>Self-questioning (metacognitive strategy):</a:t>
            </a:r>
          </a:p>
          <a:p>
            <a:pPr marL="0" indent="0">
              <a:buNone/>
            </a:pPr>
            <a:endParaRPr lang="en-US" altLang="en-US" sz="3500" dirty="0"/>
          </a:p>
          <a:p>
            <a:pPr>
              <a:lnSpc>
                <a:spcPct val="120000"/>
              </a:lnSpc>
            </a:pPr>
            <a:r>
              <a:rPr lang="en-US" altLang="en-US" dirty="0"/>
              <a:t>Student formulation of their own questions is one of the most effective metacognitive strategies </a:t>
            </a:r>
          </a:p>
          <a:p>
            <a:pPr>
              <a:lnSpc>
                <a:spcPct val="120000"/>
              </a:lnSpc>
            </a:pPr>
            <a:r>
              <a:rPr lang="en-US" altLang="en-US" dirty="0"/>
              <a:t>Engaging in pre-lesson self-questioning improved students rate of learning by nearly 50% (Hattie, p.193)</a:t>
            </a:r>
          </a:p>
          <a:p>
            <a:pPr marL="0" indent="0" algn="r">
              <a:buNone/>
            </a:pPr>
            <a:endParaRPr lang="en-US" altLang="en-US" sz="2400" i="1" dirty="0"/>
          </a:p>
          <a:p>
            <a:pPr marL="0" indent="0" algn="r">
              <a:lnSpc>
                <a:spcPct val="120000"/>
              </a:lnSpc>
              <a:spcBef>
                <a:spcPct val="0"/>
              </a:spcBef>
              <a:spcAft>
                <a:spcPts val="600"/>
              </a:spcAft>
              <a:buNone/>
            </a:pPr>
            <a:r>
              <a:rPr lang="en-US" altLang="en-US" sz="3000" dirty="0"/>
              <a:t>John Hattie</a:t>
            </a:r>
          </a:p>
          <a:p>
            <a:pPr marL="0" indent="0" algn="r">
              <a:lnSpc>
                <a:spcPct val="120000"/>
              </a:lnSpc>
              <a:spcBef>
                <a:spcPct val="0"/>
              </a:spcBef>
              <a:buNone/>
            </a:pPr>
            <a:r>
              <a:rPr lang="en-US" altLang="en-US" sz="2000" i="1" dirty="0"/>
              <a:t>Visible Learning: A Synthesis of Over 800 </a:t>
            </a:r>
          </a:p>
          <a:p>
            <a:pPr marL="0" indent="0" algn="r">
              <a:lnSpc>
                <a:spcPct val="120000"/>
              </a:lnSpc>
              <a:spcBef>
                <a:spcPct val="0"/>
              </a:spcBef>
              <a:buNone/>
            </a:pPr>
            <a:r>
              <a:rPr lang="en-US" altLang="en-US" sz="2000" i="1" dirty="0"/>
              <a:t>meta-Analyses Relating to Achievement, 2008</a:t>
            </a:r>
          </a:p>
          <a:p>
            <a:pPr marL="0" indent="0">
              <a:buNone/>
            </a:pPr>
            <a:endParaRPr lang="en-US" altLang="en-US" sz="3200" dirty="0"/>
          </a:p>
        </p:txBody>
      </p:sp>
    </p:spTree>
    <p:custDataLst>
      <p:tags r:id="rId1"/>
    </p:custDataLst>
    <p:extLst>
      <p:ext uri="{BB962C8B-B14F-4D97-AF65-F5344CB8AC3E}">
        <p14:creationId xmlns:p14="http://schemas.microsoft.com/office/powerpoint/2010/main" val="8930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2203"/>
            <a:ext cx="10515600" cy="1325563"/>
          </a:xfrm>
        </p:spPr>
        <p:txBody>
          <a:bodyPr/>
          <a:lstStyle/>
          <a:p>
            <a:r>
              <a:rPr lang="en-US" dirty="0"/>
              <a:t>Question Asking Declines with Age</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7970" y="4724933"/>
            <a:ext cx="1149531" cy="1505949"/>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81181" y="3345469"/>
            <a:ext cx="1154996" cy="3100251"/>
          </a:xfrm>
          <a:prstGeom prst="rect">
            <a:avLst/>
          </a:prstGeom>
        </p:spPr>
      </p:pic>
      <p:sp>
        <p:nvSpPr>
          <p:cNvPr id="12" name="TextBox 11"/>
          <p:cNvSpPr txBox="1"/>
          <p:nvPr/>
        </p:nvSpPr>
        <p:spPr>
          <a:xfrm>
            <a:off x="8740335" y="6475983"/>
            <a:ext cx="345166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cs typeface="+mn-cs"/>
              </a:rPr>
              <a:t>Tizard, B., Hughes, M., Carmichael, H., &amp; Pinkerton, G. (1983).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cs typeface="+mn-cs"/>
              </a:rPr>
              <a:t>Pearson, J.C. &amp; West, R. (2009)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Rockwell"/>
                <a:cs typeface="+mn-cs"/>
              </a:rPr>
              <a:t> </a:t>
            </a: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18778" y="1271002"/>
            <a:ext cx="2235673" cy="5150671"/>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36178" y="1271002"/>
            <a:ext cx="360722" cy="5150671"/>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396901" y="1256048"/>
            <a:ext cx="1858724" cy="5213720"/>
          </a:xfrm>
          <a:prstGeom prst="rect">
            <a:avLst/>
          </a:prstGeom>
        </p:spPr>
      </p:pic>
    </p:spTree>
    <p:custDataLst>
      <p:tags r:id="rId1"/>
    </p:custDataLst>
    <p:extLst>
      <p:ext uri="{BB962C8B-B14F-4D97-AF65-F5344CB8AC3E}">
        <p14:creationId xmlns:p14="http://schemas.microsoft.com/office/powerpoint/2010/main" val="46468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9"/>
          <p:cNvSpPr txBox="1">
            <a:spLocks noChangeArrowheads="1"/>
          </p:cNvSpPr>
          <p:nvPr/>
        </p:nvSpPr>
        <p:spPr bwMode="auto">
          <a:xfrm>
            <a:off x="10071297" y="6485760"/>
            <a:ext cx="3417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DIN Next Rounded LT Pro" panose="020F0503020203050203" pitchFamily="34" charset="0"/>
                <a:ea typeface="MS PGothic" panose="020B0600070205080204" pitchFamily="34" charset="-128"/>
                <a:cs typeface="+mn-cs"/>
              </a:rPr>
              <a:t>Dillon, 1988, p. 199</a:t>
            </a:r>
          </a:p>
        </p:txBody>
      </p:sp>
      <p:sp>
        <p:nvSpPr>
          <p:cNvPr id="5" name="Title 4"/>
          <p:cNvSpPr>
            <a:spLocks noGrp="1"/>
          </p:cNvSpPr>
          <p:nvPr>
            <p:ph type="title"/>
          </p:nvPr>
        </p:nvSpPr>
        <p:spPr>
          <a:xfrm>
            <a:off x="426295" y="212881"/>
            <a:ext cx="11353800" cy="1325563"/>
          </a:xfrm>
        </p:spPr>
        <p:txBody>
          <a:bodyPr/>
          <a:lstStyle/>
          <a:p>
            <a:r>
              <a:rPr lang="en-US" dirty="0"/>
              <a:t>Question Asking by Adolescence </a:t>
            </a:r>
          </a:p>
        </p:txBody>
      </p:sp>
      <p:sp>
        <p:nvSpPr>
          <p:cNvPr id="6" name="Content Placeholder 2"/>
          <p:cNvSpPr>
            <a:spLocks noGrp="1"/>
          </p:cNvSpPr>
          <p:nvPr>
            <p:ph idx="1"/>
          </p:nvPr>
        </p:nvSpPr>
        <p:spPr/>
        <p:txBody>
          <a:bodyPr>
            <a:normAutofit/>
          </a:bodyPr>
          <a:lstStyle/>
          <a:p>
            <a:pPr marL="0" indent="0">
              <a:buNone/>
            </a:pPr>
            <a:r>
              <a:rPr lang="en-US" dirty="0"/>
              <a:t>Who’s asking questions over the course of an hour?</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08200" y="2644151"/>
            <a:ext cx="6200000" cy="2714286"/>
          </a:xfrm>
          <a:prstGeom prst="rect">
            <a:avLst/>
          </a:prstGeom>
        </p:spPr>
      </p:pic>
      <p:sp>
        <p:nvSpPr>
          <p:cNvPr id="7" name="Content Placeholder 2"/>
          <p:cNvSpPr txBox="1">
            <a:spLocks/>
          </p:cNvSpPr>
          <p:nvPr/>
        </p:nvSpPr>
        <p:spPr>
          <a:xfrm>
            <a:off x="896228" y="3025260"/>
            <a:ext cx="2139461" cy="570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DIN Next Rounded LT Pro" panose="020F0503020203050203" pitchFamily="34" charset="0"/>
                <a:cs typeface="+mn-cs"/>
              </a:rPr>
              <a:t>Educators</a:t>
            </a:r>
          </a:p>
        </p:txBody>
      </p:sp>
      <p:sp>
        <p:nvSpPr>
          <p:cNvPr id="8" name="Content Placeholder 2"/>
          <p:cNvSpPr txBox="1">
            <a:spLocks/>
          </p:cNvSpPr>
          <p:nvPr/>
        </p:nvSpPr>
        <p:spPr>
          <a:xfrm>
            <a:off x="896228" y="4203428"/>
            <a:ext cx="2139461" cy="570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DIN Next Rounded LT Pro" panose="020F0503020203050203" pitchFamily="34" charset="0"/>
                <a:cs typeface="+mn-cs"/>
              </a:rPr>
              <a:t>Students</a:t>
            </a:r>
          </a:p>
        </p:txBody>
      </p:sp>
    </p:spTree>
    <p:custDataLst>
      <p:tags r:id="rId1"/>
    </p:custDataLst>
    <p:extLst>
      <p:ext uri="{BB962C8B-B14F-4D97-AF65-F5344CB8AC3E}">
        <p14:creationId xmlns:p14="http://schemas.microsoft.com/office/powerpoint/2010/main" val="212576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13" y="2748067"/>
            <a:ext cx="10339389" cy="1325563"/>
          </a:xfrm>
        </p:spPr>
        <p:txBody>
          <a:bodyPr>
            <a:normAutofit fontScale="90000"/>
          </a:bodyPr>
          <a:lstStyle/>
          <a:p>
            <a:pPr>
              <a:lnSpc>
                <a:spcPct val="100000"/>
              </a:lnSpc>
            </a:pPr>
            <a:r>
              <a:rPr lang="en-US" altLang="en-US" sz="4000" b="0" dirty="0">
                <a:solidFill>
                  <a:schemeClr val="tx1"/>
                </a:solidFill>
                <a:latin typeface="Rockwell" panose="02060603020205020403" pitchFamily="18" charset="0"/>
              </a:rPr>
              <a:t>We can work together on creating more opportunities for </a:t>
            </a:r>
            <a:r>
              <a:rPr lang="en-US" altLang="en-US" sz="4000" b="0" i="1" dirty="0">
                <a:solidFill>
                  <a:schemeClr val="tx1"/>
                </a:solidFill>
                <a:latin typeface="Rockwell" panose="02060603020205020403" pitchFamily="18" charset="0"/>
              </a:rPr>
              <a:t>all </a:t>
            </a:r>
            <a:r>
              <a:rPr lang="en-US" altLang="en-US" sz="4000" b="0" dirty="0">
                <a:solidFill>
                  <a:schemeClr val="tx1"/>
                </a:solidFill>
                <a:latin typeface="Rockwell" panose="02060603020205020403" pitchFamily="18" charset="0"/>
              </a:rPr>
              <a:t>students to ask their own questions and develop an explorer mindset (for geographic study and for LIFE!)</a:t>
            </a:r>
            <a:r>
              <a:rPr lang="en-US" altLang="en-US" dirty="0">
                <a:latin typeface="Rockwell" panose="02060603020205020403" pitchFamily="18" charset="0"/>
              </a:rPr>
              <a:t/>
            </a:r>
            <a:br>
              <a:rPr lang="en-US" altLang="en-US" dirty="0">
                <a:latin typeface="Rockwell" panose="02060603020205020403" pitchFamily="18" charset="0"/>
              </a:rPr>
            </a:br>
            <a:endParaRPr lang="en-US" dirty="0"/>
          </a:p>
        </p:txBody>
      </p:sp>
      <p:cxnSp>
        <p:nvCxnSpPr>
          <p:cNvPr id="3" name="Straight Connector 2"/>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8997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797333"/>
            <a:ext cx="11046644" cy="1381126"/>
          </a:xfrm>
        </p:spPr>
        <p:txBody>
          <a:bodyPr>
            <a:normAutofit/>
          </a:bodyPr>
          <a:lstStyle/>
          <a:p>
            <a:pPr fontAlgn="base"/>
            <a:r>
              <a:rPr lang="en-US" sz="4400" dirty="0">
                <a:solidFill>
                  <a:schemeClr val="tx2"/>
                </a:solidFill>
                <a:latin typeface="Rockwell" panose="02060603020205020403" pitchFamily="18" charset="0"/>
              </a:rPr>
              <a:t>Collaborative Experience with the Question Formulation Technique (QFT)</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28802" y="467722"/>
            <a:ext cx="5818217" cy="3822932"/>
          </a:xfrm>
          <a:prstGeom prst="rect">
            <a:avLst/>
          </a:prstGeom>
        </p:spPr>
      </p:pic>
      <p:cxnSp>
        <p:nvCxnSpPr>
          <p:cNvPr id="4" name="Straight Connector 3"/>
          <p:cNvCxnSpPr/>
          <p:nvPr/>
        </p:nvCxnSpPr>
        <p:spPr>
          <a:xfrm>
            <a:off x="774917" y="6310497"/>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4770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4"/>
          <p:cNvSpPr txBox="1">
            <a:spLocks noGrp="1"/>
          </p:cNvSpPr>
          <p:nvPr>
            <p:ph type="title"/>
          </p:nvPr>
        </p:nvSpPr>
        <p:spPr>
          <a:xfrm>
            <a:off x="893041" y="285078"/>
            <a:ext cx="11009935" cy="1325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sz="3600" b="0" dirty="0"/>
              <a:t>There are 2 icons you will see in this experience:</a:t>
            </a:r>
            <a:endParaRPr sz="3600" b="0" dirty="0"/>
          </a:p>
        </p:txBody>
      </p:sp>
      <p:sp>
        <p:nvSpPr>
          <p:cNvPr id="246" name="Google Shape;246;p24"/>
          <p:cNvSpPr txBox="1">
            <a:spLocks noGrp="1"/>
          </p:cNvSpPr>
          <p:nvPr>
            <p:ph type="body" idx="4294967295"/>
          </p:nvPr>
        </p:nvSpPr>
        <p:spPr>
          <a:xfrm>
            <a:off x="4381147" y="4655193"/>
            <a:ext cx="7521828" cy="119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0"/>
              </a:spcBef>
              <a:spcAft>
                <a:spcPts val="0"/>
              </a:spcAft>
              <a:buSzPts val="1500"/>
              <a:buNone/>
            </a:pPr>
            <a:r>
              <a:rPr lang="en-US" dirty="0">
                <a:solidFill>
                  <a:srgbClr val="000000"/>
                </a:solidFill>
              </a:rPr>
              <a:t>This means get ready to use your chat box to share some of your work</a:t>
            </a:r>
            <a:endParaRPr dirty="0">
              <a:solidFill>
                <a:srgbClr val="000000"/>
              </a:solidFill>
            </a:endParaRPr>
          </a:p>
        </p:txBody>
      </p:sp>
      <p:sp>
        <p:nvSpPr>
          <p:cNvPr id="247" name="Google Shape;247;p24"/>
          <p:cNvSpPr/>
          <p:nvPr/>
        </p:nvSpPr>
        <p:spPr>
          <a:xfrm>
            <a:off x="2223772" y="4894371"/>
            <a:ext cx="977200" cy="5448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48" name="Google Shape;248;p24"/>
          <p:cNvSpPr txBox="1"/>
          <p:nvPr/>
        </p:nvSpPr>
        <p:spPr>
          <a:xfrm>
            <a:off x="4182757" y="2625988"/>
            <a:ext cx="7602167" cy="130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800" b="0" i="0" u="none" strike="noStrike" cap="none" dirty="0">
                <a:solidFill>
                  <a:srgbClr val="000000"/>
                </a:solidFill>
                <a:latin typeface="Rockwell"/>
                <a:ea typeface="Rockwell"/>
                <a:cs typeface="Rockwell"/>
                <a:sym typeface="Rockwell"/>
              </a:rPr>
              <a:t>This means that you should be thinking or working on </a:t>
            </a:r>
            <a:r>
              <a:rPr lang="en-US" sz="2800" dirty="0">
                <a:latin typeface="Rockwell"/>
                <a:ea typeface="Rockwell"/>
                <a:cs typeface="Rockwell"/>
                <a:sym typeface="Rockwell"/>
              </a:rPr>
              <a:t>the </a:t>
            </a:r>
            <a:r>
              <a:rPr lang="en-US" sz="2800" b="0" i="0" u="none" strike="noStrike" cap="none" dirty="0">
                <a:solidFill>
                  <a:srgbClr val="000000"/>
                </a:solidFill>
                <a:latin typeface="Rockwell"/>
                <a:ea typeface="Rockwell"/>
                <a:cs typeface="Rockwell"/>
                <a:sym typeface="Rockwell"/>
              </a:rPr>
              <a:t>task assigned </a:t>
            </a:r>
            <a:endParaRPr sz="2800" b="0" i="0" u="none" strike="noStrike" cap="none" dirty="0">
              <a:solidFill>
                <a:srgbClr val="000000"/>
              </a:solidFill>
              <a:latin typeface="Rockwell"/>
              <a:ea typeface="Rockwell"/>
              <a:cs typeface="Rockwell"/>
              <a:sym typeface="Rockwell"/>
            </a:endParaRPr>
          </a:p>
        </p:txBody>
      </p:sp>
      <p:pic>
        <p:nvPicPr>
          <p:cNvPr id="249" name="Google Shape;249;p24"/>
          <p:cNvPicPr preferRelativeResize="0"/>
          <p:nvPr/>
        </p:nvPicPr>
        <p:blipFill rotWithShape="1">
          <a:blip r:embed="rId4">
            <a:alphaModFix/>
          </a:blip>
          <a:srcRect/>
          <a:stretch/>
        </p:blipFill>
        <p:spPr>
          <a:xfrm>
            <a:off x="1392625" y="2490858"/>
            <a:ext cx="2283691" cy="1251142"/>
          </a:xfrm>
          <a:prstGeom prst="rect">
            <a:avLst/>
          </a:prstGeom>
          <a:noFill/>
          <a:ln>
            <a:noFill/>
          </a:ln>
        </p:spPr>
      </p:pic>
    </p:spTree>
    <p:custDataLst>
      <p:tags r:id="rId1"/>
    </p:custDataLst>
    <p:extLst>
      <p:ext uri="{BB962C8B-B14F-4D97-AF65-F5344CB8AC3E}">
        <p14:creationId xmlns:p14="http://schemas.microsoft.com/office/powerpoint/2010/main" val="161142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91" y="137747"/>
            <a:ext cx="11107385" cy="1325563"/>
          </a:xfrm>
        </p:spPr>
        <p:txBody>
          <a:bodyPr>
            <a:normAutofit/>
          </a:bodyPr>
          <a:lstStyle/>
          <a:p>
            <a:pPr lvl="0"/>
            <a:r>
              <a:rPr lang="en-US" altLang="en-US" sz="3600" dirty="0">
                <a:latin typeface="+mn-lt"/>
                <a:ea typeface="MS PGothic" pitchFamily="34" charset="-128"/>
              </a:rPr>
              <a:t>The Question Formulation Technique (QFT)</a:t>
            </a:r>
            <a:endParaRPr lang="en-US" sz="3600" dirty="0">
              <a:latin typeface="+mn-lt"/>
            </a:endParaRPr>
          </a:p>
        </p:txBody>
      </p:sp>
      <p:sp>
        <p:nvSpPr>
          <p:cNvPr id="3" name="Content Placeholder 2"/>
          <p:cNvSpPr>
            <a:spLocks noGrp="1"/>
          </p:cNvSpPr>
          <p:nvPr>
            <p:ph idx="1"/>
          </p:nvPr>
        </p:nvSpPr>
        <p:spPr>
          <a:xfrm>
            <a:off x="772703" y="1619671"/>
            <a:ext cx="10440788" cy="3306892"/>
          </a:xfrm>
        </p:spPr>
        <p:txBody>
          <a:bodyPr>
            <a:noAutofit/>
          </a:bodyPr>
          <a:lstStyle/>
          <a:p>
            <a:pPr marL="228600" lvl="1" indent="0" eaLnBrk="0" fontAlgn="base" hangingPunct="0">
              <a:spcAft>
                <a:spcPts val="1800"/>
              </a:spcAft>
              <a:buClr>
                <a:srgbClr val="297FD5"/>
              </a:buClr>
              <a:buNone/>
            </a:pPr>
            <a:r>
              <a:rPr lang="en-US" altLang="en-US" sz="3200" b="1" dirty="0">
                <a:latin typeface="Rockwell" panose="02060603020205020403" pitchFamily="18" charset="0"/>
              </a:rPr>
              <a:t>Individuals learn to:</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Produce</a:t>
            </a:r>
            <a:r>
              <a:rPr lang="en-US" altLang="en-US" sz="3200" dirty="0">
                <a:latin typeface="Rockwell" panose="02060603020205020403" pitchFamily="18" charset="0"/>
              </a:rPr>
              <a:t> their own questions</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Improve</a:t>
            </a:r>
            <a:r>
              <a:rPr lang="en-US" altLang="en-US" sz="3200" dirty="0">
                <a:latin typeface="Rockwell" panose="02060603020205020403" pitchFamily="18" charset="0"/>
              </a:rPr>
              <a:t> their questions </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Strategize</a:t>
            </a:r>
            <a:r>
              <a:rPr lang="en-US" altLang="en-US" sz="3200" dirty="0">
                <a:latin typeface="Rockwell" panose="02060603020205020403" pitchFamily="18" charset="0"/>
              </a:rPr>
              <a:t> on how to use their questions</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Reflect</a:t>
            </a:r>
            <a:r>
              <a:rPr lang="en-US" altLang="en-US" sz="3200" dirty="0">
                <a:latin typeface="Rockwell" panose="02060603020205020403" pitchFamily="18" charset="0"/>
              </a:rPr>
              <a:t> on what they have learned and how they learned it</a:t>
            </a:r>
          </a:p>
          <a:p>
            <a:endParaRPr lang="en" sz="3200" dirty="0">
              <a:latin typeface="Rockwell" panose="02060603020205020403" pitchFamily="18" charset="0"/>
            </a:endParaRPr>
          </a:p>
          <a:p>
            <a:endParaRPr lang="en-US" sz="3200" dirty="0">
              <a:latin typeface="Rockwell" panose="02060603020205020403" pitchFamily="18" charset="0"/>
            </a:endParaRPr>
          </a:p>
        </p:txBody>
      </p:sp>
    </p:spTree>
    <p:custDataLst>
      <p:tags r:id="rId1"/>
    </p:custDataLst>
    <p:extLst>
      <p:ext uri="{BB962C8B-B14F-4D97-AF65-F5344CB8AC3E}">
        <p14:creationId xmlns:p14="http://schemas.microsoft.com/office/powerpoint/2010/main" val="1125361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a:bodyPr>
          <a:lstStyle/>
          <a:p>
            <a:pPr eaLnBrk="1" hangingPunct="1"/>
            <a:r>
              <a:rPr lang="en-US" altLang="en-US" dirty="0">
                <a:latin typeface="+mn-lt"/>
              </a:rPr>
              <a:t>Rules for Producing Questions</a:t>
            </a:r>
          </a:p>
        </p:txBody>
      </p:sp>
      <p:sp>
        <p:nvSpPr>
          <p:cNvPr id="5" name="Rounded Rectangle 11"/>
          <p:cNvSpPr>
            <a:spLocks noChangeArrowheads="1"/>
          </p:cNvSpPr>
          <p:nvPr/>
        </p:nvSpPr>
        <p:spPr bwMode="auto">
          <a:xfrm>
            <a:off x="838203" y="2161791"/>
            <a:ext cx="10515599" cy="3044690"/>
          </a:xfrm>
          <a:prstGeom prst="roundRect">
            <a:avLst>
              <a:gd name="adj" fmla="val 16667"/>
            </a:avLst>
          </a:prstGeom>
          <a:solidFill>
            <a:schemeClr val="accent1">
              <a:lumMod val="20000"/>
              <a:lumOff val="80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fontAlgn="base">
              <a:spcBef>
                <a:spcPct val="0"/>
              </a:spcBef>
              <a:spcAft>
                <a:spcPts val="1800"/>
              </a:spcAft>
              <a:defRPr/>
            </a:pPr>
            <a:r>
              <a:rPr lang="en-US" altLang="en-US" sz="3200" dirty="0">
                <a:latin typeface="+mn-lt"/>
              </a:rPr>
              <a:t>1. Ask as many questions as you can</a:t>
            </a:r>
          </a:p>
          <a:p>
            <a:pPr fontAlgn="base">
              <a:spcBef>
                <a:spcPct val="0"/>
              </a:spcBef>
              <a:spcAft>
                <a:spcPts val="1800"/>
              </a:spcAft>
              <a:defRPr/>
            </a:pPr>
            <a:r>
              <a:rPr lang="en-US" altLang="en-US" sz="3200" dirty="0">
                <a:latin typeface="+mn-lt"/>
              </a:rPr>
              <a:t>2. Do not stop to answer, judge, or discuss</a:t>
            </a:r>
          </a:p>
          <a:p>
            <a:pPr fontAlgn="base">
              <a:spcBef>
                <a:spcPct val="0"/>
              </a:spcBef>
              <a:spcAft>
                <a:spcPts val="1800"/>
              </a:spcAft>
              <a:defRPr/>
            </a:pPr>
            <a:r>
              <a:rPr lang="en-US" altLang="en-US" sz="3200" dirty="0">
                <a:latin typeface="+mn-lt"/>
              </a:rPr>
              <a:t>3. Write down every question exactly as stated</a:t>
            </a:r>
          </a:p>
          <a:p>
            <a:pPr fontAlgn="base">
              <a:spcBef>
                <a:spcPct val="0"/>
              </a:spcBef>
              <a:spcAft>
                <a:spcPts val="1800"/>
              </a:spcAft>
              <a:defRPr/>
            </a:pPr>
            <a:r>
              <a:rPr lang="en-US" altLang="en-US" sz="3200" dirty="0">
                <a:latin typeface="+mn-lt"/>
              </a:rPr>
              <a:t>4. Change any statements into questions</a:t>
            </a:r>
          </a:p>
          <a:p>
            <a:pPr algn="ctr" fontAlgn="base">
              <a:spcBef>
                <a:spcPct val="0"/>
              </a:spcBef>
              <a:spcAft>
                <a:spcPts val="1800"/>
              </a:spcAft>
              <a:defRPr/>
            </a:pPr>
            <a:endParaRPr lang="en-US" altLang="en-US" sz="3200" dirty="0">
              <a:solidFill>
                <a:prstClr val="white"/>
              </a:solidFill>
              <a:latin typeface="+mn-lt"/>
            </a:endParaRPr>
          </a:p>
        </p:txBody>
      </p:sp>
    </p:spTree>
    <p:custDataLst>
      <p:tags r:id="rId1"/>
    </p:custDataLst>
    <p:extLst>
      <p:ext uri="{BB962C8B-B14F-4D97-AF65-F5344CB8AC3E}">
        <p14:creationId xmlns:p14="http://schemas.microsoft.com/office/powerpoint/2010/main" val="276022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1350"/>
            <a:ext cx="10515600" cy="1325563"/>
          </a:xfrm>
        </p:spPr>
        <p:txBody>
          <a:bodyPr>
            <a:normAutofit/>
          </a:bodyPr>
          <a:lstStyle/>
          <a:p>
            <a:pPr eaLnBrk="1" hangingPunct="1"/>
            <a:r>
              <a:rPr lang="en-US" altLang="en-US" dirty="0">
                <a:latin typeface="+mn-lt"/>
              </a:rPr>
              <a:t>Question Focus</a:t>
            </a:r>
          </a:p>
        </p:txBody>
      </p:sp>
      <p:sp>
        <p:nvSpPr>
          <p:cNvPr id="3" name="TextBox 2"/>
          <p:cNvSpPr txBox="1"/>
          <p:nvPr/>
        </p:nvSpPr>
        <p:spPr>
          <a:xfrm>
            <a:off x="7908876" y="1872555"/>
            <a:ext cx="3692573" cy="3477875"/>
          </a:xfrm>
          <a:prstGeom prst="rect">
            <a:avLst/>
          </a:prstGeom>
          <a:noFill/>
        </p:spPr>
        <p:txBody>
          <a:bodyPr wrap="square" rtlCol="0">
            <a:spAutoFit/>
          </a:bodyPr>
          <a:lstStyle/>
          <a:p>
            <a:pPr marL="91440" indent="-91440" defTabSz="457200">
              <a:spcAft>
                <a:spcPts val="600"/>
              </a:spcAft>
              <a:buSzPct val="115000"/>
              <a:buFont typeface="Arial" charset="0"/>
              <a:buChar char="•"/>
              <a:defRPr/>
            </a:pPr>
            <a:r>
              <a:rPr kumimoji="0" lang="en-US" sz="2000" b="0" i="0" u="none" strike="noStrike" kern="1200" cap="none" spc="0" normalizeH="0" baseline="0" noProof="0" dirty="0">
                <a:ln>
                  <a:noFill/>
                </a:ln>
                <a:solidFill>
                  <a:prstClr val="black"/>
                </a:solidFill>
                <a:effectLst/>
                <a:uLnTx/>
                <a:uFillTx/>
                <a:latin typeface="Rockwell"/>
                <a:sym typeface="Wingdings" panose="05000000000000000000" pitchFamily="2" charset="2"/>
              </a:rPr>
              <a:t>As</a:t>
            </a:r>
            <a:r>
              <a:rPr lang="en-US" sz="2000" dirty="0">
                <a:solidFill>
                  <a:prstClr val="black"/>
                </a:solidFill>
                <a:latin typeface="Rockwell"/>
                <a:sym typeface="Wingdings" panose="05000000000000000000" pitchFamily="2" charset="2"/>
              </a:rPr>
              <a:t>k as many questions as you can.</a:t>
            </a:r>
          </a:p>
          <a:p>
            <a:pPr marL="91440" indent="-91440" defTabSz="457200">
              <a:spcAft>
                <a:spcPts val="600"/>
              </a:spcAft>
              <a:buSzPct val="115000"/>
              <a:buFont typeface="Arial" charset="0"/>
              <a:buChar char="•"/>
              <a:defRPr/>
            </a:pPr>
            <a:r>
              <a:rPr lang="en-US" sz="2000" dirty="0">
                <a:solidFill>
                  <a:prstClr val="black"/>
                </a:solidFill>
                <a:latin typeface="Rockwell"/>
                <a:sym typeface="Wingdings" panose="05000000000000000000" pitchFamily="2" charset="2"/>
              </a:rPr>
              <a:t> </a:t>
            </a:r>
            <a:r>
              <a:rPr kumimoji="0" lang="en-US" sz="2000" b="0" i="0" u="none" strike="noStrike" kern="1200" cap="none" spc="0" normalizeH="0" baseline="0" noProof="0" dirty="0">
                <a:ln>
                  <a:noFill/>
                </a:ln>
                <a:solidFill>
                  <a:prstClr val="black"/>
                </a:solidFill>
                <a:effectLst/>
                <a:uLnTx/>
                <a:uFillTx/>
                <a:latin typeface="Rockwell"/>
                <a:sym typeface="Wingdings" panose="05000000000000000000" pitchFamily="2" charset="2"/>
              </a:rPr>
              <a:t>Don’t stop to answer, judge, or discuss.</a:t>
            </a:r>
          </a:p>
          <a:p>
            <a:pPr marL="91440" indent="-91440" defTabSz="457200">
              <a:spcAft>
                <a:spcPts val="600"/>
              </a:spcAft>
              <a:buSzPct val="115000"/>
              <a:buFont typeface="Arial" charset="0"/>
              <a:buChar char="•"/>
              <a:defRPr/>
            </a:pPr>
            <a:r>
              <a:rPr lang="en-US" sz="2000" dirty="0">
                <a:solidFill>
                  <a:prstClr val="black"/>
                </a:solidFill>
                <a:latin typeface="Rockwell"/>
                <a:sym typeface="Wingdings" panose="05000000000000000000" pitchFamily="2" charset="2"/>
              </a:rPr>
              <a:t> Record each question exactly as it was stated (or first came to mind).</a:t>
            </a:r>
          </a:p>
          <a:p>
            <a:pPr marL="91440" indent="-91440" defTabSz="457200">
              <a:spcAft>
                <a:spcPts val="600"/>
              </a:spcAft>
              <a:buSzPct val="115000"/>
              <a:buFont typeface="Arial" charset="0"/>
              <a:buChar char="•"/>
              <a:defRPr/>
            </a:pPr>
            <a:r>
              <a:rPr lang="en-US" sz="2000" dirty="0">
                <a:solidFill>
                  <a:prstClr val="black"/>
                </a:solidFill>
                <a:latin typeface="Rockwell"/>
                <a:sym typeface="Wingdings" panose="05000000000000000000" pitchFamily="2" charset="2"/>
              </a:rPr>
              <a:t> </a:t>
            </a:r>
            <a:r>
              <a:rPr kumimoji="0" lang="en-US" sz="2000" b="0" i="0" u="none" strike="noStrike" kern="1200" cap="none" spc="0" normalizeH="0" baseline="0" noProof="0" dirty="0">
                <a:ln>
                  <a:noFill/>
                </a:ln>
                <a:solidFill>
                  <a:prstClr val="black"/>
                </a:solidFill>
                <a:effectLst/>
                <a:uLnTx/>
                <a:uFillTx/>
                <a:latin typeface="Rockwell"/>
                <a:sym typeface="Wingdings" panose="05000000000000000000" pitchFamily="2" charset="2"/>
              </a:rPr>
              <a:t>Change</a:t>
            </a:r>
            <a:r>
              <a:rPr kumimoji="0" lang="en-US" sz="2000" b="0" i="0" u="none" strike="noStrike" kern="1200" cap="none" spc="0" normalizeH="0" noProof="0" dirty="0">
                <a:ln>
                  <a:noFill/>
                </a:ln>
                <a:solidFill>
                  <a:prstClr val="black"/>
                </a:solidFill>
                <a:effectLst/>
                <a:uLnTx/>
                <a:uFillTx/>
                <a:latin typeface="Rockwell"/>
                <a:sym typeface="Wingdings" panose="05000000000000000000" pitchFamily="2" charset="2"/>
              </a:rPr>
              <a:t> any statements into questions.</a:t>
            </a:r>
          </a:p>
          <a:p>
            <a:pPr marL="91440" indent="-91440" defTabSz="457200">
              <a:spcAft>
                <a:spcPts val="600"/>
              </a:spcAft>
              <a:buSzPct val="115000"/>
              <a:buFont typeface="Arial" charset="0"/>
              <a:buChar char="•"/>
              <a:defRPr/>
            </a:pPr>
            <a:r>
              <a:rPr lang="en-US" sz="2000" baseline="0" dirty="0">
                <a:solidFill>
                  <a:prstClr val="black"/>
                </a:solidFill>
                <a:latin typeface="Rockwell"/>
                <a:sym typeface="Wingdings" panose="05000000000000000000" pitchFamily="2" charset="2"/>
              </a:rPr>
              <a:t> </a:t>
            </a:r>
            <a:r>
              <a:rPr lang="en-US" sz="2000" b="1" baseline="0" dirty="0">
                <a:solidFill>
                  <a:prstClr val="black"/>
                </a:solidFill>
                <a:latin typeface="Rockwell"/>
                <a:sym typeface="Wingdings" panose="05000000000000000000" pitchFamily="2" charset="2"/>
              </a:rPr>
              <a:t>Number your questions.</a:t>
            </a:r>
            <a:endParaRPr kumimoji="0" lang="en-US" sz="2000" b="1" i="0" u="none" strike="noStrike" kern="1200" cap="none" spc="0" normalizeH="0" baseline="0" noProof="0" dirty="0">
              <a:ln>
                <a:noFill/>
              </a:ln>
              <a:solidFill>
                <a:prstClr val="black"/>
              </a:solidFill>
              <a:effectLst/>
              <a:uLnTx/>
              <a:uFillTx/>
              <a:latin typeface="Rockwell"/>
            </a:endParaRPr>
          </a:p>
        </p:txBody>
      </p:sp>
      <p:pic>
        <p:nvPicPr>
          <p:cNvPr id="6" name="Google Shape;430;p4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42771" y="176418"/>
            <a:ext cx="1789845" cy="1015428"/>
          </a:xfrm>
          <a:prstGeom prst="rect">
            <a:avLst/>
          </a:prstGeom>
          <a:noFill/>
          <a:ln>
            <a:noFill/>
          </a:ln>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9453" y="947100"/>
            <a:ext cx="5750022" cy="5796770"/>
          </a:xfrm>
          <a:prstGeom prst="rect">
            <a:avLst/>
          </a:prstGeom>
        </p:spPr>
      </p:pic>
    </p:spTree>
    <p:custDataLst>
      <p:tags r:id="rId1"/>
    </p:custDataLst>
    <p:extLst>
      <p:ext uri="{BB962C8B-B14F-4D97-AF65-F5344CB8AC3E}">
        <p14:creationId xmlns:p14="http://schemas.microsoft.com/office/powerpoint/2010/main" val="29037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47" y="125182"/>
            <a:ext cx="10515600" cy="1325563"/>
          </a:xfrm>
        </p:spPr>
        <p:txBody>
          <a:bodyPr>
            <a:normAutofit/>
          </a:bodyPr>
          <a:lstStyle/>
          <a:p>
            <a:r>
              <a:rPr lang="en-US" b="0" dirty="0">
                <a:ea typeface="Meiryo" panose="020B0604030504040204" pitchFamily="34" charset="-128"/>
              </a:rPr>
              <a:t>Who is in the room?</a:t>
            </a:r>
          </a:p>
        </p:txBody>
      </p:sp>
      <p:sp>
        <p:nvSpPr>
          <p:cNvPr id="3" name="Google Shape;247;p24"/>
          <p:cNvSpPr/>
          <p:nvPr/>
        </p:nvSpPr>
        <p:spPr>
          <a:xfrm>
            <a:off x="10593307" y="335937"/>
            <a:ext cx="977200" cy="5448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 name="TextBox 3"/>
          <p:cNvSpPr txBox="1"/>
          <p:nvPr/>
        </p:nvSpPr>
        <p:spPr>
          <a:xfrm>
            <a:off x="802247" y="1741587"/>
            <a:ext cx="10768260" cy="2616101"/>
          </a:xfrm>
          <a:prstGeom prst="rect">
            <a:avLst/>
          </a:prstGeom>
          <a:noFill/>
        </p:spPr>
        <p:txBody>
          <a:bodyPr wrap="square" rtlCol="0">
            <a:spAutoFit/>
          </a:bodyPr>
          <a:lstStyle/>
          <a:p>
            <a:r>
              <a:rPr lang="en-US" sz="3200" dirty="0"/>
              <a:t>Please introduce yourself with your name and location in the Chat box </a:t>
            </a:r>
          </a:p>
          <a:p>
            <a:endParaRPr lang="en-US" sz="3200" dirty="0"/>
          </a:p>
          <a:p>
            <a:endParaRPr lang="en-US" sz="3200" dirty="0"/>
          </a:p>
          <a:p>
            <a:endParaRPr lang="en-US" dirty="0"/>
          </a:p>
          <a:p>
            <a:endParaRPr lang="en-US" dirty="0"/>
          </a:p>
        </p:txBody>
      </p:sp>
      <p:sp>
        <p:nvSpPr>
          <p:cNvPr id="5" name="TextBox 4"/>
          <p:cNvSpPr txBox="1"/>
          <p:nvPr/>
        </p:nvSpPr>
        <p:spPr>
          <a:xfrm>
            <a:off x="1243013" y="3843338"/>
            <a:ext cx="9158287" cy="514350"/>
          </a:xfrm>
          <a:prstGeom prst="rect">
            <a:avLst/>
          </a:prstGeom>
          <a:noFill/>
        </p:spPr>
        <p:txBody>
          <a:bodyPr wrap="square" rtlCol="0">
            <a:spAutoFit/>
          </a:bodyPr>
          <a:lstStyle/>
          <a:p>
            <a:endParaRPr lang="en-US"/>
          </a:p>
        </p:txBody>
      </p:sp>
    </p:spTree>
    <p:custDataLst>
      <p:tags r:id="rId1"/>
    </p:custDataLst>
    <p:extLst>
      <p:ext uri="{BB962C8B-B14F-4D97-AF65-F5344CB8AC3E}">
        <p14:creationId xmlns:p14="http://schemas.microsoft.com/office/powerpoint/2010/main" val="644704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14375" y="207056"/>
            <a:ext cx="10515600" cy="1325563"/>
          </a:xfrm>
        </p:spPr>
        <p:txBody>
          <a:bodyPr>
            <a:normAutofit/>
          </a:bodyPr>
          <a:lstStyle/>
          <a:p>
            <a:pPr eaLnBrk="1" hangingPunct="1"/>
            <a:r>
              <a:rPr lang="en-US" altLang="en-US" dirty="0">
                <a:latin typeface="+mn-lt"/>
              </a:rPr>
              <a:t>Categorize Questions: Closed/Open</a:t>
            </a:r>
          </a:p>
        </p:txBody>
      </p:sp>
      <p:sp>
        <p:nvSpPr>
          <p:cNvPr id="46082" name="Content Placeholder 2"/>
          <p:cNvSpPr>
            <a:spLocks noGrp="1"/>
          </p:cNvSpPr>
          <p:nvPr>
            <p:ph idx="1"/>
          </p:nvPr>
        </p:nvSpPr>
        <p:spPr>
          <a:xfrm>
            <a:off x="838200" y="1825630"/>
            <a:ext cx="10515600" cy="3622029"/>
          </a:xfrm>
        </p:spPr>
        <p:txBody>
          <a:bodyPr>
            <a:normAutofit fontScale="92500" lnSpcReduction="20000"/>
          </a:bodyPr>
          <a:lstStyle/>
          <a:p>
            <a:pPr marL="0" indent="0">
              <a:buNone/>
            </a:pPr>
            <a:r>
              <a:rPr lang="en-US" altLang="en-US" sz="3500" u="sng" dirty="0">
                <a:solidFill>
                  <a:srgbClr val="000000"/>
                </a:solidFill>
              </a:rPr>
              <a:t>Definitions</a:t>
            </a:r>
            <a:r>
              <a:rPr lang="en-US" altLang="en-US" sz="3500" dirty="0">
                <a:solidFill>
                  <a:srgbClr val="000000"/>
                </a:solidFill>
              </a:rPr>
              <a:t>: </a:t>
            </a:r>
            <a:endParaRPr lang="en-US" altLang="en-US" sz="3500" b="1" dirty="0">
              <a:solidFill>
                <a:srgbClr val="000000"/>
              </a:solidFill>
            </a:endParaRPr>
          </a:p>
          <a:p>
            <a:pPr lvl="1" eaLnBrk="1" hangingPunct="1">
              <a:lnSpc>
                <a:spcPct val="90000"/>
              </a:lnSpc>
            </a:pPr>
            <a:r>
              <a:rPr lang="en-US" altLang="en-US" sz="3500" b="1" dirty="0">
                <a:solidFill>
                  <a:srgbClr val="000000"/>
                </a:solidFill>
              </a:rPr>
              <a:t>Closed-ended </a:t>
            </a:r>
            <a:r>
              <a:rPr lang="en-US" altLang="en-US" sz="3500" dirty="0">
                <a:solidFill>
                  <a:srgbClr val="000000"/>
                </a:solidFill>
              </a:rPr>
              <a:t>questions can be answered with a “yes” or  “no” or with a </a:t>
            </a:r>
            <a:r>
              <a:rPr lang="en-US" altLang="en-US" sz="3500" b="1" dirty="0">
                <a:solidFill>
                  <a:srgbClr val="000000"/>
                </a:solidFill>
              </a:rPr>
              <a:t>one-word </a:t>
            </a:r>
            <a:r>
              <a:rPr lang="en-US" altLang="en-US" sz="3500" dirty="0">
                <a:solidFill>
                  <a:srgbClr val="000000"/>
                </a:solidFill>
              </a:rPr>
              <a:t>answer.</a:t>
            </a:r>
          </a:p>
          <a:p>
            <a:pPr lvl="1">
              <a:spcBef>
                <a:spcPts val="1800"/>
              </a:spcBef>
            </a:pPr>
            <a:r>
              <a:rPr lang="en-US" altLang="en-US" sz="3500" b="1" dirty="0">
                <a:solidFill>
                  <a:srgbClr val="000000"/>
                </a:solidFill>
              </a:rPr>
              <a:t>Open-ended</a:t>
            </a:r>
            <a:r>
              <a:rPr lang="en-US" altLang="en-US" sz="3500" dirty="0">
                <a:solidFill>
                  <a:srgbClr val="000000"/>
                </a:solidFill>
              </a:rPr>
              <a:t> questions require </a:t>
            </a:r>
          </a:p>
          <a:p>
            <a:pPr lvl="1">
              <a:spcBef>
                <a:spcPct val="0"/>
              </a:spcBef>
              <a:spcAft>
                <a:spcPts val="1800"/>
              </a:spcAft>
              <a:buNone/>
            </a:pPr>
            <a:r>
              <a:rPr lang="en-US" altLang="en-US" sz="3500" dirty="0">
                <a:solidFill>
                  <a:srgbClr val="000000"/>
                </a:solidFill>
              </a:rPr>
              <a:t>  more </a:t>
            </a:r>
            <a:r>
              <a:rPr lang="en-US" altLang="en-US" sz="3500" b="1" dirty="0">
                <a:solidFill>
                  <a:srgbClr val="000000"/>
                </a:solidFill>
              </a:rPr>
              <a:t>explanation</a:t>
            </a:r>
            <a:r>
              <a:rPr lang="en-US" altLang="en-US" sz="3500" dirty="0">
                <a:solidFill>
                  <a:srgbClr val="000000"/>
                </a:solidFill>
              </a:rPr>
              <a:t>. </a:t>
            </a:r>
          </a:p>
          <a:p>
            <a:pPr lvl="1">
              <a:spcBef>
                <a:spcPct val="0"/>
              </a:spcBef>
              <a:spcAft>
                <a:spcPts val="1800"/>
              </a:spcAft>
              <a:buNone/>
            </a:pPr>
            <a:endParaRPr lang="en-US" altLang="en-US" sz="1000" dirty="0">
              <a:solidFill>
                <a:srgbClr val="000000"/>
              </a:solidFill>
            </a:endParaRPr>
          </a:p>
          <a:p>
            <a:pPr marL="0" indent="0">
              <a:spcBef>
                <a:spcPct val="0"/>
              </a:spcBef>
              <a:buNone/>
            </a:pPr>
            <a:r>
              <a:rPr lang="en-US" altLang="en-US" sz="3500" u="sng" dirty="0">
                <a:solidFill>
                  <a:srgbClr val="000000"/>
                </a:solidFill>
              </a:rPr>
              <a:t>Directions</a:t>
            </a:r>
            <a:r>
              <a:rPr lang="en-US" altLang="en-US" sz="3500" dirty="0">
                <a:solidFill>
                  <a:srgbClr val="000000"/>
                </a:solidFill>
              </a:rPr>
              <a:t>: Identify your questions as closed-ended or open-ended by </a:t>
            </a:r>
            <a:r>
              <a:rPr lang="en-US" altLang="en-US" sz="3500" b="1" dirty="0">
                <a:solidFill>
                  <a:srgbClr val="000000"/>
                </a:solidFill>
              </a:rPr>
              <a:t>marking them </a:t>
            </a:r>
            <a:r>
              <a:rPr lang="en-US" altLang="en-US" sz="3500" dirty="0">
                <a:solidFill>
                  <a:srgbClr val="000000"/>
                </a:solidFill>
              </a:rPr>
              <a:t>with a </a:t>
            </a:r>
            <a:r>
              <a:rPr lang="en-US" altLang="en-US" sz="3500" b="1" dirty="0">
                <a:solidFill>
                  <a:srgbClr val="000000"/>
                </a:solidFill>
              </a:rPr>
              <a:t>“C”</a:t>
            </a:r>
            <a:r>
              <a:rPr lang="en-US" altLang="ja-JP" sz="3500" dirty="0">
                <a:solidFill>
                  <a:srgbClr val="000000"/>
                </a:solidFill>
              </a:rPr>
              <a:t> or an </a:t>
            </a:r>
            <a:r>
              <a:rPr lang="en-US" altLang="en-US" sz="3500" b="1" dirty="0">
                <a:solidFill>
                  <a:srgbClr val="000000"/>
                </a:solidFill>
              </a:rPr>
              <a:t>“</a:t>
            </a:r>
            <a:r>
              <a:rPr lang="en-US" altLang="ja-JP" sz="3500" b="1" dirty="0">
                <a:solidFill>
                  <a:srgbClr val="000000"/>
                </a:solidFill>
              </a:rPr>
              <a:t>O.</a:t>
            </a:r>
            <a:r>
              <a:rPr lang="en-US" altLang="en-US" sz="3500" b="1" dirty="0">
                <a:solidFill>
                  <a:srgbClr val="000000"/>
                </a:solidFill>
              </a:rPr>
              <a:t>”</a:t>
            </a:r>
            <a:endParaRPr lang="en-US" altLang="en-US" sz="3500" dirty="0">
              <a:solidFill>
                <a:srgbClr val="000000"/>
              </a:solidFill>
            </a:endParaRPr>
          </a:p>
        </p:txBody>
      </p:sp>
      <p:pic>
        <p:nvPicPr>
          <p:cNvPr id="4" name="Google Shape;438;p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511693" y="1267621"/>
            <a:ext cx="1574667" cy="959764"/>
          </a:xfrm>
          <a:prstGeom prst="rect">
            <a:avLst/>
          </a:prstGeom>
          <a:noFill/>
          <a:ln>
            <a:noFill/>
          </a:ln>
        </p:spPr>
      </p:pic>
    </p:spTree>
    <p:custDataLst>
      <p:tags r:id="rId1"/>
    </p:custDataLst>
    <p:extLst>
      <p:ext uri="{BB962C8B-B14F-4D97-AF65-F5344CB8AC3E}">
        <p14:creationId xmlns:p14="http://schemas.microsoft.com/office/powerpoint/2010/main" val="184332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5" end="5"/>
                                            </p:txEl>
                                          </p:spTgt>
                                        </p:tgtEl>
                                        <p:attrNameLst>
                                          <p:attrName>style.visibility</p:attrName>
                                        </p:attrNameLst>
                                      </p:cBhvr>
                                      <p:to>
                                        <p:strVal val="visible"/>
                                      </p:to>
                                    </p:set>
                                    <p:animEffect transition="in" filter="fade">
                                      <p:cBhvr>
                                        <p:cTn id="18" dur="500"/>
                                        <p:tgtEl>
                                          <p:spTgt spid="4608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pPr eaLnBrk="1" hangingPunct="1"/>
            <a:r>
              <a:rPr lang="en-US" altLang="en-US" dirty="0"/>
              <a:t>Discuss</a:t>
            </a:r>
          </a:p>
        </p:txBody>
      </p:sp>
      <p:graphicFrame>
        <p:nvGraphicFramePr>
          <p:cNvPr id="5" name="Content Placeholder 3"/>
          <p:cNvGraphicFramePr>
            <a:graphicFrameLocks noGrp="1"/>
          </p:cNvGraphicFramePr>
          <p:nvPr>
            <p:extLst/>
          </p:nvPr>
        </p:nvGraphicFramePr>
        <p:xfrm>
          <a:off x="2341125" y="1893654"/>
          <a:ext cx="7075803" cy="3737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5894963" y="3041516"/>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0"/>
              <a:cs typeface="+mn-cs"/>
            </a:endParaRPr>
          </a:p>
        </p:txBody>
      </p:sp>
      <p:sp>
        <p:nvSpPr>
          <p:cNvPr id="6" name="Google Shape;454;p49"/>
          <p:cNvSpPr/>
          <p:nvPr/>
        </p:nvSpPr>
        <p:spPr>
          <a:xfrm>
            <a:off x="10628926" y="231633"/>
            <a:ext cx="962143" cy="647598"/>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extLst>
      <p:ext uri="{BB962C8B-B14F-4D97-AF65-F5344CB8AC3E}">
        <p14:creationId xmlns:p14="http://schemas.microsoft.com/office/powerpoint/2010/main" val="16538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838200" y="265903"/>
            <a:ext cx="10515600" cy="1325563"/>
          </a:xfrm>
        </p:spPr>
        <p:txBody>
          <a:bodyPr>
            <a:normAutofit/>
          </a:bodyPr>
          <a:lstStyle/>
          <a:p>
            <a:pPr eaLnBrk="1" hangingPunct="1"/>
            <a:r>
              <a:rPr lang="en-US" altLang="en-US" dirty="0"/>
              <a:t>Discuss</a:t>
            </a:r>
          </a:p>
        </p:txBody>
      </p:sp>
      <p:graphicFrame>
        <p:nvGraphicFramePr>
          <p:cNvPr id="7" name="Content Placeholder 3"/>
          <p:cNvGraphicFramePr>
            <a:graphicFrameLocks noGrp="1"/>
          </p:cNvGraphicFramePr>
          <p:nvPr>
            <p:extLst/>
          </p:nvPr>
        </p:nvGraphicFramePr>
        <p:xfrm>
          <a:off x="2425433" y="1854740"/>
          <a:ext cx="7107623" cy="38560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1"/>
          <p:cNvSpPr/>
          <p:nvPr/>
        </p:nvSpPr>
        <p:spPr>
          <a:xfrm>
            <a:off x="5979270" y="3015578"/>
            <a:ext cx="3553785" cy="2431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0"/>
              <a:cs typeface="+mn-cs"/>
            </a:endParaRPr>
          </a:p>
        </p:txBody>
      </p:sp>
      <p:sp>
        <p:nvSpPr>
          <p:cNvPr id="6" name="Google Shape;454;p49"/>
          <p:cNvSpPr/>
          <p:nvPr/>
        </p:nvSpPr>
        <p:spPr>
          <a:xfrm>
            <a:off x="10628926" y="231633"/>
            <a:ext cx="962143" cy="647598"/>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extLst>
      <p:ext uri="{BB962C8B-B14F-4D97-AF65-F5344CB8AC3E}">
        <p14:creationId xmlns:p14="http://schemas.microsoft.com/office/powerpoint/2010/main" val="10544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42"/>
            <a:ext cx="6400800" cy="163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endParaRPr>
          </a:p>
        </p:txBody>
      </p:sp>
      <p:sp>
        <p:nvSpPr>
          <p:cNvPr id="108547" name="Title 1"/>
          <p:cNvSpPr>
            <a:spLocks noGrp="1"/>
          </p:cNvSpPr>
          <p:nvPr>
            <p:ph type="title"/>
          </p:nvPr>
        </p:nvSpPr>
        <p:spPr>
          <a:xfrm>
            <a:off x="838200" y="221333"/>
            <a:ext cx="10515600" cy="1234047"/>
          </a:xfrm>
        </p:spPr>
        <p:txBody>
          <a:bodyPr>
            <a:normAutofit/>
          </a:bodyPr>
          <a:lstStyle/>
          <a:p>
            <a:pPr eaLnBrk="1" hangingPunct="1"/>
            <a:r>
              <a:rPr lang="en-US" altLang="en-US" dirty="0"/>
              <a:t>Improve Questions</a:t>
            </a:r>
          </a:p>
        </p:txBody>
      </p:sp>
      <p:sp>
        <p:nvSpPr>
          <p:cNvPr id="4" name="Content Placeholder 3"/>
          <p:cNvSpPr>
            <a:spLocks noGrp="1"/>
          </p:cNvSpPr>
          <p:nvPr>
            <p:ph idx="1"/>
          </p:nvPr>
        </p:nvSpPr>
        <p:spPr>
          <a:xfrm>
            <a:off x="900193" y="1770996"/>
            <a:ext cx="10515600" cy="4872691"/>
          </a:xfrm>
        </p:spPr>
        <p:txBody>
          <a:bodyPr>
            <a:normAutofit/>
          </a:bodyPr>
          <a:lstStyle/>
          <a:p>
            <a:pPr eaLnBrk="1" hangingPunct="1">
              <a:spcBef>
                <a:spcPts val="400"/>
              </a:spcBef>
            </a:pPr>
            <a:r>
              <a:rPr lang="en-US" altLang="en-US" sz="2800" dirty="0">
                <a:solidFill>
                  <a:srgbClr val="000000"/>
                </a:solidFill>
                <a:latin typeface="Rockwell" panose="02060603020205020403" pitchFamily="18" charset="0"/>
              </a:rPr>
              <a:t>Take one </a:t>
            </a:r>
            <a:r>
              <a:rPr lang="en-US" altLang="en-US" sz="2800" b="1" dirty="0">
                <a:latin typeface="Rockwell" panose="02060603020205020403" pitchFamily="18" charset="0"/>
              </a:rPr>
              <a:t>closed-ended question</a:t>
            </a:r>
            <a:r>
              <a:rPr lang="en-US" altLang="en-US" sz="2800" b="1" dirty="0">
                <a:solidFill>
                  <a:srgbClr val="9D90A0"/>
                </a:solidFill>
                <a:latin typeface="Rockwell" panose="02060603020205020403" pitchFamily="18" charset="0"/>
              </a:rPr>
              <a:t> </a:t>
            </a:r>
            <a:r>
              <a:rPr lang="en-US" altLang="en-US" sz="2800" dirty="0">
                <a:solidFill>
                  <a:srgbClr val="000000"/>
                </a:solidFill>
                <a:latin typeface="Rockwell" panose="02060603020205020403" pitchFamily="18" charset="0"/>
              </a:rPr>
              <a:t>and change it</a:t>
            </a:r>
            <a:r>
              <a:rPr lang="en-US" altLang="en-US" sz="2800" b="1" dirty="0">
                <a:solidFill>
                  <a:srgbClr val="000000"/>
                </a:solidFill>
                <a:latin typeface="Rockwell" panose="02060603020205020403" pitchFamily="18" charset="0"/>
              </a:rPr>
              <a:t> </a:t>
            </a:r>
            <a:r>
              <a:rPr lang="en-US" altLang="en-US" sz="2800" dirty="0">
                <a:solidFill>
                  <a:srgbClr val="000000"/>
                </a:solidFill>
                <a:latin typeface="Rockwell" panose="02060603020205020403" pitchFamily="18" charset="0"/>
              </a:rPr>
              <a:t>into an </a:t>
            </a:r>
            <a:r>
              <a:rPr lang="en-US" altLang="en-US" sz="2800" b="1" dirty="0">
                <a:latin typeface="Rockwell" panose="02060603020205020403" pitchFamily="18" charset="0"/>
              </a:rPr>
              <a:t>open-ended question</a:t>
            </a:r>
            <a:r>
              <a:rPr lang="en-US" altLang="en-US" sz="2800" dirty="0">
                <a:solidFill>
                  <a:srgbClr val="000000"/>
                </a:solidFill>
                <a:latin typeface="Rockwell" panose="02060603020205020403" pitchFamily="18" charset="0"/>
              </a:rPr>
              <a:t>.</a:t>
            </a:r>
          </a:p>
          <a:p>
            <a:pPr eaLnBrk="1" hangingPunct="1">
              <a:spcBef>
                <a:spcPts val="400"/>
              </a:spcBef>
              <a:spcAft>
                <a:spcPts val="600"/>
              </a:spcAft>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600"/>
              </a:spcBef>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200"/>
              </a:spcBef>
            </a:pPr>
            <a:endParaRPr lang="en-US" altLang="en-US" sz="800" dirty="0">
              <a:solidFill>
                <a:srgbClr val="000000"/>
              </a:solidFill>
              <a:latin typeface="Rockwell" panose="02060603020205020403" pitchFamily="18" charset="0"/>
            </a:endParaRPr>
          </a:p>
          <a:p>
            <a:pPr eaLnBrk="1" hangingPunct="1">
              <a:spcBef>
                <a:spcPts val="1200"/>
              </a:spcBef>
            </a:pPr>
            <a:r>
              <a:rPr lang="en-US" altLang="en-US" sz="2800" dirty="0">
                <a:solidFill>
                  <a:srgbClr val="000000"/>
                </a:solidFill>
                <a:latin typeface="Rockwell" panose="02060603020205020403" pitchFamily="18" charset="0"/>
              </a:rPr>
              <a:t>Take one </a:t>
            </a:r>
            <a:r>
              <a:rPr lang="en-US" altLang="en-US" sz="2800" b="1" dirty="0">
                <a:latin typeface="Rockwell" panose="02060603020205020403" pitchFamily="18" charset="0"/>
              </a:rPr>
              <a:t>open-ended question </a:t>
            </a:r>
            <a:r>
              <a:rPr lang="en-US" altLang="en-US" sz="2800" dirty="0">
                <a:solidFill>
                  <a:srgbClr val="000000"/>
                </a:solidFill>
                <a:latin typeface="Rockwell" panose="02060603020205020403" pitchFamily="18" charset="0"/>
              </a:rPr>
              <a:t>and change it</a:t>
            </a:r>
            <a:r>
              <a:rPr lang="en-US" altLang="en-US" sz="2800" b="1" dirty="0">
                <a:solidFill>
                  <a:srgbClr val="000000"/>
                </a:solidFill>
                <a:latin typeface="Rockwell" panose="02060603020205020403" pitchFamily="18" charset="0"/>
              </a:rPr>
              <a:t> </a:t>
            </a:r>
            <a:r>
              <a:rPr lang="en-US" altLang="en-US" sz="2800" dirty="0">
                <a:solidFill>
                  <a:srgbClr val="000000"/>
                </a:solidFill>
                <a:latin typeface="Rockwell" panose="02060603020205020403" pitchFamily="18" charset="0"/>
              </a:rPr>
              <a:t>into a </a:t>
            </a:r>
            <a:r>
              <a:rPr lang="en-US" altLang="en-US" sz="2800" b="1" dirty="0">
                <a:latin typeface="Rockwell" panose="02060603020205020403" pitchFamily="18" charset="0"/>
              </a:rPr>
              <a:t>closed-ended question</a:t>
            </a:r>
            <a:r>
              <a:rPr lang="en-US" altLang="en-US" sz="2800" dirty="0">
                <a:solidFill>
                  <a:srgbClr val="000000"/>
                </a:solidFill>
                <a:latin typeface="Rockwell" panose="02060603020205020403" pitchFamily="18" charset="0"/>
              </a:rPr>
              <a:t>.</a:t>
            </a:r>
          </a:p>
          <a:p>
            <a:pPr eaLnBrk="1" hangingPunct="1">
              <a:spcBef>
                <a:spcPts val="1200"/>
              </a:spcBef>
            </a:pPr>
            <a:endParaRPr lang="en-US" altLang="en-US" sz="2800" dirty="0">
              <a:solidFill>
                <a:srgbClr val="000000"/>
              </a:solidFill>
              <a:latin typeface="Rockwell" panose="02060603020205020403" pitchFamily="18" charset="0"/>
            </a:endParaRPr>
          </a:p>
          <a:p>
            <a:pPr eaLnBrk="1" hangingPunct="1">
              <a:spcBef>
                <a:spcPts val="1200"/>
              </a:spcBef>
            </a:pPr>
            <a:endParaRPr lang="en-US" altLang="en-US" dirty="0">
              <a:solidFill>
                <a:srgbClr val="000000"/>
              </a:solidFill>
              <a:latin typeface="Rockwell" panose="02060603020205020403" pitchFamily="18" charset="0"/>
            </a:endParaRPr>
          </a:p>
          <a:p>
            <a:pPr eaLnBrk="1" hangingPunct="1">
              <a:spcBef>
                <a:spcPts val="1200"/>
              </a:spcBef>
            </a:pPr>
            <a:r>
              <a:rPr lang="en-US" altLang="en-US" sz="2800" dirty="0">
                <a:solidFill>
                  <a:srgbClr val="000000"/>
                </a:solidFill>
                <a:latin typeface="Rockwell" panose="02060603020205020403" pitchFamily="18" charset="0"/>
              </a:rPr>
              <a:t>Number and add new questions to the bottom of your list</a:t>
            </a:r>
          </a:p>
          <a:p>
            <a:pPr eaLnBrk="1" hangingPunct="1"/>
            <a:endParaRPr lang="en-US" altLang="en-US" dirty="0">
              <a:solidFill>
                <a:srgbClr val="000000"/>
              </a:solidFill>
              <a:latin typeface="Rockwell" panose="02060603020205020403" pitchFamily="18" charset="0"/>
            </a:endParaRPr>
          </a:p>
          <a:p>
            <a:pPr eaLnBrk="1" hangingPunct="1"/>
            <a:endParaRPr lang="en-US" altLang="en-US" dirty="0">
              <a:latin typeface="Rockwell" panose="02060603020205020403" pitchFamily="18" charset="0"/>
            </a:endParaRPr>
          </a:p>
        </p:txBody>
      </p:sp>
      <p:sp>
        <p:nvSpPr>
          <p:cNvPr id="3" name="TextBox 2"/>
          <p:cNvSpPr txBox="1"/>
          <p:nvPr/>
        </p:nvSpPr>
        <p:spPr>
          <a:xfrm>
            <a:off x="2463707" y="2844991"/>
            <a:ext cx="2481263"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5269429" y="3154642"/>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76558" y="2883366"/>
            <a:ext cx="180975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7440802" y="4876351"/>
            <a:ext cx="2481263"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4966497" y="5126106"/>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864043" y="4932192"/>
            <a:ext cx="180975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pic>
        <p:nvPicPr>
          <p:cNvPr id="12" name="Google Shape;485;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37032" y="221333"/>
            <a:ext cx="1678763" cy="1196975"/>
          </a:xfrm>
          <a:prstGeom prst="rect">
            <a:avLst/>
          </a:prstGeom>
          <a:noFill/>
          <a:ln>
            <a:noFill/>
          </a:ln>
        </p:spPr>
      </p:pic>
    </p:spTree>
    <p:custDataLst>
      <p:tags r:id="rId1"/>
    </p:custDataLst>
    <p:extLst>
      <p:ext uri="{BB962C8B-B14F-4D97-AF65-F5344CB8AC3E}">
        <p14:creationId xmlns:p14="http://schemas.microsoft.com/office/powerpoint/2010/main" val="27701077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7" end="7"/>
                                            </p:txEl>
                                          </p:spTgt>
                                        </p:tgtEl>
                                      </p:cBhvr>
                                    </p:animEffect>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nodeType="afterGroup">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759543" y="220573"/>
            <a:ext cx="10515600" cy="1325563"/>
          </a:xfrm>
        </p:spPr>
        <p:txBody>
          <a:bodyPr>
            <a:normAutofit/>
          </a:bodyPr>
          <a:lstStyle/>
          <a:p>
            <a:pPr eaLnBrk="1" hangingPunct="1"/>
            <a:r>
              <a:rPr lang="en-US" altLang="en-US" dirty="0"/>
              <a:t>Prioritize Questions </a:t>
            </a:r>
          </a:p>
        </p:txBody>
      </p:sp>
      <p:sp>
        <p:nvSpPr>
          <p:cNvPr id="3" name="Content Placeholder 2"/>
          <p:cNvSpPr>
            <a:spLocks noGrp="1"/>
          </p:cNvSpPr>
          <p:nvPr>
            <p:ph idx="1"/>
          </p:nvPr>
        </p:nvSpPr>
        <p:spPr>
          <a:xfrm>
            <a:off x="838200" y="1825625"/>
            <a:ext cx="10515600" cy="3712656"/>
          </a:xfrm>
        </p:spPr>
        <p:txBody>
          <a:bodyPr>
            <a:normAutofit/>
          </a:bodyPr>
          <a:lstStyle/>
          <a:p>
            <a:pPr marL="0" indent="0">
              <a:buNone/>
            </a:pPr>
            <a:r>
              <a:rPr lang="en-US" altLang="en-US" sz="3200" b="1" dirty="0">
                <a:solidFill>
                  <a:srgbClr val="000000"/>
                </a:solidFill>
              </a:rPr>
              <a:t>Review your list of questions </a:t>
            </a:r>
          </a:p>
          <a:p>
            <a:pPr marL="228600" lvl="1" indent="0">
              <a:lnSpc>
                <a:spcPct val="100000"/>
              </a:lnSpc>
              <a:spcBef>
                <a:spcPts val="800"/>
              </a:spcBef>
              <a:spcAft>
                <a:spcPts val="600"/>
              </a:spcAft>
            </a:pPr>
            <a:r>
              <a:rPr lang="en-US" altLang="en-US" sz="3000" dirty="0">
                <a:solidFill>
                  <a:srgbClr val="000000"/>
                </a:solidFill>
              </a:rPr>
              <a:t> </a:t>
            </a:r>
            <a:r>
              <a:rPr lang="en-US" altLang="en-US" sz="2800" dirty="0">
                <a:solidFill>
                  <a:srgbClr val="000000"/>
                </a:solidFill>
              </a:rPr>
              <a:t>Choose three questions that you feel best reveal the story that this graph is telling. </a:t>
            </a:r>
          </a:p>
          <a:p>
            <a:pPr marL="228600" lvl="1" indent="0">
              <a:lnSpc>
                <a:spcPct val="100000"/>
              </a:lnSpc>
              <a:spcBef>
                <a:spcPts val="800"/>
              </a:spcBef>
            </a:pPr>
            <a:r>
              <a:rPr lang="en-US" altLang="en-US" sz="2800" dirty="0">
                <a:solidFill>
                  <a:srgbClr val="000000"/>
                </a:solidFill>
              </a:rPr>
              <a:t>Then, think about </a:t>
            </a:r>
            <a:r>
              <a:rPr lang="en-US" altLang="en-US" sz="2800" i="1" dirty="0">
                <a:solidFill>
                  <a:srgbClr val="000000"/>
                </a:solidFill>
              </a:rPr>
              <a:t>why</a:t>
            </a:r>
            <a:r>
              <a:rPr lang="en-US" altLang="en-US" sz="2800" dirty="0">
                <a:solidFill>
                  <a:srgbClr val="000000"/>
                </a:solidFill>
              </a:rPr>
              <a:t> you chose those questions.</a:t>
            </a:r>
          </a:p>
        </p:txBody>
      </p:sp>
      <p:pic>
        <p:nvPicPr>
          <p:cNvPr id="4" name="Google Shape;491;p5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50017" y="87682"/>
            <a:ext cx="1889435" cy="1158631"/>
          </a:xfrm>
          <a:prstGeom prst="rect">
            <a:avLst/>
          </a:prstGeom>
          <a:noFill/>
          <a:ln>
            <a:noFill/>
          </a:ln>
        </p:spPr>
      </p:pic>
      <p:sp>
        <p:nvSpPr>
          <p:cNvPr id="2" name="Rectangle 1"/>
          <p:cNvSpPr/>
          <p:nvPr/>
        </p:nvSpPr>
        <p:spPr>
          <a:xfrm>
            <a:off x="838202" y="5391835"/>
            <a:ext cx="10436943" cy="1077218"/>
          </a:xfrm>
          <a:prstGeom prst="rect">
            <a:avLst/>
          </a:prstGeom>
        </p:spPr>
        <p:txBody>
          <a:bodyPr wrap="square">
            <a:spAutoFit/>
          </a:bodyPr>
          <a:lstStyle/>
          <a:p>
            <a:pPr lvl="0">
              <a:spcBef>
                <a:spcPts val="2000"/>
              </a:spcBef>
              <a:buClr>
                <a:schemeClr val="accent1"/>
              </a:buClr>
              <a:buSzPts val="2250"/>
            </a:pPr>
            <a:r>
              <a:rPr lang="en-US" sz="3200" b="1" dirty="0">
                <a:solidFill>
                  <a:schemeClr val="dk1"/>
                </a:solidFill>
                <a:ea typeface="Rockwell"/>
                <a:cs typeface="Rockwell"/>
                <a:sym typeface="Rockwell"/>
              </a:rPr>
              <a:t>After prioritizing, use the chat box to share ONE of your priority questions.</a:t>
            </a:r>
            <a:endParaRPr lang="en-US" sz="3200" dirty="0">
              <a:solidFill>
                <a:srgbClr val="595959"/>
              </a:solidFill>
              <a:ea typeface="Rockwell"/>
              <a:cs typeface="Rockwell"/>
              <a:sym typeface="Rockwell"/>
            </a:endParaRPr>
          </a:p>
        </p:txBody>
      </p:sp>
      <p:sp>
        <p:nvSpPr>
          <p:cNvPr id="6" name="Google Shape;494;p52"/>
          <p:cNvSpPr/>
          <p:nvPr/>
        </p:nvSpPr>
        <p:spPr>
          <a:xfrm>
            <a:off x="10720531" y="385557"/>
            <a:ext cx="798900" cy="5091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extLst>
      <p:ext uri="{BB962C8B-B14F-4D97-AF65-F5344CB8AC3E}">
        <p14:creationId xmlns:p14="http://schemas.microsoft.com/office/powerpoint/2010/main" val="7546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739879" y="200909"/>
            <a:ext cx="10515600" cy="1325563"/>
          </a:xfrm>
        </p:spPr>
        <p:txBody>
          <a:bodyPr>
            <a:normAutofit/>
          </a:bodyPr>
          <a:lstStyle/>
          <a:p>
            <a:pPr eaLnBrk="1" hangingPunct="1"/>
            <a:r>
              <a:rPr lang="en-US" altLang="en-US" dirty="0"/>
              <a:t>Action Plan</a:t>
            </a:r>
          </a:p>
        </p:txBody>
      </p:sp>
      <p:sp>
        <p:nvSpPr>
          <p:cNvPr id="111619" name="Content Placeholder 2"/>
          <p:cNvSpPr>
            <a:spLocks noGrp="1"/>
          </p:cNvSpPr>
          <p:nvPr>
            <p:ph idx="1"/>
          </p:nvPr>
        </p:nvSpPr>
        <p:spPr/>
        <p:txBody>
          <a:bodyPr/>
          <a:lstStyle/>
          <a:p>
            <a:pPr marL="0" indent="0">
              <a:buNone/>
            </a:pPr>
            <a:r>
              <a:rPr lang="en-US" altLang="en-US" sz="3200" dirty="0"/>
              <a:t>Moving from priority questions into action steps.</a:t>
            </a:r>
          </a:p>
          <a:p>
            <a:pPr marL="0" indent="0">
              <a:spcBef>
                <a:spcPts val="1800"/>
              </a:spcBef>
              <a:buNone/>
            </a:pPr>
            <a:endParaRPr lang="en-US" altLang="en-US" sz="800" dirty="0"/>
          </a:p>
          <a:p>
            <a:pPr marL="0" indent="0">
              <a:spcBef>
                <a:spcPts val="1800"/>
              </a:spcBef>
              <a:buNone/>
            </a:pPr>
            <a:r>
              <a:rPr lang="en-US" altLang="en-US" sz="3200" dirty="0"/>
              <a:t>In order to answer your priority questions:</a:t>
            </a:r>
          </a:p>
          <a:p>
            <a:pPr lvl="2">
              <a:spcBef>
                <a:spcPts val="1800"/>
              </a:spcBef>
            </a:pPr>
            <a:r>
              <a:rPr lang="en-US" altLang="en-US" sz="2800" dirty="0"/>
              <a:t>What do you need to </a:t>
            </a:r>
            <a:r>
              <a:rPr lang="en-US" altLang="en-US" sz="2800" i="1" dirty="0"/>
              <a:t>know</a:t>
            </a:r>
            <a:r>
              <a:rPr lang="en-US" altLang="en-US" sz="2800" dirty="0"/>
              <a:t>? </a:t>
            </a:r>
            <a:r>
              <a:rPr lang="en-US" altLang="en-US" sz="2800" b="1" dirty="0"/>
              <a:t>Information </a:t>
            </a:r>
          </a:p>
          <a:p>
            <a:pPr lvl="2">
              <a:spcBef>
                <a:spcPts val="1800"/>
              </a:spcBef>
            </a:pPr>
            <a:r>
              <a:rPr lang="en-US" altLang="en-US" sz="2800" dirty="0"/>
              <a:t>What do you need to </a:t>
            </a:r>
            <a:r>
              <a:rPr lang="en-US" altLang="en-US" sz="2800" i="1" dirty="0"/>
              <a:t>do</a:t>
            </a:r>
            <a:r>
              <a:rPr lang="en-US" altLang="en-US" sz="2800" dirty="0"/>
              <a:t>? </a:t>
            </a:r>
            <a:r>
              <a:rPr lang="en-US" altLang="en-US" sz="2800" b="1" dirty="0"/>
              <a:t>Tasks</a:t>
            </a:r>
          </a:p>
          <a:p>
            <a:pPr marL="0" indent="0">
              <a:spcBef>
                <a:spcPts val="1800"/>
              </a:spcBef>
              <a:buNone/>
            </a:pPr>
            <a:endParaRPr lang="en-US" altLang="en-US" sz="3200" dirty="0"/>
          </a:p>
        </p:txBody>
      </p:sp>
      <p:pic>
        <p:nvPicPr>
          <p:cNvPr id="4" name="Google Shape;503;p5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65617" y="4"/>
            <a:ext cx="1866233" cy="1218437"/>
          </a:xfrm>
          <a:prstGeom prst="rect">
            <a:avLst/>
          </a:prstGeom>
          <a:noFill/>
          <a:ln>
            <a:noFill/>
          </a:ln>
        </p:spPr>
      </p:pic>
    </p:spTree>
    <p:custDataLst>
      <p:tags r:id="rId1"/>
    </p:custDataLst>
    <p:extLst>
      <p:ext uri="{BB962C8B-B14F-4D97-AF65-F5344CB8AC3E}">
        <p14:creationId xmlns:p14="http://schemas.microsoft.com/office/powerpoint/2010/main" val="2869186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739877" y="216310"/>
            <a:ext cx="10515600" cy="1325563"/>
          </a:xfrm>
        </p:spPr>
        <p:txBody>
          <a:bodyPr>
            <a:normAutofit/>
          </a:bodyPr>
          <a:lstStyle/>
          <a:p>
            <a:pPr eaLnBrk="1" hangingPunct="1"/>
            <a:r>
              <a:rPr lang="en-US" altLang="en-US" dirty="0"/>
              <a:t>Share</a:t>
            </a:r>
          </a:p>
        </p:txBody>
      </p:sp>
      <p:sp>
        <p:nvSpPr>
          <p:cNvPr id="112643" name="Content Placeholder 2"/>
          <p:cNvSpPr>
            <a:spLocks noGrp="1"/>
          </p:cNvSpPr>
          <p:nvPr>
            <p:ph idx="1"/>
          </p:nvPr>
        </p:nvSpPr>
        <p:spPr>
          <a:xfrm>
            <a:off x="739877" y="2776043"/>
            <a:ext cx="10515600" cy="2850137"/>
          </a:xfrm>
        </p:spPr>
        <p:txBody>
          <a:bodyPr>
            <a:noAutofit/>
          </a:bodyPr>
          <a:lstStyle/>
          <a:p>
            <a:pPr marL="514350" lvl="0" indent="-514350">
              <a:spcBef>
                <a:spcPts val="0"/>
              </a:spcBef>
              <a:buClr>
                <a:schemeClr val="accent1"/>
              </a:buClr>
              <a:buSzPts val="2100"/>
              <a:buFont typeface="Rockwell"/>
              <a:buAutoNum type="arabicPeriod"/>
            </a:pPr>
            <a:r>
              <a:rPr lang="en-US" dirty="0">
                <a:solidFill>
                  <a:srgbClr val="000000"/>
                </a:solidFill>
                <a:ea typeface="Rockwell"/>
                <a:cs typeface="Rockwell"/>
                <a:sym typeface="Rockwell"/>
              </a:rPr>
              <a:t>One idea for what you might do next (to go about answering priority questions)</a:t>
            </a:r>
            <a:endParaRPr lang="en-US" dirty="0"/>
          </a:p>
          <a:p>
            <a:pPr marL="0" lvl="8" indent="0" algn="ctr">
              <a:spcBef>
                <a:spcPts val="2000"/>
              </a:spcBef>
              <a:buClr>
                <a:schemeClr val="accent1"/>
              </a:buClr>
              <a:buSzPts val="2100"/>
              <a:buNone/>
            </a:pPr>
            <a:r>
              <a:rPr lang="en-US" sz="2800" dirty="0">
                <a:solidFill>
                  <a:srgbClr val="000000"/>
                </a:solidFill>
                <a:ea typeface="Rockwell"/>
                <a:cs typeface="Rockwell"/>
                <a:sym typeface="Rockwell"/>
              </a:rPr>
              <a:t>- and - </a:t>
            </a:r>
          </a:p>
          <a:p>
            <a:pPr marL="514350" lvl="0" indent="-514350">
              <a:spcBef>
                <a:spcPts val="2000"/>
              </a:spcBef>
              <a:buClr>
                <a:schemeClr val="accent1"/>
              </a:buClr>
              <a:buSzPts val="2100"/>
              <a:buFont typeface="Rockwell"/>
              <a:buAutoNum type="arabicPeriod"/>
            </a:pPr>
            <a:r>
              <a:rPr lang="en-US" dirty="0">
                <a:solidFill>
                  <a:srgbClr val="000000"/>
                </a:solidFill>
                <a:ea typeface="Rockwell"/>
                <a:cs typeface="Rockwell"/>
                <a:sym typeface="Rockwell"/>
              </a:rPr>
              <a:t>The numbers of your three priority questions in your original sequence       (For ex: “2, 4, 7 out of 8 total”)</a:t>
            </a:r>
            <a:endParaRPr lang="en-US" dirty="0"/>
          </a:p>
        </p:txBody>
      </p:sp>
      <p:sp>
        <p:nvSpPr>
          <p:cNvPr id="4" name="Google Shape;512;p54"/>
          <p:cNvSpPr/>
          <p:nvPr/>
        </p:nvSpPr>
        <p:spPr>
          <a:xfrm>
            <a:off x="10879271" y="360387"/>
            <a:ext cx="654109" cy="440819"/>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 name="Rectangle 1"/>
          <p:cNvSpPr/>
          <p:nvPr/>
        </p:nvSpPr>
        <p:spPr>
          <a:xfrm>
            <a:off x="739877" y="2022611"/>
            <a:ext cx="6182652" cy="523220"/>
          </a:xfrm>
          <a:prstGeom prst="rect">
            <a:avLst/>
          </a:prstGeom>
        </p:spPr>
        <p:txBody>
          <a:bodyPr wrap="none">
            <a:spAutoFit/>
          </a:bodyPr>
          <a:lstStyle/>
          <a:p>
            <a:r>
              <a:rPr lang="en-US" sz="2800" dirty="0">
                <a:solidFill>
                  <a:schemeClr val="dk1"/>
                </a:solidFill>
                <a:ea typeface="Rockwell"/>
                <a:cs typeface="Rockwell"/>
                <a:sym typeface="Rockwell"/>
              </a:rPr>
              <a:t>Using the Chat Box, please share:</a:t>
            </a:r>
            <a:endParaRPr lang="en-US" sz="2800" dirty="0"/>
          </a:p>
        </p:txBody>
      </p:sp>
    </p:spTree>
    <p:custDataLst>
      <p:tags r:id="rId1"/>
    </p:custDataLst>
    <p:extLst>
      <p:ext uri="{BB962C8B-B14F-4D97-AF65-F5344CB8AC3E}">
        <p14:creationId xmlns:p14="http://schemas.microsoft.com/office/powerpoint/2010/main" val="2299259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49711" y="210741"/>
            <a:ext cx="10515600" cy="1325563"/>
          </a:xfrm>
        </p:spPr>
        <p:txBody>
          <a:bodyPr>
            <a:normAutofit/>
          </a:bodyPr>
          <a:lstStyle/>
          <a:p>
            <a:pPr eaLnBrk="1" hangingPunct="1"/>
            <a:r>
              <a:rPr lang="en-US" altLang="en-US" dirty="0"/>
              <a:t>Reflect</a:t>
            </a:r>
          </a:p>
        </p:txBody>
      </p:sp>
      <p:sp>
        <p:nvSpPr>
          <p:cNvPr id="49154" name="Content Placeholder 2"/>
          <p:cNvSpPr>
            <a:spLocks noGrp="1"/>
          </p:cNvSpPr>
          <p:nvPr>
            <p:ph idx="1"/>
          </p:nvPr>
        </p:nvSpPr>
        <p:spPr>
          <a:xfrm>
            <a:off x="838200" y="1825631"/>
            <a:ext cx="10515600" cy="2700979"/>
          </a:xfrm>
        </p:spPr>
        <p:txBody>
          <a:bodyPr>
            <a:normAutofit/>
          </a:bodyPr>
          <a:lstStyle/>
          <a:p>
            <a:pPr eaLnBrk="1" hangingPunct="1"/>
            <a:r>
              <a:rPr lang="en-US" altLang="en-US" sz="3000" dirty="0">
                <a:solidFill>
                  <a:srgbClr val="000000"/>
                </a:solidFill>
              </a:rPr>
              <a:t> </a:t>
            </a:r>
            <a:r>
              <a:rPr lang="en-US" altLang="en-US" sz="3200" dirty="0">
                <a:solidFill>
                  <a:srgbClr val="000000"/>
                </a:solidFill>
              </a:rPr>
              <a:t>What did you learn?</a:t>
            </a:r>
          </a:p>
          <a:p>
            <a:pPr eaLnBrk="1" hangingPunct="1"/>
            <a:r>
              <a:rPr lang="en-US" altLang="en-US" sz="3200" dirty="0">
                <a:solidFill>
                  <a:srgbClr val="000000"/>
                </a:solidFill>
              </a:rPr>
              <a:t>How do you see using this?</a:t>
            </a:r>
          </a:p>
        </p:txBody>
      </p:sp>
      <p:pic>
        <p:nvPicPr>
          <p:cNvPr id="4" name="Google Shape;523;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81106" y="4"/>
            <a:ext cx="1872697" cy="1149793"/>
          </a:xfrm>
          <a:prstGeom prst="rect">
            <a:avLst/>
          </a:prstGeom>
          <a:noFill/>
          <a:ln>
            <a:noFill/>
          </a:ln>
        </p:spPr>
      </p:pic>
      <p:sp>
        <p:nvSpPr>
          <p:cNvPr id="2" name="Rectangle 1"/>
          <p:cNvSpPr/>
          <p:nvPr/>
        </p:nvSpPr>
        <p:spPr>
          <a:xfrm>
            <a:off x="1057121" y="4522685"/>
            <a:ext cx="10056403" cy="1077218"/>
          </a:xfrm>
          <a:prstGeom prst="rect">
            <a:avLst/>
          </a:prstGeom>
        </p:spPr>
        <p:txBody>
          <a:bodyPr wrap="square">
            <a:spAutoFit/>
          </a:bodyPr>
          <a:lstStyle/>
          <a:p>
            <a:pPr lvl="0">
              <a:buClr>
                <a:srgbClr val="000000"/>
              </a:buClr>
              <a:buSzPts val="2800"/>
            </a:pPr>
            <a:r>
              <a:rPr lang="en-US" sz="3200" b="1" dirty="0">
                <a:solidFill>
                  <a:schemeClr val="dk1"/>
                </a:solidFill>
                <a:ea typeface="Rockwell"/>
                <a:cs typeface="Rockwell"/>
                <a:sym typeface="Rockwell"/>
              </a:rPr>
              <a:t>After reflecting, use the chat box to share your response to ONE of the questions above.</a:t>
            </a:r>
            <a:endParaRPr lang="en-US" sz="3200" dirty="0">
              <a:solidFill>
                <a:srgbClr val="000000"/>
              </a:solidFill>
              <a:latin typeface="Arial"/>
              <a:ea typeface="Arial"/>
              <a:cs typeface="Arial"/>
              <a:sym typeface="Arial"/>
            </a:endParaRPr>
          </a:p>
        </p:txBody>
      </p:sp>
      <p:sp>
        <p:nvSpPr>
          <p:cNvPr id="6" name="Google Shape;520;p55"/>
          <p:cNvSpPr/>
          <p:nvPr/>
        </p:nvSpPr>
        <p:spPr>
          <a:xfrm>
            <a:off x="10091777" y="210741"/>
            <a:ext cx="840907" cy="5232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extLst>
      <p:ext uri="{BB962C8B-B14F-4D97-AF65-F5344CB8AC3E}">
        <p14:creationId xmlns:p14="http://schemas.microsoft.com/office/powerpoint/2010/main" val="113576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2756"/>
            <a:ext cx="11612880" cy="1325563"/>
          </a:xfrm>
        </p:spPr>
        <p:txBody>
          <a:bodyPr/>
          <a:lstStyle/>
          <a:p>
            <a:r>
              <a:rPr lang="en-US"/>
              <a:t>Check </a:t>
            </a:r>
            <a:r>
              <a:rPr lang="en-US" dirty="0"/>
              <a:t>out the Real-Life Explorer Inspiration </a:t>
            </a:r>
          </a:p>
        </p:txBody>
      </p:sp>
      <p:sp>
        <p:nvSpPr>
          <p:cNvPr id="3" name="Content Placeholder 2"/>
          <p:cNvSpPr>
            <a:spLocks noGrp="1"/>
          </p:cNvSpPr>
          <p:nvPr>
            <p:ph idx="1"/>
          </p:nvPr>
        </p:nvSpPr>
        <p:spPr/>
        <p:txBody>
          <a:bodyPr>
            <a:normAutofit/>
          </a:bodyPr>
          <a:lstStyle/>
          <a:p>
            <a:pPr marL="0" indent="0">
              <a:buNone/>
            </a:pPr>
            <a:r>
              <a:rPr lang="en-US" dirty="0"/>
              <a:t>Why are more Elk calves dying? Are wolves responsible? </a:t>
            </a:r>
          </a:p>
          <a:p>
            <a:pPr marL="0" indent="0">
              <a:buNone/>
            </a:pPr>
            <a:r>
              <a:rPr lang="en-US" dirty="0"/>
              <a:t>What is Elk migration really like? </a:t>
            </a:r>
            <a:endParaRPr lang="en-US" dirty="0">
              <a:hlinkClick r:id="rId3"/>
            </a:endParaRPr>
          </a:p>
          <a:p>
            <a:pPr marL="0" indent="0">
              <a:buNone/>
            </a:pPr>
            <a:r>
              <a:rPr lang="en-US" dirty="0">
                <a:hlinkClick r:id="rId3"/>
              </a:rPr>
              <a:t>https://media.nationalgeographic.org/assets/file/Case_Study_Arthur_Middleton_SECURE.pdf</a:t>
            </a:r>
            <a:endParaRPr lang="en-US" dirty="0"/>
          </a:p>
          <a:p>
            <a:pPr marL="0" indent="0">
              <a:buNone/>
            </a:pPr>
            <a:endParaRPr lang="en-US" dirty="0"/>
          </a:p>
          <a:p>
            <a:pPr marL="0" indent="0">
              <a:buNone/>
            </a:pPr>
            <a:r>
              <a:rPr lang="en-US" dirty="0"/>
              <a:t>Conclusions:</a:t>
            </a:r>
          </a:p>
          <a:p>
            <a:pPr marL="0" indent="0">
              <a:buNone/>
            </a:pPr>
            <a:r>
              <a:rPr lang="en-US" dirty="0"/>
              <a:t>“The movement in and out of Yellowstone is like the pulse of the ecosystem. Man made lines on a map do not represent the real-life territory animals needs to survive.” </a:t>
            </a:r>
          </a:p>
        </p:txBody>
      </p:sp>
    </p:spTree>
    <p:custDataLst>
      <p:tags r:id="rId1"/>
    </p:custDataLst>
    <p:extLst>
      <p:ext uri="{BB962C8B-B14F-4D97-AF65-F5344CB8AC3E}">
        <p14:creationId xmlns:p14="http://schemas.microsoft.com/office/powerpoint/2010/main" val="1907508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sp>
        <p:nvSpPr>
          <p:cNvPr id="1654" name="Google Shape;1654;p194"/>
          <p:cNvSpPr txBox="1">
            <a:spLocks noGrp="1"/>
          </p:cNvSpPr>
          <p:nvPr>
            <p:ph type="body" idx="4294967295"/>
          </p:nvPr>
        </p:nvSpPr>
        <p:spPr>
          <a:xfrm>
            <a:off x="841235" y="349854"/>
            <a:ext cx="7645400" cy="916972"/>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4500"/>
              <a:buNone/>
            </a:pPr>
            <a:r>
              <a:rPr lang="en-US" sz="4400" dirty="0">
                <a:solidFill>
                  <a:schemeClr val="tx2"/>
                </a:solidFill>
              </a:rPr>
              <a:t>A Look Inside the Process</a:t>
            </a:r>
            <a:endParaRPr sz="4400" dirty="0">
              <a:solidFill>
                <a:schemeClr val="tx2"/>
              </a:solidFill>
            </a:endParaRPr>
          </a:p>
        </p:txBody>
      </p:sp>
      <p:cxnSp>
        <p:nvCxnSpPr>
          <p:cNvPr id="4" name="Straight Connector 3"/>
          <p:cNvCxnSpPr/>
          <p:nvPr/>
        </p:nvCxnSpPr>
        <p:spPr>
          <a:xfrm>
            <a:off x="841235" y="5880761"/>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Placeholder 3" descr="imag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35276" y="1675417"/>
            <a:ext cx="3981808" cy="3642930"/>
          </a:xfrm>
          <a:prstGeom prst="rect">
            <a:avLst/>
          </a:prstGeom>
        </p:spPr>
      </p:pic>
    </p:spTree>
    <p:custDataLst>
      <p:tags r:id="rId1"/>
    </p:custDataLst>
    <p:extLst>
      <p:ext uri="{BB962C8B-B14F-4D97-AF65-F5344CB8AC3E}">
        <p14:creationId xmlns:p14="http://schemas.microsoft.com/office/powerpoint/2010/main" val="380488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en-US" altLang="en-US" dirty="0"/>
              <a:t>Today’s Agenda</a:t>
            </a:r>
          </a:p>
        </p:txBody>
      </p:sp>
      <p:sp>
        <p:nvSpPr>
          <p:cNvPr id="3" name="Content Placeholder 2"/>
          <p:cNvSpPr>
            <a:spLocks noGrp="1"/>
          </p:cNvSpPr>
          <p:nvPr>
            <p:ph idx="1"/>
          </p:nvPr>
        </p:nvSpPr>
        <p:spPr>
          <a:xfrm>
            <a:off x="838203" y="1398343"/>
            <a:ext cx="10755087" cy="4479944"/>
          </a:xfrm>
        </p:spPr>
        <p:txBody>
          <a:bodyPr>
            <a:noAutofit/>
          </a:bodyPr>
          <a:lstStyle/>
          <a:p>
            <a:pPr marL="457200" lvl="0" indent="-406400">
              <a:lnSpc>
                <a:spcPct val="100000"/>
              </a:lnSpc>
              <a:spcBef>
                <a:spcPts val="0"/>
              </a:spcBef>
              <a:spcAft>
                <a:spcPts val="1200"/>
              </a:spcAft>
              <a:buSzPts val="2800"/>
              <a:buFont typeface="Rockwell"/>
              <a:buAutoNum type="arabicParenR"/>
            </a:pPr>
            <a:r>
              <a:rPr lang="en-US" dirty="0">
                <a:solidFill>
                  <a:schemeClr val="dk1"/>
                </a:solidFill>
              </a:rPr>
              <a:t>Intros &amp; housekeeping</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What is an ‘explorer mindset’ and how do we help all students to develop one?</a:t>
            </a:r>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Collaborative learning with the Question Formulation Technique (QFT)</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Resources and next steps </a:t>
            </a:r>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Final thoughts</a:t>
            </a:r>
            <a:endParaRPr lang="en-US" dirty="0"/>
          </a:p>
          <a:p>
            <a:pPr marL="0" indent="0">
              <a:buNone/>
              <a:defRPr/>
            </a:pPr>
            <a:endParaRPr lang="en-US" sz="3200" dirty="0">
              <a:latin typeface="Rockwell" panose="02060603020205020403" pitchFamily="18" charset="0"/>
            </a:endParaRPr>
          </a:p>
        </p:txBody>
      </p:sp>
    </p:spTree>
    <p:custDataLst>
      <p:tags r:id="rId1"/>
    </p:custDataLst>
    <p:extLst>
      <p:ext uri="{BB962C8B-B14F-4D97-AF65-F5344CB8AC3E}">
        <p14:creationId xmlns:p14="http://schemas.microsoft.com/office/powerpoint/2010/main" val="294214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QFT, on one slide…</a:t>
            </a:r>
          </a:p>
        </p:txBody>
      </p:sp>
      <p:sp>
        <p:nvSpPr>
          <p:cNvPr id="3" name="Content Placeholder 2"/>
          <p:cNvSpPr>
            <a:spLocks noGrp="1"/>
          </p:cNvSpPr>
          <p:nvPr>
            <p:ph idx="1"/>
          </p:nvPr>
        </p:nvSpPr>
        <p:spPr>
          <a:xfrm>
            <a:off x="1136515" y="1606981"/>
            <a:ext cx="10515600" cy="4351338"/>
          </a:xfrm>
        </p:spPr>
        <p:txBody>
          <a:bodyPr>
            <a:normAutofit lnSpcReduction="10000"/>
          </a:bodyPr>
          <a:lstStyle/>
          <a:p>
            <a:pPr marL="457200" indent="-457200">
              <a:spcBef>
                <a:spcPts val="0"/>
              </a:spcBef>
              <a:spcAft>
                <a:spcPts val="600"/>
              </a:spcAft>
              <a:buFont typeface="+mj-lt"/>
              <a:buAutoNum type="arabicParenR"/>
            </a:pPr>
            <a:r>
              <a:rPr lang="en-US" dirty="0"/>
              <a:t>Question Focus</a:t>
            </a:r>
          </a:p>
          <a:p>
            <a:pPr marL="457200" indent="-457200">
              <a:spcBef>
                <a:spcPts val="0"/>
              </a:spcBef>
              <a:spcAft>
                <a:spcPts val="600"/>
              </a:spcAft>
              <a:buFont typeface="+mj-lt"/>
              <a:buAutoNum type="arabicParenR"/>
            </a:pPr>
            <a:r>
              <a:rPr lang="en-US" b="1" dirty="0"/>
              <a:t>Produce</a:t>
            </a:r>
            <a:r>
              <a:rPr lang="en-US" dirty="0"/>
              <a:t> Your Questions</a:t>
            </a:r>
          </a:p>
          <a:p>
            <a:pPr lvl="2">
              <a:spcBef>
                <a:spcPts val="0"/>
              </a:spcBef>
              <a:spcAft>
                <a:spcPts val="600"/>
              </a:spcAft>
              <a:buFont typeface="Wingdings" panose="05000000000000000000" pitchFamily="2" charset="2"/>
              <a:buChar char="ü"/>
            </a:pPr>
            <a:r>
              <a:rPr lang="en-US" dirty="0"/>
              <a:t>Follow the rules</a:t>
            </a:r>
          </a:p>
          <a:p>
            <a:pPr lvl="2">
              <a:spcBef>
                <a:spcPts val="0"/>
              </a:spcBef>
              <a:spcAft>
                <a:spcPts val="600"/>
              </a:spcAft>
              <a:buFont typeface="Wingdings" panose="05000000000000000000" pitchFamily="2" charset="2"/>
              <a:buChar char="ü"/>
            </a:pPr>
            <a:r>
              <a:rPr lang="en-US" dirty="0"/>
              <a:t>Number your questions</a:t>
            </a:r>
          </a:p>
          <a:p>
            <a:pPr marL="457200" indent="-457200">
              <a:spcBef>
                <a:spcPts val="0"/>
              </a:spcBef>
              <a:spcAft>
                <a:spcPts val="600"/>
              </a:spcAft>
              <a:buFont typeface="+mj-lt"/>
              <a:buAutoNum type="arabicParenR" startAt="3"/>
            </a:pPr>
            <a:r>
              <a:rPr lang="en-US" b="1" dirty="0"/>
              <a:t>Improve</a:t>
            </a:r>
            <a:r>
              <a:rPr lang="en-US" dirty="0"/>
              <a:t> Your Questions</a:t>
            </a:r>
          </a:p>
          <a:p>
            <a:pPr lvl="2">
              <a:spcBef>
                <a:spcPts val="0"/>
              </a:spcBef>
              <a:spcAft>
                <a:spcPts val="600"/>
              </a:spcAft>
              <a:buFont typeface="Wingdings" panose="05000000000000000000" pitchFamily="2" charset="2"/>
              <a:buChar char="ü"/>
            </a:pPr>
            <a:r>
              <a:rPr lang="en-US" dirty="0"/>
              <a:t>Categorize questions as Closed or Open-ended</a:t>
            </a:r>
          </a:p>
          <a:p>
            <a:pPr lvl="2">
              <a:spcBef>
                <a:spcPts val="0"/>
              </a:spcBef>
              <a:spcAft>
                <a:spcPts val="600"/>
              </a:spcAft>
              <a:buFont typeface="Wingdings" panose="05000000000000000000" pitchFamily="2" charset="2"/>
              <a:buChar char="ü"/>
            </a:pPr>
            <a:r>
              <a:rPr lang="en-US" dirty="0"/>
              <a:t>Change questions from one type to another</a:t>
            </a:r>
          </a:p>
          <a:p>
            <a:pPr marL="457200" indent="-457200">
              <a:spcBef>
                <a:spcPts val="0"/>
              </a:spcBef>
              <a:spcAft>
                <a:spcPts val="600"/>
              </a:spcAft>
              <a:buFont typeface="+mj-lt"/>
              <a:buAutoNum type="arabicParenR" startAt="4"/>
            </a:pPr>
            <a:r>
              <a:rPr lang="en-US" b="1" dirty="0"/>
              <a:t>Strategize</a:t>
            </a:r>
            <a:r>
              <a:rPr lang="en-US" dirty="0"/>
              <a:t> </a:t>
            </a:r>
          </a:p>
          <a:p>
            <a:pPr lvl="2">
              <a:spcBef>
                <a:spcPts val="0"/>
              </a:spcBef>
              <a:spcAft>
                <a:spcPts val="600"/>
              </a:spcAft>
              <a:buFont typeface="Wingdings" panose="05000000000000000000" pitchFamily="2" charset="2"/>
              <a:buChar char="ü"/>
            </a:pPr>
            <a:r>
              <a:rPr lang="en-US" dirty="0"/>
              <a:t>Prioritize your questions</a:t>
            </a:r>
          </a:p>
          <a:p>
            <a:pPr lvl="2">
              <a:spcBef>
                <a:spcPts val="0"/>
              </a:spcBef>
              <a:spcAft>
                <a:spcPts val="600"/>
              </a:spcAft>
              <a:buFont typeface="Wingdings" panose="05000000000000000000" pitchFamily="2" charset="2"/>
              <a:buChar char="ü"/>
            </a:pPr>
            <a:r>
              <a:rPr lang="en-US" dirty="0"/>
              <a:t>Action plan or discuss next steps</a:t>
            </a:r>
          </a:p>
          <a:p>
            <a:pPr lvl="2">
              <a:spcBef>
                <a:spcPts val="0"/>
              </a:spcBef>
              <a:spcAft>
                <a:spcPts val="600"/>
              </a:spcAft>
              <a:buFont typeface="Wingdings" panose="05000000000000000000" pitchFamily="2" charset="2"/>
              <a:buChar char="ü"/>
            </a:pPr>
            <a:r>
              <a:rPr lang="en-US" dirty="0"/>
              <a:t>Share </a:t>
            </a:r>
          </a:p>
          <a:p>
            <a:pPr marL="457200" indent="-457200">
              <a:spcBef>
                <a:spcPts val="0"/>
              </a:spcBef>
              <a:spcAft>
                <a:spcPts val="600"/>
              </a:spcAft>
              <a:buFont typeface="+mj-lt"/>
              <a:buAutoNum type="arabicParenR" startAt="5"/>
            </a:pPr>
            <a:r>
              <a:rPr lang="en-US" b="1" dirty="0"/>
              <a:t>Reflect</a:t>
            </a:r>
          </a:p>
        </p:txBody>
      </p:sp>
      <p:sp>
        <p:nvSpPr>
          <p:cNvPr id="5" name="TextBox 4"/>
          <p:cNvSpPr txBox="1"/>
          <p:nvPr/>
        </p:nvSpPr>
        <p:spPr>
          <a:xfrm>
            <a:off x="7264549" y="1436971"/>
            <a:ext cx="4589576" cy="1477328"/>
          </a:xfrm>
          <a:prstGeom prst="rect">
            <a:avLst/>
          </a:prstGeom>
          <a:solidFill>
            <a:schemeClr val="bg1">
              <a:lumMod val="85000"/>
            </a:schemeClr>
          </a:solidFill>
        </p:spPr>
        <p:txBody>
          <a:bodyPr wrap="square" rtlCol="0">
            <a:spAutoFit/>
          </a:bodyPr>
          <a:lstStyle/>
          <a:p>
            <a:pPr marL="342900" indent="-342900" defTabSz="457200">
              <a:buFont typeface="+mj-lt"/>
              <a:buAutoNum type="arabicPeriod"/>
              <a:defRPr/>
            </a:pPr>
            <a:r>
              <a:rPr lang="en-US" dirty="0">
                <a:solidFill>
                  <a:prstClr val="black"/>
                </a:solidFill>
                <a:latin typeface="Rockwell"/>
              </a:rPr>
              <a:t>Ask as many questions as you can</a:t>
            </a:r>
          </a:p>
          <a:p>
            <a:pPr marL="342900" indent="-342900" defTabSz="457200">
              <a:buFont typeface="+mj-lt"/>
              <a:buAutoNum type="arabicPeriod"/>
              <a:defRPr/>
            </a:pPr>
            <a:r>
              <a:rPr lang="en-US" dirty="0">
                <a:solidFill>
                  <a:prstClr val="black"/>
                </a:solidFill>
                <a:latin typeface="Rockwell"/>
              </a:rPr>
              <a:t>Do not stop to discuss, judge or answer</a:t>
            </a:r>
          </a:p>
          <a:p>
            <a:pPr marL="342900" indent="-342900" defTabSz="457200">
              <a:buFont typeface="+mj-lt"/>
              <a:buAutoNum type="arabicPeriod"/>
              <a:defRPr/>
            </a:pPr>
            <a:r>
              <a:rPr lang="en-US" dirty="0">
                <a:solidFill>
                  <a:prstClr val="black"/>
                </a:solidFill>
                <a:latin typeface="Rockwell"/>
              </a:rPr>
              <a:t>Record </a:t>
            </a:r>
            <a:r>
              <a:rPr lang="en-US" i="1" dirty="0">
                <a:solidFill>
                  <a:prstClr val="black"/>
                </a:solidFill>
                <a:latin typeface="Rockwell"/>
              </a:rPr>
              <a:t>exactly</a:t>
            </a:r>
            <a:r>
              <a:rPr lang="en-US" dirty="0">
                <a:solidFill>
                  <a:prstClr val="black"/>
                </a:solidFill>
                <a:latin typeface="Rockwell"/>
              </a:rPr>
              <a:t> as stated</a:t>
            </a:r>
          </a:p>
          <a:p>
            <a:pPr marL="342900" indent="-342900" defTabSz="457200">
              <a:buFont typeface="+mj-lt"/>
              <a:buAutoNum type="arabicPeriod"/>
              <a:defRPr/>
            </a:pPr>
            <a:r>
              <a:rPr lang="en-US" dirty="0">
                <a:solidFill>
                  <a:prstClr val="black"/>
                </a:solidFill>
                <a:latin typeface="Rockwell"/>
              </a:rPr>
              <a:t>Change statements into questions</a:t>
            </a:r>
          </a:p>
        </p:txBody>
      </p:sp>
      <p:cxnSp>
        <p:nvCxnSpPr>
          <p:cNvPr id="7" name="Straight Arrow Connector 6"/>
          <p:cNvCxnSpPr/>
          <p:nvPr/>
        </p:nvCxnSpPr>
        <p:spPr>
          <a:xfrm>
            <a:off x="4496647" y="2692520"/>
            <a:ext cx="2634551" cy="309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482869" y="4260238"/>
            <a:ext cx="3169249" cy="1754327"/>
          </a:xfrm>
          <a:prstGeom prst="rect">
            <a:avLst/>
          </a:prstGeom>
          <a:solidFill>
            <a:schemeClr val="bg1">
              <a:lumMod val="85000"/>
            </a:schemeClr>
          </a:solidFill>
        </p:spPr>
        <p:txBody>
          <a:bodyPr wrap="square" rtlCol="0">
            <a:spAutoFit/>
          </a:bodyPr>
          <a:lstStyle/>
          <a:p>
            <a:pPr defTabSz="457200">
              <a:defRPr/>
            </a:pPr>
            <a:r>
              <a:rPr lang="en-US" b="1" dirty="0">
                <a:solidFill>
                  <a:prstClr val="black"/>
                </a:solidFill>
                <a:latin typeface="Rockwell"/>
              </a:rPr>
              <a:t>Closed-Ended:</a:t>
            </a:r>
          </a:p>
          <a:p>
            <a:pPr defTabSz="457200">
              <a:defRPr/>
            </a:pPr>
            <a:r>
              <a:rPr lang="en-US" dirty="0">
                <a:solidFill>
                  <a:prstClr val="black"/>
                </a:solidFill>
                <a:latin typeface="Rockwell"/>
              </a:rPr>
              <a:t>Answered with “yes,” “no” or one word</a:t>
            </a:r>
          </a:p>
          <a:p>
            <a:pPr defTabSz="457200">
              <a:defRPr/>
            </a:pPr>
            <a:endParaRPr lang="en-US" dirty="0">
              <a:solidFill>
                <a:prstClr val="black"/>
              </a:solidFill>
              <a:latin typeface="Rockwell"/>
            </a:endParaRPr>
          </a:p>
          <a:p>
            <a:pPr defTabSz="457200">
              <a:defRPr/>
            </a:pPr>
            <a:r>
              <a:rPr lang="en-US" b="1" dirty="0">
                <a:solidFill>
                  <a:prstClr val="black"/>
                </a:solidFill>
                <a:latin typeface="Rockwell"/>
              </a:rPr>
              <a:t>Open-Ended: </a:t>
            </a:r>
            <a:r>
              <a:rPr lang="en-US" dirty="0">
                <a:solidFill>
                  <a:prstClr val="black"/>
                </a:solidFill>
                <a:latin typeface="Rockwell"/>
              </a:rPr>
              <a:t>Require longer explanation</a:t>
            </a:r>
          </a:p>
        </p:txBody>
      </p:sp>
      <p:cxnSp>
        <p:nvCxnSpPr>
          <p:cNvPr id="12" name="Straight Arrow Connector 11"/>
          <p:cNvCxnSpPr/>
          <p:nvPr/>
        </p:nvCxnSpPr>
        <p:spPr>
          <a:xfrm>
            <a:off x="8616671" y="3699127"/>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096000" y="6488466"/>
            <a:ext cx="6096000" cy="307777"/>
          </a:xfrm>
          <a:prstGeom prst="rect">
            <a:avLst/>
          </a:prstGeom>
        </p:spPr>
        <p:txBody>
          <a:bodyPr>
            <a:spAutoFit/>
          </a:bodyPr>
          <a:lstStyle/>
          <a:p>
            <a:pPr marL="0" marR="0" lvl="0" indent="0" defTabSz="914400" rtl="0" eaLnBrk="1" fontAlgn="auto" latinLnBrk="0" hangingPunct="1">
              <a:lnSpc>
                <a:spcPct val="100000"/>
              </a:lnSpc>
              <a:spcBef>
                <a:spcPts val="0"/>
              </a:spcBef>
              <a:spcAft>
                <a:spcPts val="0"/>
              </a:spcAft>
              <a:buClrTx/>
              <a:buSzTx/>
              <a:buFontTx/>
              <a:buNone/>
              <a:tabLst>
                <a:tab pos="2743200" algn="ctr"/>
                <a:tab pos="5486400" algn="r"/>
              </a:tabLst>
              <a:defRPr/>
            </a:pPr>
            <a:r>
              <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rPr>
              <a:t>Source: The Right Question Institute	</a:t>
            </a:r>
            <a:r>
              <a:rPr kumimoji="0" lang="en-US" sz="1400" b="0" i="0" u="sng" strike="noStrike" kern="1200" cap="none" spc="0" normalizeH="0" baseline="0" noProof="0" dirty="0">
                <a:ln>
                  <a:noFill/>
                </a:ln>
                <a:solidFill>
                  <a:srgbClr val="0000FF"/>
                </a:solidFill>
                <a:effectLst/>
                <a:uLnTx/>
                <a:uFillTx/>
                <a:latin typeface="Rockwell"/>
                <a:ea typeface="Calibri" panose="020F0502020204030204" pitchFamily="34" charset="0"/>
                <a:cs typeface="Times New Roman" panose="02020603050405020304" pitchFamily="18" charset="0"/>
                <a:hlinkClick r:id="rId4" action="ppaction://hlinkfile"/>
              </a:rPr>
              <a:t>rightquestion.org</a:t>
            </a:r>
            <a:endPar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79800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a:xfrm>
            <a:off x="562707" y="2179642"/>
            <a:ext cx="10515600" cy="1692275"/>
          </a:xfrm>
        </p:spPr>
        <p:txBody>
          <a:bodyPr anchor="ctr"/>
          <a:lstStyle/>
          <a:p>
            <a:pPr marL="228600" lvl="1" indent="0" algn="ctr">
              <a:buNone/>
            </a:pPr>
            <a:r>
              <a:rPr lang="en-US" sz="4400" u="sng" dirty="0">
                <a:solidFill>
                  <a:srgbClr val="000000"/>
                </a:solidFill>
                <a:latin typeface="Rockwell" panose="02060603020205020403" pitchFamily="18" charset="0"/>
              </a:rPr>
              <a:t>Three</a:t>
            </a:r>
            <a:r>
              <a:rPr lang="en-US" sz="4400" dirty="0">
                <a:solidFill>
                  <a:srgbClr val="000000"/>
                </a:solidFill>
                <a:latin typeface="Rockwell" panose="02060603020205020403" pitchFamily="18" charset="0"/>
              </a:rPr>
              <a:t> thinking abilities </a:t>
            </a:r>
          </a:p>
          <a:p>
            <a:pPr marL="228600" lvl="1" indent="0" algn="ctr">
              <a:buNone/>
            </a:pPr>
            <a:r>
              <a:rPr lang="en-US" sz="4400" dirty="0">
                <a:solidFill>
                  <a:srgbClr val="000000"/>
                </a:solidFill>
                <a:latin typeface="Rockwell" panose="02060603020205020403" pitchFamily="18" charset="0"/>
              </a:rPr>
              <a:t>with </a:t>
            </a:r>
            <a:r>
              <a:rPr lang="en-US" sz="4400" u="sng" dirty="0">
                <a:solidFill>
                  <a:srgbClr val="000000"/>
                </a:solidFill>
                <a:latin typeface="Rockwell" panose="02060603020205020403" pitchFamily="18" charset="0"/>
              </a:rPr>
              <a:t>one</a:t>
            </a:r>
            <a:r>
              <a:rPr lang="en-US" sz="4400" dirty="0">
                <a:solidFill>
                  <a:srgbClr val="000000"/>
                </a:solidFill>
                <a:latin typeface="Rockwell" panose="02060603020205020403" pitchFamily="18" charset="0"/>
              </a:rPr>
              <a:t> process</a:t>
            </a:r>
          </a:p>
        </p:txBody>
      </p:sp>
    </p:spTree>
    <p:custDataLst>
      <p:tags r:id="rId1"/>
    </p:custDataLst>
    <p:extLst>
      <p:ext uri="{BB962C8B-B14F-4D97-AF65-F5344CB8AC3E}">
        <p14:creationId xmlns:p14="http://schemas.microsoft.com/office/powerpoint/2010/main" val="1118519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749524" y="1728866"/>
            <a:ext cx="5809691" cy="4111625"/>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3" name="AutoShape 4"/>
              <p:cNvSpPr>
                <a:spLocks/>
              </p:cNvSpPr>
              <p:nvPr/>
            </p:nvSpPr>
            <p:spPr bwMode="auto">
              <a:xfrm rot="8486795">
                <a:off x="2199666" y="3180110"/>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821332"/>
              <a:ext cx="4381704" cy="1160167"/>
            </a:xfrm>
            <a:prstGeom prst="rect">
              <a:avLst/>
            </a:prstGeom>
          </p:spPr>
          <p:txBody>
            <a:bodyPr anchor="b">
              <a:noAutofit/>
            </a:bodyPr>
            <a:lstStyle/>
            <a:p>
              <a:pPr algn="ctr" defTabSz="457200">
                <a:defRPr/>
              </a:pPr>
              <a:r>
                <a:rPr lang="en-US" sz="4000" b="1" dirty="0">
                  <a:solidFill>
                    <a:srgbClr val="000000"/>
                  </a:solidFill>
                  <a:latin typeface="Rockwell" panose="02060603020205020403" pitchFamily="18" charset="0"/>
                  <a:sym typeface="Gill Sans" charset="0"/>
                </a:rPr>
                <a:t>Divergent </a:t>
              </a:r>
            </a:p>
            <a:p>
              <a:pPr algn="ctr" defTabSz="457200">
                <a:defRPr/>
              </a:pPr>
              <a:r>
                <a:rPr lang="en-US" sz="4000" b="1" dirty="0">
                  <a:solidFill>
                    <a:srgbClr val="000000"/>
                  </a:solidFill>
                  <a:latin typeface="Rockwell" panose="02060603020205020403" pitchFamily="18" charset="0"/>
                  <a:ea typeface="ヒラギノ角ゴ ProN W6" charset="-128"/>
                  <a:cs typeface="ヒラギノ角ゴ ProN W6" charset="-128"/>
                  <a:sym typeface="Gill Sans" charset="0"/>
                </a:rPr>
                <a:t>Thinking</a:t>
              </a:r>
            </a:p>
          </p:txBody>
        </p:sp>
      </p:grpSp>
      <p:sp>
        <p:nvSpPr>
          <p:cNvPr id="75778" name="Title 1"/>
          <p:cNvSpPr>
            <a:spLocks noGrp="1"/>
          </p:cNvSpPr>
          <p:nvPr>
            <p:ph type="title"/>
          </p:nvPr>
        </p:nvSpPr>
        <p:spPr>
          <a:xfrm>
            <a:off x="838200" y="92756"/>
            <a:ext cx="11471853" cy="1325563"/>
          </a:xfrm>
        </p:spPr>
        <p:txBody>
          <a:bodyPr>
            <a:normAutofit/>
          </a:bodyPr>
          <a:lstStyle/>
          <a:p>
            <a:pPr eaLnBrk="1" hangingPunct="1"/>
            <a:r>
              <a:rPr lang="en-US" dirty="0"/>
              <a:t>Thinking in many different directions</a:t>
            </a:r>
          </a:p>
        </p:txBody>
      </p:sp>
    </p:spTree>
    <p:custDataLst>
      <p:tags r:id="rId1"/>
    </p:custDataLst>
    <p:extLst>
      <p:ext uri="{BB962C8B-B14F-4D97-AF65-F5344CB8AC3E}">
        <p14:creationId xmlns:p14="http://schemas.microsoft.com/office/powerpoint/2010/main" val="2695322814"/>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27953" y="105490"/>
            <a:ext cx="10515600" cy="1325563"/>
          </a:xfrm>
        </p:spPr>
        <p:txBody>
          <a:bodyPr>
            <a:normAutofit/>
          </a:bodyPr>
          <a:lstStyle/>
          <a:p>
            <a:pPr eaLnBrk="1" hangingPunct="1"/>
            <a:r>
              <a:rPr lang="en-US" dirty="0"/>
              <a:t>Narrowing Down, Focusing</a:t>
            </a:r>
          </a:p>
        </p:txBody>
      </p:sp>
      <p:grpSp>
        <p:nvGrpSpPr>
          <p:cNvPr id="83970" name="Group 2"/>
          <p:cNvGrpSpPr>
            <a:grpSpLocks/>
          </p:cNvGrpSpPr>
          <p:nvPr/>
        </p:nvGrpSpPr>
        <p:grpSpPr bwMode="auto">
          <a:xfrm>
            <a:off x="2556257" y="1843800"/>
            <a:ext cx="6542131" cy="3901400"/>
            <a:chOff x="1332449" y="1744708"/>
            <a:chExt cx="6722338"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2" name="AutoShape 7"/>
            <p:cNvSpPr>
              <a:spLocks/>
            </p:cNvSpPr>
            <p:nvPr/>
          </p:nvSpPr>
          <p:spPr bwMode="auto">
            <a:xfrm rot="10800000">
              <a:off x="1332449" y="3933851"/>
              <a:ext cx="1858397"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0" name="Rectangle 1"/>
            <p:cNvSpPr txBox="1">
              <a:spLocks noChangeArrowheads="1"/>
            </p:cNvSpPr>
            <p:nvPr/>
          </p:nvSpPr>
          <p:spPr>
            <a:xfrm>
              <a:off x="2724137" y="3799916"/>
              <a:ext cx="3917553" cy="1258876"/>
            </a:xfrm>
            <a:prstGeom prst="rect">
              <a:avLst/>
            </a:prstGeom>
          </p:spPr>
          <p:txBody>
            <a:bodyPr anchor="b">
              <a:noAutofit/>
            </a:bodyPr>
            <a:lstStyle/>
            <a:p>
              <a:pPr algn="ctr" defTabSz="457200">
                <a:defRPr/>
              </a:pPr>
              <a:r>
                <a:rPr lang="en-US" sz="4000" b="1" dirty="0">
                  <a:solidFill>
                    <a:srgbClr val="000000"/>
                  </a:solidFill>
                  <a:latin typeface="Rockwell" panose="02060603020205020403" pitchFamily="18" charset="0"/>
                  <a:sym typeface="Gill Sans" charset="0"/>
                </a:rPr>
                <a:t>Convergent</a:t>
              </a:r>
            </a:p>
            <a:p>
              <a:pPr algn="ctr" defTabSz="457200">
                <a:defRPr/>
              </a:pPr>
              <a:r>
                <a:rPr lang="en-US" sz="4000" b="1" dirty="0">
                  <a:solidFill>
                    <a:srgbClr val="000000"/>
                  </a:solidFill>
                  <a:latin typeface="Rockwell" panose="02060603020205020403" pitchFamily="18" charset="0"/>
                  <a:ea typeface="ヒラギノ角ゴ ProN W6" charset="-128"/>
                  <a:cs typeface="ヒラギノ角ゴ ProN W6" charset="-128"/>
                  <a:sym typeface="Gill Sans" charset="0"/>
                </a:rPr>
                <a:t>Thinking</a:t>
              </a:r>
            </a:p>
          </p:txBody>
        </p:sp>
      </p:grpSp>
    </p:spTree>
    <p:custDataLst>
      <p:tags r:id="rId1"/>
    </p:custDataLst>
    <p:extLst>
      <p:ext uri="{BB962C8B-B14F-4D97-AF65-F5344CB8AC3E}">
        <p14:creationId xmlns:p14="http://schemas.microsoft.com/office/powerpoint/2010/main" val="3343455066"/>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3032" y="1656135"/>
            <a:ext cx="3547353" cy="487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9334" name="TextBox 5"/>
          <p:cNvSpPr txBox="1">
            <a:spLocks noChangeArrowheads="1"/>
          </p:cNvSpPr>
          <p:nvPr/>
        </p:nvSpPr>
        <p:spPr bwMode="auto">
          <a:xfrm>
            <a:off x="5670383" y="2678491"/>
            <a:ext cx="5252543" cy="707886"/>
          </a:xfrm>
          <a:prstGeom prst="rect">
            <a:avLst/>
          </a:prstGeom>
          <a:noFill/>
          <a:ln w="9525">
            <a:noFill/>
            <a:miter lim="800000"/>
            <a:headEnd/>
            <a:tailEnd/>
          </a:ln>
        </p:spPr>
        <p:txBody>
          <a:bodyPr wrap="square">
            <a:spAutoFit/>
          </a:bodyPr>
          <a:lstStyle/>
          <a:p>
            <a:pPr algn="ctr" defTabSz="457200">
              <a:defRPr/>
            </a:pPr>
            <a:r>
              <a:rPr lang="en-US" sz="4000" b="1" dirty="0">
                <a:solidFill>
                  <a:srgbClr val="000000"/>
                </a:solidFill>
                <a:latin typeface="Rockwell" panose="02060603020205020403" pitchFamily="18" charset="0"/>
              </a:rPr>
              <a:t>Metacognition</a:t>
            </a:r>
          </a:p>
        </p:txBody>
      </p:sp>
      <p:sp>
        <p:nvSpPr>
          <p:cNvPr id="78852" name="Title 1"/>
          <p:cNvSpPr>
            <a:spLocks noGrp="1"/>
          </p:cNvSpPr>
          <p:nvPr>
            <p:ph type="title"/>
          </p:nvPr>
        </p:nvSpPr>
        <p:spPr/>
        <p:txBody>
          <a:bodyPr/>
          <a:lstStyle/>
          <a:p>
            <a:pPr eaLnBrk="1" hangingPunct="1"/>
            <a:r>
              <a:rPr lang="en-US" dirty="0"/>
              <a:t>Thinking</a:t>
            </a:r>
            <a:r>
              <a:rPr lang="en-US" dirty="0">
                <a:latin typeface="Rockwell" panose="02060603020205020403" pitchFamily="18" charset="0"/>
              </a:rPr>
              <a:t> about Thinking</a:t>
            </a:r>
          </a:p>
        </p:txBody>
      </p:sp>
      <p:pic>
        <p:nvPicPr>
          <p:cNvPr id="9" name="Picture 2">
            <a:extLst>
              <a:ext uri="{FF2B5EF4-FFF2-40B4-BE49-F238E27FC236}">
                <a16:creationId xmlns:a16="http://schemas.microsoft.com/office/drawing/2014/main" id="{C091495A-5821-4EB7-8F88-734828852F6C}"/>
              </a:ext>
            </a:extLst>
          </p:cNvP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8"/>
            <a:ext cx="1378512" cy="152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ustDataLst>
      <p:tags r:id="rId1"/>
    </p:custDataLst>
    <p:extLst>
      <p:ext uri="{BB962C8B-B14F-4D97-AF65-F5344CB8AC3E}">
        <p14:creationId xmlns:p14="http://schemas.microsoft.com/office/powerpoint/2010/main" val="2392713698"/>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en-US" altLang="en-US" dirty="0"/>
              <a:t>Today’s Agenda</a:t>
            </a:r>
          </a:p>
        </p:txBody>
      </p:sp>
      <p:sp>
        <p:nvSpPr>
          <p:cNvPr id="3" name="Content Placeholder 2"/>
          <p:cNvSpPr>
            <a:spLocks noGrp="1"/>
          </p:cNvSpPr>
          <p:nvPr>
            <p:ph idx="1"/>
          </p:nvPr>
        </p:nvSpPr>
        <p:spPr>
          <a:xfrm>
            <a:off x="838203" y="1398343"/>
            <a:ext cx="10755087" cy="4479944"/>
          </a:xfrm>
        </p:spPr>
        <p:txBody>
          <a:bodyPr>
            <a:noAutofit/>
          </a:bodyPr>
          <a:lstStyle/>
          <a:p>
            <a:pPr marL="457200" lvl="0" indent="-406400">
              <a:lnSpc>
                <a:spcPct val="100000"/>
              </a:lnSpc>
              <a:spcBef>
                <a:spcPts val="0"/>
              </a:spcBef>
              <a:spcAft>
                <a:spcPts val="1200"/>
              </a:spcAft>
              <a:buSzPts val="2800"/>
              <a:buFont typeface="Rockwell"/>
              <a:buAutoNum type="arabicParenR"/>
            </a:pPr>
            <a:r>
              <a:rPr lang="en-US" dirty="0">
                <a:solidFill>
                  <a:schemeClr val="dk1"/>
                </a:solidFill>
              </a:rPr>
              <a:t>Intros &amp; housekeeping</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What is an ‘explorer mindset’ and how do we help all students to develop one?</a:t>
            </a:r>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Collaborative learning with the Question Formulation Technique (QFT)</a:t>
            </a:r>
            <a:endParaRPr lang="en-US" dirty="0"/>
          </a:p>
          <a:p>
            <a:pPr marL="457200" lvl="0" indent="-406400">
              <a:lnSpc>
                <a:spcPct val="100000"/>
              </a:lnSpc>
              <a:spcBef>
                <a:spcPts val="0"/>
              </a:spcBef>
              <a:spcAft>
                <a:spcPts val="1200"/>
              </a:spcAft>
              <a:buSzPts val="2800"/>
              <a:buFont typeface="Rockwell"/>
              <a:buAutoNum type="arabicParenR"/>
            </a:pPr>
            <a:r>
              <a:rPr lang="en-US" b="1" dirty="0">
                <a:solidFill>
                  <a:schemeClr val="dk1"/>
                </a:solidFill>
              </a:rPr>
              <a:t>Resources and next steps </a:t>
            </a:r>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Final thoughts</a:t>
            </a:r>
            <a:endParaRPr lang="en-US" dirty="0"/>
          </a:p>
          <a:p>
            <a:pPr marL="0" indent="0">
              <a:buNone/>
              <a:defRPr/>
            </a:pPr>
            <a:endParaRPr lang="en-US" sz="3200" dirty="0">
              <a:latin typeface="Rockwell" panose="02060603020205020403" pitchFamily="18" charset="0"/>
            </a:endParaRPr>
          </a:p>
        </p:txBody>
      </p:sp>
    </p:spTree>
    <p:custDataLst>
      <p:tags r:id="rId1"/>
    </p:custDataLst>
    <p:extLst>
      <p:ext uri="{BB962C8B-B14F-4D97-AF65-F5344CB8AC3E}">
        <p14:creationId xmlns:p14="http://schemas.microsoft.com/office/powerpoint/2010/main" val="1201720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Next Steps </a:t>
            </a:r>
          </a:p>
        </p:txBody>
      </p:sp>
      <p:sp>
        <p:nvSpPr>
          <p:cNvPr id="3" name="Content Placeholder 2"/>
          <p:cNvSpPr>
            <a:spLocks noGrp="1"/>
          </p:cNvSpPr>
          <p:nvPr>
            <p:ph idx="1"/>
          </p:nvPr>
        </p:nvSpPr>
        <p:spPr>
          <a:xfrm>
            <a:off x="838200" y="2189017"/>
            <a:ext cx="10515600" cy="3987945"/>
          </a:xfrm>
        </p:spPr>
        <p:txBody>
          <a:bodyPr/>
          <a:lstStyle/>
          <a:p>
            <a:pPr marL="0" indent="0">
              <a:buNone/>
            </a:pPr>
            <a:endParaRPr lang="en-US" dirty="0"/>
          </a:p>
          <a:p>
            <a:pPr marL="0" indent="0" algn="ctr">
              <a:buNone/>
            </a:pPr>
            <a:r>
              <a:rPr lang="en-US" sz="6600" dirty="0"/>
              <a:t>https://</a:t>
            </a:r>
            <a:r>
              <a:rPr lang="en-US" sz="6600" dirty="0" err="1"/>
              <a:t>bit.ly</a:t>
            </a:r>
            <a:r>
              <a:rPr lang="en-US" sz="6600" dirty="0"/>
              <a:t>/3qxPim2</a:t>
            </a:r>
          </a:p>
        </p:txBody>
      </p:sp>
    </p:spTree>
    <p:custDataLst>
      <p:tags r:id="rId1"/>
    </p:custDataLst>
    <p:extLst>
      <p:ext uri="{BB962C8B-B14F-4D97-AF65-F5344CB8AC3E}">
        <p14:creationId xmlns:p14="http://schemas.microsoft.com/office/powerpoint/2010/main" val="1987566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8631" y="114316"/>
            <a:ext cx="11951824" cy="1325563"/>
          </a:xfrm>
        </p:spPr>
        <p:txBody>
          <a:bodyPr>
            <a:normAutofit/>
          </a:bodyPr>
          <a:lstStyle/>
          <a:p>
            <a:r>
              <a:rPr lang="en-US" sz="4000" dirty="0"/>
              <a:t>Access RQI’s Free QFT Resources</a:t>
            </a:r>
          </a:p>
        </p:txBody>
      </p:sp>
      <p:sp>
        <p:nvSpPr>
          <p:cNvPr id="6" name="Content Placeholder 8"/>
          <p:cNvSpPr txBox="1">
            <a:spLocks/>
          </p:cNvSpPr>
          <p:nvPr/>
        </p:nvSpPr>
        <p:spPr>
          <a:xfrm>
            <a:off x="768631" y="1439879"/>
            <a:ext cx="10161307" cy="1481967"/>
          </a:xfrm>
          <a:prstGeom prst="rect">
            <a:avLst/>
          </a:prstGeom>
          <a:ln w="28575"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171450" indent="-171450" algn="l" defTabSz="685800" rtl="0" eaLnBrk="1" latinLnBrk="0" hangingPunct="1">
              <a:lnSpc>
                <a:spcPct val="90000"/>
              </a:lnSpc>
              <a:spcBef>
                <a:spcPts val="750"/>
              </a:spcBef>
              <a:buFont typeface="Arial"/>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9pPr>
          </a:lstStyle>
          <a:p>
            <a:pPr marL="0" indent="0">
              <a:buNone/>
              <a:defRPr/>
            </a:pPr>
            <a:endParaRPr lang="en-US" altLang="en-US" sz="3200" dirty="0">
              <a:latin typeface="Rockwell" panose="02060603020205020403" pitchFamily="18" charset="0"/>
            </a:endParaRPr>
          </a:p>
          <a:p>
            <a:pPr marL="0" indent="0">
              <a:spcBef>
                <a:spcPts val="0"/>
              </a:spcBef>
              <a:buNone/>
              <a:defRPr/>
            </a:pPr>
            <a:r>
              <a:rPr lang="en-US" altLang="en-US" sz="3200" b="1" dirty="0">
                <a:latin typeface="Rockwell" panose="02060603020205020403" pitchFamily="18" charset="0"/>
              </a:rPr>
              <a:t>https://</a:t>
            </a:r>
            <a:r>
              <a:rPr lang="en-US" altLang="en-US" sz="3200" b="1" dirty="0" err="1">
                <a:latin typeface="Rockwell" panose="02060603020205020403" pitchFamily="18" charset="0"/>
              </a:rPr>
              <a:t>rightquestion.org</a:t>
            </a:r>
            <a:r>
              <a:rPr lang="en-US" altLang="en-US" sz="3200" b="1" dirty="0">
                <a:latin typeface="Rockwell" panose="02060603020205020403" pitchFamily="18" charset="0"/>
              </a:rPr>
              <a:t>/education/resources</a:t>
            </a:r>
            <a:endParaRPr lang="en-US" sz="3200" b="1" dirty="0">
              <a:latin typeface="Rockwell" panose="02060603020205020403" pitchFamily="18" charset="0"/>
            </a:endParaRPr>
          </a:p>
        </p:txBody>
      </p:sp>
      <p:sp>
        <p:nvSpPr>
          <p:cNvPr id="14" name="TextBox 13"/>
          <p:cNvSpPr txBox="1"/>
          <p:nvPr/>
        </p:nvSpPr>
        <p:spPr>
          <a:xfrm>
            <a:off x="919544" y="5053452"/>
            <a:ext cx="315425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ockwell"/>
                <a:cs typeface="+mn-cs"/>
              </a:rPr>
              <a:t>Classroom</a:t>
            </a:r>
            <a:r>
              <a:rPr kumimoji="0" lang="en-US" sz="1800" b="1" i="0" u="none" strike="noStrike" kern="1200" cap="none" spc="0" normalizeH="0" noProof="0" dirty="0">
                <a:ln>
                  <a:noFill/>
                </a:ln>
                <a:solidFill>
                  <a:srgbClr val="000000"/>
                </a:solidFill>
                <a:effectLst/>
                <a:uLnTx/>
                <a:uFillTx/>
                <a:latin typeface="Rockwell"/>
                <a:cs typeface="+mn-cs"/>
              </a:rPr>
              <a:t> Examples</a:t>
            </a:r>
            <a:endParaRPr kumimoji="0" lang="en-US" sz="1800" b="1" i="0" u="none" strike="noStrike" kern="1200" cap="none" spc="0" normalizeH="0" baseline="0" noProof="0" dirty="0">
              <a:ln>
                <a:noFill/>
              </a:ln>
              <a:solidFill>
                <a:srgbClr val="000000"/>
              </a:solidFill>
              <a:effectLst/>
              <a:uLnTx/>
              <a:uFillTx/>
              <a:latin typeface="Rockwell"/>
              <a:cs typeface="+mn-cs"/>
            </a:endParaRPr>
          </a:p>
        </p:txBody>
      </p:sp>
      <p:sp>
        <p:nvSpPr>
          <p:cNvPr id="15" name="TextBox 14"/>
          <p:cNvSpPr txBox="1"/>
          <p:nvPr/>
        </p:nvSpPr>
        <p:spPr>
          <a:xfrm>
            <a:off x="4153138" y="5053452"/>
            <a:ext cx="3215335"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Rockwell"/>
              </a:rPr>
              <a:t>Instructional Videos</a:t>
            </a:r>
            <a:endParaRPr kumimoji="0" lang="en-US" sz="1800" b="1" i="0" u="none" strike="noStrike" kern="1200" cap="none" spc="0" normalizeH="0" baseline="0" noProof="0" dirty="0">
              <a:ln>
                <a:noFill/>
              </a:ln>
              <a:solidFill>
                <a:srgbClr val="000000"/>
              </a:solidFill>
              <a:effectLst/>
              <a:uLnTx/>
              <a:uFillTx/>
              <a:latin typeface="Rockwell"/>
            </a:endParaRPr>
          </a:p>
        </p:txBody>
      </p:sp>
      <p:sp>
        <p:nvSpPr>
          <p:cNvPr id="16" name="TextBox 15"/>
          <p:cNvSpPr txBox="1"/>
          <p:nvPr/>
        </p:nvSpPr>
        <p:spPr>
          <a:xfrm>
            <a:off x="7873532" y="5053452"/>
            <a:ext cx="3948027" cy="369332"/>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ockwell"/>
                <a:cs typeface="+mn-cs"/>
              </a:rPr>
              <a:t>Planning</a:t>
            </a:r>
            <a:r>
              <a:rPr kumimoji="0" lang="en-US" sz="1800" b="1" i="0" u="none" strike="noStrike" kern="1200" cap="none" spc="0" normalizeH="0" noProof="0" dirty="0">
                <a:ln>
                  <a:noFill/>
                </a:ln>
                <a:solidFill>
                  <a:srgbClr val="000000"/>
                </a:solidFill>
                <a:effectLst/>
                <a:uLnTx/>
                <a:uFillTx/>
                <a:latin typeface="Rockwell"/>
                <a:cs typeface="+mn-cs"/>
              </a:rPr>
              <a:t> Tools &amp; </a:t>
            </a:r>
            <a:r>
              <a:rPr kumimoji="0" lang="en-US" sz="1800" b="1" i="0" u="none" strike="noStrike" kern="1200" cap="none" spc="0" normalizeH="0" baseline="0" noProof="0" dirty="0">
                <a:ln>
                  <a:noFill/>
                </a:ln>
                <a:solidFill>
                  <a:srgbClr val="000000"/>
                </a:solidFill>
                <a:effectLst/>
                <a:uLnTx/>
                <a:uFillTx/>
                <a:latin typeface="Rockwell"/>
                <a:cs typeface="+mn-cs"/>
              </a:rPr>
              <a:t>Templates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55353" y="3127600"/>
            <a:ext cx="1638871" cy="1645920"/>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09485" y="3112304"/>
            <a:ext cx="1174377" cy="1661216"/>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26649" y="3301289"/>
            <a:ext cx="2093328" cy="1472231"/>
          </a:xfrm>
          <a:prstGeom prst="rect">
            <a:avLst/>
          </a:prstGeom>
        </p:spPr>
      </p:pic>
    </p:spTree>
    <p:custDataLst>
      <p:tags r:id="rId1"/>
    </p:custDataLst>
    <p:extLst>
      <p:ext uri="{BB962C8B-B14F-4D97-AF65-F5344CB8AC3E}">
        <p14:creationId xmlns:p14="http://schemas.microsoft.com/office/powerpoint/2010/main" val="1114072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978" y="409923"/>
            <a:ext cx="967149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chemeClr val="tx2"/>
                </a:solidFill>
                <a:effectLst/>
                <a:uLnTx/>
                <a:uFillTx/>
                <a:latin typeface="Rockwell" panose="02060603020205020403" pitchFamily="18" charset="0"/>
                <a:cs typeface="+mn-cs"/>
              </a:rPr>
              <a:t>Use and Share These Resources </a:t>
            </a:r>
            <a:endParaRPr kumimoji="0" lang="en-US" sz="4000" b="0" i="0" u="none" strike="noStrike" kern="1200" cap="none" spc="0" normalizeH="0" baseline="0" noProof="0" dirty="0">
              <a:ln>
                <a:noFill/>
              </a:ln>
              <a:solidFill>
                <a:schemeClr val="tx2"/>
              </a:solidFill>
              <a:effectLst/>
              <a:uLnTx/>
              <a:uFillTx/>
              <a:latin typeface="Rockwell" panose="02060603020205020403" pitchFamily="18" charset="0"/>
              <a:cs typeface="+mn-cs"/>
            </a:endParaRPr>
          </a:p>
        </p:txBody>
      </p:sp>
      <p:sp>
        <p:nvSpPr>
          <p:cNvPr id="6" name="Content Placeholder 2"/>
          <p:cNvSpPr txBox="1">
            <a:spLocks/>
          </p:cNvSpPr>
          <p:nvPr/>
        </p:nvSpPr>
        <p:spPr bwMode="auto">
          <a:xfrm>
            <a:off x="2024891" y="2855944"/>
            <a:ext cx="8212975" cy="255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materials through a Creative Commons License. </a:t>
            </a:r>
            <a:r>
              <a:rPr lang="en-US" altLang="en-US" noProof="0" dirty="0">
                <a:solidFill>
                  <a:schemeClr val="tx1"/>
                </a:solidFill>
              </a:rPr>
              <a:t>Y</a:t>
            </a:r>
            <a:r>
              <a:rPr lang="en-US" dirty="0" err="1">
                <a:solidFill>
                  <a:schemeClr val="tx1"/>
                </a:solidFill>
              </a:rPr>
              <a:t>ou</a:t>
            </a:r>
            <a:r>
              <a:rPr lang="en-US" dirty="0">
                <a:solidFill>
                  <a:schemeClr val="tx1"/>
                </a:solidFill>
              </a:rPr>
              <a:t> are welcome to use, adapt, and share our materials for noncommercial use, as long as you include the following reference: </a:t>
            </a:r>
          </a:p>
          <a:p>
            <a:pPr marL="0" indent="0" defTabSz="457200">
              <a:buClr>
                <a:srgbClr val="629DD1"/>
              </a:buClr>
              <a:buNone/>
              <a:defRPr/>
            </a:pPr>
            <a:r>
              <a:rPr lang="en-US" dirty="0">
                <a:solidFill>
                  <a:schemeClr val="tx1"/>
                </a:solidFill>
              </a:rPr>
              <a:t>“Source: The Right Question Institute (RQI). The Question Formulation Technique (QFT) was created by RQI. Visit </a:t>
            </a:r>
            <a:r>
              <a:rPr lang="en-US" u="sng" dirty="0">
                <a:solidFill>
                  <a:schemeClr val="tx1"/>
                </a:solidFill>
                <a:hlinkClick r:id="rId3"/>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0001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cxnSp>
        <p:nvCxnSpPr>
          <p:cNvPr id="4" name="Straight Connector 3"/>
          <p:cNvCxnSpPr/>
          <p:nvPr/>
        </p:nvCxnSpPr>
        <p:spPr>
          <a:xfrm>
            <a:off x="841235" y="5880761"/>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93040" y="2623306"/>
            <a:ext cx="10404227" cy="1446550"/>
          </a:xfrm>
          <a:prstGeom prst="rect">
            <a:avLst/>
          </a:prstGeom>
        </p:spPr>
        <p:txBody>
          <a:bodyPr wrap="square">
            <a:spAutoFit/>
          </a:bodyPr>
          <a:lstStyle/>
          <a:p>
            <a:r>
              <a:rPr lang="en-US" sz="4400" dirty="0">
                <a:solidFill>
                  <a:schemeClr val="accent1"/>
                </a:solidFill>
              </a:rPr>
              <a:t>Why is cultivating the mindset of an explorer so important now? </a:t>
            </a:r>
            <a:endParaRPr lang="en-US" sz="4400" dirty="0"/>
          </a:p>
        </p:txBody>
      </p:sp>
    </p:spTree>
    <p:custDataLst>
      <p:tags r:id="rId1"/>
    </p:custDataLst>
    <p:extLst>
      <p:ext uri="{BB962C8B-B14F-4D97-AF65-F5344CB8AC3E}">
        <p14:creationId xmlns:p14="http://schemas.microsoft.com/office/powerpoint/2010/main" val="208801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7" y="5086630"/>
            <a:ext cx="10933735" cy="1257118"/>
          </a:xfrm>
        </p:spPr>
        <p:txBody>
          <a:bodyPr>
            <a:noAutofit/>
          </a:bodyPr>
          <a:lstStyle/>
          <a:p>
            <a:pPr marL="0" indent="0">
              <a:buNone/>
            </a:pPr>
            <a:r>
              <a:rPr lang="en-US" sz="4400" dirty="0">
                <a:solidFill>
                  <a:schemeClr val="accent1"/>
                </a:solidFill>
              </a:rPr>
              <a:t>Our core, shared philosophy: Student curiosity drives learning</a:t>
            </a:r>
            <a:endParaRPr lang="en-US" altLang="en-US" sz="4400" dirty="0">
              <a:solidFill>
                <a:schemeClr val="accent1"/>
              </a:solidFill>
              <a:latin typeface="Rockwell" panose="02060603020205020403" pitchFamily="18" charset="0"/>
            </a:endParaRPr>
          </a:p>
        </p:txBody>
      </p:sp>
      <p:cxnSp>
        <p:nvCxnSpPr>
          <p:cNvPr id="4" name="Straight Connector 3"/>
          <p:cNvCxnSpPr/>
          <p:nvPr/>
        </p:nvCxnSpPr>
        <p:spPr>
          <a:xfrm>
            <a:off x="654207" y="634374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3265" y="194999"/>
            <a:ext cx="5929081" cy="4405582"/>
          </a:xfrm>
          <a:prstGeom prst="rect">
            <a:avLst/>
          </a:prstGeom>
        </p:spPr>
      </p:pic>
    </p:spTree>
    <p:custDataLst>
      <p:tags r:id="rId1"/>
    </p:custDataLst>
    <p:extLst>
      <p:ext uri="{BB962C8B-B14F-4D97-AF65-F5344CB8AC3E}">
        <p14:creationId xmlns:p14="http://schemas.microsoft.com/office/powerpoint/2010/main" val="380088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Geographic Thinking as a Life Skill</a:t>
            </a:r>
          </a:p>
        </p:txBody>
      </p:sp>
      <p:sp>
        <p:nvSpPr>
          <p:cNvPr id="15" name="Shape 997">
            <a:extLst>
              <a:ext uri="{FF2B5EF4-FFF2-40B4-BE49-F238E27FC236}">
                <a16:creationId xmlns:a16="http://schemas.microsoft.com/office/drawing/2014/main" id="{B7720499-51B4-5947-A4D4-DB05640ED405}"/>
              </a:ext>
            </a:extLst>
          </p:cNvPr>
          <p:cNvSpPr/>
          <p:nvPr/>
        </p:nvSpPr>
        <p:spPr>
          <a:xfrm>
            <a:off x="6306780" y="2034892"/>
            <a:ext cx="2572869" cy="485710"/>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lnSpc>
                <a:spcPct val="110000"/>
              </a:lnSpc>
              <a:defRPr sz="4600" spc="413">
                <a:latin typeface="Verlag Basic"/>
                <a:ea typeface="Verlag Basic"/>
                <a:cs typeface="Verlag Basic"/>
                <a:sym typeface="Verlag Basic"/>
              </a:defRPr>
            </a:lvl1pPr>
          </a:lstStyle>
          <a:p>
            <a:pPr>
              <a:defRPr sz="12900" spc="1160">
                <a:solidFill>
                  <a:srgbClr val="000000"/>
                </a:solidFill>
              </a:defRPr>
            </a:pPr>
            <a:r>
              <a:rPr lang="en-US" sz="2300" spc="207" dirty="0">
                <a:solidFill>
                  <a:srgbClr val="FFFFFF"/>
                </a:solidFill>
                <a:latin typeface="Geograph" charset="0"/>
                <a:ea typeface="Geograph" charset="0"/>
                <a:cs typeface="Geograph" charset="0"/>
              </a:rPr>
              <a:t>COLLABORATE</a:t>
            </a:r>
            <a:endParaRPr sz="2300" spc="207" dirty="0">
              <a:solidFill>
                <a:srgbClr val="FFFFFF"/>
              </a:solidFill>
              <a:latin typeface="Geograph" charset="0"/>
              <a:ea typeface="Geograph" charset="0"/>
              <a:cs typeface="Geograph" charset="0"/>
            </a:endParaRPr>
          </a:p>
        </p:txBody>
      </p:sp>
      <p:sp>
        <p:nvSpPr>
          <p:cNvPr id="16" name="Shape 987">
            <a:extLst>
              <a:ext uri="{FF2B5EF4-FFF2-40B4-BE49-F238E27FC236}">
                <a16:creationId xmlns:a16="http://schemas.microsoft.com/office/drawing/2014/main" id="{01164AA1-FB11-654E-9891-D965A46FBFBB}"/>
              </a:ext>
            </a:extLst>
          </p:cNvPr>
          <p:cNvSpPr/>
          <p:nvPr/>
        </p:nvSpPr>
        <p:spPr>
          <a:xfrm>
            <a:off x="9222024" y="2040693"/>
            <a:ext cx="3171877" cy="485710"/>
          </a:xfrm>
          <a:prstGeom prst="rect">
            <a:avLst/>
          </a:prstGeom>
          <a:ln w="12700">
            <a:miter lim="400000"/>
          </a:ln>
          <a:extLst>
            <a:ext uri="{C572A759-6A51-4108-AA02-DFA0A04FC94B}">
              <ma14:wrappingTextBoxFlag xmlns:ma14="http://schemas.microsoft.com/office/mac/drawingml/2011/main" xmlns="" val="1"/>
            </a:ext>
          </a:extLst>
        </p:spPr>
        <p:txBody>
          <a:bodyPr wrap="square" lIns="60960" tIns="60960" rIns="60960" bIns="60960" anchor="ctr">
            <a:spAutoFit/>
          </a:bodyPr>
          <a:lstStyle>
            <a:lvl1pPr algn="l" defTabSz="1219200">
              <a:lnSpc>
                <a:spcPct val="110000"/>
              </a:lnSpc>
              <a:defRPr sz="4600" spc="413">
                <a:latin typeface="Verlag Basic"/>
                <a:ea typeface="Verlag Basic"/>
                <a:cs typeface="Verlag Basic"/>
                <a:sym typeface="Verlag Basic"/>
              </a:defRPr>
            </a:lvl1pPr>
          </a:lstStyle>
          <a:p>
            <a:pPr>
              <a:defRPr sz="12900" spc="1160">
                <a:solidFill>
                  <a:srgbClr val="000000"/>
                </a:solidFill>
              </a:defRPr>
            </a:pPr>
            <a:r>
              <a:rPr sz="2300" spc="207" dirty="0">
                <a:solidFill>
                  <a:srgbClr val="FFFFFF"/>
                </a:solidFill>
                <a:latin typeface="Geograph" charset="0"/>
                <a:ea typeface="Geograph" charset="0"/>
                <a:cs typeface="Geograph" charset="0"/>
              </a:rPr>
              <a:t>PROBLEM-SOLVE</a:t>
            </a:r>
          </a:p>
        </p:txBody>
      </p:sp>
      <p:sp>
        <p:nvSpPr>
          <p:cNvPr id="17" name="Shape 931">
            <a:extLst>
              <a:ext uri="{FF2B5EF4-FFF2-40B4-BE49-F238E27FC236}">
                <a16:creationId xmlns:a16="http://schemas.microsoft.com/office/drawing/2014/main" id="{57A024CC-DD56-8F4D-AC82-D1D8B6D5B955}"/>
              </a:ext>
            </a:extLst>
          </p:cNvPr>
          <p:cNvSpPr/>
          <p:nvPr/>
        </p:nvSpPr>
        <p:spPr>
          <a:xfrm>
            <a:off x="3156113" y="2040206"/>
            <a:ext cx="2632373" cy="485710"/>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lnSpc>
                <a:spcPct val="110000"/>
              </a:lnSpc>
              <a:defRPr sz="4600" spc="413">
                <a:latin typeface="Verlag Basic"/>
                <a:ea typeface="Verlag Basic"/>
                <a:cs typeface="Verlag Basic"/>
                <a:sym typeface="Verlag Basic"/>
              </a:defRPr>
            </a:lvl1pPr>
          </a:lstStyle>
          <a:p>
            <a:pPr>
              <a:defRPr sz="12900" spc="1160">
                <a:solidFill>
                  <a:srgbClr val="000000"/>
                </a:solidFill>
              </a:defRPr>
            </a:pPr>
            <a:r>
              <a:rPr sz="2300" spc="207" dirty="0">
                <a:solidFill>
                  <a:srgbClr val="FFFFFF"/>
                </a:solidFill>
                <a:latin typeface="Geograph" charset="0"/>
                <a:ea typeface="Geograph" charset="0"/>
                <a:cs typeface="Geograph" charset="0"/>
              </a:rPr>
              <a:t>C</a:t>
            </a:r>
            <a:r>
              <a:rPr lang="en-US" sz="2200" spc="207" dirty="0">
                <a:solidFill>
                  <a:srgbClr val="FFFFFF"/>
                </a:solidFill>
                <a:latin typeface="Geograph" charset="0"/>
                <a:ea typeface="Geograph" charset="0"/>
                <a:cs typeface="Geograph" charset="0"/>
              </a:rPr>
              <a:t>OMMUNICATE</a:t>
            </a:r>
            <a:endParaRPr sz="2200" spc="207" dirty="0">
              <a:solidFill>
                <a:srgbClr val="FFFFFF"/>
              </a:solidFill>
              <a:latin typeface="Geograph" charset="0"/>
              <a:ea typeface="Geograph" charset="0"/>
              <a:cs typeface="Geograph" charset="0"/>
            </a:endParaRPr>
          </a:p>
        </p:txBody>
      </p:sp>
      <p:sp>
        <p:nvSpPr>
          <p:cNvPr id="22" name="Rectangle 21">
            <a:extLst>
              <a:ext uri="{FF2B5EF4-FFF2-40B4-BE49-F238E27FC236}">
                <a16:creationId xmlns:a16="http://schemas.microsoft.com/office/drawing/2014/main" id="{4CB372AA-D54A-DC47-AD2D-C100DA1E87A9}"/>
              </a:ext>
            </a:extLst>
          </p:cNvPr>
          <p:cNvSpPr/>
          <p:nvPr/>
        </p:nvSpPr>
        <p:spPr>
          <a:xfrm>
            <a:off x="678606" y="1366439"/>
            <a:ext cx="2967977" cy="5016758"/>
          </a:xfrm>
          <a:prstGeom prst="rect">
            <a:avLst/>
          </a:prstGeom>
        </p:spPr>
        <p:txBody>
          <a:bodyPr wrap="square">
            <a:spAutoFit/>
          </a:bodyPr>
          <a:lstStyle/>
          <a:p>
            <a:r>
              <a:rPr lang="en-US" sz="2000" i="1" dirty="0">
                <a:solidFill>
                  <a:srgbClr val="1D2126"/>
                </a:solidFill>
                <a:latin typeface="Open Sans"/>
              </a:rPr>
              <a:t>"A geographically proficient thinker answers geographic questions by using a range of tools and perspectives to acquire data, organize it (often times using maps and other spatial representations), observe, and seek meaning in the patterns...that occur in specific places, at a range of geographic and time scales." </a:t>
            </a:r>
          </a:p>
          <a:p>
            <a:r>
              <a:rPr lang="en-US" sz="2000" i="1" dirty="0">
                <a:solidFill>
                  <a:srgbClr val="1D2126"/>
                </a:solidFill>
                <a:latin typeface="Open Sans"/>
              </a:rPr>
              <a:t>(</a:t>
            </a:r>
            <a:r>
              <a:rPr lang="en-US" sz="2000" dirty="0" err="1">
                <a:solidFill>
                  <a:srgbClr val="1D2126"/>
                </a:solidFill>
                <a:latin typeface="Open Sans"/>
              </a:rPr>
              <a:t>Bednarz</a:t>
            </a:r>
            <a:r>
              <a:rPr lang="en-US" sz="2000" dirty="0">
                <a:solidFill>
                  <a:srgbClr val="1D2126"/>
                </a:solidFill>
                <a:latin typeface="Open Sans"/>
              </a:rPr>
              <a:t>, S.W., Heffron, S., &amp; Huynh, N.T. (Eds.). 2013)</a:t>
            </a:r>
            <a:endParaRPr lang="en-US" sz="2000" dirty="0"/>
          </a:p>
        </p:txBody>
      </p:sp>
      <p:pic>
        <p:nvPicPr>
          <p:cNvPr id="23" name="Image" descr="Image">
            <a:extLst>
              <a:ext uri="{FF2B5EF4-FFF2-40B4-BE49-F238E27FC236}">
                <a16:creationId xmlns:a16="http://schemas.microsoft.com/office/drawing/2014/main" id="{0511D38F-41F2-C14A-AB68-C387508F35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87183" y="1858622"/>
            <a:ext cx="7802923" cy="4389144"/>
          </a:xfrm>
          <a:prstGeom prst="rect">
            <a:avLst/>
          </a:prstGeom>
          <a:ln w="12700">
            <a:miter lim="400000"/>
          </a:ln>
        </p:spPr>
      </p:pic>
    </p:spTree>
    <p:custDataLst>
      <p:tags r:id="rId1"/>
    </p:custDataLst>
    <p:extLst>
      <p:ext uri="{BB962C8B-B14F-4D97-AF65-F5344CB8AC3E}">
        <p14:creationId xmlns:p14="http://schemas.microsoft.com/office/powerpoint/2010/main" val="2111402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11683" y="1711327"/>
            <a:ext cx="2921980" cy="4440351"/>
          </a:xfrm>
        </p:spPr>
      </p:pic>
      <p:sp>
        <p:nvSpPr>
          <p:cNvPr id="6" name="Text Placeholder 5"/>
          <p:cNvSpPr>
            <a:spLocks noGrp="1"/>
          </p:cNvSpPr>
          <p:nvPr>
            <p:ph type="body" sz="half" idx="4294967295"/>
          </p:nvPr>
        </p:nvSpPr>
        <p:spPr>
          <a:xfrm>
            <a:off x="6863013" y="4476837"/>
            <a:ext cx="5212611" cy="1046225"/>
          </a:xfrm>
        </p:spPr>
        <p:txBody>
          <a:bodyPr>
            <a:noAutofit/>
          </a:bodyPr>
          <a:lstStyle/>
          <a:p>
            <a:pPr marL="0" indent="0">
              <a:buNone/>
            </a:pPr>
            <a:r>
              <a:rPr lang="en-US" dirty="0">
                <a:latin typeface="Rockwell" panose="02060603020205020403" pitchFamily="18" charset="0"/>
              </a:rPr>
              <a:t>– Clive Thompson</a:t>
            </a:r>
          </a:p>
          <a:p>
            <a:pPr marL="0" indent="0">
              <a:buNone/>
            </a:pPr>
            <a:r>
              <a:rPr lang="en-US" sz="2400" dirty="0">
                <a:latin typeface="Rockwell" panose="02060603020205020403" pitchFamily="18" charset="0"/>
              </a:rPr>
              <a:t>Journalist and Technology Blogger</a:t>
            </a:r>
          </a:p>
        </p:txBody>
      </p:sp>
      <p:sp>
        <p:nvSpPr>
          <p:cNvPr id="5" name="Text Placeholder 4"/>
          <p:cNvSpPr>
            <a:spLocks noGrp="1"/>
          </p:cNvSpPr>
          <p:nvPr>
            <p:ph type="body" sz="half" idx="4294967295"/>
          </p:nvPr>
        </p:nvSpPr>
        <p:spPr>
          <a:xfrm>
            <a:off x="6028160" y="1801813"/>
            <a:ext cx="5899963" cy="2578100"/>
          </a:xfrm>
        </p:spPr>
        <p:txBody>
          <a:bodyPr>
            <a:noAutofit/>
          </a:bodyPr>
          <a:lstStyle/>
          <a:p>
            <a:pPr marL="0" indent="0">
              <a:buNone/>
            </a:pPr>
            <a:r>
              <a:rPr lang="en-US" sz="3200" dirty="0">
                <a:solidFill>
                  <a:schemeClr val="tx1"/>
                </a:solidFill>
                <a:latin typeface="Rockwell" panose="02060603020205020403" pitchFamily="18" charset="0"/>
              </a:rPr>
              <a:t>“How should you respond when you get powerful new tools for finding answers?</a:t>
            </a:r>
          </a:p>
          <a:p>
            <a:pPr marL="0" indent="0">
              <a:buNone/>
            </a:pPr>
            <a:endParaRPr lang="en-US" sz="2000" dirty="0">
              <a:solidFill>
                <a:schemeClr val="tx1"/>
              </a:solidFill>
              <a:latin typeface="Rockwell" panose="02060603020205020403" pitchFamily="18" charset="0"/>
            </a:endParaRPr>
          </a:p>
          <a:p>
            <a:pPr marL="0" indent="0">
              <a:buNone/>
            </a:pPr>
            <a:r>
              <a:rPr lang="en-US" sz="3200" dirty="0">
                <a:solidFill>
                  <a:schemeClr val="tx1"/>
                </a:solidFill>
                <a:latin typeface="Rockwell" panose="02060603020205020403" pitchFamily="18" charset="0"/>
              </a:rPr>
              <a:t>Think of harder questions.”</a:t>
            </a:r>
          </a:p>
        </p:txBody>
      </p:sp>
      <p:sp>
        <p:nvSpPr>
          <p:cNvPr id="8" name="Title 1"/>
          <p:cNvSpPr txBox="1">
            <a:spLocks/>
          </p:cNvSpPr>
          <p:nvPr/>
        </p:nvSpPr>
        <p:spPr>
          <a:xfrm>
            <a:off x="664516" y="547560"/>
            <a:ext cx="10515600" cy="743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r>
              <a:rPr lang="en-US" sz="4000" dirty="0">
                <a:solidFill>
                  <a:schemeClr val="tx2"/>
                </a:solidFill>
                <a:latin typeface="+mj-lt"/>
              </a:rPr>
              <a:t>In the Age of Google</a:t>
            </a:r>
          </a:p>
        </p:txBody>
      </p:sp>
    </p:spTree>
    <p:custDataLst>
      <p:tags r:id="rId1"/>
    </p:custDataLst>
    <p:extLst>
      <p:ext uri="{BB962C8B-B14F-4D97-AF65-F5344CB8AC3E}">
        <p14:creationId xmlns:p14="http://schemas.microsoft.com/office/powerpoint/2010/main" val="195274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7" y="297510"/>
            <a:ext cx="11160924" cy="1325563"/>
          </a:xfrm>
        </p:spPr>
        <p:txBody>
          <a:bodyPr>
            <a:noAutofit/>
          </a:bodyPr>
          <a:lstStyle/>
          <a:p>
            <a:r>
              <a:rPr lang="en-US" sz="4000" b="0" dirty="0"/>
              <a:t>Questions and Self-Advocacy </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913" y="2089887"/>
            <a:ext cx="5635603" cy="4233948"/>
          </a:xfrm>
          <a:prstGeom prst="rect">
            <a:avLst/>
          </a:prstGeom>
        </p:spPr>
      </p:pic>
      <p:sp>
        <p:nvSpPr>
          <p:cNvPr id="4" name="Text Placeholder 4"/>
          <p:cNvSpPr txBox="1">
            <a:spLocks/>
          </p:cNvSpPr>
          <p:nvPr/>
        </p:nvSpPr>
        <p:spPr>
          <a:xfrm>
            <a:off x="6848044" y="4004438"/>
            <a:ext cx="4894780"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Rockwell" panose="02060603020205020403" pitchFamily="18" charset="0"/>
                <a:cs typeface="+mn-cs"/>
              </a:rPr>
              <a:t>“We don’t go to the school because we don’t even know what to ask.”</a:t>
            </a:r>
          </a:p>
        </p:txBody>
      </p:sp>
      <p:sp>
        <p:nvSpPr>
          <p:cNvPr id="5" name="TextBox 4"/>
          <p:cNvSpPr txBox="1"/>
          <p:nvPr/>
        </p:nvSpPr>
        <p:spPr>
          <a:xfrm>
            <a:off x="6848044" y="2072232"/>
            <a:ext cx="5136348" cy="1384995"/>
          </a:xfrm>
          <a:prstGeom prst="rect">
            <a:avLst/>
          </a:prstGeom>
          <a:noFill/>
        </p:spPr>
        <p:txBody>
          <a:bodyPr wrap="square" rtlCol="0">
            <a:spAutoFit/>
          </a:bodyPr>
          <a:lstStyle/>
          <a:p>
            <a:r>
              <a:rPr lang="en-US" sz="2800" dirty="0"/>
              <a:t>Origin of The Right Question Institute: </a:t>
            </a:r>
            <a:br>
              <a:rPr lang="en-US" sz="2800" dirty="0"/>
            </a:br>
            <a:r>
              <a:rPr lang="en-US" sz="2800" dirty="0"/>
              <a:t>Parents in Lawrence, MA, 1990</a:t>
            </a:r>
          </a:p>
        </p:txBody>
      </p:sp>
    </p:spTree>
    <p:custDataLst>
      <p:tags r:id="rId1"/>
    </p:custDataLst>
    <p:extLst>
      <p:ext uri="{BB962C8B-B14F-4D97-AF65-F5344CB8AC3E}">
        <p14:creationId xmlns:p14="http://schemas.microsoft.com/office/powerpoint/2010/main" val="6351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9" y="429147"/>
            <a:ext cx="10515600" cy="862165"/>
          </a:xfrm>
        </p:spPr>
        <p:txBody>
          <a:bodyPr>
            <a:normAutofit/>
          </a:bodyPr>
          <a:lstStyle/>
          <a:p>
            <a:r>
              <a:rPr lang="en-US" sz="4000" b="0" dirty="0">
                <a:latin typeface="Rockwell" panose="02060603020205020403" pitchFamily="18" charset="0"/>
              </a:rPr>
              <a:t>Questions and Democracy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187" y="1795077"/>
            <a:ext cx="6919440" cy="3793787"/>
          </a:xfrm>
          <a:prstGeom prst="rect">
            <a:avLst/>
          </a:prstGeom>
        </p:spPr>
      </p:pic>
      <p:sp>
        <p:nvSpPr>
          <p:cNvPr id="4" name="Text Placeholder 4"/>
          <p:cNvSpPr txBox="1">
            <a:spLocks/>
          </p:cNvSpPr>
          <p:nvPr/>
        </p:nvSpPr>
        <p:spPr>
          <a:xfrm>
            <a:off x="7730017" y="2451210"/>
            <a:ext cx="4024179" cy="15145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Rockwell" panose="02060603020205020403" pitchFamily="18" charset="0"/>
              </a:rPr>
              <a:t>“We need to be taught to study rather than to believe, to </a:t>
            </a:r>
            <a:r>
              <a:rPr lang="en-US" b="1" dirty="0">
                <a:latin typeface="Rockwell" panose="02060603020205020403" pitchFamily="18" charset="0"/>
              </a:rPr>
              <a:t>inquire</a:t>
            </a:r>
            <a:r>
              <a:rPr lang="en-US" dirty="0">
                <a:latin typeface="Rockwell" panose="02060603020205020403" pitchFamily="18" charset="0"/>
              </a:rPr>
              <a:t> rather than to affirm.”</a:t>
            </a:r>
          </a:p>
          <a:p>
            <a:pPr marL="0" indent="0">
              <a:buNone/>
            </a:pPr>
            <a:endParaRPr lang="en-US" dirty="0">
              <a:latin typeface="Rockwell" panose="02060603020205020403" pitchFamily="18" charset="0"/>
            </a:endParaRPr>
          </a:p>
        </p:txBody>
      </p:sp>
      <p:sp>
        <p:nvSpPr>
          <p:cNvPr id="6" name="Text Placeholder 5"/>
          <p:cNvSpPr txBox="1">
            <a:spLocks/>
          </p:cNvSpPr>
          <p:nvPr/>
        </p:nvSpPr>
        <p:spPr>
          <a:xfrm>
            <a:off x="7730019" y="4038217"/>
            <a:ext cx="3777343" cy="52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endParaRPr lang="en-US" sz="2200" dirty="0">
              <a:latin typeface="Rockwell" panose="02060603020205020403" pitchFamily="18" charset="0"/>
            </a:endParaRPr>
          </a:p>
          <a:p>
            <a:pPr marL="0" indent="0" algn="r">
              <a:buNone/>
            </a:pPr>
            <a:r>
              <a:rPr lang="en-US" sz="2200" dirty="0">
                <a:latin typeface="Rockwell" panose="02060603020205020403" pitchFamily="18" charset="0"/>
              </a:rPr>
              <a:t>– </a:t>
            </a:r>
            <a:r>
              <a:rPr lang="en-US" sz="2200" dirty="0" err="1">
                <a:latin typeface="Rockwell" panose="02060603020205020403" pitchFamily="18" charset="0"/>
              </a:rPr>
              <a:t>Septima</a:t>
            </a:r>
            <a:r>
              <a:rPr lang="en-US" sz="2200" dirty="0">
                <a:latin typeface="Rockwell" panose="02060603020205020403" pitchFamily="18" charset="0"/>
              </a:rPr>
              <a:t> Clark</a:t>
            </a:r>
          </a:p>
          <a:p>
            <a:pPr marL="0" indent="0" algn="r">
              <a:buNone/>
            </a:pPr>
            <a:endParaRPr lang="en-US" sz="1200" dirty="0">
              <a:latin typeface="Rockwell" panose="02060603020205020403" pitchFamily="18" charset="0"/>
            </a:endParaRPr>
          </a:p>
          <a:p>
            <a:pPr marL="0" indent="0" algn="r">
              <a:buNone/>
            </a:pPr>
            <a:endParaRPr lang="en-US" sz="1200" dirty="0">
              <a:latin typeface="Rockwell" panose="02060603020205020403" pitchFamily="18" charset="0"/>
            </a:endParaRPr>
          </a:p>
        </p:txBody>
      </p:sp>
      <p:sp>
        <p:nvSpPr>
          <p:cNvPr id="5" name="テキスト ボックス 4"/>
          <p:cNvSpPr txBox="1"/>
          <p:nvPr/>
        </p:nvSpPr>
        <p:spPr>
          <a:xfrm>
            <a:off x="4788412" y="6596392"/>
            <a:ext cx="7596731" cy="261610"/>
          </a:xfrm>
          <a:prstGeom prst="rect">
            <a:avLst/>
          </a:prstGeom>
          <a:noFill/>
        </p:spPr>
        <p:txBody>
          <a:bodyPr wrap="square" rtlCol="0">
            <a:spAutoFit/>
          </a:bodyPr>
          <a:lstStyle/>
          <a:p>
            <a:r>
              <a:rPr lang="en-US" sz="1100" dirty="0">
                <a:latin typeface="Rockwell" panose="02060603020205020403" pitchFamily="18" charset="0"/>
              </a:rPr>
              <a:t>Chapter 6 on </a:t>
            </a:r>
            <a:r>
              <a:rPr lang="en-US" sz="1100" dirty="0" err="1">
                <a:latin typeface="Rockwell" panose="02060603020205020403" pitchFamily="18" charset="0"/>
              </a:rPr>
              <a:t>Septima</a:t>
            </a:r>
            <a:r>
              <a:rPr lang="en-US" sz="1100" dirty="0">
                <a:latin typeface="Rockwell" panose="02060603020205020403" pitchFamily="18" charset="0"/>
              </a:rPr>
              <a:t> Clark in Freedom Road: Adult Education of African Americans (Peterson, 1996)</a:t>
            </a:r>
          </a:p>
        </p:txBody>
      </p:sp>
    </p:spTree>
    <p:custDataLst>
      <p:tags r:id="rId1"/>
    </p:custDataLst>
    <p:extLst>
      <p:ext uri="{BB962C8B-B14F-4D97-AF65-F5344CB8AC3E}">
        <p14:creationId xmlns:p14="http://schemas.microsoft.com/office/powerpoint/2010/main" val="160044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950" y="5872163"/>
            <a:ext cx="4492255" cy="646331"/>
          </a:xfrm>
          <a:prstGeom prst="rect">
            <a:avLst/>
          </a:prstGeom>
          <a:noFill/>
        </p:spPr>
        <p:txBody>
          <a:bodyPr wrap="none" rtlCol="0">
            <a:spAutoFit/>
          </a:bodyPr>
          <a:lstStyle/>
          <a:p>
            <a:r>
              <a:rPr lang="en-US" sz="3600" dirty="0"/>
              <a:t>Thank you so much! </a:t>
            </a:r>
          </a:p>
        </p:txBody>
      </p:sp>
    </p:spTree>
    <p:custDataLst>
      <p:tags r:id="rId1"/>
    </p:custDataLst>
    <p:extLst>
      <p:ext uri="{BB962C8B-B14F-4D97-AF65-F5344CB8AC3E}">
        <p14:creationId xmlns:p14="http://schemas.microsoft.com/office/powerpoint/2010/main" val="152213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EDUCATION_ALLI DECK JPEGS.033.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5" y="8900"/>
            <a:ext cx="12192000" cy="6858000"/>
          </a:xfrm>
          <a:prstGeom prst="rect">
            <a:avLst/>
          </a:prstGeom>
        </p:spPr>
      </p:pic>
      <p:sp>
        <p:nvSpPr>
          <p:cNvPr id="725" name="Shape 725"/>
          <p:cNvSpPr/>
          <p:nvPr/>
        </p:nvSpPr>
        <p:spPr>
          <a:xfrm>
            <a:off x="-8645" y="6149614"/>
            <a:ext cx="12227345" cy="717286"/>
          </a:xfrm>
          <a:prstGeom prst="rect">
            <a:avLst/>
          </a:prstGeom>
          <a:solidFill>
            <a:srgbClr val="000000"/>
          </a:solidFill>
          <a:ln w="12700">
            <a:miter lim="400000"/>
          </a:ln>
        </p:spPr>
        <p:txBody>
          <a:bodyPr lIns="25400" tIns="25400" rIns="25400" bIns="25400" anchor="ctr"/>
          <a:lstStyle/>
          <a:p>
            <a:pPr>
              <a:defRPr sz="3600"/>
            </a:pPr>
            <a:endParaRPr/>
          </a:p>
        </p:txBody>
      </p:sp>
      <p:sp>
        <p:nvSpPr>
          <p:cNvPr id="726" name="Shape 726"/>
          <p:cNvSpPr/>
          <p:nvPr/>
        </p:nvSpPr>
        <p:spPr>
          <a:xfrm>
            <a:off x="5379384" y="5567560"/>
            <a:ext cx="150362" cy="230832"/>
          </a:xfrm>
          <a:prstGeom prst="rect">
            <a:avLst/>
          </a:prstGeom>
          <a:ln w="12700">
            <a:miter lim="400000"/>
          </a:ln>
          <a:extLst>
            <a:ext uri="{C572A759-6A51-4108-AA02-DFA0A04FC94B}">
              <ma14:wrappingTextBoxFlag xmlns="" xmlns:ma14="http://schemas.microsoft.com/office/mac/drawingml/2011/main" val="1"/>
            </a:ext>
          </a:extLst>
        </p:spPr>
        <p:txBody>
          <a:bodyPr wrap="none" lIns="60960" tIns="60960" rIns="60960" bIns="60960">
            <a:spAutoFit/>
          </a:bodyPr>
          <a:lstStyle>
            <a:lvl1pPr algn="l" defTabSz="2438400">
              <a:defRPr sz="1400">
                <a:solidFill>
                  <a:srgbClr val="000000"/>
                </a:solidFill>
                <a:latin typeface="Calibri"/>
                <a:ea typeface="Calibri"/>
                <a:cs typeface="Calibri"/>
                <a:sym typeface="Calibri"/>
              </a:defRPr>
            </a:lvl1pPr>
          </a:lstStyle>
          <a:p>
            <a:r>
              <a:rPr sz="700"/>
              <a:t>-</a:t>
            </a:r>
          </a:p>
        </p:txBody>
      </p:sp>
      <p:sp>
        <p:nvSpPr>
          <p:cNvPr id="732" name="Shape 732"/>
          <p:cNvSpPr/>
          <p:nvPr/>
        </p:nvSpPr>
        <p:spPr>
          <a:xfrm>
            <a:off x="8062150" y="2056632"/>
            <a:ext cx="2718863" cy="512448"/>
          </a:xfrm>
          <a:prstGeom prst="rect">
            <a:avLst/>
          </a:prstGeom>
          <a:ln w="12700">
            <a:miter lim="400000"/>
          </a:ln>
          <a:extLst>
            <a:ext uri="{C572A759-6A51-4108-AA02-DFA0A04FC94B}">
              <ma14:wrappingTextBoxFlag xmlns="" xmlns:ma14="http://schemas.microsoft.com/office/mac/drawingml/2011/main" val="1"/>
            </a:ext>
          </a:extLst>
        </p:spPr>
        <p:txBody>
          <a:bodyPr lIns="60960" tIns="60960" rIns="60960" bIns="60960" anchor="ctr">
            <a:spAutoFit/>
          </a:bodyPr>
          <a:lstStyle>
            <a:lvl1pPr algn="l" defTabSz="1219200">
              <a:lnSpc>
                <a:spcPct val="110000"/>
              </a:lnSpc>
              <a:defRPr sz="4600" spc="413">
                <a:latin typeface="Verlag Basic"/>
                <a:ea typeface="Verlag Basic"/>
                <a:cs typeface="Verlag Basic"/>
                <a:sym typeface="Verlag Basic"/>
              </a:defRPr>
            </a:lvl1pPr>
          </a:lstStyle>
          <a:p>
            <a:pPr>
              <a:defRPr sz="12900" spc="1160">
                <a:solidFill>
                  <a:srgbClr val="000000"/>
                </a:solidFill>
              </a:defRPr>
            </a:pPr>
            <a:r>
              <a:rPr sz="2300" spc="207" dirty="0">
                <a:solidFill>
                  <a:srgbClr val="FFFFFF"/>
                </a:solidFill>
                <a:latin typeface="Geograph" charset="0"/>
                <a:ea typeface="Geograph" charset="0"/>
                <a:cs typeface="Geograph" charset="0"/>
              </a:rPr>
              <a:t>KNOWLEDGE</a:t>
            </a:r>
          </a:p>
        </p:txBody>
      </p:sp>
      <p:sp>
        <p:nvSpPr>
          <p:cNvPr id="734" name="Shape 734"/>
          <p:cNvSpPr/>
          <p:nvPr/>
        </p:nvSpPr>
        <p:spPr>
          <a:xfrm>
            <a:off x="213631" y="1471837"/>
            <a:ext cx="2335461" cy="1214948"/>
          </a:xfrm>
          <a:prstGeom prst="rect">
            <a:avLst/>
          </a:prstGeom>
          <a:ln w="12700">
            <a:miter lim="400000"/>
          </a:ln>
          <a:extLst>
            <a:ext uri="{C572A759-6A51-4108-AA02-DFA0A04FC94B}">
              <ma14:wrappingTextBoxFlag xmlns="" xmlns:ma14="http://schemas.microsoft.com/office/mac/drawingml/2011/main" val="1"/>
            </a:ext>
          </a:extLst>
        </p:spPr>
        <p:txBody>
          <a:bodyPr lIns="60960" tIns="60960" rIns="60960" bIns="60960" anchor="ctr">
            <a:spAutoFit/>
          </a:bodyPr>
          <a:lstStyle/>
          <a:p>
            <a:pPr defTabSz="609600">
              <a:lnSpc>
                <a:spcPct val="110000"/>
              </a:lnSpc>
              <a:defRPr sz="12900" spc="1160">
                <a:solidFill>
                  <a:srgbClr val="000000"/>
                </a:solidFill>
                <a:latin typeface="Verlag Basic"/>
                <a:ea typeface="Verlag Basic"/>
                <a:cs typeface="Verlag Basic"/>
                <a:sym typeface="Verlag Basic"/>
              </a:defRPr>
            </a:pPr>
            <a:r>
              <a:rPr sz="2300" spc="207" dirty="0">
                <a:solidFill>
                  <a:srgbClr val="FFFFFF"/>
                </a:solidFill>
                <a:latin typeface="Geograph" charset="0"/>
                <a:ea typeface="Geograph" charset="0"/>
                <a:cs typeface="Geograph" charset="0"/>
              </a:rPr>
              <a:t>ATTITUDES</a:t>
            </a:r>
            <a:r>
              <a:rPr sz="6450" dirty="0">
                <a:solidFill>
                  <a:srgbClr val="FFFFFF"/>
                </a:solidFill>
                <a:latin typeface="Geograph" charset="0"/>
                <a:ea typeface="Geograph" charset="0"/>
                <a:cs typeface="Geograph" charset="0"/>
              </a:rPr>
              <a:t>  </a:t>
            </a:r>
          </a:p>
        </p:txBody>
      </p:sp>
      <p:sp>
        <p:nvSpPr>
          <p:cNvPr id="736" name="Shape 736"/>
          <p:cNvSpPr/>
          <p:nvPr/>
        </p:nvSpPr>
        <p:spPr>
          <a:xfrm>
            <a:off x="4032413" y="2045377"/>
            <a:ext cx="1832443" cy="512448"/>
          </a:xfrm>
          <a:prstGeom prst="rect">
            <a:avLst/>
          </a:prstGeom>
          <a:ln w="12700">
            <a:miter lim="400000"/>
          </a:ln>
          <a:extLst>
            <a:ext uri="{C572A759-6A51-4108-AA02-DFA0A04FC94B}">
              <ma14:wrappingTextBoxFlag xmlns="" xmlns:ma14="http://schemas.microsoft.com/office/mac/drawingml/2011/main" val="1"/>
            </a:ext>
          </a:extLst>
        </p:spPr>
        <p:txBody>
          <a:bodyPr lIns="60960" tIns="60960" rIns="60960" bIns="60960" anchor="ctr">
            <a:spAutoFit/>
          </a:bodyPr>
          <a:lstStyle>
            <a:lvl1pPr algn="l" defTabSz="1219200">
              <a:lnSpc>
                <a:spcPct val="110000"/>
              </a:lnSpc>
              <a:defRPr sz="4600" spc="413">
                <a:latin typeface="Verlag Basic"/>
                <a:ea typeface="Verlag Basic"/>
                <a:cs typeface="Verlag Basic"/>
                <a:sym typeface="Verlag Basic"/>
              </a:defRPr>
            </a:lvl1pPr>
          </a:lstStyle>
          <a:p>
            <a:pPr>
              <a:defRPr sz="12900" spc="1160">
                <a:solidFill>
                  <a:srgbClr val="000000"/>
                </a:solidFill>
              </a:defRPr>
            </a:pPr>
            <a:r>
              <a:rPr sz="2300" spc="207" dirty="0">
                <a:solidFill>
                  <a:srgbClr val="FFFFFF"/>
                </a:solidFill>
                <a:latin typeface="Geograph" charset="0"/>
                <a:ea typeface="Geograph" charset="0"/>
                <a:cs typeface="Geograph" charset="0"/>
              </a:rPr>
              <a:t>SKILLS</a:t>
            </a:r>
          </a:p>
        </p:txBody>
      </p:sp>
      <p:sp>
        <p:nvSpPr>
          <p:cNvPr id="743" name="Shape 743"/>
          <p:cNvSpPr/>
          <p:nvPr/>
        </p:nvSpPr>
        <p:spPr>
          <a:xfrm>
            <a:off x="299757" y="428661"/>
            <a:ext cx="36409" cy="1081386"/>
          </a:xfrm>
          <a:prstGeom prst="rect">
            <a:avLst/>
          </a:prstGeom>
          <a:solidFill>
            <a:srgbClr val="FFD722"/>
          </a:solidFill>
          <a:ln w="12700">
            <a:miter lim="400000"/>
          </a:ln>
        </p:spPr>
        <p:txBody>
          <a:bodyPr lIns="60960" tIns="60960" rIns="60960" bIns="60960" anchor="ctr"/>
          <a:lstStyle/>
          <a:p>
            <a:pPr defTabSz="609600">
              <a:defRPr sz="6300">
                <a:latin typeface="Calibri"/>
                <a:ea typeface="Calibri"/>
                <a:cs typeface="Calibri"/>
                <a:sym typeface="Calibri"/>
              </a:defRPr>
            </a:pPr>
            <a:endParaRPr sz="3150"/>
          </a:p>
        </p:txBody>
      </p:sp>
      <p:sp>
        <p:nvSpPr>
          <p:cNvPr id="18" name="Shape 684"/>
          <p:cNvSpPr/>
          <p:nvPr/>
        </p:nvSpPr>
        <p:spPr>
          <a:xfrm>
            <a:off x="619040" y="167982"/>
            <a:ext cx="11786591" cy="1138773"/>
          </a:xfrm>
          <a:prstGeom prst="rect">
            <a:avLst/>
          </a:prstGeom>
          <a:ln w="12700">
            <a:miter lim="400000"/>
          </a:ln>
          <a:extLst>
            <a:ext uri="{C572A759-6A51-4108-AA02-DFA0A04FC94B}">
              <ma14:wrappingTextBoxFlag xmlns="" xmlns:ma14="http://schemas.microsoft.com/office/mac/drawingml/2011/main" val="1"/>
            </a:ext>
          </a:extLst>
        </p:spPr>
        <p:txBody>
          <a:bodyPr wrap="square" lIns="60960" tIns="60960" rIns="60960" bIns="60960" anchor="ctr">
            <a:spAutoFit/>
          </a:bodyPr>
          <a:lstStyle>
            <a:lvl1pPr algn="l" defTabSz="1219200">
              <a:lnSpc>
                <a:spcPct val="110000"/>
              </a:lnSpc>
              <a:defRPr sz="12000" spc="959">
                <a:solidFill>
                  <a:srgbClr val="000000"/>
                </a:solidFill>
                <a:latin typeface="Verlag Basic"/>
                <a:ea typeface="Verlag Basic"/>
                <a:cs typeface="Verlag Basic"/>
                <a:sym typeface="Verlag Basic"/>
              </a:defRPr>
            </a:lvl1pPr>
          </a:lstStyle>
          <a:p>
            <a:r>
              <a:rPr sz="6000" dirty="0">
                <a:latin typeface="Geograph" charset="0"/>
                <a:ea typeface="Geograph" charset="0"/>
                <a:cs typeface="Geograph" charset="0"/>
              </a:rPr>
              <a:t>EXPLORER MINDSET </a:t>
            </a:r>
          </a:p>
        </p:txBody>
      </p:sp>
      <p:sp>
        <p:nvSpPr>
          <p:cNvPr id="19" name="Shape 685"/>
          <p:cNvSpPr/>
          <p:nvPr/>
        </p:nvSpPr>
        <p:spPr>
          <a:xfrm>
            <a:off x="676190" y="1096326"/>
            <a:ext cx="7792578" cy="529376"/>
          </a:xfrm>
          <a:prstGeom prst="rect">
            <a:avLst/>
          </a:prstGeom>
          <a:ln w="12700">
            <a:miter lim="400000"/>
          </a:ln>
          <a:extLst>
            <a:ext uri="{C572A759-6A51-4108-AA02-DFA0A04FC94B}">
              <ma14:wrappingTextBoxFlag xmlns="" xmlns:ma14="http://schemas.microsoft.com/office/mac/drawingml/2011/main" val="1"/>
            </a:ext>
          </a:extLst>
        </p:spPr>
        <p:txBody>
          <a:bodyPr lIns="60960" tIns="60960" rIns="60960" bIns="60960" anchor="ctr">
            <a:spAutoFit/>
          </a:bodyPr>
          <a:lstStyle/>
          <a:p>
            <a:pPr defTabSz="609600">
              <a:lnSpc>
                <a:spcPct val="110000"/>
              </a:lnSpc>
              <a:defRPr sz="12900" spc="1160">
                <a:solidFill>
                  <a:srgbClr val="000000"/>
                </a:solidFill>
                <a:latin typeface="Verlag Basic"/>
                <a:ea typeface="Verlag Basic"/>
                <a:cs typeface="Verlag Basic"/>
                <a:sym typeface="Verlag Basic"/>
              </a:defRPr>
            </a:pPr>
            <a:r>
              <a:rPr sz="2400" spc="207" dirty="0">
                <a:latin typeface="Geograph" charset="0"/>
                <a:ea typeface="Geograph" charset="0"/>
                <a:cs typeface="Geograph" charset="0"/>
              </a:rPr>
              <a:t>OUR LEARNING FRAMEWORK</a:t>
            </a:r>
            <a:r>
              <a:rPr sz="2400" dirty="0">
                <a:latin typeface="Geograph" charset="0"/>
                <a:ea typeface="Geograph" charset="0"/>
                <a:cs typeface="Geograph" charset="0"/>
              </a:rPr>
              <a:t>  </a:t>
            </a:r>
          </a:p>
        </p:txBody>
      </p:sp>
      <p:grpSp>
        <p:nvGrpSpPr>
          <p:cNvPr id="17" name="Group 666"/>
          <p:cNvGrpSpPr/>
          <p:nvPr/>
        </p:nvGrpSpPr>
        <p:grpSpPr>
          <a:xfrm>
            <a:off x="1128183" y="6407150"/>
            <a:ext cx="10303937" cy="211671"/>
            <a:chOff x="0" y="0"/>
            <a:chExt cx="20607873" cy="423341"/>
          </a:xfrm>
        </p:grpSpPr>
        <p:pic>
          <p:nvPicPr>
            <p:cNvPr id="20" name="image7.png" descr="logo_ico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96283" cy="423342"/>
            </a:xfrm>
            <a:prstGeom prst="rect">
              <a:avLst/>
            </a:prstGeom>
            <a:ln w="12700" cap="flat">
              <a:noFill/>
              <a:miter lim="400000"/>
            </a:ln>
            <a:effectLst/>
          </p:spPr>
        </p:pic>
        <p:sp>
          <p:nvSpPr>
            <p:cNvPr id="21" name="Shape 663"/>
            <p:cNvSpPr/>
            <p:nvPr/>
          </p:nvSpPr>
          <p:spPr>
            <a:xfrm>
              <a:off x="9478435" y="0"/>
              <a:ext cx="3"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p>
          </p:txBody>
        </p:sp>
        <p:sp>
          <p:nvSpPr>
            <p:cNvPr id="22" name="Shape 664"/>
            <p:cNvSpPr/>
            <p:nvPr/>
          </p:nvSpPr>
          <p:spPr>
            <a:xfrm>
              <a:off x="20607870" y="0"/>
              <a:ext cx="4"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p>
          </p:txBody>
        </p:sp>
        <p:sp>
          <p:nvSpPr>
            <p:cNvPr id="23" name="Shape 665"/>
            <p:cNvSpPr/>
            <p:nvPr/>
          </p:nvSpPr>
          <p:spPr>
            <a:xfrm>
              <a:off x="15629468" y="0"/>
              <a:ext cx="4"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ln>
                  <a:solidFill>
                    <a:schemeClr val="tx1"/>
                  </a:solidFill>
                </a:ln>
              </a:endParaRPr>
            </a:p>
          </p:txBody>
        </p:sp>
      </p:grpSp>
      <p:sp>
        <p:nvSpPr>
          <p:cNvPr id="24" name="Shape 667"/>
          <p:cNvSpPr/>
          <p:nvPr/>
        </p:nvSpPr>
        <p:spPr>
          <a:xfrm>
            <a:off x="1593849" y="6476727"/>
            <a:ext cx="8597904" cy="83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l" defTabSz="1219200">
              <a:lnSpc>
                <a:spcPct val="90000"/>
              </a:lnSpc>
              <a:defRPr sz="1200" spc="960">
                <a:solidFill>
                  <a:srgbClr val="000000"/>
                </a:solidFill>
                <a:latin typeface="Verlag Basic"/>
                <a:ea typeface="Verlag Basic"/>
                <a:cs typeface="Verlag Basic"/>
                <a:sym typeface="Verlag Basic"/>
              </a:defRPr>
            </a:lvl1pPr>
          </a:lstStyle>
          <a:p>
            <a:r>
              <a:rPr sz="600" dirty="0">
                <a:solidFill>
                  <a:srgbClr val="FFFFFF"/>
                </a:solidFill>
                <a:latin typeface="Helvetica"/>
                <a:cs typeface="Helvetica"/>
              </a:rPr>
              <a:t>NATGEOED.ORG</a:t>
            </a:r>
            <a:r>
              <a:rPr sz="600" dirty="0">
                <a:solidFill>
                  <a:srgbClr val="FFFFFF"/>
                </a:solidFill>
              </a:rPr>
              <a:t> </a:t>
            </a:r>
          </a:p>
        </p:txBody>
      </p:sp>
    </p:spTree>
    <p:custDataLst>
      <p:tags r:id="rId1"/>
    </p:custDataLst>
    <p:extLst>
      <p:ext uri="{BB962C8B-B14F-4D97-AF65-F5344CB8AC3E}">
        <p14:creationId xmlns:p14="http://schemas.microsoft.com/office/powerpoint/2010/main" val="40620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DUCATION_ALLI DECK_KEYNOTE.004.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900"/>
            <a:ext cx="12192000" cy="6858000"/>
          </a:xfrm>
          <a:prstGeom prst="rect">
            <a:avLst/>
          </a:prstGeom>
        </p:spPr>
      </p:pic>
      <p:sp>
        <p:nvSpPr>
          <p:cNvPr id="21" name="Shape 817"/>
          <p:cNvSpPr/>
          <p:nvPr/>
        </p:nvSpPr>
        <p:spPr>
          <a:xfrm>
            <a:off x="-23881" y="2054466"/>
            <a:ext cx="2868613" cy="717286"/>
          </a:xfrm>
          <a:prstGeom prst="rect">
            <a:avLst/>
          </a:prstGeom>
          <a:solidFill>
            <a:srgbClr val="000000">
              <a:alpha val="48472"/>
            </a:srgbClr>
          </a:solidFill>
          <a:ln w="12700">
            <a:miter lim="400000"/>
          </a:ln>
        </p:spPr>
        <p:txBody>
          <a:bodyPr lIns="60960" tIns="60960" rIns="60960" bIns="60960"/>
          <a:lstStyle/>
          <a:p>
            <a:pPr defTabSz="1219200">
              <a:defRPr sz="4800">
                <a:solidFill>
                  <a:srgbClr val="000000"/>
                </a:solidFill>
                <a:latin typeface="Calibri"/>
                <a:ea typeface="Calibri"/>
                <a:cs typeface="Calibri"/>
                <a:sym typeface="Calibri"/>
              </a:defRPr>
            </a:pPr>
            <a:endParaRPr sz="2400">
              <a:latin typeface="Geograph" charset="0"/>
              <a:ea typeface="Geograph" charset="0"/>
              <a:cs typeface="Geograph" charset="0"/>
            </a:endParaRPr>
          </a:p>
        </p:txBody>
      </p:sp>
      <p:sp>
        <p:nvSpPr>
          <p:cNvPr id="774" name="Shape 774"/>
          <p:cNvSpPr/>
          <p:nvPr/>
        </p:nvSpPr>
        <p:spPr>
          <a:xfrm>
            <a:off x="-8645" y="6149614"/>
            <a:ext cx="12227345" cy="717286"/>
          </a:xfrm>
          <a:prstGeom prst="rect">
            <a:avLst/>
          </a:prstGeom>
          <a:solidFill>
            <a:srgbClr val="000000"/>
          </a:solidFill>
          <a:ln w="12700">
            <a:miter lim="400000"/>
          </a:ln>
        </p:spPr>
        <p:txBody>
          <a:bodyPr lIns="25400" tIns="25400" rIns="25400" bIns="25400" anchor="ctr"/>
          <a:lstStyle/>
          <a:p>
            <a:pPr>
              <a:defRPr sz="3600"/>
            </a:pPr>
            <a:endParaRPr>
              <a:latin typeface="Geograph" charset="0"/>
              <a:ea typeface="Geograph" charset="0"/>
              <a:cs typeface="Geograph" charset="0"/>
            </a:endParaRPr>
          </a:p>
        </p:txBody>
      </p:sp>
      <p:sp>
        <p:nvSpPr>
          <p:cNvPr id="775" name="Shape 775"/>
          <p:cNvSpPr/>
          <p:nvPr/>
        </p:nvSpPr>
        <p:spPr>
          <a:xfrm>
            <a:off x="5379384" y="5567560"/>
            <a:ext cx="153568" cy="230832"/>
          </a:xfrm>
          <a:prstGeom prst="rect">
            <a:avLst/>
          </a:prstGeom>
          <a:ln w="12700">
            <a:miter lim="400000"/>
          </a:ln>
          <a:extLst>
            <a:ext uri="{C572A759-6A51-4108-AA02-DFA0A04FC94B}">
              <ma14:wrappingTextBoxFlag xmlns="" xmlns:ma14="http://schemas.microsoft.com/office/mac/drawingml/2011/main" val="1"/>
            </a:ext>
          </a:extLst>
        </p:spPr>
        <p:txBody>
          <a:bodyPr wrap="none" lIns="60960" tIns="60960" rIns="60960" bIns="60960">
            <a:spAutoFit/>
          </a:bodyPr>
          <a:lstStyle>
            <a:lvl1pPr algn="l" defTabSz="2438400">
              <a:defRPr sz="1400">
                <a:solidFill>
                  <a:srgbClr val="000000"/>
                </a:solidFill>
                <a:latin typeface="Calibri"/>
                <a:ea typeface="Calibri"/>
                <a:cs typeface="Calibri"/>
                <a:sym typeface="Calibri"/>
              </a:defRPr>
            </a:lvl1pPr>
          </a:lstStyle>
          <a:p>
            <a:r>
              <a:rPr sz="700">
                <a:latin typeface="Geograph" charset="0"/>
                <a:ea typeface="Geograph" charset="0"/>
                <a:cs typeface="Geograph" charset="0"/>
              </a:rPr>
              <a:t>-</a:t>
            </a:r>
          </a:p>
        </p:txBody>
      </p:sp>
      <p:sp>
        <p:nvSpPr>
          <p:cNvPr id="789" name="Shape 789"/>
          <p:cNvSpPr/>
          <p:nvPr/>
        </p:nvSpPr>
        <p:spPr>
          <a:xfrm>
            <a:off x="299757" y="428661"/>
            <a:ext cx="47918" cy="1265873"/>
          </a:xfrm>
          <a:prstGeom prst="rect">
            <a:avLst/>
          </a:prstGeom>
          <a:solidFill>
            <a:srgbClr val="FFD722"/>
          </a:solidFill>
          <a:ln w="12700">
            <a:miter lim="400000"/>
          </a:ln>
        </p:spPr>
        <p:txBody>
          <a:bodyPr lIns="60960" tIns="60960" rIns="60960" bIns="60960" anchor="ctr"/>
          <a:lstStyle/>
          <a:p>
            <a:pPr defTabSz="609600">
              <a:defRPr sz="6300">
                <a:latin typeface="Calibri"/>
                <a:ea typeface="Calibri"/>
                <a:cs typeface="Calibri"/>
                <a:sym typeface="Calibri"/>
              </a:defRPr>
            </a:pPr>
            <a:endParaRPr sz="3150">
              <a:latin typeface="Geograph" charset="0"/>
              <a:ea typeface="Geograph" charset="0"/>
              <a:cs typeface="Geograph" charset="0"/>
            </a:endParaRPr>
          </a:p>
        </p:txBody>
      </p:sp>
      <p:grpSp>
        <p:nvGrpSpPr>
          <p:cNvPr id="17" name="Group 16"/>
          <p:cNvGrpSpPr/>
          <p:nvPr/>
        </p:nvGrpSpPr>
        <p:grpSpPr>
          <a:xfrm>
            <a:off x="299757" y="2272593"/>
            <a:ext cx="3405040" cy="399211"/>
            <a:chOff x="599513" y="4252788"/>
            <a:chExt cx="6810079" cy="798422"/>
          </a:xfrm>
        </p:grpSpPr>
        <p:sp>
          <p:nvSpPr>
            <p:cNvPr id="18" name="Shape 820"/>
            <p:cNvSpPr/>
            <p:nvPr/>
          </p:nvSpPr>
          <p:spPr>
            <a:xfrm>
              <a:off x="655527" y="4877830"/>
              <a:ext cx="3735509" cy="173380"/>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1219200">
                <a:lnSpc>
                  <a:spcPct val="10000"/>
                </a:lnSpc>
                <a:defRPr sz="4600" spc="413">
                  <a:latin typeface="Verlag Basic"/>
                  <a:ea typeface="Verlag Basic"/>
                  <a:cs typeface="Verlag Basic"/>
                  <a:sym typeface="Verlag Basic"/>
                </a:defRPr>
              </a:lvl1pPr>
            </a:lstStyle>
            <a:p>
              <a:pPr>
                <a:defRPr sz="12900" spc="1160">
                  <a:solidFill>
                    <a:srgbClr val="000000"/>
                  </a:solidFill>
                </a:defRPr>
              </a:pPr>
              <a:r>
                <a:rPr sz="2300" spc="207" dirty="0">
                  <a:solidFill>
                    <a:srgbClr val="FFFFFF"/>
                  </a:solidFill>
                  <a:latin typeface="Geograph" charset="0"/>
                  <a:ea typeface="Geograph" charset="0"/>
                  <a:cs typeface="Geograph" charset="0"/>
                </a:rPr>
                <a:t>Adventurous</a:t>
              </a:r>
            </a:p>
          </p:txBody>
        </p:sp>
        <p:sp>
          <p:nvSpPr>
            <p:cNvPr id="19" name="Shape 818"/>
            <p:cNvSpPr/>
            <p:nvPr/>
          </p:nvSpPr>
          <p:spPr>
            <a:xfrm>
              <a:off x="599513" y="4252788"/>
              <a:ext cx="6810079" cy="317010"/>
            </a:xfrm>
            <a:prstGeom prst="rect">
              <a:avLst/>
            </a:prstGeom>
            <a:ln w="12700">
              <a:miter lim="400000"/>
            </a:ln>
            <a:extLst>
              <a:ext uri="{C572A759-6A51-4108-AA02-DFA0A04FC94B}">
                <ma14:wrappingTextBoxFlag xmlns="" xmlns:ma14="http://schemas.microsoft.com/office/mac/drawingml/2011/main" val="1"/>
              </a:ext>
            </a:extLst>
          </p:spPr>
          <p:txBody>
            <a:bodyPr lIns="60960" tIns="60960" rIns="60960" bIns="60960" anchor="ctr">
              <a:spAutoFit/>
            </a:bodyPr>
            <a:lstStyle/>
            <a:p>
              <a:pPr defTabSz="609600">
                <a:lnSpc>
                  <a:spcPct val="10000"/>
                </a:lnSpc>
                <a:defRPr sz="12900" spc="1160">
                  <a:solidFill>
                    <a:srgbClr val="000000"/>
                  </a:solidFill>
                  <a:latin typeface="Verlag Basic"/>
                  <a:ea typeface="Verlag Basic"/>
                  <a:cs typeface="Verlag Basic"/>
                  <a:sym typeface="Verlag Basic"/>
                </a:defRPr>
              </a:pPr>
              <a:r>
                <a:rPr lang="en-US" sz="2300" spc="207" dirty="0">
                  <a:solidFill>
                    <a:srgbClr val="FFFFFF"/>
                  </a:solidFill>
                  <a:latin typeface="Geograph" charset="0"/>
                  <a:ea typeface="Geograph" charset="0"/>
                  <a:cs typeface="Geograph" charset="0"/>
                </a:rPr>
                <a:t>CURIOUS &amp;</a:t>
              </a:r>
              <a:endParaRPr sz="6450" dirty="0">
                <a:solidFill>
                  <a:srgbClr val="FFFFFF"/>
                </a:solidFill>
                <a:latin typeface="Geograph" charset="0"/>
                <a:ea typeface="Geograph" charset="0"/>
                <a:cs typeface="Geograph" charset="0"/>
              </a:endParaRPr>
            </a:p>
          </p:txBody>
        </p:sp>
      </p:grpSp>
      <p:sp>
        <p:nvSpPr>
          <p:cNvPr id="20" name="Shape 815"/>
          <p:cNvSpPr/>
          <p:nvPr/>
        </p:nvSpPr>
        <p:spPr>
          <a:xfrm>
            <a:off x="785113" y="305568"/>
            <a:ext cx="6601525" cy="1138773"/>
          </a:xfrm>
          <a:prstGeom prst="rect">
            <a:avLst/>
          </a:prstGeom>
          <a:ln w="12700">
            <a:miter lim="400000"/>
          </a:ln>
          <a:extLst>
            <a:ext uri="{C572A759-6A51-4108-AA02-DFA0A04FC94B}">
              <ma14:wrappingTextBoxFlag xmlns="" xmlns:ma14="http://schemas.microsoft.com/office/mac/drawingml/2011/main" val="1"/>
            </a:ext>
          </a:extLst>
        </p:spPr>
        <p:txBody>
          <a:bodyPr wrap="square" lIns="60960" tIns="60960" rIns="60960" bIns="60960" anchor="ctr">
            <a:spAutoFit/>
          </a:bodyPr>
          <a:lstStyle>
            <a:lvl1pPr algn="l" defTabSz="1219200">
              <a:lnSpc>
                <a:spcPct val="110000"/>
              </a:lnSpc>
              <a:defRPr sz="12000" spc="959">
                <a:solidFill>
                  <a:srgbClr val="000000"/>
                </a:solidFill>
                <a:latin typeface="Verlag Basic"/>
                <a:ea typeface="Verlag Basic"/>
                <a:cs typeface="Verlag Basic"/>
                <a:sym typeface="Verlag Basic"/>
              </a:defRPr>
            </a:lvl1pPr>
          </a:lstStyle>
          <a:p>
            <a:r>
              <a:rPr sz="6000" dirty="0">
                <a:latin typeface="Geograph" charset="0"/>
                <a:ea typeface="Geograph" charset="0"/>
                <a:cs typeface="Geograph" charset="0"/>
              </a:rPr>
              <a:t>ATTITUDES</a:t>
            </a:r>
          </a:p>
        </p:txBody>
      </p:sp>
      <p:sp>
        <p:nvSpPr>
          <p:cNvPr id="22" name="Shape 816"/>
          <p:cNvSpPr/>
          <p:nvPr/>
        </p:nvSpPr>
        <p:spPr>
          <a:xfrm>
            <a:off x="804163" y="1212749"/>
            <a:ext cx="7792578" cy="546303"/>
          </a:xfrm>
          <a:prstGeom prst="rect">
            <a:avLst/>
          </a:prstGeom>
          <a:ln w="12700">
            <a:miter lim="400000"/>
          </a:ln>
          <a:extLst>
            <a:ext uri="{C572A759-6A51-4108-AA02-DFA0A04FC94B}">
              <ma14:wrappingTextBoxFlag xmlns="" xmlns:ma14="http://schemas.microsoft.com/office/mac/drawingml/2011/main" val="1"/>
            </a:ext>
          </a:extLst>
        </p:spPr>
        <p:txBody>
          <a:bodyPr lIns="60960" tIns="60960" rIns="60960" bIns="60960" anchor="ctr">
            <a:spAutoFit/>
          </a:bodyPr>
          <a:lstStyle>
            <a:lvl1pPr algn="l" defTabSz="1219200">
              <a:lnSpc>
                <a:spcPct val="110000"/>
              </a:lnSpc>
              <a:defRPr sz="4600" spc="413">
                <a:solidFill>
                  <a:srgbClr val="000000"/>
                </a:solidFill>
                <a:latin typeface="Verlag Basic"/>
                <a:ea typeface="Verlag Basic"/>
                <a:cs typeface="Verlag Basic"/>
                <a:sym typeface="Verlag Basic"/>
              </a:defRPr>
            </a:lvl1pPr>
          </a:lstStyle>
          <a:p>
            <a:r>
              <a:rPr sz="2500" dirty="0">
                <a:latin typeface="Geograph" charset="0"/>
                <a:ea typeface="Geograph" charset="0"/>
                <a:cs typeface="Geograph" charset="0"/>
              </a:rPr>
              <a:t>EXPLORERS </a:t>
            </a:r>
            <a:r>
              <a:rPr lang="en-US" sz="2500" dirty="0">
                <a:latin typeface="Geograph" charset="0"/>
                <a:ea typeface="Geograph" charset="0"/>
                <a:cs typeface="Geograph" charset="0"/>
              </a:rPr>
              <a:t>ARE</a:t>
            </a:r>
            <a:r>
              <a:rPr sz="2500" dirty="0">
                <a:latin typeface="Geograph" charset="0"/>
                <a:ea typeface="Geograph" charset="0"/>
                <a:cs typeface="Geograph" charset="0"/>
              </a:rPr>
              <a:t>:</a:t>
            </a:r>
          </a:p>
        </p:txBody>
      </p:sp>
      <p:sp>
        <p:nvSpPr>
          <p:cNvPr id="23" name="Shape 817"/>
          <p:cNvSpPr/>
          <p:nvPr/>
        </p:nvSpPr>
        <p:spPr>
          <a:xfrm>
            <a:off x="3969892" y="2054466"/>
            <a:ext cx="2868613" cy="717286"/>
          </a:xfrm>
          <a:prstGeom prst="rect">
            <a:avLst/>
          </a:prstGeom>
          <a:solidFill>
            <a:srgbClr val="000000">
              <a:alpha val="48472"/>
            </a:srgbClr>
          </a:solidFill>
          <a:ln w="12700">
            <a:miter lim="400000"/>
          </a:ln>
        </p:spPr>
        <p:txBody>
          <a:bodyPr lIns="60960" tIns="60960" rIns="60960" bIns="60960"/>
          <a:lstStyle/>
          <a:p>
            <a:pPr defTabSz="1219200">
              <a:defRPr sz="4800">
                <a:solidFill>
                  <a:srgbClr val="000000"/>
                </a:solidFill>
                <a:latin typeface="Calibri"/>
                <a:ea typeface="Calibri"/>
                <a:cs typeface="Calibri"/>
                <a:sym typeface="Calibri"/>
              </a:defRPr>
            </a:pPr>
            <a:endParaRPr sz="2400">
              <a:latin typeface="Geograph" charset="0"/>
              <a:ea typeface="Geograph" charset="0"/>
              <a:cs typeface="Geograph" charset="0"/>
            </a:endParaRPr>
          </a:p>
        </p:txBody>
      </p:sp>
      <p:sp>
        <p:nvSpPr>
          <p:cNvPr id="25" name="Shape 817"/>
          <p:cNvSpPr/>
          <p:nvPr/>
        </p:nvSpPr>
        <p:spPr>
          <a:xfrm>
            <a:off x="7962900" y="2054466"/>
            <a:ext cx="2868613" cy="717286"/>
          </a:xfrm>
          <a:prstGeom prst="rect">
            <a:avLst/>
          </a:prstGeom>
          <a:solidFill>
            <a:srgbClr val="000000">
              <a:alpha val="48472"/>
            </a:srgbClr>
          </a:solidFill>
          <a:ln w="12700">
            <a:miter lim="400000"/>
          </a:ln>
        </p:spPr>
        <p:txBody>
          <a:bodyPr lIns="60960" tIns="60960" rIns="60960" bIns="60960"/>
          <a:lstStyle/>
          <a:p>
            <a:pPr defTabSz="1219200">
              <a:defRPr sz="4800">
                <a:solidFill>
                  <a:srgbClr val="000000"/>
                </a:solidFill>
                <a:latin typeface="Calibri"/>
                <a:ea typeface="Calibri"/>
                <a:cs typeface="Calibri"/>
                <a:sym typeface="Calibri"/>
              </a:defRPr>
            </a:pPr>
            <a:endParaRPr sz="2400">
              <a:latin typeface="Geograph" charset="0"/>
              <a:ea typeface="Geograph" charset="0"/>
              <a:cs typeface="Geograph" charset="0"/>
            </a:endParaRPr>
          </a:p>
        </p:txBody>
      </p:sp>
      <p:sp>
        <p:nvSpPr>
          <p:cNvPr id="26" name="Shape 805"/>
          <p:cNvSpPr/>
          <p:nvPr/>
        </p:nvSpPr>
        <p:spPr>
          <a:xfrm>
            <a:off x="8062150" y="2062982"/>
            <a:ext cx="2718863" cy="512448"/>
          </a:xfrm>
          <a:prstGeom prst="rect">
            <a:avLst/>
          </a:prstGeom>
          <a:ln w="12700">
            <a:miter lim="400000"/>
          </a:ln>
          <a:extLst>
            <a:ext uri="{C572A759-6A51-4108-AA02-DFA0A04FC94B}">
              <ma14:wrappingTextBoxFlag xmlns="" xmlns:ma14="http://schemas.microsoft.com/office/mac/drawingml/2011/main" val="1"/>
            </a:ext>
          </a:extLst>
        </p:spPr>
        <p:txBody>
          <a:bodyPr lIns="60960" tIns="60960" rIns="60960" bIns="60960" anchor="ctr">
            <a:spAutoFit/>
          </a:bodyPr>
          <a:lstStyle>
            <a:lvl1pPr algn="l" defTabSz="1219200">
              <a:lnSpc>
                <a:spcPct val="110000"/>
              </a:lnSpc>
              <a:defRPr sz="4600" spc="413">
                <a:latin typeface="Verlag Basic"/>
                <a:ea typeface="Verlag Basic"/>
                <a:cs typeface="Verlag Basic"/>
                <a:sym typeface="Verlag Basic"/>
              </a:defRPr>
            </a:lvl1pPr>
          </a:lstStyle>
          <a:p>
            <a:pPr>
              <a:defRPr sz="12900" spc="1160">
                <a:solidFill>
                  <a:srgbClr val="000000"/>
                </a:solidFill>
              </a:defRPr>
            </a:pPr>
            <a:r>
              <a:rPr sz="2300" spc="207" dirty="0">
                <a:solidFill>
                  <a:srgbClr val="FFFFFF"/>
                </a:solidFill>
                <a:latin typeface="Geograph" charset="0"/>
                <a:ea typeface="Geograph" charset="0"/>
                <a:cs typeface="Geograph" charset="0"/>
              </a:rPr>
              <a:t>EMPOWERED</a:t>
            </a:r>
          </a:p>
        </p:txBody>
      </p:sp>
      <p:grpSp>
        <p:nvGrpSpPr>
          <p:cNvPr id="27" name="Group 666"/>
          <p:cNvGrpSpPr/>
          <p:nvPr/>
        </p:nvGrpSpPr>
        <p:grpSpPr>
          <a:xfrm>
            <a:off x="1128183" y="6407150"/>
            <a:ext cx="10303937" cy="211671"/>
            <a:chOff x="0" y="0"/>
            <a:chExt cx="20607873" cy="423341"/>
          </a:xfrm>
        </p:grpSpPr>
        <p:pic>
          <p:nvPicPr>
            <p:cNvPr id="28" name="image7.png" descr="logo_ico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96283" cy="423342"/>
            </a:xfrm>
            <a:prstGeom prst="rect">
              <a:avLst/>
            </a:prstGeom>
            <a:ln w="12700" cap="flat">
              <a:noFill/>
              <a:miter lim="400000"/>
            </a:ln>
            <a:effectLst/>
          </p:spPr>
        </p:pic>
        <p:sp>
          <p:nvSpPr>
            <p:cNvPr id="29" name="Shape 663"/>
            <p:cNvSpPr/>
            <p:nvPr/>
          </p:nvSpPr>
          <p:spPr>
            <a:xfrm>
              <a:off x="9478435" y="0"/>
              <a:ext cx="3"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latin typeface="Geograph" charset="0"/>
                <a:ea typeface="Geograph" charset="0"/>
                <a:cs typeface="Geograph" charset="0"/>
              </a:endParaRPr>
            </a:p>
          </p:txBody>
        </p:sp>
        <p:sp>
          <p:nvSpPr>
            <p:cNvPr id="30" name="Shape 664"/>
            <p:cNvSpPr/>
            <p:nvPr/>
          </p:nvSpPr>
          <p:spPr>
            <a:xfrm>
              <a:off x="20607870" y="0"/>
              <a:ext cx="4"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latin typeface="Geograph" charset="0"/>
                <a:ea typeface="Geograph" charset="0"/>
                <a:cs typeface="Geograph" charset="0"/>
              </a:endParaRPr>
            </a:p>
          </p:txBody>
        </p:sp>
        <p:sp>
          <p:nvSpPr>
            <p:cNvPr id="31" name="Shape 665"/>
            <p:cNvSpPr/>
            <p:nvPr/>
          </p:nvSpPr>
          <p:spPr>
            <a:xfrm>
              <a:off x="15629468" y="0"/>
              <a:ext cx="4"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ln>
                  <a:solidFill>
                    <a:schemeClr val="tx1"/>
                  </a:solidFill>
                </a:ln>
                <a:latin typeface="Geograph" charset="0"/>
                <a:ea typeface="Geograph" charset="0"/>
                <a:cs typeface="Geograph" charset="0"/>
              </a:endParaRPr>
            </a:p>
          </p:txBody>
        </p:sp>
      </p:grpSp>
      <p:sp>
        <p:nvSpPr>
          <p:cNvPr id="32" name="Shape 667"/>
          <p:cNvSpPr/>
          <p:nvPr/>
        </p:nvSpPr>
        <p:spPr>
          <a:xfrm>
            <a:off x="1593849" y="6476727"/>
            <a:ext cx="8597904" cy="83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l" defTabSz="1219200">
              <a:lnSpc>
                <a:spcPct val="90000"/>
              </a:lnSpc>
              <a:defRPr sz="1200" spc="960">
                <a:solidFill>
                  <a:srgbClr val="000000"/>
                </a:solidFill>
                <a:latin typeface="Verlag Basic"/>
                <a:ea typeface="Verlag Basic"/>
                <a:cs typeface="Verlag Basic"/>
                <a:sym typeface="Verlag Basic"/>
              </a:defRPr>
            </a:lvl1pPr>
          </a:lstStyle>
          <a:p>
            <a:r>
              <a:rPr sz="600" dirty="0">
                <a:solidFill>
                  <a:srgbClr val="FFFFFF"/>
                </a:solidFill>
                <a:latin typeface="Geograph" charset="0"/>
                <a:ea typeface="Geograph" charset="0"/>
                <a:cs typeface="Geograph" charset="0"/>
              </a:rPr>
              <a:t>NATGEOED.ORG </a:t>
            </a:r>
          </a:p>
        </p:txBody>
      </p:sp>
      <p:sp>
        <p:nvSpPr>
          <p:cNvPr id="33" name="Shape 782"/>
          <p:cNvSpPr/>
          <p:nvPr/>
        </p:nvSpPr>
        <p:spPr>
          <a:xfrm>
            <a:off x="4007992" y="2061394"/>
            <a:ext cx="2451122" cy="512448"/>
          </a:xfrm>
          <a:prstGeom prst="rect">
            <a:avLst/>
          </a:prstGeom>
          <a:ln w="12700">
            <a:miter lim="400000"/>
          </a:ln>
          <a:extLst>
            <a:ext uri="{C572A759-6A51-4108-AA02-DFA0A04FC94B}">
              <ma14:wrappingTextBoxFlag xmlns="" xmlns:ma14="http://schemas.microsoft.com/office/mac/drawingml/2011/main" val="1"/>
            </a:ext>
          </a:extLst>
        </p:spPr>
        <p:txBody>
          <a:bodyPr lIns="60960" tIns="60960" rIns="60960" bIns="60960" anchor="ctr">
            <a:spAutoFit/>
          </a:bodyPr>
          <a:lstStyle>
            <a:lvl1pPr algn="l" defTabSz="1219200">
              <a:lnSpc>
                <a:spcPct val="110000"/>
              </a:lnSpc>
              <a:defRPr sz="4600" spc="413">
                <a:latin typeface="Verlag Basic"/>
                <a:ea typeface="Verlag Basic"/>
                <a:cs typeface="Verlag Basic"/>
                <a:sym typeface="Verlag Basic"/>
              </a:defRPr>
            </a:lvl1pPr>
          </a:lstStyle>
          <a:p>
            <a:pPr>
              <a:defRPr sz="12900" spc="1160">
                <a:solidFill>
                  <a:srgbClr val="000000"/>
                </a:solidFill>
              </a:defRPr>
            </a:pPr>
            <a:r>
              <a:rPr sz="2300" spc="207" dirty="0">
                <a:solidFill>
                  <a:srgbClr val="FFFFFF"/>
                </a:solidFill>
                <a:latin typeface="Geograph" charset="0"/>
                <a:ea typeface="Geograph" charset="0"/>
                <a:cs typeface="Geograph" charset="0"/>
              </a:rPr>
              <a:t>RESPONSI</a:t>
            </a:r>
            <a:r>
              <a:rPr lang="en-US" sz="2300" spc="207" dirty="0">
                <a:solidFill>
                  <a:srgbClr val="FFFFFF"/>
                </a:solidFill>
                <a:latin typeface="Geograph" charset="0"/>
                <a:ea typeface="Geograph" charset="0"/>
                <a:cs typeface="Geograph" charset="0"/>
              </a:rPr>
              <a:t>BLE</a:t>
            </a:r>
            <a:endParaRPr sz="2300" spc="207" dirty="0">
              <a:solidFill>
                <a:srgbClr val="FFFFFF"/>
              </a:solidFill>
              <a:latin typeface="Geograph" charset="0"/>
              <a:ea typeface="Geograph" charset="0"/>
              <a:cs typeface="Geograph" charset="0"/>
            </a:endParaRPr>
          </a:p>
        </p:txBody>
      </p:sp>
    </p:spTree>
    <p:custDataLst>
      <p:tags r:id="rId1"/>
    </p:custDataLst>
    <p:extLst>
      <p:ext uri="{BB962C8B-B14F-4D97-AF65-F5344CB8AC3E}">
        <p14:creationId xmlns:p14="http://schemas.microsoft.com/office/powerpoint/2010/main" val="6157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pic>
        <p:nvPicPr>
          <p:cNvPr id="633" name="Certification_Presentation_Slide_v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573" y="-485196"/>
            <a:ext cx="13302925" cy="7482896"/>
          </a:xfrm>
          <a:prstGeom prst="rect">
            <a:avLst/>
          </a:prstGeom>
          <a:ln w="12700">
            <a:miter lim="400000"/>
          </a:ln>
        </p:spPr>
      </p:pic>
      <p:sp>
        <p:nvSpPr>
          <p:cNvPr id="13" name="Shape 645"/>
          <p:cNvSpPr/>
          <p:nvPr/>
        </p:nvSpPr>
        <p:spPr>
          <a:xfrm>
            <a:off x="856614" y="5263639"/>
            <a:ext cx="14250379" cy="1046440"/>
          </a:xfrm>
          <a:prstGeom prst="rect">
            <a:avLst/>
          </a:prstGeom>
          <a:ln w="12700">
            <a:miter lim="400000"/>
          </a:ln>
          <a:extLst>
            <a:ext uri="{C572A759-6A51-4108-AA02-DFA0A04FC94B}">
              <ma14:wrappingTextBoxFlag xmlns="" xmlns:ma14="http://schemas.microsoft.com/office/mac/drawingml/2011/main" val="1"/>
            </a:ext>
          </a:extLst>
        </p:spPr>
        <p:txBody>
          <a:bodyPr lIns="60960" tIns="60960" rIns="60960" bIns="60960" anchor="ctr">
            <a:spAutoFit/>
          </a:bodyPr>
          <a:lstStyle>
            <a:lvl1pPr algn="l" defTabSz="1219200">
              <a:lnSpc>
                <a:spcPct val="80000"/>
              </a:lnSpc>
              <a:defRPr sz="15000" spc="1499">
                <a:latin typeface="Verlag Basic"/>
                <a:ea typeface="Verlag Basic"/>
                <a:cs typeface="Verlag Basic"/>
                <a:sym typeface="Verlag Basic"/>
              </a:defRPr>
            </a:lvl1pPr>
          </a:lstStyle>
          <a:p>
            <a:pPr>
              <a:defRPr>
                <a:solidFill>
                  <a:srgbClr val="000000"/>
                </a:solidFill>
              </a:defRPr>
            </a:pPr>
            <a:r>
              <a:rPr sz="7500" dirty="0">
                <a:solidFill>
                  <a:srgbClr val="FFFFFF"/>
                </a:solidFill>
                <a:latin typeface="Geograph" charset="0"/>
                <a:ea typeface="Geograph" charset="0"/>
                <a:cs typeface="Geograph" charset="0"/>
              </a:rPr>
              <a:t>ACTION</a:t>
            </a:r>
            <a:r>
              <a:rPr sz="7500" dirty="0">
                <a:solidFill>
                  <a:srgbClr val="FFFFFF"/>
                </a:solidFill>
              </a:rPr>
              <a:t>      </a:t>
            </a:r>
          </a:p>
        </p:txBody>
      </p:sp>
      <p:sp>
        <p:nvSpPr>
          <p:cNvPr id="14" name="Shape 646"/>
          <p:cNvSpPr/>
          <p:nvPr/>
        </p:nvSpPr>
        <p:spPr>
          <a:xfrm flipH="1">
            <a:off x="438343" y="4314270"/>
            <a:ext cx="22860" cy="1845230"/>
          </a:xfrm>
          <a:prstGeom prst="rect">
            <a:avLst/>
          </a:prstGeom>
          <a:solidFill>
            <a:srgbClr val="FFD722"/>
          </a:solidFill>
          <a:ln w="12700">
            <a:miter lim="400000"/>
          </a:ln>
        </p:spPr>
        <p:txBody>
          <a:bodyPr lIns="60960" tIns="60960" rIns="60960" bIns="60960" anchor="ctr"/>
          <a:lstStyle/>
          <a:p>
            <a:pPr defTabSz="609600">
              <a:defRPr sz="6300">
                <a:latin typeface="Calibri"/>
                <a:ea typeface="Calibri"/>
                <a:cs typeface="Calibri"/>
                <a:sym typeface="Calibri"/>
              </a:defRPr>
            </a:pPr>
            <a:endParaRPr sz="3150"/>
          </a:p>
        </p:txBody>
      </p:sp>
      <p:sp>
        <p:nvSpPr>
          <p:cNvPr id="15" name="Shape 647"/>
          <p:cNvSpPr/>
          <p:nvPr/>
        </p:nvSpPr>
        <p:spPr>
          <a:xfrm>
            <a:off x="931545" y="4280980"/>
            <a:ext cx="4542269" cy="109004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609600">
              <a:lnSpc>
                <a:spcPct val="90000"/>
              </a:lnSpc>
              <a:defRPr sz="7500" spc="674">
                <a:solidFill>
                  <a:srgbClr val="000000"/>
                </a:solidFill>
                <a:latin typeface="Verlag Basic"/>
                <a:ea typeface="Verlag Basic"/>
                <a:cs typeface="Verlag Basic"/>
                <a:sym typeface="Verlag Basic"/>
              </a:defRPr>
            </a:pPr>
            <a:r>
              <a:rPr sz="3750" spc="450" dirty="0">
                <a:solidFill>
                  <a:srgbClr val="FFFFFF"/>
                </a:solidFill>
                <a:latin typeface="Geograph" charset="0"/>
                <a:ea typeface="Geograph" charset="0"/>
                <a:cs typeface="Geograph" charset="0"/>
              </a:rPr>
              <a:t>LEADING</a:t>
            </a:r>
          </a:p>
          <a:p>
            <a:pPr defTabSz="609600">
              <a:lnSpc>
                <a:spcPct val="90000"/>
              </a:lnSpc>
              <a:defRPr sz="7500" spc="674">
                <a:solidFill>
                  <a:srgbClr val="000000"/>
                </a:solidFill>
                <a:latin typeface="Verlag Basic"/>
                <a:ea typeface="Verlag Basic"/>
                <a:cs typeface="Verlag Basic"/>
                <a:sym typeface="Verlag Basic"/>
              </a:defRPr>
            </a:pPr>
            <a:r>
              <a:rPr sz="3750" spc="450" dirty="0">
                <a:solidFill>
                  <a:srgbClr val="FFFFFF"/>
                </a:solidFill>
                <a:latin typeface="Geograph" charset="0"/>
                <a:ea typeface="Geograph" charset="0"/>
                <a:cs typeface="Geograph" charset="0"/>
              </a:rPr>
              <a:t>TO</a:t>
            </a:r>
            <a:r>
              <a:rPr lang="en-US" sz="3750" spc="450" dirty="0">
                <a:solidFill>
                  <a:srgbClr val="FFFFFF"/>
                </a:solidFill>
                <a:latin typeface="Geograph" charset="0"/>
                <a:ea typeface="Geograph" charset="0"/>
                <a:cs typeface="Geograph" charset="0"/>
              </a:rPr>
              <a:t> EMPOWERED</a:t>
            </a:r>
            <a:endParaRPr sz="3750" spc="450" dirty="0">
              <a:solidFill>
                <a:srgbClr val="FFFFFF"/>
              </a:solidFill>
              <a:latin typeface="Geograph" charset="0"/>
              <a:ea typeface="Geograph" charset="0"/>
              <a:cs typeface="Geograph" charset="0"/>
            </a:endParaRPr>
          </a:p>
        </p:txBody>
      </p:sp>
      <p:grpSp>
        <p:nvGrpSpPr>
          <p:cNvPr id="16" name="Group 666"/>
          <p:cNvGrpSpPr/>
          <p:nvPr/>
        </p:nvGrpSpPr>
        <p:grpSpPr>
          <a:xfrm>
            <a:off x="1128183" y="6407150"/>
            <a:ext cx="10303937" cy="211671"/>
            <a:chOff x="0" y="0"/>
            <a:chExt cx="20607873" cy="423341"/>
          </a:xfrm>
        </p:grpSpPr>
        <p:pic>
          <p:nvPicPr>
            <p:cNvPr id="17" name="image7.png" descr="logo_ico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96283" cy="423342"/>
            </a:xfrm>
            <a:prstGeom prst="rect">
              <a:avLst/>
            </a:prstGeom>
            <a:ln w="12700" cap="flat">
              <a:noFill/>
              <a:miter lim="400000"/>
            </a:ln>
            <a:effectLst/>
          </p:spPr>
        </p:pic>
        <p:sp>
          <p:nvSpPr>
            <p:cNvPr id="18" name="Shape 663"/>
            <p:cNvSpPr/>
            <p:nvPr/>
          </p:nvSpPr>
          <p:spPr>
            <a:xfrm>
              <a:off x="9478435" y="0"/>
              <a:ext cx="3"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p>
          </p:txBody>
        </p:sp>
        <p:sp>
          <p:nvSpPr>
            <p:cNvPr id="19" name="Shape 664"/>
            <p:cNvSpPr/>
            <p:nvPr/>
          </p:nvSpPr>
          <p:spPr>
            <a:xfrm>
              <a:off x="20607870" y="0"/>
              <a:ext cx="4"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p>
          </p:txBody>
        </p:sp>
        <p:sp>
          <p:nvSpPr>
            <p:cNvPr id="20" name="Shape 665"/>
            <p:cNvSpPr/>
            <p:nvPr/>
          </p:nvSpPr>
          <p:spPr>
            <a:xfrm>
              <a:off x="15629468" y="0"/>
              <a:ext cx="4"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ln>
                  <a:solidFill>
                    <a:schemeClr val="tx1"/>
                  </a:solidFill>
                </a:ln>
              </a:endParaRPr>
            </a:p>
          </p:txBody>
        </p:sp>
      </p:grpSp>
      <p:sp>
        <p:nvSpPr>
          <p:cNvPr id="21" name="Shape 667"/>
          <p:cNvSpPr/>
          <p:nvPr/>
        </p:nvSpPr>
        <p:spPr>
          <a:xfrm>
            <a:off x="1593849" y="6476727"/>
            <a:ext cx="8597904" cy="83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l" defTabSz="1219200">
              <a:lnSpc>
                <a:spcPct val="90000"/>
              </a:lnSpc>
              <a:defRPr sz="1200" spc="960">
                <a:solidFill>
                  <a:srgbClr val="000000"/>
                </a:solidFill>
                <a:latin typeface="Verlag Basic"/>
                <a:ea typeface="Verlag Basic"/>
                <a:cs typeface="Verlag Basic"/>
                <a:sym typeface="Verlag Basic"/>
              </a:defRPr>
            </a:lvl1pPr>
          </a:lstStyle>
          <a:p>
            <a:r>
              <a:rPr sz="600" dirty="0">
                <a:solidFill>
                  <a:srgbClr val="FFFFFF"/>
                </a:solidFill>
                <a:latin typeface="Helvetica"/>
                <a:cs typeface="Helvetica"/>
              </a:rPr>
              <a:t>NATGEOED.ORG</a:t>
            </a:r>
            <a:r>
              <a:rPr sz="600" dirty="0">
                <a:solidFill>
                  <a:srgbClr val="FFFFFF"/>
                </a:solidFill>
              </a:rPr>
              <a:t> </a:t>
            </a:r>
          </a:p>
        </p:txBody>
      </p:sp>
    </p:spTree>
    <p:custDataLst>
      <p:tags r:id="rId1"/>
    </p:custDataLst>
    <p:extLst>
      <p:ext uri="{BB962C8B-B14F-4D97-AF65-F5344CB8AC3E}">
        <p14:creationId xmlns:p14="http://schemas.microsoft.com/office/powerpoint/2010/main" val="11017607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6" name="_DSC616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2018" y="2060562"/>
            <a:ext cx="4039688" cy="4337001"/>
          </a:xfrm>
          <a:prstGeom prst="rect">
            <a:avLst/>
          </a:prstGeom>
          <a:ln w="12700">
            <a:miter lim="400000"/>
          </a:ln>
        </p:spPr>
      </p:pic>
      <p:pic>
        <p:nvPicPr>
          <p:cNvPr id="917" name="NationalGeographic_239599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050668" y="2046155"/>
            <a:ext cx="3192612" cy="4069313"/>
          </a:xfrm>
          <a:prstGeom prst="rect">
            <a:avLst/>
          </a:prstGeom>
          <a:ln w="12700">
            <a:miter lim="400000"/>
          </a:ln>
        </p:spPr>
      </p:pic>
      <p:sp>
        <p:nvSpPr>
          <p:cNvPr id="918" name="Shape 918"/>
          <p:cNvSpPr/>
          <p:nvPr/>
        </p:nvSpPr>
        <p:spPr>
          <a:xfrm>
            <a:off x="7543426" y="-31059"/>
            <a:ext cx="4696669" cy="2510721"/>
          </a:xfrm>
          <a:prstGeom prst="rect">
            <a:avLst/>
          </a:prstGeom>
          <a:solidFill>
            <a:srgbClr val="FFFFFF"/>
          </a:solidFill>
          <a:ln w="12700">
            <a:miter lim="400000"/>
          </a:ln>
        </p:spPr>
        <p:txBody>
          <a:bodyPr lIns="25400" tIns="25400" rIns="25400" bIns="25400" anchor="ctr"/>
          <a:lstStyle/>
          <a:p>
            <a:pPr>
              <a:defRPr sz="3600"/>
            </a:pPr>
            <a:endParaRPr>
              <a:latin typeface="Geograph" charset="0"/>
              <a:ea typeface="Geograph" charset="0"/>
              <a:cs typeface="Geograph" charset="0"/>
            </a:endParaRPr>
          </a:p>
        </p:txBody>
      </p:sp>
      <p:sp>
        <p:nvSpPr>
          <p:cNvPr id="919" name="Shape 919"/>
          <p:cNvSpPr/>
          <p:nvPr/>
        </p:nvSpPr>
        <p:spPr>
          <a:xfrm>
            <a:off x="5379384" y="5567560"/>
            <a:ext cx="158377" cy="230832"/>
          </a:xfrm>
          <a:prstGeom prst="rect">
            <a:avLst/>
          </a:prstGeom>
          <a:ln w="12700">
            <a:miter lim="400000"/>
          </a:ln>
          <a:extLst>
            <a:ext uri="{C572A759-6A51-4108-AA02-DFA0A04FC94B}">
              <ma14:wrappingTextBoxFlag xmlns:ma14="http://schemas.microsoft.com/office/mac/drawingml/2011/main" xmlns="" val="1"/>
            </a:ext>
          </a:extLst>
        </p:spPr>
        <p:txBody>
          <a:bodyPr wrap="none" lIns="60960" tIns="60960" rIns="60960" bIns="60960">
            <a:spAutoFit/>
          </a:bodyPr>
          <a:lstStyle>
            <a:lvl1pPr algn="l" defTabSz="2438400">
              <a:defRPr sz="1400">
                <a:solidFill>
                  <a:srgbClr val="000000"/>
                </a:solidFill>
                <a:latin typeface="Calibri"/>
                <a:ea typeface="Calibri"/>
                <a:cs typeface="Calibri"/>
                <a:sym typeface="Calibri"/>
              </a:defRPr>
            </a:lvl1pPr>
          </a:lstStyle>
          <a:p>
            <a:r>
              <a:rPr sz="700">
                <a:latin typeface="Geograph" charset="0"/>
                <a:ea typeface="Geograph" charset="0"/>
                <a:cs typeface="Geograph" charset="0"/>
              </a:rPr>
              <a:t>-</a:t>
            </a:r>
          </a:p>
        </p:txBody>
      </p:sp>
      <p:sp>
        <p:nvSpPr>
          <p:cNvPr id="920" name="Shape 920"/>
          <p:cNvSpPr/>
          <p:nvPr/>
        </p:nvSpPr>
        <p:spPr>
          <a:xfrm>
            <a:off x="-52018" y="-292410"/>
            <a:ext cx="9314905" cy="2349550"/>
          </a:xfrm>
          <a:prstGeom prst="rect">
            <a:avLst/>
          </a:prstGeom>
          <a:solidFill>
            <a:srgbClr val="FFFFFF"/>
          </a:solidFill>
          <a:ln w="12700">
            <a:miter lim="400000"/>
          </a:ln>
        </p:spPr>
        <p:txBody>
          <a:bodyPr lIns="25400" tIns="25400" rIns="25400" bIns="25400" anchor="ctr"/>
          <a:lstStyle/>
          <a:p>
            <a:pPr>
              <a:defRPr sz="3600"/>
            </a:pPr>
            <a:endParaRPr>
              <a:latin typeface="Geograph" charset="0"/>
              <a:ea typeface="Geograph" charset="0"/>
              <a:cs typeface="Geograph" charset="0"/>
            </a:endParaRPr>
          </a:p>
        </p:txBody>
      </p:sp>
      <p:sp>
        <p:nvSpPr>
          <p:cNvPr id="925" name="Shape 925"/>
          <p:cNvSpPr/>
          <p:nvPr/>
        </p:nvSpPr>
        <p:spPr>
          <a:xfrm>
            <a:off x="299757" y="428661"/>
            <a:ext cx="47918" cy="1265873"/>
          </a:xfrm>
          <a:prstGeom prst="rect">
            <a:avLst/>
          </a:prstGeom>
          <a:solidFill>
            <a:srgbClr val="FFD722"/>
          </a:solidFill>
          <a:ln w="12700">
            <a:miter lim="400000"/>
          </a:ln>
        </p:spPr>
        <p:txBody>
          <a:bodyPr lIns="60960" tIns="60960" rIns="60960" bIns="60960" anchor="ctr"/>
          <a:lstStyle/>
          <a:p>
            <a:pPr defTabSz="609600">
              <a:defRPr sz="6300">
                <a:latin typeface="Calibri"/>
                <a:ea typeface="Calibri"/>
                <a:cs typeface="Calibri"/>
                <a:sym typeface="Calibri"/>
              </a:defRPr>
            </a:pPr>
            <a:endParaRPr sz="3150">
              <a:latin typeface="Geograph" charset="0"/>
              <a:ea typeface="Geograph" charset="0"/>
              <a:cs typeface="Geograph" charset="0"/>
            </a:endParaRP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57310" y="2051438"/>
            <a:ext cx="4009458" cy="4158863"/>
          </a:xfrm>
          <a:prstGeom prst="rect">
            <a:avLst/>
          </a:prstGeom>
        </p:spPr>
      </p:pic>
      <p:pic>
        <p:nvPicPr>
          <p:cNvPr id="932" name="_7134771.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243321" y="2046139"/>
            <a:ext cx="2990454" cy="4220932"/>
          </a:xfrm>
          <a:prstGeom prst="rect">
            <a:avLst/>
          </a:prstGeom>
          <a:ln w="12700">
            <a:miter lim="400000"/>
          </a:ln>
        </p:spPr>
      </p:pic>
      <p:sp>
        <p:nvSpPr>
          <p:cNvPr id="933" name="Shape 933"/>
          <p:cNvSpPr/>
          <p:nvPr/>
        </p:nvSpPr>
        <p:spPr>
          <a:xfrm>
            <a:off x="-8645" y="6115483"/>
            <a:ext cx="12227345" cy="751418"/>
          </a:xfrm>
          <a:prstGeom prst="rect">
            <a:avLst/>
          </a:prstGeom>
          <a:solidFill>
            <a:srgbClr val="000000"/>
          </a:solidFill>
          <a:ln w="12700">
            <a:miter lim="400000"/>
          </a:ln>
        </p:spPr>
        <p:txBody>
          <a:bodyPr lIns="25400" tIns="25400" rIns="25400" bIns="25400" anchor="ctr"/>
          <a:lstStyle/>
          <a:p>
            <a:pPr>
              <a:defRPr sz="3600"/>
            </a:pPr>
            <a:endParaRPr>
              <a:latin typeface="Geograph" charset="0"/>
              <a:ea typeface="Geograph" charset="0"/>
              <a:cs typeface="Geograph" charset="0"/>
            </a:endParaRPr>
          </a:p>
        </p:txBody>
      </p:sp>
      <p:sp>
        <p:nvSpPr>
          <p:cNvPr id="35" name="Shape 896"/>
          <p:cNvSpPr/>
          <p:nvPr/>
        </p:nvSpPr>
        <p:spPr>
          <a:xfrm>
            <a:off x="785113" y="340417"/>
            <a:ext cx="9403791" cy="1069075"/>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lnSpc>
                <a:spcPct val="110000"/>
              </a:lnSpc>
              <a:defRPr sz="12000" spc="959">
                <a:solidFill>
                  <a:srgbClr val="000000"/>
                </a:solidFill>
                <a:latin typeface="Verlag Basic"/>
                <a:ea typeface="Verlag Basic"/>
                <a:cs typeface="Verlag Basic"/>
                <a:sym typeface="Verlag Basic"/>
              </a:defRPr>
            </a:lvl1pPr>
          </a:lstStyle>
          <a:p>
            <a:r>
              <a:rPr sz="6000" dirty="0">
                <a:latin typeface="Geograph" charset="0"/>
                <a:ea typeface="Geograph" charset="0"/>
                <a:cs typeface="Geograph" charset="0"/>
              </a:rPr>
              <a:t>SKILLS</a:t>
            </a:r>
          </a:p>
        </p:txBody>
      </p:sp>
      <p:sp>
        <p:nvSpPr>
          <p:cNvPr id="36" name="Shape 897"/>
          <p:cNvSpPr/>
          <p:nvPr/>
        </p:nvSpPr>
        <p:spPr>
          <a:xfrm>
            <a:off x="804163" y="1243045"/>
            <a:ext cx="7792578" cy="485710"/>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lnSpc>
                <a:spcPct val="110000"/>
              </a:lnSpc>
              <a:defRPr sz="4600" spc="413">
                <a:solidFill>
                  <a:srgbClr val="000000"/>
                </a:solidFill>
                <a:latin typeface="Verlag Basic"/>
                <a:ea typeface="Verlag Basic"/>
                <a:cs typeface="Verlag Basic"/>
                <a:sym typeface="Verlag Basic"/>
              </a:defRPr>
            </a:lvl1pPr>
          </a:lstStyle>
          <a:p>
            <a:r>
              <a:rPr sz="2300" dirty="0">
                <a:latin typeface="Geograph" charset="0"/>
                <a:ea typeface="Geograph" charset="0"/>
                <a:cs typeface="Geograph" charset="0"/>
              </a:rPr>
              <a:t>EXPLORER</a:t>
            </a:r>
            <a:r>
              <a:rPr lang="en-US" sz="2300" dirty="0">
                <a:latin typeface="Geograph" charset="0"/>
                <a:ea typeface="Geograph" charset="0"/>
                <a:cs typeface="Geograph" charset="0"/>
              </a:rPr>
              <a:t>S</a:t>
            </a:r>
            <a:r>
              <a:rPr sz="2300" dirty="0">
                <a:latin typeface="Geograph" charset="0"/>
                <a:ea typeface="Geograph" charset="0"/>
                <a:cs typeface="Geograph" charset="0"/>
              </a:rPr>
              <a:t> CAN:</a:t>
            </a:r>
          </a:p>
        </p:txBody>
      </p:sp>
      <p:sp>
        <p:nvSpPr>
          <p:cNvPr id="26" name="Shape 996"/>
          <p:cNvSpPr/>
          <p:nvPr/>
        </p:nvSpPr>
        <p:spPr>
          <a:xfrm>
            <a:off x="6243322" y="2050917"/>
            <a:ext cx="2572869" cy="498476"/>
          </a:xfrm>
          <a:prstGeom prst="rect">
            <a:avLst/>
          </a:prstGeom>
          <a:solidFill>
            <a:srgbClr val="000000">
              <a:alpha val="48472"/>
            </a:srgbClr>
          </a:solidFill>
          <a:ln w="12700">
            <a:miter lim="400000"/>
          </a:ln>
        </p:spPr>
        <p:txBody>
          <a:bodyPr lIns="60960" tIns="60960" rIns="60960" bIns="60960"/>
          <a:lstStyle/>
          <a:p>
            <a:pPr defTabSz="1219200">
              <a:defRPr sz="4800">
                <a:solidFill>
                  <a:srgbClr val="000000"/>
                </a:solidFill>
                <a:latin typeface="Calibri"/>
                <a:ea typeface="Calibri"/>
                <a:cs typeface="Calibri"/>
                <a:sym typeface="Calibri"/>
              </a:defRPr>
            </a:pPr>
            <a:endParaRPr sz="2400">
              <a:latin typeface="Geograph" charset="0"/>
              <a:ea typeface="Geograph" charset="0"/>
              <a:cs typeface="Geograph" charset="0"/>
            </a:endParaRPr>
          </a:p>
        </p:txBody>
      </p:sp>
      <p:sp>
        <p:nvSpPr>
          <p:cNvPr id="28" name="Shape 997"/>
          <p:cNvSpPr/>
          <p:nvPr/>
        </p:nvSpPr>
        <p:spPr>
          <a:xfrm>
            <a:off x="6306780" y="2034892"/>
            <a:ext cx="2572869" cy="485710"/>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lnSpc>
                <a:spcPct val="110000"/>
              </a:lnSpc>
              <a:defRPr sz="4600" spc="413">
                <a:latin typeface="Verlag Basic"/>
                <a:ea typeface="Verlag Basic"/>
                <a:cs typeface="Verlag Basic"/>
                <a:sym typeface="Verlag Basic"/>
              </a:defRPr>
            </a:lvl1pPr>
          </a:lstStyle>
          <a:p>
            <a:pPr>
              <a:defRPr sz="12900" spc="1160">
                <a:solidFill>
                  <a:srgbClr val="000000"/>
                </a:solidFill>
              </a:defRPr>
            </a:pPr>
            <a:r>
              <a:rPr lang="en-US" sz="2300" spc="207" dirty="0">
                <a:solidFill>
                  <a:srgbClr val="FFFFFF"/>
                </a:solidFill>
                <a:latin typeface="Geograph" charset="0"/>
                <a:ea typeface="Geograph" charset="0"/>
                <a:cs typeface="Geograph" charset="0"/>
              </a:rPr>
              <a:t>COLLABORATE</a:t>
            </a:r>
            <a:endParaRPr sz="2300" spc="207" dirty="0">
              <a:solidFill>
                <a:srgbClr val="FFFFFF"/>
              </a:solidFill>
              <a:latin typeface="Geograph" charset="0"/>
              <a:ea typeface="Geograph" charset="0"/>
              <a:cs typeface="Geograph" charset="0"/>
            </a:endParaRPr>
          </a:p>
        </p:txBody>
      </p:sp>
      <p:sp>
        <p:nvSpPr>
          <p:cNvPr id="29" name="Shape 986"/>
          <p:cNvSpPr/>
          <p:nvPr/>
        </p:nvSpPr>
        <p:spPr>
          <a:xfrm>
            <a:off x="9224457" y="2050917"/>
            <a:ext cx="2967543" cy="473076"/>
          </a:xfrm>
          <a:prstGeom prst="rect">
            <a:avLst/>
          </a:prstGeom>
          <a:solidFill>
            <a:srgbClr val="000000">
              <a:alpha val="48472"/>
            </a:srgbClr>
          </a:solidFill>
          <a:ln w="12700">
            <a:miter lim="400000"/>
          </a:ln>
        </p:spPr>
        <p:txBody>
          <a:bodyPr lIns="60960" tIns="60960" rIns="60960" bIns="60960"/>
          <a:lstStyle/>
          <a:p>
            <a:pPr defTabSz="1219200">
              <a:defRPr sz="4800">
                <a:solidFill>
                  <a:srgbClr val="000000"/>
                </a:solidFill>
                <a:latin typeface="Calibri"/>
                <a:ea typeface="Calibri"/>
                <a:cs typeface="Calibri"/>
                <a:sym typeface="Calibri"/>
              </a:defRPr>
            </a:pPr>
            <a:endParaRPr sz="2400">
              <a:latin typeface="Geograph" charset="0"/>
              <a:ea typeface="Geograph" charset="0"/>
              <a:cs typeface="Geograph" charset="0"/>
            </a:endParaRPr>
          </a:p>
        </p:txBody>
      </p:sp>
      <p:sp>
        <p:nvSpPr>
          <p:cNvPr id="30" name="Shape 987"/>
          <p:cNvSpPr/>
          <p:nvPr/>
        </p:nvSpPr>
        <p:spPr>
          <a:xfrm>
            <a:off x="9222024" y="2040693"/>
            <a:ext cx="3171877" cy="485710"/>
          </a:xfrm>
          <a:prstGeom prst="rect">
            <a:avLst/>
          </a:prstGeom>
          <a:ln w="12700">
            <a:miter lim="400000"/>
          </a:ln>
          <a:extLst>
            <a:ext uri="{C572A759-6A51-4108-AA02-DFA0A04FC94B}">
              <ma14:wrappingTextBoxFlag xmlns:ma14="http://schemas.microsoft.com/office/mac/drawingml/2011/main" xmlns="" val="1"/>
            </a:ext>
          </a:extLst>
        </p:spPr>
        <p:txBody>
          <a:bodyPr wrap="square" lIns="60960" tIns="60960" rIns="60960" bIns="60960" anchor="ctr">
            <a:spAutoFit/>
          </a:bodyPr>
          <a:lstStyle>
            <a:lvl1pPr algn="l" defTabSz="1219200">
              <a:lnSpc>
                <a:spcPct val="110000"/>
              </a:lnSpc>
              <a:defRPr sz="4600" spc="413">
                <a:latin typeface="Verlag Basic"/>
                <a:ea typeface="Verlag Basic"/>
                <a:cs typeface="Verlag Basic"/>
                <a:sym typeface="Verlag Basic"/>
              </a:defRPr>
            </a:lvl1pPr>
          </a:lstStyle>
          <a:p>
            <a:pPr>
              <a:defRPr sz="12900" spc="1160">
                <a:solidFill>
                  <a:srgbClr val="000000"/>
                </a:solidFill>
              </a:defRPr>
            </a:pPr>
            <a:r>
              <a:rPr sz="2300" spc="207" dirty="0">
                <a:solidFill>
                  <a:srgbClr val="FFFFFF"/>
                </a:solidFill>
                <a:latin typeface="Geograph" charset="0"/>
                <a:ea typeface="Geograph" charset="0"/>
                <a:cs typeface="Geograph" charset="0"/>
              </a:rPr>
              <a:t>PROBLEM-SOLVE</a:t>
            </a:r>
          </a:p>
        </p:txBody>
      </p:sp>
      <p:grpSp>
        <p:nvGrpSpPr>
          <p:cNvPr id="31" name="Group 928"/>
          <p:cNvGrpSpPr/>
          <p:nvPr/>
        </p:nvGrpSpPr>
        <p:grpSpPr>
          <a:xfrm>
            <a:off x="9528766" y="-27469"/>
            <a:ext cx="2702175" cy="1368379"/>
            <a:chOff x="0" y="0"/>
            <a:chExt cx="5404348" cy="2736756"/>
          </a:xfrm>
        </p:grpSpPr>
        <p:pic>
          <p:nvPicPr>
            <p:cNvPr id="32" name="pasted-image.pdf"/>
            <p:cNvPicPr>
              <a:picLocks/>
            </p:cNvPicPr>
            <p:nvPr/>
          </p:nvPicPr>
          <p:blipFill>
            <a:blip r:embed="rId8">
              <a:extLst/>
            </a:blip>
            <a:srcRect/>
            <a:stretch>
              <a:fillRect/>
            </a:stretch>
          </p:blipFill>
          <p:spPr>
            <a:xfrm>
              <a:off x="3864923" y="0"/>
              <a:ext cx="1539426" cy="2736757"/>
            </a:xfrm>
            <a:prstGeom prst="rect">
              <a:avLst/>
            </a:prstGeom>
            <a:ln w="12700" cap="flat">
              <a:noFill/>
              <a:miter lim="400000"/>
            </a:ln>
            <a:effectLst/>
          </p:spPr>
        </p:pic>
        <p:pic>
          <p:nvPicPr>
            <p:cNvPr id="34" name="pasted-image.pdf"/>
            <p:cNvPicPr>
              <a:picLocks/>
            </p:cNvPicPr>
            <p:nvPr/>
          </p:nvPicPr>
          <p:blipFill>
            <a:blip r:embed="rId8">
              <a:extLst/>
            </a:blip>
            <a:stretch>
              <a:fillRect/>
            </a:stretch>
          </p:blipFill>
          <p:spPr>
            <a:xfrm>
              <a:off x="0" y="0"/>
              <a:ext cx="5018971" cy="1441882"/>
            </a:xfrm>
            <a:prstGeom prst="rect">
              <a:avLst/>
            </a:prstGeom>
            <a:ln w="12700" cap="flat">
              <a:noFill/>
              <a:miter lim="400000"/>
            </a:ln>
            <a:effectLst/>
          </p:spPr>
        </p:pic>
      </p:grpSp>
      <p:grpSp>
        <p:nvGrpSpPr>
          <p:cNvPr id="43" name="Group 666"/>
          <p:cNvGrpSpPr/>
          <p:nvPr/>
        </p:nvGrpSpPr>
        <p:grpSpPr>
          <a:xfrm>
            <a:off x="1128183" y="6407150"/>
            <a:ext cx="10303937" cy="211671"/>
            <a:chOff x="0" y="0"/>
            <a:chExt cx="20607873" cy="423341"/>
          </a:xfrm>
        </p:grpSpPr>
        <p:pic>
          <p:nvPicPr>
            <p:cNvPr id="44" name="image7.png" descr="logo_icon.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296283" cy="423342"/>
            </a:xfrm>
            <a:prstGeom prst="rect">
              <a:avLst/>
            </a:prstGeom>
            <a:ln w="12700" cap="flat">
              <a:noFill/>
              <a:miter lim="400000"/>
            </a:ln>
            <a:effectLst/>
          </p:spPr>
        </p:pic>
        <p:sp>
          <p:nvSpPr>
            <p:cNvPr id="45" name="Shape 663"/>
            <p:cNvSpPr/>
            <p:nvPr/>
          </p:nvSpPr>
          <p:spPr>
            <a:xfrm>
              <a:off x="9478435" y="0"/>
              <a:ext cx="3"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latin typeface="Geograph" charset="0"/>
                <a:ea typeface="Geograph" charset="0"/>
                <a:cs typeface="Geograph" charset="0"/>
              </a:endParaRPr>
            </a:p>
          </p:txBody>
        </p:sp>
        <p:sp>
          <p:nvSpPr>
            <p:cNvPr id="46" name="Shape 664"/>
            <p:cNvSpPr/>
            <p:nvPr/>
          </p:nvSpPr>
          <p:spPr>
            <a:xfrm>
              <a:off x="20607870" y="0"/>
              <a:ext cx="4"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latin typeface="Geograph" charset="0"/>
                <a:ea typeface="Geograph" charset="0"/>
                <a:cs typeface="Geograph" charset="0"/>
              </a:endParaRPr>
            </a:p>
          </p:txBody>
        </p:sp>
        <p:sp>
          <p:nvSpPr>
            <p:cNvPr id="47" name="Shape 665"/>
            <p:cNvSpPr/>
            <p:nvPr/>
          </p:nvSpPr>
          <p:spPr>
            <a:xfrm>
              <a:off x="15629468" y="0"/>
              <a:ext cx="4"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ln>
                  <a:solidFill>
                    <a:schemeClr val="tx1"/>
                  </a:solidFill>
                </a:ln>
                <a:latin typeface="Geograph" charset="0"/>
                <a:ea typeface="Geograph" charset="0"/>
                <a:cs typeface="Geograph" charset="0"/>
              </a:endParaRPr>
            </a:p>
          </p:txBody>
        </p:sp>
      </p:grpSp>
      <p:sp>
        <p:nvSpPr>
          <p:cNvPr id="48" name="Shape 667"/>
          <p:cNvSpPr/>
          <p:nvPr/>
        </p:nvSpPr>
        <p:spPr>
          <a:xfrm>
            <a:off x="1593849" y="6476727"/>
            <a:ext cx="8597904" cy="831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defTabSz="1219200">
              <a:lnSpc>
                <a:spcPct val="90000"/>
              </a:lnSpc>
              <a:defRPr sz="1200" spc="960">
                <a:solidFill>
                  <a:srgbClr val="000000"/>
                </a:solidFill>
                <a:latin typeface="Verlag Basic"/>
                <a:ea typeface="Verlag Basic"/>
                <a:cs typeface="Verlag Basic"/>
                <a:sym typeface="Verlag Basic"/>
              </a:defRPr>
            </a:lvl1pPr>
          </a:lstStyle>
          <a:p>
            <a:r>
              <a:rPr sz="600" dirty="0">
                <a:solidFill>
                  <a:srgbClr val="FFFFFF"/>
                </a:solidFill>
                <a:latin typeface="Geograph" charset="0"/>
                <a:ea typeface="Geograph" charset="0"/>
                <a:cs typeface="Geograph" charset="0"/>
              </a:rPr>
              <a:t>NATGEOED.ORG </a:t>
            </a:r>
          </a:p>
        </p:txBody>
      </p:sp>
      <p:sp>
        <p:nvSpPr>
          <p:cNvPr id="37" name="Shape 930"/>
          <p:cNvSpPr/>
          <p:nvPr/>
        </p:nvSpPr>
        <p:spPr>
          <a:xfrm>
            <a:off x="3049316" y="2044567"/>
            <a:ext cx="2864857" cy="473076"/>
          </a:xfrm>
          <a:prstGeom prst="rect">
            <a:avLst/>
          </a:prstGeom>
          <a:solidFill>
            <a:srgbClr val="000000">
              <a:alpha val="48472"/>
            </a:srgbClr>
          </a:solidFill>
          <a:ln w="12700">
            <a:miter lim="400000"/>
          </a:ln>
        </p:spPr>
        <p:txBody>
          <a:bodyPr lIns="60960" tIns="60960" rIns="60960" bIns="60960"/>
          <a:lstStyle/>
          <a:p>
            <a:pPr defTabSz="1219200">
              <a:defRPr sz="4800">
                <a:solidFill>
                  <a:srgbClr val="000000"/>
                </a:solidFill>
                <a:latin typeface="Calibri"/>
                <a:ea typeface="Calibri"/>
                <a:cs typeface="Calibri"/>
                <a:sym typeface="Calibri"/>
              </a:defRPr>
            </a:pPr>
            <a:endParaRPr sz="2400">
              <a:latin typeface="Geograph" charset="0"/>
              <a:ea typeface="Geograph" charset="0"/>
              <a:cs typeface="Geograph" charset="0"/>
            </a:endParaRPr>
          </a:p>
        </p:txBody>
      </p:sp>
      <p:sp>
        <p:nvSpPr>
          <p:cNvPr id="38" name="Shape 931"/>
          <p:cNvSpPr/>
          <p:nvPr/>
        </p:nvSpPr>
        <p:spPr>
          <a:xfrm>
            <a:off x="3156113" y="2040206"/>
            <a:ext cx="2632373" cy="485710"/>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lnSpc>
                <a:spcPct val="110000"/>
              </a:lnSpc>
              <a:defRPr sz="4600" spc="413">
                <a:latin typeface="Verlag Basic"/>
                <a:ea typeface="Verlag Basic"/>
                <a:cs typeface="Verlag Basic"/>
                <a:sym typeface="Verlag Basic"/>
              </a:defRPr>
            </a:lvl1pPr>
          </a:lstStyle>
          <a:p>
            <a:pPr>
              <a:defRPr sz="12900" spc="1160">
                <a:solidFill>
                  <a:srgbClr val="000000"/>
                </a:solidFill>
              </a:defRPr>
            </a:pPr>
            <a:r>
              <a:rPr sz="2300" spc="207" dirty="0">
                <a:solidFill>
                  <a:srgbClr val="FFFFFF"/>
                </a:solidFill>
                <a:latin typeface="Geograph" charset="0"/>
                <a:ea typeface="Geograph" charset="0"/>
                <a:cs typeface="Geograph" charset="0"/>
              </a:rPr>
              <a:t>C</a:t>
            </a:r>
            <a:r>
              <a:rPr lang="en-US" sz="2200" spc="207" dirty="0">
                <a:solidFill>
                  <a:srgbClr val="FFFFFF"/>
                </a:solidFill>
                <a:latin typeface="Geograph" charset="0"/>
                <a:ea typeface="Geograph" charset="0"/>
                <a:cs typeface="Geograph" charset="0"/>
              </a:rPr>
              <a:t>OMMUNICATE</a:t>
            </a:r>
            <a:endParaRPr sz="2200" spc="207" dirty="0">
              <a:solidFill>
                <a:srgbClr val="FFFFFF"/>
              </a:solidFill>
              <a:latin typeface="Geograph" charset="0"/>
              <a:ea typeface="Geograph" charset="0"/>
              <a:cs typeface="Geograph" charset="0"/>
            </a:endParaRPr>
          </a:p>
        </p:txBody>
      </p:sp>
      <p:sp>
        <p:nvSpPr>
          <p:cNvPr id="39" name="Shape 898"/>
          <p:cNvSpPr/>
          <p:nvPr/>
        </p:nvSpPr>
        <p:spPr>
          <a:xfrm>
            <a:off x="-42103" y="2057946"/>
            <a:ext cx="2657426" cy="498476"/>
          </a:xfrm>
          <a:prstGeom prst="rect">
            <a:avLst/>
          </a:prstGeom>
          <a:solidFill>
            <a:srgbClr val="000000">
              <a:alpha val="48472"/>
            </a:srgbClr>
          </a:solidFill>
          <a:ln w="12700">
            <a:miter lim="400000"/>
          </a:ln>
        </p:spPr>
        <p:txBody>
          <a:bodyPr lIns="60960" tIns="60960" rIns="60960" bIns="60960"/>
          <a:lstStyle/>
          <a:p>
            <a:pPr defTabSz="1219200">
              <a:defRPr sz="4800">
                <a:solidFill>
                  <a:srgbClr val="000000"/>
                </a:solidFill>
                <a:latin typeface="Calibri"/>
                <a:ea typeface="Calibri"/>
                <a:cs typeface="Calibri"/>
                <a:sym typeface="Calibri"/>
              </a:defRPr>
            </a:pPr>
            <a:endParaRPr sz="2400" dirty="0">
              <a:latin typeface="Geograph" charset="0"/>
              <a:ea typeface="Geograph" charset="0"/>
              <a:cs typeface="Geograph" charset="0"/>
            </a:endParaRPr>
          </a:p>
        </p:txBody>
      </p:sp>
      <p:sp>
        <p:nvSpPr>
          <p:cNvPr id="40" name="Shape 899"/>
          <p:cNvSpPr/>
          <p:nvPr/>
        </p:nvSpPr>
        <p:spPr>
          <a:xfrm>
            <a:off x="128689" y="2147444"/>
            <a:ext cx="3405040" cy="395621"/>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p>
            <a:pPr defTabSz="609600">
              <a:lnSpc>
                <a:spcPct val="10000"/>
              </a:lnSpc>
              <a:defRPr sz="12900" spc="1160">
                <a:solidFill>
                  <a:srgbClr val="000000"/>
                </a:solidFill>
                <a:latin typeface="Verlag Basic"/>
                <a:ea typeface="Verlag Basic"/>
                <a:cs typeface="Verlag Basic"/>
                <a:sym typeface="Verlag Basic"/>
              </a:defRPr>
            </a:pPr>
            <a:r>
              <a:rPr sz="2300" spc="207" dirty="0">
                <a:solidFill>
                  <a:srgbClr val="FFFFFF"/>
                </a:solidFill>
                <a:latin typeface="Geograph" charset="0"/>
                <a:ea typeface="Geograph" charset="0"/>
                <a:cs typeface="Geograph" charset="0"/>
              </a:rPr>
              <a:t>OBSERVE</a:t>
            </a:r>
            <a:r>
              <a:rPr sz="6450" dirty="0">
                <a:solidFill>
                  <a:srgbClr val="FFFFFF"/>
                </a:solidFill>
                <a:latin typeface="Geograph" charset="0"/>
                <a:ea typeface="Geograph" charset="0"/>
                <a:cs typeface="Geograph" charset="0"/>
              </a:rPr>
              <a:t> </a:t>
            </a:r>
          </a:p>
        </p:txBody>
      </p:sp>
    </p:spTree>
    <p:custDataLst>
      <p:tags r:id="rId1"/>
    </p:custDataLst>
    <p:extLst>
      <p:ext uri="{BB962C8B-B14F-4D97-AF65-F5344CB8AC3E}">
        <p14:creationId xmlns:p14="http://schemas.microsoft.com/office/powerpoint/2010/main" val="232717683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UCATION_ALLI DECK_KEYNOTE.053.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hape 959"/>
          <p:cNvSpPr/>
          <p:nvPr/>
        </p:nvSpPr>
        <p:spPr>
          <a:xfrm>
            <a:off x="785113" y="340417"/>
            <a:ext cx="9403791" cy="1069075"/>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lnSpc>
                <a:spcPct val="110000"/>
              </a:lnSpc>
              <a:defRPr sz="12000" spc="959">
                <a:solidFill>
                  <a:srgbClr val="000000"/>
                </a:solidFill>
                <a:latin typeface="Verlag Basic"/>
                <a:ea typeface="Verlag Basic"/>
                <a:cs typeface="Verlag Basic"/>
                <a:sym typeface="Verlag Basic"/>
              </a:defRPr>
            </a:lvl1pPr>
          </a:lstStyle>
          <a:p>
            <a:r>
              <a:rPr sz="6000" dirty="0">
                <a:latin typeface="Geograph" charset="0"/>
                <a:ea typeface="Geograph" charset="0"/>
                <a:cs typeface="Geograph" charset="0"/>
              </a:rPr>
              <a:t>KNOWLEDGE</a:t>
            </a:r>
          </a:p>
        </p:txBody>
      </p:sp>
      <p:sp>
        <p:nvSpPr>
          <p:cNvPr id="4" name="Shape 960"/>
          <p:cNvSpPr/>
          <p:nvPr/>
        </p:nvSpPr>
        <p:spPr>
          <a:xfrm>
            <a:off x="804163" y="1245303"/>
            <a:ext cx="7792578" cy="485710"/>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lnSpc>
                <a:spcPct val="110000"/>
              </a:lnSpc>
              <a:defRPr sz="4600" spc="413">
                <a:solidFill>
                  <a:srgbClr val="000000"/>
                </a:solidFill>
                <a:latin typeface="Verlag Basic"/>
                <a:ea typeface="Verlag Basic"/>
                <a:cs typeface="Verlag Basic"/>
                <a:sym typeface="Verlag Basic"/>
              </a:defRPr>
            </a:lvl1pPr>
          </a:lstStyle>
          <a:p>
            <a:r>
              <a:rPr lang="en-US" sz="2300" dirty="0">
                <a:latin typeface="Geograph" charset="0"/>
                <a:ea typeface="Geograph" charset="0"/>
                <a:cs typeface="Geograph" charset="0"/>
              </a:rPr>
              <a:t>EXPLORERS </a:t>
            </a:r>
            <a:r>
              <a:rPr sz="2300" dirty="0">
                <a:latin typeface="Geograph" charset="0"/>
                <a:ea typeface="Geograph" charset="0"/>
                <a:cs typeface="Geograph" charset="0"/>
              </a:rPr>
              <a:t>UNDERSTAND:</a:t>
            </a:r>
          </a:p>
        </p:txBody>
      </p:sp>
      <p:sp>
        <p:nvSpPr>
          <p:cNvPr id="8" name="Shape 964"/>
          <p:cNvSpPr/>
          <p:nvPr/>
        </p:nvSpPr>
        <p:spPr>
          <a:xfrm>
            <a:off x="3987963" y="2028743"/>
            <a:ext cx="5230086" cy="446276"/>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defRPr sz="4200" spc="377">
                <a:latin typeface="Verlag Basic"/>
                <a:ea typeface="Verlag Basic"/>
                <a:cs typeface="Verlag Basic"/>
                <a:sym typeface="Verlag Basic"/>
              </a:defRPr>
            </a:lvl1pPr>
          </a:lstStyle>
          <a:p>
            <a:pPr>
              <a:defRPr>
                <a:solidFill>
                  <a:srgbClr val="000000"/>
                </a:solidFill>
              </a:defRPr>
            </a:pPr>
            <a:r>
              <a:rPr sz="2100" dirty="0">
                <a:solidFill>
                  <a:srgbClr val="FFFFFF"/>
                </a:solidFill>
                <a:latin typeface="Geograph" charset="0"/>
                <a:ea typeface="Geograph" charset="0"/>
                <a:cs typeface="Geograph" charset="0"/>
              </a:rPr>
              <a:t>OUR CHANGING PLANET</a:t>
            </a:r>
          </a:p>
        </p:txBody>
      </p:sp>
      <p:sp>
        <p:nvSpPr>
          <p:cNvPr id="9" name="Shape 985"/>
          <p:cNvSpPr/>
          <p:nvPr/>
        </p:nvSpPr>
        <p:spPr>
          <a:xfrm>
            <a:off x="8023074" y="1836924"/>
            <a:ext cx="4335261" cy="809645"/>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lnSpc>
                <a:spcPct val="110000"/>
              </a:lnSpc>
              <a:defRPr sz="4200" spc="377">
                <a:latin typeface="Verlag Basic"/>
                <a:ea typeface="Verlag Basic"/>
                <a:cs typeface="Verlag Basic"/>
                <a:sym typeface="Verlag Basic"/>
              </a:defRPr>
            </a:lvl1pPr>
          </a:lstStyle>
          <a:p>
            <a:pPr>
              <a:defRPr>
                <a:solidFill>
                  <a:srgbClr val="000000"/>
                </a:solidFill>
              </a:defRPr>
            </a:pPr>
            <a:r>
              <a:rPr lang="en-US" sz="2100" dirty="0">
                <a:solidFill>
                  <a:srgbClr val="FFFFFF"/>
                </a:solidFill>
                <a:latin typeface="Geograph" charset="0"/>
                <a:ea typeface="Geograph" charset="0"/>
                <a:cs typeface="Geograph" charset="0"/>
              </a:rPr>
              <a:t>WILDLIFE &amp; WILD PLACES</a:t>
            </a:r>
            <a:endParaRPr sz="2100" dirty="0">
              <a:solidFill>
                <a:srgbClr val="FFFFFF"/>
              </a:solidFill>
              <a:latin typeface="Geograph" charset="0"/>
              <a:ea typeface="Geograph" charset="0"/>
              <a:cs typeface="Geograph" charset="0"/>
            </a:endParaRPr>
          </a:p>
        </p:txBody>
      </p:sp>
      <p:sp>
        <p:nvSpPr>
          <p:cNvPr id="10" name="Shape 941"/>
          <p:cNvSpPr/>
          <p:nvPr/>
        </p:nvSpPr>
        <p:spPr>
          <a:xfrm>
            <a:off x="166330" y="2251898"/>
            <a:ext cx="3991422" cy="211789"/>
          </a:xfrm>
          <a:prstGeom prst="rect">
            <a:avLst/>
          </a:prstGeom>
          <a:ln w="12700">
            <a:miter lim="400000"/>
          </a:ln>
          <a:extLst>
            <a:ext uri="{C572A759-6A51-4108-AA02-DFA0A04FC94B}">
              <ma14:wrappingTextBoxFlag xmlns:ma14="http://schemas.microsoft.com/office/mac/drawingml/2011/main" xmlns="" val="1"/>
            </a:ext>
          </a:extLst>
        </p:spPr>
        <p:txBody>
          <a:bodyPr lIns="60960" tIns="60960" rIns="60960" bIns="60960" anchor="ctr">
            <a:spAutoFit/>
          </a:bodyPr>
          <a:lstStyle>
            <a:lvl1pPr algn="l" defTabSz="1219200">
              <a:lnSpc>
                <a:spcPct val="10000"/>
              </a:lnSpc>
              <a:defRPr sz="4200" spc="377">
                <a:latin typeface="Verlag Basic"/>
                <a:ea typeface="Verlag Basic"/>
                <a:cs typeface="Verlag Basic"/>
                <a:sym typeface="Verlag Basic"/>
              </a:defRPr>
            </a:lvl1pPr>
          </a:lstStyle>
          <a:p>
            <a:pPr>
              <a:defRPr>
                <a:solidFill>
                  <a:srgbClr val="000000"/>
                </a:solidFill>
              </a:defRPr>
            </a:pPr>
            <a:r>
              <a:rPr sz="2100" dirty="0">
                <a:solidFill>
                  <a:srgbClr val="FFFFFF"/>
                </a:solidFill>
                <a:latin typeface="Geograph" charset="0"/>
                <a:ea typeface="Geograph" charset="0"/>
                <a:cs typeface="Geograph" charset="0"/>
              </a:rPr>
              <a:t>THE HUMAN JOURNEY </a:t>
            </a:r>
          </a:p>
        </p:txBody>
      </p:sp>
      <p:grpSp>
        <p:nvGrpSpPr>
          <p:cNvPr id="14" name="Group 666"/>
          <p:cNvGrpSpPr/>
          <p:nvPr/>
        </p:nvGrpSpPr>
        <p:grpSpPr>
          <a:xfrm>
            <a:off x="1128183" y="6407150"/>
            <a:ext cx="10303937" cy="211671"/>
            <a:chOff x="0" y="0"/>
            <a:chExt cx="20607873" cy="423341"/>
          </a:xfrm>
        </p:grpSpPr>
        <p:pic>
          <p:nvPicPr>
            <p:cNvPr id="15" name="image7.png" descr="logo_ico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96283" cy="423342"/>
            </a:xfrm>
            <a:prstGeom prst="rect">
              <a:avLst/>
            </a:prstGeom>
            <a:ln w="12700" cap="flat">
              <a:noFill/>
              <a:miter lim="400000"/>
            </a:ln>
            <a:effectLst/>
          </p:spPr>
        </p:pic>
        <p:sp>
          <p:nvSpPr>
            <p:cNvPr id="16" name="Shape 663"/>
            <p:cNvSpPr/>
            <p:nvPr/>
          </p:nvSpPr>
          <p:spPr>
            <a:xfrm>
              <a:off x="9478435" y="0"/>
              <a:ext cx="3"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p>
          </p:txBody>
        </p:sp>
        <p:sp>
          <p:nvSpPr>
            <p:cNvPr id="17" name="Shape 664"/>
            <p:cNvSpPr/>
            <p:nvPr/>
          </p:nvSpPr>
          <p:spPr>
            <a:xfrm>
              <a:off x="20607870" y="0"/>
              <a:ext cx="4"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p>
          </p:txBody>
        </p:sp>
        <p:sp>
          <p:nvSpPr>
            <p:cNvPr id="18" name="Shape 665"/>
            <p:cNvSpPr/>
            <p:nvPr/>
          </p:nvSpPr>
          <p:spPr>
            <a:xfrm>
              <a:off x="15629468" y="0"/>
              <a:ext cx="4" cy="385238"/>
            </a:xfrm>
            <a:prstGeom prst="line">
              <a:avLst/>
            </a:prstGeom>
            <a:noFill/>
            <a:ln w="3175" cap="flat">
              <a:solidFill>
                <a:schemeClr val="tx1"/>
              </a:solidFill>
              <a:prstDash val="solid"/>
              <a:round/>
            </a:ln>
            <a:effectLst/>
          </p:spPr>
          <p:txBody>
            <a:bodyPr wrap="square" lIns="60959" tIns="60959" rIns="60959" bIns="60959" numCol="1" anchor="t">
              <a:noAutofit/>
            </a:bodyPr>
            <a:lstStyle/>
            <a:p>
              <a:pPr defTabSz="609600">
                <a:defRPr sz="6400">
                  <a:solidFill>
                    <a:srgbClr val="000000"/>
                  </a:solidFill>
                  <a:latin typeface="Avenir Book"/>
                  <a:ea typeface="Avenir Book"/>
                  <a:cs typeface="Avenir Book"/>
                  <a:sym typeface="Avenir Book"/>
                </a:defRPr>
              </a:pPr>
              <a:endParaRPr sz="3200">
                <a:ln>
                  <a:solidFill>
                    <a:schemeClr val="tx1"/>
                  </a:solidFill>
                </a:ln>
              </a:endParaRPr>
            </a:p>
          </p:txBody>
        </p:sp>
      </p:grpSp>
      <p:sp>
        <p:nvSpPr>
          <p:cNvPr id="19" name="Shape 667"/>
          <p:cNvSpPr/>
          <p:nvPr/>
        </p:nvSpPr>
        <p:spPr>
          <a:xfrm>
            <a:off x="1593849" y="6476599"/>
            <a:ext cx="8597904" cy="833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defTabSz="1219200">
              <a:lnSpc>
                <a:spcPct val="90000"/>
              </a:lnSpc>
              <a:defRPr sz="1200" spc="960">
                <a:solidFill>
                  <a:srgbClr val="000000"/>
                </a:solidFill>
                <a:latin typeface="Verlag Basic"/>
                <a:ea typeface="Verlag Basic"/>
                <a:cs typeface="Verlag Basic"/>
                <a:sym typeface="Verlag Basic"/>
              </a:defRPr>
            </a:lvl1pPr>
          </a:lstStyle>
          <a:p>
            <a:r>
              <a:rPr sz="600" dirty="0">
                <a:solidFill>
                  <a:srgbClr val="FFFFFF"/>
                </a:solidFill>
                <a:latin typeface="Helvetica"/>
                <a:cs typeface="Helvetica"/>
              </a:rPr>
              <a:t>NATGEOED.ORG</a:t>
            </a:r>
            <a:r>
              <a:rPr sz="600" dirty="0">
                <a:solidFill>
                  <a:srgbClr val="FFFFFF"/>
                </a:solidFill>
              </a:rPr>
              <a:t> </a:t>
            </a:r>
          </a:p>
        </p:txBody>
      </p:sp>
    </p:spTree>
    <p:custDataLst>
      <p:tags r:id="rId1"/>
    </p:custDataLst>
    <p:extLst>
      <p:ext uri="{BB962C8B-B14F-4D97-AF65-F5344CB8AC3E}">
        <p14:creationId xmlns:p14="http://schemas.microsoft.com/office/powerpoint/2010/main" val="335504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36048</TotalTime>
  <Words>1687</Words>
  <Application>Microsoft Office PowerPoint</Application>
  <PresentationFormat>Widescreen</PresentationFormat>
  <Paragraphs>273</Paragraphs>
  <Slides>44</Slides>
  <Notes>33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44</vt:i4>
      </vt:variant>
    </vt:vector>
  </HeadingPairs>
  <TitlesOfParts>
    <vt:vector size="65" baseType="lpstr">
      <vt:lpstr>MS Gothic</vt:lpstr>
      <vt:lpstr>MS PGothic</vt:lpstr>
      <vt:lpstr>游ゴシック</vt:lpstr>
      <vt:lpstr>Arial</vt:lpstr>
      <vt:lpstr>Avenir Book</vt:lpstr>
      <vt:lpstr>Calibri</vt:lpstr>
      <vt:lpstr>DIN Next Rounded LT Pro</vt:lpstr>
      <vt:lpstr>Geograph</vt:lpstr>
      <vt:lpstr>Gill Sans</vt:lpstr>
      <vt:lpstr>Helvetica</vt:lpstr>
      <vt:lpstr>Lucida Grande</vt:lpstr>
      <vt:lpstr>Meiryo</vt:lpstr>
      <vt:lpstr>Noto Sans Symbols</vt:lpstr>
      <vt:lpstr>Open Sans</vt:lpstr>
      <vt:lpstr>Rockwell</vt:lpstr>
      <vt:lpstr>Times New Roman</vt:lpstr>
      <vt:lpstr>Verlag Basic</vt:lpstr>
      <vt:lpstr>Wingdings</vt:lpstr>
      <vt:lpstr>ヒラギノ角ゴ ProN W3</vt:lpstr>
      <vt:lpstr>ヒラギノ角ゴ ProN W6</vt:lpstr>
      <vt:lpstr>Office Theme</vt:lpstr>
      <vt:lpstr>Cultivating a Lifelong Explorer Mindset through Student-Led Inquiry</vt:lpstr>
      <vt:lpstr>Who is in the room?</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on the Importance of Questioning</vt:lpstr>
      <vt:lpstr>Question Asking Declines with Age</vt:lpstr>
      <vt:lpstr>Question Asking by Adolescence </vt:lpstr>
      <vt:lpstr>We can work together on creating more opportunities for all students to ask their own questions and develop an explorer mindset (for geographic study and for LIFE!) </vt:lpstr>
      <vt:lpstr>Collaborative Experience with the Question Formulation Technique (QFT)</vt:lpstr>
      <vt:lpstr>There are 2 icons you will see in this experience:</vt:lpstr>
      <vt:lpstr>The Question Formulation Technique (QFT)</vt:lpstr>
      <vt:lpstr>Rules for Producing Questions</vt:lpstr>
      <vt:lpstr>Question Focus</vt:lpstr>
      <vt:lpstr>Categorize Questions: Closed/Open</vt:lpstr>
      <vt:lpstr>Discuss</vt:lpstr>
      <vt:lpstr>Discuss</vt:lpstr>
      <vt:lpstr>Improve Questions</vt:lpstr>
      <vt:lpstr>Prioritize Questions </vt:lpstr>
      <vt:lpstr>Action Plan</vt:lpstr>
      <vt:lpstr>Share</vt:lpstr>
      <vt:lpstr>Reflect</vt:lpstr>
      <vt:lpstr>Check out the Real-Life Explorer Inspiration </vt:lpstr>
      <vt:lpstr> </vt:lpstr>
      <vt:lpstr>The QFT, on one slide…</vt:lpstr>
      <vt:lpstr>PowerPoint Presentation</vt:lpstr>
      <vt:lpstr>Thinking in many different directions</vt:lpstr>
      <vt:lpstr>Narrowing Down, Focusing</vt:lpstr>
      <vt:lpstr>Thinking about Thinking</vt:lpstr>
      <vt:lpstr>Today’s Agenda</vt:lpstr>
      <vt:lpstr>Resources and Next Steps </vt:lpstr>
      <vt:lpstr>Access RQI’s Free QFT Resources</vt:lpstr>
      <vt:lpstr>PowerPoint Presentation</vt:lpstr>
      <vt:lpstr> </vt:lpstr>
      <vt:lpstr>Geographic Thinking as a Life Skill</vt:lpstr>
      <vt:lpstr>PowerPoint Presentation</vt:lpstr>
      <vt:lpstr>Questions and Self-Advocacy </vt:lpstr>
      <vt:lpstr>Questions and Democracy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Danikqwa S. Rambert (Student)</dc:creator>
  <cp:lastModifiedBy>Katy</cp:lastModifiedBy>
  <cp:revision>876</cp:revision>
  <dcterms:created xsi:type="dcterms:W3CDTF">2018-05-15T14:29:45Z</dcterms:created>
  <dcterms:modified xsi:type="dcterms:W3CDTF">2020-12-04T22:33:24Z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8C3CF571-7A4A-4B4E-9FAA-AC99D4EE03AE</vt:lpwstr>
  </property>
  <property fmtid="{D5CDD505-2E9C-101B-9397-08002B2CF9AE}" pid="3" name="ArticulatePath">
    <vt:lpwstr>12.6.20 NCSS_NCGE NGS-RQI_edits_12-4-20</vt:lpwstr>
  </property>
</Properties>
</file>