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1065" r:id="rId3"/>
    <p:sldId id="1051" r:id="rId4"/>
    <p:sldId id="713" r:id="rId5"/>
    <p:sldId id="1046" r:id="rId6"/>
    <p:sldId id="1071" r:id="rId7"/>
    <p:sldId id="1072" r:id="rId8"/>
    <p:sldId id="719" r:id="rId9"/>
    <p:sldId id="720" r:id="rId10"/>
    <p:sldId id="716" r:id="rId11"/>
    <p:sldId id="1061" r:id="rId12"/>
    <p:sldId id="724" r:id="rId13"/>
    <p:sldId id="1052" r:id="rId14"/>
    <p:sldId id="1053" r:id="rId15"/>
    <p:sldId id="1054" r:id="rId16"/>
    <p:sldId id="1063" r:id="rId17"/>
    <p:sldId id="1055" r:id="rId18"/>
    <p:sldId id="1066" r:id="rId19"/>
    <p:sldId id="1068" r:id="rId20"/>
    <p:sldId id="1069" r:id="rId21"/>
    <p:sldId id="1067" r:id="rId22"/>
    <p:sldId id="107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18971F-34E5-E448-8D07-284289E7DED7}">
          <p14:sldIdLst>
            <p14:sldId id="256"/>
            <p14:sldId id="1065"/>
            <p14:sldId id="1051"/>
            <p14:sldId id="713"/>
            <p14:sldId id="1046"/>
            <p14:sldId id="1071"/>
            <p14:sldId id="1072"/>
            <p14:sldId id="719"/>
            <p14:sldId id="720"/>
            <p14:sldId id="716"/>
            <p14:sldId id="1061"/>
            <p14:sldId id="724"/>
            <p14:sldId id="1052"/>
            <p14:sldId id="1053"/>
            <p14:sldId id="1054"/>
            <p14:sldId id="1063"/>
            <p14:sldId id="1055"/>
            <p14:sldId id="1066"/>
            <p14:sldId id="1068"/>
            <p14:sldId id="1069"/>
            <p14:sldId id="1067"/>
            <p14:sldId id="10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" lastIdx="5" clrIdx="6">
    <p:extLst/>
  </p:cmAuthor>
  <p:cmAuthor id="1" name="Tomo O" initials="TO" lastIdx="1" clrIdx="0">
    <p:extLst/>
  </p:cmAuthor>
  <p:cmAuthor id="2" name="Katy Connolly" initials="" lastIdx="3" clrIdx="1"/>
  <p:cmAuthor id="3" name="Sarah Westbrook" initials="" lastIdx="2" clrIdx="2"/>
  <p:cmAuthor id="4" name="Katy" initials="K" lastIdx="7" clrIdx="3">
    <p:extLst/>
  </p:cmAuthor>
  <p:cmAuthor id="5" name="Sarah" initials="" lastIdx="1" clrIdx="4"/>
  <p:cmAuthor id="6" name="Ann Canning" initials="" lastIdx="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11" autoAdjust="0"/>
    <p:restoredTop sz="90815" autoAdjust="0"/>
  </p:normalViewPr>
  <p:slideViewPr>
    <p:cSldViewPr snapToGrid="0" snapToObjects="1">
      <p:cViewPr varScale="1">
        <p:scale>
          <a:sx n="79" d="100"/>
          <a:sy n="79" d="100"/>
        </p:scale>
        <p:origin x="26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06F67-69AA-4DD8-85DE-A5CD1DE14C6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F94A3-515B-42C9-A632-CD815435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9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48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19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8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61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65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9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5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6350" y="876300"/>
            <a:ext cx="4203700" cy="2365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min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8652428" indent="-38186541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defTabSz="465887" fontAlgn="base">
              <a:spcBef>
                <a:spcPct val="0"/>
              </a:spcBef>
              <a:spcAft>
                <a:spcPct val="0"/>
              </a:spcAft>
              <a:defRPr/>
            </a:pPr>
            <a:fld id="{F388BD8A-AA68-4788-9541-F921EC8B5F2E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defTabSz="465887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3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3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94A3-515B-42C9-A632-CD8154351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235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628" y="609599"/>
            <a:ext cx="8627165" cy="1577010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8627" y="2804355"/>
            <a:ext cx="9144000" cy="641210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Speakers Names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9" y="6017665"/>
            <a:ext cx="2875723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8534403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err="1" smtClean="0">
                <a:solidFill>
                  <a:schemeClr val="tx2"/>
                </a:solidFill>
              </a:rPr>
              <a:t>rightquestion.org</a:t>
            </a:r>
            <a:endParaRPr lang="en-US" sz="1600" b="0" dirty="0" smtClean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68630" y="5835315"/>
            <a:ext cx="1062527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6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756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8525" y="1227818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921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756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8523" y="1662320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50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hoto w/ Tex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25" y="183297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6"/>
            <a:ext cx="4808096" cy="264930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6"/>
            <a:ext cx="4968499" cy="264930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729" y="1188907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3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2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Rockwell" panose="02060603020205020403" pitchFamily="18" charset="0"/>
                <a:ea typeface="Rockwell" panose="02060603020205020403" pitchFamily="18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2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Rockwell" panose="02060603020205020403" pitchFamily="18" charset="0"/>
                <a:ea typeface="Rockwell" panose="02060603020205020403" pitchFamily="18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– Quote Credit</a:t>
            </a:r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598779" y="6065489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7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296858"/>
            <a:ext cx="10515600" cy="8384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359964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49" y="528638"/>
            <a:ext cx="6546851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0480" y="4249858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 userDrawn="1"/>
        </p:nvCxnSpPr>
        <p:spPr>
          <a:xfrm>
            <a:off x="506103" y="6175187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039" y="40876"/>
            <a:ext cx="10515600" cy="132556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3" y="1174484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1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/>
          <p:cNvCxnSpPr/>
          <p:nvPr userDrawn="1"/>
        </p:nvCxnSpPr>
        <p:spPr>
          <a:xfrm>
            <a:off x="481390" y="6071667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49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10947400" y="282575"/>
            <a:ext cx="856000" cy="1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10757647" y="282575"/>
            <a:ext cx="122000" cy="160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297580" y="228600"/>
            <a:ext cx="3480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C3E3"/>
              </a:buClr>
              <a:buSzPts val="3600"/>
              <a:buFont typeface="Rockwell"/>
              <a:buNone/>
            </a:pPr>
            <a:r>
              <a:rPr lang="en" sz="3600" b="1" i="0" u="none" strike="noStrike" cap="none">
                <a:solidFill>
                  <a:srgbClr val="9FC3E3"/>
                </a:solidFill>
                <a:latin typeface="Rockwell"/>
                <a:ea typeface="Rockwell"/>
                <a:cs typeface="Rockwell"/>
                <a:sym typeface="Rockwell"/>
              </a:rPr>
              <a:t>+</a:t>
            </a:r>
            <a:endParaRPr sz="18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64632" y="484093"/>
            <a:ext cx="100752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ockwell"/>
              <a:buNone/>
              <a:defRPr sz="3600" b="0" i="0" u="none" strike="noStrike" cap="none">
                <a:solidFill>
                  <a:schemeClr val="accen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64691" y="1985963"/>
            <a:ext cx="4876800" cy="4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5866504" y="1985963"/>
            <a:ext cx="4876800" cy="4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4325" algn="l" rtl="0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14325" algn="l" rtl="0">
              <a:spcBef>
                <a:spcPts val="60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325" algn="l" rtl="0">
              <a:spcBef>
                <a:spcPts val="60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32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325" algn="l" rtl="0">
              <a:spcBef>
                <a:spcPts val="36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325" algn="l" rtl="0">
              <a:spcBef>
                <a:spcPts val="360"/>
              </a:spcBef>
              <a:spcAft>
                <a:spcPts val="0"/>
              </a:spcAft>
              <a:buClr>
                <a:srgbClr val="9FC3E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32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9060329" y="6423585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268941" y="6423585"/>
            <a:ext cx="816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595959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074400" y="242235"/>
            <a:ext cx="73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032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4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sz="3600" b="1">
                <a:solidFill>
                  <a:srgbClr val="629DD1">
                    <a:lumMod val="60000"/>
                    <a:lumOff val="40000"/>
                  </a:srgb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60329" y="6423590"/>
            <a:ext cx="2844800" cy="365125"/>
          </a:xfrm>
          <a:prstGeom prst="rect">
            <a:avLst/>
          </a:prstGeom>
        </p:spPr>
        <p:txBody>
          <a:bodyPr/>
          <a:lstStyle/>
          <a:p>
            <a:fld id="{8E9718A7-2B15-C347-B708-4E85D52F4AA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8941" y="6423590"/>
            <a:ext cx="816385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9"/>
            <a:ext cx="738717" cy="365125"/>
          </a:xfrm>
          <a:prstGeom prst="rect">
            <a:avLst/>
          </a:prstGeom>
        </p:spPr>
        <p:txBody>
          <a:bodyPr/>
          <a:lstStyle/>
          <a:p>
            <a:fld id="{15E84564-75FE-D847-AF71-AE7C252681E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5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70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70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060329" y="6423590"/>
            <a:ext cx="2844800" cy="365125"/>
          </a:xfrm>
          <a:prstGeom prst="rect">
            <a:avLst/>
          </a:prstGeom>
        </p:spPr>
        <p:txBody>
          <a:bodyPr/>
          <a:lstStyle/>
          <a:p>
            <a:fld id="{8E9718A7-2B15-C347-B708-4E85D52F4A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8941" y="6423590"/>
            <a:ext cx="816385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74400" y="242239"/>
            <a:ext cx="738717" cy="365125"/>
          </a:xfrm>
          <a:prstGeom prst="rect">
            <a:avLst/>
          </a:prstGeom>
        </p:spPr>
        <p:txBody>
          <a:bodyPr/>
          <a:lstStyle/>
          <a:p>
            <a:fld id="{15E84564-75FE-D847-AF71-AE7C252681E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52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52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28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9" y="6017665"/>
            <a:ext cx="2875723" cy="51523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8534403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err="1" smtClean="0">
                <a:solidFill>
                  <a:schemeClr val="tx2"/>
                </a:solidFill>
              </a:rPr>
              <a:t>rightquestion.org</a:t>
            </a:r>
            <a:endParaRPr lang="en-US" sz="1600" b="0" dirty="0" smtClean="0">
              <a:solidFill>
                <a:schemeClr val="tx2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68630" y="5835315"/>
            <a:ext cx="1062527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4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583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629DD1">
                    <a:lumMod val="60000"/>
                    <a:lumOff val="40000"/>
                  </a:srgb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060329" y="6423585"/>
            <a:ext cx="2844800" cy="365100"/>
          </a:xfrm>
          <a:prstGeom prst="rect">
            <a:avLst/>
          </a:prstGeom>
        </p:spPr>
        <p:txBody>
          <a:bodyPr/>
          <a:lstStyle/>
          <a:p>
            <a:pPr algn="r" defTabSz="457200">
              <a:defRPr/>
            </a:pPr>
            <a:fld id="{1BBC3013-4435-2D4C-9E29-650CD3D95957}" type="datetimeFigureOut">
              <a:rPr lang="en-US" sz="11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 defTabSz="457200">
                <a:defRPr/>
              </a:pPr>
              <a:t>3/25/2021</a:t>
            </a:fld>
            <a:endParaRPr lang="en-US" sz="11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8941" y="6423585"/>
            <a:ext cx="8164000" cy="365100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endParaRPr lang="en-US" sz="11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4"/>
            <a:ext cx="738800" cy="365100"/>
          </a:xfrm>
          <a:prstGeom prst="rect">
            <a:avLst/>
          </a:prstGeom>
        </p:spPr>
        <p:txBody>
          <a:bodyPr/>
          <a:lstStyle/>
          <a:p>
            <a:pPr algn="r" defTabSz="457200">
              <a:defRPr/>
            </a:pPr>
            <a:fld id="{806C9EB7-DE12-DA45-9FA8-81EA5D4669B0}" type="slidenum">
              <a:rPr lang="en-US" sz="1400" smtClean="0">
                <a:solidFill>
                  <a:prstClr val="white"/>
                </a:solidFill>
              </a:rPr>
              <a:pPr algn="r" defTabSz="457200">
                <a:defRPr/>
              </a:pPr>
              <a:t>‹#›</a:t>
            </a:fld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86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7" y="34733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725" y="1828806"/>
            <a:ext cx="4808096" cy="264930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385301" y="1828806"/>
            <a:ext cx="4968499" cy="264930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0" y="4702766"/>
            <a:ext cx="10515600" cy="9144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 smtClean="0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6520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7441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2" y="1303421"/>
            <a:ext cx="3932237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800" b="0" i="0" smtClean="0">
                <a:solidFill>
                  <a:schemeClr val="tx2"/>
                </a:solidFill>
                <a:effectLst/>
                <a:latin typeface="Rockwell" panose="02060603020205020403" pitchFamily="18" charset="0"/>
                <a:ea typeface="Rockwell" panose="02060603020205020403" pitchFamily="18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“Lorem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Mauris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elementum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volutpad</a:t>
            </a:r>
            <a:r>
              <a:rPr lang="en-US" dirty="0" smtClean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423152" y="4070685"/>
            <a:ext cx="3932237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200" b="0" i="0" smtClean="0">
                <a:solidFill>
                  <a:schemeClr val="tx1"/>
                </a:solidFill>
                <a:effectLst/>
                <a:latin typeface="Rockwell" panose="02060603020205020403" pitchFamily="18" charset="0"/>
                <a:ea typeface="Rockwell" panose="02060603020205020403" pitchFamily="18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Qute</a:t>
            </a:r>
            <a:r>
              <a:rPr lang="en-US" dirty="0" smtClean="0"/>
              <a:t> Credit</a:t>
            </a:r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604957" y="6059309"/>
            <a:ext cx="10625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7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296863"/>
            <a:ext cx="10515600" cy="953001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359964"/>
            <a:ext cx="10515600" cy="18152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831849" y="528638"/>
            <a:ext cx="6546851" cy="2871787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Insert photo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4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7796"/>
            <a:ext cx="12192000" cy="169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9" y="6017665"/>
            <a:ext cx="2875723" cy="51523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>
            <a:off x="8534403" y="6083055"/>
            <a:ext cx="2756452" cy="615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0" dirty="0" err="1" smtClean="0">
                <a:solidFill>
                  <a:schemeClr val="tx2"/>
                </a:solidFill>
              </a:rPr>
              <a:t>rightquestion.org</a:t>
            </a:r>
            <a:endParaRPr lang="en-US" sz="1600" b="0" dirty="0" smtClean="0">
              <a:solidFill>
                <a:schemeClr val="tx2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68630" y="5835315"/>
            <a:ext cx="1062527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35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68630" y="5835315"/>
            <a:ext cx="1062527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7796"/>
            <a:ext cx="12192000" cy="563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4310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6"/>
            <a:ext cx="4343400" cy="530225"/>
          </a:xfrm>
        </p:spPr>
        <p:txBody>
          <a:bodyPr anchor="b"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Student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171080"/>
            <a:ext cx="4569577" cy="28274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182222"/>
            <a:ext cx="4567989" cy="152876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6021388" y="1171074"/>
            <a:ext cx="4567989" cy="510138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  <a:p>
            <a:pPr lvl="0"/>
            <a:r>
              <a:rPr lang="en-US" dirty="0" smtClean="0"/>
              <a:t>Question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15963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1" r:id="rId5"/>
    <p:sldLayoutId id="2147483654" r:id="rId6"/>
    <p:sldLayoutId id="2147483655" r:id="rId7"/>
    <p:sldLayoutId id="2147483666" r:id="rId8"/>
    <p:sldLayoutId id="2147483656" r:id="rId9"/>
    <p:sldLayoutId id="2147483660" r:id="rId10"/>
    <p:sldLayoutId id="214748366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71" r:id="rId17"/>
    <p:sldLayoutId id="2147483672" r:id="rId18"/>
    <p:sldLayoutId id="2147483673" r:id="rId19"/>
    <p:sldLayoutId id="2147483674" r:id="rId20"/>
    <p:sldLayoutId id="2147483676" r:id="rId2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4" Type="http://schemas.openxmlformats.org/officeDocument/2006/relationships/hyperlink" Target="file:///C:\Users\User\Downloads\rightquestion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4" Type="http://schemas.openxmlformats.org/officeDocument/2006/relationships/hyperlink" Target="https://www.loc.gov/programs/teachers/getting-started-with-primary-sources/guid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t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hyperlink" Target="https://www.loc.gov/item/2005677799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loc.gov/item/201774459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77685" y="843759"/>
            <a:ext cx="11650900" cy="1369788"/>
          </a:xfrm>
        </p:spPr>
        <p:txBody>
          <a:bodyPr>
            <a:noAutofit/>
          </a:bodyPr>
          <a:lstStyle/>
          <a:p>
            <a:r>
              <a:rPr lang="en-US" sz="6000" dirty="0" smtClean="0"/>
              <a:t>Blending the QFT &amp; the TPS Analysis Tool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719847" y="5216251"/>
            <a:ext cx="836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reminder: This meeting is being recorded </a:t>
            </a:r>
            <a:endParaRPr lang="en-US" sz="3200" dirty="0"/>
          </a:p>
        </p:txBody>
      </p:sp>
      <p:pic>
        <p:nvPicPr>
          <p:cNvPr id="12" name="Picture 11" descr="File:&lt;strong&gt;Video camera icon&lt;/strong&gt; svg.sv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34" y="5015937"/>
            <a:ext cx="798595" cy="400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714375" y="207056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latin typeface="+mn-lt"/>
              </a:rPr>
              <a:t>Observe &amp; Infer</a:t>
            </a:r>
            <a:endParaRPr lang="en-US" alt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7266" y="1734532"/>
            <a:ext cx="9898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What </a:t>
            </a:r>
            <a:r>
              <a:rPr lang="en-US" sz="2800" b="1" dirty="0" smtClean="0"/>
              <a:t>observations</a:t>
            </a:r>
            <a:r>
              <a:rPr lang="en-US" sz="2800" dirty="0" smtClean="0"/>
              <a:t> are you making about this image that could help you answer any of your questions?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 smtClean="0"/>
              <a:t>What can you </a:t>
            </a:r>
            <a:r>
              <a:rPr lang="en-US" sz="2800" b="1" dirty="0" smtClean="0"/>
              <a:t>infer</a:t>
            </a:r>
            <a:r>
              <a:rPr lang="en-US" sz="2800" dirty="0" smtClean="0"/>
              <a:t> from this image that might help answer a question?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812" y="4830697"/>
            <a:ext cx="1476375" cy="1476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3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759543" y="220573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Strategize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1265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Select</a:t>
            </a:r>
            <a:r>
              <a:rPr lang="en-US" dirty="0" smtClean="0"/>
              <a:t> 2-3 questions that relate to the larger idea of education in some way. You may choose from the existing questions on our list or write a new question (or two) that has emerged for you.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Then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</a:rPr>
              <a:t>think:  What would you like to do with that priority question? Would you set about answering it—how? </a:t>
            </a:r>
            <a:endParaRPr lang="en-US" altLang="en-US" sz="280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1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Related Sources </a:t>
            </a:r>
            <a:br>
              <a:rPr lang="en-US" altLang="en-US" dirty="0" smtClean="0"/>
            </a:br>
            <a:endParaRPr lang="en-US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79" y="894735"/>
            <a:ext cx="6949441" cy="55039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183" y="6418387"/>
            <a:ext cx="1139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Graham School [or Mosely School], Chicago. Interior - children seated at </a:t>
            </a:r>
            <a:r>
              <a:rPr lang="en-US" b="1" dirty="0" smtClean="0">
                <a:solidFill>
                  <a:srgbClr val="333333"/>
                </a:solidFill>
                <a:latin typeface="Roboto Slab" pitchFamily="2" charset="0"/>
              </a:rPr>
              <a:t>desks </a:t>
            </a:r>
            <a:r>
              <a:rPr lang="en-US" dirty="0"/>
              <a:t>[between 1900 and 1915]</a:t>
            </a:r>
            <a:endParaRPr lang="en-US" b="1" i="0" dirty="0">
              <a:solidFill>
                <a:srgbClr val="333333"/>
              </a:solidFill>
              <a:effectLst/>
              <a:latin typeface="Roboto Slab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1725" y="617736"/>
            <a:ext cx="2965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https://www.loc.gov/item/2008675531/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7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759824" y="81009"/>
            <a:ext cx="3951513" cy="68230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Related Sources </a:t>
            </a:r>
            <a:endParaRPr lang="en-US" alt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5" y="653389"/>
            <a:ext cx="7449738" cy="5769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4263" y="6396335"/>
            <a:ext cx="802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[School children studying anatomy or health, Washington, D.C</a:t>
            </a:r>
            <a:r>
              <a:rPr lang="en-US" b="1" dirty="0" smtClean="0">
                <a:solidFill>
                  <a:srgbClr val="333333"/>
                </a:solidFill>
                <a:latin typeface="Roboto Slab" pitchFamily="2" charset="0"/>
              </a:rPr>
              <a:t>.] </a:t>
            </a:r>
            <a:r>
              <a:rPr lang="en-US" dirty="0"/>
              <a:t>[1899?]</a:t>
            </a:r>
            <a:endParaRPr lang="en-US" b="1" i="0" dirty="0">
              <a:solidFill>
                <a:srgbClr val="333333"/>
              </a:solidFill>
              <a:effectLst/>
              <a:latin typeface="Roboto Slab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7622" y="389844"/>
            <a:ext cx="3326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https://www.loc.gov/resource/cph.3a17792/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3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87371" y="155691"/>
            <a:ext cx="4389726" cy="7064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Related Sources </a:t>
            </a:r>
            <a:endParaRPr lang="en-US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14" y="775063"/>
            <a:ext cx="7176811" cy="56559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371" y="6431007"/>
            <a:ext cx="10871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[Children seated in </a:t>
            </a:r>
            <a:r>
              <a:rPr lang="en-US" b="1" dirty="0" smtClean="0">
                <a:solidFill>
                  <a:srgbClr val="333333"/>
                </a:solidFill>
                <a:latin typeface="Roboto Slab" pitchFamily="2" charset="0"/>
              </a:rPr>
              <a:t>classroom </a:t>
            </a:r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at a circular table, Sacramento, California</a:t>
            </a:r>
            <a:r>
              <a:rPr lang="en-US" b="1" dirty="0" smtClean="0">
                <a:solidFill>
                  <a:srgbClr val="333333"/>
                </a:solidFill>
                <a:latin typeface="Roboto Slab" pitchFamily="2" charset="0"/>
              </a:rPr>
              <a:t>] </a:t>
            </a:r>
            <a:r>
              <a:rPr lang="en-US" dirty="0"/>
              <a:t>[between 1900 and 1920]</a:t>
            </a:r>
            <a:endParaRPr lang="en-US" b="1" i="0" dirty="0">
              <a:solidFill>
                <a:srgbClr val="333333"/>
              </a:solidFill>
              <a:effectLst/>
              <a:latin typeface="Roboto Slab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12304" y="533590"/>
            <a:ext cx="3324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https://www.loc.gov/resource/cph.3c20427/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07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87371" y="216653"/>
            <a:ext cx="3928172" cy="6629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Related Sources </a:t>
            </a:r>
            <a:endParaRPr lang="en-US" alt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07" y="818607"/>
            <a:ext cx="7585604" cy="5511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029" y="6396335"/>
            <a:ext cx="10615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Franklin (Chicago) summer open air school, 1917, manual training class / Burke &amp; Atwell, </a:t>
            </a:r>
            <a:r>
              <a:rPr lang="en-US" b="1" dirty="0" err="1">
                <a:solidFill>
                  <a:srgbClr val="333333"/>
                </a:solidFill>
                <a:latin typeface="Roboto Slab" pitchFamily="2" charset="0"/>
              </a:rPr>
              <a:t>Chgo</a:t>
            </a:r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. </a:t>
            </a:r>
            <a:endParaRPr lang="en-US" b="1" i="0" dirty="0">
              <a:solidFill>
                <a:srgbClr val="333333"/>
              </a:solidFill>
              <a:effectLst/>
              <a:latin typeface="Roboto Slab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2035" y="602568"/>
            <a:ext cx="3454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https://www.loc.gov/resource/ppmsca.11778/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0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87371" y="216653"/>
            <a:ext cx="3928172" cy="66291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Related Sources </a:t>
            </a:r>
            <a:endParaRPr lang="en-US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918857" y="6396335"/>
            <a:ext cx="10615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[Mathematics class at Tuskegee Institute, 1906]</a:t>
            </a:r>
          </a:p>
          <a:p>
            <a:r>
              <a:rPr lang="en-US" b="1" dirty="0">
                <a:solidFill>
                  <a:srgbClr val="333333"/>
                </a:solidFill>
                <a:latin typeface="Roboto Slab" pitchFamily="2" charset="0"/>
              </a:rPr>
              <a:t> </a:t>
            </a:r>
            <a:endParaRPr lang="en-US" b="1" i="0" dirty="0">
              <a:solidFill>
                <a:srgbClr val="333333"/>
              </a:solidFill>
              <a:effectLst/>
              <a:latin typeface="Roboto Slab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69713" y="571498"/>
            <a:ext cx="3383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https://loc.gov/pictures/resource/ds.03647</a:t>
            </a:r>
            <a:r>
              <a:rPr lang="en-US" sz="1200" dirty="0" smtClean="0"/>
              <a:t>/?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866444"/>
            <a:ext cx="6999515" cy="5529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5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did you learn?</a:t>
            </a:r>
          </a:p>
          <a:p>
            <a:r>
              <a:rPr lang="en-US" dirty="0" smtClean="0"/>
              <a:t>How are you now thinking differently about the initial primary source?</a:t>
            </a:r>
          </a:p>
          <a:p>
            <a:r>
              <a:rPr lang="en-US" dirty="0" smtClean="0"/>
              <a:t>How do you connect this to your work in education more broadly?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71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52" y="395925"/>
            <a:ext cx="11284670" cy="886119"/>
          </a:xfrm>
        </p:spPr>
        <p:txBody>
          <a:bodyPr>
            <a:normAutofit/>
          </a:bodyPr>
          <a:lstStyle/>
          <a:p>
            <a:r>
              <a:rPr lang="en-US" sz="4000" dirty="0"/>
              <a:t>Mini </a:t>
            </a:r>
            <a:r>
              <a:rPr lang="en-US" sz="4000" dirty="0" smtClean="0"/>
              <a:t>QFT-Primary Source Experience</a:t>
            </a:r>
            <a:endParaRPr lang="en-US" sz="4000" dirty="0"/>
          </a:p>
        </p:txBody>
      </p:sp>
      <p:sp>
        <p:nvSpPr>
          <p:cNvPr id="6" name="Cross 5"/>
          <p:cNvSpPr/>
          <p:nvPr/>
        </p:nvSpPr>
        <p:spPr>
          <a:xfrm>
            <a:off x="5744562" y="3209706"/>
            <a:ext cx="697583" cy="720532"/>
          </a:xfrm>
          <a:prstGeom prst="plus">
            <a:avLst>
              <a:gd name="adj" fmla="val 40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2" y="2279681"/>
            <a:ext cx="4688750" cy="262170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5652" y="1880286"/>
            <a:ext cx="439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Question Formulation Technique (QFT)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2305" y="1876543"/>
            <a:ext cx="399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Primary Source Analysis Tool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/>
        </p:blipFill>
        <p:spPr>
          <a:xfrm>
            <a:off x="6782305" y="2249618"/>
            <a:ext cx="4235108" cy="312753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83" y="3930238"/>
            <a:ext cx="1603973" cy="1603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1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QFT, on one slide…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515" y="1606981"/>
            <a:ext cx="10515600" cy="4351338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Question Focus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/>
              <a:t>Produce</a:t>
            </a:r>
            <a:r>
              <a:rPr lang="en-US" dirty="0"/>
              <a:t>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Follow the rules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Number your questions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3"/>
            </a:pPr>
            <a:r>
              <a:rPr lang="en-US" b="1" dirty="0"/>
              <a:t>Improve</a:t>
            </a:r>
            <a:r>
              <a:rPr lang="en-US" dirty="0"/>
              <a:t>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Categorize questions as Closed or Open-ended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Change questions from one type to another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4"/>
            </a:pPr>
            <a:r>
              <a:rPr lang="en-US" b="1" dirty="0" smtClean="0"/>
              <a:t>Strategize</a:t>
            </a:r>
            <a:r>
              <a:rPr lang="en-US" dirty="0" smtClean="0"/>
              <a:t>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/>
              <a:t>Prioritize your questions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/>
              <a:t>Action plan or discuss next steps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/>
              <a:t>Share </a:t>
            </a:r>
            <a:endParaRPr lang="en-US" dirty="0"/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 startAt="5"/>
            </a:pPr>
            <a:r>
              <a:rPr lang="en-US" b="1" dirty="0" smtClean="0"/>
              <a:t>Reflect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64549" y="1436971"/>
            <a:ext cx="4589576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Rockwell"/>
              </a:rPr>
              <a:t>Ask as many questions as you can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Rockwell"/>
              </a:rPr>
              <a:t>Do not stop to discuss, judge or answer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Rockwell"/>
              </a:rPr>
              <a:t>Record </a:t>
            </a:r>
            <a:r>
              <a:rPr lang="en-US" i="1" dirty="0">
                <a:solidFill>
                  <a:prstClr val="black"/>
                </a:solidFill>
                <a:latin typeface="Rockwell"/>
              </a:rPr>
              <a:t>exactly</a:t>
            </a:r>
            <a:r>
              <a:rPr lang="en-US" dirty="0">
                <a:solidFill>
                  <a:prstClr val="black"/>
                </a:solidFill>
                <a:latin typeface="Rockwell"/>
              </a:rPr>
              <a:t> as stated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Rockwell"/>
              </a:rPr>
              <a:t>Change statements into questions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96647" y="2692520"/>
            <a:ext cx="2634551" cy="309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82869" y="4260238"/>
            <a:ext cx="3169249" cy="17543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prstClr val="black"/>
                </a:solidFill>
                <a:latin typeface="Rockwell"/>
              </a:rPr>
              <a:t>Closed-Ended: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Rockwell"/>
              </a:rPr>
              <a:t>Answered with “yes,” “no” or one word</a:t>
            </a: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Rockwell"/>
            </a:endParaRPr>
          </a:p>
          <a:p>
            <a:pPr defTabSz="457200">
              <a:defRPr/>
            </a:pPr>
            <a:r>
              <a:rPr lang="en-US" b="1" dirty="0">
                <a:solidFill>
                  <a:prstClr val="black"/>
                </a:solidFill>
                <a:latin typeface="Rockwell"/>
              </a:rPr>
              <a:t>Open-Ended: </a:t>
            </a:r>
            <a:r>
              <a:rPr lang="en-US" dirty="0">
                <a:solidFill>
                  <a:prstClr val="black"/>
                </a:solidFill>
                <a:latin typeface="Rockwell"/>
              </a:rPr>
              <a:t>Require longer explanation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616671" y="3699127"/>
            <a:ext cx="803564" cy="374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96000" y="648846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43200" algn="ctr"/>
                <a:tab pos="5486400" algn="r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Calibri" panose="020F0502020204030204" pitchFamily="34" charset="0"/>
                <a:cs typeface="Times New Roman" panose="02020603050405020304" pitchFamily="18" charset="0"/>
              </a:rPr>
              <a:t>Source: The Right Question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Calibri" panose="020F0502020204030204" pitchFamily="34" charset="0"/>
                <a:cs typeface="Times New Roman" panose="02020603050405020304" pitchFamily="18" charset="0"/>
              </a:rPr>
              <a:t>Institute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ckwell"/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file"/>
              </a:rPr>
              <a:t>rightquestion.org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riangle 9"/>
          <p:cNvSpPr/>
          <p:nvPr/>
        </p:nvSpPr>
        <p:spPr>
          <a:xfrm rot="10800000">
            <a:off x="8636094" y="1803315"/>
            <a:ext cx="2512883" cy="24807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47088" y="3798986"/>
            <a:ext cx="457200" cy="99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1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Please share in the chat box:</a:t>
            </a:r>
          </a:p>
          <a:p>
            <a:r>
              <a:rPr lang="en-US" dirty="0" smtClean="0"/>
              <a:t>Your name</a:t>
            </a:r>
          </a:p>
          <a:p>
            <a:r>
              <a:rPr lang="en-US" dirty="0" smtClean="0"/>
              <a:t>Where you are joining us from</a:t>
            </a:r>
          </a:p>
          <a:p>
            <a:r>
              <a:rPr lang="en-US" dirty="0" smtClean="0"/>
              <a:t>What you teach (subject, grade level)</a:t>
            </a:r>
          </a:p>
          <a:p>
            <a:r>
              <a:rPr lang="en-US" dirty="0" smtClean="0"/>
              <a:t>One question you have asked someone or that someone has asked you in the last 24 hours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Google Shape;247;p24"/>
          <p:cNvSpPr/>
          <p:nvPr/>
        </p:nvSpPr>
        <p:spPr>
          <a:xfrm>
            <a:off x="10709623" y="92756"/>
            <a:ext cx="1075978" cy="736977"/>
          </a:xfrm>
          <a:prstGeom prst="wedgeRectCallout">
            <a:avLst>
              <a:gd name="adj1" fmla="val -32870"/>
              <a:gd name="adj2" fmla="val 79687"/>
            </a:avLst>
          </a:prstGeom>
          <a:solidFill>
            <a:schemeClr val="accent1">
              <a:alpha val="91372"/>
            </a:schemeClr>
          </a:solidFill>
          <a:ln w="25400" cap="flat" cmpd="sng">
            <a:solidFill>
              <a:srgbClr val="5C99CE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5400000" rotWithShape="0">
              <a:srgbClr val="808080">
                <a:alpha val="7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33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TPS Analysis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/>
        </p:blipFill>
        <p:spPr>
          <a:xfrm>
            <a:off x="2155372" y="1091224"/>
            <a:ext cx="7328262" cy="541176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riangle 4"/>
          <p:cNvSpPr/>
          <p:nvPr/>
        </p:nvSpPr>
        <p:spPr>
          <a:xfrm rot="5400000">
            <a:off x="3787498" y="2676894"/>
            <a:ext cx="2512883" cy="24807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6055723" y="3419534"/>
            <a:ext cx="457200" cy="99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10057" y="6121057"/>
            <a:ext cx="2481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https://www.loc.gov/programs/teachers/getting-started-with-primary-sources/guides/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11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Observe</a:t>
            </a:r>
            <a:r>
              <a:rPr lang="en-US" dirty="0" smtClean="0"/>
              <a:t> the </a:t>
            </a:r>
            <a:r>
              <a:rPr lang="en-US" dirty="0" err="1" smtClean="0"/>
              <a:t>QFocus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Produce</a:t>
            </a:r>
            <a:r>
              <a:rPr lang="en-US" dirty="0" smtClean="0"/>
              <a:t> Questions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Follow the 4 rules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Layer in a Caption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Produce Questions (part 2)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Improve &amp; Add </a:t>
            </a:r>
            <a:r>
              <a:rPr lang="en-US" dirty="0" smtClean="0"/>
              <a:t>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Prioritize</a:t>
            </a:r>
            <a:r>
              <a:rPr lang="en-US" dirty="0" smtClean="0"/>
              <a:t>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Observe &amp; Infer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Strategize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Discuss next steps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Observe related primary sources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b="1" dirty="0" smtClean="0"/>
              <a:t>Produce</a:t>
            </a:r>
            <a:r>
              <a:rPr lang="en-US" dirty="0" smtClean="0"/>
              <a:t> new 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Reflect</a:t>
            </a:r>
            <a:endParaRPr lang="en-US" b="1" dirty="0"/>
          </a:p>
        </p:txBody>
      </p:sp>
      <p:sp>
        <p:nvSpPr>
          <p:cNvPr id="6" name="Right Brace 5"/>
          <p:cNvSpPr/>
          <p:nvPr/>
        </p:nvSpPr>
        <p:spPr>
          <a:xfrm>
            <a:off x="5551713" y="4284617"/>
            <a:ext cx="1064623" cy="1892345"/>
          </a:xfrm>
          <a:prstGeom prst="rightBrace">
            <a:avLst/>
          </a:prstGeom>
          <a:noFill/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45428" y="2677886"/>
            <a:ext cx="3383281" cy="13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91153" y="4907623"/>
            <a:ext cx="252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Continue to add </a:t>
            </a:r>
            <a:r>
              <a:rPr lang="en-US" dirty="0"/>
              <a:t>&amp;</a:t>
            </a:r>
            <a:r>
              <a:rPr lang="en-US" dirty="0" smtClean="0"/>
              <a:t>/or Refine Questions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37714" y="1825625"/>
            <a:ext cx="412786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Ask as many questions as you can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Do not stop to discuss, judge or answer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Record </a:t>
            </a:r>
            <a:r>
              <a:rPr lang="en-US" i="1" dirty="0">
                <a:solidFill>
                  <a:prstClr val="black"/>
                </a:solidFill>
              </a:rPr>
              <a:t>exactly</a:t>
            </a:r>
            <a:r>
              <a:rPr lang="en-US" dirty="0">
                <a:solidFill>
                  <a:prstClr val="black"/>
                </a:solidFill>
              </a:rPr>
              <a:t> as stated</a:t>
            </a:r>
          </a:p>
          <a:p>
            <a:pPr marL="342900" indent="-342900" defTabSz="457200"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Change statements into </a:t>
            </a:r>
            <a:r>
              <a:rPr lang="en-US" dirty="0" smtClean="0">
                <a:solidFill>
                  <a:prstClr val="black"/>
                </a:solidFill>
              </a:rPr>
              <a:t>questions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riangle 14"/>
          <p:cNvSpPr/>
          <p:nvPr/>
        </p:nvSpPr>
        <p:spPr>
          <a:xfrm rot="10800000">
            <a:off x="8752114" y="1825624"/>
            <a:ext cx="2099605" cy="18139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73316" y="3238882"/>
            <a:ext cx="457200" cy="942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 rot="10800000">
            <a:off x="9101545" y="4190011"/>
            <a:ext cx="1400741" cy="1075954"/>
          </a:xfrm>
          <a:prstGeom prst="triangle">
            <a:avLst>
              <a:gd name="adj" fmla="val 48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08449" y="4907623"/>
            <a:ext cx="457200" cy="442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lock Arc 23"/>
          <p:cNvSpPr/>
          <p:nvPr/>
        </p:nvSpPr>
        <p:spPr>
          <a:xfrm rot="16200000">
            <a:off x="9330392" y="3261181"/>
            <a:ext cx="450172" cy="492875"/>
          </a:xfrm>
          <a:prstGeom prst="blockArc">
            <a:avLst>
              <a:gd name="adj1" fmla="val 10800000"/>
              <a:gd name="adj2" fmla="val 0"/>
              <a:gd name="adj3" fmla="val 19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lock Arc 24"/>
          <p:cNvSpPr/>
          <p:nvPr/>
        </p:nvSpPr>
        <p:spPr>
          <a:xfrm rot="16200000">
            <a:off x="9348230" y="3704655"/>
            <a:ext cx="450172" cy="492875"/>
          </a:xfrm>
          <a:prstGeom prst="blockArc">
            <a:avLst>
              <a:gd name="adj1" fmla="val 10800000"/>
              <a:gd name="adj2" fmla="val 0"/>
              <a:gd name="adj3" fmla="val 19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lock Arc 25"/>
          <p:cNvSpPr/>
          <p:nvPr/>
        </p:nvSpPr>
        <p:spPr>
          <a:xfrm rot="5400000">
            <a:off x="9823266" y="3269558"/>
            <a:ext cx="450172" cy="492875"/>
          </a:xfrm>
          <a:prstGeom prst="blockArc">
            <a:avLst>
              <a:gd name="adj1" fmla="val 10800000"/>
              <a:gd name="adj2" fmla="val 0"/>
              <a:gd name="adj3" fmla="val 19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lock Arc 26"/>
          <p:cNvSpPr/>
          <p:nvPr/>
        </p:nvSpPr>
        <p:spPr>
          <a:xfrm rot="5246821">
            <a:off x="9822497" y="3714303"/>
            <a:ext cx="450172" cy="492875"/>
          </a:xfrm>
          <a:prstGeom prst="blockArc">
            <a:avLst>
              <a:gd name="adj1" fmla="val 10800000"/>
              <a:gd name="adj2" fmla="val 0"/>
              <a:gd name="adj3" fmla="val 19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0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256" y="4711336"/>
            <a:ext cx="1116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Questions, comments, and feedback</a:t>
            </a:r>
            <a:endParaRPr lang="en-US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3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52" y="395925"/>
            <a:ext cx="11284670" cy="886119"/>
          </a:xfrm>
        </p:spPr>
        <p:txBody>
          <a:bodyPr>
            <a:normAutofit/>
          </a:bodyPr>
          <a:lstStyle/>
          <a:p>
            <a:r>
              <a:rPr lang="en-US" sz="4000" dirty="0"/>
              <a:t>Mini </a:t>
            </a:r>
            <a:r>
              <a:rPr lang="en-US" sz="4000" dirty="0" smtClean="0"/>
              <a:t>QFT-Primary Source Experience</a:t>
            </a:r>
            <a:endParaRPr lang="en-US" sz="4000" dirty="0"/>
          </a:p>
        </p:txBody>
      </p:sp>
      <p:sp>
        <p:nvSpPr>
          <p:cNvPr id="6" name="Cross 5"/>
          <p:cNvSpPr/>
          <p:nvPr/>
        </p:nvSpPr>
        <p:spPr>
          <a:xfrm>
            <a:off x="5744562" y="3209706"/>
            <a:ext cx="697583" cy="720532"/>
          </a:xfrm>
          <a:prstGeom prst="plus">
            <a:avLst>
              <a:gd name="adj" fmla="val 40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2" y="2279681"/>
            <a:ext cx="4688750" cy="262170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5652" y="1880286"/>
            <a:ext cx="439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Question Formulation Technique (QFT)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2305" y="1876543"/>
            <a:ext cx="399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Primary Source Analysis Tool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"/>
          <a:stretch/>
        </p:blipFill>
        <p:spPr>
          <a:xfrm>
            <a:off x="6782305" y="2249618"/>
            <a:ext cx="4235108" cy="312753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83" y="3930238"/>
            <a:ext cx="1603973" cy="160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56" y="1736733"/>
            <a:ext cx="3128423" cy="3567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87" y="4201217"/>
            <a:ext cx="1631890" cy="2325539"/>
          </a:xfrm>
          <a:prstGeom prst="rect">
            <a:avLst/>
          </a:prstGeom>
        </p:spPr>
      </p:pic>
      <p:sp>
        <p:nvSpPr>
          <p:cNvPr id="11" name="Hexagon 10"/>
          <p:cNvSpPr/>
          <p:nvPr/>
        </p:nvSpPr>
        <p:spPr>
          <a:xfrm>
            <a:off x="5303922" y="4297680"/>
            <a:ext cx="2135583" cy="1802673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5007" y="4827284"/>
            <a:ext cx="2013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UNDER</a:t>
            </a:r>
          </a:p>
          <a:p>
            <a:pPr algn="ctr"/>
            <a:r>
              <a:rPr lang="en-US" dirty="0" smtClean="0"/>
              <a:t>CONSTRUCTION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812972" y="5913214"/>
            <a:ext cx="1167280" cy="444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90077" y="4516278"/>
            <a:ext cx="1170432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226829" y="6379242"/>
            <a:ext cx="29651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https://www.loc.gov/item/2017744592</a:t>
            </a:r>
            <a:r>
              <a:rPr lang="en-US" sz="1200" dirty="0" smtClean="0">
                <a:hlinkClick r:id="rId9"/>
              </a:rPr>
              <a:t>/</a:t>
            </a:r>
            <a:endParaRPr lang="en-US" sz="1200" dirty="0" smtClean="0"/>
          </a:p>
          <a:p>
            <a:r>
              <a:rPr lang="en-US" sz="1200" dirty="0">
                <a:hlinkClick r:id="rId10"/>
              </a:rPr>
              <a:t>https://www.loc.gov/item/2005677799</a:t>
            </a:r>
            <a:r>
              <a:rPr lang="en-US" sz="1200" dirty="0" smtClean="0">
                <a:hlinkClick r:id="rId10"/>
              </a:rPr>
              <a:t>/</a:t>
            </a:r>
            <a:endParaRPr lang="en-US" sz="1200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27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+mn-lt"/>
              </a:rPr>
              <a:t>Rules for Producing Questions</a:t>
            </a:r>
          </a:p>
        </p:txBody>
      </p:sp>
      <p:sp>
        <p:nvSpPr>
          <p:cNvPr id="5" name="Rounded Rectangle 11"/>
          <p:cNvSpPr>
            <a:spLocks noChangeArrowheads="1"/>
          </p:cNvSpPr>
          <p:nvPr/>
        </p:nvSpPr>
        <p:spPr bwMode="auto">
          <a:xfrm>
            <a:off x="838203" y="2161791"/>
            <a:ext cx="10515599" cy="304469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2250" indent="-222250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3200" dirty="0">
                <a:latin typeface="+mn-lt"/>
              </a:rPr>
              <a:t>1. Ask as many questions as you can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3200" dirty="0">
                <a:latin typeface="+mn-lt"/>
              </a:rPr>
              <a:t>2. Do not stop to answer, judge, or discuss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3200" dirty="0">
                <a:latin typeface="+mn-lt"/>
              </a:rPr>
              <a:t>3. Write down every question exactly as stated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3200" dirty="0">
                <a:latin typeface="+mn-lt"/>
              </a:rPr>
              <a:t>4. Change any statements into questions</a:t>
            </a:r>
          </a:p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endParaRPr lang="en-US" altLang="en-US" sz="3200" dirty="0">
              <a:solidFill>
                <a:prstClr val="white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22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343144" y="382705"/>
            <a:ext cx="4185314" cy="80118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+mn-lt"/>
              </a:rPr>
              <a:t>Question </a:t>
            </a:r>
            <a:r>
              <a:rPr lang="en-US" altLang="en-US" dirty="0" smtClean="0">
                <a:latin typeface="+mn-lt"/>
              </a:rPr>
              <a:t>Focus</a:t>
            </a:r>
            <a:endParaRPr lang="en-US" alt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644" y="6348609"/>
            <a:ext cx="747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</a:t>
            </a:r>
            <a:r>
              <a:rPr lang="en-US" dirty="0"/>
              <a:t>air class--Public School #51--Manhattan, N.Y. City--Rest hour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75" y="218196"/>
            <a:ext cx="7585488" cy="6089133"/>
          </a:xfrm>
          <a:prstGeom prst="rect">
            <a:avLst/>
          </a:prstGeom>
        </p:spPr>
      </p:pic>
      <p:sp>
        <p:nvSpPr>
          <p:cNvPr id="8" name="Rounded Rectangle 11"/>
          <p:cNvSpPr>
            <a:spLocks noChangeArrowheads="1"/>
          </p:cNvSpPr>
          <p:nvPr/>
        </p:nvSpPr>
        <p:spPr bwMode="auto">
          <a:xfrm>
            <a:off x="237313" y="3392857"/>
            <a:ext cx="4743990" cy="198348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222250" indent="-222250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1600" dirty="0">
                <a:latin typeface="+mn-lt"/>
              </a:rPr>
              <a:t>1. Ask as many questions as you can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1600" dirty="0">
                <a:latin typeface="+mn-lt"/>
              </a:rPr>
              <a:t>2. Do not stop to answer, judge, or discuss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1600" dirty="0">
                <a:latin typeface="+mn-lt"/>
              </a:rPr>
              <a:t>3. Write down every question exactly as stated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1600" dirty="0">
                <a:latin typeface="+mn-lt"/>
              </a:rPr>
              <a:t>4. Change any statements into questions</a:t>
            </a:r>
          </a:p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endParaRPr lang="en-US" altLang="en-US" sz="32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144" y="2980876"/>
            <a:ext cx="382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Don’t Forget To Follow the 4 Rules!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83290" y="59057"/>
            <a:ext cx="3369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 </a:t>
            </a:r>
            <a:r>
              <a:rPr lang="en-US" sz="1200" dirty="0"/>
              <a:t>https://www.loc.gov/resource/cph.3c20419</a:t>
            </a:r>
            <a:r>
              <a:rPr lang="en-US" sz="1200" dirty="0" smtClean="0"/>
              <a:t>/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22121" r="4810" b="13983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4480" y="6309360"/>
            <a:ext cx="9509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Open air class--Public School #51--Manhattan, N.Y. City--Rest hour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" y="40067"/>
            <a:ext cx="33693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 </a:t>
            </a:r>
            <a:r>
              <a:rPr lang="en-US" sz="1200" dirty="0"/>
              <a:t>https://www.loc.gov/resource/cph.3c20419</a:t>
            </a:r>
            <a:r>
              <a:rPr lang="en-US" sz="1200" dirty="0" smtClean="0"/>
              <a:t>/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0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22848" r="4938" b="13849"/>
          <a:stretch/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791788" y="5285607"/>
            <a:ext cx="9284305" cy="7449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Open-air schools were common in </a:t>
            </a:r>
            <a:r>
              <a:rPr lang="en-US" sz="2400" dirty="0" smtClean="0"/>
              <a:t>some cities as a </a:t>
            </a:r>
            <a:r>
              <a:rPr lang="en-US" sz="2400" dirty="0"/>
              <a:t>response to an outbreak of tuberculosis in </a:t>
            </a:r>
            <a:r>
              <a:rPr lang="en-US" sz="2400" dirty="0" smtClean="0"/>
              <a:t>1904-1905.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31720" y="6294120"/>
            <a:ext cx="79705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Open air class--Public School #51--Manhattan, N.Y. City--Rest hour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01" y="55307"/>
            <a:ext cx="33693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 </a:t>
            </a:r>
            <a:r>
              <a:rPr lang="en-US" sz="1200" dirty="0"/>
              <a:t>https://www.loc.gov/resource/cph.3c20419</a:t>
            </a:r>
            <a:r>
              <a:rPr lang="en-US" sz="1200" dirty="0" smtClean="0"/>
              <a:t>/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3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ubtitle 2"/>
          <p:cNvSpPr txBox="1">
            <a:spLocks/>
          </p:cNvSpPr>
          <p:nvPr/>
        </p:nvSpPr>
        <p:spPr bwMode="auto">
          <a:xfrm>
            <a:off x="2386013" y="2402242"/>
            <a:ext cx="6400800" cy="163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  <a:ea typeface="MS PGothic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08547" name="Title 1"/>
          <p:cNvSpPr>
            <a:spLocks noGrp="1"/>
          </p:cNvSpPr>
          <p:nvPr>
            <p:ph type="title"/>
          </p:nvPr>
        </p:nvSpPr>
        <p:spPr>
          <a:xfrm>
            <a:off x="838200" y="221333"/>
            <a:ext cx="10515600" cy="123404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Improve Questions</a:t>
            </a:r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6928" y="1812591"/>
            <a:ext cx="98981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000000"/>
                </a:solidFill>
              </a:rPr>
              <a:t>Now, review </a:t>
            </a:r>
            <a:r>
              <a:rPr lang="en-US" altLang="en-US" sz="2800" b="1" dirty="0">
                <a:solidFill>
                  <a:srgbClr val="000000"/>
                </a:solidFill>
              </a:rPr>
              <a:t>your list of 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questions.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Add</a:t>
            </a:r>
            <a:r>
              <a:rPr lang="en-US" sz="2800" dirty="0" smtClean="0"/>
              <a:t> at least one new question: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 question inspired by someone else’s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An adaptation or wording change of an existing question to create a new question. </a:t>
            </a:r>
            <a:r>
              <a:rPr lang="en-US" dirty="0" smtClean="0"/>
              <a:t>(for ex: change an open-ended question to closed-ended or a closed to an open)</a:t>
            </a:r>
            <a:endParaRPr lang="en-US" dirty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u="sng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107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759543" y="220573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Prioritize Questions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1265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Choose</a:t>
            </a:r>
            <a:r>
              <a:rPr lang="en-US" dirty="0"/>
              <a:t> the three questions that you are </a:t>
            </a:r>
            <a:r>
              <a:rPr lang="en-US" dirty="0" smtClean="0"/>
              <a:t>curious to discuss.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</a:rPr>
              <a:t>Then</a:t>
            </a:r>
            <a:r>
              <a:rPr lang="en-US" altLang="en-US" dirty="0">
                <a:solidFill>
                  <a:srgbClr val="000000"/>
                </a:solidFill>
              </a:rPr>
              <a:t>, think about why you chose those questions.</a:t>
            </a:r>
          </a:p>
          <a:p>
            <a:pPr marL="0" indent="0">
              <a:buNone/>
            </a:pPr>
            <a:endParaRPr lang="en-US" altLang="en-US" sz="280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6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3mUGs7KF"/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QI Brand Colors (Final)">
      <a:dk1>
        <a:srgbClr val="000000"/>
      </a:dk1>
      <a:lt1>
        <a:srgbClr val="FFFFFF"/>
      </a:lt1>
      <a:dk2>
        <a:srgbClr val="59C4C7"/>
      </a:dk2>
      <a:lt2>
        <a:srgbClr val="E7E6E6"/>
      </a:lt2>
      <a:accent1>
        <a:srgbClr val="59C4C7"/>
      </a:accent1>
      <a:accent2>
        <a:srgbClr val="F6921E"/>
      </a:accent2>
      <a:accent3>
        <a:srgbClr val="74D061"/>
      </a:accent3>
      <a:accent4>
        <a:srgbClr val="156993"/>
      </a:accent4>
      <a:accent5>
        <a:srgbClr val="DD5050"/>
      </a:accent5>
      <a:accent6>
        <a:srgbClr val="7979D8"/>
      </a:accent6>
      <a:hlink>
        <a:srgbClr val="59C4C7"/>
      </a:hlink>
      <a:folHlink>
        <a:srgbClr val="59C4C7"/>
      </a:folHlink>
    </a:clrScheme>
    <a:fontScheme name="ユーザー定義 2">
      <a:majorFont>
        <a:latin typeface="Rockwell"/>
        <a:ea typeface="MS Gothic"/>
        <a:cs typeface=""/>
      </a:majorFont>
      <a:minorFont>
        <a:latin typeface="Rockwell"/>
        <a:ea typeface="Meiry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25772</TotalTime>
  <Words>783</Words>
  <Application>Microsoft Office PowerPoint</Application>
  <PresentationFormat>Widescreen</PresentationFormat>
  <Paragraphs>137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Gothic</vt:lpstr>
      <vt:lpstr>MS PGothic</vt:lpstr>
      <vt:lpstr>游ゴシック</vt:lpstr>
      <vt:lpstr>Arial</vt:lpstr>
      <vt:lpstr>Calibri</vt:lpstr>
      <vt:lpstr>Meiryo</vt:lpstr>
      <vt:lpstr>Noto Sans Symbols</vt:lpstr>
      <vt:lpstr>Roboto Slab</vt:lpstr>
      <vt:lpstr>Rockwell</vt:lpstr>
      <vt:lpstr>Times New Roman</vt:lpstr>
      <vt:lpstr>Wingdings</vt:lpstr>
      <vt:lpstr>Office Theme</vt:lpstr>
      <vt:lpstr>Blending the QFT &amp; the TPS Analysis Tool</vt:lpstr>
      <vt:lpstr>Welcome!</vt:lpstr>
      <vt:lpstr>Mini QFT-Primary Source Experience</vt:lpstr>
      <vt:lpstr>Rules for Producing Questions</vt:lpstr>
      <vt:lpstr>Question Focus</vt:lpstr>
      <vt:lpstr>PowerPoint Presentation</vt:lpstr>
      <vt:lpstr>PowerPoint Presentation</vt:lpstr>
      <vt:lpstr>Improve Questions</vt:lpstr>
      <vt:lpstr>Prioritize Questions</vt:lpstr>
      <vt:lpstr>Observe &amp; Infer</vt:lpstr>
      <vt:lpstr>Strategize</vt:lpstr>
      <vt:lpstr>Related Sources  </vt:lpstr>
      <vt:lpstr>Related Sources </vt:lpstr>
      <vt:lpstr>Related Sources </vt:lpstr>
      <vt:lpstr>Related Sources </vt:lpstr>
      <vt:lpstr>Related Sources </vt:lpstr>
      <vt:lpstr>Reflect</vt:lpstr>
      <vt:lpstr>Mini QFT-Primary Source Experience</vt:lpstr>
      <vt:lpstr>The QFT, on one slide…</vt:lpstr>
      <vt:lpstr>The TPS Analysis Tool</vt:lpstr>
      <vt:lpstr>What we did today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Danikqwa S. Rambert (Student)</dc:creator>
  <cp:lastModifiedBy>Katy</cp:lastModifiedBy>
  <cp:revision>912</cp:revision>
  <dcterms:created xsi:type="dcterms:W3CDTF">2018-05-15T14:29:45Z</dcterms:created>
  <dcterms:modified xsi:type="dcterms:W3CDTF">2021-03-25T20:52:43Z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CC3EF9B8-3776-4527-B7C5-216DBE6CB753</vt:lpwstr>
  </property>
  <property fmtid="{D5CDD505-2E9C-101B-9397-08002B2CF9AE}" pid="3" name="ArticulatePath">
    <vt:lpwstr>11.30.20 TPS Virginia</vt:lpwstr>
  </property>
</Properties>
</file>