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Rockwell" panose="02060603020205020403"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7" autoAdjust="0"/>
  </p:normalViewPr>
  <p:slideViewPr>
    <p:cSldViewPr snapToGrid="0">
      <p:cViewPr varScale="1">
        <p:scale>
          <a:sx n="71" d="100"/>
          <a:sy n="71" d="100"/>
        </p:scale>
        <p:origin x="110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a79c1b175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a79c1b175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fa79c1b175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1d97d14b8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1d97d14b8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01d97d14b8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 </a:t>
            </a:r>
            <a:endParaRPr/>
          </a:p>
          <a:p>
            <a:pPr marL="0" lvl="0" indent="0" algn="l" rtl="0">
              <a:spcBef>
                <a:spcPts val="0"/>
              </a:spcBef>
              <a:spcAft>
                <a:spcPts val="0"/>
              </a:spcAft>
              <a:buNone/>
            </a:pPr>
            <a:endParaRPr/>
          </a:p>
        </p:txBody>
      </p:sp>
      <p:sp>
        <p:nvSpPr>
          <p:cNvPr id="257" name="Google Shape;25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14</a:t>
            </a:fld>
            <a:endParaRPr sz="120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bb7a622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fbb7a622a5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fbb7a622a5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0559844ce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00559844ce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100559844ce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c6722371d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fc6722371d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fc6722371d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214ce532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214ce532b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10214ce532b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bc50c15c0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fbc50c15c0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3" name="Google Shape;313;gfbc50c15c0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0559844ce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0559844ce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1" name="Google Shape;321;g100559844ce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214ce532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214ce532b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g10214ce532b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0559844ce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0559844ce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100559844ce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a79c1b17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a79c1b175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fa79c1b175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00c6014fbb_0_98: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100c6014fbb_0_98:notes"/>
          <p:cNvSpPr txBox="1">
            <a:spLocks noGrp="1"/>
          </p:cNvSpPr>
          <p:nvPr>
            <p:ph type="body" idx="1"/>
          </p:nvPr>
        </p:nvSpPr>
        <p:spPr>
          <a:xfrm>
            <a:off x="929640" y="3329940"/>
            <a:ext cx="7437000" cy="31548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362" name="Google Shape;362;g100c6014fbb_0_98:notes"/>
          <p:cNvSpPr txBox="1">
            <a:spLocks noGrp="1"/>
          </p:cNvSpPr>
          <p:nvPr>
            <p:ph type="sldNum" idx="12"/>
          </p:nvPr>
        </p:nvSpPr>
        <p:spPr>
          <a:xfrm>
            <a:off x="5265809" y="6658664"/>
            <a:ext cx="4028400" cy="35040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0c6014fbb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00c6014fbb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00c6014fbb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01d97d14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01d97d14b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101d97d14b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1d97d14b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1d97d14b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01d97d14b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bb7a622a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bb7a622a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fbb7a622a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01d97d14b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01d97d14b8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101d97d14b8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026bc93a4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026bc93a42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1026bc93a42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00c6014fbb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00c6014fbb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00c6014fbb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0c6014fbb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0c6014fbb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100c6014fbb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a79c1b175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fa79c1b175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fa79c1b175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010a572c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010a572c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1010a572c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fbc50c15c0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fbc50c15c0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gfbc50c15c0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01d97d14b8_0_3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101d97d14b8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bb7a622a5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fbb7a622a5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c51efc200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fc51efc200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7" name="Google Shape;48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fc71c49599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fc71c49599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4:45</a:t>
            </a:r>
            <a:endParaRPr/>
          </a:p>
        </p:txBody>
      </p:sp>
      <p:sp>
        <p:nvSpPr>
          <p:cNvPr id="500" name="Google Shape;500;gfc71c49599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0c6014fb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00c6014fbb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g100c6014fbb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0c6014fbb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00c6014fbb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100c6014fbb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a79c1b17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fa79c1b175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fa79c1b175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00c6014fb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100c6014fb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00c6014fbb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00c6014fbb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00c6014fbb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00c6014fbb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00c6014fbb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100c6014fbb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214ce53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0214ce532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214ce532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a79c1b1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a79c1b17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c672237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c672237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fc672237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0" y="-17796"/>
            <a:ext cx="12192000" cy="2351922"/>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2"/>
          <p:cNvSpPr txBox="1">
            <a:spLocks noGrp="1"/>
          </p:cNvSpPr>
          <p:nvPr>
            <p:ph type="ctrTitle"/>
          </p:nvPr>
        </p:nvSpPr>
        <p:spPr>
          <a:xfrm>
            <a:off x="768628" y="609599"/>
            <a:ext cx="8627165" cy="157701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Century Gothic"/>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768627" y="2804355"/>
            <a:ext cx="9144000" cy="64121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17" name="Google Shape;17;p2"/>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i="0" u="none" strike="noStrike" cap="none">
                <a:solidFill>
                  <a:schemeClr val="dk2"/>
                </a:solidFill>
                <a:latin typeface="Century Gothic"/>
                <a:ea typeface="Century Gothic"/>
                <a:cs typeface="Century Gothic"/>
                <a:sym typeface="Century Gothic"/>
              </a:rPr>
              <a:t>rightquestion.org</a:t>
            </a:r>
            <a:endParaRPr sz="1600" b="0" i="0" u="none" strike="noStrike" cap="none">
              <a:solidFill>
                <a:schemeClr val="dk2"/>
              </a:solidFill>
              <a:latin typeface="Century Gothic"/>
              <a:ea typeface="Century Gothic"/>
              <a:cs typeface="Century Gothic"/>
              <a:sym typeface="Century Gothic"/>
            </a:endParaRPr>
          </a:p>
        </p:txBody>
      </p:sp>
      <p:cxnSp>
        <p:nvCxnSpPr>
          <p:cNvPr id="18" name="Google Shape;18;p2"/>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sp>
        <p:nvSpPr>
          <p:cNvPr id="57" name="Google Shape;57;p11"/>
          <p:cNvSpPr/>
          <p:nvPr/>
        </p:nvSpPr>
        <p:spPr>
          <a:xfrm>
            <a:off x="0" y="-17796"/>
            <a:ext cx="12192000" cy="5636543"/>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8"/>
        <p:cNvGrpSpPr/>
        <p:nvPr/>
      </p:nvGrpSpPr>
      <p:grpSpPr>
        <a:xfrm>
          <a:off x="0" y="0"/>
          <a:ext cx="0" cy="0"/>
          <a:chOff x="0" y="0"/>
          <a:chExt cx="0" cy="0"/>
        </a:xfrm>
      </p:grpSpPr>
      <p:sp>
        <p:nvSpPr>
          <p:cNvPr id="59" name="Google Shape;59;p12"/>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0" name="Google Shape;60;p1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12"/>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63" name="Google Shape;63;p12"/>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a:solidFill>
                  <a:schemeClr val="dk2"/>
                </a:solidFill>
                <a:latin typeface="Century Gothic"/>
                <a:ea typeface="Century Gothic"/>
                <a:cs typeface="Century Gothic"/>
                <a:sym typeface="Century Gothic"/>
              </a:rPr>
              <a:t>rightquestion.org</a:t>
            </a:r>
            <a:endParaRPr sz="1600" b="0">
              <a:solidFill>
                <a:schemeClr val="dk2"/>
              </a:solidFill>
              <a:latin typeface="Century Gothic"/>
              <a:ea typeface="Century Gothic"/>
              <a:cs typeface="Century Gothic"/>
              <a:sym typeface="Century Gothic"/>
            </a:endParaRPr>
          </a:p>
        </p:txBody>
      </p:sp>
      <p:cxnSp>
        <p:nvCxnSpPr>
          <p:cNvPr id="64" name="Google Shape;64;p12"/>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
        <p:nvSpPr>
          <p:cNvPr id="66" name="Google Shape;66;p13"/>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7" name="Google Shape;67;p13"/>
          <p:cNvSpPr txBox="1">
            <a:spLocks noGrp="1"/>
          </p:cNvSpPr>
          <p:nvPr>
            <p:ph type="title"/>
          </p:nvPr>
        </p:nvSpPr>
        <p:spPr>
          <a:xfrm>
            <a:off x="768627" y="34733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a:spLocks noGrp="1"/>
          </p:cNvSpPr>
          <p:nvPr>
            <p:ph type="pic" idx="2"/>
          </p:nvPr>
        </p:nvSpPr>
        <p:spPr>
          <a:xfrm>
            <a:off x="838725" y="1828806"/>
            <a:ext cx="4808096" cy="2649303"/>
          </a:xfrm>
          <a:prstGeom prst="rect">
            <a:avLst/>
          </a:prstGeom>
          <a:noFill/>
          <a:ln>
            <a:noFill/>
          </a:ln>
        </p:spPr>
      </p:sp>
      <p:sp>
        <p:nvSpPr>
          <p:cNvPr id="69" name="Google Shape;69;p13"/>
          <p:cNvSpPr>
            <a:spLocks noGrp="1"/>
          </p:cNvSpPr>
          <p:nvPr>
            <p:ph type="pic" idx="3"/>
          </p:nvPr>
        </p:nvSpPr>
        <p:spPr>
          <a:xfrm>
            <a:off x="6385301" y="1828806"/>
            <a:ext cx="4968499" cy="2649303"/>
          </a:xfrm>
          <a:prstGeom prst="rect">
            <a:avLst/>
          </a:prstGeom>
          <a:noFill/>
          <a:ln>
            <a:noFill/>
          </a:ln>
        </p:spPr>
      </p:sp>
      <p:sp>
        <p:nvSpPr>
          <p:cNvPr id="70" name="Google Shape;70;p13"/>
          <p:cNvSpPr txBox="1">
            <a:spLocks noGrp="1"/>
          </p:cNvSpPr>
          <p:nvPr>
            <p:ph type="body" idx="1"/>
          </p:nvPr>
        </p:nvSpPr>
        <p:spPr>
          <a:xfrm>
            <a:off x="838200" y="4702766"/>
            <a:ext cx="10515600" cy="914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b="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31851" y="3296863"/>
            <a:ext cx="10515600" cy="9530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Century Gothic"/>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4"/>
          <p:cNvSpPr txBox="1">
            <a:spLocks noGrp="1"/>
          </p:cNvSpPr>
          <p:nvPr>
            <p:ph type="body" idx="1"/>
          </p:nvPr>
        </p:nvSpPr>
        <p:spPr>
          <a:xfrm>
            <a:off x="831851" y="4359964"/>
            <a:ext cx="10515600" cy="1815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4" name="Google Shape;74;p14"/>
          <p:cNvSpPr>
            <a:spLocks noGrp="1"/>
          </p:cNvSpPr>
          <p:nvPr>
            <p:ph type="pic" idx="2"/>
          </p:nvPr>
        </p:nvSpPr>
        <p:spPr>
          <a:xfrm>
            <a:off x="831849" y="528638"/>
            <a:ext cx="6546851" cy="287178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15"/>
          <p:cNvSpPr/>
          <p:nvPr/>
        </p:nvSpPr>
        <p:spPr>
          <a:xfrm>
            <a:off x="0" y="-17796"/>
            <a:ext cx="12192000" cy="1690688"/>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7" name="Google Shape;77;p1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15"/>
          <p:cNvPicPr preferRelativeResize="0"/>
          <p:nvPr/>
        </p:nvPicPr>
        <p:blipFill rotWithShape="1">
          <a:blip r:embed="rId2">
            <a:alphaModFix/>
          </a:blip>
          <a:srcRect/>
          <a:stretch/>
        </p:blipFill>
        <p:spPr>
          <a:xfrm>
            <a:off x="768629" y="6017665"/>
            <a:ext cx="2875723" cy="515234"/>
          </a:xfrm>
          <a:prstGeom prst="rect">
            <a:avLst/>
          </a:prstGeom>
          <a:noFill/>
          <a:ln>
            <a:noFill/>
          </a:ln>
        </p:spPr>
      </p:pic>
      <p:sp>
        <p:nvSpPr>
          <p:cNvPr id="79" name="Google Shape;79;p15"/>
          <p:cNvSpPr txBox="1"/>
          <p:nvPr/>
        </p:nvSpPr>
        <p:spPr>
          <a:xfrm>
            <a:off x="8534403" y="6083055"/>
            <a:ext cx="2756452" cy="61559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2"/>
              </a:buClr>
              <a:buSzPts val="1600"/>
              <a:buFont typeface="Arial"/>
              <a:buNone/>
            </a:pPr>
            <a:r>
              <a:rPr lang="en-US" sz="1600" b="0">
                <a:solidFill>
                  <a:schemeClr val="dk2"/>
                </a:solidFill>
                <a:latin typeface="Century Gothic"/>
                <a:ea typeface="Century Gothic"/>
                <a:cs typeface="Century Gothic"/>
                <a:sym typeface="Century Gothic"/>
              </a:rPr>
              <a:t>rightquestion.org</a:t>
            </a:r>
            <a:endParaRPr sz="1600" b="0">
              <a:solidFill>
                <a:schemeClr val="dk2"/>
              </a:solidFill>
              <a:latin typeface="Century Gothic"/>
              <a:ea typeface="Century Gothic"/>
              <a:cs typeface="Century Gothic"/>
              <a:sym typeface="Century Gothic"/>
            </a:endParaRPr>
          </a:p>
        </p:txBody>
      </p:sp>
      <p:cxnSp>
        <p:nvCxnSpPr>
          <p:cNvPr id="80" name="Google Shape;80;p15"/>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
        <p:cNvGrpSpPr/>
        <p:nvPr/>
      </p:nvGrpSpPr>
      <p:grpSpPr>
        <a:xfrm>
          <a:off x="0" y="0"/>
          <a:ext cx="0" cy="0"/>
          <a:chOff x="0" y="0"/>
          <a:chExt cx="0" cy="0"/>
        </a:xfrm>
      </p:grpSpPr>
      <p:cxnSp>
        <p:nvCxnSpPr>
          <p:cNvPr id="82" name="Google Shape;82;p16"/>
          <p:cNvCxnSpPr/>
          <p:nvPr/>
        </p:nvCxnSpPr>
        <p:spPr>
          <a:xfrm>
            <a:off x="768630" y="5835315"/>
            <a:ext cx="10625279" cy="0"/>
          </a:xfrm>
          <a:prstGeom prst="straightConnector1">
            <a:avLst/>
          </a:prstGeom>
          <a:noFill/>
          <a:ln w="9525"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839788" y="457206"/>
            <a:ext cx="4343400" cy="5302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entury Gothic"/>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7"/>
          <p:cNvSpPr txBox="1">
            <a:spLocks noGrp="1"/>
          </p:cNvSpPr>
          <p:nvPr>
            <p:ph type="body" idx="1"/>
          </p:nvPr>
        </p:nvSpPr>
        <p:spPr>
          <a:xfrm>
            <a:off x="838204" y="1171080"/>
            <a:ext cx="4569577" cy="282749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17"/>
          <p:cNvSpPr txBox="1">
            <a:spLocks noGrp="1"/>
          </p:cNvSpPr>
          <p:nvPr>
            <p:ph type="body" idx="2"/>
          </p:nvPr>
        </p:nvSpPr>
        <p:spPr>
          <a:xfrm>
            <a:off x="839788" y="4182222"/>
            <a:ext cx="4567989" cy="1528768"/>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1000"/>
              </a:spcBef>
              <a:spcAft>
                <a:spcPts val="0"/>
              </a:spcAft>
              <a:buClr>
                <a:schemeClr val="dk1"/>
              </a:buClr>
              <a:buSzPts val="2200"/>
              <a:buFont typeface="Arial"/>
              <a:buChar char="•"/>
              <a:defRPr sz="2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7"/>
          <p:cNvSpPr txBox="1">
            <a:spLocks noGrp="1"/>
          </p:cNvSpPr>
          <p:nvPr>
            <p:ph type="body" idx="3"/>
          </p:nvPr>
        </p:nvSpPr>
        <p:spPr>
          <a:xfrm>
            <a:off x="6021388" y="1171074"/>
            <a:ext cx="4567989" cy="5101388"/>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1000"/>
              </a:spcBef>
              <a:spcAft>
                <a:spcPts val="0"/>
              </a:spcAft>
              <a:buClr>
                <a:schemeClr val="dk1"/>
              </a:buClr>
              <a:buSzPts val="2200"/>
              <a:buFont typeface="Arial"/>
              <a:buChar char="•"/>
              <a:defRPr sz="2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831851" y="3296858"/>
            <a:ext cx="10515600" cy="8384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Century Gothic"/>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
          <p:cNvSpPr txBox="1">
            <a:spLocks noGrp="1"/>
          </p:cNvSpPr>
          <p:nvPr>
            <p:ph type="body" idx="1"/>
          </p:nvPr>
        </p:nvSpPr>
        <p:spPr>
          <a:xfrm>
            <a:off x="831851" y="4359964"/>
            <a:ext cx="10515600" cy="1815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1" name="Google Shape;91;p18"/>
          <p:cNvSpPr>
            <a:spLocks noGrp="1"/>
          </p:cNvSpPr>
          <p:nvPr>
            <p:ph type="pic" idx="2"/>
          </p:nvPr>
        </p:nvSpPr>
        <p:spPr>
          <a:xfrm>
            <a:off x="831849" y="528638"/>
            <a:ext cx="6546851" cy="2871787"/>
          </a:xfrm>
          <a:prstGeom prst="rect">
            <a:avLst/>
          </a:prstGeom>
          <a:noFill/>
          <a:ln>
            <a:noFill/>
          </a:ln>
        </p:spPr>
      </p:sp>
      <p:cxnSp>
        <p:nvCxnSpPr>
          <p:cNvPr id="92" name="Google Shape;92;p18"/>
          <p:cNvCxnSpPr/>
          <p:nvPr/>
        </p:nvCxnSpPr>
        <p:spPr>
          <a:xfrm>
            <a:off x="810480" y="4249858"/>
            <a:ext cx="10625279" cy="0"/>
          </a:xfrm>
          <a:prstGeom prst="straightConnector1">
            <a:avLst/>
          </a:prstGeom>
          <a:noFill/>
          <a:ln w="9525" cap="flat" cmpd="sng">
            <a:solidFill>
              <a:schemeClr val="accent1"/>
            </a:solidFill>
            <a:prstDash val="solid"/>
            <a:miter lim="800000"/>
            <a:headEnd type="none" w="sm" len="sm"/>
            <a:tailEnd type="none" w="sm" len="sm"/>
          </a:ln>
        </p:spPr>
      </p:cxnSp>
      <p:cxnSp>
        <p:nvCxnSpPr>
          <p:cNvPr id="93" name="Google Shape;93;p18"/>
          <p:cNvCxnSpPr/>
          <p:nvPr/>
        </p:nvCxnSpPr>
        <p:spPr>
          <a:xfrm>
            <a:off x="506103" y="6175187"/>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4"/>
        <p:cNvGrpSpPr/>
        <p:nvPr/>
      </p:nvGrpSpPr>
      <p:grpSpPr>
        <a:xfrm>
          <a:off x="0" y="0"/>
          <a:ext cx="0" cy="0"/>
          <a:chOff x="0" y="0"/>
          <a:chExt cx="0" cy="0"/>
        </a:xfrm>
      </p:grpSpPr>
      <p:sp>
        <p:nvSpPr>
          <p:cNvPr id="95" name="Google Shape;95;p19"/>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96" name="Google Shape;96;p19"/>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97" name="Google Shape;97;p19"/>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800">
              <a:solidFill>
                <a:schemeClr val="dk1"/>
              </a:solidFill>
              <a:latin typeface="Century Gothic"/>
              <a:ea typeface="Century Gothic"/>
              <a:cs typeface="Century Gothic"/>
              <a:sym typeface="Century Gothic"/>
            </a:endParaRPr>
          </a:p>
        </p:txBody>
      </p:sp>
      <p:sp>
        <p:nvSpPr>
          <p:cNvPr id="98" name="Google Shape;98;p19"/>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9"/>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normAutofit/>
          </a:bodyPr>
          <a:lstStyle>
            <a:lvl1pPr marL="457200" marR="0" lvl="0" indent="-314325" algn="l">
              <a:lnSpc>
                <a:spcPct val="9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Google Shape;100;p19"/>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normAutofit/>
          </a:bodyPr>
          <a:lstStyle>
            <a:lvl1pPr marL="457200" marR="0" lvl="0" indent="-314325" algn="l">
              <a:lnSpc>
                <a:spcPct val="9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9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9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9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9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1" name="Google Shape;101;p19"/>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02" name="Google Shape;102;p19"/>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Rockwell"/>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03" name="Google Shape;103;p19"/>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Clr>
                <a:schemeClr val="lt1"/>
              </a:buClr>
              <a:buSzPts val="1400"/>
              <a:buFont typeface="Rockwel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4"/>
        <p:cNvGrpSpPr/>
        <p:nvPr/>
      </p:nvGrpSpPr>
      <p:grpSpPr>
        <a:xfrm>
          <a:off x="0" y="0"/>
          <a:ext cx="0" cy="0"/>
          <a:chOff x="0" y="0"/>
          <a:chExt cx="0" cy="0"/>
        </a:xfrm>
      </p:grpSpPr>
      <p:sp>
        <p:nvSpPr>
          <p:cNvPr id="105" name="Google Shape;105;p20"/>
          <p:cNvSpPr/>
          <p:nvPr/>
        </p:nvSpPr>
        <p:spPr>
          <a:xfrm>
            <a:off x="10947404"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6" name="Google Shape;106;p20"/>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7" name="Google Shape;107;p20"/>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a:solidFill>
                  <a:srgbClr val="9FC3E3"/>
                </a:solidFill>
                <a:latin typeface="Century Gothic"/>
                <a:ea typeface="Century Gothic"/>
                <a:cs typeface="Century Gothic"/>
                <a:sym typeface="Century Gothic"/>
              </a:rPr>
              <a:t>+</a:t>
            </a:r>
            <a:endParaRPr/>
          </a:p>
        </p:txBody>
      </p:sp>
      <p:sp>
        <p:nvSpPr>
          <p:cNvPr id="108" name="Google Shape;108;p2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0"/>
          <p:cNvSpPr txBox="1">
            <a:spLocks noGrp="1"/>
          </p:cNvSpPr>
          <p:nvPr>
            <p:ph type="body" idx="1"/>
          </p:nvPr>
        </p:nvSpPr>
        <p:spPr>
          <a:xfrm>
            <a:off x="664691"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0" name="Google Shape;110;p20"/>
          <p:cNvSpPr txBox="1">
            <a:spLocks noGrp="1"/>
          </p:cNvSpPr>
          <p:nvPr>
            <p:ph type="body" idx="2"/>
          </p:nvPr>
        </p:nvSpPr>
        <p:spPr>
          <a:xfrm>
            <a:off x="5866504"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1" name="Google Shape;111;p20"/>
          <p:cNvSpPr txBox="1">
            <a:spLocks noGrp="1"/>
          </p:cNvSpPr>
          <p:nvPr>
            <p:ph type="dt" idx="10"/>
          </p:nvPr>
        </p:nvSpPr>
        <p:spPr>
          <a:xfrm>
            <a:off x="9060329" y="642359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20"/>
          <p:cNvSpPr txBox="1">
            <a:spLocks noGrp="1"/>
          </p:cNvSpPr>
          <p:nvPr>
            <p:ph type="ftr" idx="11"/>
          </p:nvPr>
        </p:nvSpPr>
        <p:spPr>
          <a:xfrm>
            <a:off x="268941" y="6423590"/>
            <a:ext cx="81638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20"/>
          <p:cNvSpPr txBox="1">
            <a:spLocks noGrp="1"/>
          </p:cNvSpPr>
          <p:nvPr>
            <p:ph type="sldNum" idx="12"/>
          </p:nvPr>
        </p:nvSpPr>
        <p:spPr>
          <a:xfrm>
            <a:off x="11074400" y="242239"/>
            <a:ext cx="73871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w/ Footer"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 name="Google Shape;22;p3"/>
          <p:cNvCxnSpPr/>
          <p:nvPr/>
        </p:nvCxnSpPr>
        <p:spPr>
          <a:xfrm>
            <a:off x="728525" y="1227818"/>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4"/>
        <p:cNvGrpSpPr/>
        <p:nvPr/>
      </p:nvGrpSpPr>
      <p:grpSpPr>
        <a:xfrm>
          <a:off x="0" y="0"/>
          <a:ext cx="0" cy="0"/>
          <a:chOff x="0" y="0"/>
          <a:chExt cx="0" cy="0"/>
        </a:xfrm>
      </p:grpSpPr>
      <p:sp>
        <p:nvSpPr>
          <p:cNvPr id="115" name="Google Shape;115;p21"/>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16" name="Google Shape;116;p21"/>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a:p>
        </p:txBody>
      </p:sp>
      <p:sp>
        <p:nvSpPr>
          <p:cNvPr id="117" name="Google Shape;117;p2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1"/>
          <p:cNvSpPr txBox="1">
            <a:spLocks noGrp="1"/>
          </p:cNvSpPr>
          <p:nvPr>
            <p:ph type="body" idx="1"/>
          </p:nvPr>
        </p:nvSpPr>
        <p:spPr>
          <a:xfrm>
            <a:off x="663388" y="2447370"/>
            <a:ext cx="4876800" cy="367879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19" name="Google Shape;119;p21"/>
          <p:cNvSpPr txBox="1">
            <a:spLocks noGrp="1"/>
          </p:cNvSpPr>
          <p:nvPr>
            <p:ph type="body" idx="2"/>
          </p:nvPr>
        </p:nvSpPr>
        <p:spPr>
          <a:xfrm>
            <a:off x="5866504" y="2447370"/>
            <a:ext cx="4876800" cy="367879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0" name="Google Shape;120;p21"/>
          <p:cNvSpPr txBox="1">
            <a:spLocks noGrp="1"/>
          </p:cNvSpPr>
          <p:nvPr>
            <p:ph type="dt" idx="10"/>
          </p:nvPr>
        </p:nvSpPr>
        <p:spPr>
          <a:xfrm>
            <a:off x="9060329" y="642359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21"/>
          <p:cNvSpPr txBox="1">
            <a:spLocks noGrp="1"/>
          </p:cNvSpPr>
          <p:nvPr>
            <p:ph type="ftr" idx="11"/>
          </p:nvPr>
        </p:nvSpPr>
        <p:spPr>
          <a:xfrm>
            <a:off x="268941" y="6423590"/>
            <a:ext cx="81638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21"/>
          <p:cNvSpPr txBox="1">
            <a:spLocks noGrp="1"/>
          </p:cNvSpPr>
          <p:nvPr>
            <p:ph type="sldNum" idx="12"/>
          </p:nvPr>
        </p:nvSpPr>
        <p:spPr>
          <a:xfrm>
            <a:off x="11074400" y="242239"/>
            <a:ext cx="73871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21"/>
          <p:cNvSpPr txBox="1">
            <a:spLocks noGrp="1"/>
          </p:cNvSpPr>
          <p:nvPr>
            <p:ph type="body" idx="3"/>
          </p:nvPr>
        </p:nvSpPr>
        <p:spPr>
          <a:xfrm>
            <a:off x="663388" y="2070852"/>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lvl="0" indent="-228600" algn="ctr">
              <a:lnSpc>
                <a:spcPct val="90000"/>
              </a:lnSpc>
              <a:spcBef>
                <a:spcPts val="0"/>
              </a:spcBef>
              <a:spcAft>
                <a:spcPts val="0"/>
              </a:spcAft>
              <a:buClr>
                <a:schemeClr val="lt1"/>
              </a:buClr>
              <a:buSzPts val="1800"/>
              <a:buNone/>
              <a:defRPr sz="18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1"/>
          <p:cNvSpPr txBox="1">
            <a:spLocks noGrp="1"/>
          </p:cNvSpPr>
          <p:nvPr>
            <p:ph type="body" idx="4"/>
          </p:nvPr>
        </p:nvSpPr>
        <p:spPr>
          <a:xfrm>
            <a:off x="5866504" y="2070852"/>
            <a:ext cx="4876800" cy="322729"/>
          </a:xfrm>
          <a:prstGeom prst="rect">
            <a:avLst/>
          </a:prstGeom>
          <a:solidFill>
            <a:srgbClr val="AAE39E"/>
          </a:solidFill>
          <a:ln>
            <a:noFill/>
          </a:ln>
        </p:spPr>
        <p:txBody>
          <a:bodyPr spcFirstLastPara="1" wrap="square" lIns="91425" tIns="0" rIns="91425" bIns="0" anchor="ctr" anchorCtr="0">
            <a:noAutofit/>
          </a:bodyPr>
          <a:lstStyle>
            <a:lvl1pPr marL="457200" lvl="0" indent="-228600" algn="ctr">
              <a:lnSpc>
                <a:spcPct val="90000"/>
              </a:lnSpc>
              <a:spcBef>
                <a:spcPts val="0"/>
              </a:spcBef>
              <a:spcAft>
                <a:spcPts val="0"/>
              </a:spcAft>
              <a:buClr>
                <a:schemeClr val="lt1"/>
              </a:buClr>
              <a:buSzPts val="1800"/>
              <a:buNone/>
              <a:defRPr sz="18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25"/>
        <p:cNvGrpSpPr/>
        <p:nvPr/>
      </p:nvGrpSpPr>
      <p:grpSpPr>
        <a:xfrm>
          <a:off x="0" y="0"/>
          <a:ext cx="0" cy="0"/>
          <a:chOff x="0" y="0"/>
          <a:chExt cx="0" cy="0"/>
        </a:xfrm>
      </p:grpSpPr>
      <p:sp>
        <p:nvSpPr>
          <p:cNvPr id="126" name="Google Shape;126;p22"/>
          <p:cNvSpPr/>
          <p:nvPr/>
        </p:nvSpPr>
        <p:spPr>
          <a:xfrm>
            <a:off x="10947404"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27" name="Google Shape;127;p22"/>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128" name="Google Shape;128;p22"/>
          <p:cNvSpPr txBox="1"/>
          <p:nvPr/>
        </p:nvSpPr>
        <p:spPr>
          <a:xfrm>
            <a:off x="297583" y="228600"/>
            <a:ext cx="34787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a:p>
        </p:txBody>
      </p:sp>
      <p:sp>
        <p:nvSpPr>
          <p:cNvPr id="129" name="Google Shape;129;p2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a:off x="664691"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1" name="Google Shape;131;p22"/>
          <p:cNvSpPr txBox="1">
            <a:spLocks noGrp="1"/>
          </p:cNvSpPr>
          <p:nvPr>
            <p:ph type="body" idx="2"/>
          </p:nvPr>
        </p:nvSpPr>
        <p:spPr>
          <a:xfrm>
            <a:off x="5866504" y="1985963"/>
            <a:ext cx="4876800" cy="414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2" name="Google Shape;132;p22"/>
          <p:cNvSpPr txBox="1">
            <a:spLocks noGrp="1"/>
          </p:cNvSpPr>
          <p:nvPr>
            <p:ph type="dt" idx="10"/>
          </p:nvPr>
        </p:nvSpPr>
        <p:spPr>
          <a:xfrm>
            <a:off x="9060329" y="6423585"/>
            <a:ext cx="284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22"/>
          <p:cNvSpPr txBox="1">
            <a:spLocks noGrp="1"/>
          </p:cNvSpPr>
          <p:nvPr>
            <p:ph type="ftr" idx="11"/>
          </p:nvPr>
        </p:nvSpPr>
        <p:spPr>
          <a:xfrm>
            <a:off x="268941" y="6423585"/>
            <a:ext cx="81640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22"/>
          <p:cNvSpPr txBox="1">
            <a:spLocks noGrp="1"/>
          </p:cNvSpPr>
          <p:nvPr>
            <p:ph type="sldNum" idx="12"/>
          </p:nvPr>
        </p:nvSpPr>
        <p:spPr>
          <a:xfrm>
            <a:off x="11074400" y="242234"/>
            <a:ext cx="738800" cy="365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FFFFFF"/>
                </a:solidFill>
                <a:latin typeface="Century Gothic"/>
                <a:ea typeface="Century Gothic"/>
                <a:cs typeface="Century Gothic"/>
                <a:sym typeface="Century Gothic"/>
              </a:defRPr>
            </a:lvl1pPr>
            <a:lvl2pPr marL="0" marR="0" lvl="1" indent="0" algn="r" rtl="0">
              <a:spcBef>
                <a:spcPts val="0"/>
              </a:spcBef>
              <a:buNone/>
              <a:defRPr sz="1400">
                <a:solidFill>
                  <a:srgbClr val="FFFFFF"/>
                </a:solidFill>
                <a:latin typeface="Century Gothic"/>
                <a:ea typeface="Century Gothic"/>
                <a:cs typeface="Century Gothic"/>
                <a:sym typeface="Century Gothic"/>
              </a:defRPr>
            </a:lvl2pPr>
            <a:lvl3pPr marL="0" marR="0" lvl="2" indent="0" algn="r" rtl="0">
              <a:spcBef>
                <a:spcPts val="0"/>
              </a:spcBef>
              <a:buNone/>
              <a:defRPr sz="1400">
                <a:solidFill>
                  <a:srgbClr val="FFFFFF"/>
                </a:solidFill>
                <a:latin typeface="Century Gothic"/>
                <a:ea typeface="Century Gothic"/>
                <a:cs typeface="Century Gothic"/>
                <a:sym typeface="Century Gothic"/>
              </a:defRPr>
            </a:lvl3pPr>
            <a:lvl4pPr marL="0" marR="0" lvl="3" indent="0" algn="r" rtl="0">
              <a:spcBef>
                <a:spcPts val="0"/>
              </a:spcBef>
              <a:buNone/>
              <a:defRPr sz="1400">
                <a:solidFill>
                  <a:srgbClr val="FFFFFF"/>
                </a:solidFill>
                <a:latin typeface="Century Gothic"/>
                <a:ea typeface="Century Gothic"/>
                <a:cs typeface="Century Gothic"/>
                <a:sym typeface="Century Gothic"/>
              </a:defRPr>
            </a:lvl4pPr>
            <a:lvl5pPr marL="0" marR="0" lvl="4" indent="0" algn="r" rtl="0">
              <a:spcBef>
                <a:spcPts val="0"/>
              </a:spcBef>
              <a:buNone/>
              <a:defRPr sz="1400">
                <a:solidFill>
                  <a:srgbClr val="FFFFFF"/>
                </a:solidFill>
                <a:latin typeface="Century Gothic"/>
                <a:ea typeface="Century Gothic"/>
                <a:cs typeface="Century Gothic"/>
                <a:sym typeface="Century Gothic"/>
              </a:defRPr>
            </a:lvl5pPr>
            <a:lvl6pPr marL="0" marR="0" lvl="5" indent="0" algn="r" rtl="0">
              <a:spcBef>
                <a:spcPts val="0"/>
              </a:spcBef>
              <a:buNone/>
              <a:defRPr sz="1400">
                <a:solidFill>
                  <a:srgbClr val="FFFFFF"/>
                </a:solidFill>
                <a:latin typeface="Century Gothic"/>
                <a:ea typeface="Century Gothic"/>
                <a:cs typeface="Century Gothic"/>
                <a:sym typeface="Century Gothic"/>
              </a:defRPr>
            </a:lvl6pPr>
            <a:lvl7pPr marL="0" marR="0" lvl="6" indent="0" algn="r" rtl="0">
              <a:spcBef>
                <a:spcPts val="0"/>
              </a:spcBef>
              <a:buNone/>
              <a:defRPr sz="1400">
                <a:solidFill>
                  <a:srgbClr val="FFFFFF"/>
                </a:solidFill>
                <a:latin typeface="Century Gothic"/>
                <a:ea typeface="Century Gothic"/>
                <a:cs typeface="Century Gothic"/>
                <a:sym typeface="Century Gothic"/>
              </a:defRPr>
            </a:lvl7pPr>
            <a:lvl8pPr marL="0" marR="0" lvl="7" indent="0" algn="r" rtl="0">
              <a:spcBef>
                <a:spcPts val="0"/>
              </a:spcBef>
              <a:buNone/>
              <a:defRPr sz="1400">
                <a:solidFill>
                  <a:srgbClr val="FFFFFF"/>
                </a:solidFill>
                <a:latin typeface="Century Gothic"/>
                <a:ea typeface="Century Gothic"/>
                <a:cs typeface="Century Gothic"/>
                <a:sym typeface="Century Gothic"/>
              </a:defRPr>
            </a:lvl8pPr>
            <a:lvl9pPr marL="0" marR="0" lvl="8" indent="0" algn="r" rtl="0">
              <a:spcBef>
                <a:spcPts val="0"/>
              </a:spcBef>
              <a:buNone/>
              <a:defRPr sz="14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7" name="Google Shape;137;p23"/>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90000"/>
              </a:lnSpc>
              <a:spcBef>
                <a:spcPts val="0"/>
              </a:spcBef>
              <a:spcAft>
                <a:spcPts val="0"/>
              </a:spcAft>
              <a:buClr>
                <a:schemeClr val="dk1"/>
              </a:buClr>
              <a:buSzPts val="1200"/>
              <a:buChar char="●"/>
              <a:defRPr sz="1200"/>
            </a:lvl1pPr>
            <a:lvl2pPr marL="914400" lvl="1" indent="-304800" algn="l">
              <a:lnSpc>
                <a:spcPct val="90000"/>
              </a:lnSpc>
              <a:spcBef>
                <a:spcPts val="1600"/>
              </a:spcBef>
              <a:spcAft>
                <a:spcPts val="0"/>
              </a:spcAft>
              <a:buClr>
                <a:schemeClr val="dk1"/>
              </a:buClr>
              <a:buSzPts val="1200"/>
              <a:buChar char="○"/>
              <a:defRPr sz="1200"/>
            </a:lvl2pPr>
            <a:lvl3pPr marL="1371600" lvl="2" indent="-304800" algn="l">
              <a:lnSpc>
                <a:spcPct val="90000"/>
              </a:lnSpc>
              <a:spcBef>
                <a:spcPts val="1600"/>
              </a:spcBef>
              <a:spcAft>
                <a:spcPts val="0"/>
              </a:spcAft>
              <a:buClr>
                <a:schemeClr val="dk1"/>
              </a:buClr>
              <a:buSzPts val="1200"/>
              <a:buChar char="■"/>
              <a:defRPr sz="1200"/>
            </a:lvl3pPr>
            <a:lvl4pPr marL="1828800" lvl="3" indent="-304800" algn="l">
              <a:lnSpc>
                <a:spcPct val="90000"/>
              </a:lnSpc>
              <a:spcBef>
                <a:spcPts val="1600"/>
              </a:spcBef>
              <a:spcAft>
                <a:spcPts val="0"/>
              </a:spcAft>
              <a:buClr>
                <a:schemeClr val="dk1"/>
              </a:buClr>
              <a:buSzPts val="1200"/>
              <a:buChar char="●"/>
              <a:defRPr sz="1200"/>
            </a:lvl4pPr>
            <a:lvl5pPr marL="2286000" lvl="4" indent="-304800" algn="l">
              <a:lnSpc>
                <a:spcPct val="90000"/>
              </a:lnSpc>
              <a:spcBef>
                <a:spcPts val="1600"/>
              </a:spcBef>
              <a:spcAft>
                <a:spcPts val="0"/>
              </a:spcAft>
              <a:buClr>
                <a:schemeClr val="dk1"/>
              </a:buClr>
              <a:buSzPts val="1200"/>
              <a:buChar char="○"/>
              <a:defRPr sz="1200"/>
            </a:lvl5pPr>
            <a:lvl6pPr marL="2743200" lvl="5" indent="-304800" algn="l">
              <a:lnSpc>
                <a:spcPct val="90000"/>
              </a:lnSpc>
              <a:spcBef>
                <a:spcPts val="1600"/>
              </a:spcBef>
              <a:spcAft>
                <a:spcPts val="0"/>
              </a:spcAft>
              <a:buClr>
                <a:schemeClr val="dk1"/>
              </a:buClr>
              <a:buSzPts val="1200"/>
              <a:buChar char="■"/>
              <a:defRPr sz="1200"/>
            </a:lvl6pPr>
            <a:lvl7pPr marL="3200400" lvl="6" indent="-304800" algn="l">
              <a:lnSpc>
                <a:spcPct val="90000"/>
              </a:lnSpc>
              <a:spcBef>
                <a:spcPts val="1600"/>
              </a:spcBef>
              <a:spcAft>
                <a:spcPts val="0"/>
              </a:spcAft>
              <a:buClr>
                <a:schemeClr val="dk1"/>
              </a:buClr>
              <a:buSzPts val="1200"/>
              <a:buChar char="●"/>
              <a:defRPr sz="1200"/>
            </a:lvl7pPr>
            <a:lvl8pPr marL="3657600" lvl="7" indent="-304800" algn="l">
              <a:lnSpc>
                <a:spcPct val="90000"/>
              </a:lnSpc>
              <a:spcBef>
                <a:spcPts val="1600"/>
              </a:spcBef>
              <a:spcAft>
                <a:spcPts val="0"/>
              </a:spcAft>
              <a:buClr>
                <a:schemeClr val="dk1"/>
              </a:buClr>
              <a:buSzPts val="1200"/>
              <a:buChar char="○"/>
              <a:defRPr sz="1200"/>
            </a:lvl8pPr>
            <a:lvl9pPr marL="4114800" lvl="8" indent="-304800" algn="l">
              <a:lnSpc>
                <a:spcPct val="90000"/>
              </a:lnSpc>
              <a:spcBef>
                <a:spcPts val="1600"/>
              </a:spcBef>
              <a:spcAft>
                <a:spcPts val="1600"/>
              </a:spcAft>
              <a:buClr>
                <a:schemeClr val="dk1"/>
              </a:buClr>
              <a:buSzPts val="1200"/>
              <a:buChar char="■"/>
              <a:defRPr sz="1200"/>
            </a:lvl9pPr>
          </a:lstStyle>
          <a:p>
            <a:endParaRPr/>
          </a:p>
        </p:txBody>
      </p:sp>
      <p:sp>
        <p:nvSpPr>
          <p:cNvPr id="138" name="Google Shape;138;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1400"/>
              <a:buFont typeface="Century Gothic"/>
              <a:buNone/>
              <a:defRPr sz="14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9"/>
        <p:cNvGrpSpPr/>
        <p:nvPr/>
      </p:nvGrpSpPr>
      <p:grpSpPr>
        <a:xfrm>
          <a:off x="0" y="0"/>
          <a:ext cx="0" cy="0"/>
          <a:chOff x="0" y="0"/>
          <a:chExt cx="0" cy="0"/>
        </a:xfrm>
      </p:grpSpPr>
      <p:sp>
        <p:nvSpPr>
          <p:cNvPr id="140" name="Google Shape;140;p24"/>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41" name="Google Shape;141;p24"/>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2" name="Google Shape;142;p24"/>
          <p:cNvSpPr txBox="1">
            <a:spLocks noGrp="1"/>
          </p:cNvSpPr>
          <p:nvPr>
            <p:ph type="body" idx="1"/>
          </p:nvPr>
        </p:nvSpPr>
        <p:spPr>
          <a:xfrm>
            <a:off x="664632" y="1981200"/>
            <a:ext cx="10075200" cy="4145100"/>
          </a:xfrm>
          <a:prstGeom prst="rect">
            <a:avLst/>
          </a:prstGeom>
          <a:noFill/>
          <a:ln>
            <a:noFill/>
          </a:ln>
        </p:spPr>
        <p:txBody>
          <a:bodyPr spcFirstLastPara="1" wrap="square" lIns="91425" tIns="45700" rIns="91425" bIns="45700" anchor="t" anchorCtr="0">
            <a:noAutofit/>
          </a:bodyPr>
          <a:lstStyle>
            <a:lvl1pPr marL="457200" marR="0" lvl="0" indent="-323850" algn="l">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a:lnSpc>
                <a:spcPct val="100000"/>
              </a:lnSpc>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43" name="Google Shape;143;p24"/>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44" name="Google Shape;144;p24"/>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45" name="Google Shape;145;p24"/>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24"/>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47" name="Google Shape;147;p24"/>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48"/>
        <p:cNvGrpSpPr/>
        <p:nvPr/>
      </p:nvGrpSpPr>
      <p:grpSpPr>
        <a:xfrm>
          <a:off x="0" y="0"/>
          <a:ext cx="0" cy="0"/>
          <a:chOff x="0" y="0"/>
          <a:chExt cx="0" cy="0"/>
        </a:xfrm>
      </p:grpSpPr>
      <p:sp>
        <p:nvSpPr>
          <p:cNvPr id="149" name="Google Shape;149;p25"/>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50" name="Google Shape;150;p25"/>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US" sz="3600" b="1" i="0" u="none" strike="noStrike" cap="none">
                <a:solidFill>
                  <a:srgbClr val="9FC3E3"/>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151" name="Google Shape;151;p25"/>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2" name="Google Shape;152;p25"/>
          <p:cNvSpPr txBox="1">
            <a:spLocks noGrp="1"/>
          </p:cNvSpPr>
          <p:nvPr>
            <p:ph type="body" idx="1"/>
          </p:nvPr>
        </p:nvSpPr>
        <p:spPr>
          <a:xfrm>
            <a:off x="663388"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153" name="Google Shape;153;p25"/>
          <p:cNvSpPr txBox="1">
            <a:spLocks noGrp="1"/>
          </p:cNvSpPr>
          <p:nvPr>
            <p:ph type="body" idx="2"/>
          </p:nvPr>
        </p:nvSpPr>
        <p:spPr>
          <a:xfrm>
            <a:off x="5866504" y="2447366"/>
            <a:ext cx="4876800" cy="3678797"/>
          </a:xfrm>
          <a:prstGeom prst="rect">
            <a:avLst/>
          </a:prstGeom>
          <a:noFill/>
          <a:ln>
            <a:noFill/>
          </a:ln>
        </p:spPr>
        <p:txBody>
          <a:bodyPr spcFirstLastPara="1" wrap="square" lIns="91425" tIns="45700" rIns="91425" bIns="45700" anchor="t" anchorCtr="0">
            <a:noAutofit/>
          </a:bodyPr>
          <a:lstStyle>
            <a:lvl1pPr marL="457200" marR="0" lvl="0" indent="-314325" algn="l">
              <a:lnSpc>
                <a:spcPct val="100000"/>
              </a:lnSpc>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a:lnSpc>
                <a:spcPct val="100000"/>
              </a:lnSpc>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a:lnSpc>
                <a:spcPct val="100000"/>
              </a:lnSpc>
              <a:spcBef>
                <a:spcPts val="320"/>
              </a:spcBef>
              <a:spcAft>
                <a:spcPts val="0"/>
              </a:spcAft>
              <a:buClr>
                <a:srgbClr val="9FC3E3"/>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a:lnSpc>
                <a:spcPct val="100000"/>
              </a:lnSpc>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154" name="Google Shape;154;p25"/>
          <p:cNvSpPr txBox="1">
            <a:spLocks noGrp="1"/>
          </p:cNvSpPr>
          <p:nvPr>
            <p:ph type="dt" idx="10"/>
          </p:nvPr>
        </p:nvSpPr>
        <p:spPr>
          <a:xfrm>
            <a:off x="9060329" y="6423586"/>
            <a:ext cx="28448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55" name="Google Shape;155;p25"/>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marR="0" lvl="1"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156" name="Google Shape;156;p25"/>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5"/>
          <p:cNvSpPr txBox="1">
            <a:spLocks noGrp="1"/>
          </p:cNvSpPr>
          <p:nvPr>
            <p:ph type="body" idx="3"/>
          </p:nvPr>
        </p:nvSpPr>
        <p:spPr>
          <a:xfrm>
            <a:off x="663388" y="2070848"/>
            <a:ext cx="4876800" cy="322729"/>
          </a:xfrm>
          <a:prstGeom prst="rect">
            <a:avLst/>
          </a:prstGeom>
          <a:solidFill>
            <a:schemeClr val="accent3"/>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158" name="Google Shape;158;p25"/>
          <p:cNvSpPr txBox="1">
            <a:spLocks noGrp="1"/>
          </p:cNvSpPr>
          <p:nvPr>
            <p:ph type="body" idx="4"/>
          </p:nvPr>
        </p:nvSpPr>
        <p:spPr>
          <a:xfrm>
            <a:off x="5866504" y="2070848"/>
            <a:ext cx="4876800" cy="322729"/>
          </a:xfrm>
          <a:prstGeom prst="rect">
            <a:avLst/>
          </a:prstGeom>
          <a:solidFill>
            <a:srgbClr val="B1BBCB"/>
          </a:solidFill>
          <a:ln>
            <a:noFill/>
          </a:ln>
        </p:spPr>
        <p:txBody>
          <a:bodyPr spcFirstLastPara="1" wrap="square" lIns="91425" tIns="0" rIns="91425" bIns="0" anchor="ctr" anchorCtr="0">
            <a:noAutofit/>
          </a:bodyPr>
          <a:lstStyle>
            <a:lvl1pPr marL="457200" marR="0" lvl="0" indent="-228600" algn="ctr">
              <a:lnSpc>
                <a:spcPct val="100000"/>
              </a:lnSpc>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a:lnSpc>
                <a:spcPct val="100000"/>
              </a:lnSpc>
              <a:spcBef>
                <a:spcPts val="600"/>
              </a:spcBef>
              <a:spcAft>
                <a:spcPts val="0"/>
              </a:spcAft>
              <a:buClr>
                <a:srgbClr val="9FC3E3"/>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a:lnSpc>
                <a:spcPct val="100000"/>
              </a:lnSpc>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a:lnSpc>
                <a:spcPct val="100000"/>
              </a:lnSpc>
              <a:spcBef>
                <a:spcPts val="60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a:lnSpc>
                <a:spcPct val="100000"/>
              </a:lnSpc>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a:lnSpc>
                <a:spcPct val="100000"/>
              </a:lnSpc>
              <a:spcBef>
                <a:spcPts val="320"/>
              </a:spcBef>
              <a:spcAft>
                <a:spcPts val="0"/>
              </a:spcAft>
              <a:buClr>
                <a:srgbClr val="9FC3E3"/>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a:lnSpc>
                <a:spcPct val="100000"/>
              </a:lnSpc>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wo Photo w/ Text and Footer">
  <p:cSld name="3_Two Photo w/ Text and Foot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725" y="18329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a:spLocks noGrp="1"/>
          </p:cNvSpPr>
          <p:nvPr>
            <p:ph type="pic" idx="2"/>
          </p:nvPr>
        </p:nvSpPr>
        <p:spPr>
          <a:xfrm>
            <a:off x="838725" y="1828806"/>
            <a:ext cx="4808096" cy="2649303"/>
          </a:xfrm>
          <a:prstGeom prst="rect">
            <a:avLst/>
          </a:prstGeom>
          <a:noFill/>
          <a:ln>
            <a:noFill/>
          </a:ln>
        </p:spPr>
      </p:sp>
      <p:sp>
        <p:nvSpPr>
          <p:cNvPr id="26" name="Google Shape;26;p4"/>
          <p:cNvSpPr>
            <a:spLocks noGrp="1"/>
          </p:cNvSpPr>
          <p:nvPr>
            <p:ph type="pic" idx="3"/>
          </p:nvPr>
        </p:nvSpPr>
        <p:spPr>
          <a:xfrm>
            <a:off x="6385301" y="1828806"/>
            <a:ext cx="4968499" cy="2649303"/>
          </a:xfrm>
          <a:prstGeom prst="rect">
            <a:avLst/>
          </a:prstGeom>
          <a:noFill/>
          <a:ln>
            <a:noFill/>
          </a:ln>
        </p:spPr>
      </p:sp>
      <p:sp>
        <p:nvSpPr>
          <p:cNvPr id="27" name="Google Shape;27;p4"/>
          <p:cNvSpPr txBox="1">
            <a:spLocks noGrp="1"/>
          </p:cNvSpPr>
          <p:nvPr>
            <p:ph type="body" idx="1"/>
          </p:nvPr>
        </p:nvSpPr>
        <p:spPr>
          <a:xfrm>
            <a:off x="838200" y="4702766"/>
            <a:ext cx="10515600" cy="914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b="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4"/>
          <p:cNvCxnSpPr/>
          <p:nvPr/>
        </p:nvCxnSpPr>
        <p:spPr>
          <a:xfrm>
            <a:off x="838729" y="1188907"/>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w/ Footer" type="titleOnly">
  <p:cSld name="TITLE_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93039" y="408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5"/>
          <p:cNvCxnSpPr/>
          <p:nvPr/>
        </p:nvCxnSpPr>
        <p:spPr>
          <a:xfrm>
            <a:off x="838203" y="1174484"/>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75343" y="4424082"/>
            <a:ext cx="8254876" cy="8337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Century Gothic"/>
              <a:buNone/>
              <a:defRPr sz="2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a:spLocks noGrp="1"/>
          </p:cNvSpPr>
          <p:nvPr>
            <p:ph type="pic" idx="2"/>
          </p:nvPr>
        </p:nvSpPr>
        <p:spPr>
          <a:xfrm>
            <a:off x="370546" y="228600"/>
            <a:ext cx="8504519" cy="4187952"/>
          </a:xfrm>
          <a:prstGeom prst="rect">
            <a:avLst/>
          </a:prstGeom>
          <a:noFill/>
          <a:ln>
            <a:noFill/>
          </a:ln>
        </p:spPr>
      </p:sp>
      <p:sp>
        <p:nvSpPr>
          <p:cNvPr id="35" name="Google Shape;35;p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6"/>
          <p:cNvSpPr/>
          <p:nvPr/>
        </p:nvSpPr>
        <p:spPr>
          <a:xfrm>
            <a:off x="9069917" y="228600"/>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39" name="Google Shape;39;p6"/>
          <p:cNvSpPr/>
          <p:nvPr/>
        </p:nvSpPr>
        <p:spPr>
          <a:xfrm>
            <a:off x="9069917" y="2377440"/>
            <a:ext cx="27432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Rockwell"/>
              <a:ea typeface="Rockwell"/>
              <a:cs typeface="Rockwell"/>
              <a:sym typeface="Rockwell"/>
            </a:endParaRPr>
          </a:p>
        </p:txBody>
      </p:sp>
      <p:sp>
        <p:nvSpPr>
          <p:cNvPr id="40" name="Google Shape;40;p6"/>
          <p:cNvSpPr txBox="1"/>
          <p:nvPr/>
        </p:nvSpPr>
        <p:spPr>
          <a:xfrm>
            <a:off x="436285" y="4632792"/>
            <a:ext cx="294091"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FC3E3"/>
              </a:buClr>
              <a:buSzPts val="2400"/>
              <a:buFont typeface="Rockwell"/>
              <a:buNone/>
            </a:pPr>
            <a:r>
              <a:rPr lang="en-US" sz="2400" b="1" i="0" u="none" strike="noStrike" cap="none">
                <a:solidFill>
                  <a:srgbClr val="9FC3E3"/>
                </a:solidFill>
                <a:latin typeface="Rockwell"/>
                <a:ea typeface="Rockwell"/>
                <a:cs typeface="Rockwell"/>
                <a:sym typeface="Rockwell"/>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w/ Footer">
  <p:cSld name="3_Title and Content w/ Foot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7"/>
          <p:cNvCxnSpPr/>
          <p:nvPr/>
        </p:nvCxnSpPr>
        <p:spPr>
          <a:xfrm>
            <a:off x="728523" y="1662320"/>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Picture with Caption w/ footer">
  <p:cSld name="4_Picture with Caption w/ footer">
    <p:spTree>
      <p:nvGrpSpPr>
        <p:cNvPr id="1" name="Shape 45"/>
        <p:cNvGrpSpPr/>
        <p:nvPr/>
      </p:nvGrpSpPr>
      <p:grpSpPr>
        <a:xfrm>
          <a:off x="0" y="0"/>
          <a:ext cx="0" cy="0"/>
          <a:chOff x="0" y="0"/>
          <a:chExt cx="0" cy="0"/>
        </a:xfrm>
      </p:grpSpPr>
      <p:sp>
        <p:nvSpPr>
          <p:cNvPr id="46" name="Google Shape;46;p8"/>
          <p:cNvSpPr>
            <a:spLocks noGrp="1"/>
          </p:cNvSpPr>
          <p:nvPr>
            <p:ph type="pic" idx="2"/>
          </p:nvPr>
        </p:nvSpPr>
        <p:spPr>
          <a:xfrm>
            <a:off x="707441" y="987431"/>
            <a:ext cx="6172200" cy="4873625"/>
          </a:xfrm>
          <a:prstGeom prst="rect">
            <a:avLst/>
          </a:prstGeom>
          <a:noFill/>
          <a:ln>
            <a:noFill/>
          </a:ln>
        </p:spPr>
      </p:sp>
      <p:sp>
        <p:nvSpPr>
          <p:cNvPr id="47" name="Google Shape;47;p8"/>
          <p:cNvSpPr txBox="1">
            <a:spLocks noGrp="1"/>
          </p:cNvSpPr>
          <p:nvPr>
            <p:ph type="body" idx="1"/>
          </p:nvPr>
        </p:nvSpPr>
        <p:spPr>
          <a:xfrm>
            <a:off x="7423152" y="1303421"/>
            <a:ext cx="3932237" cy="25787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2800"/>
              <a:buNone/>
              <a:defRPr sz="2800" b="0" i="0">
                <a:solidFill>
                  <a:schemeClr val="dk2"/>
                </a:solidFill>
                <a:latin typeface="Rockwell"/>
                <a:ea typeface="Rockwell"/>
                <a:cs typeface="Rockwell"/>
                <a:sym typeface="Rockwe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8"/>
          <p:cNvSpPr txBox="1">
            <a:spLocks noGrp="1"/>
          </p:cNvSpPr>
          <p:nvPr>
            <p:ph type="body" idx="3"/>
          </p:nvPr>
        </p:nvSpPr>
        <p:spPr>
          <a:xfrm>
            <a:off x="7423152" y="4070685"/>
            <a:ext cx="3932237" cy="2578768"/>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Clr>
                <a:schemeClr val="dk1"/>
              </a:buClr>
              <a:buSzPts val="2200"/>
              <a:buNone/>
              <a:defRPr sz="2200" b="0" i="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49" name="Google Shape;49;p8"/>
          <p:cNvCxnSpPr/>
          <p:nvPr/>
        </p:nvCxnSpPr>
        <p:spPr>
          <a:xfrm>
            <a:off x="598779" y="6065489"/>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9"/>
          <p:cNvSpPr>
            <a:spLocks noGrp="1"/>
          </p:cNvSpPr>
          <p:nvPr>
            <p:ph type="pic" idx="2"/>
          </p:nvPr>
        </p:nvSpPr>
        <p:spPr>
          <a:xfrm>
            <a:off x="707441" y="987431"/>
            <a:ext cx="6172200" cy="4873625"/>
          </a:xfrm>
          <a:prstGeom prst="rect">
            <a:avLst/>
          </a:prstGeom>
          <a:noFill/>
          <a:ln>
            <a:noFill/>
          </a:ln>
        </p:spPr>
      </p:sp>
      <p:sp>
        <p:nvSpPr>
          <p:cNvPr id="52" name="Google Shape;52;p9"/>
          <p:cNvSpPr txBox="1">
            <a:spLocks noGrp="1"/>
          </p:cNvSpPr>
          <p:nvPr>
            <p:ph type="body" idx="1"/>
          </p:nvPr>
        </p:nvSpPr>
        <p:spPr>
          <a:xfrm>
            <a:off x="7423152" y="1303421"/>
            <a:ext cx="3932237" cy="25787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2800"/>
              <a:buNone/>
              <a:defRPr sz="2800" b="0" i="0">
                <a:solidFill>
                  <a:schemeClr val="dk2"/>
                </a:solidFill>
                <a:latin typeface="Rockwell"/>
                <a:ea typeface="Rockwell"/>
                <a:cs typeface="Rockwell"/>
                <a:sym typeface="Rockwe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9"/>
          <p:cNvSpPr txBox="1">
            <a:spLocks noGrp="1"/>
          </p:cNvSpPr>
          <p:nvPr>
            <p:ph type="body" idx="3"/>
          </p:nvPr>
        </p:nvSpPr>
        <p:spPr>
          <a:xfrm>
            <a:off x="7423152" y="4070685"/>
            <a:ext cx="3932237" cy="2578768"/>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Clr>
                <a:schemeClr val="dk1"/>
              </a:buClr>
              <a:buSzPts val="2200"/>
              <a:buNone/>
              <a:defRPr sz="2200" b="0" i="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54" name="Google Shape;54;p9"/>
          <p:cNvCxnSpPr/>
          <p:nvPr/>
        </p:nvCxnSpPr>
        <p:spPr>
          <a:xfrm>
            <a:off x="604957" y="6059309"/>
            <a:ext cx="1062527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padlet.com/katyconnolly1/6eyo3amttw7xecu9" TargetMode="Externa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hyperlink" Target="https://www.loc.gov/item/2004665381/"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hyperlink" Target="https://www.loc.gov/item/2004665381/"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hyperlink" Target="https://www.loc.gov/item/2004665381/"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hyperlink" Target="https://www.loc.gov/item/2004665381/"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hyperlink" Target="https://www.loc.gov/item/2017744887/"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hyperlink" Target="https://www.loc.gov/resource/gdclccn.45002975/?sp=60"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about:blank" TargetMode="External"/><Relationship Id="rId4" Type="http://schemas.openxmlformats.org/officeDocument/2006/relationships/hyperlink" Target="http://tps.waynesburg.edu"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www.loc.gov/item/2004665381/"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2.png"/><Relationship Id="rId4" Type="http://schemas.openxmlformats.org/officeDocument/2006/relationships/hyperlink" Target="https://padlet.com/mklawson/ml8oip4wohmsl9q3"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4.xml"/><Relationship Id="rId5" Type="http://schemas.openxmlformats.org/officeDocument/2006/relationships/hyperlink" Target="https://www.loc.gov/resource/cph.3b49089/" TargetMode="Externa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s://www.loc.gov/exhibitions/women-fight-for-the-vote/about-this-exhibition/more-to-the-movement/" TargetMode="External"/><Relationship Id="rId4" Type="http://schemas.openxmlformats.org/officeDocument/2006/relationships/hyperlink" Target="https://www.loc.gov/exhibitions/women-fight-for-the-vote/about-this-exhibition/"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openxmlformats.org/officeDocument/2006/relationships/hyperlink" Target="https://www.waynesburg.edu/community/tps-eastern-region/ideas-activities-and-plans" TargetMode="External"/><Relationship Id="rId3" Type="http://schemas.openxmlformats.org/officeDocument/2006/relationships/notesSlide" Target="../notesSlides/notesSlide37.xml"/><Relationship Id="rId7" Type="http://schemas.openxmlformats.org/officeDocument/2006/relationships/hyperlink" Target="http://tpsteachersnetwork.org" TargetMode="External"/><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hyperlink" Target="http://blogs.loc.gov/teachers" TargetMode="External"/><Relationship Id="rId5" Type="http://schemas.openxmlformats.org/officeDocument/2006/relationships/hyperlink" Target="http://loc.gov/teachers" TargetMode="External"/><Relationship Id="rId4" Type="http://schemas.openxmlformats.org/officeDocument/2006/relationships/hyperlink" Target="https://www.waynesburg.edu/community/tps-eastern-region/professional-development-event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playlist?list=PLW0SipT9Ri7XooJxrO0S8_1nQja1BcTo_" TargetMode="External"/><Relationship Id="rId13" Type="http://schemas.openxmlformats.org/officeDocument/2006/relationships/image" Target="../media/image24.png"/><Relationship Id="rId3" Type="http://schemas.openxmlformats.org/officeDocument/2006/relationships/notesSlide" Target="../notesSlides/notesSlide38.xml"/><Relationship Id="rId7" Type="http://schemas.openxmlformats.org/officeDocument/2006/relationships/hyperlink" Target="https://rightquestion.org/resources/qft-primary-source-lesson-planning-workbook/" TargetMode="External"/><Relationship Id="rId12" Type="http://schemas.openxmlformats.org/officeDocument/2006/relationships/hyperlink" Target="https://rightquestion.org/education/resources/" TargetMode="Externa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hyperlink" Target="https://rightquestion.org/resources/qft-primary-source-lesson-snapshots/" TargetMode="External"/><Relationship Id="rId11" Type="http://schemas.openxmlformats.org/officeDocument/2006/relationships/hyperlink" Target="https://rightquestion.org/what-is-the-qft/" TargetMode="External"/><Relationship Id="rId5" Type="http://schemas.openxmlformats.org/officeDocument/2006/relationships/hyperlink" Target="https://rightquestion.org/primary-sources-course-information/" TargetMode="External"/><Relationship Id="rId10" Type="http://schemas.openxmlformats.org/officeDocument/2006/relationships/hyperlink" Target="https://tpsteachersnetwork.org/the-question-formulation-technique-qft-for-primary-source-learning" TargetMode="External"/><Relationship Id="rId4" Type="http://schemas.openxmlformats.org/officeDocument/2006/relationships/hyperlink" Target="https://rightquestion.org/register/" TargetMode="External"/><Relationship Id="rId9" Type="http://schemas.openxmlformats.org/officeDocument/2006/relationships/hyperlink" Target="https://www.youtube.com/watch?v=zFT0jsCe9R8&amp;list=PLW0SipT9Ri7XooJxrO0S8_1nQja1BcTo_&amp;index=2" TargetMode="External"/><Relationship Id="rId1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26.png"/><Relationship Id="rId4" Type="http://schemas.openxmlformats.org/officeDocument/2006/relationships/hyperlink" Target="http://rightquestion.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foodprint.org/wp-content/uploads/2018/10/agriculture-pollution.jpg" TargetMode="External"/><Relationship Id="rId5" Type="http://schemas.openxmlformats.org/officeDocument/2006/relationships/image" Target="../media/image28.jpg"/><Relationship Id="rId4" Type="http://schemas.openxmlformats.org/officeDocument/2006/relationships/hyperlink" Target="https://www.loc.gov/resource/fsa.8b18996/"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https://loc.gov/teachers/primary-source-analysis-too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youtube.com/watch?v=SGq_TSp0Ue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ctrTitle"/>
          </p:nvPr>
        </p:nvSpPr>
        <p:spPr>
          <a:xfrm>
            <a:off x="364343" y="360665"/>
            <a:ext cx="11463300" cy="1369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Century Gothic"/>
              <a:buNone/>
            </a:pPr>
            <a:r>
              <a:rPr lang="en-US" sz="4800"/>
              <a:t>QFT + TPS Mash-Up: Off the Charts Student-driven Research</a:t>
            </a:r>
            <a:endParaRPr sz="4800"/>
          </a:p>
        </p:txBody>
      </p:sp>
      <p:sp>
        <p:nvSpPr>
          <p:cNvPr id="165" name="Google Shape;165;p26"/>
          <p:cNvSpPr txBox="1">
            <a:spLocks noGrp="1"/>
          </p:cNvSpPr>
          <p:nvPr>
            <p:ph type="subTitle" idx="1"/>
          </p:nvPr>
        </p:nvSpPr>
        <p:spPr>
          <a:xfrm>
            <a:off x="5974583" y="2468692"/>
            <a:ext cx="5505300" cy="169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000"/>
              <a:t>Dr. Ann Canning</a:t>
            </a:r>
            <a:br>
              <a:rPr lang="en-US" sz="3000"/>
            </a:br>
            <a:r>
              <a:rPr lang="en-US" sz="2000"/>
              <a:t>TPS Eastern Region</a:t>
            </a:r>
            <a:br>
              <a:rPr lang="en-US" sz="2000"/>
            </a:br>
            <a:r>
              <a:rPr lang="en-US" sz="2000"/>
              <a:t>Waynesburg University</a:t>
            </a:r>
            <a:br>
              <a:rPr lang="en-US" sz="2000"/>
            </a:br>
            <a:r>
              <a:rPr lang="en-US" sz="2000"/>
              <a:t>Waynesburg, PA</a:t>
            </a:r>
            <a:endParaRPr sz="2000"/>
          </a:p>
          <a:p>
            <a:pPr marL="0" lvl="0" indent="0" algn="l" rtl="0">
              <a:lnSpc>
                <a:spcPct val="90000"/>
              </a:lnSpc>
              <a:spcBef>
                <a:spcPts val="1000"/>
              </a:spcBef>
              <a:spcAft>
                <a:spcPts val="0"/>
              </a:spcAft>
              <a:buClr>
                <a:schemeClr val="dk1"/>
              </a:buClr>
              <a:buSzPts val="2400"/>
              <a:buNone/>
            </a:pPr>
            <a:endParaRPr sz="2000"/>
          </a:p>
          <a:p>
            <a:pPr marL="0" lvl="0" indent="0" algn="l" rtl="0">
              <a:lnSpc>
                <a:spcPct val="100000"/>
              </a:lnSpc>
              <a:spcBef>
                <a:spcPts val="400"/>
              </a:spcBef>
              <a:spcAft>
                <a:spcPts val="0"/>
              </a:spcAft>
              <a:buClr>
                <a:schemeClr val="dk1"/>
              </a:buClr>
              <a:buSzPts val="3600"/>
              <a:buNone/>
            </a:pPr>
            <a:endParaRPr sz="3600">
              <a:latin typeface="Century Gothic"/>
              <a:ea typeface="Century Gothic"/>
              <a:cs typeface="Century Gothic"/>
              <a:sym typeface="Century Gothic"/>
            </a:endParaRPr>
          </a:p>
          <a:p>
            <a:pPr marL="0" lvl="0" indent="0" algn="l" rtl="0">
              <a:lnSpc>
                <a:spcPct val="100000"/>
              </a:lnSpc>
              <a:spcBef>
                <a:spcPts val="400"/>
              </a:spcBef>
              <a:spcAft>
                <a:spcPts val="0"/>
              </a:spcAft>
              <a:buClr>
                <a:schemeClr val="dk1"/>
              </a:buClr>
              <a:buSzPts val="3600"/>
              <a:buNone/>
            </a:pPr>
            <a:endParaRPr sz="3600">
              <a:latin typeface="Century Gothic"/>
              <a:ea typeface="Century Gothic"/>
              <a:cs typeface="Century Gothic"/>
              <a:sym typeface="Century Gothic"/>
            </a:endParaRPr>
          </a:p>
        </p:txBody>
      </p:sp>
      <p:sp>
        <p:nvSpPr>
          <p:cNvPr id="166" name="Google Shape;166;p26"/>
          <p:cNvSpPr/>
          <p:nvPr/>
        </p:nvSpPr>
        <p:spPr>
          <a:xfrm>
            <a:off x="714375" y="2468699"/>
            <a:ext cx="5179500" cy="1697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000" b="0" i="0" u="none" strike="noStrike" cap="none">
                <a:solidFill>
                  <a:schemeClr val="dk1"/>
                </a:solidFill>
                <a:latin typeface="Century Gothic"/>
                <a:ea typeface="Century Gothic"/>
                <a:cs typeface="Century Gothic"/>
                <a:sym typeface="Century Gothic"/>
              </a:rPr>
              <a:t>Sarah Westbrook</a:t>
            </a:r>
            <a:r>
              <a:rPr lang="en-US" sz="3600" b="0" i="0" u="none" strike="noStrike" cap="none">
                <a:solidFill>
                  <a:schemeClr val="dk1"/>
                </a:solidFill>
                <a:latin typeface="Century Gothic"/>
                <a:ea typeface="Century Gothic"/>
                <a:cs typeface="Century Gothic"/>
                <a:sym typeface="Century Gothic"/>
              </a:rPr>
              <a:t/>
            </a:r>
            <a:br>
              <a:rPr lang="en-US" sz="3600" b="0" i="0" u="none" strike="noStrike" cap="none">
                <a:solidFill>
                  <a:schemeClr val="dk1"/>
                </a:solidFill>
                <a:latin typeface="Century Gothic"/>
                <a:ea typeface="Century Gothic"/>
                <a:cs typeface="Century Gothic"/>
                <a:sym typeface="Century Gothic"/>
              </a:rPr>
            </a:br>
            <a:r>
              <a:rPr lang="en-US" sz="2000" b="0" i="0" u="none" strike="noStrike" cap="none">
                <a:solidFill>
                  <a:schemeClr val="dk1"/>
                </a:solidFill>
                <a:latin typeface="Century Gothic"/>
                <a:ea typeface="Century Gothic"/>
                <a:cs typeface="Century Gothic"/>
                <a:sym typeface="Century Gothic"/>
              </a:rPr>
              <a:t>The Right Question Institute</a:t>
            </a:r>
            <a:endParaRPr sz="2000"/>
          </a:p>
          <a:p>
            <a:pPr marL="0" marR="0" lvl="0" indent="0" algn="l" rtl="0">
              <a:lnSpc>
                <a:spcPct val="110000"/>
              </a:lnSpc>
              <a:spcBef>
                <a:spcPts val="0"/>
              </a:spcBef>
              <a:spcAft>
                <a:spcPts val="0"/>
              </a:spcAft>
              <a:buNone/>
            </a:pPr>
            <a:r>
              <a:rPr lang="en-US" sz="2000" b="0" i="0" u="none" strike="noStrike" cap="none">
                <a:solidFill>
                  <a:schemeClr val="dk1"/>
                </a:solidFill>
                <a:latin typeface="Century Gothic"/>
                <a:ea typeface="Century Gothic"/>
                <a:cs typeface="Century Gothic"/>
                <a:sym typeface="Century Gothic"/>
              </a:rPr>
              <a:t>Cambridge, MA</a:t>
            </a:r>
            <a:endParaRPr sz="2000" b="0" i="0" u="none" strike="noStrike" cap="none">
              <a:solidFill>
                <a:schemeClr val="dk1"/>
              </a:solidFill>
              <a:latin typeface="Century Gothic"/>
              <a:ea typeface="Century Gothic"/>
              <a:cs typeface="Century Gothic"/>
              <a:sym typeface="Century Gothic"/>
            </a:endParaRPr>
          </a:p>
        </p:txBody>
      </p:sp>
      <p:sp>
        <p:nvSpPr>
          <p:cNvPr id="167" name="Google Shape;167;p26"/>
          <p:cNvSpPr/>
          <p:nvPr/>
        </p:nvSpPr>
        <p:spPr>
          <a:xfrm>
            <a:off x="714375" y="4166392"/>
            <a:ext cx="5179500" cy="19206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000">
                <a:solidFill>
                  <a:schemeClr val="dk1"/>
                </a:solidFill>
                <a:latin typeface="Century Gothic"/>
                <a:ea typeface="Century Gothic"/>
                <a:cs typeface="Century Gothic"/>
                <a:sym typeface="Century Gothic"/>
              </a:rPr>
              <a:t>Katy Connolly</a:t>
            </a:r>
            <a:r>
              <a:rPr lang="en-US" sz="3600" b="0" i="0" u="none" strike="noStrike" cap="none">
                <a:solidFill>
                  <a:schemeClr val="dk1"/>
                </a:solidFill>
                <a:latin typeface="Century Gothic"/>
                <a:ea typeface="Century Gothic"/>
                <a:cs typeface="Century Gothic"/>
                <a:sym typeface="Century Gothic"/>
              </a:rPr>
              <a:t/>
            </a:r>
            <a:br>
              <a:rPr lang="en-US" sz="3600" b="0" i="0" u="none" strike="noStrike" cap="none">
                <a:solidFill>
                  <a:schemeClr val="dk1"/>
                </a:solidFill>
                <a:latin typeface="Century Gothic"/>
                <a:ea typeface="Century Gothic"/>
                <a:cs typeface="Century Gothic"/>
                <a:sym typeface="Century Gothic"/>
              </a:rPr>
            </a:br>
            <a:r>
              <a:rPr lang="en-US" sz="2000" b="0" i="0" u="none" strike="noStrike" cap="none">
                <a:solidFill>
                  <a:schemeClr val="dk1"/>
                </a:solidFill>
                <a:latin typeface="Century Gothic"/>
                <a:ea typeface="Century Gothic"/>
                <a:cs typeface="Century Gothic"/>
                <a:sym typeface="Century Gothic"/>
              </a:rPr>
              <a:t>The Right Question Institute</a:t>
            </a:r>
            <a:endParaRPr sz="2000"/>
          </a:p>
          <a:p>
            <a:pPr marL="0" marR="0" lvl="0" indent="0" algn="l" rtl="0">
              <a:lnSpc>
                <a:spcPct val="110000"/>
              </a:lnSpc>
              <a:spcBef>
                <a:spcPts val="0"/>
              </a:spcBef>
              <a:spcAft>
                <a:spcPts val="0"/>
              </a:spcAft>
              <a:buNone/>
            </a:pPr>
            <a:r>
              <a:rPr lang="en-US" sz="2000" b="0" i="0" u="none" strike="noStrike" cap="none">
                <a:solidFill>
                  <a:schemeClr val="dk1"/>
                </a:solidFill>
                <a:latin typeface="Century Gothic"/>
                <a:ea typeface="Century Gothic"/>
                <a:cs typeface="Century Gothic"/>
                <a:sym typeface="Century Gothic"/>
              </a:rPr>
              <a:t>Cambridge, MA</a:t>
            </a:r>
            <a:endParaRPr sz="2000" b="0" i="0" u="none" strike="noStrike" cap="none">
              <a:solidFill>
                <a:schemeClr val="dk1"/>
              </a:solidFill>
              <a:latin typeface="Century Gothic"/>
              <a:ea typeface="Century Gothic"/>
              <a:cs typeface="Century Gothic"/>
              <a:sym typeface="Century Gothic"/>
            </a:endParaRPr>
          </a:p>
        </p:txBody>
      </p:sp>
      <p:pic>
        <p:nvPicPr>
          <p:cNvPr id="168" name="Google Shape;168;p26"/>
          <p:cNvPicPr preferRelativeResize="0"/>
          <p:nvPr/>
        </p:nvPicPr>
        <p:blipFill rotWithShape="1">
          <a:blip r:embed="rId4">
            <a:alphaModFix/>
          </a:blip>
          <a:srcRect l="33225" t="19535" r="33292" b="33718"/>
          <a:stretch/>
        </p:blipFill>
        <p:spPr>
          <a:xfrm>
            <a:off x="9224600" y="3924225"/>
            <a:ext cx="1964500" cy="1827325"/>
          </a:xfrm>
          <a:prstGeom prst="rect">
            <a:avLst/>
          </a:prstGeom>
          <a:noFill/>
          <a:ln>
            <a:noFill/>
          </a:ln>
        </p:spPr>
      </p:pic>
      <p:sp>
        <p:nvSpPr>
          <p:cNvPr id="169" name="Google Shape;169;p26"/>
          <p:cNvSpPr txBox="1"/>
          <p:nvPr/>
        </p:nvSpPr>
        <p:spPr>
          <a:xfrm>
            <a:off x="364350" y="1638688"/>
            <a:ext cx="7472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lt1"/>
                </a:solidFill>
                <a:latin typeface="Century Gothic"/>
                <a:ea typeface="Century Gothic"/>
                <a:cs typeface="Century Gothic"/>
                <a:sym typeface="Century Gothic"/>
              </a:rPr>
              <a:t>NCSS 2021 Virtual Conference</a:t>
            </a:r>
            <a:endParaRPr sz="3000">
              <a:solidFill>
                <a:schemeClr val="lt1"/>
              </a:solidFill>
              <a:latin typeface="Century Gothic"/>
              <a:ea typeface="Century Gothic"/>
              <a:cs typeface="Century Gothic"/>
              <a:sym typeface="Century Gothic"/>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QFT + TPS Similarities</a:t>
            </a:r>
            <a:endParaRPr/>
          </a:p>
        </p:txBody>
      </p:sp>
      <p:pic>
        <p:nvPicPr>
          <p:cNvPr id="242" name="Google Shape;242;p35"/>
          <p:cNvPicPr preferRelativeResize="0"/>
          <p:nvPr/>
        </p:nvPicPr>
        <p:blipFill>
          <a:blip r:embed="rId4">
            <a:alphaModFix/>
          </a:blip>
          <a:stretch>
            <a:fillRect/>
          </a:stretch>
        </p:blipFill>
        <p:spPr>
          <a:xfrm>
            <a:off x="2309525" y="1418450"/>
            <a:ext cx="7572950" cy="4820525"/>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6"/>
          <p:cNvPicPr preferRelativeResize="0"/>
          <p:nvPr/>
        </p:nvPicPr>
        <p:blipFill>
          <a:blip r:embed="rId4">
            <a:alphaModFix/>
          </a:blip>
          <a:stretch>
            <a:fillRect/>
          </a:stretch>
        </p:blipFill>
        <p:spPr>
          <a:xfrm>
            <a:off x="7070900" y="1280475"/>
            <a:ext cx="3435800" cy="4793325"/>
          </a:xfrm>
          <a:prstGeom prst="rect">
            <a:avLst/>
          </a:prstGeom>
          <a:noFill/>
          <a:ln>
            <a:noFill/>
          </a:ln>
        </p:spPr>
      </p:pic>
      <p:pic>
        <p:nvPicPr>
          <p:cNvPr id="249" name="Google Shape;249;p36"/>
          <p:cNvPicPr preferRelativeResize="0"/>
          <p:nvPr/>
        </p:nvPicPr>
        <p:blipFill>
          <a:blip r:embed="rId5">
            <a:alphaModFix/>
          </a:blip>
          <a:stretch>
            <a:fillRect/>
          </a:stretch>
        </p:blipFill>
        <p:spPr>
          <a:xfrm>
            <a:off x="7070909" y="1280462"/>
            <a:ext cx="3435791" cy="4793350"/>
          </a:xfrm>
          <a:prstGeom prst="rect">
            <a:avLst/>
          </a:prstGeom>
          <a:noFill/>
          <a:ln>
            <a:noFill/>
          </a:ln>
        </p:spPr>
      </p:pic>
      <p:sp>
        <p:nvSpPr>
          <p:cNvPr id="250" name="Google Shape;250;p36"/>
          <p:cNvSpPr txBox="1">
            <a:spLocks noGrp="1"/>
          </p:cNvSpPr>
          <p:nvPr>
            <p:ph type="title"/>
          </p:nvPr>
        </p:nvSpPr>
        <p:spPr>
          <a:xfrm>
            <a:off x="888125" y="515625"/>
            <a:ext cx="112653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0"/>
              <a:t>Using a Primary Source with the QFT</a:t>
            </a:r>
            <a:endParaRPr sz="4000" b="0"/>
          </a:p>
        </p:txBody>
      </p:sp>
      <p:sp>
        <p:nvSpPr>
          <p:cNvPr id="251" name="Google Shape;251;p36"/>
          <p:cNvSpPr txBox="1"/>
          <p:nvPr/>
        </p:nvSpPr>
        <p:spPr>
          <a:xfrm>
            <a:off x="299225" y="1275500"/>
            <a:ext cx="5164500" cy="480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a:solidFill>
                  <a:schemeClr val="dk1"/>
                </a:solidFill>
                <a:latin typeface="Century Gothic"/>
                <a:ea typeface="Century Gothic"/>
                <a:cs typeface="Century Gothic"/>
                <a:sym typeface="Century Gothic"/>
              </a:rPr>
              <a:t>“It wasn’t something I had ever done before. Normally we are reading an article and answering questions that don’t make us think. With primary source pictures, you really had to look at all the details to try and understand what was going on </a:t>
            </a:r>
            <a:r>
              <a:rPr lang="en-US" sz="2200" b="1">
                <a:solidFill>
                  <a:schemeClr val="dk1"/>
                </a:solidFill>
                <a:latin typeface="Century Gothic"/>
                <a:ea typeface="Century Gothic"/>
                <a:cs typeface="Century Gothic"/>
                <a:sym typeface="Century Gothic"/>
              </a:rPr>
              <a:t>which just made my brain work in a way that it never had before.</a:t>
            </a:r>
            <a:r>
              <a:rPr lang="en-US" sz="2200">
                <a:solidFill>
                  <a:schemeClr val="dk1"/>
                </a:solidFill>
                <a:latin typeface="Century Gothic"/>
                <a:ea typeface="Century Gothic"/>
                <a:cs typeface="Century Gothic"/>
                <a:sym typeface="Century Gothic"/>
              </a:rPr>
              <a:t>”</a:t>
            </a:r>
            <a:endParaRPr sz="22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2200">
                <a:solidFill>
                  <a:schemeClr val="dk1"/>
                </a:solidFill>
                <a:latin typeface="Century Gothic"/>
                <a:ea typeface="Century Gothic"/>
                <a:cs typeface="Century Gothic"/>
                <a:sym typeface="Century Gothic"/>
              </a:rPr>
              <a:t>--Piper, 12th Grade Student at Gardiner Area High School, Maine</a:t>
            </a:r>
            <a:endParaRPr sz="2200">
              <a:latin typeface="Century Gothic"/>
              <a:ea typeface="Century Gothic"/>
              <a:cs typeface="Century Gothic"/>
              <a:sym typeface="Century Gothic"/>
            </a:endParaRPr>
          </a:p>
        </p:txBody>
      </p:sp>
      <p:pic>
        <p:nvPicPr>
          <p:cNvPr id="252" name="Google Shape;252;p36"/>
          <p:cNvPicPr preferRelativeResize="0"/>
          <p:nvPr/>
        </p:nvPicPr>
        <p:blipFill>
          <a:blip r:embed="rId6">
            <a:alphaModFix/>
          </a:blip>
          <a:stretch>
            <a:fillRect/>
          </a:stretch>
        </p:blipFill>
        <p:spPr>
          <a:xfrm>
            <a:off x="5634300" y="1152762"/>
            <a:ext cx="6320225" cy="5048768"/>
          </a:xfrm>
          <a:prstGeom prst="rect">
            <a:avLst/>
          </a:prstGeom>
          <a:noFill/>
          <a:ln>
            <a:noFill/>
          </a:ln>
        </p:spPr>
      </p:pic>
      <p:sp>
        <p:nvSpPr>
          <p:cNvPr id="253" name="Google Shape;253;p36"/>
          <p:cNvSpPr txBox="1"/>
          <p:nvPr/>
        </p:nvSpPr>
        <p:spPr>
          <a:xfrm>
            <a:off x="5871600" y="6265950"/>
            <a:ext cx="5834400" cy="46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a:latin typeface="Century Gothic"/>
                <a:ea typeface="Century Gothic"/>
                <a:cs typeface="Century Gothic"/>
                <a:sym typeface="Century Gothic"/>
              </a:rPr>
              <a:t>Debra Butterfield’s </a:t>
            </a:r>
            <a:r>
              <a:rPr lang="en-US" u="sng">
                <a:solidFill>
                  <a:schemeClr val="hlink"/>
                </a:solidFill>
                <a:latin typeface="Century Gothic"/>
                <a:ea typeface="Century Gothic"/>
                <a:cs typeface="Century Gothic"/>
                <a:sym typeface="Century Gothic"/>
                <a:hlinkClick r:id="rId7"/>
              </a:rPr>
              <a:t>Padlet</a:t>
            </a:r>
            <a:r>
              <a:rPr lang="en-US">
                <a:latin typeface="Century Gothic"/>
                <a:ea typeface="Century Gothic"/>
                <a:cs typeface="Century Gothic"/>
                <a:sym typeface="Century Gothic"/>
              </a:rPr>
              <a:t> for Advanced Placement Research</a:t>
            </a:r>
            <a:endParaRPr>
              <a:latin typeface="Century Gothic"/>
              <a:ea typeface="Century Gothic"/>
              <a:cs typeface="Century Gothic"/>
              <a:sym typeface="Century Gothic"/>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400"/>
                                        <p:tgtEl>
                                          <p:spTgt spid="252"/>
                                        </p:tgtEl>
                                      </p:cBhvr>
                                    </p:animEffect>
                                    <p:set>
                                      <p:cBhvr>
                                        <p:cTn id="7" dur="1" fill="hold">
                                          <p:stCondLst>
                                            <p:cond delay="1400"/>
                                          </p:stCondLst>
                                        </p:cTn>
                                        <p:tgtEl>
                                          <p:spTgt spid="2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49"/>
                                        </p:tgtEl>
                                      </p:cBhvr>
                                    </p:animEffect>
                                    <p:set>
                                      <p:cBhvr>
                                        <p:cTn id="17" dur="1" fill="hold">
                                          <p:stCondLst>
                                            <p:cond delay="1000"/>
                                          </p:stCondLst>
                                        </p:cTn>
                                        <p:tgtEl>
                                          <p:spTgt spid="2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gtEl>
                                        <p:attrNameLst>
                                          <p:attrName>style.visibility</p:attrName>
                                        </p:attrNameLst>
                                      </p:cBhvr>
                                      <p:to>
                                        <p:strVal val="visible"/>
                                      </p:to>
                                    </p:set>
                                    <p:animEffect transition="in" filter="fade">
                                      <p:cBhvr>
                                        <p:cTn id="22"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774915" y="4797333"/>
            <a:ext cx="11046644" cy="138112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1200"/>
              </a:spcBef>
              <a:spcAft>
                <a:spcPts val="0"/>
              </a:spcAft>
              <a:buNone/>
            </a:pPr>
            <a:r>
              <a:rPr lang="en-US" sz="4800">
                <a:solidFill>
                  <a:schemeClr val="dk2"/>
                </a:solidFill>
              </a:rPr>
              <a:t>Mini QFT+TPS Mashup Experience</a:t>
            </a:r>
            <a:endParaRPr sz="4800">
              <a:solidFill>
                <a:schemeClr val="dk2"/>
              </a:solidFill>
            </a:endParaRPr>
          </a:p>
        </p:txBody>
      </p:sp>
      <p:pic>
        <p:nvPicPr>
          <p:cNvPr id="260" name="Google Shape;260;p37"/>
          <p:cNvPicPr preferRelativeResize="0"/>
          <p:nvPr/>
        </p:nvPicPr>
        <p:blipFill rotWithShape="1">
          <a:blip r:embed="rId4">
            <a:alphaModFix/>
          </a:blip>
          <a:srcRect/>
          <a:stretch/>
        </p:blipFill>
        <p:spPr>
          <a:xfrm>
            <a:off x="1828802" y="467722"/>
            <a:ext cx="5818217" cy="3822932"/>
          </a:xfrm>
          <a:prstGeom prst="rect">
            <a:avLst/>
          </a:prstGeom>
          <a:noFill/>
          <a:ln>
            <a:noFill/>
          </a:ln>
        </p:spPr>
      </p:pic>
      <p:cxnSp>
        <p:nvCxnSpPr>
          <p:cNvPr id="261" name="Google Shape;261;p37"/>
          <p:cNvCxnSpPr/>
          <p:nvPr/>
        </p:nvCxnSpPr>
        <p:spPr>
          <a:xfrm>
            <a:off x="774917" y="6310497"/>
            <a:ext cx="10625279" cy="0"/>
          </a:xfrm>
          <a:prstGeom prst="straightConnector1">
            <a:avLst/>
          </a:prstGeom>
          <a:noFill/>
          <a:ln w="9525" cap="flat" cmpd="sng">
            <a:solidFill>
              <a:schemeClr val="dk2"/>
            </a:solidFill>
            <a:prstDash val="solid"/>
            <a:miter lim="800000"/>
            <a:headEnd type="none" w="sm" len="sm"/>
            <a:tailEnd type="none" w="sm" len="sm"/>
          </a:ln>
        </p:spPr>
      </p:cxn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838200" y="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latin typeface="Century Gothic"/>
                <a:ea typeface="Century Gothic"/>
                <a:cs typeface="Century Gothic"/>
                <a:sym typeface="Century Gothic"/>
              </a:rPr>
              <a:t>Rules for Producing Questions</a:t>
            </a:r>
            <a:endParaRPr/>
          </a:p>
        </p:txBody>
      </p:sp>
      <p:sp>
        <p:nvSpPr>
          <p:cNvPr id="268" name="Google Shape;268;p38"/>
          <p:cNvSpPr/>
          <p:nvPr/>
        </p:nvSpPr>
        <p:spPr>
          <a:xfrm>
            <a:off x="838203" y="2161791"/>
            <a:ext cx="10515599" cy="3044690"/>
          </a:xfrm>
          <a:prstGeom prst="roundRect">
            <a:avLst>
              <a:gd name="adj" fmla="val 16667"/>
            </a:avLst>
          </a:prstGeom>
          <a:solidFill>
            <a:srgbClr val="DDF3F3"/>
          </a:solidFill>
          <a:ln w="12700" cap="flat" cmpd="sng">
            <a:solidFill>
              <a:srgbClr val="549746"/>
            </a:solidFill>
            <a:prstDash val="solid"/>
            <a:miter lim="800000"/>
            <a:headEnd type="none" w="sm" len="sm"/>
            <a:tailEnd type="none" w="sm" len="sm"/>
          </a:ln>
        </p:spPr>
        <p:txBody>
          <a:bodyPr spcFirstLastPara="1" wrap="square" lIns="91425" tIns="45700" rIns="91425" bIns="45700" anchor="t" anchorCtr="0">
            <a:noAutofit/>
          </a:bodyPr>
          <a:lstStyle/>
          <a:p>
            <a:pPr marL="222250" marR="0" lvl="0" indent="-222250" algn="l" rtl="0">
              <a:spcBef>
                <a:spcPts val="0"/>
              </a:spcBef>
              <a:spcAft>
                <a:spcPts val="0"/>
              </a:spcAft>
              <a:buNone/>
            </a:pPr>
            <a:r>
              <a:rPr lang="en-US" sz="3200">
                <a:solidFill>
                  <a:schemeClr val="dk1"/>
                </a:solidFill>
                <a:latin typeface="Century Gothic"/>
                <a:ea typeface="Century Gothic"/>
                <a:cs typeface="Century Gothic"/>
                <a:sym typeface="Century Gothic"/>
              </a:rPr>
              <a:t>1. Ask as many questions as you can</a:t>
            </a:r>
            <a:endParaRPr/>
          </a:p>
          <a:p>
            <a:pPr marL="222250" marR="0" lvl="0" indent="-222250" algn="l" rtl="0">
              <a:spcBef>
                <a:spcPts val="1800"/>
              </a:spcBef>
              <a:spcAft>
                <a:spcPts val="0"/>
              </a:spcAft>
              <a:buNone/>
            </a:pPr>
            <a:r>
              <a:rPr lang="en-US" sz="3200">
                <a:solidFill>
                  <a:schemeClr val="dk1"/>
                </a:solidFill>
                <a:latin typeface="Century Gothic"/>
                <a:ea typeface="Century Gothic"/>
                <a:cs typeface="Century Gothic"/>
                <a:sym typeface="Century Gothic"/>
              </a:rPr>
              <a:t>2. Do not stop to answer, judge, or discuss</a:t>
            </a:r>
            <a:endParaRPr/>
          </a:p>
          <a:p>
            <a:pPr marL="222250" marR="0" lvl="0" indent="-222250" algn="l" rtl="0">
              <a:spcBef>
                <a:spcPts val="1800"/>
              </a:spcBef>
              <a:spcAft>
                <a:spcPts val="0"/>
              </a:spcAft>
              <a:buNone/>
            </a:pPr>
            <a:r>
              <a:rPr lang="en-US" sz="3200">
                <a:solidFill>
                  <a:schemeClr val="dk1"/>
                </a:solidFill>
                <a:latin typeface="Century Gothic"/>
                <a:ea typeface="Century Gothic"/>
                <a:cs typeface="Century Gothic"/>
                <a:sym typeface="Century Gothic"/>
              </a:rPr>
              <a:t>3. Write down every question exactly as stated</a:t>
            </a:r>
            <a:endParaRPr/>
          </a:p>
          <a:p>
            <a:pPr marL="222250" marR="0" lvl="0" indent="-222250" algn="l" rtl="0">
              <a:spcBef>
                <a:spcPts val="1800"/>
              </a:spcBef>
              <a:spcAft>
                <a:spcPts val="0"/>
              </a:spcAft>
              <a:buNone/>
            </a:pPr>
            <a:r>
              <a:rPr lang="en-US" sz="3200">
                <a:solidFill>
                  <a:schemeClr val="dk1"/>
                </a:solidFill>
                <a:latin typeface="Century Gothic"/>
                <a:ea typeface="Century Gothic"/>
                <a:cs typeface="Century Gothic"/>
                <a:sym typeface="Century Gothic"/>
              </a:rPr>
              <a:t>4. Change any statements into questions</a:t>
            </a:r>
            <a:endParaRPr/>
          </a:p>
          <a:p>
            <a:pPr marL="222250" marR="0" lvl="0" indent="-222250" algn="ctr" rtl="0">
              <a:spcBef>
                <a:spcPts val="1800"/>
              </a:spcBef>
              <a:spcAft>
                <a:spcPts val="0"/>
              </a:spcAft>
              <a:buNone/>
            </a:pPr>
            <a:endParaRPr sz="3200">
              <a:solidFill>
                <a:srgbClr val="FFFFFF"/>
              </a:solidFill>
              <a:latin typeface="Century Gothic"/>
              <a:ea typeface="Century Gothic"/>
              <a:cs typeface="Century Gothic"/>
              <a:sym typeface="Century Gothic"/>
            </a:endParaRPr>
          </a:p>
        </p:txBody>
      </p:sp>
      <p:pic>
        <p:nvPicPr>
          <p:cNvPr id="269" name="Google Shape;269;p38"/>
          <p:cNvPicPr preferRelativeResize="0"/>
          <p:nvPr/>
        </p:nvPicPr>
        <p:blipFill>
          <a:blip r:embed="rId4">
            <a:alphaModFix/>
          </a:blip>
          <a:stretch>
            <a:fillRect/>
          </a:stretch>
        </p:blipFill>
        <p:spPr>
          <a:xfrm>
            <a:off x="9981523" y="238091"/>
            <a:ext cx="1372275" cy="750184"/>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747408" y="2490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Observe &amp; </a:t>
            </a:r>
            <a:r>
              <a:rPr lang="en-US">
                <a:latin typeface="Century Gothic"/>
                <a:ea typeface="Century Gothic"/>
                <a:cs typeface="Century Gothic"/>
                <a:sym typeface="Century Gothic"/>
              </a:rPr>
              <a:t>Produce Questions</a:t>
            </a:r>
            <a:endParaRPr/>
          </a:p>
        </p:txBody>
      </p:sp>
      <p:sp>
        <p:nvSpPr>
          <p:cNvPr id="276" name="Google Shape;276;p39"/>
          <p:cNvSpPr txBox="1">
            <a:spLocks noGrp="1"/>
          </p:cNvSpPr>
          <p:nvPr>
            <p:ph type="body" idx="1"/>
          </p:nvPr>
        </p:nvSpPr>
        <p:spPr>
          <a:xfrm>
            <a:off x="838200" y="1825625"/>
            <a:ext cx="10515600" cy="3746016"/>
          </a:xfrm>
          <a:prstGeom prst="rect">
            <a:avLst/>
          </a:prstGeom>
          <a:noFill/>
          <a:ln>
            <a:noFill/>
          </a:ln>
        </p:spPr>
        <p:txBody>
          <a:bodyPr spcFirstLastPara="1" wrap="square" lIns="91425" tIns="45700" rIns="91425" bIns="45700" anchor="t" anchorCtr="0">
            <a:normAutofit fontScale="85000" lnSpcReduction="20000"/>
          </a:bodyPr>
          <a:lstStyle/>
          <a:p>
            <a:pPr marL="514350" lvl="0" indent="-477234" algn="l" rtl="0">
              <a:lnSpc>
                <a:spcPct val="90000"/>
              </a:lnSpc>
              <a:spcBef>
                <a:spcPts val="0"/>
              </a:spcBef>
              <a:spcAft>
                <a:spcPts val="0"/>
              </a:spcAft>
              <a:buClr>
                <a:srgbClr val="000000"/>
              </a:buClr>
              <a:buSzPct val="100000"/>
              <a:buFont typeface="Century Gothic"/>
              <a:buAutoNum type="arabicPeriod"/>
            </a:pPr>
            <a:r>
              <a:rPr lang="en-US" sz="3900">
                <a:solidFill>
                  <a:srgbClr val="000000"/>
                </a:solidFill>
              </a:rPr>
              <a:t>Observe the Question Focus</a:t>
            </a:r>
            <a:endParaRPr sz="3900">
              <a:solidFill>
                <a:srgbClr val="000000"/>
              </a:solidFill>
            </a:endParaRPr>
          </a:p>
          <a:p>
            <a:pPr marL="514350" lvl="0" indent="-477234" algn="l" rtl="0">
              <a:lnSpc>
                <a:spcPct val="90000"/>
              </a:lnSpc>
              <a:spcBef>
                <a:spcPts val="0"/>
              </a:spcBef>
              <a:spcAft>
                <a:spcPts val="0"/>
              </a:spcAft>
              <a:buClr>
                <a:srgbClr val="000000"/>
              </a:buClr>
              <a:buSzPct val="100000"/>
              <a:buFont typeface="Century Gothic"/>
              <a:buAutoNum type="arabicPeriod"/>
            </a:pPr>
            <a:r>
              <a:rPr lang="en-US" sz="3900">
                <a:solidFill>
                  <a:srgbClr val="000000"/>
                </a:solidFill>
              </a:rPr>
              <a:t>Ask Questions</a:t>
            </a:r>
            <a:endParaRPr/>
          </a:p>
          <a:p>
            <a:pPr marL="514350" lvl="0" indent="-477234" algn="l" rtl="0">
              <a:lnSpc>
                <a:spcPct val="90000"/>
              </a:lnSpc>
              <a:spcBef>
                <a:spcPts val="1000"/>
              </a:spcBef>
              <a:spcAft>
                <a:spcPts val="0"/>
              </a:spcAft>
              <a:buClr>
                <a:srgbClr val="000000"/>
              </a:buClr>
              <a:buSzPct val="100000"/>
              <a:buFont typeface="Century Gothic"/>
              <a:buAutoNum type="arabicPeriod"/>
            </a:pPr>
            <a:r>
              <a:rPr lang="en-US" sz="3900">
                <a:solidFill>
                  <a:srgbClr val="000000"/>
                </a:solidFill>
              </a:rPr>
              <a:t>Follow the Rules</a:t>
            </a:r>
            <a:endParaRPr/>
          </a:p>
          <a:p>
            <a:pPr marL="1600200" lvl="3" indent="-195294" algn="l" rtl="0">
              <a:lnSpc>
                <a:spcPct val="90000"/>
              </a:lnSpc>
              <a:spcBef>
                <a:spcPts val="500"/>
              </a:spcBef>
              <a:spcAft>
                <a:spcPts val="0"/>
              </a:spcAft>
              <a:buClr>
                <a:schemeClr val="dk1"/>
              </a:buClr>
              <a:buSzPct val="100000"/>
              <a:buChar char="•"/>
            </a:pPr>
            <a:r>
              <a:rPr lang="en-US" sz="3500"/>
              <a:t>Ask as many questions as you can.</a:t>
            </a:r>
            <a:endParaRPr/>
          </a:p>
          <a:p>
            <a:pPr marL="1600200" lvl="3" indent="-195294" algn="l" rtl="0">
              <a:lnSpc>
                <a:spcPct val="90000"/>
              </a:lnSpc>
              <a:spcBef>
                <a:spcPts val="500"/>
              </a:spcBef>
              <a:spcAft>
                <a:spcPts val="0"/>
              </a:spcAft>
              <a:buClr>
                <a:schemeClr val="dk1"/>
              </a:buClr>
              <a:buSzPct val="100000"/>
              <a:buChar char="•"/>
            </a:pPr>
            <a:r>
              <a:rPr lang="en-US" sz="3500"/>
              <a:t>Do not stop to answer, judge, or discuss.</a:t>
            </a:r>
            <a:endParaRPr/>
          </a:p>
          <a:p>
            <a:pPr marL="1600200" lvl="3" indent="-195294" algn="l" rtl="0">
              <a:lnSpc>
                <a:spcPct val="90000"/>
              </a:lnSpc>
              <a:spcBef>
                <a:spcPts val="500"/>
              </a:spcBef>
              <a:spcAft>
                <a:spcPts val="0"/>
              </a:spcAft>
              <a:buClr>
                <a:schemeClr val="dk1"/>
              </a:buClr>
              <a:buSzPct val="100000"/>
              <a:buChar char="•"/>
            </a:pPr>
            <a:r>
              <a:rPr lang="en-US" sz="3500"/>
              <a:t>Write down every question exactly as it was stated.</a:t>
            </a:r>
            <a:endParaRPr/>
          </a:p>
          <a:p>
            <a:pPr marL="1600200" lvl="3" indent="-195294" algn="l" rtl="0">
              <a:lnSpc>
                <a:spcPct val="90000"/>
              </a:lnSpc>
              <a:spcBef>
                <a:spcPts val="500"/>
              </a:spcBef>
              <a:spcAft>
                <a:spcPts val="0"/>
              </a:spcAft>
              <a:buClr>
                <a:schemeClr val="dk1"/>
              </a:buClr>
              <a:buSzPct val="100000"/>
              <a:buChar char="•"/>
            </a:pPr>
            <a:r>
              <a:rPr lang="en-US" sz="3500"/>
              <a:t>Change any statements into questions.</a:t>
            </a:r>
            <a:endParaRPr/>
          </a:p>
          <a:p>
            <a:pPr marL="514350" lvl="0" indent="-477234" algn="l" rtl="0">
              <a:lnSpc>
                <a:spcPct val="90000"/>
              </a:lnSpc>
              <a:spcBef>
                <a:spcPts val="1000"/>
              </a:spcBef>
              <a:spcAft>
                <a:spcPts val="0"/>
              </a:spcAft>
              <a:buClr>
                <a:srgbClr val="000000"/>
              </a:buClr>
              <a:buSzPct val="100000"/>
              <a:buFont typeface="Century Gothic"/>
              <a:buAutoNum type="arabicPeriod"/>
            </a:pPr>
            <a:r>
              <a:rPr lang="en-US" sz="3900">
                <a:solidFill>
                  <a:srgbClr val="000000"/>
                </a:solidFill>
              </a:rPr>
              <a:t>Number the Questions</a:t>
            </a:r>
            <a:endParaRPr/>
          </a:p>
          <a:p>
            <a:pPr marL="514350" lvl="0" indent="-349885" algn="ctr" rtl="0">
              <a:lnSpc>
                <a:spcPct val="90000"/>
              </a:lnSpc>
              <a:spcBef>
                <a:spcPts val="1000"/>
              </a:spcBef>
              <a:spcAft>
                <a:spcPts val="0"/>
              </a:spcAft>
              <a:buClr>
                <a:schemeClr val="dk1"/>
              </a:buClr>
              <a:buSzPct val="100000"/>
              <a:buFont typeface="Noto Sans Symbols"/>
              <a:buNone/>
            </a:pPr>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0"/>
          <p:cNvPicPr preferRelativeResize="0"/>
          <p:nvPr/>
        </p:nvPicPr>
        <p:blipFill>
          <a:blip r:embed="rId4">
            <a:alphaModFix/>
          </a:blip>
          <a:stretch>
            <a:fillRect/>
          </a:stretch>
        </p:blipFill>
        <p:spPr>
          <a:xfrm>
            <a:off x="1782375" y="0"/>
            <a:ext cx="8627259" cy="6858001"/>
          </a:xfrm>
          <a:prstGeom prst="rect">
            <a:avLst/>
          </a:prstGeom>
          <a:noFill/>
          <a:ln>
            <a:noFill/>
          </a:ln>
        </p:spPr>
      </p:pic>
      <p:sp>
        <p:nvSpPr>
          <p:cNvPr id="283" name="Google Shape;283;p40"/>
          <p:cNvSpPr txBox="1"/>
          <p:nvPr/>
        </p:nvSpPr>
        <p:spPr>
          <a:xfrm>
            <a:off x="0" y="6457800"/>
            <a:ext cx="367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rgbClr val="1A73E8"/>
                </a:solidFill>
                <a:highlight>
                  <a:srgbClr val="FFFFFF"/>
                </a:highlight>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https://www.loc.gov/item/2004665381/</a:t>
            </a:r>
            <a:endParaRPr>
              <a:latin typeface="Century Gothic"/>
              <a:ea typeface="Century Gothic"/>
              <a:cs typeface="Century Gothic"/>
              <a:sym typeface="Century Gothic"/>
            </a:endParaRPr>
          </a:p>
        </p:txBody>
      </p:sp>
      <p:pic>
        <p:nvPicPr>
          <p:cNvPr id="284" name="Google Shape;284;p40"/>
          <p:cNvPicPr preferRelativeResize="0"/>
          <p:nvPr/>
        </p:nvPicPr>
        <p:blipFill>
          <a:blip r:embed="rId6">
            <a:alphaModFix/>
          </a:blip>
          <a:stretch>
            <a:fillRect/>
          </a:stretch>
        </p:blipFill>
        <p:spPr>
          <a:xfrm>
            <a:off x="10535725" y="0"/>
            <a:ext cx="1656275" cy="905425"/>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1"/>
          <p:cNvPicPr preferRelativeResize="0"/>
          <p:nvPr/>
        </p:nvPicPr>
        <p:blipFill>
          <a:blip r:embed="rId4">
            <a:alphaModFix/>
          </a:blip>
          <a:stretch>
            <a:fillRect/>
          </a:stretch>
        </p:blipFill>
        <p:spPr>
          <a:xfrm>
            <a:off x="2053431" y="0"/>
            <a:ext cx="7634232" cy="6057600"/>
          </a:xfrm>
          <a:prstGeom prst="rect">
            <a:avLst/>
          </a:prstGeom>
          <a:noFill/>
          <a:ln>
            <a:noFill/>
          </a:ln>
        </p:spPr>
      </p:pic>
      <p:sp>
        <p:nvSpPr>
          <p:cNvPr id="291" name="Google Shape;291;p41"/>
          <p:cNvSpPr txBox="1"/>
          <p:nvPr/>
        </p:nvSpPr>
        <p:spPr>
          <a:xfrm>
            <a:off x="1090350" y="6057600"/>
            <a:ext cx="95604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A Japanese-American business owner hung this sign in his store window after the bombing of Pearl Harbor.</a:t>
            </a:r>
            <a:endParaRPr sz="2000">
              <a:latin typeface="Century Gothic"/>
              <a:ea typeface="Century Gothic"/>
              <a:cs typeface="Century Gothic"/>
              <a:sym typeface="Century Gothic"/>
            </a:endParaRPr>
          </a:p>
        </p:txBody>
      </p:sp>
      <p:sp>
        <p:nvSpPr>
          <p:cNvPr id="292" name="Google Shape;292;p41"/>
          <p:cNvSpPr txBox="1"/>
          <p:nvPr/>
        </p:nvSpPr>
        <p:spPr>
          <a:xfrm>
            <a:off x="0" y="6457800"/>
            <a:ext cx="367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rgbClr val="1A73E8"/>
                </a:solidFill>
                <a:highlight>
                  <a:srgbClr val="FFFFFF"/>
                </a:highlight>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https://www.loc.gov/item/2004665381/</a:t>
            </a:r>
            <a:endParaRPr>
              <a:latin typeface="Century Gothic"/>
              <a:ea typeface="Century Gothic"/>
              <a:cs typeface="Century Gothic"/>
              <a:sym typeface="Century Gothic"/>
            </a:endParaRPr>
          </a:p>
        </p:txBody>
      </p:sp>
      <p:pic>
        <p:nvPicPr>
          <p:cNvPr id="293" name="Google Shape;293;p41"/>
          <p:cNvPicPr preferRelativeResize="0"/>
          <p:nvPr/>
        </p:nvPicPr>
        <p:blipFill>
          <a:blip r:embed="rId6">
            <a:alphaModFix/>
          </a:blip>
          <a:stretch>
            <a:fillRect/>
          </a:stretch>
        </p:blipFill>
        <p:spPr>
          <a:xfrm>
            <a:off x="10535725" y="0"/>
            <a:ext cx="1656275" cy="905425"/>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title"/>
          </p:nvPr>
        </p:nvSpPr>
        <p:spPr>
          <a:xfrm>
            <a:off x="759543" y="22057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Prioritize Questions </a:t>
            </a:r>
            <a:endParaRPr/>
          </a:p>
        </p:txBody>
      </p:sp>
      <p:sp>
        <p:nvSpPr>
          <p:cNvPr id="300" name="Google Shape;300;p42"/>
          <p:cNvSpPr txBox="1">
            <a:spLocks noGrp="1"/>
          </p:cNvSpPr>
          <p:nvPr>
            <p:ph type="body" idx="1"/>
          </p:nvPr>
        </p:nvSpPr>
        <p:spPr>
          <a:xfrm>
            <a:off x="838200" y="1825625"/>
            <a:ext cx="10515600" cy="3712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800"/>
              </a:spcBef>
              <a:spcAft>
                <a:spcPts val="0"/>
              </a:spcAft>
              <a:buNone/>
            </a:pPr>
            <a:r>
              <a:rPr lang="en-US" sz="3000" b="1">
                <a:solidFill>
                  <a:srgbClr val="000000"/>
                </a:solidFill>
              </a:rPr>
              <a:t>Choose </a:t>
            </a:r>
            <a:r>
              <a:rPr lang="en-US" sz="3000">
                <a:solidFill>
                  <a:srgbClr val="000000"/>
                </a:solidFill>
              </a:rPr>
              <a:t>the three questions you are most curious about.</a:t>
            </a:r>
            <a:endParaRPr sz="3000">
              <a:solidFill>
                <a:srgbClr val="000000"/>
              </a:solidFill>
            </a:endParaRPr>
          </a:p>
          <a:p>
            <a:pPr marL="457200" lvl="0" indent="-406400" algn="l" rtl="0">
              <a:lnSpc>
                <a:spcPct val="100000"/>
              </a:lnSpc>
              <a:spcBef>
                <a:spcPts val="800"/>
              </a:spcBef>
              <a:spcAft>
                <a:spcPts val="0"/>
              </a:spcAft>
              <a:buClr>
                <a:srgbClr val="000000"/>
              </a:buClr>
              <a:buSzPts val="2800"/>
              <a:buChar char="•"/>
            </a:pPr>
            <a:r>
              <a:rPr lang="en-US">
                <a:solidFill>
                  <a:srgbClr val="000000"/>
                </a:solidFill>
              </a:rPr>
              <a:t>Think about why you chose those questions and where they fell in your original sequence of questions (EX: #1, 4, 6 out of 10).</a:t>
            </a:r>
            <a:endParaRPr>
              <a:solidFill>
                <a:srgbClr val="000000"/>
              </a:solidFill>
            </a:endParaRPr>
          </a:p>
          <a:p>
            <a:pPr marL="457200" lvl="0" indent="-406400" algn="l" rtl="0">
              <a:lnSpc>
                <a:spcPct val="100000"/>
              </a:lnSpc>
              <a:spcBef>
                <a:spcPts val="0"/>
              </a:spcBef>
              <a:spcAft>
                <a:spcPts val="0"/>
              </a:spcAft>
              <a:buClr>
                <a:srgbClr val="000000"/>
              </a:buClr>
              <a:buSzPts val="2800"/>
              <a:buChar char="•"/>
            </a:pPr>
            <a:r>
              <a:rPr lang="en-US">
                <a:solidFill>
                  <a:srgbClr val="000000"/>
                </a:solidFill>
              </a:rPr>
              <a:t>Then </a:t>
            </a:r>
            <a:r>
              <a:rPr lang="en-US" b="1">
                <a:solidFill>
                  <a:srgbClr val="000000"/>
                </a:solidFill>
              </a:rPr>
              <a:t>share one </a:t>
            </a:r>
            <a:r>
              <a:rPr lang="en-US">
                <a:solidFill>
                  <a:srgbClr val="000000"/>
                </a:solidFill>
              </a:rPr>
              <a:t>of your priority questions in the chat box.</a:t>
            </a:r>
            <a:endParaRPr>
              <a:solidFill>
                <a:srgbClr val="000000"/>
              </a:solidFill>
            </a:endParaRPr>
          </a:p>
        </p:txBody>
      </p:sp>
      <p:pic>
        <p:nvPicPr>
          <p:cNvPr id="301" name="Google Shape;301;p42"/>
          <p:cNvPicPr preferRelativeResize="0"/>
          <p:nvPr/>
        </p:nvPicPr>
        <p:blipFill>
          <a:blip r:embed="rId4">
            <a:alphaModFix/>
          </a:blip>
          <a:stretch>
            <a:fillRect/>
          </a:stretch>
        </p:blipFill>
        <p:spPr>
          <a:xfrm>
            <a:off x="10642700" y="220581"/>
            <a:ext cx="1123950" cy="1000125"/>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3"/>
          <p:cNvPicPr preferRelativeResize="0"/>
          <p:nvPr/>
        </p:nvPicPr>
        <p:blipFill>
          <a:blip r:embed="rId4">
            <a:alphaModFix/>
          </a:blip>
          <a:stretch>
            <a:fillRect/>
          </a:stretch>
        </p:blipFill>
        <p:spPr>
          <a:xfrm>
            <a:off x="2492813" y="0"/>
            <a:ext cx="7206374" cy="5718100"/>
          </a:xfrm>
          <a:prstGeom prst="rect">
            <a:avLst/>
          </a:prstGeom>
          <a:noFill/>
          <a:ln>
            <a:noFill/>
          </a:ln>
        </p:spPr>
      </p:pic>
      <p:sp>
        <p:nvSpPr>
          <p:cNvPr id="308" name="Google Shape;308;p43"/>
          <p:cNvSpPr txBox="1"/>
          <p:nvPr/>
        </p:nvSpPr>
        <p:spPr>
          <a:xfrm>
            <a:off x="918600" y="5971200"/>
            <a:ext cx="107280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242424"/>
                </a:solidFill>
                <a:latin typeface="Century Gothic"/>
                <a:ea typeface="Century Gothic"/>
                <a:cs typeface="Century Gothic"/>
                <a:sym typeface="Century Gothic"/>
              </a:rPr>
              <a:t>Photograph taken by: </a:t>
            </a:r>
            <a:r>
              <a:rPr lang="en-US" sz="2400" b="1">
                <a:solidFill>
                  <a:schemeClr val="dk1"/>
                </a:solidFill>
                <a:latin typeface="Century Gothic"/>
                <a:ea typeface="Century Gothic"/>
                <a:cs typeface="Century Gothic"/>
                <a:sym typeface="Century Gothic"/>
              </a:rPr>
              <a:t>Dorothea Lange</a:t>
            </a:r>
            <a:r>
              <a:rPr lang="en-US" sz="2400">
                <a:solidFill>
                  <a:schemeClr val="dk1"/>
                </a:solidFill>
                <a:latin typeface="Century Gothic"/>
                <a:ea typeface="Century Gothic"/>
                <a:cs typeface="Century Gothic"/>
                <a:sym typeface="Century Gothic"/>
              </a:rPr>
              <a:t>, Oakland, California, Mar. 1942. </a:t>
            </a:r>
            <a:endParaRPr sz="240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US" u="sng">
                <a:solidFill>
                  <a:srgbClr val="1A73E8"/>
                </a:solidFill>
                <a:highlight>
                  <a:srgbClr val="FFFFFF"/>
                </a:highlight>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https://www.loc.gov/item/2004665381/</a:t>
            </a:r>
            <a:endParaRPr sz="1800">
              <a:solidFill>
                <a:schemeClr val="dk1"/>
              </a:solidFill>
              <a:latin typeface="Century Gothic"/>
              <a:ea typeface="Century Gothic"/>
              <a:cs typeface="Century Gothic"/>
              <a:sym typeface="Century Gothic"/>
            </a:endParaRPr>
          </a:p>
        </p:txBody>
      </p:sp>
      <p:pic>
        <p:nvPicPr>
          <p:cNvPr id="309" name="Google Shape;309;p43"/>
          <p:cNvPicPr preferRelativeResize="0"/>
          <p:nvPr/>
        </p:nvPicPr>
        <p:blipFill>
          <a:blip r:embed="rId6">
            <a:alphaModFix/>
          </a:blip>
          <a:stretch>
            <a:fillRect/>
          </a:stretch>
        </p:blipFill>
        <p:spPr>
          <a:xfrm>
            <a:off x="11068050" y="6"/>
            <a:ext cx="1123950" cy="1000125"/>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4"/>
          <p:cNvPicPr preferRelativeResize="0"/>
          <p:nvPr/>
        </p:nvPicPr>
        <p:blipFill>
          <a:blip r:embed="rId4">
            <a:alphaModFix/>
          </a:blip>
          <a:stretch>
            <a:fillRect/>
          </a:stretch>
        </p:blipFill>
        <p:spPr>
          <a:xfrm>
            <a:off x="3832075" y="80375"/>
            <a:ext cx="4527850" cy="5647424"/>
          </a:xfrm>
          <a:prstGeom prst="rect">
            <a:avLst/>
          </a:prstGeom>
          <a:noFill/>
          <a:ln>
            <a:noFill/>
          </a:ln>
        </p:spPr>
      </p:pic>
      <p:sp>
        <p:nvSpPr>
          <p:cNvPr id="316" name="Google Shape;316;p44"/>
          <p:cNvSpPr txBox="1"/>
          <p:nvPr/>
        </p:nvSpPr>
        <p:spPr>
          <a:xfrm>
            <a:off x="918600" y="5971200"/>
            <a:ext cx="107280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242424"/>
                </a:solidFill>
                <a:latin typeface="Century Gothic"/>
                <a:ea typeface="Century Gothic"/>
                <a:cs typeface="Century Gothic"/>
                <a:sym typeface="Century Gothic"/>
              </a:rPr>
              <a:t>Photograph taken by: </a:t>
            </a:r>
            <a:r>
              <a:rPr lang="en-US" sz="2400" b="1">
                <a:solidFill>
                  <a:schemeClr val="dk1"/>
                </a:solidFill>
                <a:latin typeface="Century Gothic"/>
                <a:ea typeface="Century Gothic"/>
                <a:cs typeface="Century Gothic"/>
                <a:sym typeface="Century Gothic"/>
              </a:rPr>
              <a:t>Dorothea Lange</a:t>
            </a:r>
            <a:r>
              <a:rPr lang="en-US" sz="2400">
                <a:solidFill>
                  <a:schemeClr val="dk1"/>
                </a:solidFill>
                <a:latin typeface="Century Gothic"/>
                <a:ea typeface="Century Gothic"/>
                <a:cs typeface="Century Gothic"/>
                <a:sym typeface="Century Gothic"/>
              </a:rPr>
              <a:t>, Nipomo, California, Mar. 1936. </a:t>
            </a:r>
            <a:endParaRPr sz="2400">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US" u="sng">
                <a:solidFill>
                  <a:srgbClr val="1A73E8"/>
                </a:solidFill>
                <a:highlight>
                  <a:srgbClr val="FFFFFF"/>
                </a:highlight>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https://www.loc.gov/item/2004665381/</a:t>
            </a:r>
            <a:endParaRPr sz="1800">
              <a:solidFill>
                <a:schemeClr val="dk1"/>
              </a:solidFill>
              <a:latin typeface="Century Gothic"/>
              <a:ea typeface="Century Gothic"/>
              <a:cs typeface="Century Gothic"/>
              <a:sym typeface="Century Gothic"/>
            </a:endParaRPr>
          </a:p>
        </p:txBody>
      </p:sp>
      <p:pic>
        <p:nvPicPr>
          <p:cNvPr id="317" name="Google Shape;317;p44"/>
          <p:cNvPicPr preferRelativeResize="0"/>
          <p:nvPr/>
        </p:nvPicPr>
        <p:blipFill>
          <a:blip r:embed="rId6">
            <a:alphaModFix/>
          </a:blip>
          <a:stretch>
            <a:fillRect/>
          </a:stretch>
        </p:blipFill>
        <p:spPr>
          <a:xfrm>
            <a:off x="11068050" y="6"/>
            <a:ext cx="1123950" cy="1000125"/>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802247" y="1251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b="0"/>
              <a:t>Who is in the room?</a:t>
            </a:r>
            <a:endParaRPr b="0"/>
          </a:p>
        </p:txBody>
      </p:sp>
      <p:sp>
        <p:nvSpPr>
          <p:cNvPr id="176" name="Google Shape;176;p27"/>
          <p:cNvSpPr/>
          <p:nvPr/>
        </p:nvSpPr>
        <p:spPr>
          <a:xfrm>
            <a:off x="10593307" y="335937"/>
            <a:ext cx="977200" cy="544800"/>
          </a:xfrm>
          <a:prstGeom prst="wedgeRectCallout">
            <a:avLst>
              <a:gd name="adj1" fmla="val -32870"/>
              <a:gd name="adj2" fmla="val 79687"/>
            </a:avLst>
          </a:prstGeom>
          <a:solidFill>
            <a:schemeClr val="accent1">
              <a:alpha val="90980"/>
            </a:schemeClr>
          </a:solidFill>
          <a:ln w="25400" cap="flat" cmpd="sng">
            <a:solidFill>
              <a:srgbClr val="5C99CE"/>
            </a:solidFill>
            <a:prstDash val="solid"/>
            <a:round/>
            <a:headEnd type="none" w="sm" len="sm"/>
            <a:tailEnd type="none" w="sm" len="sm"/>
          </a:ln>
          <a:effectLst>
            <a:outerShdw blurRad="63500" dist="25400" dir="5400000" rotWithShape="0">
              <a:srgbClr val="80808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77" name="Google Shape;177;p27"/>
          <p:cNvSpPr txBox="1">
            <a:spLocks noGrp="1"/>
          </p:cNvSpPr>
          <p:nvPr>
            <p:ph type="body" idx="4294967295"/>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Please share in the chat box:</a:t>
            </a:r>
            <a:endParaRPr/>
          </a:p>
          <a:p>
            <a:pPr marL="457200" lvl="0" indent="-406400" algn="l" rtl="0">
              <a:spcBef>
                <a:spcPts val="1000"/>
              </a:spcBef>
              <a:spcAft>
                <a:spcPts val="0"/>
              </a:spcAft>
              <a:buSzPts val="2800"/>
              <a:buChar char="•"/>
            </a:pPr>
            <a:r>
              <a:rPr lang="en-US"/>
              <a:t>Your name</a:t>
            </a:r>
            <a:endParaRPr/>
          </a:p>
          <a:p>
            <a:pPr marL="457200" lvl="0" indent="-406400" algn="l" rtl="0">
              <a:spcBef>
                <a:spcPts val="0"/>
              </a:spcBef>
              <a:spcAft>
                <a:spcPts val="0"/>
              </a:spcAft>
              <a:buSzPts val="2800"/>
              <a:buChar char="•"/>
            </a:pPr>
            <a:r>
              <a:rPr lang="en-US"/>
              <a:t>Where you are joining us from</a:t>
            </a:r>
            <a:endParaRPr/>
          </a:p>
          <a:p>
            <a:pPr marL="457200" lvl="0" indent="-406400" algn="l" rtl="0">
              <a:spcBef>
                <a:spcPts val="0"/>
              </a:spcBef>
              <a:spcAft>
                <a:spcPts val="0"/>
              </a:spcAft>
              <a:buSzPts val="2800"/>
              <a:buChar char="•"/>
            </a:pPr>
            <a:r>
              <a:rPr lang="en-US"/>
              <a:t>What you teach (subject, grade level)</a:t>
            </a:r>
            <a:endParaRPr/>
          </a:p>
          <a:p>
            <a:pPr marL="457200" lvl="0" indent="0" algn="l" rtl="0">
              <a:spcBef>
                <a:spcPts val="100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5"/>
          <p:cNvPicPr preferRelativeResize="0"/>
          <p:nvPr/>
        </p:nvPicPr>
        <p:blipFill>
          <a:blip r:embed="rId4">
            <a:alphaModFix/>
          </a:blip>
          <a:stretch>
            <a:fillRect/>
          </a:stretch>
        </p:blipFill>
        <p:spPr>
          <a:xfrm>
            <a:off x="2012512" y="0"/>
            <a:ext cx="8166976" cy="5694550"/>
          </a:xfrm>
          <a:prstGeom prst="rect">
            <a:avLst/>
          </a:prstGeom>
          <a:noFill/>
          <a:ln>
            <a:noFill/>
          </a:ln>
        </p:spPr>
      </p:pic>
      <p:sp>
        <p:nvSpPr>
          <p:cNvPr id="324" name="Google Shape;324;p45"/>
          <p:cNvSpPr txBox="1"/>
          <p:nvPr/>
        </p:nvSpPr>
        <p:spPr>
          <a:xfrm>
            <a:off x="903500" y="5785175"/>
            <a:ext cx="110754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latin typeface="Century Gothic"/>
                <a:ea typeface="Century Gothic"/>
                <a:cs typeface="Century Gothic"/>
                <a:sym typeface="Century Gothic"/>
              </a:rPr>
              <a:t>Los Angeles, California. Japanese-American evacuation from West Coast areas under U.S. Army war emergency order. Japanese-American child who will go with his parents to Owens Valley. </a:t>
            </a:r>
            <a:r>
              <a:rPr lang="en-US" sz="2100" b="1">
                <a:latin typeface="Century Gothic"/>
                <a:ea typeface="Century Gothic"/>
                <a:cs typeface="Century Gothic"/>
                <a:sym typeface="Century Gothic"/>
              </a:rPr>
              <a:t>Russell Lee</a:t>
            </a:r>
            <a:r>
              <a:rPr lang="en-US" sz="2100">
                <a:latin typeface="Century Gothic"/>
                <a:ea typeface="Century Gothic"/>
                <a:cs typeface="Century Gothic"/>
                <a:sym typeface="Century Gothic"/>
              </a:rPr>
              <a:t>, 1942. </a:t>
            </a:r>
            <a:r>
              <a:rPr lang="en-US">
                <a:latin typeface="Century Gothic"/>
                <a:ea typeface="Century Gothic"/>
                <a:cs typeface="Century Gothic"/>
                <a:sym typeface="Century Gothic"/>
              </a:rPr>
              <a:t> </a:t>
            </a:r>
            <a:r>
              <a:rPr lang="en-US" u="sng">
                <a:solidFill>
                  <a:schemeClr val="hlink"/>
                </a:solidFill>
                <a:latin typeface="Century Gothic"/>
                <a:ea typeface="Century Gothic"/>
                <a:cs typeface="Century Gothic"/>
                <a:sym typeface="Century Gothic"/>
                <a:hlinkClick r:id="rId5"/>
              </a:rPr>
              <a:t>https://www.loc.gov/item/2017744887/</a:t>
            </a: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p:txBody>
      </p:sp>
      <p:pic>
        <p:nvPicPr>
          <p:cNvPr id="325" name="Google Shape;325;p45"/>
          <p:cNvPicPr preferRelativeResize="0"/>
          <p:nvPr/>
        </p:nvPicPr>
        <p:blipFill>
          <a:blip r:embed="rId6">
            <a:alphaModFix/>
          </a:blip>
          <a:stretch>
            <a:fillRect/>
          </a:stretch>
        </p:blipFill>
        <p:spPr>
          <a:xfrm>
            <a:off x="11068050" y="6"/>
            <a:ext cx="1123950" cy="1000125"/>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p:nvPr/>
        </p:nvSpPr>
        <p:spPr>
          <a:xfrm>
            <a:off x="914700" y="5834400"/>
            <a:ext cx="10362600" cy="1046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2100"/>
              </a:spcAft>
              <a:buNone/>
            </a:pPr>
            <a:r>
              <a:rPr lang="en-US" sz="1850">
                <a:solidFill>
                  <a:schemeClr val="dk1"/>
                </a:solidFill>
                <a:latin typeface="Rockwell"/>
                <a:ea typeface="Rockwell"/>
                <a:cs typeface="Rockwell"/>
                <a:sym typeface="Rockwell"/>
              </a:rPr>
              <a:t> </a:t>
            </a:r>
            <a:r>
              <a:rPr lang="en-US" sz="2100">
                <a:solidFill>
                  <a:schemeClr val="dk1"/>
                </a:solidFill>
                <a:latin typeface="Century Gothic"/>
                <a:ea typeface="Century Gothic"/>
                <a:cs typeface="Century Gothic"/>
                <a:sym typeface="Century Gothic"/>
              </a:rPr>
              <a:t>Photograph taken by</a:t>
            </a:r>
            <a:r>
              <a:rPr lang="en-US" sz="2100" b="1">
                <a:solidFill>
                  <a:schemeClr val="dk1"/>
                </a:solidFill>
                <a:latin typeface="Century Gothic"/>
                <a:ea typeface="Century Gothic"/>
                <a:cs typeface="Century Gothic"/>
                <a:sym typeface="Century Gothic"/>
              </a:rPr>
              <a:t> Ansel Adams</a:t>
            </a:r>
            <a:r>
              <a:rPr lang="en-US" sz="2100">
                <a:solidFill>
                  <a:schemeClr val="dk1"/>
                </a:solidFill>
                <a:latin typeface="Century Gothic"/>
                <a:ea typeface="Century Gothic"/>
                <a:cs typeface="Century Gothic"/>
                <a:sym typeface="Century Gothic"/>
              </a:rPr>
              <a:t> at the Manzanar War Relocation Center, 1943. Caption:  “Americanism is a matter of the mind and heart.” </a:t>
            </a:r>
            <a:r>
              <a:rPr lang="en-US" u="sng">
                <a:solidFill>
                  <a:srgbClr val="1A73E8"/>
                </a:solidFill>
                <a:highlight>
                  <a:srgbClr val="FFFFFF"/>
                </a:highlight>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https://www.loc.gov/resource/gdclccn.45002975/?sp=60</a:t>
            </a:r>
            <a:endParaRPr>
              <a:solidFill>
                <a:schemeClr val="dk1"/>
              </a:solidFill>
              <a:latin typeface="Century Gothic"/>
              <a:ea typeface="Century Gothic"/>
              <a:cs typeface="Century Gothic"/>
              <a:sym typeface="Century Gothic"/>
            </a:endParaRPr>
          </a:p>
        </p:txBody>
      </p:sp>
      <p:pic>
        <p:nvPicPr>
          <p:cNvPr id="332" name="Google Shape;332;p46"/>
          <p:cNvPicPr preferRelativeResize="0"/>
          <p:nvPr/>
        </p:nvPicPr>
        <p:blipFill>
          <a:blip r:embed="rId5">
            <a:alphaModFix/>
          </a:blip>
          <a:stretch>
            <a:fillRect/>
          </a:stretch>
        </p:blipFill>
        <p:spPr>
          <a:xfrm>
            <a:off x="3726425" y="90625"/>
            <a:ext cx="4746901" cy="5619349"/>
          </a:xfrm>
          <a:prstGeom prst="rect">
            <a:avLst/>
          </a:prstGeom>
          <a:noFill/>
          <a:ln>
            <a:noFill/>
          </a:ln>
        </p:spPr>
      </p:pic>
      <p:pic>
        <p:nvPicPr>
          <p:cNvPr id="333" name="Google Shape;333;p46"/>
          <p:cNvPicPr preferRelativeResize="0"/>
          <p:nvPr/>
        </p:nvPicPr>
        <p:blipFill>
          <a:blip r:embed="rId6">
            <a:alphaModFix/>
          </a:blip>
          <a:stretch>
            <a:fillRect/>
          </a:stretch>
        </p:blipFill>
        <p:spPr>
          <a:xfrm>
            <a:off x="11068050" y="6"/>
            <a:ext cx="1123950" cy="1000125"/>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7"/>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 &amp; Improve Questions</a:t>
            </a:r>
            <a:endParaRPr/>
          </a:p>
        </p:txBody>
      </p:sp>
      <p:sp>
        <p:nvSpPr>
          <p:cNvPr id="340" name="Google Shape;340;p4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000" b="1"/>
              <a:t>Now, review your list of questions. </a:t>
            </a:r>
            <a:endParaRPr b="1"/>
          </a:p>
          <a:p>
            <a:pPr marL="0" lvl="0" indent="0" algn="l" rtl="0">
              <a:spcBef>
                <a:spcPts val="1000"/>
              </a:spcBef>
              <a:spcAft>
                <a:spcPts val="0"/>
              </a:spcAft>
              <a:buNone/>
            </a:pPr>
            <a:r>
              <a:rPr lang="en-US" sz="3000" b="1"/>
              <a:t>Add </a:t>
            </a:r>
            <a:r>
              <a:rPr lang="en-US" sz="3000"/>
              <a:t>at least one new question to your list:</a:t>
            </a:r>
            <a:endParaRPr/>
          </a:p>
          <a:p>
            <a:pPr marL="457200" lvl="0" indent="-406400" algn="l" rtl="0">
              <a:spcBef>
                <a:spcPts val="1000"/>
              </a:spcBef>
              <a:spcAft>
                <a:spcPts val="0"/>
              </a:spcAft>
              <a:buSzPts val="2800"/>
              <a:buChar char="•"/>
            </a:pPr>
            <a:r>
              <a:rPr lang="en-US"/>
              <a:t>Something that was inspired by another person’s question.</a:t>
            </a:r>
            <a:endParaRPr/>
          </a:p>
          <a:p>
            <a:pPr marL="457200" lvl="0" indent="-406400" algn="l" rtl="0">
              <a:spcBef>
                <a:spcPts val="0"/>
              </a:spcBef>
              <a:spcAft>
                <a:spcPts val="0"/>
              </a:spcAft>
              <a:buSzPts val="2800"/>
              <a:buChar char="•"/>
            </a:pPr>
            <a:r>
              <a:rPr lang="en-US" sz="2800"/>
              <a:t>An adaptation or wording change of an existing question to create a new question. </a:t>
            </a:r>
            <a:r>
              <a:rPr lang="en-US" sz="2400"/>
              <a:t>(for ex: change an open-ended question to closed-ended or a closed to an open)</a:t>
            </a:r>
            <a:endParaRPr sz="2400"/>
          </a:p>
          <a:p>
            <a:pPr marL="457200" lvl="0" indent="-406400" algn="l" rtl="0">
              <a:spcBef>
                <a:spcPts val="0"/>
              </a:spcBef>
              <a:spcAft>
                <a:spcPts val="0"/>
              </a:spcAft>
              <a:buSzPts val="2800"/>
              <a:buChar char="•"/>
            </a:pPr>
            <a:r>
              <a:rPr lang="en-US" sz="2800"/>
              <a:t>Something that was sparked by seeing additional primary sources or building some context</a:t>
            </a:r>
            <a:endParaRPr sz="2800"/>
          </a:p>
        </p:txBody>
      </p:sp>
      <p:pic>
        <p:nvPicPr>
          <p:cNvPr id="341" name="Google Shape;341;p47"/>
          <p:cNvPicPr preferRelativeResize="0"/>
          <p:nvPr/>
        </p:nvPicPr>
        <p:blipFill>
          <a:blip r:embed="rId4">
            <a:alphaModFix/>
          </a:blip>
          <a:stretch>
            <a:fillRect/>
          </a:stretch>
        </p:blipFill>
        <p:spPr>
          <a:xfrm>
            <a:off x="10535725" y="159700"/>
            <a:ext cx="1412200" cy="905425"/>
          </a:xfrm>
          <a:prstGeom prst="rect">
            <a:avLst/>
          </a:prstGeom>
          <a:noFill/>
          <a:ln>
            <a:noFill/>
          </a:ln>
        </p:spPr>
      </p:pic>
      <p:pic>
        <p:nvPicPr>
          <p:cNvPr id="342" name="Google Shape;342;p47"/>
          <p:cNvPicPr preferRelativeResize="0"/>
          <p:nvPr/>
        </p:nvPicPr>
        <p:blipFill>
          <a:blip r:embed="rId5">
            <a:alphaModFix/>
          </a:blip>
          <a:stretch>
            <a:fillRect/>
          </a:stretch>
        </p:blipFill>
        <p:spPr>
          <a:xfrm>
            <a:off x="10679838" y="159706"/>
            <a:ext cx="1123950" cy="1000125"/>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000"/>
                                          </p:stCondLst>
                                        </p:cTn>
                                        <p:tgtEl>
                                          <p:spTgt spid="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8"/>
          <p:cNvPicPr preferRelativeResize="0"/>
          <p:nvPr/>
        </p:nvPicPr>
        <p:blipFill>
          <a:blip r:embed="rId4">
            <a:alphaModFix/>
          </a:blip>
          <a:stretch>
            <a:fillRect/>
          </a:stretch>
        </p:blipFill>
        <p:spPr>
          <a:xfrm>
            <a:off x="10579125" y="140088"/>
            <a:ext cx="1412200" cy="905425"/>
          </a:xfrm>
          <a:prstGeom prst="rect">
            <a:avLst/>
          </a:prstGeom>
          <a:noFill/>
          <a:ln>
            <a:noFill/>
          </a:ln>
        </p:spPr>
      </p:pic>
      <p:sp>
        <p:nvSpPr>
          <p:cNvPr id="349" name="Google Shape;349;p48"/>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Further Investigation</a:t>
            </a:r>
            <a:endParaRPr/>
          </a:p>
        </p:txBody>
      </p:sp>
      <p:sp>
        <p:nvSpPr>
          <p:cNvPr id="350" name="Google Shape;350;p48"/>
          <p:cNvSpPr txBox="1">
            <a:spLocks noGrp="1"/>
          </p:cNvSpPr>
          <p:nvPr>
            <p:ph type="body" idx="1"/>
          </p:nvPr>
        </p:nvSpPr>
        <p:spPr>
          <a:xfrm>
            <a:off x="838200" y="14184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457200" lvl="0" indent="-419100" algn="l" rtl="0">
              <a:spcBef>
                <a:spcPts val="1000"/>
              </a:spcBef>
              <a:spcAft>
                <a:spcPts val="0"/>
              </a:spcAft>
              <a:buClr>
                <a:srgbClr val="3C4043"/>
              </a:buClr>
              <a:buSzPts val="3000"/>
              <a:buChar char="•"/>
            </a:pPr>
            <a:r>
              <a:rPr lang="en-US" sz="3000">
                <a:solidFill>
                  <a:srgbClr val="3C4043"/>
                </a:solidFill>
                <a:highlight>
                  <a:srgbClr val="FFFFFF"/>
                </a:highlight>
              </a:rPr>
              <a:t>What inferences can you make about the evidence you have noticed through these primary sources?</a:t>
            </a:r>
            <a:endParaRPr sz="3000">
              <a:solidFill>
                <a:srgbClr val="3C4043"/>
              </a:solidFill>
              <a:highlight>
                <a:srgbClr val="FFFFFF"/>
              </a:highlight>
            </a:endParaRPr>
          </a:p>
          <a:p>
            <a:pPr marL="457200" lvl="0" indent="-419100" algn="l" rtl="0">
              <a:spcBef>
                <a:spcPts val="0"/>
              </a:spcBef>
              <a:spcAft>
                <a:spcPts val="0"/>
              </a:spcAft>
              <a:buClr>
                <a:srgbClr val="3C4043"/>
              </a:buClr>
              <a:buSzPts val="3000"/>
              <a:buChar char="•"/>
            </a:pPr>
            <a:r>
              <a:rPr lang="en-US" sz="3000">
                <a:solidFill>
                  <a:srgbClr val="3C4043"/>
                </a:solidFill>
                <a:highlight>
                  <a:srgbClr val="FFFFFF"/>
                </a:highlight>
              </a:rPr>
              <a:t>Which question(s) do you want to explore deeper?</a:t>
            </a:r>
            <a:endParaRPr sz="3000">
              <a:solidFill>
                <a:srgbClr val="3C4043"/>
              </a:solidFill>
              <a:highlight>
                <a:srgbClr val="FFFFFF"/>
              </a:highlight>
            </a:endParaRPr>
          </a:p>
          <a:p>
            <a:pPr marL="457200" lvl="0" indent="-419100" algn="l" rtl="0">
              <a:spcBef>
                <a:spcPts val="0"/>
              </a:spcBef>
              <a:spcAft>
                <a:spcPts val="0"/>
              </a:spcAft>
              <a:buClr>
                <a:srgbClr val="3C4043"/>
              </a:buClr>
              <a:buSzPts val="3000"/>
              <a:buChar char="•"/>
            </a:pPr>
            <a:r>
              <a:rPr lang="en-US" sz="3000">
                <a:solidFill>
                  <a:srgbClr val="3C4043"/>
                </a:solidFill>
                <a:highlight>
                  <a:srgbClr val="FFFFFF"/>
                </a:highlight>
              </a:rPr>
              <a:t>How could you explore those questions?</a:t>
            </a:r>
            <a:endParaRPr sz="3000"/>
          </a:p>
        </p:txBody>
      </p:sp>
      <p:pic>
        <p:nvPicPr>
          <p:cNvPr id="351" name="Google Shape;351;p48"/>
          <p:cNvPicPr preferRelativeResize="0"/>
          <p:nvPr/>
        </p:nvPicPr>
        <p:blipFill>
          <a:blip r:embed="rId5">
            <a:alphaModFix/>
          </a:blip>
          <a:stretch>
            <a:fillRect/>
          </a:stretch>
        </p:blipFill>
        <p:spPr>
          <a:xfrm>
            <a:off x="10723250" y="140106"/>
            <a:ext cx="1123950" cy="1000125"/>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000"/>
                                          </p:stCondLst>
                                        </p:cTn>
                                        <p:tgtEl>
                                          <p:spTgt spid="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p:nvPr>
        </p:nvSpPr>
        <p:spPr>
          <a:xfrm>
            <a:off x="749711" y="2107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Reflect </a:t>
            </a:r>
            <a:r>
              <a:rPr lang="en-US" sz="3600"/>
              <a:t>(metacognition</a:t>
            </a:r>
            <a:r>
              <a:rPr lang="en-US" sz="3600">
                <a:highlight>
                  <a:srgbClr val="FFFFFF"/>
                </a:highlight>
              </a:rPr>
              <a:t>)</a:t>
            </a:r>
            <a:endParaRPr sz="3600"/>
          </a:p>
        </p:txBody>
      </p:sp>
      <p:sp>
        <p:nvSpPr>
          <p:cNvPr id="357" name="Google Shape;357;p49"/>
          <p:cNvSpPr txBox="1">
            <a:spLocks noGrp="1"/>
          </p:cNvSpPr>
          <p:nvPr>
            <p:ph type="body" idx="1"/>
          </p:nvPr>
        </p:nvSpPr>
        <p:spPr>
          <a:xfrm>
            <a:off x="838200" y="1825631"/>
            <a:ext cx="10515600" cy="2700979"/>
          </a:xfrm>
          <a:prstGeom prst="rect">
            <a:avLst/>
          </a:prstGeom>
          <a:noFill/>
          <a:ln>
            <a:noFill/>
          </a:ln>
        </p:spPr>
        <p:txBody>
          <a:bodyPr spcFirstLastPara="1" wrap="square" lIns="91425" tIns="45700" rIns="91425" bIns="45700" anchor="t" anchorCtr="0">
            <a:normAutofit/>
          </a:bodyPr>
          <a:lstStyle/>
          <a:p>
            <a:pPr marL="457200" lvl="0" indent="-431800" algn="l" rtl="0">
              <a:lnSpc>
                <a:spcPct val="90000"/>
              </a:lnSpc>
              <a:spcBef>
                <a:spcPts val="1000"/>
              </a:spcBef>
              <a:spcAft>
                <a:spcPts val="0"/>
              </a:spcAft>
              <a:buSzPts val="3200"/>
              <a:buChar char="•"/>
            </a:pPr>
            <a:r>
              <a:rPr lang="en-US" sz="3200"/>
              <a:t>What did you learn?</a:t>
            </a:r>
            <a:endParaRPr sz="3200"/>
          </a:p>
          <a:p>
            <a:pPr marL="457200" lvl="0" indent="-431800" algn="l" rtl="0">
              <a:lnSpc>
                <a:spcPct val="90000"/>
              </a:lnSpc>
              <a:spcBef>
                <a:spcPts val="0"/>
              </a:spcBef>
              <a:spcAft>
                <a:spcPts val="0"/>
              </a:spcAft>
              <a:buClr>
                <a:srgbClr val="000000"/>
              </a:buClr>
              <a:buSzPts val="3200"/>
              <a:buChar char="•"/>
            </a:pPr>
            <a:r>
              <a:rPr lang="en-US" sz="3200">
                <a:solidFill>
                  <a:srgbClr val="000000"/>
                </a:solidFill>
              </a:rPr>
              <a:t>How did you learn it?</a:t>
            </a:r>
            <a:endParaRPr sz="3200">
              <a:solidFill>
                <a:srgbClr val="000000"/>
              </a:solidFill>
            </a:endParaRPr>
          </a:p>
          <a:p>
            <a:pPr marL="457200" lvl="0" indent="0" algn="l" rtl="0">
              <a:lnSpc>
                <a:spcPct val="90000"/>
              </a:lnSpc>
              <a:spcBef>
                <a:spcPts val="1000"/>
              </a:spcBef>
              <a:spcAft>
                <a:spcPts val="0"/>
              </a:spcAft>
              <a:buNone/>
            </a:pPr>
            <a:endParaRPr sz="3200">
              <a:solidFill>
                <a:srgbClr val="000000"/>
              </a:solidFill>
            </a:endParaRPr>
          </a:p>
        </p:txBody>
      </p:sp>
      <p:pic>
        <p:nvPicPr>
          <p:cNvPr id="358" name="Google Shape;358;p49"/>
          <p:cNvPicPr preferRelativeResize="0"/>
          <p:nvPr/>
        </p:nvPicPr>
        <p:blipFill>
          <a:blip r:embed="rId4">
            <a:alphaModFix/>
          </a:blip>
          <a:stretch>
            <a:fillRect/>
          </a:stretch>
        </p:blipFill>
        <p:spPr>
          <a:xfrm>
            <a:off x="10959900" y="92756"/>
            <a:ext cx="1123950" cy="1000125"/>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a:spLocks noGrp="1"/>
          </p:cNvSpPr>
          <p:nvPr>
            <p:ph type="title"/>
          </p:nvPr>
        </p:nvSpPr>
        <p:spPr>
          <a:xfrm>
            <a:off x="893039" y="40876"/>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400"/>
              <a:buFont typeface="Century Gothic"/>
              <a:buNone/>
            </a:pPr>
            <a:r>
              <a:rPr lang="en-US"/>
              <a:t> </a:t>
            </a:r>
            <a:endParaRPr/>
          </a:p>
        </p:txBody>
      </p:sp>
      <p:sp>
        <p:nvSpPr>
          <p:cNvPr id="365" name="Google Shape;365;p50"/>
          <p:cNvSpPr txBox="1">
            <a:spLocks noGrp="1"/>
          </p:cNvSpPr>
          <p:nvPr>
            <p:ph type="body" idx="4294967295"/>
          </p:nvPr>
        </p:nvSpPr>
        <p:spPr>
          <a:xfrm>
            <a:off x="841235" y="349854"/>
            <a:ext cx="7645500" cy="91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500"/>
              <a:buNone/>
            </a:pPr>
            <a:r>
              <a:rPr lang="en-US" sz="4400">
                <a:solidFill>
                  <a:schemeClr val="dk2"/>
                </a:solidFill>
              </a:rPr>
              <a:t>A Look Inside the Process</a:t>
            </a:r>
            <a:endParaRPr sz="4400">
              <a:solidFill>
                <a:schemeClr val="dk2"/>
              </a:solidFill>
            </a:endParaRPr>
          </a:p>
        </p:txBody>
      </p:sp>
      <p:cxnSp>
        <p:nvCxnSpPr>
          <p:cNvPr id="366" name="Google Shape;366;p50"/>
          <p:cNvCxnSpPr/>
          <p:nvPr/>
        </p:nvCxnSpPr>
        <p:spPr>
          <a:xfrm>
            <a:off x="841235" y="5880761"/>
            <a:ext cx="10625400" cy="0"/>
          </a:xfrm>
          <a:prstGeom prst="straightConnector1">
            <a:avLst/>
          </a:prstGeom>
          <a:noFill/>
          <a:ln w="9525" cap="flat" cmpd="sng">
            <a:solidFill>
              <a:schemeClr val="dk2"/>
            </a:solidFill>
            <a:prstDash val="solid"/>
            <a:miter lim="800000"/>
            <a:headEnd type="none" w="sm" len="sm"/>
            <a:tailEnd type="none" w="sm" len="sm"/>
          </a:ln>
        </p:spPr>
      </p:cxnSp>
      <p:pic>
        <p:nvPicPr>
          <p:cNvPr id="367" name="Google Shape;367;p50" descr="images.png"/>
          <p:cNvPicPr preferRelativeResize="0"/>
          <p:nvPr/>
        </p:nvPicPr>
        <p:blipFill rotWithShape="1">
          <a:blip r:embed="rId4">
            <a:alphaModFix/>
          </a:blip>
          <a:srcRect/>
          <a:stretch/>
        </p:blipFill>
        <p:spPr>
          <a:xfrm>
            <a:off x="3935276" y="1675417"/>
            <a:ext cx="3981808" cy="3642930"/>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What we did today </a:t>
            </a:r>
            <a:endParaRPr/>
          </a:p>
        </p:txBody>
      </p:sp>
      <p:sp>
        <p:nvSpPr>
          <p:cNvPr id="374" name="Google Shape;374;p51"/>
          <p:cNvSpPr txBox="1">
            <a:spLocks noGrp="1"/>
          </p:cNvSpPr>
          <p:nvPr>
            <p:ph type="body" idx="1"/>
          </p:nvPr>
        </p:nvSpPr>
        <p:spPr>
          <a:xfrm>
            <a:off x="891565" y="1583731"/>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457200" lvl="0" indent="-366395" algn="l" rtl="0">
              <a:lnSpc>
                <a:spcPct val="100000"/>
              </a:lnSpc>
              <a:spcBef>
                <a:spcPts val="600"/>
              </a:spcBef>
              <a:spcAft>
                <a:spcPts val="0"/>
              </a:spcAft>
              <a:buSzPct val="100000"/>
              <a:buFont typeface="Century Gothic"/>
              <a:buAutoNum type="arabicParenR"/>
            </a:pPr>
            <a:r>
              <a:rPr lang="en-US" b="1"/>
              <a:t>Observe </a:t>
            </a:r>
            <a:r>
              <a:rPr lang="en-US"/>
              <a:t>the Question Focus</a:t>
            </a:r>
            <a:endParaRPr/>
          </a:p>
          <a:p>
            <a:pPr marL="457200" lvl="0" indent="-366395" algn="l" rtl="0">
              <a:lnSpc>
                <a:spcPct val="100000"/>
              </a:lnSpc>
              <a:spcBef>
                <a:spcPts val="0"/>
              </a:spcBef>
              <a:spcAft>
                <a:spcPts val="0"/>
              </a:spcAft>
              <a:buSzPct val="100000"/>
              <a:buFont typeface="Century Gothic"/>
              <a:buAutoNum type="arabicParenR"/>
            </a:pPr>
            <a:r>
              <a:rPr lang="en-US" b="1"/>
              <a:t>Produce</a:t>
            </a:r>
            <a:r>
              <a:rPr lang="en-US"/>
              <a:t> Your Questions</a:t>
            </a:r>
            <a:endParaRPr/>
          </a:p>
          <a:p>
            <a:pPr marL="1143000" lvl="2" indent="-200025" algn="l" rtl="0">
              <a:lnSpc>
                <a:spcPct val="100000"/>
              </a:lnSpc>
              <a:spcBef>
                <a:spcPts val="600"/>
              </a:spcBef>
              <a:spcAft>
                <a:spcPts val="0"/>
              </a:spcAft>
              <a:buClr>
                <a:schemeClr val="dk1"/>
              </a:buClr>
              <a:buSzPct val="100000"/>
              <a:buFont typeface="Noto Sans Symbols"/>
              <a:buChar char="✔"/>
            </a:pPr>
            <a:r>
              <a:rPr lang="en-US"/>
              <a:t>Follow the rules</a:t>
            </a:r>
            <a:endParaRPr/>
          </a:p>
          <a:p>
            <a:pPr marL="1143000" lvl="2" indent="-200025" algn="l" rtl="0">
              <a:lnSpc>
                <a:spcPct val="100000"/>
              </a:lnSpc>
              <a:spcBef>
                <a:spcPts val="600"/>
              </a:spcBef>
              <a:spcAft>
                <a:spcPts val="0"/>
              </a:spcAft>
              <a:buClr>
                <a:schemeClr val="dk1"/>
              </a:buClr>
              <a:buSzPct val="100000"/>
              <a:buFont typeface="Noto Sans Symbols"/>
              <a:buChar char="✔"/>
            </a:pPr>
            <a:r>
              <a:rPr lang="en-US"/>
              <a:t>Layer in a caption</a:t>
            </a:r>
            <a:endParaRPr/>
          </a:p>
          <a:p>
            <a:pPr marL="1143000" lvl="2" indent="-190182" algn="l" rtl="0">
              <a:lnSpc>
                <a:spcPct val="100000"/>
              </a:lnSpc>
              <a:spcBef>
                <a:spcPts val="600"/>
              </a:spcBef>
              <a:spcAft>
                <a:spcPts val="0"/>
              </a:spcAft>
              <a:buSzPct val="90000"/>
              <a:buChar char="✔"/>
            </a:pPr>
            <a:r>
              <a:rPr lang="en-US"/>
              <a:t>Produce additional questions</a:t>
            </a:r>
            <a:endParaRPr>
              <a:solidFill>
                <a:srgbClr val="303030"/>
              </a:solidFill>
              <a:highlight>
                <a:srgbClr val="FFFFFF"/>
              </a:highlight>
              <a:latin typeface="Arial"/>
              <a:ea typeface="Arial"/>
              <a:cs typeface="Arial"/>
              <a:sym typeface="Arial"/>
            </a:endParaRPr>
          </a:p>
          <a:p>
            <a:pPr marL="457200" lvl="0" indent="-366395" algn="l" rtl="0">
              <a:lnSpc>
                <a:spcPct val="100000"/>
              </a:lnSpc>
              <a:spcBef>
                <a:spcPts val="0"/>
              </a:spcBef>
              <a:spcAft>
                <a:spcPts val="0"/>
              </a:spcAft>
              <a:buSzPct val="100000"/>
              <a:buFont typeface="Century Gothic"/>
              <a:buAutoNum type="arabicParenR"/>
            </a:pPr>
            <a:r>
              <a:rPr lang="en-US" b="1"/>
              <a:t>Prioritize</a:t>
            </a:r>
            <a:r>
              <a:rPr lang="en-US"/>
              <a:t> Your Questions</a:t>
            </a:r>
            <a:endParaRPr>
              <a:solidFill>
                <a:srgbClr val="303030"/>
              </a:solidFill>
              <a:highlight>
                <a:srgbClr val="FFFFFF"/>
              </a:highlight>
              <a:latin typeface="Arial"/>
              <a:ea typeface="Arial"/>
              <a:cs typeface="Arial"/>
              <a:sym typeface="Arial"/>
            </a:endParaRPr>
          </a:p>
          <a:p>
            <a:pPr marL="457200" lvl="0" indent="-366395" algn="l" rtl="0">
              <a:lnSpc>
                <a:spcPct val="100000"/>
              </a:lnSpc>
              <a:spcBef>
                <a:spcPts val="0"/>
              </a:spcBef>
              <a:spcAft>
                <a:spcPts val="0"/>
              </a:spcAft>
              <a:buSzPct val="100000"/>
              <a:buFont typeface="Century Gothic"/>
              <a:buAutoNum type="arabicParenR"/>
            </a:pPr>
            <a:r>
              <a:rPr lang="en-US" b="1"/>
              <a:t>Contextualize </a:t>
            </a:r>
            <a:endParaRPr/>
          </a:p>
          <a:p>
            <a:pPr marL="1143000" lvl="2" indent="-200025" algn="l" rtl="0">
              <a:lnSpc>
                <a:spcPct val="100000"/>
              </a:lnSpc>
              <a:spcBef>
                <a:spcPts val="600"/>
              </a:spcBef>
              <a:spcAft>
                <a:spcPts val="0"/>
              </a:spcAft>
              <a:buClr>
                <a:schemeClr val="dk1"/>
              </a:buClr>
              <a:buSzPct val="100000"/>
              <a:buFont typeface="Noto Sans Symbols"/>
              <a:buChar char="✔"/>
            </a:pPr>
            <a:r>
              <a:rPr lang="en-US"/>
              <a:t>Observe related primary sources</a:t>
            </a:r>
            <a:endParaRPr/>
          </a:p>
          <a:p>
            <a:pPr marL="1143000" lvl="2" indent="-190182" algn="l" rtl="0">
              <a:lnSpc>
                <a:spcPct val="100000"/>
              </a:lnSpc>
              <a:spcBef>
                <a:spcPts val="600"/>
              </a:spcBef>
              <a:spcAft>
                <a:spcPts val="0"/>
              </a:spcAft>
              <a:buSzPct val="90000"/>
              <a:buChar char="✔"/>
            </a:pPr>
            <a:r>
              <a:rPr lang="en-US"/>
              <a:t>Add more questions</a:t>
            </a:r>
            <a:endParaRPr/>
          </a:p>
          <a:p>
            <a:pPr marL="457200" lvl="0" indent="-366395" algn="l" rtl="0">
              <a:lnSpc>
                <a:spcPct val="100000"/>
              </a:lnSpc>
              <a:spcBef>
                <a:spcPts val="0"/>
              </a:spcBef>
              <a:spcAft>
                <a:spcPts val="0"/>
              </a:spcAft>
              <a:buSzPct val="100000"/>
              <a:buFont typeface="Century Gothic"/>
              <a:buAutoNum type="arabicParenR"/>
            </a:pPr>
            <a:r>
              <a:rPr lang="en-US" b="1"/>
              <a:t>Improve </a:t>
            </a:r>
            <a:r>
              <a:rPr lang="en-US"/>
              <a:t>Your Questions</a:t>
            </a:r>
            <a:endParaRPr/>
          </a:p>
          <a:p>
            <a:pPr marL="1143000" lvl="2" indent="-190182" algn="l" rtl="0">
              <a:lnSpc>
                <a:spcPct val="100000"/>
              </a:lnSpc>
              <a:spcBef>
                <a:spcPts val="600"/>
              </a:spcBef>
              <a:spcAft>
                <a:spcPts val="0"/>
              </a:spcAft>
              <a:buSzPct val="90000"/>
              <a:buChar char="✔"/>
            </a:pPr>
            <a:r>
              <a:rPr lang="en-US"/>
              <a:t>Add and/or improve questions (i.e. changing from open to closed and vice versa</a:t>
            </a:r>
            <a:r>
              <a:rPr lang="en-US" sz="2150">
                <a:solidFill>
                  <a:srgbClr val="303030"/>
                </a:solidFill>
                <a:highlight>
                  <a:srgbClr val="FFFFFF"/>
                </a:highlight>
                <a:latin typeface="Arial"/>
                <a:ea typeface="Arial"/>
                <a:cs typeface="Arial"/>
                <a:sym typeface="Arial"/>
              </a:rPr>
              <a:t>)</a:t>
            </a:r>
            <a:endParaRPr/>
          </a:p>
          <a:p>
            <a:pPr marL="457200" lvl="0" indent="-366395" algn="l" rtl="0">
              <a:lnSpc>
                <a:spcPct val="100000"/>
              </a:lnSpc>
              <a:spcBef>
                <a:spcPts val="0"/>
              </a:spcBef>
              <a:spcAft>
                <a:spcPts val="0"/>
              </a:spcAft>
              <a:buSzPct val="100000"/>
              <a:buFont typeface="Century Gothic"/>
              <a:buAutoNum type="arabicParenR"/>
            </a:pPr>
            <a:r>
              <a:rPr lang="en-US" b="1"/>
              <a:t>Discuss Further Investigation</a:t>
            </a:r>
            <a:r>
              <a:rPr lang="en-US"/>
              <a:t> </a:t>
            </a:r>
            <a:endParaRPr/>
          </a:p>
          <a:p>
            <a:pPr marL="1143000" lvl="2" indent="-200025" algn="l" rtl="0">
              <a:lnSpc>
                <a:spcPct val="100000"/>
              </a:lnSpc>
              <a:spcBef>
                <a:spcPts val="600"/>
              </a:spcBef>
              <a:spcAft>
                <a:spcPts val="0"/>
              </a:spcAft>
              <a:buClr>
                <a:schemeClr val="dk1"/>
              </a:buClr>
              <a:buSzPct val="100000"/>
              <a:buFont typeface="Noto Sans Symbols"/>
              <a:buChar char="✔"/>
            </a:pPr>
            <a:r>
              <a:rPr lang="en-US"/>
              <a:t>Make inferences </a:t>
            </a:r>
            <a:endParaRPr/>
          </a:p>
          <a:p>
            <a:pPr marL="1143000" lvl="2" indent="-200025" algn="l" rtl="0">
              <a:lnSpc>
                <a:spcPct val="100000"/>
              </a:lnSpc>
              <a:spcBef>
                <a:spcPts val="600"/>
              </a:spcBef>
              <a:spcAft>
                <a:spcPts val="0"/>
              </a:spcAft>
              <a:buClr>
                <a:schemeClr val="dk1"/>
              </a:buClr>
              <a:buSzPct val="100000"/>
              <a:buFont typeface="Noto Sans Symbols"/>
              <a:buChar char="✔"/>
            </a:pPr>
            <a:r>
              <a:rPr lang="en-US"/>
              <a:t>Prioritize questions and brainstorm next steps</a:t>
            </a:r>
            <a:endParaRPr/>
          </a:p>
          <a:p>
            <a:pPr marL="457200" lvl="0" indent="-366395" algn="l" rtl="0">
              <a:lnSpc>
                <a:spcPct val="100000"/>
              </a:lnSpc>
              <a:spcBef>
                <a:spcPts val="0"/>
              </a:spcBef>
              <a:spcAft>
                <a:spcPts val="0"/>
              </a:spcAft>
              <a:buSzPct val="100000"/>
              <a:buFont typeface="Century Gothic"/>
              <a:buAutoNum type="arabicParenR"/>
            </a:pPr>
            <a:r>
              <a:rPr lang="en-US" b="1"/>
              <a:t>Reflect </a:t>
            </a:r>
            <a:r>
              <a:rPr lang="en-US"/>
              <a:t>(Metacognition)</a:t>
            </a:r>
            <a:endParaRPr/>
          </a:p>
        </p:txBody>
      </p:sp>
      <p:sp>
        <p:nvSpPr>
          <p:cNvPr id="375" name="Google Shape;375;p51"/>
          <p:cNvSpPr txBox="1"/>
          <p:nvPr/>
        </p:nvSpPr>
        <p:spPr>
          <a:xfrm>
            <a:off x="7064399" y="1418446"/>
            <a:ext cx="4589700" cy="1477500"/>
          </a:xfrm>
          <a:prstGeom prst="rect">
            <a:avLst/>
          </a:prstGeom>
          <a:solidFill>
            <a:srgbClr val="D8D8D8"/>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Ask as many questions as you can</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not stop to discuss, judge or answer</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Record </a:t>
            </a:r>
            <a:r>
              <a:rPr lang="en-US" sz="1800" i="1">
                <a:solidFill>
                  <a:srgbClr val="000000"/>
                </a:solidFill>
                <a:latin typeface="Century Gothic"/>
                <a:ea typeface="Century Gothic"/>
                <a:cs typeface="Century Gothic"/>
                <a:sym typeface="Century Gothic"/>
              </a:rPr>
              <a:t>exactly</a:t>
            </a:r>
            <a:r>
              <a:rPr lang="en-US" sz="1800">
                <a:solidFill>
                  <a:srgbClr val="000000"/>
                </a:solidFill>
                <a:latin typeface="Century Gothic"/>
                <a:ea typeface="Century Gothic"/>
                <a:cs typeface="Century Gothic"/>
                <a:sym typeface="Century Gothic"/>
              </a:rPr>
              <a:t> as stated</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Change statements into questions</a:t>
            </a:r>
            <a:endParaRPr/>
          </a:p>
        </p:txBody>
      </p:sp>
      <p:cxnSp>
        <p:nvCxnSpPr>
          <p:cNvPr id="376" name="Google Shape;376;p51"/>
          <p:cNvCxnSpPr/>
          <p:nvPr/>
        </p:nvCxnSpPr>
        <p:spPr>
          <a:xfrm rot="10800000" flipH="1">
            <a:off x="4163097" y="2388195"/>
            <a:ext cx="2601600" cy="10800"/>
          </a:xfrm>
          <a:prstGeom prst="straightConnector1">
            <a:avLst/>
          </a:prstGeom>
          <a:noFill/>
          <a:ln w="12700" cap="flat" cmpd="sng">
            <a:solidFill>
              <a:schemeClr val="accent1"/>
            </a:solidFill>
            <a:prstDash val="solid"/>
            <a:miter lim="800000"/>
            <a:headEnd type="none" w="sm" len="sm"/>
            <a:tailEnd type="triangle" w="med" len="med"/>
          </a:ln>
        </p:spPr>
      </p:cxnSp>
      <p:sp>
        <p:nvSpPr>
          <p:cNvPr id="377" name="Google Shape;377;p51"/>
          <p:cNvSpPr txBox="1"/>
          <p:nvPr/>
        </p:nvSpPr>
        <p:spPr>
          <a:xfrm>
            <a:off x="8803094" y="4567113"/>
            <a:ext cx="3169200" cy="1754700"/>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entury Gothic"/>
                <a:ea typeface="Century Gothic"/>
                <a:cs typeface="Century Gothic"/>
                <a:sym typeface="Century Gothic"/>
              </a:rPr>
              <a:t>Closed-Ended:</a:t>
            </a:r>
            <a:endParaRPr/>
          </a:p>
          <a:p>
            <a:pPr marL="0" marR="0" lvl="0" indent="0" algn="l" rtl="0">
              <a:spcBef>
                <a:spcPts val="0"/>
              </a:spcBef>
              <a:spcAft>
                <a:spcPts val="0"/>
              </a:spcAft>
              <a:buNone/>
            </a:pPr>
            <a:r>
              <a:rPr lang="en-US" sz="1800">
                <a:solidFill>
                  <a:srgbClr val="000000"/>
                </a:solidFill>
                <a:latin typeface="Century Gothic"/>
                <a:ea typeface="Century Gothic"/>
                <a:cs typeface="Century Gothic"/>
                <a:sym typeface="Century Gothic"/>
              </a:rPr>
              <a:t>Answered with “yes,” “no” or one word</a:t>
            </a:r>
            <a:endParaRPr/>
          </a:p>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a:solidFill>
                  <a:srgbClr val="000000"/>
                </a:solidFill>
                <a:latin typeface="Century Gothic"/>
                <a:ea typeface="Century Gothic"/>
                <a:cs typeface="Century Gothic"/>
                <a:sym typeface="Century Gothic"/>
              </a:rPr>
              <a:t>Open-Ended: </a:t>
            </a:r>
            <a:r>
              <a:rPr lang="en-US" sz="1800">
                <a:solidFill>
                  <a:srgbClr val="000000"/>
                </a:solidFill>
                <a:latin typeface="Century Gothic"/>
                <a:ea typeface="Century Gothic"/>
                <a:cs typeface="Century Gothic"/>
                <a:sym typeface="Century Gothic"/>
              </a:rPr>
              <a:t>Require longer explanation</a:t>
            </a:r>
            <a:endParaRPr/>
          </a:p>
        </p:txBody>
      </p:sp>
      <p:cxnSp>
        <p:nvCxnSpPr>
          <p:cNvPr id="378" name="Google Shape;378;p51"/>
          <p:cNvCxnSpPr/>
          <p:nvPr/>
        </p:nvCxnSpPr>
        <p:spPr>
          <a:xfrm>
            <a:off x="8088025" y="4558513"/>
            <a:ext cx="558000" cy="240600"/>
          </a:xfrm>
          <a:prstGeom prst="straightConnector1">
            <a:avLst/>
          </a:prstGeom>
          <a:noFill/>
          <a:ln w="12700" cap="flat" cmpd="sng">
            <a:solidFill>
              <a:schemeClr val="accent1"/>
            </a:solidFill>
            <a:prstDash val="solid"/>
            <a:miter lim="800000"/>
            <a:headEnd type="none" w="sm" len="sm"/>
            <a:tailEnd type="triangle" w="med" len="med"/>
          </a:ln>
        </p:spPr>
      </p:cxnSp>
      <p:sp>
        <p:nvSpPr>
          <p:cNvPr id="379" name="Google Shape;379;p51"/>
          <p:cNvSpPr/>
          <p:nvPr/>
        </p:nvSpPr>
        <p:spPr>
          <a:xfrm>
            <a:off x="7166050" y="6461675"/>
            <a:ext cx="49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entury Gothic"/>
              <a:buNone/>
            </a:pPr>
            <a:r>
              <a:rPr lang="en-US" u="sng">
                <a:solidFill>
                  <a:srgbClr val="1A73E8"/>
                </a:solidFill>
                <a:highlight>
                  <a:srgbClr val="FFFFFF"/>
                </a:highlight>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tps.waynesburg.edu</a:t>
            </a:r>
            <a:r>
              <a:rPr lang="en-US" i="0" u="none" strike="noStrike" cap="none">
                <a:solidFill>
                  <a:srgbClr val="000000"/>
                </a:solidFill>
                <a:latin typeface="Century Gothic"/>
                <a:ea typeface="Century Gothic"/>
                <a:cs typeface="Century Gothic"/>
                <a:sym typeface="Century Gothic"/>
              </a:rPr>
              <a:t>				</a:t>
            </a:r>
            <a:r>
              <a:rPr lang="en-US" i="0" u="sng" strike="noStrike" cap="none">
                <a:solidFill>
                  <a:srgbClr val="0000FF"/>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rightquestion.org</a:t>
            </a:r>
            <a:endParaRPr i="0" u="none" strike="noStrike" cap="none">
              <a:solidFill>
                <a:srgbClr val="000000"/>
              </a:solidFill>
              <a:latin typeface="Century Gothic"/>
              <a:ea typeface="Century Gothic"/>
              <a:cs typeface="Century Gothic"/>
              <a:sym typeface="Century Gothic"/>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body" idx="4294967295"/>
          </p:nvPr>
        </p:nvSpPr>
        <p:spPr>
          <a:xfrm>
            <a:off x="728525" y="5140360"/>
            <a:ext cx="10933735" cy="885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None/>
            </a:pPr>
            <a:r>
              <a:rPr lang="en-US" sz="4400">
                <a:solidFill>
                  <a:schemeClr val="dk2"/>
                </a:solidFill>
              </a:rPr>
              <a:t>Exploring Classroom Examples</a:t>
            </a:r>
            <a:endParaRPr sz="4400">
              <a:solidFill>
                <a:schemeClr val="dk2"/>
              </a:solidFill>
              <a:latin typeface="Rockwell"/>
              <a:ea typeface="Rockwell"/>
              <a:cs typeface="Rockwell"/>
              <a:sym typeface="Rockwell"/>
            </a:endParaRPr>
          </a:p>
        </p:txBody>
      </p:sp>
      <p:pic>
        <p:nvPicPr>
          <p:cNvPr id="386" name="Google Shape;386;p52" descr="Screenshot 2015-09-16 15.08.22.png"/>
          <p:cNvPicPr preferRelativeResize="0"/>
          <p:nvPr/>
        </p:nvPicPr>
        <p:blipFill rotWithShape="1">
          <a:blip r:embed="rId4">
            <a:alphaModFix/>
          </a:blip>
          <a:srcRect/>
          <a:stretch/>
        </p:blipFill>
        <p:spPr>
          <a:xfrm>
            <a:off x="1242431" y="507019"/>
            <a:ext cx="7175260" cy="4036084"/>
          </a:xfrm>
          <a:prstGeom prst="rect">
            <a:avLst/>
          </a:prstGeom>
          <a:noFill/>
          <a:ln>
            <a:noFill/>
          </a:ln>
        </p:spPr>
      </p:pic>
      <p:cxnSp>
        <p:nvCxnSpPr>
          <p:cNvPr id="387" name="Google Shape;387;p52"/>
          <p:cNvCxnSpPr/>
          <p:nvPr/>
        </p:nvCxnSpPr>
        <p:spPr>
          <a:xfrm>
            <a:off x="728523" y="5977988"/>
            <a:ext cx="10625279" cy="0"/>
          </a:xfrm>
          <a:prstGeom prst="straightConnector1">
            <a:avLst/>
          </a:prstGeom>
          <a:noFill/>
          <a:ln w="9525" cap="flat" cmpd="sng">
            <a:solidFill>
              <a:schemeClr val="dk2"/>
            </a:solidFill>
            <a:prstDash val="solid"/>
            <a:miter lim="800000"/>
            <a:headEnd type="none" w="sm" len="sm"/>
            <a:tailEnd type="none" w="sm" len="sm"/>
          </a:ln>
        </p:spPr>
      </p:cxn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title"/>
          </p:nvPr>
        </p:nvSpPr>
        <p:spPr>
          <a:xfrm>
            <a:off x="897150" y="154350"/>
            <a:ext cx="11184600" cy="138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900"/>
              <a:t>Virtual Classroom Example: 7th Grade English</a:t>
            </a:r>
            <a:endParaRPr sz="3500"/>
          </a:p>
        </p:txBody>
      </p:sp>
      <p:sp>
        <p:nvSpPr>
          <p:cNvPr id="394" name="Google Shape;394;p53"/>
          <p:cNvSpPr txBox="1">
            <a:spLocks noGrp="1"/>
          </p:cNvSpPr>
          <p:nvPr>
            <p:ph type="body" idx="1"/>
          </p:nvPr>
        </p:nvSpPr>
        <p:spPr>
          <a:xfrm>
            <a:off x="1546500" y="1695698"/>
            <a:ext cx="8732400" cy="24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u="sng"/>
              <a:t>Teacher:</a:t>
            </a:r>
            <a:r>
              <a:rPr lang="en-US" sz="2800">
                <a:latin typeface="Century Gothic"/>
                <a:ea typeface="Century Gothic"/>
                <a:cs typeface="Century Gothic"/>
                <a:sym typeface="Century Gothic"/>
              </a:rPr>
              <a:t> </a:t>
            </a:r>
            <a:r>
              <a:rPr lang="en-US"/>
              <a:t>Melissa Lawson, Folsom, California</a:t>
            </a:r>
            <a:endParaRPr/>
          </a:p>
          <a:p>
            <a:pPr marL="0" lvl="0" indent="0" algn="l" rtl="0">
              <a:lnSpc>
                <a:spcPct val="90000"/>
              </a:lnSpc>
              <a:spcBef>
                <a:spcPts val="1100"/>
              </a:spcBef>
              <a:spcAft>
                <a:spcPts val="0"/>
              </a:spcAft>
              <a:buClr>
                <a:schemeClr val="dk1"/>
              </a:buClr>
              <a:buSzPts val="2800"/>
              <a:buNone/>
            </a:pPr>
            <a:r>
              <a:rPr lang="en-US" sz="2800" u="sng"/>
              <a:t>Topic</a:t>
            </a:r>
            <a:r>
              <a:rPr lang="en-US" sz="2800"/>
              <a:t>:</a:t>
            </a:r>
            <a:r>
              <a:rPr lang="en-US"/>
              <a:t> Japanese-American Internment</a:t>
            </a:r>
            <a:endParaRPr/>
          </a:p>
          <a:p>
            <a:pPr marL="0" lvl="0" indent="0" algn="l" rtl="0">
              <a:lnSpc>
                <a:spcPct val="90000"/>
              </a:lnSpc>
              <a:spcBef>
                <a:spcPts val="1100"/>
              </a:spcBef>
              <a:spcAft>
                <a:spcPts val="0"/>
              </a:spcAft>
              <a:buClr>
                <a:schemeClr val="dk1"/>
              </a:buClr>
              <a:buSzPts val="2800"/>
              <a:buNone/>
            </a:pPr>
            <a:r>
              <a:rPr lang="en-US" u="sng"/>
              <a:t>Purpose</a:t>
            </a:r>
            <a:r>
              <a:rPr lang="en-US" sz="2800"/>
              <a:t>:</a:t>
            </a:r>
            <a:r>
              <a:rPr lang="en-US" sz="2800">
                <a:latin typeface="Century Gothic"/>
                <a:ea typeface="Century Gothic"/>
                <a:cs typeface="Century Gothic"/>
                <a:sym typeface="Century Gothic"/>
              </a:rPr>
              <a:t> </a:t>
            </a:r>
            <a:r>
              <a:rPr lang="en-US"/>
              <a:t>To learn how to search the Library of Congress using keywords generated by using the QFT and TPS strategies</a:t>
            </a:r>
            <a:endParaRPr/>
          </a:p>
          <a:p>
            <a:pPr marL="457200" lvl="0" indent="0" algn="l" rtl="0">
              <a:lnSpc>
                <a:spcPct val="90000"/>
              </a:lnSpc>
              <a:spcBef>
                <a:spcPts val="1100"/>
              </a:spcBef>
              <a:spcAft>
                <a:spcPts val="0"/>
              </a:spcAft>
              <a:buClr>
                <a:schemeClr val="dk1"/>
              </a:buClr>
              <a:buSzPts val="2800"/>
              <a:buNone/>
            </a:pPr>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4"/>
          <p:cNvSpPr txBox="1">
            <a:spLocks noGrp="1"/>
          </p:cNvSpPr>
          <p:nvPr>
            <p:ph type="title"/>
          </p:nvPr>
        </p:nvSpPr>
        <p:spPr>
          <a:xfrm>
            <a:off x="642300" y="0"/>
            <a:ext cx="5453700" cy="1767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Focus</a:t>
            </a:r>
            <a:endParaRPr/>
          </a:p>
        </p:txBody>
      </p:sp>
      <p:pic>
        <p:nvPicPr>
          <p:cNvPr id="401" name="Google Shape;401;p54"/>
          <p:cNvPicPr preferRelativeResize="0"/>
          <p:nvPr/>
        </p:nvPicPr>
        <p:blipFill>
          <a:blip r:embed="rId4">
            <a:alphaModFix/>
          </a:blip>
          <a:stretch>
            <a:fillRect/>
          </a:stretch>
        </p:blipFill>
        <p:spPr>
          <a:xfrm>
            <a:off x="838200" y="1418456"/>
            <a:ext cx="6459433" cy="5134745"/>
          </a:xfrm>
          <a:prstGeom prst="rect">
            <a:avLst/>
          </a:prstGeom>
          <a:noFill/>
          <a:ln>
            <a:noFill/>
          </a:ln>
        </p:spPr>
      </p:pic>
      <p:sp>
        <p:nvSpPr>
          <p:cNvPr id="402" name="Google Shape;402;p54"/>
          <p:cNvSpPr txBox="1"/>
          <p:nvPr/>
        </p:nvSpPr>
        <p:spPr>
          <a:xfrm>
            <a:off x="7612600" y="1366775"/>
            <a:ext cx="40413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u="sng">
                <a:solidFill>
                  <a:srgbClr val="242424"/>
                </a:solidFill>
                <a:latin typeface="Century Gothic"/>
                <a:ea typeface="Century Gothic"/>
                <a:cs typeface="Century Gothic"/>
                <a:sym typeface="Century Gothic"/>
              </a:rPr>
              <a:t>Citation</a:t>
            </a:r>
            <a:endParaRPr sz="1900" b="1" u="sng">
              <a:solidFill>
                <a:srgbClr val="242424"/>
              </a:solidFill>
              <a:latin typeface="Century Gothic"/>
              <a:ea typeface="Century Gothic"/>
              <a:cs typeface="Century Gothic"/>
              <a:sym typeface="Century Gothic"/>
            </a:endParaRPr>
          </a:p>
          <a:p>
            <a:pPr marL="0" lvl="0" indent="0" algn="l" rtl="0">
              <a:spcBef>
                <a:spcPts val="0"/>
              </a:spcBef>
              <a:spcAft>
                <a:spcPts val="0"/>
              </a:spcAft>
              <a:buNone/>
            </a:pPr>
            <a:r>
              <a:rPr lang="en-US" sz="1900">
                <a:solidFill>
                  <a:srgbClr val="242424"/>
                </a:solidFill>
                <a:latin typeface="Century Gothic"/>
                <a:ea typeface="Century Gothic"/>
                <a:cs typeface="Century Gothic"/>
                <a:sym typeface="Century Gothic"/>
              </a:rPr>
              <a:t>Lange, Dorothea, photographer. Oakland, Calif., Mar. A large sign reading "I am an American" placed in the window of a store, at 401 - 403 Eighth and Franklin streets. Photograph. Retrieved from the Library of Congress, </a:t>
            </a:r>
            <a:r>
              <a:rPr lang="en-US" sz="1900" u="sng">
                <a:solidFill>
                  <a:schemeClr val="hlink"/>
                </a:solidFill>
                <a:latin typeface="Century Gothic"/>
                <a:ea typeface="Century Gothic"/>
                <a:cs typeface="Century Gothic"/>
                <a:sym typeface="Century Gothic"/>
                <a:hlinkClick r:id="rId5"/>
              </a:rPr>
              <a:t>www.loc.gov/item/2004665381/</a:t>
            </a:r>
            <a:endParaRPr sz="1900">
              <a:latin typeface="Century Gothic"/>
              <a:ea typeface="Century Gothic"/>
              <a:cs typeface="Century Gothic"/>
              <a:sym typeface="Century Gothic"/>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785900" y="67675"/>
            <a:ext cx="10840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0"/>
              <a:t>There are 2 icons you will see in this session:</a:t>
            </a:r>
            <a:endParaRPr sz="3600" b="0"/>
          </a:p>
        </p:txBody>
      </p:sp>
      <p:pic>
        <p:nvPicPr>
          <p:cNvPr id="184" name="Google Shape;184;p28"/>
          <p:cNvPicPr preferRelativeResize="0"/>
          <p:nvPr/>
        </p:nvPicPr>
        <p:blipFill>
          <a:blip r:embed="rId4">
            <a:alphaModFix/>
          </a:blip>
          <a:stretch>
            <a:fillRect/>
          </a:stretch>
        </p:blipFill>
        <p:spPr>
          <a:xfrm>
            <a:off x="1398075" y="2135150"/>
            <a:ext cx="1656275" cy="905425"/>
          </a:xfrm>
          <a:prstGeom prst="rect">
            <a:avLst/>
          </a:prstGeom>
          <a:noFill/>
          <a:ln>
            <a:noFill/>
          </a:ln>
        </p:spPr>
      </p:pic>
      <p:pic>
        <p:nvPicPr>
          <p:cNvPr id="185" name="Google Shape;185;p28"/>
          <p:cNvPicPr preferRelativeResize="0"/>
          <p:nvPr/>
        </p:nvPicPr>
        <p:blipFill>
          <a:blip r:embed="rId5">
            <a:alphaModFix/>
          </a:blip>
          <a:stretch>
            <a:fillRect/>
          </a:stretch>
        </p:blipFill>
        <p:spPr>
          <a:xfrm>
            <a:off x="1498826" y="4063950"/>
            <a:ext cx="1454775" cy="1110625"/>
          </a:xfrm>
          <a:prstGeom prst="rect">
            <a:avLst/>
          </a:prstGeom>
          <a:noFill/>
          <a:ln>
            <a:noFill/>
          </a:ln>
        </p:spPr>
      </p:pic>
      <p:sp>
        <p:nvSpPr>
          <p:cNvPr id="186" name="Google Shape;186;p28"/>
          <p:cNvSpPr txBox="1"/>
          <p:nvPr/>
        </p:nvSpPr>
        <p:spPr>
          <a:xfrm>
            <a:off x="3844250" y="2098413"/>
            <a:ext cx="72732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Century Gothic"/>
                <a:ea typeface="Century Gothic"/>
                <a:cs typeface="Century Gothic"/>
                <a:sym typeface="Century Gothic"/>
              </a:rPr>
              <a:t>This means that you should be thinking or working on the task assigned </a:t>
            </a:r>
            <a:endParaRPr>
              <a:latin typeface="Century Gothic"/>
              <a:ea typeface="Century Gothic"/>
              <a:cs typeface="Century Gothic"/>
              <a:sym typeface="Century Gothic"/>
            </a:endParaRPr>
          </a:p>
        </p:txBody>
      </p:sp>
      <p:sp>
        <p:nvSpPr>
          <p:cNvPr id="187" name="Google Shape;187;p28"/>
          <p:cNvSpPr txBox="1"/>
          <p:nvPr/>
        </p:nvSpPr>
        <p:spPr>
          <a:xfrm>
            <a:off x="3871025" y="4112125"/>
            <a:ext cx="74742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0"/>
              </a:spcAft>
              <a:buNone/>
            </a:pPr>
            <a:r>
              <a:rPr lang="en-US" sz="2400">
                <a:solidFill>
                  <a:schemeClr val="dk1"/>
                </a:solidFill>
                <a:latin typeface="Century Gothic"/>
                <a:ea typeface="Century Gothic"/>
                <a:cs typeface="Century Gothic"/>
                <a:sym typeface="Century Gothic"/>
              </a:rPr>
              <a:t>This means get ready to use your chat box to share some of your work</a:t>
            </a:r>
            <a:endParaRPr sz="2400">
              <a:latin typeface="Century Gothic"/>
              <a:ea typeface="Century Gothic"/>
              <a:cs typeface="Century Gothic"/>
              <a:sym typeface="Century Gothic"/>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5"/>
          <p:cNvSpPr txBox="1">
            <a:spLocks noGrp="1"/>
          </p:cNvSpPr>
          <p:nvPr>
            <p:ph type="title"/>
          </p:nvPr>
        </p:nvSpPr>
        <p:spPr>
          <a:xfrm>
            <a:off x="906600" y="529225"/>
            <a:ext cx="10395000" cy="683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a:t>7th Grade English Class Student Questions</a:t>
            </a:r>
            <a:endParaRPr sz="4000"/>
          </a:p>
        </p:txBody>
      </p:sp>
      <p:sp>
        <p:nvSpPr>
          <p:cNvPr id="409" name="Google Shape;409;p55"/>
          <p:cNvSpPr txBox="1">
            <a:spLocks noGrp="1"/>
          </p:cNvSpPr>
          <p:nvPr>
            <p:ph type="body" idx="1"/>
          </p:nvPr>
        </p:nvSpPr>
        <p:spPr>
          <a:xfrm>
            <a:off x="255600" y="1420175"/>
            <a:ext cx="11680800" cy="42654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400"/>
              <a:buFont typeface="Century Gothic"/>
              <a:buAutoNum type="arabicPeriod"/>
            </a:pPr>
            <a:r>
              <a:rPr lang="en-US" sz="2400"/>
              <a:t>Why were the Americans so harsh?</a:t>
            </a:r>
            <a:endParaRPr sz="2400"/>
          </a:p>
          <a:p>
            <a:pPr marL="457200" lvl="0" indent="-368300" algn="l" rtl="0">
              <a:lnSpc>
                <a:spcPct val="100000"/>
              </a:lnSpc>
              <a:spcBef>
                <a:spcPts val="0"/>
              </a:spcBef>
              <a:spcAft>
                <a:spcPts val="0"/>
              </a:spcAft>
              <a:buSzPts val="2400"/>
              <a:buFont typeface="Century Gothic"/>
              <a:buAutoNum type="arabicPeriod"/>
            </a:pPr>
            <a:r>
              <a:rPr lang="en-US" sz="2400"/>
              <a:t>Did the Asian community ever get full-fledged justice? </a:t>
            </a:r>
            <a:endParaRPr sz="2400"/>
          </a:p>
          <a:p>
            <a:pPr marL="457200" lvl="0" indent="-368300" algn="l" rtl="0">
              <a:lnSpc>
                <a:spcPct val="100000"/>
              </a:lnSpc>
              <a:spcBef>
                <a:spcPts val="0"/>
              </a:spcBef>
              <a:spcAft>
                <a:spcPts val="0"/>
              </a:spcAft>
              <a:buSzPts val="2400"/>
              <a:buFont typeface="Century Gothic"/>
              <a:buAutoNum type="arabicPeriod"/>
            </a:pPr>
            <a:r>
              <a:rPr lang="en-US" sz="2400" b="1"/>
              <a:t>I am interested in why the owner specifically put up an I am an American sign. Did others follow this move?</a:t>
            </a:r>
            <a:endParaRPr sz="2400" b="1"/>
          </a:p>
          <a:p>
            <a:pPr marL="457200" lvl="0" indent="-368300" algn="l" rtl="0">
              <a:lnSpc>
                <a:spcPct val="100000"/>
              </a:lnSpc>
              <a:spcBef>
                <a:spcPts val="0"/>
              </a:spcBef>
              <a:spcAft>
                <a:spcPts val="0"/>
              </a:spcAft>
              <a:buSzPts val="2400"/>
              <a:buFont typeface="Century Gothic"/>
              <a:buAutoNum type="arabicPeriod"/>
            </a:pPr>
            <a:r>
              <a:rPr lang="en-US" sz="2400"/>
              <a:t>Why did people think the Japanese American citizens were dangerous?</a:t>
            </a:r>
            <a:endParaRPr sz="2400"/>
          </a:p>
          <a:p>
            <a:pPr marL="457200" lvl="0" indent="-368300" algn="l" rtl="0">
              <a:lnSpc>
                <a:spcPct val="100000"/>
              </a:lnSpc>
              <a:spcBef>
                <a:spcPts val="0"/>
              </a:spcBef>
              <a:spcAft>
                <a:spcPts val="0"/>
              </a:spcAft>
              <a:buSzPts val="2400"/>
              <a:buAutoNum type="arabicPeriod"/>
            </a:pPr>
            <a:r>
              <a:rPr lang="en-US" sz="2400"/>
              <a:t>What does the sign mean to Japanese Americans?</a:t>
            </a:r>
            <a:endParaRPr sz="2400"/>
          </a:p>
          <a:p>
            <a:pPr marL="457200" lvl="0" indent="-368300" algn="l" rtl="0">
              <a:lnSpc>
                <a:spcPct val="100000"/>
              </a:lnSpc>
              <a:spcBef>
                <a:spcPts val="0"/>
              </a:spcBef>
              <a:spcAft>
                <a:spcPts val="0"/>
              </a:spcAft>
              <a:buSzPts val="2400"/>
              <a:buAutoNum type="arabicPeriod"/>
            </a:pPr>
            <a:r>
              <a:rPr lang="en-US" sz="2400" b="1"/>
              <a:t>What does this have to do with being American?</a:t>
            </a:r>
            <a:endParaRPr sz="2400" b="1"/>
          </a:p>
          <a:p>
            <a:pPr marL="457200" lvl="0" indent="-368300" algn="l" rtl="0">
              <a:lnSpc>
                <a:spcPct val="100000"/>
              </a:lnSpc>
              <a:spcBef>
                <a:spcPts val="0"/>
              </a:spcBef>
              <a:spcAft>
                <a:spcPts val="0"/>
              </a:spcAft>
              <a:buSzPts val="2400"/>
              <a:buAutoNum type="arabicPeriod"/>
            </a:pPr>
            <a:r>
              <a:rPr lang="en-US" sz="2400"/>
              <a:t>What is the meaning of this sign?</a:t>
            </a:r>
            <a:endParaRPr sz="2400"/>
          </a:p>
          <a:p>
            <a:pPr marL="457200" lvl="0" indent="-368300" algn="l" rtl="0">
              <a:lnSpc>
                <a:spcPct val="100000"/>
              </a:lnSpc>
              <a:spcBef>
                <a:spcPts val="0"/>
              </a:spcBef>
              <a:spcAft>
                <a:spcPts val="0"/>
              </a:spcAft>
              <a:buSzPts val="2400"/>
              <a:buAutoNum type="arabicPeriod"/>
            </a:pPr>
            <a:r>
              <a:rPr lang="en-US" sz="2400"/>
              <a:t>Who put the sign there?</a:t>
            </a:r>
            <a:endParaRPr sz="2400"/>
          </a:p>
          <a:p>
            <a:pPr marL="457200" lvl="0" indent="-368300" algn="l" rtl="0">
              <a:lnSpc>
                <a:spcPct val="100000"/>
              </a:lnSpc>
              <a:spcBef>
                <a:spcPts val="0"/>
              </a:spcBef>
              <a:spcAft>
                <a:spcPts val="0"/>
              </a:spcAft>
              <a:buSzPts val="2400"/>
              <a:buAutoNum type="arabicPeriod"/>
            </a:pPr>
            <a:r>
              <a:rPr lang="en-US" sz="2400"/>
              <a:t>Were White and Pollard significant people or everyday people?</a:t>
            </a:r>
            <a:endParaRPr sz="2400"/>
          </a:p>
          <a:p>
            <a:pPr marL="457200" lvl="0" indent="-368300" algn="l" rtl="0">
              <a:lnSpc>
                <a:spcPct val="100000"/>
              </a:lnSpc>
              <a:spcBef>
                <a:spcPts val="0"/>
              </a:spcBef>
              <a:spcAft>
                <a:spcPts val="0"/>
              </a:spcAft>
              <a:buSzPts val="2400"/>
              <a:buAutoNum type="arabicPeriod"/>
            </a:pPr>
            <a:r>
              <a:rPr lang="en-US" sz="2400"/>
              <a:t>Why are there so many vegetable signs?</a:t>
            </a:r>
            <a:endParaRPr sz="2400"/>
          </a:p>
          <a:p>
            <a:pPr marL="457200" lvl="0" indent="-368300" algn="l" rtl="0">
              <a:lnSpc>
                <a:spcPct val="100000"/>
              </a:lnSpc>
              <a:spcBef>
                <a:spcPts val="0"/>
              </a:spcBef>
              <a:spcAft>
                <a:spcPts val="0"/>
              </a:spcAft>
              <a:buSzPts val="2400"/>
              <a:buAutoNum type="arabicPeriod"/>
            </a:pPr>
            <a:r>
              <a:rPr lang="en-US" sz="2400" b="1"/>
              <a:t>Does this sign symbolize something?</a:t>
            </a:r>
            <a:endParaRPr sz="2400" b="1"/>
          </a:p>
          <a:p>
            <a:pPr marL="457200" lvl="0" indent="0" algn="l" rtl="0">
              <a:lnSpc>
                <a:spcPct val="100000"/>
              </a:lnSpc>
              <a:spcBef>
                <a:spcPts val="0"/>
              </a:spcBef>
              <a:spcAft>
                <a:spcPts val="800"/>
              </a:spcAft>
              <a:buNone/>
            </a:pPr>
            <a:endParaRPr sz="240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p:nvPr/>
        </p:nvSpPr>
        <p:spPr>
          <a:xfrm>
            <a:off x="2248450" y="6271450"/>
            <a:ext cx="749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u="sng">
                <a:solidFill>
                  <a:schemeClr val="hlink"/>
                </a:solidFill>
                <a:latin typeface="Century Gothic"/>
                <a:ea typeface="Century Gothic"/>
                <a:cs typeface="Century Gothic"/>
                <a:sym typeface="Century Gothic"/>
                <a:hlinkClick r:id="rId4"/>
              </a:rPr>
              <a:t>Melissa Lawson’s Padlet</a:t>
            </a:r>
            <a:endParaRPr sz="1800">
              <a:latin typeface="Century Gothic"/>
              <a:ea typeface="Century Gothic"/>
              <a:cs typeface="Century Gothic"/>
              <a:sym typeface="Century Gothic"/>
            </a:endParaRPr>
          </a:p>
        </p:txBody>
      </p:sp>
      <p:pic>
        <p:nvPicPr>
          <p:cNvPr id="416" name="Google Shape;416;p56"/>
          <p:cNvPicPr preferRelativeResize="0"/>
          <p:nvPr/>
        </p:nvPicPr>
        <p:blipFill>
          <a:blip r:embed="rId5">
            <a:alphaModFix/>
          </a:blip>
          <a:stretch>
            <a:fillRect/>
          </a:stretch>
        </p:blipFill>
        <p:spPr>
          <a:xfrm>
            <a:off x="438350" y="1058500"/>
            <a:ext cx="11404338" cy="5214125"/>
          </a:xfrm>
          <a:prstGeom prst="rect">
            <a:avLst/>
          </a:prstGeom>
          <a:noFill/>
          <a:ln>
            <a:noFill/>
          </a:ln>
        </p:spPr>
      </p:pic>
      <p:sp>
        <p:nvSpPr>
          <p:cNvPr id="417" name="Google Shape;417;p56"/>
          <p:cNvSpPr txBox="1"/>
          <p:nvPr/>
        </p:nvSpPr>
        <p:spPr>
          <a:xfrm>
            <a:off x="318625" y="135100"/>
            <a:ext cx="11524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a:solidFill>
                  <a:schemeClr val="dk2"/>
                </a:solidFill>
                <a:latin typeface="Century Gothic"/>
                <a:ea typeface="Century Gothic"/>
                <a:cs typeface="Century Gothic"/>
                <a:sym typeface="Century Gothic"/>
              </a:rPr>
              <a:t>Next Steps with Student Questions</a:t>
            </a:r>
            <a:endParaRPr sz="2400" b="1">
              <a:solidFill>
                <a:schemeClr val="dk2"/>
              </a:solidFill>
            </a:endParaRPr>
          </a:p>
        </p:txBody>
      </p:sp>
      <p:sp>
        <p:nvSpPr>
          <p:cNvPr id="418" name="Google Shape;418;p56"/>
          <p:cNvSpPr/>
          <p:nvPr/>
        </p:nvSpPr>
        <p:spPr>
          <a:xfrm>
            <a:off x="3014850" y="811700"/>
            <a:ext cx="2816100" cy="15075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6"/>
          <p:cNvSpPr/>
          <p:nvPr/>
        </p:nvSpPr>
        <p:spPr>
          <a:xfrm>
            <a:off x="5980050" y="728875"/>
            <a:ext cx="3312900" cy="1590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p56"/>
          <p:cNvCxnSpPr/>
          <p:nvPr/>
        </p:nvCxnSpPr>
        <p:spPr>
          <a:xfrm>
            <a:off x="165650" y="2600750"/>
            <a:ext cx="944100" cy="16500"/>
          </a:xfrm>
          <a:prstGeom prst="straightConnector1">
            <a:avLst/>
          </a:prstGeom>
          <a:noFill/>
          <a:ln w="38100" cap="flat" cmpd="sng">
            <a:solidFill>
              <a:schemeClr val="accent5"/>
            </a:solidFill>
            <a:prstDash val="solid"/>
            <a:round/>
            <a:headEnd type="none" w="med" len="med"/>
            <a:tailEnd type="triangl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fade">
                                      <p:cBhvr>
                                        <p:cTn id="12" dur="1000"/>
                                        <p:tgtEl>
                                          <p:spTgt spid="4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
                                        </p:tgtEl>
                                        <p:attrNameLst>
                                          <p:attrName>style.visibility</p:attrName>
                                        </p:attrNameLst>
                                      </p:cBhvr>
                                      <p:to>
                                        <p:strVal val="visible"/>
                                      </p:to>
                                    </p:set>
                                    <p:animEffect transition="in" filter="fade">
                                      <p:cBhvr>
                                        <p:cTn id="1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a:t>Classroom Example: 11-12th Grade Women’s and Gender Studies</a:t>
            </a:r>
            <a:endParaRPr sz="3800"/>
          </a:p>
        </p:txBody>
      </p:sp>
      <p:sp>
        <p:nvSpPr>
          <p:cNvPr id="427" name="Google Shape;427;p57"/>
          <p:cNvSpPr txBox="1">
            <a:spLocks noGrp="1"/>
          </p:cNvSpPr>
          <p:nvPr>
            <p:ph type="body" idx="1"/>
          </p:nvPr>
        </p:nvSpPr>
        <p:spPr>
          <a:xfrm>
            <a:off x="1729800" y="2119801"/>
            <a:ext cx="8732400" cy="298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u="sng">
                <a:latin typeface="Century Gothic"/>
                <a:ea typeface="Century Gothic"/>
                <a:cs typeface="Century Gothic"/>
                <a:sym typeface="Century Gothic"/>
              </a:rPr>
              <a:t>Teacher:</a:t>
            </a:r>
            <a:r>
              <a:rPr lang="en-US" sz="2800">
                <a:latin typeface="Century Gothic"/>
                <a:ea typeface="Century Gothic"/>
                <a:cs typeface="Century Gothic"/>
                <a:sym typeface="Century Gothic"/>
              </a:rPr>
              <a:t> </a:t>
            </a:r>
            <a:r>
              <a:rPr lang="en-US"/>
              <a:t>Caroline Berz</a:t>
            </a:r>
            <a:r>
              <a:rPr lang="en-US" sz="2800">
                <a:latin typeface="Century Gothic"/>
                <a:ea typeface="Century Gothic"/>
                <a:cs typeface="Century Gothic"/>
                <a:sym typeface="Century Gothic"/>
              </a:rPr>
              <a:t>, </a:t>
            </a:r>
            <a:r>
              <a:rPr lang="en-US"/>
              <a:t>Cambridge, MA</a:t>
            </a:r>
            <a:endParaRPr/>
          </a:p>
          <a:p>
            <a:pPr marL="0" lvl="0" indent="0" algn="l" rtl="0">
              <a:lnSpc>
                <a:spcPct val="90000"/>
              </a:lnSpc>
              <a:spcBef>
                <a:spcPts val="1000"/>
              </a:spcBef>
              <a:spcAft>
                <a:spcPts val="0"/>
              </a:spcAft>
              <a:buClr>
                <a:schemeClr val="dk1"/>
              </a:buClr>
              <a:buSzPts val="2800"/>
              <a:buNone/>
            </a:pPr>
            <a:r>
              <a:rPr lang="en-US" sz="2800" u="sng">
                <a:latin typeface="Century Gothic"/>
                <a:ea typeface="Century Gothic"/>
                <a:cs typeface="Century Gothic"/>
                <a:sym typeface="Century Gothic"/>
              </a:rPr>
              <a:t>Topic</a:t>
            </a:r>
            <a:r>
              <a:rPr lang="en-US" sz="2800">
                <a:latin typeface="Century Gothic"/>
                <a:ea typeface="Century Gothic"/>
                <a:cs typeface="Century Gothic"/>
                <a:sym typeface="Century Gothic"/>
              </a:rPr>
              <a:t>:</a:t>
            </a:r>
            <a:r>
              <a:rPr lang="en-US"/>
              <a:t> Intersectionality &amp; the women’s suffrage movement </a:t>
            </a:r>
            <a:endParaRPr/>
          </a:p>
          <a:p>
            <a:pPr marL="0" lvl="0" indent="0" algn="l" rtl="0">
              <a:lnSpc>
                <a:spcPct val="90000"/>
              </a:lnSpc>
              <a:spcBef>
                <a:spcPts val="1000"/>
              </a:spcBef>
              <a:spcAft>
                <a:spcPts val="0"/>
              </a:spcAft>
              <a:buClr>
                <a:schemeClr val="dk1"/>
              </a:buClr>
              <a:buSzPts val="2800"/>
              <a:buNone/>
            </a:pPr>
            <a:r>
              <a:rPr lang="en-US" sz="2800" u="sng">
                <a:latin typeface="Century Gothic"/>
                <a:ea typeface="Century Gothic"/>
                <a:cs typeface="Century Gothic"/>
                <a:sym typeface="Century Gothic"/>
              </a:rPr>
              <a:t>Purpose</a:t>
            </a:r>
            <a:r>
              <a:rPr lang="en-US" sz="2800">
                <a:latin typeface="Century Gothic"/>
                <a:ea typeface="Century Gothic"/>
                <a:cs typeface="Century Gothic"/>
                <a:sym typeface="Century Gothic"/>
              </a:rPr>
              <a:t>: </a:t>
            </a:r>
            <a:r>
              <a:rPr lang="en-US"/>
              <a:t>Prompt student research and discussion on the role of BIPOC women activists in fighting for the right to vote in the early 1900s.</a:t>
            </a:r>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title" idx="4294967295"/>
          </p:nvPr>
        </p:nvSpPr>
        <p:spPr>
          <a:xfrm>
            <a:off x="0" y="0"/>
            <a:ext cx="4841100" cy="101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6ECACD"/>
                </a:solidFill>
              </a:rPr>
              <a:t>Question Focus</a:t>
            </a:r>
            <a:endParaRPr>
              <a:solidFill>
                <a:srgbClr val="6ECACD"/>
              </a:solidFill>
            </a:endParaRPr>
          </a:p>
        </p:txBody>
      </p:sp>
      <p:pic>
        <p:nvPicPr>
          <p:cNvPr id="434" name="Google Shape;434;p58"/>
          <p:cNvPicPr preferRelativeResize="0"/>
          <p:nvPr/>
        </p:nvPicPr>
        <p:blipFill>
          <a:blip r:embed="rId4">
            <a:alphaModFix/>
          </a:blip>
          <a:stretch>
            <a:fillRect/>
          </a:stretch>
        </p:blipFill>
        <p:spPr>
          <a:xfrm>
            <a:off x="2136925" y="888925"/>
            <a:ext cx="7667425" cy="5211476"/>
          </a:xfrm>
          <a:prstGeom prst="rect">
            <a:avLst/>
          </a:prstGeom>
          <a:noFill/>
          <a:ln>
            <a:noFill/>
          </a:ln>
        </p:spPr>
      </p:pic>
      <p:sp>
        <p:nvSpPr>
          <p:cNvPr id="435" name="Google Shape;435;p58"/>
          <p:cNvSpPr txBox="1"/>
          <p:nvPr/>
        </p:nvSpPr>
        <p:spPr>
          <a:xfrm>
            <a:off x="1755475" y="6097925"/>
            <a:ext cx="8237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entury Gothic"/>
                <a:ea typeface="Century Gothic"/>
                <a:cs typeface="Century Gothic"/>
                <a:sym typeface="Century Gothic"/>
              </a:rPr>
              <a:t>Text at the bottom reads: THE INDIAN WOMEN: We whom you pity as drudges reached centuries ago the goal that you are now nearing</a:t>
            </a:r>
            <a:endParaRPr sz="1800">
              <a:latin typeface="Century Gothic"/>
              <a:ea typeface="Century Gothic"/>
              <a:cs typeface="Century Gothic"/>
              <a:sym typeface="Century Gothic"/>
            </a:endParaRPr>
          </a:p>
        </p:txBody>
      </p:sp>
      <p:sp>
        <p:nvSpPr>
          <p:cNvPr id="436" name="Google Shape;436;p58"/>
          <p:cNvSpPr txBox="1"/>
          <p:nvPr/>
        </p:nvSpPr>
        <p:spPr>
          <a:xfrm>
            <a:off x="6496250" y="403600"/>
            <a:ext cx="3308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u="sng">
                <a:solidFill>
                  <a:schemeClr val="hlink"/>
                </a:solidFill>
                <a:latin typeface="Century Gothic"/>
                <a:ea typeface="Century Gothic"/>
                <a:cs typeface="Century Gothic"/>
                <a:sym typeface="Century Gothic"/>
                <a:hlinkClick r:id="rId5"/>
              </a:rPr>
              <a:t>https://www.loc.gov/resource/cph.3b49089/</a:t>
            </a:r>
            <a:endParaRPr sz="1100">
              <a:latin typeface="Century Gothic"/>
              <a:ea typeface="Century Gothic"/>
              <a:cs typeface="Century Gothic"/>
              <a:sym typeface="Century Gothic"/>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9"/>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Student Questions</a:t>
            </a:r>
            <a:endParaRPr/>
          </a:p>
        </p:txBody>
      </p:sp>
      <p:sp>
        <p:nvSpPr>
          <p:cNvPr id="443" name="Google Shape;443;p59"/>
          <p:cNvSpPr txBox="1">
            <a:spLocks noGrp="1"/>
          </p:cNvSpPr>
          <p:nvPr>
            <p:ph type="body" idx="1"/>
          </p:nvPr>
        </p:nvSpPr>
        <p:spPr>
          <a:xfrm>
            <a:off x="0" y="1418450"/>
            <a:ext cx="6051600" cy="5439600"/>
          </a:xfrm>
          <a:prstGeom prst="rect">
            <a:avLst/>
          </a:prstGeom>
        </p:spPr>
        <p:txBody>
          <a:bodyPr spcFirstLastPara="1" wrap="square" lIns="91425" tIns="45700" rIns="91425" bIns="45700" anchor="t" anchorCtr="0">
            <a:normAutofit fontScale="92500"/>
          </a:bodyPr>
          <a:lstStyle/>
          <a:p>
            <a:pPr marL="457200" lvl="0" indent="-381000" algn="l" rtl="0">
              <a:lnSpc>
                <a:spcPct val="100000"/>
              </a:lnSpc>
              <a:spcBef>
                <a:spcPts val="1000"/>
              </a:spcBef>
              <a:spcAft>
                <a:spcPts val="0"/>
              </a:spcAft>
              <a:buSzPts val="2400"/>
              <a:buChar char="•"/>
            </a:pPr>
            <a:r>
              <a:rPr lang="en-US" sz="2400"/>
              <a:t>Why are the indigenous women shown with children but the white women are not?</a:t>
            </a:r>
            <a:endParaRPr sz="2400"/>
          </a:p>
          <a:p>
            <a:pPr marL="457200" lvl="0" indent="-381000" algn="l" rtl="0">
              <a:lnSpc>
                <a:spcPct val="100000"/>
              </a:lnSpc>
              <a:spcBef>
                <a:spcPts val="0"/>
              </a:spcBef>
              <a:spcAft>
                <a:spcPts val="0"/>
              </a:spcAft>
              <a:buSzPts val="2400"/>
              <a:buChar char="•"/>
            </a:pPr>
            <a:r>
              <a:rPr lang="en-US" sz="2400"/>
              <a:t>Is it a coincidence that the women in front styled their hair like the founding fathers?</a:t>
            </a:r>
            <a:endParaRPr sz="2400"/>
          </a:p>
          <a:p>
            <a:pPr marL="457200" lvl="0" indent="-381000" algn="l" rtl="0">
              <a:lnSpc>
                <a:spcPct val="100000"/>
              </a:lnSpc>
              <a:spcBef>
                <a:spcPts val="0"/>
              </a:spcBef>
              <a:spcAft>
                <a:spcPts val="0"/>
              </a:spcAft>
              <a:buSzPts val="2400"/>
              <a:buChar char="•"/>
            </a:pPr>
            <a:r>
              <a:rPr lang="en-US" sz="2400"/>
              <a:t>What is the meaning of “savagery” in this image?</a:t>
            </a:r>
            <a:endParaRPr sz="2400"/>
          </a:p>
          <a:p>
            <a:pPr marL="457200" lvl="0" indent="-381000" algn="l" rtl="0">
              <a:lnSpc>
                <a:spcPct val="100000"/>
              </a:lnSpc>
              <a:spcBef>
                <a:spcPts val="0"/>
              </a:spcBef>
              <a:spcAft>
                <a:spcPts val="0"/>
              </a:spcAft>
              <a:buSzPts val="2400"/>
              <a:buChar char="•"/>
            </a:pPr>
            <a:r>
              <a:rPr lang="en-US" sz="2400"/>
              <a:t>Are the indigenous women supposed to be the “savage” while the other group of women is the “civilized”? Would that explain why the indigenous women are hiding?</a:t>
            </a:r>
            <a:endParaRPr sz="2400"/>
          </a:p>
          <a:p>
            <a:pPr marL="457200" lvl="0" indent="-381000" algn="l" rtl="0">
              <a:lnSpc>
                <a:spcPct val="100000"/>
              </a:lnSpc>
              <a:spcBef>
                <a:spcPts val="0"/>
              </a:spcBef>
              <a:spcAft>
                <a:spcPts val="0"/>
              </a:spcAft>
              <a:buSzPts val="2400"/>
              <a:buChar char="•"/>
            </a:pPr>
            <a:r>
              <a:rPr lang="en-US" sz="2400"/>
              <a:t>Why does the text about the Native women show them in a more positive light, but the drawing shows them in a more negative light?</a:t>
            </a:r>
            <a:endParaRPr sz="2400"/>
          </a:p>
        </p:txBody>
      </p:sp>
      <p:sp>
        <p:nvSpPr>
          <p:cNvPr id="444" name="Google Shape;444;p59"/>
          <p:cNvSpPr txBox="1">
            <a:spLocks noGrp="1"/>
          </p:cNvSpPr>
          <p:nvPr>
            <p:ph type="body" idx="1"/>
          </p:nvPr>
        </p:nvSpPr>
        <p:spPr>
          <a:xfrm>
            <a:off x="6051600" y="1418450"/>
            <a:ext cx="6051600" cy="5131200"/>
          </a:xfrm>
          <a:prstGeom prst="rect">
            <a:avLst/>
          </a:prstGeom>
        </p:spPr>
        <p:txBody>
          <a:bodyPr spcFirstLastPara="1" wrap="square" lIns="91425" tIns="45700" rIns="91425" bIns="45700" anchor="t" anchorCtr="0">
            <a:normAutofit fontScale="92500"/>
          </a:bodyPr>
          <a:lstStyle/>
          <a:p>
            <a:pPr marL="457200" lvl="0" indent="-381000" algn="l" rtl="0">
              <a:lnSpc>
                <a:spcPct val="100000"/>
              </a:lnSpc>
              <a:spcBef>
                <a:spcPts val="1000"/>
              </a:spcBef>
              <a:spcAft>
                <a:spcPts val="0"/>
              </a:spcAft>
              <a:buSzPts val="2400"/>
              <a:buChar char="•"/>
            </a:pPr>
            <a:r>
              <a:rPr lang="en-US" sz="2400"/>
              <a:t>Is this image related to how white women didn’t include women of color in their feminist movement?</a:t>
            </a:r>
            <a:endParaRPr sz="2400"/>
          </a:p>
          <a:p>
            <a:pPr marL="457200" lvl="0" indent="-381000" algn="l" rtl="0">
              <a:lnSpc>
                <a:spcPct val="100000"/>
              </a:lnSpc>
              <a:spcBef>
                <a:spcPts val="0"/>
              </a:spcBef>
              <a:spcAft>
                <a:spcPts val="0"/>
              </a:spcAft>
              <a:buSzPts val="2400"/>
              <a:buChar char="•"/>
            </a:pPr>
            <a:r>
              <a:rPr lang="en-US" sz="2400"/>
              <a:t>I understand the line about adoption, but in what context do Iroqouis women have jurisdiction over life and death? Crime/punishment? Reproductive rights?</a:t>
            </a:r>
            <a:endParaRPr sz="2400"/>
          </a:p>
          <a:p>
            <a:pPr marL="457200" lvl="0" indent="-381000" algn="l" rtl="0">
              <a:lnSpc>
                <a:spcPct val="100000"/>
              </a:lnSpc>
              <a:spcBef>
                <a:spcPts val="0"/>
              </a:spcBef>
              <a:spcAft>
                <a:spcPts val="0"/>
              </a:spcAft>
              <a:buSzPts val="2400"/>
              <a:buChar char="•"/>
            </a:pPr>
            <a:r>
              <a:rPr lang="en-US" sz="2400"/>
              <a:t>Why are the indigenous women separated from the other women marching?</a:t>
            </a:r>
            <a:endParaRPr sz="2400"/>
          </a:p>
          <a:p>
            <a:pPr marL="457200" lvl="0" indent="-381000" algn="l" rtl="0">
              <a:lnSpc>
                <a:spcPct val="100000"/>
              </a:lnSpc>
              <a:spcBef>
                <a:spcPts val="0"/>
              </a:spcBef>
              <a:spcAft>
                <a:spcPts val="0"/>
              </a:spcAft>
              <a:buSzPts val="2400"/>
              <a:buChar char="•"/>
            </a:pPr>
            <a:r>
              <a:rPr lang="en-US" sz="2400"/>
              <a:t>Does the fact that the indigenous women are standing at a higher elevation watching the other women have any significance?</a:t>
            </a:r>
            <a:endParaRPr sz="240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Next Steps with Student Questions</a:t>
            </a:r>
            <a:endParaRPr/>
          </a:p>
        </p:txBody>
      </p:sp>
      <p:sp>
        <p:nvSpPr>
          <p:cNvPr id="451" name="Google Shape;451;p6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a:t>Students searched for answers to their questions in the LoC collections </a:t>
            </a:r>
            <a:r>
              <a:rPr lang="en-US" u="sng">
                <a:solidFill>
                  <a:schemeClr val="hlink"/>
                </a:solidFill>
                <a:hlinkClick r:id="rId4"/>
              </a:rPr>
              <a:t>Shall Not Be Denied: Women Fight for the Vote</a:t>
            </a:r>
            <a:r>
              <a:rPr lang="en-US"/>
              <a:t> and </a:t>
            </a:r>
            <a:r>
              <a:rPr lang="en-US" u="sng">
                <a:solidFill>
                  <a:schemeClr val="hlink"/>
                </a:solidFill>
                <a:hlinkClick r:id="rId5"/>
              </a:rPr>
              <a:t>More to the Movement</a:t>
            </a:r>
            <a:r>
              <a:rPr lang="en-US"/>
              <a:t>. </a:t>
            </a:r>
            <a:endParaRPr/>
          </a:p>
          <a:p>
            <a:pPr marL="457200" lvl="0" indent="-406400" algn="l" rtl="0">
              <a:spcBef>
                <a:spcPts val="0"/>
              </a:spcBef>
              <a:spcAft>
                <a:spcPts val="0"/>
              </a:spcAft>
              <a:buSzPts val="2800"/>
              <a:buChar char="•"/>
            </a:pPr>
            <a:r>
              <a:rPr lang="en-US"/>
              <a:t>Students gathered research and shared their findings during class discussion.</a:t>
            </a:r>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1"/>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Century Gothic"/>
              <a:buNone/>
            </a:pPr>
            <a:r>
              <a:rPr lang="en-US"/>
              <a:t>Today’s Agenda</a:t>
            </a:r>
            <a:endParaRPr/>
          </a:p>
        </p:txBody>
      </p:sp>
      <p:sp>
        <p:nvSpPr>
          <p:cNvPr id="458" name="Google Shape;458;p61"/>
          <p:cNvSpPr txBox="1">
            <a:spLocks noGrp="1"/>
          </p:cNvSpPr>
          <p:nvPr>
            <p:ph type="body" idx="1"/>
          </p:nvPr>
        </p:nvSpPr>
        <p:spPr>
          <a:xfrm>
            <a:off x="838200" y="1398351"/>
            <a:ext cx="10755000" cy="5178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Century Gothic"/>
              <a:buAutoNum type="arabicParenR"/>
            </a:pPr>
            <a:r>
              <a:rPr lang="en-US"/>
              <a:t>Question Formulation Technique (QFT) + Teaching with Primary Sources (TPS) Overview</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t>Mini QFT+TPS Mashup Experience </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Explore Classroom Examples</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b="1"/>
              <a:t>Take-Away Resources </a:t>
            </a:r>
            <a:endParaRPr b="1"/>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Q&amp;A</a:t>
            </a:r>
            <a:endParaRPr/>
          </a:p>
          <a:p>
            <a:pPr marL="0" lvl="0" indent="0" algn="l" rtl="0">
              <a:lnSpc>
                <a:spcPct val="90000"/>
              </a:lnSpc>
              <a:spcBef>
                <a:spcPts val="2200"/>
              </a:spcBef>
              <a:spcAft>
                <a:spcPts val="0"/>
              </a:spcAft>
              <a:buClr>
                <a:schemeClr val="dk1"/>
              </a:buClr>
              <a:buSzPts val="3200"/>
              <a:buNone/>
            </a:pPr>
            <a:endParaRPr sz="3200">
              <a:latin typeface="Rockwell"/>
              <a:ea typeface="Rockwell"/>
              <a:cs typeface="Rockwell"/>
              <a:sym typeface="Rockwel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2"/>
          <p:cNvSpPr txBox="1"/>
          <p:nvPr/>
        </p:nvSpPr>
        <p:spPr>
          <a:xfrm>
            <a:off x="1228725" y="318836"/>
            <a:ext cx="106629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6ECACD"/>
                </a:solidFill>
                <a:latin typeface="Century Gothic"/>
                <a:ea typeface="Century Gothic"/>
                <a:cs typeface="Century Gothic"/>
                <a:sym typeface="Century Gothic"/>
              </a:rPr>
              <a:t>Take-Away Resources from TPS </a:t>
            </a:r>
            <a:endParaRPr sz="4000">
              <a:solidFill>
                <a:srgbClr val="6ECACD"/>
              </a:solidFill>
              <a:latin typeface="Century Gothic"/>
              <a:ea typeface="Century Gothic"/>
              <a:cs typeface="Century Gothic"/>
              <a:sym typeface="Century Gothic"/>
            </a:endParaRPr>
          </a:p>
        </p:txBody>
      </p:sp>
      <p:sp>
        <p:nvSpPr>
          <p:cNvPr id="464" name="Google Shape;464;p62"/>
          <p:cNvSpPr/>
          <p:nvPr/>
        </p:nvSpPr>
        <p:spPr>
          <a:xfrm>
            <a:off x="881250" y="5907783"/>
            <a:ext cx="10429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00" b="1">
                <a:solidFill>
                  <a:schemeClr val="dk1"/>
                </a:solidFill>
                <a:latin typeface="Century Gothic"/>
                <a:ea typeface="Century Gothic"/>
                <a:cs typeface="Century Gothic"/>
                <a:sym typeface="Century Gothic"/>
              </a:rPr>
              <a:t>Access all the Library of Congress Educational Resources: https://www.loc.gov/education/ </a:t>
            </a:r>
            <a:endParaRPr sz="1900" b="1">
              <a:solidFill>
                <a:schemeClr val="dk1"/>
              </a:solidFill>
              <a:latin typeface="Century Gothic"/>
              <a:ea typeface="Century Gothic"/>
              <a:cs typeface="Century Gothic"/>
              <a:sym typeface="Century Gothic"/>
            </a:endParaRPr>
          </a:p>
        </p:txBody>
      </p:sp>
      <p:sp>
        <p:nvSpPr>
          <p:cNvPr id="465" name="Google Shape;465;p62"/>
          <p:cNvSpPr txBox="1"/>
          <p:nvPr/>
        </p:nvSpPr>
        <p:spPr>
          <a:xfrm>
            <a:off x="1317158" y="1525475"/>
            <a:ext cx="9557700" cy="407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b="1" u="sng">
              <a:solidFill>
                <a:srgbClr val="0563C1"/>
              </a:solidFill>
              <a:latin typeface="Century Gothic"/>
              <a:ea typeface="Century Gothic"/>
              <a:cs typeface="Century Gothic"/>
              <a:sym typeface="Century Gothic"/>
            </a:endParaRPr>
          </a:p>
          <a:p>
            <a:pPr marL="457200" lvl="0" indent="-368300" algn="l" rtl="0">
              <a:lnSpc>
                <a:spcPct val="115000"/>
              </a:lnSpc>
              <a:spcBef>
                <a:spcPts val="0"/>
              </a:spcBef>
              <a:spcAft>
                <a:spcPts val="0"/>
              </a:spcAft>
              <a:buClr>
                <a:srgbClr val="242424"/>
              </a:buClr>
              <a:buSzPts val="2400"/>
              <a:buFont typeface="Century Gothic"/>
              <a:buChar char="●"/>
            </a:pPr>
            <a:r>
              <a:rPr lang="en-US" sz="2400" b="1" u="sng">
                <a:solidFill>
                  <a:schemeClr val="hlink"/>
                </a:solidFill>
                <a:highlight>
                  <a:srgbClr val="FFFFFF"/>
                </a:highlight>
                <a:latin typeface="Century Gothic"/>
                <a:ea typeface="Century Gothic"/>
                <a:cs typeface="Century Gothic"/>
                <a:sym typeface="Century Gothic"/>
                <a:hlinkClick r:id="rId4"/>
              </a:rPr>
              <a:t>TPS Eastern Region Professional Development Events</a:t>
            </a:r>
            <a:endParaRPr sz="2400" b="1">
              <a:solidFill>
                <a:srgbClr val="242424"/>
              </a:solidFill>
              <a:highlight>
                <a:srgbClr val="FFFFFF"/>
              </a:highlight>
              <a:latin typeface="Century Gothic"/>
              <a:ea typeface="Century Gothic"/>
              <a:cs typeface="Century Gothic"/>
              <a:sym typeface="Century Gothic"/>
            </a:endParaRPr>
          </a:p>
          <a:p>
            <a:pPr marL="457200" lvl="0" indent="-368300" algn="l" rtl="0">
              <a:lnSpc>
                <a:spcPct val="115000"/>
              </a:lnSpc>
              <a:spcBef>
                <a:spcPts val="0"/>
              </a:spcBef>
              <a:spcAft>
                <a:spcPts val="0"/>
              </a:spcAft>
              <a:buClr>
                <a:srgbClr val="242424"/>
              </a:buClr>
              <a:buSzPts val="2400"/>
              <a:buFont typeface="Century Gothic"/>
              <a:buChar char="●"/>
            </a:pPr>
            <a:r>
              <a:rPr lang="en-US" sz="2400" b="1" u="sng">
                <a:solidFill>
                  <a:schemeClr val="hlink"/>
                </a:solidFill>
                <a:highlight>
                  <a:srgbClr val="FFFFFF"/>
                </a:highlight>
                <a:latin typeface="Century Gothic"/>
                <a:ea typeface="Century Gothic"/>
                <a:cs typeface="Century Gothic"/>
                <a:sym typeface="Century Gothic"/>
                <a:hlinkClick r:id="rId5"/>
              </a:rPr>
              <a:t>Library of Congress </a:t>
            </a:r>
            <a:r>
              <a:rPr lang="en-US" sz="2400" b="1" u="sng">
                <a:solidFill>
                  <a:schemeClr val="hlink"/>
                </a:solidFill>
                <a:highlight>
                  <a:srgbClr val="FFFFFF"/>
                </a:highlight>
                <a:latin typeface="Century Gothic"/>
                <a:ea typeface="Century Gothic"/>
                <a:cs typeface="Century Gothic"/>
                <a:sym typeface="Century Gothic"/>
                <a:hlinkClick r:id="rId5"/>
              </a:rPr>
              <a:t>Classroom materials</a:t>
            </a:r>
            <a:endParaRPr sz="2400" b="1" u="sng">
              <a:solidFill>
                <a:srgbClr val="0563C1"/>
              </a:solidFill>
              <a:highlight>
                <a:srgbClr val="FFFFFF"/>
              </a:highlight>
              <a:latin typeface="Century Gothic"/>
              <a:ea typeface="Century Gothic"/>
              <a:cs typeface="Century Gothic"/>
              <a:sym typeface="Century Gothic"/>
            </a:endParaRPr>
          </a:p>
          <a:p>
            <a:pPr marL="457200" lvl="0" indent="-368300" algn="l" rtl="0">
              <a:lnSpc>
                <a:spcPct val="115000"/>
              </a:lnSpc>
              <a:spcBef>
                <a:spcPts val="0"/>
              </a:spcBef>
              <a:spcAft>
                <a:spcPts val="0"/>
              </a:spcAft>
              <a:buClr>
                <a:srgbClr val="242424"/>
              </a:buClr>
              <a:buSzPts val="2400"/>
              <a:buFont typeface="Century Gothic"/>
              <a:buChar char="●"/>
            </a:pPr>
            <a:r>
              <a:rPr lang="en-US" sz="2400" b="1" u="sng">
                <a:solidFill>
                  <a:schemeClr val="hlink"/>
                </a:solidFill>
                <a:highlight>
                  <a:srgbClr val="FFFFFF"/>
                </a:highlight>
                <a:latin typeface="Century Gothic"/>
                <a:ea typeface="Century Gothic"/>
                <a:cs typeface="Century Gothic"/>
                <a:sym typeface="Century Gothic"/>
                <a:hlinkClick r:id="rId6"/>
              </a:rPr>
              <a:t>Teaching with the Library of Congress Blog</a:t>
            </a:r>
            <a:endParaRPr sz="2400" b="1" u="sng">
              <a:solidFill>
                <a:srgbClr val="0563C1"/>
              </a:solidFill>
              <a:highlight>
                <a:srgbClr val="FFFFFF"/>
              </a:highlight>
              <a:latin typeface="Century Gothic"/>
              <a:ea typeface="Century Gothic"/>
              <a:cs typeface="Century Gothic"/>
              <a:sym typeface="Century Gothic"/>
            </a:endParaRPr>
          </a:p>
          <a:p>
            <a:pPr marL="457200" lvl="0" indent="-368300" algn="l" rtl="0">
              <a:lnSpc>
                <a:spcPct val="115000"/>
              </a:lnSpc>
              <a:spcBef>
                <a:spcPts val="0"/>
              </a:spcBef>
              <a:spcAft>
                <a:spcPts val="0"/>
              </a:spcAft>
              <a:buClr>
                <a:schemeClr val="dk1"/>
              </a:buClr>
              <a:buSzPts val="2400"/>
              <a:buFont typeface="Century Gothic"/>
              <a:buChar char="●"/>
            </a:pPr>
            <a:r>
              <a:rPr lang="en-US" sz="2400" b="1" u="sng">
                <a:solidFill>
                  <a:schemeClr val="hlink"/>
                </a:solidFill>
                <a:latin typeface="Century Gothic"/>
                <a:ea typeface="Century Gothic"/>
                <a:cs typeface="Century Gothic"/>
                <a:sym typeface="Century Gothic"/>
                <a:hlinkClick r:id="rId7"/>
              </a:rPr>
              <a:t>TPS Teachers Network:</a:t>
            </a:r>
            <a:r>
              <a:rPr lang="en-US" sz="2400" b="1">
                <a:solidFill>
                  <a:schemeClr val="dk1"/>
                </a:solidFill>
                <a:latin typeface="Century Gothic"/>
                <a:ea typeface="Century Gothic"/>
                <a:cs typeface="Century Gothic"/>
                <a:sym typeface="Century Gothic"/>
              </a:rPr>
              <a:t> Community conversations focused on using primary sources to improve student learning.</a:t>
            </a:r>
            <a:endParaRPr sz="2400" b="1" u="sng">
              <a:solidFill>
                <a:srgbClr val="0563C1"/>
              </a:solidFill>
              <a:latin typeface="Century Gothic"/>
              <a:ea typeface="Century Gothic"/>
              <a:cs typeface="Century Gothic"/>
              <a:sym typeface="Century Gothic"/>
            </a:endParaRPr>
          </a:p>
          <a:p>
            <a:pPr marL="457200" lvl="0" indent="-368300" algn="l" rtl="0">
              <a:lnSpc>
                <a:spcPct val="115000"/>
              </a:lnSpc>
              <a:spcBef>
                <a:spcPts val="0"/>
              </a:spcBef>
              <a:spcAft>
                <a:spcPts val="0"/>
              </a:spcAft>
              <a:buClr>
                <a:schemeClr val="dk1"/>
              </a:buClr>
              <a:buSzPts val="2400"/>
              <a:buFont typeface="Century Gothic"/>
              <a:buChar char="●"/>
            </a:pPr>
            <a:r>
              <a:rPr lang="en-US" sz="2400" b="1" u="sng">
                <a:solidFill>
                  <a:schemeClr val="hlink"/>
                </a:solidFill>
                <a:latin typeface="Century Gothic"/>
                <a:ea typeface="Century Gothic"/>
                <a:cs typeface="Century Gothic"/>
                <a:sym typeface="Century Gothic"/>
                <a:hlinkClick r:id="rId8"/>
              </a:rPr>
              <a:t>TPS Eastern Region: Activities, Lesson Plans and PD Plans</a:t>
            </a:r>
            <a:endParaRPr sz="2400" b="1">
              <a:solidFill>
                <a:schemeClr val="dk1"/>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2400" u="sng">
              <a:solidFill>
                <a:srgbClr val="0563C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latin typeface="Century Gothic"/>
              <a:ea typeface="Century Gothic"/>
              <a:cs typeface="Century Gothic"/>
              <a:sym typeface="Century Gothic"/>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3"/>
          <p:cNvSpPr txBox="1"/>
          <p:nvPr/>
        </p:nvSpPr>
        <p:spPr>
          <a:xfrm>
            <a:off x="881250" y="342636"/>
            <a:ext cx="106629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entury Gothic"/>
                <a:ea typeface="Century Gothic"/>
                <a:cs typeface="Century Gothic"/>
                <a:sym typeface="Century Gothic"/>
              </a:rPr>
              <a:t>Take-Away Resources from RQI </a:t>
            </a:r>
            <a:endParaRPr sz="4000">
              <a:solidFill>
                <a:schemeClr val="dk1"/>
              </a:solidFill>
              <a:latin typeface="Century Gothic"/>
              <a:ea typeface="Century Gothic"/>
              <a:cs typeface="Century Gothic"/>
              <a:sym typeface="Century Gothic"/>
            </a:endParaRPr>
          </a:p>
        </p:txBody>
      </p:sp>
      <p:sp>
        <p:nvSpPr>
          <p:cNvPr id="471" name="Google Shape;471;p63"/>
          <p:cNvSpPr/>
          <p:nvPr/>
        </p:nvSpPr>
        <p:spPr>
          <a:xfrm>
            <a:off x="881250" y="6028617"/>
            <a:ext cx="104295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00" b="1">
                <a:solidFill>
                  <a:schemeClr val="dk1"/>
                </a:solidFill>
                <a:latin typeface="Century Gothic"/>
                <a:ea typeface="Century Gothic"/>
                <a:cs typeface="Century Gothic"/>
                <a:sym typeface="Century Gothic"/>
              </a:rPr>
              <a:t>Access all of the Right Question Institute’s Free Resources: </a:t>
            </a:r>
            <a:endParaRPr sz="1900"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1900" b="1" u="sng">
                <a:solidFill>
                  <a:schemeClr val="hlink"/>
                </a:solidFill>
                <a:latin typeface="Century Gothic"/>
                <a:ea typeface="Century Gothic"/>
                <a:cs typeface="Century Gothic"/>
                <a:sym typeface="Century Gothic"/>
                <a:hlinkClick r:id="rId4"/>
              </a:rPr>
              <a:t>https://rightquestion.org/register/</a:t>
            </a:r>
            <a:r>
              <a:rPr lang="en-US" sz="1900" b="1">
                <a:solidFill>
                  <a:schemeClr val="dk1"/>
                </a:solidFill>
                <a:latin typeface="Century Gothic"/>
                <a:ea typeface="Century Gothic"/>
                <a:cs typeface="Century Gothic"/>
                <a:sym typeface="Century Gothic"/>
              </a:rPr>
              <a:t> </a:t>
            </a:r>
            <a:endParaRPr sz="1900"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900" b="1">
              <a:solidFill>
                <a:schemeClr val="dk1"/>
              </a:solidFill>
              <a:latin typeface="Century Gothic"/>
              <a:ea typeface="Century Gothic"/>
              <a:cs typeface="Century Gothic"/>
              <a:sym typeface="Century Gothic"/>
            </a:endParaRPr>
          </a:p>
        </p:txBody>
      </p:sp>
      <p:sp>
        <p:nvSpPr>
          <p:cNvPr id="472" name="Google Shape;472;p63"/>
          <p:cNvSpPr txBox="1"/>
          <p:nvPr/>
        </p:nvSpPr>
        <p:spPr>
          <a:xfrm>
            <a:off x="820825" y="2934275"/>
            <a:ext cx="6475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entury Gothic"/>
                <a:ea typeface="Century Gothic"/>
                <a:cs typeface="Century Gothic"/>
                <a:sym typeface="Century Gothic"/>
              </a:rPr>
              <a:t>Putting QFT + TPS Together</a:t>
            </a:r>
            <a:endParaRPr sz="2400" b="1">
              <a:latin typeface="Century Gothic"/>
              <a:ea typeface="Century Gothic"/>
              <a:cs typeface="Century Gothic"/>
              <a:sym typeface="Century Gothic"/>
            </a:endParaRPr>
          </a:p>
          <a:p>
            <a:pPr marL="457200" lvl="0" indent="-381000" algn="l" rtl="0">
              <a:spcBef>
                <a:spcPts val="0"/>
              </a:spcBef>
              <a:spcAft>
                <a:spcPts val="0"/>
              </a:spcAft>
              <a:buSzPts val="2400"/>
              <a:buFont typeface="Century Gothic"/>
              <a:buChar char="●"/>
            </a:pPr>
            <a:r>
              <a:rPr lang="en-US" sz="2400" u="sng">
                <a:solidFill>
                  <a:schemeClr val="dk2"/>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 Week Online Course</a:t>
            </a:r>
            <a:endParaRPr/>
          </a:p>
          <a:p>
            <a:pPr marL="457200" lvl="0"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6"/>
              </a:rPr>
              <a:t>Lesson Snapshots</a:t>
            </a:r>
            <a:r>
              <a:rPr lang="en-US" sz="2400">
                <a:latin typeface="Century Gothic"/>
                <a:ea typeface="Century Gothic"/>
                <a:cs typeface="Century Gothic"/>
                <a:sym typeface="Century Gothic"/>
              </a:rPr>
              <a:t> &amp; </a:t>
            </a:r>
            <a:r>
              <a:rPr lang="en-US" sz="2400" u="sng">
                <a:solidFill>
                  <a:schemeClr val="hlink"/>
                </a:solidFill>
                <a:latin typeface="Century Gothic"/>
                <a:ea typeface="Century Gothic"/>
                <a:cs typeface="Century Gothic"/>
                <a:sym typeface="Century Gothic"/>
                <a:hlinkClick r:id="rId7"/>
              </a:rPr>
              <a:t>Planning Workbook</a:t>
            </a:r>
            <a:endParaRPr sz="2400">
              <a:latin typeface="Century Gothic"/>
              <a:ea typeface="Century Gothic"/>
              <a:cs typeface="Century Gothic"/>
              <a:sym typeface="Century Gothic"/>
            </a:endParaRPr>
          </a:p>
          <a:p>
            <a:pPr marL="457200" lvl="0"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8"/>
              </a:rPr>
              <a:t>Video playlist</a:t>
            </a:r>
            <a:endParaRPr sz="2400">
              <a:latin typeface="Century Gothic"/>
              <a:ea typeface="Century Gothic"/>
              <a:cs typeface="Century Gothic"/>
              <a:sym typeface="Century Gothic"/>
            </a:endParaRPr>
          </a:p>
          <a:p>
            <a:pPr marL="914400" lvl="1"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9"/>
              </a:rPr>
              <a:t>The QFT for Primary Source Learning in a Los Angeles Classroom</a:t>
            </a:r>
            <a:endParaRPr sz="2400">
              <a:latin typeface="Century Gothic"/>
              <a:ea typeface="Century Gothic"/>
              <a:cs typeface="Century Gothic"/>
              <a:sym typeface="Century Gothic"/>
            </a:endParaRPr>
          </a:p>
          <a:p>
            <a:pPr marL="457200" lvl="0"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10"/>
              </a:rPr>
              <a:t>TPS Teachers Network Group</a:t>
            </a:r>
            <a:endParaRPr sz="2400">
              <a:latin typeface="Century Gothic"/>
              <a:ea typeface="Century Gothic"/>
              <a:cs typeface="Century Gothic"/>
              <a:sym typeface="Century Gothic"/>
            </a:endParaRPr>
          </a:p>
        </p:txBody>
      </p:sp>
      <p:sp>
        <p:nvSpPr>
          <p:cNvPr id="473" name="Google Shape;473;p63"/>
          <p:cNvSpPr txBox="1"/>
          <p:nvPr/>
        </p:nvSpPr>
        <p:spPr>
          <a:xfrm>
            <a:off x="881250" y="1438275"/>
            <a:ext cx="5588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entury Gothic"/>
                <a:ea typeface="Century Gothic"/>
                <a:cs typeface="Century Gothic"/>
                <a:sym typeface="Century Gothic"/>
              </a:rPr>
              <a:t>Learning the QFT</a:t>
            </a:r>
            <a:endParaRPr sz="2400" b="1">
              <a:latin typeface="Century Gothic"/>
              <a:ea typeface="Century Gothic"/>
              <a:cs typeface="Century Gothic"/>
              <a:sym typeface="Century Gothic"/>
            </a:endParaRPr>
          </a:p>
          <a:p>
            <a:pPr marL="457200" lvl="0"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11"/>
              </a:rPr>
              <a:t>What is the QFT?</a:t>
            </a:r>
            <a:endParaRPr sz="2400">
              <a:latin typeface="Century Gothic"/>
              <a:ea typeface="Century Gothic"/>
              <a:cs typeface="Century Gothic"/>
              <a:sym typeface="Century Gothic"/>
            </a:endParaRPr>
          </a:p>
          <a:p>
            <a:pPr marL="457200" lvl="0" indent="-381000" algn="l" rtl="0">
              <a:spcBef>
                <a:spcPts val="0"/>
              </a:spcBef>
              <a:spcAft>
                <a:spcPts val="0"/>
              </a:spcAft>
              <a:buSzPts val="2400"/>
              <a:buFont typeface="Century Gothic"/>
              <a:buChar char="●"/>
            </a:pPr>
            <a:r>
              <a:rPr lang="en-US" sz="2400" u="sng">
                <a:solidFill>
                  <a:schemeClr val="hlink"/>
                </a:solidFill>
                <a:latin typeface="Century Gothic"/>
                <a:ea typeface="Century Gothic"/>
                <a:cs typeface="Century Gothic"/>
                <a:sym typeface="Century Gothic"/>
                <a:hlinkClick r:id="rId12"/>
              </a:rPr>
              <a:t>QFT Educational Resources</a:t>
            </a:r>
            <a:endParaRPr sz="2400">
              <a:latin typeface="Century Gothic"/>
              <a:ea typeface="Century Gothic"/>
              <a:cs typeface="Century Gothic"/>
              <a:sym typeface="Century Gothic"/>
            </a:endParaRPr>
          </a:p>
        </p:txBody>
      </p:sp>
      <p:sp>
        <p:nvSpPr>
          <p:cNvPr id="474" name="Google Shape;474;p63"/>
          <p:cNvSpPr/>
          <p:nvPr/>
        </p:nvSpPr>
        <p:spPr>
          <a:xfrm>
            <a:off x="6469650" y="1490825"/>
            <a:ext cx="3255000" cy="708000"/>
          </a:xfrm>
          <a:prstGeom prst="flowChartAlternateProcess">
            <a:avLst/>
          </a:prstGeom>
          <a:solidFill>
            <a:srgbClr val="6ECAC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latin typeface="Century Gothic"/>
                <a:ea typeface="Century Gothic"/>
                <a:cs typeface="Century Gothic"/>
                <a:sym typeface="Century Gothic"/>
              </a:rPr>
              <a:t>rightquestion.org</a:t>
            </a:r>
            <a:endParaRPr sz="2400" b="1">
              <a:latin typeface="Century Gothic"/>
              <a:ea typeface="Century Gothic"/>
              <a:cs typeface="Century Gothic"/>
              <a:sym typeface="Century Gothic"/>
            </a:endParaRPr>
          </a:p>
        </p:txBody>
      </p:sp>
      <p:pic>
        <p:nvPicPr>
          <p:cNvPr id="475" name="Google Shape;475;p63"/>
          <p:cNvPicPr preferRelativeResize="0"/>
          <p:nvPr/>
        </p:nvPicPr>
        <p:blipFill>
          <a:blip r:embed="rId13">
            <a:alphaModFix/>
          </a:blip>
          <a:stretch>
            <a:fillRect/>
          </a:stretch>
        </p:blipFill>
        <p:spPr>
          <a:xfrm>
            <a:off x="9501525" y="2023276"/>
            <a:ext cx="404524" cy="708000"/>
          </a:xfrm>
          <a:prstGeom prst="rect">
            <a:avLst/>
          </a:prstGeom>
          <a:noFill/>
          <a:ln>
            <a:noFill/>
          </a:ln>
        </p:spPr>
      </p:pic>
      <p:pic>
        <p:nvPicPr>
          <p:cNvPr id="476" name="Google Shape;476;p63"/>
          <p:cNvPicPr preferRelativeResize="0"/>
          <p:nvPr/>
        </p:nvPicPr>
        <p:blipFill>
          <a:blip r:embed="rId14">
            <a:alphaModFix/>
          </a:blip>
          <a:stretch>
            <a:fillRect/>
          </a:stretch>
        </p:blipFill>
        <p:spPr>
          <a:xfrm>
            <a:off x="7599475" y="2934275"/>
            <a:ext cx="3609000" cy="2706750"/>
          </a:xfrm>
          <a:prstGeom prst="rect">
            <a:avLst/>
          </a:prstGeom>
          <a:noFill/>
          <a:ln>
            <a:noFill/>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4"/>
          <p:cNvSpPr txBox="1"/>
          <p:nvPr/>
        </p:nvSpPr>
        <p:spPr>
          <a:xfrm>
            <a:off x="886978" y="409923"/>
            <a:ext cx="9671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000"/>
              <a:buFont typeface="Century Gothic"/>
              <a:buNone/>
            </a:pPr>
            <a:r>
              <a:rPr lang="en-US" sz="4000" b="0" i="0" u="none" strike="noStrike" cap="none">
                <a:solidFill>
                  <a:schemeClr val="dk2"/>
                </a:solidFill>
                <a:latin typeface="Century Gothic"/>
                <a:ea typeface="Century Gothic"/>
                <a:cs typeface="Century Gothic"/>
                <a:sym typeface="Century Gothic"/>
              </a:rPr>
              <a:t>Use and Share These Resources </a:t>
            </a:r>
            <a:endParaRPr sz="4000" b="0" i="0" u="none" strike="noStrike" cap="none">
              <a:solidFill>
                <a:schemeClr val="dk2"/>
              </a:solidFill>
              <a:latin typeface="Century Gothic"/>
              <a:ea typeface="Century Gothic"/>
              <a:cs typeface="Century Gothic"/>
              <a:sym typeface="Century Gothic"/>
            </a:endParaRPr>
          </a:p>
        </p:txBody>
      </p:sp>
      <p:sp>
        <p:nvSpPr>
          <p:cNvPr id="482" name="Google Shape;482;p64"/>
          <p:cNvSpPr txBox="1"/>
          <p:nvPr/>
        </p:nvSpPr>
        <p:spPr>
          <a:xfrm>
            <a:off x="2024891" y="2855944"/>
            <a:ext cx="8213100" cy="25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29DD1"/>
              </a:buClr>
              <a:buSzPts val="1500"/>
              <a:buFont typeface="Noto Sans Symbols"/>
              <a:buNone/>
            </a:pPr>
            <a:r>
              <a:rPr lang="en-US" sz="2000" b="0" i="0" u="none" strike="noStrike" cap="none">
                <a:solidFill>
                  <a:schemeClr val="dk1"/>
                </a:solidFill>
                <a:latin typeface="Century Gothic"/>
                <a:ea typeface="Century Gothic"/>
                <a:cs typeface="Century Gothic"/>
                <a:sym typeface="Century Gothic"/>
              </a:rPr>
              <a:t>The Right Question Institute offers materials through a Creative Commons License. You are welcome to use, adapt, and share our materials for noncommercial use, as long as you include the following reference: </a:t>
            </a:r>
            <a:endParaRPr/>
          </a:p>
          <a:p>
            <a:pPr marL="0" marR="0" lvl="0" indent="0" algn="l" rtl="0">
              <a:spcBef>
                <a:spcPts val="2000"/>
              </a:spcBef>
              <a:spcAft>
                <a:spcPts val="0"/>
              </a:spcAft>
              <a:buClr>
                <a:srgbClr val="629DD1"/>
              </a:buClr>
              <a:buSzPts val="1500"/>
              <a:buFont typeface="Noto Sans Symbols"/>
              <a:buNone/>
            </a:pPr>
            <a:r>
              <a:rPr lang="en-US" sz="2000" b="0" i="0" u="none" strike="noStrike" cap="none">
                <a:solidFill>
                  <a:schemeClr val="dk1"/>
                </a:solidFill>
                <a:latin typeface="Century Gothic"/>
                <a:ea typeface="Century Gothic"/>
                <a:cs typeface="Century Gothic"/>
                <a:sym typeface="Century Gothic"/>
              </a:rPr>
              <a:t>“Source: The Right Question Institute (RQI). The Question Formulation Technique (QFT) was created by RQI. Visit </a:t>
            </a:r>
            <a:r>
              <a:rPr lang="en-US" sz="20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rightquestion.org</a:t>
            </a:r>
            <a:r>
              <a:rPr lang="en-US" sz="2000" b="0" i="0" u="none" strike="noStrike" cap="none">
                <a:solidFill>
                  <a:schemeClr val="dk1"/>
                </a:solidFill>
                <a:latin typeface="Century Gothic"/>
                <a:ea typeface="Century Gothic"/>
                <a:cs typeface="Century Gothic"/>
                <a:sym typeface="Century Gothic"/>
              </a:rPr>
              <a:t> for more information and free resources.”</a:t>
            </a:r>
            <a:endParaRPr/>
          </a:p>
          <a:p>
            <a:pPr marL="0" marR="0" lvl="0" indent="0" algn="l" rtl="0">
              <a:spcBef>
                <a:spcPts val="2000"/>
              </a:spcBef>
              <a:spcAft>
                <a:spcPts val="0"/>
              </a:spcAft>
              <a:buClr>
                <a:srgbClr val="629DD1"/>
              </a:buClr>
              <a:buSzPts val="788"/>
              <a:buFont typeface="Noto Sans Symbols"/>
              <a:buNone/>
            </a:pPr>
            <a:endParaRPr sz="1050" b="0" i="0" u="none" strike="noStrike" cap="none">
              <a:solidFill>
                <a:srgbClr val="000000"/>
              </a:solidFill>
              <a:latin typeface="Rockwell"/>
              <a:ea typeface="Rockwell"/>
              <a:cs typeface="Rockwell"/>
              <a:sym typeface="Rockwell"/>
            </a:endParaRPr>
          </a:p>
        </p:txBody>
      </p:sp>
      <p:pic>
        <p:nvPicPr>
          <p:cNvPr id="483" name="Google Shape;483;p64"/>
          <p:cNvPicPr preferRelativeResize="0"/>
          <p:nvPr/>
        </p:nvPicPr>
        <p:blipFill rotWithShape="1">
          <a:blip r:embed="rId5">
            <a:alphaModFix/>
          </a:blip>
          <a:srcRect/>
          <a:stretch/>
        </p:blipFill>
        <p:spPr>
          <a:xfrm>
            <a:off x="4700375" y="1967396"/>
            <a:ext cx="2044700" cy="484188"/>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Century Gothic"/>
              <a:buNone/>
            </a:pPr>
            <a:r>
              <a:rPr lang="en-US"/>
              <a:t>Today’s Agenda</a:t>
            </a:r>
            <a:endParaRPr/>
          </a:p>
        </p:txBody>
      </p:sp>
      <p:sp>
        <p:nvSpPr>
          <p:cNvPr id="194" name="Google Shape;194;p29"/>
          <p:cNvSpPr txBox="1">
            <a:spLocks noGrp="1"/>
          </p:cNvSpPr>
          <p:nvPr>
            <p:ph type="body" idx="1"/>
          </p:nvPr>
        </p:nvSpPr>
        <p:spPr>
          <a:xfrm>
            <a:off x="838200" y="1398351"/>
            <a:ext cx="10755000" cy="5178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Font typeface="Century Gothic"/>
              <a:buAutoNum type="arabicParenR"/>
            </a:pPr>
            <a:r>
              <a:rPr lang="en-US"/>
              <a:t>Question Formulation Technique (QFT) + Teaching with Primary Sources (TPS) Overview</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t>Mini QFT+TPS Mashup Experience </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Explore Classroom Examples</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t>Take-Away Resources </a:t>
            </a:r>
            <a:endParaRPr/>
          </a:p>
          <a:p>
            <a:pPr marL="457200" lvl="0" indent="-406400" algn="l" rtl="0">
              <a:lnSpc>
                <a:spcPct val="100000"/>
              </a:lnSpc>
              <a:spcBef>
                <a:spcPts val="1200"/>
              </a:spcBef>
              <a:spcAft>
                <a:spcPts val="0"/>
              </a:spcAft>
              <a:buClr>
                <a:schemeClr val="dk1"/>
              </a:buClr>
              <a:buSzPts val="2800"/>
              <a:buFont typeface="Century Gothic"/>
              <a:buAutoNum type="arabicParenR"/>
            </a:pPr>
            <a:r>
              <a:rPr lang="en-US">
                <a:solidFill>
                  <a:schemeClr val="dk1"/>
                </a:solidFill>
              </a:rPr>
              <a:t>Q&amp;A</a:t>
            </a:r>
            <a:endParaRPr/>
          </a:p>
          <a:p>
            <a:pPr marL="0" lvl="0" indent="0" algn="l" rtl="0">
              <a:lnSpc>
                <a:spcPct val="90000"/>
              </a:lnSpc>
              <a:spcBef>
                <a:spcPts val="2200"/>
              </a:spcBef>
              <a:spcAft>
                <a:spcPts val="0"/>
              </a:spcAft>
              <a:buClr>
                <a:schemeClr val="dk1"/>
              </a:buClr>
              <a:buSzPts val="3200"/>
              <a:buNone/>
            </a:pPr>
            <a:endParaRPr sz="3200">
              <a:latin typeface="Rockwell"/>
              <a:ea typeface="Rockwell"/>
              <a:cs typeface="Rockwell"/>
              <a:sym typeface="Rockwell"/>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5"/>
          <p:cNvSpPr txBox="1"/>
          <p:nvPr/>
        </p:nvSpPr>
        <p:spPr>
          <a:xfrm>
            <a:off x="296093" y="4600439"/>
            <a:ext cx="1059833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entury Gothic"/>
                <a:ea typeface="Century Gothic"/>
                <a:cs typeface="Century Gothic"/>
                <a:sym typeface="Century Gothic"/>
              </a:rPr>
              <a:t>What are your questions for us?</a:t>
            </a:r>
            <a:endParaRPr sz="4400">
              <a:solidFill>
                <a:schemeClr val="dk1"/>
              </a:solidFill>
              <a:latin typeface="Century Gothic"/>
              <a:ea typeface="Century Gothic"/>
              <a:cs typeface="Century Gothic"/>
              <a:sym typeface="Century Gothic"/>
            </a:endParaRPr>
          </a:p>
        </p:txBody>
      </p:sp>
      <p:sp>
        <p:nvSpPr>
          <p:cNvPr id="490" name="Google Shape;490;p65"/>
          <p:cNvSpPr/>
          <p:nvPr/>
        </p:nvSpPr>
        <p:spPr>
          <a:xfrm>
            <a:off x="10894424" y="245921"/>
            <a:ext cx="962143" cy="647598"/>
          </a:xfrm>
          <a:prstGeom prst="wedgeRectCallout">
            <a:avLst>
              <a:gd name="adj1" fmla="val -32870"/>
              <a:gd name="adj2" fmla="val 79687"/>
            </a:avLst>
          </a:prstGeom>
          <a:solidFill>
            <a:schemeClr val="lt1">
              <a:alpha val="90980"/>
            </a:schemeClr>
          </a:solidFill>
          <a:ln w="25400" cap="flat" cmpd="sng">
            <a:solidFill>
              <a:srgbClr val="24696B"/>
            </a:solidFill>
            <a:prstDash val="solid"/>
            <a:round/>
            <a:headEnd type="none" w="sm" len="sm"/>
            <a:tailEnd type="none" w="sm" len="sm"/>
          </a:ln>
          <a:effectLst>
            <a:outerShdw blurRad="63500" dist="25400" dir="5400000" rotWithShape="0">
              <a:srgbClr val="80808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6"/>
          <p:cNvSpPr txBox="1">
            <a:spLocks noGrp="1"/>
          </p:cNvSpPr>
          <p:nvPr>
            <p:ph type="title"/>
          </p:nvPr>
        </p:nvSpPr>
        <p:spPr>
          <a:xfrm>
            <a:off x="381000" y="3752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a:t>Thank you! Enjoy!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7"/>
          <p:cNvSpPr txBox="1"/>
          <p:nvPr/>
        </p:nvSpPr>
        <p:spPr>
          <a:xfrm>
            <a:off x="296093" y="4600439"/>
            <a:ext cx="10598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entury Gothic"/>
                <a:ea typeface="Century Gothic"/>
                <a:cs typeface="Century Gothic"/>
                <a:sym typeface="Century Gothic"/>
              </a:rPr>
              <a:t>Additional Examples</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8"/>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000"/>
              <a:t>Classroom Example: 11-12th Grade ESL 4</a:t>
            </a:r>
            <a:endParaRPr sz="4000"/>
          </a:p>
        </p:txBody>
      </p:sp>
      <p:sp>
        <p:nvSpPr>
          <p:cNvPr id="509" name="Google Shape;509;p68"/>
          <p:cNvSpPr txBox="1">
            <a:spLocks noGrp="1"/>
          </p:cNvSpPr>
          <p:nvPr>
            <p:ph type="body" idx="1"/>
          </p:nvPr>
        </p:nvSpPr>
        <p:spPr>
          <a:xfrm>
            <a:off x="1473925" y="2548423"/>
            <a:ext cx="8732400" cy="244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u="sng">
                <a:latin typeface="Century Gothic"/>
                <a:ea typeface="Century Gothic"/>
                <a:cs typeface="Century Gothic"/>
                <a:sym typeface="Century Gothic"/>
              </a:rPr>
              <a:t>Teacher:</a:t>
            </a:r>
            <a:r>
              <a:rPr lang="en-US" sz="2800">
                <a:latin typeface="Century Gothic"/>
                <a:ea typeface="Century Gothic"/>
                <a:cs typeface="Century Gothic"/>
                <a:sym typeface="Century Gothic"/>
              </a:rPr>
              <a:t> </a:t>
            </a:r>
            <a:r>
              <a:rPr lang="en-US"/>
              <a:t>Charlotte Dumont</a:t>
            </a:r>
            <a:r>
              <a:rPr lang="en-US" sz="2800">
                <a:latin typeface="Century Gothic"/>
                <a:ea typeface="Century Gothic"/>
                <a:cs typeface="Century Gothic"/>
                <a:sym typeface="Century Gothic"/>
              </a:rPr>
              <a:t>, </a:t>
            </a:r>
            <a:r>
              <a:rPr lang="en-US"/>
              <a:t>Cambridge, MA</a:t>
            </a:r>
            <a:endParaRPr/>
          </a:p>
          <a:p>
            <a:pPr marL="0" lvl="0" indent="0" algn="l" rtl="0">
              <a:lnSpc>
                <a:spcPct val="90000"/>
              </a:lnSpc>
              <a:spcBef>
                <a:spcPts val="1000"/>
              </a:spcBef>
              <a:spcAft>
                <a:spcPts val="0"/>
              </a:spcAft>
              <a:buClr>
                <a:schemeClr val="dk1"/>
              </a:buClr>
              <a:buSzPts val="2800"/>
              <a:buNone/>
            </a:pPr>
            <a:r>
              <a:rPr lang="en-US" sz="2800" u="sng">
                <a:latin typeface="Century Gothic"/>
                <a:ea typeface="Century Gothic"/>
                <a:cs typeface="Century Gothic"/>
                <a:sym typeface="Century Gothic"/>
              </a:rPr>
              <a:t>Topic</a:t>
            </a:r>
            <a:r>
              <a:rPr lang="en-US" sz="2800">
                <a:latin typeface="Century Gothic"/>
                <a:ea typeface="Century Gothic"/>
                <a:cs typeface="Century Gothic"/>
                <a:sym typeface="Century Gothic"/>
              </a:rPr>
              <a:t>:</a:t>
            </a:r>
            <a:r>
              <a:rPr lang="en-US"/>
              <a:t> Food sustainability</a:t>
            </a:r>
            <a:endParaRPr/>
          </a:p>
          <a:p>
            <a:pPr marL="0" lvl="0" indent="0" algn="l" rtl="0">
              <a:lnSpc>
                <a:spcPct val="90000"/>
              </a:lnSpc>
              <a:spcBef>
                <a:spcPts val="1000"/>
              </a:spcBef>
              <a:spcAft>
                <a:spcPts val="0"/>
              </a:spcAft>
              <a:buClr>
                <a:schemeClr val="dk1"/>
              </a:buClr>
              <a:buSzPts val="2800"/>
              <a:buNone/>
            </a:pPr>
            <a:r>
              <a:rPr lang="en-US" sz="2800" u="sng">
                <a:latin typeface="Century Gothic"/>
                <a:ea typeface="Century Gothic"/>
                <a:cs typeface="Century Gothic"/>
                <a:sym typeface="Century Gothic"/>
              </a:rPr>
              <a:t>Purpose</a:t>
            </a:r>
            <a:r>
              <a:rPr lang="en-US" sz="2800">
                <a:latin typeface="Century Gothic"/>
                <a:ea typeface="Century Gothic"/>
                <a:cs typeface="Century Gothic"/>
                <a:sym typeface="Century Gothic"/>
              </a:rPr>
              <a:t>: </a:t>
            </a:r>
            <a:r>
              <a:rPr lang="en-US"/>
              <a:t>To launch the unit and prepare to read the anchor text </a:t>
            </a:r>
            <a:r>
              <a:rPr lang="en-US" i="1"/>
              <a:t>The Omnivore’s Dilemma </a:t>
            </a:r>
            <a:r>
              <a:rPr lang="en-US"/>
              <a:t>by Michael Pollan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9"/>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Focus 1</a:t>
            </a:r>
            <a:endParaRPr/>
          </a:p>
        </p:txBody>
      </p:sp>
      <p:sp>
        <p:nvSpPr>
          <p:cNvPr id="516" name="Google Shape;516;p69"/>
          <p:cNvSpPr txBox="1">
            <a:spLocks noGrp="1"/>
          </p:cNvSpPr>
          <p:nvPr>
            <p:ph type="body" idx="1"/>
          </p:nvPr>
        </p:nvSpPr>
        <p:spPr>
          <a:xfrm>
            <a:off x="2630550" y="2766150"/>
            <a:ext cx="6930900" cy="13257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770"/>
              <a:buNone/>
            </a:pPr>
            <a:r>
              <a:rPr lang="en-US" sz="3200"/>
              <a:t>“If it came from a plant, </a:t>
            </a:r>
            <a:r>
              <a:rPr lang="en-US" sz="3200" i="1"/>
              <a:t>eat it</a:t>
            </a:r>
            <a:r>
              <a:rPr lang="en-US" sz="3200"/>
              <a:t>; </a:t>
            </a:r>
            <a:endParaRPr sz="3200"/>
          </a:p>
          <a:p>
            <a:pPr marL="0" lvl="0" indent="0" algn="l" rtl="0">
              <a:lnSpc>
                <a:spcPct val="70000"/>
              </a:lnSpc>
              <a:spcBef>
                <a:spcPts val="1000"/>
              </a:spcBef>
              <a:spcAft>
                <a:spcPts val="0"/>
              </a:spcAft>
              <a:buSzPts val="770"/>
              <a:buNone/>
            </a:pPr>
            <a:r>
              <a:rPr lang="en-US" sz="3200"/>
              <a:t>if it was made in a plant, </a:t>
            </a:r>
            <a:r>
              <a:rPr lang="en-US" sz="3200" i="1"/>
              <a:t>don’t</a:t>
            </a:r>
            <a:r>
              <a:rPr lang="en-US" sz="3200"/>
              <a:t>.” </a:t>
            </a:r>
            <a:endParaRPr sz="3200"/>
          </a:p>
          <a:p>
            <a:pPr marL="0" lvl="0" indent="0" algn="l" rtl="0">
              <a:lnSpc>
                <a:spcPct val="70000"/>
              </a:lnSpc>
              <a:spcBef>
                <a:spcPts val="1000"/>
              </a:spcBef>
              <a:spcAft>
                <a:spcPts val="0"/>
              </a:spcAft>
              <a:buSzPts val="770"/>
              <a:buNone/>
            </a:pPr>
            <a:r>
              <a:rPr lang="en-US" sz="3200"/>
              <a:t>--Michael Pollan </a:t>
            </a:r>
            <a:endParaRPr sz="25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0"/>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Student Questions</a:t>
            </a:r>
            <a:endParaRPr/>
          </a:p>
        </p:txBody>
      </p:sp>
      <p:sp>
        <p:nvSpPr>
          <p:cNvPr id="523" name="Google Shape;523;p70"/>
          <p:cNvSpPr txBox="1">
            <a:spLocks noGrp="1"/>
          </p:cNvSpPr>
          <p:nvPr>
            <p:ph type="body" idx="1"/>
          </p:nvPr>
        </p:nvSpPr>
        <p:spPr>
          <a:xfrm>
            <a:off x="0" y="1418450"/>
            <a:ext cx="5689200" cy="54396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sz="2400"/>
              <a:t>How many people agree with the author?</a:t>
            </a:r>
            <a:endParaRPr sz="2400"/>
          </a:p>
          <a:p>
            <a:pPr marL="457200" lvl="0" indent="-381000" algn="l" rtl="0">
              <a:lnSpc>
                <a:spcPct val="100000"/>
              </a:lnSpc>
              <a:spcBef>
                <a:spcPts val="0"/>
              </a:spcBef>
              <a:spcAft>
                <a:spcPts val="0"/>
              </a:spcAft>
              <a:buSzPts val="2400"/>
              <a:buChar char="•"/>
            </a:pPr>
            <a:r>
              <a:rPr lang="en-US" sz="2400"/>
              <a:t>What is the difference between organic food and non organic?</a:t>
            </a:r>
            <a:endParaRPr sz="2400"/>
          </a:p>
          <a:p>
            <a:pPr marL="457200" lvl="0" indent="-381000" algn="l" rtl="0">
              <a:lnSpc>
                <a:spcPct val="100000"/>
              </a:lnSpc>
              <a:spcBef>
                <a:spcPts val="0"/>
              </a:spcBef>
              <a:spcAft>
                <a:spcPts val="0"/>
              </a:spcAft>
              <a:buSzPts val="2400"/>
              <a:buChar char="•"/>
            </a:pPr>
            <a:r>
              <a:rPr lang="en-US" sz="2400"/>
              <a:t>I wonder why we don’t (the people) eliminate made in plant food?</a:t>
            </a:r>
            <a:endParaRPr sz="2400"/>
          </a:p>
          <a:p>
            <a:pPr marL="457200" lvl="0" indent="-381000" algn="l" rtl="0">
              <a:lnSpc>
                <a:spcPct val="100000"/>
              </a:lnSpc>
              <a:spcBef>
                <a:spcPts val="0"/>
              </a:spcBef>
              <a:spcAft>
                <a:spcPts val="0"/>
              </a:spcAft>
              <a:buSzPts val="2400"/>
              <a:buChar char="•"/>
            </a:pPr>
            <a:r>
              <a:rPr lang="en-US" sz="2400"/>
              <a:t>Why made the author think that anything come from factory should not be eaten?</a:t>
            </a:r>
            <a:endParaRPr sz="2400"/>
          </a:p>
          <a:p>
            <a:pPr marL="457200" lvl="0" indent="-381000" algn="l" rtl="0">
              <a:lnSpc>
                <a:spcPct val="100000"/>
              </a:lnSpc>
              <a:spcBef>
                <a:spcPts val="0"/>
              </a:spcBef>
              <a:spcAft>
                <a:spcPts val="0"/>
              </a:spcAft>
              <a:buSzPts val="2400"/>
              <a:buChar char="•"/>
            </a:pPr>
            <a:r>
              <a:rPr lang="en-US" sz="2400"/>
              <a:t>Does the food made by nature takes more time to properly grow than the food that are scientifically reproduced?</a:t>
            </a:r>
            <a:endParaRPr sz="2400"/>
          </a:p>
        </p:txBody>
      </p:sp>
      <p:sp>
        <p:nvSpPr>
          <p:cNvPr id="524" name="Google Shape;524;p70"/>
          <p:cNvSpPr txBox="1">
            <a:spLocks noGrp="1"/>
          </p:cNvSpPr>
          <p:nvPr>
            <p:ph type="body" idx="1"/>
          </p:nvPr>
        </p:nvSpPr>
        <p:spPr>
          <a:xfrm>
            <a:off x="5576700" y="1418450"/>
            <a:ext cx="6615300" cy="54396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sz="2400"/>
              <a:t>Is it the workers that are bad or the factory itself?</a:t>
            </a:r>
            <a:endParaRPr sz="2400"/>
          </a:p>
          <a:p>
            <a:pPr marL="457200" lvl="0" indent="-381000" algn="l" rtl="0">
              <a:lnSpc>
                <a:spcPct val="100000"/>
              </a:lnSpc>
              <a:spcBef>
                <a:spcPts val="0"/>
              </a:spcBef>
              <a:spcAft>
                <a:spcPts val="0"/>
              </a:spcAft>
              <a:buSzPts val="2400"/>
              <a:buChar char="•"/>
            </a:pPr>
            <a:r>
              <a:rPr lang="en-US" sz="2400"/>
              <a:t>Did more people change their diets after this quote?</a:t>
            </a:r>
            <a:endParaRPr sz="2400"/>
          </a:p>
          <a:p>
            <a:pPr marL="457200" lvl="0" indent="-381000" algn="l" rtl="0">
              <a:lnSpc>
                <a:spcPct val="100000"/>
              </a:lnSpc>
              <a:spcBef>
                <a:spcPts val="0"/>
              </a:spcBef>
              <a:spcAft>
                <a:spcPts val="0"/>
              </a:spcAft>
              <a:buSzPts val="2400"/>
              <a:buChar char="•"/>
            </a:pPr>
            <a:r>
              <a:rPr lang="en-US" sz="2400"/>
              <a:t>If people know that the food is made in a factory do they still go market and still buy that?</a:t>
            </a:r>
            <a:endParaRPr sz="2400"/>
          </a:p>
          <a:p>
            <a:pPr marL="457200" lvl="0" indent="-381000" algn="l" rtl="0">
              <a:lnSpc>
                <a:spcPct val="100000"/>
              </a:lnSpc>
              <a:spcBef>
                <a:spcPts val="0"/>
              </a:spcBef>
              <a:spcAft>
                <a:spcPts val="0"/>
              </a:spcAft>
              <a:buSzPts val="2400"/>
              <a:buChar char="•"/>
            </a:pPr>
            <a:r>
              <a:rPr lang="en-US" sz="2400"/>
              <a:t>Are all the plants healthy?</a:t>
            </a:r>
            <a:endParaRPr sz="2400"/>
          </a:p>
          <a:p>
            <a:pPr marL="457200" lvl="0" indent="-381000" algn="l" rtl="0">
              <a:lnSpc>
                <a:spcPct val="100000"/>
              </a:lnSpc>
              <a:spcBef>
                <a:spcPts val="0"/>
              </a:spcBef>
              <a:spcAft>
                <a:spcPts val="0"/>
              </a:spcAft>
              <a:buSzPts val="2400"/>
              <a:buChar char="•"/>
            </a:pPr>
            <a:r>
              <a:rPr lang="en-US" sz="2400"/>
              <a:t>How is food made in a plant is different come from a plant?</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1"/>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sz="4400">
                <a:latin typeface="Century Gothic"/>
                <a:ea typeface="Century Gothic"/>
                <a:cs typeface="Century Gothic"/>
                <a:sym typeface="Century Gothic"/>
              </a:rPr>
              <a:t>Question Focus </a:t>
            </a:r>
            <a:r>
              <a:rPr lang="en-US"/>
              <a:t>2</a:t>
            </a:r>
            <a:endParaRPr/>
          </a:p>
        </p:txBody>
      </p:sp>
      <p:pic>
        <p:nvPicPr>
          <p:cNvPr id="530" name="Google Shape;530;p71"/>
          <p:cNvPicPr preferRelativeResize="0"/>
          <p:nvPr/>
        </p:nvPicPr>
        <p:blipFill>
          <a:blip r:embed="rId3">
            <a:alphaModFix/>
          </a:blip>
          <a:stretch>
            <a:fillRect/>
          </a:stretch>
        </p:blipFill>
        <p:spPr>
          <a:xfrm>
            <a:off x="188801" y="1601873"/>
            <a:ext cx="5542203" cy="4237876"/>
          </a:xfrm>
          <a:prstGeom prst="rect">
            <a:avLst/>
          </a:prstGeom>
          <a:noFill/>
          <a:ln>
            <a:noFill/>
          </a:ln>
        </p:spPr>
      </p:pic>
      <p:sp>
        <p:nvSpPr>
          <p:cNvPr id="531" name="Google Shape;531;p71"/>
          <p:cNvSpPr txBox="1"/>
          <p:nvPr/>
        </p:nvSpPr>
        <p:spPr>
          <a:xfrm>
            <a:off x="621850" y="6023175"/>
            <a:ext cx="467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Century Gothic"/>
                <a:ea typeface="Century Gothic"/>
                <a:cs typeface="Century Gothic"/>
                <a:sym typeface="Century Gothic"/>
                <a:hlinkClick r:id="rId4"/>
              </a:rPr>
              <a:t>https://www.loc.gov/resource/fsa.8b18996/</a:t>
            </a:r>
            <a:endParaRPr>
              <a:latin typeface="Century Gothic"/>
              <a:ea typeface="Century Gothic"/>
              <a:cs typeface="Century Gothic"/>
              <a:sym typeface="Century Gothic"/>
            </a:endParaRPr>
          </a:p>
        </p:txBody>
      </p:sp>
      <p:pic>
        <p:nvPicPr>
          <p:cNvPr id="532" name="Google Shape;532;p71"/>
          <p:cNvPicPr preferRelativeResize="0"/>
          <p:nvPr/>
        </p:nvPicPr>
        <p:blipFill>
          <a:blip r:embed="rId5">
            <a:alphaModFix/>
          </a:blip>
          <a:stretch>
            <a:fillRect/>
          </a:stretch>
        </p:blipFill>
        <p:spPr>
          <a:xfrm>
            <a:off x="5947350" y="1601875"/>
            <a:ext cx="6025325" cy="4016899"/>
          </a:xfrm>
          <a:prstGeom prst="rect">
            <a:avLst/>
          </a:prstGeom>
          <a:noFill/>
          <a:ln>
            <a:noFill/>
          </a:ln>
        </p:spPr>
      </p:pic>
      <p:sp>
        <p:nvSpPr>
          <p:cNvPr id="533" name="Google Shape;533;p71"/>
          <p:cNvSpPr txBox="1"/>
          <p:nvPr/>
        </p:nvSpPr>
        <p:spPr>
          <a:xfrm>
            <a:off x="6621950" y="6023175"/>
            <a:ext cx="467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Century Gothic"/>
                <a:ea typeface="Century Gothic"/>
                <a:cs typeface="Century Gothic"/>
                <a:sym typeface="Century Gothic"/>
                <a:hlinkClick r:id="rId6"/>
              </a:rPr>
              <a:t>https://foodprint.org/wp-content/uploads/2018/10/agriculture-pollution.jpg</a:t>
            </a:r>
            <a:endParaRPr>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2"/>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Priority Student Questions - QFocus 2</a:t>
            </a:r>
            <a:endParaRPr/>
          </a:p>
        </p:txBody>
      </p:sp>
      <p:sp>
        <p:nvSpPr>
          <p:cNvPr id="540" name="Google Shape;540;p72"/>
          <p:cNvSpPr txBox="1">
            <a:spLocks noGrp="1"/>
          </p:cNvSpPr>
          <p:nvPr>
            <p:ph type="body" idx="1"/>
          </p:nvPr>
        </p:nvSpPr>
        <p:spPr>
          <a:xfrm>
            <a:off x="0" y="1418450"/>
            <a:ext cx="6051600" cy="513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Is that enough space for all the cows in photo 2?</a:t>
            </a:r>
            <a:endParaRPr/>
          </a:p>
          <a:p>
            <a:pPr marL="457200" lvl="0" indent="-342900" algn="l" rtl="0">
              <a:lnSpc>
                <a:spcPct val="100000"/>
              </a:lnSpc>
              <a:spcBef>
                <a:spcPts val="0"/>
              </a:spcBef>
              <a:spcAft>
                <a:spcPts val="0"/>
              </a:spcAft>
              <a:buSzPts val="1800"/>
              <a:buChar char="•"/>
            </a:pPr>
            <a:r>
              <a:rPr lang="en-US"/>
              <a:t>If the industrial farming is paid more money is unfair for the small farmers like in the photo 1 to be paid less money?</a:t>
            </a:r>
            <a:endParaRPr/>
          </a:p>
          <a:p>
            <a:pPr marL="457200" lvl="0" indent="-342900" algn="l" rtl="0">
              <a:lnSpc>
                <a:spcPct val="100000"/>
              </a:lnSpc>
              <a:spcBef>
                <a:spcPts val="0"/>
              </a:spcBef>
              <a:spcAft>
                <a:spcPts val="0"/>
              </a:spcAft>
              <a:buSzPts val="1800"/>
              <a:buChar char="•"/>
            </a:pPr>
            <a:r>
              <a:rPr lang="en-US"/>
              <a:t>Photo 2: Did the bosses of the industrial farm think that it is okay to close all those cows in a small place and feeding them corn instead of grass?</a:t>
            </a:r>
            <a:endParaRPr/>
          </a:p>
        </p:txBody>
      </p:sp>
      <p:sp>
        <p:nvSpPr>
          <p:cNvPr id="541" name="Google Shape;541;p72"/>
          <p:cNvSpPr txBox="1">
            <a:spLocks noGrp="1"/>
          </p:cNvSpPr>
          <p:nvPr>
            <p:ph type="body" idx="1"/>
          </p:nvPr>
        </p:nvSpPr>
        <p:spPr>
          <a:xfrm>
            <a:off x="6051600" y="1418450"/>
            <a:ext cx="6051600" cy="5131200"/>
          </a:xfrm>
          <a:prstGeom prst="rect">
            <a:avLst/>
          </a:prstGeom>
        </p:spPr>
        <p:txBody>
          <a:bodyPr spcFirstLastPara="1" wrap="square" lIns="91425" tIns="45700" rIns="91425" bIns="45700" anchor="t" anchorCtr="0">
            <a:normAutofit lnSpcReduction="10000"/>
          </a:bodyPr>
          <a:lstStyle/>
          <a:p>
            <a:pPr marL="457200" lvl="0" indent="-342900" algn="l" rtl="0">
              <a:lnSpc>
                <a:spcPct val="100000"/>
              </a:lnSpc>
              <a:spcBef>
                <a:spcPts val="1000"/>
              </a:spcBef>
              <a:spcAft>
                <a:spcPts val="0"/>
              </a:spcAft>
              <a:buSzPts val="1800"/>
              <a:buChar char="•"/>
            </a:pPr>
            <a:r>
              <a:rPr lang="en-US"/>
              <a:t>There is no other way to grow the cows in the industrial farms so it can be better for the cows?</a:t>
            </a:r>
            <a:endParaRPr/>
          </a:p>
          <a:p>
            <a:pPr marL="457200" lvl="0" indent="-342900" algn="l" rtl="0">
              <a:lnSpc>
                <a:spcPct val="100000"/>
              </a:lnSpc>
              <a:spcBef>
                <a:spcPts val="0"/>
              </a:spcBef>
              <a:spcAft>
                <a:spcPts val="0"/>
              </a:spcAft>
              <a:buSzPts val="1800"/>
              <a:buChar char="•"/>
            </a:pPr>
            <a:r>
              <a:rPr lang="en-US"/>
              <a:t>Do cows stay in the same place all the time?</a:t>
            </a:r>
            <a:endParaRPr/>
          </a:p>
          <a:p>
            <a:pPr marL="457200" lvl="0" indent="-342900" algn="l" rtl="0">
              <a:lnSpc>
                <a:spcPct val="100000"/>
              </a:lnSpc>
              <a:spcBef>
                <a:spcPts val="0"/>
              </a:spcBef>
              <a:spcAft>
                <a:spcPts val="0"/>
              </a:spcAft>
              <a:buSzPts val="1800"/>
              <a:buChar char="•"/>
            </a:pPr>
            <a:r>
              <a:rPr lang="en-US"/>
              <a:t>How the cows feel when they are hundreds in a closed place like in photo 2?</a:t>
            </a:r>
            <a:endParaRPr/>
          </a:p>
          <a:p>
            <a:pPr marL="457200" lvl="0" indent="-342900" algn="l" rtl="0">
              <a:lnSpc>
                <a:spcPct val="100000"/>
              </a:lnSpc>
              <a:spcBef>
                <a:spcPts val="0"/>
              </a:spcBef>
              <a:spcAft>
                <a:spcPts val="0"/>
              </a:spcAft>
              <a:buSzPts val="1800"/>
              <a:buChar char="•"/>
            </a:pPr>
            <a:r>
              <a:rPr lang="en-US"/>
              <a:t>I wonder how much money they can get in both farming system?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3"/>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Next Steps with Student Questions</a:t>
            </a:r>
            <a:endParaRPr/>
          </a:p>
        </p:txBody>
      </p:sp>
      <p:sp>
        <p:nvSpPr>
          <p:cNvPr id="548" name="Google Shape;548;p73"/>
          <p:cNvSpPr txBox="1">
            <a:spLocks noGrp="1"/>
          </p:cNvSpPr>
          <p:nvPr>
            <p:ph type="body" idx="1"/>
          </p:nvPr>
        </p:nvSpPr>
        <p:spPr>
          <a:xfrm>
            <a:off x="838200" y="1418450"/>
            <a:ext cx="10515600" cy="52449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u="sng"/>
              <a:t>The 1st QFT</a:t>
            </a:r>
            <a:endParaRPr u="sng"/>
          </a:p>
          <a:p>
            <a:pPr marL="457200" lvl="0" indent="-342900" algn="l" rtl="0">
              <a:spcBef>
                <a:spcPts val="1000"/>
              </a:spcBef>
              <a:spcAft>
                <a:spcPts val="0"/>
              </a:spcAft>
              <a:buSzPts val="1800"/>
              <a:buChar char="•"/>
            </a:pPr>
            <a:r>
              <a:rPr lang="en-US"/>
              <a:t>After reading the anchor text, </a:t>
            </a:r>
            <a:r>
              <a:rPr lang="en-US" i="1"/>
              <a:t>The Omnivore’s Dilemma, </a:t>
            </a:r>
            <a:r>
              <a:rPr lang="en-US"/>
              <a:t>for a few weeks, initial priority questions were revisited. They discussed what they had learned and still had questions about. Finally, they built upon their original questions and resumed reading the text</a:t>
            </a:r>
            <a:endParaRPr/>
          </a:p>
          <a:p>
            <a:pPr marL="0" lvl="0" indent="0" algn="l" rtl="0">
              <a:spcBef>
                <a:spcPts val="1000"/>
              </a:spcBef>
              <a:spcAft>
                <a:spcPts val="0"/>
              </a:spcAft>
              <a:buNone/>
            </a:pPr>
            <a:endParaRPr/>
          </a:p>
          <a:p>
            <a:pPr marL="0" lvl="0" indent="0" algn="l" rtl="0">
              <a:spcBef>
                <a:spcPts val="1000"/>
              </a:spcBef>
              <a:spcAft>
                <a:spcPts val="0"/>
              </a:spcAft>
              <a:buNone/>
            </a:pPr>
            <a:r>
              <a:rPr lang="en-US" u="sng"/>
              <a:t>The 2nd QFT</a:t>
            </a:r>
            <a:endParaRPr u="sng"/>
          </a:p>
          <a:p>
            <a:pPr marL="457200" lvl="0" indent="-342900" algn="l" rtl="0">
              <a:spcBef>
                <a:spcPts val="1000"/>
              </a:spcBef>
              <a:spcAft>
                <a:spcPts val="0"/>
              </a:spcAft>
              <a:buSzPts val="1800"/>
              <a:buChar char="•"/>
            </a:pPr>
            <a:r>
              <a:rPr lang="en-US"/>
              <a:t>Students used priority questions to conduct research in the LoC resource Foodprint.org and other credible sources. They wrote short papers and presented their findings to the class.</a:t>
            </a:r>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body" idx="4294967295"/>
          </p:nvPr>
        </p:nvSpPr>
        <p:spPr>
          <a:xfrm>
            <a:off x="654209" y="4815436"/>
            <a:ext cx="10933735" cy="125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4400"/>
              <a:buNone/>
            </a:pPr>
            <a:r>
              <a:rPr lang="en-US" sz="4300">
                <a:solidFill>
                  <a:schemeClr val="accent1"/>
                </a:solidFill>
              </a:rPr>
              <a:t>Question Formulation Technique (QFT) and Teaching with Primary Sources (TPS)</a:t>
            </a:r>
            <a:endParaRPr sz="4300">
              <a:solidFill>
                <a:schemeClr val="accent1"/>
              </a:solidFill>
              <a:latin typeface="Rockwell"/>
              <a:ea typeface="Rockwell"/>
              <a:cs typeface="Rockwell"/>
              <a:sym typeface="Rockwell"/>
            </a:endParaRPr>
          </a:p>
        </p:txBody>
      </p:sp>
      <p:cxnSp>
        <p:nvCxnSpPr>
          <p:cNvPr id="201" name="Google Shape;201;p30"/>
          <p:cNvCxnSpPr/>
          <p:nvPr/>
        </p:nvCxnSpPr>
        <p:spPr>
          <a:xfrm>
            <a:off x="654207" y="6343748"/>
            <a:ext cx="10625279" cy="0"/>
          </a:xfrm>
          <a:prstGeom prst="straightConnector1">
            <a:avLst/>
          </a:prstGeom>
          <a:noFill/>
          <a:ln w="9525" cap="flat" cmpd="sng">
            <a:solidFill>
              <a:schemeClr val="dk2"/>
            </a:solidFill>
            <a:prstDash val="solid"/>
            <a:miter lim="800000"/>
            <a:headEnd type="none" w="sm" len="sm"/>
            <a:tailEnd type="none" w="sm" len="sm"/>
          </a:ln>
        </p:spPr>
      </p:cxnSp>
      <p:pic>
        <p:nvPicPr>
          <p:cNvPr id="202" name="Google Shape;202;p30"/>
          <p:cNvPicPr preferRelativeResize="0"/>
          <p:nvPr/>
        </p:nvPicPr>
        <p:blipFill rotWithShape="1">
          <a:blip r:embed="rId4">
            <a:alphaModFix/>
          </a:blip>
          <a:srcRect/>
          <a:stretch/>
        </p:blipFill>
        <p:spPr>
          <a:xfrm>
            <a:off x="2063265" y="194999"/>
            <a:ext cx="5929081" cy="4405582"/>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823467" y="297510"/>
            <a:ext cx="1116092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000"/>
              <a:buFont typeface="Century Gothic"/>
              <a:buNone/>
            </a:pPr>
            <a:r>
              <a:rPr lang="en-US" sz="4000" b="0"/>
              <a:t>Honoring the Original Source: </a:t>
            </a:r>
            <a:br>
              <a:rPr lang="en-US" sz="4000" b="0"/>
            </a:br>
            <a:r>
              <a:rPr lang="en-US" sz="4000" b="0"/>
              <a:t>Parents in Lawrence, Massachusetts, 1990</a:t>
            </a:r>
            <a:endParaRPr/>
          </a:p>
        </p:txBody>
      </p:sp>
      <p:pic>
        <p:nvPicPr>
          <p:cNvPr id="209" name="Google Shape;209;p31"/>
          <p:cNvPicPr preferRelativeResize="0"/>
          <p:nvPr/>
        </p:nvPicPr>
        <p:blipFill rotWithShape="1">
          <a:blip r:embed="rId4">
            <a:alphaModFix/>
          </a:blip>
          <a:srcRect/>
          <a:stretch/>
        </p:blipFill>
        <p:spPr>
          <a:xfrm>
            <a:off x="1037913" y="2089887"/>
            <a:ext cx="5635603" cy="4233948"/>
          </a:xfrm>
          <a:prstGeom prst="rect">
            <a:avLst/>
          </a:prstGeom>
          <a:noFill/>
          <a:ln>
            <a:noFill/>
          </a:ln>
        </p:spPr>
      </p:pic>
      <p:sp>
        <p:nvSpPr>
          <p:cNvPr id="210" name="Google Shape;210;p31"/>
          <p:cNvSpPr txBox="1"/>
          <p:nvPr/>
        </p:nvSpPr>
        <p:spPr>
          <a:xfrm>
            <a:off x="6848043" y="2718563"/>
            <a:ext cx="4894780" cy="204869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rgbClr val="000000"/>
                </a:solidFill>
                <a:latin typeface="Century Gothic"/>
                <a:ea typeface="Century Gothic"/>
                <a:cs typeface="Century Gothic"/>
                <a:sym typeface="Century Gothic"/>
              </a:rPr>
              <a:t>“We don’t go to the school because we don’t even know what to ask.”</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838200" y="927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entury Gothic"/>
              <a:buNone/>
            </a:pPr>
            <a:r>
              <a:rPr lang="en-US"/>
              <a:t>The QFT, on one slide…</a:t>
            </a:r>
            <a:endParaRPr/>
          </a:p>
        </p:txBody>
      </p:sp>
      <p:sp>
        <p:nvSpPr>
          <p:cNvPr id="217" name="Google Shape;217;p32"/>
          <p:cNvSpPr txBox="1">
            <a:spLocks noGrp="1"/>
          </p:cNvSpPr>
          <p:nvPr>
            <p:ph type="body" idx="1"/>
          </p:nvPr>
        </p:nvSpPr>
        <p:spPr>
          <a:xfrm>
            <a:off x="1136515" y="1606981"/>
            <a:ext cx="10515600" cy="43512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Clr>
                <a:schemeClr val="dk1"/>
              </a:buClr>
              <a:buSzPts val="2800"/>
              <a:buFont typeface="Century Gothic"/>
              <a:buAutoNum type="arabicParenR"/>
            </a:pPr>
            <a:r>
              <a:rPr lang="en-US"/>
              <a:t>Question Focus</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Produce</a:t>
            </a:r>
            <a:r>
              <a:rPr lang="en-US"/>
              <a:t>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Follow the rules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Number your questions</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Improve</a:t>
            </a:r>
            <a:r>
              <a:rPr lang="en-US"/>
              <a:t>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Categorize questions as Closed or Open-ended</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Change questions from one type to another</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Strategize</a:t>
            </a:r>
            <a:r>
              <a:rPr lang="en-US"/>
              <a:t> </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Prioritize your questions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Action plan or discuss next steps</a:t>
            </a:r>
            <a:endParaRPr/>
          </a:p>
          <a:p>
            <a:pPr marL="1143000" lvl="2" indent="-228600" algn="l" rtl="0">
              <a:lnSpc>
                <a:spcPct val="90000"/>
              </a:lnSpc>
              <a:spcBef>
                <a:spcPts val="600"/>
              </a:spcBef>
              <a:spcAft>
                <a:spcPts val="0"/>
              </a:spcAft>
              <a:buClr>
                <a:schemeClr val="dk1"/>
              </a:buClr>
              <a:buSzPts val="2000"/>
              <a:buFont typeface="Noto Sans Symbols"/>
              <a:buChar char="✔"/>
            </a:pPr>
            <a:r>
              <a:rPr lang="en-US"/>
              <a:t>Share </a:t>
            </a:r>
            <a:endParaRPr/>
          </a:p>
          <a:p>
            <a:pPr marL="457200" lvl="0" indent="-457200" algn="l" rtl="0">
              <a:lnSpc>
                <a:spcPct val="90000"/>
              </a:lnSpc>
              <a:spcBef>
                <a:spcPts val="600"/>
              </a:spcBef>
              <a:spcAft>
                <a:spcPts val="0"/>
              </a:spcAft>
              <a:buClr>
                <a:schemeClr val="dk1"/>
              </a:buClr>
              <a:buSzPts val="2800"/>
              <a:buFont typeface="Century Gothic"/>
              <a:buAutoNum type="arabicParenR"/>
            </a:pPr>
            <a:r>
              <a:rPr lang="en-US" b="1"/>
              <a:t>Reflect</a:t>
            </a:r>
            <a:endParaRPr b="1"/>
          </a:p>
        </p:txBody>
      </p:sp>
      <p:sp>
        <p:nvSpPr>
          <p:cNvPr id="218" name="Google Shape;218;p32"/>
          <p:cNvSpPr txBox="1"/>
          <p:nvPr/>
        </p:nvSpPr>
        <p:spPr>
          <a:xfrm>
            <a:off x="7264549" y="1436971"/>
            <a:ext cx="4589700" cy="1477500"/>
          </a:xfrm>
          <a:prstGeom prst="rect">
            <a:avLst/>
          </a:prstGeom>
          <a:solidFill>
            <a:srgbClr val="D8D8D8"/>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Ask as many questions as you can</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not stop to discuss, judge or answer</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Record </a:t>
            </a:r>
            <a:r>
              <a:rPr lang="en-US" sz="1800" i="1">
                <a:solidFill>
                  <a:srgbClr val="000000"/>
                </a:solidFill>
                <a:latin typeface="Century Gothic"/>
                <a:ea typeface="Century Gothic"/>
                <a:cs typeface="Century Gothic"/>
                <a:sym typeface="Century Gothic"/>
              </a:rPr>
              <a:t>exactly</a:t>
            </a:r>
            <a:r>
              <a:rPr lang="en-US" sz="1800">
                <a:solidFill>
                  <a:srgbClr val="000000"/>
                </a:solidFill>
                <a:latin typeface="Century Gothic"/>
                <a:ea typeface="Century Gothic"/>
                <a:cs typeface="Century Gothic"/>
                <a:sym typeface="Century Gothic"/>
              </a:rPr>
              <a:t> as stated</a:t>
            </a:r>
            <a:endParaRPr/>
          </a:p>
          <a:p>
            <a:pPr marL="342900" marR="0" lvl="0" indent="-342900" algn="l" rtl="0">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Change statements into questions</a:t>
            </a:r>
            <a:endParaRPr/>
          </a:p>
        </p:txBody>
      </p:sp>
      <p:cxnSp>
        <p:nvCxnSpPr>
          <p:cNvPr id="219" name="Google Shape;219;p32"/>
          <p:cNvCxnSpPr/>
          <p:nvPr/>
        </p:nvCxnSpPr>
        <p:spPr>
          <a:xfrm>
            <a:off x="4496647" y="2692520"/>
            <a:ext cx="2634600" cy="30900"/>
          </a:xfrm>
          <a:prstGeom prst="straightConnector1">
            <a:avLst/>
          </a:prstGeom>
          <a:noFill/>
          <a:ln w="12700" cap="flat" cmpd="sng">
            <a:solidFill>
              <a:schemeClr val="accent1"/>
            </a:solidFill>
            <a:prstDash val="solid"/>
            <a:miter lim="800000"/>
            <a:headEnd type="none" w="sm" len="sm"/>
            <a:tailEnd type="triangle" w="med" len="med"/>
          </a:ln>
        </p:spPr>
      </p:cxnSp>
      <p:sp>
        <p:nvSpPr>
          <p:cNvPr id="220" name="Google Shape;220;p32"/>
          <p:cNvSpPr txBox="1"/>
          <p:nvPr/>
        </p:nvSpPr>
        <p:spPr>
          <a:xfrm>
            <a:off x="8482869" y="4260238"/>
            <a:ext cx="3169200" cy="1754700"/>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entury Gothic"/>
                <a:ea typeface="Century Gothic"/>
                <a:cs typeface="Century Gothic"/>
                <a:sym typeface="Century Gothic"/>
              </a:rPr>
              <a:t>Closed-Ended:</a:t>
            </a:r>
            <a:endParaRPr/>
          </a:p>
          <a:p>
            <a:pPr marL="0" marR="0" lvl="0" indent="0" algn="l" rtl="0">
              <a:spcBef>
                <a:spcPts val="0"/>
              </a:spcBef>
              <a:spcAft>
                <a:spcPts val="0"/>
              </a:spcAft>
              <a:buNone/>
            </a:pPr>
            <a:r>
              <a:rPr lang="en-US" sz="1800">
                <a:solidFill>
                  <a:srgbClr val="000000"/>
                </a:solidFill>
                <a:latin typeface="Century Gothic"/>
                <a:ea typeface="Century Gothic"/>
                <a:cs typeface="Century Gothic"/>
                <a:sym typeface="Century Gothic"/>
              </a:rPr>
              <a:t>Answered with “yes,” “no” or one word</a:t>
            </a:r>
            <a:endParaRPr/>
          </a:p>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a:solidFill>
                  <a:srgbClr val="000000"/>
                </a:solidFill>
                <a:latin typeface="Century Gothic"/>
                <a:ea typeface="Century Gothic"/>
                <a:cs typeface="Century Gothic"/>
                <a:sym typeface="Century Gothic"/>
              </a:rPr>
              <a:t>Open-Ended: </a:t>
            </a:r>
            <a:r>
              <a:rPr lang="en-US" sz="1800">
                <a:solidFill>
                  <a:srgbClr val="000000"/>
                </a:solidFill>
                <a:latin typeface="Century Gothic"/>
                <a:ea typeface="Century Gothic"/>
                <a:cs typeface="Century Gothic"/>
                <a:sym typeface="Century Gothic"/>
              </a:rPr>
              <a:t>Require longer explanation</a:t>
            </a:r>
            <a:endParaRPr/>
          </a:p>
        </p:txBody>
      </p:sp>
      <p:cxnSp>
        <p:nvCxnSpPr>
          <p:cNvPr id="221" name="Google Shape;221;p32"/>
          <p:cNvCxnSpPr/>
          <p:nvPr/>
        </p:nvCxnSpPr>
        <p:spPr>
          <a:xfrm>
            <a:off x="8616671" y="3699127"/>
            <a:ext cx="803700" cy="374100"/>
          </a:xfrm>
          <a:prstGeom prst="straightConnector1">
            <a:avLst/>
          </a:prstGeom>
          <a:noFill/>
          <a:ln w="12700" cap="flat" cmpd="sng">
            <a:solidFill>
              <a:schemeClr val="accent1"/>
            </a:solidFill>
            <a:prstDash val="solid"/>
            <a:miter lim="800000"/>
            <a:headEnd type="none" w="sm" len="sm"/>
            <a:tailEnd type="triangle" w="med" len="med"/>
          </a:ln>
        </p:spPr>
      </p:cxnSp>
      <p:sp>
        <p:nvSpPr>
          <p:cNvPr id="222" name="Google Shape;222;p32"/>
          <p:cNvSpPr/>
          <p:nvPr/>
        </p:nvSpPr>
        <p:spPr>
          <a:xfrm>
            <a:off x="6096000" y="6488466"/>
            <a:ext cx="609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entury Gothic"/>
              <a:buNone/>
            </a:pPr>
            <a:r>
              <a:rPr lang="en-US" sz="1400" b="0" i="0" u="none" strike="noStrike" cap="none">
                <a:solidFill>
                  <a:srgbClr val="000000"/>
                </a:solidFill>
                <a:latin typeface="Century Gothic"/>
                <a:ea typeface="Century Gothic"/>
                <a:cs typeface="Century Gothic"/>
                <a:sym typeface="Century Gothic"/>
              </a:rPr>
              <a:t>Source: The Right Question Institute	</a:t>
            </a:r>
            <a:r>
              <a:rPr lang="en-US" sz="1400" b="0" i="0" u="sng" strike="noStrike" cap="none">
                <a:solidFill>
                  <a:srgbClr val="0000FF"/>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rightquestion.org</a:t>
            </a:r>
            <a:endParaRPr sz="1400" b="0" i="0" u="none" strike="noStrike" cap="none">
              <a:solidFill>
                <a:srgbClr val="000000"/>
              </a:solidFill>
              <a:latin typeface="Century Gothic"/>
              <a:ea typeface="Century Gothic"/>
              <a:cs typeface="Century Gothic"/>
              <a:sym typeface="Century Gothic"/>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3">
            <a:hlinkClick r:id="rId4"/>
          </p:cNvPr>
          <p:cNvPicPr preferRelativeResize="0"/>
          <p:nvPr/>
        </p:nvPicPr>
        <p:blipFill>
          <a:blip r:embed="rId5">
            <a:alphaModFix/>
          </a:blip>
          <a:stretch>
            <a:fillRect/>
          </a:stretch>
        </p:blipFill>
        <p:spPr>
          <a:xfrm>
            <a:off x="503367" y="203200"/>
            <a:ext cx="11185262" cy="6451599"/>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838200" y="9275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Primary Sources and Inquiry</a:t>
            </a:r>
            <a:endParaRPr/>
          </a:p>
        </p:txBody>
      </p:sp>
      <p:sp>
        <p:nvSpPr>
          <p:cNvPr id="234" name="Google Shape;234;p34"/>
          <p:cNvSpPr txBox="1">
            <a:spLocks noGrp="1"/>
          </p:cNvSpPr>
          <p:nvPr>
            <p:ph type="body" idx="1"/>
          </p:nvPr>
        </p:nvSpPr>
        <p:spPr>
          <a:xfrm>
            <a:off x="704250" y="1253388"/>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“Working with primary sources - the raw materials of history</a:t>
            </a:r>
            <a:endParaRPr sz="2400"/>
          </a:p>
          <a:p>
            <a:pPr marL="0" lvl="0" indent="0" algn="l" rtl="0">
              <a:lnSpc>
                <a:spcPct val="115000"/>
              </a:lnSpc>
              <a:spcBef>
                <a:spcPts val="0"/>
              </a:spcBef>
              <a:spcAft>
                <a:spcPts val="0"/>
              </a:spcAft>
              <a:buClr>
                <a:schemeClr val="dk1"/>
              </a:buClr>
              <a:buSzPts val="1100"/>
              <a:buFont typeface="Arial"/>
              <a:buNone/>
            </a:pPr>
            <a:r>
              <a:rPr lang="en-US" sz="2400"/>
              <a:t>allows students to evaluate information and begin to ask good questions.</a:t>
            </a:r>
            <a:endParaRPr sz="2400"/>
          </a:p>
          <a:p>
            <a:pPr marL="0" lvl="0" indent="0" algn="l" rtl="0">
              <a:lnSpc>
                <a:spcPct val="115000"/>
              </a:lnSpc>
              <a:spcBef>
                <a:spcPts val="0"/>
              </a:spcBef>
              <a:spcAft>
                <a:spcPts val="0"/>
              </a:spcAft>
              <a:buClr>
                <a:schemeClr val="dk1"/>
              </a:buClr>
              <a:buSzPts val="1100"/>
              <a:buFont typeface="Arial"/>
              <a:buNone/>
            </a:pPr>
            <a:r>
              <a:rPr lang="en-US" sz="2400"/>
              <a:t> </a:t>
            </a:r>
            <a:endParaRPr sz="2400"/>
          </a:p>
          <a:p>
            <a:pPr marL="0" lvl="0" indent="0" algn="l" rtl="0">
              <a:lnSpc>
                <a:spcPct val="115000"/>
              </a:lnSpc>
              <a:spcBef>
                <a:spcPts val="0"/>
              </a:spcBef>
              <a:spcAft>
                <a:spcPts val="0"/>
              </a:spcAft>
              <a:buClr>
                <a:schemeClr val="dk1"/>
              </a:buClr>
              <a:buSzPts val="1100"/>
              <a:buFont typeface="Arial"/>
              <a:buNone/>
            </a:pPr>
            <a:r>
              <a:rPr lang="en-US" sz="2400"/>
              <a:t>Working with primary sources is not necessarily about getting</a:t>
            </a:r>
            <a:endParaRPr sz="2400"/>
          </a:p>
          <a:p>
            <a:pPr marL="0" lvl="0" indent="0" algn="l" rtl="0">
              <a:lnSpc>
                <a:spcPct val="115000"/>
              </a:lnSpc>
              <a:spcBef>
                <a:spcPts val="0"/>
              </a:spcBef>
              <a:spcAft>
                <a:spcPts val="0"/>
              </a:spcAft>
              <a:buClr>
                <a:schemeClr val="dk1"/>
              </a:buClr>
              <a:buSzPts val="1100"/>
              <a:buFont typeface="Arial"/>
              <a:buNone/>
            </a:pPr>
            <a:r>
              <a:rPr lang="en-US" sz="2400"/>
              <a:t>to the answer but about the questions they inspire and the connections they allow students to make.”</a:t>
            </a:r>
            <a:endParaRPr sz="2400"/>
          </a:p>
          <a:p>
            <a:pPr marL="0" lvl="0" indent="0" algn="l" rtl="0">
              <a:lnSpc>
                <a:spcPct val="115000"/>
              </a:lnSpc>
              <a:spcBef>
                <a:spcPts val="0"/>
              </a:spcBef>
              <a:spcAft>
                <a:spcPts val="0"/>
              </a:spcAft>
              <a:buNone/>
            </a:pPr>
            <a:endParaRPr sz="2400">
              <a:solidFill>
                <a:srgbClr val="24242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000">
                <a:solidFill>
                  <a:srgbClr val="242424"/>
                </a:solidFill>
                <a:highlight>
                  <a:srgbClr val="FFFFFF"/>
                </a:highlight>
              </a:rPr>
              <a:t>Lee Ann Potter, Director</a:t>
            </a:r>
            <a:endParaRPr sz="2000">
              <a:solidFill>
                <a:srgbClr val="24242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000">
                <a:solidFill>
                  <a:srgbClr val="242424"/>
                </a:solidFill>
                <a:highlight>
                  <a:srgbClr val="FFFFFF"/>
                </a:highlight>
              </a:rPr>
              <a:t>Library of Congress</a:t>
            </a:r>
            <a:endParaRPr sz="2000">
              <a:solidFill>
                <a:srgbClr val="24242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000">
                <a:solidFill>
                  <a:srgbClr val="201F1E"/>
                </a:solidFill>
                <a:highlight>
                  <a:srgbClr val="FFFFFF"/>
                </a:highlight>
              </a:rPr>
              <a:t>Professional Learning and Outreach Initiatives Office </a:t>
            </a:r>
            <a:endParaRPr sz="2000">
              <a:solidFill>
                <a:srgbClr val="242424"/>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400">
                <a:latin typeface="Courier New"/>
                <a:ea typeface="Courier New"/>
                <a:cs typeface="Courier New"/>
                <a:sym typeface="Courier New"/>
              </a:rPr>
              <a:t> </a:t>
            </a:r>
            <a:endParaRPr sz="2400">
              <a:latin typeface="Courier New"/>
              <a:ea typeface="Courier New"/>
              <a:cs typeface="Courier New"/>
              <a:sym typeface="Courier New"/>
            </a:endParaRPr>
          </a:p>
          <a:p>
            <a:pPr marL="0" lvl="0" indent="0" algn="l" rtl="0">
              <a:spcBef>
                <a:spcPts val="1000"/>
              </a:spcBef>
              <a:spcAft>
                <a:spcPts val="0"/>
              </a:spcAft>
              <a:buNone/>
            </a:pPr>
            <a:endParaRPr sz="2400">
              <a:latin typeface="Arial"/>
              <a:ea typeface="Arial"/>
              <a:cs typeface="Arial"/>
              <a:sym typeface="Arial"/>
            </a:endParaRPr>
          </a:p>
        </p:txBody>
      </p:sp>
      <p:sp>
        <p:nvSpPr>
          <p:cNvPr id="235" name="Google Shape;235;p34"/>
          <p:cNvSpPr txBox="1"/>
          <p:nvPr/>
        </p:nvSpPr>
        <p:spPr>
          <a:xfrm>
            <a:off x="704250" y="5948700"/>
            <a:ext cx="1001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Century Gothic"/>
                <a:ea typeface="Century Gothic"/>
                <a:cs typeface="Century Gothic"/>
                <a:sym typeface="Century Gothic"/>
                <a:hlinkClick r:id="rId4"/>
              </a:rPr>
              <a:t>https://www.youtube.com/watch?v=SGq_TSp0UeQ</a:t>
            </a: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2172</Words>
  <Application>Microsoft Office PowerPoint</Application>
  <PresentationFormat>Widescreen</PresentationFormat>
  <Paragraphs>290</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Noto Sans Symbols</vt:lpstr>
      <vt:lpstr>Rockwell</vt:lpstr>
      <vt:lpstr>Calibri</vt:lpstr>
      <vt:lpstr>Century Gothic</vt:lpstr>
      <vt:lpstr>Times New Roman</vt:lpstr>
      <vt:lpstr>Courier New</vt:lpstr>
      <vt:lpstr>Arial</vt:lpstr>
      <vt:lpstr>Office Theme</vt:lpstr>
      <vt:lpstr>QFT + TPS Mash-Up: Off the Charts Student-driven Research</vt:lpstr>
      <vt:lpstr>Who is in the room?</vt:lpstr>
      <vt:lpstr>There are 2 icons you will see in this session:</vt:lpstr>
      <vt:lpstr>Today’s Agenda</vt:lpstr>
      <vt:lpstr>PowerPoint Presentation</vt:lpstr>
      <vt:lpstr>Honoring the Original Source:  Parents in Lawrence, Massachusetts, 1990</vt:lpstr>
      <vt:lpstr>The QFT, on one slide…</vt:lpstr>
      <vt:lpstr>PowerPoint Presentation</vt:lpstr>
      <vt:lpstr>Primary Sources and Inquiry</vt:lpstr>
      <vt:lpstr>QFT + TPS Similarities</vt:lpstr>
      <vt:lpstr>Using a Primary Source with the QFT</vt:lpstr>
      <vt:lpstr>Mini QFT+TPS Mashup Experience</vt:lpstr>
      <vt:lpstr>Rules for Producing Questions</vt:lpstr>
      <vt:lpstr>Observe &amp; Produce Questions</vt:lpstr>
      <vt:lpstr>PowerPoint Presentation</vt:lpstr>
      <vt:lpstr>PowerPoint Presentation</vt:lpstr>
      <vt:lpstr>Prioritize Questions </vt:lpstr>
      <vt:lpstr>PowerPoint Presentation</vt:lpstr>
      <vt:lpstr>PowerPoint Presentation</vt:lpstr>
      <vt:lpstr>PowerPoint Presentation</vt:lpstr>
      <vt:lpstr>PowerPoint Presentation</vt:lpstr>
      <vt:lpstr>Add &amp; Improve Questions</vt:lpstr>
      <vt:lpstr>Further Investigation</vt:lpstr>
      <vt:lpstr>Reflect (metacognition)</vt:lpstr>
      <vt:lpstr> </vt:lpstr>
      <vt:lpstr>What we did today </vt:lpstr>
      <vt:lpstr>PowerPoint Presentation</vt:lpstr>
      <vt:lpstr>Virtual Classroom Example: 7th Grade English</vt:lpstr>
      <vt:lpstr>Question Focus</vt:lpstr>
      <vt:lpstr>7th Grade English Class Student Questions</vt:lpstr>
      <vt:lpstr>PowerPoint Presentation</vt:lpstr>
      <vt:lpstr>Classroom Example: 11-12th Grade Women’s and Gender Studies</vt:lpstr>
      <vt:lpstr>Question Focus</vt:lpstr>
      <vt:lpstr>Student Questions</vt:lpstr>
      <vt:lpstr>Next Steps with Student Questions</vt:lpstr>
      <vt:lpstr>Today’s Agenda</vt:lpstr>
      <vt:lpstr>PowerPoint Presentation</vt:lpstr>
      <vt:lpstr>PowerPoint Presentation</vt:lpstr>
      <vt:lpstr>PowerPoint Presentation</vt:lpstr>
      <vt:lpstr>PowerPoint Presentation</vt:lpstr>
      <vt:lpstr>Thank you! Enjoy! </vt:lpstr>
      <vt:lpstr>PowerPoint Presentation</vt:lpstr>
      <vt:lpstr>Classroom Example: 11-12th Grade ESL 4</vt:lpstr>
      <vt:lpstr>Question Focus 1</vt:lpstr>
      <vt:lpstr>Student Questions</vt:lpstr>
      <vt:lpstr>Question Focus 2</vt:lpstr>
      <vt:lpstr>Priority Student Questions - QFocus 2</vt:lpstr>
      <vt:lpstr>Next Steps with Student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QFT + TPS Mash-Up: Off the Charts Student-driven Research</dc:title>
  <dc:creator>Katy</dc:creator>
  <cp:lastModifiedBy>Katy</cp:lastModifiedBy>
  <cp:revision>1</cp:revision>
  <dcterms:modified xsi:type="dcterms:W3CDTF">2021-11-21T16:35:53Z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5980A276-8705-478C-AE62-5D68C59A57F4</vt:lpwstr>
  </property>
  <property fmtid="{D5CDD505-2E9C-101B-9397-08002B2CF9AE}" pid="3" name="ArticulatePath">
    <vt:lpwstr>Event-Resource-NCSS-NHD Presentation-11-21-21 </vt:lpwstr>
  </property>
</Properties>
</file>