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9.xml" ContentType="application/vnd.openxmlformats-officedocument.presentationml.tags+xml"/>
  <Override PartName="/ppt/notesSlides/notesSlide39.xml" ContentType="application/vnd.openxmlformats-officedocument.presentationml.notesSlide+xml"/>
  <Override PartName="/ppt/tags/tag10.xml" ContentType="application/vnd.openxmlformats-officedocument.presentationml.tags+xml"/>
  <Override PartName="/ppt/notesSlides/notesSlide40.xml" ContentType="application/vnd.openxmlformats-officedocument.presentationml.notesSlide+xml"/>
  <Override PartName="/ppt/tags/tag1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1035" r:id="rId2"/>
    <p:sldId id="1037" r:id="rId3"/>
    <p:sldId id="922" r:id="rId4"/>
    <p:sldId id="923" r:id="rId5"/>
    <p:sldId id="695" r:id="rId6"/>
    <p:sldId id="1087" r:id="rId7"/>
    <p:sldId id="1102" r:id="rId8"/>
    <p:sldId id="1164" r:id="rId9"/>
    <p:sldId id="811" r:id="rId10"/>
    <p:sldId id="1151" r:id="rId11"/>
    <p:sldId id="1153" r:id="rId12"/>
    <p:sldId id="1152" r:id="rId13"/>
    <p:sldId id="1154" r:id="rId14"/>
    <p:sldId id="1150" r:id="rId15"/>
    <p:sldId id="698" r:id="rId16"/>
    <p:sldId id="1160" r:id="rId17"/>
    <p:sldId id="273" r:id="rId18"/>
    <p:sldId id="711" r:id="rId19"/>
    <p:sldId id="713" r:id="rId20"/>
    <p:sldId id="715" r:id="rId21"/>
    <p:sldId id="716" r:id="rId22"/>
    <p:sldId id="717" r:id="rId23"/>
    <p:sldId id="718" r:id="rId24"/>
    <p:sldId id="719" r:id="rId25"/>
    <p:sldId id="720" r:id="rId26"/>
    <p:sldId id="799" r:id="rId27"/>
    <p:sldId id="1167" r:id="rId28"/>
    <p:sldId id="1058" r:id="rId29"/>
    <p:sldId id="812" r:id="rId30"/>
    <p:sldId id="1144" r:id="rId31"/>
    <p:sldId id="1147" r:id="rId32"/>
    <p:sldId id="1145" r:id="rId33"/>
    <p:sldId id="1146" r:id="rId34"/>
    <p:sldId id="1149" r:id="rId35"/>
    <p:sldId id="1169" r:id="rId36"/>
    <p:sldId id="460" r:id="rId37"/>
    <p:sldId id="268" r:id="rId38"/>
    <p:sldId id="270" r:id="rId39"/>
    <p:sldId id="271" r:id="rId40"/>
    <p:sldId id="1008" r:id="rId41"/>
    <p:sldId id="1009" r:id="rId42"/>
    <p:sldId id="1010" r:id="rId43"/>
    <p:sldId id="1011" r:id="rId44"/>
    <p:sldId id="1012" r:id="rId45"/>
    <p:sldId id="256" r:id="rId46"/>
    <p:sldId id="259" r:id="rId47"/>
    <p:sldId id="258" r:id="rId48"/>
    <p:sldId id="1168" r:id="rId49"/>
    <p:sldId id="814" r:id="rId50"/>
    <p:sldId id="1166" r:id="rId51"/>
    <p:sldId id="1074" r:id="rId52"/>
    <p:sldId id="1075" r:id="rId53"/>
    <p:sldId id="1076" r:id="rId54"/>
    <p:sldId id="78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18971F-34E5-E448-8D07-284289E7DED7}">
          <p14:sldIdLst>
            <p14:sldId id="1035"/>
            <p14:sldId id="1037"/>
            <p14:sldId id="922"/>
            <p14:sldId id="923"/>
            <p14:sldId id="695"/>
            <p14:sldId id="1087"/>
            <p14:sldId id="1102"/>
            <p14:sldId id="1164"/>
            <p14:sldId id="811"/>
            <p14:sldId id="1151"/>
            <p14:sldId id="1153"/>
            <p14:sldId id="1152"/>
            <p14:sldId id="1154"/>
            <p14:sldId id="1150"/>
            <p14:sldId id="698"/>
            <p14:sldId id="1160"/>
            <p14:sldId id="273"/>
            <p14:sldId id="711"/>
            <p14:sldId id="713"/>
            <p14:sldId id="715"/>
            <p14:sldId id="716"/>
            <p14:sldId id="717"/>
            <p14:sldId id="718"/>
            <p14:sldId id="719"/>
            <p14:sldId id="720"/>
            <p14:sldId id="799"/>
            <p14:sldId id="1167"/>
            <p14:sldId id="1058"/>
            <p14:sldId id="812"/>
            <p14:sldId id="1144"/>
            <p14:sldId id="1147"/>
            <p14:sldId id="1145"/>
            <p14:sldId id="1146"/>
            <p14:sldId id="1149"/>
            <p14:sldId id="1169"/>
            <p14:sldId id="460"/>
            <p14:sldId id="268"/>
            <p14:sldId id="270"/>
            <p14:sldId id="271"/>
            <p14:sldId id="1008"/>
            <p14:sldId id="1009"/>
            <p14:sldId id="1010"/>
            <p14:sldId id="1011"/>
            <p14:sldId id="1012"/>
            <p14:sldId id="256"/>
            <p14:sldId id="259"/>
            <p14:sldId id="258"/>
            <p14:sldId id="1168"/>
            <p14:sldId id="814"/>
            <p14:sldId id="1166"/>
            <p14:sldId id="1074"/>
            <p14:sldId id="1075"/>
            <p14:sldId id="1076"/>
            <p14:sldId id="78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o O" initials="TO" lastIdx="1" clrIdx="0"/>
  <p:cmAuthor id="2" name="Katy Connolly" initials="" lastIdx="3" clrIdx="1"/>
  <p:cmAuthor id="3" name="Sarah Westbrook" initials="" lastIdx="2" clrIdx="2"/>
  <p:cmAuthor id="4" name="Katy" initials="K" lastIdx="7" clrIdx="3"/>
  <p:cmAuthor id="5" name="Sarah" initials="" lastIdx="1" clrIdx="4"/>
  <p:cmAuthor id="6" name="Ann Canning" initials="" lastIdx="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49" autoAdjust="0"/>
    <p:restoredTop sz="83181" autoAdjust="0"/>
  </p:normalViewPr>
  <p:slideViewPr>
    <p:cSldViewPr snapToGrid="0" snapToObjects="1">
      <p:cViewPr varScale="1">
        <p:scale>
          <a:sx n="78" d="100"/>
          <a:sy n="78" d="100"/>
        </p:scale>
        <p:origin x="200" y="50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1" Type="http://schemas.openxmlformats.org/officeDocument/2006/relationships/image" Target="../media/image11.jpeg"/></Relationships>
</file>

<file path=ppt/diagrams/_rels/data2.xml.rels><?xml version="1.0" encoding="UTF-8" standalone="yes"?>
<Relationships xmlns="http://schemas.openxmlformats.org/package/2006/relationships"><Relationship Id="rId1"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a:latin typeface="+mn-lt"/>
              <a:cs typeface="Gill Sans"/>
            </a:rPr>
            <a:t>Closed-ended 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mn-lt"/>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Rockwell" panose="02060603020205020403" pitchFamily="18" charset="0"/>
              <a:cs typeface="Gill Sans"/>
            </a:rPr>
            <a:t>Disadvantages</a:t>
          </a:r>
          <a:r>
            <a:rPr lang="en-US" b="0" dirty="0">
              <a:latin typeface="+mj-lt"/>
              <a:cs typeface="Gill Sans"/>
            </a:rPr>
            <a:t>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pt>
    <dgm:pt modelId="{F1305359-E89A-E248-BDAE-44B047EAF116}" type="pres">
      <dgm:prSet presAssocID="{6AD2A03A-FC77-0649-92E9-8E6E21736820}" presName="roof" presStyleLbl="dkBgShp" presStyleIdx="0" presStyleCnt="2" custLinFactNeighborX="-214"/>
      <dgm:spPr/>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7FB54271-B2F2-A349-963B-D477CE09C60A}" type="presOf" srcId="{FF1F7779-F48A-1F40-9E9D-420C87150ED4}" destId="{250C4737-A841-8C48-A045-BF4D4D99D3A8}"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07DE84E7-3F7F-BA42-BCBC-F39250B4CACA}" type="presOf" srcId="{85CFD83C-0C6B-BC4D-842F-129DEFFFCC83}" destId="{91E99BCE-3CAA-CE4C-A763-4B42C659CC8B}"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2697C0FA-C691-2044-83EE-E06A69D1F024}" srcId="{6AD2A03A-FC77-0649-92E9-8E6E21736820}" destId="{F92606C1-1CD6-BF4E-9E77-D0275FDC37C2}" srcOrd="1" destOrd="0" parTransId="{0D1A1D27-FBA7-E34B-B644-B2808F3E68A8}" sibTransId="{EEB51F93-8625-064F-84B3-754FC6A26CEF}"/>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a:latin typeface="+mn-lt"/>
              <a:cs typeface="Gill Sans"/>
            </a:rPr>
            <a:t>Open-ended 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mn-lt"/>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mn-lt"/>
              <a:cs typeface="Gill Sans"/>
            </a:rPr>
            <a:t>Disadvantages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pt>
    <dgm:pt modelId="{F1305359-E89A-E248-BDAE-44B047EAF116}" type="pres">
      <dgm:prSet presAssocID="{6AD2A03A-FC77-0649-92E9-8E6E21736820}" presName="roof" presStyleLbl="dkBgShp" presStyleIdx="0" presStyleCnt="2" custLinFactNeighborY="1230"/>
      <dgm:spPr/>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7FB54271-B2F2-A349-963B-D477CE09C60A}" type="presOf" srcId="{FF1F7779-F48A-1F40-9E9D-420C87150ED4}" destId="{250C4737-A841-8C48-A045-BF4D4D99D3A8}"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07DE84E7-3F7F-BA42-BCBC-F39250B4CACA}" type="presOf" srcId="{85CFD83C-0C6B-BC4D-842F-129DEFFFCC83}" destId="{91E99BCE-3CAA-CE4C-A763-4B42C659CC8B}"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2697C0FA-C691-2044-83EE-E06A69D1F024}" srcId="{6AD2A03A-FC77-0649-92E9-8E6E21736820}" destId="{F92606C1-1CD6-BF4E-9E77-D0275FDC37C2}" srcOrd="1" destOrd="0" parTransId="{0D1A1D27-FBA7-E34B-B644-B2808F3E68A8}" sibTransId="{EEB51F93-8625-064F-84B3-754FC6A26CEF}"/>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7075803" cy="1121260"/>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0" kern="1200" dirty="0">
              <a:latin typeface="+mn-lt"/>
              <a:cs typeface="Gill Sans"/>
            </a:rPr>
            <a:t>Closed-ended Questions</a:t>
          </a:r>
        </a:p>
      </dsp:txBody>
      <dsp:txXfrm>
        <a:off x="0" y="0"/>
        <a:ext cx="7075803" cy="1121260"/>
      </dsp:txXfrm>
    </dsp:sp>
    <dsp:sp modelId="{250C4737-A841-8C48-A045-BF4D4D99D3A8}">
      <dsp:nvSpPr>
        <dsp:cNvPr id="0" name=""/>
        <dsp:cNvSpPr/>
      </dsp:nvSpPr>
      <dsp:spPr>
        <a:xfrm>
          <a:off x="0" y="1144830"/>
          <a:ext cx="3537901" cy="2354647"/>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latin typeface="+mn-lt"/>
              <a:cs typeface="Gill Sans"/>
            </a:rPr>
            <a:t>Advantages</a:t>
          </a:r>
        </a:p>
      </dsp:txBody>
      <dsp:txXfrm>
        <a:off x="0" y="1144830"/>
        <a:ext cx="3537901" cy="2354647"/>
      </dsp:txXfrm>
    </dsp:sp>
    <dsp:sp modelId="{24D3949D-55D7-9843-BBF0-4DC75BF720C6}">
      <dsp:nvSpPr>
        <dsp:cNvPr id="0" name=""/>
        <dsp:cNvSpPr/>
      </dsp:nvSpPr>
      <dsp:spPr>
        <a:xfrm>
          <a:off x="3537901" y="1144830"/>
          <a:ext cx="3537901" cy="2354647"/>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latin typeface="Rockwell" panose="02060603020205020403" pitchFamily="18" charset="0"/>
              <a:cs typeface="Gill Sans"/>
            </a:rPr>
            <a:t>Disadvantages</a:t>
          </a:r>
          <a:r>
            <a:rPr lang="en-US" sz="3800" b="0" kern="1200" dirty="0">
              <a:latin typeface="+mj-lt"/>
              <a:cs typeface="Gill Sans"/>
            </a:rPr>
            <a:t> </a:t>
          </a:r>
        </a:p>
      </dsp:txBody>
      <dsp:txXfrm>
        <a:off x="3537901" y="1144830"/>
        <a:ext cx="3537901" cy="2354647"/>
      </dsp:txXfrm>
    </dsp:sp>
    <dsp:sp modelId="{30F57DEF-DA04-AE46-8A72-E185F1E3E46F}">
      <dsp:nvSpPr>
        <dsp:cNvPr id="0" name=""/>
        <dsp:cNvSpPr/>
      </dsp:nvSpPr>
      <dsp:spPr>
        <a:xfrm>
          <a:off x="0" y="2968405"/>
          <a:ext cx="7075803" cy="26162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14228"/>
          <a:ext cx="7107623" cy="115680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0" kern="1200" dirty="0">
              <a:latin typeface="+mn-lt"/>
              <a:cs typeface="Gill Sans"/>
            </a:rPr>
            <a:t>Open-ended Questions</a:t>
          </a:r>
        </a:p>
      </dsp:txBody>
      <dsp:txXfrm>
        <a:off x="0" y="14228"/>
        <a:ext cx="7107623" cy="1156807"/>
      </dsp:txXfrm>
    </dsp:sp>
    <dsp:sp modelId="{250C4737-A841-8C48-A045-BF4D4D99D3A8}">
      <dsp:nvSpPr>
        <dsp:cNvPr id="0" name=""/>
        <dsp:cNvSpPr/>
      </dsp:nvSpPr>
      <dsp:spPr>
        <a:xfrm>
          <a:off x="0" y="1181125"/>
          <a:ext cx="3553811" cy="2429296"/>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kern="1200" dirty="0">
              <a:latin typeface="+mn-lt"/>
              <a:cs typeface="Gill Sans"/>
            </a:rPr>
            <a:t>Advantages</a:t>
          </a:r>
        </a:p>
      </dsp:txBody>
      <dsp:txXfrm>
        <a:off x="0" y="1181125"/>
        <a:ext cx="3553811" cy="2429296"/>
      </dsp:txXfrm>
    </dsp:sp>
    <dsp:sp modelId="{24D3949D-55D7-9843-BBF0-4DC75BF720C6}">
      <dsp:nvSpPr>
        <dsp:cNvPr id="0" name=""/>
        <dsp:cNvSpPr/>
      </dsp:nvSpPr>
      <dsp:spPr>
        <a:xfrm>
          <a:off x="3553811" y="1181125"/>
          <a:ext cx="3553811" cy="2429296"/>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kern="1200" dirty="0">
              <a:latin typeface="+mn-lt"/>
              <a:cs typeface="Gill Sans"/>
            </a:rPr>
            <a:t>Disadvantages </a:t>
          </a:r>
        </a:p>
      </dsp:txBody>
      <dsp:txXfrm>
        <a:off x="3553811" y="1181125"/>
        <a:ext cx="3553811" cy="2429296"/>
      </dsp:txXfrm>
    </dsp:sp>
    <dsp:sp modelId="{30F57DEF-DA04-AE46-8A72-E185F1E3E46F}">
      <dsp:nvSpPr>
        <dsp:cNvPr id="0" name=""/>
        <dsp:cNvSpPr/>
      </dsp:nvSpPr>
      <dsp:spPr>
        <a:xfrm>
          <a:off x="0" y="3062512"/>
          <a:ext cx="7107623" cy="269921"/>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06F67-69AA-4DD8-85DE-A5CD1DE14C69}" type="datetimeFigureOut">
              <a:rPr lang="en-US" smtClean="0"/>
              <a:t>2/25/22</a:t>
            </a:fld>
            <a:endParaRPr 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F94A3-515B-42C9-A632-CD8154351229}" type="slidenum">
              <a:rPr lang="en-US" smtClean="0"/>
              <a:t>‹#›</a:t>
            </a:fld>
            <a:endParaRPr lang="en-US"/>
          </a:p>
        </p:txBody>
      </p:sp>
    </p:spTree>
    <p:extLst>
      <p:ext uri="{BB962C8B-B14F-4D97-AF65-F5344CB8AC3E}">
        <p14:creationId xmlns:p14="http://schemas.microsoft.com/office/powerpoint/2010/main" val="89707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oc.gov/pictures/resource/cph.3a2456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media.nationalgeographic.org/assets/file/Case_Study_Enric_V6.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nd9YmdenPL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rightquestion.org/remote-learning-resources/"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padlet.com/sarahwestbrook1/QFT2"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0A54D-AEF5-47F7-86B4-A4703E523AB7}" type="slidenum">
              <a:rPr lang="en-US" smtClean="0"/>
              <a:t>1</a:t>
            </a:fld>
            <a:endParaRPr lang="en-US"/>
          </a:p>
        </p:txBody>
      </p:sp>
    </p:spTree>
    <p:extLst>
      <p:ext uri="{BB962C8B-B14F-4D97-AF65-F5344CB8AC3E}">
        <p14:creationId xmlns:p14="http://schemas.microsoft.com/office/powerpoint/2010/main" val="23035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13</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615279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do students learn about “bad” questions or “dumb questions”? What are the implicit and explicit ways that message is communicated to them? </a:t>
            </a:r>
          </a:p>
          <a:p>
            <a:endParaRPr lang="en-US" dirty="0"/>
          </a:p>
        </p:txBody>
      </p:sp>
      <p:sp>
        <p:nvSpPr>
          <p:cNvPr id="4" name="Slide Number Placeholder 3"/>
          <p:cNvSpPr>
            <a:spLocks noGrp="1"/>
          </p:cNvSpPr>
          <p:nvPr>
            <p:ph type="sldNum" sz="quarter" idx="5"/>
          </p:nvPr>
        </p:nvSpPr>
        <p:spPr/>
        <p:txBody>
          <a:bodyPr/>
          <a:lstStyle/>
          <a:p>
            <a:fld id="{EFFF94A3-515B-42C9-A632-CD8154351229}" type="slidenum">
              <a:rPr lang="en-US" smtClean="0"/>
              <a:t>14</a:t>
            </a:fld>
            <a:endParaRPr lang="en-US"/>
          </a:p>
        </p:txBody>
      </p:sp>
    </p:spTree>
    <p:extLst>
      <p:ext uri="{BB962C8B-B14F-4D97-AF65-F5344CB8AC3E}">
        <p14:creationId xmlns:p14="http://schemas.microsoft.com/office/powerpoint/2010/main" val="5173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16</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325062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592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142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If you are working alone, rule #3 becomes: “write down every question as it</a:t>
            </a:r>
            <a:r>
              <a:rPr lang="en-US" baseline="0" dirty="0"/>
              <a:t> first comes to mind.” Don’t judge yourself!</a:t>
            </a:r>
            <a:endParaRPr lang="en-US" dirty="0"/>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19</a:t>
            </a:fld>
            <a:endParaRPr lang="en-US"/>
          </a:p>
        </p:txBody>
      </p:sp>
    </p:spTree>
    <p:extLst>
      <p:ext uri="{BB962C8B-B14F-4D97-AF65-F5344CB8AC3E}">
        <p14:creationId xmlns:p14="http://schemas.microsoft.com/office/powerpoint/2010/main" val="433116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[Photograph] Retrieved from the Library of Congress, </a:t>
            </a:r>
            <a:r>
              <a:rPr lang="en-US" dirty="0">
                <a:hlinkClick r:id="rId3"/>
              </a:rPr>
              <a:t>https://www.loc.gov/pictures/resource/cph.3a24566/</a:t>
            </a:r>
            <a:r>
              <a:rPr lang="en-US" dirty="0"/>
              <a:t>.</a:t>
            </a:r>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20</a:t>
            </a:fld>
            <a:endParaRPr lang="en-US"/>
          </a:p>
        </p:txBody>
      </p:sp>
    </p:spTree>
    <p:extLst>
      <p:ext uri="{BB962C8B-B14F-4D97-AF65-F5344CB8AC3E}">
        <p14:creationId xmlns:p14="http://schemas.microsoft.com/office/powerpoint/2010/main" val="1094070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21</a:t>
            </a:fld>
            <a:endParaRPr lang="en-US"/>
          </a:p>
        </p:txBody>
      </p:sp>
    </p:spTree>
    <p:extLst>
      <p:ext uri="{BB962C8B-B14F-4D97-AF65-F5344CB8AC3E}">
        <p14:creationId xmlns:p14="http://schemas.microsoft.com/office/powerpoint/2010/main" val="4288033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22</a:t>
            </a:fld>
            <a:endParaRPr lang="en-US">
              <a:solidFill>
                <a:prstClr val="black"/>
              </a:solidFill>
              <a:latin typeface="Calibri"/>
            </a:endParaRPr>
          </a:p>
        </p:txBody>
      </p:sp>
    </p:spTree>
    <p:extLst>
      <p:ext uri="{BB962C8B-B14F-4D97-AF65-F5344CB8AC3E}">
        <p14:creationId xmlns:p14="http://schemas.microsoft.com/office/powerpoint/2010/main" val="2063291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The point here is that the closed-ended questions are equally useful as open-ended!</a:t>
            </a:r>
            <a:endParaRPr lang="en-US" baseline="0"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23</a:t>
            </a:fld>
            <a:endParaRPr lang="en-US">
              <a:solidFill>
                <a:prstClr val="black"/>
              </a:solidFill>
              <a:latin typeface="Calibri"/>
            </a:endParaRPr>
          </a:p>
        </p:txBody>
      </p:sp>
    </p:spTree>
    <p:extLst>
      <p:ext uri="{BB962C8B-B14F-4D97-AF65-F5344CB8AC3E}">
        <p14:creationId xmlns:p14="http://schemas.microsoft.com/office/powerpoint/2010/main" val="319178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2</a:t>
            </a:fld>
            <a:endParaRPr lang="en-US"/>
          </a:p>
        </p:txBody>
      </p:sp>
    </p:spTree>
    <p:extLst>
      <p:ext uri="{BB962C8B-B14F-4D97-AF65-F5344CB8AC3E}">
        <p14:creationId xmlns:p14="http://schemas.microsoft.com/office/powerpoint/2010/main" val="3347192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8652428" indent="-38186541">
              <a:defRPr>
                <a:solidFill>
                  <a:schemeClr val="tx1"/>
                </a:solidFill>
                <a:latin typeface="Rockwell" panose="02060603020205020403" pitchFamily="18" charset="0"/>
                <a:ea typeface="MS PGothic" pitchFamily="34" charset="-128"/>
              </a:defRPr>
            </a:lvl2pPr>
            <a:lvl3pPr marL="1164717" indent="-232943">
              <a:defRPr>
                <a:solidFill>
                  <a:schemeClr val="tx1"/>
                </a:solidFill>
                <a:latin typeface="Rockwell" panose="02060603020205020403" pitchFamily="18" charset="0"/>
                <a:ea typeface="MS PGothic" pitchFamily="34" charset="-128"/>
              </a:defRPr>
            </a:lvl3pPr>
            <a:lvl4pPr marL="1630604" indent="-232943">
              <a:defRPr>
                <a:solidFill>
                  <a:schemeClr val="tx1"/>
                </a:solidFill>
                <a:latin typeface="Rockwell" panose="02060603020205020403" pitchFamily="18" charset="0"/>
                <a:ea typeface="MS PGothic" pitchFamily="34" charset="-128"/>
              </a:defRPr>
            </a:lvl4pPr>
            <a:lvl5pPr marL="2096491" indent="-232943">
              <a:defRPr>
                <a:solidFill>
                  <a:schemeClr val="tx1"/>
                </a:solidFill>
                <a:latin typeface="Rockwell" panose="02060603020205020403" pitchFamily="18"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65887" fontAlgn="base">
              <a:spcBef>
                <a:spcPct val="0"/>
              </a:spcBef>
              <a:spcAft>
                <a:spcPct val="0"/>
              </a:spcAft>
              <a:defRPr/>
            </a:pPr>
            <a:fld id="{F388BD8A-AA68-4788-9541-F921EC8B5F2E}" type="slidenum">
              <a:rPr lang="en-US" altLang="en-US">
                <a:solidFill>
                  <a:prstClr val="black"/>
                </a:solidFill>
                <a:latin typeface="Calibri" panose="020F0502020204030204" pitchFamily="34" charset="0"/>
              </a:rPr>
              <a:pPr defTabSz="465887" fontAlgn="base">
                <a:spcBef>
                  <a:spcPct val="0"/>
                </a:spcBef>
                <a:spcAft>
                  <a:spcPct val="0"/>
                </a:spcAft>
                <a:defRPr/>
              </a:pPr>
              <a:t>24</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797938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25</a:t>
            </a:fld>
            <a:endParaRPr lang="en-US"/>
          </a:p>
        </p:txBody>
      </p:sp>
    </p:spTree>
    <p:extLst>
      <p:ext uri="{BB962C8B-B14F-4D97-AF65-F5344CB8AC3E}">
        <p14:creationId xmlns:p14="http://schemas.microsoft.com/office/powerpoint/2010/main" val="1147818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https://</a:t>
            </a:r>
            <a:r>
              <a:rPr lang="en-US" baseline="0" dirty="0" err="1"/>
              <a:t>rightquestion.org</a:t>
            </a:r>
            <a:r>
              <a:rPr lang="en-US" baseline="0" dirty="0"/>
              <a:t>/what-is-the-</a:t>
            </a:r>
            <a:r>
              <a:rPr lang="en-US" baseline="0" dirty="0" err="1"/>
              <a:t>qft</a:t>
            </a:r>
            <a:r>
              <a:rPr lang="en-US" baseline="0" dirty="0"/>
              <a:t>/</a:t>
            </a:r>
          </a:p>
        </p:txBody>
      </p:sp>
      <p:sp>
        <p:nvSpPr>
          <p:cNvPr id="4" name="Slide Number Placeholder 3"/>
          <p:cNvSpPr>
            <a:spLocks noGrp="1"/>
          </p:cNvSpPr>
          <p:nvPr>
            <p:ph type="sldNum" sz="quarter" idx="10"/>
          </p:nvPr>
        </p:nvSpPr>
        <p:spPr/>
        <p:txBody>
          <a:bodyPr/>
          <a:lstStyle/>
          <a:p>
            <a:fld id="{EFFF94A3-515B-42C9-A632-CD8154351229}" type="slidenum">
              <a:rPr lang="en-US" smtClean="0"/>
              <a:t>26</a:t>
            </a:fld>
            <a:endParaRPr lang="en-US"/>
          </a:p>
        </p:txBody>
      </p:sp>
    </p:spTree>
    <p:extLst>
      <p:ext uri="{BB962C8B-B14F-4D97-AF65-F5344CB8AC3E}">
        <p14:creationId xmlns:p14="http://schemas.microsoft.com/office/powerpoint/2010/main" val="3569979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8648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www.loc.gov</a:t>
            </a:r>
            <a:r>
              <a:rPr lang="en-US" dirty="0"/>
              <a:t>/item/98518597/</a:t>
            </a:r>
          </a:p>
        </p:txBody>
      </p:sp>
      <p:sp>
        <p:nvSpPr>
          <p:cNvPr id="4" name="Slide Number Placeholder 3"/>
          <p:cNvSpPr>
            <a:spLocks noGrp="1"/>
          </p:cNvSpPr>
          <p:nvPr>
            <p:ph type="sldNum" sz="quarter" idx="5"/>
          </p:nvPr>
        </p:nvSpPr>
        <p:spPr/>
        <p:txBody>
          <a:bodyPr/>
          <a:lstStyle/>
          <a:p>
            <a:fld id="{EFFF94A3-515B-42C9-A632-CD8154351229}" type="slidenum">
              <a:rPr lang="en-US" smtClean="0"/>
              <a:t>28</a:t>
            </a:fld>
            <a:endParaRPr lang="en-US"/>
          </a:p>
        </p:txBody>
      </p:sp>
    </p:spTree>
    <p:extLst>
      <p:ext uri="{BB962C8B-B14F-4D97-AF65-F5344CB8AC3E}">
        <p14:creationId xmlns:p14="http://schemas.microsoft.com/office/powerpoint/2010/main" val="2678630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105: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r>
              <a:rPr lang="en-US" dirty="0">
                <a:solidFill>
                  <a:schemeClr val="dk1"/>
                </a:solidFill>
                <a:latin typeface="Calibri"/>
                <a:ea typeface="Calibri"/>
                <a:cs typeface="Calibri"/>
                <a:sym typeface="Calibri"/>
              </a:rPr>
              <a:t>Look at language, not at content</a:t>
            </a:r>
            <a:endParaRPr dirty="0">
              <a:solidFill>
                <a:schemeClr val="dk1"/>
              </a:solidFill>
              <a:latin typeface="Calibri"/>
              <a:ea typeface="Calibri"/>
              <a:cs typeface="Calibri"/>
              <a:sym typeface="Calibri"/>
            </a:endParaRPr>
          </a:p>
        </p:txBody>
      </p:sp>
      <p:sp>
        <p:nvSpPr>
          <p:cNvPr id="1537" name="Google Shape;1537;p105: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2490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hlinkClick r:id="rId3"/>
              </a:rPr>
              <a:t>https://media.nationalgeographic.org/assets/file/Case_Study_Enric_V6.pdf</a:t>
            </a:r>
            <a:endParaRPr lang="en-US" dirty="0"/>
          </a:p>
          <a:p>
            <a:endParaRPr lang="en-US" dirty="0"/>
          </a:p>
          <a:p>
            <a:r>
              <a:rPr lang="en-US" dirty="0"/>
              <a:t>Photo credit: https://</a:t>
            </a:r>
            <a:r>
              <a:rPr lang="en-US" dirty="0" err="1"/>
              <a:t>www.usgs.gov</a:t>
            </a:r>
            <a:r>
              <a:rPr lang="en-US" dirty="0"/>
              <a:t>/media/images/coast-</a:t>
            </a:r>
            <a:r>
              <a:rPr lang="en-US" dirty="0" err="1"/>
              <a:t>guam</a:t>
            </a:r>
            <a:r>
              <a:rPr lang="en-US" dirty="0"/>
              <a:t>, https://</a:t>
            </a:r>
            <a:r>
              <a:rPr lang="en-US" dirty="0" err="1"/>
              <a:t>www.loc.gov</a:t>
            </a:r>
            <a:r>
              <a:rPr lang="en-US" dirty="0"/>
              <a:t>/everyday-mysteries/item/why-is-the-ocean-blue/</a:t>
            </a:r>
          </a:p>
        </p:txBody>
      </p:sp>
      <p:sp>
        <p:nvSpPr>
          <p:cNvPr id="4" name="Slide Number Placeholder 3"/>
          <p:cNvSpPr>
            <a:spLocks noGrp="1"/>
          </p:cNvSpPr>
          <p:nvPr>
            <p:ph type="sldNum" sz="quarter" idx="5"/>
          </p:nvPr>
        </p:nvSpPr>
        <p:spPr/>
        <p:txBody>
          <a:bodyPr/>
          <a:lstStyle/>
          <a:p>
            <a:fld id="{EFFF94A3-515B-42C9-A632-CD8154351229}" type="slidenum">
              <a:rPr lang="en-US" smtClean="0"/>
              <a:t>30</a:t>
            </a:fld>
            <a:endParaRPr lang="en-US"/>
          </a:p>
        </p:txBody>
      </p:sp>
    </p:spTree>
    <p:extLst>
      <p:ext uri="{BB962C8B-B14F-4D97-AF65-F5344CB8AC3E}">
        <p14:creationId xmlns:p14="http://schemas.microsoft.com/office/powerpoint/2010/main" val="170139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www.philosophyofquestions.com</a:t>
            </a:r>
            <a:r>
              <a:rPr lang="en-US" dirty="0"/>
              <a:t>/common-questions</a:t>
            </a:r>
          </a:p>
          <a:p>
            <a:r>
              <a:rPr lang="en-US" dirty="0"/>
              <a:t>https://</a:t>
            </a:r>
            <a:r>
              <a:rPr lang="en-US" dirty="0" err="1"/>
              <a:t>trends.google.com</a:t>
            </a:r>
            <a:r>
              <a:rPr lang="en-US" dirty="0"/>
              <a:t>/trends/</a:t>
            </a:r>
            <a:r>
              <a:rPr lang="en-US" dirty="0" err="1"/>
              <a:t>yis</a:t>
            </a:r>
            <a:r>
              <a:rPr lang="en-US" dirty="0"/>
              <a:t>/2020/US/?</a:t>
            </a:r>
            <a:r>
              <a:rPr lang="en-US" dirty="0" err="1"/>
              <a:t>utm_source</a:t>
            </a:r>
            <a:r>
              <a:rPr lang="en-US" dirty="0"/>
              <a:t>=</a:t>
            </a:r>
            <a:r>
              <a:rPr lang="en-US" dirty="0" err="1"/>
              <a:t>vanity&amp;utm_medium</a:t>
            </a:r>
            <a:r>
              <a:rPr lang="en-US" dirty="0"/>
              <a:t>=</a:t>
            </a:r>
            <a:r>
              <a:rPr lang="en-US" dirty="0" err="1"/>
              <a:t>referral&amp;utm_campaign</a:t>
            </a:r>
            <a:r>
              <a:rPr lang="en-US" dirty="0"/>
              <a:t>=US</a:t>
            </a:r>
          </a:p>
        </p:txBody>
      </p:sp>
      <p:sp>
        <p:nvSpPr>
          <p:cNvPr id="4" name="Slide Number Placeholder 3"/>
          <p:cNvSpPr>
            <a:spLocks noGrp="1"/>
          </p:cNvSpPr>
          <p:nvPr>
            <p:ph type="sldNum" sz="quarter" idx="5"/>
          </p:nvPr>
        </p:nvSpPr>
        <p:spPr/>
        <p:txBody>
          <a:bodyPr/>
          <a:lstStyle/>
          <a:p>
            <a:fld id="{EFFF94A3-515B-42C9-A632-CD8154351229}" type="slidenum">
              <a:rPr lang="en-US" smtClean="0"/>
              <a:t>31</a:t>
            </a:fld>
            <a:endParaRPr lang="en-US"/>
          </a:p>
        </p:txBody>
      </p:sp>
    </p:spTree>
    <p:extLst>
      <p:ext uri="{BB962C8B-B14F-4D97-AF65-F5344CB8AC3E}">
        <p14:creationId xmlns:p14="http://schemas.microsoft.com/office/powerpoint/2010/main" val="2709505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screenshot of a screening form I filled out at my doctor’s office yesterday!</a:t>
            </a:r>
          </a:p>
        </p:txBody>
      </p:sp>
      <p:sp>
        <p:nvSpPr>
          <p:cNvPr id="4" name="Slide Number Placeholder 3"/>
          <p:cNvSpPr>
            <a:spLocks noGrp="1"/>
          </p:cNvSpPr>
          <p:nvPr>
            <p:ph type="sldNum" sz="quarter" idx="5"/>
          </p:nvPr>
        </p:nvSpPr>
        <p:spPr/>
        <p:txBody>
          <a:bodyPr/>
          <a:lstStyle/>
          <a:p>
            <a:fld id="{EFFF94A3-515B-42C9-A632-CD8154351229}" type="slidenum">
              <a:rPr lang="en-US" smtClean="0"/>
              <a:t>32</a:t>
            </a:fld>
            <a:endParaRPr lang="en-US"/>
          </a:p>
        </p:txBody>
      </p:sp>
    </p:spTree>
    <p:extLst>
      <p:ext uri="{BB962C8B-B14F-4D97-AF65-F5344CB8AC3E}">
        <p14:creationId xmlns:p14="http://schemas.microsoft.com/office/powerpoint/2010/main" val="2644918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https://www2.census.gov/library/publications/decennial/2020/operations/planned-questions-2020-acs.pdf</a:t>
            </a:r>
          </a:p>
        </p:txBody>
      </p:sp>
      <p:sp>
        <p:nvSpPr>
          <p:cNvPr id="4" name="Slide Number Placeholder 3"/>
          <p:cNvSpPr>
            <a:spLocks noGrp="1"/>
          </p:cNvSpPr>
          <p:nvPr>
            <p:ph type="sldNum" sz="quarter" idx="5"/>
          </p:nvPr>
        </p:nvSpPr>
        <p:spPr/>
        <p:txBody>
          <a:bodyPr/>
          <a:lstStyle/>
          <a:p>
            <a:fld id="{EFFF94A3-515B-42C9-A632-CD8154351229}" type="slidenum">
              <a:rPr lang="en-US" smtClean="0"/>
              <a:t>33</a:t>
            </a:fld>
            <a:endParaRPr lang="en-US"/>
          </a:p>
        </p:txBody>
      </p:sp>
    </p:spTree>
    <p:extLst>
      <p:ext uri="{BB962C8B-B14F-4D97-AF65-F5344CB8AC3E}">
        <p14:creationId xmlns:p14="http://schemas.microsoft.com/office/powerpoint/2010/main" val="4067977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a:t>
            </a:fld>
            <a:endParaRPr lang="en-US"/>
          </a:p>
        </p:txBody>
      </p:sp>
    </p:spTree>
    <p:extLst>
      <p:ext uri="{BB962C8B-B14F-4D97-AF65-F5344CB8AC3E}">
        <p14:creationId xmlns:p14="http://schemas.microsoft.com/office/powerpoint/2010/main" val="3949399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dirty="0">
                <a:solidFill>
                  <a:schemeClr val="tx1"/>
                </a:solidFill>
                <a:effectLst/>
                <a:latin typeface="+mn-lt"/>
                <a:ea typeface="+mn-ea"/>
                <a:cs typeface="+mn-cs"/>
                <a:hlinkClick r:id="rId3"/>
              </a:rPr>
              <a:t>https://www.youtube.com/watch?v=nd9YmdenPLg</a:t>
            </a:r>
            <a:endParaRPr lang="en-US" dirty="0"/>
          </a:p>
        </p:txBody>
      </p:sp>
      <p:sp>
        <p:nvSpPr>
          <p:cNvPr id="4" name="Slide Number Placeholder 3"/>
          <p:cNvSpPr>
            <a:spLocks noGrp="1"/>
          </p:cNvSpPr>
          <p:nvPr>
            <p:ph type="sldNum" sz="quarter" idx="5"/>
          </p:nvPr>
        </p:nvSpPr>
        <p:spPr/>
        <p:txBody>
          <a:bodyPr/>
          <a:lstStyle/>
          <a:p>
            <a:fld id="{EFFF94A3-515B-42C9-A632-CD8154351229}" type="slidenum">
              <a:rPr lang="en-US" smtClean="0"/>
              <a:t>34</a:t>
            </a:fld>
            <a:endParaRPr lang="en-US"/>
          </a:p>
        </p:txBody>
      </p:sp>
    </p:spTree>
    <p:extLst>
      <p:ext uri="{BB962C8B-B14F-4D97-AF65-F5344CB8AC3E}">
        <p14:creationId xmlns:p14="http://schemas.microsoft.com/office/powerpoint/2010/main" val="2094426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943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36</a:t>
            </a:fld>
            <a:endParaRPr lang="en-US"/>
          </a:p>
        </p:txBody>
      </p:sp>
    </p:spTree>
    <p:extLst>
      <p:ext uri="{BB962C8B-B14F-4D97-AF65-F5344CB8AC3E}">
        <p14:creationId xmlns:p14="http://schemas.microsoft.com/office/powerpoint/2010/main" val="195603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94106C-9CF7-48C2-B4C6-320C0C151C36}" type="slidenum">
              <a:rPr lang="en-US" smtClean="0"/>
              <a:t>37</a:t>
            </a:fld>
            <a:endParaRPr lang="en-US"/>
          </a:p>
        </p:txBody>
      </p:sp>
    </p:spTree>
    <p:extLst>
      <p:ext uri="{BB962C8B-B14F-4D97-AF65-F5344CB8AC3E}">
        <p14:creationId xmlns:p14="http://schemas.microsoft.com/office/powerpoint/2010/main" val="539682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F94A3-515B-42C9-A632-CD8154351229}"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086328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40</a:t>
            </a:fld>
            <a:endParaRPr lang="en-US"/>
          </a:p>
        </p:txBody>
      </p:sp>
    </p:spTree>
    <p:extLst>
      <p:ext uri="{BB962C8B-B14F-4D97-AF65-F5344CB8AC3E}">
        <p14:creationId xmlns:p14="http://schemas.microsoft.com/office/powerpoint/2010/main" val="1528711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41</a:t>
            </a:fld>
            <a:endParaRPr lang="en-US"/>
          </a:p>
        </p:txBody>
      </p:sp>
    </p:spTree>
    <p:extLst>
      <p:ext uri="{BB962C8B-B14F-4D97-AF65-F5344CB8AC3E}">
        <p14:creationId xmlns:p14="http://schemas.microsoft.com/office/powerpoint/2010/main" val="1866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FF94A3-515B-42C9-A632-CD8154351229}" type="slidenum">
              <a:rPr lang="en-US" smtClean="0"/>
              <a:t>42</a:t>
            </a:fld>
            <a:endParaRPr lang="en-US"/>
          </a:p>
        </p:txBody>
      </p:sp>
    </p:spTree>
    <p:extLst>
      <p:ext uri="{BB962C8B-B14F-4D97-AF65-F5344CB8AC3E}">
        <p14:creationId xmlns:p14="http://schemas.microsoft.com/office/powerpoint/2010/main" val="3171547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all of RQI’s Virtual Learning Resources:</a:t>
            </a:r>
          </a:p>
          <a:p>
            <a:r>
              <a:rPr lang="en-US" dirty="0">
                <a:hlinkClick r:id="rId3"/>
              </a:rPr>
              <a:t>https://rightquestion.org/remote-learning-resources/</a:t>
            </a:r>
            <a:endParaRPr lang="en-US" dirty="0"/>
          </a:p>
          <a:p>
            <a:r>
              <a:rPr lang="en-US" dirty="0"/>
              <a:t>Access the QFT Padlet Template Here:</a:t>
            </a:r>
          </a:p>
          <a:p>
            <a:r>
              <a:rPr lang="en-US" dirty="0">
                <a:hlinkClick r:id="rId4"/>
              </a:rPr>
              <a:t>https://padlet.com/sarahwestbrook1/QFT2</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FF94A3-515B-42C9-A632-CD8154351229}" type="slidenum">
              <a:rPr lang="en-US" smtClean="0"/>
              <a:t>43</a:t>
            </a:fld>
            <a:endParaRPr lang="en-US"/>
          </a:p>
        </p:txBody>
      </p:sp>
    </p:spTree>
    <p:extLst>
      <p:ext uri="{BB962C8B-B14F-4D97-AF65-F5344CB8AC3E}">
        <p14:creationId xmlns:p14="http://schemas.microsoft.com/office/powerpoint/2010/main" val="3560827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4106C-9CF7-48C2-B4C6-320C0C151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71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I</a:t>
            </a:r>
          </a:p>
        </p:txBody>
      </p:sp>
      <p:sp>
        <p:nvSpPr>
          <p:cNvPr id="4" name="Slide Number Placeholder 3"/>
          <p:cNvSpPr>
            <a:spLocks noGrp="1"/>
          </p:cNvSpPr>
          <p:nvPr>
            <p:ph type="sldNum" sz="quarter" idx="10"/>
          </p:nvPr>
        </p:nvSpPr>
        <p:spPr/>
        <p:txBody>
          <a:bodyPr/>
          <a:lstStyle/>
          <a:p>
            <a:fld id="{EFFF94A3-515B-42C9-A632-CD8154351229}" type="slidenum">
              <a:rPr lang="en-US" smtClean="0"/>
              <a:t>7</a:t>
            </a:fld>
            <a:endParaRPr lang="en-US"/>
          </a:p>
        </p:txBody>
      </p:sp>
    </p:spTree>
    <p:extLst>
      <p:ext uri="{BB962C8B-B14F-4D97-AF65-F5344CB8AC3E}">
        <p14:creationId xmlns:p14="http://schemas.microsoft.com/office/powerpoint/2010/main" val="331048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entury Gothic" panose="020B0502020202020204" pitchFamily="34" charset="0"/>
              </a:rPr>
              <a:t>https://</a:t>
            </a:r>
            <a:r>
              <a:rPr lang="en-US" sz="1200" dirty="0" err="1">
                <a:solidFill>
                  <a:srgbClr val="000000"/>
                </a:solidFill>
                <a:latin typeface="Century Gothic" panose="020B0502020202020204" pitchFamily="34" charset="0"/>
              </a:rPr>
              <a:t>www.loc.gov</a:t>
            </a:r>
            <a:r>
              <a:rPr lang="en-US" sz="1200" dirty="0">
                <a:solidFill>
                  <a:srgbClr val="000000"/>
                </a:solidFill>
                <a:latin typeface="Century Gothic" panose="020B0502020202020204" pitchFamily="34" charset="0"/>
              </a:rPr>
              <a:t>/item/2007681147/</a:t>
            </a:r>
            <a:endParaRPr kumimoji="0" lang="en-US"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EFFF94A3-515B-42C9-A632-CD8154351229}" type="slidenum">
              <a:rPr lang="en-US" smtClean="0"/>
              <a:t>46</a:t>
            </a:fld>
            <a:endParaRPr lang="en-US"/>
          </a:p>
        </p:txBody>
      </p:sp>
    </p:spTree>
    <p:extLst>
      <p:ext uri="{BB962C8B-B14F-4D97-AF65-F5344CB8AC3E}">
        <p14:creationId xmlns:p14="http://schemas.microsoft.com/office/powerpoint/2010/main" val="2553420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F94A3-515B-42C9-A632-CD8154351229}"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986540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9456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SzPts val="2700"/>
              <a:buNone/>
            </a:pPr>
            <a:r>
              <a:rPr lang="en-US" dirty="0"/>
              <a:t>Record the debrief conversation  </a:t>
            </a:r>
          </a:p>
          <a:p>
            <a:pPr marL="0" indent="0">
              <a:lnSpc>
                <a:spcPct val="100000"/>
              </a:lnSpc>
              <a:spcBef>
                <a:spcPts val="0"/>
              </a:spcBef>
              <a:buSzPts val="2700"/>
              <a:buNone/>
            </a:pPr>
            <a:endParaRPr lang="en-US" dirty="0"/>
          </a:p>
          <a:p>
            <a:pPr marL="0" indent="0">
              <a:lnSpc>
                <a:spcPct val="100000"/>
              </a:lnSpc>
              <a:spcBef>
                <a:spcPts val="0"/>
              </a:spcBef>
              <a:buSzPts val="2700"/>
              <a:buNone/>
            </a:pPr>
            <a:r>
              <a:rPr lang="en-US" dirty="0"/>
              <a:t>Takeaways:</a:t>
            </a:r>
          </a:p>
          <a:p>
            <a:pPr marL="514350" indent="-514350">
              <a:lnSpc>
                <a:spcPct val="100000"/>
              </a:lnSpc>
              <a:spcBef>
                <a:spcPts val="0"/>
              </a:spcBef>
              <a:buSzPts val="2700"/>
              <a:buAutoNum type="arabicPeriod"/>
            </a:pPr>
            <a:r>
              <a:rPr lang="en-US" dirty="0"/>
              <a:t>Close-ended questions are far more useful than we realize and just as valuable as open-ended questions. </a:t>
            </a:r>
          </a:p>
          <a:p>
            <a:pPr marL="514350" indent="-514350">
              <a:lnSpc>
                <a:spcPct val="100000"/>
              </a:lnSpc>
              <a:spcBef>
                <a:spcPts val="0"/>
              </a:spcBef>
              <a:buSzPts val="2700"/>
              <a:buAutoNum type="arabicPeriod"/>
            </a:pPr>
            <a:r>
              <a:rPr lang="en-US" dirty="0"/>
              <a:t>You don’t need one perfect question, but many different ones. One question often leads to more.</a:t>
            </a:r>
          </a:p>
          <a:p>
            <a:pPr marL="514350" indent="-514350">
              <a:lnSpc>
                <a:spcPct val="100000"/>
              </a:lnSpc>
              <a:spcBef>
                <a:spcPts val="0"/>
              </a:spcBef>
              <a:buSzPts val="2700"/>
              <a:buAutoNum type="arabicPeriod"/>
            </a:pPr>
            <a:r>
              <a:rPr lang="en-US" dirty="0"/>
              <a:t>Human language is unpredictable; people won’t always give you the answer you’re looking for, so you need follow up questions. </a:t>
            </a:r>
          </a:p>
          <a:p>
            <a:pPr marL="514350" indent="-514350">
              <a:lnSpc>
                <a:spcPct val="100000"/>
              </a:lnSpc>
              <a:spcBef>
                <a:spcPts val="0"/>
              </a:spcBef>
              <a:buSzPts val="2700"/>
              <a:buAutoNum type="arabicPeriod"/>
            </a:pPr>
            <a:r>
              <a:rPr lang="en-US" dirty="0"/>
              <a:t>It isn’t about labeling “o” versus “c;” but rather, the practice of being flexible in your thinking and intentional with your language.</a:t>
            </a:r>
          </a:p>
          <a:p>
            <a:pPr marL="514350" indent="-514350">
              <a:lnSpc>
                <a:spcPct val="100000"/>
              </a:lnSpc>
              <a:spcBef>
                <a:spcPts val="0"/>
              </a:spcBef>
              <a:buSzPts val="2700"/>
              <a:buAutoNum type="arabicPeriod"/>
            </a:pPr>
            <a:r>
              <a:rPr lang="en-US" dirty="0"/>
              <a:t>The “right” question is whatever question you need for the situation you are in </a:t>
            </a:r>
          </a:p>
          <a:p>
            <a:endParaRPr lang="en-US" dirty="0"/>
          </a:p>
        </p:txBody>
      </p:sp>
      <p:sp>
        <p:nvSpPr>
          <p:cNvPr id="4" name="Slide Number Placeholder 3"/>
          <p:cNvSpPr>
            <a:spLocks noGrp="1"/>
          </p:cNvSpPr>
          <p:nvPr>
            <p:ph type="sldNum" sz="quarter" idx="5"/>
          </p:nvPr>
        </p:nvSpPr>
        <p:spPr/>
        <p:txBody>
          <a:bodyPr/>
          <a:lstStyle/>
          <a:p>
            <a:fld id="{0AF0A54D-AEF5-47F7-86B4-A4703E523AB7}" type="slidenum">
              <a:rPr lang="en-US" smtClean="0"/>
              <a:t>49</a:t>
            </a:fld>
            <a:endParaRPr lang="en-US"/>
          </a:p>
        </p:txBody>
      </p:sp>
    </p:spTree>
    <p:extLst>
      <p:ext uri="{BB962C8B-B14F-4D97-AF65-F5344CB8AC3E}">
        <p14:creationId xmlns:p14="http://schemas.microsoft.com/office/powerpoint/2010/main" val="3940200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51</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510069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FF94A3-515B-42C9-A632-CD8154351229}" type="slidenum">
              <a:rPr lang="en-US" smtClean="0"/>
              <a:t>53</a:t>
            </a:fld>
            <a:endParaRPr lang="en-US"/>
          </a:p>
        </p:txBody>
      </p:sp>
    </p:spTree>
    <p:extLst>
      <p:ext uri="{BB962C8B-B14F-4D97-AF65-F5344CB8AC3E}">
        <p14:creationId xmlns:p14="http://schemas.microsoft.com/office/powerpoint/2010/main" val="33629158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54</a:t>
            </a:fld>
            <a:endParaRPr lang="en-US"/>
          </a:p>
        </p:txBody>
      </p:sp>
    </p:spTree>
    <p:extLst>
      <p:ext uri="{BB962C8B-B14F-4D97-AF65-F5344CB8AC3E}">
        <p14:creationId xmlns:p14="http://schemas.microsoft.com/office/powerpoint/2010/main" val="177267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rightquestion.org</a:t>
            </a:r>
            <a:r>
              <a:rPr lang="en-US" dirty="0"/>
              <a:t>/primary-sources-course-information/</a:t>
            </a:r>
          </a:p>
        </p:txBody>
      </p:sp>
      <p:sp>
        <p:nvSpPr>
          <p:cNvPr id="4" name="Slide Number Placeholder 3"/>
          <p:cNvSpPr>
            <a:spLocks noGrp="1"/>
          </p:cNvSpPr>
          <p:nvPr>
            <p:ph type="sldNum" sz="quarter" idx="5"/>
          </p:nvPr>
        </p:nvSpPr>
        <p:spPr/>
        <p:txBody>
          <a:bodyPr/>
          <a:lstStyle/>
          <a:p>
            <a:fld id="{EFFF94A3-515B-42C9-A632-CD8154351229}" type="slidenum">
              <a:rPr lang="en-US" smtClean="0"/>
              <a:t>8</a:t>
            </a:fld>
            <a:endParaRPr lang="en-US"/>
          </a:p>
        </p:txBody>
      </p:sp>
    </p:spTree>
    <p:extLst>
      <p:ext uri="{BB962C8B-B14F-4D97-AF65-F5344CB8AC3E}">
        <p14:creationId xmlns:p14="http://schemas.microsoft.com/office/powerpoint/2010/main" val="13763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0A54D-AEF5-47F7-86B4-A4703E523AB7}" type="slidenum">
              <a:rPr lang="en-US" smtClean="0"/>
              <a:t>9</a:t>
            </a:fld>
            <a:endParaRPr lang="en-US"/>
          </a:p>
        </p:txBody>
      </p:sp>
    </p:spTree>
    <p:extLst>
      <p:ext uri="{BB962C8B-B14F-4D97-AF65-F5344CB8AC3E}">
        <p14:creationId xmlns:p14="http://schemas.microsoft.com/office/powerpoint/2010/main" val="2681263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105: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a:solidFill>
                <a:schemeClr val="dk1"/>
              </a:solidFill>
              <a:latin typeface="Calibri"/>
              <a:ea typeface="Calibri"/>
              <a:cs typeface="Calibri"/>
              <a:sym typeface="Calibri"/>
            </a:endParaRPr>
          </a:p>
        </p:txBody>
      </p:sp>
      <p:sp>
        <p:nvSpPr>
          <p:cNvPr id="1537" name="Google Shape;1537;p105: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060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11</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607652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r>
              <a:rPr lang="en-US" dirty="0">
                <a:solidFill>
                  <a:schemeClr val="dk1"/>
                </a:solidFill>
                <a:latin typeface="Calibri"/>
                <a:ea typeface="Calibri"/>
                <a:cs typeface="Calibri"/>
                <a:sym typeface="Calibri"/>
              </a:rPr>
              <a:t>Lessons learned: 1) I hadn’t done a good job on what I meant by “good discussion questions” 2) Even if I had, my students proved me wrong! They expanded my understanding of what a “good discussion question” was. Knowing the answers already/my content knowledge made it hard for me to put myself in the shoes of the student who had asked.</a:t>
            </a: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12</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316242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68628" y="609599"/>
            <a:ext cx="8627165" cy="1577010"/>
          </a:xfrm>
        </p:spPr>
        <p:txBody>
          <a:bodyPr anchor="b">
            <a:norm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Names</a:t>
            </a:r>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68629" y="6017665"/>
            <a:ext cx="2875723" cy="515234"/>
          </a:xfrm>
          <a:prstGeom prst="rect">
            <a:avLst/>
          </a:prstGeom>
        </p:spPr>
      </p:pic>
      <p:sp>
        <p:nvSpPr>
          <p:cNvPr id="8"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12" name="Straight Connector 11"/>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6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728525" y="1227818"/>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2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728523" y="1662320"/>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850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838725" y="183297"/>
            <a:ext cx="10515600" cy="1325563"/>
          </a:xfrm>
        </p:spPr>
        <p:txBody>
          <a:bodyPr/>
          <a:lstStyle>
            <a:lvl1pPr>
              <a:defRPr>
                <a:solidFill>
                  <a:schemeClr val="tx2"/>
                </a:solidFill>
              </a:defRPr>
            </a:lvl1pPr>
          </a:lstStyle>
          <a:p>
            <a:r>
              <a:rPr lang="en-US" dirty="0"/>
              <a:t>Click to edit Master title style</a:t>
            </a:r>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a:t>Body Text here</a:t>
            </a:r>
          </a:p>
        </p:txBody>
      </p:sp>
      <p:cxnSp>
        <p:nvCxnSpPr>
          <p:cNvPr id="11" name="Straight Connector 10"/>
          <p:cNvCxnSpPr/>
          <p:nvPr userDrawn="1"/>
        </p:nvCxnSpPr>
        <p:spPr>
          <a:xfrm>
            <a:off x="838729" y="118890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437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Century Gothic" panose="020B0502020202020204" pitchFamily="34" charset="0"/>
                <a:ea typeface="Century Gothic" panose="020B050202020202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nulla</a:t>
            </a:r>
            <a:r>
              <a:rPr lang="en-US" dirty="0"/>
              <a:t> </a:t>
            </a:r>
            <a:r>
              <a:rPr lang="en-US" dirty="0" err="1"/>
              <a:t>justo</a:t>
            </a:r>
            <a:r>
              <a:rPr lang="en-US" dirty="0"/>
              <a:t>, </a:t>
            </a:r>
            <a:r>
              <a:rPr lang="en-US" dirty="0" err="1"/>
              <a:t>elementum</a:t>
            </a:r>
            <a:r>
              <a:rPr lang="en-US" dirty="0"/>
              <a:t> </a:t>
            </a:r>
            <a:r>
              <a:rPr lang="en-US" dirty="0" err="1"/>
              <a:t>nec</a:t>
            </a:r>
            <a:r>
              <a:rPr lang="en-US" dirty="0"/>
              <a:t> </a:t>
            </a:r>
            <a:r>
              <a:rPr lang="en-US" dirty="0" err="1"/>
              <a:t>volutpad</a:t>
            </a:r>
            <a:r>
              <a:rPr lang="en-US" dirty="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Century Gothic" panose="020B0502020202020204" pitchFamily="34" charset="0"/>
                <a:ea typeface="Century Gothic" panose="020B050202020202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 Quote Credit</a:t>
            </a:r>
          </a:p>
        </p:txBody>
      </p:sp>
      <p:cxnSp>
        <p:nvCxnSpPr>
          <p:cNvPr id="5" name="Straight Connector 7"/>
          <p:cNvCxnSpPr/>
          <p:nvPr userDrawn="1"/>
        </p:nvCxnSpPr>
        <p:spPr>
          <a:xfrm>
            <a:off x="598779" y="606548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74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8"/>
            <a:ext cx="10515600" cy="838438"/>
          </a:xfrm>
        </p:spPr>
        <p:txBody>
          <a:bodyPr anchor="b">
            <a:normAutofit/>
          </a:bodyPr>
          <a:lstStyle>
            <a:lvl1pPr>
              <a:defRPr sz="40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10" name="Straight Connector 9"/>
          <p:cNvCxnSpPr/>
          <p:nvPr userDrawn="1"/>
        </p:nvCxnSpPr>
        <p:spPr>
          <a:xfrm>
            <a:off x="810480" y="4249858"/>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7"/>
          <p:cNvCxnSpPr/>
          <p:nvPr userDrawn="1"/>
        </p:nvCxnSpPr>
        <p:spPr>
          <a:xfrm>
            <a:off x="506103" y="617518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a:xfrm>
            <a:off x="893039" y="40876"/>
            <a:ext cx="10515600" cy="1325563"/>
          </a:xfrm>
        </p:spPr>
        <p:txBody>
          <a:bodyPr/>
          <a:lstStyle>
            <a:lvl1pPr>
              <a:defRPr b="1">
                <a:solidFill>
                  <a:schemeClr val="tx2"/>
                </a:solidFill>
              </a:defRPr>
            </a:lvl1pPr>
          </a:lstStyle>
          <a:p>
            <a:r>
              <a:rPr lang="en-US" dirty="0"/>
              <a:t>Click to edit Master title style</a:t>
            </a:r>
          </a:p>
        </p:txBody>
      </p:sp>
      <p:cxnSp>
        <p:nvCxnSpPr>
          <p:cNvPr id="7" name="Straight Connector 6"/>
          <p:cNvCxnSpPr/>
          <p:nvPr userDrawn="1"/>
        </p:nvCxnSpPr>
        <p:spPr>
          <a:xfrm>
            <a:off x="838203" y="1174484"/>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158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2" name="Straight Connector 7"/>
          <p:cNvCxnSpPr/>
          <p:nvPr userDrawn="1"/>
        </p:nvCxnSpPr>
        <p:spPr>
          <a:xfrm>
            <a:off x="481390" y="607166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449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3"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6"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dirty="0"/>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5" y="4632792"/>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4230378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 sz="3600" b="1" i="0" u="none" strike="noStrike" cap="none">
                <a:solidFill>
                  <a:srgbClr val="9FC3E3"/>
                </a:solidFill>
                <a:latin typeface="Rockwell"/>
                <a:ea typeface="Rockwell"/>
                <a:cs typeface="Rockwell"/>
                <a:sym typeface="Rockwell"/>
              </a:rPr>
              <a:t>+</a:t>
            </a:r>
            <a:endParaRPr sz="1800"/>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3600" b="0" i="0" u="none" strike="noStrike" cap="none">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dirty="0"/>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mn-lt"/>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dirty="0"/>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032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a:defRPr/>
            </a:pPr>
            <a:r>
              <a:rPr sz="3600" b="1">
                <a:solidFill>
                  <a:srgbClr val="629DD1">
                    <a:lumMod val="60000"/>
                    <a:lumOff val="40000"/>
                  </a:srgb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solidFill>
                  <a:prstClr val="black">
                    <a:lumMod val="65000"/>
                    <a:lumOff val="35000"/>
                  </a:prstClr>
                </a:solidFill>
              </a:rPr>
              <a:pPr/>
              <a:t>2/25/22</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268941" y="6423590"/>
            <a:ext cx="8163859" cy="365125"/>
          </a:xfrm>
          <a:prstGeom prst="rect">
            <a:avLst/>
          </a:prstGeom>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3255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68629" y="6017665"/>
            <a:ext cx="2875723" cy="515234"/>
          </a:xfrm>
          <a:prstGeom prst="rect">
            <a:avLst/>
          </a:prstGeom>
        </p:spPr>
      </p:pic>
      <p:sp>
        <p:nvSpPr>
          <p:cNvPr id="7"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8" name="Straight Connector 7"/>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4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t>2/25/22</a:t>
            </a:fld>
            <a:endParaRPr lang="en-US"/>
          </a:p>
        </p:txBody>
      </p:sp>
      <p:sp>
        <p:nvSpPr>
          <p:cNvPr id="8" name="Footer Placeholder 7"/>
          <p:cNvSpPr>
            <a:spLocks noGrp="1"/>
          </p:cNvSpPr>
          <p:nvPr>
            <p:ph type="ftr" sz="quarter" idx="11"/>
          </p:nvPr>
        </p:nvSpPr>
        <p:spPr>
          <a:xfrm>
            <a:off x="268941" y="6423590"/>
            <a:ext cx="8163859"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t>‹#›</a:t>
            </a:fld>
            <a:endParaRPr lang="en-US"/>
          </a:p>
        </p:txBody>
      </p:sp>
      <p:sp>
        <p:nvSpPr>
          <p:cNvPr id="3" name="Text Placeholder 2"/>
          <p:cNvSpPr>
            <a:spLocks noGrp="1"/>
          </p:cNvSpPr>
          <p:nvPr>
            <p:ph type="body" idx="1"/>
          </p:nvPr>
        </p:nvSpPr>
        <p:spPr>
          <a:xfrm>
            <a:off x="663388" y="2070852"/>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5866504" y="2070852"/>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312289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85"/>
            <a:ext cx="2844800" cy="365100"/>
          </a:xfrm>
          <a:prstGeom prst="rect">
            <a:avLst/>
          </a:prstGeom>
        </p:spPr>
        <p:txBody>
          <a:bodyPr/>
          <a:lstStyle/>
          <a:p>
            <a:pPr algn="r" defTabSz="457200">
              <a:defRPr/>
            </a:pPr>
            <a:fld id="{1BBC3013-4435-2D4C-9E29-650CD3D95957}" type="datetimeFigureOut">
              <a:rPr lang="en-US" sz="1100" smtClean="0">
                <a:solidFill>
                  <a:prstClr val="black">
                    <a:lumMod val="65000"/>
                    <a:lumOff val="35000"/>
                  </a:prstClr>
                </a:solidFill>
              </a:rPr>
              <a:pPr algn="r" defTabSz="457200">
                <a:defRPr/>
              </a:pPr>
              <a:t>2/25/22</a:t>
            </a:fld>
            <a:endParaRPr lang="en-US" sz="1100">
              <a:solidFill>
                <a:prstClr val="black">
                  <a:lumMod val="65000"/>
                  <a:lumOff val="35000"/>
                </a:prstClr>
              </a:solidFill>
            </a:endParaRPr>
          </a:p>
        </p:txBody>
      </p:sp>
      <p:sp>
        <p:nvSpPr>
          <p:cNvPr id="6" name="Footer Placeholder 5"/>
          <p:cNvSpPr>
            <a:spLocks noGrp="1"/>
          </p:cNvSpPr>
          <p:nvPr>
            <p:ph type="ftr" sz="quarter" idx="11"/>
          </p:nvPr>
        </p:nvSpPr>
        <p:spPr>
          <a:xfrm>
            <a:off x="268941" y="6423585"/>
            <a:ext cx="8164000" cy="365100"/>
          </a:xfrm>
          <a:prstGeom prst="rect">
            <a:avLst/>
          </a:prstGeom>
        </p:spPr>
        <p:txBody>
          <a:bodyPr/>
          <a:lstStyle/>
          <a:p>
            <a:pPr defTabSz="457200">
              <a:defRPr/>
            </a:pPr>
            <a:endParaRPr lang="en-US" sz="1100">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4"/>
            <a:ext cx="738800" cy="365100"/>
          </a:xfrm>
          <a:prstGeom prst="rect">
            <a:avLst/>
          </a:prstGeom>
        </p:spPr>
        <p:txBody>
          <a:bodyPr/>
          <a:lstStyle/>
          <a:p>
            <a:pPr algn="r" defTabSz="457200">
              <a:defRPr/>
            </a:pPr>
            <a:fld id="{806C9EB7-DE12-DA45-9FA8-81EA5D4669B0}" type="slidenum">
              <a:rPr lang="en-US" sz="1400" smtClean="0">
                <a:solidFill>
                  <a:prstClr val="white"/>
                </a:solidFill>
              </a:rPr>
              <a:pPr algn="r" defTabSz="457200">
                <a:defRPr/>
              </a:pPr>
              <a:t>‹#›</a:t>
            </a:fld>
            <a:endParaRPr lang="en-US" sz="1400">
              <a:solidFill>
                <a:prstClr val="white"/>
              </a:solidFill>
            </a:endParaRPr>
          </a:p>
        </p:txBody>
      </p:sp>
    </p:spTree>
    <p:extLst>
      <p:ext uri="{BB962C8B-B14F-4D97-AF65-F5344CB8AC3E}">
        <p14:creationId xmlns:p14="http://schemas.microsoft.com/office/powerpoint/2010/main" val="1182086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uk-UA" sz="1400" b="0" i="0" u="none" strike="noStrike" kern="1200" cap="none" spc="0" normalizeH="0" baseline="0" noProof="0" smtClean="0">
                <a:ln>
                  <a:noFill/>
                </a:ln>
                <a:solidFill>
                  <a:prstClr val="white"/>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4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101725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6"/>
        <p:cNvGrpSpPr/>
        <p:nvPr/>
      </p:nvGrpSpPr>
      <p:grpSpPr>
        <a:xfrm>
          <a:off x="0" y="0"/>
          <a:ext cx="0" cy="0"/>
          <a:chOff x="0" y="0"/>
          <a:chExt cx="0" cy="0"/>
        </a:xfrm>
      </p:grpSpPr>
      <p:sp>
        <p:nvSpPr>
          <p:cNvPr id="27" name="Google Shape;27;p3"/>
          <p:cNvSpPr/>
          <p:nvPr/>
        </p:nvSpPr>
        <p:spPr>
          <a:xfrm>
            <a:off x="10947401"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28" name="Google Shape;28;p3"/>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mj-lt"/>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9" name="Google Shape;29;p3"/>
          <p:cNvSpPr txBox="1">
            <a:spLocks noGrp="1"/>
          </p:cNvSpPr>
          <p:nvPr>
            <p:ph type="body" idx="1"/>
          </p:nvPr>
        </p:nvSpPr>
        <p:spPr>
          <a:xfrm>
            <a:off x="664632" y="1981200"/>
            <a:ext cx="10075200" cy="4145100"/>
          </a:xfrm>
          <a:prstGeom prst="rect">
            <a:avLst/>
          </a:prstGeom>
          <a:noFill/>
          <a:ln>
            <a:noFill/>
          </a:ln>
        </p:spPr>
        <p:txBody>
          <a:bodyPr spcFirstLastPara="1" wrap="square" lIns="91425" tIns="45700" rIns="91425" bIns="45700" anchor="t" anchorCtr="0">
            <a:noAutofit/>
          </a:bodyPr>
          <a:lstStyle>
            <a:lvl1pPr marL="457200" marR="0" lvl="0" indent="-323850" algn="l">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mn-lt"/>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dirty="0"/>
          </a:p>
        </p:txBody>
      </p:sp>
      <p:sp>
        <p:nvSpPr>
          <p:cNvPr id="30" name="Google Shape;30;p3"/>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31" name="Google Shape;31;p3"/>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32" name="Google Shape;32;p3"/>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uk-UA" smtClean="0"/>
              <a:pPr/>
              <a:t>‹#›</a:t>
            </a:fld>
            <a:endParaRPr lang="uk-UA"/>
          </a:p>
        </p:txBody>
      </p:sp>
      <p:sp>
        <p:nvSpPr>
          <p:cNvPr id="33" name="Google Shape;33;p3"/>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4" name="Google Shape;34;p3"/>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Tree>
    <p:extLst>
      <p:ext uri="{BB962C8B-B14F-4D97-AF65-F5344CB8AC3E}">
        <p14:creationId xmlns:p14="http://schemas.microsoft.com/office/powerpoint/2010/main" val="645664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67"/>
        <p:cNvGrpSpPr/>
        <p:nvPr/>
      </p:nvGrpSpPr>
      <p:grpSpPr>
        <a:xfrm>
          <a:off x="0" y="0"/>
          <a:ext cx="0" cy="0"/>
          <a:chOff x="0" y="0"/>
          <a:chExt cx="0" cy="0"/>
        </a:xfrm>
      </p:grpSpPr>
      <p:sp>
        <p:nvSpPr>
          <p:cNvPr id="68" name="Google Shape;68;p8"/>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9" name="Google Shape;69;p8"/>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70" name="Google Shape;70;p8"/>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mn-lt"/>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71" name="Google Shape;71;p8"/>
          <p:cNvSpPr txBox="1">
            <a:spLocks noGrp="1"/>
          </p:cNvSpPr>
          <p:nvPr>
            <p:ph type="body" idx="1"/>
          </p:nvPr>
        </p:nvSpPr>
        <p:spPr>
          <a:xfrm>
            <a:off x="663388"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mn-lt"/>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dirty="0"/>
          </a:p>
        </p:txBody>
      </p:sp>
      <p:sp>
        <p:nvSpPr>
          <p:cNvPr id="72" name="Google Shape;72;p8"/>
          <p:cNvSpPr txBox="1">
            <a:spLocks noGrp="1"/>
          </p:cNvSpPr>
          <p:nvPr>
            <p:ph type="body" idx="2"/>
          </p:nvPr>
        </p:nvSpPr>
        <p:spPr>
          <a:xfrm>
            <a:off x="5866504"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mn-lt"/>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dirty="0"/>
          </a:p>
        </p:txBody>
      </p:sp>
      <p:sp>
        <p:nvSpPr>
          <p:cNvPr id="73" name="Google Shape;73;p8"/>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8"/>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5" name="Google Shape;75;p8"/>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uk-UA" smtClean="0"/>
              <a:pPr/>
              <a:t>‹#›</a:t>
            </a:fld>
            <a:endParaRPr lang="uk-UA"/>
          </a:p>
        </p:txBody>
      </p:sp>
      <p:sp>
        <p:nvSpPr>
          <p:cNvPr id="76" name="Google Shape;76;p8"/>
          <p:cNvSpPr txBox="1">
            <a:spLocks noGrp="1"/>
          </p:cNvSpPr>
          <p:nvPr>
            <p:ph type="body" idx="3"/>
          </p:nvPr>
        </p:nvSpPr>
        <p:spPr>
          <a:xfrm>
            <a:off x="663388" y="2070848"/>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mn-lt"/>
                <a:ea typeface="Rockwell"/>
                <a:cs typeface="Rockwell"/>
                <a:sym typeface="Rockwel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dirty="0"/>
          </a:p>
        </p:txBody>
      </p:sp>
      <p:sp>
        <p:nvSpPr>
          <p:cNvPr id="77" name="Google Shape;77;p8"/>
          <p:cNvSpPr txBox="1">
            <a:spLocks noGrp="1"/>
          </p:cNvSpPr>
          <p:nvPr>
            <p:ph type="body" idx="4"/>
          </p:nvPr>
        </p:nvSpPr>
        <p:spPr>
          <a:xfrm>
            <a:off x="5866504" y="2070848"/>
            <a:ext cx="4876800" cy="322729"/>
          </a:xfrm>
          <a:prstGeom prst="rect">
            <a:avLst/>
          </a:prstGeom>
          <a:solidFill>
            <a:srgbClr val="B1BBCB"/>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mn-lt"/>
                <a:ea typeface="Rockwell"/>
                <a:cs typeface="Rockwell"/>
                <a:sym typeface="Rockwel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dirty="0"/>
          </a:p>
        </p:txBody>
      </p:sp>
    </p:spTree>
    <p:extLst>
      <p:ext uri="{BB962C8B-B14F-4D97-AF65-F5344CB8AC3E}">
        <p14:creationId xmlns:p14="http://schemas.microsoft.com/office/powerpoint/2010/main" val="583142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wo Photo w/ Text and Footer">
  <p:cSld name="4_Two Photo w/ Text and Foot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8725" y="18329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Century Gothic"/>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a:spLocks noGrp="1"/>
          </p:cNvSpPr>
          <p:nvPr>
            <p:ph type="pic" idx="2"/>
          </p:nvPr>
        </p:nvSpPr>
        <p:spPr>
          <a:xfrm>
            <a:off x="838725" y="1828806"/>
            <a:ext cx="4808096" cy="2649303"/>
          </a:xfrm>
          <a:prstGeom prst="rect">
            <a:avLst/>
          </a:prstGeom>
          <a:noFill/>
          <a:ln>
            <a:noFill/>
          </a:ln>
        </p:spPr>
      </p:sp>
      <p:sp>
        <p:nvSpPr>
          <p:cNvPr id="26" name="Google Shape;26;p4"/>
          <p:cNvSpPr>
            <a:spLocks noGrp="1"/>
          </p:cNvSpPr>
          <p:nvPr>
            <p:ph type="pic" idx="3"/>
          </p:nvPr>
        </p:nvSpPr>
        <p:spPr>
          <a:xfrm>
            <a:off x="6385301" y="1828806"/>
            <a:ext cx="4968499" cy="2649303"/>
          </a:xfrm>
          <a:prstGeom prst="rect">
            <a:avLst/>
          </a:prstGeom>
          <a:noFill/>
          <a:ln>
            <a:noFill/>
          </a:ln>
        </p:spPr>
      </p:sp>
      <p:sp>
        <p:nvSpPr>
          <p:cNvPr id="27" name="Google Shape;27;p4"/>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b="0" i="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 name="Google Shape;28;p4"/>
          <p:cNvCxnSpPr/>
          <p:nvPr/>
        </p:nvCxnSpPr>
        <p:spPr>
          <a:xfrm>
            <a:off x="838729" y="1188907"/>
            <a:ext cx="10625279" cy="0"/>
          </a:xfrm>
          <a:prstGeom prst="straightConnector1">
            <a:avLst/>
          </a:prstGeom>
          <a:noFill/>
          <a:ln w="95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722832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68627" y="347332"/>
            <a:ext cx="10515600" cy="1325563"/>
          </a:xfrm>
        </p:spPr>
        <p:txBody>
          <a:bodyPr/>
          <a:lstStyle>
            <a:lvl1pPr>
              <a:defRPr>
                <a:solidFill>
                  <a:schemeClr val="bg1"/>
                </a:solidFill>
              </a:defRPr>
            </a:lvl1pPr>
          </a:lstStyle>
          <a:p>
            <a:r>
              <a:rPr lang="en-US" dirty="0"/>
              <a:t>Click to edit Master title style</a:t>
            </a:r>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a:t>Body Text here</a:t>
            </a:r>
          </a:p>
        </p:txBody>
      </p:sp>
    </p:spTree>
    <p:extLst>
      <p:ext uri="{BB962C8B-B14F-4D97-AF65-F5344CB8AC3E}">
        <p14:creationId xmlns:p14="http://schemas.microsoft.com/office/powerpoint/2010/main" val="6520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Century Gothic" panose="020B0502020202020204" pitchFamily="34" charset="0"/>
                <a:ea typeface="Century Gothic" panose="020B050202020202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nulla</a:t>
            </a:r>
            <a:r>
              <a:rPr lang="en-US" dirty="0"/>
              <a:t> </a:t>
            </a:r>
            <a:r>
              <a:rPr lang="en-US" dirty="0" err="1"/>
              <a:t>justo</a:t>
            </a:r>
            <a:r>
              <a:rPr lang="en-US" dirty="0"/>
              <a:t>, </a:t>
            </a:r>
            <a:r>
              <a:rPr lang="en-US" dirty="0" err="1"/>
              <a:t>elementum</a:t>
            </a:r>
            <a:r>
              <a:rPr lang="en-US" dirty="0"/>
              <a:t> </a:t>
            </a:r>
            <a:r>
              <a:rPr lang="en-US" dirty="0" err="1"/>
              <a:t>nec</a:t>
            </a:r>
            <a:r>
              <a:rPr lang="en-US" dirty="0"/>
              <a:t> </a:t>
            </a:r>
            <a:r>
              <a:rPr lang="en-US" dirty="0" err="1"/>
              <a:t>volutpad</a:t>
            </a:r>
            <a:r>
              <a:rPr lang="en-US" dirty="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Century Gothic" panose="020B0502020202020204" pitchFamily="34" charset="0"/>
                <a:ea typeface="Century Gothic" panose="020B050202020202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 </a:t>
            </a:r>
            <a:r>
              <a:rPr lang="en-US" dirty="0" err="1"/>
              <a:t>Qute</a:t>
            </a:r>
            <a:r>
              <a:rPr lang="en-US" dirty="0"/>
              <a:t> Credit</a:t>
            </a:r>
          </a:p>
        </p:txBody>
      </p:sp>
      <p:cxnSp>
        <p:nvCxnSpPr>
          <p:cNvPr id="5" name="Straight Connector 7"/>
          <p:cNvCxnSpPr/>
          <p:nvPr userDrawn="1"/>
        </p:nvCxnSpPr>
        <p:spPr>
          <a:xfrm>
            <a:off x="604957" y="605930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63"/>
            <a:ext cx="10515600" cy="953001"/>
          </a:xfrm>
        </p:spPr>
        <p:txBody>
          <a:bodyPr anchor="b">
            <a:normAutofit/>
          </a:bodyPr>
          <a:lstStyle>
            <a:lvl1pPr>
              <a:defRPr sz="40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1993149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pic>
        <p:nvPicPr>
          <p:cNvPr id="4" name="Picture 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68629" y="6017665"/>
            <a:ext cx="2875723" cy="515234"/>
          </a:xfrm>
          <a:prstGeom prst="rect">
            <a:avLst/>
          </a:prstGeom>
        </p:spPr>
      </p:pic>
      <p:sp>
        <p:nvSpPr>
          <p:cNvPr id="6"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9" name="Straight Connector 8"/>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57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7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310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6"/>
            <a:ext cx="4343400" cy="530225"/>
          </a:xfrm>
        </p:spPr>
        <p:txBody>
          <a:bodyPr anchor="b"/>
          <a:lstStyle>
            <a:lvl1pPr>
              <a:defRPr sz="3200" baseline="0">
                <a:solidFill>
                  <a:schemeClr val="tx2"/>
                </a:solidFill>
              </a:defRPr>
            </a:lvl1pPr>
          </a:lstStyle>
          <a:p>
            <a:r>
              <a:rPr lang="en-US"/>
              <a:t>Student Questions</a:t>
            </a:r>
            <a:endParaRPr lang="en-US" dirty="0"/>
          </a:p>
        </p:txBody>
      </p:sp>
      <p:sp>
        <p:nvSpPr>
          <p:cNvPr id="3" name="Content Placeholder 2"/>
          <p:cNvSpPr>
            <a:spLocks noGrp="1"/>
          </p:cNvSpPr>
          <p:nvPr>
            <p:ph idx="1"/>
          </p:nvPr>
        </p:nvSpPr>
        <p:spPr>
          <a:xfrm>
            <a:off x="838204" y="1171080"/>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p:txBody>
      </p:sp>
    </p:spTree>
    <p:extLst>
      <p:ext uri="{BB962C8B-B14F-4D97-AF65-F5344CB8AC3E}">
        <p14:creationId xmlns:p14="http://schemas.microsoft.com/office/powerpoint/2010/main" val="15963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485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1" r:id="rId5"/>
    <p:sldLayoutId id="2147483654" r:id="rId6"/>
    <p:sldLayoutId id="2147483655" r:id="rId7"/>
    <p:sldLayoutId id="2147483666" r:id="rId8"/>
    <p:sldLayoutId id="2147483656" r:id="rId9"/>
    <p:sldLayoutId id="2147483660" r:id="rId10"/>
    <p:sldLayoutId id="2147483669" r:id="rId11"/>
    <p:sldLayoutId id="2147483661" r:id="rId12"/>
    <p:sldLayoutId id="2147483662" r:id="rId13"/>
    <p:sldLayoutId id="2147483663" r:id="rId14"/>
    <p:sldLayoutId id="2147483664" r:id="rId15"/>
    <p:sldLayoutId id="2147483665" r:id="rId16"/>
    <p:sldLayoutId id="2147483668" r:id="rId17"/>
    <p:sldLayoutId id="2147483671" r:id="rId18"/>
    <p:sldLayoutId id="2147483672" r:id="rId19"/>
    <p:sldLayoutId id="2147483673" r:id="rId20"/>
    <p:sldLayoutId id="2147483674" r:id="rId21"/>
    <p:sldLayoutId id="2147483676" r:id="rId22"/>
    <p:sldLayoutId id="2147483677" r:id="rId23"/>
    <p:sldLayoutId id="2147483678" r:id="rId24"/>
    <p:sldLayoutId id="2147483679" r:id="rId2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hyperlink" Target="https://bit.ly/Questions202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file:///C:/Users/User/Downloads/rightquestion.org"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xml"/><Relationship Id="rId1" Type="http://schemas.openxmlformats.org/officeDocument/2006/relationships/tags" Target="../tags/tag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nd9YmdenPLg"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xml"/><Relationship Id="rId1" Type="http://schemas.openxmlformats.org/officeDocument/2006/relationships/tags" Target="../tags/tag6.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5.xml"/><Relationship Id="rId1" Type="http://schemas.openxmlformats.org/officeDocument/2006/relationships/tags" Target="../tags/tag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5.xml"/><Relationship Id="rId1" Type="http://schemas.openxmlformats.org/officeDocument/2006/relationships/tags" Target="../tags/tag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rightquestion.org/" TargetMode="Externa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hyperlink" Target="https://www.loc.gov/pictures/resource/cph.3a24566/"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1.xml"/><Relationship Id="rId1" Type="http://schemas.openxmlformats.org/officeDocument/2006/relationships/tags" Target="../tags/tag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5.xml"/><Relationship Id="rId1" Type="http://schemas.openxmlformats.org/officeDocument/2006/relationships/tags" Target="../tags/tag10.xml"/><Relationship Id="rId4" Type="http://schemas.openxmlformats.org/officeDocument/2006/relationships/image" Target="../media/image22.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5.xml"/><Relationship Id="rId1" Type="http://schemas.openxmlformats.org/officeDocument/2006/relationships/tags" Target="../tags/tag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hyperlink" Target="file:///C:/Users/User/Downloads/rightquestion.org"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4.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893" y="480126"/>
            <a:ext cx="11262166" cy="1577010"/>
          </a:xfrm>
        </p:spPr>
        <p:txBody>
          <a:bodyPr>
            <a:normAutofit fontScale="90000"/>
          </a:bodyPr>
          <a:lstStyle/>
          <a:p>
            <a:pPr defTabSz="457200">
              <a:defRPr/>
            </a:pPr>
            <a:r>
              <a:rPr lang="en-US" b="0" dirty="0"/>
              <a:t>Unlearning “Good” Questions to Create Space for Students to Ask Great Ones</a:t>
            </a:r>
            <a:endParaRPr lang="en-US" sz="4800" b="0" dirty="0"/>
          </a:p>
        </p:txBody>
      </p:sp>
      <p:sp>
        <p:nvSpPr>
          <p:cNvPr id="3" name="Subtitle 2"/>
          <p:cNvSpPr>
            <a:spLocks noGrp="1"/>
          </p:cNvSpPr>
          <p:nvPr>
            <p:ph type="subTitle" idx="1"/>
          </p:nvPr>
        </p:nvSpPr>
        <p:spPr>
          <a:xfrm>
            <a:off x="552893" y="3192106"/>
            <a:ext cx="7472170" cy="2450706"/>
          </a:xfrm>
        </p:spPr>
        <p:txBody>
          <a:bodyPr>
            <a:noAutofit/>
          </a:bodyPr>
          <a:lstStyle/>
          <a:p>
            <a:pPr>
              <a:lnSpc>
                <a:spcPct val="100000"/>
              </a:lnSpc>
              <a:spcBef>
                <a:spcPts val="0"/>
              </a:spcBef>
            </a:pPr>
            <a:r>
              <a:rPr lang="en-US" sz="3600" dirty="0">
                <a:latin typeface="+mj-lt"/>
              </a:rPr>
              <a:t>Sarah Westbrook</a:t>
            </a:r>
          </a:p>
          <a:p>
            <a:pPr>
              <a:lnSpc>
                <a:spcPct val="100000"/>
              </a:lnSpc>
              <a:spcBef>
                <a:spcPts val="0"/>
              </a:spcBef>
            </a:pPr>
            <a:r>
              <a:rPr lang="en-US" sz="2800" dirty="0">
                <a:latin typeface="+mj-lt"/>
              </a:rPr>
              <a:t>The Right Question Institute</a:t>
            </a:r>
          </a:p>
          <a:p>
            <a:pPr>
              <a:lnSpc>
                <a:spcPct val="100000"/>
              </a:lnSpc>
              <a:spcBef>
                <a:spcPts val="0"/>
              </a:spcBef>
            </a:pPr>
            <a:r>
              <a:rPr lang="en-US" sz="2800" dirty="0"/>
              <a:t>Cambridge, MA	</a:t>
            </a:r>
          </a:p>
          <a:p>
            <a:pPr>
              <a:lnSpc>
                <a:spcPct val="100000"/>
              </a:lnSpc>
              <a:spcBef>
                <a:spcPts val="0"/>
              </a:spcBef>
            </a:pPr>
            <a:r>
              <a:rPr lang="en-US" sz="2800" dirty="0"/>
              <a:t>Sarah.westbrook@rightquestion.org						</a:t>
            </a:r>
            <a:endParaRPr lang="en-US" sz="2800" dirty="0">
              <a:latin typeface="+mj-lt"/>
            </a:endParaRPr>
          </a:p>
        </p:txBody>
      </p:sp>
    </p:spTree>
    <p:custDataLst>
      <p:tags r:id="rId1"/>
    </p:custDataLst>
    <p:extLst>
      <p:ext uri="{BB962C8B-B14F-4D97-AF65-F5344CB8AC3E}">
        <p14:creationId xmlns:p14="http://schemas.microsoft.com/office/powerpoint/2010/main" val="966476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p179"/>
          <p:cNvSpPr txBox="1">
            <a:spLocks noGrp="1"/>
          </p:cNvSpPr>
          <p:nvPr>
            <p:ph type="title"/>
          </p:nvPr>
        </p:nvSpPr>
        <p:spPr>
          <a:xfrm>
            <a:off x="879190" y="295515"/>
            <a:ext cx="10591152" cy="1325563"/>
          </a:xfrm>
          <a:prstGeom prst="rect">
            <a:avLst/>
          </a:prstGeom>
          <a:noFill/>
          <a:ln>
            <a:noFill/>
          </a:ln>
        </p:spPr>
        <p:txBody>
          <a:bodyPr spcFirstLastPara="1" vert="horz" wrap="square" lIns="91425" tIns="45700" rIns="91425" bIns="45700" rtlCol="0" anchor="t" anchorCtr="0">
            <a:noAutofit/>
          </a:bodyPr>
          <a:lstStyle/>
          <a:p>
            <a:pPr>
              <a:lnSpc>
                <a:spcPct val="100000"/>
              </a:lnSpc>
              <a:buSzPts val="4400"/>
            </a:pPr>
            <a:r>
              <a:rPr lang="en-US" sz="4000" b="0" dirty="0"/>
              <a:t>Quick Write</a:t>
            </a:r>
            <a:endParaRPr sz="4000" b="0" dirty="0"/>
          </a:p>
        </p:txBody>
      </p:sp>
      <p:sp>
        <p:nvSpPr>
          <p:cNvPr id="2" name="TextBox 1"/>
          <p:cNvSpPr txBox="1"/>
          <p:nvPr/>
        </p:nvSpPr>
        <p:spPr>
          <a:xfrm>
            <a:off x="879190" y="1658574"/>
            <a:ext cx="10142101" cy="3323987"/>
          </a:xfrm>
          <a:prstGeom prst="rect">
            <a:avLst/>
          </a:prstGeom>
          <a:noFill/>
        </p:spPr>
        <p:txBody>
          <a:bodyPr wrap="square" rtlCol="0">
            <a:spAutoFit/>
          </a:bodyPr>
          <a:lstStyle/>
          <a:p>
            <a:r>
              <a:rPr lang="en-US" sz="3200" dirty="0"/>
              <a:t>Write your own definition of a “good question.” </a:t>
            </a:r>
          </a:p>
          <a:p>
            <a:endParaRPr lang="en-US" sz="3200" dirty="0"/>
          </a:p>
          <a:p>
            <a:r>
              <a:rPr lang="en-US" sz="3200" dirty="0"/>
              <a:t>You might consider:</a:t>
            </a:r>
          </a:p>
          <a:p>
            <a:pPr marL="457200" indent="-457200">
              <a:buFont typeface="Arial" panose="020B0604020202020204" pitchFamily="34" charset="0"/>
              <a:buChar char="•"/>
            </a:pPr>
            <a:r>
              <a:rPr lang="en-US" sz="3200" dirty="0"/>
              <a:t>“good questions” in your content area vs. another</a:t>
            </a:r>
          </a:p>
          <a:p>
            <a:pPr marL="457200" indent="-457200">
              <a:buFont typeface="Arial" panose="020B0604020202020204" pitchFamily="34" charset="0"/>
              <a:buChar char="•"/>
            </a:pPr>
            <a:r>
              <a:rPr lang="en-US" sz="3200" dirty="0"/>
              <a:t>If you can name specific, concrete criteria </a:t>
            </a:r>
          </a:p>
          <a:p>
            <a:pPr marL="457200" indent="-457200">
              <a:buFont typeface="Arial" panose="020B0604020202020204" pitchFamily="34" charset="0"/>
              <a:buChar char="•"/>
            </a:pPr>
            <a:r>
              <a:rPr lang="en-US" sz="3200" dirty="0"/>
              <a:t>What is </a:t>
            </a:r>
            <a:r>
              <a:rPr lang="en-US" sz="3200" i="1" dirty="0"/>
              <a:t>not </a:t>
            </a:r>
            <a:r>
              <a:rPr lang="en-US" sz="3200" dirty="0"/>
              <a:t>a “good question”? </a:t>
            </a:r>
          </a:p>
          <a:p>
            <a:endParaRPr lang="en-US" dirty="0"/>
          </a:p>
        </p:txBody>
      </p:sp>
    </p:spTree>
    <p:extLst>
      <p:ext uri="{BB962C8B-B14F-4D97-AF65-F5344CB8AC3E}">
        <p14:creationId xmlns:p14="http://schemas.microsoft.com/office/powerpoint/2010/main" val="1276903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cxnSp>
        <p:nvCxnSpPr>
          <p:cNvPr id="4" name="Straight Connector 3"/>
          <p:cNvCxnSpPr/>
          <p:nvPr/>
        </p:nvCxnSpPr>
        <p:spPr>
          <a:xfrm>
            <a:off x="841234" y="5880761"/>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41234" y="1544834"/>
            <a:ext cx="7057592" cy="4154984"/>
          </a:xfrm>
          <a:prstGeom prst="rect">
            <a:avLst/>
          </a:prstGeom>
        </p:spPr>
        <p:txBody>
          <a:bodyPr wrap="square">
            <a:spAutoFit/>
          </a:bodyPr>
          <a:lstStyle/>
          <a:p>
            <a:r>
              <a:rPr lang="en-US" sz="4400" dirty="0">
                <a:solidFill>
                  <a:schemeClr val="accent1"/>
                </a:solidFill>
              </a:rPr>
              <a:t>To what extent is Huck an individual? To what extent are his values and decisions influenced by social, familial, and cultural forces?</a:t>
            </a:r>
            <a:endParaRPr lang="en-US" sz="4400" dirty="0"/>
          </a:p>
        </p:txBody>
      </p:sp>
      <p:pic>
        <p:nvPicPr>
          <p:cNvPr id="3" name="Picture 2">
            <a:extLst>
              <a:ext uri="{FF2B5EF4-FFF2-40B4-BE49-F238E27FC236}">
                <a16:creationId xmlns:a16="http://schemas.microsoft.com/office/drawing/2014/main" id="{C88B8389-7F66-3541-9E66-D96127A3C7CE}"/>
              </a:ext>
            </a:extLst>
          </p:cNvPr>
          <p:cNvPicPr>
            <a:picLocks noChangeAspect="1"/>
          </p:cNvPicPr>
          <p:nvPr/>
        </p:nvPicPr>
        <p:blipFill>
          <a:blip r:embed="rId3"/>
          <a:stretch>
            <a:fillRect/>
          </a:stretch>
        </p:blipFill>
        <p:spPr>
          <a:xfrm>
            <a:off x="8177353" y="1454874"/>
            <a:ext cx="2921000" cy="4064000"/>
          </a:xfrm>
          <a:prstGeom prst="rect">
            <a:avLst/>
          </a:prstGeom>
        </p:spPr>
      </p:pic>
    </p:spTree>
    <p:extLst>
      <p:ext uri="{BB962C8B-B14F-4D97-AF65-F5344CB8AC3E}">
        <p14:creationId xmlns:p14="http://schemas.microsoft.com/office/powerpoint/2010/main" val="28800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cxnSp>
        <p:nvCxnSpPr>
          <p:cNvPr id="4" name="Straight Connector 3"/>
          <p:cNvCxnSpPr/>
          <p:nvPr/>
        </p:nvCxnSpPr>
        <p:spPr>
          <a:xfrm>
            <a:off x="841234" y="5880761"/>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3039" y="2623306"/>
            <a:ext cx="10404226" cy="769441"/>
          </a:xfrm>
          <a:prstGeom prst="rect">
            <a:avLst/>
          </a:prstGeom>
        </p:spPr>
        <p:txBody>
          <a:bodyPr wrap="square">
            <a:spAutoFit/>
          </a:bodyPr>
          <a:lstStyle/>
          <a:p>
            <a:r>
              <a:rPr lang="en-US" sz="4400" dirty="0">
                <a:solidFill>
                  <a:schemeClr val="accent1"/>
                </a:solidFill>
              </a:rPr>
              <a:t>“How old is Huck Finn?”</a:t>
            </a:r>
            <a:endParaRPr lang="en-US" sz="4400" dirty="0"/>
          </a:p>
        </p:txBody>
      </p:sp>
      <p:pic>
        <p:nvPicPr>
          <p:cNvPr id="3" name="Picture 2">
            <a:extLst>
              <a:ext uri="{FF2B5EF4-FFF2-40B4-BE49-F238E27FC236}">
                <a16:creationId xmlns:a16="http://schemas.microsoft.com/office/drawing/2014/main" id="{C88B8389-7F66-3541-9E66-D96127A3C7CE}"/>
              </a:ext>
            </a:extLst>
          </p:cNvPr>
          <p:cNvPicPr>
            <a:picLocks noChangeAspect="1"/>
          </p:cNvPicPr>
          <p:nvPr/>
        </p:nvPicPr>
        <p:blipFill>
          <a:blip r:embed="rId3"/>
          <a:stretch>
            <a:fillRect/>
          </a:stretch>
        </p:blipFill>
        <p:spPr>
          <a:xfrm>
            <a:off x="8177353" y="1454874"/>
            <a:ext cx="2921000" cy="4064000"/>
          </a:xfrm>
          <a:prstGeom prst="rect">
            <a:avLst/>
          </a:prstGeom>
        </p:spPr>
      </p:pic>
    </p:spTree>
    <p:extLst>
      <p:ext uri="{BB962C8B-B14F-4D97-AF65-F5344CB8AC3E}">
        <p14:creationId xmlns:p14="http://schemas.microsoft.com/office/powerpoint/2010/main" val="1226324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cxnSp>
        <p:nvCxnSpPr>
          <p:cNvPr id="4" name="Straight Connector 3"/>
          <p:cNvCxnSpPr/>
          <p:nvPr/>
        </p:nvCxnSpPr>
        <p:spPr>
          <a:xfrm>
            <a:off x="841234" y="5880761"/>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3039" y="2623306"/>
            <a:ext cx="9044337" cy="1446550"/>
          </a:xfrm>
          <a:prstGeom prst="rect">
            <a:avLst/>
          </a:prstGeom>
        </p:spPr>
        <p:txBody>
          <a:bodyPr wrap="square">
            <a:spAutoFit/>
          </a:bodyPr>
          <a:lstStyle/>
          <a:p>
            <a:r>
              <a:rPr lang="en-US" sz="4400" dirty="0">
                <a:solidFill>
                  <a:schemeClr val="accent1"/>
                </a:solidFill>
              </a:rPr>
              <a:t>“Good” questions don’t exist in a vacuum </a:t>
            </a:r>
            <a:endParaRPr lang="en-US" sz="4400" dirty="0"/>
          </a:p>
        </p:txBody>
      </p:sp>
    </p:spTree>
    <p:extLst>
      <p:ext uri="{BB962C8B-B14F-4D97-AF65-F5344CB8AC3E}">
        <p14:creationId xmlns:p14="http://schemas.microsoft.com/office/powerpoint/2010/main" val="4028433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33199A-9F36-5540-BBDA-D50970CF95D9}"/>
              </a:ext>
            </a:extLst>
          </p:cNvPr>
          <p:cNvSpPr>
            <a:spLocks noGrp="1"/>
          </p:cNvSpPr>
          <p:nvPr>
            <p:ph idx="1"/>
          </p:nvPr>
        </p:nvSpPr>
        <p:spPr>
          <a:xfrm>
            <a:off x="1313410" y="1825625"/>
            <a:ext cx="9509761" cy="4351338"/>
          </a:xfrm>
        </p:spPr>
        <p:txBody>
          <a:bodyPr>
            <a:normAutofit/>
          </a:bodyPr>
          <a:lstStyle/>
          <a:p>
            <a:pPr marL="0" indent="0">
              <a:buNone/>
            </a:pPr>
            <a:r>
              <a:rPr lang="en-US" sz="3200" dirty="0"/>
              <a:t>“Sometimes when I ask my questions I’m always like, oh wait, was that a </a:t>
            </a:r>
            <a:r>
              <a:rPr lang="en-US" sz="3200" b="1" dirty="0"/>
              <a:t>smart</a:t>
            </a:r>
            <a:r>
              <a:rPr lang="en-US" sz="3200" dirty="0"/>
              <a:t> question? Is that a </a:t>
            </a:r>
            <a:r>
              <a:rPr lang="en-US" sz="3200" b="1" dirty="0"/>
              <a:t>stupid</a:t>
            </a:r>
            <a:r>
              <a:rPr lang="en-US" sz="3200" dirty="0"/>
              <a:t> question?”</a:t>
            </a:r>
          </a:p>
          <a:p>
            <a:pPr marL="0" indent="0">
              <a:buNone/>
            </a:pPr>
            <a:endParaRPr lang="en-US" sz="3200" dirty="0"/>
          </a:p>
          <a:p>
            <a:pPr marL="0" indent="0">
              <a:buNone/>
            </a:pPr>
            <a:r>
              <a:rPr lang="en-US" sz="3200" dirty="0"/>
              <a:t>				- 12th Grader, Boston, MA</a:t>
            </a:r>
          </a:p>
        </p:txBody>
      </p:sp>
      <p:cxnSp>
        <p:nvCxnSpPr>
          <p:cNvPr id="4" name="Straight Connector 3">
            <a:extLst>
              <a:ext uri="{FF2B5EF4-FFF2-40B4-BE49-F238E27FC236}">
                <a16:creationId xmlns:a16="http://schemas.microsoft.com/office/drawing/2014/main" id="{73719B31-17CD-3A4B-81D8-1C7648A177D5}"/>
              </a:ext>
            </a:extLst>
          </p:cNvPr>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251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p:cNvPicPr>
            <a:picLocks noGrp="1" noChangeAspect="1"/>
          </p:cNvPicPr>
          <p:nvPr>
            <p:ph type="pic" idx="1"/>
          </p:nvPr>
        </p:nvPicPr>
        <p:blipFill>
          <a:blip r:embed="rId2">
            <a:extLst>
              <a:ext uri="{28A0092B-C50C-407E-A947-70E740481C1C}">
                <a14:useLocalDpi xmlns:a14="http://schemas.microsoft.com/office/drawing/2010/main"/>
              </a:ext>
            </a:extLst>
          </a:blip>
          <a:stretch>
            <a:fillRect/>
          </a:stretch>
        </p:blipFill>
        <p:spPr>
          <a:xfrm>
            <a:off x="1538395" y="535688"/>
            <a:ext cx="3418617" cy="5164074"/>
          </a:xfrm>
        </p:spPr>
      </p:pic>
      <p:sp>
        <p:nvSpPr>
          <p:cNvPr id="6" name="Text Placeholder 5"/>
          <p:cNvSpPr>
            <a:spLocks noGrp="1"/>
          </p:cNvSpPr>
          <p:nvPr>
            <p:ph type="body" sz="half" idx="2"/>
          </p:nvPr>
        </p:nvSpPr>
        <p:spPr>
          <a:xfrm>
            <a:off x="4198435" y="4000583"/>
            <a:ext cx="7092136" cy="1699183"/>
          </a:xfrm>
        </p:spPr>
        <p:txBody>
          <a:bodyPr>
            <a:normAutofit/>
          </a:bodyPr>
          <a:lstStyle/>
          <a:p>
            <a:pPr algn="r"/>
            <a:r>
              <a:rPr lang="en-US" sz="3600" dirty="0">
                <a:solidFill>
                  <a:schemeClr val="tx1"/>
                </a:solidFill>
              </a:rPr>
              <a:t>– Stuart </a:t>
            </a:r>
            <a:r>
              <a:rPr lang="en-US" sz="3600" dirty="0" err="1">
                <a:solidFill>
                  <a:schemeClr val="tx1"/>
                </a:solidFill>
              </a:rPr>
              <a:t>Firestein</a:t>
            </a:r>
            <a:endParaRPr lang="en-US" sz="3600" dirty="0">
              <a:solidFill>
                <a:schemeClr val="tx1"/>
              </a:solidFill>
            </a:endParaRPr>
          </a:p>
          <a:p>
            <a:pPr algn="r"/>
            <a:r>
              <a:rPr lang="en-US" sz="2000" dirty="0">
                <a:solidFill>
                  <a:schemeClr val="tx1"/>
                </a:solidFill>
              </a:rPr>
              <a:t>Former chair, Department of Biology, </a:t>
            </a:r>
          </a:p>
          <a:p>
            <a:pPr algn="r"/>
            <a:r>
              <a:rPr lang="en-US" sz="2000" dirty="0">
                <a:solidFill>
                  <a:schemeClr val="tx1"/>
                </a:solidFill>
              </a:rPr>
              <a:t>Columbia University</a:t>
            </a:r>
          </a:p>
        </p:txBody>
      </p:sp>
      <p:sp>
        <p:nvSpPr>
          <p:cNvPr id="5" name="Text Placeholder 4"/>
          <p:cNvSpPr>
            <a:spLocks noGrp="1"/>
          </p:cNvSpPr>
          <p:nvPr>
            <p:ph type="body" sz="half" idx="10"/>
          </p:nvPr>
        </p:nvSpPr>
        <p:spPr>
          <a:xfrm>
            <a:off x="5754861" y="1048626"/>
            <a:ext cx="6104611" cy="2578768"/>
          </a:xfrm>
        </p:spPr>
        <p:txBody>
          <a:bodyPr>
            <a:noAutofit/>
          </a:bodyPr>
          <a:lstStyle/>
          <a:p>
            <a:pPr algn="l"/>
            <a:r>
              <a:rPr lang="en-US" sz="3600" dirty="0"/>
              <a:t>“We must teach students how to think in questions, how to manage ignorance.”</a:t>
            </a:r>
          </a:p>
        </p:txBody>
      </p:sp>
    </p:spTree>
    <p:extLst>
      <p:ext uri="{BB962C8B-B14F-4D97-AF65-F5344CB8AC3E}">
        <p14:creationId xmlns:p14="http://schemas.microsoft.com/office/powerpoint/2010/main" val="292329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cxnSp>
        <p:nvCxnSpPr>
          <p:cNvPr id="4" name="Straight Connector 3"/>
          <p:cNvCxnSpPr/>
          <p:nvPr/>
        </p:nvCxnSpPr>
        <p:spPr>
          <a:xfrm>
            <a:off x="841234" y="5880761"/>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3039" y="2223216"/>
            <a:ext cx="10405225" cy="2800767"/>
          </a:xfrm>
          <a:prstGeom prst="rect">
            <a:avLst/>
          </a:prstGeom>
        </p:spPr>
        <p:txBody>
          <a:bodyPr wrap="square">
            <a:spAutoFit/>
          </a:bodyPr>
          <a:lstStyle/>
          <a:p>
            <a:r>
              <a:rPr lang="en-US" sz="4400" dirty="0">
                <a:solidFill>
                  <a:schemeClr val="accent1"/>
                </a:solidFill>
              </a:rPr>
              <a:t>Could the idea that there are “good questions” (and therefore bad questions) hold us back from asking any question at all?</a:t>
            </a:r>
            <a:endParaRPr lang="en-US" sz="4400" dirty="0"/>
          </a:p>
        </p:txBody>
      </p:sp>
    </p:spTree>
    <p:extLst>
      <p:ext uri="{BB962C8B-B14F-4D97-AF65-F5344CB8AC3E}">
        <p14:creationId xmlns:p14="http://schemas.microsoft.com/office/powerpoint/2010/main" val="3625578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838200" y="242385"/>
            <a:ext cx="10515600" cy="1325563"/>
          </a:xfrm>
        </p:spPr>
        <p:txBody>
          <a:bodyPr>
            <a:noAutofit/>
          </a:bodyPr>
          <a:lstStyle/>
          <a:p>
            <a:r>
              <a:rPr lang="en-US" altLang="en-US" dirty="0"/>
              <a:t>3 Sources on the Mythology of Good Questions</a:t>
            </a:r>
          </a:p>
        </p:txBody>
      </p:sp>
      <p:sp>
        <p:nvSpPr>
          <p:cNvPr id="3" name="Content Placeholder 2"/>
          <p:cNvSpPr>
            <a:spLocks noGrp="1"/>
          </p:cNvSpPr>
          <p:nvPr>
            <p:ph idx="1"/>
          </p:nvPr>
        </p:nvSpPr>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Our Own Questions with the Question Formulation Technique (QFT)</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Questioning “in the Wild” </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Student Questions: Primary Source Classroom Examples</a:t>
            </a:r>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2942140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774915" y="4797333"/>
            <a:ext cx="11046644" cy="1381126"/>
          </a:xfrm>
        </p:spPr>
        <p:txBody>
          <a:bodyPr>
            <a:normAutofit/>
          </a:bodyPr>
          <a:lstStyle/>
          <a:p>
            <a:pPr fontAlgn="base"/>
            <a:r>
              <a:rPr lang="en-US" sz="4400" dirty="0">
                <a:solidFill>
                  <a:schemeClr val="tx2"/>
                </a:solidFill>
              </a:rPr>
              <a:t>Explore Our Own Questions with the Question Formulation Technique (QFT)</a:t>
            </a:r>
          </a:p>
        </p:txBody>
      </p:sp>
      <p:cxnSp>
        <p:nvCxnSpPr>
          <p:cNvPr id="4" name="Straight Connector 3"/>
          <p:cNvCxnSpPr/>
          <p:nvPr/>
        </p:nvCxnSpPr>
        <p:spPr>
          <a:xfrm>
            <a:off x="774917" y="6310497"/>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700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normAutofit/>
          </a:bodyPr>
          <a:lstStyle/>
          <a:p>
            <a:pPr eaLnBrk="1" hangingPunct="1"/>
            <a:r>
              <a:rPr lang="en-US" altLang="en-US" dirty="0">
                <a:latin typeface="+mn-lt"/>
              </a:rPr>
              <a:t>Rules for Producing Questions</a:t>
            </a:r>
          </a:p>
        </p:txBody>
      </p:sp>
      <p:sp>
        <p:nvSpPr>
          <p:cNvPr id="5" name="Rounded Rectangle 11"/>
          <p:cNvSpPr>
            <a:spLocks noChangeArrowheads="1"/>
          </p:cNvSpPr>
          <p:nvPr/>
        </p:nvSpPr>
        <p:spPr bwMode="auto">
          <a:xfrm>
            <a:off x="838203" y="2161791"/>
            <a:ext cx="10515599" cy="3044690"/>
          </a:xfrm>
          <a:prstGeom prst="roundRect">
            <a:avLst>
              <a:gd name="adj" fmla="val 16667"/>
            </a:avLst>
          </a:prstGeom>
          <a:solidFill>
            <a:schemeClr val="accent1">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a:lstStyle>
            <a:lvl1pPr marL="222250" indent="-222250">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fontAlgn="base">
              <a:spcBef>
                <a:spcPct val="0"/>
              </a:spcBef>
              <a:spcAft>
                <a:spcPts val="1800"/>
              </a:spcAft>
              <a:defRPr/>
            </a:pPr>
            <a:r>
              <a:rPr lang="en-US" altLang="en-US" sz="3200" dirty="0">
                <a:latin typeface="+mn-lt"/>
              </a:rPr>
              <a:t>1. Ask as many questions as you can</a:t>
            </a:r>
          </a:p>
          <a:p>
            <a:pPr fontAlgn="base">
              <a:spcBef>
                <a:spcPct val="0"/>
              </a:spcBef>
              <a:spcAft>
                <a:spcPts val="1800"/>
              </a:spcAft>
              <a:defRPr/>
            </a:pPr>
            <a:r>
              <a:rPr lang="en-US" altLang="en-US" sz="3200" dirty="0">
                <a:latin typeface="+mn-lt"/>
              </a:rPr>
              <a:t>2. Do not stop to answer, judge, or discuss</a:t>
            </a:r>
          </a:p>
          <a:p>
            <a:pPr fontAlgn="base">
              <a:spcBef>
                <a:spcPct val="0"/>
              </a:spcBef>
              <a:spcAft>
                <a:spcPts val="1800"/>
              </a:spcAft>
              <a:defRPr/>
            </a:pPr>
            <a:r>
              <a:rPr lang="en-US" altLang="en-US" sz="3200" dirty="0">
                <a:latin typeface="+mn-lt"/>
              </a:rPr>
              <a:t>3. Write down every question exactly as stated</a:t>
            </a:r>
          </a:p>
          <a:p>
            <a:pPr fontAlgn="base">
              <a:spcBef>
                <a:spcPct val="0"/>
              </a:spcBef>
              <a:spcAft>
                <a:spcPts val="1800"/>
              </a:spcAft>
              <a:defRPr/>
            </a:pPr>
            <a:r>
              <a:rPr lang="en-US" altLang="en-US" sz="3200" dirty="0">
                <a:latin typeface="+mn-lt"/>
              </a:rPr>
              <a:t>4. Change any statements into questions</a:t>
            </a:r>
          </a:p>
          <a:p>
            <a:pPr algn="ctr" fontAlgn="base">
              <a:spcBef>
                <a:spcPct val="0"/>
              </a:spcBef>
              <a:spcAft>
                <a:spcPts val="1800"/>
              </a:spcAft>
              <a:defRPr/>
            </a:pPr>
            <a:endParaRPr lang="en-US" altLang="en-US" sz="3200" dirty="0">
              <a:solidFill>
                <a:prstClr val="white"/>
              </a:solidFill>
              <a:latin typeface="+mn-lt"/>
            </a:endParaRPr>
          </a:p>
        </p:txBody>
      </p:sp>
    </p:spTree>
    <p:extLst>
      <p:ext uri="{BB962C8B-B14F-4D97-AF65-F5344CB8AC3E}">
        <p14:creationId xmlns:p14="http://schemas.microsoft.com/office/powerpoint/2010/main" val="2760224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1009015"/>
          </a:xfrm>
        </p:spPr>
        <p:txBody>
          <a:bodyPr>
            <a:normAutofit/>
          </a:bodyPr>
          <a:lstStyle/>
          <a:p>
            <a:pPr marL="0" indent="0">
              <a:buNone/>
              <a:defRPr/>
            </a:pPr>
            <a:endParaRPr lang="en-US" altLang="en-US" sz="1050" dirty="0">
              <a:latin typeface="Rockwell" panose="02060603020205020403" pitchFamily="18" charset="0"/>
            </a:endParaRPr>
          </a:p>
          <a:p>
            <a:pPr marL="0" indent="0">
              <a:spcBef>
                <a:spcPts val="0"/>
              </a:spcBef>
              <a:buNone/>
              <a:defRPr/>
            </a:pPr>
            <a:endParaRPr lang="en-US" sz="3200" b="1" dirty="0">
              <a:solidFill>
                <a:schemeClr val="tx2"/>
              </a:solidFill>
              <a:latin typeface="Rockwell" panose="02060603020205020403" pitchFamily="18" charset="0"/>
            </a:endParaRPr>
          </a:p>
        </p:txBody>
      </p:sp>
      <p:sp>
        <p:nvSpPr>
          <p:cNvPr id="2" name="TextBox 1"/>
          <p:cNvSpPr txBox="1"/>
          <p:nvPr/>
        </p:nvSpPr>
        <p:spPr>
          <a:xfrm>
            <a:off x="693299" y="554069"/>
            <a:ext cx="9914106" cy="7017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4400">
                <a:solidFill>
                  <a:schemeClr val="bg1"/>
                </a:solidFill>
                <a:latin typeface="DIN Next Rounded LT Pro" panose="020F0503020203050203"/>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mj-lt"/>
                <a:ea typeface="MS Gothic"/>
                <a:cs typeface="+mj-cs"/>
              </a:rPr>
              <a:t>To Access Today’s Materials:</a:t>
            </a:r>
            <a:endParaRPr kumimoji="0" lang="en-US" b="0" i="0" u="none" strike="noStrike" kern="1200" cap="none" spc="0" normalizeH="0" baseline="0" noProof="0" dirty="0">
              <a:ln>
                <a:noFill/>
              </a:ln>
              <a:solidFill>
                <a:srgbClr val="000000"/>
              </a:solidFill>
              <a:effectLst/>
              <a:uLnTx/>
              <a:uFillTx/>
              <a:latin typeface="+mj-lt"/>
              <a:ea typeface="MS Gothic"/>
              <a:cs typeface="+mj-cs"/>
            </a:endParaRPr>
          </a:p>
        </p:txBody>
      </p:sp>
      <p:sp>
        <p:nvSpPr>
          <p:cNvPr id="4" name="TextBox 3"/>
          <p:cNvSpPr txBox="1"/>
          <p:nvPr/>
        </p:nvSpPr>
        <p:spPr>
          <a:xfrm>
            <a:off x="952015" y="2020820"/>
            <a:ext cx="8138160" cy="707886"/>
          </a:xfrm>
          <a:prstGeom prst="rect">
            <a:avLst/>
          </a:prstGeom>
          <a:noFill/>
        </p:spPr>
        <p:txBody>
          <a:bodyPr wrap="square" rtlCol="0">
            <a:spAutoFit/>
          </a:bodyPr>
          <a:lstStyle/>
          <a:p>
            <a:r>
              <a:rPr lang="en-US" sz="4000" dirty="0">
                <a:hlinkClick r:id="rId4"/>
              </a:rPr>
              <a:t>https://bit.ly/Questions2022</a:t>
            </a:r>
            <a:endParaRPr lang="en-US" sz="4000" dirty="0"/>
          </a:p>
        </p:txBody>
      </p:sp>
    </p:spTree>
    <p:custDataLst>
      <p:tags r:id="rId1"/>
    </p:custDataLst>
    <p:extLst>
      <p:ext uri="{BB962C8B-B14F-4D97-AF65-F5344CB8AC3E}">
        <p14:creationId xmlns:p14="http://schemas.microsoft.com/office/powerpoint/2010/main" val="3263478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736503" y="222455"/>
            <a:ext cx="10515600" cy="1325563"/>
          </a:xfrm>
        </p:spPr>
        <p:txBody>
          <a:bodyPr>
            <a:normAutofit/>
          </a:bodyPr>
          <a:lstStyle/>
          <a:p>
            <a:pPr eaLnBrk="1" hangingPunct="1"/>
            <a:r>
              <a:rPr lang="en-US" altLang="en-US" dirty="0">
                <a:latin typeface="+mn-lt"/>
              </a:rPr>
              <a:t>Question Focus</a:t>
            </a:r>
          </a:p>
        </p:txBody>
      </p:sp>
      <p:sp>
        <p:nvSpPr>
          <p:cNvPr id="3" name="TextBox 2"/>
          <p:cNvSpPr txBox="1"/>
          <p:nvPr/>
        </p:nvSpPr>
        <p:spPr>
          <a:xfrm>
            <a:off x="857250" y="4787205"/>
            <a:ext cx="11144250" cy="1877437"/>
          </a:xfrm>
          <a:prstGeom prst="rect">
            <a:avLst/>
          </a:prstGeom>
          <a:noFill/>
        </p:spPr>
        <p:txBody>
          <a:bodyPr wrap="square" rtlCol="0">
            <a:spAutoFit/>
          </a:bodyPr>
          <a:lstStyle/>
          <a:p>
            <a:pPr defTabSz="457200">
              <a:defRPr/>
            </a:pPr>
            <a:r>
              <a:rPr lang="en-US" sz="2800" dirty="0">
                <a:solidFill>
                  <a:prstClr val="black"/>
                </a:solidFill>
                <a:sym typeface="Wingdings" panose="05000000000000000000" pitchFamily="2" charset="2"/>
              </a:rPr>
              <a:t>Now, ask questions. Number the questions. Follow the rules:</a:t>
            </a:r>
          </a:p>
          <a:p>
            <a:pPr defTabSz="457200">
              <a:defRPr/>
            </a:pPr>
            <a:r>
              <a:rPr kumimoji="0" lang="en-US" sz="2800" b="0" i="0" u="none" strike="noStrike" kern="1200" cap="none" spc="0" normalizeH="0" baseline="0" noProof="0" dirty="0">
                <a:ln>
                  <a:noFill/>
                </a:ln>
                <a:solidFill>
                  <a:prstClr val="black"/>
                </a:solidFill>
                <a:effectLst/>
                <a:uLnTx/>
                <a:uFillTx/>
                <a:latin typeface="Rockwell"/>
                <a:cs typeface="+mn-cs"/>
                <a:sym typeface="Wingdings" panose="05000000000000000000" pitchFamily="2" charset="2"/>
              </a:rPr>
              <a:t>		</a:t>
            </a:r>
            <a:r>
              <a:rPr kumimoji="0" lang="en-US" sz="2800" b="0" i="0" u="none" strike="noStrike" kern="1200" cap="none" spc="0" normalizeH="0" baseline="0" noProof="0" dirty="0">
                <a:ln>
                  <a:noFill/>
                </a:ln>
                <a:solidFill>
                  <a:prstClr val="black"/>
                </a:solidFill>
                <a:effectLst/>
                <a:uLnTx/>
                <a:uFillTx/>
                <a:sym typeface="Wingdings" panose="05000000000000000000" pitchFamily="2" charset="2"/>
              </a:rPr>
              <a:t>	</a:t>
            </a:r>
            <a:r>
              <a:rPr kumimoji="0" lang="en-US" sz="2000" b="0" i="0" u="none" strike="noStrike" kern="1200" cap="none" spc="0" normalizeH="0" baseline="0" noProof="0" dirty="0">
                <a:ln>
                  <a:noFill/>
                </a:ln>
                <a:solidFill>
                  <a:prstClr val="black"/>
                </a:solidFill>
                <a:effectLst/>
                <a:uLnTx/>
                <a:uFillTx/>
                <a:sym typeface="Wingdings" panose="05000000000000000000" pitchFamily="2" charset="2"/>
              </a:rPr>
              <a:t>As</a:t>
            </a:r>
            <a:r>
              <a:rPr lang="en-US" sz="2000" dirty="0">
                <a:solidFill>
                  <a:prstClr val="black"/>
                </a:solidFill>
                <a:sym typeface="Wingdings" panose="05000000000000000000" pitchFamily="2" charset="2"/>
              </a:rPr>
              <a:t>k as many questions as you can.</a:t>
            </a:r>
          </a:p>
          <a:p>
            <a:pPr defTabSz="457200">
              <a:defRPr/>
            </a:pPr>
            <a:r>
              <a:rPr kumimoji="0" lang="en-US" sz="2000" b="0" i="0" u="none" strike="noStrike" kern="1200" cap="none" spc="0" normalizeH="0" baseline="0" noProof="0" dirty="0">
                <a:ln>
                  <a:noFill/>
                </a:ln>
                <a:solidFill>
                  <a:prstClr val="black"/>
                </a:solidFill>
                <a:effectLst/>
                <a:uLnTx/>
                <a:uFillTx/>
                <a:sym typeface="Wingdings" panose="05000000000000000000" pitchFamily="2" charset="2"/>
              </a:rPr>
              <a:t>			Don’t stop to answer, judge, or discuss.</a:t>
            </a:r>
          </a:p>
          <a:p>
            <a:pPr defTabSz="457200">
              <a:defRPr/>
            </a:pPr>
            <a:r>
              <a:rPr lang="en-US" sz="2000" dirty="0">
                <a:solidFill>
                  <a:prstClr val="black"/>
                </a:solidFill>
                <a:sym typeface="Wingdings" panose="05000000000000000000" pitchFamily="2" charset="2"/>
              </a:rPr>
              <a:t>			Record each question exactly as it was stated (or first came to mind).</a:t>
            </a:r>
          </a:p>
          <a:p>
            <a:pPr defTabSz="457200">
              <a:defRPr/>
            </a:pPr>
            <a:r>
              <a:rPr kumimoji="0" lang="en-US" sz="2000" b="0" i="0" u="none" strike="noStrike" kern="1200" cap="none" spc="0" normalizeH="0" baseline="0" noProof="0" dirty="0">
                <a:ln>
                  <a:noFill/>
                </a:ln>
                <a:solidFill>
                  <a:prstClr val="black"/>
                </a:solidFill>
                <a:effectLst/>
                <a:uLnTx/>
                <a:uFillTx/>
                <a:sym typeface="Wingdings" panose="05000000000000000000" pitchFamily="2" charset="2"/>
              </a:rPr>
              <a:t>			Change</a:t>
            </a:r>
            <a:r>
              <a:rPr kumimoji="0" lang="en-US" sz="2000" b="0" i="0" u="none" strike="noStrike" kern="1200" cap="none" spc="0" normalizeH="0" noProof="0" dirty="0">
                <a:ln>
                  <a:noFill/>
                </a:ln>
                <a:solidFill>
                  <a:prstClr val="black"/>
                </a:solidFill>
                <a:effectLst/>
                <a:uLnTx/>
                <a:uFillTx/>
                <a:sym typeface="Wingdings" panose="05000000000000000000" pitchFamily="2" charset="2"/>
              </a:rPr>
              <a:t> any statements into questions.</a:t>
            </a:r>
            <a:endParaRPr kumimoji="0" lang="en-US" sz="2000" b="0" i="0" u="none" strike="noStrike" kern="1200" cap="none" spc="0" normalizeH="0" baseline="0" noProof="0" dirty="0">
              <a:ln>
                <a:noFill/>
              </a:ln>
              <a:solidFill>
                <a:prstClr val="black"/>
              </a:solidFill>
              <a:effectLst/>
              <a:uLnTx/>
              <a:uFillTx/>
            </a:endParaRPr>
          </a:p>
        </p:txBody>
      </p:sp>
      <p:pic>
        <p:nvPicPr>
          <p:cNvPr id="5" name="Content Placeholder 3">
            <a:extLst>
              <a:ext uri="{FF2B5EF4-FFF2-40B4-BE49-F238E27FC236}">
                <a16:creationId xmlns:a16="http://schemas.microsoft.com/office/drawing/2014/main" id="{08D63DAA-DB3E-3B4E-994B-2BA84324DC4A}"/>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454409" y="1458589"/>
            <a:ext cx="3949931" cy="3135258"/>
          </a:xfrm>
        </p:spPr>
      </p:pic>
      <p:sp>
        <p:nvSpPr>
          <p:cNvPr id="4" name="Rectangle 3">
            <a:extLst>
              <a:ext uri="{FF2B5EF4-FFF2-40B4-BE49-F238E27FC236}">
                <a16:creationId xmlns:a16="http://schemas.microsoft.com/office/drawing/2014/main" id="{2AEA9419-8916-CC4B-9470-3B6A93231FAE}"/>
              </a:ext>
            </a:extLst>
          </p:cNvPr>
          <p:cNvSpPr/>
          <p:nvPr/>
        </p:nvSpPr>
        <p:spPr>
          <a:xfrm>
            <a:off x="3545412" y="6488668"/>
            <a:ext cx="6058069" cy="369332"/>
          </a:xfrm>
          <a:prstGeom prst="rect">
            <a:avLst/>
          </a:prstGeom>
        </p:spPr>
        <p:txBody>
          <a:bodyPr wrap="none">
            <a:spAutoFit/>
          </a:bodyPr>
          <a:lstStyle/>
          <a:p>
            <a:r>
              <a:rPr lang="en-US" dirty="0"/>
              <a:t>Lange, Dorothea. (1942) Oakland, CA, March 1942. </a:t>
            </a:r>
          </a:p>
        </p:txBody>
      </p:sp>
    </p:spTree>
    <p:extLst>
      <p:ext uri="{BB962C8B-B14F-4D97-AF65-F5344CB8AC3E}">
        <p14:creationId xmlns:p14="http://schemas.microsoft.com/office/powerpoint/2010/main" val="29037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714375" y="207056"/>
            <a:ext cx="10515600" cy="1325563"/>
          </a:xfrm>
        </p:spPr>
        <p:txBody>
          <a:bodyPr>
            <a:normAutofit/>
          </a:bodyPr>
          <a:lstStyle/>
          <a:p>
            <a:pPr eaLnBrk="1" hangingPunct="1"/>
            <a:r>
              <a:rPr lang="en-US" altLang="en-US" dirty="0">
                <a:latin typeface="+mn-lt"/>
              </a:rPr>
              <a:t>Categorize Questions: Closed/Open</a:t>
            </a:r>
          </a:p>
        </p:txBody>
      </p:sp>
      <p:sp>
        <p:nvSpPr>
          <p:cNvPr id="46082" name="Content Placeholder 2"/>
          <p:cNvSpPr>
            <a:spLocks noGrp="1"/>
          </p:cNvSpPr>
          <p:nvPr>
            <p:ph idx="1"/>
          </p:nvPr>
        </p:nvSpPr>
        <p:spPr>
          <a:xfrm>
            <a:off x="838200" y="1825630"/>
            <a:ext cx="10515600" cy="3622029"/>
          </a:xfrm>
        </p:spPr>
        <p:txBody>
          <a:bodyPr>
            <a:normAutofit fontScale="85000" lnSpcReduction="10000"/>
          </a:bodyPr>
          <a:lstStyle/>
          <a:p>
            <a:pPr marL="0" indent="0">
              <a:buNone/>
            </a:pPr>
            <a:r>
              <a:rPr lang="en-US" altLang="en-US" sz="3500" u="sng" dirty="0">
                <a:solidFill>
                  <a:srgbClr val="000000"/>
                </a:solidFill>
              </a:rPr>
              <a:t>Definitions</a:t>
            </a:r>
            <a:r>
              <a:rPr lang="en-US" altLang="en-US" sz="3500" dirty="0">
                <a:solidFill>
                  <a:srgbClr val="000000"/>
                </a:solidFill>
              </a:rPr>
              <a:t>: </a:t>
            </a:r>
            <a:endParaRPr lang="en-US" altLang="en-US" sz="3500" b="1" dirty="0">
              <a:solidFill>
                <a:srgbClr val="000000"/>
              </a:solidFill>
            </a:endParaRPr>
          </a:p>
          <a:p>
            <a:pPr lvl="1" eaLnBrk="1" hangingPunct="1">
              <a:lnSpc>
                <a:spcPct val="90000"/>
              </a:lnSpc>
            </a:pPr>
            <a:r>
              <a:rPr lang="en-US" altLang="en-US" sz="3500" b="1" dirty="0">
                <a:solidFill>
                  <a:srgbClr val="000000"/>
                </a:solidFill>
              </a:rPr>
              <a:t>Closed-ended </a:t>
            </a:r>
            <a:r>
              <a:rPr lang="en-US" altLang="en-US" sz="3500" dirty="0">
                <a:solidFill>
                  <a:srgbClr val="000000"/>
                </a:solidFill>
              </a:rPr>
              <a:t>questions can be answered with a “yes” or  “no” or with a </a:t>
            </a:r>
            <a:r>
              <a:rPr lang="en-US" altLang="en-US" sz="3500" b="1" dirty="0">
                <a:solidFill>
                  <a:srgbClr val="000000"/>
                </a:solidFill>
              </a:rPr>
              <a:t>one-word </a:t>
            </a:r>
            <a:r>
              <a:rPr lang="en-US" altLang="en-US" sz="3500" dirty="0">
                <a:solidFill>
                  <a:srgbClr val="000000"/>
                </a:solidFill>
              </a:rPr>
              <a:t>answer.</a:t>
            </a:r>
          </a:p>
          <a:p>
            <a:pPr lvl="1">
              <a:spcBef>
                <a:spcPts val="1800"/>
              </a:spcBef>
            </a:pPr>
            <a:r>
              <a:rPr lang="en-US" altLang="en-US" sz="3500" b="1" dirty="0">
                <a:solidFill>
                  <a:srgbClr val="000000"/>
                </a:solidFill>
              </a:rPr>
              <a:t>Open-ended</a:t>
            </a:r>
            <a:r>
              <a:rPr lang="en-US" altLang="en-US" sz="3500" dirty="0">
                <a:solidFill>
                  <a:srgbClr val="000000"/>
                </a:solidFill>
              </a:rPr>
              <a:t> questions require </a:t>
            </a:r>
          </a:p>
          <a:p>
            <a:pPr lvl="1">
              <a:spcBef>
                <a:spcPct val="0"/>
              </a:spcBef>
              <a:spcAft>
                <a:spcPts val="1800"/>
              </a:spcAft>
              <a:buNone/>
            </a:pPr>
            <a:r>
              <a:rPr lang="en-US" altLang="en-US" sz="3500" dirty="0">
                <a:solidFill>
                  <a:srgbClr val="000000"/>
                </a:solidFill>
              </a:rPr>
              <a:t>  more </a:t>
            </a:r>
            <a:r>
              <a:rPr lang="en-US" altLang="en-US" sz="3500" b="1" dirty="0">
                <a:solidFill>
                  <a:srgbClr val="000000"/>
                </a:solidFill>
              </a:rPr>
              <a:t>explanation</a:t>
            </a:r>
            <a:r>
              <a:rPr lang="en-US" altLang="en-US" sz="3500" dirty="0">
                <a:solidFill>
                  <a:srgbClr val="000000"/>
                </a:solidFill>
              </a:rPr>
              <a:t>. </a:t>
            </a:r>
          </a:p>
          <a:p>
            <a:pPr lvl="1">
              <a:spcBef>
                <a:spcPct val="0"/>
              </a:spcBef>
              <a:spcAft>
                <a:spcPts val="1800"/>
              </a:spcAft>
              <a:buNone/>
            </a:pPr>
            <a:endParaRPr lang="en-US" altLang="en-US" sz="1000" dirty="0">
              <a:solidFill>
                <a:srgbClr val="000000"/>
              </a:solidFill>
            </a:endParaRPr>
          </a:p>
          <a:p>
            <a:pPr marL="0" indent="0">
              <a:spcBef>
                <a:spcPct val="0"/>
              </a:spcBef>
              <a:buNone/>
            </a:pPr>
            <a:r>
              <a:rPr lang="en-US" altLang="en-US" sz="3500" u="sng" dirty="0">
                <a:solidFill>
                  <a:srgbClr val="000000"/>
                </a:solidFill>
              </a:rPr>
              <a:t>Directions</a:t>
            </a:r>
            <a:r>
              <a:rPr lang="en-US" altLang="en-US" sz="3500" dirty="0">
                <a:solidFill>
                  <a:srgbClr val="000000"/>
                </a:solidFill>
              </a:rPr>
              <a:t>: Identify your questions as closed-ended or open-ended by </a:t>
            </a:r>
            <a:r>
              <a:rPr lang="en-US" altLang="en-US" sz="3500" b="1" dirty="0">
                <a:solidFill>
                  <a:srgbClr val="000000"/>
                </a:solidFill>
              </a:rPr>
              <a:t>marking them </a:t>
            </a:r>
            <a:r>
              <a:rPr lang="en-US" altLang="en-US" sz="3500" dirty="0">
                <a:solidFill>
                  <a:srgbClr val="000000"/>
                </a:solidFill>
              </a:rPr>
              <a:t>with a </a:t>
            </a:r>
            <a:r>
              <a:rPr lang="en-US" altLang="en-US" sz="3500" b="1" dirty="0">
                <a:solidFill>
                  <a:srgbClr val="000000"/>
                </a:solidFill>
              </a:rPr>
              <a:t>“C”</a:t>
            </a:r>
            <a:r>
              <a:rPr lang="en-US" altLang="ja-JP" sz="3500" dirty="0">
                <a:solidFill>
                  <a:srgbClr val="000000"/>
                </a:solidFill>
              </a:rPr>
              <a:t> or an </a:t>
            </a:r>
            <a:r>
              <a:rPr lang="en-US" altLang="en-US" sz="3500" b="1" dirty="0">
                <a:solidFill>
                  <a:srgbClr val="000000"/>
                </a:solidFill>
              </a:rPr>
              <a:t>“</a:t>
            </a:r>
            <a:r>
              <a:rPr lang="en-US" altLang="ja-JP" sz="3500" b="1" dirty="0">
                <a:solidFill>
                  <a:srgbClr val="000000"/>
                </a:solidFill>
              </a:rPr>
              <a:t>O.</a:t>
            </a:r>
            <a:r>
              <a:rPr lang="en-US" altLang="en-US" sz="3500" b="1" dirty="0">
                <a:solidFill>
                  <a:srgbClr val="000000"/>
                </a:solidFill>
              </a:rPr>
              <a:t>”</a:t>
            </a:r>
            <a:endParaRPr lang="en-US" altLang="en-US" sz="3500" dirty="0">
              <a:solidFill>
                <a:srgbClr val="000000"/>
              </a:solidFill>
            </a:endParaRPr>
          </a:p>
        </p:txBody>
      </p:sp>
    </p:spTree>
    <p:extLst>
      <p:ext uri="{BB962C8B-B14F-4D97-AF65-F5344CB8AC3E}">
        <p14:creationId xmlns:p14="http://schemas.microsoft.com/office/powerpoint/2010/main" val="1843327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82">
                                            <p:txEl>
                                              <p:pRg st="2" end="2"/>
                                            </p:txEl>
                                          </p:spTgt>
                                        </p:tgtEl>
                                        <p:attrNameLst>
                                          <p:attrName>style.visibility</p:attrName>
                                        </p:attrNameLst>
                                      </p:cBhvr>
                                      <p:to>
                                        <p:strVal val="visible"/>
                                      </p:to>
                                    </p:set>
                                    <p:animEffect transition="in" filter="fade">
                                      <p:cBhvr>
                                        <p:cTn id="10" dur="500"/>
                                        <p:tgtEl>
                                          <p:spTgt spid="4608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6082">
                                            <p:txEl>
                                              <p:pRg st="3" end="3"/>
                                            </p:txEl>
                                          </p:spTgt>
                                        </p:tgtEl>
                                        <p:attrNameLst>
                                          <p:attrName>style.visibility</p:attrName>
                                        </p:attrNameLst>
                                      </p:cBhvr>
                                      <p:to>
                                        <p:strVal val="visible"/>
                                      </p:to>
                                    </p:set>
                                    <p:animEffect transition="in" filter="fade">
                                      <p:cBhvr>
                                        <p:cTn id="13" dur="500"/>
                                        <p:tgtEl>
                                          <p:spTgt spid="4608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6082">
                                            <p:txEl>
                                              <p:pRg st="5" end="5"/>
                                            </p:txEl>
                                          </p:spTgt>
                                        </p:tgtEl>
                                        <p:attrNameLst>
                                          <p:attrName>style.visibility</p:attrName>
                                        </p:attrNameLst>
                                      </p:cBhvr>
                                      <p:to>
                                        <p:strVal val="visible"/>
                                      </p:to>
                                    </p:set>
                                    <p:animEffect transition="in" filter="fade">
                                      <p:cBhvr>
                                        <p:cTn id="18" dur="500"/>
                                        <p:tgtEl>
                                          <p:spTgt spid="460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normAutofit/>
          </a:bodyPr>
          <a:lstStyle/>
          <a:p>
            <a:pPr eaLnBrk="1" hangingPunct="1"/>
            <a:r>
              <a:rPr lang="en-US" altLang="en-US" dirty="0"/>
              <a:t>Discuss</a:t>
            </a:r>
          </a:p>
        </p:txBody>
      </p:sp>
      <p:graphicFrame>
        <p:nvGraphicFramePr>
          <p:cNvPr id="5" name="Content Placeholder 3"/>
          <p:cNvGraphicFramePr>
            <a:graphicFrameLocks noGrp="1"/>
          </p:cNvGraphicFramePr>
          <p:nvPr>
            <p:extLst>
              <p:ext uri="{D42A27DB-BD31-4B8C-83A1-F6EECF244321}">
                <p14:modId xmlns:p14="http://schemas.microsoft.com/office/powerpoint/2010/main" val="255412979"/>
              </p:ext>
            </p:extLst>
          </p:nvPr>
        </p:nvGraphicFramePr>
        <p:xfrm>
          <a:off x="2341125" y="1893654"/>
          <a:ext cx="7075803" cy="3737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5894963" y="3041516"/>
            <a:ext cx="3516668" cy="232166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cs"/>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65389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838200" y="265903"/>
            <a:ext cx="10515600" cy="1325563"/>
          </a:xfrm>
        </p:spPr>
        <p:txBody>
          <a:bodyPr>
            <a:normAutofit/>
          </a:bodyPr>
          <a:lstStyle/>
          <a:p>
            <a:pPr eaLnBrk="1" hangingPunct="1"/>
            <a:r>
              <a:rPr lang="en-US" altLang="en-US" dirty="0"/>
              <a:t>Discuss</a:t>
            </a:r>
          </a:p>
        </p:txBody>
      </p:sp>
      <p:graphicFrame>
        <p:nvGraphicFramePr>
          <p:cNvPr id="7" name="Content Placeholder 3"/>
          <p:cNvGraphicFramePr>
            <a:graphicFrameLocks noGrp="1"/>
          </p:cNvGraphicFramePr>
          <p:nvPr>
            <p:extLst>
              <p:ext uri="{D42A27DB-BD31-4B8C-83A1-F6EECF244321}">
                <p14:modId xmlns:p14="http://schemas.microsoft.com/office/powerpoint/2010/main" val="936058585"/>
              </p:ext>
            </p:extLst>
          </p:nvPr>
        </p:nvGraphicFramePr>
        <p:xfrm>
          <a:off x="2425433" y="1854740"/>
          <a:ext cx="7107623" cy="3856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1"/>
          <p:cNvSpPr/>
          <p:nvPr/>
        </p:nvSpPr>
        <p:spPr>
          <a:xfrm>
            <a:off x="5979270" y="3015578"/>
            <a:ext cx="3553785" cy="24319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pitchFamily="18" charset="0"/>
              <a:cs typeface="+mn-cs"/>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0544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2386013" y="2402242"/>
            <a:ext cx="6400800" cy="1631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3200" b="1" i="0" u="none" strike="noStrike" kern="1200" cap="none" spc="0" normalizeH="0" baseline="0" noProof="0" dirty="0">
              <a:ln>
                <a:noFill/>
              </a:ln>
              <a:solidFill>
                <a:prstClr val="black"/>
              </a:solidFill>
              <a:effectLst/>
              <a:uLnTx/>
              <a:uFillTx/>
              <a:latin typeface="Rockwell" panose="02060603020205020403" pitchFamily="18" charset="0"/>
              <a:ea typeface="MS PGothic" pitchFamily="34" charset="-128"/>
              <a:cs typeface="+mn-cs"/>
            </a:endParaRPr>
          </a:p>
        </p:txBody>
      </p:sp>
      <p:sp>
        <p:nvSpPr>
          <p:cNvPr id="108547" name="Title 1"/>
          <p:cNvSpPr>
            <a:spLocks noGrp="1"/>
          </p:cNvSpPr>
          <p:nvPr>
            <p:ph type="title"/>
          </p:nvPr>
        </p:nvSpPr>
        <p:spPr>
          <a:xfrm>
            <a:off x="838200" y="221333"/>
            <a:ext cx="10515600" cy="1234047"/>
          </a:xfrm>
        </p:spPr>
        <p:txBody>
          <a:bodyPr>
            <a:normAutofit/>
          </a:bodyPr>
          <a:lstStyle/>
          <a:p>
            <a:pPr eaLnBrk="1" hangingPunct="1"/>
            <a:r>
              <a:rPr lang="en-US" altLang="en-US" dirty="0"/>
              <a:t>Improve Questions</a:t>
            </a:r>
          </a:p>
        </p:txBody>
      </p:sp>
      <p:sp>
        <p:nvSpPr>
          <p:cNvPr id="4" name="Content Placeholder 3"/>
          <p:cNvSpPr>
            <a:spLocks noGrp="1"/>
          </p:cNvSpPr>
          <p:nvPr>
            <p:ph idx="1"/>
          </p:nvPr>
        </p:nvSpPr>
        <p:spPr>
          <a:xfrm>
            <a:off x="900193" y="1770996"/>
            <a:ext cx="10515600" cy="4765728"/>
          </a:xfrm>
        </p:spPr>
        <p:txBody>
          <a:bodyPr>
            <a:normAutofit lnSpcReduction="10000"/>
          </a:bodyPr>
          <a:lstStyle/>
          <a:p>
            <a:pPr eaLnBrk="1" hangingPunct="1">
              <a:spcBef>
                <a:spcPts val="400"/>
              </a:spcBef>
            </a:pPr>
            <a:r>
              <a:rPr lang="en-US" altLang="en-US" sz="2800" dirty="0">
                <a:solidFill>
                  <a:srgbClr val="000000"/>
                </a:solidFill>
              </a:rPr>
              <a:t>Take one </a:t>
            </a:r>
            <a:r>
              <a:rPr lang="en-US" altLang="en-US" sz="2800" b="1" dirty="0"/>
              <a:t>closed-ended question</a:t>
            </a:r>
            <a:r>
              <a:rPr lang="en-US" altLang="en-US" sz="2800" b="1" dirty="0">
                <a:solidFill>
                  <a:srgbClr val="9D90A0"/>
                </a:solidFill>
              </a:rPr>
              <a:t> </a:t>
            </a:r>
            <a:r>
              <a:rPr lang="en-US" altLang="en-US" sz="2800" dirty="0">
                <a:solidFill>
                  <a:srgbClr val="000000"/>
                </a:solidFill>
              </a:rPr>
              <a:t>and change it</a:t>
            </a:r>
            <a:r>
              <a:rPr lang="en-US" altLang="en-US" sz="2800" b="1" dirty="0">
                <a:solidFill>
                  <a:srgbClr val="000000"/>
                </a:solidFill>
              </a:rPr>
              <a:t> </a:t>
            </a:r>
            <a:r>
              <a:rPr lang="en-US" altLang="en-US" sz="2800" dirty="0">
                <a:solidFill>
                  <a:srgbClr val="000000"/>
                </a:solidFill>
              </a:rPr>
              <a:t>into an </a:t>
            </a:r>
            <a:r>
              <a:rPr lang="en-US" altLang="en-US" sz="2800" b="1" dirty="0"/>
              <a:t>open-ended question</a:t>
            </a:r>
            <a:r>
              <a:rPr lang="en-US" altLang="en-US" sz="2800" dirty="0">
                <a:solidFill>
                  <a:srgbClr val="000000"/>
                </a:solidFill>
              </a:rPr>
              <a:t>.</a:t>
            </a:r>
          </a:p>
          <a:p>
            <a:pPr eaLnBrk="1" hangingPunct="1">
              <a:spcBef>
                <a:spcPts val="400"/>
              </a:spcBef>
              <a:spcAft>
                <a:spcPts val="600"/>
              </a:spcAft>
              <a:buFont typeface="Wingdings" panose="05000000000000000000" pitchFamily="2" charset="2"/>
              <a:buNone/>
            </a:pPr>
            <a:endParaRPr lang="en-US" altLang="en-US" dirty="0">
              <a:solidFill>
                <a:srgbClr val="000000"/>
              </a:solidFill>
              <a:latin typeface="Rockwell" panose="02060603020205020403" pitchFamily="18" charset="0"/>
            </a:endParaRPr>
          </a:p>
          <a:p>
            <a:pPr eaLnBrk="1" hangingPunct="1">
              <a:spcBef>
                <a:spcPts val="1600"/>
              </a:spcBef>
              <a:buFont typeface="Wingdings" panose="05000000000000000000" pitchFamily="2" charset="2"/>
              <a:buNone/>
            </a:pPr>
            <a:endParaRPr lang="en-US" altLang="en-US" dirty="0">
              <a:solidFill>
                <a:srgbClr val="000000"/>
              </a:solidFill>
              <a:latin typeface="Rockwell" panose="02060603020205020403" pitchFamily="18" charset="0"/>
            </a:endParaRPr>
          </a:p>
          <a:p>
            <a:pPr eaLnBrk="1" hangingPunct="1">
              <a:spcBef>
                <a:spcPts val="1200"/>
              </a:spcBef>
            </a:pPr>
            <a:endParaRPr lang="en-US" altLang="en-US" sz="800" dirty="0">
              <a:solidFill>
                <a:srgbClr val="000000"/>
              </a:solidFill>
              <a:latin typeface="Rockwell" panose="02060603020205020403" pitchFamily="18" charset="0"/>
            </a:endParaRPr>
          </a:p>
          <a:p>
            <a:pPr eaLnBrk="1" hangingPunct="1">
              <a:spcBef>
                <a:spcPts val="1200"/>
              </a:spcBef>
            </a:pPr>
            <a:r>
              <a:rPr lang="en-US" altLang="en-US" sz="2800" dirty="0">
                <a:solidFill>
                  <a:srgbClr val="000000"/>
                </a:solidFill>
              </a:rPr>
              <a:t>Take one </a:t>
            </a:r>
            <a:r>
              <a:rPr lang="en-US" altLang="en-US" sz="2800" b="1" dirty="0"/>
              <a:t>open-ended question </a:t>
            </a:r>
            <a:r>
              <a:rPr lang="en-US" altLang="en-US" sz="2800" dirty="0">
                <a:solidFill>
                  <a:srgbClr val="000000"/>
                </a:solidFill>
              </a:rPr>
              <a:t>and change it</a:t>
            </a:r>
            <a:r>
              <a:rPr lang="en-US" altLang="en-US" sz="2800" b="1" dirty="0">
                <a:solidFill>
                  <a:srgbClr val="000000"/>
                </a:solidFill>
              </a:rPr>
              <a:t> </a:t>
            </a:r>
            <a:r>
              <a:rPr lang="en-US" altLang="en-US" sz="2800" dirty="0">
                <a:solidFill>
                  <a:srgbClr val="000000"/>
                </a:solidFill>
              </a:rPr>
              <a:t>into a </a:t>
            </a:r>
            <a:r>
              <a:rPr lang="en-US" altLang="en-US" sz="2800" b="1" dirty="0"/>
              <a:t>closed-ended question</a:t>
            </a:r>
            <a:r>
              <a:rPr lang="en-US" altLang="en-US" sz="2800" dirty="0">
                <a:solidFill>
                  <a:srgbClr val="000000"/>
                </a:solidFill>
              </a:rPr>
              <a:t>.</a:t>
            </a:r>
            <a:br>
              <a:rPr lang="en-US" altLang="en-US" sz="2800" dirty="0">
                <a:solidFill>
                  <a:srgbClr val="000000"/>
                </a:solidFill>
              </a:rPr>
            </a:br>
            <a:br>
              <a:rPr lang="en-US" altLang="en-US" sz="2800" dirty="0">
                <a:solidFill>
                  <a:srgbClr val="000000"/>
                </a:solidFill>
              </a:rPr>
            </a:br>
            <a:endParaRPr lang="en-US" altLang="en-US" sz="2800" dirty="0">
              <a:solidFill>
                <a:srgbClr val="000000"/>
              </a:solidFill>
            </a:endParaRPr>
          </a:p>
          <a:p>
            <a:pPr eaLnBrk="1" hangingPunct="1"/>
            <a:endParaRPr lang="en-US" altLang="en-US" dirty="0">
              <a:solidFill>
                <a:srgbClr val="000000"/>
              </a:solidFill>
            </a:endParaRPr>
          </a:p>
          <a:p>
            <a:pPr eaLnBrk="1" hangingPunct="1"/>
            <a:r>
              <a:rPr lang="en-US" altLang="en-US" dirty="0"/>
              <a:t>Add these as new questions to your list</a:t>
            </a:r>
          </a:p>
        </p:txBody>
      </p:sp>
      <p:sp>
        <p:nvSpPr>
          <p:cNvPr id="3" name="TextBox 2"/>
          <p:cNvSpPr txBox="1"/>
          <p:nvPr/>
        </p:nvSpPr>
        <p:spPr>
          <a:xfrm>
            <a:off x="2463707" y="284499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mn-lt"/>
                <a:ea typeface="MS PGothic" pitchFamily="34" charset="-128"/>
                <a:cs typeface="+mn-cs"/>
              </a:rPr>
              <a:t>Closed</a:t>
            </a:r>
          </a:p>
        </p:txBody>
      </p:sp>
      <p:cxnSp>
        <p:nvCxnSpPr>
          <p:cNvPr id="6" name="Straight Arrow Connector 5"/>
          <p:cNvCxnSpPr/>
          <p:nvPr/>
        </p:nvCxnSpPr>
        <p:spPr>
          <a:xfrm flipV="1">
            <a:off x="5269429" y="3154642"/>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776558" y="2883366"/>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mn-lt"/>
                <a:ea typeface="MS PGothic" pitchFamily="34" charset="-128"/>
                <a:cs typeface="+mn-cs"/>
              </a:rPr>
              <a:t>Open</a:t>
            </a:r>
          </a:p>
        </p:txBody>
      </p:sp>
      <p:sp>
        <p:nvSpPr>
          <p:cNvPr id="13" name="TextBox 12"/>
          <p:cNvSpPr txBox="1"/>
          <p:nvPr/>
        </p:nvSpPr>
        <p:spPr>
          <a:xfrm>
            <a:off x="7440802" y="487635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mn-lt"/>
                <a:ea typeface="MS PGothic" pitchFamily="34" charset="-128"/>
                <a:cs typeface="+mn-cs"/>
              </a:rPr>
              <a:t>Closed</a:t>
            </a:r>
          </a:p>
        </p:txBody>
      </p:sp>
      <p:cxnSp>
        <p:nvCxnSpPr>
          <p:cNvPr id="14" name="Straight Arrow Connector 13"/>
          <p:cNvCxnSpPr/>
          <p:nvPr/>
        </p:nvCxnSpPr>
        <p:spPr>
          <a:xfrm flipV="1">
            <a:off x="4966497" y="5126106"/>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64043" y="4932192"/>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mn-lt"/>
                <a:ea typeface="MS PGothic" pitchFamily="34" charset="-128"/>
                <a:cs typeface="+mn-cs"/>
              </a:rPr>
              <a:t>Open</a:t>
            </a:r>
          </a:p>
        </p:txBody>
      </p:sp>
    </p:spTree>
    <p:extLst>
      <p:ext uri="{BB962C8B-B14F-4D97-AF65-F5344CB8AC3E}">
        <p14:creationId xmlns:p14="http://schemas.microsoft.com/office/powerpoint/2010/main" val="27701077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4" end="4"/>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 calcmode="lin" valueType="num">
                                      <p:cBhvr additive="base">
                                        <p:cTn id="40"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4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759543" y="220573"/>
            <a:ext cx="10515600" cy="1325563"/>
          </a:xfrm>
        </p:spPr>
        <p:txBody>
          <a:bodyPr>
            <a:normAutofit/>
          </a:bodyPr>
          <a:lstStyle/>
          <a:p>
            <a:pPr eaLnBrk="1" hangingPunct="1"/>
            <a:r>
              <a:rPr lang="en-US" altLang="en-US" dirty="0"/>
              <a:t>Prioritize Questions </a:t>
            </a:r>
          </a:p>
        </p:txBody>
      </p:sp>
      <p:sp>
        <p:nvSpPr>
          <p:cNvPr id="3" name="Content Placeholder 2"/>
          <p:cNvSpPr>
            <a:spLocks noGrp="1"/>
          </p:cNvSpPr>
          <p:nvPr>
            <p:ph idx="1"/>
          </p:nvPr>
        </p:nvSpPr>
        <p:spPr>
          <a:xfrm>
            <a:off x="838200" y="1825625"/>
            <a:ext cx="10515600" cy="3712656"/>
          </a:xfrm>
        </p:spPr>
        <p:txBody>
          <a:bodyPr>
            <a:normAutofit/>
          </a:bodyPr>
          <a:lstStyle/>
          <a:p>
            <a:pPr marL="0" indent="0">
              <a:buNone/>
            </a:pPr>
            <a:r>
              <a:rPr lang="en-US" altLang="en-US" sz="3200" b="1" dirty="0">
                <a:solidFill>
                  <a:srgbClr val="000000"/>
                </a:solidFill>
              </a:rPr>
              <a:t>Review your list of questions </a:t>
            </a:r>
          </a:p>
          <a:p>
            <a:pPr marL="228600" lvl="1" indent="0">
              <a:lnSpc>
                <a:spcPct val="100000"/>
              </a:lnSpc>
              <a:spcBef>
                <a:spcPts val="800"/>
              </a:spcBef>
              <a:spcAft>
                <a:spcPts val="600"/>
              </a:spcAft>
            </a:pPr>
            <a:r>
              <a:rPr lang="en-US" altLang="en-US" sz="3000" dirty="0">
                <a:solidFill>
                  <a:srgbClr val="000000"/>
                </a:solidFill>
              </a:rPr>
              <a:t> </a:t>
            </a:r>
            <a:r>
              <a:rPr lang="en-US" altLang="en-US" sz="2800" dirty="0">
                <a:solidFill>
                  <a:srgbClr val="000000"/>
                </a:solidFill>
              </a:rPr>
              <a:t>Choose three questions that you feel are most important.</a:t>
            </a:r>
          </a:p>
          <a:p>
            <a:pPr marL="228600" lvl="1" indent="0">
              <a:lnSpc>
                <a:spcPct val="100000"/>
              </a:lnSpc>
              <a:spcBef>
                <a:spcPts val="800"/>
              </a:spcBef>
            </a:pPr>
            <a:r>
              <a:rPr lang="en-US" altLang="en-US" sz="2800" dirty="0">
                <a:solidFill>
                  <a:srgbClr val="000000"/>
                </a:solidFill>
              </a:rPr>
              <a:t> While prioritizing, think about your Question Focus</a:t>
            </a:r>
            <a:r>
              <a:rPr lang="en-US" altLang="en-US" sz="2800" dirty="0"/>
              <a:t>. </a:t>
            </a:r>
          </a:p>
          <a:p>
            <a:pPr marL="228600" lvl="1" indent="0">
              <a:lnSpc>
                <a:spcPct val="100000"/>
              </a:lnSpc>
              <a:spcBef>
                <a:spcPts val="800"/>
              </a:spcBef>
            </a:pPr>
            <a:r>
              <a:rPr lang="en-US" altLang="en-US" sz="2800" dirty="0">
                <a:solidFill>
                  <a:srgbClr val="000000"/>
                </a:solidFill>
              </a:rPr>
              <a:t>Then, think about why you chose those questions.</a:t>
            </a:r>
          </a:p>
        </p:txBody>
      </p:sp>
      <p:sp>
        <p:nvSpPr>
          <p:cNvPr id="4" name="Google Shape;512;p54">
            <a:extLst>
              <a:ext uri="{FF2B5EF4-FFF2-40B4-BE49-F238E27FC236}">
                <a16:creationId xmlns:a16="http://schemas.microsoft.com/office/drawing/2014/main" id="{AB4CF985-7C62-3045-897D-6D25B86E52C1}"/>
              </a:ext>
            </a:extLst>
          </p:cNvPr>
          <p:cNvSpPr/>
          <p:nvPr/>
        </p:nvSpPr>
        <p:spPr>
          <a:xfrm>
            <a:off x="10879271" y="360387"/>
            <a:ext cx="654109" cy="440819"/>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 name="TextBox 1">
            <a:extLst>
              <a:ext uri="{FF2B5EF4-FFF2-40B4-BE49-F238E27FC236}">
                <a16:creationId xmlns:a16="http://schemas.microsoft.com/office/drawing/2014/main" id="{6C6ABE72-ADE4-6B4D-92EF-962B2BA7B013}"/>
              </a:ext>
            </a:extLst>
          </p:cNvPr>
          <p:cNvSpPr txBox="1"/>
          <p:nvPr/>
        </p:nvSpPr>
        <p:spPr>
          <a:xfrm>
            <a:off x="838200" y="4863663"/>
            <a:ext cx="10178553" cy="954107"/>
          </a:xfrm>
          <a:prstGeom prst="rect">
            <a:avLst/>
          </a:prstGeom>
          <a:noFill/>
        </p:spPr>
        <p:txBody>
          <a:bodyPr wrap="square" rtlCol="0">
            <a:spAutoFit/>
          </a:bodyPr>
          <a:lstStyle/>
          <a:p>
            <a:r>
              <a:rPr lang="en-US" sz="2800" b="1" dirty="0"/>
              <a:t>When you’re ready, please share 1-2 of your priority questions in the chat box</a:t>
            </a:r>
            <a:r>
              <a:rPr lang="en-US" sz="2800" dirty="0"/>
              <a:t>.</a:t>
            </a:r>
          </a:p>
        </p:txBody>
      </p:sp>
    </p:spTree>
    <p:extLst>
      <p:ext uri="{BB962C8B-B14F-4D97-AF65-F5344CB8AC3E}">
        <p14:creationId xmlns:p14="http://schemas.microsoft.com/office/powerpoint/2010/main" val="75466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QFT, on one slide…</a:t>
            </a:r>
          </a:p>
        </p:txBody>
      </p:sp>
      <p:sp>
        <p:nvSpPr>
          <p:cNvPr id="3" name="Content Placeholder 2"/>
          <p:cNvSpPr>
            <a:spLocks noGrp="1"/>
          </p:cNvSpPr>
          <p:nvPr>
            <p:ph idx="1"/>
          </p:nvPr>
        </p:nvSpPr>
        <p:spPr>
          <a:xfrm>
            <a:off x="1136515" y="1606981"/>
            <a:ext cx="10515600" cy="4351338"/>
          </a:xfrm>
        </p:spPr>
        <p:txBody>
          <a:bodyPr>
            <a:normAutofit lnSpcReduction="10000"/>
          </a:bodyPr>
          <a:lstStyle/>
          <a:p>
            <a:pPr marL="457200" indent="-457200">
              <a:spcBef>
                <a:spcPts val="0"/>
              </a:spcBef>
              <a:spcAft>
                <a:spcPts val="600"/>
              </a:spcAft>
              <a:buFont typeface="+mj-lt"/>
              <a:buAutoNum type="arabicParenR"/>
            </a:pPr>
            <a:r>
              <a:rPr lang="en-US" dirty="0"/>
              <a:t>Question Focus</a:t>
            </a:r>
          </a:p>
          <a:p>
            <a:pPr marL="457200" indent="-457200">
              <a:spcBef>
                <a:spcPts val="0"/>
              </a:spcBef>
              <a:spcAft>
                <a:spcPts val="600"/>
              </a:spcAft>
              <a:buFont typeface="+mj-lt"/>
              <a:buAutoNum type="arabicParenR"/>
            </a:pPr>
            <a:r>
              <a:rPr lang="en-US" b="1" dirty="0"/>
              <a:t>Produce</a:t>
            </a:r>
            <a:r>
              <a:rPr lang="en-US" dirty="0"/>
              <a:t> Your Questions</a:t>
            </a:r>
          </a:p>
          <a:p>
            <a:pPr lvl="2">
              <a:spcBef>
                <a:spcPts val="0"/>
              </a:spcBef>
              <a:spcAft>
                <a:spcPts val="600"/>
              </a:spcAft>
              <a:buFont typeface="Wingdings" panose="05000000000000000000" pitchFamily="2" charset="2"/>
              <a:buChar char="ü"/>
            </a:pPr>
            <a:r>
              <a:rPr lang="en-US" dirty="0"/>
              <a:t>Follow the rules</a:t>
            </a:r>
          </a:p>
          <a:p>
            <a:pPr lvl="2">
              <a:spcBef>
                <a:spcPts val="0"/>
              </a:spcBef>
              <a:spcAft>
                <a:spcPts val="600"/>
              </a:spcAft>
              <a:buFont typeface="Wingdings" panose="05000000000000000000" pitchFamily="2" charset="2"/>
              <a:buChar char="ü"/>
            </a:pPr>
            <a:r>
              <a:rPr lang="en-US" dirty="0"/>
              <a:t>Number your questions</a:t>
            </a:r>
          </a:p>
          <a:p>
            <a:pPr marL="457200" indent="-457200">
              <a:spcBef>
                <a:spcPts val="0"/>
              </a:spcBef>
              <a:spcAft>
                <a:spcPts val="600"/>
              </a:spcAft>
              <a:buFont typeface="+mj-lt"/>
              <a:buAutoNum type="arabicParenR" startAt="3"/>
            </a:pPr>
            <a:r>
              <a:rPr lang="en-US" b="1" dirty="0"/>
              <a:t>Improve</a:t>
            </a:r>
            <a:r>
              <a:rPr lang="en-US" dirty="0"/>
              <a:t> Your Questions</a:t>
            </a:r>
          </a:p>
          <a:p>
            <a:pPr lvl="2">
              <a:spcBef>
                <a:spcPts val="0"/>
              </a:spcBef>
              <a:spcAft>
                <a:spcPts val="600"/>
              </a:spcAft>
              <a:buFont typeface="Wingdings" panose="05000000000000000000" pitchFamily="2" charset="2"/>
              <a:buChar char="ü"/>
            </a:pPr>
            <a:r>
              <a:rPr lang="en-US" dirty="0"/>
              <a:t>Categorize questions as Closed or Open-ended</a:t>
            </a:r>
          </a:p>
          <a:p>
            <a:pPr lvl="2">
              <a:spcBef>
                <a:spcPts val="0"/>
              </a:spcBef>
              <a:spcAft>
                <a:spcPts val="600"/>
              </a:spcAft>
              <a:buFont typeface="Wingdings" panose="05000000000000000000" pitchFamily="2" charset="2"/>
              <a:buChar char="ü"/>
            </a:pPr>
            <a:r>
              <a:rPr lang="en-US" dirty="0"/>
              <a:t>Change questions from one type to another</a:t>
            </a:r>
          </a:p>
          <a:p>
            <a:pPr marL="457200" indent="-457200">
              <a:spcBef>
                <a:spcPts val="0"/>
              </a:spcBef>
              <a:spcAft>
                <a:spcPts val="600"/>
              </a:spcAft>
              <a:buFont typeface="+mj-lt"/>
              <a:buAutoNum type="arabicParenR" startAt="4"/>
            </a:pPr>
            <a:r>
              <a:rPr lang="en-US" b="1" dirty="0"/>
              <a:t>Strategize</a:t>
            </a:r>
            <a:r>
              <a:rPr lang="en-US" dirty="0"/>
              <a:t> </a:t>
            </a:r>
          </a:p>
          <a:p>
            <a:pPr lvl="2">
              <a:spcBef>
                <a:spcPts val="0"/>
              </a:spcBef>
              <a:spcAft>
                <a:spcPts val="600"/>
              </a:spcAft>
              <a:buFont typeface="Wingdings" panose="05000000000000000000" pitchFamily="2" charset="2"/>
              <a:buChar char="ü"/>
            </a:pPr>
            <a:r>
              <a:rPr lang="en-US" dirty="0"/>
              <a:t>Prioritize your questions</a:t>
            </a:r>
          </a:p>
          <a:p>
            <a:pPr lvl="2">
              <a:spcBef>
                <a:spcPts val="0"/>
              </a:spcBef>
              <a:spcAft>
                <a:spcPts val="600"/>
              </a:spcAft>
              <a:buFont typeface="Wingdings" panose="05000000000000000000" pitchFamily="2" charset="2"/>
              <a:buChar char="ü"/>
            </a:pPr>
            <a:r>
              <a:rPr lang="en-US" dirty="0"/>
              <a:t>Action plan or discuss next steps</a:t>
            </a:r>
          </a:p>
          <a:p>
            <a:pPr lvl="2">
              <a:spcBef>
                <a:spcPts val="0"/>
              </a:spcBef>
              <a:spcAft>
                <a:spcPts val="600"/>
              </a:spcAft>
              <a:buFont typeface="Wingdings" panose="05000000000000000000" pitchFamily="2" charset="2"/>
              <a:buChar char="ü"/>
            </a:pPr>
            <a:r>
              <a:rPr lang="en-US" dirty="0"/>
              <a:t>Share </a:t>
            </a:r>
          </a:p>
          <a:p>
            <a:pPr marL="457200" indent="-457200">
              <a:spcBef>
                <a:spcPts val="0"/>
              </a:spcBef>
              <a:spcAft>
                <a:spcPts val="600"/>
              </a:spcAft>
              <a:buFont typeface="+mj-lt"/>
              <a:buAutoNum type="arabicParenR" startAt="5"/>
            </a:pPr>
            <a:r>
              <a:rPr lang="en-US" b="1" dirty="0"/>
              <a:t>Reflect</a:t>
            </a:r>
          </a:p>
        </p:txBody>
      </p:sp>
      <p:sp>
        <p:nvSpPr>
          <p:cNvPr id="5" name="TextBox 4"/>
          <p:cNvSpPr txBox="1"/>
          <p:nvPr/>
        </p:nvSpPr>
        <p:spPr>
          <a:xfrm>
            <a:off x="7264549" y="1436971"/>
            <a:ext cx="4589576" cy="1477328"/>
          </a:xfrm>
          <a:prstGeom prst="rect">
            <a:avLst/>
          </a:prstGeom>
          <a:solidFill>
            <a:schemeClr val="bg1">
              <a:lumMod val="85000"/>
            </a:schemeClr>
          </a:solidFill>
        </p:spPr>
        <p:txBody>
          <a:bodyPr wrap="square" rtlCol="0">
            <a:spAutoFit/>
          </a:bodyPr>
          <a:lstStyle/>
          <a:p>
            <a:pPr marL="342900" indent="-342900" defTabSz="457200">
              <a:buFont typeface="+mj-lt"/>
              <a:buAutoNum type="arabicPeriod"/>
              <a:defRPr/>
            </a:pPr>
            <a:r>
              <a:rPr lang="en-US" dirty="0">
                <a:solidFill>
                  <a:prstClr val="black"/>
                </a:solidFill>
              </a:rPr>
              <a:t>Ask as many questions as you can</a:t>
            </a:r>
          </a:p>
          <a:p>
            <a:pPr marL="342900" indent="-342900" defTabSz="457200">
              <a:buFont typeface="+mj-lt"/>
              <a:buAutoNum type="arabicPeriod"/>
              <a:defRPr/>
            </a:pPr>
            <a:r>
              <a:rPr lang="en-US" dirty="0">
                <a:solidFill>
                  <a:prstClr val="black"/>
                </a:solidFill>
              </a:rPr>
              <a:t>Do not stop to discuss, judge or answer</a:t>
            </a:r>
          </a:p>
          <a:p>
            <a:pPr marL="342900" indent="-342900" defTabSz="457200">
              <a:buFont typeface="+mj-lt"/>
              <a:buAutoNum type="arabicPeriod"/>
              <a:defRPr/>
            </a:pPr>
            <a:r>
              <a:rPr lang="en-US" dirty="0">
                <a:solidFill>
                  <a:prstClr val="black"/>
                </a:solidFill>
              </a:rPr>
              <a:t>Record </a:t>
            </a:r>
            <a:r>
              <a:rPr lang="en-US" i="1" dirty="0">
                <a:solidFill>
                  <a:prstClr val="black"/>
                </a:solidFill>
              </a:rPr>
              <a:t>exactly</a:t>
            </a:r>
            <a:r>
              <a:rPr lang="en-US" dirty="0">
                <a:solidFill>
                  <a:prstClr val="black"/>
                </a:solidFill>
              </a:rPr>
              <a:t> as stated</a:t>
            </a:r>
          </a:p>
          <a:p>
            <a:pPr marL="342900" indent="-342900" defTabSz="457200">
              <a:buFont typeface="+mj-lt"/>
              <a:buAutoNum type="arabicPeriod"/>
              <a:defRPr/>
            </a:pPr>
            <a:r>
              <a:rPr lang="en-US" dirty="0">
                <a:solidFill>
                  <a:prstClr val="black"/>
                </a:solidFill>
              </a:rPr>
              <a:t>Change statements into questions</a:t>
            </a:r>
          </a:p>
        </p:txBody>
      </p:sp>
      <p:cxnSp>
        <p:nvCxnSpPr>
          <p:cNvPr id="7" name="Straight Arrow Connector 6"/>
          <p:cNvCxnSpPr/>
          <p:nvPr/>
        </p:nvCxnSpPr>
        <p:spPr>
          <a:xfrm>
            <a:off x="4496647" y="2692520"/>
            <a:ext cx="2634551" cy="30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82869" y="4260238"/>
            <a:ext cx="3169249" cy="1754327"/>
          </a:xfrm>
          <a:prstGeom prst="rect">
            <a:avLst/>
          </a:prstGeom>
          <a:solidFill>
            <a:schemeClr val="bg1">
              <a:lumMod val="85000"/>
            </a:schemeClr>
          </a:solidFill>
        </p:spPr>
        <p:txBody>
          <a:bodyPr wrap="square" rtlCol="0">
            <a:spAutoFit/>
          </a:bodyPr>
          <a:lstStyle/>
          <a:p>
            <a:pPr defTabSz="457200">
              <a:defRPr/>
            </a:pPr>
            <a:r>
              <a:rPr lang="en-US" b="1" dirty="0">
                <a:solidFill>
                  <a:prstClr val="black"/>
                </a:solidFill>
              </a:rPr>
              <a:t>Closed-Ended:</a:t>
            </a:r>
          </a:p>
          <a:p>
            <a:pPr defTabSz="457200">
              <a:defRPr/>
            </a:pPr>
            <a:r>
              <a:rPr lang="en-US" dirty="0">
                <a:solidFill>
                  <a:prstClr val="black"/>
                </a:solidFill>
              </a:rPr>
              <a:t>Answered with “yes,” “no” or one word</a:t>
            </a:r>
          </a:p>
          <a:p>
            <a:pPr defTabSz="457200">
              <a:defRPr/>
            </a:pPr>
            <a:endParaRPr lang="en-US" dirty="0">
              <a:solidFill>
                <a:prstClr val="black"/>
              </a:solidFill>
            </a:endParaRPr>
          </a:p>
          <a:p>
            <a:pPr defTabSz="457200">
              <a:defRPr/>
            </a:pPr>
            <a:r>
              <a:rPr lang="en-US" b="1" dirty="0">
                <a:solidFill>
                  <a:prstClr val="black"/>
                </a:solidFill>
              </a:rPr>
              <a:t>Open-Ended: </a:t>
            </a:r>
            <a:r>
              <a:rPr lang="en-US" dirty="0">
                <a:solidFill>
                  <a:prstClr val="black"/>
                </a:solidFill>
              </a:rPr>
              <a:t>Require longer explanation</a:t>
            </a:r>
          </a:p>
        </p:txBody>
      </p:sp>
      <p:cxnSp>
        <p:nvCxnSpPr>
          <p:cNvPr id="12" name="Straight Arrow Connector 11"/>
          <p:cNvCxnSpPr/>
          <p:nvPr/>
        </p:nvCxnSpPr>
        <p:spPr>
          <a:xfrm>
            <a:off x="8616671" y="3699127"/>
            <a:ext cx="803564" cy="37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096000" y="6488466"/>
            <a:ext cx="6096000" cy="307777"/>
          </a:xfrm>
          <a:prstGeom prst="rect">
            <a:avLst/>
          </a:prstGeom>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en-US" sz="14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Source: The Right Question Institute	</a:t>
            </a:r>
            <a:r>
              <a:rPr kumimoji="0" lang="en-US" sz="1400" b="0" i="0" u="sng" strike="noStrike" kern="1200" cap="none" spc="0" normalizeH="0" baseline="0" noProof="0" dirty="0">
                <a:ln>
                  <a:noFill/>
                </a:ln>
                <a:solidFill>
                  <a:srgbClr val="0000FF"/>
                </a:solidFill>
                <a:effectLst/>
                <a:uLnTx/>
                <a:uFillTx/>
                <a:ea typeface="Calibri" panose="020F0502020204030204" pitchFamily="34" charset="0"/>
                <a:cs typeface="Times New Roman" panose="02020603050405020304" pitchFamily="18" charset="0"/>
                <a:hlinkClick r:id="rId3" action="ppaction://hlinkfile"/>
              </a:rPr>
              <a:t>rightquestion.org</a:t>
            </a:r>
            <a:endParaRPr kumimoji="0" lang="en-US" sz="14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800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838200" y="242385"/>
            <a:ext cx="10515600" cy="1325563"/>
          </a:xfrm>
        </p:spPr>
        <p:txBody>
          <a:bodyPr>
            <a:noAutofit/>
          </a:bodyPr>
          <a:lstStyle/>
          <a:p>
            <a:r>
              <a:rPr lang="en-US" altLang="en-US" dirty="0"/>
              <a:t>3 Sources on the Mythology of Good Questions</a:t>
            </a:r>
          </a:p>
        </p:txBody>
      </p:sp>
      <p:sp>
        <p:nvSpPr>
          <p:cNvPr id="3" name="Content Placeholder 2"/>
          <p:cNvSpPr>
            <a:spLocks noGrp="1"/>
          </p:cNvSpPr>
          <p:nvPr>
            <p:ph idx="1"/>
          </p:nvPr>
        </p:nvSpPr>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Our Own Questions with the Question Formulation Technique (QFT)</a:t>
            </a:r>
            <a:endParaRPr lang="en-US" dirty="0"/>
          </a:p>
          <a:p>
            <a:pPr marL="457200" lvl="0" indent="-406400">
              <a:lnSpc>
                <a:spcPct val="100000"/>
              </a:lnSpc>
              <a:spcBef>
                <a:spcPts val="0"/>
              </a:spcBef>
              <a:spcAft>
                <a:spcPts val="1200"/>
              </a:spcAft>
              <a:buSzPts val="2800"/>
              <a:buFont typeface="Rockwell"/>
              <a:buAutoNum type="arabicParenR"/>
            </a:pPr>
            <a:r>
              <a:rPr lang="en-US" b="1" dirty="0">
                <a:solidFill>
                  <a:schemeClr val="dk1"/>
                </a:solidFill>
              </a:rPr>
              <a:t>Questioning “in the Wild” </a:t>
            </a:r>
            <a:endParaRPr lang="en-US" b="1"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Student Questions: Primary Source Classroom Examples</a:t>
            </a:r>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4128859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728522" y="4816114"/>
            <a:ext cx="10933735" cy="1163723"/>
          </a:xfrm>
        </p:spPr>
        <p:txBody>
          <a:bodyPr>
            <a:noAutofit/>
          </a:bodyPr>
          <a:lstStyle/>
          <a:p>
            <a:pPr marL="0" indent="0">
              <a:buNone/>
            </a:pPr>
            <a:r>
              <a:rPr lang="en-US" altLang="en-US" sz="4400" dirty="0">
                <a:solidFill>
                  <a:schemeClr val="accent1"/>
                </a:solidFill>
              </a:rPr>
              <a:t>Exploring Questions “in the Wild” </a:t>
            </a:r>
            <a:endParaRPr lang="en-US" altLang="en-US" sz="4400" dirty="0">
              <a:solidFill>
                <a:schemeClr val="tx2"/>
              </a:solidFill>
              <a:latin typeface="Rockwell" panose="02060603020205020403" pitchFamily="18" charset="0"/>
            </a:endParaRPr>
          </a:p>
        </p:txBody>
      </p:sp>
      <p:cxnSp>
        <p:nvCxnSpPr>
          <p:cNvPr id="5" name="Straight Connector 4"/>
          <p:cNvCxnSpPr/>
          <p:nvPr/>
        </p:nvCxnSpPr>
        <p:spPr>
          <a:xfrm>
            <a:off x="728522" y="5977988"/>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9B449B5-953B-D947-B0EC-3B6FE83DC2B6}"/>
              </a:ext>
            </a:extLst>
          </p:cNvPr>
          <p:cNvSpPr/>
          <p:nvPr/>
        </p:nvSpPr>
        <p:spPr>
          <a:xfrm>
            <a:off x="9264596" y="6453046"/>
            <a:ext cx="2927404" cy="276999"/>
          </a:xfrm>
          <a:prstGeom prst="rect">
            <a:avLst/>
          </a:prstGeom>
        </p:spPr>
        <p:txBody>
          <a:bodyPr wrap="none">
            <a:spAutoFit/>
          </a:bodyPr>
          <a:lstStyle/>
          <a:p>
            <a:r>
              <a:rPr lang="en-US" sz="1200" dirty="0"/>
              <a:t>https://</a:t>
            </a:r>
            <a:r>
              <a:rPr lang="en-US" sz="1200" dirty="0" err="1"/>
              <a:t>www.loc.gov</a:t>
            </a:r>
            <a:r>
              <a:rPr lang="en-US" sz="1200" dirty="0"/>
              <a:t>/item/98518597/</a:t>
            </a:r>
          </a:p>
        </p:txBody>
      </p:sp>
    </p:spTree>
    <p:custDataLst>
      <p:tags r:id="rId1"/>
    </p:custDataLst>
    <p:extLst>
      <p:ext uri="{BB962C8B-B14F-4D97-AF65-F5344CB8AC3E}">
        <p14:creationId xmlns:p14="http://schemas.microsoft.com/office/powerpoint/2010/main" val="1762925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p179"/>
          <p:cNvSpPr txBox="1">
            <a:spLocks noGrp="1"/>
          </p:cNvSpPr>
          <p:nvPr>
            <p:ph type="title"/>
          </p:nvPr>
        </p:nvSpPr>
        <p:spPr>
          <a:xfrm>
            <a:off x="734723" y="295515"/>
            <a:ext cx="10666702" cy="1325563"/>
          </a:xfrm>
          <a:prstGeom prst="rect">
            <a:avLst/>
          </a:prstGeom>
          <a:noFill/>
          <a:ln>
            <a:noFill/>
          </a:ln>
        </p:spPr>
        <p:txBody>
          <a:bodyPr spcFirstLastPara="1" vert="horz" wrap="square" lIns="91425" tIns="45700" rIns="91425" bIns="45700" rtlCol="0" anchor="t" anchorCtr="0">
            <a:noAutofit/>
          </a:bodyPr>
          <a:lstStyle/>
          <a:p>
            <a:pPr>
              <a:lnSpc>
                <a:spcPct val="100000"/>
              </a:lnSpc>
              <a:buSzPts val="4400"/>
            </a:pPr>
            <a:r>
              <a:rPr lang="en-US" sz="4000" b="0" dirty="0"/>
              <a:t>Exploring Questions “in the Wild”</a:t>
            </a:r>
            <a:endParaRPr sz="4000" b="0" dirty="0"/>
          </a:p>
        </p:txBody>
      </p:sp>
      <p:sp>
        <p:nvSpPr>
          <p:cNvPr id="2" name="TextBox 1"/>
          <p:cNvSpPr txBox="1"/>
          <p:nvPr/>
        </p:nvSpPr>
        <p:spPr>
          <a:xfrm>
            <a:off x="997023" y="1415978"/>
            <a:ext cx="10142101" cy="4216539"/>
          </a:xfrm>
          <a:prstGeom prst="rect">
            <a:avLst/>
          </a:prstGeom>
          <a:noFill/>
        </p:spPr>
        <p:txBody>
          <a:bodyPr wrap="square" rtlCol="0">
            <a:spAutoFit/>
          </a:bodyPr>
          <a:lstStyle/>
          <a:p>
            <a:endParaRPr lang="en-US" dirty="0"/>
          </a:p>
          <a:p>
            <a:r>
              <a:rPr lang="en-US" sz="2800" dirty="0"/>
              <a:t>Please think about and use the chat box to report out on:</a:t>
            </a:r>
          </a:p>
          <a:p>
            <a:endParaRPr lang="en-US" sz="2800" dirty="0"/>
          </a:p>
          <a:p>
            <a:pPr marL="342900" indent="-342900" fontAlgn="base">
              <a:buFont typeface="Arial" panose="020B0604020202020204" pitchFamily="34" charset="0"/>
              <a:buChar char="•"/>
            </a:pPr>
            <a:r>
              <a:rPr lang="en-US" sz="2800" dirty="0"/>
              <a:t>Track anything that surprises you or new insights about how questions function “in the wild”</a:t>
            </a:r>
          </a:p>
          <a:p>
            <a:pPr marL="342900" indent="-342900" fontAlgn="base">
              <a:buFont typeface="Arial" panose="020B0604020202020204" pitchFamily="34" charset="0"/>
              <a:buChar char="•"/>
            </a:pPr>
            <a:r>
              <a:rPr lang="en-US" sz="2800" dirty="0"/>
              <a:t>Track which questions are closed and which are open</a:t>
            </a:r>
          </a:p>
          <a:p>
            <a:pPr marL="342900" indent="-342900" fontAlgn="base">
              <a:buFont typeface="Arial" panose="020B0604020202020204" pitchFamily="34" charset="0"/>
              <a:buChar char="•"/>
            </a:pPr>
            <a:r>
              <a:rPr lang="en-US" sz="2800" dirty="0"/>
              <a:t>What confirms or challenges your understanding of “good” questions?</a:t>
            </a:r>
          </a:p>
          <a:p>
            <a:endParaRPr lang="en-US" dirty="0"/>
          </a:p>
          <a:p>
            <a:endParaRPr lang="en-US" dirty="0"/>
          </a:p>
          <a:p>
            <a:endParaRPr lang="en-US" dirty="0"/>
          </a:p>
        </p:txBody>
      </p:sp>
    </p:spTree>
    <p:extLst>
      <p:ext uri="{BB962C8B-B14F-4D97-AF65-F5344CB8AC3E}">
        <p14:creationId xmlns:p14="http://schemas.microsoft.com/office/powerpoint/2010/main" val="2954698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8631" y="114316"/>
            <a:ext cx="11951824" cy="1325563"/>
          </a:xfrm>
        </p:spPr>
        <p:txBody>
          <a:bodyPr>
            <a:normAutofit/>
          </a:bodyPr>
          <a:lstStyle/>
          <a:p>
            <a:r>
              <a:rPr lang="en-US" sz="4000" dirty="0"/>
              <a:t>Access RQI’s Free QFT Resources</a:t>
            </a:r>
          </a:p>
        </p:txBody>
      </p:sp>
      <p:sp>
        <p:nvSpPr>
          <p:cNvPr id="6" name="Content Placeholder 8"/>
          <p:cNvSpPr txBox="1">
            <a:spLocks/>
          </p:cNvSpPr>
          <p:nvPr/>
        </p:nvSpPr>
        <p:spPr>
          <a:xfrm>
            <a:off x="768631" y="1439879"/>
            <a:ext cx="10161307" cy="1481967"/>
          </a:xfrm>
          <a:prstGeom prst="rect">
            <a:avLst/>
          </a:prstGeom>
          <a:ln w="28575"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9pPr>
          </a:lstStyle>
          <a:p>
            <a:pPr marL="0" indent="0">
              <a:buNone/>
              <a:defRPr/>
            </a:pPr>
            <a:endParaRPr lang="en-US" altLang="en-US" sz="3200" dirty="0">
              <a:latin typeface="Rockwell" panose="02060603020205020403" pitchFamily="18" charset="0"/>
            </a:endParaRPr>
          </a:p>
          <a:p>
            <a:pPr marL="0" indent="0">
              <a:spcBef>
                <a:spcPts val="0"/>
              </a:spcBef>
              <a:buNone/>
              <a:defRPr/>
            </a:pPr>
            <a:r>
              <a:rPr lang="en-US" altLang="en-US" sz="3200" b="1" dirty="0"/>
              <a:t>https://</a:t>
            </a:r>
            <a:r>
              <a:rPr lang="en-US" altLang="en-US" sz="3200" b="1" dirty="0" err="1"/>
              <a:t>rightquestion.org</a:t>
            </a:r>
            <a:r>
              <a:rPr lang="en-US" altLang="en-US" sz="3200" b="1" dirty="0"/>
              <a:t>/education/resources</a:t>
            </a:r>
            <a:endParaRPr lang="en-US" sz="3200" b="1" dirty="0"/>
          </a:p>
        </p:txBody>
      </p:sp>
      <p:sp>
        <p:nvSpPr>
          <p:cNvPr id="14" name="TextBox 13"/>
          <p:cNvSpPr txBox="1"/>
          <p:nvPr/>
        </p:nvSpPr>
        <p:spPr>
          <a:xfrm>
            <a:off x="919544" y="5053452"/>
            <a:ext cx="315425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cs typeface="+mn-cs"/>
              </a:rPr>
              <a:t>Classroom</a:t>
            </a:r>
            <a:r>
              <a:rPr kumimoji="0" lang="en-US" sz="1800" b="1" i="0" u="none" strike="noStrike" kern="1200" cap="none" spc="0" normalizeH="0" noProof="0" dirty="0">
                <a:ln>
                  <a:noFill/>
                </a:ln>
                <a:solidFill>
                  <a:srgbClr val="000000"/>
                </a:solidFill>
                <a:effectLst/>
                <a:uLnTx/>
                <a:uFillTx/>
                <a:cs typeface="+mn-cs"/>
              </a:rPr>
              <a:t> Examples</a:t>
            </a:r>
            <a:endParaRPr kumimoji="0" lang="en-US" sz="1800" b="1" i="0" u="none" strike="noStrike" kern="1200" cap="none" spc="0" normalizeH="0" baseline="0" noProof="0" dirty="0">
              <a:ln>
                <a:noFill/>
              </a:ln>
              <a:solidFill>
                <a:srgbClr val="000000"/>
              </a:solidFill>
              <a:effectLst/>
              <a:uLnTx/>
              <a:uFillTx/>
              <a:cs typeface="+mn-cs"/>
            </a:endParaRPr>
          </a:p>
        </p:txBody>
      </p:sp>
      <p:sp>
        <p:nvSpPr>
          <p:cNvPr id="15" name="TextBox 14"/>
          <p:cNvSpPr txBox="1"/>
          <p:nvPr/>
        </p:nvSpPr>
        <p:spPr>
          <a:xfrm>
            <a:off x="4153138" y="5053452"/>
            <a:ext cx="321533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Instructional Videos</a:t>
            </a:r>
            <a:endParaRPr kumimoji="0" lang="en-US" sz="1800" b="1" i="0" u="none" strike="noStrike" kern="1200" cap="none" spc="0" normalizeH="0" baseline="0" noProof="0" dirty="0">
              <a:ln>
                <a:noFill/>
              </a:ln>
              <a:solidFill>
                <a:srgbClr val="000000"/>
              </a:solidFill>
              <a:effectLst/>
              <a:uLnTx/>
              <a:uFillTx/>
            </a:endParaRPr>
          </a:p>
        </p:txBody>
      </p:sp>
      <p:sp>
        <p:nvSpPr>
          <p:cNvPr id="16" name="TextBox 15"/>
          <p:cNvSpPr txBox="1"/>
          <p:nvPr/>
        </p:nvSpPr>
        <p:spPr>
          <a:xfrm>
            <a:off x="7873532" y="5053452"/>
            <a:ext cx="3948027" cy="369332"/>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cs typeface="+mn-cs"/>
              </a:rPr>
              <a:t>Planning</a:t>
            </a:r>
            <a:r>
              <a:rPr kumimoji="0" lang="en-US" sz="1800" b="1" i="0" u="none" strike="noStrike" kern="1200" cap="none" spc="0" normalizeH="0" noProof="0" dirty="0">
                <a:ln>
                  <a:noFill/>
                </a:ln>
                <a:solidFill>
                  <a:srgbClr val="000000"/>
                </a:solidFill>
                <a:effectLst/>
                <a:uLnTx/>
                <a:uFillTx/>
                <a:cs typeface="+mn-cs"/>
              </a:rPr>
              <a:t> Tools &amp; </a:t>
            </a:r>
            <a:r>
              <a:rPr kumimoji="0" lang="en-US" sz="1800" b="1" i="0" u="none" strike="noStrike" kern="1200" cap="none" spc="0" normalizeH="0" baseline="0" noProof="0" dirty="0">
                <a:ln>
                  <a:noFill/>
                </a:ln>
                <a:solidFill>
                  <a:srgbClr val="000000"/>
                </a:solidFill>
                <a:effectLst/>
                <a:uLnTx/>
                <a:uFillTx/>
                <a:cs typeface="+mn-cs"/>
              </a:rPr>
              <a:t>Templates</a:t>
            </a:r>
          </a:p>
        </p:txBody>
      </p:sp>
      <p:pic>
        <p:nvPicPr>
          <p:cNvPr id="2" name="Picture 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055353" y="3127600"/>
            <a:ext cx="1638871" cy="164592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l="35568" t="6647" r="34649" b="9094"/>
          <a:stretch/>
        </p:blipFill>
        <p:spPr>
          <a:xfrm>
            <a:off x="1909485" y="3112304"/>
            <a:ext cx="1174377" cy="166121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l="20861" t="8726" r="20585" b="8910"/>
          <a:stretch/>
        </p:blipFill>
        <p:spPr>
          <a:xfrm>
            <a:off x="8326649" y="3301289"/>
            <a:ext cx="2093328" cy="1472231"/>
          </a:xfrm>
          <a:prstGeom prst="rect">
            <a:avLst/>
          </a:prstGeom>
        </p:spPr>
      </p:pic>
    </p:spTree>
    <p:extLst>
      <p:ext uri="{BB962C8B-B14F-4D97-AF65-F5344CB8AC3E}">
        <p14:creationId xmlns:p14="http://schemas.microsoft.com/office/powerpoint/2010/main" val="1489602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0FF22-EA16-E644-8A62-BE513F79ECBF}"/>
              </a:ext>
            </a:extLst>
          </p:cNvPr>
          <p:cNvPicPr>
            <a:picLocks noChangeAspect="1"/>
          </p:cNvPicPr>
          <p:nvPr/>
        </p:nvPicPr>
        <p:blipFill>
          <a:blip r:embed="rId3"/>
          <a:stretch>
            <a:fillRect/>
          </a:stretch>
        </p:blipFill>
        <p:spPr>
          <a:xfrm>
            <a:off x="8283010" y="2142802"/>
            <a:ext cx="3390027" cy="2645329"/>
          </a:xfrm>
          <a:prstGeom prst="rect">
            <a:avLst/>
          </a:prstGeom>
        </p:spPr>
      </p:pic>
      <p:sp>
        <p:nvSpPr>
          <p:cNvPr id="3" name="Content Placeholder 2">
            <a:extLst>
              <a:ext uri="{FF2B5EF4-FFF2-40B4-BE49-F238E27FC236}">
                <a16:creationId xmlns:a16="http://schemas.microsoft.com/office/drawing/2014/main" id="{6A73D041-EC4D-DE4E-A96C-D1B816200E20}"/>
              </a:ext>
            </a:extLst>
          </p:cNvPr>
          <p:cNvSpPr>
            <a:spLocks noGrp="1"/>
          </p:cNvSpPr>
          <p:nvPr>
            <p:ph idx="4294967295"/>
          </p:nvPr>
        </p:nvSpPr>
        <p:spPr>
          <a:xfrm>
            <a:off x="824505" y="1424321"/>
            <a:ext cx="7355219" cy="4508500"/>
          </a:xfrm>
        </p:spPr>
        <p:txBody>
          <a:bodyPr>
            <a:normAutofit fontScale="32500" lnSpcReduction="20000"/>
          </a:bodyPr>
          <a:lstStyle/>
          <a:p>
            <a:pPr marL="0" indent="0">
              <a:lnSpc>
                <a:spcPct val="120000"/>
              </a:lnSpc>
              <a:buNone/>
            </a:pPr>
            <a:r>
              <a:rPr lang="en-US" sz="7400" dirty="0"/>
              <a:t>“Sala wanted to know: Is there any healthy ocean left? The Pristine Seas project would seek to answer this question. </a:t>
            </a:r>
          </a:p>
          <a:p>
            <a:pPr marL="0" indent="0">
              <a:lnSpc>
                <a:spcPct val="120000"/>
              </a:lnSpc>
              <a:buNone/>
            </a:pPr>
            <a:r>
              <a:rPr lang="en-US" sz="7400" dirty="0"/>
              <a:t>This initial question led to more: What is a healthy ocean? Where are the last wild places in the ocean? What does a complete, undamaged marine ecosystem look like? What are the key threats to these areas, and how can they be addressed? Who controls these pristine waters, and how can those leaders be convinced that the waters are worth protecting?”</a:t>
            </a:r>
            <a:br>
              <a:rPr lang="en-US" dirty="0"/>
            </a:br>
            <a:endParaRPr lang="en-US" dirty="0"/>
          </a:p>
        </p:txBody>
      </p:sp>
      <p:sp>
        <p:nvSpPr>
          <p:cNvPr id="5" name="TextBox 4">
            <a:extLst>
              <a:ext uri="{FF2B5EF4-FFF2-40B4-BE49-F238E27FC236}">
                <a16:creationId xmlns:a16="http://schemas.microsoft.com/office/drawing/2014/main" id="{936994B1-42A0-0747-A576-4ED3D5B0C6DC}"/>
              </a:ext>
            </a:extLst>
          </p:cNvPr>
          <p:cNvSpPr txBox="1"/>
          <p:nvPr/>
        </p:nvSpPr>
        <p:spPr>
          <a:xfrm>
            <a:off x="765132" y="6210438"/>
            <a:ext cx="10166889" cy="646331"/>
          </a:xfrm>
          <a:prstGeom prst="rect">
            <a:avLst/>
          </a:prstGeom>
          <a:noFill/>
        </p:spPr>
        <p:txBody>
          <a:bodyPr wrap="square" rtlCol="0">
            <a:spAutoFit/>
          </a:bodyPr>
          <a:lstStyle/>
          <a:p>
            <a:r>
              <a:rPr lang="en-US" dirty="0"/>
              <a:t>Excerpt from “In Search of a Healthy Ecosystem” a profile of marine ecologist </a:t>
            </a:r>
            <a:r>
              <a:rPr lang="en-US" dirty="0" err="1"/>
              <a:t>Enric</a:t>
            </a:r>
            <a:r>
              <a:rPr lang="en-US" dirty="0"/>
              <a:t> Sala for National Geographic education.</a:t>
            </a:r>
          </a:p>
        </p:txBody>
      </p:sp>
      <p:sp>
        <p:nvSpPr>
          <p:cNvPr id="7" name="TextBox 6">
            <a:extLst>
              <a:ext uri="{FF2B5EF4-FFF2-40B4-BE49-F238E27FC236}">
                <a16:creationId xmlns:a16="http://schemas.microsoft.com/office/drawing/2014/main" id="{65C2DCC8-EA47-6E4A-8936-7CA8CF9016CE}"/>
              </a:ext>
            </a:extLst>
          </p:cNvPr>
          <p:cNvSpPr txBox="1"/>
          <p:nvPr/>
        </p:nvSpPr>
        <p:spPr>
          <a:xfrm>
            <a:off x="824505" y="454824"/>
            <a:ext cx="5347939" cy="954107"/>
          </a:xfrm>
          <a:prstGeom prst="rect">
            <a:avLst/>
          </a:prstGeom>
          <a:noFill/>
        </p:spPr>
        <p:txBody>
          <a:bodyPr wrap="none" rtlCol="0">
            <a:spAutoFit/>
          </a:bodyPr>
          <a:lstStyle/>
          <a:p>
            <a:r>
              <a:rPr lang="en-US" sz="2800" b="1" dirty="0"/>
              <a:t>Asking Geo-Inquiry Questions</a:t>
            </a:r>
          </a:p>
          <a:p>
            <a:endParaRPr lang="en-US" sz="2800" dirty="0"/>
          </a:p>
        </p:txBody>
      </p:sp>
      <p:sp>
        <p:nvSpPr>
          <p:cNvPr id="8" name="Rectangle 7">
            <a:extLst>
              <a:ext uri="{FF2B5EF4-FFF2-40B4-BE49-F238E27FC236}">
                <a16:creationId xmlns:a16="http://schemas.microsoft.com/office/drawing/2014/main" id="{2C849CE5-5094-9248-9DCB-3DE48A2E1A5A}"/>
              </a:ext>
            </a:extLst>
          </p:cNvPr>
          <p:cNvSpPr/>
          <p:nvPr/>
        </p:nvSpPr>
        <p:spPr>
          <a:xfrm>
            <a:off x="824506" y="1456656"/>
            <a:ext cx="6474070" cy="80440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758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60D8A2E-325E-434E-B0C9-D8A047D0DC2E}"/>
              </a:ext>
            </a:extLst>
          </p:cNvPr>
          <p:cNvPicPr>
            <a:picLocks noGrp="1" noChangeAspect="1"/>
          </p:cNvPicPr>
          <p:nvPr>
            <p:ph idx="4294967295"/>
          </p:nvPr>
        </p:nvPicPr>
        <p:blipFill>
          <a:blip r:embed="rId3"/>
          <a:stretch>
            <a:fillRect/>
          </a:stretch>
        </p:blipFill>
        <p:spPr>
          <a:xfrm>
            <a:off x="511445" y="386892"/>
            <a:ext cx="11236958" cy="5880903"/>
          </a:xfrm>
          <a:ln>
            <a:solidFill>
              <a:schemeClr val="tx1"/>
            </a:solidFill>
          </a:ln>
        </p:spPr>
      </p:pic>
      <p:sp>
        <p:nvSpPr>
          <p:cNvPr id="6" name="TextBox 5">
            <a:extLst>
              <a:ext uri="{FF2B5EF4-FFF2-40B4-BE49-F238E27FC236}">
                <a16:creationId xmlns:a16="http://schemas.microsoft.com/office/drawing/2014/main" id="{ADAD3F70-0D77-C94A-B7CA-0561434D76EC}"/>
              </a:ext>
            </a:extLst>
          </p:cNvPr>
          <p:cNvSpPr txBox="1"/>
          <p:nvPr/>
        </p:nvSpPr>
        <p:spPr>
          <a:xfrm>
            <a:off x="511445" y="6488668"/>
            <a:ext cx="4684296" cy="276999"/>
          </a:xfrm>
          <a:prstGeom prst="rect">
            <a:avLst/>
          </a:prstGeom>
          <a:noFill/>
        </p:spPr>
        <p:txBody>
          <a:bodyPr wrap="none" rtlCol="0">
            <a:spAutoFit/>
          </a:bodyPr>
          <a:lstStyle/>
          <a:p>
            <a:r>
              <a:rPr lang="en-US" sz="1200" dirty="0"/>
              <a:t>https://</a:t>
            </a:r>
            <a:r>
              <a:rPr lang="en-US" sz="1200" dirty="0" err="1"/>
              <a:t>www.philosophyofquestions.com</a:t>
            </a:r>
            <a:r>
              <a:rPr lang="en-US" sz="1200" dirty="0"/>
              <a:t>/common-questions</a:t>
            </a:r>
          </a:p>
        </p:txBody>
      </p:sp>
    </p:spTree>
    <p:extLst>
      <p:ext uri="{BB962C8B-B14F-4D97-AF65-F5344CB8AC3E}">
        <p14:creationId xmlns:p14="http://schemas.microsoft.com/office/powerpoint/2010/main" val="2366620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F20DE79-221F-4143-94B5-4521E10B49D0}"/>
              </a:ext>
            </a:extLst>
          </p:cNvPr>
          <p:cNvPicPr>
            <a:picLocks noGrp="1" noChangeAspect="1"/>
          </p:cNvPicPr>
          <p:nvPr>
            <p:ph idx="4294967295"/>
          </p:nvPr>
        </p:nvPicPr>
        <p:blipFill>
          <a:blip r:embed="rId3"/>
          <a:stretch>
            <a:fillRect/>
          </a:stretch>
        </p:blipFill>
        <p:spPr>
          <a:xfrm>
            <a:off x="506436" y="197664"/>
            <a:ext cx="11127546" cy="6526694"/>
          </a:xfrm>
          <a:ln>
            <a:solidFill>
              <a:schemeClr val="accent1">
                <a:shade val="50000"/>
              </a:schemeClr>
            </a:solidFill>
          </a:ln>
        </p:spPr>
      </p:pic>
    </p:spTree>
    <p:extLst>
      <p:ext uri="{BB962C8B-B14F-4D97-AF65-F5344CB8AC3E}">
        <p14:creationId xmlns:p14="http://schemas.microsoft.com/office/powerpoint/2010/main" val="2624580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E31E1F6-B422-234D-AE9C-158E5949B7E5}"/>
              </a:ext>
            </a:extLst>
          </p:cNvPr>
          <p:cNvPicPr>
            <a:picLocks noGrp="1" noChangeAspect="1"/>
          </p:cNvPicPr>
          <p:nvPr>
            <p:ph idx="4294967295"/>
          </p:nvPr>
        </p:nvPicPr>
        <p:blipFill>
          <a:blip r:embed="rId3"/>
          <a:stretch>
            <a:fillRect/>
          </a:stretch>
        </p:blipFill>
        <p:spPr>
          <a:xfrm>
            <a:off x="559230" y="3604"/>
            <a:ext cx="7534275" cy="6575425"/>
          </a:xfrm>
        </p:spPr>
      </p:pic>
      <p:pic>
        <p:nvPicPr>
          <p:cNvPr id="8" name="Picture 7">
            <a:extLst>
              <a:ext uri="{FF2B5EF4-FFF2-40B4-BE49-F238E27FC236}">
                <a16:creationId xmlns:a16="http://schemas.microsoft.com/office/drawing/2014/main" id="{D4B7ACBE-8AA7-CB42-B9EC-BA9976C44D9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850135" y="459240"/>
            <a:ext cx="3963161" cy="1918158"/>
          </a:xfrm>
          <a:prstGeom prst="rect">
            <a:avLst/>
          </a:prstGeom>
        </p:spPr>
      </p:pic>
      <p:pic>
        <p:nvPicPr>
          <p:cNvPr id="9" name="Picture 8">
            <a:extLst>
              <a:ext uri="{FF2B5EF4-FFF2-40B4-BE49-F238E27FC236}">
                <a16:creationId xmlns:a16="http://schemas.microsoft.com/office/drawing/2014/main" id="{6FE4A771-98F6-6C47-BD5B-4D455E15DBE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59230" y="6354304"/>
            <a:ext cx="8877300" cy="449451"/>
          </a:xfrm>
          <a:prstGeom prst="rect">
            <a:avLst/>
          </a:prstGeom>
        </p:spPr>
      </p:pic>
      <p:sp>
        <p:nvSpPr>
          <p:cNvPr id="11" name="Rectangle 10">
            <a:extLst>
              <a:ext uri="{FF2B5EF4-FFF2-40B4-BE49-F238E27FC236}">
                <a16:creationId xmlns:a16="http://schemas.microsoft.com/office/drawing/2014/main" id="{5FD6E5A4-B185-674B-AED1-06585F8BA756}"/>
              </a:ext>
            </a:extLst>
          </p:cNvPr>
          <p:cNvSpPr/>
          <p:nvPr/>
        </p:nvSpPr>
        <p:spPr>
          <a:xfrm>
            <a:off x="7850135" y="404029"/>
            <a:ext cx="3814056" cy="5660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FF24FD-DCC9-8947-ACE3-67ADEABCA214}"/>
              </a:ext>
            </a:extLst>
          </p:cNvPr>
          <p:cNvSpPr/>
          <p:nvPr/>
        </p:nvSpPr>
        <p:spPr>
          <a:xfrm>
            <a:off x="559230" y="5548393"/>
            <a:ext cx="3767137" cy="45978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97E37B0-1F6F-974F-B2D8-1D50D032F066}"/>
              </a:ext>
            </a:extLst>
          </p:cNvPr>
          <p:cNvSpPr/>
          <p:nvPr/>
        </p:nvSpPr>
        <p:spPr>
          <a:xfrm>
            <a:off x="4215539" y="1197904"/>
            <a:ext cx="3634596" cy="67739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8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D1EC-5EC2-E94E-99F0-C36B62E458A2}"/>
              </a:ext>
            </a:extLst>
          </p:cNvPr>
          <p:cNvSpPr>
            <a:spLocks noGrp="1"/>
          </p:cNvSpPr>
          <p:nvPr>
            <p:ph type="title"/>
          </p:nvPr>
        </p:nvSpPr>
        <p:spPr>
          <a:xfrm>
            <a:off x="1292050" y="0"/>
            <a:ext cx="10515600" cy="1325563"/>
          </a:xfrm>
        </p:spPr>
        <p:txBody>
          <a:bodyPr/>
          <a:lstStyle/>
          <a:p>
            <a:r>
              <a:rPr lang="en-US" b="0" dirty="0"/>
              <a:t>Journalist Interviewing a Politician</a:t>
            </a:r>
          </a:p>
        </p:txBody>
      </p:sp>
      <p:sp>
        <p:nvSpPr>
          <p:cNvPr id="3" name="TextBox 2">
            <a:extLst>
              <a:ext uri="{FF2B5EF4-FFF2-40B4-BE49-F238E27FC236}">
                <a16:creationId xmlns:a16="http://schemas.microsoft.com/office/drawing/2014/main" id="{0EE437A5-2855-7A42-AD4A-C93528649253}"/>
              </a:ext>
            </a:extLst>
          </p:cNvPr>
          <p:cNvSpPr txBox="1"/>
          <p:nvPr/>
        </p:nvSpPr>
        <p:spPr>
          <a:xfrm>
            <a:off x="2809123" y="6267797"/>
            <a:ext cx="6683432" cy="369332"/>
          </a:xfrm>
          <a:prstGeom prst="rect">
            <a:avLst/>
          </a:prstGeom>
          <a:noFill/>
        </p:spPr>
        <p:txBody>
          <a:bodyPr wrap="square" rtlCol="0">
            <a:spAutoFit/>
          </a:bodyPr>
          <a:lstStyle/>
          <a:p>
            <a:r>
              <a:rPr lang="en-US" u="sng" dirty="0">
                <a:hlinkClick r:id="rId3"/>
              </a:rPr>
              <a:t>https://www.youtube.com/watch?v=nd9YmdenPLg</a:t>
            </a:r>
            <a:endParaRPr lang="en-US" dirty="0"/>
          </a:p>
        </p:txBody>
      </p:sp>
      <p:pic>
        <p:nvPicPr>
          <p:cNvPr id="5" name="Picture 4">
            <a:extLst>
              <a:ext uri="{FF2B5EF4-FFF2-40B4-BE49-F238E27FC236}">
                <a16:creationId xmlns:a16="http://schemas.microsoft.com/office/drawing/2014/main" id="{F3074ED4-B855-F544-8962-DA2939445627}"/>
              </a:ext>
            </a:extLst>
          </p:cNvPr>
          <p:cNvPicPr>
            <a:picLocks noChangeAspect="1"/>
          </p:cNvPicPr>
          <p:nvPr/>
        </p:nvPicPr>
        <p:blipFill>
          <a:blip r:embed="rId4"/>
          <a:stretch>
            <a:fillRect/>
          </a:stretch>
        </p:blipFill>
        <p:spPr>
          <a:xfrm>
            <a:off x="2161308" y="1676586"/>
            <a:ext cx="7512974" cy="3847338"/>
          </a:xfrm>
          <a:prstGeom prst="rect">
            <a:avLst/>
          </a:prstGeom>
        </p:spPr>
      </p:pic>
    </p:spTree>
    <p:extLst>
      <p:ext uri="{BB962C8B-B14F-4D97-AF65-F5344CB8AC3E}">
        <p14:creationId xmlns:p14="http://schemas.microsoft.com/office/powerpoint/2010/main" val="3502492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838200" y="242385"/>
            <a:ext cx="10515600" cy="1325563"/>
          </a:xfrm>
        </p:spPr>
        <p:txBody>
          <a:bodyPr>
            <a:noAutofit/>
          </a:bodyPr>
          <a:lstStyle/>
          <a:p>
            <a:r>
              <a:rPr lang="en-US" altLang="en-US" dirty="0"/>
              <a:t>3 Sources on the Mythology of Good Questions</a:t>
            </a:r>
          </a:p>
        </p:txBody>
      </p:sp>
      <p:sp>
        <p:nvSpPr>
          <p:cNvPr id="3" name="Content Placeholder 2"/>
          <p:cNvSpPr>
            <a:spLocks noGrp="1"/>
          </p:cNvSpPr>
          <p:nvPr>
            <p:ph idx="1"/>
          </p:nvPr>
        </p:nvSpPr>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Our Own Questions with the Question Formulation Technique (QFT)</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Questioning “in the Wild” </a:t>
            </a:r>
            <a:endParaRPr lang="en-US" dirty="0"/>
          </a:p>
          <a:p>
            <a:pPr marL="457200" lvl="0" indent="-406400">
              <a:lnSpc>
                <a:spcPct val="100000"/>
              </a:lnSpc>
              <a:spcBef>
                <a:spcPts val="0"/>
              </a:spcBef>
              <a:spcAft>
                <a:spcPts val="1200"/>
              </a:spcAft>
              <a:buSzPts val="2800"/>
              <a:buFont typeface="Rockwell"/>
              <a:buAutoNum type="arabicParenR"/>
            </a:pPr>
            <a:r>
              <a:rPr lang="en-US" b="1" dirty="0">
                <a:solidFill>
                  <a:schemeClr val="dk1"/>
                </a:solidFill>
              </a:rPr>
              <a:t>Student Questions: Primary Source Classroom Examples</a:t>
            </a:r>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2385884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728525" y="5140360"/>
            <a:ext cx="10933735" cy="885825"/>
          </a:xfrm>
        </p:spPr>
        <p:txBody>
          <a:bodyPr>
            <a:noAutofit/>
          </a:bodyPr>
          <a:lstStyle/>
          <a:p>
            <a:pPr marL="0" indent="0">
              <a:buNone/>
            </a:pPr>
            <a:r>
              <a:rPr lang="en-US" sz="4400" dirty="0">
                <a:solidFill>
                  <a:schemeClr val="tx2"/>
                </a:solidFill>
              </a:rPr>
              <a:t>Exploring Student Questions</a:t>
            </a:r>
            <a:endParaRPr lang="en-US" altLang="en-US" sz="4400" dirty="0">
              <a:solidFill>
                <a:schemeClr val="tx2"/>
              </a:solidFill>
              <a:latin typeface="Rockwell" panose="02060603020205020403" pitchFamily="18" charset="0"/>
            </a:endParaRPr>
          </a:p>
        </p:txBody>
      </p:sp>
      <p:cxnSp>
        <p:nvCxnSpPr>
          <p:cNvPr id="5" name="Straight Connector 4"/>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904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681037" y="207052"/>
            <a:ext cx="10515600" cy="1325563"/>
          </a:xfrm>
        </p:spPr>
        <p:txBody>
          <a:bodyPr/>
          <a:lstStyle/>
          <a:p>
            <a:pPr algn="ctr" eaLnBrk="1" hangingPunct="1"/>
            <a:r>
              <a:rPr lang="en-US" altLang="en-US" dirty="0">
                <a:solidFill>
                  <a:schemeClr val="accent1"/>
                </a:solidFill>
              </a:rPr>
              <a:t>Classroom Example: </a:t>
            </a:r>
            <a:br>
              <a:rPr lang="en-US" altLang="en-US" dirty="0">
                <a:solidFill>
                  <a:schemeClr val="accent1"/>
                </a:solidFill>
              </a:rPr>
            </a:br>
            <a:r>
              <a:rPr lang="en-US" altLang="en-US" dirty="0">
                <a:solidFill>
                  <a:schemeClr val="accent1"/>
                </a:solidFill>
              </a:rPr>
              <a:t>11</a:t>
            </a:r>
            <a:r>
              <a:rPr lang="en-US" altLang="en-US" baseline="30000" dirty="0">
                <a:solidFill>
                  <a:schemeClr val="accent1"/>
                </a:solidFill>
              </a:rPr>
              <a:t>th</a:t>
            </a:r>
            <a:r>
              <a:rPr lang="en-US" altLang="en-US" dirty="0">
                <a:solidFill>
                  <a:schemeClr val="accent1"/>
                </a:solidFill>
              </a:rPr>
              <a:t> Grade English</a:t>
            </a:r>
          </a:p>
        </p:txBody>
      </p:sp>
      <p:sp>
        <p:nvSpPr>
          <p:cNvPr id="148483" name="Content Placeholder 2"/>
          <p:cNvSpPr>
            <a:spLocks noGrp="1"/>
          </p:cNvSpPr>
          <p:nvPr>
            <p:ph idx="1"/>
          </p:nvPr>
        </p:nvSpPr>
        <p:spPr>
          <a:xfrm>
            <a:off x="1137583" y="2297382"/>
            <a:ext cx="10255652" cy="3294699"/>
          </a:xfrm>
        </p:spPr>
        <p:txBody>
          <a:bodyPr>
            <a:normAutofit/>
          </a:bodyPr>
          <a:lstStyle/>
          <a:p>
            <a:pPr marL="0" indent="0">
              <a:spcBef>
                <a:spcPts val="1200"/>
              </a:spcBef>
              <a:spcAft>
                <a:spcPts val="1200"/>
              </a:spcAft>
              <a:buNone/>
            </a:pPr>
            <a:r>
              <a:rPr lang="en-US" altLang="en-US" sz="2800" u="sng" dirty="0"/>
              <a:t>Teacher</a:t>
            </a:r>
            <a:r>
              <a:rPr lang="en-US" altLang="en-US" sz="2800" dirty="0"/>
              <a:t>: Rebecca King, Pikeville, KY</a:t>
            </a:r>
          </a:p>
          <a:p>
            <a:pPr marL="0" indent="0">
              <a:spcBef>
                <a:spcPts val="1200"/>
              </a:spcBef>
              <a:spcAft>
                <a:spcPts val="1200"/>
              </a:spcAft>
              <a:buNone/>
            </a:pPr>
            <a:r>
              <a:rPr lang="en-US" altLang="en-US" sz="2800" u="sng" dirty="0"/>
              <a:t>Topic</a:t>
            </a:r>
            <a:r>
              <a:rPr lang="en-US" altLang="en-US" sz="2800" dirty="0"/>
              <a:t>: </a:t>
            </a:r>
            <a:r>
              <a:rPr lang="en-US" altLang="en-US" sz="2800" i="1" dirty="0"/>
              <a:t>The Crucible </a:t>
            </a:r>
            <a:r>
              <a:rPr lang="en-US" altLang="en-US" sz="2800" dirty="0"/>
              <a:t>by Arthur Miller </a:t>
            </a:r>
          </a:p>
          <a:p>
            <a:pPr marL="0" indent="0">
              <a:spcBef>
                <a:spcPts val="1200"/>
              </a:spcBef>
              <a:spcAft>
                <a:spcPts val="1200"/>
              </a:spcAft>
              <a:buNone/>
            </a:pPr>
            <a:r>
              <a:rPr lang="en-US" altLang="en-US" sz="2800" i="1" dirty="0"/>
              <a:t> </a:t>
            </a:r>
            <a:r>
              <a:rPr lang="en-US" altLang="en-US" sz="2800" u="sng" dirty="0"/>
              <a:t>Purpose</a:t>
            </a:r>
            <a:r>
              <a:rPr lang="en-US" altLang="en-US" sz="2800" dirty="0"/>
              <a:t>: </a:t>
            </a:r>
            <a:r>
              <a:rPr lang="en-US" sz="2800" dirty="0"/>
              <a:t>To help students place the work within the context of history and guide students’ reading and interpretation of the play</a:t>
            </a:r>
            <a:endParaRPr lang="en-US" altLang="en-US" sz="2800" dirty="0"/>
          </a:p>
        </p:txBody>
      </p:sp>
    </p:spTree>
    <p:custDataLst>
      <p:tags r:id="rId1"/>
    </p:custDataLst>
    <p:extLst>
      <p:ext uri="{BB962C8B-B14F-4D97-AF65-F5344CB8AC3E}">
        <p14:creationId xmlns:p14="http://schemas.microsoft.com/office/powerpoint/2010/main" val="126684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AFA3-E73A-402D-9685-22AD8E8B7FEB}"/>
              </a:ext>
            </a:extLst>
          </p:cNvPr>
          <p:cNvSpPr>
            <a:spLocks noGrp="1"/>
          </p:cNvSpPr>
          <p:nvPr>
            <p:ph type="title"/>
          </p:nvPr>
        </p:nvSpPr>
        <p:spPr>
          <a:xfrm>
            <a:off x="838200" y="367902"/>
            <a:ext cx="4756662" cy="888120"/>
          </a:xfrm>
        </p:spPr>
        <p:txBody>
          <a:bodyPr>
            <a:normAutofit fontScale="90000"/>
          </a:bodyPr>
          <a:lstStyle/>
          <a:p>
            <a:r>
              <a:rPr lang="en-US" sz="4900" dirty="0"/>
              <a:t>Question Focus </a:t>
            </a:r>
            <a:endParaRPr lang="en-US" dirty="0"/>
          </a:p>
        </p:txBody>
      </p:sp>
      <p:sp>
        <p:nvSpPr>
          <p:cNvPr id="4" name="Title 1">
            <a:extLst>
              <a:ext uri="{FF2B5EF4-FFF2-40B4-BE49-F238E27FC236}">
                <a16:creationId xmlns:a16="http://schemas.microsoft.com/office/drawing/2014/main" id="{27E258E0-D6ED-4CED-8334-EFBB243698DF}"/>
              </a:ext>
            </a:extLst>
          </p:cNvPr>
          <p:cNvSpPr txBox="1">
            <a:spLocks/>
          </p:cNvSpPr>
          <p:nvPr/>
        </p:nvSpPr>
        <p:spPr>
          <a:xfrm>
            <a:off x="838200" y="927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en-US" sz="4400" b="0" i="0" u="none" strike="noStrike" kern="1200" cap="none" spc="0" normalizeH="0" baseline="0" noProof="0" dirty="0">
              <a:ln>
                <a:noFill/>
              </a:ln>
              <a:solidFill>
                <a:srgbClr val="59C4C7"/>
              </a:solidFill>
              <a:effectLst/>
              <a:uLnTx/>
              <a:uFillTx/>
              <a:latin typeface="Rockwell"/>
              <a:ea typeface="MS Gothic"/>
              <a:cs typeface="+mj-cs"/>
              <a:sym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8050" y="1334400"/>
            <a:ext cx="9428485" cy="5388618"/>
          </a:xfrm>
          <a:prstGeom prst="rect">
            <a:avLst/>
          </a:prstGeom>
        </p:spPr>
      </p:pic>
      <p:sp>
        <p:nvSpPr>
          <p:cNvPr id="3" name="Rectangle 2"/>
          <p:cNvSpPr/>
          <p:nvPr/>
        </p:nvSpPr>
        <p:spPr>
          <a:xfrm>
            <a:off x="8385023" y="944226"/>
            <a:ext cx="3238387" cy="261610"/>
          </a:xfrm>
          <a:prstGeom prst="rect">
            <a:avLst/>
          </a:prstGeom>
        </p:spPr>
        <p:txBody>
          <a:bodyPr wrap="none">
            <a:spAutoFit/>
          </a:bodyPr>
          <a:lstStyle/>
          <a:p>
            <a:r>
              <a:rPr lang="en-US" sz="1100" dirty="0">
                <a:latin typeface="Century Gothic" panose="020B0502020202020204" pitchFamily="34" charset="0"/>
              </a:rPr>
              <a:t>https://www.loc.gov/resource/cph.3b22753/</a:t>
            </a:r>
          </a:p>
        </p:txBody>
      </p:sp>
    </p:spTree>
    <p:custDataLst>
      <p:tags r:id="rId1"/>
    </p:custDataLst>
    <p:extLst>
      <p:ext uri="{BB962C8B-B14F-4D97-AF65-F5344CB8AC3E}">
        <p14:creationId xmlns:p14="http://schemas.microsoft.com/office/powerpoint/2010/main" val="3678425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dirty="0"/>
              <a:t>Student Questions</a:t>
            </a:r>
          </a:p>
        </p:txBody>
      </p:sp>
      <p:sp>
        <p:nvSpPr>
          <p:cNvPr id="15" name="TextBox 14"/>
          <p:cNvSpPr txBox="1"/>
          <p:nvPr/>
        </p:nvSpPr>
        <p:spPr>
          <a:xfrm>
            <a:off x="619690" y="1508860"/>
            <a:ext cx="5188927" cy="5016758"/>
          </a:xfrm>
          <a:prstGeom prst="rect">
            <a:avLst/>
          </a:prstGeom>
          <a:noFill/>
        </p:spPr>
        <p:txBody>
          <a:bodyPr wrap="square" rtlCol="0">
            <a:spAutoFit/>
          </a:bodyPr>
          <a:lstStyle/>
          <a:p>
            <a:pPr marL="342900" lvl="0" indent="-342900">
              <a:buFont typeface="+mj-lt"/>
              <a:buAutoNum type="arabicPeriod"/>
              <a:defRPr/>
            </a:pPr>
            <a:r>
              <a:rPr lang="en-US" sz="2000" dirty="0">
                <a:solidFill>
                  <a:srgbClr val="000000"/>
                </a:solidFill>
                <a:latin typeface="Century Gothic" panose="020B0502020202020204" pitchFamily="34" charset="0"/>
              </a:rPr>
              <a:t>Who or what are several witches?</a:t>
            </a:r>
          </a:p>
          <a:p>
            <a:pPr marL="342900" lvl="0" indent="-342900">
              <a:buFont typeface="+mj-lt"/>
              <a:buAutoNum type="arabicPeriod"/>
              <a:defRPr/>
            </a:pPr>
            <a:r>
              <a:rPr lang="en-US" sz="2000" dirty="0">
                <a:solidFill>
                  <a:srgbClr val="000000"/>
                </a:solidFill>
                <a:latin typeface="Century Gothic" panose="020B0502020202020204" pitchFamily="34" charset="0"/>
              </a:rPr>
              <a:t>How does he want to punish them?</a:t>
            </a:r>
          </a:p>
          <a:p>
            <a:pPr marL="342900" lvl="0" indent="-342900">
              <a:buFont typeface="+mj-lt"/>
              <a:buAutoNum type="arabicPeriod"/>
              <a:defRPr/>
            </a:pPr>
            <a:r>
              <a:rPr lang="en-US" sz="2000" b="1" dirty="0">
                <a:solidFill>
                  <a:srgbClr val="000000"/>
                </a:solidFill>
                <a:latin typeface="Century Gothic" panose="020B0502020202020204" pitchFamily="34" charset="0"/>
              </a:rPr>
              <a:t>Are they actually witches?</a:t>
            </a:r>
          </a:p>
          <a:p>
            <a:pPr marL="342900" lvl="0" indent="-342900">
              <a:buFont typeface="+mj-lt"/>
              <a:buAutoNum type="arabicPeriod"/>
              <a:defRPr/>
            </a:pPr>
            <a:r>
              <a:rPr lang="en-US" sz="2000" b="1" dirty="0">
                <a:solidFill>
                  <a:srgbClr val="000000"/>
                </a:solidFill>
                <a:latin typeface="Century Gothic" panose="020B0502020202020204" pitchFamily="34" charset="0"/>
              </a:rPr>
              <a:t>Why was the article posted?</a:t>
            </a:r>
          </a:p>
          <a:p>
            <a:pPr marL="342900" lvl="0" indent="-342900">
              <a:buFont typeface="+mj-lt"/>
              <a:buAutoNum type="arabicPeriod"/>
              <a:defRPr/>
            </a:pPr>
            <a:r>
              <a:rPr lang="en-US" sz="2000" dirty="0">
                <a:solidFill>
                  <a:srgbClr val="000000"/>
                </a:solidFill>
                <a:latin typeface="Century Gothic" panose="020B0502020202020204" pitchFamily="34" charset="0"/>
              </a:rPr>
              <a:t>What is the significance of witches in Cotton’s area at the time he wrote that?</a:t>
            </a:r>
          </a:p>
          <a:p>
            <a:pPr marL="342900" lvl="0" indent="-342900">
              <a:buFont typeface="+mj-lt"/>
              <a:buAutoNum type="arabicPeriod"/>
              <a:defRPr/>
            </a:pPr>
            <a:r>
              <a:rPr lang="en-US" sz="2000" dirty="0">
                <a:solidFill>
                  <a:srgbClr val="000000"/>
                </a:solidFill>
                <a:latin typeface="Century Gothic" panose="020B0502020202020204" pitchFamily="34" charset="0"/>
              </a:rPr>
              <a:t>What did a witch do to make them execute them?</a:t>
            </a:r>
          </a:p>
          <a:p>
            <a:pPr marL="342900" lvl="0" indent="-342900">
              <a:buFont typeface="+mj-lt"/>
              <a:buAutoNum type="arabicPeriod"/>
              <a:defRPr/>
            </a:pPr>
            <a:r>
              <a:rPr lang="en-US" sz="2000" b="1" dirty="0">
                <a:solidFill>
                  <a:srgbClr val="000000"/>
                </a:solidFill>
                <a:latin typeface="Century Gothic" panose="020B0502020202020204" pitchFamily="34" charset="0"/>
              </a:rPr>
              <a:t>What happened during the Salem trials?</a:t>
            </a:r>
          </a:p>
          <a:p>
            <a:pPr marL="342900" lvl="0" indent="-342900">
              <a:buFont typeface="+mj-lt"/>
              <a:buAutoNum type="arabicPeriod"/>
              <a:defRPr/>
            </a:pPr>
            <a:r>
              <a:rPr lang="en-US" sz="2000" b="1" dirty="0">
                <a:solidFill>
                  <a:srgbClr val="000000"/>
                </a:solidFill>
                <a:latin typeface="Century Gothic" panose="020B0502020202020204" pitchFamily="34" charset="0"/>
              </a:rPr>
              <a:t>Who is Cotton Mather?</a:t>
            </a:r>
          </a:p>
          <a:p>
            <a:pPr marL="342900" lvl="0" indent="-342900">
              <a:buFont typeface="+mj-lt"/>
              <a:buAutoNum type="arabicPeriod"/>
              <a:defRPr/>
            </a:pPr>
            <a:r>
              <a:rPr lang="en-US" sz="2000" dirty="0">
                <a:solidFill>
                  <a:srgbClr val="000000"/>
                </a:solidFill>
                <a:latin typeface="Century Gothic" panose="020B0502020202020204" pitchFamily="34" charset="0"/>
              </a:rPr>
              <a:t>Why is some in cursive and some in print?</a:t>
            </a:r>
          </a:p>
          <a:p>
            <a:pPr marL="342900" lvl="0" indent="-342900">
              <a:buFont typeface="+mj-lt"/>
              <a:buAutoNum type="arabicPeriod"/>
              <a:defRPr/>
            </a:pPr>
            <a:r>
              <a:rPr lang="en-US" sz="2000" b="1" dirty="0">
                <a:solidFill>
                  <a:srgbClr val="000000"/>
                </a:solidFill>
                <a:latin typeface="Century Gothic" panose="020B0502020202020204" pitchFamily="34" charset="0"/>
              </a:rPr>
              <a:t>Why did they react in such an extreme way?</a:t>
            </a:r>
          </a:p>
        </p:txBody>
      </p:sp>
      <p:sp>
        <p:nvSpPr>
          <p:cNvPr id="2" name="Rectangle 1"/>
          <p:cNvSpPr/>
          <p:nvPr/>
        </p:nvSpPr>
        <p:spPr>
          <a:xfrm>
            <a:off x="619689" y="5225143"/>
            <a:ext cx="5024846" cy="61039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337195" y="1508860"/>
            <a:ext cx="5017130" cy="5570756"/>
          </a:xfrm>
          <a:prstGeom prst="rect">
            <a:avLst/>
          </a:prstGeom>
          <a:noFill/>
        </p:spPr>
        <p:txBody>
          <a:bodyPr wrap="square" rtlCol="0">
            <a:spAutoFit/>
          </a:bodyPr>
          <a:lstStyle/>
          <a:p>
            <a:pPr marL="342900" lvl="0" indent="-342900">
              <a:buFont typeface="+mj-lt"/>
              <a:buAutoNum type="arabicPeriod" startAt="11"/>
              <a:defRPr/>
            </a:pPr>
            <a:r>
              <a:rPr lang="en-US" sz="2000" dirty="0">
                <a:solidFill>
                  <a:srgbClr val="000000"/>
                </a:solidFill>
                <a:latin typeface="Century Gothic" panose="020B0502020202020204" pitchFamily="34" charset="0"/>
              </a:rPr>
              <a:t>How many trials were there?</a:t>
            </a:r>
          </a:p>
          <a:p>
            <a:pPr marL="342900" lvl="0" indent="-342900">
              <a:buFont typeface="+mj-lt"/>
              <a:buAutoNum type="arabicPeriod" startAt="11"/>
              <a:defRPr/>
            </a:pPr>
            <a:r>
              <a:rPr lang="en-US" sz="2000" dirty="0">
                <a:solidFill>
                  <a:srgbClr val="000000"/>
                </a:solidFill>
                <a:latin typeface="Century Gothic" panose="020B0502020202020204" pitchFamily="34" charset="0"/>
              </a:rPr>
              <a:t>How do you know they are actually witches?</a:t>
            </a:r>
          </a:p>
          <a:p>
            <a:pPr marL="342900" lvl="0" indent="-342900">
              <a:buFont typeface="+mj-lt"/>
              <a:buAutoNum type="arabicPeriod" startAt="11"/>
              <a:defRPr/>
            </a:pPr>
            <a:r>
              <a:rPr lang="en-US" sz="2000" dirty="0">
                <a:solidFill>
                  <a:srgbClr val="000000"/>
                </a:solidFill>
                <a:latin typeface="Century Gothic" panose="020B0502020202020204" pitchFamily="34" charset="0"/>
              </a:rPr>
              <a:t>What does he mean by “the more ordinary devils of Salem”?</a:t>
            </a:r>
          </a:p>
          <a:p>
            <a:pPr marL="342900" lvl="0" indent="-342900">
              <a:buFont typeface="+mj-lt"/>
              <a:buAutoNum type="arabicPeriod" startAt="11"/>
              <a:defRPr/>
            </a:pPr>
            <a:r>
              <a:rPr lang="en-US" sz="2000" dirty="0">
                <a:solidFill>
                  <a:srgbClr val="000000"/>
                </a:solidFill>
                <a:latin typeface="Century Gothic" panose="020B0502020202020204" pitchFamily="34" charset="0"/>
              </a:rPr>
              <a:t>Were the witches actually affecting other people?</a:t>
            </a:r>
          </a:p>
          <a:p>
            <a:pPr marL="342900" lvl="0" indent="-342900">
              <a:buFont typeface="+mj-lt"/>
              <a:buAutoNum type="arabicPeriod" startAt="11"/>
              <a:defRPr/>
            </a:pPr>
            <a:r>
              <a:rPr lang="en-US" sz="2000" dirty="0">
                <a:solidFill>
                  <a:srgbClr val="000000"/>
                </a:solidFill>
                <a:latin typeface="Century Gothic" panose="020B0502020202020204" pitchFamily="34" charset="0"/>
              </a:rPr>
              <a:t>What is the invisible world?</a:t>
            </a:r>
          </a:p>
          <a:p>
            <a:pPr marL="342900" lvl="0" indent="-342900">
              <a:buFont typeface="+mj-lt"/>
              <a:buAutoNum type="arabicPeriod" startAt="11"/>
              <a:defRPr/>
            </a:pPr>
            <a:r>
              <a:rPr lang="en-US" sz="2000" dirty="0">
                <a:solidFill>
                  <a:srgbClr val="000000"/>
                </a:solidFill>
                <a:latin typeface="Century Gothic" panose="020B0502020202020204" pitchFamily="34" charset="0"/>
              </a:rPr>
              <a:t>Why was Mather secretly pleasured about the trials?</a:t>
            </a:r>
          </a:p>
          <a:p>
            <a:pPr marL="342900" lvl="0" indent="-342900">
              <a:buFont typeface="+mj-lt"/>
              <a:buAutoNum type="arabicPeriod" startAt="11"/>
              <a:defRPr/>
            </a:pPr>
            <a:r>
              <a:rPr lang="en-US" sz="2000" dirty="0">
                <a:solidFill>
                  <a:srgbClr val="000000"/>
                </a:solidFill>
                <a:latin typeface="Century Gothic" panose="020B0502020202020204" pitchFamily="34" charset="0"/>
              </a:rPr>
              <a:t>Why does he use different fonts throughout the intro?</a:t>
            </a:r>
          </a:p>
          <a:p>
            <a:pPr marL="342900" lvl="0" indent="-342900">
              <a:buFont typeface="+mj-lt"/>
              <a:buAutoNum type="arabicPeriod" startAt="11"/>
              <a:defRPr/>
            </a:pPr>
            <a:r>
              <a:rPr lang="en-US" sz="2000" dirty="0">
                <a:solidFill>
                  <a:srgbClr val="000000"/>
                </a:solidFill>
                <a:latin typeface="Century Gothic" panose="020B0502020202020204" pitchFamily="34" charset="0"/>
              </a:rPr>
              <a:t>What is the significance of the witches?</a:t>
            </a:r>
          </a:p>
          <a:p>
            <a:pPr marL="342900" lvl="0" indent="-342900">
              <a:buFont typeface="+mj-lt"/>
              <a:buAutoNum type="arabicPeriod" startAt="11"/>
              <a:defRPr/>
            </a:pPr>
            <a:r>
              <a:rPr lang="en-US" sz="2000" dirty="0">
                <a:solidFill>
                  <a:srgbClr val="000000"/>
                </a:solidFill>
                <a:latin typeface="Century Gothic" panose="020B0502020202020204" pitchFamily="34" charset="0"/>
              </a:rPr>
              <a:t>What did the witches do?</a:t>
            </a:r>
          </a:p>
          <a:p>
            <a:pPr marL="342900" lvl="0" indent="-342900">
              <a:buFont typeface="+mj-lt"/>
              <a:buAutoNum type="arabicPeriod" startAt="11"/>
              <a:defRPr/>
            </a:pPr>
            <a:r>
              <a:rPr lang="en-US" sz="2000" dirty="0">
                <a:solidFill>
                  <a:srgbClr val="000000"/>
                </a:solidFill>
                <a:latin typeface="Century Gothic" panose="020B0502020202020204" pitchFamily="34" charset="0"/>
              </a:rPr>
              <a:t>Why was it only women that were killed?</a:t>
            </a:r>
          </a:p>
          <a:p>
            <a:pPr marL="342900" marR="0" lvl="0" indent="-342900" algn="l" defTabSz="914400" rtl="0" eaLnBrk="1" fontAlgn="base" latinLnBrk="0" hangingPunct="1">
              <a:lnSpc>
                <a:spcPct val="100000"/>
              </a:lnSpc>
              <a:spcBef>
                <a:spcPts val="0"/>
              </a:spcBef>
              <a:spcAft>
                <a:spcPts val="0"/>
              </a:spcAft>
              <a:buClr>
                <a:srgbClr val="000000"/>
              </a:buClr>
              <a:buSzTx/>
              <a:buFont typeface="+mj-lt"/>
              <a:buAutoNum type="arabicPeriod" startAt="11"/>
              <a:tabLst/>
              <a:defRPr/>
            </a:pPr>
            <a:endPar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 name="Rectangle 6"/>
          <p:cNvSpPr/>
          <p:nvPr/>
        </p:nvSpPr>
        <p:spPr>
          <a:xfrm>
            <a:off x="6337194" y="3664288"/>
            <a:ext cx="4026005" cy="30919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37194" y="4558548"/>
            <a:ext cx="4469351" cy="6808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65DBFFE-60B8-114D-90BF-68A341B198D6}"/>
              </a:ext>
            </a:extLst>
          </p:cNvPr>
          <p:cNvSpPr/>
          <p:nvPr/>
        </p:nvSpPr>
        <p:spPr>
          <a:xfrm>
            <a:off x="6337195" y="2517916"/>
            <a:ext cx="4785233" cy="5660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40426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6978" y="409923"/>
            <a:ext cx="967149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solidFill>
                  <a:schemeClr val="tx2"/>
                </a:solidFill>
                <a:effectLst/>
                <a:uLnTx/>
                <a:uFillTx/>
                <a:latin typeface="Century Gothic" panose="020B0502020202020204" pitchFamily="34" charset="0"/>
              </a:rPr>
              <a:t>Use and Share These Resources </a:t>
            </a:r>
            <a:endParaRPr kumimoji="0" lang="en-US" sz="4000" b="0" i="0" u="none" strike="noStrike" kern="1200" cap="none" spc="0" normalizeH="0" baseline="0" noProof="0" dirty="0">
              <a:ln>
                <a:noFill/>
              </a:ln>
              <a:solidFill>
                <a:schemeClr val="tx2"/>
              </a:solidFill>
              <a:effectLst/>
              <a:uLnTx/>
              <a:uFillTx/>
              <a:latin typeface="Century Gothic" panose="020B0502020202020204" pitchFamily="34" charset="0"/>
            </a:endParaRPr>
          </a:p>
        </p:txBody>
      </p:sp>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rPr>
              <a:t>The Right Question Institute offers materials through a Creative Commons License. </a:t>
            </a:r>
            <a:r>
              <a:rPr lang="en-US" altLang="en-US" noProof="0" dirty="0">
                <a:solidFill>
                  <a:schemeClr val="tx1"/>
                </a:solidFill>
              </a:rPr>
              <a:t>Y</a:t>
            </a:r>
            <a:r>
              <a:rPr lang="en-US" dirty="0" err="1">
                <a:solidFill>
                  <a:schemeClr val="tx1"/>
                </a:solidFill>
              </a:rPr>
              <a:t>ou</a:t>
            </a:r>
            <a:r>
              <a:rPr lang="en-US" dirty="0">
                <a:solidFill>
                  <a:schemeClr val="tx1"/>
                </a:solidFill>
              </a:rPr>
              <a:t> are welcome to use, adapt, and share our materials for noncommercial use, as long as you include the following reference: </a:t>
            </a:r>
          </a:p>
          <a:p>
            <a:pPr marL="0" indent="0" defTabSz="457200">
              <a:buClr>
                <a:srgbClr val="629DD1"/>
              </a:buClr>
              <a:buNone/>
              <a:defRPr/>
            </a:pPr>
            <a:r>
              <a:rPr lang="en-US" dirty="0">
                <a:solidFill>
                  <a:schemeClr val="tx1"/>
                </a:solidFill>
              </a:rPr>
              <a:t>“Source: The Right Question Institute (</a:t>
            </a:r>
            <a:r>
              <a:rPr lang="en-US" u="sng" dirty="0">
                <a:solidFill>
                  <a:schemeClr val="tx1"/>
                </a:solidFill>
                <a:hlinkClick r:id="rId2"/>
              </a:rPr>
              <a:t>rightquestion.org</a:t>
            </a:r>
            <a:r>
              <a:rPr lang="en-US" dirty="0">
                <a:solidFill>
                  <a:schemeClr val="tx1"/>
                </a:solidFill>
              </a:rPr>
              <a:t>).”</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18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Virtual</a:t>
            </a:r>
            <a:r>
              <a:rPr lang="en-US" sz="4000" dirty="0"/>
              <a:t> Classroom Example: 7</a:t>
            </a:r>
            <a:r>
              <a:rPr lang="en-US" sz="4000" baseline="30000" dirty="0"/>
              <a:t>th</a:t>
            </a:r>
            <a:r>
              <a:rPr lang="en-US" sz="4000" dirty="0"/>
              <a:t> Grade</a:t>
            </a:r>
          </a:p>
        </p:txBody>
      </p:sp>
      <p:sp>
        <p:nvSpPr>
          <p:cNvPr id="3" name="Content Placeholder 2"/>
          <p:cNvSpPr>
            <a:spLocks noGrp="1"/>
          </p:cNvSpPr>
          <p:nvPr>
            <p:ph idx="1"/>
          </p:nvPr>
        </p:nvSpPr>
        <p:spPr/>
        <p:txBody>
          <a:bodyPr/>
          <a:lstStyle/>
          <a:p>
            <a:pPr marL="0" indent="0">
              <a:lnSpc>
                <a:spcPct val="100000"/>
              </a:lnSpc>
              <a:spcAft>
                <a:spcPts val="1200"/>
              </a:spcAft>
              <a:buNone/>
            </a:pPr>
            <a:r>
              <a:rPr lang="en-US" u="sng" dirty="0"/>
              <a:t>Teacher: </a:t>
            </a:r>
            <a:r>
              <a:rPr lang="en-US" dirty="0"/>
              <a:t>Melissa Lawson, Folsom, CA</a:t>
            </a:r>
          </a:p>
          <a:p>
            <a:pPr marL="0" indent="0">
              <a:lnSpc>
                <a:spcPct val="100000"/>
              </a:lnSpc>
              <a:spcAft>
                <a:spcPts val="1200"/>
              </a:spcAft>
              <a:buNone/>
            </a:pPr>
            <a:r>
              <a:rPr lang="en-US" u="sng" dirty="0"/>
              <a:t>Topic:</a:t>
            </a:r>
            <a:r>
              <a:rPr lang="en-US" dirty="0"/>
              <a:t> Japanese American Internment during World War II</a:t>
            </a:r>
          </a:p>
          <a:p>
            <a:pPr marL="0" indent="0">
              <a:lnSpc>
                <a:spcPct val="100000"/>
              </a:lnSpc>
              <a:spcAft>
                <a:spcPts val="1200"/>
              </a:spcAft>
              <a:buNone/>
            </a:pPr>
            <a:r>
              <a:rPr lang="en-US" u="sng" dirty="0"/>
              <a:t>Purpose:</a:t>
            </a:r>
            <a:r>
              <a:rPr lang="en-US" dirty="0"/>
              <a:t> To help students engage with primary sources to begin a research process.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4589" b="15173"/>
          <a:stretch/>
        </p:blipFill>
        <p:spPr>
          <a:xfrm>
            <a:off x="9745882" y="5143495"/>
            <a:ext cx="2174273" cy="1527166"/>
          </a:xfrm>
          <a:prstGeom prst="rect">
            <a:avLst/>
          </a:prstGeom>
        </p:spPr>
      </p:pic>
    </p:spTree>
    <p:extLst>
      <p:ext uri="{BB962C8B-B14F-4D97-AF65-F5344CB8AC3E}">
        <p14:creationId xmlns:p14="http://schemas.microsoft.com/office/powerpoint/2010/main" val="3342968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Focus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38200" y="1559321"/>
            <a:ext cx="6135500" cy="4870054"/>
          </a:xfrm>
        </p:spPr>
      </p:pic>
      <p:sp>
        <p:nvSpPr>
          <p:cNvPr id="5" name="TextBox 4"/>
          <p:cNvSpPr txBox="1"/>
          <p:nvPr/>
        </p:nvSpPr>
        <p:spPr>
          <a:xfrm>
            <a:off x="7600949" y="2009189"/>
            <a:ext cx="4029075" cy="4524315"/>
          </a:xfrm>
          <a:prstGeom prst="rect">
            <a:avLst/>
          </a:prstGeom>
          <a:noFill/>
        </p:spPr>
        <p:txBody>
          <a:bodyPr wrap="square" rtlCol="0">
            <a:spAutoFit/>
          </a:bodyPr>
          <a:lstStyle/>
          <a:p>
            <a:r>
              <a:rPr lang="en-US" dirty="0"/>
              <a:t>Lange, Dorothea. (1942) Oakland, CA, Mar. 1942. </a:t>
            </a:r>
          </a:p>
          <a:p>
            <a:endParaRPr lang="en-US" dirty="0"/>
          </a:p>
          <a:p>
            <a:r>
              <a:rPr lang="en-US" dirty="0"/>
              <a:t>A large sign reading "I am an American" placed in the window of a store on December 8, the day after Pearl Harbor. The store was closed following orders to persons of Japanese descent to evacuate from certain West Coast areas. </a:t>
            </a:r>
          </a:p>
          <a:p>
            <a:endParaRPr lang="en-US" dirty="0"/>
          </a:p>
          <a:p>
            <a:r>
              <a:rPr lang="en-US" dirty="0"/>
              <a:t>[Photograph] Retrieved from the Library of Congress, </a:t>
            </a:r>
            <a:r>
              <a:rPr lang="en-US" dirty="0">
                <a:hlinkClick r:id="rId4"/>
              </a:rPr>
              <a:t>https://www.loc.gov/pictures/resource/cph.3a24566/</a:t>
            </a:r>
            <a:r>
              <a:rPr lang="en-US" dirty="0"/>
              <a:t>.</a:t>
            </a:r>
          </a:p>
          <a:p>
            <a:endParaRPr lang="en-US" dirty="0"/>
          </a:p>
        </p:txBody>
      </p:sp>
    </p:spTree>
    <p:extLst>
      <p:ext uri="{BB962C8B-B14F-4D97-AF65-F5344CB8AC3E}">
        <p14:creationId xmlns:p14="http://schemas.microsoft.com/office/powerpoint/2010/main" val="135905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Selected Questions</a:t>
            </a:r>
          </a:p>
        </p:txBody>
      </p:sp>
      <p:sp>
        <p:nvSpPr>
          <p:cNvPr id="3" name="Content Placeholder 2"/>
          <p:cNvSpPr>
            <a:spLocks noGrp="1"/>
          </p:cNvSpPr>
          <p:nvPr>
            <p:ph idx="1"/>
          </p:nvPr>
        </p:nvSpPr>
        <p:spPr>
          <a:xfrm>
            <a:off x="276447" y="1210500"/>
            <a:ext cx="11915553" cy="4758644"/>
          </a:xfrm>
        </p:spPr>
        <p:txBody>
          <a:bodyPr numCol="2" spcCol="274320">
            <a:normAutofit fontScale="25000" lnSpcReduction="20000"/>
          </a:bodyPr>
          <a:lstStyle/>
          <a:p>
            <a:pPr marL="457200" indent="-457200">
              <a:lnSpc>
                <a:spcPct val="120000"/>
              </a:lnSpc>
              <a:spcBef>
                <a:spcPts val="400"/>
              </a:spcBef>
              <a:buFont typeface="+mj-lt"/>
              <a:buAutoNum type="arabicParenR"/>
            </a:pPr>
            <a:r>
              <a:rPr lang="en-US" sz="9600" dirty="0"/>
              <a:t>Why is the car there?</a:t>
            </a:r>
          </a:p>
          <a:p>
            <a:pPr marL="457200" indent="-457200">
              <a:lnSpc>
                <a:spcPct val="120000"/>
              </a:lnSpc>
              <a:spcBef>
                <a:spcPts val="400"/>
              </a:spcBef>
              <a:buFont typeface="+mj-lt"/>
              <a:buAutoNum type="arabicParenR"/>
            </a:pPr>
            <a:r>
              <a:rPr lang="en-US" sz="9600" dirty="0"/>
              <a:t>Who was the owner of the car?</a:t>
            </a:r>
          </a:p>
          <a:p>
            <a:pPr marL="457200" indent="-457200">
              <a:lnSpc>
                <a:spcPct val="120000"/>
              </a:lnSpc>
              <a:spcBef>
                <a:spcPts val="400"/>
              </a:spcBef>
              <a:buFont typeface="+mj-lt"/>
              <a:buAutoNum type="arabicParenR"/>
            </a:pPr>
            <a:r>
              <a:rPr lang="en-US" sz="9600" dirty="0"/>
              <a:t>Is that a BMW or something?</a:t>
            </a:r>
          </a:p>
          <a:p>
            <a:pPr marL="457200" indent="-457200">
              <a:lnSpc>
                <a:spcPct val="120000"/>
              </a:lnSpc>
              <a:spcBef>
                <a:spcPts val="400"/>
              </a:spcBef>
              <a:buFont typeface="+mj-lt"/>
              <a:buAutoNum type="arabicParenR"/>
            </a:pPr>
            <a:r>
              <a:rPr lang="en-US" sz="9600" dirty="0"/>
              <a:t>Where is this?</a:t>
            </a:r>
          </a:p>
          <a:p>
            <a:pPr marL="457200" indent="-457200">
              <a:lnSpc>
                <a:spcPct val="120000"/>
              </a:lnSpc>
              <a:spcBef>
                <a:spcPts val="400"/>
              </a:spcBef>
              <a:buFont typeface="+mj-lt"/>
              <a:buAutoNum type="arabicParenR"/>
            </a:pPr>
            <a:r>
              <a:rPr lang="en-US" sz="9600" dirty="0"/>
              <a:t>Who took the photograph?</a:t>
            </a:r>
          </a:p>
          <a:p>
            <a:pPr marL="457200" indent="-457200">
              <a:lnSpc>
                <a:spcPct val="120000"/>
              </a:lnSpc>
              <a:spcBef>
                <a:spcPts val="400"/>
              </a:spcBef>
              <a:buFont typeface="+mj-lt"/>
              <a:buAutoNum type="arabicParenR"/>
            </a:pPr>
            <a:r>
              <a:rPr lang="en-US" sz="9600" dirty="0"/>
              <a:t>Why is there a sign that says, I am an American?</a:t>
            </a:r>
          </a:p>
          <a:p>
            <a:pPr marL="457200" indent="-457200">
              <a:lnSpc>
                <a:spcPct val="120000"/>
              </a:lnSpc>
              <a:spcBef>
                <a:spcPts val="400"/>
              </a:spcBef>
              <a:buFont typeface="+mj-lt"/>
              <a:buAutoNum type="arabicParenR"/>
            </a:pPr>
            <a:r>
              <a:rPr lang="en-US" sz="9600" dirty="0"/>
              <a:t>Who is “I”?</a:t>
            </a:r>
          </a:p>
          <a:p>
            <a:pPr marL="457200" indent="-457200">
              <a:lnSpc>
                <a:spcPct val="120000"/>
              </a:lnSpc>
              <a:spcBef>
                <a:spcPts val="400"/>
              </a:spcBef>
              <a:buFont typeface="+mj-lt"/>
              <a:buAutoNum type="arabicParenR"/>
            </a:pPr>
            <a:r>
              <a:rPr lang="en-US" sz="9600" dirty="0"/>
              <a:t>What does "</a:t>
            </a:r>
            <a:r>
              <a:rPr lang="en-US" sz="9600" dirty="0" err="1"/>
              <a:t>Wanto</a:t>
            </a:r>
            <a:r>
              <a:rPr lang="en-US" sz="9600" dirty="0"/>
              <a:t> Co.," mean? </a:t>
            </a:r>
          </a:p>
          <a:p>
            <a:pPr marL="457200" indent="-457200">
              <a:lnSpc>
                <a:spcPct val="120000"/>
              </a:lnSpc>
              <a:spcBef>
                <a:spcPts val="400"/>
              </a:spcBef>
              <a:buFont typeface="+mj-lt"/>
              <a:buAutoNum type="arabicParenR"/>
            </a:pPr>
            <a:r>
              <a:rPr lang="en-US" sz="9600" dirty="0"/>
              <a:t>Who wrote the "I Am an American" sign?</a:t>
            </a:r>
          </a:p>
          <a:p>
            <a:pPr marL="457200" indent="-457200">
              <a:lnSpc>
                <a:spcPct val="120000"/>
              </a:lnSpc>
              <a:spcBef>
                <a:spcPts val="400"/>
              </a:spcBef>
              <a:buFont typeface="+mj-lt"/>
              <a:buAutoNum type="arabicParenR"/>
            </a:pPr>
            <a:r>
              <a:rPr lang="en-US" sz="9600" dirty="0"/>
              <a:t>Was the 'I am American' because the owner was of Japanese heritage and defending him/herself from prosecution? (after Pearl Harbor)</a:t>
            </a:r>
          </a:p>
          <a:p>
            <a:pPr marL="457200" indent="-457200">
              <a:lnSpc>
                <a:spcPct val="120000"/>
              </a:lnSpc>
              <a:spcBef>
                <a:spcPts val="400"/>
              </a:spcBef>
              <a:buFont typeface="+mj-lt"/>
              <a:buAutoNum type="arabicParenR"/>
            </a:pPr>
            <a:r>
              <a:rPr lang="en-US" sz="9600" dirty="0"/>
              <a:t>When the picture was taken, was the store open or closed?</a:t>
            </a:r>
          </a:p>
          <a:p>
            <a:pPr marL="457200" indent="-457200">
              <a:lnSpc>
                <a:spcPct val="120000"/>
              </a:lnSpc>
              <a:spcBef>
                <a:spcPts val="400"/>
              </a:spcBef>
              <a:buFont typeface="+mj-lt"/>
              <a:buAutoNum type="arabicParenR"/>
            </a:pPr>
            <a:r>
              <a:rPr lang="en-US" sz="9600" dirty="0"/>
              <a:t>Why was this picture taken?</a:t>
            </a:r>
          </a:p>
          <a:p>
            <a:pPr marL="457200" indent="-457200">
              <a:lnSpc>
                <a:spcPct val="120000"/>
              </a:lnSpc>
              <a:spcBef>
                <a:spcPts val="400"/>
              </a:spcBef>
              <a:buFont typeface="+mj-lt"/>
              <a:buAutoNum type="arabicParenR"/>
            </a:pPr>
            <a:r>
              <a:rPr lang="en-US" sz="9600" dirty="0"/>
              <a:t>What year is this from?</a:t>
            </a:r>
          </a:p>
          <a:p>
            <a:pPr marL="457200" indent="-457200">
              <a:lnSpc>
                <a:spcPct val="120000"/>
              </a:lnSpc>
              <a:spcBef>
                <a:spcPts val="400"/>
              </a:spcBef>
              <a:buFont typeface="+mj-lt"/>
              <a:buAutoNum type="arabicParenR"/>
            </a:pPr>
            <a:r>
              <a:rPr lang="en-US" sz="9600" dirty="0"/>
              <a:t>Who decided to close the store?</a:t>
            </a:r>
          </a:p>
          <a:p>
            <a:pPr marL="457200" indent="-457200">
              <a:lnSpc>
                <a:spcPct val="120000"/>
              </a:lnSpc>
              <a:spcBef>
                <a:spcPts val="400"/>
              </a:spcBef>
              <a:buFont typeface="+mj-lt"/>
              <a:buAutoNum type="arabicParenR"/>
            </a:pPr>
            <a:r>
              <a:rPr lang="en-US" sz="9600" dirty="0"/>
              <a:t>What happened to the store after this?</a:t>
            </a:r>
          </a:p>
          <a:p>
            <a:pPr marL="457200" indent="-457200">
              <a:lnSpc>
                <a:spcPct val="120000"/>
              </a:lnSpc>
              <a:spcBef>
                <a:spcPts val="400"/>
              </a:spcBef>
              <a:buFont typeface="+mj-lt"/>
              <a:buAutoNum type="arabicParenR"/>
            </a:pPr>
            <a:r>
              <a:rPr lang="en-US" sz="9600" dirty="0"/>
              <a:t>What happened to the Japanese Americans?</a:t>
            </a:r>
          </a:p>
          <a:p>
            <a:pPr marL="457200" indent="-457200">
              <a:lnSpc>
                <a:spcPct val="120000"/>
              </a:lnSpc>
              <a:spcBef>
                <a:spcPts val="400"/>
              </a:spcBef>
              <a:buFont typeface="+mj-lt"/>
              <a:buAutoNum type="arabicParenR"/>
            </a:pPr>
            <a:r>
              <a:rPr lang="en-US" sz="9600" dirty="0"/>
              <a:t>Did they ever get full fledged justice?</a:t>
            </a:r>
          </a:p>
          <a:p>
            <a:endParaRPr lang="en-US" dirty="0"/>
          </a:p>
        </p:txBody>
      </p:sp>
      <p:sp>
        <p:nvSpPr>
          <p:cNvPr id="4" name="Rectangle 3">
            <a:extLst>
              <a:ext uri="{FF2B5EF4-FFF2-40B4-BE49-F238E27FC236}">
                <a16:creationId xmlns:a16="http://schemas.microsoft.com/office/drawing/2014/main" id="{C507EC3F-DF05-6C40-82FC-A42E697AE153}"/>
              </a:ext>
            </a:extLst>
          </p:cNvPr>
          <p:cNvSpPr/>
          <p:nvPr/>
        </p:nvSpPr>
        <p:spPr>
          <a:xfrm>
            <a:off x="6234223" y="5690469"/>
            <a:ext cx="5320468" cy="74358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66EBA7-3AA7-374E-B2A3-1D82027538A5}"/>
              </a:ext>
            </a:extLst>
          </p:cNvPr>
          <p:cNvSpPr/>
          <p:nvPr/>
        </p:nvSpPr>
        <p:spPr>
          <a:xfrm>
            <a:off x="276447" y="1278982"/>
            <a:ext cx="5320468" cy="12570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45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Asking and Answering via </a:t>
            </a:r>
            <a:r>
              <a:rPr lang="en-US" dirty="0" err="1"/>
              <a:t>Padlet</a:t>
            </a:r>
            <a:endParaRPr lang="en-US" dirty="0"/>
          </a:p>
        </p:txBody>
      </p:sp>
      <p:pic>
        <p:nvPicPr>
          <p:cNvPr id="4" name="Content Placeholder 3"/>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r="14776" b="7539"/>
          <a:stretch/>
        </p:blipFill>
        <p:spPr>
          <a:xfrm>
            <a:off x="1833282" y="1310743"/>
            <a:ext cx="8077200" cy="5347082"/>
          </a:xfrm>
        </p:spPr>
      </p:pic>
    </p:spTree>
    <p:extLst>
      <p:ext uri="{BB962C8B-B14F-4D97-AF65-F5344CB8AC3E}">
        <p14:creationId xmlns:p14="http://schemas.microsoft.com/office/powerpoint/2010/main" val="2446116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Reflections</a:t>
            </a:r>
          </a:p>
        </p:txBody>
      </p:sp>
      <p:sp>
        <p:nvSpPr>
          <p:cNvPr id="3" name="Content Placeholder 2"/>
          <p:cNvSpPr>
            <a:spLocks noGrp="1"/>
          </p:cNvSpPr>
          <p:nvPr>
            <p:ph idx="1"/>
          </p:nvPr>
        </p:nvSpPr>
        <p:spPr/>
        <p:txBody>
          <a:bodyPr>
            <a:normAutofit fontScale="92500" lnSpcReduction="10000"/>
          </a:bodyPr>
          <a:lstStyle/>
          <a:p>
            <a:pPr>
              <a:lnSpc>
                <a:spcPct val="120000"/>
              </a:lnSpc>
            </a:pPr>
            <a:r>
              <a:rPr lang="en-US" dirty="0"/>
              <a:t>“I learned that we cannot draw conclusions just by looking at a picture once. You can look at it and ask questions to learn more. I am wondering if we can use this technique on other things.”</a:t>
            </a:r>
          </a:p>
          <a:p>
            <a:pPr>
              <a:lnSpc>
                <a:spcPct val="120000"/>
              </a:lnSpc>
            </a:pPr>
            <a:r>
              <a:rPr lang="en-US" dirty="0"/>
              <a:t>“Not only did I learn about the picture we were analyzing, but I learned that asking questions makes me want to think more and it makes me curious. Once I started asking questions and reading other peoples responses, I was very interested and curious about the questions that were posted.” </a:t>
            </a:r>
          </a:p>
        </p:txBody>
      </p:sp>
    </p:spTree>
    <p:extLst>
      <p:ext uri="{BB962C8B-B14F-4D97-AF65-F5344CB8AC3E}">
        <p14:creationId xmlns:p14="http://schemas.microsoft.com/office/powerpoint/2010/main" val="2292009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681037" y="207052"/>
            <a:ext cx="10515600" cy="1325563"/>
          </a:xfrm>
        </p:spPr>
        <p:txBody>
          <a:bodyPr/>
          <a:lstStyle/>
          <a:p>
            <a:pPr algn="ctr" eaLnBrk="1" hangingPunct="1"/>
            <a:r>
              <a:rPr lang="en-US" altLang="en-US" dirty="0">
                <a:solidFill>
                  <a:schemeClr val="accent1"/>
                </a:solidFill>
              </a:rPr>
              <a:t>Classroom Example: </a:t>
            </a:r>
            <a:br>
              <a:rPr lang="en-US" altLang="en-US" dirty="0">
                <a:solidFill>
                  <a:schemeClr val="accent1"/>
                </a:solidFill>
              </a:rPr>
            </a:br>
            <a:r>
              <a:rPr lang="en-US" altLang="en-US" dirty="0">
                <a:solidFill>
                  <a:schemeClr val="accent1"/>
                </a:solidFill>
              </a:rPr>
              <a:t>11</a:t>
            </a:r>
            <a:r>
              <a:rPr lang="en-US" altLang="en-US" baseline="30000" dirty="0">
                <a:solidFill>
                  <a:schemeClr val="accent1"/>
                </a:solidFill>
              </a:rPr>
              <a:t>th</a:t>
            </a:r>
            <a:r>
              <a:rPr lang="en-US" altLang="en-US" dirty="0">
                <a:solidFill>
                  <a:schemeClr val="accent1"/>
                </a:solidFill>
              </a:rPr>
              <a:t> &amp; 12</a:t>
            </a:r>
            <a:r>
              <a:rPr lang="en-US" altLang="en-US" baseline="30000" dirty="0">
                <a:solidFill>
                  <a:schemeClr val="accent1"/>
                </a:solidFill>
              </a:rPr>
              <a:t>th</a:t>
            </a:r>
            <a:r>
              <a:rPr lang="en-US" altLang="en-US" dirty="0">
                <a:solidFill>
                  <a:schemeClr val="accent1"/>
                </a:solidFill>
              </a:rPr>
              <a:t> Grade Physical Science</a:t>
            </a:r>
          </a:p>
        </p:txBody>
      </p:sp>
      <p:sp>
        <p:nvSpPr>
          <p:cNvPr id="148483" name="Content Placeholder 2"/>
          <p:cNvSpPr>
            <a:spLocks noGrp="1"/>
          </p:cNvSpPr>
          <p:nvPr>
            <p:ph idx="1"/>
          </p:nvPr>
        </p:nvSpPr>
        <p:spPr>
          <a:xfrm>
            <a:off x="811010" y="2248397"/>
            <a:ext cx="10980395" cy="3294699"/>
          </a:xfrm>
        </p:spPr>
        <p:txBody>
          <a:bodyPr>
            <a:normAutofit/>
          </a:bodyPr>
          <a:lstStyle/>
          <a:p>
            <a:pPr marL="0" indent="0">
              <a:spcBef>
                <a:spcPts val="1200"/>
              </a:spcBef>
              <a:spcAft>
                <a:spcPts val="1200"/>
              </a:spcAft>
              <a:buNone/>
            </a:pPr>
            <a:r>
              <a:rPr lang="en-US" altLang="en-US" u="sng" dirty="0"/>
              <a:t>Teacher</a:t>
            </a:r>
            <a:r>
              <a:rPr lang="en-US" altLang="en-US" dirty="0"/>
              <a:t>: Anthony Brown, Minden, NV</a:t>
            </a:r>
          </a:p>
          <a:p>
            <a:pPr marL="0" indent="0">
              <a:spcBef>
                <a:spcPts val="1200"/>
              </a:spcBef>
              <a:spcAft>
                <a:spcPts val="1200"/>
              </a:spcAft>
              <a:buNone/>
            </a:pPr>
            <a:r>
              <a:rPr lang="en-US" altLang="en-US" u="sng" dirty="0"/>
              <a:t>Topic</a:t>
            </a:r>
            <a:r>
              <a:rPr lang="en-US" altLang="en-US" dirty="0"/>
              <a:t>: Early scientific models of the universe </a:t>
            </a:r>
          </a:p>
          <a:p>
            <a:pPr marL="0" indent="0">
              <a:spcBef>
                <a:spcPts val="1200"/>
              </a:spcBef>
              <a:spcAft>
                <a:spcPts val="1200"/>
              </a:spcAft>
              <a:buNone/>
            </a:pPr>
            <a:r>
              <a:rPr lang="en-US" altLang="en-US" u="sng" dirty="0"/>
              <a:t>Purpose</a:t>
            </a:r>
            <a:r>
              <a:rPr lang="en-US" altLang="en-US" dirty="0"/>
              <a:t>: </a:t>
            </a:r>
            <a:r>
              <a:rPr lang="en-US" dirty="0"/>
              <a:t>To begin a discussion about the need for skepticism in to advance science by questioning existing models</a:t>
            </a:r>
            <a:endParaRPr lang="en-US" altLang="en-US" dirty="0"/>
          </a:p>
        </p:txBody>
      </p:sp>
    </p:spTree>
    <p:custDataLst>
      <p:tags r:id="rId1"/>
    </p:custDataLst>
    <p:extLst>
      <p:ext uri="{BB962C8B-B14F-4D97-AF65-F5344CB8AC3E}">
        <p14:creationId xmlns:p14="http://schemas.microsoft.com/office/powerpoint/2010/main" val="1831062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AFA3-E73A-402D-9685-22AD8E8B7FEB}"/>
              </a:ext>
            </a:extLst>
          </p:cNvPr>
          <p:cNvSpPr>
            <a:spLocks noGrp="1"/>
          </p:cNvSpPr>
          <p:nvPr>
            <p:ph type="title"/>
          </p:nvPr>
        </p:nvSpPr>
        <p:spPr>
          <a:xfrm>
            <a:off x="751114" y="246685"/>
            <a:ext cx="2967446" cy="888120"/>
          </a:xfrm>
        </p:spPr>
        <p:txBody>
          <a:bodyPr>
            <a:noAutofit/>
          </a:bodyPr>
          <a:lstStyle/>
          <a:p>
            <a:r>
              <a:rPr lang="en-US" sz="4000" dirty="0"/>
              <a:t>Question Focus </a:t>
            </a:r>
          </a:p>
        </p:txBody>
      </p:sp>
      <p:sp>
        <p:nvSpPr>
          <p:cNvPr id="4" name="Title 1">
            <a:extLst>
              <a:ext uri="{FF2B5EF4-FFF2-40B4-BE49-F238E27FC236}">
                <a16:creationId xmlns:a16="http://schemas.microsoft.com/office/drawing/2014/main" id="{27E258E0-D6ED-4CED-8334-EFBB243698DF}"/>
              </a:ext>
            </a:extLst>
          </p:cNvPr>
          <p:cNvSpPr txBox="1">
            <a:spLocks/>
          </p:cNvSpPr>
          <p:nvPr/>
        </p:nvSpPr>
        <p:spPr>
          <a:xfrm>
            <a:off x="838200" y="927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en-US" sz="4400" b="0" i="0" u="none" strike="noStrike" kern="1200" cap="none" spc="0" normalizeH="0" baseline="0" noProof="0" dirty="0">
              <a:ln>
                <a:noFill/>
              </a:ln>
              <a:solidFill>
                <a:srgbClr val="59C4C7"/>
              </a:solidFill>
              <a:effectLst/>
              <a:uLnTx/>
              <a:uFillTx/>
              <a:latin typeface="Rockwell"/>
              <a:ea typeface="MS Gothic"/>
              <a:cs typeface="+mj-cs"/>
              <a:sym typeface="Arial"/>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42876" y="168358"/>
            <a:ext cx="4496100" cy="6032502"/>
          </a:xfrm>
          <a:prstGeom prst="rect">
            <a:avLst/>
          </a:prstGeom>
        </p:spPr>
      </p:pic>
      <p:sp>
        <p:nvSpPr>
          <p:cNvPr id="6" name="Rectangle 5"/>
          <p:cNvSpPr/>
          <p:nvPr/>
        </p:nvSpPr>
        <p:spPr>
          <a:xfrm>
            <a:off x="9378097" y="6596390"/>
            <a:ext cx="2855269" cy="261610"/>
          </a:xfrm>
          <a:prstGeom prst="rect">
            <a:avLst/>
          </a:prstGeom>
        </p:spPr>
        <p:txBody>
          <a:bodyPr wrap="none">
            <a:spAutoFit/>
          </a:bodyPr>
          <a:lstStyle/>
          <a:p>
            <a:pPr lvl="0"/>
            <a:r>
              <a:rPr lang="en-US" sz="1100" dirty="0">
                <a:solidFill>
                  <a:srgbClr val="000000"/>
                </a:solidFill>
                <a:latin typeface="Century Gothic" panose="020B0502020202020204" pitchFamily="34" charset="0"/>
              </a:rPr>
              <a:t>https://www.loc.gov/item/2007681147/</a:t>
            </a:r>
            <a:endParaRPr kumimoji="0" lang="en-US" sz="11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7" name="Rectangle 6"/>
          <p:cNvSpPr/>
          <p:nvPr/>
        </p:nvSpPr>
        <p:spPr>
          <a:xfrm>
            <a:off x="3718560" y="6200860"/>
            <a:ext cx="5344733" cy="461665"/>
          </a:xfrm>
          <a:prstGeom prst="rect">
            <a:avLst/>
          </a:prstGeom>
        </p:spPr>
        <p:txBody>
          <a:bodyPr wrap="none">
            <a:spAutoFit/>
          </a:bodyPr>
          <a:lstStyle/>
          <a:p>
            <a:r>
              <a:rPr lang="en-US" sz="2400" b="0" i="0" dirty="0">
                <a:solidFill>
                  <a:srgbClr val="222222"/>
                </a:solidFill>
                <a:effectLst/>
                <a:latin typeface="Century Gothic" panose="020B0502020202020204" pitchFamily="34" charset="0"/>
              </a:rPr>
              <a:t>Ptolemaic concept of the universe</a:t>
            </a:r>
            <a:endParaRPr lang="en-US" sz="24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1974256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dirty="0"/>
              <a:t>Student Questions</a:t>
            </a:r>
          </a:p>
        </p:txBody>
      </p:sp>
      <p:sp>
        <p:nvSpPr>
          <p:cNvPr id="15" name="TextBox 14"/>
          <p:cNvSpPr txBox="1"/>
          <p:nvPr/>
        </p:nvSpPr>
        <p:spPr>
          <a:xfrm>
            <a:off x="838725" y="1365269"/>
            <a:ext cx="5188927" cy="5262979"/>
          </a:xfrm>
          <a:prstGeom prst="rect">
            <a:avLst/>
          </a:prstGeom>
          <a:noFill/>
        </p:spPr>
        <p:txBody>
          <a:bodyPr wrap="square" rtlCol="0">
            <a:spAutoFit/>
          </a:bodyPr>
          <a:lstStyle/>
          <a:p>
            <a:pPr marL="342900" indent="-342900">
              <a:buFont typeface="+mj-lt"/>
              <a:buAutoNum type="arabicPeriod"/>
            </a:pPr>
            <a:r>
              <a:rPr lang="en-US" sz="2400" dirty="0">
                <a:latin typeface="Century Gothic" panose="020B0502020202020204" pitchFamily="34" charset="0"/>
              </a:rPr>
              <a:t>Why are God and his disciples on top? </a:t>
            </a:r>
          </a:p>
          <a:p>
            <a:pPr marL="342900" indent="-342900">
              <a:buFont typeface="+mj-lt"/>
              <a:buAutoNum type="arabicPeriod"/>
            </a:pPr>
            <a:r>
              <a:rPr lang="en-US" sz="2400" dirty="0">
                <a:latin typeface="Century Gothic" panose="020B0502020202020204" pitchFamily="34" charset="0"/>
              </a:rPr>
              <a:t>Is that God and his disciples? </a:t>
            </a:r>
          </a:p>
          <a:p>
            <a:pPr marL="342900" indent="-342900">
              <a:buFont typeface="+mj-lt"/>
              <a:buAutoNum type="arabicPeriod"/>
            </a:pPr>
            <a:r>
              <a:rPr lang="en-US" sz="2400" dirty="0">
                <a:latin typeface="Century Gothic" panose="020B0502020202020204" pitchFamily="34" charset="0"/>
              </a:rPr>
              <a:t>Are they angels?</a:t>
            </a:r>
          </a:p>
          <a:p>
            <a:pPr marL="342900" indent="-342900">
              <a:buFont typeface="+mj-lt"/>
              <a:buAutoNum type="arabicPeriod"/>
            </a:pPr>
            <a:r>
              <a:rPr lang="en-US" sz="2400" dirty="0">
                <a:latin typeface="Century Gothic" panose="020B0502020202020204" pitchFamily="34" charset="0"/>
              </a:rPr>
              <a:t>Was it made around the renaissance era?</a:t>
            </a:r>
          </a:p>
          <a:p>
            <a:pPr marL="342900" indent="-342900">
              <a:buFont typeface="+mj-lt"/>
              <a:buAutoNum type="arabicPeriod"/>
            </a:pPr>
            <a:r>
              <a:rPr lang="en-US" sz="2400" dirty="0">
                <a:latin typeface="Century Gothic" panose="020B0502020202020204" pitchFamily="34" charset="0"/>
              </a:rPr>
              <a:t>Is it a calendar? </a:t>
            </a:r>
          </a:p>
          <a:p>
            <a:pPr marL="342900" indent="-342900">
              <a:buFont typeface="+mj-lt"/>
              <a:buAutoNum type="arabicPeriod"/>
            </a:pPr>
            <a:r>
              <a:rPr lang="en-US" sz="2400" dirty="0">
                <a:latin typeface="Century Gothic" panose="020B0502020202020204" pitchFamily="34" charset="0"/>
              </a:rPr>
              <a:t>Is it in a church?</a:t>
            </a:r>
          </a:p>
          <a:p>
            <a:pPr marL="342900" indent="-342900">
              <a:buFont typeface="+mj-lt"/>
              <a:buAutoNum type="arabicPeriod"/>
            </a:pPr>
            <a:r>
              <a:rPr lang="en-US" sz="2400" dirty="0">
                <a:latin typeface="Century Gothic" panose="020B0502020202020204" pitchFamily="34" charset="0"/>
              </a:rPr>
              <a:t>What does the words around the wheel say?</a:t>
            </a:r>
          </a:p>
          <a:p>
            <a:pPr marL="342900" indent="-342900">
              <a:buFont typeface="+mj-lt"/>
              <a:buAutoNum type="arabicPeriod"/>
            </a:pPr>
            <a:r>
              <a:rPr lang="en-US" sz="2400" b="1" dirty="0">
                <a:latin typeface="Century Gothic" panose="020B0502020202020204" pitchFamily="34" charset="0"/>
              </a:rPr>
              <a:t>What language is this?</a:t>
            </a:r>
          </a:p>
          <a:p>
            <a:pPr marL="342900" indent="-342900">
              <a:buFont typeface="+mj-lt"/>
              <a:buAutoNum type="arabicPeriod"/>
            </a:pPr>
            <a:r>
              <a:rPr lang="en-US" sz="2400" dirty="0">
                <a:latin typeface="Century Gothic" panose="020B0502020202020204" pitchFamily="34" charset="0"/>
              </a:rPr>
              <a:t>What culture is this?</a:t>
            </a:r>
          </a:p>
          <a:p>
            <a:pPr marL="342900" indent="-342900">
              <a:buFont typeface="+mj-lt"/>
              <a:buAutoNum type="arabicPeriod"/>
            </a:pPr>
            <a:endParaRPr lang="en-US" sz="2400" dirty="0">
              <a:latin typeface="Century Gothic" panose="020B0502020202020204" pitchFamily="34" charset="0"/>
            </a:endParaRPr>
          </a:p>
          <a:p>
            <a:pPr marL="342900" indent="-342900">
              <a:buFont typeface="+mj-lt"/>
              <a:buAutoNum type="arabicPeriod"/>
            </a:pPr>
            <a:endParaRPr lang="en-US" sz="2400" dirty="0">
              <a:latin typeface="Century Gothic" panose="020B0502020202020204" pitchFamily="34" charset="0"/>
            </a:endParaRPr>
          </a:p>
        </p:txBody>
      </p:sp>
      <p:sp>
        <p:nvSpPr>
          <p:cNvPr id="6" name="TextBox 5"/>
          <p:cNvSpPr txBox="1"/>
          <p:nvPr/>
        </p:nvSpPr>
        <p:spPr>
          <a:xfrm>
            <a:off x="6165398" y="1365269"/>
            <a:ext cx="5538922" cy="6278642"/>
          </a:xfrm>
          <a:prstGeom prst="rect">
            <a:avLst/>
          </a:prstGeom>
          <a:noFill/>
        </p:spPr>
        <p:txBody>
          <a:bodyPr wrap="square" rtlCol="0">
            <a:spAutoFit/>
          </a:bodyPr>
          <a:lstStyle/>
          <a:p>
            <a:pPr marL="457200" indent="-457200">
              <a:buFont typeface="+mj-lt"/>
              <a:buAutoNum type="arabicPeriod" startAt="10"/>
            </a:pPr>
            <a:r>
              <a:rPr lang="en-US" sz="2400" dirty="0">
                <a:latin typeface="Century Gothic" panose="020B0502020202020204" pitchFamily="34" charset="0"/>
              </a:rPr>
              <a:t>What does the picture at the bottom mean?</a:t>
            </a:r>
          </a:p>
          <a:p>
            <a:pPr marL="457200" indent="-457200">
              <a:buFont typeface="+mj-lt"/>
              <a:buAutoNum type="arabicPeriod" startAt="10"/>
            </a:pPr>
            <a:r>
              <a:rPr lang="en-US" sz="2400" dirty="0">
                <a:latin typeface="Century Gothic" panose="020B0502020202020204" pitchFamily="34" charset="0"/>
              </a:rPr>
              <a:t>Why is it connected to their mouths?</a:t>
            </a:r>
          </a:p>
          <a:p>
            <a:pPr marL="457200" indent="-457200">
              <a:buFont typeface="+mj-lt"/>
              <a:buAutoNum type="arabicPeriod" startAt="10"/>
            </a:pPr>
            <a:r>
              <a:rPr lang="en-US" sz="2400" dirty="0">
                <a:latin typeface="Century Gothic" panose="020B0502020202020204" pitchFamily="34" charset="0"/>
              </a:rPr>
              <a:t>Why are all the zodiac signs on the perimeter?</a:t>
            </a:r>
          </a:p>
          <a:p>
            <a:pPr marL="457200" indent="-457200">
              <a:buFont typeface="+mj-lt"/>
              <a:buAutoNum type="arabicPeriod" startAt="10"/>
            </a:pPr>
            <a:r>
              <a:rPr lang="en-US" sz="2400" dirty="0">
                <a:latin typeface="Century Gothic" panose="020B0502020202020204" pitchFamily="34" charset="0"/>
              </a:rPr>
              <a:t>Did it come from a book?</a:t>
            </a:r>
          </a:p>
          <a:p>
            <a:pPr marL="457200" indent="-457200">
              <a:buFont typeface="+mj-lt"/>
              <a:buAutoNum type="arabicPeriod" startAt="10"/>
            </a:pPr>
            <a:r>
              <a:rPr lang="en-US" sz="2400" b="1" dirty="0">
                <a:latin typeface="Century Gothic" panose="020B0502020202020204" pitchFamily="34" charset="0"/>
              </a:rPr>
              <a:t>Is it an example of the solar system? </a:t>
            </a:r>
          </a:p>
          <a:p>
            <a:pPr marL="457200" indent="-457200">
              <a:buFont typeface="+mj-lt"/>
              <a:buAutoNum type="arabicPeriod" startAt="10"/>
            </a:pPr>
            <a:r>
              <a:rPr lang="en-US" sz="2400" b="1" dirty="0">
                <a:latin typeface="Century Gothic" panose="020B0502020202020204" pitchFamily="34" charset="0"/>
              </a:rPr>
              <a:t>What do the symbols mean?</a:t>
            </a:r>
          </a:p>
          <a:p>
            <a:pPr marL="457200" indent="-457200">
              <a:buFont typeface="+mj-lt"/>
              <a:buAutoNum type="arabicPeriod" startAt="10"/>
            </a:pPr>
            <a:r>
              <a:rPr lang="en-US" sz="2400" dirty="0">
                <a:latin typeface="Century Gothic" panose="020B0502020202020204" pitchFamily="34" charset="0"/>
              </a:rPr>
              <a:t>Why are there animals?</a:t>
            </a:r>
          </a:p>
          <a:p>
            <a:pPr marL="457200" indent="-457200">
              <a:buFont typeface="+mj-lt"/>
              <a:buAutoNum type="arabicPeriod" startAt="10"/>
            </a:pPr>
            <a:r>
              <a:rPr lang="en-US" sz="2400" dirty="0">
                <a:latin typeface="Century Gothic" panose="020B0502020202020204" pitchFamily="34" charset="0"/>
              </a:rPr>
              <a:t>What are the circles behind their head? </a:t>
            </a:r>
          </a:p>
          <a:p>
            <a:pPr marL="457200" indent="-457200">
              <a:buFont typeface="+mj-lt"/>
              <a:buAutoNum type="arabicPeriod" startAt="10"/>
            </a:pPr>
            <a:r>
              <a:rPr lang="en-US" sz="2400" dirty="0">
                <a:latin typeface="Century Gothic" panose="020B0502020202020204" pitchFamily="34" charset="0"/>
              </a:rPr>
              <a:t> Are they praying?</a:t>
            </a:r>
          </a:p>
          <a:p>
            <a:pPr marL="457200" indent="-457200">
              <a:buFont typeface="+mj-lt"/>
              <a:buAutoNum type="arabicPeriod" startAt="6"/>
            </a:pPr>
            <a:endParaRPr lang="en-US" sz="2400" dirty="0">
              <a:latin typeface="Century Gothic" panose="020B0502020202020204" pitchFamily="34" charset="0"/>
            </a:endParaRPr>
          </a:p>
          <a:p>
            <a:pPr marL="457200" indent="-457200">
              <a:buFont typeface="+mj-lt"/>
              <a:buAutoNum type="arabicPeriod" startAt="6"/>
            </a:pPr>
            <a:endParaRPr lang="en-US" sz="2400" dirty="0">
              <a:latin typeface="Century Gothic" panose="020B0502020202020204" pitchFamily="34" charset="0"/>
            </a:endParaRPr>
          </a:p>
          <a:p>
            <a:endPar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15BDC230-8F4F-934B-8497-EC911E3C99F5}"/>
              </a:ext>
            </a:extLst>
          </p:cNvPr>
          <p:cNvSpPr/>
          <p:nvPr/>
        </p:nvSpPr>
        <p:spPr>
          <a:xfrm>
            <a:off x="6165364" y="5437414"/>
            <a:ext cx="5538956" cy="119083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44A87C6-1C39-6649-9EF1-3700C2900CD4}"/>
              </a:ext>
            </a:extLst>
          </p:cNvPr>
          <p:cNvSpPr/>
          <p:nvPr/>
        </p:nvSpPr>
        <p:spPr>
          <a:xfrm>
            <a:off x="700979" y="1354294"/>
            <a:ext cx="5320468" cy="153586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4492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838200" y="242385"/>
            <a:ext cx="10515600" cy="1325563"/>
          </a:xfrm>
        </p:spPr>
        <p:txBody>
          <a:bodyPr>
            <a:noAutofit/>
          </a:bodyPr>
          <a:lstStyle/>
          <a:p>
            <a:r>
              <a:rPr lang="en-US" altLang="en-US" dirty="0"/>
              <a:t>3 Sources on the Mythology of Good Questions</a:t>
            </a:r>
          </a:p>
        </p:txBody>
      </p:sp>
      <p:sp>
        <p:nvSpPr>
          <p:cNvPr id="3" name="Content Placeholder 2"/>
          <p:cNvSpPr>
            <a:spLocks noGrp="1"/>
          </p:cNvSpPr>
          <p:nvPr>
            <p:ph idx="1"/>
          </p:nvPr>
        </p:nvSpPr>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Our Own Questions with the Question Formulation Technique (QFT)</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Questioning “in the Wild” </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Student Questions: Primary Source Classroom Examples</a:t>
            </a:r>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680407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EAC37-B60B-7041-80A5-C2981A9278E2}"/>
              </a:ext>
            </a:extLst>
          </p:cNvPr>
          <p:cNvSpPr>
            <a:spLocks noGrp="1"/>
          </p:cNvSpPr>
          <p:nvPr>
            <p:ph type="title"/>
          </p:nvPr>
        </p:nvSpPr>
        <p:spPr/>
        <p:txBody>
          <a:bodyPr>
            <a:normAutofit/>
          </a:bodyPr>
          <a:lstStyle/>
          <a:p>
            <a:r>
              <a:rPr lang="en-US" sz="4000" b="0" dirty="0"/>
              <a:t>Debrief </a:t>
            </a:r>
          </a:p>
        </p:txBody>
      </p:sp>
      <p:sp>
        <p:nvSpPr>
          <p:cNvPr id="3" name="TextBox 2">
            <a:extLst>
              <a:ext uri="{FF2B5EF4-FFF2-40B4-BE49-F238E27FC236}">
                <a16:creationId xmlns:a16="http://schemas.microsoft.com/office/drawing/2014/main" id="{087EDAAD-13CC-094B-BB0C-21B4955D0C3B}"/>
              </a:ext>
            </a:extLst>
          </p:cNvPr>
          <p:cNvSpPr txBox="1"/>
          <p:nvPr/>
        </p:nvSpPr>
        <p:spPr>
          <a:xfrm>
            <a:off x="893039" y="1565743"/>
            <a:ext cx="10515600" cy="2677656"/>
          </a:xfrm>
          <a:prstGeom prst="rect">
            <a:avLst/>
          </a:prstGeom>
          <a:noFill/>
        </p:spPr>
        <p:txBody>
          <a:bodyPr wrap="square" rtlCol="0">
            <a:spAutoFit/>
          </a:bodyPr>
          <a:lstStyle/>
          <a:p>
            <a:pPr marL="457200" indent="-457200" fontAlgn="base">
              <a:buFont typeface="Arial" panose="020B0604020202020204" pitchFamily="34" charset="0"/>
              <a:buChar char="•"/>
            </a:pPr>
            <a:r>
              <a:rPr lang="en-US" sz="2800" dirty="0"/>
              <a:t>Are there new advantages/disadvantages or uses of open/closed questions that occur to you? Anything that you might revise?</a:t>
            </a:r>
          </a:p>
          <a:p>
            <a:pPr marL="457200" indent="-457200" fontAlgn="base">
              <a:buFont typeface="Arial" panose="020B0604020202020204" pitchFamily="34" charset="0"/>
              <a:buChar char="•"/>
            </a:pPr>
            <a:endParaRPr lang="en-US" sz="2800" dirty="0"/>
          </a:p>
          <a:p>
            <a:pPr marL="457200" indent="-457200" fontAlgn="base">
              <a:buFont typeface="Arial" panose="020B0604020202020204" pitchFamily="34" charset="0"/>
              <a:buChar char="•"/>
            </a:pPr>
            <a:r>
              <a:rPr lang="en-US" sz="2800" dirty="0"/>
              <a:t>How are you thinking differently now about  “good” questions? </a:t>
            </a:r>
          </a:p>
        </p:txBody>
      </p:sp>
    </p:spTree>
    <p:extLst>
      <p:ext uri="{BB962C8B-B14F-4D97-AF65-F5344CB8AC3E}">
        <p14:creationId xmlns:p14="http://schemas.microsoft.com/office/powerpoint/2010/main" val="1687619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67" y="297510"/>
            <a:ext cx="11160924" cy="1325563"/>
          </a:xfrm>
        </p:spPr>
        <p:txBody>
          <a:bodyPr>
            <a:noAutofit/>
          </a:bodyPr>
          <a:lstStyle/>
          <a:p>
            <a:r>
              <a:rPr lang="en-US" sz="4000" b="0" dirty="0"/>
              <a:t>The Origin of The Right Question Institute: </a:t>
            </a:r>
            <a:br>
              <a:rPr lang="en-US" sz="4000" b="0" dirty="0"/>
            </a:br>
            <a:r>
              <a:rPr lang="en-US" sz="4000" b="0" dirty="0"/>
              <a:t>Parents in Lawrence, Massachusetts, 1990</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7913" y="2089887"/>
            <a:ext cx="5635603" cy="4233948"/>
          </a:xfrm>
          <a:prstGeom prst="rect">
            <a:avLst/>
          </a:prstGeom>
        </p:spPr>
      </p:pic>
      <p:sp>
        <p:nvSpPr>
          <p:cNvPr id="4" name="Text Placeholder 4"/>
          <p:cNvSpPr txBox="1">
            <a:spLocks/>
          </p:cNvSpPr>
          <p:nvPr/>
        </p:nvSpPr>
        <p:spPr>
          <a:xfrm>
            <a:off x="6848043" y="2718563"/>
            <a:ext cx="4894780" cy="204869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mn-lt"/>
                <a:cs typeface="+mn-cs"/>
              </a:rPr>
              <a:t>“We don’t go to the school because we don’t even know what to ask.”</a:t>
            </a:r>
          </a:p>
        </p:txBody>
      </p:sp>
    </p:spTree>
    <p:extLst>
      <p:ext uri="{BB962C8B-B14F-4D97-AF65-F5344CB8AC3E}">
        <p14:creationId xmlns:p14="http://schemas.microsoft.com/office/powerpoint/2010/main" val="63515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88D-204C-5C44-A340-33250B834C47}"/>
              </a:ext>
            </a:extLst>
          </p:cNvPr>
          <p:cNvSpPr>
            <a:spLocks noGrp="1"/>
          </p:cNvSpPr>
          <p:nvPr>
            <p:ph type="title"/>
          </p:nvPr>
        </p:nvSpPr>
        <p:spPr>
          <a:xfrm>
            <a:off x="838199" y="92756"/>
            <a:ext cx="10971509" cy="1325563"/>
          </a:xfrm>
        </p:spPr>
        <p:txBody>
          <a:bodyPr/>
          <a:lstStyle/>
          <a:p>
            <a:r>
              <a:rPr lang="en-US" dirty="0"/>
              <a:t>Expanding our Questioning Vocabulary </a:t>
            </a:r>
          </a:p>
        </p:txBody>
      </p:sp>
      <p:sp>
        <p:nvSpPr>
          <p:cNvPr id="3" name="Content Placeholder 2">
            <a:extLst>
              <a:ext uri="{FF2B5EF4-FFF2-40B4-BE49-F238E27FC236}">
                <a16:creationId xmlns:a16="http://schemas.microsoft.com/office/drawing/2014/main" id="{FE1DBDDB-337D-CA42-9B5E-2787F54A7254}"/>
              </a:ext>
            </a:extLst>
          </p:cNvPr>
          <p:cNvSpPr>
            <a:spLocks noGrp="1"/>
          </p:cNvSpPr>
          <p:nvPr>
            <p:ph idx="1"/>
          </p:nvPr>
        </p:nvSpPr>
        <p:spPr>
          <a:xfrm>
            <a:off x="5047129" y="3452719"/>
            <a:ext cx="1878106" cy="917575"/>
          </a:xfrm>
        </p:spPr>
        <p:txBody>
          <a:bodyPr>
            <a:normAutofit/>
          </a:bodyPr>
          <a:lstStyle/>
          <a:p>
            <a:pPr marL="0" indent="0">
              <a:buNone/>
            </a:pPr>
            <a:r>
              <a:rPr lang="en-US" sz="4000" dirty="0"/>
              <a:t>Good</a:t>
            </a:r>
          </a:p>
        </p:txBody>
      </p:sp>
      <p:sp>
        <p:nvSpPr>
          <p:cNvPr id="5" name="&quot;No&quot; Symbol 4">
            <a:extLst>
              <a:ext uri="{FF2B5EF4-FFF2-40B4-BE49-F238E27FC236}">
                <a16:creationId xmlns:a16="http://schemas.microsoft.com/office/drawing/2014/main" id="{263B38B2-6F18-3740-A9E6-272DCC815E91}"/>
              </a:ext>
            </a:extLst>
          </p:cNvPr>
          <p:cNvSpPr/>
          <p:nvPr/>
        </p:nvSpPr>
        <p:spPr>
          <a:xfrm>
            <a:off x="4249271" y="2687824"/>
            <a:ext cx="3186953" cy="2447364"/>
          </a:xfrm>
          <a:prstGeom prst="noSmoking">
            <a:avLst/>
          </a:prstGeom>
          <a:solidFill>
            <a:schemeClr val="accent1">
              <a:alpha val="6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chemeClr val="tx1"/>
                </a:solidFill>
              </a:ln>
              <a:solidFill>
                <a:schemeClr val="tx2"/>
              </a:solidFill>
            </a:endParaRPr>
          </a:p>
        </p:txBody>
      </p:sp>
      <p:sp>
        <p:nvSpPr>
          <p:cNvPr id="6" name="TextBox 5">
            <a:extLst>
              <a:ext uri="{FF2B5EF4-FFF2-40B4-BE49-F238E27FC236}">
                <a16:creationId xmlns:a16="http://schemas.microsoft.com/office/drawing/2014/main" id="{38D6B0C5-B5C1-FE41-A692-1C53E3A9D81C}"/>
              </a:ext>
            </a:extLst>
          </p:cNvPr>
          <p:cNvSpPr txBox="1"/>
          <p:nvPr/>
        </p:nvSpPr>
        <p:spPr>
          <a:xfrm>
            <a:off x="7987553" y="2864224"/>
            <a:ext cx="2737274" cy="523220"/>
          </a:xfrm>
          <a:prstGeom prst="rect">
            <a:avLst/>
          </a:prstGeom>
          <a:noFill/>
        </p:spPr>
        <p:txBody>
          <a:bodyPr wrap="square" rtlCol="0">
            <a:spAutoFit/>
          </a:bodyPr>
          <a:lstStyle/>
          <a:p>
            <a:r>
              <a:rPr lang="en-US" sz="2800" dirty="0"/>
              <a:t>Sophisticated</a:t>
            </a:r>
          </a:p>
        </p:txBody>
      </p:sp>
      <p:sp>
        <p:nvSpPr>
          <p:cNvPr id="7" name="TextBox 6">
            <a:extLst>
              <a:ext uri="{FF2B5EF4-FFF2-40B4-BE49-F238E27FC236}">
                <a16:creationId xmlns:a16="http://schemas.microsoft.com/office/drawing/2014/main" id="{E7BF00F3-1E5F-B34F-BD2B-1CE4823881A2}"/>
              </a:ext>
            </a:extLst>
          </p:cNvPr>
          <p:cNvSpPr txBox="1"/>
          <p:nvPr/>
        </p:nvSpPr>
        <p:spPr>
          <a:xfrm>
            <a:off x="7772401" y="5311588"/>
            <a:ext cx="2349840" cy="523220"/>
          </a:xfrm>
          <a:prstGeom prst="rect">
            <a:avLst/>
          </a:prstGeom>
          <a:noFill/>
        </p:spPr>
        <p:txBody>
          <a:bodyPr wrap="square" rtlCol="0">
            <a:spAutoFit/>
          </a:bodyPr>
          <a:lstStyle/>
          <a:p>
            <a:r>
              <a:rPr lang="en-US" sz="2800" dirty="0"/>
              <a:t>Thoughtful</a:t>
            </a:r>
          </a:p>
        </p:txBody>
      </p:sp>
      <p:sp>
        <p:nvSpPr>
          <p:cNvPr id="8" name="TextBox 7">
            <a:extLst>
              <a:ext uri="{FF2B5EF4-FFF2-40B4-BE49-F238E27FC236}">
                <a16:creationId xmlns:a16="http://schemas.microsoft.com/office/drawing/2014/main" id="{2D6058C8-0646-8D45-8A2E-55664CBB50C8}"/>
              </a:ext>
            </a:extLst>
          </p:cNvPr>
          <p:cNvSpPr txBox="1"/>
          <p:nvPr/>
        </p:nvSpPr>
        <p:spPr>
          <a:xfrm>
            <a:off x="1896035" y="2191497"/>
            <a:ext cx="1949823" cy="523220"/>
          </a:xfrm>
          <a:prstGeom prst="rect">
            <a:avLst/>
          </a:prstGeom>
          <a:noFill/>
        </p:spPr>
        <p:txBody>
          <a:bodyPr wrap="square" rtlCol="0">
            <a:spAutoFit/>
          </a:bodyPr>
          <a:lstStyle/>
          <a:p>
            <a:r>
              <a:rPr lang="en-US" sz="2800" dirty="0"/>
              <a:t>Complex</a:t>
            </a:r>
          </a:p>
        </p:txBody>
      </p:sp>
      <p:sp>
        <p:nvSpPr>
          <p:cNvPr id="11" name="TextBox 10">
            <a:extLst>
              <a:ext uri="{FF2B5EF4-FFF2-40B4-BE49-F238E27FC236}">
                <a16:creationId xmlns:a16="http://schemas.microsoft.com/office/drawing/2014/main" id="{F32DA4BB-09C4-F043-8918-7C8034E39BCC}"/>
              </a:ext>
            </a:extLst>
          </p:cNvPr>
          <p:cNvSpPr txBox="1"/>
          <p:nvPr/>
        </p:nvSpPr>
        <p:spPr>
          <a:xfrm>
            <a:off x="2234452" y="3400891"/>
            <a:ext cx="7723095" cy="954107"/>
          </a:xfrm>
          <a:prstGeom prst="rect">
            <a:avLst/>
          </a:prstGeom>
          <a:noFill/>
        </p:spPr>
        <p:txBody>
          <a:bodyPr wrap="square" rtlCol="0">
            <a:spAutoFit/>
          </a:bodyPr>
          <a:lstStyle/>
          <a:p>
            <a:r>
              <a:rPr lang="en-US" sz="2800" dirty="0"/>
              <a:t>Effective, strategic, and useful for a particular function, use, context</a:t>
            </a:r>
          </a:p>
        </p:txBody>
      </p:sp>
      <p:sp>
        <p:nvSpPr>
          <p:cNvPr id="12" name="&quot;No&quot; Symbol 11">
            <a:extLst>
              <a:ext uri="{FF2B5EF4-FFF2-40B4-BE49-F238E27FC236}">
                <a16:creationId xmlns:a16="http://schemas.microsoft.com/office/drawing/2014/main" id="{5F8768DA-630C-9842-B5E2-9C3124417B26}"/>
              </a:ext>
            </a:extLst>
          </p:cNvPr>
          <p:cNvSpPr/>
          <p:nvPr/>
        </p:nvSpPr>
        <p:spPr>
          <a:xfrm>
            <a:off x="1775012" y="1801907"/>
            <a:ext cx="1922930" cy="1452282"/>
          </a:xfrm>
          <a:prstGeom prst="noSmoking">
            <a:avLst/>
          </a:prstGeom>
          <a:solidFill>
            <a:schemeClr val="accent1">
              <a:alpha val="6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chemeClr val="tx1"/>
                </a:solidFill>
              </a:ln>
              <a:solidFill>
                <a:schemeClr val="tx2"/>
              </a:solidFill>
            </a:endParaRPr>
          </a:p>
        </p:txBody>
      </p:sp>
      <p:sp>
        <p:nvSpPr>
          <p:cNvPr id="13" name="&quot;No&quot; Symbol 12">
            <a:extLst>
              <a:ext uri="{FF2B5EF4-FFF2-40B4-BE49-F238E27FC236}">
                <a16:creationId xmlns:a16="http://schemas.microsoft.com/office/drawing/2014/main" id="{9CEE49B9-552E-3446-96AF-958221A63AFB}"/>
              </a:ext>
            </a:extLst>
          </p:cNvPr>
          <p:cNvSpPr/>
          <p:nvPr/>
        </p:nvSpPr>
        <p:spPr>
          <a:xfrm>
            <a:off x="8234082" y="2453107"/>
            <a:ext cx="1922930" cy="1452282"/>
          </a:xfrm>
          <a:prstGeom prst="noSmoking">
            <a:avLst/>
          </a:prstGeom>
          <a:solidFill>
            <a:schemeClr val="accent1">
              <a:alpha val="6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chemeClr val="tx1"/>
                </a:solidFill>
              </a:ln>
              <a:solidFill>
                <a:schemeClr val="tx2"/>
              </a:solidFill>
            </a:endParaRPr>
          </a:p>
        </p:txBody>
      </p:sp>
      <p:sp>
        <p:nvSpPr>
          <p:cNvPr id="14" name="&quot;No&quot; Symbol 13">
            <a:extLst>
              <a:ext uri="{FF2B5EF4-FFF2-40B4-BE49-F238E27FC236}">
                <a16:creationId xmlns:a16="http://schemas.microsoft.com/office/drawing/2014/main" id="{EBAAEB10-E3FB-1448-AC53-1493029ECDCB}"/>
              </a:ext>
            </a:extLst>
          </p:cNvPr>
          <p:cNvSpPr/>
          <p:nvPr/>
        </p:nvSpPr>
        <p:spPr>
          <a:xfrm>
            <a:off x="7772401" y="4940179"/>
            <a:ext cx="1922930" cy="1452282"/>
          </a:xfrm>
          <a:prstGeom prst="noSmoking">
            <a:avLst/>
          </a:prstGeom>
          <a:solidFill>
            <a:schemeClr val="accent1">
              <a:alpha val="6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chemeClr val="tx1"/>
                </a:solidFill>
              </a:ln>
              <a:solidFill>
                <a:schemeClr val="tx2"/>
              </a:solidFill>
            </a:endParaRPr>
          </a:p>
        </p:txBody>
      </p:sp>
    </p:spTree>
    <p:extLst>
      <p:ext uri="{BB962C8B-B14F-4D97-AF65-F5344CB8AC3E}">
        <p14:creationId xmlns:p14="http://schemas.microsoft.com/office/powerpoint/2010/main" val="298592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5" grpId="1" animBg="1"/>
      <p:bldP spid="6" grpId="0"/>
      <p:bldP spid="7" grpId="0"/>
      <p:bldP spid="8" grpId="0"/>
      <p:bldP spid="11" grpId="0"/>
      <p:bldP spid="12" grpId="0" animBg="1"/>
      <p:bldP spid="12" grpId="1" animBg="1"/>
      <p:bldP spid="13" grpId="0" animBg="1"/>
      <p:bldP spid="13" grpId="1" animBg="1"/>
      <p:bldP spid="14" grpId="0" animBg="1"/>
      <p:bldP spid="14"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3040" y="2623306"/>
            <a:ext cx="10404227" cy="1446550"/>
          </a:xfrm>
          <a:prstGeom prst="rect">
            <a:avLst/>
          </a:prstGeom>
        </p:spPr>
        <p:txBody>
          <a:bodyPr wrap="square">
            <a:spAutoFit/>
          </a:bodyPr>
          <a:lstStyle/>
          <a:p>
            <a:r>
              <a:rPr lang="en-US" sz="4400" dirty="0">
                <a:solidFill>
                  <a:schemeClr val="accent1"/>
                </a:solidFill>
              </a:rPr>
              <a:t>Why is the skill of question formulation so important now? </a:t>
            </a:r>
            <a:endParaRPr lang="en-US" sz="4400" dirty="0"/>
          </a:p>
        </p:txBody>
      </p:sp>
    </p:spTree>
    <p:extLst>
      <p:ext uri="{BB962C8B-B14F-4D97-AF65-F5344CB8AC3E}">
        <p14:creationId xmlns:p14="http://schemas.microsoft.com/office/powerpoint/2010/main" val="3470229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11683" y="1711327"/>
            <a:ext cx="2921980" cy="4440351"/>
          </a:xfrm>
        </p:spPr>
      </p:pic>
      <p:sp>
        <p:nvSpPr>
          <p:cNvPr id="6" name="Text Placeholder 5"/>
          <p:cNvSpPr>
            <a:spLocks noGrp="1"/>
          </p:cNvSpPr>
          <p:nvPr>
            <p:ph type="body" sz="half" idx="4294967295"/>
          </p:nvPr>
        </p:nvSpPr>
        <p:spPr>
          <a:xfrm>
            <a:off x="6863013" y="4476837"/>
            <a:ext cx="5212611" cy="1046225"/>
          </a:xfrm>
        </p:spPr>
        <p:txBody>
          <a:bodyPr>
            <a:noAutofit/>
          </a:bodyPr>
          <a:lstStyle/>
          <a:p>
            <a:pPr marL="0" indent="0">
              <a:buNone/>
            </a:pPr>
            <a:r>
              <a:rPr lang="en-US" dirty="0"/>
              <a:t>– Clive Thompson</a:t>
            </a:r>
          </a:p>
          <a:p>
            <a:pPr marL="0" indent="0">
              <a:buNone/>
            </a:pPr>
            <a:r>
              <a:rPr lang="en-US" sz="2400" dirty="0"/>
              <a:t>Journalist and Technology Blogger</a:t>
            </a:r>
          </a:p>
        </p:txBody>
      </p:sp>
      <p:sp>
        <p:nvSpPr>
          <p:cNvPr id="5" name="Text Placeholder 4"/>
          <p:cNvSpPr>
            <a:spLocks noGrp="1"/>
          </p:cNvSpPr>
          <p:nvPr>
            <p:ph type="body" sz="half" idx="4294967295"/>
          </p:nvPr>
        </p:nvSpPr>
        <p:spPr>
          <a:xfrm>
            <a:off x="6028160" y="1801813"/>
            <a:ext cx="5899963" cy="2578100"/>
          </a:xfrm>
        </p:spPr>
        <p:txBody>
          <a:bodyPr>
            <a:noAutofit/>
          </a:bodyPr>
          <a:lstStyle/>
          <a:p>
            <a:pPr marL="0" indent="0">
              <a:buNone/>
            </a:pPr>
            <a:r>
              <a:rPr lang="en-US" sz="3200" dirty="0">
                <a:solidFill>
                  <a:schemeClr val="tx1"/>
                </a:solidFill>
              </a:rPr>
              <a:t>“How should you respond when you get powerful new tools for finding answers?</a:t>
            </a:r>
          </a:p>
          <a:p>
            <a:pPr marL="0" indent="0">
              <a:buNone/>
            </a:pPr>
            <a:endParaRPr lang="en-US" sz="2000" dirty="0">
              <a:solidFill>
                <a:schemeClr val="tx1"/>
              </a:solidFill>
            </a:endParaRPr>
          </a:p>
          <a:p>
            <a:pPr marL="0" indent="0">
              <a:buNone/>
            </a:pPr>
            <a:r>
              <a:rPr lang="en-US" sz="3200" dirty="0">
                <a:solidFill>
                  <a:schemeClr val="tx1"/>
                </a:solidFill>
              </a:rPr>
              <a:t>Think of harder questions.”</a:t>
            </a:r>
          </a:p>
        </p:txBody>
      </p:sp>
      <p:sp>
        <p:nvSpPr>
          <p:cNvPr id="8" name="Title 1"/>
          <p:cNvSpPr txBox="1">
            <a:spLocks/>
          </p:cNvSpPr>
          <p:nvPr/>
        </p:nvSpPr>
        <p:spPr>
          <a:xfrm>
            <a:off x="664516" y="547560"/>
            <a:ext cx="10515600" cy="7435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a:lstStyle>
          <a:p>
            <a:r>
              <a:rPr lang="en-US" sz="4000" dirty="0">
                <a:solidFill>
                  <a:schemeClr val="tx2"/>
                </a:solidFill>
                <a:latin typeface="+mj-lt"/>
              </a:rPr>
              <a:t>In the Age of Google</a:t>
            </a:r>
          </a:p>
        </p:txBody>
      </p:sp>
    </p:spTree>
    <p:extLst>
      <p:ext uri="{BB962C8B-B14F-4D97-AF65-F5344CB8AC3E}">
        <p14:creationId xmlns:p14="http://schemas.microsoft.com/office/powerpoint/2010/main" val="9089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039" y="429147"/>
            <a:ext cx="10515600" cy="862165"/>
          </a:xfrm>
        </p:spPr>
        <p:txBody>
          <a:bodyPr>
            <a:normAutofit/>
          </a:bodyPr>
          <a:lstStyle/>
          <a:p>
            <a:r>
              <a:rPr lang="en-US" sz="4000" b="0" dirty="0">
                <a:latin typeface="+mn-lt"/>
              </a:rPr>
              <a:t>Questions and Democracy</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4187" y="1795077"/>
            <a:ext cx="6919440" cy="3793787"/>
          </a:xfrm>
          <a:prstGeom prst="rect">
            <a:avLst/>
          </a:prstGeom>
        </p:spPr>
      </p:pic>
      <p:sp>
        <p:nvSpPr>
          <p:cNvPr id="4" name="Text Placeholder 4"/>
          <p:cNvSpPr txBox="1">
            <a:spLocks/>
          </p:cNvSpPr>
          <p:nvPr/>
        </p:nvSpPr>
        <p:spPr>
          <a:xfrm>
            <a:off x="7730017" y="2451210"/>
            <a:ext cx="4024179" cy="151453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mn-lt"/>
              </a:rPr>
              <a:t>“We need to be taught to study rather than to believe, to </a:t>
            </a:r>
            <a:r>
              <a:rPr lang="en-US" b="1" dirty="0">
                <a:latin typeface="+mn-lt"/>
              </a:rPr>
              <a:t>inquire</a:t>
            </a:r>
            <a:r>
              <a:rPr lang="en-US" dirty="0">
                <a:latin typeface="+mn-lt"/>
              </a:rPr>
              <a:t> rather than to affirm.”</a:t>
            </a:r>
          </a:p>
          <a:p>
            <a:pPr marL="0" indent="0">
              <a:buNone/>
            </a:pPr>
            <a:endParaRPr lang="en-US" dirty="0">
              <a:latin typeface="+mn-lt"/>
            </a:endParaRPr>
          </a:p>
        </p:txBody>
      </p:sp>
      <p:sp>
        <p:nvSpPr>
          <p:cNvPr id="6" name="Text Placeholder 5"/>
          <p:cNvSpPr txBox="1">
            <a:spLocks/>
          </p:cNvSpPr>
          <p:nvPr/>
        </p:nvSpPr>
        <p:spPr>
          <a:xfrm>
            <a:off x="7730019" y="4038217"/>
            <a:ext cx="3777343" cy="5236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endParaRPr lang="en-US" sz="2200" dirty="0">
              <a:latin typeface="Rockwell" panose="02060603020205020403" pitchFamily="18" charset="0"/>
            </a:endParaRPr>
          </a:p>
          <a:p>
            <a:pPr marL="0" indent="0" algn="r">
              <a:buNone/>
            </a:pPr>
            <a:r>
              <a:rPr lang="en-US" sz="2200" dirty="0">
                <a:latin typeface="+mn-lt"/>
              </a:rPr>
              <a:t>– </a:t>
            </a:r>
            <a:r>
              <a:rPr lang="en-US" sz="2200" dirty="0" err="1">
                <a:latin typeface="+mn-lt"/>
              </a:rPr>
              <a:t>Septima</a:t>
            </a:r>
            <a:r>
              <a:rPr lang="en-US" sz="2200" dirty="0">
                <a:latin typeface="+mn-lt"/>
              </a:rPr>
              <a:t> Clark</a:t>
            </a:r>
          </a:p>
          <a:p>
            <a:pPr marL="0" indent="0" algn="r">
              <a:buNone/>
            </a:pPr>
            <a:endParaRPr lang="en-US" sz="1200" dirty="0">
              <a:latin typeface="Rockwell" panose="02060603020205020403" pitchFamily="18" charset="0"/>
            </a:endParaRPr>
          </a:p>
          <a:p>
            <a:pPr marL="0" indent="0" algn="r">
              <a:buNone/>
            </a:pPr>
            <a:endParaRPr lang="en-US" sz="1200" dirty="0">
              <a:latin typeface="Rockwell" panose="02060603020205020403" pitchFamily="18" charset="0"/>
            </a:endParaRPr>
          </a:p>
        </p:txBody>
      </p:sp>
      <p:sp>
        <p:nvSpPr>
          <p:cNvPr id="5" name="テキスト ボックス 4"/>
          <p:cNvSpPr txBox="1"/>
          <p:nvPr/>
        </p:nvSpPr>
        <p:spPr>
          <a:xfrm>
            <a:off x="4788412" y="6596392"/>
            <a:ext cx="7596731" cy="261610"/>
          </a:xfrm>
          <a:prstGeom prst="rect">
            <a:avLst/>
          </a:prstGeom>
          <a:noFill/>
        </p:spPr>
        <p:txBody>
          <a:bodyPr wrap="square" rtlCol="0">
            <a:spAutoFit/>
          </a:bodyPr>
          <a:lstStyle/>
          <a:p>
            <a:r>
              <a:rPr lang="en-US" sz="1100" dirty="0"/>
              <a:t>Chapter 6 on </a:t>
            </a:r>
            <a:r>
              <a:rPr lang="en-US" sz="1100" dirty="0" err="1"/>
              <a:t>Septima</a:t>
            </a:r>
            <a:r>
              <a:rPr lang="en-US" sz="1100" dirty="0"/>
              <a:t> Clark in Freedom Road: Adult Education of African Americans (Peterson, 1996)</a:t>
            </a:r>
          </a:p>
        </p:txBody>
      </p:sp>
    </p:spTree>
    <p:extLst>
      <p:ext uri="{BB962C8B-B14F-4D97-AF65-F5344CB8AC3E}">
        <p14:creationId xmlns:p14="http://schemas.microsoft.com/office/powerpoint/2010/main" val="189455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19870"/>
            <a:ext cx="10515600" cy="1325563"/>
          </a:xfrm>
        </p:spPr>
        <p:txBody>
          <a:bodyPr/>
          <a:lstStyle/>
          <a:p>
            <a:r>
              <a:rPr lang="en-US" dirty="0"/>
              <a:t>Final Reflection</a:t>
            </a:r>
          </a:p>
        </p:txBody>
      </p:sp>
      <p:sp>
        <p:nvSpPr>
          <p:cNvPr id="3" name="TextBox 2">
            <a:extLst>
              <a:ext uri="{FF2B5EF4-FFF2-40B4-BE49-F238E27FC236}">
                <a16:creationId xmlns:a16="http://schemas.microsoft.com/office/drawing/2014/main" id="{9D8EA1C8-0CFE-E44C-9E7B-CB3BC9180D05}"/>
              </a:ext>
            </a:extLst>
          </p:cNvPr>
          <p:cNvSpPr txBox="1"/>
          <p:nvPr/>
        </p:nvSpPr>
        <p:spPr>
          <a:xfrm>
            <a:off x="990600" y="2853708"/>
            <a:ext cx="10781824" cy="1077218"/>
          </a:xfrm>
          <a:prstGeom prst="rect">
            <a:avLst/>
          </a:prstGeom>
          <a:noFill/>
        </p:spPr>
        <p:txBody>
          <a:bodyPr wrap="square" rtlCol="0">
            <a:spAutoFit/>
          </a:bodyPr>
          <a:lstStyle/>
          <a:p>
            <a:r>
              <a:rPr lang="en-US" sz="3200" dirty="0"/>
              <a:t>From the past several days of, what are the questions you’re walking away with?</a:t>
            </a:r>
          </a:p>
        </p:txBody>
      </p:sp>
    </p:spTree>
    <p:extLst>
      <p:ext uri="{BB962C8B-B14F-4D97-AF65-F5344CB8AC3E}">
        <p14:creationId xmlns:p14="http://schemas.microsoft.com/office/powerpoint/2010/main" val="3893377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9C77-71E0-1C41-AF04-15F212CEFDA1}"/>
              </a:ext>
            </a:extLst>
          </p:cNvPr>
          <p:cNvSpPr>
            <a:spLocks noGrp="1"/>
          </p:cNvSpPr>
          <p:nvPr>
            <p:ph type="title"/>
          </p:nvPr>
        </p:nvSpPr>
        <p:spPr>
          <a:xfrm>
            <a:off x="931139" y="1488676"/>
            <a:ext cx="10054361" cy="3172224"/>
          </a:xfrm>
        </p:spPr>
        <p:txBody>
          <a:bodyPr>
            <a:normAutofit/>
          </a:bodyPr>
          <a:lstStyle/>
          <a:p>
            <a:r>
              <a:rPr lang="en-US" b="0" dirty="0">
                <a:solidFill>
                  <a:schemeClr val="tx1"/>
                </a:solidFill>
              </a:rPr>
              <a:t>30+ Years</a:t>
            </a:r>
            <a:br>
              <a:rPr lang="en-US" b="0" dirty="0">
                <a:solidFill>
                  <a:schemeClr val="tx1"/>
                </a:solidFill>
              </a:rPr>
            </a:br>
            <a:br>
              <a:rPr lang="en-US" b="0" dirty="0">
                <a:solidFill>
                  <a:schemeClr val="tx1"/>
                </a:solidFill>
              </a:rPr>
            </a:br>
            <a:r>
              <a:rPr lang="en-US" b="0" dirty="0">
                <a:solidFill>
                  <a:schemeClr val="tx1"/>
                </a:solidFill>
              </a:rPr>
              <a:t>1 deceptively simple skill: asking your own questions</a:t>
            </a:r>
          </a:p>
        </p:txBody>
      </p:sp>
      <p:cxnSp>
        <p:nvCxnSpPr>
          <p:cNvPr id="3" name="Straight Connector 2">
            <a:extLst>
              <a:ext uri="{FF2B5EF4-FFF2-40B4-BE49-F238E27FC236}">
                <a16:creationId xmlns:a16="http://schemas.microsoft.com/office/drawing/2014/main" id="{FC7F2A53-E5D4-C849-8311-06FE85BF3C6C}"/>
              </a:ext>
            </a:extLst>
          </p:cNvPr>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56978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QFT, on one slide…</a:t>
            </a:r>
          </a:p>
        </p:txBody>
      </p:sp>
      <p:sp>
        <p:nvSpPr>
          <p:cNvPr id="3" name="Content Placeholder 2"/>
          <p:cNvSpPr>
            <a:spLocks noGrp="1"/>
          </p:cNvSpPr>
          <p:nvPr>
            <p:ph idx="1"/>
          </p:nvPr>
        </p:nvSpPr>
        <p:spPr>
          <a:xfrm>
            <a:off x="1136515" y="1606981"/>
            <a:ext cx="10515600" cy="4351338"/>
          </a:xfrm>
        </p:spPr>
        <p:txBody>
          <a:bodyPr>
            <a:normAutofit lnSpcReduction="10000"/>
          </a:bodyPr>
          <a:lstStyle/>
          <a:p>
            <a:pPr marL="457200" indent="-457200">
              <a:spcBef>
                <a:spcPts val="0"/>
              </a:spcBef>
              <a:spcAft>
                <a:spcPts val="600"/>
              </a:spcAft>
              <a:buFont typeface="+mj-lt"/>
              <a:buAutoNum type="arabicParenR"/>
            </a:pPr>
            <a:r>
              <a:rPr lang="en-US" dirty="0"/>
              <a:t>Question Focus</a:t>
            </a:r>
          </a:p>
          <a:p>
            <a:pPr marL="457200" indent="-457200">
              <a:spcBef>
                <a:spcPts val="0"/>
              </a:spcBef>
              <a:spcAft>
                <a:spcPts val="600"/>
              </a:spcAft>
              <a:buFont typeface="+mj-lt"/>
              <a:buAutoNum type="arabicParenR"/>
            </a:pPr>
            <a:r>
              <a:rPr lang="en-US" b="1" dirty="0"/>
              <a:t>Produce</a:t>
            </a:r>
            <a:r>
              <a:rPr lang="en-US" dirty="0"/>
              <a:t> Your Questions</a:t>
            </a:r>
          </a:p>
          <a:p>
            <a:pPr lvl="2">
              <a:spcBef>
                <a:spcPts val="0"/>
              </a:spcBef>
              <a:spcAft>
                <a:spcPts val="600"/>
              </a:spcAft>
              <a:buFont typeface="Wingdings" panose="05000000000000000000" pitchFamily="2" charset="2"/>
              <a:buChar char="ü"/>
            </a:pPr>
            <a:r>
              <a:rPr lang="en-US" dirty="0"/>
              <a:t>Follow the rules</a:t>
            </a:r>
          </a:p>
          <a:p>
            <a:pPr lvl="2">
              <a:spcBef>
                <a:spcPts val="0"/>
              </a:spcBef>
              <a:spcAft>
                <a:spcPts val="600"/>
              </a:spcAft>
              <a:buFont typeface="Wingdings" panose="05000000000000000000" pitchFamily="2" charset="2"/>
              <a:buChar char="ü"/>
            </a:pPr>
            <a:r>
              <a:rPr lang="en-US" dirty="0"/>
              <a:t>Number your questions</a:t>
            </a:r>
          </a:p>
          <a:p>
            <a:pPr marL="457200" indent="-457200">
              <a:spcBef>
                <a:spcPts val="0"/>
              </a:spcBef>
              <a:spcAft>
                <a:spcPts val="600"/>
              </a:spcAft>
              <a:buFont typeface="+mj-lt"/>
              <a:buAutoNum type="arabicParenR" startAt="3"/>
            </a:pPr>
            <a:r>
              <a:rPr lang="en-US" b="1" dirty="0"/>
              <a:t>Improve</a:t>
            </a:r>
            <a:r>
              <a:rPr lang="en-US" dirty="0"/>
              <a:t> Your Questions</a:t>
            </a:r>
          </a:p>
          <a:p>
            <a:pPr lvl="2">
              <a:spcBef>
                <a:spcPts val="0"/>
              </a:spcBef>
              <a:spcAft>
                <a:spcPts val="600"/>
              </a:spcAft>
              <a:buFont typeface="Wingdings" panose="05000000000000000000" pitchFamily="2" charset="2"/>
              <a:buChar char="ü"/>
            </a:pPr>
            <a:r>
              <a:rPr lang="en-US" dirty="0"/>
              <a:t>Categorize questions as Closed or Open-ended</a:t>
            </a:r>
          </a:p>
          <a:p>
            <a:pPr lvl="2">
              <a:spcBef>
                <a:spcPts val="0"/>
              </a:spcBef>
              <a:spcAft>
                <a:spcPts val="600"/>
              </a:spcAft>
              <a:buFont typeface="Wingdings" panose="05000000000000000000" pitchFamily="2" charset="2"/>
              <a:buChar char="ü"/>
            </a:pPr>
            <a:r>
              <a:rPr lang="en-US" dirty="0"/>
              <a:t>Change questions from one type to another</a:t>
            </a:r>
          </a:p>
          <a:p>
            <a:pPr marL="457200" indent="-457200">
              <a:spcBef>
                <a:spcPts val="0"/>
              </a:spcBef>
              <a:spcAft>
                <a:spcPts val="600"/>
              </a:spcAft>
              <a:buFont typeface="+mj-lt"/>
              <a:buAutoNum type="arabicParenR" startAt="4"/>
            </a:pPr>
            <a:r>
              <a:rPr lang="en-US" b="1" dirty="0"/>
              <a:t>Strategize</a:t>
            </a:r>
            <a:r>
              <a:rPr lang="en-US" dirty="0"/>
              <a:t> </a:t>
            </a:r>
          </a:p>
          <a:p>
            <a:pPr lvl="2">
              <a:spcBef>
                <a:spcPts val="0"/>
              </a:spcBef>
              <a:spcAft>
                <a:spcPts val="600"/>
              </a:spcAft>
              <a:buFont typeface="Wingdings" panose="05000000000000000000" pitchFamily="2" charset="2"/>
              <a:buChar char="ü"/>
            </a:pPr>
            <a:r>
              <a:rPr lang="en-US" dirty="0"/>
              <a:t>Prioritize your questions</a:t>
            </a:r>
          </a:p>
          <a:p>
            <a:pPr lvl="2">
              <a:spcBef>
                <a:spcPts val="0"/>
              </a:spcBef>
              <a:spcAft>
                <a:spcPts val="600"/>
              </a:spcAft>
              <a:buFont typeface="Wingdings" panose="05000000000000000000" pitchFamily="2" charset="2"/>
              <a:buChar char="ü"/>
            </a:pPr>
            <a:r>
              <a:rPr lang="en-US" dirty="0"/>
              <a:t>Action plan or discuss next steps</a:t>
            </a:r>
          </a:p>
          <a:p>
            <a:pPr lvl="2">
              <a:spcBef>
                <a:spcPts val="0"/>
              </a:spcBef>
              <a:spcAft>
                <a:spcPts val="600"/>
              </a:spcAft>
              <a:buFont typeface="Wingdings" panose="05000000000000000000" pitchFamily="2" charset="2"/>
              <a:buChar char="ü"/>
            </a:pPr>
            <a:r>
              <a:rPr lang="en-US" dirty="0"/>
              <a:t>Share </a:t>
            </a:r>
          </a:p>
          <a:p>
            <a:pPr marL="457200" indent="-457200">
              <a:spcBef>
                <a:spcPts val="0"/>
              </a:spcBef>
              <a:spcAft>
                <a:spcPts val="600"/>
              </a:spcAft>
              <a:buFont typeface="+mj-lt"/>
              <a:buAutoNum type="arabicParenR" startAt="5"/>
            </a:pPr>
            <a:r>
              <a:rPr lang="en-US" b="1" dirty="0"/>
              <a:t>Reflect</a:t>
            </a:r>
          </a:p>
        </p:txBody>
      </p:sp>
      <p:sp>
        <p:nvSpPr>
          <p:cNvPr id="5" name="TextBox 4"/>
          <p:cNvSpPr txBox="1"/>
          <p:nvPr/>
        </p:nvSpPr>
        <p:spPr>
          <a:xfrm>
            <a:off x="7264549" y="1436971"/>
            <a:ext cx="4589576" cy="1477328"/>
          </a:xfrm>
          <a:prstGeom prst="rect">
            <a:avLst/>
          </a:prstGeom>
          <a:solidFill>
            <a:schemeClr val="bg1">
              <a:lumMod val="85000"/>
            </a:schemeClr>
          </a:solidFill>
        </p:spPr>
        <p:txBody>
          <a:bodyPr wrap="square" rtlCol="0">
            <a:spAutoFit/>
          </a:bodyPr>
          <a:lstStyle/>
          <a:p>
            <a:pPr marL="342900" indent="-342900" defTabSz="457200">
              <a:buFont typeface="+mj-lt"/>
              <a:buAutoNum type="arabicPeriod"/>
              <a:defRPr/>
            </a:pPr>
            <a:r>
              <a:rPr lang="en-US" dirty="0">
                <a:solidFill>
                  <a:prstClr val="black"/>
                </a:solidFill>
              </a:rPr>
              <a:t>Ask as many questions as you can</a:t>
            </a:r>
          </a:p>
          <a:p>
            <a:pPr marL="342900" indent="-342900" defTabSz="457200">
              <a:buFont typeface="+mj-lt"/>
              <a:buAutoNum type="arabicPeriod"/>
              <a:defRPr/>
            </a:pPr>
            <a:r>
              <a:rPr lang="en-US" dirty="0">
                <a:solidFill>
                  <a:prstClr val="black"/>
                </a:solidFill>
              </a:rPr>
              <a:t>Do not stop to discuss, judge or answer</a:t>
            </a:r>
          </a:p>
          <a:p>
            <a:pPr marL="342900" indent="-342900" defTabSz="457200">
              <a:buFont typeface="+mj-lt"/>
              <a:buAutoNum type="arabicPeriod"/>
              <a:defRPr/>
            </a:pPr>
            <a:r>
              <a:rPr lang="en-US" dirty="0">
                <a:solidFill>
                  <a:prstClr val="black"/>
                </a:solidFill>
              </a:rPr>
              <a:t>Record </a:t>
            </a:r>
            <a:r>
              <a:rPr lang="en-US" i="1" dirty="0">
                <a:solidFill>
                  <a:prstClr val="black"/>
                </a:solidFill>
              </a:rPr>
              <a:t>exactly</a:t>
            </a:r>
            <a:r>
              <a:rPr lang="en-US" dirty="0">
                <a:solidFill>
                  <a:prstClr val="black"/>
                </a:solidFill>
              </a:rPr>
              <a:t> as stated</a:t>
            </a:r>
          </a:p>
          <a:p>
            <a:pPr marL="342900" indent="-342900" defTabSz="457200">
              <a:buFont typeface="+mj-lt"/>
              <a:buAutoNum type="arabicPeriod"/>
              <a:defRPr/>
            </a:pPr>
            <a:r>
              <a:rPr lang="en-US" dirty="0">
                <a:solidFill>
                  <a:prstClr val="black"/>
                </a:solidFill>
              </a:rPr>
              <a:t>Change statements into questions</a:t>
            </a:r>
          </a:p>
        </p:txBody>
      </p:sp>
      <p:cxnSp>
        <p:nvCxnSpPr>
          <p:cNvPr id="7" name="Straight Arrow Connector 6"/>
          <p:cNvCxnSpPr/>
          <p:nvPr/>
        </p:nvCxnSpPr>
        <p:spPr>
          <a:xfrm>
            <a:off x="4496647" y="2692520"/>
            <a:ext cx="2634551" cy="30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82869" y="4260238"/>
            <a:ext cx="3169249" cy="1754327"/>
          </a:xfrm>
          <a:prstGeom prst="rect">
            <a:avLst/>
          </a:prstGeom>
          <a:solidFill>
            <a:schemeClr val="bg1">
              <a:lumMod val="85000"/>
            </a:schemeClr>
          </a:solidFill>
        </p:spPr>
        <p:txBody>
          <a:bodyPr wrap="square" rtlCol="0">
            <a:spAutoFit/>
          </a:bodyPr>
          <a:lstStyle/>
          <a:p>
            <a:pPr defTabSz="457200">
              <a:defRPr/>
            </a:pPr>
            <a:r>
              <a:rPr lang="en-US" b="1" dirty="0">
                <a:solidFill>
                  <a:prstClr val="black"/>
                </a:solidFill>
              </a:rPr>
              <a:t>Closed-Ended:</a:t>
            </a:r>
          </a:p>
          <a:p>
            <a:pPr defTabSz="457200">
              <a:defRPr/>
            </a:pPr>
            <a:r>
              <a:rPr lang="en-US" dirty="0">
                <a:solidFill>
                  <a:prstClr val="black"/>
                </a:solidFill>
              </a:rPr>
              <a:t>Answered with “yes,” “no” or one word</a:t>
            </a:r>
          </a:p>
          <a:p>
            <a:pPr defTabSz="457200">
              <a:defRPr/>
            </a:pPr>
            <a:endParaRPr lang="en-US" dirty="0">
              <a:solidFill>
                <a:prstClr val="black"/>
              </a:solidFill>
            </a:endParaRPr>
          </a:p>
          <a:p>
            <a:pPr defTabSz="457200">
              <a:defRPr/>
            </a:pPr>
            <a:r>
              <a:rPr lang="en-US" b="1" dirty="0">
                <a:solidFill>
                  <a:prstClr val="black"/>
                </a:solidFill>
              </a:rPr>
              <a:t>Open-Ended: </a:t>
            </a:r>
            <a:r>
              <a:rPr lang="en-US" dirty="0">
                <a:solidFill>
                  <a:prstClr val="black"/>
                </a:solidFill>
              </a:rPr>
              <a:t>Require longer explanation</a:t>
            </a:r>
          </a:p>
        </p:txBody>
      </p:sp>
      <p:cxnSp>
        <p:nvCxnSpPr>
          <p:cNvPr id="12" name="Straight Arrow Connector 11"/>
          <p:cNvCxnSpPr/>
          <p:nvPr/>
        </p:nvCxnSpPr>
        <p:spPr>
          <a:xfrm>
            <a:off x="8616671" y="3699127"/>
            <a:ext cx="803564" cy="37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096000" y="6488466"/>
            <a:ext cx="6096000" cy="307777"/>
          </a:xfrm>
          <a:prstGeom prst="rect">
            <a:avLst/>
          </a:prstGeom>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en-US" sz="14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Source: The Right Question Institute	</a:t>
            </a:r>
            <a:r>
              <a:rPr kumimoji="0" lang="en-US" sz="1400" b="0" i="0" u="sng" strike="noStrike" kern="1200" cap="none" spc="0" normalizeH="0" baseline="0" noProof="0" dirty="0">
                <a:ln>
                  <a:noFill/>
                </a:ln>
                <a:solidFill>
                  <a:srgbClr val="0000FF"/>
                </a:solidFill>
                <a:effectLst/>
                <a:uLnTx/>
                <a:uFillTx/>
                <a:ea typeface="Calibri" panose="020F0502020204030204" pitchFamily="34" charset="0"/>
                <a:cs typeface="Times New Roman" panose="02020603050405020304" pitchFamily="18" charset="0"/>
                <a:hlinkClick r:id="rId3" action="ppaction://hlinkfile"/>
              </a:rPr>
              <a:t>rightquestion.org</a:t>
            </a:r>
            <a:endParaRPr kumimoji="0" lang="en-US" sz="14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2300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6.googleusercontent.com/Z8tMWQR0MuxuyumSIFnYRKYKNJApeiaaLBii6Ybr70CDsaRj7X7g4U0hPid-eqe2j1jkso1iI09kmajNyl9rMzpYn9NWwwsG4pn9gx5pmAONgf-hoWGevZZlfFfRJ2QndfImWK0S=s1600">
            <a:extLst>
              <a:ext uri="{FF2B5EF4-FFF2-40B4-BE49-F238E27FC236}">
                <a16:creationId xmlns:a16="http://schemas.microsoft.com/office/drawing/2014/main" id="{87C5402A-8650-7647-BD7B-D6E9E97A7CEA}"/>
              </a:ext>
            </a:extLst>
          </p:cNvPr>
          <p:cNvPicPr>
            <a:picLocks noGrp="1" noChangeAspect="1" noChangeArrowheads="1"/>
          </p:cNvPicPr>
          <p:nvPr>
            <p:ph idx="4294967295"/>
          </p:nvPr>
        </p:nvPicPr>
        <p:blipFill>
          <a:blip r:embed="rId4">
            <a:extLst>
              <a:ext uri="{28A0092B-C50C-407E-A947-70E740481C1C}">
                <a14:useLocalDpi xmlns:a14="http://schemas.microsoft.com/office/drawing/2010/main"/>
              </a:ext>
            </a:extLst>
          </a:blip>
          <a:srcRect/>
          <a:stretch>
            <a:fillRect/>
          </a:stretch>
        </p:blipFill>
        <p:spPr bwMode="auto">
          <a:xfrm>
            <a:off x="1104900" y="300196"/>
            <a:ext cx="9779000" cy="56108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B60856-DDFD-2B4A-B257-FF6364120028}"/>
              </a:ext>
            </a:extLst>
          </p:cNvPr>
          <p:cNvSpPr txBox="1"/>
          <p:nvPr/>
        </p:nvSpPr>
        <p:spPr>
          <a:xfrm>
            <a:off x="872144" y="6164944"/>
            <a:ext cx="10977685" cy="523220"/>
          </a:xfrm>
          <a:prstGeom prst="rect">
            <a:avLst/>
          </a:prstGeom>
          <a:noFill/>
        </p:spPr>
        <p:txBody>
          <a:bodyPr wrap="none" rtlCol="0">
            <a:spAutoFit/>
          </a:bodyPr>
          <a:lstStyle/>
          <a:p>
            <a:r>
              <a:rPr lang="en-US" sz="2800" dirty="0"/>
              <a:t>4 Week Free Online Course: Find out more at </a:t>
            </a:r>
            <a:r>
              <a:rPr lang="en-US" sz="2800" dirty="0" err="1"/>
              <a:t>rightquestion.org</a:t>
            </a:r>
            <a:endParaRPr lang="en-US" sz="2800" dirty="0"/>
          </a:p>
        </p:txBody>
      </p:sp>
    </p:spTree>
    <p:custDataLst>
      <p:tags r:id="rId1"/>
    </p:custDataLst>
    <p:extLst>
      <p:ext uri="{BB962C8B-B14F-4D97-AF65-F5344CB8AC3E}">
        <p14:creationId xmlns:p14="http://schemas.microsoft.com/office/powerpoint/2010/main" val="90328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16EA1-0516-0942-A3B3-1DAAAD5AD572}"/>
              </a:ext>
            </a:extLst>
          </p:cNvPr>
          <p:cNvSpPr>
            <a:spLocks noGrp="1"/>
          </p:cNvSpPr>
          <p:nvPr>
            <p:ph type="title" idx="4294967295"/>
          </p:nvPr>
        </p:nvSpPr>
        <p:spPr>
          <a:xfrm>
            <a:off x="537529" y="5174496"/>
            <a:ext cx="11463337" cy="835025"/>
          </a:xfrm>
        </p:spPr>
        <p:txBody>
          <a:bodyPr>
            <a:noAutofit/>
          </a:bodyPr>
          <a:lstStyle/>
          <a:p>
            <a:r>
              <a:rPr lang="en-US" sz="4000" dirty="0">
                <a:solidFill>
                  <a:schemeClr val="tx2"/>
                </a:solidFill>
              </a:rPr>
              <a:t>The Myth and Mythology of ‘Good Questions’</a:t>
            </a:r>
          </a:p>
        </p:txBody>
      </p:sp>
      <p:cxnSp>
        <p:nvCxnSpPr>
          <p:cNvPr id="4" name="Straight Connector 3">
            <a:extLst>
              <a:ext uri="{FF2B5EF4-FFF2-40B4-BE49-F238E27FC236}">
                <a16:creationId xmlns:a16="http://schemas.microsoft.com/office/drawing/2014/main" id="{7C83FC2C-9F4E-3340-BC50-9E7FB580AFC4}"/>
              </a:ext>
            </a:extLst>
          </p:cNvPr>
          <p:cNvCxnSpPr/>
          <p:nvPr/>
        </p:nvCxnSpPr>
        <p:spPr>
          <a:xfrm>
            <a:off x="537529" y="620371"/>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2446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Custom 1">
      <a:majorFont>
        <a:latin typeface="Century Gothic"/>
        <a:ea typeface="MS Gothic"/>
        <a:cs typeface=""/>
      </a:majorFont>
      <a:minorFont>
        <a:latin typeface="Century Gothic"/>
        <a:ea typeface="Meiry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38544</TotalTime>
  <Words>2733</Words>
  <Application>Microsoft Macintosh PowerPoint</Application>
  <PresentationFormat>Widescreen</PresentationFormat>
  <Paragraphs>353</Paragraphs>
  <Slides>54</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Century Gothic</vt:lpstr>
      <vt:lpstr>Noto Sans Symbols</vt:lpstr>
      <vt:lpstr>Rockwell</vt:lpstr>
      <vt:lpstr>Wingdings</vt:lpstr>
      <vt:lpstr>Office Theme</vt:lpstr>
      <vt:lpstr>Unlearning “Good” Questions to Create Space for Students to Ask Great Ones</vt:lpstr>
      <vt:lpstr>PowerPoint Presentation</vt:lpstr>
      <vt:lpstr>Access RQI’s Free QFT Resources</vt:lpstr>
      <vt:lpstr>PowerPoint Presentation</vt:lpstr>
      <vt:lpstr>The Origin of The Right Question Institute:  Parents in Lawrence, Massachusetts, 1990</vt:lpstr>
      <vt:lpstr>30+ Years  1 deceptively simple skill: asking your own questions</vt:lpstr>
      <vt:lpstr>The QFT, on one slide…</vt:lpstr>
      <vt:lpstr>PowerPoint Presentation</vt:lpstr>
      <vt:lpstr>The Myth and Mythology of ‘Good Questions’</vt:lpstr>
      <vt:lpstr>Quick Write</vt:lpstr>
      <vt:lpstr> </vt:lpstr>
      <vt:lpstr> </vt:lpstr>
      <vt:lpstr> </vt:lpstr>
      <vt:lpstr>PowerPoint Presentation</vt:lpstr>
      <vt:lpstr>PowerPoint Presentation</vt:lpstr>
      <vt:lpstr> </vt:lpstr>
      <vt:lpstr>3 Sources on the Mythology of Good Questions</vt:lpstr>
      <vt:lpstr>Explore Our Own Questions with the Question Formulation Technique (QFT)</vt:lpstr>
      <vt:lpstr>Rules for Producing Questions</vt:lpstr>
      <vt:lpstr>Question Focus</vt:lpstr>
      <vt:lpstr>Categorize Questions: Closed/Open</vt:lpstr>
      <vt:lpstr>Discuss</vt:lpstr>
      <vt:lpstr>Discuss</vt:lpstr>
      <vt:lpstr>Improve Questions</vt:lpstr>
      <vt:lpstr>Prioritize Questions </vt:lpstr>
      <vt:lpstr>The QFT, on one slide…</vt:lpstr>
      <vt:lpstr>3 Sources on the Mythology of Good Questions</vt:lpstr>
      <vt:lpstr>PowerPoint Presentation</vt:lpstr>
      <vt:lpstr>Exploring Questions “in the Wild”</vt:lpstr>
      <vt:lpstr>PowerPoint Presentation</vt:lpstr>
      <vt:lpstr>PowerPoint Presentation</vt:lpstr>
      <vt:lpstr>PowerPoint Presentation</vt:lpstr>
      <vt:lpstr>PowerPoint Presentation</vt:lpstr>
      <vt:lpstr>Journalist Interviewing a Politician</vt:lpstr>
      <vt:lpstr>3 Sources on the Mythology of Good Questions</vt:lpstr>
      <vt:lpstr>PowerPoint Presentation</vt:lpstr>
      <vt:lpstr>Classroom Example:  11th Grade English</vt:lpstr>
      <vt:lpstr>Question Focus </vt:lpstr>
      <vt:lpstr>Student Questions</vt:lpstr>
      <vt:lpstr>Virtual Classroom Example: 7th Grade</vt:lpstr>
      <vt:lpstr>Question Focus </vt:lpstr>
      <vt:lpstr>Selected Questions</vt:lpstr>
      <vt:lpstr>Asking and Answering via Padlet</vt:lpstr>
      <vt:lpstr>Student Reflections</vt:lpstr>
      <vt:lpstr>Classroom Example:  11th &amp; 12th Grade Physical Science</vt:lpstr>
      <vt:lpstr>Question Focus </vt:lpstr>
      <vt:lpstr>Student Questions</vt:lpstr>
      <vt:lpstr>3 Sources on the Mythology of Good Questions</vt:lpstr>
      <vt:lpstr>Debrief </vt:lpstr>
      <vt:lpstr>Expanding our Questioning Vocabulary </vt:lpstr>
      <vt:lpstr> </vt:lpstr>
      <vt:lpstr>PowerPoint Presentation</vt:lpstr>
      <vt:lpstr>Questions and Democracy</vt:lpstr>
      <vt:lpstr>Final 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Danikqwa S. Rambert (Student)</dc:creator>
  <cp:lastModifiedBy>Imaan Yousuf</cp:lastModifiedBy>
  <cp:revision>1059</cp:revision>
  <dcterms:created xsi:type="dcterms:W3CDTF">2018-05-15T14:29:45Z</dcterms:created>
  <dcterms:modified xsi:type="dcterms:W3CDTF">2022-02-25T21:47:29Z</dcterms:modified>
</cp:coreProperties>
</file>